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0" r:id="rId1"/>
  </p:sldMasterIdLst>
  <p:notesMasterIdLst>
    <p:notesMasterId r:id="rId21"/>
  </p:notesMasterIdLst>
  <p:handoutMasterIdLst>
    <p:handoutMasterId r:id="rId22"/>
  </p:handoutMasterIdLst>
  <p:sldIdLst>
    <p:sldId id="372" r:id="rId2"/>
    <p:sldId id="379" r:id="rId3"/>
    <p:sldId id="463" r:id="rId4"/>
    <p:sldId id="464" r:id="rId5"/>
    <p:sldId id="424" r:id="rId6"/>
    <p:sldId id="452" r:id="rId7"/>
    <p:sldId id="415" r:id="rId8"/>
    <p:sldId id="425" r:id="rId9"/>
    <p:sldId id="384" r:id="rId10"/>
    <p:sldId id="385" r:id="rId11"/>
    <p:sldId id="410" r:id="rId12"/>
    <p:sldId id="417" r:id="rId13"/>
    <p:sldId id="418" r:id="rId14"/>
    <p:sldId id="421" r:id="rId15"/>
    <p:sldId id="422" r:id="rId16"/>
    <p:sldId id="454" r:id="rId17"/>
    <p:sldId id="455" r:id="rId18"/>
    <p:sldId id="456" r:id="rId19"/>
    <p:sldId id="460" r:id="rId20"/>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charset="0"/>
        <a:ea typeface="ＭＳ Ｐゴシック" pitchFamily="34" charset="-128"/>
        <a:cs typeface="+mn-cs"/>
      </a:defRPr>
    </a:lvl5pPr>
    <a:lvl6pPr marL="2286000" algn="l" defTabSz="914400" rtl="0" eaLnBrk="1" latinLnBrk="0" hangingPunct="1">
      <a:defRPr sz="4000" kern="1200">
        <a:solidFill>
          <a:schemeClr val="tx1"/>
        </a:solidFill>
        <a:latin typeface="Arial" charset="0"/>
        <a:ea typeface="ＭＳ Ｐゴシック" pitchFamily="34" charset="-128"/>
        <a:cs typeface="+mn-cs"/>
      </a:defRPr>
    </a:lvl6pPr>
    <a:lvl7pPr marL="2743200" algn="l" defTabSz="914400" rtl="0" eaLnBrk="1" latinLnBrk="0" hangingPunct="1">
      <a:defRPr sz="4000" kern="1200">
        <a:solidFill>
          <a:schemeClr val="tx1"/>
        </a:solidFill>
        <a:latin typeface="Arial" charset="0"/>
        <a:ea typeface="ＭＳ Ｐゴシック" pitchFamily="34" charset="-128"/>
        <a:cs typeface="+mn-cs"/>
      </a:defRPr>
    </a:lvl7pPr>
    <a:lvl8pPr marL="3200400" algn="l" defTabSz="914400" rtl="0" eaLnBrk="1" latinLnBrk="0" hangingPunct="1">
      <a:defRPr sz="4000" kern="1200">
        <a:solidFill>
          <a:schemeClr val="tx1"/>
        </a:solidFill>
        <a:latin typeface="Arial" charset="0"/>
        <a:ea typeface="ＭＳ Ｐゴシック" pitchFamily="34" charset="-128"/>
        <a:cs typeface="+mn-cs"/>
      </a:defRPr>
    </a:lvl8pPr>
    <a:lvl9pPr marL="3657600" algn="l" defTabSz="914400" rtl="0" eaLnBrk="1" latinLnBrk="0" hangingPunct="1">
      <a:defRPr sz="40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88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80F9B"/>
    <a:srgbClr val="002F57"/>
    <a:srgbClr val="201258"/>
    <a:srgbClr val="9BC6D9"/>
    <a:srgbClr val="91BACA"/>
    <a:srgbClr val="C2D3DD"/>
    <a:srgbClr val="FCC539"/>
    <a:srgbClr val="E5C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guide orient="horz" pos="3882"/>
        <p:guide/>
      </p:guideLst>
    </p:cSldViewPr>
  </p:slid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62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0068" y="4404359"/>
            <a:ext cx="5124864" cy="4170050"/>
          </a:xfrm>
          <a:prstGeom prst="rect">
            <a:avLst/>
          </a:prstGeom>
          <a:noFill/>
          <a:ln w="12700">
            <a:noFill/>
            <a:miter lim="800000"/>
            <a:headEnd/>
            <a:tailEnd/>
          </a:ln>
          <a:effectLst/>
        </p:spPr>
        <p:txBody>
          <a:bodyPr vert="horz" wrap="square" lIns="92124" tIns="45255" rIns="92124" bIns="452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3" name="Rectangle 3"/>
          <p:cNvSpPr>
            <a:spLocks noGrp="1" noRot="1" noChangeAspect="1" noChangeArrowheads="1" noTextEdit="1"/>
          </p:cNvSpPr>
          <p:nvPr>
            <p:ph type="sldImg" idx="2"/>
          </p:nvPr>
        </p:nvSpPr>
        <p:spPr bwMode="auto">
          <a:xfrm>
            <a:off x="1174750" y="696913"/>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7642363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198563" y="428625"/>
            <a:ext cx="4635500" cy="3476625"/>
          </a:xfrm>
          <a:ln/>
        </p:spPr>
      </p:sp>
      <p:sp>
        <p:nvSpPr>
          <p:cNvPr id="11267" name="Rectangle 3"/>
          <p:cNvSpPr>
            <a:spLocks noGrp="1" noChangeArrowheads="1"/>
          </p:cNvSpPr>
          <p:nvPr>
            <p:ph type="body" idx="1"/>
          </p:nvPr>
        </p:nvSpPr>
        <p:spPr>
          <a:xfrm>
            <a:off x="430236" y="4022817"/>
            <a:ext cx="6277959" cy="481914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413643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ndParaRPr>
          </a:p>
        </p:txBody>
      </p:sp>
    </p:spTree>
    <p:extLst>
      <p:ext uri="{BB962C8B-B14F-4D97-AF65-F5344CB8AC3E}">
        <p14:creationId xmlns:p14="http://schemas.microsoft.com/office/powerpoint/2010/main" val="6405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1829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404813" y="6083300"/>
            <a:ext cx="2016125"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88900" tIns="44450" rIns="88900" bIns="44450">
            <a:spAutoFit/>
          </a:bodyPr>
          <a:lstStyle/>
          <a:p>
            <a:pPr defTabSz="885825"/>
            <a:r>
              <a:rPr lang="en-US" sz="1000" b="1">
                <a:solidFill>
                  <a:schemeClr val="bg1"/>
                </a:solidFill>
              </a:rPr>
              <a:t>U.S. Department of the Interior</a:t>
            </a:r>
          </a:p>
          <a:p>
            <a:pPr defTabSz="885825"/>
            <a:r>
              <a:rPr lang="en-US" sz="1000" b="1">
                <a:solidFill>
                  <a:schemeClr val="bg1"/>
                </a:solidFill>
              </a:rPr>
              <a:t>U.S. Geological Survey</a:t>
            </a:r>
          </a:p>
        </p:txBody>
      </p:sp>
      <p:pic>
        <p:nvPicPr>
          <p:cNvPr id="3" name="Picture 5" descr="ident_4_onscreen_png"/>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87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755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828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395D962-4A57-0746-8659-6022FC8D4453}" type="slidenum">
              <a:rPr lang="en-US" smtClean="0"/>
              <a:t>‹#›</a:t>
            </a:fld>
            <a:endParaRPr lang="en-US"/>
          </a:p>
        </p:txBody>
      </p:sp>
    </p:spTree>
    <p:extLst>
      <p:ext uri="{BB962C8B-B14F-4D97-AF65-F5344CB8AC3E}">
        <p14:creationId xmlns:p14="http://schemas.microsoft.com/office/powerpoint/2010/main" val="96399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5D20B36-8BE1-074E-976C-1DA7EC2F5263}" type="datetimeFigureOut">
              <a:rPr lang="en-US"/>
              <a:pPr>
                <a:defRPr/>
              </a:pPr>
              <a:t>9/29/2015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535C082-285B-4147-87BB-B7828FFA2CAC}" type="slidenum">
              <a:rPr lang="en-US"/>
              <a:pPr>
                <a:defRPr/>
              </a:pPr>
              <a:t>‹#›</a:t>
            </a:fld>
            <a:endParaRPr lang="en-US"/>
          </a:p>
        </p:txBody>
      </p:sp>
    </p:spTree>
    <p:extLst>
      <p:ext uri="{BB962C8B-B14F-4D97-AF65-F5344CB8AC3E}">
        <p14:creationId xmlns:p14="http://schemas.microsoft.com/office/powerpoint/2010/main" val="44266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solidFill>
                  <a:srgbClr val="FFFFFF"/>
                </a:solidFill>
              </a:defRPr>
            </a:lvl1pPr>
          </a:lstStyle>
          <a:p>
            <a:fld id="{7395D962-4A57-0746-8659-6022FC8D4453}" type="slidenum">
              <a:rPr lang="en-US" smtClean="0"/>
              <a:pPr/>
              <a:t>‹#›</a:t>
            </a:fld>
            <a:endParaRPr lang="en-US" dirty="0"/>
          </a:p>
        </p:txBody>
      </p:sp>
    </p:spTree>
    <p:extLst>
      <p:ext uri="{BB962C8B-B14F-4D97-AF65-F5344CB8AC3E}">
        <p14:creationId xmlns:p14="http://schemas.microsoft.com/office/powerpoint/2010/main" val="157942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627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4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491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142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0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098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637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F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04800"/>
            <a:ext cx="8305800"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198563"/>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4" descr="ident-small_4_onscreen_png"/>
          <p:cNvPicPr>
            <a:picLocks noChangeAspect="1" noChangeArrowheads="1"/>
          </p:cNvPicPr>
          <p:nvPr/>
        </p:nvPicPr>
        <p:blipFill>
          <a:blip r:embed="rId15">
            <a:lum bright="100000"/>
            <a:extLst>
              <a:ext uri="{28A0092B-C50C-407E-A947-70E740481C1C}">
                <a14:useLocalDpi xmlns:a14="http://schemas.microsoft.com/office/drawing/2010/main" val="0"/>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7395D962-4A57-0746-8659-6022FC8D4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0" r:id="rId12"/>
    <p:sldLayoutId id="2147483811" r:id="rId13"/>
  </p:sldLayoutIdLst>
  <p:hf hdr="0" ftr="0" dt="0"/>
  <p:txStyles>
    <p:titleStyle>
      <a:lvl1pPr algn="l" rtl="0" eaLnBrk="0" fontAlgn="base" hangingPunct="0">
        <a:spcBef>
          <a:spcPct val="0"/>
        </a:spcBef>
        <a:spcAft>
          <a:spcPct val="0"/>
        </a:spcAft>
        <a:defRPr sz="3600" b="1">
          <a:solidFill>
            <a:srgbClr val="FCC539"/>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3600" b="1">
          <a:solidFill>
            <a:srgbClr val="FCC539"/>
          </a:solidFill>
          <a:latin typeface="Arial"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3600" b="1">
          <a:solidFill>
            <a:srgbClr val="FFFF99"/>
          </a:solidFill>
          <a:latin typeface="Arial" pitchFamily="-107" charset="0"/>
        </a:defRPr>
      </a:lvl6pPr>
      <a:lvl7pPr marL="914400" algn="l" rtl="0" eaLnBrk="0" fontAlgn="base" hangingPunct="0">
        <a:spcBef>
          <a:spcPct val="0"/>
        </a:spcBef>
        <a:spcAft>
          <a:spcPct val="0"/>
        </a:spcAft>
        <a:defRPr sz="3600" b="1">
          <a:solidFill>
            <a:srgbClr val="FFFF99"/>
          </a:solidFill>
          <a:latin typeface="Arial" pitchFamily="-107" charset="0"/>
        </a:defRPr>
      </a:lvl7pPr>
      <a:lvl8pPr marL="1371600" algn="l" rtl="0" eaLnBrk="0" fontAlgn="base" hangingPunct="0">
        <a:spcBef>
          <a:spcPct val="0"/>
        </a:spcBef>
        <a:spcAft>
          <a:spcPct val="0"/>
        </a:spcAft>
        <a:defRPr sz="3600" b="1">
          <a:solidFill>
            <a:srgbClr val="FFFF99"/>
          </a:solidFill>
          <a:latin typeface="Arial" pitchFamily="-107" charset="0"/>
        </a:defRPr>
      </a:lvl8pPr>
      <a:lvl9pPr marL="1828800" algn="l" rtl="0" eaLnBrk="0" fontAlgn="base" hangingPunct="0">
        <a:spcBef>
          <a:spcPct val="0"/>
        </a:spcBef>
        <a:spcAft>
          <a:spcPct val="0"/>
        </a:spcAft>
        <a:defRPr sz="3600" b="1">
          <a:solidFill>
            <a:srgbClr val="FFFF99"/>
          </a:solidFill>
          <a:latin typeface="Arial" pitchFamily="-107" charset="0"/>
        </a:defRPr>
      </a:lvl9pPr>
    </p:titleStyle>
    <p:bodyStyle>
      <a:lvl1pPr marL="342900" indent="-342900" algn="l" rtl="0" eaLnBrk="0" fontAlgn="base" hangingPunct="0">
        <a:spcBef>
          <a:spcPct val="20000"/>
        </a:spcBef>
        <a:spcAft>
          <a:spcPct val="0"/>
        </a:spcAft>
        <a:buClr>
          <a:srgbClr val="FCC539"/>
        </a:buClr>
        <a:buSzPct val="125000"/>
        <a:buFont typeface="Wingdings" pitchFamily="2" charset="2"/>
        <a:buChar char="§"/>
        <a:defRPr sz="2800" b="1">
          <a:solidFill>
            <a:schemeClr val="bg1"/>
          </a:solidFill>
          <a:effectLst>
            <a:outerShdw blurRad="50800" dist="38100" dir="2700000" algn="tl" rotWithShape="0">
              <a:srgbClr val="000000">
                <a:alpha val="43000"/>
              </a:srgbClr>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rgbClr val="FCC539"/>
        </a:buClr>
        <a:buSzPct val="125000"/>
        <a:buFont typeface="Wingdings" pitchFamily="2" charset="2"/>
        <a:buChar char="§"/>
        <a:defRPr sz="2400">
          <a:solidFill>
            <a:schemeClr val="bg1"/>
          </a:solidFill>
          <a:latin typeface="+mn-lt"/>
          <a:ea typeface="ＭＳ Ｐゴシック" pitchFamily="-107" charset="-128"/>
        </a:defRPr>
      </a:lvl2pPr>
      <a:lvl3pPr marL="1143000" indent="-228600" algn="l" rtl="0" eaLnBrk="0" fontAlgn="base" hangingPunct="0">
        <a:spcBef>
          <a:spcPct val="20000"/>
        </a:spcBef>
        <a:spcAft>
          <a:spcPct val="0"/>
        </a:spcAft>
        <a:buClr>
          <a:srgbClr val="FCC539"/>
        </a:buClr>
        <a:buSzPct val="125000"/>
        <a:buFont typeface="Wingdings" pitchFamily="2" charset="2"/>
        <a:buChar char="§"/>
        <a:defRPr sz="2000">
          <a:solidFill>
            <a:schemeClr val="bg1"/>
          </a:solidFill>
          <a:latin typeface="+mn-lt"/>
          <a:ea typeface="ＭＳ Ｐゴシック" pitchFamily="-107" charset="-128"/>
        </a:defRPr>
      </a:lvl3pPr>
      <a:lvl4pPr marL="1600200" indent="-228600" algn="l" rtl="0" eaLnBrk="0" fontAlgn="base" hangingPunct="0">
        <a:spcBef>
          <a:spcPct val="20000"/>
        </a:spcBef>
        <a:spcAft>
          <a:spcPct val="0"/>
        </a:spcAft>
        <a:buClr>
          <a:srgbClr val="FCC539"/>
        </a:buClr>
        <a:buSzPct val="125000"/>
        <a:buFont typeface="Wingdings" pitchFamily="2" charset="2"/>
        <a:buChar char="§"/>
        <a:defRPr>
          <a:solidFill>
            <a:schemeClr val="bg1"/>
          </a:solidFill>
          <a:latin typeface="+mn-lt"/>
          <a:ea typeface="ＭＳ Ｐゴシック" pitchFamily="-107" charset="-128"/>
        </a:defRPr>
      </a:lvl4pPr>
      <a:lvl5pPr marL="2057400" indent="-228600" algn="l" rtl="0" eaLnBrk="0" fontAlgn="base" hangingPunct="0">
        <a:spcBef>
          <a:spcPct val="20000"/>
        </a:spcBef>
        <a:spcAft>
          <a:spcPct val="0"/>
        </a:spcAft>
        <a:buClr>
          <a:srgbClr val="FCC539"/>
        </a:buClr>
        <a:buSzPct val="125000"/>
        <a:buFont typeface="Wingdings" pitchFamily="2" charset="2"/>
        <a:buChar char="§"/>
        <a:defRPr>
          <a:solidFill>
            <a:schemeClr val="bg1"/>
          </a:solidFill>
          <a:latin typeface="+mn-lt"/>
          <a:ea typeface="ＭＳ Ｐゴシック" pitchFamily="-107" charset="-128"/>
        </a:defRPr>
      </a:lvl5pPr>
      <a:lvl6pPr marL="25146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6pPr>
      <a:lvl7pPr marL="29718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7pPr>
      <a:lvl8pPr marL="34290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8pPr>
      <a:lvl9pPr marL="3886200" indent="-228600" algn="l" rtl="0" eaLnBrk="0" fontAlgn="base" hangingPunct="0">
        <a:spcBef>
          <a:spcPct val="20000"/>
        </a:spcBef>
        <a:spcAft>
          <a:spcPct val="0"/>
        </a:spcAft>
        <a:buClr>
          <a:srgbClr val="FFFF99"/>
        </a:buClr>
        <a:buSzPct val="125000"/>
        <a:buFont typeface="Wingdings" pitchFamily="-107" charset="2"/>
        <a:buChar char="§"/>
        <a:defRPr b="1">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TextBox 4"/>
          <p:cNvSpPr txBox="1">
            <a:spLocks noChangeArrowheads="1"/>
          </p:cNvSpPr>
          <p:nvPr/>
        </p:nvSpPr>
        <p:spPr bwMode="auto">
          <a:xfrm>
            <a:off x="5211763" y="5753100"/>
            <a:ext cx="3482975" cy="461963"/>
          </a:xfrm>
          <a:prstGeom prst="rect">
            <a:avLst/>
          </a:prstGeom>
          <a:noFill/>
          <a:ln w="9525">
            <a:noFill/>
            <a:miter lim="800000"/>
            <a:headEnd/>
            <a:tailEnd/>
          </a:ln>
        </p:spPr>
        <p:txBody>
          <a:bodyPr>
            <a:spAutoFit/>
          </a:bodyPr>
          <a:lstStyle/>
          <a:p>
            <a:pPr>
              <a:defRPr/>
            </a:pPr>
            <a:endParaRPr lang="en-US" sz="1200" b="1" dirty="0">
              <a:solidFill>
                <a:srgbClr val="FCC539"/>
              </a:solidFill>
              <a:effectLst>
                <a:outerShdw blurRad="165100" dist="76200" dir="2700000" algn="tl" rotWithShape="0">
                  <a:srgbClr val="000000">
                    <a:alpha val="77000"/>
                  </a:srgbClr>
                </a:outerShdw>
              </a:effectLst>
              <a:ea typeface="+mn-ea"/>
            </a:endParaRPr>
          </a:p>
          <a:p>
            <a:pPr>
              <a:defRPr/>
            </a:pPr>
            <a:endParaRPr lang="en-US" sz="1200" b="1" dirty="0">
              <a:solidFill>
                <a:srgbClr val="FCC539"/>
              </a:solidFill>
              <a:effectLst>
                <a:outerShdw blurRad="165100" dist="76200" dir="2700000" algn="tl" rotWithShape="0">
                  <a:srgbClr val="000000">
                    <a:alpha val="77000"/>
                  </a:srgbClr>
                </a:outerShdw>
              </a:effectLst>
              <a:ea typeface="+mn-ea"/>
            </a:endParaRPr>
          </a:p>
        </p:txBody>
      </p:sp>
      <p:sp>
        <p:nvSpPr>
          <p:cNvPr id="5" name="TextBox 4"/>
          <p:cNvSpPr txBox="1">
            <a:spLocks noChangeArrowheads="1"/>
          </p:cNvSpPr>
          <p:nvPr/>
        </p:nvSpPr>
        <p:spPr bwMode="auto">
          <a:xfrm>
            <a:off x="5256587" y="5902512"/>
            <a:ext cx="34829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1400" b="1" dirty="0" smtClean="0">
                <a:solidFill>
                  <a:srgbClr val="FCC539"/>
                </a:solidFill>
              </a:rPr>
              <a:t>Kristi Kline</a:t>
            </a:r>
            <a:endParaRPr lang="en-US" sz="1400" b="1" dirty="0">
              <a:solidFill>
                <a:srgbClr val="FCC539"/>
              </a:solidFill>
            </a:endParaRPr>
          </a:p>
          <a:p>
            <a:r>
              <a:rPr lang="en-US" sz="1400" b="1" dirty="0" smtClean="0">
                <a:solidFill>
                  <a:srgbClr val="FCC539"/>
                </a:solidFill>
              </a:rPr>
              <a:t>September 29, 2015</a:t>
            </a:r>
            <a:endParaRPr lang="en-US" sz="1400" b="1" dirty="0">
              <a:solidFill>
                <a:srgbClr val="FCC539"/>
              </a:solidFill>
            </a:endParaRPr>
          </a:p>
        </p:txBody>
      </p:sp>
      <p:sp>
        <p:nvSpPr>
          <p:cNvPr id="6" name="TextBox 5"/>
          <p:cNvSpPr txBox="1">
            <a:spLocks noChangeArrowheads="1"/>
          </p:cNvSpPr>
          <p:nvPr/>
        </p:nvSpPr>
        <p:spPr bwMode="auto">
          <a:xfrm>
            <a:off x="348791" y="2348749"/>
            <a:ext cx="8201320" cy="1231106"/>
          </a:xfrm>
          <a:prstGeom prst="rect">
            <a:avLst/>
          </a:prstGeom>
          <a:noFill/>
          <a:ln w="9525">
            <a:noFill/>
            <a:miter lim="800000"/>
            <a:headEnd/>
            <a:tailEnd/>
          </a:ln>
        </p:spPr>
        <p:txBody>
          <a:bodyPr wrap="square" tIns="0" bIns="0">
            <a:spAutoFit/>
          </a:bodyPr>
          <a:lstStyle/>
          <a:p>
            <a:pPr eaLnBrk="0" fontAlgn="base" hangingPunct="0">
              <a:spcBef>
                <a:spcPct val="0"/>
              </a:spcBef>
              <a:spcAft>
                <a:spcPct val="0"/>
              </a:spcAft>
              <a:defRPr/>
            </a:pPr>
            <a:r>
              <a:rPr lang="en-US" sz="3200" b="1" dirty="0" smtClean="0">
                <a:solidFill>
                  <a:srgbClr val="FFFFFF"/>
                </a:solidFill>
                <a:effectLst>
                  <a:outerShdw blurRad="38100" dist="38100" dir="2700000" algn="tl">
                    <a:srgbClr val="C0C0C0"/>
                  </a:outerShdw>
                </a:effectLst>
                <a:ea typeface="ＭＳ Ｐゴシック" panose="020B0600070205080204" pitchFamily="34" charset="-128"/>
              </a:rPr>
              <a:t>WGISS 40</a:t>
            </a:r>
            <a:endParaRPr lang="en-US" sz="3200" b="1" dirty="0">
              <a:solidFill>
                <a:srgbClr val="FFFFFF"/>
              </a:solidFill>
              <a:effectLst>
                <a:outerShdw blurRad="38100" dist="38100" dir="2700000" algn="tl">
                  <a:srgbClr val="C0C0C0"/>
                </a:outerShdw>
              </a:effectLst>
              <a:ea typeface="ＭＳ Ｐゴシック" panose="020B0600070205080204" pitchFamily="34" charset="-128"/>
            </a:endParaRPr>
          </a:p>
          <a:p>
            <a:pPr>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USGS Plans for Archive and Distribution of Sentinel-2 Multispectral Imager (MSI) Data</a:t>
            </a:r>
          </a:p>
        </p:txBody>
      </p:sp>
    </p:spTree>
  </p:cSld>
  <p:clrMapOvr>
    <a:masterClrMapping/>
  </p:clrMapOvr>
  <p:transition advTm="217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704"/>
            <a:ext cx="8305800" cy="842963"/>
          </a:xfrm>
        </p:spPr>
        <p:txBody>
          <a:bodyPr/>
          <a:lstStyle/>
          <a:p>
            <a:r>
              <a:rPr lang="en-US" sz="3200" dirty="0" smtClean="0"/>
              <a:t>Concept of Operations-“Day in the Life” Data Flow</a:t>
            </a:r>
            <a:endParaRPr lang="en-US" sz="3200" dirty="0"/>
          </a:p>
        </p:txBody>
      </p:sp>
      <p:sp>
        <p:nvSpPr>
          <p:cNvPr id="3" name="Content Placeholder 2"/>
          <p:cNvSpPr>
            <a:spLocks noGrp="1"/>
          </p:cNvSpPr>
          <p:nvPr>
            <p:ph idx="1"/>
          </p:nvPr>
        </p:nvSpPr>
        <p:spPr/>
        <p:txBody>
          <a:bodyPr/>
          <a:lstStyle/>
          <a:p>
            <a:pPr lvl="0">
              <a:lnSpc>
                <a:spcPct val="115000"/>
              </a:lnSpc>
              <a:spcBef>
                <a:spcPts val="0"/>
              </a:spcBef>
              <a:spcAft>
                <a:spcPts val="0"/>
              </a:spcAft>
              <a:buFont typeface="+mj-lt"/>
              <a:buAutoNum type="arabicParenR"/>
            </a:pPr>
            <a:r>
              <a:rPr lang="en-US" sz="1400" dirty="0" smtClean="0">
                <a:effectLst/>
                <a:latin typeface="Calibri"/>
                <a:ea typeface="Calibri"/>
                <a:cs typeface="Times New Roman"/>
              </a:rPr>
              <a:t>ESA processing steps include data capture at ESA ground station, process data to L1C, and initiate network transfer to EROS via ESA distribution server</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Network transfer assumes use of GEANT network to United States and Internet 2 to EROS.</a:t>
            </a:r>
          </a:p>
          <a:p>
            <a:pPr lvl="0">
              <a:lnSpc>
                <a:spcPct val="115000"/>
              </a:lnSpc>
              <a:spcBef>
                <a:spcPts val="0"/>
              </a:spcBef>
              <a:spcAft>
                <a:spcPts val="0"/>
              </a:spcAft>
              <a:buFont typeface="+mj-lt"/>
              <a:buAutoNum type="arabicParenR"/>
            </a:pPr>
            <a:r>
              <a:rPr lang="en-US" sz="1400" dirty="0" smtClean="0">
                <a:effectLst/>
                <a:latin typeface="Calibri"/>
                <a:ea typeface="Calibri"/>
                <a:cs typeface="Times New Roman"/>
              </a:rPr>
              <a:t>Data received on EROS ingest server </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Requires write access from DMZ </a:t>
            </a:r>
          </a:p>
          <a:p>
            <a:pPr marL="457200" lvl="1" indent="0">
              <a:lnSpc>
                <a:spcPct val="115000"/>
              </a:lnSpc>
              <a:spcBef>
                <a:spcPts val="0"/>
              </a:spcBef>
              <a:spcAft>
                <a:spcPts val="0"/>
              </a:spcAft>
              <a:buNone/>
            </a:pPr>
            <a:r>
              <a:rPr lang="en-US" sz="1200" dirty="0">
                <a:latin typeface="Calibri"/>
                <a:ea typeface="Calibri"/>
                <a:cs typeface="Times New Roman"/>
              </a:rPr>
              <a:t> </a:t>
            </a:r>
            <a:r>
              <a:rPr lang="en-US" sz="1200" dirty="0" smtClean="0">
                <a:latin typeface="Calibri"/>
                <a:ea typeface="Calibri"/>
                <a:cs typeface="Times New Roman"/>
              </a:rPr>
              <a:t>       server based on security credentials</a:t>
            </a:r>
          </a:p>
          <a:p>
            <a:pPr lvl="0">
              <a:lnSpc>
                <a:spcPct val="115000"/>
              </a:lnSpc>
              <a:spcBef>
                <a:spcPts val="0"/>
              </a:spcBef>
              <a:spcAft>
                <a:spcPts val="0"/>
              </a:spcAft>
              <a:buFont typeface="+mj-lt"/>
              <a:buAutoNum type="arabicParenR"/>
            </a:pPr>
            <a:r>
              <a:rPr lang="en-US" sz="1400" dirty="0" smtClean="0">
                <a:effectLst/>
                <a:latin typeface="Calibri"/>
                <a:ea typeface="Calibri"/>
                <a:cs typeface="Times New Roman"/>
              </a:rPr>
              <a:t>Ingest servers monitor for new data</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Create browse</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Inventory Database metadata update</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EE/</a:t>
            </a:r>
            <a:r>
              <a:rPr lang="en-US" sz="1200" dirty="0" err="1" smtClean="0">
                <a:latin typeface="Calibri"/>
                <a:ea typeface="Calibri"/>
                <a:cs typeface="Times New Roman"/>
              </a:rPr>
              <a:t>GloVis</a:t>
            </a:r>
            <a:r>
              <a:rPr lang="en-US" sz="1200" dirty="0" smtClean="0">
                <a:latin typeface="Calibri"/>
                <a:ea typeface="Calibri"/>
                <a:cs typeface="Times New Roman"/>
              </a:rPr>
              <a:t> product availability</a:t>
            </a:r>
          </a:p>
          <a:p>
            <a:pPr lvl="0">
              <a:lnSpc>
                <a:spcPct val="115000"/>
              </a:lnSpc>
              <a:spcBef>
                <a:spcPts val="0"/>
              </a:spcBef>
              <a:spcAft>
                <a:spcPts val="0"/>
              </a:spcAft>
              <a:buFont typeface="+mj-lt"/>
              <a:buAutoNum type="arabicParenR"/>
            </a:pPr>
            <a:r>
              <a:rPr lang="en-US" sz="1400" dirty="0" smtClean="0">
                <a:effectLst/>
                <a:latin typeface="Calibri"/>
                <a:ea typeface="Calibri"/>
                <a:cs typeface="Times New Roman"/>
              </a:rPr>
              <a:t>Data archive copies created</a:t>
            </a:r>
          </a:p>
          <a:p>
            <a:pPr lvl="1">
              <a:lnSpc>
                <a:spcPct val="115000"/>
              </a:lnSpc>
              <a:spcBef>
                <a:spcPts val="0"/>
              </a:spcBef>
              <a:spcAft>
                <a:spcPts val="0"/>
              </a:spcAft>
              <a:buFont typeface="+mj-lt"/>
              <a:buAutoNum type="alphaLcPeriod"/>
            </a:pPr>
            <a:r>
              <a:rPr lang="en-US" sz="1200" dirty="0">
                <a:latin typeface="Calibri"/>
                <a:ea typeface="Calibri"/>
                <a:cs typeface="Times New Roman"/>
              </a:rPr>
              <a:t>P</a:t>
            </a:r>
            <a:r>
              <a:rPr lang="en-US" sz="1200" dirty="0" smtClean="0">
                <a:latin typeface="Calibri"/>
                <a:ea typeface="Calibri"/>
                <a:cs typeface="Times New Roman"/>
              </a:rPr>
              <a:t>olicy based archive creating three</a:t>
            </a:r>
            <a:br>
              <a:rPr lang="en-US" sz="1200" dirty="0" smtClean="0">
                <a:latin typeface="Calibri"/>
                <a:ea typeface="Calibri"/>
                <a:cs typeface="Times New Roman"/>
              </a:rPr>
            </a:br>
            <a:r>
              <a:rPr lang="en-US" sz="1200" dirty="0" smtClean="0">
                <a:latin typeface="Calibri"/>
                <a:ea typeface="Calibri"/>
                <a:cs typeface="Times New Roman"/>
              </a:rPr>
              <a:t>tape copies; nearline, offline, offsite</a:t>
            </a:r>
          </a:p>
          <a:p>
            <a:pPr>
              <a:lnSpc>
                <a:spcPct val="115000"/>
              </a:lnSpc>
              <a:spcBef>
                <a:spcPts val="0"/>
              </a:spcBef>
              <a:spcAft>
                <a:spcPts val="0"/>
              </a:spcAft>
              <a:buFont typeface="+mj-lt"/>
              <a:buAutoNum type="arabicParenR"/>
            </a:pPr>
            <a:r>
              <a:rPr lang="en-US" sz="1400" dirty="0">
                <a:effectLst/>
                <a:latin typeface="Calibri"/>
                <a:ea typeface="Calibri"/>
                <a:cs typeface="Times New Roman"/>
              </a:rPr>
              <a:t>NASA </a:t>
            </a:r>
            <a:r>
              <a:rPr lang="en-US" sz="1400" dirty="0" smtClean="0">
                <a:effectLst/>
                <a:latin typeface="Calibri"/>
                <a:ea typeface="Calibri"/>
                <a:cs typeface="Times New Roman"/>
              </a:rPr>
              <a:t>Ames/CCMEO  retrieve L1C data</a:t>
            </a:r>
            <a:endParaRPr lang="en-US" sz="1400" dirty="0">
              <a:effectLst/>
              <a:latin typeface="Calibri"/>
              <a:ea typeface="Calibri"/>
              <a:cs typeface="Times New Roman"/>
            </a:endParaRP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Machine to Machine Interface</a:t>
            </a:r>
          </a:p>
          <a:p>
            <a:pPr>
              <a:lnSpc>
                <a:spcPct val="115000"/>
              </a:lnSpc>
              <a:spcBef>
                <a:spcPts val="0"/>
              </a:spcBef>
              <a:spcAft>
                <a:spcPts val="0"/>
              </a:spcAft>
              <a:buFont typeface="+mj-lt"/>
              <a:buAutoNum type="arabicParenR"/>
            </a:pPr>
            <a:r>
              <a:rPr lang="en-US" sz="1400" dirty="0" smtClean="0">
                <a:effectLst/>
                <a:latin typeface="Calibri"/>
                <a:ea typeface="Calibri"/>
                <a:cs typeface="Times New Roman"/>
              </a:rPr>
              <a:t>NASA Ames network transfer SR Data</a:t>
            </a:r>
            <a:endParaRPr lang="en-US" sz="1400" dirty="0">
              <a:effectLst/>
              <a:latin typeface="Calibri"/>
              <a:ea typeface="Calibri"/>
              <a:cs typeface="Times New Roman"/>
            </a:endParaRP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SR Data archived  and ingested </a:t>
            </a:r>
          </a:p>
          <a:p>
            <a:pPr marL="457200" lvl="1" indent="0">
              <a:lnSpc>
                <a:spcPct val="115000"/>
              </a:lnSpc>
              <a:spcBef>
                <a:spcPts val="0"/>
              </a:spcBef>
              <a:spcAft>
                <a:spcPts val="0"/>
              </a:spcAft>
              <a:buNone/>
            </a:pPr>
            <a:r>
              <a:rPr lang="en-US" sz="1200" dirty="0" smtClean="0">
                <a:latin typeface="Calibri"/>
                <a:ea typeface="Calibri"/>
                <a:cs typeface="Times New Roman"/>
              </a:rPr>
              <a:t>        similar to L1C (steps 2-4)</a:t>
            </a:r>
            <a:endParaRPr lang="en-US" sz="1400" dirty="0">
              <a:latin typeface="Calibri"/>
              <a:ea typeface="Calibri"/>
              <a:cs typeface="Times New Roman"/>
            </a:endParaRPr>
          </a:p>
          <a:p>
            <a:pPr lvl="0">
              <a:lnSpc>
                <a:spcPct val="115000"/>
              </a:lnSpc>
              <a:spcBef>
                <a:spcPts val="0"/>
              </a:spcBef>
              <a:spcAft>
                <a:spcPts val="0"/>
              </a:spcAft>
              <a:buFont typeface="+mj-lt"/>
              <a:buAutoNum type="arabicParenR"/>
            </a:pPr>
            <a:r>
              <a:rPr lang="en-US" sz="1400" dirty="0" smtClean="0">
                <a:effectLst/>
                <a:latin typeface="Calibri"/>
                <a:ea typeface="Calibri"/>
                <a:cs typeface="Times New Roman"/>
              </a:rPr>
              <a:t>Data distribution</a:t>
            </a:r>
          </a:p>
          <a:p>
            <a:pPr lvl="1">
              <a:lnSpc>
                <a:spcPct val="115000"/>
              </a:lnSpc>
              <a:spcBef>
                <a:spcPts val="0"/>
              </a:spcBef>
              <a:spcAft>
                <a:spcPts val="0"/>
              </a:spcAft>
              <a:buFont typeface="+mj-lt"/>
              <a:buAutoNum type="alphaLcPeriod"/>
            </a:pPr>
            <a:r>
              <a:rPr lang="en-US" sz="1200" dirty="0" smtClean="0">
                <a:latin typeface="Calibri"/>
                <a:ea typeface="Calibri"/>
                <a:cs typeface="Times New Roman"/>
              </a:rPr>
              <a:t>EE/</a:t>
            </a:r>
            <a:r>
              <a:rPr lang="en-US" sz="1200" dirty="0" err="1" smtClean="0">
                <a:latin typeface="Calibri"/>
                <a:ea typeface="Calibri"/>
                <a:cs typeface="Times New Roman"/>
              </a:rPr>
              <a:t>GloVis</a:t>
            </a:r>
            <a:r>
              <a:rPr lang="en-US" sz="1200" dirty="0" smtClean="0">
                <a:latin typeface="Calibri"/>
                <a:ea typeface="Calibri"/>
                <a:cs typeface="Times New Roman"/>
              </a:rPr>
              <a:t> search and order enabled</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4" y="2345698"/>
            <a:ext cx="5248275" cy="3007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7395D962-4A57-0746-8659-6022FC8D4453}" type="slidenum">
              <a:rPr lang="en-US" smtClean="0"/>
              <a:pPr/>
              <a:t>10</a:t>
            </a:fld>
            <a:endParaRPr lang="en-US" dirty="0"/>
          </a:p>
        </p:txBody>
      </p:sp>
    </p:spTree>
    <p:extLst>
      <p:ext uri="{BB962C8B-B14F-4D97-AF65-F5344CB8AC3E}">
        <p14:creationId xmlns:p14="http://schemas.microsoft.com/office/powerpoint/2010/main" val="396529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Connectivity</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043565"/>
            <a:ext cx="7724775" cy="47862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7395D962-4A57-0746-8659-6022FC8D4453}" type="slidenum">
              <a:rPr lang="en-US" smtClean="0"/>
              <a:pPr/>
              <a:t>11</a:t>
            </a:fld>
            <a:endParaRPr lang="en-US" dirty="0"/>
          </a:p>
        </p:txBody>
      </p:sp>
    </p:spTree>
    <p:extLst>
      <p:ext uri="{BB962C8B-B14F-4D97-AF65-F5344CB8AC3E}">
        <p14:creationId xmlns:p14="http://schemas.microsoft.com/office/powerpoint/2010/main" val="382654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Levels of Service</a:t>
            </a:r>
            <a:endParaRPr lang="en-US" dirty="0"/>
          </a:p>
        </p:txBody>
      </p:sp>
      <p:sp>
        <p:nvSpPr>
          <p:cNvPr id="3" name="Content Placeholder 2"/>
          <p:cNvSpPr>
            <a:spLocks noGrp="1"/>
          </p:cNvSpPr>
          <p:nvPr>
            <p:ph idx="1"/>
          </p:nvPr>
        </p:nvSpPr>
        <p:spPr/>
        <p:txBody>
          <a:bodyPr/>
          <a:lstStyle/>
          <a:p>
            <a:r>
              <a:rPr lang="en-US" dirty="0" smtClean="0"/>
              <a:t>Sentinel-2 data would be made available under the same policy as Landsat – free and open access</a:t>
            </a:r>
          </a:p>
          <a:p>
            <a:r>
              <a:rPr lang="en-US" dirty="0" smtClean="0"/>
              <a:t>The levels of service to be provided must balance user needs and available budget</a:t>
            </a:r>
          </a:p>
          <a:p>
            <a:pPr lvl="1"/>
            <a:r>
              <a:rPr lang="en-US" i="1" dirty="0" smtClean="0"/>
              <a:t>“What is needed to enable the synergistic use of Landsat and Sentinel-2 data?”</a:t>
            </a:r>
          </a:p>
          <a:p>
            <a:r>
              <a:rPr lang="en-US" dirty="0" smtClean="0"/>
              <a:t>The USGS has taken an initial cut at defining 3 tiers of service</a:t>
            </a:r>
          </a:p>
          <a:p>
            <a:r>
              <a:rPr lang="en-US" dirty="0" smtClean="0"/>
              <a:t>Soliciting feedback from user community</a:t>
            </a:r>
            <a:endParaRPr lang="en-US" dirty="0"/>
          </a:p>
        </p:txBody>
      </p:sp>
      <p:sp>
        <p:nvSpPr>
          <p:cNvPr id="4" name="Slide Number Placeholder 3"/>
          <p:cNvSpPr>
            <a:spLocks noGrp="1"/>
          </p:cNvSpPr>
          <p:nvPr>
            <p:ph type="sldNum" sz="quarter" idx="10"/>
          </p:nvPr>
        </p:nvSpPr>
        <p:spPr/>
        <p:txBody>
          <a:bodyPr/>
          <a:lstStyle/>
          <a:p>
            <a:fld id="{7395D962-4A57-0746-8659-6022FC8D4453}" type="slidenum">
              <a:rPr lang="en-US" smtClean="0"/>
              <a:pPr/>
              <a:t>12</a:t>
            </a:fld>
            <a:endParaRPr lang="en-US" dirty="0"/>
          </a:p>
        </p:txBody>
      </p:sp>
    </p:spTree>
    <p:extLst>
      <p:ext uri="{BB962C8B-B14F-4D97-AF65-F5344CB8AC3E}">
        <p14:creationId xmlns:p14="http://schemas.microsoft.com/office/powerpoint/2010/main" val="25770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1 - Threshold</a:t>
            </a:r>
            <a:endParaRPr lang="en-US" dirty="0"/>
          </a:p>
        </p:txBody>
      </p:sp>
      <p:sp>
        <p:nvSpPr>
          <p:cNvPr id="3" name="Content Placeholder 2"/>
          <p:cNvSpPr>
            <a:spLocks noGrp="1"/>
          </p:cNvSpPr>
          <p:nvPr>
            <p:ph idx="1"/>
          </p:nvPr>
        </p:nvSpPr>
        <p:spPr>
          <a:xfrm>
            <a:off x="381000" y="1198563"/>
            <a:ext cx="8305800" cy="4553790"/>
          </a:xfrm>
        </p:spPr>
        <p:txBody>
          <a:bodyPr/>
          <a:lstStyle/>
          <a:p>
            <a:pPr lvl="0"/>
            <a:r>
              <a:rPr lang="en-US" sz="2400" b="0" dirty="0">
                <a:effectLst/>
              </a:rPr>
              <a:t>The minimum requirement to be met to ensure that users can discover, access, and retrieve the Sentinel-2 data.</a:t>
            </a:r>
          </a:p>
          <a:p>
            <a:pPr lvl="1"/>
            <a:r>
              <a:rPr lang="en-US" sz="2000" b="0" dirty="0">
                <a:effectLst/>
              </a:rPr>
              <a:t>EROS will host a copy of the L1C </a:t>
            </a:r>
            <a:r>
              <a:rPr lang="en-US" sz="2000" b="0" dirty="0" smtClean="0">
                <a:effectLst/>
              </a:rPr>
              <a:t>data </a:t>
            </a:r>
            <a:r>
              <a:rPr lang="en-US" sz="2000" b="0" dirty="0">
                <a:effectLst/>
              </a:rPr>
              <a:t>and enable basic data </a:t>
            </a:r>
            <a:r>
              <a:rPr lang="en-US" sz="2000" b="0" dirty="0" smtClean="0">
                <a:effectLst/>
              </a:rPr>
              <a:t>discovery and access capabilities, and distribute data “as is” </a:t>
            </a:r>
          </a:p>
          <a:p>
            <a:pPr lvl="1"/>
            <a:r>
              <a:rPr lang="en-US" sz="2000" dirty="0" smtClean="0"/>
              <a:t>Standard </a:t>
            </a:r>
            <a:r>
              <a:rPr lang="en-US" sz="2000" dirty="0"/>
              <a:t>reduced resolution browse for data </a:t>
            </a:r>
            <a:r>
              <a:rPr lang="en-US" sz="2000" dirty="0" smtClean="0"/>
              <a:t>discovery</a:t>
            </a:r>
          </a:p>
          <a:p>
            <a:pPr lvl="1"/>
            <a:r>
              <a:rPr lang="en-US" sz="2000" dirty="0" smtClean="0"/>
              <a:t>Generate </a:t>
            </a:r>
            <a:r>
              <a:rPr lang="en-US" sz="2000" dirty="0"/>
              <a:t>full </a:t>
            </a:r>
            <a:r>
              <a:rPr lang="en-US" sz="2000" dirty="0" smtClean="0"/>
              <a:t>resolution </a:t>
            </a:r>
            <a:r>
              <a:rPr lang="en-US" sz="2000" dirty="0"/>
              <a:t>browse </a:t>
            </a:r>
            <a:r>
              <a:rPr lang="en-US" sz="2000" dirty="0" smtClean="0"/>
              <a:t>(8</a:t>
            </a:r>
            <a:r>
              <a:rPr lang="en-US" sz="2000" dirty="0"/>
              <a:t>-bit, 10M resolution) as a </a:t>
            </a:r>
            <a:r>
              <a:rPr lang="en-US" sz="2000" dirty="0" smtClean="0"/>
              <a:t>product similar to </a:t>
            </a:r>
            <a:r>
              <a:rPr lang="en-US" sz="2000" dirty="0" err="1" smtClean="0"/>
              <a:t>LandsatLook</a:t>
            </a:r>
            <a:endParaRPr lang="en-US" sz="2000" dirty="0"/>
          </a:p>
          <a:p>
            <a:pPr lvl="1"/>
            <a:r>
              <a:rPr lang="en-US" sz="2000" dirty="0" smtClean="0"/>
              <a:t>USGS EROS </a:t>
            </a:r>
            <a:r>
              <a:rPr lang="en-US" sz="2000" dirty="0"/>
              <a:t>will archive and distribute Level-2 surface reflectance products generated by NASA Ames (or other cloud)</a:t>
            </a:r>
          </a:p>
          <a:p>
            <a:pPr lvl="1"/>
            <a:endParaRPr lang="en-US" sz="2000" dirty="0"/>
          </a:p>
          <a:p>
            <a:pPr lvl="1"/>
            <a:endParaRPr lang="en-US" sz="2000" dirty="0"/>
          </a:p>
          <a:p>
            <a:pPr lvl="1"/>
            <a:endParaRPr lang="en-US" sz="2000" dirty="0"/>
          </a:p>
          <a:p>
            <a:pPr lvl="1"/>
            <a:endParaRPr lang="en-US" sz="2000" b="0" dirty="0"/>
          </a:p>
        </p:txBody>
      </p:sp>
      <p:sp>
        <p:nvSpPr>
          <p:cNvPr id="4" name="Slide Number Placeholder 3"/>
          <p:cNvSpPr>
            <a:spLocks noGrp="1"/>
          </p:cNvSpPr>
          <p:nvPr>
            <p:ph type="sldNum" sz="quarter" idx="10"/>
          </p:nvPr>
        </p:nvSpPr>
        <p:spPr/>
        <p:txBody>
          <a:bodyPr/>
          <a:lstStyle/>
          <a:p>
            <a:fld id="{7395D962-4A57-0746-8659-6022FC8D4453}" type="slidenum">
              <a:rPr lang="en-US" smtClean="0"/>
              <a:pPr/>
              <a:t>13</a:t>
            </a:fld>
            <a:endParaRPr lang="en-US" dirty="0"/>
          </a:p>
        </p:txBody>
      </p:sp>
    </p:spTree>
    <p:extLst>
      <p:ext uri="{BB962C8B-B14F-4D97-AF65-F5344CB8AC3E}">
        <p14:creationId xmlns:p14="http://schemas.microsoft.com/office/powerpoint/2010/main" val="82370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 Breakthrough</a:t>
            </a:r>
            <a:endParaRPr lang="en-US" dirty="0"/>
          </a:p>
        </p:txBody>
      </p:sp>
      <p:sp>
        <p:nvSpPr>
          <p:cNvPr id="3" name="Content Placeholder 2"/>
          <p:cNvSpPr>
            <a:spLocks noGrp="1"/>
          </p:cNvSpPr>
          <p:nvPr>
            <p:ph idx="1"/>
          </p:nvPr>
        </p:nvSpPr>
        <p:spPr/>
        <p:txBody>
          <a:bodyPr/>
          <a:lstStyle/>
          <a:p>
            <a:pPr lvl="0"/>
            <a:r>
              <a:rPr lang="en-US" sz="2400" b="0" dirty="0">
                <a:effectLst/>
              </a:rPr>
              <a:t>An intermediate requirement level between threshold and target which, if achieved, would result in substantial improvement in the accessibility and usability of the Sentinel-2 data.  </a:t>
            </a:r>
            <a:endParaRPr lang="en-US" sz="2400" b="0" dirty="0" smtClean="0">
              <a:effectLst/>
            </a:endParaRPr>
          </a:p>
          <a:p>
            <a:pPr lvl="0"/>
            <a:r>
              <a:rPr lang="en-US" sz="2400" b="0" dirty="0" smtClean="0">
                <a:effectLst/>
              </a:rPr>
              <a:t>Builds upon Tier 1 Levels of Service</a:t>
            </a:r>
          </a:p>
          <a:p>
            <a:pPr lvl="2"/>
            <a:r>
              <a:rPr lang="en-US" sz="1800" dirty="0"/>
              <a:t>Reformatting data to be more consistent with Landsat Level 1</a:t>
            </a:r>
          </a:p>
          <a:p>
            <a:pPr lvl="2"/>
            <a:r>
              <a:rPr lang="en-US" sz="1800" dirty="0"/>
              <a:t>Conversion of </a:t>
            </a:r>
            <a:r>
              <a:rPr lang="en-US" sz="1800" dirty="0" smtClean="0"/>
              <a:t>Sentinel-2 </a:t>
            </a:r>
            <a:r>
              <a:rPr lang="en-US" sz="1800" dirty="0"/>
              <a:t>data into Landsat metadata model and pixel alignment for comparisons.</a:t>
            </a:r>
          </a:p>
          <a:p>
            <a:pPr lvl="2"/>
            <a:r>
              <a:rPr lang="en-US" sz="1800" dirty="0"/>
              <a:t>Coincident search and discovery of both inventories simultaneously in Earth Explorer (contingent on what it takes to get data compatible with data access tools)</a:t>
            </a:r>
          </a:p>
          <a:p>
            <a:pPr lvl="2"/>
            <a:r>
              <a:rPr lang="en-US" sz="1800" dirty="0"/>
              <a:t>Resample the Level-1C data to a 30m common grid </a:t>
            </a:r>
            <a:r>
              <a:rPr lang="en-US" sz="1800" dirty="0" smtClean="0"/>
              <a:t>for </a:t>
            </a:r>
            <a:r>
              <a:rPr lang="en-US" sz="1800" dirty="0"/>
              <a:t>distribution; still archive and distribute the native multi-resolution Level-1C data which could potentially be a 3</a:t>
            </a:r>
            <a:r>
              <a:rPr lang="en-US" sz="1800" baseline="30000" dirty="0"/>
              <a:t>rd</a:t>
            </a:r>
            <a:r>
              <a:rPr lang="en-US" sz="1800" dirty="0"/>
              <a:t> product</a:t>
            </a:r>
            <a:r>
              <a:rPr lang="en-US" sz="1800" dirty="0" smtClean="0"/>
              <a:t>.</a:t>
            </a:r>
            <a:endParaRPr lang="en-US" sz="1800" b="0" dirty="0">
              <a:effectLst/>
            </a:endParaRPr>
          </a:p>
          <a:p>
            <a:endParaRPr lang="en-US" sz="2400" dirty="0"/>
          </a:p>
        </p:txBody>
      </p:sp>
      <p:sp>
        <p:nvSpPr>
          <p:cNvPr id="4" name="Slide Number Placeholder 3"/>
          <p:cNvSpPr>
            <a:spLocks noGrp="1"/>
          </p:cNvSpPr>
          <p:nvPr>
            <p:ph type="sldNum" sz="quarter" idx="10"/>
          </p:nvPr>
        </p:nvSpPr>
        <p:spPr/>
        <p:txBody>
          <a:bodyPr/>
          <a:lstStyle/>
          <a:p>
            <a:fld id="{7395D962-4A57-0746-8659-6022FC8D4453}" type="slidenum">
              <a:rPr lang="en-US" smtClean="0"/>
              <a:pPr/>
              <a:t>14</a:t>
            </a:fld>
            <a:endParaRPr lang="en-US" dirty="0"/>
          </a:p>
        </p:txBody>
      </p:sp>
    </p:spTree>
    <p:extLst>
      <p:ext uri="{BB962C8B-B14F-4D97-AF65-F5344CB8AC3E}">
        <p14:creationId xmlns:p14="http://schemas.microsoft.com/office/powerpoint/2010/main" val="199832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3 Service Scenarios</a:t>
            </a:r>
            <a:endParaRPr lang="en-US" dirty="0"/>
          </a:p>
        </p:txBody>
      </p:sp>
      <p:sp>
        <p:nvSpPr>
          <p:cNvPr id="3" name="Content Placeholder 2"/>
          <p:cNvSpPr>
            <a:spLocks noGrp="1"/>
          </p:cNvSpPr>
          <p:nvPr>
            <p:ph idx="1"/>
          </p:nvPr>
        </p:nvSpPr>
        <p:spPr>
          <a:xfrm>
            <a:off x="381000" y="1049151"/>
            <a:ext cx="8305800" cy="4495800"/>
          </a:xfrm>
        </p:spPr>
        <p:txBody>
          <a:bodyPr/>
          <a:lstStyle/>
          <a:p>
            <a:r>
              <a:rPr lang="en-US" sz="2000" dirty="0"/>
              <a:t>Expanded processing capabilities for full radiometric and geometric characterization, calibration, and product generation.</a:t>
            </a:r>
          </a:p>
          <a:p>
            <a:pPr lvl="1"/>
            <a:r>
              <a:rPr lang="en-US" sz="1800" dirty="0"/>
              <a:t>A</a:t>
            </a:r>
            <a:r>
              <a:rPr lang="en-US" sz="1800" dirty="0" smtClean="0"/>
              <a:t>cquiring </a:t>
            </a:r>
            <a:r>
              <a:rPr lang="en-US" sz="1800" dirty="0"/>
              <a:t>the Sentinel-2 Level-1B data, performing meaningful radiometric and geometric characterizations that lend confidence to our understanding of the data but is not completely redundant with what is done by the Copernicus program</a:t>
            </a:r>
          </a:p>
          <a:p>
            <a:pPr lvl="1"/>
            <a:r>
              <a:rPr lang="en-US" sz="1800" dirty="0"/>
              <a:t>Develop processing capabilities to generate the ESA Level-1C product and/or a Level-1C product with all bands gridded and resampled to 30m for alignment with ETM+ and OLI Level-1T products.</a:t>
            </a:r>
          </a:p>
          <a:p>
            <a:pPr lvl="1"/>
            <a:r>
              <a:rPr lang="en-US" sz="1800" dirty="0"/>
              <a:t>Cross calibration</a:t>
            </a:r>
          </a:p>
          <a:p>
            <a:pPr lvl="2"/>
            <a:r>
              <a:rPr lang="en-US" sz="1400" dirty="0"/>
              <a:t>Inter-comparison studies over PICS and selected PI study sites</a:t>
            </a:r>
          </a:p>
          <a:p>
            <a:pPr lvl="1"/>
            <a:r>
              <a:rPr lang="en-US" sz="1800" dirty="0"/>
              <a:t>Spatially and </a:t>
            </a:r>
            <a:r>
              <a:rPr lang="en-US" sz="1800" dirty="0" err="1"/>
              <a:t>radiometrically</a:t>
            </a:r>
            <a:r>
              <a:rPr lang="en-US" sz="1800" dirty="0"/>
              <a:t> compatible with Landsat data</a:t>
            </a:r>
          </a:p>
          <a:p>
            <a:pPr lvl="2"/>
            <a:r>
              <a:rPr lang="en-US" sz="1400" dirty="0"/>
              <a:t>Use of common, best available DEM</a:t>
            </a:r>
          </a:p>
          <a:p>
            <a:pPr lvl="2"/>
            <a:r>
              <a:rPr lang="en-US" sz="1400" dirty="0"/>
              <a:t>Perform spectral </a:t>
            </a:r>
            <a:r>
              <a:rPr lang="en-US" sz="1400" dirty="0" err="1"/>
              <a:t>bandpass</a:t>
            </a:r>
            <a:r>
              <a:rPr lang="en-US" sz="1400" dirty="0"/>
              <a:t> adjustments</a:t>
            </a:r>
          </a:p>
          <a:p>
            <a:pPr lvl="1"/>
            <a:r>
              <a:rPr lang="en-US" sz="1800" dirty="0"/>
              <a:t>Process data to common geophysical parameters (TOA reflectance or surface reflectance)</a:t>
            </a:r>
          </a:p>
          <a:p>
            <a:endParaRPr lang="en-US" sz="3200" dirty="0"/>
          </a:p>
        </p:txBody>
      </p:sp>
      <p:sp>
        <p:nvSpPr>
          <p:cNvPr id="4" name="Slide Number Placeholder 3"/>
          <p:cNvSpPr>
            <a:spLocks noGrp="1"/>
          </p:cNvSpPr>
          <p:nvPr>
            <p:ph type="sldNum" sz="quarter" idx="10"/>
          </p:nvPr>
        </p:nvSpPr>
        <p:spPr/>
        <p:txBody>
          <a:bodyPr/>
          <a:lstStyle/>
          <a:p>
            <a:fld id="{7395D962-4A57-0746-8659-6022FC8D4453}" type="slidenum">
              <a:rPr lang="en-US" smtClean="0"/>
              <a:pPr/>
              <a:t>15</a:t>
            </a:fld>
            <a:endParaRPr lang="en-US" dirty="0"/>
          </a:p>
        </p:txBody>
      </p:sp>
    </p:spTree>
    <p:extLst>
      <p:ext uri="{BB962C8B-B14F-4D97-AF65-F5344CB8AC3E}">
        <p14:creationId xmlns:p14="http://schemas.microsoft.com/office/powerpoint/2010/main" val="1190810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381000" y="127000"/>
            <a:ext cx="8305800" cy="842963"/>
          </a:xfrm>
        </p:spPr>
        <p:txBody>
          <a:bodyPr/>
          <a:lstStyle/>
          <a:p>
            <a:r>
              <a:rPr lang="en-US">
                <a:latin typeface="Arial" charset="0"/>
                <a:ea typeface="ＭＳ Ｐゴシック" charset="0"/>
                <a:cs typeface="ＭＳ Ｐゴシック" charset="0"/>
              </a:rPr>
              <a:t>Implementation Tiers and Options</a:t>
            </a:r>
          </a:p>
        </p:txBody>
      </p:sp>
      <p:sp>
        <p:nvSpPr>
          <p:cNvPr id="3" name="Content Placeholder 2"/>
          <p:cNvSpPr>
            <a:spLocks noGrp="1"/>
          </p:cNvSpPr>
          <p:nvPr>
            <p:ph idx="1"/>
          </p:nvPr>
        </p:nvSpPr>
        <p:spPr>
          <a:xfrm>
            <a:off x="366713" y="815975"/>
            <a:ext cx="8455025" cy="5519738"/>
          </a:xfrm>
        </p:spPr>
        <p:txBody>
          <a:bodyPr/>
          <a:lstStyle/>
          <a:p>
            <a:pPr>
              <a:defRPr/>
            </a:pPr>
            <a:r>
              <a:rPr lang="en-US" sz="1600">
                <a:effectLst>
                  <a:outerShdw blurRad="38100" dist="38100" dir="2700000" algn="tl">
                    <a:srgbClr val="000000"/>
                  </a:outerShdw>
                </a:effectLst>
                <a:latin typeface="Arial" charset="0"/>
                <a:ea typeface="ＭＳ Ｐゴシック" charset="0"/>
                <a:cs typeface="ＭＳ Ｐゴシック" charset="0"/>
              </a:rPr>
              <a:t>Implementation Tiers:</a:t>
            </a:r>
          </a:p>
          <a:p>
            <a:pPr lvl="1">
              <a:buFont typeface="Wingdings" charset="0"/>
              <a:buChar char="ü"/>
              <a:defRPr/>
            </a:pPr>
            <a:r>
              <a:rPr lang="en-US" sz="1400" b="1">
                <a:latin typeface="Arial" charset="0"/>
                <a:ea typeface="ＭＳ Ｐゴシック" charset="0"/>
              </a:rPr>
              <a:t>Tier 1: EROS will pull a copy of all L1C data from ESA, host a copy at EROS, generate a Full Resolution Browse (FRB) and enable basic data discover capabilities (no other processing included)</a:t>
            </a:r>
          </a:p>
          <a:p>
            <a:pPr lvl="1">
              <a:defRPr/>
            </a:pPr>
            <a:endParaRPr lang="en-US" sz="1200" b="1">
              <a:latin typeface="Arial" charset="0"/>
              <a:ea typeface="ＭＳ Ｐゴシック" charset="0"/>
            </a:endParaRPr>
          </a:p>
          <a:p>
            <a:pPr lvl="1">
              <a:defRPr/>
            </a:pPr>
            <a:r>
              <a:rPr lang="en-US" sz="1200" b="1">
                <a:latin typeface="Arial" charset="0"/>
                <a:ea typeface="ＭＳ Ｐゴシック" charset="0"/>
              </a:rPr>
              <a:t>Tier 2:</a:t>
            </a:r>
            <a:r>
              <a:rPr lang="en-US" sz="1200">
                <a:latin typeface="Arial" charset="0"/>
                <a:ea typeface="ＭＳ Ｐゴシック" charset="0"/>
              </a:rPr>
              <a:t> In addition to Tier 1, add a minimal amount of processing necessary to increase usability of the data, including reformatting data to be more consistent with Landsat Level 1 and resampling the Level 1C data to a 30m common grid and tiling scheme (Landsat-like) for distribution as an on-demand Landsat-like product</a:t>
            </a:r>
          </a:p>
          <a:p>
            <a:pPr lvl="1">
              <a:defRPr/>
            </a:pPr>
            <a:endParaRPr lang="en-US" sz="1200" b="1">
              <a:latin typeface="Arial" charset="0"/>
              <a:ea typeface="ＭＳ Ｐゴシック" charset="0"/>
            </a:endParaRPr>
          </a:p>
          <a:p>
            <a:pPr lvl="1">
              <a:defRPr/>
            </a:pPr>
            <a:r>
              <a:rPr lang="en-US" sz="1200" b="1">
                <a:latin typeface="Arial" charset="0"/>
                <a:ea typeface="ＭＳ Ｐゴシック" charset="0"/>
              </a:rPr>
              <a:t>Tier 3:</a:t>
            </a:r>
            <a:r>
              <a:rPr lang="en-US" sz="1200">
                <a:latin typeface="Arial" charset="0"/>
                <a:ea typeface="ＭＳ Ｐゴシック" charset="0"/>
              </a:rPr>
              <a:t> This is a separate and parallel scenario to Tier 2 to render the MSI data interoperable with Landsat and significantly increase the usability/utility of the data for research/applications and makes the data as seamlessly similar as possible to Landsat data for the user (feasibility pending and therefore, not yet estimated)</a:t>
            </a:r>
          </a:p>
          <a:p>
            <a:pPr>
              <a:defRPr/>
            </a:pPr>
            <a:r>
              <a:rPr lang="en-US" sz="1600">
                <a:effectLst>
                  <a:outerShdw blurRad="38100" dist="38100" dir="2700000" algn="tl">
                    <a:srgbClr val="000000"/>
                  </a:outerShdw>
                </a:effectLst>
                <a:latin typeface="Arial" charset="0"/>
                <a:ea typeface="ＭＳ Ｐゴシック" charset="0"/>
                <a:cs typeface="ＭＳ Ｐゴシック" charset="0"/>
              </a:rPr>
              <a:t>Additional defined options:</a:t>
            </a:r>
          </a:p>
          <a:p>
            <a:pPr lvl="1">
              <a:buFont typeface="Wingdings" charset="0"/>
              <a:buChar char="ü"/>
              <a:defRPr/>
            </a:pPr>
            <a:r>
              <a:rPr lang="en-US" sz="1400" b="1">
                <a:latin typeface="Arial" charset="0"/>
                <a:ea typeface="ＭＳ Ｐゴシック" charset="0"/>
              </a:rPr>
              <a:t>Option 1: Increase disk cache for S2 data from 180 days to 360 days and add 10% each year (base assumption includes 180 days of spinning disk) to improve user experience</a:t>
            </a:r>
          </a:p>
          <a:p>
            <a:pPr lvl="1">
              <a:defRPr/>
            </a:pPr>
            <a:endParaRPr lang="en-US" sz="1200" b="1">
              <a:latin typeface="Arial" charset="0"/>
              <a:ea typeface="ＭＳ Ｐゴシック" charset="0"/>
            </a:endParaRPr>
          </a:p>
          <a:p>
            <a:pPr lvl="1">
              <a:defRPr/>
            </a:pPr>
            <a:r>
              <a:rPr lang="en-US" sz="1200" b="1">
                <a:latin typeface="Arial" charset="0"/>
                <a:ea typeface="ＭＳ Ｐゴシック" charset="0"/>
              </a:rPr>
              <a:t>Option 2: </a:t>
            </a:r>
            <a:r>
              <a:rPr lang="en-US" sz="1200">
                <a:latin typeface="Arial" charset="0"/>
                <a:ea typeface="ＭＳ Ｐゴシック" charset="0"/>
              </a:rPr>
              <a:t>Generate surface reflectance products from S2 data and archive and distribute to the public (currently assuming use of NASA Ames Research Center (ARC) for processing SR data)</a:t>
            </a:r>
          </a:p>
          <a:p>
            <a:pPr lvl="1">
              <a:defRPr/>
            </a:pPr>
            <a:endParaRPr lang="en-US" sz="1200" b="1">
              <a:latin typeface="Arial" charset="0"/>
              <a:ea typeface="ＭＳ Ｐゴシック" charset="0"/>
            </a:endParaRPr>
          </a:p>
          <a:p>
            <a:pPr lvl="1">
              <a:defRPr/>
            </a:pPr>
            <a:r>
              <a:rPr lang="en-US" sz="1200" b="1">
                <a:latin typeface="Arial" charset="0"/>
                <a:ea typeface="ＭＳ Ｐゴシック" charset="0"/>
              </a:rPr>
              <a:t>Option 3: </a:t>
            </a:r>
            <a:r>
              <a:rPr lang="en-US" sz="1200">
                <a:latin typeface="Arial" charset="0"/>
                <a:ea typeface="ＭＳ Ｐゴシック" charset="0"/>
              </a:rPr>
              <a:t>Provide coincident search and discovery of both inventories (Landsat &amp; S2) simultaneously in EarthExplorer and provide aggregated results (feasibility pending and therefore, not yet estimated)</a:t>
            </a:r>
          </a:p>
          <a:p>
            <a:pPr>
              <a:defRPr/>
            </a:pPr>
            <a:r>
              <a:rPr lang="en-US" sz="1600">
                <a:effectLst>
                  <a:outerShdw blurRad="38100" dist="38100" dir="2700000" algn="tl">
                    <a:srgbClr val="000000"/>
                  </a:outerShdw>
                </a:effectLst>
                <a:latin typeface="Arial" charset="0"/>
                <a:ea typeface="ＭＳ Ｐゴシック" charset="0"/>
                <a:cs typeface="ＭＳ Ｐゴシック" charset="0"/>
              </a:rPr>
              <a:t>Scope and Schedule remain contingent upon available funding</a:t>
            </a:r>
          </a:p>
        </p:txBody>
      </p:sp>
    </p:spTree>
    <p:extLst>
      <p:ext uri="{BB962C8B-B14F-4D97-AF65-F5344CB8AC3E}">
        <p14:creationId xmlns:p14="http://schemas.microsoft.com/office/powerpoint/2010/main" val="1508965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5498574"/>
              </p:ext>
            </p:extLst>
          </p:nvPr>
        </p:nvGraphicFramePr>
        <p:xfrm>
          <a:off x="679450" y="566738"/>
          <a:ext cx="8153400" cy="5548313"/>
        </p:xfrm>
        <a:graphic>
          <a:graphicData uri="http://schemas.openxmlformats.org/drawingml/2006/table">
            <a:tbl>
              <a:tblPr>
                <a:tableStyleId>{C4B1156A-380E-4F78-BDF5-A606A8083BF9}</a:tableStyleId>
              </a:tblPr>
              <a:tblGrid>
                <a:gridCol w="2882900"/>
                <a:gridCol w="669925"/>
                <a:gridCol w="492125"/>
                <a:gridCol w="495300"/>
                <a:gridCol w="3613150"/>
              </a:tblGrid>
              <a:tr h="427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Executive Milestones</a:t>
                      </a:r>
                      <a:endParaRPr kumimoji="0" lang="en-US" sz="16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b"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Status</a:t>
                      </a:r>
                      <a:endParaRPr kumimoji="0" lang="en-US" sz="14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b"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Start Date</a:t>
                      </a:r>
                      <a:endParaRPr kumimoji="0" lang="en-US" sz="14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b"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End  Date</a:t>
                      </a:r>
                      <a:endParaRPr kumimoji="0" lang="en-US" sz="14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b"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u="none" strike="noStrike" cap="none" normalizeH="0" baseline="0">
                          <a:ln>
                            <a:noFill/>
                          </a:ln>
                          <a:effectLst/>
                        </a:rPr>
                        <a:t>Notes/Deliverable</a:t>
                      </a:r>
                      <a:endParaRPr kumimoji="0" lang="en-US" sz="16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b" horzOverflow="overflow"/>
                </a:tc>
              </a:tr>
              <a:tr h="914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FY15a Hardware Procurement Submission (2 months IT approval, 1 month TSSC award, 2 months to purchase and delivery)</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In Process</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Nov 2014</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May 2015</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Hardware procurement critical path – if not in place, will not be able to support Sentinel data ingest and delivery.</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Sentinel-2A Software Requirements definition</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Jan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Apr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Inventory, EE change requests</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Sentinel-2A SW Dev initiated</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Feb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Sep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Ingest, Inventory, EE, GloVis, TRAM</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Sentinel-2A Launch</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Done</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Jun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Jun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Launch of first Sentinel-2 satellite</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Document Sentinel-2 data characterization</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Apr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Oct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Analysis and recommendation for 30m Landsat like product</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5492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FY15a Hardware Integration</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In Process</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May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Aug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Integrate hardware into existing architecture – Network switch, SAN switch, tape drives, ingest server, 1</a:t>
                      </a:r>
                      <a:r>
                        <a:rPr kumimoji="0" lang="en-US" sz="1200" u="none" strike="noStrike" cap="none" normalizeH="0" baseline="30000">
                          <a:ln>
                            <a:noFill/>
                          </a:ln>
                          <a:effectLst/>
                        </a:rPr>
                        <a:t>st</a:t>
                      </a:r>
                      <a:r>
                        <a:rPr kumimoji="0" lang="en-US" sz="1200" u="none" strike="noStrike" cap="none" normalizeH="0" baseline="0">
                          <a:ln>
                            <a:noFill/>
                          </a:ln>
                          <a:effectLst/>
                        </a:rPr>
                        <a:t> and 2</a:t>
                      </a:r>
                      <a:r>
                        <a:rPr kumimoji="0" lang="en-US" sz="1200" u="none" strike="noStrike" cap="none" normalizeH="0" baseline="30000">
                          <a:ln>
                            <a:noFill/>
                          </a:ln>
                          <a:effectLst/>
                        </a:rPr>
                        <a:t>nd</a:t>
                      </a:r>
                      <a:r>
                        <a:rPr kumimoji="0" lang="en-US" sz="1200" u="none" strike="noStrike" cap="none" normalizeH="0" baseline="0">
                          <a:ln>
                            <a:noFill/>
                          </a:ln>
                          <a:effectLst/>
                        </a:rPr>
                        <a:t> tier disk.</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Sentinel-2A System testing</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FutIn</a:t>
                      </a:r>
                      <a:r>
                        <a:rPr kumimoji="0" lang="en-US" sz="1200" u="none" strike="noStrike" cap="none" normalizeH="0" baseline="0" dirty="0" smtClean="0">
                          <a:ln>
                            <a:noFill/>
                          </a:ln>
                          <a:effectLst/>
                        </a:rPr>
                        <a:t>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Aug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Dec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System Testing Ingest, Inventory, EE, GloVis, TRAM</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Receive L1C ‘ramp up’ data from ESA</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Jul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Dec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Validate process flow and data</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 ORR</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Sep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Sep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Operation Readiness Review for production release to support Sentinel-2 archive and distribution.</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 L1C test data availability to a limited audience </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 Process</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Oct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Oct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Test data made available for limited access</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FY16 Hardware Procurement initiation</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Future</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Oct 2015</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 </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Hardware procurement outline in FY16 budget</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r h="3657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Sentinel-2A L1C data available for download</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Future</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Jan 2016</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a:ln>
                            <a:noFill/>
                          </a:ln>
                          <a:effectLst/>
                        </a:rPr>
                        <a:t> </a:t>
                      </a:r>
                      <a:endParaRPr kumimoji="0" lang="en-US" sz="1200" b="0" i="0" u="none" strike="noStrike" cap="none" normalizeH="0" baseline="0">
                        <a:ln>
                          <a:noFill/>
                        </a:ln>
                        <a:solidFill>
                          <a:schemeClr val="bg1"/>
                        </a:solidFill>
                        <a:effectLst/>
                        <a:latin typeface="Arial" charset="0"/>
                        <a:ea typeface="ＭＳ Ｐゴシック" charset="0"/>
                        <a:cs typeface="Times New Roman" charset="0"/>
                      </a:endParaRPr>
                    </a:p>
                  </a:txBody>
                  <a:tcPr marL="36587" marR="36587"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Sentinel-2 data release</a:t>
                      </a:r>
                      <a:endParaRPr kumimoji="0" lang="en-US" sz="1200" b="0" i="0" u="none" strike="noStrike" cap="none" normalizeH="0" baseline="0" dirty="0">
                        <a:ln>
                          <a:noFill/>
                        </a:ln>
                        <a:solidFill>
                          <a:schemeClr val="bg1"/>
                        </a:solidFill>
                        <a:effectLst/>
                        <a:latin typeface="Arial" charset="0"/>
                        <a:ea typeface="ＭＳ Ｐゴシック" charset="0"/>
                        <a:cs typeface="Times New Roman" charset="0"/>
                      </a:endParaRPr>
                    </a:p>
                  </a:txBody>
                  <a:tcPr marL="36587" marR="36587" marT="0" marB="0" anchor="ctr" horzOverflow="overflow"/>
                </a:tc>
              </a:tr>
            </a:tbl>
          </a:graphicData>
        </a:graphic>
      </p:graphicFrame>
      <p:sp>
        <p:nvSpPr>
          <p:cNvPr id="10327" name="Title 1"/>
          <p:cNvSpPr>
            <a:spLocks noGrp="1"/>
          </p:cNvSpPr>
          <p:nvPr>
            <p:ph type="title"/>
          </p:nvPr>
        </p:nvSpPr>
        <p:spPr>
          <a:xfrm>
            <a:off x="692150" y="0"/>
            <a:ext cx="7994650" cy="842963"/>
          </a:xfrm>
        </p:spPr>
        <p:txBody>
          <a:bodyPr/>
          <a:lstStyle/>
          <a:p>
            <a:r>
              <a:rPr lang="en-US">
                <a:latin typeface="Arial" charset="0"/>
                <a:ea typeface="ＭＳ Ｐゴシック" charset="0"/>
                <a:cs typeface="ＭＳ Ｐゴシック" charset="0"/>
              </a:rPr>
              <a:t>FY15 Milestones and Deliverables</a:t>
            </a:r>
          </a:p>
        </p:txBody>
      </p:sp>
    </p:spTree>
    <p:extLst>
      <p:ext uri="{BB962C8B-B14F-4D97-AF65-F5344CB8AC3E}">
        <p14:creationId xmlns:p14="http://schemas.microsoft.com/office/powerpoint/2010/main" val="331237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p>
        </p:txBody>
      </p:sp>
      <p:graphicFrame>
        <p:nvGraphicFramePr>
          <p:cNvPr id="2" name="Table 1"/>
          <p:cNvGraphicFramePr>
            <a:graphicFrameLocks noGrp="1"/>
          </p:cNvGraphicFramePr>
          <p:nvPr/>
        </p:nvGraphicFramePr>
        <p:xfrm>
          <a:off x="630238" y="1146175"/>
          <a:ext cx="7253287" cy="4718048"/>
        </p:xfrm>
        <a:graphic>
          <a:graphicData uri="http://schemas.openxmlformats.org/drawingml/2006/table">
            <a:tbl>
              <a:tblPr/>
              <a:tblGrid>
                <a:gridCol w="221275"/>
                <a:gridCol w="3893433"/>
                <a:gridCol w="926745"/>
                <a:gridCol w="2211834"/>
              </a:tblGrid>
              <a:tr h="399064">
                <a:tc>
                  <a:txBody>
                    <a:bodyPr/>
                    <a:lstStyle/>
                    <a:p>
                      <a:pPr algn="ctr" fontAlgn="ctr"/>
                      <a:r>
                        <a:rPr lang="en-US" sz="1300" b="1" i="0" u="none" strike="noStrike" dirty="0">
                          <a:solidFill>
                            <a:srgbClr val="FFFFFF"/>
                          </a:solidFill>
                          <a:effectLst/>
                          <a:latin typeface="Calibri"/>
                        </a:rPr>
                        <a:t>QTY</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300" b="1" i="0" u="none" strike="noStrike" dirty="0" smtClean="0">
                          <a:solidFill>
                            <a:srgbClr val="FFFFFF"/>
                          </a:solidFill>
                          <a:effectLst/>
                          <a:latin typeface="Calibri"/>
                        </a:rPr>
                        <a:t> HW Description</a:t>
                      </a:r>
                      <a:endParaRPr lang="en-US" sz="1300" b="1" i="0" u="none" strike="noStrike" dirty="0">
                        <a:solidFill>
                          <a:srgbClr val="FFFFFF"/>
                        </a:solidFill>
                        <a:effectLst/>
                        <a:latin typeface="Calibri"/>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300" b="1" i="0" u="none" strike="noStrike" dirty="0" smtClean="0">
                          <a:solidFill>
                            <a:srgbClr val="FFFFFF"/>
                          </a:solidFill>
                          <a:effectLst/>
                          <a:latin typeface="Calibri"/>
                        </a:rPr>
                        <a:t>Status</a:t>
                      </a:r>
                      <a:endParaRPr lang="en-US" sz="1300" b="1" i="0" u="none" strike="noStrike" dirty="0">
                        <a:solidFill>
                          <a:srgbClr val="FFFFFF"/>
                        </a:solidFill>
                        <a:effectLst/>
                        <a:latin typeface="Calibri"/>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300" b="1" i="0" u="none" strike="noStrike" dirty="0" smtClean="0">
                          <a:solidFill>
                            <a:srgbClr val="FFFFFF"/>
                          </a:solidFill>
                          <a:effectLst/>
                          <a:latin typeface="Calibri"/>
                        </a:rPr>
                        <a:t>Comment</a:t>
                      </a:r>
                      <a:endParaRPr lang="en-US" sz="1300" b="1" i="0" u="none" strike="noStrike" dirty="0">
                        <a:solidFill>
                          <a:srgbClr val="FFFFFF"/>
                        </a:solidFill>
                        <a:effectLst/>
                        <a:latin typeface="Calibri"/>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99064">
                <a:tc>
                  <a:txBody>
                    <a:bodyPr/>
                    <a:lstStyle/>
                    <a:p>
                      <a:pPr algn="ctr" fontAlgn="ctr"/>
                      <a:r>
                        <a:rPr lang="en-US" sz="1300" b="1" i="0" u="none" strike="noStrike" dirty="0">
                          <a:solidFill>
                            <a:srgbClr val="000000"/>
                          </a:solidFill>
                          <a:effectLst/>
                          <a:latin typeface="Arial" panose="020B0604020202020204" pitchFamily="34" charset="0"/>
                          <a:cs typeface="Arial" panose="020B0604020202020204" pitchFamily="34" charset="0"/>
                        </a:rPr>
                        <a:t>1</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Sentinel </a:t>
                      </a:r>
                      <a:r>
                        <a:rPr lang="en-US" sz="1300" b="1" i="0" u="none" strike="noStrike" dirty="0" smtClean="0">
                          <a:solidFill>
                            <a:srgbClr val="000000"/>
                          </a:solidFill>
                          <a:effectLst/>
                          <a:latin typeface="Arial" panose="020B0604020202020204" pitchFamily="34" charset="0"/>
                          <a:cs typeface="Arial" panose="020B0604020202020204" pitchFamily="34" charset="0"/>
                        </a:rPr>
                        <a:t>Ingest </a:t>
                      </a:r>
                      <a:r>
                        <a:rPr lang="en-US" sz="1300" b="1" i="0" u="none" strike="noStrike" dirty="0">
                          <a:solidFill>
                            <a:srgbClr val="000000"/>
                          </a:solidFill>
                          <a:effectLst/>
                          <a:latin typeface="Arial" panose="020B0604020202020204" pitchFamily="34" charset="0"/>
                          <a:cs typeface="Arial" panose="020B0604020202020204" pitchFamily="34" charset="0"/>
                        </a:rPr>
                        <a:t>server</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smtClean="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639">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2</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T10K-d tape </a:t>
                      </a:r>
                      <a:r>
                        <a:rPr lang="en-US" sz="1300" b="1" i="0" u="none" strike="noStrike" dirty="0" smtClean="0">
                          <a:solidFill>
                            <a:srgbClr val="000000"/>
                          </a:solidFill>
                          <a:effectLst/>
                          <a:latin typeface="Arial" panose="020B0604020202020204" pitchFamily="34" charset="0"/>
                          <a:cs typeface="Arial" panose="020B0604020202020204" pitchFamily="34" charset="0"/>
                        </a:rPr>
                        <a:t>drives </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Waiting</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on fiber </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639">
                <a:tc>
                  <a:txBody>
                    <a:bodyPr/>
                    <a:lstStyle/>
                    <a:p>
                      <a:pPr algn="ctr" fontAlgn="ctr"/>
                      <a:r>
                        <a:rPr lang="en-US" sz="1300" b="1" i="0" u="none" strike="noStrike" dirty="0" smtClean="0">
                          <a:solidFill>
                            <a:srgbClr val="000000"/>
                          </a:solidFill>
                          <a:effectLst/>
                          <a:latin typeface="Arial" panose="020B0604020202020204" pitchFamily="34" charset="0"/>
                          <a:cs typeface="Arial" panose="020B0604020202020204" pitchFamily="34" charset="0"/>
                        </a:rPr>
                        <a:t>1</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LTO-6 tape drive</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Waiting on fiber</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639">
                <a:tc>
                  <a:txBody>
                    <a:bodyPr/>
                    <a:lstStyle/>
                    <a:p>
                      <a:pPr algn="ctr" fontAlgn="ctr"/>
                      <a:r>
                        <a:rPr lang="en-US" sz="1300" b="1" i="0" u="none" strike="noStrike" dirty="0">
                          <a:solidFill>
                            <a:srgbClr val="000000"/>
                          </a:solidFill>
                          <a:effectLst/>
                          <a:latin typeface="Arial" panose="020B0604020202020204" pitchFamily="34" charset="0"/>
                          <a:cs typeface="Arial" panose="020B0604020202020204" pitchFamily="34" charset="0"/>
                        </a:rPr>
                        <a:t>1</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SAN </a:t>
                      </a:r>
                      <a:r>
                        <a:rPr lang="en-US" sz="1300" b="1" i="0" u="none" strike="noStrike" dirty="0" smtClean="0">
                          <a:solidFill>
                            <a:srgbClr val="000000"/>
                          </a:solidFill>
                          <a:effectLst/>
                          <a:latin typeface="Arial" panose="020B0604020202020204" pitchFamily="34" charset="0"/>
                          <a:cs typeface="Arial" panose="020B0604020202020204" pitchFamily="34" charset="0"/>
                        </a:rPr>
                        <a:t>96</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port </a:t>
                      </a:r>
                      <a:r>
                        <a:rPr lang="en-US" sz="1300" b="1" i="0" u="none" strike="noStrike" baseline="0" dirty="0" err="1" smtClean="0">
                          <a:solidFill>
                            <a:srgbClr val="000000"/>
                          </a:solidFill>
                          <a:effectLst/>
                          <a:latin typeface="Arial" panose="020B0604020202020204" pitchFamily="34" charset="0"/>
                          <a:cs typeface="Arial" panose="020B0604020202020204" pitchFamily="34" charset="0"/>
                        </a:rPr>
                        <a:t>fibre</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switch</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Awarded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064">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1</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1.2TB</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Solid State Disk</a:t>
                      </a:r>
                      <a:r>
                        <a:rPr lang="en-US" sz="1300" b="1" i="0" u="none" strike="noStrike" dirty="0" smtClean="0">
                          <a:solidFill>
                            <a:srgbClr val="000000"/>
                          </a:solidFill>
                          <a:effectLst/>
                          <a:latin typeface="Arial" panose="020B0604020202020204" pitchFamily="34" charset="0"/>
                          <a:cs typeface="Arial" panose="020B0604020202020204" pitchFamily="34" charset="0"/>
                        </a:rPr>
                        <a:t> </a:t>
                      </a:r>
                      <a:r>
                        <a:rPr lang="en-US" sz="1300" b="1" i="0" u="none" strike="noStrike" dirty="0">
                          <a:solidFill>
                            <a:srgbClr val="000000"/>
                          </a:solidFill>
                          <a:effectLst/>
                          <a:latin typeface="Arial" panose="020B0604020202020204" pitchFamily="34" charset="0"/>
                          <a:cs typeface="Arial" panose="020B0604020202020204" pitchFamily="34" charset="0"/>
                        </a:rPr>
                        <a:t>to augment Inventory </a:t>
                      </a:r>
                      <a:r>
                        <a:rPr lang="en-US" sz="1300" b="1" i="0" u="none" strike="noStrike" dirty="0" smtClean="0">
                          <a:solidFill>
                            <a:srgbClr val="000000"/>
                          </a:solidFill>
                          <a:effectLst/>
                          <a:latin typeface="Arial" panose="020B0604020202020204" pitchFamily="34" charset="0"/>
                          <a:cs typeface="Arial" panose="020B0604020202020204" pitchFamily="34" charset="0"/>
                        </a:rPr>
                        <a:t>Database</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90467">
                <a:tc>
                  <a:txBody>
                    <a:bodyPr/>
                    <a:lstStyle/>
                    <a:p>
                      <a:pPr algn="ctr" fontAlgn="ctr"/>
                      <a:r>
                        <a:rPr lang="en-US" sz="1300" b="1" i="0" u="none" strike="noStrike" dirty="0" smtClean="0">
                          <a:solidFill>
                            <a:srgbClr val="000000"/>
                          </a:solidFill>
                          <a:effectLst/>
                          <a:latin typeface="Arial" panose="020B0604020202020204" pitchFamily="34" charset="0"/>
                          <a:cs typeface="Arial" panose="020B0604020202020204" pitchFamily="34" charset="0"/>
                        </a:rPr>
                        <a:t>2</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V3700 dual ctrl with SSD/SAS -- CR1MSS 1st tier disk (</a:t>
                      </a:r>
                      <a:r>
                        <a:rPr lang="en-US" sz="1300" b="1" i="0" u="none" strike="noStrike" dirty="0" smtClean="0">
                          <a:solidFill>
                            <a:srgbClr val="000000"/>
                          </a:solidFill>
                          <a:effectLst/>
                          <a:latin typeface="Arial" panose="020B0604020202020204" pitchFamily="34" charset="0"/>
                          <a:cs typeface="Arial" panose="020B0604020202020204" pitchFamily="34" charset="0"/>
                        </a:rPr>
                        <a:t>L1C/FRB/WMS) </a:t>
                      </a:r>
                      <a:r>
                        <a:rPr lang="en-US" sz="1300" b="1" i="0" u="none" strike="noStrike" dirty="0">
                          <a:solidFill>
                            <a:srgbClr val="000000"/>
                          </a:solidFill>
                          <a:effectLst/>
                          <a:latin typeface="Arial" panose="020B0604020202020204" pitchFamily="34" charset="0"/>
                          <a:cs typeface="Arial" panose="020B0604020202020204" pitchFamily="34" charset="0"/>
                        </a:rPr>
                        <a:t>~35TB </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064">
                <a:tc>
                  <a:txBody>
                    <a:bodyPr/>
                    <a:lstStyle/>
                    <a:p>
                      <a:pPr algn="ctr" fontAlgn="ctr"/>
                      <a:r>
                        <a:rPr lang="en-US" sz="1300" b="1" i="0" u="none" strike="noStrike" dirty="0" smtClean="0">
                          <a:solidFill>
                            <a:srgbClr val="000000"/>
                          </a:solidFill>
                          <a:effectLst/>
                          <a:latin typeface="Arial" panose="020B0604020202020204" pitchFamily="34" charset="0"/>
                          <a:cs typeface="Arial" panose="020B0604020202020204" pitchFamily="34" charset="0"/>
                        </a:rPr>
                        <a:t>2</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V3700 </a:t>
                      </a:r>
                      <a:r>
                        <a:rPr lang="en-US" sz="1300" b="1" i="0" u="none" strike="noStrike" dirty="0" err="1">
                          <a:solidFill>
                            <a:srgbClr val="000000"/>
                          </a:solidFill>
                          <a:effectLst/>
                          <a:latin typeface="Arial" panose="020B0604020202020204" pitchFamily="34" charset="0"/>
                          <a:cs typeface="Arial" panose="020B0604020202020204" pitchFamily="34" charset="0"/>
                        </a:rPr>
                        <a:t>exp</a:t>
                      </a:r>
                      <a:r>
                        <a:rPr lang="en-US" sz="1300" b="1" i="0" u="none" strike="noStrike" dirty="0">
                          <a:solidFill>
                            <a:srgbClr val="000000"/>
                          </a:solidFill>
                          <a:effectLst/>
                          <a:latin typeface="Arial" panose="020B0604020202020204" pitchFamily="34" charset="0"/>
                          <a:cs typeface="Arial" panose="020B0604020202020204" pitchFamily="34" charset="0"/>
                        </a:rPr>
                        <a:t> tray with SAS disk -- CR1MSS 1st tier disk (</a:t>
                      </a:r>
                      <a:r>
                        <a:rPr lang="en-US" sz="1300" b="1" i="0" u="none" strike="noStrike" dirty="0" smtClean="0">
                          <a:solidFill>
                            <a:srgbClr val="000000"/>
                          </a:solidFill>
                          <a:effectLst/>
                          <a:latin typeface="Arial" panose="020B0604020202020204" pitchFamily="34" charset="0"/>
                          <a:cs typeface="Arial" panose="020B0604020202020204" pitchFamily="34" charset="0"/>
                        </a:rPr>
                        <a:t>L1C/FRB/WMS) </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064">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2</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V3700 dual ctrl with 12x4TB disk -- CR1MSS 2nd tier disk -- ~</a:t>
                      </a:r>
                      <a:r>
                        <a:rPr lang="en-US" sz="1300" b="1" i="0" u="none" strike="noStrike" dirty="0" smtClean="0">
                          <a:solidFill>
                            <a:srgbClr val="000000"/>
                          </a:solidFill>
                          <a:effectLst/>
                          <a:latin typeface="Arial" panose="020B0604020202020204" pitchFamily="34" charset="0"/>
                          <a:cs typeface="Arial" panose="020B0604020202020204" pitchFamily="34" charset="0"/>
                        </a:rPr>
                        <a:t>2x288TB</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064">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12</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V3700 additional disk tray with 12x4TB disk -- CR1MSS 2nd tier disk</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Waiting on Power</a:t>
                      </a:r>
                      <a:r>
                        <a:rPr lang="en-US" sz="1300" b="1" i="0" u="none" strike="noStrike" baseline="0" dirty="0" smtClean="0">
                          <a:solidFill>
                            <a:srgbClr val="000000"/>
                          </a:solidFill>
                          <a:effectLst/>
                          <a:latin typeface="Arial" panose="020B0604020202020204" pitchFamily="34" charset="0"/>
                          <a:cs typeface="Arial" panose="020B0604020202020204" pitchFamily="34" charset="0"/>
                        </a:rPr>
                        <a:t> and Network</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9064">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1</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Network </a:t>
                      </a:r>
                      <a:r>
                        <a:rPr lang="en-US" sz="1300" b="1" i="0" u="none" strike="noStrike">
                          <a:solidFill>
                            <a:srgbClr val="000000"/>
                          </a:solidFill>
                          <a:effectLst/>
                          <a:latin typeface="Arial" panose="020B0604020202020204" pitchFamily="34" charset="0"/>
                          <a:cs typeface="Arial" panose="020B0604020202020204" pitchFamily="34" charset="0"/>
                        </a:rPr>
                        <a:t>infrastructure </a:t>
                      </a:r>
                      <a:r>
                        <a:rPr lang="en-US" sz="1300" b="1" i="0" u="none" strike="noStrike" smtClean="0">
                          <a:solidFill>
                            <a:srgbClr val="000000"/>
                          </a:solidFill>
                          <a:effectLst/>
                          <a:latin typeface="Arial" panose="020B0604020202020204" pitchFamily="34" charset="0"/>
                          <a:cs typeface="Arial" panose="020B0604020202020204" pitchFamily="34" charset="0"/>
                        </a:rPr>
                        <a:t>-- </a:t>
                      </a:r>
                      <a:r>
                        <a:rPr lang="en-US" sz="1300" b="1" i="0" u="none" strike="noStrike" dirty="0">
                          <a:solidFill>
                            <a:srgbClr val="000000"/>
                          </a:solidFill>
                          <a:effectLst/>
                          <a:latin typeface="Arial" panose="020B0604020202020204" pitchFamily="34" charset="0"/>
                          <a:cs typeface="Arial" panose="020B0604020202020204" pitchFamily="34" charset="0"/>
                        </a:rPr>
                        <a:t>Extreme Black Diamond 8810 core </a:t>
                      </a:r>
                      <a:r>
                        <a:rPr lang="en-US" sz="1300" b="1" i="0" u="none" strike="noStrike" dirty="0" smtClean="0">
                          <a:solidFill>
                            <a:srgbClr val="000000"/>
                          </a:solidFill>
                          <a:effectLst/>
                          <a:latin typeface="Arial" panose="020B0604020202020204" pitchFamily="34" charset="0"/>
                          <a:cs typeface="Arial" panose="020B0604020202020204" pitchFamily="34" charset="0"/>
                        </a:rPr>
                        <a:t>switch</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Awarded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639">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1</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Juniper firewall </a:t>
                      </a:r>
                      <a:r>
                        <a:rPr lang="en-US" sz="1300" b="1" i="0" u="none" strike="noStrike" dirty="0" smtClean="0">
                          <a:solidFill>
                            <a:srgbClr val="000000"/>
                          </a:solidFill>
                          <a:effectLst/>
                          <a:latin typeface="Arial" panose="020B0604020202020204" pitchFamily="34" charset="0"/>
                          <a:cs typeface="Arial" panose="020B0604020202020204" pitchFamily="34" charset="0"/>
                        </a:rPr>
                        <a:t>(upgrade </a:t>
                      </a:r>
                      <a:r>
                        <a:rPr lang="en-US" sz="1300" b="1" i="0" u="none" strike="noStrike" dirty="0">
                          <a:solidFill>
                            <a:srgbClr val="000000"/>
                          </a:solidFill>
                          <a:effectLst/>
                          <a:latin typeface="Arial" panose="020B0604020202020204" pitchFamily="34" charset="0"/>
                          <a:cs typeface="Arial" panose="020B0604020202020204" pitchFamily="34" charset="0"/>
                        </a:rPr>
                        <a:t>to existing asset)</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Awarded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6639">
                <a:tc>
                  <a:txBody>
                    <a:bodyPr/>
                    <a:lstStyle/>
                    <a:p>
                      <a:pPr algn="ctr" fontAlgn="ctr"/>
                      <a:r>
                        <a:rPr lang="en-US" sz="1300" b="1" i="0" u="none" strike="noStrike">
                          <a:solidFill>
                            <a:srgbClr val="000000"/>
                          </a:solidFill>
                          <a:effectLst/>
                          <a:latin typeface="Arial" panose="020B0604020202020204" pitchFamily="34" charset="0"/>
                          <a:cs typeface="Arial" panose="020B0604020202020204" pitchFamily="34" charset="0"/>
                        </a:rPr>
                        <a:t>2</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a:solidFill>
                            <a:srgbClr val="000000"/>
                          </a:solidFill>
                          <a:effectLst/>
                          <a:latin typeface="Arial" panose="020B0604020202020204" pitchFamily="34" charset="0"/>
                          <a:cs typeface="Arial" panose="020B0604020202020204" pitchFamily="34" charset="0"/>
                        </a:rPr>
                        <a:t>Rack for additional hardware</a:t>
                      </a: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300" b="1" i="0" u="none" strike="noStrike" dirty="0" smtClean="0">
                          <a:solidFill>
                            <a:srgbClr val="000000"/>
                          </a:solidFill>
                          <a:effectLst/>
                          <a:latin typeface="Arial" panose="020B0604020202020204" pitchFamily="34" charset="0"/>
                          <a:cs typeface="Arial" panose="020B0604020202020204" pitchFamily="34" charset="0"/>
                        </a:rPr>
                        <a:t>Installed</a:t>
                      </a: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en-US" sz="1300" b="1" i="0" u="none" strike="noStrike" dirty="0">
                        <a:solidFill>
                          <a:srgbClr val="000000"/>
                        </a:solidFill>
                        <a:effectLst/>
                        <a:latin typeface="Arial" panose="020B0604020202020204" pitchFamily="34" charset="0"/>
                        <a:cs typeface="Arial" panose="020B0604020202020204" pitchFamily="34" charset="0"/>
                      </a:endParaRPr>
                    </a:p>
                  </a:txBody>
                  <a:tcPr marL="2812" marR="2812" marT="28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0938">
                <a:tc>
                  <a:txBody>
                    <a:bodyPr/>
                    <a:lstStyle/>
                    <a:p>
                      <a:pPr algn="l" fontAlgn="b"/>
                      <a:endParaRPr lang="en-US" sz="1300" b="0" i="0" u="none" strike="noStrike" dirty="0">
                        <a:solidFill>
                          <a:srgbClr val="000000"/>
                        </a:solidFill>
                        <a:effectLst/>
                        <a:latin typeface="Calibri"/>
                      </a:endParaRPr>
                    </a:p>
                  </a:txBody>
                  <a:tcPr marL="2812" marR="2812" marT="281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300" b="0" i="0" u="none" strike="noStrike" dirty="0">
                        <a:solidFill>
                          <a:srgbClr val="000000"/>
                        </a:solidFill>
                        <a:effectLst/>
                        <a:latin typeface="Calibri"/>
                      </a:endParaRPr>
                    </a:p>
                  </a:txBody>
                  <a:tcPr marL="2812" marR="2812" marT="2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300" b="0" i="0" u="none" strike="noStrike" dirty="0">
                        <a:solidFill>
                          <a:srgbClr val="000000"/>
                        </a:solidFill>
                        <a:effectLst/>
                        <a:latin typeface="Calibri"/>
                      </a:endParaRPr>
                    </a:p>
                  </a:txBody>
                  <a:tcPr marL="2812" marR="2812" marT="281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300" b="0" i="0" u="none" strike="noStrike" dirty="0">
                        <a:solidFill>
                          <a:srgbClr val="000000"/>
                        </a:solidFill>
                        <a:effectLst/>
                        <a:latin typeface="Calibri"/>
                      </a:endParaRPr>
                    </a:p>
                  </a:txBody>
                  <a:tcPr marL="2812" marR="2812" marT="2812"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1342" name="Title 1"/>
          <p:cNvSpPr txBox="1">
            <a:spLocks/>
          </p:cNvSpPr>
          <p:nvPr/>
        </p:nvSpPr>
        <p:spPr bwMode="auto">
          <a:xfrm>
            <a:off x="381000" y="304800"/>
            <a:ext cx="8305800" cy="84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lstStyle>
            <a:lvl1pPr>
              <a:defRPr sz="4000">
                <a:solidFill>
                  <a:schemeClr val="tx1"/>
                </a:solidFill>
                <a:latin typeface="Arial" charset="0"/>
                <a:ea typeface="ＭＳ Ｐゴシック" charset="0"/>
                <a:cs typeface="ＭＳ Ｐゴシック" charset="0"/>
              </a:defRPr>
            </a:lvl1pPr>
            <a:lvl2pPr marL="742950" indent="-285750">
              <a:defRPr sz="4000">
                <a:solidFill>
                  <a:schemeClr val="tx1"/>
                </a:solidFill>
                <a:latin typeface="Arial" charset="0"/>
                <a:ea typeface="ＭＳ Ｐゴシック" charset="0"/>
              </a:defRPr>
            </a:lvl2pPr>
            <a:lvl3pPr marL="1143000" indent="-228600">
              <a:defRPr sz="4000">
                <a:solidFill>
                  <a:schemeClr val="tx1"/>
                </a:solidFill>
                <a:latin typeface="Arial" charset="0"/>
                <a:ea typeface="ＭＳ Ｐゴシック" charset="0"/>
              </a:defRPr>
            </a:lvl3pPr>
            <a:lvl4pPr marL="1600200" indent="-228600">
              <a:defRPr sz="4000">
                <a:solidFill>
                  <a:schemeClr val="tx1"/>
                </a:solidFill>
                <a:latin typeface="Arial" charset="0"/>
                <a:ea typeface="ＭＳ Ｐゴシック" charset="0"/>
              </a:defRPr>
            </a:lvl4pPr>
            <a:lvl5pPr marL="2057400" indent="-228600">
              <a:defRPr sz="4000">
                <a:solidFill>
                  <a:schemeClr val="tx1"/>
                </a:solidFill>
                <a:latin typeface="Arial" charset="0"/>
                <a:ea typeface="ＭＳ Ｐゴシック" charset="0"/>
              </a:defRPr>
            </a:lvl5pPr>
            <a:lvl6pPr marL="2514600" indent="-228600" eaLnBrk="0" fontAlgn="base" hangingPunct="0">
              <a:spcBef>
                <a:spcPct val="0"/>
              </a:spcBef>
              <a:spcAft>
                <a:spcPct val="0"/>
              </a:spcAft>
              <a:defRPr sz="4000">
                <a:solidFill>
                  <a:schemeClr val="tx1"/>
                </a:solidFill>
                <a:latin typeface="Arial" charset="0"/>
                <a:ea typeface="ＭＳ Ｐゴシック" charset="0"/>
              </a:defRPr>
            </a:lvl6pPr>
            <a:lvl7pPr marL="2971800" indent="-228600" eaLnBrk="0" fontAlgn="base" hangingPunct="0">
              <a:spcBef>
                <a:spcPct val="0"/>
              </a:spcBef>
              <a:spcAft>
                <a:spcPct val="0"/>
              </a:spcAft>
              <a:defRPr sz="4000">
                <a:solidFill>
                  <a:schemeClr val="tx1"/>
                </a:solidFill>
                <a:latin typeface="Arial" charset="0"/>
                <a:ea typeface="ＭＳ Ｐゴシック" charset="0"/>
              </a:defRPr>
            </a:lvl7pPr>
            <a:lvl8pPr marL="3429000" indent="-228600" eaLnBrk="0" fontAlgn="base" hangingPunct="0">
              <a:spcBef>
                <a:spcPct val="0"/>
              </a:spcBef>
              <a:spcAft>
                <a:spcPct val="0"/>
              </a:spcAft>
              <a:defRPr sz="4000">
                <a:solidFill>
                  <a:schemeClr val="tx1"/>
                </a:solidFill>
                <a:latin typeface="Arial" charset="0"/>
                <a:ea typeface="ＭＳ Ｐゴシック" charset="0"/>
              </a:defRPr>
            </a:lvl8pPr>
            <a:lvl9pPr marL="3886200" indent="-228600" eaLnBrk="0" fontAlgn="base" hangingPunct="0">
              <a:spcBef>
                <a:spcPct val="0"/>
              </a:spcBef>
              <a:spcAft>
                <a:spcPct val="0"/>
              </a:spcAft>
              <a:defRPr sz="4000">
                <a:solidFill>
                  <a:schemeClr val="tx1"/>
                </a:solidFill>
                <a:latin typeface="Arial" charset="0"/>
                <a:ea typeface="ＭＳ Ｐゴシック" charset="0"/>
              </a:defRPr>
            </a:lvl9pPr>
          </a:lstStyle>
          <a:p>
            <a:r>
              <a:rPr lang="en-US" sz="3600" b="1">
                <a:solidFill>
                  <a:srgbClr val="FCC539"/>
                </a:solidFill>
              </a:rPr>
              <a:t>USGS Sentinel-2 Procurement Status</a:t>
            </a:r>
          </a:p>
        </p:txBody>
      </p:sp>
    </p:spTree>
    <p:extLst>
      <p:ext uri="{BB962C8B-B14F-4D97-AF65-F5344CB8AC3E}">
        <p14:creationId xmlns:p14="http://schemas.microsoft.com/office/powerpoint/2010/main" val="3264837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68625"/>
            <a:ext cx="7772400" cy="1470025"/>
          </a:xfrm>
        </p:spPr>
        <p:txBody>
          <a:bodyPr/>
          <a:lstStyle/>
          <a:p>
            <a:pPr algn="ctr"/>
            <a:r>
              <a:rPr lang="en-US" sz="4400" dirty="0" smtClean="0"/>
              <a:t>Questions?</a:t>
            </a:r>
            <a:endParaRPr lang="en-US" sz="4400" dirty="0"/>
          </a:p>
        </p:txBody>
      </p:sp>
      <p:sp>
        <p:nvSpPr>
          <p:cNvPr id="4" name="Slide Number Placeholder 3"/>
          <p:cNvSpPr>
            <a:spLocks noGrp="1"/>
          </p:cNvSpPr>
          <p:nvPr>
            <p:ph type="sldNum" sz="quarter" idx="12"/>
          </p:nvPr>
        </p:nvSpPr>
        <p:spPr/>
        <p:txBody>
          <a:bodyPr/>
          <a:lstStyle/>
          <a:p>
            <a:pPr>
              <a:defRPr/>
            </a:pPr>
            <a:fld id="{C535C082-285B-4147-87BB-B7828FFA2CAC}" type="slidenum">
              <a:rPr lang="en-US" smtClean="0"/>
              <a:pPr>
                <a:defRPr/>
              </a:pPr>
              <a:t>19</a:t>
            </a:fld>
            <a:endParaRPr lang="en-US"/>
          </a:p>
        </p:txBody>
      </p:sp>
    </p:spTree>
    <p:extLst>
      <p:ext uri="{BB962C8B-B14F-4D97-AF65-F5344CB8AC3E}">
        <p14:creationId xmlns:p14="http://schemas.microsoft.com/office/powerpoint/2010/main" val="2312008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lstStyle/>
          <a:p>
            <a:r>
              <a:rPr lang="en-US" sz="2400" dirty="0" smtClean="0"/>
              <a:t>Notional plans are for the USGS to acquire, archive and distribute Sentinel-2 MSI Level-1C (L1C) products</a:t>
            </a:r>
          </a:p>
          <a:p>
            <a:r>
              <a:rPr lang="en-US" sz="2400" dirty="0" smtClean="0"/>
              <a:t>NASA would sponsor investigation of approaches for harmonizing Landsat and Sentinel-2 surface reflectance (SR) </a:t>
            </a:r>
          </a:p>
          <a:p>
            <a:r>
              <a:rPr lang="en-US" sz="2400" dirty="0" smtClean="0"/>
              <a:t>USGS would archive and distribute NASA-generated surface reflectance products</a:t>
            </a:r>
          </a:p>
          <a:p>
            <a:endParaRPr lang="en-US" sz="2400" dirty="0"/>
          </a:p>
        </p:txBody>
      </p:sp>
      <p:sp>
        <p:nvSpPr>
          <p:cNvPr id="4" name="Slide Number Placeholder 3"/>
          <p:cNvSpPr>
            <a:spLocks noGrp="1"/>
          </p:cNvSpPr>
          <p:nvPr>
            <p:ph type="sldNum" sz="quarter" idx="10"/>
          </p:nvPr>
        </p:nvSpPr>
        <p:spPr/>
        <p:txBody>
          <a:bodyPr/>
          <a:lstStyle/>
          <a:p>
            <a:fld id="{7395D962-4A57-0746-8659-6022FC8D4453}" type="slidenum">
              <a:rPr lang="en-US" smtClean="0"/>
              <a:pPr/>
              <a:t>2</a:t>
            </a:fld>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9" t="3665" b="3942"/>
          <a:stretch/>
        </p:blipFill>
        <p:spPr bwMode="auto">
          <a:xfrm>
            <a:off x="2893093" y="4404899"/>
            <a:ext cx="4435612" cy="18749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397088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bwMode="auto">
          <a:xfrm>
            <a:off x="503238" y="1052736"/>
            <a:ext cx="8208962"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just">
              <a:lnSpc>
                <a:spcPct val="119000"/>
              </a:lnSpc>
              <a:spcBef>
                <a:spcPct val="20000"/>
              </a:spcBef>
              <a:buClr>
                <a:srgbClr val="0098DB"/>
              </a:buClr>
              <a:buFont typeface="Verdana" charset="0"/>
              <a:buAutoNum type="arabicPeriod"/>
            </a:pPr>
            <a:endParaRPr lang="en-US" sz="1800">
              <a:solidFill>
                <a:srgbClr val="747678"/>
              </a:solidFill>
            </a:endParaRPr>
          </a:p>
        </p:txBody>
      </p:sp>
      <p:graphicFrame>
        <p:nvGraphicFramePr>
          <p:cNvPr id="3" name="Table 2"/>
          <p:cNvGraphicFramePr>
            <a:graphicFrameLocks noGrp="1"/>
          </p:cNvGraphicFramePr>
          <p:nvPr>
            <p:extLst/>
          </p:nvPr>
        </p:nvGraphicFramePr>
        <p:xfrm>
          <a:off x="685690" y="1533944"/>
          <a:ext cx="7776864" cy="4382349"/>
        </p:xfrm>
        <a:graphic>
          <a:graphicData uri="http://schemas.openxmlformats.org/drawingml/2006/table">
            <a:tbl>
              <a:tblPr/>
              <a:tblGrid>
                <a:gridCol w="1080120"/>
                <a:gridCol w="2232248"/>
                <a:gridCol w="1440160"/>
                <a:gridCol w="1424382"/>
                <a:gridCol w="1599954"/>
              </a:tblGrid>
              <a:tr h="607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ea typeface="MS PGothic" pitchFamily="34" charset="-128"/>
                        </a:rPr>
                        <a:t>Name</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ea typeface="MS PGothic" pitchFamily="34" charset="-128"/>
                        </a:rPr>
                        <a:t>High-level Description</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ea typeface="MS PGothic" pitchFamily="34" charset="-128"/>
                        </a:rPr>
                        <a:t>Production</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ea typeface="MS PGothic" pitchFamily="34" charset="-128"/>
                        </a:rPr>
                        <a:t>Preservation Strategy</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itchFamily="34" charset="0"/>
                          <a:ea typeface="MS PGothic" pitchFamily="34" charset="-128"/>
                        </a:rPr>
                        <a:t>Volume</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190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Level-1B</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Top-of-atmosphere radiances in sensor geometry</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Systematic</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Long-term</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 ˜27 MB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(each 25x23km</a:t>
                      </a:r>
                      <a:r>
                        <a:rPr kumimoji="0" lang="en-GB" sz="1600" b="0" i="0" u="none" strike="noStrike" cap="none" normalizeH="0" baseline="30000" dirty="0" smtClean="0">
                          <a:ln>
                            <a:noFill/>
                          </a:ln>
                          <a:solidFill>
                            <a:schemeClr val="tx1">
                              <a:lumMod val="75000"/>
                              <a:lumOff val="25000"/>
                            </a:schemeClr>
                          </a:solidFill>
                          <a:effectLst/>
                          <a:latin typeface="Calibri" pitchFamily="34" charset="0"/>
                          <a:ea typeface="MS PGothic" pitchFamily="34" charset="-128"/>
                        </a:rPr>
                        <a:t>2</a:t>
                      </a: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374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Level-1C</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Top-of-atmosphere </a:t>
                      </a:r>
                      <a:r>
                        <a:rPr kumimoji="0" lang="en-GB" sz="1600" b="0" i="0" u="none" strike="noStrike" cap="none" normalizeH="0" baseline="0" dirty="0" err="1" smtClean="0">
                          <a:ln>
                            <a:noFill/>
                          </a:ln>
                          <a:solidFill>
                            <a:schemeClr val="tx1">
                              <a:lumMod val="75000"/>
                              <a:lumOff val="25000"/>
                            </a:schemeClr>
                          </a:solidFill>
                          <a:effectLst/>
                          <a:latin typeface="Calibri" pitchFamily="34" charset="0"/>
                          <a:ea typeface="MS PGothic" pitchFamily="34" charset="-128"/>
                        </a:rPr>
                        <a:t>reflectances</a:t>
                      </a: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 in cartographic geometry (UTM/WGS84)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endParaRP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Systematic</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Long-term</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˜500 MB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(each 100x100km</a:t>
                      </a:r>
                      <a:r>
                        <a:rPr kumimoji="0" lang="en-GB" sz="1600" b="0" i="0" u="none" strike="noStrike" cap="none" normalizeH="0" baseline="30000" dirty="0" smtClean="0">
                          <a:ln>
                            <a:noFill/>
                          </a:ln>
                          <a:solidFill>
                            <a:schemeClr val="tx1">
                              <a:lumMod val="75000"/>
                              <a:lumOff val="25000"/>
                            </a:schemeClr>
                          </a:solidFill>
                          <a:effectLst/>
                          <a:latin typeface="Calibri" pitchFamily="34" charset="0"/>
                          <a:ea typeface="MS PGothic" pitchFamily="34" charset="-128"/>
                        </a:rPr>
                        <a:t>2</a:t>
                      </a: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48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Level-2A</a:t>
                      </a:r>
                      <a:endParaRPr kumimoji="0" lang="en-GB" sz="1800" b="1" i="0" u="none" strike="noStrike" cap="none" normalizeH="0" baseline="30000" dirty="0" smtClean="0">
                        <a:ln>
                          <a:noFill/>
                        </a:ln>
                        <a:solidFill>
                          <a:schemeClr val="tx1">
                            <a:lumMod val="75000"/>
                            <a:lumOff val="25000"/>
                          </a:schemeClr>
                        </a:solidFill>
                        <a:effectLst/>
                        <a:latin typeface="Calibri" pitchFamily="34" charset="0"/>
                        <a:ea typeface="MS PGothic" pitchFamily="34" charset="-128"/>
                      </a:endParaRP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Bottom-of-atmosphere </a:t>
                      </a:r>
                      <a:r>
                        <a:rPr kumimoji="0" lang="en-GB" sz="1600" b="0" i="0" u="none" strike="noStrike" cap="none" normalizeH="0" baseline="0" dirty="0" err="1" smtClean="0">
                          <a:ln>
                            <a:noFill/>
                          </a:ln>
                          <a:solidFill>
                            <a:schemeClr val="tx1">
                              <a:lumMod val="75000"/>
                              <a:lumOff val="25000"/>
                            </a:schemeClr>
                          </a:solidFill>
                          <a:effectLst/>
                          <a:latin typeface="Calibri" pitchFamily="34" charset="0"/>
                          <a:ea typeface="MS PGothic" pitchFamily="34" charset="-128"/>
                        </a:rPr>
                        <a:t>reflectances</a:t>
                      </a: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 in cartographic geometry</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lumMod val="75000"/>
                              <a:lumOff val="25000"/>
                            </a:schemeClr>
                          </a:solidFill>
                          <a:effectLst/>
                          <a:latin typeface="Calibri" pitchFamily="34" charset="0"/>
                          <a:ea typeface="MS PGothic" pitchFamily="34" charset="-128"/>
                        </a:rPr>
                        <a:t>On user side (using Sentinel-2 Toolbox)</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a:t>
                      </a: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˜600 MB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(each 100x100km</a:t>
                      </a:r>
                      <a:r>
                        <a:rPr kumimoji="0" lang="en-GB" sz="1600" b="0" i="0" u="none" strike="noStrike" cap="none" normalizeH="0" baseline="30000" dirty="0" smtClean="0">
                          <a:ln>
                            <a:noFill/>
                          </a:ln>
                          <a:solidFill>
                            <a:schemeClr val="tx1">
                              <a:lumMod val="75000"/>
                              <a:lumOff val="25000"/>
                            </a:schemeClr>
                          </a:solidFill>
                          <a:effectLst/>
                          <a:latin typeface="Calibri" pitchFamily="34" charset="0"/>
                          <a:ea typeface="MS PGothic" pitchFamily="34" charset="-128"/>
                        </a:rPr>
                        <a:t>2</a:t>
                      </a:r>
                      <a:r>
                        <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lumMod val="75000"/>
                            <a:lumOff val="25000"/>
                          </a:schemeClr>
                        </a:solidFill>
                        <a:effectLst/>
                        <a:latin typeface="Calibri" pitchFamily="34" charset="0"/>
                        <a:ea typeface="MS PGothic" pitchFamily="34" charset="-128"/>
                      </a:endParaRPr>
                    </a:p>
                  </a:txBody>
                  <a:tcPr marL="91449" marR="91449"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itle 5"/>
          <p:cNvSpPr>
            <a:spLocks noGrp="1"/>
          </p:cNvSpPr>
          <p:nvPr>
            <p:ph type="title"/>
          </p:nvPr>
        </p:nvSpPr>
        <p:spPr/>
        <p:txBody>
          <a:bodyPr/>
          <a:lstStyle/>
          <a:p>
            <a:r>
              <a:rPr lang="en-GB" dirty="0" smtClean="0"/>
              <a:t>S2 Products Summary</a:t>
            </a:r>
            <a:endParaRPr lang="en-GB" dirty="0"/>
          </a:p>
        </p:txBody>
      </p:sp>
      <p:sp>
        <p:nvSpPr>
          <p:cNvPr id="5" name="TextBox 4"/>
          <p:cNvSpPr txBox="1"/>
          <p:nvPr/>
        </p:nvSpPr>
        <p:spPr>
          <a:xfrm>
            <a:off x="2844800" y="6007100"/>
            <a:ext cx="1060685" cy="253916"/>
          </a:xfrm>
          <a:prstGeom prst="rect">
            <a:avLst/>
          </a:prstGeom>
          <a:noFill/>
        </p:spPr>
        <p:txBody>
          <a:bodyPr wrap="none" rtlCol="0">
            <a:spAutoFit/>
          </a:bodyPr>
          <a:lstStyle/>
          <a:p>
            <a:r>
              <a:rPr lang="en-US" sz="1050" i="1" dirty="0" smtClean="0">
                <a:solidFill>
                  <a:srgbClr val="FFFFFF"/>
                </a:solidFill>
              </a:rPr>
              <a:t>Courtesy ESA</a:t>
            </a:r>
            <a:endParaRPr lang="en-US" sz="1050" i="1" dirty="0">
              <a:solidFill>
                <a:srgbClr val="FFFFFF"/>
              </a:solidFill>
            </a:endParaRPr>
          </a:p>
        </p:txBody>
      </p:sp>
    </p:spTree>
    <p:extLst>
      <p:ext uri="{BB962C8B-B14F-4D97-AF65-F5344CB8AC3E}">
        <p14:creationId xmlns:p14="http://schemas.microsoft.com/office/powerpoint/2010/main" val="194997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p:txBody>
          <a:bodyPr/>
          <a:lstStyle/>
          <a:p>
            <a:r>
              <a:rPr lang="en-GB" smtClean="0"/>
              <a:t>L1C Granularity - Tiling approach</a:t>
            </a:r>
            <a:endParaRPr lang="en-GB" dirty="0"/>
          </a:p>
        </p:txBody>
      </p:sp>
      <p:sp>
        <p:nvSpPr>
          <p:cNvPr id="205826" name="Rectangle 3"/>
          <p:cNvSpPr>
            <a:spLocks noGrp="1" noChangeArrowheads="1"/>
          </p:cNvSpPr>
          <p:nvPr>
            <p:ph idx="1"/>
          </p:nvPr>
        </p:nvSpPr>
        <p:spPr>
          <a:xfrm>
            <a:off x="381000" y="1047731"/>
            <a:ext cx="8305800" cy="4495800"/>
          </a:xfrm>
        </p:spPr>
        <p:txBody>
          <a:bodyPr/>
          <a:lstStyle/>
          <a:p>
            <a:r>
              <a:rPr lang="en-US" sz="2000" dirty="0" smtClean="0"/>
              <a:t>Global Reference System in UTM space (6ºx8º grid zones)</a:t>
            </a:r>
          </a:p>
          <a:p>
            <a:r>
              <a:rPr lang="en-US" sz="2000" dirty="0" smtClean="0"/>
              <a:t>Each grid zone is split into 100x100km (TBC) UTM “tiles”</a:t>
            </a:r>
            <a:endParaRPr lang="en-US" altLang="ja-JP" sz="2000" dirty="0" smtClean="0"/>
          </a:p>
          <a:p>
            <a:pPr lvl="1"/>
            <a:r>
              <a:rPr lang="en-US" sz="1800" dirty="0" smtClean="0"/>
              <a:t>An average orbit covers ~200 tiles, i.e. 106 /year/satellite.</a:t>
            </a:r>
          </a:p>
          <a:p>
            <a:r>
              <a:rPr lang="en-US" sz="2000" dirty="0" smtClean="0"/>
              <a:t>One tile weights ~ 500MB with all bands</a:t>
            </a:r>
          </a:p>
          <a:p>
            <a:endParaRPr lang="en-GB" sz="2000" dirty="0"/>
          </a:p>
        </p:txBody>
      </p:sp>
      <p:grpSp>
        <p:nvGrpSpPr>
          <p:cNvPr id="205827" name="Group 5"/>
          <p:cNvGrpSpPr>
            <a:grpSpLocks/>
          </p:cNvGrpSpPr>
          <p:nvPr/>
        </p:nvGrpSpPr>
        <p:grpSpPr bwMode="auto">
          <a:xfrm>
            <a:off x="803141" y="2651125"/>
            <a:ext cx="7232650" cy="3606800"/>
            <a:chOff x="819466" y="2667000"/>
            <a:chExt cx="7834523" cy="3606806"/>
          </a:xfrm>
        </p:grpSpPr>
        <p:pic>
          <p:nvPicPr>
            <p:cNvPr id="49157" name="Image 1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9466" y="2667000"/>
              <a:ext cx="7834523" cy="3606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834" name="Rectangle 14"/>
            <p:cNvSpPr>
              <a:spLocks noChangeArrowheads="1"/>
            </p:cNvSpPr>
            <p:nvPr/>
          </p:nvSpPr>
          <p:spPr bwMode="auto">
            <a:xfrm>
              <a:off x="2487536" y="3585193"/>
              <a:ext cx="393850" cy="224645"/>
            </a:xfrm>
            <a:prstGeom prst="rect">
              <a:avLst/>
            </a:prstGeom>
            <a:solidFill>
              <a:srgbClr val="ABFFAB">
                <a:alpha val="78038"/>
              </a:srgbClr>
            </a:solidFill>
            <a:ln w="9525">
              <a:solidFill>
                <a:schemeClr val="tx1"/>
              </a:solidFill>
              <a:miter lim="800000"/>
              <a:headEnd/>
              <a:tailEnd/>
            </a:ln>
          </p:spPr>
          <p:txBody>
            <a:bodyPr wrap="none" anchor="ctr"/>
            <a:lstStyle/>
            <a:p>
              <a:pPr algn="ctr" defTabSz="457200"/>
              <a:endParaRPr lang="en-US">
                <a:solidFill>
                  <a:srgbClr val="000000"/>
                </a:solidFill>
              </a:endParaRPr>
            </a:p>
          </p:txBody>
        </p:sp>
        <p:sp>
          <p:nvSpPr>
            <p:cNvPr id="142342" name="AutoShape 6"/>
            <p:cNvSpPr>
              <a:spLocks noChangeArrowheads="1"/>
            </p:cNvSpPr>
            <p:nvPr/>
          </p:nvSpPr>
          <p:spPr bwMode="auto">
            <a:xfrm rot="16658005">
              <a:off x="3459970" y="2907480"/>
              <a:ext cx="311151" cy="1922519"/>
            </a:xfrm>
            <a:prstGeom prst="triangle">
              <a:avLst>
                <a:gd name="adj" fmla="val 69167"/>
              </a:avLst>
            </a:prstGeom>
            <a:gradFill rotWithShape="1">
              <a:gsLst>
                <a:gs pos="0">
                  <a:srgbClr val="BBE0E3"/>
                </a:gs>
                <a:gs pos="100000">
                  <a:srgbClr val="FFFF66"/>
                </a:gs>
              </a:gsLst>
              <a:lin ang="18900000" scaled="1"/>
            </a:gradFill>
            <a:ln w="9525">
              <a:solidFill>
                <a:schemeClr val="tx1"/>
              </a:solidFill>
              <a:miter lim="800000"/>
              <a:headEnd/>
              <a:tailEnd/>
            </a:ln>
            <a:effectLst>
              <a:outerShdw blurRad="63500" dist="89803" dir="2700000" algn="ctr" rotWithShape="0">
                <a:schemeClr val="tx1">
                  <a:alpha val="50000"/>
                </a:schemeClr>
              </a:outerShdw>
            </a:effectLst>
          </p:spPr>
          <p:txBody>
            <a:bodyPr anchor="ctr"/>
            <a:lstStyle/>
            <a:p>
              <a:pPr algn="ctr" defTabSz="457200">
                <a:defRPr/>
              </a:pPr>
              <a:endParaRPr lang="en-US">
                <a:solidFill>
                  <a:prstClr val="black"/>
                </a:solidFill>
                <a:ea typeface="ヒラギノ角ゴ ProN W3" charset="-128"/>
                <a:cs typeface="ヒラギノ角ゴ ProN W3" charset="-128"/>
              </a:endParaRPr>
            </a:p>
          </p:txBody>
        </p:sp>
        <p:pic>
          <p:nvPicPr>
            <p:cNvPr id="142343" name="Picture 7" descr="100k_mo"/>
            <p:cNvPicPr preferRelativeResize="0">
              <a:picLocks noChangeAspect="1" noChangeArrowheads="1"/>
            </p:cNvPicPr>
            <p:nvPr/>
          </p:nvPicPr>
          <p:blipFill>
            <a:blip r:embed="rId5"/>
            <a:srcRect/>
            <a:stretch>
              <a:fillRect/>
            </a:stretch>
          </p:blipFill>
          <p:spPr bwMode="auto">
            <a:xfrm>
              <a:off x="4497703" y="3003551"/>
              <a:ext cx="3814085" cy="2178054"/>
            </a:xfrm>
            <a:prstGeom prst="rect">
              <a:avLst/>
            </a:prstGeom>
            <a:solidFill>
              <a:srgbClr val="000000"/>
            </a:solidFill>
            <a:ln w="6350">
              <a:solidFill>
                <a:schemeClr val="tx1"/>
              </a:solidFill>
              <a:miter lim="800000"/>
              <a:headEnd/>
              <a:tailEnd/>
            </a:ln>
            <a:effectLst>
              <a:outerShdw blurRad="63500" dist="135003" dir="2928844" algn="ctr" rotWithShape="0">
                <a:srgbClr val="000000">
                  <a:alpha val="50000"/>
                </a:srgbClr>
              </a:outerShdw>
            </a:effectLst>
          </p:spPr>
        </p:pic>
        <p:sp>
          <p:nvSpPr>
            <p:cNvPr id="205837" name="Rectangle 8"/>
            <p:cNvSpPr>
              <a:spLocks noChangeArrowheads="1"/>
            </p:cNvSpPr>
            <p:nvPr/>
          </p:nvSpPr>
          <p:spPr bwMode="auto">
            <a:xfrm>
              <a:off x="6117133" y="4013089"/>
              <a:ext cx="264497" cy="215731"/>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defTabSz="457200"/>
              <a:endParaRPr lang="en-US">
                <a:solidFill>
                  <a:srgbClr val="000000"/>
                </a:solidFill>
              </a:endParaRPr>
            </a:p>
          </p:txBody>
        </p:sp>
        <p:graphicFrame>
          <p:nvGraphicFramePr>
            <p:cNvPr id="205838" name="Object 2"/>
            <p:cNvGraphicFramePr>
              <a:graphicFrameLocks noChangeAspect="1"/>
            </p:cNvGraphicFramePr>
            <p:nvPr/>
          </p:nvGraphicFramePr>
          <p:xfrm>
            <a:off x="2506842" y="3526358"/>
            <a:ext cx="391919" cy="495646"/>
          </p:xfrm>
          <a:graphic>
            <a:graphicData uri="http://schemas.openxmlformats.org/presentationml/2006/ole">
              <mc:AlternateContent xmlns:mc="http://schemas.openxmlformats.org/markup-compatibility/2006">
                <mc:Choice xmlns:v="urn:schemas-microsoft-com:vml" Requires="v">
                  <p:oleObj spid="_x0000_s23565" r:id="rId6" imgW="2309813" imgH="3176588" progId="Unknown">
                    <p:embed/>
                  </p:oleObj>
                </mc:Choice>
                <mc:Fallback>
                  <p:oleObj r:id="rId6" imgW="2309813" imgH="3176588"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6842" y="3526358"/>
                          <a:ext cx="391919" cy="495646"/>
                        </a:xfrm>
                        <a:prstGeom prst="rect">
                          <a:avLst/>
                        </a:prstGeom>
                        <a:noFill/>
                        <a:ln>
                          <a:noFill/>
                        </a:ln>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pic>
        <p:nvPicPr>
          <p:cNvPr id="20582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7863" y="2165350"/>
            <a:ext cx="1771650" cy="1920875"/>
          </a:xfrm>
          <a:prstGeom prst="rect">
            <a:avLst/>
          </a:prstGeom>
          <a:noFill/>
          <a:ln w="28575">
            <a:solidFill>
              <a:srgbClr val="008000"/>
            </a:solidFill>
            <a:prstDash val="dash"/>
            <a:miter lim="800000"/>
            <a:headEnd/>
            <a:tailEnd/>
          </a:ln>
          <a:extLst>
            <a:ext uri="{909E8E84-426E-40dd-AFC4-6F175D3DCCD1}">
              <a14:hiddenFill xmlns:a14="http://schemas.microsoft.com/office/drawing/2010/main" xmlns="">
                <a:solidFill>
                  <a:srgbClr val="FFFFFF"/>
                </a:solidFill>
              </a14:hiddenFill>
            </a:ext>
          </a:extLst>
        </p:spPr>
      </p:pic>
      <p:cxnSp>
        <p:nvCxnSpPr>
          <p:cNvPr id="15" name="Straight Connector 14"/>
          <p:cNvCxnSpPr/>
          <p:nvPr/>
        </p:nvCxnSpPr>
        <p:spPr>
          <a:xfrm flipV="1">
            <a:off x="5646738" y="2165350"/>
            <a:ext cx="1381125" cy="1847850"/>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891213" y="4086225"/>
            <a:ext cx="1136650" cy="142875"/>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sp>
        <p:nvSpPr>
          <p:cNvPr id="205831" name="Text Box 9"/>
          <p:cNvSpPr txBox="1">
            <a:spLocks noChangeArrowheads="1"/>
          </p:cNvSpPr>
          <p:nvPr/>
        </p:nvSpPr>
        <p:spPr bwMode="auto">
          <a:xfrm>
            <a:off x="7026275" y="4144963"/>
            <a:ext cx="1803400" cy="309562"/>
          </a:xfrm>
          <a:prstGeom prst="rect">
            <a:avLst/>
          </a:prstGeom>
          <a:solidFill>
            <a:schemeClr val="bg1"/>
          </a:solidFill>
          <a:ln w="9525">
            <a:solidFill>
              <a:schemeClr val="tx1"/>
            </a:solidFill>
            <a:miter lim="800000"/>
            <a:headEnd/>
            <a:tailEnd/>
          </a:ln>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a:solidFill>
                  <a:srgbClr val="000000"/>
                </a:solidFill>
                <a:ea typeface="ヒラギノ角ゴ ProN W3" charset="0"/>
                <a:cs typeface="ヒラギノ角ゴ ProN W3" charset="0"/>
                <a:sym typeface="Arial" charset="0"/>
              </a:rPr>
              <a:t>100km x 100km tile</a:t>
            </a:r>
          </a:p>
        </p:txBody>
      </p:sp>
      <p:sp>
        <p:nvSpPr>
          <p:cNvPr id="17" name="TextBox 16"/>
          <p:cNvSpPr txBox="1"/>
          <p:nvPr/>
        </p:nvSpPr>
        <p:spPr>
          <a:xfrm>
            <a:off x="8083315" y="5740400"/>
            <a:ext cx="1060685" cy="253916"/>
          </a:xfrm>
          <a:prstGeom prst="rect">
            <a:avLst/>
          </a:prstGeom>
          <a:noFill/>
        </p:spPr>
        <p:txBody>
          <a:bodyPr wrap="none" rtlCol="0">
            <a:spAutoFit/>
          </a:bodyPr>
          <a:lstStyle/>
          <a:p>
            <a:r>
              <a:rPr lang="en-US" sz="1050" i="1" dirty="0" smtClean="0">
                <a:solidFill>
                  <a:srgbClr val="FFFFFF"/>
                </a:solidFill>
              </a:rPr>
              <a:t>Courtesy ESA</a:t>
            </a:r>
            <a:endParaRPr lang="en-US" sz="1050" i="1" dirty="0">
              <a:solidFill>
                <a:srgbClr val="FFFFFF"/>
              </a:solidFill>
            </a:endParaRPr>
          </a:p>
        </p:txBody>
      </p:sp>
    </p:spTree>
    <p:extLst>
      <p:ext uri="{BB962C8B-B14F-4D97-AF65-F5344CB8AC3E}">
        <p14:creationId xmlns:p14="http://schemas.microsoft.com/office/powerpoint/2010/main" val="2170121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Rationale</a:t>
            </a:r>
            <a:endParaRPr lang="en-US" dirty="0"/>
          </a:p>
        </p:txBody>
      </p:sp>
      <p:sp>
        <p:nvSpPr>
          <p:cNvPr id="5" name="Slide Number Placeholder 3"/>
          <p:cNvSpPr>
            <a:spLocks noGrp="1"/>
          </p:cNvSpPr>
          <p:nvPr>
            <p:ph type="sldNum" sz="quarter" idx="10"/>
          </p:nvPr>
        </p:nvSpPr>
        <p:spPr/>
        <p:txBody>
          <a:bodyPr/>
          <a:lstStyle/>
          <a:p>
            <a:fld id="{3BD56D08-2D30-4330-BB63-29F599676565}" type="slidenum">
              <a:rPr lang="en-US" smtClean="0"/>
              <a:pPr/>
              <a:t>5</a:t>
            </a:fld>
            <a:endParaRPr lang="en-US"/>
          </a:p>
        </p:txBody>
      </p:sp>
      <p:sp>
        <p:nvSpPr>
          <p:cNvPr id="6" name="Content Placeholder 2"/>
          <p:cNvSpPr txBox="1">
            <a:spLocks/>
          </p:cNvSpPr>
          <p:nvPr/>
        </p:nvSpPr>
        <p:spPr>
          <a:xfrm>
            <a:off x="233249" y="1057839"/>
            <a:ext cx="8469426" cy="254846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bg1"/>
                </a:solidFill>
              </a:rPr>
              <a:t>Since the opening of the USGS Landsat archive, there has been increased science interest in </a:t>
            </a:r>
            <a:r>
              <a:rPr lang="en-US" sz="2000" b="1" i="1" dirty="0" smtClean="0">
                <a:solidFill>
                  <a:schemeClr val="bg1"/>
                </a:solidFill>
              </a:rPr>
              <a:t>intra-annual </a:t>
            </a:r>
            <a:r>
              <a:rPr lang="en-US" sz="2000" dirty="0" smtClean="0">
                <a:solidFill>
                  <a:schemeClr val="bg1"/>
                </a:solidFill>
              </a:rPr>
              <a:t>time series applications at ~30m resolution</a:t>
            </a:r>
          </a:p>
          <a:p>
            <a:pPr lvl="1"/>
            <a:r>
              <a:rPr lang="en-US" sz="1800" dirty="0" smtClean="0">
                <a:solidFill>
                  <a:schemeClr val="bg1"/>
                </a:solidFill>
              </a:rPr>
              <a:t>Agricultural monitoring (e.g. GEO-GLAM)</a:t>
            </a:r>
          </a:p>
          <a:p>
            <a:pPr lvl="1"/>
            <a:r>
              <a:rPr lang="en-US" sz="1800" dirty="0" smtClean="0">
                <a:solidFill>
                  <a:schemeClr val="bg1"/>
                </a:solidFill>
              </a:rPr>
              <a:t>Patch-scale vegetation biophysics (LAI, </a:t>
            </a:r>
            <a:r>
              <a:rPr lang="en-US" sz="1800" dirty="0" err="1" smtClean="0">
                <a:solidFill>
                  <a:schemeClr val="bg1"/>
                </a:solidFill>
              </a:rPr>
              <a:t>fPAR</a:t>
            </a:r>
            <a:r>
              <a:rPr lang="en-US" sz="1800" dirty="0" smtClean="0">
                <a:solidFill>
                  <a:schemeClr val="bg1"/>
                </a:solidFill>
              </a:rPr>
              <a:t>, productivity)</a:t>
            </a:r>
          </a:p>
          <a:p>
            <a:pPr lvl="1"/>
            <a:r>
              <a:rPr lang="en-US" sz="1800" dirty="0" smtClean="0">
                <a:solidFill>
                  <a:schemeClr val="bg1"/>
                </a:solidFill>
              </a:rPr>
              <a:t>Phenology and climate linkages</a:t>
            </a:r>
          </a:p>
          <a:p>
            <a:pPr lvl="1"/>
            <a:r>
              <a:rPr lang="en-US" sz="1800" dirty="0" smtClean="0">
                <a:solidFill>
                  <a:schemeClr val="bg1"/>
                </a:solidFill>
              </a:rPr>
              <a:t>WELD data products</a:t>
            </a:r>
          </a:p>
          <a:p>
            <a:r>
              <a:rPr lang="en-US" sz="2000" dirty="0" smtClean="0">
                <a:solidFill>
                  <a:schemeClr val="bg1"/>
                </a:solidFill>
              </a:rPr>
              <a:t>Current systems struggle to meet these needs in terms of resolution (MODIS) or frequency (Landsat)</a:t>
            </a:r>
            <a:endParaRPr lang="en-US" sz="2000" dirty="0">
              <a:solidFill>
                <a:schemeClr val="bg1"/>
              </a:solidFill>
            </a:endParaRPr>
          </a:p>
        </p:txBody>
      </p:sp>
      <p:pic>
        <p:nvPicPr>
          <p:cNvPr id="7" name="Picture 6"/>
          <p:cNvPicPr>
            <a:picLocks noChangeAspect="1"/>
          </p:cNvPicPr>
          <p:nvPr/>
        </p:nvPicPr>
        <p:blipFill>
          <a:blip r:embed="rId2"/>
          <a:stretch>
            <a:fillRect/>
          </a:stretch>
        </p:blipFill>
        <p:spPr>
          <a:xfrm>
            <a:off x="4438005" y="3731732"/>
            <a:ext cx="4523785" cy="2974904"/>
          </a:xfrm>
          <a:prstGeom prst="rect">
            <a:avLst/>
          </a:prstGeom>
        </p:spPr>
      </p:pic>
      <p:sp>
        <p:nvSpPr>
          <p:cNvPr id="8" name="TextBox 7"/>
          <p:cNvSpPr txBox="1"/>
          <p:nvPr/>
        </p:nvSpPr>
        <p:spPr>
          <a:xfrm>
            <a:off x="831548" y="5435862"/>
            <a:ext cx="3609605" cy="646331"/>
          </a:xfrm>
          <a:prstGeom prst="rect">
            <a:avLst/>
          </a:prstGeom>
          <a:noFill/>
        </p:spPr>
        <p:txBody>
          <a:bodyPr wrap="square" rtlCol="0">
            <a:spAutoFit/>
          </a:bodyPr>
          <a:lstStyle/>
          <a:p>
            <a:r>
              <a:rPr lang="en-US" sz="1200" i="1" dirty="0" smtClean="0">
                <a:solidFill>
                  <a:srgbClr val="FFFFFF"/>
                </a:solidFill>
              </a:rPr>
              <a:t>Example:  New England forest phenology from multi-annual Landsat observations, courtesy Mark </a:t>
            </a:r>
            <a:r>
              <a:rPr lang="en-US" sz="1200" i="1" dirty="0" err="1" smtClean="0">
                <a:solidFill>
                  <a:srgbClr val="FFFFFF"/>
                </a:solidFill>
              </a:rPr>
              <a:t>Friedl</a:t>
            </a:r>
            <a:r>
              <a:rPr lang="en-US" sz="1200" i="1" dirty="0" smtClean="0">
                <a:solidFill>
                  <a:srgbClr val="FFFFFF"/>
                </a:solidFill>
              </a:rPr>
              <a:t> (BU)</a:t>
            </a:r>
            <a:endParaRPr lang="en-US" sz="1200" i="1" dirty="0">
              <a:solidFill>
                <a:srgbClr val="FFFFFF"/>
              </a:solidFill>
            </a:endParaRPr>
          </a:p>
        </p:txBody>
      </p:sp>
      <p:sp>
        <p:nvSpPr>
          <p:cNvPr id="9" name="TextBox 8"/>
          <p:cNvSpPr txBox="1"/>
          <p:nvPr/>
        </p:nvSpPr>
        <p:spPr>
          <a:xfrm>
            <a:off x="233249" y="4022075"/>
            <a:ext cx="4093604" cy="1323439"/>
          </a:xfrm>
          <a:prstGeom prst="rect">
            <a:avLst/>
          </a:prstGeom>
          <a:noFill/>
        </p:spPr>
        <p:txBody>
          <a:bodyPr wrap="square" rtlCol="0">
            <a:spAutoFit/>
          </a:bodyPr>
          <a:lstStyle/>
          <a:p>
            <a:pPr marL="342900" indent="-342900">
              <a:buFont typeface="Arial"/>
              <a:buChar char="•"/>
            </a:pPr>
            <a:r>
              <a:rPr lang="en-US" sz="2000" dirty="0" smtClean="0">
                <a:solidFill>
                  <a:srgbClr val="FFFFFF"/>
                </a:solidFill>
              </a:rPr>
              <a:t>Combining Sentinel-2 and Landsat-8 data streams offers </a:t>
            </a:r>
            <a:r>
              <a:rPr lang="en-US" sz="2000" b="1" dirty="0" smtClean="0">
                <a:solidFill>
                  <a:srgbClr val="FFFFFF"/>
                </a:solidFill>
              </a:rPr>
              <a:t>near-daily, global 30m coverage</a:t>
            </a:r>
            <a:endParaRPr lang="en-US" sz="2000" b="1" dirty="0">
              <a:solidFill>
                <a:srgbClr val="FFFFFF"/>
              </a:solidFill>
            </a:endParaRPr>
          </a:p>
        </p:txBody>
      </p:sp>
    </p:spTree>
    <p:extLst>
      <p:ext uri="{BB962C8B-B14F-4D97-AF65-F5344CB8AC3E}">
        <p14:creationId xmlns:p14="http://schemas.microsoft.com/office/powerpoint/2010/main" val="3303127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51" y="147424"/>
            <a:ext cx="8414649" cy="744954"/>
          </a:xfrm>
        </p:spPr>
        <p:txBody>
          <a:bodyPr>
            <a:noAutofit/>
          </a:bodyPr>
          <a:lstStyle/>
          <a:p>
            <a:pPr algn="l"/>
            <a:r>
              <a:rPr lang="en-US" dirty="0" smtClean="0">
                <a:latin typeface="+mn-lt"/>
              </a:rPr>
              <a:t>Comparison of Landsat &amp; Sentinel-2</a:t>
            </a:r>
            <a:endParaRPr lang="en-US" dirty="0">
              <a:latin typeface="+mn-lt"/>
            </a:endParaRPr>
          </a:p>
        </p:txBody>
      </p:sp>
      <p:sp>
        <p:nvSpPr>
          <p:cNvPr id="3" name="Slide Number Placeholder 2"/>
          <p:cNvSpPr>
            <a:spLocks noGrp="1"/>
          </p:cNvSpPr>
          <p:nvPr>
            <p:ph type="sldNum" sz="quarter" idx="10"/>
          </p:nvPr>
        </p:nvSpPr>
        <p:spPr/>
        <p:txBody>
          <a:bodyPr/>
          <a:lstStyle/>
          <a:p>
            <a:fld id="{7395D962-4A57-0746-8659-6022FC8D4453}" type="slidenum">
              <a:rPr lang="en-US" smtClean="0"/>
              <a:pPr/>
              <a:t>6</a:t>
            </a:fld>
            <a:endParaRPr lang="en-US" dirty="0"/>
          </a:p>
        </p:txBody>
      </p:sp>
      <p:pic>
        <p:nvPicPr>
          <p:cNvPr id="6" name="Picture 2" descr="ETM+vOLI-TIRS-Sentinel2_Nov20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20" y="1079500"/>
            <a:ext cx="8964517" cy="4483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7316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Performance Analysis</a:t>
            </a:r>
            <a:endParaRPr lang="en-US" dirty="0"/>
          </a:p>
        </p:txBody>
      </p:sp>
      <p:graphicFrame>
        <p:nvGraphicFramePr>
          <p:cNvPr id="4" name="Group 56"/>
          <p:cNvGraphicFramePr>
            <a:graphicFrameLocks noGrp="1"/>
          </p:cNvGraphicFramePr>
          <p:nvPr>
            <p:ph idx="1"/>
            <p:extLst>
              <p:ext uri="{D42A27DB-BD31-4B8C-83A1-F6EECF244321}">
                <p14:modId xmlns:p14="http://schemas.microsoft.com/office/powerpoint/2010/main" val="501026707"/>
              </p:ext>
            </p:extLst>
          </p:nvPr>
        </p:nvGraphicFramePr>
        <p:xfrm>
          <a:off x="168835" y="1858936"/>
          <a:ext cx="8618220" cy="2873517"/>
        </p:xfrm>
        <a:graphic>
          <a:graphicData uri="http://schemas.openxmlformats.org/drawingml/2006/table">
            <a:tbl>
              <a:tblPr/>
              <a:tblGrid>
                <a:gridCol w="1691640"/>
                <a:gridCol w="563880"/>
                <a:gridCol w="563880"/>
                <a:gridCol w="563880"/>
                <a:gridCol w="563880"/>
                <a:gridCol w="563880"/>
                <a:gridCol w="563880"/>
                <a:gridCol w="563880"/>
                <a:gridCol w="723900"/>
                <a:gridCol w="502920"/>
                <a:gridCol w="1752600"/>
              </a:tblGrid>
              <a:tr h="53844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FFFFFF"/>
                          </a:solidFill>
                          <a:effectLst/>
                          <a:latin typeface="Arial" pitchFamily="34" charset="0"/>
                          <a:ea typeface="ＭＳ Ｐゴシック"/>
                          <a:cs typeface="ＭＳ Ｐゴシック"/>
                        </a:rPr>
                        <a:t>Individual Satellite Revisit Interval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FFFFFF"/>
                          </a:solidFill>
                          <a:effectLst/>
                          <a:latin typeface="Arial" pitchFamily="34" charset="0"/>
                          <a:ea typeface="ＭＳ Ｐゴシック"/>
                          <a:cs typeface="ＭＳ Ｐゴシック"/>
                        </a:rPr>
                        <a:t>Constellation Revisit Interval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FFFFFF"/>
                          </a:solidFill>
                          <a:effectLst/>
                          <a:latin typeface="Arial" pitchFamily="34" charset="0"/>
                          <a:ea typeface="ＭＳ Ｐゴシック"/>
                          <a:cs typeface="ＭＳ Ｐゴシック"/>
                        </a:rPr>
                        <a:t>Satellites Paired with Landsat 7 and 8 Revisit Interval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Scenario Duration</a:t>
                      </a:r>
                      <a:endParaRPr kumimoji="0" lang="en-US" sz="1000" b="1" i="0" u="none" strike="noStrike" cap="none" normalizeH="0" baseline="0" dirty="0" smtClean="0">
                        <a:ln>
                          <a:noFill/>
                        </a:ln>
                        <a:solidFill>
                          <a:srgbClr val="FFFFFF"/>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761002">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Equator</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U.S.</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Europe</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Equator</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U.S.</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Europe</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Equator</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U.S.</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Europe</a:t>
                      </a:r>
                    </a:p>
                  </a:txBody>
                  <a:tcPr vert="vert"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302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Landsat 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16d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7d 7h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8d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3d 19h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a:cs typeface="ＭＳ Ｐゴシック"/>
                        </a:rPr>
                        <a:t>----</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endParaRPr lang="en-US"/>
                    </a:p>
                  </a:txBody>
                  <a:tcPr/>
                </a:tc>
                <a:tc hMerge="1">
                  <a:txBody>
                    <a:bodyPr/>
                    <a:lstStyle/>
                    <a:p>
                      <a:endParaRPr lang="en-US"/>
                    </a:p>
                  </a:txBody>
                  <a:tcPr/>
                </a:tc>
                <a:tc row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ＭＳ Ｐゴシック"/>
                          <a:cs typeface="ＭＳ Ｐゴシック"/>
                        </a:rPr>
                        <a:t>80 days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302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Landsat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16d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7d 7h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ＭＳ Ｐゴシック"/>
                          <a:cs typeface="ＭＳ Ｐゴシック"/>
                        </a:rPr>
                        <a:t>----</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c hMerge="1">
                  <a:txBody>
                    <a:bodyPr/>
                    <a:lstStyle/>
                    <a:p>
                      <a:endParaRPr lang="en-US"/>
                    </a:p>
                  </a:txBody>
                  <a:tcPr/>
                </a:tc>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pitchFamily="34"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472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Sentinel 2A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17h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5d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12h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5d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5d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10h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3d 2h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12h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3d 2h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row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3d 2h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1d 10h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ＭＳ Ｐゴシック"/>
                        <a:cs typeface="ＭＳ Ｐゴシック"/>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3677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ＭＳ Ｐゴシック"/>
                          <a:cs typeface="ＭＳ Ｐゴシック"/>
                        </a:rPr>
                        <a:t>Sentinel 2B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17h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ＭＳ Ｐゴシック"/>
                          <a:cs typeface="ＭＳ Ｐゴシック"/>
                        </a:rPr>
                        <a:t>10d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pitchFamily="34" charset="0"/>
                          <a:ea typeface="ＭＳ Ｐゴシック"/>
                          <a:cs typeface="ＭＳ Ｐゴシック"/>
                        </a:rPr>
                        <a:t>4d 11h</a:t>
                      </a:r>
                    </a:p>
                  </a:txBody>
                  <a:tcPr marL="45720" marR="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3" name="Slide Number Placeholder 2"/>
          <p:cNvSpPr>
            <a:spLocks noGrp="1"/>
          </p:cNvSpPr>
          <p:nvPr>
            <p:ph type="sldNum" sz="quarter" idx="10"/>
          </p:nvPr>
        </p:nvSpPr>
        <p:spPr/>
        <p:txBody>
          <a:bodyPr/>
          <a:lstStyle/>
          <a:p>
            <a:fld id="{7395D962-4A57-0746-8659-6022FC8D4453}" type="slidenum">
              <a:rPr lang="en-US" smtClean="0"/>
              <a:pPr/>
              <a:t>7</a:t>
            </a:fld>
            <a:endParaRPr lang="en-US" dirty="0"/>
          </a:p>
        </p:txBody>
      </p:sp>
      <p:sp>
        <p:nvSpPr>
          <p:cNvPr id="5" name="TextBox 4"/>
          <p:cNvSpPr txBox="1"/>
          <p:nvPr/>
        </p:nvSpPr>
        <p:spPr>
          <a:xfrm>
            <a:off x="2463800" y="4826000"/>
            <a:ext cx="6255801" cy="276999"/>
          </a:xfrm>
          <a:prstGeom prst="rect">
            <a:avLst/>
          </a:prstGeom>
          <a:noFill/>
        </p:spPr>
        <p:txBody>
          <a:bodyPr wrap="none" rtlCol="0">
            <a:spAutoFit/>
          </a:bodyPr>
          <a:lstStyle/>
          <a:p>
            <a:r>
              <a:rPr lang="en-US" sz="1200" i="1" dirty="0" smtClean="0">
                <a:solidFill>
                  <a:schemeClr val="bg1"/>
                </a:solidFill>
              </a:rPr>
              <a:t>Analyses performed by Brian </a:t>
            </a:r>
            <a:r>
              <a:rPr lang="en-US" sz="1200" i="1" dirty="0" err="1" smtClean="0">
                <a:solidFill>
                  <a:schemeClr val="bg1"/>
                </a:solidFill>
              </a:rPr>
              <a:t>Kilough</a:t>
            </a:r>
            <a:r>
              <a:rPr lang="en-US" sz="1200" i="1" dirty="0" smtClean="0">
                <a:solidFill>
                  <a:schemeClr val="bg1"/>
                </a:solidFill>
              </a:rPr>
              <a:t>, NASA </a:t>
            </a:r>
            <a:r>
              <a:rPr lang="en-US" sz="1200" i="1" dirty="0" err="1" smtClean="0">
                <a:solidFill>
                  <a:schemeClr val="bg1"/>
                </a:solidFill>
              </a:rPr>
              <a:t>Langely</a:t>
            </a:r>
            <a:r>
              <a:rPr lang="en-US" sz="1200" i="1" dirty="0" smtClean="0">
                <a:solidFill>
                  <a:schemeClr val="bg1"/>
                </a:solidFill>
              </a:rPr>
              <a:t>/CEOS Systems Engineering Office</a:t>
            </a:r>
            <a:endParaRPr lang="en-US" sz="1200" i="1" dirty="0">
              <a:solidFill>
                <a:schemeClr val="bg1"/>
              </a:solidFill>
            </a:endParaRPr>
          </a:p>
        </p:txBody>
      </p:sp>
    </p:spTree>
    <p:extLst>
      <p:ext uri="{BB962C8B-B14F-4D97-AF65-F5344CB8AC3E}">
        <p14:creationId xmlns:p14="http://schemas.microsoft.com/office/powerpoint/2010/main" val="1819928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CC539"/>
                </a:solidFill>
              </a:rPr>
              <a:t>What’s Needed to Make Full Use of Sentinel-2 Data?  </a:t>
            </a:r>
            <a:endParaRPr lang="en-US" sz="3200" dirty="0">
              <a:solidFill>
                <a:srgbClr val="FCC539"/>
              </a:solidFill>
            </a:endParaRPr>
          </a:p>
        </p:txBody>
      </p:sp>
      <p:sp>
        <p:nvSpPr>
          <p:cNvPr id="5" name="Content Placeholder 2"/>
          <p:cNvSpPr txBox="1">
            <a:spLocks/>
          </p:cNvSpPr>
          <p:nvPr/>
        </p:nvSpPr>
        <p:spPr>
          <a:xfrm>
            <a:off x="574762" y="1053546"/>
            <a:ext cx="7985038"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rabicParenBoth"/>
            </a:pPr>
            <a:r>
              <a:rPr lang="en-US" sz="2000" dirty="0" smtClean="0">
                <a:solidFill>
                  <a:schemeClr val="bg1"/>
                </a:solidFill>
              </a:rPr>
              <a:t>User access to S2 L1C Data (USGS)</a:t>
            </a:r>
          </a:p>
          <a:p>
            <a:pPr marL="514350" indent="-514350">
              <a:buFont typeface="Arial"/>
              <a:buAutoNum type="arabicParenBoth"/>
            </a:pPr>
            <a:r>
              <a:rPr lang="en-US" sz="2000" dirty="0" smtClean="0">
                <a:solidFill>
                  <a:schemeClr val="bg1"/>
                </a:solidFill>
              </a:rPr>
              <a:t>MSI Characterization &amp; cross-calibration with Landsat-8 (NASA, USGS)</a:t>
            </a:r>
          </a:p>
          <a:p>
            <a:pPr marL="400050" lvl="1" indent="0">
              <a:buNone/>
            </a:pPr>
            <a:r>
              <a:rPr lang="en-US" sz="1600" dirty="0" smtClean="0">
                <a:solidFill>
                  <a:schemeClr val="bg1"/>
                </a:solidFill>
              </a:rPr>
              <a:t>- Prelaunch comparison of integrating spheres (GSFC/</a:t>
            </a:r>
            <a:r>
              <a:rPr lang="en-US" sz="1600" dirty="0" err="1" smtClean="0">
                <a:solidFill>
                  <a:schemeClr val="bg1"/>
                </a:solidFill>
              </a:rPr>
              <a:t>Astrium</a:t>
            </a:r>
            <a:r>
              <a:rPr lang="en-US" sz="1600" dirty="0" smtClean="0">
                <a:solidFill>
                  <a:schemeClr val="bg1"/>
                </a:solidFill>
              </a:rPr>
              <a:t>/</a:t>
            </a:r>
            <a:r>
              <a:rPr lang="en-US" sz="1600" dirty="0" err="1" smtClean="0">
                <a:solidFill>
                  <a:schemeClr val="bg1"/>
                </a:solidFill>
              </a:rPr>
              <a:t>UAz</a:t>
            </a:r>
            <a:r>
              <a:rPr lang="en-US" sz="1600" dirty="0" smtClean="0">
                <a:solidFill>
                  <a:schemeClr val="bg1"/>
                </a:solidFill>
              </a:rPr>
              <a:t>)</a:t>
            </a:r>
            <a:br>
              <a:rPr lang="en-US" sz="1600" dirty="0" smtClean="0">
                <a:solidFill>
                  <a:schemeClr val="bg1"/>
                </a:solidFill>
              </a:rPr>
            </a:br>
            <a:r>
              <a:rPr lang="en-US" sz="1600" dirty="0" smtClean="0">
                <a:solidFill>
                  <a:schemeClr val="bg1"/>
                </a:solidFill>
              </a:rPr>
              <a:t>- </a:t>
            </a:r>
            <a:r>
              <a:rPr lang="en-US" sz="1600" dirty="0">
                <a:solidFill>
                  <a:schemeClr val="bg1"/>
                </a:solidFill>
              </a:rPr>
              <a:t>P</a:t>
            </a:r>
            <a:r>
              <a:rPr lang="en-US" sz="1600" dirty="0" smtClean="0">
                <a:solidFill>
                  <a:schemeClr val="bg1"/>
                </a:solidFill>
              </a:rPr>
              <a:t>lanning for coincident imaging &amp; vicarious campaigns</a:t>
            </a:r>
            <a:endParaRPr lang="en-US" sz="1100" dirty="0" smtClean="0">
              <a:solidFill>
                <a:schemeClr val="bg1"/>
              </a:solidFill>
            </a:endParaRPr>
          </a:p>
          <a:p>
            <a:pPr marL="514350" indent="-514350">
              <a:buFont typeface="Arial"/>
              <a:buAutoNum type="arabicParenBoth"/>
            </a:pPr>
            <a:r>
              <a:rPr lang="en-US" sz="2000" dirty="0" smtClean="0">
                <a:solidFill>
                  <a:schemeClr val="bg1"/>
                </a:solidFill>
              </a:rPr>
              <a:t>Higher-level Products (NASA)</a:t>
            </a:r>
          </a:p>
          <a:p>
            <a:pPr lvl="1"/>
            <a:r>
              <a:rPr lang="en-US" sz="1600" dirty="0" smtClean="0">
                <a:solidFill>
                  <a:schemeClr val="bg1"/>
                </a:solidFill>
              </a:rPr>
              <a:t>Sensor reflectance products </a:t>
            </a:r>
          </a:p>
          <a:p>
            <a:pPr lvl="2"/>
            <a:r>
              <a:rPr lang="en-US" sz="1400" dirty="0" smtClean="0">
                <a:solidFill>
                  <a:schemeClr val="bg1"/>
                </a:solidFill>
              </a:rPr>
              <a:t>L8 surface reflectance algorithm delivered from GSFC (</a:t>
            </a:r>
            <a:r>
              <a:rPr lang="en-US" sz="1400" dirty="0" err="1" smtClean="0">
                <a:solidFill>
                  <a:schemeClr val="bg1"/>
                </a:solidFill>
              </a:rPr>
              <a:t>Vermote</a:t>
            </a:r>
            <a:r>
              <a:rPr lang="en-US" sz="1400" dirty="0" smtClean="0">
                <a:solidFill>
                  <a:schemeClr val="bg1"/>
                </a:solidFill>
              </a:rPr>
              <a:t>) to USGS May 2014</a:t>
            </a:r>
          </a:p>
          <a:p>
            <a:pPr lvl="2"/>
            <a:r>
              <a:rPr lang="en-US" sz="1400" dirty="0" smtClean="0">
                <a:solidFill>
                  <a:schemeClr val="bg1"/>
                </a:solidFill>
              </a:rPr>
              <a:t>S2 surface reflectance algorithm available from ESA Toolkit, or through GSFC development</a:t>
            </a:r>
          </a:p>
          <a:p>
            <a:pPr lvl="1"/>
            <a:r>
              <a:rPr lang="en-US" sz="1600" dirty="0" smtClean="0">
                <a:solidFill>
                  <a:schemeClr val="bg1"/>
                </a:solidFill>
              </a:rPr>
              <a:t>Merged Landsat + S2 reflectance product </a:t>
            </a:r>
          </a:p>
          <a:p>
            <a:pPr lvl="2"/>
            <a:r>
              <a:rPr lang="en-US" sz="1400" dirty="0" smtClean="0">
                <a:solidFill>
                  <a:schemeClr val="bg1"/>
                </a:solidFill>
              </a:rPr>
              <a:t>Object:  a seamless, sensor-independent reflectance record at high spatial, and high-temporal resolution to support land science</a:t>
            </a:r>
          </a:p>
          <a:p>
            <a:pPr lvl="2"/>
            <a:r>
              <a:rPr lang="en-US" sz="1400" dirty="0" smtClean="0">
                <a:solidFill>
                  <a:schemeClr val="bg1"/>
                </a:solidFill>
              </a:rPr>
              <a:t>Compatible atmospheric correction &amp; cloud/shadow detection</a:t>
            </a:r>
          </a:p>
          <a:p>
            <a:pPr lvl="2"/>
            <a:r>
              <a:rPr lang="en-US" sz="1400" dirty="0" smtClean="0">
                <a:solidFill>
                  <a:schemeClr val="bg1"/>
                </a:solidFill>
              </a:rPr>
              <a:t>Corrections for BRDF (solar, view angle), band pass differences</a:t>
            </a:r>
          </a:p>
          <a:p>
            <a:pPr lvl="2"/>
            <a:r>
              <a:rPr lang="en-US" sz="1400" dirty="0" smtClean="0">
                <a:solidFill>
                  <a:schemeClr val="bg1"/>
                </a:solidFill>
              </a:rPr>
              <a:t>Adjustment to common frame, resolution (~30m), compositing period (~5 day) </a:t>
            </a:r>
          </a:p>
          <a:p>
            <a:pPr lvl="2"/>
            <a:r>
              <a:rPr lang="en-US" sz="1400" dirty="0" smtClean="0">
                <a:solidFill>
                  <a:schemeClr val="bg1"/>
                </a:solidFill>
              </a:rPr>
              <a:t>Contributions from </a:t>
            </a:r>
            <a:r>
              <a:rPr lang="en-US" sz="1400" dirty="0" err="1" smtClean="0">
                <a:solidFill>
                  <a:schemeClr val="bg1"/>
                </a:solidFill>
              </a:rPr>
              <a:t>Vermote</a:t>
            </a:r>
            <a:r>
              <a:rPr lang="en-US" sz="1400" dirty="0" smtClean="0">
                <a:solidFill>
                  <a:schemeClr val="bg1"/>
                </a:solidFill>
              </a:rPr>
              <a:t>, </a:t>
            </a:r>
            <a:r>
              <a:rPr lang="en-US" sz="1400" dirty="0" err="1" smtClean="0">
                <a:solidFill>
                  <a:schemeClr val="bg1"/>
                </a:solidFill>
              </a:rPr>
              <a:t>Schaaf</a:t>
            </a:r>
            <a:r>
              <a:rPr lang="en-US" sz="1400" dirty="0" smtClean="0">
                <a:solidFill>
                  <a:schemeClr val="bg1"/>
                </a:solidFill>
              </a:rPr>
              <a:t>, Roy, Schott</a:t>
            </a:r>
          </a:p>
          <a:p>
            <a:pPr lvl="1"/>
            <a:r>
              <a:rPr lang="en-US" sz="1600" dirty="0" smtClean="0">
                <a:solidFill>
                  <a:schemeClr val="bg1"/>
                </a:solidFill>
              </a:rPr>
              <a:t>Higher-level land cover &amp; biophysical products</a:t>
            </a:r>
          </a:p>
          <a:p>
            <a:pPr marL="914400" lvl="2" indent="0">
              <a:buNone/>
            </a:pPr>
            <a:endParaRPr lang="en-US" sz="1400" dirty="0" smtClean="0">
              <a:solidFill>
                <a:schemeClr val="bg1"/>
              </a:solidFill>
            </a:endParaRPr>
          </a:p>
          <a:p>
            <a:pPr lvl="1"/>
            <a:endParaRPr lang="en-US" sz="1600" dirty="0">
              <a:solidFill>
                <a:schemeClr val="bg1"/>
              </a:solidFill>
            </a:endParaRPr>
          </a:p>
        </p:txBody>
      </p:sp>
    </p:spTree>
    <p:extLst>
      <p:ext uri="{BB962C8B-B14F-4D97-AF65-F5344CB8AC3E}">
        <p14:creationId xmlns:p14="http://schemas.microsoft.com/office/powerpoint/2010/main" val="254763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Sentinel-2 L1C Concept of Operations</a:t>
            </a:r>
            <a:endParaRPr lang="en-US" sz="3200" dirty="0"/>
          </a:p>
        </p:txBody>
      </p:sp>
      <p:sp>
        <p:nvSpPr>
          <p:cNvPr id="3" name="Content Placeholder 2"/>
          <p:cNvSpPr>
            <a:spLocks noGrp="1"/>
          </p:cNvSpPr>
          <p:nvPr>
            <p:ph idx="1"/>
          </p:nvPr>
        </p:nvSpPr>
        <p:spPr/>
        <p:txBody>
          <a:bodyPr/>
          <a:lstStyle/>
          <a:p>
            <a:r>
              <a:rPr lang="en-US" sz="1600" dirty="0">
                <a:effectLst/>
              </a:rPr>
              <a:t>Sentinel-2 L1C concept of operations is to automate data flow to minimize labor cost and minimize time required to make the data available.  </a:t>
            </a:r>
            <a:endParaRPr lang="en-US" sz="1600" dirty="0" smtClean="0">
              <a:effectLst/>
            </a:endParaRPr>
          </a:p>
          <a:p>
            <a:r>
              <a:rPr lang="en-US" sz="1600" dirty="0" smtClean="0">
                <a:effectLst/>
              </a:rPr>
              <a:t>As mentioned previously, estimates are based on 100x100km</a:t>
            </a:r>
            <a:r>
              <a:rPr lang="en-US" sz="1600" baseline="30000" dirty="0" smtClean="0">
                <a:effectLst/>
              </a:rPr>
              <a:t>2</a:t>
            </a:r>
            <a:r>
              <a:rPr lang="en-US" sz="1600" dirty="0" smtClean="0">
                <a:effectLst/>
              </a:rPr>
              <a:t> tiles with a file size of 500MB per tile.</a:t>
            </a:r>
          </a:p>
          <a:p>
            <a:pPr lvl="1"/>
            <a:r>
              <a:rPr lang="en-US" sz="1200" dirty="0" smtClean="0"/>
              <a:t>Tile schema is assumed to be based on the Military Reference Grid System (MRGS)</a:t>
            </a:r>
            <a:endParaRPr lang="en-US" sz="1200" dirty="0">
              <a:effectLst/>
            </a:endParaRPr>
          </a:p>
          <a:p>
            <a:pPr marL="0" indent="0">
              <a:buNone/>
            </a:pPr>
            <a:endParaRPr lang="en-US" sz="1600" dirty="0">
              <a:effectLst/>
            </a:endParaRPr>
          </a:p>
          <a:p>
            <a:endParaRPr lang="en-US" sz="2000"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7" t="22400" r="2668" b="19773"/>
          <a:stretch/>
        </p:blipFill>
        <p:spPr bwMode="auto">
          <a:xfrm>
            <a:off x="2632364" y="3082047"/>
            <a:ext cx="5735782" cy="27091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46" t="3348" r="6498" b="8344"/>
          <a:stretch/>
        </p:blipFill>
        <p:spPr bwMode="auto">
          <a:xfrm>
            <a:off x="720436" y="2705483"/>
            <a:ext cx="2817092" cy="2300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
        <p:nvSpPr>
          <p:cNvPr id="4" name="Slide Number Placeholder 3"/>
          <p:cNvSpPr>
            <a:spLocks noGrp="1"/>
          </p:cNvSpPr>
          <p:nvPr>
            <p:ph type="sldNum" sz="quarter" idx="10"/>
          </p:nvPr>
        </p:nvSpPr>
        <p:spPr/>
        <p:txBody>
          <a:bodyPr/>
          <a:lstStyle/>
          <a:p>
            <a:fld id="{7395D962-4A57-0746-8659-6022FC8D4453}" type="slidenum">
              <a:rPr lang="en-US" smtClean="0"/>
              <a:pPr/>
              <a:t>9</a:t>
            </a:fld>
            <a:endParaRPr lang="en-US" dirty="0"/>
          </a:p>
        </p:txBody>
      </p:sp>
    </p:spTree>
    <p:extLst>
      <p:ext uri="{BB962C8B-B14F-4D97-AF65-F5344CB8AC3E}">
        <p14:creationId xmlns:p14="http://schemas.microsoft.com/office/powerpoint/2010/main" val="2759008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ee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pitchFamily="-107" charset="0"/>
          </a:defRPr>
        </a:defPPr>
      </a:lstStyle>
    </a:lnDef>
  </a:objectDefaults>
  <a:extraClrSchemeLst>
    <a:extraClrScheme>
      <a:clrScheme name="gree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green-gray-template</Template>
  <TotalTime>22722</TotalTime>
  <Pages>4</Pages>
  <Words>1730</Words>
  <Application>Microsoft Office PowerPoint</Application>
  <PresentationFormat>On-screen Show (4:3)</PresentationFormat>
  <Paragraphs>314</Paragraphs>
  <Slides>19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ＭＳ Ｐゴシック</vt:lpstr>
      <vt:lpstr>ＭＳ Ｐゴシック</vt:lpstr>
      <vt:lpstr>Arial</vt:lpstr>
      <vt:lpstr>Calibri</vt:lpstr>
      <vt:lpstr>Times New Roman</vt:lpstr>
      <vt:lpstr>Verdana</vt:lpstr>
      <vt:lpstr>Wingdings</vt:lpstr>
      <vt:lpstr>ヒラギノ角ゴ ProN W3</vt:lpstr>
      <vt:lpstr>green-template</vt:lpstr>
      <vt:lpstr>Unknown</vt:lpstr>
      <vt:lpstr>PowerPoint Presentation</vt:lpstr>
      <vt:lpstr>Background</vt:lpstr>
      <vt:lpstr>S2 Products Summary</vt:lpstr>
      <vt:lpstr>L1C Granularity - Tiling approach</vt:lpstr>
      <vt:lpstr>Science Rationale</vt:lpstr>
      <vt:lpstr>Comparison of Landsat &amp; Sentinel-2</vt:lpstr>
      <vt:lpstr>Revisit Performance Analysis</vt:lpstr>
      <vt:lpstr>PowerPoint Presentation</vt:lpstr>
      <vt:lpstr>Sentinel-2 L1C Concept of Operations</vt:lpstr>
      <vt:lpstr>Concept of Operations-“Day in the Life” Data Flow</vt:lpstr>
      <vt:lpstr>Network Connectivity</vt:lpstr>
      <vt:lpstr>Potential Levels of Service</vt:lpstr>
      <vt:lpstr>Tier 1 - Threshold</vt:lpstr>
      <vt:lpstr>Tier 2 - Breakthrough</vt:lpstr>
      <vt:lpstr>Tier 3 Service Scenarios</vt:lpstr>
      <vt:lpstr>Implementation Tiers and Options</vt:lpstr>
      <vt:lpstr>FY15 Milestones and Deliverables</vt:lpstr>
      <vt:lpstr>PowerPoint Presentation</vt:lpstr>
      <vt:lpstr>Questions?</vt:lpstr>
    </vt:vector>
  </TitlesOfParts>
  <Manager/>
  <Company>USGS/EROS Data Center</Company>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Presentation format with USGS Visual Identity</dc:subject>
  <dc:creator>Jan Nelson</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Mitchell, Andrew E. (GSFC-5860)</cp:lastModifiedBy>
  <cp:revision>354</cp:revision>
  <cp:lastPrinted>2013-04-26T17:08:19Z</cp:lastPrinted>
  <dcterms:created xsi:type="dcterms:W3CDTF">2011-02-09T17:37:07Z</dcterms:created>
  <dcterms:modified xsi:type="dcterms:W3CDTF">2015-09-29T09:32:04Z</dcterms:modified>
  <cp:category/>
</cp:coreProperties>
</file>