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4" r:id="rId1"/>
    <p:sldMasterId id="2147483656" r:id="rId2"/>
  </p:sldMasterIdLst>
  <p:notesMasterIdLst>
    <p:notesMasterId r:id="rId63"/>
  </p:notesMasterIdLst>
  <p:handoutMasterIdLst>
    <p:handoutMasterId r:id="rId64"/>
  </p:handoutMasterIdLst>
  <p:sldIdLst>
    <p:sldId id="649" r:id="rId3"/>
    <p:sldId id="760" r:id="rId4"/>
    <p:sldId id="701" r:id="rId5"/>
    <p:sldId id="790" r:id="rId6"/>
    <p:sldId id="771" r:id="rId7"/>
    <p:sldId id="778" r:id="rId8"/>
    <p:sldId id="799" r:id="rId9"/>
    <p:sldId id="800" r:id="rId10"/>
    <p:sldId id="802" r:id="rId11"/>
    <p:sldId id="780" r:id="rId12"/>
    <p:sldId id="791" r:id="rId13"/>
    <p:sldId id="809" r:id="rId14"/>
    <p:sldId id="811" r:id="rId15"/>
    <p:sldId id="738" r:id="rId16"/>
    <p:sldId id="793" r:id="rId17"/>
    <p:sldId id="719" r:id="rId18"/>
    <p:sldId id="813" r:id="rId19"/>
    <p:sldId id="826" r:id="rId20"/>
    <p:sldId id="827" r:id="rId21"/>
    <p:sldId id="708" r:id="rId22"/>
    <p:sldId id="734" r:id="rId23"/>
    <p:sldId id="693" r:id="rId24"/>
    <p:sldId id="735" r:id="rId25"/>
    <p:sldId id="567" r:id="rId26"/>
    <p:sldId id="814" r:id="rId27"/>
    <p:sldId id="829" r:id="rId28"/>
    <p:sldId id="831" r:id="rId29"/>
    <p:sldId id="830" r:id="rId30"/>
    <p:sldId id="832" r:id="rId31"/>
    <p:sldId id="833" r:id="rId32"/>
    <p:sldId id="834" r:id="rId33"/>
    <p:sldId id="836" r:id="rId34"/>
    <p:sldId id="838" r:id="rId35"/>
    <p:sldId id="840" r:id="rId36"/>
    <p:sldId id="841" r:id="rId37"/>
    <p:sldId id="842" r:id="rId38"/>
    <p:sldId id="843" r:id="rId39"/>
    <p:sldId id="847" r:id="rId40"/>
    <p:sldId id="845" r:id="rId41"/>
    <p:sldId id="846" r:id="rId42"/>
    <p:sldId id="850" r:id="rId43"/>
    <p:sldId id="822" r:id="rId44"/>
    <p:sldId id="858" r:id="rId45"/>
    <p:sldId id="815" r:id="rId46"/>
    <p:sldId id="816" r:id="rId47"/>
    <p:sldId id="817" r:id="rId48"/>
    <p:sldId id="818" r:id="rId49"/>
    <p:sldId id="819" r:id="rId50"/>
    <p:sldId id="820" r:id="rId51"/>
    <p:sldId id="859" r:id="rId52"/>
    <p:sldId id="860" r:id="rId53"/>
    <p:sldId id="861" r:id="rId54"/>
    <p:sldId id="849" r:id="rId55"/>
    <p:sldId id="852" r:id="rId56"/>
    <p:sldId id="853" r:id="rId57"/>
    <p:sldId id="854" r:id="rId58"/>
    <p:sldId id="855" r:id="rId59"/>
    <p:sldId id="856" r:id="rId60"/>
    <p:sldId id="857" r:id="rId61"/>
    <p:sldId id="759" r:id="rId62"/>
  </p:sldIdLst>
  <p:sldSz cx="9906000" cy="6858000" type="A4"/>
  <p:notesSz cx="6797675" cy="9928225"/>
  <p:defaultTextStyle>
    <a:defPPr>
      <a:defRPr lang="en-US"/>
    </a:defPPr>
    <a:lvl1pPr algn="l" rtl="0" fontAlgn="base">
      <a:spcBef>
        <a:spcPct val="0"/>
      </a:spcBef>
      <a:spcAft>
        <a:spcPct val="0"/>
      </a:spcAft>
      <a:defRPr kern="1200">
        <a:solidFill>
          <a:schemeClr val="tx1"/>
        </a:solidFill>
        <a:latin typeface="Verdana"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Verdana"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Verdana"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Verdana"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Verdana" pitchFamily="34" charset="0"/>
        <a:ea typeface="MS PGothic" pitchFamily="34" charset="-128"/>
        <a:cs typeface="+mn-cs"/>
      </a:defRPr>
    </a:lvl5pPr>
    <a:lvl6pPr marL="2286000" algn="l" defTabSz="914400" rtl="0" eaLnBrk="1" latinLnBrk="0" hangingPunct="1">
      <a:defRPr kern="1200">
        <a:solidFill>
          <a:schemeClr val="tx1"/>
        </a:solidFill>
        <a:latin typeface="Verdana" pitchFamily="34" charset="0"/>
        <a:ea typeface="MS PGothic" pitchFamily="34" charset="-128"/>
        <a:cs typeface="+mn-cs"/>
      </a:defRPr>
    </a:lvl6pPr>
    <a:lvl7pPr marL="2743200" algn="l" defTabSz="914400" rtl="0" eaLnBrk="1" latinLnBrk="0" hangingPunct="1">
      <a:defRPr kern="1200">
        <a:solidFill>
          <a:schemeClr val="tx1"/>
        </a:solidFill>
        <a:latin typeface="Verdana" pitchFamily="34" charset="0"/>
        <a:ea typeface="MS PGothic" pitchFamily="34" charset="-128"/>
        <a:cs typeface="+mn-cs"/>
      </a:defRPr>
    </a:lvl7pPr>
    <a:lvl8pPr marL="3200400" algn="l" defTabSz="914400" rtl="0" eaLnBrk="1" latinLnBrk="0" hangingPunct="1">
      <a:defRPr kern="1200">
        <a:solidFill>
          <a:schemeClr val="tx1"/>
        </a:solidFill>
        <a:latin typeface="Verdana" pitchFamily="34" charset="0"/>
        <a:ea typeface="MS PGothic" pitchFamily="34" charset="-128"/>
        <a:cs typeface="+mn-cs"/>
      </a:defRPr>
    </a:lvl8pPr>
    <a:lvl9pPr marL="3657600" algn="l" defTabSz="914400" rtl="0" eaLnBrk="1" latinLnBrk="0" hangingPunct="1">
      <a:defRPr kern="1200">
        <a:solidFill>
          <a:schemeClr val="tx1"/>
        </a:solidFill>
        <a:latin typeface="Verdana" pitchFamily="34"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0010"/>
    <a:srgbClr val="050010"/>
    <a:srgbClr val="070018"/>
    <a:srgbClr val="130042"/>
    <a:srgbClr val="040858"/>
    <a:srgbClr val="090727"/>
    <a:srgbClr val="130E4E"/>
    <a:srgbClr val="00338D"/>
    <a:srgbClr val="E06920"/>
    <a:srgbClr val="EE85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26" autoAdjust="0"/>
    <p:restoredTop sz="88603" autoAdjust="0"/>
  </p:normalViewPr>
  <p:slideViewPr>
    <p:cSldViewPr snapToGrid="0">
      <p:cViewPr varScale="1">
        <p:scale>
          <a:sx n="75" d="100"/>
          <a:sy n="75" d="100"/>
        </p:scale>
        <p:origin x="954" y="54"/>
      </p:cViewPr>
      <p:guideLst>
        <p:guide orient="horz" pos="2160"/>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0" d="100"/>
        <a:sy n="130" d="100"/>
      </p:scale>
      <p:origin x="0" y="-30750"/>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01.wmf"/><Relationship Id="rId2" Type="http://schemas.openxmlformats.org/officeDocument/2006/relationships/image" Target="../media/image100.wmf"/><Relationship Id="rId1" Type="http://schemas.openxmlformats.org/officeDocument/2006/relationships/image" Target="../media/image99.wmf"/><Relationship Id="rId4" Type="http://schemas.openxmlformats.org/officeDocument/2006/relationships/image" Target="../media/image10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7.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01.wmf"/><Relationship Id="rId1" Type="http://schemas.openxmlformats.org/officeDocument/2006/relationships/image" Target="../media/image10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2946400" cy="49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538" tIns="44769" rIns="89538" bIns="44769" numCol="1" anchor="t" anchorCtr="0" compatLnSpc="1">
            <a:prstTxWarp prst="textNoShape">
              <a:avLst/>
            </a:prstTxWarp>
          </a:bodyPr>
          <a:lstStyle>
            <a:lvl1pPr defTabSz="893513">
              <a:defRPr sz="1100">
                <a:latin typeface="Arial" pitchFamily="34" charset="0"/>
                <a:ea typeface="MS PGothic" pitchFamily="34" charset="-128"/>
                <a:cs typeface="+mn-cs"/>
              </a:defRPr>
            </a:lvl1pPr>
          </a:lstStyle>
          <a:p>
            <a:pPr>
              <a:defRPr/>
            </a:pPr>
            <a:endParaRPr lang="it-IT"/>
          </a:p>
        </p:txBody>
      </p:sp>
      <p:sp>
        <p:nvSpPr>
          <p:cNvPr id="628739" name="Rectangle 3"/>
          <p:cNvSpPr>
            <a:spLocks noGrp="1" noChangeArrowheads="1"/>
          </p:cNvSpPr>
          <p:nvPr>
            <p:ph type="dt" sz="quarter" idx="1"/>
          </p:nvPr>
        </p:nvSpPr>
        <p:spPr bwMode="auto">
          <a:xfrm>
            <a:off x="3849688" y="0"/>
            <a:ext cx="2946400" cy="49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538" tIns="44769" rIns="89538" bIns="44769" numCol="1" anchor="t" anchorCtr="0" compatLnSpc="1">
            <a:prstTxWarp prst="textNoShape">
              <a:avLst/>
            </a:prstTxWarp>
          </a:bodyPr>
          <a:lstStyle>
            <a:lvl1pPr algn="r" defTabSz="893513">
              <a:defRPr sz="1100">
                <a:latin typeface="Arial" pitchFamily="34" charset="0"/>
                <a:ea typeface="MS PGothic" pitchFamily="34" charset="-128"/>
                <a:cs typeface="+mn-cs"/>
              </a:defRPr>
            </a:lvl1pPr>
          </a:lstStyle>
          <a:p>
            <a:pPr>
              <a:defRPr/>
            </a:pPr>
            <a:endParaRPr lang="it-IT"/>
          </a:p>
        </p:txBody>
      </p:sp>
      <p:sp>
        <p:nvSpPr>
          <p:cNvPr id="628740" name="Rectangle 4"/>
          <p:cNvSpPr>
            <a:spLocks noGrp="1" noChangeArrowheads="1"/>
          </p:cNvSpPr>
          <p:nvPr>
            <p:ph type="ftr" sz="quarter" idx="2"/>
          </p:nvPr>
        </p:nvSpPr>
        <p:spPr bwMode="auto">
          <a:xfrm>
            <a:off x="0" y="9431338"/>
            <a:ext cx="2946400" cy="49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538" tIns="44769" rIns="89538" bIns="44769" numCol="1" anchor="b" anchorCtr="0" compatLnSpc="1">
            <a:prstTxWarp prst="textNoShape">
              <a:avLst/>
            </a:prstTxWarp>
          </a:bodyPr>
          <a:lstStyle>
            <a:lvl1pPr defTabSz="893513">
              <a:defRPr sz="1100">
                <a:latin typeface="Arial" pitchFamily="34" charset="0"/>
                <a:ea typeface="MS PGothic" pitchFamily="34" charset="-128"/>
                <a:cs typeface="+mn-cs"/>
              </a:defRPr>
            </a:lvl1pPr>
          </a:lstStyle>
          <a:p>
            <a:pPr>
              <a:defRPr/>
            </a:pPr>
            <a:endParaRPr lang="it-IT"/>
          </a:p>
        </p:txBody>
      </p:sp>
      <p:sp>
        <p:nvSpPr>
          <p:cNvPr id="628741" name="Rectangle 5"/>
          <p:cNvSpPr>
            <a:spLocks noGrp="1" noChangeArrowheads="1"/>
          </p:cNvSpPr>
          <p:nvPr>
            <p:ph type="sldNum" sz="quarter" idx="3"/>
          </p:nvPr>
        </p:nvSpPr>
        <p:spPr bwMode="auto">
          <a:xfrm>
            <a:off x="3849688" y="9431338"/>
            <a:ext cx="2946400" cy="49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538" tIns="44769" rIns="89538" bIns="44769" numCol="1" anchor="b" anchorCtr="0" compatLnSpc="1">
            <a:prstTxWarp prst="textNoShape">
              <a:avLst/>
            </a:prstTxWarp>
          </a:bodyPr>
          <a:lstStyle>
            <a:lvl1pPr algn="r" defTabSz="893513">
              <a:defRPr sz="1100">
                <a:latin typeface="Arial" pitchFamily="34" charset="0"/>
              </a:defRPr>
            </a:lvl1pPr>
          </a:lstStyle>
          <a:p>
            <a:pPr>
              <a:defRPr/>
            </a:pPr>
            <a:fld id="{77179587-1671-4511-A58A-6A8E16E640BE}" type="slidenum">
              <a:rPr lang="it-IT"/>
              <a:pPr>
                <a:defRPr/>
              </a:pPr>
              <a:t>‹#›</a:t>
            </a:fld>
            <a:endParaRPr lang="it-IT"/>
          </a:p>
        </p:txBody>
      </p:sp>
    </p:spTree>
    <p:extLst>
      <p:ext uri="{BB962C8B-B14F-4D97-AF65-F5344CB8AC3E}">
        <p14:creationId xmlns:p14="http://schemas.microsoft.com/office/powerpoint/2010/main" val="6007604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29178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6284" tIns="43142" rIns="86284" bIns="43142" numCol="1" anchor="t" anchorCtr="0" compatLnSpc="1">
            <a:prstTxWarp prst="textNoShape">
              <a:avLst/>
            </a:prstTxWarp>
          </a:bodyPr>
          <a:lstStyle>
            <a:lvl1pPr defTabSz="863306">
              <a:defRPr sz="1100">
                <a:latin typeface="Verdana" pitchFamily="34" charset="0"/>
                <a:ea typeface="MS PGothic" pitchFamily="34" charset="-128"/>
                <a:cs typeface="+mn-cs"/>
              </a:defRPr>
            </a:lvl1pPr>
          </a:lstStyle>
          <a:p>
            <a:pPr>
              <a:defRPr/>
            </a:pPr>
            <a:endParaRPr lang="en-GB"/>
          </a:p>
        </p:txBody>
      </p:sp>
      <p:sp>
        <p:nvSpPr>
          <p:cNvPr id="58371" name="Rectangle 3"/>
          <p:cNvSpPr>
            <a:spLocks noGrp="1" noChangeArrowheads="1"/>
          </p:cNvSpPr>
          <p:nvPr>
            <p:ph type="dt" idx="1"/>
          </p:nvPr>
        </p:nvSpPr>
        <p:spPr bwMode="auto">
          <a:xfrm>
            <a:off x="3867150" y="0"/>
            <a:ext cx="29178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6284" tIns="43142" rIns="86284" bIns="43142" numCol="1" anchor="t" anchorCtr="0" compatLnSpc="1">
            <a:prstTxWarp prst="textNoShape">
              <a:avLst/>
            </a:prstTxWarp>
          </a:bodyPr>
          <a:lstStyle>
            <a:lvl1pPr algn="r" defTabSz="863306">
              <a:defRPr sz="1100"/>
            </a:lvl1pPr>
          </a:lstStyle>
          <a:p>
            <a:pPr>
              <a:defRPr/>
            </a:pPr>
            <a:fld id="{876332F7-791E-471E-8D37-3CC468F60C7B}" type="datetime1">
              <a:rPr lang="en-US"/>
              <a:pPr>
                <a:defRPr/>
              </a:pPr>
              <a:t>10/1/2015</a:t>
            </a:fld>
            <a:endParaRPr lang="en-US"/>
          </a:p>
        </p:txBody>
      </p:sp>
      <p:sp>
        <p:nvSpPr>
          <p:cNvPr id="37892" name="Rectangle 4"/>
          <p:cNvSpPr>
            <a:spLocks noGrp="1" noRot="1" noChangeAspect="1" noChangeArrowheads="1" noTextEdit="1"/>
          </p:cNvSpPr>
          <p:nvPr>
            <p:ph type="sldImg" idx="2"/>
          </p:nvPr>
        </p:nvSpPr>
        <p:spPr bwMode="auto">
          <a:xfrm>
            <a:off x="762000" y="741363"/>
            <a:ext cx="5334000" cy="3694112"/>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8373" name="Rectangle 5"/>
          <p:cNvSpPr>
            <a:spLocks noGrp="1" noChangeArrowheads="1"/>
          </p:cNvSpPr>
          <p:nvPr>
            <p:ph type="body" sz="quarter" idx="3"/>
          </p:nvPr>
        </p:nvSpPr>
        <p:spPr bwMode="auto">
          <a:xfrm>
            <a:off x="876300" y="4730750"/>
            <a:ext cx="5033963" cy="443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6284" tIns="43142" rIns="86284" bIns="4314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8374" name="Rectangle 6"/>
          <p:cNvSpPr>
            <a:spLocks noGrp="1" noChangeArrowheads="1"/>
          </p:cNvSpPr>
          <p:nvPr>
            <p:ph type="ftr" sz="quarter" idx="4"/>
          </p:nvPr>
        </p:nvSpPr>
        <p:spPr bwMode="auto">
          <a:xfrm>
            <a:off x="0" y="9459913"/>
            <a:ext cx="2917825"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6284" tIns="43142" rIns="86284" bIns="43142" numCol="1" anchor="b" anchorCtr="0" compatLnSpc="1">
            <a:prstTxWarp prst="textNoShape">
              <a:avLst/>
            </a:prstTxWarp>
          </a:bodyPr>
          <a:lstStyle>
            <a:lvl1pPr defTabSz="863306">
              <a:defRPr sz="1100">
                <a:latin typeface="Verdana" pitchFamily="34" charset="0"/>
                <a:ea typeface="MS PGothic" pitchFamily="34" charset="-128"/>
                <a:cs typeface="+mn-cs"/>
              </a:defRPr>
            </a:lvl1pPr>
          </a:lstStyle>
          <a:p>
            <a:pPr>
              <a:defRPr/>
            </a:pPr>
            <a:endParaRPr lang="en-GB"/>
          </a:p>
        </p:txBody>
      </p:sp>
      <p:sp>
        <p:nvSpPr>
          <p:cNvPr id="58375" name="Rectangle 7"/>
          <p:cNvSpPr>
            <a:spLocks noGrp="1" noChangeArrowheads="1"/>
          </p:cNvSpPr>
          <p:nvPr>
            <p:ph type="sldNum" sz="quarter" idx="5"/>
          </p:nvPr>
        </p:nvSpPr>
        <p:spPr bwMode="auto">
          <a:xfrm>
            <a:off x="3867150" y="9459913"/>
            <a:ext cx="2917825"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6284" tIns="43142" rIns="86284" bIns="43142" numCol="1" anchor="b" anchorCtr="0" compatLnSpc="1">
            <a:prstTxWarp prst="textNoShape">
              <a:avLst/>
            </a:prstTxWarp>
          </a:bodyPr>
          <a:lstStyle>
            <a:lvl1pPr algn="r" defTabSz="863306">
              <a:defRPr sz="1100"/>
            </a:lvl1pPr>
          </a:lstStyle>
          <a:p>
            <a:pPr>
              <a:defRPr/>
            </a:pPr>
            <a:fld id="{AD84EFCB-C57E-4F69-985D-2D7DDAA4A499}" type="slidenum">
              <a:rPr lang="en-US"/>
              <a:pPr>
                <a:defRPr/>
              </a:pPr>
              <a:t>‹#›</a:t>
            </a:fld>
            <a:endParaRPr lang="en-US"/>
          </a:p>
        </p:txBody>
      </p:sp>
    </p:spTree>
    <p:extLst>
      <p:ext uri="{BB962C8B-B14F-4D97-AF65-F5344CB8AC3E}">
        <p14:creationId xmlns:p14="http://schemas.microsoft.com/office/powerpoint/2010/main" val="24341830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65" charset="0"/>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Calibri" pitchFamily="-65"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Calibri" pitchFamily="-65"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Calibri" pitchFamily="-65"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Calibri" pitchFamily="-65"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p:spPr>
        <p:txBody>
          <a:bodyPr/>
          <a:lstStyle/>
          <a:p>
            <a:pPr eaLnBrk="1" hangingPunct="1"/>
            <a:endParaRPr lang="en-US" dirty="0" smtClean="0">
              <a:latin typeface="Calibri" pitchFamily="34" charset="0"/>
            </a:endParaRPr>
          </a:p>
        </p:txBody>
      </p:sp>
    </p:spTree>
    <p:extLst>
      <p:ext uri="{BB962C8B-B14F-4D97-AF65-F5344CB8AC3E}">
        <p14:creationId xmlns:p14="http://schemas.microsoft.com/office/powerpoint/2010/main" val="3526676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spect="1" noChangeArrowheads="1" noTextEdit="1"/>
          </p:cNvSpPr>
          <p:nvPr>
            <p:ph type="sldImg"/>
          </p:nvPr>
        </p:nvSpPr>
        <p:spPr>
          <a:xfrm>
            <a:off x="712788" y="744538"/>
            <a:ext cx="5376862" cy="3722687"/>
          </a:xfrm>
          <a:ln/>
        </p:spPr>
      </p:sp>
      <p:sp>
        <p:nvSpPr>
          <p:cNvPr id="5123" name="Rectangle 3"/>
          <p:cNvSpPr>
            <a:spLocks noGrp="1" noChangeArrowheads="1"/>
          </p:cNvSpPr>
          <p:nvPr>
            <p:ph type="body" idx="1"/>
          </p:nvPr>
        </p:nvSpPr>
        <p:spPr>
          <a:xfrm>
            <a:off x="906463" y="4716463"/>
            <a:ext cx="4984750" cy="4467225"/>
          </a:xfrm>
          <a:noFill/>
        </p:spPr>
        <p:txBody>
          <a:bodyPr/>
          <a:lstStyle/>
          <a:p>
            <a:endParaRPr lang="en-GB" dirty="0" smtClean="0">
              <a:latin typeface="Calibri" pitchFamily="34" charset="0"/>
            </a:endParaRPr>
          </a:p>
        </p:txBody>
      </p:sp>
    </p:spTree>
    <p:extLst>
      <p:ext uri="{BB962C8B-B14F-4D97-AF65-F5344CB8AC3E}">
        <p14:creationId xmlns:p14="http://schemas.microsoft.com/office/powerpoint/2010/main" val="4075727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spect="1" noChangeArrowheads="1" noTextEdit="1"/>
          </p:cNvSpPr>
          <p:nvPr>
            <p:ph type="sldImg"/>
          </p:nvPr>
        </p:nvSpPr>
        <p:spPr>
          <a:xfrm>
            <a:off x="712788" y="744538"/>
            <a:ext cx="5376862" cy="3722687"/>
          </a:xfrm>
          <a:ln/>
        </p:spPr>
      </p:sp>
      <p:sp>
        <p:nvSpPr>
          <p:cNvPr id="5123" name="Rectangle 3"/>
          <p:cNvSpPr>
            <a:spLocks noGrp="1" noChangeArrowheads="1"/>
          </p:cNvSpPr>
          <p:nvPr>
            <p:ph type="body" idx="1"/>
          </p:nvPr>
        </p:nvSpPr>
        <p:spPr>
          <a:xfrm>
            <a:off x="906463" y="4716463"/>
            <a:ext cx="4984750" cy="4467225"/>
          </a:xfrm>
          <a:noFill/>
        </p:spPr>
        <p:txBody>
          <a:bodyPr/>
          <a:lstStyle/>
          <a:p>
            <a:endParaRPr lang="en-GB" dirty="0" smtClean="0">
              <a:latin typeface="Calibri" pitchFamily="34" charset="0"/>
            </a:endParaRPr>
          </a:p>
        </p:txBody>
      </p:sp>
    </p:spTree>
    <p:extLst>
      <p:ext uri="{BB962C8B-B14F-4D97-AF65-F5344CB8AC3E}">
        <p14:creationId xmlns:p14="http://schemas.microsoft.com/office/powerpoint/2010/main" val="1260376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xfrm>
            <a:off x="712788" y="744538"/>
            <a:ext cx="5376862" cy="3722687"/>
          </a:xfrm>
          <a:ln/>
        </p:spPr>
      </p:sp>
      <p:sp>
        <p:nvSpPr>
          <p:cNvPr id="24579" name="Rectangle 3"/>
          <p:cNvSpPr>
            <a:spLocks noGrp="1" noChangeArrowheads="1"/>
          </p:cNvSpPr>
          <p:nvPr>
            <p:ph type="body" idx="1"/>
          </p:nvPr>
        </p:nvSpPr>
        <p:spPr>
          <a:xfrm>
            <a:off x="905952" y="4716947"/>
            <a:ext cx="4985772" cy="4467470"/>
          </a:xfrm>
          <a:noFill/>
        </p:spPr>
        <p:txBody>
          <a:bodyPr/>
          <a:lstStyle/>
          <a:p>
            <a:endParaRPr lang="en-GB" smtClean="0">
              <a:latin typeface="Calibri" pitchFamily="34" charset="0"/>
            </a:endParaRPr>
          </a:p>
        </p:txBody>
      </p:sp>
    </p:spTree>
    <p:extLst>
      <p:ext uri="{BB962C8B-B14F-4D97-AF65-F5344CB8AC3E}">
        <p14:creationId xmlns:p14="http://schemas.microsoft.com/office/powerpoint/2010/main" val="17306956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760413" y="741363"/>
            <a:ext cx="5335587" cy="3694112"/>
          </a:xfrm>
          <a:ln/>
        </p:spPr>
      </p:sp>
      <p:sp>
        <p:nvSpPr>
          <p:cNvPr id="38915"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de-DE" smtClean="0">
              <a:latin typeface="Calibri" pitchFamily="34" charset="0"/>
            </a:endParaRPr>
          </a:p>
        </p:txBody>
      </p:sp>
    </p:spTree>
    <p:extLst>
      <p:ext uri="{BB962C8B-B14F-4D97-AF65-F5344CB8AC3E}">
        <p14:creationId xmlns:p14="http://schemas.microsoft.com/office/powerpoint/2010/main" val="13355036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760413" y="741363"/>
            <a:ext cx="5335587" cy="3694112"/>
          </a:xfrm>
          <a:ln/>
        </p:spPr>
      </p:sp>
      <p:sp>
        <p:nvSpPr>
          <p:cNvPr id="38915"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de-DE" smtClean="0">
              <a:latin typeface="Calibri" pitchFamily="34" charset="0"/>
            </a:endParaRPr>
          </a:p>
        </p:txBody>
      </p:sp>
    </p:spTree>
    <p:extLst>
      <p:ext uri="{BB962C8B-B14F-4D97-AF65-F5344CB8AC3E}">
        <p14:creationId xmlns:p14="http://schemas.microsoft.com/office/powerpoint/2010/main" val="6943589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62013" eaLnBrk="0" hangingPunct="0">
              <a:defRPr sz="2400">
                <a:solidFill>
                  <a:schemeClr val="tx1"/>
                </a:solidFill>
                <a:latin typeface="Verdana" charset="0"/>
                <a:ea typeface="ＭＳ Ｐゴシック" charset="0"/>
                <a:cs typeface="ＭＳ Ｐゴシック" charset="0"/>
              </a:defRPr>
            </a:lvl1pPr>
            <a:lvl2pPr marL="742950" indent="-285750" defTabSz="862013" eaLnBrk="0" hangingPunct="0">
              <a:defRPr sz="2400">
                <a:solidFill>
                  <a:schemeClr val="tx1"/>
                </a:solidFill>
                <a:latin typeface="Verdana" charset="0"/>
                <a:ea typeface="ＭＳ Ｐゴシック" charset="0"/>
              </a:defRPr>
            </a:lvl2pPr>
            <a:lvl3pPr marL="1143000" indent="-228600" defTabSz="862013" eaLnBrk="0" hangingPunct="0">
              <a:defRPr sz="2400">
                <a:solidFill>
                  <a:schemeClr val="tx1"/>
                </a:solidFill>
                <a:latin typeface="Verdana" charset="0"/>
                <a:ea typeface="ＭＳ Ｐゴシック" charset="0"/>
              </a:defRPr>
            </a:lvl3pPr>
            <a:lvl4pPr marL="1600200" indent="-228600" defTabSz="862013" eaLnBrk="0" hangingPunct="0">
              <a:defRPr sz="2400">
                <a:solidFill>
                  <a:schemeClr val="tx1"/>
                </a:solidFill>
                <a:latin typeface="Verdana" charset="0"/>
                <a:ea typeface="ＭＳ Ｐゴシック" charset="0"/>
              </a:defRPr>
            </a:lvl4pPr>
            <a:lvl5pPr marL="2057400" indent="-228600" defTabSz="862013" eaLnBrk="0" hangingPunct="0">
              <a:defRPr sz="2400">
                <a:solidFill>
                  <a:schemeClr val="tx1"/>
                </a:solidFill>
                <a:latin typeface="Verdana"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Verdana"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Verdana"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Verdana"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EBF0D03D-8BFD-9C40-8560-6B7D8F5702D2}" type="slidenum">
              <a:rPr lang="en-GB" sz="1100"/>
              <a:pPr eaLnBrk="1" hangingPunct="1"/>
              <a:t>18</a:t>
            </a:fld>
            <a:endParaRPr lang="en-GB" sz="1100"/>
          </a:p>
        </p:txBody>
      </p:sp>
      <p:sp>
        <p:nvSpPr>
          <p:cNvPr id="19458" name="Rectangle 7"/>
          <p:cNvSpPr txBox="1">
            <a:spLocks noGrp="1" noChangeArrowheads="1"/>
          </p:cNvSpPr>
          <p:nvPr/>
        </p:nvSpPr>
        <p:spPr bwMode="auto">
          <a:xfrm>
            <a:off x="3839773" y="9393239"/>
            <a:ext cx="2920686" cy="534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3728" tIns="46863" rIns="93728" bIns="46863" anchor="b"/>
          <a:lstStyle>
            <a:lvl1pPr defTabSz="919163" eaLnBrk="0" hangingPunct="0">
              <a:defRPr sz="2400">
                <a:solidFill>
                  <a:schemeClr val="tx1"/>
                </a:solidFill>
                <a:latin typeface="Verdana" charset="0"/>
                <a:ea typeface="ＭＳ Ｐゴシック" charset="0"/>
                <a:cs typeface="ＭＳ Ｐゴシック" charset="0"/>
              </a:defRPr>
            </a:lvl1pPr>
            <a:lvl2pPr marL="742950" indent="-285750" defTabSz="919163" eaLnBrk="0" hangingPunct="0">
              <a:defRPr sz="2400">
                <a:solidFill>
                  <a:schemeClr val="tx1"/>
                </a:solidFill>
                <a:latin typeface="Verdana" charset="0"/>
                <a:ea typeface="ＭＳ Ｐゴシック" charset="0"/>
              </a:defRPr>
            </a:lvl2pPr>
            <a:lvl3pPr marL="1143000" indent="-228600" defTabSz="919163" eaLnBrk="0" hangingPunct="0">
              <a:defRPr sz="2400">
                <a:solidFill>
                  <a:schemeClr val="tx1"/>
                </a:solidFill>
                <a:latin typeface="Verdana" charset="0"/>
                <a:ea typeface="ＭＳ Ｐゴシック" charset="0"/>
              </a:defRPr>
            </a:lvl3pPr>
            <a:lvl4pPr marL="1600200" indent="-228600" defTabSz="919163" eaLnBrk="0" hangingPunct="0">
              <a:defRPr sz="2400">
                <a:solidFill>
                  <a:schemeClr val="tx1"/>
                </a:solidFill>
                <a:latin typeface="Verdana" charset="0"/>
                <a:ea typeface="ＭＳ Ｐゴシック" charset="0"/>
              </a:defRPr>
            </a:lvl4pPr>
            <a:lvl5pPr marL="2057400" indent="-228600" defTabSz="919163" eaLnBrk="0" hangingPunct="0">
              <a:defRPr sz="2400">
                <a:solidFill>
                  <a:schemeClr val="tx1"/>
                </a:solidFill>
                <a:latin typeface="Verdana" charset="0"/>
                <a:ea typeface="ＭＳ Ｐゴシック" charset="0"/>
              </a:defRPr>
            </a:lvl5pPr>
            <a:lvl6pPr marL="2514600" indent="-228600" defTabSz="919163" eaLnBrk="0" fontAlgn="base" hangingPunct="0">
              <a:spcBef>
                <a:spcPct val="0"/>
              </a:spcBef>
              <a:spcAft>
                <a:spcPct val="0"/>
              </a:spcAft>
              <a:defRPr sz="2400">
                <a:solidFill>
                  <a:schemeClr val="tx1"/>
                </a:solidFill>
                <a:latin typeface="Verdana" charset="0"/>
                <a:ea typeface="ＭＳ Ｐゴシック" charset="0"/>
              </a:defRPr>
            </a:lvl6pPr>
            <a:lvl7pPr marL="2971800" indent="-228600" defTabSz="919163" eaLnBrk="0" fontAlgn="base" hangingPunct="0">
              <a:spcBef>
                <a:spcPct val="0"/>
              </a:spcBef>
              <a:spcAft>
                <a:spcPct val="0"/>
              </a:spcAft>
              <a:defRPr sz="2400">
                <a:solidFill>
                  <a:schemeClr val="tx1"/>
                </a:solidFill>
                <a:latin typeface="Verdana" charset="0"/>
                <a:ea typeface="ＭＳ Ｐゴシック" charset="0"/>
              </a:defRPr>
            </a:lvl7pPr>
            <a:lvl8pPr marL="3429000" indent="-228600" defTabSz="919163" eaLnBrk="0" fontAlgn="base" hangingPunct="0">
              <a:spcBef>
                <a:spcPct val="0"/>
              </a:spcBef>
              <a:spcAft>
                <a:spcPct val="0"/>
              </a:spcAft>
              <a:defRPr sz="2400">
                <a:solidFill>
                  <a:schemeClr val="tx1"/>
                </a:solidFill>
                <a:latin typeface="Verdana" charset="0"/>
                <a:ea typeface="ＭＳ Ｐゴシック" charset="0"/>
              </a:defRPr>
            </a:lvl8pPr>
            <a:lvl9pPr marL="3886200" indent="-228600" defTabSz="919163" eaLnBrk="0" fontAlgn="base" hangingPunct="0">
              <a:spcBef>
                <a:spcPct val="0"/>
              </a:spcBef>
              <a:spcAft>
                <a:spcPct val="0"/>
              </a:spcAft>
              <a:defRPr sz="2400">
                <a:solidFill>
                  <a:schemeClr val="tx1"/>
                </a:solidFill>
                <a:latin typeface="Verdana" charset="0"/>
                <a:ea typeface="ＭＳ Ｐゴシック" charset="0"/>
              </a:defRPr>
            </a:lvl9pPr>
          </a:lstStyle>
          <a:p>
            <a:pPr algn="r"/>
            <a:fld id="{0E3FA6A5-242B-744B-A1F9-D4EDFE27D977}" type="slidenum">
              <a:rPr lang="en-US" sz="1200">
                <a:latin typeface="Times New Roman" charset="0"/>
              </a:rPr>
              <a:pPr algn="r"/>
              <a:t>18</a:t>
            </a:fld>
            <a:endParaRPr lang="en-US" sz="1200">
              <a:latin typeface="Times New Roman" charset="0"/>
            </a:endParaRPr>
          </a:p>
        </p:txBody>
      </p:sp>
      <p:sp>
        <p:nvSpPr>
          <p:cNvPr id="1945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xfrm>
            <a:off x="906141" y="4716464"/>
            <a:ext cx="4985393" cy="4467225"/>
          </a:xfrm>
          <a:solidFill>
            <a:srgbClr val="FFFFFF"/>
          </a:solidFill>
          <a:ln>
            <a:solidFill>
              <a:srgbClr val="000000"/>
            </a:solidFill>
          </a:ln>
        </p:spPr>
        <p:txBody>
          <a:bodyPr lIns="95096" tIns="47549" rIns="95096" bIns="47549"/>
          <a:lstStyle/>
          <a:p>
            <a:pPr>
              <a:defRPr/>
            </a:pPr>
            <a:r>
              <a:rPr lang="en-US" dirty="0" smtClean="0"/>
              <a:t>Measurements made over the past six months confirm the general trend of the field’s weakening, with the most dramatic declines over the Western Hemisphere. </a:t>
            </a:r>
          </a:p>
          <a:p>
            <a:pPr>
              <a:defRPr/>
            </a:pPr>
            <a:r>
              <a:rPr lang="en-US" dirty="0" smtClean="0"/>
              <a:t>But in other areas, such as the southern Indian Ocean, the magnetic field has strengthened since January. </a:t>
            </a:r>
          </a:p>
          <a:p>
            <a:pPr>
              <a:defRPr/>
            </a:pPr>
            <a:r>
              <a:rPr lang="en-US" dirty="0" smtClean="0"/>
              <a:t>The latest measurements also confirm the movement of magnetic North towards Siberia. </a:t>
            </a:r>
          </a:p>
          <a:p>
            <a:pPr>
              <a:defRPr/>
            </a:pPr>
            <a:r>
              <a:rPr lang="en-US" dirty="0" smtClean="0"/>
              <a:t>These changes are based on the magnetic signals stemming from Earth’s core. Over the coming months, scientists will </a:t>
            </a:r>
            <a:r>
              <a:rPr lang="en-US" dirty="0" err="1" smtClean="0"/>
              <a:t>analyse</a:t>
            </a:r>
            <a:r>
              <a:rPr lang="en-US" dirty="0" smtClean="0"/>
              <a:t> the data to unravel the magnetic contributions from other sources, namely the mantle, crust, oceans, ionosphere and magnetosphere. </a:t>
            </a:r>
          </a:p>
          <a:p>
            <a:pPr marL="20638">
              <a:tabLst>
                <a:tab pos="2149475" algn="l"/>
              </a:tabLst>
              <a:defRPr/>
            </a:pPr>
            <a:endParaRPr lang="en-US" dirty="0">
              <a:latin typeface="Calibri" charset="0"/>
              <a:ea typeface="ＭＳ Ｐゴシック" charset="0"/>
            </a:endParaRPr>
          </a:p>
        </p:txBody>
      </p:sp>
    </p:spTree>
    <p:extLst>
      <p:ext uri="{BB962C8B-B14F-4D97-AF65-F5344CB8AC3E}">
        <p14:creationId xmlns:p14="http://schemas.microsoft.com/office/powerpoint/2010/main" val="39113061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62013" eaLnBrk="0" hangingPunct="0">
              <a:defRPr sz="2400">
                <a:solidFill>
                  <a:schemeClr val="tx1"/>
                </a:solidFill>
                <a:latin typeface="Verdana" charset="0"/>
                <a:ea typeface="ＭＳ Ｐゴシック" charset="0"/>
                <a:cs typeface="ＭＳ Ｐゴシック" charset="0"/>
              </a:defRPr>
            </a:lvl1pPr>
            <a:lvl2pPr marL="742950" indent="-285750" defTabSz="862013" eaLnBrk="0" hangingPunct="0">
              <a:defRPr sz="2400">
                <a:solidFill>
                  <a:schemeClr val="tx1"/>
                </a:solidFill>
                <a:latin typeface="Verdana" charset="0"/>
                <a:ea typeface="ＭＳ Ｐゴシック" charset="0"/>
              </a:defRPr>
            </a:lvl2pPr>
            <a:lvl3pPr marL="1143000" indent="-228600" defTabSz="862013" eaLnBrk="0" hangingPunct="0">
              <a:defRPr sz="2400">
                <a:solidFill>
                  <a:schemeClr val="tx1"/>
                </a:solidFill>
                <a:latin typeface="Verdana" charset="0"/>
                <a:ea typeface="ＭＳ Ｐゴシック" charset="0"/>
              </a:defRPr>
            </a:lvl3pPr>
            <a:lvl4pPr marL="1600200" indent="-228600" defTabSz="862013" eaLnBrk="0" hangingPunct="0">
              <a:defRPr sz="2400">
                <a:solidFill>
                  <a:schemeClr val="tx1"/>
                </a:solidFill>
                <a:latin typeface="Verdana" charset="0"/>
                <a:ea typeface="ＭＳ Ｐゴシック" charset="0"/>
              </a:defRPr>
            </a:lvl4pPr>
            <a:lvl5pPr marL="2057400" indent="-228600" defTabSz="862013" eaLnBrk="0" hangingPunct="0">
              <a:defRPr sz="2400">
                <a:solidFill>
                  <a:schemeClr val="tx1"/>
                </a:solidFill>
                <a:latin typeface="Verdana"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Verdana"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Verdana"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Verdana"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384E8A98-7402-224C-B0DA-692C2E595F3C}" type="slidenum">
              <a:rPr lang="en-GB" sz="1100"/>
              <a:pPr eaLnBrk="1" hangingPunct="1"/>
              <a:t>19</a:t>
            </a:fld>
            <a:endParaRPr lang="en-GB" sz="1100"/>
          </a:p>
        </p:txBody>
      </p:sp>
      <p:sp>
        <p:nvSpPr>
          <p:cNvPr id="21506" name="Rectangle 7"/>
          <p:cNvSpPr txBox="1">
            <a:spLocks noGrp="1" noChangeArrowheads="1"/>
          </p:cNvSpPr>
          <p:nvPr/>
        </p:nvSpPr>
        <p:spPr bwMode="auto">
          <a:xfrm>
            <a:off x="3839773" y="9393239"/>
            <a:ext cx="2920686" cy="534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3728" tIns="46863" rIns="93728" bIns="46863" anchor="b"/>
          <a:lstStyle>
            <a:lvl1pPr defTabSz="919163" eaLnBrk="0" hangingPunct="0">
              <a:defRPr sz="2400">
                <a:solidFill>
                  <a:schemeClr val="tx1"/>
                </a:solidFill>
                <a:latin typeface="Verdana" charset="0"/>
                <a:ea typeface="ＭＳ Ｐゴシック" charset="0"/>
                <a:cs typeface="ＭＳ Ｐゴシック" charset="0"/>
              </a:defRPr>
            </a:lvl1pPr>
            <a:lvl2pPr marL="742950" indent="-285750" defTabSz="919163" eaLnBrk="0" hangingPunct="0">
              <a:defRPr sz="2400">
                <a:solidFill>
                  <a:schemeClr val="tx1"/>
                </a:solidFill>
                <a:latin typeface="Verdana" charset="0"/>
                <a:ea typeface="ＭＳ Ｐゴシック" charset="0"/>
              </a:defRPr>
            </a:lvl2pPr>
            <a:lvl3pPr marL="1143000" indent="-228600" defTabSz="919163" eaLnBrk="0" hangingPunct="0">
              <a:defRPr sz="2400">
                <a:solidFill>
                  <a:schemeClr val="tx1"/>
                </a:solidFill>
                <a:latin typeface="Verdana" charset="0"/>
                <a:ea typeface="ＭＳ Ｐゴシック" charset="0"/>
              </a:defRPr>
            </a:lvl3pPr>
            <a:lvl4pPr marL="1600200" indent="-228600" defTabSz="919163" eaLnBrk="0" hangingPunct="0">
              <a:defRPr sz="2400">
                <a:solidFill>
                  <a:schemeClr val="tx1"/>
                </a:solidFill>
                <a:latin typeface="Verdana" charset="0"/>
                <a:ea typeface="ＭＳ Ｐゴシック" charset="0"/>
              </a:defRPr>
            </a:lvl4pPr>
            <a:lvl5pPr marL="2057400" indent="-228600" defTabSz="919163" eaLnBrk="0" hangingPunct="0">
              <a:defRPr sz="2400">
                <a:solidFill>
                  <a:schemeClr val="tx1"/>
                </a:solidFill>
                <a:latin typeface="Verdana" charset="0"/>
                <a:ea typeface="ＭＳ Ｐゴシック" charset="0"/>
              </a:defRPr>
            </a:lvl5pPr>
            <a:lvl6pPr marL="2514600" indent="-228600" defTabSz="919163" eaLnBrk="0" fontAlgn="base" hangingPunct="0">
              <a:spcBef>
                <a:spcPct val="0"/>
              </a:spcBef>
              <a:spcAft>
                <a:spcPct val="0"/>
              </a:spcAft>
              <a:defRPr sz="2400">
                <a:solidFill>
                  <a:schemeClr val="tx1"/>
                </a:solidFill>
                <a:latin typeface="Verdana" charset="0"/>
                <a:ea typeface="ＭＳ Ｐゴシック" charset="0"/>
              </a:defRPr>
            </a:lvl6pPr>
            <a:lvl7pPr marL="2971800" indent="-228600" defTabSz="919163" eaLnBrk="0" fontAlgn="base" hangingPunct="0">
              <a:spcBef>
                <a:spcPct val="0"/>
              </a:spcBef>
              <a:spcAft>
                <a:spcPct val="0"/>
              </a:spcAft>
              <a:defRPr sz="2400">
                <a:solidFill>
                  <a:schemeClr val="tx1"/>
                </a:solidFill>
                <a:latin typeface="Verdana" charset="0"/>
                <a:ea typeface="ＭＳ Ｐゴシック" charset="0"/>
              </a:defRPr>
            </a:lvl7pPr>
            <a:lvl8pPr marL="3429000" indent="-228600" defTabSz="919163" eaLnBrk="0" fontAlgn="base" hangingPunct="0">
              <a:spcBef>
                <a:spcPct val="0"/>
              </a:spcBef>
              <a:spcAft>
                <a:spcPct val="0"/>
              </a:spcAft>
              <a:defRPr sz="2400">
                <a:solidFill>
                  <a:schemeClr val="tx1"/>
                </a:solidFill>
                <a:latin typeface="Verdana" charset="0"/>
                <a:ea typeface="ＭＳ Ｐゴシック" charset="0"/>
              </a:defRPr>
            </a:lvl8pPr>
            <a:lvl9pPr marL="3886200" indent="-228600" defTabSz="919163" eaLnBrk="0" fontAlgn="base" hangingPunct="0">
              <a:spcBef>
                <a:spcPct val="0"/>
              </a:spcBef>
              <a:spcAft>
                <a:spcPct val="0"/>
              </a:spcAft>
              <a:defRPr sz="2400">
                <a:solidFill>
                  <a:schemeClr val="tx1"/>
                </a:solidFill>
                <a:latin typeface="Verdana" charset="0"/>
                <a:ea typeface="ＭＳ Ｐゴシック" charset="0"/>
              </a:defRPr>
            </a:lvl9pPr>
          </a:lstStyle>
          <a:p>
            <a:pPr algn="r"/>
            <a:fld id="{44F6CBDA-4391-FA4C-8A76-2F8CB14DF76F}" type="slidenum">
              <a:rPr lang="en-US" sz="1200">
                <a:latin typeface="Times New Roman" charset="0"/>
              </a:rPr>
              <a:pPr algn="r"/>
              <a:t>19</a:t>
            </a:fld>
            <a:endParaRPr lang="en-US" sz="1200">
              <a:latin typeface="Times New Roman"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xfrm>
            <a:off x="906141" y="4716464"/>
            <a:ext cx="4985393" cy="4467225"/>
          </a:xfrm>
          <a:solidFill>
            <a:srgbClr val="FFFFFF"/>
          </a:solidFill>
          <a:ln>
            <a:solidFill>
              <a:srgbClr val="000000"/>
            </a:solidFill>
          </a:ln>
          <a:extLst>
            <a:ext uri="{FAA26D3D-D897-4be2-8F04-BA451C77F1D7}">
              <ma14:placeholderFlag xmlns:ma14="http://schemas.microsoft.com/office/mac/drawingml/2011/main" xmlns="" val="1"/>
            </a:ext>
          </a:extLst>
        </p:spPr>
        <p:txBody>
          <a:bodyPr lIns="95096" tIns="47549" rIns="95096" bIns="47549"/>
          <a:lstStyle/>
          <a:p>
            <a:pPr marL="20638">
              <a:tabLst>
                <a:tab pos="2149475" algn="l"/>
              </a:tabLst>
            </a:pPr>
            <a:endParaRPr lang="en-US">
              <a:latin typeface="Calibri" charset="0"/>
              <a:ea typeface="ＭＳ Ｐゴシック" charset="0"/>
            </a:endParaRPr>
          </a:p>
        </p:txBody>
      </p:sp>
    </p:spTree>
    <p:extLst>
      <p:ext uri="{BB962C8B-B14F-4D97-AF65-F5344CB8AC3E}">
        <p14:creationId xmlns:p14="http://schemas.microsoft.com/office/powerpoint/2010/main" val="9984557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p:cNvSpPr>
            <a:spLocks noGrp="1" noRot="1" noChangeAspect="1" noChangeArrowheads="1" noTextEdit="1"/>
          </p:cNvSpPr>
          <p:nvPr>
            <p:ph type="sldImg"/>
          </p:nvPr>
        </p:nvSpPr>
        <p:spPr>
          <a:xfrm>
            <a:off x="709613" y="742950"/>
            <a:ext cx="5380037" cy="3724275"/>
          </a:xfrm>
          <a:ln/>
          <a:extLs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sp>
      <p:sp>
        <p:nvSpPr>
          <p:cNvPr id="151554" name="Rectangle 3"/>
          <p:cNvSpPr>
            <a:spLocks noGrp="1" noChangeArrowheads="1"/>
          </p:cNvSpPr>
          <p:nvPr>
            <p:ph type="body" idx="1"/>
          </p:nvPr>
        </p:nvSpPr>
        <p:spPr>
          <a:xfrm>
            <a:off x="679450" y="4714875"/>
            <a:ext cx="5438775" cy="4470400"/>
          </a:xfrm>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rtl="0"/>
            <a:endParaRPr lang="en-GB" dirty="0"/>
          </a:p>
        </p:txBody>
      </p:sp>
    </p:spTree>
    <p:extLst>
      <p:ext uri="{BB962C8B-B14F-4D97-AF65-F5344CB8AC3E}">
        <p14:creationId xmlns:p14="http://schemas.microsoft.com/office/powerpoint/2010/main" val="36689930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p:cNvSpPr>
            <a:spLocks noGrp="1" noRot="1" noChangeAspect="1" noChangeArrowheads="1" noTextEdit="1"/>
          </p:cNvSpPr>
          <p:nvPr>
            <p:ph type="sldImg"/>
          </p:nvPr>
        </p:nvSpPr>
        <p:spPr>
          <a:xfrm>
            <a:off x="709613" y="742950"/>
            <a:ext cx="5380037" cy="3724275"/>
          </a:xfrm>
          <a:ln/>
          <a:extLs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sp>
      <p:sp>
        <p:nvSpPr>
          <p:cNvPr id="151554" name="Rectangle 3"/>
          <p:cNvSpPr>
            <a:spLocks noGrp="1" noChangeArrowheads="1"/>
          </p:cNvSpPr>
          <p:nvPr>
            <p:ph type="body" idx="1"/>
          </p:nvPr>
        </p:nvSpPr>
        <p:spPr>
          <a:xfrm>
            <a:off x="679450" y="4714875"/>
            <a:ext cx="5438775" cy="4470400"/>
          </a:xfrm>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rtl="0"/>
            <a:r>
              <a:rPr lang="en-GB" sz="1200" b="0" i="0" u="none" strike="noStrike" kern="1200" baseline="0" dirty="0" smtClean="0">
                <a:solidFill>
                  <a:schemeClr val="tx1"/>
                </a:solidFill>
                <a:latin typeface="Calibri" pitchFamily="-65" charset="0"/>
                <a:ea typeface="MS PGothic" pitchFamily="34" charset="-128"/>
                <a:cs typeface="ＭＳ Ｐゴシック" charset="0"/>
              </a:rPr>
              <a:t> </a:t>
            </a:r>
            <a:endParaRPr lang="en-GB" dirty="0"/>
          </a:p>
        </p:txBody>
      </p:sp>
    </p:spTree>
    <p:extLst>
      <p:ext uri="{BB962C8B-B14F-4D97-AF65-F5344CB8AC3E}">
        <p14:creationId xmlns:p14="http://schemas.microsoft.com/office/powerpoint/2010/main" val="5971318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2"/>
          <p:cNvSpPr>
            <a:spLocks noGrp="1" noRot="1" noChangeAspect="1" noChangeArrowheads="1" noTextEdit="1"/>
          </p:cNvSpPr>
          <p:nvPr>
            <p:ph type="sldImg"/>
          </p:nvPr>
        </p:nvSpPr>
        <p:spPr>
          <a:xfrm>
            <a:off x="711200" y="742950"/>
            <a:ext cx="5376863" cy="3724275"/>
          </a:xfrm>
          <a:ln/>
          <a:extLs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sp>
      <p:sp>
        <p:nvSpPr>
          <p:cNvPr id="153602" name="Rectangle 3"/>
          <p:cNvSpPr>
            <a:spLocks noGrp="1" noChangeArrowheads="1"/>
          </p:cNvSpPr>
          <p:nvPr>
            <p:ph type="body" idx="1"/>
          </p:nvPr>
        </p:nvSpPr>
        <p:spPr>
          <a:xfrm>
            <a:off x="679451" y="4714875"/>
            <a:ext cx="5438775" cy="4470400"/>
          </a:xfrm>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eaLnBrk="1" hangingPunct="1">
              <a:defRPr/>
            </a:pPr>
            <a:endParaRPr lang="en-GB" dirty="0"/>
          </a:p>
        </p:txBody>
      </p:sp>
    </p:spTree>
    <p:extLst>
      <p:ext uri="{BB962C8B-B14F-4D97-AF65-F5344CB8AC3E}">
        <p14:creationId xmlns:p14="http://schemas.microsoft.com/office/powerpoint/2010/main" val="3982165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latin typeface="Calibri" charset="0"/>
                <a:ea typeface="ＭＳ Ｐゴシック" charset="0"/>
              </a:rPr>
              <a:t>Earth Explorers: Scientific satellites bringing innovation on the instruments.</a:t>
            </a:r>
          </a:p>
          <a:p>
            <a:endParaRPr lang="en-GB" dirty="0" smtClean="0">
              <a:latin typeface="Calibri" pitchFamily="34" charset="0"/>
            </a:endParaRPr>
          </a:p>
        </p:txBody>
      </p:sp>
      <p:sp>
        <p:nvSpPr>
          <p:cNvPr id="39940" name="Slide Number Placeholder 3"/>
          <p:cNvSpPr>
            <a:spLocks noGrp="1"/>
          </p:cNvSpPr>
          <p:nvPr>
            <p:ph type="sldNum" sz="quarter" idx="5"/>
          </p:nvPr>
        </p:nvSpPr>
        <p:spPr>
          <a:noFill/>
        </p:spPr>
        <p:txBody>
          <a:bodyPr/>
          <a:lstStyle>
            <a:lvl1pPr defTabSz="862013" eaLnBrk="0" hangingPunct="0">
              <a:defRPr>
                <a:solidFill>
                  <a:schemeClr val="tx1"/>
                </a:solidFill>
                <a:latin typeface="Verdana" pitchFamily="34" charset="0"/>
                <a:ea typeface="MS PGothic" pitchFamily="34" charset="-128"/>
              </a:defRPr>
            </a:lvl1pPr>
            <a:lvl2pPr marL="742950" indent="-285750" defTabSz="862013" eaLnBrk="0" hangingPunct="0">
              <a:defRPr>
                <a:solidFill>
                  <a:schemeClr val="tx1"/>
                </a:solidFill>
                <a:latin typeface="Verdana" pitchFamily="34" charset="0"/>
                <a:ea typeface="MS PGothic" pitchFamily="34" charset="-128"/>
              </a:defRPr>
            </a:lvl2pPr>
            <a:lvl3pPr marL="1143000" indent="-228600" defTabSz="862013" eaLnBrk="0" hangingPunct="0">
              <a:defRPr>
                <a:solidFill>
                  <a:schemeClr val="tx1"/>
                </a:solidFill>
                <a:latin typeface="Verdana" pitchFamily="34" charset="0"/>
                <a:ea typeface="MS PGothic" pitchFamily="34" charset="-128"/>
              </a:defRPr>
            </a:lvl3pPr>
            <a:lvl4pPr marL="1600200" indent="-228600" defTabSz="862013" eaLnBrk="0" hangingPunct="0">
              <a:defRPr>
                <a:solidFill>
                  <a:schemeClr val="tx1"/>
                </a:solidFill>
                <a:latin typeface="Verdana" pitchFamily="34" charset="0"/>
                <a:ea typeface="MS PGothic" pitchFamily="34" charset="-128"/>
              </a:defRPr>
            </a:lvl4pPr>
            <a:lvl5pPr marL="2057400" indent="-228600" defTabSz="862013" eaLnBrk="0" hangingPunct="0">
              <a:defRPr>
                <a:solidFill>
                  <a:schemeClr val="tx1"/>
                </a:solidFill>
                <a:latin typeface="Verdana" pitchFamily="34" charset="0"/>
                <a:ea typeface="MS PGothic" pitchFamily="34" charset="-128"/>
              </a:defRPr>
            </a:lvl5pPr>
            <a:lvl6pPr marL="2514600" indent="-228600" defTabSz="862013"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defTabSz="862013"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defTabSz="862013"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defTabSz="862013" eaLnBrk="0" fontAlgn="base" hangingPunct="0">
              <a:spcBef>
                <a:spcPct val="0"/>
              </a:spcBef>
              <a:spcAft>
                <a:spcPct val="0"/>
              </a:spcAft>
              <a:defRPr>
                <a:solidFill>
                  <a:schemeClr val="tx1"/>
                </a:solidFill>
                <a:latin typeface="Verdana" pitchFamily="34" charset="0"/>
                <a:ea typeface="MS PGothic" pitchFamily="34" charset="-128"/>
              </a:defRPr>
            </a:lvl9pPr>
          </a:lstStyle>
          <a:p>
            <a:pPr eaLnBrk="1" hangingPunct="1"/>
            <a:fld id="{F90EF1D0-758C-47B5-B4AE-CFCED7B06556}" type="slidenum">
              <a:rPr lang="en-US" smtClean="0"/>
              <a:pPr eaLnBrk="1" hangingPunct="1"/>
              <a:t>2</a:t>
            </a:fld>
            <a:endParaRPr lang="en-US" dirty="0" smtClean="0"/>
          </a:p>
        </p:txBody>
      </p:sp>
    </p:spTree>
    <p:extLst>
      <p:ext uri="{BB962C8B-B14F-4D97-AF65-F5344CB8AC3E}">
        <p14:creationId xmlns:p14="http://schemas.microsoft.com/office/powerpoint/2010/main" val="35341326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2"/>
          <p:cNvSpPr>
            <a:spLocks noGrp="1" noRot="1" noChangeAspect="1" noChangeArrowheads="1" noTextEdit="1"/>
          </p:cNvSpPr>
          <p:nvPr>
            <p:ph type="sldImg"/>
          </p:nvPr>
        </p:nvSpPr>
        <p:spPr>
          <a:xfrm>
            <a:off x="711200" y="742950"/>
            <a:ext cx="5376863" cy="3724275"/>
          </a:xfrm>
          <a:ln/>
          <a:extLs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sp>
      <p:sp>
        <p:nvSpPr>
          <p:cNvPr id="153602" name="Rectangle 3"/>
          <p:cNvSpPr>
            <a:spLocks noGrp="1" noChangeArrowheads="1"/>
          </p:cNvSpPr>
          <p:nvPr>
            <p:ph type="body" idx="1"/>
          </p:nvPr>
        </p:nvSpPr>
        <p:spPr>
          <a:xfrm>
            <a:off x="679451" y="4714875"/>
            <a:ext cx="5438775" cy="4470400"/>
          </a:xfrm>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eaLnBrk="1" hangingPunct="1">
              <a:defRPr/>
            </a:pPr>
            <a:endParaRPr lang="en-GB" dirty="0"/>
          </a:p>
        </p:txBody>
      </p:sp>
    </p:spTree>
    <p:extLst>
      <p:ext uri="{BB962C8B-B14F-4D97-AF65-F5344CB8AC3E}">
        <p14:creationId xmlns:p14="http://schemas.microsoft.com/office/powerpoint/2010/main" val="4538742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xfrm>
            <a:off x="714375" y="744538"/>
            <a:ext cx="5375275" cy="3722687"/>
          </a:xfrm>
          <a:ln/>
        </p:spPr>
      </p:sp>
      <p:sp>
        <p:nvSpPr>
          <p:cNvPr id="57347" name="Rectangle 3"/>
          <p:cNvSpPr>
            <a:spLocks noGrp="1" noChangeArrowheads="1"/>
          </p:cNvSpPr>
          <p:nvPr>
            <p:ph type="body" idx="1"/>
          </p:nvPr>
        </p:nvSpPr>
        <p:spPr>
          <a:xfrm>
            <a:off x="906463" y="4716463"/>
            <a:ext cx="4984750" cy="4467225"/>
          </a:xfrm>
          <a:noFill/>
        </p:spPr>
        <p:txBody>
          <a:bodyPr/>
          <a:lstStyle/>
          <a:p>
            <a:endParaRPr lang="en-GB" baseline="0" dirty="0" smtClean="0">
              <a:latin typeface="Calibri" pitchFamily="34" charset="0"/>
            </a:endParaRPr>
          </a:p>
          <a:p>
            <a:endParaRPr lang="en-GB" dirty="0" smtClean="0">
              <a:latin typeface="Calibri" pitchFamily="34" charset="0"/>
            </a:endParaRPr>
          </a:p>
        </p:txBody>
      </p:sp>
    </p:spTree>
    <p:extLst>
      <p:ext uri="{BB962C8B-B14F-4D97-AF65-F5344CB8AC3E}">
        <p14:creationId xmlns:p14="http://schemas.microsoft.com/office/powerpoint/2010/main" val="26054354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xfrm>
            <a:off x="714375" y="744538"/>
            <a:ext cx="5375275" cy="3722687"/>
          </a:xfrm>
          <a:ln/>
        </p:spPr>
      </p:sp>
      <p:sp>
        <p:nvSpPr>
          <p:cNvPr id="57347" name="Rectangle 3"/>
          <p:cNvSpPr>
            <a:spLocks noGrp="1" noChangeArrowheads="1"/>
          </p:cNvSpPr>
          <p:nvPr>
            <p:ph type="body" idx="1"/>
          </p:nvPr>
        </p:nvSpPr>
        <p:spPr>
          <a:xfrm>
            <a:off x="906463" y="4716463"/>
            <a:ext cx="4984750" cy="4467225"/>
          </a:xfrm>
          <a:noFill/>
        </p:spPr>
        <p:txBody>
          <a:bodyPr/>
          <a:lstStyle/>
          <a:p>
            <a:endParaRPr lang="en-GB" baseline="0" dirty="0" smtClean="0">
              <a:latin typeface="Calibri" pitchFamily="34" charset="0"/>
            </a:endParaRPr>
          </a:p>
          <a:p>
            <a:endParaRPr lang="en-GB" dirty="0" smtClean="0">
              <a:latin typeface="Calibri" pitchFamily="34" charset="0"/>
            </a:endParaRPr>
          </a:p>
        </p:txBody>
      </p:sp>
    </p:spTree>
    <p:extLst>
      <p:ext uri="{BB962C8B-B14F-4D97-AF65-F5344CB8AC3E}">
        <p14:creationId xmlns:p14="http://schemas.microsoft.com/office/powerpoint/2010/main" val="26990959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5988" eaLnBrk="0" hangingPunct="0">
              <a:defRPr sz="2400">
                <a:solidFill>
                  <a:schemeClr val="accent2"/>
                </a:solidFill>
                <a:latin typeface="Verdana" charset="0"/>
                <a:ea typeface="ＭＳ Ｐゴシック" charset="0"/>
                <a:cs typeface="ＭＳ Ｐゴシック" charset="0"/>
              </a:defRPr>
            </a:lvl1pPr>
            <a:lvl2pPr marL="742950" indent="-285750" defTabSz="915988" eaLnBrk="0" hangingPunct="0">
              <a:defRPr sz="2400">
                <a:solidFill>
                  <a:schemeClr val="accent2"/>
                </a:solidFill>
                <a:latin typeface="Verdana" charset="0"/>
                <a:ea typeface="ＭＳ Ｐゴシック" charset="0"/>
              </a:defRPr>
            </a:lvl2pPr>
            <a:lvl3pPr marL="1143000" indent="-228600" defTabSz="915988" eaLnBrk="0" hangingPunct="0">
              <a:defRPr sz="2400">
                <a:solidFill>
                  <a:schemeClr val="accent2"/>
                </a:solidFill>
                <a:latin typeface="Verdana" charset="0"/>
                <a:ea typeface="ＭＳ Ｐゴシック" charset="0"/>
              </a:defRPr>
            </a:lvl3pPr>
            <a:lvl4pPr marL="1600200" indent="-228600" defTabSz="915988" eaLnBrk="0" hangingPunct="0">
              <a:defRPr sz="2400">
                <a:solidFill>
                  <a:schemeClr val="accent2"/>
                </a:solidFill>
                <a:latin typeface="Verdana" charset="0"/>
                <a:ea typeface="ＭＳ Ｐゴシック" charset="0"/>
              </a:defRPr>
            </a:lvl4pPr>
            <a:lvl5pPr marL="2057400" indent="-228600" defTabSz="915988" eaLnBrk="0" hangingPunct="0">
              <a:defRPr sz="2400">
                <a:solidFill>
                  <a:schemeClr val="accent2"/>
                </a:solidFill>
                <a:latin typeface="Verdana" charset="0"/>
                <a:ea typeface="ＭＳ Ｐゴシック" charset="0"/>
              </a:defRPr>
            </a:lvl5pPr>
            <a:lvl6pPr marL="2514600" indent="-228600" defTabSz="915988" eaLnBrk="0" fontAlgn="base" hangingPunct="0">
              <a:spcBef>
                <a:spcPct val="0"/>
              </a:spcBef>
              <a:spcAft>
                <a:spcPct val="0"/>
              </a:spcAft>
              <a:defRPr sz="2400">
                <a:solidFill>
                  <a:schemeClr val="accent2"/>
                </a:solidFill>
                <a:latin typeface="Verdana" charset="0"/>
                <a:ea typeface="ＭＳ Ｐゴシック" charset="0"/>
              </a:defRPr>
            </a:lvl6pPr>
            <a:lvl7pPr marL="2971800" indent="-228600" defTabSz="915988" eaLnBrk="0" fontAlgn="base" hangingPunct="0">
              <a:spcBef>
                <a:spcPct val="0"/>
              </a:spcBef>
              <a:spcAft>
                <a:spcPct val="0"/>
              </a:spcAft>
              <a:defRPr sz="2400">
                <a:solidFill>
                  <a:schemeClr val="accent2"/>
                </a:solidFill>
                <a:latin typeface="Verdana" charset="0"/>
                <a:ea typeface="ＭＳ Ｐゴシック" charset="0"/>
              </a:defRPr>
            </a:lvl7pPr>
            <a:lvl8pPr marL="3429000" indent="-228600" defTabSz="915988" eaLnBrk="0" fontAlgn="base" hangingPunct="0">
              <a:spcBef>
                <a:spcPct val="0"/>
              </a:spcBef>
              <a:spcAft>
                <a:spcPct val="0"/>
              </a:spcAft>
              <a:defRPr sz="2400">
                <a:solidFill>
                  <a:schemeClr val="accent2"/>
                </a:solidFill>
                <a:latin typeface="Verdana" charset="0"/>
                <a:ea typeface="ＭＳ Ｐゴシック" charset="0"/>
              </a:defRPr>
            </a:lvl8pPr>
            <a:lvl9pPr marL="3886200" indent="-228600" defTabSz="915988" eaLnBrk="0" fontAlgn="base" hangingPunct="0">
              <a:spcBef>
                <a:spcPct val="0"/>
              </a:spcBef>
              <a:spcAft>
                <a:spcPct val="0"/>
              </a:spcAft>
              <a:defRPr sz="2400">
                <a:solidFill>
                  <a:schemeClr val="accent2"/>
                </a:solidFill>
                <a:latin typeface="Verdana" charset="0"/>
                <a:ea typeface="ＭＳ Ｐゴシック" charset="0"/>
              </a:defRPr>
            </a:lvl9pPr>
          </a:lstStyle>
          <a:p>
            <a:pPr eaLnBrk="1" hangingPunct="1"/>
            <a:fld id="{CD053B90-D739-CD44-8F4C-E0B445397DAB}" type="slidenum">
              <a:rPr lang="en-GB" sz="1200">
                <a:solidFill>
                  <a:schemeClr val="tx1"/>
                </a:solidFill>
                <a:latin typeface="Arial" charset="0"/>
              </a:rPr>
              <a:pPr eaLnBrk="1" hangingPunct="1"/>
              <a:t>26</a:t>
            </a:fld>
            <a:endParaRPr lang="en-GB" sz="1200">
              <a:solidFill>
                <a:schemeClr val="tx1"/>
              </a:solidFill>
              <a:latin typeface="Arial" charset="0"/>
            </a:endParaRPr>
          </a:p>
        </p:txBody>
      </p:sp>
      <p:sp>
        <p:nvSpPr>
          <p:cNvPr id="65538" name="Rectangle 2"/>
          <p:cNvSpPr>
            <a:spLocks noGrp="1" noRot="1" noChangeAspect="1" noChangeArrowheads="1" noTextEdit="1"/>
          </p:cNvSpPr>
          <p:nvPr>
            <p:ph type="sldImg"/>
          </p:nvPr>
        </p:nvSpPr>
        <p:spPr>
          <a:xfrm>
            <a:off x="714375" y="746125"/>
            <a:ext cx="5370513" cy="3719513"/>
          </a:xfrm>
          <a:ln/>
        </p:spPr>
      </p:sp>
      <p:sp>
        <p:nvSpPr>
          <p:cNvPr id="65539" name="Rectangle 3"/>
          <p:cNvSpPr>
            <a:spLocks noGrp="1" noChangeArrowheads="1"/>
          </p:cNvSpPr>
          <p:nvPr>
            <p:ph type="body" idx="1"/>
          </p:nvPr>
        </p:nvSpPr>
        <p:spPr>
          <a:xfrm>
            <a:off x="467440" y="4714441"/>
            <a:ext cx="6141675" cy="446714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6746" tIns="48373" rIns="96746" bIns="48373"/>
          <a:lstStyle/>
          <a:p>
            <a:endParaRPr lang="en-US"/>
          </a:p>
        </p:txBody>
      </p:sp>
    </p:spTree>
    <p:extLst>
      <p:ext uri="{BB962C8B-B14F-4D97-AF65-F5344CB8AC3E}">
        <p14:creationId xmlns:p14="http://schemas.microsoft.com/office/powerpoint/2010/main" val="42559474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txBox="1">
            <a:spLocks noGrp="1" noChangeArrowheads="1"/>
          </p:cNvSpPr>
          <p:nvPr/>
        </p:nvSpPr>
        <p:spPr bwMode="auto">
          <a:xfrm>
            <a:off x="3840559" y="9392472"/>
            <a:ext cx="2918567" cy="535753"/>
          </a:xfrm>
          <a:prstGeom prst="rect">
            <a:avLst/>
          </a:prstGeom>
          <a:noFill/>
          <a:ln w="12700">
            <a:noFill/>
            <a:miter lim="800000"/>
            <a:headEnd type="none" w="sm" len="sm"/>
            <a:tailEnd type="none" w="sm" len="sm"/>
          </a:ln>
        </p:spPr>
        <p:txBody>
          <a:bodyPr lIns="92602" tIns="46300" rIns="92602" bIns="46300" anchor="b">
            <a:prstTxWarp prst="textNoShape">
              <a:avLst/>
            </a:prstTxWarp>
          </a:bodyPr>
          <a:lstStyle/>
          <a:p>
            <a:pPr algn="r" defTabSz="927354" eaLnBrk="0" hangingPunct="0"/>
            <a:fld id="{6F852728-D21D-0E4B-86A8-A0A8C5645D64}" type="slidenum">
              <a:rPr lang="en-US" sz="1200">
                <a:solidFill>
                  <a:prstClr val="black"/>
                </a:solidFill>
                <a:latin typeface="Times New Roman" charset="0"/>
                <a:ea typeface="ＭＳ Ｐゴシック" charset="-128"/>
                <a:cs typeface="ＭＳ Ｐゴシック" charset="-128"/>
              </a:rPr>
              <a:pPr algn="r" defTabSz="927354" eaLnBrk="0" hangingPunct="0"/>
              <a:t>27</a:t>
            </a:fld>
            <a:endParaRPr lang="en-US" sz="1200">
              <a:solidFill>
                <a:prstClr val="black"/>
              </a:solidFill>
              <a:latin typeface="Times New Roman" charset="0"/>
              <a:ea typeface="ＭＳ Ｐゴシック" charset="-128"/>
              <a:cs typeface="ＭＳ Ｐゴシック" charset="-128"/>
            </a:endParaRPr>
          </a:p>
        </p:txBody>
      </p:sp>
      <p:sp>
        <p:nvSpPr>
          <p:cNvPr id="111619" name="Rectangle 2"/>
          <p:cNvSpPr>
            <a:spLocks noGrp="1" noRot="1" noChangeAspect="1" noChangeArrowheads="1" noTextEdit="1"/>
          </p:cNvSpPr>
          <p:nvPr>
            <p:ph type="sldImg"/>
          </p:nvPr>
        </p:nvSpPr>
        <p:spPr>
          <a:xfrm>
            <a:off x="712788" y="746125"/>
            <a:ext cx="5372100" cy="3719513"/>
          </a:xfrm>
          <a:ln/>
        </p:spPr>
      </p:sp>
      <p:sp>
        <p:nvSpPr>
          <p:cNvPr id="111620" name="Rectangle 3"/>
          <p:cNvSpPr>
            <a:spLocks noGrp="1" noChangeArrowheads="1"/>
          </p:cNvSpPr>
          <p:nvPr>
            <p:ph type="body" idx="1"/>
          </p:nvPr>
        </p:nvSpPr>
        <p:spPr>
          <a:xfrm>
            <a:off x="905929" y="4716228"/>
            <a:ext cx="4985818" cy="4466741"/>
          </a:xfrm>
          <a:solidFill>
            <a:srgbClr val="FFFFFF"/>
          </a:solidFill>
          <a:ln>
            <a:solidFill>
              <a:srgbClr val="000000"/>
            </a:solidFill>
          </a:ln>
        </p:spPr>
        <p:txBody>
          <a:bodyPr lIns="93954" tIns="46977" rIns="93954" bIns="46977"/>
          <a:lstStyle/>
          <a:p>
            <a:endParaRPr lang="en-US">
              <a:ea typeface="MS PGothic" charset="0"/>
              <a:cs typeface="MS PGothic" charset="0"/>
            </a:endParaRPr>
          </a:p>
        </p:txBody>
      </p:sp>
    </p:spTree>
    <p:extLst>
      <p:ext uri="{BB962C8B-B14F-4D97-AF65-F5344CB8AC3E}">
        <p14:creationId xmlns:p14="http://schemas.microsoft.com/office/powerpoint/2010/main" val="33280816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marL="0" lvl="1" algn="just">
              <a:spcBef>
                <a:spcPts val="601"/>
              </a:spcBef>
              <a:spcAft>
                <a:spcPts val="1202"/>
              </a:spcAft>
              <a:defRPr/>
            </a:pPr>
            <a:r>
              <a:rPr lang="en-US" sz="2200" dirty="0">
                <a:solidFill>
                  <a:srgbClr val="000000"/>
                </a:solidFill>
                <a:latin typeface="+mn-lt"/>
                <a:cs typeface="ＭＳ Ｐゴシック" charset="0"/>
              </a:rPr>
              <a:t>Heritage ESA and TPM missions are covered today through the LTDP Programme which is part of ESA’s mandatory activities, implemented in coordination with other ESA directorates.</a:t>
            </a:r>
            <a:endParaRPr lang="en-GB" sz="2200" dirty="0">
              <a:solidFill>
                <a:srgbClr val="000000"/>
              </a:solidFill>
              <a:latin typeface="+mn-lt"/>
              <a:cs typeface="ＭＳ Ｐゴシック" charset="0"/>
            </a:endParaRPr>
          </a:p>
          <a:p>
            <a:pPr>
              <a:defRPr/>
            </a:pPr>
            <a:endParaRPr lang="en-GB" sz="2200" dirty="0">
              <a:latin typeface="+mn-lt"/>
              <a:ea typeface="+mn-ea"/>
              <a:cs typeface="+mn-cs"/>
            </a:endParaRPr>
          </a:p>
          <a:p>
            <a:pPr>
              <a:defRPr/>
            </a:pPr>
            <a:r>
              <a:rPr lang="en-GB" sz="2200" dirty="0">
                <a:latin typeface="+mn-lt"/>
                <a:ea typeface="+mn-ea"/>
                <a:cs typeface="+mn-cs"/>
              </a:rPr>
              <a:t>Dedicated activities are being conducted for all Heritage Missions data available at ESA to ensure </a:t>
            </a:r>
            <a:r>
              <a:rPr lang="en-GB" altLang="en-US" sz="2200" dirty="0">
                <a:solidFill>
                  <a:srgbClr val="000000"/>
                </a:solidFill>
                <a:latin typeface="+mn-lt"/>
              </a:rPr>
              <a:t>Consolidation of Level-0 datasets (and associated information), and generation of two copies to be archived in two different locations; data migration to latest available archive technology. Ensure basic </a:t>
            </a:r>
            <a:r>
              <a:rPr lang="en-US" altLang="en-US" sz="2200" dirty="0">
                <a:solidFill>
                  <a:srgbClr val="000000"/>
                </a:solidFill>
                <a:latin typeface="+mn-lt"/>
              </a:rPr>
              <a:t>discoverability via ESA catalogues, products generation through the currently available processors and dissemination through ESA standard systems; </a:t>
            </a:r>
            <a:r>
              <a:rPr lang="en-GB" altLang="en-US" sz="2200" dirty="0">
                <a:solidFill>
                  <a:srgbClr val="000000"/>
                </a:solidFill>
                <a:latin typeface="+mn-lt"/>
              </a:rPr>
              <a:t>reprocessing when feasible for alignment to future missions with particular focus on Climate Change Initiative requirements and needs.</a:t>
            </a:r>
          </a:p>
          <a:p>
            <a:pPr>
              <a:defRPr/>
            </a:pPr>
            <a:endParaRPr lang="en-GB" sz="1100" dirty="0">
              <a:ea typeface="+mn-ea"/>
              <a:cs typeface="+mn-cs"/>
            </a:endParaRP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63306" eaLnBrk="0" hangingPunct="0">
              <a:defRPr sz="2400">
                <a:solidFill>
                  <a:schemeClr val="tx1"/>
                </a:solidFill>
                <a:latin typeface="Verdana" charset="0"/>
                <a:ea typeface="ＭＳ Ｐゴシック" charset="0"/>
                <a:cs typeface="ＭＳ Ｐゴシック" charset="0"/>
              </a:defRPr>
            </a:lvl1pPr>
            <a:lvl2pPr marL="744064" indent="-286179" defTabSz="863306" eaLnBrk="0" hangingPunct="0">
              <a:defRPr sz="2400">
                <a:solidFill>
                  <a:schemeClr val="tx1"/>
                </a:solidFill>
                <a:latin typeface="Verdana" charset="0"/>
                <a:ea typeface="ＭＳ Ｐゴシック" charset="0"/>
              </a:defRPr>
            </a:lvl2pPr>
            <a:lvl3pPr marL="1144715" indent="-228943" defTabSz="863306" eaLnBrk="0" hangingPunct="0">
              <a:defRPr sz="2400">
                <a:solidFill>
                  <a:schemeClr val="tx1"/>
                </a:solidFill>
                <a:latin typeface="Verdana" charset="0"/>
                <a:ea typeface="ＭＳ Ｐゴシック" charset="0"/>
              </a:defRPr>
            </a:lvl3pPr>
            <a:lvl4pPr marL="1602600" indent="-228943" defTabSz="863306" eaLnBrk="0" hangingPunct="0">
              <a:defRPr sz="2400">
                <a:solidFill>
                  <a:schemeClr val="tx1"/>
                </a:solidFill>
                <a:latin typeface="Verdana" charset="0"/>
                <a:ea typeface="ＭＳ Ｐゴシック" charset="0"/>
              </a:defRPr>
            </a:lvl4pPr>
            <a:lvl5pPr marL="2060486" indent="-228943" defTabSz="863306" eaLnBrk="0" hangingPunct="0">
              <a:defRPr sz="2400">
                <a:solidFill>
                  <a:schemeClr val="tx1"/>
                </a:solidFill>
                <a:latin typeface="Verdana" charset="0"/>
                <a:ea typeface="ＭＳ Ｐゴシック" charset="0"/>
              </a:defRPr>
            </a:lvl5pPr>
            <a:lvl6pPr marL="2518372" indent="-228943" defTabSz="863306" eaLnBrk="0" fontAlgn="base" hangingPunct="0">
              <a:spcBef>
                <a:spcPct val="0"/>
              </a:spcBef>
              <a:spcAft>
                <a:spcPct val="0"/>
              </a:spcAft>
              <a:defRPr sz="2400">
                <a:solidFill>
                  <a:schemeClr val="tx1"/>
                </a:solidFill>
                <a:latin typeface="Verdana" charset="0"/>
                <a:ea typeface="ＭＳ Ｐゴシック" charset="0"/>
              </a:defRPr>
            </a:lvl6pPr>
            <a:lvl7pPr marL="2976258" indent="-228943" defTabSz="863306" eaLnBrk="0" fontAlgn="base" hangingPunct="0">
              <a:spcBef>
                <a:spcPct val="0"/>
              </a:spcBef>
              <a:spcAft>
                <a:spcPct val="0"/>
              </a:spcAft>
              <a:defRPr sz="2400">
                <a:solidFill>
                  <a:schemeClr val="tx1"/>
                </a:solidFill>
                <a:latin typeface="Verdana" charset="0"/>
                <a:ea typeface="ＭＳ Ｐゴシック" charset="0"/>
              </a:defRPr>
            </a:lvl7pPr>
            <a:lvl8pPr marL="3434144" indent="-228943" defTabSz="863306" eaLnBrk="0" fontAlgn="base" hangingPunct="0">
              <a:spcBef>
                <a:spcPct val="0"/>
              </a:spcBef>
              <a:spcAft>
                <a:spcPct val="0"/>
              </a:spcAft>
              <a:defRPr sz="2400">
                <a:solidFill>
                  <a:schemeClr val="tx1"/>
                </a:solidFill>
                <a:latin typeface="Verdana" charset="0"/>
                <a:ea typeface="ＭＳ Ｐゴシック" charset="0"/>
              </a:defRPr>
            </a:lvl8pPr>
            <a:lvl9pPr marL="3892029" indent="-228943" defTabSz="863306"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0E554418-23AE-E345-A0ED-97A53219CB8E}" type="slidenum">
              <a:rPr lang="en-US" sz="1100">
                <a:solidFill>
                  <a:srgbClr val="000000"/>
                </a:solidFill>
              </a:rPr>
              <a:pPr eaLnBrk="1" hangingPunct="1"/>
              <a:t>28</a:t>
            </a:fld>
            <a:endParaRPr lang="en-US" sz="1100">
              <a:solidFill>
                <a:srgbClr val="000000"/>
              </a:solidFill>
            </a:endParaRPr>
          </a:p>
        </p:txBody>
      </p:sp>
    </p:spTree>
    <p:extLst>
      <p:ext uri="{BB962C8B-B14F-4D97-AF65-F5344CB8AC3E}">
        <p14:creationId xmlns:p14="http://schemas.microsoft.com/office/powerpoint/2010/main" val="18338258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egnaposto immagine diapositiva 1"/>
          <p:cNvSpPr>
            <a:spLocks noGrp="1" noRot="1" noChangeAspect="1" noTextEdit="1"/>
          </p:cNvSpPr>
          <p:nvPr>
            <p:ph type="sldImg"/>
          </p:nvPr>
        </p:nvSpPr>
        <p:spPr>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6386" name="Segnaposto note 2"/>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defRPr/>
            </a:pPr>
            <a:endParaRPr lang="en-US">
              <a:latin typeface="Calibri" charset="0"/>
            </a:endParaRPr>
          </a:p>
        </p:txBody>
      </p:sp>
      <p:sp>
        <p:nvSpPr>
          <p:cNvPr id="15363" name="Segnaposto numero diapositiva 3"/>
          <p:cNvSpPr txBox="1">
            <a:spLocks noGrp="1"/>
          </p:cNvSpPr>
          <p:nvPr/>
        </p:nvSpPr>
        <p:spPr bwMode="auto">
          <a:xfrm>
            <a:off x="3850170" y="9430207"/>
            <a:ext cx="2945876" cy="496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058" tIns="46529" rIns="93058" bIns="46529" anchor="b"/>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algn="r" eaLnBrk="1" hangingPunct="1"/>
            <a:fld id="{F6DE1671-7446-E547-A7AB-B2AF81780AAD}" type="slidenum">
              <a:rPr lang="it-IT" sz="1200">
                <a:latin typeface="Calibri" charset="0"/>
              </a:rPr>
              <a:pPr algn="r" eaLnBrk="1" hangingPunct="1"/>
              <a:t>29</a:t>
            </a:fld>
            <a:endParaRPr lang="it-IT" sz="1200">
              <a:latin typeface="Calibri" charset="0"/>
            </a:endParaRPr>
          </a:p>
        </p:txBody>
      </p:sp>
    </p:spTree>
    <p:extLst>
      <p:ext uri="{BB962C8B-B14F-4D97-AF65-F5344CB8AC3E}">
        <p14:creationId xmlns:p14="http://schemas.microsoft.com/office/powerpoint/2010/main" val="19201380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a:xfrm>
            <a:off x="762000" y="741363"/>
            <a:ext cx="5334000" cy="3694112"/>
          </a:xfrm>
          <a:ln/>
        </p:spPr>
      </p:sp>
      <p:sp>
        <p:nvSpPr>
          <p:cNvPr id="385027"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33903239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xfrm>
            <a:off x="762000" y="741363"/>
            <a:ext cx="5334000" cy="3694112"/>
          </a:xfrm>
          <a:ln/>
        </p:spPr>
      </p:sp>
      <p:sp>
        <p:nvSpPr>
          <p:cNvPr id="240643" name="Notes Placeholder 2"/>
          <p:cNvSpPr>
            <a:spLocks noGrp="1"/>
          </p:cNvSpPr>
          <p:nvPr>
            <p:ph type="body" idx="1"/>
          </p:nvPr>
        </p:nvSpPr>
        <p:spPr/>
        <p:txBody>
          <a:bodyPr/>
          <a:lstStyle/>
          <a:p>
            <a:pPr eaLnBrk="1" hangingPunct="1">
              <a:defRPr/>
            </a:pPr>
            <a:endParaRPr lang="en-US" smtClean="0">
              <a:cs typeface="+mn-cs"/>
            </a:endParaRPr>
          </a:p>
        </p:txBody>
      </p:sp>
      <p:sp>
        <p:nvSpPr>
          <p:cNvPr id="32772" name="Slide Number Placeholder 3"/>
          <p:cNvSpPr txBox="1">
            <a:spLocks noGrp="1"/>
          </p:cNvSpPr>
          <p:nvPr/>
        </p:nvSpPr>
        <p:spPr bwMode="auto">
          <a:xfrm>
            <a:off x="3867865" y="9461240"/>
            <a:ext cx="2916961" cy="442996"/>
          </a:xfrm>
          <a:prstGeom prst="rect">
            <a:avLst/>
          </a:prstGeom>
          <a:noFill/>
          <a:ln w="9525">
            <a:noFill/>
            <a:miter lim="800000"/>
            <a:headEnd/>
            <a:tailEnd/>
          </a:ln>
        </p:spPr>
        <p:txBody>
          <a:bodyPr lIns="88965" tIns="44483" rIns="88965" bIns="44483" anchor="b">
            <a:prstTxWarp prst="textNoShape">
              <a:avLst/>
            </a:prstTxWarp>
          </a:bodyPr>
          <a:lstStyle/>
          <a:p>
            <a:pPr algn="r" defTabSz="922507"/>
            <a:fld id="{DF09E5D8-F414-B24E-B5AF-B5FE68A6BED9}" type="slidenum">
              <a:rPr lang="en-GB" sz="1200">
                <a:solidFill>
                  <a:prstClr val="black"/>
                </a:solidFill>
                <a:latin typeface="Verdana" charset="0"/>
                <a:ea typeface="ＭＳ Ｐゴシック" charset="-128"/>
                <a:cs typeface="ＭＳ Ｐゴシック" charset="-128"/>
              </a:rPr>
              <a:pPr algn="r" defTabSz="922507"/>
              <a:t>31</a:t>
            </a:fld>
            <a:endParaRPr lang="en-GB" sz="1200">
              <a:solidFill>
                <a:prstClr val="black"/>
              </a:solidFill>
              <a:latin typeface="Verdana" charset="0"/>
              <a:ea typeface="ＭＳ Ｐゴシック" charset="-128"/>
              <a:cs typeface="ＭＳ Ｐゴシック" charset="-128"/>
            </a:endParaRPr>
          </a:p>
        </p:txBody>
      </p:sp>
    </p:spTree>
    <p:extLst>
      <p:ext uri="{BB962C8B-B14F-4D97-AF65-F5344CB8AC3E}">
        <p14:creationId xmlns:p14="http://schemas.microsoft.com/office/powerpoint/2010/main" val="20686726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762000" y="741363"/>
            <a:ext cx="5334000" cy="3694112"/>
          </a:xfrm>
          <a:ln/>
        </p:spPr>
      </p:sp>
      <p:sp>
        <p:nvSpPr>
          <p:cNvPr id="397315"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256332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xfrm>
            <a:off x="760413" y="741363"/>
            <a:ext cx="5335587" cy="3694112"/>
          </a:xfrm>
          <a:ln/>
        </p:spPr>
      </p:sp>
      <p:sp>
        <p:nvSpPr>
          <p:cNvPr id="47107" name="Rectangle 3"/>
          <p:cNvSpPr>
            <a:spLocks noGrp="1" noChangeArrowheads="1"/>
          </p:cNvSpPr>
          <p:nvPr>
            <p:ph type="body" idx="1"/>
          </p:nvPr>
        </p:nvSpPr>
        <p:spPr>
          <a:noFill/>
        </p:spPr>
        <p:txBody>
          <a:bodyPr/>
          <a:lstStyle/>
          <a:p>
            <a:pPr eaLnBrk="1" hangingPunct="1"/>
            <a:r>
              <a:rPr lang="en-US" baseline="0" dirty="0" smtClean="0">
                <a:latin typeface="Calibri" pitchFamily="34" charset="0"/>
              </a:rPr>
              <a:t>BIOMASS is missing!</a:t>
            </a:r>
          </a:p>
          <a:p>
            <a:pPr eaLnBrk="1" hangingPunct="1"/>
            <a:endParaRPr lang="en-US" baseline="0" dirty="0" smtClean="0">
              <a:latin typeface="Calibri" pitchFamily="34" charset="0"/>
            </a:endParaRPr>
          </a:p>
          <a:p>
            <a:pPr eaLnBrk="1" hangingPunct="1"/>
            <a:r>
              <a:rPr lang="en-US" baseline="0" dirty="0" smtClean="0">
                <a:latin typeface="Calibri" pitchFamily="34" charset="0"/>
              </a:rPr>
              <a:t>The Explorers in orbit have surpassed the original mission scopes.</a:t>
            </a:r>
          </a:p>
          <a:p>
            <a:pPr eaLnBrk="1" hangingPunct="1"/>
            <a:endParaRPr lang="en-US" baseline="0" dirty="0" smtClean="0">
              <a:latin typeface="Calibri" pitchFamily="34" charset="0"/>
            </a:endParaRPr>
          </a:p>
          <a:p>
            <a:endParaRPr lang="de-DE" dirty="0" smtClean="0">
              <a:latin typeface="Calibri" pitchFamily="34" charset="0"/>
            </a:endParaRPr>
          </a:p>
        </p:txBody>
      </p:sp>
    </p:spTree>
    <p:extLst>
      <p:ext uri="{BB962C8B-B14F-4D97-AF65-F5344CB8AC3E}">
        <p14:creationId xmlns:p14="http://schemas.microsoft.com/office/powerpoint/2010/main" val="11520383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txBox="1">
            <a:spLocks noGrp="1" noChangeArrowheads="1"/>
          </p:cNvSpPr>
          <p:nvPr/>
        </p:nvSpPr>
        <p:spPr bwMode="auto">
          <a:xfrm>
            <a:off x="3850197" y="9429256"/>
            <a:ext cx="2945873" cy="497371"/>
          </a:xfrm>
          <a:prstGeom prst="rect">
            <a:avLst/>
          </a:prstGeom>
          <a:noFill/>
          <a:ln w="9525">
            <a:noFill/>
            <a:miter lim="800000"/>
            <a:headEnd/>
            <a:tailEnd/>
          </a:ln>
        </p:spPr>
        <p:txBody>
          <a:bodyPr lIns="92203" tIns="46101" rIns="92203" bIns="46101" anchor="b">
            <a:prstTxWarp prst="textNoShape">
              <a:avLst/>
            </a:prstTxWarp>
          </a:bodyPr>
          <a:lstStyle/>
          <a:p>
            <a:pPr algn="r" defTabSz="922507"/>
            <a:fld id="{8FCA1462-AFED-A140-BDBB-ECE3E264733A}" type="slidenum">
              <a:rPr lang="en-GB" sz="1200">
                <a:solidFill>
                  <a:prstClr val="black"/>
                </a:solidFill>
                <a:latin typeface="Arial" charset="0"/>
                <a:ea typeface="ＭＳ Ｐゴシック" charset="-128"/>
                <a:cs typeface="ＭＳ Ｐゴシック" charset="-128"/>
              </a:rPr>
              <a:pPr algn="r" defTabSz="922507"/>
              <a:t>33</a:t>
            </a:fld>
            <a:endParaRPr lang="en-GB" sz="1200">
              <a:solidFill>
                <a:prstClr val="black"/>
              </a:solidFill>
              <a:latin typeface="Arial" charset="0"/>
              <a:ea typeface="ＭＳ Ｐゴシック" charset="-128"/>
              <a:cs typeface="ＭＳ Ｐゴシック" charset="-128"/>
            </a:endParaRPr>
          </a:p>
        </p:txBody>
      </p:sp>
      <p:sp>
        <p:nvSpPr>
          <p:cNvPr id="46083" name="Rectangle 2"/>
          <p:cNvSpPr>
            <a:spLocks noGrp="1" noRot="1" noChangeAspect="1" noChangeArrowheads="1" noTextEdit="1"/>
          </p:cNvSpPr>
          <p:nvPr>
            <p:ph type="sldImg"/>
          </p:nvPr>
        </p:nvSpPr>
        <p:spPr>
          <a:xfrm>
            <a:off x="760413" y="741363"/>
            <a:ext cx="5335587" cy="3694112"/>
          </a:xfrm>
          <a:ln/>
        </p:spPr>
      </p:sp>
      <p:sp>
        <p:nvSpPr>
          <p:cNvPr id="46084" name="Rectangle 3"/>
          <p:cNvSpPr>
            <a:spLocks noGrp="1" noChangeArrowheads="1"/>
          </p:cNvSpPr>
          <p:nvPr>
            <p:ph type="body" idx="1"/>
          </p:nvPr>
        </p:nvSpPr>
        <p:spPr>
          <a:xfrm>
            <a:off x="679447" y="4716228"/>
            <a:ext cx="5438783" cy="4466741"/>
          </a:xfrm>
          <a:noFill/>
          <a:ln/>
        </p:spPr>
        <p:txBody>
          <a:bodyPr/>
          <a:lstStyle/>
          <a:p>
            <a:pPr eaLnBrk="1" hangingPunct="1"/>
            <a:endParaRPr lang="en-US">
              <a:ea typeface="ＭＳ Ｐゴシック" charset="-128"/>
              <a:cs typeface="ＭＳ Ｐゴシック" charset="-128"/>
            </a:endParaRPr>
          </a:p>
        </p:txBody>
      </p:sp>
    </p:spTree>
    <p:extLst>
      <p:ext uri="{BB962C8B-B14F-4D97-AF65-F5344CB8AC3E}">
        <p14:creationId xmlns:p14="http://schemas.microsoft.com/office/powerpoint/2010/main" val="38555336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Rot="1" noChangeAspect="1" noChangeArrowheads="1" noTextEdit="1"/>
          </p:cNvSpPr>
          <p:nvPr>
            <p:ph type="sldImg"/>
          </p:nvPr>
        </p:nvSpPr>
        <p:spPr>
          <a:xfrm>
            <a:off x="762000" y="741363"/>
            <a:ext cx="5334000" cy="3694112"/>
          </a:xfrm>
          <a:ln/>
        </p:spPr>
      </p:sp>
      <p:sp>
        <p:nvSpPr>
          <p:cNvPr id="401411"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24211732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xfrm>
            <a:off x="762000" y="741363"/>
            <a:ext cx="5334000" cy="3694112"/>
          </a:xfrm>
          <a:ln/>
        </p:spPr>
      </p:sp>
      <p:sp>
        <p:nvSpPr>
          <p:cNvPr id="34819" name="Rectangle 3"/>
          <p:cNvSpPr>
            <a:spLocks noGrp="1" noChangeArrowheads="1"/>
          </p:cNvSpPr>
          <p:nvPr>
            <p:ph type="body" idx="1"/>
          </p:nvPr>
        </p:nvSpPr>
        <p:spPr>
          <a:noFill/>
          <a:ln/>
        </p:spPr>
        <p:txBody>
          <a:bodyPr/>
          <a:lstStyle/>
          <a:p>
            <a:endParaRPr lang="en-US">
              <a:ea typeface="ＭＳ Ｐゴシック" charset="-128"/>
              <a:cs typeface="ＭＳ Ｐゴシック" charset="-128"/>
            </a:endParaRPr>
          </a:p>
        </p:txBody>
      </p:sp>
    </p:spTree>
    <p:extLst>
      <p:ext uri="{BB962C8B-B14F-4D97-AF65-F5344CB8AC3E}">
        <p14:creationId xmlns:p14="http://schemas.microsoft.com/office/powerpoint/2010/main" val="42279083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xfrm>
            <a:off x="762000" y="741363"/>
            <a:ext cx="5334000" cy="3694112"/>
          </a:xfrm>
          <a:ln/>
        </p:spPr>
      </p:sp>
      <p:sp>
        <p:nvSpPr>
          <p:cNvPr id="406531"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24091661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dirty="0">
              <a:solidFill>
                <a:srgbClr val="000000"/>
              </a:solidFill>
              <a:latin typeface="Calibri" charset="0"/>
              <a:ea typeface="MS PGothic" charset="0"/>
            </a:endParaRPr>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63306">
              <a:defRPr sz="1200">
                <a:solidFill>
                  <a:schemeClr val="tx1"/>
                </a:solidFill>
                <a:latin typeface="Calibri" charset="0"/>
                <a:ea typeface="MS PGothic" charset="0"/>
                <a:cs typeface="MS PGothic" charset="0"/>
              </a:defRPr>
            </a:lvl1pPr>
            <a:lvl2pPr marL="744064" indent="-286179" defTabSz="863306">
              <a:defRPr sz="1200">
                <a:solidFill>
                  <a:schemeClr val="tx1"/>
                </a:solidFill>
                <a:latin typeface="Calibri" charset="0"/>
                <a:ea typeface="MS PGothic" charset="0"/>
                <a:cs typeface="MS PGothic" charset="0"/>
              </a:defRPr>
            </a:lvl2pPr>
            <a:lvl3pPr marL="1144715" indent="-228943" defTabSz="863306">
              <a:defRPr sz="1200">
                <a:solidFill>
                  <a:schemeClr val="tx1"/>
                </a:solidFill>
                <a:latin typeface="Calibri" charset="0"/>
                <a:ea typeface="MS PGothic" charset="0"/>
                <a:cs typeface="MS PGothic" charset="0"/>
              </a:defRPr>
            </a:lvl3pPr>
            <a:lvl4pPr marL="1602600" indent="-228943" defTabSz="863306">
              <a:defRPr sz="1200">
                <a:solidFill>
                  <a:schemeClr val="tx1"/>
                </a:solidFill>
                <a:latin typeface="Calibri" charset="0"/>
                <a:ea typeface="MS PGothic" charset="0"/>
                <a:cs typeface="MS PGothic" charset="0"/>
              </a:defRPr>
            </a:lvl4pPr>
            <a:lvl5pPr marL="2060486" indent="-228943" defTabSz="863306">
              <a:defRPr sz="1200">
                <a:solidFill>
                  <a:schemeClr val="tx1"/>
                </a:solidFill>
                <a:latin typeface="Calibri" charset="0"/>
                <a:ea typeface="MS PGothic" charset="0"/>
                <a:cs typeface="MS PGothic" charset="0"/>
              </a:defRPr>
            </a:lvl5pPr>
            <a:lvl6pPr marL="2518372" indent="-228943" defTabSz="863306" eaLnBrk="0" fontAlgn="base" hangingPunct="0">
              <a:spcBef>
                <a:spcPct val="30000"/>
              </a:spcBef>
              <a:spcAft>
                <a:spcPct val="0"/>
              </a:spcAft>
              <a:defRPr sz="1200">
                <a:solidFill>
                  <a:schemeClr val="tx1"/>
                </a:solidFill>
                <a:latin typeface="Calibri" charset="0"/>
                <a:ea typeface="MS PGothic" charset="0"/>
                <a:cs typeface="MS PGothic" charset="0"/>
              </a:defRPr>
            </a:lvl6pPr>
            <a:lvl7pPr marL="2976258" indent="-228943" defTabSz="863306" eaLnBrk="0" fontAlgn="base" hangingPunct="0">
              <a:spcBef>
                <a:spcPct val="30000"/>
              </a:spcBef>
              <a:spcAft>
                <a:spcPct val="0"/>
              </a:spcAft>
              <a:defRPr sz="1200">
                <a:solidFill>
                  <a:schemeClr val="tx1"/>
                </a:solidFill>
                <a:latin typeface="Calibri" charset="0"/>
                <a:ea typeface="MS PGothic" charset="0"/>
                <a:cs typeface="MS PGothic" charset="0"/>
              </a:defRPr>
            </a:lvl7pPr>
            <a:lvl8pPr marL="3434144" indent="-228943" defTabSz="863306" eaLnBrk="0" fontAlgn="base" hangingPunct="0">
              <a:spcBef>
                <a:spcPct val="30000"/>
              </a:spcBef>
              <a:spcAft>
                <a:spcPct val="0"/>
              </a:spcAft>
              <a:defRPr sz="1200">
                <a:solidFill>
                  <a:schemeClr val="tx1"/>
                </a:solidFill>
                <a:latin typeface="Calibri" charset="0"/>
                <a:ea typeface="MS PGothic" charset="0"/>
                <a:cs typeface="MS PGothic" charset="0"/>
              </a:defRPr>
            </a:lvl8pPr>
            <a:lvl9pPr marL="3892029" indent="-228943" defTabSz="863306" eaLnBrk="0" fontAlgn="base" hangingPunct="0">
              <a:spcBef>
                <a:spcPct val="30000"/>
              </a:spcBef>
              <a:spcAft>
                <a:spcPct val="0"/>
              </a:spcAft>
              <a:defRPr sz="1200">
                <a:solidFill>
                  <a:schemeClr val="tx1"/>
                </a:solidFill>
                <a:latin typeface="Calibri" charset="0"/>
                <a:ea typeface="MS PGothic" charset="0"/>
                <a:cs typeface="MS PGothic" charset="0"/>
              </a:defRPr>
            </a:lvl9pPr>
          </a:lstStyle>
          <a:p>
            <a:fld id="{F32C0AF7-0CEF-7846-9C6D-806CE57B1926}" type="slidenum">
              <a:rPr lang="en-GB" sz="1100"/>
              <a:pPr/>
              <a:t>38</a:t>
            </a:fld>
            <a:endParaRPr lang="en-GB" sz="1100"/>
          </a:p>
        </p:txBody>
      </p:sp>
    </p:spTree>
    <p:extLst>
      <p:ext uri="{BB962C8B-B14F-4D97-AF65-F5344CB8AC3E}">
        <p14:creationId xmlns:p14="http://schemas.microsoft.com/office/powerpoint/2010/main" val="35367286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GB">
              <a:latin typeface="Calibri" charset="0"/>
              <a:ea typeface="MS PGothic" charset="0"/>
            </a:endParaRPr>
          </a:p>
        </p:txBody>
      </p:sp>
    </p:spTree>
    <p:extLst>
      <p:ext uri="{BB962C8B-B14F-4D97-AF65-F5344CB8AC3E}">
        <p14:creationId xmlns:p14="http://schemas.microsoft.com/office/powerpoint/2010/main" val="36675290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GB">
              <a:latin typeface="Calibri" charset="0"/>
              <a:ea typeface="MS PGothic"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63306">
              <a:defRPr sz="1200">
                <a:solidFill>
                  <a:schemeClr val="tx1"/>
                </a:solidFill>
                <a:latin typeface="Calibri" charset="0"/>
                <a:ea typeface="MS PGothic" charset="0"/>
                <a:cs typeface="MS PGothic" charset="0"/>
              </a:defRPr>
            </a:lvl1pPr>
            <a:lvl2pPr marL="744064" indent="-286179" defTabSz="863306">
              <a:defRPr sz="1200">
                <a:solidFill>
                  <a:schemeClr val="tx1"/>
                </a:solidFill>
                <a:latin typeface="Calibri" charset="0"/>
                <a:ea typeface="MS PGothic" charset="0"/>
                <a:cs typeface="MS PGothic" charset="0"/>
              </a:defRPr>
            </a:lvl2pPr>
            <a:lvl3pPr marL="1144715" indent="-228943" defTabSz="863306">
              <a:defRPr sz="1200">
                <a:solidFill>
                  <a:schemeClr val="tx1"/>
                </a:solidFill>
                <a:latin typeface="Calibri" charset="0"/>
                <a:ea typeface="MS PGothic" charset="0"/>
                <a:cs typeface="MS PGothic" charset="0"/>
              </a:defRPr>
            </a:lvl3pPr>
            <a:lvl4pPr marL="1602600" indent="-228943" defTabSz="863306">
              <a:defRPr sz="1200">
                <a:solidFill>
                  <a:schemeClr val="tx1"/>
                </a:solidFill>
                <a:latin typeface="Calibri" charset="0"/>
                <a:ea typeface="MS PGothic" charset="0"/>
                <a:cs typeface="MS PGothic" charset="0"/>
              </a:defRPr>
            </a:lvl4pPr>
            <a:lvl5pPr marL="2060486" indent="-228943" defTabSz="863306">
              <a:defRPr sz="1200">
                <a:solidFill>
                  <a:schemeClr val="tx1"/>
                </a:solidFill>
                <a:latin typeface="Calibri" charset="0"/>
                <a:ea typeface="MS PGothic" charset="0"/>
                <a:cs typeface="MS PGothic" charset="0"/>
              </a:defRPr>
            </a:lvl5pPr>
            <a:lvl6pPr marL="2518372" indent="-228943" defTabSz="863306" eaLnBrk="0" fontAlgn="base" hangingPunct="0">
              <a:spcBef>
                <a:spcPct val="30000"/>
              </a:spcBef>
              <a:spcAft>
                <a:spcPct val="0"/>
              </a:spcAft>
              <a:defRPr sz="1200">
                <a:solidFill>
                  <a:schemeClr val="tx1"/>
                </a:solidFill>
                <a:latin typeface="Calibri" charset="0"/>
                <a:ea typeface="MS PGothic" charset="0"/>
                <a:cs typeface="MS PGothic" charset="0"/>
              </a:defRPr>
            </a:lvl6pPr>
            <a:lvl7pPr marL="2976258" indent="-228943" defTabSz="863306" eaLnBrk="0" fontAlgn="base" hangingPunct="0">
              <a:spcBef>
                <a:spcPct val="30000"/>
              </a:spcBef>
              <a:spcAft>
                <a:spcPct val="0"/>
              </a:spcAft>
              <a:defRPr sz="1200">
                <a:solidFill>
                  <a:schemeClr val="tx1"/>
                </a:solidFill>
                <a:latin typeface="Calibri" charset="0"/>
                <a:ea typeface="MS PGothic" charset="0"/>
                <a:cs typeface="MS PGothic" charset="0"/>
              </a:defRPr>
            </a:lvl7pPr>
            <a:lvl8pPr marL="3434144" indent="-228943" defTabSz="863306" eaLnBrk="0" fontAlgn="base" hangingPunct="0">
              <a:spcBef>
                <a:spcPct val="30000"/>
              </a:spcBef>
              <a:spcAft>
                <a:spcPct val="0"/>
              </a:spcAft>
              <a:defRPr sz="1200">
                <a:solidFill>
                  <a:schemeClr val="tx1"/>
                </a:solidFill>
                <a:latin typeface="Calibri" charset="0"/>
                <a:ea typeface="MS PGothic" charset="0"/>
                <a:cs typeface="MS PGothic" charset="0"/>
              </a:defRPr>
            </a:lvl8pPr>
            <a:lvl9pPr marL="3892029" indent="-228943" defTabSz="863306" eaLnBrk="0" fontAlgn="base" hangingPunct="0">
              <a:spcBef>
                <a:spcPct val="30000"/>
              </a:spcBef>
              <a:spcAft>
                <a:spcPct val="0"/>
              </a:spcAft>
              <a:defRPr sz="1200">
                <a:solidFill>
                  <a:schemeClr val="tx1"/>
                </a:solidFill>
                <a:latin typeface="Calibri" charset="0"/>
                <a:ea typeface="MS PGothic" charset="0"/>
                <a:cs typeface="MS PGothic" charset="0"/>
              </a:defRPr>
            </a:lvl9pPr>
          </a:lstStyle>
          <a:p>
            <a:fld id="{38B663B8-1400-DE45-9B94-A3EBA2C48B79}" type="slidenum">
              <a:rPr lang="en-GB" sz="1100"/>
              <a:pPr/>
              <a:t>41</a:t>
            </a:fld>
            <a:endParaRPr lang="en-GB" sz="1100"/>
          </a:p>
        </p:txBody>
      </p:sp>
    </p:spTree>
    <p:extLst>
      <p:ext uri="{BB962C8B-B14F-4D97-AF65-F5344CB8AC3E}">
        <p14:creationId xmlns:p14="http://schemas.microsoft.com/office/powerpoint/2010/main" val="4079204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GB">
              <a:latin typeface="Calibri" charset="0"/>
              <a:ea typeface="MS PGothic" charset="0"/>
            </a:endParaRPr>
          </a:p>
        </p:txBody>
      </p:sp>
      <p:sp>
        <p:nvSpPr>
          <p:cNvPr id="194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63306">
              <a:defRPr sz="1200">
                <a:solidFill>
                  <a:schemeClr val="tx1"/>
                </a:solidFill>
                <a:latin typeface="Calibri" charset="0"/>
                <a:ea typeface="MS PGothic" charset="0"/>
                <a:cs typeface="MS PGothic" charset="0"/>
              </a:defRPr>
            </a:lvl1pPr>
            <a:lvl2pPr marL="744064" indent="-286179" defTabSz="863306">
              <a:defRPr sz="1200">
                <a:solidFill>
                  <a:schemeClr val="tx1"/>
                </a:solidFill>
                <a:latin typeface="Calibri" charset="0"/>
                <a:ea typeface="MS PGothic" charset="0"/>
                <a:cs typeface="MS PGothic" charset="0"/>
              </a:defRPr>
            </a:lvl2pPr>
            <a:lvl3pPr marL="1144715" indent="-228943" defTabSz="863306">
              <a:defRPr sz="1200">
                <a:solidFill>
                  <a:schemeClr val="tx1"/>
                </a:solidFill>
                <a:latin typeface="Calibri" charset="0"/>
                <a:ea typeface="MS PGothic" charset="0"/>
                <a:cs typeface="MS PGothic" charset="0"/>
              </a:defRPr>
            </a:lvl3pPr>
            <a:lvl4pPr marL="1602600" indent="-228943" defTabSz="863306">
              <a:defRPr sz="1200">
                <a:solidFill>
                  <a:schemeClr val="tx1"/>
                </a:solidFill>
                <a:latin typeface="Calibri" charset="0"/>
                <a:ea typeface="MS PGothic" charset="0"/>
                <a:cs typeface="MS PGothic" charset="0"/>
              </a:defRPr>
            </a:lvl4pPr>
            <a:lvl5pPr marL="2060486" indent="-228943" defTabSz="863306">
              <a:defRPr sz="1200">
                <a:solidFill>
                  <a:schemeClr val="tx1"/>
                </a:solidFill>
                <a:latin typeface="Calibri" charset="0"/>
                <a:ea typeface="MS PGothic" charset="0"/>
                <a:cs typeface="MS PGothic" charset="0"/>
              </a:defRPr>
            </a:lvl5pPr>
            <a:lvl6pPr marL="2518372" indent="-228943" defTabSz="863306" eaLnBrk="0" fontAlgn="base" hangingPunct="0">
              <a:spcBef>
                <a:spcPct val="30000"/>
              </a:spcBef>
              <a:spcAft>
                <a:spcPct val="0"/>
              </a:spcAft>
              <a:defRPr sz="1200">
                <a:solidFill>
                  <a:schemeClr val="tx1"/>
                </a:solidFill>
                <a:latin typeface="Calibri" charset="0"/>
                <a:ea typeface="MS PGothic" charset="0"/>
                <a:cs typeface="MS PGothic" charset="0"/>
              </a:defRPr>
            </a:lvl6pPr>
            <a:lvl7pPr marL="2976258" indent="-228943" defTabSz="863306" eaLnBrk="0" fontAlgn="base" hangingPunct="0">
              <a:spcBef>
                <a:spcPct val="30000"/>
              </a:spcBef>
              <a:spcAft>
                <a:spcPct val="0"/>
              </a:spcAft>
              <a:defRPr sz="1200">
                <a:solidFill>
                  <a:schemeClr val="tx1"/>
                </a:solidFill>
                <a:latin typeface="Calibri" charset="0"/>
                <a:ea typeface="MS PGothic" charset="0"/>
                <a:cs typeface="MS PGothic" charset="0"/>
              </a:defRPr>
            </a:lvl7pPr>
            <a:lvl8pPr marL="3434144" indent="-228943" defTabSz="863306" eaLnBrk="0" fontAlgn="base" hangingPunct="0">
              <a:spcBef>
                <a:spcPct val="30000"/>
              </a:spcBef>
              <a:spcAft>
                <a:spcPct val="0"/>
              </a:spcAft>
              <a:defRPr sz="1200">
                <a:solidFill>
                  <a:schemeClr val="tx1"/>
                </a:solidFill>
                <a:latin typeface="Calibri" charset="0"/>
                <a:ea typeface="MS PGothic" charset="0"/>
                <a:cs typeface="MS PGothic" charset="0"/>
              </a:defRPr>
            </a:lvl8pPr>
            <a:lvl9pPr marL="3892029" indent="-228943" defTabSz="863306" eaLnBrk="0" fontAlgn="base" hangingPunct="0">
              <a:spcBef>
                <a:spcPct val="30000"/>
              </a:spcBef>
              <a:spcAft>
                <a:spcPct val="0"/>
              </a:spcAft>
              <a:defRPr sz="1200">
                <a:solidFill>
                  <a:schemeClr val="tx1"/>
                </a:solidFill>
                <a:latin typeface="Calibri" charset="0"/>
                <a:ea typeface="MS PGothic" charset="0"/>
                <a:cs typeface="MS PGothic" charset="0"/>
              </a:defRPr>
            </a:lvl9pPr>
          </a:lstStyle>
          <a:p>
            <a:fld id="{EEA5F026-C647-0645-9EBD-A835267CC588}" type="slidenum">
              <a:rPr lang="en-GB" sz="1100"/>
              <a:pPr/>
              <a:t>42</a:t>
            </a:fld>
            <a:endParaRPr lang="en-GB" sz="1100"/>
          </a:p>
        </p:txBody>
      </p:sp>
    </p:spTree>
    <p:extLst>
      <p:ext uri="{BB962C8B-B14F-4D97-AF65-F5344CB8AC3E}">
        <p14:creationId xmlns:p14="http://schemas.microsoft.com/office/powerpoint/2010/main" val="28506197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TextEdit="1"/>
          </p:cNvSpPr>
          <p:nvPr>
            <p:ph type="sldImg"/>
          </p:nvPr>
        </p:nvSpPr>
        <p:spPr>
          <a:xfrm>
            <a:off x="763588" y="742950"/>
            <a:ext cx="5330825" cy="3692525"/>
          </a:xfrm>
          <a:ln/>
        </p:spPr>
      </p:sp>
      <p:sp>
        <p:nvSpPr>
          <p:cNvPr id="224259" name="Notes Placeholder 2"/>
          <p:cNvSpPr>
            <a:spLocks noGrp="1"/>
          </p:cNvSpPr>
          <p:nvPr>
            <p:ph type="body" idx="1"/>
          </p:nvPr>
        </p:nvSpPr>
        <p:spPr/>
        <p:txBody>
          <a:bodyPr/>
          <a:lstStyle/>
          <a:p>
            <a:pPr eaLnBrk="1" hangingPunct="1">
              <a:defRPr/>
            </a:pPr>
            <a:endParaRPr lang="en-US" dirty="0" smtClean="0">
              <a:cs typeface="+mn-cs"/>
            </a:endParaRPr>
          </a:p>
        </p:txBody>
      </p:sp>
      <p:sp>
        <p:nvSpPr>
          <p:cNvPr id="35843" name="Slide Number Placeholder 3"/>
          <p:cNvSpPr txBox="1">
            <a:spLocks noGrp="1"/>
          </p:cNvSpPr>
          <p:nvPr/>
        </p:nvSpPr>
        <p:spPr bwMode="auto">
          <a:xfrm>
            <a:off x="3867865" y="9460586"/>
            <a:ext cx="2917136" cy="4438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7264" tIns="43631" rIns="87264" bIns="43631" anchor="b"/>
          <a:lstStyle>
            <a:lvl1pPr defTabSz="906463" eaLnBrk="0" hangingPunct="0">
              <a:defRPr sz="2400" b="1">
                <a:solidFill>
                  <a:schemeClr val="tx1"/>
                </a:solidFill>
                <a:latin typeface="Arial" charset="0"/>
                <a:ea typeface="ＭＳ Ｐゴシック" charset="0"/>
                <a:cs typeface="ＭＳ Ｐゴシック" charset="0"/>
              </a:defRPr>
            </a:lvl1pPr>
            <a:lvl2pPr marL="742950" indent="-285750" defTabSz="906463" eaLnBrk="0" hangingPunct="0">
              <a:defRPr sz="2400" b="1">
                <a:solidFill>
                  <a:schemeClr val="tx1"/>
                </a:solidFill>
                <a:latin typeface="Arial" charset="0"/>
                <a:ea typeface="ＭＳ Ｐゴシック" charset="0"/>
              </a:defRPr>
            </a:lvl2pPr>
            <a:lvl3pPr marL="1143000" indent="-228600" defTabSz="906463" eaLnBrk="0" hangingPunct="0">
              <a:defRPr sz="2400" b="1">
                <a:solidFill>
                  <a:schemeClr val="tx1"/>
                </a:solidFill>
                <a:latin typeface="Arial" charset="0"/>
                <a:ea typeface="ＭＳ Ｐゴシック" charset="0"/>
              </a:defRPr>
            </a:lvl3pPr>
            <a:lvl4pPr marL="1600200" indent="-228600" defTabSz="906463" eaLnBrk="0" hangingPunct="0">
              <a:defRPr sz="2400" b="1">
                <a:solidFill>
                  <a:schemeClr val="tx1"/>
                </a:solidFill>
                <a:latin typeface="Arial" charset="0"/>
                <a:ea typeface="ＭＳ Ｐゴシック" charset="0"/>
              </a:defRPr>
            </a:lvl4pPr>
            <a:lvl5pPr marL="2057400" indent="-228600" defTabSz="906463" eaLnBrk="0" hangingPunct="0">
              <a:defRPr sz="2400" b="1">
                <a:solidFill>
                  <a:schemeClr val="tx1"/>
                </a:solidFill>
                <a:latin typeface="Arial" charset="0"/>
                <a:ea typeface="ＭＳ Ｐゴシック" charset="0"/>
              </a:defRPr>
            </a:lvl5pPr>
            <a:lvl6pPr marL="2514600" indent="-228600" defTabSz="906463"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06463"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06463"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06463" eaLnBrk="0" fontAlgn="base" hangingPunct="0">
              <a:spcBef>
                <a:spcPct val="0"/>
              </a:spcBef>
              <a:spcAft>
                <a:spcPct val="0"/>
              </a:spcAft>
              <a:defRPr sz="2400" b="1">
                <a:solidFill>
                  <a:schemeClr val="tx1"/>
                </a:solidFill>
                <a:latin typeface="Arial" charset="0"/>
                <a:ea typeface="ＭＳ Ｐゴシック" charset="0"/>
              </a:defRPr>
            </a:lvl9pPr>
          </a:lstStyle>
          <a:p>
            <a:pPr algn="r" eaLnBrk="1" hangingPunct="1"/>
            <a:fld id="{32F23D5B-C0BA-0842-9A53-1E8550F7A1F8}" type="slidenum">
              <a:rPr lang="en-GB" sz="1200">
                <a:solidFill>
                  <a:srgbClr val="000000"/>
                </a:solidFill>
                <a:latin typeface="Verdana" charset="0"/>
              </a:rPr>
              <a:pPr algn="r" eaLnBrk="1" hangingPunct="1"/>
              <a:t>43</a:t>
            </a:fld>
            <a:endParaRPr lang="en-GB" sz="1200">
              <a:solidFill>
                <a:srgbClr val="000000"/>
              </a:solidFill>
              <a:latin typeface="Verdana" charset="0"/>
            </a:endParaRPr>
          </a:p>
        </p:txBody>
      </p:sp>
    </p:spTree>
    <p:extLst>
      <p:ext uri="{BB962C8B-B14F-4D97-AF65-F5344CB8AC3E}">
        <p14:creationId xmlns:p14="http://schemas.microsoft.com/office/powerpoint/2010/main" val="1569390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Rot="1" noChangeAspect="1" noChangeArrowheads="1" noTextEdit="1"/>
          </p:cNvSpPr>
          <p:nvPr>
            <p:ph type="sldImg"/>
          </p:nvPr>
        </p:nvSpPr>
        <p:spPr>
          <a:xfrm>
            <a:off x="749386" y="743809"/>
            <a:ext cx="5306503" cy="3722121"/>
          </a:xfrm>
          <a:ln/>
        </p:spPr>
      </p:sp>
      <p:sp>
        <p:nvSpPr>
          <p:cNvPr id="222211" name="Rectangle 3"/>
          <p:cNvSpPr>
            <a:spLocks noGrp="1" noChangeArrowheads="1"/>
          </p:cNvSpPr>
          <p:nvPr>
            <p:ph type="body" idx="1"/>
          </p:nvPr>
        </p:nvSpPr>
        <p:spPr>
          <a:xfrm>
            <a:off x="677944" y="4715407"/>
            <a:ext cx="5441788" cy="446901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defRPr/>
            </a:pPr>
            <a:endParaRPr lang="en-US">
              <a:latin typeface="Calibri" charset="0"/>
              <a:cs typeface="+mn-cs"/>
            </a:endParaRPr>
          </a:p>
        </p:txBody>
      </p:sp>
    </p:spTree>
    <p:extLst>
      <p:ext uri="{BB962C8B-B14F-4D97-AF65-F5344CB8AC3E}">
        <p14:creationId xmlns:p14="http://schemas.microsoft.com/office/powerpoint/2010/main" val="674037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p:spPr>
        <p:txBody>
          <a:bodyPr/>
          <a:lstStyle/>
          <a:p>
            <a:pPr defTabSz="852488"/>
            <a:endParaRPr lang="en-US" dirty="0" smtClean="0">
              <a:latin typeface="Calibri" pitchFamily="34" charset="0"/>
            </a:endParaRPr>
          </a:p>
        </p:txBody>
      </p:sp>
      <p:sp>
        <p:nvSpPr>
          <p:cNvPr id="54276" name="Slide Number Placeholder 3"/>
          <p:cNvSpPr>
            <a:spLocks noGrp="1"/>
          </p:cNvSpPr>
          <p:nvPr>
            <p:ph type="sldNum" sz="quarter" idx="5"/>
          </p:nvPr>
        </p:nvSpPr>
        <p:spPr>
          <a:noFill/>
        </p:spPr>
        <p:txBody>
          <a:bodyPr/>
          <a:lstStyle>
            <a:lvl1pPr defTabSz="849313" eaLnBrk="0" hangingPunct="0">
              <a:defRPr>
                <a:solidFill>
                  <a:schemeClr val="tx1"/>
                </a:solidFill>
                <a:latin typeface="Verdana" pitchFamily="34" charset="0"/>
                <a:ea typeface="MS PGothic" pitchFamily="34" charset="-128"/>
              </a:defRPr>
            </a:lvl1pPr>
            <a:lvl2pPr marL="742950" indent="-285750" defTabSz="849313" eaLnBrk="0" hangingPunct="0">
              <a:defRPr>
                <a:solidFill>
                  <a:schemeClr val="tx1"/>
                </a:solidFill>
                <a:latin typeface="Verdana" pitchFamily="34" charset="0"/>
                <a:ea typeface="MS PGothic" pitchFamily="34" charset="-128"/>
              </a:defRPr>
            </a:lvl2pPr>
            <a:lvl3pPr marL="1143000" indent="-228600" defTabSz="849313" eaLnBrk="0" hangingPunct="0">
              <a:defRPr>
                <a:solidFill>
                  <a:schemeClr val="tx1"/>
                </a:solidFill>
                <a:latin typeface="Verdana" pitchFamily="34" charset="0"/>
                <a:ea typeface="MS PGothic" pitchFamily="34" charset="-128"/>
              </a:defRPr>
            </a:lvl3pPr>
            <a:lvl4pPr marL="1600200" indent="-228600" defTabSz="849313" eaLnBrk="0" hangingPunct="0">
              <a:defRPr>
                <a:solidFill>
                  <a:schemeClr val="tx1"/>
                </a:solidFill>
                <a:latin typeface="Verdana" pitchFamily="34" charset="0"/>
                <a:ea typeface="MS PGothic" pitchFamily="34" charset="-128"/>
              </a:defRPr>
            </a:lvl4pPr>
            <a:lvl5pPr marL="2057400" indent="-228600" defTabSz="849313" eaLnBrk="0" hangingPunct="0">
              <a:defRPr>
                <a:solidFill>
                  <a:schemeClr val="tx1"/>
                </a:solidFill>
                <a:latin typeface="Verdana" pitchFamily="34" charset="0"/>
                <a:ea typeface="MS PGothic" pitchFamily="34" charset="-128"/>
              </a:defRPr>
            </a:lvl5pPr>
            <a:lvl6pPr marL="2514600" indent="-228600" defTabSz="849313"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defTabSz="849313"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defTabSz="849313"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defTabSz="849313" eaLnBrk="0" fontAlgn="base" hangingPunct="0">
              <a:spcBef>
                <a:spcPct val="0"/>
              </a:spcBef>
              <a:spcAft>
                <a:spcPct val="0"/>
              </a:spcAft>
              <a:defRPr>
                <a:solidFill>
                  <a:schemeClr val="tx1"/>
                </a:solidFill>
                <a:latin typeface="Verdana" pitchFamily="34" charset="0"/>
                <a:ea typeface="MS PGothic" pitchFamily="34" charset="-128"/>
              </a:defRPr>
            </a:lvl9pPr>
          </a:lstStyle>
          <a:p>
            <a:pPr eaLnBrk="1" hangingPunct="1"/>
            <a:fld id="{5664E9D9-2432-47D2-9883-4ECC4DEA99E1}" type="slidenum">
              <a:rPr lang="en-US" smtClean="0">
                <a:solidFill>
                  <a:srgbClr val="000000"/>
                </a:solidFill>
              </a:rPr>
              <a:pPr eaLnBrk="1" hangingPunct="1"/>
              <a:t>4</a:t>
            </a:fld>
            <a:endParaRPr lang="en-US" smtClean="0">
              <a:solidFill>
                <a:srgbClr val="000000"/>
              </a:solidFill>
            </a:endParaRPr>
          </a:p>
        </p:txBody>
      </p:sp>
    </p:spTree>
    <p:extLst>
      <p:ext uri="{BB962C8B-B14F-4D97-AF65-F5344CB8AC3E}">
        <p14:creationId xmlns:p14="http://schemas.microsoft.com/office/powerpoint/2010/main" val="29182877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Rot="1" noChangeAspect="1" noChangeArrowheads="1" noTextEdit="1"/>
          </p:cNvSpPr>
          <p:nvPr>
            <p:ph type="sldImg"/>
          </p:nvPr>
        </p:nvSpPr>
        <p:spPr>
          <a:xfrm>
            <a:off x="749386" y="743809"/>
            <a:ext cx="5306503" cy="3722121"/>
          </a:xfrm>
          <a:ln/>
        </p:spPr>
      </p:sp>
      <p:sp>
        <p:nvSpPr>
          <p:cNvPr id="222211" name="Rectangle 3"/>
          <p:cNvSpPr>
            <a:spLocks noGrp="1" noChangeArrowheads="1"/>
          </p:cNvSpPr>
          <p:nvPr>
            <p:ph type="body" idx="1"/>
          </p:nvPr>
        </p:nvSpPr>
        <p:spPr>
          <a:xfrm>
            <a:off x="677944" y="4715407"/>
            <a:ext cx="5441788" cy="446901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defRPr/>
            </a:pPr>
            <a:endParaRPr lang="en-US">
              <a:latin typeface="Calibri" charset="0"/>
              <a:cs typeface="+mn-cs"/>
            </a:endParaRPr>
          </a:p>
        </p:txBody>
      </p:sp>
    </p:spTree>
    <p:extLst>
      <p:ext uri="{BB962C8B-B14F-4D97-AF65-F5344CB8AC3E}">
        <p14:creationId xmlns:p14="http://schemas.microsoft.com/office/powerpoint/2010/main" val="29774827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Rot="1" noChangeAspect="1" noChangeArrowheads="1" noTextEdit="1"/>
          </p:cNvSpPr>
          <p:nvPr>
            <p:ph type="sldImg"/>
          </p:nvPr>
        </p:nvSpPr>
        <p:spPr>
          <a:xfrm>
            <a:off x="749386" y="743809"/>
            <a:ext cx="5306503" cy="3722121"/>
          </a:xfrm>
          <a:ln/>
        </p:spPr>
      </p:sp>
      <p:sp>
        <p:nvSpPr>
          <p:cNvPr id="222211" name="Rectangle 3"/>
          <p:cNvSpPr>
            <a:spLocks noGrp="1" noChangeArrowheads="1"/>
          </p:cNvSpPr>
          <p:nvPr>
            <p:ph type="body" idx="1"/>
          </p:nvPr>
        </p:nvSpPr>
        <p:spPr>
          <a:xfrm>
            <a:off x="677944" y="4715407"/>
            <a:ext cx="5441788" cy="446901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defRPr/>
            </a:pPr>
            <a:endParaRPr lang="en-US">
              <a:latin typeface="Calibri" charset="0"/>
              <a:cs typeface="+mn-cs"/>
            </a:endParaRPr>
          </a:p>
        </p:txBody>
      </p:sp>
    </p:spTree>
    <p:extLst>
      <p:ext uri="{BB962C8B-B14F-4D97-AF65-F5344CB8AC3E}">
        <p14:creationId xmlns:p14="http://schemas.microsoft.com/office/powerpoint/2010/main" val="2633362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Rot="1" noChangeAspect="1" noChangeArrowheads="1" noTextEdit="1"/>
          </p:cNvSpPr>
          <p:nvPr>
            <p:ph type="sldImg"/>
          </p:nvPr>
        </p:nvSpPr>
        <p:spPr>
          <a:xfrm>
            <a:off x="749386" y="743809"/>
            <a:ext cx="5306503" cy="3722121"/>
          </a:xfrm>
          <a:ln/>
        </p:spPr>
      </p:sp>
      <p:sp>
        <p:nvSpPr>
          <p:cNvPr id="222211" name="Rectangle 3"/>
          <p:cNvSpPr>
            <a:spLocks noGrp="1" noChangeArrowheads="1"/>
          </p:cNvSpPr>
          <p:nvPr>
            <p:ph type="body" idx="1"/>
          </p:nvPr>
        </p:nvSpPr>
        <p:spPr>
          <a:xfrm>
            <a:off x="677944" y="4715407"/>
            <a:ext cx="5441788" cy="446901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defRPr/>
            </a:pPr>
            <a:endParaRPr lang="en-US">
              <a:latin typeface="Calibri" charset="0"/>
              <a:cs typeface="+mn-cs"/>
            </a:endParaRPr>
          </a:p>
        </p:txBody>
      </p:sp>
    </p:spTree>
    <p:extLst>
      <p:ext uri="{BB962C8B-B14F-4D97-AF65-F5344CB8AC3E}">
        <p14:creationId xmlns:p14="http://schemas.microsoft.com/office/powerpoint/2010/main" val="26910347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Rot="1" noChangeAspect="1" noChangeArrowheads="1" noTextEdit="1"/>
          </p:cNvSpPr>
          <p:nvPr>
            <p:ph type="sldImg"/>
          </p:nvPr>
        </p:nvSpPr>
        <p:spPr>
          <a:xfrm>
            <a:off x="749386" y="743809"/>
            <a:ext cx="5306503" cy="3722121"/>
          </a:xfrm>
          <a:ln/>
        </p:spPr>
      </p:sp>
      <p:sp>
        <p:nvSpPr>
          <p:cNvPr id="222211" name="Rectangle 3"/>
          <p:cNvSpPr>
            <a:spLocks noGrp="1" noChangeArrowheads="1"/>
          </p:cNvSpPr>
          <p:nvPr>
            <p:ph type="body" idx="1"/>
          </p:nvPr>
        </p:nvSpPr>
        <p:spPr>
          <a:xfrm>
            <a:off x="677944" y="4715407"/>
            <a:ext cx="5441788" cy="446901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defRPr/>
            </a:pPr>
            <a:endParaRPr lang="en-US">
              <a:latin typeface="Calibri" charset="0"/>
              <a:cs typeface="+mn-cs"/>
            </a:endParaRPr>
          </a:p>
        </p:txBody>
      </p:sp>
    </p:spTree>
    <p:extLst>
      <p:ext uri="{BB962C8B-B14F-4D97-AF65-F5344CB8AC3E}">
        <p14:creationId xmlns:p14="http://schemas.microsoft.com/office/powerpoint/2010/main" val="14969214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Rot="1" noChangeAspect="1" noChangeArrowheads="1" noTextEdit="1"/>
          </p:cNvSpPr>
          <p:nvPr>
            <p:ph type="sldImg"/>
          </p:nvPr>
        </p:nvSpPr>
        <p:spPr>
          <a:xfrm>
            <a:off x="749386" y="743809"/>
            <a:ext cx="5306503" cy="3722121"/>
          </a:xfrm>
          <a:ln/>
        </p:spPr>
      </p:sp>
      <p:sp>
        <p:nvSpPr>
          <p:cNvPr id="222211" name="Rectangle 3"/>
          <p:cNvSpPr>
            <a:spLocks noGrp="1" noChangeArrowheads="1"/>
          </p:cNvSpPr>
          <p:nvPr>
            <p:ph type="body" idx="1"/>
          </p:nvPr>
        </p:nvSpPr>
        <p:spPr>
          <a:xfrm>
            <a:off x="677944" y="4715407"/>
            <a:ext cx="5441788" cy="446901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defRPr/>
            </a:pPr>
            <a:endParaRPr lang="en-US">
              <a:latin typeface="Calibri" charset="0"/>
              <a:cs typeface="+mn-cs"/>
            </a:endParaRPr>
          </a:p>
        </p:txBody>
      </p:sp>
    </p:spTree>
    <p:extLst>
      <p:ext uri="{BB962C8B-B14F-4D97-AF65-F5344CB8AC3E}">
        <p14:creationId xmlns:p14="http://schemas.microsoft.com/office/powerpoint/2010/main" val="1070871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Rot="1" noChangeAspect="1" noChangeArrowheads="1" noTextEdit="1"/>
          </p:cNvSpPr>
          <p:nvPr>
            <p:ph type="sldImg"/>
          </p:nvPr>
        </p:nvSpPr>
        <p:spPr>
          <a:xfrm>
            <a:off x="749386" y="743809"/>
            <a:ext cx="5306503" cy="3722121"/>
          </a:xfrm>
          <a:ln/>
        </p:spPr>
      </p:sp>
      <p:sp>
        <p:nvSpPr>
          <p:cNvPr id="222211" name="Rectangle 3"/>
          <p:cNvSpPr>
            <a:spLocks noGrp="1" noChangeArrowheads="1"/>
          </p:cNvSpPr>
          <p:nvPr>
            <p:ph type="body" idx="1"/>
          </p:nvPr>
        </p:nvSpPr>
        <p:spPr>
          <a:xfrm>
            <a:off x="677944" y="4715407"/>
            <a:ext cx="5441788" cy="446901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defRPr/>
            </a:pPr>
            <a:endParaRPr lang="en-US">
              <a:latin typeface="Calibri" charset="0"/>
              <a:cs typeface="+mn-cs"/>
            </a:endParaRPr>
          </a:p>
        </p:txBody>
      </p:sp>
    </p:spTree>
    <p:extLst>
      <p:ext uri="{BB962C8B-B14F-4D97-AF65-F5344CB8AC3E}">
        <p14:creationId xmlns:p14="http://schemas.microsoft.com/office/powerpoint/2010/main" val="37705457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Rot="1" noChangeAspect="1" noChangeArrowheads="1" noTextEdit="1"/>
          </p:cNvSpPr>
          <p:nvPr>
            <p:ph type="sldImg"/>
          </p:nvPr>
        </p:nvSpPr>
        <p:spPr>
          <a:xfrm>
            <a:off x="749386" y="743809"/>
            <a:ext cx="5306503" cy="3722121"/>
          </a:xfrm>
          <a:ln/>
        </p:spPr>
      </p:sp>
      <p:sp>
        <p:nvSpPr>
          <p:cNvPr id="222211" name="Rectangle 3"/>
          <p:cNvSpPr>
            <a:spLocks noGrp="1" noChangeArrowheads="1"/>
          </p:cNvSpPr>
          <p:nvPr>
            <p:ph type="body" idx="1"/>
          </p:nvPr>
        </p:nvSpPr>
        <p:spPr>
          <a:xfrm>
            <a:off x="677944" y="4715407"/>
            <a:ext cx="5441788" cy="446901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defRPr/>
            </a:pPr>
            <a:endParaRPr lang="en-US">
              <a:latin typeface="Calibri" charset="0"/>
              <a:cs typeface="+mn-cs"/>
            </a:endParaRPr>
          </a:p>
        </p:txBody>
      </p:sp>
    </p:spTree>
    <p:extLst>
      <p:ext uri="{BB962C8B-B14F-4D97-AF65-F5344CB8AC3E}">
        <p14:creationId xmlns:p14="http://schemas.microsoft.com/office/powerpoint/2010/main" val="27488374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GB">
              <a:latin typeface="Calibri" charset="0"/>
              <a:ea typeface="MS PGothic" charset="0"/>
            </a:endParaRPr>
          </a:p>
        </p:txBody>
      </p:sp>
      <p:sp>
        <p:nvSpPr>
          <p:cNvPr id="194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63306">
              <a:defRPr sz="1200">
                <a:solidFill>
                  <a:schemeClr val="tx1"/>
                </a:solidFill>
                <a:latin typeface="Calibri" charset="0"/>
                <a:ea typeface="MS PGothic" charset="0"/>
                <a:cs typeface="MS PGothic" charset="0"/>
              </a:defRPr>
            </a:lvl1pPr>
            <a:lvl2pPr marL="744064" indent="-286179" defTabSz="863306">
              <a:defRPr sz="1200">
                <a:solidFill>
                  <a:schemeClr val="tx1"/>
                </a:solidFill>
                <a:latin typeface="Calibri" charset="0"/>
                <a:ea typeface="MS PGothic" charset="0"/>
                <a:cs typeface="MS PGothic" charset="0"/>
              </a:defRPr>
            </a:lvl2pPr>
            <a:lvl3pPr marL="1144715" indent="-228943" defTabSz="863306">
              <a:defRPr sz="1200">
                <a:solidFill>
                  <a:schemeClr val="tx1"/>
                </a:solidFill>
                <a:latin typeface="Calibri" charset="0"/>
                <a:ea typeface="MS PGothic" charset="0"/>
                <a:cs typeface="MS PGothic" charset="0"/>
              </a:defRPr>
            </a:lvl3pPr>
            <a:lvl4pPr marL="1602600" indent="-228943" defTabSz="863306">
              <a:defRPr sz="1200">
                <a:solidFill>
                  <a:schemeClr val="tx1"/>
                </a:solidFill>
                <a:latin typeface="Calibri" charset="0"/>
                <a:ea typeface="MS PGothic" charset="0"/>
                <a:cs typeface="MS PGothic" charset="0"/>
              </a:defRPr>
            </a:lvl4pPr>
            <a:lvl5pPr marL="2060486" indent="-228943" defTabSz="863306">
              <a:defRPr sz="1200">
                <a:solidFill>
                  <a:schemeClr val="tx1"/>
                </a:solidFill>
                <a:latin typeface="Calibri" charset="0"/>
                <a:ea typeface="MS PGothic" charset="0"/>
                <a:cs typeface="MS PGothic" charset="0"/>
              </a:defRPr>
            </a:lvl5pPr>
            <a:lvl6pPr marL="2518372" indent="-228943" defTabSz="863306" eaLnBrk="0" fontAlgn="base" hangingPunct="0">
              <a:spcBef>
                <a:spcPct val="30000"/>
              </a:spcBef>
              <a:spcAft>
                <a:spcPct val="0"/>
              </a:spcAft>
              <a:defRPr sz="1200">
                <a:solidFill>
                  <a:schemeClr val="tx1"/>
                </a:solidFill>
                <a:latin typeface="Calibri" charset="0"/>
                <a:ea typeface="MS PGothic" charset="0"/>
                <a:cs typeface="MS PGothic" charset="0"/>
              </a:defRPr>
            </a:lvl6pPr>
            <a:lvl7pPr marL="2976258" indent="-228943" defTabSz="863306" eaLnBrk="0" fontAlgn="base" hangingPunct="0">
              <a:spcBef>
                <a:spcPct val="30000"/>
              </a:spcBef>
              <a:spcAft>
                <a:spcPct val="0"/>
              </a:spcAft>
              <a:defRPr sz="1200">
                <a:solidFill>
                  <a:schemeClr val="tx1"/>
                </a:solidFill>
                <a:latin typeface="Calibri" charset="0"/>
                <a:ea typeface="MS PGothic" charset="0"/>
                <a:cs typeface="MS PGothic" charset="0"/>
              </a:defRPr>
            </a:lvl7pPr>
            <a:lvl8pPr marL="3434144" indent="-228943" defTabSz="863306" eaLnBrk="0" fontAlgn="base" hangingPunct="0">
              <a:spcBef>
                <a:spcPct val="30000"/>
              </a:spcBef>
              <a:spcAft>
                <a:spcPct val="0"/>
              </a:spcAft>
              <a:defRPr sz="1200">
                <a:solidFill>
                  <a:schemeClr val="tx1"/>
                </a:solidFill>
                <a:latin typeface="Calibri" charset="0"/>
                <a:ea typeface="MS PGothic" charset="0"/>
                <a:cs typeface="MS PGothic" charset="0"/>
              </a:defRPr>
            </a:lvl8pPr>
            <a:lvl9pPr marL="3892029" indent="-228943" defTabSz="863306" eaLnBrk="0" fontAlgn="base" hangingPunct="0">
              <a:spcBef>
                <a:spcPct val="30000"/>
              </a:spcBef>
              <a:spcAft>
                <a:spcPct val="0"/>
              </a:spcAft>
              <a:defRPr sz="1200">
                <a:solidFill>
                  <a:schemeClr val="tx1"/>
                </a:solidFill>
                <a:latin typeface="Calibri" charset="0"/>
                <a:ea typeface="MS PGothic" charset="0"/>
                <a:cs typeface="MS PGothic" charset="0"/>
              </a:defRPr>
            </a:lvl9pPr>
          </a:lstStyle>
          <a:p>
            <a:fld id="{EEA5F026-C647-0645-9EBD-A835267CC588}" type="slidenum">
              <a:rPr lang="en-GB" sz="1100"/>
              <a:pPr/>
              <a:t>53</a:t>
            </a:fld>
            <a:endParaRPr lang="en-GB" sz="1100"/>
          </a:p>
        </p:txBody>
      </p:sp>
    </p:spTree>
    <p:extLst>
      <p:ext uri="{BB962C8B-B14F-4D97-AF65-F5344CB8AC3E}">
        <p14:creationId xmlns:p14="http://schemas.microsoft.com/office/powerpoint/2010/main" val="32070538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p:cNvSpPr>
            <a:spLocks noGrp="1" noRot="1" noChangeAspect="1" noTextEdit="1"/>
          </p:cNvSpPr>
          <p:nvPr>
            <p:ph type="sldImg"/>
          </p:nvPr>
        </p:nvSpPr>
        <p:spPr>
          <a:ln/>
        </p:spPr>
      </p:sp>
      <p:sp>
        <p:nvSpPr>
          <p:cNvPr id="1331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Calibri" charset="0"/>
            </a:endParaRPr>
          </a:p>
        </p:txBody>
      </p:sp>
      <p:sp>
        <p:nvSpPr>
          <p:cNvPr id="1331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63306" eaLnBrk="0" hangingPunct="0">
              <a:defRPr sz="2400">
                <a:solidFill>
                  <a:schemeClr val="tx1"/>
                </a:solidFill>
                <a:latin typeface="Verdana" charset="0"/>
                <a:ea typeface="ＭＳ Ｐゴシック" charset="0"/>
                <a:cs typeface="ＭＳ Ｐゴシック" charset="0"/>
              </a:defRPr>
            </a:lvl1pPr>
            <a:lvl2pPr marL="744064" indent="-286179" defTabSz="863306" eaLnBrk="0" hangingPunct="0">
              <a:defRPr sz="2400">
                <a:solidFill>
                  <a:schemeClr val="tx1"/>
                </a:solidFill>
                <a:latin typeface="Verdana" charset="0"/>
                <a:ea typeface="ＭＳ Ｐゴシック" charset="0"/>
              </a:defRPr>
            </a:lvl2pPr>
            <a:lvl3pPr marL="1144715" indent="-228943" defTabSz="863306" eaLnBrk="0" hangingPunct="0">
              <a:defRPr sz="2400">
                <a:solidFill>
                  <a:schemeClr val="tx1"/>
                </a:solidFill>
                <a:latin typeface="Verdana" charset="0"/>
                <a:ea typeface="ＭＳ Ｐゴシック" charset="0"/>
              </a:defRPr>
            </a:lvl3pPr>
            <a:lvl4pPr marL="1602600" indent="-228943" defTabSz="863306" eaLnBrk="0" hangingPunct="0">
              <a:defRPr sz="2400">
                <a:solidFill>
                  <a:schemeClr val="tx1"/>
                </a:solidFill>
                <a:latin typeface="Verdana" charset="0"/>
                <a:ea typeface="ＭＳ Ｐゴシック" charset="0"/>
              </a:defRPr>
            </a:lvl4pPr>
            <a:lvl5pPr marL="2060486" indent="-228943" defTabSz="863306" eaLnBrk="0" hangingPunct="0">
              <a:defRPr sz="2400">
                <a:solidFill>
                  <a:schemeClr val="tx1"/>
                </a:solidFill>
                <a:latin typeface="Verdana" charset="0"/>
                <a:ea typeface="ＭＳ Ｐゴシック" charset="0"/>
              </a:defRPr>
            </a:lvl5pPr>
            <a:lvl6pPr marL="2518372" indent="-228943" defTabSz="863306" eaLnBrk="0" fontAlgn="base" hangingPunct="0">
              <a:spcBef>
                <a:spcPct val="0"/>
              </a:spcBef>
              <a:spcAft>
                <a:spcPct val="0"/>
              </a:spcAft>
              <a:defRPr sz="2400">
                <a:solidFill>
                  <a:schemeClr val="tx1"/>
                </a:solidFill>
                <a:latin typeface="Verdana" charset="0"/>
                <a:ea typeface="ＭＳ Ｐゴシック" charset="0"/>
              </a:defRPr>
            </a:lvl6pPr>
            <a:lvl7pPr marL="2976258" indent="-228943" defTabSz="863306" eaLnBrk="0" fontAlgn="base" hangingPunct="0">
              <a:spcBef>
                <a:spcPct val="0"/>
              </a:spcBef>
              <a:spcAft>
                <a:spcPct val="0"/>
              </a:spcAft>
              <a:defRPr sz="2400">
                <a:solidFill>
                  <a:schemeClr val="tx1"/>
                </a:solidFill>
                <a:latin typeface="Verdana" charset="0"/>
                <a:ea typeface="ＭＳ Ｐゴシック" charset="0"/>
              </a:defRPr>
            </a:lvl7pPr>
            <a:lvl8pPr marL="3434144" indent="-228943" defTabSz="863306" eaLnBrk="0" fontAlgn="base" hangingPunct="0">
              <a:spcBef>
                <a:spcPct val="0"/>
              </a:spcBef>
              <a:spcAft>
                <a:spcPct val="0"/>
              </a:spcAft>
              <a:defRPr sz="2400">
                <a:solidFill>
                  <a:schemeClr val="tx1"/>
                </a:solidFill>
                <a:latin typeface="Verdana" charset="0"/>
                <a:ea typeface="ＭＳ Ｐゴシック" charset="0"/>
              </a:defRPr>
            </a:lvl8pPr>
            <a:lvl9pPr marL="3892029" indent="-228943" defTabSz="863306"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C5F6762B-8A34-6A4F-92A4-7D03B41E5DCD}" type="slidenum">
              <a:rPr lang="en-US" sz="1100"/>
              <a:pPr eaLnBrk="1" hangingPunct="1"/>
              <a:t>54</a:t>
            </a:fld>
            <a:endParaRPr lang="en-US" sz="1100"/>
          </a:p>
        </p:txBody>
      </p:sp>
    </p:spTree>
    <p:extLst>
      <p:ext uri="{BB962C8B-B14F-4D97-AF65-F5344CB8AC3E}">
        <p14:creationId xmlns:p14="http://schemas.microsoft.com/office/powerpoint/2010/main" val="26386542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63306" eaLnBrk="0" hangingPunct="0">
              <a:defRPr sz="2400">
                <a:solidFill>
                  <a:schemeClr val="tx1"/>
                </a:solidFill>
                <a:latin typeface="Verdana" charset="0"/>
                <a:ea typeface="ＭＳ Ｐゴシック" charset="0"/>
                <a:cs typeface="ＭＳ Ｐゴシック" charset="0"/>
              </a:defRPr>
            </a:lvl1pPr>
            <a:lvl2pPr marL="744064" indent="-286179" defTabSz="863306" eaLnBrk="0" hangingPunct="0">
              <a:defRPr sz="2400">
                <a:solidFill>
                  <a:schemeClr val="tx1"/>
                </a:solidFill>
                <a:latin typeface="Verdana" charset="0"/>
                <a:ea typeface="ＭＳ Ｐゴシック" charset="0"/>
              </a:defRPr>
            </a:lvl2pPr>
            <a:lvl3pPr marL="1144715" indent="-228943" defTabSz="863306" eaLnBrk="0" hangingPunct="0">
              <a:defRPr sz="2400">
                <a:solidFill>
                  <a:schemeClr val="tx1"/>
                </a:solidFill>
                <a:latin typeface="Verdana" charset="0"/>
                <a:ea typeface="ＭＳ Ｐゴシック" charset="0"/>
              </a:defRPr>
            </a:lvl3pPr>
            <a:lvl4pPr marL="1602600" indent="-228943" defTabSz="863306" eaLnBrk="0" hangingPunct="0">
              <a:defRPr sz="2400">
                <a:solidFill>
                  <a:schemeClr val="tx1"/>
                </a:solidFill>
                <a:latin typeface="Verdana" charset="0"/>
                <a:ea typeface="ＭＳ Ｐゴシック" charset="0"/>
              </a:defRPr>
            </a:lvl4pPr>
            <a:lvl5pPr marL="2060486" indent="-228943" defTabSz="863306" eaLnBrk="0" hangingPunct="0">
              <a:defRPr sz="2400">
                <a:solidFill>
                  <a:schemeClr val="tx1"/>
                </a:solidFill>
                <a:latin typeface="Verdana" charset="0"/>
                <a:ea typeface="ＭＳ Ｐゴシック" charset="0"/>
              </a:defRPr>
            </a:lvl5pPr>
            <a:lvl6pPr marL="2518372" indent="-228943" defTabSz="863306" eaLnBrk="0" fontAlgn="base" hangingPunct="0">
              <a:spcBef>
                <a:spcPct val="0"/>
              </a:spcBef>
              <a:spcAft>
                <a:spcPct val="0"/>
              </a:spcAft>
              <a:defRPr sz="2400">
                <a:solidFill>
                  <a:schemeClr val="tx1"/>
                </a:solidFill>
                <a:latin typeface="Verdana" charset="0"/>
                <a:ea typeface="ＭＳ Ｐゴシック" charset="0"/>
              </a:defRPr>
            </a:lvl6pPr>
            <a:lvl7pPr marL="2976258" indent="-228943" defTabSz="863306" eaLnBrk="0" fontAlgn="base" hangingPunct="0">
              <a:spcBef>
                <a:spcPct val="0"/>
              </a:spcBef>
              <a:spcAft>
                <a:spcPct val="0"/>
              </a:spcAft>
              <a:defRPr sz="2400">
                <a:solidFill>
                  <a:schemeClr val="tx1"/>
                </a:solidFill>
                <a:latin typeface="Verdana" charset="0"/>
                <a:ea typeface="ＭＳ Ｐゴシック" charset="0"/>
              </a:defRPr>
            </a:lvl7pPr>
            <a:lvl8pPr marL="3434144" indent="-228943" defTabSz="863306" eaLnBrk="0" fontAlgn="base" hangingPunct="0">
              <a:spcBef>
                <a:spcPct val="0"/>
              </a:spcBef>
              <a:spcAft>
                <a:spcPct val="0"/>
              </a:spcAft>
              <a:defRPr sz="2400">
                <a:solidFill>
                  <a:schemeClr val="tx1"/>
                </a:solidFill>
                <a:latin typeface="Verdana" charset="0"/>
                <a:ea typeface="ＭＳ Ｐゴシック" charset="0"/>
              </a:defRPr>
            </a:lvl8pPr>
            <a:lvl9pPr marL="3892029" indent="-228943" defTabSz="863306"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5884E5B2-6B8A-6843-9E81-2EDB65D1A7BE}" type="slidenum">
              <a:rPr lang="en-GB" sz="1100">
                <a:solidFill>
                  <a:srgbClr val="000000"/>
                </a:solidFill>
              </a:rPr>
              <a:pPr eaLnBrk="1" hangingPunct="1"/>
              <a:t>55</a:t>
            </a:fld>
            <a:endParaRPr lang="en-GB" sz="1100">
              <a:solidFill>
                <a:srgbClr val="000000"/>
              </a:solidFill>
            </a:endParaRPr>
          </a:p>
        </p:txBody>
      </p:sp>
      <p:sp>
        <p:nvSpPr>
          <p:cNvPr id="17410" name="Rectangle 2"/>
          <p:cNvSpPr>
            <a:spLocks noGrp="1" noRot="1" noChangeAspect="1" noChangeArrowheads="1" noTextEdit="1"/>
          </p:cNvSpPr>
          <p:nvPr>
            <p:ph type="sldImg"/>
          </p:nvPr>
        </p:nvSpPr>
        <p:spPr>
          <a:xfrm>
            <a:off x="755650" y="763588"/>
            <a:ext cx="5295900" cy="3667125"/>
          </a:xfrm>
          <a:ln/>
        </p:spPr>
      </p:sp>
      <p:sp>
        <p:nvSpPr>
          <p:cNvPr id="17411" name="Rectangle 3"/>
          <p:cNvSpPr>
            <a:spLocks noGrp="1" noChangeArrowheads="1"/>
          </p:cNvSpPr>
          <p:nvPr>
            <p:ph type="body" idx="1"/>
          </p:nvPr>
        </p:nvSpPr>
        <p:spPr>
          <a:xfrm>
            <a:off x="918004" y="4736592"/>
            <a:ext cx="4971197" cy="443110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just">
              <a:spcBef>
                <a:spcPts val="601"/>
              </a:spcBef>
            </a:pPr>
            <a:endParaRPr lang="en-US">
              <a:solidFill>
                <a:srgbClr val="000000"/>
              </a:solidFill>
              <a:latin typeface="Calibri" charset="0"/>
            </a:endParaRPr>
          </a:p>
        </p:txBody>
      </p:sp>
    </p:spTree>
    <p:extLst>
      <p:ext uri="{BB962C8B-B14F-4D97-AF65-F5344CB8AC3E}">
        <p14:creationId xmlns:p14="http://schemas.microsoft.com/office/powerpoint/2010/main" val="1273699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p:spPr>
        <p:txBody>
          <a:bodyPr/>
          <a:lstStyle/>
          <a:p>
            <a:pPr defTabSz="852488"/>
            <a:endParaRPr lang="en-US" dirty="0" smtClean="0">
              <a:latin typeface="Calibri" pitchFamily="34" charset="0"/>
            </a:endParaRPr>
          </a:p>
        </p:txBody>
      </p:sp>
      <p:sp>
        <p:nvSpPr>
          <p:cNvPr id="54276" name="Slide Number Placeholder 3"/>
          <p:cNvSpPr>
            <a:spLocks noGrp="1"/>
          </p:cNvSpPr>
          <p:nvPr>
            <p:ph type="sldNum" sz="quarter" idx="5"/>
          </p:nvPr>
        </p:nvSpPr>
        <p:spPr>
          <a:noFill/>
        </p:spPr>
        <p:txBody>
          <a:bodyPr/>
          <a:lstStyle>
            <a:lvl1pPr defTabSz="849313" eaLnBrk="0" hangingPunct="0">
              <a:defRPr>
                <a:solidFill>
                  <a:schemeClr val="tx1"/>
                </a:solidFill>
                <a:latin typeface="Verdana" pitchFamily="34" charset="0"/>
                <a:ea typeface="MS PGothic" pitchFamily="34" charset="-128"/>
              </a:defRPr>
            </a:lvl1pPr>
            <a:lvl2pPr marL="742950" indent="-285750" defTabSz="849313" eaLnBrk="0" hangingPunct="0">
              <a:defRPr>
                <a:solidFill>
                  <a:schemeClr val="tx1"/>
                </a:solidFill>
                <a:latin typeface="Verdana" pitchFamily="34" charset="0"/>
                <a:ea typeface="MS PGothic" pitchFamily="34" charset="-128"/>
              </a:defRPr>
            </a:lvl2pPr>
            <a:lvl3pPr marL="1143000" indent="-228600" defTabSz="849313" eaLnBrk="0" hangingPunct="0">
              <a:defRPr>
                <a:solidFill>
                  <a:schemeClr val="tx1"/>
                </a:solidFill>
                <a:latin typeface="Verdana" pitchFamily="34" charset="0"/>
                <a:ea typeface="MS PGothic" pitchFamily="34" charset="-128"/>
              </a:defRPr>
            </a:lvl3pPr>
            <a:lvl4pPr marL="1600200" indent="-228600" defTabSz="849313" eaLnBrk="0" hangingPunct="0">
              <a:defRPr>
                <a:solidFill>
                  <a:schemeClr val="tx1"/>
                </a:solidFill>
                <a:latin typeface="Verdana" pitchFamily="34" charset="0"/>
                <a:ea typeface="MS PGothic" pitchFamily="34" charset="-128"/>
              </a:defRPr>
            </a:lvl4pPr>
            <a:lvl5pPr marL="2057400" indent="-228600" defTabSz="849313" eaLnBrk="0" hangingPunct="0">
              <a:defRPr>
                <a:solidFill>
                  <a:schemeClr val="tx1"/>
                </a:solidFill>
                <a:latin typeface="Verdana" pitchFamily="34" charset="0"/>
                <a:ea typeface="MS PGothic" pitchFamily="34" charset="-128"/>
              </a:defRPr>
            </a:lvl5pPr>
            <a:lvl6pPr marL="2514600" indent="-228600" defTabSz="849313"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defTabSz="849313"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defTabSz="849313"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defTabSz="849313" eaLnBrk="0" fontAlgn="base" hangingPunct="0">
              <a:spcBef>
                <a:spcPct val="0"/>
              </a:spcBef>
              <a:spcAft>
                <a:spcPct val="0"/>
              </a:spcAft>
              <a:defRPr>
                <a:solidFill>
                  <a:schemeClr val="tx1"/>
                </a:solidFill>
                <a:latin typeface="Verdana" pitchFamily="34" charset="0"/>
                <a:ea typeface="MS PGothic" pitchFamily="34" charset="-128"/>
              </a:defRPr>
            </a:lvl9pPr>
          </a:lstStyle>
          <a:p>
            <a:pPr eaLnBrk="1" hangingPunct="1"/>
            <a:fld id="{5664E9D9-2432-47D2-9883-4ECC4DEA99E1}" type="slidenum">
              <a:rPr lang="en-US" smtClean="0">
                <a:solidFill>
                  <a:srgbClr val="000000"/>
                </a:solidFill>
              </a:rPr>
              <a:pPr eaLnBrk="1" hangingPunct="1"/>
              <a:t>5</a:t>
            </a:fld>
            <a:endParaRPr lang="en-US" smtClean="0">
              <a:solidFill>
                <a:srgbClr val="000000"/>
              </a:solidFill>
            </a:endParaRPr>
          </a:p>
        </p:txBody>
      </p:sp>
    </p:spTree>
    <p:extLst>
      <p:ext uri="{BB962C8B-B14F-4D97-AF65-F5344CB8AC3E}">
        <p14:creationId xmlns:p14="http://schemas.microsoft.com/office/powerpoint/2010/main" val="28503909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a:ln/>
        </p:spPr>
      </p:sp>
      <p:sp>
        <p:nvSpPr>
          <p:cNvPr id="215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Calibri" charset="0"/>
            </a:endParaRPr>
          </a:p>
        </p:txBody>
      </p:sp>
      <p:sp>
        <p:nvSpPr>
          <p:cNvPr id="215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63306" eaLnBrk="0" hangingPunct="0">
              <a:defRPr sz="2400">
                <a:solidFill>
                  <a:schemeClr val="tx1"/>
                </a:solidFill>
                <a:latin typeface="Verdana" charset="0"/>
                <a:ea typeface="ＭＳ Ｐゴシック" charset="0"/>
                <a:cs typeface="ＭＳ Ｐゴシック" charset="0"/>
              </a:defRPr>
            </a:lvl1pPr>
            <a:lvl2pPr marL="744064" indent="-286179" defTabSz="863306" eaLnBrk="0" hangingPunct="0">
              <a:defRPr sz="2400">
                <a:solidFill>
                  <a:schemeClr val="tx1"/>
                </a:solidFill>
                <a:latin typeface="Verdana" charset="0"/>
                <a:ea typeface="ＭＳ Ｐゴシック" charset="0"/>
              </a:defRPr>
            </a:lvl2pPr>
            <a:lvl3pPr marL="1144715" indent="-228943" defTabSz="863306" eaLnBrk="0" hangingPunct="0">
              <a:defRPr sz="2400">
                <a:solidFill>
                  <a:schemeClr val="tx1"/>
                </a:solidFill>
                <a:latin typeface="Verdana" charset="0"/>
                <a:ea typeface="ＭＳ Ｐゴシック" charset="0"/>
              </a:defRPr>
            </a:lvl3pPr>
            <a:lvl4pPr marL="1602600" indent="-228943" defTabSz="863306" eaLnBrk="0" hangingPunct="0">
              <a:defRPr sz="2400">
                <a:solidFill>
                  <a:schemeClr val="tx1"/>
                </a:solidFill>
                <a:latin typeface="Verdana" charset="0"/>
                <a:ea typeface="ＭＳ Ｐゴシック" charset="0"/>
              </a:defRPr>
            </a:lvl4pPr>
            <a:lvl5pPr marL="2060486" indent="-228943" defTabSz="863306" eaLnBrk="0" hangingPunct="0">
              <a:defRPr sz="2400">
                <a:solidFill>
                  <a:schemeClr val="tx1"/>
                </a:solidFill>
                <a:latin typeface="Verdana" charset="0"/>
                <a:ea typeface="ＭＳ Ｐゴシック" charset="0"/>
              </a:defRPr>
            </a:lvl5pPr>
            <a:lvl6pPr marL="2518372" indent="-228943" defTabSz="863306" eaLnBrk="0" fontAlgn="base" hangingPunct="0">
              <a:spcBef>
                <a:spcPct val="0"/>
              </a:spcBef>
              <a:spcAft>
                <a:spcPct val="0"/>
              </a:spcAft>
              <a:defRPr sz="2400">
                <a:solidFill>
                  <a:schemeClr val="tx1"/>
                </a:solidFill>
                <a:latin typeface="Verdana" charset="0"/>
                <a:ea typeface="ＭＳ Ｐゴシック" charset="0"/>
              </a:defRPr>
            </a:lvl6pPr>
            <a:lvl7pPr marL="2976258" indent="-228943" defTabSz="863306" eaLnBrk="0" fontAlgn="base" hangingPunct="0">
              <a:spcBef>
                <a:spcPct val="0"/>
              </a:spcBef>
              <a:spcAft>
                <a:spcPct val="0"/>
              </a:spcAft>
              <a:defRPr sz="2400">
                <a:solidFill>
                  <a:schemeClr val="tx1"/>
                </a:solidFill>
                <a:latin typeface="Verdana" charset="0"/>
                <a:ea typeface="ＭＳ Ｐゴシック" charset="0"/>
              </a:defRPr>
            </a:lvl7pPr>
            <a:lvl8pPr marL="3434144" indent="-228943" defTabSz="863306" eaLnBrk="0" fontAlgn="base" hangingPunct="0">
              <a:spcBef>
                <a:spcPct val="0"/>
              </a:spcBef>
              <a:spcAft>
                <a:spcPct val="0"/>
              </a:spcAft>
              <a:defRPr sz="2400">
                <a:solidFill>
                  <a:schemeClr val="tx1"/>
                </a:solidFill>
                <a:latin typeface="Verdana" charset="0"/>
                <a:ea typeface="ＭＳ Ｐゴシック" charset="0"/>
              </a:defRPr>
            </a:lvl8pPr>
            <a:lvl9pPr marL="3892029" indent="-228943" defTabSz="863306"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F3E5D771-FDDA-6646-BB31-12AC62284C2F}" type="slidenum">
              <a:rPr lang="en-US" sz="1100"/>
              <a:pPr eaLnBrk="1" hangingPunct="1"/>
              <a:t>56</a:t>
            </a:fld>
            <a:endParaRPr lang="en-US" sz="1100"/>
          </a:p>
        </p:txBody>
      </p:sp>
    </p:spTree>
    <p:extLst>
      <p:ext uri="{BB962C8B-B14F-4D97-AF65-F5344CB8AC3E}">
        <p14:creationId xmlns:p14="http://schemas.microsoft.com/office/powerpoint/2010/main" val="22172876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63306" eaLnBrk="0" hangingPunct="0">
              <a:defRPr sz="2400">
                <a:solidFill>
                  <a:schemeClr val="tx1"/>
                </a:solidFill>
                <a:latin typeface="Verdana" charset="0"/>
                <a:ea typeface="ＭＳ Ｐゴシック" charset="0"/>
                <a:cs typeface="ＭＳ Ｐゴシック" charset="0"/>
              </a:defRPr>
            </a:lvl1pPr>
            <a:lvl2pPr marL="744064" indent="-286179" defTabSz="863306" eaLnBrk="0" hangingPunct="0">
              <a:defRPr sz="2400">
                <a:solidFill>
                  <a:schemeClr val="tx1"/>
                </a:solidFill>
                <a:latin typeface="Verdana" charset="0"/>
                <a:ea typeface="ＭＳ Ｐゴシック" charset="0"/>
              </a:defRPr>
            </a:lvl2pPr>
            <a:lvl3pPr marL="1144715" indent="-228943" defTabSz="863306" eaLnBrk="0" hangingPunct="0">
              <a:defRPr sz="2400">
                <a:solidFill>
                  <a:schemeClr val="tx1"/>
                </a:solidFill>
                <a:latin typeface="Verdana" charset="0"/>
                <a:ea typeface="ＭＳ Ｐゴシック" charset="0"/>
              </a:defRPr>
            </a:lvl3pPr>
            <a:lvl4pPr marL="1602600" indent="-228943" defTabSz="863306" eaLnBrk="0" hangingPunct="0">
              <a:defRPr sz="2400">
                <a:solidFill>
                  <a:schemeClr val="tx1"/>
                </a:solidFill>
                <a:latin typeface="Verdana" charset="0"/>
                <a:ea typeface="ＭＳ Ｐゴシック" charset="0"/>
              </a:defRPr>
            </a:lvl4pPr>
            <a:lvl5pPr marL="2060486" indent="-228943" defTabSz="863306" eaLnBrk="0" hangingPunct="0">
              <a:defRPr sz="2400">
                <a:solidFill>
                  <a:schemeClr val="tx1"/>
                </a:solidFill>
                <a:latin typeface="Verdana" charset="0"/>
                <a:ea typeface="ＭＳ Ｐゴシック" charset="0"/>
              </a:defRPr>
            </a:lvl5pPr>
            <a:lvl6pPr marL="2518372" indent="-228943" defTabSz="863306" eaLnBrk="0" fontAlgn="base" hangingPunct="0">
              <a:spcBef>
                <a:spcPct val="0"/>
              </a:spcBef>
              <a:spcAft>
                <a:spcPct val="0"/>
              </a:spcAft>
              <a:defRPr sz="2400">
                <a:solidFill>
                  <a:schemeClr val="tx1"/>
                </a:solidFill>
                <a:latin typeface="Verdana" charset="0"/>
                <a:ea typeface="ＭＳ Ｐゴシック" charset="0"/>
              </a:defRPr>
            </a:lvl6pPr>
            <a:lvl7pPr marL="2976258" indent="-228943" defTabSz="863306" eaLnBrk="0" fontAlgn="base" hangingPunct="0">
              <a:spcBef>
                <a:spcPct val="0"/>
              </a:spcBef>
              <a:spcAft>
                <a:spcPct val="0"/>
              </a:spcAft>
              <a:defRPr sz="2400">
                <a:solidFill>
                  <a:schemeClr val="tx1"/>
                </a:solidFill>
                <a:latin typeface="Verdana" charset="0"/>
                <a:ea typeface="ＭＳ Ｐゴシック" charset="0"/>
              </a:defRPr>
            </a:lvl7pPr>
            <a:lvl8pPr marL="3434144" indent="-228943" defTabSz="863306" eaLnBrk="0" fontAlgn="base" hangingPunct="0">
              <a:spcBef>
                <a:spcPct val="0"/>
              </a:spcBef>
              <a:spcAft>
                <a:spcPct val="0"/>
              </a:spcAft>
              <a:defRPr sz="2400">
                <a:solidFill>
                  <a:schemeClr val="tx1"/>
                </a:solidFill>
                <a:latin typeface="Verdana" charset="0"/>
                <a:ea typeface="ＭＳ Ｐゴシック" charset="0"/>
              </a:defRPr>
            </a:lvl8pPr>
            <a:lvl9pPr marL="3892029" indent="-228943" defTabSz="863306"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BE64DF2A-D2A3-CF4B-8D1C-94CDB44DB45D}" type="slidenum">
              <a:rPr lang="en-GB" sz="1100">
                <a:solidFill>
                  <a:srgbClr val="000000"/>
                </a:solidFill>
              </a:rPr>
              <a:pPr eaLnBrk="1" hangingPunct="1"/>
              <a:t>57</a:t>
            </a:fld>
            <a:endParaRPr lang="en-GB" sz="1100">
              <a:solidFill>
                <a:srgbClr val="000000"/>
              </a:solidFill>
            </a:endParaRPr>
          </a:p>
        </p:txBody>
      </p:sp>
      <p:sp>
        <p:nvSpPr>
          <p:cNvPr id="25602" name="Rectangle 2"/>
          <p:cNvSpPr>
            <a:spLocks noGrp="1" noRot="1" noChangeAspect="1" noChangeArrowheads="1" noTextEdit="1"/>
          </p:cNvSpPr>
          <p:nvPr>
            <p:ph type="sldImg"/>
          </p:nvPr>
        </p:nvSpPr>
        <p:spPr>
          <a:xfrm>
            <a:off x="964063" y="763709"/>
            <a:ext cx="4879079" cy="3667398"/>
          </a:xfrm>
          <a:ln/>
        </p:spPr>
      </p:sp>
      <p:sp>
        <p:nvSpPr>
          <p:cNvPr id="25603" name="Rectangle 3"/>
          <p:cNvSpPr>
            <a:spLocks noGrp="1" noChangeArrowheads="1"/>
          </p:cNvSpPr>
          <p:nvPr>
            <p:ph type="body" idx="1"/>
          </p:nvPr>
        </p:nvSpPr>
        <p:spPr>
          <a:xfrm>
            <a:off x="918004" y="4736592"/>
            <a:ext cx="4971197" cy="443110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just">
              <a:spcBef>
                <a:spcPts val="601"/>
              </a:spcBef>
            </a:pPr>
            <a:endParaRPr lang="en-US" sz="1400">
              <a:latin typeface="Calibri" charset="0"/>
            </a:endParaRPr>
          </a:p>
        </p:txBody>
      </p:sp>
    </p:spTree>
    <p:extLst>
      <p:ext uri="{BB962C8B-B14F-4D97-AF65-F5344CB8AC3E}">
        <p14:creationId xmlns:p14="http://schemas.microsoft.com/office/powerpoint/2010/main" val="27839683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63306" eaLnBrk="0" hangingPunct="0">
              <a:defRPr sz="2400">
                <a:solidFill>
                  <a:schemeClr val="tx1"/>
                </a:solidFill>
                <a:latin typeface="Verdana" charset="0"/>
                <a:ea typeface="ＭＳ Ｐゴシック" charset="0"/>
                <a:cs typeface="ＭＳ Ｐゴシック" charset="0"/>
              </a:defRPr>
            </a:lvl1pPr>
            <a:lvl2pPr marL="744064" indent="-286179" defTabSz="863306" eaLnBrk="0" hangingPunct="0">
              <a:defRPr sz="2400">
                <a:solidFill>
                  <a:schemeClr val="tx1"/>
                </a:solidFill>
                <a:latin typeface="Verdana" charset="0"/>
                <a:ea typeface="ＭＳ Ｐゴシック" charset="0"/>
              </a:defRPr>
            </a:lvl2pPr>
            <a:lvl3pPr marL="1144715" indent="-228943" defTabSz="863306" eaLnBrk="0" hangingPunct="0">
              <a:defRPr sz="2400">
                <a:solidFill>
                  <a:schemeClr val="tx1"/>
                </a:solidFill>
                <a:latin typeface="Verdana" charset="0"/>
                <a:ea typeface="ＭＳ Ｐゴシック" charset="0"/>
              </a:defRPr>
            </a:lvl3pPr>
            <a:lvl4pPr marL="1602600" indent="-228943" defTabSz="863306" eaLnBrk="0" hangingPunct="0">
              <a:defRPr sz="2400">
                <a:solidFill>
                  <a:schemeClr val="tx1"/>
                </a:solidFill>
                <a:latin typeface="Verdana" charset="0"/>
                <a:ea typeface="ＭＳ Ｐゴシック" charset="0"/>
              </a:defRPr>
            </a:lvl4pPr>
            <a:lvl5pPr marL="2060486" indent="-228943" defTabSz="863306" eaLnBrk="0" hangingPunct="0">
              <a:defRPr sz="2400">
                <a:solidFill>
                  <a:schemeClr val="tx1"/>
                </a:solidFill>
                <a:latin typeface="Verdana" charset="0"/>
                <a:ea typeface="ＭＳ Ｐゴシック" charset="0"/>
              </a:defRPr>
            </a:lvl5pPr>
            <a:lvl6pPr marL="2518372" indent="-228943" defTabSz="863306" eaLnBrk="0" fontAlgn="base" hangingPunct="0">
              <a:spcBef>
                <a:spcPct val="0"/>
              </a:spcBef>
              <a:spcAft>
                <a:spcPct val="0"/>
              </a:spcAft>
              <a:defRPr sz="2400">
                <a:solidFill>
                  <a:schemeClr val="tx1"/>
                </a:solidFill>
                <a:latin typeface="Verdana" charset="0"/>
                <a:ea typeface="ＭＳ Ｐゴシック" charset="0"/>
              </a:defRPr>
            </a:lvl6pPr>
            <a:lvl7pPr marL="2976258" indent="-228943" defTabSz="863306" eaLnBrk="0" fontAlgn="base" hangingPunct="0">
              <a:spcBef>
                <a:spcPct val="0"/>
              </a:spcBef>
              <a:spcAft>
                <a:spcPct val="0"/>
              </a:spcAft>
              <a:defRPr sz="2400">
                <a:solidFill>
                  <a:schemeClr val="tx1"/>
                </a:solidFill>
                <a:latin typeface="Verdana" charset="0"/>
                <a:ea typeface="ＭＳ Ｐゴシック" charset="0"/>
              </a:defRPr>
            </a:lvl7pPr>
            <a:lvl8pPr marL="3434144" indent="-228943" defTabSz="863306" eaLnBrk="0" fontAlgn="base" hangingPunct="0">
              <a:spcBef>
                <a:spcPct val="0"/>
              </a:spcBef>
              <a:spcAft>
                <a:spcPct val="0"/>
              </a:spcAft>
              <a:defRPr sz="2400">
                <a:solidFill>
                  <a:schemeClr val="tx1"/>
                </a:solidFill>
                <a:latin typeface="Verdana" charset="0"/>
                <a:ea typeface="ＭＳ Ｐゴシック" charset="0"/>
              </a:defRPr>
            </a:lvl8pPr>
            <a:lvl9pPr marL="3892029" indent="-228943" defTabSz="863306"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F7F53C41-90B8-AE41-8CF8-99EE734B7466}" type="slidenum">
              <a:rPr lang="en-GB" sz="1100">
                <a:solidFill>
                  <a:srgbClr val="000000"/>
                </a:solidFill>
              </a:rPr>
              <a:pPr eaLnBrk="1" hangingPunct="1"/>
              <a:t>58</a:t>
            </a:fld>
            <a:endParaRPr lang="en-GB" sz="1100">
              <a:solidFill>
                <a:srgbClr val="000000"/>
              </a:solidFill>
            </a:endParaRPr>
          </a:p>
        </p:txBody>
      </p:sp>
      <p:sp>
        <p:nvSpPr>
          <p:cNvPr id="27650" name="Rectangle 2"/>
          <p:cNvSpPr>
            <a:spLocks noGrp="1" noRot="1" noChangeAspect="1" noChangeArrowheads="1" noTextEdit="1"/>
          </p:cNvSpPr>
          <p:nvPr>
            <p:ph type="sldImg"/>
          </p:nvPr>
        </p:nvSpPr>
        <p:spPr>
          <a:xfrm>
            <a:off x="964063" y="763709"/>
            <a:ext cx="4879079" cy="3667398"/>
          </a:xfrm>
          <a:ln/>
        </p:spPr>
      </p:sp>
      <p:sp>
        <p:nvSpPr>
          <p:cNvPr id="27651" name="Rectangle 3"/>
          <p:cNvSpPr>
            <a:spLocks noGrp="1" noChangeArrowheads="1"/>
          </p:cNvSpPr>
          <p:nvPr>
            <p:ph type="body" idx="1"/>
          </p:nvPr>
        </p:nvSpPr>
        <p:spPr>
          <a:xfrm>
            <a:off x="918004" y="4736592"/>
            <a:ext cx="4971197" cy="443110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just">
              <a:spcBef>
                <a:spcPts val="601"/>
              </a:spcBef>
            </a:pPr>
            <a:endParaRPr lang="en-US">
              <a:latin typeface="Calibri" charset="0"/>
            </a:endParaRPr>
          </a:p>
        </p:txBody>
      </p:sp>
    </p:spTree>
    <p:extLst>
      <p:ext uri="{BB962C8B-B14F-4D97-AF65-F5344CB8AC3E}">
        <p14:creationId xmlns:p14="http://schemas.microsoft.com/office/powerpoint/2010/main" val="32188090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a:ln/>
        </p:spPr>
      </p:sp>
      <p:sp>
        <p:nvSpPr>
          <p:cNvPr id="3379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Calibri" charset="0"/>
            </a:endParaRPr>
          </a:p>
        </p:txBody>
      </p:sp>
      <p:sp>
        <p:nvSpPr>
          <p:cNvPr id="3379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63306" eaLnBrk="0" hangingPunct="0">
              <a:defRPr sz="2400">
                <a:solidFill>
                  <a:schemeClr val="tx1"/>
                </a:solidFill>
                <a:latin typeface="Verdana" charset="0"/>
                <a:ea typeface="ＭＳ Ｐゴシック" charset="0"/>
                <a:cs typeface="ＭＳ Ｐゴシック" charset="0"/>
              </a:defRPr>
            </a:lvl1pPr>
            <a:lvl2pPr marL="744064" indent="-286179" defTabSz="863306" eaLnBrk="0" hangingPunct="0">
              <a:defRPr sz="2400">
                <a:solidFill>
                  <a:schemeClr val="tx1"/>
                </a:solidFill>
                <a:latin typeface="Verdana" charset="0"/>
                <a:ea typeface="ＭＳ Ｐゴシック" charset="0"/>
              </a:defRPr>
            </a:lvl2pPr>
            <a:lvl3pPr marL="1144715" indent="-228943" defTabSz="863306" eaLnBrk="0" hangingPunct="0">
              <a:defRPr sz="2400">
                <a:solidFill>
                  <a:schemeClr val="tx1"/>
                </a:solidFill>
                <a:latin typeface="Verdana" charset="0"/>
                <a:ea typeface="ＭＳ Ｐゴシック" charset="0"/>
              </a:defRPr>
            </a:lvl3pPr>
            <a:lvl4pPr marL="1602600" indent="-228943" defTabSz="863306" eaLnBrk="0" hangingPunct="0">
              <a:defRPr sz="2400">
                <a:solidFill>
                  <a:schemeClr val="tx1"/>
                </a:solidFill>
                <a:latin typeface="Verdana" charset="0"/>
                <a:ea typeface="ＭＳ Ｐゴシック" charset="0"/>
              </a:defRPr>
            </a:lvl4pPr>
            <a:lvl5pPr marL="2060486" indent="-228943" defTabSz="863306" eaLnBrk="0" hangingPunct="0">
              <a:defRPr sz="2400">
                <a:solidFill>
                  <a:schemeClr val="tx1"/>
                </a:solidFill>
                <a:latin typeface="Verdana" charset="0"/>
                <a:ea typeface="ＭＳ Ｐゴシック" charset="0"/>
              </a:defRPr>
            </a:lvl5pPr>
            <a:lvl6pPr marL="2518372" indent="-228943" defTabSz="863306" eaLnBrk="0" fontAlgn="base" hangingPunct="0">
              <a:spcBef>
                <a:spcPct val="0"/>
              </a:spcBef>
              <a:spcAft>
                <a:spcPct val="0"/>
              </a:spcAft>
              <a:defRPr sz="2400">
                <a:solidFill>
                  <a:schemeClr val="tx1"/>
                </a:solidFill>
                <a:latin typeface="Verdana" charset="0"/>
                <a:ea typeface="ＭＳ Ｐゴシック" charset="0"/>
              </a:defRPr>
            </a:lvl6pPr>
            <a:lvl7pPr marL="2976258" indent="-228943" defTabSz="863306" eaLnBrk="0" fontAlgn="base" hangingPunct="0">
              <a:spcBef>
                <a:spcPct val="0"/>
              </a:spcBef>
              <a:spcAft>
                <a:spcPct val="0"/>
              </a:spcAft>
              <a:defRPr sz="2400">
                <a:solidFill>
                  <a:schemeClr val="tx1"/>
                </a:solidFill>
                <a:latin typeface="Verdana" charset="0"/>
                <a:ea typeface="ＭＳ Ｐゴシック" charset="0"/>
              </a:defRPr>
            </a:lvl7pPr>
            <a:lvl8pPr marL="3434144" indent="-228943" defTabSz="863306" eaLnBrk="0" fontAlgn="base" hangingPunct="0">
              <a:spcBef>
                <a:spcPct val="0"/>
              </a:spcBef>
              <a:spcAft>
                <a:spcPct val="0"/>
              </a:spcAft>
              <a:defRPr sz="2400">
                <a:solidFill>
                  <a:schemeClr val="tx1"/>
                </a:solidFill>
                <a:latin typeface="Verdana" charset="0"/>
                <a:ea typeface="ＭＳ Ｐゴシック" charset="0"/>
              </a:defRPr>
            </a:lvl8pPr>
            <a:lvl9pPr marL="3892029" indent="-228943" defTabSz="863306"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2EDF4F77-D012-9649-9A3A-FF0AB6A899BB}" type="slidenum">
              <a:rPr lang="en-US" sz="1100"/>
              <a:pPr eaLnBrk="1" hangingPunct="1"/>
              <a:t>59</a:t>
            </a:fld>
            <a:endParaRPr lang="en-US" sz="1100"/>
          </a:p>
        </p:txBody>
      </p:sp>
    </p:spTree>
    <p:extLst>
      <p:ext uri="{BB962C8B-B14F-4D97-AF65-F5344CB8AC3E}">
        <p14:creationId xmlns:p14="http://schemas.microsoft.com/office/powerpoint/2010/main" val="26909951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2058752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p:spPr>
        <p:txBody>
          <a:bodyPr/>
          <a:lstStyle/>
          <a:p>
            <a:pPr defTabSz="852488"/>
            <a:endParaRPr lang="en-US" smtClean="0">
              <a:latin typeface="Calibri" pitchFamily="34" charset="0"/>
            </a:endParaRPr>
          </a:p>
        </p:txBody>
      </p:sp>
      <p:sp>
        <p:nvSpPr>
          <p:cNvPr id="54276" name="Slide Number Placeholder 3"/>
          <p:cNvSpPr>
            <a:spLocks noGrp="1"/>
          </p:cNvSpPr>
          <p:nvPr>
            <p:ph type="sldNum" sz="quarter" idx="5"/>
          </p:nvPr>
        </p:nvSpPr>
        <p:spPr>
          <a:noFill/>
        </p:spPr>
        <p:txBody>
          <a:bodyPr/>
          <a:lstStyle>
            <a:lvl1pPr defTabSz="849313" eaLnBrk="0" hangingPunct="0">
              <a:defRPr>
                <a:solidFill>
                  <a:schemeClr val="tx1"/>
                </a:solidFill>
                <a:latin typeface="Verdana" pitchFamily="34" charset="0"/>
                <a:ea typeface="MS PGothic" pitchFamily="34" charset="-128"/>
              </a:defRPr>
            </a:lvl1pPr>
            <a:lvl2pPr marL="742950" indent="-285750" defTabSz="849313" eaLnBrk="0" hangingPunct="0">
              <a:defRPr>
                <a:solidFill>
                  <a:schemeClr val="tx1"/>
                </a:solidFill>
                <a:latin typeface="Verdana" pitchFamily="34" charset="0"/>
                <a:ea typeface="MS PGothic" pitchFamily="34" charset="-128"/>
              </a:defRPr>
            </a:lvl2pPr>
            <a:lvl3pPr marL="1143000" indent="-228600" defTabSz="849313" eaLnBrk="0" hangingPunct="0">
              <a:defRPr>
                <a:solidFill>
                  <a:schemeClr val="tx1"/>
                </a:solidFill>
                <a:latin typeface="Verdana" pitchFamily="34" charset="0"/>
                <a:ea typeface="MS PGothic" pitchFamily="34" charset="-128"/>
              </a:defRPr>
            </a:lvl3pPr>
            <a:lvl4pPr marL="1600200" indent="-228600" defTabSz="849313" eaLnBrk="0" hangingPunct="0">
              <a:defRPr>
                <a:solidFill>
                  <a:schemeClr val="tx1"/>
                </a:solidFill>
                <a:latin typeface="Verdana" pitchFamily="34" charset="0"/>
                <a:ea typeface="MS PGothic" pitchFamily="34" charset="-128"/>
              </a:defRPr>
            </a:lvl4pPr>
            <a:lvl5pPr marL="2057400" indent="-228600" defTabSz="849313" eaLnBrk="0" hangingPunct="0">
              <a:defRPr>
                <a:solidFill>
                  <a:schemeClr val="tx1"/>
                </a:solidFill>
                <a:latin typeface="Verdana" pitchFamily="34" charset="0"/>
                <a:ea typeface="MS PGothic" pitchFamily="34" charset="-128"/>
              </a:defRPr>
            </a:lvl5pPr>
            <a:lvl6pPr marL="2514600" indent="-228600" defTabSz="849313"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defTabSz="849313"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defTabSz="849313"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defTabSz="849313" eaLnBrk="0" fontAlgn="base" hangingPunct="0">
              <a:spcBef>
                <a:spcPct val="0"/>
              </a:spcBef>
              <a:spcAft>
                <a:spcPct val="0"/>
              </a:spcAft>
              <a:defRPr>
                <a:solidFill>
                  <a:schemeClr val="tx1"/>
                </a:solidFill>
                <a:latin typeface="Verdana" pitchFamily="34" charset="0"/>
                <a:ea typeface="MS PGothic" pitchFamily="34" charset="-128"/>
              </a:defRPr>
            </a:lvl9pPr>
          </a:lstStyle>
          <a:p>
            <a:pPr eaLnBrk="1" hangingPunct="1"/>
            <a:fld id="{5664E9D9-2432-47D2-9883-4ECC4DEA99E1}" type="slidenum">
              <a:rPr lang="en-US" smtClean="0">
                <a:solidFill>
                  <a:srgbClr val="000000"/>
                </a:solidFill>
              </a:rPr>
              <a:pPr eaLnBrk="1" hangingPunct="1"/>
              <a:t>6</a:t>
            </a:fld>
            <a:endParaRPr lang="en-US" smtClean="0">
              <a:solidFill>
                <a:srgbClr val="000000"/>
              </a:solidFill>
            </a:endParaRPr>
          </a:p>
        </p:txBody>
      </p:sp>
    </p:spTree>
    <p:extLst>
      <p:ext uri="{BB962C8B-B14F-4D97-AF65-F5344CB8AC3E}">
        <p14:creationId xmlns:p14="http://schemas.microsoft.com/office/powerpoint/2010/main" val="1522225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xfrm>
            <a:off x="715963" y="742950"/>
            <a:ext cx="5375275" cy="3722688"/>
          </a:xfrm>
          <a:ln/>
        </p:spPr>
      </p:sp>
      <p:sp>
        <p:nvSpPr>
          <p:cNvPr id="51203" name="Rectangle 3"/>
          <p:cNvSpPr>
            <a:spLocks noGrp="1" noChangeArrowheads="1"/>
          </p:cNvSpPr>
          <p:nvPr>
            <p:ph type="body" idx="1"/>
          </p:nvPr>
        </p:nvSpPr>
        <p:spPr>
          <a:xfrm>
            <a:off x="677863" y="4714875"/>
            <a:ext cx="5441950" cy="4470400"/>
          </a:xfrm>
          <a:noFill/>
        </p:spPr>
        <p:txBody>
          <a:bodyPr lIns="88666" tIns="44331" rIns="88666" bIns="44331"/>
          <a:lstStyle/>
          <a:p>
            <a:endParaRPr lang="en-GB" dirty="0" smtClean="0">
              <a:latin typeface="Calibri" pitchFamily="34" charset="0"/>
            </a:endParaRPr>
          </a:p>
        </p:txBody>
      </p:sp>
    </p:spTree>
    <p:extLst>
      <p:ext uri="{BB962C8B-B14F-4D97-AF65-F5344CB8AC3E}">
        <p14:creationId xmlns:p14="http://schemas.microsoft.com/office/powerpoint/2010/main" val="3909676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xfrm>
            <a:off x="715963" y="742950"/>
            <a:ext cx="5375275" cy="3722688"/>
          </a:xfrm>
          <a:ln/>
        </p:spPr>
      </p:sp>
      <p:sp>
        <p:nvSpPr>
          <p:cNvPr id="51203" name="Rectangle 3"/>
          <p:cNvSpPr>
            <a:spLocks noGrp="1" noChangeArrowheads="1"/>
          </p:cNvSpPr>
          <p:nvPr>
            <p:ph type="body" idx="1"/>
          </p:nvPr>
        </p:nvSpPr>
        <p:spPr>
          <a:xfrm>
            <a:off x="677863" y="4714875"/>
            <a:ext cx="5441950" cy="4470400"/>
          </a:xfrm>
          <a:noFill/>
        </p:spPr>
        <p:txBody>
          <a:bodyPr lIns="88666" tIns="44331" rIns="88666" bIns="44331"/>
          <a:lstStyle/>
          <a:p>
            <a:endParaRPr lang="en-GB" dirty="0" smtClean="0">
              <a:latin typeface="Calibri" pitchFamily="34" charset="0"/>
            </a:endParaRPr>
          </a:p>
        </p:txBody>
      </p:sp>
    </p:spTree>
    <p:extLst>
      <p:ext uri="{BB962C8B-B14F-4D97-AF65-F5344CB8AC3E}">
        <p14:creationId xmlns:p14="http://schemas.microsoft.com/office/powerpoint/2010/main" val="2739463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xfrm>
            <a:off x="762000" y="741363"/>
            <a:ext cx="5334000" cy="3694112"/>
          </a:xfrm>
          <a:ln/>
        </p:spPr>
      </p:sp>
      <p:sp>
        <p:nvSpPr>
          <p:cNvPr id="1126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mtClean="0">
                <a:latin typeface="Calibri" pitchFamily="34" charset="0"/>
              </a:rPr>
              <a:t>SMOS observations of brightness temperature is a totally new source of information for tracking hurricanes Strong winds over oceans whip up waves and whitecaps, which in turn affect the microwave radiation being emitted from the surface. This means that although strong storms make it difficult to measure salinity, the changes in emitted radiation can, however, be linked directly to the strength of the wind over the sea.</a:t>
            </a:r>
          </a:p>
          <a:p>
            <a:endParaRPr lang="en-GB" smtClean="0">
              <a:latin typeface="Calibri" pitchFamily="34" charset="0"/>
            </a:endParaRPr>
          </a:p>
        </p:txBody>
      </p:sp>
      <p:sp>
        <p:nvSpPr>
          <p:cNvPr id="1126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81063" eaLnBrk="0" hangingPunct="0">
              <a:defRPr>
                <a:solidFill>
                  <a:schemeClr val="tx1"/>
                </a:solidFill>
                <a:latin typeface="NotesEsa" pitchFamily="2" charset="0"/>
                <a:ea typeface="MS PGothic" pitchFamily="34" charset="-128"/>
              </a:defRPr>
            </a:lvl1pPr>
            <a:lvl2pPr marL="742950" indent="-285750" defTabSz="881063" eaLnBrk="0" hangingPunct="0">
              <a:defRPr>
                <a:solidFill>
                  <a:schemeClr val="tx1"/>
                </a:solidFill>
                <a:latin typeface="NotesEsa" pitchFamily="2" charset="0"/>
                <a:ea typeface="MS PGothic" pitchFamily="34" charset="-128"/>
              </a:defRPr>
            </a:lvl2pPr>
            <a:lvl3pPr marL="1143000" indent="-228600" defTabSz="881063" eaLnBrk="0" hangingPunct="0">
              <a:defRPr>
                <a:solidFill>
                  <a:schemeClr val="tx1"/>
                </a:solidFill>
                <a:latin typeface="NotesEsa" pitchFamily="2" charset="0"/>
                <a:ea typeface="MS PGothic" pitchFamily="34" charset="-128"/>
              </a:defRPr>
            </a:lvl3pPr>
            <a:lvl4pPr marL="1600200" indent="-228600" defTabSz="881063" eaLnBrk="0" hangingPunct="0">
              <a:defRPr>
                <a:solidFill>
                  <a:schemeClr val="tx1"/>
                </a:solidFill>
                <a:latin typeface="NotesEsa" pitchFamily="2" charset="0"/>
                <a:ea typeface="MS PGothic" pitchFamily="34" charset="-128"/>
              </a:defRPr>
            </a:lvl4pPr>
            <a:lvl5pPr marL="2057400" indent="-228600" defTabSz="881063" eaLnBrk="0" hangingPunct="0">
              <a:defRPr>
                <a:solidFill>
                  <a:schemeClr val="tx1"/>
                </a:solidFill>
                <a:latin typeface="NotesEsa" pitchFamily="2" charset="0"/>
                <a:ea typeface="MS PGothic" pitchFamily="34" charset="-128"/>
              </a:defRPr>
            </a:lvl5pPr>
            <a:lvl6pPr marL="2514600" indent="-228600" defTabSz="881063" eaLnBrk="0" fontAlgn="base" hangingPunct="0">
              <a:spcBef>
                <a:spcPct val="0"/>
              </a:spcBef>
              <a:spcAft>
                <a:spcPct val="0"/>
              </a:spcAft>
              <a:defRPr>
                <a:solidFill>
                  <a:schemeClr val="tx1"/>
                </a:solidFill>
                <a:latin typeface="NotesEsa" pitchFamily="2" charset="0"/>
                <a:ea typeface="MS PGothic" pitchFamily="34" charset="-128"/>
              </a:defRPr>
            </a:lvl6pPr>
            <a:lvl7pPr marL="2971800" indent="-228600" defTabSz="881063" eaLnBrk="0" fontAlgn="base" hangingPunct="0">
              <a:spcBef>
                <a:spcPct val="0"/>
              </a:spcBef>
              <a:spcAft>
                <a:spcPct val="0"/>
              </a:spcAft>
              <a:defRPr>
                <a:solidFill>
                  <a:schemeClr val="tx1"/>
                </a:solidFill>
                <a:latin typeface="NotesEsa" pitchFamily="2" charset="0"/>
                <a:ea typeface="MS PGothic" pitchFamily="34" charset="-128"/>
              </a:defRPr>
            </a:lvl7pPr>
            <a:lvl8pPr marL="3429000" indent="-228600" defTabSz="881063" eaLnBrk="0" fontAlgn="base" hangingPunct="0">
              <a:spcBef>
                <a:spcPct val="0"/>
              </a:spcBef>
              <a:spcAft>
                <a:spcPct val="0"/>
              </a:spcAft>
              <a:defRPr>
                <a:solidFill>
                  <a:schemeClr val="tx1"/>
                </a:solidFill>
                <a:latin typeface="NotesEsa" pitchFamily="2" charset="0"/>
                <a:ea typeface="MS PGothic" pitchFamily="34" charset="-128"/>
              </a:defRPr>
            </a:lvl8pPr>
            <a:lvl9pPr marL="3886200" indent="-228600" defTabSz="881063" eaLnBrk="0" fontAlgn="base" hangingPunct="0">
              <a:spcBef>
                <a:spcPct val="0"/>
              </a:spcBef>
              <a:spcAft>
                <a:spcPct val="0"/>
              </a:spcAft>
              <a:defRPr>
                <a:solidFill>
                  <a:schemeClr val="tx1"/>
                </a:solidFill>
                <a:latin typeface="NotesEsa" pitchFamily="2" charset="0"/>
                <a:ea typeface="MS PGothic" pitchFamily="34" charset="-128"/>
              </a:defRPr>
            </a:lvl9pPr>
          </a:lstStyle>
          <a:p>
            <a:pPr eaLnBrk="1" hangingPunct="1"/>
            <a:fld id="{6A30AEA3-8E64-4D70-B33C-62FF870A5D20}" type="slidenum">
              <a:rPr lang="en-US" smtClean="0"/>
              <a:pPr eaLnBrk="1" hangingPunct="1"/>
              <a:t>9</a:t>
            </a:fld>
            <a:endParaRPr lang="en-US" smtClean="0"/>
          </a:p>
        </p:txBody>
      </p:sp>
    </p:spTree>
    <p:extLst>
      <p:ext uri="{BB962C8B-B14F-4D97-AF65-F5344CB8AC3E}">
        <p14:creationId xmlns:p14="http://schemas.microsoft.com/office/powerpoint/2010/main" val="3383416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33408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92183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273675" y="4354515"/>
            <a:ext cx="1539875" cy="16843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4051" y="4354515"/>
            <a:ext cx="4467225" cy="16843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805893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5"/>
            <a:ext cx="8420100" cy="1470025"/>
          </a:xfrm>
        </p:spPr>
        <p:txBody>
          <a:bodyPr/>
          <a:lstStyle/>
          <a:p>
            <a:r>
              <a:rPr lang="de-CH" smtClean="0"/>
              <a:t>Click to edit Master title style</a:t>
            </a:r>
            <a:endParaRPr lang="en-US"/>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CH" smtClean="0"/>
              <a:t>Click to edit Master subtitle style</a:t>
            </a:r>
            <a:endParaRPr lang="en-US"/>
          </a:p>
        </p:txBody>
      </p:sp>
    </p:spTree>
    <p:extLst>
      <p:ext uri="{BB962C8B-B14F-4D97-AF65-F5344CB8AC3E}">
        <p14:creationId xmlns:p14="http://schemas.microsoft.com/office/powerpoint/2010/main" val="3888638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Content Placeholder 2"/>
          <p:cNvSpPr>
            <a:spLocks noGrp="1"/>
          </p:cNvSpPr>
          <p:nvPr>
            <p:ph idx="1"/>
          </p:nvPr>
        </p:nvSpPr>
        <p:spPr/>
        <p:txBody>
          <a:body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Tree>
    <p:extLst>
      <p:ext uri="{BB962C8B-B14F-4D97-AF65-F5344CB8AC3E}">
        <p14:creationId xmlns:p14="http://schemas.microsoft.com/office/powerpoint/2010/main" val="4217123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0"/>
            <a:ext cx="8420100" cy="1362075"/>
          </a:xfrm>
        </p:spPr>
        <p:txBody>
          <a:bodyPr anchor="t"/>
          <a:lstStyle>
            <a:lvl1pPr algn="l">
              <a:defRPr sz="4000" b="1" cap="all"/>
            </a:lvl1pPr>
          </a:lstStyle>
          <a:p>
            <a:r>
              <a:rPr lang="de-CH" smtClean="0"/>
              <a:t>Click to edit Master title style</a:t>
            </a:r>
            <a:endParaRPr lang="en-US"/>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CH" smtClean="0"/>
              <a:t>Click to edit Master text styles</a:t>
            </a:r>
          </a:p>
        </p:txBody>
      </p:sp>
    </p:spTree>
    <p:extLst>
      <p:ext uri="{BB962C8B-B14F-4D97-AF65-F5344CB8AC3E}">
        <p14:creationId xmlns:p14="http://schemas.microsoft.com/office/powerpoint/2010/main" val="16149115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Content Placeholder 2"/>
          <p:cNvSpPr>
            <a:spLocks noGrp="1"/>
          </p:cNvSpPr>
          <p:nvPr>
            <p:ph sz="half" idx="1"/>
          </p:nvPr>
        </p:nvSpPr>
        <p:spPr>
          <a:xfrm>
            <a:off x="663575" y="1673225"/>
            <a:ext cx="4127500"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Content Placeholder 3"/>
          <p:cNvSpPr>
            <a:spLocks noGrp="1"/>
          </p:cNvSpPr>
          <p:nvPr>
            <p:ph sz="half" idx="2"/>
          </p:nvPr>
        </p:nvSpPr>
        <p:spPr>
          <a:xfrm>
            <a:off x="4943475" y="1673225"/>
            <a:ext cx="4127500"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Tree>
    <p:extLst>
      <p:ext uri="{BB962C8B-B14F-4D97-AF65-F5344CB8AC3E}">
        <p14:creationId xmlns:p14="http://schemas.microsoft.com/office/powerpoint/2010/main" val="13170374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de-CH" smtClean="0"/>
              <a:t>Click to edit Master title style</a:t>
            </a:r>
            <a:endParaRPr lang="en-US"/>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5" name="Text Placeholder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Click to edit Master text styles</a:t>
            </a:r>
          </a:p>
        </p:txBody>
      </p:sp>
      <p:sp>
        <p:nvSpPr>
          <p:cNvPr id="6" name="Content Placeholder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Tree>
    <p:extLst>
      <p:ext uri="{BB962C8B-B14F-4D97-AF65-F5344CB8AC3E}">
        <p14:creationId xmlns:p14="http://schemas.microsoft.com/office/powerpoint/2010/main" val="17282619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Tree>
    <p:extLst>
      <p:ext uri="{BB962C8B-B14F-4D97-AF65-F5344CB8AC3E}">
        <p14:creationId xmlns:p14="http://schemas.microsoft.com/office/powerpoint/2010/main" val="14920725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83882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138" cy="1162050"/>
          </a:xfrm>
        </p:spPr>
        <p:txBody>
          <a:bodyPr anchor="b"/>
          <a:lstStyle>
            <a:lvl1pPr algn="l">
              <a:defRPr sz="2000" b="1"/>
            </a:lvl1pPr>
          </a:lstStyle>
          <a:p>
            <a:r>
              <a:rPr lang="de-CH" smtClean="0"/>
              <a:t>Click to edit Master title style</a:t>
            </a:r>
            <a:endParaRPr lang="en-US"/>
          </a:p>
        </p:txBody>
      </p:sp>
      <p:sp>
        <p:nvSpPr>
          <p:cNvPr id="3" name="Content Placeholder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Text Placeholder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Click to edit Master text styles</a:t>
            </a:r>
          </a:p>
        </p:txBody>
      </p:sp>
    </p:spTree>
    <p:extLst>
      <p:ext uri="{BB962C8B-B14F-4D97-AF65-F5344CB8AC3E}">
        <p14:creationId xmlns:p14="http://schemas.microsoft.com/office/powerpoint/2010/main" val="1073579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78904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de-CH" smtClean="0"/>
              <a:t>Click to edit Master title style</a:t>
            </a:r>
            <a:endParaRPr lang="en-US"/>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Click to edit Master text styles</a:t>
            </a:r>
          </a:p>
        </p:txBody>
      </p:sp>
    </p:spTree>
    <p:extLst>
      <p:ext uri="{BB962C8B-B14F-4D97-AF65-F5344CB8AC3E}">
        <p14:creationId xmlns:p14="http://schemas.microsoft.com/office/powerpoint/2010/main" val="33527433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Tree>
    <p:extLst>
      <p:ext uri="{BB962C8B-B14F-4D97-AF65-F5344CB8AC3E}">
        <p14:creationId xmlns:p14="http://schemas.microsoft.com/office/powerpoint/2010/main" val="11470712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9125" y="163513"/>
            <a:ext cx="2101850" cy="5827712"/>
          </a:xfrm>
        </p:spPr>
        <p:txBody>
          <a:bodyPr vert="eaVert"/>
          <a:lstStyle/>
          <a:p>
            <a:r>
              <a:rPr lang="de-CH" smtClean="0"/>
              <a:t>Click to edit Master title style</a:t>
            </a:r>
            <a:endParaRPr lang="en-US"/>
          </a:p>
        </p:txBody>
      </p:sp>
      <p:sp>
        <p:nvSpPr>
          <p:cNvPr id="3" name="Vertical Text Placeholder 2"/>
          <p:cNvSpPr>
            <a:spLocks noGrp="1"/>
          </p:cNvSpPr>
          <p:nvPr>
            <p:ph type="body" orient="vert" idx="1"/>
          </p:nvPr>
        </p:nvSpPr>
        <p:spPr>
          <a:xfrm>
            <a:off x="663575" y="163513"/>
            <a:ext cx="6153150" cy="5827712"/>
          </a:xfrm>
        </p:spPr>
        <p:txBody>
          <a:bodyPr vert="eaVert"/>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Tree>
    <p:extLst>
      <p:ext uri="{BB962C8B-B14F-4D97-AF65-F5344CB8AC3E}">
        <p14:creationId xmlns:p14="http://schemas.microsoft.com/office/powerpoint/2010/main" val="38568151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4688" y="163513"/>
            <a:ext cx="6716712" cy="862012"/>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63575" y="1673225"/>
            <a:ext cx="4127500" cy="431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943475" y="1673225"/>
            <a:ext cx="4127500" cy="431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9374483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63575" y="163513"/>
            <a:ext cx="8407400" cy="58277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9830466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pic>
        <p:nvPicPr>
          <p:cNvPr id="2" name="Picture 22" descr="signature"/>
          <p:cNvPicPr>
            <a:picLocks noChangeAspect="1" noChangeArrowheads="1"/>
          </p:cNvPicPr>
          <p:nvPr userDrawn="1"/>
        </p:nvPicPr>
        <p:blipFill>
          <a:blip r:embed="rId2" cstate="email">
            <a:extLst>
              <a:ext uri="{28A0092B-C50C-407E-A947-70E740481C1C}">
                <a14:useLocalDpi xmlns:a14="http://schemas.microsoft.com/office/drawing/2010/main"/>
              </a:ext>
            </a:extLst>
          </a:blip>
          <a:srcRect t="-8163"/>
          <a:stretch>
            <a:fillRect/>
          </a:stretch>
        </p:blipFill>
        <p:spPr bwMode="auto">
          <a:xfrm>
            <a:off x="8347869" y="6380163"/>
            <a:ext cx="1558131" cy="252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4" descr="PPT_Header0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1"/>
            <a:ext cx="9906000" cy="1204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25" descr="PPT_Header01"/>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0" y="1"/>
            <a:ext cx="9906000" cy="1204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38"/>
          <p:cNvSpPr txBox="1">
            <a:spLocks noChangeArrowheads="1"/>
          </p:cNvSpPr>
          <p:nvPr userDrawn="1"/>
        </p:nvSpPr>
        <p:spPr bwMode="auto">
          <a:xfrm>
            <a:off x="154782" y="6597651"/>
            <a:ext cx="3093906" cy="214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spcBef>
                <a:spcPct val="50000"/>
              </a:spcBef>
              <a:defRPr/>
            </a:pPr>
            <a:r>
              <a:rPr lang="en-US" sz="800" smtClean="0"/>
              <a:t>ESA UNCLASSIFIED – For Official Use </a:t>
            </a:r>
            <a:endParaRPr lang="en-GB" sz="800" smtClean="0"/>
          </a:p>
        </p:txBody>
      </p:sp>
    </p:spTree>
    <p:extLst>
      <p:ext uri="{BB962C8B-B14F-4D97-AF65-F5344CB8AC3E}">
        <p14:creationId xmlns:p14="http://schemas.microsoft.com/office/powerpoint/2010/main" val="1058404876"/>
      </p:ext>
    </p:extLst>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56835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4050" y="4924427"/>
            <a:ext cx="3003550" cy="1114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810000" y="4924427"/>
            <a:ext cx="3003550" cy="1114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3545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3500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60218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7871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77870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4535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9" descr="PPT_Header02"/>
          <p:cNvPicPr>
            <a:picLocks noChangeAspect="1" noChangeArrowheads="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0" y="0"/>
            <a:ext cx="9906000" cy="1304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9"/>
          <p:cNvSpPr>
            <a:spLocks noGrp="1" noChangeArrowheads="1"/>
          </p:cNvSpPr>
          <p:nvPr>
            <p:ph type="title"/>
          </p:nvPr>
        </p:nvSpPr>
        <p:spPr bwMode="auto">
          <a:xfrm>
            <a:off x="708025" y="4354513"/>
            <a:ext cx="4594225" cy="33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36000" tIns="3600" rIns="36000" bIns="3600" numCol="1" anchor="t" anchorCtr="0" compatLnSpc="1">
            <a:prstTxWarp prst="textNoShape">
              <a:avLst/>
            </a:prstTxWarp>
          </a:bodyPr>
          <a:lstStyle/>
          <a:p>
            <a:pPr lvl="0"/>
            <a:r>
              <a:rPr lang="en-US" smtClean="0"/>
              <a:t>Click to edit Master title style</a:t>
            </a:r>
            <a:endParaRPr lang="it-IT" smtClean="0"/>
          </a:p>
        </p:txBody>
      </p:sp>
      <p:sp>
        <p:nvSpPr>
          <p:cNvPr id="1028" name="Rectangle 10"/>
          <p:cNvSpPr>
            <a:spLocks noGrp="1" noChangeArrowheads="1"/>
          </p:cNvSpPr>
          <p:nvPr>
            <p:ph type="body" idx="1"/>
          </p:nvPr>
        </p:nvSpPr>
        <p:spPr bwMode="auto">
          <a:xfrm>
            <a:off x="708025" y="4924425"/>
            <a:ext cx="6673850" cy="1114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36000" tIns="3600" rIns="36000" bIns="3600" numCol="1" anchor="b" anchorCtr="0" compatLnSpc="1">
            <a:prstTxWarp prst="textNoShape">
              <a:avLst/>
            </a:prstTxWarp>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p>
        </p:txBody>
      </p:sp>
      <p:pic>
        <p:nvPicPr>
          <p:cNvPr id="1029" name="Picture 18" descr="signature"/>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4763" y="6327775"/>
            <a:ext cx="9901237" cy="233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timing>
    <p:tnLst>
      <p:par>
        <p:cTn id="1" dur="indefinite" restart="never" nodeType="tmRoot"/>
      </p:par>
    </p:tnLst>
  </p:timing>
  <p:txStyles>
    <p:titleStyle>
      <a:lvl1pPr algn="l" rtl="0" eaLnBrk="0" fontAlgn="base" hangingPunct="0">
        <a:spcBef>
          <a:spcPct val="0"/>
        </a:spcBef>
        <a:spcAft>
          <a:spcPct val="0"/>
        </a:spcAft>
        <a:defRPr sz="4400" b="1">
          <a:solidFill>
            <a:schemeClr val="bg1"/>
          </a:solidFill>
          <a:latin typeface="+mj-lt"/>
          <a:ea typeface="MS PGothic" pitchFamily="34" charset="-128"/>
          <a:cs typeface="ＭＳ Ｐゴシック" charset="0"/>
        </a:defRPr>
      </a:lvl1pPr>
      <a:lvl2pPr algn="l" rtl="0" eaLnBrk="0" fontAlgn="base" hangingPunct="0">
        <a:spcBef>
          <a:spcPct val="0"/>
        </a:spcBef>
        <a:spcAft>
          <a:spcPct val="0"/>
        </a:spcAft>
        <a:defRPr sz="4400" b="1">
          <a:solidFill>
            <a:schemeClr val="bg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4400" b="1">
          <a:solidFill>
            <a:schemeClr val="bg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4400" b="1">
          <a:solidFill>
            <a:schemeClr val="bg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4400" b="1">
          <a:solidFill>
            <a:schemeClr val="bg1"/>
          </a:solidFill>
          <a:latin typeface="Verdana" pitchFamily="34" charset="0"/>
          <a:ea typeface="MS PGothic" pitchFamily="34" charset="-128"/>
          <a:cs typeface="ＭＳ Ｐゴシック" charset="0"/>
        </a:defRPr>
      </a:lvl5pPr>
      <a:lvl6pPr marL="457200" algn="l" rtl="0" fontAlgn="base">
        <a:spcBef>
          <a:spcPct val="0"/>
        </a:spcBef>
        <a:spcAft>
          <a:spcPct val="0"/>
        </a:spcAft>
        <a:defRPr b="1">
          <a:solidFill>
            <a:schemeClr val="bg1"/>
          </a:solidFill>
          <a:latin typeface="Verdana" pitchFamily="34" charset="0"/>
        </a:defRPr>
      </a:lvl6pPr>
      <a:lvl7pPr marL="914400" algn="l" rtl="0" fontAlgn="base">
        <a:spcBef>
          <a:spcPct val="0"/>
        </a:spcBef>
        <a:spcAft>
          <a:spcPct val="0"/>
        </a:spcAft>
        <a:defRPr b="1">
          <a:solidFill>
            <a:schemeClr val="bg1"/>
          </a:solidFill>
          <a:latin typeface="Verdana" pitchFamily="34" charset="0"/>
        </a:defRPr>
      </a:lvl7pPr>
      <a:lvl8pPr marL="1371600" algn="l" rtl="0" fontAlgn="base">
        <a:spcBef>
          <a:spcPct val="0"/>
        </a:spcBef>
        <a:spcAft>
          <a:spcPct val="0"/>
        </a:spcAft>
        <a:defRPr b="1">
          <a:solidFill>
            <a:schemeClr val="bg1"/>
          </a:solidFill>
          <a:latin typeface="Verdana" pitchFamily="34" charset="0"/>
        </a:defRPr>
      </a:lvl8pPr>
      <a:lvl9pPr marL="1828800" algn="l" rtl="0" fontAlgn="base">
        <a:spcBef>
          <a:spcPct val="0"/>
        </a:spcBef>
        <a:spcAft>
          <a:spcPct val="0"/>
        </a:spcAft>
        <a:defRPr b="1">
          <a:solidFill>
            <a:schemeClr val="bg1"/>
          </a:solidFill>
          <a:latin typeface="Verdana" pitchFamily="34" charset="0"/>
        </a:defRPr>
      </a:lvl9pPr>
    </p:titleStyle>
    <p:bodyStyle>
      <a:lvl1pPr marL="342900" indent="-342900" algn="l" rtl="0" eaLnBrk="0" fontAlgn="base" hangingPunct="0">
        <a:lnSpc>
          <a:spcPct val="110000"/>
        </a:lnSpc>
        <a:spcBef>
          <a:spcPct val="20000"/>
        </a:spcBef>
        <a:spcAft>
          <a:spcPct val="0"/>
        </a:spcAft>
        <a:buClr>
          <a:srgbClr val="ED1B34"/>
        </a:buClr>
        <a:buChar char="•"/>
        <a:defRPr sz="1600">
          <a:solidFill>
            <a:schemeClr val="bg1"/>
          </a:solidFill>
          <a:latin typeface="+mn-lt"/>
          <a:ea typeface="MS PGothic" pitchFamily="34" charset="-128"/>
          <a:cs typeface="ＭＳ Ｐゴシック" charset="0"/>
        </a:defRPr>
      </a:lvl1pPr>
      <a:lvl2pPr marL="1227138" indent="-419100" algn="l" rtl="0" eaLnBrk="0" fontAlgn="base" hangingPunct="0">
        <a:spcBef>
          <a:spcPct val="20000"/>
        </a:spcBef>
        <a:spcAft>
          <a:spcPct val="0"/>
        </a:spcAft>
        <a:buClr>
          <a:srgbClr val="ED1B34"/>
        </a:buClr>
        <a:buFont typeface="NotesSoft-Bold" pitchFamily="2" charset="0"/>
        <a:buChar char="–"/>
        <a:defRPr sz="2800">
          <a:solidFill>
            <a:schemeClr val="bg2"/>
          </a:solidFill>
          <a:latin typeface="NotesSoft-Bold" pitchFamily="2" charset="0"/>
          <a:ea typeface="MS PGothic" pitchFamily="34" charset="-128"/>
        </a:defRPr>
      </a:lvl2pPr>
      <a:lvl3pPr marL="1825625" indent="-419100" algn="l" rtl="0" eaLnBrk="0" fontAlgn="base" hangingPunct="0">
        <a:spcBef>
          <a:spcPct val="20000"/>
        </a:spcBef>
        <a:spcAft>
          <a:spcPct val="0"/>
        </a:spcAft>
        <a:buClr>
          <a:srgbClr val="ED1B34"/>
        </a:buClr>
        <a:buFont typeface="NotesSoft-Bold" pitchFamily="2" charset="0"/>
        <a:buChar char="•"/>
        <a:defRPr sz="2800">
          <a:solidFill>
            <a:schemeClr val="bg2"/>
          </a:solidFill>
          <a:latin typeface="NotesSoft-Bold" pitchFamily="2" charset="0"/>
          <a:ea typeface="MS PGothic" pitchFamily="34" charset="-128"/>
        </a:defRPr>
      </a:lvl3pPr>
      <a:lvl4pPr marL="2424113" indent="-419100" algn="l" rtl="0" eaLnBrk="0" fontAlgn="base" hangingPunct="0">
        <a:spcBef>
          <a:spcPct val="20000"/>
        </a:spcBef>
        <a:spcAft>
          <a:spcPct val="0"/>
        </a:spcAft>
        <a:buClr>
          <a:srgbClr val="ED1B34"/>
        </a:buClr>
        <a:buFont typeface="NotesSoft-Bold" pitchFamily="2" charset="0"/>
        <a:buChar char="–"/>
        <a:defRPr sz="2800">
          <a:solidFill>
            <a:schemeClr val="bg2"/>
          </a:solidFill>
          <a:latin typeface="NotesSoft-Bold" pitchFamily="2" charset="0"/>
          <a:ea typeface="MS PGothic" pitchFamily="34" charset="-128"/>
        </a:defRPr>
      </a:lvl4pPr>
      <a:lvl5pPr marL="3022600" indent="-419100" algn="l" rtl="0" eaLnBrk="0" fontAlgn="base" hangingPunct="0">
        <a:spcBef>
          <a:spcPct val="20000"/>
        </a:spcBef>
        <a:spcAft>
          <a:spcPct val="0"/>
        </a:spcAft>
        <a:buClr>
          <a:srgbClr val="ED1B34"/>
        </a:buClr>
        <a:buFont typeface="NotesSoft-Bold" pitchFamily="2" charset="0"/>
        <a:buChar char="»"/>
        <a:defRPr sz="2800">
          <a:solidFill>
            <a:schemeClr val="bg2"/>
          </a:solidFill>
          <a:latin typeface="NotesSoft-Bold" pitchFamily="2" charset="0"/>
          <a:ea typeface="MS PGothic" pitchFamily="34" charset="-128"/>
        </a:defRPr>
      </a:lvl5pPr>
      <a:lvl6pPr marL="3479800" indent="-419100" algn="l" rtl="0" fontAlgn="base">
        <a:spcBef>
          <a:spcPct val="20000"/>
        </a:spcBef>
        <a:spcAft>
          <a:spcPct val="0"/>
        </a:spcAft>
        <a:buClr>
          <a:srgbClr val="ED1B34"/>
        </a:buClr>
        <a:buFont typeface="NotesSoft-Bold" pitchFamily="2" charset="0"/>
        <a:defRPr sz="2800">
          <a:solidFill>
            <a:schemeClr val="bg2"/>
          </a:solidFill>
          <a:latin typeface="NotesSoft-Bold" pitchFamily="2" charset="0"/>
        </a:defRPr>
      </a:lvl6pPr>
      <a:lvl7pPr marL="3937000" indent="-419100" algn="l" rtl="0" fontAlgn="base">
        <a:spcBef>
          <a:spcPct val="20000"/>
        </a:spcBef>
        <a:spcAft>
          <a:spcPct val="0"/>
        </a:spcAft>
        <a:buClr>
          <a:srgbClr val="ED1B34"/>
        </a:buClr>
        <a:buFont typeface="NotesSoft-Bold" pitchFamily="2" charset="0"/>
        <a:defRPr sz="2800">
          <a:solidFill>
            <a:schemeClr val="bg2"/>
          </a:solidFill>
          <a:latin typeface="NotesSoft-Bold" pitchFamily="2" charset="0"/>
        </a:defRPr>
      </a:lvl7pPr>
      <a:lvl8pPr marL="4394200" indent="-419100" algn="l" rtl="0" fontAlgn="base">
        <a:spcBef>
          <a:spcPct val="20000"/>
        </a:spcBef>
        <a:spcAft>
          <a:spcPct val="0"/>
        </a:spcAft>
        <a:buClr>
          <a:srgbClr val="ED1B34"/>
        </a:buClr>
        <a:buFont typeface="NotesSoft-Bold" pitchFamily="2" charset="0"/>
        <a:defRPr sz="2800">
          <a:solidFill>
            <a:schemeClr val="bg2"/>
          </a:solidFill>
          <a:latin typeface="NotesSoft-Bold" pitchFamily="2" charset="0"/>
        </a:defRPr>
      </a:lvl8pPr>
      <a:lvl9pPr marL="4851400" indent="-419100" algn="l" rtl="0" fontAlgn="base">
        <a:spcBef>
          <a:spcPct val="20000"/>
        </a:spcBef>
        <a:spcAft>
          <a:spcPct val="0"/>
        </a:spcAft>
        <a:buClr>
          <a:srgbClr val="ED1B34"/>
        </a:buClr>
        <a:buFont typeface="NotesSoft-Bold" pitchFamily="2" charset="0"/>
        <a:defRPr sz="2800">
          <a:solidFill>
            <a:schemeClr val="bg2"/>
          </a:solidFill>
          <a:latin typeface="NotesSoft-Bold" pitchFamily="2"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idx="1"/>
          </p:nvPr>
        </p:nvSpPr>
        <p:spPr bwMode="auto">
          <a:xfrm>
            <a:off x="663575" y="1673225"/>
            <a:ext cx="8407400" cy="431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p>
        </p:txBody>
      </p:sp>
      <p:sp>
        <p:nvSpPr>
          <p:cNvPr id="2051" name="Rectangle 6"/>
          <p:cNvSpPr>
            <a:spLocks noGrp="1" noChangeArrowheads="1"/>
          </p:cNvSpPr>
          <p:nvPr>
            <p:ph type="title"/>
          </p:nvPr>
        </p:nvSpPr>
        <p:spPr bwMode="auto">
          <a:xfrm>
            <a:off x="674688" y="163513"/>
            <a:ext cx="6716712" cy="862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Click to edit Master title style</a:t>
            </a:r>
          </a:p>
        </p:txBody>
      </p:sp>
      <p:pic>
        <p:nvPicPr>
          <p:cNvPr id="2052" name="Picture 4" descr="PPT_Header02"/>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0" y="0"/>
            <a:ext cx="9906000" cy="1304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3" name="Picture 5" descr="signature"/>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4763" y="6327775"/>
            <a:ext cx="9901237" cy="233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4" name="Picture 6" descr="PPT_Header02"/>
          <p:cNvPicPr>
            <a:picLocks noChangeAspect="1" noChangeArrowheads="1"/>
          </p:cNvPicPr>
          <p:nvPr userDrawn="1"/>
        </p:nvPicPr>
        <p:blipFill>
          <a:blip r:embed="rId16" cstate="email">
            <a:extLst>
              <a:ext uri="{28A0092B-C50C-407E-A947-70E740481C1C}">
                <a14:useLocalDpi xmlns:a14="http://schemas.microsoft.com/office/drawing/2010/main"/>
              </a:ext>
            </a:extLst>
          </a:blip>
          <a:srcRect/>
          <a:stretch>
            <a:fillRect/>
          </a:stretch>
        </p:blipFill>
        <p:spPr bwMode="auto">
          <a:xfrm>
            <a:off x="0" y="0"/>
            <a:ext cx="9906000" cy="1304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5" name="Picture 7" descr="signature"/>
          <p:cNvPicPr>
            <a:picLocks noChangeAspect="1" noChangeArrowheads="1"/>
          </p:cNvPicPr>
          <p:nvPr userDrawn="1"/>
        </p:nvPicPr>
        <p:blipFill>
          <a:blip r:embed="rId17" cstate="email">
            <a:extLst>
              <a:ext uri="{28A0092B-C50C-407E-A947-70E740481C1C}">
                <a14:useLocalDpi xmlns:a14="http://schemas.microsoft.com/office/drawing/2010/main"/>
              </a:ext>
            </a:extLst>
          </a:blip>
          <a:srcRect/>
          <a:stretch>
            <a:fillRect/>
          </a:stretch>
        </p:blipFill>
        <p:spPr bwMode="auto">
          <a:xfrm>
            <a:off x="4763" y="6327775"/>
            <a:ext cx="9901237" cy="233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Lst>
  <p:timing>
    <p:tnLst>
      <p:par>
        <p:cTn id="1" dur="indefinite" restart="never" nodeType="tmRoot"/>
      </p:par>
    </p:tnLst>
  </p:timing>
  <p:hf sldNum="0" hdr="0" dt="0"/>
  <p:txStyles>
    <p:titleStyle>
      <a:lvl1pPr algn="l" rtl="0" eaLnBrk="0" fontAlgn="base" hangingPunct="0">
        <a:spcBef>
          <a:spcPct val="0"/>
        </a:spcBef>
        <a:spcAft>
          <a:spcPct val="0"/>
        </a:spcAft>
        <a:defRPr sz="2200" b="1">
          <a:solidFill>
            <a:schemeClr val="bg1"/>
          </a:solidFill>
          <a:latin typeface="+mj-lt"/>
          <a:ea typeface="MS PGothic" pitchFamily="34" charset="-128"/>
          <a:cs typeface="ＭＳ Ｐゴシック" charset="0"/>
        </a:defRPr>
      </a:lvl1pPr>
      <a:lvl2pPr algn="l" rtl="0" eaLnBrk="0" fontAlgn="base" hangingPunct="0">
        <a:spcBef>
          <a:spcPct val="0"/>
        </a:spcBef>
        <a:spcAft>
          <a:spcPct val="0"/>
        </a:spcAft>
        <a:defRPr sz="2200" b="1">
          <a:solidFill>
            <a:schemeClr val="bg1"/>
          </a:solidFill>
          <a:latin typeface="Verdana" pitchFamily="-65" charset="0"/>
          <a:ea typeface="MS PGothic" pitchFamily="34" charset="-128"/>
          <a:cs typeface="ＭＳ Ｐゴシック" charset="0"/>
        </a:defRPr>
      </a:lvl2pPr>
      <a:lvl3pPr algn="l" rtl="0" eaLnBrk="0" fontAlgn="base" hangingPunct="0">
        <a:spcBef>
          <a:spcPct val="0"/>
        </a:spcBef>
        <a:spcAft>
          <a:spcPct val="0"/>
        </a:spcAft>
        <a:defRPr sz="2200" b="1">
          <a:solidFill>
            <a:schemeClr val="bg1"/>
          </a:solidFill>
          <a:latin typeface="Verdana" pitchFamily="-65" charset="0"/>
          <a:ea typeface="MS PGothic" pitchFamily="34" charset="-128"/>
          <a:cs typeface="ＭＳ Ｐゴシック" charset="0"/>
        </a:defRPr>
      </a:lvl3pPr>
      <a:lvl4pPr algn="l" rtl="0" eaLnBrk="0" fontAlgn="base" hangingPunct="0">
        <a:spcBef>
          <a:spcPct val="0"/>
        </a:spcBef>
        <a:spcAft>
          <a:spcPct val="0"/>
        </a:spcAft>
        <a:defRPr sz="2200" b="1">
          <a:solidFill>
            <a:schemeClr val="bg1"/>
          </a:solidFill>
          <a:latin typeface="Verdana" pitchFamily="-65" charset="0"/>
          <a:ea typeface="MS PGothic" pitchFamily="34" charset="-128"/>
          <a:cs typeface="ＭＳ Ｐゴシック" charset="0"/>
        </a:defRPr>
      </a:lvl4pPr>
      <a:lvl5pPr algn="l" rtl="0" eaLnBrk="0" fontAlgn="base" hangingPunct="0">
        <a:spcBef>
          <a:spcPct val="0"/>
        </a:spcBef>
        <a:spcAft>
          <a:spcPct val="0"/>
        </a:spcAft>
        <a:defRPr sz="2200" b="1">
          <a:solidFill>
            <a:schemeClr val="bg1"/>
          </a:solidFill>
          <a:latin typeface="Verdana" pitchFamily="-65" charset="0"/>
          <a:ea typeface="MS PGothic" pitchFamily="34" charset="-128"/>
          <a:cs typeface="ＭＳ Ｐゴシック" charset="0"/>
        </a:defRPr>
      </a:lvl5pPr>
      <a:lvl6pPr marL="457200" algn="l" rtl="0" eaLnBrk="0" fontAlgn="base" hangingPunct="0">
        <a:spcBef>
          <a:spcPct val="0"/>
        </a:spcBef>
        <a:spcAft>
          <a:spcPct val="0"/>
        </a:spcAft>
        <a:defRPr sz="2200" b="1">
          <a:solidFill>
            <a:schemeClr val="bg1"/>
          </a:solidFill>
          <a:latin typeface="Verdana" pitchFamily="-65" charset="0"/>
        </a:defRPr>
      </a:lvl6pPr>
      <a:lvl7pPr marL="914400" algn="l" rtl="0" eaLnBrk="0" fontAlgn="base" hangingPunct="0">
        <a:spcBef>
          <a:spcPct val="0"/>
        </a:spcBef>
        <a:spcAft>
          <a:spcPct val="0"/>
        </a:spcAft>
        <a:defRPr sz="2200" b="1">
          <a:solidFill>
            <a:schemeClr val="bg1"/>
          </a:solidFill>
          <a:latin typeface="Verdana" pitchFamily="-65" charset="0"/>
        </a:defRPr>
      </a:lvl7pPr>
      <a:lvl8pPr marL="1371600" algn="l" rtl="0" eaLnBrk="0" fontAlgn="base" hangingPunct="0">
        <a:spcBef>
          <a:spcPct val="0"/>
        </a:spcBef>
        <a:spcAft>
          <a:spcPct val="0"/>
        </a:spcAft>
        <a:defRPr sz="2200" b="1">
          <a:solidFill>
            <a:schemeClr val="bg1"/>
          </a:solidFill>
          <a:latin typeface="Verdana" pitchFamily="-65" charset="0"/>
        </a:defRPr>
      </a:lvl8pPr>
      <a:lvl9pPr marL="1828800" algn="l" rtl="0" eaLnBrk="0" fontAlgn="base" hangingPunct="0">
        <a:spcBef>
          <a:spcPct val="0"/>
        </a:spcBef>
        <a:spcAft>
          <a:spcPct val="0"/>
        </a:spcAft>
        <a:defRPr sz="2200" b="1">
          <a:solidFill>
            <a:schemeClr val="bg1"/>
          </a:solidFill>
          <a:latin typeface="Verdana" pitchFamily="-65"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mn-lt"/>
          <a:ea typeface="MS PGothic" pitchFamily="34" charset="-128"/>
          <a:cs typeface="ＭＳ Ｐゴシック" charset="0"/>
        </a:defRPr>
      </a:lvl1pPr>
      <a:lvl2pPr marL="1227138" indent="-419100" algn="l" rtl="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mn-lt"/>
          <a:ea typeface="MS PGothic" pitchFamily="34" charset="-128"/>
        </a:defRPr>
      </a:lvl2pPr>
      <a:lvl3pPr marL="1825625" indent="-419100" algn="l" rtl="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mn-lt"/>
          <a:ea typeface="MS PGothic" pitchFamily="34" charset="-128"/>
        </a:defRPr>
      </a:lvl3pPr>
      <a:lvl4pPr marL="2424113" indent="-419100" algn="l" rtl="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mn-lt"/>
          <a:ea typeface="MS PGothic" pitchFamily="34" charset="-128"/>
        </a:defRPr>
      </a:lvl4pPr>
      <a:lvl5pPr marL="3022600" indent="-419100" algn="l" rtl="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mn-lt"/>
          <a:ea typeface="MS PGothic" pitchFamily="34" charset="-128"/>
        </a:defRPr>
      </a:lvl5pPr>
      <a:lvl6pPr marL="3479800" indent="-419100" algn="l" rtl="0" eaLnBrk="0" fontAlgn="base" hangingPunct="0">
        <a:lnSpc>
          <a:spcPct val="119000"/>
        </a:lnSpc>
        <a:spcBef>
          <a:spcPct val="20000"/>
        </a:spcBef>
        <a:spcAft>
          <a:spcPct val="0"/>
        </a:spcAft>
        <a:buClr>
          <a:schemeClr val="accent1"/>
        </a:buClr>
        <a:buFont typeface="Verdana" pitchFamily="-65" charset="0"/>
        <a:buChar char="–"/>
        <a:defRPr sz="1600">
          <a:solidFill>
            <a:schemeClr val="bg2"/>
          </a:solidFill>
          <a:latin typeface="+mn-lt"/>
          <a:ea typeface="ＭＳ Ｐゴシック" pitchFamily="-65" charset="-128"/>
        </a:defRPr>
      </a:lvl6pPr>
      <a:lvl7pPr marL="3937000" indent="-419100" algn="l" rtl="0" eaLnBrk="0" fontAlgn="base" hangingPunct="0">
        <a:lnSpc>
          <a:spcPct val="119000"/>
        </a:lnSpc>
        <a:spcBef>
          <a:spcPct val="20000"/>
        </a:spcBef>
        <a:spcAft>
          <a:spcPct val="0"/>
        </a:spcAft>
        <a:buClr>
          <a:schemeClr val="accent1"/>
        </a:buClr>
        <a:buFont typeface="Verdana" pitchFamily="-65" charset="0"/>
        <a:buChar char="–"/>
        <a:defRPr sz="1600">
          <a:solidFill>
            <a:schemeClr val="bg2"/>
          </a:solidFill>
          <a:latin typeface="+mn-lt"/>
          <a:ea typeface="ＭＳ Ｐゴシック" pitchFamily="-65" charset="-128"/>
        </a:defRPr>
      </a:lvl7pPr>
      <a:lvl8pPr marL="4394200" indent="-419100" algn="l" rtl="0" eaLnBrk="0" fontAlgn="base" hangingPunct="0">
        <a:lnSpc>
          <a:spcPct val="119000"/>
        </a:lnSpc>
        <a:spcBef>
          <a:spcPct val="20000"/>
        </a:spcBef>
        <a:spcAft>
          <a:spcPct val="0"/>
        </a:spcAft>
        <a:buClr>
          <a:schemeClr val="accent1"/>
        </a:buClr>
        <a:buFont typeface="Verdana" pitchFamily="-65" charset="0"/>
        <a:buChar char="–"/>
        <a:defRPr sz="1600">
          <a:solidFill>
            <a:schemeClr val="bg2"/>
          </a:solidFill>
          <a:latin typeface="+mn-lt"/>
          <a:ea typeface="ＭＳ Ｐゴシック" pitchFamily="-65" charset="-128"/>
        </a:defRPr>
      </a:lvl8pPr>
      <a:lvl9pPr marL="4851400" indent="-419100" algn="l" rtl="0" eaLnBrk="0" fontAlgn="base" hangingPunct="0">
        <a:lnSpc>
          <a:spcPct val="119000"/>
        </a:lnSpc>
        <a:spcBef>
          <a:spcPct val="20000"/>
        </a:spcBef>
        <a:spcAft>
          <a:spcPct val="0"/>
        </a:spcAft>
        <a:buClr>
          <a:schemeClr val="accent1"/>
        </a:buClr>
        <a:buFont typeface="Verdana" pitchFamily="-65" charset="0"/>
        <a:buChar char="–"/>
        <a:defRPr sz="1600">
          <a:solidFill>
            <a:schemeClr val="bg2"/>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23.jpe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4.jpeg"/><Relationship Id="rId1" Type="http://schemas.openxmlformats.org/officeDocument/2006/relationships/slideLayout" Target="../slideLayouts/slideLayout13.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microsoft.com/office/2007/relationships/hdphoto" Target="../media/hdphoto8.wdp"/></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microsoft.com/office/2007/relationships/hdphoto" Target="../media/hdphoto9.wdp"/></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3" Type="http://schemas.openxmlformats.org/officeDocument/2006/relationships/image" Target="../media/image45.png"/><Relationship Id="rId18" Type="http://schemas.openxmlformats.org/officeDocument/2006/relationships/image" Target="../media/image50.jpeg"/><Relationship Id="rId26" Type="http://schemas.openxmlformats.org/officeDocument/2006/relationships/image" Target="../media/image58.png"/><Relationship Id="rId39" Type="http://schemas.openxmlformats.org/officeDocument/2006/relationships/image" Target="../media/image71.png"/><Relationship Id="rId21" Type="http://schemas.openxmlformats.org/officeDocument/2006/relationships/image" Target="../media/image53.jpeg"/><Relationship Id="rId34" Type="http://schemas.openxmlformats.org/officeDocument/2006/relationships/image" Target="../media/image66.png"/><Relationship Id="rId42" Type="http://schemas.openxmlformats.org/officeDocument/2006/relationships/image" Target="../media/image74.png"/><Relationship Id="rId47" Type="http://schemas.openxmlformats.org/officeDocument/2006/relationships/image" Target="../media/image79.png"/><Relationship Id="rId50" Type="http://schemas.openxmlformats.org/officeDocument/2006/relationships/image" Target="../media/image82.png"/><Relationship Id="rId55" Type="http://schemas.openxmlformats.org/officeDocument/2006/relationships/image" Target="../media/image87.png"/><Relationship Id="rId7" Type="http://schemas.openxmlformats.org/officeDocument/2006/relationships/image" Target="../media/image39.png"/><Relationship Id="rId2" Type="http://schemas.openxmlformats.org/officeDocument/2006/relationships/notesSlide" Target="../notesSlides/notesSlide23.xml"/><Relationship Id="rId16" Type="http://schemas.openxmlformats.org/officeDocument/2006/relationships/image" Target="../media/image48.png"/><Relationship Id="rId20" Type="http://schemas.openxmlformats.org/officeDocument/2006/relationships/image" Target="../media/image52.png"/><Relationship Id="rId29" Type="http://schemas.openxmlformats.org/officeDocument/2006/relationships/image" Target="../media/image61.png"/><Relationship Id="rId41" Type="http://schemas.openxmlformats.org/officeDocument/2006/relationships/image" Target="../media/image73.png"/><Relationship Id="rId54" Type="http://schemas.openxmlformats.org/officeDocument/2006/relationships/image" Target="../media/image86.png"/><Relationship Id="rId1" Type="http://schemas.openxmlformats.org/officeDocument/2006/relationships/slideLayout" Target="../slideLayouts/slideLayout13.xml"/><Relationship Id="rId6" Type="http://schemas.openxmlformats.org/officeDocument/2006/relationships/image" Target="../media/image38.png"/><Relationship Id="rId11" Type="http://schemas.openxmlformats.org/officeDocument/2006/relationships/image" Target="../media/image43.png"/><Relationship Id="rId24" Type="http://schemas.openxmlformats.org/officeDocument/2006/relationships/image" Target="../media/image56.png"/><Relationship Id="rId32" Type="http://schemas.openxmlformats.org/officeDocument/2006/relationships/image" Target="../media/image64.png"/><Relationship Id="rId37" Type="http://schemas.openxmlformats.org/officeDocument/2006/relationships/image" Target="../media/image69.png"/><Relationship Id="rId40" Type="http://schemas.openxmlformats.org/officeDocument/2006/relationships/image" Target="../media/image72.jpeg"/><Relationship Id="rId45" Type="http://schemas.openxmlformats.org/officeDocument/2006/relationships/image" Target="../media/image77.png"/><Relationship Id="rId53" Type="http://schemas.openxmlformats.org/officeDocument/2006/relationships/image" Target="../media/image85.png"/><Relationship Id="rId58" Type="http://schemas.openxmlformats.org/officeDocument/2006/relationships/image" Target="../media/image90.png"/><Relationship Id="rId5" Type="http://schemas.openxmlformats.org/officeDocument/2006/relationships/image" Target="../media/image37.jpeg"/><Relationship Id="rId15" Type="http://schemas.openxmlformats.org/officeDocument/2006/relationships/image" Target="../media/image47.png"/><Relationship Id="rId23" Type="http://schemas.openxmlformats.org/officeDocument/2006/relationships/image" Target="../media/image55.png"/><Relationship Id="rId28" Type="http://schemas.openxmlformats.org/officeDocument/2006/relationships/image" Target="../media/image60.png"/><Relationship Id="rId36" Type="http://schemas.openxmlformats.org/officeDocument/2006/relationships/image" Target="../media/image68.jpeg"/><Relationship Id="rId49" Type="http://schemas.openxmlformats.org/officeDocument/2006/relationships/image" Target="../media/image81.png"/><Relationship Id="rId57" Type="http://schemas.openxmlformats.org/officeDocument/2006/relationships/image" Target="../media/image89.png"/><Relationship Id="rId61" Type="http://schemas.openxmlformats.org/officeDocument/2006/relationships/image" Target="../media/image93.png"/><Relationship Id="rId10" Type="http://schemas.openxmlformats.org/officeDocument/2006/relationships/image" Target="../media/image42.png"/><Relationship Id="rId19" Type="http://schemas.openxmlformats.org/officeDocument/2006/relationships/image" Target="../media/image51.jpeg"/><Relationship Id="rId31" Type="http://schemas.openxmlformats.org/officeDocument/2006/relationships/image" Target="../media/image63.png"/><Relationship Id="rId44" Type="http://schemas.openxmlformats.org/officeDocument/2006/relationships/image" Target="../media/image76.png"/><Relationship Id="rId52" Type="http://schemas.openxmlformats.org/officeDocument/2006/relationships/image" Target="../media/image84.png"/><Relationship Id="rId60" Type="http://schemas.openxmlformats.org/officeDocument/2006/relationships/image" Target="../media/image92.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 Id="rId22" Type="http://schemas.openxmlformats.org/officeDocument/2006/relationships/image" Target="../media/image54.png"/><Relationship Id="rId27" Type="http://schemas.openxmlformats.org/officeDocument/2006/relationships/image" Target="../media/image59.png"/><Relationship Id="rId30" Type="http://schemas.openxmlformats.org/officeDocument/2006/relationships/image" Target="../media/image62.png"/><Relationship Id="rId35" Type="http://schemas.openxmlformats.org/officeDocument/2006/relationships/image" Target="../media/image67.png"/><Relationship Id="rId43" Type="http://schemas.openxmlformats.org/officeDocument/2006/relationships/image" Target="../media/image75.png"/><Relationship Id="rId48" Type="http://schemas.openxmlformats.org/officeDocument/2006/relationships/image" Target="../media/image80.png"/><Relationship Id="rId56" Type="http://schemas.openxmlformats.org/officeDocument/2006/relationships/image" Target="../media/image88.png"/><Relationship Id="rId8" Type="http://schemas.openxmlformats.org/officeDocument/2006/relationships/image" Target="../media/image40.png"/><Relationship Id="rId51" Type="http://schemas.openxmlformats.org/officeDocument/2006/relationships/image" Target="../media/image83.png"/><Relationship Id="rId3" Type="http://schemas.openxmlformats.org/officeDocument/2006/relationships/image" Target="../media/image35.png"/><Relationship Id="rId12" Type="http://schemas.openxmlformats.org/officeDocument/2006/relationships/image" Target="../media/image44.png"/><Relationship Id="rId17" Type="http://schemas.openxmlformats.org/officeDocument/2006/relationships/image" Target="../media/image49.png"/><Relationship Id="rId25" Type="http://schemas.openxmlformats.org/officeDocument/2006/relationships/image" Target="../media/image57.png"/><Relationship Id="rId33" Type="http://schemas.openxmlformats.org/officeDocument/2006/relationships/image" Target="../media/image65.png"/><Relationship Id="rId38" Type="http://schemas.openxmlformats.org/officeDocument/2006/relationships/image" Target="../media/image70.png"/><Relationship Id="rId46" Type="http://schemas.openxmlformats.org/officeDocument/2006/relationships/image" Target="../media/image78.png"/><Relationship Id="rId59" Type="http://schemas.openxmlformats.org/officeDocument/2006/relationships/image" Target="../media/image91.png"/></Relationships>
</file>

<file path=ppt/slides/_rels/slide2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97.jpeg"/><Relationship Id="rId5" Type="http://schemas.openxmlformats.org/officeDocument/2006/relationships/image" Target="../media/image96.png"/><Relationship Id="rId4" Type="http://schemas.openxmlformats.org/officeDocument/2006/relationships/image" Target="../media/image95.png"/></Relationships>
</file>

<file path=ppt/slides/_rels/slide2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102.wmf"/><Relationship Id="rId3" Type="http://schemas.openxmlformats.org/officeDocument/2006/relationships/notesSlide" Target="../notesSlides/notesSlide27.xml"/><Relationship Id="rId7" Type="http://schemas.openxmlformats.org/officeDocument/2006/relationships/image" Target="../media/image99.wmf"/><Relationship Id="rId12" Type="http://schemas.openxmlformats.org/officeDocument/2006/relationships/oleObject" Target="../embeddings/oleObject4.bin"/><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01.wmf"/><Relationship Id="rId5" Type="http://schemas.openxmlformats.org/officeDocument/2006/relationships/image" Target="../media/image104.wmf"/><Relationship Id="rId10" Type="http://schemas.openxmlformats.org/officeDocument/2006/relationships/oleObject" Target="../embeddings/oleObject3.bin"/><Relationship Id="rId4" Type="http://schemas.openxmlformats.org/officeDocument/2006/relationships/image" Target="../media/image103.png"/><Relationship Id="rId9" Type="http://schemas.openxmlformats.org/officeDocument/2006/relationships/image" Target="../media/image100.wmf"/><Relationship Id="rId14" Type="http://schemas.openxmlformats.org/officeDocument/2006/relationships/image" Target="../media/image105.wmf"/></Relationships>
</file>

<file path=ppt/slides/_rels/slide31.xml.rels><?xml version="1.0" encoding="UTF-8" standalone="yes"?>
<Relationships xmlns="http://schemas.openxmlformats.org/package/2006/relationships"><Relationship Id="rId8" Type="http://schemas.openxmlformats.org/officeDocument/2006/relationships/image" Target="../media/image102.wmf"/><Relationship Id="rId3" Type="http://schemas.openxmlformats.org/officeDocument/2006/relationships/notesSlide" Target="../notesSlides/notesSlide28.xml"/><Relationship Id="rId7" Type="http://schemas.openxmlformats.org/officeDocument/2006/relationships/oleObject" Target="../embeddings/oleObject5.bin"/><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104.wmf"/><Relationship Id="rId5" Type="http://schemas.openxmlformats.org/officeDocument/2006/relationships/image" Target="../media/image103.png"/><Relationship Id="rId4" Type="http://schemas.openxmlformats.org/officeDocument/2006/relationships/image" Target="../media/image106.jpeg"/></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oleObject" Target="../embeddings/oleObject13.bin"/><Relationship Id="rId18" Type="http://schemas.openxmlformats.org/officeDocument/2006/relationships/oleObject" Target="../embeddings/oleObject18.bin"/><Relationship Id="rId3" Type="http://schemas.openxmlformats.org/officeDocument/2006/relationships/notesSlide" Target="../notesSlides/notesSlide29.xml"/><Relationship Id="rId7" Type="http://schemas.openxmlformats.org/officeDocument/2006/relationships/oleObject" Target="../embeddings/oleObject7.bin"/><Relationship Id="rId12" Type="http://schemas.openxmlformats.org/officeDocument/2006/relationships/oleObject" Target="../embeddings/oleObject12.bin"/><Relationship Id="rId17" Type="http://schemas.openxmlformats.org/officeDocument/2006/relationships/oleObject" Target="../embeddings/oleObject17.bin"/><Relationship Id="rId2" Type="http://schemas.openxmlformats.org/officeDocument/2006/relationships/slideLayout" Target="../slideLayouts/slideLayout12.xml"/><Relationship Id="rId16" Type="http://schemas.openxmlformats.org/officeDocument/2006/relationships/oleObject" Target="../embeddings/oleObject16.bin"/><Relationship Id="rId1" Type="http://schemas.openxmlformats.org/officeDocument/2006/relationships/vmlDrawing" Target="../drawings/vmlDrawing3.vml"/><Relationship Id="rId6" Type="http://schemas.openxmlformats.org/officeDocument/2006/relationships/image" Target="../media/image107.wmf"/><Relationship Id="rId11" Type="http://schemas.openxmlformats.org/officeDocument/2006/relationships/oleObject" Target="../embeddings/oleObject11.bin"/><Relationship Id="rId5" Type="http://schemas.openxmlformats.org/officeDocument/2006/relationships/oleObject" Target="../embeddings/oleObject6.bin"/><Relationship Id="rId15" Type="http://schemas.openxmlformats.org/officeDocument/2006/relationships/oleObject" Target="../embeddings/oleObject15.bin"/><Relationship Id="rId10" Type="http://schemas.openxmlformats.org/officeDocument/2006/relationships/oleObject" Target="../embeddings/oleObject10.bin"/><Relationship Id="rId19" Type="http://schemas.openxmlformats.org/officeDocument/2006/relationships/oleObject" Target="../embeddings/oleObject19.bin"/><Relationship Id="rId4" Type="http://schemas.openxmlformats.org/officeDocument/2006/relationships/image" Target="../media/image108.jpeg"/><Relationship Id="rId9" Type="http://schemas.openxmlformats.org/officeDocument/2006/relationships/oleObject" Target="../embeddings/oleObject9.bin"/><Relationship Id="rId14" Type="http://schemas.openxmlformats.org/officeDocument/2006/relationships/oleObject" Target="../embeddings/oleObject14.bin"/></Relationships>
</file>

<file path=ppt/slides/_rels/slide33.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notesSlide" Target="../notesSlides/notesSlide30.xml"/><Relationship Id="rId7" Type="http://schemas.openxmlformats.org/officeDocument/2006/relationships/image" Target="../media/image109.png"/><Relationship Id="rId2" Type="http://schemas.openxmlformats.org/officeDocument/2006/relationships/slideLayout" Target="../slideLayouts/slideLayout12.xml"/><Relationship Id="rId1" Type="http://schemas.openxmlformats.org/officeDocument/2006/relationships/vmlDrawing" Target="../drawings/vmlDrawing4.vml"/><Relationship Id="rId6" Type="http://schemas.openxmlformats.org/officeDocument/2006/relationships/oleObject" Target="../embeddings/oleObject20.bin"/><Relationship Id="rId11" Type="http://schemas.openxmlformats.org/officeDocument/2006/relationships/image" Target="../media/image112.jpeg"/><Relationship Id="rId5" Type="http://schemas.openxmlformats.org/officeDocument/2006/relationships/image" Target="../media/image103.png"/><Relationship Id="rId10" Type="http://schemas.openxmlformats.org/officeDocument/2006/relationships/image" Target="../media/image101.wmf"/><Relationship Id="rId4" Type="http://schemas.openxmlformats.org/officeDocument/2006/relationships/image" Target="../media/image110.jpeg"/><Relationship Id="rId9" Type="http://schemas.openxmlformats.org/officeDocument/2006/relationships/oleObject" Target="../embeddings/oleObject21.bin"/></Relationships>
</file>

<file path=ppt/slides/_rels/slide3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115.png"/><Relationship Id="rId4" Type="http://schemas.openxmlformats.org/officeDocument/2006/relationships/image" Target="../media/image114.png"/></Relationships>
</file>

<file path=ppt/slides/_rels/slide3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8" Type="http://schemas.openxmlformats.org/officeDocument/2006/relationships/image" Target="../media/image120.jpeg"/><Relationship Id="rId13" Type="http://schemas.openxmlformats.org/officeDocument/2006/relationships/image" Target="../media/image125.png"/><Relationship Id="rId3" Type="http://schemas.openxmlformats.org/officeDocument/2006/relationships/hyperlink" Target="https://earth.esa.int/web/guest/pi-community/toolboxes" TargetMode="External"/><Relationship Id="rId7" Type="http://schemas.openxmlformats.org/officeDocument/2006/relationships/image" Target="../media/image119.png"/><Relationship Id="rId12" Type="http://schemas.openxmlformats.org/officeDocument/2006/relationships/image" Target="../media/image124.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118.wmf"/><Relationship Id="rId11" Type="http://schemas.openxmlformats.org/officeDocument/2006/relationships/image" Target="../media/image123.png"/><Relationship Id="rId5" Type="http://schemas.openxmlformats.org/officeDocument/2006/relationships/image" Target="../media/image117.png"/><Relationship Id="rId10" Type="http://schemas.openxmlformats.org/officeDocument/2006/relationships/image" Target="../media/image122.png"/><Relationship Id="rId4" Type="http://schemas.openxmlformats.org/officeDocument/2006/relationships/hyperlink" Target="http://gpod.eo.esa.int/" TargetMode="External"/><Relationship Id="rId9" Type="http://schemas.openxmlformats.org/officeDocument/2006/relationships/image" Target="../media/image121.jpeg"/><Relationship Id="rId14" Type="http://schemas.openxmlformats.org/officeDocument/2006/relationships/image" Target="../media/image126.png"/></Relationships>
</file>

<file path=ppt/slides/_rels/slide3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18.xml"/><Relationship Id="rId4" Type="http://schemas.openxmlformats.org/officeDocument/2006/relationships/image" Target="../media/image129.png"/></Relationships>
</file>

<file path=ppt/slides/_rels/slide3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34.xml"/><Relationship Id="rId1" Type="http://schemas.openxmlformats.org/officeDocument/2006/relationships/slideLayout" Target="../slideLayouts/slideLayout18.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jpeg"/></Relationships>
</file>

<file path=ppt/slides/_rels/slide3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notesSlide" Target="../notesSlides/notesSlide43.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12.jpeg"/><Relationship Id="rId4" Type="http://schemas.microsoft.com/office/2007/relationships/hdphoto" Target="../media/hdphoto3.wdp"/></Relationships>
</file>

<file path=ppt/slides/_rels/slide50.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notesSlide" Target="../notesSlides/notesSlide45.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notesSlide" Target="../notesSlides/notesSlide46.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48.xml"/><Relationship Id="rId1" Type="http://schemas.openxmlformats.org/officeDocument/2006/relationships/slideLayout" Target="../slideLayouts/slideLayout18.xml"/><Relationship Id="rId5" Type="http://schemas.openxmlformats.org/officeDocument/2006/relationships/image" Target="../media/image141.png"/><Relationship Id="rId4" Type="http://schemas.openxmlformats.org/officeDocument/2006/relationships/image" Target="../media/image140.png"/></Relationships>
</file>

<file path=ppt/slides/_rels/slide55.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50.xml"/><Relationship Id="rId1" Type="http://schemas.openxmlformats.org/officeDocument/2006/relationships/slideLayout" Target="../slideLayouts/slideLayout12.xml"/><Relationship Id="rId5" Type="http://schemas.openxmlformats.org/officeDocument/2006/relationships/image" Target="../media/image145.png"/><Relationship Id="rId4" Type="http://schemas.openxmlformats.org/officeDocument/2006/relationships/image" Target="../media/image144.png"/></Relationships>
</file>

<file path=ppt/slides/_rels/slide5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microsoft.com/office/2007/relationships/hdphoto" Target="../media/hdphoto4.wdp"/></Relationships>
</file>

<file path=ppt/slides/_rels/slide60.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54.xml"/><Relationship Id="rId1" Type="http://schemas.openxmlformats.org/officeDocument/2006/relationships/slideLayout" Target="../slideLayouts/slideLayout18.xml"/><Relationship Id="rId4" Type="http://schemas.openxmlformats.org/officeDocument/2006/relationships/image" Target="../media/image149.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3" Type="http://schemas.openxmlformats.org/officeDocument/2006/relationships/hyperlink" Target="http://graphics/dis/CALLID_068/Al-Fashir-south_L2739.jpg" TargetMode="External"/><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9" descr="SED_walltilt_1920x1200"/>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0" y="0"/>
            <a:ext cx="9906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5" name="Picture 7" descr="51_url_white_HI.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93813" y="6203950"/>
            <a:ext cx="747712" cy="119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7" name="Rectangle 3"/>
          <p:cNvSpPr>
            <a:spLocks noGrp="1" noChangeArrowheads="1"/>
          </p:cNvSpPr>
          <p:nvPr>
            <p:ph type="subTitle" idx="4294967295"/>
          </p:nvPr>
        </p:nvSpPr>
        <p:spPr>
          <a:xfrm>
            <a:off x="35643" y="4140576"/>
            <a:ext cx="4665833" cy="2143125"/>
          </a:xfrm>
        </p:spPr>
        <p:txBody>
          <a:bodyPr lIns="432000" tIns="36000" rIns="90000" bIns="36000"/>
          <a:lstStyle/>
          <a:p>
            <a:pPr marL="0" indent="0" eaLnBrk="1" hangingPunct="1">
              <a:lnSpc>
                <a:spcPct val="100000"/>
              </a:lnSpc>
              <a:spcBef>
                <a:spcPct val="25000"/>
              </a:spcBef>
              <a:buFont typeface="NotesEsa" pitchFamily="2" charset="0"/>
              <a:buNone/>
            </a:pPr>
            <a:r>
              <a:rPr lang="en-GB" b="1" dirty="0" smtClean="0">
                <a:solidFill>
                  <a:srgbClr val="FF0000"/>
                </a:solidFill>
              </a:rPr>
              <a:t>29 September 2015</a:t>
            </a:r>
            <a:endParaRPr lang="en-GB" b="1" dirty="0" smtClean="0">
              <a:solidFill>
                <a:schemeClr val="bg1"/>
              </a:solidFill>
            </a:endParaRPr>
          </a:p>
          <a:p>
            <a:pPr marL="0" indent="0" eaLnBrk="1" hangingPunct="1">
              <a:lnSpc>
                <a:spcPct val="100000"/>
              </a:lnSpc>
              <a:spcBef>
                <a:spcPct val="25000"/>
              </a:spcBef>
              <a:buFont typeface="NotesEsa" pitchFamily="2" charset="0"/>
              <a:buNone/>
            </a:pPr>
            <a:r>
              <a:rPr lang="en-GB" b="1" i="1" dirty="0" smtClean="0">
                <a:solidFill>
                  <a:srgbClr val="FF0000"/>
                </a:solidFill>
              </a:rPr>
              <a:t>Mirko Albani, Pascal Gilles (ESA)</a:t>
            </a:r>
          </a:p>
        </p:txBody>
      </p:sp>
      <p:sp>
        <p:nvSpPr>
          <p:cNvPr id="3078" name="Rectangle 2"/>
          <p:cNvSpPr>
            <a:spLocks noChangeArrowheads="1"/>
          </p:cNvSpPr>
          <p:nvPr/>
        </p:nvSpPr>
        <p:spPr bwMode="auto">
          <a:xfrm>
            <a:off x="471903" y="1754636"/>
            <a:ext cx="8051208" cy="146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0" bIns="0"/>
          <a:lstStyle/>
          <a:p>
            <a:pPr>
              <a:lnSpc>
                <a:spcPct val="110000"/>
              </a:lnSpc>
            </a:pPr>
            <a:r>
              <a:rPr lang="en-GB" sz="2400" b="1" dirty="0">
                <a:solidFill>
                  <a:schemeClr val="bg1"/>
                </a:solidFill>
              </a:rPr>
              <a:t>ESA </a:t>
            </a:r>
            <a:r>
              <a:rPr lang="en-GB" sz="2400" b="1" dirty="0" smtClean="0">
                <a:solidFill>
                  <a:schemeClr val="bg1"/>
                </a:solidFill>
              </a:rPr>
              <a:t>EO missions</a:t>
            </a:r>
            <a:r>
              <a:rPr lang="en-GB" sz="2400" b="1" dirty="0">
                <a:solidFill>
                  <a:schemeClr val="bg1"/>
                </a:solidFill>
              </a:rPr>
              <a:t>: overview of satellites, ground segment and data access evolution </a:t>
            </a:r>
            <a:endParaRPr lang="it-IT" sz="2400" b="1" dirty="0">
              <a:solidFill>
                <a:schemeClr val="bg1"/>
              </a:solidFill>
            </a:endParaRPr>
          </a:p>
        </p:txBody>
      </p:sp>
      <p:pic>
        <p:nvPicPr>
          <p:cNvPr id="6" name="Picture 19" descr="Logo_Signature_Cover_PPT"/>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t="-4564"/>
          <a:stretch/>
        </p:blipFill>
        <p:spPr bwMode="auto">
          <a:xfrm>
            <a:off x="7629315" y="854846"/>
            <a:ext cx="1905641" cy="979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88111"/>
            <a:ext cx="9906000" cy="146873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629963"/>
            <a:ext cx="9906000" cy="4228037"/>
          </a:xfrm>
          <a:prstGeom prst="rect">
            <a:avLst/>
          </a:prstGeom>
        </p:spPr>
      </p:pic>
      <p:sp>
        <p:nvSpPr>
          <p:cNvPr id="19458" name="Rectangle 2"/>
          <p:cNvSpPr>
            <a:spLocks noChangeArrowheads="1"/>
          </p:cNvSpPr>
          <p:nvPr/>
        </p:nvSpPr>
        <p:spPr bwMode="auto">
          <a:xfrm>
            <a:off x="360363" y="419100"/>
            <a:ext cx="74168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defRPr/>
            </a:pPr>
            <a:r>
              <a:rPr lang="en-US" sz="2400" b="1" dirty="0">
                <a:solidFill>
                  <a:srgbClr val="FFFFFF"/>
                </a:solidFill>
                <a:latin typeface="+mj-lt"/>
                <a:cs typeface="Arial" pitchFamily="34" charset="0"/>
              </a:rPr>
              <a:t>CryoSat: </a:t>
            </a:r>
            <a:r>
              <a:rPr lang="en-US" sz="2400" b="1" dirty="0" smtClean="0">
                <a:solidFill>
                  <a:srgbClr val="FFFFFF"/>
                </a:solidFill>
                <a:latin typeface="+mj-lt"/>
                <a:cs typeface="Arial" pitchFamily="34" charset="0"/>
              </a:rPr>
              <a:t>The Ice Mission</a:t>
            </a:r>
            <a:endParaRPr lang="en-US" sz="2400" b="1" dirty="0">
              <a:solidFill>
                <a:srgbClr val="FF0000"/>
              </a:solidFill>
              <a:latin typeface="+mj-lt"/>
              <a:cs typeface="Arial" pitchFamily="34" charset="0"/>
            </a:endParaRPr>
          </a:p>
        </p:txBody>
      </p:sp>
    </p:spTree>
    <p:extLst>
      <p:ext uri="{BB962C8B-B14F-4D97-AF65-F5344CB8AC3E}">
        <p14:creationId xmlns:p14="http://schemas.microsoft.com/office/powerpoint/2010/main" val="3385377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88111"/>
            <a:ext cx="9906000" cy="146873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629963"/>
            <a:ext cx="9906000" cy="4228037"/>
          </a:xfrm>
          <a:prstGeom prst="rect">
            <a:avLst/>
          </a:prstGeom>
        </p:spPr>
      </p:pic>
      <p:sp>
        <p:nvSpPr>
          <p:cNvPr id="19458" name="Rectangle 2"/>
          <p:cNvSpPr>
            <a:spLocks noChangeArrowheads="1"/>
          </p:cNvSpPr>
          <p:nvPr/>
        </p:nvSpPr>
        <p:spPr bwMode="auto">
          <a:xfrm>
            <a:off x="360363" y="419100"/>
            <a:ext cx="74168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defRPr/>
            </a:pPr>
            <a:r>
              <a:rPr lang="en-US" sz="2400" b="1" dirty="0">
                <a:solidFill>
                  <a:srgbClr val="FFFFFF"/>
                </a:solidFill>
                <a:latin typeface="+mj-lt"/>
                <a:cs typeface="Arial" pitchFamily="34" charset="0"/>
              </a:rPr>
              <a:t>CryoSat: </a:t>
            </a:r>
            <a:r>
              <a:rPr lang="en-US" sz="2400" b="1" dirty="0" smtClean="0">
                <a:solidFill>
                  <a:srgbClr val="FFFFFF"/>
                </a:solidFill>
                <a:latin typeface="+mj-lt"/>
                <a:cs typeface="Arial" pitchFamily="34" charset="0"/>
              </a:rPr>
              <a:t>The Ice Mission</a:t>
            </a:r>
            <a:endParaRPr lang="en-US" sz="2400" b="1" dirty="0">
              <a:solidFill>
                <a:srgbClr val="FF0000"/>
              </a:solidFill>
              <a:latin typeface="+mj-lt"/>
              <a:cs typeface="Arial" pitchFamily="34" charset="0"/>
            </a:endParaRPr>
          </a:p>
        </p:txBody>
      </p:sp>
      <p:sp>
        <p:nvSpPr>
          <p:cNvPr id="7" name="TextBox 6"/>
          <p:cNvSpPr txBox="1"/>
          <p:nvPr/>
        </p:nvSpPr>
        <p:spPr>
          <a:xfrm>
            <a:off x="100896" y="1352840"/>
            <a:ext cx="5186721" cy="3808735"/>
          </a:xfrm>
          <a:prstGeom prst="rect">
            <a:avLst/>
          </a:prstGeom>
          <a:noFill/>
        </p:spPr>
        <p:txBody>
          <a:bodyPr wrap="square">
            <a:spAutoFit/>
          </a:bodyPr>
          <a:lstStyle/>
          <a:p>
            <a:pPr marL="180975" indent="-180975">
              <a:lnSpc>
                <a:spcPct val="150000"/>
              </a:lnSpc>
              <a:buFont typeface="Arial" pitchFamily="34" charset="0"/>
              <a:buChar char="•"/>
              <a:defRPr/>
            </a:pPr>
            <a:r>
              <a:rPr lang="en-GB" dirty="0">
                <a:solidFill>
                  <a:schemeClr val="bg1"/>
                </a:solidFill>
              </a:rPr>
              <a:t>Launched 8 April 2010</a:t>
            </a:r>
          </a:p>
          <a:p>
            <a:pPr marL="180975" indent="-180975">
              <a:lnSpc>
                <a:spcPct val="150000"/>
              </a:lnSpc>
              <a:buFont typeface="Arial" pitchFamily="34" charset="0"/>
              <a:buChar char="•"/>
              <a:defRPr/>
            </a:pPr>
            <a:r>
              <a:rPr lang="en-GB" dirty="0" smtClean="0">
                <a:solidFill>
                  <a:schemeClr val="bg1"/>
                </a:solidFill>
              </a:rPr>
              <a:t>First </a:t>
            </a:r>
            <a:r>
              <a:rPr lang="en-GB" dirty="0" err="1" smtClean="0">
                <a:solidFill>
                  <a:schemeClr val="bg1"/>
                </a:solidFill>
              </a:rPr>
              <a:t>interferometric</a:t>
            </a:r>
            <a:r>
              <a:rPr lang="en-GB" dirty="0" smtClean="0">
                <a:solidFill>
                  <a:schemeClr val="bg1"/>
                </a:solidFill>
              </a:rPr>
              <a:t> altimeter in space</a:t>
            </a:r>
          </a:p>
          <a:p>
            <a:pPr marL="180975" indent="-180975">
              <a:lnSpc>
                <a:spcPct val="150000"/>
              </a:lnSpc>
              <a:buFont typeface="Arial" pitchFamily="34" charset="0"/>
              <a:buChar char="•"/>
              <a:defRPr/>
            </a:pPr>
            <a:r>
              <a:rPr lang="en-GB" dirty="0" smtClean="0">
                <a:solidFill>
                  <a:schemeClr val="bg1"/>
                </a:solidFill>
              </a:rPr>
              <a:t>Global sea </a:t>
            </a:r>
            <a:r>
              <a:rPr lang="en-GB" dirty="0">
                <a:solidFill>
                  <a:schemeClr val="bg1"/>
                </a:solidFill>
              </a:rPr>
              <a:t>i</a:t>
            </a:r>
            <a:r>
              <a:rPr lang="en-GB" dirty="0" smtClean="0">
                <a:solidFill>
                  <a:schemeClr val="bg1"/>
                </a:solidFill>
              </a:rPr>
              <a:t>ce thickness measurements: </a:t>
            </a:r>
            <a:r>
              <a:rPr lang="en-GB" dirty="0">
                <a:solidFill>
                  <a:schemeClr val="bg1"/>
                </a:solidFill>
              </a:rPr>
              <a:t>monitoring precise changes in the thickness of the polar ice sheets and floating sea ice, reaching latitudes of 88</a:t>
            </a:r>
            <a:r>
              <a:rPr lang="en-GB" dirty="0" smtClean="0">
                <a:solidFill>
                  <a:schemeClr val="bg1"/>
                </a:solidFill>
              </a:rPr>
              <a:t>°</a:t>
            </a:r>
            <a:endParaRPr lang="en-GB" dirty="0">
              <a:solidFill>
                <a:schemeClr val="bg1"/>
              </a:solidFill>
            </a:endParaRPr>
          </a:p>
          <a:p>
            <a:pPr marL="180975" indent="-180975">
              <a:lnSpc>
                <a:spcPct val="150000"/>
              </a:lnSpc>
              <a:buFont typeface="Arial" pitchFamily="34" charset="0"/>
              <a:buChar char="•"/>
              <a:defRPr/>
            </a:pPr>
            <a:r>
              <a:rPr lang="en-GB" dirty="0" smtClean="0">
                <a:solidFill>
                  <a:schemeClr val="bg1"/>
                </a:solidFill>
              </a:rPr>
              <a:t>Data </a:t>
            </a:r>
            <a:r>
              <a:rPr lang="en-GB" dirty="0">
                <a:solidFill>
                  <a:schemeClr val="bg1"/>
                </a:solidFill>
              </a:rPr>
              <a:t>used for </a:t>
            </a:r>
            <a:r>
              <a:rPr lang="en-GB" dirty="0" smtClean="0">
                <a:solidFill>
                  <a:schemeClr val="bg1"/>
                </a:solidFill>
              </a:rPr>
              <a:t>ice research, but </a:t>
            </a:r>
            <a:r>
              <a:rPr lang="en-GB" dirty="0">
                <a:solidFill>
                  <a:schemeClr val="bg1"/>
                </a:solidFill>
              </a:rPr>
              <a:t>increasingly </a:t>
            </a:r>
            <a:r>
              <a:rPr lang="en-GB" dirty="0" smtClean="0">
                <a:solidFill>
                  <a:schemeClr val="bg1"/>
                </a:solidFill>
              </a:rPr>
              <a:t>also for oceanography</a:t>
            </a:r>
          </a:p>
          <a:p>
            <a:pPr marL="180975" indent="-180975">
              <a:lnSpc>
                <a:spcPct val="150000"/>
              </a:lnSpc>
              <a:buFont typeface="Arial" pitchFamily="34" charset="0"/>
              <a:buChar char="•"/>
              <a:defRPr/>
            </a:pPr>
            <a:r>
              <a:rPr lang="en-GB" dirty="0">
                <a:solidFill>
                  <a:schemeClr val="bg1"/>
                </a:solidFill>
              </a:rPr>
              <a:t>M</a:t>
            </a:r>
            <a:r>
              <a:rPr lang="en-GB" dirty="0" smtClean="0">
                <a:solidFill>
                  <a:schemeClr val="bg1"/>
                </a:solidFill>
              </a:rPr>
              <a:t>ission extension until 2017</a:t>
            </a:r>
            <a:endParaRPr lang="en-GB" dirty="0">
              <a:solidFill>
                <a:schemeClr val="bg1"/>
              </a:solidFill>
            </a:endParaRPr>
          </a:p>
        </p:txBody>
      </p:sp>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357441" y="1288111"/>
            <a:ext cx="3548560" cy="2128087"/>
          </a:xfrm>
          <a:prstGeom prst="rect">
            <a:avLst/>
          </a:prstGeom>
        </p:spPr>
      </p:pic>
      <p:sp>
        <p:nvSpPr>
          <p:cNvPr id="10" name="TextBox 9"/>
          <p:cNvSpPr txBox="1"/>
          <p:nvPr/>
        </p:nvSpPr>
        <p:spPr>
          <a:xfrm>
            <a:off x="6357441" y="3208069"/>
            <a:ext cx="1813317" cy="215444"/>
          </a:xfrm>
          <a:prstGeom prst="rect">
            <a:avLst/>
          </a:prstGeom>
          <a:noFill/>
        </p:spPr>
        <p:txBody>
          <a:bodyPr wrap="none" rtlCol="0">
            <a:spAutoFit/>
          </a:bodyPr>
          <a:lstStyle/>
          <a:p>
            <a:r>
              <a:rPr lang="en-GB" sz="800" dirty="0">
                <a:solidFill>
                  <a:schemeClr val="bg1"/>
                </a:solidFill>
              </a:rPr>
              <a:t>©</a:t>
            </a:r>
            <a:r>
              <a:rPr lang="en-GB" sz="800" dirty="0" smtClean="0">
                <a:solidFill>
                  <a:schemeClr val="bg1"/>
                </a:solidFill>
              </a:rPr>
              <a:t> </a:t>
            </a:r>
            <a:r>
              <a:rPr lang="en-GB" sz="800" dirty="0" err="1" smtClean="0">
                <a:solidFill>
                  <a:schemeClr val="bg1"/>
                </a:solidFill>
              </a:rPr>
              <a:t>Thinkstock</a:t>
            </a:r>
            <a:r>
              <a:rPr lang="en-GB" sz="800" dirty="0" smtClean="0">
                <a:solidFill>
                  <a:schemeClr val="bg1"/>
                </a:solidFill>
              </a:rPr>
              <a:t> by Getty Images </a:t>
            </a:r>
            <a:endParaRPr lang="en-GB" sz="800" dirty="0">
              <a:solidFill>
                <a:schemeClr val="bg1"/>
              </a:solidFill>
            </a:endParaRPr>
          </a:p>
        </p:txBody>
      </p:sp>
    </p:spTree>
    <p:extLst>
      <p:ext uri="{BB962C8B-B14F-4D97-AF65-F5344CB8AC3E}">
        <p14:creationId xmlns:p14="http://schemas.microsoft.com/office/powerpoint/2010/main" val="6596189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360363" y="419100"/>
            <a:ext cx="7416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smtClean="0">
                <a:solidFill>
                  <a:srgbClr val="FFFFFF"/>
                </a:solidFill>
                <a:latin typeface="Arial" charset="0"/>
                <a:cs typeface="Arial" charset="0"/>
              </a:rPr>
              <a:t>Change in ice thickness and contribution to sea level increase</a:t>
            </a:r>
            <a:endParaRPr lang="en-US" sz="2400" b="1" dirty="0">
              <a:solidFill>
                <a:srgbClr val="FFFFFF"/>
              </a:solidFill>
              <a:latin typeface="Arial" charset="0"/>
              <a:cs typeface="Arial" charset="0"/>
            </a:endParaRPr>
          </a:p>
        </p:txBody>
      </p:sp>
      <p:sp>
        <p:nvSpPr>
          <p:cNvPr id="6" name="TextBox 1"/>
          <p:cNvSpPr txBox="1">
            <a:spLocks noChangeArrowheads="1"/>
          </p:cNvSpPr>
          <p:nvPr/>
        </p:nvSpPr>
        <p:spPr bwMode="auto">
          <a:xfrm>
            <a:off x="4946650" y="6575425"/>
            <a:ext cx="4324350" cy="273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Verdana" pitchFamily="34" charset="0"/>
                <a:ea typeface="MS PGothic" pitchFamily="34" charset="-128"/>
              </a:defRPr>
            </a:lvl1pPr>
            <a:lvl2pPr marL="742950" indent="-285750" eaLnBrk="0" hangingPunct="0">
              <a:defRPr>
                <a:solidFill>
                  <a:schemeClr val="tx1"/>
                </a:solidFill>
                <a:latin typeface="Verdana" pitchFamily="34" charset="0"/>
                <a:ea typeface="MS PGothic" pitchFamily="34" charset="-128"/>
              </a:defRPr>
            </a:lvl2pPr>
            <a:lvl3pPr marL="1143000" indent="-228600" eaLnBrk="0" hangingPunct="0">
              <a:defRPr>
                <a:solidFill>
                  <a:schemeClr val="tx1"/>
                </a:solidFill>
                <a:latin typeface="Verdana" pitchFamily="34" charset="0"/>
                <a:ea typeface="MS PGothic" pitchFamily="34" charset="-128"/>
              </a:defRPr>
            </a:lvl3pPr>
            <a:lvl4pPr marL="1600200" indent="-228600" eaLnBrk="0" hangingPunct="0">
              <a:defRPr>
                <a:solidFill>
                  <a:schemeClr val="tx1"/>
                </a:solidFill>
                <a:latin typeface="Verdana" pitchFamily="34" charset="0"/>
                <a:ea typeface="MS PGothic" pitchFamily="34" charset="-128"/>
              </a:defRPr>
            </a:lvl4pPr>
            <a:lvl5pPr marL="2057400" indent="-228600" eaLnBrk="0" hangingPunct="0">
              <a:defRPr>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itchFamily="34" charset="0"/>
                <a:ea typeface="MS PGothic" pitchFamily="34" charset="-128"/>
              </a:defRPr>
            </a:lvl9pPr>
          </a:lstStyle>
          <a:p>
            <a:pPr marL="0" indent="0">
              <a:lnSpc>
                <a:spcPct val="119000"/>
              </a:lnSpc>
              <a:spcBef>
                <a:spcPct val="20000"/>
              </a:spcBef>
              <a:buClr>
                <a:schemeClr val="accent1"/>
              </a:buClr>
              <a:defRPr/>
            </a:pPr>
            <a:r>
              <a:rPr lang="en-US" sz="1100" dirty="0" smtClean="0">
                <a:solidFill>
                  <a:schemeClr val="bg1">
                    <a:lumMod val="50000"/>
                  </a:schemeClr>
                </a:solidFill>
              </a:rPr>
              <a:t>Changes in ice thickness in Greenland and Antarctica</a:t>
            </a:r>
          </a:p>
        </p:txBody>
      </p:sp>
      <p:pic>
        <p:nvPicPr>
          <p:cNvPr id="14340"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287463"/>
            <a:ext cx="4946650" cy="557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1" name="Picture 2"/>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57788" y="2840038"/>
            <a:ext cx="4748212" cy="2671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137595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301750"/>
            <a:ext cx="9932988" cy="4587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6387" name="Text Box 6"/>
          <p:cNvSpPr txBox="1">
            <a:spLocks noChangeArrowheads="1"/>
          </p:cNvSpPr>
          <p:nvPr/>
        </p:nvSpPr>
        <p:spPr bwMode="auto">
          <a:xfrm>
            <a:off x="38100" y="334432"/>
            <a:ext cx="8470900" cy="646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ea typeface="ＭＳ Ｐゴシック" pitchFamily="34" charset="-128"/>
              </a:defRPr>
            </a:lvl1pPr>
            <a:lvl2pPr marL="742950" indent="-285750" eaLnBrk="0" hangingPunct="0">
              <a:defRPr>
                <a:solidFill>
                  <a:schemeClr val="tx1"/>
                </a:solidFill>
                <a:latin typeface="Verdana" pitchFamily="34" charset="0"/>
                <a:ea typeface="ＭＳ Ｐゴシック" pitchFamily="34" charset="-128"/>
              </a:defRPr>
            </a:lvl2pPr>
            <a:lvl3pPr marL="1143000" indent="-228600" eaLnBrk="0" hangingPunct="0">
              <a:defRPr>
                <a:solidFill>
                  <a:schemeClr val="tx1"/>
                </a:solidFill>
                <a:latin typeface="Verdana" pitchFamily="34" charset="0"/>
                <a:ea typeface="ＭＳ Ｐゴシック" pitchFamily="34" charset="-128"/>
              </a:defRPr>
            </a:lvl3pPr>
            <a:lvl4pPr marL="1600200" indent="-228600" eaLnBrk="0" hangingPunct="0">
              <a:defRPr>
                <a:solidFill>
                  <a:schemeClr val="tx1"/>
                </a:solidFill>
                <a:latin typeface="Verdana" pitchFamily="34" charset="0"/>
                <a:ea typeface="ＭＳ Ｐゴシック" pitchFamily="34" charset="-128"/>
              </a:defRPr>
            </a:lvl4pPr>
            <a:lvl5pPr marL="2057400" indent="-228600" eaLnBrk="0" hangingPunct="0">
              <a:defRPr>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Verdana" pitchFamily="34" charset="0"/>
                <a:ea typeface="ＭＳ Ｐゴシック" pitchFamily="34" charset="-128"/>
              </a:defRPr>
            </a:lvl9pPr>
          </a:lstStyle>
          <a:p>
            <a:pPr eaLnBrk="1" hangingPunct="1">
              <a:spcBef>
                <a:spcPct val="50000"/>
              </a:spcBef>
            </a:pPr>
            <a:r>
              <a:rPr lang="en-GB" b="1" dirty="0" err="1">
                <a:solidFill>
                  <a:schemeClr val="bg1"/>
                </a:solidFill>
              </a:rPr>
              <a:t>CryoSat</a:t>
            </a:r>
            <a:r>
              <a:rPr lang="en-GB" b="1" dirty="0">
                <a:solidFill>
                  <a:schemeClr val="bg1"/>
                </a:solidFill>
              </a:rPr>
              <a:t> allowed to map the height of the ice sheet in </a:t>
            </a:r>
            <a:r>
              <a:rPr lang="en-GB" b="1" u="sng" dirty="0">
                <a:solidFill>
                  <a:schemeClr val="bg1"/>
                </a:solidFill>
              </a:rPr>
              <a:t>Antarctica </a:t>
            </a:r>
            <a:r>
              <a:rPr lang="en-GB" b="1" dirty="0">
                <a:solidFill>
                  <a:schemeClr val="bg1"/>
                </a:solidFill>
              </a:rPr>
              <a:t>(data from February and March 2011). </a:t>
            </a:r>
          </a:p>
        </p:txBody>
      </p:sp>
      <p:sp>
        <p:nvSpPr>
          <p:cNvPr id="16388" name="Text Box 4"/>
          <p:cNvSpPr txBox="1">
            <a:spLocks noChangeArrowheads="1"/>
          </p:cNvSpPr>
          <p:nvPr/>
        </p:nvSpPr>
        <p:spPr bwMode="auto">
          <a:xfrm>
            <a:off x="63500" y="5818667"/>
            <a:ext cx="9728200" cy="9159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ea typeface="ＭＳ Ｐゴシック" pitchFamily="34" charset="-128"/>
              </a:defRPr>
            </a:lvl1pPr>
            <a:lvl2pPr marL="742950" indent="-285750" eaLnBrk="0" hangingPunct="0">
              <a:defRPr>
                <a:solidFill>
                  <a:schemeClr val="tx1"/>
                </a:solidFill>
                <a:latin typeface="Verdana" pitchFamily="34" charset="0"/>
                <a:ea typeface="ＭＳ Ｐゴシック" pitchFamily="34" charset="-128"/>
              </a:defRPr>
            </a:lvl2pPr>
            <a:lvl3pPr marL="1143000" indent="-228600" eaLnBrk="0" hangingPunct="0">
              <a:defRPr>
                <a:solidFill>
                  <a:schemeClr val="tx1"/>
                </a:solidFill>
                <a:latin typeface="Verdana" pitchFamily="34" charset="0"/>
                <a:ea typeface="ＭＳ Ｐゴシック" pitchFamily="34" charset="-128"/>
              </a:defRPr>
            </a:lvl3pPr>
            <a:lvl4pPr marL="1600200" indent="-228600" eaLnBrk="0" hangingPunct="0">
              <a:defRPr>
                <a:solidFill>
                  <a:schemeClr val="tx1"/>
                </a:solidFill>
                <a:latin typeface="Verdana" pitchFamily="34" charset="0"/>
                <a:ea typeface="ＭＳ Ｐゴシック" pitchFamily="34" charset="-128"/>
              </a:defRPr>
            </a:lvl4pPr>
            <a:lvl5pPr marL="2057400" indent="-228600" eaLnBrk="0" hangingPunct="0">
              <a:defRPr>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Verdana" pitchFamily="34" charset="0"/>
                <a:ea typeface="ＭＳ Ｐゴシック" pitchFamily="34" charset="-128"/>
              </a:defRPr>
            </a:lvl9pPr>
          </a:lstStyle>
          <a:p>
            <a:pPr eaLnBrk="1" hangingPunct="1">
              <a:spcBef>
                <a:spcPct val="50000"/>
              </a:spcBef>
            </a:pPr>
            <a:r>
              <a:rPr lang="en-GB" dirty="0">
                <a:solidFill>
                  <a:schemeClr val="accent5">
                    <a:lumMod val="75000"/>
                  </a:schemeClr>
                </a:solidFill>
              </a:rPr>
              <a:t>Orbiting closer to the poles than other Earth observation missions, </a:t>
            </a:r>
            <a:r>
              <a:rPr lang="en-GB" dirty="0" err="1">
                <a:solidFill>
                  <a:schemeClr val="accent5">
                    <a:lumMod val="75000"/>
                  </a:schemeClr>
                </a:solidFill>
              </a:rPr>
              <a:t>CryoSat</a:t>
            </a:r>
            <a:r>
              <a:rPr lang="en-GB" dirty="0">
                <a:solidFill>
                  <a:schemeClr val="accent5">
                    <a:lumMod val="75000"/>
                  </a:schemeClr>
                </a:solidFill>
              </a:rPr>
              <a:t> offers additional coverage: the outer white circle represents the limits of earlier missions and the inner circle shows that </a:t>
            </a:r>
            <a:r>
              <a:rPr lang="en-GB" dirty="0" err="1">
                <a:solidFill>
                  <a:schemeClr val="accent5">
                    <a:lumMod val="75000"/>
                  </a:schemeClr>
                </a:solidFill>
              </a:rPr>
              <a:t>CryoSat</a:t>
            </a:r>
            <a:r>
              <a:rPr lang="en-GB" dirty="0">
                <a:solidFill>
                  <a:schemeClr val="accent5">
                    <a:lumMod val="75000"/>
                  </a:schemeClr>
                </a:solidFill>
              </a:rPr>
              <a:t> is collecting data up to 88°latitude. </a:t>
            </a:r>
          </a:p>
        </p:txBody>
      </p:sp>
    </p:spTree>
    <p:extLst>
      <p:ext uri="{BB962C8B-B14F-4D97-AF65-F5344CB8AC3E}">
        <p14:creationId xmlns:p14="http://schemas.microsoft.com/office/powerpoint/2010/main" val="3874050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285875"/>
            <a:ext cx="9906000" cy="5762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5" name="Text Box 22"/>
          <p:cNvSpPr txBox="1">
            <a:spLocks noChangeArrowheads="1"/>
          </p:cNvSpPr>
          <p:nvPr/>
        </p:nvSpPr>
        <p:spPr bwMode="auto">
          <a:xfrm>
            <a:off x="365125" y="431800"/>
            <a:ext cx="67135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ea typeface="MS PGothic" pitchFamily="34" charset="-128"/>
              </a:defRPr>
            </a:lvl1pPr>
            <a:lvl2pPr marL="742950" indent="-285750" eaLnBrk="0" hangingPunct="0">
              <a:defRPr>
                <a:solidFill>
                  <a:schemeClr val="tx1"/>
                </a:solidFill>
                <a:latin typeface="Verdana" pitchFamily="34" charset="0"/>
                <a:ea typeface="MS PGothic" pitchFamily="34" charset="-128"/>
              </a:defRPr>
            </a:lvl2pPr>
            <a:lvl3pPr marL="1143000" indent="-228600" eaLnBrk="0" hangingPunct="0">
              <a:defRPr>
                <a:solidFill>
                  <a:schemeClr val="tx1"/>
                </a:solidFill>
                <a:latin typeface="Verdana" pitchFamily="34" charset="0"/>
                <a:ea typeface="MS PGothic" pitchFamily="34" charset="-128"/>
              </a:defRPr>
            </a:lvl3pPr>
            <a:lvl4pPr marL="1600200" indent="-228600" eaLnBrk="0" hangingPunct="0">
              <a:defRPr>
                <a:solidFill>
                  <a:schemeClr val="tx1"/>
                </a:solidFill>
                <a:latin typeface="Verdana" pitchFamily="34" charset="0"/>
                <a:ea typeface="MS PGothic" pitchFamily="34" charset="-128"/>
              </a:defRPr>
            </a:lvl4pPr>
            <a:lvl5pPr marL="2057400" indent="-228600" eaLnBrk="0" hangingPunct="0">
              <a:defRPr>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itchFamily="34" charset="0"/>
                <a:ea typeface="MS PGothic" pitchFamily="34" charset="-128"/>
              </a:defRPr>
            </a:lvl9pPr>
          </a:lstStyle>
          <a:p>
            <a:pPr eaLnBrk="1" hangingPunct="1">
              <a:spcBef>
                <a:spcPct val="50000"/>
              </a:spcBef>
            </a:pPr>
            <a:r>
              <a:rPr lang="en-GB" sz="2400" b="1">
                <a:solidFill>
                  <a:schemeClr val="bg1"/>
                </a:solidFill>
              </a:rPr>
              <a:t>Swarm</a:t>
            </a:r>
            <a:r>
              <a:rPr lang="en-GB" sz="2400">
                <a:solidFill>
                  <a:schemeClr val="bg1"/>
                </a:solidFill>
              </a:rPr>
              <a:t> </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285875"/>
            <a:ext cx="9906000" cy="5762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5" name="Text Box 22"/>
          <p:cNvSpPr txBox="1">
            <a:spLocks noChangeArrowheads="1"/>
          </p:cNvSpPr>
          <p:nvPr/>
        </p:nvSpPr>
        <p:spPr bwMode="auto">
          <a:xfrm>
            <a:off x="365125" y="431800"/>
            <a:ext cx="67135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ea typeface="MS PGothic" pitchFamily="34" charset="-128"/>
              </a:defRPr>
            </a:lvl1pPr>
            <a:lvl2pPr marL="742950" indent="-285750" eaLnBrk="0" hangingPunct="0">
              <a:defRPr>
                <a:solidFill>
                  <a:schemeClr val="tx1"/>
                </a:solidFill>
                <a:latin typeface="Verdana" pitchFamily="34" charset="0"/>
                <a:ea typeface="MS PGothic" pitchFamily="34" charset="-128"/>
              </a:defRPr>
            </a:lvl2pPr>
            <a:lvl3pPr marL="1143000" indent="-228600" eaLnBrk="0" hangingPunct="0">
              <a:defRPr>
                <a:solidFill>
                  <a:schemeClr val="tx1"/>
                </a:solidFill>
                <a:latin typeface="Verdana" pitchFamily="34" charset="0"/>
                <a:ea typeface="MS PGothic" pitchFamily="34" charset="-128"/>
              </a:defRPr>
            </a:lvl3pPr>
            <a:lvl4pPr marL="1600200" indent="-228600" eaLnBrk="0" hangingPunct="0">
              <a:defRPr>
                <a:solidFill>
                  <a:schemeClr val="tx1"/>
                </a:solidFill>
                <a:latin typeface="Verdana" pitchFamily="34" charset="0"/>
                <a:ea typeface="MS PGothic" pitchFamily="34" charset="-128"/>
              </a:defRPr>
            </a:lvl4pPr>
            <a:lvl5pPr marL="2057400" indent="-228600" eaLnBrk="0" hangingPunct="0">
              <a:defRPr>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itchFamily="34" charset="0"/>
                <a:ea typeface="MS PGothic" pitchFamily="34" charset="-128"/>
              </a:defRPr>
            </a:lvl9pPr>
          </a:lstStyle>
          <a:p>
            <a:pPr eaLnBrk="1" hangingPunct="1">
              <a:spcBef>
                <a:spcPct val="50000"/>
              </a:spcBef>
            </a:pPr>
            <a:r>
              <a:rPr lang="en-GB" sz="2400" b="1">
                <a:solidFill>
                  <a:schemeClr val="bg1"/>
                </a:solidFill>
              </a:rPr>
              <a:t>Swarm</a:t>
            </a:r>
            <a:r>
              <a:rPr lang="en-GB" sz="2400">
                <a:solidFill>
                  <a:schemeClr val="bg1"/>
                </a:solidFill>
              </a:rPr>
              <a:t> </a:t>
            </a:r>
          </a:p>
        </p:txBody>
      </p:sp>
      <p:sp>
        <p:nvSpPr>
          <p:cNvPr id="8196" name="TextBox 2"/>
          <p:cNvSpPr txBox="1">
            <a:spLocks noChangeArrowheads="1"/>
          </p:cNvSpPr>
          <p:nvPr/>
        </p:nvSpPr>
        <p:spPr bwMode="auto">
          <a:xfrm>
            <a:off x="419100" y="1285875"/>
            <a:ext cx="7915275"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ea typeface="MS PGothic" pitchFamily="34" charset="-128"/>
              </a:defRPr>
            </a:lvl1pPr>
            <a:lvl2pPr marL="742950" indent="-285750" eaLnBrk="0" hangingPunct="0">
              <a:defRPr>
                <a:solidFill>
                  <a:schemeClr val="tx1"/>
                </a:solidFill>
                <a:latin typeface="Verdana" pitchFamily="34" charset="0"/>
                <a:ea typeface="MS PGothic" pitchFamily="34" charset="-128"/>
              </a:defRPr>
            </a:lvl2pPr>
            <a:lvl3pPr marL="1143000" indent="-228600" eaLnBrk="0" hangingPunct="0">
              <a:defRPr>
                <a:solidFill>
                  <a:schemeClr val="tx1"/>
                </a:solidFill>
                <a:latin typeface="Verdana" pitchFamily="34" charset="0"/>
                <a:ea typeface="MS PGothic" pitchFamily="34" charset="-128"/>
              </a:defRPr>
            </a:lvl3pPr>
            <a:lvl4pPr marL="1600200" indent="-228600" eaLnBrk="0" hangingPunct="0">
              <a:defRPr>
                <a:solidFill>
                  <a:schemeClr val="tx1"/>
                </a:solidFill>
                <a:latin typeface="Verdana" pitchFamily="34" charset="0"/>
                <a:ea typeface="MS PGothic" pitchFamily="34" charset="-128"/>
              </a:defRPr>
            </a:lvl4pPr>
            <a:lvl5pPr marL="2057400" indent="-228600" eaLnBrk="0" hangingPunct="0">
              <a:defRPr>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itchFamily="34" charset="0"/>
                <a:ea typeface="MS PGothic" pitchFamily="34" charset="-128"/>
              </a:defRPr>
            </a:lvl9pPr>
          </a:lstStyle>
          <a:p>
            <a:pPr eaLnBrk="1" hangingPunct="1"/>
            <a:r>
              <a:rPr lang="en-GB" sz="2000">
                <a:solidFill>
                  <a:schemeClr val="bg1"/>
                </a:solidFill>
              </a:rPr>
              <a:t>Three-satellite-constellation,</a:t>
            </a:r>
            <a:br>
              <a:rPr lang="en-GB" sz="2000">
                <a:solidFill>
                  <a:schemeClr val="bg1"/>
                </a:solidFill>
              </a:rPr>
            </a:br>
            <a:r>
              <a:rPr lang="en-GB" sz="2000">
                <a:solidFill>
                  <a:schemeClr val="bg1"/>
                </a:solidFill>
              </a:rPr>
              <a:t>launched November 2013 </a:t>
            </a:r>
          </a:p>
        </p:txBody>
      </p:sp>
      <p:sp>
        <p:nvSpPr>
          <p:cNvPr id="8197" name="TextBox 15"/>
          <p:cNvSpPr txBox="1">
            <a:spLocks noChangeArrowheads="1"/>
          </p:cNvSpPr>
          <p:nvPr/>
        </p:nvSpPr>
        <p:spPr bwMode="auto">
          <a:xfrm>
            <a:off x="666750" y="6289079"/>
            <a:ext cx="6397625"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ea typeface="MS PGothic" pitchFamily="34" charset="-128"/>
              </a:defRPr>
            </a:lvl1pPr>
            <a:lvl2pPr marL="742950" indent="-285750" eaLnBrk="0" hangingPunct="0">
              <a:defRPr>
                <a:solidFill>
                  <a:schemeClr val="tx1"/>
                </a:solidFill>
                <a:latin typeface="Verdana" pitchFamily="34" charset="0"/>
                <a:ea typeface="MS PGothic" pitchFamily="34" charset="-128"/>
              </a:defRPr>
            </a:lvl2pPr>
            <a:lvl3pPr marL="1143000" indent="-228600" eaLnBrk="0" hangingPunct="0">
              <a:defRPr>
                <a:solidFill>
                  <a:schemeClr val="tx1"/>
                </a:solidFill>
                <a:latin typeface="Verdana" pitchFamily="34" charset="0"/>
                <a:ea typeface="MS PGothic" pitchFamily="34" charset="-128"/>
              </a:defRPr>
            </a:lvl3pPr>
            <a:lvl4pPr marL="1600200" indent="-228600" eaLnBrk="0" hangingPunct="0">
              <a:defRPr>
                <a:solidFill>
                  <a:schemeClr val="tx1"/>
                </a:solidFill>
                <a:latin typeface="Verdana" pitchFamily="34" charset="0"/>
                <a:ea typeface="MS PGothic" pitchFamily="34" charset="-128"/>
              </a:defRPr>
            </a:lvl4pPr>
            <a:lvl5pPr marL="2057400" indent="-228600" eaLnBrk="0" hangingPunct="0">
              <a:defRPr>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itchFamily="34" charset="0"/>
                <a:ea typeface="MS PGothic" pitchFamily="34" charset="-128"/>
              </a:defRPr>
            </a:lvl9pPr>
          </a:lstStyle>
          <a:p>
            <a:pPr eaLnBrk="1" hangingPunct="1"/>
            <a:r>
              <a:rPr lang="en-GB" sz="2000" dirty="0">
                <a:solidFill>
                  <a:schemeClr val="bg1"/>
                </a:solidFill>
              </a:rPr>
              <a:t>Dedicated to the geomagnetic field and its  variation in time</a:t>
            </a:r>
          </a:p>
          <a:p>
            <a:pPr eaLnBrk="1" hangingPunct="1"/>
            <a:endParaRPr lang="en-GB" sz="2000" dirty="0">
              <a:solidFill>
                <a:schemeClr val="bg1"/>
              </a:solidFill>
            </a:endParaRPr>
          </a:p>
        </p:txBody>
      </p:sp>
      <p:pic>
        <p:nvPicPr>
          <p:cNvPr id="8198" name="Picture 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64375" y="1285875"/>
            <a:ext cx="2841625" cy="293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9" name="Picture 2" descr="C:\Users\francesca cecinati\Documents\MegaTrends\ESA_Swarm_constellation.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24675" y="4225925"/>
            <a:ext cx="3060700" cy="282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83579122"/>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60350" y="303213"/>
            <a:ext cx="7780338" cy="769937"/>
          </a:xfrm>
        </p:spPr>
        <p:txBody>
          <a:bodyPr/>
          <a:lstStyle/>
          <a:p>
            <a:pPr eaLnBrk="1" hangingPunct="1"/>
            <a:r>
              <a:rPr lang="en-US" dirty="0" smtClean="0"/>
              <a:t>Swarm Science Objectives</a:t>
            </a:r>
          </a:p>
        </p:txBody>
      </p:sp>
      <p:sp>
        <p:nvSpPr>
          <p:cNvPr id="25603" name="Rectangle 3"/>
          <p:cNvSpPr>
            <a:spLocks noGrp="1" noChangeArrowheads="1"/>
          </p:cNvSpPr>
          <p:nvPr>
            <p:ph type="body" idx="1"/>
          </p:nvPr>
        </p:nvSpPr>
        <p:spPr>
          <a:xfrm>
            <a:off x="663575" y="2049463"/>
            <a:ext cx="8407400" cy="4318000"/>
          </a:xfrm>
        </p:spPr>
        <p:txBody>
          <a:bodyPr/>
          <a:lstStyle/>
          <a:p>
            <a:pPr eaLnBrk="1" hangingPunct="1"/>
            <a:endParaRPr lang="en-US" smtClean="0"/>
          </a:p>
        </p:txBody>
      </p:sp>
      <p:pic>
        <p:nvPicPr>
          <p:cNvPr id="25604"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0" y="1266825"/>
            <a:ext cx="9910763" cy="559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5" name="TextBox 2"/>
          <p:cNvSpPr txBox="1">
            <a:spLocks noChangeArrowheads="1"/>
          </p:cNvSpPr>
          <p:nvPr/>
        </p:nvSpPr>
        <p:spPr bwMode="auto">
          <a:xfrm>
            <a:off x="1406525" y="1566863"/>
            <a:ext cx="2668588" cy="923925"/>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a:solidFill>
                  <a:schemeClr val="tx1"/>
                </a:solidFill>
                <a:latin typeface="Verdana" pitchFamily="34" charset="0"/>
                <a:ea typeface="MS PGothic" pitchFamily="34" charset="-128"/>
              </a:defRPr>
            </a:lvl1pPr>
            <a:lvl2pPr marL="742950" indent="-285750" eaLnBrk="0" hangingPunct="0">
              <a:defRPr>
                <a:solidFill>
                  <a:schemeClr val="tx1"/>
                </a:solidFill>
                <a:latin typeface="Verdana" pitchFamily="34" charset="0"/>
                <a:ea typeface="MS PGothic" pitchFamily="34" charset="-128"/>
              </a:defRPr>
            </a:lvl2pPr>
            <a:lvl3pPr marL="1143000" indent="-228600" eaLnBrk="0" hangingPunct="0">
              <a:defRPr>
                <a:solidFill>
                  <a:schemeClr val="tx1"/>
                </a:solidFill>
                <a:latin typeface="Verdana" pitchFamily="34" charset="0"/>
                <a:ea typeface="MS PGothic" pitchFamily="34" charset="-128"/>
              </a:defRPr>
            </a:lvl3pPr>
            <a:lvl4pPr marL="1600200" indent="-228600" eaLnBrk="0" hangingPunct="0">
              <a:defRPr>
                <a:solidFill>
                  <a:schemeClr val="tx1"/>
                </a:solidFill>
                <a:latin typeface="Verdana" pitchFamily="34" charset="0"/>
                <a:ea typeface="MS PGothic" pitchFamily="34" charset="-128"/>
              </a:defRPr>
            </a:lvl4pPr>
            <a:lvl5pPr marL="2057400" indent="-228600" eaLnBrk="0" hangingPunct="0">
              <a:defRPr>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itchFamily="34" charset="0"/>
                <a:ea typeface="MS PGothic" pitchFamily="34" charset="-128"/>
              </a:defRPr>
            </a:lvl9pPr>
          </a:lstStyle>
          <a:p>
            <a:pPr eaLnBrk="1" hangingPunct="1"/>
            <a:r>
              <a:rPr lang="en-GB" dirty="0">
                <a:solidFill>
                  <a:schemeClr val="bg1"/>
                </a:solidFill>
              </a:rPr>
              <a:t>u</a:t>
            </a:r>
            <a:r>
              <a:rPr lang="en-GB" dirty="0" smtClean="0">
                <a:solidFill>
                  <a:schemeClr val="bg1"/>
                </a:solidFill>
              </a:rPr>
              <a:t>nderstanding </a:t>
            </a:r>
            <a:r>
              <a:rPr lang="en-GB" dirty="0">
                <a:solidFill>
                  <a:schemeClr val="bg1"/>
                </a:solidFill>
              </a:rPr>
              <a:t>the weakening of Earth</a:t>
            </a:r>
            <a:r>
              <a:rPr lang="en-GB" altLang="en-US" dirty="0">
                <a:solidFill>
                  <a:schemeClr val="bg1"/>
                </a:solidFill>
              </a:rPr>
              <a:t>’</a:t>
            </a:r>
            <a:r>
              <a:rPr lang="en-GB" dirty="0">
                <a:solidFill>
                  <a:schemeClr val="bg1"/>
                </a:solidFill>
              </a:rPr>
              <a:t>s protective shield</a:t>
            </a:r>
          </a:p>
        </p:txBody>
      </p:sp>
      <p:cxnSp>
        <p:nvCxnSpPr>
          <p:cNvPr id="5" name="Straight Arrow Connector 4"/>
          <p:cNvCxnSpPr/>
          <p:nvPr/>
        </p:nvCxnSpPr>
        <p:spPr>
          <a:xfrm>
            <a:off x="2774950" y="2490788"/>
            <a:ext cx="1300163" cy="49530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5607" name="TextBox 8"/>
          <p:cNvSpPr txBox="1">
            <a:spLocks noChangeArrowheads="1"/>
          </p:cNvSpPr>
          <p:nvPr/>
        </p:nvSpPr>
        <p:spPr bwMode="auto">
          <a:xfrm>
            <a:off x="3238500" y="5227638"/>
            <a:ext cx="3535363" cy="1200150"/>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a:solidFill>
                  <a:schemeClr val="tx1"/>
                </a:solidFill>
                <a:latin typeface="Verdana" pitchFamily="34" charset="0"/>
                <a:ea typeface="MS PGothic" pitchFamily="34" charset="-128"/>
              </a:defRPr>
            </a:lvl1pPr>
            <a:lvl2pPr marL="742950" indent="-285750" eaLnBrk="0" hangingPunct="0">
              <a:defRPr>
                <a:solidFill>
                  <a:schemeClr val="tx1"/>
                </a:solidFill>
                <a:latin typeface="Verdana" pitchFamily="34" charset="0"/>
                <a:ea typeface="MS PGothic" pitchFamily="34" charset="-128"/>
              </a:defRPr>
            </a:lvl2pPr>
            <a:lvl3pPr marL="1143000" indent="-228600" eaLnBrk="0" hangingPunct="0">
              <a:defRPr>
                <a:solidFill>
                  <a:schemeClr val="tx1"/>
                </a:solidFill>
                <a:latin typeface="Verdana" pitchFamily="34" charset="0"/>
                <a:ea typeface="MS PGothic" pitchFamily="34" charset="-128"/>
              </a:defRPr>
            </a:lvl3pPr>
            <a:lvl4pPr marL="1600200" indent="-228600" eaLnBrk="0" hangingPunct="0">
              <a:defRPr>
                <a:solidFill>
                  <a:schemeClr val="tx1"/>
                </a:solidFill>
                <a:latin typeface="Verdana" pitchFamily="34" charset="0"/>
                <a:ea typeface="MS PGothic" pitchFamily="34" charset="-128"/>
              </a:defRPr>
            </a:lvl4pPr>
            <a:lvl5pPr marL="2057400" indent="-228600" eaLnBrk="0" hangingPunct="0">
              <a:defRPr>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itchFamily="34" charset="0"/>
                <a:ea typeface="MS PGothic" pitchFamily="34" charset="-128"/>
              </a:defRPr>
            </a:lvl9pPr>
          </a:lstStyle>
          <a:p>
            <a:pPr eaLnBrk="1" hangingPunct="1"/>
            <a:r>
              <a:rPr lang="en-GB" dirty="0">
                <a:solidFill>
                  <a:schemeClr val="bg1"/>
                </a:solidFill>
              </a:rPr>
              <a:t>s</a:t>
            </a:r>
            <a:r>
              <a:rPr lang="en-GB" dirty="0" smtClean="0">
                <a:solidFill>
                  <a:schemeClr val="bg1"/>
                </a:solidFill>
              </a:rPr>
              <a:t>tudying </a:t>
            </a:r>
            <a:r>
              <a:rPr lang="en-GB" dirty="0">
                <a:solidFill>
                  <a:schemeClr val="bg1"/>
                </a:solidFill>
              </a:rPr>
              <a:t>the effect of solar charged particles near Earth and the connection to </a:t>
            </a:r>
            <a:r>
              <a:rPr lang="en-GB" altLang="en-US" dirty="0">
                <a:solidFill>
                  <a:schemeClr val="bg1"/>
                </a:solidFill>
              </a:rPr>
              <a:t>“</a:t>
            </a:r>
            <a:r>
              <a:rPr lang="en-GB" dirty="0">
                <a:solidFill>
                  <a:schemeClr val="bg1"/>
                </a:solidFill>
              </a:rPr>
              <a:t>weather</a:t>
            </a:r>
            <a:r>
              <a:rPr lang="en-GB" altLang="en-US" dirty="0">
                <a:solidFill>
                  <a:schemeClr val="bg1"/>
                </a:solidFill>
              </a:rPr>
              <a:t>”</a:t>
            </a:r>
            <a:r>
              <a:rPr lang="en-GB" dirty="0">
                <a:solidFill>
                  <a:schemeClr val="bg1"/>
                </a:solidFill>
              </a:rPr>
              <a:t> in space</a:t>
            </a:r>
          </a:p>
        </p:txBody>
      </p:sp>
      <p:cxnSp>
        <p:nvCxnSpPr>
          <p:cNvPr id="10" name="Straight Arrow Connector 9"/>
          <p:cNvCxnSpPr>
            <a:stCxn id="25607" idx="0"/>
          </p:cNvCxnSpPr>
          <p:nvPr/>
        </p:nvCxnSpPr>
        <p:spPr>
          <a:xfrm flipV="1">
            <a:off x="5006975" y="4595813"/>
            <a:ext cx="804863" cy="631825"/>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5609" name="TextBox 12"/>
          <p:cNvSpPr txBox="1">
            <a:spLocks noChangeArrowheads="1"/>
          </p:cNvSpPr>
          <p:nvPr/>
        </p:nvSpPr>
        <p:spPr bwMode="auto">
          <a:xfrm>
            <a:off x="2305050" y="4465638"/>
            <a:ext cx="13692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ea typeface="MS PGothic" pitchFamily="34" charset="-128"/>
              </a:defRPr>
            </a:lvl1pPr>
            <a:lvl2pPr marL="742950" indent="-285750" eaLnBrk="0" hangingPunct="0">
              <a:defRPr>
                <a:solidFill>
                  <a:schemeClr val="tx1"/>
                </a:solidFill>
                <a:latin typeface="Verdana" pitchFamily="34" charset="0"/>
                <a:ea typeface="MS PGothic" pitchFamily="34" charset="-128"/>
              </a:defRPr>
            </a:lvl2pPr>
            <a:lvl3pPr marL="1143000" indent="-228600" eaLnBrk="0" hangingPunct="0">
              <a:defRPr>
                <a:solidFill>
                  <a:schemeClr val="tx1"/>
                </a:solidFill>
                <a:latin typeface="Verdana" pitchFamily="34" charset="0"/>
                <a:ea typeface="MS PGothic" pitchFamily="34" charset="-128"/>
              </a:defRPr>
            </a:lvl3pPr>
            <a:lvl4pPr marL="1600200" indent="-228600" eaLnBrk="0" hangingPunct="0">
              <a:defRPr>
                <a:solidFill>
                  <a:schemeClr val="tx1"/>
                </a:solidFill>
                <a:latin typeface="Verdana" pitchFamily="34" charset="0"/>
                <a:ea typeface="MS PGothic" pitchFamily="34" charset="-128"/>
              </a:defRPr>
            </a:lvl4pPr>
            <a:lvl5pPr marL="2057400" indent="-228600" eaLnBrk="0" hangingPunct="0">
              <a:defRPr>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itchFamily="34" charset="0"/>
                <a:ea typeface="MS PGothic" pitchFamily="34" charset="-128"/>
              </a:defRPr>
            </a:lvl9pPr>
          </a:lstStyle>
          <a:p>
            <a:pPr eaLnBrk="1" hangingPunct="1"/>
            <a:r>
              <a:rPr lang="en-GB" dirty="0">
                <a:solidFill>
                  <a:schemeClr val="bg1"/>
                </a:solidFill>
              </a:rPr>
              <a:t>solar wind</a:t>
            </a:r>
          </a:p>
        </p:txBody>
      </p:sp>
      <p:sp>
        <p:nvSpPr>
          <p:cNvPr id="25610" name="TextBox 12"/>
          <p:cNvSpPr txBox="1">
            <a:spLocks noChangeArrowheads="1"/>
          </p:cNvSpPr>
          <p:nvPr/>
        </p:nvSpPr>
        <p:spPr bwMode="auto">
          <a:xfrm>
            <a:off x="2184400" y="3057525"/>
            <a:ext cx="198964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ea typeface="MS PGothic" pitchFamily="34" charset="-128"/>
              </a:defRPr>
            </a:lvl1pPr>
            <a:lvl2pPr marL="742950" indent="-285750" eaLnBrk="0" hangingPunct="0">
              <a:defRPr>
                <a:solidFill>
                  <a:schemeClr val="tx1"/>
                </a:solidFill>
                <a:latin typeface="Verdana" pitchFamily="34" charset="0"/>
                <a:ea typeface="MS PGothic" pitchFamily="34" charset="-128"/>
              </a:defRPr>
            </a:lvl2pPr>
            <a:lvl3pPr marL="1143000" indent="-228600" eaLnBrk="0" hangingPunct="0">
              <a:defRPr>
                <a:solidFill>
                  <a:schemeClr val="tx1"/>
                </a:solidFill>
                <a:latin typeface="Verdana" pitchFamily="34" charset="0"/>
                <a:ea typeface="MS PGothic" pitchFamily="34" charset="-128"/>
              </a:defRPr>
            </a:lvl3pPr>
            <a:lvl4pPr marL="1600200" indent="-228600" eaLnBrk="0" hangingPunct="0">
              <a:defRPr>
                <a:solidFill>
                  <a:schemeClr val="tx1"/>
                </a:solidFill>
                <a:latin typeface="Verdana" pitchFamily="34" charset="0"/>
                <a:ea typeface="MS PGothic" pitchFamily="34" charset="-128"/>
              </a:defRPr>
            </a:lvl4pPr>
            <a:lvl5pPr marL="2057400" indent="-228600" eaLnBrk="0" hangingPunct="0">
              <a:defRPr>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itchFamily="34" charset="0"/>
                <a:ea typeface="MS PGothic" pitchFamily="34" charset="-128"/>
              </a:defRPr>
            </a:lvl9pPr>
          </a:lstStyle>
          <a:p>
            <a:pPr eaLnBrk="1" hangingPunct="1"/>
            <a:r>
              <a:rPr lang="en-GB" dirty="0">
                <a:solidFill>
                  <a:schemeClr val="bg1"/>
                </a:solidFill>
              </a:rPr>
              <a:t>magnetosphere</a:t>
            </a:r>
          </a:p>
        </p:txBody>
      </p:sp>
      <p:sp>
        <p:nvSpPr>
          <p:cNvPr id="25611" name="TextBox 12"/>
          <p:cNvSpPr txBox="1">
            <a:spLocks noChangeArrowheads="1"/>
          </p:cNvSpPr>
          <p:nvPr/>
        </p:nvSpPr>
        <p:spPr bwMode="auto">
          <a:xfrm>
            <a:off x="4170363" y="3611563"/>
            <a:ext cx="145745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ea typeface="MS PGothic" pitchFamily="34" charset="-128"/>
              </a:defRPr>
            </a:lvl1pPr>
            <a:lvl2pPr marL="742950" indent="-285750" eaLnBrk="0" hangingPunct="0">
              <a:defRPr>
                <a:solidFill>
                  <a:schemeClr val="tx1"/>
                </a:solidFill>
                <a:latin typeface="Verdana" pitchFamily="34" charset="0"/>
                <a:ea typeface="MS PGothic" pitchFamily="34" charset="-128"/>
              </a:defRPr>
            </a:lvl2pPr>
            <a:lvl3pPr marL="1143000" indent="-228600" eaLnBrk="0" hangingPunct="0">
              <a:defRPr>
                <a:solidFill>
                  <a:schemeClr val="tx1"/>
                </a:solidFill>
                <a:latin typeface="Verdana" pitchFamily="34" charset="0"/>
                <a:ea typeface="MS PGothic" pitchFamily="34" charset="-128"/>
              </a:defRPr>
            </a:lvl3pPr>
            <a:lvl4pPr marL="1600200" indent="-228600" eaLnBrk="0" hangingPunct="0">
              <a:defRPr>
                <a:solidFill>
                  <a:schemeClr val="tx1"/>
                </a:solidFill>
                <a:latin typeface="Verdana" pitchFamily="34" charset="0"/>
                <a:ea typeface="MS PGothic" pitchFamily="34" charset="-128"/>
              </a:defRPr>
            </a:lvl4pPr>
            <a:lvl5pPr marL="2057400" indent="-228600" eaLnBrk="0" hangingPunct="0">
              <a:defRPr>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itchFamily="34" charset="0"/>
                <a:ea typeface="MS PGothic" pitchFamily="34" charset="-128"/>
              </a:defRPr>
            </a:lvl9pPr>
          </a:lstStyle>
          <a:p>
            <a:pPr eaLnBrk="1" hangingPunct="1"/>
            <a:r>
              <a:rPr lang="en-GB" dirty="0">
                <a:solidFill>
                  <a:schemeClr val="bg1"/>
                </a:solidFill>
              </a:rPr>
              <a:t>ionosphere</a:t>
            </a:r>
          </a:p>
        </p:txBody>
      </p:sp>
      <p:cxnSp>
        <p:nvCxnSpPr>
          <p:cNvPr id="3" name="Straight Arrow Connector 2"/>
          <p:cNvCxnSpPr/>
          <p:nvPr/>
        </p:nvCxnSpPr>
        <p:spPr>
          <a:xfrm>
            <a:off x="3262313" y="3427413"/>
            <a:ext cx="565150" cy="384175"/>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4978400" y="3979863"/>
            <a:ext cx="590550" cy="120650"/>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60350" y="303213"/>
            <a:ext cx="7780338" cy="769937"/>
          </a:xfrm>
        </p:spPr>
        <p:txBody>
          <a:bodyPr/>
          <a:lstStyle/>
          <a:p>
            <a:pPr eaLnBrk="1" hangingPunct="1"/>
            <a:r>
              <a:rPr lang="en-US" dirty="0" smtClean="0"/>
              <a:t>Swarm </a:t>
            </a:r>
            <a:r>
              <a:rPr lang="en-US" dirty="0"/>
              <a:t>revealing Earth</a:t>
            </a:r>
            <a:r>
              <a:rPr lang="ja-JP" altLang="en-US" dirty="0"/>
              <a:t>’</a:t>
            </a:r>
            <a:r>
              <a:rPr lang="en-US" altLang="ja-JP" dirty="0"/>
              <a:t>s inner secrets</a:t>
            </a:r>
            <a:endParaRPr lang="en-US" dirty="0" smtClean="0"/>
          </a:p>
        </p:txBody>
      </p:sp>
      <p:sp>
        <p:nvSpPr>
          <p:cNvPr id="25603" name="Rectangle 3"/>
          <p:cNvSpPr>
            <a:spLocks noGrp="1" noChangeArrowheads="1"/>
          </p:cNvSpPr>
          <p:nvPr>
            <p:ph type="body" idx="1"/>
          </p:nvPr>
        </p:nvSpPr>
        <p:spPr>
          <a:xfrm>
            <a:off x="663575" y="2049463"/>
            <a:ext cx="8407400" cy="4318000"/>
          </a:xfrm>
        </p:spPr>
        <p:txBody>
          <a:bodyPr/>
          <a:lstStyle/>
          <a:p>
            <a:pPr eaLnBrk="1" hangingPunct="1"/>
            <a:endParaRPr lang="en-US" smtClean="0"/>
          </a:p>
        </p:txBody>
      </p:sp>
      <p:pic>
        <p:nvPicPr>
          <p:cNvPr id="25604"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0" y="1266825"/>
            <a:ext cx="9910763" cy="559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14" name="TextBox 2"/>
          <p:cNvSpPr txBox="1">
            <a:spLocks noChangeArrowheads="1"/>
          </p:cNvSpPr>
          <p:nvPr/>
        </p:nvSpPr>
        <p:spPr bwMode="auto">
          <a:xfrm>
            <a:off x="4397375" y="1566863"/>
            <a:ext cx="2336800" cy="923925"/>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a:solidFill>
                  <a:schemeClr val="tx1"/>
                </a:solidFill>
                <a:latin typeface="Verdana" pitchFamily="34" charset="0"/>
                <a:ea typeface="MS PGothic" pitchFamily="34" charset="-128"/>
              </a:defRPr>
            </a:lvl1pPr>
            <a:lvl2pPr marL="742950" indent="-285750" eaLnBrk="0" hangingPunct="0">
              <a:defRPr>
                <a:solidFill>
                  <a:schemeClr val="tx1"/>
                </a:solidFill>
                <a:latin typeface="Verdana" pitchFamily="34" charset="0"/>
                <a:ea typeface="MS PGothic" pitchFamily="34" charset="-128"/>
              </a:defRPr>
            </a:lvl2pPr>
            <a:lvl3pPr marL="1143000" indent="-228600" eaLnBrk="0" hangingPunct="0">
              <a:defRPr>
                <a:solidFill>
                  <a:schemeClr val="tx1"/>
                </a:solidFill>
                <a:latin typeface="Verdana" pitchFamily="34" charset="0"/>
                <a:ea typeface="MS PGothic" pitchFamily="34" charset="-128"/>
              </a:defRPr>
            </a:lvl3pPr>
            <a:lvl4pPr marL="1600200" indent="-228600" eaLnBrk="0" hangingPunct="0">
              <a:defRPr>
                <a:solidFill>
                  <a:schemeClr val="tx1"/>
                </a:solidFill>
                <a:latin typeface="Verdana" pitchFamily="34" charset="0"/>
                <a:ea typeface="MS PGothic" pitchFamily="34" charset="-128"/>
              </a:defRPr>
            </a:lvl4pPr>
            <a:lvl5pPr marL="2057400" indent="-228600" eaLnBrk="0" hangingPunct="0">
              <a:defRPr>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itchFamily="34" charset="0"/>
                <a:ea typeface="MS PGothic" pitchFamily="34" charset="-128"/>
              </a:defRPr>
            </a:lvl9pPr>
          </a:lstStyle>
          <a:p>
            <a:pPr eaLnBrk="1" hangingPunct="1"/>
            <a:r>
              <a:rPr lang="en-GB" dirty="0">
                <a:solidFill>
                  <a:schemeClr val="bg1"/>
                </a:solidFill>
              </a:rPr>
              <a:t>u</a:t>
            </a:r>
            <a:r>
              <a:rPr lang="en-GB" dirty="0" smtClean="0">
                <a:solidFill>
                  <a:schemeClr val="bg1"/>
                </a:solidFill>
              </a:rPr>
              <a:t>nderstanding </a:t>
            </a:r>
            <a:r>
              <a:rPr lang="en-GB" dirty="0">
                <a:solidFill>
                  <a:schemeClr val="bg1"/>
                </a:solidFill>
              </a:rPr>
              <a:t>the “Earth</a:t>
            </a:r>
            <a:r>
              <a:rPr lang="en-GB" altLang="en-US" dirty="0">
                <a:solidFill>
                  <a:schemeClr val="bg1"/>
                </a:solidFill>
              </a:rPr>
              <a:t>’</a:t>
            </a:r>
            <a:r>
              <a:rPr lang="en-GB" dirty="0">
                <a:solidFill>
                  <a:schemeClr val="bg1"/>
                </a:solidFill>
              </a:rPr>
              <a:t>s dynamo” </a:t>
            </a:r>
            <a:r>
              <a:rPr lang="en-GB" dirty="0">
                <a:solidFill>
                  <a:srgbClr val="FF0000"/>
                </a:solidFill>
              </a:rPr>
              <a:t>in the outer core</a:t>
            </a:r>
          </a:p>
        </p:txBody>
      </p:sp>
      <p:sp>
        <p:nvSpPr>
          <p:cNvPr id="25616" name="TextBox 2"/>
          <p:cNvSpPr txBox="1">
            <a:spLocks noChangeArrowheads="1"/>
          </p:cNvSpPr>
          <p:nvPr/>
        </p:nvSpPr>
        <p:spPr bwMode="auto">
          <a:xfrm>
            <a:off x="7072313" y="1566863"/>
            <a:ext cx="2676525" cy="1200150"/>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a:solidFill>
                  <a:schemeClr val="tx1"/>
                </a:solidFill>
                <a:latin typeface="Verdana" pitchFamily="34" charset="0"/>
                <a:ea typeface="MS PGothic" pitchFamily="34" charset="-128"/>
              </a:defRPr>
            </a:lvl1pPr>
            <a:lvl2pPr marL="742950" indent="-285750" eaLnBrk="0" hangingPunct="0">
              <a:defRPr>
                <a:solidFill>
                  <a:schemeClr val="tx1"/>
                </a:solidFill>
                <a:latin typeface="Verdana" pitchFamily="34" charset="0"/>
                <a:ea typeface="MS PGothic" pitchFamily="34" charset="-128"/>
              </a:defRPr>
            </a:lvl2pPr>
            <a:lvl3pPr marL="1143000" indent="-228600" eaLnBrk="0" hangingPunct="0">
              <a:defRPr>
                <a:solidFill>
                  <a:schemeClr val="tx1"/>
                </a:solidFill>
                <a:latin typeface="Verdana" pitchFamily="34" charset="0"/>
                <a:ea typeface="MS PGothic" pitchFamily="34" charset="-128"/>
              </a:defRPr>
            </a:lvl3pPr>
            <a:lvl4pPr marL="1600200" indent="-228600" eaLnBrk="0" hangingPunct="0">
              <a:defRPr>
                <a:solidFill>
                  <a:schemeClr val="tx1"/>
                </a:solidFill>
                <a:latin typeface="Verdana" pitchFamily="34" charset="0"/>
                <a:ea typeface="MS PGothic" pitchFamily="34" charset="-128"/>
              </a:defRPr>
            </a:lvl4pPr>
            <a:lvl5pPr marL="2057400" indent="-228600" eaLnBrk="0" hangingPunct="0">
              <a:defRPr>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itchFamily="34" charset="0"/>
                <a:ea typeface="MS PGothic" pitchFamily="34" charset="-128"/>
              </a:defRPr>
            </a:lvl9pPr>
          </a:lstStyle>
          <a:p>
            <a:pPr eaLnBrk="1" hangingPunct="1"/>
            <a:r>
              <a:rPr lang="en-GB" dirty="0">
                <a:solidFill>
                  <a:schemeClr val="bg1"/>
                </a:solidFill>
              </a:rPr>
              <a:t>m</a:t>
            </a:r>
            <a:r>
              <a:rPr lang="en-GB" dirty="0" smtClean="0">
                <a:solidFill>
                  <a:schemeClr val="bg1"/>
                </a:solidFill>
              </a:rPr>
              <a:t>apping </a:t>
            </a:r>
            <a:r>
              <a:rPr lang="en-GB" dirty="0">
                <a:solidFill>
                  <a:schemeClr val="bg1"/>
                </a:solidFill>
              </a:rPr>
              <a:t>magnetic fingerprints </a:t>
            </a:r>
            <a:r>
              <a:rPr lang="en-GB" dirty="0">
                <a:solidFill>
                  <a:srgbClr val="FF0000"/>
                </a:solidFill>
              </a:rPr>
              <a:t>in Earth’s </a:t>
            </a:r>
            <a:r>
              <a:rPr lang="en-GB" dirty="0" smtClean="0">
                <a:solidFill>
                  <a:srgbClr val="FF0000"/>
                </a:solidFill>
              </a:rPr>
              <a:t>crust &amp; </a:t>
            </a:r>
            <a:r>
              <a:rPr lang="en-GB" dirty="0">
                <a:solidFill>
                  <a:srgbClr val="FF0000"/>
                </a:solidFill>
              </a:rPr>
              <a:t>Composition of the mantle</a:t>
            </a:r>
          </a:p>
        </p:txBody>
      </p:sp>
      <p:sp>
        <p:nvSpPr>
          <p:cNvPr id="25618" name="TextBox 2"/>
          <p:cNvSpPr txBox="1">
            <a:spLocks noChangeArrowheads="1"/>
          </p:cNvSpPr>
          <p:nvPr/>
        </p:nvSpPr>
        <p:spPr bwMode="auto">
          <a:xfrm>
            <a:off x="7118350" y="5227638"/>
            <a:ext cx="2630488" cy="923925"/>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a:solidFill>
                  <a:schemeClr val="tx1"/>
                </a:solidFill>
                <a:latin typeface="Verdana" pitchFamily="34" charset="0"/>
                <a:ea typeface="MS PGothic" pitchFamily="34" charset="-128"/>
              </a:defRPr>
            </a:lvl1pPr>
            <a:lvl2pPr marL="742950" indent="-285750" eaLnBrk="0" hangingPunct="0">
              <a:defRPr>
                <a:solidFill>
                  <a:schemeClr val="tx1"/>
                </a:solidFill>
                <a:latin typeface="Verdana" pitchFamily="34" charset="0"/>
                <a:ea typeface="MS PGothic" pitchFamily="34" charset="-128"/>
              </a:defRPr>
            </a:lvl2pPr>
            <a:lvl3pPr marL="1143000" indent="-228600" eaLnBrk="0" hangingPunct="0">
              <a:defRPr>
                <a:solidFill>
                  <a:schemeClr val="tx1"/>
                </a:solidFill>
                <a:latin typeface="Verdana" pitchFamily="34" charset="0"/>
                <a:ea typeface="MS PGothic" pitchFamily="34" charset="-128"/>
              </a:defRPr>
            </a:lvl3pPr>
            <a:lvl4pPr marL="1600200" indent="-228600" eaLnBrk="0" hangingPunct="0">
              <a:defRPr>
                <a:solidFill>
                  <a:schemeClr val="tx1"/>
                </a:solidFill>
                <a:latin typeface="Verdana" pitchFamily="34" charset="0"/>
                <a:ea typeface="MS PGothic" pitchFamily="34" charset="-128"/>
              </a:defRPr>
            </a:lvl4pPr>
            <a:lvl5pPr marL="2057400" indent="-228600" eaLnBrk="0" hangingPunct="0">
              <a:defRPr>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itchFamily="34" charset="0"/>
                <a:ea typeface="MS PGothic" pitchFamily="34" charset="-128"/>
              </a:defRPr>
            </a:lvl9pPr>
          </a:lstStyle>
          <a:p>
            <a:pPr eaLnBrk="1" hangingPunct="1"/>
            <a:r>
              <a:rPr lang="en-GB" dirty="0">
                <a:solidFill>
                  <a:schemeClr val="bg1"/>
                </a:solidFill>
              </a:rPr>
              <a:t>s</a:t>
            </a:r>
            <a:r>
              <a:rPr lang="en-GB" dirty="0" smtClean="0">
                <a:solidFill>
                  <a:schemeClr val="bg1"/>
                </a:solidFill>
              </a:rPr>
              <a:t>ensing </a:t>
            </a:r>
            <a:r>
              <a:rPr lang="en-GB" dirty="0">
                <a:solidFill>
                  <a:schemeClr val="bg1"/>
                </a:solidFill>
              </a:rPr>
              <a:t>the weak signature of the </a:t>
            </a:r>
            <a:r>
              <a:rPr lang="en-GB" dirty="0">
                <a:solidFill>
                  <a:srgbClr val="FF0000"/>
                </a:solidFill>
              </a:rPr>
              <a:t>ocean currents</a:t>
            </a:r>
          </a:p>
        </p:txBody>
      </p:sp>
      <p:pic>
        <p:nvPicPr>
          <p:cNvPr id="20"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5597439" y="3286512"/>
            <a:ext cx="1809921" cy="1672955"/>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xmlns="">
                <a:solidFill>
                  <a:srgbClr val="FFFFFF"/>
                </a:solidFill>
              </a14:hiddenFill>
            </a:ext>
          </a:extLst>
        </p:spPr>
      </p:pic>
      <p:cxnSp>
        <p:nvCxnSpPr>
          <p:cNvPr id="16" name="Straight Arrow Connector 15"/>
          <p:cNvCxnSpPr>
            <a:stCxn id="25614" idx="2"/>
          </p:cNvCxnSpPr>
          <p:nvPr/>
        </p:nvCxnSpPr>
        <p:spPr>
          <a:xfrm>
            <a:off x="5565775" y="2490788"/>
            <a:ext cx="936625" cy="132080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25616" idx="2"/>
          </p:cNvCxnSpPr>
          <p:nvPr/>
        </p:nvCxnSpPr>
        <p:spPr>
          <a:xfrm flipH="1">
            <a:off x="6592186" y="2767013"/>
            <a:ext cx="1818390" cy="656671"/>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25618" idx="0"/>
          </p:cNvCxnSpPr>
          <p:nvPr/>
        </p:nvCxnSpPr>
        <p:spPr>
          <a:xfrm flipH="1" flipV="1">
            <a:off x="7407360" y="4295553"/>
            <a:ext cx="1026234" cy="932085"/>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56695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3"/>
          <p:cNvSpPr>
            <a:spLocks noGrp="1" noChangeArrowheads="1"/>
          </p:cNvSpPr>
          <p:nvPr>
            <p:ph idx="4294967295"/>
          </p:nvPr>
        </p:nvSpPr>
        <p:spPr bwMode="auto">
          <a:xfrm>
            <a:off x="163381" y="1235076"/>
            <a:ext cx="9742619" cy="159226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indent="0">
              <a:buNone/>
            </a:pPr>
            <a:r>
              <a:rPr lang="en-US" dirty="0">
                <a:latin typeface="Verdana" charset="0"/>
                <a:ea typeface="ＭＳ Ｐゴシック" charset="0"/>
              </a:rPr>
              <a:t>First set of high-resolution results reveals the most recent Earth’s </a:t>
            </a:r>
            <a:r>
              <a:rPr lang="en-US" b="1" dirty="0">
                <a:latin typeface="Verdana" charset="0"/>
                <a:ea typeface="ＭＳ Ｐゴシック" charset="0"/>
              </a:rPr>
              <a:t>Magnetic field changes </a:t>
            </a:r>
            <a:r>
              <a:rPr lang="en-US" dirty="0">
                <a:latin typeface="Verdana" charset="0"/>
                <a:ea typeface="ＭＳ Ｐゴシック" charset="0"/>
              </a:rPr>
              <a:t>(Jan to Jun 2014). Shades of blue show areas of weakening while red represent areas of strengthening over the 6-month period.</a:t>
            </a:r>
          </a:p>
        </p:txBody>
      </p:sp>
      <p:sp>
        <p:nvSpPr>
          <p:cNvPr id="8" name="Rectangle 2"/>
          <p:cNvSpPr txBox="1">
            <a:spLocks noChangeArrowheads="1"/>
          </p:cNvSpPr>
          <p:nvPr/>
        </p:nvSpPr>
        <p:spPr>
          <a:xfrm>
            <a:off x="469812" y="403931"/>
            <a:ext cx="4953000" cy="531813"/>
          </a:xfrm>
          <a:prstGeom prst="rect">
            <a:avLst/>
          </a:prstGeom>
        </p:spPr>
        <p:txBody>
          <a:bodyPr/>
          <a:lstStyle>
            <a:lvl1pPr eaLnBrk="0" hangingPunct="0">
              <a:defRPr>
                <a:solidFill>
                  <a:schemeClr val="tx1"/>
                </a:solidFill>
                <a:latin typeface="Verdana" charset="0"/>
                <a:ea typeface="ＭＳ Ｐゴシック" charset="0"/>
                <a:cs typeface="ＭＳ Ｐゴシック" charset="0"/>
              </a:defRPr>
            </a:lvl1pPr>
            <a:lvl2pPr marL="742950" indent="-285750" eaLnBrk="0" hangingPunct="0">
              <a:defRPr>
                <a:solidFill>
                  <a:schemeClr val="tx1"/>
                </a:solidFill>
                <a:latin typeface="Verdana" charset="0"/>
                <a:ea typeface="ＭＳ Ｐゴシック" charset="0"/>
              </a:defRPr>
            </a:lvl2pPr>
            <a:lvl3pPr marL="1143000" indent="-228600" eaLnBrk="0" hangingPunct="0">
              <a:defRPr>
                <a:solidFill>
                  <a:schemeClr val="tx1"/>
                </a:solidFill>
                <a:latin typeface="Verdana" charset="0"/>
                <a:ea typeface="ＭＳ Ｐゴシック" charset="0"/>
              </a:defRPr>
            </a:lvl3pPr>
            <a:lvl4pPr marL="1600200" indent="-228600" eaLnBrk="0" hangingPunct="0">
              <a:defRPr>
                <a:solidFill>
                  <a:schemeClr val="tx1"/>
                </a:solidFill>
                <a:latin typeface="Verdana" charset="0"/>
                <a:ea typeface="ＭＳ Ｐゴシック" charset="0"/>
              </a:defRPr>
            </a:lvl4pPr>
            <a:lvl5pPr marL="2057400" indent="-228600" eaLnBrk="0" hangingPunct="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algn="ctr">
              <a:defRPr/>
            </a:pPr>
            <a:r>
              <a:rPr lang="en-US" sz="2200" b="1" dirty="0">
                <a:solidFill>
                  <a:schemeClr val="bg1"/>
                </a:solidFill>
                <a:latin typeface="+mj-lt"/>
                <a:ea typeface="MS PGothic" pitchFamily="34" charset="-128"/>
              </a:rPr>
              <a:t>SWARM FIRST RESULTS</a:t>
            </a:r>
          </a:p>
        </p:txBody>
      </p:sp>
      <p:pic>
        <p:nvPicPr>
          <p:cNvPr id="18435"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13165" y="2325689"/>
            <a:ext cx="6605720" cy="435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065872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3"/>
          <p:cNvSpPr>
            <a:spLocks noGrp="1" noChangeArrowheads="1"/>
          </p:cNvSpPr>
          <p:nvPr>
            <p:ph idx="4294967295"/>
          </p:nvPr>
        </p:nvSpPr>
        <p:spPr bwMode="auto">
          <a:xfrm>
            <a:off x="0" y="1235075"/>
            <a:ext cx="9906000" cy="584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indent="0" algn="ctr">
              <a:buNone/>
            </a:pPr>
            <a:r>
              <a:rPr lang="en-US" b="1" dirty="0">
                <a:latin typeface="Verdana" charset="0"/>
                <a:ea typeface="ＭＳ Ｐゴシック" charset="0"/>
              </a:rPr>
              <a:t>Earth’s Magnetic field in June 2014</a:t>
            </a:r>
          </a:p>
        </p:txBody>
      </p:sp>
      <p:sp>
        <p:nvSpPr>
          <p:cNvPr id="8" name="Rectangle 2"/>
          <p:cNvSpPr txBox="1">
            <a:spLocks noChangeArrowheads="1"/>
          </p:cNvSpPr>
          <p:nvPr/>
        </p:nvSpPr>
        <p:spPr>
          <a:xfrm>
            <a:off x="1626923" y="206376"/>
            <a:ext cx="4953000" cy="531813"/>
          </a:xfrm>
          <a:prstGeom prst="rect">
            <a:avLst/>
          </a:prstGeom>
        </p:spPr>
        <p:txBody>
          <a:bodyPr/>
          <a:lstStyle>
            <a:lvl1pPr eaLnBrk="0" hangingPunct="0">
              <a:defRPr>
                <a:solidFill>
                  <a:schemeClr val="tx1"/>
                </a:solidFill>
                <a:latin typeface="Verdana" charset="0"/>
                <a:ea typeface="ＭＳ Ｐゴシック" charset="0"/>
                <a:cs typeface="ＭＳ Ｐゴシック" charset="0"/>
              </a:defRPr>
            </a:lvl1pPr>
            <a:lvl2pPr marL="742950" indent="-285750" eaLnBrk="0" hangingPunct="0">
              <a:defRPr>
                <a:solidFill>
                  <a:schemeClr val="tx1"/>
                </a:solidFill>
                <a:latin typeface="Verdana" charset="0"/>
                <a:ea typeface="ＭＳ Ｐゴシック" charset="0"/>
              </a:defRPr>
            </a:lvl2pPr>
            <a:lvl3pPr marL="1143000" indent="-228600" eaLnBrk="0" hangingPunct="0">
              <a:defRPr>
                <a:solidFill>
                  <a:schemeClr val="tx1"/>
                </a:solidFill>
                <a:latin typeface="Verdana" charset="0"/>
                <a:ea typeface="ＭＳ Ｐゴシック" charset="0"/>
              </a:defRPr>
            </a:lvl3pPr>
            <a:lvl4pPr marL="1600200" indent="-228600" eaLnBrk="0" hangingPunct="0">
              <a:defRPr>
                <a:solidFill>
                  <a:schemeClr val="tx1"/>
                </a:solidFill>
                <a:latin typeface="Verdana" charset="0"/>
                <a:ea typeface="ＭＳ Ｐゴシック" charset="0"/>
              </a:defRPr>
            </a:lvl4pPr>
            <a:lvl5pPr marL="2057400" indent="-228600" eaLnBrk="0" hangingPunct="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algn="ctr">
              <a:defRPr/>
            </a:pPr>
            <a:r>
              <a:rPr lang="en-US" sz="2400" b="1" dirty="0" smtClean="0">
                <a:solidFill>
                  <a:srgbClr val="FFFFFF"/>
                </a:solidFill>
                <a:effectLst>
                  <a:outerShdw blurRad="38100" dist="38100" dir="2700000" algn="tl">
                    <a:srgbClr val="DDDDDD"/>
                  </a:outerShdw>
                </a:effectLst>
              </a:rPr>
              <a:t>EARTH EXPLORERS (5)</a:t>
            </a:r>
          </a:p>
          <a:p>
            <a:pPr algn="ctr">
              <a:defRPr/>
            </a:pPr>
            <a:r>
              <a:rPr lang="en-US" sz="2400" b="1" dirty="0" smtClean="0">
                <a:solidFill>
                  <a:srgbClr val="FFFFFF"/>
                </a:solidFill>
                <a:effectLst>
                  <a:outerShdw blurRad="38100" dist="38100" dir="2700000" algn="tl">
                    <a:srgbClr val="DDDDDD"/>
                  </a:outerShdw>
                </a:effectLst>
              </a:rPr>
              <a:t>SWARM FIRST RESULTS</a:t>
            </a:r>
          </a:p>
        </p:txBody>
      </p:sp>
      <p:pic>
        <p:nvPicPr>
          <p:cNvPr id="20483" name="Picture 1" descr="June_2014_magnetic_field.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61823" y="1635655"/>
            <a:ext cx="7015031" cy="5180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461750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Box 1"/>
          <p:cNvSpPr txBox="1">
            <a:spLocks noChangeArrowheads="1"/>
          </p:cNvSpPr>
          <p:nvPr/>
        </p:nvSpPr>
        <p:spPr bwMode="auto">
          <a:xfrm>
            <a:off x="422275" y="427038"/>
            <a:ext cx="639469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ea typeface="MS PGothic" pitchFamily="34" charset="-128"/>
              </a:defRPr>
            </a:lvl1pPr>
            <a:lvl2pPr marL="742950" indent="-285750" eaLnBrk="0" hangingPunct="0">
              <a:defRPr>
                <a:solidFill>
                  <a:schemeClr val="tx1"/>
                </a:solidFill>
                <a:latin typeface="Verdana" pitchFamily="34" charset="0"/>
                <a:ea typeface="MS PGothic" pitchFamily="34" charset="-128"/>
              </a:defRPr>
            </a:lvl2pPr>
            <a:lvl3pPr marL="1143000" indent="-228600" eaLnBrk="0" hangingPunct="0">
              <a:defRPr>
                <a:solidFill>
                  <a:schemeClr val="tx1"/>
                </a:solidFill>
                <a:latin typeface="Verdana" pitchFamily="34" charset="0"/>
                <a:ea typeface="MS PGothic" pitchFamily="34" charset="-128"/>
              </a:defRPr>
            </a:lvl3pPr>
            <a:lvl4pPr marL="1600200" indent="-228600" eaLnBrk="0" hangingPunct="0">
              <a:defRPr>
                <a:solidFill>
                  <a:schemeClr val="tx1"/>
                </a:solidFill>
                <a:latin typeface="Verdana" pitchFamily="34" charset="0"/>
                <a:ea typeface="MS PGothic" pitchFamily="34" charset="-128"/>
              </a:defRPr>
            </a:lvl4pPr>
            <a:lvl5pPr marL="2057400" indent="-228600" eaLnBrk="0" hangingPunct="0">
              <a:defRPr>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itchFamily="34" charset="0"/>
                <a:ea typeface="MS PGothic" pitchFamily="34" charset="-128"/>
              </a:defRPr>
            </a:lvl9pPr>
          </a:lstStyle>
          <a:p>
            <a:pPr eaLnBrk="1" hangingPunct="1">
              <a:defRPr/>
            </a:pPr>
            <a:r>
              <a:rPr lang="en-GB" sz="2400" b="1" dirty="0" smtClean="0">
                <a:solidFill>
                  <a:schemeClr val="bg1"/>
                </a:solidFill>
                <a:latin typeface="+mj-lt"/>
                <a:cs typeface="Arial" pitchFamily="34" charset="0"/>
              </a:rPr>
              <a:t>ESA Earth Observation Programmes</a:t>
            </a: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532" y="1284889"/>
            <a:ext cx="9937532" cy="5573111"/>
          </a:xfrm>
          <a:prstGeom prst="rect">
            <a:avLst/>
          </a:prstGeom>
        </p:spPr>
      </p:pic>
      <p:sp>
        <p:nvSpPr>
          <p:cNvPr id="3" name="Rectangle 2"/>
          <p:cNvSpPr/>
          <p:nvPr/>
        </p:nvSpPr>
        <p:spPr>
          <a:xfrm>
            <a:off x="2682815" y="5167223"/>
            <a:ext cx="1440611" cy="931652"/>
          </a:xfrm>
          <a:prstGeom prst="rect">
            <a:avLst/>
          </a:prstGeom>
          <a:noFill/>
          <a:ln w="254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Rectangle 4"/>
          <p:cNvSpPr/>
          <p:nvPr/>
        </p:nvSpPr>
        <p:spPr>
          <a:xfrm>
            <a:off x="4216928" y="5167223"/>
            <a:ext cx="1856068" cy="931652"/>
          </a:xfrm>
          <a:prstGeom prst="rect">
            <a:avLst/>
          </a:prstGeom>
          <a:noFill/>
          <a:ln w="254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6" name="Rectangle 5"/>
          <p:cNvSpPr/>
          <p:nvPr/>
        </p:nvSpPr>
        <p:spPr>
          <a:xfrm>
            <a:off x="6225396" y="5167223"/>
            <a:ext cx="1961072" cy="931652"/>
          </a:xfrm>
          <a:prstGeom prst="rect">
            <a:avLst/>
          </a:prstGeom>
          <a:noFill/>
          <a:ln w="254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4" name="TextBox 3"/>
          <p:cNvSpPr txBox="1"/>
          <p:nvPr/>
        </p:nvSpPr>
        <p:spPr>
          <a:xfrm>
            <a:off x="2760434" y="6107501"/>
            <a:ext cx="1297150" cy="461665"/>
          </a:xfrm>
          <a:prstGeom prst="rect">
            <a:avLst/>
          </a:prstGeom>
          <a:noFill/>
        </p:spPr>
        <p:txBody>
          <a:bodyPr wrap="none" rtlCol="0">
            <a:spAutoFit/>
          </a:bodyPr>
          <a:lstStyle/>
          <a:p>
            <a:pPr algn="ctr"/>
            <a:r>
              <a:rPr lang="en-GB" sz="1200" dirty="0" smtClean="0">
                <a:solidFill>
                  <a:schemeClr val="bg1"/>
                </a:solidFill>
              </a:rPr>
              <a:t>Meteorological</a:t>
            </a:r>
          </a:p>
          <a:p>
            <a:pPr algn="ctr"/>
            <a:r>
              <a:rPr lang="en-GB" sz="1200" dirty="0" smtClean="0">
                <a:solidFill>
                  <a:schemeClr val="bg1"/>
                </a:solidFill>
              </a:rPr>
              <a:t>Programme</a:t>
            </a:r>
            <a:endParaRPr lang="en-GB" sz="1200" dirty="0">
              <a:solidFill>
                <a:schemeClr val="bg1"/>
              </a:solidFill>
            </a:endParaRPr>
          </a:p>
        </p:txBody>
      </p:sp>
      <p:sp>
        <p:nvSpPr>
          <p:cNvPr id="8" name="TextBox 7"/>
          <p:cNvSpPr txBox="1"/>
          <p:nvPr/>
        </p:nvSpPr>
        <p:spPr>
          <a:xfrm>
            <a:off x="4603788" y="6113251"/>
            <a:ext cx="1082348" cy="461665"/>
          </a:xfrm>
          <a:prstGeom prst="rect">
            <a:avLst/>
          </a:prstGeom>
          <a:noFill/>
        </p:spPr>
        <p:txBody>
          <a:bodyPr wrap="none" rtlCol="0">
            <a:spAutoFit/>
          </a:bodyPr>
          <a:lstStyle/>
          <a:p>
            <a:pPr algn="ctr"/>
            <a:r>
              <a:rPr lang="en-GB" sz="1200" dirty="0" smtClean="0">
                <a:solidFill>
                  <a:schemeClr val="bg1"/>
                </a:solidFill>
              </a:rPr>
              <a:t>Copernicus</a:t>
            </a:r>
          </a:p>
          <a:p>
            <a:pPr algn="ctr"/>
            <a:r>
              <a:rPr lang="en-GB" sz="1200" dirty="0" smtClean="0">
                <a:solidFill>
                  <a:schemeClr val="bg1"/>
                </a:solidFill>
              </a:rPr>
              <a:t>Programme</a:t>
            </a:r>
            <a:endParaRPr lang="en-GB" sz="1200" dirty="0">
              <a:solidFill>
                <a:schemeClr val="bg1"/>
              </a:solidFill>
            </a:endParaRPr>
          </a:p>
        </p:txBody>
      </p:sp>
      <p:sp>
        <p:nvSpPr>
          <p:cNvPr id="9" name="TextBox 8"/>
          <p:cNvSpPr txBox="1"/>
          <p:nvPr/>
        </p:nvSpPr>
        <p:spPr>
          <a:xfrm>
            <a:off x="5987845" y="6110375"/>
            <a:ext cx="2436181" cy="461665"/>
          </a:xfrm>
          <a:prstGeom prst="rect">
            <a:avLst/>
          </a:prstGeom>
          <a:noFill/>
        </p:spPr>
        <p:txBody>
          <a:bodyPr wrap="none" rtlCol="0">
            <a:spAutoFit/>
          </a:bodyPr>
          <a:lstStyle/>
          <a:p>
            <a:pPr algn="ctr"/>
            <a:r>
              <a:rPr lang="en-GB" sz="1200" dirty="0" smtClean="0">
                <a:solidFill>
                  <a:schemeClr val="bg1"/>
                </a:solidFill>
              </a:rPr>
              <a:t>Earth Observation</a:t>
            </a:r>
            <a:br>
              <a:rPr lang="en-GB" sz="1200" dirty="0" smtClean="0">
                <a:solidFill>
                  <a:schemeClr val="bg1"/>
                </a:solidFill>
              </a:rPr>
            </a:br>
            <a:r>
              <a:rPr lang="en-GB" sz="1200" dirty="0" smtClean="0">
                <a:solidFill>
                  <a:schemeClr val="bg1"/>
                </a:solidFill>
              </a:rPr>
              <a:t>Envelope Programme (EOEP)</a:t>
            </a:r>
          </a:p>
        </p:txBody>
      </p:sp>
    </p:spTree>
    <p:extLst>
      <p:ext uri="{BB962C8B-B14F-4D97-AF65-F5344CB8AC3E}">
        <p14:creationId xmlns:p14="http://schemas.microsoft.com/office/powerpoint/2010/main" val="896453992"/>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2275" y="1277096"/>
            <a:ext cx="9908275" cy="5580904"/>
          </a:xfrm>
          <a:prstGeom prst="rect">
            <a:avLst/>
          </a:prstGeom>
        </p:spPr>
      </p:pic>
      <p:sp>
        <p:nvSpPr>
          <p:cNvPr id="26626" name="Rectangle 2"/>
          <p:cNvSpPr>
            <a:spLocks noChangeArrowheads="1"/>
          </p:cNvSpPr>
          <p:nvPr/>
        </p:nvSpPr>
        <p:spPr bwMode="auto">
          <a:xfrm>
            <a:off x="374650" y="233363"/>
            <a:ext cx="6716713" cy="862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0" hangingPunct="0"/>
            <a:r>
              <a:rPr lang="de-DE" sz="2200" b="1" dirty="0">
                <a:solidFill>
                  <a:srgbClr val="FFFFFF"/>
                </a:solidFill>
                <a:cs typeface="Arial" pitchFamily="34" charset="0"/>
              </a:rPr>
              <a:t>ADM-Aeolus – </a:t>
            </a:r>
            <a:r>
              <a:rPr lang="de-DE" sz="2200" b="1" dirty="0" err="1">
                <a:solidFill>
                  <a:srgbClr val="FFFFFF"/>
                </a:solidFill>
                <a:cs typeface="Arial" pitchFamily="34" charset="0"/>
              </a:rPr>
              <a:t>ESA</a:t>
            </a:r>
            <a:r>
              <a:rPr lang="de-DE" altLang="en-US" sz="2200" b="1" dirty="0" err="1">
                <a:solidFill>
                  <a:srgbClr val="FFFFFF"/>
                </a:solidFill>
                <a:cs typeface="Arial" pitchFamily="34" charset="0"/>
              </a:rPr>
              <a:t>‘</a:t>
            </a:r>
            <a:r>
              <a:rPr lang="de-DE" sz="2200" b="1" dirty="0" err="1">
                <a:solidFill>
                  <a:srgbClr val="FFFFFF"/>
                </a:solidFill>
                <a:cs typeface="Arial" pitchFamily="34" charset="0"/>
              </a:rPr>
              <a:t>s</a:t>
            </a:r>
            <a:r>
              <a:rPr lang="de-DE" sz="2200" b="1" dirty="0">
                <a:solidFill>
                  <a:srgbClr val="FFFFFF"/>
                </a:solidFill>
                <a:cs typeface="Arial" pitchFamily="34" charset="0"/>
              </a:rPr>
              <a:t> Wind Mission</a:t>
            </a:r>
          </a:p>
        </p:txBody>
      </p:sp>
    </p:spTree>
    <p:extLst>
      <p:ext uri="{BB962C8B-B14F-4D97-AF65-F5344CB8AC3E}">
        <p14:creationId xmlns:p14="http://schemas.microsoft.com/office/powerpoint/2010/main" val="28043165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280249"/>
            <a:ext cx="9906000" cy="5971156"/>
          </a:xfrm>
          <a:prstGeom prst="rect">
            <a:avLst/>
          </a:prstGeom>
        </p:spPr>
      </p:pic>
      <p:sp>
        <p:nvSpPr>
          <p:cNvPr id="26626" name="Rectangle 2"/>
          <p:cNvSpPr>
            <a:spLocks noChangeArrowheads="1"/>
          </p:cNvSpPr>
          <p:nvPr/>
        </p:nvSpPr>
        <p:spPr bwMode="auto">
          <a:xfrm>
            <a:off x="374650" y="233363"/>
            <a:ext cx="6716713" cy="862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0" hangingPunct="0"/>
            <a:r>
              <a:rPr lang="de-DE" sz="2200" b="1" dirty="0">
                <a:solidFill>
                  <a:srgbClr val="FFFFFF"/>
                </a:solidFill>
                <a:cs typeface="Arial" pitchFamily="34" charset="0"/>
              </a:rPr>
              <a:t>ADM-Aeolus – </a:t>
            </a:r>
            <a:r>
              <a:rPr lang="de-DE" sz="2200" b="1" dirty="0" err="1">
                <a:solidFill>
                  <a:srgbClr val="FFFFFF"/>
                </a:solidFill>
                <a:cs typeface="Arial" pitchFamily="34" charset="0"/>
              </a:rPr>
              <a:t>ESA</a:t>
            </a:r>
            <a:r>
              <a:rPr lang="de-DE" altLang="en-US" sz="2200" b="1" dirty="0" err="1">
                <a:solidFill>
                  <a:srgbClr val="FFFFFF"/>
                </a:solidFill>
                <a:cs typeface="Arial" pitchFamily="34" charset="0"/>
              </a:rPr>
              <a:t>‘</a:t>
            </a:r>
            <a:r>
              <a:rPr lang="de-DE" sz="2200" b="1" dirty="0" err="1">
                <a:solidFill>
                  <a:srgbClr val="FFFFFF"/>
                </a:solidFill>
                <a:cs typeface="Arial" pitchFamily="34" charset="0"/>
              </a:rPr>
              <a:t>s</a:t>
            </a:r>
            <a:r>
              <a:rPr lang="de-DE" sz="2200" b="1" dirty="0">
                <a:solidFill>
                  <a:srgbClr val="FFFFFF"/>
                </a:solidFill>
                <a:cs typeface="Arial" pitchFamily="34" charset="0"/>
              </a:rPr>
              <a:t> Wind </a:t>
            </a:r>
            <a:r>
              <a:rPr lang="de-DE" sz="2200" b="1" dirty="0" smtClean="0">
                <a:solidFill>
                  <a:srgbClr val="FFFFFF"/>
                </a:solidFill>
                <a:cs typeface="Arial" pitchFamily="34" charset="0"/>
              </a:rPr>
              <a:t>Mission</a:t>
            </a:r>
            <a:endParaRPr lang="de-DE" sz="2200" b="1" dirty="0">
              <a:solidFill>
                <a:srgbClr val="FFFFFF"/>
              </a:solidFill>
              <a:cs typeface="Arial" pitchFamily="34" charset="0"/>
            </a:endParaRPr>
          </a:p>
        </p:txBody>
      </p:sp>
      <p:sp>
        <p:nvSpPr>
          <p:cNvPr id="6" name="Text Box 4"/>
          <p:cNvSpPr txBox="1">
            <a:spLocks noChangeArrowheads="1"/>
          </p:cNvSpPr>
          <p:nvPr/>
        </p:nvSpPr>
        <p:spPr bwMode="auto">
          <a:xfrm>
            <a:off x="0" y="1280248"/>
            <a:ext cx="5475288" cy="5293911"/>
          </a:xfrm>
          <a:prstGeom prst="rect">
            <a:avLst/>
          </a:prstGeom>
          <a:noFill/>
          <a:ln>
            <a:noFill/>
          </a:ln>
          <a:effectLst/>
          <a:extLst/>
        </p:spPr>
        <p:txBody>
          <a:bodyPr>
            <a:spAutoFit/>
          </a:bodyPr>
          <a:lstStyle/>
          <a:p>
            <a:pPr marL="342900" indent="-342900" eaLnBrk="0" hangingPunct="0">
              <a:lnSpc>
                <a:spcPct val="119000"/>
              </a:lnSpc>
              <a:spcBef>
                <a:spcPct val="20000"/>
              </a:spcBef>
              <a:buClr>
                <a:schemeClr val="bg1"/>
              </a:buClr>
              <a:buFont typeface="Arial" pitchFamily="34" charset="0"/>
              <a:buChar char="•"/>
              <a:defRPr/>
            </a:pPr>
            <a:r>
              <a:rPr lang="en-GB" dirty="0">
                <a:solidFill>
                  <a:schemeClr val="bg1"/>
                </a:solidFill>
                <a:latin typeface="+mn-lt"/>
              </a:rPr>
              <a:t>Global observations of wind profiles for analysis of global 3D wind field </a:t>
            </a:r>
          </a:p>
          <a:p>
            <a:pPr marL="342900" indent="-342900" eaLnBrk="0" hangingPunct="0">
              <a:lnSpc>
                <a:spcPct val="119000"/>
              </a:lnSpc>
              <a:spcBef>
                <a:spcPct val="20000"/>
              </a:spcBef>
              <a:buClr>
                <a:schemeClr val="bg1"/>
              </a:buClr>
              <a:buFont typeface="Arial" pitchFamily="34" charset="0"/>
              <a:buChar char="•"/>
              <a:defRPr/>
            </a:pPr>
            <a:r>
              <a:rPr lang="en-GB" dirty="0">
                <a:solidFill>
                  <a:schemeClr val="bg1"/>
                </a:solidFill>
                <a:latin typeface="+mn-lt"/>
              </a:rPr>
              <a:t>Understanding of atmosphere dynamics and climate processes</a:t>
            </a:r>
          </a:p>
          <a:p>
            <a:pPr marL="342900" indent="-342900" eaLnBrk="0" hangingPunct="0">
              <a:lnSpc>
                <a:spcPct val="119000"/>
              </a:lnSpc>
              <a:spcBef>
                <a:spcPct val="20000"/>
              </a:spcBef>
              <a:buClr>
                <a:schemeClr val="bg1"/>
              </a:buClr>
              <a:buFont typeface="Arial" pitchFamily="34" charset="0"/>
              <a:buChar char="•"/>
              <a:defRPr/>
            </a:pPr>
            <a:r>
              <a:rPr lang="en-GB" dirty="0">
                <a:solidFill>
                  <a:schemeClr val="bg1"/>
                </a:solidFill>
                <a:latin typeface="+mn-lt"/>
              </a:rPr>
              <a:t>Improved weather </a:t>
            </a:r>
            <a:r>
              <a:rPr lang="en-GB" dirty="0" smtClean="0">
                <a:solidFill>
                  <a:schemeClr val="bg1"/>
                </a:solidFill>
                <a:latin typeface="+mn-lt"/>
              </a:rPr>
              <a:t>forecasts </a:t>
            </a:r>
            <a:r>
              <a:rPr lang="en-GB" dirty="0">
                <a:solidFill>
                  <a:schemeClr val="bg1"/>
                </a:solidFill>
              </a:rPr>
              <a:t>and climate </a:t>
            </a:r>
            <a:r>
              <a:rPr lang="en-GB" dirty="0" smtClean="0">
                <a:solidFill>
                  <a:schemeClr val="bg1"/>
                </a:solidFill>
              </a:rPr>
              <a:t>models</a:t>
            </a:r>
            <a:r>
              <a:rPr lang="en-GB" dirty="0" smtClean="0">
                <a:solidFill>
                  <a:schemeClr val="bg1"/>
                </a:solidFill>
                <a:latin typeface="+mn-lt"/>
              </a:rPr>
              <a:t>: </a:t>
            </a:r>
            <a:r>
              <a:rPr lang="en-US" dirty="0">
                <a:solidFill>
                  <a:schemeClr val="bg1"/>
                </a:solidFill>
                <a:latin typeface="+mn-lt"/>
              </a:rPr>
              <a:t>impact of Aeolus in the ECMWF weather forecast will be significant, in particular for mid-term forecasts</a:t>
            </a:r>
            <a:r>
              <a:rPr lang="en-US" dirty="0" smtClean="0">
                <a:solidFill>
                  <a:schemeClr val="bg1"/>
                </a:solidFill>
                <a:latin typeface="+mn-lt"/>
              </a:rPr>
              <a:t>.</a:t>
            </a:r>
            <a:endParaRPr lang="en-GB" sz="2000" dirty="0">
              <a:solidFill>
                <a:schemeClr val="bg1"/>
              </a:solidFill>
              <a:latin typeface="+mn-lt"/>
            </a:endParaRPr>
          </a:p>
          <a:p>
            <a:pPr marL="342900" indent="-342900" eaLnBrk="0" hangingPunct="0">
              <a:lnSpc>
                <a:spcPct val="119000"/>
              </a:lnSpc>
              <a:spcBef>
                <a:spcPct val="20000"/>
              </a:spcBef>
              <a:buClr>
                <a:schemeClr val="bg1"/>
              </a:buClr>
              <a:buFont typeface="Arial" pitchFamily="34" charset="0"/>
              <a:buChar char="•"/>
              <a:defRPr/>
            </a:pPr>
            <a:endParaRPr lang="en-GB" sz="2000" dirty="0" smtClean="0">
              <a:solidFill>
                <a:schemeClr val="bg1"/>
              </a:solidFill>
              <a:latin typeface="+mn-lt"/>
            </a:endParaRPr>
          </a:p>
          <a:p>
            <a:pPr eaLnBrk="0" hangingPunct="0">
              <a:lnSpc>
                <a:spcPct val="119000"/>
              </a:lnSpc>
              <a:spcBef>
                <a:spcPct val="20000"/>
              </a:spcBef>
              <a:buClr>
                <a:schemeClr val="bg1"/>
              </a:buClr>
              <a:defRPr/>
            </a:pPr>
            <a:endParaRPr lang="en-GB" sz="2000" dirty="0" smtClean="0">
              <a:solidFill>
                <a:schemeClr val="bg1"/>
              </a:solidFill>
              <a:latin typeface="+mn-lt"/>
            </a:endParaRPr>
          </a:p>
          <a:p>
            <a:pPr marL="342900" indent="-342900" eaLnBrk="0" hangingPunct="0">
              <a:lnSpc>
                <a:spcPct val="119000"/>
              </a:lnSpc>
              <a:spcBef>
                <a:spcPct val="20000"/>
              </a:spcBef>
              <a:buClr>
                <a:schemeClr val="bg1"/>
              </a:buClr>
              <a:buFont typeface="Arial" pitchFamily="34" charset="0"/>
              <a:buChar char="•"/>
              <a:defRPr/>
            </a:pPr>
            <a:endParaRPr lang="en-GB" sz="2000" dirty="0">
              <a:solidFill>
                <a:schemeClr val="bg1"/>
              </a:solidFill>
              <a:latin typeface="+mn-lt"/>
            </a:endParaRPr>
          </a:p>
          <a:p>
            <a:pPr marL="342900" indent="-342900" eaLnBrk="0" hangingPunct="0">
              <a:lnSpc>
                <a:spcPct val="119000"/>
              </a:lnSpc>
              <a:spcBef>
                <a:spcPct val="20000"/>
              </a:spcBef>
              <a:buClr>
                <a:schemeClr val="bg1"/>
              </a:buClr>
              <a:buFont typeface="Arial" pitchFamily="34" charset="0"/>
              <a:buChar char="•"/>
              <a:defRPr/>
            </a:pPr>
            <a:r>
              <a:rPr lang="en-GB" sz="2000" dirty="0" smtClean="0">
                <a:solidFill>
                  <a:schemeClr val="bg1"/>
                </a:solidFill>
                <a:latin typeface="+mn-lt"/>
              </a:rPr>
              <a:t>Laser transmitter of </a:t>
            </a:r>
            <a:r>
              <a:rPr lang="en-GB" sz="2000" dirty="0" err="1" smtClean="0">
                <a:solidFill>
                  <a:schemeClr val="bg1"/>
                </a:solidFill>
                <a:latin typeface="+mn-lt"/>
              </a:rPr>
              <a:t>Lidar</a:t>
            </a:r>
            <a:r>
              <a:rPr lang="en-GB" sz="2000" dirty="0" smtClean="0">
                <a:solidFill>
                  <a:schemeClr val="bg1"/>
                </a:solidFill>
                <a:latin typeface="+mn-lt"/>
              </a:rPr>
              <a:t> has passed operational qualification tests</a:t>
            </a:r>
          </a:p>
          <a:p>
            <a:pPr marL="342900" indent="-342900" eaLnBrk="0" hangingPunct="0">
              <a:lnSpc>
                <a:spcPct val="119000"/>
              </a:lnSpc>
              <a:spcBef>
                <a:spcPct val="20000"/>
              </a:spcBef>
              <a:buClr>
                <a:schemeClr val="bg1"/>
              </a:buClr>
              <a:buFont typeface="Arial" pitchFamily="34" charset="0"/>
              <a:buChar char="•"/>
              <a:defRPr/>
            </a:pPr>
            <a:r>
              <a:rPr lang="en-GB" dirty="0" smtClean="0">
                <a:solidFill>
                  <a:schemeClr val="bg1"/>
                </a:solidFill>
                <a:latin typeface="+mn-lt"/>
              </a:rPr>
              <a:t>Launch planned for early 2017</a:t>
            </a:r>
            <a:endParaRPr lang="en-GB" dirty="0">
              <a:solidFill>
                <a:schemeClr val="bg1"/>
              </a:solidFill>
              <a:latin typeface="+mn-lt"/>
            </a:endParaRPr>
          </a:p>
        </p:txBody>
      </p:sp>
    </p:spTree>
    <p:extLst>
      <p:ext uri="{BB962C8B-B14F-4D97-AF65-F5344CB8AC3E}">
        <p14:creationId xmlns:p14="http://schemas.microsoft.com/office/powerpoint/2010/main" val="37879638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287464"/>
            <a:ext cx="9906000" cy="5567362"/>
          </a:xfrm>
          <a:prstGeom prst="rect">
            <a:avLst/>
          </a:prstGeom>
        </p:spPr>
      </p:pic>
      <p:sp>
        <p:nvSpPr>
          <p:cNvPr id="5" name="Rectangle 4"/>
          <p:cNvSpPr/>
          <p:nvPr/>
        </p:nvSpPr>
        <p:spPr>
          <a:xfrm>
            <a:off x="-1" y="1287464"/>
            <a:ext cx="9906001" cy="4942739"/>
          </a:xfrm>
          <a:prstGeom prst="rect">
            <a:avLst/>
          </a:prstGeom>
          <a:solidFill>
            <a:srgbClr val="06001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509954"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388011" y="2034194"/>
            <a:ext cx="5705475" cy="29131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25603" name="Rectangle 3"/>
          <p:cNvSpPr>
            <a:spLocks noChangeArrowheads="1"/>
          </p:cNvSpPr>
          <p:nvPr/>
        </p:nvSpPr>
        <p:spPr bwMode="auto">
          <a:xfrm>
            <a:off x="374653" y="280988"/>
            <a:ext cx="7464668" cy="862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0" fontAlgn="base" hangingPunct="0">
              <a:spcBef>
                <a:spcPct val="0"/>
              </a:spcBef>
              <a:spcAft>
                <a:spcPct val="0"/>
              </a:spcAft>
            </a:pPr>
            <a:r>
              <a:rPr lang="de-DE" sz="2200" b="1" dirty="0">
                <a:solidFill>
                  <a:srgbClr val="FFFFFF"/>
                </a:solidFill>
                <a:ea typeface="MS PGothic" pitchFamily="34" charset="-128"/>
              </a:rPr>
              <a:t>EarthCARE – </a:t>
            </a:r>
            <a:r>
              <a:rPr lang="de-DE" sz="2200" b="1" dirty="0" err="1">
                <a:solidFill>
                  <a:srgbClr val="FFFFFF"/>
                </a:solidFill>
                <a:ea typeface="MS PGothic" pitchFamily="34" charset="-128"/>
              </a:rPr>
              <a:t>ESA</a:t>
            </a:r>
            <a:r>
              <a:rPr lang="de-DE" altLang="en-US" sz="2200" b="1" dirty="0" err="1">
                <a:solidFill>
                  <a:srgbClr val="FFFFFF"/>
                </a:solidFill>
                <a:ea typeface="MS PGothic" pitchFamily="34" charset="-128"/>
              </a:rPr>
              <a:t>‘</a:t>
            </a:r>
            <a:r>
              <a:rPr lang="de-DE" sz="2200" b="1" dirty="0" err="1">
                <a:solidFill>
                  <a:srgbClr val="FFFFFF"/>
                </a:solidFill>
                <a:ea typeface="MS PGothic" pitchFamily="34" charset="-128"/>
              </a:rPr>
              <a:t>s</a:t>
            </a:r>
            <a:r>
              <a:rPr lang="de-DE" sz="2200" b="1" dirty="0">
                <a:solidFill>
                  <a:srgbClr val="FFFFFF"/>
                </a:solidFill>
                <a:ea typeface="MS PGothic" pitchFamily="34" charset="-128"/>
              </a:rPr>
              <a:t> Aerosol </a:t>
            </a:r>
            <a:r>
              <a:rPr lang="de-DE" sz="2200" b="1" dirty="0" smtClean="0">
                <a:solidFill>
                  <a:srgbClr val="FFFFFF"/>
                </a:solidFill>
                <a:ea typeface="MS PGothic" pitchFamily="34" charset="-128"/>
              </a:rPr>
              <a:t>Mission</a:t>
            </a:r>
            <a:endParaRPr lang="de-DE" sz="2200" b="1" dirty="0">
              <a:solidFill>
                <a:srgbClr val="FF0000"/>
              </a:solidFill>
              <a:ea typeface="MS PGothic" pitchFamily="34" charset="-128"/>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esa.int/var/esa/storage/images/esa_multimedia/images/2013/12/artist_s_view_of_earthcare2/13465854-2-eng-GB/Artist_s_view_of_EarthCARE.jpg"/>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bwMode="auto">
          <a:xfrm>
            <a:off x="1" y="1254641"/>
            <a:ext cx="9941806" cy="5837275"/>
          </a:xfrm>
          <a:prstGeom prst="rect">
            <a:avLst/>
          </a:prstGeom>
          <a:noFill/>
          <a:extLst>
            <a:ext uri="{909E8E84-426E-40dd-AFC4-6F175D3DCCD1}">
              <a14:hiddenFill xmlns:a14="http://schemas.microsoft.com/office/drawing/2010/main" xmlns="">
                <a:solidFill>
                  <a:srgbClr val="FFFFFF"/>
                </a:solidFill>
              </a14:hiddenFill>
            </a:ext>
          </a:extLst>
        </p:spPr>
      </p:pic>
      <p:sp>
        <p:nvSpPr>
          <p:cNvPr id="25603" name="Rectangle 3"/>
          <p:cNvSpPr>
            <a:spLocks noChangeArrowheads="1"/>
          </p:cNvSpPr>
          <p:nvPr/>
        </p:nvSpPr>
        <p:spPr bwMode="auto">
          <a:xfrm>
            <a:off x="374653" y="280988"/>
            <a:ext cx="7464668" cy="862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0" fontAlgn="base" hangingPunct="0">
              <a:spcBef>
                <a:spcPct val="0"/>
              </a:spcBef>
              <a:spcAft>
                <a:spcPct val="0"/>
              </a:spcAft>
            </a:pPr>
            <a:r>
              <a:rPr lang="de-DE" sz="2200" b="1" dirty="0">
                <a:solidFill>
                  <a:srgbClr val="FFFFFF"/>
                </a:solidFill>
                <a:ea typeface="MS PGothic" pitchFamily="34" charset="-128"/>
              </a:rPr>
              <a:t>EarthCARE – </a:t>
            </a:r>
            <a:r>
              <a:rPr lang="de-DE" sz="2200" b="1" dirty="0" err="1">
                <a:solidFill>
                  <a:srgbClr val="FFFFFF"/>
                </a:solidFill>
                <a:ea typeface="MS PGothic" pitchFamily="34" charset="-128"/>
              </a:rPr>
              <a:t>ESA</a:t>
            </a:r>
            <a:r>
              <a:rPr lang="de-DE" altLang="en-US" sz="2200" b="1" dirty="0" err="1">
                <a:solidFill>
                  <a:srgbClr val="FFFFFF"/>
                </a:solidFill>
                <a:ea typeface="MS PGothic" pitchFamily="34" charset="-128"/>
              </a:rPr>
              <a:t>‘</a:t>
            </a:r>
            <a:r>
              <a:rPr lang="de-DE" sz="2200" b="1" dirty="0" err="1">
                <a:solidFill>
                  <a:srgbClr val="FFFFFF"/>
                </a:solidFill>
                <a:ea typeface="MS PGothic" pitchFamily="34" charset="-128"/>
              </a:rPr>
              <a:t>s</a:t>
            </a:r>
            <a:r>
              <a:rPr lang="de-DE" sz="2200" b="1" dirty="0">
                <a:solidFill>
                  <a:srgbClr val="FFFFFF"/>
                </a:solidFill>
                <a:ea typeface="MS PGothic" pitchFamily="34" charset="-128"/>
              </a:rPr>
              <a:t> Aerosol </a:t>
            </a:r>
            <a:r>
              <a:rPr lang="de-DE" sz="2200" b="1" dirty="0" smtClean="0">
                <a:solidFill>
                  <a:srgbClr val="FFFFFF"/>
                </a:solidFill>
                <a:ea typeface="MS PGothic" pitchFamily="34" charset="-128"/>
              </a:rPr>
              <a:t>Mission</a:t>
            </a:r>
            <a:endParaRPr lang="de-DE" sz="2200" b="1" dirty="0">
              <a:solidFill>
                <a:srgbClr val="FF0000"/>
              </a:solidFill>
              <a:ea typeface="MS PGothic" pitchFamily="34" charset="-128"/>
            </a:endParaRPr>
          </a:p>
        </p:txBody>
      </p:sp>
      <p:sp>
        <p:nvSpPr>
          <p:cNvPr id="509956" name="Text Box 4"/>
          <p:cNvSpPr txBox="1">
            <a:spLocks noChangeArrowheads="1"/>
          </p:cNvSpPr>
          <p:nvPr/>
        </p:nvSpPr>
        <p:spPr bwMode="auto">
          <a:xfrm>
            <a:off x="0" y="1335271"/>
            <a:ext cx="4200525" cy="4379660"/>
          </a:xfrm>
          <a:prstGeom prst="rect">
            <a:avLst/>
          </a:prstGeom>
          <a:noFill/>
          <a:ln>
            <a:noFill/>
          </a:ln>
          <a:effectLst/>
          <a:extLst/>
        </p:spPr>
        <p:txBody>
          <a:bodyPr>
            <a:spAutoFit/>
          </a:bodyPr>
          <a:lstStyle/>
          <a:p>
            <a:pPr marL="342900" indent="-342900" eaLnBrk="0" fontAlgn="base" hangingPunct="0">
              <a:lnSpc>
                <a:spcPct val="150000"/>
              </a:lnSpc>
              <a:spcBef>
                <a:spcPct val="20000"/>
              </a:spcBef>
              <a:spcAft>
                <a:spcPct val="0"/>
              </a:spcAft>
              <a:buClr>
                <a:schemeClr val="bg1"/>
              </a:buClr>
              <a:buFont typeface="Arial" pitchFamily="34" charset="0"/>
              <a:buChar char="•"/>
              <a:defRPr/>
            </a:pPr>
            <a:r>
              <a:rPr lang="en-GB" dirty="0">
                <a:solidFill>
                  <a:schemeClr val="bg1"/>
                </a:solidFill>
                <a:ea typeface="MS PGothic" pitchFamily="34" charset="-128"/>
              </a:rPr>
              <a:t>Global observations of clouds, aerosols and </a:t>
            </a:r>
            <a:r>
              <a:rPr lang="en-GB" dirty="0" smtClean="0">
                <a:solidFill>
                  <a:schemeClr val="bg1"/>
                </a:solidFill>
                <a:ea typeface="MS PGothic" pitchFamily="34" charset="-128"/>
              </a:rPr>
              <a:t>radiation</a:t>
            </a:r>
          </a:p>
          <a:p>
            <a:pPr marL="342900" indent="-342900" eaLnBrk="0" fontAlgn="base" hangingPunct="0">
              <a:lnSpc>
                <a:spcPct val="150000"/>
              </a:lnSpc>
              <a:spcBef>
                <a:spcPct val="20000"/>
              </a:spcBef>
              <a:spcAft>
                <a:spcPct val="0"/>
              </a:spcAft>
              <a:buClr>
                <a:schemeClr val="bg1"/>
              </a:buClr>
              <a:buFont typeface="Arial" pitchFamily="34" charset="0"/>
              <a:buChar char="•"/>
              <a:defRPr/>
            </a:pPr>
            <a:r>
              <a:rPr lang="en-GB" dirty="0" smtClean="0">
                <a:solidFill>
                  <a:schemeClr val="bg1"/>
                </a:solidFill>
              </a:rPr>
              <a:t>Collaboration with JAXA</a:t>
            </a:r>
            <a:endParaRPr lang="en-GB" dirty="0">
              <a:solidFill>
                <a:schemeClr val="bg1"/>
              </a:solidFill>
              <a:ea typeface="MS PGothic" pitchFamily="34" charset="-128"/>
            </a:endParaRPr>
          </a:p>
          <a:p>
            <a:pPr marL="342900" indent="-342900" eaLnBrk="0" fontAlgn="base" hangingPunct="0">
              <a:lnSpc>
                <a:spcPct val="150000"/>
              </a:lnSpc>
              <a:spcBef>
                <a:spcPct val="20000"/>
              </a:spcBef>
              <a:spcAft>
                <a:spcPct val="0"/>
              </a:spcAft>
              <a:buClr>
                <a:schemeClr val="bg1"/>
              </a:buClr>
              <a:buFont typeface="Arial" pitchFamily="34" charset="0"/>
              <a:buChar char="•"/>
              <a:defRPr/>
            </a:pPr>
            <a:r>
              <a:rPr lang="en-GB" dirty="0" smtClean="0">
                <a:solidFill>
                  <a:schemeClr val="bg1"/>
                </a:solidFill>
                <a:ea typeface="MS PGothic" pitchFamily="34" charset="-128"/>
              </a:rPr>
              <a:t>Scientific </a:t>
            </a:r>
            <a:r>
              <a:rPr lang="en-GB" dirty="0">
                <a:solidFill>
                  <a:schemeClr val="bg1"/>
                </a:solidFill>
                <a:ea typeface="MS PGothic" pitchFamily="34" charset="-128"/>
              </a:rPr>
              <a:t>instruments:</a:t>
            </a:r>
          </a:p>
          <a:p>
            <a:pPr marL="800100" lvl="1" indent="-342900" eaLnBrk="0" fontAlgn="base" hangingPunct="0">
              <a:lnSpc>
                <a:spcPct val="150000"/>
              </a:lnSpc>
              <a:spcBef>
                <a:spcPct val="20000"/>
              </a:spcBef>
              <a:spcAft>
                <a:spcPct val="0"/>
              </a:spcAft>
              <a:buClr>
                <a:schemeClr val="bg1"/>
              </a:buClr>
              <a:buFont typeface="Arial" pitchFamily="34" charset="0"/>
              <a:buChar char="•"/>
              <a:defRPr/>
            </a:pPr>
            <a:r>
              <a:rPr lang="en-GB" sz="1600" dirty="0" smtClean="0">
                <a:solidFill>
                  <a:schemeClr val="bg1"/>
                </a:solidFill>
              </a:rPr>
              <a:t>First UV </a:t>
            </a:r>
            <a:r>
              <a:rPr lang="en-GB" sz="1600" dirty="0" err="1" smtClean="0">
                <a:solidFill>
                  <a:schemeClr val="bg1"/>
                </a:solidFill>
              </a:rPr>
              <a:t>Lidar</a:t>
            </a:r>
            <a:endParaRPr lang="en-GB" sz="1600" dirty="0">
              <a:solidFill>
                <a:schemeClr val="bg1"/>
              </a:solidFill>
            </a:endParaRPr>
          </a:p>
          <a:p>
            <a:pPr marL="800100" lvl="1" indent="-342900" eaLnBrk="0" fontAlgn="base" hangingPunct="0">
              <a:lnSpc>
                <a:spcPct val="150000"/>
              </a:lnSpc>
              <a:spcBef>
                <a:spcPct val="20000"/>
              </a:spcBef>
              <a:spcAft>
                <a:spcPct val="0"/>
              </a:spcAft>
              <a:buClr>
                <a:schemeClr val="bg1"/>
              </a:buClr>
              <a:buFont typeface="Arial" pitchFamily="34" charset="0"/>
              <a:buChar char="•"/>
              <a:defRPr/>
            </a:pPr>
            <a:r>
              <a:rPr lang="en-GB" sz="1600" dirty="0" smtClean="0">
                <a:solidFill>
                  <a:schemeClr val="bg1"/>
                </a:solidFill>
              </a:rPr>
              <a:t>First Doppler Cloud Profiling Radar (JAXA contribution) 	</a:t>
            </a:r>
            <a:endParaRPr lang="en-GB" sz="1600" dirty="0">
              <a:solidFill>
                <a:schemeClr val="bg1"/>
              </a:solidFill>
            </a:endParaRPr>
          </a:p>
          <a:p>
            <a:pPr marL="800100" lvl="1" indent="-342900" eaLnBrk="0" fontAlgn="base" hangingPunct="0">
              <a:lnSpc>
                <a:spcPct val="150000"/>
              </a:lnSpc>
              <a:spcBef>
                <a:spcPct val="20000"/>
              </a:spcBef>
              <a:spcAft>
                <a:spcPct val="0"/>
              </a:spcAft>
              <a:buClr>
                <a:schemeClr val="bg1"/>
              </a:buClr>
              <a:buFont typeface="Arial" pitchFamily="34" charset="0"/>
              <a:buChar char="•"/>
              <a:defRPr/>
            </a:pPr>
            <a:r>
              <a:rPr lang="en-GB" sz="1600" dirty="0" smtClean="0">
                <a:solidFill>
                  <a:schemeClr val="bg1"/>
                </a:solidFill>
              </a:rPr>
              <a:t>Multispectral Imager</a:t>
            </a:r>
            <a:endParaRPr lang="en-GB" sz="1600" dirty="0">
              <a:solidFill>
                <a:schemeClr val="bg1"/>
              </a:solidFill>
            </a:endParaRPr>
          </a:p>
          <a:p>
            <a:pPr marL="800100" lvl="1" indent="-342900" eaLnBrk="0" fontAlgn="base" hangingPunct="0">
              <a:lnSpc>
                <a:spcPct val="150000"/>
              </a:lnSpc>
              <a:spcBef>
                <a:spcPct val="20000"/>
              </a:spcBef>
              <a:spcAft>
                <a:spcPct val="0"/>
              </a:spcAft>
              <a:buClr>
                <a:schemeClr val="bg1"/>
              </a:buClr>
              <a:buFont typeface="Arial" pitchFamily="34" charset="0"/>
              <a:buChar char="•"/>
              <a:defRPr/>
            </a:pPr>
            <a:r>
              <a:rPr lang="en-GB" sz="1600" dirty="0">
                <a:solidFill>
                  <a:schemeClr val="bg1"/>
                </a:solidFill>
              </a:rPr>
              <a:t>Broadband R</a:t>
            </a:r>
            <a:r>
              <a:rPr lang="en-GB" sz="1600" dirty="0" smtClean="0">
                <a:solidFill>
                  <a:schemeClr val="bg1"/>
                </a:solidFill>
              </a:rPr>
              <a:t>adiometer</a:t>
            </a:r>
            <a:endParaRPr lang="en-GB" sz="1600" dirty="0">
              <a:solidFill>
                <a:schemeClr val="bg1"/>
              </a:solidFill>
            </a:endParaRPr>
          </a:p>
          <a:p>
            <a:pPr marL="342900" indent="-342900" eaLnBrk="0" fontAlgn="base" hangingPunct="0">
              <a:lnSpc>
                <a:spcPct val="150000"/>
              </a:lnSpc>
              <a:spcBef>
                <a:spcPct val="20000"/>
              </a:spcBef>
              <a:spcAft>
                <a:spcPct val="0"/>
              </a:spcAft>
              <a:buClr>
                <a:schemeClr val="bg1"/>
              </a:buClr>
              <a:buFont typeface="Arial" pitchFamily="34" charset="0"/>
              <a:buChar char="•"/>
              <a:defRPr/>
            </a:pPr>
            <a:r>
              <a:rPr lang="en-GB" dirty="0" smtClean="0">
                <a:solidFill>
                  <a:schemeClr val="bg1"/>
                </a:solidFill>
                <a:ea typeface="MS PGothic" pitchFamily="34" charset="-128"/>
              </a:rPr>
              <a:t>Launch </a:t>
            </a:r>
            <a:r>
              <a:rPr lang="en-GB" dirty="0">
                <a:solidFill>
                  <a:schemeClr val="bg1"/>
                </a:solidFill>
                <a:ea typeface="MS PGothic" pitchFamily="34" charset="-128"/>
              </a:rPr>
              <a:t>planned for 2016</a:t>
            </a:r>
          </a:p>
        </p:txBody>
      </p:sp>
    </p:spTree>
    <p:extLst>
      <p:ext uri="{BB962C8B-B14F-4D97-AF65-F5344CB8AC3E}">
        <p14:creationId xmlns:p14="http://schemas.microsoft.com/office/powerpoint/2010/main" val="15527729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Rectangle 1"/>
          <p:cNvSpPr/>
          <p:nvPr/>
        </p:nvSpPr>
        <p:spPr>
          <a:xfrm>
            <a:off x="0" y="1288996"/>
            <a:ext cx="9906000" cy="5569004"/>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8677" name="Rectangle 8"/>
          <p:cNvSpPr>
            <a:spLocks noChangeArrowheads="1"/>
          </p:cNvSpPr>
          <p:nvPr/>
        </p:nvSpPr>
        <p:spPr bwMode="auto">
          <a:xfrm>
            <a:off x="423863" y="241300"/>
            <a:ext cx="7181850" cy="862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0" hangingPunct="0"/>
            <a:r>
              <a:rPr lang="en-GB" sz="2400" b="1" dirty="0">
                <a:solidFill>
                  <a:schemeClr val="bg1"/>
                </a:solidFill>
                <a:latin typeface="+mj-lt"/>
                <a:cs typeface="Arial" pitchFamily="34" charset="0"/>
              </a:rPr>
              <a:t>Future Earth Explorer Missions </a:t>
            </a:r>
          </a:p>
        </p:txBody>
      </p:sp>
      <p:pic>
        <p:nvPicPr>
          <p:cNvPr id="28681"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88384" y="3273473"/>
            <a:ext cx="4217615" cy="3589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9"/>
          <p:cNvSpPr txBox="1"/>
          <p:nvPr/>
        </p:nvSpPr>
        <p:spPr>
          <a:xfrm>
            <a:off x="172921" y="1386621"/>
            <a:ext cx="5049713" cy="3831818"/>
          </a:xfrm>
          <a:prstGeom prst="rect">
            <a:avLst/>
          </a:prstGeom>
          <a:noFill/>
        </p:spPr>
        <p:txBody>
          <a:bodyPr wrap="square">
            <a:spAutoFit/>
          </a:bodyPr>
          <a:lstStyle/>
          <a:p>
            <a:pPr marL="342900" indent="-342900">
              <a:lnSpc>
                <a:spcPct val="150000"/>
              </a:lnSpc>
              <a:buFont typeface="Arial" pitchFamily="34" charset="0"/>
              <a:buChar char="•"/>
              <a:defRPr/>
            </a:pPr>
            <a:r>
              <a:rPr lang="en-GB" dirty="0" smtClean="0">
                <a:solidFill>
                  <a:schemeClr val="bg1"/>
                </a:solidFill>
              </a:rPr>
              <a:t>BIOMASS will be the 7</a:t>
            </a:r>
            <a:r>
              <a:rPr lang="en-GB" baseline="30000" dirty="0" smtClean="0">
                <a:solidFill>
                  <a:schemeClr val="bg1"/>
                </a:solidFill>
              </a:rPr>
              <a:t>th</a:t>
            </a:r>
            <a:r>
              <a:rPr lang="en-GB" dirty="0" smtClean="0">
                <a:solidFill>
                  <a:schemeClr val="bg1"/>
                </a:solidFill>
              </a:rPr>
              <a:t> Earth Explorer</a:t>
            </a:r>
          </a:p>
          <a:p>
            <a:pPr marL="800100" lvl="1" indent="-342900">
              <a:lnSpc>
                <a:spcPct val="150000"/>
              </a:lnSpc>
              <a:buFont typeface="Arial" pitchFamily="34" charset="0"/>
              <a:buChar char="•"/>
              <a:defRPr/>
            </a:pPr>
            <a:r>
              <a:rPr lang="en-GB" dirty="0" smtClean="0">
                <a:solidFill>
                  <a:schemeClr val="bg1"/>
                </a:solidFill>
              </a:rPr>
              <a:t>Biomass estimates based on global </a:t>
            </a:r>
            <a:r>
              <a:rPr lang="en-GB" dirty="0" err="1" smtClean="0">
                <a:solidFill>
                  <a:schemeClr val="bg1"/>
                </a:solidFill>
              </a:rPr>
              <a:t>interferometric</a:t>
            </a:r>
            <a:r>
              <a:rPr lang="en-GB" dirty="0" smtClean="0">
                <a:solidFill>
                  <a:schemeClr val="bg1"/>
                </a:solidFill>
              </a:rPr>
              <a:t> and </a:t>
            </a:r>
            <a:r>
              <a:rPr lang="en-GB" dirty="0" err="1" smtClean="0">
                <a:solidFill>
                  <a:schemeClr val="bg1"/>
                </a:solidFill>
              </a:rPr>
              <a:t>polarimetric</a:t>
            </a:r>
            <a:r>
              <a:rPr lang="en-GB" dirty="0" smtClean="0">
                <a:solidFill>
                  <a:schemeClr val="bg1"/>
                </a:solidFill>
              </a:rPr>
              <a:t> </a:t>
            </a:r>
            <a:br>
              <a:rPr lang="en-GB" dirty="0" smtClean="0">
                <a:solidFill>
                  <a:schemeClr val="bg1"/>
                </a:solidFill>
              </a:rPr>
            </a:br>
            <a:r>
              <a:rPr lang="en-GB" dirty="0" smtClean="0">
                <a:solidFill>
                  <a:schemeClr val="bg1"/>
                </a:solidFill>
              </a:rPr>
              <a:t>P-Band Radar observations</a:t>
            </a:r>
          </a:p>
          <a:p>
            <a:pPr marL="800100" lvl="1" indent="-342900">
              <a:lnSpc>
                <a:spcPct val="150000"/>
              </a:lnSpc>
              <a:buFont typeface="Arial" pitchFamily="34" charset="0"/>
              <a:buChar char="•"/>
              <a:defRPr/>
            </a:pPr>
            <a:r>
              <a:rPr lang="en-GB" dirty="0" smtClean="0">
                <a:solidFill>
                  <a:schemeClr val="bg1"/>
                </a:solidFill>
              </a:rPr>
              <a:t>Essential to understand the</a:t>
            </a:r>
            <a:br>
              <a:rPr lang="en-GB" dirty="0" smtClean="0">
                <a:solidFill>
                  <a:schemeClr val="bg1"/>
                </a:solidFill>
              </a:rPr>
            </a:br>
            <a:r>
              <a:rPr lang="en-GB" dirty="0" smtClean="0">
                <a:solidFill>
                  <a:schemeClr val="bg1"/>
                </a:solidFill>
              </a:rPr>
              <a:t>Earth’s carbon cycle</a:t>
            </a:r>
          </a:p>
          <a:p>
            <a:pPr marL="800100" lvl="1" indent="-342900">
              <a:lnSpc>
                <a:spcPct val="150000"/>
              </a:lnSpc>
              <a:buFont typeface="Arial" pitchFamily="34" charset="0"/>
              <a:buChar char="•"/>
              <a:defRPr/>
            </a:pPr>
            <a:r>
              <a:rPr lang="en-GB" dirty="0" smtClean="0">
                <a:solidFill>
                  <a:schemeClr val="bg1"/>
                </a:solidFill>
              </a:rPr>
              <a:t>To be launched in 2020</a:t>
            </a:r>
          </a:p>
          <a:p>
            <a:pPr marL="800100" lvl="1" indent="-342900">
              <a:lnSpc>
                <a:spcPct val="150000"/>
              </a:lnSpc>
              <a:buFont typeface="Arial" pitchFamily="34" charset="0"/>
              <a:buChar char="•"/>
              <a:defRPr/>
            </a:pPr>
            <a:endParaRPr lang="en-GB" dirty="0" smtClean="0">
              <a:solidFill>
                <a:schemeClr val="bg1"/>
              </a:solidFill>
            </a:endParaRPr>
          </a:p>
          <a:p>
            <a:pPr marL="800100" lvl="1" indent="-342900">
              <a:lnSpc>
                <a:spcPct val="150000"/>
              </a:lnSpc>
              <a:buFont typeface="Arial" pitchFamily="34" charset="0"/>
              <a:buChar char="•"/>
              <a:defRPr/>
            </a:pPr>
            <a:endParaRPr lang="en-GB" dirty="0">
              <a:solidFill>
                <a:schemeClr val="bg1"/>
              </a:solidFill>
            </a:endParaRPr>
          </a:p>
        </p:txBody>
      </p:sp>
      <p:pic>
        <p:nvPicPr>
          <p:cNvPr id="6" name="Picture 2" descr="http://www.esa.int/var/esa/storage/images/esa_multimedia/images/2012/11/biomass_one_of_three_earth_explorer_7_candidate_missions/12111596-7-eng-GB/Biomass_one_of_three_Earth_Explorer_7_candidate_missions.jpg"/>
          <p:cNvPicPr>
            <a:picLocks noChangeAspect="1" noChangeArrowheads="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5542770" y="1288996"/>
            <a:ext cx="3303479" cy="2230381"/>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88996"/>
            <a:ext cx="9906000" cy="5569004"/>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8677" name="Rectangle 8"/>
          <p:cNvSpPr>
            <a:spLocks noChangeArrowheads="1"/>
          </p:cNvSpPr>
          <p:nvPr/>
        </p:nvSpPr>
        <p:spPr bwMode="auto">
          <a:xfrm>
            <a:off x="423863" y="241300"/>
            <a:ext cx="7181850" cy="862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0" hangingPunct="0"/>
            <a:r>
              <a:rPr lang="en-GB" sz="2400" b="1" dirty="0">
                <a:solidFill>
                  <a:schemeClr val="bg1"/>
                </a:solidFill>
                <a:latin typeface="+mj-lt"/>
                <a:cs typeface="Arial" pitchFamily="34" charset="0"/>
              </a:rPr>
              <a:t>Future Earth Explorer Missions </a:t>
            </a:r>
          </a:p>
        </p:txBody>
      </p:sp>
      <p:sp>
        <p:nvSpPr>
          <p:cNvPr id="10" name="TextBox 9"/>
          <p:cNvSpPr txBox="1"/>
          <p:nvPr/>
        </p:nvSpPr>
        <p:spPr>
          <a:xfrm>
            <a:off x="172921" y="1386621"/>
            <a:ext cx="7418857" cy="5470728"/>
          </a:xfrm>
          <a:prstGeom prst="rect">
            <a:avLst/>
          </a:prstGeom>
          <a:noFill/>
        </p:spPr>
        <p:txBody>
          <a:bodyPr wrap="square">
            <a:spAutoFit/>
          </a:bodyPr>
          <a:lstStyle/>
          <a:p>
            <a:pPr marL="342900" indent="-342900">
              <a:lnSpc>
                <a:spcPct val="150000"/>
              </a:lnSpc>
              <a:buFont typeface="Arial" pitchFamily="34" charset="0"/>
              <a:buChar char="•"/>
              <a:defRPr/>
            </a:pPr>
            <a:r>
              <a:rPr lang="en-GB" dirty="0">
                <a:solidFill>
                  <a:schemeClr val="bg1"/>
                </a:solidFill>
              </a:rPr>
              <a:t>Candidate missions for 8</a:t>
            </a:r>
            <a:r>
              <a:rPr lang="en-GB" baseline="30000" dirty="0">
                <a:solidFill>
                  <a:schemeClr val="bg1"/>
                </a:solidFill>
              </a:rPr>
              <a:t>th</a:t>
            </a:r>
            <a:r>
              <a:rPr lang="en-GB" dirty="0">
                <a:solidFill>
                  <a:schemeClr val="bg1"/>
                </a:solidFill>
              </a:rPr>
              <a:t> Earth Explorer: Flex and </a:t>
            </a:r>
            <a:r>
              <a:rPr lang="en-GB" dirty="0" err="1" smtClean="0">
                <a:solidFill>
                  <a:schemeClr val="bg1"/>
                </a:solidFill>
              </a:rPr>
              <a:t>CarbonSat</a:t>
            </a:r>
            <a:endParaRPr lang="en-GB" dirty="0" smtClean="0">
              <a:solidFill>
                <a:schemeClr val="bg1"/>
              </a:solidFill>
            </a:endParaRPr>
          </a:p>
          <a:p>
            <a:pPr marL="342900" indent="-342900">
              <a:lnSpc>
                <a:spcPct val="150000"/>
              </a:lnSpc>
              <a:buFont typeface="Arial" pitchFamily="34" charset="0"/>
              <a:buChar char="•"/>
              <a:defRPr/>
            </a:pPr>
            <a:endParaRPr lang="en-GB" dirty="0">
              <a:solidFill>
                <a:schemeClr val="bg1"/>
              </a:solidFill>
            </a:endParaRPr>
          </a:p>
          <a:p>
            <a:pPr marL="342900" indent="-342900">
              <a:lnSpc>
                <a:spcPct val="150000"/>
              </a:lnSpc>
              <a:buFont typeface="Arial" pitchFamily="34" charset="0"/>
              <a:buChar char="•"/>
              <a:defRPr/>
            </a:pPr>
            <a:r>
              <a:rPr lang="en-GB" dirty="0" smtClean="0">
                <a:solidFill>
                  <a:schemeClr val="bg1"/>
                </a:solidFill>
              </a:rPr>
              <a:t>ESAG has recommended FLEX</a:t>
            </a:r>
            <a:endParaRPr lang="en-GB" dirty="0">
              <a:solidFill>
                <a:schemeClr val="bg1"/>
              </a:solidFill>
            </a:endParaRPr>
          </a:p>
          <a:p>
            <a:pPr marL="800100" lvl="1" indent="-342900">
              <a:lnSpc>
                <a:spcPct val="150000"/>
              </a:lnSpc>
              <a:buFont typeface="Arial" pitchFamily="34" charset="0"/>
              <a:buChar char="•"/>
              <a:defRPr/>
            </a:pPr>
            <a:r>
              <a:rPr lang="en-US" dirty="0">
                <a:solidFill>
                  <a:schemeClr val="bg1"/>
                </a:solidFill>
              </a:rPr>
              <a:t>The Fluorescence Explorer mission, FLEX, aims to provide global maps of vegetation fluorescence, which can be converted into an indicator of actual photosynthetic activity. These data would provide information on plant health and stress, thereby improving our understanding of the global carbon cycle and supporting food security. The FLEX satellite would orbit in tandem with one of the Copernicus Sentinel-3 satellites</a:t>
            </a:r>
            <a:r>
              <a:rPr lang="en-US" dirty="0" smtClean="0">
                <a:solidFill>
                  <a:schemeClr val="bg1"/>
                </a:solidFill>
              </a:rPr>
              <a:t>.</a:t>
            </a:r>
            <a:endParaRPr lang="en-GB" dirty="0" smtClean="0">
              <a:solidFill>
                <a:schemeClr val="bg1"/>
              </a:solidFill>
            </a:endParaRPr>
          </a:p>
        </p:txBody>
      </p:sp>
    </p:spTree>
    <p:extLst>
      <p:ext uri="{BB962C8B-B14F-4D97-AF65-F5344CB8AC3E}">
        <p14:creationId xmlns:p14="http://schemas.microsoft.com/office/powerpoint/2010/main" val="20358099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Picture 11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25854" y="4962522"/>
            <a:ext cx="935567" cy="827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95" name="Picture 14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34646" y="5009491"/>
            <a:ext cx="935567" cy="728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64515" name="Picture 59" descr="spot-4__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28228" y="5762622"/>
            <a:ext cx="935567" cy="71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16" name="Picture 4"/>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1363796" y="4981573"/>
            <a:ext cx="937286" cy="773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4517" name="Group 6"/>
          <p:cNvGrpSpPr>
            <a:grpSpLocks/>
          </p:cNvGrpSpPr>
          <p:nvPr/>
        </p:nvGrpSpPr>
        <p:grpSpPr bwMode="auto">
          <a:xfrm>
            <a:off x="428228" y="4170360"/>
            <a:ext cx="858176" cy="811212"/>
            <a:chOff x="-1294454" y="4205128"/>
            <a:chExt cx="1131512" cy="947252"/>
          </a:xfrm>
        </p:grpSpPr>
        <p:pic>
          <p:nvPicPr>
            <p:cNvPr id="64650" name="Picture 5"/>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1294454" y="4221088"/>
              <a:ext cx="1131512" cy="931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 name="Rectangle 108"/>
            <p:cNvSpPr>
              <a:spLocks noChangeArrowheads="1"/>
            </p:cNvSpPr>
            <p:nvPr/>
          </p:nvSpPr>
          <p:spPr bwMode="auto">
            <a:xfrm>
              <a:off x="-1244568" y="4205128"/>
              <a:ext cx="769491" cy="2695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GB" sz="900" b="1" dirty="0">
                  <a:solidFill>
                    <a:schemeClr val="bg1"/>
                  </a:solidFill>
                </a:rPr>
                <a:t>HCMM</a:t>
              </a:r>
            </a:p>
          </p:txBody>
        </p:sp>
      </p:grpSp>
      <p:grpSp>
        <p:nvGrpSpPr>
          <p:cNvPr id="64518" name="Group 85"/>
          <p:cNvGrpSpPr>
            <a:grpSpLocks/>
          </p:cNvGrpSpPr>
          <p:nvPr/>
        </p:nvGrpSpPr>
        <p:grpSpPr bwMode="auto">
          <a:xfrm>
            <a:off x="1367235" y="4170360"/>
            <a:ext cx="933846" cy="811212"/>
            <a:chOff x="2141" y="4052"/>
            <a:chExt cx="606" cy="568"/>
          </a:xfrm>
        </p:grpSpPr>
        <p:pic>
          <p:nvPicPr>
            <p:cNvPr id="42" name="Picture 86"/>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141" y="4052"/>
              <a:ext cx="606" cy="5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43" name="Rectangle 87"/>
            <p:cNvSpPr>
              <a:spLocks noChangeArrowheads="1"/>
            </p:cNvSpPr>
            <p:nvPr/>
          </p:nvSpPr>
          <p:spPr bwMode="auto">
            <a:xfrm>
              <a:off x="2141" y="4070"/>
              <a:ext cx="517" cy="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GB" sz="900" b="1" dirty="0">
                  <a:solidFill>
                    <a:schemeClr val="bg1"/>
                  </a:solidFill>
                </a:rPr>
                <a:t>Nimbus 7</a:t>
              </a:r>
            </a:p>
          </p:txBody>
        </p:sp>
      </p:grpSp>
      <p:pic>
        <p:nvPicPr>
          <p:cNvPr id="64519" name="Picture 4"/>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428228" y="2455860"/>
            <a:ext cx="858176" cy="862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4520" name="Group 3"/>
          <p:cNvGrpSpPr>
            <a:grpSpLocks/>
          </p:cNvGrpSpPr>
          <p:nvPr/>
        </p:nvGrpSpPr>
        <p:grpSpPr bwMode="auto">
          <a:xfrm>
            <a:off x="428228" y="3340098"/>
            <a:ext cx="858176" cy="773113"/>
            <a:chOff x="4360660" y="3212976"/>
            <a:chExt cx="1316239" cy="1346324"/>
          </a:xfrm>
        </p:grpSpPr>
        <p:pic>
          <p:nvPicPr>
            <p:cNvPr id="64646" name="Picture 2"/>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360660" y="3212976"/>
              <a:ext cx="1316239" cy="1346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 name="Text Box 14"/>
            <p:cNvSpPr txBox="1">
              <a:spLocks noChangeArrowheads="1"/>
            </p:cNvSpPr>
            <p:nvPr/>
          </p:nvSpPr>
          <p:spPr bwMode="auto">
            <a:xfrm>
              <a:off x="4360660" y="3212976"/>
              <a:ext cx="1316239" cy="401978"/>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rgbClr val="3A5698"/>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GB" sz="900" b="1" dirty="0">
                  <a:solidFill>
                    <a:schemeClr val="bg1"/>
                  </a:solidFill>
                </a:rPr>
                <a:t>ADEOS-1</a:t>
              </a:r>
            </a:p>
          </p:txBody>
        </p:sp>
      </p:grpSp>
      <p:sp>
        <p:nvSpPr>
          <p:cNvPr id="75801" name="Rectangle 25"/>
          <p:cNvSpPr>
            <a:spLocks noChangeArrowheads="1"/>
          </p:cNvSpPr>
          <p:nvPr/>
        </p:nvSpPr>
        <p:spPr bwMode="auto">
          <a:xfrm>
            <a:off x="1602430" y="1198319"/>
            <a:ext cx="1178058"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lstStyle/>
          <a:p>
            <a:pPr defTabSz="401638" eaLnBrk="0" hangingPunct="0">
              <a:defRPr/>
            </a:pPr>
            <a:r>
              <a:rPr lang="en-GB" sz="1200" b="1" i="1" dirty="0">
                <a:latin typeface="Arial" charset="0"/>
                <a:ea typeface="MS PGothic" charset="0"/>
                <a:cs typeface="MS PGothic" charset="0"/>
              </a:rPr>
              <a:t>2013-</a:t>
            </a:r>
            <a:r>
              <a:rPr lang="en-GB" sz="1200" b="1" i="1" dirty="0" smtClean="0">
                <a:latin typeface="Arial" charset="0"/>
                <a:ea typeface="MS PGothic" charset="0"/>
                <a:cs typeface="MS PGothic" charset="0"/>
              </a:rPr>
              <a:t>2016</a:t>
            </a:r>
            <a:endParaRPr lang="en-GB" sz="1200" b="1" i="1" dirty="0">
              <a:latin typeface="Arial" charset="0"/>
              <a:ea typeface="MS PGothic" charset="0"/>
              <a:cs typeface="MS PGothic" charset="0"/>
            </a:endParaRPr>
          </a:p>
        </p:txBody>
      </p:sp>
      <p:sp>
        <p:nvSpPr>
          <p:cNvPr id="75802" name="Line 26"/>
          <p:cNvSpPr>
            <a:spLocks noChangeShapeType="1"/>
          </p:cNvSpPr>
          <p:nvPr/>
        </p:nvSpPr>
        <p:spPr bwMode="auto">
          <a:xfrm flipV="1">
            <a:off x="115227" y="1406522"/>
            <a:ext cx="9403821" cy="31750"/>
          </a:xfrm>
          <a:prstGeom prst="line">
            <a:avLst/>
          </a:prstGeom>
          <a:noFill/>
          <a:ln w="50800">
            <a:solidFill>
              <a:schemeClr val="tx1"/>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600">
              <a:solidFill>
                <a:srgbClr val="FFFFFF"/>
              </a:solidFill>
              <a:ea typeface="MS PGothic" charset="0"/>
              <a:cs typeface="MS PGothic" charset="0"/>
            </a:endParaRPr>
          </a:p>
        </p:txBody>
      </p:sp>
      <p:sp>
        <p:nvSpPr>
          <p:cNvPr id="64523" name="Rectangle 90"/>
          <p:cNvSpPr>
            <a:spLocks noGrp="1" noChangeArrowheads="1"/>
          </p:cNvSpPr>
          <p:nvPr>
            <p:ph type="title"/>
          </p:nvPr>
        </p:nvSpPr>
        <p:spPr>
          <a:xfrm>
            <a:off x="285957" y="457528"/>
            <a:ext cx="5855290" cy="523220"/>
          </a:xfrm>
          <a:noFill/>
          <a:ln w="127000">
            <a:noFill/>
          </a:ln>
        </p:spPr>
        <p:txBody>
          <a:bodyPr vert="horz" wrap="square" lIns="91440" tIns="45720" rIns="91440" bIns="45720" numCol="1" anchor="ctr" anchorCtr="0" compatLnSpc="1">
            <a:prstTxWarp prst="textNoShape">
              <a:avLst/>
            </a:prstTxWarp>
            <a:spAutoFit/>
          </a:bodyPr>
          <a:lstStyle/>
          <a:p>
            <a:r>
              <a:rPr lang="en-GB" sz="2800">
                <a:latin typeface="Calibri" charset="0"/>
              </a:rPr>
              <a:t>ESA &amp; TPM EO Heritage Missions</a:t>
            </a:r>
          </a:p>
        </p:txBody>
      </p:sp>
      <p:sp>
        <p:nvSpPr>
          <p:cNvPr id="29" name="Rectangle 25"/>
          <p:cNvSpPr>
            <a:spLocks noChangeArrowheads="1"/>
          </p:cNvSpPr>
          <p:nvPr/>
        </p:nvSpPr>
        <p:spPr bwMode="auto">
          <a:xfrm>
            <a:off x="4748428" y="1201735"/>
            <a:ext cx="817067"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lstStyle/>
          <a:p>
            <a:pPr defTabSz="401638" eaLnBrk="0" hangingPunct="0">
              <a:defRPr/>
            </a:pPr>
            <a:r>
              <a:rPr lang="en-GB" sz="1200" b="1" i="1" dirty="0" smtClean="0">
                <a:solidFill>
                  <a:srgbClr val="000000"/>
                </a:solidFill>
                <a:latin typeface="Arial" charset="0"/>
                <a:ea typeface="MS PGothic" charset="0"/>
                <a:cs typeface="MS PGothic" charset="0"/>
              </a:rPr>
              <a:t>2017-2018</a:t>
            </a:r>
            <a:endParaRPr lang="en-GB" sz="1200" b="1" i="1" dirty="0">
              <a:solidFill>
                <a:srgbClr val="000000"/>
              </a:solidFill>
              <a:latin typeface="Arial" charset="0"/>
              <a:ea typeface="MS PGothic" charset="0"/>
              <a:cs typeface="MS PGothic" charset="0"/>
            </a:endParaRPr>
          </a:p>
        </p:txBody>
      </p:sp>
      <p:sp>
        <p:nvSpPr>
          <p:cNvPr id="64526" name="Rectangle 106"/>
          <p:cNvSpPr>
            <a:spLocks/>
          </p:cNvSpPr>
          <p:nvPr/>
        </p:nvSpPr>
        <p:spPr bwMode="auto">
          <a:xfrm>
            <a:off x="1807502" y="2030410"/>
            <a:ext cx="1620044" cy="717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lIns="0" tIns="0" rIns="40638" bIns="0"/>
          <a:lstStyle/>
          <a:p>
            <a:pPr marL="39688"/>
            <a:endParaRPr lang="en-US" sz="1600" b="1">
              <a:cs typeface="Arial" charset="0"/>
              <a:sym typeface="Arial" charset="0"/>
            </a:endParaRPr>
          </a:p>
        </p:txBody>
      </p:sp>
      <p:sp>
        <p:nvSpPr>
          <p:cNvPr id="69649" name="Rectangle 106"/>
          <p:cNvSpPr>
            <a:spLocks/>
          </p:cNvSpPr>
          <p:nvPr/>
        </p:nvSpPr>
        <p:spPr bwMode="auto">
          <a:xfrm>
            <a:off x="3378904" y="5474798"/>
            <a:ext cx="3353594" cy="936625"/>
          </a:xfrm>
          <a:prstGeom prst="rect">
            <a:avLst/>
          </a:prstGeom>
          <a:solidFill>
            <a:schemeClr val="accent5">
              <a:lumMod val="60000"/>
              <a:lumOff val="40000"/>
            </a:schemeClr>
          </a:solidFill>
          <a:ln>
            <a:noFill/>
          </a:ln>
        </p:spPr>
        <p:txBody>
          <a:bodyPr lIns="0" tIns="0" rIns="40638" bIns="0"/>
          <a:lstStyle/>
          <a:p>
            <a:pPr marL="39688">
              <a:defRPr/>
            </a:pPr>
            <a:r>
              <a:rPr lang="en-US" sz="1400" b="1" dirty="0">
                <a:solidFill>
                  <a:schemeClr val="tx1"/>
                </a:solidFill>
                <a:cs typeface="Arial" charset="0"/>
                <a:sym typeface="Arial" charset="0"/>
              </a:rPr>
              <a:t>ESA &amp; TPM missions become  “Heritage Missions” starting 5 years after end of life or end of agreement with ESA</a:t>
            </a:r>
          </a:p>
        </p:txBody>
      </p:sp>
      <p:sp>
        <p:nvSpPr>
          <p:cNvPr id="24" name="Rectangle 25"/>
          <p:cNvSpPr>
            <a:spLocks noChangeArrowheads="1"/>
          </p:cNvSpPr>
          <p:nvPr/>
        </p:nvSpPr>
        <p:spPr bwMode="auto">
          <a:xfrm>
            <a:off x="6980635" y="1201735"/>
            <a:ext cx="1454944"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lstStyle/>
          <a:p>
            <a:pPr defTabSz="401638" eaLnBrk="0" hangingPunct="0">
              <a:defRPr/>
            </a:pPr>
            <a:r>
              <a:rPr lang="en-GB" sz="1200" b="1" i="1" dirty="0" smtClean="0">
                <a:solidFill>
                  <a:srgbClr val="000000"/>
                </a:solidFill>
                <a:latin typeface="Arial" charset="0"/>
                <a:ea typeface="MS PGothic" charset="0"/>
                <a:cs typeface="MS PGothic" charset="0"/>
              </a:rPr>
              <a:t>Post 2019</a:t>
            </a:r>
            <a:endParaRPr lang="en-GB" sz="1200" b="1" i="1" dirty="0">
              <a:solidFill>
                <a:srgbClr val="000000"/>
              </a:solidFill>
              <a:latin typeface="Arial" charset="0"/>
              <a:ea typeface="MS PGothic" charset="0"/>
              <a:cs typeface="MS PGothic" charset="0"/>
            </a:endParaRPr>
          </a:p>
        </p:txBody>
      </p:sp>
      <p:grpSp>
        <p:nvGrpSpPr>
          <p:cNvPr id="64530" name="Group 35"/>
          <p:cNvGrpSpPr>
            <a:grpSpLocks/>
          </p:cNvGrpSpPr>
          <p:nvPr/>
        </p:nvGrpSpPr>
        <p:grpSpPr bwMode="auto">
          <a:xfrm>
            <a:off x="428229" y="4694235"/>
            <a:ext cx="1233090" cy="1060450"/>
            <a:chOff x="1062" y="2346"/>
            <a:chExt cx="924" cy="824"/>
          </a:xfrm>
        </p:grpSpPr>
        <p:pic>
          <p:nvPicPr>
            <p:cNvPr id="35" name="Picture 36"/>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062" y="2542"/>
              <a:ext cx="691" cy="6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6" name="Text Box 37"/>
            <p:cNvSpPr txBox="1">
              <a:spLocks noChangeArrowheads="1"/>
            </p:cNvSpPr>
            <p:nvPr/>
          </p:nvSpPr>
          <p:spPr bwMode="auto">
            <a:xfrm>
              <a:off x="1062" y="2561"/>
              <a:ext cx="726" cy="287"/>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rgbClr val="3A5698"/>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GB" sz="900" b="1" dirty="0">
                  <a:solidFill>
                    <a:schemeClr val="bg1"/>
                  </a:solidFill>
                </a:rPr>
                <a:t>Landsat</a:t>
              </a:r>
            </a:p>
            <a:p>
              <a:pPr>
                <a:spcBef>
                  <a:spcPts val="0"/>
                </a:spcBef>
                <a:defRPr/>
              </a:pPr>
              <a:r>
                <a:rPr lang="en-US" sz="900" b="1" dirty="0">
                  <a:solidFill>
                    <a:schemeClr val="bg1"/>
                  </a:solidFill>
                  <a:cs typeface="Arial" charset="0"/>
                  <a:sym typeface="Arial" charset="0"/>
                </a:rPr>
                <a:t>1/2/3/4/7</a:t>
              </a:r>
              <a:endParaRPr lang="en-GB" sz="900" b="1" dirty="0">
                <a:solidFill>
                  <a:schemeClr val="bg1"/>
                </a:solidFill>
              </a:endParaRPr>
            </a:p>
          </p:txBody>
        </p:sp>
        <p:pic>
          <p:nvPicPr>
            <p:cNvPr id="37" name="Picture 38"/>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062" y="3040"/>
              <a:ext cx="442" cy="126"/>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8" name="Picture 39"/>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612" y="2346"/>
              <a:ext cx="374" cy="294"/>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grpSp>
        <p:nvGrpSpPr>
          <p:cNvPr id="64531" name="Group 106"/>
          <p:cNvGrpSpPr>
            <a:grpSpLocks/>
          </p:cNvGrpSpPr>
          <p:nvPr/>
        </p:nvGrpSpPr>
        <p:grpSpPr bwMode="auto">
          <a:xfrm>
            <a:off x="613967" y="2455861"/>
            <a:ext cx="1687115" cy="885825"/>
            <a:chOff x="2099" y="3582"/>
            <a:chExt cx="981" cy="590"/>
          </a:xfrm>
        </p:grpSpPr>
        <p:pic>
          <p:nvPicPr>
            <p:cNvPr id="49" name="Picture 107"/>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2507" y="3582"/>
              <a:ext cx="573" cy="5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50" name="Rectangle 108"/>
            <p:cNvSpPr>
              <a:spLocks noChangeArrowheads="1"/>
            </p:cNvSpPr>
            <p:nvPr/>
          </p:nvSpPr>
          <p:spPr bwMode="auto">
            <a:xfrm>
              <a:off x="2553" y="3582"/>
              <a:ext cx="371" cy="1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GB" sz="900" b="1" dirty="0">
                  <a:solidFill>
                    <a:schemeClr val="bg1"/>
                  </a:solidFill>
                </a:rPr>
                <a:t>JERS-1</a:t>
              </a:r>
            </a:p>
          </p:txBody>
        </p:sp>
        <p:pic>
          <p:nvPicPr>
            <p:cNvPr id="51" name="Picture 109"/>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2099" y="4036"/>
              <a:ext cx="454" cy="136"/>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grpSp>
        <p:nvGrpSpPr>
          <p:cNvPr id="64532" name="Group 110"/>
          <p:cNvGrpSpPr>
            <a:grpSpLocks/>
          </p:cNvGrpSpPr>
          <p:nvPr/>
        </p:nvGrpSpPr>
        <p:grpSpPr bwMode="auto">
          <a:xfrm>
            <a:off x="1300163" y="1506536"/>
            <a:ext cx="1000919" cy="935037"/>
            <a:chOff x="2207" y="3744"/>
            <a:chExt cx="582" cy="602"/>
          </a:xfrm>
        </p:grpSpPr>
        <p:grpSp>
          <p:nvGrpSpPr>
            <p:cNvPr id="64635" name="Group 111"/>
            <p:cNvGrpSpPr>
              <a:grpSpLocks/>
            </p:cNvGrpSpPr>
            <p:nvPr/>
          </p:nvGrpSpPr>
          <p:grpSpPr bwMode="auto">
            <a:xfrm>
              <a:off x="2207" y="3759"/>
              <a:ext cx="582" cy="587"/>
              <a:chOff x="2207" y="3759"/>
              <a:chExt cx="582" cy="587"/>
            </a:xfrm>
          </p:grpSpPr>
          <p:pic>
            <p:nvPicPr>
              <p:cNvPr id="55" name="Picture 112"/>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2207" y="3759"/>
                <a:ext cx="582" cy="5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56" name="Picture 113"/>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2536" y="4119"/>
                <a:ext cx="227" cy="1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sp>
          <p:nvSpPr>
            <p:cNvPr id="54" name="Rectangle 114"/>
            <p:cNvSpPr>
              <a:spLocks noChangeArrowheads="1"/>
            </p:cNvSpPr>
            <p:nvPr/>
          </p:nvSpPr>
          <p:spPr bwMode="auto">
            <a:xfrm>
              <a:off x="2217" y="3744"/>
              <a:ext cx="373" cy="1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GB" sz="900" b="1" dirty="0">
                  <a:solidFill>
                    <a:schemeClr val="bg1"/>
                  </a:solidFill>
                </a:rPr>
                <a:t>IRS-P3</a:t>
              </a:r>
            </a:p>
          </p:txBody>
        </p:sp>
      </p:grpSp>
      <p:grpSp>
        <p:nvGrpSpPr>
          <p:cNvPr id="64533" name="Group 9"/>
          <p:cNvGrpSpPr>
            <a:grpSpLocks/>
          </p:cNvGrpSpPr>
          <p:nvPr/>
        </p:nvGrpSpPr>
        <p:grpSpPr bwMode="auto">
          <a:xfrm>
            <a:off x="5172232" y="1514729"/>
            <a:ext cx="935567" cy="863600"/>
            <a:chOff x="1586" y="3248"/>
            <a:chExt cx="902" cy="574"/>
          </a:xfrm>
        </p:grpSpPr>
        <p:pic>
          <p:nvPicPr>
            <p:cNvPr id="64633" name="Picture 67" descr="Envisat-2.jpg"/>
            <p:cNvPicPr>
              <a:picLocks noChangeAspect="1"/>
            </p:cNvPicPr>
            <p:nvPr/>
          </p:nvPicPr>
          <p:blipFill>
            <a:blip r:embed="rId18" cstate="email">
              <a:extLst>
                <a:ext uri="{28A0092B-C50C-407E-A947-70E740481C1C}">
                  <a14:useLocalDpi xmlns:a14="http://schemas.microsoft.com/office/drawing/2010/main"/>
                </a:ext>
              </a:extLst>
            </a:blip>
            <a:srcRect/>
            <a:stretch>
              <a:fillRect/>
            </a:stretch>
          </p:blipFill>
          <p:spPr bwMode="auto">
            <a:xfrm>
              <a:off x="1586" y="3248"/>
              <a:ext cx="902" cy="5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 name="Text Box 11"/>
            <p:cNvSpPr txBox="1">
              <a:spLocks noChangeArrowheads="1"/>
            </p:cNvSpPr>
            <p:nvPr/>
          </p:nvSpPr>
          <p:spPr bwMode="auto">
            <a:xfrm>
              <a:off x="1729" y="3250"/>
              <a:ext cx="725" cy="153"/>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rgbClr val="3A5698"/>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GB" sz="900" b="1" dirty="0">
                  <a:solidFill>
                    <a:schemeClr val="bg1"/>
                  </a:solidFill>
                </a:rPr>
                <a:t>Envisat</a:t>
              </a:r>
            </a:p>
          </p:txBody>
        </p:sp>
      </p:grpSp>
      <p:grpSp>
        <p:nvGrpSpPr>
          <p:cNvPr id="64534" name="Group 12"/>
          <p:cNvGrpSpPr>
            <a:grpSpLocks/>
          </p:cNvGrpSpPr>
          <p:nvPr/>
        </p:nvGrpSpPr>
        <p:grpSpPr bwMode="auto">
          <a:xfrm>
            <a:off x="428228" y="1525586"/>
            <a:ext cx="858176" cy="915987"/>
            <a:chOff x="2579" y="3250"/>
            <a:chExt cx="668" cy="604"/>
          </a:xfrm>
        </p:grpSpPr>
        <p:pic>
          <p:nvPicPr>
            <p:cNvPr id="64631" name="Picture 68" descr="ers-2.jpg"/>
            <p:cNvPicPr>
              <a:picLocks noChangeAspect="1"/>
            </p:cNvPicPr>
            <p:nvPr/>
          </p:nvPicPr>
          <p:blipFill>
            <a:blip r:embed="rId19" cstate="email">
              <a:extLst>
                <a:ext uri="{28A0092B-C50C-407E-A947-70E740481C1C}">
                  <a14:useLocalDpi xmlns:a14="http://schemas.microsoft.com/office/drawing/2010/main"/>
                </a:ext>
              </a:extLst>
            </a:blip>
            <a:srcRect/>
            <a:stretch>
              <a:fillRect/>
            </a:stretch>
          </p:blipFill>
          <p:spPr bwMode="auto">
            <a:xfrm>
              <a:off x="2579" y="3250"/>
              <a:ext cx="668" cy="6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 name="Text Box 14"/>
            <p:cNvSpPr txBox="1">
              <a:spLocks noChangeArrowheads="1"/>
            </p:cNvSpPr>
            <p:nvPr/>
          </p:nvSpPr>
          <p:spPr bwMode="auto">
            <a:xfrm>
              <a:off x="2677" y="3250"/>
              <a:ext cx="519" cy="152"/>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rgbClr val="3A5698"/>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GB" sz="900" b="1" dirty="0">
                  <a:solidFill>
                    <a:schemeClr val="bg1"/>
                  </a:solidFill>
                </a:rPr>
                <a:t>ERS-1</a:t>
              </a:r>
            </a:p>
          </p:txBody>
        </p:sp>
      </p:grpSp>
      <p:grpSp>
        <p:nvGrpSpPr>
          <p:cNvPr id="64535" name="Group 15"/>
          <p:cNvGrpSpPr>
            <a:grpSpLocks/>
          </p:cNvGrpSpPr>
          <p:nvPr/>
        </p:nvGrpSpPr>
        <p:grpSpPr bwMode="auto">
          <a:xfrm>
            <a:off x="7838811" y="4962523"/>
            <a:ext cx="858177" cy="792163"/>
            <a:chOff x="3285" y="3242"/>
            <a:chExt cx="726" cy="615"/>
          </a:xfrm>
        </p:grpSpPr>
        <p:pic>
          <p:nvPicPr>
            <p:cNvPr id="64" name="Picture 16"/>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3285" y="3242"/>
              <a:ext cx="726" cy="6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65" name="Text Box 17"/>
            <p:cNvSpPr txBox="1">
              <a:spLocks noChangeArrowheads="1"/>
            </p:cNvSpPr>
            <p:nvPr/>
          </p:nvSpPr>
          <p:spPr bwMode="auto">
            <a:xfrm>
              <a:off x="3285" y="3242"/>
              <a:ext cx="726" cy="17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rgbClr val="3A5698"/>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GB" sz="900" b="1" dirty="0">
                  <a:solidFill>
                    <a:schemeClr val="bg1"/>
                  </a:solidFill>
                </a:rPr>
                <a:t>Proba-1</a:t>
              </a:r>
            </a:p>
          </p:txBody>
        </p:sp>
      </p:grpSp>
      <p:grpSp>
        <p:nvGrpSpPr>
          <p:cNvPr id="64536" name="Group 12"/>
          <p:cNvGrpSpPr>
            <a:grpSpLocks/>
          </p:cNvGrpSpPr>
          <p:nvPr/>
        </p:nvGrpSpPr>
        <p:grpSpPr bwMode="auto">
          <a:xfrm>
            <a:off x="2328859" y="1535110"/>
            <a:ext cx="939006" cy="906462"/>
            <a:chOff x="2579" y="3250"/>
            <a:chExt cx="630" cy="604"/>
          </a:xfrm>
        </p:grpSpPr>
        <p:pic>
          <p:nvPicPr>
            <p:cNvPr id="64627" name="Picture 68" descr="ers-2.jpg"/>
            <p:cNvPicPr>
              <a:picLocks noChangeAspect="1"/>
            </p:cNvPicPr>
            <p:nvPr/>
          </p:nvPicPr>
          <p:blipFill>
            <a:blip r:embed="rId21" cstate="email">
              <a:extLst>
                <a:ext uri="{28A0092B-C50C-407E-A947-70E740481C1C}">
                  <a14:useLocalDpi xmlns:a14="http://schemas.microsoft.com/office/drawing/2010/main"/>
                </a:ext>
              </a:extLst>
            </a:blip>
            <a:srcRect/>
            <a:stretch>
              <a:fillRect/>
            </a:stretch>
          </p:blipFill>
          <p:spPr bwMode="auto">
            <a:xfrm>
              <a:off x="2579" y="3250"/>
              <a:ext cx="630" cy="6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 name="Text Box 14"/>
            <p:cNvSpPr txBox="1">
              <a:spLocks noChangeArrowheads="1"/>
            </p:cNvSpPr>
            <p:nvPr/>
          </p:nvSpPr>
          <p:spPr bwMode="auto">
            <a:xfrm>
              <a:off x="2684" y="3284"/>
              <a:ext cx="447" cy="15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rgbClr val="3A5698"/>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GB" sz="900" b="1" dirty="0">
                  <a:solidFill>
                    <a:schemeClr val="bg1"/>
                  </a:solidFill>
                </a:rPr>
                <a:t>ERS-2</a:t>
              </a:r>
            </a:p>
          </p:txBody>
        </p:sp>
      </p:grpSp>
      <p:sp>
        <p:nvSpPr>
          <p:cNvPr id="70" name="Rectangle 108"/>
          <p:cNvSpPr>
            <a:spLocks noChangeArrowheads="1"/>
          </p:cNvSpPr>
          <p:nvPr/>
        </p:nvSpPr>
        <p:spPr bwMode="auto">
          <a:xfrm>
            <a:off x="361157" y="2441573"/>
            <a:ext cx="853945" cy="2308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GB" sz="900" b="1" dirty="0">
                <a:solidFill>
                  <a:schemeClr val="bg1"/>
                </a:solidFill>
              </a:rPr>
              <a:t>MOS-1/1b</a:t>
            </a:r>
          </a:p>
        </p:txBody>
      </p:sp>
      <p:grpSp>
        <p:nvGrpSpPr>
          <p:cNvPr id="64538" name="Group 11"/>
          <p:cNvGrpSpPr>
            <a:grpSpLocks/>
          </p:cNvGrpSpPr>
          <p:nvPr/>
        </p:nvGrpSpPr>
        <p:grpSpPr bwMode="auto">
          <a:xfrm>
            <a:off x="4168340" y="2443978"/>
            <a:ext cx="994040" cy="863600"/>
            <a:chOff x="3923928" y="2493599"/>
            <a:chExt cx="917574" cy="863393"/>
          </a:xfrm>
        </p:grpSpPr>
        <p:pic>
          <p:nvPicPr>
            <p:cNvPr id="64622" name="Picture 7"/>
            <p:cNvPicPr>
              <a:picLocks noChangeAspect="1"/>
            </p:cNvPicPr>
            <p:nvPr/>
          </p:nvPicPr>
          <p:blipFill>
            <a:blip r:embed="rId22" cstate="email">
              <a:extLst>
                <a:ext uri="{28A0092B-C50C-407E-A947-70E740481C1C}">
                  <a14:useLocalDpi xmlns:a14="http://schemas.microsoft.com/office/drawing/2010/main"/>
                </a:ext>
              </a:extLst>
            </a:blip>
            <a:srcRect/>
            <a:stretch>
              <a:fillRect/>
            </a:stretch>
          </p:blipFill>
          <p:spPr bwMode="auto">
            <a:xfrm>
              <a:off x="3923928" y="2564904"/>
              <a:ext cx="881151" cy="79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4623" name="Group 89"/>
            <p:cNvGrpSpPr>
              <a:grpSpLocks/>
            </p:cNvGrpSpPr>
            <p:nvPr/>
          </p:nvGrpSpPr>
          <p:grpSpPr bwMode="auto">
            <a:xfrm>
              <a:off x="3923928" y="2493599"/>
              <a:ext cx="917574" cy="828677"/>
              <a:chOff x="3423" y="3489"/>
              <a:chExt cx="578" cy="522"/>
            </a:xfrm>
          </p:grpSpPr>
          <p:sp>
            <p:nvSpPr>
              <p:cNvPr id="46" name="Rectangle 91"/>
              <p:cNvSpPr>
                <a:spLocks noChangeArrowheads="1"/>
              </p:cNvSpPr>
              <p:nvPr/>
            </p:nvSpPr>
            <p:spPr bwMode="auto">
              <a:xfrm>
                <a:off x="3423" y="3489"/>
                <a:ext cx="578" cy="1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GB" sz="800" b="1" dirty="0">
                    <a:solidFill>
                      <a:schemeClr val="bg1"/>
                    </a:solidFill>
                  </a:rPr>
                  <a:t>Landsat </a:t>
                </a:r>
                <a:r>
                  <a:rPr lang="en-GB" sz="800" b="1" dirty="0" smtClean="0">
                    <a:solidFill>
                      <a:schemeClr val="bg1"/>
                    </a:solidFill>
                  </a:rPr>
                  <a:t>5</a:t>
                </a:r>
                <a:endParaRPr lang="en-GB" sz="800" b="1" dirty="0">
                  <a:solidFill>
                    <a:schemeClr val="bg1"/>
                  </a:solidFill>
                </a:endParaRPr>
              </a:p>
            </p:txBody>
          </p:sp>
          <p:pic>
            <p:nvPicPr>
              <p:cNvPr id="47" name="Picture 92"/>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3559" y="3894"/>
                <a:ext cx="410" cy="117"/>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pic>
          <p:nvPicPr>
            <p:cNvPr id="74" name="Picture 39"/>
            <p:cNvPicPr>
              <a:picLocks noChangeAspect="1"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3923928" y="2996715"/>
              <a:ext cx="388938" cy="323772"/>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grpSp>
        <p:nvGrpSpPr>
          <p:cNvPr id="64539" name="Group 10"/>
          <p:cNvGrpSpPr>
            <a:grpSpLocks/>
          </p:cNvGrpSpPr>
          <p:nvPr/>
        </p:nvGrpSpPr>
        <p:grpSpPr bwMode="auto">
          <a:xfrm>
            <a:off x="1350038" y="3340098"/>
            <a:ext cx="951044" cy="773113"/>
            <a:chOff x="1259632" y="3501008"/>
            <a:chExt cx="877657" cy="939676"/>
          </a:xfrm>
        </p:grpSpPr>
        <p:pic>
          <p:nvPicPr>
            <p:cNvPr id="64619" name="Picture 8"/>
            <p:cNvPicPr>
              <a:picLocks noChangeAspect="1"/>
            </p:cNvPicPr>
            <p:nvPr/>
          </p:nvPicPr>
          <p:blipFill>
            <a:blip r:embed="rId25" cstate="email">
              <a:extLst>
                <a:ext uri="{28A0092B-C50C-407E-A947-70E740481C1C}">
                  <a14:useLocalDpi xmlns:a14="http://schemas.microsoft.com/office/drawing/2010/main"/>
                </a:ext>
              </a:extLst>
            </a:blip>
            <a:srcRect/>
            <a:stretch>
              <a:fillRect/>
            </a:stretch>
          </p:blipFill>
          <p:spPr bwMode="auto">
            <a:xfrm>
              <a:off x="1259632" y="3501008"/>
              <a:ext cx="864096" cy="936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 name="Rectangle 108"/>
            <p:cNvSpPr>
              <a:spLocks noChangeArrowheads="1"/>
            </p:cNvSpPr>
            <p:nvPr/>
          </p:nvSpPr>
          <p:spPr bwMode="auto">
            <a:xfrm>
              <a:off x="1259632" y="3501008"/>
              <a:ext cx="863374" cy="6172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r">
                <a:defRPr/>
              </a:pPr>
              <a:r>
                <a:rPr lang="en-GB" sz="900" b="1" dirty="0">
                  <a:solidFill>
                    <a:schemeClr val="bg1"/>
                  </a:solidFill>
                </a:rPr>
                <a:t>POES AVHRR 7-14</a:t>
              </a:r>
            </a:p>
          </p:txBody>
        </p:sp>
        <p:pic>
          <p:nvPicPr>
            <p:cNvPr id="64621" name="Picture 9"/>
            <p:cNvPicPr>
              <a:picLocks noChangeAspect="1"/>
            </p:cNvPicPr>
            <p:nvPr/>
          </p:nvPicPr>
          <p:blipFill>
            <a:blip r:embed="rId26" cstate="email">
              <a:extLst>
                <a:ext uri="{28A0092B-C50C-407E-A947-70E740481C1C}">
                  <a14:useLocalDpi xmlns:a14="http://schemas.microsoft.com/office/drawing/2010/main"/>
                </a:ext>
              </a:extLst>
            </a:blip>
            <a:srcRect/>
            <a:stretch>
              <a:fillRect/>
            </a:stretch>
          </p:blipFill>
          <p:spPr bwMode="auto">
            <a:xfrm>
              <a:off x="1763688" y="4077072"/>
              <a:ext cx="373601" cy="363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4540" name="Group 77"/>
          <p:cNvGrpSpPr>
            <a:grpSpLocks/>
          </p:cNvGrpSpPr>
          <p:nvPr/>
        </p:nvGrpSpPr>
        <p:grpSpPr bwMode="auto">
          <a:xfrm>
            <a:off x="4186093" y="1515547"/>
            <a:ext cx="951045" cy="939800"/>
            <a:chOff x="1259632" y="3501008"/>
            <a:chExt cx="877657" cy="939676"/>
          </a:xfrm>
        </p:grpSpPr>
        <p:pic>
          <p:nvPicPr>
            <p:cNvPr id="64616" name="Picture 78"/>
            <p:cNvPicPr>
              <a:picLocks noChangeAspect="1"/>
            </p:cNvPicPr>
            <p:nvPr/>
          </p:nvPicPr>
          <p:blipFill>
            <a:blip r:embed="rId27" cstate="email">
              <a:extLst>
                <a:ext uri="{28A0092B-C50C-407E-A947-70E740481C1C}">
                  <a14:useLocalDpi xmlns:a14="http://schemas.microsoft.com/office/drawing/2010/main"/>
                </a:ext>
              </a:extLst>
            </a:blip>
            <a:srcRect/>
            <a:stretch>
              <a:fillRect/>
            </a:stretch>
          </p:blipFill>
          <p:spPr bwMode="auto">
            <a:xfrm>
              <a:off x="1259632" y="3501008"/>
              <a:ext cx="864096" cy="936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 name="Rectangle 108"/>
            <p:cNvSpPr>
              <a:spLocks noChangeArrowheads="1"/>
            </p:cNvSpPr>
            <p:nvPr/>
          </p:nvSpPr>
          <p:spPr bwMode="auto">
            <a:xfrm>
              <a:off x="1259632" y="3501008"/>
              <a:ext cx="863373" cy="3079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r">
                <a:defRPr/>
              </a:pPr>
              <a:r>
                <a:rPr lang="en-GB" sz="700" b="1" dirty="0">
                  <a:solidFill>
                    <a:schemeClr val="bg1"/>
                  </a:solidFill>
                </a:rPr>
                <a:t>POES AVHRR 15-18</a:t>
              </a:r>
            </a:p>
          </p:txBody>
        </p:sp>
        <p:pic>
          <p:nvPicPr>
            <p:cNvPr id="64618" name="Picture 80"/>
            <p:cNvPicPr>
              <a:picLocks noChangeAspect="1"/>
            </p:cNvPicPr>
            <p:nvPr/>
          </p:nvPicPr>
          <p:blipFill>
            <a:blip r:embed="rId28" cstate="email">
              <a:extLst>
                <a:ext uri="{28A0092B-C50C-407E-A947-70E740481C1C}">
                  <a14:useLocalDpi xmlns:a14="http://schemas.microsoft.com/office/drawing/2010/main"/>
                </a:ext>
              </a:extLst>
            </a:blip>
            <a:srcRect/>
            <a:stretch>
              <a:fillRect/>
            </a:stretch>
          </p:blipFill>
          <p:spPr bwMode="auto">
            <a:xfrm>
              <a:off x="1763688" y="4077072"/>
              <a:ext cx="373601" cy="363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4" name="Rectangle 87"/>
          <p:cNvSpPr>
            <a:spLocks noChangeArrowheads="1"/>
          </p:cNvSpPr>
          <p:nvPr/>
        </p:nvSpPr>
        <p:spPr bwMode="auto">
          <a:xfrm>
            <a:off x="1635522" y="4967286"/>
            <a:ext cx="685385" cy="2308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GB" sz="900" b="1" dirty="0">
                <a:solidFill>
                  <a:schemeClr val="bg1"/>
                </a:solidFill>
              </a:rPr>
              <a:t>SEASAT</a:t>
            </a:r>
          </a:p>
        </p:txBody>
      </p:sp>
      <p:pic>
        <p:nvPicPr>
          <p:cNvPr id="86" name="Picture 76"/>
          <p:cNvPicPr>
            <a:picLocks noChangeAspect="1" noChangeArrowheads="1"/>
          </p:cNvPicPr>
          <p:nvPr/>
        </p:nvPicPr>
        <p:blipFill>
          <a:blip r:embed="rId29" cstate="email">
            <a:extLst>
              <a:ext uri="{28A0092B-C50C-407E-A947-70E740481C1C}">
                <a14:useLocalDpi xmlns:a14="http://schemas.microsoft.com/office/drawing/2010/main"/>
              </a:ext>
            </a:extLst>
          </a:blip>
          <a:srcRect/>
          <a:stretch>
            <a:fillRect/>
          </a:stretch>
        </p:blipFill>
        <p:spPr bwMode="auto">
          <a:xfrm>
            <a:off x="1363796" y="5754686"/>
            <a:ext cx="937286" cy="719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87" name="Rectangle 77"/>
          <p:cNvSpPr>
            <a:spLocks noChangeArrowheads="1"/>
          </p:cNvSpPr>
          <p:nvPr/>
        </p:nvSpPr>
        <p:spPr bwMode="auto">
          <a:xfrm>
            <a:off x="1363796" y="6243636"/>
            <a:ext cx="691356" cy="230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GB" sz="900" b="1" dirty="0" err="1">
                <a:solidFill>
                  <a:schemeClr val="bg1"/>
                </a:solidFill>
              </a:rPr>
              <a:t>Qscat</a:t>
            </a:r>
            <a:endParaRPr lang="en-GB" sz="900" b="1" dirty="0">
              <a:solidFill>
                <a:schemeClr val="bg1"/>
              </a:solidFill>
            </a:endParaRPr>
          </a:p>
        </p:txBody>
      </p:sp>
      <p:pic>
        <p:nvPicPr>
          <p:cNvPr id="88" name="Picture 78"/>
          <p:cNvPicPr>
            <a:picLocks noChangeAspect="1" noChangeArrowheads="1"/>
          </p:cNvPicPr>
          <p:nvPr/>
        </p:nvPicPr>
        <p:blipFill>
          <a:blip r:embed="rId30" cstate="email">
            <a:extLst>
              <a:ext uri="{28A0092B-C50C-407E-A947-70E740481C1C}">
                <a14:useLocalDpi xmlns:a14="http://schemas.microsoft.com/office/drawing/2010/main"/>
              </a:ext>
            </a:extLst>
          </a:blip>
          <a:srcRect/>
          <a:stretch>
            <a:fillRect/>
          </a:stretch>
        </p:blipFill>
        <p:spPr bwMode="auto">
          <a:xfrm>
            <a:off x="1422268" y="5754685"/>
            <a:ext cx="254529" cy="21590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64545" name="Text Box 58"/>
          <p:cNvSpPr txBox="1">
            <a:spLocks noChangeArrowheads="1"/>
          </p:cNvSpPr>
          <p:nvPr/>
        </p:nvSpPr>
        <p:spPr bwMode="auto">
          <a:xfrm>
            <a:off x="350837" y="5754686"/>
            <a:ext cx="935567"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accent2"/>
                </a:solidFill>
                <a:latin typeface="Verdana" charset="0"/>
                <a:ea typeface="ＭＳ Ｐゴシック" charset="0"/>
                <a:cs typeface="ＭＳ Ｐゴシック" charset="0"/>
              </a:defRPr>
            </a:lvl1pPr>
            <a:lvl2pPr marL="742950" indent="-285750" eaLnBrk="0" hangingPunct="0">
              <a:defRPr sz="2400">
                <a:solidFill>
                  <a:schemeClr val="accent2"/>
                </a:solidFill>
                <a:latin typeface="Verdana" charset="0"/>
                <a:ea typeface="ＭＳ Ｐゴシック" charset="0"/>
              </a:defRPr>
            </a:lvl2pPr>
            <a:lvl3pPr marL="1143000" indent="-228600" eaLnBrk="0" hangingPunct="0">
              <a:defRPr sz="2400">
                <a:solidFill>
                  <a:schemeClr val="accent2"/>
                </a:solidFill>
                <a:latin typeface="Verdana" charset="0"/>
                <a:ea typeface="ＭＳ Ｐゴシック" charset="0"/>
              </a:defRPr>
            </a:lvl3pPr>
            <a:lvl4pPr marL="1600200" indent="-228600" eaLnBrk="0" hangingPunct="0">
              <a:defRPr sz="2400">
                <a:solidFill>
                  <a:schemeClr val="accent2"/>
                </a:solidFill>
                <a:latin typeface="Verdana" charset="0"/>
                <a:ea typeface="ＭＳ Ｐゴシック" charset="0"/>
              </a:defRPr>
            </a:lvl4pPr>
            <a:lvl5pPr marL="2057400" indent="-228600" eaLnBrk="0" hangingPunct="0">
              <a:defRPr sz="2400">
                <a:solidFill>
                  <a:schemeClr val="accent2"/>
                </a:solidFill>
                <a:latin typeface="Verdana" charset="0"/>
                <a:ea typeface="ＭＳ Ｐゴシック" charset="0"/>
              </a:defRPr>
            </a:lvl5pPr>
            <a:lvl6pPr marL="2514600" indent="-228600" eaLnBrk="0" fontAlgn="base" hangingPunct="0">
              <a:spcBef>
                <a:spcPct val="0"/>
              </a:spcBef>
              <a:spcAft>
                <a:spcPct val="0"/>
              </a:spcAft>
              <a:defRPr sz="2400">
                <a:solidFill>
                  <a:schemeClr val="accent2"/>
                </a:solidFill>
                <a:latin typeface="Verdana" charset="0"/>
                <a:ea typeface="ＭＳ Ｐゴシック" charset="0"/>
              </a:defRPr>
            </a:lvl6pPr>
            <a:lvl7pPr marL="2971800" indent="-228600" eaLnBrk="0" fontAlgn="base" hangingPunct="0">
              <a:spcBef>
                <a:spcPct val="0"/>
              </a:spcBef>
              <a:spcAft>
                <a:spcPct val="0"/>
              </a:spcAft>
              <a:defRPr sz="2400">
                <a:solidFill>
                  <a:schemeClr val="accent2"/>
                </a:solidFill>
                <a:latin typeface="Verdana" charset="0"/>
                <a:ea typeface="ＭＳ Ｐゴシック" charset="0"/>
              </a:defRPr>
            </a:lvl7pPr>
            <a:lvl8pPr marL="3429000" indent="-228600" eaLnBrk="0" fontAlgn="base" hangingPunct="0">
              <a:spcBef>
                <a:spcPct val="0"/>
              </a:spcBef>
              <a:spcAft>
                <a:spcPct val="0"/>
              </a:spcAft>
              <a:defRPr sz="2400">
                <a:solidFill>
                  <a:schemeClr val="accent2"/>
                </a:solidFill>
                <a:latin typeface="Verdana" charset="0"/>
                <a:ea typeface="ＭＳ Ｐゴシック" charset="0"/>
              </a:defRPr>
            </a:lvl8pPr>
            <a:lvl9pPr marL="3886200" indent="-228600" eaLnBrk="0" fontAlgn="base" hangingPunct="0">
              <a:spcBef>
                <a:spcPct val="0"/>
              </a:spcBef>
              <a:spcAft>
                <a:spcPct val="0"/>
              </a:spcAft>
              <a:defRPr sz="2400">
                <a:solidFill>
                  <a:schemeClr val="accent2"/>
                </a:solidFill>
                <a:latin typeface="Verdana" charset="0"/>
                <a:ea typeface="ＭＳ Ｐゴシック" charset="0"/>
              </a:defRPr>
            </a:lvl9pPr>
          </a:lstStyle>
          <a:p>
            <a:pPr eaLnBrk="1" hangingPunct="1">
              <a:spcBef>
                <a:spcPct val="50000"/>
              </a:spcBef>
            </a:pPr>
            <a:r>
              <a:rPr lang="en-GB" sz="900" b="1">
                <a:solidFill>
                  <a:srgbClr val="FFFFFF"/>
                </a:solidFill>
              </a:rPr>
              <a:t>SPOT 1-2</a:t>
            </a:r>
          </a:p>
        </p:txBody>
      </p:sp>
      <p:pic>
        <p:nvPicPr>
          <p:cNvPr id="64546" name="Picture 13"/>
          <p:cNvPicPr>
            <a:picLocks noChangeAspect="1"/>
          </p:cNvPicPr>
          <p:nvPr/>
        </p:nvPicPr>
        <p:blipFill>
          <a:blip r:embed="rId31" cstate="email">
            <a:extLst>
              <a:ext uri="{28A0092B-C50C-407E-A947-70E740481C1C}">
                <a14:useLocalDpi xmlns:a14="http://schemas.microsoft.com/office/drawing/2010/main"/>
              </a:ext>
            </a:extLst>
          </a:blip>
          <a:srcRect/>
          <a:stretch>
            <a:fillRect/>
          </a:stretch>
        </p:blipFill>
        <p:spPr bwMode="auto">
          <a:xfrm>
            <a:off x="662121" y="6292848"/>
            <a:ext cx="634603" cy="180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47" name="Picture 14"/>
          <p:cNvPicPr>
            <a:picLocks noChangeAspect="1"/>
          </p:cNvPicPr>
          <p:nvPr/>
        </p:nvPicPr>
        <p:blipFill>
          <a:blip r:embed="rId32" cstate="email">
            <a:extLst>
              <a:ext uri="{28A0092B-C50C-407E-A947-70E740481C1C}">
                <a14:useLocalDpi xmlns:a14="http://schemas.microsoft.com/office/drawing/2010/main"/>
              </a:ext>
            </a:extLst>
          </a:blip>
          <a:srcRect/>
          <a:stretch>
            <a:fillRect/>
          </a:stretch>
        </p:blipFill>
        <p:spPr bwMode="auto">
          <a:xfrm>
            <a:off x="2731602" y="2225672"/>
            <a:ext cx="514217" cy="185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48" name="Picture 93"/>
          <p:cNvPicPr>
            <a:picLocks noChangeAspect="1"/>
          </p:cNvPicPr>
          <p:nvPr/>
        </p:nvPicPr>
        <p:blipFill>
          <a:blip r:embed="rId32" cstate="email">
            <a:extLst>
              <a:ext uri="{28A0092B-C50C-407E-A947-70E740481C1C}">
                <a14:useLocalDpi xmlns:a14="http://schemas.microsoft.com/office/drawing/2010/main"/>
              </a:ext>
            </a:extLst>
          </a:blip>
          <a:srcRect/>
          <a:stretch>
            <a:fillRect/>
          </a:stretch>
        </p:blipFill>
        <p:spPr bwMode="auto">
          <a:xfrm>
            <a:off x="584730" y="2225672"/>
            <a:ext cx="514218" cy="185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 name="Rectangle 149"/>
          <p:cNvSpPr>
            <a:spLocks noChangeArrowheads="1"/>
          </p:cNvSpPr>
          <p:nvPr/>
        </p:nvSpPr>
        <p:spPr bwMode="auto">
          <a:xfrm>
            <a:off x="2334646" y="4993616"/>
            <a:ext cx="891308" cy="2308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spcBef>
                <a:spcPct val="50000"/>
              </a:spcBef>
              <a:defRPr/>
            </a:pPr>
            <a:r>
              <a:rPr lang="en-GB" sz="900" b="1" dirty="0">
                <a:solidFill>
                  <a:schemeClr val="bg1"/>
                </a:solidFill>
              </a:rPr>
              <a:t>Kompsat-1</a:t>
            </a:r>
          </a:p>
        </p:txBody>
      </p:sp>
      <p:pic>
        <p:nvPicPr>
          <p:cNvPr id="97" name="Picture 150"/>
          <p:cNvPicPr>
            <a:picLocks noChangeAspect="1" noChangeArrowheads="1"/>
          </p:cNvPicPr>
          <p:nvPr/>
        </p:nvPicPr>
        <p:blipFill>
          <a:blip r:embed="rId33" cstate="email">
            <a:extLst>
              <a:ext uri="{28A0092B-C50C-407E-A947-70E740481C1C}">
                <a14:useLocalDpi xmlns:a14="http://schemas.microsoft.com/office/drawing/2010/main"/>
              </a:ext>
            </a:extLst>
          </a:blip>
          <a:srcRect/>
          <a:stretch>
            <a:fillRect/>
          </a:stretch>
        </p:blipFill>
        <p:spPr bwMode="auto">
          <a:xfrm>
            <a:off x="2802430" y="5490504"/>
            <a:ext cx="441987" cy="238125"/>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64551" name="Picture 97"/>
          <p:cNvPicPr>
            <a:picLocks noChangeAspect="1"/>
          </p:cNvPicPr>
          <p:nvPr/>
        </p:nvPicPr>
        <p:blipFill>
          <a:blip r:embed="rId32" cstate="email">
            <a:extLst>
              <a:ext uri="{28A0092B-C50C-407E-A947-70E740481C1C}">
                <a14:useLocalDpi xmlns:a14="http://schemas.microsoft.com/office/drawing/2010/main"/>
              </a:ext>
            </a:extLst>
          </a:blip>
          <a:srcRect/>
          <a:stretch>
            <a:fillRect/>
          </a:stretch>
        </p:blipFill>
        <p:spPr bwMode="auto">
          <a:xfrm>
            <a:off x="5189205" y="2154236"/>
            <a:ext cx="514218" cy="185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4552" name="Group 40"/>
          <p:cNvGrpSpPr>
            <a:grpSpLocks/>
          </p:cNvGrpSpPr>
          <p:nvPr/>
        </p:nvGrpSpPr>
        <p:grpSpPr bwMode="auto">
          <a:xfrm>
            <a:off x="2337197" y="2441572"/>
            <a:ext cx="945885" cy="863600"/>
            <a:chOff x="362" y="2545"/>
            <a:chExt cx="678" cy="624"/>
          </a:xfrm>
        </p:grpSpPr>
        <p:pic>
          <p:nvPicPr>
            <p:cNvPr id="100" name="Picture 41"/>
            <p:cNvPicPr>
              <a:picLocks noChangeAspect="1" noChangeArrowheads="1"/>
            </p:cNvPicPr>
            <p:nvPr/>
          </p:nvPicPr>
          <p:blipFill>
            <a:blip r:embed="rId34" cstate="email">
              <a:extLst>
                <a:ext uri="{28A0092B-C50C-407E-A947-70E740481C1C}">
                  <a14:useLocalDpi xmlns:a14="http://schemas.microsoft.com/office/drawing/2010/main"/>
                </a:ext>
              </a:extLst>
            </a:blip>
            <a:srcRect/>
            <a:stretch>
              <a:fillRect/>
            </a:stretch>
          </p:blipFill>
          <p:spPr bwMode="auto">
            <a:xfrm>
              <a:off x="362" y="2555"/>
              <a:ext cx="678" cy="6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01" name="Text Box 42"/>
            <p:cNvSpPr txBox="1">
              <a:spLocks noChangeArrowheads="1"/>
            </p:cNvSpPr>
            <p:nvPr/>
          </p:nvSpPr>
          <p:spPr bwMode="auto">
            <a:xfrm>
              <a:off x="507" y="2545"/>
              <a:ext cx="533" cy="167"/>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rgbClr val="3A5698"/>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GB" sz="900" b="1" dirty="0">
                  <a:solidFill>
                    <a:schemeClr val="bg1"/>
                  </a:solidFill>
                </a:rPr>
                <a:t>ALOS</a:t>
              </a:r>
            </a:p>
          </p:txBody>
        </p:sp>
        <p:pic>
          <p:nvPicPr>
            <p:cNvPr id="102" name="Picture 43"/>
            <p:cNvPicPr>
              <a:picLocks noChangeAspect="1" noChangeArrowheads="1"/>
            </p:cNvPicPr>
            <p:nvPr/>
          </p:nvPicPr>
          <p:blipFill>
            <a:blip r:embed="rId35" cstate="email">
              <a:extLst>
                <a:ext uri="{28A0092B-C50C-407E-A947-70E740481C1C}">
                  <a14:useLocalDpi xmlns:a14="http://schemas.microsoft.com/office/drawing/2010/main"/>
                </a:ext>
              </a:extLst>
            </a:blip>
            <a:srcRect/>
            <a:stretch>
              <a:fillRect/>
            </a:stretch>
          </p:blipFill>
          <p:spPr bwMode="auto">
            <a:xfrm>
              <a:off x="565" y="2971"/>
              <a:ext cx="461" cy="187"/>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grpSp>
        <p:nvGrpSpPr>
          <p:cNvPr id="64553" name="Group 135"/>
          <p:cNvGrpSpPr>
            <a:grpSpLocks/>
          </p:cNvGrpSpPr>
          <p:nvPr/>
        </p:nvGrpSpPr>
        <p:grpSpPr bwMode="auto">
          <a:xfrm>
            <a:off x="2259806" y="3305173"/>
            <a:ext cx="1014677" cy="792163"/>
            <a:chOff x="1071" y="2608"/>
            <a:chExt cx="626" cy="672"/>
          </a:xfrm>
        </p:grpSpPr>
        <p:pic>
          <p:nvPicPr>
            <p:cNvPr id="64610" name="Picture 136" descr="DMC_Auto4"/>
            <p:cNvPicPr>
              <a:picLocks noChangeAspect="1" noChangeArrowheads="1"/>
            </p:cNvPicPr>
            <p:nvPr/>
          </p:nvPicPr>
          <p:blipFill>
            <a:blip r:embed="rId36" cstate="email">
              <a:extLst>
                <a:ext uri="{28A0092B-C50C-407E-A947-70E740481C1C}">
                  <a14:useLocalDpi xmlns:a14="http://schemas.microsoft.com/office/drawing/2010/main"/>
                </a:ext>
              </a:extLst>
            </a:blip>
            <a:srcRect/>
            <a:stretch>
              <a:fillRect/>
            </a:stretch>
          </p:blipFill>
          <p:spPr bwMode="auto">
            <a:xfrm>
              <a:off x="1116" y="2654"/>
              <a:ext cx="581" cy="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5" name="Rectangle 137"/>
            <p:cNvSpPr>
              <a:spLocks noChangeArrowheads="1"/>
            </p:cNvSpPr>
            <p:nvPr/>
          </p:nvSpPr>
          <p:spPr bwMode="auto">
            <a:xfrm>
              <a:off x="1071" y="2608"/>
              <a:ext cx="524" cy="1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GB" sz="900" b="1" dirty="0">
                  <a:solidFill>
                    <a:schemeClr val="bg1"/>
                  </a:solidFill>
                </a:rPr>
                <a:t>DMC-UK-1</a:t>
              </a:r>
            </a:p>
          </p:txBody>
        </p:sp>
        <p:pic>
          <p:nvPicPr>
            <p:cNvPr id="106" name="Picture 138"/>
            <p:cNvPicPr>
              <a:picLocks noChangeAspect="1" noChangeArrowheads="1"/>
            </p:cNvPicPr>
            <p:nvPr/>
          </p:nvPicPr>
          <p:blipFill>
            <a:blip r:embed="rId37" cstate="email">
              <a:extLst>
                <a:ext uri="{28A0092B-C50C-407E-A947-70E740481C1C}">
                  <a14:useLocalDpi xmlns:a14="http://schemas.microsoft.com/office/drawing/2010/main"/>
                </a:ext>
              </a:extLst>
            </a:blip>
            <a:srcRect/>
            <a:stretch>
              <a:fillRect/>
            </a:stretch>
          </p:blipFill>
          <p:spPr bwMode="auto">
            <a:xfrm>
              <a:off x="1130" y="3069"/>
              <a:ext cx="381" cy="2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pic>
        <p:nvPicPr>
          <p:cNvPr id="107" name="Picture 29"/>
          <p:cNvPicPr>
            <a:picLocks noChangeAspect="1" noChangeArrowheads="1"/>
          </p:cNvPicPr>
          <p:nvPr/>
        </p:nvPicPr>
        <p:blipFill>
          <a:blip r:embed="rId38" cstate="email">
            <a:extLst>
              <a:ext uri="{28A0092B-C50C-407E-A947-70E740481C1C}">
                <a14:useLocalDpi xmlns:a14="http://schemas.microsoft.com/office/drawing/2010/main"/>
              </a:ext>
            </a:extLst>
          </a:blip>
          <a:srcRect/>
          <a:stretch>
            <a:fillRect/>
          </a:stretch>
        </p:blipFill>
        <p:spPr bwMode="auto">
          <a:xfrm>
            <a:off x="2309680" y="4158912"/>
            <a:ext cx="964803" cy="809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08" name="Picture 30"/>
          <p:cNvPicPr>
            <a:picLocks noChangeAspect="1" noChangeArrowheads="1"/>
          </p:cNvPicPr>
          <p:nvPr/>
        </p:nvPicPr>
        <p:blipFill>
          <a:blip r:embed="rId39" cstate="email">
            <a:extLst>
              <a:ext uri="{28A0092B-C50C-407E-A947-70E740481C1C}">
                <a14:useLocalDpi xmlns:a14="http://schemas.microsoft.com/office/drawing/2010/main"/>
              </a:ext>
            </a:extLst>
          </a:blip>
          <a:srcRect/>
          <a:stretch>
            <a:fillRect/>
          </a:stretch>
        </p:blipFill>
        <p:spPr bwMode="auto">
          <a:xfrm>
            <a:off x="2804980" y="4769713"/>
            <a:ext cx="469503" cy="185738"/>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09" name="Text Box 42"/>
          <p:cNvSpPr txBox="1">
            <a:spLocks noChangeArrowheads="1"/>
          </p:cNvSpPr>
          <p:nvPr/>
        </p:nvSpPr>
        <p:spPr bwMode="auto">
          <a:xfrm>
            <a:off x="2337197" y="4106138"/>
            <a:ext cx="937286" cy="23177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rgbClr val="3A5698"/>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GB" sz="900" b="1" dirty="0">
                <a:solidFill>
                  <a:schemeClr val="bg1"/>
                </a:solidFill>
              </a:rPr>
              <a:t>Orbview-2</a:t>
            </a:r>
          </a:p>
        </p:txBody>
      </p:sp>
      <p:pic>
        <p:nvPicPr>
          <p:cNvPr id="64557" name="Picture 122" descr="spot-4__1"/>
          <p:cNvPicPr>
            <a:picLocks noChangeAspect="1" noChangeArrowheads="1"/>
          </p:cNvPicPr>
          <p:nvPr/>
        </p:nvPicPr>
        <p:blipFill>
          <a:blip r:embed="rId40" cstate="email">
            <a:extLst>
              <a:ext uri="{28A0092B-C50C-407E-A947-70E740481C1C}">
                <a14:useLocalDpi xmlns:a14="http://schemas.microsoft.com/office/drawing/2010/main"/>
              </a:ext>
            </a:extLst>
          </a:blip>
          <a:srcRect/>
          <a:stretch>
            <a:fillRect/>
          </a:stretch>
        </p:blipFill>
        <p:spPr bwMode="auto">
          <a:xfrm>
            <a:off x="5172232" y="2427285"/>
            <a:ext cx="935567"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 name="Text Box 123"/>
          <p:cNvSpPr txBox="1">
            <a:spLocks noChangeArrowheads="1"/>
          </p:cNvSpPr>
          <p:nvPr/>
        </p:nvSpPr>
        <p:spPr bwMode="auto">
          <a:xfrm>
            <a:off x="5192488" y="2427286"/>
            <a:ext cx="1012957" cy="230187"/>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rgbClr val="3A5698"/>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GB" sz="900" b="1" dirty="0">
                <a:solidFill>
                  <a:schemeClr val="bg1"/>
                </a:solidFill>
              </a:rPr>
              <a:t>SPOT-4</a:t>
            </a:r>
          </a:p>
        </p:txBody>
      </p:sp>
      <p:pic>
        <p:nvPicPr>
          <p:cNvPr id="114" name="Picture 124"/>
          <p:cNvPicPr>
            <a:picLocks noChangeAspect="1" noChangeArrowheads="1"/>
          </p:cNvPicPr>
          <p:nvPr/>
        </p:nvPicPr>
        <p:blipFill>
          <a:blip r:embed="rId41" cstate="email">
            <a:extLst>
              <a:ext uri="{28A0092B-C50C-407E-A947-70E740481C1C}">
                <a14:useLocalDpi xmlns:a14="http://schemas.microsoft.com/office/drawing/2010/main"/>
              </a:ext>
            </a:extLst>
          </a:blip>
          <a:srcRect/>
          <a:stretch>
            <a:fillRect/>
          </a:stretch>
        </p:blipFill>
        <p:spPr bwMode="auto">
          <a:xfrm>
            <a:off x="5704865" y="3012463"/>
            <a:ext cx="402431" cy="2714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64560" name="Picture 16"/>
          <p:cNvPicPr>
            <a:picLocks noChangeAspect="1"/>
          </p:cNvPicPr>
          <p:nvPr/>
        </p:nvPicPr>
        <p:blipFill>
          <a:blip r:embed="rId42" cstate="email">
            <a:extLst>
              <a:ext uri="{28A0092B-C50C-407E-A947-70E740481C1C}">
                <a14:useLocalDpi xmlns:a14="http://schemas.microsoft.com/office/drawing/2010/main"/>
              </a:ext>
            </a:extLst>
          </a:blip>
          <a:srcRect/>
          <a:stretch>
            <a:fillRect/>
          </a:stretch>
        </p:blipFill>
        <p:spPr bwMode="auto">
          <a:xfrm>
            <a:off x="5172232" y="3305173"/>
            <a:ext cx="935567" cy="79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61" name="Picture 115"/>
          <p:cNvPicPr>
            <a:picLocks noChangeAspect="1"/>
          </p:cNvPicPr>
          <p:nvPr/>
        </p:nvPicPr>
        <p:blipFill>
          <a:blip r:embed="rId32" cstate="email">
            <a:extLst>
              <a:ext uri="{28A0092B-C50C-407E-A947-70E740481C1C}">
                <a14:useLocalDpi xmlns:a14="http://schemas.microsoft.com/office/drawing/2010/main"/>
              </a:ext>
            </a:extLst>
          </a:blip>
          <a:srcRect/>
          <a:stretch>
            <a:fillRect/>
          </a:stretch>
        </p:blipFill>
        <p:spPr bwMode="auto">
          <a:xfrm>
            <a:off x="5509364" y="3881436"/>
            <a:ext cx="514217" cy="185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7" name="Text Box 123"/>
          <p:cNvSpPr txBox="1">
            <a:spLocks noChangeArrowheads="1"/>
          </p:cNvSpPr>
          <p:nvPr/>
        </p:nvSpPr>
        <p:spPr bwMode="auto">
          <a:xfrm>
            <a:off x="5189986" y="3298359"/>
            <a:ext cx="780785" cy="230187"/>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rgbClr val="3A5698"/>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GB" sz="900" b="1" dirty="0">
                <a:solidFill>
                  <a:schemeClr val="bg1"/>
                </a:solidFill>
              </a:rPr>
              <a:t>GOCE</a:t>
            </a:r>
          </a:p>
        </p:txBody>
      </p:sp>
      <p:pic>
        <p:nvPicPr>
          <p:cNvPr id="64563" name="Picture 17"/>
          <p:cNvPicPr>
            <a:picLocks noChangeAspect="1"/>
          </p:cNvPicPr>
          <p:nvPr/>
        </p:nvPicPr>
        <p:blipFill>
          <a:blip r:embed="rId43" cstate="email">
            <a:extLst>
              <a:ext uri="{28A0092B-C50C-407E-A947-70E740481C1C}">
                <a14:useLocalDpi xmlns:a14="http://schemas.microsoft.com/office/drawing/2010/main"/>
              </a:ext>
            </a:extLst>
          </a:blip>
          <a:srcRect/>
          <a:stretch>
            <a:fillRect/>
          </a:stretch>
        </p:blipFill>
        <p:spPr bwMode="auto">
          <a:xfrm>
            <a:off x="6825854" y="1506535"/>
            <a:ext cx="935567"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64" name="Picture 118"/>
          <p:cNvPicPr>
            <a:picLocks noChangeAspect="1"/>
          </p:cNvPicPr>
          <p:nvPr/>
        </p:nvPicPr>
        <p:blipFill>
          <a:blip r:embed="rId32" cstate="email">
            <a:extLst>
              <a:ext uri="{28A0092B-C50C-407E-A947-70E740481C1C}">
                <a14:useLocalDpi xmlns:a14="http://schemas.microsoft.com/office/drawing/2010/main"/>
              </a:ext>
            </a:extLst>
          </a:blip>
          <a:srcRect/>
          <a:stretch>
            <a:fillRect/>
          </a:stretch>
        </p:blipFill>
        <p:spPr bwMode="auto">
          <a:xfrm>
            <a:off x="6825854" y="2184397"/>
            <a:ext cx="514217" cy="185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 name="Text Box 123"/>
          <p:cNvSpPr txBox="1">
            <a:spLocks noChangeArrowheads="1"/>
          </p:cNvSpPr>
          <p:nvPr/>
        </p:nvSpPr>
        <p:spPr bwMode="auto">
          <a:xfrm>
            <a:off x="6825854" y="1506536"/>
            <a:ext cx="779065" cy="230187"/>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rgbClr val="3A5698"/>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GB" sz="900" b="1" dirty="0">
                <a:solidFill>
                  <a:schemeClr val="bg1"/>
                </a:solidFill>
              </a:rPr>
              <a:t>ADM</a:t>
            </a:r>
          </a:p>
        </p:txBody>
      </p:sp>
      <p:pic>
        <p:nvPicPr>
          <p:cNvPr id="121" name="Picture 23"/>
          <p:cNvPicPr>
            <a:picLocks noChangeAspect="1" noChangeArrowheads="1"/>
          </p:cNvPicPr>
          <p:nvPr/>
        </p:nvPicPr>
        <p:blipFill>
          <a:blip r:embed="rId44">
            <a:extLst>
              <a:ext uri="{28A0092B-C50C-407E-A947-70E740481C1C}">
                <a14:useLocalDpi xmlns:a14="http://schemas.microsoft.com/office/drawing/2010/main"/>
              </a:ext>
            </a:extLst>
          </a:blip>
          <a:srcRect/>
          <a:stretch>
            <a:fillRect/>
          </a:stretch>
        </p:blipFill>
        <p:spPr bwMode="auto">
          <a:xfrm>
            <a:off x="6825854" y="2427285"/>
            <a:ext cx="935567" cy="863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22" name="Picture 24"/>
          <p:cNvPicPr>
            <a:picLocks noChangeAspect="1" noChangeArrowheads="1"/>
          </p:cNvPicPr>
          <p:nvPr/>
        </p:nvPicPr>
        <p:blipFill>
          <a:blip r:embed="rId45" cstate="email">
            <a:extLst>
              <a:ext uri="{28A0092B-C50C-407E-A947-70E740481C1C}">
                <a14:useLocalDpi xmlns:a14="http://schemas.microsoft.com/office/drawing/2010/main"/>
              </a:ext>
            </a:extLst>
          </a:blip>
          <a:srcRect/>
          <a:stretch>
            <a:fillRect/>
          </a:stretch>
        </p:blipFill>
        <p:spPr bwMode="auto">
          <a:xfrm>
            <a:off x="6825854" y="2859086"/>
            <a:ext cx="311282" cy="276225"/>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64568" name="Picture 18"/>
          <p:cNvPicPr>
            <a:picLocks noChangeAspect="1"/>
          </p:cNvPicPr>
          <p:nvPr/>
        </p:nvPicPr>
        <p:blipFill>
          <a:blip r:embed="rId46" cstate="email">
            <a:extLst>
              <a:ext uri="{28A0092B-C50C-407E-A947-70E740481C1C}">
                <a14:useLocalDpi xmlns:a14="http://schemas.microsoft.com/office/drawing/2010/main"/>
              </a:ext>
            </a:extLst>
          </a:blip>
          <a:srcRect/>
          <a:stretch>
            <a:fillRect/>
          </a:stretch>
        </p:blipFill>
        <p:spPr bwMode="auto">
          <a:xfrm>
            <a:off x="6825854" y="3305173"/>
            <a:ext cx="935567" cy="79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69" name="Picture 123"/>
          <p:cNvPicPr>
            <a:picLocks noChangeAspect="1"/>
          </p:cNvPicPr>
          <p:nvPr/>
        </p:nvPicPr>
        <p:blipFill>
          <a:blip r:embed="rId32" cstate="email">
            <a:extLst>
              <a:ext uri="{28A0092B-C50C-407E-A947-70E740481C1C}">
                <a14:useLocalDpi xmlns:a14="http://schemas.microsoft.com/office/drawing/2010/main"/>
              </a:ext>
            </a:extLst>
          </a:blip>
          <a:srcRect/>
          <a:stretch>
            <a:fillRect/>
          </a:stretch>
        </p:blipFill>
        <p:spPr bwMode="auto">
          <a:xfrm>
            <a:off x="6825854" y="3881436"/>
            <a:ext cx="514217" cy="185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5" name="Text Box 123"/>
          <p:cNvSpPr txBox="1">
            <a:spLocks noChangeArrowheads="1"/>
          </p:cNvSpPr>
          <p:nvPr/>
        </p:nvSpPr>
        <p:spPr bwMode="auto">
          <a:xfrm>
            <a:off x="6746744" y="3290886"/>
            <a:ext cx="1014677" cy="23177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rgbClr val="3A5698"/>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GB" sz="900" b="1" dirty="0">
                <a:solidFill>
                  <a:schemeClr val="bg1"/>
                </a:solidFill>
              </a:rPr>
              <a:t>CRYOSAT-2</a:t>
            </a:r>
          </a:p>
        </p:txBody>
      </p:sp>
      <p:pic>
        <p:nvPicPr>
          <p:cNvPr id="64571" name="Picture 21"/>
          <p:cNvPicPr>
            <a:picLocks noChangeAspect="1"/>
          </p:cNvPicPr>
          <p:nvPr/>
        </p:nvPicPr>
        <p:blipFill>
          <a:blip r:embed="rId47" cstate="email">
            <a:extLst>
              <a:ext uri="{28A0092B-C50C-407E-A947-70E740481C1C}">
                <a14:useLocalDpi xmlns:a14="http://schemas.microsoft.com/office/drawing/2010/main"/>
              </a:ext>
            </a:extLst>
          </a:blip>
          <a:srcRect/>
          <a:stretch>
            <a:fillRect/>
          </a:stretch>
        </p:blipFill>
        <p:spPr bwMode="auto">
          <a:xfrm>
            <a:off x="6825854" y="4140197"/>
            <a:ext cx="935567" cy="79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72" name="Picture 126"/>
          <p:cNvPicPr>
            <a:picLocks noChangeAspect="1"/>
          </p:cNvPicPr>
          <p:nvPr/>
        </p:nvPicPr>
        <p:blipFill>
          <a:blip r:embed="rId32" cstate="email">
            <a:extLst>
              <a:ext uri="{28A0092B-C50C-407E-A947-70E740481C1C}">
                <a14:useLocalDpi xmlns:a14="http://schemas.microsoft.com/office/drawing/2010/main"/>
              </a:ext>
            </a:extLst>
          </a:blip>
          <a:srcRect/>
          <a:stretch>
            <a:fillRect/>
          </a:stretch>
        </p:blipFill>
        <p:spPr bwMode="auto">
          <a:xfrm>
            <a:off x="6825854" y="4716461"/>
            <a:ext cx="514217" cy="185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 name="Text Box 123"/>
          <p:cNvSpPr txBox="1">
            <a:spLocks noChangeArrowheads="1"/>
          </p:cNvSpPr>
          <p:nvPr/>
        </p:nvSpPr>
        <p:spPr bwMode="auto">
          <a:xfrm>
            <a:off x="6746744" y="4484686"/>
            <a:ext cx="1014677" cy="23177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rgbClr val="3A5698"/>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GB" sz="900" b="1" dirty="0" err="1">
                <a:solidFill>
                  <a:schemeClr val="bg1"/>
                </a:solidFill>
              </a:rPr>
              <a:t>EarthCARE</a:t>
            </a:r>
            <a:endParaRPr lang="en-GB" sz="900" b="1" dirty="0">
              <a:solidFill>
                <a:schemeClr val="bg1"/>
              </a:solidFill>
            </a:endParaRPr>
          </a:p>
        </p:txBody>
      </p:sp>
      <p:sp>
        <p:nvSpPr>
          <p:cNvPr id="129" name="Rectangle 118"/>
          <p:cNvSpPr>
            <a:spLocks noChangeArrowheads="1"/>
          </p:cNvSpPr>
          <p:nvPr/>
        </p:nvSpPr>
        <p:spPr bwMode="auto">
          <a:xfrm>
            <a:off x="6825853" y="4962522"/>
            <a:ext cx="933293" cy="230832"/>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GB" sz="900" b="1" dirty="0">
                <a:solidFill>
                  <a:schemeClr val="bg1"/>
                </a:solidFill>
              </a:rPr>
              <a:t>Formosat-2</a:t>
            </a:r>
          </a:p>
        </p:txBody>
      </p:sp>
      <p:pic>
        <p:nvPicPr>
          <p:cNvPr id="130" name="Picture 119"/>
          <p:cNvPicPr>
            <a:picLocks noChangeAspect="1" noChangeArrowheads="1"/>
          </p:cNvPicPr>
          <p:nvPr/>
        </p:nvPicPr>
        <p:blipFill>
          <a:blip r:embed="rId48" cstate="email">
            <a:extLst>
              <a:ext uri="{28A0092B-C50C-407E-A947-70E740481C1C}">
                <a14:useLocalDpi xmlns:a14="http://schemas.microsoft.com/office/drawing/2010/main"/>
              </a:ext>
            </a:extLst>
          </a:blip>
          <a:srcRect/>
          <a:stretch>
            <a:fillRect/>
          </a:stretch>
        </p:blipFill>
        <p:spPr bwMode="auto">
          <a:xfrm>
            <a:off x="6825854" y="5519735"/>
            <a:ext cx="347398" cy="23495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32" name="Picture 19"/>
          <p:cNvPicPr>
            <a:picLocks noChangeAspect="1" noChangeArrowheads="1"/>
          </p:cNvPicPr>
          <p:nvPr/>
        </p:nvPicPr>
        <p:blipFill>
          <a:blip r:embed="rId49" cstate="email">
            <a:extLst>
              <a:ext uri="{28A0092B-C50C-407E-A947-70E740481C1C}">
                <a14:useLocalDpi xmlns:a14="http://schemas.microsoft.com/office/drawing/2010/main"/>
              </a:ext>
            </a:extLst>
          </a:blip>
          <a:srcRect/>
          <a:stretch>
            <a:fillRect/>
          </a:stretch>
        </p:blipFill>
        <p:spPr bwMode="auto">
          <a:xfrm>
            <a:off x="6825854" y="5826122"/>
            <a:ext cx="935567" cy="863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33" name="Text Box 20"/>
          <p:cNvSpPr txBox="1">
            <a:spLocks noChangeArrowheads="1"/>
          </p:cNvSpPr>
          <p:nvPr/>
        </p:nvSpPr>
        <p:spPr bwMode="auto">
          <a:xfrm>
            <a:off x="6788019" y="5807072"/>
            <a:ext cx="1019836" cy="230188"/>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rgbClr val="3A5698"/>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GB" sz="900" b="1" dirty="0">
                <a:solidFill>
                  <a:schemeClr val="bg1"/>
                </a:solidFill>
              </a:rPr>
              <a:t>GOSAT</a:t>
            </a:r>
          </a:p>
        </p:txBody>
      </p:sp>
      <p:pic>
        <p:nvPicPr>
          <p:cNvPr id="134" name="Picture 21"/>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6849931" y="6489698"/>
            <a:ext cx="646642" cy="200025"/>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36" name="Picture 142"/>
          <p:cNvPicPr>
            <a:picLocks noChangeAspect="1" noChangeArrowheads="1"/>
          </p:cNvPicPr>
          <p:nvPr/>
        </p:nvPicPr>
        <p:blipFill>
          <a:blip r:embed="rId50">
            <a:extLst>
              <a:ext uri="{28A0092B-C50C-407E-A947-70E740481C1C}">
                <a14:useLocalDpi xmlns:a14="http://schemas.microsoft.com/office/drawing/2010/main"/>
              </a:ext>
            </a:extLst>
          </a:blip>
          <a:srcRect/>
          <a:stretch>
            <a:fillRect/>
          </a:stretch>
        </p:blipFill>
        <p:spPr bwMode="auto">
          <a:xfrm>
            <a:off x="7838811" y="1506535"/>
            <a:ext cx="858177" cy="863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37" name="Text Box 143"/>
          <p:cNvSpPr txBox="1">
            <a:spLocks noChangeArrowheads="1"/>
          </p:cNvSpPr>
          <p:nvPr/>
        </p:nvSpPr>
        <p:spPr bwMode="auto">
          <a:xfrm>
            <a:off x="7735623" y="1495422"/>
            <a:ext cx="883973" cy="230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GB" sz="900" b="1" dirty="0">
                <a:solidFill>
                  <a:schemeClr val="bg1"/>
                </a:solidFill>
              </a:rPr>
              <a:t>Ikonos-2</a:t>
            </a:r>
          </a:p>
        </p:txBody>
      </p:sp>
      <p:pic>
        <p:nvPicPr>
          <p:cNvPr id="138" name="Picture 144"/>
          <p:cNvPicPr>
            <a:picLocks noChangeAspect="1" noChangeArrowheads="1"/>
          </p:cNvPicPr>
          <p:nvPr/>
        </p:nvPicPr>
        <p:blipFill>
          <a:blip r:embed="rId51" cstate="email">
            <a:extLst>
              <a:ext uri="{28A0092B-C50C-407E-A947-70E740481C1C}">
                <a14:useLocalDpi xmlns:a14="http://schemas.microsoft.com/office/drawing/2010/main"/>
              </a:ext>
            </a:extLst>
          </a:blip>
          <a:srcRect/>
          <a:stretch>
            <a:fillRect/>
          </a:stretch>
        </p:blipFill>
        <p:spPr bwMode="auto">
          <a:xfrm>
            <a:off x="8055504" y="2154235"/>
            <a:ext cx="689637" cy="2047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39" name="Picture 145"/>
          <p:cNvPicPr>
            <a:picLocks noChangeAspect="1" noChangeArrowheads="1"/>
          </p:cNvPicPr>
          <p:nvPr/>
        </p:nvPicPr>
        <p:blipFill>
          <a:blip r:embed="rId52" cstate="email">
            <a:extLst>
              <a:ext uri="{28A0092B-C50C-407E-A947-70E740481C1C}">
                <a14:useLocalDpi xmlns:a14="http://schemas.microsoft.com/office/drawing/2010/main"/>
              </a:ext>
            </a:extLst>
          </a:blip>
          <a:srcRect/>
          <a:stretch>
            <a:fillRect/>
          </a:stretch>
        </p:blipFill>
        <p:spPr bwMode="auto">
          <a:xfrm>
            <a:off x="7843971" y="2225672"/>
            <a:ext cx="368035" cy="141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64583" name="Picture 22"/>
          <p:cNvPicPr>
            <a:picLocks noChangeAspect="1"/>
          </p:cNvPicPr>
          <p:nvPr/>
        </p:nvPicPr>
        <p:blipFill>
          <a:blip r:embed="rId53" cstate="email">
            <a:extLst>
              <a:ext uri="{28A0092B-C50C-407E-A947-70E740481C1C}">
                <a14:useLocalDpi xmlns:a14="http://schemas.microsoft.com/office/drawing/2010/main"/>
              </a:ext>
            </a:extLst>
          </a:blip>
          <a:srcRect/>
          <a:stretch>
            <a:fillRect/>
          </a:stretch>
        </p:blipFill>
        <p:spPr bwMode="auto">
          <a:xfrm>
            <a:off x="7838811" y="2441572"/>
            <a:ext cx="858177"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1" name="Rectangle 114"/>
          <p:cNvSpPr>
            <a:spLocks noChangeArrowheads="1"/>
          </p:cNvSpPr>
          <p:nvPr/>
        </p:nvSpPr>
        <p:spPr bwMode="auto">
          <a:xfrm>
            <a:off x="8072702" y="2427286"/>
            <a:ext cx="641991" cy="2308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GB" sz="900" b="1" dirty="0">
                <a:solidFill>
                  <a:schemeClr val="bg1"/>
                </a:solidFill>
              </a:rPr>
              <a:t>IRS-P6</a:t>
            </a:r>
          </a:p>
        </p:txBody>
      </p:sp>
      <p:pic>
        <p:nvPicPr>
          <p:cNvPr id="143" name="Picture 153"/>
          <p:cNvPicPr>
            <a:picLocks noChangeAspect="1" noChangeArrowheads="1"/>
          </p:cNvPicPr>
          <p:nvPr/>
        </p:nvPicPr>
        <p:blipFill>
          <a:blip r:embed="rId54" cstate="email">
            <a:extLst>
              <a:ext uri="{28A0092B-C50C-407E-A947-70E740481C1C}">
                <a14:useLocalDpi xmlns:a14="http://schemas.microsoft.com/office/drawing/2010/main"/>
              </a:ext>
            </a:extLst>
          </a:blip>
          <a:srcRect/>
          <a:stretch>
            <a:fillRect/>
          </a:stretch>
        </p:blipFill>
        <p:spPr bwMode="auto">
          <a:xfrm>
            <a:off x="7838811" y="3305173"/>
            <a:ext cx="858177" cy="7921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44" name="Rectangle 154"/>
          <p:cNvSpPr>
            <a:spLocks noChangeArrowheads="1"/>
          </p:cNvSpPr>
          <p:nvPr/>
        </p:nvSpPr>
        <p:spPr bwMode="auto">
          <a:xfrm>
            <a:off x="7763139" y="3305173"/>
            <a:ext cx="999200" cy="231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GB" sz="900" b="1" dirty="0">
                <a:solidFill>
                  <a:schemeClr val="bg1"/>
                </a:solidFill>
              </a:rPr>
              <a:t>Kompsat-2</a:t>
            </a:r>
          </a:p>
        </p:txBody>
      </p:sp>
      <p:pic>
        <p:nvPicPr>
          <p:cNvPr id="145" name="Picture 155"/>
          <p:cNvPicPr>
            <a:picLocks noChangeAspect="1" noChangeArrowheads="1"/>
          </p:cNvPicPr>
          <p:nvPr/>
        </p:nvPicPr>
        <p:blipFill>
          <a:blip r:embed="rId55" cstate="email">
            <a:extLst>
              <a:ext uri="{28A0092B-C50C-407E-A947-70E740481C1C}">
                <a14:useLocalDpi xmlns:a14="http://schemas.microsoft.com/office/drawing/2010/main"/>
              </a:ext>
            </a:extLst>
          </a:blip>
          <a:srcRect/>
          <a:stretch>
            <a:fillRect/>
          </a:stretch>
        </p:blipFill>
        <p:spPr bwMode="auto">
          <a:xfrm>
            <a:off x="8306595" y="3878261"/>
            <a:ext cx="409310" cy="219075"/>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46" name="Picture 134"/>
          <p:cNvPicPr>
            <a:picLocks noChangeAspect="1" noChangeArrowheads="1"/>
          </p:cNvPicPr>
          <p:nvPr/>
        </p:nvPicPr>
        <p:blipFill>
          <a:blip r:embed="rId56" cstate="email">
            <a:extLst>
              <a:ext uri="{28A0092B-C50C-407E-A947-70E740481C1C}">
                <a14:useLocalDpi xmlns:a14="http://schemas.microsoft.com/office/drawing/2010/main"/>
              </a:ext>
            </a:extLst>
          </a:blip>
          <a:srcRect/>
          <a:stretch>
            <a:fillRect/>
          </a:stretch>
        </p:blipFill>
        <p:spPr bwMode="auto">
          <a:xfrm>
            <a:off x="7838811" y="3162298"/>
            <a:ext cx="670719" cy="142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64589" name="Picture 25"/>
          <p:cNvPicPr>
            <a:picLocks noChangeAspect="1"/>
          </p:cNvPicPr>
          <p:nvPr/>
        </p:nvPicPr>
        <p:blipFill>
          <a:blip r:embed="rId57" cstate="email">
            <a:extLst>
              <a:ext uri="{28A0092B-C50C-407E-A947-70E740481C1C}">
                <a14:useLocalDpi xmlns:a14="http://schemas.microsoft.com/office/drawing/2010/main"/>
              </a:ext>
            </a:extLst>
          </a:blip>
          <a:srcRect/>
          <a:stretch>
            <a:fillRect/>
          </a:stretch>
        </p:blipFill>
        <p:spPr bwMode="auto">
          <a:xfrm>
            <a:off x="7838811" y="4170360"/>
            <a:ext cx="858177"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 name="Text Box 17"/>
          <p:cNvSpPr txBox="1">
            <a:spLocks noChangeArrowheads="1"/>
          </p:cNvSpPr>
          <p:nvPr/>
        </p:nvSpPr>
        <p:spPr bwMode="auto">
          <a:xfrm>
            <a:off x="7761420" y="4097336"/>
            <a:ext cx="935567" cy="23177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rgbClr val="3A5698"/>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GB" sz="900" b="1" dirty="0" err="1">
                <a:solidFill>
                  <a:schemeClr val="bg1"/>
                </a:solidFill>
              </a:rPr>
              <a:t>Proba</a:t>
            </a:r>
            <a:r>
              <a:rPr lang="en-GB" sz="900" b="1" dirty="0">
                <a:solidFill>
                  <a:schemeClr val="bg1"/>
                </a:solidFill>
              </a:rPr>
              <a:t>-V</a:t>
            </a:r>
          </a:p>
        </p:txBody>
      </p:sp>
      <p:pic>
        <p:nvPicPr>
          <p:cNvPr id="64591" name="Picture 148"/>
          <p:cNvPicPr>
            <a:picLocks noChangeAspect="1"/>
          </p:cNvPicPr>
          <p:nvPr/>
        </p:nvPicPr>
        <p:blipFill>
          <a:blip r:embed="rId32" cstate="email">
            <a:extLst>
              <a:ext uri="{28A0092B-C50C-407E-A947-70E740481C1C}">
                <a14:useLocalDpi xmlns:a14="http://schemas.microsoft.com/office/drawing/2010/main"/>
              </a:ext>
            </a:extLst>
          </a:blip>
          <a:srcRect/>
          <a:stretch>
            <a:fillRect/>
          </a:stretch>
        </p:blipFill>
        <p:spPr bwMode="auto">
          <a:xfrm>
            <a:off x="7838811" y="4746622"/>
            <a:ext cx="514218" cy="185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92" name="Picture 149"/>
          <p:cNvPicPr>
            <a:picLocks noChangeAspect="1"/>
          </p:cNvPicPr>
          <p:nvPr/>
        </p:nvPicPr>
        <p:blipFill>
          <a:blip r:embed="rId32" cstate="email">
            <a:extLst>
              <a:ext uri="{28A0092B-C50C-407E-A947-70E740481C1C}">
                <a14:useLocalDpi xmlns:a14="http://schemas.microsoft.com/office/drawing/2010/main"/>
              </a:ext>
            </a:extLst>
          </a:blip>
          <a:srcRect/>
          <a:stretch>
            <a:fillRect/>
          </a:stretch>
        </p:blipFill>
        <p:spPr bwMode="auto">
          <a:xfrm>
            <a:off x="7917922" y="5538786"/>
            <a:ext cx="514218" cy="185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1" name="Picture 26"/>
          <p:cNvPicPr>
            <a:picLocks noChangeAspect="1" noChangeArrowheads="1"/>
          </p:cNvPicPr>
          <p:nvPr/>
        </p:nvPicPr>
        <p:blipFill>
          <a:blip r:embed="rId58" cstate="email">
            <a:extLst>
              <a:ext uri="{28A0092B-C50C-407E-A947-70E740481C1C}">
                <a14:useLocalDpi xmlns:a14="http://schemas.microsoft.com/office/drawing/2010/main"/>
              </a:ext>
            </a:extLst>
          </a:blip>
          <a:srcRect/>
          <a:stretch>
            <a:fillRect/>
          </a:stretch>
        </p:blipFill>
        <p:spPr bwMode="auto">
          <a:xfrm>
            <a:off x="7838811" y="5826122"/>
            <a:ext cx="858177" cy="889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52" name="Text Box 27"/>
          <p:cNvSpPr txBox="1">
            <a:spLocks noChangeArrowheads="1"/>
          </p:cNvSpPr>
          <p:nvPr/>
        </p:nvSpPr>
        <p:spPr bwMode="auto">
          <a:xfrm>
            <a:off x="7744223" y="5811836"/>
            <a:ext cx="718873" cy="230187"/>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rgbClr val="3A5698"/>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GB" sz="900" b="1" dirty="0" err="1">
                <a:solidFill>
                  <a:schemeClr val="bg1"/>
                </a:solidFill>
              </a:rPr>
              <a:t>Scisat</a:t>
            </a:r>
            <a:endParaRPr lang="en-GB" sz="900" b="1" dirty="0">
              <a:solidFill>
                <a:schemeClr val="bg1"/>
              </a:solidFill>
            </a:endParaRPr>
          </a:p>
        </p:txBody>
      </p:sp>
      <p:pic>
        <p:nvPicPr>
          <p:cNvPr id="153" name="Picture 28"/>
          <p:cNvPicPr>
            <a:picLocks noChangeAspect="1" noChangeArrowheads="1"/>
          </p:cNvPicPr>
          <p:nvPr/>
        </p:nvPicPr>
        <p:blipFill>
          <a:blip r:embed="rId59" cstate="email">
            <a:extLst>
              <a:ext uri="{28A0092B-C50C-407E-A947-70E740481C1C}">
                <a14:useLocalDpi xmlns:a14="http://schemas.microsoft.com/office/drawing/2010/main"/>
              </a:ext>
            </a:extLst>
          </a:blip>
          <a:srcRect/>
          <a:stretch>
            <a:fillRect/>
          </a:stretch>
        </p:blipFill>
        <p:spPr bwMode="auto">
          <a:xfrm>
            <a:off x="8392583" y="6427786"/>
            <a:ext cx="304404" cy="261937"/>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64596" name="Picture 75775"/>
          <p:cNvPicPr>
            <a:picLocks noChangeAspect="1"/>
          </p:cNvPicPr>
          <p:nvPr/>
        </p:nvPicPr>
        <p:blipFill>
          <a:blip r:embed="rId60" cstate="email">
            <a:extLst>
              <a:ext uri="{28A0092B-C50C-407E-A947-70E740481C1C}">
                <a14:useLocalDpi xmlns:a14="http://schemas.microsoft.com/office/drawing/2010/main"/>
              </a:ext>
            </a:extLst>
          </a:blip>
          <a:srcRect/>
          <a:stretch>
            <a:fillRect/>
          </a:stretch>
        </p:blipFill>
        <p:spPr bwMode="auto">
          <a:xfrm>
            <a:off x="8776097" y="1506535"/>
            <a:ext cx="858176"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5" name="Text Box 17"/>
          <p:cNvSpPr txBox="1">
            <a:spLocks noChangeArrowheads="1"/>
          </p:cNvSpPr>
          <p:nvPr/>
        </p:nvSpPr>
        <p:spPr bwMode="auto">
          <a:xfrm>
            <a:off x="8776097" y="1506536"/>
            <a:ext cx="935567" cy="230187"/>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rgbClr val="3A5698"/>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GB" sz="900" b="1" dirty="0">
                <a:solidFill>
                  <a:schemeClr val="bg1"/>
                </a:solidFill>
              </a:rPr>
              <a:t>SMOS</a:t>
            </a:r>
          </a:p>
        </p:txBody>
      </p:sp>
      <p:pic>
        <p:nvPicPr>
          <p:cNvPr id="64598" name="Picture 155"/>
          <p:cNvPicPr>
            <a:picLocks noChangeAspect="1"/>
          </p:cNvPicPr>
          <p:nvPr/>
        </p:nvPicPr>
        <p:blipFill>
          <a:blip r:embed="rId32" cstate="email">
            <a:extLst>
              <a:ext uri="{28A0092B-C50C-407E-A947-70E740481C1C}">
                <a14:useLocalDpi xmlns:a14="http://schemas.microsoft.com/office/drawing/2010/main"/>
              </a:ext>
            </a:extLst>
          </a:blip>
          <a:srcRect/>
          <a:stretch>
            <a:fillRect/>
          </a:stretch>
        </p:blipFill>
        <p:spPr bwMode="auto">
          <a:xfrm>
            <a:off x="8776098" y="2184397"/>
            <a:ext cx="514217" cy="185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99" name="Picture 75776"/>
          <p:cNvPicPr>
            <a:picLocks noChangeAspect="1"/>
          </p:cNvPicPr>
          <p:nvPr/>
        </p:nvPicPr>
        <p:blipFill>
          <a:blip r:embed="rId61" cstate="email">
            <a:extLst>
              <a:ext uri="{28A0092B-C50C-407E-A947-70E740481C1C}">
                <a14:useLocalDpi xmlns:a14="http://schemas.microsoft.com/office/drawing/2010/main"/>
              </a:ext>
            </a:extLst>
          </a:blip>
          <a:srcRect/>
          <a:stretch>
            <a:fillRect/>
          </a:stretch>
        </p:blipFill>
        <p:spPr bwMode="auto">
          <a:xfrm>
            <a:off x="8798455" y="2441572"/>
            <a:ext cx="835819"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8" name="Text Box 17"/>
          <p:cNvSpPr txBox="1">
            <a:spLocks noChangeArrowheads="1"/>
          </p:cNvSpPr>
          <p:nvPr/>
        </p:nvSpPr>
        <p:spPr bwMode="auto">
          <a:xfrm>
            <a:off x="8776097" y="2441573"/>
            <a:ext cx="935567" cy="23177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rgbClr val="3A5698"/>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GB" sz="900" b="1" dirty="0" smtClean="0">
                <a:solidFill>
                  <a:schemeClr val="bg1"/>
                </a:solidFill>
              </a:rPr>
              <a:t>SWARM</a:t>
            </a:r>
            <a:endParaRPr lang="en-GB" sz="900" b="1" dirty="0">
              <a:solidFill>
                <a:schemeClr val="bg1"/>
              </a:solidFill>
            </a:endParaRPr>
          </a:p>
        </p:txBody>
      </p:sp>
    </p:spTree>
    <p:extLst>
      <p:ext uri="{BB962C8B-B14F-4D97-AF65-F5344CB8AC3E}">
        <p14:creationId xmlns:p14="http://schemas.microsoft.com/office/powerpoint/2010/main" val="1161601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idx="4294967295"/>
          </p:nvPr>
        </p:nvSpPr>
        <p:spPr>
          <a:xfrm>
            <a:off x="674688" y="219957"/>
            <a:ext cx="6716712" cy="862012"/>
          </a:xfrm>
        </p:spPr>
        <p:txBody>
          <a:bodyPr/>
          <a:lstStyle/>
          <a:p>
            <a:r>
              <a:rPr lang="en-US" dirty="0">
                <a:solidFill>
                  <a:srgbClr val="FFFFFF"/>
                </a:solidFill>
                <a:latin typeface="Verdana" charset="0"/>
              </a:rPr>
              <a:t>ENVISAT</a:t>
            </a:r>
          </a:p>
        </p:txBody>
      </p:sp>
      <p:sp>
        <p:nvSpPr>
          <p:cNvPr id="110595" name="Rectangle 3"/>
          <p:cNvSpPr>
            <a:spLocks noGrp="1" noChangeArrowheads="1"/>
          </p:cNvSpPr>
          <p:nvPr>
            <p:ph idx="4294967295"/>
          </p:nvPr>
        </p:nvSpPr>
        <p:spPr>
          <a:xfrm>
            <a:off x="350840" y="1484317"/>
            <a:ext cx="6475412" cy="3024187"/>
          </a:xfrm>
        </p:spPr>
        <p:txBody>
          <a:bodyPr/>
          <a:lstStyle/>
          <a:p>
            <a:pPr defTabSz="220663">
              <a:lnSpc>
                <a:spcPct val="80000"/>
              </a:lnSpc>
              <a:buFont typeface="Wingdings" charset="2"/>
              <a:buNone/>
              <a:tabLst>
                <a:tab pos="2330450" algn="l"/>
              </a:tabLst>
            </a:pPr>
            <a:r>
              <a:rPr lang="en-GB" sz="2000" b="1" dirty="0">
                <a:solidFill>
                  <a:srgbClr val="000000"/>
                </a:solidFill>
                <a:latin typeface="Verdana" charset="0"/>
              </a:rPr>
              <a:t>Envisat (2002 - 2012)</a:t>
            </a:r>
          </a:p>
          <a:p>
            <a:pPr defTabSz="220663">
              <a:lnSpc>
                <a:spcPct val="80000"/>
              </a:lnSpc>
              <a:buFont typeface="Wingdings" charset="2"/>
              <a:buNone/>
              <a:tabLst>
                <a:tab pos="2330450" algn="l"/>
              </a:tabLst>
            </a:pPr>
            <a:endParaRPr lang="en-US" sz="1400" b="1" dirty="0">
              <a:latin typeface="Verdana" charset="0"/>
            </a:endParaRPr>
          </a:p>
          <a:p>
            <a:pPr marL="538163" lvl="1" indent="-269875" defTabSz="220663">
              <a:buClrTx/>
              <a:buFont typeface="Lucida Grande"/>
              <a:buChar char="-"/>
              <a:tabLst>
                <a:tab pos="2330450" algn="l"/>
              </a:tabLst>
            </a:pPr>
            <a:r>
              <a:rPr lang="en-US" sz="1600" b="1" dirty="0">
                <a:solidFill>
                  <a:srgbClr val="0098DB"/>
                </a:solidFill>
                <a:latin typeface="Verdana" charset="0"/>
              </a:rPr>
              <a:t>Status</a:t>
            </a:r>
            <a:r>
              <a:rPr lang="en-US" sz="1600" i="1" dirty="0">
                <a:solidFill>
                  <a:srgbClr val="0098DB"/>
                </a:solidFill>
                <a:latin typeface="Verdana" charset="0"/>
              </a:rPr>
              <a:t>	</a:t>
            </a:r>
            <a:r>
              <a:rPr lang="en-US" sz="1600" dirty="0">
                <a:solidFill>
                  <a:srgbClr val="4D4F53"/>
                </a:solidFill>
                <a:latin typeface="Verdana" charset="0"/>
              </a:rPr>
              <a:t>operational for 10 years </a:t>
            </a:r>
            <a:br>
              <a:rPr lang="en-US" sz="1600" dirty="0">
                <a:solidFill>
                  <a:srgbClr val="4D4F53"/>
                </a:solidFill>
                <a:latin typeface="Verdana" charset="0"/>
              </a:rPr>
            </a:br>
            <a:r>
              <a:rPr lang="en-US" sz="1600" dirty="0">
                <a:solidFill>
                  <a:srgbClr val="4D4F53"/>
                </a:solidFill>
                <a:latin typeface="Verdana" charset="0"/>
              </a:rPr>
              <a:t>	(nominal lifetime was 5 years)</a:t>
            </a:r>
          </a:p>
          <a:p>
            <a:pPr marL="538163" lvl="1" indent="-269875" defTabSz="220663">
              <a:buClrTx/>
              <a:buFont typeface="Lucida Grande"/>
              <a:buChar char="-"/>
              <a:tabLst>
                <a:tab pos="2330450" algn="l"/>
              </a:tabLst>
            </a:pPr>
            <a:r>
              <a:rPr lang="en-US" sz="1600" b="1" dirty="0">
                <a:solidFill>
                  <a:srgbClr val="0098DB"/>
                </a:solidFill>
                <a:latin typeface="Verdana" charset="0"/>
              </a:rPr>
              <a:t>Objectives</a:t>
            </a:r>
            <a:r>
              <a:rPr lang="en-US" sz="1600" dirty="0">
                <a:solidFill>
                  <a:srgbClr val="0098DB"/>
                </a:solidFill>
                <a:latin typeface="Verdana" charset="0"/>
              </a:rPr>
              <a:t>	</a:t>
            </a:r>
            <a:r>
              <a:rPr lang="en-US" sz="1600" dirty="0">
                <a:solidFill>
                  <a:srgbClr val="4D4F53"/>
                </a:solidFill>
                <a:latin typeface="Verdana" charset="0"/>
              </a:rPr>
              <a:t>multi-instrument environmental</a:t>
            </a:r>
            <a:endParaRPr lang="en-GB" sz="1600" dirty="0">
              <a:solidFill>
                <a:srgbClr val="4D4F53"/>
              </a:solidFill>
              <a:latin typeface="Verdana" charset="0"/>
            </a:endParaRPr>
          </a:p>
          <a:p>
            <a:pPr marL="538163" lvl="1" indent="-269875" defTabSz="220663">
              <a:buClrTx/>
              <a:buFont typeface="Lucida Grande"/>
              <a:buChar char="-"/>
              <a:tabLst>
                <a:tab pos="2330450" algn="l"/>
              </a:tabLst>
            </a:pPr>
            <a:r>
              <a:rPr lang="en-GB" sz="1600" b="1" dirty="0">
                <a:solidFill>
                  <a:srgbClr val="0098DB"/>
                </a:solidFill>
                <a:latin typeface="Verdana" charset="0"/>
              </a:rPr>
              <a:t>Instruments	</a:t>
            </a:r>
            <a:r>
              <a:rPr lang="en-GB" sz="1600" dirty="0">
                <a:solidFill>
                  <a:srgbClr val="4D4F53"/>
                </a:solidFill>
                <a:latin typeface="Verdana" charset="0"/>
              </a:rPr>
              <a:t>10 instruments </a:t>
            </a:r>
          </a:p>
          <a:p>
            <a:pPr marL="538163" lvl="1" indent="-269875" defTabSz="220663">
              <a:buClrTx/>
              <a:buFont typeface="Lucida Grande"/>
              <a:buChar char="-"/>
              <a:tabLst>
                <a:tab pos="2330450" algn="l"/>
              </a:tabLst>
            </a:pPr>
            <a:r>
              <a:rPr lang="en-GB" sz="1600" b="1" dirty="0">
                <a:solidFill>
                  <a:srgbClr val="0098DB"/>
                </a:solidFill>
                <a:latin typeface="Verdana" charset="0"/>
              </a:rPr>
              <a:t>Users</a:t>
            </a:r>
            <a:r>
              <a:rPr lang="en-GB" sz="1600" dirty="0">
                <a:solidFill>
                  <a:srgbClr val="0098DB"/>
                </a:solidFill>
                <a:latin typeface="Verdana" charset="0"/>
              </a:rPr>
              <a:t>	</a:t>
            </a:r>
            <a:r>
              <a:rPr lang="en-GB" sz="1600" dirty="0">
                <a:solidFill>
                  <a:srgbClr val="4D4F53"/>
                </a:solidFill>
                <a:latin typeface="Verdana" charset="0"/>
              </a:rPr>
              <a:t>~4000 scientific projects, many 	operational services (GMES, </a:t>
            </a:r>
            <a:r>
              <a:rPr lang="en-GB" sz="1600" dirty="0" err="1">
                <a:solidFill>
                  <a:srgbClr val="4D4F53"/>
                </a:solidFill>
                <a:latin typeface="Verdana" charset="0"/>
              </a:rPr>
              <a:t>meteo</a:t>
            </a:r>
            <a:r>
              <a:rPr lang="en-GB" sz="1600" dirty="0">
                <a:solidFill>
                  <a:srgbClr val="4D4F53"/>
                </a:solidFill>
                <a:latin typeface="Verdana" charset="0"/>
              </a:rPr>
              <a:t>, 	oil spill, emergency, …)</a:t>
            </a:r>
          </a:p>
          <a:p>
            <a:pPr marL="538163" lvl="1" indent="-269875" defTabSz="220663">
              <a:buClrTx/>
              <a:buFont typeface="Lucida Grande"/>
              <a:buChar char="-"/>
              <a:tabLst>
                <a:tab pos="2330450" algn="l"/>
              </a:tabLst>
            </a:pPr>
            <a:r>
              <a:rPr lang="en-GB" sz="1600" b="1" dirty="0">
                <a:solidFill>
                  <a:srgbClr val="0098DB"/>
                </a:solidFill>
                <a:latin typeface="Verdana" charset="0"/>
              </a:rPr>
              <a:t>Facilities</a:t>
            </a:r>
            <a:r>
              <a:rPr lang="en-GB" sz="1600" dirty="0">
                <a:solidFill>
                  <a:srgbClr val="0098DB"/>
                </a:solidFill>
                <a:latin typeface="Verdana" charset="0"/>
              </a:rPr>
              <a:t>	</a:t>
            </a:r>
            <a:r>
              <a:rPr lang="en-GB" sz="1600" dirty="0">
                <a:solidFill>
                  <a:srgbClr val="4D4F53"/>
                </a:solidFill>
                <a:latin typeface="Verdana" charset="0"/>
              </a:rPr>
              <a:t>10 facilities distributed in Europe</a:t>
            </a:r>
          </a:p>
          <a:p>
            <a:pPr marL="538163" lvl="1" indent="-269875" defTabSz="220663">
              <a:buClrTx/>
              <a:buFont typeface="Lucida Grande"/>
              <a:buChar char="-"/>
              <a:tabLst>
                <a:tab pos="2330450" algn="l"/>
              </a:tabLst>
            </a:pPr>
            <a:r>
              <a:rPr lang="en-GB" sz="1600" b="1" dirty="0">
                <a:solidFill>
                  <a:srgbClr val="0098DB"/>
                </a:solidFill>
                <a:latin typeface="Verdana" charset="0"/>
              </a:rPr>
              <a:t>Data</a:t>
            </a:r>
            <a:r>
              <a:rPr lang="en-GB" sz="1600" dirty="0">
                <a:solidFill>
                  <a:srgbClr val="0098DB"/>
                </a:solidFill>
                <a:latin typeface="Verdana" charset="0"/>
              </a:rPr>
              <a:t> </a:t>
            </a:r>
            <a:r>
              <a:rPr lang="en-GB" sz="1600" b="1" dirty="0">
                <a:solidFill>
                  <a:srgbClr val="0098DB"/>
                </a:solidFill>
                <a:latin typeface="Verdana" charset="0"/>
              </a:rPr>
              <a:t>volume</a:t>
            </a:r>
            <a:r>
              <a:rPr lang="en-GB" sz="1600" dirty="0" smtClean="0">
                <a:solidFill>
                  <a:srgbClr val="0098DB"/>
                </a:solidFill>
                <a:latin typeface="Verdana" charset="0"/>
              </a:rPr>
              <a:t>	</a:t>
            </a:r>
            <a:r>
              <a:rPr lang="en-GB" sz="1600" dirty="0" smtClean="0">
                <a:solidFill>
                  <a:srgbClr val="4D4F53"/>
                </a:solidFill>
                <a:latin typeface="Verdana" charset="0"/>
              </a:rPr>
              <a:t>1.5 PB </a:t>
            </a:r>
            <a:endParaRPr lang="en-US" sz="1600" dirty="0">
              <a:solidFill>
                <a:srgbClr val="4D4F53"/>
              </a:solidFill>
              <a:latin typeface="Verdana" charset="0"/>
            </a:endParaRPr>
          </a:p>
        </p:txBody>
      </p:sp>
      <p:grpSp>
        <p:nvGrpSpPr>
          <p:cNvPr id="2" name="Group 5"/>
          <p:cNvGrpSpPr>
            <a:grpSpLocks/>
          </p:cNvGrpSpPr>
          <p:nvPr/>
        </p:nvGrpSpPr>
        <p:grpSpPr bwMode="auto">
          <a:xfrm>
            <a:off x="1552222" y="4882444"/>
            <a:ext cx="6124930" cy="1846968"/>
            <a:chOff x="1020" y="2785"/>
            <a:chExt cx="3958" cy="1480"/>
          </a:xfrm>
        </p:grpSpPr>
        <p:pic>
          <p:nvPicPr>
            <p:cNvPr id="110601" name="Picture 4" descr="LP_Symposium_image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20" y="2886"/>
              <a:ext cx="3958" cy="1236"/>
            </a:xfrm>
            <a:prstGeom prst="rect">
              <a:avLst/>
            </a:prstGeom>
            <a:noFill/>
            <a:ln w="9525">
              <a:noFill/>
              <a:miter lim="800000"/>
              <a:headEnd/>
              <a:tailEnd/>
            </a:ln>
          </p:spPr>
        </p:pic>
        <p:sp>
          <p:nvSpPr>
            <p:cNvPr id="110602" name="AutoShape 10"/>
            <p:cNvSpPr>
              <a:spLocks noChangeArrowheads="1"/>
            </p:cNvSpPr>
            <p:nvPr/>
          </p:nvSpPr>
          <p:spPr bwMode="auto">
            <a:xfrm rot="10800000">
              <a:off x="3439" y="2785"/>
              <a:ext cx="1459" cy="1480"/>
            </a:xfrm>
            <a:prstGeom prst="moon">
              <a:avLst>
                <a:gd name="adj" fmla="val 50199"/>
              </a:avLst>
            </a:prstGeom>
            <a:solidFill>
              <a:schemeClr val="bg1"/>
            </a:solidFill>
            <a:ln w="9525">
              <a:noFill/>
              <a:miter lim="800000"/>
              <a:headEnd/>
              <a:tailEnd/>
            </a:ln>
          </p:spPr>
          <p:txBody>
            <a:bodyPr rot="10800000" wrap="none" anchor="ctr">
              <a:prstTxWarp prst="textNoShape">
                <a:avLst/>
              </a:prstTxWarp>
            </a:bodyPr>
            <a:lstStyle/>
            <a:p>
              <a:pPr defTabSz="914400" fontAlgn="base">
                <a:spcBef>
                  <a:spcPct val="0"/>
                </a:spcBef>
                <a:spcAft>
                  <a:spcPct val="0"/>
                </a:spcAft>
              </a:pPr>
              <a:endParaRPr lang="en-US">
                <a:solidFill>
                  <a:srgbClr val="000000"/>
                </a:solidFill>
                <a:latin typeface="Verdana" charset="0"/>
                <a:ea typeface="ＭＳ Ｐゴシック" charset="-128"/>
              </a:endParaRPr>
            </a:p>
          </p:txBody>
        </p:sp>
      </p:grpSp>
      <p:pic>
        <p:nvPicPr>
          <p:cNvPr id="110598" name="Picture 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215190" y="1484313"/>
            <a:ext cx="1868487" cy="760412"/>
          </a:xfrm>
          <a:prstGeom prst="rect">
            <a:avLst/>
          </a:prstGeom>
          <a:noFill/>
          <a:ln w="9525">
            <a:noFill/>
            <a:miter lim="800000"/>
            <a:headEnd/>
            <a:tailEnd/>
          </a:ln>
        </p:spPr>
      </p:pic>
      <p:pic>
        <p:nvPicPr>
          <p:cNvPr id="110599" name="Picture 9"/>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291388" y="4478338"/>
            <a:ext cx="1909762" cy="1878012"/>
          </a:xfrm>
          <a:prstGeom prst="rect">
            <a:avLst/>
          </a:prstGeom>
          <a:noFill/>
          <a:ln w="9525">
            <a:noFill/>
            <a:miter lim="800000"/>
            <a:headEnd/>
            <a:tailEnd/>
          </a:ln>
        </p:spPr>
      </p:pic>
      <p:pic>
        <p:nvPicPr>
          <p:cNvPr id="110600" name="Picture 10" descr="Envisat-Astrium small"/>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096128" y="2517779"/>
            <a:ext cx="2284413" cy="1527175"/>
          </a:xfrm>
          <a:prstGeom prst="rect">
            <a:avLst/>
          </a:prstGeom>
          <a:noFill/>
          <a:ln w="9525">
            <a:noFill/>
            <a:miter lim="800000"/>
            <a:headEnd/>
            <a:tailEnd/>
          </a:ln>
        </p:spPr>
      </p:pic>
    </p:spTree>
    <p:extLst>
      <p:ext uri="{BB962C8B-B14F-4D97-AF65-F5344CB8AC3E}">
        <p14:creationId xmlns:p14="http://schemas.microsoft.com/office/powerpoint/2010/main" val="41958786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270008" y="363539"/>
            <a:ext cx="8258440" cy="460375"/>
          </a:xfrm>
        </p:spPr>
        <p:txBody>
          <a:bodyPr/>
          <a:lstStyle/>
          <a:p>
            <a:r>
              <a:rPr lang="en-US" sz="2400">
                <a:latin typeface="Verdana" charset="0"/>
              </a:rPr>
              <a:t>ESA Long Time Data Series (excerpt)</a:t>
            </a:r>
            <a:endParaRPr lang="en-GB" sz="2400">
              <a:latin typeface="Verdana" charset="0"/>
            </a:endParaRPr>
          </a:p>
        </p:txBody>
      </p:sp>
      <p:pic>
        <p:nvPicPr>
          <p:cNvPr id="1843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79" y="1208089"/>
            <a:ext cx="9900841" cy="50704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8435" name="TextBox 4"/>
          <p:cNvSpPr txBox="1">
            <a:spLocks noChangeArrowheads="1"/>
          </p:cNvSpPr>
          <p:nvPr/>
        </p:nvSpPr>
        <p:spPr bwMode="auto">
          <a:xfrm>
            <a:off x="0" y="6580188"/>
            <a:ext cx="6659033"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1200">
                <a:solidFill>
                  <a:srgbClr val="000000"/>
                </a:solidFill>
              </a:rPr>
              <a:t>Missions in red are covered by the ESA LTDP Programme</a:t>
            </a:r>
          </a:p>
        </p:txBody>
      </p:sp>
    </p:spTree>
    <p:extLst>
      <p:ext uri="{BB962C8B-B14F-4D97-AF65-F5344CB8AC3E}">
        <p14:creationId xmlns:p14="http://schemas.microsoft.com/office/powerpoint/2010/main" val="14322543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6"/>
          <p:cNvSpPr txBox="1">
            <a:spLocks noChangeArrowheads="1"/>
          </p:cNvSpPr>
          <p:nvPr/>
        </p:nvSpPr>
        <p:spPr bwMode="auto">
          <a:xfrm>
            <a:off x="530578" y="2973215"/>
            <a:ext cx="8970433"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r>
              <a:rPr lang="en-US" sz="3200" dirty="0" smtClean="0">
                <a:solidFill>
                  <a:srgbClr val="000000"/>
                </a:solidFill>
                <a:latin typeface="Calibri" charset="0"/>
              </a:rPr>
              <a:t>ESA EO Ground Segment </a:t>
            </a:r>
          </a:p>
        </p:txBody>
      </p:sp>
    </p:spTree>
    <p:extLst>
      <p:ext uri="{BB962C8B-B14F-4D97-AF65-F5344CB8AC3E}">
        <p14:creationId xmlns:p14="http://schemas.microsoft.com/office/powerpoint/2010/main" val="2062564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255607"/>
            <a:ext cx="9906000" cy="5602393"/>
          </a:xfrm>
          <a:prstGeom prst="rect">
            <a:avLst/>
          </a:prstGeom>
        </p:spPr>
      </p:pic>
      <p:sp>
        <p:nvSpPr>
          <p:cNvPr id="16386" name="Text Box 22"/>
          <p:cNvSpPr txBox="1">
            <a:spLocks noChangeArrowheads="1"/>
          </p:cNvSpPr>
          <p:nvPr/>
        </p:nvSpPr>
        <p:spPr bwMode="auto">
          <a:xfrm>
            <a:off x="365125" y="121358"/>
            <a:ext cx="6713538"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ea typeface="MS PGothic" pitchFamily="34" charset="-128"/>
              </a:defRPr>
            </a:lvl1pPr>
            <a:lvl2pPr marL="742950" indent="-285750" eaLnBrk="0" hangingPunct="0">
              <a:defRPr>
                <a:solidFill>
                  <a:schemeClr val="tx1"/>
                </a:solidFill>
                <a:latin typeface="Verdana" pitchFamily="34" charset="0"/>
                <a:ea typeface="MS PGothic" pitchFamily="34" charset="-128"/>
              </a:defRPr>
            </a:lvl2pPr>
            <a:lvl3pPr marL="1143000" indent="-228600" eaLnBrk="0" hangingPunct="0">
              <a:defRPr>
                <a:solidFill>
                  <a:schemeClr val="tx1"/>
                </a:solidFill>
                <a:latin typeface="Verdana" pitchFamily="34" charset="0"/>
                <a:ea typeface="MS PGothic" pitchFamily="34" charset="-128"/>
              </a:defRPr>
            </a:lvl3pPr>
            <a:lvl4pPr marL="1600200" indent="-228600" eaLnBrk="0" hangingPunct="0">
              <a:defRPr>
                <a:solidFill>
                  <a:schemeClr val="tx1"/>
                </a:solidFill>
                <a:latin typeface="Verdana" pitchFamily="34" charset="0"/>
                <a:ea typeface="MS PGothic" pitchFamily="34" charset="-128"/>
              </a:defRPr>
            </a:lvl4pPr>
            <a:lvl5pPr marL="2057400" indent="-228600" eaLnBrk="0" hangingPunct="0">
              <a:defRPr>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itchFamily="34" charset="0"/>
                <a:ea typeface="MS PGothic" pitchFamily="34" charset="-128"/>
              </a:defRPr>
            </a:lvl9pPr>
          </a:lstStyle>
          <a:p>
            <a:pPr eaLnBrk="1" hangingPunct="1">
              <a:spcBef>
                <a:spcPct val="50000"/>
              </a:spcBef>
            </a:pPr>
            <a:r>
              <a:rPr lang="en-GB" sz="2400" b="1" dirty="0" smtClean="0">
                <a:solidFill>
                  <a:schemeClr val="bg1"/>
                </a:solidFill>
              </a:rPr>
              <a:t>Science – 6 Earth Explorers</a:t>
            </a:r>
          </a:p>
          <a:p>
            <a:pPr eaLnBrk="1" hangingPunct="1">
              <a:spcBef>
                <a:spcPct val="50000"/>
              </a:spcBef>
            </a:pPr>
            <a:r>
              <a:rPr lang="en-GB" sz="2400" b="1" dirty="0" smtClean="0">
                <a:solidFill>
                  <a:schemeClr val="bg1"/>
                </a:solidFill>
              </a:rPr>
              <a:t>Biomass is the 7</a:t>
            </a:r>
            <a:r>
              <a:rPr lang="en-GB" sz="2400" b="1" baseline="30000" dirty="0" smtClean="0">
                <a:solidFill>
                  <a:schemeClr val="bg1"/>
                </a:solidFill>
              </a:rPr>
              <a:t>th</a:t>
            </a:r>
            <a:endParaRPr lang="en-GB" sz="2400" dirty="0">
              <a:solidFill>
                <a:schemeClr val="bg1"/>
              </a:solidFill>
            </a:endParaRPr>
          </a:p>
        </p:txBody>
      </p:sp>
    </p:spTree>
    <p:extLst>
      <p:ext uri="{BB962C8B-B14F-4D97-AF65-F5344CB8AC3E}">
        <p14:creationId xmlns:p14="http://schemas.microsoft.com/office/powerpoint/2010/main" val="1481711266"/>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6" name="Rectangle 2"/>
          <p:cNvSpPr>
            <a:spLocks noGrp="1" noChangeArrowheads="1"/>
          </p:cNvSpPr>
          <p:nvPr>
            <p:ph type="title" idx="4294967295"/>
          </p:nvPr>
        </p:nvSpPr>
        <p:spPr>
          <a:xfrm>
            <a:off x="238477" y="169864"/>
            <a:ext cx="8365067" cy="936625"/>
          </a:xfrm>
          <a:noFill/>
        </p:spPr>
        <p:txBody>
          <a:bodyPr/>
          <a:lstStyle/>
          <a:p>
            <a:r>
              <a:rPr lang="en-GB" sz="2800" dirty="0" smtClean="0">
                <a:latin typeface="Verdana" charset="0"/>
              </a:rPr>
              <a:t>EO Ground Segment Functions</a:t>
            </a:r>
            <a:endParaRPr lang="en-GB" sz="2800" b="0" dirty="0">
              <a:latin typeface="Verdana" charset="0"/>
            </a:endParaRPr>
          </a:p>
        </p:txBody>
      </p:sp>
      <p:grpSp>
        <p:nvGrpSpPr>
          <p:cNvPr id="2" name="Group 3"/>
          <p:cNvGrpSpPr>
            <a:grpSpLocks/>
          </p:cNvGrpSpPr>
          <p:nvPr/>
        </p:nvGrpSpPr>
        <p:grpSpPr bwMode="auto">
          <a:xfrm>
            <a:off x="315039" y="3131609"/>
            <a:ext cx="8994775" cy="719138"/>
            <a:chOff x="418" y="1994"/>
            <a:chExt cx="5666" cy="453"/>
          </a:xfrm>
        </p:grpSpPr>
        <p:sp>
          <p:nvSpPr>
            <p:cNvPr id="15382" name="AutoShape 4"/>
            <p:cNvSpPr>
              <a:spLocks noChangeArrowheads="1"/>
            </p:cNvSpPr>
            <p:nvPr/>
          </p:nvSpPr>
          <p:spPr bwMode="auto">
            <a:xfrm>
              <a:off x="418" y="1994"/>
              <a:ext cx="5666" cy="453"/>
            </a:xfrm>
            <a:prstGeom prst="roundRect">
              <a:avLst>
                <a:gd name="adj" fmla="val 16667"/>
              </a:avLst>
            </a:prstGeom>
            <a:solidFill>
              <a:srgbClr val="008542"/>
            </a:solidFill>
            <a:ln w="9525">
              <a:noFill/>
              <a:round/>
              <a:headEnd/>
              <a:tailEnd/>
            </a:ln>
          </p:spPr>
          <p:txBody>
            <a:bodyPr anchor="ctr">
              <a:prstTxWarp prst="textNoShape">
                <a:avLst/>
              </a:prstTxWarp>
            </a:bodyPr>
            <a:lstStyle/>
            <a:p>
              <a:pPr marL="342900" indent="-342900" defTabSz="914400" eaLnBrk="0" fontAlgn="base" hangingPunct="0">
                <a:spcBef>
                  <a:spcPct val="0"/>
                </a:spcBef>
                <a:spcAft>
                  <a:spcPct val="0"/>
                </a:spcAft>
                <a:buClr>
                  <a:srgbClr val="0098DB"/>
                </a:buClr>
                <a:buFont typeface="Verdana" charset="0"/>
                <a:buNone/>
              </a:pPr>
              <a:r>
                <a:rPr lang="en-GB" sz="2000">
                  <a:solidFill>
                    <a:srgbClr val="FFFFFF"/>
                  </a:solidFill>
                  <a:latin typeface="Verdana" charset="0"/>
                  <a:ea typeface="ＭＳ Ｐゴシック" charset="-128"/>
                </a:rPr>
                <a:t>Plan Data Acquisition</a:t>
              </a:r>
            </a:p>
          </p:txBody>
        </p:sp>
        <p:pic>
          <p:nvPicPr>
            <p:cNvPr id="15383" name="Picture 63" descr="HOMMEPC"/>
            <p:cNvPicPr preferRelativeResize="0">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17" y="2017"/>
              <a:ext cx="408" cy="408"/>
            </a:xfrm>
            <a:prstGeom prst="rect">
              <a:avLst/>
            </a:prstGeom>
            <a:solidFill>
              <a:schemeClr val="bg1"/>
            </a:solidFill>
            <a:ln w="6350">
              <a:solidFill>
                <a:srgbClr val="000000"/>
              </a:solidFill>
              <a:miter lim="800000"/>
              <a:headEnd/>
              <a:tailEnd/>
            </a:ln>
          </p:spPr>
        </p:pic>
      </p:grpSp>
      <p:grpSp>
        <p:nvGrpSpPr>
          <p:cNvPr id="3" name="Group 6"/>
          <p:cNvGrpSpPr>
            <a:grpSpLocks/>
          </p:cNvGrpSpPr>
          <p:nvPr/>
        </p:nvGrpSpPr>
        <p:grpSpPr bwMode="auto">
          <a:xfrm>
            <a:off x="315039" y="3988859"/>
            <a:ext cx="8994775" cy="719138"/>
            <a:chOff x="418" y="2534"/>
            <a:chExt cx="5666" cy="453"/>
          </a:xfrm>
        </p:grpSpPr>
        <p:sp>
          <p:nvSpPr>
            <p:cNvPr id="15380" name="AutoShape 7"/>
            <p:cNvSpPr>
              <a:spLocks noChangeArrowheads="1"/>
            </p:cNvSpPr>
            <p:nvPr/>
          </p:nvSpPr>
          <p:spPr bwMode="auto">
            <a:xfrm>
              <a:off x="418" y="2534"/>
              <a:ext cx="5666" cy="453"/>
            </a:xfrm>
            <a:prstGeom prst="roundRect">
              <a:avLst>
                <a:gd name="adj" fmla="val 16667"/>
              </a:avLst>
            </a:prstGeom>
            <a:solidFill>
              <a:srgbClr val="E37222"/>
            </a:solidFill>
            <a:ln w="9525">
              <a:noFill/>
              <a:round/>
              <a:headEnd/>
              <a:tailEnd/>
            </a:ln>
          </p:spPr>
          <p:txBody>
            <a:bodyPr anchor="ctr">
              <a:prstTxWarp prst="textNoShape">
                <a:avLst/>
              </a:prstTxWarp>
            </a:bodyPr>
            <a:lstStyle/>
            <a:p>
              <a:pPr marL="342900" indent="-342900" defTabSz="914400" eaLnBrk="0" fontAlgn="base" hangingPunct="0">
                <a:spcBef>
                  <a:spcPct val="0"/>
                </a:spcBef>
                <a:spcAft>
                  <a:spcPct val="0"/>
                </a:spcAft>
                <a:buClr>
                  <a:srgbClr val="0098DB"/>
                </a:buClr>
                <a:buFont typeface="Verdana" charset="0"/>
                <a:buNone/>
              </a:pPr>
              <a:r>
                <a:rPr lang="en-GB" sz="2000">
                  <a:solidFill>
                    <a:srgbClr val="FFFFFF"/>
                  </a:solidFill>
                  <a:latin typeface="Verdana" charset="0"/>
                  <a:ea typeface="ＭＳ Ｐゴシック" charset="-128"/>
                </a:rPr>
                <a:t>Receive Satellite Data</a:t>
              </a:r>
            </a:p>
          </p:txBody>
        </p:sp>
        <p:pic>
          <p:nvPicPr>
            <p:cNvPr id="15381" name="Picture 100"/>
            <p:cNvPicPr preferRelativeResize="0">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517" y="2556"/>
              <a:ext cx="408" cy="408"/>
            </a:xfrm>
            <a:prstGeom prst="rect">
              <a:avLst/>
            </a:prstGeom>
            <a:solidFill>
              <a:schemeClr val="bg1"/>
            </a:solidFill>
            <a:ln w="6350">
              <a:solidFill>
                <a:srgbClr val="000000"/>
              </a:solidFill>
              <a:miter lim="800000"/>
              <a:headEnd/>
              <a:tailEnd/>
            </a:ln>
          </p:spPr>
        </p:pic>
      </p:grpSp>
      <p:grpSp>
        <p:nvGrpSpPr>
          <p:cNvPr id="4" name="Group 9"/>
          <p:cNvGrpSpPr>
            <a:grpSpLocks/>
          </p:cNvGrpSpPr>
          <p:nvPr/>
        </p:nvGrpSpPr>
        <p:grpSpPr bwMode="auto">
          <a:xfrm>
            <a:off x="326153" y="5704951"/>
            <a:ext cx="8994775" cy="719137"/>
            <a:chOff x="425" y="3615"/>
            <a:chExt cx="5666" cy="453"/>
          </a:xfrm>
        </p:grpSpPr>
        <p:sp>
          <p:nvSpPr>
            <p:cNvPr id="15378" name="AutoShape 10"/>
            <p:cNvSpPr>
              <a:spLocks noChangeArrowheads="1"/>
            </p:cNvSpPr>
            <p:nvPr/>
          </p:nvSpPr>
          <p:spPr bwMode="auto">
            <a:xfrm>
              <a:off x="425" y="3615"/>
              <a:ext cx="5666" cy="453"/>
            </a:xfrm>
            <a:prstGeom prst="roundRect">
              <a:avLst>
                <a:gd name="adj" fmla="val 16667"/>
              </a:avLst>
            </a:prstGeom>
            <a:solidFill>
              <a:srgbClr val="FDC82F"/>
            </a:solidFill>
            <a:ln w="9525">
              <a:noFill/>
              <a:round/>
              <a:headEnd/>
              <a:tailEnd/>
            </a:ln>
          </p:spPr>
          <p:txBody>
            <a:bodyPr anchor="ctr">
              <a:prstTxWarp prst="textNoShape">
                <a:avLst/>
              </a:prstTxWarp>
            </a:bodyPr>
            <a:lstStyle/>
            <a:p>
              <a:pPr marL="342900" indent="-342900" defTabSz="914400" eaLnBrk="0" fontAlgn="base" hangingPunct="0">
                <a:spcBef>
                  <a:spcPct val="0"/>
                </a:spcBef>
                <a:spcAft>
                  <a:spcPct val="0"/>
                </a:spcAft>
                <a:buClr>
                  <a:srgbClr val="0098DB"/>
                </a:buClr>
                <a:buFont typeface="Verdana" charset="0"/>
                <a:buNone/>
              </a:pPr>
              <a:r>
                <a:rPr lang="en-GB" sz="2000" dirty="0">
                  <a:solidFill>
                    <a:srgbClr val="4D4F53"/>
                  </a:solidFill>
                  <a:latin typeface="Verdana" charset="0"/>
                  <a:ea typeface="ＭＳ Ｐゴシック" charset="-128"/>
                </a:rPr>
                <a:t>Disseminate Data Products</a:t>
              </a:r>
            </a:p>
            <a:p>
              <a:pPr marL="342900" indent="-342900" defTabSz="914400" eaLnBrk="0" fontAlgn="base" hangingPunct="0">
                <a:spcBef>
                  <a:spcPct val="0"/>
                </a:spcBef>
                <a:spcAft>
                  <a:spcPct val="0"/>
                </a:spcAft>
                <a:buClr>
                  <a:srgbClr val="0098DB"/>
                </a:buClr>
                <a:buFont typeface="Verdana" charset="0"/>
                <a:buNone/>
              </a:pPr>
              <a:r>
                <a:rPr lang="en-GB" sz="2000" dirty="0">
                  <a:solidFill>
                    <a:srgbClr val="4D4F53"/>
                  </a:solidFill>
                  <a:latin typeface="Verdana" charset="0"/>
                  <a:ea typeface="ＭＳ Ｐゴシック" charset="-128"/>
                </a:rPr>
                <a:t>User Interface and Support Services</a:t>
              </a:r>
            </a:p>
          </p:txBody>
        </p:sp>
        <p:grpSp>
          <p:nvGrpSpPr>
            <p:cNvPr id="5" name="Group 11"/>
            <p:cNvGrpSpPr>
              <a:grpSpLocks noChangeAspect="1"/>
            </p:cNvGrpSpPr>
            <p:nvPr/>
          </p:nvGrpSpPr>
          <p:grpSpPr bwMode="auto">
            <a:xfrm>
              <a:off x="5517" y="3637"/>
              <a:ext cx="408" cy="408"/>
              <a:chOff x="2115" y="3123"/>
              <a:chExt cx="675" cy="503"/>
            </a:xfrm>
          </p:grpSpPr>
          <p:graphicFrame>
            <p:nvGraphicFramePr>
              <p:cNvPr id="15364" name="Object 7"/>
              <p:cNvGraphicFramePr>
                <a:graphicFrameLocks noChangeAspect="1"/>
              </p:cNvGraphicFramePr>
              <p:nvPr/>
            </p:nvGraphicFramePr>
            <p:xfrm>
              <a:off x="2115" y="3123"/>
              <a:ext cx="675" cy="503"/>
            </p:xfrm>
            <a:graphic>
              <a:graphicData uri="http://schemas.openxmlformats.org/presentationml/2006/ole">
                <mc:AlternateContent xmlns:mc="http://schemas.openxmlformats.org/markup-compatibility/2006">
                  <mc:Choice xmlns:v="urn:schemas-microsoft-com:vml" Requires="v">
                    <p:oleObj spid="_x0000_s10474" name="Clip" r:id="rId6" imgW="3466965" imgH="3512201" progId="">
                      <p:embed/>
                    </p:oleObj>
                  </mc:Choice>
                  <mc:Fallback>
                    <p:oleObj name="Clip" r:id="rId6" imgW="3466965" imgH="3512201"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15" y="3123"/>
                            <a:ext cx="675" cy="503"/>
                          </a:xfrm>
                          <a:prstGeom prst="rect">
                            <a:avLst/>
                          </a:prstGeom>
                          <a:solidFill>
                            <a:schemeClr val="bg1"/>
                          </a:solidFill>
                          <a:ln w="635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365" name="Object 8"/>
              <p:cNvGraphicFramePr>
                <a:graphicFrameLocks noChangeAspect="1"/>
              </p:cNvGraphicFramePr>
              <p:nvPr/>
            </p:nvGraphicFramePr>
            <p:xfrm>
              <a:off x="2250" y="3258"/>
              <a:ext cx="374" cy="194"/>
            </p:xfrm>
            <a:graphic>
              <a:graphicData uri="http://schemas.openxmlformats.org/presentationml/2006/ole">
                <mc:AlternateContent xmlns:mc="http://schemas.openxmlformats.org/markup-compatibility/2006">
                  <mc:Choice xmlns:v="urn:schemas-microsoft-com:vml" Requires="v">
                    <p:oleObj spid="_x0000_s10475" name="Clip" r:id="rId8" imgW="4048563" imgH="2533179" progId="">
                      <p:embed/>
                    </p:oleObj>
                  </mc:Choice>
                  <mc:Fallback>
                    <p:oleObj name="Clip" r:id="rId8" imgW="4048563" imgH="2533179"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50" y="3258"/>
                            <a:ext cx="374" cy="194"/>
                          </a:xfrm>
                          <a:prstGeom prst="rect">
                            <a:avLst/>
                          </a:prstGeom>
                          <a:noFill/>
                          <a:ln w="635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pSp>
      </p:grpSp>
      <p:grpSp>
        <p:nvGrpSpPr>
          <p:cNvPr id="6" name="Group 15"/>
          <p:cNvGrpSpPr>
            <a:grpSpLocks/>
          </p:cNvGrpSpPr>
          <p:nvPr/>
        </p:nvGrpSpPr>
        <p:grpSpPr bwMode="auto">
          <a:xfrm>
            <a:off x="313452" y="2274359"/>
            <a:ext cx="8994775" cy="719138"/>
            <a:chOff x="417" y="1445"/>
            <a:chExt cx="5666" cy="453"/>
          </a:xfrm>
        </p:grpSpPr>
        <p:sp>
          <p:nvSpPr>
            <p:cNvPr id="15377" name="AutoShape 16"/>
            <p:cNvSpPr>
              <a:spLocks noChangeArrowheads="1"/>
            </p:cNvSpPr>
            <p:nvPr/>
          </p:nvSpPr>
          <p:spPr bwMode="auto">
            <a:xfrm>
              <a:off x="417" y="1445"/>
              <a:ext cx="5666" cy="453"/>
            </a:xfrm>
            <a:prstGeom prst="roundRect">
              <a:avLst>
                <a:gd name="adj" fmla="val 16667"/>
              </a:avLst>
            </a:prstGeom>
            <a:solidFill>
              <a:schemeClr val="accent1"/>
            </a:solidFill>
            <a:ln w="9525">
              <a:noFill/>
              <a:round/>
              <a:headEnd/>
              <a:tailEnd/>
            </a:ln>
          </p:spPr>
          <p:txBody>
            <a:bodyPr anchor="ctr">
              <a:prstTxWarp prst="textNoShape">
                <a:avLst/>
              </a:prstTxWarp>
            </a:bodyPr>
            <a:lstStyle/>
            <a:p>
              <a:pPr marL="342900" indent="-342900" defTabSz="914400" eaLnBrk="0" fontAlgn="base" hangingPunct="0">
                <a:spcBef>
                  <a:spcPct val="0"/>
                </a:spcBef>
                <a:spcAft>
                  <a:spcPct val="0"/>
                </a:spcAft>
                <a:buClr>
                  <a:srgbClr val="0098DB"/>
                </a:buClr>
                <a:buFont typeface="Verdana" charset="0"/>
                <a:buNone/>
              </a:pPr>
              <a:r>
                <a:rPr lang="en-GB" sz="2000" dirty="0">
                  <a:solidFill>
                    <a:srgbClr val="4D4F53"/>
                  </a:solidFill>
                  <a:latin typeface="Verdana" charset="0"/>
                  <a:ea typeface="ＭＳ Ｐゴシック" charset="-128"/>
                </a:rPr>
                <a:t>Satellite Control</a:t>
              </a:r>
            </a:p>
            <a:p>
              <a:pPr marL="342900" indent="-342900" defTabSz="914400" eaLnBrk="0" fontAlgn="base" hangingPunct="0">
                <a:spcBef>
                  <a:spcPct val="0"/>
                </a:spcBef>
                <a:spcAft>
                  <a:spcPct val="0"/>
                </a:spcAft>
                <a:buClr>
                  <a:srgbClr val="0098DB"/>
                </a:buClr>
                <a:buFont typeface="Verdana" charset="0"/>
                <a:buNone/>
              </a:pPr>
              <a:r>
                <a:rPr lang="en-GB" sz="2000" dirty="0">
                  <a:solidFill>
                    <a:srgbClr val="4D4F53"/>
                  </a:solidFill>
                  <a:latin typeface="Verdana" charset="0"/>
                  <a:ea typeface="ＭＳ Ｐゴシック" charset="-128"/>
                </a:rPr>
                <a:t>Payload Operations and Programming</a:t>
              </a:r>
            </a:p>
          </p:txBody>
        </p:sp>
        <p:graphicFrame>
          <p:nvGraphicFramePr>
            <p:cNvPr id="15363" name="Object 10">
              <a:hlinkClick r:id="" action="ppaction://ole?verb=0"/>
            </p:cNvPr>
            <p:cNvGraphicFramePr>
              <a:graphicFrameLocks noChangeAspect="1"/>
            </p:cNvGraphicFramePr>
            <p:nvPr/>
          </p:nvGraphicFramePr>
          <p:xfrm>
            <a:off x="5517" y="1467"/>
            <a:ext cx="408" cy="408"/>
          </p:xfrm>
          <a:graphic>
            <a:graphicData uri="http://schemas.openxmlformats.org/presentationml/2006/ole">
              <mc:AlternateContent xmlns:mc="http://schemas.openxmlformats.org/markup-compatibility/2006">
                <mc:Choice xmlns:v="urn:schemas-microsoft-com:vml" Requires="v">
                  <p:oleObj spid="_x0000_s10476" name="Clip" r:id="rId10" imgW="4487694" imgH="3116094" progId="">
                    <p:embed/>
                  </p:oleObj>
                </mc:Choice>
                <mc:Fallback>
                  <p:oleObj name="Clip" r:id="rId10" imgW="4487694" imgH="3116094"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17" y="1467"/>
                          <a:ext cx="408" cy="408"/>
                        </a:xfrm>
                        <a:prstGeom prst="rect">
                          <a:avLst/>
                        </a:prstGeom>
                        <a:solidFill>
                          <a:srgbClr val="FFFFFF"/>
                        </a:solidFill>
                        <a:ln w="635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pSp>
      <p:grpSp>
        <p:nvGrpSpPr>
          <p:cNvPr id="7" name="Group 18"/>
          <p:cNvGrpSpPr>
            <a:grpSpLocks/>
          </p:cNvGrpSpPr>
          <p:nvPr/>
        </p:nvGrpSpPr>
        <p:grpSpPr bwMode="auto">
          <a:xfrm>
            <a:off x="313452" y="4846109"/>
            <a:ext cx="8994775" cy="719138"/>
            <a:chOff x="417" y="3087"/>
            <a:chExt cx="5666" cy="453"/>
          </a:xfrm>
        </p:grpSpPr>
        <p:sp>
          <p:nvSpPr>
            <p:cNvPr id="15376" name="AutoShape 19"/>
            <p:cNvSpPr>
              <a:spLocks noChangeArrowheads="1"/>
            </p:cNvSpPr>
            <p:nvPr/>
          </p:nvSpPr>
          <p:spPr bwMode="auto">
            <a:xfrm>
              <a:off x="417" y="3087"/>
              <a:ext cx="5666" cy="453"/>
            </a:xfrm>
            <a:prstGeom prst="roundRect">
              <a:avLst>
                <a:gd name="adj" fmla="val 16667"/>
              </a:avLst>
            </a:prstGeom>
            <a:solidFill>
              <a:srgbClr val="D0103A"/>
            </a:solidFill>
            <a:ln w="9525">
              <a:noFill/>
              <a:round/>
              <a:headEnd/>
              <a:tailEnd/>
            </a:ln>
          </p:spPr>
          <p:txBody>
            <a:bodyPr anchor="ctr">
              <a:prstTxWarp prst="textNoShape">
                <a:avLst/>
              </a:prstTxWarp>
            </a:bodyPr>
            <a:lstStyle/>
            <a:p>
              <a:pPr marL="342900" indent="-342900" defTabSz="914400" eaLnBrk="0" fontAlgn="base" hangingPunct="0">
                <a:spcBef>
                  <a:spcPct val="0"/>
                </a:spcBef>
                <a:spcAft>
                  <a:spcPct val="0"/>
                </a:spcAft>
                <a:buClr>
                  <a:srgbClr val="0098DB"/>
                </a:buClr>
                <a:buFont typeface="Verdana" charset="0"/>
                <a:buNone/>
              </a:pPr>
              <a:r>
                <a:rPr lang="en-US" sz="2000">
                  <a:solidFill>
                    <a:srgbClr val="FFFFFF"/>
                  </a:solidFill>
                  <a:latin typeface="Verdana" charset="0"/>
                  <a:ea typeface="ＭＳ Ｐゴシック" charset="-128"/>
                </a:rPr>
                <a:t>Process and Archive Satellite Data Products</a:t>
              </a:r>
            </a:p>
            <a:p>
              <a:pPr marL="342900" indent="-342900" defTabSz="914400" eaLnBrk="0" fontAlgn="base" hangingPunct="0">
                <a:spcBef>
                  <a:spcPct val="0"/>
                </a:spcBef>
                <a:spcAft>
                  <a:spcPct val="0"/>
                </a:spcAft>
                <a:buClr>
                  <a:srgbClr val="0098DB"/>
                </a:buClr>
                <a:buFont typeface="Verdana" charset="0"/>
                <a:buNone/>
              </a:pPr>
              <a:r>
                <a:rPr lang="en-US" sz="2000">
                  <a:solidFill>
                    <a:srgbClr val="FFFFFF"/>
                  </a:solidFill>
                  <a:latin typeface="Verdana" charset="0"/>
                  <a:ea typeface="ＭＳ Ｐゴシック" charset="-128"/>
                </a:rPr>
                <a:t>Quality Assurance</a:t>
              </a:r>
              <a:endParaRPr lang="en-GB" sz="2000">
                <a:solidFill>
                  <a:srgbClr val="FFFFFF"/>
                </a:solidFill>
                <a:latin typeface="Verdana" charset="0"/>
                <a:ea typeface="ＭＳ Ｐゴシック" charset="-128"/>
              </a:endParaRPr>
            </a:p>
          </p:txBody>
        </p:sp>
        <p:graphicFrame>
          <p:nvGraphicFramePr>
            <p:cNvPr id="15362" name="Object 9">
              <a:hlinkClick r:id="" action="ppaction://ole?verb=0"/>
            </p:cNvPr>
            <p:cNvGraphicFramePr>
              <a:graphicFrameLocks noChangeAspect="1"/>
            </p:cNvGraphicFramePr>
            <p:nvPr/>
          </p:nvGraphicFramePr>
          <p:xfrm>
            <a:off x="5517" y="3110"/>
            <a:ext cx="408" cy="408"/>
          </p:xfrm>
          <a:graphic>
            <a:graphicData uri="http://schemas.openxmlformats.org/presentationml/2006/ole">
              <mc:AlternateContent xmlns:mc="http://schemas.openxmlformats.org/markup-compatibility/2006">
                <mc:Choice xmlns:v="urn:schemas-microsoft-com:vml" Requires="v">
                  <p:oleObj spid="_x0000_s10477" name="Clip" r:id="rId12" imgW="3883777" imgH="2743200" progId="">
                    <p:embed/>
                  </p:oleObj>
                </mc:Choice>
                <mc:Fallback>
                  <p:oleObj name="Clip" r:id="rId12" imgW="3883777" imgH="2743200"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17" y="3110"/>
                          <a:ext cx="408" cy="408"/>
                        </a:xfrm>
                        <a:prstGeom prst="rect">
                          <a:avLst/>
                        </a:prstGeom>
                        <a:solidFill>
                          <a:schemeClr val="bg1"/>
                        </a:solidFill>
                        <a:ln w="635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pSp>
      <p:grpSp>
        <p:nvGrpSpPr>
          <p:cNvPr id="8" name="Group 21"/>
          <p:cNvGrpSpPr>
            <a:grpSpLocks/>
          </p:cNvGrpSpPr>
          <p:nvPr/>
        </p:nvGrpSpPr>
        <p:grpSpPr bwMode="auto">
          <a:xfrm>
            <a:off x="313452" y="1417109"/>
            <a:ext cx="8994775" cy="719138"/>
            <a:chOff x="417" y="914"/>
            <a:chExt cx="5666" cy="453"/>
          </a:xfrm>
        </p:grpSpPr>
        <p:sp>
          <p:nvSpPr>
            <p:cNvPr id="15374" name="AutoShape 22"/>
            <p:cNvSpPr>
              <a:spLocks noChangeArrowheads="1"/>
            </p:cNvSpPr>
            <p:nvPr/>
          </p:nvSpPr>
          <p:spPr bwMode="auto">
            <a:xfrm>
              <a:off x="417" y="914"/>
              <a:ext cx="5666" cy="453"/>
            </a:xfrm>
            <a:prstGeom prst="roundRect">
              <a:avLst>
                <a:gd name="adj" fmla="val 16667"/>
              </a:avLst>
            </a:prstGeom>
            <a:solidFill>
              <a:srgbClr val="00338D"/>
            </a:solidFill>
            <a:ln w="9525">
              <a:noFill/>
              <a:round/>
              <a:headEnd/>
              <a:tailEnd/>
            </a:ln>
          </p:spPr>
          <p:txBody>
            <a:bodyPr anchor="ctr">
              <a:prstTxWarp prst="textNoShape">
                <a:avLst/>
              </a:prstTxWarp>
            </a:bodyPr>
            <a:lstStyle/>
            <a:p>
              <a:pPr marL="342900" indent="-342900" defTabSz="914400" eaLnBrk="0" fontAlgn="base" hangingPunct="0">
                <a:spcBef>
                  <a:spcPct val="0"/>
                </a:spcBef>
                <a:spcAft>
                  <a:spcPct val="0"/>
                </a:spcAft>
                <a:buClr>
                  <a:srgbClr val="0098DB"/>
                </a:buClr>
                <a:buFont typeface="Verdana" charset="0"/>
                <a:buNone/>
              </a:pPr>
              <a:r>
                <a:rPr lang="en-GB" sz="2000">
                  <a:solidFill>
                    <a:srgbClr val="FFFFFF"/>
                  </a:solidFill>
                  <a:latin typeface="Verdana" charset="0"/>
                  <a:ea typeface="ＭＳ Ｐゴシック" charset="-128"/>
                </a:rPr>
                <a:t>Mission Management and User Consultation</a:t>
              </a:r>
            </a:p>
          </p:txBody>
        </p:sp>
        <p:pic>
          <p:nvPicPr>
            <p:cNvPr id="15375" name="Picture 18"/>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bwMode="auto">
            <a:xfrm flipH="1">
              <a:off x="5516" y="936"/>
              <a:ext cx="408" cy="409"/>
            </a:xfrm>
            <a:prstGeom prst="rect">
              <a:avLst/>
            </a:prstGeom>
            <a:noFill/>
            <a:ln w="6350">
              <a:solidFill>
                <a:schemeClr val="tx1"/>
              </a:solidFill>
              <a:miter lim="800000"/>
              <a:headEnd/>
              <a:tailEnd/>
            </a:ln>
          </p:spPr>
        </p:pic>
      </p:grpSp>
    </p:spTree>
    <p:extLst>
      <p:ext uri="{BB962C8B-B14F-4D97-AF65-F5344CB8AC3E}">
        <p14:creationId xmlns:p14="http://schemas.microsoft.com/office/powerpoint/2010/main" val="29523505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2"/>
          <p:cNvGrpSpPr>
            <a:grpSpLocks/>
          </p:cNvGrpSpPr>
          <p:nvPr/>
        </p:nvGrpSpPr>
        <p:grpSpPr bwMode="auto">
          <a:xfrm>
            <a:off x="1998663" y="1382714"/>
            <a:ext cx="5349875" cy="4062413"/>
            <a:chOff x="1259" y="871"/>
            <a:chExt cx="3370" cy="2559"/>
          </a:xfrm>
        </p:grpSpPr>
        <p:sp>
          <p:nvSpPr>
            <p:cNvPr id="31778" name="Text Box 36"/>
            <p:cNvSpPr>
              <a:spLocks noChangeArrowheads="1"/>
            </p:cNvSpPr>
            <p:nvPr/>
          </p:nvSpPr>
          <p:spPr bwMode="auto">
            <a:xfrm>
              <a:off x="1259" y="1290"/>
              <a:ext cx="3370" cy="2140"/>
            </a:xfrm>
            <a:prstGeom prst="ellipse">
              <a:avLst/>
            </a:prstGeom>
            <a:solidFill>
              <a:schemeClr val="accent2"/>
            </a:solidFill>
            <a:ln w="12700">
              <a:noFill/>
              <a:round/>
              <a:headEnd/>
              <a:tailEnd/>
            </a:ln>
          </p:spPr>
          <p:txBody>
            <a:bodyPr>
              <a:prstTxWarp prst="textNoShape">
                <a:avLst/>
              </a:prstTxWarp>
              <a:spAutoFit/>
            </a:bodyPr>
            <a:lstStyle/>
            <a:p>
              <a:pPr marL="174625" indent="-174625" algn="ctr" defTabSz="914400" fontAlgn="base">
                <a:spcBef>
                  <a:spcPct val="0"/>
                </a:spcBef>
                <a:spcAft>
                  <a:spcPct val="50000"/>
                </a:spcAft>
              </a:pPr>
              <a:r>
                <a:rPr lang="en-GB" sz="2000" b="1" dirty="0">
                  <a:solidFill>
                    <a:schemeClr val="bg1"/>
                  </a:solidFill>
                  <a:latin typeface="Verdana" charset="0"/>
                  <a:ea typeface="ＭＳ Ｐゴシック" charset="-128"/>
                </a:rPr>
                <a:t>Centralised Functions</a:t>
              </a:r>
            </a:p>
            <a:p>
              <a:pPr marL="174625" indent="-174625" defTabSz="914400" fontAlgn="base">
                <a:spcBef>
                  <a:spcPct val="0"/>
                </a:spcBef>
                <a:spcAft>
                  <a:spcPct val="0"/>
                </a:spcAft>
                <a:buFontTx/>
                <a:buChar char="•"/>
              </a:pPr>
              <a:r>
                <a:rPr lang="en-GB" sz="1100" b="1" dirty="0">
                  <a:solidFill>
                    <a:schemeClr val="bg1"/>
                  </a:solidFill>
                  <a:latin typeface="Verdana" charset="0"/>
                  <a:ea typeface="ＭＳ Ｐゴシック" charset="-128"/>
                </a:rPr>
                <a:t>Development, Management and Maintenance of a distributed Ground Segment</a:t>
              </a:r>
            </a:p>
            <a:p>
              <a:pPr marL="174625" indent="-174625" defTabSz="914400" fontAlgn="base">
                <a:spcBef>
                  <a:spcPct val="0"/>
                </a:spcBef>
                <a:spcAft>
                  <a:spcPct val="0"/>
                </a:spcAft>
                <a:buFontTx/>
                <a:buChar char="•"/>
              </a:pPr>
              <a:r>
                <a:rPr lang="en-GB" sz="1100" b="1" dirty="0">
                  <a:solidFill>
                    <a:schemeClr val="bg1"/>
                  </a:solidFill>
                  <a:latin typeface="Verdana" charset="0"/>
                  <a:ea typeface="ＭＳ Ｐゴシック" charset="-128"/>
                </a:rPr>
                <a:t>User Services</a:t>
              </a:r>
            </a:p>
            <a:p>
              <a:pPr marL="174625" indent="-174625" defTabSz="914400" fontAlgn="base">
                <a:spcBef>
                  <a:spcPct val="0"/>
                </a:spcBef>
                <a:spcAft>
                  <a:spcPct val="0"/>
                </a:spcAft>
                <a:buFontTx/>
                <a:buChar char="•"/>
              </a:pPr>
              <a:r>
                <a:rPr lang="en-GB" sz="1100" b="1" dirty="0" smtClean="0">
                  <a:solidFill>
                    <a:schemeClr val="bg1"/>
                  </a:solidFill>
                  <a:latin typeface="Verdana" charset="0"/>
                  <a:ea typeface="ＭＳ Ｐゴシック" charset="-128"/>
                </a:rPr>
                <a:t>Mission </a:t>
              </a:r>
              <a:r>
                <a:rPr lang="en-GB" sz="1100" b="1" dirty="0">
                  <a:solidFill>
                    <a:schemeClr val="bg1"/>
                  </a:solidFill>
                  <a:latin typeface="Verdana" charset="0"/>
                  <a:ea typeface="ＭＳ Ｐゴシック" charset="-128"/>
                </a:rPr>
                <a:t>Planning</a:t>
              </a:r>
            </a:p>
            <a:p>
              <a:pPr marL="174625" indent="-174625" defTabSz="914400" fontAlgn="base">
                <a:spcBef>
                  <a:spcPct val="0"/>
                </a:spcBef>
                <a:spcAft>
                  <a:spcPct val="0"/>
                </a:spcAft>
                <a:buFontTx/>
                <a:buChar char="•"/>
              </a:pPr>
              <a:r>
                <a:rPr lang="en-GB" sz="1100" b="1" dirty="0">
                  <a:solidFill>
                    <a:schemeClr val="bg1"/>
                  </a:solidFill>
                  <a:latin typeface="Verdana" charset="0"/>
                  <a:ea typeface="ＭＳ Ｐゴシック" charset="-128"/>
                </a:rPr>
                <a:t>Instrument Performance Monitoring, Product Development &amp; QC </a:t>
              </a:r>
            </a:p>
            <a:p>
              <a:pPr marL="174625" indent="-174625" defTabSz="914400" fontAlgn="base">
                <a:spcBef>
                  <a:spcPct val="0"/>
                </a:spcBef>
                <a:spcAft>
                  <a:spcPct val="0"/>
                </a:spcAft>
                <a:buFontTx/>
                <a:buChar char="•"/>
              </a:pPr>
              <a:r>
                <a:rPr lang="en-GB" sz="1100" b="1" dirty="0">
                  <a:solidFill>
                    <a:schemeClr val="bg1"/>
                  </a:solidFill>
                  <a:latin typeface="Verdana" charset="0"/>
                  <a:ea typeface="ＭＳ Ｐゴシック" charset="-128"/>
                </a:rPr>
                <a:t>Exploitation Development and Management</a:t>
              </a:r>
            </a:p>
            <a:p>
              <a:pPr marL="174625" indent="-174625" defTabSz="914400" fontAlgn="base">
                <a:spcBef>
                  <a:spcPct val="0"/>
                </a:spcBef>
                <a:spcAft>
                  <a:spcPct val="0"/>
                </a:spcAft>
                <a:buFontTx/>
                <a:buChar char="•"/>
              </a:pPr>
              <a:r>
                <a:rPr lang="en-GB" sz="1100" b="1" dirty="0">
                  <a:solidFill>
                    <a:schemeClr val="bg1"/>
                  </a:solidFill>
                  <a:latin typeface="Verdana" charset="0"/>
                  <a:ea typeface="ＭＳ Ｐゴシック" charset="-128"/>
                </a:rPr>
                <a:t>Technology Development</a:t>
              </a:r>
              <a:br>
                <a:rPr lang="en-GB" sz="1100" b="1" dirty="0">
                  <a:solidFill>
                    <a:schemeClr val="bg1"/>
                  </a:solidFill>
                  <a:latin typeface="Verdana" charset="0"/>
                  <a:ea typeface="ＭＳ Ｐゴシック" charset="-128"/>
                </a:rPr>
              </a:br>
              <a:r>
                <a:rPr lang="en-GB" sz="1100" b="1" dirty="0">
                  <a:solidFill>
                    <a:schemeClr val="bg1"/>
                  </a:solidFill>
                  <a:latin typeface="Verdana" charset="0"/>
                  <a:ea typeface="ＭＳ Ｐゴシック" charset="-128"/>
                </a:rPr>
                <a:t>Standardisation and Technology Transfer</a:t>
              </a:r>
            </a:p>
            <a:p>
              <a:pPr marL="174625" indent="-174625" defTabSz="914400" fontAlgn="base">
                <a:spcBef>
                  <a:spcPct val="0"/>
                </a:spcBef>
                <a:spcAft>
                  <a:spcPct val="0"/>
                </a:spcAft>
                <a:buFontTx/>
                <a:buChar char="•"/>
              </a:pPr>
              <a:r>
                <a:rPr lang="en-GB" sz="1100" b="1" dirty="0">
                  <a:solidFill>
                    <a:schemeClr val="bg1"/>
                  </a:solidFill>
                  <a:latin typeface="Verdana" charset="0"/>
                  <a:ea typeface="ＭＳ Ｐゴシック" charset="-128"/>
                </a:rPr>
                <a:t>Mission Management, Data Policy</a:t>
              </a:r>
            </a:p>
          </p:txBody>
        </p:sp>
        <p:pic>
          <p:nvPicPr>
            <p:cNvPr id="31779" name="Picture 10" descr="1800-08,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426" y="871"/>
              <a:ext cx="1036" cy="775"/>
            </a:xfrm>
            <a:prstGeom prst="rect">
              <a:avLst/>
            </a:prstGeom>
            <a:noFill/>
            <a:ln w="9525">
              <a:solidFill>
                <a:schemeClr val="bg2"/>
              </a:solidFill>
              <a:miter lim="800000"/>
              <a:headEnd/>
              <a:tailEnd/>
            </a:ln>
          </p:spPr>
        </p:pic>
      </p:grpSp>
      <p:sp>
        <p:nvSpPr>
          <p:cNvPr id="31748" name="Rectangle 2"/>
          <p:cNvSpPr>
            <a:spLocks noGrp="1" noChangeArrowheads="1"/>
          </p:cNvSpPr>
          <p:nvPr>
            <p:ph type="title" idx="4294967295"/>
          </p:nvPr>
        </p:nvSpPr>
        <p:spPr/>
        <p:txBody>
          <a:bodyPr/>
          <a:lstStyle/>
          <a:p>
            <a:r>
              <a:rPr lang="en-GB" sz="2400" dirty="0">
                <a:latin typeface="Verdana" charset="0"/>
              </a:rPr>
              <a:t>ESA ESRIN </a:t>
            </a:r>
            <a:br>
              <a:rPr lang="en-GB" sz="2400" dirty="0">
                <a:latin typeface="Verdana" charset="0"/>
              </a:rPr>
            </a:br>
            <a:r>
              <a:rPr lang="en-GB" sz="2400" b="0" dirty="0">
                <a:latin typeface="Verdana" charset="0"/>
              </a:rPr>
              <a:t>Control Centre for Distributed Facilities</a:t>
            </a:r>
          </a:p>
        </p:txBody>
      </p:sp>
      <p:sp>
        <p:nvSpPr>
          <p:cNvPr id="31750" name="Line 26"/>
          <p:cNvSpPr>
            <a:spLocks noChangeShapeType="1"/>
          </p:cNvSpPr>
          <p:nvPr/>
        </p:nvSpPr>
        <p:spPr bwMode="auto">
          <a:xfrm>
            <a:off x="2033588" y="2613025"/>
            <a:ext cx="717550" cy="806450"/>
          </a:xfrm>
          <a:prstGeom prst="line">
            <a:avLst/>
          </a:prstGeom>
          <a:noFill/>
          <a:ln w="57150">
            <a:solidFill>
              <a:schemeClr val="bg2"/>
            </a:solidFill>
            <a:round/>
            <a:headEnd type="triangle" w="sm" len="sm"/>
            <a:tailEnd type="triangle" w="med" len="med"/>
          </a:ln>
        </p:spPr>
        <p:txBody>
          <a:bodyPr anchor="ctr">
            <a:prstTxWarp prst="textNoShape">
              <a:avLst/>
            </a:prstTxWarp>
            <a:spAutoFit/>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31751" name="Line 27"/>
          <p:cNvSpPr>
            <a:spLocks noChangeShapeType="1"/>
          </p:cNvSpPr>
          <p:nvPr/>
        </p:nvSpPr>
        <p:spPr bwMode="auto">
          <a:xfrm>
            <a:off x="6477000" y="4687888"/>
            <a:ext cx="533400" cy="125412"/>
          </a:xfrm>
          <a:prstGeom prst="line">
            <a:avLst/>
          </a:prstGeom>
          <a:noFill/>
          <a:ln w="57150">
            <a:solidFill>
              <a:schemeClr val="bg2"/>
            </a:solidFill>
            <a:round/>
            <a:headEnd type="none" w="sm" len="sm"/>
            <a:tailEnd type="triangle" w="med" len="med"/>
          </a:ln>
        </p:spPr>
        <p:txBody>
          <a:bodyPr wrap="none" anchor="ct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31752" name="Line 29"/>
          <p:cNvSpPr>
            <a:spLocks noChangeShapeType="1"/>
          </p:cNvSpPr>
          <p:nvPr/>
        </p:nvSpPr>
        <p:spPr bwMode="auto">
          <a:xfrm flipV="1">
            <a:off x="6477000" y="2317754"/>
            <a:ext cx="533400" cy="695325"/>
          </a:xfrm>
          <a:prstGeom prst="line">
            <a:avLst/>
          </a:prstGeom>
          <a:noFill/>
          <a:ln w="57150">
            <a:solidFill>
              <a:schemeClr val="bg2"/>
            </a:solidFill>
            <a:round/>
            <a:headEnd type="none" w="sm" len="sm"/>
            <a:tailEnd type="triangle" w="med" len="med"/>
          </a:ln>
        </p:spPr>
        <p:txBody>
          <a:bodyPr wrap="none" anchor="ct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31753" name="Line 31"/>
          <p:cNvSpPr>
            <a:spLocks noChangeShapeType="1"/>
          </p:cNvSpPr>
          <p:nvPr/>
        </p:nvSpPr>
        <p:spPr bwMode="auto">
          <a:xfrm>
            <a:off x="6491288" y="5040317"/>
            <a:ext cx="531812" cy="173037"/>
          </a:xfrm>
          <a:prstGeom prst="line">
            <a:avLst/>
          </a:prstGeom>
          <a:noFill/>
          <a:ln w="57150">
            <a:solidFill>
              <a:schemeClr val="bg2"/>
            </a:solidFill>
            <a:round/>
            <a:headEnd type="none" w="sm" len="sm"/>
            <a:tailEnd type="triangle" w="med" len="med"/>
          </a:ln>
        </p:spPr>
        <p:txBody>
          <a:bodyPr wrap="none" anchor="ct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31754" name="Line 32"/>
          <p:cNvSpPr>
            <a:spLocks noChangeShapeType="1"/>
          </p:cNvSpPr>
          <p:nvPr/>
        </p:nvSpPr>
        <p:spPr bwMode="auto">
          <a:xfrm flipV="1">
            <a:off x="6491288" y="3130550"/>
            <a:ext cx="531812" cy="166688"/>
          </a:xfrm>
          <a:prstGeom prst="line">
            <a:avLst/>
          </a:prstGeom>
          <a:noFill/>
          <a:ln w="57150">
            <a:solidFill>
              <a:schemeClr val="bg2"/>
            </a:solidFill>
            <a:round/>
            <a:headEnd type="none" w="sm" len="sm"/>
            <a:tailEnd type="triangle" w="med" len="med"/>
          </a:ln>
        </p:spPr>
        <p:txBody>
          <a:bodyPr wrap="none" anchor="ct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31755" name="Line 33"/>
          <p:cNvSpPr>
            <a:spLocks noChangeShapeType="1"/>
          </p:cNvSpPr>
          <p:nvPr/>
        </p:nvSpPr>
        <p:spPr bwMode="auto">
          <a:xfrm>
            <a:off x="6477000" y="3867150"/>
            <a:ext cx="533400" cy="20638"/>
          </a:xfrm>
          <a:prstGeom prst="line">
            <a:avLst/>
          </a:prstGeom>
          <a:noFill/>
          <a:ln w="57150">
            <a:solidFill>
              <a:schemeClr val="bg2"/>
            </a:solidFill>
            <a:round/>
            <a:headEnd type="none" w="sm" len="sm"/>
            <a:tailEnd type="triangle" w="med" len="med"/>
          </a:ln>
        </p:spPr>
        <p:txBody>
          <a:bodyPr wrap="none" anchor="ct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31756" name="Line 35"/>
          <p:cNvSpPr>
            <a:spLocks noChangeShapeType="1"/>
          </p:cNvSpPr>
          <p:nvPr/>
        </p:nvSpPr>
        <p:spPr bwMode="auto">
          <a:xfrm flipV="1">
            <a:off x="2065338" y="4813300"/>
            <a:ext cx="685800" cy="400050"/>
          </a:xfrm>
          <a:prstGeom prst="line">
            <a:avLst/>
          </a:prstGeom>
          <a:noFill/>
          <a:ln w="57150">
            <a:solidFill>
              <a:schemeClr val="bg2"/>
            </a:solidFill>
            <a:round/>
            <a:headEnd type="triangle" w="sm" len="sm"/>
            <a:tailEnd type="triangle" w="med" len="med"/>
          </a:ln>
        </p:spPr>
        <p:txBody>
          <a:bodyPr wrap="none" anchor="ct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31757" name="Rectangle 17"/>
          <p:cNvSpPr>
            <a:spLocks noChangeArrowheads="1"/>
          </p:cNvSpPr>
          <p:nvPr/>
        </p:nvSpPr>
        <p:spPr bwMode="auto">
          <a:xfrm>
            <a:off x="7037390" y="3009502"/>
            <a:ext cx="2674937" cy="246863"/>
          </a:xfrm>
          <a:prstGeom prst="roundRect">
            <a:avLst>
              <a:gd name="adj" fmla="val 16667"/>
            </a:avLst>
          </a:prstGeom>
          <a:solidFill>
            <a:srgbClr val="008542"/>
          </a:solidFill>
          <a:ln w="9525">
            <a:noFill/>
            <a:round/>
            <a:headEnd/>
            <a:tailEnd/>
          </a:ln>
        </p:spPr>
        <p:txBody>
          <a:bodyPr lIns="47609" tIns="19044" rIns="47609" bIns="19044" anchor="ctr">
            <a:prstTxWarp prst="textNoShape">
              <a:avLst/>
            </a:prstTxWarp>
            <a:spAutoFit/>
          </a:bodyPr>
          <a:lstStyle/>
          <a:p>
            <a:pPr defTabSz="923925" eaLnBrk="0" fontAlgn="base" hangingPunct="0">
              <a:spcBef>
                <a:spcPct val="0"/>
              </a:spcBef>
              <a:spcAft>
                <a:spcPct val="0"/>
              </a:spcAft>
            </a:pPr>
            <a:r>
              <a:rPr lang="en-GB" sz="1200" b="1">
                <a:solidFill>
                  <a:srgbClr val="FFFFFF"/>
                </a:solidFill>
                <a:latin typeface="Verdana" charset="0"/>
                <a:ea typeface="ＭＳ Ｐゴシック" charset="-128"/>
              </a:rPr>
              <a:t>25</a:t>
            </a:r>
            <a:r>
              <a:rPr lang="en-GB" sz="1200">
                <a:solidFill>
                  <a:srgbClr val="FFFFFF"/>
                </a:solidFill>
                <a:latin typeface="Verdana" charset="0"/>
                <a:ea typeface="ＭＳ Ｐゴシック" charset="-128"/>
              </a:rPr>
              <a:t> Expert Support Laboratories</a:t>
            </a:r>
          </a:p>
        </p:txBody>
      </p:sp>
      <p:sp>
        <p:nvSpPr>
          <p:cNvPr id="31758" name="Rectangle 18"/>
          <p:cNvSpPr>
            <a:spLocks noChangeArrowheads="1"/>
          </p:cNvSpPr>
          <p:nvPr/>
        </p:nvSpPr>
        <p:spPr bwMode="auto">
          <a:xfrm>
            <a:off x="7019927" y="3675696"/>
            <a:ext cx="2681288" cy="451174"/>
          </a:xfrm>
          <a:prstGeom prst="roundRect">
            <a:avLst>
              <a:gd name="adj" fmla="val 16667"/>
            </a:avLst>
          </a:prstGeom>
          <a:solidFill>
            <a:srgbClr val="008542"/>
          </a:solidFill>
          <a:ln w="9525">
            <a:noFill/>
            <a:round/>
            <a:headEnd/>
            <a:tailEnd/>
          </a:ln>
        </p:spPr>
        <p:txBody>
          <a:bodyPr lIns="47609" tIns="19044" rIns="47609" bIns="19044" anchor="ctr">
            <a:prstTxWarp prst="textNoShape">
              <a:avLst/>
            </a:prstTxWarp>
            <a:spAutoFit/>
          </a:bodyPr>
          <a:lstStyle/>
          <a:p>
            <a:pPr defTabSz="923925" eaLnBrk="0" fontAlgn="base" hangingPunct="0">
              <a:spcBef>
                <a:spcPct val="0"/>
              </a:spcBef>
              <a:spcAft>
                <a:spcPct val="0"/>
              </a:spcAft>
            </a:pPr>
            <a:r>
              <a:rPr lang="en-GB" sz="1200">
                <a:solidFill>
                  <a:srgbClr val="FFFFFF"/>
                </a:solidFill>
                <a:latin typeface="Verdana" charset="0"/>
                <a:ea typeface="ＭＳ Ｐゴシック" charset="-128"/>
              </a:rPr>
              <a:t>ECMWF &amp; Meteorological Network</a:t>
            </a:r>
          </a:p>
        </p:txBody>
      </p:sp>
      <p:sp>
        <p:nvSpPr>
          <p:cNvPr id="31759" name="Rectangle 21"/>
          <p:cNvSpPr>
            <a:spLocks noChangeArrowheads="1"/>
          </p:cNvSpPr>
          <p:nvPr/>
        </p:nvSpPr>
        <p:spPr bwMode="auto">
          <a:xfrm>
            <a:off x="141818" y="5051780"/>
            <a:ext cx="1881188" cy="417122"/>
          </a:xfrm>
          <a:prstGeom prst="roundRect">
            <a:avLst>
              <a:gd name="adj" fmla="val 16667"/>
            </a:avLst>
          </a:prstGeom>
          <a:solidFill>
            <a:srgbClr val="0098DB"/>
          </a:solidFill>
          <a:ln w="9525">
            <a:noFill/>
            <a:round/>
            <a:headEnd/>
            <a:tailEnd/>
          </a:ln>
        </p:spPr>
        <p:txBody>
          <a:bodyPr lIns="47609" tIns="19044" rIns="47609" bIns="19044">
            <a:prstTxWarp prst="textNoShape">
              <a:avLst/>
            </a:prstTxWarp>
            <a:spAutoFit/>
          </a:bodyPr>
          <a:lstStyle/>
          <a:p>
            <a:pPr defTabSz="923925" eaLnBrk="0" fontAlgn="base" hangingPunct="0">
              <a:spcBef>
                <a:spcPct val="0"/>
              </a:spcBef>
              <a:spcAft>
                <a:spcPct val="0"/>
              </a:spcAft>
            </a:pPr>
            <a:r>
              <a:rPr lang="en-GB" sz="1100" dirty="0" smtClean="0">
                <a:solidFill>
                  <a:srgbClr val="FFFFFF"/>
                </a:solidFill>
                <a:latin typeface="Verdana" charset="0"/>
                <a:ea typeface="ＭＳ Ｐゴシック" charset="-128"/>
              </a:rPr>
              <a:t>Data </a:t>
            </a:r>
            <a:r>
              <a:rPr lang="en-GB" sz="1100" dirty="0">
                <a:solidFill>
                  <a:srgbClr val="FFFFFF"/>
                </a:solidFill>
                <a:latin typeface="Verdana" charset="0"/>
                <a:ea typeface="ＭＳ Ｐゴシック" charset="-128"/>
              </a:rPr>
              <a:t>Dissemination Networks and Data Flow</a:t>
            </a:r>
          </a:p>
        </p:txBody>
      </p:sp>
      <p:grpSp>
        <p:nvGrpSpPr>
          <p:cNvPr id="3" name="Group 47"/>
          <p:cNvGrpSpPr>
            <a:grpSpLocks/>
          </p:cNvGrpSpPr>
          <p:nvPr/>
        </p:nvGrpSpPr>
        <p:grpSpPr bwMode="auto">
          <a:xfrm>
            <a:off x="184151" y="1722438"/>
            <a:ext cx="2698750" cy="863600"/>
            <a:chOff x="108" y="914"/>
            <a:chExt cx="1700" cy="544"/>
          </a:xfrm>
        </p:grpSpPr>
        <p:sp>
          <p:nvSpPr>
            <p:cNvPr id="31776" name="Rectangle 16"/>
            <p:cNvSpPr>
              <a:spLocks noChangeArrowheads="1"/>
            </p:cNvSpPr>
            <p:nvPr/>
          </p:nvSpPr>
          <p:spPr bwMode="auto">
            <a:xfrm>
              <a:off x="108" y="914"/>
              <a:ext cx="1700" cy="544"/>
            </a:xfrm>
            <a:prstGeom prst="roundRect">
              <a:avLst>
                <a:gd name="adj" fmla="val 16667"/>
              </a:avLst>
            </a:prstGeom>
            <a:solidFill>
              <a:srgbClr val="0098DB"/>
            </a:solidFill>
            <a:ln w="9525">
              <a:noFill/>
              <a:round/>
              <a:headEnd/>
              <a:tailEnd/>
            </a:ln>
          </p:spPr>
          <p:txBody>
            <a:bodyPr lIns="47609" tIns="19044" rIns="946800" bIns="19044" anchor="ctr">
              <a:prstTxWarp prst="textNoShape">
                <a:avLst/>
              </a:prstTxWarp>
            </a:bodyPr>
            <a:lstStyle/>
            <a:p>
              <a:pPr defTabSz="923925" eaLnBrk="0" fontAlgn="base" hangingPunct="0">
                <a:spcBef>
                  <a:spcPct val="0"/>
                </a:spcBef>
                <a:spcAft>
                  <a:spcPct val="0"/>
                </a:spcAft>
              </a:pPr>
              <a:r>
                <a:rPr lang="en-GB" sz="1200">
                  <a:solidFill>
                    <a:srgbClr val="FFFFFF"/>
                  </a:solidFill>
                  <a:latin typeface="Verdana" charset="0"/>
                  <a:ea typeface="ＭＳ Ｐゴシック" charset="-128"/>
                </a:rPr>
                <a:t>ESA &amp; TPM Satellite Flight Control Centres</a:t>
              </a:r>
            </a:p>
          </p:txBody>
        </p:sp>
        <p:pic>
          <p:nvPicPr>
            <p:cNvPr id="31777" name="Picture 63" descr="HOMMEPC"/>
            <p:cNvPicPr preferRelativeResize="0">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72" y="960"/>
              <a:ext cx="453" cy="453"/>
            </a:xfrm>
            <a:prstGeom prst="rect">
              <a:avLst/>
            </a:prstGeom>
            <a:solidFill>
              <a:schemeClr val="bg1"/>
            </a:solidFill>
            <a:ln w="6350">
              <a:solidFill>
                <a:schemeClr val="tx1"/>
              </a:solidFill>
              <a:miter lim="800000"/>
              <a:headEnd/>
              <a:tailEnd/>
            </a:ln>
          </p:spPr>
        </p:pic>
      </p:grpSp>
      <p:grpSp>
        <p:nvGrpSpPr>
          <p:cNvPr id="4" name="Group 49"/>
          <p:cNvGrpSpPr>
            <a:grpSpLocks/>
          </p:cNvGrpSpPr>
          <p:nvPr/>
        </p:nvGrpSpPr>
        <p:grpSpPr bwMode="auto">
          <a:xfrm>
            <a:off x="7021515" y="4549775"/>
            <a:ext cx="2700337" cy="996950"/>
            <a:chOff x="4420" y="2810"/>
            <a:chExt cx="1701" cy="628"/>
          </a:xfrm>
        </p:grpSpPr>
        <p:grpSp>
          <p:nvGrpSpPr>
            <p:cNvPr id="5" name="Group 43"/>
            <p:cNvGrpSpPr>
              <a:grpSpLocks/>
            </p:cNvGrpSpPr>
            <p:nvPr/>
          </p:nvGrpSpPr>
          <p:grpSpPr bwMode="auto">
            <a:xfrm>
              <a:off x="4420" y="2810"/>
              <a:ext cx="1701" cy="628"/>
              <a:chOff x="4738" y="2813"/>
              <a:chExt cx="1701" cy="628"/>
            </a:xfrm>
          </p:grpSpPr>
          <p:sp>
            <p:nvSpPr>
              <p:cNvPr id="31774" name="Rectangle 8"/>
              <p:cNvSpPr>
                <a:spLocks noChangeArrowheads="1"/>
              </p:cNvSpPr>
              <p:nvPr/>
            </p:nvSpPr>
            <p:spPr bwMode="auto">
              <a:xfrm>
                <a:off x="4739" y="3122"/>
                <a:ext cx="1700" cy="319"/>
              </a:xfrm>
              <a:prstGeom prst="roundRect">
                <a:avLst>
                  <a:gd name="adj" fmla="val 16667"/>
                </a:avLst>
              </a:prstGeom>
              <a:solidFill>
                <a:srgbClr val="008542"/>
              </a:solidFill>
              <a:ln w="9525">
                <a:noFill/>
                <a:round/>
                <a:headEnd/>
                <a:tailEnd/>
              </a:ln>
            </p:spPr>
            <p:txBody>
              <a:bodyPr lIns="47609" tIns="19044" rIns="946800" bIns="19044" anchor="ctr">
                <a:prstTxWarp prst="textNoShape">
                  <a:avLst/>
                </a:prstTxWarp>
              </a:bodyPr>
              <a:lstStyle/>
              <a:p>
                <a:pPr defTabSz="923925" eaLnBrk="0" fontAlgn="base" hangingPunct="0">
                  <a:spcBef>
                    <a:spcPct val="0"/>
                  </a:spcBef>
                  <a:spcAft>
                    <a:spcPct val="0"/>
                  </a:spcAft>
                </a:pPr>
                <a:r>
                  <a:rPr lang="en-GB" sz="1200">
                    <a:solidFill>
                      <a:srgbClr val="FFFFFF"/>
                    </a:solidFill>
                    <a:latin typeface="Verdana" charset="0"/>
                    <a:ea typeface="ＭＳ Ｐゴシック" charset="-128"/>
                  </a:rPr>
                  <a:t>28 Foreign Stations worldwide</a:t>
                </a:r>
              </a:p>
            </p:txBody>
          </p:sp>
          <p:sp>
            <p:nvSpPr>
              <p:cNvPr id="31775" name="Rectangle 9"/>
              <p:cNvSpPr>
                <a:spLocks noChangeArrowheads="1"/>
              </p:cNvSpPr>
              <p:nvPr/>
            </p:nvSpPr>
            <p:spPr bwMode="auto">
              <a:xfrm>
                <a:off x="4738" y="2813"/>
                <a:ext cx="1700" cy="285"/>
              </a:xfrm>
              <a:prstGeom prst="roundRect">
                <a:avLst>
                  <a:gd name="adj" fmla="val 16667"/>
                </a:avLst>
              </a:prstGeom>
              <a:solidFill>
                <a:srgbClr val="008542"/>
              </a:solidFill>
              <a:ln w="9525">
                <a:noFill/>
                <a:round/>
                <a:headEnd/>
                <a:tailEnd/>
              </a:ln>
            </p:spPr>
            <p:txBody>
              <a:bodyPr lIns="47609" tIns="19044" rIns="946800" bIns="19044" anchor="ctr">
                <a:prstTxWarp prst="textNoShape">
                  <a:avLst/>
                </a:prstTxWarp>
              </a:bodyPr>
              <a:lstStyle/>
              <a:p>
                <a:pPr defTabSz="923925" eaLnBrk="0" fontAlgn="base" hangingPunct="0">
                  <a:spcBef>
                    <a:spcPct val="0"/>
                  </a:spcBef>
                  <a:spcAft>
                    <a:spcPct val="0"/>
                  </a:spcAft>
                </a:pPr>
                <a:r>
                  <a:rPr lang="en-GB" sz="1200" b="1">
                    <a:solidFill>
                      <a:srgbClr val="FFFFFF"/>
                    </a:solidFill>
                    <a:latin typeface="Verdana" charset="0"/>
                    <a:ea typeface="ＭＳ Ｐゴシック" charset="-128"/>
                  </a:rPr>
                  <a:t>10</a:t>
                </a:r>
                <a:r>
                  <a:rPr lang="en-GB" sz="1200">
                    <a:solidFill>
                      <a:srgbClr val="FFFFFF"/>
                    </a:solidFill>
                    <a:latin typeface="Verdana" charset="0"/>
                    <a:ea typeface="ＭＳ Ｐゴシック" charset="-128"/>
                  </a:rPr>
                  <a:t> National Ground Stations</a:t>
                </a:r>
              </a:p>
            </p:txBody>
          </p:sp>
        </p:grpSp>
        <p:pic>
          <p:nvPicPr>
            <p:cNvPr id="31773" name="Picture 100"/>
            <p:cNvPicPr preferRelativeResize="0">
              <a:picLocks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580" y="2897"/>
              <a:ext cx="453" cy="453"/>
            </a:xfrm>
            <a:prstGeom prst="rect">
              <a:avLst/>
            </a:prstGeom>
            <a:solidFill>
              <a:schemeClr val="bg1"/>
            </a:solidFill>
            <a:ln w="6350">
              <a:solidFill>
                <a:schemeClr val="tx1"/>
              </a:solidFill>
              <a:miter lim="800000"/>
              <a:headEnd/>
              <a:tailEnd/>
            </a:ln>
          </p:spPr>
        </p:pic>
      </p:grpSp>
      <p:grpSp>
        <p:nvGrpSpPr>
          <p:cNvPr id="6" name="Group 48"/>
          <p:cNvGrpSpPr>
            <a:grpSpLocks/>
          </p:cNvGrpSpPr>
          <p:nvPr/>
        </p:nvGrpSpPr>
        <p:grpSpPr bwMode="auto">
          <a:xfrm>
            <a:off x="7010400" y="1722438"/>
            <a:ext cx="2700338" cy="863600"/>
            <a:chOff x="4413" y="1131"/>
            <a:chExt cx="1700" cy="544"/>
          </a:xfrm>
        </p:grpSpPr>
        <p:sp>
          <p:nvSpPr>
            <p:cNvPr id="31771" name="Rectangle 6"/>
            <p:cNvSpPr>
              <a:spLocks noChangeArrowheads="1"/>
            </p:cNvSpPr>
            <p:nvPr/>
          </p:nvSpPr>
          <p:spPr bwMode="auto">
            <a:xfrm>
              <a:off x="4413" y="1131"/>
              <a:ext cx="1700" cy="544"/>
            </a:xfrm>
            <a:prstGeom prst="roundRect">
              <a:avLst>
                <a:gd name="adj" fmla="val 16667"/>
              </a:avLst>
            </a:prstGeom>
            <a:solidFill>
              <a:srgbClr val="008542"/>
            </a:solidFill>
            <a:ln w="9525">
              <a:noFill/>
              <a:round/>
              <a:headEnd/>
              <a:tailEnd/>
            </a:ln>
          </p:spPr>
          <p:txBody>
            <a:bodyPr lIns="47609" tIns="19044" rIns="946800" bIns="19044" anchor="ctr">
              <a:prstTxWarp prst="textNoShape">
                <a:avLst/>
              </a:prstTxWarp>
            </a:bodyPr>
            <a:lstStyle/>
            <a:p>
              <a:pPr defTabSz="923925" eaLnBrk="0" fontAlgn="base" hangingPunct="0">
                <a:spcBef>
                  <a:spcPct val="0"/>
                </a:spcBef>
                <a:spcAft>
                  <a:spcPct val="0"/>
                </a:spcAft>
              </a:pPr>
              <a:r>
                <a:rPr lang="en-GB" sz="1200" b="1">
                  <a:solidFill>
                    <a:srgbClr val="FFFFFF"/>
                  </a:solidFill>
                  <a:latin typeface="Verdana" charset="0"/>
                  <a:ea typeface="ＭＳ Ｐゴシック" charset="-128"/>
                </a:rPr>
                <a:t>10</a:t>
              </a:r>
              <a:r>
                <a:rPr lang="en-GB" sz="1200">
                  <a:solidFill>
                    <a:srgbClr val="FFFFFF"/>
                  </a:solidFill>
                  <a:latin typeface="Verdana" charset="0"/>
                  <a:ea typeface="ＭＳ Ｐゴシック" charset="-128"/>
                </a:rPr>
                <a:t> Processing and Archiving Facilities</a:t>
              </a:r>
            </a:p>
            <a:p>
              <a:pPr defTabSz="923925" eaLnBrk="0" fontAlgn="base" hangingPunct="0">
                <a:spcBef>
                  <a:spcPct val="0"/>
                </a:spcBef>
                <a:spcAft>
                  <a:spcPct val="0"/>
                </a:spcAft>
              </a:pPr>
              <a:r>
                <a:rPr lang="en-GB" sz="1000">
                  <a:solidFill>
                    <a:srgbClr val="FFFFFF"/>
                  </a:solidFill>
                  <a:latin typeface="Verdana" charset="0"/>
                  <a:ea typeface="ＭＳ Ｐゴシック" charset="-128"/>
                </a:rPr>
                <a:t>+ small thematic archives</a:t>
              </a:r>
            </a:p>
          </p:txBody>
        </p:sp>
        <p:graphicFrame>
          <p:nvGraphicFramePr>
            <p:cNvPr id="31746" name="Object 9">
              <a:hlinkClick r:id="" action="ppaction://ole?verb=0"/>
            </p:cNvPr>
            <p:cNvGraphicFramePr>
              <a:graphicFrameLocks/>
            </p:cNvGraphicFramePr>
            <p:nvPr/>
          </p:nvGraphicFramePr>
          <p:xfrm>
            <a:off x="5581" y="1176"/>
            <a:ext cx="453" cy="453"/>
          </p:xfrm>
          <a:graphic>
            <a:graphicData uri="http://schemas.openxmlformats.org/presentationml/2006/ole">
              <mc:AlternateContent xmlns:mc="http://schemas.openxmlformats.org/markup-compatibility/2006">
                <mc:Choice xmlns:v="urn:schemas-microsoft-com:vml" Requires="v">
                  <p:oleObj spid="_x0000_s11324" name="Clip" r:id="rId7" imgW="3883777" imgH="2743200" progId="">
                    <p:embed/>
                  </p:oleObj>
                </mc:Choice>
                <mc:Fallback>
                  <p:oleObj name="Clip" r:id="rId7" imgW="3883777" imgH="2743200" progId="">
                    <p:embed/>
                    <p:pic>
                      <p:nvPicPr>
                        <p:cNvPr id="0" name=""/>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81" y="1176"/>
                          <a:ext cx="453" cy="453"/>
                        </a:xfrm>
                        <a:prstGeom prst="rect">
                          <a:avLst/>
                        </a:prstGeom>
                        <a:solidFill>
                          <a:schemeClr val="bg1"/>
                        </a:solidFill>
                        <a:ln w="635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pSp>
      <p:grpSp>
        <p:nvGrpSpPr>
          <p:cNvPr id="7" name="Group 56"/>
          <p:cNvGrpSpPr>
            <a:grpSpLocks/>
          </p:cNvGrpSpPr>
          <p:nvPr/>
        </p:nvGrpSpPr>
        <p:grpSpPr bwMode="auto">
          <a:xfrm>
            <a:off x="981076" y="6122982"/>
            <a:ext cx="7713677" cy="260349"/>
            <a:chOff x="1128" y="3857"/>
            <a:chExt cx="4859" cy="164"/>
          </a:xfrm>
        </p:grpSpPr>
        <p:sp>
          <p:nvSpPr>
            <p:cNvPr id="31768" name="Rectangle 12"/>
            <p:cNvSpPr>
              <a:spLocks noChangeArrowheads="1"/>
            </p:cNvSpPr>
            <p:nvPr/>
          </p:nvSpPr>
          <p:spPr bwMode="auto">
            <a:xfrm>
              <a:off x="2991" y="3857"/>
              <a:ext cx="1506" cy="164"/>
            </a:xfrm>
            <a:prstGeom prst="roundRect">
              <a:avLst>
                <a:gd name="adj" fmla="val 16667"/>
              </a:avLst>
            </a:prstGeom>
            <a:solidFill>
              <a:srgbClr val="E37222"/>
            </a:solidFill>
            <a:ln w="9525">
              <a:noFill/>
              <a:round/>
              <a:headEnd/>
              <a:tailEnd/>
            </a:ln>
          </p:spPr>
          <p:txBody>
            <a:bodyPr lIns="47609" tIns="19044" rIns="47609" bIns="19044">
              <a:prstTxWarp prst="textNoShape">
                <a:avLst/>
              </a:prstTxWarp>
            </a:bodyPr>
            <a:lstStyle/>
            <a:p>
              <a:pPr defTabSz="923925" eaLnBrk="0" fontAlgn="base" hangingPunct="0">
                <a:spcBef>
                  <a:spcPct val="0"/>
                </a:spcBef>
                <a:spcAft>
                  <a:spcPct val="0"/>
                </a:spcAft>
              </a:pPr>
              <a:r>
                <a:rPr lang="en-GB" sz="1050" dirty="0" smtClean="0">
                  <a:solidFill>
                    <a:srgbClr val="FFFFFF"/>
                  </a:solidFill>
                  <a:latin typeface="Verdana" charset="0"/>
                  <a:ea typeface="ＭＳ Ｐゴシック" charset="-128"/>
                </a:rPr>
                <a:t>Several 1</a:t>
              </a:r>
              <a:r>
                <a:rPr lang="en-GB" sz="1050" b="1" dirty="0" smtClean="0">
                  <a:solidFill>
                    <a:srgbClr val="FFFFFF"/>
                  </a:solidFill>
                  <a:latin typeface="Verdana" charset="0"/>
                  <a:ea typeface="ＭＳ Ｐゴシック" charset="-128"/>
                </a:rPr>
                <a:t>000</a:t>
              </a:r>
              <a:r>
                <a:rPr lang="en-GB" sz="1050" dirty="0" smtClean="0">
                  <a:solidFill>
                    <a:srgbClr val="FFFFFF"/>
                  </a:solidFill>
                  <a:latin typeface="Verdana" charset="0"/>
                  <a:ea typeface="ＭＳ Ｐゴシック" charset="-128"/>
                </a:rPr>
                <a:t> </a:t>
              </a:r>
              <a:r>
                <a:rPr lang="en-GB" sz="1050" dirty="0">
                  <a:solidFill>
                    <a:srgbClr val="FFFFFF"/>
                  </a:solidFill>
                  <a:latin typeface="Verdana" charset="0"/>
                  <a:ea typeface="ＭＳ Ｐゴシック" charset="-128"/>
                </a:rPr>
                <a:t>Science Users</a:t>
              </a:r>
            </a:p>
          </p:txBody>
        </p:sp>
        <p:sp>
          <p:nvSpPr>
            <p:cNvPr id="31769" name="Rectangle 13"/>
            <p:cNvSpPr>
              <a:spLocks noChangeArrowheads="1"/>
            </p:cNvSpPr>
            <p:nvPr/>
          </p:nvSpPr>
          <p:spPr bwMode="auto">
            <a:xfrm>
              <a:off x="1128" y="3857"/>
              <a:ext cx="1770" cy="145"/>
            </a:xfrm>
            <a:prstGeom prst="roundRect">
              <a:avLst>
                <a:gd name="adj" fmla="val 16667"/>
              </a:avLst>
            </a:prstGeom>
            <a:solidFill>
              <a:srgbClr val="E37222"/>
            </a:solidFill>
            <a:ln w="9525">
              <a:noFill/>
              <a:round/>
              <a:headEnd/>
              <a:tailEnd/>
            </a:ln>
          </p:spPr>
          <p:txBody>
            <a:bodyPr lIns="47609" tIns="19044" rIns="47609" bIns="19044">
              <a:prstTxWarp prst="textNoShape">
                <a:avLst/>
              </a:prstTxWarp>
            </a:bodyPr>
            <a:lstStyle/>
            <a:p>
              <a:pPr defTabSz="923925" eaLnBrk="0" fontAlgn="base" hangingPunct="0">
                <a:spcBef>
                  <a:spcPct val="0"/>
                </a:spcBef>
                <a:spcAft>
                  <a:spcPct val="0"/>
                </a:spcAft>
              </a:pPr>
              <a:r>
                <a:rPr lang="en-GB" sz="1050" b="1">
                  <a:solidFill>
                    <a:srgbClr val="FFFFFF"/>
                  </a:solidFill>
                  <a:latin typeface="Verdana" charset="0"/>
                  <a:ea typeface="ＭＳ Ｐゴシック" charset="-128"/>
                </a:rPr>
                <a:t>200</a:t>
              </a:r>
              <a:r>
                <a:rPr lang="en-GB" sz="1050">
                  <a:solidFill>
                    <a:srgbClr val="FFFFFF"/>
                  </a:solidFill>
                  <a:latin typeface="Verdana" charset="0"/>
                  <a:ea typeface="ＭＳ Ｐゴシック" charset="-128"/>
                </a:rPr>
                <a:t> VAC and Service Companies</a:t>
              </a:r>
            </a:p>
          </p:txBody>
        </p:sp>
        <p:sp>
          <p:nvSpPr>
            <p:cNvPr id="31770" name="Rectangle 12"/>
            <p:cNvSpPr>
              <a:spLocks noChangeArrowheads="1"/>
            </p:cNvSpPr>
            <p:nvPr/>
          </p:nvSpPr>
          <p:spPr bwMode="auto">
            <a:xfrm>
              <a:off x="4590" y="3857"/>
              <a:ext cx="1397" cy="164"/>
            </a:xfrm>
            <a:prstGeom prst="roundRect">
              <a:avLst>
                <a:gd name="adj" fmla="val 16667"/>
              </a:avLst>
            </a:prstGeom>
            <a:solidFill>
              <a:srgbClr val="E37222"/>
            </a:solidFill>
            <a:ln w="9525">
              <a:noFill/>
              <a:round/>
              <a:headEnd/>
              <a:tailEnd/>
            </a:ln>
          </p:spPr>
          <p:txBody>
            <a:bodyPr lIns="47609" tIns="19044" rIns="47609" bIns="19044">
              <a:prstTxWarp prst="textNoShape">
                <a:avLst/>
              </a:prstTxWarp>
            </a:bodyPr>
            <a:lstStyle/>
            <a:p>
              <a:pPr defTabSz="923925" eaLnBrk="0" fontAlgn="base" hangingPunct="0">
                <a:spcBef>
                  <a:spcPct val="0"/>
                </a:spcBef>
                <a:spcAft>
                  <a:spcPct val="0"/>
                </a:spcAft>
              </a:pPr>
              <a:r>
                <a:rPr lang="en-GB" sz="1050" dirty="0" smtClean="0">
                  <a:solidFill>
                    <a:srgbClr val="FFFFFF"/>
                  </a:solidFill>
                  <a:latin typeface="Verdana" charset="0"/>
                  <a:ea typeface="ＭＳ Ｐゴシック" charset="-128"/>
                </a:rPr>
                <a:t>Operational Services</a:t>
              </a:r>
              <a:endParaRPr lang="en-GB" sz="1050" dirty="0">
                <a:solidFill>
                  <a:srgbClr val="FFFFFF"/>
                </a:solidFill>
                <a:latin typeface="Verdana" charset="0"/>
                <a:ea typeface="ＭＳ Ｐゴシック" charset="-128"/>
              </a:endParaRPr>
            </a:p>
          </p:txBody>
        </p:sp>
      </p:grpSp>
      <p:grpSp>
        <p:nvGrpSpPr>
          <p:cNvPr id="8" name="Group 61"/>
          <p:cNvGrpSpPr>
            <a:grpSpLocks/>
          </p:cNvGrpSpPr>
          <p:nvPr/>
        </p:nvGrpSpPr>
        <p:grpSpPr bwMode="auto">
          <a:xfrm>
            <a:off x="3098802" y="5546725"/>
            <a:ext cx="3609975" cy="533400"/>
            <a:chOff x="2382" y="3494"/>
            <a:chExt cx="2274" cy="336"/>
          </a:xfrm>
        </p:grpSpPr>
        <p:sp>
          <p:nvSpPr>
            <p:cNvPr id="31765" name="Line 30"/>
            <p:cNvSpPr>
              <a:spLocks noChangeShapeType="1"/>
            </p:cNvSpPr>
            <p:nvPr/>
          </p:nvSpPr>
          <p:spPr bwMode="auto">
            <a:xfrm>
              <a:off x="2864" y="3494"/>
              <a:ext cx="482" cy="336"/>
            </a:xfrm>
            <a:prstGeom prst="line">
              <a:avLst/>
            </a:prstGeom>
            <a:noFill/>
            <a:ln w="57150">
              <a:solidFill>
                <a:schemeClr val="bg2"/>
              </a:solidFill>
              <a:round/>
              <a:headEnd type="none" w="sm" len="sm"/>
              <a:tailEnd type="triangle" w="med" len="med"/>
            </a:ln>
          </p:spPr>
          <p:txBody>
            <a:bodyPr wrap="none" anchor="ctr">
              <a:prstTxWarp prst="textNoShape">
                <a:avLst/>
              </a:prstTxWarp>
            </a:bodyPr>
            <a:lstStyle/>
            <a:p>
              <a:pPr defTabSz="914400" fontAlgn="base">
                <a:lnSpc>
                  <a:spcPct val="60000"/>
                </a:lnSpc>
                <a:spcBef>
                  <a:spcPct val="0"/>
                </a:spcBef>
                <a:spcAft>
                  <a:spcPct val="0"/>
                </a:spcAft>
              </a:pPr>
              <a:endParaRPr lang="en-GB" sz="1100" b="1">
                <a:solidFill>
                  <a:srgbClr val="FF6600"/>
                </a:solidFill>
                <a:ea typeface="ＭＳ Ｐゴシック" charset="-128"/>
              </a:endParaRPr>
            </a:p>
          </p:txBody>
        </p:sp>
        <p:sp>
          <p:nvSpPr>
            <p:cNvPr id="31766" name="Line 30"/>
            <p:cNvSpPr>
              <a:spLocks noChangeShapeType="1"/>
            </p:cNvSpPr>
            <p:nvPr/>
          </p:nvSpPr>
          <p:spPr bwMode="auto">
            <a:xfrm>
              <a:off x="2864" y="3494"/>
              <a:ext cx="1792" cy="336"/>
            </a:xfrm>
            <a:prstGeom prst="line">
              <a:avLst/>
            </a:prstGeom>
            <a:noFill/>
            <a:ln w="57150">
              <a:solidFill>
                <a:schemeClr val="bg2"/>
              </a:solidFill>
              <a:round/>
              <a:headEnd type="none" w="sm" len="sm"/>
              <a:tailEnd type="triangle" w="med" len="med"/>
            </a:ln>
          </p:spPr>
          <p:txBody>
            <a:bodyPr wrap="none" anchor="ctr">
              <a:prstTxWarp prst="textNoShape">
                <a:avLst/>
              </a:prstTxWarp>
            </a:bodyPr>
            <a:lstStyle/>
            <a:p>
              <a:pPr defTabSz="914400" fontAlgn="base">
                <a:lnSpc>
                  <a:spcPct val="60000"/>
                </a:lnSpc>
                <a:spcBef>
                  <a:spcPct val="0"/>
                </a:spcBef>
                <a:spcAft>
                  <a:spcPct val="0"/>
                </a:spcAft>
              </a:pPr>
              <a:endParaRPr lang="en-GB" sz="1100" b="1">
                <a:solidFill>
                  <a:srgbClr val="FF6600"/>
                </a:solidFill>
                <a:ea typeface="ＭＳ Ｐゴシック" charset="-128"/>
              </a:endParaRPr>
            </a:p>
          </p:txBody>
        </p:sp>
        <p:sp>
          <p:nvSpPr>
            <p:cNvPr id="31767" name="Line 30"/>
            <p:cNvSpPr>
              <a:spLocks noChangeShapeType="1"/>
            </p:cNvSpPr>
            <p:nvPr/>
          </p:nvSpPr>
          <p:spPr bwMode="auto">
            <a:xfrm flipH="1">
              <a:off x="2382" y="3494"/>
              <a:ext cx="482" cy="336"/>
            </a:xfrm>
            <a:prstGeom prst="line">
              <a:avLst/>
            </a:prstGeom>
            <a:noFill/>
            <a:ln w="57150">
              <a:solidFill>
                <a:schemeClr val="bg2"/>
              </a:solidFill>
              <a:round/>
              <a:headEnd type="none" w="sm" len="sm"/>
              <a:tailEnd type="triangle" w="med" len="med"/>
            </a:ln>
          </p:spPr>
          <p:txBody>
            <a:bodyPr wrap="none" anchor="ctr">
              <a:prstTxWarp prst="textNoShape">
                <a:avLst/>
              </a:prstTxWarp>
            </a:bodyPr>
            <a:lstStyle/>
            <a:p>
              <a:pPr defTabSz="914400" fontAlgn="base">
                <a:lnSpc>
                  <a:spcPct val="60000"/>
                </a:lnSpc>
                <a:spcBef>
                  <a:spcPct val="0"/>
                </a:spcBef>
                <a:spcAft>
                  <a:spcPct val="0"/>
                </a:spcAft>
              </a:pPr>
              <a:endParaRPr lang="en-GB" sz="1100" b="1">
                <a:solidFill>
                  <a:srgbClr val="FF6600"/>
                </a:solidFill>
                <a:ea typeface="ＭＳ Ｐゴシック" charset="-128"/>
              </a:endParaRPr>
            </a:p>
          </p:txBody>
        </p:sp>
      </p:grpSp>
    </p:spTree>
    <p:extLst>
      <p:ext uri="{BB962C8B-B14F-4D97-AF65-F5344CB8AC3E}">
        <p14:creationId xmlns:p14="http://schemas.microsoft.com/office/powerpoint/2010/main" val="33969053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53" name="Rectangle 4"/>
          <p:cNvSpPr>
            <a:spLocks noGrp="1" noChangeArrowheads="1"/>
          </p:cNvSpPr>
          <p:nvPr>
            <p:ph type="title" idx="4294967295"/>
          </p:nvPr>
        </p:nvSpPr>
        <p:spPr/>
        <p:txBody>
          <a:bodyPr/>
          <a:lstStyle/>
          <a:p>
            <a:r>
              <a:rPr lang="en-GB" sz="2400" dirty="0">
                <a:latin typeface="Verdana" charset="0"/>
              </a:rPr>
              <a:t>PROCESSING AND ARCHIVING</a:t>
            </a:r>
            <a:br>
              <a:rPr lang="en-GB" sz="2400" dirty="0">
                <a:latin typeface="Verdana" charset="0"/>
              </a:rPr>
            </a:br>
            <a:r>
              <a:rPr lang="en-GB" sz="2400" b="0" dirty="0">
                <a:latin typeface="Verdana" charset="0"/>
              </a:rPr>
              <a:t>EO Data Archives Network</a:t>
            </a:r>
          </a:p>
        </p:txBody>
      </p:sp>
      <p:grpSp>
        <p:nvGrpSpPr>
          <p:cNvPr id="2" name="Group 76"/>
          <p:cNvGrpSpPr>
            <a:grpSpLocks/>
          </p:cNvGrpSpPr>
          <p:nvPr/>
        </p:nvGrpSpPr>
        <p:grpSpPr bwMode="auto">
          <a:xfrm>
            <a:off x="330200" y="1290638"/>
            <a:ext cx="5894390" cy="5580062"/>
            <a:chOff x="480" y="813"/>
            <a:chExt cx="3441" cy="3515"/>
          </a:xfrm>
        </p:grpSpPr>
        <p:pic>
          <p:nvPicPr>
            <p:cNvPr id="39957" name="Picture 2" descr="Europe"/>
            <p:cNvPicPr>
              <a:picLocks noChangeAspect="1" noChangeArrowheads="1"/>
            </p:cNvPicPr>
            <p:nvPr/>
          </p:nvPicPr>
          <p:blipFill>
            <a:blip r:embed="rId4"/>
            <a:srcRect/>
            <a:stretch>
              <a:fillRect/>
            </a:stretch>
          </p:blipFill>
          <p:spPr bwMode="auto">
            <a:xfrm>
              <a:off x="480" y="813"/>
              <a:ext cx="3438" cy="3515"/>
            </a:xfrm>
            <a:prstGeom prst="rect">
              <a:avLst/>
            </a:prstGeom>
            <a:solidFill>
              <a:srgbClr val="3399FF"/>
            </a:solidFill>
            <a:ln w="9525">
              <a:noFill/>
              <a:miter lim="800000"/>
              <a:headEnd/>
              <a:tailEnd/>
            </a:ln>
          </p:spPr>
        </p:pic>
        <p:graphicFrame>
          <p:nvGraphicFramePr>
            <p:cNvPr id="39940" name="Object 7"/>
            <p:cNvGraphicFramePr>
              <a:graphicFrameLocks/>
            </p:cNvGraphicFramePr>
            <p:nvPr/>
          </p:nvGraphicFramePr>
          <p:xfrm>
            <a:off x="3159" y="1684"/>
            <a:ext cx="218" cy="130"/>
          </p:xfrm>
          <a:graphic>
            <a:graphicData uri="http://schemas.openxmlformats.org/presentationml/2006/ole">
              <mc:AlternateContent xmlns:mc="http://schemas.openxmlformats.org/markup-compatibility/2006">
                <mc:Choice xmlns:v="urn:schemas-microsoft-com:vml" Requires="v">
                  <p:oleObj spid="_x0000_s13107" name="Clip" r:id="rId5" imgW="5278138" imgH="2430807" progId="">
                    <p:embed/>
                  </p:oleObj>
                </mc:Choice>
                <mc:Fallback>
                  <p:oleObj name="Clip" r:id="rId5" imgW="5278138" imgH="2430807" progId="">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9" y="1684"/>
                          <a:ext cx="218" cy="130"/>
                        </a:xfrm>
                        <a:prstGeom prst="rect">
                          <a:avLst/>
                        </a:prstGeom>
                        <a:solidFill>
                          <a:srgbClr val="3399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39941" name="Object 8"/>
            <p:cNvGraphicFramePr>
              <a:graphicFrameLocks/>
            </p:cNvGraphicFramePr>
            <p:nvPr/>
          </p:nvGraphicFramePr>
          <p:xfrm>
            <a:off x="3013" y="3308"/>
            <a:ext cx="218" cy="130"/>
          </p:xfrm>
          <a:graphic>
            <a:graphicData uri="http://schemas.openxmlformats.org/presentationml/2006/ole">
              <mc:AlternateContent xmlns:mc="http://schemas.openxmlformats.org/markup-compatibility/2006">
                <mc:Choice xmlns:v="urn:schemas-microsoft-com:vml" Requires="v">
                  <p:oleObj spid="_x0000_s13108" name="Clip" r:id="rId7" imgW="5278138" imgH="2430807" progId="">
                    <p:embed/>
                  </p:oleObj>
                </mc:Choice>
                <mc:Fallback>
                  <p:oleObj name="Clip" r:id="rId7" imgW="5278138" imgH="2430807" progId="">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13" y="3308"/>
                          <a:ext cx="218" cy="130"/>
                        </a:xfrm>
                        <a:prstGeom prst="rect">
                          <a:avLst/>
                        </a:prstGeom>
                        <a:solidFill>
                          <a:srgbClr val="3399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39942" name="Object 9"/>
            <p:cNvGraphicFramePr>
              <a:graphicFrameLocks/>
            </p:cNvGraphicFramePr>
            <p:nvPr/>
          </p:nvGraphicFramePr>
          <p:xfrm>
            <a:off x="2757" y="3198"/>
            <a:ext cx="219" cy="128"/>
          </p:xfrm>
          <a:graphic>
            <a:graphicData uri="http://schemas.openxmlformats.org/presentationml/2006/ole">
              <mc:AlternateContent xmlns:mc="http://schemas.openxmlformats.org/markup-compatibility/2006">
                <mc:Choice xmlns:v="urn:schemas-microsoft-com:vml" Requires="v">
                  <p:oleObj spid="_x0000_s13109" name="Clip" r:id="rId8" imgW="5278138" imgH="2430807" progId="">
                    <p:embed/>
                  </p:oleObj>
                </mc:Choice>
                <mc:Fallback>
                  <p:oleObj name="Clip" r:id="rId8" imgW="5278138" imgH="2430807" progId="">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7" y="3198"/>
                          <a:ext cx="219" cy="128"/>
                        </a:xfrm>
                        <a:prstGeom prst="rect">
                          <a:avLst/>
                        </a:prstGeom>
                        <a:solidFill>
                          <a:srgbClr val="FF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39943" name="Object 10"/>
            <p:cNvGraphicFramePr>
              <a:graphicFrameLocks/>
            </p:cNvGraphicFramePr>
            <p:nvPr/>
          </p:nvGraphicFramePr>
          <p:xfrm>
            <a:off x="1738" y="2816"/>
            <a:ext cx="219" cy="129"/>
          </p:xfrm>
          <a:graphic>
            <a:graphicData uri="http://schemas.openxmlformats.org/presentationml/2006/ole">
              <mc:AlternateContent xmlns:mc="http://schemas.openxmlformats.org/markup-compatibility/2006">
                <mc:Choice xmlns:v="urn:schemas-microsoft-com:vml" Requires="v">
                  <p:oleObj spid="_x0000_s13110" name="Clip" r:id="rId9" imgW="5278138" imgH="2430807" progId="">
                    <p:embed/>
                  </p:oleObj>
                </mc:Choice>
                <mc:Fallback>
                  <p:oleObj name="Clip" r:id="rId9" imgW="5278138" imgH="2430807" progId="">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8" y="2816"/>
                          <a:ext cx="219" cy="129"/>
                        </a:xfrm>
                        <a:prstGeom prst="rect">
                          <a:avLst/>
                        </a:prstGeom>
                        <a:solidFill>
                          <a:srgbClr val="3399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39944" name="Object 11"/>
            <p:cNvGraphicFramePr>
              <a:graphicFrameLocks/>
            </p:cNvGraphicFramePr>
            <p:nvPr/>
          </p:nvGraphicFramePr>
          <p:xfrm>
            <a:off x="1846" y="2496"/>
            <a:ext cx="219" cy="130"/>
          </p:xfrm>
          <a:graphic>
            <a:graphicData uri="http://schemas.openxmlformats.org/presentationml/2006/ole">
              <mc:AlternateContent xmlns:mc="http://schemas.openxmlformats.org/markup-compatibility/2006">
                <mc:Choice xmlns:v="urn:schemas-microsoft-com:vml" Requires="v">
                  <p:oleObj spid="_x0000_s13111" name="Clip" r:id="rId10" imgW="5278138" imgH="2430807" progId="">
                    <p:embed/>
                  </p:oleObj>
                </mc:Choice>
                <mc:Fallback>
                  <p:oleObj name="Clip" r:id="rId10" imgW="5278138" imgH="2430807" progId="">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6" y="2496"/>
                          <a:ext cx="219" cy="130"/>
                        </a:xfrm>
                        <a:prstGeom prst="rect">
                          <a:avLst/>
                        </a:prstGeom>
                        <a:solidFill>
                          <a:srgbClr val="3399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39945" name="Object 12"/>
            <p:cNvGraphicFramePr>
              <a:graphicFrameLocks/>
            </p:cNvGraphicFramePr>
            <p:nvPr/>
          </p:nvGraphicFramePr>
          <p:xfrm>
            <a:off x="2757" y="2606"/>
            <a:ext cx="219" cy="131"/>
          </p:xfrm>
          <a:graphic>
            <a:graphicData uri="http://schemas.openxmlformats.org/presentationml/2006/ole">
              <mc:AlternateContent xmlns:mc="http://schemas.openxmlformats.org/markup-compatibility/2006">
                <mc:Choice xmlns:v="urn:schemas-microsoft-com:vml" Requires="v">
                  <p:oleObj spid="_x0000_s13112" name="Clip" r:id="rId11" imgW="5278138" imgH="2430807" progId="">
                    <p:embed/>
                  </p:oleObj>
                </mc:Choice>
                <mc:Fallback>
                  <p:oleObj name="Clip" r:id="rId11" imgW="5278138" imgH="2430807" progId="">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7" y="2606"/>
                          <a:ext cx="219" cy="131"/>
                        </a:xfrm>
                        <a:prstGeom prst="rect">
                          <a:avLst/>
                        </a:prstGeom>
                        <a:solidFill>
                          <a:srgbClr val="3399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39946" name="Object 13"/>
            <p:cNvGraphicFramePr>
              <a:graphicFrameLocks/>
            </p:cNvGraphicFramePr>
            <p:nvPr/>
          </p:nvGraphicFramePr>
          <p:xfrm>
            <a:off x="826" y="4010"/>
            <a:ext cx="219" cy="130"/>
          </p:xfrm>
          <a:graphic>
            <a:graphicData uri="http://schemas.openxmlformats.org/presentationml/2006/ole">
              <mc:AlternateContent xmlns:mc="http://schemas.openxmlformats.org/markup-compatibility/2006">
                <mc:Choice xmlns:v="urn:schemas-microsoft-com:vml" Requires="v">
                  <p:oleObj spid="_x0000_s13113" name="Clip" r:id="rId12" imgW="5278138" imgH="2430807" progId="">
                    <p:embed/>
                  </p:oleObj>
                </mc:Choice>
                <mc:Fallback>
                  <p:oleObj name="Clip" r:id="rId12" imgW="5278138" imgH="2430807" progId="">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6" y="4010"/>
                          <a:ext cx="219" cy="130"/>
                        </a:xfrm>
                        <a:prstGeom prst="rect">
                          <a:avLst/>
                        </a:prstGeom>
                        <a:solidFill>
                          <a:srgbClr val="3399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39947" name="Object 14"/>
            <p:cNvGraphicFramePr>
              <a:graphicFrameLocks/>
            </p:cNvGraphicFramePr>
            <p:nvPr/>
          </p:nvGraphicFramePr>
          <p:xfrm>
            <a:off x="1846" y="3013"/>
            <a:ext cx="219" cy="129"/>
          </p:xfrm>
          <a:graphic>
            <a:graphicData uri="http://schemas.openxmlformats.org/presentationml/2006/ole">
              <mc:AlternateContent xmlns:mc="http://schemas.openxmlformats.org/markup-compatibility/2006">
                <mc:Choice xmlns:v="urn:schemas-microsoft-com:vml" Requires="v">
                  <p:oleObj spid="_x0000_s13114" name="Clip" r:id="rId13" imgW="5278138" imgH="2430807" progId="">
                    <p:embed/>
                  </p:oleObj>
                </mc:Choice>
                <mc:Fallback>
                  <p:oleObj name="Clip" r:id="rId13" imgW="5278138" imgH="2430807" progId="">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6" y="3013"/>
                          <a:ext cx="219" cy="129"/>
                        </a:xfrm>
                        <a:prstGeom prst="rect">
                          <a:avLst/>
                        </a:prstGeom>
                        <a:solidFill>
                          <a:srgbClr val="3399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39948" name="Object 15"/>
            <p:cNvGraphicFramePr>
              <a:graphicFrameLocks/>
            </p:cNvGraphicFramePr>
            <p:nvPr/>
          </p:nvGraphicFramePr>
          <p:xfrm>
            <a:off x="2721" y="2829"/>
            <a:ext cx="219" cy="129"/>
          </p:xfrm>
          <a:graphic>
            <a:graphicData uri="http://schemas.openxmlformats.org/presentationml/2006/ole">
              <mc:AlternateContent xmlns:mc="http://schemas.openxmlformats.org/markup-compatibility/2006">
                <mc:Choice xmlns:v="urn:schemas-microsoft-com:vml" Requires="v">
                  <p:oleObj spid="_x0000_s13115" name="Clip" r:id="rId14" imgW="5278138" imgH="2430807" progId="">
                    <p:embed/>
                  </p:oleObj>
                </mc:Choice>
                <mc:Fallback>
                  <p:oleObj name="Clip" r:id="rId14" imgW="5278138" imgH="2430807" progId="">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21" y="2829"/>
                          <a:ext cx="219" cy="129"/>
                        </a:xfrm>
                        <a:prstGeom prst="rect">
                          <a:avLst/>
                        </a:prstGeom>
                        <a:solidFill>
                          <a:srgbClr val="3399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39949" name="Object 16"/>
            <p:cNvGraphicFramePr>
              <a:graphicFrameLocks/>
            </p:cNvGraphicFramePr>
            <p:nvPr/>
          </p:nvGraphicFramePr>
          <p:xfrm>
            <a:off x="2940" y="1500"/>
            <a:ext cx="219" cy="129"/>
          </p:xfrm>
          <a:graphic>
            <a:graphicData uri="http://schemas.openxmlformats.org/presentationml/2006/ole">
              <mc:AlternateContent xmlns:mc="http://schemas.openxmlformats.org/markup-compatibility/2006">
                <mc:Choice xmlns:v="urn:schemas-microsoft-com:vml" Requires="v">
                  <p:oleObj spid="_x0000_s13116" name="Clip" r:id="rId15" imgW="5278138" imgH="2430807" progId="">
                    <p:embed/>
                  </p:oleObj>
                </mc:Choice>
                <mc:Fallback>
                  <p:oleObj name="Clip" r:id="rId15" imgW="5278138" imgH="2430807" progId="">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40" y="1500"/>
                          <a:ext cx="219" cy="129"/>
                        </a:xfrm>
                        <a:prstGeom prst="rect">
                          <a:avLst/>
                        </a:prstGeom>
                        <a:solidFill>
                          <a:srgbClr val="3399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9958" name="Text Box 14"/>
            <p:cNvSpPr txBox="1">
              <a:spLocks noChangeArrowheads="1"/>
            </p:cNvSpPr>
            <p:nvPr/>
          </p:nvSpPr>
          <p:spPr bwMode="auto">
            <a:xfrm>
              <a:off x="1165" y="2495"/>
              <a:ext cx="697" cy="155"/>
            </a:xfrm>
            <a:prstGeom prst="rect">
              <a:avLst/>
            </a:prstGeom>
            <a:noFill/>
            <a:ln w="9525">
              <a:noFill/>
              <a:miter lim="800000"/>
              <a:headEnd/>
              <a:tailEnd/>
            </a:ln>
          </p:spPr>
          <p:txBody>
            <a:bodyPr>
              <a:prstTxWarp prst="textNoShape">
                <a:avLst/>
              </a:prstTxWarp>
              <a:spAutoFit/>
            </a:bodyPr>
            <a:lstStyle/>
            <a:p>
              <a:pPr algn="r" defTabSz="914400" fontAlgn="base">
                <a:spcBef>
                  <a:spcPct val="50000"/>
                </a:spcBef>
                <a:spcAft>
                  <a:spcPct val="0"/>
                </a:spcAft>
              </a:pPr>
              <a:r>
                <a:rPr lang="en-GB" sz="1000">
                  <a:solidFill>
                    <a:srgbClr val="FFFFFF"/>
                  </a:solidFill>
                  <a:latin typeface="Verdana" charset="0"/>
                  <a:ea typeface="ＭＳ Ｐゴシック" charset="-128"/>
                </a:rPr>
                <a:t>Farnborough</a:t>
              </a:r>
            </a:p>
          </p:txBody>
        </p:sp>
        <p:sp>
          <p:nvSpPr>
            <p:cNvPr id="39959" name="Text Box 15"/>
            <p:cNvSpPr txBox="1">
              <a:spLocks noChangeArrowheads="1"/>
            </p:cNvSpPr>
            <p:nvPr/>
          </p:nvSpPr>
          <p:spPr bwMode="auto">
            <a:xfrm>
              <a:off x="1312" y="2805"/>
              <a:ext cx="436" cy="154"/>
            </a:xfrm>
            <a:prstGeom prst="rect">
              <a:avLst/>
            </a:prstGeom>
            <a:noFill/>
            <a:ln w="9525">
              <a:noFill/>
              <a:miter lim="800000"/>
              <a:headEnd/>
              <a:tailEnd/>
            </a:ln>
          </p:spPr>
          <p:txBody>
            <a:bodyPr>
              <a:prstTxWarp prst="textNoShape">
                <a:avLst/>
              </a:prstTxWarp>
              <a:spAutoFit/>
            </a:bodyPr>
            <a:lstStyle/>
            <a:p>
              <a:pPr algn="r" defTabSz="914400" fontAlgn="base">
                <a:spcBef>
                  <a:spcPct val="50000"/>
                </a:spcBef>
                <a:spcAft>
                  <a:spcPct val="0"/>
                </a:spcAft>
              </a:pPr>
              <a:r>
                <a:rPr lang="en-GB" sz="1000">
                  <a:solidFill>
                    <a:srgbClr val="FFFFFF"/>
                  </a:solidFill>
                  <a:latin typeface="Verdana" charset="0"/>
                  <a:ea typeface="ＭＳ Ｐゴシック" charset="-128"/>
                </a:rPr>
                <a:t>Brest</a:t>
              </a:r>
            </a:p>
          </p:txBody>
        </p:sp>
        <p:sp>
          <p:nvSpPr>
            <p:cNvPr id="39960" name="Text Box 16"/>
            <p:cNvSpPr txBox="1">
              <a:spLocks noChangeArrowheads="1"/>
            </p:cNvSpPr>
            <p:nvPr/>
          </p:nvSpPr>
          <p:spPr bwMode="auto">
            <a:xfrm>
              <a:off x="632" y="3854"/>
              <a:ext cx="906" cy="154"/>
            </a:xfrm>
            <a:prstGeom prst="rect">
              <a:avLst/>
            </a:prstGeom>
            <a:noFill/>
            <a:ln w="9525">
              <a:noFill/>
              <a:miter lim="800000"/>
              <a:headEnd/>
              <a:tailEnd/>
            </a:ln>
          </p:spPr>
          <p:txBody>
            <a:bodyPr>
              <a:prstTxWarp prst="textNoShape">
                <a:avLst/>
              </a:prstTxWarp>
              <a:spAutoFit/>
            </a:bodyPr>
            <a:lstStyle/>
            <a:p>
              <a:pPr defTabSz="914400" fontAlgn="base">
                <a:spcBef>
                  <a:spcPct val="50000"/>
                </a:spcBef>
                <a:spcAft>
                  <a:spcPct val="0"/>
                </a:spcAft>
              </a:pPr>
              <a:r>
                <a:rPr lang="en-GB" sz="1000">
                  <a:solidFill>
                    <a:srgbClr val="FFFFFF"/>
                  </a:solidFill>
                  <a:latin typeface="Verdana" charset="0"/>
                  <a:ea typeface="ＭＳ Ｐゴシック" charset="-128"/>
                </a:rPr>
                <a:t>Maspalomas</a:t>
              </a:r>
            </a:p>
          </p:txBody>
        </p:sp>
        <p:sp>
          <p:nvSpPr>
            <p:cNvPr id="39961" name="Text Box 17"/>
            <p:cNvSpPr txBox="1">
              <a:spLocks noChangeArrowheads="1"/>
            </p:cNvSpPr>
            <p:nvPr/>
          </p:nvSpPr>
          <p:spPr bwMode="auto">
            <a:xfrm>
              <a:off x="2932" y="3428"/>
              <a:ext cx="437" cy="155"/>
            </a:xfrm>
            <a:prstGeom prst="rect">
              <a:avLst/>
            </a:prstGeom>
            <a:noFill/>
            <a:ln w="9525">
              <a:noFill/>
              <a:miter lim="800000"/>
              <a:headEnd/>
              <a:tailEnd/>
            </a:ln>
          </p:spPr>
          <p:txBody>
            <a:bodyPr>
              <a:prstTxWarp prst="textNoShape">
                <a:avLst/>
              </a:prstTxWarp>
              <a:spAutoFit/>
            </a:bodyPr>
            <a:lstStyle/>
            <a:p>
              <a:pPr defTabSz="914400" fontAlgn="base">
                <a:spcBef>
                  <a:spcPct val="50000"/>
                </a:spcBef>
                <a:spcAft>
                  <a:spcPct val="0"/>
                </a:spcAft>
              </a:pPr>
              <a:r>
                <a:rPr lang="en-GB" sz="1000">
                  <a:solidFill>
                    <a:srgbClr val="FFFFFF"/>
                  </a:solidFill>
                  <a:latin typeface="Verdana" charset="0"/>
                  <a:ea typeface="ＭＳ Ｐゴシック" charset="-128"/>
                </a:rPr>
                <a:t>Matera</a:t>
              </a:r>
            </a:p>
          </p:txBody>
        </p:sp>
        <p:sp>
          <p:nvSpPr>
            <p:cNvPr id="39962" name="Text Box 18"/>
            <p:cNvSpPr txBox="1">
              <a:spLocks noChangeArrowheads="1"/>
            </p:cNvSpPr>
            <p:nvPr/>
          </p:nvSpPr>
          <p:spPr bwMode="auto">
            <a:xfrm>
              <a:off x="2336" y="3172"/>
              <a:ext cx="437" cy="154"/>
            </a:xfrm>
            <a:prstGeom prst="rect">
              <a:avLst/>
            </a:prstGeom>
            <a:noFill/>
            <a:ln w="9525">
              <a:noFill/>
              <a:miter lim="800000"/>
              <a:headEnd/>
              <a:tailEnd/>
            </a:ln>
          </p:spPr>
          <p:txBody>
            <a:bodyPr>
              <a:prstTxWarp prst="textNoShape">
                <a:avLst/>
              </a:prstTxWarp>
              <a:spAutoFit/>
            </a:bodyPr>
            <a:lstStyle/>
            <a:p>
              <a:pPr algn="r" defTabSz="914400" fontAlgn="base">
                <a:spcBef>
                  <a:spcPct val="50000"/>
                </a:spcBef>
                <a:spcAft>
                  <a:spcPct val="0"/>
                </a:spcAft>
              </a:pPr>
              <a:r>
                <a:rPr lang="en-GB" sz="1000">
                  <a:solidFill>
                    <a:srgbClr val="FFFFFF"/>
                  </a:solidFill>
                  <a:latin typeface="Verdana" charset="0"/>
                  <a:ea typeface="ＭＳ Ｐゴシック" charset="-128"/>
                </a:rPr>
                <a:t>ESRIN</a:t>
              </a:r>
            </a:p>
          </p:txBody>
        </p:sp>
        <p:sp>
          <p:nvSpPr>
            <p:cNvPr id="39963" name="Text Box 19"/>
            <p:cNvSpPr txBox="1">
              <a:spLocks noChangeArrowheads="1"/>
            </p:cNvSpPr>
            <p:nvPr/>
          </p:nvSpPr>
          <p:spPr bwMode="auto">
            <a:xfrm>
              <a:off x="2919" y="2773"/>
              <a:ext cx="922" cy="252"/>
            </a:xfrm>
            <a:prstGeom prst="rect">
              <a:avLst/>
            </a:prstGeom>
            <a:noFill/>
            <a:ln w="9525">
              <a:noFill/>
              <a:miter lim="800000"/>
              <a:headEnd/>
              <a:tailEnd/>
            </a:ln>
          </p:spPr>
          <p:txBody>
            <a:bodyPr>
              <a:prstTxWarp prst="textNoShape">
                <a:avLst/>
              </a:prstTxWarp>
              <a:spAutoFit/>
            </a:bodyPr>
            <a:lstStyle/>
            <a:p>
              <a:pPr defTabSz="914400" fontAlgn="base">
                <a:spcBef>
                  <a:spcPct val="50000"/>
                </a:spcBef>
                <a:spcAft>
                  <a:spcPct val="0"/>
                </a:spcAft>
              </a:pPr>
              <a:r>
                <a:rPr lang="en-GB" sz="1000" dirty="0">
                  <a:solidFill>
                    <a:srgbClr val="FFFFFF"/>
                  </a:solidFill>
                  <a:latin typeface="Verdana" charset="0"/>
                  <a:ea typeface="ＭＳ Ｐゴシック" charset="-128"/>
                </a:rPr>
                <a:t>DLR, </a:t>
              </a:r>
              <a:r>
                <a:rPr lang="en-GB" sz="1000" dirty="0" err="1">
                  <a:solidFill>
                    <a:srgbClr val="FFFFFF"/>
                  </a:solidFill>
                  <a:latin typeface="Verdana" charset="0"/>
                  <a:ea typeface="ＭＳ Ｐゴシック" charset="-128"/>
                </a:rPr>
                <a:t>Oberpfaffenhofen</a:t>
              </a:r>
              <a:endParaRPr lang="en-GB" sz="1000" dirty="0">
                <a:solidFill>
                  <a:srgbClr val="FFFFFF"/>
                </a:solidFill>
                <a:latin typeface="Verdana" charset="0"/>
                <a:ea typeface="ＭＳ Ｐゴシック" charset="-128"/>
              </a:endParaRPr>
            </a:p>
          </p:txBody>
        </p:sp>
        <p:sp>
          <p:nvSpPr>
            <p:cNvPr id="39964" name="Text Box 20"/>
            <p:cNvSpPr txBox="1">
              <a:spLocks noChangeArrowheads="1"/>
            </p:cNvSpPr>
            <p:nvPr/>
          </p:nvSpPr>
          <p:spPr bwMode="auto">
            <a:xfrm>
              <a:off x="2951" y="2598"/>
              <a:ext cx="692" cy="154"/>
            </a:xfrm>
            <a:prstGeom prst="rect">
              <a:avLst/>
            </a:prstGeom>
            <a:noFill/>
            <a:ln w="9525">
              <a:noFill/>
              <a:miter lim="800000"/>
              <a:headEnd/>
              <a:tailEnd/>
            </a:ln>
          </p:spPr>
          <p:txBody>
            <a:bodyPr>
              <a:prstTxWarp prst="textNoShape">
                <a:avLst/>
              </a:prstTxWarp>
              <a:spAutoFit/>
            </a:bodyPr>
            <a:lstStyle/>
            <a:p>
              <a:pPr defTabSz="914400" fontAlgn="base">
                <a:spcBef>
                  <a:spcPct val="50000"/>
                </a:spcBef>
                <a:spcAft>
                  <a:spcPct val="0"/>
                </a:spcAft>
              </a:pPr>
              <a:r>
                <a:rPr lang="en-GB" sz="1000">
                  <a:solidFill>
                    <a:srgbClr val="FFFFFF"/>
                  </a:solidFill>
                  <a:latin typeface="Verdana" charset="0"/>
                  <a:ea typeface="ＭＳ Ｐゴシック" charset="-128"/>
                </a:rPr>
                <a:t>Neustreltz</a:t>
              </a:r>
            </a:p>
          </p:txBody>
        </p:sp>
        <p:sp>
          <p:nvSpPr>
            <p:cNvPr id="39965" name="Text Box 21"/>
            <p:cNvSpPr txBox="1">
              <a:spLocks noChangeArrowheads="1"/>
            </p:cNvSpPr>
            <p:nvPr/>
          </p:nvSpPr>
          <p:spPr bwMode="auto">
            <a:xfrm>
              <a:off x="3352" y="1659"/>
              <a:ext cx="437" cy="155"/>
            </a:xfrm>
            <a:prstGeom prst="rect">
              <a:avLst/>
            </a:prstGeom>
            <a:noFill/>
            <a:ln w="9525">
              <a:noFill/>
              <a:miter lim="800000"/>
              <a:headEnd/>
              <a:tailEnd/>
            </a:ln>
          </p:spPr>
          <p:txBody>
            <a:bodyPr>
              <a:prstTxWarp prst="textNoShape">
                <a:avLst/>
              </a:prstTxWarp>
              <a:spAutoFit/>
            </a:bodyPr>
            <a:lstStyle/>
            <a:p>
              <a:pPr defTabSz="914400" fontAlgn="base">
                <a:spcBef>
                  <a:spcPct val="50000"/>
                </a:spcBef>
                <a:spcAft>
                  <a:spcPct val="0"/>
                </a:spcAft>
              </a:pPr>
              <a:r>
                <a:rPr lang="en-GB" sz="1000">
                  <a:solidFill>
                    <a:srgbClr val="FFFFFF"/>
                  </a:solidFill>
                  <a:latin typeface="Verdana" charset="0"/>
                  <a:ea typeface="ＭＳ Ｐゴシック" charset="-128"/>
                </a:rPr>
                <a:t>Kiruna</a:t>
              </a:r>
            </a:p>
          </p:txBody>
        </p:sp>
        <p:sp>
          <p:nvSpPr>
            <p:cNvPr id="39966" name="Text Box 22"/>
            <p:cNvSpPr txBox="1">
              <a:spLocks noChangeArrowheads="1"/>
            </p:cNvSpPr>
            <p:nvPr/>
          </p:nvSpPr>
          <p:spPr bwMode="auto">
            <a:xfrm>
              <a:off x="2450" y="1536"/>
              <a:ext cx="509" cy="155"/>
            </a:xfrm>
            <a:prstGeom prst="rect">
              <a:avLst/>
            </a:prstGeom>
            <a:noFill/>
            <a:ln w="9525">
              <a:noFill/>
              <a:miter lim="800000"/>
              <a:headEnd/>
              <a:tailEnd/>
            </a:ln>
          </p:spPr>
          <p:txBody>
            <a:bodyPr wrap="square">
              <a:prstTxWarp prst="textNoShape">
                <a:avLst/>
              </a:prstTxWarp>
              <a:spAutoFit/>
            </a:bodyPr>
            <a:lstStyle/>
            <a:p>
              <a:pPr algn="r" defTabSz="914400" fontAlgn="base">
                <a:spcBef>
                  <a:spcPct val="50000"/>
                </a:spcBef>
                <a:spcAft>
                  <a:spcPct val="0"/>
                </a:spcAft>
              </a:pPr>
              <a:r>
                <a:rPr lang="en-GB" sz="1000" dirty="0" err="1">
                  <a:solidFill>
                    <a:srgbClr val="FFFFFF"/>
                  </a:solidFill>
                  <a:latin typeface="Verdana" charset="0"/>
                  <a:ea typeface="ＭＳ Ｐゴシック" charset="-128"/>
                </a:rPr>
                <a:t>Tromso</a:t>
              </a:r>
              <a:endParaRPr lang="en-GB" sz="1000" dirty="0">
                <a:solidFill>
                  <a:srgbClr val="FFFFFF"/>
                </a:solidFill>
                <a:latin typeface="Verdana" charset="0"/>
                <a:ea typeface="ＭＳ Ｐゴシック" charset="-128"/>
              </a:endParaRPr>
            </a:p>
          </p:txBody>
        </p:sp>
        <p:sp>
          <p:nvSpPr>
            <p:cNvPr id="39967" name="Text Box 27"/>
            <p:cNvSpPr txBox="1">
              <a:spLocks noChangeArrowheads="1"/>
            </p:cNvSpPr>
            <p:nvPr/>
          </p:nvSpPr>
          <p:spPr bwMode="auto">
            <a:xfrm>
              <a:off x="2065" y="2953"/>
              <a:ext cx="662" cy="250"/>
            </a:xfrm>
            <a:prstGeom prst="rect">
              <a:avLst/>
            </a:prstGeom>
            <a:noFill/>
            <a:ln w="9525">
              <a:noFill/>
              <a:miter lim="800000"/>
              <a:headEnd/>
              <a:tailEnd/>
            </a:ln>
          </p:spPr>
          <p:txBody>
            <a:bodyPr>
              <a:prstTxWarp prst="textNoShape">
                <a:avLst/>
              </a:prstTxWarp>
              <a:spAutoFit/>
            </a:bodyPr>
            <a:lstStyle/>
            <a:p>
              <a:pPr defTabSz="914400" fontAlgn="base">
                <a:spcBef>
                  <a:spcPct val="50000"/>
                </a:spcBef>
                <a:spcAft>
                  <a:spcPct val="0"/>
                </a:spcAft>
              </a:pPr>
              <a:r>
                <a:rPr lang="en-GB" sz="1000">
                  <a:solidFill>
                    <a:srgbClr val="FFFFFF"/>
                  </a:solidFill>
                  <a:latin typeface="Verdana" charset="0"/>
                  <a:ea typeface="ＭＳ Ｐゴシック" charset="-128"/>
                </a:rPr>
                <a:t>CNES, Toulouse</a:t>
              </a:r>
            </a:p>
          </p:txBody>
        </p:sp>
        <p:graphicFrame>
          <p:nvGraphicFramePr>
            <p:cNvPr id="39951" name="Object 31"/>
            <p:cNvGraphicFramePr>
              <a:graphicFrameLocks/>
            </p:cNvGraphicFramePr>
            <p:nvPr/>
          </p:nvGraphicFramePr>
          <p:xfrm>
            <a:off x="3408" y="1942"/>
            <a:ext cx="219" cy="130"/>
          </p:xfrm>
          <a:graphic>
            <a:graphicData uri="http://schemas.openxmlformats.org/presentationml/2006/ole">
              <mc:AlternateContent xmlns:mc="http://schemas.openxmlformats.org/markup-compatibility/2006">
                <mc:Choice xmlns:v="urn:schemas-microsoft-com:vml" Requires="v">
                  <p:oleObj spid="_x0000_s13117" name="Clip" r:id="rId16" imgW="5278138" imgH="2430807" progId="">
                    <p:embed/>
                  </p:oleObj>
                </mc:Choice>
                <mc:Fallback>
                  <p:oleObj name="Clip" r:id="rId16" imgW="5278138" imgH="2430807" progId="">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8" y="1942"/>
                          <a:ext cx="219" cy="130"/>
                        </a:xfrm>
                        <a:prstGeom prst="rect">
                          <a:avLst/>
                        </a:prstGeom>
                        <a:solidFill>
                          <a:srgbClr val="3399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39952" name="Object 32"/>
            <p:cNvGraphicFramePr>
              <a:graphicFrameLocks/>
            </p:cNvGraphicFramePr>
            <p:nvPr/>
          </p:nvGraphicFramePr>
          <p:xfrm>
            <a:off x="1586" y="2331"/>
            <a:ext cx="218" cy="129"/>
          </p:xfrm>
          <a:graphic>
            <a:graphicData uri="http://schemas.openxmlformats.org/presentationml/2006/ole">
              <mc:AlternateContent xmlns:mc="http://schemas.openxmlformats.org/markup-compatibility/2006">
                <mc:Choice xmlns:v="urn:schemas-microsoft-com:vml" Requires="v">
                  <p:oleObj spid="_x0000_s13118" name="Clip" r:id="rId17" imgW="5278138" imgH="2430807" progId="">
                    <p:embed/>
                  </p:oleObj>
                </mc:Choice>
                <mc:Fallback>
                  <p:oleObj name="Clip" r:id="rId17" imgW="5278138" imgH="2430807" progId="">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6" y="2331"/>
                          <a:ext cx="218" cy="129"/>
                        </a:xfrm>
                        <a:prstGeom prst="rect">
                          <a:avLst/>
                        </a:prstGeom>
                        <a:solidFill>
                          <a:srgbClr val="3399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9969" name="Text Box 34"/>
            <p:cNvSpPr txBox="1">
              <a:spLocks noChangeArrowheads="1"/>
            </p:cNvSpPr>
            <p:nvPr/>
          </p:nvSpPr>
          <p:spPr bwMode="auto">
            <a:xfrm>
              <a:off x="1796" y="2259"/>
              <a:ext cx="437" cy="252"/>
            </a:xfrm>
            <a:prstGeom prst="rect">
              <a:avLst/>
            </a:prstGeom>
            <a:noFill/>
            <a:ln w="9525">
              <a:noFill/>
              <a:miter lim="800000"/>
              <a:headEnd/>
              <a:tailEnd/>
            </a:ln>
          </p:spPr>
          <p:txBody>
            <a:bodyPr>
              <a:prstTxWarp prst="textNoShape">
                <a:avLst/>
              </a:prstTxWarp>
              <a:spAutoFit/>
            </a:bodyPr>
            <a:lstStyle/>
            <a:p>
              <a:pPr defTabSz="914400" fontAlgn="base">
                <a:spcBef>
                  <a:spcPct val="50000"/>
                </a:spcBef>
                <a:spcAft>
                  <a:spcPct val="0"/>
                </a:spcAft>
              </a:pPr>
              <a:r>
                <a:rPr lang="en-GB" sz="1000">
                  <a:solidFill>
                    <a:srgbClr val="FFFFFF"/>
                  </a:solidFill>
                  <a:latin typeface="Verdana" charset="0"/>
                  <a:ea typeface="ＭＳ Ｐゴシック" charset="-128"/>
                </a:rPr>
                <a:t>West Freugh</a:t>
              </a:r>
            </a:p>
          </p:txBody>
        </p:sp>
        <p:sp>
          <p:nvSpPr>
            <p:cNvPr id="39970" name="Text Box 35"/>
            <p:cNvSpPr txBox="1">
              <a:spLocks noChangeArrowheads="1"/>
            </p:cNvSpPr>
            <p:nvPr/>
          </p:nvSpPr>
          <p:spPr bwMode="auto">
            <a:xfrm>
              <a:off x="3271" y="2072"/>
              <a:ext cx="650" cy="154"/>
            </a:xfrm>
            <a:prstGeom prst="rect">
              <a:avLst/>
            </a:prstGeom>
            <a:noFill/>
            <a:ln w="9525">
              <a:noFill/>
              <a:miter lim="800000"/>
              <a:headEnd/>
              <a:tailEnd/>
            </a:ln>
          </p:spPr>
          <p:txBody>
            <a:bodyPr>
              <a:prstTxWarp prst="textNoShape">
                <a:avLst/>
              </a:prstTxWarp>
              <a:spAutoFit/>
            </a:bodyPr>
            <a:lstStyle/>
            <a:p>
              <a:pPr defTabSz="914400" fontAlgn="base">
                <a:spcBef>
                  <a:spcPct val="50000"/>
                </a:spcBef>
                <a:spcAft>
                  <a:spcPct val="0"/>
                </a:spcAft>
              </a:pPr>
              <a:r>
                <a:rPr lang="en-GB" sz="1000">
                  <a:solidFill>
                    <a:srgbClr val="FFFFFF"/>
                  </a:solidFill>
                  <a:latin typeface="Verdana" charset="0"/>
                  <a:ea typeface="ＭＳ Ｐゴシック" charset="-128"/>
                </a:rPr>
                <a:t>Sodankila</a:t>
              </a:r>
            </a:p>
          </p:txBody>
        </p:sp>
      </p:grpSp>
      <p:sp>
        <p:nvSpPr>
          <p:cNvPr id="39955" name="Text Box 41"/>
          <p:cNvSpPr txBox="1">
            <a:spLocks noChangeArrowheads="1"/>
          </p:cNvSpPr>
          <p:nvPr/>
        </p:nvSpPr>
        <p:spPr bwMode="auto">
          <a:xfrm>
            <a:off x="6224601" y="1676068"/>
            <a:ext cx="3444875" cy="4355037"/>
          </a:xfrm>
          <a:prstGeom prst="rect">
            <a:avLst/>
          </a:prstGeom>
          <a:noFill/>
          <a:ln w="9525">
            <a:noFill/>
            <a:miter lim="800000"/>
            <a:headEnd/>
            <a:tailEnd/>
          </a:ln>
        </p:spPr>
        <p:txBody>
          <a:bodyPr>
            <a:prstTxWarp prst="textNoShape">
              <a:avLst/>
            </a:prstTxWarp>
            <a:spAutoFit/>
          </a:bodyPr>
          <a:lstStyle/>
          <a:p>
            <a:pPr defTabSz="914400" fontAlgn="base">
              <a:spcBef>
                <a:spcPct val="50000"/>
              </a:spcBef>
              <a:spcAft>
                <a:spcPct val="0"/>
              </a:spcAft>
            </a:pPr>
            <a:r>
              <a:rPr lang="en-GB" b="1" dirty="0" smtClean="0">
                <a:solidFill>
                  <a:srgbClr val="0098DB"/>
                </a:solidFill>
                <a:latin typeface="Verdana" charset="0"/>
                <a:ea typeface="ＭＳ Ｐゴシック" charset="-128"/>
              </a:rPr>
              <a:t>Excerpt</a:t>
            </a:r>
          </a:p>
          <a:p>
            <a:pPr defTabSz="914400" fontAlgn="base">
              <a:spcBef>
                <a:spcPct val="50000"/>
              </a:spcBef>
              <a:spcAft>
                <a:spcPct val="0"/>
              </a:spcAft>
            </a:pPr>
            <a:r>
              <a:rPr lang="en-GB" sz="1400" b="1" dirty="0" smtClean="0">
                <a:solidFill>
                  <a:srgbClr val="0098DB"/>
                </a:solidFill>
                <a:latin typeface="Verdana" charset="0"/>
                <a:ea typeface="ＭＳ Ｐゴシック" charset="-128"/>
              </a:rPr>
              <a:t>ENVISAT</a:t>
            </a:r>
            <a:r>
              <a:rPr lang="en-GB" sz="1400" dirty="0">
                <a:solidFill>
                  <a:srgbClr val="000000"/>
                </a:solidFill>
                <a:latin typeface="Verdana" charset="0"/>
                <a:ea typeface="ＭＳ Ｐゴシック" charset="-128"/>
              </a:rPr>
              <a:t>: ESRIN, F-PAC, E-PAC, D-PAC, UK-PAC, Fin-</a:t>
            </a:r>
            <a:r>
              <a:rPr lang="en-GB" sz="1400" dirty="0" err="1">
                <a:solidFill>
                  <a:srgbClr val="000000"/>
                </a:solidFill>
                <a:latin typeface="Verdana" charset="0"/>
                <a:ea typeface="ＭＳ Ｐゴシック" charset="-128"/>
              </a:rPr>
              <a:t>coPAC</a:t>
            </a:r>
            <a:r>
              <a:rPr lang="en-GB" sz="1400" dirty="0">
                <a:solidFill>
                  <a:srgbClr val="000000"/>
                </a:solidFill>
                <a:latin typeface="Verdana" charset="0"/>
                <a:ea typeface="ＭＳ Ｐゴシック" charset="-128"/>
              </a:rPr>
              <a:t>, I-PAC</a:t>
            </a:r>
          </a:p>
          <a:p>
            <a:pPr defTabSz="914400" fontAlgn="base">
              <a:spcBef>
                <a:spcPct val="50000"/>
              </a:spcBef>
              <a:spcAft>
                <a:spcPct val="0"/>
              </a:spcAft>
            </a:pPr>
            <a:r>
              <a:rPr lang="en-GB" sz="1400" b="1" dirty="0">
                <a:solidFill>
                  <a:srgbClr val="0098DB"/>
                </a:solidFill>
                <a:latin typeface="Verdana" charset="0"/>
                <a:ea typeface="ＭＳ Ｐゴシック" charset="-128"/>
              </a:rPr>
              <a:t>ERS</a:t>
            </a:r>
            <a:r>
              <a:rPr lang="en-GB" sz="1400" dirty="0">
                <a:solidFill>
                  <a:srgbClr val="000000"/>
                </a:solidFill>
                <a:latin typeface="Verdana" charset="0"/>
                <a:ea typeface="ＭＳ Ｐゴシック" charset="-128"/>
              </a:rPr>
              <a:t>: ESRIN, F-PAF, D-PAF, UK-PAF, I-PAF</a:t>
            </a:r>
          </a:p>
          <a:p>
            <a:pPr defTabSz="914400" fontAlgn="base">
              <a:spcBef>
                <a:spcPct val="50000"/>
              </a:spcBef>
              <a:spcAft>
                <a:spcPct val="0"/>
              </a:spcAft>
            </a:pPr>
            <a:r>
              <a:rPr lang="en-GB" sz="1400" b="1" dirty="0">
                <a:solidFill>
                  <a:srgbClr val="0098DB"/>
                </a:solidFill>
                <a:latin typeface="Verdana" charset="0"/>
                <a:ea typeface="ＭＳ Ｐゴシック" charset="-128"/>
              </a:rPr>
              <a:t>PROBA</a:t>
            </a:r>
            <a:r>
              <a:rPr lang="en-GB" sz="1400" dirty="0">
                <a:solidFill>
                  <a:srgbClr val="000000"/>
                </a:solidFill>
                <a:latin typeface="Verdana" charset="0"/>
                <a:ea typeface="ＭＳ Ｐゴシック" charset="-128"/>
              </a:rPr>
              <a:t>: </a:t>
            </a:r>
            <a:r>
              <a:rPr lang="en-GB" sz="1400" dirty="0" err="1">
                <a:solidFill>
                  <a:srgbClr val="000000"/>
                </a:solidFill>
                <a:latin typeface="Verdana" charset="0"/>
                <a:ea typeface="ＭＳ Ｐゴシック" charset="-128"/>
              </a:rPr>
              <a:t>Kiruna</a:t>
            </a:r>
            <a:r>
              <a:rPr lang="en-GB" sz="1400" dirty="0">
                <a:solidFill>
                  <a:srgbClr val="000000"/>
                </a:solidFill>
                <a:latin typeface="Verdana" charset="0"/>
                <a:ea typeface="ＭＳ Ｐゴシック" charset="-128"/>
              </a:rPr>
              <a:t>, ESRIN</a:t>
            </a:r>
          </a:p>
          <a:p>
            <a:pPr defTabSz="914400" fontAlgn="base">
              <a:spcBef>
                <a:spcPct val="50000"/>
              </a:spcBef>
              <a:spcAft>
                <a:spcPct val="0"/>
              </a:spcAft>
            </a:pPr>
            <a:r>
              <a:rPr lang="en-GB" sz="1400" b="1" dirty="0">
                <a:solidFill>
                  <a:srgbClr val="0098DB"/>
                </a:solidFill>
                <a:latin typeface="Verdana" charset="0"/>
                <a:ea typeface="ＭＳ Ｐゴシック" charset="-128"/>
              </a:rPr>
              <a:t>Terra/Aqua</a:t>
            </a:r>
            <a:r>
              <a:rPr lang="en-GB" sz="1400" dirty="0">
                <a:solidFill>
                  <a:srgbClr val="000000"/>
                </a:solidFill>
                <a:latin typeface="Verdana" charset="0"/>
                <a:ea typeface="ＭＳ Ｐゴシック" charset="-128"/>
              </a:rPr>
              <a:t>: Matera, </a:t>
            </a:r>
            <a:r>
              <a:rPr lang="en-GB" sz="1400" dirty="0" err="1">
                <a:solidFill>
                  <a:srgbClr val="000000"/>
                </a:solidFill>
                <a:latin typeface="Verdana" charset="0"/>
                <a:ea typeface="ＭＳ Ｐゴシック" charset="-128"/>
              </a:rPr>
              <a:t>Kiruna</a:t>
            </a:r>
            <a:r>
              <a:rPr lang="en-GB" sz="1400" dirty="0">
                <a:solidFill>
                  <a:srgbClr val="000000"/>
                </a:solidFill>
                <a:latin typeface="Verdana" charset="0"/>
                <a:ea typeface="ＭＳ Ｐゴシック" charset="-128"/>
              </a:rPr>
              <a:t>, Maspalomas, </a:t>
            </a:r>
            <a:r>
              <a:rPr lang="en-GB" sz="1400" dirty="0" err="1">
                <a:solidFill>
                  <a:srgbClr val="000000"/>
                </a:solidFill>
                <a:latin typeface="Verdana" charset="0"/>
                <a:ea typeface="ＭＳ Ｐゴシック" charset="-128"/>
              </a:rPr>
              <a:t>Oberpfaffenhofen</a:t>
            </a:r>
            <a:endParaRPr lang="en-GB" sz="1400" dirty="0">
              <a:solidFill>
                <a:srgbClr val="000000"/>
              </a:solidFill>
              <a:latin typeface="Verdana" charset="0"/>
              <a:ea typeface="ＭＳ Ｐゴシック" charset="-128"/>
            </a:endParaRPr>
          </a:p>
          <a:p>
            <a:pPr defTabSz="914400" fontAlgn="base">
              <a:spcBef>
                <a:spcPct val="50000"/>
              </a:spcBef>
              <a:spcAft>
                <a:spcPct val="0"/>
              </a:spcAft>
            </a:pPr>
            <a:r>
              <a:rPr lang="en-GB" sz="1400" b="1" dirty="0">
                <a:solidFill>
                  <a:srgbClr val="0098DB"/>
                </a:solidFill>
                <a:latin typeface="Verdana" charset="0"/>
                <a:ea typeface="ＭＳ Ｐゴシック" charset="-128"/>
              </a:rPr>
              <a:t>LANDSAT</a:t>
            </a:r>
            <a:r>
              <a:rPr lang="en-GB" sz="1400" dirty="0">
                <a:solidFill>
                  <a:srgbClr val="000000"/>
                </a:solidFill>
                <a:latin typeface="Verdana" charset="0"/>
                <a:ea typeface="ＭＳ Ｐゴシック" charset="-128"/>
              </a:rPr>
              <a:t>: Matera, </a:t>
            </a:r>
            <a:r>
              <a:rPr lang="en-GB" sz="1400" dirty="0" err="1">
                <a:solidFill>
                  <a:srgbClr val="000000"/>
                </a:solidFill>
                <a:latin typeface="Verdana" charset="0"/>
                <a:ea typeface="ＭＳ Ｐゴシック" charset="-128"/>
              </a:rPr>
              <a:t>Kiruna</a:t>
            </a:r>
            <a:r>
              <a:rPr lang="en-GB" sz="1400" dirty="0">
                <a:solidFill>
                  <a:srgbClr val="000000"/>
                </a:solidFill>
                <a:latin typeface="Verdana" charset="0"/>
                <a:ea typeface="ＭＳ Ｐゴシック" charset="-128"/>
              </a:rPr>
              <a:t>, Maspalomas, </a:t>
            </a:r>
            <a:r>
              <a:rPr lang="en-GB" sz="1400" dirty="0" err="1">
                <a:solidFill>
                  <a:srgbClr val="000000"/>
                </a:solidFill>
                <a:latin typeface="Verdana" charset="0"/>
                <a:ea typeface="ＭＳ Ｐゴシック" charset="-128"/>
              </a:rPr>
              <a:t>Neustrelitz</a:t>
            </a:r>
            <a:endParaRPr lang="en-GB" sz="1400" dirty="0">
              <a:solidFill>
                <a:srgbClr val="000000"/>
              </a:solidFill>
              <a:latin typeface="Verdana" charset="0"/>
              <a:ea typeface="ＭＳ Ｐゴシック" charset="-128"/>
            </a:endParaRPr>
          </a:p>
          <a:p>
            <a:pPr defTabSz="914400" fontAlgn="base">
              <a:spcBef>
                <a:spcPct val="50000"/>
              </a:spcBef>
              <a:spcAft>
                <a:spcPct val="0"/>
              </a:spcAft>
            </a:pPr>
            <a:r>
              <a:rPr lang="en-GB" sz="1400" b="1" dirty="0">
                <a:solidFill>
                  <a:srgbClr val="0098DB"/>
                </a:solidFill>
                <a:latin typeface="Verdana" charset="0"/>
                <a:ea typeface="ＭＳ Ｐゴシック" charset="-128"/>
              </a:rPr>
              <a:t>SCISAT</a:t>
            </a:r>
            <a:r>
              <a:rPr lang="en-GB" sz="1400" dirty="0">
                <a:solidFill>
                  <a:srgbClr val="000000"/>
                </a:solidFill>
                <a:latin typeface="Verdana" charset="0"/>
                <a:ea typeface="ＭＳ Ｐゴシック" charset="-128"/>
              </a:rPr>
              <a:t>: </a:t>
            </a:r>
            <a:r>
              <a:rPr lang="en-GB" sz="1400" dirty="0" err="1">
                <a:solidFill>
                  <a:srgbClr val="000000"/>
                </a:solidFill>
                <a:latin typeface="Verdana" charset="0"/>
                <a:ea typeface="ＭＳ Ｐゴシック" charset="-128"/>
              </a:rPr>
              <a:t>Kiruna</a:t>
            </a:r>
            <a:endParaRPr lang="en-GB" sz="1400" dirty="0">
              <a:solidFill>
                <a:srgbClr val="000000"/>
              </a:solidFill>
              <a:latin typeface="Verdana" charset="0"/>
              <a:ea typeface="ＭＳ Ｐゴシック" charset="-128"/>
            </a:endParaRPr>
          </a:p>
          <a:p>
            <a:pPr defTabSz="914400" fontAlgn="base">
              <a:spcBef>
                <a:spcPct val="50000"/>
              </a:spcBef>
              <a:spcAft>
                <a:spcPct val="0"/>
              </a:spcAft>
            </a:pPr>
            <a:r>
              <a:rPr lang="en-GB" sz="1400" b="1" dirty="0">
                <a:solidFill>
                  <a:srgbClr val="0098DB"/>
                </a:solidFill>
                <a:latin typeface="Verdana" charset="0"/>
                <a:ea typeface="ＭＳ Ｐゴシック" charset="-128"/>
              </a:rPr>
              <a:t>AVHRR</a:t>
            </a:r>
            <a:r>
              <a:rPr lang="en-GB" sz="1400" dirty="0">
                <a:solidFill>
                  <a:srgbClr val="000000"/>
                </a:solidFill>
                <a:latin typeface="Verdana" charset="0"/>
                <a:ea typeface="ＭＳ Ｐゴシック" charset="-128"/>
              </a:rPr>
              <a:t>: </a:t>
            </a:r>
            <a:r>
              <a:rPr lang="en-GB" sz="1400" dirty="0" err="1">
                <a:solidFill>
                  <a:srgbClr val="000000"/>
                </a:solidFill>
                <a:latin typeface="Verdana" charset="0"/>
                <a:ea typeface="ＭＳ Ｐゴシック" charset="-128"/>
              </a:rPr>
              <a:t>Tromso</a:t>
            </a:r>
            <a:r>
              <a:rPr lang="en-GB" sz="1400" dirty="0">
                <a:solidFill>
                  <a:srgbClr val="000000"/>
                </a:solidFill>
                <a:latin typeface="Verdana" charset="0"/>
                <a:ea typeface="ＭＳ Ｐゴシック" charset="-128"/>
              </a:rPr>
              <a:t>, Matera, Maspalomas </a:t>
            </a:r>
          </a:p>
          <a:p>
            <a:pPr defTabSz="914400" fontAlgn="base">
              <a:spcBef>
                <a:spcPct val="50000"/>
              </a:spcBef>
              <a:spcAft>
                <a:spcPct val="0"/>
              </a:spcAft>
            </a:pPr>
            <a:r>
              <a:rPr lang="en-GB" sz="1400" b="1" dirty="0">
                <a:solidFill>
                  <a:srgbClr val="0098DB"/>
                </a:solidFill>
                <a:latin typeface="Verdana" charset="0"/>
                <a:ea typeface="ＭＳ Ｐゴシック" charset="-128"/>
              </a:rPr>
              <a:t>SEASAT</a:t>
            </a:r>
            <a:r>
              <a:rPr lang="en-GB" sz="1400" dirty="0">
                <a:solidFill>
                  <a:srgbClr val="000000"/>
                </a:solidFill>
                <a:latin typeface="Verdana" charset="0"/>
                <a:ea typeface="ＭＳ Ｐゴシック" charset="-128"/>
              </a:rPr>
              <a:t>: D-</a:t>
            </a:r>
            <a:r>
              <a:rPr lang="en-GB" sz="1400" dirty="0" smtClean="0">
                <a:solidFill>
                  <a:srgbClr val="000000"/>
                </a:solidFill>
                <a:latin typeface="Verdana" charset="0"/>
                <a:ea typeface="ＭＳ Ｐゴシック" charset="-128"/>
              </a:rPr>
              <a:t>PAF</a:t>
            </a:r>
            <a:endParaRPr lang="en-GB" sz="1400" dirty="0">
              <a:solidFill>
                <a:srgbClr val="000000"/>
              </a:solidFill>
              <a:latin typeface="Verdana" charset="0"/>
              <a:ea typeface="ＭＳ Ｐゴシック" charset="-128"/>
            </a:endParaRPr>
          </a:p>
          <a:p>
            <a:pPr defTabSz="914400" fontAlgn="base">
              <a:spcBef>
                <a:spcPct val="50000"/>
              </a:spcBef>
              <a:spcAft>
                <a:spcPct val="0"/>
              </a:spcAft>
            </a:pPr>
            <a:r>
              <a:rPr lang="en-GB" sz="1400" b="1" dirty="0">
                <a:solidFill>
                  <a:srgbClr val="0098DB"/>
                </a:solidFill>
                <a:latin typeface="Verdana" charset="0"/>
                <a:ea typeface="ＭＳ Ｐゴシック" charset="-128"/>
              </a:rPr>
              <a:t>Others</a:t>
            </a:r>
          </a:p>
        </p:txBody>
      </p:sp>
      <p:sp>
        <p:nvSpPr>
          <p:cNvPr id="184363" name="Text Box 43"/>
          <p:cNvSpPr txBox="1">
            <a:spLocks noChangeArrowheads="1"/>
          </p:cNvSpPr>
          <p:nvPr/>
        </p:nvSpPr>
        <p:spPr bwMode="auto">
          <a:xfrm>
            <a:off x="762003" y="1290640"/>
            <a:ext cx="2516188" cy="1277273"/>
          </a:xfrm>
          <a:prstGeom prst="rect">
            <a:avLst/>
          </a:prstGeom>
          <a:solidFill>
            <a:schemeClr val="bg1"/>
          </a:solidFill>
          <a:ln>
            <a:noFill/>
          </a:ln>
          <a:effectLst/>
          <a:extLst/>
        </p:spPr>
        <p:txBody>
          <a:bodyPr lIns="540000">
            <a:spAutoFit/>
          </a:bodyPr>
          <a:lstStyle/>
          <a:p>
            <a:pPr defTabSz="914400" fontAlgn="base">
              <a:spcBef>
                <a:spcPct val="0"/>
              </a:spcBef>
              <a:spcAft>
                <a:spcPct val="50000"/>
              </a:spcAft>
              <a:defRPr/>
            </a:pPr>
            <a:r>
              <a:rPr lang="en-GB" sz="1400" dirty="0">
                <a:solidFill>
                  <a:srgbClr val="000000"/>
                </a:solidFill>
                <a:ea typeface="ＭＳ Ｐゴシック" charset="0"/>
              </a:rPr>
              <a:t>ESA Reference archive</a:t>
            </a:r>
          </a:p>
          <a:p>
            <a:pPr defTabSz="914400" fontAlgn="base">
              <a:spcBef>
                <a:spcPct val="0"/>
              </a:spcBef>
              <a:spcAft>
                <a:spcPct val="50000"/>
              </a:spcAft>
              <a:defRPr/>
            </a:pPr>
            <a:r>
              <a:rPr lang="en-GB" sz="1400" dirty="0">
                <a:solidFill>
                  <a:srgbClr val="000000"/>
                </a:solidFill>
                <a:ea typeface="ＭＳ Ｐゴシック" charset="0"/>
              </a:rPr>
              <a:t>National Archiving centres shared by ESA</a:t>
            </a:r>
          </a:p>
        </p:txBody>
      </p:sp>
      <p:graphicFrame>
        <p:nvGraphicFramePr>
          <p:cNvPr id="39938" name="Object 44"/>
          <p:cNvGraphicFramePr>
            <a:graphicFrameLocks noChangeAspect="1"/>
          </p:cNvGraphicFramePr>
          <p:nvPr/>
        </p:nvGraphicFramePr>
        <p:xfrm>
          <a:off x="866780" y="1704975"/>
          <a:ext cx="349250" cy="203200"/>
        </p:xfrm>
        <a:graphic>
          <a:graphicData uri="http://schemas.openxmlformats.org/presentationml/2006/ole">
            <mc:AlternateContent xmlns:mc="http://schemas.openxmlformats.org/markup-compatibility/2006">
              <mc:Choice xmlns:v="urn:schemas-microsoft-com:vml" Requires="v">
                <p:oleObj spid="_x0000_s13119" name="Clip" r:id="rId18" imgW="5278138" imgH="2430807" progId="">
                  <p:embed/>
                </p:oleObj>
              </mc:Choice>
              <mc:Fallback>
                <p:oleObj name="Clip" r:id="rId18" imgW="5278138" imgH="2430807"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6780" y="1704975"/>
                        <a:ext cx="349250" cy="203200"/>
                      </a:xfrm>
                      <a:prstGeom prst="rect">
                        <a:avLst/>
                      </a:prstGeom>
                      <a:solidFill>
                        <a:srgbClr val="3399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39939" name="Object 42"/>
          <p:cNvGraphicFramePr>
            <a:graphicFrameLocks noChangeAspect="1"/>
          </p:cNvGraphicFramePr>
          <p:nvPr/>
        </p:nvGraphicFramePr>
        <p:xfrm>
          <a:off x="866780" y="1379538"/>
          <a:ext cx="349250" cy="203200"/>
        </p:xfrm>
        <a:graphic>
          <a:graphicData uri="http://schemas.openxmlformats.org/presentationml/2006/ole">
            <mc:AlternateContent xmlns:mc="http://schemas.openxmlformats.org/markup-compatibility/2006">
              <mc:Choice xmlns:v="urn:schemas-microsoft-com:vml" Requires="v">
                <p:oleObj spid="_x0000_s13120" name="Clip" r:id="rId19" imgW="5278138" imgH="2430807" progId="">
                  <p:embed/>
                </p:oleObj>
              </mc:Choice>
              <mc:Fallback>
                <p:oleObj name="Clip" r:id="rId19" imgW="5278138" imgH="2430807"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6780" y="1379538"/>
                        <a:ext cx="349250" cy="203200"/>
                      </a:xfrm>
                      <a:prstGeom prst="rect">
                        <a:avLst/>
                      </a:prstGeom>
                      <a:solidFill>
                        <a:srgbClr val="FF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1878075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Picture 6" descr="map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043776" y="5147733"/>
            <a:ext cx="1862225" cy="1710267"/>
          </a:xfrm>
          <a:prstGeom prst="rect">
            <a:avLst/>
          </a:prstGeom>
          <a:noFill/>
          <a:ln w="9525">
            <a:noFill/>
            <a:miter lim="800000"/>
            <a:headEnd/>
            <a:tailEnd/>
          </a:ln>
        </p:spPr>
      </p:pic>
      <p:sp>
        <p:nvSpPr>
          <p:cNvPr id="45060" name="Rectangle 2"/>
          <p:cNvSpPr>
            <a:spLocks noGrp="1" noChangeArrowheads="1"/>
          </p:cNvSpPr>
          <p:nvPr>
            <p:ph type="title" idx="4294967295"/>
          </p:nvPr>
        </p:nvSpPr>
        <p:spPr>
          <a:xfrm>
            <a:off x="434801" y="219957"/>
            <a:ext cx="6716712" cy="862012"/>
          </a:xfrm>
        </p:spPr>
        <p:txBody>
          <a:bodyPr/>
          <a:lstStyle/>
          <a:p>
            <a:pPr eaLnBrk="1" hangingPunct="1"/>
            <a:r>
              <a:rPr lang="en-GB" sz="2800" dirty="0" smtClean="0">
                <a:latin typeface="Verdana" charset="0"/>
              </a:rPr>
              <a:t>Data Dissemination</a:t>
            </a:r>
            <a:endParaRPr lang="en-GB" sz="2800" dirty="0">
              <a:latin typeface="Verdana" charset="0"/>
            </a:endParaRPr>
          </a:p>
        </p:txBody>
      </p:sp>
      <p:grpSp>
        <p:nvGrpSpPr>
          <p:cNvPr id="2" name="Group 4"/>
          <p:cNvGrpSpPr>
            <a:grpSpLocks/>
          </p:cNvGrpSpPr>
          <p:nvPr/>
        </p:nvGrpSpPr>
        <p:grpSpPr bwMode="auto">
          <a:xfrm>
            <a:off x="7850190" y="3395667"/>
            <a:ext cx="2017712" cy="1174749"/>
            <a:chOff x="4150" y="1129"/>
            <a:chExt cx="1270" cy="740"/>
          </a:xfrm>
        </p:grpSpPr>
        <p:sp>
          <p:nvSpPr>
            <p:cNvPr id="45226" name="Text Box 5"/>
            <p:cNvSpPr txBox="1">
              <a:spLocks noChangeArrowheads="1"/>
            </p:cNvSpPr>
            <p:nvPr/>
          </p:nvSpPr>
          <p:spPr bwMode="auto">
            <a:xfrm>
              <a:off x="4877" y="1675"/>
              <a:ext cx="473" cy="194"/>
            </a:xfrm>
            <a:prstGeom prst="rect">
              <a:avLst/>
            </a:prstGeom>
            <a:noFill/>
            <a:ln w="9525">
              <a:noFill/>
              <a:miter lim="800000"/>
              <a:headEnd/>
              <a:tailEnd/>
            </a:ln>
          </p:spPr>
          <p:txBody>
            <a:bodyPr wrap="none" anchor="ctr">
              <a:prstTxWarp prst="textNoShape">
                <a:avLst/>
              </a:prstTxWarp>
              <a:spAutoFit/>
            </a:bodyPr>
            <a:lstStyle/>
            <a:p>
              <a:pPr algn="ctr" defTabSz="914400" eaLnBrk="0" fontAlgn="base" hangingPunct="0">
                <a:spcBef>
                  <a:spcPct val="0"/>
                </a:spcBef>
                <a:spcAft>
                  <a:spcPct val="0"/>
                </a:spcAft>
              </a:pPr>
              <a:r>
                <a:rPr lang="en-GB" sz="1400" b="1">
                  <a:solidFill>
                    <a:srgbClr val="000000"/>
                  </a:solidFill>
                  <a:latin typeface="Verdana" charset="0"/>
                  <a:ea typeface="ＭＳ Ｐゴシック" charset="-128"/>
                </a:rPr>
                <a:t>Users</a:t>
              </a:r>
              <a:endParaRPr lang="en-GB" sz="1400">
                <a:solidFill>
                  <a:srgbClr val="000000"/>
                </a:solidFill>
                <a:latin typeface="Verdana" charset="0"/>
                <a:ea typeface="ＭＳ Ｐゴシック" charset="-128"/>
              </a:endParaRPr>
            </a:p>
          </p:txBody>
        </p:sp>
        <p:pic>
          <p:nvPicPr>
            <p:cNvPr id="45227" name="Picture 6" descr="HOMMEPC"/>
            <p:cNvPicPr>
              <a:picLocks noChangeAspect="1" noChangeArrowheads="1"/>
            </p:cNvPicPr>
            <p:nvPr/>
          </p:nvPicPr>
          <p:blipFill>
            <a:blip r:embed="rId5"/>
            <a:srcRect/>
            <a:stretch>
              <a:fillRect/>
            </a:stretch>
          </p:blipFill>
          <p:spPr bwMode="auto">
            <a:xfrm>
              <a:off x="4150" y="1129"/>
              <a:ext cx="1270" cy="553"/>
            </a:xfrm>
            <a:prstGeom prst="rect">
              <a:avLst/>
            </a:prstGeom>
            <a:noFill/>
            <a:ln w="9525">
              <a:noFill/>
              <a:miter lim="800000"/>
              <a:headEnd/>
              <a:tailEnd/>
            </a:ln>
          </p:spPr>
        </p:pic>
      </p:grpSp>
      <p:grpSp>
        <p:nvGrpSpPr>
          <p:cNvPr id="3" name="Group 7"/>
          <p:cNvGrpSpPr>
            <a:grpSpLocks/>
          </p:cNvGrpSpPr>
          <p:nvPr/>
        </p:nvGrpSpPr>
        <p:grpSpPr bwMode="auto">
          <a:xfrm>
            <a:off x="190504" y="2987675"/>
            <a:ext cx="1330325" cy="1989138"/>
            <a:chOff x="189" y="933"/>
            <a:chExt cx="837" cy="1253"/>
          </a:xfrm>
        </p:grpSpPr>
        <p:graphicFrame>
          <p:nvGraphicFramePr>
            <p:cNvPr id="45059" name="Object 8"/>
            <p:cNvGraphicFramePr>
              <a:graphicFrameLocks noChangeAspect="1"/>
            </p:cNvGraphicFramePr>
            <p:nvPr/>
          </p:nvGraphicFramePr>
          <p:xfrm>
            <a:off x="189" y="933"/>
            <a:ext cx="837" cy="1253"/>
          </p:xfrm>
          <a:graphic>
            <a:graphicData uri="http://schemas.openxmlformats.org/presentationml/2006/ole">
              <mc:AlternateContent xmlns:mc="http://schemas.openxmlformats.org/markup-compatibility/2006">
                <mc:Choice xmlns:v="urn:schemas-microsoft-com:vml" Requires="v">
                  <p:oleObj spid="_x0000_s13430" name="PhotoImpact" r:id="rId6" imgW="1866667" imgH="2793651" progId="">
                    <p:embed/>
                  </p:oleObj>
                </mc:Choice>
                <mc:Fallback>
                  <p:oleObj name="PhotoImpact" r:id="rId6" imgW="1866667" imgH="2793651"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9" y="933"/>
                          <a:ext cx="837" cy="1253"/>
                        </a:xfrm>
                        <a:prstGeom prst="rect">
                          <a:avLst/>
                        </a:prstGeom>
                        <a:noFill/>
                        <a:ln w="9525">
                          <a:solidFill>
                            <a:srgbClr val="000099"/>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chemeClr val="accent1"/>
                              </a:solidFill>
                            </a14:hiddenFill>
                          </a:ext>
                        </a:extLst>
                      </p:spPr>
                    </p:pic>
                  </p:oleObj>
                </mc:Fallback>
              </mc:AlternateContent>
            </a:graphicData>
          </a:graphic>
        </p:graphicFrame>
        <p:sp>
          <p:nvSpPr>
            <p:cNvPr id="45225" name="Text Box 9"/>
            <p:cNvSpPr txBox="1">
              <a:spLocks noChangeArrowheads="1"/>
            </p:cNvSpPr>
            <p:nvPr/>
          </p:nvSpPr>
          <p:spPr bwMode="auto">
            <a:xfrm>
              <a:off x="407" y="1974"/>
              <a:ext cx="619" cy="194"/>
            </a:xfrm>
            <a:prstGeom prst="rect">
              <a:avLst/>
            </a:prstGeom>
            <a:noFill/>
            <a:ln w="9525">
              <a:noFill/>
              <a:miter lim="800000"/>
              <a:headEnd/>
              <a:tailEnd/>
            </a:ln>
          </p:spPr>
          <p:txBody>
            <a:bodyPr>
              <a:prstTxWarp prst="textNoShape">
                <a:avLst/>
              </a:prstTxWarp>
              <a:spAutoFit/>
            </a:bodyPr>
            <a:lstStyle/>
            <a:p>
              <a:pPr defTabSz="914400" fontAlgn="base">
                <a:spcBef>
                  <a:spcPct val="0"/>
                </a:spcBef>
                <a:spcAft>
                  <a:spcPct val="0"/>
                </a:spcAft>
              </a:pPr>
              <a:r>
                <a:rPr lang="en-GB" sz="1400" b="1">
                  <a:solidFill>
                    <a:srgbClr val="FFFFFF"/>
                  </a:solidFill>
                  <a:latin typeface="Verdana" charset="0"/>
                  <a:ea typeface="ＭＳ Ｐゴシック" charset="-128"/>
                </a:rPr>
                <a:t>Product</a:t>
              </a:r>
            </a:p>
          </p:txBody>
        </p:sp>
      </p:grpSp>
      <p:grpSp>
        <p:nvGrpSpPr>
          <p:cNvPr id="4" name="Group 213"/>
          <p:cNvGrpSpPr>
            <a:grpSpLocks/>
          </p:cNvGrpSpPr>
          <p:nvPr/>
        </p:nvGrpSpPr>
        <p:grpSpPr bwMode="auto">
          <a:xfrm>
            <a:off x="2101863" y="1341441"/>
            <a:ext cx="4130675" cy="1000125"/>
            <a:chOff x="1244" y="754"/>
            <a:chExt cx="2602" cy="630"/>
          </a:xfrm>
        </p:grpSpPr>
        <p:sp>
          <p:nvSpPr>
            <p:cNvPr id="45223" name="AutoShape 203"/>
            <p:cNvSpPr>
              <a:spLocks noChangeArrowheads="1"/>
            </p:cNvSpPr>
            <p:nvPr/>
          </p:nvSpPr>
          <p:spPr bwMode="auto">
            <a:xfrm>
              <a:off x="1244" y="904"/>
              <a:ext cx="1213" cy="215"/>
            </a:xfrm>
            <a:prstGeom prst="roundRect">
              <a:avLst>
                <a:gd name="adj" fmla="val 16667"/>
              </a:avLst>
            </a:prstGeom>
            <a:solidFill>
              <a:srgbClr val="E37222"/>
            </a:solidFill>
            <a:ln w="9525">
              <a:noFill/>
              <a:round/>
              <a:headEnd/>
              <a:tailEnd/>
            </a:ln>
          </p:spPr>
          <p:txBody>
            <a:bodyPr wrap="none">
              <a:prstTxWarp prst="textNoShape">
                <a:avLst/>
              </a:prstTxWarp>
              <a:spAutoFit/>
            </a:bodyPr>
            <a:lstStyle/>
            <a:p>
              <a:pPr defTabSz="914400" fontAlgn="base">
                <a:spcBef>
                  <a:spcPct val="0"/>
                </a:spcBef>
                <a:spcAft>
                  <a:spcPct val="0"/>
                </a:spcAft>
              </a:pPr>
              <a:r>
                <a:rPr lang="en-GB" sz="1400" b="1">
                  <a:solidFill>
                    <a:srgbClr val="FFFFFF"/>
                  </a:solidFill>
                  <a:latin typeface="Verdana" charset="0"/>
                  <a:ea typeface="ＭＳ Ｐゴシック" charset="-128"/>
                </a:rPr>
                <a:t>1-Physical media</a:t>
              </a:r>
            </a:p>
          </p:txBody>
        </p:sp>
        <p:pic>
          <p:nvPicPr>
            <p:cNvPr id="45224" name="Picture 204" descr="CDs"/>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813" y="754"/>
              <a:ext cx="1033" cy="630"/>
            </a:xfrm>
            <a:prstGeom prst="rect">
              <a:avLst/>
            </a:prstGeom>
            <a:noFill/>
            <a:ln w="9525">
              <a:noFill/>
              <a:miter lim="800000"/>
              <a:headEnd/>
              <a:tailEnd/>
            </a:ln>
          </p:spPr>
        </p:pic>
      </p:grpSp>
      <p:sp>
        <p:nvSpPr>
          <p:cNvPr id="45064" name="AutoShape 53"/>
          <p:cNvSpPr>
            <a:spLocks noChangeArrowheads="1"/>
          </p:cNvSpPr>
          <p:nvPr/>
        </p:nvSpPr>
        <p:spPr bwMode="auto">
          <a:xfrm>
            <a:off x="2187575" y="5551512"/>
            <a:ext cx="1974572" cy="340519"/>
          </a:xfrm>
          <a:prstGeom prst="roundRect">
            <a:avLst>
              <a:gd name="adj" fmla="val 16667"/>
            </a:avLst>
          </a:prstGeom>
          <a:solidFill>
            <a:schemeClr val="accent1"/>
          </a:solidFill>
          <a:ln w="9525">
            <a:noFill/>
            <a:round/>
            <a:headEnd/>
            <a:tailEnd/>
          </a:ln>
        </p:spPr>
        <p:txBody>
          <a:bodyPr wrap="none">
            <a:prstTxWarp prst="textNoShape">
              <a:avLst/>
            </a:prstTxWarp>
            <a:spAutoFit/>
          </a:bodyPr>
          <a:lstStyle/>
          <a:p>
            <a:pPr defTabSz="914400" fontAlgn="base">
              <a:spcBef>
                <a:spcPct val="0"/>
              </a:spcBef>
              <a:spcAft>
                <a:spcPct val="0"/>
              </a:spcAft>
            </a:pPr>
            <a:r>
              <a:rPr lang="en-GB" sz="1400" b="1" dirty="0">
                <a:solidFill>
                  <a:schemeClr val="bg2"/>
                </a:solidFill>
                <a:latin typeface="Verdana" charset="0"/>
                <a:ea typeface="ＭＳ Ｐゴシック" charset="-128"/>
              </a:rPr>
              <a:t>3–Satellite (DDS) </a:t>
            </a:r>
          </a:p>
        </p:txBody>
      </p:sp>
      <p:grpSp>
        <p:nvGrpSpPr>
          <p:cNvPr id="5" name="Group 55"/>
          <p:cNvGrpSpPr>
            <a:grpSpLocks noChangeAspect="1"/>
          </p:cNvGrpSpPr>
          <p:nvPr/>
        </p:nvGrpSpPr>
        <p:grpSpPr bwMode="auto">
          <a:xfrm>
            <a:off x="6827838" y="5983312"/>
            <a:ext cx="612775" cy="758825"/>
            <a:chOff x="5385" y="2416"/>
            <a:chExt cx="297" cy="382"/>
          </a:xfrm>
        </p:grpSpPr>
        <p:grpSp>
          <p:nvGrpSpPr>
            <p:cNvPr id="6" name="Group 56"/>
            <p:cNvGrpSpPr>
              <a:grpSpLocks noChangeAspect="1"/>
            </p:cNvGrpSpPr>
            <p:nvPr/>
          </p:nvGrpSpPr>
          <p:grpSpPr bwMode="auto">
            <a:xfrm>
              <a:off x="5385" y="2662"/>
              <a:ext cx="144" cy="66"/>
              <a:chOff x="5385" y="2662"/>
              <a:chExt cx="144" cy="66"/>
            </a:xfrm>
          </p:grpSpPr>
          <p:sp>
            <p:nvSpPr>
              <p:cNvPr id="45208" name="Freeform 57"/>
              <p:cNvSpPr>
                <a:spLocks noChangeAspect="1"/>
              </p:cNvSpPr>
              <p:nvPr/>
            </p:nvSpPr>
            <p:spPr bwMode="auto">
              <a:xfrm>
                <a:off x="5385" y="2679"/>
                <a:ext cx="144" cy="49"/>
              </a:xfrm>
              <a:custGeom>
                <a:avLst/>
                <a:gdLst>
                  <a:gd name="T0" fmla="*/ 0 w 144"/>
                  <a:gd name="T1" fmla="*/ 47 h 49"/>
                  <a:gd name="T2" fmla="*/ 3 w 144"/>
                  <a:gd name="T3" fmla="*/ 47 h 49"/>
                  <a:gd name="T4" fmla="*/ 7 w 144"/>
                  <a:gd name="T5" fmla="*/ 47 h 49"/>
                  <a:gd name="T6" fmla="*/ 16 w 144"/>
                  <a:gd name="T7" fmla="*/ 47 h 49"/>
                  <a:gd name="T8" fmla="*/ 26 w 144"/>
                  <a:gd name="T9" fmla="*/ 48 h 49"/>
                  <a:gd name="T10" fmla="*/ 35 w 144"/>
                  <a:gd name="T11" fmla="*/ 47 h 49"/>
                  <a:gd name="T12" fmla="*/ 46 w 144"/>
                  <a:gd name="T13" fmla="*/ 47 h 49"/>
                  <a:gd name="T14" fmla="*/ 59 w 144"/>
                  <a:gd name="T15" fmla="*/ 45 h 49"/>
                  <a:gd name="T16" fmla="*/ 69 w 144"/>
                  <a:gd name="T17" fmla="*/ 42 h 49"/>
                  <a:gd name="T18" fmla="*/ 78 w 144"/>
                  <a:gd name="T19" fmla="*/ 39 h 49"/>
                  <a:gd name="T20" fmla="*/ 89 w 144"/>
                  <a:gd name="T21" fmla="*/ 34 h 49"/>
                  <a:gd name="T22" fmla="*/ 101 w 144"/>
                  <a:gd name="T23" fmla="*/ 28 h 49"/>
                  <a:gd name="T24" fmla="*/ 110 w 144"/>
                  <a:gd name="T25" fmla="*/ 22 h 49"/>
                  <a:gd name="T26" fmla="*/ 117 w 144"/>
                  <a:gd name="T27" fmla="*/ 19 h 49"/>
                  <a:gd name="T28" fmla="*/ 126 w 144"/>
                  <a:gd name="T29" fmla="*/ 14 h 49"/>
                  <a:gd name="T30" fmla="*/ 136 w 144"/>
                  <a:gd name="T31" fmla="*/ 6 h 49"/>
                  <a:gd name="T32" fmla="*/ 143 w 144"/>
                  <a:gd name="T33" fmla="*/ 0 h 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4"/>
                  <a:gd name="T52" fmla="*/ 0 h 49"/>
                  <a:gd name="T53" fmla="*/ 144 w 144"/>
                  <a:gd name="T54" fmla="*/ 49 h 4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4" h="49">
                    <a:moveTo>
                      <a:pt x="0" y="47"/>
                    </a:moveTo>
                    <a:lnTo>
                      <a:pt x="3" y="47"/>
                    </a:lnTo>
                    <a:lnTo>
                      <a:pt x="7" y="47"/>
                    </a:lnTo>
                    <a:lnTo>
                      <a:pt x="16" y="47"/>
                    </a:lnTo>
                    <a:lnTo>
                      <a:pt x="26" y="48"/>
                    </a:lnTo>
                    <a:lnTo>
                      <a:pt x="35" y="47"/>
                    </a:lnTo>
                    <a:lnTo>
                      <a:pt x="46" y="47"/>
                    </a:lnTo>
                    <a:lnTo>
                      <a:pt x="59" y="45"/>
                    </a:lnTo>
                    <a:lnTo>
                      <a:pt x="69" y="42"/>
                    </a:lnTo>
                    <a:lnTo>
                      <a:pt x="78" y="39"/>
                    </a:lnTo>
                    <a:lnTo>
                      <a:pt x="89" y="34"/>
                    </a:lnTo>
                    <a:lnTo>
                      <a:pt x="101" y="28"/>
                    </a:lnTo>
                    <a:lnTo>
                      <a:pt x="110" y="22"/>
                    </a:lnTo>
                    <a:lnTo>
                      <a:pt x="117" y="19"/>
                    </a:lnTo>
                    <a:lnTo>
                      <a:pt x="126" y="14"/>
                    </a:lnTo>
                    <a:lnTo>
                      <a:pt x="136" y="6"/>
                    </a:lnTo>
                    <a:lnTo>
                      <a:pt x="143" y="0"/>
                    </a:lnTo>
                  </a:path>
                </a:pathLst>
              </a:custGeom>
              <a:noFill/>
              <a:ln w="9088">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209" name="Freeform 58"/>
              <p:cNvSpPr>
                <a:spLocks noChangeAspect="1"/>
              </p:cNvSpPr>
              <p:nvPr/>
            </p:nvSpPr>
            <p:spPr bwMode="auto">
              <a:xfrm>
                <a:off x="5398" y="2681"/>
                <a:ext cx="107" cy="46"/>
              </a:xfrm>
              <a:custGeom>
                <a:avLst/>
                <a:gdLst>
                  <a:gd name="T0" fmla="*/ 0 w 107"/>
                  <a:gd name="T1" fmla="*/ 41 h 46"/>
                  <a:gd name="T2" fmla="*/ 22 w 107"/>
                  <a:gd name="T3" fmla="*/ 45 h 46"/>
                  <a:gd name="T4" fmla="*/ 29 w 107"/>
                  <a:gd name="T5" fmla="*/ 26 h 46"/>
                  <a:gd name="T6" fmla="*/ 65 w 107"/>
                  <a:gd name="T7" fmla="*/ 37 h 46"/>
                  <a:gd name="T8" fmla="*/ 65 w 107"/>
                  <a:gd name="T9" fmla="*/ 5 h 46"/>
                  <a:gd name="T10" fmla="*/ 104 w 107"/>
                  <a:gd name="T11" fmla="*/ 17 h 46"/>
                  <a:gd name="T12" fmla="*/ 106 w 107"/>
                  <a:gd name="T13" fmla="*/ 0 h 46"/>
                  <a:gd name="T14" fmla="*/ 0 60000 65536"/>
                  <a:gd name="T15" fmla="*/ 0 60000 65536"/>
                  <a:gd name="T16" fmla="*/ 0 60000 65536"/>
                  <a:gd name="T17" fmla="*/ 0 60000 65536"/>
                  <a:gd name="T18" fmla="*/ 0 60000 65536"/>
                  <a:gd name="T19" fmla="*/ 0 60000 65536"/>
                  <a:gd name="T20" fmla="*/ 0 60000 65536"/>
                  <a:gd name="T21" fmla="*/ 0 w 107"/>
                  <a:gd name="T22" fmla="*/ 0 h 46"/>
                  <a:gd name="T23" fmla="*/ 107 w 107"/>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7" h="46">
                    <a:moveTo>
                      <a:pt x="0" y="41"/>
                    </a:moveTo>
                    <a:lnTo>
                      <a:pt x="22" y="45"/>
                    </a:lnTo>
                    <a:lnTo>
                      <a:pt x="29" y="26"/>
                    </a:lnTo>
                    <a:lnTo>
                      <a:pt x="65" y="37"/>
                    </a:lnTo>
                    <a:lnTo>
                      <a:pt x="65" y="5"/>
                    </a:lnTo>
                    <a:lnTo>
                      <a:pt x="104" y="17"/>
                    </a:lnTo>
                    <a:lnTo>
                      <a:pt x="106" y="0"/>
                    </a:lnTo>
                  </a:path>
                </a:pathLst>
              </a:custGeom>
              <a:noFill/>
              <a:ln w="9088">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210" name="Freeform 59"/>
              <p:cNvSpPr>
                <a:spLocks noChangeAspect="1"/>
              </p:cNvSpPr>
              <p:nvPr/>
            </p:nvSpPr>
            <p:spPr bwMode="auto">
              <a:xfrm>
                <a:off x="5406" y="2710"/>
                <a:ext cx="15" cy="17"/>
              </a:xfrm>
              <a:custGeom>
                <a:avLst/>
                <a:gdLst>
                  <a:gd name="T0" fmla="*/ 0 w 15"/>
                  <a:gd name="T1" fmla="*/ 8 h 17"/>
                  <a:gd name="T2" fmla="*/ 14 w 15"/>
                  <a:gd name="T3" fmla="*/ 16 h 17"/>
                  <a:gd name="T4" fmla="*/ 10 w 15"/>
                  <a:gd name="T5" fmla="*/ 0 h 17"/>
                  <a:gd name="T6" fmla="*/ 0 60000 65536"/>
                  <a:gd name="T7" fmla="*/ 0 60000 65536"/>
                  <a:gd name="T8" fmla="*/ 0 60000 65536"/>
                  <a:gd name="T9" fmla="*/ 0 w 15"/>
                  <a:gd name="T10" fmla="*/ 0 h 17"/>
                  <a:gd name="T11" fmla="*/ 15 w 15"/>
                  <a:gd name="T12" fmla="*/ 17 h 17"/>
                </a:gdLst>
                <a:ahLst/>
                <a:cxnLst>
                  <a:cxn ang="T6">
                    <a:pos x="T0" y="T1"/>
                  </a:cxn>
                  <a:cxn ang="T7">
                    <a:pos x="T2" y="T3"/>
                  </a:cxn>
                  <a:cxn ang="T8">
                    <a:pos x="T4" y="T5"/>
                  </a:cxn>
                </a:cxnLst>
                <a:rect l="T9" t="T10" r="T11" b="T12"/>
                <a:pathLst>
                  <a:path w="15" h="17">
                    <a:moveTo>
                      <a:pt x="0" y="8"/>
                    </a:moveTo>
                    <a:lnTo>
                      <a:pt x="14" y="16"/>
                    </a:lnTo>
                    <a:lnTo>
                      <a:pt x="10" y="0"/>
                    </a:lnTo>
                  </a:path>
                </a:pathLst>
              </a:custGeom>
              <a:noFill/>
              <a:ln w="9088">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211" name="Freeform 60"/>
              <p:cNvSpPr>
                <a:spLocks noChangeAspect="1"/>
              </p:cNvSpPr>
              <p:nvPr/>
            </p:nvSpPr>
            <p:spPr bwMode="auto">
              <a:xfrm>
                <a:off x="5427" y="2707"/>
                <a:ext cx="18" cy="20"/>
              </a:xfrm>
              <a:custGeom>
                <a:avLst/>
                <a:gdLst>
                  <a:gd name="T0" fmla="*/ 4 w 18"/>
                  <a:gd name="T1" fmla="*/ 19 h 20"/>
                  <a:gd name="T2" fmla="*/ 0 w 18"/>
                  <a:gd name="T3" fmla="*/ 0 h 20"/>
                  <a:gd name="T4" fmla="*/ 17 w 18"/>
                  <a:gd name="T5" fmla="*/ 17 h 20"/>
                  <a:gd name="T6" fmla="*/ 0 60000 65536"/>
                  <a:gd name="T7" fmla="*/ 0 60000 65536"/>
                  <a:gd name="T8" fmla="*/ 0 60000 65536"/>
                  <a:gd name="T9" fmla="*/ 0 w 18"/>
                  <a:gd name="T10" fmla="*/ 0 h 20"/>
                  <a:gd name="T11" fmla="*/ 18 w 18"/>
                  <a:gd name="T12" fmla="*/ 20 h 20"/>
                </a:gdLst>
                <a:ahLst/>
                <a:cxnLst>
                  <a:cxn ang="T6">
                    <a:pos x="T0" y="T1"/>
                  </a:cxn>
                  <a:cxn ang="T7">
                    <a:pos x="T2" y="T3"/>
                  </a:cxn>
                  <a:cxn ang="T8">
                    <a:pos x="T4" y="T5"/>
                  </a:cxn>
                </a:cxnLst>
                <a:rect l="T9" t="T10" r="T11" b="T12"/>
                <a:pathLst>
                  <a:path w="18" h="20">
                    <a:moveTo>
                      <a:pt x="4" y="19"/>
                    </a:moveTo>
                    <a:lnTo>
                      <a:pt x="0" y="0"/>
                    </a:lnTo>
                    <a:lnTo>
                      <a:pt x="17" y="17"/>
                    </a:lnTo>
                  </a:path>
                </a:pathLst>
              </a:custGeom>
              <a:noFill/>
              <a:ln w="9088">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212" name="Freeform 61"/>
              <p:cNvSpPr>
                <a:spLocks noChangeAspect="1"/>
              </p:cNvSpPr>
              <p:nvPr/>
            </p:nvSpPr>
            <p:spPr bwMode="auto">
              <a:xfrm>
                <a:off x="5439" y="2693"/>
                <a:ext cx="25" cy="26"/>
              </a:xfrm>
              <a:custGeom>
                <a:avLst/>
                <a:gdLst>
                  <a:gd name="T0" fmla="*/ 0 w 25"/>
                  <a:gd name="T1" fmla="*/ 7 h 26"/>
                  <a:gd name="T2" fmla="*/ 24 w 25"/>
                  <a:gd name="T3" fmla="*/ 25 h 26"/>
                  <a:gd name="T4" fmla="*/ 12 w 25"/>
                  <a:gd name="T5" fmla="*/ 0 h 26"/>
                  <a:gd name="T6" fmla="*/ 0 60000 65536"/>
                  <a:gd name="T7" fmla="*/ 0 60000 65536"/>
                  <a:gd name="T8" fmla="*/ 0 60000 65536"/>
                  <a:gd name="T9" fmla="*/ 0 w 25"/>
                  <a:gd name="T10" fmla="*/ 0 h 26"/>
                  <a:gd name="T11" fmla="*/ 25 w 25"/>
                  <a:gd name="T12" fmla="*/ 26 h 26"/>
                </a:gdLst>
                <a:ahLst/>
                <a:cxnLst>
                  <a:cxn ang="T6">
                    <a:pos x="T0" y="T1"/>
                  </a:cxn>
                  <a:cxn ang="T7">
                    <a:pos x="T2" y="T3"/>
                  </a:cxn>
                  <a:cxn ang="T8">
                    <a:pos x="T4" y="T5"/>
                  </a:cxn>
                </a:cxnLst>
                <a:rect l="T9" t="T10" r="T11" b="T12"/>
                <a:pathLst>
                  <a:path w="25" h="26">
                    <a:moveTo>
                      <a:pt x="0" y="7"/>
                    </a:moveTo>
                    <a:lnTo>
                      <a:pt x="24" y="25"/>
                    </a:lnTo>
                    <a:lnTo>
                      <a:pt x="12" y="0"/>
                    </a:lnTo>
                  </a:path>
                </a:pathLst>
              </a:custGeom>
              <a:noFill/>
              <a:ln w="9088">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213" name="Freeform 62"/>
              <p:cNvSpPr>
                <a:spLocks noChangeAspect="1"/>
              </p:cNvSpPr>
              <p:nvPr/>
            </p:nvSpPr>
            <p:spPr bwMode="auto">
              <a:xfrm>
                <a:off x="5463" y="2686"/>
                <a:ext cx="26" cy="28"/>
              </a:xfrm>
              <a:custGeom>
                <a:avLst/>
                <a:gdLst>
                  <a:gd name="T0" fmla="*/ 12 w 26"/>
                  <a:gd name="T1" fmla="*/ 27 h 28"/>
                  <a:gd name="T2" fmla="*/ 0 w 26"/>
                  <a:gd name="T3" fmla="*/ 0 h 28"/>
                  <a:gd name="T4" fmla="*/ 25 w 26"/>
                  <a:gd name="T5" fmla="*/ 21 h 28"/>
                  <a:gd name="T6" fmla="*/ 0 60000 65536"/>
                  <a:gd name="T7" fmla="*/ 0 60000 65536"/>
                  <a:gd name="T8" fmla="*/ 0 60000 65536"/>
                  <a:gd name="T9" fmla="*/ 0 w 26"/>
                  <a:gd name="T10" fmla="*/ 0 h 28"/>
                  <a:gd name="T11" fmla="*/ 26 w 26"/>
                  <a:gd name="T12" fmla="*/ 28 h 28"/>
                </a:gdLst>
                <a:ahLst/>
                <a:cxnLst>
                  <a:cxn ang="T6">
                    <a:pos x="T0" y="T1"/>
                  </a:cxn>
                  <a:cxn ang="T7">
                    <a:pos x="T2" y="T3"/>
                  </a:cxn>
                  <a:cxn ang="T8">
                    <a:pos x="T4" y="T5"/>
                  </a:cxn>
                </a:cxnLst>
                <a:rect l="T9" t="T10" r="T11" b="T12"/>
                <a:pathLst>
                  <a:path w="26" h="28">
                    <a:moveTo>
                      <a:pt x="12" y="27"/>
                    </a:moveTo>
                    <a:lnTo>
                      <a:pt x="0" y="0"/>
                    </a:lnTo>
                    <a:lnTo>
                      <a:pt x="25" y="21"/>
                    </a:lnTo>
                  </a:path>
                </a:pathLst>
              </a:custGeom>
              <a:noFill/>
              <a:ln w="9088">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214" name="Freeform 63"/>
              <p:cNvSpPr>
                <a:spLocks noChangeAspect="1"/>
              </p:cNvSpPr>
              <p:nvPr/>
            </p:nvSpPr>
            <p:spPr bwMode="auto">
              <a:xfrm>
                <a:off x="5401" y="2699"/>
                <a:ext cx="78" cy="28"/>
              </a:xfrm>
              <a:custGeom>
                <a:avLst/>
                <a:gdLst>
                  <a:gd name="T0" fmla="*/ 0 w 77"/>
                  <a:gd name="T1" fmla="*/ 27 h 28"/>
                  <a:gd name="T2" fmla="*/ 18 w 77"/>
                  <a:gd name="T3" fmla="*/ 19 h 28"/>
                  <a:gd name="T4" fmla="*/ 38 w 77"/>
                  <a:gd name="T5" fmla="*/ 19 h 28"/>
                  <a:gd name="T6" fmla="*/ 61 w 77"/>
                  <a:gd name="T7" fmla="*/ 3 h 28"/>
                  <a:gd name="T8" fmla="*/ 83 w 77"/>
                  <a:gd name="T9" fmla="*/ 0 h 28"/>
                  <a:gd name="T10" fmla="*/ 0 60000 65536"/>
                  <a:gd name="T11" fmla="*/ 0 60000 65536"/>
                  <a:gd name="T12" fmla="*/ 0 60000 65536"/>
                  <a:gd name="T13" fmla="*/ 0 60000 65536"/>
                  <a:gd name="T14" fmla="*/ 0 60000 65536"/>
                  <a:gd name="T15" fmla="*/ 0 w 77"/>
                  <a:gd name="T16" fmla="*/ 0 h 28"/>
                  <a:gd name="T17" fmla="*/ 77 w 77"/>
                  <a:gd name="T18" fmla="*/ 28 h 28"/>
                </a:gdLst>
                <a:ahLst/>
                <a:cxnLst>
                  <a:cxn ang="T10">
                    <a:pos x="T0" y="T1"/>
                  </a:cxn>
                  <a:cxn ang="T11">
                    <a:pos x="T2" y="T3"/>
                  </a:cxn>
                  <a:cxn ang="T12">
                    <a:pos x="T4" y="T5"/>
                  </a:cxn>
                  <a:cxn ang="T13">
                    <a:pos x="T6" y="T7"/>
                  </a:cxn>
                  <a:cxn ang="T14">
                    <a:pos x="T8" y="T9"/>
                  </a:cxn>
                </a:cxnLst>
                <a:rect l="T15" t="T16" r="T17" b="T18"/>
                <a:pathLst>
                  <a:path w="77" h="28">
                    <a:moveTo>
                      <a:pt x="0" y="27"/>
                    </a:moveTo>
                    <a:lnTo>
                      <a:pt x="18" y="19"/>
                    </a:lnTo>
                    <a:lnTo>
                      <a:pt x="38" y="19"/>
                    </a:lnTo>
                    <a:lnTo>
                      <a:pt x="54" y="3"/>
                    </a:lnTo>
                    <a:lnTo>
                      <a:pt x="76" y="0"/>
                    </a:lnTo>
                  </a:path>
                </a:pathLst>
              </a:custGeom>
              <a:noFill/>
              <a:ln w="9088">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215" name="Freeform 64"/>
              <p:cNvSpPr>
                <a:spLocks noChangeAspect="1"/>
              </p:cNvSpPr>
              <p:nvPr/>
            </p:nvSpPr>
            <p:spPr bwMode="auto">
              <a:xfrm>
                <a:off x="5463" y="2669"/>
                <a:ext cx="18" cy="50"/>
              </a:xfrm>
              <a:custGeom>
                <a:avLst/>
                <a:gdLst>
                  <a:gd name="T0" fmla="*/ 17 w 18"/>
                  <a:gd name="T1" fmla="*/ 0 h 50"/>
                  <a:gd name="T2" fmla="*/ 14 w 18"/>
                  <a:gd name="T3" fmla="*/ 30 h 50"/>
                  <a:gd name="T4" fmla="*/ 0 w 18"/>
                  <a:gd name="T5" fmla="*/ 49 h 50"/>
                  <a:gd name="T6" fmla="*/ 0 60000 65536"/>
                  <a:gd name="T7" fmla="*/ 0 60000 65536"/>
                  <a:gd name="T8" fmla="*/ 0 60000 65536"/>
                  <a:gd name="T9" fmla="*/ 0 w 18"/>
                  <a:gd name="T10" fmla="*/ 0 h 50"/>
                  <a:gd name="T11" fmla="*/ 18 w 18"/>
                  <a:gd name="T12" fmla="*/ 50 h 50"/>
                </a:gdLst>
                <a:ahLst/>
                <a:cxnLst>
                  <a:cxn ang="T6">
                    <a:pos x="T0" y="T1"/>
                  </a:cxn>
                  <a:cxn ang="T7">
                    <a:pos x="T2" y="T3"/>
                  </a:cxn>
                  <a:cxn ang="T8">
                    <a:pos x="T4" y="T5"/>
                  </a:cxn>
                </a:cxnLst>
                <a:rect l="T9" t="T10" r="T11" b="T12"/>
                <a:pathLst>
                  <a:path w="18" h="50">
                    <a:moveTo>
                      <a:pt x="17" y="0"/>
                    </a:moveTo>
                    <a:lnTo>
                      <a:pt x="14" y="30"/>
                    </a:lnTo>
                    <a:lnTo>
                      <a:pt x="0" y="49"/>
                    </a:lnTo>
                  </a:path>
                </a:pathLst>
              </a:custGeom>
              <a:noFill/>
              <a:ln w="9088">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216" name="Freeform 65"/>
              <p:cNvSpPr>
                <a:spLocks noChangeAspect="1"/>
              </p:cNvSpPr>
              <p:nvPr/>
            </p:nvSpPr>
            <p:spPr bwMode="auto">
              <a:xfrm>
                <a:off x="5473" y="2675"/>
                <a:ext cx="31" cy="25"/>
              </a:xfrm>
              <a:custGeom>
                <a:avLst/>
                <a:gdLst>
                  <a:gd name="T0" fmla="*/ 0 w 31"/>
                  <a:gd name="T1" fmla="*/ 0 h 25"/>
                  <a:gd name="T2" fmla="*/ 30 w 31"/>
                  <a:gd name="T3" fmla="*/ 23 h 25"/>
                  <a:gd name="T4" fmla="*/ 5 w 31"/>
                  <a:gd name="T5" fmla="*/ 24 h 25"/>
                  <a:gd name="T6" fmla="*/ 0 60000 65536"/>
                  <a:gd name="T7" fmla="*/ 0 60000 65536"/>
                  <a:gd name="T8" fmla="*/ 0 60000 65536"/>
                  <a:gd name="T9" fmla="*/ 0 w 31"/>
                  <a:gd name="T10" fmla="*/ 0 h 25"/>
                  <a:gd name="T11" fmla="*/ 31 w 31"/>
                  <a:gd name="T12" fmla="*/ 25 h 25"/>
                </a:gdLst>
                <a:ahLst/>
                <a:cxnLst>
                  <a:cxn ang="T6">
                    <a:pos x="T0" y="T1"/>
                  </a:cxn>
                  <a:cxn ang="T7">
                    <a:pos x="T2" y="T3"/>
                  </a:cxn>
                  <a:cxn ang="T8">
                    <a:pos x="T4" y="T5"/>
                  </a:cxn>
                </a:cxnLst>
                <a:rect l="T9" t="T10" r="T11" b="T12"/>
                <a:pathLst>
                  <a:path w="31" h="25">
                    <a:moveTo>
                      <a:pt x="0" y="0"/>
                    </a:moveTo>
                    <a:lnTo>
                      <a:pt x="30" y="23"/>
                    </a:lnTo>
                    <a:lnTo>
                      <a:pt x="5" y="24"/>
                    </a:lnTo>
                  </a:path>
                </a:pathLst>
              </a:custGeom>
              <a:noFill/>
              <a:ln w="9088">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217" name="Freeform 66"/>
              <p:cNvSpPr>
                <a:spLocks noChangeAspect="1"/>
              </p:cNvSpPr>
              <p:nvPr/>
            </p:nvSpPr>
            <p:spPr bwMode="auto">
              <a:xfrm>
                <a:off x="5439" y="2683"/>
                <a:ext cx="67" cy="36"/>
              </a:xfrm>
              <a:custGeom>
                <a:avLst/>
                <a:gdLst>
                  <a:gd name="T0" fmla="*/ 0 w 67"/>
                  <a:gd name="T1" fmla="*/ 35 h 36"/>
                  <a:gd name="T2" fmla="*/ 0 w 67"/>
                  <a:gd name="T3" fmla="*/ 17 h 36"/>
                  <a:gd name="T4" fmla="*/ 18 w 67"/>
                  <a:gd name="T5" fmla="*/ 18 h 36"/>
                  <a:gd name="T6" fmla="*/ 39 w 67"/>
                  <a:gd name="T7" fmla="*/ 7 h 36"/>
                  <a:gd name="T8" fmla="*/ 66 w 67"/>
                  <a:gd name="T9" fmla="*/ 0 h 36"/>
                  <a:gd name="T10" fmla="*/ 0 60000 65536"/>
                  <a:gd name="T11" fmla="*/ 0 60000 65536"/>
                  <a:gd name="T12" fmla="*/ 0 60000 65536"/>
                  <a:gd name="T13" fmla="*/ 0 60000 65536"/>
                  <a:gd name="T14" fmla="*/ 0 60000 65536"/>
                  <a:gd name="T15" fmla="*/ 0 w 67"/>
                  <a:gd name="T16" fmla="*/ 0 h 36"/>
                  <a:gd name="T17" fmla="*/ 67 w 67"/>
                  <a:gd name="T18" fmla="*/ 36 h 36"/>
                </a:gdLst>
                <a:ahLst/>
                <a:cxnLst>
                  <a:cxn ang="T10">
                    <a:pos x="T0" y="T1"/>
                  </a:cxn>
                  <a:cxn ang="T11">
                    <a:pos x="T2" y="T3"/>
                  </a:cxn>
                  <a:cxn ang="T12">
                    <a:pos x="T4" y="T5"/>
                  </a:cxn>
                  <a:cxn ang="T13">
                    <a:pos x="T6" y="T7"/>
                  </a:cxn>
                  <a:cxn ang="T14">
                    <a:pos x="T8" y="T9"/>
                  </a:cxn>
                </a:cxnLst>
                <a:rect l="T15" t="T16" r="T17" b="T18"/>
                <a:pathLst>
                  <a:path w="67" h="36">
                    <a:moveTo>
                      <a:pt x="0" y="35"/>
                    </a:moveTo>
                    <a:lnTo>
                      <a:pt x="0" y="17"/>
                    </a:lnTo>
                    <a:lnTo>
                      <a:pt x="18" y="18"/>
                    </a:lnTo>
                    <a:lnTo>
                      <a:pt x="39" y="7"/>
                    </a:lnTo>
                    <a:lnTo>
                      <a:pt x="66" y="0"/>
                    </a:lnTo>
                  </a:path>
                </a:pathLst>
              </a:custGeom>
              <a:noFill/>
              <a:ln w="9088">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218" name="Freeform 67"/>
              <p:cNvSpPr>
                <a:spLocks noChangeAspect="1"/>
              </p:cNvSpPr>
              <p:nvPr/>
            </p:nvSpPr>
            <p:spPr bwMode="auto">
              <a:xfrm>
                <a:off x="5395" y="2702"/>
                <a:ext cx="93" cy="22"/>
              </a:xfrm>
              <a:custGeom>
                <a:avLst/>
                <a:gdLst>
                  <a:gd name="T0" fmla="*/ 98 w 92"/>
                  <a:gd name="T1" fmla="*/ 5 h 23"/>
                  <a:gd name="T2" fmla="*/ 67 w 92"/>
                  <a:gd name="T3" fmla="*/ 0 h 23"/>
                  <a:gd name="T4" fmla="*/ 56 w 92"/>
                  <a:gd name="T5" fmla="*/ 15 h 23"/>
                  <a:gd name="T6" fmla="*/ 24 w 92"/>
                  <a:gd name="T7" fmla="*/ 11 h 23"/>
                  <a:gd name="T8" fmla="*/ 0 w 92"/>
                  <a:gd name="T9" fmla="*/ 12 h 23"/>
                  <a:gd name="T10" fmla="*/ 0 60000 65536"/>
                  <a:gd name="T11" fmla="*/ 0 60000 65536"/>
                  <a:gd name="T12" fmla="*/ 0 60000 65536"/>
                  <a:gd name="T13" fmla="*/ 0 60000 65536"/>
                  <a:gd name="T14" fmla="*/ 0 60000 65536"/>
                  <a:gd name="T15" fmla="*/ 0 w 92"/>
                  <a:gd name="T16" fmla="*/ 0 h 23"/>
                  <a:gd name="T17" fmla="*/ 92 w 92"/>
                  <a:gd name="T18" fmla="*/ 23 h 23"/>
                </a:gdLst>
                <a:ahLst/>
                <a:cxnLst>
                  <a:cxn ang="T10">
                    <a:pos x="T0" y="T1"/>
                  </a:cxn>
                  <a:cxn ang="T11">
                    <a:pos x="T2" y="T3"/>
                  </a:cxn>
                  <a:cxn ang="T12">
                    <a:pos x="T4" y="T5"/>
                  </a:cxn>
                  <a:cxn ang="T13">
                    <a:pos x="T6" y="T7"/>
                  </a:cxn>
                  <a:cxn ang="T14">
                    <a:pos x="T8" y="T9"/>
                  </a:cxn>
                </a:cxnLst>
                <a:rect l="T15" t="T16" r="T17" b="T18"/>
                <a:pathLst>
                  <a:path w="92" h="23">
                    <a:moveTo>
                      <a:pt x="91" y="5"/>
                    </a:moveTo>
                    <a:lnTo>
                      <a:pt x="60" y="0"/>
                    </a:lnTo>
                    <a:lnTo>
                      <a:pt x="49" y="22"/>
                    </a:lnTo>
                    <a:lnTo>
                      <a:pt x="24" y="16"/>
                    </a:lnTo>
                    <a:lnTo>
                      <a:pt x="0" y="19"/>
                    </a:lnTo>
                  </a:path>
                </a:pathLst>
              </a:custGeom>
              <a:noFill/>
              <a:ln w="9088">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219" name="Freeform 68"/>
              <p:cNvSpPr>
                <a:spLocks noChangeAspect="1"/>
              </p:cNvSpPr>
              <p:nvPr/>
            </p:nvSpPr>
            <p:spPr bwMode="auto">
              <a:xfrm>
                <a:off x="5395" y="2702"/>
                <a:ext cx="93" cy="22"/>
              </a:xfrm>
              <a:custGeom>
                <a:avLst/>
                <a:gdLst>
                  <a:gd name="T0" fmla="*/ 98 w 92"/>
                  <a:gd name="T1" fmla="*/ 5 h 23"/>
                  <a:gd name="T2" fmla="*/ 67 w 92"/>
                  <a:gd name="T3" fmla="*/ 0 h 23"/>
                  <a:gd name="T4" fmla="*/ 56 w 92"/>
                  <a:gd name="T5" fmla="*/ 15 h 23"/>
                  <a:gd name="T6" fmla="*/ 24 w 92"/>
                  <a:gd name="T7" fmla="*/ 11 h 23"/>
                  <a:gd name="T8" fmla="*/ 0 w 92"/>
                  <a:gd name="T9" fmla="*/ 12 h 23"/>
                  <a:gd name="T10" fmla="*/ 0 60000 65536"/>
                  <a:gd name="T11" fmla="*/ 0 60000 65536"/>
                  <a:gd name="T12" fmla="*/ 0 60000 65536"/>
                  <a:gd name="T13" fmla="*/ 0 60000 65536"/>
                  <a:gd name="T14" fmla="*/ 0 60000 65536"/>
                  <a:gd name="T15" fmla="*/ 0 w 92"/>
                  <a:gd name="T16" fmla="*/ 0 h 23"/>
                  <a:gd name="T17" fmla="*/ 92 w 92"/>
                  <a:gd name="T18" fmla="*/ 23 h 23"/>
                </a:gdLst>
                <a:ahLst/>
                <a:cxnLst>
                  <a:cxn ang="T10">
                    <a:pos x="T0" y="T1"/>
                  </a:cxn>
                  <a:cxn ang="T11">
                    <a:pos x="T2" y="T3"/>
                  </a:cxn>
                  <a:cxn ang="T12">
                    <a:pos x="T4" y="T5"/>
                  </a:cxn>
                  <a:cxn ang="T13">
                    <a:pos x="T6" y="T7"/>
                  </a:cxn>
                  <a:cxn ang="T14">
                    <a:pos x="T8" y="T9"/>
                  </a:cxn>
                </a:cxnLst>
                <a:rect l="T15" t="T16" r="T17" b="T18"/>
                <a:pathLst>
                  <a:path w="92" h="23">
                    <a:moveTo>
                      <a:pt x="91" y="5"/>
                    </a:moveTo>
                    <a:lnTo>
                      <a:pt x="60" y="0"/>
                    </a:lnTo>
                    <a:lnTo>
                      <a:pt x="49" y="22"/>
                    </a:lnTo>
                    <a:lnTo>
                      <a:pt x="24" y="16"/>
                    </a:lnTo>
                    <a:lnTo>
                      <a:pt x="0" y="19"/>
                    </a:lnTo>
                  </a:path>
                </a:pathLst>
              </a:custGeom>
              <a:noFill/>
              <a:ln w="9088">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220" name="Freeform 69"/>
              <p:cNvSpPr>
                <a:spLocks noChangeAspect="1"/>
              </p:cNvSpPr>
              <p:nvPr/>
            </p:nvSpPr>
            <p:spPr bwMode="auto">
              <a:xfrm>
                <a:off x="5486" y="2686"/>
                <a:ext cx="33" cy="22"/>
              </a:xfrm>
              <a:custGeom>
                <a:avLst/>
                <a:gdLst>
                  <a:gd name="T0" fmla="*/ 0 w 33"/>
                  <a:gd name="T1" fmla="*/ 21 h 22"/>
                  <a:gd name="T2" fmla="*/ 0 w 33"/>
                  <a:gd name="T3" fmla="*/ 21 h 22"/>
                  <a:gd name="T4" fmla="*/ 3 w 33"/>
                  <a:gd name="T5" fmla="*/ 2 h 22"/>
                  <a:gd name="T6" fmla="*/ 32 w 33"/>
                  <a:gd name="T7" fmla="*/ 0 h 22"/>
                  <a:gd name="T8" fmla="*/ 0 60000 65536"/>
                  <a:gd name="T9" fmla="*/ 0 60000 65536"/>
                  <a:gd name="T10" fmla="*/ 0 60000 65536"/>
                  <a:gd name="T11" fmla="*/ 0 60000 65536"/>
                  <a:gd name="T12" fmla="*/ 0 w 33"/>
                  <a:gd name="T13" fmla="*/ 0 h 22"/>
                  <a:gd name="T14" fmla="*/ 33 w 33"/>
                  <a:gd name="T15" fmla="*/ 22 h 22"/>
                </a:gdLst>
                <a:ahLst/>
                <a:cxnLst>
                  <a:cxn ang="T8">
                    <a:pos x="T0" y="T1"/>
                  </a:cxn>
                  <a:cxn ang="T9">
                    <a:pos x="T2" y="T3"/>
                  </a:cxn>
                  <a:cxn ang="T10">
                    <a:pos x="T4" y="T5"/>
                  </a:cxn>
                  <a:cxn ang="T11">
                    <a:pos x="T6" y="T7"/>
                  </a:cxn>
                </a:cxnLst>
                <a:rect l="T12" t="T13" r="T14" b="T15"/>
                <a:pathLst>
                  <a:path w="33" h="22">
                    <a:moveTo>
                      <a:pt x="0" y="21"/>
                    </a:moveTo>
                    <a:lnTo>
                      <a:pt x="0" y="21"/>
                    </a:lnTo>
                    <a:lnTo>
                      <a:pt x="3" y="2"/>
                    </a:lnTo>
                    <a:lnTo>
                      <a:pt x="32" y="0"/>
                    </a:lnTo>
                  </a:path>
                </a:pathLst>
              </a:custGeom>
              <a:noFill/>
              <a:ln w="9088">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221" name="Freeform 70"/>
              <p:cNvSpPr>
                <a:spLocks noChangeAspect="1"/>
              </p:cNvSpPr>
              <p:nvPr/>
            </p:nvSpPr>
            <p:spPr bwMode="auto">
              <a:xfrm>
                <a:off x="5419" y="2665"/>
                <a:ext cx="73" cy="54"/>
              </a:xfrm>
              <a:custGeom>
                <a:avLst/>
                <a:gdLst>
                  <a:gd name="T0" fmla="*/ 0 w 73"/>
                  <a:gd name="T1" fmla="*/ 53 h 54"/>
                  <a:gd name="T2" fmla="*/ 20 w 73"/>
                  <a:gd name="T3" fmla="*/ 35 h 54"/>
                  <a:gd name="T4" fmla="*/ 59 w 73"/>
                  <a:gd name="T5" fmla="*/ 25 h 54"/>
                  <a:gd name="T6" fmla="*/ 72 w 73"/>
                  <a:gd name="T7" fmla="*/ 0 h 54"/>
                  <a:gd name="T8" fmla="*/ 0 60000 65536"/>
                  <a:gd name="T9" fmla="*/ 0 60000 65536"/>
                  <a:gd name="T10" fmla="*/ 0 60000 65536"/>
                  <a:gd name="T11" fmla="*/ 0 60000 65536"/>
                  <a:gd name="T12" fmla="*/ 0 w 73"/>
                  <a:gd name="T13" fmla="*/ 0 h 54"/>
                  <a:gd name="T14" fmla="*/ 73 w 73"/>
                  <a:gd name="T15" fmla="*/ 54 h 54"/>
                </a:gdLst>
                <a:ahLst/>
                <a:cxnLst>
                  <a:cxn ang="T8">
                    <a:pos x="T0" y="T1"/>
                  </a:cxn>
                  <a:cxn ang="T9">
                    <a:pos x="T2" y="T3"/>
                  </a:cxn>
                  <a:cxn ang="T10">
                    <a:pos x="T4" y="T5"/>
                  </a:cxn>
                  <a:cxn ang="T11">
                    <a:pos x="T6" y="T7"/>
                  </a:cxn>
                </a:cxnLst>
                <a:rect l="T12" t="T13" r="T14" b="T15"/>
                <a:pathLst>
                  <a:path w="73" h="54">
                    <a:moveTo>
                      <a:pt x="0" y="53"/>
                    </a:moveTo>
                    <a:lnTo>
                      <a:pt x="20" y="35"/>
                    </a:lnTo>
                    <a:lnTo>
                      <a:pt x="59" y="25"/>
                    </a:lnTo>
                    <a:lnTo>
                      <a:pt x="72" y="0"/>
                    </a:lnTo>
                  </a:path>
                </a:pathLst>
              </a:custGeom>
              <a:noFill/>
              <a:ln w="9088">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222" name="Line 71"/>
              <p:cNvSpPr>
                <a:spLocks noChangeAspect="1" noChangeShapeType="1"/>
              </p:cNvSpPr>
              <p:nvPr/>
            </p:nvSpPr>
            <p:spPr bwMode="auto">
              <a:xfrm flipV="1">
                <a:off x="5489" y="2662"/>
                <a:ext cx="2" cy="26"/>
              </a:xfrm>
              <a:prstGeom prst="line">
                <a:avLst/>
              </a:prstGeom>
              <a:noFill/>
              <a:ln w="9088">
                <a:solidFill>
                  <a:srgbClr val="000099"/>
                </a:solidFill>
                <a:round/>
                <a:headEnd/>
                <a:tailEnd/>
              </a:ln>
            </p:spPr>
            <p:txBody>
              <a:bodyPr wrap="none">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grpSp>
        <p:grpSp>
          <p:nvGrpSpPr>
            <p:cNvPr id="7" name="Group 72"/>
            <p:cNvGrpSpPr>
              <a:grpSpLocks noChangeAspect="1"/>
            </p:cNvGrpSpPr>
            <p:nvPr/>
          </p:nvGrpSpPr>
          <p:grpSpPr bwMode="auto">
            <a:xfrm>
              <a:off x="5565" y="2451"/>
              <a:ext cx="51" cy="154"/>
              <a:chOff x="5565" y="2451"/>
              <a:chExt cx="51" cy="154"/>
            </a:xfrm>
          </p:grpSpPr>
          <p:sp>
            <p:nvSpPr>
              <p:cNvPr id="45193" name="Freeform 73"/>
              <p:cNvSpPr>
                <a:spLocks noChangeAspect="1"/>
              </p:cNvSpPr>
              <p:nvPr/>
            </p:nvSpPr>
            <p:spPr bwMode="auto">
              <a:xfrm>
                <a:off x="5592" y="2451"/>
                <a:ext cx="24" cy="153"/>
              </a:xfrm>
              <a:custGeom>
                <a:avLst/>
                <a:gdLst>
                  <a:gd name="T0" fmla="*/ 0 w 24"/>
                  <a:gd name="T1" fmla="*/ 0 h 154"/>
                  <a:gd name="T2" fmla="*/ 2 w 24"/>
                  <a:gd name="T3" fmla="*/ 3 h 154"/>
                  <a:gd name="T4" fmla="*/ 4 w 24"/>
                  <a:gd name="T5" fmla="*/ 5 h 154"/>
                  <a:gd name="T6" fmla="*/ 6 w 24"/>
                  <a:gd name="T7" fmla="*/ 7 h 154"/>
                  <a:gd name="T8" fmla="*/ 8 w 24"/>
                  <a:gd name="T9" fmla="*/ 10 h 154"/>
                  <a:gd name="T10" fmla="*/ 10 w 24"/>
                  <a:gd name="T11" fmla="*/ 13 h 154"/>
                  <a:gd name="T12" fmla="*/ 11 w 24"/>
                  <a:gd name="T13" fmla="*/ 16 h 154"/>
                  <a:gd name="T14" fmla="*/ 14 w 24"/>
                  <a:gd name="T15" fmla="*/ 21 h 154"/>
                  <a:gd name="T16" fmla="*/ 16 w 24"/>
                  <a:gd name="T17" fmla="*/ 26 h 154"/>
                  <a:gd name="T18" fmla="*/ 18 w 24"/>
                  <a:gd name="T19" fmla="*/ 32 h 154"/>
                  <a:gd name="T20" fmla="*/ 20 w 24"/>
                  <a:gd name="T21" fmla="*/ 43 h 154"/>
                  <a:gd name="T22" fmla="*/ 21 w 24"/>
                  <a:gd name="T23" fmla="*/ 54 h 154"/>
                  <a:gd name="T24" fmla="*/ 23 w 24"/>
                  <a:gd name="T25" fmla="*/ 71 h 154"/>
                  <a:gd name="T26" fmla="*/ 23 w 24"/>
                  <a:gd name="T27" fmla="*/ 77 h 154"/>
                  <a:gd name="T28" fmla="*/ 21 w 24"/>
                  <a:gd name="T29" fmla="*/ 89 h 154"/>
                  <a:gd name="T30" fmla="*/ 20 w 24"/>
                  <a:gd name="T31" fmla="*/ 99 h 154"/>
                  <a:gd name="T32" fmla="*/ 18 w 24"/>
                  <a:gd name="T33" fmla="*/ 105 h 154"/>
                  <a:gd name="T34" fmla="*/ 15 w 24"/>
                  <a:gd name="T35" fmla="*/ 115 h 154"/>
                  <a:gd name="T36" fmla="*/ 11 w 24"/>
                  <a:gd name="T37" fmla="*/ 127 h 154"/>
                  <a:gd name="T38" fmla="*/ 7 w 24"/>
                  <a:gd name="T39" fmla="*/ 135 h 154"/>
                  <a:gd name="T40" fmla="*/ 1 w 24"/>
                  <a:gd name="T41" fmla="*/ 146 h 1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
                  <a:gd name="T64" fmla="*/ 0 h 154"/>
                  <a:gd name="T65" fmla="*/ 24 w 24"/>
                  <a:gd name="T66" fmla="*/ 154 h 1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 h="154">
                    <a:moveTo>
                      <a:pt x="0" y="0"/>
                    </a:moveTo>
                    <a:lnTo>
                      <a:pt x="2" y="3"/>
                    </a:lnTo>
                    <a:lnTo>
                      <a:pt x="4" y="5"/>
                    </a:lnTo>
                    <a:lnTo>
                      <a:pt x="6" y="7"/>
                    </a:lnTo>
                    <a:lnTo>
                      <a:pt x="8" y="10"/>
                    </a:lnTo>
                    <a:lnTo>
                      <a:pt x="10" y="13"/>
                    </a:lnTo>
                    <a:lnTo>
                      <a:pt x="11" y="16"/>
                    </a:lnTo>
                    <a:lnTo>
                      <a:pt x="14" y="21"/>
                    </a:lnTo>
                    <a:lnTo>
                      <a:pt x="16" y="26"/>
                    </a:lnTo>
                    <a:lnTo>
                      <a:pt x="18" y="32"/>
                    </a:lnTo>
                    <a:lnTo>
                      <a:pt x="20" y="43"/>
                    </a:lnTo>
                    <a:lnTo>
                      <a:pt x="21" y="54"/>
                    </a:lnTo>
                    <a:lnTo>
                      <a:pt x="23" y="71"/>
                    </a:lnTo>
                    <a:lnTo>
                      <a:pt x="23" y="82"/>
                    </a:lnTo>
                    <a:lnTo>
                      <a:pt x="21" y="96"/>
                    </a:lnTo>
                    <a:lnTo>
                      <a:pt x="20" y="106"/>
                    </a:lnTo>
                    <a:lnTo>
                      <a:pt x="18" y="112"/>
                    </a:lnTo>
                    <a:lnTo>
                      <a:pt x="15" y="122"/>
                    </a:lnTo>
                    <a:lnTo>
                      <a:pt x="11" y="134"/>
                    </a:lnTo>
                    <a:lnTo>
                      <a:pt x="7" y="142"/>
                    </a:lnTo>
                    <a:lnTo>
                      <a:pt x="1" y="153"/>
                    </a:lnTo>
                  </a:path>
                </a:pathLst>
              </a:custGeom>
              <a:noFill/>
              <a:ln w="9088">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94" name="Freeform 74"/>
              <p:cNvSpPr>
                <a:spLocks noChangeAspect="1"/>
              </p:cNvSpPr>
              <p:nvPr/>
            </p:nvSpPr>
            <p:spPr bwMode="auto">
              <a:xfrm>
                <a:off x="5574" y="2467"/>
                <a:ext cx="42" cy="109"/>
              </a:xfrm>
              <a:custGeom>
                <a:avLst/>
                <a:gdLst>
                  <a:gd name="T0" fmla="*/ 19 w 42"/>
                  <a:gd name="T1" fmla="*/ 0 h 110"/>
                  <a:gd name="T2" fmla="*/ 36 w 42"/>
                  <a:gd name="T3" fmla="*/ 16 h 110"/>
                  <a:gd name="T4" fmla="*/ 16 w 42"/>
                  <a:gd name="T5" fmla="*/ 29 h 110"/>
                  <a:gd name="T6" fmla="*/ 41 w 42"/>
                  <a:gd name="T7" fmla="*/ 55 h 110"/>
                  <a:gd name="T8" fmla="*/ 7 w 42"/>
                  <a:gd name="T9" fmla="*/ 59 h 110"/>
                  <a:gd name="T10" fmla="*/ 36 w 42"/>
                  <a:gd name="T11" fmla="*/ 89 h 110"/>
                  <a:gd name="T12" fmla="*/ 0 w 42"/>
                  <a:gd name="T13" fmla="*/ 102 h 110"/>
                  <a:gd name="T14" fmla="*/ 0 60000 65536"/>
                  <a:gd name="T15" fmla="*/ 0 60000 65536"/>
                  <a:gd name="T16" fmla="*/ 0 60000 65536"/>
                  <a:gd name="T17" fmla="*/ 0 60000 65536"/>
                  <a:gd name="T18" fmla="*/ 0 60000 65536"/>
                  <a:gd name="T19" fmla="*/ 0 60000 65536"/>
                  <a:gd name="T20" fmla="*/ 0 60000 65536"/>
                  <a:gd name="T21" fmla="*/ 0 w 42"/>
                  <a:gd name="T22" fmla="*/ 0 h 110"/>
                  <a:gd name="T23" fmla="*/ 42 w 42"/>
                  <a:gd name="T24" fmla="*/ 110 h 1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110">
                    <a:moveTo>
                      <a:pt x="19" y="0"/>
                    </a:moveTo>
                    <a:lnTo>
                      <a:pt x="36" y="16"/>
                    </a:lnTo>
                    <a:lnTo>
                      <a:pt x="16" y="29"/>
                    </a:lnTo>
                    <a:lnTo>
                      <a:pt x="41" y="55"/>
                    </a:lnTo>
                    <a:lnTo>
                      <a:pt x="7" y="66"/>
                    </a:lnTo>
                    <a:lnTo>
                      <a:pt x="36" y="96"/>
                    </a:lnTo>
                    <a:lnTo>
                      <a:pt x="0" y="109"/>
                    </a:lnTo>
                  </a:path>
                </a:pathLst>
              </a:custGeom>
              <a:noFill/>
              <a:ln w="9088">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95" name="Freeform 75"/>
              <p:cNvSpPr>
                <a:spLocks noChangeAspect="1"/>
              </p:cNvSpPr>
              <p:nvPr/>
            </p:nvSpPr>
            <p:spPr bwMode="auto">
              <a:xfrm>
                <a:off x="5589" y="2475"/>
                <a:ext cx="22" cy="13"/>
              </a:xfrm>
              <a:custGeom>
                <a:avLst/>
                <a:gdLst>
                  <a:gd name="T0" fmla="*/ 4 w 22"/>
                  <a:gd name="T1" fmla="*/ 0 h 13"/>
                  <a:gd name="T2" fmla="*/ 21 w 22"/>
                  <a:gd name="T3" fmla="*/ 8 h 13"/>
                  <a:gd name="T4" fmla="*/ 0 w 22"/>
                  <a:gd name="T5" fmla="*/ 12 h 13"/>
                  <a:gd name="T6" fmla="*/ 0 60000 65536"/>
                  <a:gd name="T7" fmla="*/ 0 60000 65536"/>
                  <a:gd name="T8" fmla="*/ 0 60000 65536"/>
                  <a:gd name="T9" fmla="*/ 0 w 22"/>
                  <a:gd name="T10" fmla="*/ 0 h 13"/>
                  <a:gd name="T11" fmla="*/ 22 w 22"/>
                  <a:gd name="T12" fmla="*/ 13 h 13"/>
                </a:gdLst>
                <a:ahLst/>
                <a:cxnLst>
                  <a:cxn ang="T6">
                    <a:pos x="T0" y="T1"/>
                  </a:cxn>
                  <a:cxn ang="T7">
                    <a:pos x="T2" y="T3"/>
                  </a:cxn>
                  <a:cxn ang="T8">
                    <a:pos x="T4" y="T5"/>
                  </a:cxn>
                </a:cxnLst>
                <a:rect l="T9" t="T10" r="T11" b="T12"/>
                <a:pathLst>
                  <a:path w="22" h="13">
                    <a:moveTo>
                      <a:pt x="4" y="0"/>
                    </a:moveTo>
                    <a:lnTo>
                      <a:pt x="21" y="8"/>
                    </a:lnTo>
                    <a:lnTo>
                      <a:pt x="0" y="12"/>
                    </a:lnTo>
                  </a:path>
                </a:pathLst>
              </a:custGeom>
              <a:noFill/>
              <a:ln w="9088">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96" name="Freeform 76"/>
              <p:cNvSpPr>
                <a:spLocks noChangeAspect="1"/>
              </p:cNvSpPr>
              <p:nvPr/>
            </p:nvSpPr>
            <p:spPr bwMode="auto">
              <a:xfrm>
                <a:off x="5590" y="2493"/>
                <a:ext cx="24" cy="14"/>
              </a:xfrm>
              <a:custGeom>
                <a:avLst/>
                <a:gdLst>
                  <a:gd name="T0" fmla="*/ 22 w 24"/>
                  <a:gd name="T1" fmla="*/ 0 h 13"/>
                  <a:gd name="T2" fmla="*/ 0 w 24"/>
                  <a:gd name="T3" fmla="*/ 3 h 13"/>
                  <a:gd name="T4" fmla="*/ 23 w 24"/>
                  <a:gd name="T5" fmla="*/ 19 h 13"/>
                  <a:gd name="T6" fmla="*/ 0 60000 65536"/>
                  <a:gd name="T7" fmla="*/ 0 60000 65536"/>
                  <a:gd name="T8" fmla="*/ 0 60000 65536"/>
                  <a:gd name="T9" fmla="*/ 0 w 24"/>
                  <a:gd name="T10" fmla="*/ 0 h 13"/>
                  <a:gd name="T11" fmla="*/ 24 w 24"/>
                  <a:gd name="T12" fmla="*/ 13 h 13"/>
                </a:gdLst>
                <a:ahLst/>
                <a:cxnLst>
                  <a:cxn ang="T6">
                    <a:pos x="T0" y="T1"/>
                  </a:cxn>
                  <a:cxn ang="T7">
                    <a:pos x="T2" y="T3"/>
                  </a:cxn>
                  <a:cxn ang="T8">
                    <a:pos x="T4" y="T5"/>
                  </a:cxn>
                </a:cxnLst>
                <a:rect l="T9" t="T10" r="T11" b="T12"/>
                <a:pathLst>
                  <a:path w="24" h="13">
                    <a:moveTo>
                      <a:pt x="22" y="0"/>
                    </a:moveTo>
                    <a:lnTo>
                      <a:pt x="0" y="3"/>
                    </a:lnTo>
                    <a:lnTo>
                      <a:pt x="23" y="12"/>
                    </a:lnTo>
                  </a:path>
                </a:pathLst>
              </a:custGeom>
              <a:noFill/>
              <a:ln w="9088">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97" name="Freeform 77"/>
              <p:cNvSpPr>
                <a:spLocks noChangeAspect="1"/>
              </p:cNvSpPr>
              <p:nvPr/>
            </p:nvSpPr>
            <p:spPr bwMode="auto">
              <a:xfrm>
                <a:off x="5584" y="2510"/>
                <a:ext cx="32" cy="13"/>
              </a:xfrm>
              <a:custGeom>
                <a:avLst/>
                <a:gdLst>
                  <a:gd name="T0" fmla="*/ 4 w 32"/>
                  <a:gd name="T1" fmla="*/ 0 h 13"/>
                  <a:gd name="T2" fmla="*/ 31 w 32"/>
                  <a:gd name="T3" fmla="*/ 12 h 13"/>
                  <a:gd name="T4" fmla="*/ 0 w 32"/>
                  <a:gd name="T5" fmla="*/ 12 h 13"/>
                  <a:gd name="T6" fmla="*/ 0 60000 65536"/>
                  <a:gd name="T7" fmla="*/ 0 60000 65536"/>
                  <a:gd name="T8" fmla="*/ 0 60000 65536"/>
                  <a:gd name="T9" fmla="*/ 0 w 32"/>
                  <a:gd name="T10" fmla="*/ 0 h 13"/>
                  <a:gd name="T11" fmla="*/ 32 w 32"/>
                  <a:gd name="T12" fmla="*/ 13 h 13"/>
                </a:gdLst>
                <a:ahLst/>
                <a:cxnLst>
                  <a:cxn ang="T6">
                    <a:pos x="T0" y="T1"/>
                  </a:cxn>
                  <a:cxn ang="T7">
                    <a:pos x="T2" y="T3"/>
                  </a:cxn>
                  <a:cxn ang="T8">
                    <a:pos x="T4" y="T5"/>
                  </a:cxn>
                </a:cxnLst>
                <a:rect l="T9" t="T10" r="T11" b="T12"/>
                <a:pathLst>
                  <a:path w="32" h="13">
                    <a:moveTo>
                      <a:pt x="4" y="0"/>
                    </a:moveTo>
                    <a:lnTo>
                      <a:pt x="31" y="12"/>
                    </a:lnTo>
                    <a:lnTo>
                      <a:pt x="0" y="12"/>
                    </a:lnTo>
                  </a:path>
                </a:pathLst>
              </a:custGeom>
              <a:noFill/>
              <a:ln w="9088">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98" name="Freeform 78"/>
              <p:cNvSpPr>
                <a:spLocks noChangeAspect="1"/>
              </p:cNvSpPr>
              <p:nvPr/>
            </p:nvSpPr>
            <p:spPr bwMode="auto">
              <a:xfrm>
                <a:off x="5581" y="2533"/>
                <a:ext cx="35" cy="15"/>
              </a:xfrm>
              <a:custGeom>
                <a:avLst/>
                <a:gdLst>
                  <a:gd name="T0" fmla="*/ 34 w 35"/>
                  <a:gd name="T1" fmla="*/ 0 h 15"/>
                  <a:gd name="T2" fmla="*/ 0 w 35"/>
                  <a:gd name="T3" fmla="*/ 1 h 15"/>
                  <a:gd name="T4" fmla="*/ 32 w 35"/>
                  <a:gd name="T5" fmla="*/ 14 h 15"/>
                  <a:gd name="T6" fmla="*/ 0 60000 65536"/>
                  <a:gd name="T7" fmla="*/ 0 60000 65536"/>
                  <a:gd name="T8" fmla="*/ 0 60000 65536"/>
                  <a:gd name="T9" fmla="*/ 0 w 35"/>
                  <a:gd name="T10" fmla="*/ 0 h 15"/>
                  <a:gd name="T11" fmla="*/ 35 w 35"/>
                  <a:gd name="T12" fmla="*/ 15 h 15"/>
                </a:gdLst>
                <a:ahLst/>
                <a:cxnLst>
                  <a:cxn ang="T6">
                    <a:pos x="T0" y="T1"/>
                  </a:cxn>
                  <a:cxn ang="T7">
                    <a:pos x="T2" y="T3"/>
                  </a:cxn>
                  <a:cxn ang="T8">
                    <a:pos x="T4" y="T5"/>
                  </a:cxn>
                </a:cxnLst>
                <a:rect l="T9" t="T10" r="T11" b="T12"/>
                <a:pathLst>
                  <a:path w="35" h="15">
                    <a:moveTo>
                      <a:pt x="34" y="0"/>
                    </a:moveTo>
                    <a:lnTo>
                      <a:pt x="0" y="1"/>
                    </a:lnTo>
                    <a:lnTo>
                      <a:pt x="32" y="14"/>
                    </a:lnTo>
                  </a:path>
                </a:pathLst>
              </a:custGeom>
              <a:noFill/>
              <a:ln w="9088">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99" name="Freeform 79"/>
              <p:cNvSpPr>
                <a:spLocks noChangeAspect="1"/>
              </p:cNvSpPr>
              <p:nvPr/>
            </p:nvSpPr>
            <p:spPr bwMode="auto">
              <a:xfrm>
                <a:off x="5594" y="2467"/>
                <a:ext cx="12" cy="74"/>
              </a:xfrm>
              <a:custGeom>
                <a:avLst/>
                <a:gdLst>
                  <a:gd name="T0" fmla="*/ 6 w 13"/>
                  <a:gd name="T1" fmla="*/ 0 h 75"/>
                  <a:gd name="T2" fmla="*/ 4 w 13"/>
                  <a:gd name="T3" fmla="*/ 19 h 75"/>
                  <a:gd name="T4" fmla="*/ 6 w 13"/>
                  <a:gd name="T5" fmla="*/ 35 h 75"/>
                  <a:gd name="T6" fmla="*/ 0 w 13"/>
                  <a:gd name="T7" fmla="*/ 48 h 75"/>
                  <a:gd name="T8" fmla="*/ 5 w 13"/>
                  <a:gd name="T9" fmla="*/ 67 h 75"/>
                  <a:gd name="T10" fmla="*/ 0 60000 65536"/>
                  <a:gd name="T11" fmla="*/ 0 60000 65536"/>
                  <a:gd name="T12" fmla="*/ 0 60000 65536"/>
                  <a:gd name="T13" fmla="*/ 0 60000 65536"/>
                  <a:gd name="T14" fmla="*/ 0 60000 65536"/>
                  <a:gd name="T15" fmla="*/ 0 w 13"/>
                  <a:gd name="T16" fmla="*/ 0 h 75"/>
                  <a:gd name="T17" fmla="*/ 13 w 13"/>
                  <a:gd name="T18" fmla="*/ 75 h 75"/>
                </a:gdLst>
                <a:ahLst/>
                <a:cxnLst>
                  <a:cxn ang="T10">
                    <a:pos x="T0" y="T1"/>
                  </a:cxn>
                  <a:cxn ang="T11">
                    <a:pos x="T2" y="T3"/>
                  </a:cxn>
                  <a:cxn ang="T12">
                    <a:pos x="T4" y="T5"/>
                  </a:cxn>
                  <a:cxn ang="T13">
                    <a:pos x="T6" y="T7"/>
                  </a:cxn>
                  <a:cxn ang="T14">
                    <a:pos x="T8" y="T9"/>
                  </a:cxn>
                </a:cxnLst>
                <a:rect l="T15" t="T16" r="T17" b="T18"/>
                <a:pathLst>
                  <a:path w="13" h="75">
                    <a:moveTo>
                      <a:pt x="9" y="0"/>
                    </a:moveTo>
                    <a:lnTo>
                      <a:pt x="4" y="19"/>
                    </a:lnTo>
                    <a:lnTo>
                      <a:pt x="12" y="35"/>
                    </a:lnTo>
                    <a:lnTo>
                      <a:pt x="0" y="55"/>
                    </a:lnTo>
                    <a:lnTo>
                      <a:pt x="5" y="74"/>
                    </a:lnTo>
                  </a:path>
                </a:pathLst>
              </a:custGeom>
              <a:noFill/>
              <a:ln w="9088">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200" name="Freeform 80"/>
              <p:cNvSpPr>
                <a:spLocks noChangeAspect="1"/>
              </p:cNvSpPr>
              <p:nvPr/>
            </p:nvSpPr>
            <p:spPr bwMode="auto">
              <a:xfrm>
                <a:off x="5569" y="2522"/>
                <a:ext cx="48" cy="30"/>
              </a:xfrm>
              <a:custGeom>
                <a:avLst/>
                <a:gdLst>
                  <a:gd name="T0" fmla="*/ 0 w 48"/>
                  <a:gd name="T1" fmla="*/ 23 h 31"/>
                  <a:gd name="T2" fmla="*/ 31 w 48"/>
                  <a:gd name="T3" fmla="*/ 15 h 31"/>
                  <a:gd name="T4" fmla="*/ 47 w 48"/>
                  <a:gd name="T5" fmla="*/ 0 h 31"/>
                  <a:gd name="T6" fmla="*/ 0 60000 65536"/>
                  <a:gd name="T7" fmla="*/ 0 60000 65536"/>
                  <a:gd name="T8" fmla="*/ 0 60000 65536"/>
                  <a:gd name="T9" fmla="*/ 0 w 48"/>
                  <a:gd name="T10" fmla="*/ 0 h 31"/>
                  <a:gd name="T11" fmla="*/ 48 w 48"/>
                  <a:gd name="T12" fmla="*/ 31 h 31"/>
                </a:gdLst>
                <a:ahLst/>
                <a:cxnLst>
                  <a:cxn ang="T6">
                    <a:pos x="T0" y="T1"/>
                  </a:cxn>
                  <a:cxn ang="T7">
                    <a:pos x="T2" y="T3"/>
                  </a:cxn>
                  <a:cxn ang="T8">
                    <a:pos x="T4" y="T5"/>
                  </a:cxn>
                </a:cxnLst>
                <a:rect l="T9" t="T10" r="T11" b="T12"/>
                <a:pathLst>
                  <a:path w="48" h="31">
                    <a:moveTo>
                      <a:pt x="0" y="30"/>
                    </a:moveTo>
                    <a:lnTo>
                      <a:pt x="31" y="19"/>
                    </a:lnTo>
                    <a:lnTo>
                      <a:pt x="47" y="0"/>
                    </a:lnTo>
                  </a:path>
                </a:pathLst>
              </a:custGeom>
              <a:noFill/>
              <a:ln w="9088">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201" name="Freeform 81"/>
              <p:cNvSpPr>
                <a:spLocks noChangeAspect="1"/>
              </p:cNvSpPr>
              <p:nvPr/>
            </p:nvSpPr>
            <p:spPr bwMode="auto">
              <a:xfrm>
                <a:off x="5574" y="2541"/>
                <a:ext cx="38" cy="23"/>
              </a:xfrm>
              <a:custGeom>
                <a:avLst/>
                <a:gdLst>
                  <a:gd name="T0" fmla="*/ 0 w 38"/>
                  <a:gd name="T1" fmla="*/ 4 h 23"/>
                  <a:gd name="T2" fmla="*/ 37 w 38"/>
                  <a:gd name="T3" fmla="*/ 22 h 23"/>
                  <a:gd name="T4" fmla="*/ 26 w 38"/>
                  <a:gd name="T5" fmla="*/ 0 h 23"/>
                  <a:gd name="T6" fmla="*/ 0 60000 65536"/>
                  <a:gd name="T7" fmla="*/ 0 60000 65536"/>
                  <a:gd name="T8" fmla="*/ 0 60000 65536"/>
                  <a:gd name="T9" fmla="*/ 0 w 38"/>
                  <a:gd name="T10" fmla="*/ 0 h 23"/>
                  <a:gd name="T11" fmla="*/ 38 w 38"/>
                  <a:gd name="T12" fmla="*/ 23 h 23"/>
                </a:gdLst>
                <a:ahLst/>
                <a:cxnLst>
                  <a:cxn ang="T6">
                    <a:pos x="T0" y="T1"/>
                  </a:cxn>
                  <a:cxn ang="T7">
                    <a:pos x="T2" y="T3"/>
                  </a:cxn>
                  <a:cxn ang="T8">
                    <a:pos x="T4" y="T5"/>
                  </a:cxn>
                </a:cxnLst>
                <a:rect l="T9" t="T10" r="T11" b="T12"/>
                <a:pathLst>
                  <a:path w="38" h="23">
                    <a:moveTo>
                      <a:pt x="0" y="4"/>
                    </a:moveTo>
                    <a:lnTo>
                      <a:pt x="37" y="22"/>
                    </a:lnTo>
                    <a:lnTo>
                      <a:pt x="26" y="0"/>
                    </a:lnTo>
                  </a:path>
                </a:pathLst>
              </a:custGeom>
              <a:noFill/>
              <a:ln w="9088">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202" name="Freeform 82"/>
              <p:cNvSpPr>
                <a:spLocks noChangeAspect="1"/>
              </p:cNvSpPr>
              <p:nvPr/>
            </p:nvSpPr>
            <p:spPr bwMode="auto">
              <a:xfrm>
                <a:off x="5589" y="2502"/>
                <a:ext cx="18" cy="78"/>
              </a:xfrm>
              <a:custGeom>
                <a:avLst/>
                <a:gdLst>
                  <a:gd name="T0" fmla="*/ 11 w 19"/>
                  <a:gd name="T1" fmla="*/ 0 h 79"/>
                  <a:gd name="T2" fmla="*/ 0 w 19"/>
                  <a:gd name="T3" fmla="*/ 8 h 79"/>
                  <a:gd name="T4" fmla="*/ 6 w 19"/>
                  <a:gd name="T5" fmla="*/ 20 h 79"/>
                  <a:gd name="T6" fmla="*/ 3 w 19"/>
                  <a:gd name="T7" fmla="*/ 39 h 79"/>
                  <a:gd name="T8" fmla="*/ 5 w 19"/>
                  <a:gd name="T9" fmla="*/ 71 h 79"/>
                  <a:gd name="T10" fmla="*/ 0 60000 65536"/>
                  <a:gd name="T11" fmla="*/ 0 60000 65536"/>
                  <a:gd name="T12" fmla="*/ 0 60000 65536"/>
                  <a:gd name="T13" fmla="*/ 0 60000 65536"/>
                  <a:gd name="T14" fmla="*/ 0 60000 65536"/>
                  <a:gd name="T15" fmla="*/ 0 w 19"/>
                  <a:gd name="T16" fmla="*/ 0 h 79"/>
                  <a:gd name="T17" fmla="*/ 19 w 19"/>
                  <a:gd name="T18" fmla="*/ 79 h 79"/>
                </a:gdLst>
                <a:ahLst/>
                <a:cxnLst>
                  <a:cxn ang="T10">
                    <a:pos x="T0" y="T1"/>
                  </a:cxn>
                  <a:cxn ang="T11">
                    <a:pos x="T2" y="T3"/>
                  </a:cxn>
                  <a:cxn ang="T12">
                    <a:pos x="T4" y="T5"/>
                  </a:cxn>
                  <a:cxn ang="T13">
                    <a:pos x="T6" y="T7"/>
                  </a:cxn>
                  <a:cxn ang="T14">
                    <a:pos x="T8" y="T9"/>
                  </a:cxn>
                </a:cxnLst>
                <a:rect l="T15" t="T16" r="T17" b="T18"/>
                <a:pathLst>
                  <a:path w="19" h="79">
                    <a:moveTo>
                      <a:pt x="18" y="0"/>
                    </a:moveTo>
                    <a:lnTo>
                      <a:pt x="0" y="8"/>
                    </a:lnTo>
                    <a:lnTo>
                      <a:pt x="6" y="20"/>
                    </a:lnTo>
                    <a:lnTo>
                      <a:pt x="3" y="42"/>
                    </a:lnTo>
                    <a:lnTo>
                      <a:pt x="5" y="78"/>
                    </a:lnTo>
                  </a:path>
                </a:pathLst>
              </a:custGeom>
              <a:noFill/>
              <a:ln w="9088">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203" name="Freeform 83"/>
              <p:cNvSpPr>
                <a:spLocks noChangeAspect="1"/>
              </p:cNvSpPr>
              <p:nvPr/>
            </p:nvSpPr>
            <p:spPr bwMode="auto">
              <a:xfrm>
                <a:off x="5594" y="2458"/>
                <a:ext cx="18" cy="90"/>
              </a:xfrm>
              <a:custGeom>
                <a:avLst/>
                <a:gdLst>
                  <a:gd name="T0" fmla="*/ 10 w 20"/>
                  <a:gd name="T1" fmla="*/ 89 h 90"/>
                  <a:gd name="T2" fmla="*/ 0 w 20"/>
                  <a:gd name="T3" fmla="*/ 64 h 90"/>
                  <a:gd name="T4" fmla="*/ 10 w 20"/>
                  <a:gd name="T5" fmla="*/ 47 h 90"/>
                  <a:gd name="T6" fmla="*/ 4 w 20"/>
                  <a:gd name="T7" fmla="*/ 28 h 90"/>
                  <a:gd name="T8" fmla="*/ 4 w 20"/>
                  <a:gd name="T9" fmla="*/ 0 h 90"/>
                  <a:gd name="T10" fmla="*/ 0 w 20"/>
                  <a:gd name="T11" fmla="*/ 9 h 90"/>
                  <a:gd name="T12" fmla="*/ 5 w 20"/>
                  <a:gd name="T13" fmla="*/ 9 h 90"/>
                  <a:gd name="T14" fmla="*/ 0 60000 65536"/>
                  <a:gd name="T15" fmla="*/ 0 60000 65536"/>
                  <a:gd name="T16" fmla="*/ 0 60000 65536"/>
                  <a:gd name="T17" fmla="*/ 0 60000 65536"/>
                  <a:gd name="T18" fmla="*/ 0 60000 65536"/>
                  <a:gd name="T19" fmla="*/ 0 60000 65536"/>
                  <a:gd name="T20" fmla="*/ 0 60000 65536"/>
                  <a:gd name="T21" fmla="*/ 0 w 20"/>
                  <a:gd name="T22" fmla="*/ 0 h 90"/>
                  <a:gd name="T23" fmla="*/ 20 w 20"/>
                  <a:gd name="T24" fmla="*/ 90 h 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90">
                    <a:moveTo>
                      <a:pt x="19" y="89"/>
                    </a:moveTo>
                    <a:lnTo>
                      <a:pt x="0" y="64"/>
                    </a:lnTo>
                    <a:lnTo>
                      <a:pt x="19" y="47"/>
                    </a:lnTo>
                    <a:lnTo>
                      <a:pt x="4" y="28"/>
                    </a:lnTo>
                    <a:lnTo>
                      <a:pt x="4" y="0"/>
                    </a:lnTo>
                    <a:lnTo>
                      <a:pt x="0" y="9"/>
                    </a:lnTo>
                    <a:lnTo>
                      <a:pt x="9" y="9"/>
                    </a:lnTo>
                  </a:path>
                </a:pathLst>
              </a:custGeom>
              <a:noFill/>
              <a:ln w="9088">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204" name="Freeform 84"/>
              <p:cNvSpPr>
                <a:spLocks noChangeAspect="1"/>
              </p:cNvSpPr>
              <p:nvPr/>
            </p:nvSpPr>
            <p:spPr bwMode="auto">
              <a:xfrm>
                <a:off x="5606" y="2484"/>
                <a:ext cx="10" cy="39"/>
              </a:xfrm>
              <a:custGeom>
                <a:avLst/>
                <a:gdLst>
                  <a:gd name="T0" fmla="*/ 4 w 10"/>
                  <a:gd name="T1" fmla="*/ 0 h 39"/>
                  <a:gd name="T2" fmla="*/ 0 w 10"/>
                  <a:gd name="T3" fmla="*/ 18 h 39"/>
                  <a:gd name="T4" fmla="*/ 9 w 10"/>
                  <a:gd name="T5" fmla="*/ 38 h 39"/>
                  <a:gd name="T6" fmla="*/ 0 60000 65536"/>
                  <a:gd name="T7" fmla="*/ 0 60000 65536"/>
                  <a:gd name="T8" fmla="*/ 0 60000 65536"/>
                  <a:gd name="T9" fmla="*/ 0 w 10"/>
                  <a:gd name="T10" fmla="*/ 0 h 39"/>
                  <a:gd name="T11" fmla="*/ 10 w 10"/>
                  <a:gd name="T12" fmla="*/ 39 h 39"/>
                </a:gdLst>
                <a:ahLst/>
                <a:cxnLst>
                  <a:cxn ang="T6">
                    <a:pos x="T0" y="T1"/>
                  </a:cxn>
                  <a:cxn ang="T7">
                    <a:pos x="T2" y="T3"/>
                  </a:cxn>
                  <a:cxn ang="T8">
                    <a:pos x="T4" y="T5"/>
                  </a:cxn>
                </a:cxnLst>
                <a:rect l="T9" t="T10" r="T11" b="T12"/>
                <a:pathLst>
                  <a:path w="10" h="39">
                    <a:moveTo>
                      <a:pt x="4" y="0"/>
                    </a:moveTo>
                    <a:lnTo>
                      <a:pt x="0" y="18"/>
                    </a:lnTo>
                    <a:lnTo>
                      <a:pt x="9" y="38"/>
                    </a:lnTo>
                  </a:path>
                </a:pathLst>
              </a:custGeom>
              <a:noFill/>
              <a:ln w="9088">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205" name="Freeform 85"/>
              <p:cNvSpPr>
                <a:spLocks noChangeAspect="1"/>
              </p:cNvSpPr>
              <p:nvPr/>
            </p:nvSpPr>
            <p:spPr bwMode="auto">
              <a:xfrm>
                <a:off x="5592" y="2547"/>
                <a:ext cx="23" cy="38"/>
              </a:xfrm>
              <a:custGeom>
                <a:avLst/>
                <a:gdLst>
                  <a:gd name="T0" fmla="*/ 28 w 22"/>
                  <a:gd name="T1" fmla="*/ 0 h 39"/>
                  <a:gd name="T2" fmla="*/ 0 w 22"/>
                  <a:gd name="T3" fmla="*/ 8 h 39"/>
                  <a:gd name="T4" fmla="*/ 10 w 22"/>
                  <a:gd name="T5" fmla="*/ 31 h 39"/>
                  <a:gd name="T6" fmla="*/ 0 60000 65536"/>
                  <a:gd name="T7" fmla="*/ 0 60000 65536"/>
                  <a:gd name="T8" fmla="*/ 0 60000 65536"/>
                  <a:gd name="T9" fmla="*/ 0 w 22"/>
                  <a:gd name="T10" fmla="*/ 0 h 39"/>
                  <a:gd name="T11" fmla="*/ 22 w 22"/>
                  <a:gd name="T12" fmla="*/ 39 h 39"/>
                </a:gdLst>
                <a:ahLst/>
                <a:cxnLst>
                  <a:cxn ang="T6">
                    <a:pos x="T0" y="T1"/>
                  </a:cxn>
                  <a:cxn ang="T7">
                    <a:pos x="T2" y="T3"/>
                  </a:cxn>
                  <a:cxn ang="T8">
                    <a:pos x="T4" y="T5"/>
                  </a:cxn>
                </a:cxnLst>
                <a:rect l="T9" t="T10" r="T11" b="T12"/>
                <a:pathLst>
                  <a:path w="22" h="39">
                    <a:moveTo>
                      <a:pt x="21" y="0"/>
                    </a:moveTo>
                    <a:lnTo>
                      <a:pt x="0" y="8"/>
                    </a:lnTo>
                    <a:lnTo>
                      <a:pt x="10" y="38"/>
                    </a:lnTo>
                  </a:path>
                </a:pathLst>
              </a:custGeom>
              <a:noFill/>
              <a:ln w="9088">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206" name="Freeform 86"/>
              <p:cNvSpPr>
                <a:spLocks noChangeAspect="1"/>
              </p:cNvSpPr>
              <p:nvPr/>
            </p:nvSpPr>
            <p:spPr bwMode="auto">
              <a:xfrm>
                <a:off x="5579" y="2486"/>
                <a:ext cx="20" cy="90"/>
              </a:xfrm>
              <a:custGeom>
                <a:avLst/>
                <a:gdLst>
                  <a:gd name="T0" fmla="*/ 19 w 20"/>
                  <a:gd name="T1" fmla="*/ 0 h 92"/>
                  <a:gd name="T2" fmla="*/ 9 w 20"/>
                  <a:gd name="T3" fmla="*/ 23 h 92"/>
                  <a:gd name="T4" fmla="*/ 11 w 20"/>
                  <a:gd name="T5" fmla="*/ 51 h 92"/>
                  <a:gd name="T6" fmla="*/ 0 w 20"/>
                  <a:gd name="T7" fmla="*/ 77 h 92"/>
                  <a:gd name="T8" fmla="*/ 0 60000 65536"/>
                  <a:gd name="T9" fmla="*/ 0 60000 65536"/>
                  <a:gd name="T10" fmla="*/ 0 60000 65536"/>
                  <a:gd name="T11" fmla="*/ 0 60000 65536"/>
                  <a:gd name="T12" fmla="*/ 0 w 20"/>
                  <a:gd name="T13" fmla="*/ 0 h 92"/>
                  <a:gd name="T14" fmla="*/ 20 w 20"/>
                  <a:gd name="T15" fmla="*/ 92 h 92"/>
                </a:gdLst>
                <a:ahLst/>
                <a:cxnLst>
                  <a:cxn ang="T8">
                    <a:pos x="T0" y="T1"/>
                  </a:cxn>
                  <a:cxn ang="T9">
                    <a:pos x="T2" y="T3"/>
                  </a:cxn>
                  <a:cxn ang="T10">
                    <a:pos x="T4" y="T5"/>
                  </a:cxn>
                  <a:cxn ang="T11">
                    <a:pos x="T6" y="T7"/>
                  </a:cxn>
                </a:cxnLst>
                <a:rect l="T12" t="T13" r="T14" b="T15"/>
                <a:pathLst>
                  <a:path w="20" h="92">
                    <a:moveTo>
                      <a:pt x="19" y="0"/>
                    </a:moveTo>
                    <a:lnTo>
                      <a:pt x="9" y="24"/>
                    </a:lnTo>
                    <a:lnTo>
                      <a:pt x="11" y="58"/>
                    </a:lnTo>
                    <a:lnTo>
                      <a:pt x="0" y="91"/>
                    </a:lnTo>
                  </a:path>
                </a:pathLst>
              </a:custGeom>
              <a:noFill/>
              <a:ln w="9088">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207" name="Line 87"/>
              <p:cNvSpPr>
                <a:spLocks noChangeAspect="1" noChangeShapeType="1"/>
              </p:cNvSpPr>
              <p:nvPr/>
            </p:nvSpPr>
            <p:spPr bwMode="auto">
              <a:xfrm flipH="1">
                <a:off x="5565" y="2555"/>
                <a:ext cx="27" cy="10"/>
              </a:xfrm>
              <a:prstGeom prst="line">
                <a:avLst/>
              </a:prstGeom>
              <a:noFill/>
              <a:ln w="9088">
                <a:solidFill>
                  <a:srgbClr val="000099"/>
                </a:solidFill>
                <a:round/>
                <a:headEnd/>
                <a:tailEnd/>
              </a:ln>
            </p:spPr>
            <p:txBody>
              <a:bodyPr wrap="none">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grpSp>
        <p:sp>
          <p:nvSpPr>
            <p:cNvPr id="45153" name="Freeform 88"/>
            <p:cNvSpPr>
              <a:spLocks noChangeAspect="1"/>
            </p:cNvSpPr>
            <p:nvPr/>
          </p:nvSpPr>
          <p:spPr bwMode="auto">
            <a:xfrm>
              <a:off x="5385" y="2453"/>
              <a:ext cx="297" cy="345"/>
            </a:xfrm>
            <a:custGeom>
              <a:avLst/>
              <a:gdLst>
                <a:gd name="T0" fmla="*/ 3 w 297"/>
                <a:gd name="T1" fmla="*/ 273 h 345"/>
                <a:gd name="T2" fmla="*/ 18 w 297"/>
                <a:gd name="T3" fmla="*/ 267 h 345"/>
                <a:gd name="T4" fmla="*/ 39 w 297"/>
                <a:gd name="T5" fmla="*/ 258 h 345"/>
                <a:gd name="T6" fmla="*/ 58 w 297"/>
                <a:gd name="T7" fmla="*/ 248 h 345"/>
                <a:gd name="T8" fmla="*/ 93 w 297"/>
                <a:gd name="T9" fmla="*/ 225 h 345"/>
                <a:gd name="T10" fmla="*/ 119 w 297"/>
                <a:gd name="T11" fmla="*/ 230 h 345"/>
                <a:gd name="T12" fmla="*/ 143 w 297"/>
                <a:gd name="T13" fmla="*/ 226 h 345"/>
                <a:gd name="T14" fmla="*/ 162 w 297"/>
                <a:gd name="T15" fmla="*/ 211 h 345"/>
                <a:gd name="T16" fmla="*/ 176 w 297"/>
                <a:gd name="T17" fmla="*/ 199 h 345"/>
                <a:gd name="T18" fmla="*/ 198 w 297"/>
                <a:gd name="T19" fmla="*/ 189 h 345"/>
                <a:gd name="T20" fmla="*/ 168 w 297"/>
                <a:gd name="T21" fmla="*/ 207 h 345"/>
                <a:gd name="T22" fmla="*/ 194 w 297"/>
                <a:gd name="T23" fmla="*/ 223 h 345"/>
                <a:gd name="T24" fmla="*/ 194 w 297"/>
                <a:gd name="T25" fmla="*/ 225 h 345"/>
                <a:gd name="T26" fmla="*/ 191 w 297"/>
                <a:gd name="T27" fmla="*/ 229 h 345"/>
                <a:gd name="T28" fmla="*/ 187 w 297"/>
                <a:gd name="T29" fmla="*/ 232 h 345"/>
                <a:gd name="T30" fmla="*/ 183 w 297"/>
                <a:gd name="T31" fmla="*/ 232 h 345"/>
                <a:gd name="T32" fmla="*/ 146 w 297"/>
                <a:gd name="T33" fmla="*/ 264 h 345"/>
                <a:gd name="T34" fmla="*/ 153 w 297"/>
                <a:gd name="T35" fmla="*/ 280 h 345"/>
                <a:gd name="T36" fmla="*/ 106 w 297"/>
                <a:gd name="T37" fmla="*/ 326 h 345"/>
                <a:gd name="T38" fmla="*/ 104 w 297"/>
                <a:gd name="T39" fmla="*/ 330 h 345"/>
                <a:gd name="T40" fmla="*/ 99 w 297"/>
                <a:gd name="T41" fmla="*/ 344 h 345"/>
                <a:gd name="T42" fmla="*/ 112 w 297"/>
                <a:gd name="T43" fmla="*/ 330 h 345"/>
                <a:gd name="T44" fmla="*/ 162 w 297"/>
                <a:gd name="T45" fmla="*/ 284 h 345"/>
                <a:gd name="T46" fmla="*/ 153 w 297"/>
                <a:gd name="T47" fmla="*/ 309 h 345"/>
                <a:gd name="T48" fmla="*/ 115 w 297"/>
                <a:gd name="T49" fmla="*/ 326 h 345"/>
                <a:gd name="T50" fmla="*/ 146 w 297"/>
                <a:gd name="T51" fmla="*/ 334 h 345"/>
                <a:gd name="T52" fmla="*/ 271 w 297"/>
                <a:gd name="T53" fmla="*/ 344 h 345"/>
                <a:gd name="T54" fmla="*/ 285 w 297"/>
                <a:gd name="T55" fmla="*/ 330 h 345"/>
                <a:gd name="T56" fmla="*/ 272 w 297"/>
                <a:gd name="T57" fmla="*/ 325 h 345"/>
                <a:gd name="T58" fmla="*/ 221 w 297"/>
                <a:gd name="T59" fmla="*/ 284 h 345"/>
                <a:gd name="T60" fmla="*/ 265 w 297"/>
                <a:gd name="T61" fmla="*/ 325 h 345"/>
                <a:gd name="T62" fmla="*/ 235 w 297"/>
                <a:gd name="T63" fmla="*/ 313 h 345"/>
                <a:gd name="T64" fmla="*/ 230 w 297"/>
                <a:gd name="T65" fmla="*/ 315 h 345"/>
                <a:gd name="T66" fmla="*/ 216 w 297"/>
                <a:gd name="T67" fmla="*/ 266 h 345"/>
                <a:gd name="T68" fmla="*/ 230 w 297"/>
                <a:gd name="T69" fmla="*/ 249 h 345"/>
                <a:gd name="T70" fmla="*/ 274 w 297"/>
                <a:gd name="T71" fmla="*/ 243 h 345"/>
                <a:gd name="T72" fmla="*/ 257 w 297"/>
                <a:gd name="T73" fmla="*/ 226 h 345"/>
                <a:gd name="T74" fmla="*/ 230 w 297"/>
                <a:gd name="T75" fmla="*/ 239 h 345"/>
                <a:gd name="T76" fmla="*/ 234 w 297"/>
                <a:gd name="T77" fmla="*/ 197 h 345"/>
                <a:gd name="T78" fmla="*/ 232 w 297"/>
                <a:gd name="T79" fmla="*/ 180 h 345"/>
                <a:gd name="T80" fmla="*/ 225 w 297"/>
                <a:gd name="T81" fmla="*/ 173 h 345"/>
                <a:gd name="T82" fmla="*/ 218 w 297"/>
                <a:gd name="T83" fmla="*/ 173 h 345"/>
                <a:gd name="T84" fmla="*/ 218 w 297"/>
                <a:gd name="T85" fmla="*/ 170 h 345"/>
                <a:gd name="T86" fmla="*/ 208 w 297"/>
                <a:gd name="T87" fmla="*/ 141 h 345"/>
                <a:gd name="T88" fmla="*/ 208 w 297"/>
                <a:gd name="T89" fmla="*/ 125 h 345"/>
                <a:gd name="T90" fmla="*/ 193 w 297"/>
                <a:gd name="T91" fmla="*/ 95 h 345"/>
                <a:gd name="T92" fmla="*/ 199 w 297"/>
                <a:gd name="T93" fmla="*/ 75 h 345"/>
                <a:gd name="T94" fmla="*/ 203 w 297"/>
                <a:gd name="T95" fmla="*/ 61 h 345"/>
                <a:gd name="T96" fmla="*/ 207 w 297"/>
                <a:gd name="T97" fmla="*/ 37 h 345"/>
                <a:gd name="T98" fmla="*/ 209 w 297"/>
                <a:gd name="T99" fmla="*/ 14 h 345"/>
                <a:gd name="T100" fmla="*/ 208 w 297"/>
                <a:gd name="T101" fmla="*/ 0 h 345"/>
                <a:gd name="T102" fmla="*/ 110 w 297"/>
                <a:gd name="T103" fmla="*/ 153 h 345"/>
                <a:gd name="T104" fmla="*/ 0 w 297"/>
                <a:gd name="T105" fmla="*/ 273 h 3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97"/>
                <a:gd name="T160" fmla="*/ 0 h 345"/>
                <a:gd name="T161" fmla="*/ 297 w 297"/>
                <a:gd name="T162" fmla="*/ 345 h 34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97" h="345">
                  <a:moveTo>
                    <a:pt x="0" y="273"/>
                  </a:moveTo>
                  <a:lnTo>
                    <a:pt x="1" y="273"/>
                  </a:lnTo>
                  <a:lnTo>
                    <a:pt x="3" y="273"/>
                  </a:lnTo>
                  <a:lnTo>
                    <a:pt x="6" y="272"/>
                  </a:lnTo>
                  <a:lnTo>
                    <a:pt x="12" y="270"/>
                  </a:lnTo>
                  <a:lnTo>
                    <a:pt x="18" y="267"/>
                  </a:lnTo>
                  <a:lnTo>
                    <a:pt x="26" y="263"/>
                  </a:lnTo>
                  <a:lnTo>
                    <a:pt x="34" y="260"/>
                  </a:lnTo>
                  <a:lnTo>
                    <a:pt x="39" y="258"/>
                  </a:lnTo>
                  <a:lnTo>
                    <a:pt x="44" y="255"/>
                  </a:lnTo>
                  <a:lnTo>
                    <a:pt x="52" y="252"/>
                  </a:lnTo>
                  <a:lnTo>
                    <a:pt x="58" y="248"/>
                  </a:lnTo>
                  <a:lnTo>
                    <a:pt x="69" y="242"/>
                  </a:lnTo>
                  <a:lnTo>
                    <a:pt x="81" y="234"/>
                  </a:lnTo>
                  <a:lnTo>
                    <a:pt x="93" y="225"/>
                  </a:lnTo>
                  <a:lnTo>
                    <a:pt x="107" y="214"/>
                  </a:lnTo>
                  <a:lnTo>
                    <a:pt x="115" y="226"/>
                  </a:lnTo>
                  <a:lnTo>
                    <a:pt x="119" y="230"/>
                  </a:lnTo>
                  <a:lnTo>
                    <a:pt x="129" y="229"/>
                  </a:lnTo>
                  <a:lnTo>
                    <a:pt x="136" y="228"/>
                  </a:lnTo>
                  <a:lnTo>
                    <a:pt x="143" y="226"/>
                  </a:lnTo>
                  <a:lnTo>
                    <a:pt x="153" y="219"/>
                  </a:lnTo>
                  <a:lnTo>
                    <a:pt x="159" y="213"/>
                  </a:lnTo>
                  <a:lnTo>
                    <a:pt x="162" y="211"/>
                  </a:lnTo>
                  <a:lnTo>
                    <a:pt x="165" y="209"/>
                  </a:lnTo>
                  <a:lnTo>
                    <a:pt x="168" y="207"/>
                  </a:lnTo>
                  <a:lnTo>
                    <a:pt x="176" y="199"/>
                  </a:lnTo>
                  <a:lnTo>
                    <a:pt x="180" y="195"/>
                  </a:lnTo>
                  <a:lnTo>
                    <a:pt x="187" y="189"/>
                  </a:lnTo>
                  <a:lnTo>
                    <a:pt x="198" y="189"/>
                  </a:lnTo>
                  <a:lnTo>
                    <a:pt x="205" y="189"/>
                  </a:lnTo>
                  <a:lnTo>
                    <a:pt x="199" y="208"/>
                  </a:lnTo>
                  <a:lnTo>
                    <a:pt x="168" y="207"/>
                  </a:lnTo>
                  <a:lnTo>
                    <a:pt x="165" y="209"/>
                  </a:lnTo>
                  <a:lnTo>
                    <a:pt x="198" y="212"/>
                  </a:lnTo>
                  <a:lnTo>
                    <a:pt x="194" y="223"/>
                  </a:lnTo>
                  <a:lnTo>
                    <a:pt x="183" y="223"/>
                  </a:lnTo>
                  <a:lnTo>
                    <a:pt x="183" y="225"/>
                  </a:lnTo>
                  <a:lnTo>
                    <a:pt x="194" y="225"/>
                  </a:lnTo>
                  <a:lnTo>
                    <a:pt x="193" y="227"/>
                  </a:lnTo>
                  <a:lnTo>
                    <a:pt x="193" y="228"/>
                  </a:lnTo>
                  <a:lnTo>
                    <a:pt x="191" y="229"/>
                  </a:lnTo>
                  <a:lnTo>
                    <a:pt x="190" y="230"/>
                  </a:lnTo>
                  <a:lnTo>
                    <a:pt x="188" y="231"/>
                  </a:lnTo>
                  <a:lnTo>
                    <a:pt x="187" y="232"/>
                  </a:lnTo>
                  <a:lnTo>
                    <a:pt x="162" y="211"/>
                  </a:lnTo>
                  <a:lnTo>
                    <a:pt x="159" y="213"/>
                  </a:lnTo>
                  <a:lnTo>
                    <a:pt x="183" y="232"/>
                  </a:lnTo>
                  <a:lnTo>
                    <a:pt x="159" y="228"/>
                  </a:lnTo>
                  <a:lnTo>
                    <a:pt x="142" y="226"/>
                  </a:lnTo>
                  <a:lnTo>
                    <a:pt x="146" y="264"/>
                  </a:lnTo>
                  <a:lnTo>
                    <a:pt x="166" y="265"/>
                  </a:lnTo>
                  <a:lnTo>
                    <a:pt x="164" y="278"/>
                  </a:lnTo>
                  <a:lnTo>
                    <a:pt x="153" y="280"/>
                  </a:lnTo>
                  <a:lnTo>
                    <a:pt x="151" y="283"/>
                  </a:lnTo>
                  <a:lnTo>
                    <a:pt x="157" y="283"/>
                  </a:lnTo>
                  <a:lnTo>
                    <a:pt x="106" y="326"/>
                  </a:lnTo>
                  <a:lnTo>
                    <a:pt x="97" y="326"/>
                  </a:lnTo>
                  <a:lnTo>
                    <a:pt x="97" y="329"/>
                  </a:lnTo>
                  <a:lnTo>
                    <a:pt x="104" y="330"/>
                  </a:lnTo>
                  <a:lnTo>
                    <a:pt x="102" y="336"/>
                  </a:lnTo>
                  <a:lnTo>
                    <a:pt x="102" y="339"/>
                  </a:lnTo>
                  <a:lnTo>
                    <a:pt x="99" y="344"/>
                  </a:lnTo>
                  <a:lnTo>
                    <a:pt x="122" y="344"/>
                  </a:lnTo>
                  <a:lnTo>
                    <a:pt x="121" y="339"/>
                  </a:lnTo>
                  <a:lnTo>
                    <a:pt x="112" y="330"/>
                  </a:lnTo>
                  <a:lnTo>
                    <a:pt x="113" y="329"/>
                  </a:lnTo>
                  <a:lnTo>
                    <a:pt x="115" y="326"/>
                  </a:lnTo>
                  <a:lnTo>
                    <a:pt x="162" y="284"/>
                  </a:lnTo>
                  <a:lnTo>
                    <a:pt x="161" y="302"/>
                  </a:lnTo>
                  <a:lnTo>
                    <a:pt x="148" y="302"/>
                  </a:lnTo>
                  <a:lnTo>
                    <a:pt x="153" y="309"/>
                  </a:lnTo>
                  <a:lnTo>
                    <a:pt x="159" y="309"/>
                  </a:lnTo>
                  <a:lnTo>
                    <a:pt x="158" y="324"/>
                  </a:lnTo>
                  <a:lnTo>
                    <a:pt x="115" y="326"/>
                  </a:lnTo>
                  <a:lnTo>
                    <a:pt x="113" y="329"/>
                  </a:lnTo>
                  <a:lnTo>
                    <a:pt x="112" y="330"/>
                  </a:lnTo>
                  <a:lnTo>
                    <a:pt x="146" y="334"/>
                  </a:lnTo>
                  <a:lnTo>
                    <a:pt x="274" y="334"/>
                  </a:lnTo>
                  <a:lnTo>
                    <a:pt x="274" y="338"/>
                  </a:lnTo>
                  <a:lnTo>
                    <a:pt x="271" y="344"/>
                  </a:lnTo>
                  <a:lnTo>
                    <a:pt x="296" y="344"/>
                  </a:lnTo>
                  <a:lnTo>
                    <a:pt x="294" y="338"/>
                  </a:lnTo>
                  <a:lnTo>
                    <a:pt x="285" y="330"/>
                  </a:lnTo>
                  <a:lnTo>
                    <a:pt x="278" y="326"/>
                  </a:lnTo>
                  <a:lnTo>
                    <a:pt x="278" y="325"/>
                  </a:lnTo>
                  <a:lnTo>
                    <a:pt x="272" y="325"/>
                  </a:lnTo>
                  <a:lnTo>
                    <a:pt x="222" y="287"/>
                  </a:lnTo>
                  <a:lnTo>
                    <a:pt x="221" y="284"/>
                  </a:lnTo>
                  <a:lnTo>
                    <a:pt x="216" y="284"/>
                  </a:lnTo>
                  <a:lnTo>
                    <a:pt x="216" y="288"/>
                  </a:lnTo>
                  <a:lnTo>
                    <a:pt x="265" y="325"/>
                  </a:lnTo>
                  <a:lnTo>
                    <a:pt x="266" y="331"/>
                  </a:lnTo>
                  <a:lnTo>
                    <a:pt x="235" y="330"/>
                  </a:lnTo>
                  <a:lnTo>
                    <a:pt x="235" y="313"/>
                  </a:lnTo>
                  <a:lnTo>
                    <a:pt x="216" y="291"/>
                  </a:lnTo>
                  <a:lnTo>
                    <a:pt x="216" y="295"/>
                  </a:lnTo>
                  <a:lnTo>
                    <a:pt x="230" y="315"/>
                  </a:lnTo>
                  <a:lnTo>
                    <a:pt x="224" y="315"/>
                  </a:lnTo>
                  <a:lnTo>
                    <a:pt x="216" y="298"/>
                  </a:lnTo>
                  <a:lnTo>
                    <a:pt x="216" y="266"/>
                  </a:lnTo>
                  <a:lnTo>
                    <a:pt x="211" y="265"/>
                  </a:lnTo>
                  <a:lnTo>
                    <a:pt x="230" y="256"/>
                  </a:lnTo>
                  <a:lnTo>
                    <a:pt x="230" y="249"/>
                  </a:lnTo>
                  <a:lnTo>
                    <a:pt x="239" y="249"/>
                  </a:lnTo>
                  <a:lnTo>
                    <a:pt x="248" y="254"/>
                  </a:lnTo>
                  <a:lnTo>
                    <a:pt x="274" y="243"/>
                  </a:lnTo>
                  <a:lnTo>
                    <a:pt x="274" y="241"/>
                  </a:lnTo>
                  <a:lnTo>
                    <a:pt x="260" y="241"/>
                  </a:lnTo>
                  <a:lnTo>
                    <a:pt x="257" y="226"/>
                  </a:lnTo>
                  <a:lnTo>
                    <a:pt x="242" y="226"/>
                  </a:lnTo>
                  <a:lnTo>
                    <a:pt x="242" y="239"/>
                  </a:lnTo>
                  <a:lnTo>
                    <a:pt x="230" y="239"/>
                  </a:lnTo>
                  <a:lnTo>
                    <a:pt x="225" y="215"/>
                  </a:lnTo>
                  <a:lnTo>
                    <a:pt x="226" y="210"/>
                  </a:lnTo>
                  <a:lnTo>
                    <a:pt x="234" y="197"/>
                  </a:lnTo>
                  <a:lnTo>
                    <a:pt x="247" y="194"/>
                  </a:lnTo>
                  <a:lnTo>
                    <a:pt x="244" y="180"/>
                  </a:lnTo>
                  <a:lnTo>
                    <a:pt x="232" y="180"/>
                  </a:lnTo>
                  <a:lnTo>
                    <a:pt x="234" y="190"/>
                  </a:lnTo>
                  <a:lnTo>
                    <a:pt x="220" y="183"/>
                  </a:lnTo>
                  <a:lnTo>
                    <a:pt x="225" y="173"/>
                  </a:lnTo>
                  <a:lnTo>
                    <a:pt x="224" y="170"/>
                  </a:lnTo>
                  <a:lnTo>
                    <a:pt x="218" y="170"/>
                  </a:lnTo>
                  <a:lnTo>
                    <a:pt x="218" y="173"/>
                  </a:lnTo>
                  <a:lnTo>
                    <a:pt x="211" y="173"/>
                  </a:lnTo>
                  <a:lnTo>
                    <a:pt x="205" y="149"/>
                  </a:lnTo>
                  <a:lnTo>
                    <a:pt x="218" y="170"/>
                  </a:lnTo>
                  <a:lnTo>
                    <a:pt x="224" y="170"/>
                  </a:lnTo>
                  <a:lnTo>
                    <a:pt x="206" y="147"/>
                  </a:lnTo>
                  <a:lnTo>
                    <a:pt x="208" y="141"/>
                  </a:lnTo>
                  <a:lnTo>
                    <a:pt x="208" y="137"/>
                  </a:lnTo>
                  <a:lnTo>
                    <a:pt x="208" y="131"/>
                  </a:lnTo>
                  <a:lnTo>
                    <a:pt x="208" y="125"/>
                  </a:lnTo>
                  <a:lnTo>
                    <a:pt x="185" y="116"/>
                  </a:lnTo>
                  <a:lnTo>
                    <a:pt x="188" y="106"/>
                  </a:lnTo>
                  <a:lnTo>
                    <a:pt x="193" y="95"/>
                  </a:lnTo>
                  <a:lnTo>
                    <a:pt x="195" y="87"/>
                  </a:lnTo>
                  <a:lnTo>
                    <a:pt x="198" y="80"/>
                  </a:lnTo>
                  <a:lnTo>
                    <a:pt x="199" y="75"/>
                  </a:lnTo>
                  <a:lnTo>
                    <a:pt x="200" y="71"/>
                  </a:lnTo>
                  <a:lnTo>
                    <a:pt x="202" y="65"/>
                  </a:lnTo>
                  <a:lnTo>
                    <a:pt x="203" y="61"/>
                  </a:lnTo>
                  <a:lnTo>
                    <a:pt x="204" y="52"/>
                  </a:lnTo>
                  <a:lnTo>
                    <a:pt x="205" y="43"/>
                  </a:lnTo>
                  <a:lnTo>
                    <a:pt x="207" y="37"/>
                  </a:lnTo>
                  <a:lnTo>
                    <a:pt x="208" y="30"/>
                  </a:lnTo>
                  <a:lnTo>
                    <a:pt x="208" y="22"/>
                  </a:lnTo>
                  <a:lnTo>
                    <a:pt x="209" y="14"/>
                  </a:lnTo>
                  <a:lnTo>
                    <a:pt x="209" y="5"/>
                  </a:lnTo>
                  <a:lnTo>
                    <a:pt x="208" y="1"/>
                  </a:lnTo>
                  <a:lnTo>
                    <a:pt x="208" y="0"/>
                  </a:lnTo>
                  <a:lnTo>
                    <a:pt x="187" y="40"/>
                  </a:lnTo>
                  <a:lnTo>
                    <a:pt x="155" y="90"/>
                  </a:lnTo>
                  <a:lnTo>
                    <a:pt x="110" y="153"/>
                  </a:lnTo>
                  <a:lnTo>
                    <a:pt x="76" y="200"/>
                  </a:lnTo>
                  <a:lnTo>
                    <a:pt x="22" y="254"/>
                  </a:lnTo>
                  <a:lnTo>
                    <a:pt x="0" y="273"/>
                  </a:lnTo>
                </a:path>
              </a:pathLst>
            </a:custGeom>
            <a:solidFill>
              <a:srgbClr val="000000"/>
            </a:solidFill>
            <a:ln w="9525">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grpSp>
          <p:nvGrpSpPr>
            <p:cNvPr id="8" name="Group 89"/>
            <p:cNvGrpSpPr>
              <a:grpSpLocks noChangeAspect="1"/>
            </p:cNvGrpSpPr>
            <p:nvPr/>
          </p:nvGrpSpPr>
          <p:grpSpPr bwMode="auto">
            <a:xfrm>
              <a:off x="5590" y="2600"/>
              <a:ext cx="68" cy="94"/>
              <a:chOff x="5590" y="2600"/>
              <a:chExt cx="68" cy="94"/>
            </a:xfrm>
          </p:grpSpPr>
          <p:sp>
            <p:nvSpPr>
              <p:cNvPr id="45169" name="Freeform 90"/>
              <p:cNvSpPr>
                <a:spLocks noChangeAspect="1"/>
              </p:cNvSpPr>
              <p:nvPr/>
            </p:nvSpPr>
            <p:spPr bwMode="auto">
              <a:xfrm>
                <a:off x="5590" y="2601"/>
                <a:ext cx="20" cy="27"/>
              </a:xfrm>
              <a:custGeom>
                <a:avLst/>
                <a:gdLst>
                  <a:gd name="T0" fmla="*/ 0 w 20"/>
                  <a:gd name="T1" fmla="*/ 3 h 27"/>
                  <a:gd name="T2" fmla="*/ 0 w 20"/>
                  <a:gd name="T3" fmla="*/ 3 h 27"/>
                  <a:gd name="T4" fmla="*/ 7 w 20"/>
                  <a:gd name="T5" fmla="*/ 0 h 27"/>
                  <a:gd name="T6" fmla="*/ 8 w 20"/>
                  <a:gd name="T7" fmla="*/ 2 h 27"/>
                  <a:gd name="T8" fmla="*/ 1 w 20"/>
                  <a:gd name="T9" fmla="*/ 5 h 27"/>
                  <a:gd name="T10" fmla="*/ 2 w 20"/>
                  <a:gd name="T11" fmla="*/ 8 h 27"/>
                  <a:gd name="T12" fmla="*/ 10 w 20"/>
                  <a:gd name="T13" fmla="*/ 5 h 27"/>
                  <a:gd name="T14" fmla="*/ 11 w 20"/>
                  <a:gd name="T15" fmla="*/ 7 h 27"/>
                  <a:gd name="T16" fmla="*/ 2 w 20"/>
                  <a:gd name="T17" fmla="*/ 11 h 27"/>
                  <a:gd name="T18" fmla="*/ 2 w 20"/>
                  <a:gd name="T19" fmla="*/ 12 h 27"/>
                  <a:gd name="T20" fmla="*/ 12 w 20"/>
                  <a:gd name="T21" fmla="*/ 8 h 27"/>
                  <a:gd name="T22" fmla="*/ 13 w 20"/>
                  <a:gd name="T23" fmla="*/ 11 h 27"/>
                  <a:gd name="T24" fmla="*/ 3 w 20"/>
                  <a:gd name="T25" fmla="*/ 15 h 27"/>
                  <a:gd name="T26" fmla="*/ 3 w 20"/>
                  <a:gd name="T27" fmla="*/ 17 h 27"/>
                  <a:gd name="T28" fmla="*/ 15 w 20"/>
                  <a:gd name="T29" fmla="*/ 12 h 27"/>
                  <a:gd name="T30" fmla="*/ 15 w 20"/>
                  <a:gd name="T31" fmla="*/ 14 h 27"/>
                  <a:gd name="T32" fmla="*/ 4 w 20"/>
                  <a:gd name="T33" fmla="*/ 20 h 27"/>
                  <a:gd name="T34" fmla="*/ 4 w 20"/>
                  <a:gd name="T35" fmla="*/ 22 h 27"/>
                  <a:gd name="T36" fmla="*/ 17 w 20"/>
                  <a:gd name="T37" fmla="*/ 16 h 27"/>
                  <a:gd name="T38" fmla="*/ 18 w 20"/>
                  <a:gd name="T39" fmla="*/ 18 h 27"/>
                  <a:gd name="T40" fmla="*/ 5 w 20"/>
                  <a:gd name="T41" fmla="*/ 24 h 27"/>
                  <a:gd name="T42" fmla="*/ 6 w 20"/>
                  <a:gd name="T43" fmla="*/ 26 h 27"/>
                  <a:gd name="T44" fmla="*/ 19 w 20"/>
                  <a:gd name="T45" fmla="*/ 20 h 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0"/>
                  <a:gd name="T70" fmla="*/ 0 h 27"/>
                  <a:gd name="T71" fmla="*/ 20 w 20"/>
                  <a:gd name="T72" fmla="*/ 27 h 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0" h="27">
                    <a:moveTo>
                      <a:pt x="0" y="3"/>
                    </a:moveTo>
                    <a:lnTo>
                      <a:pt x="0" y="3"/>
                    </a:lnTo>
                    <a:lnTo>
                      <a:pt x="7" y="0"/>
                    </a:lnTo>
                    <a:lnTo>
                      <a:pt x="8" y="2"/>
                    </a:lnTo>
                    <a:lnTo>
                      <a:pt x="1" y="5"/>
                    </a:lnTo>
                    <a:lnTo>
                      <a:pt x="2" y="8"/>
                    </a:lnTo>
                    <a:lnTo>
                      <a:pt x="10" y="5"/>
                    </a:lnTo>
                    <a:lnTo>
                      <a:pt x="11" y="7"/>
                    </a:lnTo>
                    <a:lnTo>
                      <a:pt x="2" y="11"/>
                    </a:lnTo>
                    <a:lnTo>
                      <a:pt x="2" y="12"/>
                    </a:lnTo>
                    <a:lnTo>
                      <a:pt x="12" y="8"/>
                    </a:lnTo>
                    <a:lnTo>
                      <a:pt x="13" y="11"/>
                    </a:lnTo>
                    <a:lnTo>
                      <a:pt x="3" y="15"/>
                    </a:lnTo>
                    <a:lnTo>
                      <a:pt x="3" y="17"/>
                    </a:lnTo>
                    <a:lnTo>
                      <a:pt x="15" y="12"/>
                    </a:lnTo>
                    <a:lnTo>
                      <a:pt x="15" y="14"/>
                    </a:lnTo>
                    <a:lnTo>
                      <a:pt x="4" y="20"/>
                    </a:lnTo>
                    <a:lnTo>
                      <a:pt x="4" y="22"/>
                    </a:lnTo>
                    <a:lnTo>
                      <a:pt x="17" y="16"/>
                    </a:lnTo>
                    <a:lnTo>
                      <a:pt x="18" y="18"/>
                    </a:lnTo>
                    <a:lnTo>
                      <a:pt x="5" y="24"/>
                    </a:lnTo>
                    <a:lnTo>
                      <a:pt x="6" y="26"/>
                    </a:lnTo>
                    <a:lnTo>
                      <a:pt x="19" y="20"/>
                    </a:lnTo>
                  </a:path>
                </a:pathLst>
              </a:custGeom>
              <a:noFill/>
              <a:ln w="18732">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70" name="Freeform 91"/>
              <p:cNvSpPr>
                <a:spLocks noChangeAspect="1"/>
              </p:cNvSpPr>
              <p:nvPr/>
            </p:nvSpPr>
            <p:spPr bwMode="auto">
              <a:xfrm>
                <a:off x="5596" y="2600"/>
                <a:ext cx="16" cy="23"/>
              </a:xfrm>
              <a:custGeom>
                <a:avLst/>
                <a:gdLst>
                  <a:gd name="T0" fmla="*/ 0 w 16"/>
                  <a:gd name="T1" fmla="*/ 1 h 23"/>
                  <a:gd name="T2" fmla="*/ 13 w 16"/>
                  <a:gd name="T3" fmla="*/ 22 h 23"/>
                  <a:gd name="T4" fmla="*/ 15 w 16"/>
                  <a:gd name="T5" fmla="*/ 21 h 23"/>
                  <a:gd name="T6" fmla="*/ 2 w 16"/>
                  <a:gd name="T7" fmla="*/ 0 h 23"/>
                  <a:gd name="T8" fmla="*/ 0 w 16"/>
                  <a:gd name="T9" fmla="*/ 1 h 23"/>
                  <a:gd name="T10" fmla="*/ 0 w 16"/>
                  <a:gd name="T11" fmla="*/ 1 h 23"/>
                  <a:gd name="T12" fmla="*/ 0 60000 65536"/>
                  <a:gd name="T13" fmla="*/ 0 60000 65536"/>
                  <a:gd name="T14" fmla="*/ 0 60000 65536"/>
                  <a:gd name="T15" fmla="*/ 0 60000 65536"/>
                  <a:gd name="T16" fmla="*/ 0 60000 65536"/>
                  <a:gd name="T17" fmla="*/ 0 60000 65536"/>
                  <a:gd name="T18" fmla="*/ 0 w 16"/>
                  <a:gd name="T19" fmla="*/ 0 h 23"/>
                  <a:gd name="T20" fmla="*/ 16 w 16"/>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6" h="23">
                    <a:moveTo>
                      <a:pt x="0" y="1"/>
                    </a:moveTo>
                    <a:lnTo>
                      <a:pt x="13" y="22"/>
                    </a:lnTo>
                    <a:lnTo>
                      <a:pt x="15" y="21"/>
                    </a:lnTo>
                    <a:lnTo>
                      <a:pt x="2" y="0"/>
                    </a:lnTo>
                    <a:lnTo>
                      <a:pt x="0" y="1"/>
                    </a:lnTo>
                  </a:path>
                </a:pathLst>
              </a:custGeom>
              <a:solidFill>
                <a:srgbClr val="000000"/>
              </a:solidFill>
              <a:ln w="9088">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71" name="Freeform 92"/>
              <p:cNvSpPr>
                <a:spLocks noChangeAspect="1"/>
              </p:cNvSpPr>
              <p:nvPr/>
            </p:nvSpPr>
            <p:spPr bwMode="auto">
              <a:xfrm>
                <a:off x="5605" y="2628"/>
                <a:ext cx="15" cy="9"/>
              </a:xfrm>
              <a:custGeom>
                <a:avLst/>
                <a:gdLst>
                  <a:gd name="T0" fmla="*/ 0 w 15"/>
                  <a:gd name="T1" fmla="*/ 8 h 9"/>
                  <a:gd name="T2" fmla="*/ 12 w 15"/>
                  <a:gd name="T3" fmla="*/ 5 h 9"/>
                  <a:gd name="T4" fmla="*/ 14 w 15"/>
                  <a:gd name="T5" fmla="*/ 0 h 9"/>
                  <a:gd name="T6" fmla="*/ 10 w 15"/>
                  <a:gd name="T7" fmla="*/ 0 h 9"/>
                  <a:gd name="T8" fmla="*/ 8 w 15"/>
                  <a:gd name="T9" fmla="*/ 3 h 9"/>
                  <a:gd name="T10" fmla="*/ 0 w 15"/>
                  <a:gd name="T11" fmla="*/ 8 h 9"/>
                  <a:gd name="T12" fmla="*/ 0 w 15"/>
                  <a:gd name="T13" fmla="*/ 8 h 9"/>
                  <a:gd name="T14" fmla="*/ 0 60000 65536"/>
                  <a:gd name="T15" fmla="*/ 0 60000 65536"/>
                  <a:gd name="T16" fmla="*/ 0 60000 65536"/>
                  <a:gd name="T17" fmla="*/ 0 60000 65536"/>
                  <a:gd name="T18" fmla="*/ 0 60000 65536"/>
                  <a:gd name="T19" fmla="*/ 0 60000 65536"/>
                  <a:gd name="T20" fmla="*/ 0 60000 65536"/>
                  <a:gd name="T21" fmla="*/ 0 w 15"/>
                  <a:gd name="T22" fmla="*/ 0 h 9"/>
                  <a:gd name="T23" fmla="*/ 15 w 15"/>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9">
                    <a:moveTo>
                      <a:pt x="0" y="8"/>
                    </a:moveTo>
                    <a:lnTo>
                      <a:pt x="12" y="5"/>
                    </a:lnTo>
                    <a:lnTo>
                      <a:pt x="14" y="0"/>
                    </a:lnTo>
                    <a:lnTo>
                      <a:pt x="10" y="0"/>
                    </a:lnTo>
                    <a:lnTo>
                      <a:pt x="8" y="3"/>
                    </a:lnTo>
                    <a:lnTo>
                      <a:pt x="0" y="8"/>
                    </a:lnTo>
                  </a:path>
                </a:pathLst>
              </a:custGeom>
              <a:solidFill>
                <a:srgbClr val="000000"/>
              </a:solidFill>
              <a:ln w="9088">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72" name="Freeform 93"/>
              <p:cNvSpPr>
                <a:spLocks noChangeAspect="1"/>
              </p:cNvSpPr>
              <p:nvPr/>
            </p:nvSpPr>
            <p:spPr bwMode="auto">
              <a:xfrm>
                <a:off x="5619" y="2647"/>
                <a:ext cx="23" cy="33"/>
              </a:xfrm>
              <a:custGeom>
                <a:avLst/>
                <a:gdLst>
                  <a:gd name="T0" fmla="*/ 0 w 23"/>
                  <a:gd name="T1" fmla="*/ 3 h 33"/>
                  <a:gd name="T2" fmla="*/ 8 w 23"/>
                  <a:gd name="T3" fmla="*/ 32 h 33"/>
                  <a:gd name="T4" fmla="*/ 22 w 23"/>
                  <a:gd name="T5" fmla="*/ 32 h 33"/>
                  <a:gd name="T6" fmla="*/ 13 w 23"/>
                  <a:gd name="T7" fmla="*/ 0 h 33"/>
                  <a:gd name="T8" fmla="*/ 0 60000 65536"/>
                  <a:gd name="T9" fmla="*/ 0 60000 65536"/>
                  <a:gd name="T10" fmla="*/ 0 60000 65536"/>
                  <a:gd name="T11" fmla="*/ 0 60000 65536"/>
                  <a:gd name="T12" fmla="*/ 0 w 23"/>
                  <a:gd name="T13" fmla="*/ 0 h 33"/>
                  <a:gd name="T14" fmla="*/ 23 w 23"/>
                  <a:gd name="T15" fmla="*/ 33 h 33"/>
                </a:gdLst>
                <a:ahLst/>
                <a:cxnLst>
                  <a:cxn ang="T8">
                    <a:pos x="T0" y="T1"/>
                  </a:cxn>
                  <a:cxn ang="T9">
                    <a:pos x="T2" y="T3"/>
                  </a:cxn>
                  <a:cxn ang="T10">
                    <a:pos x="T4" y="T5"/>
                  </a:cxn>
                  <a:cxn ang="T11">
                    <a:pos x="T6" y="T7"/>
                  </a:cxn>
                </a:cxnLst>
                <a:rect l="T12" t="T13" r="T14" b="T15"/>
                <a:pathLst>
                  <a:path w="23" h="33">
                    <a:moveTo>
                      <a:pt x="0" y="3"/>
                    </a:moveTo>
                    <a:lnTo>
                      <a:pt x="8" y="32"/>
                    </a:lnTo>
                    <a:lnTo>
                      <a:pt x="22" y="32"/>
                    </a:lnTo>
                    <a:lnTo>
                      <a:pt x="13" y="0"/>
                    </a:lnTo>
                  </a:path>
                </a:pathLst>
              </a:custGeom>
              <a:noFill/>
              <a:ln w="18732">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73" name="Line 94"/>
              <p:cNvSpPr>
                <a:spLocks noChangeAspect="1" noChangeShapeType="1"/>
              </p:cNvSpPr>
              <p:nvPr/>
            </p:nvSpPr>
            <p:spPr bwMode="auto">
              <a:xfrm>
                <a:off x="5626" y="2675"/>
                <a:ext cx="14" cy="0"/>
              </a:xfrm>
              <a:prstGeom prst="line">
                <a:avLst/>
              </a:prstGeom>
              <a:noFill/>
              <a:ln w="18732">
                <a:solidFill>
                  <a:srgbClr val="000099"/>
                </a:solidFill>
                <a:round/>
                <a:headEnd/>
                <a:tailEnd/>
              </a:ln>
            </p:spPr>
            <p:txBody>
              <a:bodyPr wrap="none">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74" name="Line 95"/>
              <p:cNvSpPr>
                <a:spLocks noChangeAspect="1" noChangeShapeType="1"/>
              </p:cNvSpPr>
              <p:nvPr/>
            </p:nvSpPr>
            <p:spPr bwMode="auto">
              <a:xfrm>
                <a:off x="5625" y="2670"/>
                <a:ext cx="13" cy="0"/>
              </a:xfrm>
              <a:prstGeom prst="line">
                <a:avLst/>
              </a:prstGeom>
              <a:noFill/>
              <a:ln w="18732">
                <a:solidFill>
                  <a:srgbClr val="000099"/>
                </a:solidFill>
                <a:round/>
                <a:headEnd/>
                <a:tailEnd/>
              </a:ln>
            </p:spPr>
            <p:txBody>
              <a:bodyPr wrap="none">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75" name="Line 96"/>
              <p:cNvSpPr>
                <a:spLocks noChangeAspect="1" noChangeShapeType="1"/>
              </p:cNvSpPr>
              <p:nvPr/>
            </p:nvSpPr>
            <p:spPr bwMode="auto">
              <a:xfrm>
                <a:off x="5624" y="2666"/>
                <a:ext cx="13" cy="0"/>
              </a:xfrm>
              <a:prstGeom prst="line">
                <a:avLst/>
              </a:prstGeom>
              <a:noFill/>
              <a:ln w="18732">
                <a:solidFill>
                  <a:srgbClr val="000099"/>
                </a:solidFill>
                <a:round/>
                <a:headEnd/>
                <a:tailEnd/>
              </a:ln>
            </p:spPr>
            <p:txBody>
              <a:bodyPr wrap="none">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76" name="Line 97"/>
              <p:cNvSpPr>
                <a:spLocks noChangeAspect="1" noChangeShapeType="1"/>
              </p:cNvSpPr>
              <p:nvPr/>
            </p:nvSpPr>
            <p:spPr bwMode="auto">
              <a:xfrm>
                <a:off x="5622" y="2662"/>
                <a:ext cx="14" cy="0"/>
              </a:xfrm>
              <a:prstGeom prst="line">
                <a:avLst/>
              </a:prstGeom>
              <a:noFill/>
              <a:ln w="18732">
                <a:solidFill>
                  <a:srgbClr val="000099"/>
                </a:solidFill>
                <a:round/>
                <a:headEnd/>
                <a:tailEnd/>
              </a:ln>
            </p:spPr>
            <p:txBody>
              <a:bodyPr wrap="none">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77" name="Line 98"/>
              <p:cNvSpPr>
                <a:spLocks noChangeAspect="1" noChangeShapeType="1"/>
              </p:cNvSpPr>
              <p:nvPr/>
            </p:nvSpPr>
            <p:spPr bwMode="auto">
              <a:xfrm>
                <a:off x="5621" y="2659"/>
                <a:ext cx="14" cy="0"/>
              </a:xfrm>
              <a:prstGeom prst="line">
                <a:avLst/>
              </a:prstGeom>
              <a:noFill/>
              <a:ln w="18732">
                <a:solidFill>
                  <a:srgbClr val="000099"/>
                </a:solidFill>
                <a:round/>
                <a:headEnd/>
                <a:tailEnd/>
              </a:ln>
            </p:spPr>
            <p:txBody>
              <a:bodyPr wrap="none">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78" name="Line 99"/>
              <p:cNvSpPr>
                <a:spLocks noChangeAspect="1" noChangeShapeType="1"/>
              </p:cNvSpPr>
              <p:nvPr/>
            </p:nvSpPr>
            <p:spPr bwMode="auto">
              <a:xfrm>
                <a:off x="5620" y="2654"/>
                <a:ext cx="15" cy="0"/>
              </a:xfrm>
              <a:prstGeom prst="line">
                <a:avLst/>
              </a:prstGeom>
              <a:noFill/>
              <a:ln w="18732">
                <a:solidFill>
                  <a:srgbClr val="000099"/>
                </a:solidFill>
                <a:round/>
                <a:headEnd/>
                <a:tailEnd/>
              </a:ln>
            </p:spPr>
            <p:txBody>
              <a:bodyPr wrap="none">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79" name="Line 100"/>
              <p:cNvSpPr>
                <a:spLocks noChangeAspect="1" noChangeShapeType="1"/>
              </p:cNvSpPr>
              <p:nvPr/>
            </p:nvSpPr>
            <p:spPr bwMode="auto">
              <a:xfrm>
                <a:off x="5619" y="2650"/>
                <a:ext cx="13" cy="0"/>
              </a:xfrm>
              <a:prstGeom prst="line">
                <a:avLst/>
              </a:prstGeom>
              <a:noFill/>
              <a:ln w="18732">
                <a:solidFill>
                  <a:srgbClr val="000099"/>
                </a:solidFill>
                <a:round/>
                <a:headEnd/>
                <a:tailEnd/>
              </a:ln>
            </p:spPr>
            <p:txBody>
              <a:bodyPr wrap="none">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80" name="Line 101"/>
              <p:cNvSpPr>
                <a:spLocks noChangeAspect="1" noChangeShapeType="1"/>
              </p:cNvSpPr>
              <p:nvPr/>
            </p:nvSpPr>
            <p:spPr bwMode="auto">
              <a:xfrm flipH="1">
                <a:off x="5613" y="2654"/>
                <a:ext cx="20" cy="27"/>
              </a:xfrm>
              <a:prstGeom prst="line">
                <a:avLst/>
              </a:prstGeom>
              <a:noFill/>
              <a:ln w="18732">
                <a:solidFill>
                  <a:srgbClr val="000099"/>
                </a:solidFill>
                <a:round/>
                <a:headEnd/>
                <a:tailEnd/>
              </a:ln>
            </p:spPr>
            <p:txBody>
              <a:bodyPr wrap="none">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81" name="Freeform 102"/>
              <p:cNvSpPr>
                <a:spLocks noChangeAspect="1"/>
              </p:cNvSpPr>
              <p:nvPr/>
            </p:nvSpPr>
            <p:spPr bwMode="auto">
              <a:xfrm>
                <a:off x="5612" y="2677"/>
                <a:ext cx="46" cy="13"/>
              </a:xfrm>
              <a:custGeom>
                <a:avLst/>
                <a:gdLst>
                  <a:gd name="T0" fmla="*/ 0 w 46"/>
                  <a:gd name="T1" fmla="*/ 4 h 13"/>
                  <a:gd name="T2" fmla="*/ 23 w 46"/>
                  <a:gd name="T3" fmla="*/ 0 h 13"/>
                  <a:gd name="T4" fmla="*/ 45 w 46"/>
                  <a:gd name="T5" fmla="*/ 8 h 13"/>
                  <a:gd name="T6" fmla="*/ 33 w 46"/>
                  <a:gd name="T7" fmla="*/ 12 h 13"/>
                  <a:gd name="T8" fmla="*/ 1 w 46"/>
                  <a:gd name="T9" fmla="*/ 9 h 13"/>
                  <a:gd name="T10" fmla="*/ 0 60000 65536"/>
                  <a:gd name="T11" fmla="*/ 0 60000 65536"/>
                  <a:gd name="T12" fmla="*/ 0 60000 65536"/>
                  <a:gd name="T13" fmla="*/ 0 60000 65536"/>
                  <a:gd name="T14" fmla="*/ 0 60000 65536"/>
                  <a:gd name="T15" fmla="*/ 0 w 46"/>
                  <a:gd name="T16" fmla="*/ 0 h 13"/>
                  <a:gd name="T17" fmla="*/ 46 w 46"/>
                  <a:gd name="T18" fmla="*/ 13 h 13"/>
                </a:gdLst>
                <a:ahLst/>
                <a:cxnLst>
                  <a:cxn ang="T10">
                    <a:pos x="T0" y="T1"/>
                  </a:cxn>
                  <a:cxn ang="T11">
                    <a:pos x="T2" y="T3"/>
                  </a:cxn>
                  <a:cxn ang="T12">
                    <a:pos x="T4" y="T5"/>
                  </a:cxn>
                  <a:cxn ang="T13">
                    <a:pos x="T6" y="T7"/>
                  </a:cxn>
                  <a:cxn ang="T14">
                    <a:pos x="T8" y="T9"/>
                  </a:cxn>
                </a:cxnLst>
                <a:rect l="T15" t="T16" r="T17" b="T18"/>
                <a:pathLst>
                  <a:path w="46" h="13">
                    <a:moveTo>
                      <a:pt x="0" y="4"/>
                    </a:moveTo>
                    <a:lnTo>
                      <a:pt x="23" y="0"/>
                    </a:lnTo>
                    <a:lnTo>
                      <a:pt x="45" y="8"/>
                    </a:lnTo>
                    <a:lnTo>
                      <a:pt x="33" y="12"/>
                    </a:lnTo>
                    <a:lnTo>
                      <a:pt x="1" y="9"/>
                    </a:lnTo>
                  </a:path>
                </a:pathLst>
              </a:custGeom>
              <a:noFill/>
              <a:ln w="18732">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82" name="Line 103"/>
              <p:cNvSpPr>
                <a:spLocks noChangeAspect="1" noChangeShapeType="1"/>
              </p:cNvSpPr>
              <p:nvPr/>
            </p:nvSpPr>
            <p:spPr bwMode="auto">
              <a:xfrm>
                <a:off x="5658" y="2686"/>
                <a:ext cx="0" cy="8"/>
              </a:xfrm>
              <a:prstGeom prst="line">
                <a:avLst/>
              </a:prstGeom>
              <a:noFill/>
              <a:ln w="18732">
                <a:solidFill>
                  <a:srgbClr val="000099"/>
                </a:solidFill>
                <a:round/>
                <a:headEnd/>
                <a:tailEnd/>
              </a:ln>
            </p:spPr>
            <p:txBody>
              <a:bodyPr wrap="none">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83" name="Line 104"/>
              <p:cNvSpPr>
                <a:spLocks noChangeAspect="1" noChangeShapeType="1"/>
              </p:cNvSpPr>
              <p:nvPr/>
            </p:nvSpPr>
            <p:spPr bwMode="auto">
              <a:xfrm flipV="1">
                <a:off x="5649" y="2688"/>
                <a:ext cx="0" cy="6"/>
              </a:xfrm>
              <a:prstGeom prst="line">
                <a:avLst/>
              </a:prstGeom>
              <a:noFill/>
              <a:ln w="18732">
                <a:solidFill>
                  <a:srgbClr val="000099"/>
                </a:solidFill>
                <a:round/>
                <a:headEnd/>
                <a:tailEnd/>
              </a:ln>
            </p:spPr>
            <p:txBody>
              <a:bodyPr wrap="none">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84" name="Line 105"/>
              <p:cNvSpPr>
                <a:spLocks noChangeAspect="1" noChangeShapeType="1"/>
              </p:cNvSpPr>
              <p:nvPr/>
            </p:nvSpPr>
            <p:spPr bwMode="auto">
              <a:xfrm>
                <a:off x="5653" y="2687"/>
                <a:ext cx="0" cy="7"/>
              </a:xfrm>
              <a:prstGeom prst="line">
                <a:avLst/>
              </a:prstGeom>
              <a:noFill/>
              <a:ln w="18732">
                <a:solidFill>
                  <a:srgbClr val="000099"/>
                </a:solidFill>
                <a:round/>
                <a:headEnd/>
                <a:tailEnd/>
              </a:ln>
            </p:spPr>
            <p:txBody>
              <a:bodyPr wrap="none">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85" name="Line 106"/>
              <p:cNvSpPr>
                <a:spLocks noChangeAspect="1" noChangeShapeType="1"/>
              </p:cNvSpPr>
              <p:nvPr/>
            </p:nvSpPr>
            <p:spPr bwMode="auto">
              <a:xfrm>
                <a:off x="5635" y="2678"/>
                <a:ext cx="0" cy="10"/>
              </a:xfrm>
              <a:prstGeom prst="line">
                <a:avLst/>
              </a:prstGeom>
              <a:noFill/>
              <a:ln w="18732">
                <a:solidFill>
                  <a:srgbClr val="000099"/>
                </a:solidFill>
                <a:round/>
                <a:headEnd/>
                <a:tailEnd/>
              </a:ln>
            </p:spPr>
            <p:txBody>
              <a:bodyPr wrap="none">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86" name="Line 107"/>
              <p:cNvSpPr>
                <a:spLocks noChangeAspect="1" noChangeShapeType="1"/>
              </p:cNvSpPr>
              <p:nvPr/>
            </p:nvSpPr>
            <p:spPr bwMode="auto">
              <a:xfrm>
                <a:off x="5618" y="2681"/>
                <a:ext cx="0" cy="10"/>
              </a:xfrm>
              <a:prstGeom prst="line">
                <a:avLst/>
              </a:prstGeom>
              <a:noFill/>
              <a:ln w="18732">
                <a:solidFill>
                  <a:srgbClr val="000099"/>
                </a:solidFill>
                <a:round/>
                <a:headEnd/>
                <a:tailEnd/>
              </a:ln>
            </p:spPr>
            <p:txBody>
              <a:bodyPr wrap="none">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87" name="Line 108"/>
              <p:cNvSpPr>
                <a:spLocks noChangeAspect="1" noChangeShapeType="1"/>
              </p:cNvSpPr>
              <p:nvPr/>
            </p:nvSpPr>
            <p:spPr bwMode="auto">
              <a:xfrm>
                <a:off x="5622" y="2680"/>
                <a:ext cx="0" cy="12"/>
              </a:xfrm>
              <a:prstGeom prst="line">
                <a:avLst/>
              </a:prstGeom>
              <a:noFill/>
              <a:ln w="18732">
                <a:solidFill>
                  <a:srgbClr val="000099"/>
                </a:solidFill>
                <a:round/>
                <a:headEnd/>
                <a:tailEnd/>
              </a:ln>
            </p:spPr>
            <p:txBody>
              <a:bodyPr wrap="none">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88" name="Line 109"/>
              <p:cNvSpPr>
                <a:spLocks noChangeAspect="1" noChangeShapeType="1"/>
              </p:cNvSpPr>
              <p:nvPr/>
            </p:nvSpPr>
            <p:spPr bwMode="auto">
              <a:xfrm>
                <a:off x="5620" y="2687"/>
                <a:ext cx="0" cy="6"/>
              </a:xfrm>
              <a:prstGeom prst="line">
                <a:avLst/>
              </a:prstGeom>
              <a:noFill/>
              <a:ln w="18732">
                <a:solidFill>
                  <a:srgbClr val="000099"/>
                </a:solidFill>
                <a:round/>
                <a:headEnd/>
                <a:tailEnd/>
              </a:ln>
            </p:spPr>
            <p:txBody>
              <a:bodyPr wrap="none">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89" name="Line 110"/>
              <p:cNvSpPr>
                <a:spLocks noChangeAspect="1" noChangeShapeType="1"/>
              </p:cNvSpPr>
              <p:nvPr/>
            </p:nvSpPr>
            <p:spPr bwMode="auto">
              <a:xfrm>
                <a:off x="5624" y="2688"/>
                <a:ext cx="0" cy="4"/>
              </a:xfrm>
              <a:prstGeom prst="line">
                <a:avLst/>
              </a:prstGeom>
              <a:noFill/>
              <a:ln w="18732">
                <a:solidFill>
                  <a:srgbClr val="000099"/>
                </a:solidFill>
                <a:round/>
                <a:headEnd/>
                <a:tailEnd/>
              </a:ln>
            </p:spPr>
            <p:txBody>
              <a:bodyPr wrap="none">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90" name="Line 111"/>
              <p:cNvSpPr>
                <a:spLocks noChangeAspect="1" noChangeShapeType="1"/>
              </p:cNvSpPr>
              <p:nvPr/>
            </p:nvSpPr>
            <p:spPr bwMode="auto">
              <a:xfrm>
                <a:off x="5647" y="2682"/>
                <a:ext cx="0" cy="12"/>
              </a:xfrm>
              <a:prstGeom prst="line">
                <a:avLst/>
              </a:prstGeom>
              <a:noFill/>
              <a:ln w="18732">
                <a:solidFill>
                  <a:srgbClr val="000099"/>
                </a:solidFill>
                <a:round/>
                <a:headEnd/>
                <a:tailEnd/>
              </a:ln>
            </p:spPr>
            <p:txBody>
              <a:bodyPr wrap="none">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91" name="Line 112"/>
              <p:cNvSpPr>
                <a:spLocks noChangeAspect="1" noChangeShapeType="1"/>
              </p:cNvSpPr>
              <p:nvPr/>
            </p:nvSpPr>
            <p:spPr bwMode="auto">
              <a:xfrm>
                <a:off x="5651" y="2684"/>
                <a:ext cx="0" cy="10"/>
              </a:xfrm>
              <a:prstGeom prst="line">
                <a:avLst/>
              </a:prstGeom>
              <a:noFill/>
              <a:ln w="18732">
                <a:solidFill>
                  <a:srgbClr val="000099"/>
                </a:solidFill>
                <a:round/>
                <a:headEnd/>
                <a:tailEnd/>
              </a:ln>
            </p:spPr>
            <p:txBody>
              <a:bodyPr wrap="none">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92" name="Line 113"/>
              <p:cNvSpPr>
                <a:spLocks noChangeAspect="1" noChangeShapeType="1"/>
              </p:cNvSpPr>
              <p:nvPr/>
            </p:nvSpPr>
            <p:spPr bwMode="auto">
              <a:xfrm flipH="1">
                <a:off x="5654" y="2685"/>
                <a:ext cx="2" cy="9"/>
              </a:xfrm>
              <a:prstGeom prst="line">
                <a:avLst/>
              </a:prstGeom>
              <a:noFill/>
              <a:ln w="18732">
                <a:solidFill>
                  <a:srgbClr val="000099"/>
                </a:solidFill>
                <a:round/>
                <a:headEnd/>
                <a:tailEnd/>
              </a:ln>
            </p:spPr>
            <p:txBody>
              <a:bodyPr wrap="none">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grpSp>
        <p:grpSp>
          <p:nvGrpSpPr>
            <p:cNvPr id="9" name="Group 114"/>
            <p:cNvGrpSpPr>
              <a:grpSpLocks noChangeAspect="1"/>
            </p:cNvGrpSpPr>
            <p:nvPr/>
          </p:nvGrpSpPr>
          <p:grpSpPr bwMode="auto">
            <a:xfrm>
              <a:off x="5565" y="2642"/>
              <a:ext cx="25" cy="20"/>
              <a:chOff x="5565" y="2642"/>
              <a:chExt cx="25" cy="20"/>
            </a:xfrm>
          </p:grpSpPr>
          <p:sp>
            <p:nvSpPr>
              <p:cNvPr id="45166" name="Freeform 115"/>
              <p:cNvSpPr>
                <a:spLocks noChangeAspect="1"/>
              </p:cNvSpPr>
              <p:nvPr/>
            </p:nvSpPr>
            <p:spPr bwMode="auto">
              <a:xfrm>
                <a:off x="5565" y="2642"/>
                <a:ext cx="25" cy="20"/>
              </a:xfrm>
              <a:custGeom>
                <a:avLst/>
                <a:gdLst>
                  <a:gd name="T0" fmla="*/ 24 w 25"/>
                  <a:gd name="T1" fmla="*/ 12 h 20"/>
                  <a:gd name="T2" fmla="*/ 9 w 25"/>
                  <a:gd name="T3" fmla="*/ 9 h 20"/>
                  <a:gd name="T4" fmla="*/ 0 w 25"/>
                  <a:gd name="T5" fmla="*/ 13 h 20"/>
                  <a:gd name="T6" fmla="*/ 8 w 25"/>
                  <a:gd name="T7" fmla="*/ 19 h 20"/>
                  <a:gd name="T8" fmla="*/ 18 w 25"/>
                  <a:gd name="T9" fmla="*/ 11 h 20"/>
                  <a:gd name="T10" fmla="*/ 24 w 25"/>
                  <a:gd name="T11" fmla="*/ 0 h 20"/>
                  <a:gd name="T12" fmla="*/ 0 60000 65536"/>
                  <a:gd name="T13" fmla="*/ 0 60000 65536"/>
                  <a:gd name="T14" fmla="*/ 0 60000 65536"/>
                  <a:gd name="T15" fmla="*/ 0 60000 65536"/>
                  <a:gd name="T16" fmla="*/ 0 60000 65536"/>
                  <a:gd name="T17" fmla="*/ 0 60000 65536"/>
                  <a:gd name="T18" fmla="*/ 0 w 25"/>
                  <a:gd name="T19" fmla="*/ 0 h 20"/>
                  <a:gd name="T20" fmla="*/ 25 w 25"/>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25" h="20">
                    <a:moveTo>
                      <a:pt x="24" y="12"/>
                    </a:moveTo>
                    <a:lnTo>
                      <a:pt x="9" y="9"/>
                    </a:lnTo>
                    <a:lnTo>
                      <a:pt x="0" y="13"/>
                    </a:lnTo>
                    <a:lnTo>
                      <a:pt x="8" y="19"/>
                    </a:lnTo>
                    <a:lnTo>
                      <a:pt x="18" y="11"/>
                    </a:lnTo>
                    <a:lnTo>
                      <a:pt x="24" y="0"/>
                    </a:lnTo>
                  </a:path>
                </a:pathLst>
              </a:custGeom>
              <a:noFill/>
              <a:ln w="18732">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67" name="Freeform 116"/>
              <p:cNvSpPr>
                <a:spLocks noChangeAspect="1"/>
              </p:cNvSpPr>
              <p:nvPr/>
            </p:nvSpPr>
            <p:spPr bwMode="auto">
              <a:xfrm>
                <a:off x="5569" y="2653"/>
                <a:ext cx="17" cy="9"/>
              </a:xfrm>
              <a:custGeom>
                <a:avLst/>
                <a:gdLst>
                  <a:gd name="T0" fmla="*/ 10 w 17"/>
                  <a:gd name="T1" fmla="*/ 8 h 9"/>
                  <a:gd name="T2" fmla="*/ 0 w 17"/>
                  <a:gd name="T3" fmla="*/ 1 h 9"/>
                  <a:gd name="T4" fmla="*/ 3 w 17"/>
                  <a:gd name="T5" fmla="*/ 0 h 9"/>
                  <a:gd name="T6" fmla="*/ 16 w 17"/>
                  <a:gd name="T7" fmla="*/ 8 h 9"/>
                  <a:gd name="T8" fmla="*/ 0 60000 65536"/>
                  <a:gd name="T9" fmla="*/ 0 60000 65536"/>
                  <a:gd name="T10" fmla="*/ 0 60000 65536"/>
                  <a:gd name="T11" fmla="*/ 0 60000 65536"/>
                  <a:gd name="T12" fmla="*/ 0 w 17"/>
                  <a:gd name="T13" fmla="*/ 0 h 9"/>
                  <a:gd name="T14" fmla="*/ 17 w 17"/>
                  <a:gd name="T15" fmla="*/ 9 h 9"/>
                </a:gdLst>
                <a:ahLst/>
                <a:cxnLst>
                  <a:cxn ang="T8">
                    <a:pos x="T0" y="T1"/>
                  </a:cxn>
                  <a:cxn ang="T9">
                    <a:pos x="T2" y="T3"/>
                  </a:cxn>
                  <a:cxn ang="T10">
                    <a:pos x="T4" y="T5"/>
                  </a:cxn>
                  <a:cxn ang="T11">
                    <a:pos x="T6" y="T7"/>
                  </a:cxn>
                </a:cxnLst>
                <a:rect l="T12" t="T13" r="T14" b="T15"/>
                <a:pathLst>
                  <a:path w="17" h="9">
                    <a:moveTo>
                      <a:pt x="10" y="8"/>
                    </a:moveTo>
                    <a:lnTo>
                      <a:pt x="0" y="1"/>
                    </a:lnTo>
                    <a:lnTo>
                      <a:pt x="3" y="0"/>
                    </a:lnTo>
                    <a:lnTo>
                      <a:pt x="16" y="8"/>
                    </a:lnTo>
                  </a:path>
                </a:pathLst>
              </a:custGeom>
              <a:noFill/>
              <a:ln w="18732">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68" name="Freeform 117"/>
              <p:cNvSpPr>
                <a:spLocks noChangeAspect="1"/>
              </p:cNvSpPr>
              <p:nvPr/>
            </p:nvSpPr>
            <p:spPr bwMode="auto">
              <a:xfrm>
                <a:off x="5565" y="2642"/>
                <a:ext cx="20" cy="20"/>
              </a:xfrm>
              <a:custGeom>
                <a:avLst/>
                <a:gdLst>
                  <a:gd name="T0" fmla="*/ 19 w 20"/>
                  <a:gd name="T1" fmla="*/ 0 h 20"/>
                  <a:gd name="T2" fmla="*/ 13 w 20"/>
                  <a:gd name="T3" fmla="*/ 10 h 20"/>
                  <a:gd name="T4" fmla="*/ 0 w 20"/>
                  <a:gd name="T5" fmla="*/ 19 h 20"/>
                  <a:gd name="T6" fmla="*/ 0 60000 65536"/>
                  <a:gd name="T7" fmla="*/ 0 60000 65536"/>
                  <a:gd name="T8" fmla="*/ 0 60000 65536"/>
                  <a:gd name="T9" fmla="*/ 0 w 20"/>
                  <a:gd name="T10" fmla="*/ 0 h 20"/>
                  <a:gd name="T11" fmla="*/ 20 w 20"/>
                  <a:gd name="T12" fmla="*/ 20 h 20"/>
                </a:gdLst>
                <a:ahLst/>
                <a:cxnLst>
                  <a:cxn ang="T6">
                    <a:pos x="T0" y="T1"/>
                  </a:cxn>
                  <a:cxn ang="T7">
                    <a:pos x="T2" y="T3"/>
                  </a:cxn>
                  <a:cxn ang="T8">
                    <a:pos x="T4" y="T5"/>
                  </a:cxn>
                </a:cxnLst>
                <a:rect l="T9" t="T10" r="T11" b="T12"/>
                <a:pathLst>
                  <a:path w="20" h="20">
                    <a:moveTo>
                      <a:pt x="19" y="0"/>
                    </a:moveTo>
                    <a:lnTo>
                      <a:pt x="13" y="10"/>
                    </a:lnTo>
                    <a:lnTo>
                      <a:pt x="0" y="19"/>
                    </a:lnTo>
                  </a:path>
                </a:pathLst>
              </a:custGeom>
              <a:noFill/>
              <a:ln w="18732">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grpSp>
        <p:grpSp>
          <p:nvGrpSpPr>
            <p:cNvPr id="10" name="Group 118"/>
            <p:cNvGrpSpPr>
              <a:grpSpLocks noChangeAspect="1"/>
            </p:cNvGrpSpPr>
            <p:nvPr/>
          </p:nvGrpSpPr>
          <p:grpSpPr bwMode="auto">
            <a:xfrm>
              <a:off x="5483" y="2717"/>
              <a:ext cx="72" cy="65"/>
              <a:chOff x="5483" y="2717"/>
              <a:chExt cx="72" cy="65"/>
            </a:xfrm>
          </p:grpSpPr>
          <p:sp>
            <p:nvSpPr>
              <p:cNvPr id="45161" name="Freeform 119"/>
              <p:cNvSpPr>
                <a:spLocks noChangeAspect="1"/>
              </p:cNvSpPr>
              <p:nvPr/>
            </p:nvSpPr>
            <p:spPr bwMode="auto">
              <a:xfrm>
                <a:off x="5483" y="2766"/>
                <a:ext cx="58" cy="15"/>
              </a:xfrm>
              <a:custGeom>
                <a:avLst/>
                <a:gdLst>
                  <a:gd name="T0" fmla="*/ 0 w 58"/>
                  <a:gd name="T1" fmla="*/ 14 h 15"/>
                  <a:gd name="T2" fmla="*/ 0 w 58"/>
                  <a:gd name="T3" fmla="*/ 0 h 15"/>
                  <a:gd name="T4" fmla="*/ 57 w 58"/>
                  <a:gd name="T5" fmla="*/ 0 h 15"/>
                  <a:gd name="T6" fmla="*/ 57 w 58"/>
                  <a:gd name="T7" fmla="*/ 14 h 15"/>
                  <a:gd name="T8" fmla="*/ 0 60000 65536"/>
                  <a:gd name="T9" fmla="*/ 0 60000 65536"/>
                  <a:gd name="T10" fmla="*/ 0 60000 65536"/>
                  <a:gd name="T11" fmla="*/ 0 60000 65536"/>
                  <a:gd name="T12" fmla="*/ 0 w 58"/>
                  <a:gd name="T13" fmla="*/ 0 h 15"/>
                  <a:gd name="T14" fmla="*/ 58 w 58"/>
                  <a:gd name="T15" fmla="*/ 15 h 15"/>
                </a:gdLst>
                <a:ahLst/>
                <a:cxnLst>
                  <a:cxn ang="T8">
                    <a:pos x="T0" y="T1"/>
                  </a:cxn>
                  <a:cxn ang="T9">
                    <a:pos x="T2" y="T3"/>
                  </a:cxn>
                  <a:cxn ang="T10">
                    <a:pos x="T4" y="T5"/>
                  </a:cxn>
                  <a:cxn ang="T11">
                    <a:pos x="T6" y="T7"/>
                  </a:cxn>
                </a:cxnLst>
                <a:rect l="T12" t="T13" r="T14" b="T15"/>
                <a:pathLst>
                  <a:path w="58" h="15">
                    <a:moveTo>
                      <a:pt x="0" y="14"/>
                    </a:moveTo>
                    <a:lnTo>
                      <a:pt x="0" y="0"/>
                    </a:lnTo>
                    <a:lnTo>
                      <a:pt x="57" y="0"/>
                    </a:lnTo>
                    <a:lnTo>
                      <a:pt x="57" y="14"/>
                    </a:lnTo>
                  </a:path>
                </a:pathLst>
              </a:custGeom>
              <a:noFill/>
              <a:ln w="18732">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62" name="Freeform 120"/>
              <p:cNvSpPr>
                <a:spLocks noChangeAspect="1"/>
              </p:cNvSpPr>
              <p:nvPr/>
            </p:nvSpPr>
            <p:spPr bwMode="auto">
              <a:xfrm>
                <a:off x="5483" y="2766"/>
                <a:ext cx="58" cy="16"/>
              </a:xfrm>
              <a:custGeom>
                <a:avLst/>
                <a:gdLst>
                  <a:gd name="T0" fmla="*/ 50 w 58"/>
                  <a:gd name="T1" fmla="*/ 0 h 16"/>
                  <a:gd name="T2" fmla="*/ 50 w 58"/>
                  <a:gd name="T3" fmla="*/ 13 h 16"/>
                  <a:gd name="T4" fmla="*/ 43 w 58"/>
                  <a:gd name="T5" fmla="*/ 14 h 16"/>
                  <a:gd name="T6" fmla="*/ 43 w 58"/>
                  <a:gd name="T7" fmla="*/ 0 h 16"/>
                  <a:gd name="T8" fmla="*/ 35 w 58"/>
                  <a:gd name="T9" fmla="*/ 0 h 16"/>
                  <a:gd name="T10" fmla="*/ 35 w 58"/>
                  <a:gd name="T11" fmla="*/ 15 h 16"/>
                  <a:gd name="T12" fmla="*/ 28 w 58"/>
                  <a:gd name="T13" fmla="*/ 15 h 16"/>
                  <a:gd name="T14" fmla="*/ 28 w 58"/>
                  <a:gd name="T15" fmla="*/ 0 h 16"/>
                  <a:gd name="T16" fmla="*/ 22 w 58"/>
                  <a:gd name="T17" fmla="*/ 0 h 16"/>
                  <a:gd name="T18" fmla="*/ 22 w 58"/>
                  <a:gd name="T19" fmla="*/ 15 h 16"/>
                  <a:gd name="T20" fmla="*/ 15 w 58"/>
                  <a:gd name="T21" fmla="*/ 15 h 16"/>
                  <a:gd name="T22" fmla="*/ 15 w 58"/>
                  <a:gd name="T23" fmla="*/ 0 h 16"/>
                  <a:gd name="T24" fmla="*/ 7 w 58"/>
                  <a:gd name="T25" fmla="*/ 0 h 16"/>
                  <a:gd name="T26" fmla="*/ 7 w 58"/>
                  <a:gd name="T27" fmla="*/ 15 h 16"/>
                  <a:gd name="T28" fmla="*/ 0 w 58"/>
                  <a:gd name="T29" fmla="*/ 15 h 16"/>
                  <a:gd name="T30" fmla="*/ 0 w 58"/>
                  <a:gd name="T31" fmla="*/ 6 h 16"/>
                  <a:gd name="T32" fmla="*/ 57 w 58"/>
                  <a:gd name="T33" fmla="*/ 6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8"/>
                  <a:gd name="T52" fmla="*/ 0 h 16"/>
                  <a:gd name="T53" fmla="*/ 58 w 58"/>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8" h="16">
                    <a:moveTo>
                      <a:pt x="50" y="0"/>
                    </a:moveTo>
                    <a:lnTo>
                      <a:pt x="50" y="13"/>
                    </a:lnTo>
                    <a:lnTo>
                      <a:pt x="43" y="14"/>
                    </a:lnTo>
                    <a:lnTo>
                      <a:pt x="43" y="0"/>
                    </a:lnTo>
                    <a:lnTo>
                      <a:pt x="35" y="0"/>
                    </a:lnTo>
                    <a:lnTo>
                      <a:pt x="35" y="15"/>
                    </a:lnTo>
                    <a:lnTo>
                      <a:pt x="28" y="15"/>
                    </a:lnTo>
                    <a:lnTo>
                      <a:pt x="28" y="0"/>
                    </a:lnTo>
                    <a:lnTo>
                      <a:pt x="22" y="0"/>
                    </a:lnTo>
                    <a:lnTo>
                      <a:pt x="22" y="15"/>
                    </a:lnTo>
                    <a:lnTo>
                      <a:pt x="15" y="15"/>
                    </a:lnTo>
                    <a:lnTo>
                      <a:pt x="15" y="0"/>
                    </a:lnTo>
                    <a:lnTo>
                      <a:pt x="7" y="0"/>
                    </a:lnTo>
                    <a:lnTo>
                      <a:pt x="7" y="15"/>
                    </a:lnTo>
                    <a:lnTo>
                      <a:pt x="0" y="15"/>
                    </a:lnTo>
                    <a:lnTo>
                      <a:pt x="0" y="6"/>
                    </a:lnTo>
                    <a:lnTo>
                      <a:pt x="57" y="6"/>
                    </a:lnTo>
                  </a:path>
                </a:pathLst>
              </a:custGeom>
              <a:noFill/>
              <a:ln w="18732">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63" name="Freeform 121"/>
              <p:cNvSpPr>
                <a:spLocks noChangeAspect="1"/>
              </p:cNvSpPr>
              <p:nvPr/>
            </p:nvSpPr>
            <p:spPr bwMode="auto">
              <a:xfrm>
                <a:off x="5527" y="2717"/>
                <a:ext cx="5" cy="36"/>
              </a:xfrm>
              <a:custGeom>
                <a:avLst/>
                <a:gdLst>
                  <a:gd name="T0" fmla="*/ 4 w 5"/>
                  <a:gd name="T1" fmla="*/ 0 h 36"/>
                  <a:gd name="T2" fmla="*/ 4 w 5"/>
                  <a:gd name="T3" fmla="*/ 31 h 36"/>
                  <a:gd name="T4" fmla="*/ 0 w 5"/>
                  <a:gd name="T5" fmla="*/ 35 h 36"/>
                  <a:gd name="T6" fmla="*/ 0 w 5"/>
                  <a:gd name="T7" fmla="*/ 9 h 36"/>
                  <a:gd name="T8" fmla="*/ 0 60000 65536"/>
                  <a:gd name="T9" fmla="*/ 0 60000 65536"/>
                  <a:gd name="T10" fmla="*/ 0 60000 65536"/>
                  <a:gd name="T11" fmla="*/ 0 60000 65536"/>
                  <a:gd name="T12" fmla="*/ 0 w 5"/>
                  <a:gd name="T13" fmla="*/ 0 h 36"/>
                  <a:gd name="T14" fmla="*/ 5 w 5"/>
                  <a:gd name="T15" fmla="*/ 36 h 36"/>
                </a:gdLst>
                <a:ahLst/>
                <a:cxnLst>
                  <a:cxn ang="T8">
                    <a:pos x="T0" y="T1"/>
                  </a:cxn>
                  <a:cxn ang="T9">
                    <a:pos x="T2" y="T3"/>
                  </a:cxn>
                  <a:cxn ang="T10">
                    <a:pos x="T4" y="T5"/>
                  </a:cxn>
                  <a:cxn ang="T11">
                    <a:pos x="T6" y="T7"/>
                  </a:cxn>
                </a:cxnLst>
                <a:rect l="T12" t="T13" r="T14" b="T15"/>
                <a:pathLst>
                  <a:path w="5" h="36">
                    <a:moveTo>
                      <a:pt x="4" y="0"/>
                    </a:moveTo>
                    <a:lnTo>
                      <a:pt x="4" y="31"/>
                    </a:lnTo>
                    <a:lnTo>
                      <a:pt x="0" y="35"/>
                    </a:lnTo>
                    <a:lnTo>
                      <a:pt x="0" y="9"/>
                    </a:lnTo>
                  </a:path>
                </a:pathLst>
              </a:custGeom>
              <a:noFill/>
              <a:ln w="18732">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64" name="Freeform 122"/>
              <p:cNvSpPr>
                <a:spLocks noChangeAspect="1"/>
              </p:cNvSpPr>
              <p:nvPr/>
            </p:nvSpPr>
            <p:spPr bwMode="auto">
              <a:xfrm>
                <a:off x="5497" y="2718"/>
                <a:ext cx="58" cy="49"/>
              </a:xfrm>
              <a:custGeom>
                <a:avLst/>
                <a:gdLst>
                  <a:gd name="T0" fmla="*/ 42 w 58"/>
                  <a:gd name="T1" fmla="*/ 18 h 49"/>
                  <a:gd name="T2" fmla="*/ 7 w 58"/>
                  <a:gd name="T3" fmla="*/ 48 h 49"/>
                  <a:gd name="T4" fmla="*/ 0 w 58"/>
                  <a:gd name="T5" fmla="*/ 48 h 49"/>
                  <a:gd name="T6" fmla="*/ 57 w 58"/>
                  <a:gd name="T7" fmla="*/ 0 h 49"/>
                  <a:gd name="T8" fmla="*/ 0 60000 65536"/>
                  <a:gd name="T9" fmla="*/ 0 60000 65536"/>
                  <a:gd name="T10" fmla="*/ 0 60000 65536"/>
                  <a:gd name="T11" fmla="*/ 0 60000 65536"/>
                  <a:gd name="T12" fmla="*/ 0 w 58"/>
                  <a:gd name="T13" fmla="*/ 0 h 49"/>
                  <a:gd name="T14" fmla="*/ 58 w 58"/>
                  <a:gd name="T15" fmla="*/ 49 h 49"/>
                </a:gdLst>
                <a:ahLst/>
                <a:cxnLst>
                  <a:cxn ang="T8">
                    <a:pos x="T0" y="T1"/>
                  </a:cxn>
                  <a:cxn ang="T9">
                    <a:pos x="T2" y="T3"/>
                  </a:cxn>
                  <a:cxn ang="T10">
                    <a:pos x="T4" y="T5"/>
                  </a:cxn>
                  <a:cxn ang="T11">
                    <a:pos x="T6" y="T7"/>
                  </a:cxn>
                </a:cxnLst>
                <a:rect l="T12" t="T13" r="T14" b="T15"/>
                <a:pathLst>
                  <a:path w="58" h="49">
                    <a:moveTo>
                      <a:pt x="42" y="18"/>
                    </a:moveTo>
                    <a:lnTo>
                      <a:pt x="7" y="48"/>
                    </a:lnTo>
                    <a:lnTo>
                      <a:pt x="0" y="48"/>
                    </a:lnTo>
                    <a:lnTo>
                      <a:pt x="57" y="0"/>
                    </a:lnTo>
                  </a:path>
                </a:pathLst>
              </a:custGeom>
              <a:noFill/>
              <a:ln w="18732">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65" name="Freeform 123"/>
              <p:cNvSpPr>
                <a:spLocks noChangeAspect="1"/>
              </p:cNvSpPr>
              <p:nvPr/>
            </p:nvSpPr>
            <p:spPr bwMode="auto">
              <a:xfrm>
                <a:off x="5512" y="2717"/>
                <a:ext cx="20" cy="50"/>
              </a:xfrm>
              <a:custGeom>
                <a:avLst/>
                <a:gdLst>
                  <a:gd name="T0" fmla="*/ 19 w 20"/>
                  <a:gd name="T1" fmla="*/ 0 h 50"/>
                  <a:gd name="T2" fmla="*/ 4 w 20"/>
                  <a:gd name="T3" fmla="*/ 29 h 50"/>
                  <a:gd name="T4" fmla="*/ 4 w 20"/>
                  <a:gd name="T5" fmla="*/ 49 h 50"/>
                  <a:gd name="T6" fmla="*/ 0 w 20"/>
                  <a:gd name="T7" fmla="*/ 49 h 50"/>
                  <a:gd name="T8" fmla="*/ 0 w 20"/>
                  <a:gd name="T9" fmla="*/ 37 h 50"/>
                  <a:gd name="T10" fmla="*/ 4 w 20"/>
                  <a:gd name="T11" fmla="*/ 29 h 50"/>
                  <a:gd name="T12" fmla="*/ 0 60000 65536"/>
                  <a:gd name="T13" fmla="*/ 0 60000 65536"/>
                  <a:gd name="T14" fmla="*/ 0 60000 65536"/>
                  <a:gd name="T15" fmla="*/ 0 60000 65536"/>
                  <a:gd name="T16" fmla="*/ 0 60000 65536"/>
                  <a:gd name="T17" fmla="*/ 0 60000 65536"/>
                  <a:gd name="T18" fmla="*/ 0 w 20"/>
                  <a:gd name="T19" fmla="*/ 0 h 50"/>
                  <a:gd name="T20" fmla="*/ 20 w 20"/>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0" h="50">
                    <a:moveTo>
                      <a:pt x="19" y="0"/>
                    </a:moveTo>
                    <a:lnTo>
                      <a:pt x="4" y="29"/>
                    </a:lnTo>
                    <a:lnTo>
                      <a:pt x="4" y="49"/>
                    </a:lnTo>
                    <a:lnTo>
                      <a:pt x="0" y="49"/>
                    </a:lnTo>
                    <a:lnTo>
                      <a:pt x="0" y="37"/>
                    </a:lnTo>
                    <a:lnTo>
                      <a:pt x="4" y="29"/>
                    </a:lnTo>
                  </a:path>
                </a:pathLst>
              </a:custGeom>
              <a:noFill/>
              <a:ln w="18732">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grpSp>
        <p:sp>
          <p:nvSpPr>
            <p:cNvPr id="45157" name="Oval 124"/>
            <p:cNvSpPr>
              <a:spLocks noChangeAspect="1" noChangeArrowheads="1"/>
            </p:cNvSpPr>
            <p:nvPr/>
          </p:nvSpPr>
          <p:spPr bwMode="auto">
            <a:xfrm rot="-8640000">
              <a:off x="5451" y="2416"/>
              <a:ext cx="71" cy="344"/>
            </a:xfrm>
            <a:prstGeom prst="ellipse">
              <a:avLst/>
            </a:prstGeom>
            <a:gradFill rotWithShape="0">
              <a:gsLst>
                <a:gs pos="0">
                  <a:srgbClr val="E1E1E1"/>
                </a:gs>
                <a:gs pos="100000">
                  <a:srgbClr val="4F4F4F"/>
                </a:gs>
              </a:gsLst>
              <a:lin ang="18900000" scaled="1"/>
            </a:gradFill>
            <a:ln w="9088">
              <a:solidFill>
                <a:srgbClr val="000099"/>
              </a:solidFill>
              <a:round/>
              <a:headEnd/>
              <a:tailEnd/>
            </a:ln>
          </p:spPr>
          <p:txBody>
            <a:bodyPr rot="10800000" wrap="none">
              <a:prstTxWarp prst="textNoShape">
                <a:avLst/>
              </a:prstTxWarp>
            </a:bodyPr>
            <a:lstStyle/>
            <a:p>
              <a:pPr defTabSz="914400" fontAlgn="base">
                <a:spcBef>
                  <a:spcPct val="0"/>
                </a:spcBef>
                <a:spcAft>
                  <a:spcPct val="0"/>
                </a:spcAft>
              </a:pPr>
              <a:endParaRPr lang="en-US" sz="1600">
                <a:solidFill>
                  <a:srgbClr val="000000"/>
                </a:solidFill>
                <a:latin typeface="Verdana" charset="0"/>
                <a:ea typeface="ＭＳ Ｐゴシック" charset="-128"/>
              </a:endParaRPr>
            </a:p>
          </p:txBody>
        </p:sp>
        <p:sp>
          <p:nvSpPr>
            <p:cNvPr id="45158" name="Freeform 125"/>
            <p:cNvSpPr>
              <a:spLocks noChangeAspect="1"/>
            </p:cNvSpPr>
            <p:nvPr/>
          </p:nvSpPr>
          <p:spPr bwMode="auto">
            <a:xfrm>
              <a:off x="5390" y="2533"/>
              <a:ext cx="169" cy="123"/>
            </a:xfrm>
            <a:custGeom>
              <a:avLst/>
              <a:gdLst>
                <a:gd name="T0" fmla="*/ 0 w 169"/>
                <a:gd name="T1" fmla="*/ 9 h 123"/>
                <a:gd name="T2" fmla="*/ 2 w 169"/>
                <a:gd name="T3" fmla="*/ 11 h 123"/>
                <a:gd name="T4" fmla="*/ 5 w 169"/>
                <a:gd name="T5" fmla="*/ 10 h 123"/>
                <a:gd name="T6" fmla="*/ 5 w 169"/>
                <a:gd name="T7" fmla="*/ 10 h 123"/>
                <a:gd name="T8" fmla="*/ 3 w 169"/>
                <a:gd name="T9" fmla="*/ 11 h 123"/>
                <a:gd name="T10" fmla="*/ 5 w 169"/>
                <a:gd name="T11" fmla="*/ 13 h 123"/>
                <a:gd name="T12" fmla="*/ 7 w 169"/>
                <a:gd name="T13" fmla="*/ 11 h 123"/>
                <a:gd name="T14" fmla="*/ 7 w 169"/>
                <a:gd name="T15" fmla="*/ 13 h 123"/>
                <a:gd name="T16" fmla="*/ 4 w 169"/>
                <a:gd name="T17" fmla="*/ 15 h 123"/>
                <a:gd name="T18" fmla="*/ 51 w 169"/>
                <a:gd name="T19" fmla="*/ 116 h 123"/>
                <a:gd name="T20" fmla="*/ 52 w 169"/>
                <a:gd name="T21" fmla="*/ 114 h 123"/>
                <a:gd name="T22" fmla="*/ 52 w 169"/>
                <a:gd name="T23" fmla="*/ 113 h 123"/>
                <a:gd name="T24" fmla="*/ 53 w 169"/>
                <a:gd name="T25" fmla="*/ 111 h 123"/>
                <a:gd name="T26" fmla="*/ 54 w 169"/>
                <a:gd name="T27" fmla="*/ 110 h 123"/>
                <a:gd name="T28" fmla="*/ 20 w 169"/>
                <a:gd name="T29" fmla="*/ 39 h 123"/>
                <a:gd name="T30" fmla="*/ 18 w 169"/>
                <a:gd name="T31" fmla="*/ 36 h 123"/>
                <a:gd name="T32" fmla="*/ 21 w 169"/>
                <a:gd name="T33" fmla="*/ 32 h 123"/>
                <a:gd name="T34" fmla="*/ 15 w 169"/>
                <a:gd name="T35" fmla="*/ 28 h 123"/>
                <a:gd name="T36" fmla="*/ 13 w 169"/>
                <a:gd name="T37" fmla="*/ 30 h 123"/>
                <a:gd name="T38" fmla="*/ 18 w 169"/>
                <a:gd name="T39" fmla="*/ 36 h 123"/>
                <a:gd name="T40" fmla="*/ 20 w 169"/>
                <a:gd name="T41" fmla="*/ 39 h 123"/>
                <a:gd name="T42" fmla="*/ 79 w 169"/>
                <a:gd name="T43" fmla="*/ 122 h 123"/>
                <a:gd name="T44" fmla="*/ 81 w 169"/>
                <a:gd name="T45" fmla="*/ 120 h 123"/>
                <a:gd name="T46" fmla="*/ 84 w 169"/>
                <a:gd name="T47" fmla="*/ 115 h 123"/>
                <a:gd name="T48" fmla="*/ 24 w 169"/>
                <a:gd name="T49" fmla="*/ 34 h 123"/>
                <a:gd name="T50" fmla="*/ 21 w 169"/>
                <a:gd name="T51" fmla="*/ 35 h 123"/>
                <a:gd name="T52" fmla="*/ 18 w 169"/>
                <a:gd name="T53" fmla="*/ 36 h 123"/>
                <a:gd name="T54" fmla="*/ 21 w 169"/>
                <a:gd name="T55" fmla="*/ 35 h 123"/>
                <a:gd name="T56" fmla="*/ 24 w 169"/>
                <a:gd name="T57" fmla="*/ 34 h 123"/>
                <a:gd name="T58" fmla="*/ 27 w 169"/>
                <a:gd name="T59" fmla="*/ 33 h 123"/>
                <a:gd name="T60" fmla="*/ 29 w 169"/>
                <a:gd name="T61" fmla="*/ 32 h 123"/>
                <a:gd name="T62" fmla="*/ 30 w 169"/>
                <a:gd name="T63" fmla="*/ 30 h 123"/>
                <a:gd name="T64" fmla="*/ 32 w 169"/>
                <a:gd name="T65" fmla="*/ 28 h 123"/>
                <a:gd name="T66" fmla="*/ 33 w 169"/>
                <a:gd name="T67" fmla="*/ 26 h 123"/>
                <a:gd name="T68" fmla="*/ 34 w 169"/>
                <a:gd name="T69" fmla="*/ 25 h 123"/>
                <a:gd name="T70" fmla="*/ 35 w 169"/>
                <a:gd name="T71" fmla="*/ 22 h 123"/>
                <a:gd name="T72" fmla="*/ 36 w 169"/>
                <a:gd name="T73" fmla="*/ 18 h 123"/>
                <a:gd name="T74" fmla="*/ 32 w 169"/>
                <a:gd name="T75" fmla="*/ 21 h 123"/>
                <a:gd name="T76" fmla="*/ 21 w 169"/>
                <a:gd name="T77" fmla="*/ 15 h 123"/>
                <a:gd name="T78" fmla="*/ 24 w 169"/>
                <a:gd name="T79" fmla="*/ 13 h 123"/>
                <a:gd name="T80" fmla="*/ 36 w 169"/>
                <a:gd name="T81" fmla="*/ 18 h 123"/>
                <a:gd name="T82" fmla="*/ 122 w 169"/>
                <a:gd name="T83" fmla="*/ 29 h 123"/>
                <a:gd name="T84" fmla="*/ 123 w 169"/>
                <a:gd name="T85" fmla="*/ 27 h 123"/>
                <a:gd name="T86" fmla="*/ 124 w 169"/>
                <a:gd name="T87" fmla="*/ 25 h 123"/>
                <a:gd name="T88" fmla="*/ 125 w 169"/>
                <a:gd name="T89" fmla="*/ 25 h 123"/>
                <a:gd name="T90" fmla="*/ 47 w 169"/>
                <a:gd name="T91" fmla="*/ 14 h 123"/>
                <a:gd name="T92" fmla="*/ 52 w 169"/>
                <a:gd name="T93" fmla="*/ 10 h 123"/>
                <a:gd name="T94" fmla="*/ 162 w 169"/>
                <a:gd name="T95" fmla="*/ 11 h 123"/>
                <a:gd name="T96" fmla="*/ 164 w 169"/>
                <a:gd name="T97" fmla="*/ 10 h 123"/>
                <a:gd name="T98" fmla="*/ 166 w 169"/>
                <a:gd name="T99" fmla="*/ 6 h 123"/>
                <a:gd name="T100" fmla="*/ 168 w 169"/>
                <a:gd name="T101" fmla="*/ 3 h 123"/>
                <a:gd name="T102" fmla="*/ 18 w 169"/>
                <a:gd name="T103" fmla="*/ 6 h 123"/>
                <a:gd name="T104" fmla="*/ 14 w 169"/>
                <a:gd name="T105" fmla="*/ 5 h 123"/>
                <a:gd name="T106" fmla="*/ 11 w 169"/>
                <a:gd name="T107" fmla="*/ 4 h 123"/>
                <a:gd name="T108" fmla="*/ 11 w 169"/>
                <a:gd name="T109" fmla="*/ 3 h 123"/>
                <a:gd name="T110" fmla="*/ 9 w 169"/>
                <a:gd name="T111" fmla="*/ 0 h 123"/>
                <a:gd name="T112" fmla="*/ 0 w 169"/>
                <a:gd name="T113" fmla="*/ 9 h 123"/>
                <a:gd name="T114" fmla="*/ 0 w 169"/>
                <a:gd name="T115" fmla="*/ 9 h 12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69"/>
                <a:gd name="T175" fmla="*/ 0 h 123"/>
                <a:gd name="T176" fmla="*/ 169 w 169"/>
                <a:gd name="T177" fmla="*/ 123 h 12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69" h="123">
                  <a:moveTo>
                    <a:pt x="0" y="9"/>
                  </a:moveTo>
                  <a:lnTo>
                    <a:pt x="2" y="11"/>
                  </a:lnTo>
                  <a:lnTo>
                    <a:pt x="5" y="10"/>
                  </a:lnTo>
                  <a:lnTo>
                    <a:pt x="3" y="11"/>
                  </a:lnTo>
                  <a:lnTo>
                    <a:pt x="5" y="13"/>
                  </a:lnTo>
                  <a:lnTo>
                    <a:pt x="7" y="11"/>
                  </a:lnTo>
                  <a:lnTo>
                    <a:pt x="7" y="13"/>
                  </a:lnTo>
                  <a:lnTo>
                    <a:pt x="4" y="15"/>
                  </a:lnTo>
                  <a:lnTo>
                    <a:pt x="51" y="116"/>
                  </a:lnTo>
                  <a:lnTo>
                    <a:pt x="52" y="114"/>
                  </a:lnTo>
                  <a:lnTo>
                    <a:pt x="52" y="113"/>
                  </a:lnTo>
                  <a:lnTo>
                    <a:pt x="53" y="111"/>
                  </a:lnTo>
                  <a:lnTo>
                    <a:pt x="54" y="110"/>
                  </a:lnTo>
                  <a:lnTo>
                    <a:pt x="20" y="39"/>
                  </a:lnTo>
                  <a:lnTo>
                    <a:pt x="18" y="36"/>
                  </a:lnTo>
                  <a:lnTo>
                    <a:pt x="21" y="32"/>
                  </a:lnTo>
                  <a:lnTo>
                    <a:pt x="15" y="28"/>
                  </a:lnTo>
                  <a:lnTo>
                    <a:pt x="13" y="30"/>
                  </a:lnTo>
                  <a:lnTo>
                    <a:pt x="18" y="36"/>
                  </a:lnTo>
                  <a:lnTo>
                    <a:pt x="20" y="39"/>
                  </a:lnTo>
                  <a:lnTo>
                    <a:pt x="79" y="122"/>
                  </a:lnTo>
                  <a:lnTo>
                    <a:pt x="81" y="120"/>
                  </a:lnTo>
                  <a:lnTo>
                    <a:pt x="84" y="115"/>
                  </a:lnTo>
                  <a:lnTo>
                    <a:pt x="24" y="34"/>
                  </a:lnTo>
                  <a:lnTo>
                    <a:pt x="21" y="35"/>
                  </a:lnTo>
                  <a:lnTo>
                    <a:pt x="18" y="36"/>
                  </a:lnTo>
                  <a:lnTo>
                    <a:pt x="21" y="35"/>
                  </a:lnTo>
                  <a:lnTo>
                    <a:pt x="24" y="34"/>
                  </a:lnTo>
                  <a:lnTo>
                    <a:pt x="27" y="33"/>
                  </a:lnTo>
                  <a:lnTo>
                    <a:pt x="29" y="32"/>
                  </a:lnTo>
                  <a:lnTo>
                    <a:pt x="30" y="30"/>
                  </a:lnTo>
                  <a:lnTo>
                    <a:pt x="32" y="28"/>
                  </a:lnTo>
                  <a:lnTo>
                    <a:pt x="33" y="26"/>
                  </a:lnTo>
                  <a:lnTo>
                    <a:pt x="34" y="25"/>
                  </a:lnTo>
                  <a:lnTo>
                    <a:pt x="35" y="22"/>
                  </a:lnTo>
                  <a:lnTo>
                    <a:pt x="36" y="18"/>
                  </a:lnTo>
                  <a:lnTo>
                    <a:pt x="32" y="21"/>
                  </a:lnTo>
                  <a:lnTo>
                    <a:pt x="21" y="15"/>
                  </a:lnTo>
                  <a:lnTo>
                    <a:pt x="24" y="13"/>
                  </a:lnTo>
                  <a:lnTo>
                    <a:pt x="36" y="18"/>
                  </a:lnTo>
                  <a:lnTo>
                    <a:pt x="122" y="29"/>
                  </a:lnTo>
                  <a:lnTo>
                    <a:pt x="123" y="27"/>
                  </a:lnTo>
                  <a:lnTo>
                    <a:pt x="124" y="25"/>
                  </a:lnTo>
                  <a:lnTo>
                    <a:pt x="125" y="25"/>
                  </a:lnTo>
                  <a:lnTo>
                    <a:pt x="47" y="14"/>
                  </a:lnTo>
                  <a:lnTo>
                    <a:pt x="52" y="10"/>
                  </a:lnTo>
                  <a:lnTo>
                    <a:pt x="162" y="11"/>
                  </a:lnTo>
                  <a:lnTo>
                    <a:pt x="164" y="10"/>
                  </a:lnTo>
                  <a:lnTo>
                    <a:pt x="166" y="6"/>
                  </a:lnTo>
                  <a:lnTo>
                    <a:pt x="168" y="3"/>
                  </a:lnTo>
                  <a:lnTo>
                    <a:pt x="18" y="6"/>
                  </a:lnTo>
                  <a:lnTo>
                    <a:pt x="14" y="5"/>
                  </a:lnTo>
                  <a:lnTo>
                    <a:pt x="11" y="4"/>
                  </a:lnTo>
                  <a:lnTo>
                    <a:pt x="11" y="3"/>
                  </a:lnTo>
                  <a:lnTo>
                    <a:pt x="9" y="0"/>
                  </a:lnTo>
                  <a:lnTo>
                    <a:pt x="0" y="9"/>
                  </a:lnTo>
                </a:path>
              </a:pathLst>
            </a:custGeom>
            <a:solidFill>
              <a:srgbClr val="000000"/>
            </a:solidFill>
            <a:ln w="9088">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59" name="Line 126"/>
            <p:cNvSpPr>
              <a:spLocks noChangeAspect="1" noChangeShapeType="1"/>
            </p:cNvSpPr>
            <p:nvPr/>
          </p:nvSpPr>
          <p:spPr bwMode="auto">
            <a:xfrm flipV="1">
              <a:off x="5419" y="2558"/>
              <a:ext cx="55" cy="6"/>
            </a:xfrm>
            <a:prstGeom prst="line">
              <a:avLst/>
            </a:prstGeom>
            <a:noFill/>
            <a:ln w="9088">
              <a:solidFill>
                <a:srgbClr val="000099"/>
              </a:solidFill>
              <a:round/>
              <a:headEnd/>
              <a:tailEnd/>
            </a:ln>
          </p:spPr>
          <p:txBody>
            <a:bodyPr wrap="none">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60" name="Line 127"/>
            <p:cNvSpPr>
              <a:spLocks noChangeAspect="1" noChangeShapeType="1"/>
            </p:cNvSpPr>
            <p:nvPr/>
          </p:nvSpPr>
          <p:spPr bwMode="auto">
            <a:xfrm>
              <a:off x="5423" y="2559"/>
              <a:ext cx="16" cy="43"/>
            </a:xfrm>
            <a:prstGeom prst="line">
              <a:avLst/>
            </a:prstGeom>
            <a:noFill/>
            <a:ln w="9088">
              <a:solidFill>
                <a:srgbClr val="000099"/>
              </a:solidFill>
              <a:round/>
              <a:headEnd/>
              <a:tailEnd/>
            </a:ln>
          </p:spPr>
          <p:txBody>
            <a:bodyPr wrap="none">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grpSp>
      <p:sp>
        <p:nvSpPr>
          <p:cNvPr id="45066" name="Freeform 128"/>
          <p:cNvSpPr>
            <a:spLocks/>
          </p:cNvSpPr>
          <p:nvPr/>
        </p:nvSpPr>
        <p:spPr bwMode="auto">
          <a:xfrm>
            <a:off x="3159127" y="6054725"/>
            <a:ext cx="3530600" cy="254000"/>
          </a:xfrm>
          <a:custGeom>
            <a:avLst/>
            <a:gdLst>
              <a:gd name="T0" fmla="*/ 0 w 2448"/>
              <a:gd name="T1" fmla="*/ 2147483647 h 192"/>
              <a:gd name="T2" fmla="*/ 2147483647 w 2448"/>
              <a:gd name="T3" fmla="*/ 0 h 192"/>
              <a:gd name="T4" fmla="*/ 2147483647 w 2448"/>
              <a:gd name="T5" fmla="*/ 2147483647 h 192"/>
              <a:gd name="T6" fmla="*/ 0 60000 65536"/>
              <a:gd name="T7" fmla="*/ 0 60000 65536"/>
              <a:gd name="T8" fmla="*/ 0 60000 65536"/>
              <a:gd name="T9" fmla="*/ 0 w 2448"/>
              <a:gd name="T10" fmla="*/ 0 h 192"/>
              <a:gd name="T11" fmla="*/ 2448 w 2448"/>
              <a:gd name="T12" fmla="*/ 192 h 192"/>
            </a:gdLst>
            <a:ahLst/>
            <a:cxnLst>
              <a:cxn ang="T6">
                <a:pos x="T0" y="T1"/>
              </a:cxn>
              <a:cxn ang="T7">
                <a:pos x="T2" y="T3"/>
              </a:cxn>
              <a:cxn ang="T8">
                <a:pos x="T4" y="T5"/>
              </a:cxn>
            </a:cxnLst>
            <a:rect l="T9" t="T10" r="T11" b="T12"/>
            <a:pathLst>
              <a:path w="2448" h="192">
                <a:moveTo>
                  <a:pt x="0" y="192"/>
                </a:moveTo>
                <a:cubicBezTo>
                  <a:pt x="396" y="96"/>
                  <a:pt x="792" y="0"/>
                  <a:pt x="1200" y="0"/>
                </a:cubicBezTo>
                <a:cubicBezTo>
                  <a:pt x="1608" y="0"/>
                  <a:pt x="2028" y="96"/>
                  <a:pt x="2448" y="192"/>
                </a:cubicBezTo>
              </a:path>
            </a:pathLst>
          </a:custGeom>
          <a:noFill/>
          <a:ln w="57150">
            <a:solidFill>
              <a:srgbClr val="0099FF"/>
            </a:solidFill>
            <a:round/>
            <a:headEnd/>
            <a:tailEnd type="triangle" w="med" len="me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grpSp>
        <p:nvGrpSpPr>
          <p:cNvPr id="11" name="Group 129"/>
          <p:cNvGrpSpPr>
            <a:grpSpLocks noChangeAspect="1"/>
          </p:cNvGrpSpPr>
          <p:nvPr/>
        </p:nvGrpSpPr>
        <p:grpSpPr bwMode="auto">
          <a:xfrm flipH="1">
            <a:off x="2397125" y="5910287"/>
            <a:ext cx="609600" cy="758825"/>
            <a:chOff x="5385" y="2416"/>
            <a:chExt cx="297" cy="382"/>
          </a:xfrm>
        </p:grpSpPr>
        <p:grpSp>
          <p:nvGrpSpPr>
            <p:cNvPr id="12" name="Group 130"/>
            <p:cNvGrpSpPr>
              <a:grpSpLocks noChangeAspect="1"/>
            </p:cNvGrpSpPr>
            <p:nvPr/>
          </p:nvGrpSpPr>
          <p:grpSpPr bwMode="auto">
            <a:xfrm>
              <a:off x="5385" y="2662"/>
              <a:ext cx="144" cy="66"/>
              <a:chOff x="5385" y="2662"/>
              <a:chExt cx="144" cy="66"/>
            </a:xfrm>
          </p:grpSpPr>
          <p:sp>
            <p:nvSpPr>
              <p:cNvPr id="45136" name="Freeform 131"/>
              <p:cNvSpPr>
                <a:spLocks noChangeAspect="1"/>
              </p:cNvSpPr>
              <p:nvPr/>
            </p:nvSpPr>
            <p:spPr bwMode="auto">
              <a:xfrm>
                <a:off x="5385" y="2679"/>
                <a:ext cx="144" cy="49"/>
              </a:xfrm>
              <a:custGeom>
                <a:avLst/>
                <a:gdLst>
                  <a:gd name="T0" fmla="*/ 0 w 144"/>
                  <a:gd name="T1" fmla="*/ 47 h 49"/>
                  <a:gd name="T2" fmla="*/ 3 w 144"/>
                  <a:gd name="T3" fmla="*/ 47 h 49"/>
                  <a:gd name="T4" fmla="*/ 7 w 144"/>
                  <a:gd name="T5" fmla="*/ 47 h 49"/>
                  <a:gd name="T6" fmla="*/ 16 w 144"/>
                  <a:gd name="T7" fmla="*/ 47 h 49"/>
                  <a:gd name="T8" fmla="*/ 26 w 144"/>
                  <a:gd name="T9" fmla="*/ 48 h 49"/>
                  <a:gd name="T10" fmla="*/ 35 w 144"/>
                  <a:gd name="T11" fmla="*/ 47 h 49"/>
                  <a:gd name="T12" fmla="*/ 46 w 144"/>
                  <a:gd name="T13" fmla="*/ 47 h 49"/>
                  <a:gd name="T14" fmla="*/ 59 w 144"/>
                  <a:gd name="T15" fmla="*/ 45 h 49"/>
                  <a:gd name="T16" fmla="*/ 69 w 144"/>
                  <a:gd name="T17" fmla="*/ 42 h 49"/>
                  <a:gd name="T18" fmla="*/ 78 w 144"/>
                  <a:gd name="T19" fmla="*/ 39 h 49"/>
                  <a:gd name="T20" fmla="*/ 89 w 144"/>
                  <a:gd name="T21" fmla="*/ 34 h 49"/>
                  <a:gd name="T22" fmla="*/ 101 w 144"/>
                  <a:gd name="T23" fmla="*/ 28 h 49"/>
                  <a:gd name="T24" fmla="*/ 110 w 144"/>
                  <a:gd name="T25" fmla="*/ 22 h 49"/>
                  <a:gd name="T26" fmla="*/ 117 w 144"/>
                  <a:gd name="T27" fmla="*/ 19 h 49"/>
                  <a:gd name="T28" fmla="*/ 126 w 144"/>
                  <a:gd name="T29" fmla="*/ 14 h 49"/>
                  <a:gd name="T30" fmla="*/ 136 w 144"/>
                  <a:gd name="T31" fmla="*/ 6 h 49"/>
                  <a:gd name="T32" fmla="*/ 143 w 144"/>
                  <a:gd name="T33" fmla="*/ 0 h 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4"/>
                  <a:gd name="T52" fmla="*/ 0 h 49"/>
                  <a:gd name="T53" fmla="*/ 144 w 144"/>
                  <a:gd name="T54" fmla="*/ 49 h 4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4" h="49">
                    <a:moveTo>
                      <a:pt x="0" y="47"/>
                    </a:moveTo>
                    <a:lnTo>
                      <a:pt x="3" y="47"/>
                    </a:lnTo>
                    <a:lnTo>
                      <a:pt x="7" y="47"/>
                    </a:lnTo>
                    <a:lnTo>
                      <a:pt x="16" y="47"/>
                    </a:lnTo>
                    <a:lnTo>
                      <a:pt x="26" y="48"/>
                    </a:lnTo>
                    <a:lnTo>
                      <a:pt x="35" y="47"/>
                    </a:lnTo>
                    <a:lnTo>
                      <a:pt x="46" y="47"/>
                    </a:lnTo>
                    <a:lnTo>
                      <a:pt x="59" y="45"/>
                    </a:lnTo>
                    <a:lnTo>
                      <a:pt x="69" y="42"/>
                    </a:lnTo>
                    <a:lnTo>
                      <a:pt x="78" y="39"/>
                    </a:lnTo>
                    <a:lnTo>
                      <a:pt x="89" y="34"/>
                    </a:lnTo>
                    <a:lnTo>
                      <a:pt x="101" y="28"/>
                    </a:lnTo>
                    <a:lnTo>
                      <a:pt x="110" y="22"/>
                    </a:lnTo>
                    <a:lnTo>
                      <a:pt x="117" y="19"/>
                    </a:lnTo>
                    <a:lnTo>
                      <a:pt x="126" y="14"/>
                    </a:lnTo>
                    <a:lnTo>
                      <a:pt x="136" y="6"/>
                    </a:lnTo>
                    <a:lnTo>
                      <a:pt x="143" y="0"/>
                    </a:lnTo>
                  </a:path>
                </a:pathLst>
              </a:custGeom>
              <a:noFill/>
              <a:ln w="9088">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37" name="Freeform 132"/>
              <p:cNvSpPr>
                <a:spLocks noChangeAspect="1"/>
              </p:cNvSpPr>
              <p:nvPr/>
            </p:nvSpPr>
            <p:spPr bwMode="auto">
              <a:xfrm>
                <a:off x="5398" y="2681"/>
                <a:ext cx="107" cy="46"/>
              </a:xfrm>
              <a:custGeom>
                <a:avLst/>
                <a:gdLst>
                  <a:gd name="T0" fmla="*/ 0 w 107"/>
                  <a:gd name="T1" fmla="*/ 41 h 46"/>
                  <a:gd name="T2" fmla="*/ 22 w 107"/>
                  <a:gd name="T3" fmla="*/ 45 h 46"/>
                  <a:gd name="T4" fmla="*/ 29 w 107"/>
                  <a:gd name="T5" fmla="*/ 26 h 46"/>
                  <a:gd name="T6" fmla="*/ 65 w 107"/>
                  <a:gd name="T7" fmla="*/ 37 h 46"/>
                  <a:gd name="T8" fmla="*/ 65 w 107"/>
                  <a:gd name="T9" fmla="*/ 5 h 46"/>
                  <a:gd name="T10" fmla="*/ 104 w 107"/>
                  <a:gd name="T11" fmla="*/ 17 h 46"/>
                  <a:gd name="T12" fmla="*/ 106 w 107"/>
                  <a:gd name="T13" fmla="*/ 0 h 46"/>
                  <a:gd name="T14" fmla="*/ 0 60000 65536"/>
                  <a:gd name="T15" fmla="*/ 0 60000 65536"/>
                  <a:gd name="T16" fmla="*/ 0 60000 65536"/>
                  <a:gd name="T17" fmla="*/ 0 60000 65536"/>
                  <a:gd name="T18" fmla="*/ 0 60000 65536"/>
                  <a:gd name="T19" fmla="*/ 0 60000 65536"/>
                  <a:gd name="T20" fmla="*/ 0 60000 65536"/>
                  <a:gd name="T21" fmla="*/ 0 w 107"/>
                  <a:gd name="T22" fmla="*/ 0 h 46"/>
                  <a:gd name="T23" fmla="*/ 107 w 107"/>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7" h="46">
                    <a:moveTo>
                      <a:pt x="0" y="41"/>
                    </a:moveTo>
                    <a:lnTo>
                      <a:pt x="22" y="45"/>
                    </a:lnTo>
                    <a:lnTo>
                      <a:pt x="29" y="26"/>
                    </a:lnTo>
                    <a:lnTo>
                      <a:pt x="65" y="37"/>
                    </a:lnTo>
                    <a:lnTo>
                      <a:pt x="65" y="5"/>
                    </a:lnTo>
                    <a:lnTo>
                      <a:pt x="104" y="17"/>
                    </a:lnTo>
                    <a:lnTo>
                      <a:pt x="106" y="0"/>
                    </a:lnTo>
                  </a:path>
                </a:pathLst>
              </a:custGeom>
              <a:noFill/>
              <a:ln w="9088">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38" name="Freeform 133"/>
              <p:cNvSpPr>
                <a:spLocks noChangeAspect="1"/>
              </p:cNvSpPr>
              <p:nvPr/>
            </p:nvSpPr>
            <p:spPr bwMode="auto">
              <a:xfrm>
                <a:off x="5406" y="2710"/>
                <a:ext cx="15" cy="17"/>
              </a:xfrm>
              <a:custGeom>
                <a:avLst/>
                <a:gdLst>
                  <a:gd name="T0" fmla="*/ 0 w 15"/>
                  <a:gd name="T1" fmla="*/ 8 h 17"/>
                  <a:gd name="T2" fmla="*/ 14 w 15"/>
                  <a:gd name="T3" fmla="*/ 16 h 17"/>
                  <a:gd name="T4" fmla="*/ 10 w 15"/>
                  <a:gd name="T5" fmla="*/ 0 h 17"/>
                  <a:gd name="T6" fmla="*/ 0 60000 65536"/>
                  <a:gd name="T7" fmla="*/ 0 60000 65536"/>
                  <a:gd name="T8" fmla="*/ 0 60000 65536"/>
                  <a:gd name="T9" fmla="*/ 0 w 15"/>
                  <a:gd name="T10" fmla="*/ 0 h 17"/>
                  <a:gd name="T11" fmla="*/ 15 w 15"/>
                  <a:gd name="T12" fmla="*/ 17 h 17"/>
                </a:gdLst>
                <a:ahLst/>
                <a:cxnLst>
                  <a:cxn ang="T6">
                    <a:pos x="T0" y="T1"/>
                  </a:cxn>
                  <a:cxn ang="T7">
                    <a:pos x="T2" y="T3"/>
                  </a:cxn>
                  <a:cxn ang="T8">
                    <a:pos x="T4" y="T5"/>
                  </a:cxn>
                </a:cxnLst>
                <a:rect l="T9" t="T10" r="T11" b="T12"/>
                <a:pathLst>
                  <a:path w="15" h="17">
                    <a:moveTo>
                      <a:pt x="0" y="8"/>
                    </a:moveTo>
                    <a:lnTo>
                      <a:pt x="14" y="16"/>
                    </a:lnTo>
                    <a:lnTo>
                      <a:pt x="10" y="0"/>
                    </a:lnTo>
                  </a:path>
                </a:pathLst>
              </a:custGeom>
              <a:noFill/>
              <a:ln w="9088">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39" name="Freeform 134"/>
              <p:cNvSpPr>
                <a:spLocks noChangeAspect="1"/>
              </p:cNvSpPr>
              <p:nvPr/>
            </p:nvSpPr>
            <p:spPr bwMode="auto">
              <a:xfrm>
                <a:off x="5427" y="2707"/>
                <a:ext cx="18" cy="20"/>
              </a:xfrm>
              <a:custGeom>
                <a:avLst/>
                <a:gdLst>
                  <a:gd name="T0" fmla="*/ 4 w 18"/>
                  <a:gd name="T1" fmla="*/ 19 h 20"/>
                  <a:gd name="T2" fmla="*/ 0 w 18"/>
                  <a:gd name="T3" fmla="*/ 0 h 20"/>
                  <a:gd name="T4" fmla="*/ 17 w 18"/>
                  <a:gd name="T5" fmla="*/ 17 h 20"/>
                  <a:gd name="T6" fmla="*/ 0 60000 65536"/>
                  <a:gd name="T7" fmla="*/ 0 60000 65536"/>
                  <a:gd name="T8" fmla="*/ 0 60000 65536"/>
                  <a:gd name="T9" fmla="*/ 0 w 18"/>
                  <a:gd name="T10" fmla="*/ 0 h 20"/>
                  <a:gd name="T11" fmla="*/ 18 w 18"/>
                  <a:gd name="T12" fmla="*/ 20 h 20"/>
                </a:gdLst>
                <a:ahLst/>
                <a:cxnLst>
                  <a:cxn ang="T6">
                    <a:pos x="T0" y="T1"/>
                  </a:cxn>
                  <a:cxn ang="T7">
                    <a:pos x="T2" y="T3"/>
                  </a:cxn>
                  <a:cxn ang="T8">
                    <a:pos x="T4" y="T5"/>
                  </a:cxn>
                </a:cxnLst>
                <a:rect l="T9" t="T10" r="T11" b="T12"/>
                <a:pathLst>
                  <a:path w="18" h="20">
                    <a:moveTo>
                      <a:pt x="4" y="19"/>
                    </a:moveTo>
                    <a:lnTo>
                      <a:pt x="0" y="0"/>
                    </a:lnTo>
                    <a:lnTo>
                      <a:pt x="17" y="17"/>
                    </a:lnTo>
                  </a:path>
                </a:pathLst>
              </a:custGeom>
              <a:noFill/>
              <a:ln w="9088">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40" name="Freeform 135"/>
              <p:cNvSpPr>
                <a:spLocks noChangeAspect="1"/>
              </p:cNvSpPr>
              <p:nvPr/>
            </p:nvSpPr>
            <p:spPr bwMode="auto">
              <a:xfrm>
                <a:off x="5439" y="2693"/>
                <a:ext cx="25" cy="26"/>
              </a:xfrm>
              <a:custGeom>
                <a:avLst/>
                <a:gdLst>
                  <a:gd name="T0" fmla="*/ 0 w 25"/>
                  <a:gd name="T1" fmla="*/ 7 h 26"/>
                  <a:gd name="T2" fmla="*/ 24 w 25"/>
                  <a:gd name="T3" fmla="*/ 25 h 26"/>
                  <a:gd name="T4" fmla="*/ 12 w 25"/>
                  <a:gd name="T5" fmla="*/ 0 h 26"/>
                  <a:gd name="T6" fmla="*/ 0 60000 65536"/>
                  <a:gd name="T7" fmla="*/ 0 60000 65536"/>
                  <a:gd name="T8" fmla="*/ 0 60000 65536"/>
                  <a:gd name="T9" fmla="*/ 0 w 25"/>
                  <a:gd name="T10" fmla="*/ 0 h 26"/>
                  <a:gd name="T11" fmla="*/ 25 w 25"/>
                  <a:gd name="T12" fmla="*/ 26 h 26"/>
                </a:gdLst>
                <a:ahLst/>
                <a:cxnLst>
                  <a:cxn ang="T6">
                    <a:pos x="T0" y="T1"/>
                  </a:cxn>
                  <a:cxn ang="T7">
                    <a:pos x="T2" y="T3"/>
                  </a:cxn>
                  <a:cxn ang="T8">
                    <a:pos x="T4" y="T5"/>
                  </a:cxn>
                </a:cxnLst>
                <a:rect l="T9" t="T10" r="T11" b="T12"/>
                <a:pathLst>
                  <a:path w="25" h="26">
                    <a:moveTo>
                      <a:pt x="0" y="7"/>
                    </a:moveTo>
                    <a:lnTo>
                      <a:pt x="24" y="25"/>
                    </a:lnTo>
                    <a:lnTo>
                      <a:pt x="12" y="0"/>
                    </a:lnTo>
                  </a:path>
                </a:pathLst>
              </a:custGeom>
              <a:noFill/>
              <a:ln w="9088">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41" name="Freeform 136"/>
              <p:cNvSpPr>
                <a:spLocks noChangeAspect="1"/>
              </p:cNvSpPr>
              <p:nvPr/>
            </p:nvSpPr>
            <p:spPr bwMode="auto">
              <a:xfrm>
                <a:off x="5462" y="2686"/>
                <a:ext cx="26" cy="28"/>
              </a:xfrm>
              <a:custGeom>
                <a:avLst/>
                <a:gdLst>
                  <a:gd name="T0" fmla="*/ 12 w 26"/>
                  <a:gd name="T1" fmla="*/ 27 h 28"/>
                  <a:gd name="T2" fmla="*/ 0 w 26"/>
                  <a:gd name="T3" fmla="*/ 0 h 28"/>
                  <a:gd name="T4" fmla="*/ 25 w 26"/>
                  <a:gd name="T5" fmla="*/ 21 h 28"/>
                  <a:gd name="T6" fmla="*/ 0 60000 65536"/>
                  <a:gd name="T7" fmla="*/ 0 60000 65536"/>
                  <a:gd name="T8" fmla="*/ 0 60000 65536"/>
                  <a:gd name="T9" fmla="*/ 0 w 26"/>
                  <a:gd name="T10" fmla="*/ 0 h 28"/>
                  <a:gd name="T11" fmla="*/ 26 w 26"/>
                  <a:gd name="T12" fmla="*/ 28 h 28"/>
                </a:gdLst>
                <a:ahLst/>
                <a:cxnLst>
                  <a:cxn ang="T6">
                    <a:pos x="T0" y="T1"/>
                  </a:cxn>
                  <a:cxn ang="T7">
                    <a:pos x="T2" y="T3"/>
                  </a:cxn>
                  <a:cxn ang="T8">
                    <a:pos x="T4" y="T5"/>
                  </a:cxn>
                </a:cxnLst>
                <a:rect l="T9" t="T10" r="T11" b="T12"/>
                <a:pathLst>
                  <a:path w="26" h="28">
                    <a:moveTo>
                      <a:pt x="12" y="27"/>
                    </a:moveTo>
                    <a:lnTo>
                      <a:pt x="0" y="0"/>
                    </a:lnTo>
                    <a:lnTo>
                      <a:pt x="25" y="21"/>
                    </a:lnTo>
                  </a:path>
                </a:pathLst>
              </a:custGeom>
              <a:noFill/>
              <a:ln w="9088">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42" name="Freeform 137"/>
              <p:cNvSpPr>
                <a:spLocks noChangeAspect="1"/>
              </p:cNvSpPr>
              <p:nvPr/>
            </p:nvSpPr>
            <p:spPr bwMode="auto">
              <a:xfrm>
                <a:off x="5401" y="2699"/>
                <a:ext cx="77" cy="28"/>
              </a:xfrm>
              <a:custGeom>
                <a:avLst/>
                <a:gdLst>
                  <a:gd name="T0" fmla="*/ 0 w 77"/>
                  <a:gd name="T1" fmla="*/ 27 h 28"/>
                  <a:gd name="T2" fmla="*/ 18 w 77"/>
                  <a:gd name="T3" fmla="*/ 19 h 28"/>
                  <a:gd name="T4" fmla="*/ 38 w 77"/>
                  <a:gd name="T5" fmla="*/ 19 h 28"/>
                  <a:gd name="T6" fmla="*/ 54 w 77"/>
                  <a:gd name="T7" fmla="*/ 3 h 28"/>
                  <a:gd name="T8" fmla="*/ 76 w 77"/>
                  <a:gd name="T9" fmla="*/ 0 h 28"/>
                  <a:gd name="T10" fmla="*/ 0 60000 65536"/>
                  <a:gd name="T11" fmla="*/ 0 60000 65536"/>
                  <a:gd name="T12" fmla="*/ 0 60000 65536"/>
                  <a:gd name="T13" fmla="*/ 0 60000 65536"/>
                  <a:gd name="T14" fmla="*/ 0 60000 65536"/>
                  <a:gd name="T15" fmla="*/ 0 w 77"/>
                  <a:gd name="T16" fmla="*/ 0 h 28"/>
                  <a:gd name="T17" fmla="*/ 77 w 77"/>
                  <a:gd name="T18" fmla="*/ 28 h 28"/>
                </a:gdLst>
                <a:ahLst/>
                <a:cxnLst>
                  <a:cxn ang="T10">
                    <a:pos x="T0" y="T1"/>
                  </a:cxn>
                  <a:cxn ang="T11">
                    <a:pos x="T2" y="T3"/>
                  </a:cxn>
                  <a:cxn ang="T12">
                    <a:pos x="T4" y="T5"/>
                  </a:cxn>
                  <a:cxn ang="T13">
                    <a:pos x="T6" y="T7"/>
                  </a:cxn>
                  <a:cxn ang="T14">
                    <a:pos x="T8" y="T9"/>
                  </a:cxn>
                </a:cxnLst>
                <a:rect l="T15" t="T16" r="T17" b="T18"/>
                <a:pathLst>
                  <a:path w="77" h="28">
                    <a:moveTo>
                      <a:pt x="0" y="27"/>
                    </a:moveTo>
                    <a:lnTo>
                      <a:pt x="18" y="19"/>
                    </a:lnTo>
                    <a:lnTo>
                      <a:pt x="38" y="19"/>
                    </a:lnTo>
                    <a:lnTo>
                      <a:pt x="54" y="3"/>
                    </a:lnTo>
                    <a:lnTo>
                      <a:pt x="76" y="0"/>
                    </a:lnTo>
                  </a:path>
                </a:pathLst>
              </a:custGeom>
              <a:noFill/>
              <a:ln w="9088">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43" name="Freeform 138"/>
              <p:cNvSpPr>
                <a:spLocks noChangeAspect="1"/>
              </p:cNvSpPr>
              <p:nvPr/>
            </p:nvSpPr>
            <p:spPr bwMode="auto">
              <a:xfrm>
                <a:off x="5463" y="2669"/>
                <a:ext cx="18" cy="50"/>
              </a:xfrm>
              <a:custGeom>
                <a:avLst/>
                <a:gdLst>
                  <a:gd name="T0" fmla="*/ 17 w 18"/>
                  <a:gd name="T1" fmla="*/ 0 h 50"/>
                  <a:gd name="T2" fmla="*/ 14 w 18"/>
                  <a:gd name="T3" fmla="*/ 30 h 50"/>
                  <a:gd name="T4" fmla="*/ 0 w 18"/>
                  <a:gd name="T5" fmla="*/ 49 h 50"/>
                  <a:gd name="T6" fmla="*/ 0 60000 65536"/>
                  <a:gd name="T7" fmla="*/ 0 60000 65536"/>
                  <a:gd name="T8" fmla="*/ 0 60000 65536"/>
                  <a:gd name="T9" fmla="*/ 0 w 18"/>
                  <a:gd name="T10" fmla="*/ 0 h 50"/>
                  <a:gd name="T11" fmla="*/ 18 w 18"/>
                  <a:gd name="T12" fmla="*/ 50 h 50"/>
                </a:gdLst>
                <a:ahLst/>
                <a:cxnLst>
                  <a:cxn ang="T6">
                    <a:pos x="T0" y="T1"/>
                  </a:cxn>
                  <a:cxn ang="T7">
                    <a:pos x="T2" y="T3"/>
                  </a:cxn>
                  <a:cxn ang="T8">
                    <a:pos x="T4" y="T5"/>
                  </a:cxn>
                </a:cxnLst>
                <a:rect l="T9" t="T10" r="T11" b="T12"/>
                <a:pathLst>
                  <a:path w="18" h="50">
                    <a:moveTo>
                      <a:pt x="17" y="0"/>
                    </a:moveTo>
                    <a:lnTo>
                      <a:pt x="14" y="30"/>
                    </a:lnTo>
                    <a:lnTo>
                      <a:pt x="0" y="49"/>
                    </a:lnTo>
                  </a:path>
                </a:pathLst>
              </a:custGeom>
              <a:noFill/>
              <a:ln w="9088">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44" name="Freeform 139"/>
              <p:cNvSpPr>
                <a:spLocks noChangeAspect="1"/>
              </p:cNvSpPr>
              <p:nvPr/>
            </p:nvSpPr>
            <p:spPr bwMode="auto">
              <a:xfrm>
                <a:off x="5472" y="2675"/>
                <a:ext cx="31" cy="25"/>
              </a:xfrm>
              <a:custGeom>
                <a:avLst/>
                <a:gdLst>
                  <a:gd name="T0" fmla="*/ 0 w 31"/>
                  <a:gd name="T1" fmla="*/ 0 h 25"/>
                  <a:gd name="T2" fmla="*/ 30 w 31"/>
                  <a:gd name="T3" fmla="*/ 23 h 25"/>
                  <a:gd name="T4" fmla="*/ 5 w 31"/>
                  <a:gd name="T5" fmla="*/ 24 h 25"/>
                  <a:gd name="T6" fmla="*/ 0 60000 65536"/>
                  <a:gd name="T7" fmla="*/ 0 60000 65536"/>
                  <a:gd name="T8" fmla="*/ 0 60000 65536"/>
                  <a:gd name="T9" fmla="*/ 0 w 31"/>
                  <a:gd name="T10" fmla="*/ 0 h 25"/>
                  <a:gd name="T11" fmla="*/ 31 w 31"/>
                  <a:gd name="T12" fmla="*/ 25 h 25"/>
                </a:gdLst>
                <a:ahLst/>
                <a:cxnLst>
                  <a:cxn ang="T6">
                    <a:pos x="T0" y="T1"/>
                  </a:cxn>
                  <a:cxn ang="T7">
                    <a:pos x="T2" y="T3"/>
                  </a:cxn>
                  <a:cxn ang="T8">
                    <a:pos x="T4" y="T5"/>
                  </a:cxn>
                </a:cxnLst>
                <a:rect l="T9" t="T10" r="T11" b="T12"/>
                <a:pathLst>
                  <a:path w="31" h="25">
                    <a:moveTo>
                      <a:pt x="0" y="0"/>
                    </a:moveTo>
                    <a:lnTo>
                      <a:pt x="30" y="23"/>
                    </a:lnTo>
                    <a:lnTo>
                      <a:pt x="5" y="24"/>
                    </a:lnTo>
                  </a:path>
                </a:pathLst>
              </a:custGeom>
              <a:noFill/>
              <a:ln w="9088">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45" name="Freeform 140"/>
              <p:cNvSpPr>
                <a:spLocks noChangeAspect="1"/>
              </p:cNvSpPr>
              <p:nvPr/>
            </p:nvSpPr>
            <p:spPr bwMode="auto">
              <a:xfrm>
                <a:off x="5439" y="2683"/>
                <a:ext cx="68" cy="36"/>
              </a:xfrm>
              <a:custGeom>
                <a:avLst/>
                <a:gdLst>
                  <a:gd name="T0" fmla="*/ 0 w 67"/>
                  <a:gd name="T1" fmla="*/ 35 h 36"/>
                  <a:gd name="T2" fmla="*/ 0 w 67"/>
                  <a:gd name="T3" fmla="*/ 17 h 36"/>
                  <a:gd name="T4" fmla="*/ 18 w 67"/>
                  <a:gd name="T5" fmla="*/ 18 h 36"/>
                  <a:gd name="T6" fmla="*/ 46 w 67"/>
                  <a:gd name="T7" fmla="*/ 7 h 36"/>
                  <a:gd name="T8" fmla="*/ 73 w 67"/>
                  <a:gd name="T9" fmla="*/ 0 h 36"/>
                  <a:gd name="T10" fmla="*/ 0 60000 65536"/>
                  <a:gd name="T11" fmla="*/ 0 60000 65536"/>
                  <a:gd name="T12" fmla="*/ 0 60000 65536"/>
                  <a:gd name="T13" fmla="*/ 0 60000 65536"/>
                  <a:gd name="T14" fmla="*/ 0 60000 65536"/>
                  <a:gd name="T15" fmla="*/ 0 w 67"/>
                  <a:gd name="T16" fmla="*/ 0 h 36"/>
                  <a:gd name="T17" fmla="*/ 67 w 67"/>
                  <a:gd name="T18" fmla="*/ 36 h 36"/>
                </a:gdLst>
                <a:ahLst/>
                <a:cxnLst>
                  <a:cxn ang="T10">
                    <a:pos x="T0" y="T1"/>
                  </a:cxn>
                  <a:cxn ang="T11">
                    <a:pos x="T2" y="T3"/>
                  </a:cxn>
                  <a:cxn ang="T12">
                    <a:pos x="T4" y="T5"/>
                  </a:cxn>
                  <a:cxn ang="T13">
                    <a:pos x="T6" y="T7"/>
                  </a:cxn>
                  <a:cxn ang="T14">
                    <a:pos x="T8" y="T9"/>
                  </a:cxn>
                </a:cxnLst>
                <a:rect l="T15" t="T16" r="T17" b="T18"/>
                <a:pathLst>
                  <a:path w="67" h="36">
                    <a:moveTo>
                      <a:pt x="0" y="35"/>
                    </a:moveTo>
                    <a:lnTo>
                      <a:pt x="0" y="17"/>
                    </a:lnTo>
                    <a:lnTo>
                      <a:pt x="18" y="18"/>
                    </a:lnTo>
                    <a:lnTo>
                      <a:pt x="39" y="7"/>
                    </a:lnTo>
                    <a:lnTo>
                      <a:pt x="66" y="0"/>
                    </a:lnTo>
                  </a:path>
                </a:pathLst>
              </a:custGeom>
              <a:noFill/>
              <a:ln w="9088">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46" name="Freeform 141"/>
              <p:cNvSpPr>
                <a:spLocks noChangeAspect="1"/>
              </p:cNvSpPr>
              <p:nvPr/>
            </p:nvSpPr>
            <p:spPr bwMode="auto">
              <a:xfrm>
                <a:off x="5395" y="2702"/>
                <a:ext cx="92" cy="22"/>
              </a:xfrm>
              <a:custGeom>
                <a:avLst/>
                <a:gdLst>
                  <a:gd name="T0" fmla="*/ 91 w 92"/>
                  <a:gd name="T1" fmla="*/ 5 h 23"/>
                  <a:gd name="T2" fmla="*/ 60 w 92"/>
                  <a:gd name="T3" fmla="*/ 0 h 23"/>
                  <a:gd name="T4" fmla="*/ 49 w 92"/>
                  <a:gd name="T5" fmla="*/ 15 h 23"/>
                  <a:gd name="T6" fmla="*/ 24 w 92"/>
                  <a:gd name="T7" fmla="*/ 11 h 23"/>
                  <a:gd name="T8" fmla="*/ 0 w 92"/>
                  <a:gd name="T9" fmla="*/ 12 h 23"/>
                  <a:gd name="T10" fmla="*/ 0 60000 65536"/>
                  <a:gd name="T11" fmla="*/ 0 60000 65536"/>
                  <a:gd name="T12" fmla="*/ 0 60000 65536"/>
                  <a:gd name="T13" fmla="*/ 0 60000 65536"/>
                  <a:gd name="T14" fmla="*/ 0 60000 65536"/>
                  <a:gd name="T15" fmla="*/ 0 w 92"/>
                  <a:gd name="T16" fmla="*/ 0 h 23"/>
                  <a:gd name="T17" fmla="*/ 92 w 92"/>
                  <a:gd name="T18" fmla="*/ 23 h 23"/>
                </a:gdLst>
                <a:ahLst/>
                <a:cxnLst>
                  <a:cxn ang="T10">
                    <a:pos x="T0" y="T1"/>
                  </a:cxn>
                  <a:cxn ang="T11">
                    <a:pos x="T2" y="T3"/>
                  </a:cxn>
                  <a:cxn ang="T12">
                    <a:pos x="T4" y="T5"/>
                  </a:cxn>
                  <a:cxn ang="T13">
                    <a:pos x="T6" y="T7"/>
                  </a:cxn>
                  <a:cxn ang="T14">
                    <a:pos x="T8" y="T9"/>
                  </a:cxn>
                </a:cxnLst>
                <a:rect l="T15" t="T16" r="T17" b="T18"/>
                <a:pathLst>
                  <a:path w="92" h="23">
                    <a:moveTo>
                      <a:pt x="91" y="5"/>
                    </a:moveTo>
                    <a:lnTo>
                      <a:pt x="60" y="0"/>
                    </a:lnTo>
                    <a:lnTo>
                      <a:pt x="49" y="22"/>
                    </a:lnTo>
                    <a:lnTo>
                      <a:pt x="24" y="16"/>
                    </a:lnTo>
                    <a:lnTo>
                      <a:pt x="0" y="19"/>
                    </a:lnTo>
                  </a:path>
                </a:pathLst>
              </a:custGeom>
              <a:noFill/>
              <a:ln w="9088">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47" name="Freeform 142"/>
              <p:cNvSpPr>
                <a:spLocks noChangeAspect="1"/>
              </p:cNvSpPr>
              <p:nvPr/>
            </p:nvSpPr>
            <p:spPr bwMode="auto">
              <a:xfrm>
                <a:off x="5395" y="2702"/>
                <a:ext cx="92" cy="22"/>
              </a:xfrm>
              <a:custGeom>
                <a:avLst/>
                <a:gdLst>
                  <a:gd name="T0" fmla="*/ 91 w 92"/>
                  <a:gd name="T1" fmla="*/ 5 h 23"/>
                  <a:gd name="T2" fmla="*/ 60 w 92"/>
                  <a:gd name="T3" fmla="*/ 0 h 23"/>
                  <a:gd name="T4" fmla="*/ 49 w 92"/>
                  <a:gd name="T5" fmla="*/ 15 h 23"/>
                  <a:gd name="T6" fmla="*/ 24 w 92"/>
                  <a:gd name="T7" fmla="*/ 11 h 23"/>
                  <a:gd name="T8" fmla="*/ 0 w 92"/>
                  <a:gd name="T9" fmla="*/ 12 h 23"/>
                  <a:gd name="T10" fmla="*/ 0 60000 65536"/>
                  <a:gd name="T11" fmla="*/ 0 60000 65536"/>
                  <a:gd name="T12" fmla="*/ 0 60000 65536"/>
                  <a:gd name="T13" fmla="*/ 0 60000 65536"/>
                  <a:gd name="T14" fmla="*/ 0 60000 65536"/>
                  <a:gd name="T15" fmla="*/ 0 w 92"/>
                  <a:gd name="T16" fmla="*/ 0 h 23"/>
                  <a:gd name="T17" fmla="*/ 92 w 92"/>
                  <a:gd name="T18" fmla="*/ 23 h 23"/>
                </a:gdLst>
                <a:ahLst/>
                <a:cxnLst>
                  <a:cxn ang="T10">
                    <a:pos x="T0" y="T1"/>
                  </a:cxn>
                  <a:cxn ang="T11">
                    <a:pos x="T2" y="T3"/>
                  </a:cxn>
                  <a:cxn ang="T12">
                    <a:pos x="T4" y="T5"/>
                  </a:cxn>
                  <a:cxn ang="T13">
                    <a:pos x="T6" y="T7"/>
                  </a:cxn>
                  <a:cxn ang="T14">
                    <a:pos x="T8" y="T9"/>
                  </a:cxn>
                </a:cxnLst>
                <a:rect l="T15" t="T16" r="T17" b="T18"/>
                <a:pathLst>
                  <a:path w="92" h="23">
                    <a:moveTo>
                      <a:pt x="91" y="5"/>
                    </a:moveTo>
                    <a:lnTo>
                      <a:pt x="60" y="0"/>
                    </a:lnTo>
                    <a:lnTo>
                      <a:pt x="49" y="22"/>
                    </a:lnTo>
                    <a:lnTo>
                      <a:pt x="24" y="16"/>
                    </a:lnTo>
                    <a:lnTo>
                      <a:pt x="0" y="19"/>
                    </a:lnTo>
                  </a:path>
                </a:pathLst>
              </a:custGeom>
              <a:noFill/>
              <a:ln w="9088">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48" name="Freeform 143"/>
              <p:cNvSpPr>
                <a:spLocks noChangeAspect="1"/>
              </p:cNvSpPr>
              <p:nvPr/>
            </p:nvSpPr>
            <p:spPr bwMode="auto">
              <a:xfrm>
                <a:off x="5487" y="2686"/>
                <a:ext cx="33" cy="22"/>
              </a:xfrm>
              <a:custGeom>
                <a:avLst/>
                <a:gdLst>
                  <a:gd name="T0" fmla="*/ 0 w 33"/>
                  <a:gd name="T1" fmla="*/ 21 h 22"/>
                  <a:gd name="T2" fmla="*/ 0 w 33"/>
                  <a:gd name="T3" fmla="*/ 21 h 22"/>
                  <a:gd name="T4" fmla="*/ 3 w 33"/>
                  <a:gd name="T5" fmla="*/ 2 h 22"/>
                  <a:gd name="T6" fmla="*/ 32 w 33"/>
                  <a:gd name="T7" fmla="*/ 0 h 22"/>
                  <a:gd name="T8" fmla="*/ 0 60000 65536"/>
                  <a:gd name="T9" fmla="*/ 0 60000 65536"/>
                  <a:gd name="T10" fmla="*/ 0 60000 65536"/>
                  <a:gd name="T11" fmla="*/ 0 60000 65536"/>
                  <a:gd name="T12" fmla="*/ 0 w 33"/>
                  <a:gd name="T13" fmla="*/ 0 h 22"/>
                  <a:gd name="T14" fmla="*/ 33 w 33"/>
                  <a:gd name="T15" fmla="*/ 22 h 22"/>
                </a:gdLst>
                <a:ahLst/>
                <a:cxnLst>
                  <a:cxn ang="T8">
                    <a:pos x="T0" y="T1"/>
                  </a:cxn>
                  <a:cxn ang="T9">
                    <a:pos x="T2" y="T3"/>
                  </a:cxn>
                  <a:cxn ang="T10">
                    <a:pos x="T4" y="T5"/>
                  </a:cxn>
                  <a:cxn ang="T11">
                    <a:pos x="T6" y="T7"/>
                  </a:cxn>
                </a:cxnLst>
                <a:rect l="T12" t="T13" r="T14" b="T15"/>
                <a:pathLst>
                  <a:path w="33" h="22">
                    <a:moveTo>
                      <a:pt x="0" y="21"/>
                    </a:moveTo>
                    <a:lnTo>
                      <a:pt x="0" y="21"/>
                    </a:lnTo>
                    <a:lnTo>
                      <a:pt x="3" y="2"/>
                    </a:lnTo>
                    <a:lnTo>
                      <a:pt x="32" y="0"/>
                    </a:lnTo>
                  </a:path>
                </a:pathLst>
              </a:custGeom>
              <a:noFill/>
              <a:ln w="9088">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49" name="Freeform 144"/>
              <p:cNvSpPr>
                <a:spLocks noChangeAspect="1"/>
              </p:cNvSpPr>
              <p:nvPr/>
            </p:nvSpPr>
            <p:spPr bwMode="auto">
              <a:xfrm>
                <a:off x="5419" y="2665"/>
                <a:ext cx="73" cy="54"/>
              </a:xfrm>
              <a:custGeom>
                <a:avLst/>
                <a:gdLst>
                  <a:gd name="T0" fmla="*/ 0 w 73"/>
                  <a:gd name="T1" fmla="*/ 53 h 54"/>
                  <a:gd name="T2" fmla="*/ 20 w 73"/>
                  <a:gd name="T3" fmla="*/ 35 h 54"/>
                  <a:gd name="T4" fmla="*/ 59 w 73"/>
                  <a:gd name="T5" fmla="*/ 25 h 54"/>
                  <a:gd name="T6" fmla="*/ 72 w 73"/>
                  <a:gd name="T7" fmla="*/ 0 h 54"/>
                  <a:gd name="T8" fmla="*/ 0 60000 65536"/>
                  <a:gd name="T9" fmla="*/ 0 60000 65536"/>
                  <a:gd name="T10" fmla="*/ 0 60000 65536"/>
                  <a:gd name="T11" fmla="*/ 0 60000 65536"/>
                  <a:gd name="T12" fmla="*/ 0 w 73"/>
                  <a:gd name="T13" fmla="*/ 0 h 54"/>
                  <a:gd name="T14" fmla="*/ 73 w 73"/>
                  <a:gd name="T15" fmla="*/ 54 h 54"/>
                </a:gdLst>
                <a:ahLst/>
                <a:cxnLst>
                  <a:cxn ang="T8">
                    <a:pos x="T0" y="T1"/>
                  </a:cxn>
                  <a:cxn ang="T9">
                    <a:pos x="T2" y="T3"/>
                  </a:cxn>
                  <a:cxn ang="T10">
                    <a:pos x="T4" y="T5"/>
                  </a:cxn>
                  <a:cxn ang="T11">
                    <a:pos x="T6" y="T7"/>
                  </a:cxn>
                </a:cxnLst>
                <a:rect l="T12" t="T13" r="T14" b="T15"/>
                <a:pathLst>
                  <a:path w="73" h="54">
                    <a:moveTo>
                      <a:pt x="0" y="53"/>
                    </a:moveTo>
                    <a:lnTo>
                      <a:pt x="20" y="35"/>
                    </a:lnTo>
                    <a:lnTo>
                      <a:pt x="59" y="25"/>
                    </a:lnTo>
                    <a:lnTo>
                      <a:pt x="72" y="0"/>
                    </a:lnTo>
                  </a:path>
                </a:pathLst>
              </a:custGeom>
              <a:noFill/>
              <a:ln w="9088">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50" name="Line 145"/>
              <p:cNvSpPr>
                <a:spLocks noChangeAspect="1" noChangeShapeType="1"/>
              </p:cNvSpPr>
              <p:nvPr/>
            </p:nvSpPr>
            <p:spPr bwMode="auto">
              <a:xfrm flipV="1">
                <a:off x="5489" y="2662"/>
                <a:ext cx="3" cy="26"/>
              </a:xfrm>
              <a:prstGeom prst="line">
                <a:avLst/>
              </a:prstGeom>
              <a:noFill/>
              <a:ln w="9088">
                <a:solidFill>
                  <a:srgbClr val="000099"/>
                </a:solidFill>
                <a:round/>
                <a:headEnd/>
                <a:tailEnd/>
              </a:ln>
            </p:spPr>
            <p:txBody>
              <a:bodyPr wrap="none">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grpSp>
        <p:grpSp>
          <p:nvGrpSpPr>
            <p:cNvPr id="13" name="Group 146"/>
            <p:cNvGrpSpPr>
              <a:grpSpLocks noChangeAspect="1"/>
            </p:cNvGrpSpPr>
            <p:nvPr/>
          </p:nvGrpSpPr>
          <p:grpSpPr bwMode="auto">
            <a:xfrm>
              <a:off x="5565" y="2451"/>
              <a:ext cx="51" cy="154"/>
              <a:chOff x="5565" y="2451"/>
              <a:chExt cx="51" cy="154"/>
            </a:xfrm>
          </p:grpSpPr>
          <p:sp>
            <p:nvSpPr>
              <p:cNvPr id="45121" name="Freeform 147"/>
              <p:cNvSpPr>
                <a:spLocks noChangeAspect="1"/>
              </p:cNvSpPr>
              <p:nvPr/>
            </p:nvSpPr>
            <p:spPr bwMode="auto">
              <a:xfrm>
                <a:off x="5592" y="2451"/>
                <a:ext cx="23" cy="153"/>
              </a:xfrm>
              <a:custGeom>
                <a:avLst/>
                <a:gdLst>
                  <a:gd name="T0" fmla="*/ 0 w 24"/>
                  <a:gd name="T1" fmla="*/ 0 h 154"/>
                  <a:gd name="T2" fmla="*/ 2 w 24"/>
                  <a:gd name="T3" fmla="*/ 3 h 154"/>
                  <a:gd name="T4" fmla="*/ 4 w 24"/>
                  <a:gd name="T5" fmla="*/ 5 h 154"/>
                  <a:gd name="T6" fmla="*/ 6 w 24"/>
                  <a:gd name="T7" fmla="*/ 7 h 154"/>
                  <a:gd name="T8" fmla="*/ 8 w 24"/>
                  <a:gd name="T9" fmla="*/ 10 h 154"/>
                  <a:gd name="T10" fmla="*/ 10 w 24"/>
                  <a:gd name="T11" fmla="*/ 13 h 154"/>
                  <a:gd name="T12" fmla="*/ 11 w 24"/>
                  <a:gd name="T13" fmla="*/ 16 h 154"/>
                  <a:gd name="T14" fmla="*/ 12 w 24"/>
                  <a:gd name="T15" fmla="*/ 21 h 154"/>
                  <a:gd name="T16" fmla="*/ 12 w 24"/>
                  <a:gd name="T17" fmla="*/ 26 h 154"/>
                  <a:gd name="T18" fmla="*/ 12 w 24"/>
                  <a:gd name="T19" fmla="*/ 32 h 154"/>
                  <a:gd name="T20" fmla="*/ 13 w 24"/>
                  <a:gd name="T21" fmla="*/ 43 h 154"/>
                  <a:gd name="T22" fmla="*/ 14 w 24"/>
                  <a:gd name="T23" fmla="*/ 54 h 154"/>
                  <a:gd name="T24" fmla="*/ 16 w 24"/>
                  <a:gd name="T25" fmla="*/ 71 h 154"/>
                  <a:gd name="T26" fmla="*/ 16 w 24"/>
                  <a:gd name="T27" fmla="*/ 77 h 154"/>
                  <a:gd name="T28" fmla="*/ 14 w 24"/>
                  <a:gd name="T29" fmla="*/ 89 h 154"/>
                  <a:gd name="T30" fmla="*/ 13 w 24"/>
                  <a:gd name="T31" fmla="*/ 99 h 154"/>
                  <a:gd name="T32" fmla="*/ 12 w 24"/>
                  <a:gd name="T33" fmla="*/ 105 h 154"/>
                  <a:gd name="T34" fmla="*/ 12 w 24"/>
                  <a:gd name="T35" fmla="*/ 115 h 154"/>
                  <a:gd name="T36" fmla="*/ 11 w 24"/>
                  <a:gd name="T37" fmla="*/ 127 h 154"/>
                  <a:gd name="T38" fmla="*/ 7 w 24"/>
                  <a:gd name="T39" fmla="*/ 135 h 154"/>
                  <a:gd name="T40" fmla="*/ 1 w 24"/>
                  <a:gd name="T41" fmla="*/ 146 h 1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
                  <a:gd name="T64" fmla="*/ 0 h 154"/>
                  <a:gd name="T65" fmla="*/ 24 w 24"/>
                  <a:gd name="T66" fmla="*/ 154 h 1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 h="154">
                    <a:moveTo>
                      <a:pt x="0" y="0"/>
                    </a:moveTo>
                    <a:lnTo>
                      <a:pt x="2" y="3"/>
                    </a:lnTo>
                    <a:lnTo>
                      <a:pt x="4" y="5"/>
                    </a:lnTo>
                    <a:lnTo>
                      <a:pt x="6" y="7"/>
                    </a:lnTo>
                    <a:lnTo>
                      <a:pt x="8" y="10"/>
                    </a:lnTo>
                    <a:lnTo>
                      <a:pt x="10" y="13"/>
                    </a:lnTo>
                    <a:lnTo>
                      <a:pt x="11" y="16"/>
                    </a:lnTo>
                    <a:lnTo>
                      <a:pt x="14" y="21"/>
                    </a:lnTo>
                    <a:lnTo>
                      <a:pt x="16" y="26"/>
                    </a:lnTo>
                    <a:lnTo>
                      <a:pt x="18" y="32"/>
                    </a:lnTo>
                    <a:lnTo>
                      <a:pt x="20" y="43"/>
                    </a:lnTo>
                    <a:lnTo>
                      <a:pt x="21" y="54"/>
                    </a:lnTo>
                    <a:lnTo>
                      <a:pt x="23" y="71"/>
                    </a:lnTo>
                    <a:lnTo>
                      <a:pt x="23" y="82"/>
                    </a:lnTo>
                    <a:lnTo>
                      <a:pt x="21" y="96"/>
                    </a:lnTo>
                    <a:lnTo>
                      <a:pt x="20" y="106"/>
                    </a:lnTo>
                    <a:lnTo>
                      <a:pt x="18" y="112"/>
                    </a:lnTo>
                    <a:lnTo>
                      <a:pt x="15" y="122"/>
                    </a:lnTo>
                    <a:lnTo>
                      <a:pt x="11" y="134"/>
                    </a:lnTo>
                    <a:lnTo>
                      <a:pt x="7" y="142"/>
                    </a:lnTo>
                    <a:lnTo>
                      <a:pt x="1" y="153"/>
                    </a:lnTo>
                  </a:path>
                </a:pathLst>
              </a:custGeom>
              <a:noFill/>
              <a:ln w="9088">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22" name="Freeform 148"/>
              <p:cNvSpPr>
                <a:spLocks noChangeAspect="1"/>
              </p:cNvSpPr>
              <p:nvPr/>
            </p:nvSpPr>
            <p:spPr bwMode="auto">
              <a:xfrm>
                <a:off x="5575" y="2467"/>
                <a:ext cx="41" cy="109"/>
              </a:xfrm>
              <a:custGeom>
                <a:avLst/>
                <a:gdLst>
                  <a:gd name="T0" fmla="*/ 19 w 42"/>
                  <a:gd name="T1" fmla="*/ 0 h 110"/>
                  <a:gd name="T2" fmla="*/ 29 w 42"/>
                  <a:gd name="T3" fmla="*/ 16 h 110"/>
                  <a:gd name="T4" fmla="*/ 16 w 42"/>
                  <a:gd name="T5" fmla="*/ 29 h 110"/>
                  <a:gd name="T6" fmla="*/ 34 w 42"/>
                  <a:gd name="T7" fmla="*/ 55 h 110"/>
                  <a:gd name="T8" fmla="*/ 7 w 42"/>
                  <a:gd name="T9" fmla="*/ 59 h 110"/>
                  <a:gd name="T10" fmla="*/ 29 w 42"/>
                  <a:gd name="T11" fmla="*/ 89 h 110"/>
                  <a:gd name="T12" fmla="*/ 0 w 42"/>
                  <a:gd name="T13" fmla="*/ 102 h 110"/>
                  <a:gd name="T14" fmla="*/ 0 60000 65536"/>
                  <a:gd name="T15" fmla="*/ 0 60000 65536"/>
                  <a:gd name="T16" fmla="*/ 0 60000 65536"/>
                  <a:gd name="T17" fmla="*/ 0 60000 65536"/>
                  <a:gd name="T18" fmla="*/ 0 60000 65536"/>
                  <a:gd name="T19" fmla="*/ 0 60000 65536"/>
                  <a:gd name="T20" fmla="*/ 0 60000 65536"/>
                  <a:gd name="T21" fmla="*/ 0 w 42"/>
                  <a:gd name="T22" fmla="*/ 0 h 110"/>
                  <a:gd name="T23" fmla="*/ 42 w 42"/>
                  <a:gd name="T24" fmla="*/ 110 h 1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110">
                    <a:moveTo>
                      <a:pt x="19" y="0"/>
                    </a:moveTo>
                    <a:lnTo>
                      <a:pt x="36" y="16"/>
                    </a:lnTo>
                    <a:lnTo>
                      <a:pt x="16" y="29"/>
                    </a:lnTo>
                    <a:lnTo>
                      <a:pt x="41" y="55"/>
                    </a:lnTo>
                    <a:lnTo>
                      <a:pt x="7" y="66"/>
                    </a:lnTo>
                    <a:lnTo>
                      <a:pt x="36" y="96"/>
                    </a:lnTo>
                    <a:lnTo>
                      <a:pt x="0" y="109"/>
                    </a:lnTo>
                  </a:path>
                </a:pathLst>
              </a:custGeom>
              <a:noFill/>
              <a:ln w="9088">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23" name="Freeform 149"/>
              <p:cNvSpPr>
                <a:spLocks noChangeAspect="1"/>
              </p:cNvSpPr>
              <p:nvPr/>
            </p:nvSpPr>
            <p:spPr bwMode="auto">
              <a:xfrm>
                <a:off x="5589" y="2475"/>
                <a:ext cx="22" cy="13"/>
              </a:xfrm>
              <a:custGeom>
                <a:avLst/>
                <a:gdLst>
                  <a:gd name="T0" fmla="*/ 4 w 22"/>
                  <a:gd name="T1" fmla="*/ 0 h 13"/>
                  <a:gd name="T2" fmla="*/ 21 w 22"/>
                  <a:gd name="T3" fmla="*/ 8 h 13"/>
                  <a:gd name="T4" fmla="*/ 0 w 22"/>
                  <a:gd name="T5" fmla="*/ 12 h 13"/>
                  <a:gd name="T6" fmla="*/ 0 60000 65536"/>
                  <a:gd name="T7" fmla="*/ 0 60000 65536"/>
                  <a:gd name="T8" fmla="*/ 0 60000 65536"/>
                  <a:gd name="T9" fmla="*/ 0 w 22"/>
                  <a:gd name="T10" fmla="*/ 0 h 13"/>
                  <a:gd name="T11" fmla="*/ 22 w 22"/>
                  <a:gd name="T12" fmla="*/ 13 h 13"/>
                </a:gdLst>
                <a:ahLst/>
                <a:cxnLst>
                  <a:cxn ang="T6">
                    <a:pos x="T0" y="T1"/>
                  </a:cxn>
                  <a:cxn ang="T7">
                    <a:pos x="T2" y="T3"/>
                  </a:cxn>
                  <a:cxn ang="T8">
                    <a:pos x="T4" y="T5"/>
                  </a:cxn>
                </a:cxnLst>
                <a:rect l="T9" t="T10" r="T11" b="T12"/>
                <a:pathLst>
                  <a:path w="22" h="13">
                    <a:moveTo>
                      <a:pt x="4" y="0"/>
                    </a:moveTo>
                    <a:lnTo>
                      <a:pt x="21" y="8"/>
                    </a:lnTo>
                    <a:lnTo>
                      <a:pt x="0" y="12"/>
                    </a:lnTo>
                  </a:path>
                </a:pathLst>
              </a:custGeom>
              <a:noFill/>
              <a:ln w="9088">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24" name="Freeform 150"/>
              <p:cNvSpPr>
                <a:spLocks noChangeAspect="1"/>
              </p:cNvSpPr>
              <p:nvPr/>
            </p:nvSpPr>
            <p:spPr bwMode="auto">
              <a:xfrm>
                <a:off x="5590" y="2493"/>
                <a:ext cx="24" cy="14"/>
              </a:xfrm>
              <a:custGeom>
                <a:avLst/>
                <a:gdLst>
                  <a:gd name="T0" fmla="*/ 22 w 24"/>
                  <a:gd name="T1" fmla="*/ 0 h 13"/>
                  <a:gd name="T2" fmla="*/ 0 w 24"/>
                  <a:gd name="T3" fmla="*/ 3 h 13"/>
                  <a:gd name="T4" fmla="*/ 23 w 24"/>
                  <a:gd name="T5" fmla="*/ 19 h 13"/>
                  <a:gd name="T6" fmla="*/ 0 60000 65536"/>
                  <a:gd name="T7" fmla="*/ 0 60000 65536"/>
                  <a:gd name="T8" fmla="*/ 0 60000 65536"/>
                  <a:gd name="T9" fmla="*/ 0 w 24"/>
                  <a:gd name="T10" fmla="*/ 0 h 13"/>
                  <a:gd name="T11" fmla="*/ 24 w 24"/>
                  <a:gd name="T12" fmla="*/ 13 h 13"/>
                </a:gdLst>
                <a:ahLst/>
                <a:cxnLst>
                  <a:cxn ang="T6">
                    <a:pos x="T0" y="T1"/>
                  </a:cxn>
                  <a:cxn ang="T7">
                    <a:pos x="T2" y="T3"/>
                  </a:cxn>
                  <a:cxn ang="T8">
                    <a:pos x="T4" y="T5"/>
                  </a:cxn>
                </a:cxnLst>
                <a:rect l="T9" t="T10" r="T11" b="T12"/>
                <a:pathLst>
                  <a:path w="24" h="13">
                    <a:moveTo>
                      <a:pt x="22" y="0"/>
                    </a:moveTo>
                    <a:lnTo>
                      <a:pt x="0" y="3"/>
                    </a:lnTo>
                    <a:lnTo>
                      <a:pt x="23" y="12"/>
                    </a:lnTo>
                  </a:path>
                </a:pathLst>
              </a:custGeom>
              <a:noFill/>
              <a:ln w="9088">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25" name="Freeform 151"/>
              <p:cNvSpPr>
                <a:spLocks noChangeAspect="1"/>
              </p:cNvSpPr>
              <p:nvPr/>
            </p:nvSpPr>
            <p:spPr bwMode="auto">
              <a:xfrm>
                <a:off x="5586" y="2510"/>
                <a:ext cx="31" cy="13"/>
              </a:xfrm>
              <a:custGeom>
                <a:avLst/>
                <a:gdLst>
                  <a:gd name="T0" fmla="*/ 4 w 32"/>
                  <a:gd name="T1" fmla="*/ 0 h 13"/>
                  <a:gd name="T2" fmla="*/ 24 w 32"/>
                  <a:gd name="T3" fmla="*/ 12 h 13"/>
                  <a:gd name="T4" fmla="*/ 0 w 32"/>
                  <a:gd name="T5" fmla="*/ 12 h 13"/>
                  <a:gd name="T6" fmla="*/ 0 60000 65536"/>
                  <a:gd name="T7" fmla="*/ 0 60000 65536"/>
                  <a:gd name="T8" fmla="*/ 0 60000 65536"/>
                  <a:gd name="T9" fmla="*/ 0 w 32"/>
                  <a:gd name="T10" fmla="*/ 0 h 13"/>
                  <a:gd name="T11" fmla="*/ 32 w 32"/>
                  <a:gd name="T12" fmla="*/ 13 h 13"/>
                </a:gdLst>
                <a:ahLst/>
                <a:cxnLst>
                  <a:cxn ang="T6">
                    <a:pos x="T0" y="T1"/>
                  </a:cxn>
                  <a:cxn ang="T7">
                    <a:pos x="T2" y="T3"/>
                  </a:cxn>
                  <a:cxn ang="T8">
                    <a:pos x="T4" y="T5"/>
                  </a:cxn>
                </a:cxnLst>
                <a:rect l="T9" t="T10" r="T11" b="T12"/>
                <a:pathLst>
                  <a:path w="32" h="13">
                    <a:moveTo>
                      <a:pt x="4" y="0"/>
                    </a:moveTo>
                    <a:lnTo>
                      <a:pt x="31" y="12"/>
                    </a:lnTo>
                    <a:lnTo>
                      <a:pt x="0" y="12"/>
                    </a:lnTo>
                  </a:path>
                </a:pathLst>
              </a:custGeom>
              <a:noFill/>
              <a:ln w="9088">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26" name="Freeform 152"/>
              <p:cNvSpPr>
                <a:spLocks noChangeAspect="1"/>
              </p:cNvSpPr>
              <p:nvPr/>
            </p:nvSpPr>
            <p:spPr bwMode="auto">
              <a:xfrm>
                <a:off x="5581" y="2533"/>
                <a:ext cx="34" cy="15"/>
              </a:xfrm>
              <a:custGeom>
                <a:avLst/>
                <a:gdLst>
                  <a:gd name="T0" fmla="*/ 27 w 35"/>
                  <a:gd name="T1" fmla="*/ 0 h 15"/>
                  <a:gd name="T2" fmla="*/ 0 w 35"/>
                  <a:gd name="T3" fmla="*/ 1 h 15"/>
                  <a:gd name="T4" fmla="*/ 25 w 35"/>
                  <a:gd name="T5" fmla="*/ 14 h 15"/>
                  <a:gd name="T6" fmla="*/ 0 60000 65536"/>
                  <a:gd name="T7" fmla="*/ 0 60000 65536"/>
                  <a:gd name="T8" fmla="*/ 0 60000 65536"/>
                  <a:gd name="T9" fmla="*/ 0 w 35"/>
                  <a:gd name="T10" fmla="*/ 0 h 15"/>
                  <a:gd name="T11" fmla="*/ 35 w 35"/>
                  <a:gd name="T12" fmla="*/ 15 h 15"/>
                </a:gdLst>
                <a:ahLst/>
                <a:cxnLst>
                  <a:cxn ang="T6">
                    <a:pos x="T0" y="T1"/>
                  </a:cxn>
                  <a:cxn ang="T7">
                    <a:pos x="T2" y="T3"/>
                  </a:cxn>
                  <a:cxn ang="T8">
                    <a:pos x="T4" y="T5"/>
                  </a:cxn>
                </a:cxnLst>
                <a:rect l="T9" t="T10" r="T11" b="T12"/>
                <a:pathLst>
                  <a:path w="35" h="15">
                    <a:moveTo>
                      <a:pt x="34" y="0"/>
                    </a:moveTo>
                    <a:lnTo>
                      <a:pt x="0" y="1"/>
                    </a:lnTo>
                    <a:lnTo>
                      <a:pt x="32" y="14"/>
                    </a:lnTo>
                  </a:path>
                </a:pathLst>
              </a:custGeom>
              <a:noFill/>
              <a:ln w="9088">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27" name="Freeform 153"/>
              <p:cNvSpPr>
                <a:spLocks noChangeAspect="1"/>
              </p:cNvSpPr>
              <p:nvPr/>
            </p:nvSpPr>
            <p:spPr bwMode="auto">
              <a:xfrm>
                <a:off x="5595" y="2467"/>
                <a:ext cx="12" cy="74"/>
              </a:xfrm>
              <a:custGeom>
                <a:avLst/>
                <a:gdLst>
                  <a:gd name="T0" fmla="*/ 6 w 13"/>
                  <a:gd name="T1" fmla="*/ 0 h 75"/>
                  <a:gd name="T2" fmla="*/ 4 w 13"/>
                  <a:gd name="T3" fmla="*/ 19 h 75"/>
                  <a:gd name="T4" fmla="*/ 6 w 13"/>
                  <a:gd name="T5" fmla="*/ 35 h 75"/>
                  <a:gd name="T6" fmla="*/ 0 w 13"/>
                  <a:gd name="T7" fmla="*/ 48 h 75"/>
                  <a:gd name="T8" fmla="*/ 5 w 13"/>
                  <a:gd name="T9" fmla="*/ 67 h 75"/>
                  <a:gd name="T10" fmla="*/ 0 60000 65536"/>
                  <a:gd name="T11" fmla="*/ 0 60000 65536"/>
                  <a:gd name="T12" fmla="*/ 0 60000 65536"/>
                  <a:gd name="T13" fmla="*/ 0 60000 65536"/>
                  <a:gd name="T14" fmla="*/ 0 60000 65536"/>
                  <a:gd name="T15" fmla="*/ 0 w 13"/>
                  <a:gd name="T16" fmla="*/ 0 h 75"/>
                  <a:gd name="T17" fmla="*/ 13 w 13"/>
                  <a:gd name="T18" fmla="*/ 75 h 75"/>
                </a:gdLst>
                <a:ahLst/>
                <a:cxnLst>
                  <a:cxn ang="T10">
                    <a:pos x="T0" y="T1"/>
                  </a:cxn>
                  <a:cxn ang="T11">
                    <a:pos x="T2" y="T3"/>
                  </a:cxn>
                  <a:cxn ang="T12">
                    <a:pos x="T4" y="T5"/>
                  </a:cxn>
                  <a:cxn ang="T13">
                    <a:pos x="T6" y="T7"/>
                  </a:cxn>
                  <a:cxn ang="T14">
                    <a:pos x="T8" y="T9"/>
                  </a:cxn>
                </a:cxnLst>
                <a:rect l="T15" t="T16" r="T17" b="T18"/>
                <a:pathLst>
                  <a:path w="13" h="75">
                    <a:moveTo>
                      <a:pt x="9" y="0"/>
                    </a:moveTo>
                    <a:lnTo>
                      <a:pt x="4" y="19"/>
                    </a:lnTo>
                    <a:lnTo>
                      <a:pt x="12" y="35"/>
                    </a:lnTo>
                    <a:lnTo>
                      <a:pt x="0" y="55"/>
                    </a:lnTo>
                    <a:lnTo>
                      <a:pt x="5" y="74"/>
                    </a:lnTo>
                  </a:path>
                </a:pathLst>
              </a:custGeom>
              <a:noFill/>
              <a:ln w="9088">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28" name="Freeform 154"/>
              <p:cNvSpPr>
                <a:spLocks noChangeAspect="1"/>
              </p:cNvSpPr>
              <p:nvPr/>
            </p:nvSpPr>
            <p:spPr bwMode="auto">
              <a:xfrm>
                <a:off x="5569" y="2522"/>
                <a:ext cx="47" cy="30"/>
              </a:xfrm>
              <a:custGeom>
                <a:avLst/>
                <a:gdLst>
                  <a:gd name="T0" fmla="*/ 0 w 48"/>
                  <a:gd name="T1" fmla="*/ 23 h 31"/>
                  <a:gd name="T2" fmla="*/ 24 w 48"/>
                  <a:gd name="T3" fmla="*/ 15 h 31"/>
                  <a:gd name="T4" fmla="*/ 40 w 48"/>
                  <a:gd name="T5" fmla="*/ 0 h 31"/>
                  <a:gd name="T6" fmla="*/ 0 60000 65536"/>
                  <a:gd name="T7" fmla="*/ 0 60000 65536"/>
                  <a:gd name="T8" fmla="*/ 0 60000 65536"/>
                  <a:gd name="T9" fmla="*/ 0 w 48"/>
                  <a:gd name="T10" fmla="*/ 0 h 31"/>
                  <a:gd name="T11" fmla="*/ 48 w 48"/>
                  <a:gd name="T12" fmla="*/ 31 h 31"/>
                </a:gdLst>
                <a:ahLst/>
                <a:cxnLst>
                  <a:cxn ang="T6">
                    <a:pos x="T0" y="T1"/>
                  </a:cxn>
                  <a:cxn ang="T7">
                    <a:pos x="T2" y="T3"/>
                  </a:cxn>
                  <a:cxn ang="T8">
                    <a:pos x="T4" y="T5"/>
                  </a:cxn>
                </a:cxnLst>
                <a:rect l="T9" t="T10" r="T11" b="T12"/>
                <a:pathLst>
                  <a:path w="48" h="31">
                    <a:moveTo>
                      <a:pt x="0" y="30"/>
                    </a:moveTo>
                    <a:lnTo>
                      <a:pt x="31" y="19"/>
                    </a:lnTo>
                    <a:lnTo>
                      <a:pt x="47" y="0"/>
                    </a:lnTo>
                  </a:path>
                </a:pathLst>
              </a:custGeom>
              <a:noFill/>
              <a:ln w="9088">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29" name="Freeform 155"/>
              <p:cNvSpPr>
                <a:spLocks noChangeAspect="1"/>
              </p:cNvSpPr>
              <p:nvPr/>
            </p:nvSpPr>
            <p:spPr bwMode="auto">
              <a:xfrm>
                <a:off x="5573" y="2541"/>
                <a:ext cx="39" cy="23"/>
              </a:xfrm>
              <a:custGeom>
                <a:avLst/>
                <a:gdLst>
                  <a:gd name="T0" fmla="*/ 0 w 38"/>
                  <a:gd name="T1" fmla="*/ 4 h 23"/>
                  <a:gd name="T2" fmla="*/ 44 w 38"/>
                  <a:gd name="T3" fmla="*/ 22 h 23"/>
                  <a:gd name="T4" fmla="*/ 33 w 38"/>
                  <a:gd name="T5" fmla="*/ 0 h 23"/>
                  <a:gd name="T6" fmla="*/ 0 60000 65536"/>
                  <a:gd name="T7" fmla="*/ 0 60000 65536"/>
                  <a:gd name="T8" fmla="*/ 0 60000 65536"/>
                  <a:gd name="T9" fmla="*/ 0 w 38"/>
                  <a:gd name="T10" fmla="*/ 0 h 23"/>
                  <a:gd name="T11" fmla="*/ 38 w 38"/>
                  <a:gd name="T12" fmla="*/ 23 h 23"/>
                </a:gdLst>
                <a:ahLst/>
                <a:cxnLst>
                  <a:cxn ang="T6">
                    <a:pos x="T0" y="T1"/>
                  </a:cxn>
                  <a:cxn ang="T7">
                    <a:pos x="T2" y="T3"/>
                  </a:cxn>
                  <a:cxn ang="T8">
                    <a:pos x="T4" y="T5"/>
                  </a:cxn>
                </a:cxnLst>
                <a:rect l="T9" t="T10" r="T11" b="T12"/>
                <a:pathLst>
                  <a:path w="38" h="23">
                    <a:moveTo>
                      <a:pt x="0" y="4"/>
                    </a:moveTo>
                    <a:lnTo>
                      <a:pt x="37" y="22"/>
                    </a:lnTo>
                    <a:lnTo>
                      <a:pt x="26" y="0"/>
                    </a:lnTo>
                  </a:path>
                </a:pathLst>
              </a:custGeom>
              <a:noFill/>
              <a:ln w="9088">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30" name="Freeform 156"/>
              <p:cNvSpPr>
                <a:spLocks noChangeAspect="1"/>
              </p:cNvSpPr>
              <p:nvPr/>
            </p:nvSpPr>
            <p:spPr bwMode="auto">
              <a:xfrm>
                <a:off x="5588" y="2502"/>
                <a:ext cx="18" cy="78"/>
              </a:xfrm>
              <a:custGeom>
                <a:avLst/>
                <a:gdLst>
                  <a:gd name="T0" fmla="*/ 11 w 19"/>
                  <a:gd name="T1" fmla="*/ 0 h 79"/>
                  <a:gd name="T2" fmla="*/ 0 w 19"/>
                  <a:gd name="T3" fmla="*/ 8 h 79"/>
                  <a:gd name="T4" fmla="*/ 6 w 19"/>
                  <a:gd name="T5" fmla="*/ 20 h 79"/>
                  <a:gd name="T6" fmla="*/ 3 w 19"/>
                  <a:gd name="T7" fmla="*/ 39 h 79"/>
                  <a:gd name="T8" fmla="*/ 5 w 19"/>
                  <a:gd name="T9" fmla="*/ 71 h 79"/>
                  <a:gd name="T10" fmla="*/ 0 60000 65536"/>
                  <a:gd name="T11" fmla="*/ 0 60000 65536"/>
                  <a:gd name="T12" fmla="*/ 0 60000 65536"/>
                  <a:gd name="T13" fmla="*/ 0 60000 65536"/>
                  <a:gd name="T14" fmla="*/ 0 60000 65536"/>
                  <a:gd name="T15" fmla="*/ 0 w 19"/>
                  <a:gd name="T16" fmla="*/ 0 h 79"/>
                  <a:gd name="T17" fmla="*/ 19 w 19"/>
                  <a:gd name="T18" fmla="*/ 79 h 79"/>
                </a:gdLst>
                <a:ahLst/>
                <a:cxnLst>
                  <a:cxn ang="T10">
                    <a:pos x="T0" y="T1"/>
                  </a:cxn>
                  <a:cxn ang="T11">
                    <a:pos x="T2" y="T3"/>
                  </a:cxn>
                  <a:cxn ang="T12">
                    <a:pos x="T4" y="T5"/>
                  </a:cxn>
                  <a:cxn ang="T13">
                    <a:pos x="T6" y="T7"/>
                  </a:cxn>
                  <a:cxn ang="T14">
                    <a:pos x="T8" y="T9"/>
                  </a:cxn>
                </a:cxnLst>
                <a:rect l="T15" t="T16" r="T17" b="T18"/>
                <a:pathLst>
                  <a:path w="19" h="79">
                    <a:moveTo>
                      <a:pt x="18" y="0"/>
                    </a:moveTo>
                    <a:lnTo>
                      <a:pt x="0" y="8"/>
                    </a:lnTo>
                    <a:lnTo>
                      <a:pt x="6" y="20"/>
                    </a:lnTo>
                    <a:lnTo>
                      <a:pt x="3" y="42"/>
                    </a:lnTo>
                    <a:lnTo>
                      <a:pt x="5" y="78"/>
                    </a:lnTo>
                  </a:path>
                </a:pathLst>
              </a:custGeom>
              <a:noFill/>
              <a:ln w="9088">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31" name="Freeform 157"/>
              <p:cNvSpPr>
                <a:spLocks noChangeAspect="1"/>
              </p:cNvSpPr>
              <p:nvPr/>
            </p:nvSpPr>
            <p:spPr bwMode="auto">
              <a:xfrm>
                <a:off x="5595" y="2458"/>
                <a:ext cx="19" cy="90"/>
              </a:xfrm>
              <a:custGeom>
                <a:avLst/>
                <a:gdLst>
                  <a:gd name="T0" fmla="*/ 12 w 20"/>
                  <a:gd name="T1" fmla="*/ 89 h 90"/>
                  <a:gd name="T2" fmla="*/ 0 w 20"/>
                  <a:gd name="T3" fmla="*/ 64 h 90"/>
                  <a:gd name="T4" fmla="*/ 12 w 20"/>
                  <a:gd name="T5" fmla="*/ 47 h 90"/>
                  <a:gd name="T6" fmla="*/ 4 w 20"/>
                  <a:gd name="T7" fmla="*/ 28 h 90"/>
                  <a:gd name="T8" fmla="*/ 4 w 20"/>
                  <a:gd name="T9" fmla="*/ 0 h 90"/>
                  <a:gd name="T10" fmla="*/ 0 w 20"/>
                  <a:gd name="T11" fmla="*/ 9 h 90"/>
                  <a:gd name="T12" fmla="*/ 9 w 20"/>
                  <a:gd name="T13" fmla="*/ 9 h 90"/>
                  <a:gd name="T14" fmla="*/ 0 60000 65536"/>
                  <a:gd name="T15" fmla="*/ 0 60000 65536"/>
                  <a:gd name="T16" fmla="*/ 0 60000 65536"/>
                  <a:gd name="T17" fmla="*/ 0 60000 65536"/>
                  <a:gd name="T18" fmla="*/ 0 60000 65536"/>
                  <a:gd name="T19" fmla="*/ 0 60000 65536"/>
                  <a:gd name="T20" fmla="*/ 0 60000 65536"/>
                  <a:gd name="T21" fmla="*/ 0 w 20"/>
                  <a:gd name="T22" fmla="*/ 0 h 90"/>
                  <a:gd name="T23" fmla="*/ 20 w 20"/>
                  <a:gd name="T24" fmla="*/ 90 h 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90">
                    <a:moveTo>
                      <a:pt x="19" y="89"/>
                    </a:moveTo>
                    <a:lnTo>
                      <a:pt x="0" y="64"/>
                    </a:lnTo>
                    <a:lnTo>
                      <a:pt x="19" y="47"/>
                    </a:lnTo>
                    <a:lnTo>
                      <a:pt x="4" y="28"/>
                    </a:lnTo>
                    <a:lnTo>
                      <a:pt x="4" y="0"/>
                    </a:lnTo>
                    <a:lnTo>
                      <a:pt x="0" y="9"/>
                    </a:lnTo>
                    <a:lnTo>
                      <a:pt x="9" y="9"/>
                    </a:lnTo>
                  </a:path>
                </a:pathLst>
              </a:custGeom>
              <a:noFill/>
              <a:ln w="9088">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32" name="Freeform 158"/>
              <p:cNvSpPr>
                <a:spLocks noChangeAspect="1"/>
              </p:cNvSpPr>
              <p:nvPr/>
            </p:nvSpPr>
            <p:spPr bwMode="auto">
              <a:xfrm>
                <a:off x="5606" y="2484"/>
                <a:ext cx="10" cy="39"/>
              </a:xfrm>
              <a:custGeom>
                <a:avLst/>
                <a:gdLst>
                  <a:gd name="T0" fmla="*/ 4 w 10"/>
                  <a:gd name="T1" fmla="*/ 0 h 39"/>
                  <a:gd name="T2" fmla="*/ 0 w 10"/>
                  <a:gd name="T3" fmla="*/ 18 h 39"/>
                  <a:gd name="T4" fmla="*/ 9 w 10"/>
                  <a:gd name="T5" fmla="*/ 38 h 39"/>
                  <a:gd name="T6" fmla="*/ 0 60000 65536"/>
                  <a:gd name="T7" fmla="*/ 0 60000 65536"/>
                  <a:gd name="T8" fmla="*/ 0 60000 65536"/>
                  <a:gd name="T9" fmla="*/ 0 w 10"/>
                  <a:gd name="T10" fmla="*/ 0 h 39"/>
                  <a:gd name="T11" fmla="*/ 10 w 10"/>
                  <a:gd name="T12" fmla="*/ 39 h 39"/>
                </a:gdLst>
                <a:ahLst/>
                <a:cxnLst>
                  <a:cxn ang="T6">
                    <a:pos x="T0" y="T1"/>
                  </a:cxn>
                  <a:cxn ang="T7">
                    <a:pos x="T2" y="T3"/>
                  </a:cxn>
                  <a:cxn ang="T8">
                    <a:pos x="T4" y="T5"/>
                  </a:cxn>
                </a:cxnLst>
                <a:rect l="T9" t="T10" r="T11" b="T12"/>
                <a:pathLst>
                  <a:path w="10" h="39">
                    <a:moveTo>
                      <a:pt x="4" y="0"/>
                    </a:moveTo>
                    <a:lnTo>
                      <a:pt x="0" y="18"/>
                    </a:lnTo>
                    <a:lnTo>
                      <a:pt x="9" y="38"/>
                    </a:lnTo>
                  </a:path>
                </a:pathLst>
              </a:custGeom>
              <a:noFill/>
              <a:ln w="9088">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33" name="Freeform 159"/>
              <p:cNvSpPr>
                <a:spLocks noChangeAspect="1"/>
              </p:cNvSpPr>
              <p:nvPr/>
            </p:nvSpPr>
            <p:spPr bwMode="auto">
              <a:xfrm>
                <a:off x="5592" y="2547"/>
                <a:ext cx="22" cy="38"/>
              </a:xfrm>
              <a:custGeom>
                <a:avLst/>
                <a:gdLst>
                  <a:gd name="T0" fmla="*/ 21 w 22"/>
                  <a:gd name="T1" fmla="*/ 0 h 39"/>
                  <a:gd name="T2" fmla="*/ 0 w 22"/>
                  <a:gd name="T3" fmla="*/ 8 h 39"/>
                  <a:gd name="T4" fmla="*/ 10 w 22"/>
                  <a:gd name="T5" fmla="*/ 31 h 39"/>
                  <a:gd name="T6" fmla="*/ 0 60000 65536"/>
                  <a:gd name="T7" fmla="*/ 0 60000 65536"/>
                  <a:gd name="T8" fmla="*/ 0 60000 65536"/>
                  <a:gd name="T9" fmla="*/ 0 w 22"/>
                  <a:gd name="T10" fmla="*/ 0 h 39"/>
                  <a:gd name="T11" fmla="*/ 22 w 22"/>
                  <a:gd name="T12" fmla="*/ 39 h 39"/>
                </a:gdLst>
                <a:ahLst/>
                <a:cxnLst>
                  <a:cxn ang="T6">
                    <a:pos x="T0" y="T1"/>
                  </a:cxn>
                  <a:cxn ang="T7">
                    <a:pos x="T2" y="T3"/>
                  </a:cxn>
                  <a:cxn ang="T8">
                    <a:pos x="T4" y="T5"/>
                  </a:cxn>
                </a:cxnLst>
                <a:rect l="T9" t="T10" r="T11" b="T12"/>
                <a:pathLst>
                  <a:path w="22" h="39">
                    <a:moveTo>
                      <a:pt x="21" y="0"/>
                    </a:moveTo>
                    <a:lnTo>
                      <a:pt x="0" y="8"/>
                    </a:lnTo>
                    <a:lnTo>
                      <a:pt x="10" y="38"/>
                    </a:lnTo>
                  </a:path>
                </a:pathLst>
              </a:custGeom>
              <a:noFill/>
              <a:ln w="9088">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34" name="Freeform 160"/>
              <p:cNvSpPr>
                <a:spLocks noChangeAspect="1"/>
              </p:cNvSpPr>
              <p:nvPr/>
            </p:nvSpPr>
            <p:spPr bwMode="auto">
              <a:xfrm>
                <a:off x="5579" y="2486"/>
                <a:ext cx="20" cy="90"/>
              </a:xfrm>
              <a:custGeom>
                <a:avLst/>
                <a:gdLst>
                  <a:gd name="T0" fmla="*/ 19 w 20"/>
                  <a:gd name="T1" fmla="*/ 0 h 92"/>
                  <a:gd name="T2" fmla="*/ 9 w 20"/>
                  <a:gd name="T3" fmla="*/ 23 h 92"/>
                  <a:gd name="T4" fmla="*/ 11 w 20"/>
                  <a:gd name="T5" fmla="*/ 51 h 92"/>
                  <a:gd name="T6" fmla="*/ 0 w 20"/>
                  <a:gd name="T7" fmla="*/ 77 h 92"/>
                  <a:gd name="T8" fmla="*/ 0 60000 65536"/>
                  <a:gd name="T9" fmla="*/ 0 60000 65536"/>
                  <a:gd name="T10" fmla="*/ 0 60000 65536"/>
                  <a:gd name="T11" fmla="*/ 0 60000 65536"/>
                  <a:gd name="T12" fmla="*/ 0 w 20"/>
                  <a:gd name="T13" fmla="*/ 0 h 92"/>
                  <a:gd name="T14" fmla="*/ 20 w 20"/>
                  <a:gd name="T15" fmla="*/ 92 h 92"/>
                </a:gdLst>
                <a:ahLst/>
                <a:cxnLst>
                  <a:cxn ang="T8">
                    <a:pos x="T0" y="T1"/>
                  </a:cxn>
                  <a:cxn ang="T9">
                    <a:pos x="T2" y="T3"/>
                  </a:cxn>
                  <a:cxn ang="T10">
                    <a:pos x="T4" y="T5"/>
                  </a:cxn>
                  <a:cxn ang="T11">
                    <a:pos x="T6" y="T7"/>
                  </a:cxn>
                </a:cxnLst>
                <a:rect l="T12" t="T13" r="T14" b="T15"/>
                <a:pathLst>
                  <a:path w="20" h="92">
                    <a:moveTo>
                      <a:pt x="19" y="0"/>
                    </a:moveTo>
                    <a:lnTo>
                      <a:pt x="9" y="24"/>
                    </a:lnTo>
                    <a:lnTo>
                      <a:pt x="11" y="58"/>
                    </a:lnTo>
                    <a:lnTo>
                      <a:pt x="0" y="91"/>
                    </a:lnTo>
                  </a:path>
                </a:pathLst>
              </a:custGeom>
              <a:noFill/>
              <a:ln w="9088">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35" name="Line 161"/>
              <p:cNvSpPr>
                <a:spLocks noChangeAspect="1" noChangeShapeType="1"/>
              </p:cNvSpPr>
              <p:nvPr/>
            </p:nvSpPr>
            <p:spPr bwMode="auto">
              <a:xfrm flipH="1">
                <a:off x="5565" y="2555"/>
                <a:ext cx="27" cy="10"/>
              </a:xfrm>
              <a:prstGeom prst="line">
                <a:avLst/>
              </a:prstGeom>
              <a:noFill/>
              <a:ln w="9088">
                <a:solidFill>
                  <a:srgbClr val="000099"/>
                </a:solidFill>
                <a:round/>
                <a:headEnd/>
                <a:tailEnd/>
              </a:ln>
            </p:spPr>
            <p:txBody>
              <a:bodyPr wrap="none">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grpSp>
        <p:sp>
          <p:nvSpPr>
            <p:cNvPr id="45081" name="Freeform 162"/>
            <p:cNvSpPr>
              <a:spLocks noChangeAspect="1"/>
            </p:cNvSpPr>
            <p:nvPr/>
          </p:nvSpPr>
          <p:spPr bwMode="auto">
            <a:xfrm>
              <a:off x="5385" y="2453"/>
              <a:ext cx="297" cy="345"/>
            </a:xfrm>
            <a:custGeom>
              <a:avLst/>
              <a:gdLst>
                <a:gd name="T0" fmla="*/ 3 w 297"/>
                <a:gd name="T1" fmla="*/ 273 h 345"/>
                <a:gd name="T2" fmla="*/ 18 w 297"/>
                <a:gd name="T3" fmla="*/ 267 h 345"/>
                <a:gd name="T4" fmla="*/ 39 w 297"/>
                <a:gd name="T5" fmla="*/ 258 h 345"/>
                <a:gd name="T6" fmla="*/ 58 w 297"/>
                <a:gd name="T7" fmla="*/ 248 h 345"/>
                <a:gd name="T8" fmla="*/ 93 w 297"/>
                <a:gd name="T9" fmla="*/ 225 h 345"/>
                <a:gd name="T10" fmla="*/ 119 w 297"/>
                <a:gd name="T11" fmla="*/ 230 h 345"/>
                <a:gd name="T12" fmla="*/ 143 w 297"/>
                <a:gd name="T13" fmla="*/ 226 h 345"/>
                <a:gd name="T14" fmla="*/ 162 w 297"/>
                <a:gd name="T15" fmla="*/ 211 h 345"/>
                <a:gd name="T16" fmla="*/ 176 w 297"/>
                <a:gd name="T17" fmla="*/ 199 h 345"/>
                <a:gd name="T18" fmla="*/ 198 w 297"/>
                <a:gd name="T19" fmla="*/ 189 h 345"/>
                <a:gd name="T20" fmla="*/ 168 w 297"/>
                <a:gd name="T21" fmla="*/ 207 h 345"/>
                <a:gd name="T22" fmla="*/ 194 w 297"/>
                <a:gd name="T23" fmla="*/ 223 h 345"/>
                <a:gd name="T24" fmla="*/ 194 w 297"/>
                <a:gd name="T25" fmla="*/ 225 h 345"/>
                <a:gd name="T26" fmla="*/ 191 w 297"/>
                <a:gd name="T27" fmla="*/ 229 h 345"/>
                <a:gd name="T28" fmla="*/ 187 w 297"/>
                <a:gd name="T29" fmla="*/ 232 h 345"/>
                <a:gd name="T30" fmla="*/ 183 w 297"/>
                <a:gd name="T31" fmla="*/ 232 h 345"/>
                <a:gd name="T32" fmla="*/ 146 w 297"/>
                <a:gd name="T33" fmla="*/ 264 h 345"/>
                <a:gd name="T34" fmla="*/ 153 w 297"/>
                <a:gd name="T35" fmla="*/ 280 h 345"/>
                <a:gd name="T36" fmla="*/ 106 w 297"/>
                <a:gd name="T37" fmla="*/ 326 h 345"/>
                <a:gd name="T38" fmla="*/ 104 w 297"/>
                <a:gd name="T39" fmla="*/ 330 h 345"/>
                <a:gd name="T40" fmla="*/ 99 w 297"/>
                <a:gd name="T41" fmla="*/ 344 h 345"/>
                <a:gd name="T42" fmla="*/ 112 w 297"/>
                <a:gd name="T43" fmla="*/ 330 h 345"/>
                <a:gd name="T44" fmla="*/ 162 w 297"/>
                <a:gd name="T45" fmla="*/ 284 h 345"/>
                <a:gd name="T46" fmla="*/ 153 w 297"/>
                <a:gd name="T47" fmla="*/ 309 h 345"/>
                <a:gd name="T48" fmla="*/ 115 w 297"/>
                <a:gd name="T49" fmla="*/ 326 h 345"/>
                <a:gd name="T50" fmla="*/ 146 w 297"/>
                <a:gd name="T51" fmla="*/ 334 h 345"/>
                <a:gd name="T52" fmla="*/ 271 w 297"/>
                <a:gd name="T53" fmla="*/ 344 h 345"/>
                <a:gd name="T54" fmla="*/ 285 w 297"/>
                <a:gd name="T55" fmla="*/ 330 h 345"/>
                <a:gd name="T56" fmla="*/ 272 w 297"/>
                <a:gd name="T57" fmla="*/ 325 h 345"/>
                <a:gd name="T58" fmla="*/ 221 w 297"/>
                <a:gd name="T59" fmla="*/ 284 h 345"/>
                <a:gd name="T60" fmla="*/ 265 w 297"/>
                <a:gd name="T61" fmla="*/ 325 h 345"/>
                <a:gd name="T62" fmla="*/ 235 w 297"/>
                <a:gd name="T63" fmla="*/ 313 h 345"/>
                <a:gd name="T64" fmla="*/ 230 w 297"/>
                <a:gd name="T65" fmla="*/ 315 h 345"/>
                <a:gd name="T66" fmla="*/ 216 w 297"/>
                <a:gd name="T67" fmla="*/ 266 h 345"/>
                <a:gd name="T68" fmla="*/ 230 w 297"/>
                <a:gd name="T69" fmla="*/ 249 h 345"/>
                <a:gd name="T70" fmla="*/ 274 w 297"/>
                <a:gd name="T71" fmla="*/ 243 h 345"/>
                <a:gd name="T72" fmla="*/ 257 w 297"/>
                <a:gd name="T73" fmla="*/ 226 h 345"/>
                <a:gd name="T74" fmla="*/ 230 w 297"/>
                <a:gd name="T75" fmla="*/ 239 h 345"/>
                <a:gd name="T76" fmla="*/ 234 w 297"/>
                <a:gd name="T77" fmla="*/ 197 h 345"/>
                <a:gd name="T78" fmla="*/ 232 w 297"/>
                <a:gd name="T79" fmla="*/ 180 h 345"/>
                <a:gd name="T80" fmla="*/ 225 w 297"/>
                <a:gd name="T81" fmla="*/ 173 h 345"/>
                <a:gd name="T82" fmla="*/ 218 w 297"/>
                <a:gd name="T83" fmla="*/ 173 h 345"/>
                <a:gd name="T84" fmla="*/ 218 w 297"/>
                <a:gd name="T85" fmla="*/ 170 h 345"/>
                <a:gd name="T86" fmla="*/ 208 w 297"/>
                <a:gd name="T87" fmla="*/ 141 h 345"/>
                <a:gd name="T88" fmla="*/ 208 w 297"/>
                <a:gd name="T89" fmla="*/ 125 h 345"/>
                <a:gd name="T90" fmla="*/ 193 w 297"/>
                <a:gd name="T91" fmla="*/ 95 h 345"/>
                <a:gd name="T92" fmla="*/ 199 w 297"/>
                <a:gd name="T93" fmla="*/ 75 h 345"/>
                <a:gd name="T94" fmla="*/ 203 w 297"/>
                <a:gd name="T95" fmla="*/ 61 h 345"/>
                <a:gd name="T96" fmla="*/ 207 w 297"/>
                <a:gd name="T97" fmla="*/ 37 h 345"/>
                <a:gd name="T98" fmla="*/ 209 w 297"/>
                <a:gd name="T99" fmla="*/ 14 h 345"/>
                <a:gd name="T100" fmla="*/ 208 w 297"/>
                <a:gd name="T101" fmla="*/ 0 h 345"/>
                <a:gd name="T102" fmla="*/ 110 w 297"/>
                <a:gd name="T103" fmla="*/ 153 h 345"/>
                <a:gd name="T104" fmla="*/ 0 w 297"/>
                <a:gd name="T105" fmla="*/ 273 h 3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97"/>
                <a:gd name="T160" fmla="*/ 0 h 345"/>
                <a:gd name="T161" fmla="*/ 297 w 297"/>
                <a:gd name="T162" fmla="*/ 345 h 34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97" h="345">
                  <a:moveTo>
                    <a:pt x="0" y="273"/>
                  </a:moveTo>
                  <a:lnTo>
                    <a:pt x="1" y="273"/>
                  </a:lnTo>
                  <a:lnTo>
                    <a:pt x="3" y="273"/>
                  </a:lnTo>
                  <a:lnTo>
                    <a:pt x="6" y="272"/>
                  </a:lnTo>
                  <a:lnTo>
                    <a:pt x="12" y="270"/>
                  </a:lnTo>
                  <a:lnTo>
                    <a:pt x="18" y="267"/>
                  </a:lnTo>
                  <a:lnTo>
                    <a:pt x="26" y="263"/>
                  </a:lnTo>
                  <a:lnTo>
                    <a:pt x="34" y="260"/>
                  </a:lnTo>
                  <a:lnTo>
                    <a:pt x="39" y="258"/>
                  </a:lnTo>
                  <a:lnTo>
                    <a:pt x="44" y="255"/>
                  </a:lnTo>
                  <a:lnTo>
                    <a:pt x="52" y="252"/>
                  </a:lnTo>
                  <a:lnTo>
                    <a:pt x="58" y="248"/>
                  </a:lnTo>
                  <a:lnTo>
                    <a:pt x="69" y="242"/>
                  </a:lnTo>
                  <a:lnTo>
                    <a:pt x="81" y="234"/>
                  </a:lnTo>
                  <a:lnTo>
                    <a:pt x="93" y="225"/>
                  </a:lnTo>
                  <a:lnTo>
                    <a:pt x="107" y="214"/>
                  </a:lnTo>
                  <a:lnTo>
                    <a:pt x="115" y="226"/>
                  </a:lnTo>
                  <a:lnTo>
                    <a:pt x="119" y="230"/>
                  </a:lnTo>
                  <a:lnTo>
                    <a:pt x="129" y="229"/>
                  </a:lnTo>
                  <a:lnTo>
                    <a:pt x="136" y="228"/>
                  </a:lnTo>
                  <a:lnTo>
                    <a:pt x="143" y="226"/>
                  </a:lnTo>
                  <a:lnTo>
                    <a:pt x="153" y="219"/>
                  </a:lnTo>
                  <a:lnTo>
                    <a:pt x="159" y="213"/>
                  </a:lnTo>
                  <a:lnTo>
                    <a:pt x="162" y="211"/>
                  </a:lnTo>
                  <a:lnTo>
                    <a:pt x="165" y="209"/>
                  </a:lnTo>
                  <a:lnTo>
                    <a:pt x="168" y="207"/>
                  </a:lnTo>
                  <a:lnTo>
                    <a:pt x="176" y="199"/>
                  </a:lnTo>
                  <a:lnTo>
                    <a:pt x="180" y="195"/>
                  </a:lnTo>
                  <a:lnTo>
                    <a:pt x="187" y="189"/>
                  </a:lnTo>
                  <a:lnTo>
                    <a:pt x="198" y="189"/>
                  </a:lnTo>
                  <a:lnTo>
                    <a:pt x="205" y="189"/>
                  </a:lnTo>
                  <a:lnTo>
                    <a:pt x="199" y="208"/>
                  </a:lnTo>
                  <a:lnTo>
                    <a:pt x="168" y="207"/>
                  </a:lnTo>
                  <a:lnTo>
                    <a:pt x="165" y="209"/>
                  </a:lnTo>
                  <a:lnTo>
                    <a:pt x="198" y="212"/>
                  </a:lnTo>
                  <a:lnTo>
                    <a:pt x="194" y="223"/>
                  </a:lnTo>
                  <a:lnTo>
                    <a:pt x="183" y="223"/>
                  </a:lnTo>
                  <a:lnTo>
                    <a:pt x="183" y="225"/>
                  </a:lnTo>
                  <a:lnTo>
                    <a:pt x="194" y="225"/>
                  </a:lnTo>
                  <a:lnTo>
                    <a:pt x="193" y="227"/>
                  </a:lnTo>
                  <a:lnTo>
                    <a:pt x="193" y="228"/>
                  </a:lnTo>
                  <a:lnTo>
                    <a:pt x="191" y="229"/>
                  </a:lnTo>
                  <a:lnTo>
                    <a:pt x="190" y="230"/>
                  </a:lnTo>
                  <a:lnTo>
                    <a:pt x="188" y="231"/>
                  </a:lnTo>
                  <a:lnTo>
                    <a:pt x="187" y="232"/>
                  </a:lnTo>
                  <a:lnTo>
                    <a:pt x="162" y="211"/>
                  </a:lnTo>
                  <a:lnTo>
                    <a:pt x="159" y="213"/>
                  </a:lnTo>
                  <a:lnTo>
                    <a:pt x="183" y="232"/>
                  </a:lnTo>
                  <a:lnTo>
                    <a:pt x="159" y="228"/>
                  </a:lnTo>
                  <a:lnTo>
                    <a:pt x="142" y="226"/>
                  </a:lnTo>
                  <a:lnTo>
                    <a:pt x="146" y="264"/>
                  </a:lnTo>
                  <a:lnTo>
                    <a:pt x="166" y="265"/>
                  </a:lnTo>
                  <a:lnTo>
                    <a:pt x="164" y="278"/>
                  </a:lnTo>
                  <a:lnTo>
                    <a:pt x="153" y="280"/>
                  </a:lnTo>
                  <a:lnTo>
                    <a:pt x="151" y="283"/>
                  </a:lnTo>
                  <a:lnTo>
                    <a:pt x="157" y="283"/>
                  </a:lnTo>
                  <a:lnTo>
                    <a:pt x="106" y="326"/>
                  </a:lnTo>
                  <a:lnTo>
                    <a:pt x="97" y="326"/>
                  </a:lnTo>
                  <a:lnTo>
                    <a:pt x="97" y="329"/>
                  </a:lnTo>
                  <a:lnTo>
                    <a:pt x="104" y="330"/>
                  </a:lnTo>
                  <a:lnTo>
                    <a:pt x="102" y="336"/>
                  </a:lnTo>
                  <a:lnTo>
                    <a:pt x="102" y="339"/>
                  </a:lnTo>
                  <a:lnTo>
                    <a:pt x="99" y="344"/>
                  </a:lnTo>
                  <a:lnTo>
                    <a:pt x="122" y="344"/>
                  </a:lnTo>
                  <a:lnTo>
                    <a:pt x="121" y="339"/>
                  </a:lnTo>
                  <a:lnTo>
                    <a:pt x="112" y="330"/>
                  </a:lnTo>
                  <a:lnTo>
                    <a:pt x="113" y="329"/>
                  </a:lnTo>
                  <a:lnTo>
                    <a:pt x="115" y="326"/>
                  </a:lnTo>
                  <a:lnTo>
                    <a:pt x="162" y="284"/>
                  </a:lnTo>
                  <a:lnTo>
                    <a:pt x="161" y="302"/>
                  </a:lnTo>
                  <a:lnTo>
                    <a:pt x="148" y="302"/>
                  </a:lnTo>
                  <a:lnTo>
                    <a:pt x="153" y="309"/>
                  </a:lnTo>
                  <a:lnTo>
                    <a:pt x="159" y="309"/>
                  </a:lnTo>
                  <a:lnTo>
                    <a:pt x="158" y="324"/>
                  </a:lnTo>
                  <a:lnTo>
                    <a:pt x="115" y="326"/>
                  </a:lnTo>
                  <a:lnTo>
                    <a:pt x="113" y="329"/>
                  </a:lnTo>
                  <a:lnTo>
                    <a:pt x="112" y="330"/>
                  </a:lnTo>
                  <a:lnTo>
                    <a:pt x="146" y="334"/>
                  </a:lnTo>
                  <a:lnTo>
                    <a:pt x="274" y="334"/>
                  </a:lnTo>
                  <a:lnTo>
                    <a:pt x="274" y="338"/>
                  </a:lnTo>
                  <a:lnTo>
                    <a:pt x="271" y="344"/>
                  </a:lnTo>
                  <a:lnTo>
                    <a:pt x="296" y="344"/>
                  </a:lnTo>
                  <a:lnTo>
                    <a:pt x="294" y="338"/>
                  </a:lnTo>
                  <a:lnTo>
                    <a:pt x="285" y="330"/>
                  </a:lnTo>
                  <a:lnTo>
                    <a:pt x="278" y="326"/>
                  </a:lnTo>
                  <a:lnTo>
                    <a:pt x="278" y="325"/>
                  </a:lnTo>
                  <a:lnTo>
                    <a:pt x="272" y="325"/>
                  </a:lnTo>
                  <a:lnTo>
                    <a:pt x="222" y="287"/>
                  </a:lnTo>
                  <a:lnTo>
                    <a:pt x="221" y="284"/>
                  </a:lnTo>
                  <a:lnTo>
                    <a:pt x="216" y="284"/>
                  </a:lnTo>
                  <a:lnTo>
                    <a:pt x="216" y="288"/>
                  </a:lnTo>
                  <a:lnTo>
                    <a:pt x="265" y="325"/>
                  </a:lnTo>
                  <a:lnTo>
                    <a:pt x="266" y="331"/>
                  </a:lnTo>
                  <a:lnTo>
                    <a:pt x="235" y="330"/>
                  </a:lnTo>
                  <a:lnTo>
                    <a:pt x="235" y="313"/>
                  </a:lnTo>
                  <a:lnTo>
                    <a:pt x="216" y="291"/>
                  </a:lnTo>
                  <a:lnTo>
                    <a:pt x="216" y="295"/>
                  </a:lnTo>
                  <a:lnTo>
                    <a:pt x="230" y="315"/>
                  </a:lnTo>
                  <a:lnTo>
                    <a:pt x="224" y="315"/>
                  </a:lnTo>
                  <a:lnTo>
                    <a:pt x="216" y="298"/>
                  </a:lnTo>
                  <a:lnTo>
                    <a:pt x="216" y="266"/>
                  </a:lnTo>
                  <a:lnTo>
                    <a:pt x="211" y="265"/>
                  </a:lnTo>
                  <a:lnTo>
                    <a:pt x="230" y="256"/>
                  </a:lnTo>
                  <a:lnTo>
                    <a:pt x="230" y="249"/>
                  </a:lnTo>
                  <a:lnTo>
                    <a:pt x="239" y="249"/>
                  </a:lnTo>
                  <a:lnTo>
                    <a:pt x="248" y="254"/>
                  </a:lnTo>
                  <a:lnTo>
                    <a:pt x="274" y="243"/>
                  </a:lnTo>
                  <a:lnTo>
                    <a:pt x="274" y="241"/>
                  </a:lnTo>
                  <a:lnTo>
                    <a:pt x="260" y="241"/>
                  </a:lnTo>
                  <a:lnTo>
                    <a:pt x="257" y="226"/>
                  </a:lnTo>
                  <a:lnTo>
                    <a:pt x="242" y="226"/>
                  </a:lnTo>
                  <a:lnTo>
                    <a:pt x="242" y="239"/>
                  </a:lnTo>
                  <a:lnTo>
                    <a:pt x="230" y="239"/>
                  </a:lnTo>
                  <a:lnTo>
                    <a:pt x="225" y="215"/>
                  </a:lnTo>
                  <a:lnTo>
                    <a:pt x="226" y="210"/>
                  </a:lnTo>
                  <a:lnTo>
                    <a:pt x="234" y="197"/>
                  </a:lnTo>
                  <a:lnTo>
                    <a:pt x="247" y="194"/>
                  </a:lnTo>
                  <a:lnTo>
                    <a:pt x="244" y="180"/>
                  </a:lnTo>
                  <a:lnTo>
                    <a:pt x="232" y="180"/>
                  </a:lnTo>
                  <a:lnTo>
                    <a:pt x="234" y="190"/>
                  </a:lnTo>
                  <a:lnTo>
                    <a:pt x="220" y="183"/>
                  </a:lnTo>
                  <a:lnTo>
                    <a:pt x="225" y="173"/>
                  </a:lnTo>
                  <a:lnTo>
                    <a:pt x="224" y="170"/>
                  </a:lnTo>
                  <a:lnTo>
                    <a:pt x="218" y="170"/>
                  </a:lnTo>
                  <a:lnTo>
                    <a:pt x="218" y="173"/>
                  </a:lnTo>
                  <a:lnTo>
                    <a:pt x="211" y="173"/>
                  </a:lnTo>
                  <a:lnTo>
                    <a:pt x="205" y="149"/>
                  </a:lnTo>
                  <a:lnTo>
                    <a:pt x="218" y="170"/>
                  </a:lnTo>
                  <a:lnTo>
                    <a:pt x="224" y="170"/>
                  </a:lnTo>
                  <a:lnTo>
                    <a:pt x="206" y="147"/>
                  </a:lnTo>
                  <a:lnTo>
                    <a:pt x="208" y="141"/>
                  </a:lnTo>
                  <a:lnTo>
                    <a:pt x="208" y="137"/>
                  </a:lnTo>
                  <a:lnTo>
                    <a:pt x="208" y="131"/>
                  </a:lnTo>
                  <a:lnTo>
                    <a:pt x="208" y="125"/>
                  </a:lnTo>
                  <a:lnTo>
                    <a:pt x="185" y="116"/>
                  </a:lnTo>
                  <a:lnTo>
                    <a:pt x="188" y="106"/>
                  </a:lnTo>
                  <a:lnTo>
                    <a:pt x="193" y="95"/>
                  </a:lnTo>
                  <a:lnTo>
                    <a:pt x="195" y="87"/>
                  </a:lnTo>
                  <a:lnTo>
                    <a:pt x="198" y="80"/>
                  </a:lnTo>
                  <a:lnTo>
                    <a:pt x="199" y="75"/>
                  </a:lnTo>
                  <a:lnTo>
                    <a:pt x="200" y="71"/>
                  </a:lnTo>
                  <a:lnTo>
                    <a:pt x="202" y="65"/>
                  </a:lnTo>
                  <a:lnTo>
                    <a:pt x="203" y="61"/>
                  </a:lnTo>
                  <a:lnTo>
                    <a:pt x="204" y="52"/>
                  </a:lnTo>
                  <a:lnTo>
                    <a:pt x="205" y="43"/>
                  </a:lnTo>
                  <a:lnTo>
                    <a:pt x="207" y="37"/>
                  </a:lnTo>
                  <a:lnTo>
                    <a:pt x="208" y="30"/>
                  </a:lnTo>
                  <a:lnTo>
                    <a:pt x="208" y="22"/>
                  </a:lnTo>
                  <a:lnTo>
                    <a:pt x="209" y="14"/>
                  </a:lnTo>
                  <a:lnTo>
                    <a:pt x="209" y="5"/>
                  </a:lnTo>
                  <a:lnTo>
                    <a:pt x="208" y="1"/>
                  </a:lnTo>
                  <a:lnTo>
                    <a:pt x="208" y="0"/>
                  </a:lnTo>
                  <a:lnTo>
                    <a:pt x="187" y="40"/>
                  </a:lnTo>
                  <a:lnTo>
                    <a:pt x="155" y="90"/>
                  </a:lnTo>
                  <a:lnTo>
                    <a:pt x="110" y="153"/>
                  </a:lnTo>
                  <a:lnTo>
                    <a:pt x="76" y="200"/>
                  </a:lnTo>
                  <a:lnTo>
                    <a:pt x="22" y="254"/>
                  </a:lnTo>
                  <a:lnTo>
                    <a:pt x="0" y="273"/>
                  </a:lnTo>
                </a:path>
              </a:pathLst>
            </a:custGeom>
            <a:solidFill>
              <a:srgbClr val="000000"/>
            </a:solidFill>
            <a:ln w="9525">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grpSp>
          <p:nvGrpSpPr>
            <p:cNvPr id="14" name="Group 163"/>
            <p:cNvGrpSpPr>
              <a:grpSpLocks noChangeAspect="1"/>
            </p:cNvGrpSpPr>
            <p:nvPr/>
          </p:nvGrpSpPr>
          <p:grpSpPr bwMode="auto">
            <a:xfrm>
              <a:off x="5590" y="2600"/>
              <a:ext cx="68" cy="94"/>
              <a:chOff x="5590" y="2600"/>
              <a:chExt cx="68" cy="94"/>
            </a:xfrm>
          </p:grpSpPr>
          <p:sp>
            <p:nvSpPr>
              <p:cNvPr id="45097" name="Freeform 164"/>
              <p:cNvSpPr>
                <a:spLocks noChangeAspect="1"/>
              </p:cNvSpPr>
              <p:nvPr/>
            </p:nvSpPr>
            <p:spPr bwMode="auto">
              <a:xfrm>
                <a:off x="5590" y="2601"/>
                <a:ext cx="20" cy="27"/>
              </a:xfrm>
              <a:custGeom>
                <a:avLst/>
                <a:gdLst>
                  <a:gd name="T0" fmla="*/ 0 w 20"/>
                  <a:gd name="T1" fmla="*/ 3 h 27"/>
                  <a:gd name="T2" fmla="*/ 0 w 20"/>
                  <a:gd name="T3" fmla="*/ 3 h 27"/>
                  <a:gd name="T4" fmla="*/ 7 w 20"/>
                  <a:gd name="T5" fmla="*/ 0 h 27"/>
                  <a:gd name="T6" fmla="*/ 8 w 20"/>
                  <a:gd name="T7" fmla="*/ 2 h 27"/>
                  <a:gd name="T8" fmla="*/ 1 w 20"/>
                  <a:gd name="T9" fmla="*/ 5 h 27"/>
                  <a:gd name="T10" fmla="*/ 2 w 20"/>
                  <a:gd name="T11" fmla="*/ 8 h 27"/>
                  <a:gd name="T12" fmla="*/ 10 w 20"/>
                  <a:gd name="T13" fmla="*/ 5 h 27"/>
                  <a:gd name="T14" fmla="*/ 11 w 20"/>
                  <a:gd name="T15" fmla="*/ 7 h 27"/>
                  <a:gd name="T16" fmla="*/ 2 w 20"/>
                  <a:gd name="T17" fmla="*/ 11 h 27"/>
                  <a:gd name="T18" fmla="*/ 2 w 20"/>
                  <a:gd name="T19" fmla="*/ 12 h 27"/>
                  <a:gd name="T20" fmla="*/ 12 w 20"/>
                  <a:gd name="T21" fmla="*/ 8 h 27"/>
                  <a:gd name="T22" fmla="*/ 13 w 20"/>
                  <a:gd name="T23" fmla="*/ 11 h 27"/>
                  <a:gd name="T24" fmla="*/ 3 w 20"/>
                  <a:gd name="T25" fmla="*/ 15 h 27"/>
                  <a:gd name="T26" fmla="*/ 3 w 20"/>
                  <a:gd name="T27" fmla="*/ 17 h 27"/>
                  <a:gd name="T28" fmla="*/ 15 w 20"/>
                  <a:gd name="T29" fmla="*/ 12 h 27"/>
                  <a:gd name="T30" fmla="*/ 15 w 20"/>
                  <a:gd name="T31" fmla="*/ 14 h 27"/>
                  <a:gd name="T32" fmla="*/ 4 w 20"/>
                  <a:gd name="T33" fmla="*/ 20 h 27"/>
                  <a:gd name="T34" fmla="*/ 4 w 20"/>
                  <a:gd name="T35" fmla="*/ 22 h 27"/>
                  <a:gd name="T36" fmla="*/ 17 w 20"/>
                  <a:gd name="T37" fmla="*/ 16 h 27"/>
                  <a:gd name="T38" fmla="*/ 18 w 20"/>
                  <a:gd name="T39" fmla="*/ 18 h 27"/>
                  <a:gd name="T40" fmla="*/ 5 w 20"/>
                  <a:gd name="T41" fmla="*/ 24 h 27"/>
                  <a:gd name="T42" fmla="*/ 6 w 20"/>
                  <a:gd name="T43" fmla="*/ 26 h 27"/>
                  <a:gd name="T44" fmla="*/ 19 w 20"/>
                  <a:gd name="T45" fmla="*/ 20 h 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0"/>
                  <a:gd name="T70" fmla="*/ 0 h 27"/>
                  <a:gd name="T71" fmla="*/ 20 w 20"/>
                  <a:gd name="T72" fmla="*/ 27 h 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0" h="27">
                    <a:moveTo>
                      <a:pt x="0" y="3"/>
                    </a:moveTo>
                    <a:lnTo>
                      <a:pt x="0" y="3"/>
                    </a:lnTo>
                    <a:lnTo>
                      <a:pt x="7" y="0"/>
                    </a:lnTo>
                    <a:lnTo>
                      <a:pt x="8" y="2"/>
                    </a:lnTo>
                    <a:lnTo>
                      <a:pt x="1" y="5"/>
                    </a:lnTo>
                    <a:lnTo>
                      <a:pt x="2" y="8"/>
                    </a:lnTo>
                    <a:lnTo>
                      <a:pt x="10" y="5"/>
                    </a:lnTo>
                    <a:lnTo>
                      <a:pt x="11" y="7"/>
                    </a:lnTo>
                    <a:lnTo>
                      <a:pt x="2" y="11"/>
                    </a:lnTo>
                    <a:lnTo>
                      <a:pt x="2" y="12"/>
                    </a:lnTo>
                    <a:lnTo>
                      <a:pt x="12" y="8"/>
                    </a:lnTo>
                    <a:lnTo>
                      <a:pt x="13" y="11"/>
                    </a:lnTo>
                    <a:lnTo>
                      <a:pt x="3" y="15"/>
                    </a:lnTo>
                    <a:lnTo>
                      <a:pt x="3" y="17"/>
                    </a:lnTo>
                    <a:lnTo>
                      <a:pt x="15" y="12"/>
                    </a:lnTo>
                    <a:lnTo>
                      <a:pt x="15" y="14"/>
                    </a:lnTo>
                    <a:lnTo>
                      <a:pt x="4" y="20"/>
                    </a:lnTo>
                    <a:lnTo>
                      <a:pt x="4" y="22"/>
                    </a:lnTo>
                    <a:lnTo>
                      <a:pt x="17" y="16"/>
                    </a:lnTo>
                    <a:lnTo>
                      <a:pt x="18" y="18"/>
                    </a:lnTo>
                    <a:lnTo>
                      <a:pt x="5" y="24"/>
                    </a:lnTo>
                    <a:lnTo>
                      <a:pt x="6" y="26"/>
                    </a:lnTo>
                    <a:lnTo>
                      <a:pt x="19" y="20"/>
                    </a:lnTo>
                  </a:path>
                </a:pathLst>
              </a:custGeom>
              <a:noFill/>
              <a:ln w="18732">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098" name="Freeform 165"/>
              <p:cNvSpPr>
                <a:spLocks noChangeAspect="1"/>
              </p:cNvSpPr>
              <p:nvPr/>
            </p:nvSpPr>
            <p:spPr bwMode="auto">
              <a:xfrm>
                <a:off x="5596" y="2600"/>
                <a:ext cx="15" cy="23"/>
              </a:xfrm>
              <a:custGeom>
                <a:avLst/>
                <a:gdLst>
                  <a:gd name="T0" fmla="*/ 0 w 16"/>
                  <a:gd name="T1" fmla="*/ 1 h 23"/>
                  <a:gd name="T2" fmla="*/ 8 w 16"/>
                  <a:gd name="T3" fmla="*/ 22 h 23"/>
                  <a:gd name="T4" fmla="*/ 8 w 16"/>
                  <a:gd name="T5" fmla="*/ 21 h 23"/>
                  <a:gd name="T6" fmla="*/ 2 w 16"/>
                  <a:gd name="T7" fmla="*/ 0 h 23"/>
                  <a:gd name="T8" fmla="*/ 0 w 16"/>
                  <a:gd name="T9" fmla="*/ 1 h 23"/>
                  <a:gd name="T10" fmla="*/ 0 w 16"/>
                  <a:gd name="T11" fmla="*/ 1 h 23"/>
                  <a:gd name="T12" fmla="*/ 0 60000 65536"/>
                  <a:gd name="T13" fmla="*/ 0 60000 65536"/>
                  <a:gd name="T14" fmla="*/ 0 60000 65536"/>
                  <a:gd name="T15" fmla="*/ 0 60000 65536"/>
                  <a:gd name="T16" fmla="*/ 0 60000 65536"/>
                  <a:gd name="T17" fmla="*/ 0 60000 65536"/>
                  <a:gd name="T18" fmla="*/ 0 w 16"/>
                  <a:gd name="T19" fmla="*/ 0 h 23"/>
                  <a:gd name="T20" fmla="*/ 16 w 16"/>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6" h="23">
                    <a:moveTo>
                      <a:pt x="0" y="1"/>
                    </a:moveTo>
                    <a:lnTo>
                      <a:pt x="13" y="22"/>
                    </a:lnTo>
                    <a:lnTo>
                      <a:pt x="15" y="21"/>
                    </a:lnTo>
                    <a:lnTo>
                      <a:pt x="2" y="0"/>
                    </a:lnTo>
                    <a:lnTo>
                      <a:pt x="0" y="1"/>
                    </a:lnTo>
                  </a:path>
                </a:pathLst>
              </a:custGeom>
              <a:solidFill>
                <a:srgbClr val="000000"/>
              </a:solidFill>
              <a:ln w="9088">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099" name="Freeform 166"/>
              <p:cNvSpPr>
                <a:spLocks noChangeAspect="1"/>
              </p:cNvSpPr>
              <p:nvPr/>
            </p:nvSpPr>
            <p:spPr bwMode="auto">
              <a:xfrm>
                <a:off x="5605" y="2628"/>
                <a:ext cx="15" cy="9"/>
              </a:xfrm>
              <a:custGeom>
                <a:avLst/>
                <a:gdLst>
                  <a:gd name="T0" fmla="*/ 0 w 15"/>
                  <a:gd name="T1" fmla="*/ 8 h 9"/>
                  <a:gd name="T2" fmla="*/ 12 w 15"/>
                  <a:gd name="T3" fmla="*/ 5 h 9"/>
                  <a:gd name="T4" fmla="*/ 14 w 15"/>
                  <a:gd name="T5" fmla="*/ 0 h 9"/>
                  <a:gd name="T6" fmla="*/ 10 w 15"/>
                  <a:gd name="T7" fmla="*/ 0 h 9"/>
                  <a:gd name="T8" fmla="*/ 8 w 15"/>
                  <a:gd name="T9" fmla="*/ 3 h 9"/>
                  <a:gd name="T10" fmla="*/ 0 w 15"/>
                  <a:gd name="T11" fmla="*/ 8 h 9"/>
                  <a:gd name="T12" fmla="*/ 0 w 15"/>
                  <a:gd name="T13" fmla="*/ 8 h 9"/>
                  <a:gd name="T14" fmla="*/ 0 60000 65536"/>
                  <a:gd name="T15" fmla="*/ 0 60000 65536"/>
                  <a:gd name="T16" fmla="*/ 0 60000 65536"/>
                  <a:gd name="T17" fmla="*/ 0 60000 65536"/>
                  <a:gd name="T18" fmla="*/ 0 60000 65536"/>
                  <a:gd name="T19" fmla="*/ 0 60000 65536"/>
                  <a:gd name="T20" fmla="*/ 0 60000 65536"/>
                  <a:gd name="T21" fmla="*/ 0 w 15"/>
                  <a:gd name="T22" fmla="*/ 0 h 9"/>
                  <a:gd name="T23" fmla="*/ 15 w 15"/>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9">
                    <a:moveTo>
                      <a:pt x="0" y="8"/>
                    </a:moveTo>
                    <a:lnTo>
                      <a:pt x="12" y="5"/>
                    </a:lnTo>
                    <a:lnTo>
                      <a:pt x="14" y="0"/>
                    </a:lnTo>
                    <a:lnTo>
                      <a:pt x="10" y="0"/>
                    </a:lnTo>
                    <a:lnTo>
                      <a:pt x="8" y="3"/>
                    </a:lnTo>
                    <a:lnTo>
                      <a:pt x="0" y="8"/>
                    </a:lnTo>
                  </a:path>
                </a:pathLst>
              </a:custGeom>
              <a:solidFill>
                <a:srgbClr val="000000"/>
              </a:solidFill>
              <a:ln w="9088">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00" name="Freeform 167"/>
              <p:cNvSpPr>
                <a:spLocks noChangeAspect="1"/>
              </p:cNvSpPr>
              <p:nvPr/>
            </p:nvSpPr>
            <p:spPr bwMode="auto">
              <a:xfrm>
                <a:off x="5619" y="2647"/>
                <a:ext cx="22" cy="33"/>
              </a:xfrm>
              <a:custGeom>
                <a:avLst/>
                <a:gdLst>
                  <a:gd name="T0" fmla="*/ 0 w 23"/>
                  <a:gd name="T1" fmla="*/ 3 h 33"/>
                  <a:gd name="T2" fmla="*/ 8 w 23"/>
                  <a:gd name="T3" fmla="*/ 32 h 33"/>
                  <a:gd name="T4" fmla="*/ 15 w 23"/>
                  <a:gd name="T5" fmla="*/ 32 h 33"/>
                  <a:gd name="T6" fmla="*/ 11 w 23"/>
                  <a:gd name="T7" fmla="*/ 0 h 33"/>
                  <a:gd name="T8" fmla="*/ 0 60000 65536"/>
                  <a:gd name="T9" fmla="*/ 0 60000 65536"/>
                  <a:gd name="T10" fmla="*/ 0 60000 65536"/>
                  <a:gd name="T11" fmla="*/ 0 60000 65536"/>
                  <a:gd name="T12" fmla="*/ 0 w 23"/>
                  <a:gd name="T13" fmla="*/ 0 h 33"/>
                  <a:gd name="T14" fmla="*/ 23 w 23"/>
                  <a:gd name="T15" fmla="*/ 33 h 33"/>
                </a:gdLst>
                <a:ahLst/>
                <a:cxnLst>
                  <a:cxn ang="T8">
                    <a:pos x="T0" y="T1"/>
                  </a:cxn>
                  <a:cxn ang="T9">
                    <a:pos x="T2" y="T3"/>
                  </a:cxn>
                  <a:cxn ang="T10">
                    <a:pos x="T4" y="T5"/>
                  </a:cxn>
                  <a:cxn ang="T11">
                    <a:pos x="T6" y="T7"/>
                  </a:cxn>
                </a:cxnLst>
                <a:rect l="T12" t="T13" r="T14" b="T15"/>
                <a:pathLst>
                  <a:path w="23" h="33">
                    <a:moveTo>
                      <a:pt x="0" y="3"/>
                    </a:moveTo>
                    <a:lnTo>
                      <a:pt x="8" y="32"/>
                    </a:lnTo>
                    <a:lnTo>
                      <a:pt x="22" y="32"/>
                    </a:lnTo>
                    <a:lnTo>
                      <a:pt x="13" y="0"/>
                    </a:lnTo>
                  </a:path>
                </a:pathLst>
              </a:custGeom>
              <a:noFill/>
              <a:ln w="18732">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01" name="Line 168"/>
              <p:cNvSpPr>
                <a:spLocks noChangeAspect="1" noChangeShapeType="1"/>
              </p:cNvSpPr>
              <p:nvPr/>
            </p:nvSpPr>
            <p:spPr bwMode="auto">
              <a:xfrm>
                <a:off x="5626" y="2675"/>
                <a:ext cx="14" cy="0"/>
              </a:xfrm>
              <a:prstGeom prst="line">
                <a:avLst/>
              </a:prstGeom>
              <a:noFill/>
              <a:ln w="18732">
                <a:solidFill>
                  <a:srgbClr val="000099"/>
                </a:solidFill>
                <a:round/>
                <a:headEnd/>
                <a:tailEnd/>
              </a:ln>
            </p:spPr>
            <p:txBody>
              <a:bodyPr wrap="none">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02" name="Line 169"/>
              <p:cNvSpPr>
                <a:spLocks noChangeAspect="1" noChangeShapeType="1"/>
              </p:cNvSpPr>
              <p:nvPr/>
            </p:nvSpPr>
            <p:spPr bwMode="auto">
              <a:xfrm>
                <a:off x="5625" y="2670"/>
                <a:ext cx="13" cy="0"/>
              </a:xfrm>
              <a:prstGeom prst="line">
                <a:avLst/>
              </a:prstGeom>
              <a:noFill/>
              <a:ln w="18732">
                <a:solidFill>
                  <a:srgbClr val="000099"/>
                </a:solidFill>
                <a:round/>
                <a:headEnd/>
                <a:tailEnd/>
              </a:ln>
            </p:spPr>
            <p:txBody>
              <a:bodyPr wrap="none">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03" name="Line 170"/>
              <p:cNvSpPr>
                <a:spLocks noChangeAspect="1" noChangeShapeType="1"/>
              </p:cNvSpPr>
              <p:nvPr/>
            </p:nvSpPr>
            <p:spPr bwMode="auto">
              <a:xfrm>
                <a:off x="5623" y="2666"/>
                <a:ext cx="13" cy="0"/>
              </a:xfrm>
              <a:prstGeom prst="line">
                <a:avLst/>
              </a:prstGeom>
              <a:noFill/>
              <a:ln w="18732">
                <a:solidFill>
                  <a:srgbClr val="000099"/>
                </a:solidFill>
                <a:round/>
                <a:headEnd/>
                <a:tailEnd/>
              </a:ln>
            </p:spPr>
            <p:txBody>
              <a:bodyPr wrap="none">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04" name="Line 171"/>
              <p:cNvSpPr>
                <a:spLocks noChangeAspect="1" noChangeShapeType="1"/>
              </p:cNvSpPr>
              <p:nvPr/>
            </p:nvSpPr>
            <p:spPr bwMode="auto">
              <a:xfrm>
                <a:off x="5622" y="2662"/>
                <a:ext cx="15" cy="0"/>
              </a:xfrm>
              <a:prstGeom prst="line">
                <a:avLst/>
              </a:prstGeom>
              <a:noFill/>
              <a:ln w="18732">
                <a:solidFill>
                  <a:srgbClr val="000099"/>
                </a:solidFill>
                <a:round/>
                <a:headEnd/>
                <a:tailEnd/>
              </a:ln>
            </p:spPr>
            <p:txBody>
              <a:bodyPr wrap="none">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05" name="Line 172"/>
              <p:cNvSpPr>
                <a:spLocks noChangeAspect="1" noChangeShapeType="1"/>
              </p:cNvSpPr>
              <p:nvPr/>
            </p:nvSpPr>
            <p:spPr bwMode="auto">
              <a:xfrm>
                <a:off x="5621" y="2659"/>
                <a:ext cx="14" cy="0"/>
              </a:xfrm>
              <a:prstGeom prst="line">
                <a:avLst/>
              </a:prstGeom>
              <a:noFill/>
              <a:ln w="18732">
                <a:solidFill>
                  <a:srgbClr val="000099"/>
                </a:solidFill>
                <a:round/>
                <a:headEnd/>
                <a:tailEnd/>
              </a:ln>
            </p:spPr>
            <p:txBody>
              <a:bodyPr wrap="none">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06" name="Line 173"/>
              <p:cNvSpPr>
                <a:spLocks noChangeAspect="1" noChangeShapeType="1"/>
              </p:cNvSpPr>
              <p:nvPr/>
            </p:nvSpPr>
            <p:spPr bwMode="auto">
              <a:xfrm>
                <a:off x="5620" y="2654"/>
                <a:ext cx="13" cy="0"/>
              </a:xfrm>
              <a:prstGeom prst="line">
                <a:avLst/>
              </a:prstGeom>
              <a:noFill/>
              <a:ln w="18732">
                <a:solidFill>
                  <a:srgbClr val="000099"/>
                </a:solidFill>
                <a:round/>
                <a:headEnd/>
                <a:tailEnd/>
              </a:ln>
            </p:spPr>
            <p:txBody>
              <a:bodyPr wrap="none">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07" name="Line 174"/>
              <p:cNvSpPr>
                <a:spLocks noChangeAspect="1" noChangeShapeType="1"/>
              </p:cNvSpPr>
              <p:nvPr/>
            </p:nvSpPr>
            <p:spPr bwMode="auto">
              <a:xfrm>
                <a:off x="5619" y="2650"/>
                <a:ext cx="12" cy="0"/>
              </a:xfrm>
              <a:prstGeom prst="line">
                <a:avLst/>
              </a:prstGeom>
              <a:noFill/>
              <a:ln w="18732">
                <a:solidFill>
                  <a:srgbClr val="000099"/>
                </a:solidFill>
                <a:round/>
                <a:headEnd/>
                <a:tailEnd/>
              </a:ln>
            </p:spPr>
            <p:txBody>
              <a:bodyPr wrap="none">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08" name="Line 175"/>
              <p:cNvSpPr>
                <a:spLocks noChangeAspect="1" noChangeShapeType="1"/>
              </p:cNvSpPr>
              <p:nvPr/>
            </p:nvSpPr>
            <p:spPr bwMode="auto">
              <a:xfrm flipH="1">
                <a:off x="5612" y="2654"/>
                <a:ext cx="20" cy="27"/>
              </a:xfrm>
              <a:prstGeom prst="line">
                <a:avLst/>
              </a:prstGeom>
              <a:noFill/>
              <a:ln w="18732">
                <a:solidFill>
                  <a:srgbClr val="000099"/>
                </a:solidFill>
                <a:round/>
                <a:headEnd/>
                <a:tailEnd/>
              </a:ln>
            </p:spPr>
            <p:txBody>
              <a:bodyPr wrap="none">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09" name="Freeform 176"/>
              <p:cNvSpPr>
                <a:spLocks noChangeAspect="1"/>
              </p:cNvSpPr>
              <p:nvPr/>
            </p:nvSpPr>
            <p:spPr bwMode="auto">
              <a:xfrm>
                <a:off x="5612" y="2677"/>
                <a:ext cx="46" cy="13"/>
              </a:xfrm>
              <a:custGeom>
                <a:avLst/>
                <a:gdLst>
                  <a:gd name="T0" fmla="*/ 0 w 46"/>
                  <a:gd name="T1" fmla="*/ 4 h 13"/>
                  <a:gd name="T2" fmla="*/ 23 w 46"/>
                  <a:gd name="T3" fmla="*/ 0 h 13"/>
                  <a:gd name="T4" fmla="*/ 45 w 46"/>
                  <a:gd name="T5" fmla="*/ 8 h 13"/>
                  <a:gd name="T6" fmla="*/ 33 w 46"/>
                  <a:gd name="T7" fmla="*/ 12 h 13"/>
                  <a:gd name="T8" fmla="*/ 1 w 46"/>
                  <a:gd name="T9" fmla="*/ 9 h 13"/>
                  <a:gd name="T10" fmla="*/ 0 60000 65536"/>
                  <a:gd name="T11" fmla="*/ 0 60000 65536"/>
                  <a:gd name="T12" fmla="*/ 0 60000 65536"/>
                  <a:gd name="T13" fmla="*/ 0 60000 65536"/>
                  <a:gd name="T14" fmla="*/ 0 60000 65536"/>
                  <a:gd name="T15" fmla="*/ 0 w 46"/>
                  <a:gd name="T16" fmla="*/ 0 h 13"/>
                  <a:gd name="T17" fmla="*/ 46 w 46"/>
                  <a:gd name="T18" fmla="*/ 13 h 13"/>
                </a:gdLst>
                <a:ahLst/>
                <a:cxnLst>
                  <a:cxn ang="T10">
                    <a:pos x="T0" y="T1"/>
                  </a:cxn>
                  <a:cxn ang="T11">
                    <a:pos x="T2" y="T3"/>
                  </a:cxn>
                  <a:cxn ang="T12">
                    <a:pos x="T4" y="T5"/>
                  </a:cxn>
                  <a:cxn ang="T13">
                    <a:pos x="T6" y="T7"/>
                  </a:cxn>
                  <a:cxn ang="T14">
                    <a:pos x="T8" y="T9"/>
                  </a:cxn>
                </a:cxnLst>
                <a:rect l="T15" t="T16" r="T17" b="T18"/>
                <a:pathLst>
                  <a:path w="46" h="13">
                    <a:moveTo>
                      <a:pt x="0" y="4"/>
                    </a:moveTo>
                    <a:lnTo>
                      <a:pt x="23" y="0"/>
                    </a:lnTo>
                    <a:lnTo>
                      <a:pt x="45" y="8"/>
                    </a:lnTo>
                    <a:lnTo>
                      <a:pt x="33" y="12"/>
                    </a:lnTo>
                    <a:lnTo>
                      <a:pt x="1" y="9"/>
                    </a:lnTo>
                  </a:path>
                </a:pathLst>
              </a:custGeom>
              <a:noFill/>
              <a:ln w="18732">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10" name="Line 177"/>
              <p:cNvSpPr>
                <a:spLocks noChangeAspect="1" noChangeShapeType="1"/>
              </p:cNvSpPr>
              <p:nvPr/>
            </p:nvSpPr>
            <p:spPr bwMode="auto">
              <a:xfrm>
                <a:off x="5658" y="2686"/>
                <a:ext cx="0" cy="8"/>
              </a:xfrm>
              <a:prstGeom prst="line">
                <a:avLst/>
              </a:prstGeom>
              <a:noFill/>
              <a:ln w="18732">
                <a:solidFill>
                  <a:srgbClr val="000099"/>
                </a:solidFill>
                <a:round/>
                <a:headEnd/>
                <a:tailEnd/>
              </a:ln>
            </p:spPr>
            <p:txBody>
              <a:bodyPr wrap="none">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11" name="Line 178"/>
              <p:cNvSpPr>
                <a:spLocks noChangeAspect="1" noChangeShapeType="1"/>
              </p:cNvSpPr>
              <p:nvPr/>
            </p:nvSpPr>
            <p:spPr bwMode="auto">
              <a:xfrm flipV="1">
                <a:off x="5648" y="2688"/>
                <a:ext cx="0" cy="6"/>
              </a:xfrm>
              <a:prstGeom prst="line">
                <a:avLst/>
              </a:prstGeom>
              <a:noFill/>
              <a:ln w="18732">
                <a:solidFill>
                  <a:srgbClr val="000099"/>
                </a:solidFill>
                <a:round/>
                <a:headEnd/>
                <a:tailEnd/>
              </a:ln>
            </p:spPr>
            <p:txBody>
              <a:bodyPr wrap="none">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12" name="Line 179"/>
              <p:cNvSpPr>
                <a:spLocks noChangeAspect="1" noChangeShapeType="1"/>
              </p:cNvSpPr>
              <p:nvPr/>
            </p:nvSpPr>
            <p:spPr bwMode="auto">
              <a:xfrm>
                <a:off x="5653" y="2687"/>
                <a:ext cx="0" cy="7"/>
              </a:xfrm>
              <a:prstGeom prst="line">
                <a:avLst/>
              </a:prstGeom>
              <a:noFill/>
              <a:ln w="18732">
                <a:solidFill>
                  <a:srgbClr val="000099"/>
                </a:solidFill>
                <a:round/>
                <a:headEnd/>
                <a:tailEnd/>
              </a:ln>
            </p:spPr>
            <p:txBody>
              <a:bodyPr wrap="none">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13" name="Line 180"/>
              <p:cNvSpPr>
                <a:spLocks noChangeAspect="1" noChangeShapeType="1"/>
              </p:cNvSpPr>
              <p:nvPr/>
            </p:nvSpPr>
            <p:spPr bwMode="auto">
              <a:xfrm>
                <a:off x="5635" y="2678"/>
                <a:ext cx="0" cy="10"/>
              </a:xfrm>
              <a:prstGeom prst="line">
                <a:avLst/>
              </a:prstGeom>
              <a:noFill/>
              <a:ln w="18732">
                <a:solidFill>
                  <a:srgbClr val="000099"/>
                </a:solidFill>
                <a:round/>
                <a:headEnd/>
                <a:tailEnd/>
              </a:ln>
            </p:spPr>
            <p:txBody>
              <a:bodyPr wrap="none">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14" name="Line 181"/>
              <p:cNvSpPr>
                <a:spLocks noChangeAspect="1" noChangeShapeType="1"/>
              </p:cNvSpPr>
              <p:nvPr/>
            </p:nvSpPr>
            <p:spPr bwMode="auto">
              <a:xfrm>
                <a:off x="5617" y="2681"/>
                <a:ext cx="0" cy="10"/>
              </a:xfrm>
              <a:prstGeom prst="line">
                <a:avLst/>
              </a:prstGeom>
              <a:noFill/>
              <a:ln w="18732">
                <a:solidFill>
                  <a:srgbClr val="000099"/>
                </a:solidFill>
                <a:round/>
                <a:headEnd/>
                <a:tailEnd/>
              </a:ln>
            </p:spPr>
            <p:txBody>
              <a:bodyPr wrap="none">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15" name="Line 182"/>
              <p:cNvSpPr>
                <a:spLocks noChangeAspect="1" noChangeShapeType="1"/>
              </p:cNvSpPr>
              <p:nvPr/>
            </p:nvSpPr>
            <p:spPr bwMode="auto">
              <a:xfrm>
                <a:off x="5622" y="2680"/>
                <a:ext cx="0" cy="12"/>
              </a:xfrm>
              <a:prstGeom prst="line">
                <a:avLst/>
              </a:prstGeom>
              <a:noFill/>
              <a:ln w="18732">
                <a:solidFill>
                  <a:srgbClr val="000099"/>
                </a:solidFill>
                <a:round/>
                <a:headEnd/>
                <a:tailEnd/>
              </a:ln>
            </p:spPr>
            <p:txBody>
              <a:bodyPr wrap="none">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16" name="Line 183"/>
              <p:cNvSpPr>
                <a:spLocks noChangeAspect="1" noChangeShapeType="1"/>
              </p:cNvSpPr>
              <p:nvPr/>
            </p:nvSpPr>
            <p:spPr bwMode="auto">
              <a:xfrm>
                <a:off x="5620" y="2687"/>
                <a:ext cx="0" cy="6"/>
              </a:xfrm>
              <a:prstGeom prst="line">
                <a:avLst/>
              </a:prstGeom>
              <a:noFill/>
              <a:ln w="18732">
                <a:solidFill>
                  <a:srgbClr val="000099"/>
                </a:solidFill>
                <a:round/>
                <a:headEnd/>
                <a:tailEnd/>
              </a:ln>
            </p:spPr>
            <p:txBody>
              <a:bodyPr wrap="none">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17" name="Line 184"/>
              <p:cNvSpPr>
                <a:spLocks noChangeAspect="1" noChangeShapeType="1"/>
              </p:cNvSpPr>
              <p:nvPr/>
            </p:nvSpPr>
            <p:spPr bwMode="auto">
              <a:xfrm>
                <a:off x="5623" y="2688"/>
                <a:ext cx="0" cy="4"/>
              </a:xfrm>
              <a:prstGeom prst="line">
                <a:avLst/>
              </a:prstGeom>
              <a:noFill/>
              <a:ln w="18732">
                <a:solidFill>
                  <a:srgbClr val="000099"/>
                </a:solidFill>
                <a:round/>
                <a:headEnd/>
                <a:tailEnd/>
              </a:ln>
            </p:spPr>
            <p:txBody>
              <a:bodyPr wrap="none">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18" name="Line 185"/>
              <p:cNvSpPr>
                <a:spLocks noChangeAspect="1" noChangeShapeType="1"/>
              </p:cNvSpPr>
              <p:nvPr/>
            </p:nvSpPr>
            <p:spPr bwMode="auto">
              <a:xfrm>
                <a:off x="5647" y="2682"/>
                <a:ext cx="0" cy="12"/>
              </a:xfrm>
              <a:prstGeom prst="line">
                <a:avLst/>
              </a:prstGeom>
              <a:noFill/>
              <a:ln w="18732">
                <a:solidFill>
                  <a:srgbClr val="000099"/>
                </a:solidFill>
                <a:round/>
                <a:headEnd/>
                <a:tailEnd/>
              </a:ln>
            </p:spPr>
            <p:txBody>
              <a:bodyPr wrap="none">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19" name="Line 186"/>
              <p:cNvSpPr>
                <a:spLocks noChangeAspect="1" noChangeShapeType="1"/>
              </p:cNvSpPr>
              <p:nvPr/>
            </p:nvSpPr>
            <p:spPr bwMode="auto">
              <a:xfrm>
                <a:off x="5651" y="2684"/>
                <a:ext cx="0" cy="10"/>
              </a:xfrm>
              <a:prstGeom prst="line">
                <a:avLst/>
              </a:prstGeom>
              <a:noFill/>
              <a:ln w="18732">
                <a:solidFill>
                  <a:srgbClr val="000099"/>
                </a:solidFill>
                <a:round/>
                <a:headEnd/>
                <a:tailEnd/>
              </a:ln>
            </p:spPr>
            <p:txBody>
              <a:bodyPr wrap="none">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120" name="Line 187"/>
              <p:cNvSpPr>
                <a:spLocks noChangeAspect="1" noChangeShapeType="1"/>
              </p:cNvSpPr>
              <p:nvPr/>
            </p:nvSpPr>
            <p:spPr bwMode="auto">
              <a:xfrm flipH="1">
                <a:off x="5654" y="2685"/>
                <a:ext cx="2" cy="9"/>
              </a:xfrm>
              <a:prstGeom prst="line">
                <a:avLst/>
              </a:prstGeom>
              <a:noFill/>
              <a:ln w="18732">
                <a:solidFill>
                  <a:srgbClr val="000099"/>
                </a:solidFill>
                <a:round/>
                <a:headEnd/>
                <a:tailEnd/>
              </a:ln>
            </p:spPr>
            <p:txBody>
              <a:bodyPr wrap="none">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grpSp>
        <p:grpSp>
          <p:nvGrpSpPr>
            <p:cNvPr id="15" name="Group 188"/>
            <p:cNvGrpSpPr>
              <a:grpSpLocks noChangeAspect="1"/>
            </p:cNvGrpSpPr>
            <p:nvPr/>
          </p:nvGrpSpPr>
          <p:grpSpPr bwMode="auto">
            <a:xfrm>
              <a:off x="5565" y="2642"/>
              <a:ext cx="25" cy="20"/>
              <a:chOff x="5565" y="2642"/>
              <a:chExt cx="25" cy="20"/>
            </a:xfrm>
          </p:grpSpPr>
          <p:sp>
            <p:nvSpPr>
              <p:cNvPr id="45094" name="Freeform 189"/>
              <p:cNvSpPr>
                <a:spLocks noChangeAspect="1"/>
              </p:cNvSpPr>
              <p:nvPr/>
            </p:nvSpPr>
            <p:spPr bwMode="auto">
              <a:xfrm>
                <a:off x="5565" y="2642"/>
                <a:ext cx="24" cy="20"/>
              </a:xfrm>
              <a:custGeom>
                <a:avLst/>
                <a:gdLst>
                  <a:gd name="T0" fmla="*/ 17 w 25"/>
                  <a:gd name="T1" fmla="*/ 12 h 20"/>
                  <a:gd name="T2" fmla="*/ 9 w 25"/>
                  <a:gd name="T3" fmla="*/ 9 h 20"/>
                  <a:gd name="T4" fmla="*/ 0 w 25"/>
                  <a:gd name="T5" fmla="*/ 13 h 20"/>
                  <a:gd name="T6" fmla="*/ 8 w 25"/>
                  <a:gd name="T7" fmla="*/ 19 h 20"/>
                  <a:gd name="T8" fmla="*/ 12 w 25"/>
                  <a:gd name="T9" fmla="*/ 11 h 20"/>
                  <a:gd name="T10" fmla="*/ 17 w 25"/>
                  <a:gd name="T11" fmla="*/ 0 h 20"/>
                  <a:gd name="T12" fmla="*/ 0 60000 65536"/>
                  <a:gd name="T13" fmla="*/ 0 60000 65536"/>
                  <a:gd name="T14" fmla="*/ 0 60000 65536"/>
                  <a:gd name="T15" fmla="*/ 0 60000 65536"/>
                  <a:gd name="T16" fmla="*/ 0 60000 65536"/>
                  <a:gd name="T17" fmla="*/ 0 60000 65536"/>
                  <a:gd name="T18" fmla="*/ 0 w 25"/>
                  <a:gd name="T19" fmla="*/ 0 h 20"/>
                  <a:gd name="T20" fmla="*/ 25 w 25"/>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25" h="20">
                    <a:moveTo>
                      <a:pt x="24" y="12"/>
                    </a:moveTo>
                    <a:lnTo>
                      <a:pt x="9" y="9"/>
                    </a:lnTo>
                    <a:lnTo>
                      <a:pt x="0" y="13"/>
                    </a:lnTo>
                    <a:lnTo>
                      <a:pt x="8" y="19"/>
                    </a:lnTo>
                    <a:lnTo>
                      <a:pt x="18" y="11"/>
                    </a:lnTo>
                    <a:lnTo>
                      <a:pt x="24" y="0"/>
                    </a:lnTo>
                  </a:path>
                </a:pathLst>
              </a:custGeom>
              <a:noFill/>
              <a:ln w="18732">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095" name="Freeform 190"/>
              <p:cNvSpPr>
                <a:spLocks noChangeAspect="1"/>
              </p:cNvSpPr>
              <p:nvPr/>
            </p:nvSpPr>
            <p:spPr bwMode="auto">
              <a:xfrm>
                <a:off x="5568" y="2653"/>
                <a:ext cx="17" cy="9"/>
              </a:xfrm>
              <a:custGeom>
                <a:avLst/>
                <a:gdLst>
                  <a:gd name="T0" fmla="*/ 10 w 17"/>
                  <a:gd name="T1" fmla="*/ 8 h 9"/>
                  <a:gd name="T2" fmla="*/ 0 w 17"/>
                  <a:gd name="T3" fmla="*/ 1 h 9"/>
                  <a:gd name="T4" fmla="*/ 3 w 17"/>
                  <a:gd name="T5" fmla="*/ 0 h 9"/>
                  <a:gd name="T6" fmla="*/ 16 w 17"/>
                  <a:gd name="T7" fmla="*/ 8 h 9"/>
                  <a:gd name="T8" fmla="*/ 0 60000 65536"/>
                  <a:gd name="T9" fmla="*/ 0 60000 65536"/>
                  <a:gd name="T10" fmla="*/ 0 60000 65536"/>
                  <a:gd name="T11" fmla="*/ 0 60000 65536"/>
                  <a:gd name="T12" fmla="*/ 0 w 17"/>
                  <a:gd name="T13" fmla="*/ 0 h 9"/>
                  <a:gd name="T14" fmla="*/ 17 w 17"/>
                  <a:gd name="T15" fmla="*/ 9 h 9"/>
                </a:gdLst>
                <a:ahLst/>
                <a:cxnLst>
                  <a:cxn ang="T8">
                    <a:pos x="T0" y="T1"/>
                  </a:cxn>
                  <a:cxn ang="T9">
                    <a:pos x="T2" y="T3"/>
                  </a:cxn>
                  <a:cxn ang="T10">
                    <a:pos x="T4" y="T5"/>
                  </a:cxn>
                  <a:cxn ang="T11">
                    <a:pos x="T6" y="T7"/>
                  </a:cxn>
                </a:cxnLst>
                <a:rect l="T12" t="T13" r="T14" b="T15"/>
                <a:pathLst>
                  <a:path w="17" h="9">
                    <a:moveTo>
                      <a:pt x="10" y="8"/>
                    </a:moveTo>
                    <a:lnTo>
                      <a:pt x="0" y="1"/>
                    </a:lnTo>
                    <a:lnTo>
                      <a:pt x="3" y="0"/>
                    </a:lnTo>
                    <a:lnTo>
                      <a:pt x="16" y="8"/>
                    </a:lnTo>
                  </a:path>
                </a:pathLst>
              </a:custGeom>
              <a:noFill/>
              <a:ln w="18732">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096" name="Freeform 191"/>
              <p:cNvSpPr>
                <a:spLocks noChangeAspect="1"/>
              </p:cNvSpPr>
              <p:nvPr/>
            </p:nvSpPr>
            <p:spPr bwMode="auto">
              <a:xfrm>
                <a:off x="5565" y="2642"/>
                <a:ext cx="19" cy="20"/>
              </a:xfrm>
              <a:custGeom>
                <a:avLst/>
                <a:gdLst>
                  <a:gd name="T0" fmla="*/ 12 w 20"/>
                  <a:gd name="T1" fmla="*/ 0 h 20"/>
                  <a:gd name="T2" fmla="*/ 10 w 20"/>
                  <a:gd name="T3" fmla="*/ 10 h 20"/>
                  <a:gd name="T4" fmla="*/ 0 w 20"/>
                  <a:gd name="T5" fmla="*/ 19 h 20"/>
                  <a:gd name="T6" fmla="*/ 0 60000 65536"/>
                  <a:gd name="T7" fmla="*/ 0 60000 65536"/>
                  <a:gd name="T8" fmla="*/ 0 60000 65536"/>
                  <a:gd name="T9" fmla="*/ 0 w 20"/>
                  <a:gd name="T10" fmla="*/ 0 h 20"/>
                  <a:gd name="T11" fmla="*/ 20 w 20"/>
                  <a:gd name="T12" fmla="*/ 20 h 20"/>
                </a:gdLst>
                <a:ahLst/>
                <a:cxnLst>
                  <a:cxn ang="T6">
                    <a:pos x="T0" y="T1"/>
                  </a:cxn>
                  <a:cxn ang="T7">
                    <a:pos x="T2" y="T3"/>
                  </a:cxn>
                  <a:cxn ang="T8">
                    <a:pos x="T4" y="T5"/>
                  </a:cxn>
                </a:cxnLst>
                <a:rect l="T9" t="T10" r="T11" b="T12"/>
                <a:pathLst>
                  <a:path w="20" h="20">
                    <a:moveTo>
                      <a:pt x="19" y="0"/>
                    </a:moveTo>
                    <a:lnTo>
                      <a:pt x="13" y="10"/>
                    </a:lnTo>
                    <a:lnTo>
                      <a:pt x="0" y="19"/>
                    </a:lnTo>
                  </a:path>
                </a:pathLst>
              </a:custGeom>
              <a:noFill/>
              <a:ln w="18732">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grpSp>
        <p:grpSp>
          <p:nvGrpSpPr>
            <p:cNvPr id="16" name="Group 192"/>
            <p:cNvGrpSpPr>
              <a:grpSpLocks noChangeAspect="1"/>
            </p:cNvGrpSpPr>
            <p:nvPr/>
          </p:nvGrpSpPr>
          <p:grpSpPr bwMode="auto">
            <a:xfrm>
              <a:off x="5483" y="2717"/>
              <a:ext cx="72" cy="65"/>
              <a:chOff x="5483" y="2717"/>
              <a:chExt cx="72" cy="65"/>
            </a:xfrm>
          </p:grpSpPr>
          <p:sp>
            <p:nvSpPr>
              <p:cNvPr id="45089" name="Freeform 193"/>
              <p:cNvSpPr>
                <a:spLocks noChangeAspect="1"/>
              </p:cNvSpPr>
              <p:nvPr/>
            </p:nvSpPr>
            <p:spPr bwMode="auto">
              <a:xfrm>
                <a:off x="5483" y="2766"/>
                <a:ext cx="58" cy="15"/>
              </a:xfrm>
              <a:custGeom>
                <a:avLst/>
                <a:gdLst>
                  <a:gd name="T0" fmla="*/ 0 w 58"/>
                  <a:gd name="T1" fmla="*/ 14 h 15"/>
                  <a:gd name="T2" fmla="*/ 0 w 58"/>
                  <a:gd name="T3" fmla="*/ 0 h 15"/>
                  <a:gd name="T4" fmla="*/ 57 w 58"/>
                  <a:gd name="T5" fmla="*/ 0 h 15"/>
                  <a:gd name="T6" fmla="*/ 57 w 58"/>
                  <a:gd name="T7" fmla="*/ 14 h 15"/>
                  <a:gd name="T8" fmla="*/ 0 60000 65536"/>
                  <a:gd name="T9" fmla="*/ 0 60000 65536"/>
                  <a:gd name="T10" fmla="*/ 0 60000 65536"/>
                  <a:gd name="T11" fmla="*/ 0 60000 65536"/>
                  <a:gd name="T12" fmla="*/ 0 w 58"/>
                  <a:gd name="T13" fmla="*/ 0 h 15"/>
                  <a:gd name="T14" fmla="*/ 58 w 58"/>
                  <a:gd name="T15" fmla="*/ 15 h 15"/>
                </a:gdLst>
                <a:ahLst/>
                <a:cxnLst>
                  <a:cxn ang="T8">
                    <a:pos x="T0" y="T1"/>
                  </a:cxn>
                  <a:cxn ang="T9">
                    <a:pos x="T2" y="T3"/>
                  </a:cxn>
                  <a:cxn ang="T10">
                    <a:pos x="T4" y="T5"/>
                  </a:cxn>
                  <a:cxn ang="T11">
                    <a:pos x="T6" y="T7"/>
                  </a:cxn>
                </a:cxnLst>
                <a:rect l="T12" t="T13" r="T14" b="T15"/>
                <a:pathLst>
                  <a:path w="58" h="15">
                    <a:moveTo>
                      <a:pt x="0" y="14"/>
                    </a:moveTo>
                    <a:lnTo>
                      <a:pt x="0" y="0"/>
                    </a:lnTo>
                    <a:lnTo>
                      <a:pt x="57" y="0"/>
                    </a:lnTo>
                    <a:lnTo>
                      <a:pt x="57" y="14"/>
                    </a:lnTo>
                  </a:path>
                </a:pathLst>
              </a:custGeom>
              <a:noFill/>
              <a:ln w="18732">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090" name="Freeform 194"/>
              <p:cNvSpPr>
                <a:spLocks noChangeAspect="1"/>
              </p:cNvSpPr>
              <p:nvPr/>
            </p:nvSpPr>
            <p:spPr bwMode="auto">
              <a:xfrm>
                <a:off x="5483" y="2766"/>
                <a:ext cx="58" cy="16"/>
              </a:xfrm>
              <a:custGeom>
                <a:avLst/>
                <a:gdLst>
                  <a:gd name="T0" fmla="*/ 50 w 58"/>
                  <a:gd name="T1" fmla="*/ 0 h 16"/>
                  <a:gd name="T2" fmla="*/ 50 w 58"/>
                  <a:gd name="T3" fmla="*/ 13 h 16"/>
                  <a:gd name="T4" fmla="*/ 43 w 58"/>
                  <a:gd name="T5" fmla="*/ 14 h 16"/>
                  <a:gd name="T6" fmla="*/ 43 w 58"/>
                  <a:gd name="T7" fmla="*/ 0 h 16"/>
                  <a:gd name="T8" fmla="*/ 35 w 58"/>
                  <a:gd name="T9" fmla="*/ 0 h 16"/>
                  <a:gd name="T10" fmla="*/ 35 w 58"/>
                  <a:gd name="T11" fmla="*/ 15 h 16"/>
                  <a:gd name="T12" fmla="*/ 28 w 58"/>
                  <a:gd name="T13" fmla="*/ 15 h 16"/>
                  <a:gd name="T14" fmla="*/ 28 w 58"/>
                  <a:gd name="T15" fmla="*/ 0 h 16"/>
                  <a:gd name="T16" fmla="*/ 22 w 58"/>
                  <a:gd name="T17" fmla="*/ 0 h 16"/>
                  <a:gd name="T18" fmla="*/ 22 w 58"/>
                  <a:gd name="T19" fmla="*/ 15 h 16"/>
                  <a:gd name="T20" fmla="*/ 15 w 58"/>
                  <a:gd name="T21" fmla="*/ 15 h 16"/>
                  <a:gd name="T22" fmla="*/ 15 w 58"/>
                  <a:gd name="T23" fmla="*/ 0 h 16"/>
                  <a:gd name="T24" fmla="*/ 7 w 58"/>
                  <a:gd name="T25" fmla="*/ 0 h 16"/>
                  <a:gd name="T26" fmla="*/ 7 w 58"/>
                  <a:gd name="T27" fmla="*/ 15 h 16"/>
                  <a:gd name="T28" fmla="*/ 0 w 58"/>
                  <a:gd name="T29" fmla="*/ 15 h 16"/>
                  <a:gd name="T30" fmla="*/ 0 w 58"/>
                  <a:gd name="T31" fmla="*/ 6 h 16"/>
                  <a:gd name="T32" fmla="*/ 57 w 58"/>
                  <a:gd name="T33" fmla="*/ 6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8"/>
                  <a:gd name="T52" fmla="*/ 0 h 16"/>
                  <a:gd name="T53" fmla="*/ 58 w 58"/>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8" h="16">
                    <a:moveTo>
                      <a:pt x="50" y="0"/>
                    </a:moveTo>
                    <a:lnTo>
                      <a:pt x="50" y="13"/>
                    </a:lnTo>
                    <a:lnTo>
                      <a:pt x="43" y="14"/>
                    </a:lnTo>
                    <a:lnTo>
                      <a:pt x="43" y="0"/>
                    </a:lnTo>
                    <a:lnTo>
                      <a:pt x="35" y="0"/>
                    </a:lnTo>
                    <a:lnTo>
                      <a:pt x="35" y="15"/>
                    </a:lnTo>
                    <a:lnTo>
                      <a:pt x="28" y="15"/>
                    </a:lnTo>
                    <a:lnTo>
                      <a:pt x="28" y="0"/>
                    </a:lnTo>
                    <a:lnTo>
                      <a:pt x="22" y="0"/>
                    </a:lnTo>
                    <a:lnTo>
                      <a:pt x="22" y="15"/>
                    </a:lnTo>
                    <a:lnTo>
                      <a:pt x="15" y="15"/>
                    </a:lnTo>
                    <a:lnTo>
                      <a:pt x="15" y="0"/>
                    </a:lnTo>
                    <a:lnTo>
                      <a:pt x="7" y="0"/>
                    </a:lnTo>
                    <a:lnTo>
                      <a:pt x="7" y="15"/>
                    </a:lnTo>
                    <a:lnTo>
                      <a:pt x="0" y="15"/>
                    </a:lnTo>
                    <a:lnTo>
                      <a:pt x="0" y="6"/>
                    </a:lnTo>
                    <a:lnTo>
                      <a:pt x="57" y="6"/>
                    </a:lnTo>
                  </a:path>
                </a:pathLst>
              </a:custGeom>
              <a:noFill/>
              <a:ln w="18732">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091" name="Freeform 195"/>
              <p:cNvSpPr>
                <a:spLocks noChangeAspect="1"/>
              </p:cNvSpPr>
              <p:nvPr/>
            </p:nvSpPr>
            <p:spPr bwMode="auto">
              <a:xfrm>
                <a:off x="5528" y="2717"/>
                <a:ext cx="5" cy="36"/>
              </a:xfrm>
              <a:custGeom>
                <a:avLst/>
                <a:gdLst>
                  <a:gd name="T0" fmla="*/ 4 w 5"/>
                  <a:gd name="T1" fmla="*/ 0 h 36"/>
                  <a:gd name="T2" fmla="*/ 4 w 5"/>
                  <a:gd name="T3" fmla="*/ 31 h 36"/>
                  <a:gd name="T4" fmla="*/ 0 w 5"/>
                  <a:gd name="T5" fmla="*/ 35 h 36"/>
                  <a:gd name="T6" fmla="*/ 0 w 5"/>
                  <a:gd name="T7" fmla="*/ 9 h 36"/>
                  <a:gd name="T8" fmla="*/ 0 60000 65536"/>
                  <a:gd name="T9" fmla="*/ 0 60000 65536"/>
                  <a:gd name="T10" fmla="*/ 0 60000 65536"/>
                  <a:gd name="T11" fmla="*/ 0 60000 65536"/>
                  <a:gd name="T12" fmla="*/ 0 w 5"/>
                  <a:gd name="T13" fmla="*/ 0 h 36"/>
                  <a:gd name="T14" fmla="*/ 5 w 5"/>
                  <a:gd name="T15" fmla="*/ 36 h 36"/>
                </a:gdLst>
                <a:ahLst/>
                <a:cxnLst>
                  <a:cxn ang="T8">
                    <a:pos x="T0" y="T1"/>
                  </a:cxn>
                  <a:cxn ang="T9">
                    <a:pos x="T2" y="T3"/>
                  </a:cxn>
                  <a:cxn ang="T10">
                    <a:pos x="T4" y="T5"/>
                  </a:cxn>
                  <a:cxn ang="T11">
                    <a:pos x="T6" y="T7"/>
                  </a:cxn>
                </a:cxnLst>
                <a:rect l="T12" t="T13" r="T14" b="T15"/>
                <a:pathLst>
                  <a:path w="5" h="36">
                    <a:moveTo>
                      <a:pt x="4" y="0"/>
                    </a:moveTo>
                    <a:lnTo>
                      <a:pt x="4" y="31"/>
                    </a:lnTo>
                    <a:lnTo>
                      <a:pt x="0" y="35"/>
                    </a:lnTo>
                    <a:lnTo>
                      <a:pt x="0" y="9"/>
                    </a:lnTo>
                  </a:path>
                </a:pathLst>
              </a:custGeom>
              <a:noFill/>
              <a:ln w="18732">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092" name="Freeform 196"/>
              <p:cNvSpPr>
                <a:spLocks noChangeAspect="1"/>
              </p:cNvSpPr>
              <p:nvPr/>
            </p:nvSpPr>
            <p:spPr bwMode="auto">
              <a:xfrm>
                <a:off x="5497" y="2718"/>
                <a:ext cx="58" cy="49"/>
              </a:xfrm>
              <a:custGeom>
                <a:avLst/>
                <a:gdLst>
                  <a:gd name="T0" fmla="*/ 42 w 58"/>
                  <a:gd name="T1" fmla="*/ 18 h 49"/>
                  <a:gd name="T2" fmla="*/ 7 w 58"/>
                  <a:gd name="T3" fmla="*/ 48 h 49"/>
                  <a:gd name="T4" fmla="*/ 0 w 58"/>
                  <a:gd name="T5" fmla="*/ 48 h 49"/>
                  <a:gd name="T6" fmla="*/ 57 w 58"/>
                  <a:gd name="T7" fmla="*/ 0 h 49"/>
                  <a:gd name="T8" fmla="*/ 0 60000 65536"/>
                  <a:gd name="T9" fmla="*/ 0 60000 65536"/>
                  <a:gd name="T10" fmla="*/ 0 60000 65536"/>
                  <a:gd name="T11" fmla="*/ 0 60000 65536"/>
                  <a:gd name="T12" fmla="*/ 0 w 58"/>
                  <a:gd name="T13" fmla="*/ 0 h 49"/>
                  <a:gd name="T14" fmla="*/ 58 w 58"/>
                  <a:gd name="T15" fmla="*/ 49 h 49"/>
                </a:gdLst>
                <a:ahLst/>
                <a:cxnLst>
                  <a:cxn ang="T8">
                    <a:pos x="T0" y="T1"/>
                  </a:cxn>
                  <a:cxn ang="T9">
                    <a:pos x="T2" y="T3"/>
                  </a:cxn>
                  <a:cxn ang="T10">
                    <a:pos x="T4" y="T5"/>
                  </a:cxn>
                  <a:cxn ang="T11">
                    <a:pos x="T6" y="T7"/>
                  </a:cxn>
                </a:cxnLst>
                <a:rect l="T12" t="T13" r="T14" b="T15"/>
                <a:pathLst>
                  <a:path w="58" h="49">
                    <a:moveTo>
                      <a:pt x="42" y="18"/>
                    </a:moveTo>
                    <a:lnTo>
                      <a:pt x="7" y="48"/>
                    </a:lnTo>
                    <a:lnTo>
                      <a:pt x="0" y="48"/>
                    </a:lnTo>
                    <a:lnTo>
                      <a:pt x="57" y="0"/>
                    </a:lnTo>
                  </a:path>
                </a:pathLst>
              </a:custGeom>
              <a:noFill/>
              <a:ln w="18732">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093" name="Freeform 197"/>
              <p:cNvSpPr>
                <a:spLocks noChangeAspect="1"/>
              </p:cNvSpPr>
              <p:nvPr/>
            </p:nvSpPr>
            <p:spPr bwMode="auto">
              <a:xfrm>
                <a:off x="5513" y="2717"/>
                <a:ext cx="20" cy="50"/>
              </a:xfrm>
              <a:custGeom>
                <a:avLst/>
                <a:gdLst>
                  <a:gd name="T0" fmla="*/ 19 w 20"/>
                  <a:gd name="T1" fmla="*/ 0 h 50"/>
                  <a:gd name="T2" fmla="*/ 4 w 20"/>
                  <a:gd name="T3" fmla="*/ 29 h 50"/>
                  <a:gd name="T4" fmla="*/ 4 w 20"/>
                  <a:gd name="T5" fmla="*/ 49 h 50"/>
                  <a:gd name="T6" fmla="*/ 0 w 20"/>
                  <a:gd name="T7" fmla="*/ 49 h 50"/>
                  <a:gd name="T8" fmla="*/ 0 w 20"/>
                  <a:gd name="T9" fmla="*/ 37 h 50"/>
                  <a:gd name="T10" fmla="*/ 4 w 20"/>
                  <a:gd name="T11" fmla="*/ 29 h 50"/>
                  <a:gd name="T12" fmla="*/ 0 60000 65536"/>
                  <a:gd name="T13" fmla="*/ 0 60000 65536"/>
                  <a:gd name="T14" fmla="*/ 0 60000 65536"/>
                  <a:gd name="T15" fmla="*/ 0 60000 65536"/>
                  <a:gd name="T16" fmla="*/ 0 60000 65536"/>
                  <a:gd name="T17" fmla="*/ 0 60000 65536"/>
                  <a:gd name="T18" fmla="*/ 0 w 20"/>
                  <a:gd name="T19" fmla="*/ 0 h 50"/>
                  <a:gd name="T20" fmla="*/ 20 w 20"/>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0" h="50">
                    <a:moveTo>
                      <a:pt x="19" y="0"/>
                    </a:moveTo>
                    <a:lnTo>
                      <a:pt x="4" y="29"/>
                    </a:lnTo>
                    <a:lnTo>
                      <a:pt x="4" y="49"/>
                    </a:lnTo>
                    <a:lnTo>
                      <a:pt x="0" y="49"/>
                    </a:lnTo>
                    <a:lnTo>
                      <a:pt x="0" y="37"/>
                    </a:lnTo>
                    <a:lnTo>
                      <a:pt x="4" y="29"/>
                    </a:lnTo>
                  </a:path>
                </a:pathLst>
              </a:custGeom>
              <a:noFill/>
              <a:ln w="18732">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grpSp>
        <p:sp>
          <p:nvSpPr>
            <p:cNvPr id="45085" name="Oval 198"/>
            <p:cNvSpPr>
              <a:spLocks noChangeAspect="1" noChangeArrowheads="1"/>
            </p:cNvSpPr>
            <p:nvPr/>
          </p:nvSpPr>
          <p:spPr bwMode="auto">
            <a:xfrm rot="-8640000">
              <a:off x="5451" y="2416"/>
              <a:ext cx="71" cy="344"/>
            </a:xfrm>
            <a:prstGeom prst="ellipse">
              <a:avLst/>
            </a:prstGeom>
            <a:gradFill rotWithShape="0">
              <a:gsLst>
                <a:gs pos="0">
                  <a:srgbClr val="E1E1E1"/>
                </a:gs>
                <a:gs pos="100000">
                  <a:srgbClr val="4F4F4F"/>
                </a:gs>
              </a:gsLst>
              <a:lin ang="18900000" scaled="1"/>
            </a:gradFill>
            <a:ln w="9088">
              <a:solidFill>
                <a:srgbClr val="000099"/>
              </a:solidFill>
              <a:round/>
              <a:headEnd/>
              <a:tailEnd/>
            </a:ln>
          </p:spPr>
          <p:txBody>
            <a:bodyPr rot="10800000" wrap="none">
              <a:prstTxWarp prst="textNoShape">
                <a:avLst/>
              </a:prstTxWarp>
            </a:bodyPr>
            <a:lstStyle/>
            <a:p>
              <a:pPr defTabSz="914400" fontAlgn="base">
                <a:spcBef>
                  <a:spcPct val="0"/>
                </a:spcBef>
                <a:spcAft>
                  <a:spcPct val="0"/>
                </a:spcAft>
              </a:pPr>
              <a:endParaRPr lang="en-US" sz="1600">
                <a:solidFill>
                  <a:srgbClr val="000000"/>
                </a:solidFill>
                <a:latin typeface="Verdana" charset="0"/>
                <a:ea typeface="ＭＳ Ｐゴシック" charset="-128"/>
              </a:endParaRPr>
            </a:p>
          </p:txBody>
        </p:sp>
        <p:sp>
          <p:nvSpPr>
            <p:cNvPr id="45086" name="Freeform 199"/>
            <p:cNvSpPr>
              <a:spLocks noChangeAspect="1"/>
            </p:cNvSpPr>
            <p:nvPr/>
          </p:nvSpPr>
          <p:spPr bwMode="auto">
            <a:xfrm>
              <a:off x="5390" y="2533"/>
              <a:ext cx="169" cy="123"/>
            </a:xfrm>
            <a:custGeom>
              <a:avLst/>
              <a:gdLst>
                <a:gd name="T0" fmla="*/ 0 w 169"/>
                <a:gd name="T1" fmla="*/ 9 h 123"/>
                <a:gd name="T2" fmla="*/ 2 w 169"/>
                <a:gd name="T3" fmla="*/ 11 h 123"/>
                <a:gd name="T4" fmla="*/ 5 w 169"/>
                <a:gd name="T5" fmla="*/ 10 h 123"/>
                <a:gd name="T6" fmla="*/ 5 w 169"/>
                <a:gd name="T7" fmla="*/ 10 h 123"/>
                <a:gd name="T8" fmla="*/ 3 w 169"/>
                <a:gd name="T9" fmla="*/ 11 h 123"/>
                <a:gd name="T10" fmla="*/ 5 w 169"/>
                <a:gd name="T11" fmla="*/ 13 h 123"/>
                <a:gd name="T12" fmla="*/ 7 w 169"/>
                <a:gd name="T13" fmla="*/ 11 h 123"/>
                <a:gd name="T14" fmla="*/ 7 w 169"/>
                <a:gd name="T15" fmla="*/ 13 h 123"/>
                <a:gd name="T16" fmla="*/ 4 w 169"/>
                <a:gd name="T17" fmla="*/ 15 h 123"/>
                <a:gd name="T18" fmla="*/ 51 w 169"/>
                <a:gd name="T19" fmla="*/ 116 h 123"/>
                <a:gd name="T20" fmla="*/ 52 w 169"/>
                <a:gd name="T21" fmla="*/ 114 h 123"/>
                <a:gd name="T22" fmla="*/ 52 w 169"/>
                <a:gd name="T23" fmla="*/ 113 h 123"/>
                <a:gd name="T24" fmla="*/ 53 w 169"/>
                <a:gd name="T25" fmla="*/ 111 h 123"/>
                <a:gd name="T26" fmla="*/ 54 w 169"/>
                <a:gd name="T27" fmla="*/ 110 h 123"/>
                <a:gd name="T28" fmla="*/ 20 w 169"/>
                <a:gd name="T29" fmla="*/ 39 h 123"/>
                <a:gd name="T30" fmla="*/ 18 w 169"/>
                <a:gd name="T31" fmla="*/ 36 h 123"/>
                <a:gd name="T32" fmla="*/ 21 w 169"/>
                <a:gd name="T33" fmla="*/ 32 h 123"/>
                <a:gd name="T34" fmla="*/ 15 w 169"/>
                <a:gd name="T35" fmla="*/ 28 h 123"/>
                <a:gd name="T36" fmla="*/ 13 w 169"/>
                <a:gd name="T37" fmla="*/ 30 h 123"/>
                <a:gd name="T38" fmla="*/ 18 w 169"/>
                <a:gd name="T39" fmla="*/ 36 h 123"/>
                <a:gd name="T40" fmla="*/ 20 w 169"/>
                <a:gd name="T41" fmla="*/ 39 h 123"/>
                <a:gd name="T42" fmla="*/ 79 w 169"/>
                <a:gd name="T43" fmla="*/ 122 h 123"/>
                <a:gd name="T44" fmla="*/ 81 w 169"/>
                <a:gd name="T45" fmla="*/ 120 h 123"/>
                <a:gd name="T46" fmla="*/ 84 w 169"/>
                <a:gd name="T47" fmla="*/ 115 h 123"/>
                <a:gd name="T48" fmla="*/ 24 w 169"/>
                <a:gd name="T49" fmla="*/ 34 h 123"/>
                <a:gd name="T50" fmla="*/ 21 w 169"/>
                <a:gd name="T51" fmla="*/ 35 h 123"/>
                <a:gd name="T52" fmla="*/ 18 w 169"/>
                <a:gd name="T53" fmla="*/ 36 h 123"/>
                <a:gd name="T54" fmla="*/ 21 w 169"/>
                <a:gd name="T55" fmla="*/ 35 h 123"/>
                <a:gd name="T56" fmla="*/ 24 w 169"/>
                <a:gd name="T57" fmla="*/ 34 h 123"/>
                <a:gd name="T58" fmla="*/ 27 w 169"/>
                <a:gd name="T59" fmla="*/ 33 h 123"/>
                <a:gd name="T60" fmla="*/ 29 w 169"/>
                <a:gd name="T61" fmla="*/ 32 h 123"/>
                <a:gd name="T62" fmla="*/ 30 w 169"/>
                <a:gd name="T63" fmla="*/ 30 h 123"/>
                <a:gd name="T64" fmla="*/ 32 w 169"/>
                <a:gd name="T65" fmla="*/ 28 h 123"/>
                <a:gd name="T66" fmla="*/ 33 w 169"/>
                <a:gd name="T67" fmla="*/ 26 h 123"/>
                <a:gd name="T68" fmla="*/ 34 w 169"/>
                <a:gd name="T69" fmla="*/ 25 h 123"/>
                <a:gd name="T70" fmla="*/ 35 w 169"/>
                <a:gd name="T71" fmla="*/ 22 h 123"/>
                <a:gd name="T72" fmla="*/ 36 w 169"/>
                <a:gd name="T73" fmla="*/ 18 h 123"/>
                <a:gd name="T74" fmla="*/ 32 w 169"/>
                <a:gd name="T75" fmla="*/ 21 h 123"/>
                <a:gd name="T76" fmla="*/ 21 w 169"/>
                <a:gd name="T77" fmla="*/ 15 h 123"/>
                <a:gd name="T78" fmla="*/ 24 w 169"/>
                <a:gd name="T79" fmla="*/ 13 h 123"/>
                <a:gd name="T80" fmla="*/ 36 w 169"/>
                <a:gd name="T81" fmla="*/ 18 h 123"/>
                <a:gd name="T82" fmla="*/ 122 w 169"/>
                <a:gd name="T83" fmla="*/ 29 h 123"/>
                <a:gd name="T84" fmla="*/ 123 w 169"/>
                <a:gd name="T85" fmla="*/ 27 h 123"/>
                <a:gd name="T86" fmla="*/ 124 w 169"/>
                <a:gd name="T87" fmla="*/ 25 h 123"/>
                <a:gd name="T88" fmla="*/ 125 w 169"/>
                <a:gd name="T89" fmla="*/ 25 h 123"/>
                <a:gd name="T90" fmla="*/ 47 w 169"/>
                <a:gd name="T91" fmla="*/ 14 h 123"/>
                <a:gd name="T92" fmla="*/ 52 w 169"/>
                <a:gd name="T93" fmla="*/ 10 h 123"/>
                <a:gd name="T94" fmla="*/ 162 w 169"/>
                <a:gd name="T95" fmla="*/ 11 h 123"/>
                <a:gd name="T96" fmla="*/ 164 w 169"/>
                <a:gd name="T97" fmla="*/ 10 h 123"/>
                <a:gd name="T98" fmla="*/ 166 w 169"/>
                <a:gd name="T99" fmla="*/ 6 h 123"/>
                <a:gd name="T100" fmla="*/ 168 w 169"/>
                <a:gd name="T101" fmla="*/ 3 h 123"/>
                <a:gd name="T102" fmla="*/ 18 w 169"/>
                <a:gd name="T103" fmla="*/ 6 h 123"/>
                <a:gd name="T104" fmla="*/ 14 w 169"/>
                <a:gd name="T105" fmla="*/ 5 h 123"/>
                <a:gd name="T106" fmla="*/ 11 w 169"/>
                <a:gd name="T107" fmla="*/ 4 h 123"/>
                <a:gd name="T108" fmla="*/ 11 w 169"/>
                <a:gd name="T109" fmla="*/ 3 h 123"/>
                <a:gd name="T110" fmla="*/ 9 w 169"/>
                <a:gd name="T111" fmla="*/ 0 h 123"/>
                <a:gd name="T112" fmla="*/ 0 w 169"/>
                <a:gd name="T113" fmla="*/ 9 h 123"/>
                <a:gd name="T114" fmla="*/ 0 w 169"/>
                <a:gd name="T115" fmla="*/ 9 h 12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69"/>
                <a:gd name="T175" fmla="*/ 0 h 123"/>
                <a:gd name="T176" fmla="*/ 169 w 169"/>
                <a:gd name="T177" fmla="*/ 123 h 12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69" h="123">
                  <a:moveTo>
                    <a:pt x="0" y="9"/>
                  </a:moveTo>
                  <a:lnTo>
                    <a:pt x="2" y="11"/>
                  </a:lnTo>
                  <a:lnTo>
                    <a:pt x="5" y="10"/>
                  </a:lnTo>
                  <a:lnTo>
                    <a:pt x="3" y="11"/>
                  </a:lnTo>
                  <a:lnTo>
                    <a:pt x="5" y="13"/>
                  </a:lnTo>
                  <a:lnTo>
                    <a:pt x="7" y="11"/>
                  </a:lnTo>
                  <a:lnTo>
                    <a:pt x="7" y="13"/>
                  </a:lnTo>
                  <a:lnTo>
                    <a:pt x="4" y="15"/>
                  </a:lnTo>
                  <a:lnTo>
                    <a:pt x="51" y="116"/>
                  </a:lnTo>
                  <a:lnTo>
                    <a:pt x="52" y="114"/>
                  </a:lnTo>
                  <a:lnTo>
                    <a:pt x="52" y="113"/>
                  </a:lnTo>
                  <a:lnTo>
                    <a:pt x="53" y="111"/>
                  </a:lnTo>
                  <a:lnTo>
                    <a:pt x="54" y="110"/>
                  </a:lnTo>
                  <a:lnTo>
                    <a:pt x="20" y="39"/>
                  </a:lnTo>
                  <a:lnTo>
                    <a:pt x="18" y="36"/>
                  </a:lnTo>
                  <a:lnTo>
                    <a:pt x="21" y="32"/>
                  </a:lnTo>
                  <a:lnTo>
                    <a:pt x="15" y="28"/>
                  </a:lnTo>
                  <a:lnTo>
                    <a:pt x="13" y="30"/>
                  </a:lnTo>
                  <a:lnTo>
                    <a:pt x="18" y="36"/>
                  </a:lnTo>
                  <a:lnTo>
                    <a:pt x="20" y="39"/>
                  </a:lnTo>
                  <a:lnTo>
                    <a:pt x="79" y="122"/>
                  </a:lnTo>
                  <a:lnTo>
                    <a:pt x="81" y="120"/>
                  </a:lnTo>
                  <a:lnTo>
                    <a:pt x="84" y="115"/>
                  </a:lnTo>
                  <a:lnTo>
                    <a:pt x="24" y="34"/>
                  </a:lnTo>
                  <a:lnTo>
                    <a:pt x="21" y="35"/>
                  </a:lnTo>
                  <a:lnTo>
                    <a:pt x="18" y="36"/>
                  </a:lnTo>
                  <a:lnTo>
                    <a:pt x="21" y="35"/>
                  </a:lnTo>
                  <a:lnTo>
                    <a:pt x="24" y="34"/>
                  </a:lnTo>
                  <a:lnTo>
                    <a:pt x="27" y="33"/>
                  </a:lnTo>
                  <a:lnTo>
                    <a:pt x="29" y="32"/>
                  </a:lnTo>
                  <a:lnTo>
                    <a:pt x="30" y="30"/>
                  </a:lnTo>
                  <a:lnTo>
                    <a:pt x="32" y="28"/>
                  </a:lnTo>
                  <a:lnTo>
                    <a:pt x="33" y="26"/>
                  </a:lnTo>
                  <a:lnTo>
                    <a:pt x="34" y="25"/>
                  </a:lnTo>
                  <a:lnTo>
                    <a:pt x="35" y="22"/>
                  </a:lnTo>
                  <a:lnTo>
                    <a:pt x="36" y="18"/>
                  </a:lnTo>
                  <a:lnTo>
                    <a:pt x="32" y="21"/>
                  </a:lnTo>
                  <a:lnTo>
                    <a:pt x="21" y="15"/>
                  </a:lnTo>
                  <a:lnTo>
                    <a:pt x="24" y="13"/>
                  </a:lnTo>
                  <a:lnTo>
                    <a:pt x="36" y="18"/>
                  </a:lnTo>
                  <a:lnTo>
                    <a:pt x="122" y="29"/>
                  </a:lnTo>
                  <a:lnTo>
                    <a:pt x="123" y="27"/>
                  </a:lnTo>
                  <a:lnTo>
                    <a:pt x="124" y="25"/>
                  </a:lnTo>
                  <a:lnTo>
                    <a:pt x="125" y="25"/>
                  </a:lnTo>
                  <a:lnTo>
                    <a:pt x="47" y="14"/>
                  </a:lnTo>
                  <a:lnTo>
                    <a:pt x="52" y="10"/>
                  </a:lnTo>
                  <a:lnTo>
                    <a:pt x="162" y="11"/>
                  </a:lnTo>
                  <a:lnTo>
                    <a:pt x="164" y="10"/>
                  </a:lnTo>
                  <a:lnTo>
                    <a:pt x="166" y="6"/>
                  </a:lnTo>
                  <a:lnTo>
                    <a:pt x="168" y="3"/>
                  </a:lnTo>
                  <a:lnTo>
                    <a:pt x="18" y="6"/>
                  </a:lnTo>
                  <a:lnTo>
                    <a:pt x="14" y="5"/>
                  </a:lnTo>
                  <a:lnTo>
                    <a:pt x="11" y="4"/>
                  </a:lnTo>
                  <a:lnTo>
                    <a:pt x="11" y="3"/>
                  </a:lnTo>
                  <a:lnTo>
                    <a:pt x="9" y="0"/>
                  </a:lnTo>
                  <a:lnTo>
                    <a:pt x="0" y="9"/>
                  </a:lnTo>
                </a:path>
              </a:pathLst>
            </a:custGeom>
            <a:solidFill>
              <a:srgbClr val="000000"/>
            </a:solidFill>
            <a:ln w="9088">
              <a:solidFill>
                <a:srgbClr val="000099"/>
              </a:solidFill>
              <a:round/>
              <a:headEn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087" name="Line 200"/>
            <p:cNvSpPr>
              <a:spLocks noChangeAspect="1" noChangeShapeType="1"/>
            </p:cNvSpPr>
            <p:nvPr/>
          </p:nvSpPr>
          <p:spPr bwMode="auto">
            <a:xfrm flipV="1">
              <a:off x="5419" y="2558"/>
              <a:ext cx="55" cy="6"/>
            </a:xfrm>
            <a:prstGeom prst="line">
              <a:avLst/>
            </a:prstGeom>
            <a:noFill/>
            <a:ln w="9088">
              <a:solidFill>
                <a:srgbClr val="000099"/>
              </a:solidFill>
              <a:round/>
              <a:headEnd/>
              <a:tailEnd/>
            </a:ln>
          </p:spPr>
          <p:txBody>
            <a:bodyPr wrap="none">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088" name="Line 201"/>
            <p:cNvSpPr>
              <a:spLocks noChangeAspect="1" noChangeShapeType="1"/>
            </p:cNvSpPr>
            <p:nvPr/>
          </p:nvSpPr>
          <p:spPr bwMode="auto">
            <a:xfrm>
              <a:off x="5423" y="2559"/>
              <a:ext cx="16" cy="43"/>
            </a:xfrm>
            <a:prstGeom prst="line">
              <a:avLst/>
            </a:prstGeom>
            <a:noFill/>
            <a:ln w="9088">
              <a:solidFill>
                <a:srgbClr val="000099"/>
              </a:solidFill>
              <a:round/>
              <a:headEnd/>
              <a:tailEnd/>
            </a:ln>
          </p:spPr>
          <p:txBody>
            <a:bodyPr wrap="none">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grpSp>
      <p:grpSp>
        <p:nvGrpSpPr>
          <p:cNvPr id="17" name="Group 237"/>
          <p:cNvGrpSpPr>
            <a:grpSpLocks/>
          </p:cNvGrpSpPr>
          <p:nvPr/>
        </p:nvGrpSpPr>
        <p:grpSpPr bwMode="auto">
          <a:xfrm>
            <a:off x="38113" y="1597028"/>
            <a:ext cx="1370013" cy="4665663"/>
            <a:chOff x="423" y="1276"/>
            <a:chExt cx="863" cy="2457"/>
          </a:xfrm>
        </p:grpSpPr>
        <p:sp>
          <p:nvSpPr>
            <p:cNvPr id="45077" name="Freeform 232"/>
            <p:cNvSpPr>
              <a:spLocks/>
            </p:cNvSpPr>
            <p:nvPr/>
          </p:nvSpPr>
          <p:spPr bwMode="auto">
            <a:xfrm rot="-2700000">
              <a:off x="424" y="1276"/>
              <a:ext cx="862" cy="183"/>
            </a:xfrm>
            <a:custGeom>
              <a:avLst/>
              <a:gdLst>
                <a:gd name="T0" fmla="*/ 0 w 2448"/>
                <a:gd name="T1" fmla="*/ 137 h 192"/>
                <a:gd name="T2" fmla="*/ 1 w 2448"/>
                <a:gd name="T3" fmla="*/ 0 h 192"/>
                <a:gd name="T4" fmla="*/ 2 w 2448"/>
                <a:gd name="T5" fmla="*/ 137 h 192"/>
                <a:gd name="T6" fmla="*/ 0 60000 65536"/>
                <a:gd name="T7" fmla="*/ 0 60000 65536"/>
                <a:gd name="T8" fmla="*/ 0 60000 65536"/>
                <a:gd name="T9" fmla="*/ 0 w 2448"/>
                <a:gd name="T10" fmla="*/ 0 h 192"/>
                <a:gd name="T11" fmla="*/ 2448 w 2448"/>
                <a:gd name="T12" fmla="*/ 192 h 192"/>
              </a:gdLst>
              <a:ahLst/>
              <a:cxnLst>
                <a:cxn ang="T6">
                  <a:pos x="T0" y="T1"/>
                </a:cxn>
                <a:cxn ang="T7">
                  <a:pos x="T2" y="T3"/>
                </a:cxn>
                <a:cxn ang="T8">
                  <a:pos x="T4" y="T5"/>
                </a:cxn>
              </a:cxnLst>
              <a:rect l="T9" t="T10" r="T11" b="T12"/>
              <a:pathLst>
                <a:path w="2448" h="192">
                  <a:moveTo>
                    <a:pt x="0" y="192"/>
                  </a:moveTo>
                  <a:cubicBezTo>
                    <a:pt x="396" y="96"/>
                    <a:pt x="792" y="0"/>
                    <a:pt x="1200" y="0"/>
                  </a:cubicBezTo>
                  <a:cubicBezTo>
                    <a:pt x="1608" y="0"/>
                    <a:pt x="2028" y="96"/>
                    <a:pt x="2448" y="192"/>
                  </a:cubicBezTo>
                </a:path>
              </a:pathLst>
            </a:custGeom>
            <a:noFill/>
            <a:ln w="57150">
              <a:solidFill>
                <a:schemeClr val="bg2"/>
              </a:solidFill>
              <a:round/>
              <a:headEnd/>
              <a:tailEnd type="triangle" w="med" len="me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078" name="Freeform 233"/>
            <p:cNvSpPr>
              <a:spLocks/>
            </p:cNvSpPr>
            <p:nvPr/>
          </p:nvSpPr>
          <p:spPr bwMode="auto">
            <a:xfrm rot="2700000" flipV="1">
              <a:off x="423" y="3550"/>
              <a:ext cx="862" cy="183"/>
            </a:xfrm>
            <a:custGeom>
              <a:avLst/>
              <a:gdLst>
                <a:gd name="T0" fmla="*/ 0 w 2448"/>
                <a:gd name="T1" fmla="*/ 131 h 192"/>
                <a:gd name="T2" fmla="*/ 0 w 2448"/>
                <a:gd name="T3" fmla="*/ 0 h 192"/>
                <a:gd name="T4" fmla="*/ 1 w 2448"/>
                <a:gd name="T5" fmla="*/ 131 h 192"/>
                <a:gd name="T6" fmla="*/ 0 60000 65536"/>
                <a:gd name="T7" fmla="*/ 0 60000 65536"/>
                <a:gd name="T8" fmla="*/ 0 60000 65536"/>
                <a:gd name="T9" fmla="*/ 0 w 2448"/>
                <a:gd name="T10" fmla="*/ 0 h 192"/>
                <a:gd name="T11" fmla="*/ 2448 w 2448"/>
                <a:gd name="T12" fmla="*/ 192 h 192"/>
              </a:gdLst>
              <a:ahLst/>
              <a:cxnLst>
                <a:cxn ang="T6">
                  <a:pos x="T0" y="T1"/>
                </a:cxn>
                <a:cxn ang="T7">
                  <a:pos x="T2" y="T3"/>
                </a:cxn>
                <a:cxn ang="T8">
                  <a:pos x="T4" y="T5"/>
                </a:cxn>
              </a:cxnLst>
              <a:rect l="T9" t="T10" r="T11" b="T12"/>
              <a:pathLst>
                <a:path w="2448" h="192">
                  <a:moveTo>
                    <a:pt x="0" y="192"/>
                  </a:moveTo>
                  <a:cubicBezTo>
                    <a:pt x="396" y="96"/>
                    <a:pt x="792" y="0"/>
                    <a:pt x="1200" y="0"/>
                  </a:cubicBezTo>
                  <a:cubicBezTo>
                    <a:pt x="1608" y="0"/>
                    <a:pt x="2028" y="96"/>
                    <a:pt x="2448" y="192"/>
                  </a:cubicBezTo>
                </a:path>
              </a:pathLst>
            </a:custGeom>
            <a:noFill/>
            <a:ln w="57150">
              <a:solidFill>
                <a:schemeClr val="bg2"/>
              </a:solidFill>
              <a:round/>
              <a:headEnd/>
              <a:tailEnd type="triangle" w="med" len="med"/>
            </a:ln>
          </p:spPr>
          <p:txBody>
            <a:bodyPr rot="10800000">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grpSp>
      <p:grpSp>
        <p:nvGrpSpPr>
          <p:cNvPr id="18" name="Group 236"/>
          <p:cNvGrpSpPr>
            <a:grpSpLocks/>
          </p:cNvGrpSpPr>
          <p:nvPr/>
        </p:nvGrpSpPr>
        <p:grpSpPr bwMode="auto">
          <a:xfrm>
            <a:off x="7629538" y="1597029"/>
            <a:ext cx="1370013" cy="4589463"/>
            <a:chOff x="4806" y="1262"/>
            <a:chExt cx="863" cy="2457"/>
          </a:xfrm>
        </p:grpSpPr>
        <p:sp>
          <p:nvSpPr>
            <p:cNvPr id="45075" name="Freeform 234"/>
            <p:cNvSpPr>
              <a:spLocks/>
            </p:cNvSpPr>
            <p:nvPr/>
          </p:nvSpPr>
          <p:spPr bwMode="auto">
            <a:xfrm rot="2700000" flipH="1">
              <a:off x="4807" y="1262"/>
              <a:ext cx="862" cy="183"/>
            </a:xfrm>
            <a:custGeom>
              <a:avLst/>
              <a:gdLst>
                <a:gd name="T0" fmla="*/ 0 w 2448"/>
                <a:gd name="T1" fmla="*/ 137 h 192"/>
                <a:gd name="T2" fmla="*/ 1 w 2448"/>
                <a:gd name="T3" fmla="*/ 0 h 192"/>
                <a:gd name="T4" fmla="*/ 2 w 2448"/>
                <a:gd name="T5" fmla="*/ 137 h 192"/>
                <a:gd name="T6" fmla="*/ 0 60000 65536"/>
                <a:gd name="T7" fmla="*/ 0 60000 65536"/>
                <a:gd name="T8" fmla="*/ 0 60000 65536"/>
                <a:gd name="T9" fmla="*/ 0 w 2448"/>
                <a:gd name="T10" fmla="*/ 0 h 192"/>
                <a:gd name="T11" fmla="*/ 2448 w 2448"/>
                <a:gd name="T12" fmla="*/ 192 h 192"/>
              </a:gdLst>
              <a:ahLst/>
              <a:cxnLst>
                <a:cxn ang="T6">
                  <a:pos x="T0" y="T1"/>
                </a:cxn>
                <a:cxn ang="T7">
                  <a:pos x="T2" y="T3"/>
                </a:cxn>
                <a:cxn ang="T8">
                  <a:pos x="T4" y="T5"/>
                </a:cxn>
              </a:cxnLst>
              <a:rect l="T9" t="T10" r="T11" b="T12"/>
              <a:pathLst>
                <a:path w="2448" h="192">
                  <a:moveTo>
                    <a:pt x="0" y="192"/>
                  </a:moveTo>
                  <a:cubicBezTo>
                    <a:pt x="396" y="96"/>
                    <a:pt x="792" y="0"/>
                    <a:pt x="1200" y="0"/>
                  </a:cubicBezTo>
                  <a:cubicBezTo>
                    <a:pt x="1608" y="0"/>
                    <a:pt x="2028" y="96"/>
                    <a:pt x="2448" y="192"/>
                  </a:cubicBezTo>
                </a:path>
              </a:pathLst>
            </a:custGeom>
            <a:noFill/>
            <a:ln w="57150">
              <a:solidFill>
                <a:schemeClr val="bg2"/>
              </a:solidFill>
              <a:round/>
              <a:headEnd type="triangle" w="med" len="med"/>
              <a:tailEn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076" name="Freeform 235"/>
            <p:cNvSpPr>
              <a:spLocks/>
            </p:cNvSpPr>
            <p:nvPr/>
          </p:nvSpPr>
          <p:spPr bwMode="auto">
            <a:xfrm rot="-2700000" flipH="1" flipV="1">
              <a:off x="4806" y="3536"/>
              <a:ext cx="862" cy="183"/>
            </a:xfrm>
            <a:custGeom>
              <a:avLst/>
              <a:gdLst>
                <a:gd name="T0" fmla="*/ 0 w 2448"/>
                <a:gd name="T1" fmla="*/ 131 h 192"/>
                <a:gd name="T2" fmla="*/ 0 w 2448"/>
                <a:gd name="T3" fmla="*/ 0 h 192"/>
                <a:gd name="T4" fmla="*/ 1 w 2448"/>
                <a:gd name="T5" fmla="*/ 131 h 192"/>
                <a:gd name="T6" fmla="*/ 0 60000 65536"/>
                <a:gd name="T7" fmla="*/ 0 60000 65536"/>
                <a:gd name="T8" fmla="*/ 0 60000 65536"/>
                <a:gd name="T9" fmla="*/ 0 w 2448"/>
                <a:gd name="T10" fmla="*/ 0 h 192"/>
                <a:gd name="T11" fmla="*/ 2448 w 2448"/>
                <a:gd name="T12" fmla="*/ 192 h 192"/>
              </a:gdLst>
              <a:ahLst/>
              <a:cxnLst>
                <a:cxn ang="T6">
                  <a:pos x="T0" y="T1"/>
                </a:cxn>
                <a:cxn ang="T7">
                  <a:pos x="T2" y="T3"/>
                </a:cxn>
                <a:cxn ang="T8">
                  <a:pos x="T4" y="T5"/>
                </a:cxn>
              </a:cxnLst>
              <a:rect l="T9" t="T10" r="T11" b="T12"/>
              <a:pathLst>
                <a:path w="2448" h="192">
                  <a:moveTo>
                    <a:pt x="0" y="192"/>
                  </a:moveTo>
                  <a:cubicBezTo>
                    <a:pt x="396" y="96"/>
                    <a:pt x="792" y="0"/>
                    <a:pt x="1200" y="0"/>
                  </a:cubicBezTo>
                  <a:cubicBezTo>
                    <a:pt x="1608" y="0"/>
                    <a:pt x="2028" y="96"/>
                    <a:pt x="2448" y="192"/>
                  </a:cubicBezTo>
                </a:path>
              </a:pathLst>
            </a:custGeom>
            <a:noFill/>
            <a:ln w="57150">
              <a:solidFill>
                <a:schemeClr val="bg2"/>
              </a:solidFill>
              <a:round/>
              <a:headEnd type="triangle" w="med" len="med"/>
              <a:tailEnd/>
            </a:ln>
          </p:spPr>
          <p:txBody>
            <a:bodyPr rot="10800000">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grpSp>
      <p:sp>
        <p:nvSpPr>
          <p:cNvPr id="45071" name="Line 239"/>
          <p:cNvSpPr>
            <a:spLocks noChangeShapeType="1"/>
          </p:cNvSpPr>
          <p:nvPr/>
        </p:nvSpPr>
        <p:spPr bwMode="auto">
          <a:xfrm flipV="1">
            <a:off x="1616078" y="3981450"/>
            <a:ext cx="450850" cy="0"/>
          </a:xfrm>
          <a:prstGeom prst="line">
            <a:avLst/>
          </a:prstGeom>
          <a:noFill/>
          <a:ln w="57150">
            <a:solidFill>
              <a:schemeClr val="tx1"/>
            </a:solidFill>
            <a:round/>
            <a:headEnd/>
            <a:tailEnd type="triangle" w="med" len="me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sp>
        <p:nvSpPr>
          <p:cNvPr id="45072" name="Line 240"/>
          <p:cNvSpPr>
            <a:spLocks noChangeShapeType="1"/>
          </p:cNvSpPr>
          <p:nvPr/>
        </p:nvSpPr>
        <p:spPr bwMode="auto">
          <a:xfrm flipV="1">
            <a:off x="7310442" y="3981450"/>
            <a:ext cx="450850" cy="0"/>
          </a:xfrm>
          <a:prstGeom prst="line">
            <a:avLst/>
          </a:prstGeom>
          <a:noFill/>
          <a:ln w="57150">
            <a:solidFill>
              <a:schemeClr val="tx1"/>
            </a:solidFill>
            <a:round/>
            <a:headEnd/>
            <a:tailEnd type="triangle" w="med" len="med"/>
          </a:ln>
        </p:spPr>
        <p:txBody>
          <a:bodyPr>
            <a:prstTxWarp prst="textNoShape">
              <a:avLst/>
            </a:prstTxWarp>
          </a:bodyPr>
          <a:lstStyle/>
          <a:p>
            <a:pPr defTabSz="914400" fontAlgn="base">
              <a:lnSpc>
                <a:spcPct val="60000"/>
              </a:lnSpc>
              <a:spcBef>
                <a:spcPct val="0"/>
              </a:spcBef>
              <a:spcAft>
                <a:spcPct val="0"/>
              </a:spcAft>
            </a:pPr>
            <a:endParaRPr lang="en-GB" sz="1400" b="1">
              <a:solidFill>
                <a:srgbClr val="FF6600"/>
              </a:solidFill>
              <a:ea typeface="ＭＳ Ｐゴシック" charset="-128"/>
            </a:endParaRPr>
          </a:p>
        </p:txBody>
      </p:sp>
      <p:graphicFrame>
        <p:nvGraphicFramePr>
          <p:cNvPr id="45058" name="Object 10">
            <a:hlinkClick r:id="" action="ppaction://ole?verb=0"/>
          </p:cNvPr>
          <p:cNvGraphicFramePr>
            <a:graphicFrameLocks noChangeAspect="1"/>
          </p:cNvGraphicFramePr>
          <p:nvPr/>
        </p:nvGraphicFramePr>
        <p:xfrm>
          <a:off x="4478338" y="5773738"/>
          <a:ext cx="876300" cy="608012"/>
        </p:xfrm>
        <a:graphic>
          <a:graphicData uri="http://schemas.openxmlformats.org/presentationml/2006/ole">
            <mc:AlternateContent xmlns:mc="http://schemas.openxmlformats.org/markup-compatibility/2006">
              <mc:Choice xmlns:v="urn:schemas-microsoft-com:vml" Requires="v">
                <p:oleObj spid="_x0000_s13431" name="Clip" r:id="rId9" imgW="4487694" imgH="3116094" progId="">
                  <p:embed/>
                </p:oleObj>
              </mc:Choice>
              <mc:Fallback>
                <p:oleObj name="Clip" r:id="rId9" imgW="4487694" imgH="3116094" progId="">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78338" y="5773738"/>
                        <a:ext cx="876300" cy="6080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635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45073" name="Picture 2"/>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2482851" y="2420942"/>
            <a:ext cx="4732338" cy="3095625"/>
          </a:xfrm>
          <a:prstGeom prst="rect">
            <a:avLst/>
          </a:prstGeom>
          <a:noFill/>
          <a:ln w="9525">
            <a:noFill/>
            <a:miter lim="800000"/>
            <a:headEnd/>
            <a:tailEnd/>
          </a:ln>
        </p:spPr>
      </p:pic>
      <p:sp>
        <p:nvSpPr>
          <p:cNvPr id="45074" name="AutoShape 51"/>
          <p:cNvSpPr>
            <a:spLocks noChangeArrowheads="1"/>
          </p:cNvSpPr>
          <p:nvPr/>
        </p:nvSpPr>
        <p:spPr bwMode="auto">
          <a:xfrm>
            <a:off x="2098679" y="2062187"/>
            <a:ext cx="1327308" cy="340519"/>
          </a:xfrm>
          <a:prstGeom prst="roundRect">
            <a:avLst>
              <a:gd name="adj" fmla="val 16667"/>
            </a:avLst>
          </a:prstGeom>
          <a:solidFill>
            <a:srgbClr val="008542"/>
          </a:solidFill>
          <a:ln w="9525">
            <a:noFill/>
            <a:round/>
            <a:headEnd/>
            <a:tailEnd/>
          </a:ln>
        </p:spPr>
        <p:txBody>
          <a:bodyPr wrap="none">
            <a:prstTxWarp prst="textNoShape">
              <a:avLst/>
            </a:prstTxWarp>
            <a:spAutoFit/>
          </a:bodyPr>
          <a:lstStyle/>
          <a:p>
            <a:pPr defTabSz="914400" fontAlgn="base">
              <a:spcBef>
                <a:spcPct val="0"/>
              </a:spcBef>
              <a:spcAft>
                <a:spcPct val="0"/>
              </a:spcAft>
            </a:pPr>
            <a:r>
              <a:rPr lang="en-GB" sz="1400" b="1" dirty="0">
                <a:solidFill>
                  <a:srgbClr val="FFFFFF"/>
                </a:solidFill>
                <a:latin typeface="Verdana" charset="0"/>
                <a:ea typeface="ＭＳ Ｐゴシック" charset="-128"/>
              </a:rPr>
              <a:t>2 – </a:t>
            </a:r>
            <a:r>
              <a:rPr lang="en-GB" sz="1400" b="1" dirty="0" smtClean="0">
                <a:solidFill>
                  <a:srgbClr val="FFFFFF"/>
                </a:solidFill>
                <a:latin typeface="Verdana" charset="0"/>
                <a:ea typeface="ＭＳ Ｐゴシック" charset="-128"/>
              </a:rPr>
              <a:t>Ground</a:t>
            </a:r>
            <a:endParaRPr lang="en-GB" sz="1400" b="1" dirty="0">
              <a:solidFill>
                <a:srgbClr val="FFFFFF"/>
              </a:solidFill>
              <a:latin typeface="Verdana" charset="0"/>
              <a:ea typeface="ＭＳ Ｐゴシック" charset="-128"/>
            </a:endParaRPr>
          </a:p>
        </p:txBody>
      </p:sp>
      <p:sp>
        <p:nvSpPr>
          <p:cNvPr id="19" name="TextBox 18"/>
          <p:cNvSpPr txBox="1"/>
          <p:nvPr/>
        </p:nvSpPr>
        <p:spPr>
          <a:xfrm>
            <a:off x="3287891" y="6338668"/>
            <a:ext cx="3400779" cy="369332"/>
          </a:xfrm>
          <a:prstGeom prst="rect">
            <a:avLst/>
          </a:prstGeom>
          <a:noFill/>
        </p:spPr>
        <p:txBody>
          <a:bodyPr wrap="square" rtlCol="0">
            <a:spAutoFit/>
          </a:bodyPr>
          <a:lstStyle/>
          <a:p>
            <a:r>
              <a:rPr lang="en-US" dirty="0" smtClean="0"/>
              <a:t>Not anymore in operation</a:t>
            </a:r>
            <a:endParaRPr lang="en-US" dirty="0"/>
          </a:p>
        </p:txBody>
      </p:sp>
    </p:spTree>
    <p:extLst>
      <p:ext uri="{BB962C8B-B14F-4D97-AF65-F5344CB8AC3E}">
        <p14:creationId xmlns:p14="http://schemas.microsoft.com/office/powerpoint/2010/main" val="3057399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 name="Rectangle 4"/>
          <p:cNvSpPr>
            <a:spLocks noGrp="1" noChangeArrowheads="1"/>
          </p:cNvSpPr>
          <p:nvPr>
            <p:ph type="ctrTitle"/>
          </p:nvPr>
        </p:nvSpPr>
        <p:spPr>
          <a:xfrm>
            <a:off x="318736" y="209923"/>
            <a:ext cx="6716712" cy="862013"/>
          </a:xfrm>
        </p:spPr>
        <p:txBody>
          <a:bodyPr>
            <a:normAutofit/>
          </a:bodyPr>
          <a:lstStyle/>
          <a:p>
            <a:r>
              <a:rPr lang="en-GB" sz="2800" dirty="0" smtClean="0">
                <a:latin typeface="Verdana" charset="0"/>
                <a:ea typeface="ＭＳ Ｐゴシック" charset="-128"/>
              </a:rPr>
              <a:t>Web Portals</a:t>
            </a:r>
            <a:endParaRPr lang="en-GB" sz="2800" b="0" dirty="0">
              <a:latin typeface="Verdana" charset="0"/>
              <a:ea typeface="ＭＳ Ｐゴシック" charset="-128"/>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289090"/>
            <a:ext cx="8394380" cy="5568910"/>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79668" y="1354666"/>
            <a:ext cx="3926331" cy="2300112"/>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79997" y="3080145"/>
            <a:ext cx="4824589" cy="3789141"/>
          </a:xfrm>
          <a:prstGeom prst="rect">
            <a:avLst/>
          </a:prstGeom>
        </p:spPr>
      </p:pic>
    </p:spTree>
    <p:extLst>
      <p:ext uri="{BB962C8B-B14F-4D97-AF65-F5344CB8AC3E}">
        <p14:creationId xmlns:p14="http://schemas.microsoft.com/office/powerpoint/2010/main" val="12376134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3"/>
          <p:cNvSpPr txBox="1">
            <a:spLocks noChangeArrowheads="1"/>
          </p:cNvSpPr>
          <p:nvPr/>
        </p:nvSpPr>
        <p:spPr bwMode="auto">
          <a:xfrm>
            <a:off x="370779" y="278008"/>
            <a:ext cx="6244192" cy="523220"/>
          </a:xfrm>
          <a:prstGeom prst="rect">
            <a:avLst/>
          </a:prstGeom>
          <a:noFill/>
          <a:ln w="9525">
            <a:noFill/>
            <a:miter lim="800000"/>
            <a:headEnd/>
            <a:tailEnd/>
          </a:ln>
        </p:spPr>
        <p:txBody>
          <a:bodyPr wrap="none">
            <a:prstTxWarp prst="textNoShape">
              <a:avLst/>
            </a:prstTxWarp>
            <a:spAutoFit/>
          </a:bodyPr>
          <a:lstStyle/>
          <a:p>
            <a:pPr>
              <a:lnSpc>
                <a:spcPct val="100000"/>
              </a:lnSpc>
            </a:pPr>
            <a:r>
              <a:rPr lang="en-GB" sz="2800" b="1" dirty="0">
                <a:solidFill>
                  <a:schemeClr val="bg1"/>
                </a:solidFill>
                <a:latin typeface="Verdana" charset="0"/>
                <a:ea typeface="ＭＳ Ｐゴシック" charset="-128"/>
                <a:cs typeface="ＭＳ Ｐゴシック" charset="0"/>
              </a:rPr>
              <a:t>Multi Mission Data </a:t>
            </a:r>
            <a:r>
              <a:rPr lang="en-GB" sz="2800" b="1" dirty="0" smtClean="0">
                <a:solidFill>
                  <a:schemeClr val="bg1"/>
                </a:solidFill>
                <a:latin typeface="Verdana" charset="0"/>
                <a:ea typeface="ＭＳ Ｐゴシック" charset="-128"/>
                <a:cs typeface="ＭＳ Ｐゴシック" charset="0"/>
              </a:rPr>
              <a:t>Catalogues</a:t>
            </a:r>
            <a:endParaRPr lang="en-GB" sz="2800" b="1" dirty="0">
              <a:solidFill>
                <a:schemeClr val="bg1"/>
              </a:solidFill>
              <a:latin typeface="Verdana" charset="0"/>
              <a:ea typeface="ＭＳ Ｐゴシック" charset="-128"/>
              <a:cs typeface="ＭＳ Ｐゴシック" charset="0"/>
            </a:endParaRPr>
          </a:p>
        </p:txBody>
      </p:sp>
      <p:sp>
        <p:nvSpPr>
          <p:cNvPr id="33795" name="Rectangle 4"/>
          <p:cNvSpPr>
            <a:spLocks noChangeArrowheads="1"/>
          </p:cNvSpPr>
          <p:nvPr/>
        </p:nvSpPr>
        <p:spPr bwMode="auto">
          <a:xfrm>
            <a:off x="0" y="1123117"/>
            <a:ext cx="9906000" cy="581025"/>
          </a:xfrm>
          <a:prstGeom prst="rect">
            <a:avLst/>
          </a:prstGeom>
          <a:solidFill>
            <a:schemeClr val="bg1"/>
          </a:solidFill>
          <a:ln w="9525">
            <a:noFill/>
            <a:miter lim="800000"/>
            <a:headEnd/>
            <a:tailEnd/>
          </a:ln>
        </p:spPr>
        <p:txBody>
          <a:bodyPr>
            <a:prstTxWarp prst="textNoShape">
              <a:avLst/>
            </a:prstTxWarp>
            <a:spAutoFit/>
          </a:bodyPr>
          <a:lstStyle/>
          <a:p>
            <a:pPr>
              <a:lnSpc>
                <a:spcPct val="100000"/>
              </a:lnSpc>
            </a:pPr>
            <a:r>
              <a:rPr lang="en-GB" sz="1600" dirty="0" smtClean="0">
                <a:latin typeface="Verdana" charset="0"/>
              </a:rPr>
              <a:t>Multi-mission Data Catalogues </a:t>
            </a:r>
            <a:r>
              <a:rPr lang="en-GB" sz="1600" b="0" dirty="0" smtClean="0">
                <a:latin typeface="Verdana" charset="0"/>
              </a:rPr>
              <a:t>provide access to most of ESA</a:t>
            </a:r>
            <a:r>
              <a:rPr lang="en-US" sz="1600" dirty="0" smtClean="0">
                <a:latin typeface="Verdana" charset="0"/>
              </a:rPr>
              <a:t>’</a:t>
            </a:r>
            <a:r>
              <a:rPr lang="en-GB" altLang="ja-JP" sz="1600" b="0" dirty="0" err="1" smtClean="0">
                <a:latin typeface="Verdana" charset="0"/>
              </a:rPr>
              <a:t>s</a:t>
            </a:r>
            <a:r>
              <a:rPr lang="en-GB" altLang="ja-JP" sz="1600" b="0" dirty="0" smtClean="0">
                <a:latin typeface="Verdana" charset="0"/>
              </a:rPr>
              <a:t> online collections and provide an intuitive way of selecting and ordering Earth observation products.</a:t>
            </a:r>
            <a:endParaRPr lang="en-GB" sz="1600" b="0" dirty="0">
              <a:latin typeface="Verdana" charset="0"/>
            </a:endParaRPr>
          </a:p>
        </p:txBody>
      </p:sp>
      <p:pic>
        <p:nvPicPr>
          <p:cNvPr id="237573" name="Picture 5" descr="pag2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04905" y="1845237"/>
            <a:ext cx="7329488" cy="4803775"/>
          </a:xfrm>
          <a:prstGeom prst="rect">
            <a:avLst/>
          </a:prstGeom>
          <a:noFill/>
          <a:ln w="9525">
            <a:noFill/>
            <a:miter lim="800000"/>
            <a:headEnd/>
            <a:tailEnd/>
          </a:ln>
        </p:spPr>
      </p:pic>
    </p:spTree>
    <p:extLst>
      <p:ext uri="{BB962C8B-B14F-4D97-AF65-F5344CB8AC3E}">
        <p14:creationId xmlns:p14="http://schemas.microsoft.com/office/powerpoint/2010/main" val="24019810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idx="4294967295"/>
          </p:nvPr>
        </p:nvSpPr>
        <p:spPr/>
        <p:txBody>
          <a:bodyPr/>
          <a:lstStyle/>
          <a:p>
            <a:r>
              <a:rPr lang="en-GB" sz="2800" kern="1200" dirty="0">
                <a:latin typeface="Verdana" charset="0"/>
                <a:ea typeface="ＭＳ Ｐゴシック" charset="-128"/>
              </a:rPr>
              <a:t>Data Exploitation</a:t>
            </a:r>
          </a:p>
        </p:txBody>
      </p:sp>
      <p:sp>
        <p:nvSpPr>
          <p:cNvPr id="65539" name="Rectangle 3"/>
          <p:cNvSpPr>
            <a:spLocks noGrp="1" noChangeArrowheads="1"/>
          </p:cNvSpPr>
          <p:nvPr>
            <p:ph type="body" idx="4294967295"/>
          </p:nvPr>
        </p:nvSpPr>
        <p:spPr>
          <a:xfrm>
            <a:off x="239888" y="1481667"/>
            <a:ext cx="8340411" cy="4968875"/>
          </a:xfrm>
        </p:spPr>
        <p:txBody>
          <a:bodyPr/>
          <a:lstStyle/>
          <a:p>
            <a:pPr marL="285750" indent="-285750">
              <a:buFont typeface="Arial"/>
              <a:buChar char="•"/>
            </a:pPr>
            <a:r>
              <a:rPr lang="en-GB" sz="2000" b="0" dirty="0" smtClean="0">
                <a:solidFill>
                  <a:schemeClr val="tx1"/>
                </a:solidFill>
                <a:latin typeface="Verdana" charset="0"/>
              </a:rPr>
              <a:t>Several data visualization and manipulation tools available to users (e.g. </a:t>
            </a:r>
            <a:r>
              <a:rPr lang="en-GB" sz="2000" b="0" dirty="0" err="1" smtClean="0">
                <a:solidFill>
                  <a:schemeClr val="tx1"/>
                </a:solidFill>
                <a:latin typeface="Verdana" charset="0"/>
              </a:rPr>
              <a:t>BEAm</a:t>
            </a:r>
            <a:r>
              <a:rPr lang="en-GB" sz="2000" b="0" dirty="0" smtClean="0">
                <a:solidFill>
                  <a:schemeClr val="tx1"/>
                </a:solidFill>
                <a:latin typeface="Verdana" charset="0"/>
              </a:rPr>
              <a:t>, BRAT, </a:t>
            </a:r>
            <a:r>
              <a:rPr lang="en-GB" sz="2000" b="0" dirty="0" err="1" smtClean="0">
                <a:solidFill>
                  <a:schemeClr val="tx1"/>
                </a:solidFill>
                <a:latin typeface="Verdana" charset="0"/>
              </a:rPr>
              <a:t>etc</a:t>
            </a:r>
            <a:r>
              <a:rPr lang="en-GB" sz="2000" b="0" dirty="0" smtClean="0">
                <a:solidFill>
                  <a:schemeClr val="tx1"/>
                </a:solidFill>
                <a:latin typeface="Verdana" charset="0"/>
              </a:rPr>
              <a:t>). </a:t>
            </a:r>
            <a:r>
              <a:rPr lang="en-GB" sz="1800" dirty="0">
                <a:solidFill>
                  <a:schemeClr val="tx1"/>
                </a:solidFill>
                <a:latin typeface="Verdana" charset="0"/>
                <a:hlinkClick r:id="rId3"/>
              </a:rPr>
              <a:t>https://earth.esa.int/web/guest/pi-community/</a:t>
            </a:r>
            <a:r>
              <a:rPr lang="en-GB" sz="1800" dirty="0" smtClean="0">
                <a:solidFill>
                  <a:schemeClr val="tx1"/>
                </a:solidFill>
                <a:latin typeface="Verdana" charset="0"/>
                <a:hlinkClick r:id="rId3"/>
              </a:rPr>
              <a:t>toolboxes</a:t>
            </a:r>
            <a:endParaRPr lang="en-GB" sz="1800" dirty="0" smtClean="0">
              <a:solidFill>
                <a:schemeClr val="tx1"/>
              </a:solidFill>
              <a:latin typeface="Verdana" charset="0"/>
            </a:endParaRPr>
          </a:p>
          <a:p>
            <a:pPr marL="285750" indent="-285750">
              <a:buFont typeface="Arial"/>
              <a:buChar char="•"/>
            </a:pPr>
            <a:endParaRPr lang="en-GB" sz="1800" b="0" dirty="0">
              <a:solidFill>
                <a:schemeClr val="tx1"/>
              </a:solidFill>
              <a:latin typeface="Verdana" charset="0"/>
            </a:endParaRPr>
          </a:p>
          <a:p>
            <a:pPr marL="285750" indent="-285750">
              <a:buFont typeface="Arial"/>
              <a:buChar char="•"/>
            </a:pPr>
            <a:r>
              <a:rPr lang="en-GB" sz="1800" b="0" dirty="0" smtClean="0">
                <a:solidFill>
                  <a:schemeClr val="tx1"/>
                </a:solidFill>
                <a:latin typeface="Verdana" charset="0"/>
              </a:rPr>
              <a:t>Service Support Environment (SSE) for Service </a:t>
            </a:r>
            <a:r>
              <a:rPr lang="en-GB" sz="1800" b="0" dirty="0">
                <a:solidFill>
                  <a:schemeClr val="tx1"/>
                </a:solidFill>
                <a:latin typeface="Verdana" charset="0"/>
              </a:rPr>
              <a:t>creation, chaining, provision (services remain by Service Providers</a:t>
            </a:r>
            <a:r>
              <a:rPr lang="en-GB" sz="1800" b="0" dirty="0" smtClean="0">
                <a:solidFill>
                  <a:schemeClr val="tx1"/>
                </a:solidFill>
                <a:latin typeface="Verdana" charset="0"/>
              </a:rPr>
              <a:t>).</a:t>
            </a:r>
          </a:p>
          <a:p>
            <a:pPr marL="285750" indent="-285750">
              <a:buFont typeface="Arial"/>
              <a:buChar char="•"/>
            </a:pPr>
            <a:endParaRPr lang="en-GB" sz="1800" b="0" dirty="0">
              <a:solidFill>
                <a:schemeClr val="tx1"/>
              </a:solidFill>
              <a:latin typeface="Verdana" charset="0"/>
            </a:endParaRPr>
          </a:p>
          <a:p>
            <a:pPr marL="285750" indent="-285750">
              <a:buFont typeface="Arial"/>
              <a:buChar char="•"/>
            </a:pPr>
            <a:r>
              <a:rPr lang="en-GB" sz="1800" b="0" dirty="0" smtClean="0">
                <a:solidFill>
                  <a:schemeClr val="tx1"/>
                </a:solidFill>
                <a:latin typeface="Verdana" charset="0"/>
              </a:rPr>
              <a:t>Grid Processing on Demand (GPOD): A</a:t>
            </a:r>
            <a:r>
              <a:rPr lang="en-GB" sz="1600" b="0" dirty="0" smtClean="0">
                <a:solidFill>
                  <a:srgbClr val="000000"/>
                </a:solidFill>
                <a:latin typeface="Verdana" charset="0"/>
              </a:rPr>
              <a:t> </a:t>
            </a:r>
            <a:r>
              <a:rPr lang="en-GB" sz="1600" b="0" dirty="0">
                <a:solidFill>
                  <a:srgbClr val="000000"/>
                </a:solidFill>
                <a:latin typeface="Verdana" charset="0"/>
              </a:rPr>
              <a:t>User-Segment data processing </a:t>
            </a:r>
            <a:r>
              <a:rPr lang="en-GB" sz="1600" b="0" dirty="0" smtClean="0">
                <a:solidFill>
                  <a:srgbClr val="000000"/>
                </a:solidFill>
                <a:latin typeface="Verdana" charset="0"/>
              </a:rPr>
              <a:t>environment with AO permanently open to scientists:</a:t>
            </a:r>
            <a:endParaRPr lang="en-GB" sz="1600" b="0" dirty="0">
              <a:solidFill>
                <a:srgbClr val="000000"/>
              </a:solidFill>
              <a:latin typeface="Verdana" charset="0"/>
            </a:endParaRPr>
          </a:p>
          <a:p>
            <a:pPr lvl="1">
              <a:buClrTx/>
            </a:pPr>
            <a:r>
              <a:rPr lang="en-GB" sz="1800" dirty="0">
                <a:solidFill>
                  <a:schemeClr val="accent5">
                    <a:lumMod val="50000"/>
                  </a:schemeClr>
                </a:solidFill>
                <a:latin typeface="Verdana" charset="0"/>
              </a:rPr>
              <a:t>Hosts user processors: </a:t>
            </a:r>
            <a:r>
              <a:rPr lang="ja-JP" altLang="en-GB" sz="1800" dirty="0">
                <a:solidFill>
                  <a:schemeClr val="accent5">
                    <a:lumMod val="50000"/>
                  </a:schemeClr>
                </a:solidFill>
                <a:latin typeface="Verdana" charset="0"/>
              </a:rPr>
              <a:t>“</a:t>
            </a:r>
            <a:r>
              <a:rPr lang="en-GB" altLang="ja-JP" sz="1800" dirty="0">
                <a:solidFill>
                  <a:schemeClr val="accent5">
                    <a:lumMod val="50000"/>
                  </a:schemeClr>
                </a:solidFill>
                <a:latin typeface="Verdana" charset="0"/>
              </a:rPr>
              <a:t>production</a:t>
            </a:r>
            <a:r>
              <a:rPr lang="ja-JP" altLang="en-GB" sz="1800" dirty="0">
                <a:solidFill>
                  <a:schemeClr val="accent5">
                    <a:lumMod val="50000"/>
                  </a:schemeClr>
                </a:solidFill>
                <a:latin typeface="Verdana" charset="0"/>
              </a:rPr>
              <a:t>”</a:t>
            </a:r>
            <a:r>
              <a:rPr lang="en-GB" altLang="ja-JP" sz="1800" dirty="0">
                <a:solidFill>
                  <a:schemeClr val="accent5">
                    <a:lumMod val="50000"/>
                  </a:schemeClr>
                </a:solidFill>
                <a:latin typeface="Verdana" charset="0"/>
              </a:rPr>
              <a:t> lab / </a:t>
            </a:r>
            <a:r>
              <a:rPr lang="ja-JP" altLang="en-GB" sz="1800" dirty="0">
                <a:solidFill>
                  <a:schemeClr val="accent5">
                    <a:lumMod val="50000"/>
                  </a:schemeClr>
                </a:solidFill>
                <a:latin typeface="Verdana" charset="0"/>
              </a:rPr>
              <a:t>“</a:t>
            </a:r>
            <a:r>
              <a:rPr lang="en-GB" altLang="ja-JP" sz="1800" dirty="0">
                <a:solidFill>
                  <a:schemeClr val="accent5">
                    <a:lumMod val="50000"/>
                  </a:schemeClr>
                </a:solidFill>
                <a:latin typeface="Verdana" charset="0"/>
              </a:rPr>
              <a:t>collaboration</a:t>
            </a:r>
            <a:r>
              <a:rPr lang="ja-JP" altLang="en-GB" sz="1800" dirty="0">
                <a:solidFill>
                  <a:schemeClr val="accent5">
                    <a:lumMod val="50000"/>
                  </a:schemeClr>
                </a:solidFill>
                <a:latin typeface="Verdana" charset="0"/>
              </a:rPr>
              <a:t>”</a:t>
            </a:r>
            <a:r>
              <a:rPr lang="en-GB" altLang="ja-JP" sz="1800" dirty="0">
                <a:solidFill>
                  <a:schemeClr val="accent5">
                    <a:lumMod val="50000"/>
                  </a:schemeClr>
                </a:solidFill>
                <a:latin typeface="Verdana" charset="0"/>
              </a:rPr>
              <a:t> </a:t>
            </a:r>
            <a:r>
              <a:rPr lang="en-GB" altLang="ja-JP" sz="1800" dirty="0" smtClean="0">
                <a:solidFill>
                  <a:schemeClr val="accent5">
                    <a:lumMod val="50000"/>
                  </a:schemeClr>
                </a:solidFill>
                <a:latin typeface="Verdana" charset="0"/>
              </a:rPr>
              <a:t>environment. </a:t>
            </a:r>
            <a:r>
              <a:rPr lang="en-GB" sz="1800" dirty="0" smtClean="0">
                <a:solidFill>
                  <a:schemeClr val="accent5">
                    <a:lumMod val="50000"/>
                  </a:schemeClr>
                </a:solidFill>
                <a:latin typeface="Verdana" charset="0"/>
                <a:hlinkClick r:id="rId4"/>
              </a:rPr>
              <a:t>http</a:t>
            </a:r>
            <a:r>
              <a:rPr lang="en-GB" sz="1800" dirty="0">
                <a:solidFill>
                  <a:schemeClr val="accent5">
                    <a:lumMod val="50000"/>
                  </a:schemeClr>
                </a:solidFill>
                <a:latin typeface="Verdana" charset="0"/>
                <a:hlinkClick r:id="rId4"/>
              </a:rPr>
              <a:t>://gpod.eo.esa.int</a:t>
            </a:r>
            <a:r>
              <a:rPr lang="en-GB" sz="1800" dirty="0" smtClean="0">
                <a:solidFill>
                  <a:schemeClr val="accent5">
                    <a:lumMod val="50000"/>
                  </a:schemeClr>
                </a:solidFill>
                <a:latin typeface="Verdana" charset="0"/>
                <a:hlinkClick r:id="rId4"/>
              </a:rPr>
              <a:t>/</a:t>
            </a:r>
          </a:p>
        </p:txBody>
      </p:sp>
      <p:pic>
        <p:nvPicPr>
          <p:cNvPr id="65541" name="Picture 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446735" y="1317648"/>
            <a:ext cx="1309687" cy="1076325"/>
          </a:xfrm>
          <a:prstGeom prst="rect">
            <a:avLst/>
          </a:prstGeom>
          <a:noFill/>
          <a:ln w="9525">
            <a:noFill/>
            <a:miter lim="800000"/>
            <a:headEnd/>
            <a:tailEnd/>
          </a:ln>
        </p:spPr>
      </p:pic>
      <p:pic>
        <p:nvPicPr>
          <p:cNvPr id="65543" name="Picture 8"/>
          <p:cNvPicPr>
            <a:picLocks noChangeAspect="1" noChangeArrowheads="1"/>
          </p:cNvPicPr>
          <p:nvPr/>
        </p:nvPicPr>
        <p:blipFill>
          <a:blip r:embed="rId6" cstate="email">
            <a:extLst>
              <a:ext uri="{28A0092B-C50C-407E-A947-70E740481C1C}">
                <a14:useLocalDpi xmlns:a14="http://schemas.microsoft.com/office/drawing/2010/main"/>
              </a:ext>
            </a:extLst>
          </a:blip>
          <a:srcRect l="31926" t="16801" b="5835"/>
          <a:stretch>
            <a:fillRect/>
          </a:stretch>
        </p:blipFill>
        <p:spPr bwMode="auto">
          <a:xfrm>
            <a:off x="7904869" y="1947510"/>
            <a:ext cx="1309687" cy="977900"/>
          </a:xfrm>
          <a:prstGeom prst="rect">
            <a:avLst/>
          </a:prstGeom>
          <a:noFill/>
          <a:ln w="9525">
            <a:noFill/>
            <a:miter lim="800000"/>
            <a:headEnd/>
            <a:tailEnd/>
          </a:ln>
        </p:spPr>
      </p:pic>
      <p:pic>
        <p:nvPicPr>
          <p:cNvPr id="7" name="Picture 4"/>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471690" y="2909368"/>
            <a:ext cx="1434310" cy="968377"/>
          </a:xfrm>
          <a:prstGeom prst="rect">
            <a:avLst/>
          </a:prstGeom>
          <a:noFill/>
          <a:ln w="9525">
            <a:noFill/>
            <a:miter lim="800000"/>
            <a:headEnd/>
            <a:tailEnd/>
          </a:ln>
        </p:spPr>
      </p:pic>
      <p:grpSp>
        <p:nvGrpSpPr>
          <p:cNvPr id="2" name="Group 1"/>
          <p:cNvGrpSpPr/>
          <p:nvPr/>
        </p:nvGrpSpPr>
        <p:grpSpPr>
          <a:xfrm>
            <a:off x="8236655" y="4216405"/>
            <a:ext cx="1504244" cy="1148187"/>
            <a:chOff x="1984132" y="952521"/>
            <a:chExt cx="6367097" cy="5416734"/>
          </a:xfrm>
        </p:grpSpPr>
        <p:pic>
          <p:nvPicPr>
            <p:cNvPr id="8" name="Picture 9" descr="SST"/>
            <p:cNvPicPr>
              <a:picLocks noChangeAspect="1" noChangeArrowheads="1"/>
            </p:cNvPicPr>
            <p:nvPr/>
          </p:nvPicPr>
          <p:blipFill>
            <a:blip r:embed="rId8" cstate="email">
              <a:lum contrast="20000"/>
              <a:extLst>
                <a:ext uri="{28A0092B-C50C-407E-A947-70E740481C1C}">
                  <a14:useLocalDpi xmlns:a14="http://schemas.microsoft.com/office/drawing/2010/main"/>
                </a:ext>
              </a:extLst>
            </a:blip>
            <a:srcRect/>
            <a:stretch>
              <a:fillRect/>
            </a:stretch>
          </p:blipFill>
          <p:spPr bwMode="auto">
            <a:xfrm>
              <a:off x="3373315" y="952521"/>
              <a:ext cx="967154" cy="835025"/>
            </a:xfrm>
            <a:prstGeom prst="rect">
              <a:avLst/>
            </a:prstGeom>
            <a:noFill/>
            <a:ln w="9525">
              <a:noFill/>
              <a:miter lim="800000"/>
              <a:headEnd/>
              <a:tailEnd/>
            </a:ln>
          </p:spPr>
        </p:pic>
        <p:sp>
          <p:nvSpPr>
            <p:cNvPr id="9" name="Text Box 11"/>
            <p:cNvSpPr txBox="1">
              <a:spLocks noChangeArrowheads="1"/>
            </p:cNvSpPr>
            <p:nvPr/>
          </p:nvSpPr>
          <p:spPr bwMode="auto">
            <a:xfrm>
              <a:off x="2296260" y="5861061"/>
              <a:ext cx="5498125" cy="508194"/>
            </a:xfrm>
            <a:prstGeom prst="rect">
              <a:avLst/>
            </a:prstGeom>
            <a:noFill/>
            <a:ln w="9525">
              <a:noFill/>
              <a:miter lim="800000"/>
              <a:headEnd/>
              <a:tailEnd/>
            </a:ln>
          </p:spPr>
          <p:txBody>
            <a:bodyPr>
              <a:prstTxWarp prst="textNoShape">
                <a:avLst/>
              </a:prstTxWarp>
              <a:spAutoFit/>
            </a:bodyPr>
            <a:lstStyle/>
            <a:p>
              <a:pPr algn="ctr" defTabSz="914400" fontAlgn="base">
                <a:spcBef>
                  <a:spcPct val="0"/>
                </a:spcBef>
                <a:spcAft>
                  <a:spcPct val="0"/>
                </a:spcAft>
              </a:pPr>
              <a:r>
                <a:rPr lang="en-GB" sz="100" b="1" dirty="0">
                  <a:solidFill>
                    <a:srgbClr val="0098DB"/>
                  </a:solidFill>
                  <a:latin typeface="Verdana" charset="0"/>
                  <a:ea typeface="Arial" charset="0"/>
                  <a:cs typeface="Arial" charset="0"/>
                </a:rPr>
                <a:t>Private/Commercial Cloud as Federated Collaboration Platform providing Processing Storage and Network Capabilities </a:t>
              </a:r>
              <a:r>
                <a:rPr lang="en-GB" sz="100" b="1" dirty="0">
                  <a:solidFill>
                    <a:srgbClr val="FF0000"/>
                  </a:solidFill>
                  <a:latin typeface="Verdana" charset="0"/>
                  <a:ea typeface="ＭＳ Ｐゴシック" charset="-128"/>
                </a:rPr>
                <a:t>(</a:t>
              </a:r>
              <a:r>
                <a:rPr lang="en-GB" sz="100" b="1" dirty="0" err="1">
                  <a:solidFill>
                    <a:srgbClr val="FF0000"/>
                  </a:solidFill>
                  <a:latin typeface="Verdana" charset="0"/>
                  <a:ea typeface="ＭＳ Ｐゴシック" charset="-128"/>
                </a:rPr>
                <a:t>IaaS</a:t>
              </a:r>
              <a:r>
                <a:rPr lang="en-GB" sz="100" b="1" dirty="0">
                  <a:solidFill>
                    <a:srgbClr val="FF0000"/>
                  </a:solidFill>
                  <a:latin typeface="Verdana" charset="0"/>
                  <a:ea typeface="ＭＳ Ｐゴシック" charset="-128"/>
                </a:rPr>
                <a:t>)</a:t>
              </a:r>
              <a:endParaRPr lang="en-GB" sz="100" b="1" dirty="0">
                <a:solidFill>
                  <a:srgbClr val="0098DB"/>
                </a:solidFill>
                <a:latin typeface="Verdana" charset="0"/>
                <a:ea typeface="Arial" charset="0"/>
                <a:cs typeface="Arial" charset="0"/>
              </a:endParaRPr>
            </a:p>
          </p:txBody>
        </p:sp>
        <p:grpSp>
          <p:nvGrpSpPr>
            <p:cNvPr id="10" name="Group 12"/>
            <p:cNvGrpSpPr>
              <a:grpSpLocks/>
            </p:cNvGrpSpPr>
            <p:nvPr/>
          </p:nvGrpSpPr>
          <p:grpSpPr bwMode="auto">
            <a:xfrm>
              <a:off x="1984132" y="3968771"/>
              <a:ext cx="6367097" cy="1020763"/>
              <a:chOff x="2496104" y="2308194"/>
              <a:chExt cx="4669652" cy="1020932"/>
            </a:xfrm>
          </p:grpSpPr>
          <p:sp>
            <p:nvSpPr>
              <p:cNvPr id="11" name="Flowchart: Direct Access Storage 3"/>
              <p:cNvSpPr/>
              <p:nvPr/>
            </p:nvSpPr>
            <p:spPr>
              <a:xfrm>
                <a:off x="6409154" y="2308194"/>
                <a:ext cx="756602" cy="1020932"/>
              </a:xfrm>
              <a:prstGeom prst="flowChartMagneticDrum">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lnSpc>
                    <a:spcPct val="60000"/>
                  </a:lnSpc>
                  <a:spcBef>
                    <a:spcPct val="0"/>
                  </a:spcBef>
                  <a:spcAft>
                    <a:spcPct val="0"/>
                  </a:spcAft>
                  <a:defRPr/>
                </a:pPr>
                <a:endParaRPr lang="en-GB" sz="100" b="1">
                  <a:solidFill>
                    <a:srgbClr val="FFFFFF"/>
                  </a:solidFill>
                </a:endParaRPr>
              </a:p>
            </p:txBody>
          </p:sp>
          <p:sp>
            <p:nvSpPr>
              <p:cNvPr id="12" name="Flowchart: Direct Access Storage 11"/>
              <p:cNvSpPr/>
              <p:nvPr/>
            </p:nvSpPr>
            <p:spPr>
              <a:xfrm>
                <a:off x="2496104" y="2308194"/>
                <a:ext cx="756602" cy="1020932"/>
              </a:xfrm>
              <a:prstGeom prst="flowChartMagneticDrum">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lnSpc>
                    <a:spcPct val="60000"/>
                  </a:lnSpc>
                  <a:spcBef>
                    <a:spcPct val="0"/>
                  </a:spcBef>
                  <a:spcAft>
                    <a:spcPct val="0"/>
                  </a:spcAft>
                  <a:defRPr/>
                </a:pPr>
                <a:endParaRPr lang="en-GB" sz="100" b="1">
                  <a:solidFill>
                    <a:srgbClr val="FFFFFF"/>
                  </a:solidFill>
                </a:endParaRPr>
              </a:p>
            </p:txBody>
          </p:sp>
          <p:sp>
            <p:nvSpPr>
              <p:cNvPr id="13" name="Rectangle 12"/>
              <p:cNvSpPr/>
              <p:nvPr/>
            </p:nvSpPr>
            <p:spPr>
              <a:xfrm>
                <a:off x="2874405" y="2308194"/>
                <a:ext cx="3810952" cy="102093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GB" sz="100" b="1" dirty="0">
                  <a:solidFill>
                    <a:srgbClr val="FF0000"/>
                  </a:solidFill>
                </a:endParaRPr>
              </a:p>
              <a:p>
                <a:pPr algn="ctr" defTabSz="914400" fontAlgn="base">
                  <a:spcBef>
                    <a:spcPct val="0"/>
                  </a:spcBef>
                  <a:spcAft>
                    <a:spcPct val="0"/>
                  </a:spcAft>
                  <a:defRPr/>
                </a:pPr>
                <a:r>
                  <a:rPr lang="en-GB" sz="100" b="1" dirty="0">
                    <a:solidFill>
                      <a:srgbClr val="FF0000"/>
                    </a:solidFill>
                  </a:rPr>
                  <a:t>Science and Service Exploitation Platform</a:t>
                </a:r>
              </a:p>
              <a:p>
                <a:pPr algn="ctr" defTabSz="914400" fontAlgn="base">
                  <a:spcBef>
                    <a:spcPct val="0"/>
                  </a:spcBef>
                  <a:spcAft>
                    <a:spcPct val="0"/>
                  </a:spcAft>
                  <a:defRPr/>
                </a:pPr>
                <a:r>
                  <a:rPr lang="en-GB" sz="100" b="1" dirty="0">
                    <a:solidFill>
                      <a:srgbClr val="FF0000"/>
                    </a:solidFill>
                  </a:rPr>
                  <a:t>(</a:t>
                </a:r>
                <a:r>
                  <a:rPr lang="en-GB" sz="100" b="1" dirty="0" err="1">
                    <a:solidFill>
                      <a:srgbClr val="FF0000"/>
                    </a:solidFill>
                  </a:rPr>
                  <a:t>PaaS</a:t>
                </a:r>
                <a:r>
                  <a:rPr lang="en-GB" sz="100" b="1" dirty="0">
                    <a:solidFill>
                      <a:srgbClr val="FF0000"/>
                    </a:solidFill>
                  </a:rPr>
                  <a:t> or </a:t>
                </a:r>
                <a:r>
                  <a:rPr lang="en-GB" sz="100" b="1" dirty="0" err="1">
                    <a:solidFill>
                      <a:srgbClr val="FF0000"/>
                    </a:solidFill>
                  </a:rPr>
                  <a:t>SaaS</a:t>
                </a:r>
                <a:r>
                  <a:rPr lang="en-GB" sz="100" b="1" dirty="0">
                    <a:solidFill>
                      <a:srgbClr val="FF0000"/>
                    </a:solidFill>
                  </a:rPr>
                  <a:t>)</a:t>
                </a:r>
              </a:p>
            </p:txBody>
          </p:sp>
          <p:cxnSp>
            <p:nvCxnSpPr>
              <p:cNvPr id="14" name="Straight Connector 13"/>
              <p:cNvCxnSpPr>
                <a:stCxn id="12" idx="0"/>
                <a:endCxn id="11" idx="0"/>
              </p:cNvCxnSpPr>
              <p:nvPr/>
            </p:nvCxnSpPr>
            <p:spPr>
              <a:xfrm>
                <a:off x="2874405" y="2308194"/>
                <a:ext cx="3913050"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910945" y="3329126"/>
                <a:ext cx="3914125"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6" name="Immagine 4" descr="alos.jp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rot="5400000">
              <a:off x="2374849" y="977117"/>
              <a:ext cx="661987" cy="742950"/>
            </a:xfrm>
            <a:prstGeom prst="rect">
              <a:avLst/>
            </a:prstGeom>
            <a:noFill/>
            <a:ln w="9525">
              <a:noFill/>
              <a:miter lim="800000"/>
              <a:headEnd/>
              <a:tailEnd/>
            </a:ln>
          </p:spPr>
        </p:pic>
        <p:grpSp>
          <p:nvGrpSpPr>
            <p:cNvPr id="17" name="Group 32"/>
            <p:cNvGrpSpPr>
              <a:grpSpLocks/>
            </p:cNvGrpSpPr>
            <p:nvPr/>
          </p:nvGrpSpPr>
          <p:grpSpPr bwMode="auto">
            <a:xfrm>
              <a:off x="2129206" y="1746271"/>
              <a:ext cx="1185496" cy="2557463"/>
              <a:chOff x="2307334" y="1746274"/>
              <a:chExt cx="1284305" cy="2558221"/>
            </a:xfrm>
          </p:grpSpPr>
          <p:grpSp>
            <p:nvGrpSpPr>
              <p:cNvPr id="18" name="Group 14"/>
              <p:cNvGrpSpPr/>
              <p:nvPr/>
            </p:nvGrpSpPr>
            <p:grpSpPr>
              <a:xfrm>
                <a:off x="2420642" y="1746274"/>
                <a:ext cx="1020933" cy="2558221"/>
                <a:chOff x="2420642" y="1544714"/>
                <a:chExt cx="1020933" cy="2759781"/>
              </a:xfrm>
              <a:solidFill>
                <a:srgbClr val="CCFFFF"/>
              </a:solidFill>
            </p:grpSpPr>
            <p:sp>
              <p:nvSpPr>
                <p:cNvPr id="24" name="Flowchart: Direct Access Storage 21"/>
                <p:cNvSpPr/>
                <p:nvPr/>
              </p:nvSpPr>
              <p:spPr>
                <a:xfrm rot="16200000">
                  <a:off x="2707686" y="1257671"/>
                  <a:ext cx="446845" cy="1020932"/>
                </a:xfrm>
                <a:prstGeom prst="flowChartMagneticDrum">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lnSpc>
                      <a:spcPct val="60000"/>
                    </a:lnSpc>
                    <a:spcBef>
                      <a:spcPct val="0"/>
                    </a:spcBef>
                    <a:spcAft>
                      <a:spcPct val="0"/>
                    </a:spcAft>
                    <a:defRPr/>
                  </a:pPr>
                  <a:endParaRPr lang="en-GB" sz="100" b="1">
                    <a:solidFill>
                      <a:srgbClr val="FFFFFF"/>
                    </a:solidFill>
                  </a:endParaRPr>
                </a:p>
              </p:txBody>
            </p:sp>
            <p:sp>
              <p:nvSpPr>
                <p:cNvPr id="25" name="Flowchart: Direct Access Storage 22"/>
                <p:cNvSpPr/>
                <p:nvPr/>
              </p:nvSpPr>
              <p:spPr>
                <a:xfrm rot="16200000">
                  <a:off x="2707686" y="3570607"/>
                  <a:ext cx="446845" cy="1020932"/>
                </a:xfrm>
                <a:prstGeom prst="flowChartMagneticDrum">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lnSpc>
                      <a:spcPct val="60000"/>
                    </a:lnSpc>
                    <a:spcBef>
                      <a:spcPct val="0"/>
                    </a:spcBef>
                    <a:spcAft>
                      <a:spcPct val="0"/>
                    </a:spcAft>
                    <a:defRPr/>
                  </a:pPr>
                  <a:endParaRPr lang="en-GB" sz="100" b="1">
                    <a:solidFill>
                      <a:srgbClr val="FFFFFF"/>
                    </a:solidFill>
                  </a:endParaRPr>
                </a:p>
              </p:txBody>
            </p:sp>
            <p:sp>
              <p:nvSpPr>
                <p:cNvPr id="26" name="Rectangle 25"/>
                <p:cNvSpPr/>
                <p:nvPr/>
              </p:nvSpPr>
              <p:spPr>
                <a:xfrm rot="16200000">
                  <a:off x="1805027" y="2444527"/>
                  <a:ext cx="2252162" cy="1020932"/>
                </a:xfrm>
                <a:prstGeom prst="rect">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lnSpc>
                      <a:spcPct val="60000"/>
                    </a:lnSpc>
                    <a:spcBef>
                      <a:spcPct val="0"/>
                    </a:spcBef>
                    <a:spcAft>
                      <a:spcPct val="0"/>
                    </a:spcAft>
                    <a:defRPr/>
                  </a:pPr>
                  <a:endParaRPr lang="en-GB" sz="100" b="1" dirty="0">
                    <a:solidFill>
                      <a:srgbClr val="FF0000"/>
                    </a:solidFill>
                  </a:endParaRPr>
                </a:p>
              </p:txBody>
            </p:sp>
            <p:cxnSp>
              <p:nvCxnSpPr>
                <p:cNvPr id="27" name="Straight Connector 26"/>
                <p:cNvCxnSpPr>
                  <a:stCxn id="25" idx="0"/>
                  <a:endCxn id="24" idx="0"/>
                </p:cNvCxnSpPr>
                <p:nvPr/>
              </p:nvCxnSpPr>
              <p:spPr>
                <a:xfrm rot="16200000">
                  <a:off x="1264175" y="2924605"/>
                  <a:ext cx="2312936" cy="0"/>
                </a:xfrm>
                <a:prstGeom prst="line">
                  <a:avLst/>
                </a:prstGeom>
                <a:grpFill/>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a:off x="2285107" y="2902743"/>
                  <a:ext cx="2312936" cy="0"/>
                </a:xfrm>
                <a:prstGeom prst="line">
                  <a:avLst/>
                </a:prstGeom>
                <a:grpFill/>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9" name="TextBox 15"/>
              <p:cNvSpPr txBox="1">
                <a:spLocks noChangeArrowheads="1"/>
              </p:cNvSpPr>
              <p:nvPr/>
            </p:nvSpPr>
            <p:spPr bwMode="auto">
              <a:xfrm>
                <a:off x="2307334" y="1933115"/>
                <a:ext cx="1284305" cy="653583"/>
              </a:xfrm>
              <a:prstGeom prst="rect">
                <a:avLst/>
              </a:prstGeom>
              <a:noFill/>
              <a:ln w="9525">
                <a:noFill/>
                <a:miter lim="800000"/>
                <a:headEnd/>
                <a:tailEnd/>
              </a:ln>
            </p:spPr>
            <p:txBody>
              <a:bodyPr>
                <a:prstTxWarp prst="textNoShape">
                  <a:avLst/>
                </a:prstTxWarp>
                <a:spAutoFit/>
              </a:bodyPr>
              <a:lstStyle/>
              <a:p>
                <a:pPr algn="ctr" defTabSz="914400" fontAlgn="base">
                  <a:spcBef>
                    <a:spcPct val="0"/>
                  </a:spcBef>
                  <a:spcAft>
                    <a:spcPct val="0"/>
                  </a:spcAft>
                </a:pPr>
                <a:r>
                  <a:rPr lang="en-GB" sz="100" b="1" dirty="0" err="1">
                    <a:solidFill>
                      <a:srgbClr val="FF0000"/>
                    </a:solidFill>
                    <a:ea typeface="ＭＳ Ｐゴシック" charset="-128"/>
                  </a:rPr>
                  <a:t>Geohazard</a:t>
                </a:r>
                <a:r>
                  <a:rPr lang="en-GB" sz="100" b="1" dirty="0">
                    <a:solidFill>
                      <a:srgbClr val="FF0000"/>
                    </a:solidFill>
                    <a:ea typeface="ＭＳ Ｐゴシック" charset="-128"/>
                  </a:rPr>
                  <a:t> Community (Pilot)</a:t>
                </a:r>
              </a:p>
            </p:txBody>
          </p:sp>
          <p:grpSp>
            <p:nvGrpSpPr>
              <p:cNvPr id="20" name="Group 2"/>
              <p:cNvGrpSpPr>
                <a:grpSpLocks/>
              </p:cNvGrpSpPr>
              <p:nvPr/>
            </p:nvGrpSpPr>
            <p:grpSpPr bwMode="auto">
              <a:xfrm>
                <a:off x="2487172" y="3577702"/>
                <a:ext cx="667307" cy="587894"/>
                <a:chOff x="1632" y="1248"/>
                <a:chExt cx="2682" cy="2286"/>
              </a:xfrm>
            </p:grpSpPr>
            <p:sp>
              <p:nvSpPr>
                <p:cNvPr id="21" name="Gear"/>
                <p:cNvSpPr>
                  <a:spLocks noEditPoints="1" noChangeArrowheads="1"/>
                </p:cNvSpPr>
                <p:nvPr/>
              </p:nvSpPr>
              <p:spPr bwMode="auto">
                <a:xfrm>
                  <a:off x="3119" y="1248"/>
                  <a:ext cx="1195" cy="104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374 w 21600"/>
                    <a:gd name="T13" fmla="*/ 3957 h 21600"/>
                    <a:gd name="T14" fmla="*/ 17840 w 21600"/>
                    <a:gd name="T15" fmla="*/ 17643 h 21600"/>
                  </a:gdLst>
                  <a:ahLst/>
                  <a:cxnLst>
                    <a:cxn ang="T8">
                      <a:pos x="T0" y="T1"/>
                    </a:cxn>
                    <a:cxn ang="T9">
                      <a:pos x="T2" y="T3"/>
                    </a:cxn>
                    <a:cxn ang="T10">
                      <a:pos x="T4" y="T5"/>
                    </a:cxn>
                    <a:cxn ang="T11">
                      <a:pos x="T6" y="T7"/>
                    </a:cxn>
                  </a:cxnLst>
                  <a:rect l="T12" t="T13" r="T14" b="T15"/>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scene3d>
                  <a:camera prst="legacyPerspectiveFront">
                    <a:rot lat="20099991" lon="1500000" rev="0"/>
                  </a:camera>
                  <a:lightRig rig="legacyFlat4" dir="b"/>
                </a:scene3d>
                <a:sp3d extrusionH="430200" prstMaterial="legacyMatte">
                  <a:bevelT w="13500" h="13500" prst="angle"/>
                  <a:bevelB w="13500" h="13500" prst="angle"/>
                  <a:extrusionClr>
                    <a:srgbClr val="C0C0C0"/>
                  </a:extrusionClr>
                </a:sp3d>
              </p:spPr>
              <p:txBody>
                <a:bodyPr>
                  <a:prstTxWarp prst="textNoShape">
                    <a:avLst/>
                  </a:prstTxWarp>
                  <a:flatTx/>
                </a:bodyPr>
                <a:lstStyle/>
                <a:p>
                  <a:pPr defTabSz="914400" fontAlgn="base">
                    <a:lnSpc>
                      <a:spcPct val="60000"/>
                    </a:lnSpc>
                    <a:spcBef>
                      <a:spcPct val="0"/>
                    </a:spcBef>
                    <a:spcAft>
                      <a:spcPct val="0"/>
                    </a:spcAft>
                  </a:pPr>
                  <a:endParaRPr lang="en-GB" sz="100" b="1">
                    <a:solidFill>
                      <a:srgbClr val="FF6600"/>
                    </a:solidFill>
                    <a:ea typeface="ＭＳ Ｐゴシック" charset="-128"/>
                  </a:endParaRPr>
                </a:p>
              </p:txBody>
            </p:sp>
            <p:sp>
              <p:nvSpPr>
                <p:cNvPr id="22" name="AutoShape 4"/>
                <p:cNvSpPr>
                  <a:spLocks noEditPoints="1" noChangeArrowheads="1"/>
                </p:cNvSpPr>
                <p:nvPr/>
              </p:nvSpPr>
              <p:spPr bwMode="auto">
                <a:xfrm>
                  <a:off x="1632" y="1680"/>
                  <a:ext cx="1429" cy="125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368 w 21600"/>
                    <a:gd name="T13" fmla="*/ 3965 h 21600"/>
                    <a:gd name="T14" fmla="*/ 17836 w 21600"/>
                    <a:gd name="T15" fmla="*/ 17635 h 21600"/>
                  </a:gdLst>
                  <a:ahLst/>
                  <a:cxnLst>
                    <a:cxn ang="T8">
                      <a:pos x="T0" y="T1"/>
                    </a:cxn>
                    <a:cxn ang="T9">
                      <a:pos x="T2" y="T3"/>
                    </a:cxn>
                    <a:cxn ang="T10">
                      <a:pos x="T4" y="T5"/>
                    </a:cxn>
                    <a:cxn ang="T11">
                      <a:pos x="T6" y="T7"/>
                    </a:cxn>
                  </a:cxnLst>
                  <a:rect l="T12" t="T13" r="T14" b="T15"/>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scene3d>
                  <a:camera prst="legacyPerspectiveFront">
                    <a:rot lat="20099991" lon="1500000" rev="0"/>
                  </a:camera>
                  <a:lightRig rig="legacyFlat4" dir="b"/>
                </a:scene3d>
                <a:sp3d extrusionH="430200" prstMaterial="legacyMatte">
                  <a:bevelT w="13500" h="13500" prst="angle"/>
                  <a:bevelB w="13500" h="13500" prst="angle"/>
                  <a:extrusionClr>
                    <a:srgbClr val="C0C0C0"/>
                  </a:extrusionClr>
                </a:sp3d>
              </p:spPr>
              <p:txBody>
                <a:bodyPr>
                  <a:prstTxWarp prst="textNoShape">
                    <a:avLst/>
                  </a:prstTxWarp>
                  <a:flatTx/>
                </a:bodyPr>
                <a:lstStyle/>
                <a:p>
                  <a:pPr defTabSz="914400" fontAlgn="base">
                    <a:lnSpc>
                      <a:spcPct val="60000"/>
                    </a:lnSpc>
                    <a:spcBef>
                      <a:spcPct val="0"/>
                    </a:spcBef>
                    <a:spcAft>
                      <a:spcPct val="0"/>
                    </a:spcAft>
                  </a:pPr>
                  <a:endParaRPr lang="en-GB" sz="100" b="1">
                    <a:solidFill>
                      <a:srgbClr val="FF6600"/>
                    </a:solidFill>
                    <a:ea typeface="ＭＳ Ｐゴシック" charset="-128"/>
                  </a:endParaRPr>
                </a:p>
              </p:txBody>
            </p:sp>
            <p:sp>
              <p:nvSpPr>
                <p:cNvPr id="23" name="AutoShape 5"/>
                <p:cNvSpPr>
                  <a:spLocks noEditPoints="1" noChangeArrowheads="1"/>
                </p:cNvSpPr>
                <p:nvPr/>
              </p:nvSpPr>
              <p:spPr bwMode="auto">
                <a:xfrm>
                  <a:off x="2559" y="2142"/>
                  <a:ext cx="1588"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380 w 21600"/>
                    <a:gd name="T13" fmla="*/ 3957 h 21600"/>
                    <a:gd name="T14" fmla="*/ 17846 w 21600"/>
                    <a:gd name="T15" fmla="*/ 17628 h 21600"/>
                  </a:gdLst>
                  <a:ahLst/>
                  <a:cxnLst>
                    <a:cxn ang="T8">
                      <a:pos x="T0" y="T1"/>
                    </a:cxn>
                    <a:cxn ang="T9">
                      <a:pos x="T2" y="T3"/>
                    </a:cxn>
                    <a:cxn ang="T10">
                      <a:pos x="T4" y="T5"/>
                    </a:cxn>
                    <a:cxn ang="T11">
                      <a:pos x="T6" y="T7"/>
                    </a:cxn>
                  </a:cxnLst>
                  <a:rect l="T12" t="T13" r="T14" b="T15"/>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scene3d>
                  <a:camera prst="legacyPerspectiveFront">
                    <a:rot lat="20099991" lon="1500000" rev="0"/>
                  </a:camera>
                  <a:lightRig rig="legacyFlat4" dir="b"/>
                </a:scene3d>
                <a:sp3d extrusionH="430200" prstMaterial="legacyMatte">
                  <a:bevelT w="13500" h="13500" prst="angle"/>
                  <a:bevelB w="13500" h="13500" prst="angle"/>
                  <a:extrusionClr>
                    <a:srgbClr val="C0C0C0"/>
                  </a:extrusionClr>
                </a:sp3d>
              </p:spPr>
              <p:txBody>
                <a:bodyPr>
                  <a:prstTxWarp prst="textNoShape">
                    <a:avLst/>
                  </a:prstTxWarp>
                  <a:flatTx/>
                </a:bodyPr>
                <a:lstStyle/>
                <a:p>
                  <a:pPr defTabSz="914400" fontAlgn="base">
                    <a:lnSpc>
                      <a:spcPct val="60000"/>
                    </a:lnSpc>
                    <a:spcBef>
                      <a:spcPct val="0"/>
                    </a:spcBef>
                    <a:spcAft>
                      <a:spcPct val="0"/>
                    </a:spcAft>
                  </a:pPr>
                  <a:endParaRPr lang="en-GB" sz="100" b="1">
                    <a:solidFill>
                      <a:srgbClr val="FF6600"/>
                    </a:solidFill>
                    <a:ea typeface="ＭＳ Ｐゴシック" charset="-128"/>
                  </a:endParaRPr>
                </a:p>
              </p:txBody>
            </p:sp>
          </p:grpSp>
        </p:grpSp>
        <p:sp>
          <p:nvSpPr>
            <p:cNvPr id="29" name="TextBox 37"/>
            <p:cNvSpPr txBox="1">
              <a:spLocks noChangeArrowheads="1"/>
            </p:cNvSpPr>
            <p:nvPr/>
          </p:nvSpPr>
          <p:spPr bwMode="auto">
            <a:xfrm>
              <a:off x="2127737" y="2827340"/>
              <a:ext cx="1185497" cy="798588"/>
            </a:xfrm>
            <a:prstGeom prst="rect">
              <a:avLst/>
            </a:prstGeom>
            <a:noFill/>
            <a:ln w="9525">
              <a:noFill/>
              <a:miter lim="800000"/>
              <a:headEnd/>
              <a:tailEnd/>
            </a:ln>
          </p:spPr>
          <p:txBody>
            <a:bodyPr>
              <a:prstTxWarp prst="textNoShape">
                <a:avLst/>
              </a:prstTxWarp>
              <a:spAutoFit/>
            </a:bodyPr>
            <a:lstStyle/>
            <a:p>
              <a:pPr algn="ctr" defTabSz="914400" fontAlgn="base">
                <a:spcBef>
                  <a:spcPct val="0"/>
                </a:spcBef>
                <a:spcAft>
                  <a:spcPct val="0"/>
                </a:spcAft>
              </a:pPr>
              <a:r>
                <a:rPr lang="en-GB" sz="100" b="1" dirty="0">
                  <a:solidFill>
                    <a:srgbClr val="FF6600"/>
                  </a:solidFill>
                  <a:ea typeface="ＭＳ Ｐゴシック" charset="-128"/>
                </a:rPr>
                <a:t>Community operated </a:t>
              </a:r>
            </a:p>
            <a:p>
              <a:pPr algn="ctr" defTabSz="914400" fontAlgn="base">
                <a:spcBef>
                  <a:spcPct val="0"/>
                </a:spcBef>
                <a:spcAft>
                  <a:spcPct val="0"/>
                </a:spcAft>
              </a:pPr>
              <a:r>
                <a:rPr lang="en-GB" sz="100" b="1" dirty="0">
                  <a:solidFill>
                    <a:srgbClr val="FF6600"/>
                  </a:solidFill>
                  <a:ea typeface="ＭＳ Ｐゴシック" charset="-128"/>
                </a:rPr>
                <a:t>plug-in processors</a:t>
              </a:r>
            </a:p>
            <a:p>
              <a:pPr algn="ctr" defTabSz="914400" fontAlgn="base">
                <a:spcBef>
                  <a:spcPct val="0"/>
                </a:spcBef>
                <a:spcAft>
                  <a:spcPct val="0"/>
                </a:spcAft>
              </a:pPr>
              <a:r>
                <a:rPr lang="en-GB" sz="100" b="1" dirty="0">
                  <a:solidFill>
                    <a:srgbClr val="FF6600"/>
                  </a:solidFill>
                  <a:ea typeface="ＭＳ Ｐゴシック" charset="-128"/>
                </a:rPr>
                <a:t>(L2+)</a:t>
              </a:r>
            </a:p>
          </p:txBody>
        </p:sp>
        <p:grpSp>
          <p:nvGrpSpPr>
            <p:cNvPr id="30" name="Group 51"/>
            <p:cNvGrpSpPr>
              <a:grpSpLocks/>
            </p:cNvGrpSpPr>
            <p:nvPr/>
          </p:nvGrpSpPr>
          <p:grpSpPr bwMode="auto">
            <a:xfrm>
              <a:off x="3292726" y="1746271"/>
              <a:ext cx="1185496" cy="2557463"/>
              <a:chOff x="2307334" y="1746274"/>
              <a:chExt cx="1284305" cy="2558221"/>
            </a:xfrm>
          </p:grpSpPr>
          <p:grpSp>
            <p:nvGrpSpPr>
              <p:cNvPr id="31" name="Group 52"/>
              <p:cNvGrpSpPr/>
              <p:nvPr/>
            </p:nvGrpSpPr>
            <p:grpSpPr>
              <a:xfrm>
                <a:off x="2420642" y="1746274"/>
                <a:ext cx="1020933" cy="2558221"/>
                <a:chOff x="2420642" y="1544714"/>
                <a:chExt cx="1020933" cy="2759781"/>
              </a:xfrm>
              <a:solidFill>
                <a:srgbClr val="CCFFFF"/>
              </a:solidFill>
            </p:grpSpPr>
            <p:sp>
              <p:nvSpPr>
                <p:cNvPr id="37" name="Flowchart: Direct Access Storage 58"/>
                <p:cNvSpPr/>
                <p:nvPr/>
              </p:nvSpPr>
              <p:spPr>
                <a:xfrm rot="16200000">
                  <a:off x="2707686" y="1257671"/>
                  <a:ext cx="446845" cy="1020932"/>
                </a:xfrm>
                <a:prstGeom prst="flowChartMagneticDrum">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lnSpc>
                      <a:spcPct val="60000"/>
                    </a:lnSpc>
                    <a:spcBef>
                      <a:spcPct val="0"/>
                    </a:spcBef>
                    <a:spcAft>
                      <a:spcPct val="0"/>
                    </a:spcAft>
                    <a:defRPr/>
                  </a:pPr>
                  <a:endParaRPr lang="en-GB" sz="100" b="1">
                    <a:solidFill>
                      <a:srgbClr val="FFFFFF"/>
                    </a:solidFill>
                  </a:endParaRPr>
                </a:p>
              </p:txBody>
            </p:sp>
            <p:sp>
              <p:nvSpPr>
                <p:cNvPr id="38" name="Flowchart: Direct Access Storage 59"/>
                <p:cNvSpPr/>
                <p:nvPr/>
              </p:nvSpPr>
              <p:spPr>
                <a:xfrm rot="16200000">
                  <a:off x="2707686" y="3570607"/>
                  <a:ext cx="446845" cy="1020932"/>
                </a:xfrm>
                <a:prstGeom prst="flowChartMagneticDrum">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lnSpc>
                      <a:spcPct val="60000"/>
                    </a:lnSpc>
                    <a:spcBef>
                      <a:spcPct val="0"/>
                    </a:spcBef>
                    <a:spcAft>
                      <a:spcPct val="0"/>
                    </a:spcAft>
                    <a:defRPr/>
                  </a:pPr>
                  <a:endParaRPr lang="en-GB" sz="100" b="1">
                    <a:solidFill>
                      <a:srgbClr val="FFFFFF"/>
                    </a:solidFill>
                  </a:endParaRPr>
                </a:p>
              </p:txBody>
            </p:sp>
            <p:sp>
              <p:nvSpPr>
                <p:cNvPr id="39" name="Rectangle 38"/>
                <p:cNvSpPr/>
                <p:nvPr/>
              </p:nvSpPr>
              <p:spPr>
                <a:xfrm rot="16200000">
                  <a:off x="1805027" y="2444527"/>
                  <a:ext cx="2252162" cy="1020932"/>
                </a:xfrm>
                <a:prstGeom prst="rect">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lnSpc>
                      <a:spcPct val="60000"/>
                    </a:lnSpc>
                    <a:spcBef>
                      <a:spcPct val="0"/>
                    </a:spcBef>
                    <a:spcAft>
                      <a:spcPct val="0"/>
                    </a:spcAft>
                    <a:defRPr/>
                  </a:pPr>
                  <a:endParaRPr lang="en-GB" sz="100" b="1" dirty="0">
                    <a:solidFill>
                      <a:srgbClr val="FF0000"/>
                    </a:solidFill>
                  </a:endParaRPr>
                </a:p>
              </p:txBody>
            </p:sp>
            <p:cxnSp>
              <p:nvCxnSpPr>
                <p:cNvPr id="40" name="Straight Connector 39"/>
                <p:cNvCxnSpPr>
                  <a:stCxn id="38" idx="0"/>
                  <a:endCxn id="37" idx="0"/>
                </p:cNvCxnSpPr>
                <p:nvPr/>
              </p:nvCxnSpPr>
              <p:spPr>
                <a:xfrm rot="16200000">
                  <a:off x="1264175" y="2924605"/>
                  <a:ext cx="2312936" cy="0"/>
                </a:xfrm>
                <a:prstGeom prst="line">
                  <a:avLst/>
                </a:prstGeom>
                <a:grpFill/>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16200000">
                  <a:off x="2285107" y="2902743"/>
                  <a:ext cx="2312936" cy="0"/>
                </a:xfrm>
                <a:prstGeom prst="line">
                  <a:avLst/>
                </a:prstGeom>
                <a:grpFill/>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2" name="TextBox 53"/>
              <p:cNvSpPr txBox="1">
                <a:spLocks noChangeArrowheads="1"/>
              </p:cNvSpPr>
              <p:nvPr/>
            </p:nvSpPr>
            <p:spPr bwMode="auto">
              <a:xfrm>
                <a:off x="2307334" y="1933115"/>
                <a:ext cx="1284305" cy="653583"/>
              </a:xfrm>
              <a:prstGeom prst="rect">
                <a:avLst/>
              </a:prstGeom>
              <a:noFill/>
              <a:ln w="9525">
                <a:noFill/>
                <a:miter lim="800000"/>
                <a:headEnd/>
                <a:tailEnd/>
              </a:ln>
            </p:spPr>
            <p:txBody>
              <a:bodyPr>
                <a:prstTxWarp prst="textNoShape">
                  <a:avLst/>
                </a:prstTxWarp>
                <a:spAutoFit/>
              </a:bodyPr>
              <a:lstStyle/>
              <a:p>
                <a:pPr algn="ctr" defTabSz="914400" fontAlgn="base">
                  <a:spcBef>
                    <a:spcPct val="0"/>
                  </a:spcBef>
                  <a:spcAft>
                    <a:spcPct val="0"/>
                  </a:spcAft>
                </a:pPr>
                <a:r>
                  <a:rPr lang="en-GB" sz="100" b="1" dirty="0">
                    <a:solidFill>
                      <a:srgbClr val="FF0000"/>
                    </a:solidFill>
                    <a:ea typeface="ＭＳ Ｐゴシック" charset="-128"/>
                  </a:rPr>
                  <a:t>Science Community</a:t>
                </a:r>
              </a:p>
              <a:p>
                <a:pPr algn="ctr" defTabSz="914400" fontAlgn="base">
                  <a:spcBef>
                    <a:spcPct val="0"/>
                  </a:spcBef>
                  <a:spcAft>
                    <a:spcPct val="0"/>
                  </a:spcAft>
                </a:pPr>
                <a:r>
                  <a:rPr lang="en-GB" sz="100" b="1" dirty="0" err="1">
                    <a:solidFill>
                      <a:srgbClr val="FF0000"/>
                    </a:solidFill>
                    <a:ea typeface="ＭＳ Ｐゴシック" charset="-128"/>
                  </a:rPr>
                  <a:t>x</a:t>
                </a:r>
                <a:endParaRPr lang="en-GB" sz="100" b="1" dirty="0">
                  <a:solidFill>
                    <a:srgbClr val="FF0000"/>
                  </a:solidFill>
                  <a:ea typeface="ＭＳ Ｐゴシック" charset="-128"/>
                </a:endParaRPr>
              </a:p>
            </p:txBody>
          </p:sp>
          <p:grpSp>
            <p:nvGrpSpPr>
              <p:cNvPr id="33" name="Group 2"/>
              <p:cNvGrpSpPr>
                <a:grpSpLocks/>
              </p:cNvGrpSpPr>
              <p:nvPr/>
            </p:nvGrpSpPr>
            <p:grpSpPr bwMode="auto">
              <a:xfrm>
                <a:off x="2487172" y="3577702"/>
                <a:ext cx="667307" cy="587894"/>
                <a:chOff x="1632" y="1248"/>
                <a:chExt cx="2682" cy="2286"/>
              </a:xfrm>
            </p:grpSpPr>
            <p:sp>
              <p:nvSpPr>
                <p:cNvPr id="34" name="Gear"/>
                <p:cNvSpPr>
                  <a:spLocks noEditPoints="1" noChangeArrowheads="1"/>
                </p:cNvSpPr>
                <p:nvPr/>
              </p:nvSpPr>
              <p:spPr bwMode="auto">
                <a:xfrm>
                  <a:off x="3119" y="1248"/>
                  <a:ext cx="1195" cy="104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374 w 21600"/>
                    <a:gd name="T13" fmla="*/ 3957 h 21600"/>
                    <a:gd name="T14" fmla="*/ 17840 w 21600"/>
                    <a:gd name="T15" fmla="*/ 17643 h 21600"/>
                  </a:gdLst>
                  <a:ahLst/>
                  <a:cxnLst>
                    <a:cxn ang="T8">
                      <a:pos x="T0" y="T1"/>
                    </a:cxn>
                    <a:cxn ang="T9">
                      <a:pos x="T2" y="T3"/>
                    </a:cxn>
                    <a:cxn ang="T10">
                      <a:pos x="T4" y="T5"/>
                    </a:cxn>
                    <a:cxn ang="T11">
                      <a:pos x="T6" y="T7"/>
                    </a:cxn>
                  </a:cxnLst>
                  <a:rect l="T12" t="T13" r="T14" b="T15"/>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scene3d>
                  <a:camera prst="legacyPerspectiveFront">
                    <a:rot lat="20099991" lon="1500000" rev="0"/>
                  </a:camera>
                  <a:lightRig rig="legacyFlat4" dir="b"/>
                </a:scene3d>
                <a:sp3d extrusionH="430200" prstMaterial="legacyMatte">
                  <a:bevelT w="13500" h="13500" prst="angle"/>
                  <a:bevelB w="13500" h="13500" prst="angle"/>
                  <a:extrusionClr>
                    <a:srgbClr val="C0C0C0"/>
                  </a:extrusionClr>
                </a:sp3d>
              </p:spPr>
              <p:txBody>
                <a:bodyPr>
                  <a:prstTxWarp prst="textNoShape">
                    <a:avLst/>
                  </a:prstTxWarp>
                  <a:flatTx/>
                </a:bodyPr>
                <a:lstStyle/>
                <a:p>
                  <a:pPr defTabSz="914400" fontAlgn="base">
                    <a:lnSpc>
                      <a:spcPct val="60000"/>
                    </a:lnSpc>
                    <a:spcBef>
                      <a:spcPct val="0"/>
                    </a:spcBef>
                    <a:spcAft>
                      <a:spcPct val="0"/>
                    </a:spcAft>
                  </a:pPr>
                  <a:endParaRPr lang="en-GB" sz="100" b="1">
                    <a:solidFill>
                      <a:srgbClr val="FF6600"/>
                    </a:solidFill>
                    <a:ea typeface="ＭＳ Ｐゴシック" charset="-128"/>
                  </a:endParaRPr>
                </a:p>
              </p:txBody>
            </p:sp>
            <p:sp>
              <p:nvSpPr>
                <p:cNvPr id="35" name="AutoShape 4"/>
                <p:cNvSpPr>
                  <a:spLocks noEditPoints="1" noChangeArrowheads="1"/>
                </p:cNvSpPr>
                <p:nvPr/>
              </p:nvSpPr>
              <p:spPr bwMode="auto">
                <a:xfrm>
                  <a:off x="1632" y="1680"/>
                  <a:ext cx="1429" cy="125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368 w 21600"/>
                    <a:gd name="T13" fmla="*/ 3965 h 21600"/>
                    <a:gd name="T14" fmla="*/ 17836 w 21600"/>
                    <a:gd name="T15" fmla="*/ 17635 h 21600"/>
                  </a:gdLst>
                  <a:ahLst/>
                  <a:cxnLst>
                    <a:cxn ang="T8">
                      <a:pos x="T0" y="T1"/>
                    </a:cxn>
                    <a:cxn ang="T9">
                      <a:pos x="T2" y="T3"/>
                    </a:cxn>
                    <a:cxn ang="T10">
                      <a:pos x="T4" y="T5"/>
                    </a:cxn>
                    <a:cxn ang="T11">
                      <a:pos x="T6" y="T7"/>
                    </a:cxn>
                  </a:cxnLst>
                  <a:rect l="T12" t="T13" r="T14" b="T15"/>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scene3d>
                  <a:camera prst="legacyPerspectiveFront">
                    <a:rot lat="20099991" lon="1500000" rev="0"/>
                  </a:camera>
                  <a:lightRig rig="legacyFlat4" dir="b"/>
                </a:scene3d>
                <a:sp3d extrusionH="430200" prstMaterial="legacyMatte">
                  <a:bevelT w="13500" h="13500" prst="angle"/>
                  <a:bevelB w="13500" h="13500" prst="angle"/>
                  <a:extrusionClr>
                    <a:srgbClr val="C0C0C0"/>
                  </a:extrusionClr>
                </a:sp3d>
              </p:spPr>
              <p:txBody>
                <a:bodyPr>
                  <a:prstTxWarp prst="textNoShape">
                    <a:avLst/>
                  </a:prstTxWarp>
                  <a:flatTx/>
                </a:bodyPr>
                <a:lstStyle/>
                <a:p>
                  <a:pPr defTabSz="914400" fontAlgn="base">
                    <a:lnSpc>
                      <a:spcPct val="60000"/>
                    </a:lnSpc>
                    <a:spcBef>
                      <a:spcPct val="0"/>
                    </a:spcBef>
                    <a:spcAft>
                      <a:spcPct val="0"/>
                    </a:spcAft>
                  </a:pPr>
                  <a:endParaRPr lang="en-GB" sz="100" b="1">
                    <a:solidFill>
                      <a:srgbClr val="FF6600"/>
                    </a:solidFill>
                    <a:ea typeface="ＭＳ Ｐゴシック" charset="-128"/>
                  </a:endParaRPr>
                </a:p>
              </p:txBody>
            </p:sp>
            <p:sp>
              <p:nvSpPr>
                <p:cNvPr id="36" name="AutoShape 5"/>
                <p:cNvSpPr>
                  <a:spLocks noEditPoints="1" noChangeArrowheads="1"/>
                </p:cNvSpPr>
                <p:nvPr/>
              </p:nvSpPr>
              <p:spPr bwMode="auto">
                <a:xfrm>
                  <a:off x="2559" y="2142"/>
                  <a:ext cx="1588"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380 w 21600"/>
                    <a:gd name="T13" fmla="*/ 3957 h 21600"/>
                    <a:gd name="T14" fmla="*/ 17846 w 21600"/>
                    <a:gd name="T15" fmla="*/ 17628 h 21600"/>
                  </a:gdLst>
                  <a:ahLst/>
                  <a:cxnLst>
                    <a:cxn ang="T8">
                      <a:pos x="T0" y="T1"/>
                    </a:cxn>
                    <a:cxn ang="T9">
                      <a:pos x="T2" y="T3"/>
                    </a:cxn>
                    <a:cxn ang="T10">
                      <a:pos x="T4" y="T5"/>
                    </a:cxn>
                    <a:cxn ang="T11">
                      <a:pos x="T6" y="T7"/>
                    </a:cxn>
                  </a:cxnLst>
                  <a:rect l="T12" t="T13" r="T14" b="T15"/>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scene3d>
                  <a:camera prst="legacyPerspectiveFront">
                    <a:rot lat="20099991" lon="1500000" rev="0"/>
                  </a:camera>
                  <a:lightRig rig="legacyFlat4" dir="b"/>
                </a:scene3d>
                <a:sp3d extrusionH="430200" prstMaterial="legacyMatte">
                  <a:bevelT w="13500" h="13500" prst="angle"/>
                  <a:bevelB w="13500" h="13500" prst="angle"/>
                  <a:extrusionClr>
                    <a:srgbClr val="C0C0C0"/>
                  </a:extrusionClr>
                </a:sp3d>
              </p:spPr>
              <p:txBody>
                <a:bodyPr>
                  <a:prstTxWarp prst="textNoShape">
                    <a:avLst/>
                  </a:prstTxWarp>
                  <a:flatTx/>
                </a:bodyPr>
                <a:lstStyle/>
                <a:p>
                  <a:pPr defTabSz="914400" fontAlgn="base">
                    <a:lnSpc>
                      <a:spcPct val="60000"/>
                    </a:lnSpc>
                    <a:spcBef>
                      <a:spcPct val="0"/>
                    </a:spcBef>
                    <a:spcAft>
                      <a:spcPct val="0"/>
                    </a:spcAft>
                  </a:pPr>
                  <a:endParaRPr lang="en-GB" sz="100" b="1">
                    <a:solidFill>
                      <a:srgbClr val="FF6600"/>
                    </a:solidFill>
                    <a:ea typeface="ＭＳ Ｐゴシック" charset="-128"/>
                  </a:endParaRPr>
                </a:p>
              </p:txBody>
            </p:sp>
          </p:grpSp>
        </p:grpSp>
        <p:grpSp>
          <p:nvGrpSpPr>
            <p:cNvPr id="42" name="Group 63"/>
            <p:cNvGrpSpPr>
              <a:grpSpLocks/>
            </p:cNvGrpSpPr>
            <p:nvPr/>
          </p:nvGrpSpPr>
          <p:grpSpPr bwMode="auto">
            <a:xfrm>
              <a:off x="4478215" y="1760538"/>
              <a:ext cx="1185497" cy="2557462"/>
              <a:chOff x="2307334" y="1746274"/>
              <a:chExt cx="1284305" cy="2558221"/>
            </a:xfrm>
          </p:grpSpPr>
          <p:grpSp>
            <p:nvGrpSpPr>
              <p:cNvPr id="43" name="Group 64"/>
              <p:cNvGrpSpPr/>
              <p:nvPr/>
            </p:nvGrpSpPr>
            <p:grpSpPr>
              <a:xfrm>
                <a:off x="2420642" y="1746274"/>
                <a:ext cx="1020933" cy="2558221"/>
                <a:chOff x="2420642" y="1544714"/>
                <a:chExt cx="1020933" cy="2759781"/>
              </a:xfrm>
              <a:solidFill>
                <a:srgbClr val="CCFFFF"/>
              </a:solidFill>
            </p:grpSpPr>
            <p:sp>
              <p:nvSpPr>
                <p:cNvPr id="49" name="Flowchart: Direct Access Storage 70"/>
                <p:cNvSpPr/>
                <p:nvPr/>
              </p:nvSpPr>
              <p:spPr>
                <a:xfrm rot="16200000">
                  <a:off x="2707686" y="1257671"/>
                  <a:ext cx="446845" cy="1020932"/>
                </a:xfrm>
                <a:prstGeom prst="flowChartMagneticDrum">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lnSpc>
                      <a:spcPct val="60000"/>
                    </a:lnSpc>
                    <a:spcBef>
                      <a:spcPct val="0"/>
                    </a:spcBef>
                    <a:spcAft>
                      <a:spcPct val="0"/>
                    </a:spcAft>
                    <a:defRPr/>
                  </a:pPr>
                  <a:endParaRPr lang="en-GB" sz="100" b="1">
                    <a:solidFill>
                      <a:srgbClr val="FFFFFF"/>
                    </a:solidFill>
                  </a:endParaRPr>
                </a:p>
              </p:txBody>
            </p:sp>
            <p:sp>
              <p:nvSpPr>
                <p:cNvPr id="50" name="Flowchart: Direct Access Storage 71"/>
                <p:cNvSpPr/>
                <p:nvPr/>
              </p:nvSpPr>
              <p:spPr>
                <a:xfrm rot="16200000">
                  <a:off x="2707686" y="3570607"/>
                  <a:ext cx="446845" cy="1020932"/>
                </a:xfrm>
                <a:prstGeom prst="flowChartMagneticDrum">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lnSpc>
                      <a:spcPct val="60000"/>
                    </a:lnSpc>
                    <a:spcBef>
                      <a:spcPct val="0"/>
                    </a:spcBef>
                    <a:spcAft>
                      <a:spcPct val="0"/>
                    </a:spcAft>
                    <a:defRPr/>
                  </a:pPr>
                  <a:endParaRPr lang="en-GB" sz="100" b="1">
                    <a:solidFill>
                      <a:srgbClr val="FFFFFF"/>
                    </a:solidFill>
                  </a:endParaRPr>
                </a:p>
              </p:txBody>
            </p:sp>
            <p:sp>
              <p:nvSpPr>
                <p:cNvPr id="51" name="Rectangle 50"/>
                <p:cNvSpPr/>
                <p:nvPr/>
              </p:nvSpPr>
              <p:spPr>
                <a:xfrm rot="16200000">
                  <a:off x="1805027" y="2444527"/>
                  <a:ext cx="2252162" cy="1020932"/>
                </a:xfrm>
                <a:prstGeom prst="rect">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lnSpc>
                      <a:spcPct val="60000"/>
                    </a:lnSpc>
                    <a:spcBef>
                      <a:spcPct val="0"/>
                    </a:spcBef>
                    <a:spcAft>
                      <a:spcPct val="0"/>
                    </a:spcAft>
                    <a:defRPr/>
                  </a:pPr>
                  <a:endParaRPr lang="en-GB" sz="100" b="1" dirty="0">
                    <a:solidFill>
                      <a:srgbClr val="FF0000"/>
                    </a:solidFill>
                  </a:endParaRPr>
                </a:p>
              </p:txBody>
            </p:sp>
            <p:cxnSp>
              <p:nvCxnSpPr>
                <p:cNvPr id="52" name="Straight Connector 51"/>
                <p:cNvCxnSpPr>
                  <a:stCxn id="50" idx="0"/>
                  <a:endCxn id="49" idx="0"/>
                </p:cNvCxnSpPr>
                <p:nvPr/>
              </p:nvCxnSpPr>
              <p:spPr>
                <a:xfrm rot="16200000">
                  <a:off x="1264175" y="2924605"/>
                  <a:ext cx="2312936" cy="0"/>
                </a:xfrm>
                <a:prstGeom prst="line">
                  <a:avLst/>
                </a:prstGeom>
                <a:grpFill/>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6200000">
                  <a:off x="2285107" y="2902743"/>
                  <a:ext cx="2312936" cy="0"/>
                </a:xfrm>
                <a:prstGeom prst="line">
                  <a:avLst/>
                </a:prstGeom>
                <a:grpFill/>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4" name="TextBox 65"/>
              <p:cNvSpPr txBox="1">
                <a:spLocks noChangeArrowheads="1"/>
              </p:cNvSpPr>
              <p:nvPr/>
            </p:nvSpPr>
            <p:spPr bwMode="auto">
              <a:xfrm>
                <a:off x="2307334" y="1933115"/>
                <a:ext cx="1284305" cy="653583"/>
              </a:xfrm>
              <a:prstGeom prst="rect">
                <a:avLst/>
              </a:prstGeom>
              <a:noFill/>
              <a:ln w="9525">
                <a:noFill/>
                <a:miter lim="800000"/>
                <a:headEnd/>
                <a:tailEnd/>
              </a:ln>
            </p:spPr>
            <p:txBody>
              <a:bodyPr>
                <a:prstTxWarp prst="textNoShape">
                  <a:avLst/>
                </a:prstTxWarp>
                <a:spAutoFit/>
              </a:bodyPr>
              <a:lstStyle/>
              <a:p>
                <a:pPr algn="ctr" defTabSz="914400" fontAlgn="base">
                  <a:spcBef>
                    <a:spcPct val="0"/>
                  </a:spcBef>
                  <a:spcAft>
                    <a:spcPct val="0"/>
                  </a:spcAft>
                </a:pPr>
                <a:r>
                  <a:rPr lang="en-GB" sz="100" b="1" dirty="0">
                    <a:solidFill>
                      <a:srgbClr val="FF0000"/>
                    </a:solidFill>
                    <a:ea typeface="ＭＳ Ｐゴシック" charset="-128"/>
                  </a:rPr>
                  <a:t>Science Community</a:t>
                </a:r>
              </a:p>
              <a:p>
                <a:pPr algn="ctr" defTabSz="914400" fontAlgn="base">
                  <a:spcBef>
                    <a:spcPct val="0"/>
                  </a:spcBef>
                  <a:spcAft>
                    <a:spcPct val="0"/>
                  </a:spcAft>
                </a:pPr>
                <a:r>
                  <a:rPr lang="en-GB" sz="100" b="1" dirty="0" err="1">
                    <a:solidFill>
                      <a:srgbClr val="FF0000"/>
                    </a:solidFill>
                    <a:ea typeface="ＭＳ Ｐゴシック" charset="-128"/>
                  </a:rPr>
                  <a:t>y</a:t>
                </a:r>
                <a:endParaRPr lang="en-GB" sz="100" b="1" dirty="0">
                  <a:solidFill>
                    <a:srgbClr val="FF0000"/>
                  </a:solidFill>
                  <a:ea typeface="ＭＳ Ｐゴシック" charset="-128"/>
                </a:endParaRPr>
              </a:p>
            </p:txBody>
          </p:sp>
          <p:grpSp>
            <p:nvGrpSpPr>
              <p:cNvPr id="45" name="Group 2"/>
              <p:cNvGrpSpPr>
                <a:grpSpLocks/>
              </p:cNvGrpSpPr>
              <p:nvPr/>
            </p:nvGrpSpPr>
            <p:grpSpPr bwMode="auto">
              <a:xfrm>
                <a:off x="2487172" y="3577702"/>
                <a:ext cx="667307" cy="587894"/>
                <a:chOff x="1632" y="1248"/>
                <a:chExt cx="2682" cy="2286"/>
              </a:xfrm>
            </p:grpSpPr>
            <p:sp>
              <p:nvSpPr>
                <p:cNvPr id="46" name="Gear"/>
                <p:cNvSpPr>
                  <a:spLocks noEditPoints="1" noChangeArrowheads="1"/>
                </p:cNvSpPr>
                <p:nvPr/>
              </p:nvSpPr>
              <p:spPr bwMode="auto">
                <a:xfrm>
                  <a:off x="3119" y="1248"/>
                  <a:ext cx="1195" cy="104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374 w 21600"/>
                    <a:gd name="T13" fmla="*/ 3957 h 21600"/>
                    <a:gd name="T14" fmla="*/ 17840 w 21600"/>
                    <a:gd name="T15" fmla="*/ 17643 h 21600"/>
                  </a:gdLst>
                  <a:ahLst/>
                  <a:cxnLst>
                    <a:cxn ang="T8">
                      <a:pos x="T0" y="T1"/>
                    </a:cxn>
                    <a:cxn ang="T9">
                      <a:pos x="T2" y="T3"/>
                    </a:cxn>
                    <a:cxn ang="T10">
                      <a:pos x="T4" y="T5"/>
                    </a:cxn>
                    <a:cxn ang="T11">
                      <a:pos x="T6" y="T7"/>
                    </a:cxn>
                  </a:cxnLst>
                  <a:rect l="T12" t="T13" r="T14" b="T15"/>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scene3d>
                  <a:camera prst="legacyPerspectiveFront">
                    <a:rot lat="20099991" lon="1500000" rev="0"/>
                  </a:camera>
                  <a:lightRig rig="legacyFlat4" dir="b"/>
                </a:scene3d>
                <a:sp3d extrusionH="430200" prstMaterial="legacyMatte">
                  <a:bevelT w="13500" h="13500" prst="angle"/>
                  <a:bevelB w="13500" h="13500" prst="angle"/>
                  <a:extrusionClr>
                    <a:srgbClr val="C0C0C0"/>
                  </a:extrusionClr>
                </a:sp3d>
              </p:spPr>
              <p:txBody>
                <a:bodyPr>
                  <a:prstTxWarp prst="textNoShape">
                    <a:avLst/>
                  </a:prstTxWarp>
                  <a:flatTx/>
                </a:bodyPr>
                <a:lstStyle/>
                <a:p>
                  <a:pPr defTabSz="914400" fontAlgn="base">
                    <a:lnSpc>
                      <a:spcPct val="60000"/>
                    </a:lnSpc>
                    <a:spcBef>
                      <a:spcPct val="0"/>
                    </a:spcBef>
                    <a:spcAft>
                      <a:spcPct val="0"/>
                    </a:spcAft>
                  </a:pPr>
                  <a:endParaRPr lang="en-GB" sz="100" b="1">
                    <a:solidFill>
                      <a:srgbClr val="FF6600"/>
                    </a:solidFill>
                    <a:ea typeface="ＭＳ Ｐゴシック" charset="-128"/>
                  </a:endParaRPr>
                </a:p>
              </p:txBody>
            </p:sp>
            <p:sp>
              <p:nvSpPr>
                <p:cNvPr id="47" name="AutoShape 4"/>
                <p:cNvSpPr>
                  <a:spLocks noEditPoints="1" noChangeArrowheads="1"/>
                </p:cNvSpPr>
                <p:nvPr/>
              </p:nvSpPr>
              <p:spPr bwMode="auto">
                <a:xfrm>
                  <a:off x="1632" y="1680"/>
                  <a:ext cx="1429" cy="125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368 w 21600"/>
                    <a:gd name="T13" fmla="*/ 3965 h 21600"/>
                    <a:gd name="T14" fmla="*/ 17836 w 21600"/>
                    <a:gd name="T15" fmla="*/ 17635 h 21600"/>
                  </a:gdLst>
                  <a:ahLst/>
                  <a:cxnLst>
                    <a:cxn ang="T8">
                      <a:pos x="T0" y="T1"/>
                    </a:cxn>
                    <a:cxn ang="T9">
                      <a:pos x="T2" y="T3"/>
                    </a:cxn>
                    <a:cxn ang="T10">
                      <a:pos x="T4" y="T5"/>
                    </a:cxn>
                    <a:cxn ang="T11">
                      <a:pos x="T6" y="T7"/>
                    </a:cxn>
                  </a:cxnLst>
                  <a:rect l="T12" t="T13" r="T14" b="T15"/>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scene3d>
                  <a:camera prst="legacyPerspectiveFront">
                    <a:rot lat="20099991" lon="1500000" rev="0"/>
                  </a:camera>
                  <a:lightRig rig="legacyFlat4" dir="b"/>
                </a:scene3d>
                <a:sp3d extrusionH="430200" prstMaterial="legacyMatte">
                  <a:bevelT w="13500" h="13500" prst="angle"/>
                  <a:bevelB w="13500" h="13500" prst="angle"/>
                  <a:extrusionClr>
                    <a:srgbClr val="C0C0C0"/>
                  </a:extrusionClr>
                </a:sp3d>
              </p:spPr>
              <p:txBody>
                <a:bodyPr>
                  <a:prstTxWarp prst="textNoShape">
                    <a:avLst/>
                  </a:prstTxWarp>
                  <a:flatTx/>
                </a:bodyPr>
                <a:lstStyle/>
                <a:p>
                  <a:pPr defTabSz="914400" fontAlgn="base">
                    <a:lnSpc>
                      <a:spcPct val="60000"/>
                    </a:lnSpc>
                    <a:spcBef>
                      <a:spcPct val="0"/>
                    </a:spcBef>
                    <a:spcAft>
                      <a:spcPct val="0"/>
                    </a:spcAft>
                  </a:pPr>
                  <a:endParaRPr lang="en-GB" sz="100" b="1">
                    <a:solidFill>
                      <a:srgbClr val="FF6600"/>
                    </a:solidFill>
                    <a:ea typeface="ＭＳ Ｐゴシック" charset="-128"/>
                  </a:endParaRPr>
                </a:p>
              </p:txBody>
            </p:sp>
            <p:sp>
              <p:nvSpPr>
                <p:cNvPr id="48" name="AutoShape 5"/>
                <p:cNvSpPr>
                  <a:spLocks noEditPoints="1" noChangeArrowheads="1"/>
                </p:cNvSpPr>
                <p:nvPr/>
              </p:nvSpPr>
              <p:spPr bwMode="auto">
                <a:xfrm>
                  <a:off x="2559" y="2142"/>
                  <a:ext cx="1588"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380 w 21600"/>
                    <a:gd name="T13" fmla="*/ 3957 h 21600"/>
                    <a:gd name="T14" fmla="*/ 17846 w 21600"/>
                    <a:gd name="T15" fmla="*/ 17628 h 21600"/>
                  </a:gdLst>
                  <a:ahLst/>
                  <a:cxnLst>
                    <a:cxn ang="T8">
                      <a:pos x="T0" y="T1"/>
                    </a:cxn>
                    <a:cxn ang="T9">
                      <a:pos x="T2" y="T3"/>
                    </a:cxn>
                    <a:cxn ang="T10">
                      <a:pos x="T4" y="T5"/>
                    </a:cxn>
                    <a:cxn ang="T11">
                      <a:pos x="T6" y="T7"/>
                    </a:cxn>
                  </a:cxnLst>
                  <a:rect l="T12" t="T13" r="T14" b="T15"/>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scene3d>
                  <a:camera prst="legacyPerspectiveFront">
                    <a:rot lat="20099991" lon="1500000" rev="0"/>
                  </a:camera>
                  <a:lightRig rig="legacyFlat4" dir="b"/>
                </a:scene3d>
                <a:sp3d extrusionH="430200" prstMaterial="legacyMatte">
                  <a:bevelT w="13500" h="13500" prst="angle"/>
                  <a:bevelB w="13500" h="13500" prst="angle"/>
                  <a:extrusionClr>
                    <a:srgbClr val="C0C0C0"/>
                  </a:extrusionClr>
                </a:sp3d>
              </p:spPr>
              <p:txBody>
                <a:bodyPr>
                  <a:prstTxWarp prst="textNoShape">
                    <a:avLst/>
                  </a:prstTxWarp>
                  <a:flatTx/>
                </a:bodyPr>
                <a:lstStyle/>
                <a:p>
                  <a:pPr defTabSz="914400" fontAlgn="base">
                    <a:lnSpc>
                      <a:spcPct val="60000"/>
                    </a:lnSpc>
                    <a:spcBef>
                      <a:spcPct val="0"/>
                    </a:spcBef>
                    <a:spcAft>
                      <a:spcPct val="0"/>
                    </a:spcAft>
                  </a:pPr>
                  <a:endParaRPr lang="en-GB" sz="100" b="1">
                    <a:solidFill>
                      <a:srgbClr val="FF6600"/>
                    </a:solidFill>
                    <a:ea typeface="ＭＳ Ｐゴシック" charset="-128"/>
                  </a:endParaRPr>
                </a:p>
              </p:txBody>
            </p:sp>
          </p:grpSp>
        </p:grpSp>
        <p:grpSp>
          <p:nvGrpSpPr>
            <p:cNvPr id="54" name="Group 75"/>
            <p:cNvGrpSpPr>
              <a:grpSpLocks/>
            </p:cNvGrpSpPr>
            <p:nvPr/>
          </p:nvGrpSpPr>
          <p:grpSpPr bwMode="auto">
            <a:xfrm>
              <a:off x="5637335" y="1760538"/>
              <a:ext cx="1185496" cy="2557462"/>
              <a:chOff x="2307334" y="1746274"/>
              <a:chExt cx="1284305" cy="2558221"/>
            </a:xfrm>
          </p:grpSpPr>
          <p:grpSp>
            <p:nvGrpSpPr>
              <p:cNvPr id="55" name="Group 76"/>
              <p:cNvGrpSpPr/>
              <p:nvPr/>
            </p:nvGrpSpPr>
            <p:grpSpPr>
              <a:xfrm>
                <a:off x="2420642" y="1746274"/>
                <a:ext cx="1020933" cy="2558221"/>
                <a:chOff x="2420642" y="1544714"/>
                <a:chExt cx="1020933" cy="2759781"/>
              </a:xfrm>
              <a:solidFill>
                <a:srgbClr val="CCFFFF"/>
              </a:solidFill>
            </p:grpSpPr>
            <p:sp>
              <p:nvSpPr>
                <p:cNvPr id="61" name="Flowchart: Direct Access Storage 82"/>
                <p:cNvSpPr/>
                <p:nvPr/>
              </p:nvSpPr>
              <p:spPr>
                <a:xfrm rot="16200000">
                  <a:off x="2707686" y="1257671"/>
                  <a:ext cx="446845" cy="1020932"/>
                </a:xfrm>
                <a:prstGeom prst="flowChartMagneticDrum">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lnSpc>
                      <a:spcPct val="60000"/>
                    </a:lnSpc>
                    <a:spcBef>
                      <a:spcPct val="0"/>
                    </a:spcBef>
                    <a:spcAft>
                      <a:spcPct val="0"/>
                    </a:spcAft>
                    <a:defRPr/>
                  </a:pPr>
                  <a:endParaRPr lang="en-GB" sz="100" b="1">
                    <a:solidFill>
                      <a:srgbClr val="FFFFFF"/>
                    </a:solidFill>
                  </a:endParaRPr>
                </a:p>
              </p:txBody>
            </p:sp>
            <p:sp>
              <p:nvSpPr>
                <p:cNvPr id="62" name="Flowchart: Direct Access Storage 83"/>
                <p:cNvSpPr/>
                <p:nvPr/>
              </p:nvSpPr>
              <p:spPr>
                <a:xfrm rot="16200000">
                  <a:off x="2707686" y="3570607"/>
                  <a:ext cx="446845" cy="1020932"/>
                </a:xfrm>
                <a:prstGeom prst="flowChartMagneticDrum">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lnSpc>
                      <a:spcPct val="60000"/>
                    </a:lnSpc>
                    <a:spcBef>
                      <a:spcPct val="0"/>
                    </a:spcBef>
                    <a:spcAft>
                      <a:spcPct val="0"/>
                    </a:spcAft>
                    <a:defRPr/>
                  </a:pPr>
                  <a:endParaRPr lang="en-GB" sz="100" b="1">
                    <a:solidFill>
                      <a:srgbClr val="FFFFFF"/>
                    </a:solidFill>
                  </a:endParaRPr>
                </a:p>
              </p:txBody>
            </p:sp>
            <p:sp>
              <p:nvSpPr>
                <p:cNvPr id="63" name="Rectangle 62"/>
                <p:cNvSpPr/>
                <p:nvPr/>
              </p:nvSpPr>
              <p:spPr>
                <a:xfrm rot="16200000">
                  <a:off x="1805027" y="2444527"/>
                  <a:ext cx="2252162" cy="1020932"/>
                </a:xfrm>
                <a:prstGeom prst="rect">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lnSpc>
                      <a:spcPct val="60000"/>
                    </a:lnSpc>
                    <a:spcBef>
                      <a:spcPct val="0"/>
                    </a:spcBef>
                    <a:spcAft>
                      <a:spcPct val="0"/>
                    </a:spcAft>
                    <a:defRPr/>
                  </a:pPr>
                  <a:endParaRPr lang="en-GB" sz="100" b="1" dirty="0">
                    <a:solidFill>
                      <a:srgbClr val="FF0000"/>
                    </a:solidFill>
                  </a:endParaRPr>
                </a:p>
              </p:txBody>
            </p:sp>
            <p:cxnSp>
              <p:nvCxnSpPr>
                <p:cNvPr id="64" name="Straight Connector 63"/>
                <p:cNvCxnSpPr>
                  <a:stCxn id="62" idx="0"/>
                  <a:endCxn id="61" idx="0"/>
                </p:cNvCxnSpPr>
                <p:nvPr/>
              </p:nvCxnSpPr>
              <p:spPr>
                <a:xfrm rot="16200000">
                  <a:off x="1264175" y="2924605"/>
                  <a:ext cx="2312936" cy="0"/>
                </a:xfrm>
                <a:prstGeom prst="line">
                  <a:avLst/>
                </a:prstGeom>
                <a:grpFill/>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16200000">
                  <a:off x="2285107" y="2902743"/>
                  <a:ext cx="2312936" cy="0"/>
                </a:xfrm>
                <a:prstGeom prst="line">
                  <a:avLst/>
                </a:prstGeom>
                <a:grpFill/>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56" name="TextBox 77"/>
              <p:cNvSpPr txBox="1">
                <a:spLocks noChangeArrowheads="1"/>
              </p:cNvSpPr>
              <p:nvPr/>
            </p:nvSpPr>
            <p:spPr bwMode="auto">
              <a:xfrm>
                <a:off x="2307334" y="1933115"/>
                <a:ext cx="1284305" cy="653583"/>
              </a:xfrm>
              <a:prstGeom prst="rect">
                <a:avLst/>
              </a:prstGeom>
              <a:noFill/>
              <a:ln w="9525">
                <a:noFill/>
                <a:miter lim="800000"/>
                <a:headEnd/>
                <a:tailEnd/>
              </a:ln>
            </p:spPr>
            <p:txBody>
              <a:bodyPr>
                <a:prstTxWarp prst="textNoShape">
                  <a:avLst/>
                </a:prstTxWarp>
                <a:spAutoFit/>
              </a:bodyPr>
              <a:lstStyle/>
              <a:p>
                <a:pPr algn="ctr" defTabSz="914400" fontAlgn="base">
                  <a:spcBef>
                    <a:spcPct val="0"/>
                  </a:spcBef>
                  <a:spcAft>
                    <a:spcPct val="0"/>
                  </a:spcAft>
                </a:pPr>
                <a:r>
                  <a:rPr lang="en-GB" sz="100" b="1" dirty="0">
                    <a:solidFill>
                      <a:srgbClr val="FF0000"/>
                    </a:solidFill>
                    <a:ea typeface="ＭＳ Ｐゴシック" charset="-128"/>
                  </a:rPr>
                  <a:t>Operational Service</a:t>
                </a:r>
              </a:p>
              <a:p>
                <a:pPr algn="ctr" defTabSz="914400" fontAlgn="base">
                  <a:spcBef>
                    <a:spcPct val="0"/>
                  </a:spcBef>
                  <a:spcAft>
                    <a:spcPct val="0"/>
                  </a:spcAft>
                </a:pPr>
                <a:r>
                  <a:rPr lang="en-GB" sz="100" b="1" dirty="0">
                    <a:solidFill>
                      <a:srgbClr val="FF0000"/>
                    </a:solidFill>
                    <a:ea typeface="ＭＳ Ｐゴシック" charset="-128"/>
                  </a:rPr>
                  <a:t>1</a:t>
                </a:r>
              </a:p>
            </p:txBody>
          </p:sp>
          <p:grpSp>
            <p:nvGrpSpPr>
              <p:cNvPr id="57" name="Group 2"/>
              <p:cNvGrpSpPr>
                <a:grpSpLocks/>
              </p:cNvGrpSpPr>
              <p:nvPr/>
            </p:nvGrpSpPr>
            <p:grpSpPr bwMode="auto">
              <a:xfrm>
                <a:off x="2487172" y="3577702"/>
                <a:ext cx="667307" cy="587894"/>
                <a:chOff x="1632" y="1248"/>
                <a:chExt cx="2682" cy="2286"/>
              </a:xfrm>
            </p:grpSpPr>
            <p:sp>
              <p:nvSpPr>
                <p:cNvPr id="58" name="Gear"/>
                <p:cNvSpPr>
                  <a:spLocks noEditPoints="1" noChangeArrowheads="1"/>
                </p:cNvSpPr>
                <p:nvPr/>
              </p:nvSpPr>
              <p:spPr bwMode="auto">
                <a:xfrm>
                  <a:off x="3119" y="1248"/>
                  <a:ext cx="1195" cy="104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374 w 21600"/>
                    <a:gd name="T13" fmla="*/ 3957 h 21600"/>
                    <a:gd name="T14" fmla="*/ 17840 w 21600"/>
                    <a:gd name="T15" fmla="*/ 17643 h 21600"/>
                  </a:gdLst>
                  <a:ahLst/>
                  <a:cxnLst>
                    <a:cxn ang="T8">
                      <a:pos x="T0" y="T1"/>
                    </a:cxn>
                    <a:cxn ang="T9">
                      <a:pos x="T2" y="T3"/>
                    </a:cxn>
                    <a:cxn ang="T10">
                      <a:pos x="T4" y="T5"/>
                    </a:cxn>
                    <a:cxn ang="T11">
                      <a:pos x="T6" y="T7"/>
                    </a:cxn>
                  </a:cxnLst>
                  <a:rect l="T12" t="T13" r="T14" b="T15"/>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scene3d>
                  <a:camera prst="legacyPerspectiveFront">
                    <a:rot lat="20099991" lon="1500000" rev="0"/>
                  </a:camera>
                  <a:lightRig rig="legacyFlat4" dir="b"/>
                </a:scene3d>
                <a:sp3d extrusionH="430200" prstMaterial="legacyMatte">
                  <a:bevelT w="13500" h="13500" prst="angle"/>
                  <a:bevelB w="13500" h="13500" prst="angle"/>
                  <a:extrusionClr>
                    <a:srgbClr val="C0C0C0"/>
                  </a:extrusionClr>
                </a:sp3d>
              </p:spPr>
              <p:txBody>
                <a:bodyPr>
                  <a:prstTxWarp prst="textNoShape">
                    <a:avLst/>
                  </a:prstTxWarp>
                  <a:flatTx/>
                </a:bodyPr>
                <a:lstStyle/>
                <a:p>
                  <a:pPr defTabSz="914400" fontAlgn="base">
                    <a:lnSpc>
                      <a:spcPct val="60000"/>
                    </a:lnSpc>
                    <a:spcBef>
                      <a:spcPct val="0"/>
                    </a:spcBef>
                    <a:spcAft>
                      <a:spcPct val="0"/>
                    </a:spcAft>
                  </a:pPr>
                  <a:endParaRPr lang="en-GB" sz="100" b="1">
                    <a:solidFill>
                      <a:srgbClr val="FF6600"/>
                    </a:solidFill>
                    <a:ea typeface="ＭＳ Ｐゴシック" charset="-128"/>
                  </a:endParaRPr>
                </a:p>
              </p:txBody>
            </p:sp>
            <p:sp>
              <p:nvSpPr>
                <p:cNvPr id="59" name="AutoShape 4"/>
                <p:cNvSpPr>
                  <a:spLocks noEditPoints="1" noChangeArrowheads="1"/>
                </p:cNvSpPr>
                <p:nvPr/>
              </p:nvSpPr>
              <p:spPr bwMode="auto">
                <a:xfrm>
                  <a:off x="1632" y="1680"/>
                  <a:ext cx="1429" cy="125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368 w 21600"/>
                    <a:gd name="T13" fmla="*/ 3965 h 21600"/>
                    <a:gd name="T14" fmla="*/ 17836 w 21600"/>
                    <a:gd name="T15" fmla="*/ 17635 h 21600"/>
                  </a:gdLst>
                  <a:ahLst/>
                  <a:cxnLst>
                    <a:cxn ang="T8">
                      <a:pos x="T0" y="T1"/>
                    </a:cxn>
                    <a:cxn ang="T9">
                      <a:pos x="T2" y="T3"/>
                    </a:cxn>
                    <a:cxn ang="T10">
                      <a:pos x="T4" y="T5"/>
                    </a:cxn>
                    <a:cxn ang="T11">
                      <a:pos x="T6" y="T7"/>
                    </a:cxn>
                  </a:cxnLst>
                  <a:rect l="T12" t="T13" r="T14" b="T15"/>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scene3d>
                  <a:camera prst="legacyPerspectiveFront">
                    <a:rot lat="20099991" lon="1500000" rev="0"/>
                  </a:camera>
                  <a:lightRig rig="legacyFlat4" dir="b"/>
                </a:scene3d>
                <a:sp3d extrusionH="430200" prstMaterial="legacyMatte">
                  <a:bevelT w="13500" h="13500" prst="angle"/>
                  <a:bevelB w="13500" h="13500" prst="angle"/>
                  <a:extrusionClr>
                    <a:srgbClr val="C0C0C0"/>
                  </a:extrusionClr>
                </a:sp3d>
              </p:spPr>
              <p:txBody>
                <a:bodyPr>
                  <a:prstTxWarp prst="textNoShape">
                    <a:avLst/>
                  </a:prstTxWarp>
                  <a:flatTx/>
                </a:bodyPr>
                <a:lstStyle/>
                <a:p>
                  <a:pPr defTabSz="914400" fontAlgn="base">
                    <a:lnSpc>
                      <a:spcPct val="60000"/>
                    </a:lnSpc>
                    <a:spcBef>
                      <a:spcPct val="0"/>
                    </a:spcBef>
                    <a:spcAft>
                      <a:spcPct val="0"/>
                    </a:spcAft>
                  </a:pPr>
                  <a:endParaRPr lang="en-GB" sz="100" b="1">
                    <a:solidFill>
                      <a:srgbClr val="FF6600"/>
                    </a:solidFill>
                    <a:ea typeface="ＭＳ Ｐゴシック" charset="-128"/>
                  </a:endParaRPr>
                </a:p>
              </p:txBody>
            </p:sp>
            <p:sp>
              <p:nvSpPr>
                <p:cNvPr id="60" name="AutoShape 5"/>
                <p:cNvSpPr>
                  <a:spLocks noEditPoints="1" noChangeArrowheads="1"/>
                </p:cNvSpPr>
                <p:nvPr/>
              </p:nvSpPr>
              <p:spPr bwMode="auto">
                <a:xfrm>
                  <a:off x="2559" y="2142"/>
                  <a:ext cx="1588"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380 w 21600"/>
                    <a:gd name="T13" fmla="*/ 3957 h 21600"/>
                    <a:gd name="T14" fmla="*/ 17846 w 21600"/>
                    <a:gd name="T15" fmla="*/ 17628 h 21600"/>
                  </a:gdLst>
                  <a:ahLst/>
                  <a:cxnLst>
                    <a:cxn ang="T8">
                      <a:pos x="T0" y="T1"/>
                    </a:cxn>
                    <a:cxn ang="T9">
                      <a:pos x="T2" y="T3"/>
                    </a:cxn>
                    <a:cxn ang="T10">
                      <a:pos x="T4" y="T5"/>
                    </a:cxn>
                    <a:cxn ang="T11">
                      <a:pos x="T6" y="T7"/>
                    </a:cxn>
                  </a:cxnLst>
                  <a:rect l="T12" t="T13" r="T14" b="T15"/>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scene3d>
                  <a:camera prst="legacyPerspectiveFront">
                    <a:rot lat="20099991" lon="1500000" rev="0"/>
                  </a:camera>
                  <a:lightRig rig="legacyFlat4" dir="b"/>
                </a:scene3d>
                <a:sp3d extrusionH="430200" prstMaterial="legacyMatte">
                  <a:bevelT w="13500" h="13500" prst="angle"/>
                  <a:bevelB w="13500" h="13500" prst="angle"/>
                  <a:extrusionClr>
                    <a:srgbClr val="C0C0C0"/>
                  </a:extrusionClr>
                </a:sp3d>
              </p:spPr>
              <p:txBody>
                <a:bodyPr>
                  <a:prstTxWarp prst="textNoShape">
                    <a:avLst/>
                  </a:prstTxWarp>
                  <a:flatTx/>
                </a:bodyPr>
                <a:lstStyle/>
                <a:p>
                  <a:pPr defTabSz="914400" fontAlgn="base">
                    <a:lnSpc>
                      <a:spcPct val="60000"/>
                    </a:lnSpc>
                    <a:spcBef>
                      <a:spcPct val="0"/>
                    </a:spcBef>
                    <a:spcAft>
                      <a:spcPct val="0"/>
                    </a:spcAft>
                  </a:pPr>
                  <a:endParaRPr lang="en-GB" sz="100" b="1">
                    <a:solidFill>
                      <a:srgbClr val="FF6600"/>
                    </a:solidFill>
                    <a:ea typeface="ＭＳ Ｐゴシック" charset="-128"/>
                  </a:endParaRPr>
                </a:p>
              </p:txBody>
            </p:sp>
          </p:grpSp>
        </p:grpSp>
        <p:grpSp>
          <p:nvGrpSpPr>
            <p:cNvPr id="66" name="Group 87"/>
            <p:cNvGrpSpPr>
              <a:grpSpLocks/>
            </p:cNvGrpSpPr>
            <p:nvPr/>
          </p:nvGrpSpPr>
          <p:grpSpPr bwMode="auto">
            <a:xfrm>
              <a:off x="6825761" y="1787525"/>
              <a:ext cx="1185497" cy="2559051"/>
              <a:chOff x="2307334" y="1746274"/>
              <a:chExt cx="1284305" cy="2558221"/>
            </a:xfrm>
          </p:grpSpPr>
          <p:grpSp>
            <p:nvGrpSpPr>
              <p:cNvPr id="67" name="Group 88"/>
              <p:cNvGrpSpPr/>
              <p:nvPr/>
            </p:nvGrpSpPr>
            <p:grpSpPr>
              <a:xfrm>
                <a:off x="2420642" y="1746274"/>
                <a:ext cx="1020933" cy="2558221"/>
                <a:chOff x="2420642" y="1544714"/>
                <a:chExt cx="1020933" cy="2759781"/>
              </a:xfrm>
              <a:solidFill>
                <a:srgbClr val="CCFFFF"/>
              </a:solidFill>
            </p:grpSpPr>
            <p:sp>
              <p:nvSpPr>
                <p:cNvPr id="73" name="Flowchart: Direct Access Storage 94"/>
                <p:cNvSpPr/>
                <p:nvPr/>
              </p:nvSpPr>
              <p:spPr>
                <a:xfrm rot="16200000">
                  <a:off x="2707686" y="1257671"/>
                  <a:ext cx="446845" cy="1020932"/>
                </a:xfrm>
                <a:prstGeom prst="flowChartMagneticDrum">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lnSpc>
                      <a:spcPct val="60000"/>
                    </a:lnSpc>
                    <a:spcBef>
                      <a:spcPct val="0"/>
                    </a:spcBef>
                    <a:spcAft>
                      <a:spcPct val="0"/>
                    </a:spcAft>
                    <a:defRPr/>
                  </a:pPr>
                  <a:endParaRPr lang="en-GB" sz="100" b="1">
                    <a:solidFill>
                      <a:srgbClr val="FFFFFF"/>
                    </a:solidFill>
                  </a:endParaRPr>
                </a:p>
              </p:txBody>
            </p:sp>
            <p:sp>
              <p:nvSpPr>
                <p:cNvPr id="74" name="Flowchart: Direct Access Storage 95"/>
                <p:cNvSpPr/>
                <p:nvPr/>
              </p:nvSpPr>
              <p:spPr>
                <a:xfrm rot="16200000">
                  <a:off x="2707686" y="3570607"/>
                  <a:ext cx="446845" cy="1020932"/>
                </a:xfrm>
                <a:prstGeom prst="flowChartMagneticDrum">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lnSpc>
                      <a:spcPct val="60000"/>
                    </a:lnSpc>
                    <a:spcBef>
                      <a:spcPct val="0"/>
                    </a:spcBef>
                    <a:spcAft>
                      <a:spcPct val="0"/>
                    </a:spcAft>
                    <a:defRPr/>
                  </a:pPr>
                  <a:endParaRPr lang="en-GB" sz="100" b="1">
                    <a:solidFill>
                      <a:srgbClr val="FFFFFF"/>
                    </a:solidFill>
                  </a:endParaRPr>
                </a:p>
              </p:txBody>
            </p:sp>
            <p:sp>
              <p:nvSpPr>
                <p:cNvPr id="75" name="Rectangle 74"/>
                <p:cNvSpPr/>
                <p:nvPr/>
              </p:nvSpPr>
              <p:spPr>
                <a:xfrm rot="16200000">
                  <a:off x="1805027" y="2444527"/>
                  <a:ext cx="2252162" cy="1020932"/>
                </a:xfrm>
                <a:prstGeom prst="rect">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lnSpc>
                      <a:spcPct val="60000"/>
                    </a:lnSpc>
                    <a:spcBef>
                      <a:spcPct val="0"/>
                    </a:spcBef>
                    <a:spcAft>
                      <a:spcPct val="0"/>
                    </a:spcAft>
                    <a:defRPr/>
                  </a:pPr>
                  <a:endParaRPr lang="en-GB" sz="100" b="1" dirty="0">
                    <a:solidFill>
                      <a:srgbClr val="FF0000"/>
                    </a:solidFill>
                  </a:endParaRPr>
                </a:p>
              </p:txBody>
            </p:sp>
            <p:cxnSp>
              <p:nvCxnSpPr>
                <p:cNvPr id="76" name="Straight Connector 75"/>
                <p:cNvCxnSpPr>
                  <a:stCxn id="74" idx="0"/>
                  <a:endCxn id="73" idx="0"/>
                </p:cNvCxnSpPr>
                <p:nvPr/>
              </p:nvCxnSpPr>
              <p:spPr>
                <a:xfrm rot="16200000">
                  <a:off x="1264175" y="2924605"/>
                  <a:ext cx="2312936" cy="0"/>
                </a:xfrm>
                <a:prstGeom prst="line">
                  <a:avLst/>
                </a:prstGeom>
                <a:grpFill/>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16200000">
                  <a:off x="2285107" y="2902743"/>
                  <a:ext cx="2312936" cy="0"/>
                </a:xfrm>
                <a:prstGeom prst="line">
                  <a:avLst/>
                </a:prstGeom>
                <a:grpFill/>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8" name="TextBox 89"/>
              <p:cNvSpPr txBox="1">
                <a:spLocks noChangeArrowheads="1"/>
              </p:cNvSpPr>
              <p:nvPr/>
            </p:nvSpPr>
            <p:spPr bwMode="auto">
              <a:xfrm>
                <a:off x="2307334" y="1933112"/>
                <a:ext cx="1284305" cy="653177"/>
              </a:xfrm>
              <a:prstGeom prst="rect">
                <a:avLst/>
              </a:prstGeom>
              <a:noFill/>
              <a:ln w="9525">
                <a:noFill/>
                <a:miter lim="800000"/>
                <a:headEnd/>
                <a:tailEnd/>
              </a:ln>
            </p:spPr>
            <p:txBody>
              <a:bodyPr>
                <a:prstTxWarp prst="textNoShape">
                  <a:avLst/>
                </a:prstTxWarp>
                <a:spAutoFit/>
              </a:bodyPr>
              <a:lstStyle/>
              <a:p>
                <a:pPr algn="ctr" defTabSz="914400" fontAlgn="base">
                  <a:spcBef>
                    <a:spcPct val="0"/>
                  </a:spcBef>
                  <a:spcAft>
                    <a:spcPct val="0"/>
                  </a:spcAft>
                </a:pPr>
                <a:r>
                  <a:rPr lang="en-GB" sz="100" b="1" dirty="0">
                    <a:solidFill>
                      <a:srgbClr val="FF0000"/>
                    </a:solidFill>
                    <a:ea typeface="ＭＳ Ｐゴシック" charset="-128"/>
                  </a:rPr>
                  <a:t>Operational Service</a:t>
                </a:r>
              </a:p>
              <a:p>
                <a:pPr algn="ctr" defTabSz="914400" fontAlgn="base">
                  <a:spcBef>
                    <a:spcPct val="0"/>
                  </a:spcBef>
                  <a:spcAft>
                    <a:spcPct val="0"/>
                  </a:spcAft>
                </a:pPr>
                <a:r>
                  <a:rPr lang="en-GB" sz="100" b="1" dirty="0">
                    <a:solidFill>
                      <a:srgbClr val="FF0000"/>
                    </a:solidFill>
                    <a:ea typeface="ＭＳ Ｐゴシック" charset="-128"/>
                  </a:rPr>
                  <a:t>2</a:t>
                </a:r>
              </a:p>
            </p:txBody>
          </p:sp>
          <p:grpSp>
            <p:nvGrpSpPr>
              <p:cNvPr id="69" name="Group 2"/>
              <p:cNvGrpSpPr>
                <a:grpSpLocks/>
              </p:cNvGrpSpPr>
              <p:nvPr/>
            </p:nvGrpSpPr>
            <p:grpSpPr bwMode="auto">
              <a:xfrm>
                <a:off x="2487172" y="3577702"/>
                <a:ext cx="667307" cy="587894"/>
                <a:chOff x="1632" y="1248"/>
                <a:chExt cx="2682" cy="2286"/>
              </a:xfrm>
            </p:grpSpPr>
            <p:sp>
              <p:nvSpPr>
                <p:cNvPr id="70" name="Gear"/>
                <p:cNvSpPr>
                  <a:spLocks noEditPoints="1" noChangeArrowheads="1"/>
                </p:cNvSpPr>
                <p:nvPr/>
              </p:nvSpPr>
              <p:spPr bwMode="auto">
                <a:xfrm>
                  <a:off x="3119" y="1248"/>
                  <a:ext cx="1195" cy="104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374 w 21600"/>
                    <a:gd name="T13" fmla="*/ 3957 h 21600"/>
                    <a:gd name="T14" fmla="*/ 17840 w 21600"/>
                    <a:gd name="T15" fmla="*/ 17643 h 21600"/>
                  </a:gdLst>
                  <a:ahLst/>
                  <a:cxnLst>
                    <a:cxn ang="T8">
                      <a:pos x="T0" y="T1"/>
                    </a:cxn>
                    <a:cxn ang="T9">
                      <a:pos x="T2" y="T3"/>
                    </a:cxn>
                    <a:cxn ang="T10">
                      <a:pos x="T4" y="T5"/>
                    </a:cxn>
                    <a:cxn ang="T11">
                      <a:pos x="T6" y="T7"/>
                    </a:cxn>
                  </a:cxnLst>
                  <a:rect l="T12" t="T13" r="T14" b="T15"/>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scene3d>
                  <a:camera prst="legacyPerspectiveFront">
                    <a:rot lat="20099991" lon="1500000" rev="0"/>
                  </a:camera>
                  <a:lightRig rig="legacyFlat4" dir="b"/>
                </a:scene3d>
                <a:sp3d extrusionH="430200" prstMaterial="legacyMatte">
                  <a:bevelT w="13500" h="13500" prst="angle"/>
                  <a:bevelB w="13500" h="13500" prst="angle"/>
                  <a:extrusionClr>
                    <a:srgbClr val="C0C0C0"/>
                  </a:extrusionClr>
                </a:sp3d>
              </p:spPr>
              <p:txBody>
                <a:bodyPr>
                  <a:prstTxWarp prst="textNoShape">
                    <a:avLst/>
                  </a:prstTxWarp>
                  <a:flatTx/>
                </a:bodyPr>
                <a:lstStyle/>
                <a:p>
                  <a:pPr defTabSz="914400" fontAlgn="base">
                    <a:lnSpc>
                      <a:spcPct val="60000"/>
                    </a:lnSpc>
                    <a:spcBef>
                      <a:spcPct val="0"/>
                    </a:spcBef>
                    <a:spcAft>
                      <a:spcPct val="0"/>
                    </a:spcAft>
                  </a:pPr>
                  <a:endParaRPr lang="en-GB" sz="100" b="1">
                    <a:solidFill>
                      <a:srgbClr val="FF6600"/>
                    </a:solidFill>
                    <a:ea typeface="ＭＳ Ｐゴシック" charset="-128"/>
                  </a:endParaRPr>
                </a:p>
              </p:txBody>
            </p:sp>
            <p:sp>
              <p:nvSpPr>
                <p:cNvPr id="71" name="AutoShape 4"/>
                <p:cNvSpPr>
                  <a:spLocks noEditPoints="1" noChangeArrowheads="1"/>
                </p:cNvSpPr>
                <p:nvPr/>
              </p:nvSpPr>
              <p:spPr bwMode="auto">
                <a:xfrm>
                  <a:off x="1632" y="1680"/>
                  <a:ext cx="1429" cy="125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368 w 21600"/>
                    <a:gd name="T13" fmla="*/ 3965 h 21600"/>
                    <a:gd name="T14" fmla="*/ 17836 w 21600"/>
                    <a:gd name="T15" fmla="*/ 17635 h 21600"/>
                  </a:gdLst>
                  <a:ahLst/>
                  <a:cxnLst>
                    <a:cxn ang="T8">
                      <a:pos x="T0" y="T1"/>
                    </a:cxn>
                    <a:cxn ang="T9">
                      <a:pos x="T2" y="T3"/>
                    </a:cxn>
                    <a:cxn ang="T10">
                      <a:pos x="T4" y="T5"/>
                    </a:cxn>
                    <a:cxn ang="T11">
                      <a:pos x="T6" y="T7"/>
                    </a:cxn>
                  </a:cxnLst>
                  <a:rect l="T12" t="T13" r="T14" b="T15"/>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scene3d>
                  <a:camera prst="legacyPerspectiveFront">
                    <a:rot lat="20099991" lon="1500000" rev="0"/>
                  </a:camera>
                  <a:lightRig rig="legacyFlat4" dir="b"/>
                </a:scene3d>
                <a:sp3d extrusionH="430200" prstMaterial="legacyMatte">
                  <a:bevelT w="13500" h="13500" prst="angle"/>
                  <a:bevelB w="13500" h="13500" prst="angle"/>
                  <a:extrusionClr>
                    <a:srgbClr val="C0C0C0"/>
                  </a:extrusionClr>
                </a:sp3d>
              </p:spPr>
              <p:txBody>
                <a:bodyPr>
                  <a:prstTxWarp prst="textNoShape">
                    <a:avLst/>
                  </a:prstTxWarp>
                  <a:flatTx/>
                </a:bodyPr>
                <a:lstStyle/>
                <a:p>
                  <a:pPr defTabSz="914400" fontAlgn="base">
                    <a:lnSpc>
                      <a:spcPct val="60000"/>
                    </a:lnSpc>
                    <a:spcBef>
                      <a:spcPct val="0"/>
                    </a:spcBef>
                    <a:spcAft>
                      <a:spcPct val="0"/>
                    </a:spcAft>
                  </a:pPr>
                  <a:endParaRPr lang="en-GB" sz="100" b="1">
                    <a:solidFill>
                      <a:srgbClr val="FF6600"/>
                    </a:solidFill>
                    <a:ea typeface="ＭＳ Ｐゴシック" charset="-128"/>
                  </a:endParaRPr>
                </a:p>
              </p:txBody>
            </p:sp>
            <p:sp>
              <p:nvSpPr>
                <p:cNvPr id="72" name="AutoShape 5"/>
                <p:cNvSpPr>
                  <a:spLocks noEditPoints="1" noChangeArrowheads="1"/>
                </p:cNvSpPr>
                <p:nvPr/>
              </p:nvSpPr>
              <p:spPr bwMode="auto">
                <a:xfrm>
                  <a:off x="2559" y="2142"/>
                  <a:ext cx="1588"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380 w 21600"/>
                    <a:gd name="T13" fmla="*/ 3957 h 21600"/>
                    <a:gd name="T14" fmla="*/ 17846 w 21600"/>
                    <a:gd name="T15" fmla="*/ 17628 h 21600"/>
                  </a:gdLst>
                  <a:ahLst/>
                  <a:cxnLst>
                    <a:cxn ang="T8">
                      <a:pos x="T0" y="T1"/>
                    </a:cxn>
                    <a:cxn ang="T9">
                      <a:pos x="T2" y="T3"/>
                    </a:cxn>
                    <a:cxn ang="T10">
                      <a:pos x="T4" y="T5"/>
                    </a:cxn>
                    <a:cxn ang="T11">
                      <a:pos x="T6" y="T7"/>
                    </a:cxn>
                  </a:cxnLst>
                  <a:rect l="T12" t="T13" r="T14" b="T15"/>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scene3d>
                  <a:camera prst="legacyPerspectiveFront">
                    <a:rot lat="20099991" lon="1500000" rev="0"/>
                  </a:camera>
                  <a:lightRig rig="legacyFlat4" dir="b"/>
                </a:scene3d>
                <a:sp3d extrusionH="430200" prstMaterial="legacyMatte">
                  <a:bevelT w="13500" h="13500" prst="angle"/>
                  <a:bevelB w="13500" h="13500" prst="angle"/>
                  <a:extrusionClr>
                    <a:srgbClr val="C0C0C0"/>
                  </a:extrusionClr>
                </a:sp3d>
              </p:spPr>
              <p:txBody>
                <a:bodyPr>
                  <a:prstTxWarp prst="textNoShape">
                    <a:avLst/>
                  </a:prstTxWarp>
                  <a:flatTx/>
                </a:bodyPr>
                <a:lstStyle/>
                <a:p>
                  <a:pPr defTabSz="914400" fontAlgn="base">
                    <a:lnSpc>
                      <a:spcPct val="60000"/>
                    </a:lnSpc>
                    <a:spcBef>
                      <a:spcPct val="0"/>
                    </a:spcBef>
                    <a:spcAft>
                      <a:spcPct val="0"/>
                    </a:spcAft>
                  </a:pPr>
                  <a:endParaRPr lang="en-GB" sz="100" b="1">
                    <a:solidFill>
                      <a:srgbClr val="FF6600"/>
                    </a:solidFill>
                    <a:ea typeface="ＭＳ Ｐゴシック" charset="-128"/>
                  </a:endParaRPr>
                </a:p>
              </p:txBody>
            </p:sp>
          </p:grpSp>
        </p:grpSp>
        <p:pic>
          <p:nvPicPr>
            <p:cNvPr id="78" name="Picture 1" descr="Dynamic Topography Seymour.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580430" y="989013"/>
              <a:ext cx="783981" cy="1512308"/>
            </a:xfrm>
            <a:prstGeom prst="rect">
              <a:avLst/>
            </a:prstGeom>
            <a:noFill/>
            <a:ln w="9525">
              <a:noFill/>
              <a:miter lim="800000"/>
              <a:headEnd/>
              <a:tailEnd/>
            </a:ln>
          </p:spPr>
        </p:pic>
        <p:pic>
          <p:nvPicPr>
            <p:cNvPr id="79" name="Picture 7"/>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908441" y="1017609"/>
              <a:ext cx="608135" cy="682625"/>
            </a:xfrm>
            <a:prstGeom prst="rect">
              <a:avLst/>
            </a:prstGeom>
            <a:noFill/>
            <a:ln w="9525">
              <a:noFill/>
              <a:miter lim="800000"/>
              <a:headEnd/>
              <a:tailEnd/>
            </a:ln>
          </p:spPr>
        </p:pic>
        <p:pic>
          <p:nvPicPr>
            <p:cNvPr id="80" name="Picture 8"/>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7095403" y="989013"/>
              <a:ext cx="583223" cy="762000"/>
            </a:xfrm>
            <a:prstGeom prst="rect">
              <a:avLst/>
            </a:prstGeom>
            <a:noFill/>
            <a:ln w="9525">
              <a:noFill/>
              <a:miter lim="800000"/>
              <a:headEnd/>
              <a:tailEnd/>
            </a:ln>
          </p:spPr>
        </p:pic>
        <p:pic>
          <p:nvPicPr>
            <p:cNvPr id="81" name="Picture 10"/>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2460381" y="5032375"/>
              <a:ext cx="4998426" cy="852488"/>
            </a:xfrm>
            <a:prstGeom prst="rect">
              <a:avLst/>
            </a:prstGeom>
            <a:noFill/>
            <a:ln w="9525">
              <a:noFill/>
              <a:miter lim="800000"/>
              <a:headEnd/>
              <a:tailEnd/>
            </a:ln>
          </p:spPr>
        </p:pic>
      </p:grpSp>
      <p:pic>
        <p:nvPicPr>
          <p:cNvPr id="4" name="Picture 3"/>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0" y="2355143"/>
            <a:ext cx="9906000" cy="4524692"/>
          </a:xfrm>
          <a:prstGeom prst="rect">
            <a:avLst/>
          </a:prstGeom>
        </p:spPr>
      </p:pic>
    </p:spTree>
    <p:extLst>
      <p:ext uri="{BB962C8B-B14F-4D97-AF65-F5344CB8AC3E}">
        <p14:creationId xmlns:p14="http://schemas.microsoft.com/office/powerpoint/2010/main" val="3161604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Footer Placeholder 1"/>
          <p:cNvSpPr>
            <a:spLocks noGrp="1"/>
          </p:cNvSpPr>
          <p:nvPr>
            <p:ph type="ftr" sz="quarter" idx="4294967295"/>
          </p:nvPr>
        </p:nvSpPr>
        <p:spPr>
          <a:xfrm>
            <a:off x="91149" y="6502401"/>
            <a:ext cx="2208213" cy="26987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a:solidFill>
                  <a:schemeClr val="bg2"/>
                </a:solidFill>
                <a:latin typeface="Verdana" charset="0"/>
                <a:ea typeface="MS PGothic" charset="0"/>
                <a:cs typeface="MS PGothic" charset="0"/>
              </a:defRPr>
            </a:lvl1pPr>
            <a:lvl2pPr marL="742950" indent="-285750">
              <a:defRPr sz="1600">
                <a:solidFill>
                  <a:schemeClr val="bg2"/>
                </a:solidFill>
                <a:latin typeface="Verdana" charset="0"/>
                <a:ea typeface="MS PGothic" charset="0"/>
                <a:cs typeface="MS PGothic" charset="0"/>
              </a:defRPr>
            </a:lvl2pPr>
            <a:lvl3pPr marL="1143000" indent="-228600">
              <a:defRPr sz="1600">
                <a:solidFill>
                  <a:schemeClr val="bg2"/>
                </a:solidFill>
                <a:latin typeface="Verdana" charset="0"/>
                <a:ea typeface="MS PGothic" charset="0"/>
                <a:cs typeface="MS PGothic" charset="0"/>
              </a:defRPr>
            </a:lvl3pPr>
            <a:lvl4pPr marL="1600200" indent="-228600">
              <a:defRPr sz="1600">
                <a:solidFill>
                  <a:schemeClr val="bg2"/>
                </a:solidFill>
                <a:latin typeface="Verdana" charset="0"/>
                <a:ea typeface="MS PGothic" charset="0"/>
                <a:cs typeface="MS PGothic" charset="0"/>
              </a:defRPr>
            </a:lvl4pPr>
            <a:lvl5pPr marL="2057400" indent="-228600">
              <a:defRPr sz="1600">
                <a:solidFill>
                  <a:schemeClr val="bg2"/>
                </a:solidFill>
                <a:latin typeface="Verdana" charset="0"/>
                <a:ea typeface="MS PGothic" charset="0"/>
                <a:cs typeface="MS PGothic" charset="0"/>
              </a:defRPr>
            </a:lvl5pPr>
            <a:lvl6pPr marL="2514600" indent="-228600" eaLnBrk="0" hangingPunct="0">
              <a:buFont typeface="Verdana" charset="0"/>
              <a:defRPr sz="1600">
                <a:solidFill>
                  <a:schemeClr val="bg2"/>
                </a:solidFill>
                <a:latin typeface="Verdana" charset="0"/>
                <a:ea typeface="MS PGothic" charset="0"/>
                <a:cs typeface="MS PGothic" charset="0"/>
              </a:defRPr>
            </a:lvl6pPr>
            <a:lvl7pPr marL="2971800" indent="-228600" eaLnBrk="0" hangingPunct="0">
              <a:buFont typeface="Verdana" charset="0"/>
              <a:defRPr sz="1600">
                <a:solidFill>
                  <a:schemeClr val="bg2"/>
                </a:solidFill>
                <a:latin typeface="Verdana" charset="0"/>
                <a:ea typeface="MS PGothic" charset="0"/>
                <a:cs typeface="MS PGothic" charset="0"/>
              </a:defRPr>
            </a:lvl7pPr>
            <a:lvl8pPr marL="3429000" indent="-228600" eaLnBrk="0" hangingPunct="0">
              <a:buFont typeface="Verdana" charset="0"/>
              <a:defRPr sz="1600">
                <a:solidFill>
                  <a:schemeClr val="bg2"/>
                </a:solidFill>
                <a:latin typeface="Verdana" charset="0"/>
                <a:ea typeface="MS PGothic" charset="0"/>
                <a:cs typeface="MS PGothic" charset="0"/>
              </a:defRPr>
            </a:lvl8pPr>
            <a:lvl9pPr marL="3886200" indent="-228600" eaLnBrk="0" hangingPunct="0">
              <a:buFont typeface="Verdana" charset="0"/>
              <a:defRPr sz="1600">
                <a:solidFill>
                  <a:schemeClr val="bg2"/>
                </a:solidFill>
                <a:latin typeface="Verdana" charset="0"/>
                <a:ea typeface="MS PGothic" charset="0"/>
                <a:cs typeface="MS PGothic" charset="0"/>
              </a:defRPr>
            </a:lvl9pPr>
          </a:lstStyle>
          <a:p>
            <a:r>
              <a:rPr lang="en-US" sz="800">
                <a:solidFill>
                  <a:schemeClr val="tx1"/>
                </a:solidFill>
              </a:rPr>
              <a:t>ESA UNCLASSIFIED – For Official Use</a:t>
            </a:r>
          </a:p>
        </p:txBody>
      </p:sp>
      <p:sp>
        <p:nvSpPr>
          <p:cNvPr id="3" name="TextBox 2"/>
          <p:cNvSpPr txBox="1">
            <a:spLocks noChangeArrowheads="1"/>
          </p:cNvSpPr>
          <p:nvPr/>
        </p:nvSpPr>
        <p:spPr bwMode="auto">
          <a:xfrm>
            <a:off x="1463543" y="1644297"/>
            <a:ext cx="6892925" cy="1323975"/>
          </a:xfrm>
          <a:prstGeom prst="rect">
            <a:avLst/>
          </a:prstGeom>
          <a:solidFill>
            <a:srgbClr val="00AAF6"/>
          </a:solidFill>
          <a:ln>
            <a:noFill/>
          </a:ln>
          <a:effectLst>
            <a:outerShdw blurRad="50800" dist="38100" dir="2700000" algn="tl" rotWithShape="0">
              <a:srgbClr val="000000">
                <a:alpha val="39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defRPr/>
            </a:pPr>
            <a:r>
              <a:rPr lang="en-GB" sz="4000" b="1" dirty="0">
                <a:solidFill>
                  <a:schemeClr val="bg1"/>
                </a:solidFill>
                <a:latin typeface="Calibri" panose="020F0502020204030204" pitchFamily="34" charset="0"/>
                <a:ea typeface="MS PGothic" pitchFamily="34" charset="-128"/>
                <a:cs typeface="+mn-cs"/>
              </a:rPr>
              <a:t>A Future Scenario of </a:t>
            </a:r>
            <a:br>
              <a:rPr lang="en-GB" sz="4000" b="1" dirty="0">
                <a:solidFill>
                  <a:schemeClr val="bg1"/>
                </a:solidFill>
                <a:latin typeface="Calibri" panose="020F0502020204030204" pitchFamily="34" charset="0"/>
                <a:ea typeface="MS PGothic" pitchFamily="34" charset="-128"/>
                <a:cs typeface="+mn-cs"/>
              </a:rPr>
            </a:br>
            <a:r>
              <a:rPr lang="en-GB" sz="4000" b="1" dirty="0">
                <a:solidFill>
                  <a:schemeClr val="bg1"/>
                </a:solidFill>
                <a:latin typeface="Calibri" panose="020F0502020204030204" pitchFamily="34" charset="0"/>
                <a:ea typeface="MS PGothic" pitchFamily="34" charset="-128"/>
                <a:cs typeface="+mn-cs"/>
              </a:rPr>
              <a:t>interconnected EO Platforms </a:t>
            </a:r>
            <a:endParaRPr lang="en-GB" sz="4400" b="1" i="1" dirty="0">
              <a:solidFill>
                <a:schemeClr val="bg1"/>
              </a:solidFill>
              <a:latin typeface="Calibri" panose="020F0502020204030204" pitchFamily="34" charset="0"/>
              <a:ea typeface="ＭＳ Ｐゴシック" pitchFamily="34" charset="-128"/>
              <a:cs typeface="+mn-cs"/>
            </a:endParaRPr>
          </a:p>
        </p:txBody>
      </p:sp>
      <p:sp>
        <p:nvSpPr>
          <p:cNvPr id="4100" name="TextBox 3"/>
          <p:cNvSpPr txBox="1">
            <a:spLocks noChangeArrowheads="1"/>
          </p:cNvSpPr>
          <p:nvPr/>
        </p:nvSpPr>
        <p:spPr bwMode="auto">
          <a:xfrm>
            <a:off x="1463543" y="3165475"/>
            <a:ext cx="6892925" cy="7027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a:solidFill>
                  <a:schemeClr val="bg2"/>
                </a:solidFill>
                <a:latin typeface="Verdana" charset="0"/>
                <a:ea typeface="MS PGothic" charset="0"/>
                <a:cs typeface="MS PGothic" charset="0"/>
              </a:defRPr>
            </a:lvl1pPr>
            <a:lvl2pPr marL="742950" indent="-285750">
              <a:defRPr sz="1600">
                <a:solidFill>
                  <a:schemeClr val="bg2"/>
                </a:solidFill>
                <a:latin typeface="Verdana" charset="0"/>
                <a:ea typeface="MS PGothic" charset="0"/>
                <a:cs typeface="MS PGothic" charset="0"/>
              </a:defRPr>
            </a:lvl2pPr>
            <a:lvl3pPr marL="1143000" indent="-228600">
              <a:defRPr sz="1600">
                <a:solidFill>
                  <a:schemeClr val="bg2"/>
                </a:solidFill>
                <a:latin typeface="Verdana" charset="0"/>
                <a:ea typeface="MS PGothic" charset="0"/>
                <a:cs typeface="MS PGothic" charset="0"/>
              </a:defRPr>
            </a:lvl3pPr>
            <a:lvl4pPr marL="1600200" indent="-228600">
              <a:defRPr sz="1600">
                <a:solidFill>
                  <a:schemeClr val="bg2"/>
                </a:solidFill>
                <a:latin typeface="Verdana" charset="0"/>
                <a:ea typeface="MS PGothic" charset="0"/>
                <a:cs typeface="MS PGothic" charset="0"/>
              </a:defRPr>
            </a:lvl4pPr>
            <a:lvl5pPr marL="2057400" indent="-228600">
              <a:defRPr sz="1600">
                <a:solidFill>
                  <a:schemeClr val="bg2"/>
                </a:solidFill>
                <a:latin typeface="Verdana" charset="0"/>
                <a:ea typeface="MS PGothic" charset="0"/>
                <a:cs typeface="MS PGothic" charset="0"/>
              </a:defRPr>
            </a:lvl5pPr>
            <a:lvl6pPr marL="2514600" indent="-228600" eaLnBrk="0" hangingPunct="0">
              <a:buFont typeface="Verdana" charset="0"/>
              <a:defRPr sz="1600">
                <a:solidFill>
                  <a:schemeClr val="bg2"/>
                </a:solidFill>
                <a:latin typeface="Verdana" charset="0"/>
                <a:ea typeface="MS PGothic" charset="0"/>
                <a:cs typeface="MS PGothic" charset="0"/>
              </a:defRPr>
            </a:lvl6pPr>
            <a:lvl7pPr marL="2971800" indent="-228600" eaLnBrk="0" hangingPunct="0">
              <a:buFont typeface="Verdana" charset="0"/>
              <a:defRPr sz="1600">
                <a:solidFill>
                  <a:schemeClr val="bg2"/>
                </a:solidFill>
                <a:latin typeface="Verdana" charset="0"/>
                <a:ea typeface="MS PGothic" charset="0"/>
                <a:cs typeface="MS PGothic" charset="0"/>
              </a:defRPr>
            </a:lvl7pPr>
            <a:lvl8pPr marL="3429000" indent="-228600" eaLnBrk="0" hangingPunct="0">
              <a:buFont typeface="Verdana" charset="0"/>
              <a:defRPr sz="1600">
                <a:solidFill>
                  <a:schemeClr val="bg2"/>
                </a:solidFill>
                <a:latin typeface="Verdana" charset="0"/>
                <a:ea typeface="MS PGothic" charset="0"/>
                <a:cs typeface="MS PGothic" charset="0"/>
              </a:defRPr>
            </a:lvl8pPr>
            <a:lvl9pPr marL="3886200" indent="-228600" eaLnBrk="0" hangingPunct="0">
              <a:buFont typeface="Verdana" charset="0"/>
              <a:defRPr sz="1600">
                <a:solidFill>
                  <a:schemeClr val="bg2"/>
                </a:solidFill>
                <a:latin typeface="Verdana" charset="0"/>
                <a:ea typeface="MS PGothic" charset="0"/>
                <a:cs typeface="MS PGothic" charset="0"/>
              </a:defRPr>
            </a:lvl9pPr>
          </a:lstStyle>
          <a:p>
            <a:pPr algn="ctr">
              <a:lnSpc>
                <a:spcPct val="150000"/>
              </a:lnSpc>
            </a:pPr>
            <a:r>
              <a:rPr lang="en-GB" sz="2800" b="1" i="1">
                <a:solidFill>
                  <a:schemeClr val="tx1"/>
                </a:solidFill>
                <a:latin typeface="Calibri" charset="0"/>
              </a:rPr>
              <a:t>How will EO data be used in 2025 ?</a:t>
            </a:r>
          </a:p>
        </p:txBody>
      </p:sp>
      <p:grpSp>
        <p:nvGrpSpPr>
          <p:cNvPr id="2" name="Group 1"/>
          <p:cNvGrpSpPr/>
          <p:nvPr/>
        </p:nvGrpSpPr>
        <p:grpSpPr>
          <a:xfrm>
            <a:off x="466242" y="4341486"/>
            <a:ext cx="8886405" cy="1532378"/>
            <a:chOff x="559767" y="4220722"/>
            <a:chExt cx="8202835" cy="1532378"/>
          </a:xfrm>
          <a:effectLst>
            <a:outerShdw blurRad="50800" dist="38100" dir="2700000" algn="tl" rotWithShape="0">
              <a:prstClr val="black">
                <a:alpha val="40000"/>
              </a:prstClr>
            </a:outerShdw>
          </a:effectLst>
        </p:grpSpPr>
        <p:pic>
          <p:nvPicPr>
            <p:cNvPr id="5" name="Picture 33" descr="wordle OECD big data-383x157.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37153" y="4221162"/>
              <a:ext cx="3738210" cy="1531938"/>
            </a:xfrm>
            <a:prstGeom prst="rect">
              <a:avLst/>
            </a:prstGeom>
            <a:noFill/>
            <a:ln w="9525">
              <a:solidFill>
                <a:srgbClr val="000000"/>
              </a:solidFill>
              <a:miter lim="800000"/>
              <a:headEnd/>
              <a:tailEnd/>
            </a:ln>
            <a:effectLst/>
            <a:extLst>
              <a:ext uri="{909E8E84-426E-40dd-AFC4-6F175D3DCCD1}">
                <a14:hiddenFill xmlns:a14="http://schemas.microsoft.com/office/drawing/2010/main" xmlns="">
                  <a:solidFill>
                    <a:srgbClr val="FFFFFF"/>
                  </a:solidFill>
                </a14:hiddenFill>
              </a:ext>
            </a:extLst>
          </p:spPr>
        </p:pic>
        <p:pic>
          <p:nvPicPr>
            <p:cNvPr id="6"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767" y="4220722"/>
              <a:ext cx="1777386" cy="1531938"/>
            </a:xfrm>
            <a:prstGeom prst="rect">
              <a:avLst/>
            </a:prstGeom>
            <a:noFill/>
            <a:ln w="9525">
              <a:solidFill>
                <a:srgbClr val="000000"/>
              </a:solidFill>
              <a:miter lim="800000"/>
              <a:headEnd/>
              <a:tailEnd/>
            </a:ln>
            <a:effectLst/>
            <a:extLst>
              <a:ext uri="{909E8E84-426E-40dd-AFC4-6F175D3DCCD1}">
                <a14:hiddenFill xmlns:a14="http://schemas.microsoft.com/office/drawing/2010/main" xmlns="">
                  <a:solidFill>
                    <a:srgbClr val="FFFFFF"/>
                  </a:solidFill>
                </a14:hiddenFill>
              </a:ext>
            </a:extLst>
          </p:spPr>
        </p:pic>
        <p:pic>
          <p:nvPicPr>
            <p:cNvPr id="8"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75363" y="4221162"/>
              <a:ext cx="2687239" cy="1531938"/>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Lst>
          </p:spPr>
        </p:pic>
      </p:grpSp>
      <p:sp>
        <p:nvSpPr>
          <p:cNvPr id="9" name="TextBox 6"/>
          <p:cNvSpPr txBox="1">
            <a:spLocks noChangeArrowheads="1"/>
          </p:cNvSpPr>
          <p:nvPr/>
        </p:nvSpPr>
        <p:spPr bwMode="auto">
          <a:xfrm>
            <a:off x="347135" y="249773"/>
            <a:ext cx="7456310"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r>
              <a:rPr lang="en-US" sz="3200" dirty="0" smtClean="0">
                <a:solidFill>
                  <a:schemeClr val="bg1"/>
                </a:solidFill>
                <a:latin typeface="Calibri" charset="0"/>
              </a:rPr>
              <a:t>ESA EO Ground Segment Evolution</a:t>
            </a:r>
          </a:p>
        </p:txBody>
      </p:sp>
    </p:spTree>
    <p:extLst>
      <p:ext uri="{BB962C8B-B14F-4D97-AF65-F5344CB8AC3E}">
        <p14:creationId xmlns:p14="http://schemas.microsoft.com/office/powerpoint/2010/main" val="1617834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498" y="5249669"/>
            <a:ext cx="9715501" cy="923330"/>
          </a:xfrm>
          <a:prstGeom prst="rect">
            <a:avLst/>
          </a:prstGeom>
          <a:solidFill>
            <a:srgbClr val="CCFFCC"/>
          </a:solidFill>
        </p:spPr>
        <p:txBody>
          <a:bodyPr wrap="square">
            <a:spAutoFit/>
          </a:bodyPr>
          <a:lstStyle/>
          <a:p>
            <a:r>
              <a:rPr lang="en-GB" dirty="0">
                <a:solidFill>
                  <a:srgbClr val="000000"/>
                </a:solidFill>
                <a:latin typeface="Calibri" charset="0"/>
                <a:ea typeface="MS PGothic" charset="0"/>
              </a:rPr>
              <a:t>EO-Innovation Europe is a </a:t>
            </a:r>
            <a:r>
              <a:rPr lang="en-GB" u="sng" dirty="0">
                <a:solidFill>
                  <a:srgbClr val="000000"/>
                </a:solidFill>
                <a:latin typeface="Calibri" charset="0"/>
                <a:ea typeface="MS PGothic" charset="0"/>
              </a:rPr>
              <a:t>concept</a:t>
            </a:r>
            <a:r>
              <a:rPr lang="en-GB" dirty="0">
                <a:solidFill>
                  <a:srgbClr val="000000"/>
                </a:solidFill>
                <a:latin typeface="Calibri" charset="0"/>
                <a:ea typeface="MS PGothic" charset="0"/>
              </a:rPr>
              <a:t> </a:t>
            </a:r>
            <a:r>
              <a:rPr lang="en-GB" dirty="0" smtClean="0">
                <a:solidFill>
                  <a:srgbClr val="000000"/>
                </a:solidFill>
                <a:latin typeface="Calibri" charset="0"/>
                <a:ea typeface="MS PGothic" charset="0"/>
              </a:rPr>
              <a:t>providing </a:t>
            </a:r>
            <a:r>
              <a:rPr lang="en-GB" dirty="0">
                <a:solidFill>
                  <a:srgbClr val="000000"/>
                </a:solidFill>
                <a:latin typeface="Calibri" charset="0"/>
                <a:ea typeface="MS PGothic" charset="0"/>
              </a:rPr>
              <a:t>a framework for </a:t>
            </a:r>
            <a:r>
              <a:rPr lang="en-GB" dirty="0" smtClean="0">
                <a:solidFill>
                  <a:srgbClr val="000000"/>
                </a:solidFill>
                <a:latin typeface="Calibri" charset="0"/>
                <a:ea typeface="MS PGothic" charset="0"/>
              </a:rPr>
              <a:t>“</a:t>
            </a:r>
            <a:r>
              <a:rPr lang="en-GB" dirty="0">
                <a:solidFill>
                  <a:srgbClr val="000000"/>
                </a:solidFill>
                <a:latin typeface="Calibri" charset="0"/>
                <a:ea typeface="MS PGothic" charset="0"/>
              </a:rPr>
              <a:t>innovation and science”. An </a:t>
            </a:r>
            <a:r>
              <a:rPr lang="en-GB" b="1" dirty="0">
                <a:solidFill>
                  <a:srgbClr val="000000"/>
                </a:solidFill>
                <a:latin typeface="Calibri" charset="0"/>
                <a:ea typeface="MS PGothic" charset="0"/>
              </a:rPr>
              <a:t>open concept</a:t>
            </a:r>
            <a:r>
              <a:rPr lang="en-GB" dirty="0">
                <a:solidFill>
                  <a:srgbClr val="000000"/>
                </a:solidFill>
                <a:latin typeface="Calibri" charset="0"/>
                <a:ea typeface="MS PGothic" charset="0"/>
              </a:rPr>
              <a:t>, inviting </a:t>
            </a:r>
            <a:r>
              <a:rPr lang="en-GB" b="1" dirty="0">
                <a:solidFill>
                  <a:srgbClr val="000000"/>
                </a:solidFill>
                <a:latin typeface="Calibri" charset="0"/>
                <a:ea typeface="MS PGothic" charset="0"/>
              </a:rPr>
              <a:t>initiatives of partners</a:t>
            </a:r>
            <a:r>
              <a:rPr lang="en-GB" dirty="0">
                <a:solidFill>
                  <a:srgbClr val="000000"/>
                </a:solidFill>
                <a:latin typeface="Calibri" charset="0"/>
                <a:ea typeface="MS PGothic" charset="0"/>
              </a:rPr>
              <a:t>, at EC, national and industrial level. </a:t>
            </a:r>
          </a:p>
          <a:p>
            <a:r>
              <a:rPr lang="en-GB" dirty="0">
                <a:solidFill>
                  <a:srgbClr val="000000"/>
                </a:solidFill>
                <a:latin typeface="Calibri" charset="0"/>
                <a:ea typeface="MS PGothic" charset="0"/>
              </a:rPr>
              <a:t>It is currently under discussion with Member States as part of the Ground Segment evolution strategy.</a:t>
            </a:r>
          </a:p>
        </p:txBody>
      </p:sp>
      <p:grpSp>
        <p:nvGrpSpPr>
          <p:cNvPr id="87" name="Group 86"/>
          <p:cNvGrpSpPr>
            <a:grpSpLocks/>
          </p:cNvGrpSpPr>
          <p:nvPr/>
        </p:nvGrpSpPr>
        <p:grpSpPr bwMode="auto">
          <a:xfrm>
            <a:off x="3033713" y="2065341"/>
            <a:ext cx="2872052" cy="276999"/>
            <a:chOff x="2778762" y="2033593"/>
            <a:chExt cx="2650670" cy="347935"/>
          </a:xfrm>
        </p:grpSpPr>
        <p:sp>
          <p:nvSpPr>
            <p:cNvPr id="38" name="Rectangle 37"/>
            <p:cNvSpPr/>
            <p:nvPr/>
          </p:nvSpPr>
          <p:spPr>
            <a:xfrm>
              <a:off x="2959706" y="2033593"/>
              <a:ext cx="2228467" cy="347935"/>
            </a:xfrm>
            <a:prstGeom prst="rect">
              <a:avLst/>
            </a:prstGeom>
          </p:spPr>
          <p:txBody>
            <a:bodyPr>
              <a:spAutoFit/>
            </a:bodyPr>
            <a:lstStyle/>
            <a:p>
              <a:pPr algn="ctr"/>
              <a:r>
                <a:rPr lang="en-GB" sz="1200" i="1">
                  <a:solidFill>
                    <a:srgbClr val="2865A2"/>
                  </a:solidFill>
                </a:rPr>
                <a:t>“traditional”  data delivery</a:t>
              </a:r>
            </a:p>
          </p:txBody>
        </p:sp>
        <p:cxnSp>
          <p:nvCxnSpPr>
            <p:cNvPr id="70" name="Straight Connector 69"/>
            <p:cNvCxnSpPr>
              <a:stCxn id="58" idx="3"/>
            </p:cNvCxnSpPr>
            <p:nvPr/>
          </p:nvCxnSpPr>
          <p:spPr>
            <a:xfrm flipH="1" flipV="1">
              <a:off x="2778762" y="2324723"/>
              <a:ext cx="2650670" cy="0"/>
            </a:xfrm>
            <a:prstGeom prst="line">
              <a:avLst/>
            </a:prstGeom>
            <a:ln w="28575">
              <a:solidFill>
                <a:schemeClr val="tx1"/>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3149451" y="2351524"/>
            <a:ext cx="2677777" cy="2384062"/>
            <a:chOff x="2885152" y="2396060"/>
            <a:chExt cx="2471794" cy="2460535"/>
          </a:xfrm>
          <a:solidFill>
            <a:schemeClr val="bg2">
              <a:lumMod val="60000"/>
              <a:lumOff val="40000"/>
            </a:schemeClr>
          </a:solidFill>
        </p:grpSpPr>
        <p:sp>
          <p:nvSpPr>
            <p:cNvPr id="62" name="Cloud Callout 61"/>
            <p:cNvSpPr/>
            <p:nvPr/>
          </p:nvSpPr>
          <p:spPr>
            <a:xfrm>
              <a:off x="2885152" y="2396060"/>
              <a:ext cx="2471794" cy="2460535"/>
            </a:xfrm>
            <a:prstGeom prst="cloudCallout">
              <a:avLst>
                <a:gd name="adj1" fmla="val 14664"/>
                <a:gd name="adj2" fmla="val 62942"/>
              </a:avLst>
            </a:prstGeom>
            <a:solidFill>
              <a:srgbClr val="00B0F0"/>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bg1"/>
                </a:solidFill>
              </a:endParaRPr>
            </a:p>
          </p:txBody>
        </p:sp>
        <p:sp>
          <p:nvSpPr>
            <p:cNvPr id="63" name="Rectangle 62"/>
            <p:cNvSpPr/>
            <p:nvPr/>
          </p:nvSpPr>
          <p:spPr>
            <a:xfrm>
              <a:off x="3130555" y="2755971"/>
              <a:ext cx="1820219" cy="1508833"/>
            </a:xfrm>
            <a:prstGeom prst="rect">
              <a:avLst/>
            </a:prstGeom>
            <a:noFill/>
          </p:spPr>
          <p:txBody>
            <a:bodyPr>
              <a:spAutoFit/>
            </a:bodyPr>
            <a:lstStyle/>
            <a:p>
              <a:pPr algn="ctr">
                <a:defRPr/>
              </a:pPr>
              <a:r>
                <a:rPr lang="en-GB" sz="1600" b="1" dirty="0">
                  <a:solidFill>
                    <a:schemeClr val="bg1"/>
                  </a:solidFill>
                  <a:latin typeface="Calibri" pitchFamily="34" charset="0"/>
                  <a:ea typeface="ＭＳ Ｐゴシック" pitchFamily="34" charset="-128"/>
                  <a:cs typeface="Calibri" pitchFamily="34" charset="0"/>
                </a:rPr>
                <a:t>Network of </a:t>
              </a:r>
              <a:br>
                <a:rPr lang="en-GB" sz="1600" b="1" dirty="0">
                  <a:solidFill>
                    <a:schemeClr val="bg1"/>
                  </a:solidFill>
                  <a:latin typeface="Calibri" pitchFamily="34" charset="0"/>
                  <a:ea typeface="ＭＳ Ｐゴシック" pitchFamily="34" charset="-128"/>
                  <a:cs typeface="Calibri" pitchFamily="34" charset="0"/>
                </a:rPr>
              </a:br>
              <a:r>
                <a:rPr lang="en-GB" sz="1600" b="1" dirty="0">
                  <a:solidFill>
                    <a:schemeClr val="bg1"/>
                  </a:solidFill>
                  <a:latin typeface="Calibri" pitchFamily="34" charset="0"/>
                  <a:ea typeface="ＭＳ Ｐゴシック" pitchFamily="34" charset="-128"/>
                  <a:cs typeface="Calibri" pitchFamily="34" charset="0"/>
                </a:rPr>
                <a:t>exploitation platforms</a:t>
              </a:r>
            </a:p>
            <a:p>
              <a:pPr algn="ctr">
                <a:defRPr/>
              </a:pPr>
              <a:endParaRPr lang="en-GB" sz="500" b="1" dirty="0">
                <a:solidFill>
                  <a:schemeClr val="bg1"/>
                </a:solidFill>
                <a:latin typeface="Calibri" pitchFamily="34" charset="0"/>
                <a:ea typeface="ＭＳ Ｐゴシック" pitchFamily="34" charset="-128"/>
                <a:cs typeface="Calibri" pitchFamily="34" charset="0"/>
              </a:endParaRPr>
            </a:p>
            <a:p>
              <a:pPr algn="ctr">
                <a:defRPr/>
              </a:pPr>
              <a:r>
                <a:rPr lang="en-GB" b="1" i="1" dirty="0">
                  <a:solidFill>
                    <a:schemeClr val="bg1"/>
                  </a:solidFill>
                  <a:latin typeface="Calibri" pitchFamily="34" charset="0"/>
                  <a:ea typeface="ＭＳ Ｐゴシック" pitchFamily="34" charset="-128"/>
                  <a:cs typeface="Calibri" pitchFamily="34" charset="0"/>
                </a:rPr>
                <a:t>“EO-Innovation Europe”</a:t>
              </a:r>
            </a:p>
          </p:txBody>
        </p:sp>
        <p:sp>
          <p:nvSpPr>
            <p:cNvPr id="61" name="TextBox 60"/>
            <p:cNvSpPr txBox="1"/>
            <p:nvPr/>
          </p:nvSpPr>
          <p:spPr>
            <a:xfrm>
              <a:off x="3217447" y="4337523"/>
              <a:ext cx="903602" cy="270002"/>
            </a:xfrm>
            <a:prstGeom prst="rect">
              <a:avLst/>
            </a:prstGeom>
            <a:noFill/>
          </p:spPr>
          <p:txBody>
            <a:bodyPr>
              <a:spAutoFit/>
            </a:bodyPr>
            <a:lstStyle/>
            <a:p>
              <a:pPr algn="ctr">
                <a:defRPr/>
              </a:pPr>
              <a:r>
                <a:rPr lang="en-GB" sz="1100" i="1" dirty="0">
                  <a:solidFill>
                    <a:schemeClr val="bg1"/>
                  </a:solidFill>
                  <a:latin typeface="Calibri" pitchFamily="34" charset="0"/>
                  <a:ea typeface="ＭＳ Ｐゴシック" pitchFamily="34" charset="-128"/>
                  <a:cs typeface="Calibri" pitchFamily="34" charset="0"/>
                </a:rPr>
                <a:t>“Big Data”</a:t>
              </a:r>
            </a:p>
          </p:txBody>
        </p:sp>
      </p:grpSp>
      <p:grpSp>
        <p:nvGrpSpPr>
          <p:cNvPr id="11" name="Group 10"/>
          <p:cNvGrpSpPr>
            <a:grpSpLocks/>
          </p:cNvGrpSpPr>
          <p:nvPr/>
        </p:nvGrpSpPr>
        <p:grpSpPr bwMode="auto">
          <a:xfrm>
            <a:off x="2469621" y="2074863"/>
            <a:ext cx="564092" cy="2844800"/>
            <a:chOff x="2279459" y="2074159"/>
            <a:chExt cx="520700" cy="2845756"/>
          </a:xfrm>
        </p:grpSpPr>
        <p:sp>
          <p:nvSpPr>
            <p:cNvPr id="54" name="Right Arrow 53"/>
            <p:cNvSpPr/>
            <p:nvPr/>
          </p:nvSpPr>
          <p:spPr bwMode="auto">
            <a:xfrm>
              <a:off x="2279459" y="2074159"/>
              <a:ext cx="508000" cy="455765"/>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5" name="Right Arrow 54"/>
            <p:cNvSpPr/>
            <p:nvPr/>
          </p:nvSpPr>
          <p:spPr bwMode="auto">
            <a:xfrm>
              <a:off x="2279459" y="2847531"/>
              <a:ext cx="508000" cy="455766"/>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6" name="Right Arrow 55"/>
            <p:cNvSpPr/>
            <p:nvPr/>
          </p:nvSpPr>
          <p:spPr bwMode="auto">
            <a:xfrm>
              <a:off x="2292159" y="3679660"/>
              <a:ext cx="508000" cy="455766"/>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7" name="Right Arrow 56"/>
            <p:cNvSpPr/>
            <p:nvPr/>
          </p:nvSpPr>
          <p:spPr bwMode="auto">
            <a:xfrm>
              <a:off x="2279459" y="4465737"/>
              <a:ext cx="508000" cy="454178"/>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51" name="TextBox 50"/>
          <p:cNvSpPr txBox="1"/>
          <p:nvPr/>
        </p:nvSpPr>
        <p:spPr>
          <a:xfrm>
            <a:off x="4947842" y="5108575"/>
            <a:ext cx="3675194" cy="1354138"/>
          </a:xfrm>
          <a:prstGeom prst="rect">
            <a:avLst/>
          </a:prstGeom>
          <a:solidFill>
            <a:srgbClr val="00B0F0"/>
          </a:solidFill>
          <a:ln w="19050">
            <a:solidFill>
              <a:schemeClr val="tx1"/>
            </a:solidFill>
            <a:prstDash val="sysDot"/>
          </a:ln>
        </p:spPr>
        <p:txBody>
          <a:bodyPr tIns="0" bIns="0">
            <a:spAutoFit/>
          </a:bodyPr>
          <a:lstStyle/>
          <a:p>
            <a:pPr fontAlgn="auto">
              <a:spcBef>
                <a:spcPts val="600"/>
              </a:spcBef>
              <a:spcAft>
                <a:spcPts val="0"/>
              </a:spcAft>
              <a:defRPr/>
            </a:pPr>
            <a:r>
              <a:rPr lang="en-GB" sz="1400" b="1" i="1" kern="0" dirty="0">
                <a:solidFill>
                  <a:schemeClr val="bg1"/>
                </a:solidFill>
                <a:latin typeface="Calibri"/>
                <a:ea typeface="ＭＳ Ｐゴシック" pitchFamily="34" charset="-128"/>
                <a:cs typeface="Calibri"/>
                <a:sym typeface="Calibri"/>
              </a:rPr>
              <a:t>How:</a:t>
            </a:r>
          </a:p>
          <a:p>
            <a:pPr marL="177800" indent="-177800" fontAlgn="auto">
              <a:spcBef>
                <a:spcPts val="600"/>
              </a:spcBef>
              <a:spcAft>
                <a:spcPts val="0"/>
              </a:spcAft>
              <a:buFont typeface="Wingdings" pitchFamily="2" charset="2"/>
              <a:buChar char="ü"/>
              <a:defRPr/>
            </a:pPr>
            <a:r>
              <a:rPr lang="en-GB" sz="1400" b="1" i="1" kern="0" dirty="0">
                <a:solidFill>
                  <a:schemeClr val="bg1"/>
                </a:solidFill>
                <a:latin typeface="Calibri"/>
                <a:ea typeface="ＭＳ Ｐゴシック" pitchFamily="34" charset="-128"/>
                <a:cs typeface="Calibri"/>
                <a:sym typeface="Calibri"/>
              </a:rPr>
              <a:t>Interoperable/interconnected platforms    </a:t>
            </a:r>
            <a:r>
              <a:rPr lang="en-GB" sz="1400" b="1" i="1" u="sng" kern="0" dirty="0">
                <a:solidFill>
                  <a:schemeClr val="bg1"/>
                </a:solidFill>
                <a:latin typeface="Calibri"/>
                <a:ea typeface="ＭＳ Ｐゴシック" pitchFamily="34" charset="-128"/>
                <a:cs typeface="Calibri"/>
                <a:sym typeface="Calibri"/>
              </a:rPr>
              <a:t>around a core enabling element</a:t>
            </a:r>
          </a:p>
          <a:p>
            <a:pPr marL="177800" indent="-177800" fontAlgn="auto">
              <a:spcBef>
                <a:spcPts val="600"/>
              </a:spcBef>
              <a:spcAft>
                <a:spcPts val="0"/>
              </a:spcAft>
              <a:buFont typeface="Wingdings" pitchFamily="2" charset="2"/>
              <a:buChar char="ü"/>
              <a:defRPr/>
            </a:pPr>
            <a:r>
              <a:rPr lang="en-GB" sz="1400" b="1" i="1" kern="0" dirty="0">
                <a:solidFill>
                  <a:schemeClr val="bg1"/>
                </a:solidFill>
                <a:latin typeface="Calibri"/>
                <a:ea typeface="ＭＳ Ｐゴシック" pitchFamily="34" charset="-128"/>
                <a:cs typeface="Calibri"/>
                <a:sym typeface="Calibri"/>
              </a:rPr>
              <a:t>Open to </a:t>
            </a:r>
            <a:r>
              <a:rPr lang="en-GB" sz="1400" b="1" i="1" u="sng" kern="0" dirty="0">
                <a:solidFill>
                  <a:schemeClr val="bg1"/>
                </a:solidFill>
                <a:latin typeface="Calibri"/>
                <a:ea typeface="ＭＳ Ｐゴシック" pitchFamily="34" charset="-128"/>
                <a:cs typeface="Calibri"/>
                <a:sym typeface="Calibri"/>
              </a:rPr>
              <a:t>multi-source funding</a:t>
            </a:r>
            <a:r>
              <a:rPr lang="en-GB" sz="1400" b="1" i="1" kern="0" dirty="0">
                <a:solidFill>
                  <a:schemeClr val="bg1"/>
                </a:solidFill>
                <a:latin typeface="Calibri"/>
                <a:ea typeface="ＭＳ Ｐゴシック" pitchFamily="34" charset="-128"/>
                <a:cs typeface="Calibri"/>
                <a:sym typeface="Calibri"/>
              </a:rPr>
              <a:t> initiatives</a:t>
            </a:r>
          </a:p>
          <a:p>
            <a:pPr marL="177800" indent="-177800" fontAlgn="auto">
              <a:spcBef>
                <a:spcPts val="600"/>
              </a:spcBef>
              <a:spcAft>
                <a:spcPts val="0"/>
              </a:spcAft>
              <a:buFont typeface="Wingdings" pitchFamily="2" charset="2"/>
              <a:buChar char="ü"/>
              <a:defRPr/>
            </a:pPr>
            <a:r>
              <a:rPr lang="en-GB" sz="1400" b="1" i="1" kern="0" dirty="0">
                <a:solidFill>
                  <a:schemeClr val="bg1"/>
                </a:solidFill>
                <a:latin typeface="Calibri"/>
                <a:ea typeface="ＭＳ Ｐゴシック" pitchFamily="34" charset="-128"/>
                <a:cs typeface="Calibri"/>
                <a:sym typeface="Calibri"/>
              </a:rPr>
              <a:t>Common </a:t>
            </a:r>
            <a:r>
              <a:rPr lang="en-GB" sz="1400" b="1" i="1" u="sng" kern="0" dirty="0">
                <a:solidFill>
                  <a:schemeClr val="bg1"/>
                </a:solidFill>
                <a:latin typeface="Calibri"/>
                <a:ea typeface="ＭＳ Ｐゴシック" pitchFamily="34" charset="-128"/>
                <a:cs typeface="Calibri"/>
                <a:sym typeface="Calibri"/>
              </a:rPr>
              <a:t>governance rules</a:t>
            </a:r>
          </a:p>
        </p:txBody>
      </p:sp>
      <p:sp>
        <p:nvSpPr>
          <p:cNvPr id="52" name="Rectangle 51"/>
          <p:cNvSpPr/>
          <p:nvPr/>
        </p:nvSpPr>
        <p:spPr>
          <a:xfrm>
            <a:off x="810023" y="5116514"/>
            <a:ext cx="3965840" cy="1400175"/>
          </a:xfrm>
          <a:prstGeom prst="rect">
            <a:avLst/>
          </a:prstGeom>
          <a:solidFill>
            <a:srgbClr val="00B0F0"/>
          </a:solidFill>
          <a:ln w="19050">
            <a:solidFill>
              <a:schemeClr val="tx1"/>
            </a:solidFill>
            <a:prstDash val="sysDot"/>
          </a:ln>
        </p:spPr>
        <p:txBody>
          <a:bodyPr>
            <a:spAutoFit/>
          </a:bodyPr>
          <a:lstStyle/>
          <a:p>
            <a:pPr fontAlgn="auto" latinLnBrk="1" hangingPunct="0">
              <a:spcBef>
                <a:spcPts val="600"/>
              </a:spcBef>
              <a:spcAft>
                <a:spcPts val="0"/>
              </a:spcAft>
              <a:defRPr/>
            </a:pPr>
            <a:r>
              <a:rPr lang="en-GB" sz="1400" b="1" i="1" kern="0" dirty="0">
                <a:solidFill>
                  <a:schemeClr val="bg1"/>
                </a:solidFill>
                <a:latin typeface="Calibri"/>
                <a:ea typeface="Calibri"/>
                <a:cs typeface="Calibri"/>
                <a:sym typeface="Calibri"/>
              </a:rPr>
              <a:t>Objectives of the network concept: </a:t>
            </a:r>
          </a:p>
          <a:p>
            <a:pPr marL="177800" indent="-177800" fontAlgn="auto" latinLnBrk="1" hangingPunct="0">
              <a:spcBef>
                <a:spcPts val="600"/>
              </a:spcBef>
              <a:spcAft>
                <a:spcPts val="0"/>
              </a:spcAft>
              <a:buFont typeface="Wingdings" pitchFamily="2" charset="2"/>
              <a:buChar char="ü"/>
              <a:defRPr/>
            </a:pPr>
            <a:r>
              <a:rPr lang="en-GB" sz="1400" b="1" i="1" kern="0" dirty="0">
                <a:solidFill>
                  <a:schemeClr val="bg1"/>
                </a:solidFill>
                <a:latin typeface="Calibri"/>
                <a:ea typeface="Calibri"/>
                <a:cs typeface="Calibri"/>
                <a:sym typeface="Calibri"/>
              </a:rPr>
              <a:t>Enabling large scale exploitation of EO data</a:t>
            </a:r>
          </a:p>
          <a:p>
            <a:pPr marL="177800" indent="-177800" fontAlgn="auto" latinLnBrk="1" hangingPunct="0">
              <a:spcBef>
                <a:spcPts val="600"/>
              </a:spcBef>
              <a:spcAft>
                <a:spcPts val="0"/>
              </a:spcAft>
              <a:buFont typeface="Wingdings" pitchFamily="2" charset="2"/>
              <a:buChar char="ü"/>
              <a:defRPr/>
            </a:pPr>
            <a:r>
              <a:rPr lang="en-GB" sz="1400" b="1" i="1" kern="0" dirty="0">
                <a:solidFill>
                  <a:schemeClr val="bg1"/>
                </a:solidFill>
                <a:latin typeface="Calibri"/>
                <a:ea typeface="ＭＳ Ｐゴシック" pitchFamily="34" charset="-128"/>
                <a:cs typeface="Calibri"/>
                <a:sym typeface="Calibri"/>
              </a:rPr>
              <a:t>Stimulating the innovation with EO data </a:t>
            </a:r>
          </a:p>
          <a:p>
            <a:pPr marL="177800" indent="-177800" fontAlgn="auto" latinLnBrk="1" hangingPunct="0">
              <a:spcBef>
                <a:spcPts val="600"/>
              </a:spcBef>
              <a:spcAft>
                <a:spcPts val="0"/>
              </a:spcAft>
              <a:buFont typeface="Wingdings" pitchFamily="2" charset="2"/>
              <a:buChar char="ü"/>
              <a:defRPr/>
            </a:pPr>
            <a:r>
              <a:rPr lang="en-GB" sz="1400" b="1" i="1" kern="0" dirty="0">
                <a:solidFill>
                  <a:schemeClr val="bg1"/>
                </a:solidFill>
                <a:latin typeface="Calibri"/>
                <a:ea typeface="ＭＳ Ｐゴシック" pitchFamily="34" charset="-128"/>
                <a:cs typeface="Calibri"/>
                <a:sym typeface="Calibri"/>
              </a:rPr>
              <a:t>Maximising impact of European EO assets </a:t>
            </a:r>
            <a:br>
              <a:rPr lang="en-GB" sz="1400" b="1" i="1" kern="0" dirty="0">
                <a:solidFill>
                  <a:schemeClr val="bg1"/>
                </a:solidFill>
                <a:latin typeface="Calibri"/>
                <a:ea typeface="ＭＳ Ｐゴシック" pitchFamily="34" charset="-128"/>
                <a:cs typeface="Calibri"/>
                <a:sym typeface="Calibri"/>
              </a:rPr>
            </a:br>
            <a:r>
              <a:rPr lang="en-GB" sz="1400" b="1" i="1" kern="0" dirty="0">
                <a:solidFill>
                  <a:schemeClr val="bg1"/>
                </a:solidFill>
                <a:latin typeface="Calibri"/>
                <a:ea typeface="ＭＳ Ｐゴシック" pitchFamily="34" charset="-128"/>
                <a:cs typeface="Calibri"/>
                <a:sym typeface="Calibri"/>
              </a:rPr>
              <a:t>and preserving European independence</a:t>
            </a:r>
          </a:p>
        </p:txBody>
      </p:sp>
      <p:grpSp>
        <p:nvGrpSpPr>
          <p:cNvPr id="8199" name="Group 6"/>
          <p:cNvGrpSpPr>
            <a:grpSpLocks/>
          </p:cNvGrpSpPr>
          <p:nvPr/>
        </p:nvGrpSpPr>
        <p:grpSpPr bwMode="auto">
          <a:xfrm>
            <a:off x="287206" y="1263651"/>
            <a:ext cx="3482578" cy="3789363"/>
            <a:chOff x="264922" y="1264187"/>
            <a:chExt cx="3214687" cy="3788826"/>
          </a:xfrm>
        </p:grpSpPr>
        <p:sp>
          <p:nvSpPr>
            <p:cNvPr id="80" name="Rounded Rectangle 79"/>
            <p:cNvSpPr/>
            <p:nvPr/>
          </p:nvSpPr>
          <p:spPr bwMode="auto">
            <a:xfrm>
              <a:off x="301434" y="1297520"/>
              <a:ext cx="1870075" cy="436500"/>
            </a:xfrm>
            <a:prstGeom prst="roundRect">
              <a:avLst>
                <a:gd name="adj" fmla="val 40487"/>
              </a:avLst>
            </a:prstGeom>
            <a:solidFill>
              <a:schemeClr val="accent1">
                <a:lumMod val="20000"/>
                <a:lumOff val="8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 name="TextBox 12"/>
            <p:cNvSpPr txBox="1"/>
            <p:nvPr/>
          </p:nvSpPr>
          <p:spPr bwMode="auto">
            <a:xfrm>
              <a:off x="331597" y="2700671"/>
              <a:ext cx="1724025" cy="492055"/>
            </a:xfrm>
            <a:prstGeom prst="rect">
              <a:avLst/>
            </a:prstGeom>
            <a:solidFill>
              <a:schemeClr val="accent1">
                <a:lumMod val="75000"/>
              </a:schemeClr>
            </a:solidFill>
          </p:spPr>
          <p:txBody>
            <a:bodyPr>
              <a:spAutoFit/>
            </a:bodyPr>
            <a:lstStyle/>
            <a:p>
              <a:pPr algn="ctr">
                <a:defRPr/>
              </a:pPr>
              <a:r>
                <a:rPr lang="en-GB" sz="1400" i="1" dirty="0">
                  <a:solidFill>
                    <a:schemeClr val="bg1"/>
                  </a:solidFill>
                  <a:latin typeface="Calibri" pitchFamily="34" charset="0"/>
                  <a:ea typeface="ＭＳ Ｐゴシック" pitchFamily="34" charset="-128"/>
                  <a:cs typeface="+mn-cs"/>
                </a:rPr>
                <a:t>Heritage  EO data</a:t>
              </a:r>
            </a:p>
            <a:p>
              <a:pPr algn="ctr">
                <a:defRPr/>
              </a:pPr>
              <a:r>
                <a:rPr lang="en-GB" sz="1200" i="1" dirty="0">
                  <a:solidFill>
                    <a:schemeClr val="bg1"/>
                  </a:solidFill>
                  <a:latin typeface="Calibri" pitchFamily="34" charset="0"/>
                  <a:ea typeface="ＭＳ Ｐゴシック" pitchFamily="34" charset="-128"/>
                  <a:cs typeface="+mn-cs"/>
                </a:rPr>
                <a:t>(e.g. Spot-1, Envisat)</a:t>
              </a:r>
            </a:p>
          </p:txBody>
        </p:sp>
        <p:sp>
          <p:nvSpPr>
            <p:cNvPr id="14" name="TextBox 13"/>
            <p:cNvSpPr txBox="1"/>
            <p:nvPr/>
          </p:nvSpPr>
          <p:spPr bwMode="auto">
            <a:xfrm>
              <a:off x="331597" y="1959413"/>
              <a:ext cx="1727200" cy="707925"/>
            </a:xfrm>
            <a:prstGeom prst="rect">
              <a:avLst/>
            </a:prstGeom>
            <a:solidFill>
              <a:schemeClr val="accent1">
                <a:lumMod val="75000"/>
              </a:schemeClr>
            </a:solidFill>
          </p:spPr>
          <p:txBody>
            <a:bodyPr>
              <a:spAutoFit/>
            </a:bodyPr>
            <a:lstStyle/>
            <a:p>
              <a:pPr algn="ctr">
                <a:defRPr/>
              </a:pPr>
              <a:r>
                <a:rPr lang="en-GB" sz="1400" i="1" dirty="0">
                  <a:solidFill>
                    <a:schemeClr val="bg1"/>
                  </a:solidFill>
                  <a:latin typeface="Calibri" pitchFamily="34" charset="0"/>
                  <a:ea typeface="ＭＳ Ｐゴシック" pitchFamily="34" charset="-128"/>
                  <a:cs typeface="+mn-cs"/>
                </a:rPr>
                <a:t>Operational public</a:t>
              </a:r>
              <a:br>
                <a:rPr lang="en-GB" sz="1400" i="1" dirty="0">
                  <a:solidFill>
                    <a:schemeClr val="bg1"/>
                  </a:solidFill>
                  <a:latin typeface="Calibri" pitchFamily="34" charset="0"/>
                  <a:ea typeface="ＭＳ Ｐゴシック" pitchFamily="34" charset="-128"/>
                  <a:cs typeface="+mn-cs"/>
                </a:rPr>
              </a:br>
              <a:r>
                <a:rPr lang="en-GB" sz="1400" i="1" dirty="0">
                  <a:solidFill>
                    <a:schemeClr val="bg1"/>
                  </a:solidFill>
                  <a:latin typeface="Calibri" pitchFamily="34" charset="0"/>
                  <a:ea typeface="ＭＳ Ｐゴシック" pitchFamily="34" charset="-128"/>
                  <a:cs typeface="+mn-cs"/>
                </a:rPr>
                <a:t>EO data</a:t>
              </a:r>
            </a:p>
            <a:p>
              <a:pPr algn="ctr">
                <a:defRPr/>
              </a:pPr>
              <a:r>
                <a:rPr lang="en-GB" sz="1200" i="1" dirty="0">
                  <a:solidFill>
                    <a:schemeClr val="bg1"/>
                  </a:solidFill>
                  <a:latin typeface="Calibri" pitchFamily="34" charset="0"/>
                  <a:ea typeface="ＭＳ Ｐゴシック" pitchFamily="34" charset="-128"/>
                  <a:cs typeface="+mn-cs"/>
                </a:rPr>
                <a:t>(Sentinel, Meteo)</a:t>
              </a:r>
            </a:p>
          </p:txBody>
        </p:sp>
        <p:sp>
          <p:nvSpPr>
            <p:cNvPr id="15" name="TextBox 14"/>
            <p:cNvSpPr txBox="1"/>
            <p:nvPr/>
          </p:nvSpPr>
          <p:spPr bwMode="auto">
            <a:xfrm>
              <a:off x="331597" y="3222884"/>
              <a:ext cx="1727200" cy="492055"/>
            </a:xfrm>
            <a:prstGeom prst="rect">
              <a:avLst/>
            </a:prstGeom>
            <a:solidFill>
              <a:schemeClr val="accent1">
                <a:lumMod val="75000"/>
              </a:schemeClr>
            </a:solidFill>
          </p:spPr>
          <p:txBody>
            <a:bodyPr>
              <a:spAutoFit/>
            </a:bodyPr>
            <a:lstStyle/>
            <a:p>
              <a:pPr algn="ctr">
                <a:defRPr/>
              </a:pPr>
              <a:r>
                <a:rPr lang="en-GB" sz="1400" i="1" dirty="0">
                  <a:solidFill>
                    <a:schemeClr val="bg1"/>
                  </a:solidFill>
                  <a:latin typeface="Calibri" pitchFamily="34" charset="0"/>
                  <a:ea typeface="ＭＳ Ｐゴシック" pitchFamily="34" charset="-128"/>
                  <a:cs typeface="+mn-cs"/>
                </a:rPr>
                <a:t>R&amp;D EO data</a:t>
              </a:r>
            </a:p>
            <a:p>
              <a:pPr algn="ctr">
                <a:defRPr/>
              </a:pPr>
              <a:r>
                <a:rPr lang="en-GB" sz="1200" i="1" dirty="0">
                  <a:solidFill>
                    <a:schemeClr val="bg1"/>
                  </a:solidFill>
                  <a:latin typeface="Calibri" pitchFamily="34" charset="0"/>
                  <a:ea typeface="ＭＳ Ｐゴシック" pitchFamily="34" charset="-128"/>
                  <a:cs typeface="+mn-cs"/>
                </a:rPr>
                <a:t>(e.g. Earth Explorers)</a:t>
              </a:r>
            </a:p>
          </p:txBody>
        </p:sp>
        <p:sp>
          <p:nvSpPr>
            <p:cNvPr id="16" name="TextBox 15"/>
            <p:cNvSpPr txBox="1"/>
            <p:nvPr/>
          </p:nvSpPr>
          <p:spPr bwMode="auto">
            <a:xfrm>
              <a:off x="331597" y="3740336"/>
              <a:ext cx="1738312" cy="707925"/>
            </a:xfrm>
            <a:prstGeom prst="rect">
              <a:avLst/>
            </a:prstGeom>
            <a:solidFill>
              <a:schemeClr val="accent1">
                <a:lumMod val="75000"/>
              </a:schemeClr>
            </a:solidFill>
          </p:spPr>
          <p:txBody>
            <a:bodyPr>
              <a:spAutoFit/>
            </a:bodyPr>
            <a:lstStyle/>
            <a:p>
              <a:pPr algn="ctr">
                <a:defRPr/>
              </a:pPr>
              <a:r>
                <a:rPr lang="en-GB" sz="1400" i="1" dirty="0">
                  <a:solidFill>
                    <a:schemeClr val="bg1"/>
                  </a:solidFill>
                  <a:latin typeface="Calibri" pitchFamily="34" charset="0"/>
                  <a:ea typeface="ＭＳ Ｐゴシック" pitchFamily="34" charset="-128"/>
                  <a:cs typeface="+mn-cs"/>
                </a:rPr>
                <a:t>Commercial </a:t>
              </a:r>
              <a:br>
                <a:rPr lang="en-GB" sz="1400" i="1" dirty="0">
                  <a:solidFill>
                    <a:schemeClr val="bg1"/>
                  </a:solidFill>
                  <a:latin typeface="Calibri" pitchFamily="34" charset="0"/>
                  <a:ea typeface="ＭＳ Ｐゴシック" pitchFamily="34" charset="-128"/>
                  <a:cs typeface="+mn-cs"/>
                </a:rPr>
              </a:br>
              <a:r>
                <a:rPr lang="en-GB" sz="1400" i="1" dirty="0">
                  <a:solidFill>
                    <a:schemeClr val="bg1"/>
                  </a:solidFill>
                  <a:latin typeface="Calibri" pitchFamily="34" charset="0"/>
                  <a:ea typeface="ＭＳ Ｐゴシック" pitchFamily="34" charset="-128"/>
                  <a:cs typeface="+mn-cs"/>
                </a:rPr>
                <a:t>EO data</a:t>
              </a:r>
            </a:p>
            <a:p>
              <a:pPr algn="ctr">
                <a:defRPr/>
              </a:pPr>
              <a:r>
                <a:rPr lang="en-GB" sz="1200" i="1" dirty="0">
                  <a:solidFill>
                    <a:schemeClr val="bg1"/>
                  </a:solidFill>
                  <a:latin typeface="Calibri" pitchFamily="34" charset="0"/>
                  <a:ea typeface="ＭＳ Ｐゴシック" pitchFamily="34" charset="-128"/>
                  <a:cs typeface="+mn-cs"/>
                </a:rPr>
                <a:t>e.g. RapidEye, Deimos</a:t>
              </a:r>
            </a:p>
          </p:txBody>
        </p:sp>
        <p:sp>
          <p:nvSpPr>
            <p:cNvPr id="26" name="Rounded Rectangle 25"/>
            <p:cNvSpPr/>
            <p:nvPr/>
          </p:nvSpPr>
          <p:spPr bwMode="auto">
            <a:xfrm>
              <a:off x="268097" y="1738783"/>
              <a:ext cx="1866900" cy="3314230"/>
            </a:xfrm>
            <a:prstGeom prst="roundRect">
              <a:avLst>
                <a:gd name="adj" fmla="val 10614"/>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229" name="TextBox 26"/>
            <p:cNvSpPr txBox="1">
              <a:spLocks noChangeArrowheads="1"/>
            </p:cNvSpPr>
            <p:nvPr/>
          </p:nvSpPr>
          <p:spPr bwMode="auto">
            <a:xfrm>
              <a:off x="264922" y="1264187"/>
              <a:ext cx="194835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a:solidFill>
                    <a:schemeClr val="bg2"/>
                  </a:solidFill>
                  <a:latin typeface="Verdana" charset="0"/>
                  <a:ea typeface="MS PGothic" charset="0"/>
                  <a:cs typeface="MS PGothic" charset="0"/>
                </a:defRPr>
              </a:lvl1pPr>
              <a:lvl2pPr marL="742950" indent="-285750">
                <a:defRPr sz="1600">
                  <a:solidFill>
                    <a:schemeClr val="bg2"/>
                  </a:solidFill>
                  <a:latin typeface="Verdana" charset="0"/>
                  <a:ea typeface="MS PGothic" charset="0"/>
                  <a:cs typeface="MS PGothic" charset="0"/>
                </a:defRPr>
              </a:lvl2pPr>
              <a:lvl3pPr marL="1143000" indent="-228600">
                <a:defRPr sz="1600">
                  <a:solidFill>
                    <a:schemeClr val="bg2"/>
                  </a:solidFill>
                  <a:latin typeface="Verdana" charset="0"/>
                  <a:ea typeface="MS PGothic" charset="0"/>
                  <a:cs typeface="MS PGothic" charset="0"/>
                </a:defRPr>
              </a:lvl3pPr>
              <a:lvl4pPr marL="1600200" indent="-228600">
                <a:defRPr sz="1600">
                  <a:solidFill>
                    <a:schemeClr val="bg2"/>
                  </a:solidFill>
                  <a:latin typeface="Verdana" charset="0"/>
                  <a:ea typeface="MS PGothic" charset="0"/>
                  <a:cs typeface="MS PGothic" charset="0"/>
                </a:defRPr>
              </a:lvl4pPr>
              <a:lvl5pPr marL="2057400" indent="-228600">
                <a:defRPr sz="1600">
                  <a:solidFill>
                    <a:schemeClr val="bg2"/>
                  </a:solidFill>
                  <a:latin typeface="Verdana" charset="0"/>
                  <a:ea typeface="MS PGothic" charset="0"/>
                  <a:cs typeface="MS PGothic" charset="0"/>
                </a:defRPr>
              </a:lvl5pPr>
              <a:lvl6pPr marL="2514600" indent="-228600" eaLnBrk="0" hangingPunct="0">
                <a:buFont typeface="Verdana" charset="0"/>
                <a:defRPr sz="1600">
                  <a:solidFill>
                    <a:schemeClr val="bg2"/>
                  </a:solidFill>
                  <a:latin typeface="Verdana" charset="0"/>
                  <a:ea typeface="MS PGothic" charset="0"/>
                  <a:cs typeface="MS PGothic" charset="0"/>
                </a:defRPr>
              </a:lvl6pPr>
              <a:lvl7pPr marL="2971800" indent="-228600" eaLnBrk="0" hangingPunct="0">
                <a:buFont typeface="Verdana" charset="0"/>
                <a:defRPr sz="1600">
                  <a:solidFill>
                    <a:schemeClr val="bg2"/>
                  </a:solidFill>
                  <a:latin typeface="Verdana" charset="0"/>
                  <a:ea typeface="MS PGothic" charset="0"/>
                  <a:cs typeface="MS PGothic" charset="0"/>
                </a:defRPr>
              </a:lvl7pPr>
              <a:lvl8pPr marL="3429000" indent="-228600" eaLnBrk="0" hangingPunct="0">
                <a:buFont typeface="Verdana" charset="0"/>
                <a:defRPr sz="1600">
                  <a:solidFill>
                    <a:schemeClr val="bg2"/>
                  </a:solidFill>
                  <a:latin typeface="Verdana" charset="0"/>
                  <a:ea typeface="MS PGothic" charset="0"/>
                  <a:cs typeface="MS PGothic" charset="0"/>
                </a:defRPr>
              </a:lvl8pPr>
              <a:lvl9pPr marL="3886200" indent="-228600" eaLnBrk="0" hangingPunct="0">
                <a:buFont typeface="Verdana" charset="0"/>
                <a:defRPr sz="1600">
                  <a:solidFill>
                    <a:schemeClr val="bg2"/>
                  </a:solidFill>
                  <a:latin typeface="Verdana" charset="0"/>
                  <a:ea typeface="MS PGothic" charset="0"/>
                  <a:cs typeface="MS PGothic" charset="0"/>
                </a:defRPr>
              </a:lvl9pPr>
            </a:lstStyle>
            <a:p>
              <a:pPr algn="ctr"/>
              <a:r>
                <a:rPr lang="en-GB" sz="1400" b="1" i="1">
                  <a:solidFill>
                    <a:srgbClr val="FF0000"/>
                  </a:solidFill>
                  <a:latin typeface="Calibri" charset="0"/>
                </a:rPr>
                <a:t>The </a:t>
              </a:r>
              <a:r>
                <a:rPr lang="en-GB" sz="1400" b="1" i="1" u="sng">
                  <a:solidFill>
                    <a:srgbClr val="FF0000"/>
                  </a:solidFill>
                  <a:latin typeface="Calibri" charset="0"/>
                </a:rPr>
                <a:t>best worldwide </a:t>
              </a:r>
              <a:r>
                <a:rPr lang="en-GB" sz="1400" b="1" i="1">
                  <a:solidFill>
                    <a:srgbClr val="FF0000"/>
                  </a:solidFill>
                  <a:latin typeface="Calibri" charset="0"/>
                </a:rPr>
                <a:t/>
              </a:r>
              <a:br>
                <a:rPr lang="en-GB" sz="1400" b="1" i="1">
                  <a:solidFill>
                    <a:srgbClr val="FF0000"/>
                  </a:solidFill>
                  <a:latin typeface="Calibri" charset="0"/>
                </a:rPr>
              </a:br>
              <a:r>
                <a:rPr lang="en-GB" sz="1400" b="1" i="1">
                  <a:solidFill>
                    <a:srgbClr val="FF0000"/>
                  </a:solidFill>
                  <a:latin typeface="Calibri" charset="0"/>
                </a:rPr>
                <a:t>EO data asset</a:t>
              </a:r>
            </a:p>
          </p:txBody>
        </p:sp>
        <p:sp>
          <p:nvSpPr>
            <p:cNvPr id="8230" name="TextBox 44"/>
            <p:cNvSpPr txBox="1">
              <a:spLocks noChangeArrowheads="1"/>
            </p:cNvSpPr>
            <p:nvPr/>
          </p:nvSpPr>
          <p:spPr bwMode="auto">
            <a:xfrm>
              <a:off x="782406" y="1690104"/>
              <a:ext cx="890980" cy="3077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a:solidFill>
                    <a:schemeClr val="bg2"/>
                  </a:solidFill>
                  <a:latin typeface="Verdana" charset="0"/>
                  <a:ea typeface="MS PGothic" charset="0"/>
                  <a:cs typeface="MS PGothic" charset="0"/>
                </a:defRPr>
              </a:lvl1pPr>
              <a:lvl2pPr marL="742950" indent="-285750">
                <a:defRPr sz="1600">
                  <a:solidFill>
                    <a:schemeClr val="bg2"/>
                  </a:solidFill>
                  <a:latin typeface="Verdana" charset="0"/>
                  <a:ea typeface="MS PGothic" charset="0"/>
                  <a:cs typeface="MS PGothic" charset="0"/>
                </a:defRPr>
              </a:lvl2pPr>
              <a:lvl3pPr marL="1143000" indent="-228600">
                <a:defRPr sz="1600">
                  <a:solidFill>
                    <a:schemeClr val="bg2"/>
                  </a:solidFill>
                  <a:latin typeface="Verdana" charset="0"/>
                  <a:ea typeface="MS PGothic" charset="0"/>
                  <a:cs typeface="MS PGothic" charset="0"/>
                </a:defRPr>
              </a:lvl3pPr>
              <a:lvl4pPr marL="1600200" indent="-228600">
                <a:defRPr sz="1600">
                  <a:solidFill>
                    <a:schemeClr val="bg2"/>
                  </a:solidFill>
                  <a:latin typeface="Verdana" charset="0"/>
                  <a:ea typeface="MS PGothic" charset="0"/>
                  <a:cs typeface="MS PGothic" charset="0"/>
                </a:defRPr>
              </a:lvl4pPr>
              <a:lvl5pPr marL="2057400" indent="-228600">
                <a:defRPr sz="1600">
                  <a:solidFill>
                    <a:schemeClr val="bg2"/>
                  </a:solidFill>
                  <a:latin typeface="Verdana" charset="0"/>
                  <a:ea typeface="MS PGothic" charset="0"/>
                  <a:cs typeface="MS PGothic" charset="0"/>
                </a:defRPr>
              </a:lvl5pPr>
              <a:lvl6pPr marL="2514600" indent="-228600" eaLnBrk="0" hangingPunct="0">
                <a:buFont typeface="Verdana" charset="0"/>
                <a:defRPr sz="1600">
                  <a:solidFill>
                    <a:schemeClr val="bg2"/>
                  </a:solidFill>
                  <a:latin typeface="Verdana" charset="0"/>
                  <a:ea typeface="MS PGothic" charset="0"/>
                  <a:cs typeface="MS PGothic" charset="0"/>
                </a:defRPr>
              </a:lvl6pPr>
              <a:lvl7pPr marL="2971800" indent="-228600" eaLnBrk="0" hangingPunct="0">
                <a:buFont typeface="Verdana" charset="0"/>
                <a:defRPr sz="1600">
                  <a:solidFill>
                    <a:schemeClr val="bg2"/>
                  </a:solidFill>
                  <a:latin typeface="Verdana" charset="0"/>
                  <a:ea typeface="MS PGothic" charset="0"/>
                  <a:cs typeface="MS PGothic" charset="0"/>
                </a:defRPr>
              </a:lvl7pPr>
              <a:lvl8pPr marL="3429000" indent="-228600" eaLnBrk="0" hangingPunct="0">
                <a:buFont typeface="Verdana" charset="0"/>
                <a:defRPr sz="1600">
                  <a:solidFill>
                    <a:schemeClr val="bg2"/>
                  </a:solidFill>
                  <a:latin typeface="Verdana" charset="0"/>
                  <a:ea typeface="MS PGothic" charset="0"/>
                  <a:cs typeface="MS PGothic" charset="0"/>
                </a:defRPr>
              </a:lvl8pPr>
              <a:lvl9pPr marL="3886200" indent="-228600" eaLnBrk="0" hangingPunct="0">
                <a:buFont typeface="Verdana" charset="0"/>
                <a:defRPr sz="1600">
                  <a:solidFill>
                    <a:schemeClr val="bg2"/>
                  </a:solidFill>
                  <a:latin typeface="Verdana" charset="0"/>
                  <a:ea typeface="MS PGothic" charset="0"/>
                  <a:cs typeface="MS PGothic" charset="0"/>
                </a:defRPr>
              </a:lvl9pPr>
            </a:lstStyle>
            <a:p>
              <a:pPr algn="ctr"/>
              <a:r>
                <a:rPr lang="en-GB" sz="1400" b="1">
                  <a:solidFill>
                    <a:schemeClr val="tx1"/>
                  </a:solidFill>
                  <a:latin typeface="Calibri" charset="0"/>
                </a:rPr>
                <a:t>Europe EO </a:t>
              </a:r>
            </a:p>
          </p:txBody>
        </p:sp>
        <p:sp>
          <p:nvSpPr>
            <p:cNvPr id="8231" name="TextBox 47"/>
            <p:cNvSpPr txBox="1">
              <a:spLocks noChangeArrowheads="1"/>
            </p:cNvSpPr>
            <p:nvPr/>
          </p:nvSpPr>
          <p:spPr bwMode="auto">
            <a:xfrm>
              <a:off x="2120955" y="1385290"/>
              <a:ext cx="1358654"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a:solidFill>
                    <a:schemeClr val="bg2"/>
                  </a:solidFill>
                  <a:latin typeface="Verdana" charset="0"/>
                  <a:ea typeface="MS PGothic" charset="0"/>
                  <a:cs typeface="MS PGothic" charset="0"/>
                </a:defRPr>
              </a:lvl1pPr>
              <a:lvl2pPr marL="742950" indent="-285750">
                <a:defRPr sz="1600">
                  <a:solidFill>
                    <a:schemeClr val="bg2"/>
                  </a:solidFill>
                  <a:latin typeface="Verdana" charset="0"/>
                  <a:ea typeface="MS PGothic" charset="0"/>
                  <a:cs typeface="MS PGothic" charset="0"/>
                </a:defRPr>
              </a:lvl2pPr>
              <a:lvl3pPr marL="1143000" indent="-228600">
                <a:defRPr sz="1600">
                  <a:solidFill>
                    <a:schemeClr val="bg2"/>
                  </a:solidFill>
                  <a:latin typeface="Verdana" charset="0"/>
                  <a:ea typeface="MS PGothic" charset="0"/>
                  <a:cs typeface="MS PGothic" charset="0"/>
                </a:defRPr>
              </a:lvl3pPr>
              <a:lvl4pPr marL="1600200" indent="-228600">
                <a:defRPr sz="1600">
                  <a:solidFill>
                    <a:schemeClr val="bg2"/>
                  </a:solidFill>
                  <a:latin typeface="Verdana" charset="0"/>
                  <a:ea typeface="MS PGothic" charset="0"/>
                  <a:cs typeface="MS PGothic" charset="0"/>
                </a:defRPr>
              </a:lvl4pPr>
              <a:lvl5pPr marL="2057400" indent="-228600">
                <a:defRPr sz="1600">
                  <a:solidFill>
                    <a:schemeClr val="bg2"/>
                  </a:solidFill>
                  <a:latin typeface="Verdana" charset="0"/>
                  <a:ea typeface="MS PGothic" charset="0"/>
                  <a:cs typeface="MS PGothic" charset="0"/>
                </a:defRPr>
              </a:lvl5pPr>
              <a:lvl6pPr marL="2514600" indent="-228600" eaLnBrk="0" hangingPunct="0">
                <a:buFont typeface="Verdana" charset="0"/>
                <a:defRPr sz="1600">
                  <a:solidFill>
                    <a:schemeClr val="bg2"/>
                  </a:solidFill>
                  <a:latin typeface="Verdana" charset="0"/>
                  <a:ea typeface="MS PGothic" charset="0"/>
                  <a:cs typeface="MS PGothic" charset="0"/>
                </a:defRPr>
              </a:lvl6pPr>
              <a:lvl7pPr marL="2971800" indent="-228600" eaLnBrk="0" hangingPunct="0">
                <a:buFont typeface="Verdana" charset="0"/>
                <a:defRPr sz="1600">
                  <a:solidFill>
                    <a:schemeClr val="bg2"/>
                  </a:solidFill>
                  <a:latin typeface="Verdana" charset="0"/>
                  <a:ea typeface="MS PGothic" charset="0"/>
                  <a:cs typeface="MS PGothic" charset="0"/>
                </a:defRPr>
              </a:lvl7pPr>
              <a:lvl8pPr marL="3429000" indent="-228600" eaLnBrk="0" hangingPunct="0">
                <a:buFont typeface="Verdana" charset="0"/>
                <a:defRPr sz="1600">
                  <a:solidFill>
                    <a:schemeClr val="bg2"/>
                  </a:solidFill>
                  <a:latin typeface="Verdana" charset="0"/>
                  <a:ea typeface="MS PGothic" charset="0"/>
                  <a:cs typeface="MS PGothic" charset="0"/>
                </a:defRPr>
              </a:lvl8pPr>
              <a:lvl9pPr marL="3886200" indent="-228600" eaLnBrk="0" hangingPunct="0">
                <a:buFont typeface="Verdana" charset="0"/>
                <a:defRPr sz="1600">
                  <a:solidFill>
                    <a:schemeClr val="bg2"/>
                  </a:solidFill>
                  <a:latin typeface="Verdana" charset="0"/>
                  <a:ea typeface="MS PGothic" charset="0"/>
                  <a:cs typeface="MS PGothic" charset="0"/>
                </a:defRPr>
              </a:lvl9pPr>
            </a:lstStyle>
            <a:p>
              <a:pPr algn="ctr"/>
              <a:r>
                <a:rPr lang="en-GB" sz="1200" b="1" i="1">
                  <a:solidFill>
                    <a:schemeClr val="tx1"/>
                  </a:solidFill>
                  <a:latin typeface="Calibri" charset="0"/>
                </a:rPr>
                <a:t>Increasing data volume &amp; diversity</a:t>
              </a:r>
            </a:p>
          </p:txBody>
        </p:sp>
        <p:sp>
          <p:nvSpPr>
            <p:cNvPr id="84" name="Rounded Rectangle 83"/>
            <p:cNvSpPr/>
            <p:nvPr/>
          </p:nvSpPr>
          <p:spPr bwMode="auto">
            <a:xfrm>
              <a:off x="2161984" y="1424502"/>
              <a:ext cx="1276350" cy="607926"/>
            </a:xfrm>
            <a:prstGeom prst="roundRect">
              <a:avLst>
                <a:gd name="adj" fmla="val 29068"/>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6" name="TextBox 45"/>
            <p:cNvSpPr txBox="1"/>
            <p:nvPr/>
          </p:nvSpPr>
          <p:spPr>
            <a:xfrm>
              <a:off x="331597" y="4486355"/>
              <a:ext cx="1738312" cy="523801"/>
            </a:xfrm>
            <a:prstGeom prst="rect">
              <a:avLst/>
            </a:prstGeom>
            <a:solidFill>
              <a:schemeClr val="accent1">
                <a:lumMod val="75000"/>
              </a:schemeClr>
            </a:solidFill>
          </p:spPr>
          <p:txBody>
            <a:bodyPr>
              <a:spAutoFit/>
            </a:bodyPr>
            <a:lstStyle/>
            <a:p>
              <a:pPr algn="ctr">
                <a:defRPr/>
              </a:pPr>
              <a:r>
                <a:rPr lang="en-GB" sz="1400" i="1" dirty="0">
                  <a:solidFill>
                    <a:schemeClr val="bg1"/>
                  </a:solidFill>
                  <a:latin typeface="Calibri" pitchFamily="34" charset="0"/>
                  <a:ea typeface="ＭＳ Ｐゴシック" pitchFamily="34" charset="-128"/>
                  <a:cs typeface="+mn-cs"/>
                </a:rPr>
                <a:t>Airborne &amp; </a:t>
              </a:r>
              <a:br>
                <a:rPr lang="en-GB" sz="1400" i="1" dirty="0">
                  <a:solidFill>
                    <a:schemeClr val="bg1"/>
                  </a:solidFill>
                  <a:latin typeface="Calibri" pitchFamily="34" charset="0"/>
                  <a:ea typeface="ＭＳ Ｐゴシック" pitchFamily="34" charset="-128"/>
                  <a:cs typeface="+mn-cs"/>
                </a:rPr>
              </a:br>
              <a:r>
                <a:rPr lang="en-GB" sz="1400" i="1" dirty="0">
                  <a:solidFill>
                    <a:schemeClr val="bg1"/>
                  </a:solidFill>
                  <a:latin typeface="Calibri" pitchFamily="34" charset="0"/>
                  <a:ea typeface="ＭＳ Ｐゴシック" pitchFamily="34" charset="-128"/>
                  <a:cs typeface="+mn-cs"/>
                </a:rPr>
                <a:t>in-situ data</a:t>
              </a:r>
            </a:p>
          </p:txBody>
        </p:sp>
      </p:grpSp>
      <p:sp>
        <p:nvSpPr>
          <p:cNvPr id="8200" name="Title 9"/>
          <p:cNvSpPr txBox="1">
            <a:spLocks/>
          </p:cNvSpPr>
          <p:nvPr/>
        </p:nvSpPr>
        <p:spPr bwMode="auto">
          <a:xfrm>
            <a:off x="335361" y="273051"/>
            <a:ext cx="8203406"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a:solidFill>
                  <a:schemeClr val="bg2"/>
                </a:solidFill>
                <a:latin typeface="Verdana" charset="0"/>
                <a:ea typeface="MS PGothic" charset="0"/>
                <a:cs typeface="MS PGothic" charset="0"/>
              </a:defRPr>
            </a:lvl1pPr>
            <a:lvl2pPr marL="742950" indent="-285750">
              <a:defRPr sz="1600">
                <a:solidFill>
                  <a:schemeClr val="bg2"/>
                </a:solidFill>
                <a:latin typeface="Verdana" charset="0"/>
                <a:ea typeface="MS PGothic" charset="0"/>
                <a:cs typeface="MS PGothic" charset="0"/>
              </a:defRPr>
            </a:lvl2pPr>
            <a:lvl3pPr marL="1143000" indent="-228600">
              <a:defRPr sz="1600">
                <a:solidFill>
                  <a:schemeClr val="bg2"/>
                </a:solidFill>
                <a:latin typeface="Verdana" charset="0"/>
                <a:ea typeface="MS PGothic" charset="0"/>
                <a:cs typeface="MS PGothic" charset="0"/>
              </a:defRPr>
            </a:lvl3pPr>
            <a:lvl4pPr marL="1600200" indent="-228600">
              <a:defRPr sz="1600">
                <a:solidFill>
                  <a:schemeClr val="bg2"/>
                </a:solidFill>
                <a:latin typeface="Verdana" charset="0"/>
                <a:ea typeface="MS PGothic" charset="0"/>
                <a:cs typeface="MS PGothic" charset="0"/>
              </a:defRPr>
            </a:lvl4pPr>
            <a:lvl5pPr marL="2057400" indent="-228600">
              <a:defRPr sz="1600">
                <a:solidFill>
                  <a:schemeClr val="bg2"/>
                </a:solidFill>
                <a:latin typeface="Verdana" charset="0"/>
                <a:ea typeface="MS PGothic" charset="0"/>
                <a:cs typeface="MS PGothic" charset="0"/>
              </a:defRPr>
            </a:lvl5pPr>
            <a:lvl6pPr marL="2514600" indent="-228600" eaLnBrk="0" hangingPunct="0">
              <a:buFont typeface="Verdana" charset="0"/>
              <a:defRPr sz="1600">
                <a:solidFill>
                  <a:schemeClr val="bg2"/>
                </a:solidFill>
                <a:latin typeface="Verdana" charset="0"/>
                <a:ea typeface="MS PGothic" charset="0"/>
                <a:cs typeface="MS PGothic" charset="0"/>
              </a:defRPr>
            </a:lvl6pPr>
            <a:lvl7pPr marL="2971800" indent="-228600" eaLnBrk="0" hangingPunct="0">
              <a:buFont typeface="Verdana" charset="0"/>
              <a:defRPr sz="1600">
                <a:solidFill>
                  <a:schemeClr val="bg2"/>
                </a:solidFill>
                <a:latin typeface="Verdana" charset="0"/>
                <a:ea typeface="MS PGothic" charset="0"/>
                <a:cs typeface="MS PGothic" charset="0"/>
              </a:defRPr>
            </a:lvl7pPr>
            <a:lvl8pPr marL="3429000" indent="-228600" eaLnBrk="0" hangingPunct="0">
              <a:buFont typeface="Verdana" charset="0"/>
              <a:defRPr sz="1600">
                <a:solidFill>
                  <a:schemeClr val="bg2"/>
                </a:solidFill>
                <a:latin typeface="Verdana" charset="0"/>
                <a:ea typeface="MS PGothic" charset="0"/>
                <a:cs typeface="MS PGothic" charset="0"/>
              </a:defRPr>
            </a:lvl8pPr>
            <a:lvl9pPr marL="3886200" indent="-228600" eaLnBrk="0" hangingPunct="0">
              <a:buFont typeface="Verdana" charset="0"/>
              <a:defRPr sz="1600">
                <a:solidFill>
                  <a:schemeClr val="bg2"/>
                </a:solidFill>
                <a:latin typeface="Verdana" charset="0"/>
                <a:ea typeface="MS PGothic" charset="0"/>
                <a:cs typeface="MS PGothic" charset="0"/>
              </a:defRPr>
            </a:lvl9pPr>
          </a:lstStyle>
          <a:p>
            <a:pPr algn="ctr" eaLnBrk="0" hangingPunct="0"/>
            <a:r>
              <a:rPr lang="en-GB" sz="2800" b="1">
                <a:solidFill>
                  <a:schemeClr val="bg1"/>
                </a:solidFill>
                <a:latin typeface="Calibri" charset="0"/>
              </a:rPr>
              <a:t>Interconnected Exploitation Platforms</a:t>
            </a:r>
            <a:endParaRPr lang="en-GB" sz="2400" b="1">
              <a:solidFill>
                <a:schemeClr val="bg1"/>
              </a:solidFill>
              <a:latin typeface="Calibri" charset="0"/>
            </a:endParaRPr>
          </a:p>
        </p:txBody>
      </p:sp>
      <p:grpSp>
        <p:nvGrpSpPr>
          <p:cNvPr id="12" name="Group 11"/>
          <p:cNvGrpSpPr>
            <a:grpSpLocks/>
          </p:cNvGrpSpPr>
          <p:nvPr/>
        </p:nvGrpSpPr>
        <p:grpSpPr bwMode="auto">
          <a:xfrm>
            <a:off x="5886847" y="2070101"/>
            <a:ext cx="569251" cy="2849563"/>
            <a:chOff x="5433822" y="2069623"/>
            <a:chExt cx="525462" cy="2849562"/>
          </a:xfrm>
        </p:grpSpPr>
        <p:sp>
          <p:nvSpPr>
            <p:cNvPr id="53" name="Right Arrow 52"/>
            <p:cNvSpPr/>
            <p:nvPr/>
          </p:nvSpPr>
          <p:spPr bwMode="auto">
            <a:xfrm rot="10800000">
              <a:off x="5433822" y="4463572"/>
              <a:ext cx="509587" cy="455613"/>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8" name="Right Arrow 57"/>
            <p:cNvSpPr/>
            <p:nvPr/>
          </p:nvSpPr>
          <p:spPr bwMode="auto">
            <a:xfrm rot="10800000">
              <a:off x="5451284" y="2069623"/>
              <a:ext cx="508000" cy="454025"/>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9" name="Right Arrow 58"/>
            <p:cNvSpPr/>
            <p:nvPr/>
          </p:nvSpPr>
          <p:spPr bwMode="auto">
            <a:xfrm rot="10800000">
              <a:off x="5451284" y="2831623"/>
              <a:ext cx="508000" cy="455613"/>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0" name="Right Arrow 59"/>
            <p:cNvSpPr/>
            <p:nvPr/>
          </p:nvSpPr>
          <p:spPr bwMode="auto">
            <a:xfrm rot="10800000">
              <a:off x="5433822" y="3717447"/>
              <a:ext cx="509587" cy="455613"/>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9" name="Group 8"/>
          <p:cNvGrpSpPr>
            <a:grpSpLocks/>
          </p:cNvGrpSpPr>
          <p:nvPr/>
        </p:nvGrpSpPr>
        <p:grpSpPr bwMode="auto">
          <a:xfrm>
            <a:off x="5131859" y="1412875"/>
            <a:ext cx="4667515" cy="3486150"/>
            <a:chOff x="4737297" y="1413066"/>
            <a:chExt cx="4308087" cy="3485482"/>
          </a:xfrm>
        </p:grpSpPr>
        <p:pic>
          <p:nvPicPr>
            <p:cNvPr id="8203"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93529" y="2423659"/>
              <a:ext cx="635509" cy="635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04" name="Picture 2"/>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256015" y="3128036"/>
              <a:ext cx="604766" cy="604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 name="Rounded Rectangle 78"/>
            <p:cNvSpPr/>
            <p:nvPr/>
          </p:nvSpPr>
          <p:spPr bwMode="auto">
            <a:xfrm>
              <a:off x="6046867" y="1598768"/>
              <a:ext cx="2890577" cy="349183"/>
            </a:xfrm>
            <a:prstGeom prst="roundRect">
              <a:avLst>
                <a:gd name="adj" fmla="val 50000"/>
              </a:avLst>
            </a:prstGeom>
            <a:solidFill>
              <a:schemeClr val="accent1">
                <a:lumMod val="20000"/>
                <a:lumOff val="8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29" name="Picture 2" descr="Multy User icons"/>
            <p:cNvPicPr>
              <a:picLocks noChangeAspect="1" noChangeArrowheads="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193508" y="3129509"/>
              <a:ext cx="900022" cy="899607"/>
            </a:xfrm>
            <a:prstGeom prst="rect">
              <a:avLst/>
            </a:prstGeom>
            <a:solidFill>
              <a:srgbClr val="FFFFFF"/>
            </a:solidFill>
            <a:extLst/>
          </p:spPr>
        </p:pic>
        <p:sp>
          <p:nvSpPr>
            <p:cNvPr id="8207" name="TextBox 30"/>
            <p:cNvSpPr txBox="1">
              <a:spLocks noChangeArrowheads="1"/>
            </p:cNvSpPr>
            <p:nvPr/>
          </p:nvSpPr>
          <p:spPr bwMode="auto">
            <a:xfrm>
              <a:off x="5942861" y="1646115"/>
              <a:ext cx="3102523"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a:solidFill>
                    <a:schemeClr val="bg2"/>
                  </a:solidFill>
                  <a:latin typeface="Verdana" charset="0"/>
                  <a:ea typeface="MS PGothic" charset="0"/>
                  <a:cs typeface="MS PGothic" charset="0"/>
                </a:defRPr>
              </a:lvl1pPr>
              <a:lvl2pPr marL="742950" indent="-285750">
                <a:defRPr sz="1600">
                  <a:solidFill>
                    <a:schemeClr val="bg2"/>
                  </a:solidFill>
                  <a:latin typeface="Verdana" charset="0"/>
                  <a:ea typeface="MS PGothic" charset="0"/>
                  <a:cs typeface="MS PGothic" charset="0"/>
                </a:defRPr>
              </a:lvl2pPr>
              <a:lvl3pPr marL="1143000" indent="-228600">
                <a:defRPr sz="1600">
                  <a:solidFill>
                    <a:schemeClr val="bg2"/>
                  </a:solidFill>
                  <a:latin typeface="Verdana" charset="0"/>
                  <a:ea typeface="MS PGothic" charset="0"/>
                  <a:cs typeface="MS PGothic" charset="0"/>
                </a:defRPr>
              </a:lvl3pPr>
              <a:lvl4pPr marL="1600200" indent="-228600">
                <a:defRPr sz="1600">
                  <a:solidFill>
                    <a:schemeClr val="bg2"/>
                  </a:solidFill>
                  <a:latin typeface="Verdana" charset="0"/>
                  <a:ea typeface="MS PGothic" charset="0"/>
                  <a:cs typeface="MS PGothic" charset="0"/>
                </a:defRPr>
              </a:lvl4pPr>
              <a:lvl5pPr marL="2057400" indent="-228600">
                <a:defRPr sz="1600">
                  <a:solidFill>
                    <a:schemeClr val="bg2"/>
                  </a:solidFill>
                  <a:latin typeface="Verdana" charset="0"/>
                  <a:ea typeface="MS PGothic" charset="0"/>
                  <a:cs typeface="MS PGothic" charset="0"/>
                </a:defRPr>
              </a:lvl5pPr>
              <a:lvl6pPr marL="2514600" indent="-228600" eaLnBrk="0" hangingPunct="0">
                <a:buFont typeface="Verdana" charset="0"/>
                <a:defRPr sz="1600">
                  <a:solidFill>
                    <a:schemeClr val="bg2"/>
                  </a:solidFill>
                  <a:latin typeface="Verdana" charset="0"/>
                  <a:ea typeface="MS PGothic" charset="0"/>
                  <a:cs typeface="MS PGothic" charset="0"/>
                </a:defRPr>
              </a:lvl6pPr>
              <a:lvl7pPr marL="2971800" indent="-228600" eaLnBrk="0" hangingPunct="0">
                <a:buFont typeface="Verdana" charset="0"/>
                <a:defRPr sz="1600">
                  <a:solidFill>
                    <a:schemeClr val="bg2"/>
                  </a:solidFill>
                  <a:latin typeface="Verdana" charset="0"/>
                  <a:ea typeface="MS PGothic" charset="0"/>
                  <a:cs typeface="MS PGothic" charset="0"/>
                </a:defRPr>
              </a:lvl7pPr>
              <a:lvl8pPr marL="3429000" indent="-228600" eaLnBrk="0" hangingPunct="0">
                <a:buFont typeface="Verdana" charset="0"/>
                <a:defRPr sz="1600">
                  <a:solidFill>
                    <a:schemeClr val="bg2"/>
                  </a:solidFill>
                  <a:latin typeface="Verdana" charset="0"/>
                  <a:ea typeface="MS PGothic" charset="0"/>
                  <a:cs typeface="MS PGothic" charset="0"/>
                </a:defRPr>
              </a:lvl8pPr>
              <a:lvl9pPr marL="3886200" indent="-228600" eaLnBrk="0" hangingPunct="0">
                <a:buFont typeface="Verdana" charset="0"/>
                <a:defRPr sz="1600">
                  <a:solidFill>
                    <a:schemeClr val="bg2"/>
                  </a:solidFill>
                  <a:latin typeface="Verdana" charset="0"/>
                  <a:ea typeface="MS PGothic" charset="0"/>
                  <a:cs typeface="MS PGothic" charset="0"/>
                </a:defRPr>
              </a:lvl9pPr>
            </a:lstStyle>
            <a:p>
              <a:pPr algn="ctr"/>
              <a:r>
                <a:rPr lang="en-GB" sz="1400" b="1" i="1">
                  <a:solidFill>
                    <a:srgbClr val="FF0000"/>
                  </a:solidFill>
                  <a:latin typeface="Calibri" charset="0"/>
                </a:rPr>
                <a:t>Vivid global user communities </a:t>
              </a:r>
            </a:p>
          </p:txBody>
        </p:sp>
        <p:sp>
          <p:nvSpPr>
            <p:cNvPr id="39" name="TextBox 38"/>
            <p:cNvSpPr txBox="1"/>
            <p:nvPr/>
          </p:nvSpPr>
          <p:spPr bwMode="auto">
            <a:xfrm>
              <a:off x="6021469" y="2844717"/>
              <a:ext cx="1244488" cy="430131"/>
            </a:xfrm>
            <a:prstGeom prst="rect">
              <a:avLst/>
            </a:prstGeom>
            <a:noFill/>
          </p:spPr>
          <p:txBody>
            <a:bodyPr>
              <a:spAutoFit/>
            </a:bodyPr>
            <a:lstStyle/>
            <a:p>
              <a:pPr algn="ctr">
                <a:defRPr/>
              </a:pPr>
              <a:r>
                <a:rPr lang="en-GB" sz="1100" b="1" i="1" dirty="0">
                  <a:solidFill>
                    <a:schemeClr val="accent1">
                      <a:lumMod val="75000"/>
                    </a:schemeClr>
                  </a:solidFill>
                  <a:latin typeface="Calibri" pitchFamily="34" charset="0"/>
                  <a:ea typeface="ＭＳ Ｐゴシック" pitchFamily="34" charset="-128"/>
                  <a:cs typeface="Calibri" pitchFamily="34" charset="0"/>
                </a:rPr>
                <a:t>Users R&amp;D remote sensing  </a:t>
              </a:r>
            </a:p>
          </p:txBody>
        </p:sp>
        <p:sp>
          <p:nvSpPr>
            <p:cNvPr id="8209" name="TextBox 40"/>
            <p:cNvSpPr txBox="1">
              <a:spLocks noChangeArrowheads="1"/>
            </p:cNvSpPr>
            <p:nvPr/>
          </p:nvSpPr>
          <p:spPr bwMode="auto">
            <a:xfrm>
              <a:off x="7459983" y="2977636"/>
              <a:ext cx="1379215" cy="4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a:solidFill>
                    <a:schemeClr val="bg2"/>
                  </a:solidFill>
                  <a:latin typeface="Verdana" charset="0"/>
                  <a:ea typeface="MS PGothic" charset="0"/>
                  <a:cs typeface="MS PGothic" charset="0"/>
                </a:defRPr>
              </a:lvl1pPr>
              <a:lvl2pPr marL="742950" indent="-285750">
                <a:defRPr sz="1600">
                  <a:solidFill>
                    <a:schemeClr val="bg2"/>
                  </a:solidFill>
                  <a:latin typeface="Verdana" charset="0"/>
                  <a:ea typeface="MS PGothic" charset="0"/>
                  <a:cs typeface="MS PGothic" charset="0"/>
                </a:defRPr>
              </a:lvl2pPr>
              <a:lvl3pPr marL="1143000" indent="-228600">
                <a:defRPr sz="1600">
                  <a:solidFill>
                    <a:schemeClr val="bg2"/>
                  </a:solidFill>
                  <a:latin typeface="Verdana" charset="0"/>
                  <a:ea typeface="MS PGothic" charset="0"/>
                  <a:cs typeface="MS PGothic" charset="0"/>
                </a:defRPr>
              </a:lvl3pPr>
              <a:lvl4pPr marL="1600200" indent="-228600">
                <a:defRPr sz="1600">
                  <a:solidFill>
                    <a:schemeClr val="bg2"/>
                  </a:solidFill>
                  <a:latin typeface="Verdana" charset="0"/>
                  <a:ea typeface="MS PGothic" charset="0"/>
                  <a:cs typeface="MS PGothic" charset="0"/>
                </a:defRPr>
              </a:lvl4pPr>
              <a:lvl5pPr marL="2057400" indent="-228600">
                <a:defRPr sz="1600">
                  <a:solidFill>
                    <a:schemeClr val="bg2"/>
                  </a:solidFill>
                  <a:latin typeface="Verdana" charset="0"/>
                  <a:ea typeface="MS PGothic" charset="0"/>
                  <a:cs typeface="MS PGothic" charset="0"/>
                </a:defRPr>
              </a:lvl5pPr>
              <a:lvl6pPr marL="2514600" indent="-228600" eaLnBrk="0" hangingPunct="0">
                <a:buFont typeface="Verdana" charset="0"/>
                <a:defRPr sz="1600">
                  <a:solidFill>
                    <a:schemeClr val="bg2"/>
                  </a:solidFill>
                  <a:latin typeface="Verdana" charset="0"/>
                  <a:ea typeface="MS PGothic" charset="0"/>
                  <a:cs typeface="MS PGothic" charset="0"/>
                </a:defRPr>
              </a:lvl6pPr>
              <a:lvl7pPr marL="2971800" indent="-228600" eaLnBrk="0" hangingPunct="0">
                <a:buFont typeface="Verdana" charset="0"/>
                <a:defRPr sz="1600">
                  <a:solidFill>
                    <a:schemeClr val="bg2"/>
                  </a:solidFill>
                  <a:latin typeface="Verdana" charset="0"/>
                  <a:ea typeface="MS PGothic" charset="0"/>
                  <a:cs typeface="MS PGothic" charset="0"/>
                </a:defRPr>
              </a:lvl7pPr>
              <a:lvl8pPr marL="3429000" indent="-228600" eaLnBrk="0" hangingPunct="0">
                <a:buFont typeface="Verdana" charset="0"/>
                <a:defRPr sz="1600">
                  <a:solidFill>
                    <a:schemeClr val="bg2"/>
                  </a:solidFill>
                  <a:latin typeface="Verdana" charset="0"/>
                  <a:ea typeface="MS PGothic" charset="0"/>
                  <a:cs typeface="MS PGothic" charset="0"/>
                </a:defRPr>
              </a:lvl8pPr>
              <a:lvl9pPr marL="3886200" indent="-228600" eaLnBrk="0" hangingPunct="0">
                <a:buFont typeface="Verdana" charset="0"/>
                <a:defRPr sz="1600">
                  <a:solidFill>
                    <a:schemeClr val="bg2"/>
                  </a:solidFill>
                  <a:latin typeface="Verdana" charset="0"/>
                  <a:ea typeface="MS PGothic" charset="0"/>
                  <a:cs typeface="MS PGothic" charset="0"/>
                </a:defRPr>
              </a:lvl9pPr>
            </a:lstStyle>
            <a:p>
              <a:pPr algn="ctr"/>
              <a:r>
                <a:rPr lang="en-GB" sz="1100" b="1" i="1">
                  <a:solidFill>
                    <a:srgbClr val="00B050"/>
                  </a:solidFill>
                  <a:latin typeface="Calibri" charset="0"/>
                </a:rPr>
                <a:t>Users profit-making services</a:t>
              </a:r>
            </a:p>
          </p:txBody>
        </p:sp>
        <p:sp>
          <p:nvSpPr>
            <p:cNvPr id="42" name="TextBox 41"/>
            <p:cNvSpPr txBox="1"/>
            <p:nvPr/>
          </p:nvSpPr>
          <p:spPr bwMode="auto">
            <a:xfrm>
              <a:off x="7729466" y="3870045"/>
              <a:ext cx="903206" cy="430131"/>
            </a:xfrm>
            <a:prstGeom prst="rect">
              <a:avLst/>
            </a:prstGeom>
            <a:noFill/>
          </p:spPr>
          <p:txBody>
            <a:bodyPr>
              <a:spAutoFit/>
            </a:bodyPr>
            <a:lstStyle/>
            <a:p>
              <a:pPr algn="ctr">
                <a:defRPr/>
              </a:pPr>
              <a:r>
                <a:rPr lang="en-GB" sz="1100" b="1" i="1" dirty="0">
                  <a:solidFill>
                    <a:schemeClr val="accent5">
                      <a:lumMod val="75000"/>
                    </a:schemeClr>
                  </a:solidFill>
                  <a:latin typeface="Calibri" pitchFamily="34" charset="0"/>
                  <a:ea typeface="ＭＳ Ｐゴシック" pitchFamily="34" charset="-128"/>
                  <a:cs typeface="Calibri" pitchFamily="34" charset="0"/>
                </a:rPr>
                <a:t>Users geosciences</a:t>
              </a:r>
            </a:p>
          </p:txBody>
        </p:sp>
        <p:pic>
          <p:nvPicPr>
            <p:cNvPr id="44" name="Picture 2" descr="Multy User icons"/>
            <p:cNvPicPr>
              <a:picLocks noChangeAspect="1" noChangeArrowheads="1"/>
            </p:cNvPicPr>
            <p:nvPr/>
          </p:nvPicPr>
          <p:blipFill>
            <a:blip r:embed="rId6"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265247" y="3717077"/>
              <a:ext cx="595535" cy="595261"/>
            </a:xfrm>
            <a:prstGeom prst="rect">
              <a:avLst/>
            </a:prstGeom>
            <a:noFill/>
            <a:extLst>
              <a:ext uri="{909E8E84-426E-40dd-AFC4-6F175D3DCCD1}">
                <a14:hiddenFill xmlns:a14="http://schemas.microsoft.com/office/drawing/2010/main" xmlns="">
                  <a:solidFill>
                    <a:srgbClr val="FFFFFF"/>
                  </a:solidFill>
                </a14:hiddenFill>
              </a:ext>
            </a:extLst>
          </p:spPr>
        </p:pic>
        <p:sp>
          <p:nvSpPr>
            <p:cNvPr id="50" name="Rounded Rectangle 49"/>
            <p:cNvSpPr/>
            <p:nvPr/>
          </p:nvSpPr>
          <p:spPr bwMode="auto">
            <a:xfrm>
              <a:off x="6046867" y="1947951"/>
              <a:ext cx="2890577" cy="2950597"/>
            </a:xfrm>
            <a:prstGeom prst="roundRect">
              <a:avLst>
                <a:gd name="adj" fmla="val 10614"/>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213" name="TextBox 39"/>
            <p:cNvSpPr txBox="1">
              <a:spLocks noChangeArrowheads="1"/>
            </p:cNvSpPr>
            <p:nvPr/>
          </p:nvSpPr>
          <p:spPr bwMode="auto">
            <a:xfrm>
              <a:off x="7361685" y="2311887"/>
              <a:ext cx="1194500" cy="4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a:solidFill>
                    <a:schemeClr val="bg2"/>
                  </a:solidFill>
                  <a:latin typeface="Verdana" charset="0"/>
                  <a:ea typeface="MS PGothic" charset="0"/>
                  <a:cs typeface="MS PGothic" charset="0"/>
                </a:defRPr>
              </a:lvl1pPr>
              <a:lvl2pPr marL="742950" indent="-285750">
                <a:defRPr sz="1600">
                  <a:solidFill>
                    <a:schemeClr val="bg2"/>
                  </a:solidFill>
                  <a:latin typeface="Verdana" charset="0"/>
                  <a:ea typeface="MS PGothic" charset="0"/>
                  <a:cs typeface="MS PGothic" charset="0"/>
                </a:defRPr>
              </a:lvl2pPr>
              <a:lvl3pPr marL="1143000" indent="-228600">
                <a:defRPr sz="1600">
                  <a:solidFill>
                    <a:schemeClr val="bg2"/>
                  </a:solidFill>
                  <a:latin typeface="Verdana" charset="0"/>
                  <a:ea typeface="MS PGothic" charset="0"/>
                  <a:cs typeface="MS PGothic" charset="0"/>
                </a:defRPr>
              </a:lvl3pPr>
              <a:lvl4pPr marL="1600200" indent="-228600">
                <a:defRPr sz="1600">
                  <a:solidFill>
                    <a:schemeClr val="bg2"/>
                  </a:solidFill>
                  <a:latin typeface="Verdana" charset="0"/>
                  <a:ea typeface="MS PGothic" charset="0"/>
                  <a:cs typeface="MS PGothic" charset="0"/>
                </a:defRPr>
              </a:lvl4pPr>
              <a:lvl5pPr marL="2057400" indent="-228600">
                <a:defRPr sz="1600">
                  <a:solidFill>
                    <a:schemeClr val="bg2"/>
                  </a:solidFill>
                  <a:latin typeface="Verdana" charset="0"/>
                  <a:ea typeface="MS PGothic" charset="0"/>
                  <a:cs typeface="MS PGothic" charset="0"/>
                </a:defRPr>
              </a:lvl5pPr>
              <a:lvl6pPr marL="2514600" indent="-228600" eaLnBrk="0" hangingPunct="0">
                <a:buFont typeface="Verdana" charset="0"/>
                <a:defRPr sz="1600">
                  <a:solidFill>
                    <a:schemeClr val="bg2"/>
                  </a:solidFill>
                  <a:latin typeface="Verdana" charset="0"/>
                  <a:ea typeface="MS PGothic" charset="0"/>
                  <a:cs typeface="MS PGothic" charset="0"/>
                </a:defRPr>
              </a:lvl6pPr>
              <a:lvl7pPr marL="2971800" indent="-228600" eaLnBrk="0" hangingPunct="0">
                <a:buFont typeface="Verdana" charset="0"/>
                <a:defRPr sz="1600">
                  <a:solidFill>
                    <a:schemeClr val="bg2"/>
                  </a:solidFill>
                  <a:latin typeface="Verdana" charset="0"/>
                  <a:ea typeface="MS PGothic" charset="0"/>
                  <a:cs typeface="MS PGothic" charset="0"/>
                </a:defRPr>
              </a:lvl7pPr>
              <a:lvl8pPr marL="3429000" indent="-228600" eaLnBrk="0" hangingPunct="0">
                <a:buFont typeface="Verdana" charset="0"/>
                <a:defRPr sz="1600">
                  <a:solidFill>
                    <a:schemeClr val="bg2"/>
                  </a:solidFill>
                  <a:latin typeface="Verdana" charset="0"/>
                  <a:ea typeface="MS PGothic" charset="0"/>
                  <a:cs typeface="MS PGothic" charset="0"/>
                </a:defRPr>
              </a:lvl8pPr>
              <a:lvl9pPr marL="3886200" indent="-228600" eaLnBrk="0" hangingPunct="0">
                <a:buFont typeface="Verdana" charset="0"/>
                <a:defRPr sz="1600">
                  <a:solidFill>
                    <a:schemeClr val="bg2"/>
                  </a:solidFill>
                  <a:latin typeface="Verdana" charset="0"/>
                  <a:ea typeface="MS PGothic" charset="0"/>
                  <a:cs typeface="MS PGothic" charset="0"/>
                </a:defRPr>
              </a:lvl9pPr>
            </a:lstStyle>
            <a:p>
              <a:pPr algn="ctr"/>
              <a:r>
                <a:rPr lang="en-GB" sz="1100" b="1" i="1">
                  <a:solidFill>
                    <a:srgbClr val="FF0000"/>
                  </a:solidFill>
                  <a:latin typeface="Calibri" charset="0"/>
                </a:rPr>
                <a:t>Users public services</a:t>
              </a:r>
            </a:p>
          </p:txBody>
        </p:sp>
        <p:pic>
          <p:nvPicPr>
            <p:cNvPr id="8214" name="Picture 2" descr="Multy User icons"/>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903207" y="4250318"/>
              <a:ext cx="595535" cy="595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15" name="TextBox 4"/>
            <p:cNvSpPr txBox="1">
              <a:spLocks noChangeArrowheads="1"/>
            </p:cNvSpPr>
            <p:nvPr/>
          </p:nvSpPr>
          <p:spPr bwMode="auto">
            <a:xfrm>
              <a:off x="6139909" y="1996316"/>
              <a:ext cx="2640149" cy="3077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a:solidFill>
                    <a:schemeClr val="bg2"/>
                  </a:solidFill>
                  <a:latin typeface="Verdana" charset="0"/>
                  <a:ea typeface="MS PGothic" charset="0"/>
                  <a:cs typeface="MS PGothic" charset="0"/>
                </a:defRPr>
              </a:lvl1pPr>
              <a:lvl2pPr marL="742950" indent="-285750">
                <a:defRPr sz="1600">
                  <a:solidFill>
                    <a:schemeClr val="bg2"/>
                  </a:solidFill>
                  <a:latin typeface="Verdana" charset="0"/>
                  <a:ea typeface="MS PGothic" charset="0"/>
                  <a:cs typeface="MS PGothic" charset="0"/>
                </a:defRPr>
              </a:lvl2pPr>
              <a:lvl3pPr marL="1143000" indent="-228600">
                <a:defRPr sz="1600">
                  <a:solidFill>
                    <a:schemeClr val="bg2"/>
                  </a:solidFill>
                  <a:latin typeface="Verdana" charset="0"/>
                  <a:ea typeface="MS PGothic" charset="0"/>
                  <a:cs typeface="MS PGothic" charset="0"/>
                </a:defRPr>
              </a:lvl3pPr>
              <a:lvl4pPr marL="1600200" indent="-228600">
                <a:defRPr sz="1600">
                  <a:solidFill>
                    <a:schemeClr val="bg2"/>
                  </a:solidFill>
                  <a:latin typeface="Verdana" charset="0"/>
                  <a:ea typeface="MS PGothic" charset="0"/>
                  <a:cs typeface="MS PGothic" charset="0"/>
                </a:defRPr>
              </a:lvl4pPr>
              <a:lvl5pPr marL="2057400" indent="-228600">
                <a:defRPr sz="1600">
                  <a:solidFill>
                    <a:schemeClr val="bg2"/>
                  </a:solidFill>
                  <a:latin typeface="Verdana" charset="0"/>
                  <a:ea typeface="MS PGothic" charset="0"/>
                  <a:cs typeface="MS PGothic" charset="0"/>
                </a:defRPr>
              </a:lvl5pPr>
              <a:lvl6pPr marL="2514600" indent="-228600" eaLnBrk="0" hangingPunct="0">
                <a:buFont typeface="Verdana" charset="0"/>
                <a:defRPr sz="1600">
                  <a:solidFill>
                    <a:schemeClr val="bg2"/>
                  </a:solidFill>
                  <a:latin typeface="Verdana" charset="0"/>
                  <a:ea typeface="MS PGothic" charset="0"/>
                  <a:cs typeface="MS PGothic" charset="0"/>
                </a:defRPr>
              </a:lvl6pPr>
              <a:lvl7pPr marL="2971800" indent="-228600" eaLnBrk="0" hangingPunct="0">
                <a:buFont typeface="Verdana" charset="0"/>
                <a:defRPr sz="1600">
                  <a:solidFill>
                    <a:schemeClr val="bg2"/>
                  </a:solidFill>
                  <a:latin typeface="Verdana" charset="0"/>
                  <a:ea typeface="MS PGothic" charset="0"/>
                  <a:cs typeface="MS PGothic" charset="0"/>
                </a:defRPr>
              </a:lvl7pPr>
              <a:lvl8pPr marL="3429000" indent="-228600" eaLnBrk="0" hangingPunct="0">
                <a:buFont typeface="Verdana" charset="0"/>
                <a:defRPr sz="1600">
                  <a:solidFill>
                    <a:schemeClr val="bg2"/>
                  </a:solidFill>
                  <a:latin typeface="Verdana" charset="0"/>
                  <a:ea typeface="MS PGothic" charset="0"/>
                  <a:cs typeface="MS PGothic" charset="0"/>
                </a:defRPr>
              </a:lvl8pPr>
              <a:lvl9pPr marL="3886200" indent="-228600" eaLnBrk="0" hangingPunct="0">
                <a:buFont typeface="Verdana" charset="0"/>
                <a:defRPr sz="1600">
                  <a:solidFill>
                    <a:schemeClr val="bg2"/>
                  </a:solidFill>
                  <a:latin typeface="Verdana" charset="0"/>
                  <a:ea typeface="MS PGothic" charset="0"/>
                  <a:cs typeface="MS PGothic" charset="0"/>
                </a:defRPr>
              </a:lvl9pPr>
            </a:lstStyle>
            <a:p>
              <a:pPr algn="ctr"/>
              <a:r>
                <a:rPr lang="en-GB" sz="1400" b="1" i="1" u="sng">
                  <a:solidFill>
                    <a:schemeClr val="tx1"/>
                  </a:solidFill>
                  <a:latin typeface="Calibri" charset="0"/>
                </a:rPr>
                <a:t>5 interconnected user groups</a:t>
              </a:r>
            </a:p>
          </p:txBody>
        </p:sp>
        <p:sp>
          <p:nvSpPr>
            <p:cNvPr id="8216" name="TextBox 48"/>
            <p:cNvSpPr txBox="1">
              <a:spLocks noChangeArrowheads="1"/>
            </p:cNvSpPr>
            <p:nvPr/>
          </p:nvSpPr>
          <p:spPr bwMode="auto">
            <a:xfrm>
              <a:off x="7350192" y="4354334"/>
              <a:ext cx="1352049" cy="4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a:solidFill>
                    <a:schemeClr val="bg2"/>
                  </a:solidFill>
                  <a:latin typeface="Verdana" charset="0"/>
                  <a:ea typeface="MS PGothic" charset="0"/>
                  <a:cs typeface="MS PGothic" charset="0"/>
                </a:defRPr>
              </a:lvl1pPr>
              <a:lvl2pPr marL="742950" indent="-285750">
                <a:defRPr sz="1600">
                  <a:solidFill>
                    <a:schemeClr val="bg2"/>
                  </a:solidFill>
                  <a:latin typeface="Verdana" charset="0"/>
                  <a:ea typeface="MS PGothic" charset="0"/>
                  <a:cs typeface="MS PGothic" charset="0"/>
                </a:defRPr>
              </a:lvl2pPr>
              <a:lvl3pPr marL="1143000" indent="-228600">
                <a:defRPr sz="1600">
                  <a:solidFill>
                    <a:schemeClr val="bg2"/>
                  </a:solidFill>
                  <a:latin typeface="Verdana" charset="0"/>
                  <a:ea typeface="MS PGothic" charset="0"/>
                  <a:cs typeface="MS PGothic" charset="0"/>
                </a:defRPr>
              </a:lvl3pPr>
              <a:lvl4pPr marL="1600200" indent="-228600">
                <a:defRPr sz="1600">
                  <a:solidFill>
                    <a:schemeClr val="bg2"/>
                  </a:solidFill>
                  <a:latin typeface="Verdana" charset="0"/>
                  <a:ea typeface="MS PGothic" charset="0"/>
                  <a:cs typeface="MS PGothic" charset="0"/>
                </a:defRPr>
              </a:lvl4pPr>
              <a:lvl5pPr marL="2057400" indent="-228600">
                <a:defRPr sz="1600">
                  <a:solidFill>
                    <a:schemeClr val="bg2"/>
                  </a:solidFill>
                  <a:latin typeface="Verdana" charset="0"/>
                  <a:ea typeface="MS PGothic" charset="0"/>
                  <a:cs typeface="MS PGothic" charset="0"/>
                </a:defRPr>
              </a:lvl5pPr>
              <a:lvl6pPr marL="2514600" indent="-228600" eaLnBrk="0" hangingPunct="0">
                <a:buFont typeface="Verdana" charset="0"/>
                <a:defRPr sz="1600">
                  <a:solidFill>
                    <a:schemeClr val="bg2"/>
                  </a:solidFill>
                  <a:latin typeface="Verdana" charset="0"/>
                  <a:ea typeface="MS PGothic" charset="0"/>
                  <a:cs typeface="MS PGothic" charset="0"/>
                </a:defRPr>
              </a:lvl6pPr>
              <a:lvl7pPr marL="2971800" indent="-228600" eaLnBrk="0" hangingPunct="0">
                <a:buFont typeface="Verdana" charset="0"/>
                <a:defRPr sz="1600">
                  <a:solidFill>
                    <a:schemeClr val="bg2"/>
                  </a:solidFill>
                  <a:latin typeface="Verdana" charset="0"/>
                  <a:ea typeface="MS PGothic" charset="0"/>
                  <a:cs typeface="MS PGothic" charset="0"/>
                </a:defRPr>
              </a:lvl7pPr>
              <a:lvl8pPr marL="3429000" indent="-228600" eaLnBrk="0" hangingPunct="0">
                <a:buFont typeface="Verdana" charset="0"/>
                <a:defRPr sz="1600">
                  <a:solidFill>
                    <a:schemeClr val="bg2"/>
                  </a:solidFill>
                  <a:latin typeface="Verdana" charset="0"/>
                  <a:ea typeface="MS PGothic" charset="0"/>
                  <a:cs typeface="MS PGothic" charset="0"/>
                </a:defRPr>
              </a:lvl8pPr>
              <a:lvl9pPr marL="3886200" indent="-228600" eaLnBrk="0" hangingPunct="0">
                <a:buFont typeface="Verdana" charset="0"/>
                <a:defRPr sz="1600">
                  <a:solidFill>
                    <a:schemeClr val="bg2"/>
                  </a:solidFill>
                  <a:latin typeface="Verdana" charset="0"/>
                  <a:ea typeface="MS PGothic" charset="0"/>
                  <a:cs typeface="MS PGothic" charset="0"/>
                </a:defRPr>
              </a:lvl9pPr>
            </a:lstStyle>
            <a:p>
              <a:pPr algn="ctr"/>
              <a:r>
                <a:rPr lang="en-GB" sz="1100" b="1" i="1">
                  <a:solidFill>
                    <a:schemeClr val="tx1"/>
                  </a:solidFill>
                  <a:latin typeface="Calibri" charset="0"/>
                </a:rPr>
                <a:t>General public, education, media</a:t>
              </a:r>
            </a:p>
          </p:txBody>
        </p:sp>
        <p:sp>
          <p:nvSpPr>
            <p:cNvPr id="66" name="Rounded Rectangle 65"/>
            <p:cNvSpPr/>
            <p:nvPr/>
          </p:nvSpPr>
          <p:spPr bwMode="auto">
            <a:xfrm>
              <a:off x="4772219" y="1413066"/>
              <a:ext cx="1276235" cy="607896"/>
            </a:xfrm>
            <a:prstGeom prst="roundRect">
              <a:avLst>
                <a:gd name="adj" fmla="val 29068"/>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8218" name="Rectangle 1"/>
            <p:cNvSpPr>
              <a:spLocks noChangeArrowheads="1"/>
            </p:cNvSpPr>
            <p:nvPr/>
          </p:nvSpPr>
          <p:spPr bwMode="auto">
            <a:xfrm>
              <a:off x="4737297" y="1464985"/>
              <a:ext cx="139353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GB" sz="1200" b="1" i="1">
                  <a:solidFill>
                    <a:srgbClr val="000000"/>
                  </a:solidFill>
                  <a:latin typeface="Calibri" charset="0"/>
                </a:rPr>
                <a:t>Evolving </a:t>
              </a:r>
              <a:br>
                <a:rPr lang="en-GB" sz="1200" b="1" i="1">
                  <a:solidFill>
                    <a:srgbClr val="000000"/>
                  </a:solidFill>
                  <a:latin typeface="Calibri" charset="0"/>
                </a:rPr>
              </a:br>
              <a:r>
                <a:rPr lang="en-GB" sz="1200" b="1" i="1">
                  <a:solidFill>
                    <a:srgbClr val="000000"/>
                  </a:solidFill>
                  <a:latin typeface="Calibri" charset="0"/>
                </a:rPr>
                <a:t>user expectations</a:t>
              </a:r>
            </a:p>
          </p:txBody>
        </p:sp>
      </p:grpSp>
    </p:spTree>
    <p:extLst>
      <p:ext uri="{BB962C8B-B14F-4D97-AF65-F5344CB8AC3E}">
        <p14:creationId xmlns:p14="http://schemas.microsoft.com/office/powerpoint/2010/main" val="11475417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wipe(left)">
                                      <p:cBhvr>
                                        <p:cTn id="12" dur="500"/>
                                        <p:tgtEl>
                                          <p:spTgt spid="8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par>
                          <p:cTn id="18" fill="hold" nodeType="afterGroup">
                            <p:stCondLst>
                              <p:cond delay="500"/>
                            </p:stCondLst>
                            <p:childTnLst>
                              <p:par>
                                <p:cTn id="19" presetID="22" presetClass="entr" presetSubtype="2"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right)">
                                      <p:cBhvr>
                                        <p:cTn id="21" dur="500"/>
                                        <p:tgtEl>
                                          <p:spTgt spid="12"/>
                                        </p:tgtEl>
                                      </p:cBhvr>
                                    </p:animEffect>
                                  </p:childTnLst>
                                </p:cTn>
                              </p:par>
                            </p:childTnLst>
                          </p:cTn>
                        </p:par>
                        <p:par>
                          <p:cTn id="22" fill="hold" nodeType="afterGroup">
                            <p:stCondLst>
                              <p:cond delay="1000"/>
                            </p:stCondLst>
                            <p:childTnLst>
                              <p:par>
                                <p:cTn id="23" presetID="1" presetClass="entr" presetSubtype="0" fill="hold" nodeType="afterEffect">
                                  <p:stCondLst>
                                    <p:cond delay="0"/>
                                  </p:stCondLst>
                                  <p:childTnLst>
                                    <p:set>
                                      <p:cBhvr>
                                        <p:cTn id="24" dur="1" fill="hold">
                                          <p:stCondLst>
                                            <p:cond delay="0"/>
                                          </p:stCondLst>
                                        </p:cTn>
                                        <p:tgtEl>
                                          <p:spTgt spid="82"/>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52"/>
                                        </p:tgtEl>
                                        <p:attrNameLst>
                                          <p:attrName>style.visibility</p:attrName>
                                        </p:attrNameLst>
                                      </p:cBhvr>
                                      <p:to>
                                        <p:strVal val="visible"/>
                                      </p:to>
                                    </p:set>
                                    <p:animEffect transition="in" filter="wipe(left)">
                                      <p:cBhvr>
                                        <p:cTn id="33" dur="500"/>
                                        <p:tgtEl>
                                          <p:spTgt spid="52"/>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wipe(left)">
                                      <p:cBhvr>
                                        <p:cTn id="3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1" grpId="0" animBg="1"/>
      <p:bldP spid="5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4" name="Group 2053"/>
          <p:cNvGrpSpPr>
            <a:grpSpLocks/>
          </p:cNvGrpSpPr>
          <p:nvPr/>
        </p:nvGrpSpPr>
        <p:grpSpPr bwMode="auto">
          <a:xfrm>
            <a:off x="194337" y="1830388"/>
            <a:ext cx="4063867" cy="1338262"/>
            <a:chOff x="179512" y="1296251"/>
            <a:chExt cx="3750989" cy="1337761"/>
          </a:xfrm>
        </p:grpSpPr>
        <p:sp>
          <p:nvSpPr>
            <p:cNvPr id="2049" name="Rectangle 2048"/>
            <p:cNvSpPr/>
            <p:nvPr/>
          </p:nvSpPr>
          <p:spPr>
            <a:xfrm>
              <a:off x="179512" y="1296251"/>
              <a:ext cx="3744639" cy="1337761"/>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latin typeface="Calibri" panose="020F0502020204030204" pitchFamily="34" charset="0"/>
              </a:endParaRPr>
            </a:p>
          </p:txBody>
        </p:sp>
        <p:sp>
          <p:nvSpPr>
            <p:cNvPr id="6169" name="Rectangle 2050"/>
            <p:cNvSpPr>
              <a:spLocks noChangeArrowheads="1"/>
            </p:cNvSpPr>
            <p:nvPr/>
          </p:nvSpPr>
          <p:spPr bwMode="auto">
            <a:xfrm>
              <a:off x="186085" y="1338736"/>
              <a:ext cx="3744416" cy="3384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1600" b="1" i="1">
                  <a:solidFill>
                    <a:schemeClr val="bg1"/>
                  </a:solidFill>
                  <a:latin typeface="Calibri" charset="0"/>
                </a:rPr>
                <a:t>Exploitation platforms</a:t>
              </a:r>
            </a:p>
          </p:txBody>
        </p:sp>
      </p:grpSp>
      <p:pic>
        <p:nvPicPr>
          <p:cNvPr id="6147" name="Picture 2" descr="http://t2.gstatic.com/images?q=tbn:ANd9GcQHehrCPOaiKECSPjO6uqVpFC0NbUs-nOgOziQthTmxAaNqWLV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5752" y="3902076"/>
            <a:ext cx="3095625" cy="214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Rounded Rectangle 14"/>
          <p:cNvSpPr>
            <a:spLocks noChangeArrowheads="1"/>
          </p:cNvSpPr>
          <p:nvPr/>
        </p:nvSpPr>
        <p:spPr bwMode="auto">
          <a:xfrm>
            <a:off x="2822179" y="2266951"/>
            <a:ext cx="1324240" cy="809625"/>
          </a:xfrm>
          <a:prstGeom prst="roundRect">
            <a:avLst>
              <a:gd name="adj" fmla="val 16667"/>
            </a:avLst>
          </a:prstGeom>
          <a:solidFill>
            <a:srgbClr val="CCFFCC"/>
          </a:solidFill>
          <a:ln w="9525">
            <a:solidFill>
              <a:srgbClr val="0097DB"/>
            </a:solidFill>
            <a:round/>
            <a:headEnd/>
            <a:tailEnd/>
          </a:ln>
          <a:effectLst>
            <a:outerShdw blurRad="40000" dist="23000" dir="5400000" rotWithShape="0">
              <a:srgbClr val="000000">
                <a:alpha val="34999"/>
              </a:srgbClr>
            </a:outerShdw>
          </a:effectLst>
        </p:spPr>
        <p:txBody>
          <a:bodyPr anchor="ctr"/>
          <a:lstStyle/>
          <a:p>
            <a:pPr algn="ctr">
              <a:defRPr/>
            </a:pPr>
            <a:endParaRPr lang="en-US" dirty="0">
              <a:solidFill>
                <a:schemeClr val="lt1"/>
              </a:solidFill>
              <a:latin typeface="Calibri" panose="020F0502020204030204" pitchFamily="34" charset="0"/>
              <a:ea typeface="+mn-ea"/>
              <a:cs typeface="+mn-cs"/>
            </a:endParaRPr>
          </a:p>
        </p:txBody>
      </p:sp>
      <p:sp>
        <p:nvSpPr>
          <p:cNvPr id="6149" name="TextBox 4"/>
          <p:cNvSpPr txBox="1">
            <a:spLocks noChangeArrowheads="1"/>
          </p:cNvSpPr>
          <p:nvPr/>
        </p:nvSpPr>
        <p:spPr bwMode="auto">
          <a:xfrm>
            <a:off x="2978233" y="2371726"/>
            <a:ext cx="1012129"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a:solidFill>
                  <a:schemeClr val="bg2"/>
                </a:solidFill>
                <a:latin typeface="Verdana" charset="0"/>
                <a:ea typeface="MS PGothic" charset="0"/>
                <a:cs typeface="MS PGothic" charset="0"/>
              </a:defRPr>
            </a:lvl1pPr>
            <a:lvl2pPr marL="742950" indent="-285750">
              <a:defRPr sz="1600">
                <a:solidFill>
                  <a:schemeClr val="bg2"/>
                </a:solidFill>
                <a:latin typeface="Verdana" charset="0"/>
                <a:ea typeface="MS PGothic" charset="0"/>
                <a:cs typeface="MS PGothic" charset="0"/>
              </a:defRPr>
            </a:lvl2pPr>
            <a:lvl3pPr marL="1143000" indent="-228600">
              <a:defRPr sz="1600">
                <a:solidFill>
                  <a:schemeClr val="bg2"/>
                </a:solidFill>
                <a:latin typeface="Verdana" charset="0"/>
                <a:ea typeface="MS PGothic" charset="0"/>
                <a:cs typeface="MS PGothic" charset="0"/>
              </a:defRPr>
            </a:lvl3pPr>
            <a:lvl4pPr marL="1600200" indent="-228600">
              <a:defRPr sz="1600">
                <a:solidFill>
                  <a:schemeClr val="bg2"/>
                </a:solidFill>
                <a:latin typeface="Verdana" charset="0"/>
                <a:ea typeface="MS PGothic" charset="0"/>
                <a:cs typeface="MS PGothic" charset="0"/>
              </a:defRPr>
            </a:lvl4pPr>
            <a:lvl5pPr marL="2057400" indent="-228600">
              <a:defRPr sz="1600">
                <a:solidFill>
                  <a:schemeClr val="bg2"/>
                </a:solidFill>
                <a:latin typeface="Verdana" charset="0"/>
                <a:ea typeface="MS PGothic" charset="0"/>
                <a:cs typeface="MS PGothic" charset="0"/>
              </a:defRPr>
            </a:lvl5pPr>
            <a:lvl6pPr marL="2514600" indent="-228600" eaLnBrk="0" hangingPunct="0">
              <a:buFont typeface="Verdana" charset="0"/>
              <a:defRPr sz="1600">
                <a:solidFill>
                  <a:schemeClr val="bg2"/>
                </a:solidFill>
                <a:latin typeface="Verdana" charset="0"/>
                <a:ea typeface="MS PGothic" charset="0"/>
                <a:cs typeface="MS PGothic" charset="0"/>
              </a:defRPr>
            </a:lvl6pPr>
            <a:lvl7pPr marL="2971800" indent="-228600" eaLnBrk="0" hangingPunct="0">
              <a:buFont typeface="Verdana" charset="0"/>
              <a:defRPr sz="1600">
                <a:solidFill>
                  <a:schemeClr val="bg2"/>
                </a:solidFill>
                <a:latin typeface="Verdana" charset="0"/>
                <a:ea typeface="MS PGothic" charset="0"/>
                <a:cs typeface="MS PGothic" charset="0"/>
              </a:defRPr>
            </a:lvl7pPr>
            <a:lvl8pPr marL="3429000" indent="-228600" eaLnBrk="0" hangingPunct="0">
              <a:buFont typeface="Verdana" charset="0"/>
              <a:defRPr sz="1600">
                <a:solidFill>
                  <a:schemeClr val="bg2"/>
                </a:solidFill>
                <a:latin typeface="Verdana" charset="0"/>
                <a:ea typeface="MS PGothic" charset="0"/>
                <a:cs typeface="MS PGothic" charset="0"/>
              </a:defRPr>
            </a:lvl8pPr>
            <a:lvl9pPr marL="3886200" indent="-228600" eaLnBrk="0" hangingPunct="0">
              <a:buFont typeface="Verdana" charset="0"/>
              <a:defRPr sz="1600">
                <a:solidFill>
                  <a:schemeClr val="bg2"/>
                </a:solidFill>
                <a:latin typeface="Verdana" charset="0"/>
                <a:ea typeface="MS PGothic" charset="0"/>
                <a:cs typeface="MS PGothic" charset="0"/>
              </a:defRPr>
            </a:lvl9pPr>
          </a:lstStyle>
          <a:p>
            <a:pPr algn="ctr"/>
            <a:r>
              <a:rPr lang="en-US" sz="1400">
                <a:solidFill>
                  <a:schemeClr val="tx1"/>
                </a:solidFill>
                <a:latin typeface="Calibri" charset="0"/>
              </a:rPr>
              <a:t>EO data</a:t>
            </a:r>
          </a:p>
          <a:p>
            <a:pPr algn="ctr"/>
            <a:r>
              <a:rPr lang="en-US" sz="1400">
                <a:solidFill>
                  <a:schemeClr val="tx1"/>
                </a:solidFill>
                <a:latin typeface="Calibri" charset="0"/>
              </a:rPr>
              <a:t>In-situ data</a:t>
            </a:r>
          </a:p>
        </p:txBody>
      </p:sp>
      <p:sp>
        <p:nvSpPr>
          <p:cNvPr id="6" name="Rounded Rectangle 5"/>
          <p:cNvSpPr>
            <a:spLocks noChangeArrowheads="1"/>
          </p:cNvSpPr>
          <p:nvPr/>
        </p:nvSpPr>
        <p:spPr bwMode="auto">
          <a:xfrm>
            <a:off x="275167" y="2235201"/>
            <a:ext cx="1257168" cy="809625"/>
          </a:xfrm>
          <a:prstGeom prst="roundRect">
            <a:avLst>
              <a:gd name="adj" fmla="val 16667"/>
            </a:avLst>
          </a:prstGeom>
          <a:solidFill>
            <a:srgbClr val="FF6600"/>
          </a:solidFill>
          <a:ln w="9525">
            <a:solidFill>
              <a:srgbClr val="0097DB"/>
            </a:solidFill>
            <a:round/>
            <a:headEnd/>
            <a:tailEnd/>
          </a:ln>
          <a:effectLst>
            <a:outerShdw blurRad="40000" dist="23000" dir="5400000" rotWithShape="0">
              <a:srgbClr val="000000">
                <a:alpha val="34999"/>
              </a:srgbClr>
            </a:outerShdw>
          </a:effectLst>
        </p:spPr>
        <p:txBody>
          <a:bodyPr anchor="ctr"/>
          <a:lstStyle/>
          <a:p>
            <a:pPr algn="ctr">
              <a:defRPr/>
            </a:pPr>
            <a:endParaRPr lang="en-US" dirty="0">
              <a:solidFill>
                <a:schemeClr val="lt1"/>
              </a:solidFill>
              <a:latin typeface="Calibri" panose="020F0502020204030204" pitchFamily="34" charset="0"/>
              <a:ea typeface="+mn-ea"/>
              <a:cs typeface="+mn-cs"/>
            </a:endParaRPr>
          </a:p>
        </p:txBody>
      </p:sp>
      <p:sp>
        <p:nvSpPr>
          <p:cNvPr id="6151" name="TextBox 6"/>
          <p:cNvSpPr txBox="1">
            <a:spLocks noChangeArrowheads="1"/>
          </p:cNvSpPr>
          <p:nvPr/>
        </p:nvSpPr>
        <p:spPr bwMode="auto">
          <a:xfrm>
            <a:off x="499166" y="2371726"/>
            <a:ext cx="82636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a:solidFill>
                  <a:schemeClr val="bg2"/>
                </a:solidFill>
                <a:latin typeface="Verdana" charset="0"/>
                <a:ea typeface="MS PGothic" charset="0"/>
                <a:cs typeface="MS PGothic" charset="0"/>
              </a:defRPr>
            </a:lvl1pPr>
            <a:lvl2pPr marL="742950" indent="-285750">
              <a:defRPr sz="1600">
                <a:solidFill>
                  <a:schemeClr val="bg2"/>
                </a:solidFill>
                <a:latin typeface="Verdana" charset="0"/>
                <a:ea typeface="MS PGothic" charset="0"/>
                <a:cs typeface="MS PGothic" charset="0"/>
              </a:defRPr>
            </a:lvl2pPr>
            <a:lvl3pPr marL="1143000" indent="-228600">
              <a:defRPr sz="1600">
                <a:solidFill>
                  <a:schemeClr val="bg2"/>
                </a:solidFill>
                <a:latin typeface="Verdana" charset="0"/>
                <a:ea typeface="MS PGothic" charset="0"/>
                <a:cs typeface="MS PGothic" charset="0"/>
              </a:defRPr>
            </a:lvl3pPr>
            <a:lvl4pPr marL="1600200" indent="-228600">
              <a:defRPr sz="1600">
                <a:solidFill>
                  <a:schemeClr val="bg2"/>
                </a:solidFill>
                <a:latin typeface="Verdana" charset="0"/>
                <a:ea typeface="MS PGothic" charset="0"/>
                <a:cs typeface="MS PGothic" charset="0"/>
              </a:defRPr>
            </a:lvl4pPr>
            <a:lvl5pPr marL="2057400" indent="-228600">
              <a:defRPr sz="1600">
                <a:solidFill>
                  <a:schemeClr val="bg2"/>
                </a:solidFill>
                <a:latin typeface="Verdana" charset="0"/>
                <a:ea typeface="MS PGothic" charset="0"/>
                <a:cs typeface="MS PGothic" charset="0"/>
              </a:defRPr>
            </a:lvl5pPr>
            <a:lvl6pPr marL="2514600" indent="-228600" eaLnBrk="0" hangingPunct="0">
              <a:buFont typeface="Verdana" charset="0"/>
              <a:defRPr sz="1600">
                <a:solidFill>
                  <a:schemeClr val="bg2"/>
                </a:solidFill>
                <a:latin typeface="Verdana" charset="0"/>
                <a:ea typeface="MS PGothic" charset="0"/>
                <a:cs typeface="MS PGothic" charset="0"/>
              </a:defRPr>
            </a:lvl6pPr>
            <a:lvl7pPr marL="2971800" indent="-228600" eaLnBrk="0" hangingPunct="0">
              <a:buFont typeface="Verdana" charset="0"/>
              <a:defRPr sz="1600">
                <a:solidFill>
                  <a:schemeClr val="bg2"/>
                </a:solidFill>
                <a:latin typeface="Verdana" charset="0"/>
                <a:ea typeface="MS PGothic" charset="0"/>
                <a:cs typeface="MS PGothic" charset="0"/>
              </a:defRPr>
            </a:lvl7pPr>
            <a:lvl8pPr marL="3429000" indent="-228600" eaLnBrk="0" hangingPunct="0">
              <a:buFont typeface="Verdana" charset="0"/>
              <a:defRPr sz="1600">
                <a:solidFill>
                  <a:schemeClr val="bg2"/>
                </a:solidFill>
                <a:latin typeface="Verdana" charset="0"/>
                <a:ea typeface="MS PGothic" charset="0"/>
                <a:cs typeface="MS PGothic" charset="0"/>
              </a:defRPr>
            </a:lvl8pPr>
            <a:lvl9pPr marL="3886200" indent="-228600" eaLnBrk="0" hangingPunct="0">
              <a:buFont typeface="Verdana" charset="0"/>
              <a:defRPr sz="1600">
                <a:solidFill>
                  <a:schemeClr val="bg2"/>
                </a:solidFill>
                <a:latin typeface="Verdana" charset="0"/>
                <a:ea typeface="MS PGothic" charset="0"/>
                <a:cs typeface="MS PGothic" charset="0"/>
              </a:defRPr>
            </a:lvl9pPr>
          </a:lstStyle>
          <a:p>
            <a:pPr algn="ctr"/>
            <a:r>
              <a:rPr lang="en-US" sz="1400">
                <a:solidFill>
                  <a:schemeClr val="tx1"/>
                </a:solidFill>
                <a:latin typeface="Calibri" charset="0"/>
              </a:rPr>
              <a:t>EO</a:t>
            </a:r>
          </a:p>
          <a:p>
            <a:pPr algn="ctr"/>
            <a:r>
              <a:rPr lang="en-US" sz="1400">
                <a:solidFill>
                  <a:schemeClr val="tx1"/>
                </a:solidFill>
                <a:latin typeface="Calibri" charset="0"/>
              </a:rPr>
              <a:t>software</a:t>
            </a:r>
          </a:p>
        </p:txBody>
      </p:sp>
      <p:cxnSp>
        <p:nvCxnSpPr>
          <p:cNvPr id="13" name="Elbow Connector 12"/>
          <p:cNvCxnSpPr>
            <a:cxnSpLocks noChangeShapeType="1"/>
          </p:cNvCxnSpPr>
          <p:nvPr/>
        </p:nvCxnSpPr>
        <p:spPr bwMode="auto">
          <a:xfrm rot="5400000">
            <a:off x="841310" y="3457245"/>
            <a:ext cx="1514475" cy="937286"/>
          </a:xfrm>
          <a:prstGeom prst="bentConnector3">
            <a:avLst>
              <a:gd name="adj1" fmla="val 50000"/>
            </a:avLst>
          </a:prstGeom>
          <a:noFill/>
          <a:ln w="38100">
            <a:solidFill>
              <a:srgbClr val="2865A2"/>
            </a:solidFill>
            <a:miter lim="800000"/>
            <a:headEnd type="arrow" w="med" len="med"/>
            <a:tailEn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11" name="Rounded Rectangle 10"/>
          <p:cNvSpPr>
            <a:spLocks noChangeArrowheads="1"/>
          </p:cNvSpPr>
          <p:nvPr/>
        </p:nvSpPr>
        <p:spPr bwMode="auto">
          <a:xfrm>
            <a:off x="1585649" y="2249489"/>
            <a:ext cx="1186656" cy="809625"/>
          </a:xfrm>
          <a:prstGeom prst="roundRect">
            <a:avLst>
              <a:gd name="adj" fmla="val 16667"/>
            </a:avLst>
          </a:prstGeom>
          <a:solidFill>
            <a:srgbClr val="BFBFBF"/>
          </a:solidFill>
          <a:ln w="9525">
            <a:solidFill>
              <a:srgbClr val="0097DB"/>
            </a:solidFill>
            <a:round/>
            <a:headEnd/>
            <a:tailEnd/>
          </a:ln>
          <a:effectLst>
            <a:outerShdw blurRad="40000" dist="23000" dir="5400000" rotWithShape="0">
              <a:srgbClr val="000000">
                <a:alpha val="34999"/>
              </a:srgbClr>
            </a:outerShdw>
          </a:effectLst>
        </p:spPr>
        <p:txBody>
          <a:bodyPr anchor="ctr"/>
          <a:lstStyle/>
          <a:p>
            <a:pPr algn="ctr">
              <a:defRPr/>
            </a:pPr>
            <a:endParaRPr lang="en-US" dirty="0">
              <a:solidFill>
                <a:schemeClr val="lt1"/>
              </a:solidFill>
              <a:latin typeface="Calibri" panose="020F0502020204030204" pitchFamily="34" charset="0"/>
              <a:ea typeface="+mn-ea"/>
              <a:cs typeface="+mn-cs"/>
            </a:endParaRPr>
          </a:p>
        </p:txBody>
      </p:sp>
      <p:sp>
        <p:nvSpPr>
          <p:cNvPr id="6154" name="TextBox 11"/>
          <p:cNvSpPr txBox="1">
            <a:spLocks noChangeArrowheads="1"/>
          </p:cNvSpPr>
          <p:nvPr/>
        </p:nvSpPr>
        <p:spPr bwMode="auto">
          <a:xfrm>
            <a:off x="1731181" y="2371726"/>
            <a:ext cx="89387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a:solidFill>
                  <a:schemeClr val="bg2"/>
                </a:solidFill>
                <a:latin typeface="Verdana" charset="0"/>
                <a:ea typeface="MS PGothic" charset="0"/>
                <a:cs typeface="MS PGothic" charset="0"/>
              </a:defRPr>
            </a:lvl1pPr>
            <a:lvl2pPr marL="742950" indent="-285750">
              <a:defRPr sz="1600">
                <a:solidFill>
                  <a:schemeClr val="bg2"/>
                </a:solidFill>
                <a:latin typeface="Verdana" charset="0"/>
                <a:ea typeface="MS PGothic" charset="0"/>
                <a:cs typeface="MS PGothic" charset="0"/>
              </a:defRPr>
            </a:lvl2pPr>
            <a:lvl3pPr marL="1143000" indent="-228600">
              <a:defRPr sz="1600">
                <a:solidFill>
                  <a:schemeClr val="bg2"/>
                </a:solidFill>
                <a:latin typeface="Verdana" charset="0"/>
                <a:ea typeface="MS PGothic" charset="0"/>
                <a:cs typeface="MS PGothic" charset="0"/>
              </a:defRPr>
            </a:lvl3pPr>
            <a:lvl4pPr marL="1600200" indent="-228600">
              <a:defRPr sz="1600">
                <a:solidFill>
                  <a:schemeClr val="bg2"/>
                </a:solidFill>
                <a:latin typeface="Verdana" charset="0"/>
                <a:ea typeface="MS PGothic" charset="0"/>
                <a:cs typeface="MS PGothic" charset="0"/>
              </a:defRPr>
            </a:lvl4pPr>
            <a:lvl5pPr marL="2057400" indent="-228600">
              <a:defRPr sz="1600">
                <a:solidFill>
                  <a:schemeClr val="bg2"/>
                </a:solidFill>
                <a:latin typeface="Verdana" charset="0"/>
                <a:ea typeface="MS PGothic" charset="0"/>
                <a:cs typeface="MS PGothic" charset="0"/>
              </a:defRPr>
            </a:lvl5pPr>
            <a:lvl6pPr marL="2514600" indent="-228600" eaLnBrk="0" hangingPunct="0">
              <a:buFont typeface="Verdana" charset="0"/>
              <a:defRPr sz="1600">
                <a:solidFill>
                  <a:schemeClr val="bg2"/>
                </a:solidFill>
                <a:latin typeface="Verdana" charset="0"/>
                <a:ea typeface="MS PGothic" charset="0"/>
                <a:cs typeface="MS PGothic" charset="0"/>
              </a:defRPr>
            </a:lvl6pPr>
            <a:lvl7pPr marL="2971800" indent="-228600" eaLnBrk="0" hangingPunct="0">
              <a:buFont typeface="Verdana" charset="0"/>
              <a:defRPr sz="1600">
                <a:solidFill>
                  <a:schemeClr val="bg2"/>
                </a:solidFill>
                <a:latin typeface="Verdana" charset="0"/>
                <a:ea typeface="MS PGothic" charset="0"/>
                <a:cs typeface="MS PGothic" charset="0"/>
              </a:defRPr>
            </a:lvl7pPr>
            <a:lvl8pPr marL="3429000" indent="-228600" eaLnBrk="0" hangingPunct="0">
              <a:buFont typeface="Verdana" charset="0"/>
              <a:defRPr sz="1600">
                <a:solidFill>
                  <a:schemeClr val="bg2"/>
                </a:solidFill>
                <a:latin typeface="Verdana" charset="0"/>
                <a:ea typeface="MS PGothic" charset="0"/>
                <a:cs typeface="MS PGothic" charset="0"/>
              </a:defRPr>
            </a:lvl8pPr>
            <a:lvl9pPr marL="3886200" indent="-228600" eaLnBrk="0" hangingPunct="0">
              <a:buFont typeface="Verdana" charset="0"/>
              <a:defRPr sz="1600">
                <a:solidFill>
                  <a:schemeClr val="bg2"/>
                </a:solidFill>
                <a:latin typeface="Verdana" charset="0"/>
                <a:ea typeface="MS PGothic" charset="0"/>
                <a:cs typeface="MS PGothic" charset="0"/>
              </a:defRPr>
            </a:lvl9pPr>
          </a:lstStyle>
          <a:p>
            <a:pPr algn="ctr"/>
            <a:r>
              <a:rPr lang="en-US" sz="1400">
                <a:solidFill>
                  <a:schemeClr val="tx1"/>
                </a:solidFill>
                <a:latin typeface="Calibri" charset="0"/>
              </a:rPr>
              <a:t>ICT</a:t>
            </a:r>
          </a:p>
          <a:p>
            <a:pPr algn="ctr"/>
            <a:r>
              <a:rPr lang="en-US" sz="1400">
                <a:solidFill>
                  <a:schemeClr val="tx1"/>
                </a:solidFill>
                <a:latin typeface="Calibri" charset="0"/>
              </a:rPr>
              <a:t>resources</a:t>
            </a:r>
          </a:p>
        </p:txBody>
      </p:sp>
      <p:cxnSp>
        <p:nvCxnSpPr>
          <p:cNvPr id="32" name="Elbow Connector 31"/>
          <p:cNvCxnSpPr>
            <a:cxnSpLocks noChangeShapeType="1"/>
          </p:cNvCxnSpPr>
          <p:nvPr/>
        </p:nvCxnSpPr>
        <p:spPr bwMode="auto">
          <a:xfrm rot="16200000" flipH="1">
            <a:off x="1518510" y="3923705"/>
            <a:ext cx="1793875" cy="283766"/>
          </a:xfrm>
          <a:prstGeom prst="bentConnector3">
            <a:avLst>
              <a:gd name="adj1" fmla="val 41926"/>
            </a:avLst>
          </a:prstGeom>
          <a:noFill/>
          <a:ln w="38100">
            <a:solidFill>
              <a:srgbClr val="2865A2"/>
            </a:solidFill>
            <a:prstDash val="sysDash"/>
            <a:miter lim="800000"/>
            <a:headEnd type="arrow" w="med" len="med"/>
            <a:tailEn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10" name="Straight Arrow Connector 9"/>
          <p:cNvCxnSpPr/>
          <p:nvPr/>
        </p:nvCxnSpPr>
        <p:spPr>
          <a:xfrm>
            <a:off x="873654" y="2954338"/>
            <a:ext cx="1265767" cy="0"/>
          </a:xfrm>
          <a:prstGeom prst="straightConnector1">
            <a:avLst/>
          </a:prstGeom>
          <a:ln w="28575">
            <a:solidFill>
              <a:schemeClr val="accent5">
                <a:lumMod val="50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368153" y="2947988"/>
            <a:ext cx="1265767" cy="0"/>
          </a:xfrm>
          <a:prstGeom prst="straightConnector1">
            <a:avLst/>
          </a:prstGeom>
          <a:ln w="28575">
            <a:solidFill>
              <a:schemeClr val="accent5">
                <a:lumMod val="50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840979" y="2379663"/>
            <a:ext cx="2708671" cy="0"/>
          </a:xfrm>
          <a:prstGeom prst="straightConnector1">
            <a:avLst/>
          </a:prstGeom>
          <a:ln w="28575">
            <a:solidFill>
              <a:schemeClr val="accent1">
                <a:lumMod val="75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1" name="Freeform 30"/>
          <p:cNvSpPr/>
          <p:nvPr/>
        </p:nvSpPr>
        <p:spPr>
          <a:xfrm>
            <a:off x="775626" y="4943475"/>
            <a:ext cx="2921926" cy="636588"/>
          </a:xfrm>
          <a:custGeom>
            <a:avLst/>
            <a:gdLst>
              <a:gd name="connsiteX0" fmla="*/ 0 w 2697932"/>
              <a:gd name="connsiteY0" fmla="*/ 0 h 637163"/>
              <a:gd name="connsiteX1" fmla="*/ 135802 w 2697932"/>
              <a:gd name="connsiteY1" fmla="*/ 280657 h 637163"/>
              <a:gd name="connsiteX2" fmla="*/ 353085 w 2697932"/>
              <a:gd name="connsiteY2" fmla="*/ 416459 h 637163"/>
              <a:gd name="connsiteX3" fmla="*/ 660903 w 2697932"/>
              <a:gd name="connsiteY3" fmla="*/ 534154 h 637163"/>
              <a:gd name="connsiteX4" fmla="*/ 1104523 w 2697932"/>
              <a:gd name="connsiteY4" fmla="*/ 624689 h 637163"/>
              <a:gd name="connsiteX5" fmla="*/ 1774479 w 2697932"/>
              <a:gd name="connsiteY5" fmla="*/ 624689 h 637163"/>
              <a:gd name="connsiteX6" fmla="*/ 2245259 w 2697932"/>
              <a:gd name="connsiteY6" fmla="*/ 516047 h 637163"/>
              <a:gd name="connsiteX7" fmla="*/ 2498756 w 2697932"/>
              <a:gd name="connsiteY7" fmla="*/ 334978 h 637163"/>
              <a:gd name="connsiteX8" fmla="*/ 2697932 w 2697932"/>
              <a:gd name="connsiteY8" fmla="*/ 63374 h 637163"/>
              <a:gd name="connsiteX9" fmla="*/ 2697932 w 2697932"/>
              <a:gd name="connsiteY9" fmla="*/ 63374 h 637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7932" h="637163">
                <a:moveTo>
                  <a:pt x="0" y="0"/>
                </a:moveTo>
                <a:cubicBezTo>
                  <a:pt x="38477" y="105623"/>
                  <a:pt x="76955" y="211247"/>
                  <a:pt x="135802" y="280657"/>
                </a:cubicBezTo>
                <a:cubicBezTo>
                  <a:pt x="194649" y="350067"/>
                  <a:pt x="265568" y="374210"/>
                  <a:pt x="353085" y="416459"/>
                </a:cubicBezTo>
                <a:cubicBezTo>
                  <a:pt x="440602" y="458708"/>
                  <a:pt x="535663" y="499449"/>
                  <a:pt x="660903" y="534154"/>
                </a:cubicBezTo>
                <a:cubicBezTo>
                  <a:pt x="786143" y="568859"/>
                  <a:pt x="918927" y="609600"/>
                  <a:pt x="1104523" y="624689"/>
                </a:cubicBezTo>
                <a:cubicBezTo>
                  <a:pt x="1290119" y="639778"/>
                  <a:pt x="1584356" y="642796"/>
                  <a:pt x="1774479" y="624689"/>
                </a:cubicBezTo>
                <a:cubicBezTo>
                  <a:pt x="1964602" y="606582"/>
                  <a:pt x="2124546" y="564332"/>
                  <a:pt x="2245259" y="516047"/>
                </a:cubicBezTo>
                <a:cubicBezTo>
                  <a:pt x="2365972" y="467762"/>
                  <a:pt x="2423311" y="410423"/>
                  <a:pt x="2498756" y="334978"/>
                </a:cubicBezTo>
                <a:cubicBezTo>
                  <a:pt x="2574201" y="259533"/>
                  <a:pt x="2697932" y="63374"/>
                  <a:pt x="2697932" y="63374"/>
                </a:cubicBezTo>
                <a:lnTo>
                  <a:pt x="2697932" y="63374"/>
                </a:lnTo>
              </a:path>
            </a:pathLst>
          </a:custGeom>
          <a:noFill/>
          <a:ln w="38100">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latin typeface="Calibri" panose="020F0502020204030204" pitchFamily="34" charset="0"/>
            </a:endParaRPr>
          </a:p>
        </p:txBody>
      </p:sp>
      <p:sp>
        <p:nvSpPr>
          <p:cNvPr id="37" name="Freeform 36"/>
          <p:cNvSpPr/>
          <p:nvPr/>
        </p:nvSpPr>
        <p:spPr>
          <a:xfrm rot="10800000">
            <a:off x="775626" y="4081464"/>
            <a:ext cx="2921926" cy="638175"/>
          </a:xfrm>
          <a:custGeom>
            <a:avLst/>
            <a:gdLst>
              <a:gd name="connsiteX0" fmla="*/ 0 w 2697932"/>
              <a:gd name="connsiteY0" fmla="*/ 0 h 637163"/>
              <a:gd name="connsiteX1" fmla="*/ 135802 w 2697932"/>
              <a:gd name="connsiteY1" fmla="*/ 280657 h 637163"/>
              <a:gd name="connsiteX2" fmla="*/ 353085 w 2697932"/>
              <a:gd name="connsiteY2" fmla="*/ 416459 h 637163"/>
              <a:gd name="connsiteX3" fmla="*/ 660903 w 2697932"/>
              <a:gd name="connsiteY3" fmla="*/ 534154 h 637163"/>
              <a:gd name="connsiteX4" fmla="*/ 1104523 w 2697932"/>
              <a:gd name="connsiteY4" fmla="*/ 624689 h 637163"/>
              <a:gd name="connsiteX5" fmla="*/ 1774479 w 2697932"/>
              <a:gd name="connsiteY5" fmla="*/ 624689 h 637163"/>
              <a:gd name="connsiteX6" fmla="*/ 2245259 w 2697932"/>
              <a:gd name="connsiteY6" fmla="*/ 516047 h 637163"/>
              <a:gd name="connsiteX7" fmla="*/ 2498756 w 2697932"/>
              <a:gd name="connsiteY7" fmla="*/ 334978 h 637163"/>
              <a:gd name="connsiteX8" fmla="*/ 2697932 w 2697932"/>
              <a:gd name="connsiteY8" fmla="*/ 63374 h 637163"/>
              <a:gd name="connsiteX9" fmla="*/ 2697932 w 2697932"/>
              <a:gd name="connsiteY9" fmla="*/ 63374 h 637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7932" h="637163">
                <a:moveTo>
                  <a:pt x="0" y="0"/>
                </a:moveTo>
                <a:cubicBezTo>
                  <a:pt x="38477" y="105623"/>
                  <a:pt x="76955" y="211247"/>
                  <a:pt x="135802" y="280657"/>
                </a:cubicBezTo>
                <a:cubicBezTo>
                  <a:pt x="194649" y="350067"/>
                  <a:pt x="265568" y="374210"/>
                  <a:pt x="353085" y="416459"/>
                </a:cubicBezTo>
                <a:cubicBezTo>
                  <a:pt x="440602" y="458708"/>
                  <a:pt x="535663" y="499449"/>
                  <a:pt x="660903" y="534154"/>
                </a:cubicBezTo>
                <a:cubicBezTo>
                  <a:pt x="786143" y="568859"/>
                  <a:pt x="918927" y="609600"/>
                  <a:pt x="1104523" y="624689"/>
                </a:cubicBezTo>
                <a:cubicBezTo>
                  <a:pt x="1290119" y="639778"/>
                  <a:pt x="1584356" y="642796"/>
                  <a:pt x="1774479" y="624689"/>
                </a:cubicBezTo>
                <a:cubicBezTo>
                  <a:pt x="1964602" y="606582"/>
                  <a:pt x="2124546" y="564332"/>
                  <a:pt x="2245259" y="516047"/>
                </a:cubicBezTo>
                <a:cubicBezTo>
                  <a:pt x="2365972" y="467762"/>
                  <a:pt x="2423311" y="410423"/>
                  <a:pt x="2498756" y="334978"/>
                </a:cubicBezTo>
                <a:cubicBezTo>
                  <a:pt x="2574201" y="259533"/>
                  <a:pt x="2697932" y="63374"/>
                  <a:pt x="2697932" y="63374"/>
                </a:cubicBezTo>
                <a:lnTo>
                  <a:pt x="2697932" y="63374"/>
                </a:lnTo>
              </a:path>
            </a:pathLst>
          </a:custGeom>
          <a:noFill/>
          <a:ln w="38100">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latin typeface="Calibri" panose="020F0502020204030204" pitchFamily="34" charset="0"/>
            </a:endParaRPr>
          </a:p>
        </p:txBody>
      </p:sp>
      <p:sp>
        <p:nvSpPr>
          <p:cNvPr id="42" name="TextBox 41"/>
          <p:cNvSpPr txBox="1"/>
          <p:nvPr/>
        </p:nvSpPr>
        <p:spPr>
          <a:xfrm>
            <a:off x="4429304" y="1305664"/>
            <a:ext cx="5305429" cy="1600438"/>
          </a:xfrm>
          <a:prstGeom prst="rect">
            <a:avLst/>
          </a:prstGeom>
          <a:solidFill>
            <a:schemeClr val="accent1"/>
          </a:solidFill>
          <a:effectLst>
            <a:outerShdw blurRad="50800" dist="38100" dir="2700000" algn="tl" rotWithShape="0">
              <a:prstClr val="black">
                <a:alpha val="40000"/>
              </a:prstClr>
            </a:outerShdw>
          </a:effectLst>
        </p:spPr>
        <p:txBody>
          <a:bodyPr>
            <a:spAutoFit/>
          </a:bodyPr>
          <a:lstStyle/>
          <a:p>
            <a:pPr>
              <a:defRPr/>
            </a:pPr>
            <a:r>
              <a:rPr lang="en-US" sz="1400" b="1" i="1" dirty="0">
                <a:solidFill>
                  <a:schemeClr val="bg1"/>
                </a:solidFill>
                <a:latin typeface="Calibri" panose="020F0502020204030204" pitchFamily="34" charset="0"/>
                <a:ea typeface="ＭＳ Ｐゴシック" pitchFamily="34" charset="-128"/>
                <a:cs typeface="+mn-cs"/>
              </a:rPr>
              <a:t>An innovative operations concept</a:t>
            </a:r>
            <a:r>
              <a:rPr lang="en-US" sz="1400" dirty="0">
                <a:solidFill>
                  <a:schemeClr val="bg1"/>
                </a:solidFill>
                <a:latin typeface="Calibri" panose="020F0502020204030204" pitchFamily="34" charset="0"/>
                <a:ea typeface="ＭＳ Ｐゴシック" pitchFamily="34" charset="-128"/>
                <a:cs typeface="+mn-cs"/>
              </a:rPr>
              <a:t>: users access a work environment containing the data and resources required, as opposed to downloading and replicating the data ‘at home’. </a:t>
            </a:r>
            <a:br>
              <a:rPr lang="en-US" sz="1400" dirty="0">
                <a:solidFill>
                  <a:schemeClr val="bg1"/>
                </a:solidFill>
                <a:latin typeface="Calibri" panose="020F0502020204030204" pitchFamily="34" charset="0"/>
                <a:ea typeface="ＭＳ Ｐゴシック" pitchFamily="34" charset="-128"/>
                <a:cs typeface="+mn-cs"/>
              </a:rPr>
            </a:br>
            <a:endParaRPr lang="en-US" sz="1400" dirty="0">
              <a:solidFill>
                <a:schemeClr val="bg1"/>
              </a:solidFill>
              <a:latin typeface="Calibri" panose="020F0502020204030204" pitchFamily="34" charset="0"/>
              <a:ea typeface="ＭＳ Ｐゴシック" pitchFamily="34" charset="-128"/>
              <a:cs typeface="+mn-cs"/>
            </a:endParaRPr>
          </a:p>
          <a:p>
            <a:pPr>
              <a:defRPr/>
            </a:pPr>
            <a:r>
              <a:rPr lang="en-US" sz="1400" dirty="0">
                <a:solidFill>
                  <a:schemeClr val="bg1"/>
                </a:solidFill>
                <a:latin typeface="Calibri" panose="020F0502020204030204" pitchFamily="34" charset="0"/>
                <a:ea typeface="ＭＳ Ｐゴシック" pitchFamily="34" charset="-128"/>
                <a:cs typeface="+mn-cs"/>
                <a:sym typeface="Wingdings" pitchFamily="2" charset="2"/>
              </a:rPr>
              <a:t> </a:t>
            </a:r>
            <a:r>
              <a:rPr lang="en-US" sz="1400" dirty="0">
                <a:solidFill>
                  <a:schemeClr val="bg1"/>
                </a:solidFill>
                <a:latin typeface="Calibri" panose="020F0502020204030204" pitchFamily="34" charset="0"/>
                <a:ea typeface="ＭＳ Ｐゴシック" pitchFamily="34" charset="-128"/>
                <a:cs typeface="+mn-cs"/>
              </a:rPr>
              <a:t>An R&amp;D scenario for data intensive exploration gradually complementing the traditional operations concept for the ground segment</a:t>
            </a:r>
            <a:endParaRPr lang="en-US" sz="1400" strike="sngStrike" dirty="0">
              <a:solidFill>
                <a:schemeClr val="bg1"/>
              </a:solidFill>
              <a:latin typeface="Calibri" panose="020F0502020204030204" pitchFamily="34" charset="0"/>
              <a:ea typeface="ＭＳ Ｐゴシック" pitchFamily="34" charset="-128"/>
              <a:cs typeface="+mn-cs"/>
            </a:endParaRPr>
          </a:p>
        </p:txBody>
      </p:sp>
      <p:sp>
        <p:nvSpPr>
          <p:cNvPr id="2052" name="Rectangle 2051"/>
          <p:cNvSpPr>
            <a:spLocks noChangeArrowheads="1"/>
          </p:cNvSpPr>
          <p:nvPr/>
        </p:nvSpPr>
        <p:spPr bwMode="auto">
          <a:xfrm>
            <a:off x="4428464" y="3076575"/>
            <a:ext cx="5305557" cy="2769989"/>
          </a:xfrm>
          <a:prstGeom prst="rect">
            <a:avLst/>
          </a:prstGeom>
          <a:solidFill>
            <a:schemeClr val="accent1"/>
          </a:solidFill>
          <a:ln>
            <a:noFill/>
          </a:ln>
          <a:effectLst>
            <a:outerShdw blurRad="50800" dist="38100" dir="2700000" algn="tl" rotWithShape="0">
              <a:srgbClr val="000000">
                <a:alpha val="39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1600" b="1" i="1">
                <a:solidFill>
                  <a:schemeClr val="bg1"/>
                </a:solidFill>
                <a:latin typeface="Calibri" charset="0"/>
              </a:rPr>
              <a:t>Exploitation platform (or community platform) </a:t>
            </a:r>
          </a:p>
          <a:p>
            <a:pPr algn="ctr"/>
            <a:r>
              <a:rPr lang="en-US" sz="1600" b="1">
                <a:solidFill>
                  <a:schemeClr val="bg1"/>
                </a:solidFill>
                <a:latin typeface="Calibri" charset="0"/>
              </a:rPr>
              <a:t>=</a:t>
            </a:r>
            <a:r>
              <a:rPr lang="en-US" sz="1600">
                <a:solidFill>
                  <a:schemeClr val="bg1"/>
                </a:solidFill>
                <a:latin typeface="Calibri" charset="0"/>
              </a:rPr>
              <a:t> </a:t>
            </a:r>
          </a:p>
          <a:p>
            <a:pPr algn="ctr"/>
            <a:r>
              <a:rPr lang="en-US" sz="1600" b="1" i="1">
                <a:solidFill>
                  <a:schemeClr val="bg1"/>
                </a:solidFill>
                <a:latin typeface="Calibri" charset="0"/>
              </a:rPr>
              <a:t>Virtual </a:t>
            </a:r>
            <a:r>
              <a:rPr lang="en-US" sz="1600" b="1" i="1">
                <a:solidFill>
                  <a:srgbClr val="FFFF00"/>
                </a:solidFill>
                <a:latin typeface="Calibri" charset="0"/>
              </a:rPr>
              <a:t>open and collaborative </a:t>
            </a:r>
            <a:r>
              <a:rPr lang="en-US" sz="1600" b="1" i="1">
                <a:solidFill>
                  <a:schemeClr val="bg1"/>
                </a:solidFill>
                <a:latin typeface="Calibri" charset="0"/>
              </a:rPr>
              <a:t>environment </a:t>
            </a:r>
          </a:p>
          <a:p>
            <a:pPr algn="ctr"/>
            <a:endParaRPr lang="en-US" sz="1400" b="1" i="1">
              <a:solidFill>
                <a:schemeClr val="bg1"/>
              </a:solidFill>
              <a:latin typeface="Calibri" charset="0"/>
            </a:endParaRPr>
          </a:p>
          <a:p>
            <a:r>
              <a:rPr lang="en-US" sz="1400">
                <a:solidFill>
                  <a:schemeClr val="bg1"/>
                </a:solidFill>
                <a:latin typeface="Calibri" charset="0"/>
              </a:rPr>
              <a:t>bringing together: </a:t>
            </a:r>
          </a:p>
          <a:p>
            <a:pPr>
              <a:buFont typeface="Arial" charset="0"/>
              <a:buChar char="•"/>
            </a:pPr>
            <a:r>
              <a:rPr lang="en-GB" sz="1400">
                <a:solidFill>
                  <a:schemeClr val="bg1"/>
                </a:solidFill>
                <a:latin typeface="Calibri" charset="0"/>
              </a:rPr>
              <a:t>data centre (EO and non-EO data)</a:t>
            </a:r>
          </a:p>
          <a:p>
            <a:pPr>
              <a:buFont typeface="Arial" charset="0"/>
              <a:buChar char="•"/>
            </a:pPr>
            <a:r>
              <a:rPr lang="en-GB" sz="1400">
                <a:solidFill>
                  <a:schemeClr val="bg1"/>
                </a:solidFill>
                <a:latin typeface="Calibri" charset="0"/>
              </a:rPr>
              <a:t>computing resources and hosted processing</a:t>
            </a:r>
          </a:p>
          <a:p>
            <a:pPr>
              <a:buFont typeface="Arial" charset="0"/>
              <a:buChar char="•"/>
            </a:pPr>
            <a:r>
              <a:rPr lang="en-GB" sz="1400">
                <a:solidFill>
                  <a:schemeClr val="bg1"/>
                </a:solidFill>
                <a:latin typeface="Calibri" charset="0"/>
              </a:rPr>
              <a:t>collaborative tools (processing tools, data mining tools, user tools, …)</a:t>
            </a:r>
          </a:p>
          <a:p>
            <a:pPr>
              <a:buFont typeface="Arial" charset="0"/>
              <a:buChar char="•"/>
            </a:pPr>
            <a:r>
              <a:rPr lang="en-GB" sz="1400">
                <a:solidFill>
                  <a:schemeClr val="bg1"/>
                </a:solidFill>
                <a:latin typeface="Calibri" charset="0"/>
              </a:rPr>
              <a:t>concurrent design and test bench functions</a:t>
            </a:r>
          </a:p>
          <a:p>
            <a:pPr>
              <a:buFont typeface="Arial" charset="0"/>
              <a:buChar char="•"/>
            </a:pPr>
            <a:r>
              <a:rPr lang="en-GB" sz="1400">
                <a:solidFill>
                  <a:schemeClr val="bg1"/>
                </a:solidFill>
                <a:latin typeface="Calibri" charset="0"/>
              </a:rPr>
              <a:t>application shops and market place functionalities</a:t>
            </a:r>
          </a:p>
          <a:p>
            <a:pPr>
              <a:buFont typeface="Arial" charset="0"/>
              <a:buChar char="•"/>
            </a:pPr>
            <a:r>
              <a:rPr lang="en-GB" sz="1400">
                <a:solidFill>
                  <a:schemeClr val="bg1"/>
                </a:solidFill>
                <a:latin typeface="Calibri" charset="0"/>
              </a:rPr>
              <a:t>communication tools (social network) and documentation</a:t>
            </a:r>
          </a:p>
          <a:p>
            <a:pPr>
              <a:buFont typeface="Arial" charset="0"/>
              <a:buChar char="•"/>
            </a:pPr>
            <a:r>
              <a:rPr lang="en-GB" sz="1400">
                <a:solidFill>
                  <a:schemeClr val="bg1"/>
                </a:solidFill>
                <a:latin typeface="Calibri" charset="0"/>
              </a:rPr>
              <a:t>accounting tools to manage resource utilisation</a:t>
            </a:r>
          </a:p>
        </p:txBody>
      </p:sp>
      <p:sp>
        <p:nvSpPr>
          <p:cNvPr id="2053" name="TextBox 2052"/>
          <p:cNvSpPr txBox="1">
            <a:spLocks noChangeArrowheads="1"/>
          </p:cNvSpPr>
          <p:nvPr/>
        </p:nvSpPr>
        <p:spPr bwMode="auto">
          <a:xfrm rot="-1186213">
            <a:off x="485195" y="3667225"/>
            <a:ext cx="103316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a:solidFill>
                  <a:schemeClr val="bg2"/>
                </a:solidFill>
                <a:latin typeface="Verdana" charset="0"/>
                <a:ea typeface="MS PGothic" charset="0"/>
                <a:cs typeface="MS PGothic" charset="0"/>
              </a:defRPr>
            </a:lvl1pPr>
            <a:lvl2pPr marL="742950" indent="-285750">
              <a:defRPr sz="1600">
                <a:solidFill>
                  <a:schemeClr val="bg2"/>
                </a:solidFill>
                <a:latin typeface="Verdana" charset="0"/>
                <a:ea typeface="MS PGothic" charset="0"/>
                <a:cs typeface="MS PGothic" charset="0"/>
              </a:defRPr>
            </a:lvl2pPr>
            <a:lvl3pPr marL="1143000" indent="-228600">
              <a:defRPr sz="1600">
                <a:solidFill>
                  <a:schemeClr val="bg2"/>
                </a:solidFill>
                <a:latin typeface="Verdana" charset="0"/>
                <a:ea typeface="MS PGothic" charset="0"/>
                <a:cs typeface="MS PGothic" charset="0"/>
              </a:defRPr>
            </a:lvl3pPr>
            <a:lvl4pPr marL="1600200" indent="-228600">
              <a:defRPr sz="1600">
                <a:solidFill>
                  <a:schemeClr val="bg2"/>
                </a:solidFill>
                <a:latin typeface="Verdana" charset="0"/>
                <a:ea typeface="MS PGothic" charset="0"/>
                <a:cs typeface="MS PGothic" charset="0"/>
              </a:defRPr>
            </a:lvl4pPr>
            <a:lvl5pPr marL="2057400" indent="-228600">
              <a:defRPr sz="1600">
                <a:solidFill>
                  <a:schemeClr val="bg2"/>
                </a:solidFill>
                <a:latin typeface="Verdana" charset="0"/>
                <a:ea typeface="MS PGothic" charset="0"/>
                <a:cs typeface="MS PGothic" charset="0"/>
              </a:defRPr>
            </a:lvl5pPr>
            <a:lvl6pPr marL="2514600" indent="-228600" eaLnBrk="0" hangingPunct="0">
              <a:buFont typeface="Verdana" charset="0"/>
              <a:defRPr sz="1600">
                <a:solidFill>
                  <a:schemeClr val="bg2"/>
                </a:solidFill>
                <a:latin typeface="Verdana" charset="0"/>
                <a:ea typeface="MS PGothic" charset="0"/>
                <a:cs typeface="MS PGothic" charset="0"/>
              </a:defRPr>
            </a:lvl6pPr>
            <a:lvl7pPr marL="2971800" indent="-228600" eaLnBrk="0" hangingPunct="0">
              <a:buFont typeface="Verdana" charset="0"/>
              <a:defRPr sz="1600">
                <a:solidFill>
                  <a:schemeClr val="bg2"/>
                </a:solidFill>
                <a:latin typeface="Verdana" charset="0"/>
                <a:ea typeface="MS PGothic" charset="0"/>
                <a:cs typeface="MS PGothic" charset="0"/>
              </a:defRPr>
            </a:lvl7pPr>
            <a:lvl8pPr marL="3429000" indent="-228600" eaLnBrk="0" hangingPunct="0">
              <a:buFont typeface="Verdana" charset="0"/>
              <a:defRPr sz="1600">
                <a:solidFill>
                  <a:schemeClr val="bg2"/>
                </a:solidFill>
                <a:latin typeface="Verdana" charset="0"/>
                <a:ea typeface="MS PGothic" charset="0"/>
                <a:cs typeface="MS PGothic" charset="0"/>
              </a:defRPr>
            </a:lvl8pPr>
            <a:lvl9pPr marL="3886200" indent="-228600" eaLnBrk="0" hangingPunct="0">
              <a:buFont typeface="Verdana" charset="0"/>
              <a:defRPr sz="1600">
                <a:solidFill>
                  <a:schemeClr val="bg2"/>
                </a:solidFill>
                <a:latin typeface="Verdana" charset="0"/>
                <a:ea typeface="MS PGothic" charset="0"/>
                <a:cs typeface="MS PGothic" charset="0"/>
              </a:defRPr>
            </a:lvl9pPr>
          </a:lstStyle>
          <a:p>
            <a:r>
              <a:rPr lang="en-GB" sz="1400">
                <a:solidFill>
                  <a:schemeClr val="tx1"/>
                </a:solidFill>
                <a:latin typeface="Calibri" charset="0"/>
              </a:rPr>
              <a:t>Community</a:t>
            </a:r>
          </a:p>
        </p:txBody>
      </p:sp>
      <p:sp>
        <p:nvSpPr>
          <p:cNvPr id="46" name="TextBox 45"/>
          <p:cNvSpPr txBox="1">
            <a:spLocks noChangeArrowheads="1"/>
          </p:cNvSpPr>
          <p:nvPr/>
        </p:nvSpPr>
        <p:spPr bwMode="auto">
          <a:xfrm rot="1307611">
            <a:off x="2771984" y="3772000"/>
            <a:ext cx="117009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a:solidFill>
                  <a:schemeClr val="bg2"/>
                </a:solidFill>
                <a:latin typeface="Verdana" charset="0"/>
                <a:ea typeface="MS PGothic" charset="0"/>
                <a:cs typeface="MS PGothic" charset="0"/>
              </a:defRPr>
            </a:lvl1pPr>
            <a:lvl2pPr marL="742950" indent="-285750">
              <a:defRPr sz="1600">
                <a:solidFill>
                  <a:schemeClr val="bg2"/>
                </a:solidFill>
                <a:latin typeface="Verdana" charset="0"/>
                <a:ea typeface="MS PGothic" charset="0"/>
                <a:cs typeface="MS PGothic" charset="0"/>
              </a:defRPr>
            </a:lvl2pPr>
            <a:lvl3pPr marL="1143000" indent="-228600">
              <a:defRPr sz="1600">
                <a:solidFill>
                  <a:schemeClr val="bg2"/>
                </a:solidFill>
                <a:latin typeface="Verdana" charset="0"/>
                <a:ea typeface="MS PGothic" charset="0"/>
                <a:cs typeface="MS PGothic" charset="0"/>
              </a:defRPr>
            </a:lvl3pPr>
            <a:lvl4pPr marL="1600200" indent="-228600">
              <a:defRPr sz="1600">
                <a:solidFill>
                  <a:schemeClr val="bg2"/>
                </a:solidFill>
                <a:latin typeface="Verdana" charset="0"/>
                <a:ea typeface="MS PGothic" charset="0"/>
                <a:cs typeface="MS PGothic" charset="0"/>
              </a:defRPr>
            </a:lvl4pPr>
            <a:lvl5pPr marL="2057400" indent="-228600">
              <a:defRPr sz="1600">
                <a:solidFill>
                  <a:schemeClr val="bg2"/>
                </a:solidFill>
                <a:latin typeface="Verdana" charset="0"/>
                <a:ea typeface="MS PGothic" charset="0"/>
                <a:cs typeface="MS PGothic" charset="0"/>
              </a:defRPr>
            </a:lvl5pPr>
            <a:lvl6pPr marL="2514600" indent="-228600" eaLnBrk="0" hangingPunct="0">
              <a:buFont typeface="Verdana" charset="0"/>
              <a:defRPr sz="1600">
                <a:solidFill>
                  <a:schemeClr val="bg2"/>
                </a:solidFill>
                <a:latin typeface="Verdana" charset="0"/>
                <a:ea typeface="MS PGothic" charset="0"/>
                <a:cs typeface="MS PGothic" charset="0"/>
              </a:defRPr>
            </a:lvl6pPr>
            <a:lvl7pPr marL="2971800" indent="-228600" eaLnBrk="0" hangingPunct="0">
              <a:buFont typeface="Verdana" charset="0"/>
              <a:defRPr sz="1600">
                <a:solidFill>
                  <a:schemeClr val="bg2"/>
                </a:solidFill>
                <a:latin typeface="Verdana" charset="0"/>
                <a:ea typeface="MS PGothic" charset="0"/>
                <a:cs typeface="MS PGothic" charset="0"/>
              </a:defRPr>
            </a:lvl7pPr>
            <a:lvl8pPr marL="3429000" indent="-228600" eaLnBrk="0" hangingPunct="0">
              <a:buFont typeface="Verdana" charset="0"/>
              <a:defRPr sz="1600">
                <a:solidFill>
                  <a:schemeClr val="bg2"/>
                </a:solidFill>
                <a:latin typeface="Verdana" charset="0"/>
                <a:ea typeface="MS PGothic" charset="0"/>
                <a:cs typeface="MS PGothic" charset="0"/>
              </a:defRPr>
            </a:lvl8pPr>
            <a:lvl9pPr marL="3886200" indent="-228600" eaLnBrk="0" hangingPunct="0">
              <a:buFont typeface="Verdana" charset="0"/>
              <a:defRPr sz="1600">
                <a:solidFill>
                  <a:schemeClr val="bg2"/>
                </a:solidFill>
                <a:latin typeface="Verdana" charset="0"/>
                <a:ea typeface="MS PGothic" charset="0"/>
                <a:cs typeface="MS PGothic" charset="0"/>
              </a:defRPr>
            </a:lvl9pPr>
          </a:lstStyle>
          <a:p>
            <a:r>
              <a:rPr lang="en-GB" sz="1400">
                <a:solidFill>
                  <a:schemeClr val="tx1"/>
                </a:solidFill>
                <a:latin typeface="Calibri" charset="0"/>
              </a:rPr>
              <a:t>Collaboration</a:t>
            </a:r>
          </a:p>
        </p:txBody>
      </p:sp>
      <p:sp>
        <p:nvSpPr>
          <p:cNvPr id="25" name="Shape 291"/>
          <p:cNvSpPr/>
          <p:nvPr/>
        </p:nvSpPr>
        <p:spPr>
          <a:xfrm>
            <a:off x="1016397" y="298451"/>
            <a:ext cx="7090701" cy="523875"/>
          </a:xfrm>
          <a:prstGeom prst="rect">
            <a:avLst/>
          </a:prstGeom>
          <a:ln w="12700">
            <a:miter lim="400000"/>
          </a:ln>
          <a:extLst/>
        </p:spPr>
        <p:txBody>
          <a:bodyPr lIns="45719" rIns="45719">
            <a:spAutoFit/>
          </a:bodyPr>
          <a:lstStyle/>
          <a:p>
            <a:pPr algn="ctr" fontAlgn="auto">
              <a:spcBef>
                <a:spcPts val="0"/>
              </a:spcBef>
              <a:spcAft>
                <a:spcPts val="0"/>
              </a:spcAft>
              <a:defRPr/>
            </a:pPr>
            <a:r>
              <a:rPr lang="en-GB" sz="2800" b="1" kern="0" dirty="0">
                <a:solidFill>
                  <a:srgbClr val="FFFFFF"/>
                </a:solidFill>
                <a:latin typeface="Calibri" panose="020F0502020204030204" pitchFamily="34" charset="0"/>
                <a:ea typeface="ＭＳ Ｐゴシック" pitchFamily="34" charset="-128"/>
                <a:cs typeface="Arial" pitchFamily="34" charset="0"/>
                <a:sym typeface="Calibri"/>
              </a:rPr>
              <a:t>What is an </a:t>
            </a:r>
            <a:r>
              <a:rPr sz="2800" b="1" kern="0" dirty="0">
                <a:solidFill>
                  <a:srgbClr val="FFFFFF"/>
                </a:solidFill>
                <a:latin typeface="Calibri" panose="020F0502020204030204" pitchFamily="34" charset="0"/>
                <a:ea typeface="ＭＳ Ｐゴシック" pitchFamily="34" charset="-128"/>
                <a:cs typeface="Arial" pitchFamily="34" charset="0"/>
                <a:sym typeface="Calibri"/>
              </a:rPr>
              <a:t>Exploitation Platform</a:t>
            </a:r>
            <a:r>
              <a:rPr lang="en-GB" sz="2800" b="1" kern="0" dirty="0">
                <a:solidFill>
                  <a:srgbClr val="FFFFFF"/>
                </a:solidFill>
                <a:latin typeface="Calibri" panose="020F0502020204030204" pitchFamily="34" charset="0"/>
                <a:ea typeface="ＭＳ Ｐゴシック" pitchFamily="34" charset="-128"/>
                <a:cs typeface="Arial" pitchFamily="34" charset="0"/>
                <a:sym typeface="Calibri"/>
              </a:rPr>
              <a:t> ?</a:t>
            </a:r>
            <a:endParaRPr sz="2800" b="1" kern="0" dirty="0">
              <a:solidFill>
                <a:srgbClr val="FFFFFF"/>
              </a:solidFill>
              <a:latin typeface="Calibri" panose="020F0502020204030204" pitchFamily="34" charset="0"/>
              <a:ea typeface="ＭＳ Ｐゴシック" pitchFamily="34" charset="-128"/>
              <a:cs typeface="Arial" pitchFamily="34" charset="0"/>
              <a:sym typeface="Calibri"/>
            </a:endParaRPr>
          </a:p>
        </p:txBody>
      </p:sp>
      <p:sp>
        <p:nvSpPr>
          <p:cNvPr id="6166" name="TextBox 7"/>
          <p:cNvSpPr txBox="1">
            <a:spLocks noChangeArrowheads="1"/>
          </p:cNvSpPr>
          <p:nvPr/>
        </p:nvSpPr>
        <p:spPr bwMode="auto">
          <a:xfrm>
            <a:off x="194337" y="1265238"/>
            <a:ext cx="406386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a:solidFill>
                  <a:schemeClr val="bg2"/>
                </a:solidFill>
                <a:latin typeface="Verdana" charset="0"/>
                <a:ea typeface="MS PGothic" charset="0"/>
                <a:cs typeface="MS PGothic" charset="0"/>
              </a:defRPr>
            </a:lvl1pPr>
            <a:lvl2pPr marL="742950" indent="-285750">
              <a:defRPr sz="1600">
                <a:solidFill>
                  <a:schemeClr val="bg2"/>
                </a:solidFill>
                <a:latin typeface="Verdana" charset="0"/>
                <a:ea typeface="MS PGothic" charset="0"/>
                <a:cs typeface="MS PGothic" charset="0"/>
              </a:defRPr>
            </a:lvl2pPr>
            <a:lvl3pPr marL="1143000" indent="-228600">
              <a:defRPr sz="1600">
                <a:solidFill>
                  <a:schemeClr val="bg2"/>
                </a:solidFill>
                <a:latin typeface="Verdana" charset="0"/>
                <a:ea typeface="MS PGothic" charset="0"/>
                <a:cs typeface="MS PGothic" charset="0"/>
              </a:defRPr>
            </a:lvl3pPr>
            <a:lvl4pPr marL="1600200" indent="-228600">
              <a:defRPr sz="1600">
                <a:solidFill>
                  <a:schemeClr val="bg2"/>
                </a:solidFill>
                <a:latin typeface="Verdana" charset="0"/>
                <a:ea typeface="MS PGothic" charset="0"/>
                <a:cs typeface="MS PGothic" charset="0"/>
              </a:defRPr>
            </a:lvl4pPr>
            <a:lvl5pPr marL="2057400" indent="-228600">
              <a:defRPr sz="1600">
                <a:solidFill>
                  <a:schemeClr val="bg2"/>
                </a:solidFill>
                <a:latin typeface="Verdana" charset="0"/>
                <a:ea typeface="MS PGothic" charset="0"/>
                <a:cs typeface="MS PGothic" charset="0"/>
              </a:defRPr>
            </a:lvl5pPr>
            <a:lvl6pPr marL="2514600" indent="-228600" eaLnBrk="0" hangingPunct="0">
              <a:buFont typeface="Verdana" charset="0"/>
              <a:defRPr sz="1600">
                <a:solidFill>
                  <a:schemeClr val="bg2"/>
                </a:solidFill>
                <a:latin typeface="Verdana" charset="0"/>
                <a:ea typeface="MS PGothic" charset="0"/>
                <a:cs typeface="MS PGothic" charset="0"/>
              </a:defRPr>
            </a:lvl6pPr>
            <a:lvl7pPr marL="2971800" indent="-228600" eaLnBrk="0" hangingPunct="0">
              <a:buFont typeface="Verdana" charset="0"/>
              <a:defRPr sz="1600">
                <a:solidFill>
                  <a:schemeClr val="bg2"/>
                </a:solidFill>
                <a:latin typeface="Verdana" charset="0"/>
                <a:ea typeface="MS PGothic" charset="0"/>
                <a:cs typeface="MS PGothic" charset="0"/>
              </a:defRPr>
            </a:lvl7pPr>
            <a:lvl8pPr marL="3429000" indent="-228600" eaLnBrk="0" hangingPunct="0">
              <a:buFont typeface="Verdana" charset="0"/>
              <a:defRPr sz="1600">
                <a:solidFill>
                  <a:schemeClr val="bg2"/>
                </a:solidFill>
                <a:latin typeface="Verdana" charset="0"/>
                <a:ea typeface="MS PGothic" charset="0"/>
                <a:cs typeface="MS PGothic" charset="0"/>
              </a:defRPr>
            </a:lvl8pPr>
            <a:lvl9pPr marL="3886200" indent="-228600" eaLnBrk="0" hangingPunct="0">
              <a:buFont typeface="Verdana" charset="0"/>
              <a:defRPr sz="1600">
                <a:solidFill>
                  <a:schemeClr val="bg2"/>
                </a:solidFill>
                <a:latin typeface="Verdana" charset="0"/>
                <a:ea typeface="MS PGothic" charset="0"/>
                <a:cs typeface="MS PGothic" charset="0"/>
              </a:defRPr>
            </a:lvl9pPr>
          </a:lstStyle>
          <a:p>
            <a:pPr algn="ctr"/>
            <a:r>
              <a:rPr lang="en-US" sz="1800" b="1" i="1">
                <a:solidFill>
                  <a:schemeClr val="tx1"/>
                </a:solidFill>
                <a:latin typeface="Calibri" charset="0"/>
                <a:cs typeface="Arial" charset="0"/>
              </a:rPr>
              <a:t>“Move User activities to the Data</a:t>
            </a:r>
            <a:r>
              <a:rPr lang="en-US" sz="2000">
                <a:solidFill>
                  <a:schemeClr val="tx1"/>
                </a:solidFill>
                <a:latin typeface="Calibri" charset="0"/>
                <a:cs typeface="Arial" charset="0"/>
              </a:rPr>
              <a:t>”</a:t>
            </a:r>
          </a:p>
        </p:txBody>
      </p:sp>
      <p:sp>
        <p:nvSpPr>
          <p:cNvPr id="26" name="TextBox 7"/>
          <p:cNvSpPr txBox="1">
            <a:spLocks noChangeArrowheads="1"/>
          </p:cNvSpPr>
          <p:nvPr/>
        </p:nvSpPr>
        <p:spPr bwMode="auto">
          <a:xfrm>
            <a:off x="194337" y="6246814"/>
            <a:ext cx="9539684" cy="369887"/>
          </a:xfrm>
          <a:prstGeom prst="rect">
            <a:avLst/>
          </a:prstGeom>
          <a:solidFill>
            <a:schemeClr val="accent1">
              <a:lumMod val="40000"/>
              <a:lumOff val="60000"/>
            </a:schemeClr>
          </a:solidFill>
          <a:ln>
            <a:noFill/>
          </a:ln>
        </p:spPr>
        <p:txBody>
          <a:bodyPr>
            <a:spAutoFit/>
          </a:bodyPr>
          <a:lstStyle>
            <a:lvl1pPr eaLnBrk="0" hangingPunct="0">
              <a:lnSpc>
                <a:spcPct val="119000"/>
              </a:lnSpc>
              <a:spcBef>
                <a:spcPct val="20000"/>
              </a:spcBef>
              <a:buClr>
                <a:schemeClr val="accent1"/>
              </a:buClr>
              <a:buFont typeface="Verdana" pitchFamily="34" charset="0"/>
              <a:buAutoNum type="arabicPeriod"/>
              <a:defRPr sz="1600">
                <a:solidFill>
                  <a:schemeClr val="bg2"/>
                </a:solidFill>
                <a:latin typeface="Verdana" pitchFamily="34" charset="0"/>
                <a:ea typeface="MS PGothic" pitchFamily="34" charset="-128"/>
              </a:defRPr>
            </a:lvl1pPr>
            <a:lvl2pPr marL="742950" indent="-285750" eaLnBrk="0" hangingPunct="0">
              <a:lnSpc>
                <a:spcPct val="119000"/>
              </a:lnSpc>
              <a:spcBef>
                <a:spcPct val="20000"/>
              </a:spcBef>
              <a:buClr>
                <a:schemeClr val="accent1"/>
              </a:buClr>
              <a:buFont typeface="Verdana" pitchFamily="34" charset="0"/>
              <a:buAutoNum type="alphaLcPeriod"/>
              <a:defRPr sz="1600">
                <a:solidFill>
                  <a:schemeClr val="bg2"/>
                </a:solidFill>
                <a:latin typeface="Verdana" pitchFamily="34" charset="0"/>
                <a:ea typeface="MS PGothic" pitchFamily="34" charset="-128"/>
              </a:defRPr>
            </a:lvl2pPr>
            <a:lvl3pPr marL="11430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ea typeface="MS PGothic" pitchFamily="34" charset="-128"/>
              </a:defRPr>
            </a:lvl3pPr>
            <a:lvl4pPr marL="16002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ea typeface="MS PGothic" pitchFamily="34" charset="-128"/>
              </a:defRPr>
            </a:lvl4pPr>
            <a:lvl5pPr marL="20574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ea typeface="MS PGothic" pitchFamily="34" charset="-128"/>
              </a:defRPr>
            </a:lvl5pPr>
            <a:lvl6pPr marL="25146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ea typeface="MS PGothic" pitchFamily="34" charset="-128"/>
              </a:defRPr>
            </a:lvl6pPr>
            <a:lvl7pPr marL="29718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ea typeface="MS PGothic" pitchFamily="34" charset="-128"/>
              </a:defRPr>
            </a:lvl7pPr>
            <a:lvl8pPr marL="34290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ea typeface="MS PGothic" pitchFamily="34" charset="-128"/>
              </a:defRPr>
            </a:lvl8pPr>
            <a:lvl9pPr marL="38862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ea typeface="MS PGothic" pitchFamily="34" charset="-128"/>
              </a:defRPr>
            </a:lvl9pPr>
          </a:lstStyle>
          <a:p>
            <a:pPr algn="ctr" eaLnBrk="1" hangingPunct="1">
              <a:lnSpc>
                <a:spcPct val="100000"/>
              </a:lnSpc>
              <a:spcBef>
                <a:spcPct val="0"/>
              </a:spcBef>
              <a:buClrTx/>
              <a:buFontTx/>
              <a:buNone/>
              <a:defRPr/>
            </a:pPr>
            <a:r>
              <a:rPr lang="en-US" altLang="en-GB" sz="1800" b="1" i="1" dirty="0" smtClean="0">
                <a:solidFill>
                  <a:schemeClr val="tx1"/>
                </a:solidFill>
                <a:latin typeface="Calibri" panose="020F0502020204030204" pitchFamily="34" charset="0"/>
                <a:cs typeface="Arial" pitchFamily="34" charset="0"/>
              </a:rPr>
              <a:t>Exploitation platform  =  Community platform  = EO platform  =  Applications platform</a:t>
            </a:r>
            <a:endParaRPr lang="en-US" altLang="en-US" sz="2000" i="1" dirty="0" smtClean="0">
              <a:solidFill>
                <a:schemeClr val="tx1"/>
              </a:solidFill>
              <a:latin typeface="Calibri" panose="020F0502020204030204" pitchFamily="34" charset="0"/>
              <a:cs typeface="Arial" pitchFamily="34" charset="0"/>
            </a:endParaRPr>
          </a:p>
        </p:txBody>
      </p:sp>
    </p:spTree>
    <p:extLst>
      <p:ext uri="{BB962C8B-B14F-4D97-AF65-F5344CB8AC3E}">
        <p14:creationId xmlns:p14="http://schemas.microsoft.com/office/powerpoint/2010/main" val="130866975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50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nodeType="afterGroup">
                            <p:stCondLst>
                              <p:cond delay="500"/>
                            </p:stCondLst>
                            <p:childTnLst>
                              <p:par>
                                <p:cTn id="11" presetID="1" presetClass="entr" presetSubtype="0" fill="hold" nodeType="afterEffect">
                                  <p:stCondLst>
                                    <p:cond delay="500"/>
                                  </p:stCondLst>
                                  <p:childTnLst>
                                    <p:set>
                                      <p:cBhvr>
                                        <p:cTn id="12" dur="1" fill="hold">
                                          <p:stCondLst>
                                            <p:cond delay="0"/>
                                          </p:stCondLst>
                                        </p:cTn>
                                        <p:tgtEl>
                                          <p:spTgt spid="21"/>
                                        </p:tgtEl>
                                        <p:attrNameLst>
                                          <p:attrName>style.visibility</p:attrName>
                                        </p:attrNameLst>
                                      </p:cBhvr>
                                      <p:to>
                                        <p:strVal val="visible"/>
                                      </p:to>
                                    </p:set>
                                  </p:childTnLst>
                                </p:cTn>
                              </p:par>
                            </p:childTnLst>
                          </p:cTn>
                        </p:par>
                        <p:par>
                          <p:cTn id="13" fill="hold" nodeType="afterGroup">
                            <p:stCondLst>
                              <p:cond delay="1000"/>
                            </p:stCondLst>
                            <p:childTnLst>
                              <p:par>
                                <p:cTn id="14" presetID="1" presetClass="entr" presetSubtype="0" fill="hold" nodeType="afterEffect">
                                  <p:stCondLst>
                                    <p:cond delay="500"/>
                                  </p:stCondLst>
                                  <p:childTnLst>
                                    <p:set>
                                      <p:cBhvr>
                                        <p:cTn id="15" dur="1" fill="hold">
                                          <p:stCondLst>
                                            <p:cond delay="0"/>
                                          </p:stCondLst>
                                        </p:cTn>
                                        <p:tgtEl>
                                          <p:spTgt spid="22"/>
                                        </p:tgtEl>
                                        <p:attrNameLst>
                                          <p:attrName>style.visibility</p:attrName>
                                        </p:attrNameLst>
                                      </p:cBhvr>
                                      <p:to>
                                        <p:strVal val="visible"/>
                                      </p:to>
                                    </p:set>
                                  </p:childTnLst>
                                </p:cTn>
                              </p:par>
                            </p:childTnLst>
                          </p:cTn>
                        </p:par>
                        <p:par>
                          <p:cTn id="16" fill="hold" nodeType="afterGroup">
                            <p:stCondLst>
                              <p:cond delay="1500"/>
                            </p:stCondLst>
                            <p:childTnLst>
                              <p:par>
                                <p:cTn id="17" presetID="22" presetClass="entr" presetSubtype="4" fill="hold" nodeType="afterEffect">
                                  <p:stCondLst>
                                    <p:cond delay="50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par>
                          <p:cTn id="20" fill="hold" nodeType="afterGroup">
                            <p:stCondLst>
                              <p:cond delay="2500"/>
                            </p:stCondLst>
                            <p:childTnLst>
                              <p:par>
                                <p:cTn id="21" presetID="22" presetClass="entr" presetSubtype="4" fill="hold"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500"/>
                                        <p:tgtEl>
                                          <p:spTgt spid="32"/>
                                        </p:tgtEl>
                                      </p:cBhvr>
                                    </p:animEffect>
                                  </p:childTnLst>
                                </p:cTn>
                              </p:par>
                            </p:childTnLst>
                          </p:cTn>
                        </p:par>
                        <p:par>
                          <p:cTn id="24" fill="hold" nodeType="afterGroup">
                            <p:stCondLst>
                              <p:cond delay="3000"/>
                            </p:stCondLst>
                            <p:childTnLst>
                              <p:par>
                                <p:cTn id="25" presetID="22" presetClass="entr" presetSubtype="8" fill="hold" nodeType="after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left)">
                                      <p:cBhvr>
                                        <p:cTn id="27" dur="500"/>
                                        <p:tgtEl>
                                          <p:spTgt spid="31"/>
                                        </p:tgtEl>
                                      </p:cBhvr>
                                    </p:animEffect>
                                  </p:childTnLst>
                                </p:cTn>
                              </p:par>
                            </p:childTnLst>
                          </p:cTn>
                        </p:par>
                        <p:par>
                          <p:cTn id="28" fill="hold" nodeType="afterGroup">
                            <p:stCondLst>
                              <p:cond delay="3500"/>
                            </p:stCondLst>
                            <p:childTnLst>
                              <p:par>
                                <p:cTn id="29" presetID="22" presetClass="entr" presetSubtype="2" fill="hold" nodeType="after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ipe(right)">
                                      <p:cBhvr>
                                        <p:cTn id="31" dur="500"/>
                                        <p:tgtEl>
                                          <p:spTgt spid="37"/>
                                        </p:tgtEl>
                                      </p:cBhvr>
                                    </p:animEffect>
                                  </p:childTnLst>
                                </p:cTn>
                              </p:par>
                            </p:childTnLst>
                          </p:cTn>
                        </p:par>
                        <p:par>
                          <p:cTn id="32" fill="hold" nodeType="afterGroup">
                            <p:stCondLst>
                              <p:cond delay="4000"/>
                            </p:stCondLst>
                            <p:childTnLst>
                              <p:par>
                                <p:cTn id="33" presetID="1" presetClass="entr" presetSubtype="0" fill="hold" grpId="0" nodeType="afterEffect">
                                  <p:stCondLst>
                                    <p:cond delay="0"/>
                                  </p:stCondLst>
                                  <p:childTnLst>
                                    <p:set>
                                      <p:cBhvr>
                                        <p:cTn id="34" dur="1" fill="hold">
                                          <p:stCondLst>
                                            <p:cond delay="0"/>
                                          </p:stCondLst>
                                        </p:cTn>
                                        <p:tgtEl>
                                          <p:spTgt spid="205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animBg="1"/>
      <p:bldP spid="2053" grpId="0"/>
      <p:bldP spid="4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Robert Meisner\Missions\Earth Explorers\GOCE\GOCE Images\GOCE-Key-Visual.jpg"/>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bwMode="auto">
          <a:xfrm>
            <a:off x="0" y="1288113"/>
            <a:ext cx="9906000" cy="5569888"/>
          </a:xfrm>
          <a:prstGeom prst="rect">
            <a:avLst/>
          </a:prstGeom>
          <a:noFill/>
          <a:extLst>
            <a:ext uri="{909E8E84-426E-40dd-AFC4-6F175D3DCCD1}">
              <a14:hiddenFill xmlns:a14="http://schemas.microsoft.com/office/drawing/2010/main" xmlns="">
                <a:solidFill>
                  <a:srgbClr val="FFFFFF"/>
                </a:solidFill>
              </a14:hiddenFill>
            </a:ext>
          </a:extLst>
        </p:spPr>
      </p:pic>
      <p:sp>
        <p:nvSpPr>
          <p:cNvPr id="13315" name="Rectangle 2"/>
          <p:cNvSpPr>
            <a:spLocks noChangeArrowheads="1"/>
          </p:cNvSpPr>
          <p:nvPr/>
        </p:nvSpPr>
        <p:spPr bwMode="auto">
          <a:xfrm>
            <a:off x="234950" y="411379"/>
            <a:ext cx="78359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defRPr/>
            </a:pPr>
            <a:r>
              <a:rPr lang="en-US" sz="2400" b="1" dirty="0">
                <a:solidFill>
                  <a:srgbClr val="FFFFFF"/>
                </a:solidFill>
                <a:latin typeface="+mj-lt"/>
                <a:cs typeface="Arial" pitchFamily="34" charset="0"/>
              </a:rPr>
              <a:t>GOCE: </a:t>
            </a:r>
            <a:r>
              <a:rPr lang="en-US" sz="2400" b="1" dirty="0" smtClean="0">
                <a:solidFill>
                  <a:schemeClr val="bg1"/>
                </a:solidFill>
                <a:latin typeface="+mj-lt"/>
                <a:cs typeface="Arial" pitchFamily="34" charset="0"/>
              </a:rPr>
              <a:t>Gravity and Ocean Circulation</a:t>
            </a:r>
            <a:endParaRPr lang="en-US" sz="2400" b="1" dirty="0">
              <a:solidFill>
                <a:srgbClr val="FFFFFF"/>
              </a:solidFill>
              <a:latin typeface="+mj-lt"/>
              <a:cs typeface="Arial" pitchFamily="34" charset="0"/>
            </a:endParaRPr>
          </a:p>
        </p:txBody>
      </p:sp>
    </p:spTree>
    <p:extLst>
      <p:ext uri="{BB962C8B-B14F-4D97-AF65-F5344CB8AC3E}">
        <p14:creationId xmlns:p14="http://schemas.microsoft.com/office/powerpoint/2010/main" val="262396515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Shape 291"/>
          <p:cNvSpPr/>
          <p:nvPr/>
        </p:nvSpPr>
        <p:spPr>
          <a:xfrm>
            <a:off x="428229" y="288926"/>
            <a:ext cx="7823332" cy="523875"/>
          </a:xfrm>
          <a:prstGeom prst="rect">
            <a:avLst/>
          </a:prstGeom>
          <a:ln w="12700">
            <a:miter lim="400000"/>
          </a:ln>
          <a:extLst/>
        </p:spPr>
        <p:txBody>
          <a:bodyPr lIns="45719" rIns="45719">
            <a:spAutoFit/>
          </a:bodyPr>
          <a:lstStyle/>
          <a:p>
            <a:pPr algn="ctr" fontAlgn="auto">
              <a:spcBef>
                <a:spcPts val="0"/>
              </a:spcBef>
              <a:spcAft>
                <a:spcPts val="0"/>
              </a:spcAft>
              <a:defRPr/>
            </a:pPr>
            <a:r>
              <a:rPr lang="en-GB" sz="2800" b="1" kern="0" dirty="0">
                <a:solidFill>
                  <a:srgbClr val="FFFFFF"/>
                </a:solidFill>
                <a:latin typeface="Calibri" panose="020F0502020204030204" pitchFamily="34" charset="0"/>
                <a:ea typeface="ＭＳ Ｐゴシック" pitchFamily="34" charset="-128"/>
                <a:cs typeface="Arial" pitchFamily="34" charset="0"/>
                <a:sym typeface="Calibri"/>
              </a:rPr>
              <a:t>Different types of </a:t>
            </a:r>
            <a:r>
              <a:rPr sz="2800" b="1" kern="0" dirty="0">
                <a:solidFill>
                  <a:srgbClr val="FFFFFF"/>
                </a:solidFill>
                <a:latin typeface="Calibri" panose="020F0502020204030204" pitchFamily="34" charset="0"/>
                <a:ea typeface="ＭＳ Ｐゴシック" pitchFamily="34" charset="-128"/>
                <a:cs typeface="Arial" pitchFamily="34" charset="0"/>
                <a:sym typeface="Calibri"/>
              </a:rPr>
              <a:t>Exploitation Platforms</a:t>
            </a:r>
          </a:p>
        </p:txBody>
      </p:sp>
      <p:sp>
        <p:nvSpPr>
          <p:cNvPr id="7" name="TextBox 6"/>
          <p:cNvSpPr txBox="1"/>
          <p:nvPr/>
        </p:nvSpPr>
        <p:spPr>
          <a:xfrm>
            <a:off x="264848" y="1223963"/>
            <a:ext cx="5966635" cy="369332"/>
          </a:xfrm>
          <a:prstGeom prst="rect">
            <a:avLst/>
          </a:prstGeom>
          <a:noFill/>
        </p:spPr>
        <p:txBody>
          <a:bodyPr wrap="none">
            <a:spAutoFit/>
          </a:bodyPr>
          <a:lstStyle/>
          <a:p>
            <a:pPr fontAlgn="auto">
              <a:spcBef>
                <a:spcPts val="0"/>
              </a:spcBef>
              <a:spcAft>
                <a:spcPts val="0"/>
              </a:spcAft>
              <a:defRPr/>
            </a:pPr>
            <a:r>
              <a:rPr lang="en-GB" b="1" kern="0" dirty="0">
                <a:solidFill>
                  <a:sysClr val="windowText" lastClr="000000"/>
                </a:solidFill>
                <a:latin typeface="Calibri" pitchFamily="34" charset="0"/>
                <a:ea typeface="ＭＳ Ｐゴシック" pitchFamily="34" charset="-128"/>
                <a:cs typeface="Calibri" pitchFamily="34" charset="0"/>
                <a:sym typeface="Calibri"/>
              </a:rPr>
              <a:t>Examples </a:t>
            </a:r>
            <a:r>
              <a:rPr lang="en-GB" b="1" u="sng" kern="0" dirty="0">
                <a:solidFill>
                  <a:sysClr val="windowText" lastClr="000000"/>
                </a:solidFill>
                <a:latin typeface="Calibri" pitchFamily="34" charset="0"/>
                <a:ea typeface="ＭＳ Ｐゴシック" pitchFamily="34" charset="-128"/>
                <a:cs typeface="Calibri" pitchFamily="34" charset="0"/>
                <a:sym typeface="Calibri"/>
              </a:rPr>
              <a:t>at ESA</a:t>
            </a:r>
            <a:r>
              <a:rPr lang="en-GB" b="1" kern="0" dirty="0">
                <a:solidFill>
                  <a:sysClr val="windowText" lastClr="000000"/>
                </a:solidFill>
                <a:latin typeface="Calibri" pitchFamily="34" charset="0"/>
                <a:ea typeface="ＭＳ Ｐゴシック" pitchFamily="34" charset="-128"/>
                <a:cs typeface="Calibri" pitchFamily="34" charset="0"/>
                <a:sym typeface="Calibri"/>
              </a:rPr>
              <a:t> of different types of Exploitation Platforms:</a:t>
            </a:r>
            <a:endParaRPr lang="en-GB" sz="1200" b="1" kern="0" dirty="0">
              <a:solidFill>
                <a:sysClr val="windowText" lastClr="000000"/>
              </a:solidFill>
              <a:latin typeface="Calibri" pitchFamily="34" charset="0"/>
              <a:ea typeface="ＭＳ Ｐゴシック" pitchFamily="34" charset="-128"/>
              <a:cs typeface="Calibri" pitchFamily="34" charset="0"/>
              <a:sym typeface="Calibri"/>
            </a:endParaRPr>
          </a:p>
        </p:txBody>
      </p:sp>
      <p:grpSp>
        <p:nvGrpSpPr>
          <p:cNvPr id="32" name="Group 31"/>
          <p:cNvGrpSpPr>
            <a:grpSpLocks/>
          </p:cNvGrpSpPr>
          <p:nvPr/>
        </p:nvGrpSpPr>
        <p:grpSpPr bwMode="auto">
          <a:xfrm>
            <a:off x="285486" y="3783014"/>
            <a:ext cx="4476618" cy="1119187"/>
            <a:chOff x="111830" y="1268759"/>
            <a:chExt cx="4067322" cy="1119513"/>
          </a:xfrm>
        </p:grpSpPr>
        <p:sp>
          <p:nvSpPr>
            <p:cNvPr id="33" name="Shape 290"/>
            <p:cNvSpPr/>
            <p:nvPr/>
          </p:nvSpPr>
          <p:spPr>
            <a:xfrm>
              <a:off x="111830" y="1268759"/>
              <a:ext cx="4067322" cy="1119513"/>
            </a:xfrm>
            <a:prstGeom prst="roundRect">
              <a:avLst>
                <a:gd name="adj" fmla="val 5839"/>
              </a:avLst>
            </a:prstGeom>
            <a:solidFill>
              <a:schemeClr val="accent5">
                <a:lumMod val="20000"/>
                <a:lumOff val="80000"/>
              </a:schemeClr>
            </a:solidFill>
            <a:ln w="38100">
              <a:solidFill>
                <a:srgbClr val="1F497D"/>
              </a:solidFill>
            </a:ln>
          </p:spPr>
          <p:txBody>
            <a:bodyPr lIns="0" tIns="0" rIns="0" bIns="0" anchor="ctr"/>
            <a:lstStyle/>
            <a:p>
              <a:pPr algn="ctr" fontAlgn="auto">
                <a:spcBef>
                  <a:spcPts val="0"/>
                </a:spcBef>
                <a:spcAft>
                  <a:spcPts val="0"/>
                </a:spcAft>
                <a:defRPr>
                  <a:solidFill>
                    <a:srgbClr val="FFFFFF"/>
                  </a:solidFill>
                </a:defRPr>
              </a:pPr>
              <a:endParaRPr kern="0">
                <a:solidFill>
                  <a:srgbClr val="FFFFFF"/>
                </a:solidFill>
                <a:latin typeface="Calibri"/>
                <a:ea typeface="ＭＳ Ｐゴシック" pitchFamily="34" charset="-128"/>
                <a:cs typeface="Calibri"/>
                <a:sym typeface="Calibri"/>
              </a:endParaRPr>
            </a:p>
          </p:txBody>
        </p:sp>
        <p:sp>
          <p:nvSpPr>
            <p:cNvPr id="34" name="Shape 293"/>
            <p:cNvSpPr/>
            <p:nvPr/>
          </p:nvSpPr>
          <p:spPr>
            <a:xfrm>
              <a:off x="272773" y="1343393"/>
              <a:ext cx="3732935" cy="508148"/>
            </a:xfrm>
            <a:prstGeom prst="rect">
              <a:avLst/>
            </a:prstGeom>
            <a:solidFill>
              <a:schemeClr val="accent1"/>
            </a:solidFill>
            <a:ln w="9525" cap="flat">
              <a:solidFill>
                <a:srgbClr val="000000"/>
              </a:solidFill>
              <a:prstDash val="solid"/>
              <a:bevel/>
            </a:ln>
            <a:effectLst/>
            <a:extLst/>
          </p:spPr>
          <p:txBody>
            <a:bodyPr lIns="0" tIns="0" rIns="0" bIns="0">
              <a:spAutoFit/>
            </a:bodyPr>
            <a:lstStyle/>
            <a:p>
              <a:pPr fontAlgn="auto">
                <a:spcBef>
                  <a:spcPts val="0"/>
                </a:spcBef>
                <a:spcAft>
                  <a:spcPts val="0"/>
                </a:spcAft>
                <a:defRPr/>
              </a:pPr>
              <a:r>
                <a:rPr lang="en-GB" sz="1400" b="1" i="1" kern="0" dirty="0">
                  <a:solidFill>
                    <a:schemeClr val="bg1"/>
                  </a:solidFill>
                  <a:latin typeface="Calibri"/>
                  <a:ea typeface="ＭＳ Ｐゴシック" pitchFamily="34" charset="-128"/>
                  <a:cs typeface="Calibri"/>
                  <a:sym typeface="Calibri"/>
                </a:rPr>
                <a:t> </a:t>
              </a:r>
              <a:r>
                <a:rPr lang="en-GB" sz="1400" b="1" i="1" u="sng" kern="0" dirty="0">
                  <a:solidFill>
                    <a:schemeClr val="bg1"/>
                  </a:solidFill>
                  <a:latin typeface="Calibri"/>
                  <a:ea typeface="ＭＳ Ｐゴシック" pitchFamily="34" charset="-128"/>
                  <a:cs typeface="Calibri"/>
                  <a:sym typeface="Calibri"/>
                </a:rPr>
                <a:t>Regional</a:t>
              </a:r>
              <a:r>
                <a:rPr lang="en-GB" sz="1400" b="1" i="1" kern="0" dirty="0">
                  <a:solidFill>
                    <a:schemeClr val="bg1"/>
                  </a:solidFill>
                  <a:latin typeface="Calibri"/>
                  <a:ea typeface="ＭＳ Ｐゴシック" pitchFamily="34" charset="-128"/>
                  <a:cs typeface="Calibri"/>
                  <a:sym typeface="Calibri"/>
                </a:rPr>
                <a:t> (multi-thematic) exploitation platform</a:t>
              </a:r>
              <a:r>
                <a:rPr sz="1400" kern="0" dirty="0">
                  <a:solidFill>
                    <a:schemeClr val="bg1"/>
                  </a:solidFill>
                  <a:latin typeface="Calibri"/>
                  <a:ea typeface="ＭＳ Ｐゴシック" pitchFamily="34" charset="-128"/>
                  <a:cs typeface="Calibri"/>
                  <a:sym typeface="Calibri"/>
                </a:rPr>
                <a:t>:</a:t>
              </a:r>
            </a:p>
            <a:p>
              <a:pPr marL="222250" indent="-222250" fontAlgn="auto">
                <a:spcBef>
                  <a:spcPts val="600"/>
                </a:spcBef>
                <a:spcAft>
                  <a:spcPts val="0"/>
                </a:spcAft>
                <a:buSzPct val="100000"/>
                <a:buFont typeface="Wingdings"/>
                <a:buChar char="à"/>
                <a:defRPr/>
              </a:pPr>
              <a:r>
                <a:rPr sz="1400" b="1" i="1" kern="0" dirty="0">
                  <a:solidFill>
                    <a:schemeClr val="bg1"/>
                  </a:solidFill>
                  <a:latin typeface="Calibri"/>
                  <a:ea typeface="ＭＳ Ｐゴシック" pitchFamily="34" charset="-128"/>
                  <a:cs typeface="Calibri"/>
                  <a:sym typeface="Calibri"/>
                </a:rPr>
                <a:t>Focusing on a </a:t>
              </a:r>
              <a:r>
                <a:rPr lang="en-GB" sz="1400" b="1" i="1" kern="0" dirty="0">
                  <a:solidFill>
                    <a:schemeClr val="bg1"/>
                  </a:solidFill>
                  <a:latin typeface="Calibri"/>
                  <a:ea typeface="ＭＳ Ｐゴシック" pitchFamily="34" charset="-128"/>
                  <a:cs typeface="Calibri"/>
                  <a:sym typeface="Calibri"/>
                </a:rPr>
                <a:t>regional </a:t>
              </a:r>
              <a:r>
                <a:rPr sz="1400" b="1" i="1" kern="0" dirty="0">
                  <a:solidFill>
                    <a:schemeClr val="bg1"/>
                  </a:solidFill>
                  <a:latin typeface="Calibri"/>
                  <a:ea typeface="ＭＳ Ｐゴシック" pitchFamily="34" charset="-128"/>
                  <a:cs typeface="Calibri"/>
                  <a:sym typeface="Calibri"/>
                </a:rPr>
                <a:t>theme </a:t>
              </a:r>
              <a:r>
                <a:rPr sz="1400" kern="0" dirty="0">
                  <a:solidFill>
                    <a:schemeClr val="bg1"/>
                  </a:solidFill>
                  <a:latin typeface="Calibri"/>
                  <a:ea typeface="ＭＳ Ｐゴシック" pitchFamily="34" charset="-128"/>
                  <a:cs typeface="Calibri"/>
                  <a:sym typeface="Calibri"/>
                </a:rPr>
                <a:t>(e.g. </a:t>
              </a:r>
              <a:r>
                <a:rPr lang="en-GB" sz="1400" kern="0" dirty="0">
                  <a:solidFill>
                    <a:schemeClr val="bg1"/>
                  </a:solidFill>
                  <a:latin typeface="Calibri"/>
                  <a:ea typeface="ＭＳ Ｐゴシック" pitchFamily="34" charset="-128"/>
                  <a:cs typeface="Calibri"/>
                  <a:sym typeface="Calibri"/>
                </a:rPr>
                <a:t>West Africa</a:t>
              </a:r>
              <a:r>
                <a:rPr sz="1400" kern="0" dirty="0">
                  <a:solidFill>
                    <a:schemeClr val="bg1"/>
                  </a:solidFill>
                  <a:latin typeface="Calibri"/>
                  <a:ea typeface="ＭＳ Ｐゴシック" pitchFamily="34" charset="-128"/>
                  <a:cs typeface="Calibri"/>
                  <a:sym typeface="Calibri"/>
                </a:rPr>
                <a:t>)</a:t>
              </a:r>
            </a:p>
          </p:txBody>
        </p:sp>
        <p:sp>
          <p:nvSpPr>
            <p:cNvPr id="37" name="Shape 294"/>
            <p:cNvSpPr/>
            <p:nvPr/>
          </p:nvSpPr>
          <p:spPr>
            <a:xfrm>
              <a:off x="246209" y="1881712"/>
              <a:ext cx="3848565" cy="462097"/>
            </a:xfrm>
            <a:prstGeom prst="rect">
              <a:avLst/>
            </a:prstGeom>
            <a:noFill/>
            <a:ln w="12700" cap="flat">
              <a:noFill/>
              <a:miter lim="400000"/>
            </a:ln>
            <a:effectLst/>
            <a:extLst/>
          </p:spPr>
          <p:txBody>
            <a:bodyPr lIns="45719" tIns="45719" rIns="45719" bIns="45719">
              <a:spAutoFit/>
            </a:bodyPr>
            <a:lstStyle/>
            <a:p>
              <a:pPr algn="ctr" fontAlgn="auto">
                <a:spcBef>
                  <a:spcPts val="0"/>
                </a:spcBef>
                <a:spcAft>
                  <a:spcPts val="0"/>
                </a:spcAft>
                <a:defRPr/>
              </a:pPr>
              <a:r>
                <a:rPr lang="en-GB" sz="1200" b="1" i="1" kern="0" dirty="0">
                  <a:solidFill>
                    <a:srgbClr val="FF0000"/>
                  </a:solidFill>
                  <a:latin typeface="Calibri"/>
                  <a:ea typeface="ＭＳ Ｐゴシック" pitchFamily="34" charset="-128"/>
                  <a:cs typeface="Calibri"/>
                  <a:sym typeface="Calibri"/>
                </a:rPr>
                <a:t>Could be developed with ESA funds (no plans yet)  </a:t>
              </a:r>
              <a:br>
                <a:rPr lang="en-GB" sz="1200" b="1" i="1" kern="0" dirty="0">
                  <a:solidFill>
                    <a:srgbClr val="FF0000"/>
                  </a:solidFill>
                  <a:latin typeface="Calibri"/>
                  <a:ea typeface="ＭＳ Ｐゴシック" pitchFamily="34" charset="-128"/>
                  <a:cs typeface="Calibri"/>
                  <a:sym typeface="Calibri"/>
                </a:rPr>
              </a:br>
              <a:r>
                <a:rPr lang="en-GB" sz="1200" b="1" i="1" kern="0" dirty="0">
                  <a:solidFill>
                    <a:srgbClr val="FF0000"/>
                  </a:solidFill>
                  <a:latin typeface="Calibri"/>
                  <a:ea typeface="ＭＳ Ｐゴシック" pitchFamily="34" charset="-128"/>
                  <a:cs typeface="Calibri"/>
                  <a:sym typeface="Calibri"/>
                </a:rPr>
                <a:t>Not intended to be operated by ESA</a:t>
              </a:r>
              <a:endParaRPr sz="1200" b="1" i="1" kern="0" dirty="0">
                <a:solidFill>
                  <a:srgbClr val="FF0000"/>
                </a:solidFill>
                <a:latin typeface="Calibri"/>
                <a:ea typeface="ＭＳ Ｐゴシック" pitchFamily="34" charset="-128"/>
                <a:cs typeface="Calibri"/>
                <a:sym typeface="Calibri"/>
              </a:endParaRPr>
            </a:p>
          </p:txBody>
        </p:sp>
      </p:grpSp>
      <p:grpSp>
        <p:nvGrpSpPr>
          <p:cNvPr id="38" name="Group 37"/>
          <p:cNvGrpSpPr>
            <a:grpSpLocks/>
          </p:cNvGrpSpPr>
          <p:nvPr/>
        </p:nvGrpSpPr>
        <p:grpSpPr bwMode="auto">
          <a:xfrm>
            <a:off x="278607" y="4987926"/>
            <a:ext cx="4483497" cy="1349375"/>
            <a:chOff x="4468700" y="1528320"/>
            <a:chExt cx="4139784" cy="1350528"/>
          </a:xfrm>
        </p:grpSpPr>
        <p:sp>
          <p:nvSpPr>
            <p:cNvPr id="39" name="Shape 297"/>
            <p:cNvSpPr/>
            <p:nvPr/>
          </p:nvSpPr>
          <p:spPr>
            <a:xfrm>
              <a:off x="4468700" y="1528320"/>
              <a:ext cx="4139784" cy="1350528"/>
            </a:xfrm>
            <a:prstGeom prst="roundRect">
              <a:avLst>
                <a:gd name="adj" fmla="val 5839"/>
              </a:avLst>
            </a:prstGeom>
            <a:noFill/>
            <a:ln w="38100" cap="flat">
              <a:solidFill>
                <a:schemeClr val="accent1">
                  <a:lumMod val="75000"/>
                </a:schemeClr>
              </a:solidFill>
              <a:prstDash val="solid"/>
              <a:bevel/>
            </a:ln>
            <a:effectLst/>
          </p:spPr>
          <p:txBody>
            <a:bodyPr lIns="0" tIns="0" rIns="0" bIns="0" anchor="ctr"/>
            <a:lstStyle/>
            <a:p>
              <a:pPr algn="ctr" fontAlgn="auto">
                <a:spcBef>
                  <a:spcPts val="0"/>
                </a:spcBef>
                <a:spcAft>
                  <a:spcPts val="0"/>
                </a:spcAft>
                <a:defRPr>
                  <a:solidFill>
                    <a:srgbClr val="FFFFFF"/>
                  </a:solidFill>
                </a:defRPr>
              </a:pPr>
              <a:endParaRPr kern="0">
                <a:solidFill>
                  <a:srgbClr val="00549F"/>
                </a:solidFill>
                <a:latin typeface="Calibri"/>
                <a:ea typeface="ＭＳ Ｐゴシック" pitchFamily="34" charset="-128"/>
                <a:cs typeface="Calibri"/>
                <a:sym typeface="Calibri"/>
              </a:endParaRPr>
            </a:p>
          </p:txBody>
        </p:sp>
        <p:sp>
          <p:nvSpPr>
            <p:cNvPr id="40" name="Shape 298"/>
            <p:cNvSpPr/>
            <p:nvPr/>
          </p:nvSpPr>
          <p:spPr>
            <a:xfrm>
              <a:off x="4630671" y="1663373"/>
              <a:ext cx="3822194" cy="722929"/>
            </a:xfrm>
            <a:prstGeom prst="rect">
              <a:avLst/>
            </a:prstGeom>
            <a:solidFill>
              <a:schemeClr val="accent1"/>
            </a:solidFill>
            <a:ln w="9525" cap="flat">
              <a:solidFill>
                <a:srgbClr val="000000"/>
              </a:solidFill>
              <a:prstDash val="solid"/>
              <a:bevel/>
            </a:ln>
            <a:effectLst/>
            <a:extLst/>
          </p:spPr>
          <p:txBody>
            <a:bodyPr lIns="0" tIns="0" rIns="0" bIns="0">
              <a:spAutoFit/>
            </a:bodyPr>
            <a:lstStyle/>
            <a:p>
              <a:pPr fontAlgn="auto">
                <a:spcBef>
                  <a:spcPts val="0"/>
                </a:spcBef>
                <a:spcAft>
                  <a:spcPts val="0"/>
                </a:spcAft>
                <a:defRPr/>
              </a:pPr>
              <a:r>
                <a:rPr lang="en-GB" sz="1400" b="1" i="1" kern="0" dirty="0">
                  <a:solidFill>
                    <a:srgbClr val="FFFFFF"/>
                  </a:solidFill>
                  <a:latin typeface="Calibri"/>
                  <a:ea typeface="ＭＳ Ｐゴシック" pitchFamily="34" charset="-128"/>
                  <a:cs typeface="Calibri"/>
                  <a:sym typeface="Calibri"/>
                </a:rPr>
                <a:t> </a:t>
              </a:r>
              <a:r>
                <a:rPr lang="en-GB" sz="1400" b="1" i="1" kern="0" dirty="0">
                  <a:solidFill>
                    <a:srgbClr val="FFFFFF"/>
                  </a:solidFill>
                  <a:latin typeface="Calibri" pitchFamily="34" charset="0"/>
                  <a:ea typeface="ＭＳ Ｐゴシック" pitchFamily="34" charset="-128"/>
                  <a:cs typeface="Calibri" pitchFamily="34" charset="0"/>
                  <a:sym typeface="Calibri"/>
                </a:rPr>
                <a:t>Technological exploitation platform </a:t>
              </a:r>
              <a:r>
                <a:rPr sz="1400" kern="0" dirty="0">
                  <a:solidFill>
                    <a:srgbClr val="FFFFFF"/>
                  </a:solidFill>
                  <a:latin typeface="Calibri"/>
                  <a:ea typeface="ＭＳ Ｐゴシック" pitchFamily="34" charset="-128"/>
                  <a:cs typeface="Calibri"/>
                  <a:sym typeface="Calibri"/>
                </a:rPr>
                <a:t>:</a:t>
              </a:r>
            </a:p>
            <a:p>
              <a:pPr marL="222250" indent="-222250" fontAlgn="auto">
                <a:spcBef>
                  <a:spcPts val="600"/>
                </a:spcBef>
                <a:spcAft>
                  <a:spcPts val="0"/>
                </a:spcAft>
                <a:buSzPct val="100000"/>
                <a:buFont typeface="Wingdings"/>
                <a:buChar char="à"/>
                <a:defRPr/>
              </a:pPr>
              <a:r>
                <a:rPr lang="en-US" sz="1400" b="1" i="1" kern="0" dirty="0">
                  <a:solidFill>
                    <a:srgbClr val="FFFFFF"/>
                  </a:solidFill>
                  <a:latin typeface="Calibri"/>
                  <a:ea typeface="ＭＳ Ｐゴシック" pitchFamily="34" charset="-128"/>
                  <a:cs typeface="Calibri"/>
                  <a:sym typeface="Calibri"/>
                </a:rPr>
                <a:t>To assess new technologies to be rolled out to the exploitation platforms</a:t>
              </a:r>
            </a:p>
          </p:txBody>
        </p:sp>
        <p:sp>
          <p:nvSpPr>
            <p:cNvPr id="45" name="Shape 294"/>
            <p:cNvSpPr/>
            <p:nvPr/>
          </p:nvSpPr>
          <p:spPr>
            <a:xfrm>
              <a:off x="4638611" y="2416491"/>
              <a:ext cx="3793610" cy="462357"/>
            </a:xfrm>
            <a:prstGeom prst="rect">
              <a:avLst/>
            </a:prstGeom>
            <a:noFill/>
            <a:ln w="12700" cap="flat">
              <a:noFill/>
              <a:miter lim="400000"/>
            </a:ln>
            <a:effectLst/>
            <a:extLst/>
          </p:spPr>
          <p:txBody>
            <a:bodyPr lIns="45719" tIns="45719" rIns="45719" bIns="45719">
              <a:spAutoFit/>
            </a:bodyPr>
            <a:lstStyle/>
            <a:p>
              <a:pPr algn="ctr" fontAlgn="auto">
                <a:spcBef>
                  <a:spcPts val="0"/>
                </a:spcBef>
                <a:spcAft>
                  <a:spcPts val="0"/>
                </a:spcAft>
                <a:defRPr/>
              </a:pPr>
              <a:r>
                <a:rPr lang="en-GB" sz="1200" b="1" i="1" kern="0" dirty="0">
                  <a:solidFill>
                    <a:srgbClr val="FF0000"/>
                  </a:solidFill>
                  <a:latin typeface="Calibri"/>
                  <a:ea typeface="ＭＳ Ｐゴシック" pitchFamily="34" charset="-128"/>
                  <a:cs typeface="Calibri"/>
                  <a:sym typeface="Calibri"/>
                </a:rPr>
                <a:t>Could be developed and operated with ESA funds, </a:t>
              </a:r>
              <a:br>
                <a:rPr lang="en-GB" sz="1200" b="1" i="1" kern="0" dirty="0">
                  <a:solidFill>
                    <a:srgbClr val="FF0000"/>
                  </a:solidFill>
                  <a:latin typeface="Calibri"/>
                  <a:ea typeface="ＭＳ Ｐゴシック" pitchFamily="34" charset="-128"/>
                  <a:cs typeface="Calibri"/>
                  <a:sym typeface="Calibri"/>
                </a:rPr>
              </a:br>
              <a:r>
                <a:rPr lang="en-GB" sz="1200" b="1" i="1" kern="0" dirty="0">
                  <a:solidFill>
                    <a:srgbClr val="FF0000"/>
                  </a:solidFill>
                  <a:latin typeface="Calibri"/>
                  <a:ea typeface="ＭＳ Ｐゴシック" pitchFamily="34" charset="-128"/>
                  <a:cs typeface="Calibri"/>
                  <a:sym typeface="Calibri"/>
                </a:rPr>
                <a:t>Could be shared with national space agencies</a:t>
              </a:r>
              <a:endParaRPr sz="1200" b="1" i="1" kern="0" dirty="0">
                <a:solidFill>
                  <a:srgbClr val="FF0000"/>
                </a:solidFill>
                <a:latin typeface="Calibri"/>
                <a:ea typeface="ＭＳ Ｐゴシック" pitchFamily="34" charset="-128"/>
                <a:cs typeface="Calibri"/>
                <a:sym typeface="Calibri"/>
              </a:endParaRPr>
            </a:p>
          </p:txBody>
        </p:sp>
      </p:grpSp>
      <p:grpSp>
        <p:nvGrpSpPr>
          <p:cNvPr id="5" name="Group 4"/>
          <p:cNvGrpSpPr>
            <a:grpSpLocks/>
          </p:cNvGrpSpPr>
          <p:nvPr/>
        </p:nvGrpSpPr>
        <p:grpSpPr bwMode="auto">
          <a:xfrm>
            <a:off x="4937523" y="3790951"/>
            <a:ext cx="4784460" cy="1793875"/>
            <a:chOff x="4429936" y="1312109"/>
            <a:chExt cx="4417764" cy="1589851"/>
          </a:xfrm>
        </p:grpSpPr>
        <p:sp>
          <p:nvSpPr>
            <p:cNvPr id="297" name="Shape 297"/>
            <p:cNvSpPr/>
            <p:nvPr/>
          </p:nvSpPr>
          <p:spPr>
            <a:xfrm>
              <a:off x="4468048" y="1312109"/>
              <a:ext cx="4335189" cy="1589851"/>
            </a:xfrm>
            <a:prstGeom prst="roundRect">
              <a:avLst>
                <a:gd name="adj" fmla="val 3708"/>
              </a:avLst>
            </a:prstGeom>
            <a:noFill/>
            <a:ln w="38100" cap="flat">
              <a:solidFill>
                <a:schemeClr val="accent1">
                  <a:lumMod val="50000"/>
                </a:schemeClr>
              </a:solidFill>
              <a:prstDash val="solid"/>
              <a:bevel/>
            </a:ln>
            <a:effectLst/>
          </p:spPr>
          <p:txBody>
            <a:bodyPr lIns="0" tIns="0" rIns="0" bIns="0" anchor="ctr"/>
            <a:lstStyle/>
            <a:p>
              <a:pPr algn="ctr" fontAlgn="auto">
                <a:spcBef>
                  <a:spcPts val="0"/>
                </a:spcBef>
                <a:spcAft>
                  <a:spcPts val="0"/>
                </a:spcAft>
                <a:defRPr>
                  <a:solidFill>
                    <a:srgbClr val="FFFFFF"/>
                  </a:solidFill>
                </a:defRPr>
              </a:pPr>
              <a:endParaRPr kern="0">
                <a:solidFill>
                  <a:srgbClr val="FFFFFF"/>
                </a:solidFill>
                <a:latin typeface="Calibri"/>
                <a:ea typeface="ＭＳ Ｐゴシック" pitchFamily="34" charset="-128"/>
                <a:cs typeface="Calibri"/>
                <a:sym typeface="Calibri"/>
              </a:endParaRPr>
            </a:p>
          </p:txBody>
        </p:sp>
        <p:sp>
          <p:nvSpPr>
            <p:cNvPr id="298" name="Shape 298"/>
            <p:cNvSpPr/>
            <p:nvPr/>
          </p:nvSpPr>
          <p:spPr>
            <a:xfrm>
              <a:off x="4610966" y="1434514"/>
              <a:ext cx="4085875" cy="641568"/>
            </a:xfrm>
            <a:prstGeom prst="rect">
              <a:avLst/>
            </a:prstGeom>
            <a:solidFill>
              <a:schemeClr val="accent1"/>
            </a:solidFill>
            <a:ln w="9525" cap="flat">
              <a:solidFill>
                <a:srgbClr val="000000"/>
              </a:solidFill>
              <a:prstDash val="solid"/>
              <a:bevel/>
            </a:ln>
            <a:effectLst/>
            <a:extLst/>
          </p:spPr>
          <p:txBody>
            <a:bodyPr lIns="0" tIns="0" rIns="0" bIns="0">
              <a:spAutoFit/>
            </a:bodyPr>
            <a:lstStyle/>
            <a:p>
              <a:pPr fontAlgn="auto">
                <a:spcBef>
                  <a:spcPts val="0"/>
                </a:spcBef>
                <a:spcAft>
                  <a:spcPts val="0"/>
                </a:spcAft>
                <a:defRPr/>
              </a:pPr>
              <a:r>
                <a:rPr lang="en-GB" sz="1400" b="1" i="1" kern="0" dirty="0">
                  <a:solidFill>
                    <a:srgbClr val="FFFFFF"/>
                  </a:solidFill>
                  <a:latin typeface="Calibri"/>
                  <a:ea typeface="ＭＳ Ｐゴシック" pitchFamily="34" charset="-128"/>
                  <a:cs typeface="Calibri"/>
                  <a:sym typeface="Calibri"/>
                </a:rPr>
                <a:t> </a:t>
              </a:r>
              <a:r>
                <a:rPr sz="1400" b="1" i="1" u="sng" kern="0" dirty="0">
                  <a:solidFill>
                    <a:srgbClr val="FFFFFF"/>
                  </a:solidFill>
                  <a:latin typeface="Calibri"/>
                  <a:ea typeface="ＭＳ Ｐゴシック" pitchFamily="34" charset="-128"/>
                  <a:cs typeface="Calibri"/>
                  <a:sym typeface="Calibri"/>
                </a:rPr>
                <a:t>Mission</a:t>
              </a:r>
              <a:r>
                <a:rPr lang="en-GB" sz="1400" b="1" i="1" u="sng" kern="0" dirty="0">
                  <a:solidFill>
                    <a:srgbClr val="FFFFFF"/>
                  </a:solidFill>
                  <a:latin typeface="Calibri"/>
                  <a:ea typeface="ＭＳ Ｐゴシック" pitchFamily="34" charset="-128"/>
                  <a:cs typeface="Calibri"/>
                  <a:sym typeface="Calibri"/>
                </a:rPr>
                <a:t>/Sensor</a:t>
              </a:r>
              <a:r>
                <a:rPr sz="1400" b="1" i="1" kern="0" dirty="0">
                  <a:solidFill>
                    <a:srgbClr val="FFFFFF"/>
                  </a:solidFill>
                  <a:latin typeface="Calibri"/>
                  <a:ea typeface="ＭＳ Ｐゴシック" pitchFamily="34" charset="-128"/>
                  <a:cs typeface="Calibri"/>
                  <a:sym typeface="Calibri"/>
                </a:rPr>
                <a:t> exploitation platform</a:t>
              </a:r>
              <a:r>
                <a:rPr lang="en-GB" sz="1400" b="1" i="1" kern="0" dirty="0">
                  <a:solidFill>
                    <a:srgbClr val="FFFFFF"/>
                  </a:solidFill>
                  <a:latin typeface="Calibri"/>
                  <a:ea typeface="ＭＳ Ｐゴシック" pitchFamily="34" charset="-128"/>
                  <a:cs typeface="Calibri"/>
                  <a:sym typeface="Calibri"/>
                </a:rPr>
                <a:t>  (MEP)</a:t>
              </a:r>
              <a:r>
                <a:rPr sz="1400" kern="0" dirty="0">
                  <a:solidFill>
                    <a:srgbClr val="FFFFFF"/>
                  </a:solidFill>
                  <a:latin typeface="Calibri"/>
                  <a:ea typeface="ＭＳ Ｐゴシック" pitchFamily="34" charset="-128"/>
                  <a:cs typeface="Calibri"/>
                  <a:sym typeface="Calibri"/>
                </a:rPr>
                <a:t>:</a:t>
              </a:r>
            </a:p>
            <a:p>
              <a:pPr marL="222250" indent="-222250" fontAlgn="auto">
                <a:spcBef>
                  <a:spcPts val="600"/>
                </a:spcBef>
                <a:spcAft>
                  <a:spcPts val="0"/>
                </a:spcAft>
                <a:buSzPct val="100000"/>
                <a:buFont typeface="Wingdings"/>
                <a:buChar char="à"/>
                <a:defRPr/>
              </a:pPr>
              <a:r>
                <a:rPr lang="en-GB" sz="1400" b="1" i="1" u="sng" kern="0" dirty="0">
                  <a:solidFill>
                    <a:srgbClr val="FFFFFF"/>
                  </a:solidFill>
                  <a:latin typeface="Calibri"/>
                  <a:ea typeface="ＭＳ Ｐゴシック" pitchFamily="34" charset="-128"/>
                  <a:cs typeface="Calibri"/>
                  <a:sym typeface="Calibri"/>
                </a:rPr>
                <a:t>Tailored</a:t>
              </a:r>
              <a:r>
                <a:rPr lang="en-GB" sz="1400" b="1" i="1" kern="0" dirty="0">
                  <a:solidFill>
                    <a:srgbClr val="FFFFFF"/>
                  </a:solidFill>
                  <a:latin typeface="Calibri"/>
                  <a:ea typeface="ＭＳ Ｐゴシック" pitchFamily="34" charset="-128"/>
                  <a:cs typeface="Calibri"/>
                  <a:sym typeface="Calibri"/>
                </a:rPr>
                <a:t> to a particular mission/sensor community</a:t>
              </a:r>
              <a:br>
                <a:rPr lang="en-GB" sz="1400" b="1" i="1" kern="0" dirty="0">
                  <a:solidFill>
                    <a:srgbClr val="FFFFFF"/>
                  </a:solidFill>
                  <a:latin typeface="Calibri"/>
                  <a:ea typeface="ＭＳ Ｐゴシック" pitchFamily="34" charset="-128"/>
                  <a:cs typeface="Calibri"/>
                  <a:sym typeface="Calibri"/>
                </a:rPr>
              </a:br>
              <a:r>
                <a:rPr lang="en-GB" sz="1400" b="1" i="1" kern="0" dirty="0">
                  <a:solidFill>
                    <a:srgbClr val="FFFFFF"/>
                  </a:solidFill>
                  <a:latin typeface="Calibri"/>
                  <a:ea typeface="ＭＳ Ｐゴシック" pitchFamily="34" charset="-128"/>
                  <a:cs typeface="Calibri"/>
                  <a:sym typeface="Calibri"/>
                </a:rPr>
                <a:t>       (e.g. </a:t>
              </a:r>
              <a:r>
                <a:rPr sz="1400" b="1" i="1" kern="0" dirty="0">
                  <a:solidFill>
                    <a:srgbClr val="FFFFFF"/>
                  </a:solidFill>
                  <a:latin typeface="Calibri"/>
                  <a:ea typeface="ＭＳ Ｐゴシック" pitchFamily="34" charset="-128"/>
                  <a:cs typeface="Calibri"/>
                  <a:sym typeface="Calibri"/>
                </a:rPr>
                <a:t>an Earth Explorer</a:t>
              </a:r>
              <a:r>
                <a:rPr lang="en-GB" sz="1400" b="1" i="1" kern="0" dirty="0">
                  <a:solidFill>
                    <a:srgbClr val="FFFFFF"/>
                  </a:solidFill>
                  <a:latin typeface="Calibri"/>
                  <a:ea typeface="ＭＳ Ｐゴシック" pitchFamily="34" charset="-128"/>
                  <a:cs typeface="Calibri"/>
                  <a:sym typeface="Calibri"/>
                </a:rPr>
                <a:t> user community)</a:t>
              </a:r>
              <a:endParaRPr sz="1400" b="1" i="1" kern="0" dirty="0">
                <a:solidFill>
                  <a:srgbClr val="FFFFFF"/>
                </a:solidFill>
                <a:latin typeface="Calibri"/>
                <a:ea typeface="ＭＳ Ｐゴシック" pitchFamily="34" charset="-128"/>
                <a:cs typeface="Calibri"/>
                <a:sym typeface="Calibri"/>
              </a:endParaRPr>
            </a:p>
          </p:txBody>
        </p:sp>
        <p:grpSp>
          <p:nvGrpSpPr>
            <p:cNvPr id="7184" name="Group 307"/>
            <p:cNvGrpSpPr>
              <a:grpSpLocks/>
            </p:cNvGrpSpPr>
            <p:nvPr/>
          </p:nvGrpSpPr>
          <p:grpSpPr bwMode="auto">
            <a:xfrm>
              <a:off x="4718948" y="2115477"/>
              <a:ext cx="803519" cy="245493"/>
              <a:chOff x="-536825" y="-1714073"/>
              <a:chExt cx="803517" cy="245492"/>
            </a:xfrm>
          </p:grpSpPr>
          <p:sp>
            <p:nvSpPr>
              <p:cNvPr id="305" name="Shape 305"/>
              <p:cNvSpPr>
                <a:spLocks noChangeShapeType="1"/>
              </p:cNvSpPr>
              <p:nvPr/>
            </p:nvSpPr>
            <p:spPr bwMode="auto">
              <a:xfrm flipV="1">
                <a:off x="-536825" y="-1472080"/>
                <a:ext cx="803517" cy="0"/>
              </a:xfrm>
              <a:prstGeom prst="line">
                <a:avLst/>
              </a:prstGeom>
              <a:noFill/>
              <a:ln w="28575">
                <a:solidFill>
                  <a:srgbClr val="C0504D"/>
                </a:solidFill>
                <a:bevel/>
                <a:headEnd/>
                <a:tailEnd type="triangle" w="med" len="med"/>
              </a:ln>
              <a:effectLst>
                <a:outerShdw blurRad="50800" dist="38100" dir="2700000" algn="tl" rotWithShape="0">
                  <a:srgbClr val="000000">
                    <a:alpha val="39999"/>
                  </a:srgbClr>
                </a:outerShdw>
              </a:effectLst>
              <a:extLst>
                <a:ext uri="{909E8E84-426E-40dd-AFC4-6F175D3DCCD1}">
                  <a14:hiddenFill xmlns:a14="http://schemas.microsoft.com/office/drawing/2010/main" xmlns="">
                    <a:noFill/>
                  </a14:hiddenFill>
                </a:ext>
              </a:extLst>
            </p:spPr>
            <p:txBody>
              <a:bodyPr lIns="0" tIns="0" rIns="0" bIns="0"/>
              <a:lstStyle/>
              <a:p>
                <a:endParaRPr lang="en-US"/>
              </a:p>
            </p:txBody>
          </p:sp>
          <p:sp>
            <p:nvSpPr>
              <p:cNvPr id="306" name="Shape 306"/>
              <p:cNvSpPr/>
              <p:nvPr/>
            </p:nvSpPr>
            <p:spPr>
              <a:xfrm>
                <a:off x="-293865" y="-1714073"/>
                <a:ext cx="298394" cy="245492"/>
              </a:xfrm>
              <a:prstGeom prst="rect">
                <a:avLst/>
              </a:prstGeom>
              <a:noFill/>
              <a:ln w="12700" cap="flat">
                <a:noFill/>
                <a:miter lim="400000"/>
              </a:ln>
              <a:effectLst/>
              <a:extLst/>
            </p:spPr>
            <p:txBody>
              <a:bodyPr wrap="none" lIns="45719" tIns="45719" rIns="45719" bIns="45719">
                <a:spAutoFit/>
              </a:bodyPr>
              <a:lstStyle>
                <a:lvl1pPr>
                  <a:defRPr sz="1000"/>
                </a:lvl1pPr>
              </a:lstStyle>
              <a:p>
                <a:pPr fontAlgn="auto">
                  <a:spcBef>
                    <a:spcPts val="0"/>
                  </a:spcBef>
                  <a:spcAft>
                    <a:spcPts val="0"/>
                  </a:spcAft>
                  <a:defRPr sz="1800"/>
                </a:pPr>
                <a:r>
                  <a:rPr sz="1200" kern="0" dirty="0">
                    <a:solidFill>
                      <a:sysClr val="windowText" lastClr="000000"/>
                    </a:solidFill>
                    <a:latin typeface="Calibri"/>
                    <a:ea typeface="ＭＳ Ｐゴシック" pitchFamily="34" charset="-128"/>
                    <a:cs typeface="Calibri"/>
                    <a:sym typeface="Calibri"/>
                  </a:rPr>
                  <a:t>e.g.</a:t>
                </a:r>
              </a:p>
            </p:txBody>
          </p:sp>
        </p:grpSp>
        <p:sp>
          <p:nvSpPr>
            <p:cNvPr id="30" name="Shape 294"/>
            <p:cNvSpPr/>
            <p:nvPr/>
          </p:nvSpPr>
          <p:spPr>
            <a:xfrm>
              <a:off x="4429936" y="2492539"/>
              <a:ext cx="4417764" cy="409421"/>
            </a:xfrm>
            <a:prstGeom prst="rect">
              <a:avLst/>
            </a:prstGeom>
            <a:noFill/>
            <a:ln w="12700" cap="flat">
              <a:noFill/>
              <a:miter lim="400000"/>
            </a:ln>
            <a:effectLst/>
            <a:extLst/>
          </p:spPr>
          <p:txBody>
            <a:bodyPr lIns="45719" tIns="45719" rIns="45719" bIns="45719">
              <a:spAutoFit/>
            </a:bodyPr>
            <a:lstStyle/>
            <a:p>
              <a:pPr algn="ctr" fontAlgn="auto">
                <a:spcBef>
                  <a:spcPts val="0"/>
                </a:spcBef>
                <a:spcAft>
                  <a:spcPts val="0"/>
                </a:spcAft>
                <a:defRPr/>
              </a:pPr>
              <a:r>
                <a:rPr lang="en-GB" sz="1200" b="1" i="1" kern="0" dirty="0">
                  <a:solidFill>
                    <a:srgbClr val="FF0000"/>
                  </a:solidFill>
                  <a:latin typeface="Calibri"/>
                  <a:ea typeface="ＭＳ Ｐゴシック" pitchFamily="34" charset="-128"/>
                  <a:cs typeface="Calibri"/>
                  <a:sym typeface="Calibri"/>
                </a:rPr>
                <a:t>To be developed with ESA EOEP funds, </a:t>
              </a:r>
              <a:br>
                <a:rPr lang="en-GB" sz="1200" b="1" i="1" kern="0" dirty="0">
                  <a:solidFill>
                    <a:srgbClr val="FF0000"/>
                  </a:solidFill>
                  <a:latin typeface="Calibri"/>
                  <a:ea typeface="ＭＳ Ｐゴシック" pitchFamily="34" charset="-128"/>
                  <a:cs typeface="Calibri"/>
                  <a:sym typeface="Calibri"/>
                </a:rPr>
              </a:br>
              <a:r>
                <a:rPr lang="en-GB" sz="1200" b="1" i="1" kern="0" dirty="0">
                  <a:solidFill>
                    <a:srgbClr val="FF0000"/>
                  </a:solidFill>
                  <a:latin typeface="Calibri"/>
                  <a:ea typeface="ＭＳ Ｐゴシック" pitchFamily="34" charset="-128"/>
                  <a:cs typeface="Calibri"/>
                  <a:sym typeface="Calibri"/>
                </a:rPr>
                <a:t>To be operated with ESA EOEP funds (as part of mission operations) </a:t>
              </a:r>
              <a:endParaRPr sz="1200" b="1" i="1" kern="0" dirty="0">
                <a:solidFill>
                  <a:srgbClr val="FF0000"/>
                </a:solidFill>
                <a:latin typeface="Calibri"/>
                <a:ea typeface="ＭＳ Ｐゴシック" pitchFamily="34" charset="-128"/>
                <a:cs typeface="Calibri"/>
                <a:sym typeface="Calibri"/>
              </a:endParaRPr>
            </a:p>
          </p:txBody>
        </p:sp>
        <p:sp>
          <p:nvSpPr>
            <p:cNvPr id="302" name="Shape 302"/>
            <p:cNvSpPr/>
            <p:nvPr/>
          </p:nvSpPr>
          <p:spPr>
            <a:xfrm>
              <a:off x="5579634" y="2178789"/>
              <a:ext cx="2690307" cy="354602"/>
            </a:xfrm>
            <a:prstGeom prst="rect">
              <a:avLst/>
            </a:prstGeom>
            <a:noFill/>
            <a:ln w="12700" cap="flat">
              <a:noFill/>
              <a:miter lim="400000"/>
            </a:ln>
            <a:effectLst/>
            <a:extLst/>
          </p:spPr>
          <p:txBody>
            <a:bodyPr wrap="none" lIns="45719" tIns="45719" rIns="45719" bIns="45719">
              <a:spAutoFit/>
            </a:bodyPr>
            <a:lstStyle/>
            <a:p>
              <a:pPr fontAlgn="auto">
                <a:spcBef>
                  <a:spcPts val="0"/>
                </a:spcBef>
                <a:spcAft>
                  <a:spcPts val="0"/>
                </a:spcAft>
                <a:defRPr/>
              </a:pPr>
              <a:r>
                <a:rPr lang="en-GB" sz="1000" b="1" kern="0" dirty="0">
                  <a:solidFill>
                    <a:srgbClr val="000000"/>
                  </a:solidFill>
                  <a:latin typeface="Calibri"/>
                  <a:ea typeface="ＭＳ Ｐゴシック" pitchFamily="34" charset="-128"/>
                  <a:cs typeface="Calibri"/>
                  <a:sym typeface="Calibri"/>
                </a:rPr>
                <a:t>BIOMASS mission</a:t>
              </a:r>
              <a:r>
                <a:rPr sz="1000" b="1" kern="0" dirty="0">
                  <a:solidFill>
                    <a:srgbClr val="000000"/>
                  </a:solidFill>
                  <a:latin typeface="Calibri"/>
                  <a:ea typeface="ＭＳ Ｐゴシック" pitchFamily="34" charset="-128"/>
                  <a:cs typeface="Calibri"/>
                  <a:sym typeface="Calibri"/>
                </a:rPr>
                <a:t> </a:t>
              </a:r>
              <a:r>
                <a:rPr lang="en-GB" sz="1000" b="1" kern="0" dirty="0">
                  <a:solidFill>
                    <a:srgbClr val="000000"/>
                  </a:solidFill>
                  <a:latin typeface="Calibri"/>
                  <a:ea typeface="ＭＳ Ｐゴシック" pitchFamily="34" charset="-128"/>
                  <a:cs typeface="Calibri"/>
                  <a:sym typeface="Calibri"/>
                </a:rPr>
                <a:t>community (</a:t>
              </a:r>
              <a:r>
                <a:rPr sz="1000" b="1" kern="0" dirty="0">
                  <a:solidFill>
                    <a:srgbClr val="000000"/>
                  </a:solidFill>
                  <a:latin typeface="Calibri"/>
                  <a:ea typeface="ＭＳ Ｐゴシック" pitchFamily="34" charset="-128"/>
                  <a:cs typeface="Calibri"/>
                  <a:sym typeface="Calibri"/>
                </a:rPr>
                <a:t>exploitation</a:t>
              </a:r>
              <a:r>
                <a:rPr lang="en-GB" sz="1000" b="1" kern="0" dirty="0">
                  <a:solidFill>
                    <a:srgbClr val="000000"/>
                  </a:solidFill>
                  <a:latin typeface="Calibri"/>
                  <a:ea typeface="ＭＳ Ｐゴシック" pitchFamily="34" charset="-128"/>
                  <a:cs typeface="Calibri"/>
                  <a:sym typeface="Calibri"/>
                </a:rPr>
                <a:t>) </a:t>
              </a:r>
              <a:r>
                <a:rPr sz="1000" b="1" kern="0" dirty="0">
                  <a:solidFill>
                    <a:srgbClr val="000000"/>
                  </a:solidFill>
                  <a:latin typeface="Calibri"/>
                  <a:ea typeface="ＭＳ Ｐゴシック" pitchFamily="34" charset="-128"/>
                  <a:cs typeface="Calibri"/>
                  <a:sym typeface="Calibri"/>
                </a:rPr>
                <a:t>platform</a:t>
              </a:r>
              <a:endParaRPr lang="en-GB" sz="1000" b="1" kern="0" dirty="0">
                <a:solidFill>
                  <a:srgbClr val="000000"/>
                </a:solidFill>
                <a:latin typeface="Calibri"/>
                <a:ea typeface="ＭＳ Ｐゴシック" pitchFamily="34" charset="-128"/>
                <a:cs typeface="Calibri"/>
                <a:sym typeface="Calibri"/>
              </a:endParaRPr>
            </a:p>
            <a:p>
              <a:pPr fontAlgn="auto">
                <a:spcBef>
                  <a:spcPts val="0"/>
                </a:spcBef>
                <a:spcAft>
                  <a:spcPts val="0"/>
                </a:spcAft>
                <a:defRPr/>
              </a:pPr>
              <a:r>
                <a:rPr lang="en-GB" sz="1000" b="1" kern="0" dirty="0">
                  <a:solidFill>
                    <a:srgbClr val="000000"/>
                  </a:solidFill>
                  <a:latin typeface="Calibri"/>
                  <a:ea typeface="ＭＳ Ｐゴシック" pitchFamily="34" charset="-128"/>
                  <a:cs typeface="Calibri"/>
                  <a:sym typeface="Calibri"/>
                </a:rPr>
                <a:t>Proba-V mission exploitation platform</a:t>
              </a:r>
              <a:endParaRPr sz="900" b="1" kern="0" dirty="0">
                <a:solidFill>
                  <a:srgbClr val="000000"/>
                </a:solidFill>
                <a:latin typeface="Calibri"/>
                <a:ea typeface="ＭＳ Ｐゴシック" pitchFamily="34" charset="-128"/>
                <a:cs typeface="Calibri"/>
                <a:sym typeface="Calibri"/>
              </a:endParaRPr>
            </a:p>
          </p:txBody>
        </p:sp>
      </p:grpSp>
      <p:sp>
        <p:nvSpPr>
          <p:cNvPr id="3" name="Rectangle 2"/>
          <p:cNvSpPr>
            <a:spLocks noChangeArrowheads="1"/>
          </p:cNvSpPr>
          <p:nvPr/>
        </p:nvSpPr>
        <p:spPr bwMode="auto">
          <a:xfrm rot="-226474">
            <a:off x="5181734" y="5710238"/>
            <a:ext cx="4129219" cy="584200"/>
          </a:xfrm>
          <a:prstGeom prst="rect">
            <a:avLst/>
          </a:prstGeom>
          <a:solidFill>
            <a:srgbClr val="FFFF00"/>
          </a:solidFill>
          <a:ln w="9525">
            <a:solidFill>
              <a:schemeClr val="tx1"/>
            </a:solidFill>
            <a:miter lim="800000"/>
            <a:headEnd/>
            <a:tailEnd/>
          </a:ln>
          <a:effectLst>
            <a:outerShdw blurRad="50800" dist="38100" dir="2700000" algn="tl" rotWithShape="0">
              <a:srgbClr val="000000">
                <a:alpha val="39999"/>
              </a:srgbClr>
            </a:outerShdw>
          </a:effectLst>
        </p:spPr>
        <p:txBody>
          <a:bodyPr>
            <a:spAutoFit/>
          </a:bodyPr>
          <a:lstStyle/>
          <a:p>
            <a:pPr algn="ctr">
              <a:defRPr/>
            </a:pPr>
            <a:r>
              <a:rPr lang="en-GB" sz="1600" b="1" kern="0" dirty="0">
                <a:solidFill>
                  <a:sysClr val="windowText" lastClr="000000"/>
                </a:solidFill>
                <a:latin typeface="Calibri" pitchFamily="34" charset="0"/>
                <a:ea typeface="ＭＳ Ｐゴシック" pitchFamily="34" charset="-128"/>
                <a:cs typeface="Calibri" pitchFamily="34" charset="0"/>
                <a:sym typeface="Calibri"/>
              </a:rPr>
              <a:t>Exploitation platforms are also being developed outside ESA context </a:t>
            </a:r>
            <a:endParaRPr lang="en-GB" sz="1600" dirty="0">
              <a:latin typeface="Verdana" pitchFamily="34" charset="0"/>
              <a:ea typeface="ＭＳ Ｐゴシック" pitchFamily="34" charset="-128"/>
              <a:cs typeface="+mn-cs"/>
            </a:endParaRPr>
          </a:p>
        </p:txBody>
      </p:sp>
      <p:grpSp>
        <p:nvGrpSpPr>
          <p:cNvPr id="7176" name="Group 3"/>
          <p:cNvGrpSpPr>
            <a:grpSpLocks/>
          </p:cNvGrpSpPr>
          <p:nvPr/>
        </p:nvGrpSpPr>
        <p:grpSpPr bwMode="auto">
          <a:xfrm>
            <a:off x="285486" y="1679576"/>
            <a:ext cx="9379744" cy="1984375"/>
            <a:chOff x="114902" y="1268759"/>
            <a:chExt cx="4067322" cy="1985041"/>
          </a:xfrm>
        </p:grpSpPr>
        <p:sp>
          <p:nvSpPr>
            <p:cNvPr id="290" name="Shape 290"/>
            <p:cNvSpPr/>
            <p:nvPr/>
          </p:nvSpPr>
          <p:spPr>
            <a:xfrm>
              <a:off x="114902" y="1268759"/>
              <a:ext cx="4067322" cy="1985041"/>
            </a:xfrm>
            <a:prstGeom prst="roundRect">
              <a:avLst>
                <a:gd name="adj" fmla="val 5839"/>
              </a:avLst>
            </a:prstGeom>
            <a:solidFill>
              <a:schemeClr val="accent5">
                <a:lumMod val="20000"/>
                <a:lumOff val="80000"/>
              </a:schemeClr>
            </a:solidFill>
            <a:ln w="38100">
              <a:solidFill>
                <a:srgbClr val="1F497D"/>
              </a:solidFill>
            </a:ln>
          </p:spPr>
          <p:txBody>
            <a:bodyPr lIns="0" tIns="0" rIns="0" bIns="0" anchor="ctr"/>
            <a:lstStyle/>
            <a:p>
              <a:pPr algn="ctr" fontAlgn="auto">
                <a:spcBef>
                  <a:spcPts val="0"/>
                </a:spcBef>
                <a:spcAft>
                  <a:spcPts val="0"/>
                </a:spcAft>
                <a:defRPr>
                  <a:solidFill>
                    <a:srgbClr val="FFFFFF"/>
                  </a:solidFill>
                </a:defRPr>
              </a:pPr>
              <a:endParaRPr kern="0">
                <a:solidFill>
                  <a:srgbClr val="FFFFFF"/>
                </a:solidFill>
                <a:latin typeface="Calibri"/>
                <a:ea typeface="ＭＳ Ｐゴシック" pitchFamily="34" charset="-128"/>
                <a:cs typeface="Calibri"/>
                <a:sym typeface="Calibri"/>
              </a:endParaRPr>
            </a:p>
          </p:txBody>
        </p:sp>
        <p:sp>
          <p:nvSpPr>
            <p:cNvPr id="293" name="Shape 293"/>
            <p:cNvSpPr/>
            <p:nvPr/>
          </p:nvSpPr>
          <p:spPr>
            <a:xfrm>
              <a:off x="278967" y="1352925"/>
              <a:ext cx="3448349" cy="215972"/>
            </a:xfrm>
            <a:prstGeom prst="rect">
              <a:avLst/>
            </a:prstGeom>
            <a:solidFill>
              <a:schemeClr val="accent1"/>
            </a:solidFill>
            <a:ln w="9525" cap="flat">
              <a:solidFill>
                <a:srgbClr val="000000"/>
              </a:solidFill>
              <a:prstDash val="solid"/>
              <a:bevel/>
            </a:ln>
            <a:effectLst/>
            <a:extLst/>
          </p:spPr>
          <p:txBody>
            <a:bodyPr lIns="0" tIns="0" rIns="0" bIns="0">
              <a:spAutoFit/>
            </a:bodyPr>
            <a:lstStyle/>
            <a:p>
              <a:pPr fontAlgn="auto">
                <a:spcBef>
                  <a:spcPts val="0"/>
                </a:spcBef>
                <a:spcAft>
                  <a:spcPts val="0"/>
                </a:spcAft>
                <a:defRPr/>
              </a:pPr>
              <a:r>
                <a:rPr lang="en-GB" sz="1400" b="1" i="1" kern="0" dirty="0">
                  <a:solidFill>
                    <a:schemeClr val="bg1"/>
                  </a:solidFill>
                  <a:latin typeface="Calibri"/>
                  <a:ea typeface="ＭＳ Ｐゴシック" pitchFamily="34" charset="-128"/>
                  <a:cs typeface="Calibri"/>
                  <a:sym typeface="Calibri"/>
                </a:rPr>
                <a:t>     </a:t>
              </a:r>
              <a:r>
                <a:rPr sz="1400" b="1" i="1" u="sng" kern="0" dirty="0">
                  <a:solidFill>
                    <a:schemeClr val="bg1"/>
                  </a:solidFill>
                  <a:latin typeface="Calibri"/>
                  <a:ea typeface="ＭＳ Ｐゴシック" pitchFamily="34" charset="-128"/>
                  <a:cs typeface="Calibri"/>
                  <a:sym typeface="Calibri"/>
                </a:rPr>
                <a:t>Thematic</a:t>
              </a:r>
              <a:r>
                <a:rPr sz="1400" b="1" i="1" kern="0" dirty="0">
                  <a:solidFill>
                    <a:schemeClr val="bg1"/>
                  </a:solidFill>
                  <a:latin typeface="Calibri"/>
                  <a:ea typeface="ＭＳ Ｐゴシック" pitchFamily="34" charset="-128"/>
                  <a:cs typeface="Calibri"/>
                  <a:sym typeface="Calibri"/>
                </a:rPr>
                <a:t> exploitation platform</a:t>
              </a:r>
              <a:r>
                <a:rPr lang="en-GB" sz="1400" b="1" i="1" kern="0" dirty="0">
                  <a:solidFill>
                    <a:schemeClr val="bg1"/>
                  </a:solidFill>
                  <a:latin typeface="Calibri"/>
                  <a:ea typeface="ＭＳ Ｐゴシック" pitchFamily="34" charset="-128"/>
                  <a:cs typeface="Calibri"/>
                  <a:sym typeface="Calibri"/>
                </a:rPr>
                <a:t> (TEP)</a:t>
              </a:r>
              <a:r>
                <a:rPr lang="en-GB" sz="1400" kern="0" dirty="0">
                  <a:solidFill>
                    <a:schemeClr val="bg1"/>
                  </a:solidFill>
                  <a:latin typeface="Calibri"/>
                  <a:ea typeface="ＭＳ Ｐゴシック" pitchFamily="34" charset="-128"/>
                  <a:cs typeface="Calibri"/>
                  <a:sym typeface="Calibri"/>
                </a:rPr>
                <a:t>  </a:t>
              </a:r>
              <a:r>
                <a:rPr lang="en-GB" sz="1400" kern="0" dirty="0">
                  <a:solidFill>
                    <a:schemeClr val="bg1"/>
                  </a:solidFill>
                  <a:latin typeface="Calibri"/>
                  <a:ea typeface="ＭＳ Ｐゴシック" pitchFamily="34" charset="-128"/>
                  <a:cs typeface="Calibri"/>
                  <a:sym typeface="Wingdings" pitchFamily="2" charset="2"/>
                </a:rPr>
                <a:t>  </a:t>
              </a:r>
              <a:r>
                <a:rPr sz="1400" b="1" i="1" kern="0" dirty="0">
                  <a:solidFill>
                    <a:schemeClr val="bg1"/>
                  </a:solidFill>
                  <a:latin typeface="Calibri"/>
                  <a:ea typeface="ＭＳ Ｐゴシック" pitchFamily="34" charset="-128"/>
                  <a:cs typeface="Calibri"/>
                  <a:sym typeface="Calibri"/>
                </a:rPr>
                <a:t>Focusing on a </a:t>
              </a:r>
              <a:r>
                <a:rPr lang="en-GB" sz="1400" b="1" i="1" kern="0" dirty="0">
                  <a:solidFill>
                    <a:schemeClr val="bg1"/>
                  </a:solidFill>
                  <a:latin typeface="Calibri"/>
                  <a:ea typeface="ＭＳ Ｐゴシック" pitchFamily="34" charset="-128"/>
                  <a:cs typeface="Calibri"/>
                  <a:sym typeface="Calibri"/>
                </a:rPr>
                <a:t>geophysical </a:t>
              </a:r>
              <a:r>
                <a:rPr sz="1400" b="1" i="1" kern="0" dirty="0">
                  <a:solidFill>
                    <a:schemeClr val="bg1"/>
                  </a:solidFill>
                  <a:latin typeface="Calibri"/>
                  <a:ea typeface="ＭＳ Ｐゴシック" pitchFamily="34" charset="-128"/>
                  <a:cs typeface="Calibri"/>
                  <a:sym typeface="Calibri"/>
                </a:rPr>
                <a:t>theme </a:t>
              </a:r>
              <a:r>
                <a:rPr sz="1400" kern="0" dirty="0">
                  <a:solidFill>
                    <a:schemeClr val="bg1"/>
                  </a:solidFill>
                  <a:latin typeface="Calibri"/>
                  <a:ea typeface="ＭＳ Ｐゴシック" pitchFamily="34" charset="-128"/>
                  <a:cs typeface="Calibri"/>
                  <a:sym typeface="Calibri"/>
                </a:rPr>
                <a:t>(e.g. forestry)</a:t>
              </a:r>
            </a:p>
          </p:txBody>
        </p:sp>
        <p:sp>
          <p:nvSpPr>
            <p:cNvPr id="294" name="Shape 294"/>
            <p:cNvSpPr/>
            <p:nvPr/>
          </p:nvSpPr>
          <p:spPr>
            <a:xfrm>
              <a:off x="297611" y="1578426"/>
              <a:ext cx="1991153" cy="1600737"/>
            </a:xfrm>
            <a:prstGeom prst="rect">
              <a:avLst/>
            </a:prstGeom>
            <a:noFill/>
            <a:ln w="12700" cap="flat">
              <a:noFill/>
              <a:miter lim="400000"/>
            </a:ln>
            <a:effectLst/>
            <a:extLst/>
          </p:spPr>
          <p:txBody>
            <a:bodyPr lIns="45719" tIns="45719" rIns="45719" bIns="45719">
              <a:spAutoFit/>
            </a:bodyPr>
            <a:lstStyle/>
            <a:p>
              <a:pPr fontAlgn="auto">
                <a:spcBef>
                  <a:spcPts val="0"/>
                </a:spcBef>
                <a:spcAft>
                  <a:spcPts val="0"/>
                </a:spcAft>
                <a:defRPr/>
              </a:pPr>
              <a:r>
                <a:rPr lang="en-GB" sz="1400" b="1" kern="0" dirty="0">
                  <a:solidFill>
                    <a:sysClr val="windowText" lastClr="000000"/>
                  </a:solidFill>
                  <a:latin typeface="Calibri"/>
                  <a:ea typeface="ＭＳ Ｐゴシック" pitchFamily="34" charset="-128"/>
                  <a:cs typeface="Calibri"/>
                  <a:sym typeface="Calibri"/>
                </a:rPr>
                <a:t>Current ESA </a:t>
              </a:r>
              <a:r>
                <a:rPr sz="1400" b="1" kern="0" dirty="0">
                  <a:solidFill>
                    <a:sysClr val="windowText" lastClr="000000"/>
                  </a:solidFill>
                  <a:latin typeface="Calibri"/>
                  <a:ea typeface="ＭＳ Ｐゴシック" pitchFamily="34" charset="-128"/>
                  <a:cs typeface="Calibri"/>
                  <a:sym typeface="Calibri"/>
                </a:rPr>
                <a:t>Thematic Exploitation Platforms</a:t>
              </a:r>
              <a:r>
                <a:rPr lang="en-GB" sz="1400" b="1" kern="0" dirty="0">
                  <a:solidFill>
                    <a:sysClr val="windowText" lastClr="000000"/>
                  </a:solidFill>
                  <a:latin typeface="Calibri"/>
                  <a:ea typeface="ＭＳ Ｐゴシック" pitchFamily="34" charset="-128"/>
                  <a:cs typeface="Calibri"/>
                  <a:sym typeface="Calibri"/>
                </a:rPr>
                <a:t> </a:t>
              </a:r>
              <a:r>
                <a:rPr sz="1400" b="1" kern="0" dirty="0">
                  <a:solidFill>
                    <a:sysClr val="windowText" lastClr="000000"/>
                  </a:solidFill>
                  <a:latin typeface="Calibri"/>
                  <a:ea typeface="ＭＳ Ｐゴシック" pitchFamily="34" charset="-128"/>
                  <a:cs typeface="Calibri"/>
                  <a:sym typeface="Calibri"/>
                </a:rPr>
                <a:t>(TEPs)</a:t>
              </a:r>
              <a:r>
                <a:rPr lang="en-GB" sz="1400" b="1" kern="0" dirty="0">
                  <a:solidFill>
                    <a:sysClr val="windowText" lastClr="000000"/>
                  </a:solidFill>
                  <a:latin typeface="Calibri"/>
                  <a:ea typeface="ＭＳ Ｐゴシック" pitchFamily="34" charset="-128"/>
                  <a:cs typeface="Calibri"/>
                  <a:sym typeface="Calibri"/>
                </a:rPr>
                <a:t>: </a:t>
              </a:r>
              <a:r>
                <a:rPr sz="1400" b="1" kern="0" dirty="0">
                  <a:solidFill>
                    <a:sysClr val="windowText" lastClr="000000"/>
                  </a:solidFill>
                  <a:latin typeface="Calibri"/>
                  <a:ea typeface="ＭＳ Ｐゴシック" pitchFamily="34" charset="-128"/>
                  <a:cs typeface="Calibri"/>
                  <a:sym typeface="Calibri"/>
                </a:rPr>
                <a:t> </a:t>
              </a:r>
            </a:p>
            <a:p>
              <a:pPr marL="180975" indent="-180975" fontAlgn="auto">
                <a:spcBef>
                  <a:spcPts val="0"/>
                </a:spcBef>
                <a:spcAft>
                  <a:spcPts val="0"/>
                </a:spcAft>
                <a:buFont typeface="Arial" pitchFamily="34" charset="0"/>
                <a:buChar char="•"/>
                <a:defRPr/>
              </a:pPr>
              <a:r>
                <a:rPr lang="en-GB" sz="1400" b="1" kern="0" dirty="0">
                  <a:solidFill>
                    <a:sysClr val="windowText" lastClr="000000"/>
                  </a:solidFill>
                  <a:latin typeface="Calibri"/>
                  <a:ea typeface="ＭＳ Ｐゴシック" pitchFamily="34" charset="-128"/>
                  <a:cs typeface="Calibri"/>
                  <a:sym typeface="Calibri"/>
                </a:rPr>
                <a:t>Geohazards (consortium prime: TerraDue)</a:t>
              </a:r>
            </a:p>
            <a:p>
              <a:pPr marL="180975" indent="-180975" fontAlgn="auto">
                <a:spcBef>
                  <a:spcPts val="0"/>
                </a:spcBef>
                <a:spcAft>
                  <a:spcPts val="0"/>
                </a:spcAft>
                <a:buFont typeface="Arial" pitchFamily="34" charset="0"/>
                <a:buChar char="•"/>
                <a:defRPr/>
              </a:pPr>
              <a:r>
                <a:rPr lang="en-GB" sz="1400" b="1" kern="0" dirty="0">
                  <a:solidFill>
                    <a:sysClr val="windowText" lastClr="000000"/>
                  </a:solidFill>
                  <a:latin typeface="Calibri"/>
                  <a:ea typeface="ＭＳ Ｐゴシック" pitchFamily="34" charset="-128"/>
                  <a:cs typeface="Calibri"/>
                  <a:sym typeface="Calibri"/>
                </a:rPr>
                <a:t>Hydrology (consortium prime: Isardsat, </a:t>
              </a:r>
            </a:p>
            <a:p>
              <a:pPr marL="180975" indent="-180975" fontAlgn="auto">
                <a:spcBef>
                  <a:spcPts val="0"/>
                </a:spcBef>
                <a:spcAft>
                  <a:spcPts val="0"/>
                </a:spcAft>
                <a:buFont typeface="Arial" pitchFamily="34" charset="0"/>
                <a:buChar char="•"/>
                <a:defRPr/>
              </a:pPr>
              <a:r>
                <a:rPr lang="en-GB" sz="1400" b="1" kern="0" dirty="0">
                  <a:solidFill>
                    <a:sysClr val="windowText" lastClr="000000"/>
                  </a:solidFill>
                  <a:latin typeface="Calibri"/>
                  <a:ea typeface="ＭＳ Ｐゴシック" pitchFamily="34" charset="-128"/>
                  <a:cs typeface="Calibri"/>
                  <a:sym typeface="Calibri"/>
                </a:rPr>
                <a:t>Urban (consortium prime: DLR), </a:t>
              </a:r>
            </a:p>
            <a:p>
              <a:pPr marL="180975" indent="-180975" fontAlgn="auto">
                <a:spcBef>
                  <a:spcPts val="0"/>
                </a:spcBef>
                <a:spcAft>
                  <a:spcPts val="0"/>
                </a:spcAft>
                <a:buFont typeface="Arial" pitchFamily="34" charset="0"/>
                <a:buChar char="•"/>
                <a:defRPr/>
              </a:pPr>
              <a:r>
                <a:rPr lang="en-GB" sz="1400" b="1" kern="0" dirty="0">
                  <a:solidFill>
                    <a:sysClr val="windowText" lastClr="000000"/>
                  </a:solidFill>
                  <a:latin typeface="Calibri"/>
                  <a:ea typeface="ＭＳ Ｐゴシック" pitchFamily="34" charset="-128"/>
                  <a:cs typeface="Calibri"/>
                  <a:sym typeface="Calibri"/>
                </a:rPr>
                <a:t>Coastal environment (consortium prime: ACRI-ST), </a:t>
              </a:r>
            </a:p>
            <a:p>
              <a:pPr marL="180975" indent="-180975" fontAlgn="auto">
                <a:spcBef>
                  <a:spcPts val="0"/>
                </a:spcBef>
                <a:spcAft>
                  <a:spcPts val="0"/>
                </a:spcAft>
                <a:buFont typeface="Arial" pitchFamily="34" charset="0"/>
                <a:buChar char="•"/>
                <a:defRPr/>
              </a:pPr>
              <a:r>
                <a:rPr sz="1400" b="1" kern="0" dirty="0">
                  <a:solidFill>
                    <a:sysClr val="windowText" lastClr="000000"/>
                  </a:solidFill>
                  <a:latin typeface="Calibri"/>
                  <a:ea typeface="ＭＳ Ｐゴシック" pitchFamily="34" charset="-128"/>
                  <a:cs typeface="Calibri"/>
                  <a:sym typeface="Calibri"/>
                </a:rPr>
                <a:t>Polar</a:t>
              </a:r>
              <a:r>
                <a:rPr lang="en-GB" sz="1400" b="1" kern="0" dirty="0">
                  <a:solidFill>
                    <a:sysClr val="windowText" lastClr="000000"/>
                  </a:solidFill>
                  <a:latin typeface="Calibri"/>
                  <a:ea typeface="ＭＳ Ｐゴシック" pitchFamily="34" charset="-128"/>
                  <a:cs typeface="Calibri"/>
                  <a:sym typeface="Calibri"/>
                </a:rPr>
                <a:t> (consortium prime: </a:t>
              </a:r>
              <a:r>
                <a:rPr lang="en-GB" sz="1400" b="1" kern="0" dirty="0" err="1">
                  <a:solidFill>
                    <a:sysClr val="windowText" lastClr="000000"/>
                  </a:solidFill>
                  <a:latin typeface="Calibri"/>
                  <a:ea typeface="ＭＳ Ｐゴシック" pitchFamily="34" charset="-128"/>
                  <a:cs typeface="Calibri"/>
                  <a:sym typeface="Calibri"/>
                </a:rPr>
                <a:t>PolarView</a:t>
              </a:r>
              <a:r>
                <a:rPr lang="en-GB" sz="1400" b="1" kern="0" dirty="0">
                  <a:solidFill>
                    <a:sysClr val="windowText" lastClr="000000"/>
                  </a:solidFill>
                  <a:latin typeface="Calibri"/>
                  <a:ea typeface="ＭＳ Ｐゴシック" pitchFamily="34" charset="-128"/>
                  <a:cs typeface="Calibri"/>
                  <a:sym typeface="Calibri"/>
                </a:rPr>
                <a:t>), </a:t>
              </a:r>
            </a:p>
            <a:p>
              <a:pPr marL="180975" indent="-180975" fontAlgn="auto">
                <a:spcBef>
                  <a:spcPts val="0"/>
                </a:spcBef>
                <a:spcAft>
                  <a:spcPts val="0"/>
                </a:spcAft>
                <a:buFont typeface="Arial" pitchFamily="34" charset="0"/>
                <a:buChar char="•"/>
                <a:defRPr/>
              </a:pPr>
              <a:r>
                <a:rPr sz="1400" b="1" kern="0" dirty="0">
                  <a:solidFill>
                    <a:sysClr val="windowText" lastClr="000000"/>
                  </a:solidFill>
                  <a:latin typeface="Calibri"/>
                  <a:ea typeface="ＭＳ Ｐゴシック" pitchFamily="34" charset="-128"/>
                  <a:cs typeface="Calibri"/>
                  <a:sym typeface="Calibri"/>
                </a:rPr>
                <a:t>Forestry</a:t>
              </a:r>
              <a:r>
                <a:rPr lang="en-GB" sz="1400" b="1" kern="0" dirty="0">
                  <a:solidFill>
                    <a:sysClr val="windowText" lastClr="000000"/>
                  </a:solidFill>
                  <a:latin typeface="Calibri"/>
                  <a:ea typeface="ＭＳ Ｐゴシック" pitchFamily="34" charset="-128"/>
                  <a:cs typeface="Calibri"/>
                  <a:sym typeface="Calibri"/>
                </a:rPr>
                <a:t> (consortium prime: VTT) </a:t>
              </a:r>
              <a:r>
                <a:rPr sz="1400" b="1" kern="0" dirty="0">
                  <a:solidFill>
                    <a:sysClr val="windowText" lastClr="000000"/>
                  </a:solidFill>
                  <a:latin typeface="Calibri"/>
                  <a:ea typeface="ＭＳ Ｐゴシック" pitchFamily="34" charset="-128"/>
                  <a:cs typeface="Calibri"/>
                  <a:sym typeface="Calibri"/>
                </a:rPr>
                <a:t>, </a:t>
              </a:r>
              <a:endParaRPr lang="en-GB" sz="1400" b="1" kern="0" dirty="0">
                <a:solidFill>
                  <a:sysClr val="windowText" lastClr="000000"/>
                </a:solidFill>
                <a:latin typeface="Calibri"/>
                <a:ea typeface="ＭＳ Ｐゴシック" pitchFamily="34" charset="-128"/>
                <a:cs typeface="Calibri"/>
                <a:sym typeface="Calibri"/>
              </a:endParaRPr>
            </a:p>
          </p:txBody>
        </p:sp>
        <p:sp>
          <p:nvSpPr>
            <p:cNvPr id="26" name="Shape 294"/>
            <p:cNvSpPr/>
            <p:nvPr/>
          </p:nvSpPr>
          <p:spPr>
            <a:xfrm>
              <a:off x="2238053" y="2785331"/>
              <a:ext cx="1798004" cy="462117"/>
            </a:xfrm>
            <a:prstGeom prst="rect">
              <a:avLst/>
            </a:prstGeom>
            <a:noFill/>
            <a:ln w="12700" cap="flat">
              <a:noFill/>
              <a:miter lim="400000"/>
            </a:ln>
            <a:effectLst/>
            <a:extLst/>
          </p:spPr>
          <p:txBody>
            <a:bodyPr lIns="45719" tIns="45719" rIns="45719" bIns="45719">
              <a:spAutoFit/>
            </a:bodyPr>
            <a:lstStyle/>
            <a:p>
              <a:pPr algn="ctr" fontAlgn="auto">
                <a:spcBef>
                  <a:spcPts val="0"/>
                </a:spcBef>
                <a:spcAft>
                  <a:spcPts val="0"/>
                </a:spcAft>
                <a:defRPr/>
              </a:pPr>
              <a:r>
                <a:rPr lang="en-GB" sz="1200" b="1" i="1" kern="0" dirty="0">
                  <a:solidFill>
                    <a:srgbClr val="FF0000"/>
                  </a:solidFill>
                  <a:latin typeface="Calibri"/>
                  <a:ea typeface="ＭＳ Ｐゴシック" pitchFamily="34" charset="-128"/>
                  <a:cs typeface="Calibri"/>
                  <a:sym typeface="Calibri"/>
                </a:rPr>
                <a:t>Under development (2015-2017) with ESA EOEP funds </a:t>
              </a:r>
              <a:br>
                <a:rPr lang="en-GB" sz="1200" b="1" i="1" kern="0" dirty="0">
                  <a:solidFill>
                    <a:srgbClr val="FF0000"/>
                  </a:solidFill>
                  <a:latin typeface="Calibri"/>
                  <a:ea typeface="ＭＳ Ｐゴシック" pitchFamily="34" charset="-128"/>
                  <a:cs typeface="Calibri"/>
                  <a:sym typeface="Calibri"/>
                </a:rPr>
              </a:br>
              <a:r>
                <a:rPr lang="en-GB" sz="1200" b="1" i="1" kern="0" dirty="0">
                  <a:solidFill>
                    <a:srgbClr val="FF0000"/>
                  </a:solidFill>
                  <a:latin typeface="Calibri"/>
                  <a:ea typeface="ＭＳ Ｐゴシック" pitchFamily="34" charset="-128"/>
                  <a:cs typeface="Calibri"/>
                  <a:sym typeface="Calibri"/>
                </a:rPr>
                <a:t>Not intended to be operated by ESA</a:t>
              </a:r>
              <a:endParaRPr sz="1200" b="1" i="1" kern="0" dirty="0">
                <a:solidFill>
                  <a:srgbClr val="FF0000"/>
                </a:solidFill>
                <a:latin typeface="Calibri"/>
                <a:ea typeface="ＭＳ Ｐゴシック" pitchFamily="34" charset="-128"/>
                <a:cs typeface="Calibri"/>
                <a:sym typeface="Calibri"/>
              </a:endParaRPr>
            </a:p>
          </p:txBody>
        </p:sp>
      </p:grpSp>
      <p:pic>
        <p:nvPicPr>
          <p:cNvPr id="31" name="Picture 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15580" y="2082800"/>
            <a:ext cx="2261527" cy="1112838"/>
          </a:xfrm>
          <a:prstGeom prst="rect">
            <a:avLst/>
          </a:prstGeom>
          <a:noFill/>
          <a:ln>
            <a:noFill/>
          </a:ln>
          <a:effectLst>
            <a:outerShdw blurRad="50800" dist="38100" dir="2700000" algn="tl" rotWithShape="0">
              <a:srgbClr val="000000">
                <a:alpha val="39999"/>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588528805"/>
      </p:ext>
    </p:extLst>
  </p:cSld>
  <p:clrMapOvr>
    <a:masterClrMapping/>
  </p:clrMapOvr>
  <p:transition spd="slow"/>
  <p:timing>
    <p:tnLst>
      <p:par>
        <p:cTn id="1" dur="indefinite" restart="never" fill="hold"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up)">
                                      <p:cBhvr>
                                        <p:cTn id="17" dur="500"/>
                                        <p:tgtEl>
                                          <p:spTgt spid="3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a:grpSpLocks/>
          </p:cNvGrpSpPr>
          <p:nvPr/>
        </p:nvGrpSpPr>
        <p:grpSpPr bwMode="auto">
          <a:xfrm>
            <a:off x="2015597" y="1978025"/>
            <a:ext cx="4406106" cy="4157663"/>
            <a:chOff x="1860550" y="1793875"/>
            <a:chExt cx="4067175" cy="4157663"/>
          </a:xfrm>
        </p:grpSpPr>
        <p:sp>
          <p:nvSpPr>
            <p:cNvPr id="12" name="Flowchart: Delay 11"/>
            <p:cNvSpPr/>
            <p:nvPr/>
          </p:nvSpPr>
          <p:spPr>
            <a:xfrm>
              <a:off x="1860550" y="1793875"/>
              <a:ext cx="4067175" cy="4157663"/>
            </a:xfrm>
            <a:prstGeom prst="flowChartDelay">
              <a:avLst/>
            </a:prstGeom>
            <a:solidFill>
              <a:srgbClr val="CCFFFF"/>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rgbClr val="FFFFFF"/>
                </a:solidFill>
              </a:endParaRPr>
            </a:p>
          </p:txBody>
        </p:sp>
        <p:sp>
          <p:nvSpPr>
            <p:cNvPr id="13350" name="TextBox 59"/>
            <p:cNvSpPr txBox="1">
              <a:spLocks noChangeArrowheads="1"/>
            </p:cNvSpPr>
            <p:nvPr/>
          </p:nvSpPr>
          <p:spPr bwMode="auto">
            <a:xfrm>
              <a:off x="3979863" y="2478088"/>
              <a:ext cx="847725" cy="1292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a:solidFill>
                    <a:schemeClr val="bg2"/>
                  </a:solidFill>
                  <a:latin typeface="Verdana" charset="0"/>
                  <a:ea typeface="MS PGothic" charset="0"/>
                  <a:cs typeface="MS PGothic" charset="0"/>
                </a:defRPr>
              </a:lvl1pPr>
              <a:lvl2pPr marL="742950" indent="-285750">
                <a:defRPr sz="1600">
                  <a:solidFill>
                    <a:schemeClr val="bg2"/>
                  </a:solidFill>
                  <a:latin typeface="Verdana" charset="0"/>
                  <a:ea typeface="MS PGothic" charset="0"/>
                  <a:cs typeface="MS PGothic" charset="0"/>
                </a:defRPr>
              </a:lvl2pPr>
              <a:lvl3pPr marL="1143000" indent="-228600">
                <a:defRPr sz="1600">
                  <a:solidFill>
                    <a:schemeClr val="bg2"/>
                  </a:solidFill>
                  <a:latin typeface="Verdana" charset="0"/>
                  <a:ea typeface="MS PGothic" charset="0"/>
                  <a:cs typeface="MS PGothic" charset="0"/>
                </a:defRPr>
              </a:lvl3pPr>
              <a:lvl4pPr marL="1600200" indent="-228600">
                <a:defRPr sz="1600">
                  <a:solidFill>
                    <a:schemeClr val="bg2"/>
                  </a:solidFill>
                  <a:latin typeface="Verdana" charset="0"/>
                  <a:ea typeface="MS PGothic" charset="0"/>
                  <a:cs typeface="MS PGothic" charset="0"/>
                </a:defRPr>
              </a:lvl4pPr>
              <a:lvl5pPr marL="2057400" indent="-228600">
                <a:defRPr sz="1600">
                  <a:solidFill>
                    <a:schemeClr val="bg2"/>
                  </a:solidFill>
                  <a:latin typeface="Verdana" charset="0"/>
                  <a:ea typeface="MS PGothic" charset="0"/>
                  <a:cs typeface="MS PGothic" charset="0"/>
                </a:defRPr>
              </a:lvl5pPr>
              <a:lvl6pPr marL="2514600" indent="-228600" eaLnBrk="0" hangingPunct="0">
                <a:buFont typeface="Verdana" charset="0"/>
                <a:defRPr sz="1600">
                  <a:solidFill>
                    <a:schemeClr val="bg2"/>
                  </a:solidFill>
                  <a:latin typeface="Verdana" charset="0"/>
                  <a:ea typeface="MS PGothic" charset="0"/>
                  <a:cs typeface="MS PGothic" charset="0"/>
                </a:defRPr>
              </a:lvl6pPr>
              <a:lvl7pPr marL="2971800" indent="-228600" eaLnBrk="0" hangingPunct="0">
                <a:buFont typeface="Verdana" charset="0"/>
                <a:defRPr sz="1600">
                  <a:solidFill>
                    <a:schemeClr val="bg2"/>
                  </a:solidFill>
                  <a:latin typeface="Verdana" charset="0"/>
                  <a:ea typeface="MS PGothic" charset="0"/>
                  <a:cs typeface="MS PGothic" charset="0"/>
                </a:defRPr>
              </a:lvl7pPr>
              <a:lvl8pPr marL="3429000" indent="-228600" eaLnBrk="0" hangingPunct="0">
                <a:buFont typeface="Verdana" charset="0"/>
                <a:defRPr sz="1600">
                  <a:solidFill>
                    <a:schemeClr val="bg2"/>
                  </a:solidFill>
                  <a:latin typeface="Verdana" charset="0"/>
                  <a:ea typeface="MS PGothic" charset="0"/>
                  <a:cs typeface="MS PGothic" charset="0"/>
                </a:defRPr>
              </a:lvl8pPr>
              <a:lvl9pPr marL="3886200" indent="-228600" eaLnBrk="0" hangingPunct="0">
                <a:buFont typeface="Verdana" charset="0"/>
                <a:defRPr sz="1600">
                  <a:solidFill>
                    <a:schemeClr val="bg2"/>
                  </a:solidFill>
                  <a:latin typeface="Verdana" charset="0"/>
                  <a:ea typeface="MS PGothic" charset="0"/>
                  <a:cs typeface="MS PGothic" charset="0"/>
                </a:defRPr>
              </a:lvl9pPr>
            </a:lstStyle>
            <a:p>
              <a:pPr algn="ctr"/>
              <a:r>
                <a:rPr lang="en-GB" sz="1400" b="1" i="1">
                  <a:solidFill>
                    <a:srgbClr val="000000"/>
                  </a:solidFill>
                  <a:latin typeface="Calibri" charset="0"/>
                </a:rPr>
                <a:t>EO</a:t>
              </a:r>
            </a:p>
            <a:p>
              <a:pPr algn="ctr"/>
              <a:r>
                <a:rPr lang="en-GB" sz="1400" b="1" i="1">
                  <a:solidFill>
                    <a:srgbClr val="000000"/>
                  </a:solidFill>
                  <a:latin typeface="Calibri" charset="0"/>
                </a:rPr>
                <a:t>outreach element </a:t>
              </a:r>
            </a:p>
            <a:p>
              <a:pPr algn="ctr"/>
              <a:r>
                <a:rPr lang="en-GB" sz="1200" b="1" i="1">
                  <a:solidFill>
                    <a:srgbClr val="000000"/>
                  </a:solidFill>
                  <a:latin typeface="Calibri" charset="0"/>
                </a:rPr>
                <a:t>=</a:t>
              </a:r>
            </a:p>
            <a:p>
              <a:pPr algn="ctr"/>
              <a:r>
                <a:rPr lang="en-GB" sz="1200" b="1" i="1">
                  <a:solidFill>
                    <a:srgbClr val="000000"/>
                  </a:solidFill>
                  <a:latin typeface="Calibri" charset="0"/>
                </a:rPr>
                <a:t>Thematic expertise</a:t>
              </a:r>
            </a:p>
          </p:txBody>
        </p:sp>
      </p:grpSp>
      <p:grpSp>
        <p:nvGrpSpPr>
          <p:cNvPr id="18435" name="Group 30"/>
          <p:cNvGrpSpPr>
            <a:grpSpLocks/>
          </p:cNvGrpSpPr>
          <p:nvPr/>
        </p:nvGrpSpPr>
        <p:grpSpPr bwMode="auto">
          <a:xfrm>
            <a:off x="469504" y="1998663"/>
            <a:ext cx="1449784" cy="544512"/>
            <a:chOff x="701043" y="912320"/>
            <a:chExt cx="1338349" cy="543599"/>
          </a:xfrm>
          <a:solidFill>
            <a:schemeClr val="accent1">
              <a:lumMod val="75000"/>
            </a:schemeClr>
          </a:solidFill>
        </p:grpSpPr>
        <p:sp>
          <p:nvSpPr>
            <p:cNvPr id="7" name="Pentagon 6"/>
            <p:cNvSpPr/>
            <p:nvPr/>
          </p:nvSpPr>
          <p:spPr>
            <a:xfrm>
              <a:off x="701043" y="912320"/>
              <a:ext cx="1338349" cy="543599"/>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bg1"/>
                </a:solidFill>
              </a:endParaRPr>
            </a:p>
          </p:txBody>
        </p:sp>
        <p:sp>
          <p:nvSpPr>
            <p:cNvPr id="18471" name="TextBox 13"/>
            <p:cNvSpPr txBox="1">
              <a:spLocks noChangeArrowheads="1"/>
            </p:cNvSpPr>
            <p:nvPr/>
          </p:nvSpPr>
          <p:spPr bwMode="auto">
            <a:xfrm>
              <a:off x="756467" y="953286"/>
              <a:ext cx="1082602" cy="46166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eaLnBrk="1" hangingPunct="1">
                <a:defRPr/>
              </a:pPr>
              <a:r>
                <a:rPr lang="en-GB" sz="1200" b="1" dirty="0" smtClean="0">
                  <a:solidFill>
                    <a:schemeClr val="bg1"/>
                  </a:solidFill>
                  <a:cs typeface="+mn-cs"/>
                </a:rPr>
                <a:t>ESA</a:t>
              </a:r>
              <a:r>
                <a:rPr lang="en-GB" sz="1200" dirty="0" smtClean="0">
                  <a:solidFill>
                    <a:schemeClr val="bg1"/>
                  </a:solidFill>
                  <a:cs typeface="+mn-cs"/>
                </a:rPr>
                <a:t> </a:t>
              </a:r>
              <a:br>
                <a:rPr lang="en-GB" sz="1200" dirty="0" smtClean="0">
                  <a:solidFill>
                    <a:schemeClr val="bg1"/>
                  </a:solidFill>
                  <a:cs typeface="+mn-cs"/>
                </a:rPr>
              </a:br>
              <a:r>
                <a:rPr lang="en-GB" sz="1200" dirty="0" smtClean="0">
                  <a:solidFill>
                    <a:schemeClr val="bg1"/>
                  </a:solidFill>
                  <a:cs typeface="+mn-cs"/>
                </a:rPr>
                <a:t>missions data</a:t>
              </a:r>
            </a:p>
          </p:txBody>
        </p:sp>
      </p:grpSp>
      <p:grpSp>
        <p:nvGrpSpPr>
          <p:cNvPr id="18436" name="Group 31"/>
          <p:cNvGrpSpPr>
            <a:grpSpLocks/>
          </p:cNvGrpSpPr>
          <p:nvPr/>
        </p:nvGrpSpPr>
        <p:grpSpPr bwMode="auto">
          <a:xfrm>
            <a:off x="469504" y="2593978"/>
            <a:ext cx="1449784" cy="544513"/>
            <a:chOff x="701043" y="912320"/>
            <a:chExt cx="1338349" cy="543599"/>
          </a:xfrm>
          <a:solidFill>
            <a:schemeClr val="accent1">
              <a:lumMod val="75000"/>
            </a:schemeClr>
          </a:solidFill>
        </p:grpSpPr>
        <p:sp>
          <p:nvSpPr>
            <p:cNvPr id="33" name="Pentagon 32"/>
            <p:cNvSpPr/>
            <p:nvPr/>
          </p:nvSpPr>
          <p:spPr>
            <a:xfrm>
              <a:off x="701043" y="912320"/>
              <a:ext cx="1338349" cy="543599"/>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bg1"/>
                </a:solidFill>
              </a:endParaRPr>
            </a:p>
          </p:txBody>
        </p:sp>
        <p:sp>
          <p:nvSpPr>
            <p:cNvPr id="18469" name="TextBox 33"/>
            <p:cNvSpPr txBox="1">
              <a:spLocks noChangeArrowheads="1"/>
            </p:cNvSpPr>
            <p:nvPr/>
          </p:nvSpPr>
          <p:spPr bwMode="auto">
            <a:xfrm>
              <a:off x="756467" y="953286"/>
              <a:ext cx="1077872" cy="46166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eaLnBrk="1" hangingPunct="1">
                <a:defRPr/>
              </a:pPr>
              <a:r>
                <a:rPr lang="en-GB" sz="1200" b="1" dirty="0" smtClean="0">
                  <a:solidFill>
                    <a:schemeClr val="bg1"/>
                  </a:solidFill>
                  <a:cs typeface="+mn-cs"/>
                </a:rPr>
                <a:t>Copernicus</a:t>
              </a:r>
              <a:r>
                <a:rPr lang="en-GB" sz="1200" dirty="0" smtClean="0">
                  <a:solidFill>
                    <a:schemeClr val="bg1"/>
                  </a:solidFill>
                  <a:cs typeface="+mn-cs"/>
                </a:rPr>
                <a:t> missions data</a:t>
              </a:r>
            </a:p>
          </p:txBody>
        </p:sp>
      </p:grpSp>
      <p:grpSp>
        <p:nvGrpSpPr>
          <p:cNvPr id="18437" name="Group 34"/>
          <p:cNvGrpSpPr>
            <a:grpSpLocks/>
          </p:cNvGrpSpPr>
          <p:nvPr/>
        </p:nvGrpSpPr>
        <p:grpSpPr bwMode="auto">
          <a:xfrm>
            <a:off x="469504" y="3189288"/>
            <a:ext cx="1449784" cy="544512"/>
            <a:chOff x="701043" y="912320"/>
            <a:chExt cx="1338349" cy="543599"/>
          </a:xfrm>
          <a:solidFill>
            <a:schemeClr val="accent1">
              <a:lumMod val="75000"/>
            </a:schemeClr>
          </a:solidFill>
        </p:grpSpPr>
        <p:sp>
          <p:nvSpPr>
            <p:cNvPr id="36" name="Pentagon 35"/>
            <p:cNvSpPr/>
            <p:nvPr/>
          </p:nvSpPr>
          <p:spPr>
            <a:xfrm>
              <a:off x="701043" y="912320"/>
              <a:ext cx="1338349" cy="543599"/>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bg1"/>
                </a:solidFill>
              </a:endParaRPr>
            </a:p>
          </p:txBody>
        </p:sp>
        <p:sp>
          <p:nvSpPr>
            <p:cNvPr id="18467" name="TextBox 36"/>
            <p:cNvSpPr txBox="1">
              <a:spLocks noChangeArrowheads="1"/>
            </p:cNvSpPr>
            <p:nvPr/>
          </p:nvSpPr>
          <p:spPr bwMode="auto">
            <a:xfrm>
              <a:off x="756466" y="953286"/>
              <a:ext cx="1050161" cy="46166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eaLnBrk="1" hangingPunct="1">
                <a:defRPr/>
              </a:pPr>
              <a:r>
                <a:rPr lang="en-GB" sz="1200" b="1" smtClean="0">
                  <a:solidFill>
                    <a:schemeClr val="bg1"/>
                  </a:solidFill>
                  <a:cs typeface="+mn-cs"/>
                </a:rPr>
                <a:t>Meteo</a:t>
              </a:r>
              <a:r>
                <a:rPr lang="en-GB" sz="1200" smtClean="0">
                  <a:solidFill>
                    <a:schemeClr val="bg1"/>
                  </a:solidFill>
                  <a:cs typeface="+mn-cs"/>
                </a:rPr>
                <a:t> missions data</a:t>
              </a:r>
            </a:p>
          </p:txBody>
        </p:sp>
      </p:grpSp>
      <p:grpSp>
        <p:nvGrpSpPr>
          <p:cNvPr id="18438" name="Group 37"/>
          <p:cNvGrpSpPr>
            <a:grpSpLocks/>
          </p:cNvGrpSpPr>
          <p:nvPr/>
        </p:nvGrpSpPr>
        <p:grpSpPr bwMode="auto">
          <a:xfrm>
            <a:off x="469504" y="3786190"/>
            <a:ext cx="1449784" cy="542925"/>
            <a:chOff x="701043" y="912320"/>
            <a:chExt cx="1338349" cy="543599"/>
          </a:xfrm>
          <a:solidFill>
            <a:schemeClr val="accent1">
              <a:lumMod val="75000"/>
            </a:schemeClr>
          </a:solidFill>
        </p:grpSpPr>
        <p:sp>
          <p:nvSpPr>
            <p:cNvPr id="39" name="Pentagon 38"/>
            <p:cNvSpPr/>
            <p:nvPr/>
          </p:nvSpPr>
          <p:spPr>
            <a:xfrm>
              <a:off x="701043" y="912320"/>
              <a:ext cx="1338349" cy="543599"/>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bg1"/>
                </a:solidFill>
              </a:endParaRPr>
            </a:p>
          </p:txBody>
        </p:sp>
        <p:sp>
          <p:nvSpPr>
            <p:cNvPr id="18465" name="TextBox 39"/>
            <p:cNvSpPr txBox="1">
              <a:spLocks noChangeArrowheads="1"/>
            </p:cNvSpPr>
            <p:nvPr/>
          </p:nvSpPr>
          <p:spPr bwMode="auto">
            <a:xfrm>
              <a:off x="756467" y="953286"/>
              <a:ext cx="1055698" cy="46166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eaLnBrk="1" hangingPunct="1">
                <a:defRPr/>
              </a:pPr>
              <a:r>
                <a:rPr lang="en-GB" sz="1200" b="1" smtClean="0">
                  <a:solidFill>
                    <a:schemeClr val="bg1"/>
                  </a:solidFill>
                  <a:cs typeface="+mn-cs"/>
                </a:rPr>
                <a:t>National </a:t>
              </a:r>
              <a:r>
                <a:rPr lang="en-GB" sz="1200" smtClean="0">
                  <a:solidFill>
                    <a:schemeClr val="bg1"/>
                  </a:solidFill>
                  <a:cs typeface="+mn-cs"/>
                </a:rPr>
                <a:t>missions data</a:t>
              </a:r>
            </a:p>
          </p:txBody>
        </p:sp>
      </p:grpSp>
      <p:grpSp>
        <p:nvGrpSpPr>
          <p:cNvPr id="18439" name="Group 40"/>
          <p:cNvGrpSpPr>
            <a:grpSpLocks/>
          </p:cNvGrpSpPr>
          <p:nvPr/>
        </p:nvGrpSpPr>
        <p:grpSpPr bwMode="auto">
          <a:xfrm>
            <a:off x="469504" y="4381503"/>
            <a:ext cx="1449784" cy="542925"/>
            <a:chOff x="701043" y="912320"/>
            <a:chExt cx="1338349" cy="543599"/>
          </a:xfrm>
          <a:solidFill>
            <a:schemeClr val="accent1">
              <a:lumMod val="75000"/>
            </a:schemeClr>
          </a:solidFill>
        </p:grpSpPr>
        <p:sp>
          <p:nvSpPr>
            <p:cNvPr id="42" name="Pentagon 41"/>
            <p:cNvSpPr/>
            <p:nvPr/>
          </p:nvSpPr>
          <p:spPr>
            <a:xfrm>
              <a:off x="701043" y="912320"/>
              <a:ext cx="1338349" cy="543599"/>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bg1"/>
                </a:solidFill>
              </a:endParaRPr>
            </a:p>
          </p:txBody>
        </p:sp>
        <p:sp>
          <p:nvSpPr>
            <p:cNvPr id="18463" name="TextBox 42"/>
            <p:cNvSpPr txBox="1">
              <a:spLocks noChangeArrowheads="1"/>
            </p:cNvSpPr>
            <p:nvPr/>
          </p:nvSpPr>
          <p:spPr bwMode="auto">
            <a:xfrm>
              <a:off x="756467" y="953286"/>
              <a:ext cx="1027986" cy="46166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eaLnBrk="1" hangingPunct="1">
                <a:defRPr/>
              </a:pPr>
              <a:r>
                <a:rPr lang="en-GB" sz="1200" b="1" smtClean="0">
                  <a:solidFill>
                    <a:schemeClr val="bg1"/>
                  </a:solidFill>
                  <a:cs typeface="+mn-cs"/>
                </a:rPr>
                <a:t>Commercial </a:t>
              </a:r>
              <a:r>
                <a:rPr lang="en-GB" sz="1200" smtClean="0">
                  <a:solidFill>
                    <a:schemeClr val="bg1"/>
                  </a:solidFill>
                  <a:cs typeface="+mn-cs"/>
                </a:rPr>
                <a:t>missions data</a:t>
              </a:r>
            </a:p>
          </p:txBody>
        </p:sp>
      </p:grpSp>
      <p:grpSp>
        <p:nvGrpSpPr>
          <p:cNvPr id="18440" name="Group 43"/>
          <p:cNvGrpSpPr>
            <a:grpSpLocks/>
          </p:cNvGrpSpPr>
          <p:nvPr/>
        </p:nvGrpSpPr>
        <p:grpSpPr bwMode="auto">
          <a:xfrm>
            <a:off x="478104" y="5572128"/>
            <a:ext cx="1449785" cy="542925"/>
            <a:chOff x="701043" y="912320"/>
            <a:chExt cx="1338349" cy="543599"/>
          </a:xfrm>
          <a:solidFill>
            <a:schemeClr val="accent1">
              <a:lumMod val="75000"/>
            </a:schemeClr>
          </a:solidFill>
        </p:grpSpPr>
        <p:sp>
          <p:nvSpPr>
            <p:cNvPr id="45" name="Pentagon 44"/>
            <p:cNvSpPr/>
            <p:nvPr/>
          </p:nvSpPr>
          <p:spPr>
            <a:xfrm>
              <a:off x="701043" y="912320"/>
              <a:ext cx="1338349" cy="543599"/>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bg1"/>
                </a:solidFill>
              </a:endParaRPr>
            </a:p>
          </p:txBody>
        </p:sp>
        <p:sp>
          <p:nvSpPr>
            <p:cNvPr id="18461" name="TextBox 45"/>
            <p:cNvSpPr txBox="1">
              <a:spLocks noChangeArrowheads="1"/>
            </p:cNvSpPr>
            <p:nvPr/>
          </p:nvSpPr>
          <p:spPr bwMode="auto">
            <a:xfrm>
              <a:off x="756467" y="953286"/>
              <a:ext cx="933780" cy="46166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eaLnBrk="1" hangingPunct="1">
                <a:defRPr/>
              </a:pPr>
              <a:r>
                <a:rPr lang="en-GB" sz="1200" b="1" smtClean="0">
                  <a:solidFill>
                    <a:schemeClr val="bg1"/>
                  </a:solidFill>
                  <a:cs typeface="+mn-cs"/>
                </a:rPr>
                <a:t>Airborne</a:t>
              </a:r>
              <a:r>
                <a:rPr lang="en-GB" sz="1200" smtClean="0">
                  <a:solidFill>
                    <a:schemeClr val="bg1"/>
                  </a:solidFill>
                  <a:cs typeface="+mn-cs"/>
                </a:rPr>
                <a:t> &amp; in-situ data</a:t>
              </a:r>
            </a:p>
          </p:txBody>
        </p:sp>
      </p:grpSp>
      <p:sp>
        <p:nvSpPr>
          <p:cNvPr id="18441" name="TextBox 46"/>
          <p:cNvSpPr txBox="1">
            <a:spLocks noChangeArrowheads="1"/>
          </p:cNvSpPr>
          <p:nvPr/>
        </p:nvSpPr>
        <p:spPr bwMode="auto">
          <a:xfrm>
            <a:off x="357717" y="1416050"/>
            <a:ext cx="1515137"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eaLnBrk="1" hangingPunct="1">
              <a:defRPr/>
            </a:pPr>
            <a:r>
              <a:rPr lang="en-GB" sz="1600" b="1" i="1" dirty="0" smtClean="0">
                <a:solidFill>
                  <a:schemeClr val="accent1">
                    <a:lumMod val="75000"/>
                  </a:schemeClr>
                </a:solidFill>
                <a:cs typeface="+mn-cs"/>
              </a:rPr>
              <a:t>European</a:t>
            </a:r>
            <a:br>
              <a:rPr lang="en-GB" sz="1600" b="1" i="1" dirty="0" smtClean="0">
                <a:solidFill>
                  <a:schemeClr val="accent1">
                    <a:lumMod val="75000"/>
                  </a:schemeClr>
                </a:solidFill>
                <a:cs typeface="+mn-cs"/>
              </a:rPr>
            </a:br>
            <a:r>
              <a:rPr lang="en-GB" sz="1600" b="1" i="1" dirty="0" smtClean="0">
                <a:solidFill>
                  <a:schemeClr val="accent1">
                    <a:lumMod val="75000"/>
                  </a:schemeClr>
                </a:solidFill>
                <a:cs typeface="+mn-cs"/>
              </a:rPr>
              <a:t>EO data asset</a:t>
            </a:r>
          </a:p>
        </p:txBody>
      </p:sp>
      <p:grpSp>
        <p:nvGrpSpPr>
          <p:cNvPr id="5" name="Group 4"/>
          <p:cNvGrpSpPr>
            <a:grpSpLocks/>
          </p:cNvGrpSpPr>
          <p:nvPr/>
        </p:nvGrpSpPr>
        <p:grpSpPr bwMode="auto">
          <a:xfrm>
            <a:off x="2015596" y="1978025"/>
            <a:ext cx="2359554" cy="4157663"/>
            <a:chOff x="1860550" y="1793875"/>
            <a:chExt cx="2178050" cy="4157663"/>
          </a:xfrm>
        </p:grpSpPr>
        <p:sp>
          <p:nvSpPr>
            <p:cNvPr id="55" name="Flowchart: Delay 54"/>
            <p:cNvSpPr/>
            <p:nvPr/>
          </p:nvSpPr>
          <p:spPr>
            <a:xfrm>
              <a:off x="1860550" y="1793875"/>
              <a:ext cx="2178050" cy="4157663"/>
            </a:xfrm>
            <a:prstGeom prst="flowChartDelay">
              <a:avLst/>
            </a:prstGeom>
            <a:solidFill>
              <a:srgbClr val="66FFFF"/>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3348" name="TextBox 58"/>
            <p:cNvSpPr txBox="1">
              <a:spLocks noChangeArrowheads="1"/>
            </p:cNvSpPr>
            <p:nvPr/>
          </p:nvSpPr>
          <p:spPr bwMode="auto">
            <a:xfrm>
              <a:off x="2828925" y="2454275"/>
              <a:ext cx="1150938" cy="1292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a:solidFill>
                    <a:schemeClr val="bg2"/>
                  </a:solidFill>
                  <a:latin typeface="Verdana" charset="0"/>
                  <a:ea typeface="MS PGothic" charset="0"/>
                  <a:cs typeface="MS PGothic" charset="0"/>
                </a:defRPr>
              </a:lvl1pPr>
              <a:lvl2pPr marL="742950" indent="-285750">
                <a:defRPr sz="1600">
                  <a:solidFill>
                    <a:schemeClr val="bg2"/>
                  </a:solidFill>
                  <a:latin typeface="Verdana" charset="0"/>
                  <a:ea typeface="MS PGothic" charset="0"/>
                  <a:cs typeface="MS PGothic" charset="0"/>
                </a:defRPr>
              </a:lvl2pPr>
              <a:lvl3pPr marL="1143000" indent="-228600">
                <a:defRPr sz="1600">
                  <a:solidFill>
                    <a:schemeClr val="bg2"/>
                  </a:solidFill>
                  <a:latin typeface="Verdana" charset="0"/>
                  <a:ea typeface="MS PGothic" charset="0"/>
                  <a:cs typeface="MS PGothic" charset="0"/>
                </a:defRPr>
              </a:lvl3pPr>
              <a:lvl4pPr marL="1600200" indent="-228600">
                <a:defRPr sz="1600">
                  <a:solidFill>
                    <a:schemeClr val="bg2"/>
                  </a:solidFill>
                  <a:latin typeface="Verdana" charset="0"/>
                  <a:ea typeface="MS PGothic" charset="0"/>
                  <a:cs typeface="MS PGothic" charset="0"/>
                </a:defRPr>
              </a:lvl4pPr>
              <a:lvl5pPr marL="2057400" indent="-228600">
                <a:defRPr sz="1600">
                  <a:solidFill>
                    <a:schemeClr val="bg2"/>
                  </a:solidFill>
                  <a:latin typeface="Verdana" charset="0"/>
                  <a:ea typeface="MS PGothic" charset="0"/>
                  <a:cs typeface="MS PGothic" charset="0"/>
                </a:defRPr>
              </a:lvl5pPr>
              <a:lvl6pPr marL="2514600" indent="-228600" eaLnBrk="0" hangingPunct="0">
                <a:buFont typeface="Verdana" charset="0"/>
                <a:defRPr sz="1600">
                  <a:solidFill>
                    <a:schemeClr val="bg2"/>
                  </a:solidFill>
                  <a:latin typeface="Verdana" charset="0"/>
                  <a:ea typeface="MS PGothic" charset="0"/>
                  <a:cs typeface="MS PGothic" charset="0"/>
                </a:defRPr>
              </a:lvl6pPr>
              <a:lvl7pPr marL="2971800" indent="-228600" eaLnBrk="0" hangingPunct="0">
                <a:buFont typeface="Verdana" charset="0"/>
                <a:defRPr sz="1600">
                  <a:solidFill>
                    <a:schemeClr val="bg2"/>
                  </a:solidFill>
                  <a:latin typeface="Verdana" charset="0"/>
                  <a:ea typeface="MS PGothic" charset="0"/>
                  <a:cs typeface="MS PGothic" charset="0"/>
                </a:defRPr>
              </a:lvl7pPr>
              <a:lvl8pPr marL="3429000" indent="-228600" eaLnBrk="0" hangingPunct="0">
                <a:buFont typeface="Verdana" charset="0"/>
                <a:defRPr sz="1600">
                  <a:solidFill>
                    <a:schemeClr val="bg2"/>
                  </a:solidFill>
                  <a:latin typeface="Verdana" charset="0"/>
                  <a:ea typeface="MS PGothic" charset="0"/>
                  <a:cs typeface="MS PGothic" charset="0"/>
                </a:defRPr>
              </a:lvl8pPr>
              <a:lvl9pPr marL="3886200" indent="-228600" eaLnBrk="0" hangingPunct="0">
                <a:buFont typeface="Verdana" charset="0"/>
                <a:defRPr sz="1600">
                  <a:solidFill>
                    <a:schemeClr val="bg2"/>
                  </a:solidFill>
                  <a:latin typeface="Verdana" charset="0"/>
                  <a:ea typeface="MS PGothic" charset="0"/>
                  <a:cs typeface="MS PGothic" charset="0"/>
                </a:defRPr>
              </a:lvl9pPr>
            </a:lstStyle>
            <a:p>
              <a:pPr algn="ctr"/>
              <a:r>
                <a:rPr lang="en-GB" sz="1400" b="1" i="1">
                  <a:solidFill>
                    <a:srgbClr val="000000"/>
                  </a:solidFill>
                  <a:latin typeface="Calibri" charset="0"/>
                </a:rPr>
                <a:t>EO</a:t>
              </a:r>
            </a:p>
            <a:p>
              <a:pPr algn="ctr"/>
              <a:r>
                <a:rPr lang="en-GB" sz="1400" b="1" i="1">
                  <a:solidFill>
                    <a:srgbClr val="000000"/>
                  </a:solidFill>
                  <a:latin typeface="Calibri" charset="0"/>
                </a:rPr>
                <a:t>stimulating element</a:t>
              </a:r>
            </a:p>
            <a:p>
              <a:pPr algn="ctr"/>
              <a:r>
                <a:rPr lang="en-GB" sz="1200" b="1" i="1">
                  <a:solidFill>
                    <a:srgbClr val="000000"/>
                  </a:solidFill>
                  <a:latin typeface="Calibri" charset="0"/>
                </a:rPr>
                <a:t>=</a:t>
              </a:r>
            </a:p>
            <a:p>
              <a:pPr algn="ctr"/>
              <a:r>
                <a:rPr lang="en-GB" sz="1200" b="1" i="1">
                  <a:solidFill>
                    <a:srgbClr val="000000"/>
                  </a:solidFill>
                  <a:latin typeface="Calibri" charset="0"/>
                </a:rPr>
                <a:t>Remote sensing expertise</a:t>
              </a:r>
            </a:p>
          </p:txBody>
        </p:sp>
      </p:grpSp>
      <p:grpSp>
        <p:nvGrpSpPr>
          <p:cNvPr id="9" name="Group 8"/>
          <p:cNvGrpSpPr>
            <a:grpSpLocks/>
          </p:cNvGrpSpPr>
          <p:nvPr/>
        </p:nvGrpSpPr>
        <p:grpSpPr bwMode="auto">
          <a:xfrm>
            <a:off x="5193772" y="2146301"/>
            <a:ext cx="4447381" cy="1046163"/>
            <a:chOff x="4771588" y="1628412"/>
            <a:chExt cx="4105275" cy="1046459"/>
          </a:xfrm>
        </p:grpSpPr>
        <p:sp>
          <p:nvSpPr>
            <p:cNvPr id="78" name="Oval 77"/>
            <p:cNvSpPr>
              <a:spLocks noChangeArrowheads="1"/>
            </p:cNvSpPr>
            <p:nvPr/>
          </p:nvSpPr>
          <p:spPr bwMode="auto">
            <a:xfrm rot="-848843">
              <a:off x="4771588" y="1628412"/>
              <a:ext cx="4105275" cy="1046459"/>
            </a:xfrm>
            <a:prstGeom prst="ellipse">
              <a:avLst/>
            </a:prstGeom>
            <a:solidFill>
              <a:srgbClr val="BFBFBF">
                <a:alpha val="59999"/>
              </a:srgbClr>
            </a:solidFill>
            <a:ln>
              <a:noFill/>
            </a:ln>
            <a:effectLst>
              <a:outerShdw blurRad="50800" dist="38100" dir="2700000" algn="tl" rotWithShape="0">
                <a:srgbClr val="000000">
                  <a:alpha val="39999"/>
                </a:srgbClr>
              </a:outerShdw>
            </a:effectLst>
            <a:extLst>
              <a:ext uri="{91240B29-F687-4f45-9708-019B960494DF}">
                <a14:hiddenLine xmlns:a14="http://schemas.microsoft.com/office/drawing/2010/main" xmlns="" w="3175">
                  <a:solidFill>
                    <a:srgbClr val="000000"/>
                  </a:solidFill>
                  <a:round/>
                  <a:headEnd/>
                  <a:tailEnd/>
                </a14:hiddenLine>
              </a:ext>
            </a:extLst>
          </p:spPr>
          <p:txBody>
            <a:bodyPr anchor="ctr"/>
            <a:lstStyle/>
            <a:p>
              <a:pPr algn="ctr">
                <a:defRPr/>
              </a:pPr>
              <a:endParaRPr lang="en-GB">
                <a:solidFill>
                  <a:srgbClr val="FFFFFF"/>
                </a:solidFill>
                <a:latin typeface="+mn-lt"/>
                <a:ea typeface="+mn-ea"/>
                <a:cs typeface="+mn-cs"/>
              </a:endParaRPr>
            </a:p>
          </p:txBody>
        </p:sp>
        <p:sp>
          <p:nvSpPr>
            <p:cNvPr id="13346" name="Rectangle 81"/>
            <p:cNvSpPr>
              <a:spLocks noChangeArrowheads="1"/>
            </p:cNvSpPr>
            <p:nvPr/>
          </p:nvSpPr>
          <p:spPr bwMode="auto">
            <a:xfrm rot="-808665">
              <a:off x="5861842" y="1932232"/>
              <a:ext cx="197008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GB" sz="1400" b="1">
                  <a:solidFill>
                    <a:srgbClr val="000000"/>
                  </a:solidFill>
                </a:rPr>
                <a:t>Science network #1</a:t>
              </a:r>
            </a:p>
          </p:txBody>
        </p:sp>
      </p:grpSp>
      <p:sp>
        <p:nvSpPr>
          <p:cNvPr id="13324" name="Title 91"/>
          <p:cNvSpPr>
            <a:spLocks noGrp="1"/>
          </p:cNvSpPr>
          <p:nvPr>
            <p:ph type="title" idx="4294967295"/>
          </p:nvPr>
        </p:nvSpPr>
        <p:spPr>
          <a:xfrm>
            <a:off x="357717" y="127001"/>
            <a:ext cx="7845690" cy="955675"/>
          </a:xfrm>
        </p:spPr>
        <p:txBody>
          <a:bodyPr/>
          <a:lstStyle/>
          <a:p>
            <a:pPr algn="ctr"/>
            <a:r>
              <a:rPr lang="en-GB" sz="2800">
                <a:latin typeface="Calibri" charset="0"/>
                <a:ea typeface="MS PGothic" charset="0"/>
                <a:cs typeface="Arial" charset="0"/>
                <a:sym typeface="Wingdings" charset="0"/>
              </a:rPr>
              <a:t>EO Innovation Europe</a:t>
            </a:r>
            <a:br>
              <a:rPr lang="en-GB" sz="2800">
                <a:latin typeface="Calibri" charset="0"/>
                <a:ea typeface="MS PGothic" charset="0"/>
                <a:cs typeface="Arial" charset="0"/>
                <a:sym typeface="Wingdings" charset="0"/>
              </a:rPr>
            </a:br>
            <a:r>
              <a:rPr lang="en-GB" sz="2800">
                <a:latin typeface="Calibri" charset="0"/>
                <a:ea typeface="MS PGothic" charset="0"/>
                <a:cs typeface="Arial" charset="0"/>
                <a:sym typeface="Wingdings" charset="0"/>
              </a:rPr>
              <a:t>  </a:t>
            </a:r>
            <a:r>
              <a:rPr lang="en-GB" sz="2400">
                <a:latin typeface="Calibri" charset="0"/>
                <a:ea typeface="MS PGothic" charset="0"/>
                <a:cs typeface="Arial" charset="0"/>
                <a:sym typeface="Wingdings" charset="0"/>
              </a:rPr>
              <a:t> </a:t>
            </a:r>
            <a:r>
              <a:rPr lang="en-GB" sz="2400" i="1">
                <a:latin typeface="Calibri" charset="0"/>
                <a:ea typeface="MS PGothic" charset="0"/>
                <a:cs typeface="Arial" charset="0"/>
                <a:sym typeface="Wingdings" charset="0"/>
              </a:rPr>
              <a:t>linked with large science networks and ecosystems </a:t>
            </a:r>
            <a:endParaRPr lang="en-GB" sz="2400" i="1">
              <a:latin typeface="Calibri" charset="0"/>
              <a:ea typeface="MS PGothic" charset="0"/>
              <a:cs typeface="Arial" charset="0"/>
            </a:endParaRPr>
          </a:p>
        </p:txBody>
      </p:sp>
      <p:grpSp>
        <p:nvGrpSpPr>
          <p:cNvPr id="18450" name="Group 51"/>
          <p:cNvGrpSpPr>
            <a:grpSpLocks/>
          </p:cNvGrpSpPr>
          <p:nvPr/>
        </p:nvGrpSpPr>
        <p:grpSpPr bwMode="auto">
          <a:xfrm>
            <a:off x="474664" y="4976816"/>
            <a:ext cx="1449785" cy="542925"/>
            <a:chOff x="701043" y="912320"/>
            <a:chExt cx="1338349" cy="543599"/>
          </a:xfrm>
          <a:solidFill>
            <a:schemeClr val="accent1">
              <a:lumMod val="75000"/>
            </a:schemeClr>
          </a:solidFill>
        </p:grpSpPr>
        <p:sp>
          <p:nvSpPr>
            <p:cNvPr id="56" name="Pentagon 55"/>
            <p:cNvSpPr/>
            <p:nvPr/>
          </p:nvSpPr>
          <p:spPr>
            <a:xfrm>
              <a:off x="701043" y="912320"/>
              <a:ext cx="1338349" cy="543599"/>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bg1"/>
                </a:solidFill>
              </a:endParaRPr>
            </a:p>
          </p:txBody>
        </p:sp>
        <p:sp>
          <p:nvSpPr>
            <p:cNvPr id="18459" name="TextBox 56"/>
            <p:cNvSpPr txBox="1">
              <a:spLocks noChangeArrowheads="1"/>
            </p:cNvSpPr>
            <p:nvPr/>
          </p:nvSpPr>
          <p:spPr bwMode="auto">
            <a:xfrm>
              <a:off x="724299" y="968675"/>
              <a:ext cx="1109507" cy="430887"/>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eaLnBrk="1" hangingPunct="1">
                <a:defRPr/>
              </a:pPr>
              <a:r>
                <a:rPr lang="en-GB" sz="1100" b="1" dirty="0" smtClean="0">
                  <a:solidFill>
                    <a:schemeClr val="bg1"/>
                  </a:solidFill>
                  <a:cs typeface="+mn-cs"/>
                </a:rPr>
                <a:t>Heritage</a:t>
              </a:r>
              <a:r>
                <a:rPr lang="en-GB" sz="1100" dirty="0" smtClean="0">
                  <a:solidFill>
                    <a:schemeClr val="bg1"/>
                  </a:solidFill>
                  <a:cs typeface="+mn-cs"/>
                </a:rPr>
                <a:t> missions data </a:t>
              </a:r>
            </a:p>
          </p:txBody>
        </p:sp>
      </p:grpSp>
      <p:grpSp>
        <p:nvGrpSpPr>
          <p:cNvPr id="3" name="Group 2"/>
          <p:cNvGrpSpPr>
            <a:grpSpLocks/>
          </p:cNvGrpSpPr>
          <p:nvPr/>
        </p:nvGrpSpPr>
        <p:grpSpPr bwMode="auto">
          <a:xfrm>
            <a:off x="1898650" y="1978025"/>
            <a:ext cx="1348317" cy="4157663"/>
            <a:chOff x="1752600" y="1793875"/>
            <a:chExt cx="1244600" cy="4157663"/>
          </a:xfrm>
        </p:grpSpPr>
        <p:sp>
          <p:nvSpPr>
            <p:cNvPr id="61" name="Flowchart: Delay 60"/>
            <p:cNvSpPr/>
            <p:nvPr/>
          </p:nvSpPr>
          <p:spPr>
            <a:xfrm>
              <a:off x="1860550" y="1793875"/>
              <a:ext cx="1089025" cy="4157663"/>
            </a:xfrm>
            <a:prstGeom prst="flowChartDelay">
              <a:avLst/>
            </a:prstGeom>
            <a:solidFill>
              <a:srgbClr val="00FFFF"/>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3344" name="TextBox 52"/>
            <p:cNvSpPr txBox="1">
              <a:spLocks noChangeArrowheads="1"/>
            </p:cNvSpPr>
            <p:nvPr/>
          </p:nvSpPr>
          <p:spPr bwMode="auto">
            <a:xfrm>
              <a:off x="1752600" y="2454275"/>
              <a:ext cx="1244600" cy="1508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a:solidFill>
                    <a:schemeClr val="bg2"/>
                  </a:solidFill>
                  <a:latin typeface="Verdana" charset="0"/>
                  <a:ea typeface="MS PGothic" charset="0"/>
                  <a:cs typeface="MS PGothic" charset="0"/>
                </a:defRPr>
              </a:lvl1pPr>
              <a:lvl2pPr marL="742950" indent="-285750">
                <a:defRPr sz="1600">
                  <a:solidFill>
                    <a:schemeClr val="bg2"/>
                  </a:solidFill>
                  <a:latin typeface="Verdana" charset="0"/>
                  <a:ea typeface="MS PGothic" charset="0"/>
                  <a:cs typeface="MS PGothic" charset="0"/>
                </a:defRPr>
              </a:lvl2pPr>
              <a:lvl3pPr marL="1143000" indent="-228600">
                <a:defRPr sz="1600">
                  <a:solidFill>
                    <a:schemeClr val="bg2"/>
                  </a:solidFill>
                  <a:latin typeface="Verdana" charset="0"/>
                  <a:ea typeface="MS PGothic" charset="0"/>
                  <a:cs typeface="MS PGothic" charset="0"/>
                </a:defRPr>
              </a:lvl3pPr>
              <a:lvl4pPr marL="1600200" indent="-228600">
                <a:defRPr sz="1600">
                  <a:solidFill>
                    <a:schemeClr val="bg2"/>
                  </a:solidFill>
                  <a:latin typeface="Verdana" charset="0"/>
                  <a:ea typeface="MS PGothic" charset="0"/>
                  <a:cs typeface="MS PGothic" charset="0"/>
                </a:defRPr>
              </a:lvl4pPr>
              <a:lvl5pPr marL="2057400" indent="-228600">
                <a:defRPr sz="1600">
                  <a:solidFill>
                    <a:schemeClr val="bg2"/>
                  </a:solidFill>
                  <a:latin typeface="Verdana" charset="0"/>
                  <a:ea typeface="MS PGothic" charset="0"/>
                  <a:cs typeface="MS PGothic" charset="0"/>
                </a:defRPr>
              </a:lvl5pPr>
              <a:lvl6pPr marL="2514600" indent="-228600" eaLnBrk="0" hangingPunct="0">
                <a:buFont typeface="Verdana" charset="0"/>
                <a:defRPr sz="1600">
                  <a:solidFill>
                    <a:schemeClr val="bg2"/>
                  </a:solidFill>
                  <a:latin typeface="Verdana" charset="0"/>
                  <a:ea typeface="MS PGothic" charset="0"/>
                  <a:cs typeface="MS PGothic" charset="0"/>
                </a:defRPr>
              </a:lvl6pPr>
              <a:lvl7pPr marL="2971800" indent="-228600" eaLnBrk="0" hangingPunct="0">
                <a:buFont typeface="Verdana" charset="0"/>
                <a:defRPr sz="1600">
                  <a:solidFill>
                    <a:schemeClr val="bg2"/>
                  </a:solidFill>
                  <a:latin typeface="Verdana" charset="0"/>
                  <a:ea typeface="MS PGothic" charset="0"/>
                  <a:cs typeface="MS PGothic" charset="0"/>
                </a:defRPr>
              </a:lvl7pPr>
              <a:lvl8pPr marL="3429000" indent="-228600" eaLnBrk="0" hangingPunct="0">
                <a:buFont typeface="Verdana" charset="0"/>
                <a:defRPr sz="1600">
                  <a:solidFill>
                    <a:schemeClr val="bg2"/>
                  </a:solidFill>
                  <a:latin typeface="Verdana" charset="0"/>
                  <a:ea typeface="MS PGothic" charset="0"/>
                  <a:cs typeface="MS PGothic" charset="0"/>
                </a:defRPr>
              </a:lvl8pPr>
              <a:lvl9pPr marL="3886200" indent="-228600" eaLnBrk="0" hangingPunct="0">
                <a:buFont typeface="Verdana" charset="0"/>
                <a:defRPr sz="1600">
                  <a:solidFill>
                    <a:schemeClr val="bg2"/>
                  </a:solidFill>
                  <a:latin typeface="Verdana" charset="0"/>
                  <a:ea typeface="MS PGothic" charset="0"/>
                  <a:cs typeface="MS PGothic" charset="0"/>
                </a:defRPr>
              </a:lvl9pPr>
            </a:lstStyle>
            <a:p>
              <a:pPr algn="ctr"/>
              <a:r>
                <a:rPr lang="en-GB" sz="1400" b="1" i="1">
                  <a:solidFill>
                    <a:srgbClr val="000000"/>
                  </a:solidFill>
                  <a:latin typeface="Calibri" charset="0"/>
                </a:rPr>
                <a:t>EO</a:t>
              </a:r>
            </a:p>
            <a:p>
              <a:pPr algn="ctr"/>
              <a:r>
                <a:rPr lang="en-GB" sz="1400" b="1" i="1">
                  <a:solidFill>
                    <a:srgbClr val="000000"/>
                  </a:solidFill>
                  <a:latin typeface="Calibri" charset="0"/>
                </a:rPr>
                <a:t>enabling element </a:t>
              </a:r>
            </a:p>
            <a:p>
              <a:pPr algn="ctr"/>
              <a:r>
                <a:rPr lang="en-GB" sz="1400" b="1" i="1">
                  <a:solidFill>
                    <a:srgbClr val="000000"/>
                  </a:solidFill>
                  <a:latin typeface="Calibri" charset="0"/>
                </a:rPr>
                <a:t>=</a:t>
              </a:r>
            </a:p>
            <a:p>
              <a:pPr algn="ctr"/>
              <a:r>
                <a:rPr lang="en-GB" sz="1200" b="1" i="1">
                  <a:solidFill>
                    <a:srgbClr val="000000"/>
                  </a:solidFill>
                  <a:latin typeface="Calibri" charset="0"/>
                </a:rPr>
                <a:t>Technical </a:t>
              </a:r>
              <a:br>
                <a:rPr lang="en-GB" sz="1200" b="1" i="1">
                  <a:solidFill>
                    <a:srgbClr val="000000"/>
                  </a:solidFill>
                  <a:latin typeface="Calibri" charset="0"/>
                </a:rPr>
              </a:br>
              <a:r>
                <a:rPr lang="en-GB" sz="1200" b="1" i="1">
                  <a:solidFill>
                    <a:srgbClr val="000000"/>
                  </a:solidFill>
                  <a:latin typeface="Calibri" charset="0"/>
                </a:rPr>
                <a:t>&amp; economical interoperability </a:t>
              </a:r>
            </a:p>
          </p:txBody>
        </p:sp>
      </p:grpSp>
      <p:sp>
        <p:nvSpPr>
          <p:cNvPr id="2" name="Rectangle 1"/>
          <p:cNvSpPr>
            <a:spLocks noChangeArrowheads="1"/>
          </p:cNvSpPr>
          <p:nvPr/>
        </p:nvSpPr>
        <p:spPr bwMode="auto">
          <a:xfrm>
            <a:off x="2063750" y="2097089"/>
            <a:ext cx="2744788" cy="307975"/>
          </a:xfrm>
          <a:prstGeom prst="rect">
            <a:avLst/>
          </a:prstGeom>
          <a:solidFill>
            <a:srgbClr val="00B0F0">
              <a:alpha val="69803"/>
            </a:srgbClr>
          </a:solidFill>
          <a:ln>
            <a:noFill/>
          </a:ln>
          <a:effectLst>
            <a:outerShdw blurRad="50800" dist="38100" dir="2700000" algn="tl" rotWithShape="0">
              <a:srgbClr val="000000">
                <a:alpha val="39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defRPr/>
            </a:pPr>
            <a:r>
              <a:rPr lang="en-GB" sz="1400" b="1" dirty="0">
                <a:solidFill>
                  <a:schemeClr val="bg1"/>
                </a:solidFill>
                <a:latin typeface="Verdana" pitchFamily="34" charset="0"/>
                <a:ea typeface="ＭＳ Ｐゴシック" pitchFamily="34" charset="-128"/>
                <a:cs typeface="+mn-cs"/>
                <a:sym typeface="Wingdings" pitchFamily="2" charset="2"/>
              </a:rPr>
              <a:t>EO-Innovation Europe</a:t>
            </a:r>
            <a:endParaRPr lang="en-GB" sz="1400" b="1" dirty="0">
              <a:solidFill>
                <a:schemeClr val="bg1"/>
              </a:solidFill>
              <a:latin typeface="Verdana" pitchFamily="34" charset="0"/>
              <a:ea typeface="ＭＳ Ｐゴシック" pitchFamily="34" charset="-128"/>
              <a:cs typeface="+mn-cs"/>
            </a:endParaRPr>
          </a:p>
        </p:txBody>
      </p:sp>
      <p:grpSp>
        <p:nvGrpSpPr>
          <p:cNvPr id="8" name="Group 7"/>
          <p:cNvGrpSpPr>
            <a:grpSpLocks/>
          </p:cNvGrpSpPr>
          <p:nvPr/>
        </p:nvGrpSpPr>
        <p:grpSpPr bwMode="auto">
          <a:xfrm>
            <a:off x="5283201" y="3584576"/>
            <a:ext cx="4462860" cy="962025"/>
            <a:chOff x="4876800" y="3276600"/>
            <a:chExt cx="4119563" cy="961667"/>
          </a:xfrm>
        </p:grpSpPr>
        <p:sp>
          <p:nvSpPr>
            <p:cNvPr id="63" name="Oval 62"/>
            <p:cNvSpPr>
              <a:spLocks noChangeArrowheads="1"/>
            </p:cNvSpPr>
            <p:nvPr/>
          </p:nvSpPr>
          <p:spPr bwMode="auto">
            <a:xfrm>
              <a:off x="4876800" y="3276600"/>
              <a:ext cx="4119563" cy="961667"/>
            </a:xfrm>
            <a:prstGeom prst="ellipse">
              <a:avLst/>
            </a:prstGeom>
            <a:solidFill>
              <a:srgbClr val="BFBFBF">
                <a:alpha val="59999"/>
              </a:srgbClr>
            </a:solidFill>
            <a:ln>
              <a:noFill/>
            </a:ln>
            <a:effectLst>
              <a:outerShdw blurRad="50800" dist="38100" dir="2700000" algn="tl" rotWithShape="0">
                <a:srgbClr val="000000">
                  <a:alpha val="39999"/>
                </a:srgbClr>
              </a:outerShdw>
            </a:effectLst>
            <a:extLst>
              <a:ext uri="{91240B29-F687-4f45-9708-019B960494DF}">
                <a14:hiddenLine xmlns:a14="http://schemas.microsoft.com/office/drawing/2010/main" xmlns="" w="3175">
                  <a:solidFill>
                    <a:srgbClr val="000000"/>
                  </a:solidFill>
                  <a:round/>
                  <a:headEnd/>
                  <a:tailEnd/>
                </a14:hiddenLine>
              </a:ext>
            </a:extLst>
          </p:spPr>
          <p:txBody>
            <a:bodyPr anchor="ctr"/>
            <a:lstStyle/>
            <a:p>
              <a:pPr algn="ctr">
                <a:defRPr/>
              </a:pPr>
              <a:endParaRPr lang="en-GB">
                <a:solidFill>
                  <a:srgbClr val="FFFFFF"/>
                </a:solidFill>
                <a:latin typeface="+mn-lt"/>
                <a:ea typeface="+mn-ea"/>
                <a:cs typeface="+mn-cs"/>
              </a:endParaRPr>
            </a:p>
          </p:txBody>
        </p:sp>
        <p:sp>
          <p:nvSpPr>
            <p:cNvPr id="13342" name="Rectangle 63"/>
            <p:cNvSpPr>
              <a:spLocks noChangeArrowheads="1"/>
            </p:cNvSpPr>
            <p:nvPr/>
          </p:nvSpPr>
          <p:spPr bwMode="auto">
            <a:xfrm>
              <a:off x="6085870" y="3495823"/>
              <a:ext cx="197008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GB" sz="1400" b="1">
                  <a:solidFill>
                    <a:srgbClr val="000000"/>
                  </a:solidFill>
                </a:rPr>
                <a:t>Science network #2</a:t>
              </a:r>
            </a:p>
          </p:txBody>
        </p:sp>
      </p:grpSp>
      <p:grpSp>
        <p:nvGrpSpPr>
          <p:cNvPr id="13" name="Group 12"/>
          <p:cNvGrpSpPr>
            <a:grpSpLocks/>
          </p:cNvGrpSpPr>
          <p:nvPr/>
        </p:nvGrpSpPr>
        <p:grpSpPr bwMode="auto">
          <a:xfrm>
            <a:off x="4641719" y="4946650"/>
            <a:ext cx="5009753" cy="1341438"/>
            <a:chOff x="4641719" y="4575175"/>
            <a:chExt cx="5009753" cy="1341438"/>
          </a:xfrm>
        </p:grpSpPr>
        <p:grpSp>
          <p:nvGrpSpPr>
            <p:cNvPr id="13337" name="Group 9"/>
            <p:cNvGrpSpPr>
              <a:grpSpLocks/>
            </p:cNvGrpSpPr>
            <p:nvPr/>
          </p:nvGrpSpPr>
          <p:grpSpPr bwMode="auto">
            <a:xfrm>
              <a:off x="4641719" y="4575175"/>
              <a:ext cx="5009753" cy="1341438"/>
              <a:chOff x="4284663" y="4762500"/>
              <a:chExt cx="4624387" cy="1341438"/>
            </a:xfrm>
          </p:grpSpPr>
          <p:sp>
            <p:nvSpPr>
              <p:cNvPr id="79" name="Oval 78"/>
              <p:cNvSpPr>
                <a:spLocks noChangeArrowheads="1"/>
              </p:cNvSpPr>
              <p:nvPr/>
            </p:nvSpPr>
            <p:spPr bwMode="auto">
              <a:xfrm rot="816675">
                <a:off x="4284663" y="4762500"/>
                <a:ext cx="4624387" cy="1341438"/>
              </a:xfrm>
              <a:prstGeom prst="ellipse">
                <a:avLst/>
              </a:prstGeom>
              <a:solidFill>
                <a:srgbClr val="BFBFBF">
                  <a:alpha val="59999"/>
                </a:srgbClr>
              </a:solidFill>
              <a:ln>
                <a:noFill/>
              </a:ln>
              <a:effectLst>
                <a:outerShdw blurRad="50800" dist="38100" dir="2700000" algn="tl" rotWithShape="0">
                  <a:srgbClr val="000000">
                    <a:alpha val="39999"/>
                  </a:srgbClr>
                </a:outerShdw>
              </a:effectLst>
              <a:extLst>
                <a:ext uri="{91240B29-F687-4f45-9708-019B960494DF}">
                  <a14:hiddenLine xmlns:a14="http://schemas.microsoft.com/office/drawing/2010/main" xmlns="" w="3175">
                    <a:solidFill>
                      <a:srgbClr val="000000"/>
                    </a:solidFill>
                    <a:round/>
                    <a:headEnd/>
                    <a:tailEnd/>
                  </a14:hiddenLine>
                </a:ext>
              </a:extLst>
            </p:spPr>
            <p:txBody>
              <a:bodyPr anchor="ctr"/>
              <a:lstStyle/>
              <a:p>
                <a:pPr algn="ctr">
                  <a:defRPr/>
                </a:pPr>
                <a:endParaRPr lang="en-GB">
                  <a:solidFill>
                    <a:srgbClr val="FFFFFF"/>
                  </a:solidFill>
                  <a:latin typeface="+mn-lt"/>
                  <a:ea typeface="+mn-ea"/>
                  <a:cs typeface="+mn-cs"/>
                </a:endParaRPr>
              </a:p>
            </p:txBody>
          </p:sp>
          <p:sp>
            <p:nvSpPr>
              <p:cNvPr id="13340" name="Rectangle 80"/>
              <p:cNvSpPr>
                <a:spLocks noChangeArrowheads="1"/>
              </p:cNvSpPr>
              <p:nvPr/>
            </p:nvSpPr>
            <p:spPr bwMode="auto">
              <a:xfrm rot="881713">
                <a:off x="5546942" y="5130421"/>
                <a:ext cx="2832100" cy="677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GB" sz="1400" b="1" i="1"/>
                  <a:t>Science network </a:t>
                </a:r>
                <a:br>
                  <a:rPr lang="en-GB" sz="1400" b="1" i="1"/>
                </a:br>
                <a:r>
                  <a:rPr lang="en-GB" sz="1200" b="1" i="1"/>
                  <a:t>e.g. European Plate Observing System (EPOS</a:t>
                </a:r>
                <a:r>
                  <a:rPr lang="en-GB" sz="1200" b="1"/>
                  <a:t>) [H2020]</a:t>
                </a:r>
              </a:p>
            </p:txBody>
          </p:sp>
        </p:grpSp>
        <p:pic>
          <p:nvPicPr>
            <p:cNvPr id="1333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1127122">
              <a:off x="6781209" y="5552714"/>
              <a:ext cx="699748" cy="2998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sp>
        <p:nvSpPr>
          <p:cNvPr id="50" name="TextBox 74"/>
          <p:cNvSpPr txBox="1">
            <a:spLocks noChangeArrowheads="1"/>
          </p:cNvSpPr>
          <p:nvPr/>
        </p:nvSpPr>
        <p:spPr bwMode="auto">
          <a:xfrm>
            <a:off x="7243763" y="4546601"/>
            <a:ext cx="2605485"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a:solidFill>
                  <a:schemeClr val="bg2"/>
                </a:solidFill>
                <a:latin typeface="Verdana" charset="0"/>
                <a:ea typeface="MS PGothic" charset="0"/>
                <a:cs typeface="MS PGothic" charset="0"/>
              </a:defRPr>
            </a:lvl1pPr>
            <a:lvl2pPr marL="742950" indent="-285750">
              <a:defRPr sz="1600">
                <a:solidFill>
                  <a:schemeClr val="bg2"/>
                </a:solidFill>
                <a:latin typeface="Verdana" charset="0"/>
                <a:ea typeface="MS PGothic" charset="0"/>
                <a:cs typeface="MS PGothic" charset="0"/>
              </a:defRPr>
            </a:lvl2pPr>
            <a:lvl3pPr marL="1143000" indent="-228600">
              <a:defRPr sz="1600">
                <a:solidFill>
                  <a:schemeClr val="bg2"/>
                </a:solidFill>
                <a:latin typeface="Verdana" charset="0"/>
                <a:ea typeface="MS PGothic" charset="0"/>
                <a:cs typeface="MS PGothic" charset="0"/>
              </a:defRPr>
            </a:lvl3pPr>
            <a:lvl4pPr marL="1600200" indent="-228600">
              <a:defRPr sz="1600">
                <a:solidFill>
                  <a:schemeClr val="bg2"/>
                </a:solidFill>
                <a:latin typeface="Verdana" charset="0"/>
                <a:ea typeface="MS PGothic" charset="0"/>
                <a:cs typeface="MS PGothic" charset="0"/>
              </a:defRPr>
            </a:lvl4pPr>
            <a:lvl5pPr marL="2057400" indent="-228600">
              <a:defRPr sz="1600">
                <a:solidFill>
                  <a:schemeClr val="bg2"/>
                </a:solidFill>
                <a:latin typeface="Verdana" charset="0"/>
                <a:ea typeface="MS PGothic" charset="0"/>
                <a:cs typeface="MS PGothic" charset="0"/>
              </a:defRPr>
            </a:lvl5pPr>
            <a:lvl6pPr marL="2514600" indent="-228600" eaLnBrk="0" hangingPunct="0">
              <a:buFont typeface="Verdana" charset="0"/>
              <a:defRPr sz="1600">
                <a:solidFill>
                  <a:schemeClr val="bg2"/>
                </a:solidFill>
                <a:latin typeface="Verdana" charset="0"/>
                <a:ea typeface="MS PGothic" charset="0"/>
                <a:cs typeface="MS PGothic" charset="0"/>
              </a:defRPr>
            </a:lvl6pPr>
            <a:lvl7pPr marL="2971800" indent="-228600" eaLnBrk="0" hangingPunct="0">
              <a:buFont typeface="Verdana" charset="0"/>
              <a:defRPr sz="1600">
                <a:solidFill>
                  <a:schemeClr val="bg2"/>
                </a:solidFill>
                <a:latin typeface="Verdana" charset="0"/>
                <a:ea typeface="MS PGothic" charset="0"/>
                <a:cs typeface="MS PGothic" charset="0"/>
              </a:defRPr>
            </a:lvl7pPr>
            <a:lvl8pPr marL="3429000" indent="-228600" eaLnBrk="0" hangingPunct="0">
              <a:buFont typeface="Verdana" charset="0"/>
              <a:defRPr sz="1600">
                <a:solidFill>
                  <a:schemeClr val="bg2"/>
                </a:solidFill>
                <a:latin typeface="Verdana" charset="0"/>
                <a:ea typeface="MS PGothic" charset="0"/>
                <a:cs typeface="MS PGothic" charset="0"/>
              </a:defRPr>
            </a:lvl8pPr>
            <a:lvl9pPr marL="3886200" indent="-228600" eaLnBrk="0" hangingPunct="0">
              <a:buFont typeface="Verdana" charset="0"/>
              <a:defRPr sz="1600">
                <a:solidFill>
                  <a:schemeClr val="bg2"/>
                </a:solidFill>
                <a:latin typeface="Verdana" charset="0"/>
                <a:ea typeface="MS PGothic" charset="0"/>
                <a:cs typeface="MS PGothic" charset="0"/>
              </a:defRPr>
            </a:lvl9pPr>
          </a:lstStyle>
          <a:p>
            <a:pPr algn="ctr"/>
            <a:r>
              <a:rPr lang="en-GB" sz="1100" i="1">
                <a:solidFill>
                  <a:srgbClr val="0000FF"/>
                </a:solidFill>
                <a:latin typeface="Calibri" charset="0"/>
              </a:rPr>
              <a:t>Potential new networks / ecosystems </a:t>
            </a:r>
            <a:br>
              <a:rPr lang="en-GB" sz="1100" i="1">
                <a:solidFill>
                  <a:srgbClr val="0000FF"/>
                </a:solidFill>
                <a:latin typeface="Calibri" charset="0"/>
              </a:rPr>
            </a:br>
            <a:r>
              <a:rPr lang="en-GB" sz="1100" i="1">
                <a:solidFill>
                  <a:srgbClr val="0000FF"/>
                </a:solidFill>
                <a:latin typeface="Calibri" charset="0"/>
              </a:rPr>
              <a:t>which may thrive on </a:t>
            </a:r>
            <a:br>
              <a:rPr lang="en-GB" sz="1100" i="1">
                <a:solidFill>
                  <a:srgbClr val="0000FF"/>
                </a:solidFill>
                <a:latin typeface="Calibri" charset="0"/>
              </a:rPr>
            </a:br>
            <a:r>
              <a:rPr lang="en-GB" sz="1100" i="1">
                <a:solidFill>
                  <a:srgbClr val="0000FF"/>
                </a:solidFill>
                <a:latin typeface="Calibri" charset="0"/>
              </a:rPr>
              <a:t>EO Innovation Europe</a:t>
            </a:r>
          </a:p>
        </p:txBody>
      </p:sp>
      <p:grpSp>
        <p:nvGrpSpPr>
          <p:cNvPr id="59" name="Group 58"/>
          <p:cNvGrpSpPr>
            <a:grpSpLocks/>
          </p:cNvGrpSpPr>
          <p:nvPr/>
        </p:nvGrpSpPr>
        <p:grpSpPr bwMode="auto">
          <a:xfrm rot="-2092841">
            <a:off x="5499894" y="1665288"/>
            <a:ext cx="2185856" cy="596900"/>
            <a:chOff x="5389563" y="4767263"/>
            <a:chExt cx="2017712" cy="596900"/>
          </a:xfrm>
        </p:grpSpPr>
        <p:sp>
          <p:nvSpPr>
            <p:cNvPr id="13333" name="Rectangle 89"/>
            <p:cNvSpPr>
              <a:spLocks noChangeArrowheads="1"/>
            </p:cNvSpPr>
            <p:nvPr/>
          </p:nvSpPr>
          <p:spPr bwMode="auto">
            <a:xfrm rot="1079917">
              <a:off x="5764213" y="5087938"/>
              <a:ext cx="1643062"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GB" sz="1200" b="1" i="1">
                  <a:solidFill>
                    <a:srgbClr val="FF0000"/>
                  </a:solidFill>
                  <a:latin typeface="Calibri" charset="0"/>
                </a:rPr>
                <a:t>General public, media</a:t>
              </a:r>
            </a:p>
          </p:txBody>
        </p:sp>
        <p:sp>
          <p:nvSpPr>
            <p:cNvPr id="62" name="Left Arrow 61"/>
            <p:cNvSpPr/>
            <p:nvPr/>
          </p:nvSpPr>
          <p:spPr>
            <a:xfrm rot="1079902">
              <a:off x="5391663" y="4764987"/>
              <a:ext cx="484187" cy="319087"/>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Tree>
    <p:extLst>
      <p:ext uri="{BB962C8B-B14F-4D97-AF65-F5344CB8AC3E}">
        <p14:creationId xmlns:p14="http://schemas.microsoft.com/office/powerpoint/2010/main" val="13129293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8"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par>
                          <p:cTn id="11" fill="hold" nodeType="afterGroup">
                            <p:stCondLst>
                              <p:cond delay="500"/>
                            </p:stCondLst>
                            <p:childTnLst>
                              <p:par>
                                <p:cTn id="12" presetID="22" presetClass="entr" presetSubtype="8"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par>
                          <p:cTn id="15" fill="hold" nodeType="afterGroup">
                            <p:stCondLst>
                              <p:cond delay="1000"/>
                            </p:stCondLst>
                            <p:childTnLst>
                              <p:par>
                                <p:cTn id="16" presetID="22" presetClass="entr" presetSubtype="8"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wipe(up)">
                                      <p:cBhvr>
                                        <p:cTn id="23" dur="500"/>
                                        <p:tgtEl>
                                          <p:spTgt spid="5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2"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right)">
                                      <p:cBhvr>
                                        <p:cTn id="28" dur="500"/>
                                        <p:tgtEl>
                                          <p:spTgt spid="9"/>
                                        </p:tgtEl>
                                      </p:cBhvr>
                                    </p:animEffect>
                                  </p:childTnLst>
                                </p:cTn>
                              </p:par>
                            </p:childTnLst>
                          </p:cTn>
                        </p:par>
                        <p:par>
                          <p:cTn id="29" fill="hold" nodeType="afterGroup">
                            <p:stCondLst>
                              <p:cond delay="500"/>
                            </p:stCondLst>
                            <p:childTnLst>
                              <p:par>
                                <p:cTn id="30" presetID="22" presetClass="entr" presetSubtype="2"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right)">
                                      <p:cBhvr>
                                        <p:cTn id="32" dur="500"/>
                                        <p:tgtEl>
                                          <p:spTgt spid="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2"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right)">
                                      <p:cBhvr>
                                        <p:cTn id="37" dur="500"/>
                                        <p:tgtEl>
                                          <p:spTgt spid="1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2" fill="hold" nodeType="click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wipe(right)">
                                      <p:cBhvr>
                                        <p:cTn id="4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8" name="Group 14"/>
          <p:cNvGrpSpPr>
            <a:grpSpLocks/>
          </p:cNvGrpSpPr>
          <p:nvPr/>
        </p:nvGrpSpPr>
        <p:grpSpPr bwMode="auto">
          <a:xfrm>
            <a:off x="5826655" y="1676401"/>
            <a:ext cx="3704431" cy="4772025"/>
            <a:chOff x="4456205" y="1797035"/>
            <a:chExt cx="3419874" cy="3927343"/>
          </a:xfrm>
        </p:grpSpPr>
        <p:sp>
          <p:nvSpPr>
            <p:cNvPr id="12" name="Flowchart: Delay 11"/>
            <p:cNvSpPr/>
            <p:nvPr/>
          </p:nvSpPr>
          <p:spPr bwMode="auto">
            <a:xfrm>
              <a:off x="4853126" y="1797035"/>
              <a:ext cx="3022953" cy="3927343"/>
            </a:xfrm>
            <a:prstGeom prst="flowChartDelay">
              <a:avLst/>
            </a:prstGeom>
            <a:solidFill>
              <a:schemeClr val="accent1">
                <a:lumMod val="20000"/>
                <a:lumOff val="80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rgbClr val="FFFFFF"/>
                </a:solidFill>
              </a:endParaRPr>
            </a:p>
          </p:txBody>
        </p:sp>
        <p:sp>
          <p:nvSpPr>
            <p:cNvPr id="55" name="Flowchart: Delay 54"/>
            <p:cNvSpPr/>
            <p:nvPr/>
          </p:nvSpPr>
          <p:spPr bwMode="auto">
            <a:xfrm>
              <a:off x="4534002" y="1797035"/>
              <a:ext cx="2178304" cy="3927343"/>
            </a:xfrm>
            <a:prstGeom prst="flowChartDelay">
              <a:avLst/>
            </a:prstGeom>
            <a:solidFill>
              <a:srgbClr val="66FFFF"/>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61" name="Flowchart: Delay 60"/>
            <p:cNvSpPr/>
            <p:nvPr/>
          </p:nvSpPr>
          <p:spPr bwMode="auto">
            <a:xfrm>
              <a:off x="4456205" y="1797035"/>
              <a:ext cx="1166949" cy="3927343"/>
            </a:xfrm>
            <a:prstGeom prst="flowChartDelay">
              <a:avLst/>
            </a:prstGeom>
            <a:solidFill>
              <a:srgbClr val="00FFFF"/>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2" name="Rectangle 1"/>
            <p:cNvSpPr>
              <a:spLocks noChangeArrowheads="1"/>
            </p:cNvSpPr>
            <p:nvPr/>
          </p:nvSpPr>
          <p:spPr bwMode="auto">
            <a:xfrm>
              <a:off x="4773742" y="2872286"/>
              <a:ext cx="2521244" cy="329238"/>
            </a:xfrm>
            <a:prstGeom prst="rect">
              <a:avLst/>
            </a:prstGeom>
            <a:solidFill>
              <a:srgbClr val="00B0F0">
                <a:alpha val="69803"/>
              </a:srgbClr>
            </a:solidFill>
            <a:ln>
              <a:noFill/>
            </a:ln>
            <a:effectLst>
              <a:outerShdw blurRad="50800" dist="38100" dir="2700000" algn="tl" rotWithShape="0">
                <a:srgbClr val="000000">
                  <a:alpha val="39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defRPr/>
              </a:pPr>
              <a:r>
                <a:rPr lang="en-GB" sz="2000" b="1" i="1" dirty="0">
                  <a:solidFill>
                    <a:schemeClr val="bg1"/>
                  </a:solidFill>
                  <a:latin typeface="Calibri" pitchFamily="34" charset="0"/>
                  <a:ea typeface="MS PGothic" pitchFamily="34" charset="-128"/>
                  <a:cs typeface="+mn-cs"/>
                  <a:sym typeface="Wingdings" pitchFamily="2" charset="2"/>
                </a:rPr>
                <a:t>EO-Innovation Europe</a:t>
              </a:r>
              <a:endParaRPr lang="en-GB" sz="2000" b="1" i="1" dirty="0">
                <a:solidFill>
                  <a:schemeClr val="bg1"/>
                </a:solidFill>
                <a:latin typeface="Calibri" pitchFamily="34" charset="0"/>
                <a:ea typeface="MS PGothic" pitchFamily="34" charset="-128"/>
                <a:cs typeface="+mn-cs"/>
              </a:endParaRPr>
            </a:p>
          </p:txBody>
        </p:sp>
      </p:grpSp>
      <p:sp>
        <p:nvSpPr>
          <p:cNvPr id="76" name="Right Arrow 75"/>
          <p:cNvSpPr/>
          <p:nvPr/>
        </p:nvSpPr>
        <p:spPr>
          <a:xfrm>
            <a:off x="454025" y="3465513"/>
            <a:ext cx="5456900" cy="641350"/>
          </a:xfrm>
          <a:prstGeom prst="rightArrow">
            <a:avLst>
              <a:gd name="adj1" fmla="val 100000"/>
              <a:gd name="adj2" fmla="val 47809"/>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Calibri" pitchFamily="34" charset="0"/>
            </a:endParaRPr>
          </a:p>
        </p:txBody>
      </p:sp>
      <p:sp>
        <p:nvSpPr>
          <p:cNvPr id="75" name="Right Arrow 74"/>
          <p:cNvSpPr/>
          <p:nvPr/>
        </p:nvSpPr>
        <p:spPr>
          <a:xfrm>
            <a:off x="454025" y="2792414"/>
            <a:ext cx="5456900" cy="644525"/>
          </a:xfrm>
          <a:prstGeom prst="rightArrow">
            <a:avLst>
              <a:gd name="adj1" fmla="val 100000"/>
              <a:gd name="adj2" fmla="val 46288"/>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Calibri" pitchFamily="34" charset="0"/>
            </a:endParaRPr>
          </a:p>
        </p:txBody>
      </p:sp>
      <p:sp>
        <p:nvSpPr>
          <p:cNvPr id="74" name="Right Arrow 73"/>
          <p:cNvSpPr/>
          <p:nvPr/>
        </p:nvSpPr>
        <p:spPr>
          <a:xfrm>
            <a:off x="448866" y="5051425"/>
            <a:ext cx="5462058" cy="687388"/>
          </a:xfrm>
          <a:prstGeom prst="rightArrow">
            <a:avLst>
              <a:gd name="adj1" fmla="val 100000"/>
              <a:gd name="adj2" fmla="val 40385"/>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Calibri" pitchFamily="34" charset="0"/>
            </a:endParaRPr>
          </a:p>
        </p:txBody>
      </p:sp>
      <p:sp>
        <p:nvSpPr>
          <p:cNvPr id="72" name="Right Arrow 71"/>
          <p:cNvSpPr/>
          <p:nvPr/>
        </p:nvSpPr>
        <p:spPr>
          <a:xfrm>
            <a:off x="454025" y="5802313"/>
            <a:ext cx="5456900" cy="646112"/>
          </a:xfrm>
          <a:prstGeom prst="rightArrow">
            <a:avLst>
              <a:gd name="adj1" fmla="val 100000"/>
              <a:gd name="adj2" fmla="val 46289"/>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Calibri" pitchFamily="34" charset="0"/>
            </a:endParaRPr>
          </a:p>
        </p:txBody>
      </p:sp>
      <p:sp>
        <p:nvSpPr>
          <p:cNvPr id="17" name="Right Arrow 16"/>
          <p:cNvSpPr/>
          <p:nvPr/>
        </p:nvSpPr>
        <p:spPr>
          <a:xfrm>
            <a:off x="454025" y="4211639"/>
            <a:ext cx="5456900" cy="788987"/>
          </a:xfrm>
          <a:prstGeom prst="rightArrow">
            <a:avLst>
              <a:gd name="adj1" fmla="val 100000"/>
              <a:gd name="adj2" fmla="val 40385"/>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Calibri" pitchFamily="34" charset="0"/>
            </a:endParaRPr>
          </a:p>
        </p:txBody>
      </p:sp>
      <p:sp>
        <p:nvSpPr>
          <p:cNvPr id="4104" name="TextBox 46"/>
          <p:cNvSpPr txBox="1">
            <a:spLocks noChangeArrowheads="1"/>
          </p:cNvSpPr>
          <p:nvPr/>
        </p:nvSpPr>
        <p:spPr bwMode="auto">
          <a:xfrm>
            <a:off x="433388" y="1298575"/>
            <a:ext cx="3126581"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a:solidFill>
                  <a:schemeClr val="bg2"/>
                </a:solidFill>
                <a:latin typeface="Verdana" charset="0"/>
                <a:ea typeface="MS PGothic" charset="0"/>
                <a:cs typeface="MS PGothic" charset="0"/>
              </a:defRPr>
            </a:lvl1pPr>
            <a:lvl2pPr marL="742950" indent="-285750">
              <a:defRPr sz="1600">
                <a:solidFill>
                  <a:schemeClr val="bg2"/>
                </a:solidFill>
                <a:latin typeface="Verdana" charset="0"/>
                <a:ea typeface="MS PGothic" charset="0"/>
                <a:cs typeface="MS PGothic" charset="0"/>
              </a:defRPr>
            </a:lvl2pPr>
            <a:lvl3pPr marL="1143000" indent="-228600">
              <a:defRPr sz="1600">
                <a:solidFill>
                  <a:schemeClr val="bg2"/>
                </a:solidFill>
                <a:latin typeface="Verdana" charset="0"/>
                <a:ea typeface="MS PGothic" charset="0"/>
                <a:cs typeface="MS PGothic" charset="0"/>
              </a:defRPr>
            </a:lvl3pPr>
            <a:lvl4pPr marL="1600200" indent="-228600">
              <a:defRPr sz="1600">
                <a:solidFill>
                  <a:schemeClr val="bg2"/>
                </a:solidFill>
                <a:latin typeface="Verdana" charset="0"/>
                <a:ea typeface="MS PGothic" charset="0"/>
                <a:cs typeface="MS PGothic" charset="0"/>
              </a:defRPr>
            </a:lvl4pPr>
            <a:lvl5pPr marL="2057400" indent="-228600">
              <a:defRPr sz="1600">
                <a:solidFill>
                  <a:schemeClr val="bg2"/>
                </a:solidFill>
                <a:latin typeface="Verdana" charset="0"/>
                <a:ea typeface="MS PGothic" charset="0"/>
                <a:cs typeface="MS PGothic" charset="0"/>
              </a:defRPr>
            </a:lvl5pPr>
            <a:lvl6pPr marL="2514600" indent="-228600" eaLnBrk="0" hangingPunct="0">
              <a:buFont typeface="Verdana" charset="0"/>
              <a:defRPr sz="1600">
                <a:solidFill>
                  <a:schemeClr val="bg2"/>
                </a:solidFill>
                <a:latin typeface="Verdana" charset="0"/>
                <a:ea typeface="MS PGothic" charset="0"/>
                <a:cs typeface="MS PGothic" charset="0"/>
              </a:defRPr>
            </a:lvl6pPr>
            <a:lvl7pPr marL="2971800" indent="-228600" eaLnBrk="0" hangingPunct="0">
              <a:buFont typeface="Verdana" charset="0"/>
              <a:defRPr sz="1600">
                <a:solidFill>
                  <a:schemeClr val="bg2"/>
                </a:solidFill>
                <a:latin typeface="Verdana" charset="0"/>
                <a:ea typeface="MS PGothic" charset="0"/>
                <a:cs typeface="MS PGothic" charset="0"/>
              </a:defRPr>
            </a:lvl7pPr>
            <a:lvl8pPr marL="3429000" indent="-228600" eaLnBrk="0" hangingPunct="0">
              <a:buFont typeface="Verdana" charset="0"/>
              <a:defRPr sz="1600">
                <a:solidFill>
                  <a:schemeClr val="bg2"/>
                </a:solidFill>
                <a:latin typeface="Verdana" charset="0"/>
                <a:ea typeface="MS PGothic" charset="0"/>
                <a:cs typeface="MS PGothic" charset="0"/>
              </a:defRPr>
            </a:lvl8pPr>
            <a:lvl9pPr marL="3886200" indent="-228600" eaLnBrk="0" hangingPunct="0">
              <a:buFont typeface="Verdana" charset="0"/>
              <a:defRPr sz="1600">
                <a:solidFill>
                  <a:schemeClr val="bg2"/>
                </a:solidFill>
                <a:latin typeface="Verdana" charset="0"/>
                <a:ea typeface="MS PGothic" charset="0"/>
                <a:cs typeface="MS PGothic" charset="0"/>
              </a:defRPr>
            </a:lvl9pPr>
          </a:lstStyle>
          <a:p>
            <a:pPr algn="ctr"/>
            <a:r>
              <a:rPr lang="en-GB" sz="1800" b="1" i="1">
                <a:solidFill>
                  <a:schemeClr val="tx1"/>
                </a:solidFill>
                <a:latin typeface="Calibri" charset="0"/>
              </a:rPr>
              <a:t>European EO data asset</a:t>
            </a:r>
          </a:p>
        </p:txBody>
      </p:sp>
      <p:sp>
        <p:nvSpPr>
          <p:cNvPr id="51" name="Rectangle 50"/>
          <p:cNvSpPr/>
          <p:nvPr/>
        </p:nvSpPr>
        <p:spPr>
          <a:xfrm>
            <a:off x="2340637" y="4292600"/>
            <a:ext cx="3143779" cy="635000"/>
          </a:xfrm>
          <a:prstGeom prst="rect">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b="1" dirty="0">
                <a:solidFill>
                  <a:schemeClr val="bg1"/>
                </a:solidFill>
                <a:latin typeface="Calibri" pitchFamily="34" charset="0"/>
              </a:rPr>
              <a:t>Core Ground Segments</a:t>
            </a:r>
            <a:r>
              <a:rPr lang="en-GB" sz="1400" dirty="0">
                <a:solidFill>
                  <a:schemeClr val="bg1"/>
                </a:solidFill>
                <a:latin typeface="Calibri" pitchFamily="34" charset="0"/>
              </a:rPr>
              <a:t/>
            </a:r>
            <a:br>
              <a:rPr lang="en-GB" sz="1400" dirty="0">
                <a:solidFill>
                  <a:schemeClr val="bg1"/>
                </a:solidFill>
                <a:latin typeface="Calibri" pitchFamily="34" charset="0"/>
              </a:rPr>
            </a:br>
            <a:r>
              <a:rPr lang="en-GB" sz="1300" dirty="0">
                <a:solidFill>
                  <a:schemeClr val="bg1"/>
                </a:solidFill>
                <a:latin typeface="Calibri" pitchFamily="34" charset="0"/>
              </a:rPr>
              <a:t>ASI, CNES, DLR, UKSA, CSA</a:t>
            </a:r>
          </a:p>
        </p:txBody>
      </p:sp>
      <p:sp>
        <p:nvSpPr>
          <p:cNvPr id="62" name="Rectangle 61"/>
          <p:cNvSpPr/>
          <p:nvPr/>
        </p:nvSpPr>
        <p:spPr>
          <a:xfrm>
            <a:off x="2330319" y="5895975"/>
            <a:ext cx="3166136" cy="469900"/>
          </a:xfrm>
          <a:prstGeom prst="rect">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b="1" dirty="0">
                <a:solidFill>
                  <a:schemeClr val="bg1"/>
                </a:solidFill>
                <a:latin typeface="Calibri" pitchFamily="34" charset="0"/>
              </a:rPr>
              <a:t>Core Ground Segment Eumetsat</a:t>
            </a:r>
          </a:p>
        </p:txBody>
      </p:sp>
      <p:sp>
        <p:nvSpPr>
          <p:cNvPr id="64" name="Rectangle 63"/>
          <p:cNvSpPr/>
          <p:nvPr/>
        </p:nvSpPr>
        <p:spPr>
          <a:xfrm>
            <a:off x="2340638" y="5160963"/>
            <a:ext cx="3126581" cy="468312"/>
          </a:xfrm>
          <a:prstGeom prst="rect">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b="1" dirty="0">
                <a:solidFill>
                  <a:schemeClr val="bg1"/>
                </a:solidFill>
                <a:latin typeface="Calibri" pitchFamily="34" charset="0"/>
              </a:rPr>
              <a:t>Core Ground Segment</a:t>
            </a:r>
            <a:r>
              <a:rPr lang="en-GB" sz="1400" dirty="0">
                <a:solidFill>
                  <a:schemeClr val="bg1"/>
                </a:solidFill>
                <a:latin typeface="Calibri" pitchFamily="34" charset="0"/>
              </a:rPr>
              <a:t> </a:t>
            </a:r>
            <a:r>
              <a:rPr lang="en-GB" sz="1400" b="1" dirty="0">
                <a:solidFill>
                  <a:schemeClr val="bg1"/>
                </a:solidFill>
                <a:latin typeface="Calibri" pitchFamily="34" charset="0"/>
              </a:rPr>
              <a:t>industry</a:t>
            </a:r>
          </a:p>
        </p:txBody>
      </p:sp>
      <p:sp>
        <p:nvSpPr>
          <p:cNvPr id="65" name="Rectangle 64"/>
          <p:cNvSpPr/>
          <p:nvPr/>
        </p:nvSpPr>
        <p:spPr>
          <a:xfrm>
            <a:off x="2330319" y="2906713"/>
            <a:ext cx="3145498" cy="476250"/>
          </a:xfrm>
          <a:prstGeom prst="rect">
            <a:avLst/>
          </a:prstGeom>
          <a:solidFill>
            <a:srgbClr val="00CCFF"/>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b="1" dirty="0">
                <a:solidFill>
                  <a:schemeClr val="tx1"/>
                </a:solidFill>
                <a:latin typeface="Calibri" pitchFamily="34" charset="0"/>
              </a:rPr>
              <a:t>ESA Core Ground Segment</a:t>
            </a:r>
          </a:p>
          <a:p>
            <a:pPr algn="ctr">
              <a:defRPr/>
            </a:pPr>
            <a:endParaRPr lang="en-GB" sz="800" b="1" dirty="0">
              <a:solidFill>
                <a:schemeClr val="tx1"/>
              </a:solidFill>
              <a:latin typeface="Calibri" pitchFamily="34" charset="0"/>
            </a:endParaRPr>
          </a:p>
        </p:txBody>
      </p:sp>
      <p:sp>
        <p:nvSpPr>
          <p:cNvPr id="66" name="Rectangle 65"/>
          <p:cNvSpPr/>
          <p:nvPr/>
        </p:nvSpPr>
        <p:spPr>
          <a:xfrm>
            <a:off x="2330319" y="3540125"/>
            <a:ext cx="3145498" cy="469900"/>
          </a:xfrm>
          <a:prstGeom prst="rect">
            <a:avLst/>
          </a:prstGeom>
          <a:solidFill>
            <a:srgbClr val="00CCFF"/>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700" b="1" dirty="0">
              <a:solidFill>
                <a:schemeClr val="tx1"/>
              </a:solidFill>
              <a:latin typeface="Calibri" pitchFamily="34" charset="0"/>
            </a:endParaRPr>
          </a:p>
          <a:p>
            <a:pPr algn="ctr">
              <a:defRPr/>
            </a:pPr>
            <a:r>
              <a:rPr lang="en-GB" sz="1400" b="1" dirty="0">
                <a:solidFill>
                  <a:schemeClr val="tx1"/>
                </a:solidFill>
                <a:latin typeface="Calibri" pitchFamily="34" charset="0"/>
              </a:rPr>
              <a:t>Copernicus Core Ground Segment</a:t>
            </a:r>
          </a:p>
        </p:txBody>
      </p:sp>
      <p:sp>
        <p:nvSpPr>
          <p:cNvPr id="4110" name="TextBox 46"/>
          <p:cNvSpPr txBox="1">
            <a:spLocks noChangeArrowheads="1"/>
          </p:cNvSpPr>
          <p:nvPr/>
        </p:nvSpPr>
        <p:spPr bwMode="auto">
          <a:xfrm>
            <a:off x="448867" y="4437064"/>
            <a:ext cx="1881452"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a:solidFill>
                  <a:schemeClr val="bg2"/>
                </a:solidFill>
                <a:latin typeface="Verdana" charset="0"/>
                <a:ea typeface="MS PGothic" charset="0"/>
                <a:cs typeface="MS PGothic" charset="0"/>
              </a:defRPr>
            </a:lvl1pPr>
            <a:lvl2pPr marL="742950" indent="-285750">
              <a:defRPr sz="1600">
                <a:solidFill>
                  <a:schemeClr val="bg2"/>
                </a:solidFill>
                <a:latin typeface="Verdana" charset="0"/>
                <a:ea typeface="MS PGothic" charset="0"/>
                <a:cs typeface="MS PGothic" charset="0"/>
              </a:defRPr>
            </a:lvl2pPr>
            <a:lvl3pPr marL="1143000" indent="-228600">
              <a:defRPr sz="1600">
                <a:solidFill>
                  <a:schemeClr val="bg2"/>
                </a:solidFill>
                <a:latin typeface="Verdana" charset="0"/>
                <a:ea typeface="MS PGothic" charset="0"/>
                <a:cs typeface="MS PGothic" charset="0"/>
              </a:defRPr>
            </a:lvl3pPr>
            <a:lvl4pPr marL="1600200" indent="-228600">
              <a:defRPr sz="1600">
                <a:solidFill>
                  <a:schemeClr val="bg2"/>
                </a:solidFill>
                <a:latin typeface="Verdana" charset="0"/>
                <a:ea typeface="MS PGothic" charset="0"/>
                <a:cs typeface="MS PGothic" charset="0"/>
              </a:defRPr>
            </a:lvl4pPr>
            <a:lvl5pPr marL="2057400" indent="-228600">
              <a:defRPr sz="1600">
                <a:solidFill>
                  <a:schemeClr val="bg2"/>
                </a:solidFill>
                <a:latin typeface="Verdana" charset="0"/>
                <a:ea typeface="MS PGothic" charset="0"/>
                <a:cs typeface="MS PGothic" charset="0"/>
              </a:defRPr>
            </a:lvl5pPr>
            <a:lvl6pPr marL="2514600" indent="-228600" eaLnBrk="0" hangingPunct="0">
              <a:buFont typeface="Verdana" charset="0"/>
              <a:defRPr sz="1600">
                <a:solidFill>
                  <a:schemeClr val="bg2"/>
                </a:solidFill>
                <a:latin typeface="Verdana" charset="0"/>
                <a:ea typeface="MS PGothic" charset="0"/>
                <a:cs typeface="MS PGothic" charset="0"/>
              </a:defRPr>
            </a:lvl6pPr>
            <a:lvl7pPr marL="2971800" indent="-228600" eaLnBrk="0" hangingPunct="0">
              <a:buFont typeface="Verdana" charset="0"/>
              <a:defRPr sz="1600">
                <a:solidFill>
                  <a:schemeClr val="bg2"/>
                </a:solidFill>
                <a:latin typeface="Verdana" charset="0"/>
                <a:ea typeface="MS PGothic" charset="0"/>
                <a:cs typeface="MS PGothic" charset="0"/>
              </a:defRPr>
            </a:lvl7pPr>
            <a:lvl8pPr marL="3429000" indent="-228600" eaLnBrk="0" hangingPunct="0">
              <a:buFont typeface="Verdana" charset="0"/>
              <a:defRPr sz="1600">
                <a:solidFill>
                  <a:schemeClr val="bg2"/>
                </a:solidFill>
                <a:latin typeface="Verdana" charset="0"/>
                <a:ea typeface="MS PGothic" charset="0"/>
                <a:cs typeface="MS PGothic" charset="0"/>
              </a:defRPr>
            </a:lvl8pPr>
            <a:lvl9pPr marL="3886200" indent="-228600" eaLnBrk="0" hangingPunct="0">
              <a:buFont typeface="Verdana" charset="0"/>
              <a:defRPr sz="1600">
                <a:solidFill>
                  <a:schemeClr val="bg2"/>
                </a:solidFill>
                <a:latin typeface="Verdana" charset="0"/>
                <a:ea typeface="MS PGothic" charset="0"/>
                <a:cs typeface="MS PGothic" charset="0"/>
              </a:defRPr>
            </a:lvl9pPr>
          </a:lstStyle>
          <a:p>
            <a:pPr algn="ctr"/>
            <a:r>
              <a:rPr lang="en-GB" b="1" i="1">
                <a:solidFill>
                  <a:schemeClr val="bg1"/>
                </a:solidFill>
                <a:latin typeface="Calibri" charset="0"/>
              </a:rPr>
              <a:t>National missions</a:t>
            </a:r>
          </a:p>
        </p:txBody>
      </p:sp>
      <p:sp>
        <p:nvSpPr>
          <p:cNvPr id="4111" name="TextBox 46"/>
          <p:cNvSpPr txBox="1">
            <a:spLocks noChangeArrowheads="1"/>
          </p:cNvSpPr>
          <p:nvPr/>
        </p:nvSpPr>
        <p:spPr bwMode="auto">
          <a:xfrm>
            <a:off x="460905" y="5951539"/>
            <a:ext cx="1723231"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a:solidFill>
                  <a:schemeClr val="bg2"/>
                </a:solidFill>
                <a:latin typeface="Verdana" charset="0"/>
                <a:ea typeface="MS PGothic" charset="0"/>
                <a:cs typeface="MS PGothic" charset="0"/>
              </a:defRPr>
            </a:lvl1pPr>
            <a:lvl2pPr marL="742950" indent="-285750">
              <a:defRPr sz="1600">
                <a:solidFill>
                  <a:schemeClr val="bg2"/>
                </a:solidFill>
                <a:latin typeface="Verdana" charset="0"/>
                <a:ea typeface="MS PGothic" charset="0"/>
                <a:cs typeface="MS PGothic" charset="0"/>
              </a:defRPr>
            </a:lvl2pPr>
            <a:lvl3pPr marL="1143000" indent="-228600">
              <a:defRPr sz="1600">
                <a:solidFill>
                  <a:schemeClr val="bg2"/>
                </a:solidFill>
                <a:latin typeface="Verdana" charset="0"/>
                <a:ea typeface="MS PGothic" charset="0"/>
                <a:cs typeface="MS PGothic" charset="0"/>
              </a:defRPr>
            </a:lvl3pPr>
            <a:lvl4pPr marL="1600200" indent="-228600">
              <a:defRPr sz="1600">
                <a:solidFill>
                  <a:schemeClr val="bg2"/>
                </a:solidFill>
                <a:latin typeface="Verdana" charset="0"/>
                <a:ea typeface="MS PGothic" charset="0"/>
                <a:cs typeface="MS PGothic" charset="0"/>
              </a:defRPr>
            </a:lvl4pPr>
            <a:lvl5pPr marL="2057400" indent="-228600">
              <a:defRPr sz="1600">
                <a:solidFill>
                  <a:schemeClr val="bg2"/>
                </a:solidFill>
                <a:latin typeface="Verdana" charset="0"/>
                <a:ea typeface="MS PGothic" charset="0"/>
                <a:cs typeface="MS PGothic" charset="0"/>
              </a:defRPr>
            </a:lvl5pPr>
            <a:lvl6pPr marL="2514600" indent="-228600" eaLnBrk="0" hangingPunct="0">
              <a:buFont typeface="Verdana" charset="0"/>
              <a:defRPr sz="1600">
                <a:solidFill>
                  <a:schemeClr val="bg2"/>
                </a:solidFill>
                <a:latin typeface="Verdana" charset="0"/>
                <a:ea typeface="MS PGothic" charset="0"/>
                <a:cs typeface="MS PGothic" charset="0"/>
              </a:defRPr>
            </a:lvl6pPr>
            <a:lvl7pPr marL="2971800" indent="-228600" eaLnBrk="0" hangingPunct="0">
              <a:buFont typeface="Verdana" charset="0"/>
              <a:defRPr sz="1600">
                <a:solidFill>
                  <a:schemeClr val="bg2"/>
                </a:solidFill>
                <a:latin typeface="Verdana" charset="0"/>
                <a:ea typeface="MS PGothic" charset="0"/>
                <a:cs typeface="MS PGothic" charset="0"/>
              </a:defRPr>
            </a:lvl7pPr>
            <a:lvl8pPr marL="3429000" indent="-228600" eaLnBrk="0" hangingPunct="0">
              <a:buFont typeface="Verdana" charset="0"/>
              <a:defRPr sz="1600">
                <a:solidFill>
                  <a:schemeClr val="bg2"/>
                </a:solidFill>
                <a:latin typeface="Verdana" charset="0"/>
                <a:ea typeface="MS PGothic" charset="0"/>
                <a:cs typeface="MS PGothic" charset="0"/>
              </a:defRPr>
            </a:lvl8pPr>
            <a:lvl9pPr marL="3886200" indent="-228600" eaLnBrk="0" hangingPunct="0">
              <a:buFont typeface="Verdana" charset="0"/>
              <a:defRPr sz="1600">
                <a:solidFill>
                  <a:schemeClr val="bg2"/>
                </a:solidFill>
                <a:latin typeface="Verdana" charset="0"/>
                <a:ea typeface="MS PGothic" charset="0"/>
                <a:cs typeface="MS PGothic" charset="0"/>
              </a:defRPr>
            </a:lvl9pPr>
          </a:lstStyle>
          <a:p>
            <a:pPr algn="ctr"/>
            <a:r>
              <a:rPr lang="en-GB" b="1" i="1">
                <a:solidFill>
                  <a:schemeClr val="bg1"/>
                </a:solidFill>
                <a:latin typeface="Calibri" charset="0"/>
              </a:rPr>
              <a:t>Meteo missions</a:t>
            </a:r>
          </a:p>
        </p:txBody>
      </p:sp>
      <p:sp>
        <p:nvSpPr>
          <p:cNvPr id="4112" name="TextBox 46"/>
          <p:cNvSpPr txBox="1">
            <a:spLocks noChangeArrowheads="1"/>
          </p:cNvSpPr>
          <p:nvPr/>
        </p:nvSpPr>
        <p:spPr bwMode="auto">
          <a:xfrm>
            <a:off x="433388" y="5241925"/>
            <a:ext cx="1881452"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a:solidFill>
                  <a:schemeClr val="bg2"/>
                </a:solidFill>
                <a:latin typeface="Verdana" charset="0"/>
                <a:ea typeface="MS PGothic" charset="0"/>
                <a:cs typeface="MS PGothic" charset="0"/>
              </a:defRPr>
            </a:lvl1pPr>
            <a:lvl2pPr marL="742950" indent="-285750">
              <a:defRPr sz="1600">
                <a:solidFill>
                  <a:schemeClr val="bg2"/>
                </a:solidFill>
                <a:latin typeface="Verdana" charset="0"/>
                <a:ea typeface="MS PGothic" charset="0"/>
                <a:cs typeface="MS PGothic" charset="0"/>
              </a:defRPr>
            </a:lvl2pPr>
            <a:lvl3pPr marL="1143000" indent="-228600">
              <a:defRPr sz="1600">
                <a:solidFill>
                  <a:schemeClr val="bg2"/>
                </a:solidFill>
                <a:latin typeface="Verdana" charset="0"/>
                <a:ea typeface="MS PGothic" charset="0"/>
                <a:cs typeface="MS PGothic" charset="0"/>
              </a:defRPr>
            </a:lvl3pPr>
            <a:lvl4pPr marL="1600200" indent="-228600">
              <a:defRPr sz="1600">
                <a:solidFill>
                  <a:schemeClr val="bg2"/>
                </a:solidFill>
                <a:latin typeface="Verdana" charset="0"/>
                <a:ea typeface="MS PGothic" charset="0"/>
                <a:cs typeface="MS PGothic" charset="0"/>
              </a:defRPr>
            </a:lvl4pPr>
            <a:lvl5pPr marL="2057400" indent="-228600">
              <a:defRPr sz="1600">
                <a:solidFill>
                  <a:schemeClr val="bg2"/>
                </a:solidFill>
                <a:latin typeface="Verdana" charset="0"/>
                <a:ea typeface="MS PGothic" charset="0"/>
                <a:cs typeface="MS PGothic" charset="0"/>
              </a:defRPr>
            </a:lvl5pPr>
            <a:lvl6pPr marL="2514600" indent="-228600" eaLnBrk="0" hangingPunct="0">
              <a:buFont typeface="Verdana" charset="0"/>
              <a:defRPr sz="1600">
                <a:solidFill>
                  <a:schemeClr val="bg2"/>
                </a:solidFill>
                <a:latin typeface="Verdana" charset="0"/>
                <a:ea typeface="MS PGothic" charset="0"/>
                <a:cs typeface="MS PGothic" charset="0"/>
              </a:defRPr>
            </a:lvl6pPr>
            <a:lvl7pPr marL="2971800" indent="-228600" eaLnBrk="0" hangingPunct="0">
              <a:buFont typeface="Verdana" charset="0"/>
              <a:defRPr sz="1600">
                <a:solidFill>
                  <a:schemeClr val="bg2"/>
                </a:solidFill>
                <a:latin typeface="Verdana" charset="0"/>
                <a:ea typeface="MS PGothic" charset="0"/>
                <a:cs typeface="MS PGothic" charset="0"/>
              </a:defRPr>
            </a:lvl7pPr>
            <a:lvl8pPr marL="3429000" indent="-228600" eaLnBrk="0" hangingPunct="0">
              <a:buFont typeface="Verdana" charset="0"/>
              <a:defRPr sz="1600">
                <a:solidFill>
                  <a:schemeClr val="bg2"/>
                </a:solidFill>
                <a:latin typeface="Verdana" charset="0"/>
                <a:ea typeface="MS PGothic" charset="0"/>
                <a:cs typeface="MS PGothic" charset="0"/>
              </a:defRPr>
            </a:lvl8pPr>
            <a:lvl9pPr marL="3886200" indent="-228600" eaLnBrk="0" hangingPunct="0">
              <a:buFont typeface="Verdana" charset="0"/>
              <a:defRPr sz="1600">
                <a:solidFill>
                  <a:schemeClr val="bg2"/>
                </a:solidFill>
                <a:latin typeface="Verdana" charset="0"/>
                <a:ea typeface="MS PGothic" charset="0"/>
                <a:cs typeface="MS PGothic" charset="0"/>
              </a:defRPr>
            </a:lvl9pPr>
          </a:lstStyle>
          <a:p>
            <a:pPr algn="ctr"/>
            <a:r>
              <a:rPr lang="en-GB" b="1" i="1">
                <a:solidFill>
                  <a:schemeClr val="bg1"/>
                </a:solidFill>
                <a:latin typeface="Calibri" charset="0"/>
              </a:rPr>
              <a:t>Industry missions</a:t>
            </a:r>
          </a:p>
        </p:txBody>
      </p:sp>
      <p:sp>
        <p:nvSpPr>
          <p:cNvPr id="4113" name="TextBox 46"/>
          <p:cNvSpPr txBox="1">
            <a:spLocks noChangeArrowheads="1"/>
          </p:cNvSpPr>
          <p:nvPr/>
        </p:nvSpPr>
        <p:spPr bwMode="auto">
          <a:xfrm>
            <a:off x="448866" y="2960689"/>
            <a:ext cx="1871133"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a:solidFill>
                  <a:schemeClr val="bg2"/>
                </a:solidFill>
                <a:latin typeface="Verdana" charset="0"/>
                <a:ea typeface="MS PGothic" charset="0"/>
                <a:cs typeface="MS PGothic" charset="0"/>
              </a:defRPr>
            </a:lvl1pPr>
            <a:lvl2pPr marL="742950" indent="-285750">
              <a:defRPr sz="1600">
                <a:solidFill>
                  <a:schemeClr val="bg2"/>
                </a:solidFill>
                <a:latin typeface="Verdana" charset="0"/>
                <a:ea typeface="MS PGothic" charset="0"/>
                <a:cs typeface="MS PGothic" charset="0"/>
              </a:defRPr>
            </a:lvl2pPr>
            <a:lvl3pPr marL="1143000" indent="-228600">
              <a:defRPr sz="1600">
                <a:solidFill>
                  <a:schemeClr val="bg2"/>
                </a:solidFill>
                <a:latin typeface="Verdana" charset="0"/>
                <a:ea typeface="MS PGothic" charset="0"/>
                <a:cs typeface="MS PGothic" charset="0"/>
              </a:defRPr>
            </a:lvl3pPr>
            <a:lvl4pPr marL="1600200" indent="-228600">
              <a:defRPr sz="1600">
                <a:solidFill>
                  <a:schemeClr val="bg2"/>
                </a:solidFill>
                <a:latin typeface="Verdana" charset="0"/>
                <a:ea typeface="MS PGothic" charset="0"/>
                <a:cs typeface="MS PGothic" charset="0"/>
              </a:defRPr>
            </a:lvl4pPr>
            <a:lvl5pPr marL="2057400" indent="-228600">
              <a:defRPr sz="1600">
                <a:solidFill>
                  <a:schemeClr val="bg2"/>
                </a:solidFill>
                <a:latin typeface="Verdana" charset="0"/>
                <a:ea typeface="MS PGothic" charset="0"/>
                <a:cs typeface="MS PGothic" charset="0"/>
              </a:defRPr>
            </a:lvl5pPr>
            <a:lvl6pPr marL="2514600" indent="-228600" eaLnBrk="0" hangingPunct="0">
              <a:buFont typeface="Verdana" charset="0"/>
              <a:defRPr sz="1600">
                <a:solidFill>
                  <a:schemeClr val="bg2"/>
                </a:solidFill>
                <a:latin typeface="Verdana" charset="0"/>
                <a:ea typeface="MS PGothic" charset="0"/>
                <a:cs typeface="MS PGothic" charset="0"/>
              </a:defRPr>
            </a:lvl6pPr>
            <a:lvl7pPr marL="2971800" indent="-228600" eaLnBrk="0" hangingPunct="0">
              <a:buFont typeface="Verdana" charset="0"/>
              <a:defRPr sz="1600">
                <a:solidFill>
                  <a:schemeClr val="bg2"/>
                </a:solidFill>
                <a:latin typeface="Verdana" charset="0"/>
                <a:ea typeface="MS PGothic" charset="0"/>
                <a:cs typeface="MS PGothic" charset="0"/>
              </a:defRPr>
            </a:lvl7pPr>
            <a:lvl8pPr marL="3429000" indent="-228600" eaLnBrk="0" hangingPunct="0">
              <a:buFont typeface="Verdana" charset="0"/>
              <a:defRPr sz="1600">
                <a:solidFill>
                  <a:schemeClr val="bg2"/>
                </a:solidFill>
                <a:latin typeface="Verdana" charset="0"/>
                <a:ea typeface="MS PGothic" charset="0"/>
                <a:cs typeface="MS PGothic" charset="0"/>
              </a:defRPr>
            </a:lvl8pPr>
            <a:lvl9pPr marL="3886200" indent="-228600" eaLnBrk="0" hangingPunct="0">
              <a:buFont typeface="Verdana" charset="0"/>
              <a:defRPr sz="1600">
                <a:solidFill>
                  <a:schemeClr val="bg2"/>
                </a:solidFill>
                <a:latin typeface="Verdana" charset="0"/>
                <a:ea typeface="MS PGothic" charset="0"/>
                <a:cs typeface="MS PGothic" charset="0"/>
              </a:defRPr>
            </a:lvl9pPr>
          </a:lstStyle>
          <a:p>
            <a:pPr algn="ctr"/>
            <a:r>
              <a:rPr lang="en-GB" b="1" i="1">
                <a:solidFill>
                  <a:schemeClr val="tx1"/>
                </a:solidFill>
                <a:latin typeface="Calibri" charset="0"/>
              </a:rPr>
              <a:t>ESA missions</a:t>
            </a:r>
          </a:p>
        </p:txBody>
      </p:sp>
      <p:sp>
        <p:nvSpPr>
          <p:cNvPr id="4114" name="TextBox 46"/>
          <p:cNvSpPr txBox="1">
            <a:spLocks noChangeArrowheads="1"/>
          </p:cNvSpPr>
          <p:nvPr/>
        </p:nvSpPr>
        <p:spPr bwMode="auto">
          <a:xfrm>
            <a:off x="448867" y="3605213"/>
            <a:ext cx="1881452"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a:solidFill>
                  <a:schemeClr val="bg2"/>
                </a:solidFill>
                <a:latin typeface="Verdana" charset="0"/>
                <a:ea typeface="MS PGothic" charset="0"/>
                <a:cs typeface="MS PGothic" charset="0"/>
              </a:defRPr>
            </a:lvl1pPr>
            <a:lvl2pPr marL="742950" indent="-285750">
              <a:defRPr sz="1600">
                <a:solidFill>
                  <a:schemeClr val="bg2"/>
                </a:solidFill>
                <a:latin typeface="Verdana" charset="0"/>
                <a:ea typeface="MS PGothic" charset="0"/>
                <a:cs typeface="MS PGothic" charset="0"/>
              </a:defRPr>
            </a:lvl2pPr>
            <a:lvl3pPr marL="1143000" indent="-228600">
              <a:defRPr sz="1600">
                <a:solidFill>
                  <a:schemeClr val="bg2"/>
                </a:solidFill>
                <a:latin typeface="Verdana" charset="0"/>
                <a:ea typeface="MS PGothic" charset="0"/>
                <a:cs typeface="MS PGothic" charset="0"/>
              </a:defRPr>
            </a:lvl3pPr>
            <a:lvl4pPr marL="1600200" indent="-228600">
              <a:defRPr sz="1600">
                <a:solidFill>
                  <a:schemeClr val="bg2"/>
                </a:solidFill>
                <a:latin typeface="Verdana" charset="0"/>
                <a:ea typeface="MS PGothic" charset="0"/>
                <a:cs typeface="MS PGothic" charset="0"/>
              </a:defRPr>
            </a:lvl4pPr>
            <a:lvl5pPr marL="2057400" indent="-228600">
              <a:defRPr sz="1600">
                <a:solidFill>
                  <a:schemeClr val="bg2"/>
                </a:solidFill>
                <a:latin typeface="Verdana" charset="0"/>
                <a:ea typeface="MS PGothic" charset="0"/>
                <a:cs typeface="MS PGothic" charset="0"/>
              </a:defRPr>
            </a:lvl5pPr>
            <a:lvl6pPr marL="2514600" indent="-228600" eaLnBrk="0" hangingPunct="0">
              <a:buFont typeface="Verdana" charset="0"/>
              <a:defRPr sz="1600">
                <a:solidFill>
                  <a:schemeClr val="bg2"/>
                </a:solidFill>
                <a:latin typeface="Verdana" charset="0"/>
                <a:ea typeface="MS PGothic" charset="0"/>
                <a:cs typeface="MS PGothic" charset="0"/>
              </a:defRPr>
            </a:lvl6pPr>
            <a:lvl7pPr marL="2971800" indent="-228600" eaLnBrk="0" hangingPunct="0">
              <a:buFont typeface="Verdana" charset="0"/>
              <a:defRPr sz="1600">
                <a:solidFill>
                  <a:schemeClr val="bg2"/>
                </a:solidFill>
                <a:latin typeface="Verdana" charset="0"/>
                <a:ea typeface="MS PGothic" charset="0"/>
                <a:cs typeface="MS PGothic" charset="0"/>
              </a:defRPr>
            </a:lvl7pPr>
            <a:lvl8pPr marL="3429000" indent="-228600" eaLnBrk="0" hangingPunct="0">
              <a:buFont typeface="Verdana" charset="0"/>
              <a:defRPr sz="1600">
                <a:solidFill>
                  <a:schemeClr val="bg2"/>
                </a:solidFill>
                <a:latin typeface="Verdana" charset="0"/>
                <a:ea typeface="MS PGothic" charset="0"/>
                <a:cs typeface="MS PGothic" charset="0"/>
              </a:defRPr>
            </a:lvl8pPr>
            <a:lvl9pPr marL="3886200" indent="-228600" eaLnBrk="0" hangingPunct="0">
              <a:buFont typeface="Verdana" charset="0"/>
              <a:defRPr sz="1600">
                <a:solidFill>
                  <a:schemeClr val="bg2"/>
                </a:solidFill>
                <a:latin typeface="Verdana" charset="0"/>
                <a:ea typeface="MS PGothic" charset="0"/>
                <a:cs typeface="MS PGothic" charset="0"/>
              </a:defRPr>
            </a:lvl9pPr>
          </a:lstStyle>
          <a:p>
            <a:pPr algn="ctr"/>
            <a:r>
              <a:rPr lang="en-GB" b="1" i="1">
                <a:solidFill>
                  <a:schemeClr val="tx1"/>
                </a:solidFill>
                <a:latin typeface="Calibri" charset="0"/>
              </a:rPr>
              <a:t>Sentinel missions</a:t>
            </a:r>
          </a:p>
        </p:txBody>
      </p:sp>
      <p:sp>
        <p:nvSpPr>
          <p:cNvPr id="37" name="Right Arrow 36"/>
          <p:cNvSpPr/>
          <p:nvPr/>
        </p:nvSpPr>
        <p:spPr>
          <a:xfrm>
            <a:off x="454025" y="1676400"/>
            <a:ext cx="5456900" cy="1049338"/>
          </a:xfrm>
          <a:prstGeom prst="rightArrow">
            <a:avLst>
              <a:gd name="adj1" fmla="val 100000"/>
              <a:gd name="adj2" fmla="val 30405"/>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Calibri" pitchFamily="34" charset="0"/>
            </a:endParaRPr>
          </a:p>
        </p:txBody>
      </p:sp>
      <p:sp>
        <p:nvSpPr>
          <p:cNvPr id="39" name="Rectangle 38"/>
          <p:cNvSpPr/>
          <p:nvPr/>
        </p:nvSpPr>
        <p:spPr>
          <a:xfrm>
            <a:off x="2330319" y="1743075"/>
            <a:ext cx="3154098" cy="882650"/>
          </a:xfrm>
          <a:prstGeom prst="rect">
            <a:avLst/>
          </a:prstGeom>
          <a:solidFill>
            <a:srgbClr val="00CCFF"/>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b="1" dirty="0">
                <a:solidFill>
                  <a:schemeClr val="tx1"/>
                </a:solidFill>
                <a:latin typeface="Calibri" pitchFamily="34" charset="0"/>
              </a:rPr>
              <a:t>Heritage Core GS</a:t>
            </a:r>
            <a:r>
              <a:rPr lang="en-GB" sz="1400" dirty="0">
                <a:solidFill>
                  <a:schemeClr val="tx1"/>
                </a:solidFill>
                <a:latin typeface="Calibri" pitchFamily="34" charset="0"/>
              </a:rPr>
              <a:t/>
            </a:r>
            <a:br>
              <a:rPr lang="en-GB" sz="1400" dirty="0">
                <a:solidFill>
                  <a:schemeClr val="tx1"/>
                </a:solidFill>
                <a:latin typeface="Calibri" pitchFamily="34" charset="0"/>
              </a:rPr>
            </a:br>
            <a:r>
              <a:rPr lang="en-GB" sz="1200" dirty="0">
                <a:solidFill>
                  <a:schemeClr val="tx1"/>
                </a:solidFill>
                <a:latin typeface="Calibri" pitchFamily="34" charset="0"/>
              </a:rPr>
              <a:t>(data preservation, curation &amp; discovery) </a:t>
            </a:r>
          </a:p>
          <a:p>
            <a:pPr algn="ctr">
              <a:defRPr/>
            </a:pPr>
            <a:endParaRPr lang="en-GB" sz="2000" dirty="0">
              <a:solidFill>
                <a:schemeClr val="tx1"/>
              </a:solidFill>
              <a:latin typeface="Calibri" pitchFamily="34" charset="0"/>
            </a:endParaRPr>
          </a:p>
        </p:txBody>
      </p:sp>
      <p:sp>
        <p:nvSpPr>
          <p:cNvPr id="4119" name="TextBox 46"/>
          <p:cNvSpPr txBox="1">
            <a:spLocks noChangeArrowheads="1"/>
          </p:cNvSpPr>
          <p:nvPr/>
        </p:nvSpPr>
        <p:spPr bwMode="auto">
          <a:xfrm>
            <a:off x="620845" y="1908175"/>
            <a:ext cx="1506538"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a:solidFill>
                  <a:schemeClr val="bg2"/>
                </a:solidFill>
                <a:latin typeface="Verdana" charset="0"/>
                <a:ea typeface="MS PGothic" charset="0"/>
                <a:cs typeface="MS PGothic" charset="0"/>
              </a:defRPr>
            </a:lvl1pPr>
            <a:lvl2pPr marL="742950" indent="-285750">
              <a:defRPr sz="1600">
                <a:solidFill>
                  <a:schemeClr val="bg2"/>
                </a:solidFill>
                <a:latin typeface="Verdana" charset="0"/>
                <a:ea typeface="MS PGothic" charset="0"/>
                <a:cs typeface="MS PGothic" charset="0"/>
              </a:defRPr>
            </a:lvl2pPr>
            <a:lvl3pPr marL="1143000" indent="-228600">
              <a:defRPr sz="1600">
                <a:solidFill>
                  <a:schemeClr val="bg2"/>
                </a:solidFill>
                <a:latin typeface="Verdana" charset="0"/>
                <a:ea typeface="MS PGothic" charset="0"/>
                <a:cs typeface="MS PGothic" charset="0"/>
              </a:defRPr>
            </a:lvl3pPr>
            <a:lvl4pPr marL="1600200" indent="-228600">
              <a:defRPr sz="1600">
                <a:solidFill>
                  <a:schemeClr val="bg2"/>
                </a:solidFill>
                <a:latin typeface="Verdana" charset="0"/>
                <a:ea typeface="MS PGothic" charset="0"/>
                <a:cs typeface="MS PGothic" charset="0"/>
              </a:defRPr>
            </a:lvl4pPr>
            <a:lvl5pPr marL="2057400" indent="-228600">
              <a:defRPr sz="1600">
                <a:solidFill>
                  <a:schemeClr val="bg2"/>
                </a:solidFill>
                <a:latin typeface="Verdana" charset="0"/>
                <a:ea typeface="MS PGothic" charset="0"/>
                <a:cs typeface="MS PGothic" charset="0"/>
              </a:defRPr>
            </a:lvl5pPr>
            <a:lvl6pPr marL="2514600" indent="-228600" eaLnBrk="0" hangingPunct="0">
              <a:buFont typeface="Verdana" charset="0"/>
              <a:defRPr sz="1600">
                <a:solidFill>
                  <a:schemeClr val="bg2"/>
                </a:solidFill>
                <a:latin typeface="Verdana" charset="0"/>
                <a:ea typeface="MS PGothic" charset="0"/>
                <a:cs typeface="MS PGothic" charset="0"/>
              </a:defRPr>
            </a:lvl6pPr>
            <a:lvl7pPr marL="2971800" indent="-228600" eaLnBrk="0" hangingPunct="0">
              <a:buFont typeface="Verdana" charset="0"/>
              <a:defRPr sz="1600">
                <a:solidFill>
                  <a:schemeClr val="bg2"/>
                </a:solidFill>
                <a:latin typeface="Verdana" charset="0"/>
                <a:ea typeface="MS PGothic" charset="0"/>
                <a:cs typeface="MS PGothic" charset="0"/>
              </a:defRPr>
            </a:lvl7pPr>
            <a:lvl8pPr marL="3429000" indent="-228600" eaLnBrk="0" hangingPunct="0">
              <a:buFont typeface="Verdana" charset="0"/>
              <a:defRPr sz="1600">
                <a:solidFill>
                  <a:schemeClr val="bg2"/>
                </a:solidFill>
                <a:latin typeface="Verdana" charset="0"/>
                <a:ea typeface="MS PGothic" charset="0"/>
                <a:cs typeface="MS PGothic" charset="0"/>
              </a:defRPr>
            </a:lvl8pPr>
            <a:lvl9pPr marL="3886200" indent="-228600" eaLnBrk="0" hangingPunct="0">
              <a:buFont typeface="Verdana" charset="0"/>
              <a:defRPr sz="1600">
                <a:solidFill>
                  <a:schemeClr val="bg2"/>
                </a:solidFill>
                <a:latin typeface="Verdana" charset="0"/>
                <a:ea typeface="MS PGothic" charset="0"/>
                <a:cs typeface="MS PGothic" charset="0"/>
              </a:defRPr>
            </a:lvl9pPr>
          </a:lstStyle>
          <a:p>
            <a:pPr algn="ctr"/>
            <a:r>
              <a:rPr lang="en-GB" b="1" i="1">
                <a:solidFill>
                  <a:schemeClr val="tx1"/>
                </a:solidFill>
                <a:latin typeface="Calibri" charset="0"/>
              </a:rPr>
              <a:t>Heritage missions</a:t>
            </a:r>
          </a:p>
        </p:txBody>
      </p:sp>
      <p:sp>
        <p:nvSpPr>
          <p:cNvPr id="3" name="Rectangle 2"/>
          <p:cNvSpPr/>
          <p:nvPr/>
        </p:nvSpPr>
        <p:spPr>
          <a:xfrm>
            <a:off x="1763889" y="2765778"/>
            <a:ext cx="4303889" cy="776111"/>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9125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p:nvPr>
        </p:nvSpPr>
        <p:spPr>
          <a:xfrm>
            <a:off x="392465" y="163513"/>
            <a:ext cx="7340423" cy="862012"/>
          </a:xfrm>
        </p:spPr>
        <p:txBody>
          <a:bodyPr/>
          <a:lstStyle/>
          <a:p>
            <a:r>
              <a:rPr lang="en-GB" dirty="0" smtClean="0"/>
              <a:t>ESA EO Ground Segment Evolution Strategy:</a:t>
            </a:r>
            <a:br>
              <a:rPr lang="en-GB" dirty="0" smtClean="0"/>
            </a:br>
            <a:r>
              <a:rPr lang="en-GB" dirty="0" smtClean="0"/>
              <a:t>Reasons for Change and objectives</a:t>
            </a:r>
            <a:endParaRPr lang="en-GB" dirty="0"/>
          </a:p>
        </p:txBody>
      </p:sp>
      <p:sp>
        <p:nvSpPr>
          <p:cNvPr id="3" name="Content Placeholder 2"/>
          <p:cNvSpPr>
            <a:spLocks noGrp="1"/>
          </p:cNvSpPr>
          <p:nvPr>
            <p:ph idx="1"/>
          </p:nvPr>
        </p:nvSpPr>
        <p:spPr>
          <a:xfrm>
            <a:off x="169333" y="1278115"/>
            <a:ext cx="9736666" cy="5523441"/>
          </a:xfrm>
        </p:spPr>
        <p:txBody>
          <a:bodyPr>
            <a:noAutofit/>
          </a:bodyPr>
          <a:lstStyle/>
          <a:p>
            <a:pPr marL="0" lvl="1" indent="0">
              <a:buNone/>
            </a:pPr>
            <a:r>
              <a:rPr lang="en-GB" b="1" dirty="0" smtClean="0">
                <a:cs typeface="ＭＳ Ｐゴシック" charset="0"/>
              </a:rPr>
              <a:t>Reasons for change</a:t>
            </a:r>
          </a:p>
          <a:p>
            <a:pPr marL="342900" lvl="1" indent="-342900">
              <a:buFont typeface="Wingdings" charset="2"/>
              <a:buChar char="q"/>
            </a:pPr>
            <a:r>
              <a:rPr lang="en-GB" dirty="0" smtClean="0">
                <a:cs typeface="ＭＳ Ｐゴシック" charset="0"/>
              </a:rPr>
              <a:t>Industry </a:t>
            </a:r>
            <a:r>
              <a:rPr lang="en-GB" dirty="0">
                <a:cs typeface="ＭＳ Ｐゴシック" charset="0"/>
              </a:rPr>
              <a:t>&amp; Technology </a:t>
            </a:r>
            <a:r>
              <a:rPr lang="en-GB" dirty="0" smtClean="0">
                <a:cs typeface="ＭＳ Ｐゴシック" charset="0"/>
              </a:rPr>
              <a:t>Trends: </a:t>
            </a:r>
            <a:r>
              <a:rPr lang="en-GB" sz="1400" dirty="0">
                <a:cs typeface="ＭＳ Ｐゴシック" charset="0"/>
              </a:rPr>
              <a:t>m</a:t>
            </a:r>
            <a:r>
              <a:rPr lang="en-GB" sz="1400" dirty="0" smtClean="0"/>
              <a:t>aturity </a:t>
            </a:r>
            <a:r>
              <a:rPr lang="en-GB" sz="1400" dirty="0"/>
              <a:t>of industry &amp;</a:t>
            </a:r>
            <a:r>
              <a:rPr lang="en-GB" sz="1400" dirty="0" smtClean="0"/>
              <a:t> </a:t>
            </a:r>
            <a:r>
              <a:rPr lang="en-GB" sz="1400" dirty="0"/>
              <a:t>technologies; </a:t>
            </a:r>
            <a:r>
              <a:rPr lang="en-GB" sz="1400" dirty="0" smtClean="0"/>
              <a:t>increased </a:t>
            </a:r>
            <a:r>
              <a:rPr lang="en-GB" sz="1400" dirty="0"/>
              <a:t>“service offerings</a:t>
            </a:r>
            <a:r>
              <a:rPr lang="en-GB" sz="1400" dirty="0" smtClean="0"/>
              <a:t>”.</a:t>
            </a:r>
            <a:endParaRPr lang="en-GB" sz="1400" dirty="0"/>
          </a:p>
          <a:p>
            <a:pPr marL="342900" lvl="1" indent="-342900">
              <a:buFont typeface="Wingdings" charset="2"/>
              <a:buChar char="q"/>
            </a:pPr>
            <a:r>
              <a:rPr lang="en-GB" dirty="0">
                <a:cs typeface="ＭＳ Ｐゴシック" charset="0"/>
              </a:rPr>
              <a:t>Missions </a:t>
            </a:r>
            <a:r>
              <a:rPr lang="en-GB" dirty="0" smtClean="0">
                <a:cs typeface="ＭＳ Ｐゴシック" charset="0"/>
              </a:rPr>
              <a:t>profile and Programmatic: </a:t>
            </a:r>
            <a:r>
              <a:rPr lang="en-GB" sz="1400" dirty="0" smtClean="0"/>
              <a:t>From </a:t>
            </a:r>
            <a:r>
              <a:rPr lang="en-GB" sz="1400" dirty="0"/>
              <a:t>Envisat type missions to Earth Explorers type </a:t>
            </a:r>
            <a:r>
              <a:rPr lang="en-GB" sz="1400" dirty="0" smtClean="0"/>
              <a:t>missions</a:t>
            </a:r>
            <a:endParaRPr lang="en-GB" sz="1400" dirty="0"/>
          </a:p>
          <a:p>
            <a:pPr marL="342900" lvl="1" indent="-342900">
              <a:buFont typeface="Wingdings" charset="2"/>
              <a:buChar char="q"/>
            </a:pPr>
            <a:r>
              <a:rPr lang="en-GB" dirty="0">
                <a:cs typeface="ＭＳ Ｐゴシック" charset="0"/>
              </a:rPr>
              <a:t>Data </a:t>
            </a:r>
            <a:r>
              <a:rPr lang="en-GB" dirty="0" smtClean="0">
                <a:cs typeface="ＭＳ Ｐゴシック" charset="0"/>
              </a:rPr>
              <a:t>Management</a:t>
            </a:r>
            <a:endParaRPr lang="en-GB" dirty="0">
              <a:cs typeface="ＭＳ Ｐゴシック" charset="0"/>
            </a:endParaRPr>
          </a:p>
          <a:p>
            <a:pPr lvl="1">
              <a:lnSpc>
                <a:spcPct val="129000"/>
              </a:lnSpc>
            </a:pPr>
            <a:r>
              <a:rPr lang="en-GB" sz="1400" dirty="0"/>
              <a:t>User driven mission planning to systematic acquisition and limited mission planning (e.g. calibration, housekeeping); Systematic processing </a:t>
            </a:r>
            <a:r>
              <a:rPr lang="en-GB" sz="1400" dirty="0" err="1"/>
              <a:t>vs</a:t>
            </a:r>
            <a:r>
              <a:rPr lang="en-GB" sz="1400" dirty="0"/>
              <a:t> delayed on-request processing</a:t>
            </a:r>
          </a:p>
          <a:p>
            <a:pPr lvl="1">
              <a:lnSpc>
                <a:spcPct val="129000"/>
              </a:lnSpc>
            </a:pPr>
            <a:r>
              <a:rPr lang="en-GB" sz="1400" dirty="0"/>
              <a:t>Cyber Security – protect data integrity and avoid data loss.</a:t>
            </a:r>
          </a:p>
          <a:p>
            <a:pPr marL="342900" lvl="1" indent="-342900">
              <a:buFont typeface="Wingdings" charset="2"/>
              <a:buChar char="q"/>
            </a:pPr>
            <a:r>
              <a:rPr lang="en-GB" dirty="0">
                <a:cs typeface="ＭＳ Ｐゴシック" charset="0"/>
              </a:rPr>
              <a:t>Growing &amp; Evolving “customer community</a:t>
            </a:r>
            <a:r>
              <a:rPr lang="en-GB" dirty="0" smtClean="0">
                <a:cs typeface="ＭＳ Ｐゴシック" charset="0"/>
              </a:rPr>
              <a:t>”</a:t>
            </a:r>
            <a:endParaRPr lang="en-GB" dirty="0" smtClean="0"/>
          </a:p>
          <a:p>
            <a:pPr marL="0" lvl="1" indent="0">
              <a:buNone/>
            </a:pPr>
            <a:r>
              <a:rPr lang="en-GB" b="1" dirty="0" smtClean="0"/>
              <a:t>Objectives</a:t>
            </a:r>
            <a:endParaRPr lang="en-GB" b="1" dirty="0"/>
          </a:p>
          <a:p>
            <a:r>
              <a:rPr lang="en-GB" dirty="0">
                <a:solidFill>
                  <a:schemeClr val="tx1"/>
                </a:solidFill>
              </a:rPr>
              <a:t>Improve </a:t>
            </a:r>
            <a:r>
              <a:rPr lang="en-GB" dirty="0" smtClean="0">
                <a:solidFill>
                  <a:schemeClr val="tx1"/>
                </a:solidFill>
              </a:rPr>
              <a:t>data availability &amp; </a:t>
            </a:r>
            <a:r>
              <a:rPr lang="en-GB" dirty="0">
                <a:solidFill>
                  <a:schemeClr val="tx1"/>
                </a:solidFill>
              </a:rPr>
              <a:t>facilitate </a:t>
            </a:r>
            <a:r>
              <a:rPr lang="en-GB" dirty="0" smtClean="0">
                <a:solidFill>
                  <a:schemeClr val="tx1"/>
                </a:solidFill>
              </a:rPr>
              <a:t>exploitation; Better </a:t>
            </a:r>
            <a:r>
              <a:rPr lang="en-GB" dirty="0">
                <a:solidFill>
                  <a:schemeClr val="tx1"/>
                </a:solidFill>
              </a:rPr>
              <a:t>serve a broader user community</a:t>
            </a:r>
          </a:p>
          <a:p>
            <a:r>
              <a:rPr lang="en-GB" dirty="0">
                <a:solidFill>
                  <a:schemeClr val="tx1"/>
                </a:solidFill>
              </a:rPr>
              <a:t>Improve the overall missions operability, reliability and availability</a:t>
            </a:r>
          </a:p>
          <a:p>
            <a:r>
              <a:rPr lang="en-GB" dirty="0">
                <a:solidFill>
                  <a:schemeClr val="tx1"/>
                </a:solidFill>
              </a:rPr>
              <a:t>Sustainably reduce operating cost to meet budget constraints</a:t>
            </a:r>
          </a:p>
          <a:p>
            <a:r>
              <a:rPr lang="en-GB" dirty="0">
                <a:solidFill>
                  <a:schemeClr val="tx1"/>
                </a:solidFill>
              </a:rPr>
              <a:t>Ensure preservation and access of data and associated information in the long term</a:t>
            </a:r>
          </a:p>
          <a:p>
            <a:r>
              <a:rPr lang="en-GB" dirty="0" smtClean="0">
                <a:solidFill>
                  <a:schemeClr val="tx1"/>
                </a:solidFill>
              </a:rPr>
              <a:t>Leverage </a:t>
            </a:r>
            <a:r>
              <a:rPr lang="en-GB" dirty="0">
                <a:solidFill>
                  <a:schemeClr val="tx1"/>
                </a:solidFill>
              </a:rPr>
              <a:t>technological evolution and continuous decrease of HW costs</a:t>
            </a:r>
          </a:p>
          <a:p>
            <a:r>
              <a:rPr lang="en-GB" dirty="0">
                <a:solidFill>
                  <a:schemeClr val="tx1"/>
                </a:solidFill>
              </a:rPr>
              <a:t>Use commercially available (European) products whenever possible</a:t>
            </a:r>
          </a:p>
          <a:p>
            <a:r>
              <a:rPr lang="en-GB" dirty="0">
                <a:solidFill>
                  <a:schemeClr val="tx1"/>
                </a:solidFill>
              </a:rPr>
              <a:t>Standardise, streamline and simplify interfaces to support modular concepts</a:t>
            </a:r>
          </a:p>
          <a:p>
            <a:pPr marL="342900" lvl="1" indent="-342900">
              <a:buFont typeface="Wingdings" charset="2"/>
              <a:buChar char="q"/>
            </a:pPr>
            <a:endParaRPr lang="en-GB" sz="1800" dirty="0"/>
          </a:p>
          <a:p>
            <a:pPr marL="342900" lvl="1" indent="-342900">
              <a:buFont typeface="Wingdings" charset="2"/>
              <a:buChar char="q"/>
            </a:pPr>
            <a:endParaRPr lang="en-GB" sz="1800" dirty="0">
              <a:cs typeface="ＭＳ Ｐゴシック" charset="0"/>
            </a:endParaRPr>
          </a:p>
        </p:txBody>
      </p:sp>
    </p:spTree>
    <p:extLst>
      <p:ext uri="{BB962C8B-B14F-4D97-AF65-F5344CB8AC3E}">
        <p14:creationId xmlns:p14="http://schemas.microsoft.com/office/powerpoint/2010/main" val="46155923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952841" y="2465219"/>
            <a:ext cx="1978985" cy="1072444"/>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rgbClr val="FFFF00"/>
                </a:solidFill>
              </a:rPr>
              <a:t>Data Reprocessing</a:t>
            </a:r>
          </a:p>
          <a:p>
            <a:pPr algn="ctr"/>
            <a:endParaRPr lang="en-US" sz="100" dirty="0"/>
          </a:p>
          <a:p>
            <a:pPr algn="ctr"/>
            <a:r>
              <a:rPr lang="en-US" sz="1000" dirty="0" smtClean="0"/>
              <a:t>Data consolidation</a:t>
            </a:r>
          </a:p>
          <a:p>
            <a:pPr algn="ctr"/>
            <a:endParaRPr lang="en-US" sz="100" dirty="0"/>
          </a:p>
          <a:p>
            <a:pPr algn="ctr"/>
            <a:r>
              <a:rPr lang="en-US" sz="1000" dirty="0" smtClean="0"/>
              <a:t>Data Reprocessing </a:t>
            </a:r>
            <a:br>
              <a:rPr lang="en-US" sz="1000" dirty="0" smtClean="0"/>
            </a:br>
            <a:endParaRPr lang="en-US" sz="100" dirty="0"/>
          </a:p>
          <a:p>
            <a:pPr algn="ctr"/>
            <a:r>
              <a:rPr lang="en-US" sz="1000" dirty="0" smtClean="0"/>
              <a:t>Data Quality Control</a:t>
            </a:r>
          </a:p>
          <a:p>
            <a:pPr algn="ctr"/>
            <a:r>
              <a:rPr lang="en-US" sz="800" dirty="0" smtClean="0"/>
              <a:t>(for data conformance)</a:t>
            </a:r>
          </a:p>
        </p:txBody>
      </p:sp>
      <p:sp>
        <p:nvSpPr>
          <p:cNvPr id="2" name="Title 1"/>
          <p:cNvSpPr>
            <a:spLocks noGrp="1"/>
          </p:cNvSpPr>
          <p:nvPr>
            <p:ph type="title"/>
          </p:nvPr>
        </p:nvSpPr>
        <p:spPr/>
        <p:txBody>
          <a:bodyPr/>
          <a:lstStyle/>
          <a:p>
            <a:r>
              <a:rPr lang="en-US" dirty="0" smtClean="0"/>
              <a:t>Main interfaces</a:t>
            </a:r>
            <a:endParaRPr lang="en-US" dirty="0"/>
          </a:p>
        </p:txBody>
      </p:sp>
      <p:sp>
        <p:nvSpPr>
          <p:cNvPr id="4" name="Rectangle 3"/>
          <p:cNvSpPr/>
          <p:nvPr/>
        </p:nvSpPr>
        <p:spPr>
          <a:xfrm>
            <a:off x="3961942" y="3979220"/>
            <a:ext cx="1991219" cy="1828724"/>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rgbClr val="FFFF00"/>
                </a:solidFill>
              </a:rPr>
              <a:t>Systematic Generation</a:t>
            </a:r>
          </a:p>
          <a:p>
            <a:pPr algn="ctr"/>
            <a:endParaRPr lang="en-US" sz="1000" dirty="0"/>
          </a:p>
          <a:p>
            <a:pPr algn="ctr"/>
            <a:r>
              <a:rPr lang="en-US" sz="1000" dirty="0" smtClean="0"/>
              <a:t>Data Acquisition</a:t>
            </a:r>
            <a:br>
              <a:rPr lang="en-US" sz="1000" dirty="0" smtClean="0"/>
            </a:br>
            <a:r>
              <a:rPr lang="en-US" sz="800" dirty="0" smtClean="0"/>
              <a:t>(or procurement, and including mission planning</a:t>
            </a:r>
            <a:r>
              <a:rPr lang="en-US" sz="900" dirty="0" smtClean="0"/>
              <a:t>)</a:t>
            </a:r>
          </a:p>
          <a:p>
            <a:pPr algn="ctr"/>
            <a:endParaRPr lang="en-US" sz="1000" dirty="0"/>
          </a:p>
          <a:p>
            <a:pPr algn="ctr"/>
            <a:r>
              <a:rPr lang="en-US" sz="1000" dirty="0" smtClean="0"/>
              <a:t>Data processing</a:t>
            </a:r>
            <a:r>
              <a:rPr lang="en-US" sz="1000" dirty="0"/>
              <a:t/>
            </a:r>
            <a:br>
              <a:rPr lang="en-US" sz="1000" dirty="0"/>
            </a:br>
            <a:r>
              <a:rPr lang="en-US" sz="800" dirty="0" smtClean="0"/>
              <a:t>(including partial reprocessing)</a:t>
            </a:r>
          </a:p>
          <a:p>
            <a:pPr algn="ctr"/>
            <a:endParaRPr lang="en-US" sz="800" dirty="0"/>
          </a:p>
          <a:p>
            <a:pPr algn="ctr"/>
            <a:r>
              <a:rPr lang="en-US" sz="1000" dirty="0" smtClean="0"/>
              <a:t>Data Quality Control</a:t>
            </a:r>
          </a:p>
          <a:p>
            <a:pPr algn="ctr"/>
            <a:r>
              <a:rPr lang="en-US" sz="800" dirty="0" smtClean="0"/>
              <a:t>(for data conformance)</a:t>
            </a:r>
          </a:p>
        </p:txBody>
      </p:sp>
      <p:sp>
        <p:nvSpPr>
          <p:cNvPr id="7" name="Rectangle 6"/>
          <p:cNvSpPr/>
          <p:nvPr/>
        </p:nvSpPr>
        <p:spPr>
          <a:xfrm>
            <a:off x="865349" y="3885381"/>
            <a:ext cx="2522431" cy="1937681"/>
          </a:xfrm>
          <a:prstGeom prst="rect">
            <a:avLst/>
          </a:prstGeom>
          <a:solidFill>
            <a:srgbClr val="FA6769"/>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rgbClr val="FFFF00"/>
                </a:solidFill>
              </a:rPr>
              <a:t>Data access</a:t>
            </a:r>
          </a:p>
          <a:p>
            <a:pPr algn="ctr"/>
            <a:endParaRPr lang="en-US" sz="1000" dirty="0"/>
          </a:p>
          <a:p>
            <a:pPr algn="ctr"/>
            <a:r>
              <a:rPr lang="en-US" sz="1000" dirty="0" smtClean="0"/>
              <a:t>As-is dissemination</a:t>
            </a:r>
            <a:br>
              <a:rPr lang="en-US" sz="1000" dirty="0" smtClean="0"/>
            </a:br>
            <a:r>
              <a:rPr lang="en-US" sz="800" dirty="0" smtClean="0"/>
              <a:t>(all products processed systematically)</a:t>
            </a:r>
            <a:endParaRPr lang="en-US" sz="800" dirty="0"/>
          </a:p>
          <a:p>
            <a:pPr algn="ctr"/>
            <a:endParaRPr lang="en-US" sz="1000" dirty="0" smtClean="0"/>
          </a:p>
          <a:p>
            <a:pPr algn="ctr"/>
            <a:r>
              <a:rPr lang="en-US" sz="1000" dirty="0" smtClean="0"/>
              <a:t>On-the-fly processing</a:t>
            </a:r>
            <a:r>
              <a:rPr lang="en-US" sz="1000" dirty="0"/>
              <a:t/>
            </a:r>
            <a:br>
              <a:rPr lang="en-US" sz="1000" dirty="0"/>
            </a:br>
            <a:r>
              <a:rPr lang="en-US" sz="800" dirty="0" smtClean="0"/>
              <a:t>(cache with all required input, </a:t>
            </a:r>
            <a:r>
              <a:rPr lang="en-US" sz="800" dirty="0" err="1" smtClean="0"/>
              <a:t>e.g</a:t>
            </a:r>
            <a:r>
              <a:rPr lang="en-US" sz="800" dirty="0" smtClean="0"/>
              <a:t> lvl0, aux…) </a:t>
            </a:r>
            <a:endParaRPr lang="en-US" sz="800" dirty="0"/>
          </a:p>
          <a:p>
            <a:pPr algn="ctr"/>
            <a:endParaRPr lang="en-US" sz="1000" dirty="0" smtClean="0"/>
          </a:p>
          <a:p>
            <a:pPr algn="ctr"/>
            <a:r>
              <a:rPr lang="en-US" sz="1000" dirty="0" smtClean="0"/>
              <a:t>Virtual Research environment</a:t>
            </a:r>
          </a:p>
          <a:p>
            <a:pPr algn="ctr"/>
            <a:r>
              <a:rPr lang="en-US" sz="800" dirty="0" smtClean="0"/>
              <a:t>(hosted processing)</a:t>
            </a:r>
          </a:p>
        </p:txBody>
      </p:sp>
      <p:sp>
        <p:nvSpPr>
          <p:cNvPr id="8" name="Rectangle 7"/>
          <p:cNvSpPr/>
          <p:nvPr/>
        </p:nvSpPr>
        <p:spPr>
          <a:xfrm>
            <a:off x="6518221" y="3900499"/>
            <a:ext cx="2522431" cy="1936800"/>
          </a:xfrm>
          <a:prstGeom prst="rect">
            <a:avLst/>
          </a:prstGeom>
          <a:solidFill>
            <a:srgbClr val="FDC8C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rgbClr val="FF6600"/>
                </a:solidFill>
              </a:rPr>
              <a:t>Datasets Preservation</a:t>
            </a:r>
          </a:p>
          <a:p>
            <a:pPr algn="ctr"/>
            <a:endParaRPr lang="en-US" sz="800" dirty="0"/>
          </a:p>
          <a:p>
            <a:pPr algn="ctr"/>
            <a:r>
              <a:rPr lang="en-US" sz="1000" dirty="0" smtClean="0">
                <a:solidFill>
                  <a:schemeClr val="tx1"/>
                </a:solidFill>
              </a:rPr>
              <a:t>Data Master Archive</a:t>
            </a:r>
            <a:br>
              <a:rPr lang="en-US" sz="1000" dirty="0" smtClean="0">
                <a:solidFill>
                  <a:schemeClr val="tx1"/>
                </a:solidFill>
              </a:rPr>
            </a:br>
            <a:r>
              <a:rPr lang="en-US" sz="800" dirty="0" smtClean="0">
                <a:solidFill>
                  <a:schemeClr val="tx1"/>
                </a:solidFill>
              </a:rPr>
              <a:t>(all preserved datasets)</a:t>
            </a:r>
          </a:p>
          <a:p>
            <a:pPr algn="ctr"/>
            <a:endParaRPr lang="en-US" sz="800" dirty="0">
              <a:solidFill>
                <a:schemeClr val="tx1"/>
              </a:solidFill>
            </a:endParaRPr>
          </a:p>
          <a:p>
            <a:pPr algn="ctr"/>
            <a:r>
              <a:rPr lang="en-US" sz="1000" dirty="0" smtClean="0">
                <a:solidFill>
                  <a:schemeClr val="tx1"/>
                </a:solidFill>
              </a:rPr>
              <a:t>Cold back-up</a:t>
            </a:r>
            <a:r>
              <a:rPr lang="en-US" sz="1000" dirty="0">
                <a:solidFill>
                  <a:schemeClr val="tx1"/>
                </a:solidFill>
              </a:rPr>
              <a:t/>
            </a:r>
            <a:br>
              <a:rPr lang="en-US" sz="1000" dirty="0">
                <a:solidFill>
                  <a:schemeClr val="tx1"/>
                </a:solidFill>
              </a:rPr>
            </a:br>
            <a:r>
              <a:rPr lang="en-US" sz="800" dirty="0" smtClean="0">
                <a:solidFill>
                  <a:schemeClr val="tx1"/>
                </a:solidFill>
              </a:rPr>
              <a:t>(including partial reprocessing)</a:t>
            </a:r>
          </a:p>
          <a:p>
            <a:pPr algn="ctr"/>
            <a:endParaRPr lang="en-US" sz="800" dirty="0">
              <a:solidFill>
                <a:schemeClr val="tx1"/>
              </a:solidFill>
            </a:endParaRPr>
          </a:p>
          <a:p>
            <a:pPr algn="ctr"/>
            <a:r>
              <a:rPr lang="en-US" sz="1000" dirty="0" smtClean="0">
                <a:solidFill>
                  <a:schemeClr val="tx1"/>
                </a:solidFill>
              </a:rPr>
              <a:t>Master inventory</a:t>
            </a:r>
          </a:p>
          <a:p>
            <a:pPr algn="ctr"/>
            <a:r>
              <a:rPr lang="en-US" sz="800" dirty="0" smtClean="0">
                <a:solidFill>
                  <a:schemeClr val="tx1"/>
                </a:solidFill>
              </a:rPr>
              <a:t>All Data Holdings</a:t>
            </a:r>
          </a:p>
          <a:p>
            <a:pPr algn="ctr"/>
            <a:endParaRPr lang="en-US" sz="800" dirty="0" smtClean="0">
              <a:solidFill>
                <a:schemeClr val="tx1"/>
              </a:solidFill>
            </a:endParaRPr>
          </a:p>
          <a:p>
            <a:pPr algn="ctr"/>
            <a:r>
              <a:rPr lang="en-US" sz="1000" dirty="0" smtClean="0">
                <a:solidFill>
                  <a:schemeClr val="tx1"/>
                </a:solidFill>
              </a:rPr>
              <a:t>EO Dataset Management</a:t>
            </a:r>
            <a:endParaRPr lang="en-US" sz="1000" dirty="0">
              <a:solidFill>
                <a:schemeClr val="tx1"/>
              </a:solidFill>
            </a:endParaRPr>
          </a:p>
          <a:p>
            <a:pPr algn="ctr"/>
            <a:r>
              <a:rPr lang="en-US" sz="800" dirty="0" smtClean="0">
                <a:solidFill>
                  <a:schemeClr val="tx1"/>
                </a:solidFill>
              </a:rPr>
              <a:t>All </a:t>
            </a:r>
            <a:r>
              <a:rPr lang="en-US" sz="800" dirty="0">
                <a:solidFill>
                  <a:schemeClr val="tx1"/>
                </a:solidFill>
              </a:rPr>
              <a:t>Data </a:t>
            </a:r>
            <a:r>
              <a:rPr lang="en-US" sz="800" dirty="0" smtClean="0">
                <a:solidFill>
                  <a:schemeClr val="tx1"/>
                </a:solidFill>
              </a:rPr>
              <a:t>related information</a:t>
            </a:r>
            <a:endParaRPr lang="en-US" sz="800" dirty="0">
              <a:solidFill>
                <a:schemeClr val="tx1"/>
              </a:solidFill>
            </a:endParaRPr>
          </a:p>
          <a:p>
            <a:pPr algn="ctr"/>
            <a:endParaRPr lang="en-US" sz="1000" dirty="0" smtClean="0">
              <a:solidFill>
                <a:schemeClr val="tx1"/>
              </a:solidFill>
            </a:endParaRPr>
          </a:p>
        </p:txBody>
      </p:sp>
      <p:sp>
        <p:nvSpPr>
          <p:cNvPr id="9" name="Rectangle 8"/>
          <p:cNvSpPr/>
          <p:nvPr/>
        </p:nvSpPr>
        <p:spPr>
          <a:xfrm>
            <a:off x="866569" y="2177023"/>
            <a:ext cx="2522431" cy="1360640"/>
          </a:xfrm>
          <a:prstGeom prst="rect">
            <a:avLst/>
          </a:prstGeom>
          <a:solidFill>
            <a:srgbClr val="6BFC6C"/>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rgbClr val="FF6600"/>
                </a:solidFill>
              </a:rPr>
              <a:t>User services</a:t>
            </a:r>
          </a:p>
          <a:p>
            <a:pPr algn="ctr"/>
            <a:endParaRPr lang="en-US" sz="800" dirty="0"/>
          </a:p>
          <a:p>
            <a:pPr algn="ctr"/>
            <a:r>
              <a:rPr lang="en-US" sz="1000" dirty="0" smtClean="0">
                <a:solidFill>
                  <a:schemeClr val="tx1"/>
                </a:solidFill>
              </a:rPr>
              <a:t>User Management</a:t>
            </a:r>
            <a:br>
              <a:rPr lang="en-US" sz="1000" dirty="0" smtClean="0">
                <a:solidFill>
                  <a:schemeClr val="tx1"/>
                </a:solidFill>
              </a:rPr>
            </a:br>
            <a:r>
              <a:rPr lang="en-US" sz="800" dirty="0" smtClean="0">
                <a:solidFill>
                  <a:schemeClr val="tx1"/>
                </a:solidFill>
              </a:rPr>
              <a:t>(registration, authentication, authorization…)</a:t>
            </a:r>
            <a:endParaRPr lang="en-US" sz="800" dirty="0">
              <a:solidFill>
                <a:schemeClr val="tx1"/>
              </a:solidFill>
            </a:endParaRPr>
          </a:p>
          <a:p>
            <a:pPr algn="ctr"/>
            <a:endParaRPr lang="en-US" sz="800" dirty="0" smtClean="0">
              <a:solidFill>
                <a:schemeClr val="tx1"/>
              </a:solidFill>
            </a:endParaRPr>
          </a:p>
          <a:p>
            <a:pPr algn="ctr"/>
            <a:r>
              <a:rPr lang="en-US" sz="1000" dirty="0" smtClean="0">
                <a:solidFill>
                  <a:schemeClr val="tx1"/>
                </a:solidFill>
              </a:rPr>
              <a:t>Information services</a:t>
            </a:r>
            <a:r>
              <a:rPr lang="en-US" sz="800" dirty="0">
                <a:solidFill>
                  <a:schemeClr val="tx1"/>
                </a:solidFill>
              </a:rPr>
              <a:t/>
            </a:r>
            <a:br>
              <a:rPr lang="en-US" sz="800" dirty="0">
                <a:solidFill>
                  <a:schemeClr val="tx1"/>
                </a:solidFill>
              </a:rPr>
            </a:br>
            <a:r>
              <a:rPr lang="en-US" sz="800" dirty="0" smtClean="0">
                <a:solidFill>
                  <a:schemeClr val="tx1"/>
                </a:solidFill>
              </a:rPr>
              <a:t>(Guide &amp; Directory, web pages…) </a:t>
            </a:r>
            <a:endParaRPr lang="en-US" sz="800" dirty="0">
              <a:solidFill>
                <a:schemeClr val="tx1"/>
              </a:solidFill>
            </a:endParaRPr>
          </a:p>
          <a:p>
            <a:pPr algn="ctr"/>
            <a:endParaRPr lang="en-US" sz="800" dirty="0" smtClean="0">
              <a:solidFill>
                <a:schemeClr val="tx1"/>
              </a:solidFill>
            </a:endParaRPr>
          </a:p>
          <a:p>
            <a:pPr algn="ctr"/>
            <a:r>
              <a:rPr lang="en-US" sz="1000" dirty="0" smtClean="0">
                <a:solidFill>
                  <a:schemeClr val="tx1"/>
                </a:solidFill>
              </a:rPr>
              <a:t>Data Discovery</a:t>
            </a:r>
          </a:p>
          <a:p>
            <a:pPr algn="ctr"/>
            <a:r>
              <a:rPr lang="en-US" sz="800" dirty="0" smtClean="0">
                <a:solidFill>
                  <a:schemeClr val="tx1"/>
                </a:solidFill>
              </a:rPr>
              <a:t>(Catalogue of data products offering)</a:t>
            </a:r>
          </a:p>
        </p:txBody>
      </p:sp>
      <p:sp>
        <p:nvSpPr>
          <p:cNvPr id="10" name="Rectangle 9"/>
          <p:cNvSpPr/>
          <p:nvPr/>
        </p:nvSpPr>
        <p:spPr>
          <a:xfrm>
            <a:off x="6520661" y="2176863"/>
            <a:ext cx="2522431" cy="1360800"/>
          </a:xfrm>
          <a:prstGeom prst="rect">
            <a:avLst/>
          </a:prstGeom>
          <a:solidFill>
            <a:srgbClr val="65DEB6"/>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rgbClr val="FF6600"/>
                </a:solidFill>
              </a:rPr>
              <a:t>Data improvement</a:t>
            </a:r>
          </a:p>
          <a:p>
            <a:pPr algn="ctr"/>
            <a:endParaRPr lang="en-US" sz="800" dirty="0"/>
          </a:p>
          <a:p>
            <a:pPr algn="ctr"/>
            <a:r>
              <a:rPr lang="en-US" sz="1000" dirty="0" smtClean="0">
                <a:solidFill>
                  <a:schemeClr val="tx1"/>
                </a:solidFill>
              </a:rPr>
              <a:t>CAL/VAL</a:t>
            </a:r>
            <a:r>
              <a:rPr lang="en-US" sz="800" dirty="0" smtClean="0">
                <a:solidFill>
                  <a:schemeClr val="tx1"/>
                </a:solidFill>
              </a:rPr>
              <a:t/>
            </a:r>
            <a:br>
              <a:rPr lang="en-US" sz="800" dirty="0" smtClean="0">
                <a:solidFill>
                  <a:schemeClr val="tx1"/>
                </a:solidFill>
              </a:rPr>
            </a:br>
            <a:r>
              <a:rPr lang="en-US" sz="800" dirty="0" smtClean="0">
                <a:solidFill>
                  <a:schemeClr val="tx1"/>
                </a:solidFill>
              </a:rPr>
              <a:t>(Calibration files, product validation)</a:t>
            </a:r>
            <a:endParaRPr lang="en-US" sz="800" dirty="0">
              <a:solidFill>
                <a:schemeClr val="tx1"/>
              </a:solidFill>
            </a:endParaRPr>
          </a:p>
          <a:p>
            <a:pPr algn="ctr"/>
            <a:endParaRPr lang="en-US" sz="800" dirty="0" smtClean="0">
              <a:solidFill>
                <a:schemeClr val="tx1"/>
              </a:solidFill>
            </a:endParaRPr>
          </a:p>
          <a:p>
            <a:pPr algn="ctr"/>
            <a:r>
              <a:rPr lang="en-US" sz="1000" dirty="0" smtClean="0">
                <a:solidFill>
                  <a:schemeClr val="tx1"/>
                </a:solidFill>
              </a:rPr>
              <a:t>Algorithm improvement</a:t>
            </a:r>
            <a:r>
              <a:rPr lang="en-US" sz="800" dirty="0">
                <a:solidFill>
                  <a:schemeClr val="tx1"/>
                </a:solidFill>
              </a:rPr>
              <a:t/>
            </a:r>
            <a:br>
              <a:rPr lang="en-US" sz="800" dirty="0">
                <a:solidFill>
                  <a:schemeClr val="tx1"/>
                </a:solidFill>
              </a:rPr>
            </a:br>
            <a:r>
              <a:rPr lang="en-US" sz="800" dirty="0" smtClean="0">
                <a:solidFill>
                  <a:schemeClr val="tx1"/>
                </a:solidFill>
              </a:rPr>
              <a:t>(new prototypes and IPF) </a:t>
            </a:r>
            <a:endParaRPr lang="en-US" sz="800" dirty="0">
              <a:solidFill>
                <a:schemeClr val="tx1"/>
              </a:solidFill>
            </a:endParaRPr>
          </a:p>
          <a:p>
            <a:pPr algn="ctr"/>
            <a:endParaRPr lang="en-US" sz="800" dirty="0" smtClean="0">
              <a:solidFill>
                <a:schemeClr val="tx1"/>
              </a:solidFill>
            </a:endParaRPr>
          </a:p>
          <a:p>
            <a:pPr algn="ctr"/>
            <a:r>
              <a:rPr lang="en-US" sz="1000" dirty="0" smtClean="0">
                <a:solidFill>
                  <a:schemeClr val="tx1"/>
                </a:solidFill>
              </a:rPr>
              <a:t>LTPA</a:t>
            </a:r>
          </a:p>
          <a:p>
            <a:pPr algn="ctr"/>
            <a:r>
              <a:rPr lang="en-US" sz="800" dirty="0" smtClean="0">
                <a:solidFill>
                  <a:schemeClr val="tx1"/>
                </a:solidFill>
              </a:rPr>
              <a:t>(QC and trends analysis)</a:t>
            </a:r>
          </a:p>
        </p:txBody>
      </p:sp>
      <p:sp>
        <p:nvSpPr>
          <p:cNvPr id="5" name="Rectangle 4"/>
          <p:cNvSpPr/>
          <p:nvPr/>
        </p:nvSpPr>
        <p:spPr>
          <a:xfrm>
            <a:off x="868790" y="1300167"/>
            <a:ext cx="8171711" cy="786148"/>
          </a:xfrm>
          <a:prstGeom prst="rect">
            <a:avLst/>
          </a:prstGeom>
          <a:solidFill>
            <a:srgbClr val="2CA9F8"/>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rgbClr val="FFFF00"/>
                </a:solidFill>
              </a:rPr>
              <a:t>Coordination, Monitoring and </a:t>
            </a:r>
            <a:r>
              <a:rPr lang="en-US" sz="1000" dirty="0" smtClean="0">
                <a:solidFill>
                  <a:srgbClr val="FFFF00"/>
                </a:solidFill>
              </a:rPr>
              <a:t>Control</a:t>
            </a:r>
          </a:p>
          <a:p>
            <a:pPr algn="ctr"/>
            <a:endParaRPr lang="en-US" sz="800" dirty="0"/>
          </a:p>
          <a:p>
            <a:pPr algn="ctr"/>
            <a:r>
              <a:rPr lang="en-US" sz="1000" dirty="0" smtClean="0"/>
              <a:t>Reporting consolidation</a:t>
            </a:r>
            <a:endParaRPr lang="en-US" sz="800" dirty="0"/>
          </a:p>
          <a:p>
            <a:pPr algn="ctr"/>
            <a:r>
              <a:rPr lang="en-US" sz="1000" dirty="0" smtClean="0"/>
              <a:t>Mission performance monitoring </a:t>
            </a:r>
            <a:endParaRPr lang="en-US" sz="800" dirty="0"/>
          </a:p>
          <a:p>
            <a:pPr algn="ctr"/>
            <a:r>
              <a:rPr lang="en-US" sz="1000" dirty="0" smtClean="0"/>
              <a:t>Configuration management</a:t>
            </a:r>
          </a:p>
        </p:txBody>
      </p:sp>
      <p:grpSp>
        <p:nvGrpSpPr>
          <p:cNvPr id="15" name="Group 14"/>
          <p:cNvGrpSpPr/>
          <p:nvPr/>
        </p:nvGrpSpPr>
        <p:grpSpPr>
          <a:xfrm>
            <a:off x="3024800" y="4679696"/>
            <a:ext cx="3959667" cy="453547"/>
            <a:chOff x="3024800" y="4679696"/>
            <a:chExt cx="3959667" cy="453547"/>
          </a:xfrm>
        </p:grpSpPr>
        <p:sp>
          <p:nvSpPr>
            <p:cNvPr id="6" name="Right Arrow 5"/>
            <p:cNvSpPr/>
            <p:nvPr/>
          </p:nvSpPr>
          <p:spPr>
            <a:xfrm>
              <a:off x="5623857" y="4679696"/>
              <a:ext cx="1360610" cy="453547"/>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SIP</a:t>
              </a:r>
              <a:endParaRPr lang="en-US" dirty="0"/>
            </a:p>
          </p:txBody>
        </p:sp>
        <p:sp>
          <p:nvSpPr>
            <p:cNvPr id="12" name="Right Arrow 11"/>
            <p:cNvSpPr/>
            <p:nvPr/>
          </p:nvSpPr>
          <p:spPr>
            <a:xfrm flipH="1">
              <a:off x="3024800" y="4679696"/>
              <a:ext cx="1360610" cy="453547"/>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SIP</a:t>
              </a:r>
              <a:endParaRPr lang="en-US" dirty="0"/>
            </a:p>
          </p:txBody>
        </p:sp>
      </p:grpSp>
      <p:grpSp>
        <p:nvGrpSpPr>
          <p:cNvPr id="16" name="Group 15"/>
          <p:cNvGrpSpPr/>
          <p:nvPr/>
        </p:nvGrpSpPr>
        <p:grpSpPr>
          <a:xfrm>
            <a:off x="2920197" y="3531924"/>
            <a:ext cx="3959667" cy="453547"/>
            <a:chOff x="2920197" y="3531924"/>
            <a:chExt cx="3959667" cy="453547"/>
          </a:xfrm>
        </p:grpSpPr>
        <p:sp>
          <p:nvSpPr>
            <p:cNvPr id="13" name="Right Arrow 12"/>
            <p:cNvSpPr/>
            <p:nvPr/>
          </p:nvSpPr>
          <p:spPr>
            <a:xfrm rot="1963996">
              <a:off x="5519254" y="3531924"/>
              <a:ext cx="1360610" cy="453547"/>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SIP</a:t>
              </a:r>
              <a:endParaRPr lang="en-US" dirty="0"/>
            </a:p>
          </p:txBody>
        </p:sp>
        <p:sp>
          <p:nvSpPr>
            <p:cNvPr id="14" name="Right Arrow 13"/>
            <p:cNvSpPr/>
            <p:nvPr/>
          </p:nvSpPr>
          <p:spPr>
            <a:xfrm rot="19653984" flipH="1">
              <a:off x="2920197" y="3531924"/>
              <a:ext cx="1360610" cy="453547"/>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SIP</a:t>
              </a:r>
              <a:endParaRPr lang="en-US" dirty="0"/>
            </a:p>
          </p:txBody>
        </p:sp>
      </p:grpSp>
      <p:sp>
        <p:nvSpPr>
          <p:cNvPr id="30" name="Right Arrow 29"/>
          <p:cNvSpPr/>
          <p:nvPr/>
        </p:nvSpPr>
        <p:spPr>
          <a:xfrm rot="5400000" flipH="1">
            <a:off x="1453761" y="3350512"/>
            <a:ext cx="1360610" cy="453547"/>
          </a:xfrm>
          <a:prstGeom prst="rightArrow">
            <a:avLst/>
          </a:prstGeom>
          <a:solidFill>
            <a:srgbClr val="008080"/>
          </a:solidFill>
          <a:ln>
            <a:solidFill>
              <a:srgbClr val="008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Metadata</a:t>
            </a:r>
            <a:endParaRPr lang="en-US" sz="1600" dirty="0"/>
          </a:p>
        </p:txBody>
      </p:sp>
      <p:grpSp>
        <p:nvGrpSpPr>
          <p:cNvPr id="33" name="Group 32"/>
          <p:cNvGrpSpPr/>
          <p:nvPr/>
        </p:nvGrpSpPr>
        <p:grpSpPr>
          <a:xfrm>
            <a:off x="3099168" y="2721278"/>
            <a:ext cx="4962339" cy="3895975"/>
            <a:chOff x="3099168" y="2721278"/>
            <a:chExt cx="4962339" cy="3895975"/>
          </a:xfrm>
        </p:grpSpPr>
        <p:sp>
          <p:nvSpPr>
            <p:cNvPr id="31" name="Right Arrow 30"/>
            <p:cNvSpPr/>
            <p:nvPr/>
          </p:nvSpPr>
          <p:spPr>
            <a:xfrm rot="5400000" flipH="1">
              <a:off x="7154429" y="5710174"/>
              <a:ext cx="1360610" cy="453547"/>
            </a:xfrm>
            <a:prstGeom prst="rightArrow">
              <a:avLst/>
            </a:prstGeom>
            <a:solidFill>
              <a:srgbClr val="BA4D63"/>
            </a:solidFill>
            <a:ln>
              <a:solidFill>
                <a:srgbClr val="C02D44"/>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Knowledge</a:t>
              </a:r>
              <a:endParaRPr lang="en-US" sz="1400" dirty="0"/>
            </a:p>
          </p:txBody>
        </p:sp>
        <p:sp>
          <p:nvSpPr>
            <p:cNvPr id="32" name="Bent Arrow 31"/>
            <p:cNvSpPr/>
            <p:nvPr/>
          </p:nvSpPr>
          <p:spPr>
            <a:xfrm flipH="1">
              <a:off x="3099168" y="2721278"/>
              <a:ext cx="4822608" cy="1708358"/>
            </a:xfrm>
            <a:prstGeom prst="bentArrow">
              <a:avLst>
                <a:gd name="adj1" fmla="val 14381"/>
                <a:gd name="adj2" fmla="val 11726"/>
                <a:gd name="adj3" fmla="val 25000"/>
                <a:gd name="adj4" fmla="val 18972"/>
              </a:avLst>
            </a:prstGeom>
            <a:solidFill>
              <a:srgbClr val="BA4D63"/>
            </a:solidFill>
            <a:ln>
              <a:solidFill>
                <a:srgbClr val="C02D44"/>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K</a:t>
              </a:r>
              <a:endParaRPr lang="en-US" sz="1400" dirty="0"/>
            </a:p>
          </p:txBody>
        </p:sp>
      </p:grpSp>
      <p:grpSp>
        <p:nvGrpSpPr>
          <p:cNvPr id="35" name="Group 34"/>
          <p:cNvGrpSpPr/>
          <p:nvPr/>
        </p:nvGrpSpPr>
        <p:grpSpPr>
          <a:xfrm>
            <a:off x="5458169" y="2675926"/>
            <a:ext cx="2104448" cy="1718947"/>
            <a:chOff x="5458169" y="2675926"/>
            <a:chExt cx="2104448" cy="1718947"/>
          </a:xfrm>
        </p:grpSpPr>
        <p:sp>
          <p:nvSpPr>
            <p:cNvPr id="24" name="Left Arrow 23"/>
            <p:cNvSpPr/>
            <p:nvPr/>
          </p:nvSpPr>
          <p:spPr>
            <a:xfrm rot="1899581">
              <a:off x="5458169" y="3488538"/>
              <a:ext cx="1648820" cy="700239"/>
            </a:xfrm>
            <a:prstGeom prst="leftArrow">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Bulk extraction</a:t>
              </a:r>
            </a:p>
            <a:p>
              <a:pPr algn="ctr"/>
              <a:r>
                <a:rPr lang="en-US" sz="1200" dirty="0" smtClean="0"/>
                <a:t>IPF</a:t>
              </a:r>
              <a:endParaRPr lang="en-US" sz="1200" dirty="0"/>
            </a:p>
          </p:txBody>
        </p:sp>
        <p:sp>
          <p:nvSpPr>
            <p:cNvPr id="25" name="Left-Right Arrow 24"/>
            <p:cNvSpPr/>
            <p:nvPr/>
          </p:nvSpPr>
          <p:spPr>
            <a:xfrm>
              <a:off x="5563384" y="2675926"/>
              <a:ext cx="1587019" cy="498901"/>
            </a:xfrm>
            <a:prstGeom prst="leftRightArrow">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QC</a:t>
              </a:r>
              <a:endParaRPr lang="en-US" sz="1200" dirty="0"/>
            </a:p>
          </p:txBody>
        </p:sp>
        <p:sp>
          <p:nvSpPr>
            <p:cNvPr id="34" name="Right Arrow 33"/>
            <p:cNvSpPr/>
            <p:nvPr/>
          </p:nvSpPr>
          <p:spPr>
            <a:xfrm rot="16200000" flipH="1" flipV="1">
              <a:off x="6655539" y="3487794"/>
              <a:ext cx="1360610" cy="453547"/>
            </a:xfrm>
            <a:prstGeom prst="rightArrow">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err="1"/>
                <a:t>Algo</a:t>
              </a:r>
              <a:r>
                <a:rPr lang="en-US" sz="1200" dirty="0"/>
                <a:t>-IPF</a:t>
              </a:r>
            </a:p>
          </p:txBody>
        </p:sp>
      </p:grpSp>
      <p:grpSp>
        <p:nvGrpSpPr>
          <p:cNvPr id="39" name="Group 38"/>
          <p:cNvGrpSpPr/>
          <p:nvPr/>
        </p:nvGrpSpPr>
        <p:grpSpPr>
          <a:xfrm>
            <a:off x="125218" y="2469377"/>
            <a:ext cx="1587019" cy="2666939"/>
            <a:chOff x="125218" y="2469377"/>
            <a:chExt cx="1587019" cy="2666939"/>
          </a:xfrm>
        </p:grpSpPr>
        <p:sp>
          <p:nvSpPr>
            <p:cNvPr id="36" name="Left-Right Arrow 35"/>
            <p:cNvSpPr/>
            <p:nvPr/>
          </p:nvSpPr>
          <p:spPr>
            <a:xfrm>
              <a:off x="125218" y="2469377"/>
              <a:ext cx="1587019" cy="498901"/>
            </a:xfrm>
            <a:prstGeom prst="leftRightArrow">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smtClean="0">
                  <a:solidFill>
                    <a:srgbClr val="3366FF"/>
                  </a:solidFill>
                </a:rPr>
                <a:t>Query/product list &amp; browse</a:t>
              </a:r>
              <a:endParaRPr lang="en-US" sz="900" dirty="0">
                <a:solidFill>
                  <a:srgbClr val="3366FF"/>
                </a:solidFill>
              </a:endParaRPr>
            </a:p>
          </p:txBody>
        </p:sp>
        <p:sp>
          <p:nvSpPr>
            <p:cNvPr id="37" name="Left-Right Arrow 36"/>
            <p:cNvSpPr/>
            <p:nvPr/>
          </p:nvSpPr>
          <p:spPr>
            <a:xfrm>
              <a:off x="125218" y="4637415"/>
              <a:ext cx="1587019" cy="498901"/>
            </a:xfrm>
            <a:prstGeom prst="leftRightArrow">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smtClean="0">
                  <a:solidFill>
                    <a:srgbClr val="3366FF"/>
                  </a:solidFill>
                </a:rPr>
                <a:t>product request &amp; retrieve</a:t>
              </a:r>
              <a:endParaRPr lang="en-US" sz="900" dirty="0">
                <a:solidFill>
                  <a:srgbClr val="3366FF"/>
                </a:solidFill>
              </a:endParaRPr>
            </a:p>
          </p:txBody>
        </p:sp>
        <p:sp>
          <p:nvSpPr>
            <p:cNvPr id="38" name="Left-Right Arrow 37"/>
            <p:cNvSpPr/>
            <p:nvPr/>
          </p:nvSpPr>
          <p:spPr>
            <a:xfrm rot="16200000">
              <a:off x="-482922" y="3637469"/>
              <a:ext cx="1587019" cy="345097"/>
            </a:xfrm>
            <a:prstGeom prst="leftRightArrow">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solidFill>
                  <a:srgbClr val="3366FF"/>
                </a:solidFill>
              </a:endParaRPr>
            </a:p>
          </p:txBody>
        </p:sp>
      </p:grpSp>
      <p:grpSp>
        <p:nvGrpSpPr>
          <p:cNvPr id="47" name="Group 46"/>
          <p:cNvGrpSpPr/>
          <p:nvPr/>
        </p:nvGrpSpPr>
        <p:grpSpPr>
          <a:xfrm>
            <a:off x="2036036" y="1718905"/>
            <a:ext cx="5810351" cy="3210500"/>
            <a:chOff x="2036036" y="1718905"/>
            <a:chExt cx="5810351" cy="3210500"/>
          </a:xfrm>
        </p:grpSpPr>
        <p:sp>
          <p:nvSpPr>
            <p:cNvPr id="40" name="Right Arrow 39"/>
            <p:cNvSpPr/>
            <p:nvPr/>
          </p:nvSpPr>
          <p:spPr>
            <a:xfrm rot="17889982">
              <a:off x="1615053" y="2139888"/>
              <a:ext cx="1366583" cy="524618"/>
            </a:xfrm>
            <a:prstGeom prst="rightArrow">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3366FF"/>
                  </a:solidFill>
                </a:rPr>
                <a:t>reports</a:t>
              </a:r>
              <a:endParaRPr lang="en-US" sz="1600" dirty="0">
                <a:solidFill>
                  <a:srgbClr val="3366FF"/>
                </a:solidFill>
              </a:endParaRPr>
            </a:p>
          </p:txBody>
        </p:sp>
        <p:sp>
          <p:nvSpPr>
            <p:cNvPr id="41" name="Right Arrow 40"/>
            <p:cNvSpPr/>
            <p:nvPr/>
          </p:nvSpPr>
          <p:spPr>
            <a:xfrm rot="17682424">
              <a:off x="1279190" y="3027927"/>
              <a:ext cx="3111598" cy="524618"/>
            </a:xfrm>
            <a:prstGeom prst="rightArrow">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3366FF"/>
                  </a:solidFill>
                </a:rPr>
                <a:t>reports</a:t>
              </a:r>
              <a:endParaRPr lang="en-US" sz="1600" dirty="0">
                <a:solidFill>
                  <a:srgbClr val="3366FF"/>
                </a:solidFill>
              </a:endParaRPr>
            </a:p>
          </p:txBody>
        </p:sp>
        <p:sp>
          <p:nvSpPr>
            <p:cNvPr id="42" name="Right Arrow 41"/>
            <p:cNvSpPr/>
            <p:nvPr/>
          </p:nvSpPr>
          <p:spPr>
            <a:xfrm rot="3710018" flipH="1">
              <a:off x="6900786" y="2140427"/>
              <a:ext cx="1366583" cy="524618"/>
            </a:xfrm>
            <a:prstGeom prst="rightArrow">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3366FF"/>
                  </a:solidFill>
                </a:rPr>
                <a:t>reports</a:t>
              </a:r>
              <a:endParaRPr lang="en-US" sz="1600" dirty="0">
                <a:solidFill>
                  <a:srgbClr val="3366FF"/>
                </a:solidFill>
              </a:endParaRPr>
            </a:p>
          </p:txBody>
        </p:sp>
        <p:sp>
          <p:nvSpPr>
            <p:cNvPr id="43" name="Right Arrow 42"/>
            <p:cNvSpPr/>
            <p:nvPr/>
          </p:nvSpPr>
          <p:spPr>
            <a:xfrm rot="3917576" flipH="1">
              <a:off x="5491634" y="3028466"/>
              <a:ext cx="3111598" cy="524618"/>
            </a:xfrm>
            <a:prstGeom prst="rightArrow">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3366FF"/>
                  </a:solidFill>
                </a:rPr>
                <a:t>reports</a:t>
              </a:r>
              <a:endParaRPr lang="en-US" sz="1600" dirty="0">
                <a:solidFill>
                  <a:srgbClr val="3366FF"/>
                </a:solidFill>
              </a:endParaRPr>
            </a:p>
          </p:txBody>
        </p:sp>
        <p:sp>
          <p:nvSpPr>
            <p:cNvPr id="45" name="Right Arrow 44"/>
            <p:cNvSpPr/>
            <p:nvPr/>
          </p:nvSpPr>
          <p:spPr>
            <a:xfrm rot="5067134" flipH="1">
              <a:off x="4803156" y="2265215"/>
              <a:ext cx="1366583" cy="524618"/>
            </a:xfrm>
            <a:prstGeom prst="rightArrow">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3366FF"/>
                  </a:solidFill>
                </a:rPr>
                <a:t>reports</a:t>
              </a:r>
              <a:endParaRPr lang="en-US" sz="1600" dirty="0">
                <a:solidFill>
                  <a:srgbClr val="3366FF"/>
                </a:solidFill>
              </a:endParaRPr>
            </a:p>
          </p:txBody>
        </p:sp>
        <p:sp>
          <p:nvSpPr>
            <p:cNvPr id="46" name="Right Arrow 45"/>
            <p:cNvSpPr/>
            <p:nvPr/>
          </p:nvSpPr>
          <p:spPr>
            <a:xfrm rot="16367434">
              <a:off x="3115661" y="3111297"/>
              <a:ext cx="3111598" cy="524618"/>
            </a:xfrm>
            <a:prstGeom prst="rightArrow">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3366FF"/>
                  </a:solidFill>
                </a:rPr>
                <a:t>reports</a:t>
              </a:r>
              <a:endParaRPr lang="en-US" sz="1600" dirty="0">
                <a:solidFill>
                  <a:srgbClr val="3366FF"/>
                </a:solidFill>
              </a:endParaRPr>
            </a:p>
          </p:txBody>
        </p:sp>
      </p:grpSp>
    </p:spTree>
    <p:extLst>
      <p:ext uri="{BB962C8B-B14F-4D97-AF65-F5344CB8AC3E}">
        <p14:creationId xmlns:p14="http://schemas.microsoft.com/office/powerpoint/2010/main" val="480309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5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circle(in)">
                                      <p:cBhvr>
                                        <p:cTn id="12" dur="1000"/>
                                        <p:tgtEl>
                                          <p:spTgt spid="35"/>
                                        </p:tgtEl>
                                      </p:cBhvr>
                                    </p:animEffect>
                                  </p:childTnLst>
                                  <p:subTnLst>
                                    <p:set>
                                      <p:cBhvr override="childStyle">
                                        <p:cTn dur="1" fill="hold" display="0" masterRel="nextClick" afterEffect="1"/>
                                        <p:tgtEl>
                                          <p:spTgt spid="35"/>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5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down)">
                                      <p:cBhvr>
                                        <p:cTn id="22" dur="500"/>
                                        <p:tgtEl>
                                          <p:spTgt spid="30"/>
                                        </p:tgtEl>
                                      </p:cBhvr>
                                    </p:animEffect>
                                  </p:childTnLst>
                                  <p:subTnLst>
                                    <p:set>
                                      <p:cBhvr override="childStyle">
                                        <p:cTn dur="1" fill="hold" display="0" masterRel="nextClick" afterEffect="1"/>
                                        <p:tgtEl>
                                          <p:spTgt spid="30"/>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down)">
                                      <p:cBhvr>
                                        <p:cTn id="27" dur="500"/>
                                        <p:tgtEl>
                                          <p:spTgt spid="33"/>
                                        </p:tgtEl>
                                      </p:cBhvr>
                                    </p:animEffect>
                                  </p:childTnLst>
                                  <p:subTnLst>
                                    <p:set>
                                      <p:cBhvr override="childStyle">
                                        <p:cTn dur="1" fill="hold" display="0" masterRel="nextClick" afterEffect="1"/>
                                        <p:tgtEl>
                                          <p:spTgt spid="33"/>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left)">
                                      <p:cBhvr>
                                        <p:cTn id="32" dur="500"/>
                                        <p:tgtEl>
                                          <p:spTgt spid="39"/>
                                        </p:tgtEl>
                                      </p:cBhvr>
                                    </p:animEffect>
                                  </p:childTnLst>
                                  <p:subTnLst>
                                    <p:set>
                                      <p:cBhvr override="childStyle">
                                        <p:cTn dur="1" fill="hold" display="0" masterRel="nextClick" afterEffect="1"/>
                                        <p:tgtEl>
                                          <p:spTgt spid="39"/>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wipe(down)">
                                      <p:cBhvr>
                                        <p:cTn id="3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itle 5"/>
          <p:cNvSpPr>
            <a:spLocks noGrp="1"/>
          </p:cNvSpPr>
          <p:nvPr>
            <p:ph type="title"/>
          </p:nvPr>
        </p:nvSpPr>
        <p:spPr>
          <a:xfrm>
            <a:off x="230188" y="163513"/>
            <a:ext cx="8223250" cy="862012"/>
          </a:xfrm>
        </p:spPr>
        <p:txBody>
          <a:bodyPr/>
          <a:lstStyle/>
          <a:p>
            <a:r>
              <a:rPr lang="en-GB" sz="2400" dirty="0" smtClean="0">
                <a:latin typeface="Verdana" charset="0"/>
                <a:cs typeface="Arial" charset="0"/>
              </a:rPr>
              <a:t>PDGS Operations concept Functional Elements</a:t>
            </a:r>
            <a:endParaRPr lang="en-US" dirty="0">
              <a:latin typeface="Verdana" charset="0"/>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7688" y="849782"/>
            <a:ext cx="8675685" cy="5992374"/>
          </a:xfrm>
          <a:prstGeom prst="rect">
            <a:avLst/>
          </a:prstGeom>
        </p:spPr>
      </p:pic>
    </p:spTree>
    <p:extLst>
      <p:ext uri="{BB962C8B-B14F-4D97-AF65-F5344CB8AC3E}">
        <p14:creationId xmlns:p14="http://schemas.microsoft.com/office/powerpoint/2010/main" val="402588926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itle 5"/>
          <p:cNvSpPr>
            <a:spLocks noGrp="1"/>
          </p:cNvSpPr>
          <p:nvPr>
            <p:ph type="title"/>
          </p:nvPr>
        </p:nvSpPr>
        <p:spPr>
          <a:xfrm>
            <a:off x="230188" y="163513"/>
            <a:ext cx="8223250" cy="862012"/>
          </a:xfrm>
        </p:spPr>
        <p:txBody>
          <a:bodyPr/>
          <a:lstStyle/>
          <a:p>
            <a:r>
              <a:rPr lang="en-GB" sz="2400" dirty="0" smtClean="0">
                <a:latin typeface="Verdana" charset="0"/>
                <a:cs typeface="Arial" charset="0"/>
              </a:rPr>
              <a:t>PDGS Operations concept Functional Elements</a:t>
            </a:r>
            <a:endParaRPr lang="en-US" dirty="0">
              <a:latin typeface="Verdana" charset="0"/>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7688" y="849782"/>
            <a:ext cx="8675685" cy="5992374"/>
          </a:xfrm>
          <a:prstGeom prst="rect">
            <a:avLst/>
          </a:prstGeom>
        </p:spPr>
      </p:pic>
      <p:sp>
        <p:nvSpPr>
          <p:cNvPr id="4" name="Rectangular Callout 3"/>
          <p:cNvSpPr/>
          <p:nvPr/>
        </p:nvSpPr>
        <p:spPr>
          <a:xfrm>
            <a:off x="4564063" y="1389063"/>
            <a:ext cx="5151437" cy="5230812"/>
          </a:xfrm>
          <a:prstGeom prst="wedgeRectCallout">
            <a:avLst>
              <a:gd name="adj1" fmla="val -79829"/>
              <a:gd name="adj2" fmla="val -41374"/>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dirty="0">
                <a:solidFill>
                  <a:srgbClr val="3366FF"/>
                </a:solidFill>
              </a:rPr>
              <a:t>User helpdesk, ESA Web Portals and Data </a:t>
            </a:r>
            <a:r>
              <a:rPr lang="en-US" dirty="0" smtClean="0">
                <a:solidFill>
                  <a:srgbClr val="3366FF"/>
                </a:solidFill>
              </a:rPr>
              <a:t>Documentation</a:t>
            </a:r>
          </a:p>
          <a:p>
            <a:endParaRPr lang="en-US" dirty="0"/>
          </a:p>
          <a:p>
            <a:r>
              <a:rPr lang="en-US" sz="1600" u="sng" dirty="0">
                <a:solidFill>
                  <a:srgbClr val="FF0000"/>
                </a:solidFill>
              </a:rPr>
              <a:t>Functionality</a:t>
            </a:r>
            <a:r>
              <a:rPr lang="en-US" sz="1600" dirty="0"/>
              <a:t>: EO helpdesk, EO Order desk, EO on-line portal, EO-portal, GEO-Portal, Disaster Charter </a:t>
            </a:r>
            <a:r>
              <a:rPr lang="en-US" sz="1600" dirty="0" smtClean="0"/>
              <a:t>Portal</a:t>
            </a:r>
          </a:p>
          <a:p>
            <a:endParaRPr lang="en-GB" sz="1600" dirty="0"/>
          </a:p>
          <a:p>
            <a:r>
              <a:rPr lang="en-US" sz="1600" u="sng" dirty="0">
                <a:solidFill>
                  <a:srgbClr val="FF0000"/>
                </a:solidFill>
              </a:rPr>
              <a:t>Past implementation</a:t>
            </a:r>
            <a:r>
              <a:rPr lang="en-US" sz="1600" dirty="0"/>
              <a:t>: functionality partially implemented on ESA infrastructure and operated as part of a series of different service contracts </a:t>
            </a:r>
            <a:r>
              <a:rPr lang="en-US" sz="1600" dirty="0" smtClean="0"/>
              <a:t>.</a:t>
            </a:r>
          </a:p>
          <a:p>
            <a:endParaRPr lang="en-GB" sz="1600" dirty="0"/>
          </a:p>
          <a:p>
            <a:r>
              <a:rPr lang="en-US" sz="1600" u="sng" dirty="0">
                <a:solidFill>
                  <a:srgbClr val="FF0000"/>
                </a:solidFill>
              </a:rPr>
              <a:t>Intended implementation</a:t>
            </a:r>
            <a:r>
              <a:rPr lang="en-US" sz="1600" dirty="0"/>
              <a:t>: </a:t>
            </a:r>
            <a:r>
              <a:rPr lang="en-US" sz="1600" dirty="0" smtClean="0"/>
              <a:t>functionality regrouped and </a:t>
            </a:r>
            <a:r>
              <a:rPr lang="en-US" sz="1600" dirty="0"/>
              <a:t>provided as </a:t>
            </a:r>
            <a:r>
              <a:rPr lang="en-US" sz="1600" dirty="0" smtClean="0"/>
              <a:t>two service </a:t>
            </a:r>
            <a:r>
              <a:rPr lang="en-US" sz="1600" dirty="0"/>
              <a:t>contracts</a:t>
            </a:r>
            <a:r>
              <a:rPr lang="en-US" sz="1600" dirty="0" smtClean="0"/>
              <a:t>.</a:t>
            </a:r>
            <a:endParaRPr lang="en-US" sz="1600" dirty="0"/>
          </a:p>
        </p:txBody>
      </p:sp>
    </p:spTree>
    <p:extLst>
      <p:ext uri="{BB962C8B-B14F-4D97-AF65-F5344CB8AC3E}">
        <p14:creationId xmlns:p14="http://schemas.microsoft.com/office/powerpoint/2010/main" val="409337605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itle 5"/>
          <p:cNvSpPr>
            <a:spLocks noGrp="1"/>
          </p:cNvSpPr>
          <p:nvPr>
            <p:ph type="title"/>
          </p:nvPr>
        </p:nvSpPr>
        <p:spPr>
          <a:xfrm>
            <a:off x="230188" y="163513"/>
            <a:ext cx="8223250" cy="862012"/>
          </a:xfrm>
        </p:spPr>
        <p:txBody>
          <a:bodyPr/>
          <a:lstStyle/>
          <a:p>
            <a:r>
              <a:rPr lang="en-GB" sz="2400" dirty="0" smtClean="0">
                <a:latin typeface="Verdana" charset="0"/>
                <a:cs typeface="Arial" charset="0"/>
              </a:rPr>
              <a:t>PDGS Operations concept Functional Elements</a:t>
            </a:r>
            <a:endParaRPr lang="en-US" dirty="0">
              <a:latin typeface="Verdana" charset="0"/>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7688" y="849782"/>
            <a:ext cx="8675685" cy="5992374"/>
          </a:xfrm>
          <a:prstGeom prst="rect">
            <a:avLst/>
          </a:prstGeom>
        </p:spPr>
      </p:pic>
      <p:sp>
        <p:nvSpPr>
          <p:cNvPr id="4" name="Rectangular Callout 3"/>
          <p:cNvSpPr/>
          <p:nvPr/>
        </p:nvSpPr>
        <p:spPr>
          <a:xfrm>
            <a:off x="4564063" y="1389063"/>
            <a:ext cx="5151437" cy="5230812"/>
          </a:xfrm>
          <a:prstGeom prst="wedgeRectCallout">
            <a:avLst>
              <a:gd name="adj1" fmla="val -79521"/>
              <a:gd name="adj2" fmla="val -27869"/>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dirty="0" smtClean="0">
                <a:solidFill>
                  <a:srgbClr val="3366FF"/>
                </a:solidFill>
              </a:rPr>
              <a:t>Data Discovery</a:t>
            </a:r>
          </a:p>
          <a:p>
            <a:endParaRPr lang="en-US" dirty="0"/>
          </a:p>
          <a:p>
            <a:r>
              <a:rPr lang="en-US" sz="1600" u="sng" dirty="0">
                <a:solidFill>
                  <a:srgbClr val="FF0000"/>
                </a:solidFill>
              </a:rPr>
              <a:t>Functionality</a:t>
            </a:r>
            <a:r>
              <a:rPr lang="en-US" sz="1600" dirty="0"/>
              <a:t>: provide access to the user to the catalogue of data products available to the </a:t>
            </a:r>
            <a:r>
              <a:rPr lang="en-US" sz="1600" dirty="0" smtClean="0"/>
              <a:t>users</a:t>
            </a:r>
          </a:p>
          <a:p>
            <a:endParaRPr lang="en-GB" sz="1600" dirty="0"/>
          </a:p>
          <a:p>
            <a:r>
              <a:rPr lang="en-US" sz="1600" u="sng" dirty="0">
                <a:solidFill>
                  <a:srgbClr val="FF0000"/>
                </a:solidFill>
              </a:rPr>
              <a:t>Past implementation</a:t>
            </a:r>
            <a:r>
              <a:rPr lang="en-US" sz="1600" dirty="0"/>
              <a:t>: functionality implemented on ESA infrastructure  and operated as part of service contracts. Many separated catalogues exist, sometimes providing overlapping services to the users</a:t>
            </a:r>
            <a:r>
              <a:rPr lang="en-US" sz="1600" dirty="0" smtClean="0"/>
              <a:t>.</a:t>
            </a:r>
          </a:p>
          <a:p>
            <a:endParaRPr lang="en-GB" sz="1600" dirty="0"/>
          </a:p>
          <a:p>
            <a:r>
              <a:rPr lang="en-US" sz="1600" u="sng" dirty="0">
                <a:solidFill>
                  <a:srgbClr val="FF0000"/>
                </a:solidFill>
              </a:rPr>
              <a:t>Intended implementation</a:t>
            </a:r>
            <a:r>
              <a:rPr lang="en-US" sz="1600" dirty="0"/>
              <a:t>: functionality to be implemented on ESA infrastructure and operated as part of Service Contracts.</a:t>
            </a:r>
            <a:r>
              <a:rPr lang="en-GB" sz="1600" dirty="0"/>
              <a:t> </a:t>
            </a:r>
            <a:endParaRPr lang="en-US" sz="1600" dirty="0"/>
          </a:p>
        </p:txBody>
      </p:sp>
    </p:spTree>
    <p:extLst>
      <p:ext uri="{BB962C8B-B14F-4D97-AF65-F5344CB8AC3E}">
        <p14:creationId xmlns:p14="http://schemas.microsoft.com/office/powerpoint/2010/main" val="387726437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itle 5"/>
          <p:cNvSpPr>
            <a:spLocks noGrp="1"/>
          </p:cNvSpPr>
          <p:nvPr>
            <p:ph type="title"/>
          </p:nvPr>
        </p:nvSpPr>
        <p:spPr>
          <a:xfrm>
            <a:off x="230188" y="163513"/>
            <a:ext cx="8223250" cy="862012"/>
          </a:xfrm>
        </p:spPr>
        <p:txBody>
          <a:bodyPr/>
          <a:lstStyle/>
          <a:p>
            <a:r>
              <a:rPr lang="en-GB" sz="2400" dirty="0" smtClean="0">
                <a:latin typeface="Verdana" charset="0"/>
                <a:cs typeface="Arial" charset="0"/>
              </a:rPr>
              <a:t>PDGS Operations concept Functional Elements</a:t>
            </a:r>
            <a:endParaRPr lang="en-US" dirty="0">
              <a:latin typeface="Verdana" charset="0"/>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7688" y="849782"/>
            <a:ext cx="8675685" cy="5992374"/>
          </a:xfrm>
          <a:prstGeom prst="rect">
            <a:avLst/>
          </a:prstGeom>
        </p:spPr>
      </p:pic>
      <p:sp>
        <p:nvSpPr>
          <p:cNvPr id="4" name="Rectangular Callout 3"/>
          <p:cNvSpPr/>
          <p:nvPr/>
        </p:nvSpPr>
        <p:spPr>
          <a:xfrm>
            <a:off x="4265395" y="1389063"/>
            <a:ext cx="5450105" cy="5230812"/>
          </a:xfrm>
          <a:prstGeom prst="wedgeRectCallout">
            <a:avLst>
              <a:gd name="adj1" fmla="val -78134"/>
              <a:gd name="adj2" fmla="val -1617"/>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dirty="0" smtClean="0">
                <a:solidFill>
                  <a:srgbClr val="3366FF"/>
                </a:solidFill>
              </a:rPr>
              <a:t>Data Access</a:t>
            </a:r>
          </a:p>
          <a:p>
            <a:endParaRPr lang="en-US" dirty="0"/>
          </a:p>
          <a:p>
            <a:r>
              <a:rPr lang="en-US" sz="1400" u="sng" dirty="0">
                <a:solidFill>
                  <a:srgbClr val="FF0000"/>
                </a:solidFill>
              </a:rPr>
              <a:t>Functionality</a:t>
            </a:r>
            <a:r>
              <a:rPr lang="en-US" sz="1400" dirty="0"/>
              <a:t>: allow access of the data to the users, for direct retrieval of products that are already generated, or seamless on-the-fly production and subsequent retrieval</a:t>
            </a:r>
            <a:r>
              <a:rPr lang="en-US" sz="1400" dirty="0" smtClean="0"/>
              <a:t>.</a:t>
            </a:r>
          </a:p>
          <a:p>
            <a:endParaRPr lang="en-GB" sz="1400" dirty="0"/>
          </a:p>
          <a:p>
            <a:r>
              <a:rPr lang="en-US" sz="1400" u="sng" dirty="0">
                <a:solidFill>
                  <a:srgbClr val="FF0000"/>
                </a:solidFill>
              </a:rPr>
              <a:t>Past implementation</a:t>
            </a:r>
            <a:r>
              <a:rPr lang="en-US" sz="1400" dirty="0"/>
              <a:t>: direct retrieval of products functionality implemented on ESA and non-ESA depending on the mission providing many different (and sometimes confusing) opportunities for the user to retrieve the data. On-request data processing and retrieval was provided through a cumbersome data ordering process involving several elements of the ground segment (user services, archive, processing systems, dissemination, etc…) and shall be replaced in the future by an automatic process based on On-the-fly production</a:t>
            </a:r>
            <a:r>
              <a:rPr lang="en-US" sz="1400" dirty="0" smtClean="0"/>
              <a:t>.</a:t>
            </a:r>
          </a:p>
          <a:p>
            <a:endParaRPr lang="en-GB" sz="1400" dirty="0"/>
          </a:p>
          <a:p>
            <a:r>
              <a:rPr lang="en-US" sz="1400" u="sng" dirty="0">
                <a:solidFill>
                  <a:srgbClr val="FF0000"/>
                </a:solidFill>
              </a:rPr>
              <a:t>Intended implementation</a:t>
            </a:r>
            <a:r>
              <a:rPr lang="en-US" sz="1400" dirty="0"/>
              <a:t>: functionality to implemented on virtual infrastructure procured by ESA through service contracts and providing product as-is retrieval capability, and on-the-fly processing and retrieval capability in an identical manner for the users.</a:t>
            </a:r>
            <a:endParaRPr lang="en-GB" sz="1400" dirty="0"/>
          </a:p>
        </p:txBody>
      </p:sp>
    </p:spTree>
    <p:extLst>
      <p:ext uri="{BB962C8B-B14F-4D97-AF65-F5344CB8AC3E}">
        <p14:creationId xmlns:p14="http://schemas.microsoft.com/office/powerpoint/2010/main" val="47549055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itle 5"/>
          <p:cNvSpPr>
            <a:spLocks noGrp="1"/>
          </p:cNvSpPr>
          <p:nvPr>
            <p:ph type="title"/>
          </p:nvPr>
        </p:nvSpPr>
        <p:spPr>
          <a:xfrm>
            <a:off x="230188" y="163513"/>
            <a:ext cx="8223250" cy="862012"/>
          </a:xfrm>
        </p:spPr>
        <p:txBody>
          <a:bodyPr/>
          <a:lstStyle/>
          <a:p>
            <a:r>
              <a:rPr lang="en-GB" sz="2400" dirty="0" smtClean="0">
                <a:latin typeface="Verdana" charset="0"/>
                <a:cs typeface="Arial" charset="0"/>
              </a:rPr>
              <a:t>PDGS Operations concept Functional Elements</a:t>
            </a:r>
            <a:endParaRPr lang="en-US" dirty="0">
              <a:latin typeface="Verdana" charset="0"/>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7688" y="849782"/>
            <a:ext cx="8675685" cy="5992374"/>
          </a:xfrm>
          <a:prstGeom prst="rect">
            <a:avLst/>
          </a:prstGeom>
        </p:spPr>
      </p:pic>
      <p:sp>
        <p:nvSpPr>
          <p:cNvPr id="4" name="Rectangular Callout 3"/>
          <p:cNvSpPr/>
          <p:nvPr/>
        </p:nvSpPr>
        <p:spPr>
          <a:xfrm>
            <a:off x="3960813" y="1389063"/>
            <a:ext cx="5754687" cy="5230812"/>
          </a:xfrm>
          <a:prstGeom prst="wedgeRectCallout">
            <a:avLst>
              <a:gd name="adj1" fmla="val -66077"/>
              <a:gd name="adj2" fmla="val 29793"/>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dirty="0" smtClean="0">
                <a:solidFill>
                  <a:srgbClr val="3366FF"/>
                </a:solidFill>
              </a:rPr>
              <a:t>Virtual Research Environment</a:t>
            </a:r>
          </a:p>
          <a:p>
            <a:endParaRPr lang="en-US" dirty="0"/>
          </a:p>
          <a:p>
            <a:r>
              <a:rPr lang="en-US" sz="1400" u="sng" dirty="0">
                <a:solidFill>
                  <a:srgbClr val="FF0000"/>
                </a:solidFill>
              </a:rPr>
              <a:t>Functionality</a:t>
            </a:r>
            <a:r>
              <a:rPr lang="en-US" sz="1400" dirty="0"/>
              <a:t>: Provide hosted processing capability to specific users (e.g. implementing a MEP for a DISC).</a:t>
            </a:r>
            <a:endParaRPr lang="en-GB" sz="1400" dirty="0"/>
          </a:p>
          <a:p>
            <a:endParaRPr lang="en-US" sz="1400" dirty="0" smtClean="0"/>
          </a:p>
          <a:p>
            <a:r>
              <a:rPr lang="en-US" sz="1400" u="sng" dirty="0">
                <a:solidFill>
                  <a:srgbClr val="FF0000"/>
                </a:solidFill>
              </a:rPr>
              <a:t>Past implementation</a:t>
            </a:r>
            <a:r>
              <a:rPr lang="en-US" sz="1400" dirty="0"/>
              <a:t>: functionality partially implemented as part of the G-POD platform</a:t>
            </a:r>
            <a:r>
              <a:rPr lang="en-US" sz="1400" dirty="0" smtClean="0"/>
              <a:t>.</a:t>
            </a:r>
          </a:p>
          <a:p>
            <a:endParaRPr lang="en-GB" sz="1400" dirty="0"/>
          </a:p>
          <a:p>
            <a:r>
              <a:rPr lang="en-US" sz="1400" u="sng" dirty="0">
                <a:solidFill>
                  <a:srgbClr val="FF0000"/>
                </a:solidFill>
              </a:rPr>
              <a:t>Intended implementation</a:t>
            </a:r>
            <a:r>
              <a:rPr lang="en-US" sz="1400" dirty="0"/>
              <a:t>: functionality to be implemented on virtual infrastructure procured by ESA through service contracts and providing hosted processing </a:t>
            </a:r>
            <a:r>
              <a:rPr lang="en-US" sz="1400" dirty="0" smtClean="0"/>
              <a:t>capability, in particular benefitting </a:t>
            </a:r>
            <a:r>
              <a:rPr lang="en-US" sz="1400" dirty="0"/>
              <a:t>from the presence on the same platform of the data hosted for the data access functionality.</a:t>
            </a:r>
            <a:r>
              <a:rPr lang="en-GB" sz="1400" dirty="0"/>
              <a:t> </a:t>
            </a:r>
            <a:endParaRPr lang="en-US" sz="1400" dirty="0"/>
          </a:p>
        </p:txBody>
      </p:sp>
    </p:spTree>
    <p:extLst>
      <p:ext uri="{BB962C8B-B14F-4D97-AF65-F5344CB8AC3E}">
        <p14:creationId xmlns:p14="http://schemas.microsoft.com/office/powerpoint/2010/main" val="21657135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Robert Meisner\Missions\Earth Explorers\GOCE\GOCE Images\GOCE-Key-Visual.jpg"/>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bwMode="auto">
          <a:xfrm>
            <a:off x="0" y="1288113"/>
            <a:ext cx="9906000" cy="5569888"/>
          </a:xfrm>
          <a:prstGeom prst="rect">
            <a:avLst/>
          </a:prstGeom>
          <a:noFill/>
          <a:extLst>
            <a:ext uri="{909E8E84-426E-40dd-AFC4-6F175D3DCCD1}">
              <a14:hiddenFill xmlns:a14="http://schemas.microsoft.com/office/drawing/2010/main" xmlns="">
                <a:solidFill>
                  <a:srgbClr val="FFFFFF"/>
                </a:solidFill>
              </a14:hiddenFill>
            </a:ext>
          </a:extLst>
        </p:spPr>
      </p:pic>
      <p:sp>
        <p:nvSpPr>
          <p:cNvPr id="13315" name="Rectangle 2"/>
          <p:cNvSpPr>
            <a:spLocks noChangeArrowheads="1"/>
          </p:cNvSpPr>
          <p:nvPr/>
        </p:nvSpPr>
        <p:spPr bwMode="auto">
          <a:xfrm>
            <a:off x="234950" y="411379"/>
            <a:ext cx="78359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defRPr/>
            </a:pPr>
            <a:r>
              <a:rPr lang="en-US" sz="2400" b="1" dirty="0">
                <a:solidFill>
                  <a:srgbClr val="FFFFFF"/>
                </a:solidFill>
                <a:latin typeface="+mj-lt"/>
                <a:cs typeface="Arial" pitchFamily="34" charset="0"/>
              </a:rPr>
              <a:t>GOCE: </a:t>
            </a:r>
            <a:r>
              <a:rPr lang="en-US" sz="2400" b="1" dirty="0" smtClean="0">
                <a:solidFill>
                  <a:schemeClr val="bg1"/>
                </a:solidFill>
                <a:latin typeface="+mj-lt"/>
                <a:cs typeface="Arial" pitchFamily="34" charset="0"/>
              </a:rPr>
              <a:t>Gravity and Ocean Circulation</a:t>
            </a:r>
            <a:endParaRPr lang="en-US" sz="2400" b="1" dirty="0">
              <a:solidFill>
                <a:srgbClr val="FFFFFF"/>
              </a:solidFill>
              <a:latin typeface="+mj-lt"/>
              <a:cs typeface="Arial" pitchFamily="34" charset="0"/>
            </a:endParaRPr>
          </a:p>
        </p:txBody>
      </p:sp>
      <p:sp>
        <p:nvSpPr>
          <p:cNvPr id="8" name="TextBox 7"/>
          <p:cNvSpPr txBox="1"/>
          <p:nvPr/>
        </p:nvSpPr>
        <p:spPr>
          <a:xfrm>
            <a:off x="-2" y="1294152"/>
            <a:ext cx="7140223" cy="5470728"/>
          </a:xfrm>
          <a:prstGeom prst="rect">
            <a:avLst/>
          </a:prstGeom>
          <a:noFill/>
        </p:spPr>
        <p:txBody>
          <a:bodyPr wrap="square">
            <a:spAutoFit/>
          </a:bodyPr>
          <a:lstStyle/>
          <a:p>
            <a:pPr marL="342900" indent="-342900">
              <a:lnSpc>
                <a:spcPct val="150000"/>
              </a:lnSpc>
              <a:buFont typeface="Arial" pitchFamily="34" charset="0"/>
              <a:buChar char="•"/>
              <a:defRPr/>
            </a:pPr>
            <a:r>
              <a:rPr lang="en-GB" dirty="0" smtClean="0">
                <a:solidFill>
                  <a:schemeClr val="bg1"/>
                </a:solidFill>
              </a:rPr>
              <a:t>First gradiometer in space</a:t>
            </a:r>
            <a:r>
              <a:rPr lang="en-GB" dirty="0">
                <a:solidFill>
                  <a:schemeClr val="bg1"/>
                </a:solidFill>
              </a:rPr>
              <a:t>, </a:t>
            </a:r>
            <a:r>
              <a:rPr lang="en-GB" dirty="0" smtClean="0">
                <a:solidFill>
                  <a:schemeClr val="bg1"/>
                </a:solidFill>
              </a:rPr>
              <a:t>launched </a:t>
            </a:r>
            <a:r>
              <a:rPr lang="en-GB" dirty="0">
                <a:solidFill>
                  <a:schemeClr val="bg1"/>
                </a:solidFill>
              </a:rPr>
              <a:t>in March 2009, very </a:t>
            </a:r>
            <a:r>
              <a:rPr lang="en-GB" dirty="0" smtClean="0">
                <a:solidFill>
                  <a:schemeClr val="bg1"/>
                </a:solidFill>
              </a:rPr>
              <a:t>low orbit (255 km)</a:t>
            </a:r>
          </a:p>
          <a:p>
            <a:pPr marL="342900" indent="-342900">
              <a:lnSpc>
                <a:spcPct val="150000"/>
              </a:lnSpc>
              <a:buFont typeface="Arial" pitchFamily="34" charset="0"/>
              <a:buChar char="•"/>
              <a:defRPr/>
            </a:pPr>
            <a:r>
              <a:rPr lang="en-GB" dirty="0">
                <a:solidFill>
                  <a:schemeClr val="bg1"/>
                </a:solidFill>
              </a:rPr>
              <a:t>Best geoid ever: </a:t>
            </a:r>
            <a:r>
              <a:rPr lang="en-US" dirty="0" smtClean="0">
                <a:solidFill>
                  <a:schemeClr val="bg1"/>
                </a:solidFill>
              </a:rPr>
              <a:t>accelerometers </a:t>
            </a:r>
            <a:r>
              <a:rPr lang="en-US" dirty="0">
                <a:solidFill>
                  <a:schemeClr val="bg1"/>
                </a:solidFill>
              </a:rPr>
              <a:t>onboard GOCE are 100 times more sensitive than any previously </a:t>
            </a:r>
            <a:r>
              <a:rPr lang="en-US" dirty="0" smtClean="0">
                <a:solidFill>
                  <a:schemeClr val="bg1"/>
                </a:solidFill>
              </a:rPr>
              <a:t>flown</a:t>
            </a:r>
            <a:endParaRPr lang="en-US" dirty="0" smtClean="0">
              <a:solidFill>
                <a:schemeClr val="bg1"/>
              </a:solidFill>
              <a:sym typeface="Wingdings"/>
            </a:endParaRPr>
          </a:p>
          <a:p>
            <a:pPr marL="342900" indent="-342900">
              <a:lnSpc>
                <a:spcPct val="150000"/>
              </a:lnSpc>
              <a:buFont typeface="Arial" pitchFamily="34" charset="0"/>
              <a:buChar char="•"/>
              <a:defRPr/>
            </a:pPr>
            <a:r>
              <a:rPr lang="en-US" dirty="0" smtClean="0">
                <a:solidFill>
                  <a:schemeClr val="bg1"/>
                </a:solidFill>
              </a:rPr>
              <a:t>Improvement </a:t>
            </a:r>
            <a:r>
              <a:rPr lang="en-US" dirty="0">
                <a:solidFill>
                  <a:schemeClr val="bg1"/>
                </a:solidFill>
              </a:rPr>
              <a:t>in the spatial resolution of the gravity field and geoid by a factor 5-6 (compared to GRACE).</a:t>
            </a:r>
          </a:p>
          <a:p>
            <a:pPr marL="342900" indent="-342900">
              <a:lnSpc>
                <a:spcPct val="150000"/>
              </a:lnSpc>
              <a:buFont typeface="Arial" pitchFamily="34" charset="0"/>
              <a:buChar char="•"/>
              <a:defRPr/>
            </a:pPr>
            <a:r>
              <a:rPr lang="en-GB" dirty="0" smtClean="0">
                <a:solidFill>
                  <a:schemeClr val="bg1"/>
                </a:solidFill>
              </a:rPr>
              <a:t>5</a:t>
            </a:r>
            <a:r>
              <a:rPr lang="en-GB" baseline="30000" dirty="0" smtClean="0">
                <a:solidFill>
                  <a:schemeClr val="bg1"/>
                </a:solidFill>
              </a:rPr>
              <a:t>th</a:t>
            </a:r>
            <a:r>
              <a:rPr lang="en-GB" dirty="0" smtClean="0">
                <a:solidFill>
                  <a:schemeClr val="bg1"/>
                </a:solidFill>
              </a:rPr>
              <a:t> </a:t>
            </a:r>
            <a:r>
              <a:rPr lang="en-GB" dirty="0">
                <a:solidFill>
                  <a:schemeClr val="bg1"/>
                </a:solidFill>
              </a:rPr>
              <a:t>version of </a:t>
            </a:r>
            <a:r>
              <a:rPr lang="en-GB" dirty="0" smtClean="0">
                <a:solidFill>
                  <a:schemeClr val="bg1"/>
                </a:solidFill>
              </a:rPr>
              <a:t>geoid in 2014, including </a:t>
            </a:r>
            <a:r>
              <a:rPr lang="en-GB" dirty="0">
                <a:solidFill>
                  <a:schemeClr val="bg1"/>
                </a:solidFill>
              </a:rPr>
              <a:t>all GOCE </a:t>
            </a:r>
            <a:r>
              <a:rPr lang="en-GB" dirty="0" smtClean="0">
                <a:solidFill>
                  <a:schemeClr val="bg1"/>
                </a:solidFill>
              </a:rPr>
              <a:t>measurements (more </a:t>
            </a:r>
            <a:r>
              <a:rPr lang="en-GB" dirty="0">
                <a:solidFill>
                  <a:schemeClr val="bg1"/>
                </a:solidFill>
              </a:rPr>
              <a:t>than 50 million) </a:t>
            </a:r>
            <a:r>
              <a:rPr lang="en-US" altLang="ja-JP" dirty="0" smtClean="0">
                <a:solidFill>
                  <a:schemeClr val="bg1"/>
                </a:solidFill>
              </a:rPr>
              <a:t>of </a:t>
            </a:r>
            <a:r>
              <a:rPr lang="en-US" altLang="ja-JP" dirty="0">
                <a:solidFill>
                  <a:schemeClr val="bg1"/>
                </a:solidFill>
              </a:rPr>
              <a:t>variations in gravitational attraction</a:t>
            </a:r>
            <a:endParaRPr lang="en-GB" dirty="0">
              <a:solidFill>
                <a:schemeClr val="bg1"/>
              </a:solidFill>
            </a:endParaRPr>
          </a:p>
          <a:p>
            <a:pPr marL="342900" indent="-342900">
              <a:lnSpc>
                <a:spcPct val="150000"/>
              </a:lnSpc>
              <a:buFont typeface="Arial" pitchFamily="34" charset="0"/>
              <a:buChar char="•"/>
              <a:defRPr/>
            </a:pPr>
            <a:r>
              <a:rPr lang="en-US" dirty="0">
                <a:solidFill>
                  <a:schemeClr val="bg1"/>
                </a:solidFill>
              </a:rPr>
              <a:t>Geoid important for many applications like unified height systems or navigation. </a:t>
            </a:r>
          </a:p>
          <a:p>
            <a:pPr marL="342900" indent="-342900">
              <a:lnSpc>
                <a:spcPct val="150000"/>
              </a:lnSpc>
              <a:buFont typeface="Arial" pitchFamily="34" charset="0"/>
              <a:buChar char="•"/>
              <a:defRPr/>
            </a:pPr>
            <a:r>
              <a:rPr lang="en-GB" dirty="0" smtClean="0">
                <a:solidFill>
                  <a:schemeClr val="bg1"/>
                </a:solidFill>
              </a:rPr>
              <a:t>End of mission declared 21 October 2013 following depletion of Xenon fuel; re-entry 11 November 2013</a:t>
            </a:r>
            <a:endParaRPr lang="en-GB" dirty="0">
              <a:solidFill>
                <a:schemeClr val="bg1"/>
              </a:solidFill>
            </a:endParaRPr>
          </a:p>
        </p:txBody>
      </p:sp>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54266" y="4106267"/>
            <a:ext cx="2751733" cy="2751733"/>
          </a:xfrm>
          <a:prstGeom prst="rect">
            <a:avLst/>
          </a:prstGeom>
        </p:spPr>
      </p:pic>
    </p:spTree>
    <p:extLst>
      <p:ext uri="{BB962C8B-B14F-4D97-AF65-F5344CB8AC3E}">
        <p14:creationId xmlns:p14="http://schemas.microsoft.com/office/powerpoint/2010/main" val="345299504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itle 5"/>
          <p:cNvSpPr>
            <a:spLocks noGrp="1"/>
          </p:cNvSpPr>
          <p:nvPr>
            <p:ph type="title"/>
          </p:nvPr>
        </p:nvSpPr>
        <p:spPr>
          <a:xfrm>
            <a:off x="230188" y="163513"/>
            <a:ext cx="8223250" cy="862012"/>
          </a:xfrm>
        </p:spPr>
        <p:txBody>
          <a:bodyPr/>
          <a:lstStyle/>
          <a:p>
            <a:r>
              <a:rPr lang="en-GB" sz="2400" dirty="0" smtClean="0">
                <a:latin typeface="Verdana" charset="0"/>
                <a:cs typeface="Arial" charset="0"/>
              </a:rPr>
              <a:t>PDGS Operations concept Functional Elements</a:t>
            </a:r>
            <a:endParaRPr lang="en-US" dirty="0">
              <a:latin typeface="Verdana" charset="0"/>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7688" y="849782"/>
            <a:ext cx="8675685" cy="5992374"/>
          </a:xfrm>
          <a:prstGeom prst="rect">
            <a:avLst/>
          </a:prstGeom>
        </p:spPr>
      </p:pic>
      <p:sp>
        <p:nvSpPr>
          <p:cNvPr id="5" name="Rectangular Callout 4"/>
          <p:cNvSpPr/>
          <p:nvPr/>
        </p:nvSpPr>
        <p:spPr>
          <a:xfrm>
            <a:off x="214314" y="1857374"/>
            <a:ext cx="7572374" cy="5000626"/>
          </a:xfrm>
          <a:prstGeom prst="wedgeRectCallout">
            <a:avLst>
              <a:gd name="adj1" fmla="val 58211"/>
              <a:gd name="adj2" fmla="val 5362"/>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nchorCtr="0"/>
          <a:lstStyle/>
          <a:p>
            <a:r>
              <a:rPr lang="en-US" dirty="0" smtClean="0">
                <a:solidFill>
                  <a:srgbClr val="3366FF"/>
                </a:solidFill>
              </a:rPr>
              <a:t>Master archive</a:t>
            </a:r>
          </a:p>
          <a:p>
            <a:endParaRPr lang="en-US" dirty="0"/>
          </a:p>
          <a:p>
            <a:r>
              <a:rPr lang="en-US" u="sng" dirty="0">
                <a:solidFill>
                  <a:srgbClr val="FF0000"/>
                </a:solidFill>
              </a:rPr>
              <a:t>Master Archive Functionality</a:t>
            </a:r>
            <a:r>
              <a:rPr lang="en-US" dirty="0"/>
              <a:t>: Preservation of all ESA managed data records within a Managed Archive</a:t>
            </a:r>
            <a:r>
              <a:rPr lang="en-US" dirty="0" smtClean="0"/>
              <a:t>.</a:t>
            </a:r>
          </a:p>
          <a:p>
            <a:endParaRPr lang="en-GB" dirty="0"/>
          </a:p>
          <a:p>
            <a:r>
              <a:rPr lang="en-US" u="sng" dirty="0">
                <a:solidFill>
                  <a:srgbClr val="FF0000"/>
                </a:solidFill>
              </a:rPr>
              <a:t>Past implementation</a:t>
            </a:r>
            <a:r>
              <a:rPr lang="en-US" dirty="0"/>
              <a:t>: the storage part of the functionality was provided as part of the Operations Contracts with the PACs (mainly ERS and ENVISAT data) and the Stations (mainly Third Part Missions)</a:t>
            </a:r>
            <a:r>
              <a:rPr lang="en-US" dirty="0" smtClean="0"/>
              <a:t>.</a:t>
            </a:r>
          </a:p>
          <a:p>
            <a:endParaRPr lang="en-GB" dirty="0"/>
          </a:p>
          <a:p>
            <a:r>
              <a:rPr lang="en-US" u="sng" dirty="0">
                <a:solidFill>
                  <a:srgbClr val="FF0000"/>
                </a:solidFill>
              </a:rPr>
              <a:t>Intended implementation</a:t>
            </a:r>
            <a:r>
              <a:rPr lang="en-US" dirty="0"/>
              <a:t>: functionality intended to be provided as part of a service contracts hosting the ESA managed data records for preservation purposes.</a:t>
            </a:r>
            <a:endParaRPr lang="en-GB" dirty="0"/>
          </a:p>
        </p:txBody>
      </p:sp>
    </p:spTree>
    <p:extLst>
      <p:ext uri="{BB962C8B-B14F-4D97-AF65-F5344CB8AC3E}">
        <p14:creationId xmlns:p14="http://schemas.microsoft.com/office/powerpoint/2010/main" val="180763908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itle 5"/>
          <p:cNvSpPr>
            <a:spLocks noGrp="1"/>
          </p:cNvSpPr>
          <p:nvPr>
            <p:ph type="title"/>
          </p:nvPr>
        </p:nvSpPr>
        <p:spPr>
          <a:xfrm>
            <a:off x="230188" y="163513"/>
            <a:ext cx="8223250" cy="862012"/>
          </a:xfrm>
        </p:spPr>
        <p:txBody>
          <a:bodyPr/>
          <a:lstStyle/>
          <a:p>
            <a:r>
              <a:rPr lang="en-GB" sz="2400" dirty="0" smtClean="0">
                <a:latin typeface="Verdana" charset="0"/>
                <a:cs typeface="Arial" charset="0"/>
              </a:rPr>
              <a:t>PDGS Operations concept Functional Elements</a:t>
            </a:r>
            <a:endParaRPr lang="en-US" dirty="0">
              <a:latin typeface="Verdana" charset="0"/>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7688" y="849782"/>
            <a:ext cx="8675685" cy="5992374"/>
          </a:xfrm>
          <a:prstGeom prst="rect">
            <a:avLst/>
          </a:prstGeom>
        </p:spPr>
      </p:pic>
      <p:sp>
        <p:nvSpPr>
          <p:cNvPr id="5" name="Rectangular Callout 4"/>
          <p:cNvSpPr/>
          <p:nvPr/>
        </p:nvSpPr>
        <p:spPr>
          <a:xfrm>
            <a:off x="214314" y="1857374"/>
            <a:ext cx="6635749" cy="5000625"/>
          </a:xfrm>
          <a:prstGeom prst="wedgeRectCallout">
            <a:avLst>
              <a:gd name="adj1" fmla="val 63115"/>
              <a:gd name="adj2" fmla="val -33686"/>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nchorCtr="0"/>
          <a:lstStyle/>
          <a:p>
            <a:r>
              <a:rPr lang="en-US" dirty="0" smtClean="0">
                <a:solidFill>
                  <a:srgbClr val="3366FF"/>
                </a:solidFill>
              </a:rPr>
              <a:t>Cold Backup archive</a:t>
            </a:r>
          </a:p>
          <a:p>
            <a:endParaRPr lang="en-US" dirty="0"/>
          </a:p>
          <a:p>
            <a:r>
              <a:rPr lang="en-US" u="sng" dirty="0">
                <a:solidFill>
                  <a:srgbClr val="FF0000"/>
                </a:solidFill>
              </a:rPr>
              <a:t>Cold back-up archive Functionality</a:t>
            </a:r>
            <a:r>
              <a:rPr lang="en-US" dirty="0"/>
              <a:t>: </a:t>
            </a:r>
            <a:r>
              <a:rPr lang="en-US" dirty="0" smtClean="0"/>
              <a:t>provide </a:t>
            </a:r>
            <a:r>
              <a:rPr lang="en-US" dirty="0"/>
              <a:t>a Disaster Recovery element, not providing continuity of service, . for all ESA managed data </a:t>
            </a:r>
            <a:r>
              <a:rPr lang="en-US" dirty="0" smtClean="0"/>
              <a:t>records</a:t>
            </a:r>
          </a:p>
          <a:p>
            <a:endParaRPr lang="en-GB" dirty="0"/>
          </a:p>
          <a:p>
            <a:r>
              <a:rPr lang="en-US" u="sng" dirty="0">
                <a:solidFill>
                  <a:srgbClr val="FF0000"/>
                </a:solidFill>
              </a:rPr>
              <a:t>Past implementation</a:t>
            </a:r>
            <a:r>
              <a:rPr lang="en-US" dirty="0"/>
              <a:t>: this functionality was not provided</a:t>
            </a:r>
            <a:r>
              <a:rPr lang="en-US" dirty="0" smtClean="0"/>
              <a:t>.</a:t>
            </a:r>
          </a:p>
          <a:p>
            <a:endParaRPr lang="en-GB" dirty="0"/>
          </a:p>
          <a:p>
            <a:r>
              <a:rPr lang="en-US" u="sng" dirty="0">
                <a:solidFill>
                  <a:srgbClr val="FF0000"/>
                </a:solidFill>
              </a:rPr>
              <a:t>Intended implementation</a:t>
            </a:r>
            <a:r>
              <a:rPr lang="en-US" dirty="0"/>
              <a:t>: functionality intended to be provided as part of service contracts, relying on a specific dedicated ESA infrastructure.</a:t>
            </a:r>
            <a:endParaRPr lang="en-GB" dirty="0"/>
          </a:p>
        </p:txBody>
      </p:sp>
    </p:spTree>
    <p:extLst>
      <p:ext uri="{BB962C8B-B14F-4D97-AF65-F5344CB8AC3E}">
        <p14:creationId xmlns:p14="http://schemas.microsoft.com/office/powerpoint/2010/main" val="320078619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itle 5"/>
          <p:cNvSpPr>
            <a:spLocks noGrp="1"/>
          </p:cNvSpPr>
          <p:nvPr>
            <p:ph type="title"/>
          </p:nvPr>
        </p:nvSpPr>
        <p:spPr>
          <a:xfrm>
            <a:off x="230188" y="163513"/>
            <a:ext cx="8223250" cy="862012"/>
          </a:xfrm>
        </p:spPr>
        <p:txBody>
          <a:bodyPr/>
          <a:lstStyle/>
          <a:p>
            <a:r>
              <a:rPr lang="en-GB" sz="2400" dirty="0" smtClean="0">
                <a:latin typeface="Verdana" charset="0"/>
                <a:cs typeface="Arial" charset="0"/>
              </a:rPr>
              <a:t>PDGS Operations concept Functional Elements</a:t>
            </a:r>
            <a:endParaRPr lang="en-US" dirty="0">
              <a:latin typeface="Verdana" charset="0"/>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7688" y="849782"/>
            <a:ext cx="8675685" cy="5992374"/>
          </a:xfrm>
          <a:prstGeom prst="rect">
            <a:avLst/>
          </a:prstGeom>
        </p:spPr>
      </p:pic>
      <p:sp>
        <p:nvSpPr>
          <p:cNvPr id="4" name="Rectangular Callout 3"/>
          <p:cNvSpPr/>
          <p:nvPr/>
        </p:nvSpPr>
        <p:spPr>
          <a:xfrm>
            <a:off x="214314" y="1857374"/>
            <a:ext cx="5873749" cy="5000626"/>
          </a:xfrm>
          <a:prstGeom prst="wedgeRectCallout">
            <a:avLst>
              <a:gd name="adj1" fmla="val 58211"/>
              <a:gd name="adj2" fmla="val 5362"/>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nchorCtr="0"/>
          <a:lstStyle/>
          <a:p>
            <a:r>
              <a:rPr lang="en-US" dirty="0">
                <a:solidFill>
                  <a:srgbClr val="3366FF"/>
                </a:solidFill>
              </a:rPr>
              <a:t>EO Datasets (PDSC) </a:t>
            </a:r>
            <a:r>
              <a:rPr lang="en-US" dirty="0" smtClean="0">
                <a:solidFill>
                  <a:srgbClr val="3366FF"/>
                </a:solidFill>
              </a:rPr>
              <a:t>Management</a:t>
            </a:r>
          </a:p>
          <a:p>
            <a:endParaRPr lang="en-US" dirty="0" smtClean="0"/>
          </a:p>
          <a:p>
            <a:r>
              <a:rPr lang="en-US" u="sng" dirty="0">
                <a:solidFill>
                  <a:srgbClr val="FF0000"/>
                </a:solidFill>
              </a:rPr>
              <a:t>EO Datasets Management Functionality</a:t>
            </a:r>
            <a:r>
              <a:rPr lang="en-US" dirty="0"/>
              <a:t>: Preservation of all Information and knowledge related to ESA owned data records ensuring future data </a:t>
            </a:r>
            <a:r>
              <a:rPr lang="en-US" dirty="0" err="1"/>
              <a:t>curation</a:t>
            </a:r>
            <a:r>
              <a:rPr lang="en-US" dirty="0"/>
              <a:t> capability.</a:t>
            </a:r>
            <a:endParaRPr lang="en-GB" dirty="0"/>
          </a:p>
          <a:p>
            <a:endParaRPr lang="en-US" dirty="0" smtClean="0"/>
          </a:p>
          <a:p>
            <a:r>
              <a:rPr lang="en-US" u="sng" dirty="0">
                <a:solidFill>
                  <a:srgbClr val="FF0000"/>
                </a:solidFill>
              </a:rPr>
              <a:t>Past implementation</a:t>
            </a:r>
            <a:r>
              <a:rPr lang="en-US" dirty="0"/>
              <a:t>: this functionality was not provided.</a:t>
            </a:r>
            <a:endParaRPr lang="en-GB" dirty="0"/>
          </a:p>
          <a:p>
            <a:endParaRPr lang="en-US" dirty="0" smtClean="0"/>
          </a:p>
          <a:p>
            <a:r>
              <a:rPr lang="en-US" u="sng" dirty="0">
                <a:solidFill>
                  <a:srgbClr val="FF0000"/>
                </a:solidFill>
              </a:rPr>
              <a:t>Intended implementation</a:t>
            </a:r>
            <a:r>
              <a:rPr lang="en-US" dirty="0"/>
              <a:t>: functionality intended to be provided as part of Service Contracts,</a:t>
            </a:r>
            <a:r>
              <a:rPr lang="en-GB" dirty="0"/>
              <a:t> </a:t>
            </a:r>
            <a:endParaRPr lang="en-US" dirty="0"/>
          </a:p>
        </p:txBody>
      </p:sp>
    </p:spTree>
    <p:extLst>
      <p:ext uri="{BB962C8B-B14F-4D97-AF65-F5344CB8AC3E}">
        <p14:creationId xmlns:p14="http://schemas.microsoft.com/office/powerpoint/2010/main" val="332841713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8" name="Group 14"/>
          <p:cNvGrpSpPr>
            <a:grpSpLocks/>
          </p:cNvGrpSpPr>
          <p:nvPr/>
        </p:nvGrpSpPr>
        <p:grpSpPr bwMode="auto">
          <a:xfrm>
            <a:off x="5826655" y="1676401"/>
            <a:ext cx="3704431" cy="4772025"/>
            <a:chOff x="4456205" y="1797035"/>
            <a:chExt cx="3419874" cy="3927343"/>
          </a:xfrm>
        </p:grpSpPr>
        <p:sp>
          <p:nvSpPr>
            <p:cNvPr id="12" name="Flowchart: Delay 11"/>
            <p:cNvSpPr/>
            <p:nvPr/>
          </p:nvSpPr>
          <p:spPr bwMode="auto">
            <a:xfrm>
              <a:off x="4853126" y="1797035"/>
              <a:ext cx="3022953" cy="3927343"/>
            </a:xfrm>
            <a:prstGeom prst="flowChartDelay">
              <a:avLst/>
            </a:prstGeom>
            <a:solidFill>
              <a:schemeClr val="accent1">
                <a:lumMod val="20000"/>
                <a:lumOff val="80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rgbClr val="FFFFFF"/>
                </a:solidFill>
              </a:endParaRPr>
            </a:p>
          </p:txBody>
        </p:sp>
        <p:sp>
          <p:nvSpPr>
            <p:cNvPr id="55" name="Flowchart: Delay 54"/>
            <p:cNvSpPr/>
            <p:nvPr/>
          </p:nvSpPr>
          <p:spPr bwMode="auto">
            <a:xfrm>
              <a:off x="4534002" y="1797035"/>
              <a:ext cx="2178304" cy="3927343"/>
            </a:xfrm>
            <a:prstGeom prst="flowChartDelay">
              <a:avLst/>
            </a:prstGeom>
            <a:solidFill>
              <a:srgbClr val="66FFFF"/>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61" name="Flowchart: Delay 60"/>
            <p:cNvSpPr/>
            <p:nvPr/>
          </p:nvSpPr>
          <p:spPr bwMode="auto">
            <a:xfrm>
              <a:off x="4456205" y="1797035"/>
              <a:ext cx="1166949" cy="3927343"/>
            </a:xfrm>
            <a:prstGeom prst="flowChartDelay">
              <a:avLst/>
            </a:prstGeom>
            <a:solidFill>
              <a:srgbClr val="00FFFF"/>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2" name="Rectangle 1"/>
            <p:cNvSpPr>
              <a:spLocks noChangeArrowheads="1"/>
            </p:cNvSpPr>
            <p:nvPr/>
          </p:nvSpPr>
          <p:spPr bwMode="auto">
            <a:xfrm>
              <a:off x="4773742" y="2872286"/>
              <a:ext cx="2521244" cy="329238"/>
            </a:xfrm>
            <a:prstGeom prst="rect">
              <a:avLst/>
            </a:prstGeom>
            <a:solidFill>
              <a:srgbClr val="00B0F0">
                <a:alpha val="69803"/>
              </a:srgbClr>
            </a:solidFill>
            <a:ln>
              <a:noFill/>
            </a:ln>
            <a:effectLst>
              <a:outerShdw blurRad="50800" dist="38100" dir="2700000" algn="tl" rotWithShape="0">
                <a:srgbClr val="000000">
                  <a:alpha val="39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defRPr/>
              </a:pPr>
              <a:r>
                <a:rPr lang="en-GB" sz="2000" b="1" i="1" dirty="0">
                  <a:solidFill>
                    <a:schemeClr val="bg1"/>
                  </a:solidFill>
                  <a:latin typeface="Calibri" pitchFamily="34" charset="0"/>
                  <a:ea typeface="MS PGothic" pitchFamily="34" charset="-128"/>
                  <a:cs typeface="+mn-cs"/>
                  <a:sym typeface="Wingdings" pitchFamily="2" charset="2"/>
                </a:rPr>
                <a:t>EO-Innovation Europe</a:t>
              </a:r>
              <a:endParaRPr lang="en-GB" sz="2000" b="1" i="1" dirty="0">
                <a:solidFill>
                  <a:schemeClr val="bg1"/>
                </a:solidFill>
                <a:latin typeface="Calibri" pitchFamily="34" charset="0"/>
                <a:ea typeface="MS PGothic" pitchFamily="34" charset="-128"/>
                <a:cs typeface="+mn-cs"/>
              </a:endParaRPr>
            </a:p>
          </p:txBody>
        </p:sp>
      </p:grpSp>
      <p:sp>
        <p:nvSpPr>
          <p:cNvPr id="76" name="Right Arrow 75"/>
          <p:cNvSpPr/>
          <p:nvPr/>
        </p:nvSpPr>
        <p:spPr>
          <a:xfrm>
            <a:off x="454025" y="3465513"/>
            <a:ext cx="5456900" cy="641350"/>
          </a:xfrm>
          <a:prstGeom prst="rightArrow">
            <a:avLst>
              <a:gd name="adj1" fmla="val 100000"/>
              <a:gd name="adj2" fmla="val 47809"/>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Calibri" pitchFamily="34" charset="0"/>
            </a:endParaRPr>
          </a:p>
        </p:txBody>
      </p:sp>
      <p:sp>
        <p:nvSpPr>
          <p:cNvPr id="75" name="Right Arrow 74"/>
          <p:cNvSpPr/>
          <p:nvPr/>
        </p:nvSpPr>
        <p:spPr>
          <a:xfrm>
            <a:off x="454025" y="2792414"/>
            <a:ext cx="5456900" cy="644525"/>
          </a:xfrm>
          <a:prstGeom prst="rightArrow">
            <a:avLst>
              <a:gd name="adj1" fmla="val 100000"/>
              <a:gd name="adj2" fmla="val 46288"/>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Calibri" pitchFamily="34" charset="0"/>
            </a:endParaRPr>
          </a:p>
        </p:txBody>
      </p:sp>
      <p:sp>
        <p:nvSpPr>
          <p:cNvPr id="74" name="Right Arrow 73"/>
          <p:cNvSpPr/>
          <p:nvPr/>
        </p:nvSpPr>
        <p:spPr>
          <a:xfrm>
            <a:off x="448866" y="5051425"/>
            <a:ext cx="5462058" cy="687388"/>
          </a:xfrm>
          <a:prstGeom prst="rightArrow">
            <a:avLst>
              <a:gd name="adj1" fmla="val 100000"/>
              <a:gd name="adj2" fmla="val 40385"/>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Calibri" pitchFamily="34" charset="0"/>
            </a:endParaRPr>
          </a:p>
        </p:txBody>
      </p:sp>
      <p:sp>
        <p:nvSpPr>
          <p:cNvPr id="72" name="Right Arrow 71"/>
          <p:cNvSpPr/>
          <p:nvPr/>
        </p:nvSpPr>
        <p:spPr>
          <a:xfrm>
            <a:off x="454025" y="5802313"/>
            <a:ext cx="5456900" cy="646112"/>
          </a:xfrm>
          <a:prstGeom prst="rightArrow">
            <a:avLst>
              <a:gd name="adj1" fmla="val 100000"/>
              <a:gd name="adj2" fmla="val 46289"/>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Calibri" pitchFamily="34" charset="0"/>
            </a:endParaRPr>
          </a:p>
        </p:txBody>
      </p:sp>
      <p:sp>
        <p:nvSpPr>
          <p:cNvPr id="17" name="Right Arrow 16"/>
          <p:cNvSpPr/>
          <p:nvPr/>
        </p:nvSpPr>
        <p:spPr>
          <a:xfrm>
            <a:off x="454025" y="4211639"/>
            <a:ext cx="5456900" cy="788987"/>
          </a:xfrm>
          <a:prstGeom prst="rightArrow">
            <a:avLst>
              <a:gd name="adj1" fmla="val 100000"/>
              <a:gd name="adj2" fmla="val 40385"/>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Calibri" pitchFamily="34" charset="0"/>
            </a:endParaRPr>
          </a:p>
        </p:txBody>
      </p:sp>
      <p:sp>
        <p:nvSpPr>
          <p:cNvPr id="4104" name="TextBox 46"/>
          <p:cNvSpPr txBox="1">
            <a:spLocks noChangeArrowheads="1"/>
          </p:cNvSpPr>
          <p:nvPr/>
        </p:nvSpPr>
        <p:spPr bwMode="auto">
          <a:xfrm>
            <a:off x="433388" y="1298575"/>
            <a:ext cx="3126581"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a:solidFill>
                  <a:schemeClr val="bg2"/>
                </a:solidFill>
                <a:latin typeface="Verdana" charset="0"/>
                <a:ea typeface="MS PGothic" charset="0"/>
                <a:cs typeface="MS PGothic" charset="0"/>
              </a:defRPr>
            </a:lvl1pPr>
            <a:lvl2pPr marL="742950" indent="-285750">
              <a:defRPr sz="1600">
                <a:solidFill>
                  <a:schemeClr val="bg2"/>
                </a:solidFill>
                <a:latin typeface="Verdana" charset="0"/>
                <a:ea typeface="MS PGothic" charset="0"/>
                <a:cs typeface="MS PGothic" charset="0"/>
              </a:defRPr>
            </a:lvl2pPr>
            <a:lvl3pPr marL="1143000" indent="-228600">
              <a:defRPr sz="1600">
                <a:solidFill>
                  <a:schemeClr val="bg2"/>
                </a:solidFill>
                <a:latin typeface="Verdana" charset="0"/>
                <a:ea typeface="MS PGothic" charset="0"/>
                <a:cs typeface="MS PGothic" charset="0"/>
              </a:defRPr>
            </a:lvl3pPr>
            <a:lvl4pPr marL="1600200" indent="-228600">
              <a:defRPr sz="1600">
                <a:solidFill>
                  <a:schemeClr val="bg2"/>
                </a:solidFill>
                <a:latin typeface="Verdana" charset="0"/>
                <a:ea typeface="MS PGothic" charset="0"/>
                <a:cs typeface="MS PGothic" charset="0"/>
              </a:defRPr>
            </a:lvl4pPr>
            <a:lvl5pPr marL="2057400" indent="-228600">
              <a:defRPr sz="1600">
                <a:solidFill>
                  <a:schemeClr val="bg2"/>
                </a:solidFill>
                <a:latin typeface="Verdana" charset="0"/>
                <a:ea typeface="MS PGothic" charset="0"/>
                <a:cs typeface="MS PGothic" charset="0"/>
              </a:defRPr>
            </a:lvl5pPr>
            <a:lvl6pPr marL="2514600" indent="-228600" eaLnBrk="0" hangingPunct="0">
              <a:buFont typeface="Verdana" charset="0"/>
              <a:defRPr sz="1600">
                <a:solidFill>
                  <a:schemeClr val="bg2"/>
                </a:solidFill>
                <a:latin typeface="Verdana" charset="0"/>
                <a:ea typeface="MS PGothic" charset="0"/>
                <a:cs typeface="MS PGothic" charset="0"/>
              </a:defRPr>
            </a:lvl6pPr>
            <a:lvl7pPr marL="2971800" indent="-228600" eaLnBrk="0" hangingPunct="0">
              <a:buFont typeface="Verdana" charset="0"/>
              <a:defRPr sz="1600">
                <a:solidFill>
                  <a:schemeClr val="bg2"/>
                </a:solidFill>
                <a:latin typeface="Verdana" charset="0"/>
                <a:ea typeface="MS PGothic" charset="0"/>
                <a:cs typeface="MS PGothic" charset="0"/>
              </a:defRPr>
            </a:lvl7pPr>
            <a:lvl8pPr marL="3429000" indent="-228600" eaLnBrk="0" hangingPunct="0">
              <a:buFont typeface="Verdana" charset="0"/>
              <a:defRPr sz="1600">
                <a:solidFill>
                  <a:schemeClr val="bg2"/>
                </a:solidFill>
                <a:latin typeface="Verdana" charset="0"/>
                <a:ea typeface="MS PGothic" charset="0"/>
                <a:cs typeface="MS PGothic" charset="0"/>
              </a:defRPr>
            </a:lvl8pPr>
            <a:lvl9pPr marL="3886200" indent="-228600" eaLnBrk="0" hangingPunct="0">
              <a:buFont typeface="Verdana" charset="0"/>
              <a:defRPr sz="1600">
                <a:solidFill>
                  <a:schemeClr val="bg2"/>
                </a:solidFill>
                <a:latin typeface="Verdana" charset="0"/>
                <a:ea typeface="MS PGothic" charset="0"/>
                <a:cs typeface="MS PGothic" charset="0"/>
              </a:defRPr>
            </a:lvl9pPr>
          </a:lstStyle>
          <a:p>
            <a:pPr algn="ctr"/>
            <a:r>
              <a:rPr lang="en-GB" sz="1800" b="1" i="1">
                <a:solidFill>
                  <a:schemeClr val="tx1"/>
                </a:solidFill>
                <a:latin typeface="Calibri" charset="0"/>
              </a:rPr>
              <a:t>European EO data asset</a:t>
            </a:r>
          </a:p>
        </p:txBody>
      </p:sp>
      <p:sp>
        <p:nvSpPr>
          <p:cNvPr id="51" name="Rectangle 50"/>
          <p:cNvSpPr/>
          <p:nvPr/>
        </p:nvSpPr>
        <p:spPr>
          <a:xfrm>
            <a:off x="2340637" y="4292600"/>
            <a:ext cx="3143779" cy="635000"/>
          </a:xfrm>
          <a:prstGeom prst="rect">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b="1" dirty="0">
                <a:solidFill>
                  <a:schemeClr val="bg1"/>
                </a:solidFill>
                <a:latin typeface="Calibri" pitchFamily="34" charset="0"/>
              </a:rPr>
              <a:t>Core Ground Segments</a:t>
            </a:r>
            <a:r>
              <a:rPr lang="en-GB" sz="1400" dirty="0">
                <a:solidFill>
                  <a:schemeClr val="bg1"/>
                </a:solidFill>
                <a:latin typeface="Calibri" pitchFamily="34" charset="0"/>
              </a:rPr>
              <a:t/>
            </a:r>
            <a:br>
              <a:rPr lang="en-GB" sz="1400" dirty="0">
                <a:solidFill>
                  <a:schemeClr val="bg1"/>
                </a:solidFill>
                <a:latin typeface="Calibri" pitchFamily="34" charset="0"/>
              </a:rPr>
            </a:br>
            <a:r>
              <a:rPr lang="en-GB" sz="1300" dirty="0">
                <a:solidFill>
                  <a:schemeClr val="bg1"/>
                </a:solidFill>
                <a:latin typeface="Calibri" pitchFamily="34" charset="0"/>
              </a:rPr>
              <a:t>ASI, CNES, DLR, UKSA, CSA</a:t>
            </a:r>
          </a:p>
        </p:txBody>
      </p:sp>
      <p:sp>
        <p:nvSpPr>
          <p:cNvPr id="62" name="Rectangle 61"/>
          <p:cNvSpPr/>
          <p:nvPr/>
        </p:nvSpPr>
        <p:spPr>
          <a:xfrm>
            <a:off x="2330319" y="5895975"/>
            <a:ext cx="3166136" cy="469900"/>
          </a:xfrm>
          <a:prstGeom prst="rect">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b="1" dirty="0">
                <a:solidFill>
                  <a:schemeClr val="bg1"/>
                </a:solidFill>
                <a:latin typeface="Calibri" pitchFamily="34" charset="0"/>
              </a:rPr>
              <a:t>Core Ground Segment Eumetsat</a:t>
            </a:r>
          </a:p>
        </p:txBody>
      </p:sp>
      <p:sp>
        <p:nvSpPr>
          <p:cNvPr id="64" name="Rectangle 63"/>
          <p:cNvSpPr/>
          <p:nvPr/>
        </p:nvSpPr>
        <p:spPr>
          <a:xfrm>
            <a:off x="2340638" y="5160963"/>
            <a:ext cx="3126581" cy="468312"/>
          </a:xfrm>
          <a:prstGeom prst="rect">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b="1" dirty="0">
                <a:solidFill>
                  <a:schemeClr val="bg1"/>
                </a:solidFill>
                <a:latin typeface="Calibri" pitchFamily="34" charset="0"/>
              </a:rPr>
              <a:t>Core Ground Segment</a:t>
            </a:r>
            <a:r>
              <a:rPr lang="en-GB" sz="1400" dirty="0">
                <a:solidFill>
                  <a:schemeClr val="bg1"/>
                </a:solidFill>
                <a:latin typeface="Calibri" pitchFamily="34" charset="0"/>
              </a:rPr>
              <a:t> </a:t>
            </a:r>
            <a:r>
              <a:rPr lang="en-GB" sz="1400" b="1" dirty="0">
                <a:solidFill>
                  <a:schemeClr val="bg1"/>
                </a:solidFill>
                <a:latin typeface="Calibri" pitchFamily="34" charset="0"/>
              </a:rPr>
              <a:t>industry</a:t>
            </a:r>
          </a:p>
        </p:txBody>
      </p:sp>
      <p:sp>
        <p:nvSpPr>
          <p:cNvPr id="65" name="Rectangle 64"/>
          <p:cNvSpPr/>
          <p:nvPr/>
        </p:nvSpPr>
        <p:spPr>
          <a:xfrm>
            <a:off x="2330319" y="2906713"/>
            <a:ext cx="3145498" cy="476250"/>
          </a:xfrm>
          <a:prstGeom prst="rect">
            <a:avLst/>
          </a:prstGeom>
          <a:solidFill>
            <a:srgbClr val="00CCFF"/>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b="1" dirty="0">
                <a:solidFill>
                  <a:schemeClr val="tx1"/>
                </a:solidFill>
                <a:latin typeface="Calibri" pitchFamily="34" charset="0"/>
              </a:rPr>
              <a:t>ESA Core Ground Segment</a:t>
            </a:r>
          </a:p>
          <a:p>
            <a:pPr algn="ctr">
              <a:defRPr/>
            </a:pPr>
            <a:endParaRPr lang="en-GB" sz="800" b="1" dirty="0">
              <a:solidFill>
                <a:schemeClr val="tx1"/>
              </a:solidFill>
              <a:latin typeface="Calibri" pitchFamily="34" charset="0"/>
            </a:endParaRPr>
          </a:p>
        </p:txBody>
      </p:sp>
      <p:sp>
        <p:nvSpPr>
          <p:cNvPr id="66" name="Rectangle 65"/>
          <p:cNvSpPr/>
          <p:nvPr/>
        </p:nvSpPr>
        <p:spPr>
          <a:xfrm>
            <a:off x="2330319" y="3540125"/>
            <a:ext cx="3145498" cy="469900"/>
          </a:xfrm>
          <a:prstGeom prst="rect">
            <a:avLst/>
          </a:prstGeom>
          <a:solidFill>
            <a:srgbClr val="00CCFF"/>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700" b="1" dirty="0">
              <a:solidFill>
                <a:schemeClr val="tx1"/>
              </a:solidFill>
              <a:latin typeface="Calibri" pitchFamily="34" charset="0"/>
            </a:endParaRPr>
          </a:p>
          <a:p>
            <a:pPr algn="ctr">
              <a:defRPr/>
            </a:pPr>
            <a:r>
              <a:rPr lang="en-GB" sz="1400" b="1" dirty="0">
                <a:solidFill>
                  <a:schemeClr val="tx1"/>
                </a:solidFill>
                <a:latin typeface="Calibri" pitchFamily="34" charset="0"/>
              </a:rPr>
              <a:t>Copernicus Core Ground Segment</a:t>
            </a:r>
          </a:p>
        </p:txBody>
      </p:sp>
      <p:sp>
        <p:nvSpPr>
          <p:cNvPr id="4110" name="TextBox 46"/>
          <p:cNvSpPr txBox="1">
            <a:spLocks noChangeArrowheads="1"/>
          </p:cNvSpPr>
          <p:nvPr/>
        </p:nvSpPr>
        <p:spPr bwMode="auto">
          <a:xfrm>
            <a:off x="448867" y="4437064"/>
            <a:ext cx="1881452"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a:solidFill>
                  <a:schemeClr val="bg2"/>
                </a:solidFill>
                <a:latin typeface="Verdana" charset="0"/>
                <a:ea typeface="MS PGothic" charset="0"/>
                <a:cs typeface="MS PGothic" charset="0"/>
              </a:defRPr>
            </a:lvl1pPr>
            <a:lvl2pPr marL="742950" indent="-285750">
              <a:defRPr sz="1600">
                <a:solidFill>
                  <a:schemeClr val="bg2"/>
                </a:solidFill>
                <a:latin typeface="Verdana" charset="0"/>
                <a:ea typeface="MS PGothic" charset="0"/>
                <a:cs typeface="MS PGothic" charset="0"/>
              </a:defRPr>
            </a:lvl2pPr>
            <a:lvl3pPr marL="1143000" indent="-228600">
              <a:defRPr sz="1600">
                <a:solidFill>
                  <a:schemeClr val="bg2"/>
                </a:solidFill>
                <a:latin typeface="Verdana" charset="0"/>
                <a:ea typeface="MS PGothic" charset="0"/>
                <a:cs typeface="MS PGothic" charset="0"/>
              </a:defRPr>
            </a:lvl3pPr>
            <a:lvl4pPr marL="1600200" indent="-228600">
              <a:defRPr sz="1600">
                <a:solidFill>
                  <a:schemeClr val="bg2"/>
                </a:solidFill>
                <a:latin typeface="Verdana" charset="0"/>
                <a:ea typeface="MS PGothic" charset="0"/>
                <a:cs typeface="MS PGothic" charset="0"/>
              </a:defRPr>
            </a:lvl4pPr>
            <a:lvl5pPr marL="2057400" indent="-228600">
              <a:defRPr sz="1600">
                <a:solidFill>
                  <a:schemeClr val="bg2"/>
                </a:solidFill>
                <a:latin typeface="Verdana" charset="0"/>
                <a:ea typeface="MS PGothic" charset="0"/>
                <a:cs typeface="MS PGothic" charset="0"/>
              </a:defRPr>
            </a:lvl5pPr>
            <a:lvl6pPr marL="2514600" indent="-228600" eaLnBrk="0" hangingPunct="0">
              <a:buFont typeface="Verdana" charset="0"/>
              <a:defRPr sz="1600">
                <a:solidFill>
                  <a:schemeClr val="bg2"/>
                </a:solidFill>
                <a:latin typeface="Verdana" charset="0"/>
                <a:ea typeface="MS PGothic" charset="0"/>
                <a:cs typeface="MS PGothic" charset="0"/>
              </a:defRPr>
            </a:lvl6pPr>
            <a:lvl7pPr marL="2971800" indent="-228600" eaLnBrk="0" hangingPunct="0">
              <a:buFont typeface="Verdana" charset="0"/>
              <a:defRPr sz="1600">
                <a:solidFill>
                  <a:schemeClr val="bg2"/>
                </a:solidFill>
                <a:latin typeface="Verdana" charset="0"/>
                <a:ea typeface="MS PGothic" charset="0"/>
                <a:cs typeface="MS PGothic" charset="0"/>
              </a:defRPr>
            </a:lvl7pPr>
            <a:lvl8pPr marL="3429000" indent="-228600" eaLnBrk="0" hangingPunct="0">
              <a:buFont typeface="Verdana" charset="0"/>
              <a:defRPr sz="1600">
                <a:solidFill>
                  <a:schemeClr val="bg2"/>
                </a:solidFill>
                <a:latin typeface="Verdana" charset="0"/>
                <a:ea typeface="MS PGothic" charset="0"/>
                <a:cs typeface="MS PGothic" charset="0"/>
              </a:defRPr>
            </a:lvl8pPr>
            <a:lvl9pPr marL="3886200" indent="-228600" eaLnBrk="0" hangingPunct="0">
              <a:buFont typeface="Verdana" charset="0"/>
              <a:defRPr sz="1600">
                <a:solidFill>
                  <a:schemeClr val="bg2"/>
                </a:solidFill>
                <a:latin typeface="Verdana" charset="0"/>
                <a:ea typeface="MS PGothic" charset="0"/>
                <a:cs typeface="MS PGothic" charset="0"/>
              </a:defRPr>
            </a:lvl9pPr>
          </a:lstStyle>
          <a:p>
            <a:pPr algn="ctr"/>
            <a:r>
              <a:rPr lang="en-GB" b="1" i="1">
                <a:solidFill>
                  <a:schemeClr val="bg1"/>
                </a:solidFill>
                <a:latin typeface="Calibri" charset="0"/>
              </a:rPr>
              <a:t>National missions</a:t>
            </a:r>
          </a:p>
        </p:txBody>
      </p:sp>
      <p:sp>
        <p:nvSpPr>
          <p:cNvPr id="4111" name="TextBox 46"/>
          <p:cNvSpPr txBox="1">
            <a:spLocks noChangeArrowheads="1"/>
          </p:cNvSpPr>
          <p:nvPr/>
        </p:nvSpPr>
        <p:spPr bwMode="auto">
          <a:xfrm>
            <a:off x="460905" y="5951539"/>
            <a:ext cx="1723231"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a:solidFill>
                  <a:schemeClr val="bg2"/>
                </a:solidFill>
                <a:latin typeface="Verdana" charset="0"/>
                <a:ea typeface="MS PGothic" charset="0"/>
                <a:cs typeface="MS PGothic" charset="0"/>
              </a:defRPr>
            </a:lvl1pPr>
            <a:lvl2pPr marL="742950" indent="-285750">
              <a:defRPr sz="1600">
                <a:solidFill>
                  <a:schemeClr val="bg2"/>
                </a:solidFill>
                <a:latin typeface="Verdana" charset="0"/>
                <a:ea typeface="MS PGothic" charset="0"/>
                <a:cs typeface="MS PGothic" charset="0"/>
              </a:defRPr>
            </a:lvl2pPr>
            <a:lvl3pPr marL="1143000" indent="-228600">
              <a:defRPr sz="1600">
                <a:solidFill>
                  <a:schemeClr val="bg2"/>
                </a:solidFill>
                <a:latin typeface="Verdana" charset="0"/>
                <a:ea typeface="MS PGothic" charset="0"/>
                <a:cs typeface="MS PGothic" charset="0"/>
              </a:defRPr>
            </a:lvl3pPr>
            <a:lvl4pPr marL="1600200" indent="-228600">
              <a:defRPr sz="1600">
                <a:solidFill>
                  <a:schemeClr val="bg2"/>
                </a:solidFill>
                <a:latin typeface="Verdana" charset="0"/>
                <a:ea typeface="MS PGothic" charset="0"/>
                <a:cs typeface="MS PGothic" charset="0"/>
              </a:defRPr>
            </a:lvl4pPr>
            <a:lvl5pPr marL="2057400" indent="-228600">
              <a:defRPr sz="1600">
                <a:solidFill>
                  <a:schemeClr val="bg2"/>
                </a:solidFill>
                <a:latin typeface="Verdana" charset="0"/>
                <a:ea typeface="MS PGothic" charset="0"/>
                <a:cs typeface="MS PGothic" charset="0"/>
              </a:defRPr>
            </a:lvl5pPr>
            <a:lvl6pPr marL="2514600" indent="-228600" eaLnBrk="0" hangingPunct="0">
              <a:buFont typeface="Verdana" charset="0"/>
              <a:defRPr sz="1600">
                <a:solidFill>
                  <a:schemeClr val="bg2"/>
                </a:solidFill>
                <a:latin typeface="Verdana" charset="0"/>
                <a:ea typeface="MS PGothic" charset="0"/>
                <a:cs typeface="MS PGothic" charset="0"/>
              </a:defRPr>
            </a:lvl6pPr>
            <a:lvl7pPr marL="2971800" indent="-228600" eaLnBrk="0" hangingPunct="0">
              <a:buFont typeface="Verdana" charset="0"/>
              <a:defRPr sz="1600">
                <a:solidFill>
                  <a:schemeClr val="bg2"/>
                </a:solidFill>
                <a:latin typeface="Verdana" charset="0"/>
                <a:ea typeface="MS PGothic" charset="0"/>
                <a:cs typeface="MS PGothic" charset="0"/>
              </a:defRPr>
            </a:lvl7pPr>
            <a:lvl8pPr marL="3429000" indent="-228600" eaLnBrk="0" hangingPunct="0">
              <a:buFont typeface="Verdana" charset="0"/>
              <a:defRPr sz="1600">
                <a:solidFill>
                  <a:schemeClr val="bg2"/>
                </a:solidFill>
                <a:latin typeface="Verdana" charset="0"/>
                <a:ea typeface="MS PGothic" charset="0"/>
                <a:cs typeface="MS PGothic" charset="0"/>
              </a:defRPr>
            </a:lvl8pPr>
            <a:lvl9pPr marL="3886200" indent="-228600" eaLnBrk="0" hangingPunct="0">
              <a:buFont typeface="Verdana" charset="0"/>
              <a:defRPr sz="1600">
                <a:solidFill>
                  <a:schemeClr val="bg2"/>
                </a:solidFill>
                <a:latin typeface="Verdana" charset="0"/>
                <a:ea typeface="MS PGothic" charset="0"/>
                <a:cs typeface="MS PGothic" charset="0"/>
              </a:defRPr>
            </a:lvl9pPr>
          </a:lstStyle>
          <a:p>
            <a:pPr algn="ctr"/>
            <a:r>
              <a:rPr lang="en-GB" b="1" i="1">
                <a:solidFill>
                  <a:schemeClr val="bg1"/>
                </a:solidFill>
                <a:latin typeface="Calibri" charset="0"/>
              </a:rPr>
              <a:t>Meteo missions</a:t>
            </a:r>
          </a:p>
        </p:txBody>
      </p:sp>
      <p:sp>
        <p:nvSpPr>
          <p:cNvPr id="4112" name="TextBox 46"/>
          <p:cNvSpPr txBox="1">
            <a:spLocks noChangeArrowheads="1"/>
          </p:cNvSpPr>
          <p:nvPr/>
        </p:nvSpPr>
        <p:spPr bwMode="auto">
          <a:xfrm>
            <a:off x="433388" y="5241925"/>
            <a:ext cx="1881452"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a:solidFill>
                  <a:schemeClr val="bg2"/>
                </a:solidFill>
                <a:latin typeface="Verdana" charset="0"/>
                <a:ea typeface="MS PGothic" charset="0"/>
                <a:cs typeface="MS PGothic" charset="0"/>
              </a:defRPr>
            </a:lvl1pPr>
            <a:lvl2pPr marL="742950" indent="-285750">
              <a:defRPr sz="1600">
                <a:solidFill>
                  <a:schemeClr val="bg2"/>
                </a:solidFill>
                <a:latin typeface="Verdana" charset="0"/>
                <a:ea typeface="MS PGothic" charset="0"/>
                <a:cs typeface="MS PGothic" charset="0"/>
              </a:defRPr>
            </a:lvl2pPr>
            <a:lvl3pPr marL="1143000" indent="-228600">
              <a:defRPr sz="1600">
                <a:solidFill>
                  <a:schemeClr val="bg2"/>
                </a:solidFill>
                <a:latin typeface="Verdana" charset="0"/>
                <a:ea typeface="MS PGothic" charset="0"/>
                <a:cs typeface="MS PGothic" charset="0"/>
              </a:defRPr>
            </a:lvl3pPr>
            <a:lvl4pPr marL="1600200" indent="-228600">
              <a:defRPr sz="1600">
                <a:solidFill>
                  <a:schemeClr val="bg2"/>
                </a:solidFill>
                <a:latin typeface="Verdana" charset="0"/>
                <a:ea typeface="MS PGothic" charset="0"/>
                <a:cs typeface="MS PGothic" charset="0"/>
              </a:defRPr>
            </a:lvl4pPr>
            <a:lvl5pPr marL="2057400" indent="-228600">
              <a:defRPr sz="1600">
                <a:solidFill>
                  <a:schemeClr val="bg2"/>
                </a:solidFill>
                <a:latin typeface="Verdana" charset="0"/>
                <a:ea typeface="MS PGothic" charset="0"/>
                <a:cs typeface="MS PGothic" charset="0"/>
              </a:defRPr>
            </a:lvl5pPr>
            <a:lvl6pPr marL="2514600" indent="-228600" eaLnBrk="0" hangingPunct="0">
              <a:buFont typeface="Verdana" charset="0"/>
              <a:defRPr sz="1600">
                <a:solidFill>
                  <a:schemeClr val="bg2"/>
                </a:solidFill>
                <a:latin typeface="Verdana" charset="0"/>
                <a:ea typeface="MS PGothic" charset="0"/>
                <a:cs typeface="MS PGothic" charset="0"/>
              </a:defRPr>
            </a:lvl6pPr>
            <a:lvl7pPr marL="2971800" indent="-228600" eaLnBrk="0" hangingPunct="0">
              <a:buFont typeface="Verdana" charset="0"/>
              <a:defRPr sz="1600">
                <a:solidFill>
                  <a:schemeClr val="bg2"/>
                </a:solidFill>
                <a:latin typeface="Verdana" charset="0"/>
                <a:ea typeface="MS PGothic" charset="0"/>
                <a:cs typeface="MS PGothic" charset="0"/>
              </a:defRPr>
            </a:lvl7pPr>
            <a:lvl8pPr marL="3429000" indent="-228600" eaLnBrk="0" hangingPunct="0">
              <a:buFont typeface="Verdana" charset="0"/>
              <a:defRPr sz="1600">
                <a:solidFill>
                  <a:schemeClr val="bg2"/>
                </a:solidFill>
                <a:latin typeface="Verdana" charset="0"/>
                <a:ea typeface="MS PGothic" charset="0"/>
                <a:cs typeface="MS PGothic" charset="0"/>
              </a:defRPr>
            </a:lvl8pPr>
            <a:lvl9pPr marL="3886200" indent="-228600" eaLnBrk="0" hangingPunct="0">
              <a:buFont typeface="Verdana" charset="0"/>
              <a:defRPr sz="1600">
                <a:solidFill>
                  <a:schemeClr val="bg2"/>
                </a:solidFill>
                <a:latin typeface="Verdana" charset="0"/>
                <a:ea typeface="MS PGothic" charset="0"/>
                <a:cs typeface="MS PGothic" charset="0"/>
              </a:defRPr>
            </a:lvl9pPr>
          </a:lstStyle>
          <a:p>
            <a:pPr algn="ctr"/>
            <a:r>
              <a:rPr lang="en-GB" b="1" i="1">
                <a:solidFill>
                  <a:schemeClr val="bg1"/>
                </a:solidFill>
                <a:latin typeface="Calibri" charset="0"/>
              </a:rPr>
              <a:t>Industry missions</a:t>
            </a:r>
          </a:p>
        </p:txBody>
      </p:sp>
      <p:sp>
        <p:nvSpPr>
          <p:cNvPr id="4113" name="TextBox 46"/>
          <p:cNvSpPr txBox="1">
            <a:spLocks noChangeArrowheads="1"/>
          </p:cNvSpPr>
          <p:nvPr/>
        </p:nvSpPr>
        <p:spPr bwMode="auto">
          <a:xfrm>
            <a:off x="448866" y="2960689"/>
            <a:ext cx="1871133"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a:solidFill>
                  <a:schemeClr val="bg2"/>
                </a:solidFill>
                <a:latin typeface="Verdana" charset="0"/>
                <a:ea typeface="MS PGothic" charset="0"/>
                <a:cs typeface="MS PGothic" charset="0"/>
              </a:defRPr>
            </a:lvl1pPr>
            <a:lvl2pPr marL="742950" indent="-285750">
              <a:defRPr sz="1600">
                <a:solidFill>
                  <a:schemeClr val="bg2"/>
                </a:solidFill>
                <a:latin typeface="Verdana" charset="0"/>
                <a:ea typeface="MS PGothic" charset="0"/>
                <a:cs typeface="MS PGothic" charset="0"/>
              </a:defRPr>
            </a:lvl2pPr>
            <a:lvl3pPr marL="1143000" indent="-228600">
              <a:defRPr sz="1600">
                <a:solidFill>
                  <a:schemeClr val="bg2"/>
                </a:solidFill>
                <a:latin typeface="Verdana" charset="0"/>
                <a:ea typeface="MS PGothic" charset="0"/>
                <a:cs typeface="MS PGothic" charset="0"/>
              </a:defRPr>
            </a:lvl3pPr>
            <a:lvl4pPr marL="1600200" indent="-228600">
              <a:defRPr sz="1600">
                <a:solidFill>
                  <a:schemeClr val="bg2"/>
                </a:solidFill>
                <a:latin typeface="Verdana" charset="0"/>
                <a:ea typeface="MS PGothic" charset="0"/>
                <a:cs typeface="MS PGothic" charset="0"/>
              </a:defRPr>
            </a:lvl4pPr>
            <a:lvl5pPr marL="2057400" indent="-228600">
              <a:defRPr sz="1600">
                <a:solidFill>
                  <a:schemeClr val="bg2"/>
                </a:solidFill>
                <a:latin typeface="Verdana" charset="0"/>
                <a:ea typeface="MS PGothic" charset="0"/>
                <a:cs typeface="MS PGothic" charset="0"/>
              </a:defRPr>
            </a:lvl5pPr>
            <a:lvl6pPr marL="2514600" indent="-228600" eaLnBrk="0" hangingPunct="0">
              <a:buFont typeface="Verdana" charset="0"/>
              <a:defRPr sz="1600">
                <a:solidFill>
                  <a:schemeClr val="bg2"/>
                </a:solidFill>
                <a:latin typeface="Verdana" charset="0"/>
                <a:ea typeface="MS PGothic" charset="0"/>
                <a:cs typeface="MS PGothic" charset="0"/>
              </a:defRPr>
            </a:lvl6pPr>
            <a:lvl7pPr marL="2971800" indent="-228600" eaLnBrk="0" hangingPunct="0">
              <a:buFont typeface="Verdana" charset="0"/>
              <a:defRPr sz="1600">
                <a:solidFill>
                  <a:schemeClr val="bg2"/>
                </a:solidFill>
                <a:latin typeface="Verdana" charset="0"/>
                <a:ea typeface="MS PGothic" charset="0"/>
                <a:cs typeface="MS PGothic" charset="0"/>
              </a:defRPr>
            </a:lvl7pPr>
            <a:lvl8pPr marL="3429000" indent="-228600" eaLnBrk="0" hangingPunct="0">
              <a:buFont typeface="Verdana" charset="0"/>
              <a:defRPr sz="1600">
                <a:solidFill>
                  <a:schemeClr val="bg2"/>
                </a:solidFill>
                <a:latin typeface="Verdana" charset="0"/>
                <a:ea typeface="MS PGothic" charset="0"/>
                <a:cs typeface="MS PGothic" charset="0"/>
              </a:defRPr>
            </a:lvl8pPr>
            <a:lvl9pPr marL="3886200" indent="-228600" eaLnBrk="0" hangingPunct="0">
              <a:buFont typeface="Verdana" charset="0"/>
              <a:defRPr sz="1600">
                <a:solidFill>
                  <a:schemeClr val="bg2"/>
                </a:solidFill>
                <a:latin typeface="Verdana" charset="0"/>
                <a:ea typeface="MS PGothic" charset="0"/>
                <a:cs typeface="MS PGothic" charset="0"/>
              </a:defRPr>
            </a:lvl9pPr>
          </a:lstStyle>
          <a:p>
            <a:pPr algn="ctr"/>
            <a:r>
              <a:rPr lang="en-GB" b="1" i="1">
                <a:solidFill>
                  <a:schemeClr val="tx1"/>
                </a:solidFill>
                <a:latin typeface="Calibri" charset="0"/>
              </a:rPr>
              <a:t>ESA missions</a:t>
            </a:r>
          </a:p>
        </p:txBody>
      </p:sp>
      <p:sp>
        <p:nvSpPr>
          <p:cNvPr id="4114" name="TextBox 46"/>
          <p:cNvSpPr txBox="1">
            <a:spLocks noChangeArrowheads="1"/>
          </p:cNvSpPr>
          <p:nvPr/>
        </p:nvSpPr>
        <p:spPr bwMode="auto">
          <a:xfrm>
            <a:off x="448867" y="3605213"/>
            <a:ext cx="1881452"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a:solidFill>
                  <a:schemeClr val="bg2"/>
                </a:solidFill>
                <a:latin typeface="Verdana" charset="0"/>
                <a:ea typeface="MS PGothic" charset="0"/>
                <a:cs typeface="MS PGothic" charset="0"/>
              </a:defRPr>
            </a:lvl1pPr>
            <a:lvl2pPr marL="742950" indent="-285750">
              <a:defRPr sz="1600">
                <a:solidFill>
                  <a:schemeClr val="bg2"/>
                </a:solidFill>
                <a:latin typeface="Verdana" charset="0"/>
                <a:ea typeface="MS PGothic" charset="0"/>
                <a:cs typeface="MS PGothic" charset="0"/>
              </a:defRPr>
            </a:lvl2pPr>
            <a:lvl3pPr marL="1143000" indent="-228600">
              <a:defRPr sz="1600">
                <a:solidFill>
                  <a:schemeClr val="bg2"/>
                </a:solidFill>
                <a:latin typeface="Verdana" charset="0"/>
                <a:ea typeface="MS PGothic" charset="0"/>
                <a:cs typeface="MS PGothic" charset="0"/>
              </a:defRPr>
            </a:lvl3pPr>
            <a:lvl4pPr marL="1600200" indent="-228600">
              <a:defRPr sz="1600">
                <a:solidFill>
                  <a:schemeClr val="bg2"/>
                </a:solidFill>
                <a:latin typeface="Verdana" charset="0"/>
                <a:ea typeface="MS PGothic" charset="0"/>
                <a:cs typeface="MS PGothic" charset="0"/>
              </a:defRPr>
            </a:lvl4pPr>
            <a:lvl5pPr marL="2057400" indent="-228600">
              <a:defRPr sz="1600">
                <a:solidFill>
                  <a:schemeClr val="bg2"/>
                </a:solidFill>
                <a:latin typeface="Verdana" charset="0"/>
                <a:ea typeface="MS PGothic" charset="0"/>
                <a:cs typeface="MS PGothic" charset="0"/>
              </a:defRPr>
            </a:lvl5pPr>
            <a:lvl6pPr marL="2514600" indent="-228600" eaLnBrk="0" hangingPunct="0">
              <a:buFont typeface="Verdana" charset="0"/>
              <a:defRPr sz="1600">
                <a:solidFill>
                  <a:schemeClr val="bg2"/>
                </a:solidFill>
                <a:latin typeface="Verdana" charset="0"/>
                <a:ea typeface="MS PGothic" charset="0"/>
                <a:cs typeface="MS PGothic" charset="0"/>
              </a:defRPr>
            </a:lvl6pPr>
            <a:lvl7pPr marL="2971800" indent="-228600" eaLnBrk="0" hangingPunct="0">
              <a:buFont typeface="Verdana" charset="0"/>
              <a:defRPr sz="1600">
                <a:solidFill>
                  <a:schemeClr val="bg2"/>
                </a:solidFill>
                <a:latin typeface="Verdana" charset="0"/>
                <a:ea typeface="MS PGothic" charset="0"/>
                <a:cs typeface="MS PGothic" charset="0"/>
              </a:defRPr>
            </a:lvl7pPr>
            <a:lvl8pPr marL="3429000" indent="-228600" eaLnBrk="0" hangingPunct="0">
              <a:buFont typeface="Verdana" charset="0"/>
              <a:defRPr sz="1600">
                <a:solidFill>
                  <a:schemeClr val="bg2"/>
                </a:solidFill>
                <a:latin typeface="Verdana" charset="0"/>
                <a:ea typeface="MS PGothic" charset="0"/>
                <a:cs typeface="MS PGothic" charset="0"/>
              </a:defRPr>
            </a:lvl8pPr>
            <a:lvl9pPr marL="3886200" indent="-228600" eaLnBrk="0" hangingPunct="0">
              <a:buFont typeface="Verdana" charset="0"/>
              <a:defRPr sz="1600">
                <a:solidFill>
                  <a:schemeClr val="bg2"/>
                </a:solidFill>
                <a:latin typeface="Verdana" charset="0"/>
                <a:ea typeface="MS PGothic" charset="0"/>
                <a:cs typeface="MS PGothic" charset="0"/>
              </a:defRPr>
            </a:lvl9pPr>
          </a:lstStyle>
          <a:p>
            <a:pPr algn="ctr"/>
            <a:r>
              <a:rPr lang="en-GB" b="1" i="1">
                <a:solidFill>
                  <a:schemeClr val="tx1"/>
                </a:solidFill>
                <a:latin typeface="Calibri" charset="0"/>
              </a:rPr>
              <a:t>Sentinel missions</a:t>
            </a:r>
          </a:p>
        </p:txBody>
      </p:sp>
      <p:sp>
        <p:nvSpPr>
          <p:cNvPr id="37" name="Right Arrow 36"/>
          <p:cNvSpPr/>
          <p:nvPr/>
        </p:nvSpPr>
        <p:spPr>
          <a:xfrm>
            <a:off x="454025" y="1676400"/>
            <a:ext cx="5456900" cy="1049338"/>
          </a:xfrm>
          <a:prstGeom prst="rightArrow">
            <a:avLst>
              <a:gd name="adj1" fmla="val 100000"/>
              <a:gd name="adj2" fmla="val 30405"/>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Calibri" pitchFamily="34" charset="0"/>
            </a:endParaRPr>
          </a:p>
        </p:txBody>
      </p:sp>
      <p:sp>
        <p:nvSpPr>
          <p:cNvPr id="39" name="Rectangle 38"/>
          <p:cNvSpPr/>
          <p:nvPr/>
        </p:nvSpPr>
        <p:spPr>
          <a:xfrm>
            <a:off x="2330319" y="1743075"/>
            <a:ext cx="3154098" cy="882650"/>
          </a:xfrm>
          <a:prstGeom prst="rect">
            <a:avLst/>
          </a:prstGeom>
          <a:solidFill>
            <a:srgbClr val="00CCFF"/>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b="1" dirty="0">
                <a:solidFill>
                  <a:schemeClr val="tx1"/>
                </a:solidFill>
                <a:latin typeface="Calibri" pitchFamily="34" charset="0"/>
              </a:rPr>
              <a:t>Heritage Core GS</a:t>
            </a:r>
            <a:r>
              <a:rPr lang="en-GB" sz="1400" dirty="0">
                <a:solidFill>
                  <a:schemeClr val="tx1"/>
                </a:solidFill>
                <a:latin typeface="Calibri" pitchFamily="34" charset="0"/>
              </a:rPr>
              <a:t/>
            </a:r>
            <a:br>
              <a:rPr lang="en-GB" sz="1400" dirty="0">
                <a:solidFill>
                  <a:schemeClr val="tx1"/>
                </a:solidFill>
                <a:latin typeface="Calibri" pitchFamily="34" charset="0"/>
              </a:rPr>
            </a:br>
            <a:r>
              <a:rPr lang="en-GB" sz="1200" dirty="0">
                <a:solidFill>
                  <a:schemeClr val="tx1"/>
                </a:solidFill>
                <a:latin typeface="Calibri" pitchFamily="34" charset="0"/>
              </a:rPr>
              <a:t>(data preservation, curation &amp; discovery) </a:t>
            </a:r>
          </a:p>
          <a:p>
            <a:pPr algn="ctr">
              <a:defRPr/>
            </a:pPr>
            <a:endParaRPr lang="en-GB" sz="2000" dirty="0">
              <a:solidFill>
                <a:schemeClr val="tx1"/>
              </a:solidFill>
              <a:latin typeface="Calibri" pitchFamily="34" charset="0"/>
            </a:endParaRPr>
          </a:p>
        </p:txBody>
      </p:sp>
      <p:sp>
        <p:nvSpPr>
          <p:cNvPr id="4119" name="TextBox 46"/>
          <p:cNvSpPr txBox="1">
            <a:spLocks noChangeArrowheads="1"/>
          </p:cNvSpPr>
          <p:nvPr/>
        </p:nvSpPr>
        <p:spPr bwMode="auto">
          <a:xfrm>
            <a:off x="620845" y="1908175"/>
            <a:ext cx="1506538"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a:solidFill>
                  <a:schemeClr val="bg2"/>
                </a:solidFill>
                <a:latin typeface="Verdana" charset="0"/>
                <a:ea typeface="MS PGothic" charset="0"/>
                <a:cs typeface="MS PGothic" charset="0"/>
              </a:defRPr>
            </a:lvl1pPr>
            <a:lvl2pPr marL="742950" indent="-285750">
              <a:defRPr sz="1600">
                <a:solidFill>
                  <a:schemeClr val="bg2"/>
                </a:solidFill>
                <a:latin typeface="Verdana" charset="0"/>
                <a:ea typeface="MS PGothic" charset="0"/>
                <a:cs typeface="MS PGothic" charset="0"/>
              </a:defRPr>
            </a:lvl2pPr>
            <a:lvl3pPr marL="1143000" indent="-228600">
              <a:defRPr sz="1600">
                <a:solidFill>
                  <a:schemeClr val="bg2"/>
                </a:solidFill>
                <a:latin typeface="Verdana" charset="0"/>
                <a:ea typeface="MS PGothic" charset="0"/>
                <a:cs typeface="MS PGothic" charset="0"/>
              </a:defRPr>
            </a:lvl3pPr>
            <a:lvl4pPr marL="1600200" indent="-228600">
              <a:defRPr sz="1600">
                <a:solidFill>
                  <a:schemeClr val="bg2"/>
                </a:solidFill>
                <a:latin typeface="Verdana" charset="0"/>
                <a:ea typeface="MS PGothic" charset="0"/>
                <a:cs typeface="MS PGothic" charset="0"/>
              </a:defRPr>
            </a:lvl4pPr>
            <a:lvl5pPr marL="2057400" indent="-228600">
              <a:defRPr sz="1600">
                <a:solidFill>
                  <a:schemeClr val="bg2"/>
                </a:solidFill>
                <a:latin typeface="Verdana" charset="0"/>
                <a:ea typeface="MS PGothic" charset="0"/>
                <a:cs typeface="MS PGothic" charset="0"/>
              </a:defRPr>
            </a:lvl5pPr>
            <a:lvl6pPr marL="2514600" indent="-228600" eaLnBrk="0" hangingPunct="0">
              <a:buFont typeface="Verdana" charset="0"/>
              <a:defRPr sz="1600">
                <a:solidFill>
                  <a:schemeClr val="bg2"/>
                </a:solidFill>
                <a:latin typeface="Verdana" charset="0"/>
                <a:ea typeface="MS PGothic" charset="0"/>
                <a:cs typeface="MS PGothic" charset="0"/>
              </a:defRPr>
            </a:lvl6pPr>
            <a:lvl7pPr marL="2971800" indent="-228600" eaLnBrk="0" hangingPunct="0">
              <a:buFont typeface="Verdana" charset="0"/>
              <a:defRPr sz="1600">
                <a:solidFill>
                  <a:schemeClr val="bg2"/>
                </a:solidFill>
                <a:latin typeface="Verdana" charset="0"/>
                <a:ea typeface="MS PGothic" charset="0"/>
                <a:cs typeface="MS PGothic" charset="0"/>
              </a:defRPr>
            </a:lvl7pPr>
            <a:lvl8pPr marL="3429000" indent="-228600" eaLnBrk="0" hangingPunct="0">
              <a:buFont typeface="Verdana" charset="0"/>
              <a:defRPr sz="1600">
                <a:solidFill>
                  <a:schemeClr val="bg2"/>
                </a:solidFill>
                <a:latin typeface="Verdana" charset="0"/>
                <a:ea typeface="MS PGothic" charset="0"/>
                <a:cs typeface="MS PGothic" charset="0"/>
              </a:defRPr>
            </a:lvl8pPr>
            <a:lvl9pPr marL="3886200" indent="-228600" eaLnBrk="0" hangingPunct="0">
              <a:buFont typeface="Verdana" charset="0"/>
              <a:defRPr sz="1600">
                <a:solidFill>
                  <a:schemeClr val="bg2"/>
                </a:solidFill>
                <a:latin typeface="Verdana" charset="0"/>
                <a:ea typeface="MS PGothic" charset="0"/>
                <a:cs typeface="MS PGothic" charset="0"/>
              </a:defRPr>
            </a:lvl9pPr>
          </a:lstStyle>
          <a:p>
            <a:pPr algn="ctr"/>
            <a:r>
              <a:rPr lang="en-GB" b="1" i="1">
                <a:solidFill>
                  <a:schemeClr val="tx1"/>
                </a:solidFill>
                <a:latin typeface="Calibri" charset="0"/>
              </a:rPr>
              <a:t>Heritage missions</a:t>
            </a:r>
          </a:p>
        </p:txBody>
      </p:sp>
      <p:sp>
        <p:nvSpPr>
          <p:cNvPr id="3" name="Rectangle 2"/>
          <p:cNvSpPr/>
          <p:nvPr/>
        </p:nvSpPr>
        <p:spPr>
          <a:xfrm>
            <a:off x="2032000" y="1721556"/>
            <a:ext cx="3824111" cy="776111"/>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80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extBox 1"/>
          <p:cNvSpPr txBox="1">
            <a:spLocks noChangeArrowheads="1"/>
          </p:cNvSpPr>
          <p:nvPr/>
        </p:nvSpPr>
        <p:spPr bwMode="auto">
          <a:xfrm>
            <a:off x="427926" y="2243978"/>
            <a:ext cx="8939477"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en-GB" sz="2800" b="1"/>
              <a:t>Future EO Data Preservation and Valorisation Scenarios</a:t>
            </a:r>
            <a:r>
              <a:rPr lang="en-US" sz="2800"/>
              <a:t> </a:t>
            </a:r>
            <a:endParaRPr lang="en-GB" sz="2000" b="1" i="1">
              <a:cs typeface="Arial" charset="0"/>
              <a:sym typeface="Wingdings" charset="0"/>
            </a:endParaRPr>
          </a:p>
        </p:txBody>
      </p:sp>
      <p:pic>
        <p:nvPicPr>
          <p:cNvPr id="12291"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40799" y="4432301"/>
            <a:ext cx="2166938" cy="172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2" name="Picture 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6708" y="4432301"/>
            <a:ext cx="3095625" cy="172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8"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807737" y="4432301"/>
            <a:ext cx="3276203" cy="1724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534254067"/>
      </p:ext>
    </p:extLst>
  </p:cSld>
  <p:clrMapOvr>
    <a:masterClrMapping/>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3"/>
          <p:cNvSpPr txBox="1">
            <a:spLocks noChangeArrowheads="1"/>
          </p:cNvSpPr>
          <p:nvPr/>
        </p:nvSpPr>
        <p:spPr bwMode="auto">
          <a:xfrm>
            <a:off x="116947" y="5307013"/>
            <a:ext cx="9648031" cy="1473200"/>
          </a:xfrm>
          <a:prstGeom prst="rect">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ctr">
              <a:defRPr sz="2000" b="1">
                <a:solidFill>
                  <a:srgbClr val="000000"/>
                </a:solidFill>
              </a:defRPr>
            </a:lvl1pPr>
          </a:lstStyle>
          <a:p>
            <a:pPr marL="285750" indent="-285750" algn="l">
              <a:spcBef>
                <a:spcPts val="0"/>
              </a:spcBef>
              <a:spcAft>
                <a:spcPts val="0"/>
              </a:spcAft>
              <a:buFont typeface="Arial"/>
              <a:buChar char="•"/>
              <a:defRPr/>
            </a:pPr>
            <a:r>
              <a:rPr lang="en-GB" sz="1600" b="0" dirty="0" smtClean="0"/>
              <a:t>About 20 to 30 years of continuous measurements from space available for many geophysical parameters: </a:t>
            </a:r>
            <a:r>
              <a:rPr lang="en-GB" sz="1600" dirty="0" smtClean="0"/>
              <a:t>LONG TIME DATA SERIES</a:t>
            </a:r>
            <a:endParaRPr lang="en-US" sz="1600" dirty="0" smtClean="0"/>
          </a:p>
          <a:p>
            <a:pPr marL="285750" lvl="1" indent="-285750">
              <a:spcBef>
                <a:spcPts val="0"/>
              </a:spcBef>
              <a:spcAft>
                <a:spcPts val="0"/>
              </a:spcAft>
              <a:buFont typeface="Arial"/>
              <a:buChar char="•"/>
              <a:defRPr/>
            </a:pPr>
            <a:endParaRPr lang="en-US" sz="700" b="1" dirty="0">
              <a:solidFill>
                <a:srgbClr val="000000"/>
              </a:solidFill>
            </a:endParaRPr>
          </a:p>
          <a:p>
            <a:pPr marL="285750" lvl="1" indent="-285750">
              <a:spcBef>
                <a:spcPts val="0"/>
              </a:spcBef>
              <a:spcAft>
                <a:spcPts val="0"/>
              </a:spcAft>
              <a:buFont typeface="Arial"/>
              <a:buChar char="•"/>
              <a:defRPr/>
            </a:pPr>
            <a:r>
              <a:rPr lang="en-US" sz="1600" b="1" dirty="0">
                <a:solidFill>
                  <a:srgbClr val="000000"/>
                </a:solidFill>
              </a:rPr>
              <a:t>Need to ensure continuity of observations and comparability with current/future data (e.g. Sentinels) </a:t>
            </a:r>
            <a:r>
              <a:rPr lang="en-US" sz="1600" dirty="0">
                <a:solidFill>
                  <a:srgbClr val="000000"/>
                </a:solidFill>
              </a:rPr>
              <a:t>providing new opportunities for European Users, Operators and Value Adders</a:t>
            </a:r>
            <a:endParaRPr lang="en-GB" sz="1600" dirty="0">
              <a:solidFill>
                <a:srgbClr val="000000"/>
              </a:solidFill>
            </a:endParaRPr>
          </a:p>
        </p:txBody>
      </p:sp>
      <p:sp>
        <p:nvSpPr>
          <p:cNvPr id="13" name="Rectangle 3"/>
          <p:cNvSpPr>
            <a:spLocks noChangeArrowheads="1"/>
          </p:cNvSpPr>
          <p:nvPr/>
        </p:nvSpPr>
        <p:spPr bwMode="auto">
          <a:xfrm>
            <a:off x="202936" y="4624388"/>
            <a:ext cx="4459420" cy="641350"/>
          </a:xfrm>
          <a:prstGeom prst="rect">
            <a:avLst/>
          </a:prstGeom>
          <a:noFill/>
          <a:ln>
            <a:noFill/>
          </a:ln>
          <a:effectLst/>
          <a:extLst>
            <a:ext uri="{909E8E84-426E-40dd-AFC4-6F175D3DCCD1}">
              <a14:hiddenFill xmlns:a14="http://schemas.microsoft.com/office/drawing/2010/main" xmlns="">
                <a:solidFill>
                  <a:schemeClr val="accent1"/>
                </a:solidFill>
              </a14:hiddenFill>
            </a:ext>
          </a:ex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400" dirty="0">
                <a:solidFill>
                  <a:srgbClr val="000000"/>
                </a:solidFill>
                <a:latin typeface="Calibri"/>
                <a:cs typeface="Calibri"/>
              </a:rPr>
              <a:t>Example: Total Column Water </a:t>
            </a:r>
            <a:r>
              <a:rPr lang="en-US" sz="1400" dirty="0" err="1">
                <a:solidFill>
                  <a:srgbClr val="000000"/>
                </a:solidFill>
                <a:latin typeface="Calibri"/>
                <a:cs typeface="Calibri"/>
              </a:rPr>
              <a:t>Vapour</a:t>
            </a:r>
            <a:r>
              <a:rPr lang="en-US" sz="1400" dirty="0">
                <a:solidFill>
                  <a:srgbClr val="000000"/>
                </a:solidFill>
                <a:latin typeface="Calibri"/>
                <a:cs typeface="Calibri"/>
              </a:rPr>
              <a:t> from 1991 onwards based on ATSR data</a:t>
            </a:r>
          </a:p>
        </p:txBody>
      </p:sp>
      <p:sp>
        <p:nvSpPr>
          <p:cNvPr id="44036" name="Rettangolo 4"/>
          <p:cNvSpPr>
            <a:spLocks noChangeArrowheads="1"/>
          </p:cNvSpPr>
          <p:nvPr/>
        </p:nvSpPr>
        <p:spPr bwMode="auto">
          <a:xfrm>
            <a:off x="144463" y="230188"/>
            <a:ext cx="8714185" cy="893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0">
                <a:solidFill>
                  <a:srgbClr val="000000"/>
                </a:solidFill>
                <a:miter lim="800000"/>
                <a:headEnd/>
                <a:tailEnd/>
              </a14:hiddenLine>
            </a:ext>
          </a:extLst>
        </p:spPr>
        <p:txBody>
          <a:bodyPr/>
          <a:lstStyle/>
          <a:p>
            <a:pPr>
              <a:spcBef>
                <a:spcPts val="0"/>
              </a:spcBef>
              <a:buClr>
                <a:srgbClr val="0098DB"/>
              </a:buClr>
              <a:buFont typeface="Verdana" charset="0"/>
              <a:buNone/>
              <a:defRPr/>
            </a:pPr>
            <a:r>
              <a:rPr lang="en-US" sz="2400" b="1" dirty="0">
                <a:solidFill>
                  <a:srgbClr val="FFFFFF"/>
                </a:solidFill>
                <a:latin typeface="+mj-lt"/>
                <a:cs typeface="Calibri" charset="0"/>
              </a:rPr>
              <a:t>Realizing the full potential of Earth Sciences through harnessing “Big Earth Science Data”</a:t>
            </a:r>
            <a:endParaRPr lang="en-US" sz="2400" b="1" dirty="0">
              <a:solidFill>
                <a:srgbClr val="FFFFFF"/>
              </a:solidFill>
              <a:latin typeface="+mj-lt"/>
            </a:endParaRPr>
          </a:p>
        </p:txBody>
      </p:sp>
      <p:sp>
        <p:nvSpPr>
          <p:cNvPr id="15" name="Title 1"/>
          <p:cNvSpPr txBox="1">
            <a:spLocks/>
          </p:cNvSpPr>
          <p:nvPr/>
        </p:nvSpPr>
        <p:spPr bwMode="auto">
          <a:xfrm>
            <a:off x="5100902" y="4649788"/>
            <a:ext cx="4631400" cy="633412"/>
          </a:xfrm>
          <a:prstGeom prst="rect">
            <a:avLst/>
          </a:prstGeom>
          <a:noFill/>
          <a:ln>
            <a:noFill/>
          </a:ln>
          <a:effectLst/>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tyle>
          <a:lnRef idx="1">
            <a:schemeClr val="accent1"/>
          </a:lnRef>
          <a:fillRef idx="3">
            <a:schemeClr val="accent1"/>
          </a:fillRef>
          <a:effectRef idx="2">
            <a:schemeClr val="accent1"/>
          </a:effectRef>
          <a:fontRef idx="minor">
            <a:schemeClr val="lt1"/>
          </a:fontRef>
        </p:style>
        <p:txBody>
          <a:bodyPr anchor="ctr"/>
          <a:lstStyle>
            <a:defPPr>
              <a:defRPr lang="en-GB"/>
            </a:defPPr>
            <a:lvl1pPr>
              <a:defRPr sz="1600" b="1">
                <a:solidFill>
                  <a:srgbClr val="000000"/>
                </a:solidFill>
                <a:latin typeface="Calibri"/>
                <a:cs typeface="Calibri"/>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a:defRPr/>
            </a:pPr>
            <a:r>
              <a:rPr lang="en-GB" sz="1400" b="0" dirty="0" smtClean="0"/>
              <a:t>Example: Greenland </a:t>
            </a:r>
            <a:r>
              <a:rPr lang="en-GB" sz="1400" b="0" dirty="0"/>
              <a:t>glaciers as seen by 3</a:t>
            </a:r>
            <a:r>
              <a:rPr lang="en-US" sz="1400" b="0" dirty="0"/>
              <a:t> </a:t>
            </a:r>
            <a:r>
              <a:rPr lang="en-GB" sz="1400" b="0" dirty="0" smtClean="0"/>
              <a:t>generations </a:t>
            </a:r>
            <a:r>
              <a:rPr lang="en-GB" sz="1400" b="0" dirty="0"/>
              <a:t>of radar </a:t>
            </a:r>
            <a:r>
              <a:rPr lang="en-GB" sz="1400" b="0" dirty="0" smtClean="0"/>
              <a:t>missions</a:t>
            </a:r>
            <a:r>
              <a:rPr lang="en-US" sz="1400" b="0" dirty="0" smtClean="0"/>
              <a:t>: </a:t>
            </a:r>
            <a:r>
              <a:rPr lang="en-US" sz="1400" b="0" dirty="0" err="1" smtClean="0"/>
              <a:t>Seasat</a:t>
            </a:r>
            <a:r>
              <a:rPr lang="en-US" sz="1400" b="0" dirty="0" smtClean="0"/>
              <a:t> (1978), ERS (1996), S-1A (2014</a:t>
            </a:r>
            <a:r>
              <a:rPr lang="en-US" b="0" dirty="0" smtClean="0"/>
              <a:t>)</a:t>
            </a:r>
            <a:endParaRPr lang="en-US" b="0" dirty="0"/>
          </a:p>
        </p:txBody>
      </p:sp>
      <p:pic>
        <p:nvPicPr>
          <p:cNvPr id="16390" name="Picture 16" descr="glacier_retreat_seasat_image_comparison.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04549" y="1824039"/>
            <a:ext cx="3541051" cy="2903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a:spLocks noChangeArrowheads="1"/>
          </p:cNvSpPr>
          <p:nvPr/>
        </p:nvSpPr>
        <p:spPr bwMode="auto">
          <a:xfrm>
            <a:off x="128985" y="1198563"/>
            <a:ext cx="9680707"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ts val="600"/>
              </a:spcBef>
              <a:spcAft>
                <a:spcPts val="600"/>
              </a:spcAft>
            </a:pPr>
            <a:r>
              <a:rPr lang="en-US" sz="1600">
                <a:solidFill>
                  <a:srgbClr val="000000"/>
                </a:solidFill>
              </a:rPr>
              <a:t>Enabling factor: availability of “</a:t>
            </a:r>
            <a:r>
              <a:rPr lang="en-US" altLang="ja-JP" sz="1600" b="1">
                <a:solidFill>
                  <a:srgbClr val="000000"/>
                </a:solidFill>
              </a:rPr>
              <a:t>Good quality, reliable, interoperable, trusted and curated</a:t>
            </a:r>
            <a:r>
              <a:rPr lang="en-US" altLang="ja-JP" sz="1600">
                <a:solidFill>
                  <a:srgbClr val="000000"/>
                </a:solidFill>
              </a:rPr>
              <a:t> </a:t>
            </a:r>
            <a:r>
              <a:rPr lang="en-US" altLang="ja-JP" sz="1600" b="1">
                <a:solidFill>
                  <a:srgbClr val="000000"/>
                </a:solidFill>
              </a:rPr>
              <a:t>new &amp; historical data</a:t>
            </a:r>
            <a:r>
              <a:rPr lang="en-US" sz="1600" b="1">
                <a:solidFill>
                  <a:srgbClr val="000000"/>
                </a:solidFill>
              </a:rPr>
              <a:t>”</a:t>
            </a:r>
            <a:r>
              <a:rPr lang="en-US" altLang="ja-JP" sz="1600" b="1">
                <a:solidFill>
                  <a:srgbClr val="000000"/>
                </a:solidFill>
              </a:rPr>
              <a:t> </a:t>
            </a:r>
            <a:r>
              <a:rPr lang="en-US" altLang="ja-JP" sz="1600">
                <a:solidFill>
                  <a:srgbClr val="000000"/>
                </a:solidFill>
              </a:rPr>
              <a:t>and their associated information.</a:t>
            </a:r>
          </a:p>
        </p:txBody>
      </p:sp>
    </p:spTree>
    <p:extLst>
      <p:ext uri="{BB962C8B-B14F-4D97-AF65-F5344CB8AC3E}">
        <p14:creationId xmlns:p14="http://schemas.microsoft.com/office/powerpoint/2010/main" val="495558756"/>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39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13" grpId="1"/>
      <p:bldP spid="1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ctrTitle"/>
          </p:nvPr>
        </p:nvSpPr>
        <p:spPr>
          <a:xfrm>
            <a:off x="325041" y="233364"/>
            <a:ext cx="6418263" cy="695325"/>
          </a:xfrm>
          <a:ln w="127000"/>
        </p:spPr>
        <p:txBody>
          <a:bodyPr anchor="t"/>
          <a:lstStyle/>
          <a:p>
            <a:pPr>
              <a:lnSpc>
                <a:spcPct val="80000"/>
              </a:lnSpc>
              <a:spcBef>
                <a:spcPct val="20000"/>
              </a:spcBef>
              <a:buClr>
                <a:schemeClr val="accent1"/>
              </a:buClr>
              <a:buFont typeface="Verdana" pitchFamily="34" charset="0"/>
              <a:buNone/>
              <a:defRPr/>
            </a:pPr>
            <a:r>
              <a:rPr lang="en-GB" sz="2400" dirty="0">
                <a:ea typeface="+mn-ea"/>
                <a:cs typeface="Calibri"/>
              </a:rPr>
              <a:t>ESA </a:t>
            </a:r>
            <a:r>
              <a:rPr lang="en-GB" sz="2400" dirty="0" smtClean="0">
                <a:ea typeface="+mn-ea"/>
                <a:cs typeface="Calibri"/>
              </a:rPr>
              <a:t>Heritage EO Data </a:t>
            </a:r>
            <a:r>
              <a:rPr lang="en-GB" sz="2400" dirty="0">
                <a:ea typeface="+mn-ea"/>
                <a:cs typeface="Calibri"/>
              </a:rPr>
              <a:t>Holdings Utilization</a:t>
            </a:r>
          </a:p>
        </p:txBody>
      </p:sp>
      <p:sp>
        <p:nvSpPr>
          <p:cNvPr id="48130" name="Content Placeholder 2"/>
          <p:cNvSpPr txBox="1">
            <a:spLocks/>
          </p:cNvSpPr>
          <p:nvPr/>
        </p:nvSpPr>
        <p:spPr bwMode="auto">
          <a:xfrm>
            <a:off x="44714" y="1230314"/>
            <a:ext cx="5051029" cy="2820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just">
              <a:spcBef>
                <a:spcPts val="600"/>
              </a:spcBef>
              <a:spcAft>
                <a:spcPts val="0"/>
              </a:spcAft>
              <a:buFont typeface="Arial" charset="0"/>
              <a:buChar char="•"/>
              <a:defRPr/>
            </a:pPr>
            <a:r>
              <a:rPr lang="en-US" sz="1800" dirty="0" smtClean="0">
                <a:solidFill>
                  <a:srgbClr val="000000"/>
                </a:solidFill>
                <a:latin typeface="+mn-lt"/>
                <a:cs typeface="Calibri" charset="0"/>
              </a:rPr>
              <a:t>Extremely high interest from users on heritage EO data</a:t>
            </a:r>
          </a:p>
          <a:p>
            <a:pPr algn="just">
              <a:spcBef>
                <a:spcPts val="600"/>
              </a:spcBef>
              <a:spcAft>
                <a:spcPts val="0"/>
              </a:spcAft>
              <a:buFont typeface="Arial" charset="0"/>
              <a:buChar char="•"/>
              <a:defRPr/>
            </a:pPr>
            <a:r>
              <a:rPr lang="en-US" sz="1800" dirty="0" smtClean="0">
                <a:solidFill>
                  <a:srgbClr val="000000"/>
                </a:solidFill>
                <a:latin typeface="+mn-lt"/>
                <a:cs typeface="Calibri" charset="0"/>
              </a:rPr>
              <a:t>Data value &amp; utilization increase if part of long time </a:t>
            </a:r>
            <a:r>
              <a:rPr lang="en-US" sz="1800" dirty="0">
                <a:solidFill>
                  <a:srgbClr val="000000"/>
                </a:solidFill>
                <a:cs typeface="Calibri" charset="0"/>
              </a:rPr>
              <a:t>data </a:t>
            </a:r>
            <a:r>
              <a:rPr lang="en-US" sz="1800" dirty="0" smtClean="0">
                <a:solidFill>
                  <a:srgbClr val="000000"/>
                </a:solidFill>
                <a:latin typeface="+mn-lt"/>
                <a:cs typeface="Calibri" charset="0"/>
              </a:rPr>
              <a:t>series</a:t>
            </a:r>
          </a:p>
          <a:p>
            <a:pPr algn="just">
              <a:spcBef>
                <a:spcPts val="600"/>
              </a:spcBef>
              <a:spcAft>
                <a:spcPts val="0"/>
              </a:spcAft>
              <a:buFont typeface="Arial" charset="0"/>
              <a:buChar char="•"/>
              <a:defRPr/>
            </a:pPr>
            <a:r>
              <a:rPr lang="en-US" sz="1800" b="1" dirty="0" smtClean="0">
                <a:solidFill>
                  <a:srgbClr val="000000"/>
                </a:solidFill>
                <a:latin typeface="+mn-lt"/>
                <a:cs typeface="Calibri" charset="0"/>
              </a:rPr>
              <a:t>More than 1700 new ERS and Envisat user projects registered in the period Jan 2014 – June 2015 </a:t>
            </a:r>
            <a:r>
              <a:rPr lang="en-US" sz="1800" dirty="0" smtClean="0">
                <a:solidFill>
                  <a:srgbClr val="000000"/>
                </a:solidFill>
                <a:latin typeface="+mn-lt"/>
                <a:cs typeface="Calibri" charset="0"/>
              </a:rPr>
              <a:t>out of a total of about 9400 projects registered since 2002</a:t>
            </a:r>
          </a:p>
        </p:txBody>
      </p:sp>
      <p:sp>
        <p:nvSpPr>
          <p:cNvPr id="20483" name="TextBox 3"/>
          <p:cNvSpPr txBox="1">
            <a:spLocks noChangeArrowheads="1"/>
          </p:cNvSpPr>
          <p:nvPr/>
        </p:nvSpPr>
        <p:spPr bwMode="auto">
          <a:xfrm>
            <a:off x="6356350" y="6308725"/>
            <a:ext cx="3432704" cy="3698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endParaRPr lang="en-US" sz="1800">
              <a:solidFill>
                <a:srgbClr val="000000"/>
              </a:solidFill>
            </a:endParaRPr>
          </a:p>
        </p:txBody>
      </p:sp>
      <p:pic>
        <p:nvPicPr>
          <p:cNvPr id="20484" name="Picture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4086" y="4210050"/>
            <a:ext cx="4617640" cy="2419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5" name="Picture 1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63067" y="4249739"/>
            <a:ext cx="4636558" cy="2384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6" name="Picture 10"/>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501614" y="1444626"/>
            <a:ext cx="4308078" cy="2481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2949607"/>
      </p:ext>
    </p:extLst>
  </p:cSld>
  <p:clrMapOvr>
    <a:masterClrMapping/>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ttangolo 4"/>
          <p:cNvSpPr>
            <a:spLocks noChangeArrowheads="1"/>
          </p:cNvSpPr>
          <p:nvPr/>
        </p:nvSpPr>
        <p:spPr bwMode="auto">
          <a:xfrm>
            <a:off x="252810" y="158751"/>
            <a:ext cx="7775178" cy="893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0">
                <a:solidFill>
                  <a:srgbClr val="000000"/>
                </a:solidFill>
                <a:miter lim="800000"/>
                <a:headEnd/>
                <a:tailEnd/>
              </a14:hiddenLine>
            </a:ext>
          </a:extLst>
        </p:spPr>
        <p:txBody>
          <a:bodyPr/>
          <a:lstStyle/>
          <a:p>
            <a:r>
              <a:rPr lang="en-US" sz="2400" b="1">
                <a:solidFill>
                  <a:schemeClr val="bg1"/>
                </a:solidFill>
                <a:ea typeface="MS PGothic" charset="0"/>
                <a:cs typeface="MS PGothic" charset="0"/>
              </a:rPr>
              <a:t>Data &amp; Knowledge Digital Preservation</a:t>
            </a:r>
            <a:r>
              <a:rPr lang="en-GB" sz="2400" b="1">
                <a:solidFill>
                  <a:schemeClr val="bg1"/>
                </a:solidFill>
                <a:ea typeface="MS PGothic" charset="0"/>
                <a:cs typeface="MS PGothic" charset="0"/>
              </a:rPr>
              <a:t>: future approach at ESA</a:t>
            </a:r>
            <a:endParaRPr lang="en-US" sz="2400" b="1">
              <a:solidFill>
                <a:schemeClr val="bg1"/>
              </a:solidFill>
              <a:ea typeface="MS PGothic" charset="0"/>
              <a:cs typeface="MS PGothic" charset="0"/>
            </a:endParaRPr>
          </a:p>
        </p:txBody>
      </p:sp>
      <p:sp>
        <p:nvSpPr>
          <p:cNvPr id="2" name="Rectangle 1"/>
          <p:cNvSpPr/>
          <p:nvPr/>
        </p:nvSpPr>
        <p:spPr>
          <a:xfrm>
            <a:off x="128985" y="1227139"/>
            <a:ext cx="9680707" cy="2232025"/>
          </a:xfrm>
          <a:prstGeom prst="rect">
            <a:avLst/>
          </a:prstGeom>
        </p:spPr>
        <p:txBody>
          <a:bodyPr>
            <a:spAutoFit/>
          </a:bodyPr>
          <a:lstStyle/>
          <a:p>
            <a:pPr marL="285750" indent="-285750">
              <a:spcBef>
                <a:spcPts val="600"/>
              </a:spcBef>
              <a:spcAft>
                <a:spcPts val="600"/>
              </a:spcAft>
              <a:buFont typeface="Arial"/>
              <a:buChar char="•"/>
              <a:defRPr/>
            </a:pPr>
            <a:r>
              <a:rPr lang="en-US" altLang="en-US" dirty="0">
                <a:solidFill>
                  <a:srgbClr val="000000"/>
                </a:solidFill>
                <a:latin typeface="+mn-lt"/>
              </a:rPr>
              <a:t>Preserve ESA EO Heritage missions data &amp; knowledge ensuring authenticity and understandability in the long term (</a:t>
            </a:r>
            <a:r>
              <a:rPr lang="en-US" altLang="en-US" b="1" dirty="0">
                <a:solidFill>
                  <a:srgbClr val="000000"/>
                </a:solidFill>
              </a:rPr>
              <a:t>Authority Entity</a:t>
            </a:r>
            <a:r>
              <a:rPr lang="en-US" altLang="en-US" dirty="0">
                <a:solidFill>
                  <a:srgbClr val="000000"/>
                </a:solidFill>
                <a:latin typeface="+mn-lt"/>
              </a:rPr>
              <a:t>)</a:t>
            </a:r>
            <a:r>
              <a:rPr lang="en-US" dirty="0">
                <a:latin typeface="+mn-lt"/>
              </a:rPr>
              <a:t>.</a:t>
            </a:r>
            <a:endParaRPr lang="en-GB" altLang="en-US" dirty="0">
              <a:solidFill>
                <a:srgbClr val="000000"/>
              </a:solidFill>
              <a:latin typeface="+mn-lt"/>
            </a:endParaRPr>
          </a:p>
          <a:p>
            <a:pPr marL="742950" lvl="1" indent="-285750">
              <a:spcBef>
                <a:spcPts val="600"/>
              </a:spcBef>
              <a:spcAft>
                <a:spcPts val="600"/>
              </a:spcAft>
              <a:buFont typeface="Wingdings" charset="2"/>
              <a:buChar char="Ø"/>
              <a:defRPr/>
            </a:pPr>
            <a:r>
              <a:rPr lang="en-US" altLang="en-US" sz="1600" dirty="0">
                <a:solidFill>
                  <a:srgbClr val="000000"/>
                </a:solidFill>
                <a:latin typeface="+mn-lt"/>
              </a:rPr>
              <a:t>With the assumption/awareness that one </a:t>
            </a:r>
            <a:r>
              <a:rPr lang="en-US" altLang="en-US" sz="1600" b="1" dirty="0">
                <a:solidFill>
                  <a:srgbClr val="000000"/>
                </a:solidFill>
                <a:latin typeface="+mn-lt"/>
              </a:rPr>
              <a:t>can never anticipate the exploitation value</a:t>
            </a:r>
            <a:r>
              <a:rPr lang="en-US" altLang="en-US" sz="1600" dirty="0">
                <a:solidFill>
                  <a:srgbClr val="000000"/>
                </a:solidFill>
                <a:latin typeface="+mn-lt"/>
              </a:rPr>
              <a:t> of the data asset in the future.</a:t>
            </a:r>
            <a:endParaRPr lang="en-GB" altLang="en-US" sz="600" dirty="0">
              <a:solidFill>
                <a:srgbClr val="000000"/>
              </a:solidFill>
              <a:latin typeface="+mn-lt"/>
            </a:endParaRPr>
          </a:p>
          <a:p>
            <a:pPr marL="285750" indent="-285750">
              <a:spcBef>
                <a:spcPts val="600"/>
              </a:spcBef>
              <a:spcAft>
                <a:spcPts val="600"/>
              </a:spcAft>
              <a:buFont typeface="Arial"/>
              <a:buChar char="•"/>
              <a:defRPr/>
            </a:pPr>
            <a:endParaRPr lang="en-GB" altLang="en-US" sz="500" dirty="0">
              <a:solidFill>
                <a:srgbClr val="000000"/>
              </a:solidFill>
              <a:latin typeface="+mn-lt"/>
            </a:endParaRPr>
          </a:p>
          <a:p>
            <a:pPr marL="285750" indent="-285750">
              <a:spcBef>
                <a:spcPts val="600"/>
              </a:spcBef>
              <a:spcAft>
                <a:spcPts val="600"/>
              </a:spcAft>
              <a:buFont typeface="Arial"/>
              <a:buChar char="•"/>
              <a:defRPr/>
            </a:pPr>
            <a:r>
              <a:rPr lang="en-GB" altLang="en-US" dirty="0">
                <a:solidFill>
                  <a:srgbClr val="000000"/>
                </a:solidFill>
                <a:latin typeface="+mn-lt"/>
              </a:rPr>
              <a:t>Plan and Implement preservation activities in all EO mission phases to capture knowledge at EO data set generation.</a:t>
            </a:r>
            <a:endParaRPr lang="en-GB" sz="600" dirty="0">
              <a:solidFill>
                <a:srgbClr val="000000"/>
              </a:solidFill>
              <a:latin typeface="+mn-lt"/>
              <a:cs typeface="Calibri"/>
            </a:endParaRPr>
          </a:p>
        </p:txBody>
      </p:sp>
      <p:pic>
        <p:nvPicPr>
          <p:cNvPr id="24579"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93519" y="4060825"/>
            <a:ext cx="4612481" cy="2058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135865" y="3652839"/>
            <a:ext cx="5023511" cy="2693987"/>
          </a:xfrm>
          <a:prstGeom prst="rect">
            <a:avLst/>
          </a:prstGeom>
        </p:spPr>
        <p:txBody>
          <a:bodyPr>
            <a:spAutoFit/>
          </a:bodyPr>
          <a:lstStyle/>
          <a:p>
            <a:pPr marL="285750" indent="-285750">
              <a:spcBef>
                <a:spcPts val="600"/>
              </a:spcBef>
              <a:spcAft>
                <a:spcPts val="600"/>
              </a:spcAft>
              <a:buFont typeface="Arial"/>
              <a:buChar char="•"/>
              <a:defRPr/>
            </a:pPr>
            <a:r>
              <a:rPr lang="en-GB" dirty="0">
                <a:solidFill>
                  <a:srgbClr val="000000"/>
                </a:solidFill>
                <a:latin typeface="+mn-lt"/>
                <a:cs typeface="Calibri"/>
              </a:rPr>
              <a:t>Establish a </a:t>
            </a:r>
            <a:r>
              <a:rPr lang="en-GB" b="1" dirty="0">
                <a:solidFill>
                  <a:srgbClr val="000000"/>
                </a:solidFill>
                <a:latin typeface="+mn-lt"/>
                <a:cs typeface="Calibri"/>
              </a:rPr>
              <a:t>coordinated and harmonised approach</a:t>
            </a:r>
            <a:r>
              <a:rPr lang="en-GB" dirty="0">
                <a:solidFill>
                  <a:srgbClr val="000000"/>
                </a:solidFill>
                <a:latin typeface="+mn-lt"/>
                <a:cs typeface="Calibri"/>
              </a:rPr>
              <a:t> across ESA</a:t>
            </a:r>
            <a:r>
              <a:rPr lang="en-US" dirty="0">
                <a:solidFill>
                  <a:srgbClr val="000000"/>
                </a:solidFill>
                <a:latin typeface="+mn-lt"/>
                <a:cs typeface="Calibri"/>
              </a:rPr>
              <a:t> and in cooperation with EO data owners in the </a:t>
            </a:r>
            <a:r>
              <a:rPr lang="en-GB" dirty="0">
                <a:solidFill>
                  <a:srgbClr val="000000"/>
                </a:solidFill>
                <a:latin typeface="+mn-lt"/>
                <a:cs typeface="Calibri"/>
              </a:rPr>
              <a:t>MSs, </a:t>
            </a:r>
            <a:r>
              <a:rPr lang="en-US" b="1" dirty="0">
                <a:solidFill>
                  <a:srgbClr val="000000"/>
                </a:solidFill>
                <a:latin typeface="+mn-lt"/>
                <a:cs typeface="Calibri"/>
              </a:rPr>
              <a:t>to preserve European Space Science data</a:t>
            </a:r>
            <a:r>
              <a:rPr lang="en-US" dirty="0">
                <a:solidFill>
                  <a:srgbClr val="000000"/>
                </a:solidFill>
                <a:latin typeface="+mn-lt"/>
                <a:cs typeface="Calibri"/>
              </a:rPr>
              <a:t>.</a:t>
            </a:r>
          </a:p>
          <a:p>
            <a:pPr marL="285750" indent="-285750">
              <a:spcBef>
                <a:spcPts val="600"/>
              </a:spcBef>
              <a:spcAft>
                <a:spcPts val="600"/>
              </a:spcAft>
              <a:buFont typeface="Arial"/>
              <a:buChar char="•"/>
              <a:defRPr/>
            </a:pPr>
            <a:endParaRPr lang="en-US" sz="500" dirty="0">
              <a:solidFill>
                <a:srgbClr val="000000"/>
              </a:solidFill>
              <a:latin typeface="+mn-lt"/>
              <a:cs typeface="Calibri"/>
            </a:endParaRPr>
          </a:p>
          <a:p>
            <a:pPr marL="285750" lvl="1" indent="-285750">
              <a:spcBef>
                <a:spcPts val="600"/>
              </a:spcBef>
              <a:spcAft>
                <a:spcPts val="600"/>
              </a:spcAft>
              <a:buFont typeface="Arial"/>
              <a:buChar char="•"/>
              <a:defRPr/>
            </a:pPr>
            <a:r>
              <a:rPr lang="en-US" b="1" dirty="0">
                <a:solidFill>
                  <a:srgbClr val="000000"/>
                </a:solidFill>
                <a:latin typeface="+mn-lt"/>
                <a:cs typeface="Calibri"/>
              </a:rPr>
              <a:t>Prevent loss </a:t>
            </a:r>
            <a:r>
              <a:rPr lang="en-US" dirty="0">
                <a:solidFill>
                  <a:srgbClr val="000000"/>
                </a:solidFill>
                <a:latin typeface="+mn-lt"/>
                <a:cs typeface="Calibri"/>
              </a:rPr>
              <a:t>of non-ESA EO data at preservation risk and judged of European long-term interest.</a:t>
            </a:r>
          </a:p>
        </p:txBody>
      </p:sp>
    </p:spTree>
    <p:extLst>
      <p:ext uri="{BB962C8B-B14F-4D97-AF65-F5344CB8AC3E}">
        <p14:creationId xmlns:p14="http://schemas.microsoft.com/office/powerpoint/2010/main" val="4050724956"/>
      </p:ext>
    </p:extLst>
  </p:cSld>
  <p:clrMapOvr>
    <a:masterClrMapping/>
  </p:clrMapOvr>
  <p:transition advClick="0"/>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ttangolo 4"/>
          <p:cNvSpPr>
            <a:spLocks noChangeArrowheads="1"/>
          </p:cNvSpPr>
          <p:nvPr/>
        </p:nvSpPr>
        <p:spPr bwMode="auto">
          <a:xfrm>
            <a:off x="252810" y="158751"/>
            <a:ext cx="7775178" cy="893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0">
                <a:solidFill>
                  <a:srgbClr val="000000"/>
                </a:solidFill>
                <a:miter lim="800000"/>
                <a:headEnd/>
                <a:tailEnd/>
              </a14:hiddenLine>
            </a:ext>
          </a:extLst>
        </p:spPr>
        <p:txBody>
          <a:bodyPr/>
          <a:lstStyle/>
          <a:p>
            <a:r>
              <a:rPr lang="en-US" sz="2400" b="1">
                <a:solidFill>
                  <a:schemeClr val="bg1"/>
                </a:solidFill>
                <a:ea typeface="MS PGothic" charset="0"/>
                <a:cs typeface="MS PGothic" charset="0"/>
              </a:rPr>
              <a:t>Data Curation and Valorization</a:t>
            </a:r>
            <a:r>
              <a:rPr lang="en-GB" sz="2400" b="1">
                <a:solidFill>
                  <a:schemeClr val="bg1"/>
                </a:solidFill>
                <a:ea typeface="MS PGothic" charset="0"/>
                <a:cs typeface="MS PGothic" charset="0"/>
              </a:rPr>
              <a:t>: </a:t>
            </a:r>
          </a:p>
          <a:p>
            <a:r>
              <a:rPr lang="en-GB" sz="2400" b="1">
                <a:solidFill>
                  <a:schemeClr val="bg1"/>
                </a:solidFill>
                <a:ea typeface="MS PGothic" charset="0"/>
                <a:cs typeface="MS PGothic" charset="0"/>
              </a:rPr>
              <a:t>future approach at ESA</a:t>
            </a:r>
            <a:endParaRPr lang="en-US" sz="2400" b="1">
              <a:solidFill>
                <a:schemeClr val="bg1"/>
              </a:solidFill>
              <a:ea typeface="MS PGothic" charset="0"/>
              <a:cs typeface="MS PGothic" charset="0"/>
            </a:endParaRPr>
          </a:p>
        </p:txBody>
      </p:sp>
      <p:sp>
        <p:nvSpPr>
          <p:cNvPr id="2" name="Rectangle 1"/>
          <p:cNvSpPr/>
          <p:nvPr/>
        </p:nvSpPr>
        <p:spPr>
          <a:xfrm>
            <a:off x="128985" y="1227138"/>
            <a:ext cx="9680707" cy="3046412"/>
          </a:xfrm>
          <a:prstGeom prst="rect">
            <a:avLst/>
          </a:prstGeom>
        </p:spPr>
        <p:txBody>
          <a:bodyPr>
            <a:spAutoFit/>
          </a:bodyPr>
          <a:lstStyle/>
          <a:p>
            <a:pPr marL="288000" indent="-285750">
              <a:spcBef>
                <a:spcPts val="600"/>
              </a:spcBef>
              <a:spcAft>
                <a:spcPts val="0"/>
              </a:spcAft>
              <a:buFont typeface="Arial"/>
              <a:buChar char="•"/>
              <a:defRPr/>
            </a:pPr>
            <a:r>
              <a:rPr lang="en-US" altLang="en-US" dirty="0">
                <a:solidFill>
                  <a:srgbClr val="000000"/>
                </a:solidFill>
                <a:latin typeface="+mn-lt"/>
              </a:rPr>
              <a:t>Make sure the full content of the ESA EO heritage archives is maintained </a:t>
            </a:r>
            <a:r>
              <a:rPr lang="en-US" altLang="en-US" b="1" i="1" dirty="0">
                <a:solidFill>
                  <a:srgbClr val="000000"/>
                </a:solidFill>
                <a:latin typeface="+mn-lt"/>
              </a:rPr>
              <a:t>discoverable</a:t>
            </a:r>
            <a:r>
              <a:rPr lang="en-US" altLang="en-US" b="1" dirty="0">
                <a:solidFill>
                  <a:srgbClr val="000000"/>
                </a:solidFill>
                <a:latin typeface="+mn-lt"/>
              </a:rPr>
              <a:t>, </a:t>
            </a:r>
            <a:r>
              <a:rPr lang="en-US" altLang="en-US" b="1" i="1" dirty="0">
                <a:solidFill>
                  <a:srgbClr val="000000"/>
                </a:solidFill>
                <a:latin typeface="+mn-lt"/>
              </a:rPr>
              <a:t>accessible</a:t>
            </a:r>
            <a:r>
              <a:rPr lang="en-US" altLang="en-US" dirty="0">
                <a:solidFill>
                  <a:srgbClr val="000000"/>
                </a:solidFill>
                <a:latin typeface="+mn-lt"/>
              </a:rPr>
              <a:t> and</a:t>
            </a:r>
            <a:r>
              <a:rPr lang="en-US" altLang="en-US" b="1" dirty="0">
                <a:solidFill>
                  <a:srgbClr val="000000"/>
                </a:solidFill>
                <a:latin typeface="+mn-lt"/>
              </a:rPr>
              <a:t> </a:t>
            </a:r>
            <a:r>
              <a:rPr lang="en-US" altLang="en-US" b="1" i="1" dirty="0">
                <a:solidFill>
                  <a:srgbClr val="000000"/>
                </a:solidFill>
                <a:latin typeface="+mn-lt"/>
              </a:rPr>
              <a:t>usable</a:t>
            </a:r>
            <a:r>
              <a:rPr lang="en-US" altLang="en-US" b="1" dirty="0">
                <a:solidFill>
                  <a:srgbClr val="000000"/>
                </a:solidFill>
                <a:latin typeface="+mn-lt"/>
              </a:rPr>
              <a:t> </a:t>
            </a:r>
            <a:r>
              <a:rPr lang="en-US" altLang="en-US" dirty="0">
                <a:solidFill>
                  <a:srgbClr val="000000"/>
                </a:solidFill>
                <a:latin typeface="+mn-lt"/>
              </a:rPr>
              <a:t>in the long term through </a:t>
            </a:r>
            <a:r>
              <a:rPr lang="en-GB" dirty="0">
                <a:solidFill>
                  <a:srgbClr val="000000"/>
                </a:solidFill>
                <a:latin typeface="+mn-lt"/>
                <a:cs typeface="Calibri" charset="0"/>
              </a:rPr>
              <a:t>state of art technologies and innovative tools &amp; services.</a:t>
            </a:r>
          </a:p>
          <a:p>
            <a:pPr marL="288000" indent="-285750">
              <a:spcBef>
                <a:spcPts val="600"/>
              </a:spcBef>
              <a:spcAft>
                <a:spcPts val="0"/>
              </a:spcAft>
              <a:buFont typeface="Arial"/>
              <a:buChar char="•"/>
              <a:defRPr/>
            </a:pPr>
            <a:endParaRPr lang="en-US" sz="600" b="1" u="sng" dirty="0">
              <a:solidFill>
                <a:srgbClr val="000000"/>
              </a:solidFill>
              <a:latin typeface="+mn-lt"/>
              <a:cs typeface="Calibri" charset="0"/>
            </a:endParaRPr>
          </a:p>
          <a:p>
            <a:pPr marL="288000" indent="-285750">
              <a:spcBef>
                <a:spcPts val="600"/>
              </a:spcBef>
              <a:spcAft>
                <a:spcPts val="0"/>
              </a:spcAft>
              <a:buFont typeface="Arial"/>
              <a:buChar char="•"/>
              <a:defRPr/>
            </a:pPr>
            <a:r>
              <a:rPr lang="en-US" b="1" dirty="0">
                <a:solidFill>
                  <a:srgbClr val="000000"/>
                </a:solidFill>
                <a:latin typeface="+mn-lt"/>
                <a:cs typeface="Calibri" charset="0"/>
              </a:rPr>
              <a:t>Valorize ESA EO Heritage Data</a:t>
            </a:r>
            <a:r>
              <a:rPr lang="en-US" dirty="0">
                <a:solidFill>
                  <a:srgbClr val="000000"/>
                </a:solidFill>
                <a:latin typeface="+mn-lt"/>
                <a:cs typeface="Calibri" charset="0"/>
              </a:rPr>
              <a:t>: </a:t>
            </a:r>
          </a:p>
          <a:p>
            <a:pPr marL="745200" lvl="2" indent="-285750">
              <a:spcBef>
                <a:spcPts val="600"/>
              </a:spcBef>
              <a:spcAft>
                <a:spcPts val="0"/>
              </a:spcAft>
              <a:buFont typeface="Wingdings" charset="2"/>
              <a:buChar char="Ø"/>
              <a:defRPr/>
            </a:pPr>
            <a:r>
              <a:rPr lang="en-US" sz="1400" dirty="0">
                <a:solidFill>
                  <a:srgbClr val="000000"/>
                </a:solidFill>
                <a:latin typeface="+mn-lt"/>
                <a:cs typeface="Calibri" charset="0"/>
              </a:rPr>
              <a:t>Ensure the full content of the ESA EO archives is fit for contemporary purpose thus enabling </a:t>
            </a:r>
            <a:r>
              <a:rPr lang="en-US" sz="1400" b="1" dirty="0">
                <a:solidFill>
                  <a:srgbClr val="000000"/>
                </a:solidFill>
                <a:latin typeface="+mn-lt"/>
                <a:cs typeface="Calibri" charset="0"/>
              </a:rPr>
              <a:t>multi-disciplinary applications </a:t>
            </a:r>
            <a:r>
              <a:rPr lang="en-US" sz="1400" dirty="0">
                <a:solidFill>
                  <a:srgbClr val="000000"/>
                </a:solidFill>
                <a:latin typeface="+mn-lt"/>
                <a:cs typeface="Calibri" charset="0"/>
              </a:rPr>
              <a:t>&amp; </a:t>
            </a:r>
            <a:r>
              <a:rPr lang="en-US" sz="1400" b="1" dirty="0">
                <a:solidFill>
                  <a:srgbClr val="000000"/>
                </a:solidFill>
                <a:latin typeface="+mn-lt"/>
                <a:cs typeface="Calibri" charset="0"/>
              </a:rPr>
              <a:t>broader data use.</a:t>
            </a:r>
            <a:endParaRPr lang="en-US" altLang="ja-JP" sz="1400" b="1" dirty="0">
              <a:solidFill>
                <a:srgbClr val="000000"/>
              </a:solidFill>
              <a:latin typeface="+mn-lt"/>
              <a:cs typeface="Calibri" charset="0"/>
            </a:endParaRPr>
          </a:p>
          <a:p>
            <a:pPr marL="745200" lvl="2" indent="-285750">
              <a:spcBef>
                <a:spcPts val="600"/>
              </a:spcBef>
              <a:spcAft>
                <a:spcPts val="0"/>
              </a:spcAft>
              <a:buFont typeface="Wingdings" charset="2"/>
              <a:buChar char="Ø"/>
              <a:defRPr/>
            </a:pPr>
            <a:r>
              <a:rPr lang="en-GB" sz="1400" b="1" dirty="0">
                <a:solidFill>
                  <a:srgbClr val="000000"/>
                </a:solidFill>
                <a:latin typeface="+mn-lt"/>
                <a:cs typeface="Calibri"/>
              </a:rPr>
              <a:t>Improve</a:t>
            </a:r>
            <a:r>
              <a:rPr lang="en-GB" sz="1400" dirty="0">
                <a:solidFill>
                  <a:srgbClr val="000000"/>
                </a:solidFill>
                <a:latin typeface="+mn-lt"/>
                <a:cs typeface="Calibri"/>
              </a:rPr>
              <a:t> </a:t>
            </a:r>
            <a:r>
              <a:rPr lang="en-US" sz="1400" b="1" dirty="0">
                <a:solidFill>
                  <a:srgbClr val="000000"/>
                </a:solidFill>
                <a:latin typeface="+mn-lt"/>
                <a:cs typeface="Calibri"/>
              </a:rPr>
              <a:t>data quality </a:t>
            </a:r>
            <a:r>
              <a:rPr lang="en-GB" sz="1400" dirty="0">
                <a:solidFill>
                  <a:srgbClr val="000000"/>
                </a:solidFill>
                <a:latin typeface="+mn-lt"/>
                <a:cs typeface="Calibri"/>
              </a:rPr>
              <a:t>through</a:t>
            </a:r>
            <a:r>
              <a:rPr lang="en-US" sz="1400" dirty="0">
                <a:solidFill>
                  <a:srgbClr val="000000"/>
                </a:solidFill>
                <a:latin typeface="+mn-lt"/>
                <a:cs typeface="Calibri"/>
              </a:rPr>
              <a:t> algorithms evolution, data </a:t>
            </a:r>
            <a:r>
              <a:rPr lang="en-US" sz="1400" b="1" dirty="0">
                <a:solidFill>
                  <a:srgbClr val="000000"/>
                </a:solidFill>
                <a:latin typeface="+mn-lt"/>
                <a:cs typeface="Calibri"/>
              </a:rPr>
              <a:t>reprocessing</a:t>
            </a:r>
            <a:r>
              <a:rPr lang="en-US" sz="1400" dirty="0">
                <a:solidFill>
                  <a:srgbClr val="000000"/>
                </a:solidFill>
                <a:latin typeface="+mn-lt"/>
                <a:cs typeface="Calibri"/>
              </a:rPr>
              <a:t>, data validation and traceability (QA4EO).</a:t>
            </a:r>
            <a:endParaRPr lang="en-GB" sz="1400" dirty="0">
              <a:solidFill>
                <a:srgbClr val="000000"/>
              </a:solidFill>
              <a:latin typeface="+mn-lt"/>
              <a:cs typeface="Calibri" charset="0"/>
            </a:endParaRPr>
          </a:p>
          <a:p>
            <a:pPr marL="745200" lvl="2" indent="-285750">
              <a:spcBef>
                <a:spcPts val="600"/>
              </a:spcBef>
              <a:spcAft>
                <a:spcPts val="0"/>
              </a:spcAft>
              <a:buFont typeface="Wingdings" charset="2"/>
              <a:buChar char="Ø"/>
              <a:defRPr/>
            </a:pPr>
            <a:r>
              <a:rPr lang="en-US" altLang="en-US" sz="1400" dirty="0">
                <a:latin typeface="+mn-lt"/>
              </a:rPr>
              <a:t>Build </a:t>
            </a:r>
            <a:r>
              <a:rPr lang="en-US" altLang="en-US" sz="1400" b="1" dirty="0">
                <a:latin typeface="+mn-lt"/>
              </a:rPr>
              <a:t>long time series of coherent data </a:t>
            </a:r>
            <a:r>
              <a:rPr lang="en-US" altLang="en-US" sz="1400" dirty="0">
                <a:latin typeface="+mn-lt"/>
              </a:rPr>
              <a:t>and data collections for </a:t>
            </a:r>
            <a:r>
              <a:rPr lang="en-GB" altLang="en-US" sz="1400" dirty="0">
                <a:latin typeface="+mn-lt"/>
              </a:rPr>
              <a:t>specific applications.</a:t>
            </a:r>
          </a:p>
          <a:p>
            <a:pPr marL="745200" lvl="2" indent="-285750">
              <a:spcBef>
                <a:spcPts val="600"/>
              </a:spcBef>
              <a:spcAft>
                <a:spcPts val="0"/>
              </a:spcAft>
              <a:buFont typeface="Wingdings" charset="2"/>
              <a:buChar char="Ø"/>
              <a:defRPr/>
            </a:pPr>
            <a:r>
              <a:rPr lang="en-GB" sz="1400" dirty="0">
                <a:solidFill>
                  <a:srgbClr val="000000"/>
                </a:solidFill>
                <a:latin typeface="+mn-lt"/>
                <a:cs typeface="Calibri" charset="0"/>
              </a:rPr>
              <a:t>In cooperation with other EO data owners and users in the Member States.</a:t>
            </a:r>
            <a:r>
              <a:rPr lang="en-US" sz="1400" b="1" i="1" dirty="0">
                <a:solidFill>
                  <a:srgbClr val="000000"/>
                </a:solidFill>
                <a:latin typeface="+mn-lt"/>
                <a:cs typeface="Calibri"/>
              </a:rPr>
              <a:t> </a:t>
            </a:r>
            <a:endParaRPr lang="en-GB" altLang="en-US" sz="1400" dirty="0">
              <a:latin typeface="+mn-lt"/>
            </a:endParaRPr>
          </a:p>
        </p:txBody>
      </p:sp>
      <p:sp>
        <p:nvSpPr>
          <p:cNvPr id="5" name="Rectangle 4"/>
          <p:cNvSpPr/>
          <p:nvPr/>
        </p:nvSpPr>
        <p:spPr>
          <a:xfrm>
            <a:off x="184019" y="4451351"/>
            <a:ext cx="6339152" cy="2030413"/>
          </a:xfrm>
          <a:prstGeom prst="rect">
            <a:avLst/>
          </a:prstGeom>
        </p:spPr>
        <p:txBody>
          <a:bodyPr>
            <a:spAutoFit/>
          </a:bodyPr>
          <a:lstStyle/>
          <a:p>
            <a:pPr marL="288000" lvl="1" indent="-285750">
              <a:spcBef>
                <a:spcPts val="600"/>
              </a:spcBef>
              <a:spcAft>
                <a:spcPts val="0"/>
              </a:spcAft>
              <a:buFont typeface="Arial"/>
              <a:buChar char="•"/>
              <a:defRPr/>
            </a:pPr>
            <a:r>
              <a:rPr lang="en-US" dirty="0">
                <a:solidFill>
                  <a:srgbClr val="000000"/>
                </a:solidFill>
                <a:latin typeface="+mn-lt"/>
                <a:cs typeface="Calibri" charset="0"/>
              </a:rPr>
              <a:t>Generate </a:t>
            </a:r>
            <a:r>
              <a:rPr lang="en-US" b="1" dirty="0">
                <a:solidFill>
                  <a:srgbClr val="000000"/>
                </a:solidFill>
                <a:latin typeface="+mn-lt"/>
                <a:cs typeface="Calibri" charset="0"/>
              </a:rPr>
              <a:t>Fundamental Earth Observation Data Records </a:t>
            </a:r>
            <a:r>
              <a:rPr lang="en-US" dirty="0">
                <a:solidFill>
                  <a:srgbClr val="000000"/>
                </a:solidFill>
                <a:latin typeface="+mn-lt"/>
                <a:cs typeface="Calibri" charset="0"/>
              </a:rPr>
              <a:t>based on the </a:t>
            </a:r>
            <a:r>
              <a:rPr lang="en-GB" i="1" dirty="0">
                <a:solidFill>
                  <a:srgbClr val="000000"/>
                </a:solidFill>
                <a:latin typeface="+mn-lt"/>
                <a:cs typeface="Calibri" charset="0"/>
              </a:rPr>
              <a:t>combination of archived data assets (heritage and current) from MSs National &amp; ESA EO Missions</a:t>
            </a:r>
            <a:r>
              <a:rPr lang="en-GB" dirty="0">
                <a:solidFill>
                  <a:srgbClr val="000000"/>
                </a:solidFill>
                <a:latin typeface="+mn-lt"/>
                <a:cs typeface="Calibri" charset="0"/>
              </a:rPr>
              <a:t>,</a:t>
            </a:r>
            <a:r>
              <a:rPr lang="en-US" dirty="0">
                <a:solidFill>
                  <a:srgbClr val="000000"/>
                </a:solidFill>
                <a:latin typeface="+mn-lt"/>
                <a:cs typeface="Calibri" charset="0"/>
              </a:rPr>
              <a:t> for land, marine, atmosphere, solid Earth and also climate research, to better address </a:t>
            </a:r>
            <a:r>
              <a:rPr lang="en-GB" dirty="0">
                <a:solidFill>
                  <a:srgbClr val="000000"/>
                </a:solidFill>
                <a:latin typeface="+mn-lt"/>
                <a:cs typeface="Calibri" charset="0"/>
              </a:rPr>
              <a:t>high priority societal challenges in Europe.</a:t>
            </a:r>
          </a:p>
        </p:txBody>
      </p:sp>
      <p:pic>
        <p:nvPicPr>
          <p:cNvPr id="26628"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40117" y="4727575"/>
            <a:ext cx="2423186" cy="194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18372516"/>
      </p:ext>
    </p:extLst>
  </p:cSld>
  <p:clrMapOvr>
    <a:masterClrMapping/>
  </p:clrMapOvr>
  <p:transition advClick="0"/>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Box 1"/>
          <p:cNvSpPr txBox="1">
            <a:spLocks noChangeArrowheads="1"/>
          </p:cNvSpPr>
          <p:nvPr/>
        </p:nvSpPr>
        <p:spPr bwMode="auto">
          <a:xfrm>
            <a:off x="75671" y="228601"/>
            <a:ext cx="8122577"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GB" sz="2000" b="1">
                <a:solidFill>
                  <a:schemeClr val="bg1"/>
                </a:solidFill>
              </a:rPr>
              <a:t>Way forward: Long Term Data Preservation &amp; Mission to Heritage Data Programme (LTDP+)</a:t>
            </a:r>
            <a:endParaRPr lang="en-GB" b="1">
              <a:solidFill>
                <a:schemeClr val="bg1"/>
              </a:solidFill>
            </a:endParaRPr>
          </a:p>
        </p:txBody>
      </p:sp>
      <p:sp>
        <p:nvSpPr>
          <p:cNvPr id="32770" name="TextBox 4"/>
          <p:cNvSpPr txBox="1">
            <a:spLocks noChangeArrowheads="1"/>
          </p:cNvSpPr>
          <p:nvPr/>
        </p:nvSpPr>
        <p:spPr bwMode="auto">
          <a:xfrm>
            <a:off x="116946" y="1279525"/>
            <a:ext cx="9672108"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542925" indent="-542925"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spcBef>
                <a:spcPts val="600"/>
              </a:spcBef>
            </a:pPr>
            <a:r>
              <a:rPr lang="en-US" sz="1600" b="1" i="1">
                <a:solidFill>
                  <a:srgbClr val="000000"/>
                </a:solidFill>
              </a:rPr>
              <a:t>Why: </a:t>
            </a:r>
            <a:r>
              <a:rPr lang="en-US" sz="1600">
                <a:solidFill>
                  <a:srgbClr val="000000"/>
                </a:solidFill>
              </a:rPr>
              <a:t>ESA heritage science data assets (growing) holdings represent a </a:t>
            </a:r>
            <a:r>
              <a:rPr lang="en-US" sz="1600" b="1">
                <a:solidFill>
                  <a:srgbClr val="000000"/>
                </a:solidFill>
              </a:rPr>
              <a:t>unique, valuable, independent and strategic resource</a:t>
            </a:r>
            <a:r>
              <a:rPr lang="en-US" sz="1600">
                <a:solidFill>
                  <a:srgbClr val="000000"/>
                </a:solidFill>
              </a:rPr>
              <a:t> owned by ESA MS.</a:t>
            </a:r>
            <a:endParaRPr lang="en-GB" sz="1600">
              <a:solidFill>
                <a:srgbClr val="000000"/>
              </a:solidFill>
            </a:endParaRPr>
          </a:p>
        </p:txBody>
      </p:sp>
      <p:sp>
        <p:nvSpPr>
          <p:cNvPr id="43022" name="Rectangle 29"/>
          <p:cNvSpPr>
            <a:spLocks noChangeArrowheads="1"/>
          </p:cNvSpPr>
          <p:nvPr/>
        </p:nvSpPr>
        <p:spPr bwMode="auto">
          <a:xfrm>
            <a:off x="232173" y="6042025"/>
            <a:ext cx="9507008" cy="69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spcBef>
                <a:spcPts val="600"/>
              </a:spcBef>
              <a:tabLst>
                <a:tab pos="542925" algn="l"/>
              </a:tabLst>
              <a:defRPr/>
            </a:pPr>
            <a:r>
              <a:rPr lang="en-GB" sz="1600" b="1" dirty="0">
                <a:solidFill>
                  <a:srgbClr val="000000"/>
                </a:solidFill>
                <a:cs typeface="Calibri" charset="0"/>
              </a:rPr>
              <a:t>In cooperation across ESA Directorates and with science data owners and users in MSs through a cooperative, harmonised and shared approach</a:t>
            </a:r>
          </a:p>
          <a:p>
            <a:pPr marL="542925" indent="-542925">
              <a:spcBef>
                <a:spcPts val="600"/>
              </a:spcBef>
              <a:tabLst>
                <a:tab pos="542925" algn="l"/>
              </a:tabLst>
              <a:defRPr/>
            </a:pPr>
            <a:endParaRPr lang="en-GB" sz="200" dirty="0">
              <a:solidFill>
                <a:srgbClr val="000000"/>
              </a:solidFill>
              <a:cs typeface="Calibri" charset="0"/>
            </a:endParaRPr>
          </a:p>
        </p:txBody>
      </p:sp>
      <p:sp>
        <p:nvSpPr>
          <p:cNvPr id="21" name="Rounded Rectangle 20"/>
          <p:cNvSpPr/>
          <p:nvPr/>
        </p:nvSpPr>
        <p:spPr>
          <a:xfrm>
            <a:off x="171980" y="2384426"/>
            <a:ext cx="9608477" cy="3529013"/>
          </a:xfrm>
          <a:prstGeom prst="roundRect">
            <a:avLst/>
          </a:prstGeom>
          <a:noFill/>
          <a:ln w="38100">
            <a:solidFill>
              <a:srgbClr val="E3722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2773" name="Rounded Rectangle 22"/>
          <p:cNvSpPr>
            <a:spLocks noChangeArrowheads="1"/>
          </p:cNvSpPr>
          <p:nvPr/>
        </p:nvSpPr>
        <p:spPr bwMode="auto">
          <a:xfrm>
            <a:off x="228733" y="2425701"/>
            <a:ext cx="3436144" cy="3032125"/>
          </a:xfrm>
          <a:prstGeom prst="roundRect">
            <a:avLst>
              <a:gd name="adj" fmla="val 16667"/>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nchor="ctr"/>
          <a:lstStyle/>
          <a:p>
            <a:pPr algn="ctr" defTabSz="457200"/>
            <a:endParaRPr lang="en-US" sz="1400"/>
          </a:p>
        </p:txBody>
      </p:sp>
      <p:sp>
        <p:nvSpPr>
          <p:cNvPr id="24" name="Rounded Rectangle 23"/>
          <p:cNvSpPr/>
          <p:nvPr/>
        </p:nvSpPr>
        <p:spPr>
          <a:xfrm>
            <a:off x="3649399" y="2435225"/>
            <a:ext cx="6086343" cy="3022600"/>
          </a:xfrm>
          <a:prstGeom prst="roundRect">
            <a:avLst/>
          </a:prstGeom>
          <a:solidFill>
            <a:schemeClr val="accent1">
              <a:lumMod val="20000"/>
              <a:lumOff val="80000"/>
            </a:schemeClr>
          </a:solidFill>
          <a:ln>
            <a:noFill/>
          </a:ln>
        </p:spPr>
        <p:txBody>
          <a:bodyPr lIns="0" tIns="0" rIns="0" bIns="0" anchor="ctr"/>
          <a:lstStyle/>
          <a:p>
            <a:pPr algn="ctr" defTabSz="457200">
              <a:defRPr/>
            </a:pPr>
            <a:endParaRPr lang="en-US" sz="1400" dirty="0"/>
          </a:p>
        </p:txBody>
      </p:sp>
      <p:sp>
        <p:nvSpPr>
          <p:cNvPr id="2" name="TextBox 1"/>
          <p:cNvSpPr txBox="1"/>
          <p:nvPr/>
        </p:nvSpPr>
        <p:spPr>
          <a:xfrm>
            <a:off x="239051" y="2460625"/>
            <a:ext cx="3334676" cy="2801938"/>
          </a:xfrm>
          <a:prstGeom prst="rect">
            <a:avLst/>
          </a:prstGeom>
          <a:noFill/>
        </p:spPr>
        <p:txBody>
          <a:bodyPr>
            <a:spAutoFit/>
          </a:bodyPr>
          <a:lstStyle/>
          <a:p>
            <a:pPr algn="ctr" defTabSz="457200">
              <a:defRPr/>
            </a:pPr>
            <a:r>
              <a:rPr lang="en-US" b="1" dirty="0"/>
              <a:t>Long Term Data Preservation (LTDP)</a:t>
            </a:r>
          </a:p>
          <a:p>
            <a:pPr algn="ctr" defTabSz="457200">
              <a:defRPr/>
            </a:pPr>
            <a:endParaRPr lang="en-US" sz="1400" b="1" dirty="0"/>
          </a:p>
          <a:p>
            <a:pPr marL="171450" indent="-171450" defTabSz="457200">
              <a:buFont typeface="Arial"/>
              <a:buChar char="•"/>
              <a:defRPr/>
            </a:pPr>
            <a:r>
              <a:rPr lang="en-GB" sz="1400" dirty="0">
                <a:solidFill>
                  <a:srgbClr val="000000"/>
                </a:solidFill>
              </a:rPr>
              <a:t>Secure </a:t>
            </a:r>
            <a:r>
              <a:rPr lang="en-GB" sz="1400" b="1" dirty="0">
                <a:solidFill>
                  <a:srgbClr val="000000"/>
                </a:solidFill>
              </a:rPr>
              <a:t>preservation</a:t>
            </a:r>
            <a:r>
              <a:rPr lang="en-GB" sz="1400" dirty="0">
                <a:solidFill>
                  <a:srgbClr val="000000"/>
                </a:solidFill>
              </a:rPr>
              <a:t> </a:t>
            </a:r>
            <a:r>
              <a:rPr lang="en-GB" sz="1400" b="1" dirty="0">
                <a:solidFill>
                  <a:srgbClr val="000000"/>
                </a:solidFill>
              </a:rPr>
              <a:t>of </a:t>
            </a:r>
            <a:r>
              <a:rPr lang="en-GB" sz="1400" b="1" dirty="0">
                <a:solidFill>
                  <a:srgbClr val="000000"/>
                </a:solidFill>
                <a:cs typeface="Calibri" charset="0"/>
              </a:rPr>
              <a:t>ESA scientific heritage data assets </a:t>
            </a:r>
            <a:r>
              <a:rPr lang="en-GB" sz="1400" dirty="0">
                <a:solidFill>
                  <a:srgbClr val="000000"/>
                </a:solidFill>
                <a:cs typeface="Calibri" charset="0"/>
              </a:rPr>
              <a:t>and their associated information</a:t>
            </a:r>
          </a:p>
          <a:p>
            <a:pPr defTabSz="457200">
              <a:defRPr/>
            </a:pPr>
            <a:endParaRPr lang="en-GB" sz="1400" dirty="0">
              <a:solidFill>
                <a:srgbClr val="000000"/>
              </a:solidFill>
              <a:cs typeface="Calibri" charset="0"/>
            </a:endParaRPr>
          </a:p>
          <a:p>
            <a:pPr marL="171450" indent="-171450" defTabSz="457200">
              <a:buFont typeface="Arial"/>
              <a:buChar char="•"/>
              <a:defRPr/>
            </a:pPr>
            <a:r>
              <a:rPr lang="en-GB" sz="1400" dirty="0">
                <a:solidFill>
                  <a:srgbClr val="000000"/>
                </a:solidFill>
                <a:cs typeface="Calibri" charset="0"/>
              </a:rPr>
              <a:t>Prevent loss </a:t>
            </a:r>
            <a:r>
              <a:rPr lang="en-GB" sz="1400" dirty="0"/>
              <a:t>of data from (non-ESA) missions at preservation risk and judged of European interest</a:t>
            </a:r>
            <a:endParaRPr lang="en-US" sz="1400" dirty="0"/>
          </a:p>
        </p:txBody>
      </p:sp>
      <p:sp>
        <p:nvSpPr>
          <p:cNvPr id="25" name="TextBox 24"/>
          <p:cNvSpPr txBox="1"/>
          <p:nvPr/>
        </p:nvSpPr>
        <p:spPr>
          <a:xfrm>
            <a:off x="3649398" y="2474914"/>
            <a:ext cx="6167173" cy="2924175"/>
          </a:xfrm>
          <a:prstGeom prst="rect">
            <a:avLst/>
          </a:prstGeom>
          <a:noFill/>
        </p:spPr>
        <p:txBody>
          <a:bodyPr>
            <a:spAutoFit/>
          </a:bodyPr>
          <a:lstStyle/>
          <a:p>
            <a:pPr algn="ctr" defTabSz="457200">
              <a:defRPr/>
            </a:pPr>
            <a:r>
              <a:rPr lang="en-US" b="1" dirty="0"/>
              <a:t>Mission to Heritage Data (M2HD)</a:t>
            </a:r>
          </a:p>
          <a:p>
            <a:pPr algn="ctr" defTabSz="457200">
              <a:defRPr/>
            </a:pPr>
            <a:endParaRPr lang="en-US" sz="1200" b="1" dirty="0"/>
          </a:p>
          <a:p>
            <a:pPr marL="171450" indent="-171450" defTabSz="457200">
              <a:buFont typeface="Arial"/>
              <a:buChar char="•"/>
              <a:defRPr/>
            </a:pPr>
            <a:r>
              <a:rPr lang="en-GB" sz="1400" dirty="0">
                <a:solidFill>
                  <a:srgbClr val="000000"/>
                </a:solidFill>
                <a:cs typeface="Calibri" charset="0"/>
              </a:rPr>
              <a:t>Ensure </a:t>
            </a:r>
            <a:r>
              <a:rPr lang="en-GB" sz="1400" b="1" dirty="0">
                <a:solidFill>
                  <a:srgbClr val="000000"/>
                </a:solidFill>
                <a:cs typeface="Calibri" charset="0"/>
              </a:rPr>
              <a:t>accessibility to users</a:t>
            </a:r>
            <a:r>
              <a:rPr lang="en-GB" sz="1400" dirty="0">
                <a:solidFill>
                  <a:srgbClr val="000000"/>
                </a:solidFill>
                <a:cs typeface="Calibri" charset="0"/>
              </a:rPr>
              <a:t> relying on latest ICT as expected by users</a:t>
            </a:r>
            <a:endParaRPr lang="en-US" sz="1400" dirty="0"/>
          </a:p>
          <a:p>
            <a:pPr marL="171450" indent="-171450" defTabSz="457200">
              <a:buFont typeface="Arial"/>
              <a:buChar char="•"/>
              <a:defRPr/>
            </a:pPr>
            <a:endParaRPr lang="en-GB" sz="1400" dirty="0">
              <a:solidFill>
                <a:srgbClr val="000000"/>
              </a:solidFill>
              <a:cs typeface="Calibri" charset="0"/>
            </a:endParaRPr>
          </a:p>
          <a:p>
            <a:pPr marL="171450" indent="-171450" defTabSz="457200">
              <a:buFont typeface="Arial"/>
              <a:buChar char="•"/>
              <a:defRPr/>
            </a:pPr>
            <a:r>
              <a:rPr lang="en-GB" sz="1400" dirty="0">
                <a:solidFill>
                  <a:srgbClr val="000000"/>
                </a:solidFill>
                <a:cs typeface="Calibri" charset="0"/>
              </a:rPr>
              <a:t>Ensure continuous </a:t>
            </a:r>
            <a:r>
              <a:rPr lang="en-GB" sz="1400" b="1" dirty="0">
                <a:solidFill>
                  <a:srgbClr val="000000"/>
                </a:solidFill>
                <a:cs typeface="Calibri" charset="0"/>
              </a:rPr>
              <a:t>quality</a:t>
            </a:r>
            <a:r>
              <a:rPr lang="en-GB" sz="1400" dirty="0">
                <a:solidFill>
                  <a:srgbClr val="000000"/>
                </a:solidFill>
                <a:cs typeface="Calibri" charset="0"/>
              </a:rPr>
              <a:t> </a:t>
            </a:r>
            <a:r>
              <a:rPr lang="en-GB" sz="1400" b="1" dirty="0">
                <a:solidFill>
                  <a:srgbClr val="000000"/>
                </a:solidFill>
                <a:cs typeface="Calibri" charset="0"/>
              </a:rPr>
              <a:t>improvement of EO heritage data</a:t>
            </a:r>
            <a:r>
              <a:rPr lang="en-GB" sz="1400" dirty="0">
                <a:solidFill>
                  <a:srgbClr val="000000"/>
                </a:solidFill>
                <a:cs typeface="Calibri" charset="0"/>
              </a:rPr>
              <a:t> </a:t>
            </a:r>
            <a:r>
              <a:rPr lang="en-US" sz="1400" dirty="0">
                <a:solidFill>
                  <a:srgbClr val="000000"/>
                </a:solidFill>
                <a:cs typeface="Calibri" charset="0"/>
              </a:rPr>
              <a:t>for continuity with current &amp; future missions for multi-disciplinary applications and broader data use</a:t>
            </a:r>
          </a:p>
          <a:p>
            <a:pPr defTabSz="457200">
              <a:defRPr/>
            </a:pPr>
            <a:endParaRPr lang="en-US" sz="1400" dirty="0"/>
          </a:p>
          <a:p>
            <a:pPr marL="171450" indent="-171450" defTabSz="457200">
              <a:buFont typeface="Arial"/>
              <a:buChar char="•"/>
              <a:defRPr/>
            </a:pPr>
            <a:r>
              <a:rPr lang="en-US" sz="1400" dirty="0"/>
              <a:t>Generation and management of </a:t>
            </a:r>
            <a:r>
              <a:rPr lang="en-US" sz="1400" b="1" dirty="0"/>
              <a:t>Fundamental EO Data Records (Level-1)</a:t>
            </a:r>
            <a:r>
              <a:rPr lang="en-US" sz="1400" dirty="0"/>
              <a:t> using ESA and MSs National archived data complemented with current ones, to better respond to societal challenges</a:t>
            </a:r>
          </a:p>
        </p:txBody>
      </p:sp>
      <p:sp>
        <p:nvSpPr>
          <p:cNvPr id="32777" name="TextBox 25"/>
          <p:cNvSpPr txBox="1">
            <a:spLocks noChangeArrowheads="1"/>
          </p:cNvSpPr>
          <p:nvPr/>
        </p:nvSpPr>
        <p:spPr bwMode="auto">
          <a:xfrm>
            <a:off x="711994" y="5514975"/>
            <a:ext cx="8635075"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Verdana" charset="0"/>
                <a:ea typeface="ＭＳ Ｐゴシック" charset="0"/>
                <a:cs typeface="ＭＳ Ｐゴシック" charset="0"/>
              </a:defRPr>
            </a:lvl1pPr>
            <a:lvl2pPr marL="742950" indent="-285750" defTabSz="457200" eaLnBrk="0" hangingPunct="0">
              <a:defRPr sz="2400">
                <a:solidFill>
                  <a:schemeClr val="tx1"/>
                </a:solidFill>
                <a:latin typeface="Verdana" charset="0"/>
                <a:ea typeface="ＭＳ Ｐゴシック" charset="0"/>
              </a:defRPr>
            </a:lvl2pPr>
            <a:lvl3pPr marL="1143000" indent="-228600" defTabSz="457200" eaLnBrk="0" hangingPunct="0">
              <a:defRPr sz="2400">
                <a:solidFill>
                  <a:schemeClr val="tx1"/>
                </a:solidFill>
                <a:latin typeface="Verdana" charset="0"/>
                <a:ea typeface="ＭＳ Ｐゴシック" charset="0"/>
              </a:defRPr>
            </a:lvl3pPr>
            <a:lvl4pPr marL="1600200" indent="-228600" defTabSz="457200" eaLnBrk="0" hangingPunct="0">
              <a:defRPr sz="2400">
                <a:solidFill>
                  <a:schemeClr val="tx1"/>
                </a:solidFill>
                <a:latin typeface="Verdana" charset="0"/>
                <a:ea typeface="ＭＳ Ｐゴシック" charset="0"/>
              </a:defRPr>
            </a:lvl4pPr>
            <a:lvl5pPr marL="2057400" indent="-228600" defTabSz="4572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en-US" sz="1600" b="1">
                <a:solidFill>
                  <a:srgbClr val="E37222"/>
                </a:solidFill>
              </a:rPr>
              <a:t>Long Term Data Preservation &amp; Mission to Heritage Data (LTDP+)</a:t>
            </a:r>
          </a:p>
        </p:txBody>
      </p:sp>
      <p:grpSp>
        <p:nvGrpSpPr>
          <p:cNvPr id="11" name="Group 27"/>
          <p:cNvGrpSpPr>
            <a:grpSpLocks/>
          </p:cNvGrpSpPr>
          <p:nvPr/>
        </p:nvGrpSpPr>
        <p:grpSpPr bwMode="auto">
          <a:xfrm>
            <a:off x="54154" y="1876425"/>
            <a:ext cx="9629994" cy="306388"/>
            <a:chOff x="182258" y="1961100"/>
            <a:chExt cx="8889921" cy="218291"/>
          </a:xfrm>
        </p:grpSpPr>
        <p:sp>
          <p:nvSpPr>
            <p:cNvPr id="12" name="Rectangle 11"/>
            <p:cNvSpPr/>
            <p:nvPr/>
          </p:nvSpPr>
          <p:spPr>
            <a:xfrm>
              <a:off x="232287" y="1979197"/>
              <a:ext cx="8839892" cy="200194"/>
            </a:xfrm>
            <a:prstGeom prst="rect">
              <a:avLst/>
            </a:prstGeom>
            <a:solidFill>
              <a:schemeClr val="accent1">
                <a:lumMod val="20000"/>
                <a:lumOff val="80000"/>
              </a:schemeClr>
            </a:solidFill>
          </p:spPr>
          <p:txBody>
            <a:bodyPr>
              <a:spAutoFit/>
            </a:bodyPr>
            <a:lstStyle/>
            <a:p>
              <a:pPr>
                <a:defRPr/>
              </a:pPr>
              <a:endParaRPr lang="en-GB" sz="1200" b="1" i="1">
                <a:solidFill>
                  <a:srgbClr val="000000"/>
                </a:solidFill>
              </a:endParaRPr>
            </a:p>
          </p:txBody>
        </p:sp>
        <p:sp>
          <p:nvSpPr>
            <p:cNvPr id="13" name="TextBox 12"/>
            <p:cNvSpPr txBox="1"/>
            <p:nvPr/>
          </p:nvSpPr>
          <p:spPr>
            <a:xfrm>
              <a:off x="1476984" y="1961100"/>
              <a:ext cx="797979" cy="197352"/>
            </a:xfrm>
            <a:prstGeom prst="rect">
              <a:avLst/>
            </a:prstGeom>
            <a:solidFill>
              <a:schemeClr val="accent1">
                <a:lumMod val="20000"/>
                <a:lumOff val="80000"/>
              </a:schemeClr>
            </a:solidFill>
          </p:spPr>
          <p:txBody>
            <a:bodyPr wrap="none">
              <a:spAutoFit/>
            </a:bodyPr>
            <a:lstStyle/>
            <a:p>
              <a:pPr>
                <a:defRPr/>
              </a:pPr>
              <a:r>
                <a:rPr lang="en-GB" sz="1200" b="1" i="1" dirty="0">
                  <a:solidFill>
                    <a:srgbClr val="000000"/>
                  </a:solidFill>
                </a:rPr>
                <a:t>Envisat</a:t>
              </a:r>
            </a:p>
          </p:txBody>
        </p:sp>
        <p:sp>
          <p:nvSpPr>
            <p:cNvPr id="14" name="TextBox 13"/>
            <p:cNvSpPr txBox="1"/>
            <p:nvPr/>
          </p:nvSpPr>
          <p:spPr>
            <a:xfrm>
              <a:off x="2589908" y="1961100"/>
              <a:ext cx="960504" cy="197352"/>
            </a:xfrm>
            <a:prstGeom prst="rect">
              <a:avLst/>
            </a:prstGeom>
            <a:solidFill>
              <a:schemeClr val="accent1">
                <a:lumMod val="20000"/>
                <a:lumOff val="80000"/>
              </a:schemeClr>
            </a:solidFill>
          </p:spPr>
          <p:txBody>
            <a:bodyPr wrap="none">
              <a:spAutoFit/>
            </a:bodyPr>
            <a:lstStyle>
              <a:defPPr>
                <a:defRPr lang="en-US"/>
              </a:defPPr>
              <a:lvl1pPr>
                <a:defRPr sz="1200" b="1" i="1">
                  <a:solidFill>
                    <a:schemeClr val="tx2"/>
                  </a:solidFill>
                </a:defRPr>
              </a:lvl1pPr>
            </a:lstStyle>
            <a:p>
              <a:pPr>
                <a:defRPr/>
              </a:pPr>
              <a:r>
                <a:rPr lang="en-GB" dirty="0" smtClean="0">
                  <a:solidFill>
                    <a:srgbClr val="000000"/>
                  </a:solidFill>
                </a:rPr>
                <a:t>ERS-1/-2</a:t>
              </a:r>
              <a:endParaRPr lang="en-GB" dirty="0">
                <a:solidFill>
                  <a:srgbClr val="000000"/>
                </a:solidFill>
              </a:endParaRPr>
            </a:p>
          </p:txBody>
        </p:sp>
        <p:sp>
          <p:nvSpPr>
            <p:cNvPr id="15" name="TextBox 14"/>
            <p:cNvSpPr txBox="1"/>
            <p:nvPr/>
          </p:nvSpPr>
          <p:spPr>
            <a:xfrm>
              <a:off x="4498233" y="1961100"/>
              <a:ext cx="4305548" cy="197352"/>
            </a:xfrm>
            <a:prstGeom prst="rect">
              <a:avLst/>
            </a:prstGeom>
            <a:solidFill>
              <a:schemeClr val="accent1">
                <a:lumMod val="20000"/>
                <a:lumOff val="80000"/>
              </a:schemeClr>
            </a:solidFill>
          </p:spPr>
          <p:txBody>
            <a:bodyPr wrap="none">
              <a:spAutoFit/>
            </a:bodyPr>
            <a:lstStyle>
              <a:defPPr>
                <a:defRPr lang="en-US"/>
              </a:defPPr>
              <a:lvl1pPr>
                <a:defRPr sz="1200" b="1" i="1">
                  <a:solidFill>
                    <a:schemeClr val="tx2"/>
                  </a:solidFill>
                </a:defRPr>
              </a:lvl1pPr>
            </a:lstStyle>
            <a:p>
              <a:pPr>
                <a:defRPr/>
              </a:pPr>
              <a:r>
                <a:rPr lang="en-GB" dirty="0" smtClean="0">
                  <a:solidFill>
                    <a:srgbClr val="000000"/>
                  </a:solidFill>
                </a:rPr>
                <a:t>European assets from Landsat, ALOS, AVHRR, etc…</a:t>
              </a:r>
              <a:endParaRPr lang="en-GB" dirty="0">
                <a:solidFill>
                  <a:srgbClr val="000000"/>
                </a:solidFill>
              </a:endParaRPr>
            </a:p>
          </p:txBody>
        </p:sp>
        <p:sp>
          <p:nvSpPr>
            <p:cNvPr id="16" name="TextBox 15"/>
            <p:cNvSpPr txBox="1"/>
            <p:nvPr/>
          </p:nvSpPr>
          <p:spPr>
            <a:xfrm>
              <a:off x="3720297" y="1961100"/>
              <a:ext cx="647281" cy="197352"/>
            </a:xfrm>
            <a:prstGeom prst="rect">
              <a:avLst/>
            </a:prstGeom>
            <a:solidFill>
              <a:schemeClr val="accent1">
                <a:lumMod val="20000"/>
                <a:lumOff val="80000"/>
              </a:schemeClr>
            </a:solidFill>
          </p:spPr>
          <p:txBody>
            <a:bodyPr wrap="none">
              <a:spAutoFit/>
            </a:bodyPr>
            <a:lstStyle>
              <a:defPPr>
                <a:defRPr lang="en-US"/>
              </a:defPPr>
              <a:lvl1pPr>
                <a:defRPr sz="1200" b="1" i="1">
                  <a:solidFill>
                    <a:schemeClr val="tx2"/>
                  </a:solidFill>
                </a:defRPr>
              </a:lvl1pPr>
            </a:lstStyle>
            <a:p>
              <a:pPr>
                <a:defRPr/>
              </a:pPr>
              <a:r>
                <a:rPr lang="en-GB" dirty="0" smtClean="0">
                  <a:solidFill>
                    <a:srgbClr val="000000"/>
                  </a:solidFill>
                </a:rPr>
                <a:t>GOCE</a:t>
              </a:r>
              <a:endParaRPr lang="en-GB" dirty="0">
                <a:solidFill>
                  <a:srgbClr val="000000"/>
                </a:solidFill>
              </a:endParaRPr>
            </a:p>
          </p:txBody>
        </p:sp>
        <p:sp>
          <p:nvSpPr>
            <p:cNvPr id="32784" name="Rectangle 25"/>
            <p:cNvSpPr>
              <a:spLocks noChangeArrowheads="1"/>
            </p:cNvSpPr>
            <p:nvPr/>
          </p:nvSpPr>
          <p:spPr bwMode="auto">
            <a:xfrm>
              <a:off x="182258" y="1962924"/>
              <a:ext cx="1201047" cy="197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GB" sz="1200" b="1">
                  <a:solidFill>
                    <a:srgbClr val="000000"/>
                  </a:solidFill>
                  <a:cs typeface="Calibri" charset="0"/>
                </a:rPr>
                <a:t>[2017-2021]</a:t>
              </a:r>
              <a:endParaRPr lang="en-GB" sz="1200">
                <a:solidFill>
                  <a:srgbClr val="000000"/>
                </a:solidFill>
                <a:cs typeface="Calibri" charset="0"/>
              </a:endParaRPr>
            </a:p>
          </p:txBody>
        </p:sp>
      </p:grpSp>
    </p:spTree>
    <p:extLst>
      <p:ext uri="{BB962C8B-B14F-4D97-AF65-F5344CB8AC3E}">
        <p14:creationId xmlns:p14="http://schemas.microsoft.com/office/powerpoint/2010/main" val="23622118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ChangeArrowheads="1"/>
          </p:cNvSpPr>
          <p:nvPr/>
        </p:nvSpPr>
        <p:spPr bwMode="auto">
          <a:xfrm>
            <a:off x="234950" y="411379"/>
            <a:ext cx="78359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defRPr/>
            </a:pPr>
            <a:r>
              <a:rPr lang="en-US" sz="2400" b="1" dirty="0">
                <a:solidFill>
                  <a:srgbClr val="FFFFFF"/>
                </a:solidFill>
                <a:latin typeface="+mj-lt"/>
                <a:cs typeface="Arial" pitchFamily="34" charset="0"/>
              </a:rPr>
              <a:t>GOCE: </a:t>
            </a:r>
            <a:r>
              <a:rPr lang="en-US" sz="2400" b="1" dirty="0" smtClean="0">
                <a:solidFill>
                  <a:schemeClr val="bg1"/>
                </a:solidFill>
                <a:latin typeface="+mj-lt"/>
                <a:cs typeface="Arial" pitchFamily="34" charset="0"/>
              </a:rPr>
              <a:t>Seismometer in Space</a:t>
            </a:r>
            <a:endParaRPr lang="en-US" sz="2400" b="1" dirty="0">
              <a:solidFill>
                <a:srgbClr val="FFFFFF"/>
              </a:solidFill>
              <a:latin typeface="+mj-lt"/>
              <a:cs typeface="Arial" pitchFamily="34" charset="0"/>
            </a:endParaRPr>
          </a:p>
        </p:txBody>
      </p:sp>
      <p:pic>
        <p:nvPicPr>
          <p:cNvPr id="5"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0" y="1269555"/>
            <a:ext cx="9906000" cy="55884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p:nvSpPr>
        <p:spPr>
          <a:xfrm>
            <a:off x="4037640" y="3142769"/>
            <a:ext cx="3568646" cy="3416320"/>
          </a:xfrm>
          <a:prstGeom prst="rect">
            <a:avLst/>
          </a:prstGeom>
          <a:solidFill>
            <a:schemeClr val="bg2">
              <a:alpha val="40000"/>
            </a:schemeClr>
          </a:solidFill>
        </p:spPr>
        <p:txBody>
          <a:bodyPr wrap="square">
            <a:spAutoFit/>
          </a:bodyPr>
          <a:lstStyle/>
          <a:p>
            <a:pPr marL="342900" indent="-342900">
              <a:lnSpc>
                <a:spcPct val="150000"/>
              </a:lnSpc>
              <a:buFont typeface="Arial" pitchFamily="34" charset="0"/>
              <a:buChar char="•"/>
              <a:defRPr/>
            </a:pPr>
            <a:r>
              <a:rPr lang="en-GB" dirty="0" smtClean="0">
                <a:solidFill>
                  <a:schemeClr val="bg1"/>
                </a:solidFill>
              </a:rPr>
              <a:t>Large earthquakes cause seismic waves and make the Earth’s surface vibrate</a:t>
            </a:r>
          </a:p>
          <a:p>
            <a:pPr marL="342900" indent="-342900">
              <a:lnSpc>
                <a:spcPct val="150000"/>
              </a:lnSpc>
              <a:buFont typeface="Arial" pitchFamily="34" charset="0"/>
              <a:buChar char="•"/>
              <a:defRPr/>
            </a:pPr>
            <a:r>
              <a:rPr lang="en-GB" dirty="0" smtClean="0">
                <a:solidFill>
                  <a:schemeClr val="bg1"/>
                </a:solidFill>
              </a:rPr>
              <a:t>Resulting sound waves travel upwards</a:t>
            </a:r>
          </a:p>
          <a:p>
            <a:pPr marL="342900" indent="-342900">
              <a:lnSpc>
                <a:spcPct val="150000"/>
              </a:lnSpc>
              <a:buFont typeface="Arial" pitchFamily="34" charset="0"/>
              <a:buChar char="•"/>
              <a:defRPr/>
            </a:pPr>
            <a:r>
              <a:rPr lang="en-GB" dirty="0" smtClean="0">
                <a:solidFill>
                  <a:schemeClr val="bg1"/>
                </a:solidFill>
              </a:rPr>
              <a:t>GOCE’s accelerometers sensed atmosphere displacements</a:t>
            </a:r>
            <a:endParaRPr lang="en-GB" dirty="0">
              <a:solidFill>
                <a:schemeClr val="bg1"/>
              </a:solidFill>
            </a:endParaRPr>
          </a:p>
        </p:txBody>
      </p:sp>
    </p:spTree>
    <p:extLst>
      <p:ext uri="{BB962C8B-B14F-4D97-AF65-F5344CB8AC3E}">
        <p14:creationId xmlns:p14="http://schemas.microsoft.com/office/powerpoint/2010/main" val="190948239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001_cov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906000"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07" name="Picture 19" descr="Logo_Signature_Cover_PP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495300"/>
            <a:ext cx="9906000" cy="6362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923033" y="1570034"/>
            <a:ext cx="5163593" cy="461665"/>
          </a:xfrm>
          <a:prstGeom prst="rect">
            <a:avLst/>
          </a:prstGeom>
          <a:noFill/>
        </p:spPr>
        <p:txBody>
          <a:bodyPr wrap="none" rtlCol="0">
            <a:spAutoFit/>
          </a:bodyPr>
          <a:lstStyle/>
          <a:p>
            <a:r>
              <a:rPr lang="en-GB" sz="2400" b="1" dirty="0" smtClean="0">
                <a:solidFill>
                  <a:schemeClr val="bg1"/>
                </a:solidFill>
              </a:rPr>
              <a:t>Thank you for your attention</a:t>
            </a:r>
            <a:endParaRPr lang="en-GB" sz="2400" b="1" dirty="0">
              <a:solidFill>
                <a:schemeClr val="bg1"/>
              </a:solidFill>
            </a:endParaRPr>
          </a:p>
        </p:txBody>
      </p:sp>
      <p:sp>
        <p:nvSpPr>
          <p:cNvPr id="3" name="Slide Number Placeholder 2"/>
          <p:cNvSpPr>
            <a:spLocks noGrp="1"/>
          </p:cNvSpPr>
          <p:nvPr>
            <p:ph type="sldNum" sz="quarter" idx="4294967295"/>
          </p:nvPr>
        </p:nvSpPr>
        <p:spPr>
          <a:xfrm>
            <a:off x="7099300" y="6356350"/>
            <a:ext cx="2311400" cy="365125"/>
          </a:xfrm>
          <a:prstGeom prst="rect">
            <a:avLst/>
          </a:prstGeom>
        </p:spPr>
        <p:txBody>
          <a:bodyPr/>
          <a:lstStyle/>
          <a:p>
            <a:fld id="{65BE710D-9153-45FF-8A4D-12CAB5C5364B}" type="slidenum">
              <a:rPr lang="en-GB" smtClean="0"/>
              <a:t>60</a:t>
            </a:fld>
            <a:endParaRPr lang="en-GB"/>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0" y="1284587"/>
            <a:ext cx="9906000" cy="5573414"/>
          </a:xfrm>
          <a:prstGeom prst="rect">
            <a:avLst/>
          </a:prstGeom>
        </p:spPr>
      </p:pic>
      <p:sp>
        <p:nvSpPr>
          <p:cNvPr id="16386" name="Rectangle 2"/>
          <p:cNvSpPr>
            <a:spLocks noChangeArrowheads="1"/>
          </p:cNvSpPr>
          <p:nvPr/>
        </p:nvSpPr>
        <p:spPr bwMode="auto">
          <a:xfrm>
            <a:off x="234950" y="427038"/>
            <a:ext cx="78359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defRPr/>
            </a:pPr>
            <a:r>
              <a:rPr lang="en-US" sz="2400" b="1" dirty="0" smtClean="0">
                <a:solidFill>
                  <a:srgbClr val="FFFFFF"/>
                </a:solidFill>
                <a:latin typeface="+mj-lt"/>
                <a:cs typeface="Arial" pitchFamily="34" charset="0"/>
              </a:rPr>
              <a:t>SMOS – Soil Moisture and Ocean Salinity</a:t>
            </a:r>
            <a:endParaRPr lang="en-US" sz="2400" b="1" dirty="0">
              <a:solidFill>
                <a:srgbClr val="FFFFFF"/>
              </a:solidFill>
              <a:latin typeface="+mj-lt"/>
              <a:cs typeface="Arial" pitchFamily="34" charset="0"/>
            </a:endParaRPr>
          </a:p>
        </p:txBody>
      </p:sp>
    </p:spTree>
    <p:extLst>
      <p:ext uri="{BB962C8B-B14F-4D97-AF65-F5344CB8AC3E}">
        <p14:creationId xmlns:p14="http://schemas.microsoft.com/office/powerpoint/2010/main" val="11440230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0" y="1284587"/>
            <a:ext cx="9906000" cy="5573414"/>
          </a:xfrm>
          <a:prstGeom prst="rect">
            <a:avLst/>
          </a:prstGeom>
        </p:spPr>
      </p:pic>
      <p:sp>
        <p:nvSpPr>
          <p:cNvPr id="16386" name="Rectangle 2"/>
          <p:cNvSpPr>
            <a:spLocks noChangeArrowheads="1"/>
          </p:cNvSpPr>
          <p:nvPr/>
        </p:nvSpPr>
        <p:spPr bwMode="auto">
          <a:xfrm>
            <a:off x="234950" y="427038"/>
            <a:ext cx="78359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defRPr/>
            </a:pPr>
            <a:r>
              <a:rPr lang="en-US" sz="2400" b="1" dirty="0" smtClean="0">
                <a:solidFill>
                  <a:srgbClr val="FFFFFF"/>
                </a:solidFill>
                <a:latin typeface="+mj-lt"/>
                <a:cs typeface="Arial" pitchFamily="34" charset="0"/>
              </a:rPr>
              <a:t>SMOS – Soil Moisture and Ocean Salinity</a:t>
            </a:r>
            <a:endParaRPr lang="en-US" sz="2400" b="1" dirty="0">
              <a:solidFill>
                <a:srgbClr val="FFFFFF"/>
              </a:solidFill>
              <a:latin typeface="+mj-lt"/>
              <a:cs typeface="Arial" pitchFamily="34" charset="0"/>
            </a:endParaRPr>
          </a:p>
        </p:txBody>
      </p:sp>
      <p:sp>
        <p:nvSpPr>
          <p:cNvPr id="5" name="TextBox 4"/>
          <p:cNvSpPr txBox="1"/>
          <p:nvPr/>
        </p:nvSpPr>
        <p:spPr>
          <a:xfrm>
            <a:off x="59841" y="1292537"/>
            <a:ext cx="7574269" cy="5886227"/>
          </a:xfrm>
          <a:prstGeom prst="rect">
            <a:avLst/>
          </a:prstGeom>
          <a:noFill/>
        </p:spPr>
        <p:txBody>
          <a:bodyPr wrap="square">
            <a:spAutoFit/>
          </a:bodyPr>
          <a:lstStyle/>
          <a:p>
            <a:pPr marL="285750" indent="-285750">
              <a:lnSpc>
                <a:spcPct val="150000"/>
              </a:lnSpc>
              <a:buFont typeface="Arial"/>
              <a:buChar char="•"/>
              <a:defRPr/>
            </a:pPr>
            <a:r>
              <a:rPr lang="en-GB" dirty="0" smtClean="0">
                <a:solidFill>
                  <a:schemeClr val="bg1"/>
                </a:solidFill>
              </a:rPr>
              <a:t>Launched in November 2009, data </a:t>
            </a:r>
            <a:r>
              <a:rPr lang="en-GB" dirty="0">
                <a:solidFill>
                  <a:schemeClr val="bg1"/>
                </a:solidFill>
              </a:rPr>
              <a:t>delivery since February 2010</a:t>
            </a:r>
          </a:p>
          <a:p>
            <a:pPr marL="285750" indent="-285750">
              <a:lnSpc>
                <a:spcPct val="150000"/>
              </a:lnSpc>
              <a:buFont typeface="Arial"/>
              <a:buChar char="•"/>
              <a:defRPr/>
            </a:pPr>
            <a:r>
              <a:rPr lang="en-GB" dirty="0">
                <a:solidFill>
                  <a:schemeClr val="bg1"/>
                </a:solidFill>
              </a:rPr>
              <a:t>Sea surface salinity measured in </a:t>
            </a:r>
            <a:r>
              <a:rPr lang="en-GB" dirty="0" err="1">
                <a:solidFill>
                  <a:schemeClr val="bg1"/>
                </a:solidFill>
              </a:rPr>
              <a:t>psu</a:t>
            </a:r>
            <a:r>
              <a:rPr lang="en-GB" dirty="0">
                <a:solidFill>
                  <a:schemeClr val="bg1"/>
                </a:solidFill>
              </a:rPr>
              <a:t> (practical salinity units</a:t>
            </a:r>
            <a:r>
              <a:rPr lang="en-GB" dirty="0" smtClean="0">
                <a:solidFill>
                  <a:schemeClr val="bg1"/>
                </a:solidFill>
              </a:rPr>
              <a:t>), soil </a:t>
            </a:r>
            <a:r>
              <a:rPr lang="en-GB" dirty="0">
                <a:solidFill>
                  <a:schemeClr val="bg1"/>
                </a:solidFill>
              </a:rPr>
              <a:t>moisture measured in cubic metre of water per cubic metre of soil</a:t>
            </a:r>
          </a:p>
          <a:p>
            <a:pPr marL="285750" indent="-285750" eaLnBrk="1" hangingPunct="1">
              <a:lnSpc>
                <a:spcPct val="150000"/>
              </a:lnSpc>
              <a:buFont typeface="Arial"/>
              <a:buChar char="•"/>
              <a:defRPr/>
            </a:pPr>
            <a:r>
              <a:rPr lang="en-GB" dirty="0">
                <a:solidFill>
                  <a:schemeClr val="bg1"/>
                </a:solidFill>
              </a:rPr>
              <a:t>First global observations of two key variables of the Earth’s water cycle</a:t>
            </a:r>
          </a:p>
          <a:p>
            <a:pPr marL="285750" indent="-285750" eaLnBrk="1" hangingPunct="1">
              <a:lnSpc>
                <a:spcPct val="150000"/>
              </a:lnSpc>
              <a:buFont typeface="Arial"/>
              <a:buChar char="•"/>
              <a:defRPr/>
            </a:pPr>
            <a:r>
              <a:rPr lang="en-GB" dirty="0" smtClean="0">
                <a:solidFill>
                  <a:schemeClr val="bg1"/>
                </a:solidFill>
              </a:rPr>
              <a:t>Improve </a:t>
            </a:r>
            <a:r>
              <a:rPr lang="en-GB" dirty="0">
                <a:solidFill>
                  <a:schemeClr val="bg1"/>
                </a:solidFill>
              </a:rPr>
              <a:t>models of global water cycle and global ocean </a:t>
            </a:r>
            <a:r>
              <a:rPr lang="en-GB" dirty="0" smtClean="0">
                <a:solidFill>
                  <a:schemeClr val="bg1"/>
                </a:solidFill>
              </a:rPr>
              <a:t>currents, improved </a:t>
            </a:r>
            <a:r>
              <a:rPr lang="en-GB" dirty="0">
                <a:solidFill>
                  <a:schemeClr val="bg1"/>
                </a:solidFill>
              </a:rPr>
              <a:t>management of water resources</a:t>
            </a:r>
          </a:p>
          <a:p>
            <a:pPr marL="285750" indent="-285750">
              <a:lnSpc>
                <a:spcPct val="150000"/>
              </a:lnSpc>
              <a:buFont typeface="Arial"/>
              <a:buChar char="•"/>
              <a:defRPr/>
            </a:pPr>
            <a:r>
              <a:rPr lang="en-GB" dirty="0" smtClean="0">
                <a:solidFill>
                  <a:schemeClr val="bg1"/>
                </a:solidFill>
              </a:rPr>
              <a:t>Complete </a:t>
            </a:r>
            <a:r>
              <a:rPr lang="en-GB" dirty="0">
                <a:solidFill>
                  <a:schemeClr val="bg1"/>
                </a:solidFill>
              </a:rPr>
              <a:t>Earth coverage within three days</a:t>
            </a:r>
          </a:p>
          <a:p>
            <a:pPr marL="285750" indent="-285750">
              <a:lnSpc>
                <a:spcPct val="150000"/>
              </a:lnSpc>
              <a:buFont typeface="Arial"/>
              <a:buChar char="•"/>
              <a:defRPr/>
            </a:pPr>
            <a:r>
              <a:rPr lang="en-GB" dirty="0">
                <a:solidFill>
                  <a:schemeClr val="bg1"/>
                </a:solidFill>
              </a:rPr>
              <a:t>Radio Frequency </a:t>
            </a:r>
            <a:r>
              <a:rPr lang="en-GB" dirty="0" smtClean="0">
                <a:solidFill>
                  <a:schemeClr val="bg1"/>
                </a:solidFill>
              </a:rPr>
              <a:t>Interference (RFI) mitigation continues</a:t>
            </a:r>
          </a:p>
          <a:p>
            <a:pPr marL="285750" indent="-285750">
              <a:lnSpc>
                <a:spcPct val="150000"/>
              </a:lnSpc>
              <a:buFont typeface="Arial"/>
              <a:buChar char="•"/>
              <a:defRPr/>
            </a:pPr>
            <a:r>
              <a:rPr lang="en-GB" dirty="0" smtClean="0">
                <a:solidFill>
                  <a:schemeClr val="bg1"/>
                </a:solidFill>
              </a:rPr>
              <a:t>Outstanding international cooperation (CNES, CDTI, NASA)</a:t>
            </a:r>
          </a:p>
          <a:p>
            <a:pPr marL="342900" indent="-342900">
              <a:lnSpc>
                <a:spcPct val="150000"/>
              </a:lnSpc>
              <a:buFont typeface="Arial" pitchFamily="34" charset="0"/>
              <a:buChar char="•"/>
              <a:defRPr/>
            </a:pPr>
            <a:r>
              <a:rPr lang="en-GB" dirty="0" smtClean="0">
                <a:solidFill>
                  <a:schemeClr val="bg1"/>
                </a:solidFill>
              </a:rPr>
              <a:t>Mission extension until 2017 </a:t>
            </a:r>
            <a:br>
              <a:rPr lang="en-GB" dirty="0" smtClean="0">
                <a:solidFill>
                  <a:schemeClr val="bg1"/>
                </a:solidFill>
              </a:rPr>
            </a:br>
            <a:endParaRPr lang="en-GB" dirty="0" smtClean="0">
              <a:solidFill>
                <a:schemeClr val="bg1"/>
              </a:solidFill>
            </a:endParaRPr>
          </a:p>
        </p:txBody>
      </p:sp>
    </p:spTree>
    <p:extLst>
      <p:ext uri="{BB962C8B-B14F-4D97-AF65-F5344CB8AC3E}">
        <p14:creationId xmlns:p14="http://schemas.microsoft.com/office/powerpoint/2010/main" val="16426506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AutoShape 6" descr="tm_Al-Fashir-south_L2739">
            <a:hlinkClick r:id="rId3"/>
          </p:cNvPr>
          <p:cNvSpPr>
            <a:spLocks noChangeAspect="1" noChangeArrowheads="1"/>
          </p:cNvSpPr>
          <p:nvPr/>
        </p:nvSpPr>
        <p:spPr bwMode="auto">
          <a:xfrm>
            <a:off x="4779301" y="3292476"/>
            <a:ext cx="321601" cy="296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4099" name="Text Box 22"/>
          <p:cNvSpPr txBox="1">
            <a:spLocks noChangeArrowheads="1"/>
          </p:cNvSpPr>
          <p:nvPr/>
        </p:nvSpPr>
        <p:spPr bwMode="auto">
          <a:xfrm>
            <a:off x="376635" y="361951"/>
            <a:ext cx="7125096"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NotesEsa" pitchFamily="2" charset="0"/>
                <a:ea typeface="MS PGothic" pitchFamily="34" charset="-128"/>
              </a:defRPr>
            </a:lvl1pPr>
            <a:lvl2pPr marL="742950" indent="-285750" eaLnBrk="0" hangingPunct="0">
              <a:defRPr>
                <a:solidFill>
                  <a:schemeClr val="tx1"/>
                </a:solidFill>
                <a:latin typeface="NotesEsa" pitchFamily="2" charset="0"/>
                <a:ea typeface="MS PGothic" pitchFamily="34" charset="-128"/>
              </a:defRPr>
            </a:lvl2pPr>
            <a:lvl3pPr marL="1143000" indent="-228600" eaLnBrk="0" hangingPunct="0">
              <a:defRPr>
                <a:solidFill>
                  <a:schemeClr val="tx1"/>
                </a:solidFill>
                <a:latin typeface="NotesEsa" pitchFamily="2" charset="0"/>
                <a:ea typeface="MS PGothic" pitchFamily="34" charset="-128"/>
              </a:defRPr>
            </a:lvl3pPr>
            <a:lvl4pPr marL="1600200" indent="-228600" eaLnBrk="0" hangingPunct="0">
              <a:defRPr>
                <a:solidFill>
                  <a:schemeClr val="tx1"/>
                </a:solidFill>
                <a:latin typeface="NotesEsa" pitchFamily="2" charset="0"/>
                <a:ea typeface="MS PGothic" pitchFamily="34" charset="-128"/>
              </a:defRPr>
            </a:lvl4pPr>
            <a:lvl5pPr marL="2057400" indent="-228600" eaLnBrk="0" hangingPunct="0">
              <a:defRPr>
                <a:solidFill>
                  <a:schemeClr val="tx1"/>
                </a:solidFill>
                <a:latin typeface="NotesEsa" pitchFamily="2" charset="0"/>
                <a:ea typeface="MS PGothic" pitchFamily="34" charset="-128"/>
              </a:defRPr>
            </a:lvl5pPr>
            <a:lvl6pPr marL="2514600" indent="-228600" eaLnBrk="0" fontAlgn="base" hangingPunct="0">
              <a:spcBef>
                <a:spcPct val="0"/>
              </a:spcBef>
              <a:spcAft>
                <a:spcPct val="0"/>
              </a:spcAft>
              <a:defRPr>
                <a:solidFill>
                  <a:schemeClr val="tx1"/>
                </a:solidFill>
                <a:latin typeface="NotesEsa" pitchFamily="2" charset="0"/>
                <a:ea typeface="MS PGothic" pitchFamily="34" charset="-128"/>
              </a:defRPr>
            </a:lvl6pPr>
            <a:lvl7pPr marL="2971800" indent="-228600" eaLnBrk="0" fontAlgn="base" hangingPunct="0">
              <a:spcBef>
                <a:spcPct val="0"/>
              </a:spcBef>
              <a:spcAft>
                <a:spcPct val="0"/>
              </a:spcAft>
              <a:defRPr>
                <a:solidFill>
                  <a:schemeClr val="tx1"/>
                </a:solidFill>
                <a:latin typeface="NotesEsa" pitchFamily="2" charset="0"/>
                <a:ea typeface="MS PGothic" pitchFamily="34" charset="-128"/>
              </a:defRPr>
            </a:lvl7pPr>
            <a:lvl8pPr marL="3429000" indent="-228600" eaLnBrk="0" fontAlgn="base" hangingPunct="0">
              <a:spcBef>
                <a:spcPct val="0"/>
              </a:spcBef>
              <a:spcAft>
                <a:spcPct val="0"/>
              </a:spcAft>
              <a:defRPr>
                <a:solidFill>
                  <a:schemeClr val="tx1"/>
                </a:solidFill>
                <a:latin typeface="NotesEsa" pitchFamily="2" charset="0"/>
                <a:ea typeface="MS PGothic" pitchFamily="34" charset="-128"/>
              </a:defRPr>
            </a:lvl8pPr>
            <a:lvl9pPr marL="3886200" indent="-228600" eaLnBrk="0" fontAlgn="base" hangingPunct="0">
              <a:spcBef>
                <a:spcPct val="0"/>
              </a:spcBef>
              <a:spcAft>
                <a:spcPct val="0"/>
              </a:spcAft>
              <a:defRPr>
                <a:solidFill>
                  <a:schemeClr val="tx1"/>
                </a:solidFill>
                <a:latin typeface="NotesEsa" pitchFamily="2" charset="0"/>
                <a:ea typeface="MS PGothic" pitchFamily="34" charset="-128"/>
              </a:defRPr>
            </a:lvl9pPr>
          </a:lstStyle>
          <a:p>
            <a:pPr eaLnBrk="1" hangingPunct="1">
              <a:spcBef>
                <a:spcPct val="50000"/>
              </a:spcBef>
            </a:pPr>
            <a:r>
              <a:rPr lang="en-US" sz="2400" b="1" dirty="0" smtClean="0">
                <a:solidFill>
                  <a:schemeClr val="bg1"/>
                </a:solidFill>
                <a:latin typeface="Verdana" pitchFamily="34" charset="0"/>
              </a:rPr>
              <a:t>SMOS Measurements</a:t>
            </a:r>
            <a:endParaRPr lang="en-US" sz="2400" b="1" dirty="0">
              <a:solidFill>
                <a:schemeClr val="bg1"/>
              </a:solidFill>
              <a:latin typeface="Verdana" pitchFamily="34" charset="0"/>
            </a:endParaRPr>
          </a:p>
        </p:txBody>
      </p:sp>
      <p:sp>
        <p:nvSpPr>
          <p:cNvPr id="4" name="TextBox 3"/>
          <p:cNvSpPr txBox="1"/>
          <p:nvPr/>
        </p:nvSpPr>
        <p:spPr>
          <a:xfrm>
            <a:off x="3188494" y="5356226"/>
            <a:ext cx="5419064" cy="1477963"/>
          </a:xfrm>
          <a:prstGeom prst="rect">
            <a:avLst/>
          </a:prstGeom>
          <a:noFill/>
        </p:spPr>
        <p:txBody>
          <a:bodyPr>
            <a:spAutoFit/>
          </a:bodyPr>
          <a:lstStyle/>
          <a:p>
            <a:pPr>
              <a:defRPr/>
            </a:pPr>
            <a:r>
              <a:rPr lang="en-GB" dirty="0">
                <a:solidFill>
                  <a:schemeClr val="accent3"/>
                </a:solidFill>
              </a:rPr>
              <a:t>Satellites for emergency relief: </a:t>
            </a:r>
          </a:p>
          <a:p>
            <a:pPr marL="285750" indent="-285750">
              <a:buFont typeface="Arial" pitchFamily="34" charset="0"/>
              <a:buChar char="•"/>
              <a:defRPr/>
            </a:pPr>
            <a:r>
              <a:rPr lang="en-GB" dirty="0">
                <a:solidFill>
                  <a:schemeClr val="accent3"/>
                </a:solidFill>
              </a:rPr>
              <a:t>Data acquisition in case of natural or</a:t>
            </a:r>
            <a:br>
              <a:rPr lang="en-GB" dirty="0">
                <a:solidFill>
                  <a:schemeClr val="accent3"/>
                </a:solidFill>
              </a:rPr>
            </a:br>
            <a:r>
              <a:rPr lang="en-GB" dirty="0">
                <a:solidFill>
                  <a:schemeClr val="accent3"/>
                </a:solidFill>
              </a:rPr>
              <a:t>man-made disasters</a:t>
            </a:r>
          </a:p>
          <a:p>
            <a:pPr marL="285750" indent="-285750">
              <a:buFont typeface="Arial" pitchFamily="34" charset="0"/>
              <a:buChar char="•"/>
              <a:defRPr/>
            </a:pPr>
            <a:r>
              <a:rPr lang="en-GB" dirty="0">
                <a:solidFill>
                  <a:schemeClr val="accent3"/>
                </a:solidFill>
              </a:rPr>
              <a:t>Data delivery to civil protection agencies, emergency and rescue services</a:t>
            </a:r>
          </a:p>
        </p:txBody>
      </p:sp>
      <p:pic>
        <p:nvPicPr>
          <p:cNvPr id="6"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355358"/>
            <a:ext cx="9906000" cy="52997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extLst>
      <p:ext uri="{BB962C8B-B14F-4D97-AF65-F5344CB8AC3E}">
        <p14:creationId xmlns:p14="http://schemas.microsoft.com/office/powerpoint/2010/main" val="1604820370"/>
      </p:ext>
    </p:extLst>
  </p:cSld>
  <p:clrMapOvr>
    <a:masterClrMapping/>
  </p:clrMapOvr>
  <p:transition advClick="0"/>
  <p:timing>
    <p:tnLst>
      <p:par>
        <p:cTn id="1" dur="indefinite" restart="never" nodeType="tmRoot"/>
      </p:par>
    </p:tnLst>
  </p:timing>
</p:sld>
</file>

<file path=ppt/theme/theme1.xml><?xml version="1.0" encoding="utf-8"?>
<a:theme xmlns:a="http://schemas.openxmlformats.org/drawingml/2006/main" name="2_Custom Design">
  <a:themeElements>
    <a:clrScheme name="1_Default Desig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2_Custom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Custom Desig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2_Custom Desig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2_Custom Desig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2_Custom Desig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2_Custom Desig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2_Custom Desig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2_Custom Desig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2_Custom Desig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2_Custom Desig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2_Custom Desig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2_Custom Desig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Default Design">
  <a:themeElements>
    <a:clrScheme name="4_Default Desig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4_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_Default Desig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4_Default Desig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4_Default Desig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4_Default Desig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4_Default Desig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4_Default Desig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4_Default Desig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4_Default Desig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4_Default Desig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4_Default Desig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4_Default Desig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153</TotalTime>
  <Words>3770</Words>
  <Application>Microsoft Office PowerPoint</Application>
  <PresentationFormat>A4 Paper (210x297 mm)</PresentationFormat>
  <Paragraphs>626</Paragraphs>
  <Slides>60</Slides>
  <Notes>54</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2</vt:i4>
      </vt:variant>
      <vt:variant>
        <vt:lpstr>Slide Titles</vt:lpstr>
      </vt:variant>
      <vt:variant>
        <vt:i4>60</vt:i4>
      </vt:variant>
    </vt:vector>
  </HeadingPairs>
  <TitlesOfParts>
    <vt:vector size="74" baseType="lpstr">
      <vt:lpstr>Arial</vt:lpstr>
      <vt:lpstr>Calibri</vt:lpstr>
      <vt:lpstr>Lucida Grande</vt:lpstr>
      <vt:lpstr>ＭＳ Ｐゴシック</vt:lpstr>
      <vt:lpstr>ＭＳ Ｐゴシック</vt:lpstr>
      <vt:lpstr>NotesEsa</vt:lpstr>
      <vt:lpstr>NotesSoft-Bold</vt:lpstr>
      <vt:lpstr>Times New Roman</vt:lpstr>
      <vt:lpstr>Verdana</vt:lpstr>
      <vt:lpstr>Wingdings</vt:lpstr>
      <vt:lpstr>2_Custom Design</vt:lpstr>
      <vt:lpstr>4_Default Design</vt:lpstr>
      <vt:lpstr>Clip</vt:lpstr>
      <vt:lpstr>PhotoImpact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Swarm Science Objectives</vt:lpstr>
      <vt:lpstr>Swarm revealing Earth’s inner secrets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ESA &amp; TPM EO Heritage Missions</vt:lpstr>
      <vt:lpstr>ENVISAT</vt:lpstr>
      <vt:lpstr>ESA Long Time Data Series (excerpt)</vt:lpstr>
      <vt:lpstr>PowerPoint Presentation</vt:lpstr>
      <vt:lpstr>EO Ground Segment Functions</vt:lpstr>
      <vt:lpstr>ESA ESRIN  Control Centre for Distributed Facilities</vt:lpstr>
      <vt:lpstr>PROCESSING AND ARCHIVING EO Data Archives Network</vt:lpstr>
      <vt:lpstr>Data Dissemination</vt:lpstr>
      <vt:lpstr>Web Portals</vt:lpstr>
      <vt:lpstr>PowerPoint Presentation</vt:lpstr>
      <vt:lpstr>Data Exploitation</vt:lpstr>
      <vt:lpstr>PowerPoint Presentation</vt:lpstr>
      <vt:lpstr>PowerPoint Presentation</vt:lpstr>
      <vt:lpstr>PowerPoint Presentation</vt:lpstr>
      <vt:lpstr>PowerPoint Presentation</vt:lpstr>
      <vt:lpstr>EO Innovation Europe    linked with large science networks and ecosystems </vt:lpstr>
      <vt:lpstr>PowerPoint Presentation</vt:lpstr>
      <vt:lpstr>ESA EO Ground Segment Evolution Strategy: Reasons for Change and objectives</vt:lpstr>
      <vt:lpstr>Main interfaces</vt:lpstr>
      <vt:lpstr>PDGS Operations concept Functional Elements</vt:lpstr>
      <vt:lpstr>PDGS Operations concept Functional Elements</vt:lpstr>
      <vt:lpstr>PDGS Operations concept Functional Elements</vt:lpstr>
      <vt:lpstr>PDGS Operations concept Functional Elements</vt:lpstr>
      <vt:lpstr>PDGS Operations concept Functional Elements</vt:lpstr>
      <vt:lpstr>PDGS Operations concept Functional Elements</vt:lpstr>
      <vt:lpstr>PDGS Operations concept Functional Elements</vt:lpstr>
      <vt:lpstr>PDGS Operations concept Functional Elements</vt:lpstr>
      <vt:lpstr>PowerPoint Presentation</vt:lpstr>
      <vt:lpstr>PowerPoint Presentation</vt:lpstr>
      <vt:lpstr>PowerPoint Presentation</vt:lpstr>
      <vt:lpstr>ESA Heritage EO Data Holdings Utilization</vt:lpstr>
      <vt:lpstr>PowerPoint Presentation</vt:lpstr>
      <vt:lpstr>PowerPoint Presentation</vt:lpstr>
      <vt:lpstr>PowerPoint Presentation</vt:lpstr>
      <vt:lpstr>PowerPoint Presentation</vt:lpstr>
    </vt:vector>
  </TitlesOfParts>
  <Company>IconMedialab</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LOREM IPSUM DOLOR SIT  AMET CONSECTETUER</dc:title>
  <dc:creator>Sarah Walker</dc:creator>
  <cp:lastModifiedBy>Michelle Piepgrass</cp:lastModifiedBy>
  <cp:revision>1194</cp:revision>
  <cp:lastPrinted>2013-09-25T07:57:05Z</cp:lastPrinted>
  <dcterms:created xsi:type="dcterms:W3CDTF">2010-01-21T09:31:46Z</dcterms:created>
  <dcterms:modified xsi:type="dcterms:W3CDTF">2015-10-01T11:17:00Z</dcterms:modified>
</cp:coreProperties>
</file>