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42"/>
  </p:notesMasterIdLst>
  <p:handoutMasterIdLst>
    <p:handoutMasterId r:id="rId43"/>
  </p:handoutMasterIdLst>
  <p:sldIdLst>
    <p:sldId id="256" r:id="rId2"/>
    <p:sldId id="479" r:id="rId3"/>
    <p:sldId id="481" r:id="rId4"/>
    <p:sldId id="480" r:id="rId5"/>
    <p:sldId id="476" r:id="rId6"/>
    <p:sldId id="483" r:id="rId7"/>
    <p:sldId id="482" r:id="rId8"/>
    <p:sldId id="506" r:id="rId9"/>
    <p:sldId id="507" r:id="rId10"/>
    <p:sldId id="484" r:id="rId11"/>
    <p:sldId id="488" r:id="rId12"/>
    <p:sldId id="508" r:id="rId13"/>
    <p:sldId id="509" r:id="rId14"/>
    <p:sldId id="485" r:id="rId15"/>
    <p:sldId id="486" r:id="rId16"/>
    <p:sldId id="487" r:id="rId17"/>
    <p:sldId id="491" r:id="rId18"/>
    <p:sldId id="517" r:id="rId19"/>
    <p:sldId id="496" r:id="rId20"/>
    <p:sldId id="497" r:id="rId21"/>
    <p:sldId id="531" r:id="rId22"/>
    <p:sldId id="519" r:id="rId23"/>
    <p:sldId id="500" r:id="rId24"/>
    <p:sldId id="501" r:id="rId25"/>
    <p:sldId id="502" r:id="rId26"/>
    <p:sldId id="503" r:id="rId27"/>
    <p:sldId id="520" r:id="rId28"/>
    <p:sldId id="521" r:id="rId29"/>
    <p:sldId id="518" r:id="rId30"/>
    <p:sldId id="522" r:id="rId31"/>
    <p:sldId id="524" r:id="rId32"/>
    <p:sldId id="526" r:id="rId33"/>
    <p:sldId id="523" r:id="rId34"/>
    <p:sldId id="529" r:id="rId35"/>
    <p:sldId id="492" r:id="rId36"/>
    <p:sldId id="489" r:id="rId37"/>
    <p:sldId id="495" r:id="rId38"/>
    <p:sldId id="494" r:id="rId39"/>
    <p:sldId id="490" r:id="rId40"/>
    <p:sldId id="510" r:id="rId41"/>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2E3"/>
    <a:srgbClr val="42A0E3"/>
    <a:srgbClr val="419CDC"/>
    <a:srgbClr val="5AC8F2"/>
    <a:srgbClr val="91CF4A"/>
    <a:srgbClr val="FDC82F"/>
    <a:srgbClr val="E37222"/>
    <a:srgbClr val="99CF64"/>
    <a:srgbClr val="9CCF1F"/>
    <a:srgbClr val="00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0424" autoAdjust="0"/>
  </p:normalViewPr>
  <p:slideViewPr>
    <p:cSldViewPr snapToGrid="0">
      <p:cViewPr>
        <p:scale>
          <a:sx n="70" d="100"/>
          <a:sy n="70" d="100"/>
        </p:scale>
        <p:origin x="-1074" y="-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6/24/2015</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FITS file format is a well-established format for exchange and archiving of astronomical data. It is supported by the International Astronomical Union, NASA, and other national and international bodies engaged in astronomy and related fields. Data from major international programs, such as the Hubble Telescope , the Sloan Digital Sky Survey, and the orbiting Chandra X-ray Observatory are released in the FITS format. So are records from land-based observatories, such as the National Optical Astronomy Observatory (NOAO), the National Radio Astronomy Observatory (NRAO), and the Keck Observatory. In Europe, the land-based European Southern Observatory (ESO) and recent missions of the European Space Agency (ESA) release their data in the format.</a:t>
            </a:r>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14</a:t>
            </a:fld>
            <a:endParaRPr lang="en-US"/>
          </a:p>
        </p:txBody>
      </p:sp>
    </p:spTree>
    <p:extLst>
      <p:ext uri="{BB962C8B-B14F-4D97-AF65-F5344CB8AC3E}">
        <p14:creationId xmlns:p14="http://schemas.microsoft.com/office/powerpoint/2010/main" val="171380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21</a:t>
            </a:fld>
            <a:endParaRPr lang="en-US"/>
          </a:p>
        </p:txBody>
      </p:sp>
    </p:spTree>
    <p:extLst>
      <p:ext uri="{BB962C8B-B14F-4D97-AF65-F5344CB8AC3E}">
        <p14:creationId xmlns:p14="http://schemas.microsoft.com/office/powerpoint/2010/main" val="158711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30</a:t>
            </a:fld>
            <a:endParaRPr lang="en-US"/>
          </a:p>
        </p:txBody>
      </p:sp>
    </p:spTree>
    <p:extLst>
      <p:ext uri="{BB962C8B-B14F-4D97-AF65-F5344CB8AC3E}">
        <p14:creationId xmlns:p14="http://schemas.microsoft.com/office/powerpoint/2010/main" val="3457383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Unico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smtClean="0"/>
              <a:t>ESA UNCLASSIFIED – For Official Use</a:t>
            </a:r>
          </a:p>
        </p:txBody>
      </p:sp>
      <p:sp>
        <p:nvSpPr>
          <p:cNvPr id="8" name="Rectangle 7"/>
          <p:cNvSpPr>
            <a:spLocks noGrp="1" noChangeArrowheads="1"/>
          </p:cNvSpPr>
          <p:nvPr/>
        </p:nvSpPr>
        <p:spPr bwMode="auto">
          <a:xfrm>
            <a:off x="0" y="3180244"/>
            <a:ext cx="9144000"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a:t>
            </a:r>
            <a:r>
              <a:rPr lang="en-GB" altLang="en-US" sz="2400" b="1" dirty="0" smtClean="0"/>
              <a:t>39 Meeting</a:t>
            </a:r>
          </a:p>
          <a:p>
            <a:pPr eaLnBrk="1" hangingPunct="1">
              <a:lnSpc>
                <a:spcPct val="80000"/>
              </a:lnSpc>
            </a:pPr>
            <a:endParaRPr lang="en-GB" altLang="en-US" sz="2400" b="1" dirty="0" smtClean="0"/>
          </a:p>
          <a:p>
            <a:pPr eaLnBrk="1" hangingPunct="1">
              <a:lnSpc>
                <a:spcPct val="80000"/>
              </a:lnSpc>
            </a:pPr>
            <a:r>
              <a:rPr lang="en-GB" altLang="en-US" sz="2400" b="1" dirty="0"/>
              <a:t>Preservation of Software </a:t>
            </a:r>
            <a:r>
              <a:rPr lang="en-GB" altLang="en-US" sz="2400" b="1" dirty="0" smtClean="0"/>
              <a:t>&amp; Documents </a:t>
            </a:r>
            <a:r>
              <a:rPr lang="en-GB" altLang="en-US" sz="2400" b="1" dirty="0"/>
              <a:t>at CEOS Agencies: approaches </a:t>
            </a:r>
            <a:r>
              <a:rPr lang="en-GB" altLang="en-US" sz="2400" b="1" dirty="0" smtClean="0"/>
              <a:t>&amp; lessons </a:t>
            </a:r>
            <a:r>
              <a:rPr lang="en-GB" altLang="en-US" sz="2400" b="1" dirty="0"/>
              <a:t>learned </a:t>
            </a:r>
            <a:r>
              <a:rPr lang="en-GB" sz="2400" dirty="0" smtClean="0"/>
              <a:t>  </a:t>
            </a:r>
          </a:p>
          <a:p>
            <a:pPr eaLnBrk="1" hangingPunct="1">
              <a:lnSpc>
                <a:spcPct val="80000"/>
              </a:lnSpc>
            </a:pPr>
            <a:endParaRPr lang="en-GB" sz="2400" dirty="0" smtClean="0"/>
          </a:p>
          <a:p>
            <a:pPr eaLnBrk="1" hangingPunct="1">
              <a:lnSpc>
                <a:spcPct val="80000"/>
              </a:lnSpc>
            </a:pPr>
            <a:r>
              <a:rPr lang="en-GB" sz="2400" dirty="0" smtClean="0"/>
              <a:t>Tsukuba</a:t>
            </a:r>
            <a:r>
              <a:rPr lang="en-GB" sz="2400" dirty="0"/>
              <a:t>, </a:t>
            </a:r>
            <a:r>
              <a:rPr lang="en-GB" sz="2400" dirty="0" smtClean="0"/>
              <a:t>Japan (JAXA) – </a:t>
            </a:r>
            <a:r>
              <a:rPr lang="en-GB" sz="2400" dirty="0" smtClean="0">
                <a:latin typeface="Arial" charset="0"/>
              </a:rPr>
              <a:t>11 - 15 May, 2015</a:t>
            </a:r>
          </a:p>
          <a:p>
            <a:pPr eaLnBrk="1" hangingPunct="1">
              <a:lnSpc>
                <a:spcPct val="80000"/>
              </a:lnSpc>
            </a:pPr>
            <a:r>
              <a:rPr lang="en-GB" sz="2400" dirty="0" err="1" smtClean="0">
                <a:latin typeface="Arial" charset="0"/>
              </a:rPr>
              <a:t>Mirko</a:t>
            </a:r>
            <a:r>
              <a:rPr lang="en-GB" sz="2400" dirty="0" smtClean="0">
                <a:latin typeface="Arial" charset="0"/>
              </a:rPr>
              <a:t> </a:t>
            </a:r>
            <a:r>
              <a:rPr lang="en-GB" sz="2400" dirty="0" err="1" smtClean="0">
                <a:latin typeface="Arial" charset="0"/>
              </a:rPr>
              <a:t>Albani</a:t>
            </a:r>
            <a:r>
              <a:rPr lang="en-GB" sz="2400" dirty="0" smtClean="0">
                <a:latin typeface="Arial" charset="0"/>
              </a:rPr>
              <a:t>, European Space Agency</a:t>
            </a:r>
          </a:p>
          <a:p>
            <a:pPr eaLnBrk="1" hangingPunct="1">
              <a:lnSpc>
                <a:spcPct val="80000"/>
              </a:lnSpc>
            </a:pPr>
            <a:endParaRPr lang="en-GB" sz="2400" dirty="0">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58" y="1745420"/>
            <a:ext cx="4545469" cy="14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805849"/>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6751" y="6043085"/>
            <a:ext cx="2202991" cy="814915"/>
          </a:xfrm>
          <a:prstGeom prst="rect">
            <a:avLst/>
          </a:prstGeom>
        </p:spPr>
      </p:pic>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0" y="292156"/>
            <a:ext cx="806237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PDF/A Format (suitable for documents)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0" y="1175550"/>
            <a:ext cx="9144000" cy="5262981"/>
          </a:xfrm>
          <a:prstGeom prst="rect">
            <a:avLst/>
          </a:prstGeom>
          <a:noFill/>
        </p:spPr>
        <p:txBody>
          <a:bodyPr wrap="square" rtlCol="0">
            <a:spAutoFit/>
          </a:bodyPr>
          <a:lstStyle/>
          <a:p>
            <a:pPr marL="285750" indent="-285750">
              <a:buFont typeface="Arial"/>
              <a:buChar char="•"/>
            </a:pPr>
            <a:r>
              <a:rPr lang="en-US" b="1" u="sng" dirty="0"/>
              <a:t>PDF/</a:t>
            </a:r>
            <a:r>
              <a:rPr lang="en-US" b="1" u="sng" dirty="0" smtClean="0"/>
              <a:t>Archive standards </a:t>
            </a:r>
            <a:r>
              <a:rPr lang="en-US" dirty="0" smtClean="0"/>
              <a:t>(ISO </a:t>
            </a:r>
            <a:r>
              <a:rPr lang="en-US" dirty="0"/>
              <a:t>19005-1:2005, </a:t>
            </a:r>
            <a:r>
              <a:rPr lang="en-US" i="1" dirty="0"/>
              <a:t>Document management – Electronic document file format for long-term </a:t>
            </a:r>
            <a:r>
              <a:rPr lang="en-US" i="1" dirty="0" smtClean="0"/>
              <a:t>preservation </a:t>
            </a:r>
            <a:r>
              <a:rPr lang="en-US" i="1" dirty="0"/>
              <a:t>– Part 1: Use of PDF 1.4 (PDF/A-1) </a:t>
            </a:r>
            <a:endParaRPr lang="en-US" i="1" dirty="0" smtClean="0"/>
          </a:p>
          <a:p>
            <a:pPr marL="285750" indent="-285750">
              <a:buFont typeface="Arial"/>
              <a:buChar char="•"/>
            </a:pPr>
            <a:r>
              <a:rPr lang="en-US" dirty="0" smtClean="0"/>
              <a:t>PDF</a:t>
            </a:r>
            <a:r>
              <a:rPr lang="en-US" dirty="0"/>
              <a:t>/Archive </a:t>
            </a:r>
            <a:r>
              <a:rPr lang="en-US" dirty="0" smtClean="0"/>
              <a:t>was created because </a:t>
            </a:r>
            <a:r>
              <a:rPr lang="en-US" dirty="0"/>
              <a:t>several </a:t>
            </a:r>
            <a:r>
              <a:rPr lang="en-US" dirty="0" smtClean="0"/>
              <a:t>organizations </a:t>
            </a:r>
            <a:r>
              <a:rPr lang="en-US" dirty="0"/>
              <a:t>were being faced with large collections of electronic documents that they needed to manage, preserve, and make searchable and available for generations to come. </a:t>
            </a:r>
          </a:p>
          <a:p>
            <a:pPr marL="285750" indent="-285750">
              <a:buFont typeface="Arial"/>
              <a:buChar char="•"/>
            </a:pPr>
            <a:r>
              <a:rPr lang="en-US" b="1" u="sng" dirty="0" smtClean="0">
                <a:solidFill>
                  <a:srgbClr val="000000"/>
                </a:solidFill>
              </a:rPr>
              <a:t>The </a:t>
            </a:r>
            <a:r>
              <a:rPr lang="en-US" b="1" u="sng" dirty="0">
                <a:solidFill>
                  <a:srgbClr val="000000"/>
                </a:solidFill>
              </a:rPr>
              <a:t>standard specifies two levels of compliance for PDF files</a:t>
            </a:r>
            <a:r>
              <a:rPr lang="en-US" dirty="0">
                <a:solidFill>
                  <a:srgbClr val="000000"/>
                </a:solidFill>
              </a:rPr>
              <a:t>:</a:t>
            </a:r>
          </a:p>
          <a:p>
            <a:pPr marL="1200150" lvl="2" indent="-285750">
              <a:buFont typeface="Wingdings" charset="2"/>
              <a:buChar char="ü"/>
            </a:pPr>
            <a:r>
              <a:rPr lang="en-US" sz="1600" dirty="0" smtClean="0">
                <a:solidFill>
                  <a:srgbClr val="000000"/>
                </a:solidFill>
              </a:rPr>
              <a:t>PDF</a:t>
            </a:r>
            <a:r>
              <a:rPr lang="en-US" sz="1600" dirty="0">
                <a:solidFill>
                  <a:srgbClr val="000000"/>
                </a:solidFill>
              </a:rPr>
              <a:t>/A-1a – Level A compliance in Part 1</a:t>
            </a:r>
          </a:p>
          <a:p>
            <a:pPr marL="1200150" lvl="2" indent="-285750">
              <a:buFont typeface="Wingdings" charset="2"/>
              <a:buChar char="ü"/>
            </a:pPr>
            <a:r>
              <a:rPr lang="en-US" sz="1600" dirty="0">
                <a:solidFill>
                  <a:srgbClr val="000000"/>
                </a:solidFill>
              </a:rPr>
              <a:t>PDF/A-1b – Level B compliance in Part 1</a:t>
            </a:r>
          </a:p>
          <a:p>
            <a:r>
              <a:rPr lang="en-US" sz="1600" dirty="0" smtClean="0">
                <a:solidFill>
                  <a:srgbClr val="000000"/>
                </a:solidFill>
              </a:rPr>
              <a:t>   </a:t>
            </a:r>
            <a:r>
              <a:rPr lang="en-US" sz="1600" b="1" u="sng" dirty="0" smtClean="0">
                <a:solidFill>
                  <a:srgbClr val="000000"/>
                </a:solidFill>
              </a:rPr>
              <a:t> </a:t>
            </a:r>
            <a:r>
              <a:rPr lang="en-US" sz="1600" b="1" i="1" u="sng" dirty="0" smtClean="0">
                <a:solidFill>
                  <a:srgbClr val="000000"/>
                </a:solidFill>
              </a:rPr>
              <a:t>PDF</a:t>
            </a:r>
            <a:r>
              <a:rPr lang="en-US" sz="1600" b="1" i="1" u="sng" dirty="0">
                <a:solidFill>
                  <a:srgbClr val="000000"/>
                </a:solidFill>
              </a:rPr>
              <a:t>/A-1b's objective of ensuring reliable reproduction of the visual </a:t>
            </a:r>
            <a:endParaRPr lang="en-US" sz="1600" b="1" i="1" u="sng" dirty="0" smtClean="0">
              <a:solidFill>
                <a:srgbClr val="000000"/>
              </a:solidFill>
            </a:endParaRPr>
          </a:p>
          <a:p>
            <a:r>
              <a:rPr lang="en-US" sz="1600" dirty="0">
                <a:solidFill>
                  <a:srgbClr val="000000"/>
                </a:solidFill>
              </a:rPr>
              <a:t> </a:t>
            </a:r>
            <a:r>
              <a:rPr lang="en-US" sz="1600" dirty="0" smtClean="0">
                <a:solidFill>
                  <a:srgbClr val="000000"/>
                </a:solidFill>
              </a:rPr>
              <a:t>   </a:t>
            </a:r>
            <a:r>
              <a:rPr lang="en-US" sz="1600" b="1" i="1" u="sng" dirty="0" smtClean="0">
                <a:solidFill>
                  <a:srgbClr val="000000"/>
                </a:solidFill>
              </a:rPr>
              <a:t>appearance </a:t>
            </a:r>
            <a:r>
              <a:rPr lang="en-US" sz="1600" b="1" i="1" u="sng" dirty="0">
                <a:solidFill>
                  <a:srgbClr val="000000"/>
                </a:solidFill>
              </a:rPr>
              <a:t>of the </a:t>
            </a:r>
            <a:r>
              <a:rPr lang="en-US" sz="1600" b="1" i="1" u="sng" dirty="0" smtClean="0">
                <a:solidFill>
                  <a:srgbClr val="000000"/>
                </a:solidFill>
              </a:rPr>
              <a:t>document</a:t>
            </a:r>
            <a:endParaRPr lang="en-US" sz="1600" b="1" i="1" u="sng" dirty="0">
              <a:solidFill>
                <a:srgbClr val="000000"/>
              </a:solidFill>
            </a:endParaRPr>
          </a:p>
          <a:p>
            <a:r>
              <a:rPr lang="en-US" dirty="0" smtClean="0">
                <a:solidFill>
                  <a:srgbClr val="000000"/>
                </a:solidFill>
              </a:rPr>
              <a:t>    </a:t>
            </a:r>
            <a:r>
              <a:rPr lang="en-US" sz="1600" dirty="0" smtClean="0">
                <a:solidFill>
                  <a:srgbClr val="000000"/>
                </a:solidFill>
              </a:rPr>
              <a:t>PDF</a:t>
            </a:r>
            <a:r>
              <a:rPr lang="en-US" sz="1600" dirty="0">
                <a:solidFill>
                  <a:srgbClr val="000000"/>
                </a:solidFill>
              </a:rPr>
              <a:t>/A-1a includes all the requirements of PDF/A-1b and additionally </a:t>
            </a:r>
            <a:endParaRPr lang="en-US" sz="1600" dirty="0" smtClean="0">
              <a:solidFill>
                <a:srgbClr val="000000"/>
              </a:solidFill>
            </a:endParaRPr>
          </a:p>
          <a:p>
            <a:r>
              <a:rPr lang="en-US" sz="1600" dirty="0">
                <a:solidFill>
                  <a:srgbClr val="000000"/>
                </a:solidFill>
              </a:rPr>
              <a:t> </a:t>
            </a:r>
            <a:r>
              <a:rPr lang="en-US" sz="1600" dirty="0" smtClean="0">
                <a:solidFill>
                  <a:srgbClr val="000000"/>
                </a:solidFill>
              </a:rPr>
              <a:t>   requires:</a:t>
            </a:r>
            <a:endParaRPr lang="en-US" sz="1600" dirty="0">
              <a:solidFill>
                <a:srgbClr val="000000"/>
              </a:solidFill>
            </a:endParaRPr>
          </a:p>
          <a:p>
            <a:pPr marL="1200150" lvl="2" indent="-285750">
              <a:buFont typeface="Wingdings" charset="2"/>
              <a:buChar char="ü"/>
            </a:pPr>
            <a:r>
              <a:rPr lang="en-US" sz="1600" dirty="0">
                <a:solidFill>
                  <a:srgbClr val="000000"/>
                </a:solidFill>
              </a:rPr>
              <a:t>D</a:t>
            </a:r>
            <a:r>
              <a:rPr lang="en-US" sz="1600" dirty="0" smtClean="0">
                <a:solidFill>
                  <a:srgbClr val="000000"/>
                </a:solidFill>
              </a:rPr>
              <a:t>ocument </a:t>
            </a:r>
            <a:r>
              <a:rPr lang="en-US" sz="1600" dirty="0">
                <a:solidFill>
                  <a:srgbClr val="000000"/>
                </a:solidFill>
              </a:rPr>
              <a:t>structure must be included (hierarchy)</a:t>
            </a:r>
          </a:p>
          <a:p>
            <a:pPr marL="1200150" lvl="2" indent="-285750">
              <a:buFont typeface="Wingdings" charset="2"/>
              <a:buChar char="ü"/>
            </a:pPr>
            <a:r>
              <a:rPr lang="en-US" sz="1600" dirty="0">
                <a:solidFill>
                  <a:srgbClr val="000000"/>
                </a:solidFill>
              </a:rPr>
              <a:t>Tagged PDF (use of alternative texts for images, tagging text spans and giving them an ID, replacement texts for symbols)</a:t>
            </a:r>
          </a:p>
          <a:p>
            <a:pPr marL="1200150" lvl="2" indent="-285750">
              <a:buFont typeface="Wingdings" charset="2"/>
              <a:buChar char="ü"/>
            </a:pPr>
            <a:r>
              <a:rPr lang="en-US" sz="1600" dirty="0">
                <a:solidFill>
                  <a:srgbClr val="000000"/>
                </a:solidFill>
              </a:rPr>
              <a:t>Unicode character maps</a:t>
            </a:r>
          </a:p>
          <a:p>
            <a:pPr marL="1200150" lvl="2" indent="-285750">
              <a:buFont typeface="Wingdings" charset="2"/>
              <a:buChar char="ü"/>
            </a:pPr>
            <a:r>
              <a:rPr lang="en-US" sz="1600" dirty="0" smtClean="0">
                <a:solidFill>
                  <a:srgbClr val="000000"/>
                </a:solidFill>
              </a:rPr>
              <a:t>Language specification</a:t>
            </a:r>
            <a:endParaRPr lang="en-US" sz="1600" dirty="0">
              <a:solidFill>
                <a:srgbClr val="000000"/>
              </a:solidFill>
            </a:endParaRPr>
          </a:p>
          <a:p>
            <a:pPr lvl="1"/>
            <a:r>
              <a:rPr lang="en-US" sz="1600" b="1" i="1" u="sng" dirty="0" smtClean="0">
                <a:solidFill>
                  <a:srgbClr val="000000"/>
                </a:solidFill>
              </a:rPr>
              <a:t>PDF</a:t>
            </a:r>
            <a:r>
              <a:rPr lang="en-US" sz="1600" b="1" i="1" u="sng" dirty="0">
                <a:solidFill>
                  <a:srgbClr val="000000"/>
                </a:solidFill>
              </a:rPr>
              <a:t>/A-1a's objective is to ensure that document content can be searched and repurposed</a:t>
            </a:r>
          </a:p>
        </p:txBody>
      </p:sp>
    </p:spTree>
    <p:extLst>
      <p:ext uri="{BB962C8B-B14F-4D97-AF65-F5344CB8AC3E}">
        <p14:creationId xmlns:p14="http://schemas.microsoft.com/office/powerpoint/2010/main" val="40165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0" y="393592"/>
            <a:ext cx="783699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PDF/A Format (suitable for documents)</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0" y="1175550"/>
            <a:ext cx="9144000" cy="5170647"/>
          </a:xfrm>
          <a:prstGeom prst="rect">
            <a:avLst/>
          </a:prstGeom>
          <a:noFill/>
        </p:spPr>
        <p:txBody>
          <a:bodyPr wrap="square" rtlCol="0">
            <a:spAutoFit/>
          </a:bodyPr>
          <a:lstStyle/>
          <a:p>
            <a:endParaRPr lang="en-US" i="1" dirty="0" smtClean="0"/>
          </a:p>
          <a:p>
            <a:pPr marL="285750" indent="-285750">
              <a:buFont typeface="Arial"/>
              <a:buChar char="•"/>
            </a:pPr>
            <a:r>
              <a:rPr lang="en-US" dirty="0"/>
              <a:t>PDF/A-1 (ISO 19005-1) files </a:t>
            </a:r>
            <a:r>
              <a:rPr lang="en-US" dirty="0" smtClean="0"/>
              <a:t>allow: </a:t>
            </a:r>
            <a:endParaRPr lang="en-US" dirty="0"/>
          </a:p>
          <a:p>
            <a:pPr marL="742950" lvl="1" indent="-285750">
              <a:buFont typeface="Wingdings" charset="2"/>
              <a:buChar char="ü"/>
            </a:pPr>
            <a:r>
              <a:rPr lang="en-US" sz="1600" dirty="0" smtClean="0"/>
              <a:t>Embedded </a:t>
            </a:r>
            <a:r>
              <a:rPr lang="en-US" sz="1600" dirty="0"/>
              <a:t>fonts which includes only those fonts which may be legally embedded without a </a:t>
            </a:r>
            <a:r>
              <a:rPr lang="en-US" sz="1600" dirty="0" smtClean="0"/>
              <a:t>royalty </a:t>
            </a:r>
            <a:r>
              <a:rPr lang="en-US" sz="1600" dirty="0"/>
              <a:t>fee </a:t>
            </a:r>
          </a:p>
          <a:p>
            <a:pPr marL="742950" lvl="1" indent="-285750">
              <a:buFont typeface="Wingdings" charset="2"/>
              <a:buChar char="ü"/>
            </a:pPr>
            <a:r>
              <a:rPr lang="en-US" sz="1600" dirty="0" smtClean="0"/>
              <a:t>Device</a:t>
            </a:r>
            <a:r>
              <a:rPr lang="en-US" sz="1600" dirty="0"/>
              <a:t>-independent </a:t>
            </a:r>
            <a:r>
              <a:rPr lang="en-US" sz="1600" dirty="0" smtClean="0"/>
              <a:t>color </a:t>
            </a:r>
            <a:endParaRPr lang="en-US" sz="1600" dirty="0"/>
          </a:p>
          <a:p>
            <a:pPr marL="742950" lvl="1" indent="-285750">
              <a:buFont typeface="Wingdings" charset="2"/>
              <a:buChar char="ü"/>
            </a:pPr>
            <a:r>
              <a:rPr lang="en-US" sz="1600" dirty="0"/>
              <a:t>XMP Metadata (open but proprietary metadata methodology that is used for metadata creation, processing, and interchange). </a:t>
            </a:r>
          </a:p>
          <a:p>
            <a:pPr marL="285750" indent="-285750">
              <a:buFont typeface="Arial"/>
              <a:buChar char="•"/>
            </a:pPr>
            <a:r>
              <a:rPr lang="en-US" dirty="0" smtClean="0"/>
              <a:t>PDF</a:t>
            </a:r>
            <a:r>
              <a:rPr lang="en-US" dirty="0"/>
              <a:t>/A-1 files do not </a:t>
            </a:r>
            <a:r>
              <a:rPr lang="en-US" dirty="0" smtClean="0"/>
              <a:t>allow: </a:t>
            </a:r>
            <a:endParaRPr lang="en-US" dirty="0"/>
          </a:p>
          <a:p>
            <a:pPr marL="742950" lvl="1" indent="-285750">
              <a:buFont typeface="Wingdings" charset="2"/>
              <a:buChar char="ü"/>
            </a:pPr>
            <a:r>
              <a:rPr lang="en-US" sz="1600" dirty="0" smtClean="0"/>
              <a:t>Encryption </a:t>
            </a:r>
            <a:r>
              <a:rPr lang="en-US" sz="1600" dirty="0"/>
              <a:t>as the method of encryption may not be supported when the files are opened at a later </a:t>
            </a:r>
            <a:r>
              <a:rPr lang="en-US" sz="1600" dirty="0" smtClean="0"/>
              <a:t>date</a:t>
            </a:r>
          </a:p>
          <a:p>
            <a:pPr marL="742950" lvl="1" indent="-285750">
              <a:buFont typeface="Wingdings" charset="2"/>
              <a:buChar char="ü"/>
            </a:pPr>
            <a:r>
              <a:rPr lang="en-US" sz="1600" dirty="0" smtClean="0"/>
              <a:t>LZW (Lossless Data Compression Algorithm) Compression </a:t>
            </a:r>
            <a:r>
              <a:rPr lang="en-US" sz="1600" dirty="0"/>
              <a:t>due to intellectual property </a:t>
            </a:r>
            <a:r>
              <a:rPr lang="en-US" sz="1600" dirty="0" smtClean="0"/>
              <a:t>constraints</a:t>
            </a:r>
          </a:p>
          <a:p>
            <a:pPr marL="742950" lvl="1" indent="-285750">
              <a:buFont typeface="Wingdings" charset="2"/>
              <a:buChar char="ü"/>
            </a:pPr>
            <a:r>
              <a:rPr lang="en-US" sz="1600" dirty="0" smtClean="0"/>
              <a:t>Embedded </a:t>
            </a:r>
            <a:r>
              <a:rPr lang="en-US" sz="1600" dirty="0"/>
              <a:t>files </a:t>
            </a:r>
          </a:p>
          <a:p>
            <a:pPr marL="742950" lvl="1" indent="-285750">
              <a:buFont typeface="Wingdings" charset="2"/>
              <a:buChar char="ü"/>
            </a:pPr>
            <a:r>
              <a:rPr lang="en-US" sz="1600" dirty="0"/>
              <a:t>External content references because the references may change or be broken </a:t>
            </a:r>
            <a:endParaRPr lang="en-US" sz="1600" dirty="0" smtClean="0"/>
          </a:p>
          <a:p>
            <a:pPr marL="742950" lvl="1" indent="-285750">
              <a:buFont typeface="Wingdings" charset="2"/>
              <a:buChar char="ü"/>
            </a:pPr>
            <a:r>
              <a:rPr lang="en-US" sz="1600" dirty="0" smtClean="0"/>
              <a:t>PDF Transparency - a </a:t>
            </a:r>
            <a:r>
              <a:rPr lang="en-US" sz="1600" dirty="0"/>
              <a:t>file can use other techniques than the use of transparency keys to provide the visual effect of partially transparent graphics </a:t>
            </a:r>
            <a:endParaRPr lang="en-US" sz="1600" dirty="0" smtClean="0"/>
          </a:p>
          <a:p>
            <a:pPr marL="742950" lvl="1" indent="-285750">
              <a:buFont typeface="Wingdings" charset="2"/>
              <a:buChar char="ü"/>
            </a:pPr>
            <a:r>
              <a:rPr lang="en-US" sz="1600" dirty="0" smtClean="0"/>
              <a:t>Multimedia </a:t>
            </a:r>
          </a:p>
          <a:p>
            <a:pPr marL="742950" lvl="1" indent="-285750">
              <a:buFont typeface="Wingdings" charset="2"/>
              <a:buChar char="ü"/>
            </a:pPr>
            <a:r>
              <a:rPr lang="en-US" sz="1600" dirty="0" smtClean="0"/>
              <a:t>JavaScript </a:t>
            </a:r>
            <a:endParaRPr lang="en-US" sz="1600" dirty="0"/>
          </a:p>
          <a:p>
            <a:pPr marL="742950" lvl="1" indent="-285750">
              <a:buFont typeface="Arial"/>
              <a:buChar char="•"/>
            </a:pPr>
            <a:endParaRPr lang="en-US" dirty="0"/>
          </a:p>
          <a:p>
            <a:pPr marL="285750" indent="-285750">
              <a:buFont typeface="Arial"/>
              <a:buChar char="•"/>
            </a:pPr>
            <a:endParaRPr lang="en-US" dirty="0"/>
          </a:p>
        </p:txBody>
      </p:sp>
      <p:pic>
        <p:nvPicPr>
          <p:cNvPr id="7" name="Picture 6" descr="Adobe-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487" y="5625299"/>
            <a:ext cx="2821224" cy="1043607"/>
          </a:xfrm>
          <a:prstGeom prst="rect">
            <a:avLst/>
          </a:prstGeom>
        </p:spPr>
      </p:pic>
    </p:spTree>
    <p:extLst>
      <p:ext uri="{BB962C8B-B14F-4D97-AF65-F5344CB8AC3E}">
        <p14:creationId xmlns:p14="http://schemas.microsoft.com/office/powerpoint/2010/main" val="212757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37558" y="275444"/>
            <a:ext cx="771955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TIFF Format </a:t>
            </a:r>
            <a:r>
              <a:rPr lang="en-GB" altLang="en-US" sz="3200" dirty="0">
                <a:solidFill>
                  <a:schemeClr val="bg1"/>
                </a:solidFill>
                <a:latin typeface="Calibri" charset="0"/>
                <a:ea typeface="ＭＳ Ｐゴシック" charset="0"/>
                <a:cs typeface="Calibri" charset="0"/>
              </a:rPr>
              <a:t>(suitable for </a:t>
            </a:r>
            <a:r>
              <a:rPr lang="en-GB" altLang="en-US" sz="3200" dirty="0" smtClean="0">
                <a:solidFill>
                  <a:schemeClr val="bg1"/>
                </a:solidFill>
                <a:latin typeface="Calibri" charset="0"/>
                <a:ea typeface="ＭＳ Ｐゴシック" charset="0"/>
                <a:cs typeface="Calibri" charset="0"/>
              </a:rPr>
              <a:t>images)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83154" y="908163"/>
            <a:ext cx="9060846" cy="5355313"/>
          </a:xfrm>
          <a:prstGeom prst="rect">
            <a:avLst/>
          </a:prstGeom>
          <a:noFill/>
        </p:spPr>
        <p:txBody>
          <a:bodyPr wrap="square" rtlCol="0">
            <a:spAutoFit/>
          </a:bodyPr>
          <a:lstStyle/>
          <a:p>
            <a:endParaRPr lang="en-US" i="1" dirty="0" smtClean="0"/>
          </a:p>
          <a:p>
            <a:pPr marL="285750" indent="-285750">
              <a:buFont typeface="Arial"/>
              <a:buChar char="•"/>
            </a:pPr>
            <a:r>
              <a:rPr lang="en-US" dirty="0" smtClean="0"/>
              <a:t>Tag</a:t>
            </a:r>
            <a:r>
              <a:rPr lang="en-US" dirty="0"/>
              <a:t>-based file format for storing and interchanging raster images</a:t>
            </a:r>
            <a:r>
              <a:rPr lang="en-US" dirty="0" smtClean="0"/>
              <a:t>. </a:t>
            </a:r>
          </a:p>
          <a:p>
            <a:pPr marL="285750" indent="-285750">
              <a:buFont typeface="Arial"/>
              <a:buChar char="•"/>
            </a:pPr>
            <a:endParaRPr lang="en-US" dirty="0" smtClean="0"/>
          </a:p>
          <a:p>
            <a:pPr marL="285750" indent="-285750">
              <a:buFont typeface="Arial"/>
              <a:buChar char="•"/>
            </a:pPr>
            <a:r>
              <a:rPr lang="en-US" dirty="0" smtClean="0"/>
              <a:t>The </a:t>
            </a:r>
            <a:r>
              <a:rPr lang="en-US" dirty="0"/>
              <a:t>most recent version of TIFF (Tagged Image File </a:t>
            </a:r>
            <a:r>
              <a:rPr lang="en-US" dirty="0" smtClean="0"/>
              <a:t>Format) is 6.0 (1992)</a:t>
            </a:r>
          </a:p>
          <a:p>
            <a:pPr marL="742950" lvl="1" indent="-285750">
              <a:buFont typeface="Wingdings" charset="2"/>
              <a:buChar char="ü"/>
            </a:pPr>
            <a:r>
              <a:rPr lang="en-US" b="1" dirty="0" smtClean="0"/>
              <a:t>Disclosure</a:t>
            </a:r>
            <a:r>
              <a:rPr lang="en-US" dirty="0"/>
              <a:t>: </a:t>
            </a:r>
            <a:r>
              <a:rPr lang="en-US" b="1" i="1" u="sng" dirty="0"/>
              <a:t>Fully documented</a:t>
            </a:r>
            <a:r>
              <a:rPr lang="en-US" dirty="0"/>
              <a:t>.</a:t>
            </a:r>
          </a:p>
          <a:p>
            <a:pPr marL="742950" lvl="1" indent="-285750">
              <a:buFont typeface="Wingdings" charset="2"/>
              <a:buChar char="ü"/>
            </a:pPr>
            <a:endParaRPr lang="en-US" b="1" dirty="0" smtClean="0"/>
          </a:p>
          <a:p>
            <a:pPr marL="742950" lvl="1" indent="-285750">
              <a:buFont typeface="Wingdings" charset="2"/>
              <a:buChar char="ü"/>
            </a:pPr>
            <a:r>
              <a:rPr lang="en-US" b="1" dirty="0" smtClean="0"/>
              <a:t>Adoption</a:t>
            </a:r>
            <a:r>
              <a:rPr lang="en-US" dirty="0" smtClean="0"/>
              <a:t>: The </a:t>
            </a:r>
            <a:r>
              <a:rPr lang="en-US" dirty="0"/>
              <a:t>format is </a:t>
            </a:r>
            <a:r>
              <a:rPr lang="en-US" b="1" i="1" u="sng" dirty="0"/>
              <a:t>widely supported </a:t>
            </a:r>
            <a:r>
              <a:rPr lang="en-US" dirty="0"/>
              <a:t>by image-manipulation applications (Adobe Photoshop and many others), by desktop publishing and page layout applications (QuarkXPress, Adobe InDesign, and others), and by scanning, faxing, word processing, optical character recognition, and other applications.</a:t>
            </a:r>
            <a:endParaRPr lang="en-US" dirty="0" smtClean="0"/>
          </a:p>
          <a:p>
            <a:pPr marL="742950" lvl="1" indent="-285750">
              <a:buFont typeface="Wingdings" charset="2"/>
              <a:buChar char="ü"/>
            </a:pPr>
            <a:endParaRPr lang="en-US" b="1" dirty="0" smtClean="0"/>
          </a:p>
          <a:p>
            <a:pPr marL="742950" lvl="1" indent="-285750">
              <a:buFont typeface="Wingdings" charset="2"/>
              <a:buChar char="ü"/>
            </a:pPr>
            <a:r>
              <a:rPr lang="en-US" b="1" dirty="0" smtClean="0"/>
              <a:t>Licensing </a:t>
            </a:r>
            <a:r>
              <a:rPr lang="en-US" b="1" dirty="0"/>
              <a:t>and Patents</a:t>
            </a:r>
            <a:r>
              <a:rPr lang="en-US" dirty="0"/>
              <a:t>: </a:t>
            </a:r>
            <a:r>
              <a:rPr lang="en-US" b="1" i="1" u="sng" dirty="0"/>
              <a:t>Not exploited </a:t>
            </a:r>
            <a:r>
              <a:rPr lang="en-US" dirty="0"/>
              <a:t>for the TIFF wrapper format. </a:t>
            </a:r>
          </a:p>
          <a:p>
            <a:pPr marL="742950" lvl="1" indent="-285750">
              <a:buFont typeface="Wingdings" charset="2"/>
              <a:buChar char="ü"/>
            </a:pPr>
            <a:endParaRPr lang="en-US" b="1" dirty="0" smtClean="0"/>
          </a:p>
          <a:p>
            <a:pPr marL="742950" lvl="1" indent="-285750">
              <a:buFont typeface="Wingdings" charset="2"/>
              <a:buChar char="ü"/>
            </a:pPr>
            <a:r>
              <a:rPr lang="en-US" b="1" dirty="0" smtClean="0"/>
              <a:t>Transparency</a:t>
            </a:r>
            <a:r>
              <a:rPr lang="en-US" dirty="0" smtClean="0"/>
              <a:t>: </a:t>
            </a:r>
            <a:r>
              <a:rPr lang="en-US" dirty="0"/>
              <a:t>Depends on </a:t>
            </a:r>
            <a:r>
              <a:rPr lang="en-GB" dirty="0" smtClean="0"/>
              <a:t>bit stream</a:t>
            </a:r>
            <a:r>
              <a:rPr lang="en-US" dirty="0" smtClean="0"/>
              <a:t> </a:t>
            </a:r>
            <a:r>
              <a:rPr lang="en-US" dirty="0"/>
              <a:t>encoding.</a:t>
            </a:r>
          </a:p>
          <a:p>
            <a:pPr marL="742950" lvl="1" indent="-285750">
              <a:buFont typeface="Wingdings" charset="2"/>
              <a:buChar char="ü"/>
            </a:pPr>
            <a:endParaRPr lang="en-US" b="1" dirty="0" smtClean="0"/>
          </a:p>
          <a:p>
            <a:pPr marL="742950" lvl="1" indent="-285750">
              <a:buFont typeface="Wingdings" charset="2"/>
              <a:buChar char="ü"/>
            </a:pPr>
            <a:r>
              <a:rPr lang="en-US" b="1" dirty="0" smtClean="0"/>
              <a:t>Self-Documentation</a:t>
            </a:r>
            <a:r>
              <a:rPr lang="en-US" dirty="0" smtClean="0"/>
              <a:t>: The </a:t>
            </a:r>
            <a:r>
              <a:rPr lang="en-US" dirty="0"/>
              <a:t>TIFF specification defines a framework for an Image File Header (IFH), Image File Directories (IFDs), and associated bitmaps</a:t>
            </a:r>
            <a:r>
              <a:rPr lang="en-US" dirty="0" smtClean="0"/>
              <a:t>.</a:t>
            </a:r>
            <a:endParaRPr lang="en-US" dirty="0"/>
          </a:p>
        </p:txBody>
      </p:sp>
    </p:spTree>
    <p:extLst>
      <p:ext uri="{BB962C8B-B14F-4D97-AF65-F5344CB8AC3E}">
        <p14:creationId xmlns:p14="http://schemas.microsoft.com/office/powerpoint/2010/main" val="303144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67090" y="157300"/>
            <a:ext cx="771955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TIFF Format (suitable for images)</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7" name="TextBox 6"/>
          <p:cNvSpPr txBox="1"/>
          <p:nvPr/>
        </p:nvSpPr>
        <p:spPr>
          <a:xfrm>
            <a:off x="0" y="1359387"/>
            <a:ext cx="6249166" cy="4524316"/>
          </a:xfrm>
          <a:prstGeom prst="rect">
            <a:avLst/>
          </a:prstGeom>
          <a:noFill/>
        </p:spPr>
        <p:txBody>
          <a:bodyPr wrap="square" rtlCol="0">
            <a:spAutoFit/>
          </a:bodyPr>
          <a:lstStyle/>
          <a:p>
            <a:endParaRPr lang="en-US" i="1" dirty="0" smtClean="0"/>
          </a:p>
          <a:p>
            <a:pPr marL="1200150" lvl="2" indent="-285750">
              <a:buFont typeface="Wingdings" charset="2"/>
              <a:buChar char="ü"/>
            </a:pPr>
            <a:r>
              <a:rPr lang="en-US" b="1" dirty="0" smtClean="0"/>
              <a:t>External </a:t>
            </a:r>
            <a:r>
              <a:rPr lang="en-US" b="1" dirty="0"/>
              <a:t>dependencies</a:t>
            </a:r>
            <a:r>
              <a:rPr lang="en-US" dirty="0"/>
              <a:t>: </a:t>
            </a:r>
            <a:r>
              <a:rPr lang="en-US" dirty="0" smtClean="0"/>
              <a:t>None.</a:t>
            </a:r>
            <a:endParaRPr lang="en-US" dirty="0"/>
          </a:p>
          <a:p>
            <a:pPr marL="1200150" lvl="2" indent="-285750">
              <a:buFont typeface="Wingdings" charset="2"/>
              <a:buChar char="ü"/>
            </a:pPr>
            <a:endParaRPr lang="en-US" b="1" dirty="0" smtClean="0"/>
          </a:p>
          <a:p>
            <a:pPr marL="1200150" lvl="2" indent="-285750">
              <a:buFont typeface="Wingdings" charset="2"/>
              <a:buChar char="ü"/>
            </a:pPr>
            <a:r>
              <a:rPr lang="en-US" b="1" dirty="0" smtClean="0"/>
              <a:t>Technical </a:t>
            </a:r>
            <a:r>
              <a:rPr lang="en-US" b="1" dirty="0"/>
              <a:t>protection considerations</a:t>
            </a:r>
            <a:r>
              <a:rPr lang="en-US" dirty="0"/>
              <a:t>: </a:t>
            </a:r>
            <a:r>
              <a:rPr lang="en-US" dirty="0" smtClean="0"/>
              <a:t>None</a:t>
            </a:r>
          </a:p>
          <a:p>
            <a:pPr marL="1200150" lvl="2" indent="-285750">
              <a:buFont typeface="Wingdings" charset="2"/>
              <a:buChar char="ü"/>
            </a:pPr>
            <a:endParaRPr lang="en-US" b="1" dirty="0" smtClean="0"/>
          </a:p>
          <a:p>
            <a:pPr marL="1200150" lvl="2" indent="-285750">
              <a:buFont typeface="Wingdings" charset="2"/>
              <a:buChar char="ü"/>
            </a:pPr>
            <a:r>
              <a:rPr lang="en-US" b="1" dirty="0" smtClean="0"/>
              <a:t>Clarity</a:t>
            </a:r>
            <a:r>
              <a:rPr lang="en-US" dirty="0"/>
              <a:t>: Excellent support for images with very high spatial resolution</a:t>
            </a:r>
          </a:p>
          <a:p>
            <a:pPr marL="1200150" lvl="2" indent="-285750">
              <a:buFont typeface="Wingdings" charset="2"/>
              <a:buChar char="ü"/>
            </a:pPr>
            <a:r>
              <a:rPr lang="en-US" dirty="0"/>
              <a:t>No support for vector graphics</a:t>
            </a:r>
            <a:r>
              <a:rPr lang="en-US" dirty="0" smtClean="0"/>
              <a:t>.</a:t>
            </a:r>
          </a:p>
          <a:p>
            <a:pPr marL="1200150" lvl="2" indent="-285750">
              <a:buFont typeface="Wingdings" charset="2"/>
              <a:buChar char="ü"/>
            </a:pPr>
            <a:r>
              <a:rPr lang="en-US" dirty="0"/>
              <a:t>Multi-page files supported for a sequence of </a:t>
            </a:r>
            <a:r>
              <a:rPr lang="en-US" dirty="0" smtClean="0"/>
              <a:t>images</a:t>
            </a:r>
          </a:p>
          <a:p>
            <a:pPr marL="1200150" lvl="2" indent="-285750">
              <a:buFont typeface="Wingdings" charset="2"/>
              <a:buChar char="ü"/>
            </a:pPr>
            <a:r>
              <a:rPr lang="en-US" dirty="0" smtClean="0"/>
              <a:t>Embedded </a:t>
            </a:r>
            <a:r>
              <a:rPr lang="en-US" b="1" dirty="0"/>
              <a:t>metadata</a:t>
            </a:r>
            <a:r>
              <a:rPr lang="en-US" dirty="0"/>
              <a:t> enables people in and outside an organization to work more efficiently, provides valuable data to the systems that preserve digital content, and can assist in disaster recovery.</a:t>
            </a:r>
            <a:endParaRPr lang="en-US" dirty="0" smtClean="0"/>
          </a:p>
        </p:txBody>
      </p:sp>
      <p:pic>
        <p:nvPicPr>
          <p:cNvPr id="2" name="Picture 1"/>
          <p:cNvPicPr>
            <a:picLocks noChangeAspect="1"/>
          </p:cNvPicPr>
          <p:nvPr/>
        </p:nvPicPr>
        <p:blipFill>
          <a:blip r:embed="rId2"/>
          <a:stretch>
            <a:fillRect/>
          </a:stretch>
        </p:blipFill>
        <p:spPr>
          <a:xfrm>
            <a:off x="6376417" y="1822832"/>
            <a:ext cx="2619880" cy="3140497"/>
          </a:xfrm>
          <a:prstGeom prst="rect">
            <a:avLst/>
          </a:prstGeom>
        </p:spPr>
      </p:pic>
    </p:spTree>
    <p:extLst>
      <p:ext uri="{BB962C8B-B14F-4D97-AF65-F5344CB8AC3E}">
        <p14:creationId xmlns:p14="http://schemas.microsoft.com/office/powerpoint/2010/main" val="366743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62429" y="290992"/>
            <a:ext cx="791470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FITS Format (suitable for images)</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0" y="1184488"/>
            <a:ext cx="9144000" cy="2554545"/>
          </a:xfrm>
          <a:prstGeom prst="rect">
            <a:avLst/>
          </a:prstGeom>
          <a:noFill/>
        </p:spPr>
        <p:txBody>
          <a:bodyPr wrap="square" rtlCol="0">
            <a:spAutoFit/>
          </a:bodyPr>
          <a:lstStyle/>
          <a:p>
            <a:pPr marL="285750" indent="-285750">
              <a:buFont typeface="Arial"/>
              <a:buChar char="•"/>
            </a:pPr>
            <a:r>
              <a:rPr lang="en-US" sz="1600" b="1" dirty="0"/>
              <a:t>Flexible Image Transport </a:t>
            </a:r>
            <a:r>
              <a:rPr lang="en-US" sz="1600" b="1" dirty="0" smtClean="0"/>
              <a:t>System (FITS) </a:t>
            </a:r>
            <a:r>
              <a:rPr lang="en-US" sz="1600" dirty="0" smtClean="0"/>
              <a:t>is not </a:t>
            </a:r>
            <a:r>
              <a:rPr lang="en-US" sz="1600" dirty="0"/>
              <a:t>only a format for images </a:t>
            </a:r>
            <a:r>
              <a:rPr lang="en-US" sz="1600" dirty="0" smtClean="0"/>
              <a:t>but it is </a:t>
            </a:r>
            <a:r>
              <a:rPr lang="en-US" sz="1600" dirty="0"/>
              <a:t>a very general format capable of storing many types of data, including bitmaps, ASCII text, multidimensional matrices, and binary tables. </a:t>
            </a:r>
            <a:endParaRPr lang="en-US" sz="1600" dirty="0" smtClean="0"/>
          </a:p>
          <a:p>
            <a:pPr marL="285750" indent="-285750">
              <a:buFont typeface="Arial"/>
              <a:buChar char="•"/>
            </a:pPr>
            <a:endParaRPr lang="en-US" sz="1600" b="1" dirty="0" smtClean="0"/>
          </a:p>
          <a:p>
            <a:pPr marL="285750" indent="-285750">
              <a:buFont typeface="Arial"/>
              <a:buChar char="•"/>
            </a:pPr>
            <a:r>
              <a:rPr lang="en-US" sz="1600" b="1" dirty="0" smtClean="0"/>
              <a:t>NON Proprietary</a:t>
            </a:r>
            <a:r>
              <a:rPr lang="en-US" sz="1600" dirty="0" smtClean="0"/>
              <a:t>: maintained </a:t>
            </a:r>
            <a:r>
              <a:rPr lang="en-US" sz="1600" dirty="0"/>
              <a:t>by the international scientific community </a:t>
            </a:r>
            <a:r>
              <a:rPr lang="en-US" sz="1600" dirty="0" smtClean="0"/>
              <a:t>and</a:t>
            </a:r>
            <a:r>
              <a:rPr lang="en-US" sz="1600" dirty="0"/>
              <a:t>, as such, is not proprietary. S</a:t>
            </a:r>
            <a:r>
              <a:rPr lang="en-US" sz="1600" dirty="0" smtClean="0"/>
              <a:t>pecifications currently maintained </a:t>
            </a:r>
            <a:r>
              <a:rPr lang="en-US" sz="1600" dirty="0"/>
              <a:t>by the IAU FITS </a:t>
            </a:r>
            <a:r>
              <a:rPr lang="en-US" sz="1600" dirty="0" smtClean="0"/>
              <a:t>WG. </a:t>
            </a:r>
          </a:p>
          <a:p>
            <a:pPr marL="285750" indent="-285750">
              <a:buFont typeface="Arial"/>
              <a:buChar char="•"/>
            </a:pPr>
            <a:endParaRPr lang="en-US" sz="1600" b="1" dirty="0" smtClean="0"/>
          </a:p>
          <a:p>
            <a:pPr marL="285750" indent="-285750">
              <a:buFont typeface="Arial"/>
              <a:buChar char="•"/>
            </a:pPr>
            <a:r>
              <a:rPr lang="en-US" sz="1600" b="1" dirty="0" smtClean="0"/>
              <a:t>Disclosure</a:t>
            </a:r>
            <a:r>
              <a:rPr lang="en-US" sz="1600" dirty="0" smtClean="0"/>
              <a:t>: FITS </a:t>
            </a:r>
            <a:r>
              <a:rPr lang="en-US" sz="1600" dirty="0"/>
              <a:t>is an </a:t>
            </a:r>
            <a:r>
              <a:rPr lang="en-US" sz="1600" b="1" dirty="0"/>
              <a:t>open </a:t>
            </a:r>
            <a:r>
              <a:rPr lang="en-US" sz="1600" dirty="0" smtClean="0"/>
              <a:t>format </a:t>
            </a:r>
            <a:r>
              <a:rPr lang="en-US" sz="1600" dirty="0"/>
              <a:t>based on a specification, the “</a:t>
            </a:r>
            <a:r>
              <a:rPr lang="en-US" sz="1600" b="1" dirty="0"/>
              <a:t>FITS Reference</a:t>
            </a:r>
            <a:r>
              <a:rPr lang="en-US" sz="1600" dirty="0"/>
              <a:t>”, publicly available. </a:t>
            </a:r>
            <a:r>
              <a:rPr lang="en-US" sz="1600" dirty="0" smtClean="0"/>
              <a:t>No royalties to </a:t>
            </a:r>
            <a:r>
              <a:rPr lang="en-US" sz="1600" dirty="0"/>
              <a:t>pay for the use of the format, so anyone can create software applications able to manage FITS files</a:t>
            </a:r>
            <a:r>
              <a:rPr lang="en-US" sz="1600" dirty="0" smtClean="0"/>
              <a:t>.</a:t>
            </a:r>
            <a:endParaRPr lang="en-US" sz="1600" dirty="0"/>
          </a:p>
        </p:txBody>
      </p:sp>
      <p:pic>
        <p:nvPicPr>
          <p:cNvPr id="2" name="Picture 1"/>
          <p:cNvPicPr>
            <a:picLocks noChangeAspect="1"/>
          </p:cNvPicPr>
          <p:nvPr/>
        </p:nvPicPr>
        <p:blipFill>
          <a:blip r:embed="rId3"/>
          <a:stretch>
            <a:fillRect/>
          </a:stretch>
        </p:blipFill>
        <p:spPr>
          <a:xfrm>
            <a:off x="5390660" y="3863230"/>
            <a:ext cx="3753340" cy="2994770"/>
          </a:xfrm>
          <a:prstGeom prst="rect">
            <a:avLst/>
          </a:prstGeom>
        </p:spPr>
      </p:pic>
      <p:sp>
        <p:nvSpPr>
          <p:cNvPr id="7" name="TextBox 6"/>
          <p:cNvSpPr txBox="1"/>
          <p:nvPr/>
        </p:nvSpPr>
        <p:spPr>
          <a:xfrm>
            <a:off x="0" y="3780479"/>
            <a:ext cx="5664351" cy="2800766"/>
          </a:xfrm>
          <a:prstGeom prst="rect">
            <a:avLst/>
          </a:prstGeom>
          <a:noFill/>
        </p:spPr>
        <p:txBody>
          <a:bodyPr wrap="square" rtlCol="0">
            <a:spAutoFit/>
          </a:bodyPr>
          <a:lstStyle/>
          <a:p>
            <a:pPr marL="285750" indent="-285750">
              <a:buFont typeface="Arial"/>
              <a:buChar char="•"/>
            </a:pPr>
            <a:r>
              <a:rPr lang="en-US" sz="1600" b="1" dirty="0" smtClean="0"/>
              <a:t>Complete Documentation</a:t>
            </a:r>
            <a:r>
              <a:rPr lang="en-US" sz="1600" dirty="0" smtClean="0"/>
              <a:t>: FITS is </a:t>
            </a:r>
            <a:r>
              <a:rPr lang="en-US" sz="1600" dirty="0"/>
              <a:t>fully documented in the FITS </a:t>
            </a:r>
            <a:r>
              <a:rPr lang="en-US" sz="1600" dirty="0" smtClean="0"/>
              <a:t>Reference</a:t>
            </a:r>
          </a:p>
          <a:p>
            <a:pPr marL="285750" indent="-285750">
              <a:buFont typeface="Arial"/>
              <a:buChar char="•"/>
            </a:pPr>
            <a:endParaRPr lang="en-US" sz="1600" dirty="0"/>
          </a:p>
          <a:p>
            <a:pPr marL="285750" indent="-285750">
              <a:buFont typeface="Arial"/>
              <a:buChar char="•"/>
            </a:pPr>
            <a:r>
              <a:rPr lang="en-US" sz="1600" b="1" dirty="0" smtClean="0"/>
              <a:t>Standardization: </a:t>
            </a:r>
            <a:r>
              <a:rPr lang="en-US" sz="1600" dirty="0" smtClean="0"/>
              <a:t>FITS </a:t>
            </a:r>
            <a:r>
              <a:rPr lang="en-US" sz="1600" dirty="0"/>
              <a:t>is a </a:t>
            </a:r>
            <a:r>
              <a:rPr lang="en-US" sz="1600" b="1" dirty="0"/>
              <a:t>standard </a:t>
            </a:r>
            <a:r>
              <a:rPr lang="en-US" sz="1600" dirty="0"/>
              <a:t>format recognized by the NOST since 1993. </a:t>
            </a:r>
          </a:p>
          <a:p>
            <a:pPr marL="285750" indent="-285750">
              <a:buFont typeface="Arial"/>
              <a:buChar char="•"/>
            </a:pPr>
            <a:endParaRPr lang="en-US" sz="1600" b="1" dirty="0" smtClean="0"/>
          </a:p>
          <a:p>
            <a:pPr marL="285750" indent="-285750">
              <a:buFont typeface="Arial"/>
              <a:buChar char="•"/>
            </a:pPr>
            <a:r>
              <a:rPr lang="en-US" sz="1600" b="1" dirty="0" smtClean="0"/>
              <a:t>Wide Adoption</a:t>
            </a:r>
            <a:r>
              <a:rPr lang="en-US" sz="1600" dirty="0" smtClean="0"/>
              <a:t>: currently </a:t>
            </a:r>
            <a:r>
              <a:rPr lang="en-US" sz="1600" dirty="0"/>
              <a:t>the most commonly used format in astronomy. </a:t>
            </a:r>
            <a:r>
              <a:rPr lang="en-US" sz="1600" dirty="0" smtClean="0"/>
              <a:t>Many </a:t>
            </a:r>
            <a:r>
              <a:rPr lang="en-US" sz="1600" dirty="0"/>
              <a:t>software </a:t>
            </a:r>
            <a:r>
              <a:rPr lang="en-US" sz="1600" dirty="0" smtClean="0"/>
              <a:t>applications available </a:t>
            </a:r>
            <a:r>
              <a:rPr lang="en-US" sz="1600" dirty="0"/>
              <a:t>for creating and viewing files in FITS format and for their conversion from and to other image formats</a:t>
            </a:r>
            <a:r>
              <a:rPr lang="en-US" sz="1600" dirty="0" smtClean="0"/>
              <a:t>.</a:t>
            </a:r>
            <a:endParaRPr lang="en-US" sz="1600" dirty="0"/>
          </a:p>
        </p:txBody>
      </p:sp>
      <p:sp>
        <p:nvSpPr>
          <p:cNvPr id="8" name="TextBox 7"/>
          <p:cNvSpPr txBox="1"/>
          <p:nvPr/>
        </p:nvSpPr>
        <p:spPr>
          <a:xfrm rot="19605721">
            <a:off x="5950642" y="4170569"/>
            <a:ext cx="3279642" cy="523220"/>
          </a:xfrm>
          <a:prstGeom prst="rect">
            <a:avLst/>
          </a:prstGeom>
          <a:noFill/>
        </p:spPr>
        <p:txBody>
          <a:bodyPr wrap="square" rtlCol="0">
            <a:spAutoFit/>
          </a:bodyPr>
          <a:lstStyle/>
          <a:p>
            <a:r>
              <a:rPr lang="en-US" sz="2800" dirty="0" smtClean="0"/>
              <a:t>Simple Structure</a:t>
            </a:r>
            <a:endParaRPr lang="en-US" sz="2800" dirty="0"/>
          </a:p>
        </p:txBody>
      </p:sp>
    </p:spTree>
    <p:extLst>
      <p:ext uri="{BB962C8B-B14F-4D97-AF65-F5344CB8AC3E}">
        <p14:creationId xmlns:p14="http://schemas.microsoft.com/office/powerpoint/2010/main" val="511772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13259" y="290992"/>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FITS Format (suitable for </a:t>
            </a:r>
            <a:r>
              <a:rPr lang="en-GB" altLang="en-US" sz="3200" dirty="0" smtClean="0">
                <a:solidFill>
                  <a:schemeClr val="bg1"/>
                </a:solidFill>
                <a:latin typeface="Calibri" charset="0"/>
                <a:ea typeface="ＭＳ Ｐゴシック" charset="0"/>
                <a:cs typeface="Calibri" charset="0"/>
              </a:rPr>
              <a:t>images)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116963" y="1275824"/>
            <a:ext cx="8943492" cy="5016759"/>
          </a:xfrm>
          <a:prstGeom prst="rect">
            <a:avLst/>
          </a:prstGeom>
          <a:noFill/>
        </p:spPr>
        <p:txBody>
          <a:bodyPr wrap="square" rtlCol="0">
            <a:spAutoFit/>
          </a:bodyPr>
          <a:lstStyle/>
          <a:p>
            <a:pPr marL="285750" indent="-285750">
              <a:buFont typeface="Arial"/>
              <a:buChar char="•"/>
            </a:pPr>
            <a:r>
              <a:rPr lang="en-US" sz="1600" b="1" dirty="0" smtClean="0"/>
              <a:t>Robustness</a:t>
            </a:r>
            <a:r>
              <a:rPr lang="en-US" sz="1600" dirty="0" smtClean="0"/>
              <a:t>: Its </a:t>
            </a:r>
            <a:r>
              <a:rPr lang="en-US" sz="1600" dirty="0"/>
              <a:t>simplicity and the fact that it is not compressed, the </a:t>
            </a:r>
            <a:r>
              <a:rPr lang="en-US" sz="1600" b="1" dirty="0"/>
              <a:t>corruption </a:t>
            </a:r>
            <a:r>
              <a:rPr lang="en-US" sz="1600" dirty="0"/>
              <a:t>of certain sequences of bits does not produce, as a rule, the loss of information content and the image degradation generally remains within acceptable levels. </a:t>
            </a:r>
            <a:endParaRPr lang="en-US" sz="1600" b="1" dirty="0" smtClean="0"/>
          </a:p>
          <a:p>
            <a:pPr marL="285750" indent="-285750">
              <a:buFont typeface="Arial"/>
              <a:buChar char="•"/>
            </a:pPr>
            <a:r>
              <a:rPr lang="en-US" sz="1600" b="1" dirty="0" smtClean="0"/>
              <a:t>Stability</a:t>
            </a:r>
            <a:r>
              <a:rPr lang="en-US" sz="1600" dirty="0" smtClean="0"/>
              <a:t>: The </a:t>
            </a:r>
            <a:r>
              <a:rPr lang="en-US" sz="1600" dirty="0"/>
              <a:t>FITS format is very stable: over more than thirty years there have been only </a:t>
            </a:r>
            <a:r>
              <a:rPr lang="en-US" sz="1600" b="1" dirty="0"/>
              <a:t>three </a:t>
            </a:r>
            <a:r>
              <a:rPr lang="en-US" sz="1600" dirty="0"/>
              <a:t>official </a:t>
            </a:r>
            <a:r>
              <a:rPr lang="en-US" sz="1600" dirty="0" smtClean="0"/>
              <a:t>versions</a:t>
            </a:r>
            <a:endParaRPr lang="en-US" sz="1600" dirty="0"/>
          </a:p>
          <a:p>
            <a:pPr marL="285750" indent="-285750">
              <a:buFont typeface="Arial"/>
              <a:buChar char="•"/>
            </a:pPr>
            <a:r>
              <a:rPr lang="en-US" sz="1600" b="1" dirty="0" smtClean="0"/>
              <a:t>Compatibility</a:t>
            </a:r>
            <a:r>
              <a:rPr lang="en-US" sz="1600" dirty="0" smtClean="0"/>
              <a:t>: The </a:t>
            </a:r>
            <a:r>
              <a:rPr lang="en-US" sz="1600" dirty="0"/>
              <a:t>format is </a:t>
            </a:r>
            <a:r>
              <a:rPr lang="en-US" sz="1600" b="1" dirty="0"/>
              <a:t>backward </a:t>
            </a:r>
            <a:r>
              <a:rPr lang="en-US" sz="1600" dirty="0"/>
              <a:t>and </a:t>
            </a:r>
            <a:r>
              <a:rPr lang="en-US" sz="1600" b="1" dirty="0"/>
              <a:t>forward </a:t>
            </a:r>
            <a:r>
              <a:rPr lang="en-US" sz="1600" b="1" dirty="0" smtClean="0"/>
              <a:t>compatible</a:t>
            </a:r>
            <a:r>
              <a:rPr lang="en-US" sz="1600" dirty="0" smtClean="0"/>
              <a:t>. FITS </a:t>
            </a:r>
            <a:r>
              <a:rPr lang="en-US" sz="1600" dirty="0"/>
              <a:t>has been designed keeping in mind the aspect of long-term preservation. </a:t>
            </a:r>
            <a:r>
              <a:rPr lang="en-US" sz="1600" dirty="0" smtClean="0"/>
              <a:t>The </a:t>
            </a:r>
            <a:r>
              <a:rPr lang="en-US" sz="1600" dirty="0"/>
              <a:t>maxim "</a:t>
            </a:r>
            <a:r>
              <a:rPr lang="en-US" sz="1600" b="1" dirty="0"/>
              <a:t>once FITS, always FITS</a:t>
            </a:r>
            <a:r>
              <a:rPr lang="en-US" sz="1600" dirty="0"/>
              <a:t>" that has been coined for it clearly establishes that any changes to the format that makes a FITS file not longer valid is not allowed</a:t>
            </a:r>
            <a:r>
              <a:rPr lang="en-US" sz="1600" dirty="0" smtClean="0"/>
              <a:t>. </a:t>
            </a:r>
            <a:endParaRPr lang="en-US" sz="1600" dirty="0"/>
          </a:p>
          <a:p>
            <a:pPr marL="285750" indent="-285750">
              <a:buFont typeface="Arial"/>
              <a:buChar char="•"/>
            </a:pPr>
            <a:r>
              <a:rPr lang="en-US" sz="1600" b="1" dirty="0" smtClean="0"/>
              <a:t>Self-containment</a:t>
            </a:r>
            <a:r>
              <a:rPr lang="en-US" sz="1600" dirty="0" smtClean="0"/>
              <a:t>: All </a:t>
            </a:r>
            <a:r>
              <a:rPr lang="en-US" sz="1600" dirty="0"/>
              <a:t>the information necessary to correctly represent (on screen or print) a FITS file, are included in it the file itself. Links to external resources are not allowed. </a:t>
            </a:r>
          </a:p>
          <a:p>
            <a:pPr marL="285750" indent="-285750">
              <a:buFont typeface="Arial"/>
              <a:buChar char="•"/>
            </a:pPr>
            <a:r>
              <a:rPr lang="en-US" sz="1600" b="1" dirty="0" smtClean="0"/>
              <a:t>Self-documentation</a:t>
            </a:r>
            <a:r>
              <a:rPr lang="en-US" sz="1600" dirty="0" smtClean="0"/>
              <a:t>: FITS </a:t>
            </a:r>
            <a:r>
              <a:rPr lang="en-US" sz="1600" dirty="0"/>
              <a:t>file format is self-documented. In fact, a major feature of the FITS format is that meta-data are stored in the Header Unit in a human-readable ASCII format so anyone can easily examine, using a simple text editor, the header unit to get information on the file itself. </a:t>
            </a:r>
            <a:r>
              <a:rPr lang="en-US" sz="1600" dirty="0" smtClean="0"/>
              <a:t>These </a:t>
            </a:r>
            <a:r>
              <a:rPr lang="en-US" sz="1600" dirty="0"/>
              <a:t>keywords aim to document the file and provide information such as size, origins, history data and anything else the creator wishes. Furthermore, in addition to standard keyword is also possible to create </a:t>
            </a:r>
            <a:r>
              <a:rPr lang="en-US" sz="1600" b="1" dirty="0"/>
              <a:t>custom keywords </a:t>
            </a:r>
            <a:r>
              <a:rPr lang="en-US" sz="1600" dirty="0"/>
              <a:t>to better describe the particular type of data that will be stored in the file</a:t>
            </a:r>
            <a:r>
              <a:rPr lang="en-US" sz="1600" dirty="0" smtClean="0"/>
              <a:t>.</a:t>
            </a:r>
            <a:endParaRPr lang="en-US" sz="1600" dirty="0"/>
          </a:p>
        </p:txBody>
      </p:sp>
    </p:spTree>
    <p:extLst>
      <p:ext uri="{BB962C8B-B14F-4D97-AF65-F5344CB8AC3E}">
        <p14:creationId xmlns:p14="http://schemas.microsoft.com/office/powerpoint/2010/main" val="2396562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13259" y="290992"/>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FITS Format (suitable for images)</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200508" y="1409520"/>
            <a:ext cx="8943492" cy="5016759"/>
          </a:xfrm>
          <a:prstGeom prst="rect">
            <a:avLst/>
          </a:prstGeom>
          <a:noFill/>
        </p:spPr>
        <p:txBody>
          <a:bodyPr wrap="square" rtlCol="0">
            <a:spAutoFit/>
          </a:bodyPr>
          <a:lstStyle/>
          <a:p>
            <a:pPr marL="285750" indent="-285750">
              <a:buFont typeface="Arial"/>
              <a:buChar char="•"/>
            </a:pPr>
            <a:r>
              <a:rPr lang="en-US" sz="1600" b="1" dirty="0" smtClean="0"/>
              <a:t>Device Independence</a:t>
            </a:r>
            <a:r>
              <a:rPr lang="en-US" sz="1600" dirty="0" smtClean="0"/>
              <a:t>: FITS </a:t>
            </a:r>
            <a:r>
              <a:rPr lang="en-US" sz="1600" dirty="0"/>
              <a:t>is a multi-platform format, a file in FITS format can be viewed, printed or otherwise reproduced in a reliable and consistent way regardless of hardware and software used. </a:t>
            </a:r>
          </a:p>
          <a:p>
            <a:pPr marL="285750" indent="-285750">
              <a:buFont typeface="Arial"/>
              <a:buChar char="•"/>
            </a:pPr>
            <a:r>
              <a:rPr lang="en-US" sz="1600" dirty="0"/>
              <a:t>The FITS format does </a:t>
            </a:r>
            <a:r>
              <a:rPr lang="en-US" sz="1600" b="1" dirty="0"/>
              <a:t>not provide technical protection mechanisms</a:t>
            </a:r>
            <a:r>
              <a:rPr lang="en-US" sz="1600" dirty="0"/>
              <a:t>. Is not provided, for example, encryption, as well as control of access through username and / or password. </a:t>
            </a:r>
          </a:p>
          <a:p>
            <a:pPr marL="285750" indent="-285750">
              <a:buFont typeface="Arial"/>
              <a:buChar char="•"/>
            </a:pPr>
            <a:r>
              <a:rPr lang="en-US" sz="1600" b="1" dirty="0" smtClean="0"/>
              <a:t>Impact of patents</a:t>
            </a:r>
            <a:r>
              <a:rPr lang="en-US" sz="1600" dirty="0" smtClean="0"/>
              <a:t>: The </a:t>
            </a:r>
            <a:r>
              <a:rPr lang="en-US" sz="1600" dirty="0"/>
              <a:t>FITS format has no restrictions on its use neither now nor in the future. </a:t>
            </a:r>
          </a:p>
          <a:p>
            <a:pPr marL="285750" indent="-285750">
              <a:buFont typeface="Arial"/>
              <a:buChar char="•"/>
            </a:pPr>
            <a:r>
              <a:rPr lang="en-US" sz="1600" b="1" dirty="0" smtClean="0"/>
              <a:t>Accessibility</a:t>
            </a:r>
            <a:r>
              <a:rPr lang="en-US" sz="1600" dirty="0"/>
              <a:t>. It is possible to define a keyword to specify the "alternative text" that can be read by the visualization software to describe the image, and this is very useful in cases where the image is enjoyed by persons with impaired vision </a:t>
            </a:r>
          </a:p>
          <a:p>
            <a:pPr marL="285750" indent="-285750">
              <a:buFont typeface="Arial"/>
              <a:buChar char="•"/>
            </a:pPr>
            <a:r>
              <a:rPr lang="en-GB" sz="1600" b="1" dirty="0" err="1" smtClean="0"/>
              <a:t>Unmodifiability</a:t>
            </a:r>
            <a:r>
              <a:rPr lang="en-US" sz="1600" dirty="0" smtClean="0"/>
              <a:t>. </a:t>
            </a:r>
            <a:r>
              <a:rPr lang="en-US" sz="1600" dirty="0"/>
              <a:t>The FITS can be modified using specially designed software (FITS editor). However, if necessary, its modifiability can be ensured by the use of technical measures such as using checksums or digital signatures, etc. </a:t>
            </a:r>
          </a:p>
          <a:p>
            <a:pPr marL="285750" indent="-285750">
              <a:buFont typeface="Arial"/>
              <a:buChar char="•"/>
            </a:pPr>
            <a:r>
              <a:rPr lang="en-US" sz="1600" b="1" dirty="0" smtClean="0"/>
              <a:t>Security</a:t>
            </a:r>
            <a:r>
              <a:rPr lang="en-US" sz="1600" dirty="0"/>
              <a:t>. In the current state of knowledge, FITS can not contain viruses or other forms of malware. </a:t>
            </a:r>
          </a:p>
          <a:p>
            <a:pPr marL="285750" indent="-285750">
              <a:buFont typeface="Arial"/>
              <a:buChar char="•"/>
            </a:pPr>
            <a:r>
              <a:rPr lang="en-US" sz="1600" b="1" dirty="0" smtClean="0"/>
              <a:t>Efficiency</a:t>
            </a:r>
            <a:r>
              <a:rPr lang="en-US" sz="1600" dirty="0"/>
              <a:t>. The FITS format is not compressed, so files encoded in this format have often a a larger size than file encoded in other (compressed) formats. </a:t>
            </a:r>
          </a:p>
          <a:p>
            <a:pPr marL="285750" indent="-285750">
              <a:buFont typeface="Arial"/>
              <a:buChar char="•"/>
            </a:pPr>
            <a:endParaRPr lang="en-US" sz="1600" dirty="0"/>
          </a:p>
          <a:p>
            <a:r>
              <a:rPr lang="en-US" sz="1600" dirty="0" smtClean="0"/>
              <a:t>                                                    </a:t>
            </a:r>
            <a:r>
              <a:rPr lang="en-US" sz="1400" dirty="0" smtClean="0"/>
              <a:t>Extract from Stefano </a:t>
            </a:r>
            <a:r>
              <a:rPr lang="en-US" sz="1400" dirty="0" err="1" smtClean="0"/>
              <a:t>Allegrezza</a:t>
            </a:r>
            <a:r>
              <a:rPr lang="en-US" sz="1400" dirty="0" smtClean="0"/>
              <a:t> presentation</a:t>
            </a:r>
            <a:endParaRPr lang="en-US" sz="1600" dirty="0"/>
          </a:p>
        </p:txBody>
      </p:sp>
    </p:spTree>
    <p:extLst>
      <p:ext uri="{BB962C8B-B14F-4D97-AF65-F5344CB8AC3E}">
        <p14:creationId xmlns:p14="http://schemas.microsoft.com/office/powerpoint/2010/main" val="972837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002540" y="2730877"/>
            <a:ext cx="679625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600" b="1"/>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Software/Tools Preservation</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177053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317471" y="55910"/>
            <a:ext cx="7318541" cy="1077218"/>
          </a:xfrm>
        </p:spPr>
        <p:txBody>
          <a:bodyPr/>
          <a:lstStyle/>
          <a:p>
            <a:r>
              <a:rPr lang="en-US" sz="3200" dirty="0" smtClean="0">
                <a:latin typeface="Calibri"/>
                <a:cs typeface="Calibri"/>
              </a:rPr>
              <a:t>Software &amp; Applications Preservation</a:t>
            </a:r>
            <a:endParaRPr lang="en-US" sz="3200" dirty="0">
              <a:latin typeface="Calibri"/>
              <a:cs typeface="Calibri"/>
            </a:endParaRPr>
          </a:p>
        </p:txBody>
      </p:sp>
      <p:sp>
        <p:nvSpPr>
          <p:cNvPr id="6" name="Rectangle 5"/>
          <p:cNvSpPr/>
          <p:nvPr/>
        </p:nvSpPr>
        <p:spPr>
          <a:xfrm>
            <a:off x="183799" y="1303497"/>
            <a:ext cx="8621844" cy="3170099"/>
          </a:xfrm>
          <a:prstGeom prst="rect">
            <a:avLst/>
          </a:prstGeom>
        </p:spPr>
        <p:txBody>
          <a:bodyPr wrap="square">
            <a:spAutoFit/>
          </a:bodyPr>
          <a:lstStyle/>
          <a:p>
            <a:r>
              <a:rPr lang="en-US" sz="2000" b="1" dirty="0" smtClean="0"/>
              <a:t>Needs</a:t>
            </a:r>
            <a:r>
              <a:rPr lang="en-US" dirty="0" smtClean="0"/>
              <a:t>: </a:t>
            </a:r>
            <a:r>
              <a:rPr lang="en-GB" dirty="0"/>
              <a:t>p</a:t>
            </a:r>
            <a:r>
              <a:rPr lang="en-GB" dirty="0" smtClean="0"/>
              <a:t>reservation </a:t>
            </a:r>
            <a:r>
              <a:rPr lang="en-GB" dirty="0"/>
              <a:t>of software </a:t>
            </a:r>
            <a:r>
              <a:rPr lang="en-GB" dirty="0" smtClean="0"/>
              <a:t>and </a:t>
            </a:r>
            <a:r>
              <a:rPr lang="en-GB" dirty="0"/>
              <a:t>data records are two sides of the same </a:t>
            </a:r>
            <a:r>
              <a:rPr lang="en-GB" dirty="0" smtClean="0"/>
              <a:t>coin.</a:t>
            </a:r>
            <a:r>
              <a:rPr lang="en-US" dirty="0" smtClean="0"/>
              <a:t> </a:t>
            </a:r>
            <a:endParaRPr lang="en-US" dirty="0"/>
          </a:p>
          <a:p>
            <a:endParaRPr lang="en-US" dirty="0" smtClean="0"/>
          </a:p>
          <a:p>
            <a:pPr marL="285750" indent="-285750">
              <a:buFont typeface="Arial"/>
              <a:buChar char="•"/>
            </a:pPr>
            <a:r>
              <a:rPr lang="en-US" dirty="0" smtClean="0"/>
              <a:t>Need </a:t>
            </a:r>
            <a:r>
              <a:rPr lang="en-US" dirty="0"/>
              <a:t>to preserve </a:t>
            </a:r>
            <a:r>
              <a:rPr lang="en-US" dirty="0" smtClean="0"/>
              <a:t>in several cases the </a:t>
            </a:r>
            <a:r>
              <a:rPr lang="en-US" dirty="0"/>
              <a:t>execution environment for the </a:t>
            </a:r>
            <a:r>
              <a:rPr lang="en-US" dirty="0" smtClean="0"/>
              <a:t>software related to EO data.</a:t>
            </a:r>
          </a:p>
          <a:p>
            <a:pPr marL="285750" indent="-285750">
              <a:buFont typeface="Arial"/>
              <a:buChar char="•"/>
            </a:pPr>
            <a:r>
              <a:rPr lang="en-US" dirty="0" smtClean="0"/>
              <a:t>In </a:t>
            </a:r>
            <a:r>
              <a:rPr lang="en-US" dirty="0"/>
              <a:t>some </a:t>
            </a:r>
            <a:r>
              <a:rPr lang="en-US" dirty="0" smtClean="0"/>
              <a:t>cases</a:t>
            </a:r>
            <a:r>
              <a:rPr lang="en-US" dirty="0"/>
              <a:t>, if the source code is preserved, there could be the possibility of rebuilding the software in modern computing environments</a:t>
            </a:r>
            <a:r>
              <a:rPr lang="en-US" dirty="0" smtClean="0"/>
              <a:t>.</a:t>
            </a:r>
          </a:p>
          <a:p>
            <a:pPr marL="285750" indent="-285750">
              <a:buFont typeface="Arial"/>
              <a:buChar char="•"/>
            </a:pPr>
            <a:r>
              <a:rPr lang="en-US" dirty="0" smtClean="0"/>
              <a:t>More </a:t>
            </a:r>
            <a:r>
              <a:rPr lang="en-US" dirty="0"/>
              <a:t>usually, there is the need to preserve the running environment with the data</a:t>
            </a:r>
            <a:r>
              <a:rPr lang="en-US" dirty="0" smtClean="0"/>
              <a:t>.</a:t>
            </a:r>
          </a:p>
          <a:p>
            <a:pPr marL="285750" indent="-285750">
              <a:buFont typeface="Arial"/>
              <a:buChar char="•"/>
            </a:pPr>
            <a:r>
              <a:rPr lang="en-US" dirty="0"/>
              <a:t>Software is reliant on hardware, and hardware changes </a:t>
            </a:r>
            <a:r>
              <a:rPr lang="en-US" dirty="0" smtClean="0"/>
              <a:t>quickly.</a:t>
            </a:r>
            <a:endParaRPr lang="en-US" dirty="0"/>
          </a:p>
        </p:txBody>
      </p:sp>
      <p:pic>
        <p:nvPicPr>
          <p:cNvPr id="7" name="Picture 6"/>
          <p:cNvPicPr>
            <a:picLocks noChangeAspect="1"/>
          </p:cNvPicPr>
          <p:nvPr/>
        </p:nvPicPr>
        <p:blipFill>
          <a:blip r:embed="rId2"/>
          <a:stretch>
            <a:fillRect/>
          </a:stretch>
        </p:blipFill>
        <p:spPr>
          <a:xfrm>
            <a:off x="3709398" y="5055733"/>
            <a:ext cx="2844707" cy="1632953"/>
          </a:xfrm>
          <a:prstGeom prst="rect">
            <a:avLst/>
          </a:prstGeom>
        </p:spPr>
      </p:pic>
    </p:spTree>
    <p:extLst>
      <p:ext uri="{BB962C8B-B14F-4D97-AF65-F5344CB8AC3E}">
        <p14:creationId xmlns:p14="http://schemas.microsoft.com/office/powerpoint/2010/main" val="372491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p:spPr>
        <p:txBody>
          <a:bodyPr/>
          <a:lstStyle/>
          <a:p>
            <a:r>
              <a:rPr lang="en-US" sz="3200" dirty="0" smtClean="0">
                <a:latin typeface="Calibri"/>
                <a:cs typeface="Calibri"/>
              </a:rPr>
              <a:t>Approaches</a:t>
            </a:r>
            <a:endParaRPr lang="en-US" sz="3200" dirty="0">
              <a:latin typeface="Calibri"/>
              <a:cs typeface="Calibri"/>
            </a:endParaRPr>
          </a:p>
        </p:txBody>
      </p:sp>
      <p:sp>
        <p:nvSpPr>
          <p:cNvPr id="3" name="Content Placeholder 2"/>
          <p:cNvSpPr>
            <a:spLocks noGrp="1"/>
          </p:cNvSpPr>
          <p:nvPr>
            <p:ph idx="1"/>
          </p:nvPr>
        </p:nvSpPr>
        <p:spPr>
          <a:xfrm>
            <a:off x="448860" y="1589668"/>
            <a:ext cx="7653338" cy="4318000"/>
          </a:xfrm>
        </p:spPr>
        <p:txBody>
          <a:bodyPr/>
          <a:lstStyle/>
          <a:p>
            <a:r>
              <a:rPr lang="en-US" sz="2000" dirty="0"/>
              <a:t>Pr</a:t>
            </a:r>
            <a:r>
              <a:rPr lang="en-US" sz="2000" kern="1200" dirty="0">
                <a:solidFill>
                  <a:schemeClr val="tx1"/>
                </a:solidFill>
                <a:latin typeface="Verdana" pitchFamily="34" charset="0"/>
              </a:rPr>
              <a:t>eservation </a:t>
            </a:r>
            <a:r>
              <a:rPr lang="en-US" sz="2000" kern="1200" dirty="0" smtClean="0">
                <a:solidFill>
                  <a:schemeClr val="tx1"/>
                </a:solidFill>
                <a:latin typeface="Verdana" pitchFamily="34" charset="0"/>
              </a:rPr>
              <a:t>of hardware (</a:t>
            </a:r>
            <a:r>
              <a:rPr lang="en-US" sz="2000" kern="1200" dirty="0">
                <a:solidFill>
                  <a:schemeClr val="tx1"/>
                </a:solidFill>
                <a:latin typeface="Verdana" pitchFamily="34" charset="0"/>
              </a:rPr>
              <a:t>techno-centric)</a:t>
            </a:r>
          </a:p>
          <a:p>
            <a:r>
              <a:rPr lang="en-US" sz="2000" kern="1200" dirty="0">
                <a:solidFill>
                  <a:schemeClr val="tx1"/>
                </a:solidFill>
                <a:latin typeface="Verdana" pitchFamily="34" charset="0"/>
              </a:rPr>
              <a:t>Emulation (data-centric) </a:t>
            </a:r>
          </a:p>
          <a:p>
            <a:r>
              <a:rPr lang="en-US" sz="2000" kern="1200" dirty="0">
                <a:solidFill>
                  <a:schemeClr val="tx1"/>
                </a:solidFill>
                <a:latin typeface="Verdana" pitchFamily="34" charset="0"/>
              </a:rPr>
              <a:t>Virtualization (data-centric) </a:t>
            </a:r>
          </a:p>
          <a:p>
            <a:r>
              <a:rPr lang="en-US" sz="2000" kern="1200" dirty="0" smtClean="0">
                <a:solidFill>
                  <a:schemeClr val="tx1"/>
                </a:solidFill>
                <a:latin typeface="Verdana" pitchFamily="34" charset="0"/>
              </a:rPr>
              <a:t>Migration </a:t>
            </a:r>
            <a:r>
              <a:rPr lang="en-US" sz="2000" kern="1200" dirty="0">
                <a:solidFill>
                  <a:schemeClr val="tx1"/>
                </a:solidFill>
                <a:latin typeface="Verdana" pitchFamily="34" charset="0"/>
              </a:rPr>
              <a:t>(functionality-centric) </a:t>
            </a:r>
          </a:p>
          <a:p>
            <a:r>
              <a:rPr lang="en-US" sz="2000" kern="1200" dirty="0">
                <a:solidFill>
                  <a:schemeClr val="tx1"/>
                </a:solidFill>
                <a:latin typeface="Verdana" pitchFamily="34" charset="0"/>
              </a:rPr>
              <a:t>Cultivation (process-centric) </a:t>
            </a:r>
          </a:p>
          <a:p>
            <a:r>
              <a:rPr lang="en-US" sz="2000" kern="1200" dirty="0">
                <a:solidFill>
                  <a:schemeClr val="tx1"/>
                </a:solidFill>
                <a:latin typeface="Verdana" pitchFamily="34" charset="0"/>
              </a:rPr>
              <a:t>Hibernation (knowledge-centric) </a:t>
            </a:r>
          </a:p>
          <a:p>
            <a:r>
              <a:rPr lang="en-US" sz="2000" kern="1200" dirty="0">
                <a:solidFill>
                  <a:schemeClr val="tx1"/>
                </a:solidFill>
                <a:latin typeface="Verdana" pitchFamily="34" charset="0"/>
              </a:rPr>
              <a:t>Deprecation (budget-centric)</a:t>
            </a:r>
          </a:p>
          <a:p>
            <a:r>
              <a:rPr lang="en-US" sz="2000" kern="1200" dirty="0">
                <a:solidFill>
                  <a:schemeClr val="tx1"/>
                </a:solidFill>
                <a:latin typeface="Verdana" pitchFamily="34" charset="0"/>
              </a:rPr>
              <a:t>Procrastination </a:t>
            </a:r>
            <a:r>
              <a:rPr lang="en-US" sz="2000" kern="1200" dirty="0" smtClean="0">
                <a:solidFill>
                  <a:schemeClr val="tx1"/>
                </a:solidFill>
                <a:latin typeface="Verdana" pitchFamily="34" charset="0"/>
              </a:rPr>
              <a:t>(</a:t>
            </a:r>
            <a:r>
              <a:rPr lang="en-US" sz="2000" kern="1200" dirty="0">
                <a:solidFill>
                  <a:schemeClr val="tx1"/>
                </a:solidFill>
                <a:latin typeface="Verdana" pitchFamily="34" charset="0"/>
              </a:rPr>
              <a:t>I</a:t>
            </a:r>
            <a:r>
              <a:rPr lang="en-US" sz="2000" kern="1200" dirty="0" smtClean="0">
                <a:solidFill>
                  <a:schemeClr val="tx1"/>
                </a:solidFill>
                <a:latin typeface="Verdana" pitchFamily="34" charset="0"/>
              </a:rPr>
              <a:t>'ll</a:t>
            </a:r>
            <a:r>
              <a:rPr lang="en-US" sz="2000" kern="1200" dirty="0">
                <a:solidFill>
                  <a:schemeClr val="tx1"/>
                </a:solidFill>
                <a:latin typeface="Verdana" pitchFamily="34" charset="0"/>
              </a:rPr>
              <a:t>-get-round to it </a:t>
            </a:r>
            <a:r>
              <a:rPr lang="en-US" sz="2000" kern="1200" dirty="0" smtClean="0">
                <a:solidFill>
                  <a:schemeClr val="tx1"/>
                </a:solidFill>
                <a:latin typeface="Verdana" pitchFamily="34" charset="0"/>
              </a:rPr>
              <a:t>eventually -centric</a:t>
            </a:r>
            <a:r>
              <a:rPr lang="en-US" sz="2000" kern="1200" dirty="0">
                <a:solidFill>
                  <a:schemeClr val="tx1"/>
                </a:solidFill>
                <a:latin typeface="Verdana" pitchFamily="34" charset="0"/>
              </a:rPr>
              <a:t>) </a:t>
            </a:r>
          </a:p>
          <a:p>
            <a:endParaRPr lang="en-US"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07516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46677"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Digital Objects Preservation</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Rectangle 2"/>
          <p:cNvSpPr/>
          <p:nvPr/>
        </p:nvSpPr>
        <p:spPr>
          <a:xfrm>
            <a:off x="150381" y="1214909"/>
            <a:ext cx="8993619" cy="954107"/>
          </a:xfrm>
          <a:prstGeom prst="rect">
            <a:avLst/>
          </a:prstGeom>
        </p:spPr>
        <p:txBody>
          <a:bodyPr wrap="square">
            <a:spAutoFit/>
          </a:bodyPr>
          <a:lstStyle/>
          <a:p>
            <a:r>
              <a:rPr lang="en-US" sz="2000" b="1" dirty="0" smtClean="0"/>
              <a:t>Generic definition:</a:t>
            </a:r>
          </a:p>
          <a:p>
            <a:r>
              <a:rPr lang="en-US" dirty="0" smtClean="0"/>
              <a:t>Digital </a:t>
            </a:r>
            <a:r>
              <a:rPr lang="en-US" dirty="0"/>
              <a:t>Preservation is the management and maintenance of </a:t>
            </a:r>
            <a:r>
              <a:rPr lang="en-US" i="1" u="sng" dirty="0"/>
              <a:t>digital objects </a:t>
            </a:r>
            <a:r>
              <a:rPr lang="en-US" dirty="0" smtClean="0"/>
              <a:t>so </a:t>
            </a:r>
            <a:r>
              <a:rPr lang="en-US" dirty="0"/>
              <a:t>they can be accessed and used by future users.</a:t>
            </a:r>
          </a:p>
        </p:txBody>
      </p:sp>
      <p:sp>
        <p:nvSpPr>
          <p:cNvPr id="7" name="Down Arrow 6"/>
          <p:cNvSpPr/>
          <p:nvPr/>
        </p:nvSpPr>
        <p:spPr>
          <a:xfrm>
            <a:off x="3709398" y="2289475"/>
            <a:ext cx="1086084" cy="1470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89641" y="2540151"/>
            <a:ext cx="3587866" cy="369332"/>
          </a:xfrm>
          <a:prstGeom prst="rect">
            <a:avLst/>
          </a:prstGeom>
          <a:noFill/>
        </p:spPr>
        <p:txBody>
          <a:bodyPr wrap="none" rtlCol="0">
            <a:spAutoFit/>
          </a:bodyPr>
          <a:lstStyle/>
          <a:p>
            <a:r>
              <a:rPr lang="en-US" dirty="0" smtClean="0"/>
              <a:t>In Earth Observation Context</a:t>
            </a:r>
            <a:endParaRPr lang="en-US" dirty="0"/>
          </a:p>
        </p:txBody>
      </p:sp>
      <p:sp>
        <p:nvSpPr>
          <p:cNvPr id="9" name="TextBox 8"/>
          <p:cNvSpPr txBox="1"/>
          <p:nvPr/>
        </p:nvSpPr>
        <p:spPr>
          <a:xfrm>
            <a:off x="250636" y="3868942"/>
            <a:ext cx="8705388" cy="2339102"/>
          </a:xfrm>
          <a:prstGeom prst="rect">
            <a:avLst/>
          </a:prstGeom>
          <a:noFill/>
        </p:spPr>
        <p:txBody>
          <a:bodyPr wrap="square" rtlCol="0">
            <a:spAutoFit/>
          </a:bodyPr>
          <a:lstStyle/>
          <a:p>
            <a:r>
              <a:rPr lang="en-US" sz="2000" b="1" dirty="0" smtClean="0"/>
              <a:t>Digital Objects:</a:t>
            </a:r>
          </a:p>
          <a:p>
            <a:pPr lvl="0"/>
            <a:r>
              <a:rPr lang="en-GB" b="1" i="1" u="sng" dirty="0"/>
              <a:t>Data Records</a:t>
            </a:r>
            <a:r>
              <a:rPr lang="en-GB" dirty="0"/>
              <a:t>: these include raw data and/or Level-0 data, higher-level products, browse images, auxiliary and ancillary data, calibration and validation data sets, and descriptive metadata;</a:t>
            </a:r>
            <a:endParaRPr lang="en-US" dirty="0"/>
          </a:p>
          <a:p>
            <a:r>
              <a:rPr lang="en-GB" b="1" i="1" u="sng" dirty="0"/>
              <a:t>Associated Knowledge</a:t>
            </a:r>
            <a:r>
              <a:rPr lang="en-GB" i="1" u="sng" dirty="0"/>
              <a:t>: </a:t>
            </a:r>
            <a:r>
              <a:rPr lang="en-GB" dirty="0"/>
              <a:t>this includes all the </a:t>
            </a:r>
            <a:r>
              <a:rPr lang="en-GB" b="1" i="1" u="sng" dirty="0"/>
              <a:t>Tools </a:t>
            </a:r>
            <a:r>
              <a:rPr lang="en-GB" dirty="0"/>
              <a:t>used in the Data Records generation, quality control, visualization and value adding, and all the </a:t>
            </a:r>
            <a:r>
              <a:rPr lang="en-GB" b="1" i="1" u="sng" dirty="0"/>
              <a:t>Information</a:t>
            </a:r>
            <a:r>
              <a:rPr lang="en-GB" dirty="0"/>
              <a:t> needed to make the Data Records understandable and usable by the Designated </a:t>
            </a:r>
            <a:r>
              <a:rPr lang="en-GB" dirty="0" smtClean="0"/>
              <a:t>Community. </a:t>
            </a:r>
            <a:endParaRPr lang="en-US" dirty="0"/>
          </a:p>
        </p:txBody>
      </p:sp>
    </p:spTree>
    <p:extLst>
      <p:ext uri="{BB962C8B-B14F-4D97-AF65-F5344CB8AC3E}">
        <p14:creationId xmlns:p14="http://schemas.microsoft.com/office/powerpoint/2010/main" val="75920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Preservation of Hardware</a:t>
            </a:r>
            <a:endParaRPr lang="en-US" sz="3200" dirty="0">
              <a:latin typeface="Calibri"/>
              <a:cs typeface="Calibri"/>
            </a:endParaRPr>
          </a:p>
        </p:txBody>
      </p:sp>
      <p:sp>
        <p:nvSpPr>
          <p:cNvPr id="3" name="Content Placeholder 2"/>
          <p:cNvSpPr>
            <a:spLocks noGrp="1"/>
          </p:cNvSpPr>
          <p:nvPr>
            <p:ph idx="1"/>
          </p:nvPr>
        </p:nvSpPr>
        <p:spPr>
          <a:xfrm>
            <a:off x="103540" y="1240114"/>
            <a:ext cx="8991726" cy="5295412"/>
          </a:xfrm>
        </p:spPr>
        <p:txBody>
          <a:bodyPr/>
          <a:lstStyle/>
          <a:p>
            <a:pPr marL="0" indent="0">
              <a:buNone/>
            </a:pPr>
            <a:r>
              <a:rPr lang="en-US" dirty="0" smtClean="0">
                <a:solidFill>
                  <a:srgbClr val="000000"/>
                </a:solidFill>
                <a:latin typeface="Verdana"/>
                <a:cs typeface="Verdana"/>
              </a:rPr>
              <a:t>Easiest </a:t>
            </a:r>
            <a:r>
              <a:rPr lang="en-US" dirty="0">
                <a:solidFill>
                  <a:srgbClr val="000000"/>
                </a:solidFill>
                <a:latin typeface="Verdana"/>
                <a:cs typeface="Verdana"/>
              </a:rPr>
              <a:t>way to ensure that there will always be hardware on which to run your </a:t>
            </a:r>
            <a:r>
              <a:rPr lang="en-US" dirty="0" smtClean="0">
                <a:solidFill>
                  <a:srgbClr val="000000"/>
                </a:solidFill>
                <a:latin typeface="Verdana"/>
                <a:cs typeface="Verdana"/>
              </a:rPr>
              <a:t>software </a:t>
            </a:r>
            <a:r>
              <a:rPr lang="en-US" dirty="0">
                <a:solidFill>
                  <a:srgbClr val="000000"/>
                </a:solidFill>
                <a:latin typeface="Verdana"/>
                <a:cs typeface="Verdana"/>
              </a:rPr>
              <a:t>is to preserve the hardware (and its operating system and any other reliant software)</a:t>
            </a:r>
            <a:r>
              <a:rPr lang="en-US" dirty="0" smtClean="0">
                <a:solidFill>
                  <a:srgbClr val="000000"/>
                </a:solidFill>
                <a:latin typeface="Verdana"/>
                <a:cs typeface="Verdana"/>
              </a:rPr>
              <a:t>.</a:t>
            </a:r>
          </a:p>
          <a:p>
            <a:pPr marL="0" indent="0">
              <a:buNone/>
            </a:pPr>
            <a:endParaRPr lang="en-US" dirty="0" smtClean="0">
              <a:solidFill>
                <a:srgbClr val="000000"/>
              </a:solidFill>
              <a:latin typeface="Verdana"/>
              <a:cs typeface="Verdana"/>
            </a:endParaRPr>
          </a:p>
          <a:p>
            <a:pPr marL="285750" indent="-285750">
              <a:buFont typeface="Arial"/>
              <a:buChar char="•"/>
            </a:pPr>
            <a:r>
              <a:rPr lang="en-US" dirty="0">
                <a:solidFill>
                  <a:srgbClr val="000000"/>
                </a:solidFill>
                <a:latin typeface="Verdana"/>
                <a:cs typeface="Verdana"/>
              </a:rPr>
              <a:t>Advantages:</a:t>
            </a:r>
          </a:p>
          <a:p>
            <a:pPr marL="1169988" lvl="1" indent="-285750">
              <a:buFont typeface="Arial"/>
              <a:buChar char="•"/>
            </a:pPr>
            <a:r>
              <a:rPr lang="en-US" sz="1400" dirty="0">
                <a:solidFill>
                  <a:srgbClr val="000000"/>
                </a:solidFill>
                <a:latin typeface="Verdana"/>
                <a:cs typeface="Verdana"/>
              </a:rPr>
              <a:t>It is </a:t>
            </a:r>
            <a:r>
              <a:rPr lang="en-US" sz="1400" dirty="0" smtClean="0">
                <a:solidFill>
                  <a:srgbClr val="000000"/>
                </a:solidFill>
                <a:latin typeface="Verdana"/>
                <a:cs typeface="Verdana"/>
              </a:rPr>
              <a:t>easy and clearly </a:t>
            </a:r>
            <a:r>
              <a:rPr lang="en-US" sz="1400" dirty="0">
                <a:solidFill>
                  <a:srgbClr val="000000"/>
                </a:solidFill>
                <a:latin typeface="Verdana"/>
                <a:cs typeface="Verdana"/>
              </a:rPr>
              <a:t>defined</a:t>
            </a:r>
          </a:p>
          <a:p>
            <a:pPr marL="1169988" lvl="1" indent="-285750">
              <a:buFont typeface="Arial"/>
              <a:buChar char="•"/>
            </a:pPr>
            <a:r>
              <a:rPr lang="en-US" sz="1400" dirty="0">
                <a:solidFill>
                  <a:srgbClr val="000000"/>
                </a:solidFill>
                <a:latin typeface="Verdana"/>
                <a:cs typeface="Verdana"/>
              </a:rPr>
              <a:t>Can </a:t>
            </a:r>
            <a:r>
              <a:rPr lang="en-US" sz="1400" dirty="0" smtClean="0">
                <a:solidFill>
                  <a:srgbClr val="000000"/>
                </a:solidFill>
                <a:latin typeface="Verdana"/>
                <a:cs typeface="Verdana"/>
              </a:rPr>
              <a:t>change </a:t>
            </a:r>
            <a:r>
              <a:rPr lang="en-US" sz="1400" dirty="0">
                <a:solidFill>
                  <a:srgbClr val="000000"/>
                </a:solidFill>
                <a:latin typeface="Verdana"/>
                <a:cs typeface="Verdana"/>
              </a:rPr>
              <a:t>to Hardware Emulation at later </a:t>
            </a:r>
            <a:r>
              <a:rPr lang="en-US" sz="1400" dirty="0" smtClean="0">
                <a:solidFill>
                  <a:srgbClr val="000000"/>
                </a:solidFill>
                <a:latin typeface="Verdana"/>
                <a:cs typeface="Verdana"/>
              </a:rPr>
              <a:t>date</a:t>
            </a:r>
            <a:endParaRPr lang="en-US" sz="1400" dirty="0">
              <a:solidFill>
                <a:srgbClr val="000000"/>
              </a:solidFill>
              <a:latin typeface="Verdana"/>
              <a:cs typeface="Verdana"/>
            </a:endParaRPr>
          </a:p>
          <a:p>
            <a:pPr>
              <a:buFont typeface="Arial"/>
              <a:buChar char="•"/>
            </a:pPr>
            <a:r>
              <a:rPr lang="en-US" dirty="0">
                <a:solidFill>
                  <a:srgbClr val="000000"/>
                </a:solidFill>
                <a:latin typeface="Verdana"/>
                <a:cs typeface="Verdana"/>
              </a:rPr>
              <a:t>Disadvantages: </a:t>
            </a:r>
          </a:p>
          <a:p>
            <a:pPr lvl="1">
              <a:buFont typeface="Arial"/>
              <a:buChar char="•"/>
            </a:pPr>
            <a:r>
              <a:rPr lang="en-US" sz="1400" dirty="0">
                <a:solidFill>
                  <a:srgbClr val="000000"/>
                </a:solidFill>
                <a:latin typeface="Verdana"/>
                <a:cs typeface="Verdana"/>
              </a:rPr>
              <a:t>Costly, especially when hardware </a:t>
            </a:r>
            <a:r>
              <a:rPr lang="en-US" sz="1400" dirty="0" smtClean="0">
                <a:solidFill>
                  <a:srgbClr val="000000"/>
                </a:solidFill>
                <a:latin typeface="Verdana"/>
                <a:cs typeface="Verdana"/>
              </a:rPr>
              <a:t>fails</a:t>
            </a:r>
            <a:endParaRPr lang="en-US" sz="1400" dirty="0">
              <a:solidFill>
                <a:srgbClr val="000000"/>
              </a:solidFill>
              <a:latin typeface="Verdana"/>
              <a:cs typeface="Verdana"/>
            </a:endParaRPr>
          </a:p>
          <a:p>
            <a:pPr lvl="1">
              <a:buFont typeface="Arial"/>
              <a:buChar char="•"/>
            </a:pPr>
            <a:r>
              <a:rPr lang="en-US" sz="1400" dirty="0">
                <a:solidFill>
                  <a:srgbClr val="000000"/>
                </a:solidFill>
                <a:latin typeface="Verdana"/>
                <a:cs typeface="Verdana"/>
              </a:rPr>
              <a:t>Does not guarantee future access if dependent on other hardware/software (e.g. networking</a:t>
            </a:r>
            <a:r>
              <a:rPr lang="en-US" sz="1400" dirty="0" smtClean="0">
                <a:solidFill>
                  <a:srgbClr val="000000"/>
                </a:solidFill>
                <a:latin typeface="Verdana"/>
                <a:cs typeface="Verdana"/>
              </a:rPr>
              <a:t>)</a:t>
            </a:r>
            <a:endParaRPr lang="en-US" sz="1400" dirty="0">
              <a:solidFill>
                <a:srgbClr val="000000"/>
              </a:solidFill>
              <a:latin typeface="Verdana"/>
              <a:cs typeface="Verdana"/>
            </a:endParaRPr>
          </a:p>
          <a:p>
            <a:pPr lvl="1">
              <a:buFont typeface="Arial"/>
              <a:buChar char="•"/>
            </a:pPr>
            <a:r>
              <a:rPr lang="en-US" sz="1400" dirty="0">
                <a:solidFill>
                  <a:srgbClr val="000000"/>
                </a:solidFill>
                <a:latin typeface="Verdana"/>
                <a:cs typeface="Verdana"/>
              </a:rPr>
              <a:t>Maintenance </a:t>
            </a:r>
            <a:r>
              <a:rPr lang="en-US" sz="1400" dirty="0" smtClean="0">
                <a:solidFill>
                  <a:srgbClr val="000000"/>
                </a:solidFill>
                <a:latin typeface="Verdana"/>
                <a:cs typeface="Verdana"/>
              </a:rPr>
              <a:t>(over time </a:t>
            </a:r>
            <a:r>
              <a:rPr lang="en-US" sz="1400" dirty="0">
                <a:solidFill>
                  <a:srgbClr val="000000"/>
                </a:solidFill>
                <a:latin typeface="Verdana"/>
                <a:cs typeface="Verdana"/>
              </a:rPr>
              <a:t>hardware components will wear out and must be </a:t>
            </a:r>
            <a:r>
              <a:rPr lang="en-US" sz="1400" dirty="0" smtClean="0">
                <a:solidFill>
                  <a:srgbClr val="000000"/>
                </a:solidFill>
                <a:latin typeface="Verdana"/>
                <a:cs typeface="Verdana"/>
              </a:rPr>
              <a:t>replaced; </a:t>
            </a:r>
            <a:r>
              <a:rPr lang="en-US" sz="1400" dirty="0">
                <a:solidFill>
                  <a:srgbClr val="000000"/>
                </a:solidFill>
                <a:latin typeface="Verdana"/>
                <a:cs typeface="Verdana"/>
              </a:rPr>
              <a:t>If the hardware is no longer </a:t>
            </a:r>
            <a:r>
              <a:rPr lang="en-US" sz="1400" dirty="0" smtClean="0">
                <a:solidFill>
                  <a:srgbClr val="000000"/>
                </a:solidFill>
                <a:latin typeface="Verdana"/>
                <a:cs typeface="Verdana"/>
              </a:rPr>
              <a:t>manufactured </a:t>
            </a:r>
            <a:r>
              <a:rPr lang="en-US" sz="1400" dirty="0">
                <a:solidFill>
                  <a:srgbClr val="000000"/>
                </a:solidFill>
                <a:latin typeface="Verdana"/>
                <a:cs typeface="Verdana"/>
              </a:rPr>
              <a:t>components become </a:t>
            </a:r>
            <a:r>
              <a:rPr lang="en-US" sz="1400" dirty="0" smtClean="0">
                <a:solidFill>
                  <a:srgbClr val="000000"/>
                </a:solidFill>
                <a:latin typeface="Verdana"/>
                <a:cs typeface="Verdana"/>
              </a:rPr>
              <a:t>scarce </a:t>
            </a:r>
            <a:r>
              <a:rPr lang="en-US" sz="1400" dirty="0">
                <a:solidFill>
                  <a:srgbClr val="000000"/>
                </a:solidFill>
                <a:latin typeface="Verdana"/>
                <a:cs typeface="Verdana"/>
              </a:rPr>
              <a:t>and </a:t>
            </a:r>
            <a:r>
              <a:rPr lang="en-US" sz="1400" dirty="0" smtClean="0">
                <a:solidFill>
                  <a:srgbClr val="000000"/>
                </a:solidFill>
                <a:latin typeface="Verdana"/>
                <a:cs typeface="Verdana"/>
              </a:rPr>
              <a:t>expensive)</a:t>
            </a:r>
            <a:endParaRPr lang="en-US" sz="1400" dirty="0">
              <a:solidFill>
                <a:srgbClr val="000000"/>
              </a:solidFill>
              <a:latin typeface="Verdana"/>
              <a:cs typeface="Verdana"/>
            </a:endParaRPr>
          </a:p>
          <a:p>
            <a:pPr lvl="1">
              <a:buFont typeface="Arial"/>
              <a:buChar char="•"/>
            </a:pPr>
            <a:r>
              <a:rPr lang="en-US" sz="1400" dirty="0">
                <a:solidFill>
                  <a:srgbClr val="000000"/>
                </a:solidFill>
                <a:latin typeface="Verdana"/>
                <a:cs typeface="Verdana"/>
              </a:rPr>
              <a:t>Isolation </a:t>
            </a:r>
            <a:r>
              <a:rPr lang="en-US" sz="1400" dirty="0" smtClean="0">
                <a:solidFill>
                  <a:srgbClr val="000000"/>
                </a:solidFill>
                <a:latin typeface="Verdana"/>
                <a:cs typeface="Verdana"/>
              </a:rPr>
              <a:t>(if </a:t>
            </a:r>
            <a:r>
              <a:rPr lang="en-US" sz="1400" dirty="0">
                <a:solidFill>
                  <a:srgbClr val="000000"/>
                </a:solidFill>
                <a:latin typeface="Verdana"/>
                <a:cs typeface="Verdana"/>
              </a:rPr>
              <a:t>your software only works with very specific hardware, you limit your users to those people with the right </a:t>
            </a:r>
            <a:r>
              <a:rPr lang="en-US" sz="1400" dirty="0" smtClean="0">
                <a:solidFill>
                  <a:srgbClr val="000000"/>
                </a:solidFill>
                <a:latin typeface="Verdana"/>
                <a:cs typeface="Verdana"/>
              </a:rPr>
              <a:t>hardware)</a:t>
            </a:r>
            <a:endParaRPr lang="en-US" sz="1400" dirty="0">
              <a:solidFill>
                <a:srgbClr val="000000"/>
              </a:solidFill>
              <a:latin typeface="Verdana"/>
              <a:cs typeface="Verdana"/>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71152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Emulation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31134" y="1218178"/>
            <a:ext cx="9112866" cy="5530906"/>
          </a:xfrm>
        </p:spPr>
        <p:txBody>
          <a:bodyPr/>
          <a:lstStyle/>
          <a:p>
            <a:pPr marL="0" indent="0">
              <a:buNone/>
            </a:pPr>
            <a:r>
              <a:rPr lang="en-US" dirty="0">
                <a:solidFill>
                  <a:schemeClr val="tx1"/>
                </a:solidFill>
              </a:rPr>
              <a:t>Emulation addresses the original </a:t>
            </a:r>
            <a:r>
              <a:rPr lang="en-US" dirty="0" smtClean="0">
                <a:solidFill>
                  <a:schemeClr val="tx1"/>
                </a:solidFill>
              </a:rPr>
              <a:t>HW &amp; SW environment </a:t>
            </a:r>
            <a:r>
              <a:rPr lang="en-US" dirty="0">
                <a:solidFill>
                  <a:schemeClr val="tx1"/>
                </a:solidFill>
              </a:rPr>
              <a:t>of the digital object, and recreates it on a current machine. The emulator allows the user to have access to </a:t>
            </a:r>
            <a:r>
              <a:rPr lang="en-US" dirty="0" smtClean="0">
                <a:solidFill>
                  <a:schemeClr val="tx1"/>
                </a:solidFill>
              </a:rPr>
              <a:t>the software on </a:t>
            </a:r>
            <a:r>
              <a:rPr lang="en-US" dirty="0">
                <a:solidFill>
                  <a:schemeClr val="tx1"/>
                </a:solidFill>
              </a:rPr>
              <a:t>a current </a:t>
            </a:r>
            <a:r>
              <a:rPr lang="en-US" dirty="0" smtClean="0">
                <a:solidFill>
                  <a:schemeClr val="tx1"/>
                </a:solidFill>
              </a:rPr>
              <a:t>platform as if it was running in </a:t>
            </a:r>
            <a:r>
              <a:rPr lang="en-US" dirty="0">
                <a:solidFill>
                  <a:schemeClr val="tx1"/>
                </a:solidFill>
              </a:rPr>
              <a:t>its original environment</a:t>
            </a:r>
            <a:r>
              <a:rPr lang="en-US" dirty="0" smtClean="0">
                <a:solidFill>
                  <a:schemeClr val="tx1"/>
                </a:solidFill>
              </a:rPr>
              <a:t>.</a:t>
            </a:r>
            <a:endParaRPr lang="en-US" sz="800" dirty="0" smtClean="0">
              <a:solidFill>
                <a:schemeClr val="tx1"/>
              </a:solidFill>
            </a:endParaRPr>
          </a:p>
          <a:p>
            <a:pPr marL="285750" lvl="0" indent="-285750">
              <a:lnSpc>
                <a:spcPct val="100000"/>
              </a:lnSpc>
              <a:spcBef>
                <a:spcPct val="30000"/>
              </a:spcBef>
              <a:buClrTx/>
              <a:buFont typeface="Arial"/>
              <a:buChar char="•"/>
              <a:defRPr/>
            </a:pPr>
            <a:r>
              <a:rPr lang="en-US" b="1" kern="1200" dirty="0">
                <a:solidFill>
                  <a:schemeClr val="tx1"/>
                </a:solidFill>
              </a:rPr>
              <a:t>Emulate hardware </a:t>
            </a:r>
            <a:r>
              <a:rPr lang="en-US" b="1" kern="1200" dirty="0" smtClean="0">
                <a:solidFill>
                  <a:schemeClr val="tx1"/>
                </a:solidFill>
              </a:rPr>
              <a:t>platforms </a:t>
            </a:r>
            <a:r>
              <a:rPr lang="en-US" kern="1200" dirty="0" smtClean="0">
                <a:solidFill>
                  <a:schemeClr val="tx1"/>
                </a:solidFill>
              </a:rPr>
              <a:t>with </a:t>
            </a:r>
            <a:r>
              <a:rPr lang="en-US" dirty="0" smtClean="0">
                <a:solidFill>
                  <a:schemeClr val="tx1"/>
                </a:solidFill>
              </a:rPr>
              <a:t>another </a:t>
            </a:r>
            <a:r>
              <a:rPr lang="en-US" dirty="0">
                <a:solidFill>
                  <a:schemeClr val="tx1"/>
                </a:solidFill>
              </a:rPr>
              <a:t>piece of hardware, typically a special purpose emulation system</a:t>
            </a:r>
          </a:p>
          <a:p>
            <a:pPr marL="285750" lvl="0" indent="-285750">
              <a:lnSpc>
                <a:spcPct val="100000"/>
              </a:lnSpc>
              <a:spcBef>
                <a:spcPct val="30000"/>
              </a:spcBef>
              <a:buClrTx/>
              <a:buFont typeface="Arial"/>
              <a:buChar char="•"/>
              <a:defRPr/>
            </a:pPr>
            <a:r>
              <a:rPr lang="en-US" b="1" kern="1200" dirty="0">
                <a:solidFill>
                  <a:schemeClr val="tx1"/>
                </a:solidFill>
              </a:rPr>
              <a:t>Emulate applications &amp; Operating </a:t>
            </a:r>
            <a:r>
              <a:rPr lang="en-US" b="1" kern="1200" dirty="0" smtClean="0">
                <a:solidFill>
                  <a:schemeClr val="tx1"/>
                </a:solidFill>
              </a:rPr>
              <a:t>System:</a:t>
            </a:r>
            <a:r>
              <a:rPr lang="en-US" kern="1200" dirty="0" smtClean="0">
                <a:solidFill>
                  <a:schemeClr val="tx1"/>
                </a:solidFill>
              </a:rPr>
              <a:t> </a:t>
            </a:r>
            <a:r>
              <a:rPr lang="en-US" dirty="0" smtClean="0">
                <a:solidFill>
                  <a:schemeClr val="tx1"/>
                </a:solidFill>
              </a:rPr>
              <a:t>ability </a:t>
            </a:r>
            <a:r>
              <a:rPr lang="en-US" dirty="0">
                <a:solidFill>
                  <a:schemeClr val="tx1"/>
                </a:solidFill>
              </a:rPr>
              <a:t>of a </a:t>
            </a:r>
            <a:r>
              <a:rPr lang="en-US" dirty="0" smtClean="0">
                <a:solidFill>
                  <a:schemeClr val="tx1"/>
                </a:solidFill>
              </a:rPr>
              <a:t>software to </a:t>
            </a:r>
            <a:r>
              <a:rPr lang="en-US" dirty="0">
                <a:solidFill>
                  <a:schemeClr val="tx1"/>
                </a:solidFill>
              </a:rPr>
              <a:t>emulate (imitate) another </a:t>
            </a:r>
            <a:r>
              <a:rPr lang="en-US" dirty="0" smtClean="0">
                <a:solidFill>
                  <a:schemeClr val="tx1"/>
                </a:solidFill>
              </a:rPr>
              <a:t>software (e.g. application or </a:t>
            </a:r>
            <a:r>
              <a:rPr lang="en-US" dirty="0">
                <a:solidFill>
                  <a:schemeClr val="tx1"/>
                </a:solidFill>
              </a:rPr>
              <a:t>operating </a:t>
            </a:r>
            <a:r>
              <a:rPr lang="en-US" dirty="0" smtClean="0">
                <a:solidFill>
                  <a:schemeClr val="tx1"/>
                </a:solidFill>
              </a:rPr>
              <a:t>system).</a:t>
            </a:r>
            <a:endParaRPr lang="en-US" dirty="0">
              <a:solidFill>
                <a:schemeClr val="tx1"/>
              </a:solidFill>
            </a:endParaRPr>
          </a:p>
          <a:p>
            <a:pPr marL="0" indent="0">
              <a:buNone/>
            </a:pPr>
            <a:endParaRPr lang="en-US" sz="1200" dirty="0" smtClean="0">
              <a:solidFill>
                <a:schemeClr val="tx1"/>
              </a:solidFill>
            </a:endParaRPr>
          </a:p>
          <a:p>
            <a:pPr marL="0" indent="0">
              <a:buNone/>
            </a:pPr>
            <a:r>
              <a:rPr lang="en-US" b="1" dirty="0" smtClean="0">
                <a:solidFill>
                  <a:schemeClr val="tx1"/>
                </a:solidFill>
              </a:rPr>
              <a:t>Advantages</a:t>
            </a:r>
            <a:r>
              <a:rPr lang="en-US" b="1" dirty="0">
                <a:solidFill>
                  <a:schemeClr val="tx1"/>
                </a:solidFill>
              </a:rPr>
              <a:t>: </a:t>
            </a:r>
          </a:p>
          <a:p>
            <a:pPr marL="285750" indent="-285750">
              <a:buFont typeface="Arial"/>
              <a:buChar char="•"/>
            </a:pPr>
            <a:r>
              <a:rPr lang="en-US" dirty="0" smtClean="0">
                <a:solidFill>
                  <a:schemeClr val="tx1"/>
                </a:solidFill>
              </a:rPr>
              <a:t>Emulating hardware easier </a:t>
            </a:r>
            <a:r>
              <a:rPr lang="en-US" dirty="0">
                <a:solidFill>
                  <a:schemeClr val="tx1"/>
                </a:solidFill>
              </a:rPr>
              <a:t>to </a:t>
            </a:r>
            <a:r>
              <a:rPr lang="en-US" dirty="0" smtClean="0">
                <a:solidFill>
                  <a:schemeClr val="tx1"/>
                </a:solidFill>
              </a:rPr>
              <a:t>manage</a:t>
            </a:r>
            <a:endParaRPr lang="en-US" dirty="0">
              <a:solidFill>
                <a:schemeClr val="tx1"/>
              </a:solidFill>
            </a:endParaRPr>
          </a:p>
          <a:p>
            <a:pPr marL="285750" indent="-285750">
              <a:buFont typeface="Arial"/>
              <a:buChar char="•"/>
            </a:pPr>
            <a:r>
              <a:rPr lang="en-US" dirty="0">
                <a:solidFill>
                  <a:schemeClr val="tx1"/>
                </a:solidFill>
              </a:rPr>
              <a:t>I</a:t>
            </a:r>
            <a:r>
              <a:rPr lang="en-US" dirty="0" smtClean="0">
                <a:solidFill>
                  <a:schemeClr val="tx1"/>
                </a:solidFill>
              </a:rPr>
              <a:t>f </a:t>
            </a:r>
            <a:r>
              <a:rPr lang="en-US" dirty="0">
                <a:solidFill>
                  <a:schemeClr val="tx1"/>
                </a:solidFill>
              </a:rPr>
              <a:t>emulation layer continues to be developed, software can continue to be run indefinitely </a:t>
            </a:r>
          </a:p>
          <a:p>
            <a:pPr marL="0" indent="0">
              <a:buNone/>
            </a:pPr>
            <a:r>
              <a:rPr lang="en-US" b="1" dirty="0">
                <a:solidFill>
                  <a:schemeClr val="tx1"/>
                </a:solidFill>
              </a:rPr>
              <a:t>Disadvantages:</a:t>
            </a:r>
          </a:p>
          <a:p>
            <a:pPr marL="285750" indent="-285750">
              <a:buFont typeface="Arial"/>
              <a:buChar char="•"/>
            </a:pPr>
            <a:r>
              <a:rPr lang="en-US" dirty="0" smtClean="0">
                <a:solidFill>
                  <a:schemeClr val="tx1"/>
                </a:solidFill>
              </a:rPr>
              <a:t>Right </a:t>
            </a:r>
            <a:r>
              <a:rPr lang="en-US" dirty="0">
                <a:solidFill>
                  <a:schemeClr val="tx1"/>
                </a:solidFill>
              </a:rPr>
              <a:t>and ad-hoc emulator should be </a:t>
            </a:r>
            <a:r>
              <a:rPr lang="en-US" dirty="0" smtClean="0">
                <a:solidFill>
                  <a:schemeClr val="tx1"/>
                </a:solidFill>
              </a:rPr>
              <a:t>found; if old </a:t>
            </a:r>
            <a:r>
              <a:rPr lang="en-US" dirty="0">
                <a:solidFill>
                  <a:schemeClr val="tx1"/>
                </a:solidFill>
              </a:rPr>
              <a:t>hardware is rare, no emulator </a:t>
            </a:r>
            <a:r>
              <a:rPr lang="en-US" dirty="0" smtClean="0">
                <a:solidFill>
                  <a:schemeClr val="tx1"/>
                </a:solidFill>
              </a:rPr>
              <a:t>might exists</a:t>
            </a:r>
          </a:p>
          <a:p>
            <a:pPr marL="285750" indent="-285750">
              <a:buFont typeface="Arial"/>
              <a:buChar char="•"/>
            </a:pPr>
            <a:r>
              <a:rPr lang="en-US" dirty="0" smtClean="0">
                <a:solidFill>
                  <a:schemeClr val="tx1"/>
                </a:solidFill>
              </a:rPr>
              <a:t>Need </a:t>
            </a:r>
            <a:r>
              <a:rPr lang="en-US" dirty="0">
                <a:solidFill>
                  <a:schemeClr val="tx1"/>
                </a:solidFill>
              </a:rPr>
              <a:t>all aspects of hardware to be emulated </a:t>
            </a:r>
            <a:r>
              <a:rPr lang="en-US" dirty="0" smtClean="0">
                <a:solidFill>
                  <a:schemeClr val="tx1"/>
                </a:solidFill>
              </a:rPr>
              <a:t>correctly</a:t>
            </a:r>
          </a:p>
          <a:p>
            <a:pPr marL="285750" indent="-285750">
              <a:buFont typeface="Arial"/>
              <a:buChar char="•"/>
            </a:pPr>
            <a:r>
              <a:rPr lang="en-US" dirty="0" smtClean="0">
                <a:solidFill>
                  <a:schemeClr val="tx1"/>
                </a:solidFill>
              </a:rPr>
              <a:t>The </a:t>
            </a:r>
            <a:r>
              <a:rPr lang="en-US" dirty="0">
                <a:solidFill>
                  <a:schemeClr val="tx1"/>
                </a:solidFill>
              </a:rPr>
              <a:t>emulation software could itself become </a:t>
            </a:r>
            <a:r>
              <a:rPr lang="en-US" dirty="0" smtClean="0">
                <a:solidFill>
                  <a:schemeClr val="tx1"/>
                </a:solidFill>
              </a:rPr>
              <a:t>obsolete</a:t>
            </a:r>
            <a:endParaRPr lang="en-US" dirty="0">
              <a:solidFill>
                <a:schemeClr val="tx1"/>
              </a:solidFill>
            </a:endParaRPr>
          </a:p>
        </p:txBody>
      </p:sp>
    </p:spTree>
    <p:extLst>
      <p:ext uri="{BB962C8B-B14F-4D97-AF65-F5344CB8AC3E}">
        <p14:creationId xmlns:p14="http://schemas.microsoft.com/office/powerpoint/2010/main" val="10621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432" y="1147304"/>
            <a:ext cx="8891472" cy="5231052"/>
          </a:xfrm>
        </p:spPr>
        <p:txBody>
          <a:bodyPr/>
          <a:lstStyle/>
          <a:p>
            <a:pPr marL="0" indent="0">
              <a:buNone/>
            </a:pPr>
            <a:r>
              <a:rPr lang="en-US" dirty="0" smtClean="0">
                <a:solidFill>
                  <a:srgbClr val="000000"/>
                </a:solidFill>
              </a:rPr>
              <a:t>Hardware </a:t>
            </a:r>
            <a:r>
              <a:rPr lang="en-US" dirty="0">
                <a:solidFill>
                  <a:srgbClr val="000000"/>
                </a:solidFill>
              </a:rPr>
              <a:t>virtualization or platform virtualization refers to the creation of a virtual machine that acts like a real computer with an operating system. Software executed on these virtual machines is separated from the underlying hardware resources</a:t>
            </a:r>
            <a:r>
              <a:rPr lang="en-US" dirty="0" smtClean="0">
                <a:solidFill>
                  <a:srgbClr val="000000"/>
                </a:solidFill>
              </a:rPr>
              <a:t>.</a:t>
            </a:r>
          </a:p>
          <a:p>
            <a:pPr marL="0" indent="0">
              <a:buNone/>
            </a:pPr>
            <a:r>
              <a:rPr lang="en-US" dirty="0">
                <a:solidFill>
                  <a:srgbClr val="000000"/>
                </a:solidFill>
              </a:rPr>
              <a:t>Different types of hardware virtualization include:</a:t>
            </a:r>
          </a:p>
          <a:p>
            <a:pPr marL="285750" indent="-285750">
              <a:buFont typeface="Arial"/>
              <a:buChar char="•"/>
            </a:pPr>
            <a:r>
              <a:rPr lang="en-US" sz="1400" b="1" dirty="0" smtClean="0">
                <a:solidFill>
                  <a:srgbClr val="000000"/>
                </a:solidFill>
              </a:rPr>
              <a:t>Full </a:t>
            </a:r>
            <a:r>
              <a:rPr lang="en-US" sz="1400" b="1" dirty="0">
                <a:solidFill>
                  <a:srgbClr val="000000"/>
                </a:solidFill>
              </a:rPr>
              <a:t>virtualization </a:t>
            </a:r>
            <a:r>
              <a:rPr lang="en-US" sz="1400" dirty="0" smtClean="0">
                <a:solidFill>
                  <a:srgbClr val="000000"/>
                </a:solidFill>
              </a:rPr>
              <a:t>– complete </a:t>
            </a:r>
            <a:r>
              <a:rPr lang="en-US" sz="1400" dirty="0">
                <a:solidFill>
                  <a:srgbClr val="000000"/>
                </a:solidFill>
              </a:rPr>
              <a:t>simulation of the actual hardware to allow </a:t>
            </a:r>
            <a:r>
              <a:rPr lang="en-US" sz="1400" dirty="0" smtClean="0">
                <a:solidFill>
                  <a:srgbClr val="000000"/>
                </a:solidFill>
              </a:rPr>
              <a:t>software </a:t>
            </a:r>
            <a:r>
              <a:rPr lang="en-US" sz="1400" dirty="0">
                <a:solidFill>
                  <a:srgbClr val="000000"/>
                </a:solidFill>
              </a:rPr>
              <a:t>to run unmodified.</a:t>
            </a:r>
          </a:p>
          <a:p>
            <a:pPr marL="285750" indent="-285750">
              <a:buFont typeface="Arial"/>
              <a:buChar char="•"/>
            </a:pPr>
            <a:r>
              <a:rPr lang="en-US" sz="1400" b="1" dirty="0">
                <a:solidFill>
                  <a:srgbClr val="000000"/>
                </a:solidFill>
              </a:rPr>
              <a:t>Partial virtualization</a:t>
            </a:r>
            <a:r>
              <a:rPr lang="en-US" sz="1400" dirty="0">
                <a:solidFill>
                  <a:srgbClr val="000000"/>
                </a:solidFill>
              </a:rPr>
              <a:t> – some but not all of the target environment attributes are </a:t>
            </a:r>
            <a:r>
              <a:rPr lang="en-US" sz="1400" dirty="0" smtClean="0">
                <a:solidFill>
                  <a:srgbClr val="000000"/>
                </a:solidFill>
              </a:rPr>
              <a:t>simulated.</a:t>
            </a:r>
            <a:endParaRPr lang="en-US" sz="1400" dirty="0">
              <a:solidFill>
                <a:srgbClr val="000000"/>
              </a:solidFill>
            </a:endParaRPr>
          </a:p>
          <a:p>
            <a:pPr marL="0" indent="0">
              <a:buNone/>
            </a:pPr>
            <a:endParaRPr lang="en-US" i="1" dirty="0" smtClean="0">
              <a:solidFill>
                <a:srgbClr val="FF0000"/>
              </a:solidFill>
            </a:endParaRPr>
          </a:p>
          <a:p>
            <a:pPr marL="0" indent="0">
              <a:buNone/>
            </a:pPr>
            <a:r>
              <a:rPr lang="en-US" sz="1400" i="1" dirty="0" smtClean="0">
                <a:solidFill>
                  <a:srgbClr val="FF0000"/>
                </a:solidFill>
              </a:rPr>
              <a:t>Hardware </a:t>
            </a:r>
            <a:r>
              <a:rPr lang="en-US" sz="1400" i="1" dirty="0">
                <a:solidFill>
                  <a:srgbClr val="FF0000"/>
                </a:solidFill>
              </a:rPr>
              <a:t>virtualization is not the same as hardware emulation. In hardware emulation, a piece of hardware imitates another, while in hardware virtualization, a hypervisor (a piece of software) imitates a particular piece of computer hardware or the entire computer</a:t>
            </a:r>
            <a:r>
              <a:rPr lang="en-US" sz="1400" i="1" dirty="0" smtClean="0">
                <a:solidFill>
                  <a:srgbClr val="FF0000"/>
                </a:solidFill>
              </a:rPr>
              <a:t>.</a:t>
            </a:r>
          </a:p>
          <a:p>
            <a:pPr marL="0" indent="0">
              <a:buNone/>
            </a:pPr>
            <a:endParaRPr lang="en-US" i="1" dirty="0" smtClean="0">
              <a:solidFill>
                <a:srgbClr val="FF0000"/>
              </a:solidFill>
            </a:endParaRPr>
          </a:p>
          <a:p>
            <a:pPr marL="0" indent="0">
              <a:buNone/>
            </a:pPr>
            <a:r>
              <a:rPr lang="en-US" b="1" dirty="0">
                <a:solidFill>
                  <a:schemeClr val="tx1"/>
                </a:solidFill>
              </a:rPr>
              <a:t>Advantages: </a:t>
            </a:r>
          </a:p>
          <a:p>
            <a:pPr marL="285750" indent="-285750">
              <a:buFont typeface="Arial"/>
              <a:buChar char="•"/>
            </a:pPr>
            <a:r>
              <a:rPr lang="en-US" dirty="0" smtClean="0">
                <a:solidFill>
                  <a:schemeClr val="tx1"/>
                </a:solidFill>
              </a:rPr>
              <a:t>No need to update/migrate software running on a Virtual Machine when underlying hardware changes</a:t>
            </a:r>
          </a:p>
          <a:p>
            <a:pPr marL="0" indent="0">
              <a:buNone/>
            </a:pPr>
            <a:r>
              <a:rPr lang="en-US" b="1" dirty="0" smtClean="0">
                <a:solidFill>
                  <a:schemeClr val="tx1"/>
                </a:solidFill>
              </a:rPr>
              <a:t>Disadvantages:</a:t>
            </a:r>
          </a:p>
          <a:p>
            <a:pPr marL="285750" indent="-285750">
              <a:buFont typeface="Arial"/>
              <a:buChar char="•"/>
            </a:pPr>
            <a:r>
              <a:rPr lang="en-US" dirty="0" smtClean="0">
                <a:solidFill>
                  <a:schemeClr val="tx1"/>
                </a:solidFill>
              </a:rPr>
              <a:t>Need to virtualize SW to run on virtual machines</a:t>
            </a:r>
          </a:p>
          <a:p>
            <a:pPr marL="0" indent="0">
              <a:buNone/>
            </a:pPr>
            <a:endParaRPr lang="en-US" i="1" dirty="0">
              <a:solidFill>
                <a:srgbClr val="FF0000"/>
              </a:solidFill>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Virtualization</a:t>
            </a:r>
          </a:p>
        </p:txBody>
      </p:sp>
    </p:spTree>
    <p:extLst>
      <p:ext uri="{BB962C8B-B14F-4D97-AF65-F5344CB8AC3E}">
        <p14:creationId xmlns:p14="http://schemas.microsoft.com/office/powerpoint/2010/main" val="465510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Migration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58391" y="1171301"/>
            <a:ext cx="9006151" cy="5579591"/>
          </a:xfrm>
        </p:spPr>
        <p:txBody>
          <a:bodyPr/>
          <a:lstStyle/>
          <a:p>
            <a:pPr marL="0" indent="0">
              <a:buNone/>
            </a:pPr>
            <a:r>
              <a:rPr lang="en-US" dirty="0" smtClean="0">
                <a:solidFill>
                  <a:srgbClr val="000000"/>
                </a:solidFill>
              </a:rPr>
              <a:t>Updating software </a:t>
            </a:r>
            <a:r>
              <a:rPr lang="en-US" dirty="0">
                <a:solidFill>
                  <a:srgbClr val="000000"/>
                </a:solidFill>
              </a:rPr>
              <a:t>as required to maintain same functionality, porting/transferring before platform </a:t>
            </a:r>
            <a:r>
              <a:rPr lang="en-US" dirty="0" smtClean="0">
                <a:solidFill>
                  <a:srgbClr val="000000"/>
                </a:solidFill>
              </a:rPr>
              <a:t>obsolescence.</a:t>
            </a:r>
            <a:r>
              <a:rPr lang="en-US" dirty="0">
                <a:solidFill>
                  <a:srgbClr val="000000"/>
                </a:solidFill>
              </a:rPr>
              <a:t> </a:t>
            </a:r>
            <a:r>
              <a:rPr lang="en-US" dirty="0" smtClean="0">
                <a:solidFill>
                  <a:srgbClr val="000000"/>
                </a:solidFill>
              </a:rPr>
              <a:t>Periodic </a:t>
            </a:r>
            <a:r>
              <a:rPr lang="en-US" dirty="0">
                <a:solidFill>
                  <a:srgbClr val="000000"/>
                </a:solidFill>
              </a:rPr>
              <a:t>transfer from one HW and/or SW configuration to another, or from one generation of computer technology to a subsequent </a:t>
            </a:r>
            <a:r>
              <a:rPr lang="en-US" dirty="0" smtClean="0">
                <a:solidFill>
                  <a:srgbClr val="000000"/>
                </a:solidFill>
              </a:rPr>
              <a:t>one.</a:t>
            </a:r>
          </a:p>
          <a:p>
            <a:pPr marL="0" indent="0">
              <a:buNone/>
            </a:pPr>
            <a:endParaRPr lang="en-US" dirty="0" smtClean="0">
              <a:solidFill>
                <a:srgbClr val="000000"/>
              </a:solidFill>
            </a:endParaRPr>
          </a:p>
          <a:p>
            <a:pPr marL="0" indent="0">
              <a:buNone/>
            </a:pPr>
            <a:r>
              <a:rPr lang="en-US" b="1" dirty="0" smtClean="0">
                <a:solidFill>
                  <a:srgbClr val="000000"/>
                </a:solidFill>
              </a:rPr>
              <a:t>Migration approaches: </a:t>
            </a:r>
          </a:p>
          <a:p>
            <a:pPr marL="1169988" lvl="1" indent="-285750">
              <a:buFont typeface="Arial"/>
              <a:buChar char="•"/>
            </a:pPr>
            <a:r>
              <a:rPr lang="en-US" dirty="0" smtClean="0">
                <a:solidFill>
                  <a:srgbClr val="000000"/>
                </a:solidFill>
              </a:rPr>
              <a:t>Complete </a:t>
            </a:r>
            <a:r>
              <a:rPr lang="en-US" dirty="0">
                <a:solidFill>
                  <a:srgbClr val="000000"/>
                </a:solidFill>
              </a:rPr>
              <a:t>re-write of the </a:t>
            </a:r>
            <a:r>
              <a:rPr lang="en-US" dirty="0" smtClean="0">
                <a:solidFill>
                  <a:srgbClr val="000000"/>
                </a:solidFill>
              </a:rPr>
              <a:t>code</a:t>
            </a:r>
            <a:r>
              <a:rPr lang="en-US" dirty="0">
                <a:solidFill>
                  <a:srgbClr val="000000"/>
                </a:solidFill>
              </a:rPr>
              <a:t> </a:t>
            </a:r>
            <a:r>
              <a:rPr lang="en-US" dirty="0" smtClean="0">
                <a:solidFill>
                  <a:srgbClr val="000000"/>
                </a:solidFill>
              </a:rPr>
              <a:t>allows the software </a:t>
            </a:r>
            <a:r>
              <a:rPr lang="en-US" dirty="0">
                <a:solidFill>
                  <a:srgbClr val="000000"/>
                </a:solidFill>
              </a:rPr>
              <a:t>to be used </a:t>
            </a:r>
            <a:r>
              <a:rPr lang="en-US" dirty="0" smtClean="0">
                <a:solidFill>
                  <a:srgbClr val="000000"/>
                </a:solidFill>
              </a:rPr>
              <a:t>on a completely </a:t>
            </a:r>
            <a:r>
              <a:rPr lang="en-US" dirty="0">
                <a:solidFill>
                  <a:srgbClr val="000000"/>
                </a:solidFill>
              </a:rPr>
              <a:t>different </a:t>
            </a:r>
            <a:r>
              <a:rPr lang="en-US" dirty="0" smtClean="0">
                <a:solidFill>
                  <a:srgbClr val="000000"/>
                </a:solidFill>
              </a:rPr>
              <a:t>system</a:t>
            </a:r>
          </a:p>
          <a:p>
            <a:pPr marL="1169988" lvl="1" indent="-285750">
              <a:buFont typeface="Arial"/>
              <a:buChar char="•"/>
            </a:pPr>
            <a:r>
              <a:rPr lang="en-US" dirty="0" smtClean="0">
                <a:solidFill>
                  <a:srgbClr val="000000"/>
                </a:solidFill>
              </a:rPr>
              <a:t>Continual </a:t>
            </a:r>
            <a:r>
              <a:rPr lang="en-US" dirty="0">
                <a:solidFill>
                  <a:srgbClr val="000000"/>
                </a:solidFill>
              </a:rPr>
              <a:t>migration, </a:t>
            </a:r>
            <a:r>
              <a:rPr lang="en-US" dirty="0" smtClean="0">
                <a:solidFill>
                  <a:srgbClr val="000000"/>
                </a:solidFill>
              </a:rPr>
              <a:t>keeping code </a:t>
            </a:r>
            <a:r>
              <a:rPr lang="en-US" dirty="0">
                <a:solidFill>
                  <a:srgbClr val="000000"/>
                </a:solidFill>
              </a:rPr>
              <a:t>up to date with the latest </a:t>
            </a:r>
            <a:r>
              <a:rPr lang="en-US" dirty="0" smtClean="0">
                <a:solidFill>
                  <a:srgbClr val="000000"/>
                </a:solidFill>
              </a:rPr>
              <a:t>changes </a:t>
            </a:r>
            <a:r>
              <a:rPr lang="en-US" dirty="0">
                <a:solidFill>
                  <a:srgbClr val="000000"/>
                </a:solidFill>
              </a:rPr>
              <a:t>to the hardware and software </a:t>
            </a:r>
            <a:r>
              <a:rPr lang="en-US" dirty="0" smtClean="0">
                <a:solidFill>
                  <a:srgbClr val="000000"/>
                </a:solidFill>
              </a:rPr>
              <a:t>that code </a:t>
            </a:r>
            <a:r>
              <a:rPr lang="en-US" dirty="0">
                <a:solidFill>
                  <a:srgbClr val="000000"/>
                </a:solidFill>
              </a:rPr>
              <a:t>relies </a:t>
            </a:r>
            <a:r>
              <a:rPr lang="en-US" dirty="0" smtClean="0">
                <a:solidFill>
                  <a:srgbClr val="000000"/>
                </a:solidFill>
              </a:rPr>
              <a:t>on</a:t>
            </a:r>
            <a:endParaRPr lang="en-US" dirty="0" smtClean="0"/>
          </a:p>
          <a:p>
            <a:pPr marL="0" indent="0">
              <a:buNone/>
            </a:pPr>
            <a:r>
              <a:rPr lang="en-US" b="1" dirty="0" smtClean="0">
                <a:solidFill>
                  <a:srgbClr val="000000"/>
                </a:solidFill>
              </a:rPr>
              <a:t>Advantages</a:t>
            </a:r>
            <a:r>
              <a:rPr lang="en-US" b="1" dirty="0">
                <a:solidFill>
                  <a:srgbClr val="000000"/>
                </a:solidFill>
              </a:rPr>
              <a:t>:</a:t>
            </a:r>
          </a:p>
          <a:p>
            <a:pPr marL="1169988" lvl="1" indent="-285750">
              <a:buFont typeface="Arial"/>
              <a:buChar char="•"/>
            </a:pPr>
            <a:r>
              <a:rPr lang="en-US" dirty="0" smtClean="0">
                <a:solidFill>
                  <a:schemeClr val="tx1"/>
                </a:solidFill>
              </a:rPr>
              <a:t>Enables </a:t>
            </a:r>
            <a:r>
              <a:rPr lang="en-US" dirty="0">
                <a:solidFill>
                  <a:schemeClr val="tx1"/>
                </a:solidFill>
              </a:rPr>
              <a:t>access on other platforms </a:t>
            </a:r>
            <a:endParaRPr lang="en-US" dirty="0" smtClean="0">
              <a:solidFill>
                <a:schemeClr val="tx1"/>
              </a:solidFill>
            </a:endParaRPr>
          </a:p>
          <a:p>
            <a:pPr marL="1169988" lvl="1" indent="-285750">
              <a:buFont typeface="Arial"/>
              <a:buChar char="•"/>
            </a:pPr>
            <a:r>
              <a:rPr lang="en-US" dirty="0" smtClean="0">
                <a:solidFill>
                  <a:schemeClr val="tx1"/>
                </a:solidFill>
              </a:rPr>
              <a:t>Retain </a:t>
            </a:r>
            <a:r>
              <a:rPr lang="en-US" dirty="0">
                <a:solidFill>
                  <a:schemeClr val="tx1"/>
                </a:solidFill>
              </a:rPr>
              <a:t>ability to retrieve/access/use data </a:t>
            </a:r>
            <a:r>
              <a:rPr lang="en-US" dirty="0" smtClean="0">
                <a:solidFill>
                  <a:schemeClr val="tx1"/>
                </a:solidFill>
              </a:rPr>
              <a:t>exploiting technology </a:t>
            </a:r>
            <a:r>
              <a:rPr lang="en-US" dirty="0">
                <a:solidFill>
                  <a:schemeClr val="tx1"/>
                </a:solidFill>
              </a:rPr>
              <a:t>progress </a:t>
            </a:r>
          </a:p>
          <a:p>
            <a:pPr marL="0" indent="0">
              <a:buNone/>
            </a:pPr>
            <a:r>
              <a:rPr lang="en-US" b="1" dirty="0">
                <a:solidFill>
                  <a:schemeClr val="tx1"/>
                </a:solidFill>
              </a:rPr>
              <a:t>Disadvantages:</a:t>
            </a:r>
          </a:p>
          <a:p>
            <a:pPr marL="1169988" lvl="1" indent="-285750">
              <a:buFont typeface="Arial"/>
              <a:buChar char="•"/>
            </a:pPr>
            <a:r>
              <a:rPr lang="en-US" dirty="0">
                <a:solidFill>
                  <a:schemeClr val="tx1"/>
                </a:solidFill>
              </a:rPr>
              <a:t>Requires continued effort for </a:t>
            </a:r>
            <a:r>
              <a:rPr lang="en-US" dirty="0" smtClean="0">
                <a:solidFill>
                  <a:schemeClr val="tx1"/>
                </a:solidFill>
              </a:rPr>
              <a:t>development; significant effort if complex SW; time-consuming, costly, error-prone</a:t>
            </a:r>
            <a:endParaRPr lang="en-US" dirty="0">
              <a:solidFill>
                <a:schemeClr val="tx1"/>
              </a:solidFill>
            </a:endParaRPr>
          </a:p>
        </p:txBody>
      </p:sp>
    </p:spTree>
    <p:extLst>
      <p:ext uri="{BB962C8B-B14F-4D97-AF65-F5344CB8AC3E}">
        <p14:creationId xmlns:p14="http://schemas.microsoft.com/office/powerpoint/2010/main" val="3255232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Cultivation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127346" y="1226238"/>
            <a:ext cx="8929066" cy="5358026"/>
          </a:xfrm>
        </p:spPr>
        <p:txBody>
          <a:bodyPr/>
          <a:lstStyle/>
          <a:p>
            <a:pPr marL="0" indent="0">
              <a:buNone/>
            </a:pPr>
            <a:r>
              <a:rPr lang="en-US" dirty="0">
                <a:solidFill>
                  <a:srgbClr val="000000"/>
                </a:solidFill>
              </a:rPr>
              <a:t>Cultivation is the process of opening development of an own software. </a:t>
            </a:r>
            <a:r>
              <a:rPr lang="en-US" dirty="0" smtClean="0">
                <a:solidFill>
                  <a:srgbClr val="000000"/>
                </a:solidFill>
              </a:rPr>
              <a:t>It aims at keeping </a:t>
            </a:r>
            <a:r>
              <a:rPr lang="en-US" dirty="0">
                <a:solidFill>
                  <a:srgbClr val="000000"/>
                </a:solidFill>
              </a:rPr>
              <a:t>software “alive” by moving to </a:t>
            </a:r>
            <a:r>
              <a:rPr lang="en-US" dirty="0" smtClean="0">
                <a:solidFill>
                  <a:srgbClr val="000000"/>
                </a:solidFill>
              </a:rPr>
              <a:t>a shared development model through:</a:t>
            </a:r>
          </a:p>
          <a:p>
            <a:pPr marL="285750" indent="-285750">
              <a:buFont typeface="Arial"/>
              <a:buChar char="•"/>
            </a:pPr>
            <a:r>
              <a:rPr lang="en-US" dirty="0" smtClean="0">
                <a:solidFill>
                  <a:srgbClr val="000000"/>
                </a:solidFill>
              </a:rPr>
              <a:t>Distributing and spreading knowledge about the software to minimize single point of failures (e.g. departure of a developer)</a:t>
            </a:r>
            <a:endParaRPr lang="en-US" dirty="0">
              <a:solidFill>
                <a:srgbClr val="000000"/>
              </a:solidFill>
            </a:endParaRPr>
          </a:p>
          <a:p>
            <a:pPr marL="285750" indent="-285750">
              <a:buFont typeface="Arial"/>
              <a:buChar char="•"/>
            </a:pPr>
            <a:r>
              <a:rPr lang="en-US" dirty="0">
                <a:solidFill>
                  <a:srgbClr val="000000"/>
                </a:solidFill>
              </a:rPr>
              <a:t>Building a self-sustaining community of developers working together and sharing efforts to keep software up to date</a:t>
            </a:r>
          </a:p>
          <a:p>
            <a:pPr marL="0" indent="0">
              <a:buNone/>
            </a:pPr>
            <a:endParaRPr lang="en-US" dirty="0">
              <a:solidFill>
                <a:srgbClr val="000000"/>
              </a:solidFill>
            </a:endParaRPr>
          </a:p>
          <a:p>
            <a:pPr marL="0" indent="0">
              <a:buNone/>
            </a:pPr>
            <a:r>
              <a:rPr lang="en-US" b="1" dirty="0">
                <a:solidFill>
                  <a:srgbClr val="000000"/>
                </a:solidFill>
              </a:rPr>
              <a:t>Advantages:</a:t>
            </a:r>
          </a:p>
          <a:p>
            <a:pPr marL="285750" indent="-285750">
              <a:buFont typeface="Arial"/>
              <a:buChar char="•"/>
            </a:pPr>
            <a:r>
              <a:rPr lang="en-US" dirty="0">
                <a:solidFill>
                  <a:srgbClr val="000000"/>
                </a:solidFill>
              </a:rPr>
              <a:t>Increases chances of further development of </a:t>
            </a:r>
            <a:r>
              <a:rPr lang="en-US" dirty="0" smtClean="0">
                <a:solidFill>
                  <a:srgbClr val="000000"/>
                </a:solidFill>
              </a:rPr>
              <a:t>software and possible migration </a:t>
            </a:r>
            <a:r>
              <a:rPr lang="en-US" dirty="0">
                <a:solidFill>
                  <a:srgbClr val="000000"/>
                </a:solidFill>
              </a:rPr>
              <a:t>to other </a:t>
            </a:r>
            <a:r>
              <a:rPr lang="en-US" dirty="0" smtClean="0">
                <a:solidFill>
                  <a:srgbClr val="000000"/>
                </a:solidFill>
              </a:rPr>
              <a:t>platforms</a:t>
            </a:r>
          </a:p>
          <a:p>
            <a:pPr marL="285750" indent="-285750">
              <a:buFont typeface="Arial"/>
              <a:buChar char="•"/>
            </a:pPr>
            <a:endParaRPr lang="en-US" dirty="0">
              <a:solidFill>
                <a:srgbClr val="000000"/>
              </a:solidFill>
            </a:endParaRPr>
          </a:p>
          <a:p>
            <a:pPr marL="0" indent="0">
              <a:buNone/>
            </a:pPr>
            <a:r>
              <a:rPr lang="en-US" b="1" dirty="0">
                <a:solidFill>
                  <a:srgbClr val="000000"/>
                </a:solidFill>
              </a:rPr>
              <a:t>Disadvantages:</a:t>
            </a:r>
          </a:p>
          <a:p>
            <a:pPr marL="285750" indent="-285750">
              <a:buFont typeface="Arial"/>
              <a:buChar char="•"/>
            </a:pPr>
            <a:r>
              <a:rPr lang="en-US" dirty="0" smtClean="0">
                <a:solidFill>
                  <a:srgbClr val="000000"/>
                </a:solidFill>
              </a:rPr>
              <a:t>Long process, requiring </a:t>
            </a:r>
            <a:r>
              <a:rPr lang="en-US" dirty="0">
                <a:solidFill>
                  <a:srgbClr val="000000"/>
                </a:solidFill>
              </a:rPr>
              <a:t>more coordination</a:t>
            </a:r>
          </a:p>
          <a:p>
            <a:pPr marL="285750" indent="-285750">
              <a:buFont typeface="Arial"/>
              <a:buChar char="•"/>
            </a:pPr>
            <a:r>
              <a:rPr lang="en-US" dirty="0">
                <a:solidFill>
                  <a:srgbClr val="000000"/>
                </a:solidFill>
              </a:rPr>
              <a:t>Possibility for loss of control of direction</a:t>
            </a:r>
          </a:p>
          <a:p>
            <a:pPr marL="285750" indent="-285750">
              <a:buFont typeface="Arial"/>
              <a:buChar char="•"/>
            </a:pPr>
            <a:r>
              <a:rPr lang="en-US" dirty="0" smtClean="0">
                <a:solidFill>
                  <a:srgbClr val="000000"/>
                </a:solidFill>
              </a:rPr>
              <a:t>Time </a:t>
            </a:r>
            <a:r>
              <a:rPr lang="en-US" dirty="0">
                <a:solidFill>
                  <a:srgbClr val="000000"/>
                </a:solidFill>
              </a:rPr>
              <a:t>investments into building </a:t>
            </a:r>
            <a:r>
              <a:rPr lang="en-US" dirty="0" smtClean="0">
                <a:solidFill>
                  <a:srgbClr val="000000"/>
                </a:solidFill>
              </a:rPr>
              <a:t>the community</a:t>
            </a:r>
            <a:r>
              <a:rPr lang="en-US" dirty="0">
                <a:solidFill>
                  <a:srgbClr val="000000"/>
                </a:solidFill>
              </a:rPr>
              <a:t>, which requires work to understand what </a:t>
            </a:r>
            <a:r>
              <a:rPr lang="en-US" dirty="0" smtClean="0">
                <a:solidFill>
                  <a:srgbClr val="000000"/>
                </a:solidFill>
              </a:rPr>
              <a:t>the community </a:t>
            </a:r>
            <a:r>
              <a:rPr lang="en-US" dirty="0">
                <a:solidFill>
                  <a:srgbClr val="000000"/>
                </a:solidFill>
              </a:rPr>
              <a:t>wants and how to appeal to </a:t>
            </a:r>
            <a:r>
              <a:rPr lang="en-US" dirty="0" smtClean="0">
                <a:solidFill>
                  <a:srgbClr val="000000"/>
                </a:solidFill>
              </a:rPr>
              <a:t>them</a:t>
            </a:r>
            <a:endParaRPr lang="en-US" dirty="0">
              <a:solidFill>
                <a:srgbClr val="000000"/>
              </a:solidFill>
            </a:endParaRPr>
          </a:p>
        </p:txBody>
      </p:sp>
    </p:spTree>
    <p:extLst>
      <p:ext uri="{BB962C8B-B14F-4D97-AF65-F5344CB8AC3E}">
        <p14:creationId xmlns:p14="http://schemas.microsoft.com/office/powerpoint/2010/main" val="3415269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Hibernation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174346" y="1188590"/>
            <a:ext cx="8707672" cy="4925460"/>
          </a:xfrm>
        </p:spPr>
        <p:txBody>
          <a:bodyPr/>
          <a:lstStyle/>
          <a:p>
            <a:pPr marL="0" indent="0">
              <a:buNone/>
            </a:pPr>
            <a:r>
              <a:rPr lang="en-US" sz="1800" dirty="0">
                <a:solidFill>
                  <a:srgbClr val="000000"/>
                </a:solidFill>
              </a:rPr>
              <a:t>Aim to preserve the knowledge of how to resuscitate/recreate the exact functionality of the software at a later </a:t>
            </a:r>
            <a:r>
              <a:rPr lang="en-US" sz="1800" dirty="0" smtClean="0">
                <a:solidFill>
                  <a:srgbClr val="000000"/>
                </a:solidFill>
              </a:rPr>
              <a:t>date. Applicable for example when:</a:t>
            </a:r>
          </a:p>
          <a:p>
            <a:pPr marL="285750" indent="-285750">
              <a:buFont typeface="Arial"/>
              <a:buChar char="•"/>
            </a:pPr>
            <a:r>
              <a:rPr lang="en-US" dirty="0" smtClean="0">
                <a:solidFill>
                  <a:srgbClr val="000000"/>
                </a:solidFill>
              </a:rPr>
              <a:t>the software </a:t>
            </a:r>
            <a:r>
              <a:rPr lang="en-US" dirty="0">
                <a:solidFill>
                  <a:srgbClr val="000000"/>
                </a:solidFill>
              </a:rPr>
              <a:t>has come to the end of its useful life, but there is the possibility that </a:t>
            </a:r>
            <a:r>
              <a:rPr lang="en-US" dirty="0" smtClean="0">
                <a:solidFill>
                  <a:srgbClr val="000000"/>
                </a:solidFill>
              </a:rPr>
              <a:t>it might </a:t>
            </a:r>
            <a:r>
              <a:rPr lang="en-US" dirty="0">
                <a:solidFill>
                  <a:srgbClr val="000000"/>
                </a:solidFill>
              </a:rPr>
              <a:t>need to be resurrected to double-check analysis or prove a </a:t>
            </a:r>
            <a:r>
              <a:rPr lang="en-US" dirty="0" smtClean="0">
                <a:solidFill>
                  <a:srgbClr val="000000"/>
                </a:solidFill>
              </a:rPr>
              <a:t>result</a:t>
            </a:r>
            <a:r>
              <a:rPr lang="en-US" dirty="0">
                <a:solidFill>
                  <a:srgbClr val="000000"/>
                </a:solidFill>
              </a:rPr>
              <a:t> </a:t>
            </a:r>
            <a:r>
              <a:rPr lang="en-US" dirty="0" smtClean="0">
                <a:solidFill>
                  <a:srgbClr val="000000"/>
                </a:solidFill>
              </a:rPr>
              <a:t>in future</a:t>
            </a:r>
          </a:p>
          <a:p>
            <a:pPr marL="285750" indent="-285750">
              <a:buFont typeface="Arial"/>
              <a:buChar char="•"/>
            </a:pPr>
            <a:r>
              <a:rPr lang="en-US" dirty="0" smtClean="0">
                <a:solidFill>
                  <a:srgbClr val="000000"/>
                </a:solidFill>
              </a:rPr>
              <a:t>Currently there is not a user community </a:t>
            </a:r>
            <a:r>
              <a:rPr lang="en-US" dirty="0">
                <a:solidFill>
                  <a:srgbClr val="000000"/>
                </a:solidFill>
              </a:rPr>
              <a:t>but </a:t>
            </a:r>
            <a:r>
              <a:rPr lang="en-US" dirty="0" smtClean="0">
                <a:solidFill>
                  <a:srgbClr val="000000"/>
                </a:solidFill>
              </a:rPr>
              <a:t>this might occur </a:t>
            </a:r>
            <a:r>
              <a:rPr lang="en-US" dirty="0">
                <a:solidFill>
                  <a:srgbClr val="000000"/>
                </a:solidFill>
              </a:rPr>
              <a:t>in the </a:t>
            </a:r>
            <a:r>
              <a:rPr lang="en-US" dirty="0" smtClean="0">
                <a:solidFill>
                  <a:srgbClr val="000000"/>
                </a:solidFill>
              </a:rPr>
              <a:t>future</a:t>
            </a:r>
          </a:p>
          <a:p>
            <a:pPr marL="0" indent="0">
              <a:buNone/>
            </a:pPr>
            <a:endParaRPr lang="en-US" sz="1800" dirty="0" smtClean="0">
              <a:solidFill>
                <a:srgbClr val="000000"/>
              </a:solidFill>
            </a:endParaRPr>
          </a:p>
          <a:p>
            <a:pPr marL="0" indent="0">
              <a:buNone/>
            </a:pPr>
            <a:r>
              <a:rPr lang="en-US" sz="1800" b="1" dirty="0" smtClean="0">
                <a:solidFill>
                  <a:srgbClr val="000000"/>
                </a:solidFill>
              </a:rPr>
              <a:t>Advantages: </a:t>
            </a:r>
            <a:r>
              <a:rPr lang="en-US" sz="1800" dirty="0" smtClean="0">
                <a:solidFill>
                  <a:srgbClr val="000000"/>
                </a:solidFill>
              </a:rPr>
              <a:t>allows </a:t>
            </a:r>
            <a:r>
              <a:rPr lang="en-US" sz="1800" dirty="0">
                <a:solidFill>
                  <a:srgbClr val="000000"/>
                </a:solidFill>
              </a:rPr>
              <a:t>break in </a:t>
            </a:r>
            <a:r>
              <a:rPr lang="en-US" sz="1800" dirty="0" smtClean="0">
                <a:solidFill>
                  <a:srgbClr val="000000"/>
                </a:solidFill>
              </a:rPr>
              <a:t>effort</a:t>
            </a:r>
            <a:endParaRPr lang="en-US" sz="1800" dirty="0">
              <a:solidFill>
                <a:srgbClr val="000000"/>
              </a:solidFill>
            </a:endParaRPr>
          </a:p>
          <a:p>
            <a:pPr marL="0" indent="0">
              <a:buNone/>
            </a:pPr>
            <a:endParaRPr lang="en-US" sz="1800" dirty="0" smtClean="0">
              <a:solidFill>
                <a:srgbClr val="000000"/>
              </a:solidFill>
            </a:endParaRPr>
          </a:p>
          <a:p>
            <a:pPr marL="0" indent="0">
              <a:buNone/>
            </a:pPr>
            <a:r>
              <a:rPr lang="en-US" sz="1800" b="1" dirty="0" smtClean="0">
                <a:solidFill>
                  <a:srgbClr val="000000"/>
                </a:solidFill>
              </a:rPr>
              <a:t>Disadvantages</a:t>
            </a:r>
            <a:r>
              <a:rPr lang="en-US" sz="1800" b="1" dirty="0">
                <a:solidFill>
                  <a:srgbClr val="000000"/>
                </a:solidFill>
              </a:rPr>
              <a:t>:</a:t>
            </a:r>
          </a:p>
          <a:p>
            <a:pPr marL="285750" indent="-285750">
              <a:buFont typeface="Arial"/>
              <a:buChar char="•"/>
            </a:pPr>
            <a:r>
              <a:rPr lang="en-US" sz="1800" dirty="0">
                <a:solidFill>
                  <a:srgbClr val="000000"/>
                </a:solidFill>
              </a:rPr>
              <a:t>Can be difficult to check if hibernation processes are rigorous until after it is too </a:t>
            </a:r>
            <a:r>
              <a:rPr lang="en-US" sz="1800" dirty="0" smtClean="0">
                <a:solidFill>
                  <a:srgbClr val="000000"/>
                </a:solidFill>
              </a:rPr>
              <a:t>late</a:t>
            </a:r>
            <a:endParaRPr lang="en-US" sz="1800" dirty="0">
              <a:solidFill>
                <a:srgbClr val="000000"/>
              </a:solidFill>
            </a:endParaRPr>
          </a:p>
          <a:p>
            <a:pPr marL="285750" indent="-285750">
              <a:buFont typeface="Arial"/>
              <a:buChar char="•"/>
            </a:pPr>
            <a:r>
              <a:rPr lang="en-US" sz="1800" dirty="0">
                <a:solidFill>
                  <a:srgbClr val="000000"/>
                </a:solidFill>
              </a:rPr>
              <a:t>Preparing software for hibernation can be resource heavy, and if the software is never resurrected you may feel that those resources were </a:t>
            </a:r>
            <a:r>
              <a:rPr lang="en-US" sz="1800" dirty="0" smtClean="0">
                <a:solidFill>
                  <a:srgbClr val="000000"/>
                </a:solidFill>
              </a:rPr>
              <a:t>wasted</a:t>
            </a:r>
            <a:endParaRPr lang="en-US" sz="1800" dirty="0">
              <a:solidFill>
                <a:srgbClr val="000000"/>
              </a:solidFill>
            </a:endParaRPr>
          </a:p>
          <a:p>
            <a:pPr marL="0" indent="0">
              <a:buNone/>
            </a:pPr>
            <a:endParaRPr lang="en-US" sz="1800" dirty="0" smtClean="0">
              <a:solidFill>
                <a:srgbClr val="000000"/>
              </a:solidFill>
            </a:endParaRPr>
          </a:p>
        </p:txBody>
      </p:sp>
    </p:spTree>
    <p:extLst>
      <p:ext uri="{BB962C8B-B14F-4D97-AF65-F5344CB8AC3E}">
        <p14:creationId xmlns:p14="http://schemas.microsoft.com/office/powerpoint/2010/main" val="263024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Deprecation &amp; Procrastination</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113898" y="1244947"/>
            <a:ext cx="8878747" cy="5459833"/>
          </a:xfrm>
        </p:spPr>
        <p:txBody>
          <a:bodyPr/>
          <a:lstStyle/>
          <a:p>
            <a:pPr marL="0" indent="0" algn="just">
              <a:buNone/>
            </a:pPr>
            <a:r>
              <a:rPr lang="en-US" sz="1800" b="1" dirty="0" smtClean="0">
                <a:solidFill>
                  <a:srgbClr val="000000"/>
                </a:solidFill>
              </a:rPr>
              <a:t>Deprecation</a:t>
            </a:r>
          </a:p>
          <a:p>
            <a:pPr marL="285750" indent="-285750" algn="just">
              <a:buFont typeface="Arial"/>
              <a:buChar char="•"/>
            </a:pPr>
            <a:r>
              <a:rPr lang="en-US" sz="1800" dirty="0" smtClean="0">
                <a:solidFill>
                  <a:srgbClr val="000000"/>
                </a:solidFill>
              </a:rPr>
              <a:t>Not properly a preservation approach; it is </a:t>
            </a:r>
            <a:r>
              <a:rPr lang="en-US" sz="1800" dirty="0">
                <a:solidFill>
                  <a:srgbClr val="000000"/>
                </a:solidFill>
              </a:rPr>
              <a:t>easy to </a:t>
            </a:r>
            <a:r>
              <a:rPr lang="en-US" sz="1800" dirty="0" smtClean="0">
                <a:solidFill>
                  <a:srgbClr val="000000"/>
                </a:solidFill>
              </a:rPr>
              <a:t>perform </a:t>
            </a:r>
            <a:r>
              <a:rPr lang="en-US" sz="1800" dirty="0">
                <a:solidFill>
                  <a:srgbClr val="000000"/>
                </a:solidFill>
              </a:rPr>
              <a:t>but often marks the end of a software package’s life and is typically only chosen when no other option is available</a:t>
            </a:r>
            <a:r>
              <a:rPr lang="en-US" sz="1800" dirty="0" smtClean="0">
                <a:solidFill>
                  <a:srgbClr val="000000"/>
                </a:solidFill>
              </a:rPr>
              <a:t>.</a:t>
            </a:r>
          </a:p>
          <a:p>
            <a:pPr marL="285750" indent="-285750" algn="just">
              <a:buFont typeface="Arial"/>
              <a:buChar char="•"/>
            </a:pPr>
            <a:r>
              <a:rPr lang="en-US" sz="1800" dirty="0" smtClean="0">
                <a:solidFill>
                  <a:srgbClr val="000000"/>
                </a:solidFill>
              </a:rPr>
              <a:t>It </a:t>
            </a:r>
            <a:r>
              <a:rPr lang="en-US" sz="1800" dirty="0">
                <a:solidFill>
                  <a:srgbClr val="000000"/>
                </a:solidFill>
              </a:rPr>
              <a:t>might be expensive or impossible to resurrect the </a:t>
            </a:r>
            <a:r>
              <a:rPr lang="en-US" sz="1800" dirty="0" smtClean="0">
                <a:solidFill>
                  <a:srgbClr val="000000"/>
                </a:solidFill>
              </a:rPr>
              <a:t>software in future.</a:t>
            </a:r>
            <a:endParaRPr lang="en-US" sz="1800" dirty="0">
              <a:solidFill>
                <a:srgbClr val="000000"/>
              </a:solidFill>
            </a:endParaRPr>
          </a:p>
          <a:p>
            <a:pPr marL="0" indent="0" algn="just">
              <a:buNone/>
            </a:pPr>
            <a:endParaRPr lang="en-US" sz="1800" dirty="0" smtClean="0">
              <a:solidFill>
                <a:srgbClr val="000000"/>
              </a:solidFill>
            </a:endParaRPr>
          </a:p>
          <a:p>
            <a:pPr marL="0" indent="0" algn="just">
              <a:buNone/>
            </a:pPr>
            <a:r>
              <a:rPr lang="en-US" sz="1800" b="1" dirty="0" smtClean="0">
                <a:solidFill>
                  <a:srgbClr val="000000"/>
                </a:solidFill>
              </a:rPr>
              <a:t>Procrastination</a:t>
            </a:r>
            <a:endParaRPr lang="en-US" sz="1800" b="1" dirty="0">
              <a:solidFill>
                <a:srgbClr val="000000"/>
              </a:solidFill>
            </a:endParaRPr>
          </a:p>
          <a:p>
            <a:pPr marL="0" indent="0" algn="ctr">
              <a:buNone/>
            </a:pPr>
            <a:r>
              <a:rPr lang="en-US" sz="2000" i="1" dirty="0">
                <a:solidFill>
                  <a:srgbClr val="000000"/>
                </a:solidFill>
              </a:rPr>
              <a:t>“Never put off until tomorrow what can be done the day after tomorrow... or the next day</a:t>
            </a:r>
            <a:r>
              <a:rPr lang="en-US" sz="2000" i="1" dirty="0" smtClean="0">
                <a:solidFill>
                  <a:srgbClr val="000000"/>
                </a:solidFill>
              </a:rPr>
              <a:t>”</a:t>
            </a:r>
            <a:endParaRPr lang="en-US" i="1" dirty="0">
              <a:solidFill>
                <a:srgbClr val="000000"/>
              </a:solidFill>
            </a:endParaRPr>
          </a:p>
          <a:p>
            <a:pPr marL="0" indent="0">
              <a:buNone/>
            </a:pPr>
            <a:r>
              <a:rPr lang="en-US" sz="1800" b="1" dirty="0">
                <a:solidFill>
                  <a:srgbClr val="000000"/>
                </a:solidFill>
              </a:rPr>
              <a:t>Advantages:</a:t>
            </a:r>
          </a:p>
          <a:p>
            <a:pPr marL="285750" indent="-285750">
              <a:buFont typeface="Arial"/>
              <a:buChar char="•"/>
            </a:pPr>
            <a:r>
              <a:rPr lang="en-US" sz="1800" dirty="0">
                <a:solidFill>
                  <a:srgbClr val="000000"/>
                </a:solidFill>
              </a:rPr>
              <a:t>Comes </a:t>
            </a:r>
            <a:r>
              <a:rPr lang="en-US" sz="1800" dirty="0" smtClean="0">
                <a:solidFill>
                  <a:srgbClr val="000000"/>
                </a:solidFill>
              </a:rPr>
              <a:t>naturally, very easy </a:t>
            </a:r>
            <a:r>
              <a:rPr lang="en-US" sz="1800" dirty="0">
                <a:solidFill>
                  <a:srgbClr val="000000"/>
                </a:solidFill>
              </a:rPr>
              <a:t>and very cheap </a:t>
            </a:r>
            <a:endParaRPr lang="en-US" sz="1800" b="1" dirty="0">
              <a:solidFill>
                <a:srgbClr val="000000"/>
              </a:solidFill>
            </a:endParaRPr>
          </a:p>
          <a:p>
            <a:pPr marL="0" indent="0">
              <a:buNone/>
            </a:pPr>
            <a:r>
              <a:rPr lang="en-US" sz="1800" b="1" dirty="0">
                <a:solidFill>
                  <a:srgbClr val="000000"/>
                </a:solidFill>
              </a:rPr>
              <a:t>Disadvantages:</a:t>
            </a:r>
          </a:p>
          <a:p>
            <a:pPr marL="285750" indent="-285750">
              <a:buFont typeface="Arial"/>
              <a:buChar char="•"/>
            </a:pPr>
            <a:r>
              <a:rPr lang="en-US" sz="1800" dirty="0">
                <a:solidFill>
                  <a:srgbClr val="000000"/>
                </a:solidFill>
              </a:rPr>
              <a:t>Not a valid preservation technique!</a:t>
            </a:r>
          </a:p>
          <a:p>
            <a:pPr marL="285750" indent="-285750">
              <a:buFont typeface="Arial"/>
              <a:buChar char="•"/>
            </a:pPr>
            <a:r>
              <a:rPr lang="en-US" sz="1800" dirty="0">
                <a:solidFill>
                  <a:srgbClr val="000000"/>
                </a:solidFill>
              </a:rPr>
              <a:t>May require software archaeology skills in the future </a:t>
            </a:r>
          </a:p>
          <a:p>
            <a:pPr marL="285750" indent="-285750" algn="just">
              <a:buFont typeface="Arial"/>
              <a:buChar char="•"/>
            </a:pPr>
            <a:endParaRPr lang="en-US" sz="1800" dirty="0">
              <a:solidFill>
                <a:srgbClr val="000000"/>
              </a:solidFill>
            </a:endParaRPr>
          </a:p>
        </p:txBody>
      </p:sp>
      <p:pic>
        <p:nvPicPr>
          <p:cNvPr id="6" name="Picture 5"/>
          <p:cNvPicPr>
            <a:picLocks noChangeAspect="1"/>
          </p:cNvPicPr>
          <p:nvPr/>
        </p:nvPicPr>
        <p:blipFill>
          <a:blip r:embed="rId2"/>
          <a:stretch>
            <a:fillRect/>
          </a:stretch>
        </p:blipFill>
        <p:spPr>
          <a:xfrm>
            <a:off x="7214563" y="4475056"/>
            <a:ext cx="1006604" cy="962008"/>
          </a:xfrm>
          <a:prstGeom prst="rect">
            <a:avLst/>
          </a:prstGeom>
        </p:spPr>
      </p:pic>
    </p:spTree>
    <p:extLst>
      <p:ext uri="{BB962C8B-B14F-4D97-AF65-F5344CB8AC3E}">
        <p14:creationId xmlns:p14="http://schemas.microsoft.com/office/powerpoint/2010/main" val="3891551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518793"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Software preservation principles (1)</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4"/>
          <p:cNvSpPr>
            <a:spLocks noGrp="1"/>
          </p:cNvSpPr>
          <p:nvPr>
            <p:ph idx="1"/>
          </p:nvPr>
        </p:nvSpPr>
        <p:spPr>
          <a:xfrm>
            <a:off x="16708" y="1274460"/>
            <a:ext cx="9127292" cy="950497"/>
          </a:xfrm>
        </p:spPr>
        <p:txBody>
          <a:bodyPr/>
          <a:lstStyle/>
          <a:p>
            <a:pPr marL="0" indent="0">
              <a:buNone/>
            </a:pPr>
            <a:r>
              <a:rPr lang="en-US" dirty="0" smtClean="0"/>
              <a:t>Once the Software Preservation approach is selected, the following steps are to be followed:</a:t>
            </a:r>
          </a:p>
          <a:p>
            <a:pPr marL="0" indent="0">
              <a:buNone/>
            </a:pPr>
            <a:endParaRPr lang="en-US" dirty="0"/>
          </a:p>
          <a:p>
            <a:pPr marL="0" indent="0">
              <a:buNone/>
            </a:pPr>
            <a:endParaRPr lang="en-US" dirty="0"/>
          </a:p>
        </p:txBody>
      </p:sp>
      <p:grpSp>
        <p:nvGrpSpPr>
          <p:cNvPr id="14" name="Group 13"/>
          <p:cNvGrpSpPr/>
          <p:nvPr/>
        </p:nvGrpSpPr>
        <p:grpSpPr>
          <a:xfrm>
            <a:off x="584816" y="1955227"/>
            <a:ext cx="8053733" cy="1036140"/>
            <a:chOff x="-86412" y="2623711"/>
            <a:chExt cx="8251198" cy="1241810"/>
          </a:xfrm>
        </p:grpSpPr>
        <p:sp>
          <p:nvSpPr>
            <p:cNvPr id="3" name="Oval 2"/>
            <p:cNvSpPr/>
            <p:nvPr/>
          </p:nvSpPr>
          <p:spPr>
            <a:xfrm>
              <a:off x="-86412" y="2640425"/>
              <a:ext cx="2186727" cy="1225096"/>
            </a:xfrm>
            <a:prstGeom prst="ellipse">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Preservation</a:t>
              </a:r>
              <a:endParaRPr lang="en-US" sz="1600" b="1" dirty="0"/>
            </a:p>
          </p:txBody>
        </p:sp>
        <p:sp>
          <p:nvSpPr>
            <p:cNvPr id="6" name="Oval 5"/>
            <p:cNvSpPr/>
            <p:nvPr/>
          </p:nvSpPr>
          <p:spPr>
            <a:xfrm>
              <a:off x="2107350" y="2642422"/>
              <a:ext cx="1978752" cy="12179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Retrieve</a:t>
              </a:r>
              <a:endParaRPr lang="en-US" b="1" dirty="0"/>
            </a:p>
          </p:txBody>
        </p:sp>
        <p:sp>
          <p:nvSpPr>
            <p:cNvPr id="7" name="Oval 6"/>
            <p:cNvSpPr/>
            <p:nvPr/>
          </p:nvSpPr>
          <p:spPr>
            <a:xfrm>
              <a:off x="4076996" y="2642416"/>
              <a:ext cx="2102025" cy="12179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Reconstruct</a:t>
              </a:r>
              <a:endParaRPr lang="en-US" sz="1400" b="1" dirty="0"/>
            </a:p>
          </p:txBody>
        </p:sp>
        <p:sp>
          <p:nvSpPr>
            <p:cNvPr id="8" name="Oval 7"/>
            <p:cNvSpPr/>
            <p:nvPr/>
          </p:nvSpPr>
          <p:spPr>
            <a:xfrm>
              <a:off x="6184786" y="2623711"/>
              <a:ext cx="1980000" cy="12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Replay </a:t>
              </a:r>
              <a:endParaRPr lang="en-US" b="1" dirty="0"/>
            </a:p>
          </p:txBody>
        </p:sp>
        <p:sp>
          <p:nvSpPr>
            <p:cNvPr id="11" name="Isosceles Triangle 10"/>
            <p:cNvSpPr/>
            <p:nvPr/>
          </p:nvSpPr>
          <p:spPr>
            <a:xfrm rot="5400000">
              <a:off x="1804572" y="3041501"/>
              <a:ext cx="584815" cy="396342"/>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3778253" y="3060209"/>
              <a:ext cx="584815" cy="396342"/>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rot="5400000">
              <a:off x="5906412" y="3045495"/>
              <a:ext cx="584815" cy="396342"/>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00508" y="3168945"/>
            <a:ext cx="8722098" cy="3210933"/>
          </a:xfrm>
          <a:prstGeom prst="rect">
            <a:avLst/>
          </a:prstGeom>
          <a:noFill/>
          <a:ln>
            <a:noFill/>
          </a:ln>
        </p:spPr>
        <p:txBody>
          <a:bodyPr vert="horz" wrap="square" lIns="91440" tIns="45720" rIns="91440" bIns="45720" numCol="1" anchor="t" anchorCtr="0" compatLnSpc="1">
            <a:prstTxWarp prst="textNoShape">
              <a:avLst/>
            </a:prstTxWarp>
          </a:bodyPr>
          <a:lstStyle>
            <a:lvl1pPr marL="0" indent="0" eaLnBrk="0" hangingPunct="0">
              <a:lnSpc>
                <a:spcPct val="119000"/>
              </a:lnSpc>
              <a:spcBef>
                <a:spcPct val="20000"/>
              </a:spcBef>
              <a:buClr>
                <a:schemeClr val="accent1"/>
              </a:buClr>
              <a:buFont typeface="Verdana" pitchFamily="34" charset="0"/>
              <a:buNone/>
              <a:defRPr sz="1600" b="1">
                <a:solidFill>
                  <a:schemeClr val="bg2"/>
                </a:solidFill>
                <a:latin typeface="+mn-lt"/>
              </a:defRPr>
            </a:lvl1pPr>
            <a:lvl2pPr marL="1227138" indent="-419100" eaLnBrk="0" hangingPunct="0">
              <a:lnSpc>
                <a:spcPct val="119000"/>
              </a:lnSpc>
              <a:spcBef>
                <a:spcPct val="20000"/>
              </a:spcBef>
              <a:buClr>
                <a:schemeClr val="accent1"/>
              </a:buClr>
              <a:buFont typeface="Verdana" pitchFamily="34" charset="0"/>
              <a:buAutoNum type="alphaLcPeriod"/>
              <a:defRPr sz="1600">
                <a:solidFill>
                  <a:schemeClr val="bg2"/>
                </a:solidFill>
                <a:latin typeface="+mn-lt"/>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5pPr>
            <a:lvl6pPr marL="34798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US" dirty="0" smtClean="0"/>
              <a:t>Preserve</a:t>
            </a:r>
            <a:r>
              <a:rPr lang="en-US" b="0" dirty="0" smtClean="0"/>
              <a:t>: a </a:t>
            </a:r>
            <a:r>
              <a:rPr lang="en-US" b="0" dirty="0"/>
              <a:t>copy of a software “product” needs to be stored for long term preservation. Software is a complex digital </a:t>
            </a:r>
            <a:r>
              <a:rPr lang="en-US" b="0" dirty="0" smtClean="0"/>
              <a:t>object </a:t>
            </a:r>
            <a:r>
              <a:rPr lang="en-US" b="0" dirty="0"/>
              <a:t>(c.f. an information package as in OAIS); what is actually preserved is dependent on the software preservation approach </a:t>
            </a:r>
            <a:r>
              <a:rPr lang="en-US" b="0" dirty="0" smtClean="0"/>
              <a:t>taken. There </a:t>
            </a:r>
            <a:r>
              <a:rPr lang="en-US" b="0" dirty="0"/>
              <a:t>should be a strategy to ensure that the storage is secure and maintains its authenticity (fixity again using OAIS terminology) over time, with appropriate strategies for storage replication, media refresh, format migration </a:t>
            </a:r>
            <a:r>
              <a:rPr lang="en-US" b="0" dirty="0" smtClean="0"/>
              <a:t>etc.</a:t>
            </a:r>
          </a:p>
          <a:p>
            <a:r>
              <a:rPr lang="en-US" b="0" dirty="0" smtClean="0"/>
              <a:t> </a:t>
            </a:r>
            <a:endParaRPr lang="en-US" b="0" dirty="0"/>
          </a:p>
          <a:p>
            <a:r>
              <a:rPr lang="en-US" dirty="0" smtClean="0"/>
              <a:t>Retrieve:</a:t>
            </a:r>
            <a:r>
              <a:rPr lang="en-US" b="0" dirty="0" smtClean="0"/>
              <a:t> </a:t>
            </a:r>
            <a:r>
              <a:rPr lang="en-US" b="0" dirty="0"/>
              <a:t>i</a:t>
            </a:r>
            <a:r>
              <a:rPr lang="en-US" b="0" dirty="0" smtClean="0"/>
              <a:t>n </a:t>
            </a:r>
            <a:r>
              <a:rPr lang="en-US" b="0" dirty="0"/>
              <a:t>order </a:t>
            </a:r>
            <a:r>
              <a:rPr lang="en-US" b="0" dirty="0" smtClean="0"/>
              <a:t>to retrieve it </a:t>
            </a:r>
            <a:r>
              <a:rPr lang="en-US" b="0" dirty="0"/>
              <a:t>at a date in the future, it needs to be clearly </a:t>
            </a:r>
            <a:r>
              <a:rPr lang="en-GB" b="0" dirty="0" smtClean="0"/>
              <a:t>labelled</a:t>
            </a:r>
            <a:r>
              <a:rPr lang="en-US" b="0" dirty="0" smtClean="0"/>
              <a:t> </a:t>
            </a:r>
            <a:r>
              <a:rPr lang="en-US" b="0" dirty="0"/>
              <a:t>and </a:t>
            </a:r>
            <a:r>
              <a:rPr lang="en-US" b="0" dirty="0" smtClean="0"/>
              <a:t>identified, </a:t>
            </a:r>
            <a:r>
              <a:rPr lang="en-US" b="0" dirty="0"/>
              <a:t>with a suitable catalogue. This should provide search on its function </a:t>
            </a:r>
            <a:r>
              <a:rPr lang="en-US" b="0" dirty="0" smtClean="0"/>
              <a:t>and </a:t>
            </a:r>
            <a:r>
              <a:rPr lang="en-US" b="0" dirty="0"/>
              <a:t>origin (provenance information). </a:t>
            </a:r>
          </a:p>
        </p:txBody>
      </p:sp>
    </p:spTree>
    <p:extLst>
      <p:ext uri="{BB962C8B-B14F-4D97-AF65-F5344CB8AC3E}">
        <p14:creationId xmlns:p14="http://schemas.microsoft.com/office/powerpoint/2010/main" val="373802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2"/>
            <a:ext cx="6535502"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Software preservation principles (2)</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5" name="TextBox 14"/>
          <p:cNvSpPr txBox="1"/>
          <p:nvPr/>
        </p:nvSpPr>
        <p:spPr>
          <a:xfrm>
            <a:off x="367598" y="1460104"/>
            <a:ext cx="8070448" cy="3846797"/>
          </a:xfrm>
          <a:prstGeom prst="rect">
            <a:avLst/>
          </a:prstGeom>
          <a:noFill/>
          <a:ln>
            <a:noFill/>
          </a:ln>
        </p:spPr>
        <p:txBody>
          <a:bodyPr vert="horz" wrap="square" lIns="91440" tIns="45720" rIns="91440" bIns="45720" numCol="1" anchor="t" anchorCtr="0" compatLnSpc="1">
            <a:prstTxWarp prst="textNoShape">
              <a:avLst/>
            </a:prstTxWarp>
          </a:bodyPr>
          <a:lstStyle>
            <a:lvl1pPr marL="0" indent="0" eaLnBrk="0" hangingPunct="0">
              <a:lnSpc>
                <a:spcPct val="119000"/>
              </a:lnSpc>
              <a:spcBef>
                <a:spcPct val="20000"/>
              </a:spcBef>
              <a:buClr>
                <a:schemeClr val="accent1"/>
              </a:buClr>
              <a:buFont typeface="Verdana" pitchFamily="34" charset="0"/>
              <a:buNone/>
              <a:defRPr sz="1600" b="1">
                <a:solidFill>
                  <a:schemeClr val="bg2"/>
                </a:solidFill>
                <a:latin typeface="+mn-lt"/>
              </a:defRPr>
            </a:lvl1pPr>
            <a:lvl2pPr marL="1227138" indent="-419100" eaLnBrk="0" hangingPunct="0">
              <a:lnSpc>
                <a:spcPct val="119000"/>
              </a:lnSpc>
              <a:spcBef>
                <a:spcPct val="20000"/>
              </a:spcBef>
              <a:buClr>
                <a:schemeClr val="accent1"/>
              </a:buClr>
              <a:buFont typeface="Verdana" pitchFamily="34" charset="0"/>
              <a:buAutoNum type="alphaLcPeriod"/>
              <a:defRPr sz="1600">
                <a:solidFill>
                  <a:schemeClr val="bg2"/>
                </a:solidFill>
                <a:latin typeface="+mn-lt"/>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mn-lt"/>
              </a:defRPr>
            </a:lvl5pPr>
            <a:lvl6pPr marL="34798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US" dirty="0" smtClean="0"/>
              <a:t>Reconstruct</a:t>
            </a:r>
            <a:r>
              <a:rPr lang="en-US" b="0" dirty="0" smtClean="0"/>
              <a:t>: The </a:t>
            </a:r>
            <a:r>
              <a:rPr lang="en-US" b="0" dirty="0"/>
              <a:t>preserved product can be reinstalled or rebuilt within a sufficiently close environment to the original that it will execute satisfactorily. For software, this is a particularly complex operation, as there are a large number of contextual dependencies to the software execution environment which are required to be satisfied before the software will </a:t>
            </a:r>
          </a:p>
          <a:p>
            <a:r>
              <a:rPr lang="en-US" b="0" dirty="0"/>
              <a:t>execute at </a:t>
            </a:r>
            <a:r>
              <a:rPr lang="en-US" b="0" dirty="0" smtClean="0"/>
              <a:t>all.</a:t>
            </a:r>
          </a:p>
          <a:p>
            <a:endParaRPr lang="en-US" b="0" dirty="0"/>
          </a:p>
          <a:p>
            <a:r>
              <a:rPr lang="en-US" dirty="0" smtClean="0"/>
              <a:t>Replay</a:t>
            </a:r>
            <a:r>
              <a:rPr lang="en-US" b="0" dirty="0"/>
              <a:t>:</a:t>
            </a:r>
            <a:r>
              <a:rPr lang="en-US" b="0" dirty="0" smtClean="0"/>
              <a:t> </a:t>
            </a:r>
            <a:r>
              <a:rPr lang="en-US" b="0" dirty="0"/>
              <a:t>In order to be useful at a later date, software needs be replayed, or executed and </a:t>
            </a:r>
            <a:r>
              <a:rPr lang="en-US" b="0" dirty="0" smtClean="0"/>
              <a:t>perform </a:t>
            </a:r>
            <a:r>
              <a:rPr lang="en-US" b="0" dirty="0"/>
              <a:t>in a manner which is sufficient close in its </a:t>
            </a:r>
            <a:r>
              <a:rPr lang="en-US" b="0" dirty="0" smtClean="0"/>
              <a:t>behavior </a:t>
            </a:r>
            <a:r>
              <a:rPr lang="en-US" b="0" dirty="0"/>
              <a:t>to the original. As with reconstruction, there may be environmental factors which may influence whether the software delivers a satisfactory level of performance. </a:t>
            </a:r>
          </a:p>
          <a:p>
            <a:endParaRPr lang="en-US" b="0" dirty="0"/>
          </a:p>
        </p:txBody>
      </p:sp>
    </p:spTree>
    <p:extLst>
      <p:ext uri="{BB962C8B-B14F-4D97-AF65-F5344CB8AC3E}">
        <p14:creationId xmlns:p14="http://schemas.microsoft.com/office/powerpoint/2010/main" val="90665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305841" y="2396646"/>
            <a:ext cx="459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600" b="1"/>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ESA Approaches </a:t>
            </a:r>
          </a:p>
          <a:p>
            <a:r>
              <a:rPr lang="en-GB" altLang="en-US" dirty="0"/>
              <a:t>&amp; </a:t>
            </a:r>
          </a:p>
          <a:p>
            <a:r>
              <a:rPr lang="en-GB" altLang="en-US" dirty="0"/>
              <a:t>Lesson Learned</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80510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46677"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200" b="1">
                <a:solidFill>
                  <a:schemeClr val="bg1"/>
                </a:solidFill>
                <a:latin typeface="Calibri" charset="0"/>
                <a:ea typeface="ＭＳ Ｐゴシック" charset="0"/>
                <a:cs typeface="Calibri" charset="0"/>
              </a:defRPr>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smtClean="0"/>
              <a:t>Some Challenges</a:t>
            </a:r>
            <a:endParaRPr lang="en-GB" altLang="en-US" dirty="0"/>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2" name="TextBox 1"/>
          <p:cNvSpPr txBox="1"/>
          <p:nvPr/>
        </p:nvSpPr>
        <p:spPr>
          <a:xfrm>
            <a:off x="0" y="1361789"/>
            <a:ext cx="9144000" cy="4524316"/>
          </a:xfrm>
          <a:prstGeom prst="rect">
            <a:avLst/>
          </a:prstGeom>
          <a:noFill/>
        </p:spPr>
        <p:txBody>
          <a:bodyPr wrap="square" rtlCol="0">
            <a:spAutoFit/>
          </a:bodyPr>
          <a:lstStyle/>
          <a:p>
            <a:pPr marL="457200" indent="-457200">
              <a:buFont typeface="Arial"/>
              <a:buChar char="•"/>
            </a:pPr>
            <a:r>
              <a:rPr lang="en-US" dirty="0"/>
              <a:t>Long-term accessibility and exploitability of Earth </a:t>
            </a:r>
            <a:r>
              <a:rPr lang="en-US" dirty="0" smtClean="0"/>
              <a:t>observation data </a:t>
            </a:r>
            <a:r>
              <a:rPr lang="en-US" dirty="0"/>
              <a:t>requires that not only sensed data but also </a:t>
            </a:r>
            <a:r>
              <a:rPr lang="en-US" b="1" u="sng" dirty="0" smtClean="0"/>
              <a:t>associated </a:t>
            </a:r>
            <a:r>
              <a:rPr lang="en-US" b="1" u="sng" dirty="0"/>
              <a:t>knowledge </a:t>
            </a:r>
            <a:r>
              <a:rPr lang="en-US" b="1" u="sng" dirty="0" smtClean="0"/>
              <a:t>is properly </a:t>
            </a:r>
            <a:r>
              <a:rPr lang="en-US" b="1" u="sng" dirty="0"/>
              <a:t>preserved</a:t>
            </a:r>
            <a:r>
              <a:rPr lang="en-US" dirty="0"/>
              <a:t> and made </a:t>
            </a:r>
            <a:r>
              <a:rPr lang="en-US" dirty="0" smtClean="0"/>
              <a:t>accessible</a:t>
            </a:r>
            <a:r>
              <a:rPr lang="en-US" dirty="0"/>
              <a:t>.</a:t>
            </a:r>
          </a:p>
          <a:p>
            <a:pPr marL="457200" indent="-457200">
              <a:buFont typeface="Arial"/>
              <a:buChar char="•"/>
            </a:pPr>
            <a:endParaRPr lang="en-US" dirty="0" smtClean="0"/>
          </a:p>
          <a:p>
            <a:pPr marL="457200" indent="-457200">
              <a:buFont typeface="Arial"/>
              <a:buChar char="•"/>
            </a:pPr>
            <a:r>
              <a:rPr lang="en-US" b="1" u="sng" dirty="0"/>
              <a:t>Information technology is changing </a:t>
            </a:r>
            <a:r>
              <a:rPr lang="en-US" b="1" u="sng" dirty="0" smtClean="0"/>
              <a:t>rapidly </a:t>
            </a:r>
            <a:r>
              <a:rPr lang="en-US" dirty="0" smtClean="0"/>
              <a:t>affecting EO digital </a:t>
            </a:r>
            <a:r>
              <a:rPr lang="en-US" dirty="0"/>
              <a:t>data </a:t>
            </a:r>
            <a:r>
              <a:rPr lang="en-US" dirty="0" smtClean="0"/>
              <a:t>preservation and use: risk </a:t>
            </a:r>
            <a:r>
              <a:rPr lang="en-US" dirty="0"/>
              <a:t>of obsolescence of file formats, </a:t>
            </a:r>
            <a:r>
              <a:rPr lang="en-US" dirty="0" smtClean="0"/>
              <a:t>extant </a:t>
            </a:r>
            <a:r>
              <a:rPr lang="en-US" dirty="0"/>
              <a:t>hardware and operating environments that </a:t>
            </a:r>
            <a:r>
              <a:rPr lang="en-US" dirty="0" smtClean="0"/>
              <a:t>could make </a:t>
            </a:r>
            <a:r>
              <a:rPr lang="en-US" dirty="0"/>
              <a:t>data unreadable on the physical and logical level. </a:t>
            </a:r>
          </a:p>
          <a:p>
            <a:pPr marL="457200" indent="-457200">
              <a:buFont typeface="Arial"/>
              <a:buChar char="•"/>
            </a:pPr>
            <a:endParaRPr lang="en-US" dirty="0" smtClean="0"/>
          </a:p>
          <a:p>
            <a:pPr marL="457200" indent="-457200">
              <a:buFont typeface="Arial"/>
              <a:buChar char="•"/>
            </a:pPr>
            <a:r>
              <a:rPr lang="en-US" b="1" u="sng" dirty="0" smtClean="0"/>
              <a:t>EO data hardware </a:t>
            </a:r>
            <a:r>
              <a:rPr lang="en-US" b="1" u="sng" dirty="0"/>
              <a:t>and software </a:t>
            </a:r>
            <a:r>
              <a:rPr lang="en-US" b="1" u="sng" dirty="0" smtClean="0"/>
              <a:t>management environments are made obsolete by technology </a:t>
            </a:r>
            <a:r>
              <a:rPr lang="en-US" b="1" u="sng" dirty="0"/>
              <a:t>evolution </a:t>
            </a:r>
            <a:r>
              <a:rPr lang="en-US" b="1" u="sng" dirty="0" smtClean="0"/>
              <a:t>in short timespans</a:t>
            </a:r>
            <a:r>
              <a:rPr lang="en-US" dirty="0" smtClean="0"/>
              <a:t>: need </a:t>
            </a:r>
            <a:r>
              <a:rPr lang="en-US" dirty="0"/>
              <a:t>to find ways to </a:t>
            </a:r>
            <a:r>
              <a:rPr lang="en-US" b="1" u="sng" dirty="0"/>
              <a:t>preserve both </a:t>
            </a:r>
            <a:r>
              <a:rPr lang="en-US" b="1" u="sng" dirty="0" smtClean="0"/>
              <a:t>data and </a:t>
            </a:r>
            <a:r>
              <a:rPr lang="en-US" b="1" u="sng" dirty="0"/>
              <a:t>their execution context</a:t>
            </a:r>
            <a:r>
              <a:rPr lang="en-US" dirty="0"/>
              <a:t>.</a:t>
            </a:r>
          </a:p>
          <a:p>
            <a:pPr marL="457200" indent="-457200">
              <a:buFont typeface="Arial"/>
              <a:buChar char="•"/>
            </a:pPr>
            <a:endParaRPr lang="en-US" dirty="0" smtClean="0"/>
          </a:p>
          <a:p>
            <a:pPr marL="457200" indent="-457200">
              <a:buFont typeface="Arial"/>
              <a:buChar char="•"/>
            </a:pPr>
            <a:r>
              <a:rPr lang="en-US" dirty="0" smtClean="0"/>
              <a:t>For </a:t>
            </a:r>
            <a:r>
              <a:rPr lang="en-US" dirty="0"/>
              <a:t>some digital objects, like software programs, the absence of source code may be a </a:t>
            </a:r>
            <a:r>
              <a:rPr lang="en-US" dirty="0" smtClean="0"/>
              <a:t>problem. </a:t>
            </a:r>
            <a:r>
              <a:rPr lang="en-US" dirty="0"/>
              <a:t>Legal aspects, like copyrights or copy protection mechanisms, can make this even more complex</a:t>
            </a:r>
            <a:r>
              <a:rPr lang="en-US" dirty="0" smtClean="0"/>
              <a:t>.</a:t>
            </a:r>
            <a:endParaRPr lang="en-US" dirty="0"/>
          </a:p>
        </p:txBody>
      </p:sp>
    </p:spTree>
    <p:extLst>
      <p:ext uri="{BB962C8B-B14F-4D97-AF65-F5344CB8AC3E}">
        <p14:creationId xmlns:p14="http://schemas.microsoft.com/office/powerpoint/2010/main" val="3450433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94087" y="2616886"/>
            <a:ext cx="2549913" cy="183498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6199039" y="3893790"/>
            <a:ext cx="1980394" cy="1087941"/>
          </a:xfrm>
          <a:prstGeom prst="rect">
            <a:avLst/>
          </a:prstGeom>
          <a:ln>
            <a:solidFill>
              <a:schemeClr val="tx1"/>
            </a:solidFill>
          </a:ln>
        </p:spPr>
      </p:pic>
      <p:sp>
        <p:nvSpPr>
          <p:cNvPr id="2" name="Title 1"/>
          <p:cNvSpPr>
            <a:spLocks noGrp="1"/>
          </p:cNvSpPr>
          <p:nvPr>
            <p:ph type="title"/>
          </p:nvPr>
        </p:nvSpPr>
        <p:spPr>
          <a:xfrm>
            <a:off x="167090" y="302132"/>
            <a:ext cx="7485632"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ESA Approach – Preservation Life cycle</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TextBox 2"/>
          <p:cNvSpPr txBox="1"/>
          <p:nvPr/>
        </p:nvSpPr>
        <p:spPr>
          <a:xfrm>
            <a:off x="3124584" y="1253366"/>
            <a:ext cx="1871408" cy="830997"/>
          </a:xfrm>
          <a:prstGeom prst="rect">
            <a:avLst/>
          </a:prstGeom>
          <a:effectLst>
            <a:glow rad="101600">
              <a:srgbClr val="FF0000">
                <a:alpha val="75000"/>
              </a:srgbClr>
            </a:glow>
            <a:outerShdw blurRad="50800" dist="38100" dir="2700000" algn="tl" rotWithShape="0">
              <a:srgbClr val="000000">
                <a:alpha val="43000"/>
              </a:srgb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Mission Preservation Requirements</a:t>
            </a:r>
            <a:endParaRPr lang="en-US" sz="1200" b="1" dirty="0"/>
          </a:p>
        </p:txBody>
      </p:sp>
      <p:sp>
        <p:nvSpPr>
          <p:cNvPr id="5" name="Bent Arrow 4"/>
          <p:cNvSpPr/>
          <p:nvPr/>
        </p:nvSpPr>
        <p:spPr>
          <a:xfrm rot="5400000">
            <a:off x="6424546" y="276012"/>
            <a:ext cx="852286" cy="3475475"/>
          </a:xfrm>
          <a:prstGeom prst="bentArrow">
            <a:avLst>
              <a:gd name="adj1" fmla="val 25000"/>
              <a:gd name="adj2" fmla="val 25000"/>
              <a:gd name="adj3" fmla="val 25000"/>
              <a:gd name="adj4" fmla="val 503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10800000">
            <a:off x="7301831" y="4528826"/>
            <a:ext cx="1253177" cy="2072231"/>
          </a:xfrm>
          <a:prstGeom prst="bentArrow">
            <a:avLst>
              <a:gd name="adj1" fmla="val 25000"/>
              <a:gd name="adj2" fmla="val 25000"/>
              <a:gd name="adj3" fmla="val 25000"/>
              <a:gd name="adj4" fmla="val 540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5"/>
          <a:stretch>
            <a:fillRect/>
          </a:stretch>
        </p:blipFill>
        <p:spPr>
          <a:xfrm>
            <a:off x="1386847" y="5665211"/>
            <a:ext cx="5781313" cy="1109229"/>
          </a:xfrm>
          <a:prstGeom prst="rect">
            <a:avLst/>
          </a:prstGeom>
        </p:spPr>
      </p:pic>
      <p:pic>
        <p:nvPicPr>
          <p:cNvPr id="10" name="Picture 9"/>
          <p:cNvPicPr>
            <a:picLocks noChangeAspect="1"/>
          </p:cNvPicPr>
          <p:nvPr/>
        </p:nvPicPr>
        <p:blipFill>
          <a:blip r:embed="rId6"/>
          <a:stretch>
            <a:fillRect/>
          </a:stretch>
        </p:blipFill>
        <p:spPr>
          <a:xfrm>
            <a:off x="324405" y="2449143"/>
            <a:ext cx="1797638" cy="1722996"/>
          </a:xfrm>
          <a:prstGeom prst="rect">
            <a:avLst/>
          </a:prstGeom>
        </p:spPr>
      </p:pic>
      <p:sp>
        <p:nvSpPr>
          <p:cNvPr id="11" name="Bent Arrow 10"/>
          <p:cNvSpPr/>
          <p:nvPr/>
        </p:nvSpPr>
        <p:spPr>
          <a:xfrm rot="16200000">
            <a:off x="-186793" y="5016388"/>
            <a:ext cx="2111325" cy="103595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ular Callout 13"/>
          <p:cNvSpPr/>
          <p:nvPr/>
        </p:nvSpPr>
        <p:spPr>
          <a:xfrm>
            <a:off x="1409752" y="4714651"/>
            <a:ext cx="2372678" cy="896746"/>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What to preserve, Information Format &amp; Software preservation approach</a:t>
            </a:r>
            <a:endParaRPr lang="en-US" sz="1200" dirty="0">
              <a:solidFill>
                <a:srgbClr val="000000"/>
              </a:solidFill>
            </a:endParaRPr>
          </a:p>
        </p:txBody>
      </p:sp>
      <p:sp>
        <p:nvSpPr>
          <p:cNvPr id="13" name="TextBox 12"/>
          <p:cNvSpPr txBox="1"/>
          <p:nvPr/>
        </p:nvSpPr>
        <p:spPr>
          <a:xfrm>
            <a:off x="150381" y="4010770"/>
            <a:ext cx="2269935" cy="369332"/>
          </a:xfrm>
          <a:prstGeom prst="rect">
            <a:avLst/>
          </a:prstGeom>
          <a:noFill/>
        </p:spPr>
        <p:txBody>
          <a:bodyPr wrap="none" rtlCol="0">
            <a:spAutoFit/>
          </a:bodyPr>
          <a:lstStyle/>
          <a:p>
            <a:r>
              <a:rPr lang="en-US" dirty="0" smtClean="0"/>
              <a:t>IMPLEMENTATION</a:t>
            </a:r>
            <a:endParaRPr lang="en-US" dirty="0"/>
          </a:p>
        </p:txBody>
      </p:sp>
      <p:sp>
        <p:nvSpPr>
          <p:cNvPr id="16" name="Bent Arrow 15"/>
          <p:cNvSpPr/>
          <p:nvPr/>
        </p:nvSpPr>
        <p:spPr>
          <a:xfrm>
            <a:off x="401016" y="1436741"/>
            <a:ext cx="2606258" cy="95301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ular Callout 16"/>
          <p:cNvSpPr/>
          <p:nvPr/>
        </p:nvSpPr>
        <p:spPr>
          <a:xfrm>
            <a:off x="1144427" y="2109647"/>
            <a:ext cx="1913320" cy="497356"/>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Lesson Learned</a:t>
            </a:r>
            <a:endParaRPr lang="en-US" sz="1200" dirty="0">
              <a:solidFill>
                <a:srgbClr val="000000"/>
              </a:solidFill>
            </a:endParaRPr>
          </a:p>
        </p:txBody>
      </p:sp>
      <p:pic>
        <p:nvPicPr>
          <p:cNvPr id="19" name="Picture 18"/>
          <p:cNvPicPr>
            <a:picLocks noChangeAspect="1"/>
          </p:cNvPicPr>
          <p:nvPr/>
        </p:nvPicPr>
        <p:blipFill>
          <a:blip r:embed="rId7"/>
          <a:stretch>
            <a:fillRect/>
          </a:stretch>
        </p:blipFill>
        <p:spPr>
          <a:xfrm>
            <a:off x="3425345" y="2645044"/>
            <a:ext cx="1627410" cy="1770733"/>
          </a:xfrm>
          <a:prstGeom prst="rect">
            <a:avLst/>
          </a:prstGeom>
        </p:spPr>
      </p:pic>
      <p:sp>
        <p:nvSpPr>
          <p:cNvPr id="8" name="TextBox 7"/>
          <p:cNvSpPr txBox="1"/>
          <p:nvPr/>
        </p:nvSpPr>
        <p:spPr>
          <a:xfrm>
            <a:off x="6549929" y="3108348"/>
            <a:ext cx="2861416" cy="646331"/>
          </a:xfrm>
          <a:prstGeom prst="rect">
            <a:avLst/>
          </a:prstGeom>
          <a:noFill/>
        </p:spPr>
        <p:txBody>
          <a:bodyPr wrap="square" rtlCol="0">
            <a:spAutoFit/>
          </a:bodyPr>
          <a:lstStyle/>
          <a:p>
            <a:pPr algn="ctr"/>
            <a:r>
              <a:rPr lang="en-US" b="1" dirty="0" smtClean="0"/>
              <a:t>Preservation Workflow</a:t>
            </a:r>
            <a:endParaRPr lang="en-US" b="1" dirty="0"/>
          </a:p>
        </p:txBody>
      </p:sp>
      <p:sp>
        <p:nvSpPr>
          <p:cNvPr id="18" name="TextBox 17"/>
          <p:cNvSpPr txBox="1"/>
          <p:nvPr/>
        </p:nvSpPr>
        <p:spPr>
          <a:xfrm>
            <a:off x="2071916" y="6049591"/>
            <a:ext cx="3602458" cy="369332"/>
          </a:xfrm>
          <a:prstGeom prst="rect">
            <a:avLst/>
          </a:prstGeom>
          <a:noFill/>
        </p:spPr>
        <p:txBody>
          <a:bodyPr wrap="square" rtlCol="0">
            <a:spAutoFit/>
          </a:bodyPr>
          <a:lstStyle/>
          <a:p>
            <a:pPr algn="ctr"/>
            <a:r>
              <a:rPr lang="en-US" b="1" dirty="0" smtClean="0"/>
              <a:t>PDSC Tailoring Checklist</a:t>
            </a:r>
            <a:endParaRPr lang="en-US" b="1" dirty="0"/>
          </a:p>
        </p:txBody>
      </p:sp>
      <p:sp>
        <p:nvSpPr>
          <p:cNvPr id="20" name="Rectangular Callout 19"/>
          <p:cNvSpPr/>
          <p:nvPr/>
        </p:nvSpPr>
        <p:spPr>
          <a:xfrm>
            <a:off x="5453330" y="1957241"/>
            <a:ext cx="2372678" cy="746341"/>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Appraisal, Preservation Requirements, Objectives and Cost </a:t>
            </a:r>
            <a:r>
              <a:rPr lang="en-US" sz="1200" dirty="0">
                <a:solidFill>
                  <a:srgbClr val="000000"/>
                </a:solidFill>
              </a:rPr>
              <a:t>A</a:t>
            </a:r>
            <a:r>
              <a:rPr lang="en-US" sz="1200" dirty="0" smtClean="0">
                <a:solidFill>
                  <a:srgbClr val="000000"/>
                </a:solidFill>
              </a:rPr>
              <a:t>ssessment</a:t>
            </a:r>
            <a:endParaRPr lang="en-US" sz="1200" dirty="0">
              <a:solidFill>
                <a:srgbClr val="000000"/>
              </a:solidFill>
            </a:endParaRPr>
          </a:p>
        </p:txBody>
      </p:sp>
      <p:sp>
        <p:nvSpPr>
          <p:cNvPr id="21" name="TextBox 20"/>
          <p:cNvSpPr txBox="1"/>
          <p:nvPr/>
        </p:nvSpPr>
        <p:spPr>
          <a:xfrm>
            <a:off x="6082076" y="3962603"/>
            <a:ext cx="2186746" cy="954107"/>
          </a:xfrm>
          <a:prstGeom prst="rect">
            <a:avLst/>
          </a:prstGeom>
          <a:noFill/>
        </p:spPr>
        <p:txBody>
          <a:bodyPr wrap="square" rtlCol="0">
            <a:spAutoFit/>
          </a:bodyPr>
          <a:lstStyle/>
          <a:p>
            <a:pPr algn="ctr"/>
            <a:r>
              <a:rPr lang="en-US" sz="1400" b="1" dirty="0" smtClean="0"/>
              <a:t>Application/Infrastructure/Information</a:t>
            </a:r>
          </a:p>
          <a:p>
            <a:pPr algn="ctr"/>
            <a:r>
              <a:rPr lang="en-US" sz="1400" b="1" dirty="0" smtClean="0"/>
              <a:t>Schema </a:t>
            </a:r>
            <a:endParaRPr lang="en-US" sz="1400" b="1" dirty="0"/>
          </a:p>
        </p:txBody>
      </p:sp>
    </p:spTree>
    <p:extLst>
      <p:ext uri="{BB962C8B-B14F-4D97-AF65-F5344CB8AC3E}">
        <p14:creationId xmlns:p14="http://schemas.microsoft.com/office/powerpoint/2010/main" val="3448778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 name="TextBox 1"/>
          <p:cNvSpPr txBox="1"/>
          <p:nvPr/>
        </p:nvSpPr>
        <p:spPr>
          <a:xfrm>
            <a:off x="133672" y="1153085"/>
            <a:ext cx="9010328" cy="5416869"/>
          </a:xfrm>
          <a:prstGeom prst="rect">
            <a:avLst/>
          </a:prstGeom>
          <a:noFill/>
        </p:spPr>
        <p:txBody>
          <a:bodyPr wrap="square" rtlCol="0">
            <a:spAutoFit/>
          </a:bodyPr>
          <a:lstStyle/>
          <a:p>
            <a:pPr marL="285750" indent="-285750">
              <a:buFont typeface="Arial"/>
              <a:buChar char="•"/>
            </a:pPr>
            <a:r>
              <a:rPr lang="en-US" b="1" i="1" dirty="0" smtClean="0"/>
              <a:t>Mission Preservation Requirements</a:t>
            </a:r>
            <a:r>
              <a:rPr lang="en-US" dirty="0" smtClean="0"/>
              <a:t>: </a:t>
            </a:r>
            <a:r>
              <a:rPr lang="en-US" sz="1600" dirty="0" smtClean="0"/>
              <a:t>Designated community requirements.</a:t>
            </a:r>
          </a:p>
          <a:p>
            <a:pPr marL="285750" indent="-285750">
              <a:buFont typeface="Arial"/>
              <a:buChar char="•"/>
            </a:pPr>
            <a:r>
              <a:rPr lang="en-US" b="1" i="1" dirty="0" smtClean="0"/>
              <a:t>PRESERVATION WORKFLOW</a:t>
            </a:r>
            <a:r>
              <a:rPr lang="en-US" dirty="0" smtClean="0"/>
              <a:t>: </a:t>
            </a:r>
            <a:r>
              <a:rPr lang="en-US" sz="1600" dirty="0" smtClean="0"/>
              <a:t>during the initial phase a dataset appraisal </a:t>
            </a:r>
            <a:r>
              <a:rPr lang="en-US" sz="1600" dirty="0"/>
              <a:t>will provide an initial conception of whether the data set should be preserved and kept accessible and usable for the long term. Topics to be considered include mission relevance, economic considerations, temporal and geographical coverage, size, storage media and archiving format. </a:t>
            </a:r>
            <a:r>
              <a:rPr lang="en-US" sz="1600" dirty="0" smtClean="0"/>
              <a:t>The results of this phase are some main decisions on Preservation Requirements but also on File Format and how preserve the Software.</a:t>
            </a:r>
          </a:p>
          <a:p>
            <a:pPr marL="742950" lvl="1" indent="-285750">
              <a:buFont typeface="Arial"/>
              <a:buChar char="•"/>
            </a:pPr>
            <a:r>
              <a:rPr lang="en-US" b="1" i="1" dirty="0" smtClean="0"/>
              <a:t>Application/Infrastructure/Information Schema: </a:t>
            </a:r>
            <a:r>
              <a:rPr lang="en-US" sz="1600" dirty="0" smtClean="0"/>
              <a:t>result of the dataset appraisal and allows the definition of a preservation network used by Curator to take decision in terms of Risk and Cost management.</a:t>
            </a:r>
            <a:endParaRPr lang="en-US" b="1" i="1" dirty="0" smtClean="0"/>
          </a:p>
          <a:p>
            <a:pPr marL="285750" indent="-285750">
              <a:buFont typeface="Arial"/>
              <a:buChar char="•"/>
            </a:pPr>
            <a:r>
              <a:rPr lang="en-US" b="1" i="1" dirty="0" smtClean="0"/>
              <a:t>PDSC TAILORING CHECKLIST</a:t>
            </a:r>
            <a:r>
              <a:rPr lang="en-US" dirty="0" smtClean="0"/>
              <a:t>: </a:t>
            </a:r>
            <a:r>
              <a:rPr lang="en-US" sz="1600" dirty="0" smtClean="0"/>
              <a:t>Preserved Dataset Content addresses on WHAT preserve and it </a:t>
            </a:r>
            <a:r>
              <a:rPr lang="en-GB" sz="1600" dirty="0" smtClean="0"/>
              <a:t>should </a:t>
            </a:r>
            <a:r>
              <a:rPr lang="en-GB" sz="1600" dirty="0"/>
              <a:t>be used as a “checklist” and opportunely tailored for each EO mission/instrument according to their specific characteristics to generate one or more inventory </a:t>
            </a:r>
            <a:r>
              <a:rPr lang="en-GB" sz="1600" dirty="0" smtClean="0"/>
              <a:t>documents.</a:t>
            </a:r>
            <a:r>
              <a:rPr lang="en-US" sz="1600" dirty="0" smtClean="0"/>
              <a:t>The checklist shows the relevant fields on Format File for any documents to be preserved and for which it is foreseen also another secondary file format to grant the preservation. For the Software preservation the file indicates which strategy needs to be pursued.</a:t>
            </a:r>
          </a:p>
          <a:p>
            <a:pPr marL="285750" indent="-285750">
              <a:buFont typeface="Arial"/>
              <a:buChar char="•"/>
            </a:pPr>
            <a:r>
              <a:rPr lang="en-US" b="1" i="1" dirty="0" smtClean="0"/>
              <a:t>IMPLEMENTATION</a:t>
            </a:r>
            <a:r>
              <a:rPr lang="en-US" dirty="0" smtClean="0"/>
              <a:t>: </a:t>
            </a:r>
            <a:r>
              <a:rPr lang="en-US" sz="1600" dirty="0" smtClean="0"/>
              <a:t>during the preservation process all lessons learned are collected in order to improve the mission preservation cycle </a:t>
            </a:r>
            <a:endParaRPr lang="en-US" sz="1600" dirty="0"/>
          </a:p>
        </p:txBody>
      </p:sp>
      <p:sp>
        <p:nvSpPr>
          <p:cNvPr id="7" name="Title 1"/>
          <p:cNvSpPr>
            <a:spLocks noGrp="1"/>
          </p:cNvSpPr>
          <p:nvPr>
            <p:ph type="title"/>
          </p:nvPr>
        </p:nvSpPr>
        <p:spPr>
          <a:xfrm>
            <a:off x="233926" y="302131"/>
            <a:ext cx="741879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ESA Approach – Preservation Life cycle</a:t>
            </a:r>
            <a:endParaRPr lang="en-US" sz="3200" dirty="0">
              <a:latin typeface="Calibri"/>
              <a:cs typeface="Calibri"/>
            </a:endParaRPr>
          </a:p>
        </p:txBody>
      </p:sp>
    </p:spTree>
    <p:extLst>
      <p:ext uri="{BB962C8B-B14F-4D97-AF65-F5344CB8AC3E}">
        <p14:creationId xmlns:p14="http://schemas.microsoft.com/office/powerpoint/2010/main" val="7889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243060"/>
            <a:ext cx="7555658"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Approaches at ESA: Information and SW</a:t>
            </a:r>
            <a:endParaRPr lang="en-US" sz="3200" dirty="0">
              <a:latin typeface="Calibri"/>
              <a:cs typeface="Calibri"/>
            </a:endParaRPr>
          </a:p>
        </p:txBody>
      </p:sp>
      <p:sp>
        <p:nvSpPr>
          <p:cNvPr id="2" name="TextBox 1"/>
          <p:cNvSpPr txBox="1"/>
          <p:nvPr/>
        </p:nvSpPr>
        <p:spPr>
          <a:xfrm>
            <a:off x="177583" y="1326821"/>
            <a:ext cx="8770763" cy="4801315"/>
          </a:xfrm>
          <a:prstGeom prst="rect">
            <a:avLst/>
          </a:prstGeom>
          <a:noFill/>
        </p:spPr>
        <p:txBody>
          <a:bodyPr wrap="square" rtlCol="0">
            <a:spAutoFit/>
          </a:bodyPr>
          <a:lstStyle/>
          <a:p>
            <a:pPr marL="285750" indent="-285750">
              <a:buFont typeface="Arial"/>
              <a:buChar char="•"/>
            </a:pPr>
            <a:r>
              <a:rPr lang="en-GB" dirty="0" smtClean="0"/>
              <a:t>Two categories of Documents to be preserved have been identified:</a:t>
            </a:r>
          </a:p>
          <a:p>
            <a:pPr marL="742950" lvl="1" indent="-285750">
              <a:buFont typeface="Arial"/>
              <a:buChar char="•"/>
            </a:pPr>
            <a:r>
              <a:rPr lang="en-GB" dirty="0" smtClean="0"/>
              <a:t>Mission Specific documentation (mandatory for preservation) for which two preservation formats are currently considered for implementation </a:t>
            </a:r>
            <a:r>
              <a:rPr lang="en-GB" dirty="0" smtClean="0">
                <a:sym typeface="Wingdings"/>
              </a:rPr>
              <a:t> PDF/A and FITS</a:t>
            </a:r>
          </a:p>
          <a:p>
            <a:pPr marL="742950" lvl="1" indent="-285750">
              <a:buFont typeface="Arial"/>
              <a:buChar char="•"/>
            </a:pPr>
            <a:r>
              <a:rPr lang="en-GB" dirty="0" smtClean="0">
                <a:sym typeface="Wingdings"/>
              </a:rPr>
              <a:t>Other kind of documentation (e.g. papers, presentations) for which one preservation file format is enough  PDF/A</a:t>
            </a:r>
          </a:p>
          <a:p>
            <a:pPr marL="742950" lvl="1" indent="-285750">
              <a:buFont typeface="Arial"/>
              <a:buChar char="•"/>
            </a:pPr>
            <a:endParaRPr lang="en-GB" dirty="0" smtClean="0">
              <a:sym typeface="Wingdings"/>
            </a:endParaRPr>
          </a:p>
          <a:p>
            <a:pPr marL="285750" indent="-285750">
              <a:buFont typeface="Arial"/>
              <a:buChar char="•"/>
            </a:pPr>
            <a:r>
              <a:rPr lang="en-GB" dirty="0" smtClean="0">
                <a:sym typeface="Wingdings"/>
              </a:rPr>
              <a:t>Images related to EO missions considered preservation format is TIFF or FITS depending on the level of metadata schema to be preserved.</a:t>
            </a:r>
          </a:p>
          <a:p>
            <a:pPr marL="285750" indent="-285750">
              <a:buFont typeface="Arial"/>
              <a:buChar char="•"/>
            </a:pPr>
            <a:endParaRPr lang="en-GB" dirty="0" smtClean="0">
              <a:sym typeface="Wingdings"/>
            </a:endParaRPr>
          </a:p>
          <a:p>
            <a:pPr marL="285750" indent="-285750">
              <a:buFont typeface="Arial"/>
              <a:buChar char="•"/>
            </a:pPr>
            <a:r>
              <a:rPr lang="en-GB" dirty="0" smtClean="0">
                <a:sym typeface="Wingdings"/>
              </a:rPr>
              <a:t>The Metadata files are preserved in XML.</a:t>
            </a:r>
          </a:p>
          <a:p>
            <a:pPr marL="285750" indent="-285750">
              <a:buFont typeface="Arial"/>
              <a:buChar char="•"/>
            </a:pPr>
            <a:endParaRPr lang="en-GB" dirty="0" smtClean="0">
              <a:sym typeface="Wingdings"/>
            </a:endParaRPr>
          </a:p>
          <a:p>
            <a:pPr marL="285750" indent="-285750">
              <a:buFont typeface="Arial"/>
              <a:buChar char="•"/>
            </a:pPr>
            <a:r>
              <a:rPr lang="en-GB" dirty="0" smtClean="0">
                <a:sym typeface="Wingdings"/>
              </a:rPr>
              <a:t>The Multimedia file format is under analysis.</a:t>
            </a:r>
          </a:p>
          <a:p>
            <a:pPr marL="285750" indent="-285750">
              <a:buFont typeface="Arial"/>
              <a:buChar char="•"/>
            </a:pPr>
            <a:endParaRPr lang="en-GB" dirty="0">
              <a:sym typeface="Wingdings"/>
            </a:endParaRPr>
          </a:p>
          <a:p>
            <a:pPr marL="285750" indent="-285750">
              <a:buFont typeface="Arial"/>
              <a:buChar char="•"/>
            </a:pPr>
            <a:r>
              <a:rPr lang="en-GB" dirty="0"/>
              <a:t>The Software Preservation approach </a:t>
            </a:r>
            <a:r>
              <a:rPr lang="en-GB" dirty="0" smtClean="0"/>
              <a:t>at ESA is </a:t>
            </a:r>
            <a:r>
              <a:rPr lang="en-GB" dirty="0"/>
              <a:t>based on different strategies depending on the software (e.g. </a:t>
            </a:r>
            <a:r>
              <a:rPr lang="en-GB" dirty="0" smtClean="0"/>
              <a:t>virtualization, periodic migrations, </a:t>
            </a:r>
            <a:r>
              <a:rPr lang="en-GB" dirty="0" err="1" smtClean="0"/>
              <a:t>hybernation</a:t>
            </a:r>
            <a:r>
              <a:rPr lang="en-GB" dirty="0" smtClean="0"/>
              <a:t>).</a:t>
            </a:r>
            <a:endParaRPr lang="en-GB" dirty="0"/>
          </a:p>
        </p:txBody>
      </p:sp>
    </p:spTree>
    <p:extLst>
      <p:ext uri="{BB962C8B-B14F-4D97-AF65-F5344CB8AC3E}">
        <p14:creationId xmlns:p14="http://schemas.microsoft.com/office/powerpoint/2010/main" val="155892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302132"/>
            <a:ext cx="6984362"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Approach at ESA – Experiences</a:t>
            </a:r>
          </a:p>
        </p:txBody>
      </p:sp>
      <p:sp>
        <p:nvSpPr>
          <p:cNvPr id="6" name="TextBox 5"/>
          <p:cNvSpPr txBox="1"/>
          <p:nvPr/>
        </p:nvSpPr>
        <p:spPr>
          <a:xfrm>
            <a:off x="221495" y="1203228"/>
            <a:ext cx="8712086" cy="5078314"/>
          </a:xfrm>
          <a:prstGeom prst="rect">
            <a:avLst/>
          </a:prstGeom>
          <a:noFill/>
        </p:spPr>
        <p:txBody>
          <a:bodyPr wrap="square" rtlCol="0">
            <a:spAutoFit/>
          </a:bodyPr>
          <a:lstStyle/>
          <a:p>
            <a:r>
              <a:rPr lang="en-US" b="1" i="1" u="sng" dirty="0" smtClean="0"/>
              <a:t>Instrument Processing Facilities and Multi-Mission Facilities Infrastructure Virtualization project</a:t>
            </a:r>
            <a:r>
              <a:rPr lang="en-US" b="1" i="1" u="sng" dirty="0"/>
              <a:t>s</a:t>
            </a:r>
            <a:endParaRPr lang="en-US" b="1" i="1" u="sng" dirty="0" smtClean="0"/>
          </a:p>
          <a:p>
            <a:endParaRPr lang="en-US" dirty="0"/>
          </a:p>
          <a:p>
            <a:r>
              <a:rPr lang="en-GB" dirty="0"/>
              <a:t>Dependency on legacy hardware, difficult to maintain, was a critical issue for long-term exploitation of the EO products archive and a typical situation for </a:t>
            </a:r>
            <a:r>
              <a:rPr lang="en-GB" dirty="0" smtClean="0"/>
              <a:t>IPFs </a:t>
            </a:r>
            <a:r>
              <a:rPr lang="en-GB" dirty="0"/>
              <a:t>of historical missions. </a:t>
            </a:r>
            <a:endParaRPr lang="en-GB" b="1" dirty="0" smtClean="0"/>
          </a:p>
          <a:p>
            <a:endParaRPr lang="en-GB" b="1" dirty="0" smtClean="0"/>
          </a:p>
          <a:p>
            <a:r>
              <a:rPr lang="en-GB" b="1" dirty="0" smtClean="0"/>
              <a:t>IPFs</a:t>
            </a:r>
            <a:r>
              <a:rPr lang="en-GB" dirty="0" smtClean="0"/>
              <a:t>: A series of mission data processors was virtualised: </a:t>
            </a:r>
            <a:r>
              <a:rPr lang="en-GB" dirty="0"/>
              <a:t>AVHRR, </a:t>
            </a:r>
            <a:r>
              <a:rPr lang="en-GB" dirty="0" err="1"/>
              <a:t>SeaWiFS</a:t>
            </a:r>
            <a:r>
              <a:rPr lang="en-GB" dirty="0"/>
              <a:t>,</a:t>
            </a:r>
            <a:r>
              <a:rPr lang="en-US" dirty="0"/>
              <a:t> </a:t>
            </a:r>
            <a:r>
              <a:rPr lang="en-GB" dirty="0"/>
              <a:t>Landsat TM, Envisat ASAR, Envisat MERIS, Envisat AATSR, Envisat GOMOS, Envisat MIPAS, Envisat SCIAMACHY,</a:t>
            </a:r>
            <a:r>
              <a:rPr lang="en-US" dirty="0"/>
              <a:t> </a:t>
            </a:r>
            <a:r>
              <a:rPr lang="en-GB" dirty="0"/>
              <a:t>Envisat MRA2/MWR,</a:t>
            </a:r>
            <a:r>
              <a:rPr lang="en-US" dirty="0"/>
              <a:t> </a:t>
            </a:r>
            <a:r>
              <a:rPr lang="en-GB" dirty="0"/>
              <a:t>ERS SAR,</a:t>
            </a:r>
            <a:r>
              <a:rPr lang="en-US" dirty="0"/>
              <a:t> </a:t>
            </a:r>
            <a:r>
              <a:rPr lang="en-GB" dirty="0"/>
              <a:t>ERS </a:t>
            </a:r>
            <a:r>
              <a:rPr lang="en-GB" dirty="0" err="1"/>
              <a:t>Scatterometer</a:t>
            </a:r>
            <a:r>
              <a:rPr lang="en-GB" dirty="0"/>
              <a:t>,</a:t>
            </a:r>
            <a:r>
              <a:rPr lang="en-US" dirty="0"/>
              <a:t> </a:t>
            </a:r>
            <a:r>
              <a:rPr lang="en-GB" dirty="0"/>
              <a:t>ERS GOME,</a:t>
            </a:r>
            <a:r>
              <a:rPr lang="en-US" dirty="0"/>
              <a:t> </a:t>
            </a:r>
            <a:r>
              <a:rPr lang="en-GB" dirty="0"/>
              <a:t>ERS </a:t>
            </a:r>
            <a:r>
              <a:rPr lang="en-GB" dirty="0" smtClean="0"/>
              <a:t>Altimeter. </a:t>
            </a:r>
            <a:endParaRPr lang="en-US" dirty="0"/>
          </a:p>
          <a:p>
            <a:endParaRPr lang="en-US" dirty="0" smtClean="0"/>
          </a:p>
          <a:p>
            <a:r>
              <a:rPr lang="en-US" b="1" dirty="0" smtClean="0"/>
              <a:t>MMFI</a:t>
            </a:r>
            <a:r>
              <a:rPr lang="en-US" dirty="0" smtClean="0"/>
              <a:t>: </a:t>
            </a:r>
            <a:r>
              <a:rPr lang="en-GB" dirty="0" smtClean="0"/>
              <a:t>Migration </a:t>
            </a:r>
            <a:r>
              <a:rPr lang="en-GB" dirty="0"/>
              <a:t>of MMFI building elements including IPF processors to a virtual-machine hosted environment, identifying and eliminating as much as possible dependencies on specific HW and related SW libraries.</a:t>
            </a:r>
          </a:p>
          <a:p>
            <a:endParaRPr lang="en-US" dirty="0"/>
          </a:p>
          <a:p>
            <a:r>
              <a:rPr lang="en-US" dirty="0" smtClean="0"/>
              <a:t>IPFs and MMFI components can be executed in virtual environments and have been installed on Cloud for many pilot and operational activities.</a:t>
            </a:r>
          </a:p>
        </p:txBody>
      </p:sp>
    </p:spTree>
    <p:extLst>
      <p:ext uri="{BB962C8B-B14F-4D97-AF65-F5344CB8AC3E}">
        <p14:creationId xmlns:p14="http://schemas.microsoft.com/office/powerpoint/2010/main" val="2922332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090" y="55911"/>
            <a:ext cx="6984362"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Approach at </a:t>
            </a:r>
            <a:r>
              <a:rPr lang="en-US" sz="3200" dirty="0" smtClean="0">
                <a:latin typeface="Calibri"/>
                <a:cs typeface="Calibri"/>
              </a:rPr>
              <a:t>ESA</a:t>
            </a:r>
            <a:br>
              <a:rPr lang="en-US" sz="3200" dirty="0" smtClean="0">
                <a:latin typeface="Calibri"/>
                <a:cs typeface="Calibri"/>
              </a:rPr>
            </a:br>
            <a:r>
              <a:rPr lang="en-US" sz="3200" dirty="0" smtClean="0">
                <a:latin typeface="Calibri"/>
                <a:cs typeface="Calibri"/>
              </a:rPr>
              <a:t>Preserved Missions examples </a:t>
            </a:r>
            <a:endParaRPr lang="en-US" sz="3200" dirty="0">
              <a:latin typeface="Calibri"/>
              <a:cs typeface="Calibri"/>
            </a:endParaRPr>
          </a:p>
        </p:txBody>
      </p:sp>
      <p:sp>
        <p:nvSpPr>
          <p:cNvPr id="6" name="TextBox 5"/>
          <p:cNvSpPr txBox="1"/>
          <p:nvPr/>
        </p:nvSpPr>
        <p:spPr>
          <a:xfrm>
            <a:off x="118130" y="1160472"/>
            <a:ext cx="8904048" cy="3370153"/>
          </a:xfrm>
          <a:prstGeom prst="rect">
            <a:avLst/>
          </a:prstGeom>
          <a:noFill/>
        </p:spPr>
        <p:txBody>
          <a:bodyPr wrap="square" rtlCol="0">
            <a:spAutoFit/>
          </a:bodyPr>
          <a:lstStyle/>
          <a:p>
            <a:r>
              <a:rPr lang="en-US" b="1" i="1" u="sng" dirty="0" smtClean="0"/>
              <a:t>SEASAT and JERS-1</a:t>
            </a:r>
            <a:r>
              <a:rPr lang="en-US" dirty="0" smtClean="0"/>
              <a:t>:</a:t>
            </a:r>
          </a:p>
          <a:p>
            <a:pPr marL="285750" indent="-285750">
              <a:buFont typeface="Arial"/>
              <a:buChar char="•"/>
            </a:pPr>
            <a:r>
              <a:rPr lang="en-US" sz="1600" dirty="0" smtClean="0"/>
              <a:t>Missions documentation preserved in PDF/A </a:t>
            </a:r>
            <a:r>
              <a:rPr lang="en-US" sz="1600" dirty="0" smtClean="0">
                <a:solidFill>
                  <a:srgbClr val="000000"/>
                </a:solidFill>
              </a:rPr>
              <a:t>(2</a:t>
            </a:r>
            <a:r>
              <a:rPr lang="en-US" sz="1600" baseline="30000" dirty="0" smtClean="0">
                <a:solidFill>
                  <a:srgbClr val="000000"/>
                </a:solidFill>
              </a:rPr>
              <a:t>nd</a:t>
            </a:r>
            <a:r>
              <a:rPr lang="en-US" sz="1600" dirty="0" smtClean="0">
                <a:solidFill>
                  <a:srgbClr val="000000"/>
                </a:solidFill>
              </a:rPr>
              <a:t> copy in FITS TBC)</a:t>
            </a:r>
            <a:endParaRPr lang="en-US" sz="1600" b="1" dirty="0" smtClean="0"/>
          </a:p>
          <a:p>
            <a:pPr marL="285750" indent="-285750">
              <a:buFont typeface="Arial"/>
              <a:buChar char="•"/>
            </a:pPr>
            <a:r>
              <a:rPr lang="en-US" sz="1600" b="1" dirty="0" smtClean="0"/>
              <a:t>SEASAT</a:t>
            </a:r>
            <a:r>
              <a:rPr lang="en-US" sz="1600" dirty="0" smtClean="0"/>
              <a:t>: </a:t>
            </a:r>
          </a:p>
          <a:p>
            <a:pPr marL="742950" lvl="1" indent="-285750">
              <a:buFont typeface="Arial"/>
              <a:buChar char="•"/>
            </a:pPr>
            <a:r>
              <a:rPr lang="en-US" sz="1600" dirty="0" smtClean="0"/>
              <a:t>After an </a:t>
            </a:r>
            <a:r>
              <a:rPr lang="en-US" sz="1600" i="1" u="sng" dirty="0" smtClean="0"/>
              <a:t>initial dataset appraisal</a:t>
            </a:r>
            <a:r>
              <a:rPr lang="en-US" sz="1600" i="1" dirty="0" smtClean="0"/>
              <a:t> </a:t>
            </a:r>
            <a:r>
              <a:rPr lang="en-US" sz="1600" dirty="0" smtClean="0"/>
              <a:t>the decision on DEPRECATION of the original Processing Software was taken</a:t>
            </a:r>
          </a:p>
          <a:p>
            <a:pPr marL="742950" lvl="1" indent="-285750">
              <a:buFont typeface="Arial"/>
              <a:buChar char="•"/>
            </a:pPr>
            <a:r>
              <a:rPr lang="en-US" sz="1600" dirty="0" smtClean="0"/>
              <a:t>SAR IPF derived from ALOS-JERS processors: virtualized to run on cloud</a:t>
            </a:r>
            <a:endParaRPr lang="en-US" sz="1600" b="1" dirty="0" smtClean="0"/>
          </a:p>
          <a:p>
            <a:pPr marL="285750" indent="-285750">
              <a:buFont typeface="Arial"/>
              <a:buChar char="•"/>
            </a:pPr>
            <a:endParaRPr lang="en-US" sz="900" b="1" dirty="0" smtClean="0"/>
          </a:p>
          <a:p>
            <a:pPr marL="285750" indent="-285750">
              <a:buFont typeface="Arial"/>
              <a:buChar char="•"/>
            </a:pPr>
            <a:r>
              <a:rPr lang="en-US" sz="1600" b="1" dirty="0" smtClean="0"/>
              <a:t>JERS</a:t>
            </a:r>
            <a:r>
              <a:rPr lang="en-US" sz="1600" b="1" dirty="0"/>
              <a:t>-1:</a:t>
            </a:r>
          </a:p>
          <a:p>
            <a:pPr marL="742950" lvl="1" indent="-285750">
              <a:buFont typeface="Arial"/>
              <a:buChar char="•"/>
            </a:pPr>
            <a:r>
              <a:rPr lang="en-US" sz="1600" dirty="0" smtClean="0">
                <a:solidFill>
                  <a:srgbClr val="000000"/>
                </a:solidFill>
              </a:rPr>
              <a:t>After </a:t>
            </a:r>
            <a:r>
              <a:rPr lang="en-US" sz="1600" dirty="0">
                <a:solidFill>
                  <a:srgbClr val="000000"/>
                </a:solidFill>
              </a:rPr>
              <a:t>an </a:t>
            </a:r>
            <a:r>
              <a:rPr lang="en-US" sz="1600" i="1" u="sng" dirty="0">
                <a:solidFill>
                  <a:srgbClr val="000000"/>
                </a:solidFill>
              </a:rPr>
              <a:t>initial dataset appraisal </a:t>
            </a:r>
            <a:r>
              <a:rPr lang="en-US" sz="1600" dirty="0">
                <a:solidFill>
                  <a:srgbClr val="000000"/>
                </a:solidFill>
              </a:rPr>
              <a:t>JERS-1 Processing Software was improved and VIRTUALIZED</a:t>
            </a:r>
          </a:p>
          <a:p>
            <a:pPr marL="742950" lvl="1" indent="-285750">
              <a:buFont typeface="Arial"/>
              <a:buChar char="•"/>
            </a:pPr>
            <a:r>
              <a:rPr lang="en-US" sz="1600" dirty="0" smtClean="0">
                <a:solidFill>
                  <a:srgbClr val="000000"/>
                </a:solidFill>
              </a:rPr>
              <a:t>Reprocessing </a:t>
            </a:r>
            <a:r>
              <a:rPr lang="en-US" sz="1600" dirty="0">
                <a:solidFill>
                  <a:srgbClr val="000000"/>
                </a:solidFill>
              </a:rPr>
              <a:t>campaign </a:t>
            </a:r>
            <a:r>
              <a:rPr lang="en-US" sz="1600" dirty="0" smtClean="0">
                <a:solidFill>
                  <a:srgbClr val="000000"/>
                </a:solidFill>
              </a:rPr>
              <a:t>will be performed </a:t>
            </a:r>
            <a:r>
              <a:rPr lang="en-US" sz="1600" dirty="0">
                <a:solidFill>
                  <a:srgbClr val="000000"/>
                </a:solidFill>
              </a:rPr>
              <a:t>in Cloud </a:t>
            </a:r>
            <a:r>
              <a:rPr lang="en-US" sz="1600" dirty="0" smtClean="0">
                <a:solidFill>
                  <a:srgbClr val="000000"/>
                </a:solidFill>
              </a:rPr>
              <a:t>environment</a:t>
            </a:r>
          </a:p>
          <a:p>
            <a:pPr marL="285750" indent="-285750">
              <a:buFont typeface="Arial"/>
              <a:buChar char="•"/>
            </a:pPr>
            <a:endParaRPr lang="en-US" sz="1000" b="1" dirty="0" smtClean="0">
              <a:solidFill>
                <a:srgbClr val="000000"/>
              </a:solidFill>
            </a:endParaRPr>
          </a:p>
          <a:p>
            <a:pPr marL="285750" indent="-285750">
              <a:buFont typeface="Arial"/>
              <a:buChar char="•"/>
            </a:pPr>
            <a:r>
              <a:rPr lang="en-US" sz="1600" b="1" dirty="0" smtClean="0">
                <a:solidFill>
                  <a:srgbClr val="000000"/>
                </a:solidFill>
              </a:rPr>
              <a:t>Other Historical Missions</a:t>
            </a:r>
          </a:p>
          <a:p>
            <a:pPr marL="742950" lvl="1" indent="-285750">
              <a:buFont typeface="Arial"/>
              <a:buChar char="•"/>
            </a:pPr>
            <a:r>
              <a:rPr lang="en-US" sz="1600" dirty="0" smtClean="0">
                <a:solidFill>
                  <a:srgbClr val="000000"/>
                </a:solidFill>
              </a:rPr>
              <a:t>Processing software hibernation (e.g. after reprocessing campaigns)</a:t>
            </a:r>
            <a:endParaRPr lang="en-US" sz="1600" dirty="0">
              <a:solidFill>
                <a:srgbClr val="000000"/>
              </a:solidFill>
            </a:endParaRPr>
          </a:p>
        </p:txBody>
      </p:sp>
      <p:pic>
        <p:nvPicPr>
          <p:cNvPr id="9" name="Picture 8"/>
          <p:cNvPicPr>
            <a:picLocks noChangeAspect="1"/>
          </p:cNvPicPr>
          <p:nvPr/>
        </p:nvPicPr>
        <p:blipFill>
          <a:blip r:embed="rId2"/>
          <a:stretch>
            <a:fillRect/>
          </a:stretch>
        </p:blipFill>
        <p:spPr>
          <a:xfrm>
            <a:off x="4843330" y="4493086"/>
            <a:ext cx="4300670" cy="2364913"/>
          </a:xfrm>
          <a:prstGeom prst="rect">
            <a:avLst/>
          </a:prstGeom>
        </p:spPr>
      </p:pic>
      <p:sp>
        <p:nvSpPr>
          <p:cNvPr id="10" name="TextBox 9"/>
          <p:cNvSpPr txBox="1"/>
          <p:nvPr/>
        </p:nvSpPr>
        <p:spPr>
          <a:xfrm>
            <a:off x="183797" y="4554764"/>
            <a:ext cx="3227207" cy="2031325"/>
          </a:xfrm>
          <a:prstGeom prst="rect">
            <a:avLst/>
          </a:prstGeom>
          <a:noFill/>
        </p:spPr>
        <p:txBody>
          <a:bodyPr wrap="square" rtlCol="0">
            <a:spAutoFit/>
          </a:bodyPr>
          <a:lstStyle/>
          <a:p>
            <a:r>
              <a:rPr lang="en-US" sz="1400" dirty="0" smtClean="0"/>
              <a:t>A result of the Dataset Appraisal is the Application/Infrastructure/Information Schema filled with the AS-IS mission information. </a:t>
            </a:r>
          </a:p>
          <a:p>
            <a:endParaRPr lang="en-US" sz="1400" dirty="0"/>
          </a:p>
          <a:p>
            <a:r>
              <a:rPr lang="en-US" sz="1400" dirty="0" smtClean="0"/>
              <a:t>The CURATOR uses this kind of information to take decisions on Information format and software preservation approach.</a:t>
            </a:r>
            <a:endParaRPr lang="en-US" sz="1400" dirty="0"/>
          </a:p>
        </p:txBody>
      </p:sp>
    </p:spTree>
    <p:extLst>
      <p:ext uri="{BB962C8B-B14F-4D97-AF65-F5344CB8AC3E}">
        <p14:creationId xmlns:p14="http://schemas.microsoft.com/office/powerpoint/2010/main" val="1906427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002540" y="2730877"/>
            <a:ext cx="679625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600" b="1"/>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smtClean="0"/>
              <a:t>DISCUSSION </a:t>
            </a:r>
          </a:p>
          <a:p>
            <a:endParaRPr lang="en-GB" altLang="en-US" dirty="0"/>
          </a:p>
          <a:p>
            <a:r>
              <a:rPr lang="en-GB" altLang="en-US" dirty="0" smtClean="0"/>
              <a:t>ITEMS</a:t>
            </a:r>
            <a:endParaRPr lang="en-GB" altLang="en-US" dirty="0"/>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2310754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088625" y="190722"/>
            <a:ext cx="416054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Information Formats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13" name="Rectangle 12"/>
          <p:cNvSpPr/>
          <p:nvPr/>
        </p:nvSpPr>
        <p:spPr>
          <a:xfrm>
            <a:off x="200508" y="1222703"/>
            <a:ext cx="8777372" cy="4462760"/>
          </a:xfrm>
          <a:prstGeom prst="rect">
            <a:avLst/>
          </a:prstGeom>
        </p:spPr>
        <p:txBody>
          <a:bodyPr wrap="square">
            <a:spAutoFit/>
          </a:bodyPr>
          <a:lstStyle/>
          <a:p>
            <a:r>
              <a:rPr lang="en-US" sz="2400" dirty="0" smtClean="0"/>
              <a:t>What format is the most convenient for preserving:</a:t>
            </a:r>
          </a:p>
          <a:p>
            <a:pPr marL="285750" indent="-285750">
              <a:buFont typeface="Arial"/>
              <a:buChar char="•"/>
            </a:pPr>
            <a:r>
              <a:rPr lang="en-US" sz="2000" dirty="0" smtClean="0"/>
              <a:t>Text Documents (word, txt, </a:t>
            </a:r>
            <a:r>
              <a:rPr lang="en-US" sz="2000" dirty="0" err="1" smtClean="0"/>
              <a:t>ppt</a:t>
            </a:r>
            <a:r>
              <a:rPr lang="en-US" sz="2000" dirty="0" smtClean="0"/>
              <a:t>) </a:t>
            </a:r>
            <a:r>
              <a:rPr lang="en-US" sz="2000" dirty="0" smtClean="0">
                <a:sym typeface="Wingdings"/>
              </a:rPr>
              <a:t> PDF/PDF/A, FITS, other </a:t>
            </a:r>
          </a:p>
          <a:p>
            <a:pPr marL="285750" indent="-285750">
              <a:buFont typeface="Arial"/>
              <a:buChar char="•"/>
            </a:pPr>
            <a:endParaRPr lang="en-US" sz="2000" dirty="0"/>
          </a:p>
          <a:p>
            <a:pPr marL="285750" indent="-285750">
              <a:buFont typeface="Arial"/>
              <a:buChar char="•"/>
            </a:pPr>
            <a:r>
              <a:rPr lang="en-US" sz="2000" dirty="0" smtClean="0"/>
              <a:t>Images (</a:t>
            </a:r>
            <a:r>
              <a:rPr lang="en-US" sz="2000" dirty="0"/>
              <a:t>bmp, </a:t>
            </a:r>
            <a:r>
              <a:rPr lang="en-US" sz="2000" dirty="0" err="1" smtClean="0"/>
              <a:t>tif</a:t>
            </a:r>
            <a:r>
              <a:rPr lang="en-US" sz="2000" dirty="0"/>
              <a:t>, </a:t>
            </a:r>
            <a:r>
              <a:rPr lang="en-US" sz="2000" dirty="0" smtClean="0"/>
              <a:t>jpg</a:t>
            </a:r>
            <a:r>
              <a:rPr lang="en-US" sz="2000" dirty="0"/>
              <a:t>, </a:t>
            </a:r>
            <a:r>
              <a:rPr lang="en-US" sz="2000" dirty="0" smtClean="0"/>
              <a:t>gif) </a:t>
            </a:r>
            <a:r>
              <a:rPr lang="en-US" sz="2000" dirty="0" smtClean="0">
                <a:sym typeface="Wingdings"/>
              </a:rPr>
              <a:t> TIFF, FITS, other</a:t>
            </a:r>
          </a:p>
          <a:p>
            <a:endParaRPr lang="en-US" sz="2000" dirty="0"/>
          </a:p>
          <a:p>
            <a:pPr marL="285750" indent="-285750">
              <a:buFont typeface="Arial"/>
              <a:buChar char="•"/>
            </a:pPr>
            <a:r>
              <a:rPr lang="en-US" sz="2000" dirty="0"/>
              <a:t>Metadata </a:t>
            </a:r>
            <a:r>
              <a:rPr lang="en-US" sz="2000" dirty="0" smtClean="0"/>
              <a:t>file </a:t>
            </a:r>
            <a:r>
              <a:rPr lang="en-US" sz="2000" dirty="0" smtClean="0">
                <a:sym typeface="Wingdings"/>
              </a:rPr>
              <a:t> XML, ASCII</a:t>
            </a:r>
            <a:endParaRPr lang="en-US" sz="2000" dirty="0" smtClean="0"/>
          </a:p>
          <a:p>
            <a:endParaRPr lang="en-US" sz="2000" dirty="0"/>
          </a:p>
          <a:p>
            <a:pPr marL="285750" indent="-285750">
              <a:buFont typeface="Arial"/>
              <a:buChar char="•"/>
            </a:pPr>
            <a:r>
              <a:rPr lang="en-US" sz="2000" dirty="0" smtClean="0"/>
              <a:t>Video (</a:t>
            </a:r>
            <a:r>
              <a:rPr lang="en-US" sz="2000" i="1" dirty="0" err="1"/>
              <a:t>avi</a:t>
            </a:r>
            <a:r>
              <a:rPr lang="en-US" sz="2000" i="1" dirty="0"/>
              <a:t>, </a:t>
            </a:r>
            <a:r>
              <a:rPr lang="en-US" sz="2000" i="1" dirty="0" err="1" smtClean="0"/>
              <a:t>vob</a:t>
            </a:r>
            <a:r>
              <a:rPr lang="en-US" sz="2000" i="1" dirty="0"/>
              <a:t>, m4v, </a:t>
            </a:r>
            <a:r>
              <a:rPr lang="en-US" sz="2000" i="1" dirty="0" err="1"/>
              <a:t>mov</a:t>
            </a:r>
            <a:r>
              <a:rPr lang="en-US" sz="2000" i="1" dirty="0"/>
              <a:t>, </a:t>
            </a:r>
            <a:r>
              <a:rPr lang="en-US" sz="2000" i="1" dirty="0" err="1" smtClean="0"/>
              <a:t>mpx</a:t>
            </a:r>
            <a:r>
              <a:rPr lang="en-US" sz="2000" i="1" dirty="0" smtClean="0"/>
              <a:t>, </a:t>
            </a:r>
            <a:r>
              <a:rPr lang="en-US" sz="2000" i="1" dirty="0" err="1" smtClean="0"/>
              <a:t>etc</a:t>
            </a:r>
            <a:r>
              <a:rPr lang="en-US" sz="2000" i="1" dirty="0" smtClean="0"/>
              <a:t>)</a:t>
            </a:r>
            <a:r>
              <a:rPr lang="en-US" sz="2000" dirty="0" smtClean="0"/>
              <a:t> </a:t>
            </a:r>
            <a:r>
              <a:rPr lang="en-US" sz="2000" dirty="0" smtClean="0">
                <a:sym typeface="Wingdings"/>
              </a:rPr>
              <a:t> </a:t>
            </a:r>
            <a:r>
              <a:rPr lang="en-US" sz="2000" dirty="0" smtClean="0"/>
              <a:t>MJ2, other</a:t>
            </a:r>
          </a:p>
          <a:p>
            <a:endParaRPr lang="en-US" sz="2400" dirty="0" smtClean="0"/>
          </a:p>
          <a:p>
            <a:r>
              <a:rPr lang="en-US" sz="2400" dirty="0" smtClean="0"/>
              <a:t>What are the approaches, experiences and lessons learned at CEOS agencies?</a:t>
            </a:r>
          </a:p>
          <a:p>
            <a:endParaRPr lang="en-US" sz="2400" dirty="0" smtClean="0"/>
          </a:p>
          <a:p>
            <a:r>
              <a:rPr lang="en-US" sz="2400" dirty="0" smtClean="0"/>
              <a:t>Is there any ongoing activity in this domain?</a:t>
            </a:r>
            <a:endParaRPr lang="en-US" sz="2400" dirty="0"/>
          </a:p>
        </p:txBody>
      </p:sp>
    </p:spTree>
    <p:extLst>
      <p:ext uri="{BB962C8B-B14F-4D97-AF65-F5344CB8AC3E}">
        <p14:creationId xmlns:p14="http://schemas.microsoft.com/office/powerpoint/2010/main" val="3342182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Oval 4"/>
          <p:cNvSpPr/>
          <p:nvPr/>
        </p:nvSpPr>
        <p:spPr>
          <a:xfrm>
            <a:off x="3991894" y="2604290"/>
            <a:ext cx="1253175" cy="1119673"/>
          </a:xfrm>
          <a:prstGeom prst="ellipse">
            <a:avLst/>
          </a:prstGeom>
          <a:gradFill flip="none" rotWithShape="1">
            <a:gsLst>
              <a:gs pos="0">
                <a:schemeClr val="accent1">
                  <a:shade val="51000"/>
                  <a:satMod val="130000"/>
                  <a:alpha val="55000"/>
                </a:schemeClr>
              </a:gs>
              <a:gs pos="80000">
                <a:schemeClr val="accent1">
                  <a:shade val="93000"/>
                  <a:satMod val="130000"/>
                  <a:alpha val="55000"/>
                </a:schemeClr>
              </a:gs>
              <a:gs pos="100000">
                <a:schemeClr val="accent1">
                  <a:shade val="94000"/>
                  <a:satMod val="135000"/>
                  <a:alpha val="55000"/>
                </a:schemeClr>
              </a:gs>
            </a:gsLst>
            <a:lin ang="16200000" scaled="0"/>
            <a:tileRect/>
          </a:gradFill>
          <a:ln>
            <a:solidFill>
              <a:schemeClr val="accent1">
                <a:lumMod val="20000"/>
                <a:lumOff val="80000"/>
                <a:alpha val="48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HOW???</a:t>
            </a:r>
            <a:endParaRPr lang="en-US" sz="2000" dirty="0"/>
          </a:p>
        </p:txBody>
      </p:sp>
      <p:sp>
        <p:nvSpPr>
          <p:cNvPr id="6" name="Up Arrow 5"/>
          <p:cNvSpPr/>
          <p:nvPr/>
        </p:nvSpPr>
        <p:spPr>
          <a:xfrm>
            <a:off x="4326445" y="1873415"/>
            <a:ext cx="383937" cy="627466"/>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 name="Up Arrow 6"/>
          <p:cNvSpPr/>
          <p:nvPr/>
        </p:nvSpPr>
        <p:spPr>
          <a:xfrm rot="18462951">
            <a:off x="3598537" y="2226370"/>
            <a:ext cx="372964" cy="713020"/>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Up Arrow 8"/>
          <p:cNvSpPr/>
          <p:nvPr/>
        </p:nvSpPr>
        <p:spPr>
          <a:xfrm rot="16200000">
            <a:off x="3465174" y="2863742"/>
            <a:ext cx="317519" cy="734464"/>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Up Arrow 9"/>
          <p:cNvSpPr/>
          <p:nvPr/>
        </p:nvSpPr>
        <p:spPr>
          <a:xfrm rot="5400000" flipH="1">
            <a:off x="5622884" y="2781715"/>
            <a:ext cx="334231" cy="848383"/>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Up Arrow 10"/>
          <p:cNvSpPr/>
          <p:nvPr/>
        </p:nvSpPr>
        <p:spPr>
          <a:xfrm rot="13024686">
            <a:off x="3751850" y="3561314"/>
            <a:ext cx="293569" cy="697610"/>
          </a:xfrm>
          <a:prstGeom prst="upArrow">
            <a:avLst>
              <a:gd name="adj1" fmla="val 50000"/>
              <a:gd name="adj2" fmla="val 4211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Up Arrow 11"/>
          <p:cNvSpPr/>
          <p:nvPr/>
        </p:nvSpPr>
        <p:spPr>
          <a:xfrm rot="8471282">
            <a:off x="5233866" y="3566101"/>
            <a:ext cx="289858" cy="704285"/>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ectangle 13"/>
          <p:cNvSpPr/>
          <p:nvPr/>
        </p:nvSpPr>
        <p:spPr>
          <a:xfrm>
            <a:off x="1869852" y="4093616"/>
            <a:ext cx="1689628" cy="399080"/>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Hibernation</a:t>
            </a:r>
            <a:endParaRPr lang="en-US" sz="2000" dirty="0"/>
          </a:p>
        </p:txBody>
      </p:sp>
      <p:sp>
        <p:nvSpPr>
          <p:cNvPr id="15" name="Rectangle 14"/>
          <p:cNvSpPr/>
          <p:nvPr/>
        </p:nvSpPr>
        <p:spPr>
          <a:xfrm>
            <a:off x="1151365" y="2942515"/>
            <a:ext cx="2009119" cy="447219"/>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Deprecation</a:t>
            </a:r>
            <a:endParaRPr lang="en-US" sz="2000" dirty="0"/>
          </a:p>
        </p:txBody>
      </p:sp>
      <p:sp>
        <p:nvSpPr>
          <p:cNvPr id="16" name="Rectangle 15"/>
          <p:cNvSpPr/>
          <p:nvPr/>
        </p:nvSpPr>
        <p:spPr>
          <a:xfrm>
            <a:off x="1067820" y="1852272"/>
            <a:ext cx="2395444" cy="467923"/>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Procrastination</a:t>
            </a:r>
            <a:endParaRPr lang="en-US" sz="2000" dirty="0"/>
          </a:p>
        </p:txBody>
      </p:sp>
      <p:sp>
        <p:nvSpPr>
          <p:cNvPr id="17" name="Rectangle 16"/>
          <p:cNvSpPr/>
          <p:nvPr/>
        </p:nvSpPr>
        <p:spPr>
          <a:xfrm>
            <a:off x="6389357" y="2963220"/>
            <a:ext cx="1579279" cy="443226"/>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Emulation</a:t>
            </a:r>
            <a:endParaRPr lang="en-US" sz="2000" dirty="0"/>
          </a:p>
        </p:txBody>
      </p:sp>
      <p:sp>
        <p:nvSpPr>
          <p:cNvPr id="18" name="Rectangle 17"/>
          <p:cNvSpPr/>
          <p:nvPr/>
        </p:nvSpPr>
        <p:spPr>
          <a:xfrm>
            <a:off x="5739725" y="4185159"/>
            <a:ext cx="1493715" cy="441230"/>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Migration</a:t>
            </a:r>
            <a:endParaRPr lang="en-US" sz="2000" dirty="0"/>
          </a:p>
        </p:txBody>
      </p:sp>
      <p:sp>
        <p:nvSpPr>
          <p:cNvPr id="19" name="Rectangle 18"/>
          <p:cNvSpPr/>
          <p:nvPr/>
        </p:nvSpPr>
        <p:spPr>
          <a:xfrm>
            <a:off x="3920463" y="4554809"/>
            <a:ext cx="1608659" cy="372388"/>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Cultivation</a:t>
            </a:r>
            <a:endParaRPr lang="en-US" sz="2000" dirty="0"/>
          </a:p>
        </p:txBody>
      </p:sp>
      <p:sp>
        <p:nvSpPr>
          <p:cNvPr id="20" name="Up Arrow 19"/>
          <p:cNvSpPr/>
          <p:nvPr/>
        </p:nvSpPr>
        <p:spPr>
          <a:xfrm rot="10800000">
            <a:off x="4560000" y="3747090"/>
            <a:ext cx="267342" cy="678759"/>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 name="Rectangle 20"/>
          <p:cNvSpPr/>
          <p:nvPr/>
        </p:nvSpPr>
        <p:spPr>
          <a:xfrm>
            <a:off x="3425808" y="1241931"/>
            <a:ext cx="2027846" cy="395088"/>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Preservation</a:t>
            </a:r>
            <a:endParaRPr lang="en-US" sz="2000" dirty="0"/>
          </a:p>
        </p:txBody>
      </p:sp>
      <p:sp>
        <p:nvSpPr>
          <p:cNvPr id="23" name="Rectangle 6"/>
          <p:cNvSpPr txBox="1">
            <a:spLocks noChangeArrowheads="1"/>
          </p:cNvSpPr>
          <p:nvPr/>
        </p:nvSpPr>
        <p:spPr bwMode="auto">
          <a:xfrm>
            <a:off x="835450" y="258732"/>
            <a:ext cx="623245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Software Preservation Techniques</a:t>
            </a:r>
            <a:endParaRPr lang="en-GB" altLang="en-US" sz="3200" dirty="0">
              <a:solidFill>
                <a:schemeClr val="bg1"/>
              </a:solidFill>
              <a:latin typeface="Calibri" charset="0"/>
              <a:ea typeface="ＭＳ Ｐゴシック" charset="0"/>
              <a:cs typeface="Calibri" charset="0"/>
            </a:endParaRPr>
          </a:p>
        </p:txBody>
      </p:sp>
      <p:sp>
        <p:nvSpPr>
          <p:cNvPr id="22" name="Rectangle 21"/>
          <p:cNvSpPr/>
          <p:nvPr/>
        </p:nvSpPr>
        <p:spPr>
          <a:xfrm>
            <a:off x="5756433" y="1745273"/>
            <a:ext cx="2045113" cy="443226"/>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Virtualization</a:t>
            </a:r>
            <a:endParaRPr lang="en-US" sz="2000" dirty="0"/>
          </a:p>
        </p:txBody>
      </p:sp>
      <p:sp>
        <p:nvSpPr>
          <p:cNvPr id="24" name="Up Arrow 23"/>
          <p:cNvSpPr/>
          <p:nvPr/>
        </p:nvSpPr>
        <p:spPr>
          <a:xfrm rot="3452320">
            <a:off x="5133165" y="2040485"/>
            <a:ext cx="330520" cy="692211"/>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Rectangle 1"/>
          <p:cNvSpPr/>
          <p:nvPr/>
        </p:nvSpPr>
        <p:spPr>
          <a:xfrm>
            <a:off x="295324" y="5210122"/>
            <a:ext cx="8593957" cy="1015663"/>
          </a:xfrm>
          <a:prstGeom prst="rect">
            <a:avLst/>
          </a:prstGeom>
        </p:spPr>
        <p:txBody>
          <a:bodyPr wrap="square">
            <a:spAutoFit/>
          </a:bodyPr>
          <a:lstStyle/>
          <a:p>
            <a:pPr marL="342900" indent="-342900">
              <a:buFont typeface="Arial"/>
              <a:buChar char="•"/>
            </a:pPr>
            <a:r>
              <a:rPr lang="en-US" sz="2000" dirty="0"/>
              <a:t>What are the approaches, experiences and lessons learned at CEOS agencies</a:t>
            </a:r>
            <a:r>
              <a:rPr lang="en-US" sz="2000" dirty="0" smtClean="0"/>
              <a:t>?</a:t>
            </a:r>
            <a:endParaRPr lang="en-US" sz="2000" dirty="0"/>
          </a:p>
          <a:p>
            <a:pPr marL="342900" indent="-342900">
              <a:buFont typeface="Arial"/>
              <a:buChar char="•"/>
            </a:pPr>
            <a:r>
              <a:rPr lang="en-US" sz="2000" dirty="0"/>
              <a:t>Is there any ongoing activity in this domain?</a:t>
            </a:r>
          </a:p>
        </p:txBody>
      </p:sp>
    </p:spTree>
    <p:extLst>
      <p:ext uri="{BB962C8B-B14F-4D97-AF65-F5344CB8AC3E}">
        <p14:creationId xmlns:p14="http://schemas.microsoft.com/office/powerpoint/2010/main" val="1284906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002540" y="2730877"/>
            <a:ext cx="679625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600" b="1"/>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Standards &amp; Publications on Topics</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4193496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150381" y="290992"/>
            <a:ext cx="744790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Some Standards &amp; Publications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295325" y="1142128"/>
            <a:ext cx="8471463" cy="2554546"/>
          </a:xfrm>
          <a:prstGeom prst="rect">
            <a:avLst/>
          </a:prstGeom>
          <a:noFill/>
        </p:spPr>
        <p:txBody>
          <a:bodyPr wrap="square" rtlCol="0">
            <a:spAutoFit/>
          </a:bodyPr>
          <a:lstStyle/>
          <a:p>
            <a:r>
              <a:rPr lang="en-US" sz="2000" b="1" dirty="0" smtClean="0"/>
              <a:t>EO Data Preservation Guidelines</a:t>
            </a:r>
          </a:p>
          <a:p>
            <a:endParaRPr lang="en-US" sz="1400" b="1" dirty="0" smtClean="0"/>
          </a:p>
          <a:p>
            <a:r>
              <a:rPr lang="en-US" sz="1400" b="1" dirty="0" smtClean="0"/>
              <a:t>GUIDELINE 7.3 – Processing software environment - (Level B</a:t>
            </a:r>
            <a:r>
              <a:rPr lang="en-US" sz="1400" b="1" dirty="0"/>
              <a:t>) </a:t>
            </a:r>
            <a:endParaRPr lang="en-US" sz="1400" dirty="0"/>
          </a:p>
          <a:p>
            <a:r>
              <a:rPr lang="en-US" sz="1400" dirty="0"/>
              <a:t>Actively monitor the evolution of the environment (e.g. hardware and software operating systems) used to run “Processing Software” and perform hardware migration and software porting when necessary to maintain the original capabilities</a:t>
            </a:r>
            <a:r>
              <a:rPr lang="en-US" sz="1400" dirty="0" smtClean="0"/>
              <a:t>.</a:t>
            </a:r>
          </a:p>
          <a:p>
            <a:endParaRPr lang="en-US" sz="1400" dirty="0"/>
          </a:p>
          <a:p>
            <a:r>
              <a:rPr lang="en-US" sz="1400" b="1" dirty="0" smtClean="0"/>
              <a:t>GUIDELINE 7.4 – Processing software virtualization - (Level C</a:t>
            </a:r>
            <a:r>
              <a:rPr lang="en-US" sz="1400" b="1" dirty="0"/>
              <a:t>) </a:t>
            </a:r>
            <a:r>
              <a:rPr lang="en-US" sz="1400" dirty="0"/>
              <a:t>Virtualize mission specific Processing Software to minimize dependency on the underlying environment (e.g. hardware and software operating systems)</a:t>
            </a:r>
            <a:r>
              <a:rPr lang="en-US" sz="1400" dirty="0" smtClean="0"/>
              <a:t>.</a:t>
            </a:r>
            <a:endParaRPr lang="en-US" sz="1400" dirty="0"/>
          </a:p>
          <a:p>
            <a:endParaRPr lang="en-US" sz="1400" dirty="0"/>
          </a:p>
        </p:txBody>
      </p:sp>
      <p:cxnSp>
        <p:nvCxnSpPr>
          <p:cNvPr id="8" name="Straight Connector 7"/>
          <p:cNvCxnSpPr/>
          <p:nvPr/>
        </p:nvCxnSpPr>
        <p:spPr>
          <a:xfrm>
            <a:off x="233926" y="3458355"/>
            <a:ext cx="8671971" cy="16712"/>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4298" y="3506250"/>
            <a:ext cx="7713088" cy="338554"/>
          </a:xfrm>
          <a:prstGeom prst="rect">
            <a:avLst/>
          </a:prstGeom>
        </p:spPr>
        <p:txBody>
          <a:bodyPr wrap="square">
            <a:spAutoFit/>
          </a:bodyPr>
          <a:lstStyle/>
          <a:p>
            <a:r>
              <a:rPr lang="en-US" sz="1600" b="1" dirty="0" smtClean="0"/>
              <a:t>“Reference model for an OPEN </a:t>
            </a:r>
            <a:r>
              <a:rPr lang="en-US" sz="1600" b="1" dirty="0"/>
              <a:t>ARCHIVAL INFORMATION </a:t>
            </a:r>
            <a:r>
              <a:rPr lang="en-US" sz="1600" b="1" dirty="0" smtClean="0"/>
              <a:t>SYSTEM</a:t>
            </a:r>
            <a:endParaRPr lang="en-US" sz="1600" b="1" dirty="0"/>
          </a:p>
        </p:txBody>
      </p:sp>
      <p:pic>
        <p:nvPicPr>
          <p:cNvPr id="2" name="Picture 1"/>
          <p:cNvPicPr>
            <a:picLocks noChangeAspect="1"/>
          </p:cNvPicPr>
          <p:nvPr/>
        </p:nvPicPr>
        <p:blipFill>
          <a:blip r:embed="rId2"/>
          <a:stretch>
            <a:fillRect/>
          </a:stretch>
        </p:blipFill>
        <p:spPr>
          <a:xfrm>
            <a:off x="7736557" y="3582751"/>
            <a:ext cx="1348378" cy="611037"/>
          </a:xfrm>
          <a:prstGeom prst="rect">
            <a:avLst/>
          </a:prstGeom>
        </p:spPr>
      </p:pic>
      <p:sp>
        <p:nvSpPr>
          <p:cNvPr id="7" name="TextBox 6"/>
          <p:cNvSpPr txBox="1"/>
          <p:nvPr/>
        </p:nvSpPr>
        <p:spPr>
          <a:xfrm>
            <a:off x="118134" y="3789647"/>
            <a:ext cx="7648913" cy="830997"/>
          </a:xfrm>
          <a:prstGeom prst="rect">
            <a:avLst/>
          </a:prstGeom>
          <a:noFill/>
        </p:spPr>
        <p:txBody>
          <a:bodyPr wrap="square" rtlCol="0">
            <a:spAutoFit/>
          </a:bodyPr>
          <a:lstStyle/>
          <a:p>
            <a:r>
              <a:rPr lang="en-US" sz="1600" dirty="0" smtClean="0"/>
              <a:t>Main Standard for digital data preservation. Potential </a:t>
            </a:r>
            <a:r>
              <a:rPr lang="en-US" sz="1600" dirty="0"/>
              <a:t>Emulation </a:t>
            </a:r>
            <a:r>
              <a:rPr lang="en-US" sz="1600" dirty="0" smtClean="0"/>
              <a:t>Approaches recommendation was considered in this presentation.</a:t>
            </a:r>
            <a:endParaRPr lang="en-US" sz="1600" dirty="0"/>
          </a:p>
          <a:p>
            <a:endParaRPr lang="en-US" sz="1600" dirty="0"/>
          </a:p>
        </p:txBody>
      </p:sp>
      <p:sp>
        <p:nvSpPr>
          <p:cNvPr id="10" name="Rectangle 9"/>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11" name="TextBox 10"/>
          <p:cNvSpPr txBox="1"/>
          <p:nvPr/>
        </p:nvSpPr>
        <p:spPr>
          <a:xfrm>
            <a:off x="116526" y="4434287"/>
            <a:ext cx="7456956" cy="584776"/>
          </a:xfrm>
          <a:prstGeom prst="rect">
            <a:avLst/>
          </a:prstGeom>
          <a:noFill/>
        </p:spPr>
        <p:txBody>
          <a:bodyPr wrap="square" rtlCol="0">
            <a:spAutoFit/>
          </a:bodyPr>
          <a:lstStyle/>
          <a:p>
            <a:r>
              <a:rPr lang="en-US" sz="1600" b="1" dirty="0" smtClean="0"/>
              <a:t>“Selecting </a:t>
            </a:r>
            <a:r>
              <a:rPr lang="en-US" sz="1600" b="1" dirty="0"/>
              <a:t>File Formats for Long-Term </a:t>
            </a:r>
            <a:r>
              <a:rPr lang="en-US" sz="1600" b="1" dirty="0" smtClean="0"/>
              <a:t>Preservation”: </a:t>
            </a:r>
            <a:r>
              <a:rPr lang="en-US" sz="1600" dirty="0" smtClean="0"/>
              <a:t>general </a:t>
            </a:r>
            <a:r>
              <a:rPr lang="en-US" sz="1600" dirty="0"/>
              <a:t>advice </a:t>
            </a:r>
            <a:r>
              <a:rPr lang="en-US" sz="1600" dirty="0" smtClean="0"/>
              <a:t>in relation to </a:t>
            </a:r>
            <a:r>
              <a:rPr lang="en-US" sz="1600" dirty="0"/>
              <a:t>electronic </a:t>
            </a:r>
            <a:r>
              <a:rPr lang="en-US" sz="1600" dirty="0" smtClean="0"/>
              <a:t>records preservation and management</a:t>
            </a:r>
            <a:endParaRPr lang="en-US" sz="1100" dirty="0"/>
          </a:p>
        </p:txBody>
      </p:sp>
      <p:pic>
        <p:nvPicPr>
          <p:cNvPr id="12" name="Picture 11"/>
          <p:cNvPicPr>
            <a:picLocks noChangeAspect="1"/>
          </p:cNvPicPr>
          <p:nvPr/>
        </p:nvPicPr>
        <p:blipFill>
          <a:blip r:embed="rId3"/>
          <a:stretch>
            <a:fillRect/>
          </a:stretch>
        </p:blipFill>
        <p:spPr>
          <a:xfrm>
            <a:off x="7787477" y="4322757"/>
            <a:ext cx="1227365" cy="682676"/>
          </a:xfrm>
          <a:prstGeom prst="rect">
            <a:avLst/>
          </a:prstGeom>
        </p:spPr>
      </p:pic>
      <p:pic>
        <p:nvPicPr>
          <p:cNvPr id="14" name="Picture 13"/>
          <p:cNvPicPr>
            <a:picLocks noChangeAspect="1"/>
          </p:cNvPicPr>
          <p:nvPr/>
        </p:nvPicPr>
        <p:blipFill>
          <a:blip r:embed="rId4"/>
          <a:stretch>
            <a:fillRect/>
          </a:stretch>
        </p:blipFill>
        <p:spPr>
          <a:xfrm>
            <a:off x="6349912" y="5477208"/>
            <a:ext cx="2657889" cy="420029"/>
          </a:xfrm>
          <a:prstGeom prst="rect">
            <a:avLst/>
          </a:prstGeom>
        </p:spPr>
      </p:pic>
      <p:sp>
        <p:nvSpPr>
          <p:cNvPr id="15" name="Rectangle 14"/>
          <p:cNvSpPr/>
          <p:nvPr/>
        </p:nvSpPr>
        <p:spPr>
          <a:xfrm>
            <a:off x="30602" y="5129500"/>
            <a:ext cx="9144000" cy="615553"/>
          </a:xfrm>
          <a:prstGeom prst="rect">
            <a:avLst/>
          </a:prstGeom>
        </p:spPr>
        <p:txBody>
          <a:bodyPr wrap="square">
            <a:spAutoFit/>
          </a:bodyPr>
          <a:lstStyle/>
          <a:p>
            <a:r>
              <a:rPr lang="en-US" sz="1600" b="1" dirty="0" smtClean="0"/>
              <a:t>“ELECTRONIC</a:t>
            </a:r>
            <a:r>
              <a:rPr lang="en-US" dirty="0" smtClean="0"/>
              <a:t> </a:t>
            </a:r>
            <a:r>
              <a:rPr lang="en-US" sz="1600" b="1" dirty="0" smtClean="0"/>
              <a:t>RECORDS - Recommendations for Preservation Formats“: </a:t>
            </a:r>
            <a:r>
              <a:rPr lang="en-US" sz="1600" dirty="0" smtClean="0"/>
              <a:t>guidelines on file formats for electronic records preservation</a:t>
            </a:r>
            <a:endParaRPr lang="en-US" sz="1600" b="1" dirty="0"/>
          </a:p>
        </p:txBody>
      </p:sp>
      <p:sp>
        <p:nvSpPr>
          <p:cNvPr id="16" name="TextBox 15"/>
          <p:cNvSpPr txBox="1"/>
          <p:nvPr/>
        </p:nvSpPr>
        <p:spPr>
          <a:xfrm>
            <a:off x="153002" y="5935664"/>
            <a:ext cx="9144000" cy="754053"/>
          </a:xfrm>
          <a:prstGeom prst="rect">
            <a:avLst/>
          </a:prstGeom>
          <a:noFill/>
        </p:spPr>
        <p:txBody>
          <a:bodyPr wrap="square" rtlCol="0">
            <a:spAutoFit/>
          </a:bodyPr>
          <a:lstStyle/>
          <a:p>
            <a:r>
              <a:rPr lang="en-US" sz="1600" b="1" dirty="0"/>
              <a:t>“The Significant Properties of Software: </a:t>
            </a:r>
            <a:r>
              <a:rPr lang="en-US" sz="1600" b="1" dirty="0" smtClean="0"/>
              <a:t>a Study”: </a:t>
            </a:r>
            <a:r>
              <a:rPr lang="en-US" sz="1600" dirty="0" smtClean="0"/>
              <a:t>information on software components and their preservation</a:t>
            </a:r>
            <a:endParaRPr lang="en-US" sz="1600" dirty="0"/>
          </a:p>
          <a:p>
            <a:endParaRPr lang="en-US" sz="1100" dirty="0" smtClean="0"/>
          </a:p>
        </p:txBody>
      </p:sp>
      <p:pic>
        <p:nvPicPr>
          <p:cNvPr id="18" name="Picture 17"/>
          <p:cNvPicPr>
            <a:picLocks noChangeAspect="1"/>
          </p:cNvPicPr>
          <p:nvPr/>
        </p:nvPicPr>
        <p:blipFill>
          <a:blip r:embed="rId5"/>
          <a:stretch>
            <a:fillRect/>
          </a:stretch>
        </p:blipFill>
        <p:spPr>
          <a:xfrm>
            <a:off x="6034049" y="6239293"/>
            <a:ext cx="2956941" cy="585533"/>
          </a:xfrm>
          <a:prstGeom prst="rect">
            <a:avLst/>
          </a:prstGeom>
        </p:spPr>
      </p:pic>
    </p:spTree>
    <p:extLst>
      <p:ext uri="{BB962C8B-B14F-4D97-AF65-F5344CB8AC3E}">
        <p14:creationId xmlns:p14="http://schemas.microsoft.com/office/powerpoint/2010/main" val="256629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186339" y="2747589"/>
            <a:ext cx="679625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600" dirty="0">
                <a:latin typeface="Verdana" pitchFamily="34" charset="0"/>
                <a:ea typeface="+mn-ea"/>
              </a:rPr>
              <a:t>Associated Knowledge Preservation</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2699748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4213" y="2636838"/>
            <a:ext cx="7775575" cy="685800"/>
          </a:xfrm>
        </p:spPr>
        <p:txBody>
          <a:bodyPr/>
          <a:lstStyle/>
          <a:p>
            <a:pPr algn="ctr"/>
            <a:r>
              <a:rPr lang="en-GB" sz="4400" dirty="0">
                <a:latin typeface="Calibri" charset="0"/>
                <a:ea typeface="MS PGothic" charset="0"/>
              </a:rPr>
              <a:t>Thank you for your attention !!!</a:t>
            </a:r>
            <a:br>
              <a:rPr lang="en-GB" sz="4400" dirty="0">
                <a:latin typeface="Calibri" charset="0"/>
                <a:ea typeface="MS PGothic" charset="0"/>
              </a:rPr>
            </a:br>
            <a:r>
              <a:rPr lang="en-GB" sz="4400" dirty="0">
                <a:latin typeface="Calibri" charset="0"/>
                <a:ea typeface="MS PGothic" charset="0"/>
              </a:rPr>
              <a:t/>
            </a:r>
            <a:br>
              <a:rPr lang="en-GB" sz="4400" dirty="0">
                <a:latin typeface="Calibri" charset="0"/>
                <a:ea typeface="MS PGothic" charset="0"/>
              </a:rPr>
            </a:br>
            <a:r>
              <a:rPr lang="en-GB" sz="4400" dirty="0">
                <a:latin typeface="Calibri" charset="0"/>
                <a:ea typeface="MS PGothic" charset="0"/>
              </a:rPr>
              <a:t>Questions ??</a:t>
            </a:r>
          </a:p>
        </p:txBody>
      </p:sp>
      <p:sp>
        <p:nvSpPr>
          <p:cNvPr id="32771" name="Footer Placeholder 3"/>
          <p:cNvSpPr>
            <a:spLocks noGrp="1"/>
          </p:cNvSpPr>
          <p:nvPr>
            <p:ph type="ftr" sz="quarter" idx="4294967295"/>
          </p:nvPr>
        </p:nvSpPr>
        <p:spPr>
          <a:xfrm>
            <a:off x="2590800" y="6356350"/>
            <a:ext cx="3657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MS PGothic" charset="0"/>
                <a:cs typeface="MS PGothic" charset="0"/>
              </a:defRPr>
            </a:lvl1pPr>
            <a:lvl2pPr>
              <a:defRPr sz="2800">
                <a:solidFill>
                  <a:schemeClr val="tx1"/>
                </a:solidFill>
                <a:latin typeface="Verdana" charset="0"/>
                <a:ea typeface="MS PGothic" charset="0"/>
                <a:cs typeface="MS PGothic" charset="0"/>
              </a:defRPr>
            </a:lvl2pPr>
            <a:lvl3pPr>
              <a:defRPr sz="2400">
                <a:solidFill>
                  <a:schemeClr val="tx1"/>
                </a:solidFill>
                <a:latin typeface="Verdana" charset="0"/>
                <a:ea typeface="MS PGothic" charset="0"/>
                <a:cs typeface="MS PGothic" charset="0"/>
              </a:defRPr>
            </a:lvl3pPr>
            <a:lvl4pPr>
              <a:defRPr sz="2000">
                <a:solidFill>
                  <a:schemeClr val="tx1"/>
                </a:solidFill>
                <a:latin typeface="Verdana" charset="0"/>
                <a:ea typeface="MS PGothic" charset="0"/>
                <a:cs typeface="MS PGothic" charset="0"/>
              </a:defRPr>
            </a:lvl4pPr>
            <a:lvl5pPr>
              <a:defRPr sz="2000">
                <a:solidFill>
                  <a:schemeClr val="tx1"/>
                </a:solidFill>
                <a:latin typeface="Verdana" charset="0"/>
                <a:ea typeface="MS PGothic" charset="0"/>
                <a:cs typeface="MS PGothic" charset="0"/>
              </a:defRPr>
            </a:lvl5pPr>
            <a:lvl6pPr eaLnBrk="0" hangingPunct="0">
              <a:defRPr sz="2000">
                <a:solidFill>
                  <a:schemeClr val="tx1"/>
                </a:solidFill>
                <a:latin typeface="Verdana" charset="0"/>
                <a:ea typeface="MS PGothic" charset="0"/>
                <a:cs typeface="MS PGothic" charset="0"/>
              </a:defRPr>
            </a:lvl6pPr>
            <a:lvl7pPr eaLnBrk="0" hangingPunct="0">
              <a:defRPr sz="2000">
                <a:solidFill>
                  <a:schemeClr val="tx1"/>
                </a:solidFill>
                <a:latin typeface="Verdana" charset="0"/>
                <a:ea typeface="MS PGothic" charset="0"/>
                <a:cs typeface="MS PGothic" charset="0"/>
              </a:defRPr>
            </a:lvl7pPr>
            <a:lvl8pPr eaLnBrk="0" hangingPunct="0">
              <a:defRPr sz="2000">
                <a:solidFill>
                  <a:schemeClr val="tx1"/>
                </a:solidFill>
                <a:latin typeface="Verdana" charset="0"/>
                <a:ea typeface="MS PGothic" charset="0"/>
                <a:cs typeface="MS PGothic" charset="0"/>
              </a:defRPr>
            </a:lvl8pPr>
            <a:lvl9pPr eaLnBrk="0" hangingPunct="0">
              <a:defRPr sz="2000">
                <a:solidFill>
                  <a:schemeClr val="tx1"/>
                </a:solidFill>
                <a:latin typeface="Verdana" charset="0"/>
                <a:ea typeface="MS PGothic" charset="0"/>
                <a:cs typeface="MS PGothic" charset="0"/>
              </a:defRPr>
            </a:lvl9pPr>
          </a:lstStyle>
          <a:p>
            <a:endParaRPr lang="en-GB" sz="1000">
              <a:latin typeface="Tahoma" charset="0"/>
            </a:endParaRPr>
          </a:p>
          <a:p>
            <a:endParaRPr lang="en-GB" sz="1000">
              <a:latin typeface="Tahoma" charset="0"/>
            </a:endParaRPr>
          </a:p>
        </p:txBody>
      </p:sp>
      <p:sp>
        <p:nvSpPr>
          <p:cNvPr id="2" name="Rectangle 1"/>
          <p:cNvSpPr/>
          <p:nvPr/>
        </p:nvSpPr>
        <p:spPr>
          <a:xfrm>
            <a:off x="940660" y="3014374"/>
            <a:ext cx="7791801" cy="1569660"/>
          </a:xfrm>
          <a:prstGeom prst="rect">
            <a:avLst/>
          </a:prstGeom>
        </p:spPr>
        <p:txBody>
          <a:bodyPr wrap="square">
            <a:spAutoFit/>
          </a:bodyPr>
          <a:lstStyle/>
          <a:p>
            <a:pPr algn="ctr"/>
            <a:r>
              <a:rPr lang="en-US" sz="3200" b="1" dirty="0"/>
              <a:t>Thank you for your </a:t>
            </a:r>
            <a:r>
              <a:rPr lang="en-US" sz="3200" b="1" dirty="0" smtClean="0"/>
              <a:t>attention</a:t>
            </a:r>
            <a:r>
              <a:rPr lang="en-US" sz="3200" b="1" dirty="0"/>
              <a:t/>
            </a:r>
            <a:br>
              <a:rPr lang="en-US" sz="3200" b="1" dirty="0"/>
            </a:br>
            <a:r>
              <a:rPr lang="en-US" sz="3200" b="1" dirty="0"/>
              <a:t/>
            </a:r>
            <a:br>
              <a:rPr lang="en-US" sz="3200" b="1" dirty="0"/>
            </a:br>
            <a:endParaRPr lang="en-US" sz="3200" b="1" dirty="0"/>
          </a:p>
        </p:txBody>
      </p:sp>
    </p:spTree>
    <p:extLst>
      <p:ext uri="{BB962C8B-B14F-4D97-AF65-F5344CB8AC3E}">
        <p14:creationId xmlns:p14="http://schemas.microsoft.com/office/powerpoint/2010/main" val="342913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96296"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Associated</a:t>
            </a:r>
            <a:r>
              <a:rPr lang="en-GB" altLang="en-US" sz="3200" dirty="0" smtClean="0">
                <a:solidFill>
                  <a:schemeClr val="bg1"/>
                </a:solidFill>
                <a:latin typeface="Calibri" charset="0"/>
                <a:ea typeface="ＭＳ Ｐゴシック" charset="0"/>
                <a:cs typeface="Calibri" charset="0"/>
              </a:rPr>
              <a:t> Knowledge elements</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284053" y="1199367"/>
            <a:ext cx="4845609" cy="5324536"/>
          </a:xfrm>
          <a:prstGeom prst="rect">
            <a:avLst/>
          </a:prstGeom>
          <a:noFill/>
        </p:spPr>
        <p:txBody>
          <a:bodyPr wrap="square" rtlCol="0">
            <a:spAutoFit/>
          </a:bodyPr>
          <a:lstStyle/>
          <a:p>
            <a:r>
              <a:rPr lang="en-US" b="1" u="sng" dirty="0" smtClean="0"/>
              <a:t>Software/Tools:</a:t>
            </a:r>
          </a:p>
          <a:p>
            <a:pPr marL="285750" indent="-285750">
              <a:buFont typeface="Arial"/>
              <a:buChar char="•"/>
            </a:pPr>
            <a:endParaRPr lang="en-US" dirty="0" smtClean="0"/>
          </a:p>
          <a:p>
            <a:pPr marL="285750" indent="-285750">
              <a:buFont typeface="Arial"/>
              <a:buChar char="•"/>
            </a:pPr>
            <a:r>
              <a:rPr lang="en-US" i="1" dirty="0" smtClean="0"/>
              <a:t>Software Applications</a:t>
            </a:r>
            <a:r>
              <a:rPr lang="en-US" dirty="0" smtClean="0"/>
              <a:t>:</a:t>
            </a:r>
          </a:p>
          <a:p>
            <a:pPr marL="742950" lvl="1" indent="-285750">
              <a:buFont typeface="Arial"/>
              <a:buChar char="•"/>
            </a:pPr>
            <a:r>
              <a:rPr lang="en-US" sz="1600" dirty="0" smtClean="0"/>
              <a:t>Data Product generation</a:t>
            </a:r>
          </a:p>
          <a:p>
            <a:pPr marL="742950" lvl="1" indent="-285750">
              <a:buFont typeface="Arial"/>
              <a:buChar char="•"/>
            </a:pPr>
            <a:r>
              <a:rPr lang="en-US" sz="1600" dirty="0"/>
              <a:t>Q</a:t>
            </a:r>
            <a:r>
              <a:rPr lang="en-US" sz="1600" dirty="0" smtClean="0"/>
              <a:t>uality control</a:t>
            </a:r>
          </a:p>
          <a:p>
            <a:pPr marL="742950" lvl="1" indent="-285750">
              <a:buFont typeface="Arial"/>
              <a:buChar char="•"/>
            </a:pPr>
            <a:r>
              <a:rPr lang="en-US" sz="1600" dirty="0" smtClean="0"/>
              <a:t>Product visualization</a:t>
            </a:r>
          </a:p>
          <a:p>
            <a:pPr marL="742950" lvl="1" indent="-285750">
              <a:buFont typeface="Arial"/>
              <a:buChar char="•"/>
            </a:pPr>
            <a:r>
              <a:rPr lang="en-US" sz="1600" dirty="0"/>
              <a:t>V</a:t>
            </a:r>
            <a:r>
              <a:rPr lang="en-US" sz="1600" dirty="0" smtClean="0"/>
              <a:t>alue adding</a:t>
            </a:r>
          </a:p>
          <a:p>
            <a:endParaRPr lang="en-US" b="1" u="sng" dirty="0" smtClean="0"/>
          </a:p>
          <a:p>
            <a:endParaRPr lang="en-US" b="1" u="sng" dirty="0"/>
          </a:p>
          <a:p>
            <a:endParaRPr lang="en-US" b="1" u="sng" dirty="0" smtClean="0"/>
          </a:p>
          <a:p>
            <a:endParaRPr lang="en-US" b="1" u="sng" dirty="0"/>
          </a:p>
          <a:p>
            <a:r>
              <a:rPr lang="en-US" b="1" dirty="0" smtClean="0"/>
              <a:t>                                          </a:t>
            </a:r>
            <a:r>
              <a:rPr lang="en-US" b="1" u="sng" dirty="0" smtClean="0"/>
              <a:t>Information</a:t>
            </a:r>
            <a:r>
              <a:rPr lang="en-US" dirty="0" smtClean="0"/>
              <a:t>:</a:t>
            </a:r>
          </a:p>
          <a:p>
            <a:endParaRPr lang="en-US" dirty="0" smtClean="0"/>
          </a:p>
          <a:p>
            <a:pPr marL="285750" indent="-285750">
              <a:buFont typeface="Arial"/>
              <a:buChar char="•"/>
            </a:pPr>
            <a:r>
              <a:rPr lang="en-US" sz="1600" dirty="0" smtClean="0"/>
              <a:t>Documentation</a:t>
            </a:r>
          </a:p>
          <a:p>
            <a:pPr marL="285750" indent="-285750">
              <a:buFont typeface="Arial"/>
              <a:buChar char="•"/>
            </a:pPr>
            <a:r>
              <a:rPr lang="en-US" sz="1600" dirty="0" smtClean="0"/>
              <a:t>Images</a:t>
            </a:r>
          </a:p>
          <a:p>
            <a:pPr marL="285750" indent="-285750">
              <a:buFont typeface="Arial"/>
              <a:buChar char="•"/>
            </a:pPr>
            <a:r>
              <a:rPr lang="en-US" sz="1600" dirty="0" smtClean="0"/>
              <a:t>Metadata </a:t>
            </a:r>
            <a:r>
              <a:rPr lang="en-US" sz="1600" dirty="0"/>
              <a:t>file </a:t>
            </a:r>
            <a:r>
              <a:rPr lang="en-US" sz="1600" dirty="0" smtClean="0"/>
              <a:t>(information on creation</a:t>
            </a:r>
            <a:r>
              <a:rPr lang="en-US" sz="1600" dirty="0"/>
              <a:t>, access rights, restrictions, preservation history, and rights </a:t>
            </a:r>
            <a:r>
              <a:rPr lang="en-US" sz="1600" dirty="0" smtClean="0"/>
              <a:t>management)</a:t>
            </a:r>
          </a:p>
          <a:p>
            <a:pPr marL="285750" indent="-285750">
              <a:buFont typeface="Arial"/>
              <a:buChar char="•"/>
            </a:pPr>
            <a:r>
              <a:rPr lang="en-US" sz="1600" dirty="0" smtClean="0"/>
              <a:t>Multimedia (Video/Audio)</a:t>
            </a:r>
          </a:p>
        </p:txBody>
      </p:sp>
      <p:cxnSp>
        <p:nvCxnSpPr>
          <p:cNvPr id="7" name="Straight Connector 6"/>
          <p:cNvCxnSpPr/>
          <p:nvPr/>
        </p:nvCxnSpPr>
        <p:spPr>
          <a:xfrm>
            <a:off x="384307" y="4127751"/>
            <a:ext cx="8621844" cy="16712"/>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12446" y="1487329"/>
            <a:ext cx="4044697" cy="2123658"/>
          </a:xfrm>
          <a:prstGeom prst="rect">
            <a:avLst/>
          </a:prstGeom>
          <a:noFill/>
        </p:spPr>
        <p:txBody>
          <a:bodyPr wrap="none" rtlCol="0">
            <a:spAutoFit/>
          </a:bodyPr>
          <a:lstStyle/>
          <a:p>
            <a:pPr marL="285750" indent="-285750">
              <a:buFont typeface="Arial"/>
              <a:buChar char="•"/>
            </a:pPr>
            <a:endParaRPr lang="en-US" dirty="0" smtClean="0"/>
          </a:p>
          <a:p>
            <a:pPr marL="285750" indent="-285750">
              <a:buFont typeface="Arial"/>
              <a:buChar char="•"/>
            </a:pPr>
            <a:r>
              <a:rPr lang="en-US" i="1" dirty="0" smtClean="0"/>
              <a:t>SW related “IT Infrastructure”</a:t>
            </a:r>
            <a:r>
              <a:rPr lang="en-US" dirty="0" smtClean="0"/>
              <a:t>:</a:t>
            </a:r>
            <a:endParaRPr lang="en-US" dirty="0"/>
          </a:p>
          <a:p>
            <a:pPr marL="742950" lvl="1" indent="-285750">
              <a:buFont typeface="Arial"/>
              <a:buChar char="•"/>
            </a:pPr>
            <a:r>
              <a:rPr lang="en-US" sz="1600" dirty="0" smtClean="0"/>
              <a:t>Compiler</a:t>
            </a:r>
          </a:p>
          <a:p>
            <a:pPr marL="742950" lvl="1" indent="-285750">
              <a:buFont typeface="Arial"/>
              <a:buChar char="•"/>
            </a:pPr>
            <a:r>
              <a:rPr lang="en-US" sz="1600" dirty="0" smtClean="0"/>
              <a:t>Programming </a:t>
            </a:r>
            <a:r>
              <a:rPr lang="en-US" sz="1600" dirty="0"/>
              <a:t>language </a:t>
            </a:r>
          </a:p>
          <a:p>
            <a:pPr marL="742950" lvl="1" indent="-285750">
              <a:buFont typeface="Arial"/>
              <a:buChar char="•"/>
            </a:pPr>
            <a:r>
              <a:rPr lang="en-US" sz="1600" dirty="0" smtClean="0"/>
              <a:t>Storage system </a:t>
            </a:r>
            <a:endParaRPr lang="en-US" sz="1600" dirty="0"/>
          </a:p>
          <a:p>
            <a:pPr marL="742950" lvl="1" indent="-285750">
              <a:buFont typeface="Arial"/>
              <a:buChar char="•"/>
            </a:pPr>
            <a:r>
              <a:rPr lang="en-US" sz="1600" dirty="0" smtClean="0"/>
              <a:t>Operative </a:t>
            </a:r>
            <a:r>
              <a:rPr lang="en-US" sz="1600" dirty="0"/>
              <a:t>System</a:t>
            </a:r>
          </a:p>
          <a:p>
            <a:pPr marL="742950" lvl="1" indent="-285750">
              <a:buFont typeface="Arial"/>
              <a:buChar char="•"/>
            </a:pPr>
            <a:r>
              <a:rPr lang="en-US" sz="1600" dirty="0" smtClean="0"/>
              <a:t>Libraries</a:t>
            </a:r>
          </a:p>
          <a:p>
            <a:pPr marL="742950" lvl="1" indent="-285750">
              <a:buFont typeface="Arial"/>
              <a:buChar char="•"/>
            </a:pPr>
            <a:r>
              <a:rPr lang="en-US" sz="1600" dirty="0" smtClean="0"/>
              <a:t>Databases</a:t>
            </a:r>
            <a:endParaRPr lang="en-US" sz="1600" dirty="0"/>
          </a:p>
        </p:txBody>
      </p:sp>
      <p:sp>
        <p:nvSpPr>
          <p:cNvPr id="8" name="TextBox 7"/>
          <p:cNvSpPr txBox="1"/>
          <p:nvPr/>
        </p:nvSpPr>
        <p:spPr>
          <a:xfrm>
            <a:off x="4981301" y="4663561"/>
            <a:ext cx="2732439" cy="1354217"/>
          </a:xfrm>
          <a:prstGeom prst="rect">
            <a:avLst/>
          </a:prstGeom>
          <a:noFill/>
        </p:spPr>
        <p:txBody>
          <a:bodyPr wrap="none" rtlCol="0">
            <a:spAutoFit/>
          </a:bodyPr>
          <a:lstStyle/>
          <a:p>
            <a:endParaRPr lang="en-US" dirty="0"/>
          </a:p>
          <a:p>
            <a:pPr marL="742950" lvl="1" indent="-285750">
              <a:buFont typeface="Arial"/>
              <a:buChar char="•"/>
            </a:pPr>
            <a:r>
              <a:rPr lang="en-US" sz="1600" dirty="0" smtClean="0"/>
              <a:t>Workflows </a:t>
            </a:r>
            <a:endParaRPr lang="en-US" sz="1600" dirty="0"/>
          </a:p>
          <a:p>
            <a:pPr marL="742950" lvl="1" indent="-285750">
              <a:buFont typeface="Arial"/>
              <a:buChar char="•"/>
            </a:pPr>
            <a:r>
              <a:rPr lang="en-US" sz="1600" dirty="0" smtClean="0"/>
              <a:t>Bi directional links </a:t>
            </a:r>
            <a:endParaRPr lang="en-US" sz="1600" dirty="0"/>
          </a:p>
          <a:p>
            <a:pPr marL="742950" lvl="1" indent="-285750">
              <a:buFont typeface="Arial"/>
              <a:buChar char="•"/>
            </a:pPr>
            <a:r>
              <a:rPr lang="en-US" sz="1600" dirty="0" smtClean="0"/>
              <a:t>Schemas</a:t>
            </a:r>
          </a:p>
          <a:p>
            <a:pPr marL="742950" lvl="1" indent="-285750">
              <a:buFont typeface="Arial"/>
              <a:buChar char="•"/>
            </a:pPr>
            <a:r>
              <a:rPr lang="en-US" sz="1600" dirty="0" smtClean="0"/>
              <a:t>Email</a:t>
            </a:r>
          </a:p>
        </p:txBody>
      </p:sp>
    </p:spTree>
    <p:extLst>
      <p:ext uri="{BB962C8B-B14F-4D97-AF65-F5344CB8AC3E}">
        <p14:creationId xmlns:p14="http://schemas.microsoft.com/office/powerpoint/2010/main" val="335709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1370138" y="2797723"/>
            <a:ext cx="5965113" cy="12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600" b="1"/>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Information </a:t>
            </a:r>
            <a:r>
              <a:rPr lang="en-GB" altLang="en-US" dirty="0" smtClean="0"/>
              <a:t>Preservation</a:t>
            </a:r>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Tree>
    <p:extLst>
      <p:ext uri="{BB962C8B-B14F-4D97-AF65-F5344CB8AC3E}">
        <p14:creationId xmlns:p14="http://schemas.microsoft.com/office/powerpoint/2010/main" val="183034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13259" y="35885"/>
            <a:ext cx="7185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eaLnBrk="0" hangingPunct="0">
              <a:defRPr sz="3200" b="1">
                <a:solidFill>
                  <a:schemeClr val="bg1"/>
                </a:solidFill>
                <a:latin typeface="Calibri" charset="0"/>
                <a:ea typeface="ＭＳ Ｐゴシック" charset="0"/>
                <a:cs typeface="Calibri" charset="0"/>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altLang="en-US" dirty="0"/>
              <a:t>Features of Information Format for Digital </a:t>
            </a:r>
            <a:r>
              <a:rPr lang="en-GB" altLang="en-US" dirty="0" smtClean="0"/>
              <a:t>Preservation (not exhaustive)</a:t>
            </a:r>
            <a:endParaRPr lang="en-GB" altLang="en-US" dirty="0"/>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sp>
        <p:nvSpPr>
          <p:cNvPr id="3" name="TextBox 2"/>
          <p:cNvSpPr txBox="1"/>
          <p:nvPr/>
        </p:nvSpPr>
        <p:spPr>
          <a:xfrm>
            <a:off x="317471" y="1358600"/>
            <a:ext cx="8660409" cy="4401205"/>
          </a:xfrm>
          <a:prstGeom prst="rect">
            <a:avLst/>
          </a:prstGeom>
          <a:noFill/>
        </p:spPr>
        <p:txBody>
          <a:bodyPr wrap="square" rtlCol="0">
            <a:spAutoFit/>
          </a:bodyPr>
          <a:lstStyle/>
          <a:p>
            <a:pPr marL="285750" indent="-285750">
              <a:buFont typeface="Arial"/>
              <a:buChar char="•"/>
            </a:pPr>
            <a:r>
              <a:rPr lang="en-US" sz="2000" dirty="0" smtClean="0"/>
              <a:t>Open Format with no </a:t>
            </a:r>
            <a:r>
              <a:rPr lang="en-US" sz="2000" dirty="0"/>
              <a:t>patents or </a:t>
            </a:r>
            <a:r>
              <a:rPr lang="en-US" sz="2000" dirty="0" smtClean="0"/>
              <a:t>licenses preferred</a:t>
            </a:r>
            <a:endParaRPr lang="en-US" sz="2000" dirty="0"/>
          </a:p>
          <a:p>
            <a:pPr marL="285750" indent="-285750">
              <a:buFont typeface="Arial"/>
              <a:buChar char="•"/>
            </a:pPr>
            <a:endParaRPr lang="en-US" sz="2000" dirty="0" smtClean="0"/>
          </a:p>
          <a:p>
            <a:pPr marL="285750" indent="-285750">
              <a:buFont typeface="Arial"/>
              <a:buChar char="•"/>
            </a:pPr>
            <a:r>
              <a:rPr lang="en-US" sz="2000" dirty="0"/>
              <a:t>I</a:t>
            </a:r>
            <a:r>
              <a:rPr lang="en-US" sz="2000" dirty="0" smtClean="0"/>
              <a:t>n </a:t>
            </a:r>
            <a:r>
              <a:rPr lang="en-US" sz="2000" dirty="0"/>
              <a:t>wide </a:t>
            </a:r>
            <a:r>
              <a:rPr lang="en-US" sz="2000" dirty="0" smtClean="0"/>
              <a:t>use</a:t>
            </a:r>
            <a:r>
              <a:rPr lang="en-US" sz="2000" dirty="0"/>
              <a:t> </a:t>
            </a:r>
            <a:r>
              <a:rPr lang="en-US" sz="2000" dirty="0" smtClean="0"/>
              <a:t>and endorsed </a:t>
            </a:r>
            <a:r>
              <a:rPr lang="en-US" sz="2000" dirty="0"/>
              <a:t>by other established </a:t>
            </a:r>
            <a:r>
              <a:rPr lang="en-US" sz="2000" dirty="0" smtClean="0"/>
              <a:t>repositories</a:t>
            </a:r>
          </a:p>
          <a:p>
            <a:pPr marL="285750" indent="-285750">
              <a:buFont typeface="Arial"/>
              <a:buChar char="•"/>
            </a:pPr>
            <a:endParaRPr lang="en-US" sz="2000" dirty="0"/>
          </a:p>
          <a:p>
            <a:pPr marL="285750" indent="-285750">
              <a:buFont typeface="Arial"/>
              <a:buChar char="•"/>
            </a:pPr>
            <a:r>
              <a:rPr lang="en-US" sz="2000" dirty="0" smtClean="0"/>
              <a:t>Variety </a:t>
            </a:r>
            <a:r>
              <a:rPr lang="en-US" sz="2000" dirty="0"/>
              <a:t>of writing and rendering tools available for the </a:t>
            </a:r>
            <a:r>
              <a:rPr lang="en-US" sz="2000" dirty="0" smtClean="0"/>
              <a:t>format</a:t>
            </a:r>
            <a:endParaRPr lang="en-US" sz="2000" dirty="0"/>
          </a:p>
          <a:p>
            <a:pPr marL="285750" indent="-285750">
              <a:buFont typeface="Arial"/>
              <a:buChar char="•"/>
            </a:pPr>
            <a:endParaRPr lang="en-US" sz="2000" dirty="0" smtClean="0"/>
          </a:p>
          <a:p>
            <a:pPr marL="285750" indent="-285750">
              <a:buFont typeface="Arial"/>
              <a:buChar char="•"/>
            </a:pPr>
            <a:r>
              <a:rPr lang="en-US" sz="2000" dirty="0" smtClean="0"/>
              <a:t>Interoperable</a:t>
            </a:r>
            <a:r>
              <a:rPr lang="en-US" sz="2000" dirty="0"/>
              <a:t>:</a:t>
            </a:r>
            <a:r>
              <a:rPr lang="en-US" sz="2000" dirty="0" smtClean="0"/>
              <a:t> </a:t>
            </a:r>
            <a:r>
              <a:rPr lang="en-US" sz="2000" dirty="0"/>
              <a:t>tools available </a:t>
            </a:r>
            <a:r>
              <a:rPr lang="en-US" sz="2000" dirty="0" smtClean="0"/>
              <a:t>for conversion </a:t>
            </a:r>
            <a:r>
              <a:rPr lang="en-US" sz="2000" dirty="0"/>
              <a:t>to other </a:t>
            </a:r>
            <a:r>
              <a:rPr lang="en-US" sz="2000" dirty="0" smtClean="0"/>
              <a:t>formats</a:t>
            </a:r>
            <a:endParaRPr lang="en-US" sz="2000" dirty="0"/>
          </a:p>
          <a:p>
            <a:pPr marL="285750" indent="-285750">
              <a:buFont typeface="Arial"/>
              <a:buChar char="•"/>
            </a:pPr>
            <a:endParaRPr lang="en-US" sz="2000" dirty="0" smtClean="0"/>
          </a:p>
          <a:p>
            <a:pPr marL="285750" indent="-285750">
              <a:buFont typeface="Arial"/>
              <a:buChar char="•"/>
            </a:pPr>
            <a:r>
              <a:rPr lang="en-US" sz="2000" dirty="0" smtClean="0"/>
              <a:t>Inclusion of </a:t>
            </a:r>
            <a:r>
              <a:rPr lang="en-US" sz="2000" dirty="0"/>
              <a:t>error-correction </a:t>
            </a:r>
            <a:r>
              <a:rPr lang="en-US" sz="2000" dirty="0" smtClean="0"/>
              <a:t>capabilities and data integrity features</a:t>
            </a:r>
            <a:endParaRPr lang="en-US" sz="2000" dirty="0"/>
          </a:p>
          <a:p>
            <a:pPr marL="285750" indent="-285750">
              <a:buFont typeface="Arial"/>
              <a:buChar char="•"/>
            </a:pPr>
            <a:endParaRPr lang="en-US" sz="2000" dirty="0" smtClean="0"/>
          </a:p>
          <a:p>
            <a:pPr marL="285750" indent="-285750">
              <a:buFont typeface="Arial"/>
              <a:buChar char="•"/>
            </a:pPr>
            <a:r>
              <a:rPr lang="en-US" sz="2000" dirty="0"/>
              <a:t>Supporting a stable mechanism for metadata management</a:t>
            </a:r>
          </a:p>
          <a:p>
            <a:pPr marL="285750" indent="-285750">
              <a:buFont typeface="Arial"/>
              <a:buChar char="•"/>
            </a:pPr>
            <a:endParaRPr lang="en-US" sz="2000" dirty="0" smtClean="0"/>
          </a:p>
          <a:p>
            <a:pPr marL="285750" indent="-285750">
              <a:buFont typeface="Arial"/>
              <a:buChar char="•"/>
            </a:pPr>
            <a:r>
              <a:rPr lang="en-US" sz="2000" dirty="0" smtClean="0"/>
              <a:t>Lossless formats preferred for image</a:t>
            </a:r>
            <a:r>
              <a:rPr lang="en-US" sz="2000" dirty="0"/>
              <a:t>, video and </a:t>
            </a:r>
            <a:r>
              <a:rPr lang="en-US" sz="2000" dirty="0" smtClean="0"/>
              <a:t>audio</a:t>
            </a:r>
            <a:endParaRPr lang="en-US" sz="2000" dirty="0"/>
          </a:p>
        </p:txBody>
      </p:sp>
    </p:spTree>
    <p:extLst>
      <p:ext uri="{BB962C8B-B14F-4D97-AF65-F5344CB8AC3E}">
        <p14:creationId xmlns:p14="http://schemas.microsoft.com/office/powerpoint/2010/main" val="3016655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a:lstStyle/>
          <a:p>
            <a:pPr algn="ctr"/>
            <a:r>
              <a:rPr lang="en-US" sz="3200" kern="1200" dirty="0">
                <a:latin typeface="Calibri" charset="0"/>
                <a:ea typeface="ＭＳ Ｐゴシック" charset="0"/>
                <a:cs typeface="Calibri" charset="0"/>
              </a:rPr>
              <a:t>Proprietary  </a:t>
            </a:r>
            <a:r>
              <a:rPr lang="en-US" sz="3200" kern="1200" dirty="0" err="1">
                <a:latin typeface="Calibri" charset="0"/>
                <a:ea typeface="ＭＳ Ｐゴシック" charset="0"/>
                <a:cs typeface="Calibri" charset="0"/>
              </a:rPr>
              <a:t>vs</a:t>
            </a:r>
            <a:r>
              <a:rPr lang="en-US" sz="3200" kern="1200" dirty="0">
                <a:latin typeface="Calibri" charset="0"/>
                <a:ea typeface="ＭＳ Ｐゴシック" charset="0"/>
                <a:cs typeface="Calibri" charset="0"/>
              </a:rPr>
              <a:t> Open Formats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108687116"/>
              </p:ext>
            </p:extLst>
          </p:nvPr>
        </p:nvGraphicFramePr>
        <p:xfrm>
          <a:off x="270823" y="1717846"/>
          <a:ext cx="8618364" cy="3027680"/>
        </p:xfrm>
        <a:graphic>
          <a:graphicData uri="http://schemas.openxmlformats.org/drawingml/2006/table">
            <a:tbl>
              <a:tblPr firstRow="1" bandRow="1">
                <a:tableStyleId>{5C22544A-7EE6-4342-B048-85BDC9FD1C3A}</a:tableStyleId>
              </a:tblPr>
              <a:tblGrid>
                <a:gridCol w="4309182"/>
                <a:gridCol w="4309182"/>
              </a:tblGrid>
              <a:tr h="0">
                <a:tc>
                  <a:txBody>
                    <a:bodyPr/>
                    <a:lstStyle/>
                    <a:p>
                      <a:pPr algn="ctr"/>
                      <a:r>
                        <a:rPr lang="en-US" dirty="0" smtClean="0"/>
                        <a:t>PROPRIETARY</a:t>
                      </a:r>
                      <a:endParaRPr lang="en-US" dirty="0"/>
                    </a:p>
                  </a:txBody>
                  <a:tcPr/>
                </a:tc>
                <a:tc>
                  <a:txBody>
                    <a:bodyPr/>
                    <a:lstStyle/>
                    <a:p>
                      <a:pPr algn="ctr"/>
                      <a:r>
                        <a:rPr lang="en-US" dirty="0" smtClean="0"/>
                        <a:t>OPEN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Documentation not always available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Unlimited use </a:t>
                      </a:r>
                    </a:p>
                    <a:p>
                      <a:pPr algn="l"/>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License and patent rules may apply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license fees </a:t>
                      </a:r>
                      <a:endParaRPr lang="en-US" dirty="0"/>
                    </a:p>
                  </a:txBody>
                  <a:tcPr/>
                </a:tc>
              </a:tr>
              <a:tr h="580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License agreements subject to change </a:t>
                      </a:r>
                      <a:endParaRPr lang="en-US" dirty="0"/>
                    </a:p>
                  </a:txBody>
                  <a:tcPr/>
                </a:tc>
                <a:tc>
                  <a:txBody>
                    <a:bodyPr/>
                    <a:lstStyle/>
                    <a:p>
                      <a:pPr algn="l"/>
                      <a:r>
                        <a:rPr lang="en-US" dirty="0" smtClean="0"/>
                        <a:t>No patents</a:t>
                      </a:r>
                      <a:r>
                        <a:rPr lang="en-US" baseline="0" dirty="0" smtClean="0"/>
                        <a:t> owners</a:t>
                      </a:r>
                      <a:endParaRPr lang="en-US" dirty="0"/>
                    </a:p>
                  </a:txBody>
                  <a:tcPr/>
                </a:tc>
              </a:tr>
              <a:tr h="370840">
                <a:tc>
                  <a:txBody>
                    <a:bodyPr/>
                    <a:lstStyle/>
                    <a:p>
                      <a:pPr algn="l"/>
                      <a:r>
                        <a:rPr lang="en-US" dirty="0" smtClean="0"/>
                        <a:t>Restrictions for use and modifications may apply </a:t>
                      </a:r>
                    </a:p>
                  </a:txBody>
                  <a:tcPr/>
                </a:tc>
                <a:tc>
                  <a:txBody>
                    <a:bodyPr/>
                    <a:lstStyle/>
                    <a:p>
                      <a:pPr algn="l"/>
                      <a:r>
                        <a:rPr lang="en-US" dirty="0" smtClean="0"/>
                        <a:t>Full Documentation Available </a:t>
                      </a:r>
                      <a:endParaRPr lang="en-US" dirty="0"/>
                    </a:p>
                  </a:txBody>
                  <a:tcPr/>
                </a:tc>
              </a:tr>
              <a:tr h="370840">
                <a:tc>
                  <a:txBody>
                    <a:bodyPr/>
                    <a:lstStyle/>
                    <a:p>
                      <a:pPr algn="l"/>
                      <a:endParaRPr lang="en-US"/>
                    </a:p>
                  </a:txBody>
                  <a:tcPr/>
                </a:tc>
                <a:tc>
                  <a:txBody>
                    <a:bodyPr/>
                    <a:lstStyle/>
                    <a:p>
                      <a:pPr algn="l"/>
                      <a:r>
                        <a:rPr lang="en-US" dirty="0" smtClean="0"/>
                        <a:t>Open for self-made modifications </a:t>
                      </a:r>
                      <a:endParaRPr lang="en-US" dirty="0"/>
                    </a:p>
                  </a:txBody>
                  <a:tcPr/>
                </a:tc>
              </a:tr>
            </a:tbl>
          </a:graphicData>
        </a:graphic>
      </p:graphicFrame>
    </p:spTree>
    <p:extLst>
      <p:ext uri="{BB962C8B-B14F-4D97-AF65-F5344CB8AC3E}">
        <p14:creationId xmlns:p14="http://schemas.microsoft.com/office/powerpoint/2010/main" val="88964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p-Down Arrow 14"/>
          <p:cNvSpPr/>
          <p:nvPr/>
        </p:nvSpPr>
        <p:spPr>
          <a:xfrm>
            <a:off x="6767145" y="1838270"/>
            <a:ext cx="2376855" cy="5019729"/>
          </a:xfrm>
          <a:prstGeom prst="upDownArrow">
            <a:avLst/>
          </a:prstGeom>
          <a:gradFill flip="none" rotWithShape="1">
            <a:gsLst>
              <a:gs pos="19000">
                <a:schemeClr val="accent1">
                  <a:lumMod val="40000"/>
                  <a:lumOff val="60000"/>
                  <a:alpha val="26000"/>
                </a:schemeClr>
              </a:gs>
              <a:gs pos="99000">
                <a:schemeClr val="accent1">
                  <a:shade val="93000"/>
                  <a:satMod val="130000"/>
                </a:schemeClr>
              </a:gs>
              <a:gs pos="100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25" y="302132"/>
            <a:ext cx="7855513" cy="584776"/>
          </a:xfrm>
        </p:spPr>
        <p:txBody>
          <a:bodyPr/>
          <a:lstStyle/>
          <a:p>
            <a:r>
              <a:rPr lang="en-US" sz="3200" dirty="0" smtClean="0">
                <a:latin typeface="Calibri"/>
                <a:cs typeface="Calibri"/>
              </a:rPr>
              <a:t>Information </a:t>
            </a:r>
            <a:r>
              <a:rPr lang="en-US" sz="3200" kern="1200" dirty="0">
                <a:latin typeface="Calibri"/>
                <a:ea typeface="ＭＳ Ｐゴシック" charset="0"/>
                <a:cs typeface="Calibri"/>
              </a:rPr>
              <a:t>Format</a:t>
            </a:r>
            <a:r>
              <a:rPr lang="en-US" sz="3200" dirty="0" smtClean="0">
                <a:latin typeface="Calibri"/>
                <a:cs typeface="Calibri"/>
              </a:rPr>
              <a:t> for Digital Preservation</a:t>
            </a:r>
            <a:endParaRPr lang="en-US" sz="3200" dirty="0">
              <a:latin typeface="Calibri"/>
              <a:cs typeface="Calibri"/>
            </a:endParaRPr>
          </a:p>
        </p:txBody>
      </p:sp>
      <p:sp>
        <p:nvSpPr>
          <p:cNvPr id="3" name="Content Placeholder 2"/>
          <p:cNvSpPr>
            <a:spLocks noGrp="1"/>
          </p:cNvSpPr>
          <p:nvPr>
            <p:ph idx="1"/>
          </p:nvPr>
        </p:nvSpPr>
        <p:spPr>
          <a:xfrm>
            <a:off x="-52410" y="1121741"/>
            <a:ext cx="6752719" cy="4318000"/>
          </a:xfrm>
        </p:spPr>
        <p:txBody>
          <a:bodyPr/>
          <a:lstStyle/>
          <a:p>
            <a:pPr marL="285750" indent="-285750">
              <a:buFont typeface="Arial"/>
              <a:buChar char="•"/>
            </a:pPr>
            <a:r>
              <a:rPr lang="en-US" dirty="0" smtClean="0">
                <a:solidFill>
                  <a:schemeClr val="tx1"/>
                </a:solidFill>
              </a:rPr>
              <a:t>Text documents </a:t>
            </a:r>
            <a:r>
              <a:rPr lang="en-US" dirty="0">
                <a:solidFill>
                  <a:schemeClr val="tx1"/>
                </a:solidFill>
              </a:rPr>
              <a:t>(often MS </a:t>
            </a:r>
            <a:r>
              <a:rPr lang="en-US" dirty="0" smtClean="0">
                <a:solidFill>
                  <a:schemeClr val="tx1"/>
                </a:solidFill>
              </a:rPr>
              <a:t>Word, Excel Files, txt, etc.) </a:t>
            </a:r>
            <a:r>
              <a:rPr lang="en-US" dirty="0">
                <a:solidFill>
                  <a:schemeClr val="tx1"/>
                </a:solidFill>
              </a:rPr>
              <a:t>can be preserved </a:t>
            </a:r>
            <a:r>
              <a:rPr lang="en-US" dirty="0" smtClean="0">
                <a:solidFill>
                  <a:schemeClr val="tx1"/>
                </a:solidFill>
              </a:rPr>
              <a:t>as:</a:t>
            </a:r>
          </a:p>
          <a:p>
            <a:pPr lvl="1">
              <a:buFont typeface="Arial"/>
              <a:buChar char="•"/>
            </a:pPr>
            <a:r>
              <a:rPr lang="en-US" sz="1400" dirty="0" smtClean="0">
                <a:solidFill>
                  <a:schemeClr val="tx1"/>
                </a:solidFill>
              </a:rPr>
              <a:t>PostScript, </a:t>
            </a:r>
            <a:r>
              <a:rPr lang="en-US" sz="1400" dirty="0">
                <a:solidFill>
                  <a:schemeClr val="tx1"/>
                </a:solidFill>
              </a:rPr>
              <a:t>PDF, DSSSL, RTF, ASCII, SGML, TIFF, </a:t>
            </a:r>
            <a:r>
              <a:rPr lang="en-US" sz="1400" dirty="0" smtClean="0">
                <a:solidFill>
                  <a:schemeClr val="tx1"/>
                </a:solidFill>
              </a:rPr>
              <a:t>CGM</a:t>
            </a:r>
            <a:endParaRPr lang="en-US" sz="1400" dirty="0">
              <a:solidFill>
                <a:schemeClr val="tx1"/>
              </a:solidFill>
            </a:endParaRPr>
          </a:p>
          <a:p>
            <a:pPr marL="1768475" lvl="2" indent="-285750">
              <a:buFont typeface="Wingdings" charset="2"/>
              <a:buChar char="ü"/>
            </a:pPr>
            <a:r>
              <a:rPr lang="en-US" sz="1200" dirty="0" smtClean="0">
                <a:solidFill>
                  <a:schemeClr val="tx1"/>
                </a:solidFill>
              </a:rPr>
              <a:t>PostScript</a:t>
            </a:r>
            <a:r>
              <a:rPr lang="en-US" sz="1200" dirty="0">
                <a:solidFill>
                  <a:schemeClr val="tx1"/>
                </a:solidFill>
              </a:rPr>
              <a:t>, PDF, RTF are </a:t>
            </a:r>
            <a:r>
              <a:rPr lang="en-US" sz="1200" dirty="0" smtClean="0">
                <a:solidFill>
                  <a:schemeClr val="tx1"/>
                </a:solidFill>
              </a:rPr>
              <a:t>proprietary</a:t>
            </a:r>
          </a:p>
          <a:p>
            <a:pPr marL="1768475" lvl="2" indent="-285750">
              <a:buFont typeface="Wingdings" charset="2"/>
              <a:buChar char="ü"/>
            </a:pPr>
            <a:r>
              <a:rPr lang="en-US" sz="1200" dirty="0" smtClean="0">
                <a:solidFill>
                  <a:schemeClr val="tx1"/>
                </a:solidFill>
              </a:rPr>
              <a:t>DSSSL</a:t>
            </a:r>
            <a:r>
              <a:rPr lang="en-US" sz="1200" dirty="0">
                <a:solidFill>
                  <a:schemeClr val="tx1"/>
                </a:solidFill>
              </a:rPr>
              <a:t>, SGML not (yet?) widely used </a:t>
            </a:r>
            <a:endParaRPr lang="en-US" sz="1200" dirty="0" smtClean="0">
              <a:solidFill>
                <a:schemeClr val="tx1"/>
              </a:solidFill>
            </a:endParaRPr>
          </a:p>
          <a:p>
            <a:pPr marL="1768475" lvl="2" indent="-285750">
              <a:buFont typeface="Wingdings" charset="2"/>
              <a:buChar char="ü"/>
            </a:pPr>
            <a:r>
              <a:rPr lang="en-US" sz="1200" dirty="0" smtClean="0">
                <a:solidFill>
                  <a:schemeClr val="tx1"/>
                </a:solidFill>
              </a:rPr>
              <a:t>CGM </a:t>
            </a:r>
            <a:r>
              <a:rPr lang="en-US" sz="1200" dirty="0">
                <a:solidFill>
                  <a:schemeClr val="tx1"/>
                </a:solidFill>
              </a:rPr>
              <a:t>has multiple variants in </a:t>
            </a:r>
            <a:r>
              <a:rPr lang="en-US" sz="1200" dirty="0" smtClean="0">
                <a:solidFill>
                  <a:schemeClr val="tx1"/>
                </a:solidFill>
              </a:rPr>
              <a:t>use</a:t>
            </a:r>
          </a:p>
          <a:p>
            <a:pPr marL="285750" indent="-285750">
              <a:buFont typeface="Arial"/>
              <a:buChar char="•"/>
            </a:pPr>
            <a:r>
              <a:rPr lang="en-US" dirty="0" smtClean="0">
                <a:solidFill>
                  <a:schemeClr val="tx1"/>
                </a:solidFill>
              </a:rPr>
              <a:t>Images can be preserved as:</a:t>
            </a:r>
          </a:p>
          <a:p>
            <a:pPr lvl="1">
              <a:buFont typeface="Arial"/>
              <a:buChar char="•"/>
            </a:pPr>
            <a:r>
              <a:rPr lang="en-US" sz="1400" dirty="0" smtClean="0">
                <a:solidFill>
                  <a:schemeClr val="tx1"/>
                </a:solidFill>
              </a:rPr>
              <a:t>Loss </a:t>
            </a:r>
            <a:r>
              <a:rPr lang="en-US" sz="1400" dirty="0">
                <a:solidFill>
                  <a:schemeClr val="tx1"/>
                </a:solidFill>
              </a:rPr>
              <a:t>of Quality JPEG, JPEG2000 </a:t>
            </a:r>
          </a:p>
          <a:p>
            <a:pPr lvl="1">
              <a:buFont typeface="Arial"/>
              <a:buChar char="•"/>
            </a:pPr>
            <a:r>
              <a:rPr lang="en-US" sz="1400" dirty="0">
                <a:solidFill>
                  <a:schemeClr val="tx1"/>
                </a:solidFill>
              </a:rPr>
              <a:t>Lossless compression TIFF, PBM, PNG, </a:t>
            </a:r>
            <a:r>
              <a:rPr lang="en-US" sz="1400" dirty="0" smtClean="0">
                <a:solidFill>
                  <a:schemeClr val="tx1"/>
                </a:solidFill>
              </a:rPr>
              <a:t>FITS. </a:t>
            </a:r>
            <a:endParaRPr lang="en-US" sz="1400" dirty="0">
              <a:solidFill>
                <a:schemeClr val="tx1"/>
              </a:solidFill>
            </a:endParaRPr>
          </a:p>
          <a:p>
            <a:pPr marL="285750" indent="-285750">
              <a:buFont typeface="Arial"/>
              <a:buChar char="•"/>
            </a:pPr>
            <a:r>
              <a:rPr lang="en-US" dirty="0" smtClean="0">
                <a:solidFill>
                  <a:schemeClr val="tx1"/>
                </a:solidFill>
              </a:rPr>
              <a:t>Metadata can be preserved as: </a:t>
            </a:r>
          </a:p>
          <a:p>
            <a:pPr lvl="1">
              <a:buFont typeface="Arial"/>
              <a:buChar char="•"/>
            </a:pPr>
            <a:r>
              <a:rPr lang="it-IT" sz="1400" dirty="0" smtClean="0">
                <a:solidFill>
                  <a:schemeClr val="tx1"/>
                </a:solidFill>
              </a:rPr>
              <a:t>ASCII, </a:t>
            </a:r>
            <a:r>
              <a:rPr lang="en-US" sz="1400" dirty="0" smtClean="0">
                <a:solidFill>
                  <a:schemeClr val="tx1"/>
                </a:solidFill>
              </a:rPr>
              <a:t>the </a:t>
            </a:r>
            <a:r>
              <a:rPr lang="en-US" sz="1400" dirty="0">
                <a:solidFill>
                  <a:schemeClr val="tx1"/>
                </a:solidFill>
              </a:rPr>
              <a:t>most durable format for metadata because it is widespread, backwards compatible when used with </a:t>
            </a:r>
            <a:r>
              <a:rPr lang="it-IT" sz="1400" dirty="0" smtClean="0">
                <a:solidFill>
                  <a:schemeClr val="tx1"/>
                </a:solidFill>
                <a:hlinkClick r:id="rId2" tooltip="Unicode"/>
              </a:rPr>
              <a:t>Unicode</a:t>
            </a:r>
            <a:r>
              <a:rPr lang="it-IT" sz="1400" dirty="0" smtClean="0">
                <a:solidFill>
                  <a:schemeClr val="tx1"/>
                </a:solidFill>
              </a:rPr>
              <a:t> (</a:t>
            </a:r>
            <a:r>
              <a:rPr lang="en-GB" sz="1400" dirty="0" smtClean="0">
                <a:solidFill>
                  <a:schemeClr val="tx1"/>
                </a:solidFill>
              </a:rPr>
              <a:t>superset</a:t>
            </a:r>
            <a:r>
              <a:rPr lang="it-IT" sz="1400" dirty="0" smtClean="0">
                <a:solidFill>
                  <a:schemeClr val="tx1"/>
                </a:solidFill>
              </a:rPr>
              <a:t> of ASCII)</a:t>
            </a:r>
            <a:r>
              <a:rPr lang="en-US" sz="1400" dirty="0" smtClean="0">
                <a:solidFill>
                  <a:schemeClr val="tx1"/>
                </a:solidFill>
              </a:rPr>
              <a:t>, </a:t>
            </a:r>
            <a:r>
              <a:rPr lang="en-US" sz="1400" dirty="0">
                <a:solidFill>
                  <a:schemeClr val="tx1"/>
                </a:solidFill>
              </a:rPr>
              <a:t>and utilizes human-readable characters, not numeric codes. </a:t>
            </a:r>
            <a:endParaRPr lang="en-US" sz="1400" dirty="0" smtClean="0">
              <a:solidFill>
                <a:schemeClr val="tx1"/>
              </a:solidFill>
            </a:endParaRPr>
          </a:p>
          <a:p>
            <a:pPr lvl="1">
              <a:buFont typeface="Arial"/>
              <a:buChar char="•"/>
            </a:pPr>
            <a:r>
              <a:rPr lang="en-US" sz="1400" dirty="0" smtClean="0">
                <a:solidFill>
                  <a:schemeClr val="tx1"/>
                </a:solidFill>
              </a:rPr>
              <a:t>For </a:t>
            </a:r>
            <a:r>
              <a:rPr lang="en-US" sz="1400" dirty="0">
                <a:solidFill>
                  <a:schemeClr val="tx1"/>
                </a:solidFill>
              </a:rPr>
              <a:t>higher functionality, </a:t>
            </a:r>
            <a:r>
              <a:rPr lang="it-IT" sz="1400" dirty="0">
                <a:solidFill>
                  <a:schemeClr val="tx1"/>
                </a:solidFill>
              </a:rPr>
              <a:t>SGML</a:t>
            </a:r>
            <a:r>
              <a:rPr lang="en-US" sz="1400" dirty="0">
                <a:solidFill>
                  <a:schemeClr val="tx1"/>
                </a:solidFill>
              </a:rPr>
              <a:t> or </a:t>
            </a:r>
            <a:r>
              <a:rPr lang="it-IT" sz="1400" dirty="0">
                <a:solidFill>
                  <a:schemeClr val="tx1"/>
                </a:solidFill>
              </a:rPr>
              <a:t>XML</a:t>
            </a:r>
            <a:r>
              <a:rPr lang="en-US" sz="1400" dirty="0">
                <a:solidFill>
                  <a:schemeClr val="tx1"/>
                </a:solidFill>
              </a:rPr>
              <a:t> should be used. </a:t>
            </a:r>
          </a:p>
          <a:p>
            <a:pPr>
              <a:buFont typeface="Arial"/>
              <a:buChar char="•"/>
            </a:pPr>
            <a:r>
              <a:rPr lang="en-US" dirty="0" smtClean="0">
                <a:solidFill>
                  <a:schemeClr val="tx1"/>
                </a:solidFill>
              </a:rPr>
              <a:t>Multimedia can be preserved as:</a:t>
            </a:r>
          </a:p>
          <a:p>
            <a:pPr lvl="1">
              <a:buFont typeface="Arial"/>
              <a:buChar char="•"/>
            </a:pPr>
            <a:r>
              <a:rPr lang="en-US" sz="1400" dirty="0" smtClean="0">
                <a:solidFill>
                  <a:schemeClr val="tx1"/>
                </a:solidFill>
              </a:rPr>
              <a:t>AVI</a:t>
            </a:r>
            <a:r>
              <a:rPr lang="en-US" sz="1400" dirty="0">
                <a:solidFill>
                  <a:schemeClr val="tx1"/>
                </a:solidFill>
              </a:rPr>
              <a:t>, QuickTime</a:t>
            </a:r>
            <a:r>
              <a:rPr lang="en-US" sz="1400" dirty="0" smtClean="0">
                <a:solidFill>
                  <a:schemeClr val="tx1"/>
                </a:solidFill>
              </a:rPr>
              <a:t>, MPEG, WMV, MJ2.</a:t>
            </a: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ight Brace 4"/>
          <p:cNvSpPr/>
          <p:nvPr/>
        </p:nvSpPr>
        <p:spPr>
          <a:xfrm>
            <a:off x="6232456" y="1771423"/>
            <a:ext cx="618233" cy="135363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6251184" y="3310880"/>
            <a:ext cx="618233" cy="7500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6217766" y="5748771"/>
            <a:ext cx="618233" cy="8021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452215" y="2172496"/>
            <a:ext cx="1035958" cy="830997"/>
          </a:xfrm>
          <a:prstGeom prst="rect">
            <a:avLst/>
          </a:prstGeom>
          <a:noFill/>
        </p:spPr>
        <p:txBody>
          <a:bodyPr wrap="square" rtlCol="0">
            <a:spAutoFit/>
          </a:bodyPr>
          <a:lstStyle/>
          <a:p>
            <a:pPr algn="ctr"/>
            <a:r>
              <a:rPr lang="en-US" sz="1600" dirty="0" smtClean="0"/>
              <a:t>PDF, PDF/A, FITS        </a:t>
            </a:r>
            <a:endParaRPr lang="en-US" sz="1600" dirty="0"/>
          </a:p>
        </p:txBody>
      </p:sp>
      <p:sp>
        <p:nvSpPr>
          <p:cNvPr id="10" name="TextBox 9"/>
          <p:cNvSpPr txBox="1"/>
          <p:nvPr/>
        </p:nvSpPr>
        <p:spPr>
          <a:xfrm>
            <a:off x="7487651" y="3392444"/>
            <a:ext cx="967103" cy="584776"/>
          </a:xfrm>
          <a:prstGeom prst="rect">
            <a:avLst/>
          </a:prstGeom>
          <a:noFill/>
        </p:spPr>
        <p:txBody>
          <a:bodyPr wrap="square" rtlCol="0">
            <a:spAutoFit/>
          </a:bodyPr>
          <a:lstStyle/>
          <a:p>
            <a:pPr algn="ctr"/>
            <a:r>
              <a:rPr lang="en-US" sz="1600" dirty="0" smtClean="0"/>
              <a:t>TIFF, FITS</a:t>
            </a:r>
            <a:endParaRPr lang="en-US" sz="1600" dirty="0"/>
          </a:p>
        </p:txBody>
      </p:sp>
      <p:sp>
        <p:nvSpPr>
          <p:cNvPr id="11" name="TextBox 10"/>
          <p:cNvSpPr txBox="1"/>
          <p:nvPr/>
        </p:nvSpPr>
        <p:spPr>
          <a:xfrm>
            <a:off x="7422834" y="4612386"/>
            <a:ext cx="1148883" cy="584776"/>
          </a:xfrm>
          <a:prstGeom prst="rect">
            <a:avLst/>
          </a:prstGeom>
          <a:noFill/>
        </p:spPr>
        <p:txBody>
          <a:bodyPr wrap="square" rtlCol="0">
            <a:spAutoFit/>
          </a:bodyPr>
          <a:lstStyle/>
          <a:p>
            <a:pPr algn="ctr"/>
            <a:r>
              <a:rPr lang="en-US" sz="1600" dirty="0" smtClean="0"/>
              <a:t>ASCII, XML</a:t>
            </a:r>
            <a:endParaRPr lang="en-US" sz="1600" dirty="0"/>
          </a:p>
        </p:txBody>
      </p:sp>
      <p:sp>
        <p:nvSpPr>
          <p:cNvPr id="12" name="TextBox 11"/>
          <p:cNvSpPr txBox="1"/>
          <p:nvPr/>
        </p:nvSpPr>
        <p:spPr>
          <a:xfrm>
            <a:off x="7671450" y="5984729"/>
            <a:ext cx="630889" cy="369332"/>
          </a:xfrm>
          <a:prstGeom prst="rect">
            <a:avLst/>
          </a:prstGeom>
          <a:noFill/>
        </p:spPr>
        <p:txBody>
          <a:bodyPr wrap="none" rtlCol="0">
            <a:spAutoFit/>
          </a:bodyPr>
          <a:lstStyle/>
          <a:p>
            <a:r>
              <a:rPr lang="en-US" dirty="0" smtClean="0"/>
              <a:t>MJ2</a:t>
            </a:r>
            <a:endParaRPr lang="en-US" dirty="0"/>
          </a:p>
        </p:txBody>
      </p:sp>
      <p:sp>
        <p:nvSpPr>
          <p:cNvPr id="13" name="TextBox 12"/>
          <p:cNvSpPr txBox="1"/>
          <p:nvPr/>
        </p:nvSpPr>
        <p:spPr>
          <a:xfrm>
            <a:off x="6683601" y="1153098"/>
            <a:ext cx="2460399" cy="738664"/>
          </a:xfrm>
          <a:prstGeom prst="rect">
            <a:avLst/>
          </a:prstGeom>
          <a:noFill/>
        </p:spPr>
        <p:txBody>
          <a:bodyPr wrap="square" rtlCol="0">
            <a:spAutoFit/>
          </a:bodyPr>
          <a:lstStyle/>
          <a:p>
            <a:pPr algn="ctr"/>
            <a:r>
              <a:rPr lang="en-US" sz="1400" b="1" dirty="0" smtClean="0"/>
              <a:t>From various Standards and Publications Sources</a:t>
            </a:r>
            <a:endParaRPr lang="en-US" sz="1400" b="1" dirty="0"/>
          </a:p>
        </p:txBody>
      </p:sp>
      <p:sp>
        <p:nvSpPr>
          <p:cNvPr id="16" name="Right Brace 15"/>
          <p:cNvSpPr/>
          <p:nvPr/>
        </p:nvSpPr>
        <p:spPr>
          <a:xfrm>
            <a:off x="6267893" y="4296862"/>
            <a:ext cx="618233" cy="12847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373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2645</TotalTime>
  <Words>4357</Words>
  <Application>Microsoft Office PowerPoint</Application>
  <PresentationFormat>On-screen Show (4:3)</PresentationFormat>
  <Paragraphs>432</Paragraphs>
  <Slides>40</Slides>
  <Notes>3</Notes>
  <HiddenSlides>5</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ESA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Proprietary  vs Open Formats</vt:lpstr>
      <vt:lpstr>Information Format for Digital Preservation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Software &amp; Applications Preservation</vt:lpstr>
      <vt:lpstr>Approaches</vt:lpstr>
      <vt:lpstr>Preservation of Hardware</vt:lpstr>
      <vt:lpstr>Emulation</vt:lpstr>
      <vt:lpstr>Virtualization</vt:lpstr>
      <vt:lpstr>Migration</vt:lpstr>
      <vt:lpstr>Cultivation</vt:lpstr>
      <vt:lpstr>Hibernation</vt:lpstr>
      <vt:lpstr>Deprecation &amp; Procrastination</vt:lpstr>
      <vt:lpstr>Software preservation principles (1)</vt:lpstr>
      <vt:lpstr>Software preservation principles (2)</vt:lpstr>
      <vt:lpstr>PowerPoint Presentation</vt:lpstr>
      <vt:lpstr>ESA Approach – Preservation Life cycle</vt:lpstr>
      <vt:lpstr>ESA Approach – Preservation Life cycle</vt:lpstr>
      <vt:lpstr>Approaches at ESA: Information and SW</vt:lpstr>
      <vt:lpstr>Approach at ESA – Experiences</vt:lpstr>
      <vt:lpstr>Approach at ESA Preserved Missions examples </vt:lpstr>
      <vt:lpstr>PowerPoint Presentation</vt:lpstr>
      <vt:lpstr>PowerPoint Presentation</vt:lpstr>
      <vt:lpstr>PowerPoint Presentation</vt:lpstr>
      <vt:lpstr>PowerPoint Presentation</vt:lpstr>
      <vt:lpstr>PowerPoint Presentation</vt:lpstr>
      <vt:lpstr>Thank you for your attention !!!  Questions ??</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cp:lastModifiedBy>
  <cp:revision>1080</cp:revision>
  <cp:lastPrinted>2012-06-25T10:16:38Z</cp:lastPrinted>
  <dcterms:created xsi:type="dcterms:W3CDTF">2011-09-06T09:08:01Z</dcterms:created>
  <dcterms:modified xsi:type="dcterms:W3CDTF">2015-06-24T18:47:42Z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