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Lst>
  <p:notesMasterIdLst>
    <p:notesMasterId r:id="rId27"/>
  </p:notesMasterIdLst>
  <p:handoutMasterIdLst>
    <p:handoutMasterId r:id="rId28"/>
  </p:handoutMasterIdLst>
  <p:sldIdLst>
    <p:sldId id="256" r:id="rId2"/>
    <p:sldId id="263" r:id="rId3"/>
    <p:sldId id="264" r:id="rId4"/>
    <p:sldId id="317" r:id="rId5"/>
    <p:sldId id="319" r:id="rId6"/>
    <p:sldId id="282" r:id="rId7"/>
    <p:sldId id="283" r:id="rId8"/>
    <p:sldId id="284" r:id="rId9"/>
    <p:sldId id="285" r:id="rId10"/>
    <p:sldId id="267" r:id="rId11"/>
    <p:sldId id="312" r:id="rId12"/>
    <p:sldId id="313" r:id="rId13"/>
    <p:sldId id="314" r:id="rId14"/>
    <p:sldId id="315" r:id="rId15"/>
    <p:sldId id="308" r:id="rId16"/>
    <p:sldId id="288" r:id="rId17"/>
    <p:sldId id="292" r:id="rId18"/>
    <p:sldId id="291" r:id="rId19"/>
    <p:sldId id="293" r:id="rId20"/>
    <p:sldId id="294" r:id="rId21"/>
    <p:sldId id="295" r:id="rId22"/>
    <p:sldId id="296" r:id="rId23"/>
    <p:sldId id="305" r:id="rId24"/>
    <p:sldId id="307" r:id="rId25"/>
    <p:sldId id="316" r:id="rId26"/>
  </p:sldIdLst>
  <p:sldSz cx="9144000" cy="6858000" type="screen4x3"/>
  <p:notesSz cx="7023100" cy="93091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io folco" initials="sf" lastIdx="1" clrIdx="0"/>
  <p:cmAuthor id="1" name="Iolanda" initials="I" lastIdx="10" clrIdx="1"/>
  <p:cmAuthor id="2" name="Razvan Cosac" initials="RC"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DC82F"/>
    <a:srgbClr val="62FFFA"/>
    <a:srgbClr val="FFCDD3"/>
    <a:srgbClr val="E7ACBE"/>
    <a:srgbClr val="0098DB"/>
    <a:srgbClr val="00549F"/>
    <a:srgbClr val="00338D"/>
    <a:srgbClr val="D0103A"/>
    <a:srgbClr val="0085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12" autoAdjust="0"/>
    <p:restoredTop sz="88944" autoAdjust="0"/>
  </p:normalViewPr>
  <p:slideViewPr>
    <p:cSldViewPr snapToGrid="0">
      <p:cViewPr>
        <p:scale>
          <a:sx n="81" d="100"/>
          <a:sy n="81" d="100"/>
        </p:scale>
        <p:origin x="-1050" y="-420"/>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6/25/2015</a:t>
            </a:fld>
            <a:endParaRPr lang="en-US" dirty="0"/>
          </a:p>
        </p:txBody>
      </p:sp>
      <p:sp>
        <p:nvSpPr>
          <p:cNvPr id="11268" name="Rectangle 4"/>
          <p:cNvSpPr>
            <a:spLocks noGrp="1" noRot="1" noChangeAspect="1" noChangeArrowheads="1" noTextEdit="1"/>
          </p:cNvSpPr>
          <p:nvPr>
            <p:ph type="sldImg" idx="2"/>
          </p:nvPr>
        </p:nvSpPr>
        <p:spPr bwMode="auto">
          <a:xfrm>
            <a:off x="1231900" y="693738"/>
            <a:ext cx="4621213"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3</a:t>
            </a:fld>
            <a:endParaRPr lang="en-US" dirty="0"/>
          </a:p>
        </p:txBody>
      </p:sp>
    </p:spTree>
    <p:extLst>
      <p:ext uri="{BB962C8B-B14F-4D97-AF65-F5344CB8AC3E}">
        <p14:creationId xmlns:p14="http://schemas.microsoft.com/office/powerpoint/2010/main" val="208576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endParaRPr lang="en-US" dirty="0" smtClean="0">
              <a:ea typeface="MS PGothic" charset="0"/>
            </a:endParaRPr>
          </a:p>
          <a:p>
            <a:pPr marL="0" lvl="1"/>
            <a:endParaRPr lang="en-US" dirty="0" smtClean="0">
              <a:ea typeface="MS PGothic" charset="0"/>
            </a:endParaRPr>
          </a:p>
          <a:p>
            <a:pPr marL="0" lvl="1"/>
            <a:endParaRPr lang="en-US" dirty="0" smtClean="0">
              <a:ea typeface="MS PGothic" charset="0"/>
            </a:endParaRPr>
          </a:p>
          <a:p>
            <a:pPr marL="0" lvl="1"/>
            <a:endParaRPr lang="en-US" dirty="0" smtClean="0">
              <a:ea typeface="MS PGothic" charset="0"/>
            </a:endParaRPr>
          </a:p>
          <a:p>
            <a:endParaRPr lang="en-US" dirty="0">
              <a:ea typeface="MS PGothic" charset="0"/>
            </a:endParaRPr>
          </a:p>
        </p:txBody>
      </p:sp>
      <p:sp>
        <p:nvSpPr>
          <p:cNvPr id="481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200">
                <a:solidFill>
                  <a:schemeClr val="tx1"/>
                </a:solidFill>
                <a:latin typeface="Arial" charset="0"/>
                <a:ea typeface="MS PGothic" charset="0"/>
                <a:cs typeface="MS PGothic" charset="0"/>
              </a:defRPr>
            </a:lvl1pPr>
            <a:lvl2pPr marL="742950" indent="-285750" defTabSz="915988">
              <a:defRPr sz="1200">
                <a:solidFill>
                  <a:schemeClr val="tx1"/>
                </a:solidFill>
                <a:latin typeface="Arial" charset="0"/>
                <a:ea typeface="MS PGothic" charset="0"/>
                <a:cs typeface="MS PGothic" charset="0"/>
              </a:defRPr>
            </a:lvl2pPr>
            <a:lvl3pPr marL="1143000" indent="-228600" defTabSz="915988">
              <a:defRPr sz="1200">
                <a:solidFill>
                  <a:schemeClr val="tx1"/>
                </a:solidFill>
                <a:latin typeface="Arial" charset="0"/>
                <a:ea typeface="MS PGothic" charset="0"/>
                <a:cs typeface="MS PGothic" charset="0"/>
              </a:defRPr>
            </a:lvl3pPr>
            <a:lvl4pPr marL="1600200" indent="-228600" defTabSz="915988">
              <a:defRPr sz="1200">
                <a:solidFill>
                  <a:schemeClr val="tx1"/>
                </a:solidFill>
                <a:latin typeface="Arial" charset="0"/>
                <a:ea typeface="MS PGothic" charset="0"/>
                <a:cs typeface="MS PGothic" charset="0"/>
              </a:defRPr>
            </a:lvl4pPr>
            <a:lvl5pPr marL="2057400" indent="-228600" defTabSz="915988">
              <a:defRPr sz="1200">
                <a:solidFill>
                  <a:schemeClr val="tx1"/>
                </a:solidFill>
                <a:latin typeface="Arial" charset="0"/>
                <a:ea typeface="MS PGothic" charset="0"/>
                <a:cs typeface="MS PGothic" charset="0"/>
              </a:defRPr>
            </a:lvl5pPr>
            <a:lvl6pPr marL="25146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C1241A05-EFC5-A14F-B84B-CF76B5112D09}" type="slidenum">
              <a:rPr lang="en-GB">
                <a:solidFill>
                  <a:srgbClr val="000000"/>
                </a:solidFill>
              </a:rPr>
              <a:pPr/>
              <a:t>12</a:t>
            </a:fld>
            <a:endParaRPr lang="en-GB">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MS PGothic" charset="0"/>
            </a:endParaRPr>
          </a:p>
        </p:txBody>
      </p:sp>
      <p:sp>
        <p:nvSpPr>
          <p:cNvPr id="491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200">
                <a:solidFill>
                  <a:schemeClr val="tx1"/>
                </a:solidFill>
                <a:latin typeface="Arial" charset="0"/>
                <a:ea typeface="MS PGothic" charset="0"/>
                <a:cs typeface="MS PGothic" charset="0"/>
              </a:defRPr>
            </a:lvl1pPr>
            <a:lvl2pPr marL="742950" indent="-285750" defTabSz="915988">
              <a:defRPr sz="1200">
                <a:solidFill>
                  <a:schemeClr val="tx1"/>
                </a:solidFill>
                <a:latin typeface="Arial" charset="0"/>
                <a:ea typeface="MS PGothic" charset="0"/>
                <a:cs typeface="MS PGothic" charset="0"/>
              </a:defRPr>
            </a:lvl2pPr>
            <a:lvl3pPr marL="1143000" indent="-228600" defTabSz="915988">
              <a:defRPr sz="1200">
                <a:solidFill>
                  <a:schemeClr val="tx1"/>
                </a:solidFill>
                <a:latin typeface="Arial" charset="0"/>
                <a:ea typeface="MS PGothic" charset="0"/>
                <a:cs typeface="MS PGothic" charset="0"/>
              </a:defRPr>
            </a:lvl3pPr>
            <a:lvl4pPr marL="1600200" indent="-228600" defTabSz="915988">
              <a:defRPr sz="1200">
                <a:solidFill>
                  <a:schemeClr val="tx1"/>
                </a:solidFill>
                <a:latin typeface="Arial" charset="0"/>
                <a:ea typeface="MS PGothic" charset="0"/>
                <a:cs typeface="MS PGothic" charset="0"/>
              </a:defRPr>
            </a:lvl4pPr>
            <a:lvl5pPr marL="2057400" indent="-228600" defTabSz="915988">
              <a:defRPr sz="1200">
                <a:solidFill>
                  <a:schemeClr val="tx1"/>
                </a:solidFill>
                <a:latin typeface="Arial" charset="0"/>
                <a:ea typeface="MS PGothic" charset="0"/>
                <a:cs typeface="MS PGothic" charset="0"/>
              </a:defRPr>
            </a:lvl5pPr>
            <a:lvl6pPr marL="25146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789E0A02-C039-5A4F-AA25-CDBA20463BFA}" type="slidenum">
              <a:rPr lang="en-GB">
                <a:solidFill>
                  <a:srgbClr val="000000"/>
                </a:solidFill>
              </a:rPr>
              <a:pPr/>
              <a:t>13</a:t>
            </a:fld>
            <a:endParaRPr lang="en-GB">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MS PGothic" charset="0"/>
              </a:rPr>
              <a:t>Global uniqueness: we consider the identifier a label that is associated with an object in a certain context. “Context” is intended as both the kind of standard used for the name syntax and the identification of the authority (sub-namespace) that assigns this label.</a:t>
            </a:r>
          </a:p>
          <a:p>
            <a:endParaRPr lang="en-US" dirty="0">
              <a:ea typeface="MS PGothic" charset="0"/>
            </a:endParaRPr>
          </a:p>
          <a:p>
            <a:r>
              <a:rPr lang="en-US" dirty="0">
                <a:ea typeface="MS PGothic" charset="0"/>
              </a:rPr>
              <a:t>Persistence: refers to the permanent lifetime of an identifier. It is not possible to reassign the PID to other resources or to delete it. That is, the PID will be globally unique forever</a:t>
            </a:r>
          </a:p>
          <a:p>
            <a:endParaRPr lang="en-US" dirty="0">
              <a:ea typeface="MS PGothic" charset="0"/>
            </a:endParaRPr>
          </a:p>
          <a:p>
            <a:r>
              <a:rPr lang="en-US" dirty="0">
                <a:ea typeface="MS PGothic" charset="0"/>
              </a:rPr>
              <a:t>Resolvability: refers to the possibility of retrieving a resource only if it is published.</a:t>
            </a:r>
          </a:p>
          <a:p>
            <a:endParaRPr lang="en-US" dirty="0">
              <a:ea typeface="MS PGothic" charset="0"/>
            </a:endParaRPr>
          </a:p>
          <a:p>
            <a:r>
              <a:rPr lang="en-US" dirty="0">
                <a:ea typeface="MS PGothic" charset="0"/>
              </a:rPr>
              <a:t>Reliability: the PID infrastructure must always be active (service redundancy, back-up deposit services, etc.) and the register updated (through automatic systems).</a:t>
            </a:r>
          </a:p>
          <a:p>
            <a:endParaRPr lang="en-US" dirty="0">
              <a:ea typeface="MS PGothic" charset="0"/>
            </a:endParaRPr>
          </a:p>
          <a:p>
            <a:r>
              <a:rPr lang="en-US" dirty="0">
                <a:ea typeface="MS PGothic" charset="0"/>
              </a:rPr>
              <a:t>Authority: is who assign, manage and resolve the identifiers.</a:t>
            </a:r>
          </a:p>
          <a:p>
            <a:endParaRPr lang="en-US" dirty="0">
              <a:ea typeface="MS PGothic" charset="0"/>
            </a:endParaRPr>
          </a:p>
          <a:p>
            <a:r>
              <a:rPr lang="en-US" dirty="0">
                <a:ea typeface="MS PGothic" charset="0"/>
              </a:rPr>
              <a:t>Flexibility: An identifier system will be more effective if it is able to accommodate the special requirements of different types of material or collections.</a:t>
            </a:r>
          </a:p>
          <a:p>
            <a:endParaRPr lang="en-US" dirty="0">
              <a:ea typeface="MS PGothic" charset="0"/>
            </a:endParaRPr>
          </a:p>
          <a:p>
            <a:r>
              <a:rPr lang="en-US" dirty="0">
                <a:ea typeface="MS PGothic" charset="0"/>
              </a:rPr>
              <a:t>Interoperability: this aspect is fundamental for guaranteeing the possibility of diffusing and accessing science digital objects.</a:t>
            </a:r>
          </a:p>
        </p:txBody>
      </p:sp>
      <p:sp>
        <p:nvSpPr>
          <p:cNvPr id="419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200">
                <a:solidFill>
                  <a:schemeClr val="tx1"/>
                </a:solidFill>
                <a:latin typeface="Arial" charset="0"/>
                <a:ea typeface="MS PGothic" charset="0"/>
                <a:cs typeface="MS PGothic" charset="0"/>
              </a:defRPr>
            </a:lvl1pPr>
            <a:lvl2pPr marL="742950" indent="-285750" defTabSz="915988">
              <a:defRPr sz="1200">
                <a:solidFill>
                  <a:schemeClr val="tx1"/>
                </a:solidFill>
                <a:latin typeface="Arial" charset="0"/>
                <a:ea typeface="MS PGothic" charset="0"/>
                <a:cs typeface="MS PGothic" charset="0"/>
              </a:defRPr>
            </a:lvl2pPr>
            <a:lvl3pPr marL="1143000" indent="-228600" defTabSz="915988">
              <a:defRPr sz="1200">
                <a:solidFill>
                  <a:schemeClr val="tx1"/>
                </a:solidFill>
                <a:latin typeface="Arial" charset="0"/>
                <a:ea typeface="MS PGothic" charset="0"/>
                <a:cs typeface="MS PGothic" charset="0"/>
              </a:defRPr>
            </a:lvl3pPr>
            <a:lvl4pPr marL="1600200" indent="-228600" defTabSz="915988">
              <a:defRPr sz="1200">
                <a:solidFill>
                  <a:schemeClr val="tx1"/>
                </a:solidFill>
                <a:latin typeface="Arial" charset="0"/>
                <a:ea typeface="MS PGothic" charset="0"/>
                <a:cs typeface="MS PGothic" charset="0"/>
              </a:defRPr>
            </a:lvl4pPr>
            <a:lvl5pPr marL="2057400" indent="-228600" defTabSz="915988">
              <a:defRPr sz="1200">
                <a:solidFill>
                  <a:schemeClr val="tx1"/>
                </a:solidFill>
                <a:latin typeface="Arial" charset="0"/>
                <a:ea typeface="MS PGothic" charset="0"/>
                <a:cs typeface="MS PGothic" charset="0"/>
              </a:defRPr>
            </a:lvl5pPr>
            <a:lvl6pPr marL="25146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AE5B519F-BD03-A74A-B1FA-3FAFA5B60D7E}" type="slidenum">
              <a:rPr lang="en-GB"/>
              <a:pPr/>
              <a:t>16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a typeface="MS PGothic" charset="0"/>
              </a:rPr>
              <a:t>DOI is the most widely used Persistent Identifier system globally – for publications and increasingly for data. More than 3 million data resources now have a DOI. Hence, it is unlikely that the DOI system will disappear. DOIs are free for research institutions; other organizations pay. Therefore, there is funding available in the DOI foundation which helps maintain the DOI resolver and associated infrastructure. NASA, NOAA, NERC, Australian Data Service also use DOI – for harmonization in EO/ES DOI is therefore a good choice. DOI metadata are actively pushed to publishing agencies, e.g. to Thomson-Reuters. Data Cite just signed a contract with them. With DOI therefore the EO data become visible and discoverable beyond of EO portals, e.g. in generic search engines. This wide visibility outside the EO community is a major advantage of using DOI.</a:t>
            </a:r>
            <a:endParaRPr lang="en-US" dirty="0">
              <a:ea typeface="MS PGothic" charset="0"/>
            </a:endParaRPr>
          </a:p>
        </p:txBody>
      </p:sp>
      <p:sp>
        <p:nvSpPr>
          <p:cNvPr id="450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200">
                <a:solidFill>
                  <a:schemeClr val="tx1"/>
                </a:solidFill>
                <a:latin typeface="Arial" charset="0"/>
                <a:ea typeface="MS PGothic" charset="0"/>
                <a:cs typeface="MS PGothic" charset="0"/>
              </a:defRPr>
            </a:lvl1pPr>
            <a:lvl2pPr marL="742950" indent="-285750" defTabSz="915988">
              <a:defRPr sz="1200">
                <a:solidFill>
                  <a:schemeClr val="tx1"/>
                </a:solidFill>
                <a:latin typeface="Arial" charset="0"/>
                <a:ea typeface="MS PGothic" charset="0"/>
                <a:cs typeface="MS PGothic" charset="0"/>
              </a:defRPr>
            </a:lvl2pPr>
            <a:lvl3pPr marL="1143000" indent="-228600" defTabSz="915988">
              <a:defRPr sz="1200">
                <a:solidFill>
                  <a:schemeClr val="tx1"/>
                </a:solidFill>
                <a:latin typeface="Arial" charset="0"/>
                <a:ea typeface="MS PGothic" charset="0"/>
                <a:cs typeface="MS PGothic" charset="0"/>
              </a:defRPr>
            </a:lvl3pPr>
            <a:lvl4pPr marL="1600200" indent="-228600" defTabSz="915988">
              <a:defRPr sz="1200">
                <a:solidFill>
                  <a:schemeClr val="tx1"/>
                </a:solidFill>
                <a:latin typeface="Arial" charset="0"/>
                <a:ea typeface="MS PGothic" charset="0"/>
                <a:cs typeface="MS PGothic" charset="0"/>
              </a:defRPr>
            </a:lvl4pPr>
            <a:lvl5pPr marL="2057400" indent="-228600" defTabSz="915988">
              <a:defRPr sz="1200">
                <a:solidFill>
                  <a:schemeClr val="tx1"/>
                </a:solidFill>
                <a:latin typeface="Arial" charset="0"/>
                <a:ea typeface="MS PGothic" charset="0"/>
                <a:cs typeface="MS PGothic" charset="0"/>
              </a:defRPr>
            </a:lvl5pPr>
            <a:lvl6pPr marL="25146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defTabSz="915988"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6B8CF1BA-7F9D-1C43-99F2-137F599EFC6B}" type="slidenum">
              <a:rPr lang="en-GB"/>
              <a:pPr/>
              <a:t>18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MS PGothic" charset="0"/>
            </a:endParaRPr>
          </a:p>
        </p:txBody>
      </p:sp>
      <p:sp>
        <p:nvSpPr>
          <p:cNvPr id="460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pPr defTabSz="914400"/>
            <a:fld id="{3BAC5E05-498B-714A-B691-12F2B317F4FE}" type="slidenum">
              <a:rPr lang="en-GB"/>
              <a:pPr defTabSz="914400"/>
              <a:t>21</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MS PGothic" charset="0"/>
            </a:endParaRPr>
          </a:p>
        </p:txBody>
      </p:sp>
      <p:sp>
        <p:nvSpPr>
          <p:cNvPr id="471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pPr defTabSz="914400"/>
            <a:fld id="{191BB6DC-CDDC-4A46-AFD1-DAD4F2948796}" type="slidenum">
              <a:rPr lang="en-GB"/>
              <a:pPr defTabSz="914400"/>
              <a:t>22</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MS PGothic" charset="0"/>
            </a:endParaRPr>
          </a:p>
        </p:txBody>
      </p:sp>
      <p:sp>
        <p:nvSpPr>
          <p:cNvPr id="512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pPr defTabSz="914400"/>
            <a:fld id="{D4F721B3-CE9C-0A48-95D9-B6B31D367EF9}" type="slidenum">
              <a:rPr lang="de-AT">
                <a:latin typeface="Times New Roman" charset="0"/>
              </a:rPr>
              <a:pPr defTabSz="914400"/>
              <a:t>23</a:t>
            </a:fld>
            <a:endParaRPr lang="de-AT">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3" name="Rectangle 2"/>
          <p:cNvSpPr>
            <a:spLocks noGrp="1" noChangeArrowheads="1"/>
          </p:cNvSpPr>
          <p:nvPr>
            <p:ph type="subTitle" idx="1"/>
          </p:nvPr>
        </p:nvSpPr>
        <p:spPr>
          <a:xfrm>
            <a:off x="614361" y="3886200"/>
            <a:ext cx="7948800" cy="419100"/>
          </a:xfrm>
        </p:spPr>
        <p:txBody>
          <a:bodyPr wrap="square">
            <a:spAutoFit/>
          </a:bodyPr>
          <a:lstStyle>
            <a:lvl1pPr marL="0" indent="0">
              <a:buFont typeface="Verdana" pitchFamily="34" charset="0"/>
              <a:buNone/>
              <a:defRPr sz="1800"/>
            </a:lvl1pPr>
          </a:lstStyle>
          <a:p>
            <a:pPr lvl="0"/>
            <a:r>
              <a:rPr lang="en-US" noProof="0" smtClean="0"/>
              <a:t>Click to edit Master subtitle style</a:t>
            </a:r>
            <a:endParaRPr lang="en-GB" noProof="0" dirty="0" smtClean="0"/>
          </a:p>
        </p:txBody>
      </p:sp>
      <p:sp>
        <p:nvSpPr>
          <p:cNvPr id="56325" name="Rectangle 6"/>
          <p:cNvSpPr>
            <a:spLocks noGrp="1" noChangeArrowheads="1"/>
          </p:cNvSpPr>
          <p:nvPr>
            <p:ph type="ctrTitle"/>
          </p:nvPr>
        </p:nvSpPr>
        <p:spPr>
          <a:xfrm>
            <a:off x="587374" y="2574925"/>
            <a:ext cx="7947025" cy="579438"/>
          </a:xfrm>
        </p:spPr>
        <p:txBody>
          <a:bodyPr/>
          <a:lstStyle>
            <a:lvl1pPr>
              <a:defRPr sz="3200">
                <a:solidFill>
                  <a:schemeClr val="accent1"/>
                </a:solidFill>
              </a:defRPr>
            </a:lvl1pPr>
          </a:lstStyle>
          <a:p>
            <a:pPr lvl="0"/>
            <a:r>
              <a:rPr lang="en-US" noProof="0" smtClean="0"/>
              <a:t>Click to edit Master title style</a:t>
            </a:r>
            <a:endParaRPr lang="en-GB" noProof="0" dirty="0" smtClean="0"/>
          </a:p>
        </p:txBody>
      </p:sp>
      <p:pic>
        <p:nvPicPr>
          <p:cNvPr id="56341" name="Picture 22" descr="signature"/>
          <p:cNvPicPr>
            <a:picLocks noChangeAspect="1" noChangeArrowheads="1"/>
          </p:cNvPicPr>
          <p:nvPr userDrawn="1"/>
        </p:nvPicPr>
        <p:blipFill>
          <a:blip r:embed="rId2">
            <a:extLst>
              <a:ext uri="{28A0092B-C50C-407E-A947-70E740481C1C}">
                <a14:useLocalDpi xmlns:a14="http://schemas.microsoft.com/office/drawing/2010/main" val="0"/>
              </a:ext>
            </a:extLst>
          </a:blip>
          <a:srcRect l="84271" t="-8163"/>
          <a:stretch>
            <a:fillRect/>
          </a:stretch>
        </p:blipFill>
        <p:spPr bwMode="auto">
          <a:xfrm>
            <a:off x="7705725" y="6202363"/>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4" name="Picture 24" descr="PPT_Header02" hidden="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6345" name="Picture 25" descr="PPT_Header0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631825" y="6429375"/>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noProof="0" smtClean="0"/>
              <a:t>ESA UNCLASSIFIED – For Official Use</a:t>
            </a:r>
            <a:endParaRPr lang="en-GB" sz="800" noProof="0" dirty="0"/>
          </a:p>
        </p:txBody>
      </p:sp>
    </p:spTree>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4406898"/>
            <a:ext cx="7789050" cy="1323439"/>
          </a:xfrm>
        </p:spPr>
        <p:txBody>
          <a:bodyPr anchor="t"/>
          <a:lstStyle>
            <a:lvl1pPr algn="l">
              <a:defRPr sz="4000" b="1" cap="all">
                <a:solidFill>
                  <a:srgbClr val="0098DB"/>
                </a:solidFill>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2000" y="2906713"/>
            <a:ext cx="77890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31950312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615950" y="1673225"/>
            <a:ext cx="3889376" cy="43180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Content Placeholder 3"/>
          <p:cNvSpPr>
            <a:spLocks noGrp="1"/>
          </p:cNvSpPr>
          <p:nvPr>
            <p:ph sz="half" idx="2"/>
          </p:nvPr>
        </p:nvSpPr>
        <p:spPr>
          <a:xfrm>
            <a:off x="4657723" y="1673225"/>
            <a:ext cx="3888000" cy="43180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6986723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6400" y="381600"/>
            <a:ext cx="6105600" cy="428400"/>
          </a:xfrm>
        </p:spPr>
        <p:txBody>
          <a:bodyPr/>
          <a:lstStyle>
            <a:lvl1pPr>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9123" y="1666800"/>
            <a:ext cx="3895200" cy="4968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5" name="Text Placeholder 4"/>
          <p:cNvSpPr>
            <a:spLocks noGrp="1"/>
          </p:cNvSpPr>
          <p:nvPr>
            <p:ph type="body" sz="quarter" idx="3"/>
          </p:nvPr>
        </p:nvSpPr>
        <p:spPr>
          <a:xfrm>
            <a:off x="4645025" y="1666875"/>
            <a:ext cx="3896416" cy="495324"/>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6" y="2174875"/>
            <a:ext cx="3898900" cy="3816350"/>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Content Placeholder 5"/>
          <p:cNvSpPr>
            <a:spLocks noGrp="1"/>
          </p:cNvSpPr>
          <p:nvPr>
            <p:ph sz="quarter" idx="10"/>
          </p:nvPr>
        </p:nvSpPr>
        <p:spPr>
          <a:xfrm>
            <a:off x="619200" y="2174400"/>
            <a:ext cx="3898900" cy="3816350"/>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40540938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339165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6400" y="409890"/>
            <a:ext cx="6105600" cy="400110"/>
          </a:xfrm>
        </p:spPr>
        <p:txBody>
          <a:bodyPr anchor="b"/>
          <a:lstStyle>
            <a:lvl1pPr algn="l">
              <a:defRPr sz="2000" b="1"/>
            </a:lvl1pPr>
          </a:lstStyle>
          <a:p>
            <a:r>
              <a:rPr lang="en-US" noProof="0" smtClean="0"/>
              <a:t>Click to edit Master title style</a:t>
            </a:r>
            <a:endParaRPr lang="en-GB" noProof="0"/>
          </a:p>
        </p:txBody>
      </p:sp>
      <p:sp>
        <p:nvSpPr>
          <p:cNvPr id="3" name="Content Placeholder 2"/>
          <p:cNvSpPr>
            <a:spLocks noGrp="1"/>
          </p:cNvSpPr>
          <p:nvPr>
            <p:ph idx="1"/>
          </p:nvPr>
        </p:nvSpPr>
        <p:spPr>
          <a:xfrm>
            <a:off x="3575050" y="1666874"/>
            <a:ext cx="4968875" cy="4324351"/>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Text Placeholder 3"/>
          <p:cNvSpPr>
            <a:spLocks noGrp="1"/>
          </p:cNvSpPr>
          <p:nvPr>
            <p:ph type="body" sz="half" idx="2"/>
          </p:nvPr>
        </p:nvSpPr>
        <p:spPr>
          <a:xfrm>
            <a:off x="619125" y="1666800"/>
            <a:ext cx="2846388"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5069086"/>
            <a:ext cx="5932800" cy="307777"/>
          </a:xfrm>
        </p:spPr>
        <p:txBody>
          <a:bodyPr anchor="b"/>
          <a:lstStyle>
            <a:lvl1pPr algn="l">
              <a:defRPr sz="14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1601787" y="1666873"/>
            <a:ext cx="5932488" cy="3390901"/>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602000" y="5372100"/>
            <a:ext cx="5932800" cy="6191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223150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5331" name="Picture 35" descr="PPT_Header02" hidden="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5332" name="Picture 36" descr="PPT_Header0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5321" name="Picture 22" descr="signature"/>
          <p:cNvPicPr>
            <a:picLocks noChangeAspect="1" noChangeArrowheads="1"/>
          </p:cNvPicPr>
          <p:nvPr/>
        </p:nvPicPr>
        <p:blipFill>
          <a:blip r:embed="rId13">
            <a:extLst>
              <a:ext uri="{28A0092B-C50C-407E-A947-70E740481C1C}">
                <a14:useLocalDpi xmlns:a14="http://schemas.microsoft.com/office/drawing/2010/main" val="0"/>
              </a:ext>
            </a:extLst>
          </a:blip>
          <a:srcRect l="84271" t="-8163"/>
          <a:stretch>
            <a:fillRect/>
          </a:stretch>
        </p:blipFill>
        <p:spPr bwMode="auto">
          <a:xfrm>
            <a:off x="7705725" y="6202363"/>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2"/>
          <p:cNvSpPr>
            <a:spLocks noGrp="1" noChangeArrowheads="1"/>
          </p:cNvSpPr>
          <p:nvPr>
            <p:ph type="body" idx="1"/>
          </p:nvPr>
        </p:nvSpPr>
        <p:spPr bwMode="auto">
          <a:xfrm>
            <a:off x="615950" y="1673225"/>
            <a:ext cx="79057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55301" name="Rectangle 6"/>
          <p:cNvSpPr>
            <a:spLocks noGrp="1" noChangeArrowheads="1"/>
          </p:cNvSpPr>
          <p:nvPr>
            <p:ph type="title"/>
          </p:nvPr>
        </p:nvSpPr>
        <p:spPr bwMode="auto">
          <a:xfrm>
            <a:off x="625475" y="381000"/>
            <a:ext cx="61055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GB" dirty="0" smtClean="0"/>
          </a:p>
        </p:txBody>
      </p:sp>
      <p:sp>
        <p:nvSpPr>
          <p:cNvPr id="55334" name="Text Box 38"/>
          <p:cNvSpPr txBox="1">
            <a:spLocks noChangeArrowheads="1"/>
          </p:cNvSpPr>
          <p:nvPr/>
        </p:nvSpPr>
        <p:spPr bwMode="auto">
          <a:xfrm>
            <a:off x="631825" y="6429375"/>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 noProof="0" smtClean="0"/>
              <a:t>ESA UNCLASSIFIED – For Official Use</a:t>
            </a:r>
            <a:endParaRPr lang="en-GB" sz="800" noProof="0" dirty="0"/>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Lst>
  <p:timing>
    <p:tnLst>
      <p:par>
        <p:cTn id="1" dur="indefinite" restart="never" nodeType="tmRoot"/>
      </p:par>
    </p:tnLst>
  </p:timing>
  <p:hf sldNum="0" hdr="0" dt="0"/>
  <p:txStyles>
    <p:titleStyle>
      <a:lvl1pPr algn="l" rtl="0" eaLnBrk="1" fontAlgn="base" hangingPunct="1">
        <a:spcBef>
          <a:spcPct val="0"/>
        </a:spcBef>
        <a:spcAft>
          <a:spcPct val="0"/>
        </a:spcAft>
        <a:defRPr sz="2200" b="1">
          <a:solidFill>
            <a:schemeClr val="bg1"/>
          </a:solidFill>
          <a:latin typeface="+mj-lt"/>
          <a:ea typeface="+mj-ea"/>
          <a:cs typeface="+mj-cs"/>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342900" indent="-342900" algn="l" rtl="0" eaLnBrk="1" fontAlgn="base" hangingPunct="1">
        <a:lnSpc>
          <a:spcPct val="119000"/>
        </a:lnSpc>
        <a:spcBef>
          <a:spcPct val="20000"/>
        </a:spcBef>
        <a:spcAft>
          <a:spcPct val="0"/>
        </a:spcAft>
        <a:buClr>
          <a:schemeClr val="accent1"/>
        </a:buClr>
        <a:buFont typeface="Verdana" pitchFamily="34" charset="0"/>
        <a:buAutoNum type="arabicPeriod"/>
        <a:defRPr sz="1600">
          <a:solidFill>
            <a:schemeClr val="bg2"/>
          </a:solidFill>
          <a:latin typeface="+mn-lt"/>
          <a:ea typeface="+mn-ea"/>
          <a:cs typeface="+mn-cs"/>
        </a:defRPr>
      </a:lvl1pPr>
      <a:lvl2pPr marL="1227138" indent="-419100" algn="l" rtl="0" eaLnBrk="1" fontAlgn="base" hangingPunct="1">
        <a:lnSpc>
          <a:spcPct val="119000"/>
        </a:lnSpc>
        <a:spcBef>
          <a:spcPct val="20000"/>
        </a:spcBef>
        <a:spcAft>
          <a:spcPct val="0"/>
        </a:spcAft>
        <a:buClr>
          <a:schemeClr val="accent1"/>
        </a:buClr>
        <a:buFont typeface="Verdana" pitchFamily="34" charset="0"/>
        <a:buAutoNum type="alphaLcPeriod"/>
        <a:defRPr sz="1600">
          <a:solidFill>
            <a:schemeClr val="bg2"/>
          </a:solidFill>
          <a:latin typeface="+mn-lt"/>
        </a:defRPr>
      </a:lvl2pPr>
      <a:lvl3pPr marL="1825625"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3pPr>
      <a:lvl4pPr marL="2424113"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4pPr>
      <a:lvl5pPr marL="30226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atacite.org/about-datacite/membe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nvSpPr>
        <p:spPr bwMode="auto">
          <a:xfrm>
            <a:off x="309998" y="3394815"/>
            <a:ext cx="8640762" cy="272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S PGothic" pitchFamily="34" charset="-128"/>
                <a:cs typeface="MS PGothic" charset="0"/>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cs typeface="MS PGothic" charset="0"/>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cs typeface="MS PGothic" charset="0"/>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cs typeface="MS PGothic" charset="0"/>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cs typeface="MS PGothic" charset="0"/>
              </a:defRPr>
            </a:lvl5pPr>
            <a:lvl6pPr marL="2286000" indent="0" algn="ctr" rtl="0" fontAlgn="base">
              <a:spcBef>
                <a:spcPct val="20000"/>
              </a:spcBef>
              <a:spcAft>
                <a:spcPct val="0"/>
              </a:spcAft>
              <a:buNone/>
              <a:defRPr sz="2000">
                <a:solidFill>
                  <a:schemeClr val="tx1"/>
                </a:solidFill>
                <a:latin typeface="+mn-lt"/>
                <a:ea typeface="+mn-ea"/>
              </a:defRPr>
            </a:lvl6pPr>
            <a:lvl7pPr marL="2743200" indent="0" algn="ctr" rtl="0" fontAlgn="base">
              <a:spcBef>
                <a:spcPct val="20000"/>
              </a:spcBef>
              <a:spcAft>
                <a:spcPct val="0"/>
              </a:spcAft>
              <a:buNone/>
              <a:defRPr sz="2000">
                <a:solidFill>
                  <a:schemeClr val="tx1"/>
                </a:solidFill>
                <a:latin typeface="+mn-lt"/>
                <a:ea typeface="+mn-ea"/>
              </a:defRPr>
            </a:lvl7pPr>
            <a:lvl8pPr marL="3200400" indent="0" algn="ctr" rtl="0" fontAlgn="base">
              <a:spcBef>
                <a:spcPct val="20000"/>
              </a:spcBef>
              <a:spcAft>
                <a:spcPct val="0"/>
              </a:spcAft>
              <a:buNone/>
              <a:defRPr sz="2000">
                <a:solidFill>
                  <a:schemeClr val="tx1"/>
                </a:solidFill>
                <a:latin typeface="+mn-lt"/>
                <a:ea typeface="+mn-ea"/>
              </a:defRPr>
            </a:lvl8pPr>
            <a:lvl9pPr marL="3657600" indent="0" algn="ctr" rtl="0" fontAlgn="base">
              <a:spcBef>
                <a:spcPct val="20000"/>
              </a:spcBef>
              <a:spcAft>
                <a:spcPct val="0"/>
              </a:spcAft>
              <a:buNone/>
              <a:defRPr sz="2000">
                <a:solidFill>
                  <a:schemeClr val="tx1"/>
                </a:solidFill>
                <a:latin typeface="+mn-lt"/>
                <a:ea typeface="+mn-ea"/>
              </a:defRPr>
            </a:lvl9pPr>
          </a:lstStyle>
          <a:p>
            <a:pPr eaLnBrk="1" hangingPunct="1">
              <a:lnSpc>
                <a:spcPct val="80000"/>
              </a:lnSpc>
            </a:pPr>
            <a:r>
              <a:rPr lang="en-GB" altLang="en-US" b="1" dirty="0"/>
              <a:t>Data Stewardship Interest Group</a:t>
            </a:r>
            <a:br>
              <a:rPr lang="en-GB" altLang="en-US" b="1" dirty="0"/>
            </a:br>
            <a:r>
              <a:rPr lang="en-GB" altLang="en-US" b="1" dirty="0"/>
              <a:t> </a:t>
            </a:r>
            <a:r>
              <a:rPr lang="en-GB" altLang="en-US" sz="2400" b="1" dirty="0"/>
              <a:t>WGISS-</a:t>
            </a:r>
            <a:r>
              <a:rPr lang="en-GB" altLang="en-US" sz="2400" b="1" dirty="0" smtClean="0"/>
              <a:t>39 Meeting</a:t>
            </a:r>
          </a:p>
          <a:p>
            <a:pPr eaLnBrk="1" hangingPunct="1">
              <a:lnSpc>
                <a:spcPct val="80000"/>
              </a:lnSpc>
            </a:pPr>
            <a:endParaRPr lang="en-GB" altLang="en-US" sz="2400" b="1" dirty="0" smtClean="0"/>
          </a:p>
          <a:p>
            <a:pPr eaLnBrk="1" hangingPunct="1">
              <a:lnSpc>
                <a:spcPct val="80000"/>
              </a:lnSpc>
            </a:pPr>
            <a:r>
              <a:rPr lang="en-GB" altLang="en-US" sz="2400" b="1" dirty="0" smtClean="0"/>
              <a:t>Persistent Identifier Piloting Session</a:t>
            </a:r>
          </a:p>
          <a:p>
            <a:pPr eaLnBrk="1" hangingPunct="1">
              <a:lnSpc>
                <a:spcPct val="80000"/>
              </a:lnSpc>
            </a:pPr>
            <a:r>
              <a:rPr lang="en-GB" sz="2400" dirty="0" smtClean="0"/>
              <a:t>Tsukuba</a:t>
            </a:r>
            <a:r>
              <a:rPr lang="en-GB" sz="2400" dirty="0"/>
              <a:t>, </a:t>
            </a:r>
            <a:r>
              <a:rPr lang="en-GB" sz="2400" dirty="0" smtClean="0"/>
              <a:t>Japan (JAXA) – </a:t>
            </a:r>
            <a:r>
              <a:rPr lang="en-GB" sz="2400" dirty="0" smtClean="0">
                <a:latin typeface="Arial" charset="0"/>
              </a:rPr>
              <a:t>11-15 May, 2015</a:t>
            </a:r>
          </a:p>
          <a:p>
            <a:pPr eaLnBrk="1" hangingPunct="1">
              <a:lnSpc>
                <a:spcPct val="80000"/>
              </a:lnSpc>
            </a:pPr>
            <a:r>
              <a:rPr lang="en-GB" sz="2400" dirty="0" err="1" smtClean="0">
                <a:latin typeface="Arial" charset="0"/>
              </a:rPr>
              <a:t>Mirko</a:t>
            </a:r>
            <a:r>
              <a:rPr lang="en-GB" sz="2400" dirty="0" smtClean="0">
                <a:latin typeface="Arial" charset="0"/>
              </a:rPr>
              <a:t> </a:t>
            </a:r>
            <a:r>
              <a:rPr lang="en-GB" sz="2400" dirty="0" err="1" smtClean="0">
                <a:latin typeface="Arial" charset="0"/>
              </a:rPr>
              <a:t>Albani</a:t>
            </a:r>
            <a:r>
              <a:rPr lang="en-GB" sz="2400" dirty="0" smtClean="0">
                <a:latin typeface="Arial" charset="0"/>
              </a:rPr>
              <a:t>, European Space Agency</a:t>
            </a:r>
          </a:p>
          <a:p>
            <a:pPr eaLnBrk="1" hangingPunct="1">
              <a:lnSpc>
                <a:spcPct val="80000"/>
              </a:lnSpc>
            </a:pPr>
            <a:endParaRPr lang="en-GB" sz="2400" dirty="0">
              <a:latin typeface="Arial"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958" y="1745420"/>
            <a:ext cx="4545469" cy="1437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LP_Symposium_imag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177" y="1805849"/>
            <a:ext cx="3788086" cy="133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379075"/>
            <a:ext cx="6105525" cy="430887"/>
          </a:xfrm>
        </p:spPr>
        <p:txBody>
          <a:bodyPr/>
          <a:lstStyle/>
          <a:p>
            <a:r>
              <a:rPr lang="en-GB" dirty="0" smtClean="0"/>
              <a:t>Next Steps at ESA</a:t>
            </a:r>
            <a:endParaRPr lang="en-GB" dirty="0"/>
          </a:p>
        </p:txBody>
      </p:sp>
      <p:sp>
        <p:nvSpPr>
          <p:cNvPr id="3" name="Content Placeholder 2"/>
          <p:cNvSpPr>
            <a:spLocks noGrp="1"/>
          </p:cNvSpPr>
          <p:nvPr>
            <p:ph idx="1"/>
          </p:nvPr>
        </p:nvSpPr>
        <p:spPr>
          <a:xfrm>
            <a:off x="253218" y="1262135"/>
            <a:ext cx="8651698" cy="5181599"/>
          </a:xfrm>
        </p:spPr>
        <p:txBody>
          <a:bodyPr/>
          <a:lstStyle/>
          <a:p>
            <a:pPr marL="342900" lvl="1" indent="-342900" algn="just">
              <a:spcBef>
                <a:spcPts val="600"/>
              </a:spcBef>
              <a:buFont typeface="+mj-lt"/>
              <a:buAutoNum type="arabicPeriod"/>
            </a:pPr>
            <a:r>
              <a:rPr lang="en-GB" sz="1400" u="sng" dirty="0" smtClean="0">
                <a:solidFill>
                  <a:srgbClr val="000000"/>
                </a:solidFill>
                <a:ea typeface="+mn-ea"/>
                <a:cs typeface="+mn-cs"/>
              </a:rPr>
              <a:t>Assess impact and identify necessary steps for PIDs (DOIs) implementation</a:t>
            </a:r>
            <a:r>
              <a:rPr lang="en-GB" sz="1400" dirty="0" smtClean="0">
                <a:solidFill>
                  <a:srgbClr val="000000"/>
                </a:solidFill>
                <a:ea typeface="+mn-ea"/>
                <a:cs typeface="+mn-cs"/>
              </a:rPr>
              <a:t> at ESA for EO data </a:t>
            </a:r>
            <a:r>
              <a:rPr lang="en-GB" sz="1400" dirty="0">
                <a:solidFill>
                  <a:srgbClr val="000000"/>
                </a:solidFill>
                <a:ea typeface="+mn-ea"/>
                <a:cs typeface="+mn-cs"/>
              </a:rPr>
              <a:t>holdings according to </a:t>
            </a:r>
            <a:r>
              <a:rPr lang="en-GB" sz="1400" dirty="0" smtClean="0">
                <a:solidFill>
                  <a:srgbClr val="000000"/>
                </a:solidFill>
                <a:ea typeface="+mn-ea"/>
                <a:cs typeface="+mn-cs"/>
              </a:rPr>
              <a:t>CEOS Best </a:t>
            </a:r>
            <a:r>
              <a:rPr lang="en-GB" sz="1400" dirty="0">
                <a:solidFill>
                  <a:srgbClr val="000000"/>
                </a:solidFill>
                <a:ea typeface="+mn-ea"/>
                <a:cs typeface="+mn-cs"/>
              </a:rPr>
              <a:t>Practices:</a:t>
            </a:r>
          </a:p>
          <a:p>
            <a:pPr lvl="1" algn="just">
              <a:spcBef>
                <a:spcPts val="600"/>
              </a:spcBef>
              <a:buFont typeface="Arial" panose="020B0604020202020204" pitchFamily="34" charset="0"/>
              <a:buChar char="•"/>
            </a:pPr>
            <a:r>
              <a:rPr lang="en-GB" sz="1400" dirty="0">
                <a:solidFill>
                  <a:srgbClr val="000000"/>
                </a:solidFill>
                <a:ea typeface="+mn-ea"/>
                <a:cs typeface="+mn-cs"/>
              </a:rPr>
              <a:t>PIDs should be associated to collections at a specific product processing level/product type, and not to individual products/scenes.</a:t>
            </a:r>
          </a:p>
          <a:p>
            <a:pPr lvl="1" algn="just">
              <a:spcBef>
                <a:spcPts val="600"/>
              </a:spcBef>
              <a:buFont typeface="Arial" panose="020B0604020202020204" pitchFamily="34" charset="0"/>
              <a:buChar char="•"/>
            </a:pPr>
            <a:r>
              <a:rPr lang="en-GB" sz="1400" dirty="0">
                <a:solidFill>
                  <a:srgbClr val="000000"/>
                </a:solidFill>
                <a:ea typeface="+mn-ea"/>
                <a:cs typeface="+mn-cs"/>
              </a:rPr>
              <a:t>Assign PIDs to AIPs and not DIPs.</a:t>
            </a:r>
          </a:p>
          <a:p>
            <a:pPr lvl="1" algn="just">
              <a:spcBef>
                <a:spcPts val="600"/>
              </a:spcBef>
              <a:buFont typeface="Arial" panose="020B0604020202020204" pitchFamily="34" charset="0"/>
              <a:buChar char="•"/>
            </a:pPr>
            <a:r>
              <a:rPr lang="en-GB" sz="1400" dirty="0">
                <a:solidFill>
                  <a:srgbClr val="000000"/>
                </a:solidFill>
                <a:ea typeface="+mn-ea"/>
                <a:cs typeface="+mn-cs"/>
              </a:rPr>
              <a:t>PIDs to lead to a landing </a:t>
            </a:r>
            <a:r>
              <a:rPr lang="en-GB" sz="1400" dirty="0" smtClean="0">
                <a:solidFill>
                  <a:srgbClr val="000000"/>
                </a:solidFill>
                <a:ea typeface="+mn-ea"/>
                <a:cs typeface="+mn-cs"/>
              </a:rPr>
              <a:t>page (e.g. Product Details webpage on Earth Online), </a:t>
            </a:r>
            <a:r>
              <a:rPr lang="en-GB" sz="1400" dirty="0">
                <a:solidFill>
                  <a:srgbClr val="000000"/>
                </a:solidFill>
                <a:ea typeface="+mn-ea"/>
                <a:cs typeface="+mn-cs"/>
              </a:rPr>
              <a:t>where information on </a:t>
            </a:r>
            <a:r>
              <a:rPr lang="en-GB" sz="1400" dirty="0" smtClean="0">
                <a:solidFill>
                  <a:srgbClr val="000000"/>
                </a:solidFill>
                <a:ea typeface="+mn-ea"/>
                <a:cs typeface="+mn-cs"/>
              </a:rPr>
              <a:t>collection </a:t>
            </a:r>
            <a:r>
              <a:rPr lang="en-GB" sz="1400" dirty="0">
                <a:solidFill>
                  <a:srgbClr val="000000"/>
                </a:solidFill>
                <a:ea typeface="+mn-ea"/>
                <a:cs typeface="+mn-cs"/>
              </a:rPr>
              <a:t>and </a:t>
            </a:r>
            <a:r>
              <a:rPr lang="en-GB" sz="1400" dirty="0" smtClean="0">
                <a:solidFill>
                  <a:srgbClr val="000000"/>
                </a:solidFill>
                <a:ea typeface="+mn-ea"/>
                <a:cs typeface="+mn-cs"/>
              </a:rPr>
              <a:t>catalogue data access is </a:t>
            </a:r>
            <a:r>
              <a:rPr lang="en-GB" sz="1400" dirty="0">
                <a:solidFill>
                  <a:srgbClr val="000000"/>
                </a:solidFill>
                <a:ea typeface="+mn-ea"/>
                <a:cs typeface="+mn-cs"/>
              </a:rPr>
              <a:t>provided.</a:t>
            </a:r>
          </a:p>
          <a:p>
            <a:pPr lvl="1" algn="just">
              <a:spcBef>
                <a:spcPts val="600"/>
              </a:spcBef>
              <a:buFont typeface="Arial" panose="020B0604020202020204" pitchFamily="34" charset="0"/>
              <a:buChar char="•"/>
            </a:pPr>
            <a:r>
              <a:rPr lang="en-GB" sz="1400" dirty="0">
                <a:solidFill>
                  <a:srgbClr val="000000"/>
                </a:solidFill>
                <a:ea typeface="+mn-ea"/>
                <a:cs typeface="+mn-cs"/>
              </a:rPr>
              <a:t>PIDs should not be hierarchical. The relation between different datasets should be in the landing page, together with provenance information.</a:t>
            </a:r>
          </a:p>
          <a:p>
            <a:pPr algn="just">
              <a:spcBef>
                <a:spcPts val="600"/>
              </a:spcBef>
              <a:buFont typeface="+mj-lt"/>
              <a:buAutoNum type="arabicPeriod" startAt="2"/>
            </a:pPr>
            <a:r>
              <a:rPr lang="en-GB" sz="1400" dirty="0" smtClean="0">
                <a:solidFill>
                  <a:srgbClr val="000000"/>
                </a:solidFill>
              </a:rPr>
              <a:t>Define implementation plan, choose </a:t>
            </a:r>
            <a:r>
              <a:rPr lang="en-GB" sz="1400" dirty="0">
                <a:solidFill>
                  <a:srgbClr val="000000"/>
                </a:solidFill>
              </a:rPr>
              <a:t>a Registration </a:t>
            </a:r>
            <a:r>
              <a:rPr lang="en-GB" sz="1400" dirty="0" smtClean="0">
                <a:solidFill>
                  <a:srgbClr val="000000"/>
                </a:solidFill>
              </a:rPr>
              <a:t>Agency, </a:t>
            </a:r>
            <a:r>
              <a:rPr lang="en-GB" sz="1400" dirty="0">
                <a:solidFill>
                  <a:srgbClr val="000000"/>
                </a:solidFill>
              </a:rPr>
              <a:t>define agreement and sign </a:t>
            </a:r>
            <a:r>
              <a:rPr lang="en-GB" sz="1400" dirty="0" smtClean="0">
                <a:solidFill>
                  <a:srgbClr val="000000"/>
                </a:solidFill>
              </a:rPr>
              <a:t>contract (TBC)</a:t>
            </a:r>
            <a:endParaRPr lang="en-GB" sz="1400" dirty="0">
              <a:solidFill>
                <a:srgbClr val="000000"/>
              </a:solidFill>
            </a:endParaRPr>
          </a:p>
          <a:p>
            <a:pPr algn="just">
              <a:spcBef>
                <a:spcPts val="600"/>
              </a:spcBef>
              <a:buFont typeface="+mj-lt"/>
              <a:buAutoNum type="arabicPeriod" startAt="2"/>
            </a:pPr>
            <a:r>
              <a:rPr lang="en-GB" sz="1400" dirty="0">
                <a:solidFill>
                  <a:srgbClr val="000000"/>
                </a:solidFill>
              </a:rPr>
              <a:t>Implementation </a:t>
            </a:r>
            <a:r>
              <a:rPr lang="en-GB" sz="1400" dirty="0" smtClean="0">
                <a:solidFill>
                  <a:srgbClr val="000000"/>
                </a:solidFill>
              </a:rPr>
              <a:t>Steps (TBC)</a:t>
            </a:r>
            <a:endParaRPr lang="en-GB" sz="1400" dirty="0">
              <a:solidFill>
                <a:srgbClr val="000000"/>
              </a:solidFill>
            </a:endParaRPr>
          </a:p>
          <a:p>
            <a:pPr lvl="1" algn="just">
              <a:spcBef>
                <a:spcPts val="600"/>
              </a:spcBef>
              <a:buFont typeface="Arial" panose="020B0604020202020204" pitchFamily="34" charset="0"/>
              <a:buChar char="•"/>
            </a:pPr>
            <a:r>
              <a:rPr lang="en-GB" sz="1400" dirty="0">
                <a:solidFill>
                  <a:srgbClr val="000000"/>
                </a:solidFill>
                <a:ea typeface="+mn-ea"/>
                <a:cs typeface="+mn-cs"/>
              </a:rPr>
              <a:t>Landing Page: use already existing </a:t>
            </a:r>
            <a:r>
              <a:rPr lang="en-GB" sz="1400" dirty="0" smtClean="0">
                <a:solidFill>
                  <a:srgbClr val="000000"/>
                </a:solidFill>
                <a:ea typeface="+mn-ea"/>
                <a:cs typeface="+mn-cs"/>
              </a:rPr>
              <a:t>web pages for datasets when available</a:t>
            </a:r>
            <a:endParaRPr lang="en-GB" sz="1400" dirty="0">
              <a:solidFill>
                <a:srgbClr val="000000"/>
              </a:solidFill>
              <a:ea typeface="+mn-ea"/>
              <a:cs typeface="+mn-cs"/>
            </a:endParaRPr>
          </a:p>
          <a:p>
            <a:pPr lvl="1" algn="just">
              <a:spcBef>
                <a:spcPts val="600"/>
              </a:spcBef>
              <a:buFont typeface="Arial" panose="020B0604020202020204" pitchFamily="34" charset="0"/>
              <a:buChar char="•"/>
            </a:pPr>
            <a:r>
              <a:rPr lang="en-GB" sz="1400" dirty="0">
                <a:solidFill>
                  <a:srgbClr val="000000"/>
                </a:solidFill>
                <a:ea typeface="+mn-ea"/>
                <a:cs typeface="+mn-cs"/>
              </a:rPr>
              <a:t>DOI Metadata generation and DOI integration in the EO-</a:t>
            </a:r>
            <a:r>
              <a:rPr lang="en-GB" sz="1400" dirty="0" smtClean="0">
                <a:solidFill>
                  <a:srgbClr val="000000"/>
                </a:solidFill>
                <a:ea typeface="+mn-ea"/>
                <a:cs typeface="+mn-cs"/>
              </a:rPr>
              <a:t>SIP (significant effort)</a:t>
            </a:r>
            <a:endParaRPr lang="en-GB" sz="1400" dirty="0">
              <a:solidFill>
                <a:srgbClr val="000000"/>
              </a:solidFill>
              <a:ea typeface="+mn-ea"/>
              <a:cs typeface="+mn-cs"/>
            </a:endParaRPr>
          </a:p>
          <a:p>
            <a:pPr lvl="1" algn="just">
              <a:spcBef>
                <a:spcPts val="600"/>
              </a:spcBef>
              <a:buFont typeface="Arial" panose="020B0604020202020204" pitchFamily="34" charset="0"/>
              <a:buChar char="•"/>
            </a:pPr>
            <a:r>
              <a:rPr lang="en-GB" sz="1400" dirty="0">
                <a:solidFill>
                  <a:srgbClr val="000000"/>
                </a:solidFill>
                <a:ea typeface="+mn-ea"/>
                <a:cs typeface="+mn-cs"/>
              </a:rPr>
              <a:t>Archive </a:t>
            </a:r>
            <a:r>
              <a:rPr lang="en-GB" sz="1400" dirty="0" smtClean="0">
                <a:solidFill>
                  <a:srgbClr val="000000"/>
                </a:solidFill>
                <a:ea typeface="+mn-ea"/>
                <a:cs typeface="+mn-cs"/>
              </a:rPr>
              <a:t>system upgrade for query through PIDs (significant effort)</a:t>
            </a:r>
            <a:endParaRPr lang="en-GB" sz="1400" dirty="0">
              <a:solidFill>
                <a:srgbClr val="000000"/>
              </a:solidFill>
              <a:ea typeface="+mn-ea"/>
              <a:cs typeface="+mn-cs"/>
            </a:endParaRPr>
          </a:p>
          <a:p>
            <a:pPr lvl="1" algn="just">
              <a:spcBef>
                <a:spcPts val="600"/>
              </a:spcBef>
              <a:buFont typeface="+mj-lt"/>
              <a:buAutoNum type="arabicPeriod" startAt="2"/>
            </a:pPr>
            <a:endParaRPr lang="en-GB" sz="1400" dirty="0">
              <a:solidFill>
                <a:srgbClr val="000000"/>
              </a:solidFill>
            </a:endParaRPr>
          </a:p>
        </p:txBody>
      </p:sp>
    </p:spTree>
    <p:extLst>
      <p:ext uri="{BB962C8B-B14F-4D97-AF65-F5344CB8AC3E}">
        <p14:creationId xmlns:p14="http://schemas.microsoft.com/office/powerpoint/2010/main" val="3059075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68313" y="2781300"/>
            <a:ext cx="8135937" cy="685800"/>
          </a:xfrm>
        </p:spPr>
        <p:txBody>
          <a:bodyPr/>
          <a:lstStyle/>
          <a:p>
            <a:pPr algn="ctr"/>
            <a:r>
              <a:rPr lang="en-US">
                <a:latin typeface="Calibri" charset="0"/>
                <a:ea typeface="MS PGothic" charset="0"/>
              </a:rPr>
              <a:t>Persistent Identifiers </a:t>
            </a:r>
            <a:br>
              <a:rPr lang="en-US">
                <a:latin typeface="Calibri" charset="0"/>
                <a:ea typeface="MS PGothic" charset="0"/>
              </a:rPr>
            </a:br>
            <a:r>
              <a:rPr lang="en-US">
                <a:latin typeface="Calibri" charset="0"/>
                <a:ea typeface="MS PGothic" charset="0"/>
              </a:rPr>
              <a:t>AVHRR </a:t>
            </a:r>
            <a:r>
              <a:rPr lang="en-GB">
                <a:latin typeface="Calibri" charset="0"/>
                <a:ea typeface="MS PGothic" charset="0"/>
              </a:rPr>
              <a:t>Pilot Implementation  </a:t>
            </a:r>
            <a:br>
              <a:rPr lang="en-GB">
                <a:latin typeface="Calibri" charset="0"/>
                <a:ea typeface="MS PGothic" charset="0"/>
              </a:rPr>
            </a:br>
            <a:r>
              <a:rPr lang="en-GB">
                <a:latin typeface="Calibri" charset="0"/>
                <a:ea typeface="MS PGothic" charset="0"/>
              </a:rPr>
              <a:t>at the German Space Agency (DLR)</a:t>
            </a:r>
          </a:p>
        </p:txBody>
      </p:sp>
      <p:sp>
        <p:nvSpPr>
          <p:cNvPr id="26627"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2" name="Rectangle 1"/>
          <p:cNvSpPr/>
          <p:nvPr/>
        </p:nvSpPr>
        <p:spPr>
          <a:xfrm>
            <a:off x="329231" y="2449898"/>
            <a:ext cx="8497296" cy="1569660"/>
          </a:xfrm>
          <a:prstGeom prst="rect">
            <a:avLst/>
          </a:prstGeom>
        </p:spPr>
        <p:txBody>
          <a:bodyPr wrap="square">
            <a:spAutoFit/>
          </a:bodyPr>
          <a:lstStyle/>
          <a:p>
            <a:pPr algn="ctr"/>
            <a:r>
              <a:rPr lang="en-US" sz="3200" b="1" dirty="0"/>
              <a:t>Persistent Identifiers </a:t>
            </a:r>
            <a:br>
              <a:rPr lang="en-US" sz="3200" b="1" dirty="0"/>
            </a:br>
            <a:r>
              <a:rPr lang="en-US" sz="3200" b="1" dirty="0"/>
              <a:t>AVHRR Pilot Implementation  </a:t>
            </a:r>
            <a:br>
              <a:rPr lang="en-US" sz="3200" b="1" dirty="0"/>
            </a:br>
            <a:r>
              <a:rPr lang="en-US" sz="3200" b="1" dirty="0"/>
              <a:t>at the German Space Agency (DLR)</a:t>
            </a:r>
          </a:p>
        </p:txBody>
      </p:sp>
    </p:spTree>
    <p:extLst>
      <p:ext uri="{BB962C8B-B14F-4D97-AF65-F5344CB8AC3E}">
        <p14:creationId xmlns:p14="http://schemas.microsoft.com/office/powerpoint/2010/main" val="25304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684213" y="1397196"/>
            <a:ext cx="7989887" cy="4899025"/>
          </a:xfrm>
        </p:spPr>
        <p:txBody>
          <a:bodyPr/>
          <a:lstStyle/>
          <a:p>
            <a:pPr marL="0" lvl="1" indent="0">
              <a:buClr>
                <a:srgbClr val="00B0F0"/>
              </a:buClr>
              <a:buFont typeface="Courier New" charset="0"/>
              <a:buNone/>
            </a:pPr>
            <a:r>
              <a:rPr lang="en-US" sz="1800" b="1" kern="1200" dirty="0">
                <a:solidFill>
                  <a:srgbClr val="000000"/>
                </a:solidFill>
                <a:ea typeface="+mn-ea"/>
                <a:cs typeface="+mn-cs"/>
              </a:rPr>
              <a:t>DLR EOC PID activities &amp; </a:t>
            </a:r>
            <a:r>
              <a:rPr lang="en-US" sz="1800" b="1" kern="1200" dirty="0" smtClean="0">
                <a:solidFill>
                  <a:srgbClr val="000000"/>
                </a:solidFill>
                <a:ea typeface="+mn-ea"/>
                <a:cs typeface="+mn-cs"/>
              </a:rPr>
              <a:t>status</a:t>
            </a:r>
          </a:p>
          <a:p>
            <a:pPr marL="0" lvl="1" indent="0">
              <a:buClr>
                <a:srgbClr val="00B0F0"/>
              </a:buClr>
              <a:buFont typeface="Courier New" charset="0"/>
              <a:buNone/>
            </a:pPr>
            <a:endParaRPr lang="en-US" b="1" kern="1200" dirty="0">
              <a:solidFill>
                <a:srgbClr val="000000"/>
              </a:solidFill>
              <a:ea typeface="+mn-ea"/>
              <a:cs typeface="+mn-cs"/>
            </a:endParaRPr>
          </a:p>
          <a:p>
            <a:pPr marL="285750" lvl="1" indent="-285750">
              <a:buFont typeface="Arial"/>
              <a:buChar char="•"/>
            </a:pPr>
            <a:r>
              <a:rPr lang="en-US" kern="1200" dirty="0">
                <a:solidFill>
                  <a:srgbClr val="000000"/>
                </a:solidFill>
                <a:ea typeface="+mn-ea"/>
                <a:cs typeface="+mn-cs"/>
              </a:rPr>
              <a:t>Contribution to LTDP WG Study - harmonizing approaches</a:t>
            </a:r>
          </a:p>
          <a:p>
            <a:pPr marL="285750" lvl="1" indent="-285750">
              <a:buFont typeface="Arial"/>
              <a:buChar char="•"/>
            </a:pPr>
            <a:r>
              <a:rPr lang="en-US" kern="1200" dirty="0">
                <a:solidFill>
                  <a:srgbClr val="000000"/>
                </a:solidFill>
                <a:ea typeface="+mn-ea"/>
                <a:cs typeface="+mn-cs"/>
              </a:rPr>
              <a:t>Drafting EOC PID policy – key points </a:t>
            </a:r>
          </a:p>
          <a:p>
            <a:pPr marL="685800" lvl="2" indent="-285750">
              <a:buFont typeface="Courier New"/>
              <a:buChar char="o"/>
            </a:pPr>
            <a:r>
              <a:rPr lang="en-US" kern="1200" dirty="0">
                <a:solidFill>
                  <a:srgbClr val="000000"/>
                </a:solidFill>
                <a:ea typeface="+mn-ea"/>
                <a:cs typeface="+mn-cs"/>
              </a:rPr>
              <a:t>Central EOC PID Service point-of-contact </a:t>
            </a:r>
          </a:p>
          <a:p>
            <a:pPr marL="685800" lvl="2" indent="-285750">
              <a:buFont typeface="Courier New"/>
              <a:buChar char="o"/>
            </a:pPr>
            <a:r>
              <a:rPr lang="en-US" kern="1200" dirty="0">
                <a:solidFill>
                  <a:srgbClr val="000000"/>
                </a:solidFill>
                <a:ea typeface="+mn-ea"/>
                <a:cs typeface="+mn-cs"/>
              </a:rPr>
              <a:t>DOI selected as PID system to use</a:t>
            </a:r>
          </a:p>
          <a:p>
            <a:pPr marL="685800" lvl="2" indent="-285750">
              <a:buFont typeface="Courier New"/>
              <a:buChar char="o"/>
            </a:pPr>
            <a:r>
              <a:rPr lang="en-US" kern="1200" dirty="0">
                <a:solidFill>
                  <a:srgbClr val="000000"/>
                </a:solidFill>
                <a:ea typeface="+mn-ea"/>
                <a:cs typeface="+mn-cs"/>
              </a:rPr>
              <a:t>DOI generation: random 10-character alphanumeric string + 2-digit checksum (≙ IBAN checksum) </a:t>
            </a:r>
            <a:r>
              <a:rPr lang="en-US" kern="1200" dirty="0">
                <a:solidFill>
                  <a:srgbClr val="000000"/>
                </a:solidFill>
                <a:ea typeface="+mn-ea"/>
                <a:cs typeface="+mn-cs"/>
                <a:sym typeface="Wingdings" charset="0"/>
              </a:rPr>
              <a:t> </a:t>
            </a:r>
            <a:r>
              <a:rPr lang="en-US" kern="1200" dirty="0">
                <a:solidFill>
                  <a:srgbClr val="000000"/>
                </a:solidFill>
                <a:ea typeface="+mn-ea"/>
                <a:cs typeface="+mn-cs"/>
              </a:rPr>
              <a:t>e.g. mf87c2zjgo59</a:t>
            </a:r>
          </a:p>
          <a:p>
            <a:pPr marL="685800" lvl="2" indent="-285750">
              <a:buFont typeface="Courier New"/>
              <a:buChar char="o"/>
            </a:pPr>
            <a:r>
              <a:rPr lang="en-US" kern="1200" dirty="0">
                <a:solidFill>
                  <a:srgbClr val="000000"/>
                </a:solidFill>
                <a:ea typeface="+mn-ea"/>
                <a:cs typeface="+mn-cs"/>
              </a:rPr>
              <a:t>Applied at collection level</a:t>
            </a:r>
          </a:p>
          <a:p>
            <a:pPr marL="685800" lvl="2" indent="-285750">
              <a:buFont typeface="Courier New"/>
              <a:buChar char="o"/>
            </a:pPr>
            <a:r>
              <a:rPr lang="en-US" kern="1200" dirty="0">
                <a:solidFill>
                  <a:srgbClr val="000000"/>
                </a:solidFill>
                <a:ea typeface="+mn-ea"/>
                <a:cs typeface="+mn-cs"/>
              </a:rPr>
              <a:t>To permanent (LTA) data and products only - likely L1 and up (</a:t>
            </a:r>
            <a:r>
              <a:rPr lang="en-US" kern="1200" dirty="0" err="1">
                <a:solidFill>
                  <a:srgbClr val="000000"/>
                </a:solidFill>
                <a:ea typeface="+mn-ea"/>
                <a:cs typeface="+mn-cs"/>
              </a:rPr>
              <a:t>tbd</a:t>
            </a:r>
            <a:r>
              <a:rPr lang="en-US" kern="1200" dirty="0">
                <a:solidFill>
                  <a:srgbClr val="000000"/>
                </a:solidFill>
                <a:ea typeface="+mn-ea"/>
                <a:cs typeface="+mn-cs"/>
              </a:rPr>
              <a:t>.)</a:t>
            </a:r>
          </a:p>
          <a:p>
            <a:pPr marL="285750" lvl="1" indent="-285750">
              <a:buFont typeface="Arial"/>
              <a:buChar char="•"/>
            </a:pPr>
            <a:r>
              <a:rPr lang="en-US" kern="1200" dirty="0">
                <a:solidFill>
                  <a:srgbClr val="000000"/>
                </a:solidFill>
              </a:rPr>
              <a:t>Signed contract </a:t>
            </a:r>
            <a:r>
              <a:rPr lang="en-US" kern="1200" dirty="0" smtClean="0">
                <a:solidFill>
                  <a:srgbClr val="000000"/>
                </a:solidFill>
              </a:rPr>
              <a:t>with </a:t>
            </a:r>
            <a:r>
              <a:rPr lang="en-US" kern="1200" dirty="0">
                <a:solidFill>
                  <a:srgbClr val="000000"/>
                </a:solidFill>
              </a:rPr>
              <a:t>Data </a:t>
            </a:r>
            <a:r>
              <a:rPr lang="en-US" kern="1200" dirty="0" smtClean="0">
                <a:solidFill>
                  <a:srgbClr val="000000"/>
                </a:solidFill>
              </a:rPr>
              <a:t>Cite to get </a:t>
            </a:r>
            <a:r>
              <a:rPr lang="en-US" kern="1200" dirty="0" smtClean="0">
                <a:solidFill>
                  <a:srgbClr val="000000"/>
                </a:solidFill>
                <a:ea typeface="+mn-ea"/>
                <a:cs typeface="+mn-cs"/>
              </a:rPr>
              <a:t>Institutional </a:t>
            </a:r>
            <a:r>
              <a:rPr lang="en-US" kern="1200" dirty="0">
                <a:solidFill>
                  <a:srgbClr val="000000"/>
                </a:solidFill>
                <a:ea typeface="+mn-ea"/>
                <a:cs typeface="+mn-cs"/>
              </a:rPr>
              <a:t>DOI </a:t>
            </a:r>
            <a:r>
              <a:rPr lang="en-US" kern="1200" dirty="0" smtClean="0">
                <a:solidFill>
                  <a:srgbClr val="000000"/>
                </a:solidFill>
                <a:ea typeface="+mn-ea"/>
                <a:cs typeface="+mn-cs"/>
              </a:rPr>
              <a:t>prefix: </a:t>
            </a:r>
            <a:r>
              <a:rPr lang="en-US" kern="1200" dirty="0">
                <a:solidFill>
                  <a:srgbClr val="000000"/>
                </a:solidFill>
                <a:ea typeface="+mn-ea"/>
                <a:cs typeface="+mn-cs"/>
              </a:rPr>
              <a:t>10.15489</a:t>
            </a:r>
            <a:r>
              <a:rPr lang="en-US" kern="1200" dirty="0" smtClean="0">
                <a:solidFill>
                  <a:srgbClr val="000000"/>
                </a:solidFill>
                <a:ea typeface="+mn-ea"/>
                <a:cs typeface="+mn-cs"/>
              </a:rPr>
              <a:t>/</a:t>
            </a:r>
          </a:p>
          <a:p>
            <a:pPr marL="285750" lvl="1" indent="-285750">
              <a:buFont typeface="Arial"/>
              <a:buChar char="•"/>
            </a:pPr>
            <a:r>
              <a:rPr lang="en-US" kern="1200" dirty="0" smtClean="0">
                <a:solidFill>
                  <a:srgbClr val="000000"/>
                </a:solidFill>
                <a:ea typeface="+mn-ea"/>
                <a:cs typeface="+mn-cs"/>
              </a:rPr>
              <a:t>Developing </a:t>
            </a:r>
            <a:r>
              <a:rPr lang="en-US" kern="1200" dirty="0">
                <a:solidFill>
                  <a:srgbClr val="000000"/>
                </a:solidFill>
                <a:ea typeface="+mn-ea"/>
                <a:cs typeface="+mn-cs"/>
              </a:rPr>
              <a:t>PID implementation workflow and architecture replacing initial interactive</a:t>
            </a:r>
            <a:r>
              <a:rPr lang="en-US" kern="1200" dirty="0">
                <a:solidFill>
                  <a:srgbClr val="000000"/>
                </a:solidFill>
                <a:ea typeface="+mn-ea"/>
                <a:cs typeface="+mn-cs"/>
                <a:sym typeface="Wingdings" charset="0"/>
              </a:rPr>
              <a:t> DOI assignment - </a:t>
            </a:r>
            <a:r>
              <a:rPr lang="en-US" kern="1200" dirty="0">
                <a:solidFill>
                  <a:srgbClr val="000000"/>
                </a:solidFill>
                <a:ea typeface="+mn-ea"/>
                <a:cs typeface="+mn-cs"/>
              </a:rPr>
              <a:t> generation, metadata, landing page</a:t>
            </a:r>
            <a:endParaRPr lang="en-US" kern="1200" dirty="0">
              <a:solidFill>
                <a:srgbClr val="000000"/>
              </a:solidFill>
              <a:ea typeface="+mn-ea"/>
              <a:cs typeface="+mn-cs"/>
              <a:sym typeface="Wingdings" charset="0"/>
            </a:endParaRPr>
          </a:p>
          <a:p>
            <a:pPr marL="285750" lvl="1" indent="-285750">
              <a:buClr>
                <a:srgbClr val="00B0F0"/>
              </a:buClr>
              <a:buFont typeface="Arial"/>
              <a:buChar char="•"/>
            </a:pPr>
            <a:endParaRPr lang="en-US" dirty="0">
              <a:solidFill>
                <a:srgbClr val="000000"/>
              </a:solidFill>
              <a:latin typeface="Calibri" charset="0"/>
              <a:ea typeface="MS PGothic" charset="0"/>
            </a:endParaRPr>
          </a:p>
        </p:txBody>
      </p:sp>
      <p:sp>
        <p:nvSpPr>
          <p:cNvPr id="27651" name="Title 1"/>
          <p:cNvSpPr>
            <a:spLocks noGrp="1"/>
          </p:cNvSpPr>
          <p:nvPr>
            <p:ph type="title"/>
          </p:nvPr>
        </p:nvSpPr>
        <p:spPr>
          <a:xfrm>
            <a:off x="225920" y="196109"/>
            <a:ext cx="7086600" cy="769441"/>
          </a:xfrm>
          <a:noFill/>
          <a:ln>
            <a:noFill/>
          </a:ln>
        </p:spPr>
        <p:txBody>
          <a:bodyPr vert="horz" wrap="square" lIns="91440" tIns="45720" rIns="91440" bIns="45720" numCol="1" anchor="ctr" anchorCtr="0" compatLnSpc="1">
            <a:prstTxWarp prst="textNoShape">
              <a:avLst/>
            </a:prstTxWarp>
            <a:spAutoFit/>
          </a:bodyPr>
          <a:lstStyle/>
          <a:p>
            <a:r>
              <a:rPr lang="fr-FR" dirty="0"/>
              <a:t>DLR - </a:t>
            </a:r>
            <a:r>
              <a:rPr lang="en-GB" dirty="0" smtClean="0"/>
              <a:t>Earth Observation </a:t>
            </a:r>
            <a:r>
              <a:rPr lang="en-GB" dirty="0" err="1" smtClean="0"/>
              <a:t>Center</a:t>
            </a:r>
            <a:r>
              <a:rPr lang="en-GB" dirty="0" smtClean="0"/>
              <a:t> (EOC)</a:t>
            </a:r>
            <a:br>
              <a:rPr lang="en-GB" dirty="0" smtClean="0"/>
            </a:br>
            <a:r>
              <a:rPr lang="en-GB" dirty="0" smtClean="0"/>
              <a:t>PID Activities and Pilot Implementation </a:t>
            </a:r>
            <a:endParaRPr lang="en-GB" dirty="0"/>
          </a:p>
        </p:txBody>
      </p:sp>
    </p:spTree>
    <p:extLst>
      <p:ext uri="{BB962C8B-B14F-4D97-AF65-F5344CB8AC3E}">
        <p14:creationId xmlns:p14="http://schemas.microsoft.com/office/powerpoint/2010/main" val="218526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260916" y="1416217"/>
            <a:ext cx="8565611" cy="4949825"/>
          </a:xfrm>
        </p:spPr>
        <p:txBody>
          <a:bodyPr/>
          <a:lstStyle/>
          <a:p>
            <a:pPr marL="0" lvl="1" indent="0">
              <a:buClr>
                <a:srgbClr val="00B0F0"/>
              </a:buClr>
              <a:buFont typeface="Courier New" charset="0"/>
              <a:buNone/>
            </a:pPr>
            <a:r>
              <a:rPr lang="en-US" sz="2000" b="1" kern="1200" dirty="0">
                <a:solidFill>
                  <a:srgbClr val="000000"/>
                </a:solidFill>
                <a:ea typeface="+mn-ea"/>
                <a:cs typeface="+mn-cs"/>
              </a:rPr>
              <a:t>DLR PID pilot </a:t>
            </a:r>
            <a:r>
              <a:rPr lang="en-US" sz="2000" b="1" kern="1200" dirty="0" smtClean="0">
                <a:solidFill>
                  <a:srgbClr val="000000"/>
                </a:solidFill>
                <a:ea typeface="+mn-ea"/>
                <a:cs typeface="+mn-cs"/>
              </a:rPr>
              <a:t>implementation</a:t>
            </a:r>
          </a:p>
          <a:p>
            <a:pPr marL="0" lvl="1" indent="0">
              <a:buClr>
                <a:srgbClr val="00B0F0"/>
              </a:buClr>
              <a:buFont typeface="Courier New" charset="0"/>
              <a:buNone/>
            </a:pPr>
            <a:endParaRPr lang="en-US" sz="2000" b="1" kern="1200" dirty="0">
              <a:solidFill>
                <a:srgbClr val="000000"/>
              </a:solidFill>
              <a:ea typeface="+mn-ea"/>
              <a:cs typeface="+mn-cs"/>
            </a:endParaRPr>
          </a:p>
          <a:p>
            <a:pPr marL="285750" lvl="1" indent="-285750">
              <a:buFont typeface="Arial"/>
              <a:buChar char="•"/>
            </a:pPr>
            <a:r>
              <a:rPr lang="en-US" sz="1800" kern="1200" dirty="0">
                <a:solidFill>
                  <a:srgbClr val="000000"/>
                </a:solidFill>
                <a:ea typeface="+mn-ea"/>
                <a:cs typeface="+mn-cs"/>
              </a:rPr>
              <a:t>TIMELINE Project</a:t>
            </a:r>
          </a:p>
          <a:p>
            <a:pPr marL="685800" lvl="2" indent="-285750">
              <a:buFont typeface="Courier New"/>
              <a:buChar char="o"/>
            </a:pPr>
            <a:r>
              <a:rPr lang="en-US" sz="1800" kern="1200" dirty="0">
                <a:solidFill>
                  <a:srgbClr val="000000"/>
                </a:solidFill>
                <a:ea typeface="+mn-ea"/>
                <a:cs typeface="+mn-cs"/>
              </a:rPr>
              <a:t>NOAA AVHRR 1 km data consolidation over Europe</a:t>
            </a:r>
          </a:p>
          <a:p>
            <a:pPr marL="685800" lvl="2" indent="-285750">
              <a:buFont typeface="Courier New"/>
              <a:buChar char="o"/>
            </a:pPr>
            <a:r>
              <a:rPr lang="en-US" sz="1800" kern="1200" dirty="0">
                <a:solidFill>
                  <a:srgbClr val="000000"/>
                </a:solidFill>
                <a:ea typeface="+mn-ea"/>
                <a:cs typeface="+mn-cs"/>
              </a:rPr>
              <a:t>Generation of stitched level 1b and 18 level 2/level 3 thematic products</a:t>
            </a:r>
          </a:p>
          <a:p>
            <a:pPr marL="285750" lvl="1" indent="-285750">
              <a:buFont typeface="Arial"/>
              <a:buChar char="•"/>
            </a:pPr>
            <a:r>
              <a:rPr lang="en-US" sz="1800" kern="1200" dirty="0">
                <a:solidFill>
                  <a:srgbClr val="000000"/>
                </a:solidFill>
                <a:ea typeface="+mn-ea"/>
                <a:cs typeface="+mn-cs"/>
              </a:rPr>
              <a:t>1st DOIs issued to TIMELINE product collections </a:t>
            </a:r>
          </a:p>
          <a:p>
            <a:pPr marL="685800" lvl="2" indent="-285750">
              <a:buFont typeface="Courier New"/>
              <a:buChar char="o"/>
            </a:pPr>
            <a:r>
              <a:rPr lang="en-US" sz="1800" kern="1200" dirty="0">
                <a:solidFill>
                  <a:srgbClr val="000000"/>
                </a:solidFill>
                <a:ea typeface="+mn-ea"/>
                <a:cs typeface="+mn-cs"/>
              </a:rPr>
              <a:t>TL.AVHRR.L1B_TOA:      10.15489/mf87c2zjgo59</a:t>
            </a:r>
          </a:p>
          <a:p>
            <a:pPr marL="685800" lvl="2" indent="-285750">
              <a:buFont typeface="Courier New"/>
              <a:buChar char="o"/>
            </a:pPr>
            <a:r>
              <a:rPr lang="en-US" sz="1800" kern="1200" dirty="0">
                <a:solidFill>
                  <a:srgbClr val="000000"/>
                </a:solidFill>
                <a:ea typeface="+mn-ea"/>
                <a:cs typeface="+mn-cs"/>
              </a:rPr>
              <a:t>TL.AVHRR.SYSVAR:         10.15489/hj8s8f57i767</a:t>
            </a:r>
          </a:p>
          <a:p>
            <a:pPr marL="285750" lvl="1" indent="-285750">
              <a:buFont typeface="Arial"/>
              <a:buChar char="•"/>
            </a:pPr>
            <a:r>
              <a:rPr lang="en-US" sz="1800" kern="1200" dirty="0">
                <a:solidFill>
                  <a:srgbClr val="000000"/>
                </a:solidFill>
                <a:ea typeface="+mn-ea"/>
                <a:cs typeface="+mn-cs"/>
              </a:rPr>
              <a:t>Will be inserted into </a:t>
            </a:r>
            <a:r>
              <a:rPr lang="en-US" sz="1800" kern="1200" dirty="0" err="1">
                <a:solidFill>
                  <a:srgbClr val="000000"/>
                </a:solidFill>
                <a:ea typeface="+mn-ea"/>
                <a:cs typeface="+mn-cs"/>
              </a:rPr>
              <a:t>NetCDF</a:t>
            </a:r>
            <a:r>
              <a:rPr lang="en-US" sz="1800" kern="1200" dirty="0">
                <a:solidFill>
                  <a:srgbClr val="000000"/>
                </a:solidFill>
                <a:ea typeface="+mn-ea"/>
                <a:cs typeface="+mn-cs"/>
              </a:rPr>
              <a:t> files and archive metadata</a:t>
            </a:r>
          </a:p>
          <a:p>
            <a:pPr marL="285750" lvl="1" indent="-285750">
              <a:buFont typeface="Arial"/>
              <a:buChar char="•"/>
            </a:pPr>
            <a:r>
              <a:rPr lang="en-US" sz="1800" kern="1200" dirty="0">
                <a:solidFill>
                  <a:srgbClr val="000000"/>
                </a:solidFill>
                <a:ea typeface="+mn-ea"/>
                <a:cs typeface="+mn-cs"/>
              </a:rPr>
              <a:t>Will be registered with </a:t>
            </a:r>
            <a:r>
              <a:rPr lang="en-US" sz="1800" kern="1200" dirty="0" err="1" smtClean="0">
                <a:solidFill>
                  <a:srgbClr val="000000"/>
                </a:solidFill>
                <a:ea typeface="+mn-ea"/>
                <a:cs typeface="+mn-cs"/>
              </a:rPr>
              <a:t>DataCite</a:t>
            </a:r>
            <a:r>
              <a:rPr lang="en-US" sz="1800" kern="1200" dirty="0" smtClean="0">
                <a:solidFill>
                  <a:srgbClr val="000000"/>
                </a:solidFill>
                <a:ea typeface="+mn-ea"/>
                <a:cs typeface="+mn-cs"/>
              </a:rPr>
              <a:t> </a:t>
            </a:r>
            <a:r>
              <a:rPr lang="en-US" sz="1800" kern="1200" dirty="0">
                <a:solidFill>
                  <a:srgbClr val="000000"/>
                </a:solidFill>
                <a:ea typeface="+mn-ea"/>
                <a:cs typeface="+mn-cs"/>
              </a:rPr>
              <a:t>and resolvable </a:t>
            </a:r>
          </a:p>
          <a:p>
            <a:pPr marL="285750" lvl="1" indent="-285750">
              <a:buFont typeface="Arial"/>
              <a:buChar char="•"/>
            </a:pPr>
            <a:r>
              <a:rPr lang="en-US" sz="1800" kern="1200" dirty="0" smtClean="0">
                <a:solidFill>
                  <a:srgbClr val="000000"/>
                </a:solidFill>
                <a:ea typeface="+mn-ea"/>
                <a:cs typeface="+mn-cs"/>
              </a:rPr>
              <a:t>Manual </a:t>
            </a:r>
            <a:r>
              <a:rPr lang="en-US" sz="1800" kern="1200" dirty="0">
                <a:solidFill>
                  <a:srgbClr val="000000"/>
                </a:solidFill>
                <a:ea typeface="+mn-ea"/>
                <a:cs typeface="+mn-cs"/>
              </a:rPr>
              <a:t>generation of DOI metadata and landing </a:t>
            </a:r>
            <a:r>
              <a:rPr lang="en-US" sz="1800" kern="1200" dirty="0" smtClean="0">
                <a:solidFill>
                  <a:srgbClr val="000000"/>
                </a:solidFill>
                <a:ea typeface="+mn-ea"/>
                <a:cs typeface="+mn-cs"/>
              </a:rPr>
              <a:t>page</a:t>
            </a:r>
            <a:endParaRPr lang="en-US" sz="1800" kern="1200" dirty="0">
              <a:solidFill>
                <a:srgbClr val="000000"/>
              </a:solidFill>
              <a:ea typeface="+mn-ea"/>
              <a:cs typeface="+mn-cs"/>
            </a:endParaRPr>
          </a:p>
        </p:txBody>
      </p:sp>
      <p:sp>
        <p:nvSpPr>
          <p:cNvPr id="28675" name="Title 1"/>
          <p:cNvSpPr>
            <a:spLocks noGrp="1"/>
          </p:cNvSpPr>
          <p:nvPr>
            <p:ph type="title"/>
          </p:nvPr>
        </p:nvSpPr>
        <p:spPr>
          <a:xfrm>
            <a:off x="210243" y="180429"/>
            <a:ext cx="7086600" cy="769441"/>
          </a:xfrm>
          <a:noFill/>
          <a:ln>
            <a:noFill/>
          </a:ln>
        </p:spPr>
        <p:txBody>
          <a:bodyPr vert="horz" wrap="square" lIns="91440" tIns="45720" rIns="91440" bIns="45720" numCol="1" anchor="ctr" anchorCtr="0" compatLnSpc="1">
            <a:prstTxWarp prst="textNoShape">
              <a:avLst/>
            </a:prstTxWarp>
            <a:spAutoFit/>
          </a:bodyPr>
          <a:lstStyle/>
          <a:p>
            <a:r>
              <a:rPr lang="fr-FR" dirty="0"/>
              <a:t>DLR </a:t>
            </a:r>
            <a:r>
              <a:rPr lang="en-GB" dirty="0" smtClean="0"/>
              <a:t>- Earth Observation </a:t>
            </a:r>
            <a:r>
              <a:rPr lang="en-GB" dirty="0" err="1" smtClean="0"/>
              <a:t>Center</a:t>
            </a:r>
            <a:r>
              <a:rPr lang="en-GB" dirty="0" smtClean="0"/>
              <a:t> (EOC)</a:t>
            </a:r>
            <a:br>
              <a:rPr lang="en-GB" dirty="0" smtClean="0"/>
            </a:br>
            <a:r>
              <a:rPr lang="en-GB" dirty="0" smtClean="0"/>
              <a:t>PID Activities and Pilot Implementation (2</a:t>
            </a:r>
            <a:r>
              <a:rPr lang="fr-FR" dirty="0" smtClean="0"/>
              <a:t>)</a:t>
            </a:r>
            <a:r>
              <a:rPr lang="en-US" dirty="0" smtClean="0"/>
              <a:t> </a:t>
            </a:r>
            <a:endParaRPr lang="en-US" dirty="0"/>
          </a:p>
        </p:txBody>
      </p:sp>
    </p:spTree>
    <p:extLst>
      <p:ext uri="{BB962C8B-B14F-4D97-AF65-F5344CB8AC3E}">
        <p14:creationId xmlns:p14="http://schemas.microsoft.com/office/powerpoint/2010/main" val="335106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4213" y="2636838"/>
            <a:ext cx="7775575" cy="685800"/>
          </a:xfrm>
        </p:spPr>
        <p:txBody>
          <a:bodyPr/>
          <a:lstStyle/>
          <a:p>
            <a:pPr algn="ctr"/>
            <a:r>
              <a:rPr lang="en-GB" sz="4400" dirty="0">
                <a:latin typeface="Calibri" charset="0"/>
                <a:ea typeface="MS PGothic" charset="0"/>
              </a:rPr>
              <a:t>Thank you for your attention !!!</a:t>
            </a:r>
            <a:br>
              <a:rPr lang="en-GB" sz="4400" dirty="0">
                <a:latin typeface="Calibri" charset="0"/>
                <a:ea typeface="MS PGothic" charset="0"/>
              </a:rPr>
            </a:br>
            <a:r>
              <a:rPr lang="en-GB" sz="4400" dirty="0">
                <a:latin typeface="Calibri" charset="0"/>
                <a:ea typeface="MS PGothic" charset="0"/>
              </a:rPr>
              <a:t/>
            </a:r>
            <a:br>
              <a:rPr lang="en-GB" sz="4400" dirty="0">
                <a:latin typeface="Calibri" charset="0"/>
                <a:ea typeface="MS PGothic" charset="0"/>
              </a:rPr>
            </a:br>
            <a:r>
              <a:rPr lang="en-GB" sz="4400" dirty="0">
                <a:latin typeface="Calibri" charset="0"/>
                <a:ea typeface="MS PGothic" charset="0"/>
              </a:rPr>
              <a:t>Questions ??</a:t>
            </a:r>
          </a:p>
        </p:txBody>
      </p:sp>
      <p:sp>
        <p:nvSpPr>
          <p:cNvPr id="32771"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2" name="Rectangle 1"/>
          <p:cNvSpPr/>
          <p:nvPr/>
        </p:nvSpPr>
        <p:spPr>
          <a:xfrm>
            <a:off x="940660" y="3014374"/>
            <a:ext cx="7791801" cy="1569660"/>
          </a:xfrm>
          <a:prstGeom prst="rect">
            <a:avLst/>
          </a:prstGeom>
        </p:spPr>
        <p:txBody>
          <a:bodyPr wrap="square">
            <a:spAutoFit/>
          </a:bodyPr>
          <a:lstStyle/>
          <a:p>
            <a:pPr algn="ctr"/>
            <a:r>
              <a:rPr lang="en-US" sz="3200" b="1" dirty="0"/>
              <a:t>Thank you for your attention !!!</a:t>
            </a:r>
            <a:br>
              <a:rPr lang="en-US" sz="3200" b="1" dirty="0"/>
            </a:br>
            <a:r>
              <a:rPr lang="en-US" sz="3200" b="1" dirty="0"/>
              <a:t/>
            </a:r>
            <a:br>
              <a:rPr lang="en-US" sz="3200" b="1" dirty="0"/>
            </a:br>
            <a:r>
              <a:rPr lang="en-US" sz="3200" b="1" dirty="0"/>
              <a:t>Questions ??</a:t>
            </a:r>
          </a:p>
        </p:txBody>
      </p:sp>
    </p:spTree>
    <p:extLst>
      <p:ext uri="{BB962C8B-B14F-4D97-AF65-F5344CB8AC3E}">
        <p14:creationId xmlns:p14="http://schemas.microsoft.com/office/powerpoint/2010/main" val="3350523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5146" y="3147137"/>
            <a:ext cx="4839878" cy="506282"/>
          </a:xfrm>
        </p:spPr>
        <p:txBody>
          <a:bodyPr/>
          <a:lstStyle/>
          <a:p>
            <a:pPr marL="0" indent="0">
              <a:buNone/>
            </a:pPr>
            <a:r>
              <a:rPr lang="en-US" sz="6000" b="1" dirty="0" smtClean="0"/>
              <a:t>BACK-UP</a:t>
            </a:r>
            <a:endParaRPr lang="en-US" sz="6000" b="1" dirty="0"/>
          </a:p>
        </p:txBody>
      </p:sp>
    </p:spTree>
    <p:extLst>
      <p:ext uri="{BB962C8B-B14F-4D97-AF65-F5344CB8AC3E}">
        <p14:creationId xmlns:p14="http://schemas.microsoft.com/office/powerpoint/2010/main" val="2144308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261938"/>
            <a:ext cx="9144000" cy="646112"/>
          </a:xfrm>
        </p:spPr>
        <p:txBody>
          <a:bodyPr/>
          <a:lstStyle/>
          <a:p>
            <a:pPr algn="ctr"/>
            <a:r>
              <a:rPr lang="en-GB" sz="2800">
                <a:latin typeface="Calibri" charset="0"/>
                <a:ea typeface="MS PGothic" charset="0"/>
              </a:rPr>
              <a:t>Persistent Identifiers - Definition &amp; Requirements</a:t>
            </a:r>
          </a:p>
        </p:txBody>
      </p:sp>
      <p:sp>
        <p:nvSpPr>
          <p:cNvPr id="3" name="Content Placeholder 2"/>
          <p:cNvSpPr>
            <a:spLocks noGrp="1"/>
          </p:cNvSpPr>
          <p:nvPr>
            <p:ph idx="1"/>
          </p:nvPr>
        </p:nvSpPr>
        <p:spPr>
          <a:xfrm>
            <a:off x="576120" y="1332421"/>
            <a:ext cx="7632700" cy="5122863"/>
          </a:xfrm>
        </p:spPr>
        <p:txBody>
          <a:bodyPr/>
          <a:lstStyle/>
          <a:p>
            <a:pPr marL="0" indent="0">
              <a:buFontTx/>
              <a:buNone/>
            </a:pPr>
            <a:r>
              <a:rPr lang="en-GB" b="1" dirty="0">
                <a:latin typeface="Calibri" charset="0"/>
                <a:ea typeface="MS PGothic" charset="0"/>
              </a:rPr>
              <a:t>Definition</a:t>
            </a:r>
          </a:p>
          <a:p>
            <a:pPr marL="0" indent="0"/>
            <a:r>
              <a:rPr lang="en-US" dirty="0">
                <a:latin typeface="Calibri" charset="0"/>
                <a:ea typeface="MS PGothic" charset="0"/>
              </a:rPr>
              <a:t>"A persistent identifier is a long-lasting reference to a digital object—a single file or set of files" (</a:t>
            </a:r>
            <a:r>
              <a:rPr lang="en-US" sz="1600" dirty="0">
                <a:latin typeface="Calibri" charset="0"/>
                <a:ea typeface="MS PGothic" charset="0"/>
              </a:rPr>
              <a:t>Wikipedia)</a:t>
            </a:r>
          </a:p>
          <a:p>
            <a:pPr marL="0" indent="0"/>
            <a:r>
              <a:rPr lang="en-US" dirty="0">
                <a:latin typeface="Calibri" charset="0"/>
                <a:ea typeface="MS PGothic" charset="0"/>
              </a:rPr>
              <a:t>A Persistent Identifier is an identifier that is effectively and permanently assigned to an object</a:t>
            </a:r>
          </a:p>
          <a:p>
            <a:pPr marL="0" indent="0">
              <a:buFontTx/>
              <a:buNone/>
            </a:pPr>
            <a:endParaRPr lang="en-GB" dirty="0">
              <a:latin typeface="Calibri" charset="0"/>
              <a:ea typeface="MS PGothic" charset="0"/>
            </a:endParaRPr>
          </a:p>
          <a:p>
            <a:pPr marL="0" indent="0">
              <a:buFontTx/>
              <a:buNone/>
            </a:pPr>
            <a:r>
              <a:rPr lang="en-GB" b="1" dirty="0">
                <a:latin typeface="Calibri" charset="0"/>
                <a:ea typeface="MS PGothic" charset="0"/>
              </a:rPr>
              <a:t>PID system requirements</a:t>
            </a:r>
          </a:p>
          <a:p>
            <a:pPr marL="0" indent="0"/>
            <a:r>
              <a:rPr lang="en-US" dirty="0">
                <a:latin typeface="Calibri" charset="0"/>
                <a:ea typeface="MS PGothic" charset="0"/>
              </a:rPr>
              <a:t>Globally unique</a:t>
            </a:r>
          </a:p>
          <a:p>
            <a:pPr marL="0" indent="0"/>
            <a:r>
              <a:rPr lang="en-US" dirty="0">
                <a:latin typeface="Calibri" charset="0"/>
                <a:ea typeface="MS PGothic" charset="0"/>
              </a:rPr>
              <a:t>Persistent</a:t>
            </a:r>
          </a:p>
          <a:p>
            <a:pPr marL="0" indent="0"/>
            <a:r>
              <a:rPr lang="en-US" dirty="0">
                <a:latin typeface="Calibri" charset="0"/>
                <a:ea typeface="MS PGothic" charset="0"/>
              </a:rPr>
              <a:t>Resolvable</a:t>
            </a:r>
          </a:p>
          <a:p>
            <a:pPr marL="0" indent="0"/>
            <a:r>
              <a:rPr lang="en-US" dirty="0">
                <a:latin typeface="Calibri" charset="0"/>
                <a:ea typeface="MS PGothic" charset="0"/>
              </a:rPr>
              <a:t>Reliable</a:t>
            </a:r>
          </a:p>
          <a:p>
            <a:pPr marL="0" indent="0"/>
            <a:r>
              <a:rPr lang="en-US" dirty="0">
                <a:latin typeface="Calibri" charset="0"/>
                <a:ea typeface="MS PGothic" charset="0"/>
              </a:rPr>
              <a:t>Authority</a:t>
            </a:r>
          </a:p>
          <a:p>
            <a:pPr marL="0" indent="0"/>
            <a:r>
              <a:rPr lang="en-US" dirty="0" err="1">
                <a:latin typeface="Calibri" charset="0"/>
                <a:ea typeface="MS PGothic" charset="0"/>
              </a:rPr>
              <a:t>Flexibile</a:t>
            </a:r>
            <a:endParaRPr lang="en-US" dirty="0">
              <a:latin typeface="Calibri" charset="0"/>
              <a:ea typeface="MS PGothic" charset="0"/>
            </a:endParaRPr>
          </a:p>
          <a:p>
            <a:pPr marL="0" indent="0"/>
            <a:r>
              <a:rPr lang="en-US" dirty="0">
                <a:latin typeface="Calibri" charset="0"/>
                <a:ea typeface="MS PGothic" charset="0"/>
              </a:rPr>
              <a:t>Interoperable</a:t>
            </a:r>
          </a:p>
        </p:txBody>
      </p:sp>
    </p:spTree>
    <p:extLst>
      <p:ext uri="{BB962C8B-B14F-4D97-AF65-F5344CB8AC3E}">
        <p14:creationId xmlns:p14="http://schemas.microsoft.com/office/powerpoint/2010/main" val="3079681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hteck 1"/>
          <p:cNvSpPr>
            <a:spLocks noChangeArrowheads="1"/>
          </p:cNvSpPr>
          <p:nvPr/>
        </p:nvSpPr>
        <p:spPr bwMode="auto">
          <a:xfrm>
            <a:off x="0" y="5776913"/>
            <a:ext cx="9036050" cy="1081087"/>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21507" name="Titel 1"/>
          <p:cNvSpPr>
            <a:spLocks noGrp="1"/>
          </p:cNvSpPr>
          <p:nvPr>
            <p:ph type="title"/>
          </p:nvPr>
        </p:nvSpPr>
        <p:spPr>
          <a:xfrm>
            <a:off x="0" y="376565"/>
            <a:ext cx="9144000" cy="523220"/>
          </a:xfrm>
        </p:spPr>
        <p:txBody>
          <a:bodyPr/>
          <a:lstStyle/>
          <a:p>
            <a:pPr algn="ctr"/>
            <a:r>
              <a:rPr lang="en-GB" sz="2800" dirty="0" smtClean="0">
                <a:latin typeface="Calibri" charset="0"/>
                <a:ea typeface="MS PGothic" charset="0"/>
              </a:rPr>
              <a:t>DOI: Digital Object Identifier</a:t>
            </a:r>
            <a:endParaRPr lang="en-GB" sz="2800" dirty="0">
              <a:latin typeface="Calibri" charset="0"/>
              <a:ea typeface="MS PGothic" charset="0"/>
            </a:endParaRPr>
          </a:p>
        </p:txBody>
      </p:sp>
      <p:sp>
        <p:nvSpPr>
          <p:cNvPr id="23556" name="Inhaltsplatzhalter 2"/>
          <p:cNvSpPr>
            <a:spLocks noGrp="1"/>
          </p:cNvSpPr>
          <p:nvPr>
            <p:ph idx="1"/>
          </p:nvPr>
        </p:nvSpPr>
        <p:spPr>
          <a:xfrm>
            <a:off x="590147" y="1153554"/>
            <a:ext cx="8351837" cy="5400675"/>
          </a:xfrm>
        </p:spPr>
        <p:txBody>
          <a:bodyPr/>
          <a:lstStyle/>
          <a:p>
            <a:pPr>
              <a:defRPr/>
            </a:pPr>
            <a:r>
              <a:rPr lang="en-GB" altLang="en-US" sz="1400" dirty="0" smtClean="0"/>
              <a:t>A DOI have metadata &amp; landing page</a:t>
            </a:r>
          </a:p>
          <a:p>
            <a:pPr>
              <a:defRPr/>
            </a:pPr>
            <a:r>
              <a:rPr lang="en-GB" altLang="en-US" sz="1400" dirty="0" smtClean="0"/>
              <a:t>Developed &amp; supported by the DOI Foundation</a:t>
            </a:r>
          </a:p>
          <a:p>
            <a:pPr>
              <a:defRPr/>
            </a:pPr>
            <a:r>
              <a:rPr lang="en-GB" altLang="en-US" sz="1400" dirty="0" smtClean="0"/>
              <a:t>Data host receives DOI prefix I is a number inserted in the URL:</a:t>
            </a:r>
          </a:p>
          <a:p>
            <a:pPr marL="457200" lvl="1" indent="0">
              <a:buFont typeface="Courier New" pitchFamily="49" charset="0"/>
              <a:buNone/>
              <a:defRPr/>
            </a:pPr>
            <a:r>
              <a:rPr lang="en-GB" altLang="en-US" sz="1400" u="sng" dirty="0" smtClean="0">
                <a:solidFill>
                  <a:srgbClr val="0000FF"/>
                </a:solidFill>
              </a:rPr>
              <a:t>http://</a:t>
            </a:r>
            <a:r>
              <a:rPr lang="en-GB" altLang="en-US" sz="1400" u="sng" dirty="0" err="1" smtClean="0">
                <a:solidFill>
                  <a:srgbClr val="0000FF"/>
                </a:solidFill>
              </a:rPr>
              <a:t>dx.doi.org</a:t>
            </a:r>
            <a:r>
              <a:rPr lang="en-GB" altLang="en-US" sz="1400" u="sng" dirty="0" smtClean="0">
                <a:solidFill>
                  <a:srgbClr val="0000FF"/>
                </a:solidFill>
              </a:rPr>
              <a:t>/10.5067/MEASURES/DMSP-F11/SSMI/DATA303</a:t>
            </a:r>
            <a:r>
              <a:rPr lang="en-GB" altLang="en-US" sz="1400" dirty="0" smtClean="0"/>
              <a:t> </a:t>
            </a:r>
          </a:p>
          <a:p>
            <a:pPr>
              <a:defRPr/>
            </a:pPr>
            <a:r>
              <a:rPr lang="en-GB" altLang="en-US" sz="1400" dirty="0" smtClean="0"/>
              <a:t>Central DOI resolver points to a landing page (</a:t>
            </a:r>
            <a:r>
              <a:rPr lang="en-GB" altLang="en-US" sz="1400" dirty="0" smtClean="0">
                <a:sym typeface="Wingdings" panose="05000000000000000000" pitchFamily="2" charset="2"/>
              </a:rPr>
              <a:t> access information)</a:t>
            </a:r>
            <a:endParaRPr lang="en-GB" altLang="en-US" sz="1400" dirty="0" smtClean="0"/>
          </a:p>
          <a:p>
            <a:pPr>
              <a:defRPr/>
            </a:pPr>
            <a:r>
              <a:rPr lang="en-GB" altLang="en-US" sz="1400" dirty="0" smtClean="0"/>
              <a:t>Object must but has full control over the ID naming system</a:t>
            </a:r>
          </a:p>
          <a:p>
            <a:pPr>
              <a:defRPr/>
            </a:pPr>
            <a:r>
              <a:rPr lang="en-GB" altLang="en-US" sz="1400" dirty="0" smtClean="0"/>
              <a:t>Can be hierarchical, versioning is not supported</a:t>
            </a:r>
          </a:p>
          <a:p>
            <a:pPr>
              <a:defRPr/>
            </a:pPr>
            <a:r>
              <a:rPr lang="en-GB" altLang="en-US" sz="1400" dirty="0" smtClean="0"/>
              <a:t>Advantages</a:t>
            </a:r>
          </a:p>
          <a:p>
            <a:pPr lvl="1">
              <a:defRPr/>
            </a:pPr>
            <a:r>
              <a:rPr lang="en-GB" altLang="en-US" sz="1400" dirty="0" smtClean="0"/>
              <a:t>Free DOIs to public data providers</a:t>
            </a:r>
          </a:p>
          <a:p>
            <a:pPr lvl="1">
              <a:defRPr/>
            </a:pPr>
            <a:r>
              <a:rPr lang="en-GB" altLang="en-US" sz="1400" dirty="0" smtClean="0"/>
              <a:t>Most DOI users pay, so financial support for the whole DOI system</a:t>
            </a:r>
          </a:p>
          <a:p>
            <a:pPr lvl="1">
              <a:defRPr/>
            </a:pPr>
            <a:r>
              <a:rPr lang="en-GB" altLang="en-US" sz="1400" dirty="0" smtClean="0"/>
              <a:t>Widely used, becoming the global standard</a:t>
            </a:r>
          </a:p>
          <a:p>
            <a:pPr lvl="1">
              <a:defRPr/>
            </a:pPr>
            <a:r>
              <a:rPr lang="en-GB" altLang="en-US" sz="1400" dirty="0" smtClean="0"/>
              <a:t>Journals are citing data sources using DOI</a:t>
            </a:r>
          </a:p>
          <a:p>
            <a:pPr lvl="1">
              <a:defRPr/>
            </a:pPr>
            <a:r>
              <a:rPr lang="en-GB" altLang="en-US" sz="1400" dirty="0" smtClean="0"/>
              <a:t>Visibility outside EO - DOI metadata pushed to citation agencies (e.g. </a:t>
            </a:r>
            <a:r>
              <a:rPr lang="en-GB" altLang="en-US" sz="1400" dirty="0" err="1" smtClean="0"/>
              <a:t>ThomsonReuters</a:t>
            </a:r>
            <a:r>
              <a:rPr lang="en-GB" altLang="en-US" sz="1400" dirty="0" smtClean="0"/>
              <a:t>)</a:t>
            </a:r>
          </a:p>
          <a:p>
            <a:pPr lvl="1">
              <a:defRPr/>
            </a:pPr>
            <a:r>
              <a:rPr lang="en-GB" altLang="en-US" sz="1400" dirty="0" smtClean="0"/>
              <a:t>Little potential that the system will disappear in the long run</a:t>
            </a:r>
          </a:p>
          <a:p>
            <a:pPr>
              <a:defRPr/>
            </a:pPr>
            <a:r>
              <a:rPr lang="en-GB" altLang="en-US" sz="1400" dirty="0" smtClean="0"/>
              <a:t>Disadvantages</a:t>
            </a:r>
          </a:p>
          <a:p>
            <a:pPr lvl="1">
              <a:defRPr/>
            </a:pPr>
            <a:r>
              <a:rPr lang="en-GB" altLang="en-US" sz="1400" dirty="0" smtClean="0"/>
              <a:t>No 100% guarantee that DOIs will remain free</a:t>
            </a:r>
          </a:p>
          <a:p>
            <a:pPr lvl="1">
              <a:defRPr/>
            </a:pPr>
            <a:r>
              <a:rPr lang="en-GB" altLang="en-US" sz="1400" dirty="0" smtClean="0"/>
              <a:t>Lower own visibility, since DOI uses </a:t>
            </a:r>
            <a:r>
              <a:rPr lang="en-GB" altLang="en-US" sz="1400" dirty="0" err="1" smtClean="0"/>
              <a:t>doi.org</a:t>
            </a:r>
            <a:r>
              <a:rPr lang="en-GB" altLang="en-US" sz="1400" dirty="0" smtClean="0"/>
              <a:t> in the URL</a:t>
            </a:r>
          </a:p>
          <a:p>
            <a:pPr marL="457200" lvl="1" indent="0">
              <a:defRPr/>
            </a:pPr>
            <a:endParaRPr lang="de-DE" altLang="en-US" dirty="0" smtClean="0"/>
          </a:p>
        </p:txBody>
      </p:sp>
    </p:spTree>
    <p:extLst>
      <p:ext uri="{BB962C8B-B14F-4D97-AF65-F5344CB8AC3E}">
        <p14:creationId xmlns:p14="http://schemas.microsoft.com/office/powerpoint/2010/main" val="1547441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20483" name="Title 1"/>
          <p:cNvSpPr>
            <a:spLocks noGrp="1"/>
          </p:cNvSpPr>
          <p:nvPr/>
        </p:nvSpPr>
        <p:spPr bwMode="auto">
          <a:xfrm>
            <a:off x="141099" y="206428"/>
            <a:ext cx="598886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r>
              <a:rPr lang="en-US" sz="2200" b="1" dirty="0">
                <a:solidFill>
                  <a:schemeClr val="bg1"/>
                </a:solidFill>
                <a:latin typeface="+mj-lt"/>
                <a:ea typeface="+mj-ea"/>
                <a:cs typeface="+mj-cs"/>
              </a:rPr>
              <a:t>PID Preliminary Study </a:t>
            </a:r>
            <a:r>
              <a:rPr lang="en-GB" sz="2200" b="1" dirty="0">
                <a:solidFill>
                  <a:schemeClr val="bg1"/>
                </a:solidFill>
                <a:latin typeface="+mj-lt"/>
                <a:ea typeface="+mj-ea"/>
                <a:cs typeface="+mj-cs"/>
              </a:rPr>
              <a:t>Main Outcomes &amp; Rationale - 1</a:t>
            </a:r>
          </a:p>
        </p:txBody>
      </p:sp>
      <p:graphicFrame>
        <p:nvGraphicFramePr>
          <p:cNvPr id="6" name="Table 5"/>
          <p:cNvGraphicFramePr>
            <a:graphicFrameLocks noGrp="1"/>
          </p:cNvGraphicFramePr>
          <p:nvPr/>
        </p:nvGraphicFramePr>
        <p:xfrm>
          <a:off x="395288" y="1281113"/>
          <a:ext cx="8424862" cy="4670425"/>
        </p:xfrm>
        <a:graphic>
          <a:graphicData uri="http://schemas.openxmlformats.org/drawingml/2006/table">
            <a:tbl>
              <a:tblPr/>
              <a:tblGrid>
                <a:gridCol w="3313112"/>
                <a:gridCol w="5111750"/>
              </a:tblGrid>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Verdana" charset="0"/>
                          <a:ea typeface="MS PGothic" charset="0"/>
                          <a:cs typeface="MS PGothic" charset="0"/>
                        </a:rPr>
                        <a:t>Main Outcome </a:t>
                      </a:r>
                    </a:p>
                  </a:txBody>
                  <a:tcPr marL="91439" marR="91439"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A39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Verdana" charset="0"/>
                          <a:ea typeface="MS PGothic" charset="0"/>
                          <a:cs typeface="MS PGothic" charset="0"/>
                        </a:rPr>
                        <a:t>Rationale</a:t>
                      </a:r>
                    </a:p>
                  </a:txBody>
                  <a:tcPr marL="91439" marR="91439"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A390"/>
                    </a:solidFill>
                  </a:tcPr>
                </a:tc>
              </a:tr>
              <a:tr h="14636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a:ln>
                            <a:noFill/>
                          </a:ln>
                          <a:solidFill>
                            <a:srgbClr val="000000"/>
                          </a:solidFill>
                          <a:effectLst/>
                          <a:latin typeface="Calibri" charset="0"/>
                          <a:ea typeface="MS PGothic" charset="0"/>
                          <a:cs typeface="MS PGothic" charset="0"/>
                        </a:rPr>
                        <a:t>Digital Object Identifiers</a:t>
                      </a:r>
                      <a:r>
                        <a:rPr kumimoji="0" lang="de-DE" sz="1800" b="0" i="0" u="none" strike="noStrike" cap="none" normalizeH="0" baseline="0">
                          <a:ln>
                            <a:noFill/>
                          </a:ln>
                          <a:solidFill>
                            <a:srgbClr val="000000"/>
                          </a:solidFill>
                          <a:effectLst/>
                          <a:latin typeface="Calibri" charset="0"/>
                          <a:ea typeface="MS PGothic" charset="0"/>
                          <a:cs typeface="MS PGothic" charset="0"/>
                        </a:rPr>
                        <a:t> (</a:t>
                      </a:r>
                      <a:r>
                        <a:rPr kumimoji="0" lang="en-GB" sz="1800" b="0" i="0" u="none" strike="noStrike" cap="none" normalizeH="0" baseline="0">
                          <a:ln>
                            <a:noFill/>
                          </a:ln>
                          <a:solidFill>
                            <a:schemeClr val="tx1"/>
                          </a:solidFill>
                          <a:effectLst/>
                          <a:latin typeface="Calibri" charset="0"/>
                          <a:ea typeface="MS PGothic" charset="0"/>
                          <a:cs typeface="MS PGothic" charset="0"/>
                        </a:rPr>
                        <a:t>DOIs) are considered to be the most suitable approach for the use of Persistent Identifiers in the Earth Observation domain in Europe.</a:t>
                      </a:r>
                    </a:p>
                  </a:txBody>
                  <a:tcPr marL="91439" marR="91439"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MS PGothic" charset="0"/>
                          <a:cs typeface="MS PGothic" charset="0"/>
                        </a:rPr>
                        <a:t>Demonstrated by a preliminary study, carried out by the LTDP WG, on the various existing Persistent Identifiers. </a:t>
                      </a:r>
                    </a:p>
                  </a:txBody>
                  <a:tcPr marL="91439" marR="91439"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8352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MS PGothic" charset="0"/>
                          <a:cs typeface="MS PGothic" charset="0"/>
                        </a:rPr>
                        <a:t>It is preferred to </a:t>
                      </a:r>
                      <a:r>
                        <a:rPr kumimoji="0" lang="en-GB" sz="1800" b="1" i="0" u="none" strike="noStrike" cap="none" normalizeH="0" baseline="0">
                          <a:ln>
                            <a:noFill/>
                          </a:ln>
                          <a:solidFill>
                            <a:schemeClr val="tx1"/>
                          </a:solidFill>
                          <a:effectLst/>
                          <a:latin typeface="Calibri" charset="0"/>
                          <a:ea typeface="MS PGothic" charset="0"/>
                          <a:cs typeface="MS PGothic" charset="0"/>
                        </a:rPr>
                        <a:t>associate PIDs to collections</a:t>
                      </a:r>
                      <a:r>
                        <a:rPr kumimoji="0" lang="en-GB" sz="1800" b="0" i="0" u="none" strike="noStrike" cap="none" normalizeH="0" baseline="0">
                          <a:ln>
                            <a:noFill/>
                          </a:ln>
                          <a:solidFill>
                            <a:schemeClr val="tx1"/>
                          </a:solidFill>
                          <a:effectLst/>
                          <a:latin typeface="Calibri" charset="0"/>
                          <a:ea typeface="MS PGothic" charset="0"/>
                          <a:cs typeface="MS PGothic" charset="0"/>
                        </a:rPr>
                        <a:t> at a specific product processing level/product type and not to individual products/scenes (e.g. product level for a specific mission/instruments such as ENVISAT ASAR L1b).</a:t>
                      </a:r>
                    </a:p>
                  </a:txBody>
                  <a:tcPr marL="91439" marR="91439"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MS PGothic" charset="0"/>
                          <a:cs typeface="MS PGothic" charset="0"/>
                        </a:rPr>
                        <a:t>As any decision on Persistent Identifiers this should be based on how the PI will be used. DataCite recommended assigning the DOI at collection level for EO data. Advantages are reduced cost for assigning, registering, and supporting DOIs, better management for the data holder and easier citation of the data records. It is more convenient to cite for the user - who is increasingly using multiple products from a single data set series - the temporal or spatial subset of one collection with one PID.</a:t>
                      </a:r>
                      <a:endParaRPr kumimoji="0" lang="en-US" sz="1800" b="0" i="0" u="none" strike="noStrike" cap="none" normalizeH="0" baseline="0">
                        <a:ln>
                          <a:noFill/>
                        </a:ln>
                        <a:solidFill>
                          <a:srgbClr val="000000"/>
                        </a:solidFill>
                        <a:effectLst/>
                        <a:latin typeface="Verdana" charset="0"/>
                        <a:ea typeface="MS PGothic" charset="0"/>
                        <a:cs typeface="MS PGothic" charset="0"/>
                      </a:endParaRPr>
                    </a:p>
                  </a:txBody>
                  <a:tcPr marL="91439" marR="91439"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extLst>
      <p:ext uri="{BB962C8B-B14F-4D97-AF65-F5344CB8AC3E}">
        <p14:creationId xmlns:p14="http://schemas.microsoft.com/office/powerpoint/2010/main" val="1395934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22531" name="Title 1"/>
          <p:cNvSpPr>
            <a:spLocks noGrp="1"/>
          </p:cNvSpPr>
          <p:nvPr/>
        </p:nvSpPr>
        <p:spPr bwMode="auto">
          <a:xfrm>
            <a:off x="391943" y="150671"/>
            <a:ext cx="591048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r>
              <a:rPr lang="en-US" sz="2200" b="1" dirty="0">
                <a:solidFill>
                  <a:schemeClr val="bg1"/>
                </a:solidFill>
                <a:latin typeface="+mj-lt"/>
                <a:ea typeface="+mj-ea"/>
                <a:cs typeface="+mj-cs"/>
              </a:rPr>
              <a:t>PID Preliminary Study </a:t>
            </a:r>
            <a:r>
              <a:rPr lang="en-GB" sz="2200" b="1" dirty="0">
                <a:solidFill>
                  <a:schemeClr val="bg1"/>
                </a:solidFill>
                <a:latin typeface="+mj-lt"/>
                <a:ea typeface="+mj-ea"/>
                <a:cs typeface="+mj-cs"/>
              </a:rPr>
              <a:t>Main Outcomes &amp; Rationale - 2</a:t>
            </a:r>
          </a:p>
        </p:txBody>
      </p:sp>
      <p:graphicFrame>
        <p:nvGraphicFramePr>
          <p:cNvPr id="6" name="Table 5"/>
          <p:cNvGraphicFramePr>
            <a:graphicFrameLocks noGrp="1"/>
          </p:cNvGraphicFramePr>
          <p:nvPr>
            <p:extLst>
              <p:ext uri="{D42A27DB-BD31-4B8C-83A1-F6EECF244321}">
                <p14:modId xmlns:p14="http://schemas.microsoft.com/office/powerpoint/2010/main" val="3711068843"/>
              </p:ext>
            </p:extLst>
          </p:nvPr>
        </p:nvGraphicFramePr>
        <p:xfrm>
          <a:off x="163710" y="1244291"/>
          <a:ext cx="8785225" cy="5198103"/>
        </p:xfrm>
        <a:graphic>
          <a:graphicData uri="http://schemas.openxmlformats.org/drawingml/2006/table">
            <a:tbl>
              <a:tblPr/>
              <a:tblGrid>
                <a:gridCol w="4430712"/>
                <a:gridCol w="4354513"/>
              </a:tblGrid>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Verdana" charset="0"/>
                          <a:ea typeface="MS PGothic" charset="0"/>
                          <a:cs typeface="MS PGothic" charset="0"/>
                        </a:rPr>
                        <a:t>Main Outcome </a:t>
                      </a:r>
                    </a:p>
                  </a:txBody>
                  <a:tcPr marL="91443" marR="91443"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A39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Verdana" charset="0"/>
                          <a:ea typeface="MS PGothic" charset="0"/>
                          <a:cs typeface="MS PGothic" charset="0"/>
                        </a:rPr>
                        <a:t>Rationale</a:t>
                      </a:r>
                    </a:p>
                  </a:txBody>
                  <a:tcPr marL="91443" marR="91443"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A390"/>
                    </a:solidFill>
                  </a:tcPr>
                </a:tc>
              </a:tr>
              <a:tr h="9255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MS PGothic" charset="0"/>
                          <a:cs typeface="MS PGothic" charset="0"/>
                        </a:rPr>
                        <a:t>It is preferred to </a:t>
                      </a:r>
                      <a:r>
                        <a:rPr kumimoji="0" lang="en-GB" sz="1800" b="1" i="0" u="none" strike="noStrike" cap="none" normalizeH="0" baseline="0">
                          <a:ln>
                            <a:noFill/>
                          </a:ln>
                          <a:solidFill>
                            <a:schemeClr val="tx1"/>
                          </a:solidFill>
                          <a:effectLst/>
                          <a:latin typeface="Calibri" charset="0"/>
                          <a:ea typeface="MS PGothic" charset="0"/>
                          <a:cs typeface="MS PGothic" charset="0"/>
                        </a:rPr>
                        <a:t>assign PIDs to Archival Information Packages</a:t>
                      </a:r>
                      <a:r>
                        <a:rPr kumimoji="0" lang="en-GB" sz="1800" b="0" i="0" u="none" strike="noStrike" cap="none" normalizeH="0" baseline="0">
                          <a:ln>
                            <a:noFill/>
                          </a:ln>
                          <a:solidFill>
                            <a:schemeClr val="tx1"/>
                          </a:solidFill>
                          <a:effectLst/>
                          <a:latin typeface="Calibri" charset="0"/>
                          <a:ea typeface="MS PGothic" charset="0"/>
                          <a:cs typeface="MS PGothic" charset="0"/>
                        </a:rPr>
                        <a:t> (AIPs) and not to Dissemination Information Packages (DIPs).</a:t>
                      </a:r>
                    </a:p>
                  </a:txBody>
                  <a:tcPr marL="91439" marR="91439"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MS PGothic" charset="0"/>
                          <a:cs typeface="MS PGothic" charset="0"/>
                        </a:rPr>
                        <a:t>This is useful because in some cases disseminated products  (DIP) may be deleted after delivery.</a:t>
                      </a:r>
                      <a:endParaRPr kumimoji="0" lang="en-US" sz="1800" b="0" i="0" u="none" strike="noStrike" cap="none" normalizeH="0" baseline="0">
                        <a:ln>
                          <a:noFill/>
                        </a:ln>
                        <a:solidFill>
                          <a:srgbClr val="000000"/>
                        </a:solidFill>
                        <a:effectLst/>
                        <a:latin typeface="Verdana" charset="0"/>
                        <a:ea typeface="MS PGothic" charset="0"/>
                        <a:cs typeface="MS PGothic" charset="0"/>
                      </a:endParaRPr>
                    </a:p>
                  </a:txBody>
                  <a:tcPr marL="91439" marR="91439"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921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Calibri" charset="0"/>
                          <a:ea typeface="MS PGothic" charset="0"/>
                          <a:cs typeface="MS PGothic" charset="0"/>
                        </a:rPr>
                        <a:t>PIDs should be </a:t>
                      </a:r>
                      <a:r>
                        <a:rPr kumimoji="0" lang="en-US" sz="1800" b="1" i="0" u="none" strike="noStrike" cap="none" normalizeH="0" baseline="0">
                          <a:ln>
                            <a:noFill/>
                          </a:ln>
                          <a:solidFill>
                            <a:schemeClr val="tx1"/>
                          </a:solidFill>
                          <a:effectLst/>
                          <a:latin typeface="Calibri" charset="0"/>
                          <a:ea typeface="MS PGothic" charset="0"/>
                          <a:cs typeface="MS PGothic" charset="0"/>
                        </a:rPr>
                        <a:t>searchable in catalogues</a:t>
                      </a:r>
                      <a:r>
                        <a:rPr kumimoji="0" lang="en-US" sz="1800" b="0" i="0" u="none" strike="noStrike" cap="none" normalizeH="0" baseline="0">
                          <a:ln>
                            <a:noFill/>
                          </a:ln>
                          <a:solidFill>
                            <a:schemeClr val="tx1"/>
                          </a:solidFill>
                          <a:effectLst/>
                          <a:latin typeface="Calibri" charset="0"/>
                          <a:ea typeface="MS PGothic" charset="0"/>
                          <a:cs typeface="MS PGothic" charset="0"/>
                        </a:rPr>
                        <a:t> to reach data.</a:t>
                      </a:r>
                    </a:p>
                  </a:txBody>
                  <a:tcPr marL="91439" marR="91439"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MS PGothic" charset="0"/>
                          <a:cs typeface="MS PGothic" charset="0"/>
                        </a:rPr>
                        <a:t>This is useful for the users who use the catalogue to request products.</a:t>
                      </a:r>
                      <a:endParaRPr kumimoji="0" lang="en-US" sz="1800" b="0" i="0" u="none" strike="noStrike" cap="none" normalizeH="0" baseline="0">
                        <a:ln>
                          <a:noFill/>
                        </a:ln>
                        <a:solidFill>
                          <a:srgbClr val="000000"/>
                        </a:solidFill>
                        <a:effectLst/>
                        <a:latin typeface="Verdana" charset="0"/>
                        <a:ea typeface="MS PGothic" charset="0"/>
                        <a:cs typeface="MS PGothic" charset="0"/>
                      </a:endParaRPr>
                    </a:p>
                  </a:txBody>
                  <a:tcPr marL="91439" marR="91439"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1083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MS PGothic" charset="0"/>
                          <a:cs typeface="MS PGothic" charset="0"/>
                        </a:rPr>
                        <a:t>PIDs should lead to a </a:t>
                      </a:r>
                      <a:r>
                        <a:rPr kumimoji="0" lang="en-GB" sz="1800" b="1" i="0" u="none" strike="noStrike" cap="none" normalizeH="0" baseline="0">
                          <a:ln>
                            <a:noFill/>
                          </a:ln>
                          <a:solidFill>
                            <a:schemeClr val="tx1"/>
                          </a:solidFill>
                          <a:effectLst/>
                          <a:latin typeface="Calibri" charset="0"/>
                          <a:ea typeface="MS PGothic" charset="0"/>
                          <a:cs typeface="MS PGothic" charset="0"/>
                        </a:rPr>
                        <a:t>landing page</a:t>
                      </a:r>
                      <a:r>
                        <a:rPr kumimoji="0" lang="en-GB" sz="1800" b="0" i="0" u="none" strike="noStrike" cap="none" normalizeH="0" baseline="0">
                          <a:ln>
                            <a:noFill/>
                          </a:ln>
                          <a:solidFill>
                            <a:schemeClr val="tx1"/>
                          </a:solidFill>
                          <a:effectLst/>
                          <a:latin typeface="Calibri" charset="0"/>
                          <a:ea typeface="MS PGothic" charset="0"/>
                          <a:cs typeface="MS PGothic" charset="0"/>
                        </a:rPr>
                        <a:t> where information on accessing the dataset is provided. Thus, there is no need to assign a new PID when the data location changes.</a:t>
                      </a:r>
                    </a:p>
                  </a:txBody>
                  <a:tcPr marL="91443" marR="91443"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Calibri" charset="0"/>
                          <a:ea typeface="MS PGothic" charset="0"/>
                          <a:cs typeface="MS PGothic" charset="0"/>
                        </a:rPr>
                        <a:t>The landing page, maintained by the data holder, is a requirement when using DOI, since a DOI will always resolve to this landing page. The landing page is the central location to provide detailed information on the data, a link to access the data and to associated documentation and knowledge. All changes, such as a different data holder, different access point, information on changes or deletion of a data set can be maintained in the landing page.</a:t>
                      </a:r>
                      <a:endParaRPr kumimoji="0" lang="en-US" sz="1800" b="0" i="0" u="none" strike="noStrike" cap="none" normalizeH="0" baseline="0" dirty="0">
                        <a:ln>
                          <a:noFill/>
                        </a:ln>
                        <a:solidFill>
                          <a:srgbClr val="000000"/>
                        </a:solidFill>
                        <a:effectLst/>
                        <a:latin typeface="Verdana" charset="0"/>
                        <a:ea typeface="MS PGothic" charset="0"/>
                        <a:cs typeface="MS PGothic" charset="0"/>
                      </a:endParaRPr>
                    </a:p>
                  </a:txBody>
                  <a:tcPr marL="91443" marR="91443"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extLst>
      <p:ext uri="{BB962C8B-B14F-4D97-AF65-F5344CB8AC3E}">
        <p14:creationId xmlns:p14="http://schemas.microsoft.com/office/powerpoint/2010/main" val="506425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209799"/>
            <a:ext cx="6105525" cy="769441"/>
          </a:xfrm>
        </p:spPr>
        <p:txBody>
          <a:bodyPr/>
          <a:lstStyle/>
          <a:p>
            <a:r>
              <a:rPr lang="en-GB" dirty="0" smtClean="0"/>
              <a:t>Definition, Requirements and Benefits</a:t>
            </a:r>
            <a:endParaRPr lang="en-GB" dirty="0"/>
          </a:p>
        </p:txBody>
      </p:sp>
      <p:sp>
        <p:nvSpPr>
          <p:cNvPr id="3" name="Content Placeholder 2"/>
          <p:cNvSpPr>
            <a:spLocks noGrp="1"/>
          </p:cNvSpPr>
          <p:nvPr>
            <p:ph idx="1"/>
          </p:nvPr>
        </p:nvSpPr>
        <p:spPr>
          <a:xfrm>
            <a:off x="129942" y="1223079"/>
            <a:ext cx="8869040" cy="5174324"/>
          </a:xfrm>
        </p:spPr>
        <p:txBody>
          <a:bodyPr>
            <a:noAutofit/>
          </a:bodyPr>
          <a:lstStyle/>
          <a:p>
            <a:pPr marL="285750" indent="-285750" algn="just">
              <a:spcBef>
                <a:spcPts val="400"/>
              </a:spcBef>
              <a:buFont typeface="Arial"/>
              <a:buChar char="•"/>
              <a:defRPr/>
            </a:pPr>
            <a:r>
              <a:rPr lang="en-US" altLang="en-US" sz="1800" dirty="0">
                <a:solidFill>
                  <a:srgbClr val="000000"/>
                </a:solidFill>
              </a:rPr>
              <a:t>"A persistent identifier is a long-lasting reference to a digital </a:t>
            </a:r>
            <a:r>
              <a:rPr lang="en-US" altLang="en-US" sz="1800" dirty="0" smtClean="0">
                <a:solidFill>
                  <a:srgbClr val="000000"/>
                </a:solidFill>
              </a:rPr>
              <a:t>object – a </a:t>
            </a:r>
            <a:r>
              <a:rPr lang="en-US" altLang="en-US" sz="1800" dirty="0">
                <a:solidFill>
                  <a:srgbClr val="000000"/>
                </a:solidFill>
              </a:rPr>
              <a:t>single file or set of </a:t>
            </a:r>
            <a:r>
              <a:rPr lang="en-US" altLang="en-US" sz="1800" dirty="0" smtClean="0">
                <a:solidFill>
                  <a:srgbClr val="000000"/>
                </a:solidFill>
              </a:rPr>
              <a:t>files“</a:t>
            </a:r>
          </a:p>
          <a:p>
            <a:pPr marL="285750" indent="-285750" algn="just">
              <a:spcBef>
                <a:spcPts val="400"/>
              </a:spcBef>
              <a:buFont typeface="Arial"/>
              <a:buChar char="•"/>
              <a:defRPr/>
            </a:pPr>
            <a:r>
              <a:rPr lang="en-US" altLang="de-DE" sz="1800" dirty="0">
                <a:solidFill>
                  <a:schemeClr val="tx1"/>
                </a:solidFill>
              </a:rPr>
              <a:t>Globally unique, unambiguous, and permanent identification of a digital object for </a:t>
            </a:r>
            <a:r>
              <a:rPr lang="en-US" altLang="de-DE" sz="1800" u="sng" dirty="0">
                <a:solidFill>
                  <a:srgbClr val="000000"/>
                </a:solidFill>
              </a:rPr>
              <a:t>locating </a:t>
            </a:r>
            <a:r>
              <a:rPr lang="en-US" altLang="de-DE" sz="1800" dirty="0">
                <a:solidFill>
                  <a:schemeClr val="tx1"/>
                </a:solidFill>
              </a:rPr>
              <a:t>and </a:t>
            </a:r>
            <a:r>
              <a:rPr lang="en-US" altLang="de-DE" sz="1800" u="sng" dirty="0">
                <a:solidFill>
                  <a:schemeClr val="tx1"/>
                </a:solidFill>
              </a:rPr>
              <a:t>accessing</a:t>
            </a:r>
            <a:r>
              <a:rPr lang="en-US" altLang="de-DE" sz="1800" dirty="0">
                <a:solidFill>
                  <a:schemeClr val="tx1"/>
                </a:solidFill>
              </a:rPr>
              <a:t> it for a long time</a:t>
            </a:r>
          </a:p>
          <a:p>
            <a:pPr marL="0" indent="0" algn="just">
              <a:spcBef>
                <a:spcPts val="400"/>
              </a:spcBef>
              <a:buFontTx/>
              <a:buNone/>
              <a:defRPr/>
            </a:pPr>
            <a:endParaRPr lang="en-GB" altLang="en-US" sz="1100" dirty="0">
              <a:solidFill>
                <a:srgbClr val="000000"/>
              </a:solidFill>
            </a:endParaRPr>
          </a:p>
          <a:p>
            <a:pPr marL="0" indent="0" algn="just">
              <a:spcBef>
                <a:spcPts val="400"/>
              </a:spcBef>
              <a:buFontTx/>
              <a:buNone/>
              <a:defRPr/>
            </a:pPr>
            <a:r>
              <a:rPr lang="en-US" altLang="de-DE" sz="1800" b="1" dirty="0" smtClean="0">
                <a:solidFill>
                  <a:srgbClr val="000000"/>
                </a:solidFill>
              </a:rPr>
              <a:t>User benefits</a:t>
            </a:r>
            <a:endParaRPr lang="en-US" altLang="de-DE" sz="1800" dirty="0">
              <a:solidFill>
                <a:srgbClr val="000000"/>
              </a:solidFill>
            </a:endParaRPr>
          </a:p>
          <a:p>
            <a:pPr algn="just">
              <a:spcBef>
                <a:spcPts val="400"/>
              </a:spcBef>
              <a:buFont typeface="Arial" panose="020B0604020202020204" pitchFamily="34" charset="0"/>
              <a:buChar char="•"/>
              <a:defRPr/>
            </a:pPr>
            <a:r>
              <a:rPr lang="en-US" altLang="de-DE" sz="1800" dirty="0">
                <a:solidFill>
                  <a:srgbClr val="000000"/>
                </a:solidFill>
              </a:rPr>
              <a:t>Improves data discoverability and accessibility</a:t>
            </a:r>
          </a:p>
          <a:p>
            <a:pPr algn="just">
              <a:spcBef>
                <a:spcPts val="400"/>
              </a:spcBef>
              <a:buFont typeface="Arial" panose="020B0604020202020204" pitchFamily="34" charset="0"/>
              <a:buChar char="•"/>
              <a:defRPr/>
            </a:pPr>
            <a:r>
              <a:rPr lang="en-US" altLang="de-DE" sz="1800" dirty="0">
                <a:solidFill>
                  <a:srgbClr val="000000"/>
                </a:solidFill>
              </a:rPr>
              <a:t>Enables researchers to cite objects consistently over </a:t>
            </a:r>
            <a:r>
              <a:rPr lang="en-US" altLang="de-DE" sz="1800" dirty="0" smtClean="0">
                <a:solidFill>
                  <a:srgbClr val="000000"/>
                </a:solidFill>
              </a:rPr>
              <a:t>time</a:t>
            </a:r>
          </a:p>
          <a:p>
            <a:pPr algn="just">
              <a:spcBef>
                <a:spcPts val="400"/>
              </a:spcBef>
              <a:buFont typeface="Arial" panose="020B0604020202020204" pitchFamily="34" charset="0"/>
              <a:buChar char="•"/>
              <a:defRPr/>
            </a:pPr>
            <a:r>
              <a:rPr lang="en-US" altLang="de-DE" sz="1800" dirty="0" smtClean="0">
                <a:solidFill>
                  <a:srgbClr val="000000"/>
                </a:solidFill>
              </a:rPr>
              <a:t>Facilitates re-use of Earth Observation data for new research</a:t>
            </a:r>
            <a:endParaRPr lang="en-US" altLang="de-DE" sz="1800" dirty="0">
              <a:solidFill>
                <a:srgbClr val="000000"/>
              </a:solidFill>
            </a:endParaRPr>
          </a:p>
          <a:p>
            <a:pPr marL="0" indent="0" algn="just">
              <a:spcBef>
                <a:spcPts val="400"/>
              </a:spcBef>
              <a:buNone/>
              <a:defRPr/>
            </a:pPr>
            <a:endParaRPr lang="en-US" altLang="de-DE" sz="1100" dirty="0">
              <a:solidFill>
                <a:srgbClr val="000000"/>
              </a:solidFill>
            </a:endParaRPr>
          </a:p>
          <a:p>
            <a:pPr marL="0" indent="0" algn="just">
              <a:spcBef>
                <a:spcPts val="400"/>
              </a:spcBef>
              <a:buFontTx/>
              <a:buNone/>
              <a:defRPr/>
            </a:pPr>
            <a:r>
              <a:rPr lang="en-US" altLang="de-DE" sz="1800" b="1" dirty="0" smtClean="0">
                <a:solidFill>
                  <a:srgbClr val="000000"/>
                </a:solidFill>
              </a:rPr>
              <a:t>Data holder benefits</a:t>
            </a:r>
          </a:p>
          <a:p>
            <a:pPr algn="just">
              <a:spcBef>
                <a:spcPts val="400"/>
              </a:spcBef>
              <a:buFont typeface="Arial" panose="020B0604020202020204" pitchFamily="34" charset="0"/>
              <a:buChar char="•"/>
              <a:defRPr/>
            </a:pPr>
            <a:r>
              <a:rPr lang="en-US" altLang="de-DE" sz="1800" dirty="0" smtClean="0">
                <a:solidFill>
                  <a:srgbClr val="000000"/>
                </a:solidFill>
              </a:rPr>
              <a:t>Increases </a:t>
            </a:r>
            <a:r>
              <a:rPr lang="en-US" altLang="de-DE" sz="1800" dirty="0">
                <a:solidFill>
                  <a:srgbClr val="000000"/>
                </a:solidFill>
              </a:rPr>
              <a:t>data </a:t>
            </a:r>
            <a:r>
              <a:rPr lang="en-US" altLang="de-DE" sz="1800" dirty="0" smtClean="0">
                <a:solidFill>
                  <a:srgbClr val="000000"/>
                </a:solidFill>
              </a:rPr>
              <a:t>visibility, discoverability and usage</a:t>
            </a:r>
            <a:endParaRPr lang="en-US" altLang="de-DE" sz="1800" dirty="0">
              <a:solidFill>
                <a:srgbClr val="000000"/>
              </a:solidFill>
            </a:endParaRPr>
          </a:p>
          <a:p>
            <a:pPr algn="just">
              <a:spcBef>
                <a:spcPts val="400"/>
              </a:spcBef>
              <a:buFont typeface="Arial" panose="020B0604020202020204" pitchFamily="34" charset="0"/>
              <a:buChar char="•"/>
              <a:defRPr/>
            </a:pPr>
            <a:r>
              <a:rPr lang="en-US" altLang="de-DE" sz="1800" dirty="0" smtClean="0">
                <a:solidFill>
                  <a:srgbClr val="000000"/>
                </a:solidFill>
              </a:rPr>
              <a:t>Allows tracking of </a:t>
            </a:r>
            <a:r>
              <a:rPr lang="en-US" altLang="de-DE" sz="1800" dirty="0">
                <a:solidFill>
                  <a:srgbClr val="000000"/>
                </a:solidFill>
              </a:rPr>
              <a:t>data </a:t>
            </a:r>
            <a:r>
              <a:rPr lang="en-US" altLang="de-DE" sz="1800" dirty="0" smtClean="0">
                <a:solidFill>
                  <a:srgbClr val="000000"/>
                </a:solidFill>
              </a:rPr>
              <a:t>use and citation</a:t>
            </a:r>
            <a:endParaRPr lang="en-US" altLang="de-DE" sz="1800" dirty="0">
              <a:solidFill>
                <a:srgbClr val="000000"/>
              </a:solidFill>
            </a:endParaRPr>
          </a:p>
          <a:p>
            <a:pPr algn="just">
              <a:spcBef>
                <a:spcPts val="400"/>
              </a:spcBef>
              <a:buFont typeface="Arial" panose="020B0604020202020204" pitchFamily="34" charset="0"/>
              <a:buChar char="•"/>
              <a:defRPr/>
            </a:pPr>
            <a:r>
              <a:rPr lang="en-GB" sz="1800" dirty="0" smtClean="0">
                <a:solidFill>
                  <a:srgbClr val="000000"/>
                </a:solidFill>
              </a:rPr>
              <a:t>Indicates </a:t>
            </a:r>
            <a:r>
              <a:rPr lang="en-GB" sz="1800" dirty="0">
                <a:solidFill>
                  <a:srgbClr val="000000"/>
                </a:solidFill>
              </a:rPr>
              <a:t>a level of </a:t>
            </a:r>
            <a:r>
              <a:rPr lang="en-GB" sz="1800" dirty="0" smtClean="0">
                <a:solidFill>
                  <a:srgbClr val="000000"/>
                </a:solidFill>
              </a:rPr>
              <a:t>commitment, and increases the level of trust towards the organisation</a:t>
            </a:r>
            <a:endParaRPr lang="en-US" altLang="de-DE" sz="1800" dirty="0" smtClean="0">
              <a:solidFill>
                <a:srgbClr val="000000"/>
              </a:solidFill>
            </a:endParaRPr>
          </a:p>
        </p:txBody>
      </p:sp>
    </p:spTree>
    <p:extLst>
      <p:ext uri="{BB962C8B-B14F-4D97-AF65-F5344CB8AC3E}">
        <p14:creationId xmlns:p14="http://schemas.microsoft.com/office/powerpoint/2010/main" val="3320214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23555" name="Title 1"/>
          <p:cNvSpPr>
            <a:spLocks noGrp="1"/>
          </p:cNvSpPr>
          <p:nvPr/>
        </p:nvSpPr>
        <p:spPr bwMode="auto">
          <a:xfrm>
            <a:off x="219487" y="0"/>
            <a:ext cx="591048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r>
              <a:rPr lang="en-US" sz="2200" b="1" dirty="0">
                <a:solidFill>
                  <a:schemeClr val="bg1"/>
                </a:solidFill>
                <a:latin typeface="+mj-lt"/>
                <a:ea typeface="+mj-ea"/>
                <a:cs typeface="+mj-cs"/>
              </a:rPr>
              <a:t>PID Preliminary Study </a:t>
            </a:r>
            <a:r>
              <a:rPr lang="en-GB" sz="2200" b="1" dirty="0">
                <a:solidFill>
                  <a:schemeClr val="bg1"/>
                </a:solidFill>
                <a:latin typeface="+mj-lt"/>
                <a:ea typeface="+mj-ea"/>
                <a:cs typeface="+mj-cs"/>
              </a:rPr>
              <a:t>Main Outcomes &amp; Rationale - 3</a:t>
            </a:r>
          </a:p>
        </p:txBody>
      </p:sp>
      <p:graphicFrame>
        <p:nvGraphicFramePr>
          <p:cNvPr id="6" name="Table 5"/>
          <p:cNvGraphicFramePr>
            <a:graphicFrameLocks noGrp="1"/>
          </p:cNvGraphicFramePr>
          <p:nvPr>
            <p:extLst>
              <p:ext uri="{D42A27DB-BD31-4B8C-83A1-F6EECF244321}">
                <p14:modId xmlns:p14="http://schemas.microsoft.com/office/powerpoint/2010/main" val="2035865053"/>
              </p:ext>
            </p:extLst>
          </p:nvPr>
        </p:nvGraphicFramePr>
        <p:xfrm>
          <a:off x="148034" y="1273174"/>
          <a:ext cx="8785225" cy="5584826"/>
        </p:xfrm>
        <a:graphic>
          <a:graphicData uri="http://schemas.openxmlformats.org/drawingml/2006/table">
            <a:tbl>
              <a:tblPr/>
              <a:tblGrid>
                <a:gridCol w="4430712"/>
                <a:gridCol w="4354513"/>
              </a:tblGrid>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Verdana" charset="0"/>
                          <a:ea typeface="MS PGothic" charset="0"/>
                          <a:cs typeface="MS PGothic" charset="0"/>
                        </a:rPr>
                        <a:t>Main Outcome </a:t>
                      </a: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A39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Verdana" charset="0"/>
                          <a:ea typeface="MS PGothic" charset="0"/>
                          <a:cs typeface="MS PGothic" charset="0"/>
                        </a:rPr>
                        <a:t>Rationale</a:t>
                      </a: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5A390"/>
                    </a:solidFill>
                  </a:tcPr>
                </a:tc>
              </a:tr>
              <a:tr h="20113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charset="0"/>
                          <a:ea typeface="MS PGothic" charset="0"/>
                          <a:cs typeface="MS PGothic" charset="0"/>
                        </a:rPr>
                        <a:t>PIDs should </a:t>
                      </a:r>
                      <a:r>
                        <a:rPr kumimoji="0" lang="en-GB" sz="1800" b="1" i="0" u="none" strike="noStrike" cap="none" normalizeH="0" baseline="0" dirty="0">
                          <a:ln>
                            <a:noFill/>
                          </a:ln>
                          <a:solidFill>
                            <a:schemeClr val="tx1"/>
                          </a:solidFill>
                          <a:effectLst/>
                          <a:latin typeface="Calibri" charset="0"/>
                          <a:ea typeface="MS PGothic" charset="0"/>
                          <a:cs typeface="MS PGothic" charset="0"/>
                        </a:rPr>
                        <a:t>not be hierarchical</a:t>
                      </a:r>
                      <a:r>
                        <a:rPr kumimoji="0" lang="en-GB" sz="1800" b="0" i="0" u="none" strike="noStrike" cap="none" normalizeH="0" baseline="0" dirty="0">
                          <a:ln>
                            <a:noFill/>
                          </a:ln>
                          <a:solidFill>
                            <a:schemeClr val="tx1"/>
                          </a:solidFill>
                          <a:effectLst/>
                          <a:latin typeface="Calibri" charset="0"/>
                          <a:ea typeface="MS PGothic" charset="0"/>
                          <a:cs typeface="MS PGothic" charset="0"/>
                        </a:rPr>
                        <a:t>. The relation between different datasets should be in the landing page. Provenance information should also be present in the landing page.</a:t>
                      </a: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MS PGothic" charset="0"/>
                          <a:cs typeface="MS PGothic" charset="0"/>
                        </a:rPr>
                        <a:t>This is based on a recommendation by Data Cite. The landing page is the central location for detailed information on the collection. As such, the critical provenance information, and other detailed information on the collection, should be present there.</a:t>
                      </a: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4636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Calibri" charset="0"/>
                          <a:ea typeface="MS PGothic" charset="0"/>
                          <a:cs typeface="MS PGothic" charset="0"/>
                        </a:rPr>
                        <a:t>In case of inter-agency data records, a PID (e.g. based on DOI) can be </a:t>
                      </a:r>
                      <a:r>
                        <a:rPr kumimoji="0" lang="en-US" sz="1800" b="1" i="0" u="none" strike="noStrike" cap="none" normalizeH="0" baseline="0">
                          <a:ln>
                            <a:noFill/>
                          </a:ln>
                          <a:solidFill>
                            <a:schemeClr val="tx1"/>
                          </a:solidFill>
                          <a:effectLst/>
                          <a:latin typeface="Calibri" charset="0"/>
                          <a:ea typeface="MS PGothic" charset="0"/>
                          <a:cs typeface="MS PGothic" charset="0"/>
                        </a:rPr>
                        <a:t>associated with the listing of all contributions</a:t>
                      </a:r>
                      <a:r>
                        <a:rPr kumimoji="0" lang="en-US" sz="1800" b="0" i="0" u="none" strike="noStrike" cap="none" normalizeH="0" baseline="0">
                          <a:ln>
                            <a:noFill/>
                          </a:ln>
                          <a:solidFill>
                            <a:schemeClr val="tx1"/>
                          </a:solidFill>
                          <a:effectLst/>
                          <a:latin typeface="Calibri" charset="0"/>
                          <a:ea typeface="MS PGothic" charset="0"/>
                          <a:cs typeface="MS PGothic" charset="0"/>
                        </a:rPr>
                        <a:t> and their respective PIDs (e.g. DOIs, ARK).</a:t>
                      </a:r>
                      <a:endParaRPr kumimoji="0" lang="en-GB" sz="1800" b="0" i="0" u="none" strike="noStrike" cap="none" normalizeH="0" baseline="0">
                        <a:ln>
                          <a:noFill/>
                        </a:ln>
                        <a:solidFill>
                          <a:schemeClr val="tx1"/>
                        </a:solidFill>
                        <a:effectLst/>
                        <a:latin typeface="Calibri" charset="0"/>
                        <a:ea typeface="MS PGothic" charset="0"/>
                        <a:cs typeface="MS PGothic" charset="0"/>
                      </a:endParaRP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Calibri" charset="0"/>
                          <a:ea typeface="MS PGothic" charset="0"/>
                          <a:cs typeface="MS PGothic" charset="0"/>
                        </a:rPr>
                        <a:t>One central PID will allow a technically harmonized access to distributed data sets, and their citation, while leaving  the PID assignment at each agency / organization unaffected.</a:t>
                      </a:r>
                      <a:endParaRPr kumimoji="0" lang="en-US" sz="1800" b="0" i="0" u="none" strike="noStrike" cap="none" normalizeH="0" baseline="0">
                        <a:ln>
                          <a:noFill/>
                        </a:ln>
                        <a:solidFill>
                          <a:srgbClr val="000000"/>
                        </a:solidFill>
                        <a:effectLst/>
                        <a:latin typeface="Verdana" charset="0"/>
                        <a:ea typeface="MS PGothic" charset="0"/>
                        <a:cs typeface="MS PGothic" charset="0"/>
                      </a:endParaRP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7383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charset="0"/>
                          <a:ea typeface="MS PGothic" charset="0"/>
                          <a:cs typeface="MS PGothic" charset="0"/>
                        </a:rPr>
                        <a:t>Provide </a:t>
                      </a:r>
                      <a:r>
                        <a:rPr kumimoji="0" lang="en-GB" sz="1800" b="1" i="0" u="none" strike="noStrike" cap="none" normalizeH="0" baseline="0" dirty="0">
                          <a:ln>
                            <a:noFill/>
                          </a:ln>
                          <a:solidFill>
                            <a:schemeClr val="tx1"/>
                          </a:solidFill>
                          <a:effectLst/>
                          <a:latin typeface="Calibri" charset="0"/>
                          <a:ea typeface="MS PGothic" charset="0"/>
                          <a:cs typeface="MS PGothic" charset="0"/>
                        </a:rPr>
                        <a:t>recommendations on citation</a:t>
                      </a:r>
                      <a:r>
                        <a:rPr kumimoji="0" lang="en-GB" sz="1800" b="0" i="0" u="none" strike="noStrike" cap="none" normalizeH="0" baseline="0" dirty="0">
                          <a:ln>
                            <a:noFill/>
                          </a:ln>
                          <a:solidFill>
                            <a:schemeClr val="tx1"/>
                          </a:solidFill>
                          <a:effectLst/>
                          <a:latin typeface="Calibri" charset="0"/>
                          <a:ea typeface="MS PGothic" charset="0"/>
                          <a:cs typeface="MS PGothic" charset="0"/>
                        </a:rPr>
                        <a:t> of data records.</a:t>
                      </a: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Calibri" charset="0"/>
                          <a:ea typeface="MS PGothic" charset="0"/>
                          <a:cs typeface="MS PGothic" charset="0"/>
                        </a:rPr>
                        <a:t>Provides help to users for citing e.g. temporal or spatial subsets of collections with a single PID. </a:t>
                      </a:r>
                      <a:r>
                        <a:rPr kumimoji="0" lang="en-GB" sz="1800" b="0" i="0" u="none" strike="noStrike" cap="none" normalizeH="0" baseline="0" dirty="0">
                          <a:ln>
                            <a:noFill/>
                          </a:ln>
                          <a:solidFill>
                            <a:schemeClr val="tx1"/>
                          </a:solidFill>
                          <a:effectLst/>
                          <a:latin typeface="Calibri" charset="0"/>
                          <a:ea typeface="MS PGothic" charset="0"/>
                          <a:cs typeface="MS PGothic" charset="0"/>
                        </a:rPr>
                        <a:t>When searching data records through PIDs related papers will also be found (this is the advantage for end users in mentioning PIDs of used datasets)</a:t>
                      </a:r>
                      <a:endParaRPr kumimoji="0" lang="en-US" sz="1800" b="0" i="0" u="none" strike="noStrike" cap="none" normalizeH="0" baseline="0" dirty="0">
                        <a:ln>
                          <a:noFill/>
                        </a:ln>
                        <a:solidFill>
                          <a:srgbClr val="000000"/>
                        </a:solidFill>
                        <a:effectLst/>
                        <a:latin typeface="Verdana" charset="0"/>
                        <a:ea typeface="MS PGothic" charset="0"/>
                        <a:cs typeface="MS PGothic" charset="0"/>
                      </a:endParaRPr>
                    </a:p>
                  </a:txBody>
                  <a:tcPr marL="91443" marR="91443"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extLst>
      <p:ext uri="{BB962C8B-B14F-4D97-AF65-F5344CB8AC3E}">
        <p14:creationId xmlns:p14="http://schemas.microsoft.com/office/powerpoint/2010/main" val="817058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574469" y="1240672"/>
            <a:ext cx="7632700" cy="3529012"/>
          </a:xfrm>
        </p:spPr>
        <p:txBody>
          <a:bodyPr/>
          <a:lstStyle/>
          <a:p>
            <a:pPr marL="0" indent="0">
              <a:buFontTx/>
              <a:buNone/>
              <a:defRPr/>
            </a:pPr>
            <a:r>
              <a:rPr lang="en-GB" altLang="en-US" b="1" dirty="0" smtClean="0">
                <a:solidFill>
                  <a:srgbClr val="000000"/>
                </a:solidFill>
              </a:rPr>
              <a:t>LTDP WG Meeting #26 (March 2014)</a:t>
            </a:r>
          </a:p>
          <a:p>
            <a:pPr marL="0" indent="0">
              <a:buFontTx/>
              <a:buNone/>
              <a:defRPr/>
            </a:pPr>
            <a:endParaRPr lang="en-GB" altLang="en-US" dirty="0" smtClean="0">
              <a:solidFill>
                <a:srgbClr val="000000"/>
              </a:solidFill>
            </a:endParaRPr>
          </a:p>
          <a:p>
            <a:pPr>
              <a:defRPr/>
            </a:pPr>
            <a:r>
              <a:rPr lang="en-US" altLang="en-US" dirty="0" smtClean="0">
                <a:solidFill>
                  <a:srgbClr val="000000"/>
                </a:solidFill>
              </a:rPr>
              <a:t>Agree on general aspects of PID implementation </a:t>
            </a:r>
            <a:r>
              <a:rPr lang="en-US" altLang="en-US" dirty="0">
                <a:solidFill>
                  <a:srgbClr val="000000"/>
                </a:solidFill>
              </a:rPr>
              <a:t>to achieve a degree of harmonization among European EO data </a:t>
            </a:r>
            <a:r>
              <a:rPr lang="en-US" altLang="en-US" dirty="0" smtClean="0">
                <a:solidFill>
                  <a:srgbClr val="000000"/>
                </a:solidFill>
              </a:rPr>
              <a:t>holders </a:t>
            </a:r>
            <a:br>
              <a:rPr lang="en-US" altLang="en-US" dirty="0" smtClean="0">
                <a:solidFill>
                  <a:srgbClr val="000000"/>
                </a:solidFill>
              </a:rPr>
            </a:br>
            <a:r>
              <a:rPr lang="en-US" altLang="en-US" dirty="0" smtClean="0">
                <a:solidFill>
                  <a:srgbClr val="000000"/>
                </a:solidFill>
                <a:sym typeface="Wingdings" panose="05000000000000000000" pitchFamily="2" charset="2"/>
              </a:rPr>
              <a:t> PID Best Practices</a:t>
            </a:r>
            <a:endParaRPr lang="en-US" altLang="en-US" dirty="0">
              <a:solidFill>
                <a:srgbClr val="000000"/>
              </a:solidFill>
            </a:endParaRPr>
          </a:p>
          <a:p>
            <a:pPr lvl="1">
              <a:defRPr/>
            </a:pPr>
            <a:r>
              <a:rPr lang="en-GB" altLang="en-US" dirty="0" smtClean="0">
                <a:solidFill>
                  <a:srgbClr val="000000"/>
                </a:solidFill>
              </a:rPr>
              <a:t>Develop use cases</a:t>
            </a:r>
          </a:p>
          <a:p>
            <a:pPr lvl="1">
              <a:defRPr/>
            </a:pPr>
            <a:r>
              <a:rPr lang="en-GB" altLang="en-US" dirty="0" smtClean="0">
                <a:solidFill>
                  <a:srgbClr val="000000"/>
                </a:solidFill>
              </a:rPr>
              <a:t>Recommend approaches  (e.g. hierarchy, granularity, versioning)</a:t>
            </a:r>
          </a:p>
          <a:p>
            <a:pPr lvl="1">
              <a:defRPr/>
            </a:pPr>
            <a:r>
              <a:rPr lang="en-US" altLang="en-US" dirty="0" smtClean="0">
                <a:solidFill>
                  <a:srgbClr val="000000"/>
                </a:solidFill>
              </a:rPr>
              <a:t>Implementation left to each agency/organization</a:t>
            </a:r>
          </a:p>
          <a:p>
            <a:pPr lvl="1">
              <a:defRPr/>
            </a:pPr>
            <a:r>
              <a:rPr lang="en-GB" altLang="en-US" dirty="0" smtClean="0">
                <a:solidFill>
                  <a:srgbClr val="000000"/>
                </a:solidFill>
              </a:rPr>
              <a:t>Discussion with CEOS, GEO</a:t>
            </a:r>
            <a:endParaRPr lang="en-US" altLang="en-US" dirty="0" smtClean="0">
              <a:solidFill>
                <a:srgbClr val="000000"/>
              </a:solidFill>
            </a:endParaRPr>
          </a:p>
        </p:txBody>
      </p:sp>
      <p:sp>
        <p:nvSpPr>
          <p:cNvPr id="24579"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b="1">
              <a:latin typeface="Tahoma" charset="0"/>
            </a:endParaRPr>
          </a:p>
          <a:p>
            <a:endParaRPr lang="en-GB" sz="1000" b="1">
              <a:latin typeface="Tahoma" charset="0"/>
            </a:endParaRPr>
          </a:p>
        </p:txBody>
      </p:sp>
      <p:sp>
        <p:nvSpPr>
          <p:cNvPr id="24580" name="Title 1"/>
          <p:cNvSpPr>
            <a:spLocks noGrp="1"/>
          </p:cNvSpPr>
          <p:nvPr>
            <p:ph type="title"/>
          </p:nvPr>
        </p:nvSpPr>
        <p:spPr>
          <a:xfrm>
            <a:off x="0" y="349706"/>
            <a:ext cx="9144000" cy="430887"/>
          </a:xfrm>
          <a:noFill/>
          <a:ln>
            <a:noFill/>
          </a:ln>
        </p:spPr>
        <p:txBody>
          <a:bodyPr vert="horz" wrap="square" lIns="91440" tIns="45720" rIns="91440" bIns="45720" numCol="1" anchor="ctr" anchorCtr="0" compatLnSpc="1">
            <a:prstTxWarp prst="textNoShape">
              <a:avLst/>
            </a:prstTxWarp>
            <a:spAutoFit/>
          </a:bodyPr>
          <a:lstStyle/>
          <a:p>
            <a:r>
              <a:rPr lang="en-US" kern="1200" dirty="0"/>
              <a:t>Approaches for Harmonization</a:t>
            </a:r>
          </a:p>
        </p:txBody>
      </p:sp>
      <p:sp>
        <p:nvSpPr>
          <p:cNvPr id="24581" name="Rectangle 2"/>
          <p:cNvSpPr>
            <a:spLocks noChangeArrowheads="1"/>
          </p:cNvSpPr>
          <p:nvPr/>
        </p:nvSpPr>
        <p:spPr bwMode="auto">
          <a:xfrm>
            <a:off x="684213" y="5302250"/>
            <a:ext cx="7632700" cy="503238"/>
          </a:xfrm>
          <a:prstGeom prst="rect">
            <a:avLst/>
          </a:prstGeom>
          <a:solidFill>
            <a:srgbClr val="D6D6F5"/>
          </a:solidFill>
          <a:ln w="9525">
            <a:solidFill>
              <a:schemeClr val="tx1"/>
            </a:solidFill>
            <a:round/>
            <a:headEnd/>
            <a:tailEnd/>
          </a:ln>
        </p:spPr>
        <p:txBody>
          <a:bodyPr/>
          <a:lstStyle/>
          <a:p>
            <a:pPr algn="ctr"/>
            <a:r>
              <a:rPr lang="en-US" sz="2400" b="1">
                <a:solidFill>
                  <a:schemeClr val="tx1"/>
                </a:solidFill>
                <a:latin typeface="Calibri" charset="0"/>
              </a:rPr>
              <a:t>Developing PID Best Practices document </a:t>
            </a:r>
          </a:p>
        </p:txBody>
      </p:sp>
      <p:sp>
        <p:nvSpPr>
          <p:cNvPr id="6" name="Down Arrow 5"/>
          <p:cNvSpPr/>
          <p:nvPr/>
        </p:nvSpPr>
        <p:spPr bwMode="auto">
          <a:xfrm>
            <a:off x="4139952" y="4437112"/>
            <a:ext cx="576263" cy="792163"/>
          </a:xfrm>
          <a:prstGeom prst="downArrow">
            <a:avLst/>
          </a:prstGeom>
          <a:ln>
            <a:headEnd type="none" w="med" len="med"/>
            <a:tailEnd type="none" w="med" len="med"/>
          </a:ln>
          <a:extLst/>
        </p:spPr>
        <p:style>
          <a:lnRef idx="0">
            <a:schemeClr val="accent4"/>
          </a:lnRef>
          <a:fillRef idx="3">
            <a:schemeClr val="accent4"/>
          </a:fillRef>
          <a:effectRef idx="3">
            <a:schemeClr val="accent4"/>
          </a:effectRef>
          <a:fontRef idx="minor">
            <a:schemeClr val="lt1"/>
          </a:fontRef>
        </p:style>
        <p:txBody>
          <a:bodyPr/>
          <a:lstStyle/>
          <a:p>
            <a:pPr>
              <a:defRPr/>
            </a:pPr>
            <a:endParaRPr lang="en-US">
              <a:cs typeface="MS PGothic" charset="0"/>
            </a:endParaRPr>
          </a:p>
        </p:txBody>
      </p:sp>
      <p:sp>
        <p:nvSpPr>
          <p:cNvPr id="24585" name="TextBox 1"/>
          <p:cNvSpPr txBox="1">
            <a:spLocks noChangeArrowheads="1"/>
          </p:cNvSpPr>
          <p:nvPr/>
        </p:nvSpPr>
        <p:spPr bwMode="auto">
          <a:xfrm>
            <a:off x="4665663" y="5899150"/>
            <a:ext cx="3703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pPr algn="r"/>
            <a:r>
              <a:rPr lang="en-US" sz="2000">
                <a:latin typeface="Calibri" charset="0"/>
              </a:rPr>
              <a:t>... separate presentation to follow</a:t>
            </a:r>
          </a:p>
        </p:txBody>
      </p:sp>
    </p:spTree>
    <p:extLst>
      <p:ext uri="{BB962C8B-B14F-4D97-AF65-F5344CB8AC3E}">
        <p14:creationId xmlns:p14="http://schemas.microsoft.com/office/powerpoint/2010/main" val="628240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4213" y="1341438"/>
            <a:ext cx="7775575" cy="1366837"/>
          </a:xfrm>
          <a:prstGeom prst="rect">
            <a:avLst/>
          </a:prstGeom>
          <a:solidFill>
            <a:srgbClr val="BFDA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603" name="Title 1"/>
          <p:cNvSpPr>
            <a:spLocks noGrp="1"/>
          </p:cNvSpPr>
          <p:nvPr>
            <p:ph type="title"/>
          </p:nvPr>
        </p:nvSpPr>
        <p:spPr>
          <a:xfrm>
            <a:off x="0" y="359232"/>
            <a:ext cx="9144000" cy="430887"/>
          </a:xfrm>
          <a:noFill/>
          <a:ln>
            <a:noFill/>
          </a:ln>
        </p:spPr>
        <p:txBody>
          <a:bodyPr vert="horz" wrap="square" lIns="91440" tIns="45720" rIns="91440" bIns="45720" numCol="1" anchor="ctr" anchorCtr="0" compatLnSpc="1">
            <a:prstTxWarp prst="textNoShape">
              <a:avLst/>
            </a:prstTxWarp>
            <a:spAutoFit/>
          </a:bodyPr>
          <a:lstStyle/>
          <a:p>
            <a:r>
              <a:rPr lang="en-US" kern="1200" dirty="0"/>
              <a:t>Sample Use Case – Data Archive Perspective</a:t>
            </a:r>
          </a:p>
        </p:txBody>
      </p:sp>
      <p:sp>
        <p:nvSpPr>
          <p:cNvPr id="25604" name="Content Placeholder 1"/>
          <p:cNvSpPr>
            <a:spLocks noGrp="1"/>
          </p:cNvSpPr>
          <p:nvPr>
            <p:ph idx="1"/>
          </p:nvPr>
        </p:nvSpPr>
        <p:spPr>
          <a:xfrm>
            <a:off x="685800" y="1341438"/>
            <a:ext cx="7772400" cy="4608512"/>
          </a:xfrm>
        </p:spPr>
        <p:txBody>
          <a:bodyPr/>
          <a:lstStyle/>
          <a:p>
            <a:pPr marL="0" indent="0">
              <a:buFontTx/>
              <a:buNone/>
            </a:pPr>
            <a:r>
              <a:rPr lang="en-US">
                <a:latin typeface="Calibri" charset="0"/>
                <a:ea typeface="MS PGothic" charset="0"/>
              </a:rPr>
              <a:t>A data set series - which has a PID assigned to it – is reprocessed using an improved algorithm. This happens every few years. The data center is not planning on keeping more than the current and two previous versions of the data set series. The older versions will be deleted from the archive. </a:t>
            </a:r>
          </a:p>
          <a:p>
            <a:pPr marL="0" indent="0">
              <a:buFontTx/>
              <a:buNone/>
            </a:pPr>
            <a:endParaRPr lang="en-US">
              <a:latin typeface="Calibri" charset="0"/>
              <a:ea typeface="MS PGothic" charset="0"/>
            </a:endParaRPr>
          </a:p>
          <a:p>
            <a:pPr marL="0" indent="0">
              <a:buFontTx/>
              <a:buNone/>
            </a:pPr>
            <a:r>
              <a:rPr lang="en-US" b="1">
                <a:latin typeface="Calibri" charset="0"/>
                <a:ea typeface="MS PGothic" charset="0"/>
              </a:rPr>
              <a:t>Question:</a:t>
            </a:r>
            <a:r>
              <a:rPr lang="en-US">
                <a:latin typeface="Calibri" charset="0"/>
                <a:ea typeface="MS PGothic" charset="0"/>
              </a:rPr>
              <a:t> Is the data center committed to keeping all versions? Does each new processed version get a new PID? How to deal with PIDs for deleted versions? </a:t>
            </a:r>
          </a:p>
          <a:p>
            <a:pPr marL="0" indent="0">
              <a:buFontTx/>
              <a:buNone/>
            </a:pPr>
            <a:endParaRPr lang="en-US">
              <a:latin typeface="Calibri" charset="0"/>
              <a:ea typeface="MS PGothic" charset="0"/>
            </a:endParaRPr>
          </a:p>
          <a:p>
            <a:pPr marL="0" indent="0">
              <a:buFontTx/>
              <a:buNone/>
            </a:pPr>
            <a:r>
              <a:rPr lang="en-US" b="1">
                <a:latin typeface="Calibri" charset="0"/>
                <a:ea typeface="MS PGothic" charset="0"/>
              </a:rPr>
              <a:t>Recommendation:</a:t>
            </a:r>
            <a:r>
              <a:rPr lang="en-US">
                <a:latin typeface="Calibri" charset="0"/>
                <a:ea typeface="MS PGothic" charset="0"/>
              </a:rPr>
              <a:t> Each reprocessed data set series receives a new PID. Ensure that the older versions are kept as long as possible, but definitely use a “tombstone” landing page which refers to the updated versions for any old versions that have been deleted.</a:t>
            </a:r>
          </a:p>
        </p:txBody>
      </p:sp>
    </p:spTree>
    <p:extLst>
      <p:ext uri="{BB962C8B-B14F-4D97-AF65-F5344CB8AC3E}">
        <p14:creationId xmlns:p14="http://schemas.microsoft.com/office/powerpoint/2010/main" val="3788823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p:nvPr>
        </p:nvSpPr>
        <p:spPr>
          <a:xfrm>
            <a:off x="471488" y="91737"/>
            <a:ext cx="7845425" cy="430887"/>
          </a:xfrm>
          <a:noFill/>
          <a:ln>
            <a:noFill/>
          </a:ln>
        </p:spPr>
        <p:txBody>
          <a:bodyPr vert="horz" wrap="square" lIns="91440" tIns="45720" rIns="91440" bIns="45720" numCol="1" anchor="ctr" anchorCtr="0" compatLnSpc="1">
            <a:prstTxWarp prst="textNoShape">
              <a:avLst/>
            </a:prstTxWarp>
            <a:spAutoFit/>
          </a:bodyPr>
          <a:lstStyle/>
          <a:p>
            <a:r>
              <a:rPr lang="en-GB" sz="2200" kern="1200" dirty="0">
                <a:solidFill>
                  <a:schemeClr val="bg1"/>
                </a:solidFill>
              </a:rPr>
              <a:t>Persistent Identifiers: generic need</a:t>
            </a:r>
          </a:p>
        </p:txBody>
      </p:sp>
      <p:sp>
        <p:nvSpPr>
          <p:cNvPr id="34819" name="Subtitle 2"/>
          <p:cNvSpPr>
            <a:spLocks noGrp="1"/>
          </p:cNvSpPr>
          <p:nvPr>
            <p:ph type="subTitle" idx="1"/>
          </p:nvPr>
        </p:nvSpPr>
        <p:spPr>
          <a:xfrm>
            <a:off x="200618" y="1153830"/>
            <a:ext cx="8704263" cy="5399087"/>
          </a:xfrm>
        </p:spPr>
        <p:txBody>
          <a:bodyPr/>
          <a:lstStyle/>
          <a:p>
            <a:pPr marL="285750" indent="-285750" algn="l">
              <a:buFontTx/>
              <a:buChar char="•"/>
            </a:pPr>
            <a:r>
              <a:rPr lang="en-US" sz="1200" b="1" u="sng" dirty="0">
                <a:solidFill>
                  <a:srgbClr val="000000"/>
                </a:solidFill>
                <a:latin typeface="Verdana" charset="0"/>
                <a:ea typeface="MS PGothic" charset="0"/>
              </a:rPr>
              <a:t>Interoperability</a:t>
            </a:r>
            <a:r>
              <a:rPr lang="en-US" sz="1200" dirty="0">
                <a:solidFill>
                  <a:srgbClr val="000000"/>
                </a:solidFill>
                <a:latin typeface="Verdana" charset="0"/>
                <a:ea typeface="MS PGothic" charset="0"/>
              </a:rPr>
              <a:t>: Persistent Identifiers (PI) are key for </a:t>
            </a:r>
            <a:r>
              <a:rPr lang="en-US" sz="1200" i="1" dirty="0">
                <a:solidFill>
                  <a:srgbClr val="3333FF"/>
                </a:solidFill>
                <a:latin typeface="Verdana" charset="0"/>
                <a:ea typeface="MS PGothic" charset="0"/>
              </a:rPr>
              <a:t>interoperability</a:t>
            </a:r>
            <a:r>
              <a:rPr lang="en-US" sz="1200" dirty="0">
                <a:solidFill>
                  <a:srgbClr val="3333FF"/>
                </a:solidFill>
                <a:latin typeface="Verdana" charset="0"/>
                <a:ea typeface="MS PGothic" charset="0"/>
              </a:rPr>
              <a:t> </a:t>
            </a:r>
            <a:r>
              <a:rPr lang="en-US" sz="1200" dirty="0">
                <a:solidFill>
                  <a:srgbClr val="000000"/>
                </a:solidFill>
                <a:latin typeface="Verdana" charset="0"/>
                <a:ea typeface="MS PGothic" charset="0"/>
              </a:rPr>
              <a:t>within a </a:t>
            </a:r>
            <a:r>
              <a:rPr lang="en-US" sz="1200" i="1" dirty="0">
                <a:solidFill>
                  <a:srgbClr val="3333FF"/>
                </a:solidFill>
                <a:latin typeface="Verdana" charset="0"/>
                <a:ea typeface="MS PGothic" charset="0"/>
              </a:rPr>
              <a:t>community</a:t>
            </a:r>
            <a:r>
              <a:rPr lang="en-US" sz="1200" dirty="0">
                <a:solidFill>
                  <a:srgbClr val="000000"/>
                </a:solidFill>
                <a:latin typeface="Verdana" charset="0"/>
                <a:ea typeface="MS PGothic" charset="0"/>
              </a:rPr>
              <a:t> and </a:t>
            </a:r>
            <a:r>
              <a:rPr lang="en-US" sz="1200" i="1" dirty="0">
                <a:solidFill>
                  <a:srgbClr val="3333FF"/>
                </a:solidFill>
                <a:latin typeface="Verdana" charset="0"/>
                <a:ea typeface="MS PGothic" charset="0"/>
              </a:rPr>
              <a:t>among</a:t>
            </a:r>
            <a:r>
              <a:rPr lang="en-US" sz="1200" dirty="0">
                <a:solidFill>
                  <a:srgbClr val="3333FF"/>
                </a:solidFill>
                <a:latin typeface="Verdana" charset="0"/>
                <a:ea typeface="MS PGothic" charset="0"/>
              </a:rPr>
              <a:t> </a:t>
            </a:r>
            <a:r>
              <a:rPr lang="en-US" sz="1200" i="1" dirty="0">
                <a:solidFill>
                  <a:srgbClr val="3333FF"/>
                </a:solidFill>
                <a:latin typeface="Verdana" charset="0"/>
                <a:ea typeface="MS PGothic" charset="0"/>
              </a:rPr>
              <a:t>communities</a:t>
            </a:r>
            <a:r>
              <a:rPr lang="en-US" sz="1200" dirty="0">
                <a:solidFill>
                  <a:srgbClr val="000000"/>
                </a:solidFill>
                <a:latin typeface="Verdana" charset="0"/>
                <a:ea typeface="MS PGothic" charset="0"/>
              </a:rPr>
              <a:t>.</a:t>
            </a:r>
          </a:p>
          <a:p>
            <a:pPr marL="285750" indent="-285750" algn="l">
              <a:buFontTx/>
              <a:buChar char="•"/>
            </a:pPr>
            <a:r>
              <a:rPr lang="en-US" sz="1200" b="1" u="sng" dirty="0">
                <a:solidFill>
                  <a:srgbClr val="000000"/>
                </a:solidFill>
                <a:latin typeface="Verdana" charset="0"/>
                <a:ea typeface="MS PGothic" charset="0"/>
              </a:rPr>
              <a:t>Knowledge</a:t>
            </a:r>
            <a:r>
              <a:rPr lang="en-US" sz="1200" dirty="0">
                <a:solidFill>
                  <a:srgbClr val="000000"/>
                </a:solidFill>
                <a:latin typeface="Verdana" charset="0"/>
                <a:ea typeface="MS PGothic" charset="0"/>
              </a:rPr>
              <a:t>: </a:t>
            </a:r>
            <a:r>
              <a:rPr lang="en-US" sz="1200" dirty="0">
                <a:solidFill>
                  <a:srgbClr val="3333FF"/>
                </a:solidFill>
                <a:latin typeface="Verdana" charset="0"/>
                <a:ea typeface="MS PGothic" charset="0"/>
              </a:rPr>
              <a:t>Persistent identification of digital objects </a:t>
            </a:r>
            <a:r>
              <a:rPr lang="en-US" sz="1200" dirty="0">
                <a:solidFill>
                  <a:srgbClr val="000000"/>
                </a:solidFill>
                <a:latin typeface="Verdana" charset="0"/>
                <a:ea typeface="MS PGothic" charset="0"/>
              </a:rPr>
              <a:t>(e.g. articles, datasets, images, stream of data) and non-digital objects (namely real-world entities, like authors, institutions but also teams, geographic locations and so on) is becoming a </a:t>
            </a:r>
            <a:r>
              <a:rPr lang="en-US" sz="1200" i="1" dirty="0">
                <a:solidFill>
                  <a:srgbClr val="3333FF"/>
                </a:solidFill>
                <a:latin typeface="Verdana" charset="0"/>
                <a:ea typeface="MS PGothic" charset="0"/>
              </a:rPr>
              <a:t>crucial</a:t>
            </a:r>
            <a:r>
              <a:rPr lang="en-US" sz="1200" dirty="0">
                <a:solidFill>
                  <a:srgbClr val="3333FF"/>
                </a:solidFill>
                <a:latin typeface="Verdana" charset="0"/>
                <a:ea typeface="MS PGothic" charset="0"/>
              </a:rPr>
              <a:t> </a:t>
            </a:r>
            <a:r>
              <a:rPr lang="en-US" sz="1200" dirty="0">
                <a:solidFill>
                  <a:srgbClr val="000000"/>
                </a:solidFill>
                <a:latin typeface="Verdana" charset="0"/>
                <a:ea typeface="MS PGothic" charset="0"/>
              </a:rPr>
              <a:t>issue for the whole information society. </a:t>
            </a:r>
          </a:p>
          <a:p>
            <a:pPr marL="285750" indent="-285750" algn="l">
              <a:buFontTx/>
              <a:buChar char="•"/>
            </a:pPr>
            <a:r>
              <a:rPr lang="en-US" sz="1200" b="1" u="sng" dirty="0">
                <a:solidFill>
                  <a:srgbClr val="000000"/>
                </a:solidFill>
                <a:latin typeface="Verdana" charset="0"/>
                <a:ea typeface="MS PGothic" charset="0"/>
              </a:rPr>
              <a:t>Data Retrieval</a:t>
            </a:r>
            <a:r>
              <a:rPr lang="en-US" sz="1200" dirty="0">
                <a:solidFill>
                  <a:srgbClr val="000000"/>
                </a:solidFill>
                <a:latin typeface="Verdana" charset="0"/>
                <a:ea typeface="MS PGothic" charset="0"/>
              </a:rPr>
              <a:t>: The functionality to </a:t>
            </a:r>
            <a:r>
              <a:rPr lang="en-US" sz="1200" i="1" dirty="0">
                <a:solidFill>
                  <a:srgbClr val="3333FF"/>
                </a:solidFill>
                <a:latin typeface="Verdana" charset="0"/>
                <a:ea typeface="MS PGothic" charset="0"/>
              </a:rPr>
              <a:t>unambiguously locate </a:t>
            </a:r>
            <a:r>
              <a:rPr lang="en-US" sz="1200" dirty="0">
                <a:solidFill>
                  <a:srgbClr val="000000"/>
                </a:solidFill>
                <a:latin typeface="Verdana" charset="0"/>
                <a:ea typeface="MS PGothic" charset="0"/>
              </a:rPr>
              <a:t>and </a:t>
            </a:r>
            <a:r>
              <a:rPr lang="en-US" sz="1200" i="1" dirty="0">
                <a:solidFill>
                  <a:srgbClr val="3333FF"/>
                </a:solidFill>
                <a:latin typeface="Verdana" charset="0"/>
                <a:ea typeface="MS PGothic" charset="0"/>
              </a:rPr>
              <a:t>access</a:t>
            </a:r>
            <a:r>
              <a:rPr lang="en-US" sz="1200" dirty="0">
                <a:solidFill>
                  <a:srgbClr val="3333FF"/>
                </a:solidFill>
                <a:latin typeface="Verdana" charset="0"/>
                <a:ea typeface="MS PGothic" charset="0"/>
              </a:rPr>
              <a:t> </a:t>
            </a:r>
            <a:r>
              <a:rPr lang="en-US" sz="1200" dirty="0">
                <a:solidFill>
                  <a:srgbClr val="000000"/>
                </a:solidFill>
                <a:latin typeface="Verdana" charset="0"/>
                <a:ea typeface="MS PGothic" charset="0"/>
              </a:rPr>
              <a:t>digital resources, associate them with the related authors and other relevant entities (e.g. institutions, research groups, projects) is becoming </a:t>
            </a:r>
            <a:r>
              <a:rPr lang="en-US" sz="1200" i="1" dirty="0">
                <a:solidFill>
                  <a:srgbClr val="3333FF"/>
                </a:solidFill>
                <a:latin typeface="Verdana" charset="0"/>
                <a:ea typeface="MS PGothic" charset="0"/>
              </a:rPr>
              <a:t>essential</a:t>
            </a:r>
            <a:r>
              <a:rPr lang="en-US" sz="1200" dirty="0">
                <a:solidFill>
                  <a:srgbClr val="000000"/>
                </a:solidFill>
                <a:latin typeface="Verdana" charset="0"/>
                <a:ea typeface="MS PGothic" charset="0"/>
              </a:rPr>
              <a:t> to allow the citation and retrieval of cultural and intellectual resources. </a:t>
            </a:r>
          </a:p>
          <a:p>
            <a:pPr marL="285750" indent="-285750" algn="l">
              <a:buFontTx/>
              <a:buChar char="•"/>
            </a:pPr>
            <a:r>
              <a:rPr lang="en-US" sz="1200" b="1" u="sng" dirty="0">
                <a:solidFill>
                  <a:srgbClr val="000000"/>
                </a:solidFill>
                <a:latin typeface="Verdana" charset="0"/>
                <a:ea typeface="MS PGothic" charset="0"/>
              </a:rPr>
              <a:t>Preservation</a:t>
            </a:r>
            <a:r>
              <a:rPr lang="en-US" sz="1200" dirty="0">
                <a:solidFill>
                  <a:srgbClr val="000000"/>
                </a:solidFill>
                <a:latin typeface="Verdana" charset="0"/>
                <a:ea typeface="MS PGothic" charset="0"/>
              </a:rPr>
              <a:t>: The rapid </a:t>
            </a:r>
            <a:r>
              <a:rPr lang="en-US" sz="1200" i="1" dirty="0">
                <a:solidFill>
                  <a:srgbClr val="3333FF"/>
                </a:solidFill>
                <a:latin typeface="Verdana" charset="0"/>
                <a:ea typeface="MS PGothic" charset="0"/>
              </a:rPr>
              <a:t>increase</a:t>
            </a:r>
            <a:r>
              <a:rPr lang="en-US" sz="1200" dirty="0">
                <a:solidFill>
                  <a:srgbClr val="000000"/>
                </a:solidFill>
                <a:latin typeface="Verdana" charset="0"/>
                <a:ea typeface="MS PGothic" charset="0"/>
              </a:rPr>
              <a:t> of digital assets, especially in the context of e-science, has made this dependency even stronger, making clear that </a:t>
            </a:r>
            <a:r>
              <a:rPr lang="en-US" sz="1200" i="1" dirty="0">
                <a:solidFill>
                  <a:srgbClr val="3333FF"/>
                </a:solidFill>
                <a:latin typeface="Verdana" charset="0"/>
                <a:ea typeface="MS PGothic" charset="0"/>
              </a:rPr>
              <a:t>digital identifiers are crucial for preserving</a:t>
            </a:r>
            <a:r>
              <a:rPr lang="en-US" sz="1200" dirty="0">
                <a:solidFill>
                  <a:srgbClr val="000000"/>
                </a:solidFill>
                <a:latin typeface="Verdana" charset="0"/>
                <a:ea typeface="MS PGothic" charset="0"/>
              </a:rPr>
              <a:t>, managing, accessing and re-using huge amounts of data over time. </a:t>
            </a:r>
            <a:endParaRPr lang="en-GB" sz="1200" dirty="0">
              <a:solidFill>
                <a:srgbClr val="000000"/>
              </a:solidFill>
              <a:latin typeface="Verdana" charset="0"/>
              <a:ea typeface="MS PGothic" charset="0"/>
            </a:endParaRPr>
          </a:p>
          <a:p>
            <a:pPr marL="285750" indent="-285750" algn="l">
              <a:buFontTx/>
              <a:buChar char="•"/>
            </a:pPr>
            <a:r>
              <a:rPr lang="en-US" sz="1200" b="1" u="sng" dirty="0">
                <a:solidFill>
                  <a:srgbClr val="000000"/>
                </a:solidFill>
                <a:latin typeface="Verdana" charset="0"/>
                <a:ea typeface="MS PGothic" charset="0"/>
              </a:rPr>
              <a:t>Resource Discovery</a:t>
            </a:r>
            <a:r>
              <a:rPr lang="en-US" sz="1200" dirty="0">
                <a:solidFill>
                  <a:srgbClr val="000000"/>
                </a:solidFill>
                <a:latin typeface="Verdana" charset="0"/>
                <a:ea typeface="MS PGothic" charset="0"/>
              </a:rPr>
              <a:t>: The implementation of a system for persistent identification of digital and non-digital objects is becoming a crucial </a:t>
            </a:r>
            <a:r>
              <a:rPr lang="en-US" sz="1200" i="1" dirty="0">
                <a:solidFill>
                  <a:srgbClr val="3333FF"/>
                </a:solidFill>
                <a:latin typeface="Verdana" charset="0"/>
                <a:ea typeface="MS PGothic" charset="0"/>
              </a:rPr>
              <a:t>prerequisite</a:t>
            </a:r>
            <a:r>
              <a:rPr lang="en-US" sz="1200" dirty="0">
                <a:solidFill>
                  <a:srgbClr val="000000"/>
                </a:solidFill>
                <a:latin typeface="Verdana" charset="0"/>
                <a:ea typeface="MS PGothic" charset="0"/>
              </a:rPr>
              <a:t> for sustained and reliable resource </a:t>
            </a:r>
            <a:r>
              <a:rPr lang="en-US" sz="1200" i="1" dirty="0">
                <a:solidFill>
                  <a:srgbClr val="3333FF"/>
                </a:solidFill>
                <a:latin typeface="Verdana" charset="0"/>
                <a:ea typeface="MS PGothic" charset="0"/>
              </a:rPr>
              <a:t>discovery</a:t>
            </a:r>
            <a:r>
              <a:rPr lang="en-US" sz="1200" dirty="0">
                <a:solidFill>
                  <a:srgbClr val="000000"/>
                </a:solidFill>
                <a:latin typeface="Verdana" charset="0"/>
                <a:ea typeface="MS PGothic" charset="0"/>
              </a:rPr>
              <a:t>, </a:t>
            </a:r>
            <a:r>
              <a:rPr lang="en-US" sz="1200" i="1" dirty="0">
                <a:solidFill>
                  <a:srgbClr val="3333FF"/>
                </a:solidFill>
                <a:latin typeface="Verdana" charset="0"/>
                <a:ea typeface="MS PGothic" charset="0"/>
              </a:rPr>
              <a:t>citation and re-use</a:t>
            </a:r>
            <a:r>
              <a:rPr lang="en-US" sz="1200" dirty="0">
                <a:solidFill>
                  <a:srgbClr val="000000"/>
                </a:solidFill>
                <a:latin typeface="Verdana" charset="0"/>
                <a:ea typeface="MS PGothic" charset="0"/>
              </a:rPr>
              <a:t>. </a:t>
            </a:r>
          </a:p>
          <a:p>
            <a:pPr marL="285750" indent="-285750" algn="l">
              <a:buFontTx/>
              <a:buChar char="•"/>
            </a:pPr>
            <a:r>
              <a:rPr lang="en-US" sz="1200" b="1" u="sng" dirty="0">
                <a:solidFill>
                  <a:srgbClr val="000000"/>
                </a:solidFill>
                <a:latin typeface="Verdana" charset="0"/>
                <a:ea typeface="MS PGothic" charset="0"/>
              </a:rPr>
              <a:t>Unsuitable URLs</a:t>
            </a:r>
            <a:r>
              <a:rPr lang="en-US" sz="1200" dirty="0">
                <a:solidFill>
                  <a:srgbClr val="000000"/>
                </a:solidFill>
                <a:latin typeface="Verdana" charset="0"/>
                <a:ea typeface="MS PGothic" charset="0"/>
              </a:rPr>
              <a:t>: (which have been adopted from the birth of the Web to identify and reference network resources) can not be considered a reliable approach to address the long term identification and access of digital resources due to the fact that </a:t>
            </a:r>
            <a:r>
              <a:rPr lang="en-US" sz="1200" i="1" dirty="0">
                <a:solidFill>
                  <a:srgbClr val="3333FF"/>
                </a:solidFill>
                <a:latin typeface="Verdana" charset="0"/>
                <a:ea typeface="MS PGothic" charset="0"/>
              </a:rPr>
              <a:t>URLs serve the combined purpose of identifying a resource and describing its location</a:t>
            </a:r>
            <a:r>
              <a:rPr lang="en-US" sz="1200" dirty="0">
                <a:solidFill>
                  <a:srgbClr val="000000"/>
                </a:solidFill>
                <a:latin typeface="Verdana" charset="0"/>
                <a:ea typeface="MS PGothic" charset="0"/>
              </a:rPr>
              <a:t>:</a:t>
            </a:r>
          </a:p>
          <a:p>
            <a:pPr marL="742950" lvl="1" indent="-285750" algn="l">
              <a:buFont typeface="Arial" charset="0"/>
              <a:buChar char="•"/>
            </a:pPr>
            <a:r>
              <a:rPr lang="en-US" sz="1200" dirty="0">
                <a:solidFill>
                  <a:srgbClr val="000000"/>
                </a:solidFill>
                <a:latin typeface="Verdana" charset="0"/>
                <a:ea typeface="MS PGothic" charset="0"/>
              </a:rPr>
              <a:t>If the resource is moved to another location, the previous URL is no longer useful to access the resource.</a:t>
            </a:r>
          </a:p>
          <a:p>
            <a:pPr marL="742950" lvl="1" indent="-285750" algn="l">
              <a:buFont typeface="Arial" charset="0"/>
              <a:buChar char="•"/>
            </a:pPr>
            <a:r>
              <a:rPr lang="en-US" sz="1200" dirty="0">
                <a:solidFill>
                  <a:srgbClr val="000000"/>
                </a:solidFill>
                <a:latin typeface="Verdana" charset="0"/>
                <a:ea typeface="MS PGothic" charset="0"/>
              </a:rPr>
              <a:t>Use of persistent identifiers has become </a:t>
            </a:r>
            <a:r>
              <a:rPr lang="en-US" sz="1200" i="1" dirty="0">
                <a:solidFill>
                  <a:srgbClr val="3333FF"/>
                </a:solidFill>
                <a:latin typeface="Verdana" charset="0"/>
                <a:ea typeface="MS PGothic" charset="0"/>
              </a:rPr>
              <a:t>the most popular solution to preserve access to a digital resource regardless of its location</a:t>
            </a:r>
            <a:r>
              <a:rPr lang="en-US" sz="1200" dirty="0">
                <a:solidFill>
                  <a:srgbClr val="000000"/>
                </a:solidFill>
                <a:latin typeface="Verdana" charset="0"/>
                <a:ea typeface="MS PGothic" charset="0"/>
              </a:rPr>
              <a:t>, by associating the persistent identifier with the correct current location, when the resource is moved.</a:t>
            </a:r>
            <a:endParaRPr lang="en-GB" sz="1200" dirty="0">
              <a:solidFill>
                <a:srgbClr val="000000"/>
              </a:solidFill>
              <a:latin typeface="Verdana" charset="0"/>
              <a:ea typeface="MS PGothic" charset="0"/>
            </a:endParaRPr>
          </a:p>
        </p:txBody>
      </p:sp>
    </p:spTree>
    <p:extLst>
      <p:ext uri="{BB962C8B-B14F-4D97-AF65-F5344CB8AC3E}">
        <p14:creationId xmlns:p14="http://schemas.microsoft.com/office/powerpoint/2010/main" val="4248721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555151" y="396745"/>
            <a:ext cx="6664325" cy="430887"/>
          </a:xfrm>
          <a:noFill/>
          <a:ln>
            <a:noFill/>
          </a:ln>
        </p:spPr>
        <p:txBody>
          <a:bodyPr vert="horz" wrap="square" lIns="91440" tIns="45720" rIns="91440" bIns="45720" numCol="1" anchor="ctr" anchorCtr="0" compatLnSpc="1">
            <a:prstTxWarp prst="textNoShape">
              <a:avLst/>
            </a:prstTxWarp>
            <a:spAutoFit/>
          </a:bodyPr>
          <a:lstStyle/>
          <a:p>
            <a:r>
              <a:rPr lang="en-GB" kern="1200" dirty="0" smtClean="0"/>
              <a:t>ARK: Archival Resource Key</a:t>
            </a:r>
            <a:endParaRPr lang="en-GB" kern="1200" dirty="0"/>
          </a:p>
        </p:txBody>
      </p:sp>
      <p:sp>
        <p:nvSpPr>
          <p:cNvPr id="36867" name="Inhaltsplatzhalter 2"/>
          <p:cNvSpPr>
            <a:spLocks noGrp="1"/>
          </p:cNvSpPr>
          <p:nvPr>
            <p:ph idx="1"/>
          </p:nvPr>
        </p:nvSpPr>
        <p:spPr>
          <a:xfrm>
            <a:off x="590147" y="1193907"/>
            <a:ext cx="7772400" cy="4899025"/>
          </a:xfrm>
        </p:spPr>
        <p:txBody>
          <a:bodyPr/>
          <a:lstStyle/>
          <a:p>
            <a:r>
              <a:rPr lang="en-GB" dirty="0" smtClean="0">
                <a:latin typeface="Calibri" charset="0"/>
                <a:ea typeface="MS PGothic" charset="0"/>
              </a:rPr>
              <a:t>An ARK ID is a URL</a:t>
            </a:r>
          </a:p>
          <a:p>
            <a:pPr marL="457200" lvl="1" indent="0">
              <a:buFont typeface="Courier New" charset="0"/>
              <a:buNone/>
            </a:pPr>
            <a:r>
              <a:rPr lang="en-GB" u="sng" dirty="0" smtClean="0">
                <a:solidFill>
                  <a:srgbClr val="0000FF"/>
                </a:solidFill>
                <a:latin typeface="Calibri" charset="0"/>
                <a:ea typeface="MS PGothic" charset="0"/>
              </a:rPr>
              <a:t>http://</a:t>
            </a:r>
            <a:r>
              <a:rPr lang="en-GB" u="sng" dirty="0" err="1" smtClean="0">
                <a:solidFill>
                  <a:srgbClr val="0000FF"/>
                </a:solidFill>
                <a:latin typeface="Calibri" charset="0"/>
                <a:ea typeface="MS PGothic" charset="0"/>
              </a:rPr>
              <a:t>library.manchester.ac.uk</a:t>
            </a:r>
            <a:r>
              <a:rPr lang="en-GB" u="sng" dirty="0" smtClean="0">
                <a:solidFill>
                  <a:srgbClr val="0000FF"/>
                </a:solidFill>
                <a:latin typeface="Calibri" charset="0"/>
                <a:ea typeface="MS PGothic" charset="0"/>
              </a:rPr>
              <a:t>/ark:/98765/archive/object35</a:t>
            </a:r>
            <a:r>
              <a:rPr lang="en-GB" dirty="0" smtClean="0">
                <a:latin typeface="Calibri" charset="0"/>
                <a:ea typeface="MS PGothic" charset="0"/>
              </a:rPr>
              <a:t> </a:t>
            </a:r>
          </a:p>
          <a:p>
            <a:r>
              <a:rPr lang="en-GB" i="1" u="sng" dirty="0" smtClean="0">
                <a:latin typeface="Calibri" charset="0"/>
                <a:ea typeface="MS PGothic" charset="0"/>
              </a:rPr>
              <a:t>Local</a:t>
            </a:r>
            <a:r>
              <a:rPr lang="en-GB" dirty="0" smtClean="0">
                <a:latin typeface="Calibri" charset="0"/>
                <a:ea typeface="MS PGothic" charset="0"/>
              </a:rPr>
              <a:t> name resolver points browser to the object‘s current location</a:t>
            </a:r>
          </a:p>
          <a:p>
            <a:r>
              <a:rPr lang="en-GB" dirty="0" smtClean="0">
                <a:latin typeface="Calibri" charset="0"/>
                <a:ea typeface="MS PGothic" charset="0"/>
              </a:rPr>
              <a:t>Object must have metadata, and a persistence statement</a:t>
            </a:r>
          </a:p>
          <a:p>
            <a:r>
              <a:rPr lang="en-GB" dirty="0" smtClean="0">
                <a:latin typeface="Calibri" charset="0"/>
                <a:ea typeface="MS PGothic" charset="0"/>
              </a:rPr>
              <a:t>Developed &amp; supported by University of California library</a:t>
            </a:r>
          </a:p>
          <a:p>
            <a:r>
              <a:rPr lang="en-GB" dirty="0" smtClean="0">
                <a:latin typeface="Calibri" charset="0"/>
                <a:ea typeface="MS PGothic" charset="0"/>
              </a:rPr>
              <a:t>Data host has full control over the ID naming system</a:t>
            </a:r>
          </a:p>
          <a:p>
            <a:r>
              <a:rPr lang="en-GB" dirty="0" smtClean="0">
                <a:latin typeface="Calibri" charset="0"/>
                <a:ea typeface="MS PGothic" charset="0"/>
              </a:rPr>
              <a:t>Can be hierarchical, versioning is supported</a:t>
            </a:r>
          </a:p>
          <a:p>
            <a:r>
              <a:rPr lang="en-GB" dirty="0" smtClean="0">
                <a:latin typeface="Calibri" charset="0"/>
                <a:ea typeface="MS PGothic" charset="0"/>
              </a:rPr>
              <a:t>Advantages:</a:t>
            </a:r>
          </a:p>
          <a:p>
            <a:pPr marL="457200" lvl="1" indent="0">
              <a:buFont typeface="Courier New" charset="0"/>
              <a:buChar char="o"/>
            </a:pPr>
            <a:r>
              <a:rPr lang="en-GB" dirty="0" smtClean="0">
                <a:latin typeface="Calibri" charset="0"/>
                <a:ea typeface="MS PGothic" charset="0"/>
              </a:rPr>
              <a:t>no commercial interest</a:t>
            </a:r>
          </a:p>
          <a:p>
            <a:pPr marL="457200" lvl="1" indent="0">
              <a:buFont typeface="Courier New" charset="0"/>
              <a:buChar char="o"/>
            </a:pPr>
            <a:r>
              <a:rPr lang="en-GB" dirty="0" smtClean="0">
                <a:latin typeface="Calibri" charset="0"/>
                <a:ea typeface="MS PGothic" charset="0"/>
              </a:rPr>
              <a:t>low technical requirements</a:t>
            </a:r>
          </a:p>
          <a:p>
            <a:pPr marL="457200" lvl="1" indent="0">
              <a:buFont typeface="Courier New" charset="0"/>
              <a:buChar char="o"/>
            </a:pPr>
            <a:r>
              <a:rPr lang="en-GB" dirty="0" smtClean="0">
                <a:latin typeface="Calibri" charset="0"/>
                <a:ea typeface="MS PGothic" charset="0"/>
              </a:rPr>
              <a:t>under development, so we could influence the future path</a:t>
            </a:r>
          </a:p>
          <a:p>
            <a:r>
              <a:rPr lang="en-GB" dirty="0" smtClean="0">
                <a:latin typeface="Calibri" charset="0"/>
                <a:ea typeface="MS PGothic" charset="0"/>
              </a:rPr>
              <a:t>Disadvantages:</a:t>
            </a:r>
          </a:p>
          <a:p>
            <a:pPr marL="457200" lvl="1" indent="0">
              <a:buFont typeface="Courier New" charset="0"/>
              <a:buChar char="o"/>
            </a:pPr>
            <a:r>
              <a:rPr lang="en-GB" dirty="0" smtClean="0">
                <a:latin typeface="Calibri" charset="0"/>
                <a:ea typeface="MS PGothic" charset="0"/>
              </a:rPr>
              <a:t>not widely used, not sure how popular it may become</a:t>
            </a:r>
          </a:p>
          <a:p>
            <a:pPr marL="457200" lvl="1" indent="0">
              <a:buFont typeface="Courier New" charset="0"/>
              <a:buChar char="o"/>
            </a:pPr>
            <a:r>
              <a:rPr lang="en-GB" dirty="0" smtClean="0">
                <a:latin typeface="Calibri" charset="0"/>
                <a:ea typeface="MS PGothic" charset="0"/>
              </a:rPr>
              <a:t>no financial resources to support the system, </a:t>
            </a:r>
          </a:p>
          <a:p>
            <a:pPr marL="457200" lvl="1" indent="0">
              <a:buFont typeface="Courier New" charset="0"/>
              <a:buChar char="o"/>
            </a:pPr>
            <a:r>
              <a:rPr lang="en-GB" dirty="0" smtClean="0">
                <a:latin typeface="Calibri" charset="0"/>
                <a:ea typeface="MS PGothic" charset="0"/>
              </a:rPr>
              <a:t>higher potential that the system will disappear in the long run</a:t>
            </a:r>
          </a:p>
          <a:p>
            <a:pPr marL="457200" lvl="1" indent="0">
              <a:buFont typeface="Courier New" charset="0"/>
              <a:buChar char="o"/>
            </a:pPr>
            <a:endParaRPr lang="de-DE" dirty="0">
              <a:latin typeface="Calibri" charset="0"/>
              <a:ea typeface="MS PGothic" charset="0"/>
            </a:endParaRPr>
          </a:p>
        </p:txBody>
      </p:sp>
      <p:sp>
        <p:nvSpPr>
          <p:cNvPr id="36868" name="Fußzeilenplatzhalt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Tree>
    <p:extLst>
      <p:ext uri="{BB962C8B-B14F-4D97-AF65-F5344CB8AC3E}">
        <p14:creationId xmlns:p14="http://schemas.microsoft.com/office/powerpoint/2010/main" val="2063475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625475" y="209798"/>
            <a:ext cx="6512304" cy="769441"/>
          </a:xfrm>
        </p:spPr>
        <p:txBody>
          <a:bodyPr/>
          <a:lstStyle/>
          <a:p>
            <a:r>
              <a:rPr lang="en-GB" dirty="0" smtClean="0"/>
              <a:t>ESA PID Implementation Test - SEASAT</a:t>
            </a:r>
            <a:endParaRPr lang="en-GB" dirty="0"/>
          </a:p>
        </p:txBody>
      </p:sp>
      <p:sp>
        <p:nvSpPr>
          <p:cNvPr id="5" name="Content Placeholder 2"/>
          <p:cNvSpPr>
            <a:spLocks noGrp="1"/>
          </p:cNvSpPr>
          <p:nvPr>
            <p:ph idx="1"/>
          </p:nvPr>
        </p:nvSpPr>
        <p:spPr>
          <a:xfrm>
            <a:off x="228600" y="1227842"/>
            <a:ext cx="8686800" cy="5215737"/>
          </a:xfrm>
        </p:spPr>
        <p:txBody>
          <a:bodyPr/>
          <a:lstStyle/>
          <a:p>
            <a:pPr marL="0" indent="0" algn="just">
              <a:lnSpc>
                <a:spcPct val="150000"/>
              </a:lnSpc>
              <a:spcBef>
                <a:spcPts val="0"/>
              </a:spcBef>
              <a:buNone/>
              <a:defRPr/>
            </a:pPr>
            <a:r>
              <a:rPr lang="en-GB" sz="1300" b="1" dirty="0" smtClean="0">
                <a:solidFill>
                  <a:schemeClr val="tx1"/>
                </a:solidFill>
              </a:rPr>
              <a:t>Scope </a:t>
            </a:r>
          </a:p>
          <a:p>
            <a:pPr marL="285750" indent="-285750" algn="just">
              <a:lnSpc>
                <a:spcPct val="150000"/>
              </a:lnSpc>
              <a:spcBef>
                <a:spcPts val="0"/>
              </a:spcBef>
              <a:buFont typeface="Arial" panose="020B0604020202020204" pitchFamily="34" charset="0"/>
              <a:buChar char="•"/>
              <a:defRPr/>
            </a:pPr>
            <a:r>
              <a:rPr lang="en-GB" sz="1300" dirty="0" smtClean="0">
                <a:solidFill>
                  <a:schemeClr val="tx1"/>
                </a:solidFill>
              </a:rPr>
              <a:t>Using </a:t>
            </a:r>
            <a:r>
              <a:rPr lang="en-GB" sz="1300" dirty="0" err="1" smtClean="0">
                <a:solidFill>
                  <a:schemeClr val="tx1"/>
                </a:solidFill>
              </a:rPr>
              <a:t>Seasat</a:t>
            </a:r>
            <a:r>
              <a:rPr lang="en-GB" sz="1300" dirty="0" smtClean="0">
                <a:solidFill>
                  <a:schemeClr val="tx1"/>
                </a:solidFill>
              </a:rPr>
              <a:t> to test </a:t>
            </a:r>
            <a:r>
              <a:rPr lang="en-GB" sz="1300" dirty="0">
                <a:solidFill>
                  <a:schemeClr val="tx1"/>
                </a:solidFill>
              </a:rPr>
              <a:t>the implementation of </a:t>
            </a:r>
            <a:r>
              <a:rPr lang="en-GB" sz="1300" dirty="0" smtClean="0">
                <a:solidFill>
                  <a:schemeClr val="tx1"/>
                </a:solidFill>
              </a:rPr>
              <a:t>PIDs for EO </a:t>
            </a:r>
            <a:r>
              <a:rPr lang="en-GB" sz="1300" dirty="0">
                <a:solidFill>
                  <a:schemeClr val="tx1"/>
                </a:solidFill>
              </a:rPr>
              <a:t>data </a:t>
            </a:r>
            <a:r>
              <a:rPr lang="en-GB" sz="1300" dirty="0" smtClean="0">
                <a:solidFill>
                  <a:schemeClr val="tx1"/>
                </a:solidFill>
              </a:rPr>
              <a:t>products at ESA, focusing mainly on DOI implementation </a:t>
            </a:r>
            <a:r>
              <a:rPr lang="en-GB" sz="1300" dirty="0">
                <a:solidFill>
                  <a:schemeClr val="tx1"/>
                </a:solidFill>
              </a:rPr>
              <a:t>in the Product Metadata </a:t>
            </a:r>
            <a:r>
              <a:rPr lang="en-GB" sz="1300" dirty="0" smtClean="0">
                <a:solidFill>
                  <a:schemeClr val="tx1"/>
                </a:solidFill>
              </a:rPr>
              <a:t>and product </a:t>
            </a:r>
            <a:r>
              <a:rPr lang="en-GB" sz="1300" dirty="0">
                <a:solidFill>
                  <a:schemeClr val="tx1"/>
                </a:solidFill>
              </a:rPr>
              <a:t>ingestion in the </a:t>
            </a:r>
            <a:r>
              <a:rPr lang="en-GB" sz="1300" dirty="0" smtClean="0">
                <a:solidFill>
                  <a:schemeClr val="tx1"/>
                </a:solidFill>
              </a:rPr>
              <a:t>Archive.</a:t>
            </a:r>
          </a:p>
          <a:p>
            <a:pPr marL="0" indent="0" algn="just">
              <a:lnSpc>
                <a:spcPct val="150000"/>
              </a:lnSpc>
              <a:spcBef>
                <a:spcPts val="600"/>
              </a:spcBef>
              <a:buNone/>
              <a:defRPr/>
            </a:pPr>
            <a:r>
              <a:rPr lang="en-GB" sz="1300" b="1" dirty="0" smtClean="0">
                <a:solidFill>
                  <a:schemeClr val="tx1"/>
                </a:solidFill>
              </a:rPr>
              <a:t>Approach</a:t>
            </a:r>
          </a:p>
          <a:p>
            <a:pPr algn="just">
              <a:lnSpc>
                <a:spcPct val="150000"/>
              </a:lnSpc>
              <a:spcBef>
                <a:spcPts val="0"/>
              </a:spcBef>
              <a:buFont typeface="Arial" panose="020B0604020202020204" pitchFamily="34" charset="0"/>
              <a:buChar char="•"/>
              <a:defRPr/>
            </a:pPr>
            <a:r>
              <a:rPr lang="en-GB" sz="1300" dirty="0" smtClean="0">
                <a:solidFill>
                  <a:schemeClr val="tx1"/>
                </a:solidFill>
              </a:rPr>
              <a:t>Two different metadata elements, which can host Persistent Identifiers, were identified and used:</a:t>
            </a:r>
          </a:p>
          <a:p>
            <a:pPr lvl="1" algn="just">
              <a:lnSpc>
                <a:spcPct val="150000"/>
              </a:lnSpc>
              <a:spcBef>
                <a:spcPts val="0"/>
              </a:spcBef>
              <a:buFont typeface="Arial" panose="020B0604020202020204" pitchFamily="34" charset="0"/>
              <a:buChar char="•"/>
              <a:defRPr/>
            </a:pPr>
            <a:r>
              <a:rPr lang="en-GB" sz="1200" dirty="0" err="1" smtClean="0">
                <a:solidFill>
                  <a:schemeClr val="tx1"/>
                </a:solidFill>
              </a:rPr>
              <a:t>eop:doi</a:t>
            </a:r>
            <a:r>
              <a:rPr lang="en-GB" sz="1200" dirty="0" smtClean="0">
                <a:solidFill>
                  <a:schemeClr val="tx1"/>
                </a:solidFill>
              </a:rPr>
              <a:t> - </a:t>
            </a:r>
            <a:r>
              <a:rPr lang="en-US" sz="1200" dirty="0">
                <a:solidFill>
                  <a:schemeClr val="tx1"/>
                </a:solidFill>
              </a:rPr>
              <a:t>Digital Object </a:t>
            </a:r>
            <a:r>
              <a:rPr lang="en-US" sz="1200" dirty="0" smtClean="0">
                <a:solidFill>
                  <a:schemeClr val="tx1"/>
                </a:solidFill>
              </a:rPr>
              <a:t>Identifier (</a:t>
            </a:r>
            <a:r>
              <a:rPr lang="en-US" sz="1200" dirty="0">
                <a:solidFill>
                  <a:schemeClr val="tx1"/>
                </a:solidFill>
              </a:rPr>
              <a:t>http://www.doi.org</a:t>
            </a:r>
            <a:r>
              <a:rPr lang="en-US" sz="1200" dirty="0" smtClean="0">
                <a:solidFill>
                  <a:schemeClr val="tx1"/>
                </a:solidFill>
              </a:rPr>
              <a:t>)</a:t>
            </a:r>
            <a:endParaRPr lang="en-GB" sz="1200" dirty="0" smtClean="0">
              <a:solidFill>
                <a:schemeClr val="tx1"/>
              </a:solidFill>
            </a:endParaRPr>
          </a:p>
          <a:p>
            <a:pPr lvl="1" algn="just">
              <a:lnSpc>
                <a:spcPct val="150000"/>
              </a:lnSpc>
              <a:spcBef>
                <a:spcPts val="0"/>
              </a:spcBef>
              <a:buFont typeface="Arial" panose="020B0604020202020204" pitchFamily="34" charset="0"/>
              <a:buChar char="•"/>
              <a:defRPr/>
            </a:pPr>
            <a:r>
              <a:rPr lang="en-GB" sz="1200" dirty="0" err="1" smtClean="0">
                <a:solidFill>
                  <a:schemeClr val="tx1"/>
                </a:solidFill>
              </a:rPr>
              <a:t>eop:vendorSpecific</a:t>
            </a:r>
            <a:r>
              <a:rPr lang="en-GB" sz="1200" dirty="0" smtClean="0">
                <a:solidFill>
                  <a:schemeClr val="tx1"/>
                </a:solidFill>
              </a:rPr>
              <a:t> - </a:t>
            </a:r>
            <a:r>
              <a:rPr lang="en-US" sz="1200" dirty="0">
                <a:solidFill>
                  <a:schemeClr val="tx1"/>
                </a:solidFill>
              </a:rPr>
              <a:t>can be used </a:t>
            </a:r>
            <a:r>
              <a:rPr lang="en-US" sz="1200" dirty="0" smtClean="0">
                <a:solidFill>
                  <a:schemeClr val="tx1"/>
                </a:solidFill>
              </a:rPr>
              <a:t>to provide any additional </a:t>
            </a:r>
            <a:r>
              <a:rPr lang="en-US" sz="1200" dirty="0">
                <a:solidFill>
                  <a:schemeClr val="tx1"/>
                </a:solidFill>
              </a:rPr>
              <a:t>attributes </a:t>
            </a:r>
            <a:r>
              <a:rPr lang="en-US" sz="1200" dirty="0" smtClean="0">
                <a:solidFill>
                  <a:schemeClr val="tx1"/>
                </a:solidFill>
              </a:rPr>
              <a:t>(e.g. </a:t>
            </a:r>
            <a:r>
              <a:rPr lang="en-US" sz="1200" dirty="0" err="1" smtClean="0">
                <a:solidFill>
                  <a:schemeClr val="tx1"/>
                </a:solidFill>
              </a:rPr>
              <a:t>doi</a:t>
            </a:r>
            <a:r>
              <a:rPr lang="en-US" sz="1200" dirty="0" smtClean="0">
                <a:solidFill>
                  <a:schemeClr val="tx1"/>
                </a:solidFill>
              </a:rPr>
              <a:t>)</a:t>
            </a:r>
            <a:endParaRPr lang="en-GB" sz="1200" dirty="0" smtClean="0">
              <a:solidFill>
                <a:schemeClr val="tx1"/>
              </a:solidFill>
            </a:endParaRPr>
          </a:p>
          <a:p>
            <a:pPr algn="just">
              <a:lnSpc>
                <a:spcPct val="150000"/>
              </a:lnSpc>
              <a:spcBef>
                <a:spcPts val="0"/>
              </a:spcBef>
              <a:buFont typeface="Arial" panose="020B0604020202020204" pitchFamily="34" charset="0"/>
              <a:buChar char="•"/>
              <a:defRPr/>
            </a:pPr>
            <a:r>
              <a:rPr lang="en-GB" sz="1300" dirty="0" smtClean="0">
                <a:solidFill>
                  <a:schemeClr val="tx1"/>
                </a:solidFill>
              </a:rPr>
              <a:t>A single, </a:t>
            </a:r>
            <a:r>
              <a:rPr lang="en-GB" sz="1300" dirty="0">
                <a:solidFill>
                  <a:schemeClr val="tx1"/>
                </a:solidFill>
              </a:rPr>
              <a:t>dummy DOI value was used</a:t>
            </a:r>
            <a:r>
              <a:rPr lang="en-GB" sz="1300" dirty="0" smtClean="0">
                <a:solidFill>
                  <a:schemeClr val="tx1"/>
                </a:solidFill>
              </a:rPr>
              <a:t> </a:t>
            </a:r>
            <a:r>
              <a:rPr lang="en-GB" sz="1300" dirty="0">
                <a:solidFill>
                  <a:schemeClr val="tx1"/>
                </a:solidFill>
              </a:rPr>
              <a:t>for the whole </a:t>
            </a:r>
            <a:r>
              <a:rPr lang="en-GB" sz="1300" dirty="0" err="1" smtClean="0">
                <a:solidFill>
                  <a:schemeClr val="tx1"/>
                </a:solidFill>
              </a:rPr>
              <a:t>Seasat</a:t>
            </a:r>
            <a:r>
              <a:rPr lang="en-GB" sz="1300" dirty="0" smtClean="0">
                <a:solidFill>
                  <a:schemeClr val="tx1"/>
                </a:solidFill>
              </a:rPr>
              <a:t> PRI </a:t>
            </a:r>
            <a:r>
              <a:rPr lang="en-GB" sz="1300" dirty="0">
                <a:solidFill>
                  <a:schemeClr val="tx1"/>
                </a:solidFill>
              </a:rPr>
              <a:t>Level-1 </a:t>
            </a:r>
            <a:r>
              <a:rPr lang="en-GB" sz="1300" dirty="0" smtClean="0">
                <a:solidFill>
                  <a:schemeClr val="tx1"/>
                </a:solidFill>
              </a:rPr>
              <a:t>dataset.</a:t>
            </a:r>
          </a:p>
          <a:p>
            <a:pPr algn="just">
              <a:lnSpc>
                <a:spcPct val="150000"/>
              </a:lnSpc>
              <a:spcBef>
                <a:spcPts val="0"/>
              </a:spcBef>
              <a:buFont typeface="Arial" panose="020B0604020202020204" pitchFamily="34" charset="0"/>
              <a:buChar char="•"/>
              <a:defRPr/>
            </a:pPr>
            <a:r>
              <a:rPr lang="en-GB" sz="1300" dirty="0" smtClean="0">
                <a:solidFill>
                  <a:schemeClr val="tx1"/>
                </a:solidFill>
              </a:rPr>
              <a:t>Following manual insertion of PID, metadata samples were generated &amp; validated for both cases.</a:t>
            </a:r>
          </a:p>
          <a:p>
            <a:pPr marL="0" indent="0" algn="just">
              <a:lnSpc>
                <a:spcPct val="150000"/>
              </a:lnSpc>
              <a:spcBef>
                <a:spcPts val="600"/>
              </a:spcBef>
              <a:buNone/>
              <a:defRPr/>
            </a:pPr>
            <a:r>
              <a:rPr lang="en-GB" sz="1300" b="1" dirty="0" smtClean="0">
                <a:solidFill>
                  <a:schemeClr val="tx1"/>
                </a:solidFill>
              </a:rPr>
              <a:t>Results and Conclusions</a:t>
            </a:r>
          </a:p>
          <a:p>
            <a:pPr algn="just">
              <a:lnSpc>
                <a:spcPct val="150000"/>
              </a:lnSpc>
              <a:spcBef>
                <a:spcPts val="0"/>
              </a:spcBef>
              <a:buFont typeface="Arial" panose="020B0604020202020204" pitchFamily="34" charset="0"/>
              <a:buChar char="•"/>
              <a:defRPr/>
            </a:pPr>
            <a:r>
              <a:rPr lang="en-GB" sz="1300" dirty="0" smtClean="0">
                <a:solidFill>
                  <a:schemeClr val="tx1"/>
                </a:solidFill>
              </a:rPr>
              <a:t>In both cases, the EO-SIP packages ingested without any issues in the Common Simple Archive. </a:t>
            </a:r>
          </a:p>
          <a:p>
            <a:pPr algn="just">
              <a:lnSpc>
                <a:spcPct val="150000"/>
              </a:lnSpc>
              <a:spcBef>
                <a:spcPts val="0"/>
              </a:spcBef>
              <a:buFont typeface="Arial" panose="020B0604020202020204" pitchFamily="34" charset="0"/>
              <a:buChar char="•"/>
              <a:defRPr/>
            </a:pPr>
            <a:r>
              <a:rPr lang="en-GB" sz="1300" dirty="0" smtClean="0">
                <a:solidFill>
                  <a:schemeClr val="tx1"/>
                </a:solidFill>
              </a:rPr>
              <a:t>However, the </a:t>
            </a:r>
            <a:r>
              <a:rPr lang="en-GB" sz="1300" dirty="0">
                <a:solidFill>
                  <a:schemeClr val="tx1"/>
                </a:solidFill>
              </a:rPr>
              <a:t>metadata </a:t>
            </a:r>
            <a:r>
              <a:rPr lang="en-GB" sz="1300" dirty="0" smtClean="0">
                <a:solidFill>
                  <a:schemeClr val="tx1"/>
                </a:solidFill>
              </a:rPr>
              <a:t>fields containing </a:t>
            </a:r>
            <a:r>
              <a:rPr lang="en-GB" sz="1300" dirty="0">
                <a:solidFill>
                  <a:schemeClr val="tx1"/>
                </a:solidFill>
              </a:rPr>
              <a:t>the PID </a:t>
            </a:r>
            <a:r>
              <a:rPr lang="en-GB" sz="1300" dirty="0" smtClean="0">
                <a:solidFill>
                  <a:schemeClr val="tx1"/>
                </a:solidFill>
              </a:rPr>
              <a:t>are </a:t>
            </a:r>
            <a:r>
              <a:rPr lang="en-GB" sz="1300" dirty="0">
                <a:solidFill>
                  <a:schemeClr val="tx1"/>
                </a:solidFill>
              </a:rPr>
              <a:t>not read by the CSA metadata browser, and thus the DOI </a:t>
            </a:r>
            <a:r>
              <a:rPr lang="en-GB" sz="1300" dirty="0" smtClean="0">
                <a:solidFill>
                  <a:schemeClr val="tx1"/>
                </a:solidFill>
              </a:rPr>
              <a:t>doesn’t </a:t>
            </a:r>
            <a:r>
              <a:rPr lang="en-GB" sz="1300" dirty="0">
                <a:solidFill>
                  <a:schemeClr val="tx1"/>
                </a:solidFill>
              </a:rPr>
              <a:t>appear among the metadata elements that can be </a:t>
            </a:r>
            <a:r>
              <a:rPr lang="en-GB" sz="1300" dirty="0" smtClean="0">
                <a:solidFill>
                  <a:schemeClr val="tx1"/>
                </a:solidFill>
              </a:rPr>
              <a:t>queried </a:t>
            </a:r>
            <a:r>
              <a:rPr lang="en-GB" sz="1300" dirty="0" smtClean="0">
                <a:solidFill>
                  <a:schemeClr val="tx1"/>
                </a:solidFill>
                <a:sym typeface="Wingdings" panose="05000000000000000000" pitchFamily="2" charset="2"/>
              </a:rPr>
              <a:t> CSA upgrade</a:t>
            </a:r>
            <a:endParaRPr lang="en-GB" sz="1300" dirty="0" smtClean="0">
              <a:solidFill>
                <a:schemeClr val="tx1"/>
              </a:solidFill>
            </a:endParaRPr>
          </a:p>
          <a:p>
            <a:pPr algn="just">
              <a:lnSpc>
                <a:spcPct val="150000"/>
              </a:lnSpc>
              <a:spcBef>
                <a:spcPts val="0"/>
              </a:spcBef>
              <a:buFont typeface="Arial" panose="020B0604020202020204" pitchFamily="34" charset="0"/>
              <a:buChar char="•"/>
              <a:defRPr/>
            </a:pPr>
            <a:r>
              <a:rPr lang="en-GB" sz="1300" dirty="0" err="1">
                <a:solidFill>
                  <a:schemeClr val="tx1"/>
                </a:solidFill>
              </a:rPr>
              <a:t>eop:doi</a:t>
            </a:r>
            <a:r>
              <a:rPr lang="en-GB" sz="1300" dirty="0">
                <a:solidFill>
                  <a:schemeClr val="tx1"/>
                </a:solidFill>
              </a:rPr>
              <a:t> field should be used </a:t>
            </a:r>
            <a:r>
              <a:rPr lang="en-GB" sz="1300" dirty="0" smtClean="0">
                <a:solidFill>
                  <a:schemeClr val="tx1"/>
                </a:solidFill>
              </a:rPr>
              <a:t>for ESA EO data: </a:t>
            </a:r>
            <a:r>
              <a:rPr lang="en-GB" sz="1300" dirty="0" err="1" smtClean="0">
                <a:solidFill>
                  <a:schemeClr val="tx1"/>
                </a:solidFill>
              </a:rPr>
              <a:t>eop:doi</a:t>
            </a:r>
            <a:r>
              <a:rPr lang="en-GB" sz="1300" dirty="0" smtClean="0">
                <a:solidFill>
                  <a:schemeClr val="tx1"/>
                </a:solidFill>
              </a:rPr>
              <a:t> </a:t>
            </a:r>
            <a:r>
              <a:rPr lang="en-GB" sz="1300" dirty="0">
                <a:solidFill>
                  <a:schemeClr val="tx1"/>
                </a:solidFill>
              </a:rPr>
              <a:t>is a unique, specific attribute (</a:t>
            </a:r>
            <a:r>
              <a:rPr lang="en-GB" sz="1300" dirty="0" smtClean="0">
                <a:solidFill>
                  <a:schemeClr val="tx1"/>
                </a:solidFill>
              </a:rPr>
              <a:t>card. </a:t>
            </a:r>
            <a:r>
              <a:rPr lang="en-GB" sz="1300" dirty="0">
                <a:solidFill>
                  <a:schemeClr val="tx1"/>
                </a:solidFill>
              </a:rPr>
              <a:t>0..1), whereas </a:t>
            </a:r>
            <a:r>
              <a:rPr lang="en-GB" sz="1300" dirty="0" err="1" smtClean="0">
                <a:solidFill>
                  <a:schemeClr val="tx1"/>
                </a:solidFill>
              </a:rPr>
              <a:t>eop:vendorSpecific</a:t>
            </a:r>
            <a:r>
              <a:rPr lang="en-GB" sz="1300" dirty="0" smtClean="0">
                <a:solidFill>
                  <a:schemeClr val="tx1"/>
                </a:solidFill>
              </a:rPr>
              <a:t> can </a:t>
            </a:r>
            <a:r>
              <a:rPr lang="en-GB" sz="1300" dirty="0">
                <a:solidFill>
                  <a:schemeClr val="tx1"/>
                </a:solidFill>
              </a:rPr>
              <a:t>be used multiple times </a:t>
            </a:r>
            <a:r>
              <a:rPr lang="en-GB" sz="1300" dirty="0" smtClean="0">
                <a:solidFill>
                  <a:schemeClr val="tx1"/>
                </a:solidFill>
              </a:rPr>
              <a:t>and </a:t>
            </a:r>
            <a:r>
              <a:rPr lang="en-GB" sz="1300" dirty="0">
                <a:solidFill>
                  <a:schemeClr val="tx1"/>
                </a:solidFill>
              </a:rPr>
              <a:t>can </a:t>
            </a:r>
            <a:r>
              <a:rPr lang="en-GB" sz="1300" dirty="0" smtClean="0">
                <a:solidFill>
                  <a:schemeClr val="tx1"/>
                </a:solidFill>
              </a:rPr>
              <a:t>also describe </a:t>
            </a:r>
            <a:r>
              <a:rPr lang="en-GB" sz="1300" dirty="0">
                <a:solidFill>
                  <a:schemeClr val="tx1"/>
                </a:solidFill>
              </a:rPr>
              <a:t>other </a:t>
            </a:r>
            <a:r>
              <a:rPr lang="en-GB" sz="1300" dirty="0" smtClean="0">
                <a:solidFill>
                  <a:schemeClr val="tx1"/>
                </a:solidFill>
              </a:rPr>
              <a:t>metadata.</a:t>
            </a:r>
          </a:p>
          <a:p>
            <a:pPr marL="285750" indent="-285750" algn="just">
              <a:lnSpc>
                <a:spcPct val="150000"/>
              </a:lnSpc>
              <a:spcBef>
                <a:spcPts val="0"/>
              </a:spcBef>
              <a:buFont typeface="Arial"/>
              <a:buChar char="•"/>
              <a:defRPr/>
            </a:pPr>
            <a:r>
              <a:rPr lang="en-GB" sz="1300" b="1" dirty="0" smtClean="0">
                <a:solidFill>
                  <a:schemeClr val="tx1"/>
                </a:solidFill>
              </a:rPr>
              <a:t>Next Steps: </a:t>
            </a:r>
            <a:r>
              <a:rPr lang="en-GB" sz="1300" dirty="0" smtClean="0">
                <a:solidFill>
                  <a:schemeClr val="tx1"/>
                </a:solidFill>
              </a:rPr>
              <a:t>Upgrade CSA, develop script for DOI insertion in metadata, set-up landing page</a:t>
            </a:r>
            <a:endParaRPr lang="en-GB" sz="1300" dirty="0">
              <a:solidFill>
                <a:schemeClr val="tx1"/>
              </a:solidFill>
            </a:endParaRPr>
          </a:p>
          <a:p>
            <a:pPr marL="0" indent="0" algn="just">
              <a:lnSpc>
                <a:spcPct val="150000"/>
              </a:lnSpc>
              <a:spcBef>
                <a:spcPts val="0"/>
              </a:spcBef>
              <a:buNone/>
              <a:defRPr/>
            </a:pPr>
            <a:endParaRPr lang="en-GB" sz="1300" dirty="0">
              <a:solidFill>
                <a:schemeClr val="tx1"/>
              </a:solidFill>
            </a:endParaRPr>
          </a:p>
        </p:txBody>
      </p:sp>
    </p:spTree>
    <p:extLst>
      <p:ext uri="{BB962C8B-B14F-4D97-AF65-F5344CB8AC3E}">
        <p14:creationId xmlns:p14="http://schemas.microsoft.com/office/powerpoint/2010/main" val="622067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4" y="209798"/>
            <a:ext cx="7401491" cy="769441"/>
          </a:xfrm>
        </p:spPr>
        <p:txBody>
          <a:bodyPr/>
          <a:lstStyle/>
          <a:p>
            <a:r>
              <a:rPr lang="en-GB" dirty="0" smtClean="0"/>
              <a:t>Persistent </a:t>
            </a:r>
            <a:r>
              <a:rPr lang="en-GB" dirty="0"/>
              <a:t>Identifiers (PIDs) </a:t>
            </a:r>
            <a:br>
              <a:rPr lang="en-GB" dirty="0"/>
            </a:br>
            <a:r>
              <a:rPr lang="en-GB" dirty="0"/>
              <a:t>Activities within the LTDP </a:t>
            </a:r>
            <a:r>
              <a:rPr lang="en-GB" dirty="0" smtClean="0"/>
              <a:t>WG</a:t>
            </a:r>
            <a:endParaRPr lang="en-GB" dirty="0"/>
          </a:p>
        </p:txBody>
      </p:sp>
      <p:sp>
        <p:nvSpPr>
          <p:cNvPr id="4" name="Content Placeholder 2"/>
          <p:cNvSpPr txBox="1">
            <a:spLocks/>
          </p:cNvSpPr>
          <p:nvPr/>
        </p:nvSpPr>
        <p:spPr bwMode="auto">
          <a:xfrm>
            <a:off x="362189" y="1121182"/>
            <a:ext cx="8419623" cy="176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19000"/>
              </a:lnSpc>
              <a:spcBef>
                <a:spcPct val="20000"/>
              </a:spcBef>
              <a:spcAft>
                <a:spcPct val="0"/>
              </a:spcAft>
              <a:buClr>
                <a:schemeClr val="accent1"/>
              </a:buClr>
              <a:buFont typeface="Verdana" pitchFamily="34" charset="0"/>
              <a:buAutoNum type="arabicPeriod"/>
              <a:defRPr sz="1600">
                <a:solidFill>
                  <a:schemeClr val="bg2"/>
                </a:solidFill>
                <a:latin typeface="+mn-lt"/>
                <a:ea typeface="+mn-ea"/>
                <a:cs typeface="+mn-cs"/>
              </a:defRPr>
            </a:lvl1pPr>
            <a:lvl2pPr marL="1227138" indent="-419100" algn="l" rtl="0" eaLnBrk="1" fontAlgn="base" hangingPunct="1">
              <a:lnSpc>
                <a:spcPct val="119000"/>
              </a:lnSpc>
              <a:spcBef>
                <a:spcPct val="20000"/>
              </a:spcBef>
              <a:spcAft>
                <a:spcPct val="0"/>
              </a:spcAft>
              <a:buClr>
                <a:schemeClr val="accent1"/>
              </a:buClr>
              <a:buFont typeface="Verdana" pitchFamily="34" charset="0"/>
              <a:buAutoNum type="alphaLcPeriod"/>
              <a:defRPr sz="1600">
                <a:solidFill>
                  <a:schemeClr val="bg2"/>
                </a:solidFill>
                <a:latin typeface="+mn-lt"/>
              </a:defRPr>
            </a:lvl2pPr>
            <a:lvl3pPr marL="1825625"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3pPr>
            <a:lvl4pPr marL="2424113"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4pPr>
            <a:lvl5pPr marL="30226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pPr marL="0" indent="0">
              <a:spcBef>
                <a:spcPts val="600"/>
              </a:spcBef>
              <a:buFontTx/>
              <a:buNone/>
              <a:defRPr/>
            </a:pPr>
            <a:r>
              <a:rPr lang="en-US" altLang="de-DE" sz="1800" b="1" kern="0" dirty="0" smtClean="0"/>
              <a:t>Objectives</a:t>
            </a:r>
          </a:p>
          <a:p>
            <a:pPr>
              <a:spcBef>
                <a:spcPts val="600"/>
              </a:spcBef>
              <a:buFont typeface="Arial" panose="020B0604020202020204" pitchFamily="34" charset="0"/>
              <a:buChar char="•"/>
              <a:defRPr/>
            </a:pPr>
            <a:r>
              <a:rPr lang="en-US" altLang="de-DE" sz="1800" kern="0" dirty="0" smtClean="0">
                <a:solidFill>
                  <a:schemeClr val="tx1"/>
                </a:solidFill>
              </a:rPr>
              <a:t>Assess if and how persistent identifiers can be introduced in Earth Sciences and to Earth Observation mission/sensor data</a:t>
            </a:r>
          </a:p>
          <a:p>
            <a:pPr>
              <a:spcBef>
                <a:spcPts val="600"/>
              </a:spcBef>
              <a:buFont typeface="Arial" panose="020B0604020202020204" pitchFamily="34" charset="0"/>
              <a:buChar char="•"/>
              <a:defRPr/>
            </a:pPr>
            <a:r>
              <a:rPr lang="en-US" altLang="de-DE" sz="1800" kern="0" dirty="0" smtClean="0">
                <a:solidFill>
                  <a:schemeClr val="tx1"/>
                </a:solidFill>
              </a:rPr>
              <a:t>Evaluate harmonization / interoperability options for PID implementation</a:t>
            </a:r>
          </a:p>
          <a:p>
            <a:pPr marL="285750" indent="-285750">
              <a:spcBef>
                <a:spcPts val="600"/>
              </a:spcBef>
              <a:buFont typeface="Arial" panose="020B0604020202020204" pitchFamily="34" charset="0"/>
              <a:buChar char="•"/>
              <a:defRPr/>
            </a:pPr>
            <a:endParaRPr lang="en-US" altLang="de-DE" sz="1800" kern="0" dirty="0" smtClean="0"/>
          </a:p>
        </p:txBody>
      </p:sp>
      <p:sp>
        <p:nvSpPr>
          <p:cNvPr id="5" name="Down Arrow 4"/>
          <p:cNvSpPr/>
          <p:nvPr/>
        </p:nvSpPr>
        <p:spPr bwMode="auto">
          <a:xfrm>
            <a:off x="4336733" y="2706470"/>
            <a:ext cx="576043" cy="791860"/>
          </a:xfrm>
          <a:prstGeom prst="downArrow">
            <a:avLst/>
          </a:prstGeom>
          <a:ln>
            <a:headEnd type="none" w="med" len="med"/>
            <a:tailEnd type="none" w="med" len="med"/>
          </a:ln>
          <a:extLst/>
        </p:spPr>
        <p:style>
          <a:lnRef idx="0">
            <a:schemeClr val="accent5"/>
          </a:lnRef>
          <a:fillRef idx="3">
            <a:schemeClr val="accent5"/>
          </a:fillRef>
          <a:effectRef idx="3">
            <a:schemeClr val="accent5"/>
          </a:effectRef>
          <a:fontRef idx="minor">
            <a:schemeClr val="lt1"/>
          </a:fontRef>
        </p:style>
        <p:txBody>
          <a:bodyPr/>
          <a:lstStyle/>
          <a:p>
            <a:pPr>
              <a:defRPr/>
            </a:pPr>
            <a:endParaRPr lang="en-US">
              <a:cs typeface="MS PGothic" charset="0"/>
            </a:endParaRPr>
          </a:p>
        </p:txBody>
      </p:sp>
      <p:sp>
        <p:nvSpPr>
          <p:cNvPr id="6" name="Rectangle 2"/>
          <p:cNvSpPr>
            <a:spLocks noChangeArrowheads="1"/>
          </p:cNvSpPr>
          <p:nvPr/>
        </p:nvSpPr>
        <p:spPr bwMode="auto">
          <a:xfrm>
            <a:off x="808404" y="3592114"/>
            <a:ext cx="7632700" cy="503237"/>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lstStyle>
            <a:lvl1pPr eaLnBrk="0" hangingPunct="0">
              <a:spcBef>
                <a:spcPct val="20000"/>
              </a:spcBef>
              <a:buChar char="•"/>
              <a:defRPr sz="3200">
                <a:solidFill>
                  <a:schemeClr val="tx1"/>
                </a:solidFill>
                <a:latin typeface="Verdana" pitchFamily="34" charset="0"/>
                <a:ea typeface="MS PGothic" pitchFamily="34" charset="-128"/>
              </a:defRPr>
            </a:lvl1pPr>
            <a:lvl2pPr marL="742950" indent="-285750" eaLnBrk="0" hangingPunct="0">
              <a:spcBef>
                <a:spcPct val="20000"/>
              </a:spcBef>
              <a:buChar char="–"/>
              <a:defRPr sz="2800">
                <a:solidFill>
                  <a:schemeClr val="tx1"/>
                </a:solidFill>
                <a:latin typeface="Verdana" pitchFamily="34" charset="0"/>
                <a:ea typeface="MS PGothic" pitchFamily="34" charset="-128"/>
              </a:defRPr>
            </a:lvl2pPr>
            <a:lvl3pPr marL="1143000" indent="-228600" eaLnBrk="0" hangingPunct="0">
              <a:spcBef>
                <a:spcPct val="20000"/>
              </a:spcBef>
              <a:buChar char="•"/>
              <a:defRPr sz="2400">
                <a:solidFill>
                  <a:schemeClr val="tx1"/>
                </a:solidFill>
                <a:latin typeface="Verdana" pitchFamily="34" charset="0"/>
                <a:ea typeface="MS PGothic" pitchFamily="34" charset="-128"/>
              </a:defRPr>
            </a:lvl3pPr>
            <a:lvl4pPr marL="1600200" indent="-228600" eaLnBrk="0" hangingPunct="0">
              <a:spcBef>
                <a:spcPct val="20000"/>
              </a:spcBef>
              <a:buChar char="–"/>
              <a:defRPr sz="2000">
                <a:solidFill>
                  <a:schemeClr val="tx1"/>
                </a:solidFill>
                <a:latin typeface="Verdana" pitchFamily="34" charset="0"/>
                <a:ea typeface="MS PGothic" pitchFamily="34" charset="-128"/>
              </a:defRPr>
            </a:lvl4pPr>
            <a:lvl5pPr marL="2057400" indent="-228600" eaLnBrk="0" hangingPunct="0">
              <a:spcBef>
                <a:spcPct val="20000"/>
              </a:spcBef>
              <a:buChar char="»"/>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9pPr>
          </a:lstStyle>
          <a:p>
            <a:pPr algn="ctr" eaLnBrk="1" hangingPunct="1">
              <a:spcBef>
                <a:spcPct val="0"/>
              </a:spcBef>
              <a:buFontTx/>
              <a:buNone/>
            </a:pPr>
            <a:r>
              <a:rPr lang="en-US" altLang="en-US" sz="2800" b="1" dirty="0" smtClean="0">
                <a:latin typeface="Calibri" pitchFamily="34" charset="0"/>
              </a:rPr>
              <a:t>Persistent </a:t>
            </a:r>
            <a:r>
              <a:rPr lang="en-US" altLang="en-US" sz="2800" b="1" dirty="0">
                <a:latin typeface="Calibri" pitchFamily="34" charset="0"/>
              </a:rPr>
              <a:t>Identifiers </a:t>
            </a:r>
            <a:r>
              <a:rPr lang="en-US" altLang="en-US" sz="2800" b="1" dirty="0" smtClean="0">
                <a:latin typeface="Calibri" pitchFamily="34" charset="0"/>
              </a:rPr>
              <a:t>Study</a:t>
            </a:r>
            <a:endParaRPr lang="en-US" altLang="en-US" sz="2800" b="1" dirty="0">
              <a:latin typeface="Calibri" pitchFamily="34" charset="0"/>
            </a:endParaRPr>
          </a:p>
        </p:txBody>
      </p:sp>
      <p:sp>
        <p:nvSpPr>
          <p:cNvPr id="7" name="Rectangle 2"/>
          <p:cNvSpPr>
            <a:spLocks noChangeArrowheads="1"/>
          </p:cNvSpPr>
          <p:nvPr/>
        </p:nvSpPr>
        <p:spPr bwMode="auto">
          <a:xfrm>
            <a:off x="808404" y="5177624"/>
            <a:ext cx="7632700" cy="872864"/>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lstStyle>
            <a:lvl1pPr eaLnBrk="0" hangingPunct="0">
              <a:spcBef>
                <a:spcPct val="20000"/>
              </a:spcBef>
              <a:buChar char="•"/>
              <a:defRPr sz="3200">
                <a:solidFill>
                  <a:schemeClr val="tx1"/>
                </a:solidFill>
                <a:latin typeface="Verdana" pitchFamily="34" charset="0"/>
                <a:ea typeface="MS PGothic" pitchFamily="34" charset="-128"/>
              </a:defRPr>
            </a:lvl1pPr>
            <a:lvl2pPr marL="742950" indent="-285750" eaLnBrk="0" hangingPunct="0">
              <a:spcBef>
                <a:spcPct val="20000"/>
              </a:spcBef>
              <a:buChar char="–"/>
              <a:defRPr sz="2800">
                <a:solidFill>
                  <a:schemeClr val="tx1"/>
                </a:solidFill>
                <a:latin typeface="Verdana" pitchFamily="34" charset="0"/>
                <a:ea typeface="MS PGothic" pitchFamily="34" charset="-128"/>
              </a:defRPr>
            </a:lvl2pPr>
            <a:lvl3pPr marL="1143000" indent="-228600" eaLnBrk="0" hangingPunct="0">
              <a:spcBef>
                <a:spcPct val="20000"/>
              </a:spcBef>
              <a:buChar char="•"/>
              <a:defRPr sz="2400">
                <a:solidFill>
                  <a:schemeClr val="tx1"/>
                </a:solidFill>
                <a:latin typeface="Verdana" pitchFamily="34" charset="0"/>
                <a:ea typeface="MS PGothic" pitchFamily="34" charset="-128"/>
              </a:defRPr>
            </a:lvl3pPr>
            <a:lvl4pPr marL="1600200" indent="-228600" eaLnBrk="0" hangingPunct="0">
              <a:spcBef>
                <a:spcPct val="20000"/>
              </a:spcBef>
              <a:buChar char="–"/>
              <a:defRPr sz="2000">
                <a:solidFill>
                  <a:schemeClr val="tx1"/>
                </a:solidFill>
                <a:latin typeface="Verdana" pitchFamily="34" charset="0"/>
                <a:ea typeface="MS PGothic" pitchFamily="34" charset="-128"/>
              </a:defRPr>
            </a:lvl4pPr>
            <a:lvl5pPr marL="2057400" indent="-228600" eaLnBrk="0" hangingPunct="0">
              <a:spcBef>
                <a:spcPct val="20000"/>
              </a:spcBef>
              <a:buChar char="»"/>
              <a:defRPr sz="2000">
                <a:solidFill>
                  <a:schemeClr val="tx1"/>
                </a:solidFill>
                <a:latin typeface="Verdana"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Verdana" pitchFamily="34" charset="0"/>
                <a:ea typeface="MS PGothic" pitchFamily="34" charset="-128"/>
              </a:defRPr>
            </a:lvl9pPr>
          </a:lstStyle>
          <a:p>
            <a:pPr algn="ctr" eaLnBrk="1" hangingPunct="1">
              <a:spcBef>
                <a:spcPct val="0"/>
              </a:spcBef>
              <a:buFontTx/>
              <a:buNone/>
            </a:pPr>
            <a:r>
              <a:rPr lang="en-US" altLang="en-US" sz="2800" b="1" dirty="0" smtClean="0">
                <a:latin typeface="Calibri" pitchFamily="34" charset="0"/>
              </a:rPr>
              <a:t>Drafting of Persistent </a:t>
            </a:r>
            <a:r>
              <a:rPr lang="en-US" altLang="en-US" sz="2800" b="1" dirty="0">
                <a:latin typeface="Calibri" pitchFamily="34" charset="0"/>
              </a:rPr>
              <a:t>Identifiers </a:t>
            </a:r>
            <a:r>
              <a:rPr lang="en-US" altLang="en-US" sz="2800" b="1" dirty="0" smtClean="0">
                <a:latin typeface="Calibri" pitchFamily="34" charset="0"/>
              </a:rPr>
              <a:t>Best Practice to be proposed for adoption </a:t>
            </a:r>
            <a:r>
              <a:rPr lang="en-US" altLang="en-US" sz="2800" b="1" dirty="0">
                <a:latin typeface="Calibri" pitchFamily="34" charset="0"/>
              </a:rPr>
              <a:t>by CEOS WGISS </a:t>
            </a:r>
          </a:p>
        </p:txBody>
      </p:sp>
      <p:sp>
        <p:nvSpPr>
          <p:cNvPr id="9" name="Down Arrow 8"/>
          <p:cNvSpPr/>
          <p:nvPr/>
        </p:nvSpPr>
        <p:spPr bwMode="auto">
          <a:xfrm>
            <a:off x="4336731" y="4281691"/>
            <a:ext cx="576043" cy="791860"/>
          </a:xfrm>
          <a:prstGeom prst="downArrow">
            <a:avLst/>
          </a:prstGeom>
          <a:ln>
            <a:headEnd type="none" w="med" len="med"/>
            <a:tailEnd type="none" w="med" len="med"/>
          </a:ln>
          <a:extLst/>
        </p:spPr>
        <p:style>
          <a:lnRef idx="0">
            <a:schemeClr val="accent5"/>
          </a:lnRef>
          <a:fillRef idx="3">
            <a:schemeClr val="accent5"/>
          </a:fillRef>
          <a:effectRef idx="3">
            <a:schemeClr val="accent5"/>
          </a:effectRef>
          <a:fontRef idx="minor">
            <a:schemeClr val="lt1"/>
          </a:fontRef>
        </p:style>
        <p:txBody>
          <a:bodyPr/>
          <a:lstStyle/>
          <a:p>
            <a:pPr>
              <a:defRPr/>
            </a:pPr>
            <a:endParaRPr lang="en-US">
              <a:cs typeface="MS PGothic" charset="0"/>
            </a:endParaRPr>
          </a:p>
        </p:txBody>
      </p:sp>
    </p:spTree>
    <p:extLst>
      <p:ext uri="{BB962C8B-B14F-4D97-AF65-F5344CB8AC3E}">
        <p14:creationId xmlns:p14="http://schemas.microsoft.com/office/powerpoint/2010/main" val="2630757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68313" y="2781300"/>
            <a:ext cx="7805737" cy="685800"/>
          </a:xfrm>
        </p:spPr>
        <p:txBody>
          <a:bodyPr/>
          <a:lstStyle/>
          <a:p>
            <a:pPr algn="ctr"/>
            <a:r>
              <a:rPr lang="en-US">
                <a:latin typeface="Calibri" charset="0"/>
                <a:ea typeface="MS PGothic" charset="0"/>
              </a:rPr>
              <a:t>Persistent Identifiers</a:t>
            </a:r>
            <a:br>
              <a:rPr lang="en-US">
                <a:latin typeface="Calibri" charset="0"/>
                <a:ea typeface="MS PGothic" charset="0"/>
              </a:rPr>
            </a:br>
            <a:r>
              <a:rPr lang="en-US">
                <a:latin typeface="Calibri" charset="0"/>
                <a:ea typeface="MS PGothic" charset="0"/>
              </a:rPr>
              <a:t>SEASAT Pilot Implementation at ESA</a:t>
            </a:r>
            <a:endParaRPr lang="en-GB">
              <a:latin typeface="Calibri" charset="0"/>
              <a:ea typeface="MS PGothic" charset="0"/>
            </a:endParaRPr>
          </a:p>
        </p:txBody>
      </p:sp>
      <p:sp>
        <p:nvSpPr>
          <p:cNvPr id="29699"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5" name="Title 1"/>
          <p:cNvSpPr txBox="1">
            <a:spLocks/>
          </p:cNvSpPr>
          <p:nvPr/>
        </p:nvSpPr>
        <p:spPr bwMode="auto">
          <a:xfrm>
            <a:off x="667747" y="2364002"/>
            <a:ext cx="780573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l" rtl="0" eaLnBrk="1" fontAlgn="base" hangingPunct="1">
              <a:spcBef>
                <a:spcPct val="0"/>
              </a:spcBef>
              <a:spcAft>
                <a:spcPct val="0"/>
              </a:spcAft>
              <a:defRPr sz="2200" b="1">
                <a:solidFill>
                  <a:schemeClr val="bg1"/>
                </a:solidFill>
                <a:latin typeface="+mj-lt"/>
                <a:ea typeface="+mj-ea"/>
                <a:cs typeface="+mj-cs"/>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a:lstStyle>
          <a:p>
            <a:pPr algn="ctr"/>
            <a:r>
              <a:rPr lang="en-US" sz="4000" dirty="0" smtClean="0">
                <a:solidFill>
                  <a:srgbClr val="000000"/>
                </a:solidFill>
                <a:latin typeface="Calibri" charset="0"/>
                <a:ea typeface="MS PGothic" charset="0"/>
              </a:rPr>
              <a:t>Persistent Identifiers</a:t>
            </a:r>
            <a:br>
              <a:rPr lang="en-US" sz="4000" dirty="0" smtClean="0">
                <a:solidFill>
                  <a:srgbClr val="000000"/>
                </a:solidFill>
                <a:latin typeface="Calibri" charset="0"/>
                <a:ea typeface="MS PGothic" charset="0"/>
              </a:rPr>
            </a:br>
            <a:r>
              <a:rPr lang="en-US" sz="4000" dirty="0" smtClean="0">
                <a:solidFill>
                  <a:srgbClr val="000000"/>
                </a:solidFill>
                <a:latin typeface="Calibri" charset="0"/>
                <a:ea typeface="MS PGothic" charset="0"/>
              </a:rPr>
              <a:t>Pilot Implementation at ESA</a:t>
            </a:r>
            <a:endParaRPr lang="en-GB" sz="4000" dirty="0">
              <a:solidFill>
                <a:srgbClr val="000000"/>
              </a:solidFill>
              <a:latin typeface="Calibri" charset="0"/>
              <a:ea typeface="MS PGothic" charset="0"/>
            </a:endParaRPr>
          </a:p>
        </p:txBody>
      </p:sp>
    </p:spTree>
    <p:extLst>
      <p:ext uri="{BB962C8B-B14F-4D97-AF65-F5344CB8AC3E}">
        <p14:creationId xmlns:p14="http://schemas.microsoft.com/office/powerpoint/2010/main" val="1630595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4294967295"/>
          </p:nvPr>
        </p:nvSpPr>
        <p:spPr>
          <a:xfrm>
            <a:off x="2590800" y="6356350"/>
            <a:ext cx="3657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charset="0"/>
                <a:ea typeface="MS PGothic" charset="0"/>
                <a:cs typeface="MS PGothic" charset="0"/>
              </a:defRPr>
            </a:lvl1pPr>
            <a:lvl2pPr>
              <a:defRPr sz="2800">
                <a:solidFill>
                  <a:schemeClr val="tx1"/>
                </a:solidFill>
                <a:latin typeface="Verdana" charset="0"/>
                <a:ea typeface="MS PGothic" charset="0"/>
                <a:cs typeface="MS PGothic" charset="0"/>
              </a:defRPr>
            </a:lvl2pPr>
            <a:lvl3pPr>
              <a:defRPr sz="2400">
                <a:solidFill>
                  <a:schemeClr val="tx1"/>
                </a:solidFill>
                <a:latin typeface="Verdana" charset="0"/>
                <a:ea typeface="MS PGothic" charset="0"/>
                <a:cs typeface="MS PGothic" charset="0"/>
              </a:defRPr>
            </a:lvl3pPr>
            <a:lvl4pPr>
              <a:defRPr sz="2000">
                <a:solidFill>
                  <a:schemeClr val="tx1"/>
                </a:solidFill>
                <a:latin typeface="Verdana" charset="0"/>
                <a:ea typeface="MS PGothic" charset="0"/>
                <a:cs typeface="MS PGothic" charset="0"/>
              </a:defRPr>
            </a:lvl4pPr>
            <a:lvl5pPr>
              <a:defRPr sz="2000">
                <a:solidFill>
                  <a:schemeClr val="tx1"/>
                </a:solidFill>
                <a:latin typeface="Verdana" charset="0"/>
                <a:ea typeface="MS PGothic" charset="0"/>
                <a:cs typeface="MS PGothic" charset="0"/>
              </a:defRPr>
            </a:lvl5pPr>
            <a:lvl6pPr eaLnBrk="0" hangingPunct="0">
              <a:defRPr sz="2000">
                <a:solidFill>
                  <a:schemeClr val="tx1"/>
                </a:solidFill>
                <a:latin typeface="Verdana" charset="0"/>
                <a:ea typeface="MS PGothic" charset="0"/>
                <a:cs typeface="MS PGothic" charset="0"/>
              </a:defRPr>
            </a:lvl6pPr>
            <a:lvl7pPr eaLnBrk="0" hangingPunct="0">
              <a:defRPr sz="2000">
                <a:solidFill>
                  <a:schemeClr val="tx1"/>
                </a:solidFill>
                <a:latin typeface="Verdana" charset="0"/>
                <a:ea typeface="MS PGothic" charset="0"/>
                <a:cs typeface="MS PGothic" charset="0"/>
              </a:defRPr>
            </a:lvl7pPr>
            <a:lvl8pPr eaLnBrk="0" hangingPunct="0">
              <a:defRPr sz="2000">
                <a:solidFill>
                  <a:schemeClr val="tx1"/>
                </a:solidFill>
                <a:latin typeface="Verdana" charset="0"/>
                <a:ea typeface="MS PGothic" charset="0"/>
                <a:cs typeface="MS PGothic" charset="0"/>
              </a:defRPr>
            </a:lvl8pPr>
            <a:lvl9pPr eaLnBrk="0" hangingPunct="0">
              <a:defRPr sz="2000">
                <a:solidFill>
                  <a:schemeClr val="tx1"/>
                </a:solidFill>
                <a:latin typeface="Verdana" charset="0"/>
                <a:ea typeface="MS PGothic" charset="0"/>
                <a:cs typeface="MS PGothic" charset="0"/>
              </a:defRPr>
            </a:lvl9pPr>
          </a:lstStyle>
          <a:p>
            <a:endParaRPr lang="en-GB" sz="1000">
              <a:latin typeface="Tahoma" charset="0"/>
            </a:endParaRPr>
          </a:p>
          <a:p>
            <a:endParaRPr lang="en-GB" sz="1000">
              <a:latin typeface="Tahoma" charset="0"/>
            </a:endParaRPr>
          </a:p>
        </p:txBody>
      </p:sp>
      <p:sp>
        <p:nvSpPr>
          <p:cNvPr id="30723" name="Content Placeholder 2"/>
          <p:cNvSpPr>
            <a:spLocks noGrp="1"/>
          </p:cNvSpPr>
          <p:nvPr/>
        </p:nvSpPr>
        <p:spPr bwMode="auto">
          <a:xfrm>
            <a:off x="182525" y="1341437"/>
            <a:ext cx="8816457" cy="4914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600"/>
              </a:spcBef>
              <a:buFontTx/>
              <a:buChar char="•"/>
            </a:pPr>
            <a:r>
              <a:rPr lang="en-GB" sz="2000" b="1" dirty="0">
                <a:solidFill>
                  <a:srgbClr val="000000"/>
                </a:solidFill>
                <a:latin typeface="+mn-lt"/>
              </a:rPr>
              <a:t>Scope</a:t>
            </a:r>
            <a:r>
              <a:rPr lang="en-GB" sz="2000" dirty="0">
                <a:solidFill>
                  <a:srgbClr val="000000"/>
                </a:solidFill>
                <a:latin typeface="+mn-lt"/>
              </a:rPr>
              <a:t>: testing the implementation of Persistent Identifiers, in particular DOIs, for EO data products at ESA</a:t>
            </a:r>
            <a:endParaRPr lang="en-US" sz="2000" dirty="0">
              <a:solidFill>
                <a:srgbClr val="000000"/>
              </a:solidFill>
              <a:latin typeface="+mn-lt"/>
            </a:endParaRPr>
          </a:p>
          <a:p>
            <a:pPr>
              <a:spcBef>
                <a:spcPts val="600"/>
              </a:spcBef>
            </a:pPr>
            <a:endParaRPr lang="en-GB" sz="1000" dirty="0" smtClean="0">
              <a:solidFill>
                <a:srgbClr val="000000"/>
              </a:solidFill>
              <a:latin typeface="+mn-lt"/>
            </a:endParaRPr>
          </a:p>
          <a:p>
            <a:pPr marL="342900" indent="-342900">
              <a:spcBef>
                <a:spcPts val="600"/>
              </a:spcBef>
              <a:buFontTx/>
              <a:buChar char="•"/>
            </a:pPr>
            <a:r>
              <a:rPr lang="en-GB" sz="2000" dirty="0" smtClean="0">
                <a:solidFill>
                  <a:srgbClr val="000000"/>
                </a:solidFill>
                <a:latin typeface="+mn-lt"/>
              </a:rPr>
              <a:t>Selected </a:t>
            </a:r>
            <a:r>
              <a:rPr lang="en-GB" sz="2000" dirty="0">
                <a:solidFill>
                  <a:srgbClr val="000000"/>
                </a:solidFill>
                <a:latin typeface="+mn-lt"/>
              </a:rPr>
              <a:t>test case: SEASAT </a:t>
            </a:r>
            <a:r>
              <a:rPr lang="en-GB" sz="2000" dirty="0" smtClean="0">
                <a:solidFill>
                  <a:srgbClr val="000000"/>
                </a:solidFill>
                <a:latin typeface="+mn-lt"/>
              </a:rPr>
              <a:t>recently </a:t>
            </a:r>
            <a:r>
              <a:rPr lang="en-GB" sz="2000" dirty="0">
                <a:solidFill>
                  <a:srgbClr val="000000"/>
                </a:solidFill>
                <a:latin typeface="+mn-lt"/>
              </a:rPr>
              <a:t>reprocessed </a:t>
            </a:r>
            <a:r>
              <a:rPr lang="en-GB" sz="2000" dirty="0" smtClean="0">
                <a:solidFill>
                  <a:srgbClr val="000000"/>
                </a:solidFill>
                <a:latin typeface="+mn-lt"/>
              </a:rPr>
              <a:t>dataset</a:t>
            </a:r>
            <a:endParaRPr lang="en-GB" sz="2000" dirty="0">
              <a:solidFill>
                <a:srgbClr val="000000"/>
              </a:solidFill>
              <a:latin typeface="+mn-lt"/>
            </a:endParaRPr>
          </a:p>
          <a:p>
            <a:pPr>
              <a:spcBef>
                <a:spcPts val="600"/>
              </a:spcBef>
            </a:pPr>
            <a:endParaRPr lang="en-GB" sz="1000" dirty="0" smtClean="0">
              <a:solidFill>
                <a:srgbClr val="000000"/>
              </a:solidFill>
              <a:latin typeface="+mn-lt"/>
            </a:endParaRPr>
          </a:p>
          <a:p>
            <a:pPr marL="342900" indent="-342900">
              <a:spcBef>
                <a:spcPts val="600"/>
              </a:spcBef>
              <a:buFontTx/>
              <a:buChar char="•"/>
            </a:pPr>
            <a:r>
              <a:rPr lang="en-GB" sz="2000" dirty="0" smtClean="0">
                <a:solidFill>
                  <a:srgbClr val="000000"/>
                </a:solidFill>
                <a:latin typeface="+mn-lt"/>
              </a:rPr>
              <a:t>OGC </a:t>
            </a:r>
            <a:r>
              <a:rPr lang="en-GB" sz="2000" dirty="0">
                <a:solidFill>
                  <a:srgbClr val="000000"/>
                </a:solidFill>
                <a:latin typeface="+mn-lt"/>
              </a:rPr>
              <a:t>metadata standard adopted </a:t>
            </a:r>
            <a:r>
              <a:rPr lang="en-GB" sz="2000" dirty="0" smtClean="0">
                <a:solidFill>
                  <a:srgbClr val="000000"/>
                </a:solidFill>
                <a:latin typeface="+mn-lt"/>
              </a:rPr>
              <a:t>at </a:t>
            </a:r>
            <a:r>
              <a:rPr lang="en-GB" sz="2000" dirty="0">
                <a:solidFill>
                  <a:srgbClr val="000000"/>
                </a:solidFill>
                <a:latin typeface="+mn-lt"/>
              </a:rPr>
              <a:t>ESA comprises two metadata elements which can host Persistent Identifiers:</a:t>
            </a:r>
          </a:p>
          <a:p>
            <a:pPr marL="1227138" lvl="1" indent="-419100">
              <a:spcBef>
                <a:spcPts val="600"/>
              </a:spcBef>
              <a:buFont typeface="Courier New" charset="0"/>
              <a:buChar char="o"/>
            </a:pPr>
            <a:r>
              <a:rPr lang="en-GB" dirty="0" err="1">
                <a:solidFill>
                  <a:srgbClr val="000000"/>
                </a:solidFill>
                <a:latin typeface="+mn-lt"/>
              </a:rPr>
              <a:t>eop:doi</a:t>
            </a:r>
            <a:r>
              <a:rPr lang="en-GB" dirty="0">
                <a:solidFill>
                  <a:srgbClr val="000000"/>
                </a:solidFill>
                <a:latin typeface="+mn-lt"/>
              </a:rPr>
              <a:t> - </a:t>
            </a:r>
            <a:r>
              <a:rPr lang="en-US" dirty="0">
                <a:solidFill>
                  <a:srgbClr val="000000"/>
                </a:solidFill>
                <a:latin typeface="+mn-lt"/>
              </a:rPr>
              <a:t>Digital Object Identifier (http://</a:t>
            </a:r>
            <a:r>
              <a:rPr lang="en-US" dirty="0" err="1">
                <a:solidFill>
                  <a:srgbClr val="000000"/>
                </a:solidFill>
                <a:latin typeface="+mn-lt"/>
              </a:rPr>
              <a:t>www.doi.org</a:t>
            </a:r>
            <a:r>
              <a:rPr lang="en-US" dirty="0">
                <a:solidFill>
                  <a:srgbClr val="000000"/>
                </a:solidFill>
                <a:latin typeface="+mn-lt"/>
              </a:rPr>
              <a:t>)</a:t>
            </a:r>
            <a:endParaRPr lang="en-GB" dirty="0">
              <a:solidFill>
                <a:srgbClr val="000000"/>
              </a:solidFill>
              <a:latin typeface="+mn-lt"/>
            </a:endParaRPr>
          </a:p>
          <a:p>
            <a:pPr marL="1227138" lvl="1" indent="-419100">
              <a:spcBef>
                <a:spcPts val="600"/>
              </a:spcBef>
              <a:buFont typeface="Courier New" charset="0"/>
              <a:buChar char="o"/>
            </a:pPr>
            <a:r>
              <a:rPr lang="en-GB" dirty="0" err="1">
                <a:solidFill>
                  <a:srgbClr val="000000"/>
                </a:solidFill>
                <a:latin typeface="+mn-lt"/>
              </a:rPr>
              <a:t>eop:vendorSpecific</a:t>
            </a:r>
            <a:r>
              <a:rPr lang="en-GB" dirty="0">
                <a:solidFill>
                  <a:srgbClr val="000000"/>
                </a:solidFill>
                <a:latin typeface="+mn-lt"/>
              </a:rPr>
              <a:t> - </a:t>
            </a:r>
            <a:r>
              <a:rPr lang="en-US" dirty="0">
                <a:solidFill>
                  <a:srgbClr val="000000"/>
                </a:solidFill>
                <a:latin typeface="+mn-lt"/>
              </a:rPr>
              <a:t>can be used to provide additional attributes in the product metadata (e.g. </a:t>
            </a:r>
            <a:r>
              <a:rPr lang="en-US" dirty="0" err="1">
                <a:solidFill>
                  <a:srgbClr val="000000"/>
                </a:solidFill>
                <a:latin typeface="+mn-lt"/>
              </a:rPr>
              <a:t>doi</a:t>
            </a:r>
            <a:r>
              <a:rPr lang="en-US" dirty="0">
                <a:solidFill>
                  <a:srgbClr val="000000"/>
                </a:solidFill>
                <a:latin typeface="+mn-lt"/>
              </a:rPr>
              <a:t>)</a:t>
            </a:r>
            <a:endParaRPr lang="en-GB" dirty="0">
              <a:solidFill>
                <a:srgbClr val="000000"/>
              </a:solidFill>
              <a:latin typeface="+mn-lt"/>
            </a:endParaRPr>
          </a:p>
          <a:p>
            <a:pPr>
              <a:spcBef>
                <a:spcPts val="600"/>
              </a:spcBef>
            </a:pPr>
            <a:endParaRPr lang="en-GB" sz="1000" dirty="0" smtClean="0">
              <a:solidFill>
                <a:srgbClr val="000000"/>
              </a:solidFill>
              <a:latin typeface="+mn-lt"/>
            </a:endParaRPr>
          </a:p>
          <a:p>
            <a:pPr marL="342900" indent="-342900">
              <a:spcBef>
                <a:spcPts val="600"/>
              </a:spcBef>
              <a:buFontTx/>
              <a:buChar char="•"/>
            </a:pPr>
            <a:r>
              <a:rPr lang="en-GB" sz="2000" dirty="0">
                <a:solidFill>
                  <a:srgbClr val="000000"/>
                </a:solidFill>
                <a:latin typeface="+mn-lt"/>
              </a:rPr>
              <a:t>Focus of pilot test was on PID implementation in the product metadata (both options), ingestion and retrieval from </a:t>
            </a:r>
            <a:r>
              <a:rPr lang="en-GB" sz="2000" dirty="0" smtClean="0">
                <a:solidFill>
                  <a:srgbClr val="000000"/>
                </a:solidFill>
                <a:latin typeface="+mn-lt"/>
              </a:rPr>
              <a:t>archive</a:t>
            </a:r>
            <a:endParaRPr lang="en-GB" sz="1000" dirty="0">
              <a:solidFill>
                <a:srgbClr val="000000"/>
              </a:solidFill>
              <a:latin typeface="+mn-lt"/>
            </a:endParaRPr>
          </a:p>
          <a:p>
            <a:pPr marL="342900" indent="-342900">
              <a:lnSpc>
                <a:spcPct val="150000"/>
              </a:lnSpc>
              <a:spcBef>
                <a:spcPts val="600"/>
              </a:spcBef>
              <a:buClr>
                <a:schemeClr val="tx1"/>
              </a:buClr>
              <a:buFontTx/>
              <a:buChar char="•"/>
              <a:defRPr/>
            </a:pPr>
            <a:r>
              <a:rPr lang="en-GB" sz="2000" b="1" dirty="0">
                <a:solidFill>
                  <a:srgbClr val="000000"/>
                </a:solidFill>
                <a:latin typeface="+mn-lt"/>
              </a:rPr>
              <a:t>Conclusion</a:t>
            </a:r>
            <a:r>
              <a:rPr lang="en-GB" sz="2000" dirty="0">
                <a:solidFill>
                  <a:srgbClr val="000000"/>
                </a:solidFill>
                <a:latin typeface="+mn-lt"/>
              </a:rPr>
              <a:t>: </a:t>
            </a:r>
            <a:r>
              <a:rPr lang="en-GB" sz="2000" dirty="0" err="1">
                <a:solidFill>
                  <a:srgbClr val="000000"/>
                </a:solidFill>
                <a:latin typeface="+mn-lt"/>
              </a:rPr>
              <a:t>eop:doi</a:t>
            </a:r>
            <a:r>
              <a:rPr lang="en-GB" sz="2000" dirty="0">
                <a:solidFill>
                  <a:srgbClr val="000000"/>
                </a:solidFill>
                <a:latin typeface="+mn-lt"/>
              </a:rPr>
              <a:t> field should be used for </a:t>
            </a:r>
            <a:r>
              <a:rPr lang="en-GB" sz="2000" dirty="0" smtClean="0">
                <a:solidFill>
                  <a:srgbClr val="000000"/>
                </a:solidFill>
                <a:latin typeface="+mn-lt"/>
              </a:rPr>
              <a:t>DOIs</a:t>
            </a:r>
            <a:endParaRPr lang="en-GB" sz="2000" dirty="0">
              <a:solidFill>
                <a:srgbClr val="000000"/>
              </a:solidFill>
              <a:latin typeface="+mn-lt"/>
            </a:endParaRPr>
          </a:p>
        </p:txBody>
      </p:sp>
      <p:sp>
        <p:nvSpPr>
          <p:cNvPr id="30724" name="Title 1"/>
          <p:cNvSpPr>
            <a:spLocks noGrp="1"/>
          </p:cNvSpPr>
          <p:nvPr>
            <p:ph type="title"/>
          </p:nvPr>
        </p:nvSpPr>
        <p:spPr>
          <a:xfrm>
            <a:off x="360587" y="234209"/>
            <a:ext cx="9144000" cy="769441"/>
          </a:xfrm>
          <a:noFill/>
          <a:ln>
            <a:noFill/>
          </a:ln>
        </p:spPr>
        <p:txBody>
          <a:bodyPr vert="horz" wrap="square" lIns="91440" tIns="45720" rIns="91440" bIns="45720" numCol="1" anchor="ctr" anchorCtr="0" compatLnSpc="1">
            <a:prstTxWarp prst="textNoShape">
              <a:avLst/>
            </a:prstTxWarp>
            <a:spAutoFit/>
          </a:bodyPr>
          <a:lstStyle/>
          <a:p>
            <a:r>
              <a:rPr lang="en-GB" dirty="0" smtClean="0"/>
              <a:t>PID </a:t>
            </a:r>
            <a:r>
              <a:rPr lang="en-GB" dirty="0"/>
              <a:t>Implementation </a:t>
            </a:r>
            <a:r>
              <a:rPr lang="en-GB" dirty="0" smtClean="0"/>
              <a:t>Test</a:t>
            </a:r>
            <a:br>
              <a:rPr lang="en-GB" dirty="0" smtClean="0"/>
            </a:br>
            <a:r>
              <a:rPr lang="en-GB" dirty="0" smtClean="0"/>
              <a:t>SEASAT</a:t>
            </a:r>
            <a:endParaRPr lang="en-GB" dirty="0"/>
          </a:p>
        </p:txBody>
      </p:sp>
    </p:spTree>
    <p:extLst>
      <p:ext uri="{BB962C8B-B14F-4D97-AF65-F5344CB8AC3E}">
        <p14:creationId xmlns:p14="http://schemas.microsoft.com/office/powerpoint/2010/main" val="4011409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379076"/>
            <a:ext cx="6252997" cy="430887"/>
          </a:xfrm>
        </p:spPr>
        <p:txBody>
          <a:bodyPr/>
          <a:lstStyle/>
          <a:p>
            <a:r>
              <a:rPr lang="en-GB" dirty="0" smtClean="0"/>
              <a:t>Registration Agency: </a:t>
            </a:r>
            <a:r>
              <a:rPr lang="en-GB" dirty="0" err="1" smtClean="0"/>
              <a:t>DataCite</a:t>
            </a:r>
            <a:r>
              <a:rPr lang="en-GB" dirty="0" smtClean="0"/>
              <a:t> </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83" y="1922696"/>
            <a:ext cx="3247293" cy="4264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42166" y="1769913"/>
            <a:ext cx="5104912" cy="4690207"/>
          </a:xfrm>
        </p:spPr>
        <p:txBody>
          <a:bodyPr/>
          <a:lstStyle/>
          <a:p>
            <a:pPr algn="just">
              <a:buFont typeface="Arial" panose="020B0604020202020204" pitchFamily="34" charset="0"/>
              <a:buChar char="•"/>
            </a:pPr>
            <a:r>
              <a:rPr lang="en-GB" dirty="0" smtClean="0">
                <a:solidFill>
                  <a:srgbClr val="000000"/>
                </a:solidFill>
              </a:rPr>
              <a:t>Member of the International DOI Foundation</a:t>
            </a:r>
          </a:p>
          <a:p>
            <a:pPr algn="just">
              <a:buFont typeface="Arial" panose="020B0604020202020204" pitchFamily="34" charset="0"/>
              <a:buChar char="•"/>
            </a:pPr>
            <a:r>
              <a:rPr lang="en-GB" dirty="0" smtClean="0">
                <a:solidFill>
                  <a:srgbClr val="000000"/>
                </a:solidFill>
              </a:rPr>
              <a:t>A global, not-for-profit organisation formed in London on 01/12/2009 aiming to:</a:t>
            </a:r>
          </a:p>
          <a:p>
            <a:pPr lvl="1" algn="just">
              <a:buFont typeface="Arial" panose="020B0604020202020204" pitchFamily="34" charset="0"/>
              <a:buChar char="•"/>
            </a:pPr>
            <a:r>
              <a:rPr lang="en-GB" dirty="0">
                <a:solidFill>
                  <a:srgbClr val="000000"/>
                </a:solidFill>
              </a:rPr>
              <a:t>establish easier access to research data on the Internet</a:t>
            </a:r>
          </a:p>
          <a:p>
            <a:pPr lvl="1" algn="just">
              <a:buFont typeface="Arial" panose="020B0604020202020204" pitchFamily="34" charset="0"/>
              <a:buChar char="•"/>
            </a:pPr>
            <a:r>
              <a:rPr lang="en-GB" dirty="0">
                <a:solidFill>
                  <a:srgbClr val="000000"/>
                </a:solidFill>
              </a:rPr>
              <a:t>increase acceptance of research data as legitimate, citable contributions to the scholarly record</a:t>
            </a:r>
          </a:p>
          <a:p>
            <a:pPr lvl="1" algn="just">
              <a:buFont typeface="Arial" panose="020B0604020202020204" pitchFamily="34" charset="0"/>
              <a:buChar char="•"/>
            </a:pPr>
            <a:r>
              <a:rPr lang="en-GB" dirty="0">
                <a:solidFill>
                  <a:srgbClr val="000000"/>
                </a:solidFill>
              </a:rPr>
              <a:t>support data archiving that will permit results to be verified and re-purposed for future study</a:t>
            </a:r>
          </a:p>
          <a:p>
            <a:pPr algn="just">
              <a:buFont typeface="Arial" panose="020B0604020202020204" pitchFamily="34" charset="0"/>
              <a:buChar char="•"/>
            </a:pPr>
            <a:r>
              <a:rPr lang="en-GB" dirty="0" err="1">
                <a:solidFill>
                  <a:srgbClr val="000000"/>
                </a:solidFill>
              </a:rPr>
              <a:t>DataCite</a:t>
            </a:r>
            <a:r>
              <a:rPr lang="en-GB" dirty="0">
                <a:solidFill>
                  <a:srgbClr val="000000"/>
                </a:solidFill>
              </a:rPr>
              <a:t> does not allocate persistent identifiers itself; this is done by its members, who act as allocating agents</a:t>
            </a:r>
            <a:r>
              <a:rPr lang="en-GB" dirty="0" smtClean="0">
                <a:solidFill>
                  <a:srgbClr val="000000"/>
                </a:solidFill>
              </a:rPr>
              <a:t>.</a:t>
            </a:r>
            <a:endParaRPr lang="en-GB" dirty="0">
              <a:solidFill>
                <a:srgbClr val="000000"/>
              </a:solidFill>
            </a:endParaRPr>
          </a:p>
          <a:p>
            <a:pPr algn="just">
              <a:buFont typeface="Arial" panose="020B0604020202020204" pitchFamily="34" charset="0"/>
              <a:buChar char="•"/>
            </a:pPr>
            <a:endParaRPr lang="en-GB" dirty="0" smtClean="0">
              <a:solidFill>
                <a:srgbClr val="000000"/>
              </a:solidFill>
            </a:endParaRPr>
          </a:p>
        </p:txBody>
      </p:sp>
      <p:sp>
        <p:nvSpPr>
          <p:cNvPr id="6" name="Content Placeholder 2"/>
          <p:cNvSpPr txBox="1">
            <a:spLocks/>
          </p:cNvSpPr>
          <p:nvPr/>
        </p:nvSpPr>
        <p:spPr bwMode="auto">
          <a:xfrm>
            <a:off x="487612" y="1371096"/>
            <a:ext cx="6062914" cy="420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lnSpc>
                <a:spcPct val="119000"/>
              </a:lnSpc>
              <a:spcBef>
                <a:spcPct val="20000"/>
              </a:spcBef>
              <a:spcAft>
                <a:spcPct val="0"/>
              </a:spcAft>
              <a:buClr>
                <a:schemeClr val="accent1"/>
              </a:buClr>
              <a:buFont typeface="Verdana" pitchFamily="34" charset="0"/>
              <a:buAutoNum type="arabicPeriod"/>
              <a:defRPr sz="1600">
                <a:solidFill>
                  <a:schemeClr val="bg2"/>
                </a:solidFill>
                <a:latin typeface="+mn-lt"/>
                <a:ea typeface="+mn-ea"/>
                <a:cs typeface="+mn-cs"/>
              </a:defRPr>
            </a:lvl1pPr>
            <a:lvl2pPr marL="1227138" indent="-419100" algn="l" rtl="0" eaLnBrk="1" fontAlgn="base" hangingPunct="1">
              <a:lnSpc>
                <a:spcPct val="119000"/>
              </a:lnSpc>
              <a:spcBef>
                <a:spcPct val="20000"/>
              </a:spcBef>
              <a:spcAft>
                <a:spcPct val="0"/>
              </a:spcAft>
              <a:buClr>
                <a:schemeClr val="accent1"/>
              </a:buClr>
              <a:buFont typeface="Verdana" pitchFamily="34" charset="0"/>
              <a:buAutoNum type="alphaLcPeriod"/>
              <a:defRPr sz="1600">
                <a:solidFill>
                  <a:schemeClr val="bg2"/>
                </a:solidFill>
                <a:latin typeface="+mn-lt"/>
              </a:defRPr>
            </a:lvl2pPr>
            <a:lvl3pPr marL="1825625"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3pPr>
            <a:lvl4pPr marL="2424113"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4pPr>
            <a:lvl5pPr marL="30226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pPr marL="0" indent="0" algn="just">
              <a:buNone/>
            </a:pPr>
            <a:r>
              <a:rPr lang="en-GB" b="1" dirty="0" smtClean="0"/>
              <a:t>HOW TO GET A DOI ?? </a:t>
            </a:r>
            <a:r>
              <a:rPr lang="en-GB" b="1" dirty="0" smtClean="0">
                <a:sym typeface="Wingdings"/>
              </a:rPr>
              <a:t> Example </a:t>
            </a:r>
            <a:r>
              <a:rPr lang="en-GB" b="1" dirty="0" err="1" smtClean="0">
                <a:sym typeface="Wingdings"/>
              </a:rPr>
              <a:t>D</a:t>
            </a:r>
            <a:r>
              <a:rPr lang="en-GB" b="1" dirty="0" err="1" smtClean="0"/>
              <a:t>ataCite</a:t>
            </a:r>
            <a:endParaRPr lang="en-GB" b="1" dirty="0" smtClean="0"/>
          </a:p>
        </p:txBody>
      </p:sp>
    </p:spTree>
    <p:extLst>
      <p:ext uri="{BB962C8B-B14F-4D97-AF65-F5344CB8AC3E}">
        <p14:creationId xmlns:p14="http://schemas.microsoft.com/office/powerpoint/2010/main" val="851996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4" y="379076"/>
            <a:ext cx="6539602" cy="430887"/>
          </a:xfrm>
        </p:spPr>
        <p:txBody>
          <a:bodyPr/>
          <a:lstStyle/>
          <a:p>
            <a:r>
              <a:rPr lang="en-GB" dirty="0" err="1" smtClean="0"/>
              <a:t>DataCite</a:t>
            </a:r>
            <a:r>
              <a:rPr lang="en-GB" dirty="0" smtClean="0"/>
              <a:t> Member Registration and Costs</a:t>
            </a:r>
            <a:endParaRPr lang="en-GB" dirty="0">
              <a:solidFill>
                <a:srgbClr val="FF0000"/>
              </a:solidFill>
            </a:endParaRPr>
          </a:p>
        </p:txBody>
      </p:sp>
      <p:sp>
        <p:nvSpPr>
          <p:cNvPr id="3" name="Content Placeholder 2"/>
          <p:cNvSpPr>
            <a:spLocks noGrp="1"/>
          </p:cNvSpPr>
          <p:nvPr>
            <p:ph idx="1"/>
          </p:nvPr>
        </p:nvSpPr>
        <p:spPr>
          <a:xfrm>
            <a:off x="502219" y="1406769"/>
            <a:ext cx="8139563" cy="4584456"/>
          </a:xfrm>
        </p:spPr>
        <p:txBody>
          <a:bodyPr/>
          <a:lstStyle/>
          <a:p>
            <a:pPr marL="0" indent="0" algn="just">
              <a:spcBef>
                <a:spcPts val="600"/>
              </a:spcBef>
              <a:buNone/>
            </a:pPr>
            <a:r>
              <a:rPr lang="en-GB" dirty="0" smtClean="0">
                <a:solidFill>
                  <a:srgbClr val="000000"/>
                </a:solidFill>
              </a:rPr>
              <a:t>Assigning and Registering Persistent Identifiers through </a:t>
            </a:r>
            <a:r>
              <a:rPr lang="en-GB" dirty="0" err="1" smtClean="0">
                <a:solidFill>
                  <a:srgbClr val="000000"/>
                </a:solidFill>
              </a:rPr>
              <a:t>DataCite</a:t>
            </a:r>
            <a:r>
              <a:rPr lang="en-GB" dirty="0" smtClean="0">
                <a:solidFill>
                  <a:srgbClr val="000000"/>
                </a:solidFill>
              </a:rPr>
              <a:t>:</a:t>
            </a:r>
          </a:p>
          <a:p>
            <a:pPr marL="0" indent="0" algn="just">
              <a:spcBef>
                <a:spcPts val="600"/>
              </a:spcBef>
              <a:buNone/>
            </a:pPr>
            <a:endParaRPr lang="en-GB" sz="500" dirty="0" smtClean="0">
              <a:solidFill>
                <a:srgbClr val="000000"/>
              </a:solidFill>
            </a:endParaRPr>
          </a:p>
          <a:p>
            <a:pPr algn="just">
              <a:spcBef>
                <a:spcPts val="600"/>
              </a:spcBef>
              <a:buFont typeface="+mj-lt"/>
              <a:buAutoNum type="arabicParenR"/>
            </a:pPr>
            <a:r>
              <a:rPr lang="en-GB" dirty="0" smtClean="0">
                <a:solidFill>
                  <a:srgbClr val="000000"/>
                </a:solidFill>
              </a:rPr>
              <a:t>Become a </a:t>
            </a:r>
            <a:r>
              <a:rPr lang="en-GB" dirty="0" err="1" smtClean="0">
                <a:solidFill>
                  <a:srgbClr val="000000"/>
                </a:solidFill>
              </a:rPr>
              <a:t>DataCite</a:t>
            </a:r>
            <a:r>
              <a:rPr lang="en-GB" dirty="0" smtClean="0">
                <a:solidFill>
                  <a:srgbClr val="000000"/>
                </a:solidFill>
              </a:rPr>
              <a:t> member:</a:t>
            </a:r>
          </a:p>
          <a:p>
            <a:pPr marL="285750" indent="-285750" algn="just">
              <a:spcBef>
                <a:spcPts val="600"/>
              </a:spcBef>
              <a:buFont typeface="Arial" panose="020B0604020202020204" pitchFamily="34" charset="0"/>
              <a:buChar char="•"/>
            </a:pPr>
            <a:r>
              <a:rPr lang="en-GB" dirty="0" smtClean="0">
                <a:solidFill>
                  <a:srgbClr val="000000"/>
                </a:solidFill>
              </a:rPr>
              <a:t>Membership </a:t>
            </a:r>
            <a:r>
              <a:rPr lang="en-GB" dirty="0">
                <a:solidFill>
                  <a:srgbClr val="000000"/>
                </a:solidFill>
              </a:rPr>
              <a:t>is open to all </a:t>
            </a:r>
            <a:r>
              <a:rPr lang="en-GB" dirty="0" smtClean="0">
                <a:solidFill>
                  <a:srgbClr val="000000"/>
                </a:solidFill>
              </a:rPr>
              <a:t>not-for-profit </a:t>
            </a:r>
            <a:r>
              <a:rPr lang="en-GB" dirty="0">
                <a:solidFill>
                  <a:srgbClr val="000000"/>
                </a:solidFill>
              </a:rPr>
              <a:t>organisations who wish to allocate DOI names and use </a:t>
            </a:r>
            <a:r>
              <a:rPr lang="en-GB" dirty="0" err="1" smtClean="0">
                <a:solidFill>
                  <a:srgbClr val="000000"/>
                </a:solidFill>
              </a:rPr>
              <a:t>DataCite</a:t>
            </a:r>
            <a:r>
              <a:rPr lang="en-GB" dirty="0" smtClean="0">
                <a:solidFill>
                  <a:srgbClr val="000000"/>
                </a:solidFill>
              </a:rPr>
              <a:t> as the Registration Agency. Membership </a:t>
            </a:r>
            <a:r>
              <a:rPr lang="en-GB" dirty="0">
                <a:solidFill>
                  <a:srgbClr val="000000"/>
                </a:solidFill>
              </a:rPr>
              <a:t>fee for full members is 8.500€ p.a</a:t>
            </a:r>
            <a:r>
              <a:rPr lang="en-GB" dirty="0" smtClean="0">
                <a:solidFill>
                  <a:srgbClr val="000000"/>
                </a:solidFill>
              </a:rPr>
              <a:t>.</a:t>
            </a:r>
          </a:p>
          <a:p>
            <a:pPr marL="285750" indent="-285750" algn="just">
              <a:spcBef>
                <a:spcPts val="600"/>
              </a:spcBef>
              <a:buFont typeface="Arial" panose="020B0604020202020204" pitchFamily="34" charset="0"/>
              <a:buChar char="•"/>
            </a:pPr>
            <a:r>
              <a:rPr lang="en-GB" dirty="0" smtClean="0">
                <a:solidFill>
                  <a:srgbClr val="000000"/>
                </a:solidFill>
              </a:rPr>
              <a:t>Members are </a:t>
            </a:r>
            <a:r>
              <a:rPr lang="en-GB" dirty="0">
                <a:solidFill>
                  <a:srgbClr val="000000"/>
                </a:solidFill>
              </a:rPr>
              <a:t>eligible to actively take part in the working groups, </a:t>
            </a:r>
            <a:r>
              <a:rPr lang="en-GB" dirty="0" smtClean="0">
                <a:solidFill>
                  <a:srgbClr val="000000"/>
                </a:solidFill>
              </a:rPr>
              <a:t>have </a:t>
            </a:r>
            <a:r>
              <a:rPr lang="en-GB" dirty="0">
                <a:solidFill>
                  <a:srgbClr val="000000"/>
                </a:solidFill>
              </a:rPr>
              <a:t>full voting rights on all decisions, and may register unlimited DOI </a:t>
            </a:r>
            <a:r>
              <a:rPr lang="en-GB" dirty="0" smtClean="0">
                <a:solidFill>
                  <a:srgbClr val="000000"/>
                </a:solidFill>
              </a:rPr>
              <a:t>names.</a:t>
            </a:r>
          </a:p>
          <a:p>
            <a:pPr marL="285750" indent="-285750" algn="just">
              <a:spcBef>
                <a:spcPts val="600"/>
              </a:spcBef>
              <a:buFont typeface="Arial" panose="020B0604020202020204" pitchFamily="34" charset="0"/>
              <a:buChar char="•"/>
            </a:pPr>
            <a:endParaRPr lang="en-GB" sz="500" dirty="0" smtClean="0">
              <a:solidFill>
                <a:srgbClr val="000000"/>
              </a:solidFill>
            </a:endParaRPr>
          </a:p>
          <a:p>
            <a:pPr algn="just">
              <a:spcBef>
                <a:spcPts val="600"/>
              </a:spcBef>
              <a:buFont typeface="+mj-lt"/>
              <a:buAutoNum type="arabicParenR" startAt="2"/>
            </a:pPr>
            <a:r>
              <a:rPr lang="en-GB" dirty="0" smtClean="0">
                <a:solidFill>
                  <a:srgbClr val="000000"/>
                </a:solidFill>
              </a:rPr>
              <a:t>Work with an existing </a:t>
            </a:r>
            <a:r>
              <a:rPr lang="en-GB" dirty="0" err="1">
                <a:solidFill>
                  <a:srgbClr val="000000"/>
                </a:solidFill>
              </a:rPr>
              <a:t>DataCite</a:t>
            </a:r>
            <a:r>
              <a:rPr lang="en-GB" dirty="0">
                <a:solidFill>
                  <a:srgbClr val="000000"/>
                </a:solidFill>
              </a:rPr>
              <a:t> member</a:t>
            </a:r>
            <a:r>
              <a:rPr lang="en-GB" dirty="0" smtClean="0">
                <a:solidFill>
                  <a:srgbClr val="000000"/>
                </a:solidFill>
              </a:rPr>
              <a:t>:</a:t>
            </a:r>
          </a:p>
          <a:p>
            <a:pPr marL="285750" indent="-285750" algn="just">
              <a:spcBef>
                <a:spcPts val="600"/>
              </a:spcBef>
              <a:buFont typeface="Arial" panose="020B0604020202020204" pitchFamily="34" charset="0"/>
              <a:buChar char="•"/>
            </a:pPr>
            <a:r>
              <a:rPr lang="en-GB" dirty="0">
                <a:solidFill>
                  <a:srgbClr val="000000"/>
                </a:solidFill>
              </a:rPr>
              <a:t>If </a:t>
            </a:r>
            <a:r>
              <a:rPr lang="en-GB" dirty="0" smtClean="0">
                <a:solidFill>
                  <a:srgbClr val="000000"/>
                </a:solidFill>
              </a:rPr>
              <a:t>an organization is only </a:t>
            </a:r>
            <a:r>
              <a:rPr lang="en-GB" dirty="0">
                <a:solidFill>
                  <a:srgbClr val="000000"/>
                </a:solidFill>
              </a:rPr>
              <a:t>interested in assigning </a:t>
            </a:r>
            <a:r>
              <a:rPr lang="en-GB" dirty="0" smtClean="0">
                <a:solidFill>
                  <a:srgbClr val="000000"/>
                </a:solidFill>
              </a:rPr>
              <a:t>Persistent Identifiers </a:t>
            </a:r>
            <a:r>
              <a:rPr lang="en-GB" dirty="0">
                <a:solidFill>
                  <a:srgbClr val="000000"/>
                </a:solidFill>
              </a:rPr>
              <a:t>to </a:t>
            </a:r>
            <a:r>
              <a:rPr lang="en-GB" dirty="0" smtClean="0">
                <a:solidFill>
                  <a:srgbClr val="000000"/>
                </a:solidFill>
              </a:rPr>
              <a:t>Earth Observation datasets, then the work should be carried out through </a:t>
            </a:r>
            <a:r>
              <a:rPr lang="en-GB" dirty="0">
                <a:solidFill>
                  <a:srgbClr val="000000"/>
                </a:solidFill>
              </a:rPr>
              <a:t>a </a:t>
            </a:r>
            <a:r>
              <a:rPr lang="en-GB" dirty="0" err="1">
                <a:solidFill>
                  <a:srgbClr val="000000"/>
                </a:solidFill>
              </a:rPr>
              <a:t>DataCite</a:t>
            </a:r>
            <a:r>
              <a:rPr lang="en-GB" dirty="0">
                <a:solidFill>
                  <a:srgbClr val="000000"/>
                </a:solidFill>
              </a:rPr>
              <a:t> member</a:t>
            </a:r>
            <a:r>
              <a:rPr lang="en-GB" dirty="0" smtClean="0">
                <a:solidFill>
                  <a:srgbClr val="000000"/>
                </a:solidFill>
              </a:rPr>
              <a:t>.</a:t>
            </a:r>
          </a:p>
          <a:p>
            <a:pPr marL="285750" indent="-285750" algn="just">
              <a:spcBef>
                <a:spcPts val="600"/>
              </a:spcBef>
              <a:buFont typeface="Arial" panose="020B0604020202020204" pitchFamily="34" charset="0"/>
              <a:buChar char="•"/>
            </a:pPr>
            <a:r>
              <a:rPr lang="en-GB" dirty="0" smtClean="0">
                <a:solidFill>
                  <a:srgbClr val="000000"/>
                </a:solidFill>
              </a:rPr>
              <a:t>May be free or have reduced costs. Agreement with a </a:t>
            </a:r>
            <a:r>
              <a:rPr lang="en-GB" dirty="0" err="1" smtClean="0">
                <a:solidFill>
                  <a:srgbClr val="000000"/>
                </a:solidFill>
              </a:rPr>
              <a:t>DataCite</a:t>
            </a:r>
            <a:r>
              <a:rPr lang="en-GB" dirty="0" smtClean="0">
                <a:solidFill>
                  <a:srgbClr val="000000"/>
                </a:solidFill>
              </a:rPr>
              <a:t> member is </a:t>
            </a:r>
            <a:r>
              <a:rPr lang="en-GB" dirty="0">
                <a:solidFill>
                  <a:srgbClr val="000000"/>
                </a:solidFill>
              </a:rPr>
              <a:t>required: </a:t>
            </a:r>
            <a:r>
              <a:rPr lang="en-GB" dirty="0">
                <a:solidFill>
                  <a:srgbClr val="000000"/>
                </a:solidFill>
                <a:hlinkClick r:id="rId2"/>
              </a:rPr>
              <a:t>https://www.datacite.org/about-datacite/</a:t>
            </a:r>
            <a:r>
              <a:rPr lang="en-GB" dirty="0" smtClean="0">
                <a:solidFill>
                  <a:srgbClr val="000000"/>
                </a:solidFill>
                <a:hlinkClick r:id="rId2"/>
              </a:rPr>
              <a:t>members</a:t>
            </a:r>
            <a:endParaRPr lang="en-GB" dirty="0">
              <a:solidFill>
                <a:srgbClr val="000000"/>
              </a:solidFill>
            </a:endParaRPr>
          </a:p>
        </p:txBody>
      </p:sp>
    </p:spTree>
    <p:extLst>
      <p:ext uri="{BB962C8B-B14F-4D97-AF65-F5344CB8AC3E}">
        <p14:creationId xmlns:p14="http://schemas.microsoft.com/office/powerpoint/2010/main" val="3589457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764" y="1280739"/>
            <a:ext cx="8633084" cy="4806461"/>
          </a:xfrm>
        </p:spPr>
        <p:txBody>
          <a:bodyPr/>
          <a:lstStyle/>
          <a:p>
            <a:pPr algn="just">
              <a:spcBef>
                <a:spcPts val="600"/>
              </a:spcBef>
            </a:pPr>
            <a:r>
              <a:rPr lang="en-GB" sz="1800" dirty="0" smtClean="0">
                <a:solidFill>
                  <a:srgbClr val="000000"/>
                </a:solidFill>
              </a:rPr>
              <a:t>The </a:t>
            </a:r>
            <a:r>
              <a:rPr lang="en-GB" sz="1800" dirty="0">
                <a:solidFill>
                  <a:srgbClr val="000000"/>
                </a:solidFill>
              </a:rPr>
              <a:t>data resource that will receive a persistent </a:t>
            </a:r>
            <a:r>
              <a:rPr lang="en-GB" sz="1800" dirty="0" smtClean="0">
                <a:solidFill>
                  <a:srgbClr val="000000"/>
                </a:solidFill>
              </a:rPr>
              <a:t>identifier (e.g. EO data collection)</a:t>
            </a:r>
          </a:p>
          <a:p>
            <a:pPr algn="just">
              <a:spcBef>
                <a:spcPts val="600"/>
              </a:spcBef>
            </a:pPr>
            <a:r>
              <a:rPr lang="en-US" sz="1800" dirty="0" smtClean="0">
                <a:solidFill>
                  <a:srgbClr val="000000"/>
                </a:solidFill>
              </a:rPr>
              <a:t>DOI ‘prefix’, obtained from </a:t>
            </a:r>
            <a:r>
              <a:rPr lang="en-US" sz="1800" dirty="0" err="1" smtClean="0">
                <a:solidFill>
                  <a:srgbClr val="000000"/>
                </a:solidFill>
              </a:rPr>
              <a:t>DataCite</a:t>
            </a:r>
            <a:r>
              <a:rPr lang="en-US" sz="1800" dirty="0" smtClean="0">
                <a:solidFill>
                  <a:srgbClr val="000000"/>
                </a:solidFill>
              </a:rPr>
              <a:t>: a </a:t>
            </a:r>
            <a:r>
              <a:rPr lang="en-US" sz="1800" dirty="0">
                <a:solidFill>
                  <a:srgbClr val="000000"/>
                </a:solidFill>
              </a:rPr>
              <a:t>number that uniquely identifies </a:t>
            </a:r>
            <a:r>
              <a:rPr lang="en-US" sz="1800" dirty="0" smtClean="0">
                <a:solidFill>
                  <a:srgbClr val="000000"/>
                </a:solidFill>
              </a:rPr>
              <a:t>the providers</a:t>
            </a:r>
            <a:r>
              <a:rPr lang="en-US" sz="1800" dirty="0">
                <a:solidFill>
                  <a:srgbClr val="000000"/>
                </a:solidFill>
              </a:rPr>
              <a:t>’ subset of </a:t>
            </a:r>
            <a:r>
              <a:rPr lang="en-US" sz="1800" dirty="0" smtClean="0">
                <a:solidFill>
                  <a:srgbClr val="000000"/>
                </a:solidFill>
              </a:rPr>
              <a:t>DOIs (i.e. the DOI ‘prefix’ is unique and it is a single number for the data provider/</a:t>
            </a:r>
            <a:r>
              <a:rPr lang="en-US" sz="1800" dirty="0" err="1" smtClean="0">
                <a:solidFill>
                  <a:srgbClr val="000000"/>
                </a:solidFill>
              </a:rPr>
              <a:t>organisation</a:t>
            </a:r>
            <a:r>
              <a:rPr lang="en-US" sz="1800" dirty="0" smtClean="0">
                <a:solidFill>
                  <a:srgbClr val="000000"/>
                </a:solidFill>
              </a:rPr>
              <a:t>)</a:t>
            </a:r>
          </a:p>
          <a:p>
            <a:pPr algn="just">
              <a:spcBef>
                <a:spcPts val="600"/>
              </a:spcBef>
            </a:pPr>
            <a:r>
              <a:rPr lang="en-US" sz="1800" dirty="0" smtClean="0">
                <a:solidFill>
                  <a:srgbClr val="000000"/>
                </a:solidFill>
              </a:rPr>
              <a:t>DOI ‘suffix’: unique for each collection, generated internally by the data provider (e.g. DLR use an online random code generator from http</a:t>
            </a:r>
            <a:r>
              <a:rPr lang="en-US" sz="1800" dirty="0">
                <a:solidFill>
                  <a:srgbClr val="000000"/>
                </a:solidFill>
              </a:rPr>
              <a:t>://www.random.org/strings/) </a:t>
            </a:r>
            <a:endParaRPr lang="en-US" sz="1800" dirty="0" smtClean="0">
              <a:solidFill>
                <a:srgbClr val="000000"/>
              </a:solidFill>
            </a:endParaRPr>
          </a:p>
          <a:p>
            <a:pPr algn="just">
              <a:spcBef>
                <a:spcPts val="600"/>
              </a:spcBef>
            </a:pPr>
            <a:r>
              <a:rPr lang="en-US" sz="1800" dirty="0" smtClean="0">
                <a:solidFill>
                  <a:srgbClr val="000000"/>
                </a:solidFill>
              </a:rPr>
              <a:t>Landing page: a web page </a:t>
            </a:r>
            <a:r>
              <a:rPr lang="en-GB" sz="1800" dirty="0">
                <a:solidFill>
                  <a:srgbClr val="000000"/>
                </a:solidFill>
              </a:rPr>
              <a:t>with information about the data and a download link, hosted by the data provider’s web </a:t>
            </a:r>
            <a:r>
              <a:rPr lang="en-GB" sz="1800" dirty="0" smtClean="0">
                <a:solidFill>
                  <a:srgbClr val="000000"/>
                </a:solidFill>
              </a:rPr>
              <a:t>server</a:t>
            </a:r>
          </a:p>
          <a:p>
            <a:pPr algn="just">
              <a:spcBef>
                <a:spcPts val="600"/>
              </a:spcBef>
            </a:pPr>
            <a:r>
              <a:rPr lang="en-GB" sz="1800" dirty="0" smtClean="0">
                <a:solidFill>
                  <a:srgbClr val="000000"/>
                </a:solidFill>
              </a:rPr>
              <a:t>An XML metadata file for each DOI, constructed according to the </a:t>
            </a:r>
            <a:r>
              <a:rPr lang="en-GB" sz="1800" dirty="0" err="1" smtClean="0">
                <a:solidFill>
                  <a:srgbClr val="000000"/>
                </a:solidFill>
              </a:rPr>
              <a:t>DataCite</a:t>
            </a:r>
            <a:r>
              <a:rPr lang="en-GB" sz="1800" dirty="0" smtClean="0">
                <a:solidFill>
                  <a:srgbClr val="000000"/>
                </a:solidFill>
              </a:rPr>
              <a:t> metadata standard</a:t>
            </a:r>
            <a:endParaRPr lang="en-GB" sz="1800" dirty="0">
              <a:solidFill>
                <a:srgbClr val="000000"/>
              </a:solidFill>
            </a:endParaRPr>
          </a:p>
        </p:txBody>
      </p:sp>
      <p:sp>
        <p:nvSpPr>
          <p:cNvPr id="4" name="Title 1"/>
          <p:cNvSpPr>
            <a:spLocks noGrp="1"/>
          </p:cNvSpPr>
          <p:nvPr>
            <p:ph type="title"/>
          </p:nvPr>
        </p:nvSpPr>
        <p:spPr>
          <a:xfrm>
            <a:off x="625475" y="229429"/>
            <a:ext cx="6105525" cy="769441"/>
          </a:xfrm>
        </p:spPr>
        <p:txBody>
          <a:bodyPr/>
          <a:lstStyle/>
          <a:p>
            <a:r>
              <a:rPr lang="en-GB" dirty="0" smtClean="0"/>
              <a:t>Components of a PID System (based on DOI) </a:t>
            </a:r>
            <a:endParaRPr lang="en-GB" dirty="0">
              <a:solidFill>
                <a:srgbClr val="FF0000"/>
              </a:solidFill>
            </a:endParaRPr>
          </a:p>
        </p:txBody>
      </p:sp>
    </p:spTree>
    <p:extLst>
      <p:ext uri="{BB962C8B-B14F-4D97-AF65-F5344CB8AC3E}">
        <p14:creationId xmlns:p14="http://schemas.microsoft.com/office/powerpoint/2010/main" val="4268542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75" y="379076"/>
            <a:ext cx="6105525" cy="430887"/>
          </a:xfrm>
        </p:spPr>
        <p:txBody>
          <a:bodyPr/>
          <a:lstStyle/>
          <a:p>
            <a:r>
              <a:rPr lang="en-GB" dirty="0" smtClean="0"/>
              <a:t>DOI Registration and Maintenance</a:t>
            </a:r>
            <a:endParaRPr lang="en-GB" dirty="0"/>
          </a:p>
        </p:txBody>
      </p:sp>
      <p:sp>
        <p:nvSpPr>
          <p:cNvPr id="3" name="Content Placeholder 2"/>
          <p:cNvSpPr>
            <a:spLocks noGrp="1"/>
          </p:cNvSpPr>
          <p:nvPr>
            <p:ph idx="1"/>
          </p:nvPr>
        </p:nvSpPr>
        <p:spPr>
          <a:xfrm>
            <a:off x="211318" y="1399047"/>
            <a:ext cx="8693598" cy="5014036"/>
          </a:xfrm>
        </p:spPr>
        <p:txBody>
          <a:bodyPr/>
          <a:lstStyle/>
          <a:p>
            <a:pPr algn="just">
              <a:spcBef>
                <a:spcPts val="600"/>
              </a:spcBef>
              <a:buFont typeface="Arial" panose="020B0604020202020204" pitchFamily="34" charset="0"/>
              <a:buChar char="•"/>
            </a:pPr>
            <a:r>
              <a:rPr lang="en-US" sz="1800" dirty="0">
                <a:solidFill>
                  <a:srgbClr val="000000"/>
                </a:solidFill>
              </a:rPr>
              <a:t>To register </a:t>
            </a:r>
            <a:r>
              <a:rPr lang="en-US" sz="1800" dirty="0" smtClean="0">
                <a:solidFill>
                  <a:srgbClr val="000000"/>
                </a:solidFill>
              </a:rPr>
              <a:t>a DOI</a:t>
            </a:r>
            <a:r>
              <a:rPr lang="en-US" sz="1800" dirty="0">
                <a:solidFill>
                  <a:srgbClr val="000000"/>
                </a:solidFill>
              </a:rPr>
              <a:t>, the XML metadata file, the URL for the landing page, and the identifier itself are sent to </a:t>
            </a:r>
            <a:r>
              <a:rPr lang="en-US" sz="1800" dirty="0" err="1" smtClean="0">
                <a:solidFill>
                  <a:srgbClr val="000000"/>
                </a:solidFill>
              </a:rPr>
              <a:t>DataCite</a:t>
            </a:r>
            <a:r>
              <a:rPr lang="en-US" sz="1800" dirty="0" smtClean="0">
                <a:solidFill>
                  <a:srgbClr val="000000"/>
                </a:solidFill>
              </a:rPr>
              <a:t>, </a:t>
            </a:r>
            <a:r>
              <a:rPr lang="en-US" sz="1800" dirty="0">
                <a:solidFill>
                  <a:srgbClr val="000000"/>
                </a:solidFill>
              </a:rPr>
              <a:t>and from there into the DOI resolver system</a:t>
            </a:r>
            <a:r>
              <a:rPr lang="en-US" sz="1800" dirty="0" smtClean="0">
                <a:solidFill>
                  <a:srgbClr val="000000"/>
                </a:solidFill>
              </a:rPr>
              <a:t>.</a:t>
            </a:r>
          </a:p>
          <a:p>
            <a:pPr algn="just">
              <a:spcBef>
                <a:spcPts val="600"/>
              </a:spcBef>
              <a:buFont typeface="Arial" panose="020B0604020202020204" pitchFamily="34" charset="0"/>
              <a:buChar char="•"/>
            </a:pPr>
            <a:r>
              <a:rPr lang="en-GB" sz="1800" dirty="0">
                <a:solidFill>
                  <a:srgbClr val="000000"/>
                </a:solidFill>
              </a:rPr>
              <a:t>When a </a:t>
            </a:r>
            <a:r>
              <a:rPr lang="en-GB" sz="1800" dirty="0" smtClean="0">
                <a:solidFill>
                  <a:srgbClr val="000000"/>
                </a:solidFill>
              </a:rPr>
              <a:t>user </a:t>
            </a:r>
            <a:r>
              <a:rPr lang="en-GB" sz="1800" dirty="0">
                <a:solidFill>
                  <a:srgbClr val="000000"/>
                </a:solidFill>
              </a:rPr>
              <a:t>clicks on a DOI citation, the resolver (http://dx.doi.org/) can then redirect the user to the landing page</a:t>
            </a:r>
            <a:r>
              <a:rPr lang="en-GB" sz="1800" dirty="0" smtClean="0">
                <a:solidFill>
                  <a:srgbClr val="000000"/>
                </a:solidFill>
              </a:rPr>
              <a:t>.</a:t>
            </a:r>
          </a:p>
          <a:p>
            <a:pPr algn="just">
              <a:spcBef>
                <a:spcPts val="600"/>
              </a:spcBef>
              <a:buFont typeface="Arial" panose="020B0604020202020204" pitchFamily="34" charset="0"/>
              <a:buChar char="•"/>
            </a:pPr>
            <a:r>
              <a:rPr lang="en-GB" sz="1800" dirty="0">
                <a:solidFill>
                  <a:srgbClr val="000000"/>
                </a:solidFill>
              </a:rPr>
              <a:t>The XML metadata will be used for data discovery via online search, metadata harvesting services, data portals, and data repository </a:t>
            </a:r>
            <a:r>
              <a:rPr lang="en-GB" sz="1800" dirty="0" smtClean="0">
                <a:solidFill>
                  <a:srgbClr val="000000"/>
                </a:solidFill>
              </a:rPr>
              <a:t>catalogues.</a:t>
            </a:r>
          </a:p>
          <a:p>
            <a:pPr algn="just">
              <a:spcBef>
                <a:spcPts val="600"/>
              </a:spcBef>
              <a:buFont typeface="Arial" panose="020B0604020202020204" pitchFamily="34" charset="0"/>
              <a:buChar char="•"/>
            </a:pPr>
            <a:r>
              <a:rPr lang="en-US" sz="1800" dirty="0">
                <a:solidFill>
                  <a:srgbClr val="000000"/>
                </a:solidFill>
              </a:rPr>
              <a:t>The DOI and the dataset itself should never </a:t>
            </a:r>
            <a:r>
              <a:rPr lang="en-US" sz="1800" dirty="0" smtClean="0">
                <a:solidFill>
                  <a:srgbClr val="000000"/>
                </a:solidFill>
              </a:rPr>
              <a:t>change. The </a:t>
            </a:r>
            <a:r>
              <a:rPr lang="en-US" sz="1800" dirty="0">
                <a:solidFill>
                  <a:srgbClr val="000000"/>
                </a:solidFill>
              </a:rPr>
              <a:t>data provider must maintain these components as </a:t>
            </a:r>
            <a:r>
              <a:rPr lang="en-US" sz="1800" dirty="0" smtClean="0">
                <a:solidFill>
                  <a:srgbClr val="000000"/>
                </a:solidFill>
              </a:rPr>
              <a:t>needed:</a:t>
            </a:r>
          </a:p>
          <a:p>
            <a:pPr lvl="1" algn="just">
              <a:spcBef>
                <a:spcPts val="600"/>
              </a:spcBef>
              <a:buFont typeface="Arial" panose="020B0604020202020204" pitchFamily="34" charset="0"/>
              <a:buChar char="•"/>
            </a:pPr>
            <a:r>
              <a:rPr lang="en-GB" sz="1800" dirty="0" smtClean="0">
                <a:solidFill>
                  <a:srgbClr val="000000"/>
                </a:solidFill>
              </a:rPr>
              <a:t>update </a:t>
            </a:r>
            <a:r>
              <a:rPr lang="en-GB" sz="1800" dirty="0">
                <a:solidFill>
                  <a:srgbClr val="000000"/>
                </a:solidFill>
              </a:rPr>
              <a:t>the landing page on its own web server</a:t>
            </a:r>
          </a:p>
          <a:p>
            <a:pPr lvl="1" algn="just">
              <a:spcBef>
                <a:spcPts val="600"/>
              </a:spcBef>
              <a:buFont typeface="Arial" panose="020B0604020202020204" pitchFamily="34" charset="0"/>
              <a:buChar char="•"/>
            </a:pPr>
            <a:r>
              <a:rPr lang="en-GB" sz="1800" dirty="0" smtClean="0">
                <a:solidFill>
                  <a:srgbClr val="000000"/>
                </a:solidFill>
              </a:rPr>
              <a:t>update </a:t>
            </a:r>
            <a:r>
              <a:rPr lang="en-GB" sz="1800" dirty="0">
                <a:solidFill>
                  <a:srgbClr val="000000"/>
                </a:solidFill>
              </a:rPr>
              <a:t>the </a:t>
            </a:r>
            <a:r>
              <a:rPr lang="en-GB" sz="1800" dirty="0" err="1">
                <a:solidFill>
                  <a:srgbClr val="000000"/>
                </a:solidFill>
              </a:rPr>
              <a:t>DataCite</a:t>
            </a:r>
            <a:r>
              <a:rPr lang="en-GB" sz="1800" dirty="0">
                <a:solidFill>
                  <a:srgbClr val="000000"/>
                </a:solidFill>
              </a:rPr>
              <a:t> metadata by sending an updated XML file</a:t>
            </a:r>
          </a:p>
          <a:p>
            <a:pPr lvl="1" algn="just">
              <a:spcBef>
                <a:spcPts val="600"/>
              </a:spcBef>
              <a:buFont typeface="Arial" panose="020B0604020202020204" pitchFamily="34" charset="0"/>
              <a:buChar char="•"/>
            </a:pPr>
            <a:r>
              <a:rPr lang="en-GB" sz="1800" dirty="0">
                <a:solidFill>
                  <a:srgbClr val="000000"/>
                </a:solidFill>
              </a:rPr>
              <a:t>s</a:t>
            </a:r>
            <a:r>
              <a:rPr lang="en-GB" sz="1800" dirty="0" smtClean="0">
                <a:solidFill>
                  <a:srgbClr val="000000"/>
                </a:solidFill>
              </a:rPr>
              <a:t>end new </a:t>
            </a:r>
            <a:r>
              <a:rPr lang="en-GB" sz="1800" dirty="0">
                <a:solidFill>
                  <a:srgbClr val="000000"/>
                </a:solidFill>
              </a:rPr>
              <a:t>URL to </a:t>
            </a:r>
            <a:r>
              <a:rPr lang="en-GB" sz="1800" dirty="0" err="1">
                <a:solidFill>
                  <a:srgbClr val="000000"/>
                </a:solidFill>
              </a:rPr>
              <a:t>DataCite</a:t>
            </a:r>
            <a:r>
              <a:rPr lang="en-GB" sz="1800" dirty="0">
                <a:solidFill>
                  <a:srgbClr val="000000"/>
                </a:solidFill>
              </a:rPr>
              <a:t> if </a:t>
            </a:r>
            <a:r>
              <a:rPr lang="en-GB" sz="1800" dirty="0" smtClean="0">
                <a:solidFill>
                  <a:srgbClr val="000000"/>
                </a:solidFill>
              </a:rPr>
              <a:t>landing </a:t>
            </a:r>
            <a:r>
              <a:rPr lang="en-GB" sz="1800" dirty="0">
                <a:solidFill>
                  <a:srgbClr val="000000"/>
                </a:solidFill>
              </a:rPr>
              <a:t>page location </a:t>
            </a:r>
            <a:r>
              <a:rPr lang="en-GB" sz="1800" dirty="0" smtClean="0">
                <a:solidFill>
                  <a:srgbClr val="000000"/>
                </a:solidFill>
              </a:rPr>
              <a:t>changes</a:t>
            </a:r>
          </a:p>
          <a:p>
            <a:pPr algn="just">
              <a:spcBef>
                <a:spcPts val="600"/>
              </a:spcBef>
              <a:buFont typeface="Arial" panose="020B0604020202020204" pitchFamily="34" charset="0"/>
              <a:buChar char="•"/>
            </a:pPr>
            <a:endParaRPr lang="en-GB" sz="1800" dirty="0">
              <a:solidFill>
                <a:srgbClr val="000000"/>
              </a:solidFill>
            </a:endParaRPr>
          </a:p>
        </p:txBody>
      </p:sp>
    </p:spTree>
    <p:extLst>
      <p:ext uri="{BB962C8B-B14F-4D97-AF65-F5344CB8AC3E}">
        <p14:creationId xmlns:p14="http://schemas.microsoft.com/office/powerpoint/2010/main" val="2478622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ESA Presentation</Template>
  <TotalTime>24691</TotalTime>
  <Words>3040</Words>
  <Application>Microsoft Office PowerPoint</Application>
  <PresentationFormat>On-screen Show (4:3)</PresentationFormat>
  <Paragraphs>245</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ESA Presentation</vt:lpstr>
      <vt:lpstr>PowerPoint Presentation</vt:lpstr>
      <vt:lpstr>Definition, Requirements and Benefits</vt:lpstr>
      <vt:lpstr>Persistent Identifiers (PIDs)  Activities within the LTDP WG</vt:lpstr>
      <vt:lpstr>Persistent Identifiers SEASAT Pilot Implementation at ESA</vt:lpstr>
      <vt:lpstr>PID Implementation Test SEASAT</vt:lpstr>
      <vt:lpstr>Registration Agency: DataCite </vt:lpstr>
      <vt:lpstr>DataCite Member Registration and Costs</vt:lpstr>
      <vt:lpstr>Components of a PID System (based on DOI) </vt:lpstr>
      <vt:lpstr>DOI Registration and Maintenance</vt:lpstr>
      <vt:lpstr>Next Steps at ESA</vt:lpstr>
      <vt:lpstr>Persistent Identifiers  AVHRR Pilot Implementation   at the German Space Agency (DLR)</vt:lpstr>
      <vt:lpstr>DLR - Earth Observation Center (EOC) PID Activities and Pilot Implementation </vt:lpstr>
      <vt:lpstr>DLR - Earth Observation Center (EOC) PID Activities and Pilot Implementation (2) </vt:lpstr>
      <vt:lpstr>Thank you for your attention !!!  Questions ??</vt:lpstr>
      <vt:lpstr>PowerPoint Presentation</vt:lpstr>
      <vt:lpstr>Persistent Identifiers - Definition &amp; Requirements</vt:lpstr>
      <vt:lpstr>DOI: Digital Object Identifier</vt:lpstr>
      <vt:lpstr>PowerPoint Presentation</vt:lpstr>
      <vt:lpstr>PowerPoint Presentation</vt:lpstr>
      <vt:lpstr>PowerPoint Presentation</vt:lpstr>
      <vt:lpstr>Approaches for Harmonization</vt:lpstr>
      <vt:lpstr>Sample Use Case – Data Archive Perspective</vt:lpstr>
      <vt:lpstr>Persistent Identifiers: generic need</vt:lpstr>
      <vt:lpstr>ARK: Archival Resource Key</vt:lpstr>
      <vt:lpstr>ESA PID Implementation Test - SEASAT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JERS-1 ESA Data Holdings and Ongoing Activities</dc:title>
  <dc:creator>Razvan Cosac</dc:creator>
  <cp:lastModifiedBy>Anne Kennerley</cp:lastModifiedBy>
  <cp:revision>876</cp:revision>
  <cp:lastPrinted>2014-02-28T16:40:34Z</cp:lastPrinted>
  <dcterms:created xsi:type="dcterms:W3CDTF">2014-02-04T12:57:23Z</dcterms:created>
  <dcterms:modified xsi:type="dcterms:W3CDTF">2015-06-25T16:01:00Z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JERS-1 ESA Data Holdings and Ongoing Activities</vt:lpwstr>
  </property>
  <property fmtid="{D5CDD505-2E9C-101B-9397-08002B2CF9AE}" pid="3" name="PSubtitle">
    <vt:lpwstr>JERS-1</vt:lpwstr>
  </property>
  <property fmtid="{D5CDD505-2E9C-101B-9397-08002B2CF9AE}" pid="4" name="PAuthor">
    <vt:lpwstr>Mirko Albani</vt:lpwstr>
  </property>
  <property fmtid="{D5CDD505-2E9C-101B-9397-08002B2CF9AE}" pid="5" name="PPlace">
    <vt:lpwstr/>
  </property>
  <property fmtid="{D5CDD505-2E9C-101B-9397-08002B2CF9AE}" pid="6" name="PDate">
    <vt:lpwstr>18/02/2014</vt:lpwstr>
  </property>
  <property fmtid="{D5CDD505-2E9C-101B-9397-08002B2CF9AE}" pid="7" name="PProgramme">
    <vt:lpwstr>D/EOP</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4GV1.0</vt:lpwstr>
  </property>
  <property fmtid="{D5CDD505-2E9C-101B-9397-08002B2CF9AE}" pid="13" name="ShowESADialog1">
    <vt:bool>true</vt:bool>
  </property>
</Properties>
</file>