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1"/>
  </p:sldMasterIdLst>
  <p:notesMasterIdLst>
    <p:notesMasterId r:id="rId20"/>
  </p:notesMasterIdLst>
  <p:handoutMasterIdLst>
    <p:handoutMasterId r:id="rId21"/>
  </p:handoutMasterIdLst>
  <p:sldIdLst>
    <p:sldId id="256" r:id="rId2"/>
    <p:sldId id="464" r:id="rId3"/>
    <p:sldId id="459" r:id="rId4"/>
    <p:sldId id="481" r:id="rId5"/>
    <p:sldId id="468" r:id="rId6"/>
    <p:sldId id="478" r:id="rId7"/>
    <p:sldId id="469" r:id="rId8"/>
    <p:sldId id="470" r:id="rId9"/>
    <p:sldId id="471" r:id="rId10"/>
    <p:sldId id="483" r:id="rId11"/>
    <p:sldId id="484" r:id="rId12"/>
    <p:sldId id="482" r:id="rId13"/>
    <p:sldId id="472" r:id="rId14"/>
    <p:sldId id="480" r:id="rId15"/>
    <p:sldId id="479" r:id="rId16"/>
    <p:sldId id="475" r:id="rId17"/>
    <p:sldId id="474" r:id="rId18"/>
    <p:sldId id="465" r:id="rId19"/>
  </p:sldIdLst>
  <p:sldSz cx="9144000" cy="6858000" type="screen4x3"/>
  <p:notesSz cx="6810375" cy="9942513"/>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ollanda" initials="I" lastIdx="25" clrIdx="0"/>
  <p:cmAuthor id="1" name="Rosemarie Leone" initials="" lastIdx="1" clrIdx="1"/>
  <p:cmAuthor id="2" name="Iolanda Maggio" initials="IM" lastIdx="2"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CF4A"/>
    <a:srgbClr val="FDC82F"/>
    <a:srgbClr val="E37222"/>
    <a:srgbClr val="99CF64"/>
    <a:srgbClr val="9CCF1F"/>
    <a:srgbClr val="00CF00"/>
    <a:srgbClr val="0098DB"/>
    <a:srgbClr val="00549F"/>
    <a:srgbClr val="00338D"/>
    <a:srgbClr val="D010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41" autoAdjust="0"/>
    <p:restoredTop sz="90055" autoAdjust="0"/>
  </p:normalViewPr>
  <p:slideViewPr>
    <p:cSldViewPr snapToGrid="0">
      <p:cViewPr>
        <p:scale>
          <a:sx n="134" d="100"/>
          <a:sy n="134" d="100"/>
        </p:scale>
        <p:origin x="786" y="1398"/>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4764"/>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2951060" cy="496787"/>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a:latin typeface="Arial" pitchFamily="34" charset="0"/>
              </a:defRPr>
            </a:lvl1pPr>
          </a:lstStyle>
          <a:p>
            <a:pPr>
              <a:defRPr/>
            </a:pPr>
            <a:endParaRPr lang="it-IT"/>
          </a:p>
        </p:txBody>
      </p:sp>
      <p:sp>
        <p:nvSpPr>
          <p:cNvPr id="628739" name="Rectangle 3"/>
          <p:cNvSpPr>
            <a:spLocks noGrp="1" noChangeArrowheads="1"/>
          </p:cNvSpPr>
          <p:nvPr>
            <p:ph type="dt" sz="quarter" idx="1"/>
          </p:nvPr>
        </p:nvSpPr>
        <p:spPr bwMode="auto">
          <a:xfrm>
            <a:off x="3857776" y="0"/>
            <a:ext cx="2951060" cy="496787"/>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a:latin typeface="Arial" pitchFamily="34" charset="0"/>
              </a:defRPr>
            </a:lvl1pPr>
          </a:lstStyle>
          <a:p>
            <a:pPr>
              <a:defRPr/>
            </a:pPr>
            <a:endParaRPr lang="it-IT"/>
          </a:p>
        </p:txBody>
      </p:sp>
      <p:sp>
        <p:nvSpPr>
          <p:cNvPr id="628740" name="Rectangle 4"/>
          <p:cNvSpPr>
            <a:spLocks noGrp="1" noChangeArrowheads="1"/>
          </p:cNvSpPr>
          <p:nvPr>
            <p:ph type="ftr" sz="quarter" idx="2"/>
          </p:nvPr>
        </p:nvSpPr>
        <p:spPr bwMode="auto">
          <a:xfrm>
            <a:off x="0" y="9444031"/>
            <a:ext cx="2951060" cy="496787"/>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a:latin typeface="Arial" pitchFamily="34" charset="0"/>
              </a:defRPr>
            </a:lvl1pPr>
          </a:lstStyle>
          <a:p>
            <a:pPr>
              <a:defRPr/>
            </a:pPr>
            <a:endParaRPr lang="it-IT"/>
          </a:p>
        </p:txBody>
      </p:sp>
      <p:sp>
        <p:nvSpPr>
          <p:cNvPr id="628741" name="Rectangle 5"/>
          <p:cNvSpPr>
            <a:spLocks noGrp="1" noChangeArrowheads="1"/>
          </p:cNvSpPr>
          <p:nvPr>
            <p:ph type="sldNum" sz="quarter" idx="3"/>
          </p:nvPr>
        </p:nvSpPr>
        <p:spPr bwMode="auto">
          <a:xfrm>
            <a:off x="3857776" y="9444031"/>
            <a:ext cx="2951060" cy="496787"/>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a:latin typeface="Arial" pitchFamily="34" charset="0"/>
              </a:defRPr>
            </a:lvl1pPr>
          </a:lstStyle>
          <a:p>
            <a:pPr>
              <a:defRPr/>
            </a:pPr>
            <a:fld id="{933B368F-7390-407E-A166-C3FF4AEA6310}" type="slidenum">
              <a:rPr lang="it-IT"/>
              <a:pPr>
                <a:defRPr/>
              </a:pPr>
              <a:t>‹#›</a:t>
            </a:fld>
            <a:endParaRPr lang="it-IT"/>
          </a:p>
        </p:txBody>
      </p:sp>
    </p:spTree>
    <p:extLst>
      <p:ext uri="{BB962C8B-B14F-4D97-AF65-F5344CB8AC3E}">
        <p14:creationId xmlns:p14="http://schemas.microsoft.com/office/powerpoint/2010/main" val="1696080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1"/>
            <a:ext cx="2923351" cy="518828"/>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a:lvl1pPr>
          </a:lstStyle>
          <a:p>
            <a:pPr>
              <a:defRPr/>
            </a:pPr>
            <a:endParaRPr lang="en-US"/>
          </a:p>
        </p:txBody>
      </p:sp>
      <p:sp>
        <p:nvSpPr>
          <p:cNvPr id="58371" name="Rectangle 3"/>
          <p:cNvSpPr>
            <a:spLocks noGrp="1" noChangeArrowheads="1"/>
          </p:cNvSpPr>
          <p:nvPr>
            <p:ph type="dt" idx="1"/>
          </p:nvPr>
        </p:nvSpPr>
        <p:spPr bwMode="auto">
          <a:xfrm>
            <a:off x="3874710" y="1"/>
            <a:ext cx="2923350" cy="518828"/>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a:lvl1pPr>
          </a:lstStyle>
          <a:p>
            <a:pPr>
              <a:defRPr/>
            </a:pPr>
            <a:fld id="{CF29402C-3E51-426F-A9D1-4184FC0D9C3E}" type="datetimeFigureOut">
              <a:rPr lang="en-US"/>
              <a:pPr>
                <a:defRPr/>
              </a:pPr>
              <a:t>6/24/2015</a:t>
            </a:fld>
            <a:endParaRPr lang="en-US"/>
          </a:p>
        </p:txBody>
      </p:sp>
      <p:sp>
        <p:nvSpPr>
          <p:cNvPr id="22532" name="Rectangle 4"/>
          <p:cNvSpPr>
            <a:spLocks noGrp="1" noRot="1" noChangeAspect="1" noChangeArrowheads="1" noTextEdit="1"/>
          </p:cNvSpPr>
          <p:nvPr>
            <p:ph type="sldImg" idx="2"/>
          </p:nvPr>
        </p:nvSpPr>
        <p:spPr bwMode="auto">
          <a:xfrm>
            <a:off x="968375" y="741363"/>
            <a:ext cx="4932363" cy="37004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877467" y="4737275"/>
            <a:ext cx="5043126" cy="444225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8374" name="Rectangle 6"/>
          <p:cNvSpPr>
            <a:spLocks noGrp="1" noChangeArrowheads="1"/>
          </p:cNvSpPr>
          <p:nvPr>
            <p:ph type="ftr" sz="quarter" idx="4"/>
          </p:nvPr>
        </p:nvSpPr>
        <p:spPr bwMode="auto">
          <a:xfrm>
            <a:off x="0" y="9474551"/>
            <a:ext cx="2923351" cy="444226"/>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a:lvl1pPr>
          </a:lstStyle>
          <a:p>
            <a:pPr>
              <a:defRPr/>
            </a:pPr>
            <a:endParaRPr lang="en-US"/>
          </a:p>
        </p:txBody>
      </p:sp>
      <p:sp>
        <p:nvSpPr>
          <p:cNvPr id="58375" name="Rectangle 7"/>
          <p:cNvSpPr>
            <a:spLocks noGrp="1" noChangeArrowheads="1"/>
          </p:cNvSpPr>
          <p:nvPr>
            <p:ph type="sldNum" sz="quarter" idx="5"/>
          </p:nvPr>
        </p:nvSpPr>
        <p:spPr bwMode="auto">
          <a:xfrm>
            <a:off x="3874710" y="9474551"/>
            <a:ext cx="2923350" cy="444226"/>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a:lvl1pPr>
          </a:lstStyle>
          <a:p>
            <a:pPr>
              <a:defRPr/>
            </a:pPr>
            <a:fld id="{7CDE6C7F-2D6A-43CA-B515-688D5488897A}" type="slidenum">
              <a:rPr lang="en-US"/>
              <a:pPr>
                <a:defRPr/>
              </a:pPr>
              <a:t>‹#›</a:t>
            </a:fld>
            <a:endParaRPr lang="en-US"/>
          </a:p>
        </p:txBody>
      </p:sp>
    </p:spTree>
    <p:extLst>
      <p:ext uri="{BB962C8B-B14F-4D97-AF65-F5344CB8AC3E}">
        <p14:creationId xmlns:p14="http://schemas.microsoft.com/office/powerpoint/2010/main" val="1592994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It consists of all the activities needed for Data Records and Knowledge Collection, Analysis, Cleaning, Gap Analysis/Filling, Pre-processing, Processing/Reprocessing (including software integration steps), Completeness Analysis and Cataloguing. “Consolidated Data Records” represent the basic input for any further higher level re-processing and for the long-term preservation </a:t>
            </a:r>
            <a:endParaRPr lang="en-GB" sz="1200" dirty="0" smtClean="0"/>
          </a:p>
          <a:p>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9</a:t>
            </a:fld>
            <a:endParaRPr lang="en-US"/>
          </a:p>
        </p:txBody>
      </p:sp>
    </p:spTree>
    <p:extLst>
      <p:ext uri="{BB962C8B-B14F-4D97-AF65-F5344CB8AC3E}">
        <p14:creationId xmlns:p14="http://schemas.microsoft.com/office/powerpoint/2010/main" val="2445944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MS PGothic" charset="0"/>
            </a:endParaRPr>
          </a:p>
        </p:txBody>
      </p:sp>
      <p:sp>
        <p:nvSpPr>
          <p:cNvPr id="2969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accent2"/>
                </a:solidFill>
                <a:latin typeface="Verdana" charset="0"/>
                <a:ea typeface="MS PGothic" charset="0"/>
                <a:cs typeface="MS PGothic" charset="0"/>
              </a:defRPr>
            </a:lvl1pPr>
            <a:lvl2pPr marL="742950" indent="-285750" defTabSz="915988" eaLnBrk="0" hangingPunct="0">
              <a:defRPr sz="2400">
                <a:solidFill>
                  <a:schemeClr val="accent2"/>
                </a:solidFill>
                <a:latin typeface="Verdana" charset="0"/>
                <a:ea typeface="MS PGothic" charset="0"/>
                <a:cs typeface="MS PGothic" charset="0"/>
              </a:defRPr>
            </a:lvl2pPr>
            <a:lvl3pPr marL="1143000" indent="-228600" defTabSz="915988" eaLnBrk="0" hangingPunct="0">
              <a:defRPr sz="2400">
                <a:solidFill>
                  <a:schemeClr val="accent2"/>
                </a:solidFill>
                <a:latin typeface="Verdana" charset="0"/>
                <a:ea typeface="MS PGothic" charset="0"/>
                <a:cs typeface="MS PGothic" charset="0"/>
              </a:defRPr>
            </a:lvl3pPr>
            <a:lvl4pPr marL="1600200" indent="-228600" defTabSz="915988" eaLnBrk="0" hangingPunct="0">
              <a:defRPr sz="2400">
                <a:solidFill>
                  <a:schemeClr val="accent2"/>
                </a:solidFill>
                <a:latin typeface="Verdana" charset="0"/>
                <a:ea typeface="MS PGothic" charset="0"/>
                <a:cs typeface="MS PGothic" charset="0"/>
              </a:defRPr>
            </a:lvl4pPr>
            <a:lvl5pPr marL="2057400" indent="-228600" defTabSz="915988" eaLnBrk="0" hangingPunct="0">
              <a:defRPr sz="2400">
                <a:solidFill>
                  <a:schemeClr val="accent2"/>
                </a:solidFill>
                <a:latin typeface="Verdana" charset="0"/>
                <a:ea typeface="MS PGothic" charset="0"/>
                <a:cs typeface="MS PGothic" charset="0"/>
              </a:defRPr>
            </a:lvl5pPr>
            <a:lvl6pPr marL="2514600" indent="-228600" defTabSz="915988"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defTabSz="915988"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defTabSz="915988"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defTabSz="915988"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eaLnBrk="1" hangingPunct="1"/>
            <a:fld id="{3C210FD2-667B-3943-9C80-050FB3CF3414}" type="slidenum">
              <a:rPr lang="en-GB" sz="1200">
                <a:solidFill>
                  <a:schemeClr val="tx1"/>
                </a:solidFill>
                <a:latin typeface="Arial" charset="0"/>
              </a:rPr>
              <a:pPr eaLnBrk="1" hangingPunct="1"/>
              <a:t>18</a:t>
            </a:fld>
            <a:endParaRPr lang="en-GB" sz="1200">
              <a:solidFill>
                <a:schemeClr val="tx1"/>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2" descr="signature"/>
          <p:cNvPicPr>
            <a:picLocks noChangeAspect="1" noChangeArrowheads="1"/>
          </p:cNvPicPr>
          <p:nvPr/>
        </p:nvPicPr>
        <p:blipFill>
          <a:blip r:embed="rId2">
            <a:extLst>
              <a:ext uri="{28A0092B-C50C-407E-A947-70E740481C1C}">
                <a14:useLocalDpi xmlns:a14="http://schemas.microsoft.com/office/drawing/2010/main" val="0"/>
              </a:ext>
            </a:extLst>
          </a:blip>
          <a:srcRect l="84271" t="-8163"/>
          <a:stretch>
            <a:fillRect/>
          </a:stretch>
        </p:blipFill>
        <p:spPr bwMode="auto">
          <a:xfrm>
            <a:off x="7705725" y="6202363"/>
            <a:ext cx="14382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5" descr="PPT_Header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2"/>
          <p:cNvSpPr>
            <a:spLocks noGrp="1" noChangeArrowheads="1"/>
          </p:cNvSpPr>
          <p:nvPr>
            <p:ph type="subTitle" idx="1"/>
          </p:nvPr>
        </p:nvSpPr>
        <p:spPr>
          <a:xfrm>
            <a:off x="614363" y="3886200"/>
            <a:ext cx="7772400" cy="419100"/>
          </a:xfrm>
        </p:spPr>
        <p:txBody>
          <a:bodyPr>
            <a:spAutoFit/>
          </a:bodyPr>
          <a:lstStyle>
            <a:lvl1pPr marL="0" indent="0">
              <a:buFont typeface="Verdana" pitchFamily="34" charset="0"/>
              <a:buNone/>
              <a:defRPr sz="1800"/>
            </a:lvl1pPr>
          </a:lstStyle>
          <a:p>
            <a:pPr lvl="0"/>
            <a:r>
              <a:rPr lang="en-GB" noProof="0" smtClean="0"/>
              <a:t>Click to edit Master subtitle style</a:t>
            </a:r>
          </a:p>
        </p:txBody>
      </p:sp>
      <p:sp>
        <p:nvSpPr>
          <p:cNvPr id="56325" name="Rectangle 6"/>
          <p:cNvSpPr>
            <a:spLocks noGrp="1" noChangeArrowheads="1"/>
          </p:cNvSpPr>
          <p:nvPr>
            <p:ph type="ctrTitle"/>
          </p:nvPr>
        </p:nvSpPr>
        <p:spPr>
          <a:xfrm>
            <a:off x="587375" y="2574925"/>
            <a:ext cx="7772400" cy="579438"/>
          </a:xfrm>
        </p:spPr>
        <p:txBody>
          <a:bodyPr/>
          <a:lstStyle>
            <a:lvl1pPr>
              <a:defRPr sz="3200">
                <a:solidFill>
                  <a:schemeClr val="accent1"/>
                </a:solidFill>
              </a:defRPr>
            </a:lvl1pPr>
          </a:lstStyle>
          <a:p>
            <a:pPr lvl="0"/>
            <a:r>
              <a:rPr lang="en-GB" noProof="0" smtClean="0"/>
              <a:t>Click to edit Master title style</a:t>
            </a:r>
          </a:p>
        </p:txBody>
      </p:sp>
      <p:sp>
        <p:nvSpPr>
          <p:cNvPr id="7" name="Rectangle 8"/>
          <p:cNvSpPr>
            <a:spLocks noGrp="1" noChangeArrowheads="1"/>
          </p:cNvSpPr>
          <p:nvPr>
            <p:ph type="ftr" sz="quarter" idx="10"/>
          </p:nvPr>
        </p:nvSpPr>
        <p:spPr>
          <a:xfrm>
            <a:off x="715963" y="6405563"/>
            <a:ext cx="5216525" cy="230187"/>
          </a:xfrm>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383207485"/>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717735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350" y="381000"/>
            <a:ext cx="1912938" cy="56102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15950" y="381000"/>
            <a:ext cx="5588000" cy="5610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884601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15950" y="381000"/>
            <a:ext cx="6105525" cy="42703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15950" y="1673225"/>
            <a:ext cx="3749675"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18025" y="1673225"/>
            <a:ext cx="3751263" cy="208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18025" y="3908425"/>
            <a:ext cx="3751263" cy="208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949679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5950" y="381000"/>
            <a:ext cx="6105525" cy="42703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15950" y="1673225"/>
            <a:ext cx="3749675"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18025" y="1673225"/>
            <a:ext cx="3751263"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976528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15950" y="381000"/>
            <a:ext cx="6105525" cy="42703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15950" y="1673225"/>
            <a:ext cx="7653338" cy="4318000"/>
          </a:xfrm>
        </p:spPr>
        <p:txBody>
          <a:bodyPr/>
          <a:lstStyle/>
          <a:p>
            <a:pPr lvl="0"/>
            <a:endParaRPr lang="en-GB" noProof="0" smtClean="0"/>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770045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614504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416279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5950" y="1673225"/>
            <a:ext cx="3749675"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18025" y="1673225"/>
            <a:ext cx="3751263"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400145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684542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356774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013405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845243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89415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5" descr="PPT_Header02"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6" descr="PPT_Header0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22" descr="signature"/>
          <p:cNvPicPr>
            <a:picLocks noChangeAspect="1" noChangeArrowheads="1"/>
          </p:cNvPicPr>
          <p:nvPr/>
        </p:nvPicPr>
        <p:blipFill>
          <a:blip r:embed="rId18">
            <a:extLst>
              <a:ext uri="{28A0092B-C50C-407E-A947-70E740481C1C}">
                <a14:useLocalDpi xmlns:a14="http://schemas.microsoft.com/office/drawing/2010/main" val="0"/>
              </a:ext>
            </a:extLst>
          </a:blip>
          <a:srcRect l="84271" t="-8163"/>
          <a:stretch>
            <a:fillRect/>
          </a:stretch>
        </p:blipFill>
        <p:spPr bwMode="auto">
          <a:xfrm>
            <a:off x="7705725" y="6202363"/>
            <a:ext cx="14382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body" idx="1"/>
          </p:nvPr>
        </p:nvSpPr>
        <p:spPr bwMode="auto">
          <a:xfrm>
            <a:off x="615950" y="1673225"/>
            <a:ext cx="7653338"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30" name="Rectangle 6"/>
          <p:cNvSpPr>
            <a:spLocks noGrp="1" noChangeArrowheads="1"/>
          </p:cNvSpPr>
          <p:nvPr>
            <p:ph type="title"/>
          </p:nvPr>
        </p:nvSpPr>
        <p:spPr bwMode="auto">
          <a:xfrm>
            <a:off x="615950" y="381000"/>
            <a:ext cx="61055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GB" smtClean="0"/>
              <a:t>Click to edit Master title style</a:t>
            </a:r>
          </a:p>
        </p:txBody>
      </p:sp>
      <p:sp>
        <p:nvSpPr>
          <p:cNvPr id="326664" name="Rectangle 8"/>
          <p:cNvSpPr>
            <a:spLocks noGrp="1" noChangeArrowheads="1"/>
          </p:cNvSpPr>
          <p:nvPr>
            <p:ph type="ftr" sz="quarter" idx="3"/>
          </p:nvPr>
        </p:nvSpPr>
        <p:spPr bwMode="auto">
          <a:xfrm>
            <a:off x="715963" y="6405563"/>
            <a:ext cx="6526212" cy="231775"/>
          </a:xfrm>
          <a:prstGeom prst="rect">
            <a:avLst/>
          </a:prstGeom>
          <a:noFill/>
          <a:ln w="9525">
            <a:noFill/>
            <a:miter lim="800000"/>
            <a:headEnd/>
            <a:tailEnd/>
          </a:ln>
          <a:effectLst/>
        </p:spPr>
        <p:txBody>
          <a:bodyPr vert="horz" wrap="square" lIns="0" tIns="72000" rIns="0" bIns="0" numCol="1" anchor="t" anchorCtr="0" compatLnSpc="1">
            <a:prstTxWarp prst="textNoShape">
              <a:avLst/>
            </a:prstTxWarp>
          </a:bodyPr>
          <a:lstStyle>
            <a:lvl1pPr>
              <a:defRPr sz="800"/>
            </a:lvl1pPr>
          </a:lstStyle>
          <a:p>
            <a:pPr>
              <a:defRPr/>
            </a:pPr>
            <a:r>
              <a:rPr lang="en-GB"/>
              <a:t>ESA UNCLASSIFIED – For Official Use</a:t>
            </a:r>
          </a:p>
        </p:txBody>
      </p:sp>
      <p:sp>
        <p:nvSpPr>
          <p:cNvPr id="1032" name="Text Box 34" hidden="1"/>
          <p:cNvSpPr txBox="1">
            <a:spLocks noChangeAspect="1" noChangeArrowheads="1"/>
          </p:cNvSpPr>
          <p:nvPr/>
        </p:nvSpPr>
        <p:spPr bwMode="auto">
          <a:xfrm>
            <a:off x="620713" y="6197600"/>
            <a:ext cx="6977062"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defRPr/>
            </a:pPr>
            <a:r>
              <a:rPr lang="en-GB" sz="800" smtClean="0">
                <a:solidFill>
                  <a:schemeClr val="bg2"/>
                </a:solidFill>
              </a:rPr>
              <a:t>Mission sheets | Paulo Sacramento | 06/09/2011 | EOP | Slide </a:t>
            </a:r>
            <a:fld id="{ACB2B019-2B1F-4020-8785-E12D3DCABE62}" type="slidenum">
              <a:rPr sz="800" noProof="1" smtClean="0">
                <a:solidFill>
                  <a:schemeClr val="bg2"/>
                </a:solidFill>
              </a:rPr>
              <a:pPr eaLnBrk="1" hangingPunct="1">
                <a:spcBef>
                  <a:spcPct val="50000"/>
                </a:spcBef>
                <a:defRPr/>
              </a:pPr>
              <a:t>‹#›</a:t>
            </a:fld>
            <a:endParaRPr lang="en-GB" sz="800" noProof="1" smtClean="0">
              <a:solidFill>
                <a:schemeClr val="bg2"/>
              </a:solidFill>
            </a:endParaRPr>
          </a:p>
        </p:txBody>
      </p:sp>
    </p:spTree>
  </p:cSld>
  <p:clrMap bg1="lt1" tx1="dk1" bg2="lt2" tx2="dk2" accent1="accent1" accent2="accent2" accent3="accent3" accent4="accent4" accent5="accent5" accent6="accent6" hlink="hlink" folHlink="folHlink"/>
  <p:sldLayoutIdLst>
    <p:sldLayoutId id="2147484017"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 id="2147484016" r:id="rId14"/>
  </p:sldLayoutIdLst>
  <p:timing>
    <p:tnLst>
      <p:par>
        <p:cTn id="1" dur="indefinite" restart="never" nodeType="tmRoot"/>
      </p:par>
    </p:tnLst>
  </p:timing>
  <p:hf sldNum="0" hdr="0" dt="0"/>
  <p:txStyles>
    <p:titleStyle>
      <a:lvl1pPr algn="l" rtl="0" eaLnBrk="0" fontAlgn="base" hangingPunct="0">
        <a:spcBef>
          <a:spcPct val="0"/>
        </a:spcBef>
        <a:spcAft>
          <a:spcPct val="0"/>
        </a:spcAft>
        <a:defRPr sz="2200" b="1">
          <a:solidFill>
            <a:schemeClr val="bg1"/>
          </a:solidFill>
          <a:latin typeface="+mj-lt"/>
          <a:ea typeface="+mj-ea"/>
          <a:cs typeface="+mj-cs"/>
        </a:defRPr>
      </a:lvl1pPr>
      <a:lvl2pPr algn="l" rtl="0" eaLnBrk="0" fontAlgn="base" hangingPunct="0">
        <a:spcBef>
          <a:spcPct val="0"/>
        </a:spcBef>
        <a:spcAft>
          <a:spcPct val="0"/>
        </a:spcAft>
        <a:defRPr sz="2200" b="1">
          <a:solidFill>
            <a:schemeClr val="bg1"/>
          </a:solidFill>
          <a:latin typeface="Verdana" pitchFamily="34" charset="0"/>
        </a:defRPr>
      </a:lvl2pPr>
      <a:lvl3pPr algn="l" rtl="0" eaLnBrk="0" fontAlgn="base" hangingPunct="0">
        <a:spcBef>
          <a:spcPct val="0"/>
        </a:spcBef>
        <a:spcAft>
          <a:spcPct val="0"/>
        </a:spcAft>
        <a:defRPr sz="2200" b="1">
          <a:solidFill>
            <a:schemeClr val="bg1"/>
          </a:solidFill>
          <a:latin typeface="Verdana" pitchFamily="34" charset="0"/>
        </a:defRPr>
      </a:lvl3pPr>
      <a:lvl4pPr algn="l" rtl="0" eaLnBrk="0" fontAlgn="base" hangingPunct="0">
        <a:spcBef>
          <a:spcPct val="0"/>
        </a:spcBef>
        <a:spcAft>
          <a:spcPct val="0"/>
        </a:spcAft>
        <a:defRPr sz="2200" b="1">
          <a:solidFill>
            <a:schemeClr val="bg1"/>
          </a:solidFill>
          <a:latin typeface="Verdana" pitchFamily="34" charset="0"/>
        </a:defRPr>
      </a:lvl4pPr>
      <a:lvl5pPr algn="l" rtl="0" eaLnBrk="0" fontAlgn="base" hangingPunct="0">
        <a:spcBef>
          <a:spcPct val="0"/>
        </a:spcBef>
        <a:spcAft>
          <a:spcPct val="0"/>
        </a:spcAft>
        <a:defRPr sz="2200" b="1">
          <a:solidFill>
            <a:schemeClr val="bg1"/>
          </a:solidFill>
          <a:latin typeface="Verdana" pitchFamily="34" charset="0"/>
        </a:defRPr>
      </a:lvl5pPr>
      <a:lvl6pPr marL="457200" algn="l" rtl="0" fontAlgn="base">
        <a:spcBef>
          <a:spcPct val="0"/>
        </a:spcBef>
        <a:spcAft>
          <a:spcPct val="0"/>
        </a:spcAft>
        <a:defRPr sz="2200" b="1">
          <a:solidFill>
            <a:schemeClr val="bg1"/>
          </a:solidFill>
          <a:latin typeface="Verdana" pitchFamily="34" charset="0"/>
        </a:defRPr>
      </a:lvl6pPr>
      <a:lvl7pPr marL="914400" algn="l" rtl="0" fontAlgn="base">
        <a:spcBef>
          <a:spcPct val="0"/>
        </a:spcBef>
        <a:spcAft>
          <a:spcPct val="0"/>
        </a:spcAft>
        <a:defRPr sz="2200" b="1">
          <a:solidFill>
            <a:schemeClr val="bg1"/>
          </a:solidFill>
          <a:latin typeface="Verdana" pitchFamily="34" charset="0"/>
        </a:defRPr>
      </a:lvl7pPr>
      <a:lvl8pPr marL="1371600" algn="l" rtl="0" fontAlgn="base">
        <a:spcBef>
          <a:spcPct val="0"/>
        </a:spcBef>
        <a:spcAft>
          <a:spcPct val="0"/>
        </a:spcAft>
        <a:defRPr sz="2200" b="1">
          <a:solidFill>
            <a:schemeClr val="bg1"/>
          </a:solidFill>
          <a:latin typeface="Verdana" pitchFamily="34" charset="0"/>
        </a:defRPr>
      </a:lvl8pPr>
      <a:lvl9pPr marL="1828800" algn="l" rtl="0" fontAlgn="base">
        <a:spcBef>
          <a:spcPct val="0"/>
        </a:spcBef>
        <a:spcAft>
          <a:spcPct val="0"/>
        </a:spcAft>
        <a:defRPr sz="2200" b="1">
          <a:solidFill>
            <a:schemeClr val="bg1"/>
          </a:solidFill>
          <a:latin typeface="Verdana" pitchFamily="34" charset="0"/>
        </a:defRPr>
      </a:lvl9pPr>
    </p:titleStyle>
    <p:bodyStyle>
      <a:lvl1pPr marL="342900" indent="-342900" algn="l" rtl="0" eaLnBrk="0" fontAlgn="base" hangingPunct="0">
        <a:lnSpc>
          <a:spcPct val="119000"/>
        </a:lnSpc>
        <a:spcBef>
          <a:spcPct val="20000"/>
        </a:spcBef>
        <a:spcAft>
          <a:spcPct val="0"/>
        </a:spcAft>
        <a:buClr>
          <a:schemeClr val="accent1"/>
        </a:buClr>
        <a:buFont typeface="Verdana" pitchFamily="34" charset="0"/>
        <a:buAutoNum type="arabicPeriod"/>
        <a:defRPr sz="1600">
          <a:solidFill>
            <a:schemeClr val="bg2"/>
          </a:solidFill>
          <a:latin typeface="+mn-lt"/>
          <a:ea typeface="+mn-ea"/>
          <a:cs typeface="+mn-cs"/>
        </a:defRPr>
      </a:lvl1pPr>
      <a:lvl2pPr marL="1227138" indent="-419100" algn="l" rtl="0" eaLnBrk="0" fontAlgn="base" hangingPunct="0">
        <a:lnSpc>
          <a:spcPct val="119000"/>
        </a:lnSpc>
        <a:spcBef>
          <a:spcPct val="20000"/>
        </a:spcBef>
        <a:spcAft>
          <a:spcPct val="0"/>
        </a:spcAft>
        <a:buClr>
          <a:schemeClr val="accent1"/>
        </a:buClr>
        <a:buFont typeface="Verdana" pitchFamily="34" charset="0"/>
        <a:buAutoNum type="alphaLcPeriod"/>
        <a:defRPr sz="1600">
          <a:solidFill>
            <a:schemeClr val="bg2"/>
          </a:solidFill>
          <a:latin typeface="+mn-lt"/>
        </a:defRPr>
      </a:lvl2pPr>
      <a:lvl3pPr marL="1825625"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3pPr>
      <a:lvl4pPr marL="2424113"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4pPr>
      <a:lvl5pPr marL="3022600"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5pPr>
      <a:lvl6pPr marL="34798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oleObject" Target="../embeddings/oleObject1.bin"/><Relationship Id="rId7"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png"/><Relationship Id="rId4" Type="http://schemas.openxmlformats.org/officeDocument/2006/relationships/package" Target="../embeddings/Microsoft_Word_Document1.docx"/></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mtClean="0"/>
              <a:t>ESA UNCLASSIFIED – For Official Use</a:t>
            </a:r>
          </a:p>
        </p:txBody>
      </p:sp>
      <p:sp>
        <p:nvSpPr>
          <p:cNvPr id="8" name="Rectangle 7"/>
          <p:cNvSpPr>
            <a:spLocks noGrp="1" noChangeArrowheads="1"/>
          </p:cNvSpPr>
          <p:nvPr/>
        </p:nvSpPr>
        <p:spPr bwMode="auto">
          <a:xfrm>
            <a:off x="295352" y="3364076"/>
            <a:ext cx="8640762" cy="272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S PGothic" pitchFamily="34" charset="-128"/>
                <a:cs typeface="MS PGothic" charset="0"/>
              </a:defRPr>
            </a:lvl1pPr>
            <a:lvl2pPr marL="457200" indent="0" algn="ctr" rtl="0" eaLnBrk="0" fontAlgn="base" hangingPunct="0">
              <a:spcBef>
                <a:spcPct val="20000"/>
              </a:spcBef>
              <a:spcAft>
                <a:spcPct val="0"/>
              </a:spcAft>
              <a:buNone/>
              <a:defRPr sz="2800">
                <a:solidFill>
                  <a:schemeClr val="tx1"/>
                </a:solidFill>
                <a:latin typeface="+mn-lt"/>
                <a:ea typeface="MS PGothic" pitchFamily="34" charset="-128"/>
                <a:cs typeface="MS PGothic" charset="0"/>
              </a:defRPr>
            </a:lvl2pPr>
            <a:lvl3pPr marL="914400" indent="0" algn="ctr" rtl="0" eaLnBrk="0" fontAlgn="base" hangingPunct="0">
              <a:spcBef>
                <a:spcPct val="20000"/>
              </a:spcBef>
              <a:spcAft>
                <a:spcPct val="0"/>
              </a:spcAft>
              <a:buNone/>
              <a:defRPr sz="2400">
                <a:solidFill>
                  <a:schemeClr val="tx1"/>
                </a:solidFill>
                <a:latin typeface="+mn-lt"/>
                <a:ea typeface="MS PGothic" pitchFamily="34" charset="-128"/>
                <a:cs typeface="MS PGothic" charset="0"/>
              </a:defRPr>
            </a:lvl3pPr>
            <a:lvl4pPr marL="1371600" indent="0" algn="ctr" rtl="0" eaLnBrk="0" fontAlgn="base" hangingPunct="0">
              <a:spcBef>
                <a:spcPct val="20000"/>
              </a:spcBef>
              <a:spcAft>
                <a:spcPct val="0"/>
              </a:spcAft>
              <a:buNone/>
              <a:defRPr sz="2000">
                <a:solidFill>
                  <a:schemeClr val="tx1"/>
                </a:solidFill>
                <a:latin typeface="+mn-lt"/>
                <a:ea typeface="MS PGothic" pitchFamily="34" charset="-128"/>
                <a:cs typeface="MS PGothic" charset="0"/>
              </a:defRPr>
            </a:lvl4pPr>
            <a:lvl5pPr marL="1828800" indent="0" algn="ctr" rtl="0" eaLnBrk="0" fontAlgn="base" hangingPunct="0">
              <a:spcBef>
                <a:spcPct val="20000"/>
              </a:spcBef>
              <a:spcAft>
                <a:spcPct val="0"/>
              </a:spcAft>
              <a:buNone/>
              <a:defRPr sz="2000">
                <a:solidFill>
                  <a:schemeClr val="tx1"/>
                </a:solidFill>
                <a:latin typeface="+mn-lt"/>
                <a:ea typeface="MS PGothic" pitchFamily="34" charset="-128"/>
                <a:cs typeface="MS PGothic" charset="0"/>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eaLnBrk="1" hangingPunct="1">
              <a:lnSpc>
                <a:spcPct val="80000"/>
              </a:lnSpc>
            </a:pPr>
            <a:r>
              <a:rPr lang="en-GB" altLang="en-US" b="1" dirty="0"/>
              <a:t>Data Stewardship Interest Group</a:t>
            </a:r>
            <a:br>
              <a:rPr lang="en-GB" altLang="en-US" b="1" dirty="0"/>
            </a:br>
            <a:r>
              <a:rPr lang="en-GB" altLang="en-US" b="1" dirty="0"/>
              <a:t> </a:t>
            </a:r>
            <a:r>
              <a:rPr lang="en-GB" altLang="en-US" sz="2400" b="1" dirty="0"/>
              <a:t>WGISS-</a:t>
            </a:r>
            <a:r>
              <a:rPr lang="en-GB" altLang="en-US" sz="2400" b="1" dirty="0" smtClean="0"/>
              <a:t>39 Meeting</a:t>
            </a:r>
          </a:p>
          <a:p>
            <a:pPr eaLnBrk="1" hangingPunct="1">
              <a:lnSpc>
                <a:spcPct val="80000"/>
              </a:lnSpc>
            </a:pPr>
            <a:endParaRPr lang="en-GB" altLang="en-US" sz="2400" b="1" dirty="0" smtClean="0"/>
          </a:p>
          <a:p>
            <a:pPr eaLnBrk="1" hangingPunct="1">
              <a:lnSpc>
                <a:spcPct val="80000"/>
              </a:lnSpc>
            </a:pPr>
            <a:r>
              <a:rPr lang="en-GB" altLang="en-US" sz="2400" b="1" dirty="0" smtClean="0"/>
              <a:t>CEOS Best Practices</a:t>
            </a:r>
          </a:p>
          <a:p>
            <a:pPr eaLnBrk="1" hangingPunct="1">
              <a:lnSpc>
                <a:spcPct val="80000"/>
              </a:lnSpc>
            </a:pPr>
            <a:r>
              <a:rPr lang="en-GB" sz="2400" dirty="0" smtClean="0"/>
              <a:t>  Tsukuba</a:t>
            </a:r>
            <a:r>
              <a:rPr lang="en-GB" sz="2400" dirty="0"/>
              <a:t>, </a:t>
            </a:r>
            <a:r>
              <a:rPr lang="en-GB" sz="2400" dirty="0" smtClean="0"/>
              <a:t>Japan (JAXA) – </a:t>
            </a:r>
            <a:r>
              <a:rPr lang="en-GB" sz="2400" dirty="0" smtClean="0">
                <a:latin typeface="Arial" charset="0"/>
              </a:rPr>
              <a:t>11 - 15 May, 2015</a:t>
            </a:r>
          </a:p>
          <a:p>
            <a:pPr eaLnBrk="1" hangingPunct="1">
              <a:lnSpc>
                <a:spcPct val="80000"/>
              </a:lnSpc>
            </a:pPr>
            <a:r>
              <a:rPr lang="en-GB" sz="2400" dirty="0" err="1" smtClean="0">
                <a:latin typeface="Arial" charset="0"/>
              </a:rPr>
              <a:t>Mirko</a:t>
            </a:r>
            <a:r>
              <a:rPr lang="en-GB" sz="2400" dirty="0" smtClean="0">
                <a:latin typeface="Arial" charset="0"/>
              </a:rPr>
              <a:t> </a:t>
            </a:r>
            <a:r>
              <a:rPr lang="en-GB" sz="2400" dirty="0" err="1" smtClean="0">
                <a:latin typeface="Arial" charset="0"/>
              </a:rPr>
              <a:t>Albani</a:t>
            </a:r>
            <a:r>
              <a:rPr lang="en-GB" sz="2400" dirty="0" smtClean="0">
                <a:latin typeface="Arial" charset="0"/>
              </a:rPr>
              <a:t>, European Space Agency</a:t>
            </a:r>
          </a:p>
          <a:p>
            <a:pPr eaLnBrk="1" hangingPunct="1">
              <a:lnSpc>
                <a:spcPct val="80000"/>
              </a:lnSpc>
            </a:pPr>
            <a:endParaRPr lang="en-GB" sz="2400" dirty="0">
              <a:latin typeface="Arial"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958" y="1745420"/>
            <a:ext cx="4545469" cy="1437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LP_Symposium_ima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177" y="1805849"/>
            <a:ext cx="3788086" cy="133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Title 1"/>
          <p:cNvSpPr>
            <a:spLocks noGrp="1"/>
          </p:cNvSpPr>
          <p:nvPr>
            <p:ph type="title"/>
          </p:nvPr>
        </p:nvSpPr>
        <p:spPr>
          <a:xfrm>
            <a:off x="284052" y="275186"/>
            <a:ext cx="7058135" cy="584776"/>
          </a:xfrm>
        </p:spPr>
        <p:txBody>
          <a:bodyPr/>
          <a:lstStyle/>
          <a:p>
            <a:r>
              <a:rPr lang="en-US" sz="3200" dirty="0" smtClean="0">
                <a:latin typeface="Calibri" charset="0"/>
                <a:ea typeface="MS PGothic" charset="0"/>
              </a:rPr>
              <a:t>Persistent Identifiers Best Practice</a:t>
            </a:r>
            <a:endParaRPr lang="en-US" sz="3200" dirty="0">
              <a:latin typeface="Calibri" charset="0"/>
              <a:ea typeface="MS PGothic" charset="0"/>
            </a:endParaRPr>
          </a:p>
        </p:txBody>
      </p:sp>
      <p:pic>
        <p:nvPicPr>
          <p:cNvPr id="2" name="Picture 1"/>
          <p:cNvPicPr>
            <a:picLocks noChangeAspect="1"/>
          </p:cNvPicPr>
          <p:nvPr/>
        </p:nvPicPr>
        <p:blipFill>
          <a:blip r:embed="rId2"/>
          <a:stretch>
            <a:fillRect/>
          </a:stretch>
        </p:blipFill>
        <p:spPr>
          <a:xfrm>
            <a:off x="3677918" y="3994059"/>
            <a:ext cx="5466082" cy="1492870"/>
          </a:xfrm>
          <a:prstGeom prst="rect">
            <a:avLst/>
          </a:prstGeom>
        </p:spPr>
      </p:pic>
      <p:sp>
        <p:nvSpPr>
          <p:cNvPr id="3" name="Rectangle 2"/>
          <p:cNvSpPr/>
          <p:nvPr/>
        </p:nvSpPr>
        <p:spPr>
          <a:xfrm>
            <a:off x="167090" y="1349090"/>
            <a:ext cx="8837850" cy="5078313"/>
          </a:xfrm>
          <a:prstGeom prst="rect">
            <a:avLst/>
          </a:prstGeom>
        </p:spPr>
        <p:txBody>
          <a:bodyPr wrap="square">
            <a:spAutoFit/>
          </a:bodyPr>
          <a:lstStyle/>
          <a:p>
            <a:pPr marL="285750" indent="-285750">
              <a:buFont typeface="Arial"/>
              <a:buChar char="•"/>
            </a:pPr>
            <a:r>
              <a:rPr lang="en-US" sz="2400" dirty="0" smtClean="0"/>
              <a:t>Provides </a:t>
            </a:r>
            <a:r>
              <a:rPr lang="en-US" sz="2400" dirty="0"/>
              <a:t>recommendations </a:t>
            </a:r>
            <a:r>
              <a:rPr lang="en-US" sz="2400" dirty="0" smtClean="0"/>
              <a:t>on </a:t>
            </a:r>
            <a:r>
              <a:rPr lang="en-US" sz="2400" dirty="0"/>
              <a:t>the use of Persistent Identifiers to Earth Observation mission data, allowing globally unique, unambiguous, and permanent identification of a digital object. </a:t>
            </a:r>
            <a:endParaRPr lang="en-US" sz="2400" dirty="0" smtClean="0"/>
          </a:p>
          <a:p>
            <a:pPr marL="285750" indent="-285750">
              <a:buFont typeface="Arial"/>
              <a:buChar char="•"/>
            </a:pPr>
            <a:endParaRPr lang="en-US" sz="2400" dirty="0" smtClean="0"/>
          </a:p>
          <a:p>
            <a:pPr marL="285750" indent="-285750">
              <a:buFont typeface="Arial"/>
              <a:buChar char="•"/>
            </a:pPr>
            <a:r>
              <a:rPr lang="en-US" sz="2400" b="1" dirty="0" smtClean="0"/>
              <a:t>Content</a:t>
            </a:r>
            <a:endParaRPr lang="en-US" sz="2400" b="1" dirty="0"/>
          </a:p>
          <a:p>
            <a:pPr marL="742950" lvl="1" indent="-285750">
              <a:buFont typeface="Arial"/>
              <a:buChar char="•"/>
            </a:pPr>
            <a:r>
              <a:rPr lang="en-US" sz="2000" dirty="0" smtClean="0"/>
              <a:t>Choosing </a:t>
            </a:r>
            <a:r>
              <a:rPr lang="en-US" sz="2000" dirty="0"/>
              <a:t>a PID system </a:t>
            </a:r>
            <a:r>
              <a:rPr lang="en-US" sz="2000" dirty="0" smtClean="0"/>
              <a:t> </a:t>
            </a:r>
            <a:endParaRPr lang="en-US" sz="2000" dirty="0"/>
          </a:p>
          <a:p>
            <a:pPr marL="742950" lvl="1" indent="-285750">
              <a:buFont typeface="Arial"/>
              <a:buChar char="•"/>
            </a:pPr>
            <a:r>
              <a:rPr lang="en-US" sz="2000" dirty="0"/>
              <a:t>PID numbering </a:t>
            </a:r>
          </a:p>
          <a:p>
            <a:pPr marL="742950" lvl="1" indent="-285750">
              <a:buFont typeface="Arial"/>
              <a:buChar char="•"/>
            </a:pPr>
            <a:r>
              <a:rPr lang="en-US" sz="2000" dirty="0"/>
              <a:t>Permanence </a:t>
            </a:r>
          </a:p>
          <a:p>
            <a:pPr marL="742950" lvl="1" indent="-285750">
              <a:buFont typeface="Arial"/>
              <a:buChar char="•"/>
            </a:pPr>
            <a:r>
              <a:rPr lang="en-US" sz="2000" dirty="0"/>
              <a:t>Resolving </a:t>
            </a:r>
          </a:p>
          <a:p>
            <a:pPr marL="742950" lvl="1" indent="-285750">
              <a:buFont typeface="Arial"/>
              <a:buChar char="•"/>
            </a:pPr>
            <a:r>
              <a:rPr lang="en-US" sz="2000" dirty="0"/>
              <a:t>Granularity </a:t>
            </a:r>
          </a:p>
          <a:p>
            <a:pPr marL="742950" lvl="1" indent="-285750">
              <a:buFont typeface="Arial"/>
              <a:buChar char="•"/>
            </a:pPr>
            <a:r>
              <a:rPr lang="en-US" sz="2000" dirty="0"/>
              <a:t>Documentation </a:t>
            </a:r>
          </a:p>
          <a:p>
            <a:pPr marL="742950" lvl="1" indent="-285750">
              <a:buFont typeface="Arial"/>
              <a:buChar char="•"/>
            </a:pPr>
            <a:r>
              <a:rPr lang="en-US" sz="2000" dirty="0"/>
              <a:t>Interoperability </a:t>
            </a:r>
            <a:endParaRPr lang="en-US" sz="2000" dirty="0" smtClean="0"/>
          </a:p>
          <a:p>
            <a:pPr marL="742950" lvl="1" indent="-285750">
              <a:buFont typeface="Arial"/>
              <a:buChar char="•"/>
            </a:pPr>
            <a:r>
              <a:rPr lang="en-US" sz="2000" dirty="0" smtClean="0"/>
              <a:t>A </a:t>
            </a:r>
            <a:r>
              <a:rPr lang="en-US" sz="2000" dirty="0"/>
              <a:t>special note on </a:t>
            </a:r>
            <a:r>
              <a:rPr lang="en-US" sz="2000" dirty="0" smtClean="0"/>
              <a:t>DOI and on </a:t>
            </a:r>
            <a:r>
              <a:rPr lang="en-US" sz="2000" dirty="0"/>
              <a:t>registration </a:t>
            </a:r>
            <a:r>
              <a:rPr lang="en-US" sz="2000" dirty="0" smtClean="0"/>
              <a:t>agents</a:t>
            </a:r>
          </a:p>
          <a:p>
            <a:pPr marL="742950" lvl="1" indent="-285750">
              <a:buFont typeface="Arial"/>
              <a:buChar char="•"/>
            </a:pPr>
            <a:r>
              <a:rPr lang="en-US" sz="2000" dirty="0" smtClean="0"/>
              <a:t>Use case and scenarios</a:t>
            </a:r>
            <a:endParaRPr lang="en-US" sz="2000" dirty="0"/>
          </a:p>
        </p:txBody>
      </p:sp>
    </p:spTree>
    <p:extLst>
      <p:ext uri="{BB962C8B-B14F-4D97-AF65-F5344CB8AC3E}">
        <p14:creationId xmlns:p14="http://schemas.microsoft.com/office/powerpoint/2010/main" val="510221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Title 1"/>
          <p:cNvSpPr>
            <a:spLocks noGrp="1"/>
          </p:cNvSpPr>
          <p:nvPr>
            <p:ph type="title"/>
          </p:nvPr>
        </p:nvSpPr>
        <p:spPr>
          <a:xfrm>
            <a:off x="568106" y="321911"/>
            <a:ext cx="6902560" cy="584776"/>
          </a:xfrm>
          <a:noFill/>
          <a:ln>
            <a:noFill/>
          </a:ln>
        </p:spPr>
        <p:txBody>
          <a:bodyPr vert="horz" wrap="square" lIns="91440" tIns="45720" rIns="91440" bIns="45720" numCol="1" anchor="ctr" anchorCtr="0" compatLnSpc="1">
            <a:prstTxWarp prst="textNoShape">
              <a:avLst/>
            </a:prstTxWarp>
            <a:spAutoFit/>
          </a:bodyPr>
          <a:lstStyle/>
          <a:p>
            <a:r>
              <a:rPr lang="en-US" sz="3200" dirty="0">
                <a:latin typeface="Calibri" charset="0"/>
                <a:ea typeface="MS PGothic" charset="0"/>
              </a:rPr>
              <a:t>Persistent Identifier </a:t>
            </a:r>
            <a:r>
              <a:rPr lang="en-US" sz="3200" dirty="0" smtClean="0">
                <a:latin typeface="Calibri" charset="0"/>
                <a:ea typeface="MS PGothic" charset="0"/>
              </a:rPr>
              <a:t>Best Practice</a:t>
            </a:r>
            <a:endParaRPr lang="en-US" sz="3200" dirty="0">
              <a:latin typeface="Calibri" charset="0"/>
              <a:ea typeface="MS PGothic" charset="0"/>
            </a:endParaRPr>
          </a:p>
        </p:txBody>
      </p:sp>
      <p:sp>
        <p:nvSpPr>
          <p:cNvPr id="6" name="Content Placeholder 2"/>
          <p:cNvSpPr>
            <a:spLocks noGrp="1"/>
          </p:cNvSpPr>
          <p:nvPr>
            <p:ph idx="1"/>
          </p:nvPr>
        </p:nvSpPr>
        <p:spPr>
          <a:xfrm>
            <a:off x="287418" y="1306101"/>
            <a:ext cx="8662737" cy="799553"/>
          </a:xfrm>
        </p:spPr>
        <p:txBody>
          <a:bodyPr/>
          <a:lstStyle/>
          <a:p>
            <a:pPr marL="0" indent="0" algn="just">
              <a:spcBef>
                <a:spcPts val="600"/>
              </a:spcBef>
              <a:buNone/>
            </a:pPr>
            <a:r>
              <a:rPr lang="en-US" sz="2000" b="1" u="sng" dirty="0" smtClean="0"/>
              <a:t>Recommends DOI as the most suitable solution/system for adoption in EO</a:t>
            </a:r>
            <a:endParaRPr lang="en-GB" sz="2000" b="1" u="sng" dirty="0"/>
          </a:p>
        </p:txBody>
      </p:sp>
      <p:pic>
        <p:nvPicPr>
          <p:cNvPr id="7" name="Grafik 1"/>
          <p:cNvPicPr/>
          <p:nvPr/>
        </p:nvPicPr>
        <p:blipFill>
          <a:blip r:embed="rId2">
            <a:extLst>
              <a:ext uri="{28A0092B-C50C-407E-A947-70E740481C1C}">
                <a14:useLocalDpi xmlns:a14="http://schemas.microsoft.com/office/drawing/2010/main" val="0"/>
              </a:ext>
            </a:extLst>
          </a:blip>
          <a:srcRect/>
          <a:stretch>
            <a:fillRect/>
          </a:stretch>
        </p:blipFill>
        <p:spPr bwMode="auto">
          <a:xfrm>
            <a:off x="554581" y="2521115"/>
            <a:ext cx="7565993" cy="3394772"/>
          </a:xfrm>
          <a:prstGeom prst="rect">
            <a:avLst/>
          </a:prstGeom>
          <a:noFill/>
          <a:ln>
            <a:noFill/>
          </a:ln>
        </p:spPr>
      </p:pic>
    </p:spTree>
    <p:extLst>
      <p:ext uri="{BB962C8B-B14F-4D97-AF65-F5344CB8AC3E}">
        <p14:creationId xmlns:p14="http://schemas.microsoft.com/office/powerpoint/2010/main" val="3014070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001" y="246221"/>
            <a:ext cx="7876430" cy="584776"/>
          </a:xfrm>
          <a:noFill/>
          <a:ln>
            <a:noFill/>
          </a:ln>
        </p:spPr>
        <p:txBody>
          <a:bodyPr vert="horz" wrap="square" lIns="91440" tIns="45720" rIns="91440" bIns="45720" numCol="1" anchor="ctr" anchorCtr="0" compatLnSpc="1">
            <a:prstTxWarp prst="textNoShape">
              <a:avLst/>
            </a:prstTxWarp>
            <a:spAutoFit/>
          </a:bodyPr>
          <a:lstStyle/>
          <a:p>
            <a:r>
              <a:rPr lang="en-GB" sz="3200" dirty="0" smtClean="0">
                <a:latin typeface="Calibri" charset="0"/>
                <a:ea typeface="ＭＳ Ｐゴシック" charset="0"/>
                <a:cs typeface="Calibri" charset="0"/>
              </a:rPr>
              <a:t>Future documents timeline proposal</a:t>
            </a:r>
            <a:endParaRPr lang="en-GB" sz="3200" dirty="0">
              <a:latin typeface="Calibri" charset="0"/>
              <a:ea typeface="ＭＳ Ｐゴシック" charset="0"/>
              <a:cs typeface="Calibri" charset="0"/>
            </a:endParaRPr>
          </a:p>
        </p:txBody>
      </p:sp>
      <p:cxnSp>
        <p:nvCxnSpPr>
          <p:cNvPr id="4" name="Straight Arrow Connector 3"/>
          <p:cNvCxnSpPr/>
          <p:nvPr/>
        </p:nvCxnSpPr>
        <p:spPr>
          <a:xfrm>
            <a:off x="157755" y="5924216"/>
            <a:ext cx="868453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5668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1136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6604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2072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7540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3008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797542"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344342"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891142" y="5932104"/>
            <a:ext cx="0" cy="102550"/>
          </a:xfrm>
          <a:prstGeom prst="line">
            <a:avLst/>
          </a:prstGeom>
        </p:spPr>
        <p:style>
          <a:lnRef idx="2">
            <a:schemeClr val="accent1"/>
          </a:lnRef>
          <a:fillRef idx="0">
            <a:schemeClr val="accent1"/>
          </a:fillRef>
          <a:effectRef idx="1">
            <a:schemeClr val="accent1"/>
          </a:effectRef>
          <a:fontRef idx="minor">
            <a:schemeClr val="tx1"/>
          </a:fontRef>
        </p:style>
      </p:cxnSp>
      <p:grpSp>
        <p:nvGrpSpPr>
          <p:cNvPr id="60" name="Group 59"/>
          <p:cNvGrpSpPr/>
          <p:nvPr/>
        </p:nvGrpSpPr>
        <p:grpSpPr>
          <a:xfrm>
            <a:off x="1260237" y="5424393"/>
            <a:ext cx="740808" cy="449884"/>
            <a:chOff x="149870" y="5387800"/>
            <a:chExt cx="740808" cy="449884"/>
          </a:xfrm>
        </p:grpSpPr>
        <p:sp>
          <p:nvSpPr>
            <p:cNvPr id="24" name="TextBox 23"/>
            <p:cNvSpPr txBox="1"/>
            <p:nvPr/>
          </p:nvSpPr>
          <p:spPr>
            <a:xfrm>
              <a:off x="149870" y="5387800"/>
              <a:ext cx="740808" cy="200055"/>
            </a:xfrm>
            <a:prstGeom prst="rect">
              <a:avLst/>
            </a:prstGeom>
            <a:noFill/>
          </p:spPr>
          <p:txBody>
            <a:bodyPr wrap="none" rtlCol="0">
              <a:spAutoFit/>
            </a:bodyPr>
            <a:lstStyle/>
            <a:p>
              <a:r>
                <a:rPr lang="en-GB" sz="700" b="1" dirty="0" smtClean="0"/>
                <a:t>WGISS#40</a:t>
              </a:r>
              <a:endParaRPr lang="en-GB" sz="700" b="1" dirty="0"/>
            </a:p>
          </p:txBody>
        </p:sp>
        <p:sp>
          <p:nvSpPr>
            <p:cNvPr id="26" name="Down Arrow 25"/>
            <p:cNvSpPr/>
            <p:nvPr/>
          </p:nvSpPr>
          <p:spPr>
            <a:xfrm>
              <a:off x="410169" y="5632342"/>
              <a:ext cx="126206" cy="205342"/>
            </a:xfrm>
            <a:prstGeom prst="down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8" name="TextBox 27"/>
          <p:cNvSpPr txBox="1"/>
          <p:nvPr/>
        </p:nvSpPr>
        <p:spPr>
          <a:xfrm>
            <a:off x="1301202" y="6068725"/>
            <a:ext cx="505267" cy="200055"/>
          </a:xfrm>
          <a:prstGeom prst="rect">
            <a:avLst/>
          </a:prstGeom>
          <a:noFill/>
        </p:spPr>
        <p:txBody>
          <a:bodyPr wrap="none" rtlCol="0">
            <a:spAutoFit/>
          </a:bodyPr>
          <a:lstStyle/>
          <a:p>
            <a:r>
              <a:rPr lang="en-GB" sz="700" b="1" dirty="0" smtClean="0"/>
              <a:t>09/15</a:t>
            </a:r>
            <a:endParaRPr lang="en-GB" sz="700" b="1" dirty="0"/>
          </a:p>
        </p:txBody>
      </p:sp>
      <p:sp>
        <p:nvSpPr>
          <p:cNvPr id="29" name="TextBox 28"/>
          <p:cNvSpPr txBox="1"/>
          <p:nvPr/>
        </p:nvSpPr>
        <p:spPr>
          <a:xfrm>
            <a:off x="1863771" y="6068725"/>
            <a:ext cx="505267" cy="200055"/>
          </a:xfrm>
          <a:prstGeom prst="rect">
            <a:avLst/>
          </a:prstGeom>
          <a:noFill/>
        </p:spPr>
        <p:txBody>
          <a:bodyPr wrap="none" rtlCol="0">
            <a:spAutoFit/>
          </a:bodyPr>
          <a:lstStyle/>
          <a:p>
            <a:r>
              <a:rPr lang="en-GB" sz="700" b="1" dirty="0" smtClean="0"/>
              <a:t>10/15</a:t>
            </a:r>
            <a:endParaRPr lang="en-GB" sz="700" b="1" dirty="0"/>
          </a:p>
        </p:txBody>
      </p:sp>
      <p:sp>
        <p:nvSpPr>
          <p:cNvPr id="30" name="TextBox 29"/>
          <p:cNvSpPr txBox="1"/>
          <p:nvPr/>
        </p:nvSpPr>
        <p:spPr>
          <a:xfrm>
            <a:off x="2394788" y="6068725"/>
            <a:ext cx="505267" cy="200055"/>
          </a:xfrm>
          <a:prstGeom prst="rect">
            <a:avLst/>
          </a:prstGeom>
          <a:noFill/>
        </p:spPr>
        <p:txBody>
          <a:bodyPr wrap="none" rtlCol="0">
            <a:spAutoFit/>
          </a:bodyPr>
          <a:lstStyle/>
          <a:p>
            <a:r>
              <a:rPr lang="en-GB" sz="700" b="1" dirty="0" smtClean="0"/>
              <a:t>11/15</a:t>
            </a:r>
            <a:endParaRPr lang="en-GB" sz="700" b="1" dirty="0"/>
          </a:p>
        </p:txBody>
      </p:sp>
      <p:sp>
        <p:nvSpPr>
          <p:cNvPr id="31" name="TextBox 30"/>
          <p:cNvSpPr txBox="1"/>
          <p:nvPr/>
        </p:nvSpPr>
        <p:spPr>
          <a:xfrm>
            <a:off x="2949469" y="6068725"/>
            <a:ext cx="505267" cy="200055"/>
          </a:xfrm>
          <a:prstGeom prst="rect">
            <a:avLst/>
          </a:prstGeom>
          <a:noFill/>
        </p:spPr>
        <p:txBody>
          <a:bodyPr wrap="none" rtlCol="0">
            <a:spAutoFit/>
          </a:bodyPr>
          <a:lstStyle/>
          <a:p>
            <a:r>
              <a:rPr lang="en-GB" sz="700" b="1" dirty="0" smtClean="0"/>
              <a:t>12/15</a:t>
            </a:r>
            <a:endParaRPr lang="en-GB" sz="700" b="1" dirty="0"/>
          </a:p>
        </p:txBody>
      </p:sp>
      <p:sp>
        <p:nvSpPr>
          <p:cNvPr id="32" name="TextBox 31"/>
          <p:cNvSpPr txBox="1"/>
          <p:nvPr/>
        </p:nvSpPr>
        <p:spPr>
          <a:xfrm>
            <a:off x="3496262" y="6068725"/>
            <a:ext cx="505267" cy="200055"/>
          </a:xfrm>
          <a:prstGeom prst="rect">
            <a:avLst/>
          </a:prstGeom>
          <a:noFill/>
        </p:spPr>
        <p:txBody>
          <a:bodyPr wrap="none" rtlCol="0">
            <a:spAutoFit/>
          </a:bodyPr>
          <a:lstStyle/>
          <a:p>
            <a:r>
              <a:rPr lang="en-GB" sz="700" b="1" dirty="0" smtClean="0"/>
              <a:t>01/16</a:t>
            </a:r>
            <a:endParaRPr lang="en-GB" sz="700" b="1" dirty="0"/>
          </a:p>
        </p:txBody>
      </p:sp>
      <p:sp>
        <p:nvSpPr>
          <p:cNvPr id="33" name="TextBox 32"/>
          <p:cNvSpPr txBox="1"/>
          <p:nvPr/>
        </p:nvSpPr>
        <p:spPr>
          <a:xfrm>
            <a:off x="4043055" y="6068725"/>
            <a:ext cx="505267" cy="200055"/>
          </a:xfrm>
          <a:prstGeom prst="rect">
            <a:avLst/>
          </a:prstGeom>
          <a:noFill/>
        </p:spPr>
        <p:txBody>
          <a:bodyPr wrap="none" rtlCol="0">
            <a:spAutoFit/>
          </a:bodyPr>
          <a:lstStyle/>
          <a:p>
            <a:r>
              <a:rPr lang="en-GB" sz="700" b="1" dirty="0" smtClean="0"/>
              <a:t>02/16</a:t>
            </a:r>
            <a:endParaRPr lang="en-GB" sz="700" b="1" dirty="0"/>
          </a:p>
        </p:txBody>
      </p:sp>
      <p:sp>
        <p:nvSpPr>
          <p:cNvPr id="34" name="TextBox 33"/>
          <p:cNvSpPr txBox="1"/>
          <p:nvPr/>
        </p:nvSpPr>
        <p:spPr>
          <a:xfrm>
            <a:off x="4547609" y="6068725"/>
            <a:ext cx="505267" cy="200055"/>
          </a:xfrm>
          <a:prstGeom prst="rect">
            <a:avLst/>
          </a:prstGeom>
          <a:noFill/>
        </p:spPr>
        <p:txBody>
          <a:bodyPr wrap="none" rtlCol="0">
            <a:spAutoFit/>
          </a:bodyPr>
          <a:lstStyle/>
          <a:p>
            <a:r>
              <a:rPr lang="en-GB" sz="700" b="1" dirty="0" smtClean="0"/>
              <a:t>03/16</a:t>
            </a:r>
            <a:endParaRPr lang="en-GB" sz="700" b="1" dirty="0"/>
          </a:p>
        </p:txBody>
      </p:sp>
      <p:sp>
        <p:nvSpPr>
          <p:cNvPr id="35" name="TextBox 34"/>
          <p:cNvSpPr txBox="1"/>
          <p:nvPr/>
        </p:nvSpPr>
        <p:spPr>
          <a:xfrm>
            <a:off x="5086514" y="6068725"/>
            <a:ext cx="505267" cy="200055"/>
          </a:xfrm>
          <a:prstGeom prst="rect">
            <a:avLst/>
          </a:prstGeom>
          <a:noFill/>
        </p:spPr>
        <p:txBody>
          <a:bodyPr wrap="none" rtlCol="0">
            <a:spAutoFit/>
          </a:bodyPr>
          <a:lstStyle/>
          <a:p>
            <a:r>
              <a:rPr lang="en-GB" sz="700" b="1" dirty="0" smtClean="0"/>
              <a:t>04/16</a:t>
            </a:r>
            <a:endParaRPr lang="en-GB" sz="700" b="1" dirty="0"/>
          </a:p>
        </p:txBody>
      </p:sp>
      <p:sp>
        <p:nvSpPr>
          <p:cNvPr id="36" name="TextBox 35"/>
          <p:cNvSpPr txBox="1"/>
          <p:nvPr/>
        </p:nvSpPr>
        <p:spPr>
          <a:xfrm>
            <a:off x="5633307" y="6068725"/>
            <a:ext cx="505267" cy="200055"/>
          </a:xfrm>
          <a:prstGeom prst="rect">
            <a:avLst/>
          </a:prstGeom>
          <a:noFill/>
        </p:spPr>
        <p:txBody>
          <a:bodyPr wrap="none" rtlCol="0">
            <a:spAutoFit/>
          </a:bodyPr>
          <a:lstStyle/>
          <a:p>
            <a:r>
              <a:rPr lang="en-GB" sz="700" b="1" dirty="0" smtClean="0"/>
              <a:t>05/16</a:t>
            </a:r>
            <a:endParaRPr lang="en-GB" sz="700" b="1" dirty="0"/>
          </a:p>
        </p:txBody>
      </p:sp>
      <p:sp>
        <p:nvSpPr>
          <p:cNvPr id="43" name="Down Arrow 42"/>
          <p:cNvSpPr/>
          <p:nvPr/>
        </p:nvSpPr>
        <p:spPr>
          <a:xfrm>
            <a:off x="1553079" y="3349995"/>
            <a:ext cx="184254" cy="192601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800"/>
          </a:p>
        </p:txBody>
      </p:sp>
      <p:sp>
        <p:nvSpPr>
          <p:cNvPr id="74" name="Rounded Rectangle 73"/>
          <p:cNvSpPr/>
          <p:nvPr/>
        </p:nvSpPr>
        <p:spPr>
          <a:xfrm>
            <a:off x="1045642" y="1390316"/>
            <a:ext cx="1216526" cy="180473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i="1" dirty="0" smtClean="0"/>
              <a:t>Assessment of Drafting Status and Discussion </a:t>
            </a:r>
            <a:endParaRPr lang="en-GB" sz="1000" b="1" dirty="0"/>
          </a:p>
        </p:txBody>
      </p:sp>
      <p:sp>
        <p:nvSpPr>
          <p:cNvPr id="75" name="Rounded Rectangle 74"/>
          <p:cNvSpPr/>
          <p:nvPr/>
        </p:nvSpPr>
        <p:spPr>
          <a:xfrm>
            <a:off x="2327027" y="1424953"/>
            <a:ext cx="1683133" cy="18180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i="1" dirty="0" smtClean="0"/>
              <a:t>Issue to DSIG for Review, comments and feedback</a:t>
            </a:r>
            <a:endParaRPr lang="en-GB" sz="1000" b="1" dirty="0"/>
          </a:p>
        </p:txBody>
      </p:sp>
      <p:sp>
        <p:nvSpPr>
          <p:cNvPr id="76" name="Rounded Rectangle 75"/>
          <p:cNvSpPr/>
          <p:nvPr/>
        </p:nvSpPr>
        <p:spPr>
          <a:xfrm>
            <a:off x="4182000" y="1788829"/>
            <a:ext cx="1232896" cy="7912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smtClean="0"/>
              <a:t>Final Presentation and Formal Approval</a:t>
            </a:r>
            <a:endParaRPr lang="en-GB" sz="1000" b="1" dirty="0"/>
          </a:p>
        </p:txBody>
      </p:sp>
      <p:grpSp>
        <p:nvGrpSpPr>
          <p:cNvPr id="90" name="Group 89"/>
          <p:cNvGrpSpPr/>
          <p:nvPr/>
        </p:nvGrpSpPr>
        <p:grpSpPr>
          <a:xfrm>
            <a:off x="4653915" y="5423063"/>
            <a:ext cx="740808" cy="441996"/>
            <a:chOff x="212972" y="5395688"/>
            <a:chExt cx="740808" cy="441996"/>
          </a:xfrm>
        </p:grpSpPr>
        <p:sp>
          <p:nvSpPr>
            <p:cNvPr id="92" name="TextBox 91"/>
            <p:cNvSpPr txBox="1"/>
            <p:nvPr/>
          </p:nvSpPr>
          <p:spPr>
            <a:xfrm>
              <a:off x="212972" y="5395688"/>
              <a:ext cx="740808" cy="200055"/>
            </a:xfrm>
            <a:prstGeom prst="rect">
              <a:avLst/>
            </a:prstGeom>
            <a:noFill/>
          </p:spPr>
          <p:txBody>
            <a:bodyPr wrap="none" rtlCol="0">
              <a:spAutoFit/>
            </a:bodyPr>
            <a:lstStyle/>
            <a:p>
              <a:r>
                <a:rPr lang="en-GB" sz="700" b="1" dirty="0" smtClean="0"/>
                <a:t>WGISS#41</a:t>
              </a:r>
              <a:endParaRPr lang="en-GB" sz="700" b="1" dirty="0"/>
            </a:p>
          </p:txBody>
        </p:sp>
        <p:sp>
          <p:nvSpPr>
            <p:cNvPr id="98" name="Down Arrow 97"/>
            <p:cNvSpPr/>
            <p:nvPr/>
          </p:nvSpPr>
          <p:spPr>
            <a:xfrm>
              <a:off x="410169" y="5632342"/>
              <a:ext cx="126206" cy="205342"/>
            </a:xfrm>
            <a:prstGeom prst="down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3" name="Right Brace 2"/>
          <p:cNvSpPr/>
          <p:nvPr/>
        </p:nvSpPr>
        <p:spPr>
          <a:xfrm rot="16200000">
            <a:off x="2820875" y="4418790"/>
            <a:ext cx="499166" cy="248093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1" name="TextBox 100"/>
          <p:cNvSpPr txBox="1"/>
          <p:nvPr/>
        </p:nvSpPr>
        <p:spPr>
          <a:xfrm>
            <a:off x="3486205" y="5263977"/>
            <a:ext cx="1261245" cy="246221"/>
          </a:xfrm>
          <a:prstGeom prst="rect">
            <a:avLst/>
          </a:prstGeom>
          <a:noFill/>
        </p:spPr>
        <p:txBody>
          <a:bodyPr wrap="none" rtlCol="0">
            <a:spAutoFit/>
          </a:bodyPr>
          <a:lstStyle/>
          <a:p>
            <a:r>
              <a:rPr lang="en-GB" sz="1000" b="1" dirty="0" smtClean="0"/>
              <a:t>FINALIZATION</a:t>
            </a:r>
            <a:endParaRPr lang="en-GB" sz="1000" b="1" dirty="0"/>
          </a:p>
        </p:txBody>
      </p:sp>
      <p:sp>
        <p:nvSpPr>
          <p:cNvPr id="102" name="TextBox 101"/>
          <p:cNvSpPr txBox="1"/>
          <p:nvPr/>
        </p:nvSpPr>
        <p:spPr>
          <a:xfrm>
            <a:off x="2684539" y="5276793"/>
            <a:ext cx="787395" cy="246221"/>
          </a:xfrm>
          <a:prstGeom prst="rect">
            <a:avLst/>
          </a:prstGeom>
          <a:noFill/>
        </p:spPr>
        <p:txBody>
          <a:bodyPr wrap="none" rtlCol="0">
            <a:spAutoFit/>
          </a:bodyPr>
          <a:lstStyle/>
          <a:p>
            <a:r>
              <a:rPr lang="en-GB" sz="1000" b="1" dirty="0" smtClean="0"/>
              <a:t>REVIEW</a:t>
            </a:r>
            <a:endParaRPr lang="en-GB" sz="1000" b="1" dirty="0"/>
          </a:p>
        </p:txBody>
      </p:sp>
      <p:sp>
        <p:nvSpPr>
          <p:cNvPr id="55" name="Down Arrow 54"/>
          <p:cNvSpPr/>
          <p:nvPr/>
        </p:nvSpPr>
        <p:spPr>
          <a:xfrm>
            <a:off x="2887155" y="3353834"/>
            <a:ext cx="178901" cy="191025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t>v</a:t>
            </a:r>
            <a:endParaRPr lang="en-GB" sz="2800" dirty="0"/>
          </a:p>
        </p:txBody>
      </p:sp>
      <p:sp>
        <p:nvSpPr>
          <p:cNvPr id="58" name="Rounded Rectangle 57"/>
          <p:cNvSpPr/>
          <p:nvPr/>
        </p:nvSpPr>
        <p:spPr>
          <a:xfrm>
            <a:off x="3545352" y="3808413"/>
            <a:ext cx="917473" cy="65937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i="1" dirty="0" smtClean="0"/>
              <a:t>Final Issue to WGISS</a:t>
            </a:r>
            <a:endParaRPr lang="en-GB" sz="1000" b="1" dirty="0"/>
          </a:p>
        </p:txBody>
      </p:sp>
      <p:sp>
        <p:nvSpPr>
          <p:cNvPr id="59" name="Down Arrow 58"/>
          <p:cNvSpPr/>
          <p:nvPr/>
        </p:nvSpPr>
        <p:spPr>
          <a:xfrm>
            <a:off x="3949717" y="4557463"/>
            <a:ext cx="161806" cy="63037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t>v</a:t>
            </a:r>
            <a:endParaRPr lang="en-GB" sz="2800" dirty="0"/>
          </a:p>
        </p:txBody>
      </p:sp>
      <p:sp>
        <p:nvSpPr>
          <p:cNvPr id="61" name="Down Arrow 60"/>
          <p:cNvSpPr/>
          <p:nvPr/>
        </p:nvSpPr>
        <p:spPr>
          <a:xfrm>
            <a:off x="4793533" y="2672396"/>
            <a:ext cx="188870" cy="277080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t>v</a:t>
            </a:r>
            <a:endParaRPr lang="en-GB" sz="2800" dirty="0"/>
          </a:p>
        </p:txBody>
      </p:sp>
      <p:sp>
        <p:nvSpPr>
          <p:cNvPr id="63" name="TextBox 62"/>
          <p:cNvSpPr txBox="1"/>
          <p:nvPr/>
        </p:nvSpPr>
        <p:spPr>
          <a:xfrm>
            <a:off x="6046564" y="3522245"/>
            <a:ext cx="2710931" cy="1647022"/>
          </a:xfrm>
          <a:prstGeom prst="rect">
            <a:avLst/>
          </a:prstGeom>
          <a:solidFill>
            <a:schemeClr val="accent6">
              <a:lumMod val="20000"/>
              <a:lumOff val="80000"/>
            </a:schemeClr>
          </a:solidFill>
        </p:spPr>
        <p:txBody>
          <a:bodyPr wrap="square" lIns="0" rIns="0" rtlCol="0">
            <a:noAutofit/>
          </a:bodyPr>
          <a:lstStyle>
            <a:defPPr>
              <a:defRPr lang="en-GB"/>
            </a:defPPr>
            <a:lvl1pPr marL="144000" indent="-136800">
              <a:buFont typeface="Arial"/>
              <a:buChar char="•"/>
              <a:defRPr sz="700" b="1" i="1"/>
            </a:lvl1pPr>
          </a:lstStyle>
          <a:p>
            <a:pPr marL="235800" indent="-228600">
              <a:buFont typeface="+mj-lt"/>
              <a:buAutoNum type="arabicPeriod"/>
            </a:pPr>
            <a:r>
              <a:rPr lang="en-GB" sz="1200" dirty="0" smtClean="0"/>
              <a:t> EO Data Preservation Guidelines</a:t>
            </a:r>
            <a:endParaRPr lang="en-GB" sz="1200" dirty="0"/>
          </a:p>
          <a:p>
            <a:pPr marL="235800" indent="-228600">
              <a:buFont typeface="+mj-lt"/>
              <a:buAutoNum type="arabicPeriod"/>
            </a:pPr>
            <a:r>
              <a:rPr lang="en-GB" sz="1200" dirty="0" smtClean="0"/>
              <a:t> Preserved </a:t>
            </a:r>
            <a:r>
              <a:rPr lang="en-GB" sz="1200" dirty="0"/>
              <a:t>Data Set </a:t>
            </a:r>
            <a:r>
              <a:rPr lang="en-GB" sz="1200" dirty="0" smtClean="0"/>
              <a:t>Content</a:t>
            </a:r>
            <a:endParaRPr lang="en-GB" sz="1200" dirty="0"/>
          </a:p>
          <a:p>
            <a:pPr marL="7200" indent="0">
              <a:buNone/>
            </a:pPr>
            <a:endParaRPr lang="en-GB" sz="1200" dirty="0" smtClean="0"/>
          </a:p>
          <a:p>
            <a:pPr marL="7200" indent="0">
              <a:buNone/>
            </a:pPr>
            <a:endParaRPr lang="en-GB" sz="1200" dirty="0"/>
          </a:p>
        </p:txBody>
      </p:sp>
    </p:spTree>
    <p:extLst>
      <p:ext uri="{BB962C8B-B14F-4D97-AF65-F5344CB8AC3E}">
        <p14:creationId xmlns:p14="http://schemas.microsoft.com/office/powerpoint/2010/main" val="146051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74" grpId="0" animBg="1"/>
      <p:bldP spid="75" grpId="0" animBg="1"/>
      <p:bldP spid="76" grpId="0" animBg="1"/>
      <p:bldP spid="3" grpId="0" animBg="1"/>
      <p:bldP spid="101" grpId="0"/>
      <p:bldP spid="102" grpId="0"/>
      <p:bldP spid="55" grpId="0" animBg="1"/>
      <p:bldP spid="58" grpId="0" animBg="1"/>
      <p:bldP spid="59" grpId="0" animBg="1"/>
      <p:bldP spid="61"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Title 1"/>
          <p:cNvSpPr>
            <a:spLocks noGrp="1"/>
          </p:cNvSpPr>
          <p:nvPr>
            <p:ph type="title"/>
          </p:nvPr>
        </p:nvSpPr>
        <p:spPr>
          <a:xfrm>
            <a:off x="255479" y="0"/>
            <a:ext cx="7342188" cy="1077218"/>
          </a:xfrm>
          <a:noFill/>
          <a:ln>
            <a:noFill/>
          </a:ln>
        </p:spPr>
        <p:txBody>
          <a:bodyPr vert="horz" wrap="square" lIns="91440" tIns="45720" rIns="91440" bIns="45720" numCol="1" anchor="ctr" anchorCtr="0" compatLnSpc="1">
            <a:prstTxWarp prst="textNoShape">
              <a:avLst/>
            </a:prstTxWarp>
            <a:spAutoFit/>
          </a:bodyPr>
          <a:lstStyle/>
          <a:p>
            <a:r>
              <a:rPr lang="en-US" sz="3200" dirty="0">
                <a:latin typeface="Calibri" charset="0"/>
                <a:ea typeface="MS PGothic" charset="0"/>
              </a:rPr>
              <a:t>EO Data Preservation </a:t>
            </a:r>
            <a:r>
              <a:rPr lang="en-US" sz="3200" dirty="0" smtClean="0">
                <a:latin typeface="Calibri" charset="0"/>
                <a:ea typeface="MS PGothic" charset="0"/>
              </a:rPr>
              <a:t>Guidelines </a:t>
            </a:r>
            <a:r>
              <a:rPr lang="en-US" sz="3200" dirty="0">
                <a:latin typeface="Calibri" charset="0"/>
                <a:ea typeface="MS PGothic" charset="0"/>
              </a:rPr>
              <a:t>- Definition &amp; Adherence Levels </a:t>
            </a:r>
            <a:r>
              <a:rPr lang="en-US" sz="3200" dirty="0" smtClean="0">
                <a:latin typeface="Calibri" charset="0"/>
                <a:ea typeface="MS PGothic" charset="0"/>
              </a:rPr>
              <a:t> </a:t>
            </a:r>
            <a:endParaRPr lang="en-US" sz="3200" dirty="0">
              <a:latin typeface="Calibri" charset="0"/>
              <a:ea typeface="MS PGothic" charset="0"/>
            </a:endParaRPr>
          </a:p>
        </p:txBody>
      </p:sp>
      <p:sp>
        <p:nvSpPr>
          <p:cNvPr id="17" name="Rectangle 16"/>
          <p:cNvSpPr>
            <a:spLocks noChangeArrowheads="1"/>
          </p:cNvSpPr>
          <p:nvPr/>
        </p:nvSpPr>
        <p:spPr bwMode="auto">
          <a:xfrm>
            <a:off x="0" y="1273175"/>
            <a:ext cx="890632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buFont typeface="Arial"/>
              <a:buChar char="•"/>
            </a:pPr>
            <a:r>
              <a:rPr lang="en-GB" sz="1600" dirty="0">
                <a:solidFill>
                  <a:schemeClr val="tx1"/>
                </a:solidFill>
              </a:rPr>
              <a:t>The LTDP guidelines constitute a basic reference for the long term preservation of EO data. Their application by </a:t>
            </a:r>
            <a:r>
              <a:rPr lang="en-GB" sz="1600" dirty="0" smtClean="0">
                <a:solidFill>
                  <a:schemeClr val="tx1"/>
                </a:solidFill>
              </a:rPr>
              <a:t>Earth </a:t>
            </a:r>
            <a:r>
              <a:rPr lang="en-GB" sz="1600" dirty="0">
                <a:solidFill>
                  <a:schemeClr val="tx1"/>
                </a:solidFill>
              </a:rPr>
              <a:t>Observation space data holders and archive owners is fundamental in order to preserve the </a:t>
            </a:r>
            <a:r>
              <a:rPr lang="en-GB" sz="1600" dirty="0" smtClean="0">
                <a:solidFill>
                  <a:schemeClr val="tx1"/>
                </a:solidFill>
              </a:rPr>
              <a:t>EO </a:t>
            </a:r>
            <a:r>
              <a:rPr lang="en-GB" sz="1600" dirty="0">
                <a:solidFill>
                  <a:schemeClr val="tx1"/>
                </a:solidFill>
              </a:rPr>
              <a:t>space data set and to create </a:t>
            </a:r>
            <a:r>
              <a:rPr lang="en-GB" sz="1600" dirty="0" smtClean="0">
                <a:solidFill>
                  <a:schemeClr val="tx1"/>
                </a:solidFill>
              </a:rPr>
              <a:t>the LTDP </a:t>
            </a:r>
            <a:r>
              <a:rPr lang="en-GB" sz="1600" dirty="0">
                <a:solidFill>
                  <a:schemeClr val="tx1"/>
                </a:solidFill>
              </a:rPr>
              <a:t>Common Framework. </a:t>
            </a:r>
          </a:p>
          <a:p>
            <a:pPr marL="285750" indent="-285750">
              <a:buFont typeface="Arial"/>
              <a:buChar char="•"/>
            </a:pPr>
            <a:r>
              <a:rPr lang="en-GB" sz="1600" dirty="0">
                <a:solidFill>
                  <a:schemeClr val="tx1"/>
                </a:solidFill>
              </a:rPr>
              <a:t>The application of the identified guidelines </a:t>
            </a:r>
            <a:r>
              <a:rPr lang="en-GB" sz="1600" b="1" dirty="0">
                <a:solidFill>
                  <a:schemeClr val="tx1"/>
                </a:solidFill>
              </a:rPr>
              <a:t>is not a requirement or a must </a:t>
            </a:r>
            <a:r>
              <a:rPr lang="en-GB" sz="1600" dirty="0">
                <a:solidFill>
                  <a:schemeClr val="tx1"/>
                </a:solidFill>
              </a:rPr>
              <a:t>for </a:t>
            </a:r>
            <a:r>
              <a:rPr lang="en-GB" sz="1600" dirty="0" smtClean="0">
                <a:solidFill>
                  <a:schemeClr val="tx1"/>
                </a:solidFill>
              </a:rPr>
              <a:t>EO </a:t>
            </a:r>
            <a:r>
              <a:rPr lang="en-GB" sz="1600" dirty="0">
                <a:solidFill>
                  <a:schemeClr val="tx1"/>
                </a:solidFill>
              </a:rPr>
              <a:t>data holders and archive owners but </a:t>
            </a:r>
            <a:r>
              <a:rPr lang="en-GB" sz="1600" b="1" dirty="0">
                <a:solidFill>
                  <a:schemeClr val="tx1"/>
                </a:solidFill>
              </a:rPr>
              <a:t>is strongly recommended </a:t>
            </a:r>
            <a:r>
              <a:rPr lang="en-GB" sz="1600" dirty="0">
                <a:solidFill>
                  <a:schemeClr val="tx1"/>
                </a:solidFill>
              </a:rPr>
              <a:t>along with following a step-wise approach starting with a partial adherence. To this end different levels of adherence (Levels A, B, and C) have been assigned to each key guideline.</a:t>
            </a: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835" y="3556000"/>
            <a:ext cx="6967001" cy="2937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886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86020"/>
            <a:ext cx="9144000" cy="3771900"/>
          </a:xfrm>
          <a:prstGeom prst="rect">
            <a:avLst/>
          </a:prstGeom>
        </p:spPr>
      </p:pic>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Title 1"/>
          <p:cNvSpPr>
            <a:spLocks noGrp="1"/>
          </p:cNvSpPr>
          <p:nvPr>
            <p:ph type="title"/>
          </p:nvPr>
        </p:nvSpPr>
        <p:spPr>
          <a:xfrm>
            <a:off x="291764" y="246221"/>
            <a:ext cx="7342188" cy="584776"/>
          </a:xfrm>
          <a:noFill/>
          <a:ln>
            <a:noFill/>
          </a:ln>
        </p:spPr>
        <p:txBody>
          <a:bodyPr vert="horz" wrap="square" lIns="91440" tIns="45720" rIns="91440" bIns="45720" numCol="1" anchor="ctr" anchorCtr="0" compatLnSpc="1">
            <a:prstTxWarp prst="textNoShape">
              <a:avLst/>
            </a:prstTxWarp>
            <a:spAutoFit/>
          </a:bodyPr>
          <a:lstStyle/>
          <a:p>
            <a:r>
              <a:rPr lang="en-US" sz="3200" dirty="0" smtClean="0">
                <a:latin typeface="Calibri" charset="0"/>
                <a:ea typeface="MS PGothic" charset="0"/>
              </a:rPr>
              <a:t>EO Data Preservation Guidelines - status</a:t>
            </a:r>
            <a:endParaRPr lang="en-US" sz="3200" dirty="0">
              <a:latin typeface="Calibri" charset="0"/>
              <a:ea typeface="MS PGothic" charset="0"/>
            </a:endParaRPr>
          </a:p>
        </p:txBody>
      </p:sp>
      <p:sp>
        <p:nvSpPr>
          <p:cNvPr id="7" name="TextBox 6"/>
          <p:cNvSpPr txBox="1"/>
          <p:nvPr/>
        </p:nvSpPr>
        <p:spPr>
          <a:xfrm rot="20625281">
            <a:off x="673771" y="2383089"/>
            <a:ext cx="7770627" cy="1938992"/>
          </a:xfrm>
          <a:prstGeom prst="rect">
            <a:avLst/>
          </a:prstGeom>
          <a:noFill/>
        </p:spPr>
        <p:txBody>
          <a:bodyPr wrap="square" rtlCol="0">
            <a:spAutoFit/>
          </a:bodyPr>
          <a:lstStyle/>
          <a:p>
            <a:r>
              <a:rPr lang="en-US" sz="60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UNDER CONSOLIDATION</a:t>
            </a:r>
            <a:endParaRPr lang="en-US" sz="6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8" name="Rectangle 7"/>
          <p:cNvSpPr/>
          <p:nvPr/>
        </p:nvSpPr>
        <p:spPr>
          <a:xfrm>
            <a:off x="1101492" y="5231302"/>
            <a:ext cx="6868124" cy="1323439"/>
          </a:xfrm>
          <a:prstGeom prst="rect">
            <a:avLst/>
          </a:prstGeom>
        </p:spPr>
        <p:txBody>
          <a:bodyPr wrap="square">
            <a:spAutoFit/>
          </a:bodyPr>
          <a:lstStyle/>
          <a:p>
            <a:pPr>
              <a:spcBef>
                <a:spcPts val="300"/>
              </a:spcBef>
              <a:buClr>
                <a:schemeClr val="tx1"/>
              </a:buClr>
              <a:defRPr/>
            </a:pPr>
            <a:r>
              <a:rPr lang="en-US" sz="2000" i="1" dirty="0" smtClean="0">
                <a:solidFill>
                  <a:srgbClr val="000000"/>
                </a:solidFill>
                <a:latin typeface="Calibri"/>
                <a:cs typeface="Calibri"/>
              </a:rPr>
              <a:t>The EO Data Preservation Guidelines document is under consolidation in order to include comments from LTDP WG, NASA and QA4EO Study, </a:t>
            </a:r>
            <a:r>
              <a:rPr lang="en-US" sz="2000" i="1" dirty="0">
                <a:solidFill>
                  <a:srgbClr val="000000"/>
                </a:solidFill>
                <a:latin typeface="Calibri"/>
                <a:cs typeface="Calibri"/>
              </a:rPr>
              <a:t>and for alignment with GEO Data Management </a:t>
            </a:r>
            <a:r>
              <a:rPr lang="en-US" sz="2000" i="1" dirty="0" smtClean="0">
                <a:solidFill>
                  <a:srgbClr val="000000"/>
                </a:solidFill>
                <a:latin typeface="Calibri"/>
                <a:cs typeface="Calibri"/>
              </a:rPr>
              <a:t>Principles</a:t>
            </a:r>
            <a:endParaRPr lang="en-US" sz="2000" i="1" dirty="0">
              <a:solidFill>
                <a:srgbClr val="000000"/>
              </a:solidFill>
              <a:latin typeface="Calibri"/>
              <a:cs typeface="Calibri"/>
            </a:endParaRPr>
          </a:p>
        </p:txBody>
      </p:sp>
    </p:spTree>
    <p:extLst>
      <p:ext uri="{BB962C8B-B14F-4D97-AF65-F5344CB8AC3E}">
        <p14:creationId xmlns:p14="http://schemas.microsoft.com/office/powerpoint/2010/main" val="4460931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Title 1"/>
          <p:cNvSpPr>
            <a:spLocks noGrp="1"/>
          </p:cNvSpPr>
          <p:nvPr>
            <p:ph type="title"/>
          </p:nvPr>
        </p:nvSpPr>
        <p:spPr>
          <a:xfrm>
            <a:off x="255479" y="246221"/>
            <a:ext cx="7681296" cy="584776"/>
          </a:xfrm>
          <a:noFill/>
          <a:ln>
            <a:noFill/>
          </a:ln>
        </p:spPr>
        <p:txBody>
          <a:bodyPr vert="horz" wrap="square" lIns="91440" tIns="45720" rIns="91440" bIns="45720" numCol="1" anchor="ctr" anchorCtr="0" compatLnSpc="1">
            <a:prstTxWarp prst="textNoShape">
              <a:avLst/>
            </a:prstTxWarp>
            <a:spAutoFit/>
          </a:bodyPr>
          <a:lstStyle/>
          <a:p>
            <a:r>
              <a:rPr lang="en-US" sz="3200" dirty="0">
                <a:latin typeface="Calibri" charset="0"/>
                <a:ea typeface="MS PGothic" charset="0"/>
              </a:rPr>
              <a:t>EO Data Preservation </a:t>
            </a:r>
            <a:r>
              <a:rPr lang="en-US" sz="3200" dirty="0" smtClean="0">
                <a:latin typeface="Calibri" charset="0"/>
                <a:ea typeface="MS PGothic" charset="0"/>
              </a:rPr>
              <a:t>Guidelines</a:t>
            </a:r>
            <a:endParaRPr lang="en-US" sz="3200" dirty="0">
              <a:latin typeface="Calibri" charset="0"/>
              <a:ea typeface="MS PGothic" charset="0"/>
            </a:endParaRPr>
          </a:p>
        </p:txBody>
      </p:sp>
      <p:grpSp>
        <p:nvGrpSpPr>
          <p:cNvPr id="6" name="Group 5"/>
          <p:cNvGrpSpPr>
            <a:grpSpLocks/>
          </p:cNvGrpSpPr>
          <p:nvPr/>
        </p:nvGrpSpPr>
        <p:grpSpPr bwMode="auto">
          <a:xfrm>
            <a:off x="4706989" y="1343933"/>
            <a:ext cx="4248150" cy="4968875"/>
            <a:chOff x="323528" y="512676"/>
            <a:chExt cx="4248472" cy="4968551"/>
          </a:xfrm>
        </p:grpSpPr>
        <p:sp>
          <p:nvSpPr>
            <p:cNvPr id="7" name="Rectangle 6"/>
            <p:cNvSpPr/>
            <p:nvPr/>
          </p:nvSpPr>
          <p:spPr bwMode="auto">
            <a:xfrm>
              <a:off x="323528" y="512676"/>
              <a:ext cx="4248472" cy="4968551"/>
            </a:xfrm>
            <a:prstGeom prst="rect">
              <a:avLst/>
            </a:prstGeom>
            <a:solidFill>
              <a:schemeClr val="accent2">
                <a:lumMod val="40000"/>
                <a:lumOff val="60000"/>
                <a:alpha val="26000"/>
              </a:schemeClr>
            </a:solidFill>
            <a:ln w="9525" cap="flat" cmpd="sng" algn="ctr">
              <a:solidFill>
                <a:schemeClr val="tx1"/>
              </a:solidFill>
              <a:prstDash val="solid"/>
              <a:round/>
              <a:headEnd type="none" w="med" len="med"/>
              <a:tailEnd type="none" w="med" len="med"/>
            </a:ln>
            <a:effectLst/>
            <a:extLst/>
          </p:spPr>
          <p:txBody>
            <a:bodyPr/>
            <a:lstStyle/>
            <a:p>
              <a:pPr>
                <a:defRPr/>
              </a:pPr>
              <a:endParaRPr lang="en-GB">
                <a:ea typeface="ＭＳ Ｐゴシック" charset="0"/>
                <a:cs typeface="+mn-cs"/>
              </a:endParaRPr>
            </a:p>
          </p:txBody>
        </p:sp>
        <p:sp>
          <p:nvSpPr>
            <p:cNvPr id="8" name="Rectangle 7"/>
            <p:cNvSpPr>
              <a:spLocks noChangeArrowheads="1"/>
            </p:cNvSpPr>
            <p:nvPr/>
          </p:nvSpPr>
          <p:spPr bwMode="auto">
            <a:xfrm>
              <a:off x="539444" y="765073"/>
              <a:ext cx="3816639" cy="431772"/>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40000" dist="20000" dir="5400000" rotWithShape="0">
                <a:srgbClr val="000000">
                  <a:alpha val="37999"/>
                </a:srgbClr>
              </a:outerShdw>
            </a:effectLst>
          </p:spPr>
          <p:txBody>
            <a:bodyPr/>
            <a:lstStyle/>
            <a:p>
              <a:pPr algn="ctr">
                <a:defRPr/>
              </a:pPr>
              <a:r>
                <a:rPr lang="en-GB" sz="1200" dirty="0">
                  <a:solidFill>
                    <a:schemeClr val="dk1"/>
                  </a:solidFill>
                  <a:latin typeface="+mn-lt"/>
                  <a:ea typeface="+mn-ea"/>
                  <a:cs typeface="+mn-cs"/>
                </a:rPr>
                <a:t>PRESERVED DATA SET CONTENT DEFINITION AND APPRAISAL</a:t>
              </a:r>
              <a:endParaRPr lang="en-GB" sz="1200" dirty="0">
                <a:ea typeface="ＭＳ Ｐゴシック" charset="0"/>
                <a:cs typeface="+mn-cs"/>
              </a:endParaRPr>
            </a:p>
          </p:txBody>
        </p:sp>
        <p:sp>
          <p:nvSpPr>
            <p:cNvPr id="9" name="Rectangle 8"/>
            <p:cNvSpPr>
              <a:spLocks noChangeArrowheads="1"/>
            </p:cNvSpPr>
            <p:nvPr/>
          </p:nvSpPr>
          <p:spPr bwMode="auto">
            <a:xfrm>
              <a:off x="539444" y="1341297"/>
              <a:ext cx="3816639" cy="503205"/>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40000" dist="20000" dir="5400000" rotWithShape="0">
                <a:srgbClr val="000000">
                  <a:alpha val="37999"/>
                </a:srgbClr>
              </a:outerShdw>
            </a:effectLst>
          </p:spPr>
          <p:txBody>
            <a:bodyPr/>
            <a:lstStyle/>
            <a:p>
              <a:pPr algn="ctr">
                <a:defRPr/>
              </a:pPr>
              <a:r>
                <a:rPr lang="en-GB" sz="1200" dirty="0">
                  <a:solidFill>
                    <a:schemeClr val="dk1"/>
                  </a:solidFill>
                  <a:latin typeface="+mn-lt"/>
                  <a:ea typeface="+mn-ea"/>
                  <a:cs typeface="+mn-cs"/>
                </a:rPr>
                <a:t>ARCHIVE OPERATION AND</a:t>
              </a:r>
            </a:p>
            <a:p>
              <a:pPr algn="ctr">
                <a:defRPr/>
              </a:pPr>
              <a:r>
                <a:rPr lang="en-GB" sz="1200" dirty="0">
                  <a:solidFill>
                    <a:schemeClr val="dk1"/>
                  </a:solidFill>
                  <a:latin typeface="+mn-lt"/>
                  <a:ea typeface="+mn-ea"/>
                  <a:cs typeface="+mn-cs"/>
                </a:rPr>
                <a:t>ORGANIZATION</a:t>
              </a:r>
              <a:endParaRPr lang="en-GB" sz="1200" dirty="0">
                <a:ea typeface="ＭＳ Ｐゴシック" charset="0"/>
                <a:cs typeface="+mn-cs"/>
              </a:endParaRPr>
            </a:p>
          </p:txBody>
        </p:sp>
        <p:sp>
          <p:nvSpPr>
            <p:cNvPr id="10" name="Rectangle 9"/>
            <p:cNvSpPr>
              <a:spLocks noChangeArrowheads="1"/>
            </p:cNvSpPr>
            <p:nvPr/>
          </p:nvSpPr>
          <p:spPr bwMode="auto">
            <a:xfrm>
              <a:off x="539444" y="2031815"/>
              <a:ext cx="3816639" cy="331765"/>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40000" dist="20000" dir="5400000" rotWithShape="0">
                <a:srgbClr val="000000">
                  <a:alpha val="37999"/>
                </a:srgbClr>
              </a:outerShdw>
            </a:effectLst>
          </p:spPr>
          <p:txBody>
            <a:bodyPr/>
            <a:lstStyle/>
            <a:p>
              <a:pPr algn="ctr">
                <a:defRPr/>
              </a:pPr>
              <a:r>
                <a:rPr lang="en-GB" sz="1200" dirty="0">
                  <a:solidFill>
                    <a:schemeClr val="dk1"/>
                  </a:solidFill>
                  <a:latin typeface="+mn-lt"/>
                  <a:ea typeface="+mn-ea"/>
                  <a:cs typeface="+mn-cs"/>
                </a:rPr>
                <a:t>ARCHIVE SECURITY</a:t>
              </a:r>
              <a:endParaRPr lang="en-GB" sz="1200" dirty="0">
                <a:ea typeface="ＭＳ Ｐゴシック" charset="0"/>
                <a:cs typeface="+mn-cs"/>
              </a:endParaRPr>
            </a:p>
          </p:txBody>
        </p:sp>
        <p:sp>
          <p:nvSpPr>
            <p:cNvPr id="11" name="Rectangle 10"/>
            <p:cNvSpPr>
              <a:spLocks noChangeArrowheads="1"/>
            </p:cNvSpPr>
            <p:nvPr/>
          </p:nvSpPr>
          <p:spPr bwMode="auto">
            <a:xfrm>
              <a:off x="539444" y="2492160"/>
              <a:ext cx="3816639" cy="360339"/>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40000" dist="20000" dir="5400000" rotWithShape="0">
                <a:srgbClr val="000000">
                  <a:alpha val="37999"/>
                </a:srgbClr>
              </a:outerShdw>
            </a:effectLst>
          </p:spPr>
          <p:txBody>
            <a:bodyPr/>
            <a:lstStyle/>
            <a:p>
              <a:pPr algn="ctr">
                <a:defRPr/>
              </a:pPr>
              <a:r>
                <a:rPr lang="en-GB" sz="1200" dirty="0">
                  <a:solidFill>
                    <a:schemeClr val="dk1"/>
                  </a:solidFill>
                  <a:latin typeface="+mn-lt"/>
                  <a:ea typeface="+mn-ea"/>
                  <a:cs typeface="+mn-cs"/>
                </a:rPr>
                <a:t>DATA INGESTION</a:t>
              </a:r>
              <a:endParaRPr lang="en-GB" sz="1200" dirty="0">
                <a:ea typeface="ＭＳ Ｐゴシック" charset="0"/>
                <a:cs typeface="+mn-cs"/>
              </a:endParaRPr>
            </a:p>
          </p:txBody>
        </p:sp>
        <p:sp>
          <p:nvSpPr>
            <p:cNvPr id="12" name="Rectangle 11"/>
            <p:cNvSpPr>
              <a:spLocks noChangeArrowheads="1"/>
            </p:cNvSpPr>
            <p:nvPr/>
          </p:nvSpPr>
          <p:spPr bwMode="auto">
            <a:xfrm>
              <a:off x="539444" y="2996952"/>
              <a:ext cx="3816639" cy="331765"/>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40000" dist="20000" dir="5400000" rotWithShape="0">
                <a:srgbClr val="000000">
                  <a:alpha val="37999"/>
                </a:srgbClr>
              </a:outerShdw>
            </a:effectLst>
          </p:spPr>
          <p:txBody>
            <a:bodyPr/>
            <a:lstStyle/>
            <a:p>
              <a:pPr algn="ctr">
                <a:defRPr/>
              </a:pPr>
              <a:r>
                <a:rPr lang="en-GB" sz="1200" dirty="0">
                  <a:solidFill>
                    <a:schemeClr val="dk1"/>
                  </a:solidFill>
                  <a:latin typeface="+mn-lt"/>
                  <a:ea typeface="+mn-ea"/>
                  <a:cs typeface="+mn-cs"/>
                </a:rPr>
                <a:t>ARCHIVE MAINTENANCE</a:t>
              </a:r>
              <a:endParaRPr lang="en-GB" sz="1200" dirty="0">
                <a:ea typeface="ＭＳ Ｐゴシック" charset="0"/>
                <a:cs typeface="+mn-cs"/>
              </a:endParaRPr>
            </a:p>
          </p:txBody>
        </p:sp>
        <p:sp>
          <p:nvSpPr>
            <p:cNvPr id="13" name="Rectangle 12"/>
            <p:cNvSpPr>
              <a:spLocks noChangeArrowheads="1"/>
            </p:cNvSpPr>
            <p:nvPr/>
          </p:nvSpPr>
          <p:spPr bwMode="auto">
            <a:xfrm>
              <a:off x="539444" y="3501744"/>
              <a:ext cx="3816639" cy="358752"/>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40000" dist="20000" dir="5400000" rotWithShape="0">
                <a:srgbClr val="000000">
                  <a:alpha val="37999"/>
                </a:srgbClr>
              </a:outerShdw>
            </a:effectLst>
          </p:spPr>
          <p:txBody>
            <a:bodyPr/>
            <a:lstStyle/>
            <a:p>
              <a:pPr algn="ctr">
                <a:defRPr/>
              </a:pPr>
              <a:r>
                <a:rPr lang="en-GB" sz="1200" dirty="0">
                  <a:solidFill>
                    <a:schemeClr val="dk1"/>
                  </a:solidFill>
                  <a:latin typeface="+mn-lt"/>
                  <a:ea typeface="+mn-ea"/>
                  <a:cs typeface="+mn-cs"/>
                </a:rPr>
                <a:t>DATA ACCESS AND INTEROPERABILITY</a:t>
              </a:r>
              <a:endParaRPr lang="en-GB" sz="1200" dirty="0">
                <a:ea typeface="ＭＳ Ｐゴシック" charset="0"/>
                <a:cs typeface="+mn-cs"/>
              </a:endParaRPr>
            </a:p>
          </p:txBody>
        </p:sp>
        <p:sp>
          <p:nvSpPr>
            <p:cNvPr id="14" name="Rectangle 13"/>
            <p:cNvSpPr>
              <a:spLocks noChangeArrowheads="1"/>
            </p:cNvSpPr>
            <p:nvPr/>
          </p:nvSpPr>
          <p:spPr bwMode="auto">
            <a:xfrm>
              <a:off x="539444" y="4004948"/>
              <a:ext cx="3816639" cy="504792"/>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40000" dist="20000" dir="5400000" rotWithShape="0">
                <a:srgbClr val="000000">
                  <a:alpha val="37999"/>
                </a:srgbClr>
              </a:outerShdw>
            </a:effectLst>
          </p:spPr>
          <p:txBody>
            <a:bodyPr/>
            <a:lstStyle/>
            <a:p>
              <a:pPr algn="ctr">
                <a:defRPr/>
              </a:pPr>
              <a:r>
                <a:rPr lang="en-GB" sz="1200" dirty="0">
                  <a:solidFill>
                    <a:schemeClr val="dk1"/>
                  </a:solidFill>
                  <a:latin typeface="+mn-lt"/>
                  <a:ea typeface="+mn-ea"/>
                  <a:cs typeface="+mn-cs"/>
                </a:rPr>
                <a:t>DATA EXPLOITATION AND REPROCESSING</a:t>
              </a:r>
              <a:endParaRPr lang="en-GB" sz="1200" dirty="0">
                <a:ea typeface="ＭＳ Ｐゴシック" charset="0"/>
                <a:cs typeface="+mn-cs"/>
              </a:endParaRPr>
            </a:p>
          </p:txBody>
        </p:sp>
        <p:sp>
          <p:nvSpPr>
            <p:cNvPr id="15" name="Rectangle 14"/>
            <p:cNvSpPr>
              <a:spLocks noChangeArrowheads="1"/>
            </p:cNvSpPr>
            <p:nvPr/>
          </p:nvSpPr>
          <p:spPr bwMode="auto">
            <a:xfrm>
              <a:off x="539444" y="4625621"/>
              <a:ext cx="3816639" cy="331765"/>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40000" dist="20000" dir="5400000" rotWithShape="0">
                <a:srgbClr val="000000">
                  <a:alpha val="37999"/>
                </a:srgbClr>
              </a:outerShdw>
            </a:effectLst>
          </p:spPr>
          <p:txBody>
            <a:bodyPr/>
            <a:lstStyle/>
            <a:p>
              <a:pPr algn="ctr">
                <a:defRPr/>
              </a:pPr>
              <a:r>
                <a:rPr lang="en-GB" sz="1200" dirty="0">
                  <a:solidFill>
                    <a:schemeClr val="dk1"/>
                  </a:solidFill>
                  <a:latin typeface="+mn-lt"/>
                  <a:ea typeface="+mn-ea"/>
                  <a:cs typeface="+mn-cs"/>
                </a:rPr>
                <a:t>DATA PURGE PREVENTION</a:t>
              </a:r>
              <a:endParaRPr lang="en-GB" sz="1200" dirty="0">
                <a:ea typeface="ＭＳ Ｐゴシック" charset="0"/>
                <a:cs typeface="+mn-cs"/>
              </a:endParaRPr>
            </a:p>
          </p:txBody>
        </p:sp>
      </p:grpSp>
      <p:sp>
        <p:nvSpPr>
          <p:cNvPr id="17" name="Rectangle 15"/>
          <p:cNvSpPr>
            <a:spLocks noChangeArrowheads="1"/>
          </p:cNvSpPr>
          <p:nvPr/>
        </p:nvSpPr>
        <p:spPr bwMode="auto">
          <a:xfrm>
            <a:off x="229588" y="1344458"/>
            <a:ext cx="4331969"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buFont typeface="Arial"/>
              <a:buChar char="•"/>
            </a:pPr>
            <a:r>
              <a:rPr lang="en-GB" sz="2000" dirty="0" smtClean="0">
                <a:solidFill>
                  <a:schemeClr val="tx1"/>
                </a:solidFill>
                <a:latin typeface="+mn-lt"/>
              </a:rPr>
              <a:t>Implementation Steps of the Workflow Procedure</a:t>
            </a:r>
          </a:p>
          <a:p>
            <a:endParaRPr lang="en-GB" sz="2000" dirty="0" smtClean="0">
              <a:solidFill>
                <a:schemeClr val="tx1"/>
              </a:solidFill>
              <a:latin typeface="+mn-lt"/>
            </a:endParaRPr>
          </a:p>
          <a:p>
            <a:pPr marL="285750" indent="-285750">
              <a:buFont typeface="Arial"/>
              <a:buChar char="•"/>
            </a:pPr>
            <a:r>
              <a:rPr lang="en-GB" sz="2000" dirty="0" smtClean="0">
                <a:solidFill>
                  <a:schemeClr val="tx1"/>
                </a:solidFill>
                <a:latin typeface="+mn-lt"/>
              </a:rPr>
              <a:t>The </a:t>
            </a:r>
            <a:r>
              <a:rPr lang="en-GB" sz="2000" dirty="0">
                <a:solidFill>
                  <a:schemeClr val="tx1"/>
                </a:solidFill>
                <a:latin typeface="+mn-lt"/>
              </a:rPr>
              <a:t>document addresses eight main </a:t>
            </a:r>
            <a:r>
              <a:rPr lang="ja-JP" altLang="en-GB" sz="2000" dirty="0" smtClean="0">
                <a:solidFill>
                  <a:schemeClr val="tx1"/>
                </a:solidFill>
                <a:latin typeface="+mn-lt"/>
              </a:rPr>
              <a:t>“</a:t>
            </a:r>
            <a:r>
              <a:rPr lang="en-GB" altLang="ja-JP" sz="2000" dirty="0">
                <a:solidFill>
                  <a:schemeClr val="tx1"/>
                </a:solidFill>
                <a:latin typeface="+mn-lt"/>
              </a:rPr>
              <a:t>themes</a:t>
            </a:r>
            <a:r>
              <a:rPr lang="ja-JP" altLang="en-GB" sz="2000" dirty="0">
                <a:solidFill>
                  <a:schemeClr val="tx1"/>
                </a:solidFill>
                <a:latin typeface="+mn-lt"/>
              </a:rPr>
              <a:t>”</a:t>
            </a:r>
            <a:r>
              <a:rPr lang="en-GB" altLang="ja-JP" sz="2000" dirty="0">
                <a:solidFill>
                  <a:schemeClr val="tx1"/>
                </a:solidFill>
                <a:latin typeface="+mn-lt"/>
              </a:rPr>
              <a:t> consisting of </a:t>
            </a:r>
            <a:r>
              <a:rPr lang="ja-JP" altLang="en-GB" sz="2000" dirty="0">
                <a:solidFill>
                  <a:schemeClr val="tx1"/>
                </a:solidFill>
                <a:latin typeface="+mn-lt"/>
              </a:rPr>
              <a:t>“</a:t>
            </a:r>
            <a:r>
              <a:rPr lang="en-GB" altLang="ja-JP" sz="2000" dirty="0">
                <a:solidFill>
                  <a:schemeClr val="tx1"/>
                </a:solidFill>
                <a:latin typeface="+mn-lt"/>
              </a:rPr>
              <a:t>guiding principles</a:t>
            </a:r>
            <a:r>
              <a:rPr lang="ja-JP" altLang="en-GB" sz="2000" dirty="0">
                <a:solidFill>
                  <a:schemeClr val="tx1"/>
                </a:solidFill>
                <a:latin typeface="+mn-lt"/>
              </a:rPr>
              <a:t>”</a:t>
            </a:r>
            <a:r>
              <a:rPr lang="en-GB" altLang="ja-JP" sz="2000" dirty="0">
                <a:solidFill>
                  <a:schemeClr val="tx1"/>
                </a:solidFill>
                <a:latin typeface="+mn-lt"/>
              </a:rPr>
              <a:t> and a set</a:t>
            </a:r>
          </a:p>
          <a:p>
            <a:pPr marL="285750" indent="-285750">
              <a:buFont typeface="Arial"/>
              <a:buChar char="•"/>
            </a:pPr>
            <a:r>
              <a:rPr lang="en-GB" sz="2000" dirty="0">
                <a:solidFill>
                  <a:schemeClr val="tx1"/>
                </a:solidFill>
                <a:latin typeface="+mn-lt"/>
              </a:rPr>
              <a:t>of </a:t>
            </a:r>
            <a:r>
              <a:rPr lang="ja-JP" altLang="en-GB" sz="2000" dirty="0">
                <a:solidFill>
                  <a:schemeClr val="tx1"/>
                </a:solidFill>
                <a:latin typeface="+mn-lt"/>
              </a:rPr>
              <a:t>“</a:t>
            </a:r>
            <a:r>
              <a:rPr lang="en-GB" altLang="ja-JP" sz="2000" dirty="0">
                <a:solidFill>
                  <a:schemeClr val="tx1"/>
                </a:solidFill>
                <a:latin typeface="+mn-lt"/>
              </a:rPr>
              <a:t>key guidelines</a:t>
            </a:r>
            <a:r>
              <a:rPr lang="ja-JP" altLang="en-GB" sz="2000" dirty="0">
                <a:solidFill>
                  <a:schemeClr val="tx1"/>
                </a:solidFill>
                <a:latin typeface="+mn-lt"/>
              </a:rPr>
              <a:t>”</a:t>
            </a:r>
            <a:r>
              <a:rPr lang="en-GB" altLang="ja-JP" sz="2000" dirty="0">
                <a:solidFill>
                  <a:schemeClr val="tx1"/>
                </a:solidFill>
                <a:latin typeface="+mn-lt"/>
              </a:rPr>
              <a:t> that should be applied to guarantee the preservation of EO space data in </a:t>
            </a:r>
            <a:r>
              <a:rPr lang="en-GB" altLang="ja-JP" sz="2000" dirty="0" smtClean="0">
                <a:solidFill>
                  <a:schemeClr val="tx1"/>
                </a:solidFill>
                <a:latin typeface="+mn-lt"/>
              </a:rPr>
              <a:t>the </a:t>
            </a:r>
            <a:r>
              <a:rPr lang="en-GB" sz="2000" dirty="0" smtClean="0">
                <a:solidFill>
                  <a:schemeClr val="tx1"/>
                </a:solidFill>
                <a:latin typeface="+mn-lt"/>
              </a:rPr>
              <a:t>long </a:t>
            </a:r>
            <a:r>
              <a:rPr lang="en-GB" sz="2000" dirty="0">
                <a:solidFill>
                  <a:schemeClr val="tx1"/>
                </a:solidFill>
                <a:latin typeface="+mn-lt"/>
              </a:rPr>
              <a:t>term ensuring also accessibility and </a:t>
            </a:r>
            <a:r>
              <a:rPr lang="en-GB" sz="2000" dirty="0" smtClean="0">
                <a:solidFill>
                  <a:schemeClr val="tx1"/>
                </a:solidFill>
                <a:latin typeface="+mn-lt"/>
              </a:rPr>
              <a:t>usability</a:t>
            </a:r>
          </a:p>
          <a:p>
            <a:pPr marL="285750" indent="-285750">
              <a:buFont typeface="Arial"/>
              <a:buChar char="•"/>
            </a:pPr>
            <a:endParaRPr lang="en-GB" sz="2000" dirty="0">
              <a:latin typeface="+mn-lt"/>
            </a:endParaRPr>
          </a:p>
          <a:p>
            <a:pPr marL="285750" indent="-285750">
              <a:buFont typeface="Arial"/>
              <a:buChar char="•"/>
            </a:pPr>
            <a:r>
              <a:rPr lang="en-GB" sz="2000" dirty="0" smtClean="0">
                <a:solidFill>
                  <a:schemeClr val="tx1"/>
                </a:solidFill>
                <a:latin typeface="+mn-lt"/>
              </a:rPr>
              <a:t>It should be aligned with GEO Data Management Principles</a:t>
            </a:r>
          </a:p>
        </p:txBody>
      </p:sp>
    </p:spTree>
    <p:extLst>
      <p:ext uri="{BB962C8B-B14F-4D97-AF65-F5344CB8AC3E}">
        <p14:creationId xmlns:p14="http://schemas.microsoft.com/office/powerpoint/2010/main" val="13075317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Title 1"/>
          <p:cNvSpPr>
            <a:spLocks noGrp="1"/>
          </p:cNvSpPr>
          <p:nvPr>
            <p:ph type="title"/>
          </p:nvPr>
        </p:nvSpPr>
        <p:spPr>
          <a:xfrm>
            <a:off x="291764" y="246221"/>
            <a:ext cx="7342188" cy="584776"/>
          </a:xfrm>
          <a:noFill/>
          <a:ln>
            <a:noFill/>
          </a:ln>
        </p:spPr>
        <p:txBody>
          <a:bodyPr vert="horz" wrap="square" lIns="91440" tIns="45720" rIns="91440" bIns="45720" numCol="1" anchor="ctr" anchorCtr="0" compatLnSpc="1">
            <a:prstTxWarp prst="textNoShape">
              <a:avLst/>
            </a:prstTxWarp>
            <a:spAutoFit/>
          </a:bodyPr>
          <a:lstStyle/>
          <a:p>
            <a:r>
              <a:rPr lang="en-US" sz="3200" dirty="0">
                <a:latin typeface="Calibri" charset="0"/>
                <a:ea typeface="MS PGothic" charset="0"/>
              </a:rPr>
              <a:t>Preserved Dataset Content </a:t>
            </a:r>
            <a:r>
              <a:rPr lang="en-US" sz="3200" dirty="0" smtClean="0">
                <a:latin typeface="Calibri" charset="0"/>
                <a:ea typeface="MS PGothic" charset="0"/>
              </a:rPr>
              <a:t>- Status </a:t>
            </a:r>
            <a:endParaRPr lang="en-US" sz="3200" dirty="0">
              <a:latin typeface="Calibri" charset="0"/>
              <a:ea typeface="MS PGothic" charset="0"/>
            </a:endParaRPr>
          </a:p>
        </p:txBody>
      </p:sp>
      <p:pic>
        <p:nvPicPr>
          <p:cNvPr id="6" name="Picture 5"/>
          <p:cNvPicPr>
            <a:picLocks noChangeAspect="1"/>
          </p:cNvPicPr>
          <p:nvPr/>
        </p:nvPicPr>
        <p:blipFill>
          <a:blip r:embed="rId2"/>
          <a:stretch>
            <a:fillRect/>
          </a:stretch>
        </p:blipFill>
        <p:spPr>
          <a:xfrm>
            <a:off x="891588" y="1671577"/>
            <a:ext cx="7441446" cy="2941457"/>
          </a:xfrm>
          <a:prstGeom prst="rect">
            <a:avLst/>
          </a:prstGeom>
        </p:spPr>
      </p:pic>
      <p:sp>
        <p:nvSpPr>
          <p:cNvPr id="7" name="TextBox 6"/>
          <p:cNvSpPr txBox="1"/>
          <p:nvPr/>
        </p:nvSpPr>
        <p:spPr>
          <a:xfrm rot="20625281">
            <a:off x="869469" y="2532947"/>
            <a:ext cx="7638577" cy="1938992"/>
          </a:xfrm>
          <a:prstGeom prst="rect">
            <a:avLst/>
          </a:prstGeom>
          <a:noFill/>
        </p:spPr>
        <p:txBody>
          <a:bodyPr wrap="square" rtlCol="0">
            <a:spAutoFit/>
          </a:bodyPr>
          <a:lstStyle/>
          <a:p>
            <a:r>
              <a:rPr lang="en-US" sz="60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UNDER CONSOLIDATION</a:t>
            </a:r>
            <a:endParaRPr lang="en-US" sz="6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8" name="Rectangle 7"/>
          <p:cNvSpPr/>
          <p:nvPr/>
        </p:nvSpPr>
        <p:spPr>
          <a:xfrm>
            <a:off x="1166285" y="5063468"/>
            <a:ext cx="7266739" cy="1015663"/>
          </a:xfrm>
          <a:prstGeom prst="rect">
            <a:avLst/>
          </a:prstGeom>
        </p:spPr>
        <p:txBody>
          <a:bodyPr wrap="square">
            <a:spAutoFit/>
          </a:bodyPr>
          <a:lstStyle/>
          <a:p>
            <a:pPr>
              <a:spcBef>
                <a:spcPts val="300"/>
              </a:spcBef>
              <a:buClr>
                <a:schemeClr val="tx1"/>
              </a:buClr>
              <a:defRPr/>
            </a:pPr>
            <a:r>
              <a:rPr lang="en-US" sz="2000" i="1" dirty="0" smtClean="0">
                <a:solidFill>
                  <a:srgbClr val="000000"/>
                </a:solidFill>
                <a:latin typeface="Calibri"/>
                <a:cs typeface="Calibri"/>
              </a:rPr>
              <a:t>The PDSC document is under consolidation in order to </a:t>
            </a:r>
            <a:r>
              <a:rPr lang="en-US" sz="2000" i="1" dirty="0">
                <a:solidFill>
                  <a:srgbClr val="000000"/>
                </a:solidFill>
                <a:latin typeface="Calibri"/>
                <a:cs typeface="Calibri"/>
              </a:rPr>
              <a:t>include comments </a:t>
            </a:r>
            <a:r>
              <a:rPr lang="en-US" sz="2000" i="1" dirty="0" smtClean="0">
                <a:solidFill>
                  <a:srgbClr val="000000"/>
                </a:solidFill>
                <a:latin typeface="Calibri"/>
                <a:cs typeface="Calibri"/>
              </a:rPr>
              <a:t>from  LTDP WG, NASA and QA4EO Study</a:t>
            </a:r>
            <a:r>
              <a:rPr lang="en-US" sz="2000" i="1" dirty="0">
                <a:solidFill>
                  <a:srgbClr val="000000"/>
                </a:solidFill>
                <a:latin typeface="Calibri"/>
                <a:cs typeface="Calibri"/>
              </a:rPr>
              <a:t> </a:t>
            </a:r>
            <a:r>
              <a:rPr lang="en-US" sz="2000" i="1" dirty="0" smtClean="0">
                <a:solidFill>
                  <a:srgbClr val="000000"/>
                </a:solidFill>
                <a:latin typeface="Calibri"/>
                <a:cs typeface="Calibri"/>
              </a:rPr>
              <a:t>and for alignment with GEO Data Management Principles</a:t>
            </a:r>
            <a:endParaRPr lang="en-US" sz="2000" i="1" dirty="0">
              <a:solidFill>
                <a:srgbClr val="000000"/>
              </a:solidFill>
              <a:latin typeface="Calibri"/>
              <a:cs typeface="Calibri"/>
            </a:endParaRPr>
          </a:p>
        </p:txBody>
      </p:sp>
    </p:spTree>
    <p:extLst>
      <p:ext uri="{BB962C8B-B14F-4D97-AF65-F5344CB8AC3E}">
        <p14:creationId xmlns:p14="http://schemas.microsoft.com/office/powerpoint/2010/main" val="11174142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6" name="Content Placeholder 6"/>
          <p:cNvSpPr>
            <a:spLocks noGrp="1"/>
          </p:cNvSpPr>
          <p:nvPr>
            <p:ph idx="1"/>
          </p:nvPr>
        </p:nvSpPr>
        <p:spPr>
          <a:xfrm>
            <a:off x="267343" y="1290653"/>
            <a:ext cx="8588365" cy="5327119"/>
          </a:xfrm>
        </p:spPr>
        <p:txBody>
          <a:bodyPr/>
          <a:lstStyle/>
          <a:p>
            <a:pPr marL="0" indent="0">
              <a:buNone/>
              <a:defRPr/>
            </a:pPr>
            <a:r>
              <a:rPr lang="en-US" sz="1800" dirty="0">
                <a:solidFill>
                  <a:srgbClr val="000000"/>
                </a:solidFill>
              </a:rPr>
              <a:t>It provides a description of the composition of the Earth Observation “Preserved Data Set Content (PDSC)” indicating what to preserve in terms of data and associated knowledge and information during all phases of an Earth Observation mission. </a:t>
            </a:r>
            <a:endParaRPr lang="en-US" sz="1800" dirty="0" smtClean="0">
              <a:solidFill>
                <a:srgbClr val="000000"/>
              </a:solidFill>
            </a:endParaRPr>
          </a:p>
          <a:p>
            <a:pPr marL="0" indent="0">
              <a:buNone/>
              <a:defRPr/>
            </a:pPr>
            <a:endParaRPr lang="en-US" dirty="0">
              <a:solidFill>
                <a:srgbClr val="000000"/>
              </a:solidFill>
            </a:endParaRPr>
          </a:p>
          <a:p>
            <a:pPr marL="0" indent="0">
              <a:buNone/>
              <a:defRPr/>
            </a:pPr>
            <a:r>
              <a:rPr lang="en-US" sz="1800" b="1" i="1" dirty="0" smtClean="0">
                <a:solidFill>
                  <a:srgbClr val="000000"/>
                </a:solidFill>
              </a:rPr>
              <a:t>PRINCIPLES:</a:t>
            </a:r>
          </a:p>
          <a:p>
            <a:pPr>
              <a:buFont typeface="Arial"/>
              <a:buChar char="•"/>
              <a:defRPr/>
            </a:pPr>
            <a:r>
              <a:rPr lang="en-US" b="0" dirty="0" smtClean="0">
                <a:solidFill>
                  <a:srgbClr val="000000"/>
                </a:solidFill>
              </a:rPr>
              <a:t>Minimum </a:t>
            </a:r>
            <a:r>
              <a:rPr lang="en-US" b="0" dirty="0">
                <a:solidFill>
                  <a:srgbClr val="000000"/>
                </a:solidFill>
              </a:rPr>
              <a:t>time reference for long term preservation is usually defined as the period of time exceeding the lifetime of the people, application and platforms that originally created the information</a:t>
            </a:r>
            <a:r>
              <a:rPr lang="en-US" b="0" dirty="0" smtClean="0">
                <a:solidFill>
                  <a:srgbClr val="000000"/>
                </a:solidFill>
              </a:rPr>
              <a:t>.</a:t>
            </a:r>
            <a:endParaRPr lang="en-US" b="0" dirty="0">
              <a:solidFill>
                <a:srgbClr val="000000"/>
              </a:solidFill>
            </a:endParaRPr>
          </a:p>
          <a:p>
            <a:pPr>
              <a:buFont typeface="Arial"/>
              <a:buChar char="•"/>
              <a:defRPr/>
            </a:pPr>
            <a:r>
              <a:rPr lang="en-US" b="0" dirty="0">
                <a:solidFill>
                  <a:srgbClr val="000000"/>
                </a:solidFill>
              </a:rPr>
              <a:t>Preservation of the data records </a:t>
            </a:r>
            <a:r>
              <a:rPr lang="en-US" b="0" dirty="0" smtClean="0">
                <a:solidFill>
                  <a:srgbClr val="000000"/>
                </a:solidFill>
              </a:rPr>
              <a:t>is </a:t>
            </a:r>
            <a:r>
              <a:rPr lang="en-US" b="0" dirty="0">
                <a:solidFill>
                  <a:srgbClr val="000000"/>
                </a:solidFill>
              </a:rPr>
              <a:t>mandatory. </a:t>
            </a:r>
          </a:p>
          <a:p>
            <a:pPr>
              <a:buFont typeface="Arial"/>
              <a:buChar char="•"/>
              <a:defRPr/>
            </a:pPr>
            <a:r>
              <a:rPr lang="en-US" dirty="0">
                <a:solidFill>
                  <a:srgbClr val="000000"/>
                </a:solidFill>
              </a:rPr>
              <a:t>D</a:t>
            </a:r>
            <a:r>
              <a:rPr lang="en-US" b="0" dirty="0" smtClean="0">
                <a:solidFill>
                  <a:srgbClr val="000000"/>
                </a:solidFill>
              </a:rPr>
              <a:t>ata </a:t>
            </a:r>
            <a:r>
              <a:rPr lang="en-US" b="0" dirty="0">
                <a:solidFill>
                  <a:srgbClr val="000000"/>
                </a:solidFill>
              </a:rPr>
              <a:t>record context surrounding information (hidden or implicit information) shall be also </a:t>
            </a:r>
            <a:r>
              <a:rPr lang="en-US" b="0" dirty="0" smtClean="0">
                <a:solidFill>
                  <a:srgbClr val="000000"/>
                </a:solidFill>
              </a:rPr>
              <a:t>captured and preserved preferably </a:t>
            </a:r>
            <a:r>
              <a:rPr lang="en-US" b="0" dirty="0">
                <a:solidFill>
                  <a:srgbClr val="000000"/>
                </a:solidFill>
              </a:rPr>
              <a:t>at the time of the information creation </a:t>
            </a:r>
            <a:endParaRPr lang="en-US" b="0" dirty="0" smtClean="0">
              <a:solidFill>
                <a:srgbClr val="000000"/>
              </a:solidFill>
            </a:endParaRPr>
          </a:p>
          <a:p>
            <a:pPr>
              <a:buFont typeface="Arial"/>
              <a:buChar char="•"/>
              <a:defRPr/>
            </a:pPr>
            <a:r>
              <a:rPr lang="en-US" b="0" dirty="0" smtClean="0">
                <a:solidFill>
                  <a:srgbClr val="000000"/>
                </a:solidFill>
              </a:rPr>
              <a:t>The </a:t>
            </a:r>
            <a:r>
              <a:rPr lang="en-US" b="0" dirty="0">
                <a:solidFill>
                  <a:srgbClr val="000000"/>
                </a:solidFill>
              </a:rPr>
              <a:t>criticality of preserving the data set content is dynamic, an outcome of past commitments on the consumer community, information curators and holding institution</a:t>
            </a:r>
            <a:r>
              <a:rPr lang="en-US" b="0" dirty="0" smtClean="0">
                <a:solidFill>
                  <a:srgbClr val="000000"/>
                </a:solidFill>
              </a:rPr>
              <a:t>.</a:t>
            </a:r>
            <a:endParaRPr lang="en-US" b="0" dirty="0">
              <a:solidFill>
                <a:srgbClr val="000000"/>
              </a:solidFill>
            </a:endParaRPr>
          </a:p>
        </p:txBody>
      </p:sp>
      <p:sp>
        <p:nvSpPr>
          <p:cNvPr id="7" name="Title 1"/>
          <p:cNvSpPr txBox="1">
            <a:spLocks/>
          </p:cNvSpPr>
          <p:nvPr/>
        </p:nvSpPr>
        <p:spPr bwMode="auto">
          <a:xfrm>
            <a:off x="634942" y="246221"/>
            <a:ext cx="749305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eaLnBrk="0" hangingPunct="0">
              <a:defRPr sz="3200" b="1">
                <a:solidFill>
                  <a:schemeClr val="bg1"/>
                </a:solidFill>
                <a:latin typeface="Calibri" charset="0"/>
                <a:ea typeface="MS PGothic" charset="0"/>
                <a:cs typeface="+mj-cs"/>
              </a:defRPr>
            </a:lvl1pPr>
            <a:lvl2pPr eaLnBrk="0" hangingPunct="0">
              <a:defRPr sz="2200" b="1">
                <a:solidFill>
                  <a:schemeClr val="bg1"/>
                </a:solidFill>
              </a:defRPr>
            </a:lvl2pPr>
            <a:lvl3pPr eaLnBrk="0" hangingPunct="0">
              <a:defRPr sz="2200" b="1">
                <a:solidFill>
                  <a:schemeClr val="bg1"/>
                </a:solidFill>
              </a:defRPr>
            </a:lvl3pPr>
            <a:lvl4pPr eaLnBrk="0" hangingPunct="0">
              <a:defRPr sz="2200" b="1">
                <a:solidFill>
                  <a:schemeClr val="bg1"/>
                </a:solidFill>
              </a:defRPr>
            </a:lvl4pPr>
            <a:lvl5pPr eaLnBrk="0" hangingPunct="0">
              <a:defRPr sz="2200" b="1">
                <a:solidFill>
                  <a:schemeClr val="bg1"/>
                </a:solidFill>
              </a:defRPr>
            </a:lvl5pPr>
            <a:lvl6pPr marL="457200" fontAlgn="base">
              <a:spcBef>
                <a:spcPct val="0"/>
              </a:spcBef>
              <a:spcAft>
                <a:spcPct val="0"/>
              </a:spcAft>
              <a:defRPr sz="2200" b="1">
                <a:solidFill>
                  <a:schemeClr val="bg1"/>
                </a:solidFill>
              </a:defRPr>
            </a:lvl6pPr>
            <a:lvl7pPr marL="914400" fontAlgn="base">
              <a:spcBef>
                <a:spcPct val="0"/>
              </a:spcBef>
              <a:spcAft>
                <a:spcPct val="0"/>
              </a:spcAft>
              <a:defRPr sz="2200" b="1">
                <a:solidFill>
                  <a:schemeClr val="bg1"/>
                </a:solidFill>
              </a:defRPr>
            </a:lvl7pPr>
            <a:lvl8pPr marL="1371600" fontAlgn="base">
              <a:spcBef>
                <a:spcPct val="0"/>
              </a:spcBef>
              <a:spcAft>
                <a:spcPct val="0"/>
              </a:spcAft>
              <a:defRPr sz="2200" b="1">
                <a:solidFill>
                  <a:schemeClr val="bg1"/>
                </a:solidFill>
              </a:defRPr>
            </a:lvl8pPr>
            <a:lvl9pPr marL="1828800" fontAlgn="base">
              <a:spcBef>
                <a:spcPct val="0"/>
              </a:spcBef>
              <a:spcAft>
                <a:spcPct val="0"/>
              </a:spcAft>
              <a:defRPr sz="2200" b="1">
                <a:solidFill>
                  <a:schemeClr val="bg1"/>
                </a:solidFill>
              </a:defRPr>
            </a:lvl9pPr>
          </a:lstStyle>
          <a:p>
            <a:r>
              <a:rPr lang="en-GB" dirty="0"/>
              <a:t>Preserved </a:t>
            </a:r>
            <a:r>
              <a:rPr lang="en-GB" dirty="0" smtClean="0"/>
              <a:t>Data Set </a:t>
            </a:r>
            <a:r>
              <a:rPr lang="en-GB" dirty="0"/>
              <a:t>Content </a:t>
            </a:r>
            <a:endParaRPr lang="en-GB" dirty="0" smtClean="0"/>
          </a:p>
        </p:txBody>
      </p:sp>
    </p:spTree>
    <p:extLst>
      <p:ext uri="{BB962C8B-B14F-4D97-AF65-F5344CB8AC3E}">
        <p14:creationId xmlns:p14="http://schemas.microsoft.com/office/powerpoint/2010/main" val="38237290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287724" y="77620"/>
            <a:ext cx="7342188" cy="1077218"/>
          </a:xfrm>
          <a:noFill/>
          <a:ln>
            <a:noFill/>
          </a:ln>
        </p:spPr>
        <p:txBody>
          <a:bodyPr vert="horz" wrap="square" lIns="91440" tIns="45720" rIns="91440" bIns="45720" numCol="1" anchor="ctr" anchorCtr="0" compatLnSpc="1">
            <a:prstTxWarp prst="textNoShape">
              <a:avLst/>
            </a:prstTxWarp>
            <a:spAutoFit/>
          </a:bodyPr>
          <a:lstStyle/>
          <a:p>
            <a:r>
              <a:rPr lang="en-US" sz="3200" dirty="0">
                <a:latin typeface="Calibri" charset="0"/>
                <a:ea typeface="MS PGothic" charset="0"/>
              </a:rPr>
              <a:t>Document Management Table</a:t>
            </a:r>
            <a:br>
              <a:rPr lang="en-US" sz="3200" dirty="0">
                <a:latin typeface="Calibri" charset="0"/>
                <a:ea typeface="MS PGothic" charset="0"/>
              </a:rPr>
            </a:br>
            <a:r>
              <a:rPr lang="en-US" sz="3200" dirty="0">
                <a:latin typeface="Calibri" charset="0"/>
                <a:ea typeface="MS PGothic" charset="0"/>
              </a:rPr>
              <a:t> </a:t>
            </a:r>
          </a:p>
        </p:txBody>
      </p:sp>
      <p:graphicFrame>
        <p:nvGraphicFramePr>
          <p:cNvPr id="2" name="Table 1"/>
          <p:cNvGraphicFramePr>
            <a:graphicFrameLocks noGrp="1"/>
          </p:cNvGraphicFramePr>
          <p:nvPr>
            <p:extLst>
              <p:ext uri="{D42A27DB-BD31-4B8C-83A1-F6EECF244321}">
                <p14:modId xmlns:p14="http://schemas.microsoft.com/office/powerpoint/2010/main" val="2856017277"/>
              </p:ext>
            </p:extLst>
          </p:nvPr>
        </p:nvGraphicFramePr>
        <p:xfrm>
          <a:off x="239783" y="1360071"/>
          <a:ext cx="8424862" cy="4544863"/>
        </p:xfrm>
        <a:graphic>
          <a:graphicData uri="http://schemas.openxmlformats.org/drawingml/2006/table">
            <a:tbl>
              <a:tblPr/>
              <a:tblGrid>
                <a:gridCol w="1800225"/>
                <a:gridCol w="1079500"/>
                <a:gridCol w="865187"/>
                <a:gridCol w="1366838"/>
                <a:gridCol w="576262"/>
                <a:gridCol w="720725"/>
                <a:gridCol w="1295400"/>
                <a:gridCol w="720725"/>
              </a:tblGrid>
              <a:tr h="32861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Calibri" charset="0"/>
                          <a:ea typeface="MS PGothic" charset="0"/>
                          <a:cs typeface="MS PGothic" charset="0"/>
                        </a:rPr>
                        <a:t>Document name</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0C991"/>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Calibri" charset="0"/>
                          <a:ea typeface="MS PGothic" charset="0"/>
                          <a:cs typeface="MS PGothic" charset="0"/>
                        </a:rPr>
                        <a:t>Custodian</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3A7"/>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Calibri" charset="0"/>
                          <a:ea typeface="MS PGothic" charset="0"/>
                          <a:cs typeface="MS PGothic" charset="0"/>
                        </a:rPr>
                        <a:t>Document ID</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0C991"/>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Calibri" charset="0"/>
                          <a:ea typeface="MS PGothic" charset="0"/>
                          <a:cs typeface="MS PGothic" charset="0"/>
                        </a:rPr>
                        <a:t>File name</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3A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Calibri" charset="0"/>
                          <a:ea typeface="MS PGothic" charset="0"/>
                          <a:cs typeface="MS PGothic" charset="0"/>
                        </a:rPr>
                        <a:t>Current version</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0C99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Calibri" charset="0"/>
                          <a:ea typeface="MS PGothic" charset="0"/>
                          <a:cs typeface="MS PGothic" charset="0"/>
                        </a:rPr>
                        <a:t>Date</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3A7"/>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Calibri" charset="0"/>
                          <a:ea typeface="MS PGothic" charset="0"/>
                          <a:cs typeface="MS PGothic" charset="0"/>
                        </a:rPr>
                        <a:t>Status</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0C99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Calibri" charset="0"/>
                          <a:ea typeface="MS PGothic" charset="0"/>
                          <a:cs typeface="MS PGothic" charset="0"/>
                        </a:rPr>
                        <a:t>Planned release date</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3A7"/>
                    </a:solidFill>
                  </a:tcPr>
                </a:tc>
              </a:tr>
              <a:tr h="48736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Calibri" charset="0"/>
                          <a:ea typeface="MS PGothic" charset="0"/>
                          <a:cs typeface="MS PGothic" charset="0"/>
                        </a:rPr>
                        <a:t>EO </a:t>
                      </a:r>
                      <a:r>
                        <a:rPr kumimoji="0" lang="en-US" sz="1000" b="1" i="0" u="none" strike="noStrike" cap="none" normalizeH="0" baseline="0" dirty="0">
                          <a:ln>
                            <a:noFill/>
                          </a:ln>
                          <a:solidFill>
                            <a:srgbClr val="000000"/>
                          </a:solidFill>
                          <a:effectLst/>
                          <a:latin typeface="Calibri" charset="0"/>
                          <a:ea typeface="MS PGothic" charset="0"/>
                          <a:cs typeface="MS PGothic" charset="0"/>
                        </a:rPr>
                        <a:t>Data Preservation Cooperative </a:t>
                      </a:r>
                      <a:r>
                        <a:rPr kumimoji="0" lang="en-US" sz="1000" b="1" i="0" u="none" strike="noStrike" cap="none" normalizeH="0" baseline="0" dirty="0" smtClean="0">
                          <a:ln>
                            <a:noFill/>
                          </a:ln>
                          <a:solidFill>
                            <a:srgbClr val="000000"/>
                          </a:solidFill>
                          <a:effectLst/>
                          <a:latin typeface="Calibri" charset="0"/>
                          <a:ea typeface="MS PGothic" charset="0"/>
                          <a:cs typeface="MS PGothic" charset="0"/>
                        </a:rPr>
                        <a:t>Framework (DSIG Plan)</a:t>
                      </a:r>
                      <a:endParaRPr kumimoji="0" lang="en-US" sz="1000" b="1"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Calibri" charset="0"/>
                          <a:ea typeface="MS PGothic" charset="0"/>
                          <a:cs typeface="MS PGothic" charset="0"/>
                        </a:rPr>
                        <a:t>M. Albani, </a:t>
                      </a:r>
                      <a:r>
                        <a:rPr kumimoji="0" lang="en-US" sz="1000" b="1" i="0" u="none" strike="noStrike" cap="none" normalizeH="0" baseline="0" dirty="0" smtClean="0">
                          <a:ln>
                            <a:noFill/>
                          </a:ln>
                          <a:solidFill>
                            <a:srgbClr val="000000"/>
                          </a:solidFill>
                          <a:effectLst/>
                          <a:latin typeface="Calibri" charset="0"/>
                          <a:ea typeface="MS PGothic" charset="0"/>
                          <a:cs typeface="MS PGothic" charset="0"/>
                        </a:rPr>
                        <a:t>ESA</a:t>
                      </a:r>
                      <a:endParaRPr kumimoji="0" lang="en-US" sz="1000" b="1"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MS PGothic" charset="0"/>
                          <a:cs typeface="MS PGothic" charset="0"/>
                        </a:rPr>
                        <a:t>None</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Presentations</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Updated at each WGISS meeting</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r>
              <a:tr h="48736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Calibri" charset="0"/>
                          <a:ea typeface="MS PGothic" charset="0"/>
                          <a:cs typeface="MS PGothic" charset="0"/>
                        </a:rPr>
                        <a:t>Preservation Workflow</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Calibri" charset="0"/>
                          <a:ea typeface="MS PGothic" charset="0"/>
                          <a:cs typeface="MS PGothic" charset="0"/>
                        </a:rPr>
                        <a:t>I. Maggio, ESA</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MS PGothic" charset="0"/>
                          <a:cs typeface="MS PGothic" charset="0"/>
                        </a:rPr>
                        <a:t>CEOS/WGISS/DSIG/PW</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charset="0"/>
                          <a:ea typeface="MS PGothic" charset="0"/>
                          <a:cs typeface="MS PGothic" charset="0"/>
                        </a:rPr>
                        <a:t>Preservation Workflow_v0.7</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MS PGothic" charset="0"/>
                          <a:cs typeface="MS PGothic" charset="0"/>
                        </a:rPr>
                        <a:t>0.7</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MS PGothic" charset="0"/>
                          <a:cs typeface="MS PGothic" charset="0"/>
                        </a:rPr>
                        <a:t>12/2014</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charset="0"/>
                          <a:ea typeface="MS PGothic" charset="0"/>
                          <a:cs typeface="MS PGothic" charset="0"/>
                        </a:rPr>
                        <a:t>Under </a:t>
                      </a: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approval CEOS</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Q2/</a:t>
                      </a:r>
                      <a:r>
                        <a:rPr kumimoji="0" lang="en-US" sz="1000" b="0" i="0" u="none" strike="noStrike" cap="none" normalizeH="0" baseline="0" dirty="0">
                          <a:ln>
                            <a:noFill/>
                          </a:ln>
                          <a:solidFill>
                            <a:srgbClr val="000000"/>
                          </a:solidFill>
                          <a:effectLst/>
                          <a:latin typeface="Calibri" charset="0"/>
                          <a:ea typeface="MS PGothic" charset="0"/>
                          <a:cs typeface="MS PGothic" charset="0"/>
                        </a:rPr>
                        <a:t>2015 </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r>
              <a:tr h="646112">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Calibri" charset="0"/>
                          <a:ea typeface="MS PGothic" charset="0"/>
                          <a:cs typeface="MS PGothic" charset="0"/>
                        </a:rPr>
                        <a:t>EO Data Stewardship Definitions</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Calibri" charset="0"/>
                          <a:ea typeface="MS PGothic" charset="0"/>
                          <a:cs typeface="MS PGothic" charset="0"/>
                        </a:rPr>
                        <a:t>I. Maggio, ESA</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MS PGothic" charset="0"/>
                          <a:cs typeface="MS PGothic" charset="0"/>
                        </a:rPr>
                        <a:t>CEOS/WGISS/DSIG/DEF</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MS PGothic" charset="0"/>
                          <a:cs typeface="MS PGothic" charset="0"/>
                        </a:rPr>
                        <a:t>EO-DataStewardshipDefinitions_v0.7</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charset="0"/>
                          <a:ea typeface="MS PGothic" charset="0"/>
                          <a:cs typeface="MS PGothic" charset="0"/>
                        </a:rPr>
                        <a:t>0.7</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MS PGothic" charset="0"/>
                          <a:cs typeface="MS PGothic" charset="0"/>
                        </a:rPr>
                        <a:t>12/2014</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charset="0"/>
                          <a:ea typeface="MS PGothic" charset="0"/>
                          <a:cs typeface="MS PGothic" charset="0"/>
                        </a:rPr>
                        <a:t>Under review </a:t>
                      </a: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CEOS</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charset="0"/>
                          <a:ea typeface="MS PGothic" charset="0"/>
                          <a:cs typeface="MS PGothic" charset="0"/>
                        </a:rPr>
                        <a:t>Q3/2015</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r>
              <a:tr h="48736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charset="0"/>
                          <a:ea typeface="MS PGothic" charset="0"/>
                          <a:cs typeface="MS PGothic" charset="0"/>
                        </a:rPr>
                        <a:t>EO Data </a:t>
                      </a:r>
                      <a:r>
                        <a:rPr kumimoji="0" lang="en-US" sz="1000" b="1" i="0" u="none" strike="noStrike" cap="none" normalizeH="0" baseline="0" dirty="0" smtClean="0">
                          <a:ln>
                            <a:noFill/>
                          </a:ln>
                          <a:solidFill>
                            <a:srgbClr val="000000"/>
                          </a:solidFill>
                          <a:effectLst/>
                          <a:latin typeface="Calibri" charset="0"/>
                          <a:ea typeface="MS PGothic" charset="0"/>
                          <a:cs typeface="MS PGothic" charset="0"/>
                        </a:rPr>
                        <a:t>Preservation Guidelines</a:t>
                      </a:r>
                      <a:endParaRPr kumimoji="0" lang="en-US" sz="1000" b="1"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Calibri" charset="0"/>
                          <a:ea typeface="MS PGothic" charset="0"/>
                          <a:cs typeface="MS PGothic" charset="0"/>
                        </a:rPr>
                        <a:t>M. </a:t>
                      </a:r>
                      <a:r>
                        <a:rPr kumimoji="0" lang="en-US" sz="1000" b="1" i="0" u="none" strike="noStrike" cap="none" normalizeH="0" baseline="0" dirty="0" err="1" smtClean="0">
                          <a:ln>
                            <a:noFill/>
                          </a:ln>
                          <a:solidFill>
                            <a:srgbClr val="000000"/>
                          </a:solidFill>
                          <a:effectLst/>
                          <a:latin typeface="Calibri" charset="0"/>
                          <a:ea typeface="MS PGothic" charset="0"/>
                          <a:cs typeface="MS PGothic" charset="0"/>
                        </a:rPr>
                        <a:t>Albani</a:t>
                      </a:r>
                      <a:r>
                        <a:rPr kumimoji="0" lang="en-US" sz="1000" b="1" i="0" u="none" strike="noStrike" cap="none" normalizeH="0" baseline="0" dirty="0" smtClean="0">
                          <a:ln>
                            <a:noFill/>
                          </a:ln>
                          <a:solidFill>
                            <a:srgbClr val="000000"/>
                          </a:solidFill>
                          <a:effectLst/>
                          <a:latin typeface="Calibri" charset="0"/>
                          <a:ea typeface="MS PGothic" charset="0"/>
                          <a:cs typeface="MS PGothic" charset="0"/>
                        </a:rPr>
                        <a:t>, ESA</a:t>
                      </a:r>
                      <a:endParaRPr kumimoji="0" lang="en-US" sz="1000" b="1"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GSCB-LTDP-EOPG-GD-09-0002</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EuropeanLTDPCommonGuidelines_Issue2.0.pdf</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Calibri" charset="0"/>
                          <a:ea typeface="MS PGothic" charset="0"/>
                          <a:cs typeface="MS PGothic" charset="0"/>
                        </a:rPr>
                        <a:t>2.0</a:t>
                      </a:r>
                      <a:endParaRPr kumimoji="0" lang="en-US" sz="1000" b="0" i="0" u="none" strike="noStrike" kern="1200" cap="none" spc="0" normalizeH="0" baseline="0" noProof="0" dirty="0">
                        <a:ln>
                          <a:noFill/>
                        </a:ln>
                        <a:solidFill>
                          <a:srgbClr val="000000"/>
                        </a:solidFill>
                        <a:effectLst/>
                        <a:uLnTx/>
                        <a:uFillTx/>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r>
                        <a:rPr lang="en-US" sz="1000" dirty="0" smtClean="0">
                          <a:latin typeface="Calibri"/>
                          <a:cs typeface="Calibri"/>
                        </a:rPr>
                        <a:t>    06/2012</a:t>
                      </a:r>
                      <a:endParaRPr lang="en-US" sz="1000" dirty="0">
                        <a:latin typeface="Calibri"/>
                        <a:cs typeface="Calibri"/>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Update ongoing</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smtClean="0">
                        <a:ln>
                          <a:noFill/>
                        </a:ln>
                        <a:solidFill>
                          <a:srgbClr val="000000"/>
                        </a:solidFill>
                        <a:effectLst/>
                        <a:uLnTx/>
                        <a:uFillTx/>
                        <a:latin typeface="Calibri" charset="0"/>
                        <a:ea typeface="MS PGothic" charset="0"/>
                        <a:cs typeface="MS PGothic" charset="0"/>
                      </a:endParaRPr>
                    </a:p>
                    <a:p>
                      <a:pPr marL="0" marR="0" lvl="0" indent="0" algn="ctr" defTabSz="457200" rtl="0" eaLnBrk="1" fontAlgn="b"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smtClean="0">
                        <a:ln>
                          <a:noFill/>
                        </a:ln>
                        <a:solidFill>
                          <a:srgbClr val="000000"/>
                        </a:solidFill>
                        <a:effectLst/>
                        <a:uLnTx/>
                        <a:uFillTx/>
                        <a:latin typeface="Calibri" charset="0"/>
                        <a:ea typeface="MS PGothic" charset="0"/>
                        <a:cs typeface="MS PGothic" charset="0"/>
                      </a:endParaRPr>
                    </a:p>
                    <a:p>
                      <a:r>
                        <a:rPr lang="en-US" sz="1000" dirty="0" smtClean="0">
                          <a:latin typeface="Calibri"/>
                          <a:cs typeface="Calibri"/>
                        </a:rPr>
                        <a:t>     Q1/2016</a:t>
                      </a:r>
                      <a:endParaRPr lang="en-US" sz="1000" dirty="0">
                        <a:latin typeface="Calibri"/>
                        <a:cs typeface="Calibri"/>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r>
              <a:tr h="666749">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Calibri" charset="0"/>
                          <a:ea typeface="MS PGothic" charset="0"/>
                          <a:cs typeface="MS PGothic" charset="0"/>
                        </a:rPr>
                        <a:t>EO Data Set Consolidation Process</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Calibri" charset="0"/>
                          <a:ea typeface="MS PGothic" charset="0"/>
                          <a:cs typeface="MS PGothic" charset="0"/>
                        </a:rPr>
                        <a:t>R. </a:t>
                      </a:r>
                      <a:r>
                        <a:rPr kumimoji="0" lang="en-US" sz="1000" b="1" i="0" u="none" strike="noStrike" cap="none" normalizeH="0" baseline="0" dirty="0" err="1">
                          <a:ln>
                            <a:noFill/>
                          </a:ln>
                          <a:solidFill>
                            <a:srgbClr val="000000"/>
                          </a:solidFill>
                          <a:effectLst/>
                          <a:latin typeface="Calibri" charset="0"/>
                          <a:ea typeface="MS PGothic" charset="0"/>
                          <a:cs typeface="MS PGothic" charset="0"/>
                        </a:rPr>
                        <a:t>Cosac</a:t>
                      </a:r>
                      <a:r>
                        <a:rPr kumimoji="0" lang="en-US" sz="1000" b="1" i="0" u="none" strike="noStrike" cap="none" normalizeH="0" baseline="0" dirty="0">
                          <a:ln>
                            <a:noFill/>
                          </a:ln>
                          <a:solidFill>
                            <a:srgbClr val="000000"/>
                          </a:solidFill>
                          <a:effectLst/>
                          <a:latin typeface="Calibri" charset="0"/>
                          <a:ea typeface="MS PGothic" charset="0"/>
                          <a:cs typeface="MS PGothic" charset="0"/>
                        </a:rPr>
                        <a:t>, ESA</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MS PGothic" charset="0"/>
                          <a:cs typeface="MS PGothic" charset="0"/>
                        </a:rPr>
                        <a:t>CEOS/WGISS/DSIG/GEODSCP</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MS PGothic" charset="0"/>
                          <a:cs typeface="MS PGothic" charset="0"/>
                        </a:rPr>
                        <a:t>Generic Earth Observation Data Set Consolidation Process v0.7</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MS PGothic" charset="0"/>
                          <a:cs typeface="MS PGothic" charset="0"/>
                        </a:rPr>
                        <a:t>0.7</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MS PGothic" charset="0"/>
                          <a:cs typeface="MS PGothic" charset="0"/>
                        </a:rPr>
                        <a:t>12/2014</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Under approval CEOS</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Q2/</a:t>
                      </a:r>
                      <a:r>
                        <a:rPr kumimoji="0" lang="en-US" sz="1000" b="0" i="0" u="none" strike="noStrike" cap="none" normalizeH="0" baseline="0" dirty="0">
                          <a:ln>
                            <a:noFill/>
                          </a:ln>
                          <a:solidFill>
                            <a:srgbClr val="000000"/>
                          </a:solidFill>
                          <a:effectLst/>
                          <a:latin typeface="Calibri" charset="0"/>
                          <a:ea typeface="MS PGothic" charset="0"/>
                          <a:cs typeface="MS PGothic" charset="0"/>
                        </a:rPr>
                        <a:t>2015</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r>
              <a:tr h="48736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Calibri" charset="0"/>
                          <a:ea typeface="MS PGothic" charset="0"/>
                          <a:cs typeface="MS PGothic" charset="0"/>
                        </a:rPr>
                        <a:t>Preserved Data Set Content</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Calibri" charset="0"/>
                          <a:ea typeface="MS PGothic" charset="0"/>
                          <a:cs typeface="MS PGothic" charset="0"/>
                        </a:rPr>
                        <a:t>R. Leone, ESA</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MS PGothic" charset="0"/>
                          <a:cs typeface="MS PGothic" charset="0"/>
                        </a:rPr>
                        <a:t>LTDP-GSEG-EOPG-RD-11-0003</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MS PGothic" charset="0"/>
                          <a:cs typeface="MS PGothic" charset="0"/>
                        </a:rPr>
                        <a:t>LTDP_PDSC_4.0</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MS PGothic" charset="0"/>
                          <a:cs typeface="MS PGothic" charset="0"/>
                        </a:rPr>
                        <a:t>4.0</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charset="0"/>
                          <a:ea typeface="MS PGothic" charset="0"/>
                          <a:cs typeface="MS PGothic" charset="0"/>
                        </a:rPr>
                        <a:t>07/2012</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charset="0"/>
                          <a:ea typeface="MS PGothic" charset="0"/>
                          <a:cs typeface="MS PGothic" charset="0"/>
                        </a:rPr>
                        <a:t>Update </a:t>
                      </a: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ongoing</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lang="en-US" sz="1000" dirty="0" smtClean="0">
                          <a:latin typeface="Calibri"/>
                          <a:cs typeface="Calibri"/>
                        </a:rPr>
                        <a:t> Q1/2016</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r>
              <a:tr h="48736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Calibri" charset="0"/>
                          <a:ea typeface="MS PGothic" charset="0"/>
                          <a:cs typeface="MS PGothic" charset="0"/>
                        </a:rPr>
                        <a:t>Persistent Identifiers Best Practice</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Calibri" charset="0"/>
                          <a:ea typeface="MS PGothic" charset="0"/>
                          <a:cs typeface="MS PGothic" charset="0"/>
                        </a:rPr>
                        <a:t>T. Christensen, DLR</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MS PGothic" charset="0"/>
                          <a:cs typeface="MS PGothic" charset="0"/>
                        </a:rPr>
                        <a:t>CEOS/WGISS/ DSIG/PIDBP</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MS PGothic" charset="0"/>
                          <a:cs typeface="MS PGothic" charset="0"/>
                        </a:rPr>
                        <a:t>CEOS Persistent Identifier Best Practices_v0.7</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MS PGothic" charset="0"/>
                          <a:cs typeface="MS PGothic" charset="0"/>
                        </a:rPr>
                        <a:t>0.7</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MS PGothic" charset="0"/>
                          <a:cs typeface="MS PGothic" charset="0"/>
                        </a:rPr>
                        <a:t>12/2014</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Under approval CEOS</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Q2/</a:t>
                      </a:r>
                      <a:r>
                        <a:rPr kumimoji="0" lang="en-US" sz="1000" b="0" i="0" u="none" strike="noStrike" cap="none" normalizeH="0" baseline="0" dirty="0">
                          <a:ln>
                            <a:noFill/>
                          </a:ln>
                          <a:solidFill>
                            <a:srgbClr val="000000"/>
                          </a:solidFill>
                          <a:effectLst/>
                          <a:latin typeface="Calibri" charset="0"/>
                          <a:ea typeface="MS PGothic" charset="0"/>
                          <a:cs typeface="MS PGothic" charset="0"/>
                        </a:rPr>
                        <a:t>2015</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r>
              <a:tr h="32861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Calibri" charset="0"/>
                          <a:ea typeface="MS PGothic" charset="0"/>
                          <a:cs typeface="MS PGothic" charset="0"/>
                        </a:rPr>
                        <a:t>Data </a:t>
                      </a:r>
                      <a:r>
                        <a:rPr kumimoji="0" lang="en-US" sz="1000" b="1" i="0" u="none" strike="noStrike" cap="none" normalizeH="0" baseline="0" dirty="0">
                          <a:ln>
                            <a:noFill/>
                          </a:ln>
                          <a:solidFill>
                            <a:srgbClr val="000000"/>
                          </a:solidFill>
                          <a:effectLst/>
                          <a:latin typeface="Calibri" charset="0"/>
                          <a:ea typeface="MS PGothic" charset="0"/>
                          <a:cs typeface="MS PGothic" charset="0"/>
                        </a:rPr>
                        <a:t>Purge Alert</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Calibri" charset="0"/>
                          <a:ea typeface="MS PGothic" charset="0"/>
                          <a:cs typeface="MS PGothic" charset="0"/>
                        </a:rPr>
                        <a:t>M. </a:t>
                      </a:r>
                      <a:r>
                        <a:rPr kumimoji="0" lang="en-US" sz="1000" b="1" i="0" u="none" strike="noStrike" cap="none" normalizeH="0" baseline="0" dirty="0" err="1">
                          <a:ln>
                            <a:noFill/>
                          </a:ln>
                          <a:solidFill>
                            <a:srgbClr val="000000"/>
                          </a:solidFill>
                          <a:effectLst/>
                          <a:latin typeface="Calibri" charset="0"/>
                          <a:ea typeface="MS PGothic" charset="0"/>
                          <a:cs typeface="MS PGothic" charset="0"/>
                        </a:rPr>
                        <a:t>Albani</a:t>
                      </a:r>
                      <a:r>
                        <a:rPr kumimoji="0" lang="en-US" sz="1000" b="1" i="0" u="none" strike="noStrike" cap="none" normalizeH="0" baseline="0" dirty="0">
                          <a:ln>
                            <a:noFill/>
                          </a:ln>
                          <a:solidFill>
                            <a:srgbClr val="000000"/>
                          </a:solidFill>
                          <a:effectLst/>
                          <a:latin typeface="Calibri" charset="0"/>
                          <a:ea typeface="MS PGothic" charset="0"/>
                          <a:cs typeface="MS PGothic" charset="0"/>
                        </a:rPr>
                        <a:t>, ESA</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MS PGothic" charset="0"/>
                          <a:cs typeface="MS PGothic" charset="0"/>
                        </a:rPr>
                        <a:t>None</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Presentation; to be published on WGISS web site</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de-DE" sz="1000" b="0" i="0" u="none" strike="noStrike" cap="none" normalizeH="0" baseline="0" dirty="0">
                          <a:ln>
                            <a:noFill/>
                          </a:ln>
                          <a:solidFill>
                            <a:srgbClr val="000000"/>
                          </a:solidFill>
                          <a:effectLst/>
                          <a:latin typeface="Calibri" charset="0"/>
                          <a:ea typeface="MS PGothic" charset="0"/>
                          <a:cs typeface="MS PGothic" charset="0"/>
                        </a:rPr>
                        <a:t>---</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charset="0"/>
                          <a:ea typeface="MS PGothic" charset="0"/>
                          <a:cs typeface="MS PGothic" charset="0"/>
                        </a:rPr>
                        <a:t>n/a</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Under approval CEOS</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charset="0"/>
                          <a:ea typeface="MS PGothic" charset="0"/>
                          <a:cs typeface="MS PGothic" charset="0"/>
                        </a:rPr>
                        <a:t>Q3/2015</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r>
            </a:tbl>
          </a:graphicData>
        </a:graphic>
      </p:graphicFrame>
    </p:spTree>
    <p:extLst>
      <p:ext uri="{BB962C8B-B14F-4D97-AF65-F5344CB8AC3E}">
        <p14:creationId xmlns:p14="http://schemas.microsoft.com/office/powerpoint/2010/main" val="4155566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158077" y="3418234"/>
            <a:ext cx="8928100" cy="3457575"/>
          </a:xfrm>
          <a:prstGeom prst="rect">
            <a:avLst/>
          </a:prstGeom>
          <a:solidFill>
            <a:schemeClr val="bg1">
              <a:lumMod val="75000"/>
            </a:schemeClr>
          </a:solidFill>
          <a:ln w="9525" cap="flat" cmpd="sng" algn="ctr">
            <a:noFill/>
            <a:prstDash val="solid"/>
            <a:round/>
            <a:headEnd type="none" w="med" len="med"/>
            <a:tailEnd type="none" w="med" len="med"/>
          </a:ln>
          <a:effectLst/>
          <a:extLst/>
        </p:spPr>
        <p:txBody>
          <a:bodyPr/>
          <a:lstStyle/>
          <a:p>
            <a:pPr>
              <a:defRPr/>
            </a:pPr>
            <a:r>
              <a:rPr lang="de-DE" sz="1600" b="1">
                <a:solidFill>
                  <a:schemeClr val="tx1"/>
                </a:solidFill>
                <a:latin typeface="Calibri" panose="020F0502020204030204" pitchFamily="34" charset="0"/>
                <a:ea typeface="ＭＳ Ｐゴシック" charset="0"/>
                <a:cs typeface="+mn-cs"/>
              </a:rPr>
              <a:t>Technical Documents</a:t>
            </a:r>
            <a:endParaRPr lang="en-US" sz="1600" b="1">
              <a:solidFill>
                <a:schemeClr val="tx1"/>
              </a:solidFill>
              <a:latin typeface="Calibri" panose="020F0502020204030204" pitchFamily="34" charset="0"/>
              <a:ea typeface="ＭＳ Ｐゴシック" charset="0"/>
              <a:cs typeface="+mn-cs"/>
            </a:endParaRPr>
          </a:p>
        </p:txBody>
      </p:sp>
      <p:sp>
        <p:nvSpPr>
          <p:cNvPr id="2" name="Rectangle 1"/>
          <p:cNvSpPr/>
          <p:nvPr/>
        </p:nvSpPr>
        <p:spPr bwMode="auto">
          <a:xfrm>
            <a:off x="158077" y="1041746"/>
            <a:ext cx="8928100" cy="2376488"/>
          </a:xfrm>
          <a:prstGeom prst="rect">
            <a:avLst/>
          </a:prstGeom>
          <a:solidFill>
            <a:schemeClr val="bg1">
              <a:lumMod val="85000"/>
            </a:schemeClr>
          </a:solidFill>
          <a:ln w="9525" cap="flat" cmpd="sng" algn="ctr">
            <a:noFill/>
            <a:prstDash val="solid"/>
            <a:round/>
            <a:headEnd type="none" w="med" len="med"/>
            <a:tailEnd type="none" w="med" len="med"/>
          </a:ln>
          <a:effectLst/>
          <a:extLst/>
        </p:spPr>
        <p:txBody>
          <a:bodyPr/>
          <a:lstStyle/>
          <a:p>
            <a:pPr>
              <a:defRPr/>
            </a:pPr>
            <a:r>
              <a:rPr lang="de-DE" sz="1600" b="1">
                <a:solidFill>
                  <a:schemeClr val="tx1"/>
                </a:solidFill>
                <a:latin typeface="Calibri" panose="020F0502020204030204" pitchFamily="34" charset="0"/>
                <a:ea typeface="ＭＳ Ｐゴシック" charset="0"/>
                <a:cs typeface="+mn-cs"/>
              </a:rPr>
              <a:t>Policy Documents</a:t>
            </a:r>
            <a:endParaRPr lang="en-US" sz="1600" b="1">
              <a:solidFill>
                <a:schemeClr val="tx1"/>
              </a:solidFill>
              <a:latin typeface="Calibri" panose="020F0502020204030204" pitchFamily="34" charset="0"/>
              <a:ea typeface="ＭＳ Ｐゴシック" charset="0"/>
              <a:cs typeface="+mn-cs"/>
            </a:endParaRPr>
          </a:p>
        </p:txBody>
      </p:sp>
      <p:sp>
        <p:nvSpPr>
          <p:cNvPr id="27651" name="Title 1"/>
          <p:cNvSpPr>
            <a:spLocks noGrp="1"/>
          </p:cNvSpPr>
          <p:nvPr>
            <p:ph type="title"/>
          </p:nvPr>
        </p:nvSpPr>
        <p:spPr>
          <a:xfrm>
            <a:off x="217714" y="-83560"/>
            <a:ext cx="7342188" cy="1077218"/>
          </a:xfrm>
          <a:noFill/>
          <a:ln>
            <a:noFill/>
          </a:ln>
        </p:spPr>
        <p:txBody>
          <a:bodyPr vert="horz" wrap="square" lIns="91440" tIns="45720" rIns="91440" bIns="45720" numCol="1" anchor="ctr" anchorCtr="0" compatLnSpc="1">
            <a:prstTxWarp prst="textNoShape">
              <a:avLst/>
            </a:prstTxWarp>
            <a:spAutoFit/>
          </a:bodyPr>
          <a:lstStyle/>
          <a:p>
            <a:r>
              <a:rPr lang="en-GB" altLang="en-US" sz="3200" dirty="0">
                <a:latin typeface="Calibri" charset="0"/>
                <a:ea typeface="ＭＳ Ｐゴシック" charset="0"/>
                <a:cs typeface="Calibri" charset="0"/>
              </a:rPr>
              <a:t>Data Stewardship Best Practices</a:t>
            </a:r>
            <a:br>
              <a:rPr lang="en-GB" altLang="en-US" sz="3200" dirty="0">
                <a:latin typeface="Calibri" charset="0"/>
                <a:ea typeface="ＭＳ Ｐゴシック" charset="0"/>
                <a:cs typeface="Calibri" charset="0"/>
              </a:rPr>
            </a:br>
            <a:r>
              <a:rPr lang="en-US" sz="3200" dirty="0" smtClean="0">
                <a:latin typeface="Calibri" charset="0"/>
                <a:ea typeface="ＭＳ Ｐゴシック" charset="0"/>
                <a:cs typeface="Calibri" charset="0"/>
              </a:rPr>
              <a:t>Document </a:t>
            </a:r>
            <a:r>
              <a:rPr lang="en-US" sz="3200" dirty="0">
                <a:latin typeface="Calibri" charset="0"/>
                <a:ea typeface="ＭＳ Ｐゴシック" charset="0"/>
                <a:cs typeface="Calibri" charset="0"/>
              </a:rPr>
              <a:t>Tree </a:t>
            </a:r>
          </a:p>
        </p:txBody>
      </p:sp>
      <p:sp>
        <p:nvSpPr>
          <p:cNvPr id="24" name="Rectangle 23"/>
          <p:cNvSpPr>
            <a:spLocks noChangeArrowheads="1"/>
          </p:cNvSpPr>
          <p:nvPr/>
        </p:nvSpPr>
        <p:spPr bwMode="auto">
          <a:xfrm>
            <a:off x="4071265" y="3562696"/>
            <a:ext cx="1512887" cy="792163"/>
          </a:xfrm>
          <a:prstGeom prst="rect">
            <a:avLst/>
          </a:prstGeom>
          <a:solidFill>
            <a:srgbClr val="C4DC94"/>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en-US" sz="1400" b="1" kern="0">
                <a:solidFill>
                  <a:prstClr val="black"/>
                </a:solidFill>
                <a:latin typeface="Calibri"/>
                <a:ea typeface="+mn-ea"/>
                <a:cs typeface="+mn-cs"/>
              </a:rPr>
              <a:t>Preservation Workflow</a:t>
            </a:r>
          </a:p>
        </p:txBody>
      </p:sp>
      <p:sp>
        <p:nvSpPr>
          <p:cNvPr id="25" name="Rectangle 24"/>
          <p:cNvSpPr>
            <a:spLocks noChangeArrowheads="1"/>
          </p:cNvSpPr>
          <p:nvPr/>
        </p:nvSpPr>
        <p:spPr bwMode="auto">
          <a:xfrm>
            <a:off x="3974427" y="5848696"/>
            <a:ext cx="1514475" cy="790575"/>
          </a:xfrm>
          <a:prstGeom prst="rect">
            <a:avLst/>
          </a:prstGeom>
          <a:solidFill>
            <a:srgbClr val="E9F2D6"/>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de-DE" sz="1400" b="1" kern="0">
                <a:solidFill>
                  <a:prstClr val="black"/>
                </a:solidFill>
                <a:latin typeface="Calibri"/>
                <a:ea typeface="+mn-ea"/>
                <a:cs typeface="+mn-cs"/>
              </a:rPr>
              <a:t>EO Data Set</a:t>
            </a:r>
            <a:br>
              <a:rPr lang="de-DE" sz="1400" b="1" kern="0">
                <a:solidFill>
                  <a:prstClr val="black"/>
                </a:solidFill>
                <a:latin typeface="Calibri"/>
                <a:ea typeface="+mn-ea"/>
                <a:cs typeface="+mn-cs"/>
              </a:rPr>
            </a:br>
            <a:r>
              <a:rPr lang="de-DE" sz="1400" b="1" kern="0">
                <a:solidFill>
                  <a:prstClr val="black"/>
                </a:solidFill>
                <a:latin typeface="Calibri"/>
                <a:ea typeface="+mn-ea"/>
                <a:cs typeface="+mn-cs"/>
              </a:rPr>
              <a:t>Consolidation Process</a:t>
            </a:r>
          </a:p>
        </p:txBody>
      </p:sp>
      <p:sp>
        <p:nvSpPr>
          <p:cNvPr id="26" name="Rectangle 25"/>
          <p:cNvSpPr>
            <a:spLocks noChangeArrowheads="1"/>
          </p:cNvSpPr>
          <p:nvPr/>
        </p:nvSpPr>
        <p:spPr bwMode="auto">
          <a:xfrm>
            <a:off x="3974427" y="4858096"/>
            <a:ext cx="1512888" cy="792163"/>
          </a:xfrm>
          <a:prstGeom prst="rect">
            <a:avLst/>
          </a:prstGeom>
          <a:solidFill>
            <a:srgbClr val="D2E4AE"/>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de-DE" sz="1400" b="1" kern="0" dirty="0" smtClean="0">
                <a:solidFill>
                  <a:schemeClr val="tx1"/>
                </a:solidFill>
                <a:latin typeface="Calibri"/>
                <a:ea typeface="+mn-ea"/>
                <a:cs typeface="+mn-cs"/>
              </a:rPr>
              <a:t>EO Data Preservation </a:t>
            </a:r>
            <a:r>
              <a:rPr lang="de-DE" sz="1400" b="1" kern="0" dirty="0">
                <a:solidFill>
                  <a:schemeClr val="tx1"/>
                </a:solidFill>
                <a:latin typeface="Calibri"/>
                <a:ea typeface="+mn-ea"/>
                <a:cs typeface="+mn-cs"/>
              </a:rPr>
              <a:t>Guidelines</a:t>
            </a:r>
          </a:p>
        </p:txBody>
      </p:sp>
      <p:sp>
        <p:nvSpPr>
          <p:cNvPr id="27" name="Rectangle 26"/>
          <p:cNvSpPr>
            <a:spLocks noChangeArrowheads="1"/>
          </p:cNvSpPr>
          <p:nvPr/>
        </p:nvSpPr>
        <p:spPr bwMode="auto">
          <a:xfrm>
            <a:off x="6709690" y="3562696"/>
            <a:ext cx="1512887" cy="792163"/>
          </a:xfrm>
          <a:prstGeom prst="rect">
            <a:avLst/>
          </a:prstGeom>
          <a:solidFill>
            <a:srgbClr val="FFFFFF"/>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de-DE" sz="1400" b="1" kern="0">
                <a:solidFill>
                  <a:prstClr val="black"/>
                </a:solidFill>
                <a:latin typeface="Calibri"/>
                <a:ea typeface="+mn-ea"/>
                <a:cs typeface="+mn-cs"/>
              </a:rPr>
              <a:t>EO Data Stewardship Definitions</a:t>
            </a:r>
          </a:p>
        </p:txBody>
      </p:sp>
      <p:sp>
        <p:nvSpPr>
          <p:cNvPr id="28" name="Rectangle 27"/>
          <p:cNvSpPr>
            <a:spLocks noChangeArrowheads="1"/>
          </p:cNvSpPr>
          <p:nvPr/>
        </p:nvSpPr>
        <p:spPr bwMode="auto">
          <a:xfrm>
            <a:off x="4071265" y="2372071"/>
            <a:ext cx="1512887" cy="792163"/>
          </a:xfrm>
          <a:prstGeom prst="rect">
            <a:avLst/>
          </a:prstGeom>
          <a:solidFill>
            <a:srgbClr val="B0C991"/>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de-DE" sz="1400" b="1" kern="0" dirty="0">
                <a:solidFill>
                  <a:prstClr val="black"/>
                </a:solidFill>
                <a:latin typeface="Calibri"/>
                <a:ea typeface="+mn-ea"/>
                <a:cs typeface="+mn-cs"/>
              </a:rPr>
              <a:t>CEOS EO Space Data Sets</a:t>
            </a:r>
          </a:p>
        </p:txBody>
      </p:sp>
      <p:sp>
        <p:nvSpPr>
          <p:cNvPr id="29" name="Rectangle 28"/>
          <p:cNvSpPr>
            <a:spLocks noChangeArrowheads="1"/>
          </p:cNvSpPr>
          <p:nvPr/>
        </p:nvSpPr>
        <p:spPr bwMode="auto">
          <a:xfrm>
            <a:off x="6566815" y="1148109"/>
            <a:ext cx="1938066" cy="792162"/>
          </a:xfrm>
          <a:prstGeom prst="rect">
            <a:avLst/>
          </a:prstGeom>
          <a:solidFill>
            <a:srgbClr val="9DC7B3"/>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en-US" sz="1400" b="1" kern="0" dirty="0">
                <a:solidFill>
                  <a:schemeClr val="tx1"/>
                </a:solidFill>
                <a:latin typeface="Calibri"/>
                <a:ea typeface="+mn-ea"/>
                <a:cs typeface="+mn-cs"/>
              </a:rPr>
              <a:t>EO Data Stewardship </a:t>
            </a:r>
            <a:br>
              <a:rPr lang="en-US" sz="1400" b="1" kern="0" dirty="0">
                <a:solidFill>
                  <a:schemeClr val="tx1"/>
                </a:solidFill>
                <a:latin typeface="Calibri"/>
                <a:ea typeface="+mn-ea"/>
                <a:cs typeface="+mn-cs"/>
              </a:rPr>
            </a:br>
            <a:r>
              <a:rPr lang="en-US" sz="1400" b="1" kern="0" dirty="0">
                <a:solidFill>
                  <a:schemeClr val="tx1"/>
                </a:solidFill>
                <a:latin typeface="Calibri"/>
                <a:ea typeface="+mn-ea"/>
                <a:cs typeface="+mn-cs"/>
              </a:rPr>
              <a:t>Cooperative Framework</a:t>
            </a:r>
          </a:p>
        </p:txBody>
      </p:sp>
      <p:cxnSp>
        <p:nvCxnSpPr>
          <p:cNvPr id="27658" name="Straight Arrow Connector 29"/>
          <p:cNvCxnSpPr>
            <a:cxnSpLocks noChangeShapeType="1"/>
            <a:stCxn id="28" idx="2"/>
            <a:endCxn id="24" idx="0"/>
          </p:cNvCxnSpPr>
          <p:nvPr/>
        </p:nvCxnSpPr>
        <p:spPr bwMode="auto">
          <a:xfrm>
            <a:off x="4828502" y="3164234"/>
            <a:ext cx="0" cy="398462"/>
          </a:xfrm>
          <a:prstGeom prst="straightConnector1">
            <a:avLst/>
          </a:prstGeom>
          <a:noFill/>
          <a:ln w="19050">
            <a:solidFill>
              <a:srgbClr val="4F6228"/>
            </a:solidFill>
            <a:round/>
            <a:headEnd type="arrow" w="med" len="med"/>
            <a:tailEnd/>
          </a:ln>
          <a:extLst>
            <a:ext uri="{909E8E84-426E-40DD-AFC4-6F175D3DCCD1}">
              <a14:hiddenFill xmlns:a14="http://schemas.microsoft.com/office/drawing/2010/main">
                <a:noFill/>
              </a14:hiddenFill>
            </a:ext>
          </a:extLst>
        </p:spPr>
      </p:cxnSp>
      <p:sp>
        <p:nvSpPr>
          <p:cNvPr id="33" name="Rectangle 32"/>
          <p:cNvSpPr>
            <a:spLocks noChangeArrowheads="1"/>
          </p:cNvSpPr>
          <p:nvPr/>
        </p:nvSpPr>
        <p:spPr bwMode="auto">
          <a:xfrm>
            <a:off x="5630190" y="4858096"/>
            <a:ext cx="1512887" cy="792163"/>
          </a:xfrm>
          <a:prstGeom prst="rect">
            <a:avLst/>
          </a:prstGeom>
          <a:solidFill>
            <a:srgbClr val="D2E4AE"/>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de-DE" sz="1400" b="1" kern="0" dirty="0">
                <a:solidFill>
                  <a:schemeClr val="tx1"/>
                </a:solidFill>
                <a:latin typeface="Calibri"/>
                <a:ea typeface="+mn-ea"/>
                <a:cs typeface="+mn-cs"/>
              </a:rPr>
              <a:t>Preserved Data </a:t>
            </a:r>
            <a:endParaRPr lang="de-DE" sz="1400" b="1" kern="0" dirty="0" smtClean="0">
              <a:solidFill>
                <a:schemeClr val="tx1"/>
              </a:solidFill>
              <a:latin typeface="Calibri"/>
              <a:ea typeface="+mn-ea"/>
              <a:cs typeface="+mn-cs"/>
            </a:endParaRPr>
          </a:p>
          <a:p>
            <a:pPr algn="ctr" fontAlgn="auto">
              <a:spcBef>
                <a:spcPts val="0"/>
              </a:spcBef>
              <a:spcAft>
                <a:spcPts val="0"/>
              </a:spcAft>
              <a:defRPr/>
            </a:pPr>
            <a:r>
              <a:rPr lang="de-DE" sz="1400" b="1" kern="0" dirty="0" smtClean="0">
                <a:solidFill>
                  <a:schemeClr val="tx1"/>
                </a:solidFill>
                <a:latin typeface="Calibri"/>
                <a:ea typeface="+mn-ea"/>
                <a:cs typeface="+mn-cs"/>
              </a:rPr>
              <a:t>Set </a:t>
            </a:r>
            <a:r>
              <a:rPr lang="de-DE" sz="1400" b="1" kern="0" dirty="0">
                <a:solidFill>
                  <a:schemeClr val="tx1"/>
                </a:solidFill>
                <a:latin typeface="Calibri"/>
                <a:ea typeface="+mn-ea"/>
                <a:cs typeface="+mn-cs"/>
              </a:rPr>
              <a:t>Content</a:t>
            </a:r>
          </a:p>
        </p:txBody>
      </p:sp>
      <p:sp>
        <p:nvSpPr>
          <p:cNvPr id="34" name="Rectangle 33"/>
          <p:cNvSpPr>
            <a:spLocks noChangeArrowheads="1"/>
          </p:cNvSpPr>
          <p:nvPr/>
        </p:nvSpPr>
        <p:spPr bwMode="auto">
          <a:xfrm>
            <a:off x="2318665" y="4859684"/>
            <a:ext cx="1512887" cy="790575"/>
          </a:xfrm>
          <a:prstGeom prst="rect">
            <a:avLst/>
          </a:prstGeom>
          <a:solidFill>
            <a:srgbClr val="D2E4AE"/>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de-DE" sz="1400" b="1" kern="0">
                <a:solidFill>
                  <a:prstClr val="black"/>
                </a:solidFill>
                <a:latin typeface="Calibri"/>
                <a:ea typeface="+mn-ea"/>
                <a:cs typeface="+mn-cs"/>
              </a:rPr>
              <a:t>Persistent Identifiers Best Practice</a:t>
            </a:r>
          </a:p>
        </p:txBody>
      </p:sp>
      <p:sp>
        <p:nvSpPr>
          <p:cNvPr id="35" name="Rectangle 34"/>
          <p:cNvSpPr>
            <a:spLocks noChangeArrowheads="1"/>
          </p:cNvSpPr>
          <p:nvPr/>
        </p:nvSpPr>
        <p:spPr bwMode="auto">
          <a:xfrm>
            <a:off x="2318665" y="5848696"/>
            <a:ext cx="1512887" cy="790575"/>
          </a:xfrm>
          <a:prstGeom prst="rect">
            <a:avLst/>
          </a:prstGeom>
          <a:solidFill>
            <a:srgbClr val="E9F2D6"/>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de-DE" sz="1400" b="1" kern="0" dirty="0">
                <a:solidFill>
                  <a:prstClr val="black"/>
                </a:solidFill>
                <a:latin typeface="Calibri"/>
                <a:ea typeface="+mn-ea"/>
                <a:cs typeface="+mn-cs"/>
              </a:rPr>
              <a:t>Data </a:t>
            </a:r>
            <a:r>
              <a:rPr lang="de-DE" sz="1400" b="1" kern="0" dirty="0" err="1">
                <a:solidFill>
                  <a:prstClr val="black"/>
                </a:solidFill>
                <a:latin typeface="Calibri"/>
                <a:ea typeface="+mn-ea"/>
                <a:cs typeface="+mn-cs"/>
              </a:rPr>
              <a:t>Purge</a:t>
            </a:r>
            <a:r>
              <a:rPr lang="de-DE" sz="1400" b="1" kern="0" dirty="0">
                <a:solidFill>
                  <a:prstClr val="black"/>
                </a:solidFill>
                <a:latin typeface="Calibri"/>
                <a:ea typeface="+mn-ea"/>
                <a:cs typeface="+mn-cs"/>
              </a:rPr>
              <a:t> Alert </a:t>
            </a:r>
            <a:r>
              <a:rPr lang="de-DE" sz="1400" b="1" kern="0" dirty="0" err="1">
                <a:solidFill>
                  <a:prstClr val="black"/>
                </a:solidFill>
                <a:latin typeface="Calibri"/>
                <a:ea typeface="+mn-ea"/>
                <a:cs typeface="+mn-cs"/>
              </a:rPr>
              <a:t>Procedure</a:t>
            </a:r>
            <a:endParaRPr lang="de-DE" sz="1400" b="1" kern="0" dirty="0">
              <a:solidFill>
                <a:prstClr val="black"/>
              </a:solidFill>
              <a:latin typeface="Calibri"/>
              <a:ea typeface="+mn-ea"/>
              <a:cs typeface="+mn-cs"/>
            </a:endParaRPr>
          </a:p>
        </p:txBody>
      </p:sp>
      <p:sp>
        <p:nvSpPr>
          <p:cNvPr id="36" name="Rectangle 35"/>
          <p:cNvSpPr>
            <a:spLocks noChangeArrowheads="1"/>
          </p:cNvSpPr>
          <p:nvPr/>
        </p:nvSpPr>
        <p:spPr bwMode="auto">
          <a:xfrm>
            <a:off x="3893465" y="1114771"/>
            <a:ext cx="1871662" cy="874713"/>
          </a:xfrm>
          <a:prstGeom prst="rect">
            <a:avLst/>
          </a:prstGeom>
          <a:solidFill>
            <a:srgbClr val="9DC7B3"/>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en-US" sz="1400" b="1" kern="0">
                <a:solidFill>
                  <a:schemeClr val="tx1"/>
                </a:solidFill>
                <a:latin typeface="Calibri"/>
                <a:ea typeface="+mn-ea"/>
                <a:cs typeface="+mn-cs"/>
              </a:rPr>
              <a:t>Individual organizations'</a:t>
            </a:r>
            <a:br>
              <a:rPr lang="en-US" sz="1400" b="1" kern="0">
                <a:solidFill>
                  <a:schemeClr val="tx1"/>
                </a:solidFill>
                <a:latin typeface="Calibri"/>
                <a:ea typeface="+mn-ea"/>
                <a:cs typeface="+mn-cs"/>
              </a:rPr>
            </a:br>
            <a:r>
              <a:rPr lang="en-US" sz="1400" b="1" kern="0">
                <a:solidFill>
                  <a:schemeClr val="tx1"/>
                </a:solidFill>
                <a:latin typeface="Calibri"/>
                <a:ea typeface="+mn-ea"/>
                <a:cs typeface="+mn-cs"/>
              </a:rPr>
              <a:t> policies (stewardship, access, ...)</a:t>
            </a:r>
          </a:p>
        </p:txBody>
      </p:sp>
      <p:cxnSp>
        <p:nvCxnSpPr>
          <p:cNvPr id="27663" name="Straight Arrow Connector 37"/>
          <p:cNvCxnSpPr>
            <a:cxnSpLocks noChangeShapeType="1"/>
            <a:endCxn id="24" idx="2"/>
          </p:cNvCxnSpPr>
          <p:nvPr/>
        </p:nvCxnSpPr>
        <p:spPr bwMode="auto">
          <a:xfrm flipV="1">
            <a:off x="4825327" y="4354859"/>
            <a:ext cx="3175" cy="338137"/>
          </a:xfrm>
          <a:prstGeom prst="straightConnector1">
            <a:avLst/>
          </a:prstGeom>
          <a:noFill/>
          <a:ln w="19050">
            <a:solidFill>
              <a:srgbClr val="4F6228"/>
            </a:solidFill>
            <a:round/>
            <a:headEnd/>
            <a:tailEnd type="arrow" w="med" len="med"/>
          </a:ln>
          <a:extLst>
            <a:ext uri="{909E8E84-426E-40DD-AFC4-6F175D3DCCD1}">
              <a14:hiddenFill xmlns:a14="http://schemas.microsoft.com/office/drawing/2010/main">
                <a:noFill/>
              </a14:hiddenFill>
            </a:ext>
          </a:extLst>
        </p:spPr>
      </p:cxnSp>
      <p:sp>
        <p:nvSpPr>
          <p:cNvPr id="27664" name="TextBox 2"/>
          <p:cNvSpPr txBox="1">
            <a:spLocks noChangeArrowheads="1"/>
          </p:cNvSpPr>
          <p:nvPr/>
        </p:nvSpPr>
        <p:spPr bwMode="auto">
          <a:xfrm>
            <a:off x="3923627" y="3295996"/>
            <a:ext cx="914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eaLnBrk="1" hangingPunct="1"/>
            <a:r>
              <a:rPr lang="de-DE" sz="1000" b="1">
                <a:solidFill>
                  <a:schemeClr val="tx1"/>
                </a:solidFill>
              </a:rPr>
              <a:t>Applied to</a:t>
            </a:r>
            <a:endParaRPr lang="en-US" sz="1000" b="1">
              <a:solidFill>
                <a:schemeClr val="tx1"/>
              </a:solidFill>
            </a:endParaRPr>
          </a:p>
        </p:txBody>
      </p:sp>
      <p:sp>
        <p:nvSpPr>
          <p:cNvPr id="37" name="Rectangle 36"/>
          <p:cNvSpPr>
            <a:spLocks noChangeArrowheads="1"/>
          </p:cNvSpPr>
          <p:nvPr/>
        </p:nvSpPr>
        <p:spPr bwMode="auto">
          <a:xfrm>
            <a:off x="5631777" y="5866159"/>
            <a:ext cx="1512888" cy="790575"/>
          </a:xfrm>
          <a:prstGeom prst="rect">
            <a:avLst/>
          </a:prstGeom>
          <a:solidFill>
            <a:srgbClr val="E9F2D6"/>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a:defRPr/>
            </a:pPr>
            <a:r>
              <a:rPr lang="de-DE" sz="1400" b="1">
                <a:solidFill>
                  <a:srgbClr val="000000"/>
                </a:solidFill>
                <a:latin typeface="Calibri" charset="0"/>
              </a:rPr>
              <a:t>…</a:t>
            </a:r>
          </a:p>
        </p:txBody>
      </p:sp>
      <p:sp>
        <p:nvSpPr>
          <p:cNvPr id="27666" name="TextBox 29"/>
          <p:cNvSpPr txBox="1">
            <a:spLocks noChangeArrowheads="1"/>
          </p:cNvSpPr>
          <p:nvPr/>
        </p:nvSpPr>
        <p:spPr bwMode="auto">
          <a:xfrm>
            <a:off x="3966490" y="4423121"/>
            <a:ext cx="755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eaLnBrk="1" hangingPunct="1"/>
            <a:r>
              <a:rPr lang="de-DE" sz="1000" b="1">
                <a:solidFill>
                  <a:schemeClr val="tx1"/>
                </a:solidFill>
              </a:rPr>
              <a:t>Support</a:t>
            </a:r>
            <a:endParaRPr lang="en-US" sz="1000" b="1">
              <a:solidFill>
                <a:schemeClr val="tx1"/>
              </a:solidFill>
            </a:endParaRPr>
          </a:p>
        </p:txBody>
      </p:sp>
      <p:sp>
        <p:nvSpPr>
          <p:cNvPr id="27667" name="TextBox 71"/>
          <p:cNvSpPr txBox="1">
            <a:spLocks noChangeArrowheads="1"/>
          </p:cNvSpPr>
          <p:nvPr/>
        </p:nvSpPr>
        <p:spPr bwMode="auto">
          <a:xfrm>
            <a:off x="445415" y="5866159"/>
            <a:ext cx="17287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eaLnBrk="1" hangingPunct="1"/>
            <a:r>
              <a:rPr lang="de-DE" sz="1000" b="1" i="1">
                <a:solidFill>
                  <a:schemeClr val="tx1"/>
                </a:solidFill>
              </a:rPr>
              <a:t>Technical implementation procedures</a:t>
            </a:r>
            <a:endParaRPr lang="en-US" sz="1000" b="1" i="1">
              <a:solidFill>
                <a:schemeClr val="tx1"/>
              </a:solidFill>
            </a:endParaRPr>
          </a:p>
        </p:txBody>
      </p:sp>
      <p:sp>
        <p:nvSpPr>
          <p:cNvPr id="27668" name="TextBox 72"/>
          <p:cNvSpPr txBox="1">
            <a:spLocks noChangeArrowheads="1"/>
          </p:cNvSpPr>
          <p:nvPr/>
        </p:nvSpPr>
        <p:spPr bwMode="auto">
          <a:xfrm>
            <a:off x="445415" y="4858096"/>
            <a:ext cx="172878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eaLnBrk="1" hangingPunct="1"/>
            <a:r>
              <a:rPr lang="de-DE" sz="1000" b="1" i="1">
                <a:solidFill>
                  <a:schemeClr val="tx1"/>
                </a:solidFill>
              </a:rPr>
              <a:t>Guidelines and best practices on specific topics</a:t>
            </a:r>
            <a:endParaRPr lang="en-US" sz="1000" b="1" i="1">
              <a:solidFill>
                <a:schemeClr val="tx1"/>
              </a:solidFill>
            </a:endParaRPr>
          </a:p>
        </p:txBody>
      </p:sp>
      <p:sp>
        <p:nvSpPr>
          <p:cNvPr id="27669" name="TextBox 76"/>
          <p:cNvSpPr txBox="1">
            <a:spLocks noChangeArrowheads="1"/>
          </p:cNvSpPr>
          <p:nvPr/>
        </p:nvSpPr>
        <p:spPr bwMode="auto">
          <a:xfrm>
            <a:off x="445415" y="3883371"/>
            <a:ext cx="1728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eaLnBrk="1" hangingPunct="1"/>
            <a:r>
              <a:rPr lang="de-DE" sz="1000" b="1" i="1">
                <a:solidFill>
                  <a:schemeClr val="tx1"/>
                </a:solidFill>
              </a:rPr>
              <a:t>General guidelines and best practices</a:t>
            </a:r>
            <a:endParaRPr lang="en-US" sz="1000" b="1" i="1">
              <a:solidFill>
                <a:schemeClr val="tx1"/>
              </a:solidFill>
            </a:endParaRPr>
          </a:p>
        </p:txBody>
      </p:sp>
      <p:sp>
        <p:nvSpPr>
          <p:cNvPr id="27670" name="Rectangle 67"/>
          <p:cNvSpPr>
            <a:spLocks noChangeArrowheads="1"/>
          </p:cNvSpPr>
          <p:nvPr/>
        </p:nvSpPr>
        <p:spPr bwMode="auto">
          <a:xfrm>
            <a:off x="2174202" y="4715221"/>
            <a:ext cx="6769100" cy="2087563"/>
          </a:xfrm>
          <a:prstGeom prst="rect">
            <a:avLst/>
          </a:prstGeom>
          <a:noFill/>
          <a:ln w="2857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 name="Rectangle 84"/>
          <p:cNvSpPr>
            <a:spLocks noChangeArrowheads="1"/>
          </p:cNvSpPr>
          <p:nvPr/>
        </p:nvSpPr>
        <p:spPr bwMode="auto">
          <a:xfrm>
            <a:off x="7285952" y="4858096"/>
            <a:ext cx="1512888" cy="792163"/>
          </a:xfrm>
          <a:prstGeom prst="rect">
            <a:avLst/>
          </a:prstGeom>
          <a:solidFill>
            <a:srgbClr val="D2E4AE"/>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a:defRPr/>
            </a:pPr>
            <a:r>
              <a:rPr lang="de-DE" sz="1400" b="1">
                <a:solidFill>
                  <a:schemeClr val="tx1"/>
                </a:solidFill>
                <a:latin typeface="Calibri" charset="0"/>
              </a:rPr>
              <a:t>…</a:t>
            </a:r>
          </a:p>
        </p:txBody>
      </p:sp>
      <p:sp>
        <p:nvSpPr>
          <p:cNvPr id="27672" name="TextBox 85"/>
          <p:cNvSpPr txBox="1">
            <a:spLocks noChangeArrowheads="1"/>
          </p:cNvSpPr>
          <p:nvPr/>
        </p:nvSpPr>
        <p:spPr bwMode="auto">
          <a:xfrm>
            <a:off x="445415" y="2699096"/>
            <a:ext cx="1728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eaLnBrk="1" hangingPunct="1"/>
            <a:r>
              <a:rPr lang="de-DE" sz="1000" b="1" i="1">
                <a:solidFill>
                  <a:schemeClr val="tx1"/>
                </a:solidFill>
              </a:rPr>
              <a:t>High level framework documents</a:t>
            </a:r>
            <a:endParaRPr lang="en-US" sz="1000" b="1" i="1">
              <a:solidFill>
                <a:schemeClr val="tx1"/>
              </a:solidFill>
            </a:endParaRPr>
          </a:p>
        </p:txBody>
      </p:sp>
      <p:cxnSp>
        <p:nvCxnSpPr>
          <p:cNvPr id="27673" name="Straight Arrow Connector 37"/>
          <p:cNvCxnSpPr>
            <a:cxnSpLocks noChangeShapeType="1"/>
            <a:stCxn id="29" idx="1"/>
            <a:endCxn id="36" idx="3"/>
          </p:cNvCxnSpPr>
          <p:nvPr/>
        </p:nvCxnSpPr>
        <p:spPr bwMode="auto">
          <a:xfrm flipH="1">
            <a:off x="5765127" y="1544190"/>
            <a:ext cx="801688" cy="7938"/>
          </a:xfrm>
          <a:prstGeom prst="straightConnector1">
            <a:avLst/>
          </a:prstGeom>
          <a:noFill/>
          <a:ln w="19050">
            <a:solidFill>
              <a:srgbClr val="4F6228"/>
            </a:solidFill>
            <a:round/>
            <a:headEnd type="arrow" w="med" len="med"/>
            <a:tailEnd/>
          </a:ln>
          <a:extLst>
            <a:ext uri="{909E8E84-426E-40DD-AFC4-6F175D3DCCD1}">
              <a14:hiddenFill xmlns:a14="http://schemas.microsoft.com/office/drawing/2010/main">
                <a:noFill/>
              </a14:hiddenFill>
            </a:ext>
          </a:extLst>
        </p:spPr>
      </p:cxnSp>
      <p:cxnSp>
        <p:nvCxnSpPr>
          <p:cNvPr id="27674" name="Straight Arrow Connector 37"/>
          <p:cNvCxnSpPr>
            <a:cxnSpLocks noChangeShapeType="1"/>
            <a:stCxn id="28" idx="0"/>
            <a:endCxn id="36" idx="2"/>
          </p:cNvCxnSpPr>
          <p:nvPr/>
        </p:nvCxnSpPr>
        <p:spPr bwMode="auto">
          <a:xfrm flipV="1">
            <a:off x="4828502" y="1989484"/>
            <a:ext cx="1588" cy="382587"/>
          </a:xfrm>
          <a:prstGeom prst="straightConnector1">
            <a:avLst/>
          </a:prstGeom>
          <a:noFill/>
          <a:ln w="19050">
            <a:solidFill>
              <a:srgbClr val="4F6228"/>
            </a:solidFill>
            <a:round/>
            <a:headEnd type="arrow" w="med" len="med"/>
            <a:tailEnd/>
          </a:ln>
          <a:extLst>
            <a:ext uri="{909E8E84-426E-40DD-AFC4-6F175D3DCCD1}">
              <a14:hiddenFill xmlns:a14="http://schemas.microsoft.com/office/drawing/2010/main">
                <a:noFill/>
              </a14:hiddenFill>
            </a:ext>
          </a:extLst>
        </p:spPr>
      </p:cxnSp>
      <p:sp>
        <p:nvSpPr>
          <p:cNvPr id="27675" name="TextBox 116"/>
          <p:cNvSpPr txBox="1">
            <a:spLocks noChangeArrowheads="1"/>
          </p:cNvSpPr>
          <p:nvPr/>
        </p:nvSpPr>
        <p:spPr bwMode="auto">
          <a:xfrm>
            <a:off x="3829965" y="2113309"/>
            <a:ext cx="9144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eaLnBrk="1" hangingPunct="1"/>
            <a:r>
              <a:rPr lang="de-DE" sz="1000" b="1">
                <a:solidFill>
                  <a:schemeClr val="tx1"/>
                </a:solidFill>
              </a:rPr>
              <a:t>Applied to</a:t>
            </a:r>
            <a:endParaRPr lang="en-US" sz="1000" b="1">
              <a:solidFill>
                <a:schemeClr val="tx1"/>
              </a:solidFill>
            </a:endParaRPr>
          </a:p>
        </p:txBody>
      </p:sp>
    </p:spTree>
    <p:extLst>
      <p:ext uri="{BB962C8B-B14F-4D97-AF65-F5344CB8AC3E}">
        <p14:creationId xmlns:p14="http://schemas.microsoft.com/office/powerpoint/2010/main" val="3855329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Arrow Connector 46"/>
          <p:cNvCxnSpPr>
            <a:cxnSpLocks noChangeShapeType="1"/>
            <a:stCxn id="3" idx="1"/>
          </p:cNvCxnSpPr>
          <p:nvPr/>
        </p:nvCxnSpPr>
        <p:spPr bwMode="auto">
          <a:xfrm flipH="1" flipV="1">
            <a:off x="1698949" y="4039990"/>
            <a:ext cx="1864939" cy="1078"/>
          </a:xfrm>
          <a:prstGeom prst="straightConnector1">
            <a:avLst/>
          </a:prstGeom>
          <a:noFill/>
          <a:ln w="38100">
            <a:solidFill>
              <a:schemeClr val="bg2"/>
            </a:solidFill>
            <a:round/>
            <a:headEnd type="arrow" w="med" len="me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4338" name="Title 1"/>
          <p:cNvSpPr>
            <a:spLocks noGrp="1"/>
          </p:cNvSpPr>
          <p:nvPr>
            <p:ph type="title"/>
          </p:nvPr>
        </p:nvSpPr>
        <p:spPr>
          <a:xfrm>
            <a:off x="323850" y="-47482"/>
            <a:ext cx="7550150" cy="1077218"/>
          </a:xfrm>
        </p:spPr>
        <p:txBody>
          <a:bodyPr/>
          <a:lstStyle/>
          <a:p>
            <a:r>
              <a:rPr lang="en-GB" sz="3200" dirty="0">
                <a:latin typeface="Calibri" charset="0"/>
                <a:ea typeface="ＭＳ Ｐゴシック" charset="0"/>
                <a:cs typeface="Calibri" charset="0"/>
              </a:rPr>
              <a:t>Data Stewardship Best Practices/Guidelines </a:t>
            </a:r>
            <a:r>
              <a:rPr lang="en-GB" sz="3200" dirty="0" smtClean="0">
                <a:latin typeface="Calibri" charset="0"/>
                <a:ea typeface="ＭＳ Ｐゴシック" charset="0"/>
                <a:cs typeface="Calibri" charset="0"/>
              </a:rPr>
              <a:t>Drafting/Approval Cycle</a:t>
            </a:r>
            <a:endParaRPr lang="en-GB" sz="3200" dirty="0">
              <a:latin typeface="Calibri" charset="0"/>
              <a:ea typeface="ＭＳ Ｐゴシック" charset="0"/>
              <a:cs typeface="Calibri" charset="0"/>
            </a:endParaRPr>
          </a:p>
        </p:txBody>
      </p:sp>
      <p:sp>
        <p:nvSpPr>
          <p:cNvPr id="3" name="TextBox 2"/>
          <p:cNvSpPr txBox="1"/>
          <p:nvPr/>
        </p:nvSpPr>
        <p:spPr>
          <a:xfrm>
            <a:off x="3563888" y="3573016"/>
            <a:ext cx="1440159" cy="936104"/>
          </a:xfrm>
          <a:prstGeom prst="rect">
            <a:avLst/>
          </a:prstGeom>
          <a:solidFill>
            <a:srgbClr val="A3CA64"/>
          </a:solidFill>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1400" b="1">
                <a:solidFill>
                  <a:schemeClr val="tx1"/>
                </a:solidFill>
                <a:latin typeface="Arial" panose="020B0604020202020204" pitchFamily="34" charset="0"/>
                <a:cs typeface="Arial" panose="020B0604020202020204" pitchFamily="34" charset="0"/>
              </a:rPr>
              <a:t>CEOS-WGISS</a:t>
            </a:r>
            <a:r>
              <a:rPr lang="en-US" sz="1400">
                <a:solidFill>
                  <a:schemeClr val="tx1"/>
                </a:solidFill>
                <a:latin typeface="Arial" panose="020B0604020202020204" pitchFamily="34" charset="0"/>
                <a:cs typeface="Arial" panose="020B0604020202020204" pitchFamily="34" charset="0"/>
              </a:rPr>
              <a:t> DSIG</a:t>
            </a:r>
          </a:p>
        </p:txBody>
      </p:sp>
      <p:sp>
        <p:nvSpPr>
          <p:cNvPr id="29" name="TextBox 28"/>
          <p:cNvSpPr txBox="1"/>
          <p:nvPr/>
        </p:nvSpPr>
        <p:spPr>
          <a:xfrm>
            <a:off x="294653" y="3208421"/>
            <a:ext cx="1440159" cy="1510632"/>
          </a:xfrm>
          <a:prstGeom prst="rect">
            <a:avLst/>
          </a:prstGeom>
          <a:solidFill>
            <a:srgbClr val="C4DD9B"/>
          </a:solidFill>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1400" b="1" dirty="0" smtClean="0">
                <a:solidFill>
                  <a:schemeClr val="tx1"/>
                </a:solidFill>
                <a:latin typeface="Arial" panose="020B0604020202020204" pitchFamily="34" charset="0"/>
                <a:cs typeface="Arial" panose="020B0604020202020204" pitchFamily="34" charset="0"/>
              </a:rPr>
              <a:t>ESA LTDP Team and GSCB</a:t>
            </a:r>
            <a:r>
              <a:rPr lang="en-US" sz="1400" dirty="0" smtClean="0">
                <a:solidFill>
                  <a:schemeClr val="tx1"/>
                </a:solidFill>
                <a:latin typeface="Arial" panose="020B0604020202020204" pitchFamily="34" charset="0"/>
                <a:cs typeface="Arial" panose="020B0604020202020204" pitchFamily="34" charset="0"/>
              </a:rPr>
              <a:t> </a:t>
            </a:r>
          </a:p>
          <a:p>
            <a:pPr algn="ctr">
              <a:defRPr/>
            </a:pPr>
            <a:r>
              <a:rPr lang="en-US" sz="1400" dirty="0" smtClean="0">
                <a:solidFill>
                  <a:schemeClr val="tx1"/>
                </a:solidFill>
                <a:latin typeface="Arial" panose="020B0604020202020204" pitchFamily="34" charset="0"/>
                <a:cs typeface="Arial" panose="020B0604020202020204" pitchFamily="34" charset="0"/>
              </a:rPr>
              <a:t>LTDP </a:t>
            </a:r>
            <a:r>
              <a:rPr lang="en-US" sz="1400" dirty="0">
                <a:solidFill>
                  <a:schemeClr val="tx1"/>
                </a:solidFill>
                <a:latin typeface="Arial" panose="020B0604020202020204" pitchFamily="34" charset="0"/>
                <a:cs typeface="Arial" panose="020B0604020202020204" pitchFamily="34" charset="0"/>
              </a:rPr>
              <a:t>WG</a:t>
            </a:r>
          </a:p>
        </p:txBody>
      </p:sp>
      <p:sp>
        <p:nvSpPr>
          <p:cNvPr id="5" name="Circular Arrow 4"/>
          <p:cNvSpPr/>
          <p:nvPr/>
        </p:nvSpPr>
        <p:spPr bwMode="auto">
          <a:xfrm>
            <a:off x="6881714" y="5590148"/>
            <a:ext cx="1296144" cy="1008112"/>
          </a:xfrm>
          <a:prstGeom prst="circularArrow">
            <a:avLst>
              <a:gd name="adj1" fmla="val 16873"/>
              <a:gd name="adj2" fmla="val 1104250"/>
              <a:gd name="adj3" fmla="val 20421655"/>
              <a:gd name="adj4" fmla="val 668438"/>
              <a:gd name="adj5" fmla="val 14518"/>
            </a:avLst>
          </a:prstGeom>
          <a:solidFill>
            <a:srgbClr val="C09E48"/>
          </a:solidFill>
          <a:ln>
            <a:headEnd type="none" w="med" len="med"/>
            <a:tailEnd type="none" w="med" len="med"/>
          </a:ln>
          <a:extLst/>
        </p:spPr>
        <p:style>
          <a:lnRef idx="0">
            <a:schemeClr val="accent4"/>
          </a:lnRef>
          <a:fillRef idx="3">
            <a:schemeClr val="accent4"/>
          </a:fillRef>
          <a:effectRef idx="3">
            <a:schemeClr val="accent4"/>
          </a:effectRef>
          <a:fontRef idx="minor">
            <a:schemeClr val="lt1"/>
          </a:fontRef>
        </p:style>
        <p:txBody>
          <a:bodyPr lIns="0" tIns="0" rIns="0" bIns="0" anchor="ctr"/>
          <a:lstStyle/>
          <a:p>
            <a:pPr algn="ctr">
              <a:defRPr/>
            </a:pPr>
            <a:r>
              <a:rPr lang="en-US" sz="1400" b="1">
                <a:solidFill>
                  <a:schemeClr val="bg2">
                    <a:lumMod val="50000"/>
                  </a:schemeClr>
                </a:solidFill>
                <a:latin typeface="Arial" panose="020B0604020202020204" pitchFamily="34" charset="0"/>
                <a:cs typeface="Arial" panose="020B0604020202020204" pitchFamily="34" charset="0"/>
              </a:rPr>
              <a:t>OGC</a:t>
            </a:r>
          </a:p>
        </p:txBody>
      </p:sp>
      <p:sp>
        <p:nvSpPr>
          <p:cNvPr id="30" name="Circular Arrow 29"/>
          <p:cNvSpPr/>
          <p:nvPr/>
        </p:nvSpPr>
        <p:spPr bwMode="auto">
          <a:xfrm>
            <a:off x="5090414" y="5682132"/>
            <a:ext cx="1296144" cy="1008112"/>
          </a:xfrm>
          <a:prstGeom prst="circularArrow">
            <a:avLst>
              <a:gd name="adj1" fmla="val 16873"/>
              <a:gd name="adj2" fmla="val 1104250"/>
              <a:gd name="adj3" fmla="val 20421655"/>
              <a:gd name="adj4" fmla="val 668438"/>
              <a:gd name="adj5" fmla="val 14518"/>
            </a:avLst>
          </a:prstGeom>
          <a:solidFill>
            <a:srgbClr val="C09E48"/>
          </a:solidFill>
          <a:ln>
            <a:headEnd type="none" w="med" len="med"/>
            <a:tailEnd type="none" w="med" len="med"/>
          </a:ln>
          <a:extLst/>
        </p:spPr>
        <p:style>
          <a:lnRef idx="0">
            <a:schemeClr val="accent4"/>
          </a:lnRef>
          <a:fillRef idx="3">
            <a:schemeClr val="accent4"/>
          </a:fillRef>
          <a:effectRef idx="3">
            <a:schemeClr val="accent4"/>
          </a:effectRef>
          <a:fontRef idx="minor">
            <a:schemeClr val="lt1"/>
          </a:fontRef>
        </p:style>
        <p:txBody>
          <a:bodyPr lIns="0" tIns="0" rIns="0" bIns="0" anchor="ctr"/>
          <a:lstStyle/>
          <a:p>
            <a:pPr algn="ctr">
              <a:defRPr/>
            </a:pPr>
            <a:r>
              <a:rPr lang="en-US" sz="1400" b="1">
                <a:solidFill>
                  <a:schemeClr val="bg2">
                    <a:lumMod val="50000"/>
                  </a:schemeClr>
                </a:solidFill>
                <a:latin typeface="Arial" panose="020B0604020202020204" pitchFamily="34" charset="0"/>
                <a:cs typeface="Arial" panose="020B0604020202020204" pitchFamily="34" charset="0"/>
              </a:rPr>
              <a:t>CCSDS</a:t>
            </a:r>
          </a:p>
        </p:txBody>
      </p:sp>
      <p:sp>
        <p:nvSpPr>
          <p:cNvPr id="39" name="Circular Arrow 38"/>
          <p:cNvSpPr/>
          <p:nvPr/>
        </p:nvSpPr>
        <p:spPr bwMode="auto">
          <a:xfrm>
            <a:off x="3947946" y="2094815"/>
            <a:ext cx="1296144" cy="1008112"/>
          </a:xfrm>
          <a:prstGeom prst="circularArrow">
            <a:avLst>
              <a:gd name="adj1" fmla="val 16873"/>
              <a:gd name="adj2" fmla="val 1104250"/>
              <a:gd name="adj3" fmla="val 20421655"/>
              <a:gd name="adj4" fmla="val 668438"/>
              <a:gd name="adj5" fmla="val 14518"/>
            </a:avLst>
          </a:prstGeom>
          <a:solidFill>
            <a:srgbClr val="C09E48"/>
          </a:solidFill>
          <a:ln>
            <a:headEnd type="none" w="med" len="med"/>
            <a:tailEnd type="none" w="med" len="med"/>
          </a:ln>
          <a:extLst/>
        </p:spPr>
        <p:style>
          <a:lnRef idx="0">
            <a:schemeClr val="accent4"/>
          </a:lnRef>
          <a:fillRef idx="3">
            <a:schemeClr val="accent4"/>
          </a:fillRef>
          <a:effectRef idx="3">
            <a:schemeClr val="accent4"/>
          </a:effectRef>
          <a:fontRef idx="minor">
            <a:schemeClr val="lt1"/>
          </a:fontRef>
        </p:style>
        <p:txBody>
          <a:bodyPr lIns="0" tIns="0" rIns="0" bIns="0" anchor="ctr"/>
          <a:lstStyle/>
          <a:p>
            <a:pPr algn="ctr">
              <a:defRPr/>
            </a:pPr>
            <a:r>
              <a:rPr lang="en-US" sz="1400" b="1">
                <a:solidFill>
                  <a:schemeClr val="bg2">
                    <a:lumMod val="50000"/>
                  </a:schemeClr>
                </a:solidFill>
                <a:latin typeface="Arial" panose="020B0604020202020204" pitchFamily="34" charset="0"/>
                <a:cs typeface="Arial" panose="020B0604020202020204" pitchFamily="34" charset="0"/>
              </a:rPr>
              <a:t>CEOS</a:t>
            </a:r>
          </a:p>
        </p:txBody>
      </p:sp>
      <p:sp>
        <p:nvSpPr>
          <p:cNvPr id="40" name="Circular Arrow 39"/>
          <p:cNvSpPr/>
          <p:nvPr/>
        </p:nvSpPr>
        <p:spPr bwMode="auto">
          <a:xfrm>
            <a:off x="3061754" y="1162809"/>
            <a:ext cx="864096" cy="672075"/>
          </a:xfrm>
          <a:prstGeom prst="circularArrow">
            <a:avLst>
              <a:gd name="adj1" fmla="val 16873"/>
              <a:gd name="adj2" fmla="val 1104250"/>
              <a:gd name="adj3" fmla="val 20421655"/>
              <a:gd name="adj4" fmla="val 668438"/>
              <a:gd name="adj5" fmla="val 14518"/>
            </a:avLst>
          </a:prstGeom>
          <a:solidFill>
            <a:srgbClr val="C09E48"/>
          </a:solidFill>
          <a:ln>
            <a:headEnd type="none" w="med" len="med"/>
            <a:tailEnd type="none" w="med" len="med"/>
          </a:ln>
          <a:extLst/>
        </p:spPr>
        <p:style>
          <a:lnRef idx="0">
            <a:schemeClr val="accent4"/>
          </a:lnRef>
          <a:fillRef idx="3">
            <a:schemeClr val="accent4"/>
          </a:fillRef>
          <a:effectRef idx="3">
            <a:schemeClr val="accent4"/>
          </a:effectRef>
          <a:fontRef idx="minor">
            <a:schemeClr val="lt1"/>
          </a:fontRef>
        </p:style>
        <p:txBody>
          <a:bodyPr lIns="0" tIns="0" rIns="0" bIns="0" anchor="ctr"/>
          <a:lstStyle/>
          <a:p>
            <a:pPr algn="ctr">
              <a:defRPr/>
            </a:pPr>
            <a:r>
              <a:rPr lang="en-US" sz="1200" b="1">
                <a:solidFill>
                  <a:schemeClr val="bg2">
                    <a:lumMod val="50000"/>
                  </a:schemeClr>
                </a:solidFill>
                <a:latin typeface="Arial" panose="020B0604020202020204" pitchFamily="34" charset="0"/>
                <a:cs typeface="Arial" panose="020B0604020202020204" pitchFamily="34" charset="0"/>
              </a:rPr>
              <a:t>USA</a:t>
            </a:r>
          </a:p>
        </p:txBody>
      </p:sp>
      <p:sp>
        <p:nvSpPr>
          <p:cNvPr id="41" name="Circular Arrow 40"/>
          <p:cNvSpPr/>
          <p:nvPr/>
        </p:nvSpPr>
        <p:spPr bwMode="auto">
          <a:xfrm>
            <a:off x="4379994" y="895351"/>
            <a:ext cx="864096" cy="672075"/>
          </a:xfrm>
          <a:prstGeom prst="circularArrow">
            <a:avLst>
              <a:gd name="adj1" fmla="val 16873"/>
              <a:gd name="adj2" fmla="val 1104250"/>
              <a:gd name="adj3" fmla="val 20421655"/>
              <a:gd name="adj4" fmla="val 668438"/>
              <a:gd name="adj5" fmla="val 14518"/>
            </a:avLst>
          </a:prstGeom>
          <a:solidFill>
            <a:srgbClr val="C09E48"/>
          </a:solidFill>
          <a:ln>
            <a:headEnd type="none" w="med" len="med"/>
            <a:tailEnd type="none" w="med" len="med"/>
          </a:ln>
          <a:extLst/>
        </p:spPr>
        <p:style>
          <a:lnRef idx="0">
            <a:schemeClr val="accent4"/>
          </a:lnRef>
          <a:fillRef idx="3">
            <a:schemeClr val="accent4"/>
          </a:fillRef>
          <a:effectRef idx="3">
            <a:schemeClr val="accent4"/>
          </a:effectRef>
          <a:fontRef idx="minor">
            <a:schemeClr val="lt1"/>
          </a:fontRef>
        </p:style>
        <p:txBody>
          <a:bodyPr lIns="0" tIns="0" rIns="0" bIns="0" anchor="ctr"/>
          <a:lstStyle/>
          <a:p>
            <a:pPr algn="ctr">
              <a:defRPr/>
            </a:pPr>
            <a:r>
              <a:rPr lang="en-US" sz="1200" b="1">
                <a:solidFill>
                  <a:schemeClr val="bg2">
                    <a:lumMod val="50000"/>
                  </a:schemeClr>
                </a:solidFill>
                <a:latin typeface="Arial" panose="020B0604020202020204" pitchFamily="34" charset="0"/>
                <a:cs typeface="Arial" panose="020B0604020202020204" pitchFamily="34" charset="0"/>
              </a:rPr>
              <a:t>Japan</a:t>
            </a:r>
          </a:p>
        </p:txBody>
      </p:sp>
      <p:sp>
        <p:nvSpPr>
          <p:cNvPr id="42" name="Circular Arrow 41"/>
          <p:cNvSpPr/>
          <p:nvPr/>
        </p:nvSpPr>
        <p:spPr bwMode="auto">
          <a:xfrm>
            <a:off x="5474371" y="1222191"/>
            <a:ext cx="864096" cy="672075"/>
          </a:xfrm>
          <a:prstGeom prst="circularArrow">
            <a:avLst>
              <a:gd name="adj1" fmla="val 16873"/>
              <a:gd name="adj2" fmla="val 1104250"/>
              <a:gd name="adj3" fmla="val 20421655"/>
              <a:gd name="adj4" fmla="val 668438"/>
              <a:gd name="adj5" fmla="val 14518"/>
            </a:avLst>
          </a:prstGeom>
          <a:solidFill>
            <a:srgbClr val="C09E48"/>
          </a:solidFill>
          <a:ln>
            <a:headEnd type="none" w="med" len="med"/>
            <a:tailEnd type="none" w="med" len="med"/>
          </a:ln>
          <a:extLst/>
        </p:spPr>
        <p:style>
          <a:lnRef idx="0">
            <a:schemeClr val="accent4"/>
          </a:lnRef>
          <a:fillRef idx="3">
            <a:schemeClr val="accent4"/>
          </a:fillRef>
          <a:effectRef idx="3">
            <a:schemeClr val="accent4"/>
          </a:effectRef>
          <a:fontRef idx="minor">
            <a:schemeClr val="lt1"/>
          </a:fontRef>
        </p:style>
        <p:txBody>
          <a:bodyPr lIns="0" tIns="0" rIns="0" bIns="0" anchor="ctr"/>
          <a:lstStyle/>
          <a:p>
            <a:pPr algn="ctr">
              <a:defRPr/>
            </a:pPr>
            <a:r>
              <a:rPr lang="en-US" sz="1200" b="1">
                <a:solidFill>
                  <a:schemeClr val="bg2">
                    <a:lumMod val="50000"/>
                  </a:schemeClr>
                </a:solidFill>
                <a:latin typeface="Arial" panose="020B0604020202020204" pitchFamily="34" charset="0"/>
                <a:cs typeface="Arial" panose="020B0604020202020204" pitchFamily="34" charset="0"/>
              </a:rPr>
              <a:t>Brazil</a:t>
            </a:r>
          </a:p>
        </p:txBody>
      </p:sp>
      <p:sp>
        <p:nvSpPr>
          <p:cNvPr id="43" name="Circular Arrow 42"/>
          <p:cNvSpPr/>
          <p:nvPr/>
        </p:nvSpPr>
        <p:spPr bwMode="auto">
          <a:xfrm>
            <a:off x="5820154" y="2119487"/>
            <a:ext cx="864096" cy="672075"/>
          </a:xfrm>
          <a:prstGeom prst="circularArrow">
            <a:avLst>
              <a:gd name="adj1" fmla="val 16873"/>
              <a:gd name="adj2" fmla="val 1104250"/>
              <a:gd name="adj3" fmla="val 20421655"/>
              <a:gd name="adj4" fmla="val 668438"/>
              <a:gd name="adj5" fmla="val 14518"/>
            </a:avLst>
          </a:prstGeom>
          <a:solidFill>
            <a:srgbClr val="C09E48"/>
          </a:solidFill>
          <a:ln>
            <a:headEnd type="none" w="med" len="med"/>
            <a:tailEnd type="none" w="med" len="med"/>
          </a:ln>
          <a:extLst/>
        </p:spPr>
        <p:style>
          <a:lnRef idx="0">
            <a:schemeClr val="accent4"/>
          </a:lnRef>
          <a:fillRef idx="3">
            <a:schemeClr val="accent4"/>
          </a:fillRef>
          <a:effectRef idx="3">
            <a:schemeClr val="accent4"/>
          </a:effectRef>
          <a:fontRef idx="minor">
            <a:schemeClr val="lt1"/>
          </a:fontRef>
        </p:style>
        <p:txBody>
          <a:bodyPr lIns="0" tIns="0" rIns="0" bIns="0" anchor="ctr"/>
          <a:lstStyle/>
          <a:p>
            <a:pPr algn="ctr">
              <a:defRPr/>
            </a:pPr>
            <a:r>
              <a:rPr lang="en-US" sz="1200" b="1">
                <a:solidFill>
                  <a:schemeClr val="bg2">
                    <a:lumMod val="50000"/>
                  </a:schemeClr>
                </a:solidFill>
                <a:latin typeface="Arial" panose="020B0604020202020204" pitchFamily="34" charset="0"/>
                <a:cs typeface="Arial" panose="020B0604020202020204" pitchFamily="34" charset="0"/>
              </a:rPr>
              <a:t>Other</a:t>
            </a:r>
          </a:p>
        </p:txBody>
      </p:sp>
      <p:cxnSp>
        <p:nvCxnSpPr>
          <p:cNvPr id="20" name="Straight Arrow Connector 19"/>
          <p:cNvCxnSpPr>
            <a:cxnSpLocks noChangeShapeType="1"/>
          </p:cNvCxnSpPr>
          <p:nvPr/>
        </p:nvCxnSpPr>
        <p:spPr bwMode="auto">
          <a:xfrm flipH="1" flipV="1">
            <a:off x="3273011" y="2488531"/>
            <a:ext cx="685800" cy="114300"/>
          </a:xfrm>
          <a:prstGeom prst="straightConnector1">
            <a:avLst/>
          </a:prstGeom>
          <a:noFill/>
          <a:ln w="28575">
            <a:solidFill>
              <a:schemeClr val="bg2"/>
            </a:solidFill>
            <a:round/>
            <a:headEnd type="arrow" w="med" len="med"/>
            <a:tailEnd type="arrow"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67" name="Circular Arrow 66"/>
          <p:cNvSpPr/>
          <p:nvPr/>
        </p:nvSpPr>
        <p:spPr bwMode="auto">
          <a:xfrm>
            <a:off x="2363770" y="2094815"/>
            <a:ext cx="864096" cy="672075"/>
          </a:xfrm>
          <a:prstGeom prst="circularArrow">
            <a:avLst>
              <a:gd name="adj1" fmla="val 16873"/>
              <a:gd name="adj2" fmla="val 1104250"/>
              <a:gd name="adj3" fmla="val 20421655"/>
              <a:gd name="adj4" fmla="val 668438"/>
              <a:gd name="adj5" fmla="val 14518"/>
            </a:avLst>
          </a:prstGeom>
          <a:solidFill>
            <a:srgbClr val="C09E48"/>
          </a:solidFill>
          <a:ln>
            <a:headEnd type="none" w="med" len="med"/>
            <a:tailEnd type="none" w="med" len="med"/>
          </a:ln>
          <a:extLst/>
        </p:spPr>
        <p:style>
          <a:lnRef idx="0">
            <a:schemeClr val="accent4"/>
          </a:lnRef>
          <a:fillRef idx="3">
            <a:schemeClr val="accent4"/>
          </a:fillRef>
          <a:effectRef idx="3">
            <a:schemeClr val="accent4"/>
          </a:effectRef>
          <a:fontRef idx="minor">
            <a:schemeClr val="lt1"/>
          </a:fontRef>
        </p:style>
        <p:txBody>
          <a:bodyPr lIns="0" tIns="0" rIns="0" bIns="0" anchor="ctr"/>
          <a:lstStyle/>
          <a:p>
            <a:pPr algn="ctr">
              <a:defRPr/>
            </a:pPr>
            <a:r>
              <a:rPr lang="en-US" sz="1200" b="1">
                <a:solidFill>
                  <a:schemeClr val="bg2">
                    <a:lumMod val="50000"/>
                  </a:schemeClr>
                </a:solidFill>
                <a:latin typeface="Arial" panose="020B0604020202020204" pitchFamily="34" charset="0"/>
                <a:cs typeface="Arial" panose="020B0604020202020204" pitchFamily="34" charset="0"/>
              </a:rPr>
              <a:t>Europe</a:t>
            </a:r>
          </a:p>
        </p:txBody>
      </p:sp>
      <p:cxnSp>
        <p:nvCxnSpPr>
          <p:cNvPr id="70" name="Straight Arrow Connector 69"/>
          <p:cNvCxnSpPr>
            <a:cxnSpLocks noChangeShapeType="1"/>
          </p:cNvCxnSpPr>
          <p:nvPr/>
        </p:nvCxnSpPr>
        <p:spPr bwMode="auto">
          <a:xfrm flipH="1" flipV="1">
            <a:off x="3773073" y="1794794"/>
            <a:ext cx="395288" cy="465137"/>
          </a:xfrm>
          <a:prstGeom prst="straightConnector1">
            <a:avLst/>
          </a:prstGeom>
          <a:noFill/>
          <a:ln w="28575">
            <a:solidFill>
              <a:schemeClr val="bg2"/>
            </a:solidFill>
            <a:round/>
            <a:headEnd type="arrow" w="med" len="med"/>
            <a:tailEnd type="arrow"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74" name="Straight Arrow Connector 73"/>
          <p:cNvCxnSpPr>
            <a:cxnSpLocks noChangeShapeType="1"/>
          </p:cNvCxnSpPr>
          <p:nvPr/>
        </p:nvCxnSpPr>
        <p:spPr bwMode="auto">
          <a:xfrm flipV="1">
            <a:off x="4709698" y="1566194"/>
            <a:ext cx="84138" cy="563562"/>
          </a:xfrm>
          <a:prstGeom prst="straightConnector1">
            <a:avLst/>
          </a:prstGeom>
          <a:noFill/>
          <a:ln w="28575">
            <a:solidFill>
              <a:schemeClr val="bg2"/>
            </a:solidFill>
            <a:round/>
            <a:headEnd type="arrow" w="med" len="med"/>
            <a:tailEnd type="arrow"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77" name="Straight Arrow Connector 76"/>
          <p:cNvCxnSpPr>
            <a:cxnSpLocks noChangeShapeType="1"/>
          </p:cNvCxnSpPr>
          <p:nvPr/>
        </p:nvCxnSpPr>
        <p:spPr bwMode="auto">
          <a:xfrm flipV="1">
            <a:off x="5074823" y="1815431"/>
            <a:ext cx="511175" cy="404813"/>
          </a:xfrm>
          <a:prstGeom prst="straightConnector1">
            <a:avLst/>
          </a:prstGeom>
          <a:noFill/>
          <a:ln w="28575">
            <a:solidFill>
              <a:schemeClr val="bg2"/>
            </a:solidFill>
            <a:round/>
            <a:headEnd type="arrow" w="med" len="med"/>
            <a:tailEnd type="arrow"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81" name="Straight Arrow Connector 80"/>
          <p:cNvCxnSpPr>
            <a:cxnSpLocks noChangeShapeType="1"/>
          </p:cNvCxnSpPr>
          <p:nvPr/>
        </p:nvCxnSpPr>
        <p:spPr bwMode="auto">
          <a:xfrm flipV="1">
            <a:off x="5219286" y="2498056"/>
            <a:ext cx="615950" cy="106363"/>
          </a:xfrm>
          <a:prstGeom prst="straightConnector1">
            <a:avLst/>
          </a:prstGeom>
          <a:noFill/>
          <a:ln w="28575">
            <a:solidFill>
              <a:schemeClr val="bg2"/>
            </a:solidFill>
            <a:round/>
            <a:headEnd type="arrow" w="med" len="med"/>
            <a:tailEnd type="arrow"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87" name="Straight Arrow Connector 86"/>
          <p:cNvCxnSpPr>
            <a:cxnSpLocks noChangeShapeType="1"/>
            <a:endCxn id="3" idx="0"/>
          </p:cNvCxnSpPr>
          <p:nvPr/>
        </p:nvCxnSpPr>
        <p:spPr bwMode="auto">
          <a:xfrm flipH="1">
            <a:off x="4283968" y="2820737"/>
            <a:ext cx="261295" cy="752279"/>
          </a:xfrm>
          <a:prstGeom prst="straightConnector1">
            <a:avLst/>
          </a:prstGeom>
          <a:noFill/>
          <a:ln w="38100">
            <a:solidFill>
              <a:schemeClr val="bg2"/>
            </a:solidFill>
            <a:round/>
            <a:headEnd type="arrow" w="med" len="med"/>
            <a:tailEnd type="arrow"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02" name="Circular Arrow 101"/>
          <p:cNvSpPr/>
          <p:nvPr/>
        </p:nvSpPr>
        <p:spPr bwMode="auto">
          <a:xfrm>
            <a:off x="7750962" y="3932149"/>
            <a:ext cx="1296144" cy="1008112"/>
          </a:xfrm>
          <a:prstGeom prst="circularArrow">
            <a:avLst>
              <a:gd name="adj1" fmla="val 16873"/>
              <a:gd name="adj2" fmla="val 1104250"/>
              <a:gd name="adj3" fmla="val 20421655"/>
              <a:gd name="adj4" fmla="val 668438"/>
              <a:gd name="adj5" fmla="val 14518"/>
            </a:avLst>
          </a:prstGeom>
          <a:solidFill>
            <a:srgbClr val="C09E48"/>
          </a:solidFill>
          <a:ln>
            <a:headEnd type="none" w="med" len="med"/>
            <a:tailEnd type="none" w="med" len="med"/>
          </a:ln>
          <a:extLst/>
        </p:spPr>
        <p:style>
          <a:lnRef idx="0">
            <a:schemeClr val="accent4"/>
          </a:lnRef>
          <a:fillRef idx="3">
            <a:schemeClr val="accent4"/>
          </a:fillRef>
          <a:effectRef idx="3">
            <a:schemeClr val="accent4"/>
          </a:effectRef>
          <a:fontRef idx="minor">
            <a:schemeClr val="lt1"/>
          </a:fontRef>
        </p:style>
        <p:txBody>
          <a:bodyPr lIns="0" tIns="0" rIns="0" bIns="0" anchor="ctr"/>
          <a:lstStyle/>
          <a:p>
            <a:pPr algn="ctr">
              <a:defRPr/>
            </a:pPr>
            <a:r>
              <a:rPr lang="en-US" sz="1400" b="1">
                <a:solidFill>
                  <a:schemeClr val="bg2">
                    <a:lumMod val="50000"/>
                  </a:schemeClr>
                </a:solidFill>
                <a:latin typeface="Arial" panose="020B0604020202020204" pitchFamily="34" charset="0"/>
                <a:cs typeface="Arial" panose="020B0604020202020204" pitchFamily="34" charset="0"/>
              </a:rPr>
              <a:t>GEO</a:t>
            </a:r>
          </a:p>
        </p:txBody>
      </p:sp>
      <p:cxnSp>
        <p:nvCxnSpPr>
          <p:cNvPr id="103" name="Straight Arrow Connector 102"/>
          <p:cNvCxnSpPr>
            <a:cxnSpLocks noChangeShapeType="1"/>
          </p:cNvCxnSpPr>
          <p:nvPr/>
        </p:nvCxnSpPr>
        <p:spPr bwMode="auto">
          <a:xfrm flipH="1" flipV="1">
            <a:off x="7306428" y="3950285"/>
            <a:ext cx="627062" cy="298450"/>
          </a:xfrm>
          <a:prstGeom prst="straightConnector1">
            <a:avLst/>
          </a:prstGeom>
          <a:noFill/>
          <a:ln w="38100">
            <a:solidFill>
              <a:schemeClr val="bg2"/>
            </a:solidFill>
            <a:round/>
            <a:headEnd type="arrow" w="med" len="med"/>
            <a:tailEnd type="arrow"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106" name="Straight Arrow Connector 105"/>
          <p:cNvCxnSpPr>
            <a:cxnSpLocks noChangeShapeType="1"/>
          </p:cNvCxnSpPr>
          <p:nvPr/>
        </p:nvCxnSpPr>
        <p:spPr bwMode="auto">
          <a:xfrm flipV="1">
            <a:off x="5910611" y="4971048"/>
            <a:ext cx="268287" cy="722313"/>
          </a:xfrm>
          <a:prstGeom prst="straightConnector1">
            <a:avLst/>
          </a:prstGeom>
          <a:noFill/>
          <a:ln w="38100">
            <a:solidFill>
              <a:schemeClr val="bg2"/>
            </a:solidFill>
            <a:round/>
            <a:headEnd type="arrow" w="med" len="med"/>
            <a:tailEnd type="arrow"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109" name="Straight Arrow Connector 108"/>
          <p:cNvCxnSpPr>
            <a:cxnSpLocks noChangeShapeType="1"/>
          </p:cNvCxnSpPr>
          <p:nvPr/>
        </p:nvCxnSpPr>
        <p:spPr bwMode="auto">
          <a:xfrm flipH="1" flipV="1">
            <a:off x="6718648" y="4951998"/>
            <a:ext cx="374650" cy="779463"/>
          </a:xfrm>
          <a:prstGeom prst="straightConnector1">
            <a:avLst/>
          </a:prstGeom>
          <a:noFill/>
          <a:ln w="38100">
            <a:solidFill>
              <a:schemeClr val="bg2"/>
            </a:solidFill>
            <a:round/>
            <a:headEnd type="arrow" w="med" len="med"/>
            <a:tailEnd type="arrow"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pic>
        <p:nvPicPr>
          <p:cNvPr id="1438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1923" y="2320256"/>
            <a:ext cx="36036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38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0698" y="1818606"/>
            <a:ext cx="3587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38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3648" y="1647156"/>
            <a:ext cx="360363"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38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0073" y="1820194"/>
            <a:ext cx="360363"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38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4223" y="2382169"/>
            <a:ext cx="360363"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38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2478" y="3893135"/>
            <a:ext cx="360362"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38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79065" y="5125035"/>
            <a:ext cx="358775"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38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5769" y="5098967"/>
            <a:ext cx="360363"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1" name="TextBox 120"/>
          <p:cNvSpPr txBox="1"/>
          <p:nvPr/>
        </p:nvSpPr>
        <p:spPr>
          <a:xfrm>
            <a:off x="6794848" y="5109161"/>
            <a:ext cx="215900" cy="441325"/>
          </a:xfrm>
          <a:prstGeom prst="rect">
            <a:avLst/>
          </a:prstGeom>
          <a:noFill/>
        </p:spPr>
        <p:txBody>
          <a:bodyPr lIns="36000" tIns="36000" rIns="36000" bIns="36000">
            <a:spAutoFit/>
          </a:bodyPr>
          <a:lstStyle/>
          <a:p>
            <a:pPr algn="ctr">
              <a:defRPr/>
            </a:pPr>
            <a:r>
              <a:rPr lang="en-US" sz="2400" b="1">
                <a:solidFill>
                  <a:schemeClr val="tx1">
                    <a:lumMod val="65000"/>
                    <a:lumOff val="35000"/>
                  </a:schemeClr>
                </a:solidFill>
                <a:latin typeface="Arial" panose="020B0604020202020204" pitchFamily="34" charset="0"/>
                <a:ea typeface="MS PGothic" pitchFamily="34" charset="-128"/>
                <a:cs typeface="Arial" panose="020B0604020202020204" pitchFamily="34" charset="0"/>
              </a:rPr>
              <a:t>?</a:t>
            </a:r>
          </a:p>
        </p:txBody>
      </p:sp>
      <p:sp>
        <p:nvSpPr>
          <p:cNvPr id="122" name="TextBox 121"/>
          <p:cNvSpPr txBox="1"/>
          <p:nvPr/>
        </p:nvSpPr>
        <p:spPr>
          <a:xfrm>
            <a:off x="5960746" y="5115511"/>
            <a:ext cx="215900" cy="442912"/>
          </a:xfrm>
          <a:prstGeom prst="rect">
            <a:avLst/>
          </a:prstGeom>
          <a:noFill/>
        </p:spPr>
        <p:txBody>
          <a:bodyPr lIns="36000" tIns="36000" rIns="36000" bIns="36000">
            <a:spAutoFit/>
          </a:bodyPr>
          <a:lstStyle/>
          <a:p>
            <a:pPr algn="ctr">
              <a:defRPr/>
            </a:pPr>
            <a:r>
              <a:rPr lang="en-US" sz="2400" b="1" dirty="0">
                <a:solidFill>
                  <a:schemeClr val="tx1">
                    <a:lumMod val="65000"/>
                    <a:lumOff val="35000"/>
                  </a:schemeClr>
                </a:solidFill>
                <a:latin typeface="Arial" panose="020B0604020202020204" pitchFamily="34" charset="0"/>
                <a:ea typeface="MS PGothic" pitchFamily="34" charset="-128"/>
                <a:cs typeface="Arial" panose="020B0604020202020204" pitchFamily="34" charset="0"/>
              </a:rPr>
              <a:t>?</a:t>
            </a:r>
          </a:p>
        </p:txBody>
      </p:sp>
      <p:pic>
        <p:nvPicPr>
          <p:cNvPr id="1439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4673" y="3005640"/>
            <a:ext cx="360362"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14392" name="Group 143"/>
          <p:cNvGrpSpPr>
            <a:grpSpLocks/>
          </p:cNvGrpSpPr>
          <p:nvPr/>
        </p:nvGrpSpPr>
        <p:grpSpPr bwMode="auto">
          <a:xfrm>
            <a:off x="5764562" y="3102646"/>
            <a:ext cx="1296987" cy="1817688"/>
            <a:chOff x="2555776" y="3861048"/>
            <a:chExt cx="878868" cy="1232669"/>
          </a:xfrm>
          <a:effectLst>
            <a:outerShdw blurRad="190500" dist="38100" dir="2700000" algn="tl" rotWithShape="0">
              <a:prstClr val="black">
                <a:alpha val="25000"/>
              </a:prstClr>
            </a:outerShdw>
          </a:effectLst>
        </p:grpSpPr>
        <p:pic>
          <p:nvPicPr>
            <p:cNvPr id="1440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776" y="3861048"/>
              <a:ext cx="878868" cy="1232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6" name="TextBox 145"/>
            <p:cNvSpPr txBox="1"/>
            <p:nvPr/>
          </p:nvSpPr>
          <p:spPr>
            <a:xfrm>
              <a:off x="2602032" y="3904111"/>
              <a:ext cx="802492" cy="104427"/>
            </a:xfrm>
            <a:prstGeom prst="rect">
              <a:avLst/>
            </a:prstGeom>
            <a:noFill/>
          </p:spPr>
          <p:txBody>
            <a:bodyPr lIns="0" tIns="0" rIns="0" bIns="0">
              <a:spAutoFit/>
            </a:bodyPr>
            <a:lstStyle/>
            <a:p>
              <a:pPr algn="ctr">
                <a:defRPr/>
              </a:pPr>
              <a:r>
                <a:rPr lang="en-US" sz="1000" b="1">
                  <a:solidFill>
                    <a:schemeClr val="tx1">
                      <a:lumMod val="65000"/>
                      <a:lumOff val="35000"/>
                    </a:schemeClr>
                  </a:solidFill>
                  <a:latin typeface="Times New Roman" panose="02020603050405020304" pitchFamily="18" charset="0"/>
                  <a:ea typeface="MS PGothic" pitchFamily="34" charset="-128"/>
                  <a:cs typeface="Times New Roman" panose="02020603050405020304" pitchFamily="18" charset="0"/>
                </a:rPr>
                <a:t>CEOS</a:t>
              </a:r>
            </a:p>
          </p:txBody>
        </p:sp>
      </p:grpSp>
      <p:grpSp>
        <p:nvGrpSpPr>
          <p:cNvPr id="14394" name="Group 17"/>
          <p:cNvGrpSpPr>
            <a:grpSpLocks/>
          </p:cNvGrpSpPr>
          <p:nvPr/>
        </p:nvGrpSpPr>
        <p:grpSpPr bwMode="auto">
          <a:xfrm>
            <a:off x="2124075" y="3284538"/>
            <a:ext cx="1008063" cy="1414462"/>
            <a:chOff x="2555776" y="3861048"/>
            <a:chExt cx="878868" cy="1232669"/>
          </a:xfrm>
          <a:effectLst>
            <a:outerShdw blurRad="190500" dist="38100" dir="2700000" algn="tl" rotWithShape="0">
              <a:prstClr val="black">
                <a:alpha val="25000"/>
              </a:prstClr>
            </a:outerShdw>
          </a:effectLst>
        </p:grpSpPr>
        <p:pic>
          <p:nvPicPr>
            <p:cNvPr id="1439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776" y="3861048"/>
              <a:ext cx="878868" cy="1232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TextBox 50"/>
            <p:cNvSpPr txBox="1"/>
            <p:nvPr/>
          </p:nvSpPr>
          <p:spPr>
            <a:xfrm rot="19470050">
              <a:off x="2594529" y="4558316"/>
              <a:ext cx="802745" cy="225505"/>
            </a:xfrm>
            <a:prstGeom prst="rect">
              <a:avLst/>
            </a:prstGeom>
            <a:noFill/>
          </p:spPr>
          <p:txBody>
            <a:bodyPr lIns="0" tIns="0" rIns="0" bIns="0">
              <a:spAutoFit/>
            </a:bodyPr>
            <a:lstStyle/>
            <a:p>
              <a:pPr algn="ctr">
                <a:defRPr/>
              </a:pPr>
              <a:r>
                <a:rPr lang="en-US" sz="1200" b="1">
                  <a:solidFill>
                    <a:schemeClr val="bg2">
                      <a:lumMod val="60000"/>
                      <a:lumOff val="40000"/>
                    </a:schemeClr>
                  </a:solidFill>
                  <a:latin typeface="Times New Roman" panose="02020603050405020304" pitchFamily="18" charset="0"/>
                  <a:ea typeface="MS PGothic" pitchFamily="34" charset="-128"/>
                  <a:cs typeface="Times New Roman" panose="02020603050405020304" pitchFamily="18" charset="0"/>
                </a:rPr>
                <a:t>DRAFT</a:t>
              </a:r>
            </a:p>
          </p:txBody>
        </p:sp>
      </p:grpSp>
      <p:cxnSp>
        <p:nvCxnSpPr>
          <p:cNvPr id="156" name="Straight Arrow Connector 155"/>
          <p:cNvCxnSpPr>
            <a:cxnSpLocks noChangeShapeType="1"/>
            <a:stCxn id="14400" idx="1"/>
          </p:cNvCxnSpPr>
          <p:nvPr/>
        </p:nvCxnSpPr>
        <p:spPr bwMode="auto">
          <a:xfrm flipH="1">
            <a:off x="5091114" y="4011490"/>
            <a:ext cx="673448" cy="1711"/>
          </a:xfrm>
          <a:prstGeom prst="straightConnector1">
            <a:avLst/>
          </a:prstGeom>
          <a:noFill/>
          <a:ln w="38100">
            <a:solidFill>
              <a:schemeClr val="bg2"/>
            </a:solidFill>
            <a:round/>
            <a:headEnd type="arrow" w="med" len="me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62509" name="Rectangle 62508"/>
          <p:cNvSpPr>
            <a:spLocks noChangeArrowheads="1"/>
          </p:cNvSpPr>
          <p:nvPr/>
        </p:nvSpPr>
        <p:spPr bwMode="auto">
          <a:xfrm>
            <a:off x="6502654" y="1318460"/>
            <a:ext cx="1852613" cy="523875"/>
          </a:xfrm>
          <a:prstGeom prst="rect">
            <a:avLst/>
          </a:prstGeom>
          <a:solidFill>
            <a:srgbClr val="D8E9EC"/>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defRPr/>
            </a:pPr>
            <a:r>
              <a:rPr lang="en-US" sz="1400" b="1" dirty="0">
                <a:solidFill>
                  <a:schemeClr val="tx1"/>
                </a:solidFill>
                <a:latin typeface="Arial" panose="020B0604020202020204" pitchFamily="34" charset="0"/>
                <a:ea typeface="MS PGothic" pitchFamily="34" charset="-128"/>
                <a:cs typeface="Arial" panose="020B0604020202020204" pitchFamily="34" charset="0"/>
              </a:rPr>
              <a:t>Spaceborne</a:t>
            </a:r>
            <a:br>
              <a:rPr lang="en-US" sz="1400" b="1" dirty="0">
                <a:solidFill>
                  <a:schemeClr val="tx1"/>
                </a:solidFill>
                <a:latin typeface="Arial" panose="020B0604020202020204" pitchFamily="34" charset="0"/>
                <a:ea typeface="MS PGothic" pitchFamily="34" charset="-128"/>
                <a:cs typeface="Arial" panose="020B0604020202020204" pitchFamily="34" charset="0"/>
              </a:rPr>
            </a:br>
            <a:r>
              <a:rPr lang="en-US" sz="1400" b="1" dirty="0">
                <a:solidFill>
                  <a:schemeClr val="tx1"/>
                </a:solidFill>
                <a:latin typeface="Arial" panose="020B0604020202020204" pitchFamily="34" charset="0"/>
                <a:ea typeface="MS PGothic" pitchFamily="34" charset="-128"/>
                <a:cs typeface="Arial" panose="020B0604020202020204" pitchFamily="34" charset="0"/>
              </a:rPr>
              <a:t>Earth Observation </a:t>
            </a:r>
          </a:p>
        </p:txBody>
      </p:sp>
      <p:sp>
        <p:nvSpPr>
          <p:cNvPr id="238" name="Rectangle 237"/>
          <p:cNvSpPr>
            <a:spLocks noChangeArrowheads="1"/>
          </p:cNvSpPr>
          <p:nvPr/>
        </p:nvSpPr>
        <p:spPr bwMode="auto">
          <a:xfrm>
            <a:off x="7264651" y="2912227"/>
            <a:ext cx="1879349" cy="954107"/>
          </a:xfrm>
          <a:prstGeom prst="rect">
            <a:avLst/>
          </a:prstGeom>
          <a:solidFill>
            <a:srgbClr val="D8E9EC"/>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GB" sz="1400" b="1" dirty="0" smtClean="0">
                <a:solidFill>
                  <a:schemeClr val="tx1"/>
                </a:solidFill>
                <a:latin typeface="Arial" panose="020B0604020202020204" pitchFamily="34" charset="0"/>
                <a:ea typeface="MS PGothic" pitchFamily="34" charset="-128"/>
                <a:cs typeface="Arial" panose="020B0604020202020204" pitchFamily="34" charset="0"/>
              </a:rPr>
              <a:t>Spaceborne</a:t>
            </a:r>
            <a:r>
              <a:rPr lang="en-US" sz="1400" b="1" dirty="0" smtClean="0">
                <a:solidFill>
                  <a:schemeClr val="tx1"/>
                </a:solidFill>
                <a:latin typeface="Arial" panose="020B0604020202020204" pitchFamily="34" charset="0"/>
                <a:ea typeface="MS PGothic" pitchFamily="34" charset="-128"/>
                <a:cs typeface="Arial" panose="020B0604020202020204" pitchFamily="34" charset="0"/>
              </a:rPr>
              <a:t>, </a:t>
            </a:r>
          </a:p>
          <a:p>
            <a:pPr algn="ctr">
              <a:defRPr/>
            </a:pPr>
            <a:r>
              <a:rPr lang="en-US" sz="1400" b="1" dirty="0" smtClean="0">
                <a:solidFill>
                  <a:schemeClr val="tx1"/>
                </a:solidFill>
                <a:latin typeface="Arial" panose="020B0604020202020204" pitchFamily="34" charset="0"/>
                <a:ea typeface="MS PGothic" pitchFamily="34" charset="-128"/>
                <a:cs typeface="Arial" panose="020B0604020202020204" pitchFamily="34" charset="0"/>
              </a:rPr>
              <a:t>airborne</a:t>
            </a:r>
            <a:r>
              <a:rPr lang="en-US" sz="1400" b="1" dirty="0">
                <a:solidFill>
                  <a:schemeClr val="tx1"/>
                </a:solidFill>
                <a:latin typeface="Arial" panose="020B0604020202020204" pitchFamily="34" charset="0"/>
                <a:ea typeface="MS PGothic" pitchFamily="34" charset="-128"/>
                <a:cs typeface="Arial" panose="020B0604020202020204" pitchFamily="34" charset="0"/>
              </a:rPr>
              <a:t>, and in-situ</a:t>
            </a:r>
            <a:br>
              <a:rPr lang="en-US" sz="1400" b="1" dirty="0">
                <a:solidFill>
                  <a:schemeClr val="tx1"/>
                </a:solidFill>
                <a:latin typeface="Arial" panose="020B0604020202020204" pitchFamily="34" charset="0"/>
                <a:ea typeface="MS PGothic" pitchFamily="34" charset="-128"/>
                <a:cs typeface="Arial" panose="020B0604020202020204" pitchFamily="34" charset="0"/>
              </a:rPr>
            </a:br>
            <a:r>
              <a:rPr lang="en-US" sz="1400" b="1" dirty="0">
                <a:solidFill>
                  <a:schemeClr val="tx1"/>
                </a:solidFill>
                <a:latin typeface="Arial" panose="020B0604020202020204" pitchFamily="34" charset="0"/>
                <a:ea typeface="MS PGothic" pitchFamily="34" charset="-128"/>
                <a:cs typeface="Arial" panose="020B0604020202020204" pitchFamily="34" charset="0"/>
              </a:rPr>
              <a:t>Earth Observation </a:t>
            </a:r>
          </a:p>
        </p:txBody>
      </p:sp>
      <p:sp>
        <p:nvSpPr>
          <p:cNvPr id="50" name="Oval 49"/>
          <p:cNvSpPr>
            <a:spLocks noChangeArrowheads="1"/>
          </p:cNvSpPr>
          <p:nvPr/>
        </p:nvSpPr>
        <p:spPr bwMode="auto">
          <a:xfrm>
            <a:off x="504742" y="5512893"/>
            <a:ext cx="938212" cy="965200"/>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000000">
                <a:alpha val="34998"/>
              </a:srgbClr>
            </a:outerShdw>
          </a:effectLst>
        </p:spPr>
        <p:txBody>
          <a:bodyPr anchor="ctr"/>
          <a:lstStyle/>
          <a:p>
            <a:pPr algn="ctr" fontAlgn="auto">
              <a:spcBef>
                <a:spcPts val="0"/>
              </a:spcBef>
              <a:spcAft>
                <a:spcPts val="0"/>
              </a:spcAft>
              <a:defRPr/>
            </a:pPr>
            <a:r>
              <a:rPr lang="en-US" sz="1400" kern="0" dirty="0">
                <a:solidFill>
                  <a:sysClr val="window" lastClr="FFFFFF"/>
                </a:solidFill>
                <a:latin typeface="Calibri"/>
                <a:ea typeface="+mn-ea"/>
                <a:cs typeface="+mn-cs"/>
              </a:rPr>
              <a:t>NEEDS</a:t>
            </a:r>
          </a:p>
        </p:txBody>
      </p:sp>
      <p:sp>
        <p:nvSpPr>
          <p:cNvPr id="52" name="Striped Right Arrow 26"/>
          <p:cNvSpPr>
            <a:spLocks/>
          </p:cNvSpPr>
          <p:nvPr/>
        </p:nvSpPr>
        <p:spPr bwMode="auto">
          <a:xfrm rot="16200000">
            <a:off x="767348" y="4974557"/>
            <a:ext cx="430212" cy="287337"/>
          </a:xfrm>
          <a:custGeom>
            <a:avLst/>
            <a:gdLst>
              <a:gd name="T0" fmla="*/ 0 w 460738"/>
              <a:gd name="T1" fmla="*/ 82151 h 329697"/>
              <a:gd name="T2" fmla="*/ 10317 w 460738"/>
              <a:gd name="T3" fmla="*/ 82151 h 329697"/>
              <a:gd name="T4" fmla="*/ 10317 w 460738"/>
              <a:gd name="T5" fmla="*/ 246454 h 329697"/>
              <a:gd name="T6" fmla="*/ 0 w 460738"/>
              <a:gd name="T7" fmla="*/ 246454 h 329697"/>
              <a:gd name="T8" fmla="*/ 0 w 460738"/>
              <a:gd name="T9" fmla="*/ 82151 h 329697"/>
              <a:gd name="T10" fmla="*/ 20633 w 460738"/>
              <a:gd name="T11" fmla="*/ 82151 h 329697"/>
              <a:gd name="T12" fmla="*/ 41266 w 460738"/>
              <a:gd name="T13" fmla="*/ 82151 h 329697"/>
              <a:gd name="T14" fmla="*/ 41266 w 460738"/>
              <a:gd name="T15" fmla="*/ 246454 h 329697"/>
              <a:gd name="T16" fmla="*/ 20633 w 460738"/>
              <a:gd name="T17" fmla="*/ 246454 h 329697"/>
              <a:gd name="T18" fmla="*/ 20633 w 460738"/>
              <a:gd name="T19" fmla="*/ 82151 h 329697"/>
              <a:gd name="T20" fmla="*/ 51583 w 460738"/>
              <a:gd name="T21" fmla="*/ 82151 h 329697"/>
              <a:gd name="T22" fmla="*/ 296281 w 460738"/>
              <a:gd name="T23" fmla="*/ 82151 h 329697"/>
              <a:gd name="T24" fmla="*/ 296281 w 460738"/>
              <a:gd name="T25" fmla="*/ 0 h 329697"/>
              <a:gd name="T26" fmla="*/ 461347 w 460738"/>
              <a:gd name="T27" fmla="*/ 164303 h 329697"/>
              <a:gd name="T28" fmla="*/ 296281 w 460738"/>
              <a:gd name="T29" fmla="*/ 328605 h 329697"/>
              <a:gd name="T30" fmla="*/ 296281 w 460738"/>
              <a:gd name="T31" fmla="*/ 246454 h 329697"/>
              <a:gd name="T32" fmla="*/ 51583 w 460738"/>
              <a:gd name="T33" fmla="*/ 246454 h 329697"/>
              <a:gd name="T34" fmla="*/ 51583 w 460738"/>
              <a:gd name="T35" fmla="*/ 82151 h 3296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0738" h="329697">
                <a:moveTo>
                  <a:pt x="0" y="82424"/>
                </a:moveTo>
                <a:lnTo>
                  <a:pt x="10303" y="82424"/>
                </a:lnTo>
                <a:lnTo>
                  <a:pt x="10303" y="247273"/>
                </a:lnTo>
                <a:lnTo>
                  <a:pt x="0" y="247273"/>
                </a:lnTo>
                <a:lnTo>
                  <a:pt x="0" y="82424"/>
                </a:lnTo>
                <a:close/>
                <a:moveTo>
                  <a:pt x="20606" y="82424"/>
                </a:moveTo>
                <a:lnTo>
                  <a:pt x="41212" y="82424"/>
                </a:lnTo>
                <a:lnTo>
                  <a:pt x="41212" y="247273"/>
                </a:lnTo>
                <a:lnTo>
                  <a:pt x="20606" y="247273"/>
                </a:lnTo>
                <a:lnTo>
                  <a:pt x="20606" y="82424"/>
                </a:lnTo>
                <a:close/>
                <a:moveTo>
                  <a:pt x="51515" y="82424"/>
                </a:moveTo>
                <a:lnTo>
                  <a:pt x="295890" y="82424"/>
                </a:lnTo>
                <a:lnTo>
                  <a:pt x="295890" y="0"/>
                </a:lnTo>
                <a:lnTo>
                  <a:pt x="460738" y="164849"/>
                </a:lnTo>
                <a:lnTo>
                  <a:pt x="295890" y="329697"/>
                </a:lnTo>
                <a:lnTo>
                  <a:pt x="295890" y="247273"/>
                </a:lnTo>
                <a:lnTo>
                  <a:pt x="51515" y="247273"/>
                </a:lnTo>
                <a:lnTo>
                  <a:pt x="51515" y="82424"/>
                </a:lnTo>
                <a:close/>
              </a:path>
            </a:pathLst>
          </a:custGeom>
          <a:gradFill rotWithShape="1">
            <a:gsLst>
              <a:gs pos="0">
                <a:srgbClr val="9BC1FF"/>
              </a:gs>
              <a:gs pos="100000">
                <a:srgbClr val="3F80CD"/>
              </a:gs>
            </a:gsLst>
            <a:lin ang="5400000"/>
          </a:gradFill>
          <a:ln w="9525" cap="flat" cmpd="sng">
            <a:solidFill>
              <a:srgbClr val="4A7EBB"/>
            </a:solidFill>
            <a:prstDash val="solid"/>
            <a:round/>
            <a:headEnd/>
            <a:tailEnd/>
          </a:ln>
          <a:effectLst>
            <a:outerShdw blurRad="40000" dist="23000" dir="5400000" rotWithShape="0">
              <a:srgbClr val="000000">
                <a:alpha val="34998"/>
              </a:srgbClr>
            </a:outerShdw>
          </a:effectLst>
        </p:spPr>
        <p:txBody>
          <a:bodyPr anchor="ctr"/>
          <a:lstStyle/>
          <a:p>
            <a:endParaRPr lang="en-US"/>
          </a:p>
        </p:txBody>
      </p:sp>
    </p:spTree>
    <p:extLst>
      <p:ext uri="{BB962C8B-B14F-4D97-AF65-F5344CB8AC3E}">
        <p14:creationId xmlns:p14="http://schemas.microsoft.com/office/powerpoint/2010/main" val="3475579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9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8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38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38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38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38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250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39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438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3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0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2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30" grpId="0" animBg="1"/>
      <p:bldP spid="39" grpId="0" animBg="1"/>
      <p:bldP spid="40" grpId="0" animBg="1"/>
      <p:bldP spid="41" grpId="0" animBg="1"/>
      <p:bldP spid="42" grpId="0" animBg="1"/>
      <p:bldP spid="43" grpId="0" animBg="1"/>
      <p:bldP spid="67" grpId="0" animBg="1"/>
      <p:bldP spid="102" grpId="0" animBg="1"/>
      <p:bldP spid="121" grpId="0"/>
      <p:bldP spid="122" grpId="0"/>
      <p:bldP spid="62509" grpId="0" animBg="1"/>
      <p:bldP spid="2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001" y="246221"/>
            <a:ext cx="7876430" cy="584776"/>
          </a:xfrm>
          <a:noFill/>
          <a:ln>
            <a:noFill/>
          </a:ln>
        </p:spPr>
        <p:txBody>
          <a:bodyPr vert="horz" wrap="square" lIns="91440" tIns="45720" rIns="91440" bIns="45720" numCol="1" anchor="ctr" anchorCtr="0" compatLnSpc="1">
            <a:prstTxWarp prst="textNoShape">
              <a:avLst/>
            </a:prstTxWarp>
            <a:spAutoFit/>
          </a:bodyPr>
          <a:lstStyle/>
          <a:p>
            <a:r>
              <a:rPr lang="en-GB" sz="3200" dirty="0" smtClean="0">
                <a:latin typeface="Calibri" charset="0"/>
                <a:ea typeface="ＭＳ Ｐゴシック" charset="0"/>
                <a:cs typeface="Calibri" charset="0"/>
              </a:rPr>
              <a:t>Documents for adoption today</a:t>
            </a:r>
            <a:endParaRPr lang="en-GB" sz="3200" dirty="0">
              <a:latin typeface="Calibri" charset="0"/>
              <a:ea typeface="ＭＳ Ｐゴシック" charset="0"/>
              <a:cs typeface="Calibri" charset="0"/>
            </a:endParaRPr>
          </a:p>
        </p:txBody>
      </p:sp>
      <p:cxnSp>
        <p:nvCxnSpPr>
          <p:cNvPr id="4" name="Straight Arrow Connector 3"/>
          <p:cNvCxnSpPr/>
          <p:nvPr/>
        </p:nvCxnSpPr>
        <p:spPr>
          <a:xfrm>
            <a:off x="157755" y="5924216"/>
            <a:ext cx="868453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4732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10200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5668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1136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6604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2072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7540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3008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8476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3944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9412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4880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70348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5816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1284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223392" y="6068725"/>
            <a:ext cx="505267" cy="200055"/>
          </a:xfrm>
          <a:prstGeom prst="rect">
            <a:avLst/>
          </a:prstGeom>
          <a:noFill/>
        </p:spPr>
        <p:txBody>
          <a:bodyPr wrap="none" rtlCol="0">
            <a:spAutoFit/>
          </a:bodyPr>
          <a:lstStyle/>
          <a:p>
            <a:r>
              <a:rPr lang="en-GB" sz="700" b="1" dirty="0" smtClean="0"/>
              <a:t>07/14</a:t>
            </a:r>
            <a:endParaRPr lang="en-GB" sz="700" b="1" dirty="0"/>
          </a:p>
        </p:txBody>
      </p:sp>
      <p:grpSp>
        <p:nvGrpSpPr>
          <p:cNvPr id="60" name="Group 59"/>
          <p:cNvGrpSpPr/>
          <p:nvPr/>
        </p:nvGrpSpPr>
        <p:grpSpPr>
          <a:xfrm>
            <a:off x="1812386" y="5424392"/>
            <a:ext cx="740808" cy="441996"/>
            <a:chOff x="212972" y="5395688"/>
            <a:chExt cx="740808" cy="441996"/>
          </a:xfrm>
        </p:grpSpPr>
        <p:sp>
          <p:nvSpPr>
            <p:cNvPr id="24" name="TextBox 23"/>
            <p:cNvSpPr txBox="1"/>
            <p:nvPr/>
          </p:nvSpPr>
          <p:spPr>
            <a:xfrm>
              <a:off x="212972" y="5395688"/>
              <a:ext cx="740808" cy="200055"/>
            </a:xfrm>
            <a:prstGeom prst="rect">
              <a:avLst/>
            </a:prstGeom>
            <a:noFill/>
          </p:spPr>
          <p:txBody>
            <a:bodyPr wrap="none" rtlCol="0">
              <a:spAutoFit/>
            </a:bodyPr>
            <a:lstStyle/>
            <a:p>
              <a:r>
                <a:rPr lang="en-GB" sz="700" b="1" dirty="0" smtClean="0"/>
                <a:t>WGISS#38</a:t>
              </a:r>
              <a:endParaRPr lang="en-GB" sz="700" b="1" dirty="0"/>
            </a:p>
          </p:txBody>
        </p:sp>
        <p:sp>
          <p:nvSpPr>
            <p:cNvPr id="26" name="Down Arrow 25"/>
            <p:cNvSpPr/>
            <p:nvPr/>
          </p:nvSpPr>
          <p:spPr>
            <a:xfrm>
              <a:off x="410169" y="5632342"/>
              <a:ext cx="126206" cy="205342"/>
            </a:xfrm>
            <a:prstGeom prst="down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7" name="TextBox 26"/>
          <p:cNvSpPr txBox="1"/>
          <p:nvPr/>
        </p:nvSpPr>
        <p:spPr>
          <a:xfrm>
            <a:off x="762297" y="6068725"/>
            <a:ext cx="505267" cy="200055"/>
          </a:xfrm>
          <a:prstGeom prst="rect">
            <a:avLst/>
          </a:prstGeom>
          <a:noFill/>
        </p:spPr>
        <p:txBody>
          <a:bodyPr wrap="none" rtlCol="0">
            <a:spAutoFit/>
          </a:bodyPr>
          <a:lstStyle/>
          <a:p>
            <a:r>
              <a:rPr lang="en-GB" sz="700" b="1" dirty="0" smtClean="0"/>
              <a:t>08/14</a:t>
            </a:r>
            <a:endParaRPr lang="en-GB" sz="700" b="1" dirty="0"/>
          </a:p>
        </p:txBody>
      </p:sp>
      <p:sp>
        <p:nvSpPr>
          <p:cNvPr id="28" name="TextBox 27"/>
          <p:cNvSpPr txBox="1"/>
          <p:nvPr/>
        </p:nvSpPr>
        <p:spPr>
          <a:xfrm>
            <a:off x="1301202" y="6068725"/>
            <a:ext cx="505267" cy="200055"/>
          </a:xfrm>
          <a:prstGeom prst="rect">
            <a:avLst/>
          </a:prstGeom>
          <a:noFill/>
        </p:spPr>
        <p:txBody>
          <a:bodyPr wrap="none" rtlCol="0">
            <a:spAutoFit/>
          </a:bodyPr>
          <a:lstStyle/>
          <a:p>
            <a:r>
              <a:rPr lang="en-GB" sz="700" b="1" dirty="0" smtClean="0"/>
              <a:t>09/14</a:t>
            </a:r>
            <a:endParaRPr lang="en-GB" sz="700" b="1" dirty="0"/>
          </a:p>
        </p:txBody>
      </p:sp>
      <p:sp>
        <p:nvSpPr>
          <p:cNvPr id="29" name="TextBox 28"/>
          <p:cNvSpPr txBox="1"/>
          <p:nvPr/>
        </p:nvSpPr>
        <p:spPr>
          <a:xfrm>
            <a:off x="1863771" y="6068725"/>
            <a:ext cx="505267" cy="200055"/>
          </a:xfrm>
          <a:prstGeom prst="rect">
            <a:avLst/>
          </a:prstGeom>
          <a:noFill/>
        </p:spPr>
        <p:txBody>
          <a:bodyPr wrap="none" rtlCol="0">
            <a:spAutoFit/>
          </a:bodyPr>
          <a:lstStyle/>
          <a:p>
            <a:r>
              <a:rPr lang="en-GB" sz="700" b="1" dirty="0" smtClean="0"/>
              <a:t>10/14</a:t>
            </a:r>
            <a:endParaRPr lang="en-GB" sz="700" b="1" dirty="0"/>
          </a:p>
        </p:txBody>
      </p:sp>
      <p:sp>
        <p:nvSpPr>
          <p:cNvPr id="30" name="TextBox 29"/>
          <p:cNvSpPr txBox="1"/>
          <p:nvPr/>
        </p:nvSpPr>
        <p:spPr>
          <a:xfrm>
            <a:off x="2394788" y="6068725"/>
            <a:ext cx="505267" cy="200055"/>
          </a:xfrm>
          <a:prstGeom prst="rect">
            <a:avLst/>
          </a:prstGeom>
          <a:noFill/>
        </p:spPr>
        <p:txBody>
          <a:bodyPr wrap="none" rtlCol="0">
            <a:spAutoFit/>
          </a:bodyPr>
          <a:lstStyle/>
          <a:p>
            <a:r>
              <a:rPr lang="en-GB" sz="700" b="1" dirty="0"/>
              <a:t>1</a:t>
            </a:r>
            <a:r>
              <a:rPr lang="en-GB" sz="700" b="1" dirty="0" smtClean="0"/>
              <a:t>1/15</a:t>
            </a:r>
            <a:endParaRPr lang="en-GB" sz="700" b="1" dirty="0"/>
          </a:p>
        </p:txBody>
      </p:sp>
      <p:sp>
        <p:nvSpPr>
          <p:cNvPr id="31" name="TextBox 30"/>
          <p:cNvSpPr txBox="1"/>
          <p:nvPr/>
        </p:nvSpPr>
        <p:spPr>
          <a:xfrm>
            <a:off x="2949469" y="6068725"/>
            <a:ext cx="505267" cy="200055"/>
          </a:xfrm>
          <a:prstGeom prst="rect">
            <a:avLst/>
          </a:prstGeom>
          <a:noFill/>
        </p:spPr>
        <p:txBody>
          <a:bodyPr wrap="none" rtlCol="0">
            <a:spAutoFit/>
          </a:bodyPr>
          <a:lstStyle/>
          <a:p>
            <a:r>
              <a:rPr lang="en-GB" sz="700" b="1" dirty="0"/>
              <a:t>1</a:t>
            </a:r>
            <a:r>
              <a:rPr lang="en-GB" sz="700" b="1" dirty="0" smtClean="0"/>
              <a:t>2/15</a:t>
            </a:r>
            <a:endParaRPr lang="en-GB" sz="700" b="1" dirty="0"/>
          </a:p>
        </p:txBody>
      </p:sp>
      <p:sp>
        <p:nvSpPr>
          <p:cNvPr id="32" name="TextBox 31"/>
          <p:cNvSpPr txBox="1"/>
          <p:nvPr/>
        </p:nvSpPr>
        <p:spPr>
          <a:xfrm>
            <a:off x="3496262" y="6068725"/>
            <a:ext cx="505267" cy="200055"/>
          </a:xfrm>
          <a:prstGeom prst="rect">
            <a:avLst/>
          </a:prstGeom>
          <a:noFill/>
        </p:spPr>
        <p:txBody>
          <a:bodyPr wrap="none" rtlCol="0">
            <a:spAutoFit/>
          </a:bodyPr>
          <a:lstStyle/>
          <a:p>
            <a:r>
              <a:rPr lang="en-GB" sz="700" b="1" dirty="0" smtClean="0"/>
              <a:t>01/15</a:t>
            </a:r>
            <a:endParaRPr lang="en-GB" sz="700" b="1" dirty="0"/>
          </a:p>
        </p:txBody>
      </p:sp>
      <p:sp>
        <p:nvSpPr>
          <p:cNvPr id="33" name="TextBox 32"/>
          <p:cNvSpPr txBox="1"/>
          <p:nvPr/>
        </p:nvSpPr>
        <p:spPr>
          <a:xfrm>
            <a:off x="4043055" y="6068725"/>
            <a:ext cx="505267" cy="200055"/>
          </a:xfrm>
          <a:prstGeom prst="rect">
            <a:avLst/>
          </a:prstGeom>
          <a:noFill/>
        </p:spPr>
        <p:txBody>
          <a:bodyPr wrap="none" rtlCol="0">
            <a:spAutoFit/>
          </a:bodyPr>
          <a:lstStyle/>
          <a:p>
            <a:r>
              <a:rPr lang="en-GB" sz="700" b="1" dirty="0" smtClean="0"/>
              <a:t>02/15</a:t>
            </a:r>
            <a:endParaRPr lang="en-GB" sz="700" b="1" dirty="0"/>
          </a:p>
        </p:txBody>
      </p:sp>
      <p:sp>
        <p:nvSpPr>
          <p:cNvPr id="34" name="TextBox 33"/>
          <p:cNvSpPr txBox="1"/>
          <p:nvPr/>
        </p:nvSpPr>
        <p:spPr>
          <a:xfrm>
            <a:off x="4597736" y="6068725"/>
            <a:ext cx="505267" cy="200055"/>
          </a:xfrm>
          <a:prstGeom prst="rect">
            <a:avLst/>
          </a:prstGeom>
          <a:noFill/>
        </p:spPr>
        <p:txBody>
          <a:bodyPr wrap="none" rtlCol="0">
            <a:spAutoFit/>
          </a:bodyPr>
          <a:lstStyle/>
          <a:p>
            <a:r>
              <a:rPr lang="en-GB" sz="700" b="1" dirty="0" smtClean="0"/>
              <a:t>03/15</a:t>
            </a:r>
            <a:endParaRPr lang="en-GB" sz="700" b="1" dirty="0"/>
          </a:p>
        </p:txBody>
      </p:sp>
      <p:sp>
        <p:nvSpPr>
          <p:cNvPr id="35" name="TextBox 34"/>
          <p:cNvSpPr txBox="1"/>
          <p:nvPr/>
        </p:nvSpPr>
        <p:spPr>
          <a:xfrm>
            <a:off x="5136641" y="6068725"/>
            <a:ext cx="505267" cy="200055"/>
          </a:xfrm>
          <a:prstGeom prst="rect">
            <a:avLst/>
          </a:prstGeom>
          <a:noFill/>
        </p:spPr>
        <p:txBody>
          <a:bodyPr wrap="none" rtlCol="0">
            <a:spAutoFit/>
          </a:bodyPr>
          <a:lstStyle/>
          <a:p>
            <a:r>
              <a:rPr lang="en-GB" sz="700" b="1" dirty="0" smtClean="0"/>
              <a:t>04/15</a:t>
            </a:r>
            <a:endParaRPr lang="en-GB" sz="700" b="1" dirty="0"/>
          </a:p>
        </p:txBody>
      </p:sp>
      <p:sp>
        <p:nvSpPr>
          <p:cNvPr id="36" name="TextBox 35"/>
          <p:cNvSpPr txBox="1"/>
          <p:nvPr/>
        </p:nvSpPr>
        <p:spPr>
          <a:xfrm>
            <a:off x="5683434" y="6068725"/>
            <a:ext cx="505267" cy="200055"/>
          </a:xfrm>
          <a:prstGeom prst="rect">
            <a:avLst/>
          </a:prstGeom>
          <a:noFill/>
        </p:spPr>
        <p:txBody>
          <a:bodyPr wrap="none" rtlCol="0">
            <a:spAutoFit/>
          </a:bodyPr>
          <a:lstStyle/>
          <a:p>
            <a:r>
              <a:rPr lang="en-GB" sz="700" b="1" dirty="0" smtClean="0"/>
              <a:t>05/15</a:t>
            </a:r>
            <a:endParaRPr lang="en-GB" sz="700" b="1" dirty="0"/>
          </a:p>
        </p:txBody>
      </p:sp>
      <p:sp>
        <p:nvSpPr>
          <p:cNvPr id="37" name="TextBox 36"/>
          <p:cNvSpPr txBox="1"/>
          <p:nvPr/>
        </p:nvSpPr>
        <p:spPr>
          <a:xfrm>
            <a:off x="6238115" y="6068725"/>
            <a:ext cx="505267" cy="200055"/>
          </a:xfrm>
          <a:prstGeom prst="rect">
            <a:avLst/>
          </a:prstGeom>
          <a:noFill/>
        </p:spPr>
        <p:txBody>
          <a:bodyPr wrap="none" rtlCol="0">
            <a:spAutoFit/>
          </a:bodyPr>
          <a:lstStyle/>
          <a:p>
            <a:r>
              <a:rPr lang="en-GB" sz="700" b="1" dirty="0" smtClean="0"/>
              <a:t>06/15</a:t>
            </a:r>
            <a:endParaRPr lang="en-GB" sz="700" b="1" dirty="0"/>
          </a:p>
        </p:txBody>
      </p:sp>
      <p:sp>
        <p:nvSpPr>
          <p:cNvPr id="38" name="TextBox 37"/>
          <p:cNvSpPr txBox="1"/>
          <p:nvPr/>
        </p:nvSpPr>
        <p:spPr>
          <a:xfrm>
            <a:off x="6777020" y="6068725"/>
            <a:ext cx="505267" cy="200055"/>
          </a:xfrm>
          <a:prstGeom prst="rect">
            <a:avLst/>
          </a:prstGeom>
          <a:noFill/>
        </p:spPr>
        <p:txBody>
          <a:bodyPr wrap="none" rtlCol="0">
            <a:spAutoFit/>
          </a:bodyPr>
          <a:lstStyle/>
          <a:p>
            <a:r>
              <a:rPr lang="en-GB" sz="700" b="1" dirty="0" smtClean="0"/>
              <a:t>07/15</a:t>
            </a:r>
            <a:endParaRPr lang="en-GB" sz="700" b="1" dirty="0"/>
          </a:p>
        </p:txBody>
      </p:sp>
      <p:sp>
        <p:nvSpPr>
          <p:cNvPr id="39" name="TextBox 38"/>
          <p:cNvSpPr txBox="1"/>
          <p:nvPr/>
        </p:nvSpPr>
        <p:spPr>
          <a:xfrm>
            <a:off x="7323813" y="6068725"/>
            <a:ext cx="505267" cy="200055"/>
          </a:xfrm>
          <a:prstGeom prst="rect">
            <a:avLst/>
          </a:prstGeom>
          <a:noFill/>
        </p:spPr>
        <p:txBody>
          <a:bodyPr wrap="none" rtlCol="0">
            <a:spAutoFit/>
          </a:bodyPr>
          <a:lstStyle/>
          <a:p>
            <a:r>
              <a:rPr lang="en-GB" sz="700" b="1" dirty="0" smtClean="0"/>
              <a:t>08/15</a:t>
            </a:r>
            <a:endParaRPr lang="en-GB" sz="700" b="1" dirty="0"/>
          </a:p>
        </p:txBody>
      </p:sp>
      <p:sp>
        <p:nvSpPr>
          <p:cNvPr id="40" name="TextBox 39"/>
          <p:cNvSpPr txBox="1"/>
          <p:nvPr/>
        </p:nvSpPr>
        <p:spPr>
          <a:xfrm>
            <a:off x="7862718" y="6068725"/>
            <a:ext cx="505267" cy="200055"/>
          </a:xfrm>
          <a:prstGeom prst="rect">
            <a:avLst/>
          </a:prstGeom>
          <a:noFill/>
        </p:spPr>
        <p:txBody>
          <a:bodyPr wrap="none" rtlCol="0">
            <a:spAutoFit/>
          </a:bodyPr>
          <a:lstStyle/>
          <a:p>
            <a:r>
              <a:rPr lang="en-GB" sz="700" b="1" dirty="0" smtClean="0"/>
              <a:t>09/15</a:t>
            </a:r>
            <a:endParaRPr lang="en-GB" sz="700" b="1" dirty="0"/>
          </a:p>
        </p:txBody>
      </p:sp>
      <p:sp>
        <p:nvSpPr>
          <p:cNvPr id="43" name="Down Arrow 42"/>
          <p:cNvSpPr/>
          <p:nvPr/>
        </p:nvSpPr>
        <p:spPr>
          <a:xfrm>
            <a:off x="1994799" y="3342106"/>
            <a:ext cx="184254" cy="192601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800"/>
          </a:p>
        </p:txBody>
      </p:sp>
      <p:cxnSp>
        <p:nvCxnSpPr>
          <p:cNvPr id="65" name="Curved Connector 64"/>
          <p:cNvCxnSpPr/>
          <p:nvPr/>
        </p:nvCxnSpPr>
        <p:spPr>
          <a:xfrm rot="16200000" flipH="1">
            <a:off x="8254636" y="5920265"/>
            <a:ext cx="260318" cy="31551"/>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67" name="Curved Connector 66"/>
          <p:cNvCxnSpPr/>
          <p:nvPr/>
        </p:nvCxnSpPr>
        <p:spPr>
          <a:xfrm rot="16200000" flipH="1">
            <a:off x="8320266" y="5930674"/>
            <a:ext cx="260318" cy="31551"/>
          </a:xfrm>
          <a:prstGeom prst="curvedConnector3">
            <a:avLst/>
          </a:prstGeom>
        </p:spPr>
        <p:style>
          <a:lnRef idx="2">
            <a:schemeClr val="accent1"/>
          </a:lnRef>
          <a:fillRef idx="0">
            <a:schemeClr val="accent1"/>
          </a:fillRef>
          <a:effectRef idx="1">
            <a:schemeClr val="accent1"/>
          </a:effectRef>
          <a:fontRef idx="minor">
            <a:schemeClr val="tx1"/>
          </a:fontRef>
        </p:style>
      </p:cxnSp>
      <p:sp>
        <p:nvSpPr>
          <p:cNvPr id="74" name="Rounded Rectangle 73"/>
          <p:cNvSpPr/>
          <p:nvPr/>
        </p:nvSpPr>
        <p:spPr>
          <a:xfrm>
            <a:off x="1187624" y="1390316"/>
            <a:ext cx="1216526" cy="180473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i="1" dirty="0" smtClean="0"/>
              <a:t>Assessment of Drafting Status and Discussion </a:t>
            </a:r>
            <a:endParaRPr lang="en-GB" sz="1000" b="1" dirty="0"/>
          </a:p>
        </p:txBody>
      </p:sp>
      <p:sp>
        <p:nvSpPr>
          <p:cNvPr id="75" name="Rounded Rectangle 74"/>
          <p:cNvSpPr/>
          <p:nvPr/>
        </p:nvSpPr>
        <p:spPr>
          <a:xfrm>
            <a:off x="2555776" y="1417064"/>
            <a:ext cx="926234" cy="18180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i="1" dirty="0" smtClean="0"/>
              <a:t>Issue to DSIG for Review</a:t>
            </a:r>
            <a:endParaRPr lang="en-GB" sz="1000" b="1" dirty="0"/>
          </a:p>
        </p:txBody>
      </p:sp>
      <p:sp>
        <p:nvSpPr>
          <p:cNvPr id="76" name="Rounded Rectangle 75"/>
          <p:cNvSpPr/>
          <p:nvPr/>
        </p:nvSpPr>
        <p:spPr>
          <a:xfrm>
            <a:off x="5292080" y="1780941"/>
            <a:ext cx="1232896" cy="7912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smtClean="0"/>
              <a:t>Final Presentation and Formal Approval</a:t>
            </a:r>
            <a:endParaRPr lang="en-GB" sz="1000" b="1" dirty="0"/>
          </a:p>
        </p:txBody>
      </p:sp>
      <p:grpSp>
        <p:nvGrpSpPr>
          <p:cNvPr id="90" name="Group 89"/>
          <p:cNvGrpSpPr/>
          <p:nvPr/>
        </p:nvGrpSpPr>
        <p:grpSpPr>
          <a:xfrm>
            <a:off x="5652120" y="5423063"/>
            <a:ext cx="740808" cy="441996"/>
            <a:chOff x="212972" y="5395688"/>
            <a:chExt cx="740808" cy="441996"/>
          </a:xfrm>
        </p:grpSpPr>
        <p:sp>
          <p:nvSpPr>
            <p:cNvPr id="92" name="TextBox 91"/>
            <p:cNvSpPr txBox="1"/>
            <p:nvPr/>
          </p:nvSpPr>
          <p:spPr>
            <a:xfrm>
              <a:off x="212972" y="5395688"/>
              <a:ext cx="740808" cy="200055"/>
            </a:xfrm>
            <a:prstGeom prst="rect">
              <a:avLst/>
            </a:prstGeom>
            <a:noFill/>
          </p:spPr>
          <p:txBody>
            <a:bodyPr wrap="none" rtlCol="0">
              <a:spAutoFit/>
            </a:bodyPr>
            <a:lstStyle/>
            <a:p>
              <a:r>
                <a:rPr lang="en-GB" sz="700" b="1" dirty="0" smtClean="0"/>
                <a:t>WGISS#39</a:t>
              </a:r>
              <a:endParaRPr lang="en-GB" sz="700" b="1" dirty="0"/>
            </a:p>
          </p:txBody>
        </p:sp>
        <p:sp>
          <p:nvSpPr>
            <p:cNvPr id="98" name="Down Arrow 97"/>
            <p:cNvSpPr/>
            <p:nvPr/>
          </p:nvSpPr>
          <p:spPr>
            <a:xfrm>
              <a:off x="410169" y="5632342"/>
              <a:ext cx="126206" cy="205342"/>
            </a:xfrm>
            <a:prstGeom prst="down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3" name="Right Brace 2"/>
          <p:cNvSpPr/>
          <p:nvPr/>
        </p:nvSpPr>
        <p:spPr>
          <a:xfrm rot="16200000">
            <a:off x="3676405" y="3903663"/>
            <a:ext cx="499166" cy="351118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1" name="TextBox 100"/>
          <p:cNvSpPr txBox="1"/>
          <p:nvPr/>
        </p:nvSpPr>
        <p:spPr>
          <a:xfrm>
            <a:off x="4096971" y="5271865"/>
            <a:ext cx="1261245" cy="246221"/>
          </a:xfrm>
          <a:prstGeom prst="rect">
            <a:avLst/>
          </a:prstGeom>
          <a:noFill/>
        </p:spPr>
        <p:txBody>
          <a:bodyPr wrap="none" rtlCol="0">
            <a:spAutoFit/>
          </a:bodyPr>
          <a:lstStyle/>
          <a:p>
            <a:r>
              <a:rPr lang="en-GB" sz="1000" b="1" dirty="0" smtClean="0"/>
              <a:t>FINALIZATION</a:t>
            </a:r>
            <a:endParaRPr lang="en-GB" sz="1000" b="1" dirty="0"/>
          </a:p>
        </p:txBody>
      </p:sp>
      <p:sp>
        <p:nvSpPr>
          <p:cNvPr id="102" name="TextBox 101"/>
          <p:cNvSpPr txBox="1"/>
          <p:nvPr/>
        </p:nvSpPr>
        <p:spPr>
          <a:xfrm>
            <a:off x="2684539" y="5276793"/>
            <a:ext cx="787395" cy="246221"/>
          </a:xfrm>
          <a:prstGeom prst="rect">
            <a:avLst/>
          </a:prstGeom>
          <a:noFill/>
        </p:spPr>
        <p:txBody>
          <a:bodyPr wrap="none" rtlCol="0">
            <a:spAutoFit/>
          </a:bodyPr>
          <a:lstStyle/>
          <a:p>
            <a:r>
              <a:rPr lang="en-GB" sz="1000" b="1" dirty="0" smtClean="0"/>
              <a:t>REVIEW</a:t>
            </a:r>
            <a:endParaRPr lang="en-GB" sz="1000" b="1" dirty="0"/>
          </a:p>
        </p:txBody>
      </p:sp>
      <p:sp>
        <p:nvSpPr>
          <p:cNvPr id="55" name="Down Arrow 54"/>
          <p:cNvSpPr/>
          <p:nvPr/>
        </p:nvSpPr>
        <p:spPr>
          <a:xfrm>
            <a:off x="2915816" y="3330168"/>
            <a:ext cx="178901" cy="191025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t>v</a:t>
            </a:r>
            <a:endParaRPr lang="en-GB" sz="2800" dirty="0"/>
          </a:p>
        </p:txBody>
      </p:sp>
      <p:sp>
        <p:nvSpPr>
          <p:cNvPr id="56" name="Rounded Rectangle 55"/>
          <p:cNvSpPr/>
          <p:nvPr/>
        </p:nvSpPr>
        <p:spPr>
          <a:xfrm>
            <a:off x="3563888" y="1422413"/>
            <a:ext cx="1152128" cy="18180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i="1" dirty="0" smtClean="0"/>
              <a:t>Comments &amp; Feedback</a:t>
            </a:r>
            <a:endParaRPr lang="en-GB" sz="1000" b="1" dirty="0"/>
          </a:p>
        </p:txBody>
      </p:sp>
      <p:sp>
        <p:nvSpPr>
          <p:cNvPr id="57" name="Down Arrow 56"/>
          <p:cNvSpPr/>
          <p:nvPr/>
        </p:nvSpPr>
        <p:spPr>
          <a:xfrm>
            <a:off x="3995936" y="3330705"/>
            <a:ext cx="178901" cy="191025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t>v</a:t>
            </a:r>
            <a:endParaRPr lang="en-GB" sz="2800" dirty="0"/>
          </a:p>
        </p:txBody>
      </p:sp>
      <p:sp>
        <p:nvSpPr>
          <p:cNvPr id="58" name="Rounded Rectangle 57"/>
          <p:cNvSpPr/>
          <p:nvPr/>
        </p:nvSpPr>
        <p:spPr>
          <a:xfrm>
            <a:off x="4446615" y="3824190"/>
            <a:ext cx="917473" cy="65937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i="1" dirty="0" smtClean="0"/>
              <a:t>Final Issue to WGISS</a:t>
            </a:r>
            <a:endParaRPr lang="en-GB" sz="1000" b="1" dirty="0"/>
          </a:p>
        </p:txBody>
      </p:sp>
      <p:sp>
        <p:nvSpPr>
          <p:cNvPr id="59" name="Down Arrow 58"/>
          <p:cNvSpPr/>
          <p:nvPr/>
        </p:nvSpPr>
        <p:spPr>
          <a:xfrm>
            <a:off x="4801786" y="4565351"/>
            <a:ext cx="161806" cy="63037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t>v</a:t>
            </a:r>
            <a:endParaRPr lang="en-GB" sz="2800" dirty="0"/>
          </a:p>
        </p:txBody>
      </p:sp>
      <p:sp>
        <p:nvSpPr>
          <p:cNvPr id="61" name="Down Arrow 60"/>
          <p:cNvSpPr/>
          <p:nvPr/>
        </p:nvSpPr>
        <p:spPr>
          <a:xfrm>
            <a:off x="5823290" y="2664508"/>
            <a:ext cx="188870" cy="277080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t>v</a:t>
            </a:r>
            <a:endParaRPr lang="en-GB" sz="2800" dirty="0"/>
          </a:p>
        </p:txBody>
      </p:sp>
      <p:sp>
        <p:nvSpPr>
          <p:cNvPr id="63" name="TextBox 62"/>
          <p:cNvSpPr txBox="1"/>
          <p:nvPr/>
        </p:nvSpPr>
        <p:spPr>
          <a:xfrm>
            <a:off x="6533218" y="3553798"/>
            <a:ext cx="2305843" cy="1647022"/>
          </a:xfrm>
          <a:prstGeom prst="rect">
            <a:avLst/>
          </a:prstGeom>
          <a:solidFill>
            <a:schemeClr val="accent6">
              <a:lumMod val="20000"/>
              <a:lumOff val="80000"/>
            </a:schemeClr>
          </a:solidFill>
        </p:spPr>
        <p:txBody>
          <a:bodyPr wrap="square" lIns="0" rIns="0" rtlCol="0">
            <a:noAutofit/>
          </a:bodyPr>
          <a:lstStyle>
            <a:defPPr>
              <a:defRPr lang="en-GB"/>
            </a:defPPr>
            <a:lvl1pPr marL="144000" indent="-136800">
              <a:buFont typeface="Arial"/>
              <a:buChar char="•"/>
              <a:defRPr sz="700" b="1" i="1"/>
            </a:lvl1pPr>
          </a:lstStyle>
          <a:p>
            <a:pPr marL="235800" indent="-228600">
              <a:buFont typeface="+mj-lt"/>
              <a:buAutoNum type="arabicPeriod"/>
            </a:pPr>
            <a:r>
              <a:rPr lang="en-GB" sz="1200" dirty="0" smtClean="0"/>
              <a:t> Preservation Workflow</a:t>
            </a:r>
            <a:endParaRPr lang="en-GB" sz="1200" dirty="0"/>
          </a:p>
          <a:p>
            <a:pPr marL="235800" indent="-228600">
              <a:buFont typeface="+mj-lt"/>
              <a:buAutoNum type="arabicPeriod"/>
            </a:pPr>
            <a:r>
              <a:rPr lang="en-GB" sz="1200" dirty="0" smtClean="0"/>
              <a:t> Generic EO Data Set Consolidation Process</a:t>
            </a:r>
            <a:endParaRPr lang="en-GB" sz="1200" dirty="0"/>
          </a:p>
          <a:p>
            <a:pPr marL="235800" indent="-228600">
              <a:buFont typeface="+mj-lt"/>
              <a:buAutoNum type="arabicPeriod"/>
            </a:pPr>
            <a:r>
              <a:rPr lang="en-GB" sz="1200" dirty="0" smtClean="0"/>
              <a:t> Persistent </a:t>
            </a:r>
            <a:r>
              <a:rPr lang="en-GB" sz="1200" dirty="0"/>
              <a:t>Identifiers</a:t>
            </a:r>
          </a:p>
          <a:p>
            <a:pPr marL="235800" indent="-228600">
              <a:buFont typeface="+mj-lt"/>
              <a:buAutoNum type="arabicPeriod"/>
            </a:pPr>
            <a:r>
              <a:rPr lang="en-GB" sz="1200" dirty="0" smtClean="0"/>
              <a:t> Purge </a:t>
            </a:r>
            <a:r>
              <a:rPr lang="en-GB" sz="1200" dirty="0"/>
              <a:t>Alert </a:t>
            </a:r>
            <a:r>
              <a:rPr lang="en-GB" sz="1200" dirty="0" smtClean="0"/>
              <a:t>*</a:t>
            </a:r>
          </a:p>
          <a:p>
            <a:pPr marL="235800" indent="-228600">
              <a:buFont typeface="+mj-lt"/>
              <a:buAutoNum type="arabicPeriod"/>
            </a:pPr>
            <a:r>
              <a:rPr lang="en-GB" sz="1200" dirty="0"/>
              <a:t> EO Data Stewardship Definitions </a:t>
            </a:r>
            <a:r>
              <a:rPr lang="en-GB" sz="1200" dirty="0" smtClean="0"/>
              <a:t>**</a:t>
            </a:r>
            <a:endParaRPr lang="en-GB" sz="1200" dirty="0"/>
          </a:p>
          <a:p>
            <a:pPr marL="235800" indent="-228600">
              <a:buFont typeface="+mj-lt"/>
              <a:buAutoNum type="arabicPeriod"/>
            </a:pPr>
            <a:endParaRPr lang="en-GB" sz="1200" dirty="0"/>
          </a:p>
          <a:p>
            <a:endParaRPr lang="en-GB" sz="1200" dirty="0"/>
          </a:p>
        </p:txBody>
      </p:sp>
      <p:sp>
        <p:nvSpPr>
          <p:cNvPr id="5" name="TextBox 4"/>
          <p:cNvSpPr txBox="1"/>
          <p:nvPr/>
        </p:nvSpPr>
        <p:spPr>
          <a:xfrm>
            <a:off x="113465" y="6365959"/>
            <a:ext cx="5681568" cy="507831"/>
          </a:xfrm>
          <a:prstGeom prst="rect">
            <a:avLst/>
          </a:prstGeom>
          <a:noFill/>
        </p:spPr>
        <p:txBody>
          <a:bodyPr wrap="none" rtlCol="0">
            <a:spAutoFit/>
          </a:bodyPr>
          <a:lstStyle/>
          <a:p>
            <a:r>
              <a:rPr lang="en-US" sz="900" b="1" i="1" dirty="0" smtClean="0"/>
              <a:t>*      Data </a:t>
            </a:r>
            <a:r>
              <a:rPr lang="en-US" sz="900" b="1" i="1" dirty="0"/>
              <a:t>Purge Alert </a:t>
            </a:r>
            <a:r>
              <a:rPr lang="en-US" sz="900" b="1" i="1" dirty="0" smtClean="0"/>
              <a:t>Procedure discussion in a dedicated session during WGISS#39</a:t>
            </a:r>
          </a:p>
          <a:p>
            <a:r>
              <a:rPr lang="en-US" sz="900" b="1" i="1" dirty="0" smtClean="0"/>
              <a:t>**    As contribution to CEOS WGISS Definitions </a:t>
            </a:r>
            <a:endParaRPr lang="en-US" sz="900" b="1" i="1" dirty="0"/>
          </a:p>
          <a:p>
            <a:endParaRPr lang="en-US" sz="900" b="1" i="1" dirty="0"/>
          </a:p>
        </p:txBody>
      </p:sp>
    </p:spTree>
    <p:extLst>
      <p:ext uri="{BB962C8B-B14F-4D97-AF65-F5344CB8AC3E}">
        <p14:creationId xmlns:p14="http://schemas.microsoft.com/office/powerpoint/2010/main" val="3644772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74" grpId="0" animBg="1"/>
      <p:bldP spid="75" grpId="0" animBg="1"/>
      <p:bldP spid="76" grpId="0" animBg="1"/>
      <p:bldP spid="3" grpId="0" animBg="1"/>
      <p:bldP spid="101" grpId="0"/>
      <p:bldP spid="102" grpId="0"/>
      <p:bldP spid="55" grpId="0" animBg="1"/>
      <p:bldP spid="56" grpId="0" animBg="1"/>
      <p:bldP spid="57" grpId="0" animBg="1"/>
      <p:bldP spid="58" grpId="0" animBg="1"/>
      <p:bldP spid="59" grpId="0" animBg="1"/>
      <p:bldP spid="6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Title 1"/>
          <p:cNvSpPr>
            <a:spLocks noGrp="1"/>
          </p:cNvSpPr>
          <p:nvPr>
            <p:ph type="title"/>
          </p:nvPr>
        </p:nvSpPr>
        <p:spPr>
          <a:xfrm>
            <a:off x="237336" y="246221"/>
            <a:ext cx="7342188" cy="584776"/>
          </a:xfrm>
          <a:noFill/>
          <a:ln>
            <a:noFill/>
          </a:ln>
        </p:spPr>
        <p:txBody>
          <a:bodyPr vert="horz" wrap="square" lIns="91440" tIns="45720" rIns="91440" bIns="45720" numCol="1" anchor="ctr" anchorCtr="0" compatLnSpc="1">
            <a:prstTxWarp prst="textNoShape">
              <a:avLst/>
            </a:prstTxWarp>
            <a:spAutoFit/>
          </a:bodyPr>
          <a:lstStyle/>
          <a:p>
            <a:r>
              <a:rPr lang="en-US" sz="3200" dirty="0">
                <a:latin typeface="Calibri" charset="0"/>
                <a:ea typeface="MS PGothic" charset="0"/>
              </a:rPr>
              <a:t>Preservation Workflow </a:t>
            </a:r>
            <a:r>
              <a:rPr lang="en-US" sz="3200" dirty="0" smtClean="0">
                <a:latin typeface="Calibri" charset="0"/>
                <a:ea typeface="MS PGothic" charset="0"/>
              </a:rPr>
              <a:t>– Definitions</a:t>
            </a:r>
            <a:endParaRPr lang="en-US" sz="3200" dirty="0">
              <a:latin typeface="Calibri" charset="0"/>
              <a:ea typeface="MS PGothic"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4288439670"/>
              </p:ext>
            </p:extLst>
          </p:nvPr>
        </p:nvGraphicFramePr>
        <p:xfrm>
          <a:off x="127000" y="1254578"/>
          <a:ext cx="7208267" cy="3692039"/>
        </p:xfrm>
        <a:graphic>
          <a:graphicData uri="http://schemas.openxmlformats.org/presentationml/2006/ole">
            <mc:AlternateContent xmlns:mc="http://schemas.openxmlformats.org/markup-compatibility/2006">
              <mc:Choice xmlns:v="urn:schemas-microsoft-com:vml" Requires="v">
                <p:oleObj spid="_x0000_s2163" name="Document" r:id="rId4" imgW="5727700" imgH="2933700" progId="Word.Document.12">
                  <p:embed/>
                </p:oleObj>
              </mc:Choice>
              <mc:Fallback>
                <p:oleObj name="Document" r:id="rId4" imgW="5727700" imgH="2933700" progId="Word.Document.12">
                  <p:embed/>
                  <p:pic>
                    <p:nvPicPr>
                      <p:cNvPr id="0" name=""/>
                      <p:cNvPicPr/>
                      <p:nvPr/>
                    </p:nvPicPr>
                    <p:blipFill>
                      <a:blip r:embed="rId5"/>
                      <a:stretch>
                        <a:fillRect/>
                      </a:stretch>
                    </p:blipFill>
                    <p:spPr>
                      <a:xfrm>
                        <a:off x="127000" y="1254578"/>
                        <a:ext cx="7208267" cy="3692039"/>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47201761"/>
              </p:ext>
            </p:extLst>
          </p:nvPr>
        </p:nvGraphicFramePr>
        <p:xfrm>
          <a:off x="3416300" y="4546600"/>
          <a:ext cx="5727700" cy="2311400"/>
        </p:xfrm>
        <a:graphic>
          <a:graphicData uri="http://schemas.openxmlformats.org/presentationml/2006/ole">
            <mc:AlternateContent xmlns:mc="http://schemas.openxmlformats.org/markup-compatibility/2006">
              <mc:Choice xmlns:v="urn:schemas-microsoft-com:vml" Requires="v">
                <p:oleObj spid="_x0000_s2164" name="Document" r:id="rId7" imgW="5727700" imgH="2311400" progId="Word.Document.12">
                  <p:embed/>
                </p:oleObj>
              </mc:Choice>
              <mc:Fallback>
                <p:oleObj name="Document" r:id="rId7" imgW="5727700" imgH="2311400" progId="Word.Document.12">
                  <p:embed/>
                  <p:pic>
                    <p:nvPicPr>
                      <p:cNvPr id="0" name=""/>
                      <p:cNvPicPr/>
                      <p:nvPr/>
                    </p:nvPicPr>
                    <p:blipFill>
                      <a:blip r:embed="rId8"/>
                      <a:stretch>
                        <a:fillRect/>
                      </a:stretch>
                    </p:blipFill>
                    <p:spPr>
                      <a:xfrm>
                        <a:off x="3416300" y="4546600"/>
                        <a:ext cx="5727700" cy="2311400"/>
                      </a:xfrm>
                      <a:prstGeom prst="rect">
                        <a:avLst/>
                      </a:prstGeom>
                    </p:spPr>
                  </p:pic>
                </p:oleObj>
              </mc:Fallback>
            </mc:AlternateContent>
          </a:graphicData>
        </a:graphic>
      </p:graphicFrame>
      <p:sp>
        <p:nvSpPr>
          <p:cNvPr id="8" name="Rectangle 7"/>
          <p:cNvSpPr/>
          <p:nvPr/>
        </p:nvSpPr>
        <p:spPr>
          <a:xfrm>
            <a:off x="0" y="5228549"/>
            <a:ext cx="3156857" cy="646331"/>
          </a:xfrm>
          <a:prstGeom prst="rect">
            <a:avLst/>
          </a:prstGeom>
        </p:spPr>
        <p:txBody>
          <a:bodyPr wrap="square">
            <a:spAutoFit/>
          </a:bodyPr>
          <a:lstStyle/>
          <a:p>
            <a:r>
              <a:rPr lang="en-US" dirty="0"/>
              <a:t>Components of an Earth observation data set </a:t>
            </a:r>
          </a:p>
        </p:txBody>
      </p:sp>
      <p:sp>
        <p:nvSpPr>
          <p:cNvPr id="3" name="Rectangle 2"/>
          <p:cNvSpPr/>
          <p:nvPr/>
        </p:nvSpPr>
        <p:spPr>
          <a:xfrm>
            <a:off x="5906778" y="1309950"/>
            <a:ext cx="3237222" cy="923330"/>
          </a:xfrm>
          <a:prstGeom prst="rect">
            <a:avLst/>
          </a:prstGeom>
        </p:spPr>
        <p:txBody>
          <a:bodyPr wrap="square">
            <a:spAutoFit/>
          </a:bodyPr>
          <a:lstStyle/>
          <a:p>
            <a:r>
              <a:rPr lang="en-US" dirty="0"/>
              <a:t>Content and relationship of concepts within data stewardship </a:t>
            </a:r>
            <a:endParaRPr lang="en-US" dirty="0" smtClean="0"/>
          </a:p>
        </p:txBody>
      </p:sp>
    </p:spTree>
    <p:extLst>
      <p:ext uri="{BB962C8B-B14F-4D97-AF65-F5344CB8AC3E}">
        <p14:creationId xmlns:p14="http://schemas.microsoft.com/office/powerpoint/2010/main" val="3139460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Title 1"/>
          <p:cNvSpPr>
            <a:spLocks noGrp="1"/>
          </p:cNvSpPr>
          <p:nvPr>
            <p:ph type="title"/>
          </p:nvPr>
        </p:nvSpPr>
        <p:spPr>
          <a:xfrm>
            <a:off x="237336" y="246221"/>
            <a:ext cx="7342188" cy="584776"/>
          </a:xfrm>
          <a:noFill/>
          <a:ln>
            <a:noFill/>
          </a:ln>
        </p:spPr>
        <p:txBody>
          <a:bodyPr vert="horz" wrap="square" lIns="91440" tIns="45720" rIns="91440" bIns="45720" numCol="1" anchor="ctr" anchorCtr="0" compatLnSpc="1">
            <a:prstTxWarp prst="textNoShape">
              <a:avLst/>
            </a:prstTxWarp>
            <a:spAutoFit/>
          </a:bodyPr>
          <a:lstStyle/>
          <a:p>
            <a:r>
              <a:rPr lang="en-US" sz="3200" dirty="0">
                <a:latin typeface="Calibri" charset="0"/>
                <a:ea typeface="MS PGothic" charset="0"/>
              </a:rPr>
              <a:t>Preservation Workflow </a:t>
            </a:r>
            <a:r>
              <a:rPr lang="en-US" sz="3200" dirty="0" smtClean="0">
                <a:latin typeface="Calibri" charset="0"/>
                <a:ea typeface="MS PGothic" charset="0"/>
              </a:rPr>
              <a:t>– Content  </a:t>
            </a:r>
            <a:endParaRPr lang="en-US" sz="3200" dirty="0">
              <a:latin typeface="Calibri" charset="0"/>
              <a:ea typeface="MS PGothic" charset="0"/>
            </a:endParaRPr>
          </a:p>
        </p:txBody>
      </p:sp>
      <p:pic>
        <p:nvPicPr>
          <p:cNvPr id="2" name="Picture 1"/>
          <p:cNvPicPr>
            <a:picLocks noChangeAspect="1"/>
          </p:cNvPicPr>
          <p:nvPr/>
        </p:nvPicPr>
        <p:blipFill>
          <a:blip r:embed="rId2"/>
          <a:stretch>
            <a:fillRect/>
          </a:stretch>
        </p:blipFill>
        <p:spPr>
          <a:xfrm>
            <a:off x="4263572" y="2727315"/>
            <a:ext cx="4880428" cy="1968173"/>
          </a:xfrm>
          <a:prstGeom prst="rect">
            <a:avLst/>
          </a:prstGeom>
        </p:spPr>
      </p:pic>
      <p:sp>
        <p:nvSpPr>
          <p:cNvPr id="3" name="Rectangle 2"/>
          <p:cNvSpPr/>
          <p:nvPr/>
        </p:nvSpPr>
        <p:spPr>
          <a:xfrm>
            <a:off x="116964" y="1272271"/>
            <a:ext cx="4578265" cy="5355313"/>
          </a:xfrm>
          <a:prstGeom prst="rect">
            <a:avLst/>
          </a:prstGeom>
        </p:spPr>
        <p:txBody>
          <a:bodyPr wrap="square">
            <a:spAutoFit/>
          </a:bodyPr>
          <a:lstStyle/>
          <a:p>
            <a:pPr marL="285750" indent="-285750">
              <a:buFont typeface="Arial"/>
              <a:buChar char="•"/>
            </a:pPr>
            <a:r>
              <a:rPr lang="en-US" dirty="0"/>
              <a:t>P</a:t>
            </a:r>
            <a:r>
              <a:rPr lang="en-US" dirty="0" smtClean="0"/>
              <a:t>rocedure </a:t>
            </a:r>
            <a:r>
              <a:rPr lang="en-US" dirty="0"/>
              <a:t>recommended to be applied </a:t>
            </a:r>
            <a:r>
              <a:rPr lang="en-US" dirty="0" smtClean="0"/>
              <a:t>to achieve EO data sets preservation and to </a:t>
            </a:r>
            <a:r>
              <a:rPr lang="en-US" dirty="0"/>
              <a:t>optimize their reuse in the long term</a:t>
            </a:r>
            <a:r>
              <a:rPr lang="en-US" dirty="0" smtClean="0"/>
              <a:t>.</a:t>
            </a:r>
          </a:p>
          <a:p>
            <a:pPr marL="285750" indent="-285750">
              <a:buFont typeface="Arial"/>
              <a:buChar char="•"/>
            </a:pPr>
            <a:endParaRPr lang="en-US" dirty="0" smtClean="0"/>
          </a:p>
          <a:p>
            <a:pPr marL="285750" indent="-285750">
              <a:buFont typeface="Arial"/>
              <a:buChar char="•"/>
            </a:pPr>
            <a:r>
              <a:rPr lang="en-US" dirty="0" smtClean="0"/>
              <a:t>Output will </a:t>
            </a:r>
            <a:r>
              <a:rPr lang="en-US" dirty="0"/>
              <a:t>be a complete, discoverable, accessible, and useable Earth observation data </a:t>
            </a:r>
            <a:r>
              <a:rPr lang="en-US" dirty="0" smtClean="0"/>
              <a:t>set and </a:t>
            </a:r>
            <a:r>
              <a:rPr lang="en-US" dirty="0"/>
              <a:t>a series of documents describing the preservation strategy pursued, the implementation plan, and individual activities conducted</a:t>
            </a:r>
            <a:r>
              <a:rPr lang="en-US" dirty="0" smtClean="0"/>
              <a:t>.</a:t>
            </a:r>
          </a:p>
          <a:p>
            <a:pPr marL="285750" indent="-285750">
              <a:buFont typeface="Arial"/>
              <a:buChar char="•"/>
            </a:pPr>
            <a:endParaRPr lang="en-US" dirty="0" smtClean="0"/>
          </a:p>
          <a:p>
            <a:pPr marL="285750" indent="-285750">
              <a:buFont typeface="Arial"/>
              <a:buChar char="•"/>
            </a:pPr>
            <a:r>
              <a:rPr lang="en-US" dirty="0" smtClean="0"/>
              <a:t>Generic </a:t>
            </a:r>
            <a:r>
              <a:rPr lang="en-US" dirty="0"/>
              <a:t>workflow </a:t>
            </a:r>
            <a:r>
              <a:rPr lang="en-US" dirty="0" smtClean="0"/>
              <a:t>to </a:t>
            </a:r>
            <a:r>
              <a:rPr lang="en-US" dirty="0"/>
              <a:t>be tailored </a:t>
            </a:r>
            <a:r>
              <a:rPr lang="en-US" dirty="0" smtClean="0"/>
              <a:t>for </a:t>
            </a:r>
            <a:r>
              <a:rPr lang="en-US" dirty="0"/>
              <a:t>individual Earth observation data </a:t>
            </a:r>
            <a:r>
              <a:rPr lang="en-US" dirty="0" smtClean="0"/>
              <a:t>sets and applicable to heritage, </a:t>
            </a:r>
            <a:r>
              <a:rPr lang="en-US" dirty="0"/>
              <a:t>current, and future Earth observation </a:t>
            </a:r>
            <a:r>
              <a:rPr lang="en-US" dirty="0" smtClean="0"/>
              <a:t>missions.</a:t>
            </a:r>
            <a:endParaRPr lang="en-US" dirty="0"/>
          </a:p>
        </p:txBody>
      </p:sp>
    </p:spTree>
    <p:extLst>
      <p:ext uri="{BB962C8B-B14F-4D97-AF65-F5344CB8AC3E}">
        <p14:creationId xmlns:p14="http://schemas.microsoft.com/office/powerpoint/2010/main" val="1641820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Title 1"/>
          <p:cNvSpPr>
            <a:spLocks noGrp="1"/>
          </p:cNvSpPr>
          <p:nvPr>
            <p:ph type="title"/>
          </p:nvPr>
        </p:nvSpPr>
        <p:spPr>
          <a:xfrm>
            <a:off x="164765" y="246221"/>
            <a:ext cx="7342188" cy="584776"/>
          </a:xfrm>
          <a:noFill/>
          <a:ln>
            <a:noFill/>
          </a:ln>
        </p:spPr>
        <p:txBody>
          <a:bodyPr vert="horz" wrap="square" lIns="91440" tIns="45720" rIns="91440" bIns="45720" numCol="1" anchor="ctr" anchorCtr="0" compatLnSpc="1">
            <a:prstTxWarp prst="textNoShape">
              <a:avLst/>
            </a:prstTxWarp>
            <a:spAutoFit/>
          </a:bodyPr>
          <a:lstStyle/>
          <a:p>
            <a:r>
              <a:rPr lang="en-US" sz="3200" dirty="0">
                <a:latin typeface="Calibri" charset="0"/>
                <a:ea typeface="MS PGothic" charset="0"/>
              </a:rPr>
              <a:t>Preservation Workflow </a:t>
            </a:r>
            <a:r>
              <a:rPr lang="en-US" sz="3200" dirty="0" smtClean="0">
                <a:latin typeface="Calibri" charset="0"/>
                <a:ea typeface="MS PGothic" charset="0"/>
              </a:rPr>
              <a:t>– Phases</a:t>
            </a:r>
            <a:endParaRPr lang="en-US" sz="3200" dirty="0">
              <a:latin typeface="Calibri" charset="0"/>
              <a:ea typeface="MS PGothic" charset="0"/>
            </a:endParaRPr>
          </a:p>
        </p:txBody>
      </p:sp>
      <p:pic>
        <p:nvPicPr>
          <p:cNvPr id="7" name="Picture 6"/>
          <p:cNvPicPr>
            <a:picLocks noChangeAspect="1"/>
          </p:cNvPicPr>
          <p:nvPr/>
        </p:nvPicPr>
        <p:blipFill>
          <a:blip r:embed="rId2"/>
          <a:stretch>
            <a:fillRect/>
          </a:stretch>
        </p:blipFill>
        <p:spPr>
          <a:xfrm>
            <a:off x="4998201" y="1034893"/>
            <a:ext cx="4145799" cy="5823107"/>
          </a:xfrm>
          <a:prstGeom prst="rect">
            <a:avLst/>
          </a:prstGeom>
        </p:spPr>
      </p:pic>
      <p:sp>
        <p:nvSpPr>
          <p:cNvPr id="8" name="Rectangle 7"/>
          <p:cNvSpPr/>
          <p:nvPr/>
        </p:nvSpPr>
        <p:spPr>
          <a:xfrm>
            <a:off x="145142" y="2569980"/>
            <a:ext cx="4898573" cy="2554545"/>
          </a:xfrm>
          <a:prstGeom prst="rect">
            <a:avLst/>
          </a:prstGeom>
        </p:spPr>
        <p:txBody>
          <a:bodyPr wrap="square">
            <a:spAutoFit/>
          </a:bodyPr>
          <a:lstStyle/>
          <a:p>
            <a:r>
              <a:rPr lang="en-US" sz="2000" dirty="0"/>
              <a:t>The preservation workflow </a:t>
            </a:r>
            <a:r>
              <a:rPr lang="en-US" sz="2000" dirty="0" smtClean="0"/>
              <a:t>consists of </a:t>
            </a:r>
            <a:r>
              <a:rPr lang="en-US" sz="2000" dirty="0"/>
              <a:t>four phases</a:t>
            </a:r>
            <a:r>
              <a:rPr lang="en-US" sz="2000" dirty="0" smtClean="0"/>
              <a:t>:</a:t>
            </a:r>
          </a:p>
          <a:p>
            <a:endParaRPr lang="en-US" sz="2000" dirty="0"/>
          </a:p>
          <a:p>
            <a:pPr marL="742950" lvl="1" indent="-285750">
              <a:buFont typeface="Wingdings" charset="2"/>
              <a:buChar char="ü"/>
            </a:pPr>
            <a:r>
              <a:rPr lang="en-US" sz="2000" dirty="0"/>
              <a:t>Initialization </a:t>
            </a:r>
            <a:r>
              <a:rPr lang="en-US" sz="2000" dirty="0" smtClean="0"/>
              <a:t>       (</a:t>
            </a:r>
            <a:r>
              <a:rPr lang="en-US" sz="2000" dirty="0"/>
              <a:t>preservation planning)</a:t>
            </a:r>
          </a:p>
          <a:p>
            <a:pPr marL="742950" lvl="1" indent="-285750">
              <a:buFont typeface="Wingdings" charset="2"/>
              <a:buChar char="ü"/>
            </a:pPr>
            <a:r>
              <a:rPr lang="en-US" sz="2000" dirty="0"/>
              <a:t>Consolidation </a:t>
            </a:r>
          </a:p>
          <a:p>
            <a:pPr marL="742950" lvl="1" indent="-285750">
              <a:buFont typeface="Wingdings" charset="2"/>
              <a:buChar char="ü"/>
            </a:pPr>
            <a:r>
              <a:rPr lang="en-US" sz="2000" dirty="0"/>
              <a:t>Implementation </a:t>
            </a:r>
          </a:p>
          <a:p>
            <a:pPr marL="742950" lvl="1" indent="-285750">
              <a:buFont typeface="Wingdings" charset="2"/>
              <a:buChar char="ü"/>
            </a:pPr>
            <a:r>
              <a:rPr lang="en-US" sz="2000" dirty="0"/>
              <a:t>Operations </a:t>
            </a:r>
          </a:p>
        </p:txBody>
      </p:sp>
    </p:spTree>
    <p:extLst>
      <p:ext uri="{BB962C8B-B14F-4D97-AF65-F5344CB8AC3E}">
        <p14:creationId xmlns:p14="http://schemas.microsoft.com/office/powerpoint/2010/main" val="2312522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6" name="Title 1"/>
          <p:cNvSpPr>
            <a:spLocks noGrp="1"/>
          </p:cNvSpPr>
          <p:nvPr>
            <p:ph type="title"/>
          </p:nvPr>
        </p:nvSpPr>
        <p:spPr>
          <a:xfrm>
            <a:off x="0" y="0"/>
            <a:ext cx="8616379" cy="1077218"/>
          </a:xfrm>
          <a:noFill/>
          <a:ln>
            <a:noFill/>
          </a:ln>
        </p:spPr>
        <p:txBody>
          <a:bodyPr vert="horz" wrap="square" lIns="91440" tIns="45720" rIns="91440" bIns="45720" numCol="1" anchor="ctr" anchorCtr="0" compatLnSpc="1">
            <a:prstTxWarp prst="textNoShape">
              <a:avLst/>
            </a:prstTxWarp>
            <a:spAutoFit/>
          </a:bodyPr>
          <a:lstStyle/>
          <a:p>
            <a:r>
              <a:rPr lang="en-US" sz="3200" dirty="0">
                <a:latin typeface="Calibri" charset="0"/>
                <a:ea typeface="MS PGothic" charset="0"/>
              </a:rPr>
              <a:t>Generic EO Data Set Consolidation </a:t>
            </a:r>
            <a:r>
              <a:rPr lang="en-US" sz="3200" dirty="0" smtClean="0">
                <a:latin typeface="Calibri" charset="0"/>
                <a:ea typeface="MS PGothic" charset="0"/>
              </a:rPr>
              <a:t>Process Objectives</a:t>
            </a:r>
            <a:endParaRPr lang="en-US" sz="3200" dirty="0">
              <a:latin typeface="Calibri" charset="0"/>
              <a:ea typeface="MS PGothic" charset="0"/>
            </a:endParaRPr>
          </a:p>
        </p:txBody>
      </p:sp>
      <p:pic>
        <p:nvPicPr>
          <p:cNvPr id="3" name="Picture 2"/>
          <p:cNvPicPr>
            <a:picLocks noChangeAspect="1"/>
          </p:cNvPicPr>
          <p:nvPr/>
        </p:nvPicPr>
        <p:blipFill>
          <a:blip r:embed="rId2"/>
          <a:stretch>
            <a:fillRect/>
          </a:stretch>
        </p:blipFill>
        <p:spPr>
          <a:xfrm>
            <a:off x="4179386" y="2566333"/>
            <a:ext cx="4964614" cy="2279669"/>
          </a:xfrm>
          <a:prstGeom prst="rect">
            <a:avLst/>
          </a:prstGeom>
        </p:spPr>
      </p:pic>
      <p:sp>
        <p:nvSpPr>
          <p:cNvPr id="7" name="Rectangle 6"/>
          <p:cNvSpPr/>
          <p:nvPr/>
        </p:nvSpPr>
        <p:spPr>
          <a:xfrm>
            <a:off x="123197" y="1458126"/>
            <a:ext cx="4204434" cy="4878260"/>
          </a:xfrm>
          <a:prstGeom prst="rect">
            <a:avLst/>
          </a:prstGeom>
        </p:spPr>
        <p:txBody>
          <a:bodyPr wrap="square">
            <a:spAutoFit/>
          </a:bodyPr>
          <a:lstStyle/>
          <a:p>
            <a:pPr marL="285750" indent="-285750">
              <a:spcBef>
                <a:spcPts val="300"/>
              </a:spcBef>
              <a:buClr>
                <a:schemeClr val="tx1"/>
              </a:buClr>
              <a:buFont typeface="Arial"/>
              <a:buChar char="•"/>
              <a:defRPr/>
            </a:pPr>
            <a:r>
              <a:rPr lang="en-GB" dirty="0"/>
              <a:t>The Generic EO Data Set Consolidation process produces a consistent, consolidated and validated set of "Data Records" and "Associated </a:t>
            </a:r>
            <a:r>
              <a:rPr lang="en-GB" dirty="0" smtClean="0"/>
              <a:t>Knowledge”</a:t>
            </a:r>
          </a:p>
          <a:p>
            <a:pPr marL="285750" indent="-285750">
              <a:spcBef>
                <a:spcPts val="300"/>
              </a:spcBef>
              <a:buClr>
                <a:schemeClr val="tx1"/>
              </a:buClr>
              <a:buFont typeface="Arial"/>
              <a:buChar char="•"/>
              <a:defRPr/>
            </a:pPr>
            <a:r>
              <a:rPr lang="en-US" dirty="0"/>
              <a:t>It can be applied to any </a:t>
            </a:r>
            <a:r>
              <a:rPr lang="en-US" dirty="0" smtClean="0"/>
              <a:t>Data Record (e.g. raw </a:t>
            </a:r>
            <a:r>
              <a:rPr lang="en-US" dirty="0"/>
              <a:t>data, Level 0 </a:t>
            </a:r>
            <a:r>
              <a:rPr lang="en-US" dirty="0" smtClean="0"/>
              <a:t>data, higher</a:t>
            </a:r>
            <a:r>
              <a:rPr lang="en-US" dirty="0"/>
              <a:t>-level products, browses, auxiliary and ancillary data, calibration and validation data sets, </a:t>
            </a:r>
            <a:r>
              <a:rPr lang="en-US" dirty="0" smtClean="0"/>
              <a:t>metadata)</a:t>
            </a:r>
            <a:endParaRPr lang="en-US" dirty="0"/>
          </a:p>
          <a:p>
            <a:pPr marL="285750" indent="-285750">
              <a:spcBef>
                <a:spcPts val="300"/>
              </a:spcBef>
              <a:buClr>
                <a:schemeClr val="tx1"/>
              </a:buClr>
              <a:buFont typeface="Arial"/>
              <a:buChar char="•"/>
              <a:defRPr/>
            </a:pPr>
            <a:r>
              <a:rPr lang="en-US" dirty="0" smtClean="0"/>
              <a:t>It should </a:t>
            </a:r>
            <a:r>
              <a:rPr lang="en-US" dirty="0"/>
              <a:t>be tailored </a:t>
            </a:r>
            <a:r>
              <a:rPr lang="en-US" dirty="0" smtClean="0"/>
              <a:t>for each mission depending on objectives</a:t>
            </a:r>
            <a:r>
              <a:rPr lang="en-US" dirty="0"/>
              <a:t>, budget availability, operational </a:t>
            </a:r>
            <a:r>
              <a:rPr lang="en-US" dirty="0" smtClean="0"/>
              <a:t>constraints, </a:t>
            </a:r>
            <a:r>
              <a:rPr lang="en-US" dirty="0"/>
              <a:t>and according to the sensor </a:t>
            </a:r>
            <a:r>
              <a:rPr lang="en-US" dirty="0" smtClean="0"/>
              <a:t>category</a:t>
            </a:r>
            <a:r>
              <a:rPr lang="en-US" dirty="0"/>
              <a:t>.</a:t>
            </a:r>
            <a:endParaRPr lang="en-US" dirty="0" smtClean="0"/>
          </a:p>
        </p:txBody>
      </p:sp>
    </p:spTree>
    <p:extLst>
      <p:ext uri="{BB962C8B-B14F-4D97-AF65-F5344CB8AC3E}">
        <p14:creationId xmlns:p14="http://schemas.microsoft.com/office/powerpoint/2010/main" val="2957115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Title 1"/>
          <p:cNvSpPr>
            <a:spLocks noGrp="1"/>
          </p:cNvSpPr>
          <p:nvPr>
            <p:ph type="title"/>
          </p:nvPr>
        </p:nvSpPr>
        <p:spPr>
          <a:xfrm>
            <a:off x="114041" y="0"/>
            <a:ext cx="8616379" cy="1077218"/>
          </a:xfrm>
          <a:noFill/>
          <a:ln>
            <a:noFill/>
          </a:ln>
        </p:spPr>
        <p:txBody>
          <a:bodyPr vert="horz" wrap="square" lIns="91440" tIns="45720" rIns="91440" bIns="45720" numCol="1" anchor="ctr" anchorCtr="0" compatLnSpc="1">
            <a:prstTxWarp prst="textNoShape">
              <a:avLst/>
            </a:prstTxWarp>
            <a:spAutoFit/>
          </a:bodyPr>
          <a:lstStyle/>
          <a:p>
            <a:r>
              <a:rPr lang="en-US" sz="3200" dirty="0">
                <a:latin typeface="Calibri" charset="0"/>
                <a:ea typeface="MS PGothic" charset="0"/>
              </a:rPr>
              <a:t>Generic EO Data Set Consolidation </a:t>
            </a:r>
            <a:r>
              <a:rPr lang="en-US" sz="3200" dirty="0" smtClean="0">
                <a:latin typeface="Calibri" charset="0"/>
                <a:ea typeface="MS PGothic" charset="0"/>
              </a:rPr>
              <a:t>Process</a:t>
            </a:r>
            <a:br>
              <a:rPr lang="en-US" sz="3200" dirty="0" smtClean="0">
                <a:latin typeface="Calibri" charset="0"/>
                <a:ea typeface="MS PGothic" charset="0"/>
              </a:rPr>
            </a:br>
            <a:r>
              <a:rPr lang="en-US" sz="3200" dirty="0" smtClean="0">
                <a:latin typeface="Calibri" charset="0"/>
                <a:ea typeface="MS PGothic" charset="0"/>
              </a:rPr>
              <a:t> Steps  </a:t>
            </a:r>
            <a:endParaRPr lang="en-US" sz="3200" dirty="0">
              <a:latin typeface="Calibri" charset="0"/>
              <a:ea typeface="MS PGothic" charset="0"/>
            </a:endParaRPr>
          </a:p>
        </p:txBody>
      </p:sp>
      <p:pic>
        <p:nvPicPr>
          <p:cNvPr id="2" name="Picture 1"/>
          <p:cNvPicPr>
            <a:picLocks noChangeAspect="1"/>
          </p:cNvPicPr>
          <p:nvPr/>
        </p:nvPicPr>
        <p:blipFill>
          <a:blip r:embed="rId3"/>
          <a:stretch>
            <a:fillRect/>
          </a:stretch>
        </p:blipFill>
        <p:spPr>
          <a:xfrm>
            <a:off x="185397" y="1275711"/>
            <a:ext cx="8753917" cy="5512797"/>
          </a:xfrm>
          <a:prstGeom prst="rect">
            <a:avLst/>
          </a:prstGeom>
        </p:spPr>
      </p:pic>
    </p:spTree>
    <p:extLst>
      <p:ext uri="{BB962C8B-B14F-4D97-AF65-F5344CB8AC3E}">
        <p14:creationId xmlns:p14="http://schemas.microsoft.com/office/powerpoint/2010/main" val="3405741699"/>
      </p:ext>
    </p:extLst>
  </p:cSld>
  <p:clrMapOvr>
    <a:masterClrMapping/>
  </p:clrMapOvr>
  <p:timing>
    <p:tnLst>
      <p:par>
        <p:cTn id="1" dur="indefinite" restart="never" nodeType="tmRoot"/>
      </p:par>
    </p:tnLst>
  </p:timing>
</p:sld>
</file>

<file path=ppt/theme/theme1.xml><?xml version="1.0" encoding="utf-8"?>
<a:theme xmlns:a="http://schemas.openxmlformats.org/drawingml/2006/main" name="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ESA Presentation</Template>
  <TotalTime>115</TotalTime>
  <Words>1279</Words>
  <Application>Microsoft Office PowerPoint</Application>
  <PresentationFormat>On-screen Show (4:3)</PresentationFormat>
  <Paragraphs>265</Paragraphs>
  <Slides>18</Slides>
  <Notes>2</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ESA Presentation</vt:lpstr>
      <vt:lpstr>Document</vt:lpstr>
      <vt:lpstr>PowerPoint Presentation</vt:lpstr>
      <vt:lpstr>Data Stewardship Best Practices Document Tree </vt:lpstr>
      <vt:lpstr>Data Stewardship Best Practices/Guidelines Drafting/Approval Cycle</vt:lpstr>
      <vt:lpstr>Documents for adoption today</vt:lpstr>
      <vt:lpstr>Preservation Workflow – Definitions</vt:lpstr>
      <vt:lpstr>Preservation Workflow – Content  </vt:lpstr>
      <vt:lpstr>Preservation Workflow – Phases</vt:lpstr>
      <vt:lpstr>Generic EO Data Set Consolidation Process Objectives</vt:lpstr>
      <vt:lpstr>Generic EO Data Set Consolidation Process  Steps  </vt:lpstr>
      <vt:lpstr>Persistent Identifiers Best Practice</vt:lpstr>
      <vt:lpstr>Persistent Identifier Best Practice</vt:lpstr>
      <vt:lpstr>Future documents timeline proposal</vt:lpstr>
      <vt:lpstr>EO Data Preservation Guidelines - Definition &amp; Adherence Levels  </vt:lpstr>
      <vt:lpstr>EO Data Preservation Guidelines - status</vt:lpstr>
      <vt:lpstr>EO Data Preservation Guidelines</vt:lpstr>
      <vt:lpstr>Preserved Dataset Content - Status </vt:lpstr>
      <vt:lpstr>PowerPoint Presentation</vt:lpstr>
      <vt:lpstr>Document Management Table  </vt:lpstr>
    </vt:vector>
  </TitlesOfParts>
  <Company>ESA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 sheets for TPM Steering Group</dc:title>
  <dc:creator>Paulo Sacramento</dc:creator>
  <cp:lastModifiedBy>Anne</cp:lastModifiedBy>
  <cp:revision>835</cp:revision>
  <cp:lastPrinted>2012-06-25T10:16:38Z</cp:lastPrinted>
  <dcterms:created xsi:type="dcterms:W3CDTF">2011-09-06T09:08:01Z</dcterms:created>
  <dcterms:modified xsi:type="dcterms:W3CDTF">2015-06-24T18:48:41Z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ESADialog">
    <vt:bool>true</vt:bool>
  </property>
  <property fmtid="{D5CDD505-2E9C-101B-9397-08002B2CF9AE}" pid="3" name="PTitle">
    <vt:lpwstr>Mission sheets for TPM Steering Group</vt:lpwstr>
  </property>
  <property fmtid="{D5CDD505-2E9C-101B-9397-08002B2CF9AE}" pid="4" name="PSubtitle">
    <vt:lpwstr>Mission sheets</vt:lpwstr>
  </property>
  <property fmtid="{D5CDD505-2E9C-101B-9397-08002B2CF9AE}" pid="5" name="PAuthor">
    <vt:lpwstr>Paulo Sacramento</vt:lpwstr>
  </property>
  <property fmtid="{D5CDD505-2E9C-101B-9397-08002B2CF9AE}" pid="6" name="PPlace">
    <vt:lpwstr/>
  </property>
  <property fmtid="{D5CDD505-2E9C-101B-9397-08002B2CF9AE}" pid="7" name="PDate">
    <vt:lpwstr>06/09/2011</vt:lpwstr>
  </property>
  <property fmtid="{D5CDD505-2E9C-101B-9397-08002B2CF9AE}" pid="8" name="PProgramme">
    <vt:lpwstr>EOP</vt:lpwstr>
  </property>
  <property fmtid="{D5CDD505-2E9C-101B-9397-08002B2CF9AE}" pid="9" name="PEmail">
    <vt:lpwstr/>
  </property>
  <property fmtid="{D5CDD505-2E9C-101B-9397-08002B2CF9AE}" pid="10" name="PClassification">
    <vt:lpwstr>ESA UNCLASSIFIED – For Official Use</vt:lpwstr>
  </property>
  <property fmtid="{D5CDD505-2E9C-101B-9397-08002B2CF9AE}" pid="11" name="POptionButton1">
    <vt:bool>true</vt:bool>
  </property>
  <property fmtid="{D5CDD505-2E9C-101B-9397-08002B2CF9AE}" pid="12" name="POptionButton2">
    <vt:bool>false</vt:bool>
  </property>
</Properties>
</file>