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5"/>
  </p:notesMasterIdLst>
  <p:handoutMasterIdLst>
    <p:handoutMasterId r:id="rId26"/>
  </p:handoutMasterIdLst>
  <p:sldIdLst>
    <p:sldId id="256" r:id="rId2"/>
    <p:sldId id="454" r:id="rId3"/>
    <p:sldId id="455" r:id="rId4"/>
    <p:sldId id="445" r:id="rId5"/>
    <p:sldId id="472" r:id="rId6"/>
    <p:sldId id="496" r:id="rId7"/>
    <p:sldId id="497" r:id="rId8"/>
    <p:sldId id="493" r:id="rId9"/>
    <p:sldId id="498" r:id="rId10"/>
    <p:sldId id="499" r:id="rId11"/>
    <p:sldId id="494" r:id="rId12"/>
    <p:sldId id="500" r:id="rId13"/>
    <p:sldId id="505" r:id="rId14"/>
    <p:sldId id="506" r:id="rId15"/>
    <p:sldId id="488" r:id="rId16"/>
    <p:sldId id="489" r:id="rId17"/>
    <p:sldId id="450" r:id="rId18"/>
    <p:sldId id="466" r:id="rId19"/>
    <p:sldId id="453" r:id="rId20"/>
    <p:sldId id="462" r:id="rId21"/>
    <p:sldId id="441" r:id="rId22"/>
    <p:sldId id="443" r:id="rId23"/>
    <p:sldId id="452" r:id="rId24"/>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6"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83403" autoAdjust="0"/>
  </p:normalViewPr>
  <p:slideViewPr>
    <p:cSldViewPr snapToGrid="0">
      <p:cViewPr>
        <p:scale>
          <a:sx n="64" d="100"/>
          <a:sy n="64" d="100"/>
        </p:scale>
        <p:origin x="-1254"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6/24/2015</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7</a:t>
            </a:fld>
            <a:endParaRPr lang="en-US"/>
          </a:p>
        </p:txBody>
      </p:sp>
    </p:spTree>
    <p:extLst>
      <p:ext uri="{BB962C8B-B14F-4D97-AF65-F5344CB8AC3E}">
        <p14:creationId xmlns:p14="http://schemas.microsoft.com/office/powerpoint/2010/main" val="2030062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dip-es.eu"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ongrexprojects.com/2014-events/BigDatafromSpace/introduction" TargetMode="External"/><Relationship Id="rId1" Type="http://schemas.openxmlformats.org/officeDocument/2006/relationships/slideLayout" Target="../slideLayouts/slideLayout2.xml"/><Relationship Id="rId5" Type="http://schemas.openxmlformats.org/officeDocument/2006/relationships/hyperlink" Target="http://bookshop.europa.eu/is-bin/INTERSHOP.enfinity/WFS/EU-Bookshop-Site/en_GB/-/EUR/ViewPublication-Start?PublicationKey=LBNA26868" TargetMode="External"/><Relationship Id="rId4" Type="http://schemas.openxmlformats.org/officeDocument/2006/relationships/hyperlink" Target="http://congrexprojects.com/2014-events/BigDatafromSpace/presentation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98182" y="3178172"/>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a:t>
            </a:r>
            <a:r>
              <a:rPr lang="en-GB" altLang="en-US" sz="2400" b="1" dirty="0" smtClean="0"/>
              <a:t>39 Meeting</a:t>
            </a:r>
          </a:p>
          <a:p>
            <a:pPr eaLnBrk="1" hangingPunct="1">
              <a:lnSpc>
                <a:spcPct val="80000"/>
              </a:lnSpc>
            </a:pPr>
            <a:endParaRPr lang="en-GB" altLang="en-US" sz="2400" b="1" dirty="0" smtClean="0"/>
          </a:p>
          <a:p>
            <a:pPr eaLnBrk="1" hangingPunct="1">
              <a:lnSpc>
                <a:spcPct val="80000"/>
              </a:lnSpc>
            </a:pPr>
            <a:r>
              <a:rPr lang="en-GB" altLang="en-US" sz="2400" b="1" dirty="0"/>
              <a:t>DSIG </a:t>
            </a:r>
            <a:r>
              <a:rPr lang="en-GB" altLang="en-US" sz="2400" b="1" dirty="0" smtClean="0"/>
              <a:t>Overview &amp; Updates </a:t>
            </a:r>
          </a:p>
          <a:p>
            <a:pPr eaLnBrk="1" hangingPunct="1">
              <a:lnSpc>
                <a:spcPct val="80000"/>
              </a:lnSpc>
            </a:pPr>
            <a:r>
              <a:rPr lang="en-GB" sz="2400" dirty="0" smtClean="0"/>
              <a:t>  Tsukuba</a:t>
            </a:r>
            <a:r>
              <a:rPr lang="en-GB" sz="2400" dirty="0"/>
              <a:t>, </a:t>
            </a:r>
            <a:r>
              <a:rPr lang="en-GB" sz="2400" dirty="0" smtClean="0"/>
              <a:t>Japan (JAXA) – </a:t>
            </a:r>
            <a:r>
              <a:rPr lang="en-GB" sz="2400" dirty="0" smtClean="0">
                <a:latin typeface="Arial" charset="0"/>
              </a:rPr>
              <a:t>11-15 May, 2015</a:t>
            </a:r>
          </a:p>
          <a:p>
            <a:pPr eaLnBrk="1" hangingPunct="1">
              <a:lnSpc>
                <a:spcPct val="80000"/>
              </a:lnSpc>
            </a:pPr>
            <a:r>
              <a:rPr lang="en-GB" sz="2400" dirty="0" smtClean="0">
                <a:latin typeface="Arial" charset="0"/>
              </a:rPr>
              <a:t>Mirko Albani, European Space Agency</a:t>
            </a:r>
          </a:p>
          <a:p>
            <a:pPr eaLnBrk="1" hangingPunct="1">
              <a:lnSpc>
                <a:spcPct val="80000"/>
              </a:lnSpc>
            </a:pPr>
            <a:endParaRPr lang="en-GB" sz="2400" dirty="0">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58" y="1745420"/>
            <a:ext cx="4545469" cy="14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77" y="1805849"/>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43600" y="218226"/>
            <a:ext cx="6725068"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(3) </a:t>
            </a:r>
            <a:endParaRPr lang="en-US" sz="3200" b="1" dirty="0">
              <a:solidFill>
                <a:schemeClr val="bg1"/>
              </a:solidFill>
              <a:latin typeface="Calibri"/>
              <a:ea typeface="+mj-ea"/>
              <a:cs typeface="Calibri"/>
            </a:endParaRPr>
          </a:p>
        </p:txBody>
      </p:sp>
      <p:cxnSp>
        <p:nvCxnSpPr>
          <p:cNvPr id="9" name="Straight Connector 8"/>
          <p:cNvCxnSpPr/>
          <p:nvPr/>
        </p:nvCxnSpPr>
        <p:spPr>
          <a:xfrm flipV="1">
            <a:off x="218486" y="3747327"/>
            <a:ext cx="8466350" cy="27309"/>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584031" y="3728658"/>
            <a:ext cx="6559969" cy="3385543"/>
          </a:xfrm>
          <a:prstGeom prst="rect">
            <a:avLst/>
          </a:prstGeom>
        </p:spPr>
        <p:txBody>
          <a:bodyPr wrap="square">
            <a:spAutoFit/>
          </a:bodyPr>
          <a:lstStyle/>
          <a:p>
            <a:r>
              <a:rPr lang="en-US" b="1" dirty="0"/>
              <a:t>Curation </a:t>
            </a:r>
            <a:endParaRPr lang="en-US" dirty="0"/>
          </a:p>
          <a:p>
            <a:r>
              <a:rPr lang="en-US" dirty="0"/>
              <a:t>DMP-9 </a:t>
            </a:r>
            <a:r>
              <a:rPr lang="en-US" dirty="0" smtClean="0"/>
              <a:t> Data </a:t>
            </a:r>
            <a:r>
              <a:rPr lang="en-US" dirty="0"/>
              <a:t>will be managed to perform corrections </a:t>
            </a:r>
            <a:endParaRPr lang="en-US" dirty="0" smtClean="0"/>
          </a:p>
          <a:p>
            <a:r>
              <a:rPr lang="en-US" dirty="0"/>
              <a:t> </a:t>
            </a:r>
            <a:r>
              <a:rPr lang="en-US" dirty="0" smtClean="0"/>
              <a:t>           and updates </a:t>
            </a:r>
            <a:r>
              <a:rPr lang="en-US" dirty="0"/>
              <a:t>in accordance with reviews, </a:t>
            </a:r>
            <a:endParaRPr lang="en-US" dirty="0" smtClean="0"/>
          </a:p>
          <a:p>
            <a:r>
              <a:rPr lang="en-US" dirty="0"/>
              <a:t> </a:t>
            </a:r>
            <a:r>
              <a:rPr lang="en-US" dirty="0" smtClean="0"/>
              <a:t>           and </a:t>
            </a:r>
            <a:r>
              <a:rPr lang="en-US" dirty="0"/>
              <a:t>to enable reprocessing as appropriate; </a:t>
            </a:r>
            <a:endParaRPr lang="en-US" dirty="0" smtClean="0"/>
          </a:p>
          <a:p>
            <a:r>
              <a:rPr lang="en-US" dirty="0"/>
              <a:t> </a:t>
            </a:r>
            <a:r>
              <a:rPr lang="en-US" dirty="0" smtClean="0"/>
              <a:t>           where </a:t>
            </a:r>
            <a:r>
              <a:rPr lang="en-US" dirty="0"/>
              <a:t>applicable this shall follow </a:t>
            </a:r>
            <a:endParaRPr lang="en-US" dirty="0" smtClean="0"/>
          </a:p>
          <a:p>
            <a:r>
              <a:rPr lang="en-US" dirty="0"/>
              <a:t> </a:t>
            </a:r>
            <a:r>
              <a:rPr lang="en-US" dirty="0" smtClean="0"/>
              <a:t>           established </a:t>
            </a:r>
            <a:r>
              <a:rPr lang="en-US" dirty="0"/>
              <a:t>and agreed procedures. </a:t>
            </a:r>
          </a:p>
          <a:p>
            <a:r>
              <a:rPr lang="en-US" dirty="0"/>
              <a:t>DMP-10 Data will be assigned appropriate </a:t>
            </a:r>
            <a:endParaRPr lang="en-US" dirty="0" smtClean="0"/>
          </a:p>
          <a:p>
            <a:r>
              <a:rPr lang="en-US" dirty="0"/>
              <a:t> </a:t>
            </a:r>
            <a:r>
              <a:rPr lang="en-US" dirty="0" smtClean="0"/>
              <a:t>           persistent</a:t>
            </a:r>
            <a:r>
              <a:rPr lang="en-US" dirty="0"/>
              <a:t>, </a:t>
            </a:r>
            <a:r>
              <a:rPr lang="en-US" dirty="0" smtClean="0"/>
              <a:t>resolvable </a:t>
            </a:r>
            <a:r>
              <a:rPr lang="en-US" dirty="0"/>
              <a:t>identifiers to enable </a:t>
            </a:r>
            <a:endParaRPr lang="en-US" dirty="0" smtClean="0"/>
          </a:p>
          <a:p>
            <a:r>
              <a:rPr lang="en-US" dirty="0"/>
              <a:t> </a:t>
            </a:r>
            <a:r>
              <a:rPr lang="en-US" dirty="0" smtClean="0"/>
              <a:t>           documents </a:t>
            </a:r>
            <a:r>
              <a:rPr lang="en-US" dirty="0"/>
              <a:t>to cite the data on which they </a:t>
            </a:r>
            <a:r>
              <a:rPr lang="en-US" dirty="0" smtClean="0"/>
              <a:t> </a:t>
            </a:r>
          </a:p>
          <a:p>
            <a:r>
              <a:rPr lang="en-US" dirty="0"/>
              <a:t> </a:t>
            </a:r>
            <a:r>
              <a:rPr lang="en-US" dirty="0" smtClean="0"/>
              <a:t>           are </a:t>
            </a:r>
            <a:r>
              <a:rPr lang="en-US" dirty="0"/>
              <a:t>based and to enable data providers to </a:t>
            </a:r>
            <a:endParaRPr lang="en-US" dirty="0" smtClean="0"/>
          </a:p>
          <a:p>
            <a:r>
              <a:rPr lang="en-US" dirty="0"/>
              <a:t> </a:t>
            </a:r>
            <a:r>
              <a:rPr lang="en-US" dirty="0" smtClean="0"/>
              <a:t>           receive </a:t>
            </a:r>
            <a:r>
              <a:rPr lang="en-US" dirty="0"/>
              <a:t>acknowledgement of use of their data. </a:t>
            </a:r>
          </a:p>
          <a:p>
            <a:endParaRPr lang="en-US" sz="1600" dirty="0"/>
          </a:p>
        </p:txBody>
      </p:sp>
      <p:sp>
        <p:nvSpPr>
          <p:cNvPr id="2" name="Rectangle 1"/>
          <p:cNvSpPr/>
          <p:nvPr/>
        </p:nvSpPr>
        <p:spPr>
          <a:xfrm>
            <a:off x="2582333" y="1154837"/>
            <a:ext cx="6561667" cy="2954655"/>
          </a:xfrm>
          <a:prstGeom prst="rect">
            <a:avLst/>
          </a:prstGeom>
        </p:spPr>
        <p:txBody>
          <a:bodyPr wrap="square">
            <a:spAutoFit/>
          </a:bodyPr>
          <a:lstStyle/>
          <a:p>
            <a:r>
              <a:rPr lang="en-US" b="1" dirty="0"/>
              <a:t>Preservation</a:t>
            </a:r>
          </a:p>
          <a:p>
            <a:r>
              <a:rPr lang="en-US" sz="1600" dirty="0"/>
              <a:t>DMP-7  Data will be protected from loss and preserved for </a:t>
            </a:r>
            <a:endParaRPr lang="en-US" sz="1600" dirty="0" smtClean="0"/>
          </a:p>
          <a:p>
            <a:r>
              <a:rPr lang="en-US" sz="1600" dirty="0"/>
              <a:t> </a:t>
            </a:r>
            <a:r>
              <a:rPr lang="en-US" sz="1600" dirty="0" smtClean="0"/>
              <a:t>           future </a:t>
            </a:r>
            <a:r>
              <a:rPr lang="en-US" sz="1600" dirty="0"/>
              <a:t>use; </a:t>
            </a:r>
            <a:r>
              <a:rPr lang="en-US" sz="1600" dirty="0" smtClean="0"/>
              <a:t>preservation </a:t>
            </a:r>
            <a:r>
              <a:rPr lang="en-US" sz="1600" dirty="0"/>
              <a:t>planning will be for the </a:t>
            </a:r>
            <a:endParaRPr lang="en-US" sz="1600" dirty="0" smtClean="0"/>
          </a:p>
          <a:p>
            <a:r>
              <a:rPr lang="en-US" sz="1600" dirty="0"/>
              <a:t> </a:t>
            </a:r>
            <a:r>
              <a:rPr lang="en-US" sz="1600" dirty="0" smtClean="0"/>
              <a:t>           long </a:t>
            </a:r>
            <a:r>
              <a:rPr lang="en-US" sz="1600" dirty="0"/>
              <a:t>term and include guidelines for loss </a:t>
            </a:r>
            <a:endParaRPr lang="en-US" sz="1600" dirty="0" smtClean="0"/>
          </a:p>
          <a:p>
            <a:r>
              <a:rPr lang="en-US" sz="1600" dirty="0" smtClean="0"/>
              <a:t>            prevention</a:t>
            </a:r>
            <a:r>
              <a:rPr lang="en-US" sz="1600" dirty="0"/>
              <a:t>, retention schedules, and disposal or </a:t>
            </a:r>
            <a:r>
              <a:rPr lang="en-US" sz="1600" dirty="0" smtClean="0"/>
              <a:t>  </a:t>
            </a:r>
          </a:p>
          <a:p>
            <a:r>
              <a:rPr lang="en-US" sz="1600" dirty="0"/>
              <a:t> </a:t>
            </a:r>
            <a:r>
              <a:rPr lang="en-US" sz="1600" dirty="0" smtClean="0"/>
              <a:t>           transfer </a:t>
            </a:r>
            <a:r>
              <a:rPr lang="en-US" sz="1600" dirty="0"/>
              <a:t>procedures. </a:t>
            </a:r>
          </a:p>
          <a:p>
            <a:r>
              <a:rPr lang="en-US" sz="1600" dirty="0"/>
              <a:t>DMP-8  Data and associated metadata held in data </a:t>
            </a:r>
            <a:endParaRPr lang="en-US" sz="1600" dirty="0" smtClean="0"/>
          </a:p>
          <a:p>
            <a:r>
              <a:rPr lang="en-US" sz="1600" dirty="0"/>
              <a:t> </a:t>
            </a:r>
            <a:r>
              <a:rPr lang="en-US" sz="1600" dirty="0" smtClean="0"/>
              <a:t>           </a:t>
            </a:r>
            <a:r>
              <a:rPr lang="en-US" sz="1600" dirty="0"/>
              <a:t>management systems will be periodically </a:t>
            </a:r>
          </a:p>
          <a:p>
            <a:r>
              <a:rPr lang="en-US" sz="1600" dirty="0"/>
              <a:t>          </a:t>
            </a:r>
            <a:r>
              <a:rPr lang="en-US" sz="1600" dirty="0" smtClean="0"/>
              <a:t>  verified </a:t>
            </a:r>
            <a:r>
              <a:rPr lang="en-US" sz="1600" dirty="0"/>
              <a:t>to ensure integrity, authenticity and </a:t>
            </a:r>
          </a:p>
          <a:p>
            <a:r>
              <a:rPr lang="en-US" sz="1600" dirty="0"/>
              <a:t>         </a:t>
            </a:r>
            <a:r>
              <a:rPr lang="en-US" sz="1600" dirty="0" smtClean="0"/>
              <a:t>   </a:t>
            </a:r>
            <a:r>
              <a:rPr lang="en-US" sz="1600" dirty="0"/>
              <a:t>readability. </a:t>
            </a:r>
          </a:p>
          <a:p>
            <a:endParaRPr lang="en-US" dirty="0"/>
          </a:p>
        </p:txBody>
      </p:sp>
      <p:pic>
        <p:nvPicPr>
          <p:cNvPr id="3" name="Picture 2"/>
          <p:cNvPicPr>
            <a:picLocks noChangeAspect="1"/>
          </p:cNvPicPr>
          <p:nvPr/>
        </p:nvPicPr>
        <p:blipFill>
          <a:blip r:embed="rId2"/>
          <a:stretch>
            <a:fillRect/>
          </a:stretch>
        </p:blipFill>
        <p:spPr>
          <a:xfrm>
            <a:off x="169334" y="1652410"/>
            <a:ext cx="2398889" cy="1573360"/>
          </a:xfrm>
          <a:prstGeom prst="rect">
            <a:avLst/>
          </a:prstGeom>
        </p:spPr>
      </p:pic>
      <p:pic>
        <p:nvPicPr>
          <p:cNvPr id="8" name="Picture 7"/>
          <p:cNvPicPr>
            <a:picLocks noChangeAspect="1"/>
          </p:cNvPicPr>
          <p:nvPr/>
        </p:nvPicPr>
        <p:blipFill>
          <a:blip r:embed="rId3"/>
          <a:stretch>
            <a:fillRect/>
          </a:stretch>
        </p:blipFill>
        <p:spPr>
          <a:xfrm>
            <a:off x="167922" y="4162777"/>
            <a:ext cx="2514600" cy="1778000"/>
          </a:xfrm>
          <a:prstGeom prst="rect">
            <a:avLst/>
          </a:prstGeom>
        </p:spPr>
      </p:pic>
    </p:spTree>
    <p:extLst>
      <p:ext uri="{BB962C8B-B14F-4D97-AF65-F5344CB8AC3E}">
        <p14:creationId xmlns:p14="http://schemas.microsoft.com/office/powerpoint/2010/main" val="147048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43599" y="-27995"/>
            <a:ext cx="7702153" cy="1077218"/>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smtClean="0">
                <a:solidFill>
                  <a:schemeClr val="bg1"/>
                </a:solidFill>
                <a:latin typeface="Calibri"/>
                <a:ea typeface="+mj-ea"/>
                <a:cs typeface="Calibri"/>
              </a:rPr>
              <a:t>DMPs included in GEO strategic plan 2016-2025</a:t>
            </a:r>
            <a:endParaRPr lang="en-US" sz="3200" b="1" dirty="0">
              <a:solidFill>
                <a:schemeClr val="bg1"/>
              </a:solidFill>
              <a:latin typeface="Calibri"/>
              <a:ea typeface="+mj-ea"/>
              <a:cs typeface="Calibri"/>
            </a:endParaRPr>
          </a:p>
        </p:txBody>
      </p:sp>
      <p:sp>
        <p:nvSpPr>
          <p:cNvPr id="6" name="Rectangle 5"/>
          <p:cNvSpPr/>
          <p:nvPr/>
        </p:nvSpPr>
        <p:spPr>
          <a:xfrm>
            <a:off x="211665" y="1359514"/>
            <a:ext cx="8777111" cy="5262980"/>
          </a:xfrm>
          <a:prstGeom prst="rect">
            <a:avLst/>
          </a:prstGeom>
        </p:spPr>
        <p:txBody>
          <a:bodyPr wrap="square">
            <a:spAutoFit/>
          </a:bodyPr>
          <a:lstStyle/>
          <a:p>
            <a:pPr marL="342900" indent="-342900">
              <a:buFont typeface="Arial"/>
              <a:buChar char="•"/>
            </a:pPr>
            <a:r>
              <a:rPr lang="en-US" sz="2400" baseline="30000" dirty="0" smtClean="0"/>
              <a:t>To </a:t>
            </a:r>
            <a:r>
              <a:rPr lang="en-US" sz="2400" baseline="30000" dirty="0"/>
              <a:t>further maximize the value and benefit from data sharing, GEO will continue to work with partners to promote the use of key Data Management Principles, including the need for common standards and interoperability arrangements. This will ensure that data and information of different origin and type are comparable and compatible, facilitating their integration into models and the development of applications to derive decision support tools. GEO therefore strives to promote and encourage the implementation of Data Management Principles (Annex), which are summarized as:</a:t>
            </a:r>
          </a:p>
          <a:p>
            <a:pPr marL="342900" indent="-342900">
              <a:buFont typeface="Arial"/>
              <a:buChar char="•"/>
            </a:pPr>
            <a:endParaRPr lang="en-US" sz="2400" baseline="30000" dirty="0" smtClean="0"/>
          </a:p>
          <a:p>
            <a:pPr marL="342900" indent="-342900">
              <a:buFont typeface="Arial"/>
              <a:buChar char="•"/>
            </a:pPr>
            <a:r>
              <a:rPr lang="en-US" sz="2400" baseline="30000" dirty="0" smtClean="0"/>
              <a:t>Earth </a:t>
            </a:r>
            <a:r>
              <a:rPr lang="en-US" sz="2400" baseline="30000" dirty="0"/>
              <a:t>observations will be catalogued or otherwise advertised on the internet so that they can be discovered, and will be accessible online using open-standard encodings and services. Data and services will be comprehensively documented using international or community-approved standards, and to the extent possible, peer- reviewed publications, so that users can understand and make use of the data. Metadata will include access and use conditions, the results of quality control procedures, and provenance statements indicating the origin and processing history of the dataset or product. Data and associated metadata will be protected from loss and periodically verified to ensure integrity, authenticity and readability. Corrections and updates to data and metadata records will be performed as required. Finally, persistent identifiers will be assigned to data so that they can be tracked and cited and data providers can be acknowledged.</a:t>
            </a:r>
            <a:endParaRPr lang="en-US" sz="2400" dirty="0"/>
          </a:p>
        </p:txBody>
      </p:sp>
    </p:spTree>
    <p:extLst>
      <p:ext uri="{BB962C8B-B14F-4D97-AF65-F5344CB8AC3E}">
        <p14:creationId xmlns:p14="http://schemas.microsoft.com/office/powerpoint/2010/main" val="437303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43600" y="-27995"/>
            <a:ext cx="7975468" cy="1077218"/>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DMP-TF Next Steps: draft implementation guide for discussion at GEO-XII Plenary   </a:t>
            </a:r>
          </a:p>
        </p:txBody>
      </p:sp>
      <p:sp>
        <p:nvSpPr>
          <p:cNvPr id="2" name="Rectangle 1"/>
          <p:cNvSpPr/>
          <p:nvPr/>
        </p:nvSpPr>
        <p:spPr>
          <a:xfrm>
            <a:off x="176852" y="1260234"/>
            <a:ext cx="8797816" cy="5262980"/>
          </a:xfrm>
          <a:prstGeom prst="rect">
            <a:avLst/>
          </a:prstGeom>
        </p:spPr>
        <p:txBody>
          <a:bodyPr wrap="square">
            <a:spAutoFit/>
          </a:bodyPr>
          <a:lstStyle/>
          <a:p>
            <a:pPr marL="285750" indent="-285750">
              <a:buFont typeface="Arial"/>
              <a:buChar char="•"/>
            </a:pPr>
            <a:r>
              <a:rPr lang="en-GB" sz="1600" b="1" dirty="0" smtClean="0"/>
              <a:t>Guide Target Audience: </a:t>
            </a:r>
            <a:r>
              <a:rPr lang="en-GB" sz="1600" dirty="0" smtClean="0"/>
              <a:t>implementation </a:t>
            </a:r>
            <a:r>
              <a:rPr lang="en-GB" sz="1600" dirty="0"/>
              <a:t>guidelines are primarily for organisations that contribute, or may contribute, data and services to </a:t>
            </a:r>
            <a:r>
              <a:rPr lang="en-GB" sz="1600" dirty="0" smtClean="0"/>
              <a:t>GEOSS. The </a:t>
            </a:r>
            <a:r>
              <a:rPr lang="en-GB" sz="1600" dirty="0"/>
              <a:t>document enables organisations to implement their specific data management system to meet users’ needs and comply to the greatest extent that is practical for them with the GEO DMPs. </a:t>
            </a:r>
          </a:p>
          <a:p>
            <a:pPr marL="285750" indent="-285750">
              <a:buFont typeface="Arial"/>
              <a:buChar char="•"/>
            </a:pPr>
            <a:endParaRPr lang="en-GB" sz="1600" b="1" dirty="0" smtClean="0"/>
          </a:p>
          <a:p>
            <a:pPr marL="285750" indent="-285750">
              <a:buFont typeface="Arial"/>
              <a:buChar char="•"/>
            </a:pPr>
            <a:r>
              <a:rPr lang="en-US" sz="1600" b="1" dirty="0" smtClean="0"/>
              <a:t>Guide Format: </a:t>
            </a:r>
            <a:r>
              <a:rPr lang="en-US" sz="1600" dirty="0" smtClean="0"/>
              <a:t>t</a:t>
            </a:r>
            <a:r>
              <a:rPr lang="en-GB" sz="1600" dirty="0" smtClean="0"/>
              <a:t>he </a:t>
            </a:r>
            <a:r>
              <a:rPr lang="en-GB" sz="1600" dirty="0"/>
              <a:t>Guide should be pitched at the strategic or managerial level. It provides a high level view to guide implementation and is not intended as a detailed technical guide. </a:t>
            </a:r>
            <a:endParaRPr lang="en-US" sz="1600" dirty="0"/>
          </a:p>
          <a:p>
            <a:pPr marL="285750" indent="-285750">
              <a:buFont typeface="Arial"/>
              <a:buChar char="•"/>
            </a:pPr>
            <a:endParaRPr lang="en-GB" sz="1600" b="1" dirty="0" smtClean="0"/>
          </a:p>
          <a:p>
            <a:pPr marL="285750" indent="-285750">
              <a:buFont typeface="Arial"/>
              <a:buChar char="•"/>
            </a:pPr>
            <a:r>
              <a:rPr lang="en-GB" sz="1600" b="1" dirty="0" smtClean="0"/>
              <a:t>Implementation Guide will:</a:t>
            </a:r>
            <a:endParaRPr lang="en-US" sz="1600" dirty="0"/>
          </a:p>
          <a:p>
            <a:pPr marL="742950" lvl="1" indent="-285750">
              <a:buFont typeface="Arial"/>
              <a:buChar char="•"/>
            </a:pPr>
            <a:r>
              <a:rPr lang="en-GB" sz="1600" dirty="0"/>
              <a:t>T</a:t>
            </a:r>
            <a:r>
              <a:rPr lang="en-GB" sz="1600" dirty="0" smtClean="0"/>
              <a:t>ake </a:t>
            </a:r>
            <a:r>
              <a:rPr lang="en-GB" sz="1600" dirty="0"/>
              <a:t>each principle in turn and provide </a:t>
            </a:r>
            <a:r>
              <a:rPr lang="en-GB" sz="1600" i="1" u="sng" dirty="0"/>
              <a:t>key definitions and explanations of terms</a:t>
            </a:r>
            <a:r>
              <a:rPr lang="en-GB" sz="1600" dirty="0"/>
              <a:t>. </a:t>
            </a:r>
            <a:endParaRPr lang="en-GB" sz="1600" dirty="0" smtClean="0"/>
          </a:p>
          <a:p>
            <a:pPr marL="742950" lvl="1" indent="-285750">
              <a:buFont typeface="Arial"/>
              <a:buChar char="•"/>
            </a:pPr>
            <a:r>
              <a:rPr lang="en-GB" sz="1600" dirty="0"/>
              <a:t>P</a:t>
            </a:r>
            <a:r>
              <a:rPr lang="en-GB" sz="1600" dirty="0" smtClean="0"/>
              <a:t>rovide </a:t>
            </a:r>
            <a:r>
              <a:rPr lang="en-GB" sz="1600" dirty="0"/>
              <a:t>guidance and examples of </a:t>
            </a:r>
            <a:r>
              <a:rPr lang="en-GB" sz="1600" i="1" u="sng" dirty="0"/>
              <a:t>how the principles may be implemented</a:t>
            </a:r>
            <a:r>
              <a:rPr lang="en-GB" sz="1600" dirty="0"/>
              <a:t>.</a:t>
            </a:r>
            <a:endParaRPr lang="en-US" sz="1600" dirty="0"/>
          </a:p>
          <a:p>
            <a:pPr marL="742950" lvl="1" indent="-285750">
              <a:buFont typeface="Arial"/>
              <a:buChar char="•"/>
            </a:pPr>
            <a:r>
              <a:rPr lang="en-GB" sz="1600" dirty="0"/>
              <a:t>S</a:t>
            </a:r>
            <a:r>
              <a:rPr lang="en-GB" sz="1600" dirty="0" smtClean="0"/>
              <a:t>uggest </a:t>
            </a:r>
            <a:r>
              <a:rPr lang="en-GB" sz="1600" dirty="0"/>
              <a:t>metrics indicating the </a:t>
            </a:r>
            <a:r>
              <a:rPr lang="en-GB" sz="1600" i="1" u="sng" dirty="0"/>
              <a:t>level of adherence </a:t>
            </a:r>
            <a:r>
              <a:rPr lang="en-GB" sz="1600" dirty="0"/>
              <a:t>to the GEO DMPs. </a:t>
            </a:r>
            <a:r>
              <a:rPr lang="en-GB" sz="1600" dirty="0" smtClean="0"/>
              <a:t>Such </a:t>
            </a:r>
            <a:r>
              <a:rPr lang="en-GB" sz="1600" dirty="0"/>
              <a:t>metrics may be used by data managing organizations for internal (quality) control, and will also be used in aggregate to monitor progress in achieving DMPs in GEOSS as a whole.  </a:t>
            </a:r>
            <a:endParaRPr lang="en-US" sz="1600" dirty="0"/>
          </a:p>
          <a:p>
            <a:pPr marL="742950" lvl="1" indent="-285750">
              <a:buFont typeface="Arial"/>
              <a:buChar char="•"/>
            </a:pPr>
            <a:r>
              <a:rPr lang="en-GB" sz="1600" dirty="0" smtClean="0"/>
              <a:t>It </a:t>
            </a:r>
            <a:r>
              <a:rPr lang="en-GB" sz="1600" dirty="0"/>
              <a:t>should provide indications of </a:t>
            </a:r>
            <a:r>
              <a:rPr lang="en-GB" sz="1600" i="1" u="sng" dirty="0"/>
              <a:t>resource requirements </a:t>
            </a:r>
            <a:r>
              <a:rPr lang="en-GB" sz="1600" dirty="0"/>
              <a:t>for implementation of the GEO DMPs as well as examples of successful and cost-efficient implementations of data management best practices</a:t>
            </a:r>
            <a:r>
              <a:rPr lang="en-GB" sz="1600" dirty="0" smtClean="0"/>
              <a:t>.</a:t>
            </a:r>
            <a:endParaRPr lang="en-US" sz="1600" dirty="0"/>
          </a:p>
        </p:txBody>
      </p:sp>
    </p:spTree>
    <p:extLst>
      <p:ext uri="{BB962C8B-B14F-4D97-AF65-F5344CB8AC3E}">
        <p14:creationId xmlns:p14="http://schemas.microsoft.com/office/powerpoint/2010/main" val="3097418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7" y="0"/>
            <a:ext cx="7780162"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DMP-TF Next Steps: draft implementation guide for discussion at GEO-XII Plenary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42333" y="1491865"/>
            <a:ext cx="9002889" cy="4093428"/>
          </a:xfrm>
          <a:prstGeom prst="rect">
            <a:avLst/>
          </a:prstGeom>
        </p:spPr>
        <p:txBody>
          <a:bodyPr wrap="square">
            <a:spAutoFit/>
          </a:bodyPr>
          <a:lstStyle/>
          <a:p>
            <a:pPr marL="285750" indent="-285750">
              <a:buFont typeface="Arial"/>
              <a:buChar char="•"/>
            </a:pPr>
            <a:r>
              <a:rPr lang="en-GB" sz="2000" b="1" dirty="0" smtClean="0"/>
              <a:t>Drafting Approach</a:t>
            </a:r>
            <a:r>
              <a:rPr lang="en-US" sz="2000" dirty="0" smtClean="0"/>
              <a:t>: </a:t>
            </a:r>
            <a:r>
              <a:rPr lang="en-GB" sz="2000" dirty="0" smtClean="0"/>
              <a:t>assign </a:t>
            </a:r>
            <a:r>
              <a:rPr lang="en-GB" sz="2000" dirty="0"/>
              <a:t>teams of 2-3 people to create a first draft implementation guide for each principle.  An additional team will draft an introduction and/or summary addressing the common issues across all or most of the principles (e.g. cost). These drafts will then be shared, amalgamated and edited for coherence and consistency.  These initial drafts should be produced quickly, they can be rough and should be no more than 2 pages each. </a:t>
            </a:r>
            <a:endParaRPr lang="en-GB" sz="2000" dirty="0" smtClean="0"/>
          </a:p>
          <a:p>
            <a:pPr marL="285750" indent="-285750">
              <a:buFont typeface="Arial"/>
              <a:buChar char="•"/>
            </a:pPr>
            <a:endParaRPr lang="en-GB" sz="2000" b="1" dirty="0"/>
          </a:p>
          <a:p>
            <a:pPr marL="285750" indent="-285750">
              <a:buFont typeface="Arial"/>
              <a:buChar char="•"/>
            </a:pPr>
            <a:r>
              <a:rPr lang="en-GB" sz="2000" b="1" dirty="0" smtClean="0"/>
              <a:t>Timescale</a:t>
            </a:r>
            <a:r>
              <a:rPr lang="en-US" sz="2000" dirty="0" smtClean="0"/>
              <a:t>: </a:t>
            </a:r>
          </a:p>
          <a:p>
            <a:pPr marL="742950" lvl="1" indent="-285750">
              <a:buFont typeface="Arial"/>
              <a:buChar char="•"/>
            </a:pPr>
            <a:r>
              <a:rPr lang="en-GB" sz="2000" dirty="0" smtClean="0"/>
              <a:t>First </a:t>
            </a:r>
            <a:r>
              <a:rPr lang="en-GB" sz="2000" dirty="0"/>
              <a:t>rough draft </a:t>
            </a:r>
            <a:r>
              <a:rPr lang="en-GB" sz="2000" dirty="0" smtClean="0"/>
              <a:t>should </a:t>
            </a:r>
            <a:r>
              <a:rPr lang="en-GB" sz="2000" dirty="0"/>
              <a:t>be </a:t>
            </a:r>
            <a:r>
              <a:rPr lang="en-GB" sz="2000" i="1" u="sng" dirty="0"/>
              <a:t>completed by mid-</a:t>
            </a:r>
            <a:r>
              <a:rPr lang="en-GB" sz="2000" i="1" u="sng" dirty="0" smtClean="0"/>
              <a:t>July</a:t>
            </a:r>
            <a:r>
              <a:rPr lang="en-GB" sz="2000" dirty="0" smtClean="0"/>
              <a:t>.</a:t>
            </a:r>
            <a:endParaRPr lang="en-US" sz="2000" dirty="0"/>
          </a:p>
          <a:p>
            <a:pPr marL="742950" lvl="1" indent="-285750">
              <a:buFont typeface="Arial"/>
              <a:buChar char="•"/>
            </a:pPr>
            <a:r>
              <a:rPr lang="en-GB" sz="2000" dirty="0"/>
              <a:t>C</a:t>
            </a:r>
            <a:r>
              <a:rPr lang="en-GB" sz="2000" dirty="0" smtClean="0"/>
              <a:t>onsultation </a:t>
            </a:r>
            <a:r>
              <a:rPr lang="en-GB" sz="2000" dirty="0"/>
              <a:t>in late July-early </a:t>
            </a:r>
            <a:r>
              <a:rPr lang="en-GB" sz="2000" dirty="0" smtClean="0"/>
              <a:t>September.</a:t>
            </a:r>
            <a:endParaRPr lang="en-US" sz="2000" dirty="0"/>
          </a:p>
          <a:p>
            <a:pPr marL="742950" lvl="1" indent="-285750">
              <a:buFont typeface="Arial"/>
              <a:buChar char="•"/>
            </a:pPr>
            <a:r>
              <a:rPr lang="en-GB" sz="2000" i="1" u="sng" dirty="0" smtClean="0"/>
              <a:t>Finalisation </a:t>
            </a:r>
            <a:r>
              <a:rPr lang="en-GB" sz="2000" i="1" u="sng" dirty="0"/>
              <a:t>by early-mid October </a:t>
            </a:r>
            <a:r>
              <a:rPr lang="en-GB" sz="2000" dirty="0"/>
              <a:t>(i.e. one month before the Mexico plenary)</a:t>
            </a:r>
            <a:r>
              <a:rPr lang="en-GB" sz="2000" dirty="0" smtClean="0"/>
              <a:t>.</a:t>
            </a:r>
            <a:endParaRPr lang="en-US" sz="2000" dirty="0"/>
          </a:p>
        </p:txBody>
      </p:sp>
    </p:spTree>
    <p:extLst>
      <p:ext uri="{BB962C8B-B14F-4D97-AF65-F5344CB8AC3E}">
        <p14:creationId xmlns:p14="http://schemas.microsoft.com/office/powerpoint/2010/main" val="11753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376880" y="2458801"/>
            <a:ext cx="6445250" cy="1323439"/>
          </a:xfrm>
          <a:prstGeom prst="rect">
            <a:avLst/>
          </a:prstGeom>
        </p:spPr>
        <p:txBody>
          <a:bodyPr wrap="square">
            <a:spAutoFit/>
          </a:bodyPr>
          <a:lstStyle/>
          <a:p>
            <a:pPr algn="ctr"/>
            <a:r>
              <a:rPr lang="en-US" sz="4000" b="1" dirty="0" smtClean="0">
                <a:solidFill>
                  <a:srgbClr val="000000"/>
                </a:solidFill>
                <a:ea typeface="MS PGothic" pitchFamily="34" charset="-128"/>
              </a:rPr>
              <a:t>Projects and Conferences</a:t>
            </a:r>
            <a:endParaRPr lang="en-US" sz="4000" b="1" dirty="0"/>
          </a:p>
        </p:txBody>
      </p:sp>
    </p:spTree>
    <p:extLst>
      <p:ext uri="{BB962C8B-B14F-4D97-AF65-F5344CB8AC3E}">
        <p14:creationId xmlns:p14="http://schemas.microsoft.com/office/powerpoint/2010/main" val="162984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13669"/>
            <a:ext cx="8812916" cy="1077218"/>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a:cs typeface="Calibri"/>
              </a:rPr>
              <a:t>Interagency </a:t>
            </a:r>
            <a:r>
              <a:rPr lang="en-US" sz="3200" kern="1200" dirty="0" smtClean="0">
                <a:latin typeface="Calibri"/>
                <a:cs typeface="Calibri"/>
              </a:rPr>
              <a:t>Piloting </a:t>
            </a:r>
            <a:r>
              <a:rPr lang="en-US" sz="3200" dirty="0" smtClean="0">
                <a:latin typeface="Calibri"/>
                <a:cs typeface="Calibri"/>
              </a:rPr>
              <a:t>P</a:t>
            </a:r>
            <a:r>
              <a:rPr lang="en-US" sz="3200" kern="1200" dirty="0" smtClean="0">
                <a:latin typeface="Calibri"/>
                <a:cs typeface="Calibri"/>
              </a:rPr>
              <a:t>rojects</a:t>
            </a:r>
            <a:br>
              <a:rPr lang="en-US" sz="3200" kern="1200" dirty="0" smtClean="0">
                <a:latin typeface="Calibri"/>
                <a:cs typeface="Calibri"/>
              </a:rPr>
            </a:br>
            <a:r>
              <a:rPr lang="en-US" sz="3200" kern="1200" dirty="0" smtClean="0">
                <a:latin typeface="Calibri"/>
                <a:cs typeface="Calibri"/>
              </a:rPr>
              <a:t>AVHRR Dataset curation in Europe</a:t>
            </a:r>
            <a:endParaRPr lang="en-US" sz="3200" kern="1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TextBox 2"/>
          <p:cNvSpPr txBox="1"/>
          <p:nvPr/>
        </p:nvSpPr>
        <p:spPr>
          <a:xfrm>
            <a:off x="260944" y="1568231"/>
            <a:ext cx="8646029" cy="4339650"/>
          </a:xfrm>
          <a:prstGeom prst="rect">
            <a:avLst/>
          </a:prstGeom>
          <a:noFill/>
        </p:spPr>
        <p:txBody>
          <a:bodyPr wrap="square" rtlCol="0">
            <a:spAutoFit/>
          </a:bodyPr>
          <a:lstStyle/>
          <a:p>
            <a:pPr eaLnBrk="0" hangingPunct="0">
              <a:spcBef>
                <a:spcPts val="300"/>
              </a:spcBef>
              <a:defRPr/>
            </a:pPr>
            <a:r>
              <a:rPr lang="en-GB" sz="2000" dirty="0">
                <a:cs typeface="MS PGothic" charset="0"/>
              </a:rPr>
              <a:t>Interagency </a:t>
            </a:r>
            <a:r>
              <a:rPr lang="en-GB" sz="2000" dirty="0" smtClean="0">
                <a:cs typeface="MS PGothic" charset="0"/>
              </a:rPr>
              <a:t>project in Europe </a:t>
            </a:r>
            <a:r>
              <a:rPr lang="en-GB" sz="2000" dirty="0">
                <a:cs typeface="MS PGothic" charset="0"/>
              </a:rPr>
              <a:t>for AVHRR coherent data series generation (harmonized L0 data consolidation, processing, discovery &amp; access).</a:t>
            </a:r>
          </a:p>
          <a:p>
            <a:endParaRPr lang="en-US" dirty="0" smtClean="0"/>
          </a:p>
          <a:p>
            <a:pPr marL="742950" lvl="1" indent="-285750">
              <a:buFont typeface="Wingdings" charset="2"/>
              <a:buChar char="ü"/>
            </a:pPr>
            <a:r>
              <a:rPr lang="en-US" sz="2000" dirty="0">
                <a:cs typeface="MS PGothic" charset="0"/>
              </a:rPr>
              <a:t>User requirements collected and analyzed</a:t>
            </a:r>
          </a:p>
          <a:p>
            <a:pPr lvl="1"/>
            <a:endParaRPr lang="en-US" sz="2000" dirty="0">
              <a:cs typeface="MS PGothic" charset="0"/>
            </a:endParaRPr>
          </a:p>
          <a:p>
            <a:pPr marL="742950" lvl="1" indent="-285750">
              <a:buFont typeface="Wingdings" charset="2"/>
              <a:buChar char="ü"/>
            </a:pPr>
            <a:r>
              <a:rPr lang="en-US" sz="2000" dirty="0">
                <a:cs typeface="MS PGothic" charset="0"/>
              </a:rPr>
              <a:t>Several inventories </a:t>
            </a:r>
            <a:r>
              <a:rPr lang="en-US" sz="2000" dirty="0" smtClean="0">
                <a:cs typeface="MS PGothic" charset="0"/>
              </a:rPr>
              <a:t>(ESA, DLR, </a:t>
            </a:r>
            <a:r>
              <a:rPr lang="en-US" sz="2000" dirty="0" err="1" smtClean="0">
                <a:cs typeface="MS PGothic" charset="0"/>
              </a:rPr>
              <a:t>Unibern</a:t>
            </a:r>
            <a:r>
              <a:rPr lang="en-US" sz="2000" dirty="0" smtClean="0">
                <a:cs typeface="MS PGothic" charset="0"/>
              </a:rPr>
              <a:t>, Dundee) analyzed </a:t>
            </a:r>
            <a:r>
              <a:rPr lang="en-US" sz="2000" dirty="0">
                <a:cs typeface="MS PGothic" charset="0"/>
              </a:rPr>
              <a:t>for temporal and spatial coverage and gaps</a:t>
            </a:r>
          </a:p>
          <a:p>
            <a:pPr lvl="1"/>
            <a:endParaRPr lang="en-US" sz="2000" dirty="0">
              <a:cs typeface="MS PGothic" charset="0"/>
            </a:endParaRPr>
          </a:p>
          <a:p>
            <a:pPr marL="742950" lvl="1" indent="-285750">
              <a:buFont typeface="Wingdings" charset="2"/>
              <a:buChar char="ü"/>
            </a:pPr>
            <a:r>
              <a:rPr lang="en-US" sz="2000" dirty="0" smtClean="0">
                <a:cs typeface="MS PGothic" charset="0"/>
              </a:rPr>
              <a:t>Definition of common processing baseline ongoing</a:t>
            </a:r>
          </a:p>
          <a:p>
            <a:pPr marL="742950" lvl="1" indent="-285750">
              <a:buFont typeface="Wingdings" charset="2"/>
              <a:buChar char="ü"/>
            </a:pPr>
            <a:endParaRPr lang="en-US" sz="2000" dirty="0" smtClean="0">
              <a:cs typeface="MS PGothic" charset="0"/>
            </a:endParaRPr>
          </a:p>
          <a:p>
            <a:pPr marL="742950" lvl="1" indent="-285750">
              <a:buFont typeface="Wingdings" charset="2"/>
              <a:buChar char="ü"/>
            </a:pPr>
            <a:r>
              <a:rPr lang="en-US" sz="2000" dirty="0" smtClean="0">
                <a:cs typeface="MS PGothic" charset="0"/>
              </a:rPr>
              <a:t>Next steps: generation of European AVHRR Dataset combining dataset from different agencies</a:t>
            </a:r>
            <a:endParaRPr lang="en-US" sz="2000" dirty="0">
              <a:cs typeface="MS PGothic" charset="0"/>
            </a:endParaRPr>
          </a:p>
          <a:p>
            <a:pPr marL="742950" lvl="1" indent="-285750">
              <a:buFont typeface="Wingdings" charset="2"/>
              <a:buChar char="ü"/>
            </a:pPr>
            <a:endParaRPr lang="en-US" dirty="0"/>
          </a:p>
        </p:txBody>
      </p:sp>
    </p:spTree>
    <p:extLst>
      <p:ext uri="{BB962C8B-B14F-4D97-AF65-F5344CB8AC3E}">
        <p14:creationId xmlns:p14="http://schemas.microsoft.com/office/powerpoint/2010/main" val="383498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13669"/>
            <a:ext cx="8812916" cy="1077218"/>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a:cs typeface="Calibri"/>
              </a:rPr>
              <a:t>Interagency </a:t>
            </a:r>
            <a:r>
              <a:rPr lang="en-US" sz="3200" kern="1200" dirty="0" smtClean="0">
                <a:latin typeface="Calibri"/>
                <a:cs typeface="Calibri"/>
              </a:rPr>
              <a:t>Piloting </a:t>
            </a:r>
            <a:r>
              <a:rPr lang="en-US" sz="3200" dirty="0" smtClean="0">
                <a:latin typeface="Calibri"/>
                <a:cs typeface="Calibri"/>
              </a:rPr>
              <a:t>P</a:t>
            </a:r>
            <a:r>
              <a:rPr lang="en-US" sz="3200" kern="1200" dirty="0" smtClean="0">
                <a:latin typeface="Calibri"/>
                <a:cs typeface="Calibri"/>
              </a:rPr>
              <a:t>rojects</a:t>
            </a:r>
            <a:br>
              <a:rPr lang="en-US" sz="3200" kern="1200" dirty="0" smtClean="0">
                <a:latin typeface="Calibri"/>
                <a:cs typeface="Calibri"/>
              </a:rPr>
            </a:br>
            <a:r>
              <a:rPr lang="en-US" sz="3200" kern="1200" dirty="0" smtClean="0">
                <a:latin typeface="Calibri"/>
                <a:cs typeface="Calibri"/>
              </a:rPr>
              <a:t>SCIDIP-ES</a:t>
            </a:r>
            <a:endParaRPr lang="en-US" sz="3200" kern="1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TextBox 2"/>
          <p:cNvSpPr txBox="1"/>
          <p:nvPr/>
        </p:nvSpPr>
        <p:spPr>
          <a:xfrm>
            <a:off x="121775" y="1237842"/>
            <a:ext cx="3740233" cy="4562788"/>
          </a:xfrm>
          <a:prstGeom prst="rect">
            <a:avLst/>
          </a:prstGeom>
          <a:noFill/>
        </p:spPr>
        <p:txBody>
          <a:bodyPr wrap="square" rtlCol="0">
            <a:spAutoFit/>
          </a:bodyPr>
          <a:lstStyle/>
          <a:p>
            <a:pPr eaLnBrk="0" hangingPunct="0">
              <a:spcBef>
                <a:spcPts val="300"/>
              </a:spcBef>
              <a:defRPr/>
            </a:pPr>
            <a:r>
              <a:rPr lang="en-GB" b="1" dirty="0">
                <a:cs typeface="MS PGothic" charset="0"/>
              </a:rPr>
              <a:t>Main goal: </a:t>
            </a:r>
          </a:p>
          <a:p>
            <a:pPr marL="285750" indent="-285750" eaLnBrk="0" hangingPunct="0">
              <a:spcBef>
                <a:spcPts val="300"/>
              </a:spcBef>
              <a:buFont typeface="Arial"/>
              <a:buChar char="•"/>
              <a:defRPr/>
            </a:pPr>
            <a:r>
              <a:rPr lang="en-GB" sz="1600" dirty="0">
                <a:cs typeface="MS PGothic" charset="0"/>
              </a:rPr>
              <a:t>Development and deployment of preservation </a:t>
            </a:r>
            <a:r>
              <a:rPr lang="en-GB" sz="1600" dirty="0" smtClean="0">
                <a:cs typeface="MS PGothic" charset="0"/>
              </a:rPr>
              <a:t>services, validation </a:t>
            </a:r>
            <a:r>
              <a:rPr lang="en-GB" sz="1600" dirty="0">
                <a:cs typeface="MS PGothic" charset="0"/>
              </a:rPr>
              <a:t>in Earth Science</a:t>
            </a:r>
          </a:p>
          <a:p>
            <a:pPr marL="285750" indent="-285750" eaLnBrk="0" hangingPunct="0">
              <a:spcBef>
                <a:spcPts val="300"/>
              </a:spcBef>
              <a:buFont typeface="Arial"/>
              <a:buChar char="•"/>
              <a:defRPr/>
            </a:pPr>
            <a:r>
              <a:rPr lang="en-GB" sz="1600" dirty="0">
                <a:cs typeface="MS PGothic" charset="0"/>
              </a:rPr>
              <a:t>Consolidation of EO LTDP Framework &amp; extension to Earth </a:t>
            </a:r>
            <a:r>
              <a:rPr lang="en-GB" sz="1600" dirty="0" smtClean="0">
                <a:cs typeface="MS PGothic" charset="0"/>
              </a:rPr>
              <a:t>Science</a:t>
            </a:r>
            <a:endParaRPr lang="en-GB" sz="1600" dirty="0">
              <a:cs typeface="MS PGothic" charset="0"/>
            </a:endParaRPr>
          </a:p>
          <a:p>
            <a:pPr eaLnBrk="0" hangingPunct="0">
              <a:spcBef>
                <a:spcPts val="300"/>
              </a:spcBef>
              <a:defRPr/>
            </a:pPr>
            <a:endParaRPr lang="en-GB" dirty="0" smtClean="0">
              <a:cs typeface="MS PGothic" charset="0"/>
            </a:endParaRPr>
          </a:p>
          <a:p>
            <a:pPr eaLnBrk="0" hangingPunct="0">
              <a:spcBef>
                <a:spcPts val="300"/>
              </a:spcBef>
              <a:defRPr/>
            </a:pPr>
            <a:r>
              <a:rPr lang="en-GB" b="1" dirty="0" smtClean="0">
                <a:cs typeface="MS PGothic" charset="0"/>
              </a:rPr>
              <a:t>Main Outputs: </a:t>
            </a:r>
            <a:endParaRPr lang="en-GB" b="1" dirty="0">
              <a:cs typeface="MS PGothic" charset="0"/>
            </a:endParaRPr>
          </a:p>
          <a:p>
            <a:pPr marL="285750" indent="-285750" eaLnBrk="0" hangingPunct="0">
              <a:spcBef>
                <a:spcPts val="300"/>
              </a:spcBef>
              <a:buFont typeface="Arial"/>
              <a:buChar char="•"/>
              <a:defRPr/>
            </a:pPr>
            <a:r>
              <a:rPr lang="en-GB" sz="1600" dirty="0" smtClean="0">
                <a:cs typeface="MS PGothic" charset="0"/>
              </a:rPr>
              <a:t>Harmonization</a:t>
            </a:r>
          </a:p>
          <a:p>
            <a:pPr marL="285750" indent="-285750" eaLnBrk="0" hangingPunct="0">
              <a:spcBef>
                <a:spcPts val="300"/>
              </a:spcBef>
              <a:buFont typeface="Arial"/>
              <a:buChar char="•"/>
              <a:defRPr/>
            </a:pPr>
            <a:r>
              <a:rPr lang="en-GB" sz="1600" dirty="0">
                <a:cs typeface="MS PGothic" charset="0"/>
              </a:rPr>
              <a:t>Services and </a:t>
            </a:r>
            <a:r>
              <a:rPr lang="en-GB" sz="1600" dirty="0" smtClean="0">
                <a:cs typeface="MS PGothic" charset="0"/>
              </a:rPr>
              <a:t>toolkits</a:t>
            </a:r>
          </a:p>
          <a:p>
            <a:pPr marL="285750" indent="-285750" eaLnBrk="0" hangingPunct="0">
              <a:spcBef>
                <a:spcPts val="300"/>
              </a:spcBef>
              <a:buFont typeface="Arial"/>
              <a:buChar char="•"/>
              <a:defRPr/>
            </a:pPr>
            <a:endParaRPr lang="en-GB" sz="1600" dirty="0">
              <a:cs typeface="MS PGothic" charset="0"/>
            </a:endParaRPr>
          </a:p>
          <a:p>
            <a:pPr eaLnBrk="0" hangingPunct="0">
              <a:spcBef>
                <a:spcPts val="300"/>
              </a:spcBef>
              <a:defRPr/>
            </a:pPr>
            <a:r>
              <a:rPr lang="en-GB" i="1" dirty="0" smtClean="0">
                <a:cs typeface="MS PGothic" charset="0"/>
              </a:rPr>
              <a:t>Services Final Assessment and review successfully </a:t>
            </a:r>
            <a:r>
              <a:rPr lang="en-GB" i="1" dirty="0">
                <a:cs typeface="MS PGothic" charset="0"/>
              </a:rPr>
              <a:t>held in </a:t>
            </a:r>
            <a:r>
              <a:rPr lang="en-GB" i="1" dirty="0" smtClean="0">
                <a:cs typeface="MS PGothic" charset="0"/>
              </a:rPr>
              <a:t>December 2014.</a:t>
            </a:r>
            <a:endParaRPr lang="en-GB" i="1" dirty="0">
              <a:cs typeface="MS PGothic" charset="0"/>
            </a:endParaRPr>
          </a:p>
          <a:p>
            <a:pPr marL="285750" indent="-285750" eaLnBrk="0" hangingPunct="0">
              <a:spcBef>
                <a:spcPts val="300"/>
              </a:spcBef>
              <a:buFont typeface="Arial"/>
              <a:buChar char="•"/>
              <a:defRPr/>
            </a:pPr>
            <a:endParaRPr lang="en-US" sz="1600" dirty="0">
              <a:cs typeface="MS PGothic" charset="0"/>
            </a:endParaRPr>
          </a:p>
        </p:txBody>
      </p:sp>
      <p:pic>
        <p:nvPicPr>
          <p:cNvPr id="5" name="Picture 4"/>
          <p:cNvPicPr>
            <a:picLocks noChangeAspect="1"/>
          </p:cNvPicPr>
          <p:nvPr/>
        </p:nvPicPr>
        <p:blipFill>
          <a:blip r:embed="rId2"/>
          <a:stretch>
            <a:fillRect/>
          </a:stretch>
        </p:blipFill>
        <p:spPr>
          <a:xfrm>
            <a:off x="3789174" y="1182864"/>
            <a:ext cx="5354826" cy="4030830"/>
          </a:xfrm>
          <a:prstGeom prst="rect">
            <a:avLst/>
          </a:prstGeom>
        </p:spPr>
      </p:pic>
      <p:sp>
        <p:nvSpPr>
          <p:cNvPr id="6" name="Rectangle 5"/>
          <p:cNvSpPr/>
          <p:nvPr/>
        </p:nvSpPr>
        <p:spPr>
          <a:xfrm>
            <a:off x="127641" y="5670237"/>
            <a:ext cx="8565215" cy="746358"/>
          </a:xfrm>
          <a:prstGeom prst="rect">
            <a:avLst/>
          </a:prstGeom>
        </p:spPr>
        <p:txBody>
          <a:bodyPr wrap="square">
            <a:spAutoFit/>
          </a:bodyPr>
          <a:lstStyle/>
          <a:p>
            <a:pPr algn="ctr" eaLnBrk="0" hangingPunct="0">
              <a:spcBef>
                <a:spcPts val="300"/>
              </a:spcBef>
              <a:defRPr/>
            </a:pPr>
            <a:r>
              <a:rPr lang="en-GB" sz="2000" b="1" dirty="0">
                <a:cs typeface="MS PGothic" charset="0"/>
              </a:rPr>
              <a:t>Deliverables and </a:t>
            </a:r>
            <a:r>
              <a:rPr lang="en-GB" sz="2000" b="1" dirty="0" smtClean="0">
                <a:cs typeface="MS PGothic" charset="0"/>
              </a:rPr>
              <a:t>S</a:t>
            </a:r>
            <a:r>
              <a:rPr lang="en-GB" sz="2000" b="1" dirty="0">
                <a:cs typeface="MS PGothic" charset="0"/>
              </a:rPr>
              <a:t>&amp;T available at</a:t>
            </a:r>
            <a:r>
              <a:rPr lang="en-GB" sz="2000" b="1" dirty="0" smtClean="0">
                <a:cs typeface="MS PGothic" charset="0"/>
              </a:rPr>
              <a:t>:</a:t>
            </a:r>
          </a:p>
          <a:p>
            <a:pPr algn="ctr" eaLnBrk="0" hangingPunct="0">
              <a:spcBef>
                <a:spcPts val="300"/>
              </a:spcBef>
              <a:defRPr/>
            </a:pPr>
            <a:r>
              <a:rPr lang="en-GB" sz="2000" b="1" dirty="0" smtClean="0">
                <a:cs typeface="MS PGothic" charset="0"/>
              </a:rPr>
              <a:t> </a:t>
            </a:r>
            <a:r>
              <a:rPr lang="en-GB" sz="2000" b="1" dirty="0" smtClean="0">
                <a:cs typeface="MS PGothic" charset="0"/>
                <a:hlinkClick r:id="rId3"/>
              </a:rPr>
              <a:t>http</a:t>
            </a:r>
            <a:r>
              <a:rPr lang="en-GB" sz="2000" b="1" dirty="0">
                <a:cs typeface="MS PGothic" charset="0"/>
                <a:hlinkClick r:id="rId3"/>
              </a:rPr>
              <a:t>://www.scidip-es.eu</a:t>
            </a:r>
            <a:endParaRPr lang="en-GB" sz="2000" b="1" dirty="0">
              <a:cs typeface="MS PGothic" charset="0"/>
            </a:endParaRPr>
          </a:p>
        </p:txBody>
      </p:sp>
    </p:spTree>
    <p:extLst>
      <p:ext uri="{BB962C8B-B14F-4D97-AF65-F5344CB8AC3E}">
        <p14:creationId xmlns:p14="http://schemas.microsoft.com/office/powerpoint/2010/main" val="356556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a:latin typeface="Calibri"/>
                <a:ea typeface="ＭＳ Ｐゴシック" charset="0"/>
                <a:cs typeface="Calibri"/>
              </a:rPr>
              <a:t>Conferences Overview (1)</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7" name="Picture 2" descr="http://congrexprojects.com/images/default-source/14c17/big-data-from-space-image_2014-update_140722_web.jpg?sfvrsn=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874" y="1300737"/>
            <a:ext cx="3571875" cy="24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4524376" y="1333501"/>
            <a:ext cx="4381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Information: </a:t>
            </a:r>
            <a:r>
              <a:rPr lang="en-US" sz="1200" dirty="0">
                <a:hlinkClick r:id="rId2"/>
              </a:rPr>
              <a:t>http://congrexprojects.com/2014-events/BigDatafromSpace/introduction</a:t>
            </a:r>
            <a:endParaRPr lang="en-US" sz="1200" dirty="0"/>
          </a:p>
          <a:p>
            <a:r>
              <a:rPr lang="en-US" sz="1600" dirty="0"/>
              <a:t>Presentations: </a:t>
            </a:r>
            <a:r>
              <a:rPr lang="en-US" sz="1200" dirty="0">
                <a:hlinkClick r:id="rId4"/>
              </a:rPr>
              <a:t>http://congrexprojects.com/2014-events/BigDatafromSpace/presentations</a:t>
            </a:r>
            <a:endParaRPr lang="en-US" sz="1600" dirty="0"/>
          </a:p>
          <a:p>
            <a:r>
              <a:rPr lang="en-US" sz="1600" dirty="0" smtClean="0"/>
              <a:t>Proceedings:</a:t>
            </a:r>
            <a:r>
              <a:rPr lang="en-US" sz="1200" dirty="0" smtClean="0">
                <a:hlinkClick r:id="rId5"/>
              </a:rPr>
              <a:t>http</a:t>
            </a:r>
            <a:r>
              <a:rPr lang="en-US" sz="1200" dirty="0">
                <a:hlinkClick r:id="rId5"/>
              </a:rPr>
              <a:t>://bookshop.europa.eu/is-bin/INTERSHOP.enfinity/WFS/EU-Bookshop-Site/en_GB/-/EUR/ViewPublication-Start?PublicationKey=LBNA26868</a:t>
            </a:r>
            <a:endParaRPr lang="en-US" sz="1200" dirty="0"/>
          </a:p>
        </p:txBody>
      </p:sp>
      <p:sp>
        <p:nvSpPr>
          <p:cNvPr id="9" name="Content Placeholder 2"/>
          <p:cNvSpPr>
            <a:spLocks noGrp="1"/>
          </p:cNvSpPr>
          <p:nvPr>
            <p:ph idx="1"/>
          </p:nvPr>
        </p:nvSpPr>
        <p:spPr>
          <a:xfrm>
            <a:off x="111125" y="3713163"/>
            <a:ext cx="9032875" cy="3033712"/>
          </a:xfrm>
        </p:spPr>
        <p:txBody>
          <a:bodyPr/>
          <a:lstStyle/>
          <a:p>
            <a:pPr marL="0" indent="0">
              <a:spcBef>
                <a:spcPts val="600"/>
              </a:spcBef>
              <a:spcAft>
                <a:spcPts val="600"/>
              </a:spcAft>
              <a:buNone/>
              <a:defRPr/>
            </a:pPr>
            <a:r>
              <a:rPr lang="en-US" sz="1400" b="1" dirty="0" smtClean="0">
                <a:solidFill>
                  <a:srgbClr val="000000"/>
                </a:solidFill>
              </a:rPr>
              <a:t>BIG DATA </a:t>
            </a:r>
            <a:r>
              <a:rPr lang="sk-SK" sz="1400" b="1" dirty="0">
                <a:solidFill>
                  <a:srgbClr val="000000"/>
                </a:solidFill>
              </a:rPr>
              <a:t>12-14 Nov </a:t>
            </a:r>
            <a:r>
              <a:rPr lang="en-US" sz="1400" b="1" dirty="0" smtClean="0">
                <a:solidFill>
                  <a:srgbClr val="000000"/>
                </a:solidFill>
              </a:rPr>
              <a:t>2014 Recommendations</a:t>
            </a:r>
          </a:p>
          <a:p>
            <a:pPr>
              <a:lnSpc>
                <a:spcPct val="80000"/>
              </a:lnSpc>
              <a:spcBef>
                <a:spcPts val="600"/>
              </a:spcBef>
              <a:spcAft>
                <a:spcPts val="600"/>
              </a:spcAft>
              <a:buFont typeface="Arial"/>
              <a:buChar char="•"/>
              <a:defRPr/>
            </a:pPr>
            <a:r>
              <a:rPr lang="en-US" sz="1400" b="0" dirty="0" smtClean="0">
                <a:solidFill>
                  <a:srgbClr val="000000"/>
                </a:solidFill>
              </a:rPr>
              <a:t>Establish </a:t>
            </a:r>
            <a:r>
              <a:rPr lang="en-US" sz="1400" b="0" dirty="0">
                <a:solidFill>
                  <a:srgbClr val="000000"/>
                </a:solidFill>
              </a:rPr>
              <a:t>a </a:t>
            </a:r>
            <a:r>
              <a:rPr lang="en-US" sz="1400" b="0" dirty="0" smtClean="0">
                <a:solidFill>
                  <a:srgbClr val="000000"/>
                </a:solidFill>
              </a:rPr>
              <a:t>Research</a:t>
            </a:r>
            <a:r>
              <a:rPr lang="en-US" sz="1400" b="0" dirty="0">
                <a:solidFill>
                  <a:srgbClr val="000000"/>
                </a:solidFill>
              </a:rPr>
              <a:t>, </a:t>
            </a:r>
            <a:r>
              <a:rPr lang="en-US" sz="1400" b="0" dirty="0" smtClean="0">
                <a:solidFill>
                  <a:srgbClr val="000000"/>
                </a:solidFill>
              </a:rPr>
              <a:t>Technology Development </a:t>
            </a:r>
            <a:r>
              <a:rPr lang="en-US" sz="1400" b="0" dirty="0">
                <a:solidFill>
                  <a:srgbClr val="000000"/>
                </a:solidFill>
              </a:rPr>
              <a:t>and Innovation agenda </a:t>
            </a:r>
            <a:r>
              <a:rPr lang="en-US" sz="1400" b="0" dirty="0" smtClean="0">
                <a:solidFill>
                  <a:srgbClr val="000000"/>
                </a:solidFill>
              </a:rPr>
              <a:t>for Big </a:t>
            </a:r>
            <a:r>
              <a:rPr lang="en-US" sz="1400" b="0" dirty="0">
                <a:solidFill>
                  <a:srgbClr val="000000"/>
                </a:solidFill>
              </a:rPr>
              <a:t>Data from </a:t>
            </a:r>
            <a:r>
              <a:rPr lang="en-US" sz="1400" b="0" dirty="0" smtClean="0">
                <a:solidFill>
                  <a:srgbClr val="000000"/>
                </a:solidFill>
              </a:rPr>
              <a:t>Space;</a:t>
            </a:r>
            <a:endParaRPr lang="en-US" sz="1400" b="0" dirty="0">
              <a:solidFill>
                <a:srgbClr val="000000"/>
              </a:solidFill>
            </a:endParaRPr>
          </a:p>
          <a:p>
            <a:pPr>
              <a:lnSpc>
                <a:spcPct val="80000"/>
              </a:lnSpc>
              <a:spcBef>
                <a:spcPts val="600"/>
              </a:spcBef>
              <a:spcAft>
                <a:spcPts val="600"/>
              </a:spcAft>
              <a:buFont typeface="Arial"/>
              <a:buChar char="•"/>
              <a:defRPr/>
            </a:pPr>
            <a:r>
              <a:rPr lang="en-US" sz="1400" b="0" dirty="0">
                <a:solidFill>
                  <a:srgbClr val="000000"/>
                </a:solidFill>
              </a:rPr>
              <a:t>Foster research </a:t>
            </a:r>
            <a:r>
              <a:rPr lang="en-US" sz="1400" b="0" dirty="0" smtClean="0">
                <a:solidFill>
                  <a:srgbClr val="000000"/>
                </a:solidFill>
              </a:rPr>
              <a:t>activities and innovative solutions in </a:t>
            </a:r>
            <a:r>
              <a:rPr lang="en-US" sz="1400" b="0" dirty="0">
                <a:solidFill>
                  <a:srgbClr val="000000"/>
                </a:solidFill>
              </a:rPr>
              <a:t>the “Data Science” domain, in view of future downstream </a:t>
            </a:r>
            <a:r>
              <a:rPr lang="en-US" sz="1400" b="0" dirty="0" smtClean="0">
                <a:solidFill>
                  <a:srgbClr val="000000"/>
                </a:solidFill>
              </a:rPr>
              <a:t>services;</a:t>
            </a:r>
            <a:endParaRPr lang="en-US" sz="1400" b="0" dirty="0">
              <a:solidFill>
                <a:srgbClr val="000000"/>
              </a:solidFill>
            </a:endParaRPr>
          </a:p>
          <a:p>
            <a:pPr>
              <a:lnSpc>
                <a:spcPct val="80000"/>
              </a:lnSpc>
              <a:spcBef>
                <a:spcPts val="600"/>
              </a:spcBef>
              <a:spcAft>
                <a:spcPts val="600"/>
              </a:spcAft>
              <a:buFont typeface="Arial"/>
              <a:buChar char="•"/>
              <a:defRPr/>
            </a:pPr>
            <a:r>
              <a:rPr lang="en-US" sz="1400" b="0" dirty="0">
                <a:solidFill>
                  <a:srgbClr val="000000"/>
                </a:solidFill>
              </a:rPr>
              <a:t>Coordinate the European </a:t>
            </a:r>
            <a:r>
              <a:rPr lang="en-US" sz="1400" b="0" dirty="0" smtClean="0">
                <a:solidFill>
                  <a:srgbClr val="000000"/>
                </a:solidFill>
              </a:rPr>
              <a:t>efforts for </a:t>
            </a:r>
            <a:r>
              <a:rPr lang="en-US" sz="1400" b="0" dirty="0">
                <a:solidFill>
                  <a:srgbClr val="000000"/>
                </a:solidFill>
              </a:rPr>
              <a:t>developing and </a:t>
            </a:r>
            <a:r>
              <a:rPr lang="en-US" sz="1400" b="0" dirty="0" smtClean="0">
                <a:solidFill>
                  <a:srgbClr val="000000"/>
                </a:solidFill>
              </a:rPr>
              <a:t>promoting </a:t>
            </a:r>
            <a:r>
              <a:rPr lang="en-US" sz="1400" b="0" dirty="0">
                <a:solidFill>
                  <a:srgbClr val="000000"/>
                </a:solidFill>
              </a:rPr>
              <a:t>new models and </a:t>
            </a:r>
            <a:r>
              <a:rPr lang="en-US" sz="1400" b="0" dirty="0" smtClean="0">
                <a:solidFill>
                  <a:srgbClr val="000000"/>
                </a:solidFill>
              </a:rPr>
              <a:t>platforms </a:t>
            </a:r>
            <a:r>
              <a:rPr lang="en-US" sz="1400" b="0" dirty="0">
                <a:solidFill>
                  <a:srgbClr val="000000"/>
                </a:solidFill>
              </a:rPr>
              <a:t>for Big </a:t>
            </a:r>
            <a:r>
              <a:rPr lang="en-US" sz="1400" b="0" dirty="0" smtClean="0">
                <a:solidFill>
                  <a:srgbClr val="000000"/>
                </a:solidFill>
              </a:rPr>
              <a:t>Data from </a:t>
            </a:r>
            <a:r>
              <a:rPr lang="en-US" sz="1400" b="0" dirty="0">
                <a:solidFill>
                  <a:srgbClr val="000000"/>
                </a:solidFill>
              </a:rPr>
              <a:t>Space </a:t>
            </a:r>
            <a:r>
              <a:rPr lang="en-US" sz="1400" b="0" dirty="0" smtClean="0">
                <a:solidFill>
                  <a:srgbClr val="000000"/>
                </a:solidFill>
              </a:rPr>
              <a:t>exploitation </a:t>
            </a:r>
            <a:r>
              <a:rPr lang="en-US" sz="1400" b="0" dirty="0">
                <a:solidFill>
                  <a:srgbClr val="000000"/>
                </a:solidFill>
              </a:rPr>
              <a:t>(from </a:t>
            </a:r>
            <a:r>
              <a:rPr lang="en-US" sz="1400" b="0" dirty="0" smtClean="0">
                <a:solidFill>
                  <a:srgbClr val="000000"/>
                </a:solidFill>
              </a:rPr>
              <a:t>data­to­users </a:t>
            </a:r>
            <a:r>
              <a:rPr lang="en-US" sz="1400" b="0" dirty="0">
                <a:solidFill>
                  <a:srgbClr val="000000"/>
                </a:solidFill>
              </a:rPr>
              <a:t>to </a:t>
            </a:r>
            <a:r>
              <a:rPr lang="en-US" sz="1400" b="0" dirty="0" smtClean="0">
                <a:solidFill>
                  <a:srgbClr val="000000"/>
                </a:solidFill>
              </a:rPr>
              <a:t>users­to-data);</a:t>
            </a:r>
            <a:endParaRPr lang="en-US" sz="1400" b="0" dirty="0">
              <a:solidFill>
                <a:srgbClr val="000000"/>
              </a:solidFill>
            </a:endParaRPr>
          </a:p>
          <a:p>
            <a:pPr>
              <a:lnSpc>
                <a:spcPct val="80000"/>
              </a:lnSpc>
              <a:spcBef>
                <a:spcPts val="600"/>
              </a:spcBef>
              <a:spcAft>
                <a:spcPts val="600"/>
              </a:spcAft>
              <a:buFont typeface="Arial"/>
              <a:buChar char="•"/>
              <a:defRPr/>
            </a:pPr>
            <a:r>
              <a:rPr lang="en-US" sz="1400" b="0" dirty="0">
                <a:solidFill>
                  <a:srgbClr val="000000"/>
                </a:solidFill>
              </a:rPr>
              <a:t>Contribute to the </a:t>
            </a:r>
            <a:r>
              <a:rPr lang="en-US" sz="1400" b="0" dirty="0" smtClean="0">
                <a:solidFill>
                  <a:srgbClr val="000000"/>
                </a:solidFill>
              </a:rPr>
              <a:t>exploration </a:t>
            </a:r>
            <a:r>
              <a:rPr lang="en-US" sz="1400" b="0" dirty="0">
                <a:solidFill>
                  <a:srgbClr val="000000"/>
                </a:solidFill>
              </a:rPr>
              <a:t>and </a:t>
            </a:r>
            <a:r>
              <a:rPr lang="en-US" sz="1400" b="0" dirty="0" smtClean="0">
                <a:solidFill>
                  <a:srgbClr val="000000"/>
                </a:solidFill>
              </a:rPr>
              <a:t>implementation </a:t>
            </a:r>
            <a:r>
              <a:rPr lang="en-US" sz="1400" b="0" dirty="0">
                <a:solidFill>
                  <a:srgbClr val="000000"/>
                </a:solidFill>
              </a:rPr>
              <a:t>of new “partnership models” for the actual </a:t>
            </a:r>
            <a:r>
              <a:rPr lang="en-US" sz="1400" b="0" dirty="0" smtClean="0">
                <a:solidFill>
                  <a:srgbClr val="000000"/>
                </a:solidFill>
              </a:rPr>
              <a:t>exploitation </a:t>
            </a:r>
            <a:r>
              <a:rPr lang="en-US" sz="1400" b="0" dirty="0">
                <a:solidFill>
                  <a:srgbClr val="000000"/>
                </a:solidFill>
              </a:rPr>
              <a:t>of future Big Data </a:t>
            </a:r>
            <a:r>
              <a:rPr lang="en-US" sz="1400" b="0" dirty="0" smtClean="0">
                <a:solidFill>
                  <a:srgbClr val="000000"/>
                </a:solidFill>
              </a:rPr>
              <a:t>flows;</a:t>
            </a:r>
            <a:endParaRPr lang="en-US" sz="1400" b="0" dirty="0">
              <a:solidFill>
                <a:srgbClr val="000000"/>
              </a:solidFill>
            </a:endParaRPr>
          </a:p>
          <a:p>
            <a:pPr>
              <a:lnSpc>
                <a:spcPct val="80000"/>
              </a:lnSpc>
              <a:spcBef>
                <a:spcPts val="600"/>
              </a:spcBef>
              <a:spcAft>
                <a:spcPts val="600"/>
              </a:spcAft>
              <a:buFont typeface="Arial"/>
              <a:buChar char="•"/>
              <a:defRPr/>
            </a:pPr>
            <a:r>
              <a:rPr lang="en-US" sz="1400" b="0" dirty="0">
                <a:solidFill>
                  <a:srgbClr val="000000"/>
                </a:solidFill>
              </a:rPr>
              <a:t>Include in technology programmes </a:t>
            </a:r>
            <a:r>
              <a:rPr lang="en-US" sz="1400" b="0" dirty="0" smtClean="0">
                <a:solidFill>
                  <a:srgbClr val="000000"/>
                </a:solidFill>
              </a:rPr>
              <a:t>activities supporting </a:t>
            </a:r>
            <a:r>
              <a:rPr lang="en-US" sz="1400" b="0" dirty="0">
                <a:solidFill>
                  <a:srgbClr val="000000"/>
                </a:solidFill>
              </a:rPr>
              <a:t>the development in cross</a:t>
            </a:r>
            <a:r>
              <a:rPr lang="en-US" sz="1400" b="0" dirty="0" smtClean="0">
                <a:solidFill>
                  <a:srgbClr val="000000"/>
                </a:solidFill>
              </a:rPr>
              <a:t>-sectorial </a:t>
            </a:r>
            <a:r>
              <a:rPr lang="en-US" sz="1400" b="0" dirty="0">
                <a:solidFill>
                  <a:srgbClr val="000000"/>
                </a:solidFill>
              </a:rPr>
              <a:t>Big Data </a:t>
            </a:r>
            <a:r>
              <a:rPr lang="en-US" sz="1400" b="0" dirty="0" smtClean="0">
                <a:solidFill>
                  <a:srgbClr val="000000"/>
                </a:solidFill>
              </a:rPr>
              <a:t>fields.</a:t>
            </a:r>
          </a:p>
          <a:p>
            <a:pPr marL="0" indent="0">
              <a:lnSpc>
                <a:spcPct val="80000"/>
              </a:lnSpc>
              <a:spcBef>
                <a:spcPts val="600"/>
              </a:spcBef>
              <a:spcAft>
                <a:spcPts val="600"/>
              </a:spcAft>
              <a:defRPr/>
            </a:pPr>
            <a:endParaRPr lang="en-US" sz="600" b="0" dirty="0">
              <a:solidFill>
                <a:srgbClr val="000000"/>
              </a:solidFill>
            </a:endParaRPr>
          </a:p>
        </p:txBody>
      </p:sp>
    </p:spTree>
    <p:extLst>
      <p:ext uri="{BB962C8B-B14F-4D97-AF65-F5344CB8AC3E}">
        <p14:creationId xmlns:p14="http://schemas.microsoft.com/office/powerpoint/2010/main" val="218484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pPr algn="ctr"/>
            <a:r>
              <a:rPr lang="en-US" sz="3200" kern="1200" dirty="0">
                <a:latin typeface="Calibri"/>
                <a:ea typeface="ＭＳ Ｐゴシック" charset="0"/>
                <a:cs typeface="Calibri"/>
              </a:rPr>
              <a:t>Conferences Overview (2)</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8" name="Rectangle 2"/>
          <p:cNvSpPr>
            <a:spLocks noChangeArrowheads="1"/>
          </p:cNvSpPr>
          <p:nvPr/>
        </p:nvSpPr>
        <p:spPr bwMode="auto">
          <a:xfrm>
            <a:off x="4865579" y="1501796"/>
            <a:ext cx="40948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Hosted by EUMETSAT on 3-5 November 2015 in Darmstadt (Germany</a:t>
            </a:r>
            <a:r>
              <a:rPr lang="en-US" sz="1600" dirty="0" smtClean="0"/>
              <a:t>)</a:t>
            </a:r>
          </a:p>
          <a:p>
            <a:endParaRPr lang="en-US" sz="1600" dirty="0"/>
          </a:p>
          <a:p>
            <a:r>
              <a:rPr lang="en-US" sz="1200" dirty="0" smtClean="0"/>
              <a:t>http</a:t>
            </a:r>
            <a:r>
              <a:rPr lang="en-US" sz="1200" dirty="0"/>
              <a:t>://</a:t>
            </a:r>
            <a:r>
              <a:rPr lang="en-US" sz="1200" dirty="0" err="1"/>
              <a:t>www.eumetsat.int</a:t>
            </a:r>
            <a:r>
              <a:rPr lang="en-US" sz="1200" dirty="0"/>
              <a:t>/website/home/News/</a:t>
            </a:r>
            <a:r>
              <a:rPr lang="en-US" sz="1200" dirty="0" err="1"/>
              <a:t>ConferencesandEvents</a:t>
            </a:r>
            <a:r>
              <a:rPr lang="en-US" sz="1200" dirty="0"/>
              <a:t>/DAT_2447480.html</a:t>
            </a:r>
          </a:p>
        </p:txBody>
      </p:sp>
      <p:sp>
        <p:nvSpPr>
          <p:cNvPr id="9" name="Content Placeholder 2"/>
          <p:cNvSpPr>
            <a:spLocks noGrp="1"/>
          </p:cNvSpPr>
          <p:nvPr>
            <p:ph idx="1"/>
          </p:nvPr>
        </p:nvSpPr>
        <p:spPr>
          <a:xfrm>
            <a:off x="111125" y="3824288"/>
            <a:ext cx="9032875" cy="3033712"/>
          </a:xfrm>
        </p:spPr>
        <p:txBody>
          <a:bodyPr/>
          <a:lstStyle/>
          <a:p>
            <a:pPr marL="0" indent="0">
              <a:spcBef>
                <a:spcPts val="600"/>
              </a:spcBef>
              <a:spcAft>
                <a:spcPts val="600"/>
              </a:spcAft>
              <a:buNone/>
              <a:defRPr/>
            </a:pPr>
            <a:r>
              <a:rPr lang="en-US" b="1" dirty="0" smtClean="0">
                <a:solidFill>
                  <a:srgbClr val="000000"/>
                </a:solidFill>
              </a:rPr>
              <a:t>PV 2015 </a:t>
            </a:r>
            <a:r>
              <a:rPr lang="sk-SK" b="1" dirty="0" smtClean="0">
                <a:solidFill>
                  <a:srgbClr val="000000"/>
                </a:solidFill>
              </a:rPr>
              <a:t>03-05 </a:t>
            </a:r>
            <a:r>
              <a:rPr lang="sk-SK" b="1" dirty="0">
                <a:solidFill>
                  <a:srgbClr val="000000"/>
                </a:solidFill>
              </a:rPr>
              <a:t>Nov </a:t>
            </a:r>
            <a:r>
              <a:rPr lang="en-US" b="1" dirty="0" smtClean="0">
                <a:solidFill>
                  <a:srgbClr val="000000"/>
                </a:solidFill>
              </a:rPr>
              <a:t>Sessions:</a:t>
            </a:r>
          </a:p>
          <a:p>
            <a:pPr>
              <a:lnSpc>
                <a:spcPct val="80000"/>
              </a:lnSpc>
              <a:spcBef>
                <a:spcPts val="600"/>
              </a:spcBef>
              <a:spcAft>
                <a:spcPts val="600"/>
              </a:spcAft>
              <a:buFont typeface="Arial"/>
              <a:buChar char="•"/>
              <a:defRPr/>
            </a:pPr>
            <a:r>
              <a:rPr lang="en-US" dirty="0" smtClean="0">
                <a:solidFill>
                  <a:srgbClr val="000000"/>
                </a:solidFill>
              </a:rPr>
              <a:t>Session </a:t>
            </a:r>
            <a:r>
              <a:rPr lang="en-US" dirty="0">
                <a:solidFill>
                  <a:srgbClr val="000000"/>
                </a:solidFill>
              </a:rPr>
              <a:t>1:  Data Stewardship approaches to ensure long-term data and </a:t>
            </a:r>
            <a:r>
              <a:rPr lang="en-US" dirty="0" smtClean="0">
                <a:solidFill>
                  <a:srgbClr val="000000"/>
                </a:solidFill>
              </a:rPr>
              <a:t> </a:t>
            </a:r>
          </a:p>
          <a:p>
            <a:pPr marL="0" indent="0">
              <a:lnSpc>
                <a:spcPct val="80000"/>
              </a:lnSpc>
              <a:spcBef>
                <a:spcPts val="600"/>
              </a:spcBef>
              <a:spcAft>
                <a:spcPts val="600"/>
              </a:spcAft>
              <a:buNone/>
              <a:defRPr/>
            </a:pPr>
            <a:r>
              <a:rPr lang="en-US" dirty="0">
                <a:solidFill>
                  <a:srgbClr val="000000"/>
                </a:solidFill>
              </a:rPr>
              <a:t> </a:t>
            </a:r>
            <a:r>
              <a:rPr lang="en-US" dirty="0" smtClean="0">
                <a:solidFill>
                  <a:srgbClr val="000000"/>
                </a:solidFill>
              </a:rPr>
              <a:t>                     knowledge preservation</a:t>
            </a:r>
            <a:r>
              <a:rPr lang="en-US" b="0" dirty="0" smtClean="0">
                <a:solidFill>
                  <a:srgbClr val="000000"/>
                </a:solidFill>
              </a:rPr>
              <a:t>;</a:t>
            </a:r>
            <a:endParaRPr lang="en-US" b="0" dirty="0">
              <a:solidFill>
                <a:srgbClr val="000000"/>
              </a:solidFill>
            </a:endParaRPr>
          </a:p>
          <a:p>
            <a:pPr>
              <a:lnSpc>
                <a:spcPct val="80000"/>
              </a:lnSpc>
              <a:spcBef>
                <a:spcPts val="600"/>
              </a:spcBef>
              <a:spcAft>
                <a:spcPts val="600"/>
              </a:spcAft>
              <a:buFont typeface="Arial"/>
              <a:buChar char="•"/>
              <a:defRPr/>
            </a:pPr>
            <a:r>
              <a:rPr lang="en-US" dirty="0">
                <a:solidFill>
                  <a:srgbClr val="000000"/>
                </a:solidFill>
              </a:rPr>
              <a:t>Session 2: Adding value to data and facilitation of data use;</a:t>
            </a:r>
          </a:p>
          <a:p>
            <a:pPr>
              <a:lnSpc>
                <a:spcPct val="80000"/>
              </a:lnSpc>
              <a:spcBef>
                <a:spcPts val="600"/>
              </a:spcBef>
              <a:spcAft>
                <a:spcPts val="600"/>
              </a:spcAft>
              <a:buFont typeface="Arial"/>
              <a:buChar char="•"/>
              <a:defRPr/>
            </a:pPr>
            <a:r>
              <a:rPr lang="en-US" dirty="0">
                <a:solidFill>
                  <a:srgbClr val="000000"/>
                </a:solidFill>
              </a:rPr>
              <a:t>Session 3: Metadata, formats, standards and interoperability;</a:t>
            </a:r>
          </a:p>
          <a:p>
            <a:pPr>
              <a:lnSpc>
                <a:spcPct val="80000"/>
              </a:lnSpc>
              <a:spcBef>
                <a:spcPts val="600"/>
              </a:spcBef>
              <a:spcAft>
                <a:spcPts val="600"/>
              </a:spcAft>
              <a:buFont typeface="Arial"/>
              <a:buChar char="•"/>
              <a:defRPr/>
            </a:pPr>
            <a:r>
              <a:rPr lang="en-US" dirty="0">
                <a:solidFill>
                  <a:srgbClr val="000000"/>
                </a:solidFill>
              </a:rPr>
              <a:t>Session 4: Data preservation lessons learnt and future prospects</a:t>
            </a:r>
          </a:p>
          <a:p>
            <a:pPr marL="0" indent="0">
              <a:lnSpc>
                <a:spcPct val="80000"/>
              </a:lnSpc>
              <a:spcBef>
                <a:spcPts val="600"/>
              </a:spcBef>
              <a:spcAft>
                <a:spcPts val="600"/>
              </a:spcAft>
              <a:defRPr/>
            </a:pPr>
            <a:endParaRPr lang="en-US" sz="700" b="0" dirty="0">
              <a:solidFill>
                <a:srgbClr val="000000"/>
              </a:solidFill>
            </a:endParaRPr>
          </a:p>
        </p:txBody>
      </p:sp>
      <p:pic>
        <p:nvPicPr>
          <p:cNvPr id="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756" y="1340110"/>
            <a:ext cx="4667621" cy="22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572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Thanks you for your attention !!!</a:t>
            </a:r>
          </a:p>
          <a:p>
            <a:pPr marL="0" lvl="1" indent="0" algn="ctr">
              <a:buNone/>
            </a:pPr>
            <a:endParaRPr lang="en-US" sz="3600" b="1" dirty="0"/>
          </a:p>
          <a:p>
            <a:pPr marL="0" lvl="1" indent="0" algn="ctr">
              <a:buNone/>
            </a:pPr>
            <a:r>
              <a:rPr lang="en-US" sz="3600" b="1" dirty="0" smtClean="0"/>
              <a:t>Questions ??</a:t>
            </a:r>
            <a:endParaRPr lang="en-GB"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1041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Background - DSIG Activities (1)</a:t>
            </a:r>
            <a:endParaRPr lang="en-GB" altLang="en-US" sz="3200" dirty="0">
              <a:solidFill>
                <a:schemeClr val="bg1"/>
              </a:solidFill>
              <a:latin typeface="Calibri" charset="0"/>
              <a:ea typeface="ＭＳ Ｐゴシック" charset="0"/>
              <a:cs typeface="Calibri" charset="0"/>
            </a:endParaRPr>
          </a:p>
        </p:txBody>
      </p:sp>
      <p:sp>
        <p:nvSpPr>
          <p:cNvPr id="6" name="Rectangle 5"/>
          <p:cNvSpPr/>
          <p:nvPr/>
        </p:nvSpPr>
        <p:spPr>
          <a:xfrm>
            <a:off x="177466" y="1222135"/>
            <a:ext cx="8811420" cy="5586146"/>
          </a:xfrm>
          <a:prstGeom prst="rect">
            <a:avLst/>
          </a:prstGeom>
        </p:spPr>
        <p:txBody>
          <a:bodyPr wrap="square">
            <a:spAutoFit/>
          </a:bodyPr>
          <a:lstStyle/>
          <a:p>
            <a:pPr marL="342900" indent="-342900">
              <a:spcAft>
                <a:spcPts val="600"/>
              </a:spcAft>
              <a:buFont typeface="+mj-lt"/>
              <a:buAutoNum type="arabicPeriod"/>
            </a:pPr>
            <a:r>
              <a:rPr lang="en-GB" b="1" dirty="0" smtClean="0">
                <a:latin typeface="+mn-lt"/>
              </a:rPr>
              <a:t> </a:t>
            </a:r>
            <a:r>
              <a:rPr lang="en-GB" b="1" i="1" u="sng" dirty="0" smtClean="0">
                <a:latin typeface="+mn-lt"/>
              </a:rPr>
              <a:t>Sharing Information and experiences during WGISS meetings </a:t>
            </a:r>
            <a:r>
              <a:rPr lang="en-GB" dirty="0" smtClean="0"/>
              <a:t>through:</a:t>
            </a:r>
            <a:endParaRPr lang="en-GB" b="1" i="1" u="sng" dirty="0" smtClean="0">
              <a:latin typeface="+mn-lt"/>
            </a:endParaRPr>
          </a:p>
          <a:p>
            <a:pPr marL="742950" lvl="1" indent="-285750">
              <a:spcAft>
                <a:spcPts val="600"/>
              </a:spcAft>
              <a:buFont typeface="Arial" panose="020B0604020202020204" pitchFamily="34" charset="0"/>
              <a:buChar char="•"/>
            </a:pPr>
            <a:r>
              <a:rPr lang="en-GB" b="1" i="1" u="sng" dirty="0" smtClean="0">
                <a:latin typeface="+mn-lt"/>
              </a:rPr>
              <a:t>Reporting from CEOS agencies </a:t>
            </a:r>
            <a:r>
              <a:rPr lang="en-GB" dirty="0" smtClean="0"/>
              <a:t>about their </a:t>
            </a:r>
            <a:r>
              <a:rPr lang="en-GB" dirty="0"/>
              <a:t>investigations, developments, studies, and lessons-learned relating to EO data management and </a:t>
            </a:r>
            <a:r>
              <a:rPr lang="en-GB" dirty="0" smtClean="0"/>
              <a:t>stewardship</a:t>
            </a:r>
            <a:endParaRPr lang="en-GB" b="1" i="1" u="sng" dirty="0" smtClean="0">
              <a:latin typeface="+mn-lt"/>
            </a:endParaRPr>
          </a:p>
          <a:p>
            <a:pPr marL="742950" lvl="1" indent="-285750">
              <a:spcAft>
                <a:spcPts val="600"/>
              </a:spcAft>
              <a:buFont typeface="Arial" panose="020B0604020202020204" pitchFamily="34" charset="0"/>
              <a:buChar char="•"/>
            </a:pPr>
            <a:r>
              <a:rPr lang="en-GB" b="1" i="1" u="sng" dirty="0" smtClean="0">
                <a:latin typeface="+mn-lt"/>
              </a:rPr>
              <a:t>Dedicated Sessions on specific topics</a:t>
            </a:r>
          </a:p>
          <a:p>
            <a:pPr lvl="1"/>
            <a:endParaRPr lang="en-GB" b="1" u="sng" dirty="0">
              <a:latin typeface="+mn-lt"/>
            </a:endParaRPr>
          </a:p>
          <a:p>
            <a:pPr marL="342900" lvl="1" indent="-342900">
              <a:buFont typeface="+mj-lt"/>
              <a:buAutoNum type="arabicPeriod" startAt="2"/>
            </a:pPr>
            <a:r>
              <a:rPr lang="en-GB" b="1" u="sng" dirty="0" smtClean="0">
                <a:latin typeface="+mn-lt"/>
              </a:rPr>
              <a:t>Drafting </a:t>
            </a:r>
            <a:r>
              <a:rPr lang="en-GB" b="1" u="sng" dirty="0">
                <a:latin typeface="+mn-lt"/>
              </a:rPr>
              <a:t>common cross-agency best practices or guidelines </a:t>
            </a:r>
            <a:r>
              <a:rPr lang="en-GB" dirty="0" smtClean="0">
                <a:latin typeface="+mn-lt"/>
              </a:rPr>
              <a:t>on </a:t>
            </a:r>
            <a:r>
              <a:rPr lang="en-GB" dirty="0">
                <a:latin typeface="+mn-lt"/>
              </a:rPr>
              <a:t>data </a:t>
            </a:r>
            <a:r>
              <a:rPr lang="en-GB" dirty="0" smtClean="0">
                <a:latin typeface="+mn-lt"/>
              </a:rPr>
              <a:t>management and stewardship </a:t>
            </a:r>
            <a:r>
              <a:rPr lang="en-GB" dirty="0">
                <a:latin typeface="+mn-lt"/>
              </a:rPr>
              <a:t>for possible adoption by </a:t>
            </a:r>
            <a:r>
              <a:rPr lang="en-GB" dirty="0" smtClean="0">
                <a:latin typeface="+mn-lt"/>
              </a:rPr>
              <a:t>WGISS. Preliminary list:</a:t>
            </a:r>
            <a:endParaRPr lang="en-GB" dirty="0">
              <a:latin typeface="+mn-lt"/>
            </a:endParaRPr>
          </a:p>
          <a:p>
            <a:pPr marL="742950" lvl="1" indent="-285750">
              <a:buFont typeface="Arial"/>
              <a:buChar char="•"/>
            </a:pPr>
            <a:r>
              <a:rPr lang="en-GB" dirty="0" smtClean="0"/>
              <a:t>Preservation Workflow</a:t>
            </a:r>
          </a:p>
          <a:p>
            <a:pPr marL="742950" lvl="1" indent="-285750">
              <a:buFont typeface="Arial"/>
              <a:buChar char="•"/>
            </a:pPr>
            <a:r>
              <a:rPr lang="en-GB" dirty="0" smtClean="0"/>
              <a:t>Data Preservation Guidelines</a:t>
            </a:r>
          </a:p>
          <a:p>
            <a:pPr marL="742950" lvl="1" indent="-285750">
              <a:buFont typeface="Arial"/>
              <a:buChar char="•"/>
            </a:pPr>
            <a:r>
              <a:rPr lang="en-GB" dirty="0" smtClean="0"/>
              <a:t>Preserved Data Set Content</a:t>
            </a:r>
          </a:p>
          <a:p>
            <a:pPr marL="742950" lvl="1" indent="-285750">
              <a:buFont typeface="Arial"/>
              <a:buChar char="•"/>
            </a:pPr>
            <a:r>
              <a:rPr lang="en-GB" dirty="0" smtClean="0"/>
              <a:t>EO Data Generic Consolidation Process</a:t>
            </a:r>
          </a:p>
          <a:p>
            <a:pPr marL="742950" lvl="1" indent="-285750">
              <a:buFont typeface="Arial"/>
              <a:buChar char="•"/>
            </a:pPr>
            <a:r>
              <a:rPr lang="en-GB" dirty="0" smtClean="0"/>
              <a:t>Purge Alert Procedure</a:t>
            </a:r>
          </a:p>
          <a:p>
            <a:pPr marL="742950" lvl="1" indent="-285750">
              <a:buFont typeface="Arial"/>
              <a:buChar char="•"/>
            </a:pPr>
            <a:r>
              <a:rPr lang="en-GB" dirty="0"/>
              <a:t>Persistent </a:t>
            </a:r>
            <a:r>
              <a:rPr lang="en-GB" dirty="0" smtClean="0"/>
              <a:t>Identifiers</a:t>
            </a:r>
            <a:endParaRPr lang="en-GB" dirty="0"/>
          </a:p>
          <a:p>
            <a:pPr marL="742950" lvl="1" indent="-285750">
              <a:buFont typeface="Arial"/>
              <a:buChar char="•"/>
            </a:pPr>
            <a:r>
              <a:rPr lang="en-GB" dirty="0" smtClean="0"/>
              <a:t>Appraisal Procedure</a:t>
            </a:r>
            <a:endParaRPr lang="en-GB" dirty="0"/>
          </a:p>
          <a:p>
            <a:pPr marL="742950" lvl="1" indent="-285750">
              <a:buFont typeface="Arial"/>
              <a:buChar char="•"/>
            </a:pPr>
            <a:r>
              <a:rPr lang="en-GB" dirty="0" smtClean="0"/>
              <a:t>Archived </a:t>
            </a:r>
            <a:r>
              <a:rPr lang="en-GB" dirty="0"/>
              <a:t>data media </a:t>
            </a:r>
            <a:r>
              <a:rPr lang="en-GB" dirty="0" smtClean="0"/>
              <a:t>transcription</a:t>
            </a:r>
          </a:p>
          <a:p>
            <a:pPr marL="742950" lvl="1" indent="-285750">
              <a:buFont typeface="Arial"/>
              <a:buChar char="•"/>
            </a:pPr>
            <a:r>
              <a:rPr lang="en-GB" dirty="0"/>
              <a:t>EO Data Stewardship </a:t>
            </a:r>
            <a:r>
              <a:rPr lang="en-GB" dirty="0" smtClean="0"/>
              <a:t>Definition</a:t>
            </a:r>
            <a:r>
              <a:rPr lang="en-GB" dirty="0"/>
              <a:t>s</a:t>
            </a:r>
            <a:endParaRPr lang="en-GB" dirty="0" smtClean="0"/>
          </a:p>
        </p:txBody>
      </p:sp>
    </p:spTree>
    <p:extLst>
      <p:ext uri="{BB962C8B-B14F-4D97-AF65-F5344CB8AC3E}">
        <p14:creationId xmlns:p14="http://schemas.microsoft.com/office/powerpoint/2010/main" val="656406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2800" dirty="0" smtClean="0"/>
          </a:p>
          <a:p>
            <a:pPr marL="0" lvl="1" indent="0" algn="ctr">
              <a:buNone/>
            </a:pPr>
            <a:endParaRPr lang="en-US" sz="2800" dirty="0"/>
          </a:p>
          <a:p>
            <a:pPr marL="0" lvl="1" indent="0" algn="ctr">
              <a:buNone/>
            </a:pPr>
            <a:r>
              <a:rPr lang="en-US" sz="2800" dirty="0" smtClean="0"/>
              <a:t>BACK-UP SLIDES</a:t>
            </a:r>
            <a:endParaRPr lang="en-GB" sz="28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285016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smtClean="0">
                <a:solidFill>
                  <a:schemeClr val="bg1"/>
                </a:solidFill>
                <a:latin typeface="Calibri" charset="0"/>
                <a:ea typeface="ＭＳ Ｐゴシック" charset="0"/>
                <a:cs typeface="Calibri" charset="0"/>
              </a:rPr>
              <a:t>Group Objectives</a:t>
            </a:r>
            <a:endParaRPr lang="en-GB" altLang="en-US" sz="2800" dirty="0">
              <a:solidFill>
                <a:schemeClr val="bg1"/>
              </a:solidFill>
              <a:latin typeface="Calibri" charset="0"/>
              <a:ea typeface="ＭＳ Ｐゴシック" charset="0"/>
              <a:cs typeface="Calibri" charset="0"/>
            </a:endParaRPr>
          </a:p>
        </p:txBody>
      </p:sp>
      <p:sp>
        <p:nvSpPr>
          <p:cNvPr id="6" name="Rectangle 5"/>
          <p:cNvSpPr/>
          <p:nvPr/>
        </p:nvSpPr>
        <p:spPr>
          <a:xfrm>
            <a:off x="332580" y="1429688"/>
            <a:ext cx="8483873" cy="3970318"/>
          </a:xfrm>
          <a:prstGeom prst="rect">
            <a:avLst/>
          </a:prstGeom>
        </p:spPr>
        <p:txBody>
          <a:bodyPr wrap="square">
            <a:spAutoFit/>
          </a:bodyPr>
          <a:lstStyle/>
          <a:p>
            <a:r>
              <a:rPr lang="en-GB" b="1" i="1" u="sng" dirty="0" smtClean="0"/>
              <a:t>Goals</a:t>
            </a:r>
            <a:r>
              <a:rPr lang="en-GB" dirty="0" smtClean="0"/>
              <a:t>:</a:t>
            </a:r>
            <a:endParaRPr lang="en-GB" dirty="0"/>
          </a:p>
          <a:p>
            <a:pPr marL="742950" lvl="1" indent="-285750">
              <a:buFont typeface="Wingdings" panose="05000000000000000000" pitchFamily="2" charset="2"/>
              <a:buChar char="ü"/>
            </a:pPr>
            <a:r>
              <a:rPr lang="en-GB" dirty="0" smtClean="0"/>
              <a:t>Enable </a:t>
            </a:r>
            <a:r>
              <a:rPr lang="en-GB" smtClean="0"/>
              <a:t>the sharing </a:t>
            </a:r>
            <a:r>
              <a:rPr lang="en-GB" dirty="0"/>
              <a:t>of agency investigations, developments, and lessons-learned relating to EO data </a:t>
            </a:r>
            <a:r>
              <a:rPr lang="en-GB" dirty="0" smtClean="0"/>
              <a:t>stewardship</a:t>
            </a:r>
            <a:endParaRPr lang="en-GB" dirty="0"/>
          </a:p>
          <a:p>
            <a:pPr marL="742950" lvl="1" indent="-285750">
              <a:buFont typeface="Wingdings" panose="05000000000000000000" pitchFamily="2" charset="2"/>
              <a:buChar char="ü"/>
            </a:pPr>
            <a:r>
              <a:rPr lang="en-GB" dirty="0"/>
              <a:t>Share experiences and lessons </a:t>
            </a:r>
            <a:r>
              <a:rPr lang="en-GB" dirty="0" smtClean="0"/>
              <a:t>learned</a:t>
            </a:r>
            <a:endParaRPr lang="en-GB" dirty="0"/>
          </a:p>
          <a:p>
            <a:pPr marL="742950" lvl="1" indent="-285750">
              <a:buFont typeface="Wingdings" panose="05000000000000000000" pitchFamily="2" charset="2"/>
              <a:buChar char="ü"/>
            </a:pPr>
            <a:r>
              <a:rPr lang="en-GB" dirty="0"/>
              <a:t>Draft common cross-agency best practices or guidelines of data stewardship for possible adoption by </a:t>
            </a:r>
            <a:r>
              <a:rPr lang="en-GB" dirty="0" smtClean="0"/>
              <a:t>WGISS</a:t>
            </a:r>
            <a:endParaRPr lang="en-GB" dirty="0"/>
          </a:p>
          <a:p>
            <a:pPr marL="742950" lvl="1" indent="-285750">
              <a:buFont typeface="Wingdings" panose="05000000000000000000" pitchFamily="2" charset="2"/>
              <a:buChar char="ü"/>
            </a:pPr>
            <a:r>
              <a:rPr lang="en-GB" dirty="0"/>
              <a:t>Sponsor technical exchanges at WGISS meetings or elsewhere</a:t>
            </a:r>
          </a:p>
          <a:p>
            <a:endParaRPr lang="en-GB" b="1" i="1" u="sng" dirty="0" smtClean="0"/>
          </a:p>
          <a:p>
            <a:r>
              <a:rPr lang="en-GB" b="1" i="1" u="sng" dirty="0" smtClean="0"/>
              <a:t>Scope:</a:t>
            </a:r>
            <a:r>
              <a:rPr lang="en-GB" dirty="0"/>
              <a:t> </a:t>
            </a:r>
            <a:r>
              <a:rPr lang="en-GB" dirty="0" smtClean="0"/>
              <a:t>Focus </a:t>
            </a:r>
            <a:r>
              <a:rPr lang="en-GB" dirty="0"/>
              <a:t>on Data, Metadata and Product Topics Including:</a:t>
            </a:r>
          </a:p>
          <a:p>
            <a:pPr marL="742950" lvl="1" indent="-285750">
              <a:buFont typeface="Wingdings" panose="05000000000000000000" pitchFamily="2" charset="2"/>
              <a:buChar char="ü"/>
            </a:pPr>
            <a:r>
              <a:rPr lang="en-GB" dirty="0"/>
              <a:t>Long-Term Archive Strategies</a:t>
            </a:r>
          </a:p>
          <a:p>
            <a:pPr marL="742950" lvl="1" indent="-285750">
              <a:buFont typeface="Wingdings" panose="05000000000000000000" pitchFamily="2" charset="2"/>
              <a:buChar char="ü"/>
            </a:pPr>
            <a:r>
              <a:rPr lang="en-GB" dirty="0"/>
              <a:t>Data Formats</a:t>
            </a:r>
          </a:p>
          <a:p>
            <a:pPr marL="742950" lvl="1" indent="-285750">
              <a:buFont typeface="Wingdings" panose="05000000000000000000" pitchFamily="2" charset="2"/>
              <a:buChar char="ü"/>
            </a:pPr>
            <a:r>
              <a:rPr lang="en-GB" dirty="0"/>
              <a:t>Data Preservation</a:t>
            </a:r>
          </a:p>
          <a:p>
            <a:pPr marL="742950" lvl="1" indent="-285750">
              <a:buFont typeface="Wingdings" panose="05000000000000000000" pitchFamily="2" charset="2"/>
              <a:buChar char="ü"/>
            </a:pPr>
            <a:r>
              <a:rPr lang="en-GB" dirty="0"/>
              <a:t>Data Lifecycle Concepts</a:t>
            </a:r>
          </a:p>
          <a:p>
            <a:pPr marL="742950" lvl="1" indent="-285750">
              <a:buFont typeface="Wingdings" panose="05000000000000000000" pitchFamily="2" charset="2"/>
              <a:buChar char="ü"/>
            </a:pPr>
            <a:r>
              <a:rPr lang="en-GB" dirty="0"/>
              <a:t>Archive Media</a:t>
            </a:r>
          </a:p>
        </p:txBody>
      </p:sp>
    </p:spTree>
    <p:extLst>
      <p:ext uri="{BB962C8B-B14F-4D97-AF65-F5344CB8AC3E}">
        <p14:creationId xmlns:p14="http://schemas.microsoft.com/office/powerpoint/2010/main" val="2533930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txBox="1">
            <a:spLocks noChangeArrowheads="1"/>
          </p:cNvSpPr>
          <p:nvPr/>
        </p:nvSpPr>
        <p:spPr bwMode="auto">
          <a:xfrm>
            <a:off x="332581" y="205422"/>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smtClean="0">
                <a:solidFill>
                  <a:schemeClr val="bg1"/>
                </a:solidFill>
                <a:latin typeface="Calibri" charset="0"/>
                <a:ea typeface="ＭＳ Ｐゴシック" charset="0"/>
                <a:cs typeface="Calibri" charset="0"/>
              </a:rPr>
              <a:t>Point of Contact and Members</a:t>
            </a:r>
            <a:endParaRPr lang="en-GB" altLang="en-US" sz="2800" dirty="0">
              <a:solidFill>
                <a:schemeClr val="bg1"/>
              </a:solidFill>
              <a:latin typeface="Calibri" charset="0"/>
              <a:ea typeface="ＭＳ Ｐゴシック" charset="0"/>
              <a:cs typeface="Calibri" charset="0"/>
            </a:endParaRPr>
          </a:p>
        </p:txBody>
      </p:sp>
      <p:pic>
        <p:nvPicPr>
          <p:cNvPr id="2" name="Picture 1"/>
          <p:cNvPicPr>
            <a:picLocks noChangeAspect="1"/>
          </p:cNvPicPr>
          <p:nvPr/>
        </p:nvPicPr>
        <p:blipFill>
          <a:blip r:embed="rId2"/>
          <a:stretch>
            <a:fillRect/>
          </a:stretch>
        </p:blipFill>
        <p:spPr>
          <a:xfrm>
            <a:off x="153505" y="1339849"/>
            <a:ext cx="5501169" cy="3591041"/>
          </a:xfrm>
          <a:prstGeom prst="rect">
            <a:avLst/>
          </a:prstGeom>
        </p:spPr>
      </p:pic>
      <p:sp>
        <p:nvSpPr>
          <p:cNvPr id="3" name="Rectangle 2"/>
          <p:cNvSpPr/>
          <p:nvPr/>
        </p:nvSpPr>
        <p:spPr>
          <a:xfrm>
            <a:off x="5988498" y="2089799"/>
            <a:ext cx="2705454" cy="646331"/>
          </a:xfrm>
          <a:prstGeom prst="rect">
            <a:avLst/>
          </a:prstGeom>
          <a:solidFill>
            <a:schemeClr val="accent1">
              <a:lumMod val="20000"/>
              <a:lumOff val="80000"/>
              <a:alpha val="32000"/>
            </a:schemeClr>
          </a:solidFill>
          <a:ln>
            <a:solidFill>
              <a:schemeClr val="accent1">
                <a:lumMod val="50000"/>
                <a:alpha val="2000"/>
              </a:schemeClr>
            </a:solidFill>
          </a:ln>
        </p:spPr>
        <p:txBody>
          <a:bodyPr wrap="square">
            <a:spAutoFit/>
          </a:bodyPr>
          <a:lstStyle/>
          <a:p>
            <a:r>
              <a:rPr lang="en-US" dirty="0" smtClean="0"/>
              <a:t>DSIG </a:t>
            </a:r>
            <a:r>
              <a:rPr lang="en-US" dirty="0"/>
              <a:t>mailing </a:t>
            </a:r>
            <a:r>
              <a:rPr lang="en-US" dirty="0" smtClean="0"/>
              <a:t>list: </a:t>
            </a:r>
            <a:r>
              <a:rPr lang="en-US" dirty="0" err="1"/>
              <a:t>d</a:t>
            </a:r>
            <a:r>
              <a:rPr lang="en-US" dirty="0" err="1" smtClean="0"/>
              <a:t>sig</a:t>
            </a:r>
            <a:r>
              <a:rPr lang="en-US" dirty="0" err="1"/>
              <a:t>@wgiss.ceos.org</a:t>
            </a:r>
            <a:endParaRPr lang="en-US" dirty="0"/>
          </a:p>
        </p:txBody>
      </p:sp>
      <p:sp>
        <p:nvSpPr>
          <p:cNvPr id="6" name="TextBox 5"/>
          <p:cNvSpPr txBox="1"/>
          <p:nvPr/>
        </p:nvSpPr>
        <p:spPr>
          <a:xfrm>
            <a:off x="427070" y="5235668"/>
            <a:ext cx="8239354" cy="646331"/>
          </a:xfrm>
          <a:prstGeom prst="rect">
            <a:avLst/>
          </a:prstGeom>
          <a:noFill/>
        </p:spPr>
        <p:txBody>
          <a:bodyPr wrap="square" rtlCol="0">
            <a:spAutoFit/>
          </a:bodyPr>
          <a:lstStyle/>
          <a:p>
            <a:r>
              <a:rPr lang="en-US" dirty="0" smtClean="0"/>
              <a:t>DSIG plan of activities will be circulated after WGISS to WGISS-all for possible extension of DSIG membership and inclusion in mailing list.</a:t>
            </a:r>
            <a:endParaRPr lang="en-US" dirty="0"/>
          </a:p>
        </p:txBody>
      </p:sp>
    </p:spTree>
    <p:extLst>
      <p:ext uri="{BB962C8B-B14F-4D97-AF65-F5344CB8AC3E}">
        <p14:creationId xmlns:p14="http://schemas.microsoft.com/office/powerpoint/2010/main" val="2237568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2800" dirty="0" smtClean="0">
                <a:solidFill>
                  <a:schemeClr val="bg1"/>
                </a:solidFill>
                <a:latin typeface="Calibri" charset="0"/>
                <a:ea typeface="ＭＳ Ｐゴシック" charset="0"/>
                <a:cs typeface="Calibri" charset="0"/>
              </a:rPr>
              <a:t>Background – Past Results</a:t>
            </a:r>
            <a:endParaRPr lang="en-GB" altLang="en-US" sz="2800" dirty="0">
              <a:solidFill>
                <a:schemeClr val="bg1"/>
              </a:solidFill>
              <a:latin typeface="Calibri" charset="0"/>
              <a:ea typeface="ＭＳ Ｐゴシック" charset="0"/>
              <a:cs typeface="Calibri" charset="0"/>
            </a:endParaRPr>
          </a:p>
        </p:txBody>
      </p:sp>
      <p:sp>
        <p:nvSpPr>
          <p:cNvPr id="6" name="Rectangle 5"/>
          <p:cNvSpPr/>
          <p:nvPr/>
        </p:nvSpPr>
        <p:spPr>
          <a:xfrm>
            <a:off x="332580" y="1429688"/>
            <a:ext cx="8811420" cy="5078314"/>
          </a:xfrm>
          <a:prstGeom prst="rect">
            <a:avLst/>
          </a:prstGeom>
        </p:spPr>
        <p:txBody>
          <a:bodyPr wrap="square">
            <a:spAutoFit/>
          </a:bodyPr>
          <a:lstStyle/>
          <a:p>
            <a:endParaRPr lang="en-GB" dirty="0" smtClean="0"/>
          </a:p>
          <a:p>
            <a:r>
              <a:rPr lang="en-GB" b="1" i="1" u="sng" dirty="0" smtClean="0"/>
              <a:t>White Papers/Reports:</a:t>
            </a:r>
            <a:endParaRPr lang="en-GB" dirty="0"/>
          </a:p>
          <a:p>
            <a:endParaRPr lang="en-GB" dirty="0"/>
          </a:p>
          <a:p>
            <a:pPr marL="742950" lvl="1" indent="-285750">
              <a:buFont typeface="Wingdings" panose="05000000000000000000" pitchFamily="2" charset="2"/>
              <a:buChar char="ü"/>
            </a:pPr>
            <a:r>
              <a:rPr lang="en-GB" dirty="0"/>
              <a:t>Long-Term Archive Strategies</a:t>
            </a:r>
          </a:p>
          <a:p>
            <a:pPr marL="742950" lvl="1" indent="-285750">
              <a:buFont typeface="Wingdings" panose="05000000000000000000" pitchFamily="2" charset="2"/>
              <a:buChar char="ü"/>
            </a:pPr>
            <a:r>
              <a:rPr lang="en-GB" dirty="0"/>
              <a:t>Data Preservation Techniques</a:t>
            </a:r>
          </a:p>
          <a:p>
            <a:pPr marL="742950" lvl="1" indent="-285750">
              <a:buFont typeface="Wingdings" panose="05000000000000000000" pitchFamily="2" charset="2"/>
              <a:buChar char="ü"/>
            </a:pPr>
            <a:r>
              <a:rPr lang="en-GB" dirty="0"/>
              <a:t>Data Lifecycle Models and Concepts</a:t>
            </a:r>
          </a:p>
          <a:p>
            <a:pPr marL="742950" lvl="1" indent="-285750">
              <a:buFont typeface="Wingdings" panose="05000000000000000000" pitchFamily="2" charset="2"/>
              <a:buChar char="ü"/>
            </a:pPr>
            <a:r>
              <a:rPr lang="en-GB" dirty="0"/>
              <a:t>Browse Survey 1997-2010</a:t>
            </a:r>
          </a:p>
          <a:p>
            <a:pPr marL="742950" lvl="1" indent="-285750">
              <a:buFont typeface="Wingdings" panose="05000000000000000000" pitchFamily="2" charset="2"/>
              <a:buChar char="ü"/>
            </a:pPr>
            <a:r>
              <a:rPr lang="en-GB" dirty="0"/>
              <a:t>Guidelines for GIS-Ready Products</a:t>
            </a:r>
          </a:p>
          <a:p>
            <a:pPr marL="742950" lvl="1" indent="-285750">
              <a:buFont typeface="Wingdings" panose="05000000000000000000" pitchFamily="2" charset="2"/>
              <a:buChar char="ü"/>
            </a:pPr>
            <a:r>
              <a:rPr lang="en-GB" dirty="0"/>
              <a:t>Browse Guidelines Document (version 2</a:t>
            </a:r>
            <a:r>
              <a:rPr lang="en-GB" dirty="0" smtClean="0"/>
              <a:t>)</a:t>
            </a:r>
            <a:endParaRPr lang="en-GB" dirty="0"/>
          </a:p>
          <a:p>
            <a:pPr marL="742950" lvl="1" indent="-285750">
              <a:buFont typeface="Wingdings" panose="05000000000000000000" pitchFamily="2" charset="2"/>
              <a:buChar char="ü"/>
            </a:pPr>
            <a:r>
              <a:rPr lang="en-GB" dirty="0"/>
              <a:t>Offline Media Trade </a:t>
            </a:r>
            <a:r>
              <a:rPr lang="en-GB" dirty="0" smtClean="0"/>
              <a:t>Study</a:t>
            </a:r>
          </a:p>
          <a:p>
            <a:endParaRPr lang="en-GB" b="1" i="1" u="sng" dirty="0" smtClean="0"/>
          </a:p>
          <a:p>
            <a:r>
              <a:rPr lang="en-GB" b="1" i="1" u="sng" dirty="0" smtClean="0"/>
              <a:t>Best Practices/Recommendations:</a:t>
            </a:r>
          </a:p>
          <a:p>
            <a:endParaRPr lang="en-GB" dirty="0"/>
          </a:p>
          <a:p>
            <a:pPr marL="742950" lvl="1" indent="-285750">
              <a:buFont typeface="Wingdings" panose="05000000000000000000" pitchFamily="2" charset="2"/>
              <a:buChar char="ü"/>
            </a:pPr>
            <a:r>
              <a:rPr lang="en-GB" dirty="0"/>
              <a:t>European Long Term Preservation of Earth Observation Space Data</a:t>
            </a:r>
          </a:p>
          <a:p>
            <a:pPr marL="742950" lvl="1" indent="-285750">
              <a:buFont typeface="Wingdings" panose="05000000000000000000" pitchFamily="2" charset="2"/>
              <a:buChar char="ü"/>
            </a:pPr>
            <a:r>
              <a:rPr lang="en-GB" dirty="0"/>
              <a:t>Preview Image Principle</a:t>
            </a:r>
          </a:p>
          <a:p>
            <a:pPr marL="742950" lvl="1" indent="-285750">
              <a:buFont typeface="Wingdings" panose="05000000000000000000" pitchFamily="2" charset="2"/>
              <a:buChar char="ü"/>
            </a:pPr>
            <a:r>
              <a:rPr lang="en-GB" dirty="0"/>
              <a:t>Data Management Statement</a:t>
            </a:r>
          </a:p>
          <a:p>
            <a:endParaRPr lang="en-GB" dirty="0"/>
          </a:p>
          <a:p>
            <a:endParaRPr lang="en-GB" dirty="0"/>
          </a:p>
        </p:txBody>
      </p:sp>
    </p:spTree>
    <p:extLst>
      <p:ext uri="{BB962C8B-B14F-4D97-AF65-F5344CB8AC3E}">
        <p14:creationId xmlns:p14="http://schemas.microsoft.com/office/powerpoint/2010/main" val="64062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ctr" eaLnBrk="0" hangingPunct="0">
              <a:defRPr sz="3200" b="1">
                <a:solidFill>
                  <a:schemeClr val="bg1"/>
                </a:solidFill>
                <a:latin typeface="Calibri" charset="0"/>
                <a:ea typeface="ＭＳ Ｐゴシック" charset="0"/>
                <a:cs typeface="Calibri" charset="0"/>
              </a:defRPr>
            </a:lvl1pPr>
            <a:lvl2pPr marL="742950" indent="-285750" eaLnBrk="0" hangingPunct="0">
              <a:defRPr sz="2400" b="1">
                <a:latin typeface="Times New Roman" pitchFamily="18" charset="0"/>
                <a:ea typeface="MS PGothic" pitchFamily="34" charset="-128"/>
              </a:defRPr>
            </a:lvl2pPr>
            <a:lvl3pPr marL="1143000" indent="-228600" eaLnBrk="0" hangingPunct="0">
              <a:defRPr sz="2400" b="1">
                <a:latin typeface="Times New Roman" pitchFamily="18" charset="0"/>
                <a:ea typeface="MS PGothic" pitchFamily="34" charset="-128"/>
              </a:defRPr>
            </a:lvl3pPr>
            <a:lvl4pPr marL="1600200" indent="-228600" eaLnBrk="0" hangingPunct="0">
              <a:defRPr sz="2400" b="1">
                <a:latin typeface="Times New Roman" pitchFamily="18" charset="0"/>
                <a:ea typeface="MS PGothic" pitchFamily="34" charset="-128"/>
              </a:defRPr>
            </a:lvl4pPr>
            <a:lvl5pPr marL="2057400" indent="-228600" eaLnBrk="0" hangingPunct="0">
              <a:defRPr sz="2400" b="1">
                <a:latin typeface="Times New Roman" pitchFamily="18" charset="0"/>
                <a:ea typeface="MS PGothic" pitchFamily="34" charset="-128"/>
              </a:defRPr>
            </a:lvl5pPr>
            <a:lvl6pPr marL="2514600" indent="-228600" eaLnBrk="0" fontAlgn="base" hangingPunct="0">
              <a:spcBef>
                <a:spcPct val="0"/>
              </a:spcBef>
              <a:spcAft>
                <a:spcPct val="0"/>
              </a:spcAft>
              <a:defRPr sz="2400" b="1">
                <a:latin typeface="Times New Roman" pitchFamily="18" charset="0"/>
                <a:ea typeface="MS PGothic" pitchFamily="34" charset="-128"/>
              </a:defRPr>
            </a:lvl6pPr>
            <a:lvl7pPr marL="2971800" indent="-228600" eaLnBrk="0" fontAlgn="base" hangingPunct="0">
              <a:spcBef>
                <a:spcPct val="0"/>
              </a:spcBef>
              <a:spcAft>
                <a:spcPct val="0"/>
              </a:spcAft>
              <a:defRPr sz="2400" b="1">
                <a:latin typeface="Times New Roman" pitchFamily="18" charset="0"/>
                <a:ea typeface="MS PGothic" pitchFamily="34" charset="-128"/>
              </a:defRPr>
            </a:lvl7pPr>
            <a:lvl8pPr marL="3429000" indent="-228600" eaLnBrk="0" fontAlgn="base" hangingPunct="0">
              <a:spcBef>
                <a:spcPct val="0"/>
              </a:spcBef>
              <a:spcAft>
                <a:spcPct val="0"/>
              </a:spcAft>
              <a:defRPr sz="2400" b="1">
                <a:latin typeface="Times New Roman" pitchFamily="18" charset="0"/>
                <a:ea typeface="MS PGothic" pitchFamily="34" charset="-128"/>
              </a:defRPr>
            </a:lvl8pPr>
            <a:lvl9pPr marL="3886200" indent="-228600" eaLnBrk="0" fontAlgn="base" hangingPunct="0">
              <a:spcBef>
                <a:spcPct val="0"/>
              </a:spcBef>
              <a:spcAft>
                <a:spcPct val="0"/>
              </a:spcAft>
              <a:defRPr sz="2400" b="1">
                <a:latin typeface="Times New Roman" pitchFamily="18" charset="0"/>
                <a:ea typeface="MS PGothic" pitchFamily="34" charset="-128"/>
              </a:defRPr>
            </a:lvl9pPr>
          </a:lstStyle>
          <a:p>
            <a:r>
              <a:rPr lang="en-GB" altLang="en-US" dirty="0"/>
              <a:t>Background - DSIG Activities (2)</a:t>
            </a:r>
          </a:p>
        </p:txBody>
      </p:sp>
      <p:sp>
        <p:nvSpPr>
          <p:cNvPr id="6" name="Rectangle 5"/>
          <p:cNvSpPr/>
          <p:nvPr/>
        </p:nvSpPr>
        <p:spPr>
          <a:xfrm>
            <a:off x="177466" y="1222135"/>
            <a:ext cx="8811420" cy="5847756"/>
          </a:xfrm>
          <a:prstGeom prst="rect">
            <a:avLst/>
          </a:prstGeom>
        </p:spPr>
        <p:txBody>
          <a:bodyPr wrap="square">
            <a:spAutoFit/>
          </a:bodyPr>
          <a:lstStyle/>
          <a:p>
            <a:pPr lvl="1"/>
            <a:endParaRPr lang="en-GB" dirty="0"/>
          </a:p>
          <a:p>
            <a:pPr marL="342900" indent="-342900">
              <a:spcAft>
                <a:spcPts val="600"/>
              </a:spcAft>
              <a:buFont typeface="+mj-lt"/>
              <a:buAutoNum type="arabicPeriod" startAt="3"/>
            </a:pPr>
            <a:r>
              <a:rPr lang="en-GB" dirty="0"/>
              <a:t>Conduct </a:t>
            </a:r>
            <a:r>
              <a:rPr lang="en-GB" b="1" dirty="0"/>
              <a:t>Joint Activities</a:t>
            </a:r>
            <a:r>
              <a:rPr lang="en-GB" dirty="0"/>
              <a:t> and/or </a:t>
            </a:r>
            <a:r>
              <a:rPr lang="en-GB" b="1" dirty="0"/>
              <a:t>Pilot Projects </a:t>
            </a:r>
            <a:r>
              <a:rPr lang="en-GB" dirty="0"/>
              <a:t>on specific data stewardship topics</a:t>
            </a:r>
          </a:p>
          <a:p>
            <a:pPr marL="342900" indent="-342900">
              <a:spcAft>
                <a:spcPts val="600"/>
              </a:spcAft>
              <a:buFont typeface="+mj-lt"/>
              <a:buAutoNum type="arabicPeriod" startAt="4"/>
            </a:pPr>
            <a:endParaRPr lang="en-GB" dirty="0" smtClean="0">
              <a:latin typeface="+mn-lt"/>
            </a:endParaRPr>
          </a:p>
          <a:p>
            <a:pPr marL="342900" indent="-342900">
              <a:spcAft>
                <a:spcPts val="600"/>
              </a:spcAft>
              <a:buFont typeface="+mj-lt"/>
              <a:buAutoNum type="arabicPeriod" startAt="4"/>
            </a:pPr>
            <a:r>
              <a:rPr lang="en-GB" dirty="0" smtClean="0">
                <a:latin typeface="+mn-lt"/>
              </a:rPr>
              <a:t>Contribution to </a:t>
            </a:r>
            <a:r>
              <a:rPr lang="en-GB" b="1" dirty="0" smtClean="0">
                <a:latin typeface="+mn-lt"/>
              </a:rPr>
              <a:t>GEO and Standardization </a:t>
            </a:r>
            <a:r>
              <a:rPr lang="en-GB" dirty="0" smtClean="0">
                <a:latin typeface="+mn-lt"/>
              </a:rPr>
              <a:t>activities:</a:t>
            </a:r>
          </a:p>
          <a:p>
            <a:pPr marL="742950" lvl="1" indent="-285750">
              <a:spcAft>
                <a:spcPts val="600"/>
              </a:spcAft>
              <a:buFont typeface="Arial"/>
              <a:buChar char="•"/>
            </a:pPr>
            <a:r>
              <a:rPr lang="en-GB" dirty="0" smtClean="0">
                <a:latin typeface="+mn-lt"/>
              </a:rPr>
              <a:t>Contribute to GEO activities in the domain of data management and stewardship in the frame of Component </a:t>
            </a:r>
            <a:r>
              <a:rPr lang="en-GB" b="1" dirty="0" smtClean="0">
                <a:latin typeface="+mn-lt"/>
              </a:rPr>
              <a:t>C1 - </a:t>
            </a:r>
            <a:r>
              <a:rPr lang="en-GB" b="1" dirty="0"/>
              <a:t>Advances in Life-cycle Data </a:t>
            </a:r>
            <a:r>
              <a:rPr lang="en-GB" b="1" dirty="0" smtClean="0"/>
              <a:t>Management </a:t>
            </a:r>
            <a:r>
              <a:rPr lang="en-GB" dirty="0" smtClean="0"/>
              <a:t>within</a:t>
            </a:r>
            <a:r>
              <a:rPr lang="en-GB" b="1" dirty="0" smtClean="0"/>
              <a:t> Task</a:t>
            </a:r>
            <a:r>
              <a:rPr lang="en-GB" dirty="0" smtClean="0">
                <a:latin typeface="+mn-lt"/>
              </a:rPr>
              <a:t> </a:t>
            </a:r>
            <a:r>
              <a:rPr lang="en-US" b="1" dirty="0" smtClean="0"/>
              <a:t>IN</a:t>
            </a:r>
            <a:r>
              <a:rPr lang="en-US" b="1" dirty="0"/>
              <a:t>-02 Earth Data Sets </a:t>
            </a:r>
            <a:endParaRPr lang="en-GB" dirty="0" smtClean="0">
              <a:latin typeface="+mn-lt"/>
            </a:endParaRPr>
          </a:p>
          <a:p>
            <a:pPr marL="1200150" lvl="2" indent="-285750">
              <a:spcAft>
                <a:spcPts val="600"/>
              </a:spcAft>
              <a:buFont typeface="Arial"/>
              <a:buChar char="•"/>
            </a:pPr>
            <a:r>
              <a:rPr lang="en-GB" dirty="0" smtClean="0"/>
              <a:t>Leads: China </a:t>
            </a:r>
            <a:r>
              <a:rPr lang="en-GB" dirty="0"/>
              <a:t>(BNU), Japan (University of </a:t>
            </a:r>
            <a:r>
              <a:rPr lang="en-GB" dirty="0" smtClean="0"/>
              <a:t>Tokyo)</a:t>
            </a:r>
            <a:r>
              <a:rPr lang="en-GB" dirty="0"/>
              <a:t>, Spain (CSIC), United States (DOE), CEOS </a:t>
            </a:r>
            <a:r>
              <a:rPr lang="en-GB" dirty="0" smtClean="0"/>
              <a:t>(CNES, Richard Moreno) </a:t>
            </a:r>
            <a:r>
              <a:rPr lang="en-GB" dirty="0"/>
              <a:t>and ESA</a:t>
            </a:r>
          </a:p>
          <a:p>
            <a:pPr marL="742950" lvl="1" indent="-285750">
              <a:spcAft>
                <a:spcPts val="600"/>
              </a:spcAft>
              <a:buFont typeface="Arial"/>
              <a:buChar char="•"/>
            </a:pPr>
            <a:r>
              <a:rPr lang="en-GB" dirty="0" smtClean="0"/>
              <a:t>Propose </a:t>
            </a:r>
            <a:r>
              <a:rPr lang="en-GB" dirty="0"/>
              <a:t>WGISS best-practices/guidelines drafted by DSIG for adoption in GEO and possibly as input to </a:t>
            </a:r>
            <a:r>
              <a:rPr lang="en-GB" b="1" dirty="0"/>
              <a:t>standardization bodies </a:t>
            </a:r>
            <a:r>
              <a:rPr lang="en-GB" dirty="0"/>
              <a:t>(e.g. OGC/CCSDS); </a:t>
            </a:r>
          </a:p>
          <a:p>
            <a:pPr>
              <a:spcAft>
                <a:spcPts val="600"/>
              </a:spcAft>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smtClean="0">
              <a:latin typeface="+mn-lt"/>
            </a:endParaRPr>
          </a:p>
          <a:p>
            <a:pPr marL="342900" indent="-342900">
              <a:spcAft>
                <a:spcPts val="600"/>
              </a:spcAft>
              <a:buFont typeface="+mj-lt"/>
              <a:buAutoNum type="arabicPeriod" startAt="4"/>
            </a:pPr>
            <a:endParaRPr lang="en-GB" b="1" dirty="0">
              <a:latin typeface="+mn-lt"/>
            </a:endParaRPr>
          </a:p>
          <a:p>
            <a:pPr marL="342900" indent="-342900">
              <a:spcAft>
                <a:spcPts val="600"/>
              </a:spcAft>
              <a:buFont typeface="+mj-lt"/>
              <a:buAutoNum type="arabicPeriod" startAt="4"/>
            </a:pPr>
            <a:endParaRPr lang="en-GB" b="1" dirty="0">
              <a:latin typeface="+mn-lt"/>
            </a:endParaRPr>
          </a:p>
        </p:txBody>
      </p:sp>
    </p:spTree>
    <p:extLst>
      <p:ext uri="{BB962C8B-B14F-4D97-AF65-F5344CB8AC3E}">
        <p14:creationId xmlns:p14="http://schemas.microsoft.com/office/powerpoint/2010/main" val="3688993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332581"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a:solidFill>
                  <a:schemeClr val="bg1"/>
                </a:solidFill>
                <a:latin typeface="Calibri" charset="0"/>
                <a:ea typeface="ＭＳ Ｐゴシック" charset="0"/>
                <a:cs typeface="Calibri" charset="0"/>
              </a:rPr>
              <a:t>DSIG</a:t>
            </a:r>
            <a:r>
              <a:rPr lang="en-GB" altLang="en-US" sz="2800" dirty="0" smtClean="0">
                <a:solidFill>
                  <a:schemeClr val="bg1"/>
                </a:solidFill>
                <a:latin typeface="Calibri" charset="0"/>
                <a:ea typeface="ＭＳ Ｐゴシック" charset="0"/>
                <a:cs typeface="Calibri" charset="0"/>
              </a:rPr>
              <a:t> sessions during this meeting</a:t>
            </a:r>
            <a:endParaRPr lang="en-GB" altLang="en-US" sz="2800" dirty="0">
              <a:solidFill>
                <a:schemeClr val="bg1"/>
              </a:solidFill>
              <a:latin typeface="Calibri" charset="0"/>
              <a:ea typeface="ＭＳ Ｐゴシック" charset="0"/>
              <a:cs typeface="Calibri" charset="0"/>
            </a:endParaRPr>
          </a:p>
        </p:txBody>
      </p:sp>
      <p:sp>
        <p:nvSpPr>
          <p:cNvPr id="6" name="Rectangle 5"/>
          <p:cNvSpPr/>
          <p:nvPr/>
        </p:nvSpPr>
        <p:spPr>
          <a:xfrm>
            <a:off x="540465" y="1588334"/>
            <a:ext cx="8188052" cy="4154983"/>
          </a:xfrm>
          <a:prstGeom prst="rect">
            <a:avLst/>
          </a:prstGeom>
        </p:spPr>
        <p:txBody>
          <a:bodyPr wrap="square">
            <a:spAutoFit/>
          </a:bodyPr>
          <a:lstStyle/>
          <a:p>
            <a:pPr marL="514350" indent="-514350">
              <a:buFont typeface="+mj-lt"/>
              <a:buAutoNum type="arabicPeriod"/>
            </a:pPr>
            <a:r>
              <a:rPr lang="en-GB" sz="2400" dirty="0"/>
              <a:t>Overview and Updates </a:t>
            </a:r>
            <a:endParaRPr lang="en-GB" sz="2400" dirty="0" smtClean="0"/>
          </a:p>
          <a:p>
            <a:endParaRPr lang="en-GB" sz="2400" dirty="0" smtClean="0">
              <a:latin typeface="+mn-lt"/>
            </a:endParaRPr>
          </a:p>
          <a:p>
            <a:pPr marL="514350" indent="-514350">
              <a:buFont typeface="+mj-lt"/>
              <a:buAutoNum type="arabicPeriod"/>
            </a:pPr>
            <a:r>
              <a:rPr lang="en-GB" sz="2400" dirty="0"/>
              <a:t>Purge Alert Procedure </a:t>
            </a:r>
            <a:r>
              <a:rPr lang="en-GB" sz="2400" dirty="0" smtClean="0"/>
              <a:t>(</a:t>
            </a:r>
            <a:r>
              <a:rPr lang="en-GB" sz="2400" dirty="0"/>
              <a:t>Action </a:t>
            </a:r>
            <a:r>
              <a:rPr lang="en-US" sz="2400" dirty="0"/>
              <a:t>WGISS-38-19)</a:t>
            </a:r>
            <a:endParaRPr lang="en-GB" sz="2400" dirty="0"/>
          </a:p>
          <a:p>
            <a:endParaRPr lang="en-GB" sz="2400" dirty="0" smtClean="0"/>
          </a:p>
          <a:p>
            <a:pPr marL="514350" indent="-514350">
              <a:buFont typeface="+mj-lt"/>
              <a:buAutoNum type="arabicPeriod"/>
            </a:pPr>
            <a:r>
              <a:rPr lang="en-GB" sz="2400" dirty="0" smtClean="0"/>
              <a:t>CEOS Best Practices</a:t>
            </a:r>
            <a:r>
              <a:rPr lang="en-US" sz="2400" dirty="0" smtClean="0"/>
              <a:t> </a:t>
            </a:r>
          </a:p>
          <a:p>
            <a:endParaRPr lang="en-GB" sz="2400" dirty="0">
              <a:latin typeface="+mn-lt"/>
            </a:endParaRPr>
          </a:p>
          <a:p>
            <a:pPr marL="514350" indent="-514350">
              <a:buFont typeface="+mj-lt"/>
              <a:buAutoNum type="arabicPeriod"/>
            </a:pPr>
            <a:r>
              <a:rPr lang="en-GB" sz="2400" dirty="0" smtClean="0"/>
              <a:t>Persistent </a:t>
            </a:r>
            <a:r>
              <a:rPr lang="en-GB" sz="2400" dirty="0"/>
              <a:t>Identifiers Piloting Session</a:t>
            </a:r>
            <a:r>
              <a:rPr lang="en-US" sz="2400" dirty="0"/>
              <a:t> </a:t>
            </a:r>
          </a:p>
          <a:p>
            <a:endParaRPr lang="en-US" sz="2400" dirty="0"/>
          </a:p>
          <a:p>
            <a:pPr marL="514350" indent="-514350">
              <a:buFont typeface="+mj-lt"/>
              <a:buAutoNum type="arabicPeriod"/>
            </a:pPr>
            <a:r>
              <a:rPr lang="en-GB" sz="2400" dirty="0"/>
              <a:t>Dedicated Session on Preservation of Software and Documents at CEOS Agencies: approaches and lessons learned</a:t>
            </a:r>
            <a:r>
              <a:rPr lang="en-US" sz="2400" dirty="0"/>
              <a:t> </a:t>
            </a:r>
            <a:endParaRPr lang="en-GB" sz="2400" dirty="0"/>
          </a:p>
        </p:txBody>
      </p:sp>
    </p:spTree>
    <p:extLst>
      <p:ext uri="{BB962C8B-B14F-4D97-AF65-F5344CB8AC3E}">
        <p14:creationId xmlns:p14="http://schemas.microsoft.com/office/powerpoint/2010/main" val="3981637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1376880" y="2074425"/>
            <a:ext cx="6445250" cy="3170099"/>
          </a:xfrm>
          <a:prstGeom prst="rect">
            <a:avLst/>
          </a:prstGeom>
        </p:spPr>
        <p:txBody>
          <a:bodyPr wrap="square">
            <a:spAutoFit/>
          </a:bodyPr>
          <a:lstStyle/>
          <a:p>
            <a:pPr algn="ctr"/>
            <a:r>
              <a:rPr lang="en-US" sz="4000" b="1" dirty="0">
                <a:solidFill>
                  <a:srgbClr val="000000"/>
                </a:solidFill>
                <a:ea typeface="MS PGothic" pitchFamily="34" charset="-128"/>
              </a:rPr>
              <a:t>Feedback from </a:t>
            </a:r>
            <a:r>
              <a:rPr lang="en-US" sz="4000" b="1" dirty="0" smtClean="0">
                <a:solidFill>
                  <a:srgbClr val="000000"/>
                </a:solidFill>
                <a:ea typeface="MS PGothic" pitchFamily="34" charset="-128"/>
              </a:rPr>
              <a:t>GEO</a:t>
            </a:r>
          </a:p>
          <a:p>
            <a:pPr algn="ctr"/>
            <a:endParaRPr lang="en-US" sz="4000" b="1" dirty="0" smtClean="0">
              <a:solidFill>
                <a:srgbClr val="000000"/>
              </a:solidFill>
              <a:ea typeface="MS PGothic" pitchFamily="34" charset="-128"/>
            </a:endParaRPr>
          </a:p>
          <a:p>
            <a:pPr algn="ctr"/>
            <a:r>
              <a:rPr lang="en-US" sz="4000" b="1" dirty="0" smtClean="0">
                <a:solidFill>
                  <a:srgbClr val="000000"/>
                </a:solidFill>
                <a:ea typeface="MS PGothic" pitchFamily="34" charset="-128"/>
              </a:rPr>
              <a:t>Data Management Principles Task Force</a:t>
            </a:r>
          </a:p>
          <a:p>
            <a:pPr algn="ctr"/>
            <a:r>
              <a:rPr lang="en-US" sz="4000" b="1" dirty="0" smtClean="0">
                <a:solidFill>
                  <a:srgbClr val="000000"/>
                </a:solidFill>
                <a:ea typeface="MS PGothic" pitchFamily="34" charset="-128"/>
              </a:rPr>
              <a:t>DMP-TF</a:t>
            </a:r>
            <a:endParaRPr lang="en-US" sz="4000" b="1" dirty="0"/>
          </a:p>
        </p:txBody>
      </p:sp>
    </p:spTree>
    <p:extLst>
      <p:ext uri="{BB962C8B-B14F-4D97-AF65-F5344CB8AC3E}">
        <p14:creationId xmlns:p14="http://schemas.microsoft.com/office/powerpoint/2010/main" val="2172064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75" y="0"/>
            <a:ext cx="7892824" cy="1077218"/>
          </a:xfrm>
        </p:spPr>
        <p:txBody>
          <a:bodyPr/>
          <a:lstStyle/>
          <a:p>
            <a:r>
              <a:rPr lang="en-US" sz="3200" dirty="0">
                <a:latin typeface="Calibri"/>
                <a:cs typeface="Calibri"/>
              </a:rPr>
              <a:t>GEOSS Data Management Principles: Progress Report </a:t>
            </a:r>
            <a:r>
              <a:rPr lang="en-US" sz="3200" dirty="0" smtClean="0">
                <a:latin typeface="Calibri"/>
                <a:cs typeface="Calibri"/>
              </a:rPr>
              <a:t>DMP-TF</a:t>
            </a:r>
            <a:endParaRPr lang="en-US" sz="3200" dirty="0">
              <a:latin typeface="Calibri"/>
              <a:cs typeface="Calibri"/>
            </a:endParaRPr>
          </a:p>
        </p:txBody>
      </p:sp>
      <p:sp>
        <p:nvSpPr>
          <p:cNvPr id="3" name="Content Placeholder 2"/>
          <p:cNvSpPr>
            <a:spLocks noGrp="1"/>
          </p:cNvSpPr>
          <p:nvPr>
            <p:ph idx="1"/>
          </p:nvPr>
        </p:nvSpPr>
        <p:spPr>
          <a:xfrm>
            <a:off x="160767" y="1375426"/>
            <a:ext cx="6495257" cy="4459802"/>
          </a:xfrm>
        </p:spPr>
        <p:txBody>
          <a:bodyPr/>
          <a:lstStyle/>
          <a:p>
            <a:pPr marL="0" indent="0">
              <a:buNone/>
            </a:pPr>
            <a:r>
              <a:rPr lang="en-US" sz="1800" b="1" u="sng" dirty="0">
                <a:solidFill>
                  <a:srgbClr val="000000"/>
                </a:solidFill>
                <a:ea typeface="MS PGothic" charset="0"/>
                <a:cs typeface="Calibri"/>
              </a:rPr>
              <a:t>Uniqueness of An Earth </a:t>
            </a:r>
            <a:r>
              <a:rPr lang="en-US" sz="1800" b="1" u="sng" dirty="0" smtClean="0">
                <a:solidFill>
                  <a:srgbClr val="000000"/>
                </a:solidFill>
                <a:ea typeface="MS PGothic" charset="0"/>
                <a:cs typeface="Calibri"/>
              </a:rPr>
              <a:t>Observation</a:t>
            </a:r>
          </a:p>
          <a:p>
            <a:pPr marL="285750" indent="-285750">
              <a:buFont typeface="Arial"/>
              <a:buChar char="•"/>
            </a:pPr>
            <a:r>
              <a:rPr lang="en-US" dirty="0">
                <a:solidFill>
                  <a:srgbClr val="000000"/>
                </a:solidFill>
              </a:rPr>
              <a:t>Each Earth observation is an irreplaceable asset to understand the past, describe the present, and forecast the future of the global integrated Earth system. </a:t>
            </a:r>
          </a:p>
          <a:p>
            <a:pPr marL="285750" indent="-285750">
              <a:buFont typeface="Arial"/>
              <a:buChar char="•"/>
            </a:pPr>
            <a:endParaRPr lang="en-US" dirty="0" smtClean="0">
              <a:solidFill>
                <a:srgbClr val="000000"/>
              </a:solidFill>
            </a:endParaRPr>
          </a:p>
          <a:p>
            <a:pPr marL="0" indent="0">
              <a:buNone/>
            </a:pPr>
            <a:r>
              <a:rPr lang="en-US" sz="1800" b="1" u="sng" dirty="0" smtClean="0">
                <a:solidFill>
                  <a:srgbClr val="000000"/>
                </a:solidFill>
              </a:rPr>
              <a:t>Objectives:</a:t>
            </a:r>
            <a:endParaRPr lang="en-US" sz="1800" b="1" u="sng" dirty="0">
              <a:solidFill>
                <a:srgbClr val="000000"/>
              </a:solidFill>
            </a:endParaRPr>
          </a:p>
          <a:p>
            <a:pPr marL="285750" indent="-285750">
              <a:buFont typeface="Arial"/>
              <a:buChar char="•"/>
            </a:pPr>
            <a:r>
              <a:rPr lang="en-US" dirty="0" smtClean="0">
                <a:solidFill>
                  <a:srgbClr val="000000"/>
                </a:solidFill>
              </a:rPr>
              <a:t>Facilitate </a:t>
            </a:r>
            <a:r>
              <a:rPr lang="en-US" dirty="0">
                <a:solidFill>
                  <a:srgbClr val="000000"/>
                </a:solidFill>
              </a:rPr>
              <a:t>data management approaches that encompass a broad perspective of the observational data life cycle, from input through processing, archiving, and dissemination, including reprocessing, analysis and visualization of large volumes and diverse types of </a:t>
            </a:r>
            <a:r>
              <a:rPr lang="en-US" dirty="0" smtClean="0">
                <a:solidFill>
                  <a:srgbClr val="000000"/>
                </a:solidFill>
              </a:rPr>
              <a:t>data.</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GEO </a:t>
            </a:r>
            <a:r>
              <a:rPr lang="en-US" dirty="0">
                <a:solidFill>
                  <a:srgbClr val="000000"/>
                </a:solidFill>
              </a:rPr>
              <a:t>Secretariat established </a:t>
            </a:r>
            <a:r>
              <a:rPr lang="en-US" dirty="0" smtClean="0">
                <a:solidFill>
                  <a:srgbClr val="000000"/>
                </a:solidFill>
              </a:rPr>
              <a:t>DMP-TF </a:t>
            </a:r>
            <a:r>
              <a:rPr lang="en-US" dirty="0">
                <a:solidFill>
                  <a:srgbClr val="000000"/>
                </a:solidFill>
              </a:rPr>
              <a:t>in May </a:t>
            </a:r>
            <a:r>
              <a:rPr lang="en-US" dirty="0" smtClean="0">
                <a:solidFill>
                  <a:srgbClr val="000000"/>
                </a:solidFill>
              </a:rPr>
              <a:t>2014</a:t>
            </a: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pic>
        <p:nvPicPr>
          <p:cNvPr id="8" name="Picture 7"/>
          <p:cNvPicPr>
            <a:picLocks noChangeAspect="1"/>
          </p:cNvPicPr>
          <p:nvPr/>
        </p:nvPicPr>
        <p:blipFill>
          <a:blip r:embed="rId2"/>
          <a:stretch>
            <a:fillRect/>
          </a:stretch>
        </p:blipFill>
        <p:spPr>
          <a:xfrm>
            <a:off x="6559564" y="3067862"/>
            <a:ext cx="2584436" cy="1760825"/>
          </a:xfrm>
          <a:prstGeom prst="rect">
            <a:avLst/>
          </a:prstGeom>
        </p:spPr>
      </p:pic>
    </p:spTree>
    <p:extLst>
      <p:ext uri="{BB962C8B-B14F-4D97-AF65-F5344CB8AC3E}">
        <p14:creationId xmlns:p14="http://schemas.microsoft.com/office/powerpoint/2010/main" val="6307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75" y="246221"/>
            <a:ext cx="7892824" cy="584776"/>
          </a:xfrm>
        </p:spPr>
        <p:txBody>
          <a:bodyPr/>
          <a:lstStyle/>
          <a:p>
            <a:r>
              <a:rPr lang="en-US" sz="3200" dirty="0" smtClean="0">
                <a:latin typeface="Calibri"/>
                <a:cs typeface="Calibri"/>
              </a:rPr>
              <a:t>DMP-TF Members</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7" name="Rectangle 6"/>
          <p:cNvSpPr/>
          <p:nvPr/>
        </p:nvSpPr>
        <p:spPr>
          <a:xfrm>
            <a:off x="456175" y="1300753"/>
            <a:ext cx="7955553" cy="5078312"/>
          </a:xfrm>
          <a:prstGeom prst="rect">
            <a:avLst/>
          </a:prstGeom>
        </p:spPr>
        <p:txBody>
          <a:bodyPr wrap="square">
            <a:spAutoFit/>
          </a:bodyPr>
          <a:lstStyle/>
          <a:p>
            <a:r>
              <a:rPr lang="en-GB" baseline="30000" dirty="0" smtClean="0"/>
              <a:t>Alessandro Annoni (Co-Chair)              EC/JRC                            IIB</a:t>
            </a:r>
          </a:p>
          <a:p>
            <a:r>
              <a:rPr lang="en-GB" baseline="30000" dirty="0" smtClean="0"/>
              <a:t>Massimo Craglia (Co-Chair)                 EC/JRC                            IIB </a:t>
            </a:r>
          </a:p>
          <a:p>
            <a:r>
              <a:rPr lang="en-GB" baseline="30000" dirty="0" smtClean="0"/>
              <a:t>David Halpern (Co-Chair)                    COSPAR                           DSWG</a:t>
            </a:r>
          </a:p>
          <a:p>
            <a:endParaRPr lang="en-GB" baseline="30000" dirty="0" smtClean="0"/>
          </a:p>
          <a:p>
            <a:r>
              <a:rPr lang="en-GB" baseline="30000" dirty="0" smtClean="0"/>
              <a:t>Wenbo Chu                                        GEO Secretariat GEO Secretariat</a:t>
            </a:r>
          </a:p>
          <a:p>
            <a:r>
              <a:rPr lang="en-GB" baseline="30000" dirty="0" smtClean="0"/>
              <a:t>Osamu Ochiai                                     GEO Secretariat GEO Secretariat</a:t>
            </a:r>
          </a:p>
          <a:p>
            <a:endParaRPr lang="en-GB" baseline="30000" dirty="0" smtClean="0"/>
          </a:p>
          <a:p>
            <a:r>
              <a:rPr lang="en-GB" baseline="30000" dirty="0" smtClean="0"/>
              <a:t>Mirko Albani                                       ESA                                IIB</a:t>
            </a:r>
          </a:p>
          <a:p>
            <a:r>
              <a:rPr lang="en-GB" baseline="30000" dirty="0" smtClean="0"/>
              <a:t>Ali Didehvar Asl                                  Iran</a:t>
            </a:r>
          </a:p>
          <a:p>
            <a:r>
              <a:rPr lang="en-GB" baseline="30000" dirty="0" smtClean="0"/>
              <a:t>Garry Baker                                       UK</a:t>
            </a:r>
          </a:p>
          <a:p>
            <a:r>
              <a:rPr lang="en-GB" baseline="30000" dirty="0" smtClean="0"/>
              <a:t>Jeff de La Beaujardiere                       US</a:t>
            </a:r>
          </a:p>
          <a:p>
            <a:r>
              <a:rPr lang="en-GB" baseline="30000" dirty="0" smtClean="0"/>
              <a:t>Tony Boston                                       Australia</a:t>
            </a:r>
          </a:p>
          <a:p>
            <a:r>
              <a:rPr lang="en-GB" baseline="30000" dirty="0" smtClean="0"/>
              <a:t>Won Young Choi                                 Republic of Korea</a:t>
            </a:r>
          </a:p>
          <a:p>
            <a:r>
              <a:rPr lang="en-GB" baseline="30000" dirty="0" smtClean="0"/>
              <a:t>Ivan </a:t>
            </a:r>
            <a:r>
              <a:rPr lang="en-GB" baseline="30000" dirty="0" err="1" smtClean="0"/>
              <a:t>Deloatch</a:t>
            </a:r>
            <a:r>
              <a:rPr lang="en-GB" baseline="30000" dirty="0" smtClean="0"/>
              <a:t>                                    US                                  IIB </a:t>
            </a:r>
          </a:p>
          <a:p>
            <a:r>
              <a:rPr lang="en-GB" baseline="30000" dirty="0" smtClean="0"/>
              <a:t>Françoise </a:t>
            </a:r>
            <a:r>
              <a:rPr lang="en-GB" baseline="30000" dirty="0" err="1" smtClean="0"/>
              <a:t>Genova</a:t>
            </a:r>
            <a:r>
              <a:rPr lang="en-GB" baseline="30000" dirty="0" smtClean="0"/>
              <a:t>                               France</a:t>
            </a:r>
          </a:p>
          <a:p>
            <a:r>
              <a:rPr lang="en-GB" baseline="30000" dirty="0" smtClean="0"/>
              <a:t>Florian </a:t>
            </a:r>
            <a:r>
              <a:rPr lang="en-GB" baseline="30000" dirty="0" err="1" smtClean="0"/>
              <a:t>Haslinger</a:t>
            </a:r>
            <a:r>
              <a:rPr lang="en-GB" baseline="30000" dirty="0" smtClean="0"/>
              <a:t>                                EPOS</a:t>
            </a:r>
          </a:p>
          <a:p>
            <a:r>
              <a:rPr lang="en-GB" baseline="30000" dirty="0" smtClean="0"/>
              <a:t>Simon </a:t>
            </a:r>
            <a:r>
              <a:rPr lang="en-GB" baseline="30000" dirty="0" err="1" smtClean="0"/>
              <a:t>Hodson</a:t>
            </a:r>
            <a:r>
              <a:rPr lang="en-GB" baseline="30000" dirty="0" smtClean="0"/>
              <a:t>                                   ICSU-CODATA                  DSWG</a:t>
            </a:r>
          </a:p>
          <a:p>
            <a:r>
              <a:rPr lang="en-GB" baseline="30000" dirty="0" err="1" smtClean="0"/>
              <a:t>Siri</a:t>
            </a:r>
            <a:r>
              <a:rPr lang="en-GB" baseline="30000" dirty="0" smtClean="0"/>
              <a:t> </a:t>
            </a:r>
            <a:r>
              <a:rPr lang="en-GB" baseline="30000" dirty="0" err="1" smtClean="0"/>
              <a:t>Jodha</a:t>
            </a:r>
            <a:r>
              <a:rPr lang="en-GB" baseline="30000" dirty="0" smtClean="0"/>
              <a:t> </a:t>
            </a:r>
            <a:r>
              <a:rPr lang="en-GB" baseline="30000" dirty="0" err="1" smtClean="0"/>
              <a:t>Khalsa</a:t>
            </a:r>
            <a:r>
              <a:rPr lang="en-GB" baseline="30000" dirty="0" smtClean="0"/>
              <a:t>                               IEEE                                IIB </a:t>
            </a:r>
          </a:p>
          <a:p>
            <a:r>
              <a:rPr lang="en-GB" baseline="30000" dirty="0" err="1" smtClean="0"/>
              <a:t>Youn-gi</a:t>
            </a:r>
            <a:r>
              <a:rPr lang="en-GB" baseline="30000" dirty="0" smtClean="0"/>
              <a:t> Kim                                      Republic of Korea</a:t>
            </a:r>
          </a:p>
          <a:p>
            <a:r>
              <a:rPr lang="en-GB" baseline="30000" dirty="0" smtClean="0"/>
              <a:t>Mustapha </a:t>
            </a:r>
            <a:r>
              <a:rPr lang="en-GB" baseline="30000" dirty="0" err="1" smtClean="0"/>
              <a:t>Mokrane</a:t>
            </a:r>
            <a:r>
              <a:rPr lang="en-GB" baseline="30000" dirty="0" smtClean="0"/>
              <a:t>                             ICSU-WDS</a:t>
            </a:r>
          </a:p>
          <a:p>
            <a:r>
              <a:rPr lang="en-GB" baseline="30000" dirty="0" smtClean="0"/>
              <a:t>Reynaldo Mondragon                          Mexico</a:t>
            </a:r>
          </a:p>
          <a:p>
            <a:r>
              <a:rPr lang="en-GB" baseline="30000" dirty="0" smtClean="0"/>
              <a:t>Richard Moreno                                 CEOS</a:t>
            </a:r>
          </a:p>
          <a:p>
            <a:r>
              <a:rPr lang="en-GB" baseline="30000" dirty="0" err="1" smtClean="0"/>
              <a:t>Aboubakar</a:t>
            </a:r>
            <a:r>
              <a:rPr lang="en-GB" baseline="30000" dirty="0" smtClean="0"/>
              <a:t> </a:t>
            </a:r>
            <a:r>
              <a:rPr lang="en-GB" baseline="30000" dirty="0" err="1" smtClean="0"/>
              <a:t>Mambimba</a:t>
            </a:r>
            <a:r>
              <a:rPr lang="en-GB" baseline="30000" dirty="0" smtClean="0"/>
              <a:t> </a:t>
            </a:r>
            <a:r>
              <a:rPr lang="en-GB" baseline="30000" dirty="0" err="1" smtClean="0"/>
              <a:t>Ndjoungui</a:t>
            </a:r>
            <a:r>
              <a:rPr lang="en-GB" baseline="30000" dirty="0" smtClean="0"/>
              <a:t>        Gabon</a:t>
            </a:r>
          </a:p>
          <a:p>
            <a:r>
              <a:rPr lang="en-GB" baseline="30000" dirty="0" smtClean="0"/>
              <a:t>Chan-</a:t>
            </a:r>
            <a:r>
              <a:rPr lang="en-GB" baseline="30000" dirty="0" err="1" smtClean="0"/>
              <a:t>Ho</a:t>
            </a:r>
            <a:r>
              <a:rPr lang="en-GB" baseline="30000" dirty="0" smtClean="0"/>
              <a:t> Park                                    Republic of Korea</a:t>
            </a:r>
          </a:p>
          <a:p>
            <a:r>
              <a:rPr lang="en-GB" baseline="30000" dirty="0" err="1" smtClean="0"/>
              <a:t>Peiliang</a:t>
            </a:r>
            <a:r>
              <a:rPr lang="en-GB" baseline="30000" dirty="0" smtClean="0"/>
              <a:t> Shi                                       WMO</a:t>
            </a:r>
          </a:p>
          <a:p>
            <a:r>
              <a:rPr lang="en-GB" baseline="30000" dirty="0" err="1" smtClean="0"/>
              <a:t>Ryosuke</a:t>
            </a:r>
            <a:r>
              <a:rPr lang="en-GB" baseline="30000" dirty="0" smtClean="0"/>
              <a:t> </a:t>
            </a:r>
            <a:r>
              <a:rPr lang="en-GB" baseline="30000" dirty="0" err="1" smtClean="0"/>
              <a:t>Shibasaki</a:t>
            </a:r>
            <a:r>
              <a:rPr lang="en-GB" baseline="30000" dirty="0" smtClean="0"/>
              <a:t>                             Japan                              IIB</a:t>
            </a:r>
          </a:p>
          <a:p>
            <a:r>
              <a:rPr lang="en-GB" baseline="30000" dirty="0" smtClean="0"/>
              <a:t>Alfred Stein                                       ITC</a:t>
            </a:r>
          </a:p>
        </p:txBody>
      </p:sp>
    </p:spTree>
    <p:extLst>
      <p:ext uri="{BB962C8B-B14F-4D97-AF65-F5344CB8AC3E}">
        <p14:creationId xmlns:p14="http://schemas.microsoft.com/office/powerpoint/2010/main" val="374701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143600" y="218226"/>
            <a:ext cx="6725068"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(1) </a:t>
            </a:r>
            <a:endParaRPr lang="en-US" sz="3200" b="1" dirty="0">
              <a:solidFill>
                <a:schemeClr val="bg1"/>
              </a:solidFill>
              <a:latin typeface="Calibri"/>
              <a:ea typeface="+mj-ea"/>
              <a:cs typeface="Calibri"/>
            </a:endParaRPr>
          </a:p>
        </p:txBody>
      </p:sp>
      <p:pic>
        <p:nvPicPr>
          <p:cNvPr id="6" name="Picture 5"/>
          <p:cNvPicPr>
            <a:picLocks noChangeAspect="1"/>
          </p:cNvPicPr>
          <p:nvPr/>
        </p:nvPicPr>
        <p:blipFill>
          <a:blip r:embed="rId2"/>
          <a:stretch>
            <a:fillRect/>
          </a:stretch>
        </p:blipFill>
        <p:spPr>
          <a:xfrm>
            <a:off x="355042" y="1186165"/>
            <a:ext cx="1993688" cy="1993688"/>
          </a:xfrm>
          <a:prstGeom prst="rect">
            <a:avLst/>
          </a:prstGeom>
        </p:spPr>
      </p:pic>
      <p:sp>
        <p:nvSpPr>
          <p:cNvPr id="7" name="Rectangle 6"/>
          <p:cNvSpPr/>
          <p:nvPr/>
        </p:nvSpPr>
        <p:spPr>
          <a:xfrm>
            <a:off x="2832214" y="1341155"/>
            <a:ext cx="5511235" cy="1938992"/>
          </a:xfrm>
          <a:prstGeom prst="rect">
            <a:avLst/>
          </a:prstGeom>
        </p:spPr>
        <p:txBody>
          <a:bodyPr wrap="square">
            <a:spAutoFit/>
          </a:bodyPr>
          <a:lstStyle/>
          <a:p>
            <a:pPr algn="ctr"/>
            <a:r>
              <a:rPr lang="en-US" sz="2400" dirty="0"/>
              <a:t>The value of each EO is maximized through data life-cycle management, including five foundational elements. </a:t>
            </a:r>
          </a:p>
          <a:p>
            <a:pPr algn="ctr"/>
            <a:endParaRPr lang="en-US" sz="2400" dirty="0"/>
          </a:p>
        </p:txBody>
      </p:sp>
      <p:cxnSp>
        <p:nvCxnSpPr>
          <p:cNvPr id="9" name="Straight Connector 8"/>
          <p:cNvCxnSpPr/>
          <p:nvPr/>
        </p:nvCxnSpPr>
        <p:spPr>
          <a:xfrm flipV="1">
            <a:off x="218486" y="3140548"/>
            <a:ext cx="8466350" cy="27309"/>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396006" y="3294529"/>
            <a:ext cx="2075622" cy="1413362"/>
          </a:xfrm>
          <a:prstGeom prst="rect">
            <a:avLst/>
          </a:prstGeom>
        </p:spPr>
      </p:pic>
      <p:sp>
        <p:nvSpPr>
          <p:cNvPr id="11" name="Rectangle 10"/>
          <p:cNvSpPr/>
          <p:nvPr/>
        </p:nvSpPr>
        <p:spPr>
          <a:xfrm>
            <a:off x="3331919" y="3248878"/>
            <a:ext cx="5434850" cy="1877437"/>
          </a:xfrm>
          <a:prstGeom prst="rect">
            <a:avLst/>
          </a:prstGeom>
        </p:spPr>
        <p:txBody>
          <a:bodyPr wrap="square">
            <a:spAutoFit/>
          </a:bodyPr>
          <a:lstStyle/>
          <a:p>
            <a:r>
              <a:rPr lang="en-US" b="1" dirty="0"/>
              <a:t>Discoverability </a:t>
            </a:r>
            <a:endParaRPr lang="en-US" sz="1600" b="1" dirty="0"/>
          </a:p>
          <a:p>
            <a:r>
              <a:rPr lang="en-US" sz="1600" dirty="0"/>
              <a:t>DMP-1 Data and all associated metadata will </a:t>
            </a:r>
            <a:endParaRPr lang="en-US" sz="1600" dirty="0" smtClean="0"/>
          </a:p>
          <a:p>
            <a:r>
              <a:rPr lang="en-US" sz="1600" dirty="0"/>
              <a:t> </a:t>
            </a:r>
            <a:r>
              <a:rPr lang="en-US" sz="1600" dirty="0" smtClean="0"/>
              <a:t>          be </a:t>
            </a:r>
            <a:r>
              <a:rPr lang="en-US" sz="1600" dirty="0"/>
              <a:t>discoverable through catalogues </a:t>
            </a:r>
            <a:endParaRPr lang="en-US" sz="1600" dirty="0" smtClean="0"/>
          </a:p>
          <a:p>
            <a:r>
              <a:rPr lang="en-US" sz="1600" dirty="0"/>
              <a:t> </a:t>
            </a:r>
            <a:r>
              <a:rPr lang="en-US" sz="1600" dirty="0" smtClean="0"/>
              <a:t>          and </a:t>
            </a:r>
            <a:r>
              <a:rPr lang="en-US" sz="1600" dirty="0"/>
              <a:t>search engines, and data access </a:t>
            </a:r>
            <a:endParaRPr lang="en-US" sz="1600" dirty="0" smtClean="0"/>
          </a:p>
          <a:p>
            <a:r>
              <a:rPr lang="en-US" sz="1600" dirty="0"/>
              <a:t> </a:t>
            </a:r>
            <a:r>
              <a:rPr lang="en-US" sz="1600" dirty="0" smtClean="0"/>
              <a:t>          and </a:t>
            </a:r>
            <a:r>
              <a:rPr lang="en-US" sz="1600" dirty="0"/>
              <a:t>use conditions, including licenses, </a:t>
            </a:r>
            <a:endParaRPr lang="en-US" sz="1600" dirty="0" smtClean="0"/>
          </a:p>
          <a:p>
            <a:r>
              <a:rPr lang="en-US" sz="1600" dirty="0"/>
              <a:t> </a:t>
            </a:r>
            <a:r>
              <a:rPr lang="en-US" sz="1600" dirty="0" smtClean="0"/>
              <a:t>          will </a:t>
            </a:r>
            <a:r>
              <a:rPr lang="en-US" sz="1600" dirty="0"/>
              <a:t>be clearly indicated. </a:t>
            </a:r>
          </a:p>
          <a:p>
            <a:endParaRPr lang="en-US" sz="1600" dirty="0"/>
          </a:p>
        </p:txBody>
      </p:sp>
      <p:cxnSp>
        <p:nvCxnSpPr>
          <p:cNvPr id="12" name="Straight Connector 11"/>
          <p:cNvCxnSpPr/>
          <p:nvPr/>
        </p:nvCxnSpPr>
        <p:spPr>
          <a:xfrm flipV="1">
            <a:off x="207021" y="4876877"/>
            <a:ext cx="8466350" cy="27309"/>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4"/>
          <a:stretch>
            <a:fillRect/>
          </a:stretch>
        </p:blipFill>
        <p:spPr>
          <a:xfrm>
            <a:off x="95684" y="4986037"/>
            <a:ext cx="2922160" cy="1424553"/>
          </a:xfrm>
          <a:prstGeom prst="rect">
            <a:avLst/>
          </a:prstGeom>
        </p:spPr>
      </p:pic>
      <p:sp>
        <p:nvSpPr>
          <p:cNvPr id="14" name="Rectangle 13"/>
          <p:cNvSpPr/>
          <p:nvPr/>
        </p:nvSpPr>
        <p:spPr>
          <a:xfrm>
            <a:off x="3255532" y="4980563"/>
            <a:ext cx="5497582" cy="1600438"/>
          </a:xfrm>
          <a:prstGeom prst="rect">
            <a:avLst/>
          </a:prstGeom>
        </p:spPr>
        <p:txBody>
          <a:bodyPr wrap="square">
            <a:spAutoFit/>
          </a:bodyPr>
          <a:lstStyle/>
          <a:p>
            <a:r>
              <a:rPr lang="en-US" b="1" dirty="0"/>
              <a:t>Accessibility </a:t>
            </a:r>
            <a:endParaRPr lang="en-US" sz="1600" b="1" dirty="0"/>
          </a:p>
          <a:p>
            <a:r>
              <a:rPr lang="en-US" sz="1600" dirty="0"/>
              <a:t>DMP-2 </a:t>
            </a:r>
            <a:r>
              <a:rPr lang="en-US" sz="1600" dirty="0" smtClean="0"/>
              <a:t> Data </a:t>
            </a:r>
            <a:r>
              <a:rPr lang="en-US" sz="1600" dirty="0"/>
              <a:t>will be accessible via online </a:t>
            </a:r>
            <a:r>
              <a:rPr lang="en-US" sz="1600" dirty="0" smtClean="0"/>
              <a:t>services</a:t>
            </a:r>
            <a:r>
              <a:rPr lang="en-US" sz="1600" dirty="0"/>
              <a:t>, </a:t>
            </a:r>
            <a:endParaRPr lang="en-US" sz="1600" dirty="0" smtClean="0"/>
          </a:p>
          <a:p>
            <a:r>
              <a:rPr lang="en-US" sz="1600" dirty="0"/>
              <a:t> </a:t>
            </a:r>
            <a:r>
              <a:rPr lang="en-US" sz="1600" dirty="0" smtClean="0"/>
              <a:t>          including</a:t>
            </a:r>
            <a:r>
              <a:rPr lang="en-US" sz="1600" dirty="0"/>
              <a:t>, at minimum</a:t>
            </a:r>
            <a:r>
              <a:rPr lang="en-US" sz="1600" dirty="0" smtClean="0"/>
              <a:t>, direct </a:t>
            </a:r>
            <a:r>
              <a:rPr lang="en-US" sz="1600" dirty="0"/>
              <a:t>download but </a:t>
            </a:r>
            <a:endParaRPr lang="en-US" sz="1600" dirty="0" smtClean="0"/>
          </a:p>
          <a:p>
            <a:r>
              <a:rPr lang="en-US" sz="1600" dirty="0"/>
              <a:t> </a:t>
            </a:r>
            <a:r>
              <a:rPr lang="en-US" sz="1600" dirty="0" smtClean="0"/>
              <a:t>          preferably user</a:t>
            </a:r>
            <a:r>
              <a:rPr lang="en-US" sz="1600" dirty="0"/>
              <a:t>-customizable services for </a:t>
            </a:r>
            <a:endParaRPr lang="en-US" sz="1600" dirty="0" smtClean="0"/>
          </a:p>
          <a:p>
            <a:r>
              <a:rPr lang="en-US" sz="1600" dirty="0"/>
              <a:t> </a:t>
            </a:r>
            <a:r>
              <a:rPr lang="en-US" sz="1600" dirty="0" smtClean="0"/>
              <a:t>          visualization </a:t>
            </a:r>
            <a:r>
              <a:rPr lang="en-US" sz="1600" dirty="0"/>
              <a:t>and computation. </a:t>
            </a:r>
          </a:p>
          <a:p>
            <a:endParaRPr lang="en-US" sz="1600" dirty="0"/>
          </a:p>
        </p:txBody>
      </p:sp>
    </p:spTree>
    <p:extLst>
      <p:ext uri="{BB962C8B-B14F-4D97-AF65-F5344CB8AC3E}">
        <p14:creationId xmlns:p14="http://schemas.microsoft.com/office/powerpoint/2010/main" val="336363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308748" y="5299052"/>
            <a:ext cx="2618862" cy="1356820"/>
          </a:xfrm>
          <a:prstGeom prst="rect">
            <a:avLst/>
          </a:prstGeom>
        </p:spPr>
      </p:pic>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ectangle 4"/>
          <p:cNvSpPr/>
          <p:nvPr/>
        </p:nvSpPr>
        <p:spPr>
          <a:xfrm>
            <a:off x="143600" y="218226"/>
            <a:ext cx="6424649" cy="584776"/>
          </a:xfrm>
          <a:prstGeom prst="rect">
            <a:avLst/>
          </a:prstGeom>
          <a:noFill/>
          <a:ln>
            <a:noFill/>
          </a:ln>
        </p:spPr>
        <p:txBody>
          <a:bodyPr vert="horz" wrap="square" lIns="91440" tIns="45720" rIns="91440" bIns="45720" numCol="1" anchor="ctr" anchorCtr="0" compatLnSpc="1">
            <a:prstTxWarp prst="textNoShape">
              <a:avLst/>
            </a:prstTxWarp>
            <a:spAutoFit/>
          </a:bodyPr>
          <a:lstStyle/>
          <a:p>
            <a:pPr eaLnBrk="0" hangingPunct="0"/>
            <a:r>
              <a:rPr lang="en-US" sz="3200" b="1" dirty="0">
                <a:solidFill>
                  <a:schemeClr val="bg1"/>
                </a:solidFill>
                <a:latin typeface="Calibri"/>
                <a:ea typeface="+mj-ea"/>
                <a:cs typeface="Calibri"/>
              </a:rPr>
              <a:t>Data Management </a:t>
            </a:r>
            <a:r>
              <a:rPr lang="en-US" sz="3200" b="1" dirty="0" smtClean="0">
                <a:solidFill>
                  <a:schemeClr val="bg1"/>
                </a:solidFill>
                <a:latin typeface="Calibri"/>
                <a:ea typeface="+mj-ea"/>
                <a:cs typeface="Calibri"/>
              </a:rPr>
              <a:t>Principles (2)</a:t>
            </a:r>
            <a:endParaRPr lang="en-US" sz="3200" b="1" dirty="0">
              <a:solidFill>
                <a:schemeClr val="bg1"/>
              </a:solidFill>
              <a:latin typeface="Calibri"/>
              <a:ea typeface="+mj-ea"/>
              <a:cs typeface="Calibri"/>
            </a:endParaRPr>
          </a:p>
        </p:txBody>
      </p:sp>
      <p:sp>
        <p:nvSpPr>
          <p:cNvPr id="11" name="Rectangle 10"/>
          <p:cNvSpPr/>
          <p:nvPr/>
        </p:nvSpPr>
        <p:spPr>
          <a:xfrm>
            <a:off x="131981" y="1111920"/>
            <a:ext cx="8786241" cy="5386091"/>
          </a:xfrm>
          <a:prstGeom prst="rect">
            <a:avLst/>
          </a:prstGeom>
        </p:spPr>
        <p:txBody>
          <a:bodyPr wrap="square">
            <a:spAutoFit/>
          </a:bodyPr>
          <a:lstStyle/>
          <a:p>
            <a:r>
              <a:rPr lang="en-US" sz="2000" b="1" dirty="0" smtClean="0"/>
              <a:t>Usability </a:t>
            </a:r>
            <a:endParaRPr lang="en-US" b="1" dirty="0"/>
          </a:p>
          <a:p>
            <a:r>
              <a:rPr lang="en-US" dirty="0"/>
              <a:t>DMP-3  Data will be structured using encodings that are widely accepted </a:t>
            </a:r>
            <a:endParaRPr lang="en-US" dirty="0" smtClean="0"/>
          </a:p>
          <a:p>
            <a:r>
              <a:rPr lang="en-US" dirty="0"/>
              <a:t> </a:t>
            </a:r>
            <a:r>
              <a:rPr lang="en-US" dirty="0" smtClean="0"/>
              <a:t>           in </a:t>
            </a:r>
            <a:r>
              <a:rPr lang="en-US" dirty="0"/>
              <a:t>the target user community and aligned with organizational </a:t>
            </a:r>
            <a:endParaRPr lang="en-US" dirty="0" smtClean="0"/>
          </a:p>
          <a:p>
            <a:r>
              <a:rPr lang="en-US" dirty="0"/>
              <a:t> </a:t>
            </a:r>
            <a:r>
              <a:rPr lang="en-US" dirty="0" smtClean="0"/>
              <a:t>           needs </a:t>
            </a:r>
            <a:r>
              <a:rPr lang="en-US" dirty="0"/>
              <a:t>and observing methods, with preference given to non</a:t>
            </a:r>
            <a:r>
              <a:rPr lang="en-US" dirty="0" smtClean="0"/>
              <a:t>-</a:t>
            </a:r>
          </a:p>
          <a:p>
            <a:r>
              <a:rPr lang="en-US" dirty="0"/>
              <a:t> </a:t>
            </a:r>
            <a:r>
              <a:rPr lang="en-US" dirty="0" smtClean="0"/>
              <a:t>           proprietary </a:t>
            </a:r>
            <a:r>
              <a:rPr lang="en-US" dirty="0"/>
              <a:t>international standards. </a:t>
            </a:r>
          </a:p>
          <a:p>
            <a:r>
              <a:rPr lang="en-US" dirty="0"/>
              <a:t>DMP-4  Data will be comprehensively documented, including all elements </a:t>
            </a:r>
            <a:endParaRPr lang="en-US" dirty="0" smtClean="0"/>
          </a:p>
          <a:p>
            <a:r>
              <a:rPr lang="en-US" dirty="0"/>
              <a:t> </a:t>
            </a:r>
            <a:r>
              <a:rPr lang="en-US" dirty="0" smtClean="0"/>
              <a:t>           necessary </a:t>
            </a:r>
            <a:r>
              <a:rPr lang="en-US" dirty="0"/>
              <a:t>to access, use, understand, and process, preferably via </a:t>
            </a:r>
            <a:endParaRPr lang="en-US" dirty="0" smtClean="0"/>
          </a:p>
          <a:p>
            <a:r>
              <a:rPr lang="en-US" dirty="0"/>
              <a:t> </a:t>
            </a:r>
            <a:r>
              <a:rPr lang="en-US" dirty="0" smtClean="0"/>
              <a:t>           formal </a:t>
            </a:r>
            <a:r>
              <a:rPr lang="en-US" dirty="0"/>
              <a:t>structured metadata based on international or community- </a:t>
            </a:r>
            <a:endParaRPr lang="en-US" dirty="0" smtClean="0"/>
          </a:p>
          <a:p>
            <a:r>
              <a:rPr lang="en-US" dirty="0"/>
              <a:t> </a:t>
            </a:r>
            <a:r>
              <a:rPr lang="en-US" dirty="0" smtClean="0"/>
              <a:t>           approved </a:t>
            </a:r>
            <a:r>
              <a:rPr lang="en-US" dirty="0"/>
              <a:t>standards. To the extent possible, data will also be </a:t>
            </a:r>
            <a:endParaRPr lang="en-US" dirty="0" smtClean="0"/>
          </a:p>
          <a:p>
            <a:r>
              <a:rPr lang="en-US" dirty="0"/>
              <a:t> </a:t>
            </a:r>
            <a:r>
              <a:rPr lang="en-US" dirty="0" smtClean="0"/>
              <a:t>           described </a:t>
            </a:r>
            <a:r>
              <a:rPr lang="en-US" dirty="0"/>
              <a:t>in peer-reviewed publications referenced in the </a:t>
            </a:r>
            <a:endParaRPr lang="en-US" dirty="0" smtClean="0"/>
          </a:p>
          <a:p>
            <a:r>
              <a:rPr lang="en-US" dirty="0"/>
              <a:t> </a:t>
            </a:r>
            <a:r>
              <a:rPr lang="en-US" dirty="0" smtClean="0"/>
              <a:t>           metadata </a:t>
            </a:r>
            <a:r>
              <a:rPr lang="en-US" dirty="0"/>
              <a:t>record. </a:t>
            </a:r>
          </a:p>
          <a:p>
            <a:r>
              <a:rPr lang="en-US" dirty="0"/>
              <a:t>DMP-5  Data will include provenance metadata indicating the origin and </a:t>
            </a:r>
            <a:endParaRPr lang="en-US" dirty="0" smtClean="0"/>
          </a:p>
          <a:p>
            <a:r>
              <a:rPr lang="en-US" dirty="0"/>
              <a:t> </a:t>
            </a:r>
            <a:r>
              <a:rPr lang="en-US" dirty="0" smtClean="0"/>
              <a:t>           processing </a:t>
            </a:r>
            <a:r>
              <a:rPr lang="en-US" dirty="0"/>
              <a:t>history of raw observations and derived products, to </a:t>
            </a:r>
            <a:endParaRPr lang="en-US" dirty="0" smtClean="0"/>
          </a:p>
          <a:p>
            <a:r>
              <a:rPr lang="en-US" dirty="0"/>
              <a:t> </a:t>
            </a:r>
            <a:r>
              <a:rPr lang="en-US" dirty="0" smtClean="0"/>
              <a:t>           ensure </a:t>
            </a:r>
            <a:r>
              <a:rPr lang="en-US" dirty="0"/>
              <a:t>full traceability of the product chain. </a:t>
            </a:r>
          </a:p>
          <a:p>
            <a:r>
              <a:rPr lang="en-US" dirty="0"/>
              <a:t>DMP-6  Data will be quality-controlled and the results of quality control </a:t>
            </a:r>
            <a:endParaRPr lang="en-US" dirty="0" smtClean="0"/>
          </a:p>
          <a:p>
            <a:r>
              <a:rPr lang="en-US" dirty="0"/>
              <a:t> </a:t>
            </a:r>
            <a:r>
              <a:rPr lang="en-US" dirty="0" smtClean="0"/>
              <a:t>           shall </a:t>
            </a:r>
            <a:r>
              <a:rPr lang="en-US" dirty="0"/>
              <a:t>be indicated in metadata; data made </a:t>
            </a:r>
            <a:endParaRPr lang="en-US" dirty="0" smtClean="0"/>
          </a:p>
          <a:p>
            <a:r>
              <a:rPr lang="en-US" dirty="0"/>
              <a:t> </a:t>
            </a:r>
            <a:r>
              <a:rPr lang="en-US" dirty="0" smtClean="0"/>
              <a:t>           available in </a:t>
            </a:r>
            <a:r>
              <a:rPr lang="en-US" dirty="0"/>
              <a:t>advance of </a:t>
            </a:r>
            <a:r>
              <a:rPr lang="en-US" dirty="0" smtClean="0"/>
              <a:t>quality </a:t>
            </a:r>
            <a:r>
              <a:rPr lang="en-US" dirty="0"/>
              <a:t>control will be </a:t>
            </a:r>
            <a:endParaRPr lang="en-US" dirty="0" smtClean="0"/>
          </a:p>
          <a:p>
            <a:r>
              <a:rPr lang="en-US" dirty="0"/>
              <a:t> </a:t>
            </a:r>
            <a:r>
              <a:rPr lang="en-US" dirty="0" smtClean="0"/>
              <a:t>           flagged in </a:t>
            </a:r>
            <a:r>
              <a:rPr lang="en-US" dirty="0"/>
              <a:t>metadata as </a:t>
            </a:r>
            <a:r>
              <a:rPr lang="en-US" dirty="0" smtClean="0"/>
              <a:t>unchecked.</a:t>
            </a:r>
            <a:endParaRPr lang="en-US" dirty="0"/>
          </a:p>
          <a:p>
            <a:endParaRPr lang="en-US" dirty="0"/>
          </a:p>
        </p:txBody>
      </p:sp>
    </p:spTree>
    <p:extLst>
      <p:ext uri="{BB962C8B-B14F-4D97-AF65-F5344CB8AC3E}">
        <p14:creationId xmlns:p14="http://schemas.microsoft.com/office/powerpoint/2010/main" val="2092834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2710</TotalTime>
  <Words>1824</Words>
  <Application>Microsoft Office PowerPoint</Application>
  <PresentationFormat>On-screen Show (4:3)</PresentationFormat>
  <Paragraphs>263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ESA Presentation</vt:lpstr>
      <vt:lpstr>PowerPoint Presentation</vt:lpstr>
      <vt:lpstr>PowerPoint Presentation</vt:lpstr>
      <vt:lpstr>PowerPoint Presentation</vt:lpstr>
      <vt:lpstr>PowerPoint Presentation</vt:lpstr>
      <vt:lpstr>PowerPoint Presentation</vt:lpstr>
      <vt:lpstr>GEOSS Data Management Principles: Progress Report DMP-TF</vt:lpstr>
      <vt:lpstr>DMP-TF Members</vt:lpstr>
      <vt:lpstr>PowerPoint Presentation</vt:lpstr>
      <vt:lpstr>PowerPoint Presentation</vt:lpstr>
      <vt:lpstr>PowerPoint Presentation</vt:lpstr>
      <vt:lpstr>PowerPoint Presentation</vt:lpstr>
      <vt:lpstr>PowerPoint Presentation</vt:lpstr>
      <vt:lpstr>DMP-TF Next Steps: draft implementation guide for discussion at GEO-XII Plenary   </vt:lpstr>
      <vt:lpstr>PowerPoint Presentation</vt:lpstr>
      <vt:lpstr>Interagency Piloting Projects AVHRR Dataset curation in Europe</vt:lpstr>
      <vt:lpstr>Interagency Piloting Projects SCIDIP-ES</vt:lpstr>
      <vt:lpstr>Conferences Overview (1)</vt:lpstr>
      <vt:lpstr>Conferences Overview (2)</vt:lpstr>
      <vt:lpstr>PowerPoint Presentation</vt:lpstr>
      <vt:lpstr>PowerPoint Presentation</vt:lpstr>
      <vt:lpstr>PowerPoint Presentation</vt:lpstr>
      <vt:lpstr>PowerPoint Presentation</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cp:lastModifiedBy>
  <cp:revision>862</cp:revision>
  <cp:lastPrinted>2012-06-25T10:16:38Z</cp:lastPrinted>
  <dcterms:created xsi:type="dcterms:W3CDTF">2011-09-06T09:08:01Z</dcterms:created>
  <dcterms:modified xsi:type="dcterms:W3CDTF">2015-06-24T18:49:33Z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