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Lst>
  <p:notesMasterIdLst>
    <p:notesMasterId r:id="rId13"/>
  </p:notesMasterIdLst>
  <p:handoutMasterIdLst>
    <p:handoutMasterId r:id="rId14"/>
  </p:handoutMasterIdLst>
  <p:sldIdLst>
    <p:sldId id="256" r:id="rId2"/>
    <p:sldId id="451" r:id="rId3"/>
    <p:sldId id="441" r:id="rId4"/>
    <p:sldId id="461" r:id="rId5"/>
    <p:sldId id="459" r:id="rId6"/>
    <p:sldId id="442" r:id="rId7"/>
    <p:sldId id="450" r:id="rId8"/>
    <p:sldId id="458" r:id="rId9"/>
    <p:sldId id="457" r:id="rId10"/>
    <p:sldId id="444" r:id="rId11"/>
    <p:sldId id="453" r:id="rId12"/>
  </p:sldIdLst>
  <p:sldSz cx="9144000" cy="6858000" type="screen4x3"/>
  <p:notesSz cx="6810375" cy="9942513"/>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ollanda" initials="I" lastIdx="25" clrIdx="0"/>
  <p:cmAuthor id="1" name="Rosemarie Leon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CF4A"/>
    <a:srgbClr val="FDC82F"/>
    <a:srgbClr val="E37222"/>
    <a:srgbClr val="99CF64"/>
    <a:srgbClr val="9CCF1F"/>
    <a:srgbClr val="00CF00"/>
    <a:srgbClr val="0098DB"/>
    <a:srgbClr val="00549F"/>
    <a:srgbClr val="00338D"/>
    <a:srgbClr val="D010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1" autoAdjust="0"/>
    <p:restoredTop sz="99822" autoAdjust="0"/>
  </p:normalViewPr>
  <p:slideViewPr>
    <p:cSldViewPr snapToGrid="0">
      <p:cViewPr>
        <p:scale>
          <a:sx n="77" d="100"/>
          <a:sy n="77" d="100"/>
        </p:scale>
        <p:origin x="-864" y="-4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64"/>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2951060" cy="496787"/>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a:latin typeface="Arial" pitchFamily="34" charset="0"/>
              </a:defRPr>
            </a:lvl1pPr>
          </a:lstStyle>
          <a:p>
            <a:pPr>
              <a:defRPr/>
            </a:pPr>
            <a:endParaRPr lang="it-IT"/>
          </a:p>
        </p:txBody>
      </p:sp>
      <p:sp>
        <p:nvSpPr>
          <p:cNvPr id="628739" name="Rectangle 3"/>
          <p:cNvSpPr>
            <a:spLocks noGrp="1" noChangeArrowheads="1"/>
          </p:cNvSpPr>
          <p:nvPr>
            <p:ph type="dt" sz="quarter" idx="1"/>
          </p:nvPr>
        </p:nvSpPr>
        <p:spPr bwMode="auto">
          <a:xfrm>
            <a:off x="3857776" y="0"/>
            <a:ext cx="2951060" cy="496787"/>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a:latin typeface="Arial" pitchFamily="34" charset="0"/>
              </a:defRPr>
            </a:lvl1pPr>
          </a:lstStyle>
          <a:p>
            <a:pPr>
              <a:defRPr/>
            </a:pPr>
            <a:endParaRPr lang="it-IT"/>
          </a:p>
        </p:txBody>
      </p:sp>
      <p:sp>
        <p:nvSpPr>
          <p:cNvPr id="628740" name="Rectangle 4"/>
          <p:cNvSpPr>
            <a:spLocks noGrp="1" noChangeArrowheads="1"/>
          </p:cNvSpPr>
          <p:nvPr>
            <p:ph type="ftr" sz="quarter" idx="2"/>
          </p:nvPr>
        </p:nvSpPr>
        <p:spPr bwMode="auto">
          <a:xfrm>
            <a:off x="0" y="9444031"/>
            <a:ext cx="2951060" cy="496787"/>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a:latin typeface="Arial" pitchFamily="34" charset="0"/>
              </a:defRPr>
            </a:lvl1pPr>
          </a:lstStyle>
          <a:p>
            <a:pPr>
              <a:defRPr/>
            </a:pPr>
            <a:endParaRPr lang="it-IT"/>
          </a:p>
        </p:txBody>
      </p:sp>
      <p:sp>
        <p:nvSpPr>
          <p:cNvPr id="628741" name="Rectangle 5"/>
          <p:cNvSpPr>
            <a:spLocks noGrp="1" noChangeArrowheads="1"/>
          </p:cNvSpPr>
          <p:nvPr>
            <p:ph type="sldNum" sz="quarter" idx="3"/>
          </p:nvPr>
        </p:nvSpPr>
        <p:spPr bwMode="auto">
          <a:xfrm>
            <a:off x="3857776" y="9444031"/>
            <a:ext cx="2951060" cy="496787"/>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a:latin typeface="Arial" pitchFamily="34" charset="0"/>
              </a:defRPr>
            </a:lvl1pPr>
          </a:lstStyle>
          <a:p>
            <a:pPr>
              <a:defRPr/>
            </a:pPr>
            <a:fld id="{933B368F-7390-407E-A166-C3FF4AEA6310}" type="slidenum">
              <a:rPr lang="it-IT"/>
              <a:pPr>
                <a:defRPr/>
              </a:pPr>
              <a:t>‹#›</a:t>
            </a:fld>
            <a:endParaRPr lang="it-IT"/>
          </a:p>
        </p:txBody>
      </p:sp>
    </p:spTree>
    <p:extLst>
      <p:ext uri="{BB962C8B-B14F-4D97-AF65-F5344CB8AC3E}">
        <p14:creationId xmlns:p14="http://schemas.microsoft.com/office/powerpoint/2010/main" val="1696080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1"/>
            <a:ext cx="2923351" cy="518828"/>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a:lvl1pPr>
          </a:lstStyle>
          <a:p>
            <a:pPr>
              <a:defRPr/>
            </a:pPr>
            <a:endParaRPr lang="en-US"/>
          </a:p>
        </p:txBody>
      </p:sp>
      <p:sp>
        <p:nvSpPr>
          <p:cNvPr id="58371" name="Rectangle 3"/>
          <p:cNvSpPr>
            <a:spLocks noGrp="1" noChangeArrowheads="1"/>
          </p:cNvSpPr>
          <p:nvPr>
            <p:ph type="dt" idx="1"/>
          </p:nvPr>
        </p:nvSpPr>
        <p:spPr bwMode="auto">
          <a:xfrm>
            <a:off x="3874710" y="1"/>
            <a:ext cx="2923350" cy="518828"/>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a:lvl1pPr>
          </a:lstStyle>
          <a:p>
            <a:pPr>
              <a:defRPr/>
            </a:pPr>
            <a:fld id="{CF29402C-3E51-426F-A9D1-4184FC0D9C3E}" type="datetimeFigureOut">
              <a:rPr lang="en-US"/>
              <a:pPr>
                <a:defRPr/>
              </a:pPr>
              <a:t>6/24/2015</a:t>
            </a:fld>
            <a:endParaRPr lang="en-US"/>
          </a:p>
        </p:txBody>
      </p:sp>
      <p:sp>
        <p:nvSpPr>
          <p:cNvPr id="22532" name="Rectangle 4"/>
          <p:cNvSpPr>
            <a:spLocks noGrp="1" noRot="1" noChangeAspect="1" noChangeArrowheads="1" noTextEdit="1"/>
          </p:cNvSpPr>
          <p:nvPr>
            <p:ph type="sldImg" idx="2"/>
          </p:nvPr>
        </p:nvSpPr>
        <p:spPr bwMode="auto">
          <a:xfrm>
            <a:off x="968375" y="741363"/>
            <a:ext cx="4932363" cy="3700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877467" y="4737275"/>
            <a:ext cx="5043126" cy="444225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8374" name="Rectangle 6"/>
          <p:cNvSpPr>
            <a:spLocks noGrp="1" noChangeArrowheads="1"/>
          </p:cNvSpPr>
          <p:nvPr>
            <p:ph type="ftr" sz="quarter" idx="4"/>
          </p:nvPr>
        </p:nvSpPr>
        <p:spPr bwMode="auto">
          <a:xfrm>
            <a:off x="0" y="9474551"/>
            <a:ext cx="2923351" cy="444226"/>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a:lvl1pPr>
          </a:lstStyle>
          <a:p>
            <a:pPr>
              <a:defRPr/>
            </a:pPr>
            <a:endParaRPr lang="en-US"/>
          </a:p>
        </p:txBody>
      </p:sp>
      <p:sp>
        <p:nvSpPr>
          <p:cNvPr id="58375" name="Rectangle 7"/>
          <p:cNvSpPr>
            <a:spLocks noGrp="1" noChangeArrowheads="1"/>
          </p:cNvSpPr>
          <p:nvPr>
            <p:ph type="sldNum" sz="quarter" idx="5"/>
          </p:nvPr>
        </p:nvSpPr>
        <p:spPr bwMode="auto">
          <a:xfrm>
            <a:off x="3874710" y="9474551"/>
            <a:ext cx="2923350" cy="444226"/>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a:lvl1pPr>
          </a:lstStyle>
          <a:p>
            <a:pPr>
              <a:defRPr/>
            </a:pPr>
            <a:fld id="{7CDE6C7F-2D6A-43CA-B515-688D5488897A}" type="slidenum">
              <a:rPr lang="en-US"/>
              <a:pPr>
                <a:defRPr/>
              </a:pPr>
              <a:t>‹#›</a:t>
            </a:fld>
            <a:endParaRPr lang="en-US"/>
          </a:p>
        </p:txBody>
      </p:sp>
    </p:spTree>
    <p:extLst>
      <p:ext uri="{BB962C8B-B14F-4D97-AF65-F5344CB8AC3E}">
        <p14:creationId xmlns:p14="http://schemas.microsoft.com/office/powerpoint/2010/main" val="1592994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signature"/>
          <p:cNvPicPr>
            <a:picLocks noChangeAspect="1" noChangeArrowheads="1"/>
          </p:cNvPicPr>
          <p:nvPr/>
        </p:nvPicPr>
        <p:blipFill>
          <a:blip r:embed="rId2">
            <a:extLst>
              <a:ext uri="{28A0092B-C50C-407E-A947-70E740481C1C}">
                <a14:useLocalDpi xmlns:a14="http://schemas.microsoft.com/office/drawing/2010/main" val="0"/>
              </a:ext>
            </a:extLst>
          </a:blip>
          <a:srcRect l="84271" t="-8163"/>
          <a:stretch>
            <a:fillRect/>
          </a:stretch>
        </p:blipFill>
        <p:spPr bwMode="auto">
          <a:xfrm>
            <a:off x="7705725" y="6202363"/>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PPT_Header02" hidden="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5" descr="PPT_Header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3" name="Rectangle 2"/>
          <p:cNvSpPr>
            <a:spLocks noGrp="1" noChangeArrowheads="1"/>
          </p:cNvSpPr>
          <p:nvPr>
            <p:ph type="subTitle" idx="1"/>
          </p:nvPr>
        </p:nvSpPr>
        <p:spPr>
          <a:xfrm>
            <a:off x="614363" y="3886200"/>
            <a:ext cx="7772400" cy="419100"/>
          </a:xfrm>
        </p:spPr>
        <p:txBody>
          <a:bodyPr>
            <a:spAutoFit/>
          </a:bodyPr>
          <a:lstStyle>
            <a:lvl1pPr marL="0" indent="0">
              <a:buFont typeface="Verdana" pitchFamily="34" charset="0"/>
              <a:buNone/>
              <a:defRPr sz="1800"/>
            </a:lvl1pPr>
          </a:lstStyle>
          <a:p>
            <a:pPr lvl="0"/>
            <a:r>
              <a:rPr lang="en-GB" noProof="0" smtClean="0"/>
              <a:t>Click to edit Master subtitle style</a:t>
            </a:r>
          </a:p>
        </p:txBody>
      </p:sp>
      <p:sp>
        <p:nvSpPr>
          <p:cNvPr id="56325" name="Rectangle 6"/>
          <p:cNvSpPr>
            <a:spLocks noGrp="1" noChangeArrowheads="1"/>
          </p:cNvSpPr>
          <p:nvPr>
            <p:ph type="ctrTitle"/>
          </p:nvPr>
        </p:nvSpPr>
        <p:spPr>
          <a:xfrm>
            <a:off x="587375" y="2574925"/>
            <a:ext cx="7772400" cy="579438"/>
          </a:xfrm>
        </p:spPr>
        <p:txBody>
          <a:bodyPr/>
          <a:lstStyle>
            <a:lvl1pPr>
              <a:defRPr sz="3200">
                <a:solidFill>
                  <a:schemeClr val="accent1"/>
                </a:solidFill>
              </a:defRPr>
            </a:lvl1pPr>
          </a:lstStyle>
          <a:p>
            <a:pPr lvl="0"/>
            <a:r>
              <a:rPr lang="en-GB" noProof="0" smtClean="0"/>
              <a:t>Click to edit Master title style</a:t>
            </a:r>
          </a:p>
        </p:txBody>
      </p:sp>
      <p:sp>
        <p:nvSpPr>
          <p:cNvPr id="7" name="Rectangle 8"/>
          <p:cNvSpPr>
            <a:spLocks noGrp="1" noChangeArrowheads="1"/>
          </p:cNvSpPr>
          <p:nvPr>
            <p:ph type="ftr" sz="quarter" idx="10"/>
          </p:nvPr>
        </p:nvSpPr>
        <p:spPr>
          <a:xfrm>
            <a:off x="715963" y="6405563"/>
            <a:ext cx="5216525" cy="230187"/>
          </a:xfrm>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2383207485"/>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71773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350" y="381000"/>
            <a:ext cx="1912938" cy="56102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15950" y="381000"/>
            <a:ext cx="5588000" cy="5610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1884601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15950" y="381000"/>
            <a:ext cx="6105525" cy="42703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15950" y="1673225"/>
            <a:ext cx="3749675"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518025" y="1673225"/>
            <a:ext cx="3751263" cy="208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18025" y="3908425"/>
            <a:ext cx="3751263" cy="208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3949679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5950" y="381000"/>
            <a:ext cx="6105525" cy="42703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15950" y="1673225"/>
            <a:ext cx="3749675"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18025" y="1673225"/>
            <a:ext cx="3751263"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2976528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15950" y="381000"/>
            <a:ext cx="6105525" cy="42703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15950" y="1673225"/>
            <a:ext cx="7653338" cy="4318000"/>
          </a:xfrm>
        </p:spPr>
        <p:txBody>
          <a:bodyPr/>
          <a:lstStyle/>
          <a:p>
            <a:pPr lvl="0"/>
            <a:endParaRPr lang="en-GB" noProof="0" smtClean="0"/>
          </a:p>
        </p:txBody>
      </p:sp>
      <p:sp>
        <p:nvSpPr>
          <p:cNvPr id="4"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3770045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61450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2416279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15950" y="1673225"/>
            <a:ext cx="3749675"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18025" y="1673225"/>
            <a:ext cx="3751263"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340014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168454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1356774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201340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1845243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ftr" sz="quarter" idx="10"/>
          </p:nvPr>
        </p:nvSpPr>
        <p:spPr>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38941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5" descr="PPT_Header02"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6" descr="PPT_Header0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22" descr="signature"/>
          <p:cNvPicPr>
            <a:picLocks noChangeAspect="1" noChangeArrowheads="1"/>
          </p:cNvPicPr>
          <p:nvPr/>
        </p:nvPicPr>
        <p:blipFill>
          <a:blip r:embed="rId18">
            <a:extLst>
              <a:ext uri="{28A0092B-C50C-407E-A947-70E740481C1C}">
                <a14:useLocalDpi xmlns:a14="http://schemas.microsoft.com/office/drawing/2010/main" val="0"/>
              </a:ext>
            </a:extLst>
          </a:blip>
          <a:srcRect l="84271" t="-8163"/>
          <a:stretch>
            <a:fillRect/>
          </a:stretch>
        </p:blipFill>
        <p:spPr bwMode="auto">
          <a:xfrm>
            <a:off x="7705725" y="6202363"/>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2"/>
          <p:cNvSpPr>
            <a:spLocks noGrp="1" noChangeArrowheads="1"/>
          </p:cNvSpPr>
          <p:nvPr>
            <p:ph type="body" idx="1"/>
          </p:nvPr>
        </p:nvSpPr>
        <p:spPr bwMode="auto">
          <a:xfrm>
            <a:off x="615950" y="1673225"/>
            <a:ext cx="7653338"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0" name="Rectangle 6"/>
          <p:cNvSpPr>
            <a:spLocks noGrp="1" noChangeArrowheads="1"/>
          </p:cNvSpPr>
          <p:nvPr>
            <p:ph type="title"/>
          </p:nvPr>
        </p:nvSpPr>
        <p:spPr bwMode="auto">
          <a:xfrm>
            <a:off x="615950" y="381000"/>
            <a:ext cx="61055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GB" smtClean="0"/>
              <a:t>Click to edit Master title style</a:t>
            </a:r>
          </a:p>
        </p:txBody>
      </p:sp>
      <p:sp>
        <p:nvSpPr>
          <p:cNvPr id="326664" name="Rectangle 8"/>
          <p:cNvSpPr>
            <a:spLocks noGrp="1" noChangeArrowheads="1"/>
          </p:cNvSpPr>
          <p:nvPr>
            <p:ph type="ftr" sz="quarter" idx="3"/>
          </p:nvPr>
        </p:nvSpPr>
        <p:spPr bwMode="auto">
          <a:xfrm>
            <a:off x="715963" y="6405563"/>
            <a:ext cx="6526212" cy="231775"/>
          </a:xfrm>
          <a:prstGeom prst="rect">
            <a:avLst/>
          </a:prstGeom>
          <a:noFill/>
          <a:ln w="9525">
            <a:noFill/>
            <a:miter lim="800000"/>
            <a:headEnd/>
            <a:tailEnd/>
          </a:ln>
          <a:effectLst/>
        </p:spPr>
        <p:txBody>
          <a:bodyPr vert="horz" wrap="square" lIns="0" tIns="72000" rIns="0" bIns="0" numCol="1" anchor="t" anchorCtr="0" compatLnSpc="1">
            <a:prstTxWarp prst="textNoShape">
              <a:avLst/>
            </a:prstTxWarp>
          </a:bodyPr>
          <a:lstStyle>
            <a:lvl1pPr>
              <a:defRPr sz="800"/>
            </a:lvl1pPr>
          </a:lstStyle>
          <a:p>
            <a:pPr>
              <a:defRPr/>
            </a:pPr>
            <a:r>
              <a:rPr lang="en-GB"/>
              <a:t>ESA UNCLASSIFIED – For Official Use</a:t>
            </a:r>
          </a:p>
        </p:txBody>
      </p:sp>
      <p:sp>
        <p:nvSpPr>
          <p:cNvPr id="1032" name="Text Box 34" hidden="1"/>
          <p:cNvSpPr txBox="1">
            <a:spLocks noChangeAspect="1" noChangeArrowheads="1"/>
          </p:cNvSpPr>
          <p:nvPr/>
        </p:nvSpPr>
        <p:spPr bwMode="auto">
          <a:xfrm>
            <a:off x="620713" y="6197600"/>
            <a:ext cx="6977062"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defRPr/>
            </a:pPr>
            <a:r>
              <a:rPr lang="en-GB" sz="800" smtClean="0">
                <a:solidFill>
                  <a:schemeClr val="bg2"/>
                </a:solidFill>
              </a:rPr>
              <a:t>Mission sheets | Paulo Sacramento | 06/09/2011 | EOP | Slide </a:t>
            </a:r>
            <a:fld id="{ACB2B019-2B1F-4020-8785-E12D3DCABE62}" type="slidenum">
              <a:rPr sz="800" noProof="1" smtClean="0">
                <a:solidFill>
                  <a:schemeClr val="bg2"/>
                </a:solidFill>
              </a:rPr>
              <a:pPr eaLnBrk="1" hangingPunct="1">
                <a:spcBef>
                  <a:spcPct val="50000"/>
                </a:spcBef>
                <a:defRPr/>
              </a:pPr>
              <a:t>‹#›</a:t>
            </a:fld>
            <a:endParaRPr lang="en-GB" sz="800" noProof="1" smtClean="0">
              <a:solidFill>
                <a:schemeClr val="bg2"/>
              </a:solidFill>
            </a:endParaRPr>
          </a:p>
        </p:txBody>
      </p:sp>
    </p:spTree>
  </p:cSld>
  <p:clrMap bg1="lt1" tx1="dk1" bg2="lt2" tx2="dk2" accent1="accent1" accent2="accent2" accent3="accent3" accent4="accent4" accent5="accent5" accent6="accent6" hlink="hlink" folHlink="folHlink"/>
  <p:sldLayoutIdLst>
    <p:sldLayoutId id="2147484017"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 id="2147484015" r:id="rId13"/>
    <p:sldLayoutId id="2147484016" r:id="rId14"/>
  </p:sldLayoutIdLst>
  <p:timing>
    <p:tnLst>
      <p:par>
        <p:cTn id="1" dur="indefinite" restart="never" nodeType="tmRoot"/>
      </p:par>
    </p:tnLst>
  </p:timing>
  <p:hf sldNum="0" hdr="0" dt="0"/>
  <p:txStyles>
    <p:titleStyle>
      <a:lvl1pPr algn="l" rtl="0" eaLnBrk="0" fontAlgn="base" hangingPunct="0">
        <a:spcBef>
          <a:spcPct val="0"/>
        </a:spcBef>
        <a:spcAft>
          <a:spcPct val="0"/>
        </a:spcAft>
        <a:defRPr sz="2200" b="1">
          <a:solidFill>
            <a:schemeClr val="bg1"/>
          </a:solidFill>
          <a:latin typeface="+mj-lt"/>
          <a:ea typeface="+mj-ea"/>
          <a:cs typeface="+mj-cs"/>
        </a:defRPr>
      </a:lvl1pPr>
      <a:lvl2pPr algn="l" rtl="0" eaLnBrk="0" fontAlgn="base" hangingPunct="0">
        <a:spcBef>
          <a:spcPct val="0"/>
        </a:spcBef>
        <a:spcAft>
          <a:spcPct val="0"/>
        </a:spcAft>
        <a:defRPr sz="2200" b="1">
          <a:solidFill>
            <a:schemeClr val="bg1"/>
          </a:solidFill>
          <a:latin typeface="Verdana" pitchFamily="34" charset="0"/>
        </a:defRPr>
      </a:lvl2pPr>
      <a:lvl3pPr algn="l" rtl="0" eaLnBrk="0" fontAlgn="base" hangingPunct="0">
        <a:spcBef>
          <a:spcPct val="0"/>
        </a:spcBef>
        <a:spcAft>
          <a:spcPct val="0"/>
        </a:spcAft>
        <a:defRPr sz="2200" b="1">
          <a:solidFill>
            <a:schemeClr val="bg1"/>
          </a:solidFill>
          <a:latin typeface="Verdana" pitchFamily="34" charset="0"/>
        </a:defRPr>
      </a:lvl3pPr>
      <a:lvl4pPr algn="l" rtl="0" eaLnBrk="0" fontAlgn="base" hangingPunct="0">
        <a:spcBef>
          <a:spcPct val="0"/>
        </a:spcBef>
        <a:spcAft>
          <a:spcPct val="0"/>
        </a:spcAft>
        <a:defRPr sz="2200" b="1">
          <a:solidFill>
            <a:schemeClr val="bg1"/>
          </a:solidFill>
          <a:latin typeface="Verdana" pitchFamily="34" charset="0"/>
        </a:defRPr>
      </a:lvl4pPr>
      <a:lvl5pPr algn="l" rtl="0" eaLnBrk="0" fontAlgn="base" hangingPunct="0">
        <a:spcBef>
          <a:spcPct val="0"/>
        </a:spcBef>
        <a:spcAft>
          <a:spcPct val="0"/>
        </a:spcAft>
        <a:defRPr sz="2200" b="1">
          <a:solidFill>
            <a:schemeClr val="bg1"/>
          </a:solidFill>
          <a:latin typeface="Verdana" pitchFamily="34" charset="0"/>
        </a:defRPr>
      </a:lvl5pPr>
      <a:lvl6pPr marL="457200" algn="l" rtl="0" fontAlgn="base">
        <a:spcBef>
          <a:spcPct val="0"/>
        </a:spcBef>
        <a:spcAft>
          <a:spcPct val="0"/>
        </a:spcAft>
        <a:defRPr sz="2200" b="1">
          <a:solidFill>
            <a:schemeClr val="bg1"/>
          </a:solidFill>
          <a:latin typeface="Verdana" pitchFamily="34" charset="0"/>
        </a:defRPr>
      </a:lvl6pPr>
      <a:lvl7pPr marL="914400" algn="l" rtl="0" fontAlgn="base">
        <a:spcBef>
          <a:spcPct val="0"/>
        </a:spcBef>
        <a:spcAft>
          <a:spcPct val="0"/>
        </a:spcAft>
        <a:defRPr sz="2200" b="1">
          <a:solidFill>
            <a:schemeClr val="bg1"/>
          </a:solidFill>
          <a:latin typeface="Verdana" pitchFamily="34" charset="0"/>
        </a:defRPr>
      </a:lvl7pPr>
      <a:lvl8pPr marL="1371600" algn="l" rtl="0" fontAlgn="base">
        <a:spcBef>
          <a:spcPct val="0"/>
        </a:spcBef>
        <a:spcAft>
          <a:spcPct val="0"/>
        </a:spcAft>
        <a:defRPr sz="2200" b="1">
          <a:solidFill>
            <a:schemeClr val="bg1"/>
          </a:solidFill>
          <a:latin typeface="Verdana" pitchFamily="34" charset="0"/>
        </a:defRPr>
      </a:lvl8pPr>
      <a:lvl9pPr marL="1828800" algn="l" rtl="0" fontAlgn="base">
        <a:spcBef>
          <a:spcPct val="0"/>
        </a:spcBef>
        <a:spcAft>
          <a:spcPct val="0"/>
        </a:spcAft>
        <a:defRPr sz="2200" b="1">
          <a:solidFill>
            <a:schemeClr val="bg1"/>
          </a:solidFill>
          <a:latin typeface="Verdana" pitchFamily="34" charset="0"/>
        </a:defRPr>
      </a:lvl9pPr>
    </p:titleStyle>
    <p:bodyStyle>
      <a:lvl1pPr marL="342900" indent="-342900" algn="l" rtl="0" eaLnBrk="0" fontAlgn="base" hangingPunct="0">
        <a:lnSpc>
          <a:spcPct val="119000"/>
        </a:lnSpc>
        <a:spcBef>
          <a:spcPct val="20000"/>
        </a:spcBef>
        <a:spcAft>
          <a:spcPct val="0"/>
        </a:spcAft>
        <a:buClr>
          <a:schemeClr val="accent1"/>
        </a:buClr>
        <a:buFont typeface="Verdana" pitchFamily="34" charset="0"/>
        <a:buAutoNum type="arabicPeriod"/>
        <a:defRPr sz="1600">
          <a:solidFill>
            <a:schemeClr val="bg2"/>
          </a:solidFill>
          <a:latin typeface="+mn-lt"/>
          <a:ea typeface="+mn-ea"/>
          <a:cs typeface="+mn-cs"/>
        </a:defRPr>
      </a:lvl1pPr>
      <a:lvl2pPr marL="1227138" indent="-419100" algn="l" rtl="0" eaLnBrk="0" fontAlgn="base" hangingPunct="0">
        <a:lnSpc>
          <a:spcPct val="119000"/>
        </a:lnSpc>
        <a:spcBef>
          <a:spcPct val="20000"/>
        </a:spcBef>
        <a:spcAft>
          <a:spcPct val="0"/>
        </a:spcAft>
        <a:buClr>
          <a:schemeClr val="accent1"/>
        </a:buClr>
        <a:buFont typeface="Verdana" pitchFamily="34" charset="0"/>
        <a:buAutoNum type="alphaLcPeriod"/>
        <a:defRPr sz="1600">
          <a:solidFill>
            <a:schemeClr val="bg2"/>
          </a:solidFill>
          <a:latin typeface="+mn-lt"/>
        </a:defRPr>
      </a:lvl2pPr>
      <a:lvl3pPr marL="1825625" indent="-419100" algn="l" rtl="0" eaLnBrk="0" fontAlgn="base" hangingPunct="0">
        <a:lnSpc>
          <a:spcPct val="119000"/>
        </a:lnSpc>
        <a:spcBef>
          <a:spcPct val="20000"/>
        </a:spcBef>
        <a:spcAft>
          <a:spcPct val="0"/>
        </a:spcAft>
        <a:buClr>
          <a:schemeClr val="accent1"/>
        </a:buClr>
        <a:buFont typeface="Verdana" pitchFamily="34" charset="0"/>
        <a:buChar char="–"/>
        <a:defRPr sz="1600">
          <a:solidFill>
            <a:schemeClr val="bg2"/>
          </a:solidFill>
          <a:latin typeface="+mn-lt"/>
        </a:defRPr>
      </a:lvl3pPr>
      <a:lvl4pPr marL="2424113" indent="-419100" algn="l" rtl="0" eaLnBrk="0" fontAlgn="base" hangingPunct="0">
        <a:lnSpc>
          <a:spcPct val="119000"/>
        </a:lnSpc>
        <a:spcBef>
          <a:spcPct val="20000"/>
        </a:spcBef>
        <a:spcAft>
          <a:spcPct val="0"/>
        </a:spcAft>
        <a:buClr>
          <a:schemeClr val="accent1"/>
        </a:buClr>
        <a:buFont typeface="Verdana" pitchFamily="34" charset="0"/>
        <a:buChar char="–"/>
        <a:defRPr sz="1600">
          <a:solidFill>
            <a:schemeClr val="bg2"/>
          </a:solidFill>
          <a:latin typeface="+mn-lt"/>
        </a:defRPr>
      </a:lvl4pPr>
      <a:lvl5pPr marL="3022600" indent="-419100" algn="l" rtl="0" eaLnBrk="0" fontAlgn="base" hangingPunct="0">
        <a:lnSpc>
          <a:spcPct val="119000"/>
        </a:lnSpc>
        <a:spcBef>
          <a:spcPct val="20000"/>
        </a:spcBef>
        <a:spcAft>
          <a:spcPct val="0"/>
        </a:spcAft>
        <a:buClr>
          <a:schemeClr val="accent1"/>
        </a:buClr>
        <a:buFont typeface="Verdana" pitchFamily="34" charset="0"/>
        <a:buChar char="–"/>
        <a:defRPr sz="1600">
          <a:solidFill>
            <a:schemeClr val="bg2"/>
          </a:solidFill>
          <a:latin typeface="+mn-lt"/>
        </a:defRPr>
      </a:lvl5pPr>
      <a:lvl6pPr marL="3479800" indent="-419100" algn="l" rtl="0" fontAlgn="base">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fontAlgn="base">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fontAlgn="base">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fontAlgn="base">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ros.usgs.gov/government/ratool/export.php?blank_" TargetMode="External"/><Relationship Id="rId2" Type="http://schemas.openxmlformats.org/officeDocument/2006/relationships/hyperlink" Target="http://eros.usgs.gov/government/ratoo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eros.usgs.gov/government/ratoo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GB" smtClean="0"/>
              <a:t>ESA UNCLASSIFIED – For Official Use</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958" y="1745420"/>
            <a:ext cx="4545469" cy="1437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LP_Symposium_imag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177" y="1805849"/>
            <a:ext cx="3788086" cy="133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Grp="1" noChangeArrowheads="1"/>
          </p:cNvSpPr>
          <p:nvPr/>
        </p:nvSpPr>
        <p:spPr bwMode="auto">
          <a:xfrm>
            <a:off x="251619" y="3675284"/>
            <a:ext cx="86407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S PGothic" pitchFamily="34" charset="-128"/>
                <a:cs typeface="MS PGothic" charset="0"/>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cs typeface="MS PGothic" charset="0"/>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cs typeface="MS PGothic" charset="0"/>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cs typeface="MS PGothic" charset="0"/>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cs typeface="MS PGothic" charset="0"/>
              </a:defRPr>
            </a:lvl5pPr>
            <a:lvl6pPr marL="2286000" indent="0" algn="ctr" rtl="0" fontAlgn="base">
              <a:spcBef>
                <a:spcPct val="20000"/>
              </a:spcBef>
              <a:spcAft>
                <a:spcPct val="0"/>
              </a:spcAft>
              <a:buNone/>
              <a:defRPr sz="2000">
                <a:solidFill>
                  <a:schemeClr val="tx1"/>
                </a:solidFill>
                <a:latin typeface="+mn-lt"/>
                <a:ea typeface="+mn-ea"/>
              </a:defRPr>
            </a:lvl6pPr>
            <a:lvl7pPr marL="2743200" indent="0" algn="ctr" rtl="0" fontAlgn="base">
              <a:spcBef>
                <a:spcPct val="20000"/>
              </a:spcBef>
              <a:spcAft>
                <a:spcPct val="0"/>
              </a:spcAft>
              <a:buNone/>
              <a:defRPr sz="2000">
                <a:solidFill>
                  <a:schemeClr val="tx1"/>
                </a:solidFill>
                <a:latin typeface="+mn-lt"/>
                <a:ea typeface="+mn-ea"/>
              </a:defRPr>
            </a:lvl7pPr>
            <a:lvl8pPr marL="3200400" indent="0" algn="ctr" rtl="0" fontAlgn="base">
              <a:spcBef>
                <a:spcPct val="20000"/>
              </a:spcBef>
              <a:spcAft>
                <a:spcPct val="0"/>
              </a:spcAft>
              <a:buNone/>
              <a:defRPr sz="2000">
                <a:solidFill>
                  <a:schemeClr val="tx1"/>
                </a:solidFill>
                <a:latin typeface="+mn-lt"/>
                <a:ea typeface="+mn-ea"/>
              </a:defRPr>
            </a:lvl8pPr>
            <a:lvl9pPr marL="3657600" indent="0" algn="ctr" rtl="0" fontAlgn="base">
              <a:spcBef>
                <a:spcPct val="20000"/>
              </a:spcBef>
              <a:spcAft>
                <a:spcPct val="0"/>
              </a:spcAft>
              <a:buNone/>
              <a:defRPr sz="2000">
                <a:solidFill>
                  <a:schemeClr val="tx1"/>
                </a:solidFill>
                <a:latin typeface="+mn-lt"/>
                <a:ea typeface="+mn-ea"/>
              </a:defRPr>
            </a:lvl9pPr>
          </a:lstStyle>
          <a:p>
            <a:pPr eaLnBrk="1" hangingPunct="1">
              <a:lnSpc>
                <a:spcPct val="80000"/>
              </a:lnSpc>
            </a:pPr>
            <a:r>
              <a:rPr lang="en-GB" altLang="en-US" b="1" dirty="0"/>
              <a:t>Data Stewardship Interest Group</a:t>
            </a:r>
            <a:br>
              <a:rPr lang="en-GB" altLang="en-US" b="1" dirty="0"/>
            </a:br>
            <a:r>
              <a:rPr lang="en-GB" altLang="en-US" b="1" dirty="0"/>
              <a:t> </a:t>
            </a:r>
            <a:r>
              <a:rPr lang="en-GB" altLang="en-US" sz="2400" b="1" dirty="0"/>
              <a:t>WGISS-</a:t>
            </a:r>
            <a:r>
              <a:rPr lang="en-GB" altLang="en-US" sz="2400" b="1" dirty="0" smtClean="0"/>
              <a:t>39 Meeting</a:t>
            </a:r>
          </a:p>
          <a:p>
            <a:pPr eaLnBrk="1" hangingPunct="1">
              <a:lnSpc>
                <a:spcPct val="80000"/>
              </a:lnSpc>
            </a:pPr>
            <a:endParaRPr lang="en-GB" altLang="en-US" sz="2400" b="1" dirty="0" smtClean="0"/>
          </a:p>
          <a:p>
            <a:pPr eaLnBrk="1" hangingPunct="1">
              <a:lnSpc>
                <a:spcPct val="80000"/>
              </a:lnSpc>
            </a:pPr>
            <a:r>
              <a:rPr lang="en-GB" altLang="en-US" sz="2400" b="1" dirty="0" smtClean="0"/>
              <a:t>Data Purge Alert Procedure </a:t>
            </a:r>
          </a:p>
          <a:p>
            <a:pPr eaLnBrk="1" hangingPunct="1">
              <a:lnSpc>
                <a:spcPct val="80000"/>
              </a:lnSpc>
            </a:pPr>
            <a:r>
              <a:rPr lang="en-GB" sz="2400" dirty="0" smtClean="0"/>
              <a:t>Tsukuba, Japan – </a:t>
            </a:r>
            <a:r>
              <a:rPr lang="en-GB" sz="2400" dirty="0" smtClean="0">
                <a:latin typeface="Arial" charset="0"/>
              </a:rPr>
              <a:t>11-15 May, 2015</a:t>
            </a:r>
          </a:p>
          <a:p>
            <a:pPr eaLnBrk="1" hangingPunct="1">
              <a:lnSpc>
                <a:spcPct val="80000"/>
              </a:lnSpc>
            </a:pPr>
            <a:r>
              <a:rPr lang="en-GB" sz="2400" dirty="0" err="1">
                <a:latin typeface="Arial" charset="0"/>
              </a:rPr>
              <a:t>Mirko</a:t>
            </a:r>
            <a:r>
              <a:rPr lang="en-GB" sz="2400" dirty="0">
                <a:latin typeface="Arial" charset="0"/>
              </a:rPr>
              <a:t> </a:t>
            </a:r>
            <a:r>
              <a:rPr lang="en-GB" sz="2400" dirty="0" err="1">
                <a:latin typeface="Arial" charset="0"/>
              </a:rPr>
              <a:t>Albani</a:t>
            </a:r>
            <a:r>
              <a:rPr lang="en-GB" sz="2400" dirty="0">
                <a:latin typeface="Arial" charset="0"/>
              </a:rPr>
              <a:t>, European Space Agency</a:t>
            </a:r>
          </a:p>
          <a:p>
            <a:pPr eaLnBrk="1" hangingPunct="1">
              <a:lnSpc>
                <a:spcPct val="80000"/>
              </a:lnSpc>
            </a:pPr>
            <a:endParaRPr lang="en-GB" sz="2400" dirty="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405" y="1283368"/>
            <a:ext cx="5979753" cy="5387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6"/>
          <p:cNvSpPr txBox="1">
            <a:spLocks noChangeArrowheads="1"/>
          </p:cNvSpPr>
          <p:nvPr/>
        </p:nvSpPr>
        <p:spPr bwMode="auto">
          <a:xfrm>
            <a:off x="332581" y="274281"/>
            <a:ext cx="71850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3600" dirty="0" smtClean="0">
                <a:solidFill>
                  <a:schemeClr val="bg1"/>
                </a:solidFill>
                <a:latin typeface="Calibri" charset="0"/>
                <a:ea typeface="ＭＳ Ｐゴシック" charset="0"/>
                <a:cs typeface="Calibri" charset="0"/>
              </a:rPr>
              <a:t>CEOS Purge Alert service</a:t>
            </a:r>
            <a:endParaRPr lang="en-GB" altLang="en-US" sz="3600" dirty="0">
              <a:solidFill>
                <a:schemeClr val="bg1"/>
              </a:solidFill>
              <a:latin typeface="Calibri" charset="0"/>
              <a:ea typeface="ＭＳ Ｐゴシック" charset="0"/>
              <a:cs typeface="Calibri" charset="0"/>
            </a:endParaRPr>
          </a:p>
        </p:txBody>
      </p:sp>
      <p:sp>
        <p:nvSpPr>
          <p:cNvPr id="3" name="Rectangle 2"/>
          <p:cNvSpPr/>
          <p:nvPr/>
        </p:nvSpPr>
        <p:spPr>
          <a:xfrm>
            <a:off x="4789083" y="6345808"/>
            <a:ext cx="4084359" cy="369332"/>
          </a:xfrm>
          <a:prstGeom prst="rect">
            <a:avLst/>
          </a:prstGeom>
          <a:solidFill>
            <a:schemeClr val="accent5">
              <a:alpha val="80000"/>
            </a:schemeClr>
          </a:solidFill>
        </p:spPr>
        <p:txBody>
          <a:bodyPr wrap="none">
            <a:spAutoFit/>
          </a:bodyPr>
          <a:lstStyle/>
          <a:p>
            <a:r>
              <a:rPr lang="en-US" dirty="0"/>
              <a:t>http://</a:t>
            </a:r>
            <a:r>
              <a:rPr lang="en-US" dirty="0" err="1"/>
              <a:t>wgiss.ceos.org</a:t>
            </a:r>
            <a:r>
              <a:rPr lang="en-US" dirty="0"/>
              <a:t>/</a:t>
            </a:r>
            <a:r>
              <a:rPr lang="en-US" dirty="0" err="1"/>
              <a:t>purgealert</a:t>
            </a:r>
            <a:r>
              <a:rPr lang="en-US" dirty="0"/>
              <a:t>/</a:t>
            </a:r>
          </a:p>
        </p:txBody>
      </p:sp>
    </p:spTree>
    <p:extLst>
      <p:ext uri="{BB962C8B-B14F-4D97-AF65-F5344CB8AC3E}">
        <p14:creationId xmlns:p14="http://schemas.microsoft.com/office/powerpoint/2010/main" val="1869295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7" name="Rectangle 6"/>
          <p:cNvSpPr txBox="1">
            <a:spLocks noChangeArrowheads="1"/>
          </p:cNvSpPr>
          <p:nvPr/>
        </p:nvSpPr>
        <p:spPr bwMode="auto">
          <a:xfrm>
            <a:off x="332581" y="274281"/>
            <a:ext cx="71850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2800" dirty="0" smtClean="0">
                <a:solidFill>
                  <a:schemeClr val="bg1"/>
                </a:solidFill>
                <a:latin typeface="Calibri" charset="0"/>
                <a:ea typeface="ＭＳ Ｐゴシック" charset="0"/>
                <a:cs typeface="Calibri" charset="0"/>
              </a:rPr>
              <a:t>APPRAISAL PROCEDURE</a:t>
            </a:r>
            <a:endParaRPr lang="en-GB" altLang="en-US" sz="2800" dirty="0">
              <a:solidFill>
                <a:schemeClr val="bg1"/>
              </a:solidFill>
              <a:latin typeface="Calibri" charset="0"/>
              <a:ea typeface="ＭＳ Ｐゴシック" charset="0"/>
              <a:cs typeface="Calibri" charset="0"/>
            </a:endParaRPr>
          </a:p>
        </p:txBody>
      </p:sp>
      <p:sp>
        <p:nvSpPr>
          <p:cNvPr id="10" name="Rectangle 9"/>
          <p:cNvSpPr/>
          <p:nvPr/>
        </p:nvSpPr>
        <p:spPr>
          <a:xfrm>
            <a:off x="332580" y="1306856"/>
            <a:ext cx="8183623" cy="6740308"/>
          </a:xfrm>
          <a:prstGeom prst="rect">
            <a:avLst/>
          </a:prstGeom>
        </p:spPr>
        <p:txBody>
          <a:bodyPr wrap="square">
            <a:spAutoFit/>
          </a:bodyPr>
          <a:lstStyle/>
          <a:p>
            <a:r>
              <a:rPr lang="en-US" dirty="0"/>
              <a:t>The data appraisal procedure consists in performing an assessment of an EO space data set under evaluation (for example in case of possible preservation discontinuing) through answering to a set of categorized questions extracted from the USGS EROS Appraisal Online Tool (</a:t>
            </a:r>
            <a:r>
              <a:rPr lang="en-US" u="sng" dirty="0">
                <a:hlinkClick r:id="rId2"/>
              </a:rPr>
              <a:t>http://eros.usgs.gov/government/ratool/</a:t>
            </a:r>
            <a:r>
              <a:rPr lang="en-US" dirty="0"/>
              <a:t>) or from the CEOS online questionnaire </a:t>
            </a:r>
            <a:r>
              <a:rPr lang="en-US" u="sng" dirty="0"/>
              <a:t>http://</a:t>
            </a:r>
            <a:r>
              <a:rPr lang="en-US" u="sng" dirty="0" err="1"/>
              <a:t>wgiss.ceos.org</a:t>
            </a:r>
            <a:r>
              <a:rPr lang="en-US" u="sng" dirty="0"/>
              <a:t>/archive/</a:t>
            </a:r>
            <a:r>
              <a:rPr lang="en-US" u="sng" dirty="0" err="1"/>
              <a:t>index.html</a:t>
            </a:r>
            <a:r>
              <a:rPr lang="en-US" dirty="0"/>
              <a:t>.</a:t>
            </a:r>
          </a:p>
          <a:p>
            <a:r>
              <a:rPr lang="en-US" dirty="0"/>
              <a:t> </a:t>
            </a:r>
          </a:p>
          <a:p>
            <a:r>
              <a:rPr lang="en-US" dirty="0"/>
              <a:t>The list of questions should cover:</a:t>
            </a:r>
          </a:p>
          <a:p>
            <a:pPr marL="285750" lvl="0" indent="-285750">
              <a:buFont typeface="Arial"/>
              <a:buChar char="•"/>
            </a:pPr>
            <a:r>
              <a:rPr lang="en-GB" dirty="0"/>
              <a:t>Mission relevancy</a:t>
            </a:r>
            <a:endParaRPr lang="en-US" dirty="0"/>
          </a:p>
          <a:p>
            <a:pPr marL="285750" lvl="0" indent="-285750">
              <a:buFont typeface="Arial"/>
              <a:buChar char="•"/>
            </a:pPr>
            <a:r>
              <a:rPr lang="en-GB" dirty="0"/>
              <a:t>General policy (ISO Standard)</a:t>
            </a:r>
            <a:endParaRPr lang="en-US" dirty="0"/>
          </a:p>
          <a:p>
            <a:pPr marL="285750" lvl="0" indent="-285750">
              <a:buFont typeface="Arial"/>
              <a:buChar char="•"/>
            </a:pPr>
            <a:r>
              <a:rPr lang="en-GB" dirty="0"/>
              <a:t>Physical properties (Media)</a:t>
            </a:r>
            <a:endParaRPr lang="en-US" dirty="0"/>
          </a:p>
          <a:p>
            <a:pPr marL="285750" lvl="0" indent="-285750">
              <a:buFont typeface="Arial"/>
              <a:buChar char="•"/>
            </a:pPr>
            <a:r>
              <a:rPr lang="en-GB" dirty="0"/>
              <a:t>Metadata</a:t>
            </a:r>
            <a:endParaRPr lang="en-US" dirty="0"/>
          </a:p>
          <a:p>
            <a:pPr marL="285750" lvl="0" indent="-285750">
              <a:buFont typeface="Arial"/>
              <a:buChar char="•"/>
            </a:pPr>
            <a:r>
              <a:rPr lang="en-GB" dirty="0"/>
              <a:t>Cost / benefit analysis. </a:t>
            </a:r>
            <a:endParaRPr lang="en-US" dirty="0"/>
          </a:p>
          <a:p>
            <a:r>
              <a:rPr lang="en-US" dirty="0"/>
              <a:t> </a:t>
            </a:r>
          </a:p>
          <a:p>
            <a:r>
              <a:rPr lang="en-US" dirty="0"/>
              <a:t>When performing the appraisal, an appraisal report should be produced in order to properly document the different steps performed in the appraisal procedure and the final results. The appraisal report should be provided, in case of purge decision, to other data holders and archive owners together with a description of the data set when applying the data alert procedure. </a:t>
            </a:r>
          </a:p>
          <a:p>
            <a:r>
              <a:rPr lang="en-US" dirty="0"/>
              <a:t> </a:t>
            </a:r>
          </a:p>
          <a:p>
            <a:r>
              <a:rPr lang="en-US" dirty="0"/>
              <a:t>A link to a template document containing the list of questions and to generate the appraisal report is provided hereafter: </a:t>
            </a:r>
            <a:r>
              <a:rPr lang="en-GB" u="sng" dirty="0">
                <a:hlinkClick r:id="rId3"/>
              </a:rPr>
              <a:t>http://eros.usgs.gov/government/ratool/export.php?blank</a:t>
            </a:r>
            <a:endParaRPr lang="en-US" dirty="0"/>
          </a:p>
        </p:txBody>
      </p:sp>
    </p:spTree>
    <p:extLst>
      <p:ext uri="{BB962C8B-B14F-4D97-AF65-F5344CB8AC3E}">
        <p14:creationId xmlns:p14="http://schemas.microsoft.com/office/powerpoint/2010/main" val="253337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5" name="Rectangle 6"/>
          <p:cNvSpPr txBox="1">
            <a:spLocks noChangeArrowheads="1"/>
          </p:cNvSpPr>
          <p:nvPr/>
        </p:nvSpPr>
        <p:spPr bwMode="auto">
          <a:xfrm>
            <a:off x="332581" y="274281"/>
            <a:ext cx="71850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3600" dirty="0" smtClean="0">
                <a:solidFill>
                  <a:schemeClr val="bg1"/>
                </a:solidFill>
                <a:latin typeface="Calibri" charset="0"/>
                <a:ea typeface="ＭＳ Ｐゴシック" charset="0"/>
                <a:cs typeface="Calibri" charset="0"/>
              </a:rPr>
              <a:t>Data Loss Prevention</a:t>
            </a:r>
            <a:endParaRPr lang="en-GB" altLang="en-US" sz="3600" dirty="0">
              <a:solidFill>
                <a:schemeClr val="bg1"/>
              </a:solidFill>
              <a:latin typeface="Calibri" charset="0"/>
              <a:ea typeface="ＭＳ Ｐゴシック" charset="0"/>
              <a:cs typeface="Calibri" charset="0"/>
            </a:endParaRPr>
          </a:p>
        </p:txBody>
      </p:sp>
      <p:sp>
        <p:nvSpPr>
          <p:cNvPr id="6" name="Rectangle 5"/>
          <p:cNvSpPr/>
          <p:nvPr/>
        </p:nvSpPr>
        <p:spPr>
          <a:xfrm>
            <a:off x="235858" y="1440873"/>
            <a:ext cx="8690428" cy="4893647"/>
          </a:xfrm>
          <a:prstGeom prst="rect">
            <a:avLst/>
          </a:prstGeom>
        </p:spPr>
        <p:txBody>
          <a:bodyPr wrap="square">
            <a:spAutoFit/>
          </a:bodyPr>
          <a:lstStyle/>
          <a:p>
            <a:pPr marL="457200" indent="-457200">
              <a:buFont typeface="Arial"/>
              <a:buChar char="•"/>
            </a:pPr>
            <a:r>
              <a:rPr lang="en-US" sz="2400" dirty="0" smtClean="0"/>
              <a:t>WGISS realizes that it is a responsibility </a:t>
            </a:r>
            <a:r>
              <a:rPr lang="en-US" sz="2400" dirty="0"/>
              <a:t>of all </a:t>
            </a:r>
            <a:r>
              <a:rPr lang="en-US" sz="2400" dirty="0" smtClean="0"/>
              <a:t>organizations holding EO space data </a:t>
            </a:r>
            <a:r>
              <a:rPr lang="en-US" sz="2400" dirty="0"/>
              <a:t>to assess the relative value of their holdings and </a:t>
            </a:r>
            <a:r>
              <a:rPr lang="en-US" sz="2400" dirty="0" smtClean="0"/>
              <a:t>to preserve them for the long term.</a:t>
            </a:r>
          </a:p>
          <a:p>
            <a:pPr marL="457200" indent="-457200">
              <a:buFont typeface="Arial"/>
              <a:buChar char="•"/>
            </a:pPr>
            <a:endParaRPr lang="en-US" sz="2400" dirty="0" smtClean="0"/>
          </a:p>
          <a:p>
            <a:pPr marL="457200" indent="-457200">
              <a:buFont typeface="Arial"/>
              <a:buChar char="•"/>
            </a:pPr>
            <a:r>
              <a:rPr lang="en-US" sz="2400" dirty="0" smtClean="0"/>
              <a:t>Sometimes </a:t>
            </a:r>
            <a:r>
              <a:rPr lang="en-US" sz="2400" dirty="0"/>
              <a:t>an </a:t>
            </a:r>
            <a:r>
              <a:rPr lang="en-US" sz="2400" dirty="0" smtClean="0"/>
              <a:t>organization must </a:t>
            </a:r>
            <a:r>
              <a:rPr lang="en-US" sz="2400" dirty="0"/>
              <a:t>make the decision to “purge” </a:t>
            </a:r>
            <a:r>
              <a:rPr lang="en-US" sz="2400" dirty="0" smtClean="0"/>
              <a:t>one or more datasets that </a:t>
            </a:r>
            <a:r>
              <a:rPr lang="en-US" sz="2400" dirty="0"/>
              <a:t>could be important to help meeting the mission requirements of another </a:t>
            </a:r>
            <a:r>
              <a:rPr lang="en-US" sz="2400" dirty="0" smtClean="0"/>
              <a:t>organization. </a:t>
            </a:r>
          </a:p>
          <a:p>
            <a:pPr marL="457200" indent="-457200">
              <a:buFont typeface="Arial"/>
              <a:buChar char="•"/>
            </a:pPr>
            <a:endParaRPr lang="en-US" sz="2400" dirty="0"/>
          </a:p>
          <a:p>
            <a:pPr marL="457200" indent="-457200">
              <a:buFont typeface="Arial"/>
              <a:buChar char="•"/>
            </a:pPr>
            <a:r>
              <a:rPr lang="en-US" sz="2400" b="1" u="sng" dirty="0" smtClean="0"/>
              <a:t>Data Purge</a:t>
            </a:r>
            <a:r>
              <a:rPr lang="en-US" sz="2400" dirty="0" smtClean="0"/>
              <a:t>: </a:t>
            </a:r>
            <a:r>
              <a:rPr lang="en-US" sz="2400" i="1" u="sng" dirty="0" smtClean="0"/>
              <a:t>to permanently and irrecoverably </a:t>
            </a:r>
            <a:r>
              <a:rPr lang="en-US" sz="2400" i="1" u="sng" dirty="0"/>
              <a:t>remove </a:t>
            </a:r>
            <a:r>
              <a:rPr lang="en-US" sz="2400" i="1" u="sng" dirty="0" smtClean="0"/>
              <a:t>all copies </a:t>
            </a:r>
            <a:r>
              <a:rPr lang="en-US" sz="2400" i="1" u="sng" dirty="0"/>
              <a:t>of </a:t>
            </a:r>
            <a:r>
              <a:rPr lang="en-US" sz="2400" i="1" u="sng" dirty="0" smtClean="0"/>
              <a:t>an EO dataset held in an organization</a:t>
            </a:r>
            <a:r>
              <a:rPr lang="en-US" sz="2400" dirty="0" smtClean="0"/>
              <a:t>.</a:t>
            </a:r>
            <a:endParaRPr lang="en-US" sz="2400" dirty="0"/>
          </a:p>
        </p:txBody>
      </p:sp>
    </p:spTree>
    <p:extLst>
      <p:ext uri="{BB962C8B-B14F-4D97-AF65-F5344CB8AC3E}">
        <p14:creationId xmlns:p14="http://schemas.microsoft.com/office/powerpoint/2010/main" val="1222320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5" name="Rectangle 6"/>
          <p:cNvSpPr txBox="1">
            <a:spLocks noChangeArrowheads="1"/>
          </p:cNvSpPr>
          <p:nvPr/>
        </p:nvSpPr>
        <p:spPr bwMode="auto">
          <a:xfrm>
            <a:off x="265741" y="237028"/>
            <a:ext cx="7396276" cy="765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3600" dirty="0" smtClean="0">
                <a:solidFill>
                  <a:schemeClr val="bg1"/>
                </a:solidFill>
                <a:latin typeface="Calibri" charset="0"/>
                <a:ea typeface="ＭＳ Ｐゴシック" charset="0"/>
                <a:cs typeface="Calibri" charset="0"/>
              </a:rPr>
              <a:t>Data Purge Alert Procedure</a:t>
            </a:r>
            <a:endParaRPr lang="en-GB" altLang="en-US" sz="3600" dirty="0">
              <a:solidFill>
                <a:schemeClr val="bg1"/>
              </a:solidFill>
              <a:latin typeface="Calibri" charset="0"/>
              <a:ea typeface="ＭＳ Ｐゴシック" charset="0"/>
              <a:cs typeface="Calibri" charset="0"/>
            </a:endParaRPr>
          </a:p>
        </p:txBody>
      </p:sp>
      <p:sp>
        <p:nvSpPr>
          <p:cNvPr id="6" name="Rectangle 5"/>
          <p:cNvSpPr/>
          <p:nvPr/>
        </p:nvSpPr>
        <p:spPr>
          <a:xfrm>
            <a:off x="131372" y="1328749"/>
            <a:ext cx="8925048" cy="4524315"/>
          </a:xfrm>
          <a:prstGeom prst="rect">
            <a:avLst/>
          </a:prstGeom>
        </p:spPr>
        <p:txBody>
          <a:bodyPr wrap="square">
            <a:spAutoFit/>
          </a:bodyPr>
          <a:lstStyle/>
          <a:p>
            <a:pPr marL="457200" indent="-457200">
              <a:buFont typeface="Arial"/>
              <a:buChar char="•"/>
            </a:pPr>
            <a:r>
              <a:rPr lang="en-US" sz="2400" dirty="0" smtClean="0"/>
              <a:t>The “Data Purge Alert” procedure aims at preventing, </a:t>
            </a:r>
            <a:r>
              <a:rPr lang="en-US" sz="2400" dirty="0"/>
              <a:t>or </a:t>
            </a:r>
            <a:r>
              <a:rPr lang="en-US" sz="2400" dirty="0" smtClean="0"/>
              <a:t>at least minimizing, the loss of EO space data.</a:t>
            </a:r>
          </a:p>
          <a:p>
            <a:endParaRPr lang="en-US" sz="2400" dirty="0" smtClean="0"/>
          </a:p>
          <a:p>
            <a:pPr marL="457200" indent="-457200">
              <a:buFont typeface="Arial"/>
              <a:buChar char="•"/>
            </a:pPr>
            <a:r>
              <a:rPr lang="en-US" sz="2400" dirty="0" smtClean="0"/>
              <a:t>Organizations </a:t>
            </a:r>
            <a:r>
              <a:rPr lang="en-US" sz="2400" dirty="0"/>
              <a:t>intending </a:t>
            </a:r>
            <a:r>
              <a:rPr lang="en-US" sz="2400" dirty="0" smtClean="0"/>
              <a:t>for whatever reason to purge an </a:t>
            </a:r>
            <a:r>
              <a:rPr lang="en-US" sz="2400" dirty="0"/>
              <a:t>EO dataset </a:t>
            </a:r>
            <a:r>
              <a:rPr lang="en-US" sz="2400" dirty="0" smtClean="0"/>
              <a:t>should apply the procedure (</a:t>
            </a:r>
            <a:r>
              <a:rPr lang="en-GB" sz="2400" dirty="0" smtClean="0"/>
              <a:t>before </a:t>
            </a:r>
            <a:r>
              <a:rPr lang="en-GB" sz="2400" dirty="0"/>
              <a:t>purging the </a:t>
            </a:r>
            <a:r>
              <a:rPr lang="en-GB" sz="2400" dirty="0" smtClean="0"/>
              <a:t>data) </a:t>
            </a:r>
            <a:r>
              <a:rPr lang="en-US" sz="2400" dirty="0" smtClean="0"/>
              <a:t>to </a:t>
            </a:r>
            <a:r>
              <a:rPr lang="en-GB" sz="2400" dirty="0" smtClean="0"/>
              <a:t>inform </a:t>
            </a:r>
            <a:r>
              <a:rPr lang="en-GB" sz="2400" dirty="0"/>
              <a:t>other </a:t>
            </a:r>
            <a:r>
              <a:rPr lang="en-US" sz="2400" dirty="0" smtClean="0"/>
              <a:t>organizations</a:t>
            </a:r>
            <a:r>
              <a:rPr lang="en-GB" sz="2400" dirty="0" smtClean="0"/>
              <a:t> </a:t>
            </a:r>
            <a:r>
              <a:rPr lang="en-GB" sz="2400" dirty="0"/>
              <a:t>with the goal to trigger a possible transfer of preservation responsibility to another interested </a:t>
            </a:r>
            <a:r>
              <a:rPr lang="en-GB" sz="2400" dirty="0" smtClean="0"/>
              <a:t>entity.</a:t>
            </a:r>
          </a:p>
          <a:p>
            <a:pPr marL="457200" indent="-457200">
              <a:buFont typeface="Arial"/>
              <a:buChar char="•"/>
            </a:pPr>
            <a:endParaRPr lang="en-GB" sz="2400" dirty="0" smtClean="0"/>
          </a:p>
          <a:p>
            <a:pPr marL="457200" indent="-457200">
              <a:buFont typeface="Arial"/>
              <a:buChar char="•"/>
            </a:pPr>
            <a:r>
              <a:rPr lang="en-GB" sz="2400" dirty="0" smtClean="0"/>
              <a:t>The procedure will vary slightly depending </a:t>
            </a:r>
            <a:r>
              <a:rPr lang="en-GB" sz="2400" dirty="0"/>
              <a:t>on </a:t>
            </a:r>
            <a:r>
              <a:rPr lang="en-GB" sz="2400" dirty="0" smtClean="0"/>
              <a:t>dataset uniqueness and purging </a:t>
            </a:r>
            <a:r>
              <a:rPr lang="en-GB" sz="2400" dirty="0"/>
              <a:t>organization responsibility versus the dataset </a:t>
            </a:r>
            <a:r>
              <a:rPr lang="en-GB" sz="2400" dirty="0" smtClean="0"/>
              <a:t>(e.g. ownership).</a:t>
            </a:r>
            <a:endParaRPr lang="en-GB" sz="2400" dirty="0"/>
          </a:p>
        </p:txBody>
      </p:sp>
    </p:spTree>
    <p:extLst>
      <p:ext uri="{BB962C8B-B14F-4D97-AF65-F5344CB8AC3E}">
        <p14:creationId xmlns:p14="http://schemas.microsoft.com/office/powerpoint/2010/main" val="2533930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1415" y="188640"/>
            <a:ext cx="1521169" cy="288032"/>
          </a:xfrm>
          <a:prstGeom prst="rect">
            <a:avLst/>
          </a:prstGeom>
          <a:solidFill>
            <a:schemeClr val="bg1">
              <a:lumMod val="8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smtClean="0">
                <a:solidFill>
                  <a:schemeClr val="tx1"/>
                </a:solidFill>
              </a:rPr>
              <a:t>Dataset appraisal</a:t>
            </a:r>
            <a:endParaRPr lang="en-US" sz="1200">
              <a:solidFill>
                <a:schemeClr val="tx1"/>
              </a:solidFill>
            </a:endParaRPr>
          </a:p>
        </p:txBody>
      </p:sp>
      <p:sp>
        <p:nvSpPr>
          <p:cNvPr id="5" name="Rectangle 4"/>
          <p:cNvSpPr/>
          <p:nvPr/>
        </p:nvSpPr>
        <p:spPr>
          <a:xfrm>
            <a:off x="3811415" y="620688"/>
            <a:ext cx="1521169" cy="288032"/>
          </a:xfrm>
          <a:prstGeom prst="rect">
            <a:avLst/>
          </a:prstGeom>
          <a:solidFill>
            <a:schemeClr val="bg1">
              <a:lumMod val="8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smtClean="0">
                <a:solidFill>
                  <a:schemeClr val="tx1"/>
                </a:solidFill>
              </a:rPr>
              <a:t>Positive purge decision</a:t>
            </a:r>
            <a:endParaRPr lang="en-US" sz="1200">
              <a:solidFill>
                <a:schemeClr val="tx1"/>
              </a:solidFill>
            </a:endParaRPr>
          </a:p>
        </p:txBody>
      </p:sp>
      <p:sp>
        <p:nvSpPr>
          <p:cNvPr id="7" name="Flowchart: Decision 6"/>
          <p:cNvSpPr/>
          <p:nvPr/>
        </p:nvSpPr>
        <p:spPr>
          <a:xfrm>
            <a:off x="3792544" y="1029562"/>
            <a:ext cx="1463532" cy="786945"/>
          </a:xfrm>
          <a:prstGeom prst="flowChartDecision">
            <a:avLst/>
          </a:prstGeom>
          <a:solidFill>
            <a:schemeClr val="accent1">
              <a:lumMod val="20000"/>
              <a:lumOff val="8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de-DE" sz="1200" dirty="0" smtClean="0">
                <a:solidFill>
                  <a:schemeClr val="tx1"/>
                </a:solidFill>
              </a:rPr>
              <a:t>Dataset holder is owner?</a:t>
            </a:r>
            <a:endParaRPr lang="en-US" sz="1200" dirty="0">
              <a:solidFill>
                <a:schemeClr val="tx1"/>
              </a:solidFill>
            </a:endParaRPr>
          </a:p>
        </p:txBody>
      </p:sp>
      <p:sp>
        <p:nvSpPr>
          <p:cNvPr id="8" name="Flowchart: Decision 7"/>
          <p:cNvSpPr/>
          <p:nvPr/>
        </p:nvSpPr>
        <p:spPr>
          <a:xfrm>
            <a:off x="2771800" y="1844675"/>
            <a:ext cx="1368152" cy="786945"/>
          </a:xfrm>
          <a:prstGeom prst="flowChartDecision">
            <a:avLst/>
          </a:prstGeom>
          <a:solidFill>
            <a:schemeClr val="accent1">
              <a:lumMod val="20000"/>
              <a:lumOff val="8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en-GB" sz="1200" dirty="0" smtClean="0">
                <a:solidFill>
                  <a:schemeClr val="tx1"/>
                </a:solidFill>
              </a:rPr>
              <a:t>Dataset unique?</a:t>
            </a:r>
            <a:endParaRPr lang="en-GB" sz="1200" dirty="0">
              <a:solidFill>
                <a:schemeClr val="tx1"/>
              </a:solidFill>
            </a:endParaRPr>
          </a:p>
        </p:txBody>
      </p:sp>
      <p:sp>
        <p:nvSpPr>
          <p:cNvPr id="9" name="Flowchart: Decision 8"/>
          <p:cNvSpPr/>
          <p:nvPr/>
        </p:nvSpPr>
        <p:spPr>
          <a:xfrm>
            <a:off x="5004048" y="1844823"/>
            <a:ext cx="1368152" cy="786945"/>
          </a:xfrm>
          <a:prstGeom prst="flowChartDecision">
            <a:avLst/>
          </a:prstGeom>
          <a:solidFill>
            <a:schemeClr val="accent1">
              <a:lumMod val="20000"/>
              <a:lumOff val="8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en-GB" sz="1200" dirty="0" smtClean="0">
                <a:solidFill>
                  <a:schemeClr val="tx1"/>
                </a:solidFill>
              </a:rPr>
              <a:t>Dataset unique?</a:t>
            </a:r>
            <a:endParaRPr lang="en-GB" sz="1200" dirty="0">
              <a:solidFill>
                <a:schemeClr val="tx1"/>
              </a:solidFill>
            </a:endParaRPr>
          </a:p>
        </p:txBody>
      </p:sp>
      <p:cxnSp>
        <p:nvCxnSpPr>
          <p:cNvPr id="11" name="Straight Arrow Connector 10"/>
          <p:cNvCxnSpPr>
            <a:stCxn id="4" idx="2"/>
            <a:endCxn id="5" idx="0"/>
          </p:cNvCxnSpPr>
          <p:nvPr/>
        </p:nvCxnSpPr>
        <p:spPr>
          <a:xfrm>
            <a:off x="4572000" y="476672"/>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2"/>
            <a:endCxn id="7" idx="0"/>
          </p:cNvCxnSpPr>
          <p:nvPr/>
        </p:nvCxnSpPr>
        <p:spPr>
          <a:xfrm flipH="1">
            <a:off x="4524310" y="908720"/>
            <a:ext cx="47690" cy="1208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7" idx="3"/>
            <a:endCxn id="9" idx="0"/>
          </p:cNvCxnSpPr>
          <p:nvPr/>
        </p:nvCxnSpPr>
        <p:spPr>
          <a:xfrm>
            <a:off x="5256076" y="1423035"/>
            <a:ext cx="432048" cy="42178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7" idx="1"/>
            <a:endCxn id="8" idx="0"/>
          </p:cNvCxnSpPr>
          <p:nvPr/>
        </p:nvCxnSpPr>
        <p:spPr>
          <a:xfrm rot="10800000" flipV="1">
            <a:off x="3455876" y="1423035"/>
            <a:ext cx="336668" cy="42164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67544" y="1552424"/>
            <a:ext cx="1368000" cy="1358370"/>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Contact owner/preservation responsible and discuss way forward </a:t>
            </a:r>
          </a:p>
        </p:txBody>
      </p:sp>
      <p:cxnSp>
        <p:nvCxnSpPr>
          <p:cNvPr id="50" name="Straight Arrow Connector 49"/>
          <p:cNvCxnSpPr>
            <a:stCxn id="8" idx="1"/>
            <a:endCxn id="44" idx="3"/>
          </p:cNvCxnSpPr>
          <p:nvPr/>
        </p:nvCxnSpPr>
        <p:spPr>
          <a:xfrm flipH="1" flipV="1">
            <a:off x="1835544" y="2231609"/>
            <a:ext cx="936256" cy="65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519152" y="1488976"/>
            <a:ext cx="566558" cy="16929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dirty="0" smtClean="0">
                <a:solidFill>
                  <a:schemeClr val="tx1"/>
                </a:solidFill>
              </a:rPr>
              <a:t>Yes</a:t>
            </a:r>
            <a:endParaRPr lang="en-US" sz="1200" b="1" dirty="0">
              <a:solidFill>
                <a:schemeClr val="tx1"/>
              </a:solidFill>
            </a:endParaRPr>
          </a:p>
        </p:txBody>
      </p:sp>
      <p:sp>
        <p:nvSpPr>
          <p:cNvPr id="58" name="Rectangle 57"/>
          <p:cNvSpPr/>
          <p:nvPr/>
        </p:nvSpPr>
        <p:spPr>
          <a:xfrm>
            <a:off x="3275856" y="1484784"/>
            <a:ext cx="360040" cy="21602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smtClean="0">
                <a:solidFill>
                  <a:schemeClr val="tx1"/>
                </a:solidFill>
              </a:rPr>
              <a:t>No</a:t>
            </a:r>
            <a:endParaRPr lang="en-US" sz="1200" b="1">
              <a:solidFill>
                <a:schemeClr val="tx1"/>
              </a:solidFill>
            </a:endParaRPr>
          </a:p>
        </p:txBody>
      </p:sp>
      <p:sp>
        <p:nvSpPr>
          <p:cNvPr id="59" name="Rectangle 58"/>
          <p:cNvSpPr/>
          <p:nvPr/>
        </p:nvSpPr>
        <p:spPr>
          <a:xfrm>
            <a:off x="2219360" y="2132856"/>
            <a:ext cx="360040" cy="21602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smtClean="0">
                <a:solidFill>
                  <a:schemeClr val="tx1"/>
                </a:solidFill>
              </a:rPr>
              <a:t>No</a:t>
            </a:r>
            <a:endParaRPr lang="en-US" sz="1200" b="1">
              <a:solidFill>
                <a:schemeClr val="tx1"/>
              </a:solidFill>
            </a:endParaRPr>
          </a:p>
        </p:txBody>
      </p:sp>
      <p:sp>
        <p:nvSpPr>
          <p:cNvPr id="60" name="Rectangle 59"/>
          <p:cNvSpPr/>
          <p:nvPr/>
        </p:nvSpPr>
        <p:spPr>
          <a:xfrm>
            <a:off x="467544" y="3108573"/>
            <a:ext cx="1368000" cy="578429"/>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Transfer dataset and/or purge </a:t>
            </a:r>
            <a:endParaRPr lang="en-GB" sz="1200" dirty="0">
              <a:solidFill>
                <a:schemeClr val="tx1"/>
              </a:solidFill>
            </a:endParaRPr>
          </a:p>
        </p:txBody>
      </p:sp>
      <p:cxnSp>
        <p:nvCxnSpPr>
          <p:cNvPr id="62" name="Straight Arrow Connector 61"/>
          <p:cNvCxnSpPr>
            <a:endCxn id="60" idx="0"/>
          </p:cNvCxnSpPr>
          <p:nvPr/>
        </p:nvCxnSpPr>
        <p:spPr>
          <a:xfrm>
            <a:off x="1151544" y="2929276"/>
            <a:ext cx="0" cy="179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Flowchart: Decision 70"/>
          <p:cNvSpPr/>
          <p:nvPr/>
        </p:nvSpPr>
        <p:spPr>
          <a:xfrm>
            <a:off x="6808939" y="3073292"/>
            <a:ext cx="2335061" cy="1224136"/>
          </a:xfrm>
          <a:prstGeom prst="flowChartDecision">
            <a:avLst/>
          </a:prstGeom>
          <a:solidFill>
            <a:schemeClr val="accent1">
              <a:lumMod val="20000"/>
              <a:lumOff val="8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de-DE" sz="1200" smtClean="0">
                <a:solidFill>
                  <a:schemeClr val="tx1"/>
                </a:solidFill>
              </a:rPr>
              <a:t>Intersted in taking over  responsibility?</a:t>
            </a:r>
            <a:endParaRPr lang="en-US" sz="1200">
              <a:solidFill>
                <a:schemeClr val="tx1"/>
              </a:solidFill>
            </a:endParaRPr>
          </a:p>
        </p:txBody>
      </p:sp>
      <p:cxnSp>
        <p:nvCxnSpPr>
          <p:cNvPr id="73" name="Straight Arrow Connector 72"/>
          <p:cNvCxnSpPr>
            <a:stCxn id="9" idx="3"/>
            <a:endCxn id="79" idx="1"/>
          </p:cNvCxnSpPr>
          <p:nvPr/>
        </p:nvCxnSpPr>
        <p:spPr>
          <a:xfrm>
            <a:off x="6372200" y="2238296"/>
            <a:ext cx="950848" cy="327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7323048" y="1878191"/>
            <a:ext cx="1368000" cy="785623"/>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Contact second </a:t>
            </a:r>
            <a:br>
              <a:rPr lang="en-GB" sz="1200" dirty="0" smtClean="0">
                <a:solidFill>
                  <a:schemeClr val="tx1"/>
                </a:solidFill>
              </a:rPr>
            </a:br>
            <a:r>
              <a:rPr lang="en-GB" sz="1200" dirty="0" smtClean="0">
                <a:solidFill>
                  <a:schemeClr val="tx1"/>
                </a:solidFill>
              </a:rPr>
              <a:t>copy holder(s) and discuss way forward</a:t>
            </a:r>
          </a:p>
        </p:txBody>
      </p:sp>
      <p:cxnSp>
        <p:nvCxnSpPr>
          <p:cNvPr id="95" name="Straight Arrow Connector 94"/>
          <p:cNvCxnSpPr>
            <a:stCxn id="8" idx="2"/>
            <a:endCxn id="99" idx="0"/>
          </p:cNvCxnSpPr>
          <p:nvPr/>
        </p:nvCxnSpPr>
        <p:spPr>
          <a:xfrm>
            <a:off x="3455876" y="2631620"/>
            <a:ext cx="10333" cy="3958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3286903" y="2704728"/>
            <a:ext cx="540919" cy="135498"/>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dirty="0" smtClean="0">
                <a:solidFill>
                  <a:schemeClr val="tx1"/>
                </a:solidFill>
              </a:rPr>
              <a:t>Yes</a:t>
            </a:r>
            <a:endParaRPr lang="en-US" sz="1200" b="1" dirty="0">
              <a:solidFill>
                <a:schemeClr val="tx1"/>
              </a:solidFill>
            </a:endParaRPr>
          </a:p>
        </p:txBody>
      </p:sp>
      <p:sp>
        <p:nvSpPr>
          <p:cNvPr id="99" name="Rectangle 98"/>
          <p:cNvSpPr/>
          <p:nvPr/>
        </p:nvSpPr>
        <p:spPr>
          <a:xfrm>
            <a:off x="2416645" y="3027431"/>
            <a:ext cx="2099128" cy="783059"/>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Contact owner/preservation responsible and discuss way forward</a:t>
            </a:r>
          </a:p>
        </p:txBody>
      </p:sp>
      <p:sp>
        <p:nvSpPr>
          <p:cNvPr id="107" name="Flowchart: Decision 106"/>
          <p:cNvSpPr/>
          <p:nvPr/>
        </p:nvSpPr>
        <p:spPr>
          <a:xfrm>
            <a:off x="2310807" y="4101933"/>
            <a:ext cx="2328445" cy="1224136"/>
          </a:xfrm>
          <a:prstGeom prst="flowChartDecision">
            <a:avLst/>
          </a:prstGeom>
          <a:solidFill>
            <a:schemeClr val="accent1">
              <a:lumMod val="20000"/>
              <a:lumOff val="8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en-GB" sz="1200" dirty="0" smtClean="0">
                <a:solidFill>
                  <a:schemeClr val="tx1"/>
                </a:solidFill>
              </a:rPr>
              <a:t>Interested in taking over dataset responsibility?</a:t>
            </a:r>
            <a:endParaRPr lang="en-GB" sz="1200" dirty="0">
              <a:solidFill>
                <a:schemeClr val="tx1"/>
              </a:solidFill>
            </a:endParaRPr>
          </a:p>
        </p:txBody>
      </p:sp>
      <p:cxnSp>
        <p:nvCxnSpPr>
          <p:cNvPr id="112" name="Straight Arrow Connector 111"/>
          <p:cNvCxnSpPr>
            <a:stCxn id="99" idx="2"/>
            <a:endCxn id="107" idx="0"/>
          </p:cNvCxnSpPr>
          <p:nvPr/>
        </p:nvCxnSpPr>
        <p:spPr>
          <a:xfrm>
            <a:off x="3466209" y="3810490"/>
            <a:ext cx="8821" cy="2914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endCxn id="71" idx="0"/>
          </p:cNvCxnSpPr>
          <p:nvPr/>
        </p:nvCxnSpPr>
        <p:spPr>
          <a:xfrm flipH="1">
            <a:off x="7976470" y="2727535"/>
            <a:ext cx="12938" cy="3457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2" name="Rectangle 131"/>
          <p:cNvSpPr/>
          <p:nvPr/>
        </p:nvSpPr>
        <p:spPr>
          <a:xfrm>
            <a:off x="5004048" y="4564461"/>
            <a:ext cx="1368000" cy="288032"/>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Contact </a:t>
            </a:r>
            <a:r>
              <a:rPr lang="de-DE" sz="1200" dirty="0" smtClean="0">
                <a:solidFill>
                  <a:schemeClr val="tx1"/>
                </a:solidFill>
              </a:rPr>
              <a:t>CEOS</a:t>
            </a:r>
          </a:p>
        </p:txBody>
      </p:sp>
      <p:sp>
        <p:nvSpPr>
          <p:cNvPr id="133" name="Rectangle 132"/>
          <p:cNvSpPr/>
          <p:nvPr/>
        </p:nvSpPr>
        <p:spPr>
          <a:xfrm>
            <a:off x="4762731" y="5133576"/>
            <a:ext cx="1852172" cy="635085"/>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Discuss way forward with interested organizations</a:t>
            </a:r>
            <a:endParaRPr lang="en-GB" sz="1200" dirty="0">
              <a:solidFill>
                <a:schemeClr val="tx1"/>
              </a:solidFill>
            </a:endParaRPr>
          </a:p>
        </p:txBody>
      </p:sp>
      <p:sp>
        <p:nvSpPr>
          <p:cNvPr id="134" name="Rectangle 133"/>
          <p:cNvSpPr/>
          <p:nvPr/>
        </p:nvSpPr>
        <p:spPr>
          <a:xfrm>
            <a:off x="4568693" y="5991990"/>
            <a:ext cx="2222608" cy="689600"/>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Transfer dataset, knowledge and responsibility and/or purge </a:t>
            </a:r>
            <a:endParaRPr lang="en-GB" sz="1200" dirty="0">
              <a:solidFill>
                <a:schemeClr val="tx1"/>
              </a:solidFill>
            </a:endParaRPr>
          </a:p>
        </p:txBody>
      </p:sp>
      <p:cxnSp>
        <p:nvCxnSpPr>
          <p:cNvPr id="136" name="Straight Arrow Connector 135"/>
          <p:cNvCxnSpPr/>
          <p:nvPr/>
        </p:nvCxnSpPr>
        <p:spPr>
          <a:xfrm flipH="1">
            <a:off x="1757409" y="4678719"/>
            <a:ext cx="535756" cy="207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a:stCxn id="107" idx="3"/>
            <a:endCxn id="132" idx="1"/>
          </p:cNvCxnSpPr>
          <p:nvPr/>
        </p:nvCxnSpPr>
        <p:spPr>
          <a:xfrm flipV="1">
            <a:off x="4639252" y="4708477"/>
            <a:ext cx="364796" cy="5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8" name="Rectangle 147"/>
          <p:cNvSpPr/>
          <p:nvPr/>
        </p:nvSpPr>
        <p:spPr>
          <a:xfrm>
            <a:off x="4540776" y="4436435"/>
            <a:ext cx="360040" cy="21602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smtClean="0">
                <a:solidFill>
                  <a:schemeClr val="tx1"/>
                </a:solidFill>
              </a:rPr>
              <a:t>No</a:t>
            </a:r>
            <a:endParaRPr lang="en-US" sz="1200" b="1">
              <a:solidFill>
                <a:schemeClr val="tx1"/>
              </a:solidFill>
            </a:endParaRPr>
          </a:p>
        </p:txBody>
      </p:sp>
      <p:sp>
        <p:nvSpPr>
          <p:cNvPr id="150" name="Rectangle 149"/>
          <p:cNvSpPr/>
          <p:nvPr/>
        </p:nvSpPr>
        <p:spPr>
          <a:xfrm>
            <a:off x="6546696" y="2128664"/>
            <a:ext cx="360040" cy="21602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smtClean="0">
                <a:solidFill>
                  <a:schemeClr val="tx1"/>
                </a:solidFill>
              </a:rPr>
              <a:t>No</a:t>
            </a:r>
            <a:endParaRPr lang="en-US" sz="1200" b="1">
              <a:solidFill>
                <a:schemeClr val="tx1"/>
              </a:solidFill>
            </a:endParaRPr>
          </a:p>
        </p:txBody>
      </p:sp>
      <p:cxnSp>
        <p:nvCxnSpPr>
          <p:cNvPr id="151" name="Straight Arrow Connector 150"/>
          <p:cNvCxnSpPr>
            <a:stCxn id="9" idx="2"/>
            <a:endCxn id="132" idx="0"/>
          </p:cNvCxnSpPr>
          <p:nvPr/>
        </p:nvCxnSpPr>
        <p:spPr>
          <a:xfrm flipH="1">
            <a:off x="5688048" y="2631768"/>
            <a:ext cx="76" cy="19326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4" name="Rectangle 153"/>
          <p:cNvSpPr/>
          <p:nvPr/>
        </p:nvSpPr>
        <p:spPr>
          <a:xfrm>
            <a:off x="5514959" y="3645024"/>
            <a:ext cx="500191" cy="165466"/>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dirty="0" smtClean="0">
                <a:solidFill>
                  <a:schemeClr val="tx1"/>
                </a:solidFill>
              </a:rPr>
              <a:t>Yes</a:t>
            </a:r>
            <a:endParaRPr lang="en-US" sz="1200" b="1" dirty="0">
              <a:solidFill>
                <a:schemeClr val="tx1"/>
              </a:solidFill>
            </a:endParaRPr>
          </a:p>
        </p:txBody>
      </p:sp>
      <p:sp>
        <p:nvSpPr>
          <p:cNvPr id="155" name="Rectangle 154"/>
          <p:cNvSpPr/>
          <p:nvPr/>
        </p:nvSpPr>
        <p:spPr>
          <a:xfrm>
            <a:off x="7181928" y="4923527"/>
            <a:ext cx="1620300" cy="792088"/>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smtClean="0">
                <a:solidFill>
                  <a:schemeClr val="tx1"/>
                </a:solidFill>
              </a:rPr>
              <a:t>Transfer responsibility and knowledge (if any) and purge </a:t>
            </a:r>
            <a:endParaRPr lang="en-US" sz="1200">
              <a:solidFill>
                <a:schemeClr val="tx1"/>
              </a:solidFill>
            </a:endParaRPr>
          </a:p>
        </p:txBody>
      </p:sp>
      <p:cxnSp>
        <p:nvCxnSpPr>
          <p:cNvPr id="156" name="Elbow Connector 155"/>
          <p:cNvCxnSpPr>
            <a:stCxn id="71" idx="1"/>
            <a:endCxn id="132" idx="3"/>
          </p:cNvCxnSpPr>
          <p:nvPr/>
        </p:nvCxnSpPr>
        <p:spPr>
          <a:xfrm rot="10800000" flipV="1">
            <a:off x="6372049" y="3685359"/>
            <a:ext cx="436891" cy="102311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59" name="Rectangle 158"/>
          <p:cNvSpPr/>
          <p:nvPr/>
        </p:nvSpPr>
        <p:spPr>
          <a:xfrm>
            <a:off x="6463640" y="4293096"/>
            <a:ext cx="360040" cy="21602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smtClean="0">
                <a:solidFill>
                  <a:schemeClr val="tx1"/>
                </a:solidFill>
              </a:rPr>
              <a:t>No</a:t>
            </a:r>
            <a:endParaRPr lang="en-US" sz="1200" b="1">
              <a:solidFill>
                <a:schemeClr val="tx1"/>
              </a:solidFill>
            </a:endParaRPr>
          </a:p>
        </p:txBody>
      </p:sp>
      <p:cxnSp>
        <p:nvCxnSpPr>
          <p:cNvPr id="161" name="Straight Arrow Connector 160"/>
          <p:cNvCxnSpPr>
            <a:stCxn id="71" idx="2"/>
            <a:endCxn id="155" idx="0"/>
          </p:cNvCxnSpPr>
          <p:nvPr/>
        </p:nvCxnSpPr>
        <p:spPr>
          <a:xfrm>
            <a:off x="7976470" y="4297428"/>
            <a:ext cx="15608" cy="626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0" name="Rectangle 159"/>
          <p:cNvSpPr/>
          <p:nvPr/>
        </p:nvSpPr>
        <p:spPr>
          <a:xfrm>
            <a:off x="7679392" y="4480856"/>
            <a:ext cx="576006" cy="16351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dirty="0" smtClean="0">
                <a:solidFill>
                  <a:schemeClr val="tx1"/>
                </a:solidFill>
              </a:rPr>
              <a:t>Yes</a:t>
            </a:r>
            <a:endParaRPr lang="en-US" sz="1200" b="1" dirty="0">
              <a:solidFill>
                <a:schemeClr val="tx1"/>
              </a:solidFill>
            </a:endParaRPr>
          </a:p>
        </p:txBody>
      </p:sp>
      <p:sp>
        <p:nvSpPr>
          <p:cNvPr id="111" name="Rectangle 110"/>
          <p:cNvSpPr/>
          <p:nvPr/>
        </p:nvSpPr>
        <p:spPr>
          <a:xfrm>
            <a:off x="1899288" y="4592803"/>
            <a:ext cx="552634" cy="18795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de-DE" sz="1200" b="1" dirty="0" smtClean="0">
                <a:solidFill>
                  <a:schemeClr val="tx1"/>
                </a:solidFill>
              </a:rPr>
              <a:t>Yes</a:t>
            </a:r>
            <a:endParaRPr lang="en-US" sz="1200" b="1" dirty="0">
              <a:solidFill>
                <a:schemeClr val="tx1"/>
              </a:solidFill>
            </a:endParaRPr>
          </a:p>
        </p:txBody>
      </p:sp>
      <p:cxnSp>
        <p:nvCxnSpPr>
          <p:cNvPr id="173" name="Straight Arrow Connector 172"/>
          <p:cNvCxnSpPr>
            <a:stCxn id="132" idx="2"/>
            <a:endCxn id="133" idx="0"/>
          </p:cNvCxnSpPr>
          <p:nvPr/>
        </p:nvCxnSpPr>
        <p:spPr>
          <a:xfrm>
            <a:off x="5688048" y="4852493"/>
            <a:ext cx="769" cy="2810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6" name="Straight Arrow Connector 175"/>
          <p:cNvCxnSpPr>
            <a:stCxn id="133" idx="2"/>
            <a:endCxn id="134" idx="0"/>
          </p:cNvCxnSpPr>
          <p:nvPr/>
        </p:nvCxnSpPr>
        <p:spPr>
          <a:xfrm flipH="1">
            <a:off x="5679997" y="5768661"/>
            <a:ext cx="8820" cy="2233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2" name="Rectangle 301"/>
          <p:cNvSpPr/>
          <p:nvPr/>
        </p:nvSpPr>
        <p:spPr>
          <a:xfrm>
            <a:off x="389409" y="4233882"/>
            <a:ext cx="1368000" cy="952622"/>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200" dirty="0" smtClean="0">
                <a:solidFill>
                  <a:schemeClr val="tx1"/>
                </a:solidFill>
              </a:rPr>
              <a:t>Transfer dataset and purge </a:t>
            </a:r>
            <a:endParaRPr lang="en-GB" sz="1200" dirty="0">
              <a:solidFill>
                <a:schemeClr val="tx1"/>
              </a:solidFill>
            </a:endParaRPr>
          </a:p>
        </p:txBody>
      </p:sp>
      <p:sp>
        <p:nvSpPr>
          <p:cNvPr id="51" name="Rectangle 6"/>
          <p:cNvSpPr txBox="1">
            <a:spLocks noChangeArrowheads="1"/>
          </p:cNvSpPr>
          <p:nvPr/>
        </p:nvSpPr>
        <p:spPr bwMode="auto">
          <a:xfrm>
            <a:off x="179316" y="142923"/>
            <a:ext cx="3148761" cy="114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2800" dirty="0">
                <a:solidFill>
                  <a:schemeClr val="bg1"/>
                </a:solidFill>
                <a:latin typeface="Calibri" charset="0"/>
                <a:ea typeface="ＭＳ Ｐゴシック" charset="0"/>
                <a:cs typeface="Calibri" charset="0"/>
              </a:rPr>
              <a:t>Data Purge Alert Procedure</a:t>
            </a:r>
          </a:p>
        </p:txBody>
      </p:sp>
    </p:spTree>
    <p:extLst>
      <p:ext uri="{BB962C8B-B14F-4D97-AF65-F5344CB8AC3E}">
        <p14:creationId xmlns:p14="http://schemas.microsoft.com/office/powerpoint/2010/main" val="4189027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5" name="Rectangle 6"/>
          <p:cNvSpPr txBox="1">
            <a:spLocks noChangeArrowheads="1"/>
          </p:cNvSpPr>
          <p:nvPr/>
        </p:nvSpPr>
        <p:spPr bwMode="auto">
          <a:xfrm>
            <a:off x="332581" y="274281"/>
            <a:ext cx="71850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3600" dirty="0" smtClean="0">
                <a:solidFill>
                  <a:schemeClr val="bg1"/>
                </a:solidFill>
                <a:latin typeface="Calibri" charset="0"/>
                <a:ea typeface="ＭＳ Ｐゴシック" charset="0"/>
                <a:cs typeface="Calibri" charset="0"/>
              </a:rPr>
              <a:t>Purge Alert Information</a:t>
            </a:r>
            <a:endParaRPr lang="en-GB" altLang="en-US" sz="3600" dirty="0">
              <a:solidFill>
                <a:schemeClr val="bg1"/>
              </a:solidFill>
              <a:latin typeface="Calibri" charset="0"/>
              <a:ea typeface="ＭＳ Ｐゴシック" charset="0"/>
              <a:cs typeface="Calibri" charset="0"/>
            </a:endParaRPr>
          </a:p>
        </p:txBody>
      </p:sp>
      <p:sp>
        <p:nvSpPr>
          <p:cNvPr id="6" name="Rectangle 5"/>
          <p:cNvSpPr/>
          <p:nvPr/>
        </p:nvSpPr>
        <p:spPr>
          <a:xfrm>
            <a:off x="196100" y="1278720"/>
            <a:ext cx="8811420" cy="5062924"/>
          </a:xfrm>
          <a:prstGeom prst="rect">
            <a:avLst/>
          </a:prstGeom>
        </p:spPr>
        <p:txBody>
          <a:bodyPr wrap="square">
            <a:spAutoFit/>
          </a:bodyPr>
          <a:lstStyle/>
          <a:p>
            <a:pPr>
              <a:spcAft>
                <a:spcPts val="600"/>
              </a:spcAft>
            </a:pPr>
            <a:r>
              <a:rPr lang="en-GB" sz="2800" dirty="0" smtClean="0"/>
              <a:t>The </a:t>
            </a:r>
            <a:r>
              <a:rPr lang="en-GB" sz="2800" dirty="0"/>
              <a:t>following information should be </a:t>
            </a:r>
            <a:r>
              <a:rPr lang="en-GB" sz="2800" dirty="0" smtClean="0"/>
              <a:t>provided by the initiator when contacting organizations:</a:t>
            </a:r>
            <a:endParaRPr lang="en-GB" sz="2800" dirty="0"/>
          </a:p>
          <a:p>
            <a:pPr marL="342900" indent="-342900">
              <a:spcAft>
                <a:spcPts val="600"/>
              </a:spcAft>
              <a:buFont typeface="+mj-lt"/>
              <a:buAutoNum type="arabicPeriod"/>
            </a:pPr>
            <a:r>
              <a:rPr lang="en-US" sz="2200" dirty="0" smtClean="0"/>
              <a:t> </a:t>
            </a:r>
            <a:r>
              <a:rPr lang="en-US" sz="2200" i="1" u="sng" dirty="0"/>
              <a:t>Data Records</a:t>
            </a:r>
            <a:r>
              <a:rPr lang="en-US" sz="2200" dirty="0"/>
              <a:t> </a:t>
            </a:r>
            <a:r>
              <a:rPr lang="en-US" sz="2200" i="1" u="sng" dirty="0" smtClean="0"/>
              <a:t>description</a:t>
            </a:r>
            <a:r>
              <a:rPr lang="en-US" sz="2200" dirty="0"/>
              <a:t> </a:t>
            </a:r>
            <a:r>
              <a:rPr lang="en-US" sz="2200" dirty="0" smtClean="0"/>
              <a:t>as a minimum in terms of: mission/sensors characteristics, products specifications, </a:t>
            </a:r>
            <a:r>
              <a:rPr lang="en-GB" sz="2200" dirty="0" smtClean="0"/>
              <a:t>temporal coverage, </a:t>
            </a:r>
            <a:r>
              <a:rPr lang="en-GB" sz="2200" dirty="0"/>
              <a:t>geographical coverage, </a:t>
            </a:r>
            <a:r>
              <a:rPr lang="en-GB" sz="2200" dirty="0" smtClean="0"/>
              <a:t>dataset size</a:t>
            </a:r>
            <a:r>
              <a:rPr lang="en-GB" sz="2200" dirty="0"/>
              <a:t>, media of </a:t>
            </a:r>
            <a:r>
              <a:rPr lang="en-GB" sz="2200" dirty="0" smtClean="0"/>
              <a:t>storage, </a:t>
            </a:r>
            <a:r>
              <a:rPr lang="en-GB" sz="2200" dirty="0"/>
              <a:t>archiving </a:t>
            </a:r>
            <a:r>
              <a:rPr lang="en-GB" sz="2200" dirty="0" smtClean="0"/>
              <a:t>format, IPRs, ownership and access policies.</a:t>
            </a:r>
            <a:endParaRPr lang="en-US" sz="2200" dirty="0"/>
          </a:p>
          <a:p>
            <a:pPr marL="342900" indent="-342900">
              <a:spcAft>
                <a:spcPts val="600"/>
              </a:spcAft>
              <a:buFont typeface="+mj-lt"/>
              <a:buAutoNum type="arabicPeriod"/>
            </a:pPr>
            <a:r>
              <a:rPr lang="en-US" sz="2200" i="1" u="sng" dirty="0" smtClean="0"/>
              <a:t>List of available associated </a:t>
            </a:r>
            <a:r>
              <a:rPr lang="en-US" sz="2200" i="1" u="sng" dirty="0"/>
              <a:t>knowledge</a:t>
            </a:r>
            <a:r>
              <a:rPr lang="en-US" sz="2200" dirty="0"/>
              <a:t> </a:t>
            </a:r>
            <a:r>
              <a:rPr lang="en-US" sz="2200" dirty="0" smtClean="0"/>
              <a:t>(e.g. tools, information)</a:t>
            </a:r>
          </a:p>
          <a:p>
            <a:pPr marL="342900" indent="-342900">
              <a:spcAft>
                <a:spcPts val="600"/>
              </a:spcAft>
              <a:buFont typeface="+mj-lt"/>
              <a:buAutoNum type="arabicPeriod"/>
            </a:pPr>
            <a:r>
              <a:rPr lang="en-US" sz="2200" dirty="0" smtClean="0"/>
              <a:t>Results </a:t>
            </a:r>
            <a:r>
              <a:rPr lang="en-GB" sz="2200" dirty="0"/>
              <a:t>and documentation of </a:t>
            </a:r>
            <a:r>
              <a:rPr lang="en-GB" sz="2200" dirty="0" smtClean="0"/>
              <a:t>a </a:t>
            </a:r>
            <a:r>
              <a:rPr lang="en-GB" sz="2200" i="1" u="sng" dirty="0" smtClean="0"/>
              <a:t>Data Record </a:t>
            </a:r>
            <a:r>
              <a:rPr lang="en-GB" sz="2200" i="1" u="sng" dirty="0"/>
              <a:t>Appraisal</a:t>
            </a:r>
            <a:r>
              <a:rPr lang="en-GB" sz="2200" dirty="0"/>
              <a:t> (e.g. </a:t>
            </a:r>
            <a:r>
              <a:rPr lang="en-GB" sz="2200" dirty="0">
                <a:hlinkClick r:id="rId2"/>
              </a:rPr>
              <a:t>http://eros.usgs.gov/government/ratool/</a:t>
            </a:r>
            <a:r>
              <a:rPr lang="en-GB" sz="2200" dirty="0" smtClean="0"/>
              <a:t>)</a:t>
            </a:r>
          </a:p>
          <a:p>
            <a:pPr marL="342900" indent="-342900">
              <a:spcAft>
                <a:spcPts val="600"/>
              </a:spcAft>
              <a:buFont typeface="+mj-lt"/>
              <a:buAutoNum type="arabicPeriod"/>
            </a:pPr>
            <a:r>
              <a:rPr lang="en-GB" sz="2200" dirty="0" smtClean="0"/>
              <a:t>Overview of constraints and conditions if any</a:t>
            </a:r>
          </a:p>
          <a:p>
            <a:pPr marL="342900" indent="-342900">
              <a:spcAft>
                <a:spcPts val="600"/>
              </a:spcAft>
              <a:buFont typeface="+mj-lt"/>
              <a:buAutoNum type="arabicPeriod"/>
            </a:pPr>
            <a:r>
              <a:rPr lang="en-GB" sz="2200" dirty="0" smtClean="0"/>
              <a:t>Point of Contact</a:t>
            </a:r>
          </a:p>
        </p:txBody>
      </p:sp>
    </p:spTree>
    <p:extLst>
      <p:ext uri="{BB962C8B-B14F-4D97-AF65-F5344CB8AC3E}">
        <p14:creationId xmlns:p14="http://schemas.microsoft.com/office/powerpoint/2010/main" val="4258684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5" name="Rectangle 6"/>
          <p:cNvSpPr txBox="1">
            <a:spLocks noChangeArrowheads="1"/>
          </p:cNvSpPr>
          <p:nvPr/>
        </p:nvSpPr>
        <p:spPr bwMode="auto">
          <a:xfrm>
            <a:off x="332581" y="274281"/>
            <a:ext cx="71850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ea typeface="MS PGothic" pitchFamily="34" charset="-128"/>
              </a:defRPr>
            </a:lvl1pPr>
            <a:lvl2pPr marL="742950" indent="-285750" eaLnBrk="0" hangingPunct="0">
              <a:defRPr sz="2400" b="1">
                <a:solidFill>
                  <a:schemeClr val="tx1"/>
                </a:solidFill>
                <a:latin typeface="Times New Roman" pitchFamily="18" charset="0"/>
                <a:ea typeface="MS PGothic" pitchFamily="34" charset="-128"/>
              </a:defRPr>
            </a:lvl2pPr>
            <a:lvl3pPr marL="1143000" indent="-228600" eaLnBrk="0" hangingPunct="0">
              <a:defRPr sz="2400" b="1">
                <a:solidFill>
                  <a:schemeClr val="tx1"/>
                </a:solidFill>
                <a:latin typeface="Times New Roman" pitchFamily="18" charset="0"/>
                <a:ea typeface="MS PGothic" pitchFamily="34" charset="-128"/>
              </a:defRPr>
            </a:lvl3pPr>
            <a:lvl4pPr marL="1600200" indent="-228600" eaLnBrk="0" hangingPunct="0">
              <a:defRPr sz="2400" b="1">
                <a:solidFill>
                  <a:schemeClr val="tx1"/>
                </a:solidFill>
                <a:latin typeface="Times New Roman" pitchFamily="18" charset="0"/>
                <a:ea typeface="MS PGothic" pitchFamily="34" charset="-128"/>
              </a:defRPr>
            </a:lvl4pPr>
            <a:lvl5pPr marL="2057400" indent="-228600" eaLnBrk="0" hangingPunct="0">
              <a:defRPr sz="2400" b="1">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b="1">
                <a:solidFill>
                  <a:schemeClr val="tx1"/>
                </a:solidFill>
                <a:latin typeface="Times New Roman" pitchFamily="18" charset="0"/>
                <a:ea typeface="MS PGothic" pitchFamily="34" charset="-128"/>
              </a:defRPr>
            </a:lvl9pPr>
          </a:lstStyle>
          <a:p>
            <a:pPr algn="ctr"/>
            <a:r>
              <a:rPr lang="en-GB" altLang="en-US" sz="3200" dirty="0" smtClean="0">
                <a:solidFill>
                  <a:schemeClr val="bg1"/>
                </a:solidFill>
                <a:latin typeface="Calibri" charset="0"/>
                <a:ea typeface="ＭＳ Ｐゴシック" charset="0"/>
                <a:cs typeface="Calibri" charset="0"/>
              </a:rPr>
              <a:t>Purge Alert Response &amp; Implementation</a:t>
            </a:r>
            <a:endParaRPr lang="en-GB" altLang="en-US" sz="3200" dirty="0">
              <a:solidFill>
                <a:schemeClr val="bg1"/>
              </a:solidFill>
              <a:latin typeface="Calibri" charset="0"/>
              <a:ea typeface="ＭＳ Ｐゴシック" charset="0"/>
              <a:cs typeface="Calibri" charset="0"/>
            </a:endParaRPr>
          </a:p>
        </p:txBody>
      </p:sp>
      <p:sp>
        <p:nvSpPr>
          <p:cNvPr id="6" name="Rectangle 5"/>
          <p:cNvSpPr/>
          <p:nvPr/>
        </p:nvSpPr>
        <p:spPr>
          <a:xfrm>
            <a:off x="196100" y="1326188"/>
            <a:ext cx="8811420" cy="3785652"/>
          </a:xfrm>
          <a:prstGeom prst="rect">
            <a:avLst/>
          </a:prstGeom>
        </p:spPr>
        <p:txBody>
          <a:bodyPr wrap="square">
            <a:spAutoFit/>
          </a:bodyPr>
          <a:lstStyle/>
          <a:p>
            <a:pPr marL="342900" indent="-342900">
              <a:buFont typeface="Arial"/>
              <a:buChar char="•"/>
            </a:pPr>
            <a:r>
              <a:rPr lang="en-GB" sz="2400" dirty="0" smtClean="0"/>
              <a:t>Organisations</a:t>
            </a:r>
            <a:r>
              <a:rPr lang="en-US" sz="2400" dirty="0" smtClean="0"/>
              <a:t> contacted in the frame of the Purge Alert procedure (e.g. dataset owners, copy holders or entities interested to </a:t>
            </a:r>
            <a:r>
              <a:rPr lang="en-US" sz="2400" dirty="0"/>
              <a:t>take on the responsibility for </a:t>
            </a:r>
            <a:r>
              <a:rPr lang="en-US" sz="2400" dirty="0" smtClean="0"/>
              <a:t>the preservation of a dataset) should </a:t>
            </a:r>
            <a:r>
              <a:rPr lang="en-US" sz="2400" dirty="0"/>
              <a:t>respond to the “Data Purge Alert” within </a:t>
            </a:r>
            <a:r>
              <a:rPr lang="en-US" sz="2400" dirty="0" smtClean="0"/>
              <a:t>three months to start conducting negotiations/assessment with </a:t>
            </a:r>
            <a:r>
              <a:rPr lang="en-US" sz="2400" dirty="0"/>
              <a:t>the alert </a:t>
            </a:r>
            <a:r>
              <a:rPr lang="en-US" sz="2400" dirty="0" smtClean="0"/>
              <a:t>initiator.</a:t>
            </a:r>
          </a:p>
          <a:p>
            <a:pPr marL="342900" indent="-342900">
              <a:buFont typeface="Arial"/>
              <a:buChar char="•"/>
            </a:pPr>
            <a:endParaRPr lang="en-US" sz="2400" dirty="0"/>
          </a:p>
          <a:p>
            <a:pPr marL="342900" indent="-342900">
              <a:buFont typeface="Arial"/>
              <a:buChar char="•"/>
            </a:pPr>
            <a:r>
              <a:rPr lang="en-US" sz="2400" dirty="0" smtClean="0"/>
              <a:t>CEOS shall be involved when needed through CEOS Chair, SIT Chair and WGISS Chair.</a:t>
            </a:r>
          </a:p>
        </p:txBody>
      </p:sp>
    </p:spTree>
    <p:extLst>
      <p:ext uri="{BB962C8B-B14F-4D97-AF65-F5344CB8AC3E}">
        <p14:creationId xmlns:p14="http://schemas.microsoft.com/office/powerpoint/2010/main" val="1614980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950" y="332910"/>
            <a:ext cx="6105525" cy="523220"/>
          </a:xfrm>
        </p:spPr>
        <p:txBody>
          <a:bodyPr/>
          <a:lstStyle/>
          <a:p>
            <a:pPr algn="ctr"/>
            <a:r>
              <a:rPr lang="en-US" sz="2800" dirty="0" smtClean="0"/>
              <a:t>NEXT Steps and Actions</a:t>
            </a:r>
            <a:endParaRPr lang="en-US" sz="2800" dirty="0"/>
          </a:p>
        </p:txBody>
      </p:sp>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7" name="Rectangle 6"/>
          <p:cNvSpPr/>
          <p:nvPr/>
        </p:nvSpPr>
        <p:spPr>
          <a:xfrm>
            <a:off x="196100" y="1390316"/>
            <a:ext cx="8811420" cy="2308324"/>
          </a:xfrm>
          <a:prstGeom prst="rect">
            <a:avLst/>
          </a:prstGeom>
        </p:spPr>
        <p:txBody>
          <a:bodyPr wrap="square">
            <a:spAutoFit/>
          </a:bodyPr>
          <a:lstStyle/>
          <a:p>
            <a:pPr marL="342900" indent="-342900">
              <a:buFont typeface="+mj-lt"/>
              <a:buAutoNum type="arabicPeriod"/>
            </a:pPr>
            <a:r>
              <a:rPr lang="en-GB" sz="2400" dirty="0" smtClean="0"/>
              <a:t>Consolidate and finalize Purge </a:t>
            </a:r>
            <a:r>
              <a:rPr lang="en-GB" sz="2400" dirty="0"/>
              <a:t>Alert </a:t>
            </a:r>
            <a:r>
              <a:rPr lang="en-GB" sz="2400" dirty="0" smtClean="0"/>
              <a:t>Procedure (today)</a:t>
            </a:r>
            <a:endParaRPr lang="en-GB" sz="2400" dirty="0"/>
          </a:p>
          <a:p>
            <a:pPr marL="342900" indent="-342900">
              <a:buFont typeface="+mj-lt"/>
              <a:buAutoNum type="arabicPeriod"/>
            </a:pPr>
            <a:endParaRPr lang="en-GB" sz="2400" dirty="0"/>
          </a:p>
          <a:p>
            <a:pPr marL="342900" indent="-342900">
              <a:buFont typeface="+mj-lt"/>
              <a:buAutoNum type="arabicPeriod"/>
            </a:pPr>
            <a:r>
              <a:rPr lang="en-GB" sz="2400" dirty="0" smtClean="0"/>
              <a:t>Insert Purge </a:t>
            </a:r>
            <a:r>
              <a:rPr lang="en-GB" sz="2400" dirty="0"/>
              <a:t>Alert </a:t>
            </a:r>
            <a:r>
              <a:rPr lang="en-GB" sz="2400" dirty="0" smtClean="0"/>
              <a:t>page </a:t>
            </a:r>
            <a:r>
              <a:rPr lang="en-US" sz="2400" dirty="0" smtClean="0"/>
              <a:t>in new </a:t>
            </a:r>
            <a:r>
              <a:rPr lang="en-GB" sz="2400" dirty="0" smtClean="0"/>
              <a:t>CEOS WGISS Web </a:t>
            </a:r>
            <a:r>
              <a:rPr lang="en-GB" sz="2400" dirty="0"/>
              <a:t>Site</a:t>
            </a:r>
          </a:p>
          <a:p>
            <a:endParaRPr lang="en-GB" sz="2400" dirty="0"/>
          </a:p>
        </p:txBody>
      </p:sp>
    </p:spTree>
    <p:extLst>
      <p:ext uri="{BB962C8B-B14F-4D97-AF65-F5344CB8AC3E}">
        <p14:creationId xmlns:p14="http://schemas.microsoft.com/office/powerpoint/2010/main" val="2184845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1" indent="0" algn="ctr">
              <a:buNone/>
            </a:pPr>
            <a:endParaRPr lang="en-US" sz="3600" b="1" dirty="0"/>
          </a:p>
          <a:p>
            <a:pPr marL="0" lvl="1" indent="0" algn="ctr">
              <a:buNone/>
            </a:pPr>
            <a:r>
              <a:rPr lang="en-US" sz="3600" b="1" dirty="0" smtClean="0"/>
              <a:t>Thanks you for your attention !!!</a:t>
            </a:r>
          </a:p>
          <a:p>
            <a:pPr marL="0" lvl="1" indent="0" algn="ctr">
              <a:buNone/>
            </a:pPr>
            <a:endParaRPr lang="en-US" sz="3600" b="1" dirty="0"/>
          </a:p>
          <a:p>
            <a:pPr marL="0" lvl="1" indent="0" algn="ctr">
              <a:buNone/>
            </a:pPr>
            <a:r>
              <a:rPr lang="en-US" sz="3600" b="1" dirty="0" smtClean="0"/>
              <a:t>Questions ??</a:t>
            </a:r>
            <a:endParaRPr lang="en-GB" sz="3600" b="1" dirty="0"/>
          </a:p>
        </p:txBody>
      </p:sp>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Tree>
    <p:extLst>
      <p:ext uri="{BB962C8B-B14F-4D97-AF65-F5344CB8AC3E}">
        <p14:creationId xmlns:p14="http://schemas.microsoft.com/office/powerpoint/2010/main" val="1001095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ESA UNCLASSIFIED – For Official Use</a:t>
            </a:r>
            <a:endParaRPr lang="en-GB"/>
          </a:p>
        </p:txBody>
      </p:sp>
      <p:sp>
        <p:nvSpPr>
          <p:cNvPr id="7" name="Rectangle 6"/>
          <p:cNvSpPr/>
          <p:nvPr/>
        </p:nvSpPr>
        <p:spPr>
          <a:xfrm>
            <a:off x="196100" y="1390316"/>
            <a:ext cx="8811420" cy="2739211"/>
          </a:xfrm>
          <a:prstGeom prst="rect">
            <a:avLst/>
          </a:prstGeom>
        </p:spPr>
        <p:txBody>
          <a:bodyPr wrap="square">
            <a:spAutoFit/>
          </a:bodyPr>
          <a:lstStyle/>
          <a:p>
            <a:endParaRPr lang="en-US" sz="2400" dirty="0" smtClean="0"/>
          </a:p>
          <a:p>
            <a:endParaRPr lang="en-US" sz="2400" dirty="0"/>
          </a:p>
          <a:p>
            <a:endParaRPr lang="en-US" sz="2400" dirty="0" smtClean="0"/>
          </a:p>
          <a:p>
            <a:pPr algn="ctr"/>
            <a:r>
              <a:rPr lang="en-US" sz="4400" dirty="0" smtClean="0"/>
              <a:t>BACK-UP SLIDES</a:t>
            </a:r>
            <a:endParaRPr lang="en-GB" sz="4800" dirty="0"/>
          </a:p>
          <a:p>
            <a:pPr marL="342900" indent="-342900">
              <a:buFont typeface="+mj-lt"/>
              <a:buAutoNum type="arabicPeriod"/>
            </a:pPr>
            <a:endParaRPr lang="en-GB" sz="1600" dirty="0" smtClean="0"/>
          </a:p>
          <a:p>
            <a:endParaRPr lang="en-GB" sz="2000" dirty="0"/>
          </a:p>
          <a:p>
            <a:endParaRPr lang="en-GB" sz="2000" dirty="0" smtClean="0"/>
          </a:p>
        </p:txBody>
      </p:sp>
    </p:spTree>
    <p:extLst>
      <p:ext uri="{BB962C8B-B14F-4D97-AF65-F5344CB8AC3E}">
        <p14:creationId xmlns:p14="http://schemas.microsoft.com/office/powerpoint/2010/main" val="1138483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ESA Presentation</Template>
  <TotalTime>959</TotalTime>
  <Words>596</Words>
  <Application>Microsoft Office PowerPoint</Application>
  <PresentationFormat>On-screen Show (4:3)</PresentationFormat>
  <Paragraphs>93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ESA Presentation</vt:lpstr>
      <vt:lpstr>PowerPoint Presentation</vt:lpstr>
      <vt:lpstr>PowerPoint Presentation</vt:lpstr>
      <vt:lpstr>PowerPoint Presentation</vt:lpstr>
      <vt:lpstr>PowerPoint Presentation</vt:lpstr>
      <vt:lpstr>PowerPoint Presentation</vt:lpstr>
      <vt:lpstr>PowerPoint Presentation</vt:lpstr>
      <vt:lpstr>NEXT Steps and Actions</vt:lpstr>
      <vt:lpstr>PowerPoint Presentation</vt:lpstr>
      <vt:lpstr>PowerPoint Presentation</vt:lpstr>
      <vt:lpstr>PowerPoint Presentation</vt:lpstr>
      <vt:lpstr>PowerPoint Presentation</vt:lpstr>
    </vt:vector>
  </TitlesOfParts>
  <Company>ESA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sheets for TPM Steering Group</dc:title>
  <dc:creator>Paulo Sacramento</dc:creator>
  <cp:lastModifiedBy>Anne</cp:lastModifiedBy>
  <cp:revision>827</cp:revision>
  <cp:lastPrinted>2012-06-25T10:16:38Z</cp:lastPrinted>
  <dcterms:created xsi:type="dcterms:W3CDTF">2011-09-06T09:08:01Z</dcterms:created>
  <dcterms:modified xsi:type="dcterms:W3CDTF">2015-06-24T18:49:03Z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ESADialog">
    <vt:bool>true</vt:bool>
  </property>
  <property fmtid="{D5CDD505-2E9C-101B-9397-08002B2CF9AE}" pid="3" name="PTitle">
    <vt:lpwstr>Mission sheets for TPM Steering Group</vt:lpwstr>
  </property>
  <property fmtid="{D5CDD505-2E9C-101B-9397-08002B2CF9AE}" pid="4" name="PSubtitle">
    <vt:lpwstr>Mission sheets</vt:lpwstr>
  </property>
  <property fmtid="{D5CDD505-2E9C-101B-9397-08002B2CF9AE}" pid="5" name="PAuthor">
    <vt:lpwstr>Paulo Sacramento</vt:lpwstr>
  </property>
  <property fmtid="{D5CDD505-2E9C-101B-9397-08002B2CF9AE}" pid="6" name="PPlace">
    <vt:lpwstr/>
  </property>
  <property fmtid="{D5CDD505-2E9C-101B-9397-08002B2CF9AE}" pid="7" name="PDate">
    <vt:lpwstr>06/09/2011</vt:lpwstr>
  </property>
  <property fmtid="{D5CDD505-2E9C-101B-9397-08002B2CF9AE}" pid="8" name="PProgramme">
    <vt:lpwstr>EOP</vt:lpwstr>
  </property>
  <property fmtid="{D5CDD505-2E9C-101B-9397-08002B2CF9AE}" pid="9" name="PEmail">
    <vt:lpwstr/>
  </property>
  <property fmtid="{D5CDD505-2E9C-101B-9397-08002B2CF9AE}" pid="10" name="PClassification">
    <vt:lpwstr>ESA UNCLASSIFIED – For Official Use</vt:lpwstr>
  </property>
  <property fmtid="{D5CDD505-2E9C-101B-9397-08002B2CF9AE}" pid="11" name="POptionButton1">
    <vt:bool>true</vt:bool>
  </property>
  <property fmtid="{D5CDD505-2E9C-101B-9397-08002B2CF9AE}" pid="12" name="POptionButton2">
    <vt:bool>false</vt:bool>
  </property>
</Properties>
</file>