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36"/>
  </p:notesMasterIdLst>
  <p:sldIdLst>
    <p:sldId id="256" r:id="rId3"/>
    <p:sldId id="300" r:id="rId4"/>
    <p:sldId id="298" r:id="rId5"/>
    <p:sldId id="326" r:id="rId6"/>
    <p:sldId id="334" r:id="rId7"/>
    <p:sldId id="309" r:id="rId8"/>
    <p:sldId id="321" r:id="rId9"/>
    <p:sldId id="323" r:id="rId10"/>
    <p:sldId id="325" r:id="rId11"/>
    <p:sldId id="335" r:id="rId12"/>
    <p:sldId id="322" r:id="rId13"/>
    <p:sldId id="302" r:id="rId14"/>
    <p:sldId id="311" r:id="rId15"/>
    <p:sldId id="312" r:id="rId16"/>
    <p:sldId id="340" r:id="rId17"/>
    <p:sldId id="342" r:id="rId18"/>
    <p:sldId id="332" r:id="rId19"/>
    <p:sldId id="329" r:id="rId20"/>
    <p:sldId id="330" r:id="rId21"/>
    <p:sldId id="314" r:id="rId22"/>
    <p:sldId id="316" r:id="rId23"/>
    <p:sldId id="317" r:id="rId24"/>
    <p:sldId id="318" r:id="rId25"/>
    <p:sldId id="319" r:id="rId26"/>
    <p:sldId id="344" r:id="rId27"/>
    <p:sldId id="315" r:id="rId28"/>
    <p:sldId id="333" r:id="rId29"/>
    <p:sldId id="336" r:id="rId30"/>
    <p:sldId id="337" r:id="rId31"/>
    <p:sldId id="338" r:id="rId32"/>
    <p:sldId id="339" r:id="rId33"/>
    <p:sldId id="328" r:id="rId34"/>
    <p:sldId id="310" r:id="rId35"/>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Helvetica 55 Roman" pitchFamily="112"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Helvetica 55 Roman" pitchFamily="112"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Helvetica 55 Roman" pitchFamily="112"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Helvetica 55 Roman" pitchFamily="112"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Helvetica 55 Roman" pitchFamily="112" charset="0"/>
        <a:ea typeface="ＭＳ Ｐゴシック" pitchFamily="34" charset="-128"/>
        <a:cs typeface="+mn-cs"/>
      </a:defRPr>
    </a:lvl5pPr>
    <a:lvl6pPr marL="2286000" algn="l" defTabSz="914400" rtl="0" eaLnBrk="1" latinLnBrk="0" hangingPunct="1">
      <a:defRPr sz="2400" kern="1200">
        <a:solidFill>
          <a:schemeClr val="tx1"/>
        </a:solidFill>
        <a:latin typeface="Helvetica 55 Roman" pitchFamily="112" charset="0"/>
        <a:ea typeface="ＭＳ Ｐゴシック" pitchFamily="34" charset="-128"/>
        <a:cs typeface="+mn-cs"/>
      </a:defRPr>
    </a:lvl6pPr>
    <a:lvl7pPr marL="2743200" algn="l" defTabSz="914400" rtl="0" eaLnBrk="1" latinLnBrk="0" hangingPunct="1">
      <a:defRPr sz="2400" kern="1200">
        <a:solidFill>
          <a:schemeClr val="tx1"/>
        </a:solidFill>
        <a:latin typeface="Helvetica 55 Roman" pitchFamily="112" charset="0"/>
        <a:ea typeface="ＭＳ Ｐゴシック" pitchFamily="34" charset="-128"/>
        <a:cs typeface="+mn-cs"/>
      </a:defRPr>
    </a:lvl7pPr>
    <a:lvl8pPr marL="3200400" algn="l" defTabSz="914400" rtl="0" eaLnBrk="1" latinLnBrk="0" hangingPunct="1">
      <a:defRPr sz="2400" kern="1200">
        <a:solidFill>
          <a:schemeClr val="tx1"/>
        </a:solidFill>
        <a:latin typeface="Helvetica 55 Roman" pitchFamily="112" charset="0"/>
        <a:ea typeface="ＭＳ Ｐゴシック" pitchFamily="34" charset="-128"/>
        <a:cs typeface="+mn-cs"/>
      </a:defRPr>
    </a:lvl8pPr>
    <a:lvl9pPr marL="3657600" algn="l" defTabSz="914400" rtl="0" eaLnBrk="1" latinLnBrk="0" hangingPunct="1">
      <a:defRPr sz="2400" kern="1200">
        <a:solidFill>
          <a:schemeClr val="tx1"/>
        </a:solidFill>
        <a:latin typeface="Helvetica 55 Roman" pitchFamily="112"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45" autoAdjust="0"/>
  </p:normalViewPr>
  <p:slideViewPr>
    <p:cSldViewPr>
      <p:cViewPr>
        <p:scale>
          <a:sx n="90" d="100"/>
          <a:sy n="90" d="100"/>
        </p:scale>
        <p:origin x="-32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52477-B203-4071-A057-37357202D1AB}" type="datetimeFigureOut">
              <a:rPr lang="en-US" smtClean="0"/>
              <a:t>6/24/2015</a:t>
            </a:fld>
            <a:endParaRPr lang="en-US"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D1C5D-10B7-45F4-A7E2-59BC3189BBAE}" type="slidenum">
              <a:rPr lang="en-US" smtClean="0"/>
              <a:t>‹#›</a:t>
            </a:fld>
            <a:endParaRPr lang="en-US" dirty="0"/>
          </a:p>
        </p:txBody>
      </p:sp>
    </p:spTree>
    <p:extLst>
      <p:ext uri="{BB962C8B-B14F-4D97-AF65-F5344CB8AC3E}">
        <p14:creationId xmlns:p14="http://schemas.microsoft.com/office/powerpoint/2010/main" val="120429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005D1C5D-10B7-45F4-A7E2-59BC3189BBAE}" type="slidenum">
              <a:rPr lang="en-US" smtClean="0"/>
              <a:t>6</a:t>
            </a:fld>
            <a:endParaRPr lang="en-US" dirty="0"/>
          </a:p>
        </p:txBody>
      </p:sp>
    </p:spTree>
    <p:extLst>
      <p:ext uri="{BB962C8B-B14F-4D97-AF65-F5344CB8AC3E}">
        <p14:creationId xmlns:p14="http://schemas.microsoft.com/office/powerpoint/2010/main" val="351288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005D1C5D-10B7-45F4-A7E2-59BC3189BBAE}" type="slidenum">
              <a:rPr lang="en-US" smtClean="0"/>
              <a:t>7</a:t>
            </a:fld>
            <a:endParaRPr lang="en-US" dirty="0"/>
          </a:p>
        </p:txBody>
      </p:sp>
    </p:spTree>
    <p:extLst>
      <p:ext uri="{BB962C8B-B14F-4D97-AF65-F5344CB8AC3E}">
        <p14:creationId xmlns:p14="http://schemas.microsoft.com/office/powerpoint/2010/main" val="351288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005D1C5D-10B7-45F4-A7E2-59BC3189BBAE}" type="slidenum">
              <a:rPr lang="en-US" smtClean="0"/>
              <a:t>11</a:t>
            </a:fld>
            <a:endParaRPr lang="en-US" dirty="0"/>
          </a:p>
        </p:txBody>
      </p:sp>
    </p:spTree>
    <p:extLst>
      <p:ext uri="{BB962C8B-B14F-4D97-AF65-F5344CB8AC3E}">
        <p14:creationId xmlns:p14="http://schemas.microsoft.com/office/powerpoint/2010/main" val="35128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10"/>
          </p:nvPr>
        </p:nvSpPr>
        <p:spPr/>
        <p:txBody>
          <a:bodyPr/>
          <a:lstStyle/>
          <a:p>
            <a:fld id="{005D1C5D-10B7-45F4-A7E2-59BC3189BBAE}" type="slidenum">
              <a:rPr lang="en-US" smtClean="0"/>
              <a:t>12</a:t>
            </a:fld>
            <a:endParaRPr lang="en-US" dirty="0"/>
          </a:p>
        </p:txBody>
      </p:sp>
    </p:spTree>
    <p:extLst>
      <p:ext uri="{BB962C8B-B14F-4D97-AF65-F5344CB8AC3E}">
        <p14:creationId xmlns:p14="http://schemas.microsoft.com/office/powerpoint/2010/main" val="3512889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1029"/>
          <p:cNvSpPr>
            <a:spLocks noChangeArrowheads="1"/>
          </p:cNvSpPr>
          <p:nvPr userDrawn="1"/>
        </p:nvSpPr>
        <p:spPr bwMode="auto">
          <a:xfrm>
            <a:off x="441325" y="1890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p>
        </p:txBody>
      </p:sp>
      <p:sp>
        <p:nvSpPr>
          <p:cNvPr id="6146" name="Rectangle 1026"/>
          <p:cNvSpPr>
            <a:spLocks noGrp="1" noChangeArrowheads="1"/>
          </p:cNvSpPr>
          <p:nvPr>
            <p:ph type="ctrTitle"/>
          </p:nvPr>
        </p:nvSpPr>
        <p:spPr>
          <a:xfrm>
            <a:off x="3352800" y="2819400"/>
            <a:ext cx="5486400" cy="1143000"/>
          </a:xfrm>
        </p:spPr>
        <p:txBody>
          <a:bodyPr/>
          <a:lstStyle>
            <a:lvl1pPr>
              <a:defRPr>
                <a:solidFill>
                  <a:schemeClr val="bg1"/>
                </a:solidFill>
              </a:defRPr>
            </a:lvl1pPr>
          </a:lstStyle>
          <a:p>
            <a:pPr lvl="0"/>
            <a:r>
              <a:rPr lang="fr-FR" noProof="0" smtClean="0"/>
              <a:t>Modifiez le style du titre</a:t>
            </a:r>
          </a:p>
        </p:txBody>
      </p:sp>
      <p:sp>
        <p:nvSpPr>
          <p:cNvPr id="6147" name="Rectangle 1027"/>
          <p:cNvSpPr>
            <a:spLocks noGrp="1" noChangeArrowheads="1"/>
          </p:cNvSpPr>
          <p:nvPr>
            <p:ph type="subTitle" idx="1"/>
          </p:nvPr>
        </p:nvSpPr>
        <p:spPr>
          <a:xfrm>
            <a:off x="5257800" y="6096000"/>
            <a:ext cx="3810000" cy="762000"/>
          </a:xfrm>
        </p:spPr>
        <p:txBody>
          <a:bodyPr/>
          <a:lstStyle>
            <a:lvl1pPr algn="r">
              <a:defRPr/>
            </a:lvl1pPr>
          </a:lstStyle>
          <a:p>
            <a:pPr lvl="0"/>
            <a:r>
              <a:rPr lang="fr-FR" noProof="0" smtClean="0"/>
              <a:t>Modifiez le style des sous-titres du masque</a:t>
            </a:r>
          </a:p>
        </p:txBody>
      </p:sp>
      <p:sp>
        <p:nvSpPr>
          <p:cNvPr id="5" name="Rectangle 7"/>
          <p:cNvSpPr>
            <a:spLocks noGrp="1" noChangeArrowheads="1"/>
          </p:cNvSpPr>
          <p:nvPr>
            <p:ph type="dt" sz="half" idx="10"/>
          </p:nvPr>
        </p:nvSpPr>
        <p:spPr>
          <a:xfrm>
            <a:off x="3124200" y="4343400"/>
            <a:ext cx="4724400" cy="457200"/>
          </a:xfrm>
        </p:spPr>
        <p:txBody>
          <a:bodyPr/>
          <a:lstStyle>
            <a:lvl1pPr algn="l">
              <a:defRPr sz="1400">
                <a:solidFill>
                  <a:schemeClr val="bg1"/>
                </a:solidFill>
                <a:latin typeface="Calibri" pitchFamily="112" charset="0"/>
              </a:defRPr>
            </a:lvl1pPr>
          </a:lstStyle>
          <a:p>
            <a:pPr>
              <a:defRPr/>
            </a:pPr>
            <a:fld id="{A951D3FE-097E-4BED-928F-F3FD8346CAA4}" type="datetime5">
              <a:rPr lang="fr-FR"/>
              <a:pPr>
                <a:defRPr/>
              </a:pPr>
              <a:t>24-juin-15</a:t>
            </a:fld>
            <a:endParaRPr lang="fr-FR" dirty="0"/>
          </a:p>
        </p:txBody>
      </p:sp>
    </p:spTree>
    <p:extLst>
      <p:ext uri="{BB962C8B-B14F-4D97-AF65-F5344CB8AC3E}">
        <p14:creationId xmlns:p14="http://schemas.microsoft.com/office/powerpoint/2010/main" val="11598640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7A4EDEFB-7036-410C-9877-21B21143079B}" type="slidenum">
              <a:rPr lang="fr-FR"/>
              <a:pPr>
                <a:defRPr/>
              </a:pPr>
              <a:t>‹#›</a:t>
            </a:fld>
            <a:endParaRPr lang="fr-FR" dirty="0"/>
          </a:p>
        </p:txBody>
      </p:sp>
      <p:sp>
        <p:nvSpPr>
          <p:cNvPr id="5" name="Rectangle 7"/>
          <p:cNvSpPr>
            <a:spLocks noGrp="1" noChangeArrowheads="1"/>
          </p:cNvSpPr>
          <p:nvPr>
            <p:ph type="dt" sz="half" idx="11"/>
          </p:nvPr>
        </p:nvSpPr>
        <p:spPr>
          <a:ln/>
        </p:spPr>
        <p:txBody>
          <a:bodyPr/>
          <a:lstStyle>
            <a:lvl1pPr>
              <a:defRPr/>
            </a:lvl1pPr>
          </a:lstStyle>
          <a:p>
            <a:pPr>
              <a:defRPr/>
            </a:pPr>
            <a:fld id="{E27E521C-47AA-4D8F-BB59-DBA8990959C9}" type="datetime5">
              <a:rPr lang="fr-FR"/>
              <a:pPr>
                <a:defRPr/>
              </a:pPr>
              <a:t>24-juin-15</a:t>
            </a:fld>
            <a:endParaRPr lang="fr-FR" dirty="0"/>
          </a:p>
        </p:txBody>
      </p:sp>
    </p:spTree>
    <p:extLst>
      <p:ext uri="{BB962C8B-B14F-4D97-AF65-F5344CB8AC3E}">
        <p14:creationId xmlns:p14="http://schemas.microsoft.com/office/powerpoint/2010/main" val="5546086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58050" y="228600"/>
            <a:ext cx="1657350" cy="5105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286000" y="228600"/>
            <a:ext cx="4819650" cy="5105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C3A214AB-E0C0-4213-9C05-21057E7223ED}" type="slidenum">
              <a:rPr lang="fr-FR"/>
              <a:pPr>
                <a:defRPr/>
              </a:pPr>
              <a:t>‹#›</a:t>
            </a:fld>
            <a:endParaRPr lang="fr-FR" dirty="0"/>
          </a:p>
        </p:txBody>
      </p:sp>
      <p:sp>
        <p:nvSpPr>
          <p:cNvPr id="5" name="Rectangle 7"/>
          <p:cNvSpPr>
            <a:spLocks noGrp="1" noChangeArrowheads="1"/>
          </p:cNvSpPr>
          <p:nvPr>
            <p:ph type="dt" sz="half" idx="11"/>
          </p:nvPr>
        </p:nvSpPr>
        <p:spPr>
          <a:ln/>
        </p:spPr>
        <p:txBody>
          <a:bodyPr/>
          <a:lstStyle>
            <a:lvl1pPr>
              <a:defRPr/>
            </a:lvl1pPr>
          </a:lstStyle>
          <a:p>
            <a:pPr>
              <a:defRPr/>
            </a:pPr>
            <a:fld id="{AA85448A-6EF3-4C31-8966-37E30B70D2B2}" type="datetime5">
              <a:rPr lang="fr-FR"/>
              <a:pPr>
                <a:defRPr/>
              </a:pPr>
              <a:t>24-juin-15</a:t>
            </a:fld>
            <a:endParaRPr lang="fr-FR" dirty="0"/>
          </a:p>
        </p:txBody>
      </p:sp>
    </p:spTree>
    <p:extLst>
      <p:ext uri="{BB962C8B-B14F-4D97-AF65-F5344CB8AC3E}">
        <p14:creationId xmlns:p14="http://schemas.microsoft.com/office/powerpoint/2010/main" val="186489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335228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3261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4002801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1118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91339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36192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429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7122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2pPr>
              <a:defRPr sz="2000"/>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6"/>
          <p:cNvSpPr>
            <a:spLocks noGrp="1" noChangeArrowheads="1"/>
          </p:cNvSpPr>
          <p:nvPr>
            <p:ph type="sldNum" sz="quarter" idx="10"/>
          </p:nvPr>
        </p:nvSpPr>
        <p:spPr>
          <a:ln/>
        </p:spPr>
        <p:txBody>
          <a:bodyPr/>
          <a:lstStyle>
            <a:lvl1pPr>
              <a:defRPr/>
            </a:lvl1pPr>
          </a:lstStyle>
          <a:p>
            <a:pPr>
              <a:defRPr/>
            </a:pPr>
            <a:fld id="{9DB77F39-4957-48D5-87C4-CB0C1CD47B9D}" type="slidenum">
              <a:rPr lang="fr-FR"/>
              <a:pPr>
                <a:defRPr/>
              </a:pPr>
              <a:t>‹#›</a:t>
            </a:fld>
            <a:endParaRPr lang="fr-FR" dirty="0"/>
          </a:p>
        </p:txBody>
      </p:sp>
      <p:sp>
        <p:nvSpPr>
          <p:cNvPr id="5" name="Rectangle 7"/>
          <p:cNvSpPr>
            <a:spLocks noGrp="1" noChangeArrowheads="1"/>
          </p:cNvSpPr>
          <p:nvPr>
            <p:ph type="dt" sz="half" idx="11"/>
          </p:nvPr>
        </p:nvSpPr>
        <p:spPr>
          <a:ln/>
        </p:spPr>
        <p:txBody>
          <a:bodyPr/>
          <a:lstStyle>
            <a:lvl1pPr>
              <a:defRPr/>
            </a:lvl1pPr>
          </a:lstStyle>
          <a:p>
            <a:pPr>
              <a:defRPr/>
            </a:pPr>
            <a:fld id="{D7FCBAB9-4DC6-4701-81EE-4AF0E51D2F20}" type="datetime5">
              <a:rPr lang="fr-FR"/>
              <a:pPr>
                <a:defRPr/>
              </a:pPr>
              <a:t>24-juin-15</a:t>
            </a:fld>
            <a:endParaRPr lang="fr-FR" dirty="0"/>
          </a:p>
        </p:txBody>
      </p:sp>
    </p:spTree>
    <p:extLst>
      <p:ext uri="{BB962C8B-B14F-4D97-AF65-F5344CB8AC3E}">
        <p14:creationId xmlns:p14="http://schemas.microsoft.com/office/powerpoint/2010/main" val="3983311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59605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142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600200"/>
            <a:ext cx="2057400" cy="45259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60198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3503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1524C584-F9D0-4BBC-8BB1-42D8EB927DB9}" type="slidenum">
              <a:rPr lang="fr-FR"/>
              <a:pPr>
                <a:defRPr/>
              </a:pPr>
              <a:t>‹#›</a:t>
            </a:fld>
            <a:endParaRPr lang="fr-FR" dirty="0"/>
          </a:p>
        </p:txBody>
      </p:sp>
      <p:sp>
        <p:nvSpPr>
          <p:cNvPr id="5" name="Rectangle 7"/>
          <p:cNvSpPr>
            <a:spLocks noGrp="1" noChangeArrowheads="1"/>
          </p:cNvSpPr>
          <p:nvPr>
            <p:ph type="dt" sz="half" idx="11"/>
          </p:nvPr>
        </p:nvSpPr>
        <p:spPr>
          <a:ln/>
        </p:spPr>
        <p:txBody>
          <a:bodyPr/>
          <a:lstStyle>
            <a:lvl1pPr>
              <a:defRPr/>
            </a:lvl1pPr>
          </a:lstStyle>
          <a:p>
            <a:pPr>
              <a:defRPr/>
            </a:pPr>
            <a:fld id="{FD990B12-95C6-416F-BD7B-9E9BB6A997D4}" type="datetime5">
              <a:rPr lang="fr-FR"/>
              <a:pPr>
                <a:defRPr/>
              </a:pPr>
              <a:t>24-juin-15</a:t>
            </a:fld>
            <a:endParaRPr lang="fr-FR" dirty="0"/>
          </a:p>
        </p:txBody>
      </p:sp>
    </p:spTree>
    <p:extLst>
      <p:ext uri="{BB962C8B-B14F-4D97-AF65-F5344CB8AC3E}">
        <p14:creationId xmlns:p14="http://schemas.microsoft.com/office/powerpoint/2010/main" val="3133694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286000" y="1219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76900" y="1219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08ABE480-F2E5-44D0-A9FE-EFC18B5B1EF5}" type="slidenum">
              <a:rPr lang="fr-FR"/>
              <a:pPr>
                <a:defRPr/>
              </a:pPr>
              <a:t>‹#›</a:t>
            </a:fld>
            <a:endParaRPr lang="fr-FR" dirty="0"/>
          </a:p>
        </p:txBody>
      </p:sp>
      <p:sp>
        <p:nvSpPr>
          <p:cNvPr id="6" name="Rectangle 7"/>
          <p:cNvSpPr>
            <a:spLocks noGrp="1" noChangeArrowheads="1"/>
          </p:cNvSpPr>
          <p:nvPr>
            <p:ph type="dt" sz="half" idx="11"/>
          </p:nvPr>
        </p:nvSpPr>
        <p:spPr>
          <a:ln/>
        </p:spPr>
        <p:txBody>
          <a:bodyPr/>
          <a:lstStyle>
            <a:lvl1pPr>
              <a:defRPr/>
            </a:lvl1pPr>
          </a:lstStyle>
          <a:p>
            <a:pPr>
              <a:defRPr/>
            </a:pPr>
            <a:fld id="{44EA554D-037B-4791-BA57-59B70D80C9A5}" type="datetime5">
              <a:rPr lang="fr-FR"/>
              <a:pPr>
                <a:defRPr/>
              </a:pPr>
              <a:t>24-juin-15</a:t>
            </a:fld>
            <a:endParaRPr lang="fr-FR" dirty="0"/>
          </a:p>
        </p:txBody>
      </p:sp>
    </p:spTree>
    <p:extLst>
      <p:ext uri="{BB962C8B-B14F-4D97-AF65-F5344CB8AC3E}">
        <p14:creationId xmlns:p14="http://schemas.microsoft.com/office/powerpoint/2010/main" val="32129547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5E3FA72C-1E93-457C-8861-7E0B99E40ECA}" type="slidenum">
              <a:rPr lang="fr-FR"/>
              <a:pPr>
                <a:defRPr/>
              </a:pPr>
              <a:t>‹#›</a:t>
            </a:fld>
            <a:endParaRPr lang="fr-FR" dirty="0"/>
          </a:p>
        </p:txBody>
      </p:sp>
      <p:sp>
        <p:nvSpPr>
          <p:cNvPr id="8" name="Rectangle 7"/>
          <p:cNvSpPr>
            <a:spLocks noGrp="1" noChangeArrowheads="1"/>
          </p:cNvSpPr>
          <p:nvPr>
            <p:ph type="dt" sz="half" idx="11"/>
          </p:nvPr>
        </p:nvSpPr>
        <p:spPr>
          <a:ln/>
        </p:spPr>
        <p:txBody>
          <a:bodyPr/>
          <a:lstStyle>
            <a:lvl1pPr>
              <a:defRPr/>
            </a:lvl1pPr>
          </a:lstStyle>
          <a:p>
            <a:pPr>
              <a:defRPr/>
            </a:pPr>
            <a:fld id="{926ADB0D-2633-4FB6-A3C9-A021C4DB8825}" type="datetime5">
              <a:rPr lang="fr-FR"/>
              <a:pPr>
                <a:defRPr/>
              </a:pPr>
              <a:t>24-juin-15</a:t>
            </a:fld>
            <a:endParaRPr lang="fr-FR" dirty="0"/>
          </a:p>
        </p:txBody>
      </p:sp>
    </p:spTree>
    <p:extLst>
      <p:ext uri="{BB962C8B-B14F-4D97-AF65-F5344CB8AC3E}">
        <p14:creationId xmlns:p14="http://schemas.microsoft.com/office/powerpoint/2010/main" val="2338608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697AB5CE-6902-49DE-9C63-483DEA880F50}" type="slidenum">
              <a:rPr lang="fr-FR"/>
              <a:pPr>
                <a:defRPr/>
              </a:pPr>
              <a:t>‹#›</a:t>
            </a:fld>
            <a:endParaRPr lang="fr-FR" dirty="0"/>
          </a:p>
        </p:txBody>
      </p:sp>
      <p:sp>
        <p:nvSpPr>
          <p:cNvPr id="4" name="Rectangle 7"/>
          <p:cNvSpPr>
            <a:spLocks noGrp="1" noChangeArrowheads="1"/>
          </p:cNvSpPr>
          <p:nvPr>
            <p:ph type="dt" sz="half" idx="11"/>
          </p:nvPr>
        </p:nvSpPr>
        <p:spPr>
          <a:ln/>
        </p:spPr>
        <p:txBody>
          <a:bodyPr/>
          <a:lstStyle>
            <a:lvl1pPr>
              <a:defRPr/>
            </a:lvl1pPr>
          </a:lstStyle>
          <a:p>
            <a:pPr>
              <a:defRPr/>
            </a:pPr>
            <a:fld id="{E50D7168-11ED-45E2-B65D-FA0511CF7E85}" type="datetime5">
              <a:rPr lang="fr-FR"/>
              <a:pPr>
                <a:defRPr/>
              </a:pPr>
              <a:t>24-juin-15</a:t>
            </a:fld>
            <a:endParaRPr lang="fr-FR" dirty="0"/>
          </a:p>
        </p:txBody>
      </p:sp>
    </p:spTree>
    <p:extLst>
      <p:ext uri="{BB962C8B-B14F-4D97-AF65-F5344CB8AC3E}">
        <p14:creationId xmlns:p14="http://schemas.microsoft.com/office/powerpoint/2010/main" val="2869479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B142EC7-4F0E-40F2-8849-417BC08EDE18}" type="slidenum">
              <a:rPr lang="fr-FR"/>
              <a:pPr>
                <a:defRPr/>
              </a:pPr>
              <a:t>‹#›</a:t>
            </a:fld>
            <a:endParaRPr lang="fr-FR" dirty="0"/>
          </a:p>
        </p:txBody>
      </p:sp>
      <p:sp>
        <p:nvSpPr>
          <p:cNvPr id="3" name="Rectangle 7"/>
          <p:cNvSpPr>
            <a:spLocks noGrp="1" noChangeArrowheads="1"/>
          </p:cNvSpPr>
          <p:nvPr>
            <p:ph type="dt" sz="half" idx="11"/>
          </p:nvPr>
        </p:nvSpPr>
        <p:spPr>
          <a:ln/>
        </p:spPr>
        <p:txBody>
          <a:bodyPr/>
          <a:lstStyle>
            <a:lvl1pPr>
              <a:defRPr/>
            </a:lvl1pPr>
          </a:lstStyle>
          <a:p>
            <a:pPr>
              <a:defRPr/>
            </a:pPr>
            <a:fld id="{A4849070-3846-4387-9B9D-83EA55477EFB}" type="datetime5">
              <a:rPr lang="fr-FR"/>
              <a:pPr>
                <a:defRPr/>
              </a:pPr>
              <a:t>24-juin-15</a:t>
            </a:fld>
            <a:endParaRPr lang="fr-FR" dirty="0"/>
          </a:p>
        </p:txBody>
      </p:sp>
    </p:spTree>
    <p:extLst>
      <p:ext uri="{BB962C8B-B14F-4D97-AF65-F5344CB8AC3E}">
        <p14:creationId xmlns:p14="http://schemas.microsoft.com/office/powerpoint/2010/main" val="11238691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452AEC8E-7A43-41F7-84AB-60BBFFF62F10}" type="slidenum">
              <a:rPr lang="fr-FR"/>
              <a:pPr>
                <a:defRPr/>
              </a:pPr>
              <a:t>‹#›</a:t>
            </a:fld>
            <a:endParaRPr lang="fr-FR" dirty="0"/>
          </a:p>
        </p:txBody>
      </p:sp>
      <p:sp>
        <p:nvSpPr>
          <p:cNvPr id="6" name="Rectangle 7"/>
          <p:cNvSpPr>
            <a:spLocks noGrp="1" noChangeArrowheads="1"/>
          </p:cNvSpPr>
          <p:nvPr>
            <p:ph type="dt" sz="half" idx="11"/>
          </p:nvPr>
        </p:nvSpPr>
        <p:spPr>
          <a:ln/>
        </p:spPr>
        <p:txBody>
          <a:bodyPr/>
          <a:lstStyle>
            <a:lvl1pPr>
              <a:defRPr/>
            </a:lvl1pPr>
          </a:lstStyle>
          <a:p>
            <a:pPr>
              <a:defRPr/>
            </a:pPr>
            <a:fld id="{F87211FD-400A-4EF5-BEC5-695808FFFF74}" type="datetime5">
              <a:rPr lang="fr-FR"/>
              <a:pPr>
                <a:defRPr/>
              </a:pPr>
              <a:t>24-juin-15</a:t>
            </a:fld>
            <a:endParaRPr lang="fr-FR" dirty="0"/>
          </a:p>
        </p:txBody>
      </p:sp>
    </p:spTree>
    <p:extLst>
      <p:ext uri="{BB962C8B-B14F-4D97-AF65-F5344CB8AC3E}">
        <p14:creationId xmlns:p14="http://schemas.microsoft.com/office/powerpoint/2010/main" val="21207772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1753A489-D7D7-4527-9EFF-97965187966E}" type="slidenum">
              <a:rPr lang="fr-FR"/>
              <a:pPr>
                <a:defRPr/>
              </a:pPr>
              <a:t>‹#›</a:t>
            </a:fld>
            <a:endParaRPr lang="fr-FR" dirty="0"/>
          </a:p>
        </p:txBody>
      </p:sp>
      <p:sp>
        <p:nvSpPr>
          <p:cNvPr id="6" name="Rectangle 7"/>
          <p:cNvSpPr>
            <a:spLocks noGrp="1" noChangeArrowheads="1"/>
          </p:cNvSpPr>
          <p:nvPr>
            <p:ph type="dt" sz="half" idx="11"/>
          </p:nvPr>
        </p:nvSpPr>
        <p:spPr>
          <a:ln/>
        </p:spPr>
        <p:txBody>
          <a:bodyPr/>
          <a:lstStyle>
            <a:lvl1pPr>
              <a:defRPr/>
            </a:lvl1pPr>
          </a:lstStyle>
          <a:p>
            <a:pPr>
              <a:defRPr/>
            </a:pPr>
            <a:fld id="{8C36FA7E-D58B-4321-8CB6-23946729843F}" type="datetime5">
              <a:rPr lang="fr-FR"/>
              <a:pPr>
                <a:defRPr/>
              </a:pPr>
              <a:t>24-juin-15</a:t>
            </a:fld>
            <a:endParaRPr lang="fr-FR" dirty="0"/>
          </a:p>
        </p:txBody>
      </p:sp>
    </p:spTree>
    <p:extLst>
      <p:ext uri="{BB962C8B-B14F-4D97-AF65-F5344CB8AC3E}">
        <p14:creationId xmlns:p14="http://schemas.microsoft.com/office/powerpoint/2010/main" val="24318852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0" y="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2286000" y="1219200"/>
            <a:ext cx="662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7162800" y="6629400"/>
            <a:ext cx="1905000" cy="1524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800">
                <a:latin typeface="Baskerville" pitchFamily="112" charset="0"/>
                <a:ea typeface="ＭＳ Ｐゴシック" pitchFamily="112" charset="-128"/>
              </a:defRPr>
            </a:lvl1pPr>
          </a:lstStyle>
          <a:p>
            <a:pPr>
              <a:defRPr/>
            </a:pPr>
            <a:fld id="{547D7FD6-AC76-4DF6-B702-C1EA770F1890}" type="slidenum">
              <a:rPr lang="fr-FR"/>
              <a:pPr>
                <a:defRPr/>
              </a:pPr>
              <a:t>‹#›</a:t>
            </a:fld>
            <a:endParaRPr lang="fr-FR" dirty="0"/>
          </a:p>
        </p:txBody>
      </p:sp>
      <p:sp>
        <p:nvSpPr>
          <p:cNvPr id="1029" name="Rectangle 9"/>
          <p:cNvSpPr>
            <a:spLocks noChangeArrowheads="1"/>
          </p:cNvSpPr>
          <p:nvPr/>
        </p:nvSpPr>
        <p:spPr bwMode="auto">
          <a:xfrm>
            <a:off x="441325" y="1890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dirty="0"/>
          </a:p>
        </p:txBody>
      </p:sp>
      <p:sp>
        <p:nvSpPr>
          <p:cNvPr id="1031" name="Rectangle 7"/>
          <p:cNvSpPr>
            <a:spLocks noGrp="1" noChangeArrowheads="1"/>
          </p:cNvSpPr>
          <p:nvPr>
            <p:ph type="dt" sz="half" idx="2"/>
          </p:nvPr>
        </p:nvSpPr>
        <p:spPr bwMode="auto">
          <a:xfrm>
            <a:off x="152400" y="6553200"/>
            <a:ext cx="8763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Baskerville" pitchFamily="112" charset="0"/>
                <a:ea typeface="ＭＳ Ｐゴシック" pitchFamily="112" charset="-128"/>
              </a:defRPr>
            </a:lvl1pPr>
          </a:lstStyle>
          <a:p>
            <a:pPr>
              <a:defRPr/>
            </a:pPr>
            <a:fld id="{D39915AC-25D1-4D84-8992-A723C39ED2E2}" type="datetime5">
              <a:rPr lang="fr-FR"/>
              <a:pPr>
                <a:defRPr/>
              </a:pPr>
              <a:t>24-juin-15</a:t>
            </a:fld>
            <a:endParaRPr lang="fr-FR" dirty="0"/>
          </a:p>
        </p:txBody>
      </p:sp>
      <p:sp>
        <p:nvSpPr>
          <p:cNvPr id="1032" name="Line 9"/>
          <p:cNvSpPr>
            <a:spLocks noChangeShapeType="1"/>
          </p:cNvSpPr>
          <p:nvPr/>
        </p:nvSpPr>
        <p:spPr bwMode="auto">
          <a:xfrm flipH="1">
            <a:off x="3124200" y="685800"/>
            <a:ext cx="6019800" cy="0"/>
          </a:xfrm>
          <a:prstGeom prst="line">
            <a:avLst/>
          </a:prstGeom>
          <a:noFill/>
          <a:ln w="9525">
            <a:solidFill>
              <a:srgbClr val="DE6422"/>
            </a:solidFill>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Tree>
  </p:cSld>
  <p:clrMap bg1="lt1" tx1="dk1" bg2="lt2" tx2="dk2" accent1="accent1" accent2="accent2" accent3="accent3" accent4="accent4" accent5="accent5" accent6="accent6" hlink="hlink" folHlink="folHlink"/>
  <p:sldLayoutIdLst>
    <p:sldLayoutId id="2147484006"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iming>
    <p:tnLst>
      <p:par>
        <p:cTn id="1" dur="indefinite" restart="never" nodeType="tmRoot"/>
      </p:par>
    </p:tnLst>
  </p:timing>
  <p:hf hdr="0" ftr="0"/>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Calibri" pitchFamily="112" charset="0"/>
          <a:ea typeface="+mn-ea"/>
          <a:cs typeface="+mn-cs"/>
        </a:defRPr>
      </a:lvl1pPr>
      <a:lvl2pPr marL="887413" indent="-285750" algn="l" rtl="0" eaLnBrk="1" fontAlgn="base" hangingPunct="1">
        <a:spcBef>
          <a:spcPct val="20000"/>
        </a:spcBef>
        <a:spcAft>
          <a:spcPct val="0"/>
        </a:spcAft>
        <a:buBlip>
          <a:blip r:embed="rId13"/>
        </a:buBlip>
        <a:defRPr sz="2800">
          <a:solidFill>
            <a:schemeClr val="tx1"/>
          </a:solidFill>
          <a:latin typeface="Calibri" pitchFamily="112" charset="0"/>
          <a:ea typeface="+mn-ea"/>
        </a:defRPr>
      </a:lvl2pPr>
      <a:lvl3pPr marL="1306513" indent="-228600" algn="l" rtl="0" eaLnBrk="1" fontAlgn="base" hangingPunct="1">
        <a:spcBef>
          <a:spcPct val="20000"/>
        </a:spcBef>
        <a:spcAft>
          <a:spcPct val="0"/>
        </a:spcAft>
        <a:buBlip>
          <a:blip r:embed="rId14"/>
        </a:buBlip>
        <a:defRPr sz="1600">
          <a:solidFill>
            <a:schemeClr val="tx1"/>
          </a:solidFill>
          <a:latin typeface="Calibri" pitchFamily="112" charset="0"/>
          <a:ea typeface="+mn-ea"/>
        </a:defRPr>
      </a:lvl3pPr>
      <a:lvl4pPr marL="1725613" indent="-228600" algn="l" rtl="0" eaLnBrk="1" fontAlgn="base" hangingPunct="1">
        <a:spcBef>
          <a:spcPct val="20000"/>
        </a:spcBef>
        <a:spcAft>
          <a:spcPct val="0"/>
        </a:spcAft>
        <a:buChar char="–"/>
        <a:defRPr sz="1400">
          <a:solidFill>
            <a:schemeClr val="tx1"/>
          </a:solidFill>
          <a:latin typeface="Calibri" pitchFamily="112" charset="0"/>
          <a:ea typeface="+mn-ea"/>
        </a:defRPr>
      </a:lvl4pPr>
      <a:lvl5pPr marL="2144713" indent="-228600" algn="l" rtl="0" eaLnBrk="1" fontAlgn="base" hangingPunct="1">
        <a:spcBef>
          <a:spcPct val="20000"/>
        </a:spcBef>
        <a:spcAft>
          <a:spcPct val="0"/>
        </a:spcAft>
        <a:buClr>
          <a:srgbClr val="DE6422"/>
        </a:buClr>
        <a:buFont typeface="Times" pitchFamily="1" charset="0"/>
        <a:buChar char="•"/>
        <a:defRPr sz="1200">
          <a:solidFill>
            <a:schemeClr val="tx1"/>
          </a:solidFill>
          <a:latin typeface="Calibri" pitchFamily="112" charset="0"/>
          <a:ea typeface="+mn-ea"/>
        </a:defRPr>
      </a:lvl5pPr>
      <a:lvl6pPr marL="2601913" indent="-228600" algn="l" rtl="0" eaLnBrk="1" fontAlgn="base" hangingPunct="1">
        <a:spcBef>
          <a:spcPct val="20000"/>
        </a:spcBef>
        <a:spcAft>
          <a:spcPct val="0"/>
        </a:spcAft>
        <a:buChar char="»"/>
        <a:defRPr sz="2000">
          <a:solidFill>
            <a:schemeClr val="tx1"/>
          </a:solidFill>
          <a:latin typeface="+mn-lt"/>
          <a:ea typeface="+mn-ea"/>
        </a:defRPr>
      </a:lvl6pPr>
      <a:lvl7pPr marL="3059113" indent="-228600" algn="l" rtl="0" eaLnBrk="1" fontAlgn="base" hangingPunct="1">
        <a:spcBef>
          <a:spcPct val="20000"/>
        </a:spcBef>
        <a:spcAft>
          <a:spcPct val="0"/>
        </a:spcAft>
        <a:buChar char="»"/>
        <a:defRPr sz="2000">
          <a:solidFill>
            <a:schemeClr val="tx1"/>
          </a:solidFill>
          <a:latin typeface="+mn-lt"/>
          <a:ea typeface="+mn-ea"/>
        </a:defRPr>
      </a:lvl7pPr>
      <a:lvl8pPr marL="3516313" indent="-228600" algn="l" rtl="0" eaLnBrk="1" fontAlgn="base" hangingPunct="1">
        <a:spcBef>
          <a:spcPct val="20000"/>
        </a:spcBef>
        <a:spcAft>
          <a:spcPct val="0"/>
        </a:spcAft>
        <a:buChar char="»"/>
        <a:defRPr sz="2000">
          <a:solidFill>
            <a:schemeClr val="tx1"/>
          </a:solidFill>
          <a:latin typeface="+mn-lt"/>
          <a:ea typeface="+mn-ea"/>
        </a:defRPr>
      </a:lvl8pPr>
      <a:lvl9pPr marL="3973513"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916238" y="2924175"/>
            <a:ext cx="5699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Helvetica" pitchFamily="112" charset="-18"/>
        </a:defRPr>
      </a:lvl2pPr>
      <a:lvl3pPr algn="l" rtl="0" eaLnBrk="0" fontAlgn="base" hangingPunct="0">
        <a:spcBef>
          <a:spcPct val="0"/>
        </a:spcBef>
        <a:spcAft>
          <a:spcPct val="0"/>
        </a:spcAft>
        <a:defRPr sz="4000">
          <a:solidFill>
            <a:schemeClr val="bg1"/>
          </a:solidFill>
          <a:latin typeface="Helvetica" pitchFamily="112" charset="-18"/>
        </a:defRPr>
      </a:lvl3pPr>
      <a:lvl4pPr algn="l" rtl="0" eaLnBrk="0" fontAlgn="base" hangingPunct="0">
        <a:spcBef>
          <a:spcPct val="0"/>
        </a:spcBef>
        <a:spcAft>
          <a:spcPct val="0"/>
        </a:spcAft>
        <a:defRPr sz="4000">
          <a:solidFill>
            <a:schemeClr val="bg1"/>
          </a:solidFill>
          <a:latin typeface="Helvetica" pitchFamily="112" charset="-18"/>
        </a:defRPr>
      </a:lvl4pPr>
      <a:lvl5pPr algn="l" rtl="0" eaLnBrk="0" fontAlgn="base" hangingPunct="0">
        <a:spcBef>
          <a:spcPct val="0"/>
        </a:spcBef>
        <a:spcAft>
          <a:spcPct val="0"/>
        </a:spcAft>
        <a:defRPr sz="4000">
          <a:solidFill>
            <a:schemeClr val="bg1"/>
          </a:solidFill>
          <a:latin typeface="Helvetica" pitchFamily="112" charset="-18"/>
        </a:defRPr>
      </a:lvl5pPr>
      <a:lvl6pPr marL="457200" algn="l" rtl="0" fontAlgn="base">
        <a:spcBef>
          <a:spcPct val="0"/>
        </a:spcBef>
        <a:spcAft>
          <a:spcPct val="0"/>
        </a:spcAft>
        <a:defRPr sz="4000">
          <a:solidFill>
            <a:schemeClr val="bg1"/>
          </a:solidFill>
          <a:latin typeface="Helvetica" pitchFamily="112" charset="-18"/>
        </a:defRPr>
      </a:lvl6pPr>
      <a:lvl7pPr marL="914400" algn="l" rtl="0" fontAlgn="base">
        <a:spcBef>
          <a:spcPct val="0"/>
        </a:spcBef>
        <a:spcAft>
          <a:spcPct val="0"/>
        </a:spcAft>
        <a:defRPr sz="4000">
          <a:solidFill>
            <a:schemeClr val="bg1"/>
          </a:solidFill>
          <a:latin typeface="Helvetica" pitchFamily="112" charset="-18"/>
        </a:defRPr>
      </a:lvl7pPr>
      <a:lvl8pPr marL="1371600" algn="l" rtl="0" fontAlgn="base">
        <a:spcBef>
          <a:spcPct val="0"/>
        </a:spcBef>
        <a:spcAft>
          <a:spcPct val="0"/>
        </a:spcAft>
        <a:defRPr sz="4000">
          <a:solidFill>
            <a:schemeClr val="bg1"/>
          </a:solidFill>
          <a:latin typeface="Helvetica" pitchFamily="112" charset="-18"/>
        </a:defRPr>
      </a:lvl8pPr>
      <a:lvl9pPr marL="1828800" algn="l" rtl="0" fontAlgn="base">
        <a:spcBef>
          <a:spcPct val="0"/>
        </a:spcBef>
        <a:spcAft>
          <a:spcPct val="0"/>
        </a:spcAft>
        <a:defRPr sz="4000">
          <a:solidFill>
            <a:schemeClr val="bg1"/>
          </a:solidFill>
          <a:latin typeface="Helvetica" pitchFamily="112" charset="-1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eos.org/ourwork/workinggroups/disaste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52800" y="1988840"/>
            <a:ext cx="5486400" cy="2376264"/>
          </a:xfrm>
        </p:spPr>
        <p:txBody>
          <a:bodyPr/>
          <a:lstStyle/>
          <a:p>
            <a:r>
              <a:rPr lang="fr-FR" sz="3600" dirty="0" err="1" smtClean="0"/>
              <a:t>Recovery</a:t>
            </a:r>
            <a:r>
              <a:rPr lang="fr-FR" sz="3600" dirty="0" smtClean="0"/>
              <a:t> </a:t>
            </a:r>
            <a:r>
              <a:rPr lang="fr-FR" sz="3600" dirty="0" err="1" smtClean="0"/>
              <a:t>Observatory</a:t>
            </a:r>
            <a:r>
              <a:rPr lang="fr-FR" sz="3600" dirty="0" smtClean="0"/>
              <a:t/>
            </a:r>
            <a:br>
              <a:rPr lang="fr-FR" sz="3600" dirty="0" smtClean="0"/>
            </a:br>
            <a:r>
              <a:rPr lang="fr-FR" dirty="0" smtClean="0"/>
              <a:t/>
            </a:r>
            <a:br>
              <a:rPr lang="fr-FR" dirty="0" smtClean="0"/>
            </a:br>
            <a:r>
              <a:rPr lang="fr-FR" dirty="0" smtClean="0"/>
              <a:t/>
            </a:r>
            <a:br>
              <a:rPr lang="fr-FR" dirty="0" smtClean="0"/>
            </a:br>
            <a:r>
              <a:rPr lang="fr-FR" dirty="0" smtClean="0"/>
              <a:t>WGISS-39 Meeting </a:t>
            </a:r>
            <a:br>
              <a:rPr lang="fr-FR" dirty="0" smtClean="0"/>
            </a:br>
            <a:r>
              <a:rPr lang="fr-FR" dirty="0" err="1" smtClean="0"/>
              <a:t>Tsukuba</a:t>
            </a:r>
            <a:r>
              <a:rPr lang="fr-FR" dirty="0" smtClean="0"/>
              <a:t> </a:t>
            </a:r>
            <a:r>
              <a:rPr lang="fr-FR" dirty="0" err="1" smtClean="0"/>
              <a:t>Japan</a:t>
            </a:r>
            <a:r>
              <a:rPr lang="fr-FR" dirty="0" smtClean="0"/>
              <a:t/>
            </a:r>
            <a:br>
              <a:rPr lang="fr-FR" dirty="0" smtClean="0"/>
            </a:br>
            <a:r>
              <a:rPr lang="fr-FR" dirty="0" smtClean="0"/>
              <a:t>May 12, 2015</a:t>
            </a:r>
            <a:br>
              <a:rPr lang="fr-FR" dirty="0" smtClean="0"/>
            </a:br>
            <a:endParaRPr lang="en-GB" dirty="0"/>
          </a:p>
        </p:txBody>
      </p:sp>
      <p:sp>
        <p:nvSpPr>
          <p:cNvPr id="3" name="Sous-titre 2"/>
          <p:cNvSpPr>
            <a:spLocks noGrp="1"/>
          </p:cNvSpPr>
          <p:nvPr>
            <p:ph type="subTitle" idx="1"/>
          </p:nvPr>
        </p:nvSpPr>
        <p:spPr>
          <a:xfrm>
            <a:off x="5292080" y="6381328"/>
            <a:ext cx="3810000" cy="476672"/>
          </a:xfrm>
        </p:spPr>
        <p:txBody>
          <a:bodyPr/>
          <a:lstStyle/>
          <a:p>
            <a:pPr marL="0" indent="0">
              <a:buNone/>
            </a:pPr>
            <a:r>
              <a:rPr lang="fr-FR" dirty="0" smtClean="0"/>
              <a:t>Mathieu GOND</a:t>
            </a:r>
          </a:p>
        </p:txBody>
      </p:sp>
      <p:pic>
        <p:nvPicPr>
          <p:cNvPr id="1026" name="Picture 2" descr="http://ceos.org/wp-content/themes/ceos-v3/assets/media/elements/logo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008" y="4797152"/>
            <a:ext cx="4836393" cy="83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TECHNOLOGIES AND COTS</a:t>
            </a:r>
            <a:endParaRPr lang="en-US" dirty="0"/>
          </a:p>
        </p:txBody>
      </p:sp>
    </p:spTree>
    <p:extLst>
      <p:ext uri="{BB962C8B-B14F-4D97-AF65-F5344CB8AC3E}">
        <p14:creationId xmlns:p14="http://schemas.microsoft.com/office/powerpoint/2010/main" val="34207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Technologies &amp; COTS</a:t>
            </a:r>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11</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
        <p:nvSpPr>
          <p:cNvPr id="9" name="Espace réservé du contenu 2"/>
          <p:cNvSpPr>
            <a:spLocks noGrp="1"/>
          </p:cNvSpPr>
          <p:nvPr>
            <p:ph idx="1"/>
          </p:nvPr>
        </p:nvSpPr>
        <p:spPr>
          <a:xfrm>
            <a:off x="539552" y="1075184"/>
            <a:ext cx="8375848" cy="4946104"/>
          </a:xfrm>
        </p:spPr>
        <p:txBody>
          <a:bodyPr/>
          <a:lstStyle/>
          <a:p>
            <a:pPr lvl="1"/>
            <a:r>
              <a:rPr lang="en-US" sz="2800" dirty="0" smtClean="0"/>
              <a:t>Main technologies</a:t>
            </a:r>
          </a:p>
          <a:p>
            <a:pPr lvl="2"/>
            <a:r>
              <a:rPr lang="fr-FR" sz="2000" dirty="0" smtClean="0"/>
              <a:t>PHP</a:t>
            </a:r>
          </a:p>
          <a:p>
            <a:pPr lvl="2"/>
            <a:r>
              <a:rPr lang="fr-FR" sz="2000" dirty="0" smtClean="0"/>
              <a:t>Java (</a:t>
            </a:r>
            <a:r>
              <a:rPr lang="fr-FR" sz="2000" dirty="0" err="1" smtClean="0"/>
              <a:t>Spring</a:t>
            </a:r>
            <a:r>
              <a:rPr lang="fr-FR" sz="2000" dirty="0"/>
              <a:t>, </a:t>
            </a:r>
            <a:r>
              <a:rPr lang="fr-FR" sz="2000" dirty="0" err="1"/>
              <a:t>Spring</a:t>
            </a:r>
            <a:r>
              <a:rPr lang="fr-FR" sz="2000" dirty="0"/>
              <a:t> Boot, </a:t>
            </a:r>
            <a:r>
              <a:rPr lang="fr-FR" sz="2000" dirty="0" err="1"/>
              <a:t>Spring</a:t>
            </a:r>
            <a:r>
              <a:rPr lang="fr-FR" sz="2000" dirty="0"/>
              <a:t> </a:t>
            </a:r>
            <a:r>
              <a:rPr lang="fr-FR" sz="2000" dirty="0" smtClean="0"/>
              <a:t>MVC)</a:t>
            </a:r>
          </a:p>
          <a:p>
            <a:pPr lvl="2"/>
            <a:r>
              <a:rPr lang="fr-FR" sz="2000" dirty="0" smtClean="0"/>
              <a:t>HTML5</a:t>
            </a:r>
            <a:r>
              <a:rPr lang="fr-FR" sz="2000" dirty="0"/>
              <a:t>, CSS3, </a:t>
            </a:r>
            <a:r>
              <a:rPr lang="fr-FR" sz="2000" dirty="0" smtClean="0"/>
              <a:t>JavaScript, </a:t>
            </a:r>
            <a:r>
              <a:rPr lang="fr-FR" sz="2000" dirty="0" err="1" smtClean="0"/>
              <a:t>OpenLayer</a:t>
            </a:r>
            <a:endParaRPr lang="en-US" sz="2000" dirty="0" smtClean="0"/>
          </a:p>
          <a:p>
            <a:pPr marL="601663" lvl="1" indent="0">
              <a:buNone/>
            </a:pPr>
            <a:endParaRPr lang="en-US" dirty="0" smtClean="0"/>
          </a:p>
          <a:p>
            <a:pPr lvl="1"/>
            <a:r>
              <a:rPr lang="en-US" sz="2800" dirty="0"/>
              <a:t>COTS </a:t>
            </a:r>
            <a:r>
              <a:rPr lang="en-US" sz="2800" dirty="0" smtClean="0"/>
              <a:t>used</a:t>
            </a:r>
          </a:p>
          <a:p>
            <a:pPr lvl="2"/>
            <a:r>
              <a:rPr lang="fr-FR" sz="2000" dirty="0" err="1" smtClean="0"/>
              <a:t>Drupal</a:t>
            </a:r>
            <a:r>
              <a:rPr lang="fr-FR" sz="2000" dirty="0" smtClean="0"/>
              <a:t> 7 </a:t>
            </a:r>
            <a:r>
              <a:rPr lang="fr-FR" sz="2000" dirty="0" err="1" smtClean="0"/>
              <a:t>with</a:t>
            </a:r>
            <a:r>
              <a:rPr lang="fr-FR" sz="2000" dirty="0" smtClean="0"/>
              <a:t> </a:t>
            </a:r>
            <a:r>
              <a:rPr lang="fr-FR" sz="2000" dirty="0" err="1"/>
              <a:t>Acquia</a:t>
            </a:r>
            <a:r>
              <a:rPr lang="fr-FR" sz="2000" dirty="0"/>
              <a:t> </a:t>
            </a:r>
            <a:r>
              <a:rPr lang="fr-FR" sz="2000" dirty="0" smtClean="0"/>
              <a:t>Commons</a:t>
            </a:r>
          </a:p>
          <a:p>
            <a:pPr lvl="2"/>
            <a:r>
              <a:rPr lang="fr-FR" sz="2000" dirty="0" err="1" smtClean="0"/>
              <a:t>PostgreSQL</a:t>
            </a:r>
            <a:r>
              <a:rPr lang="fr-FR" sz="2000" dirty="0" smtClean="0"/>
              <a:t> &amp; </a:t>
            </a:r>
            <a:r>
              <a:rPr lang="fr-FR" sz="2000" dirty="0" err="1" smtClean="0"/>
              <a:t>PostGIS</a:t>
            </a:r>
            <a:endParaRPr lang="fr-FR" sz="2000" dirty="0" smtClean="0"/>
          </a:p>
          <a:p>
            <a:pPr lvl="2"/>
            <a:r>
              <a:rPr lang="fr-FR" sz="2000" dirty="0" err="1" smtClean="0"/>
              <a:t>MapServer</a:t>
            </a:r>
            <a:r>
              <a:rPr lang="fr-FR" sz="2000" dirty="0" smtClean="0"/>
              <a:t> &amp; GDAL</a:t>
            </a:r>
          </a:p>
          <a:p>
            <a:pPr lvl="2"/>
            <a:r>
              <a:rPr lang="fr-FR" sz="2000" dirty="0" err="1" smtClean="0"/>
              <a:t>RESTo</a:t>
            </a:r>
            <a:r>
              <a:rPr lang="fr-FR" sz="2000" dirty="0"/>
              <a:t>, </a:t>
            </a:r>
            <a:r>
              <a:rPr lang="fr-FR" sz="2000" dirty="0" err="1" smtClean="0"/>
              <a:t>iTag</a:t>
            </a:r>
            <a:r>
              <a:rPr lang="fr-FR" sz="2000" dirty="0" smtClean="0"/>
              <a:t> &amp; </a:t>
            </a:r>
            <a:r>
              <a:rPr lang="fr-FR" sz="2000" dirty="0" err="1"/>
              <a:t>Mapshup</a:t>
            </a:r>
            <a:r>
              <a:rPr lang="fr-FR" sz="2000" dirty="0"/>
              <a:t> </a:t>
            </a:r>
            <a:endParaRPr lang="en-US" sz="2000" dirty="0"/>
          </a:p>
        </p:txBody>
      </p:sp>
      <p:pic>
        <p:nvPicPr>
          <p:cNvPr id="4098" name="Picture 2" descr="http://dglobaltech.com/wp-content/uploads/2015/02/ph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769" y="1052736"/>
            <a:ext cx="1741984" cy="1137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REhQQEBQRFhQVFxUUGBUWFRQUFhMVFRcWGBgRFRQYHSggGB0lHBYUITEhJSkrLi4vFx8zODMsNygtLisBCgoKDg0OGxAQGywkICQsLTQ0LiwsLCwsLDQsLCwsLCwsLCwsLCwsLCwsLCwsLCwsLCwsLCwsLCwsLCwsLCwsLP/AABEIAKgBKwMBEQACEQEDEQH/xAAbAAEAAgMBAQAAAAAAAAAAAAAABQYCBAcDAf/EAEoQAAEDAgEHCAQKBwgDAQAAAAEAAgMEESEFBhIxQXGBBxMyUWGRobEiQlLBM1Nyc4KTorLC0RQWNENiktIVFyNEVIPh4iWj8CT/xAAaAQEAAgMBAAAAAAAAAAAAAAAAAgUBAwQG/8QANREAAgIAAwYFAwMEAgMBAAAAAAECAwQFERITITFBURQiMmGBM3GRQqGxI8HR8BXhJVLxJP/aAAwDAQACEQMRAD8A7igCAIAgCAIAgCAIAgI+Kv8A/wBD6d2vQbIztafRcOBF/pdi51d/WdT7am90/wBJWLvoSC6DQEAQBAEAQBAEAQBAEAQBAEAQBAEAQBAEAQBAEAQBAEAQBAEAQBAEAQBAEAQBAVCtqP8Ay0QGxmgeLXut4gqnsn/5CKXb/JbVw/8AwSb7/wCC3q4KkIAgCAIAgCAIAgCAIAgCAIAgCAIAgCAIAgCAIAgCAIAgCAIAgCAIAgCAIAgPGrqWxMdI82a0Ek7lCyxQi5S5IlCDnJRjzZRc09KprX1Lh0dJ+4u9Fre6/cqDL9b8VK59P9X7F7j9KMLGpdf9f7nQF6IoAgCAIAgCAIAgCAIAgCAIAgCAIAgCAIAgCAIAgCAIAgCAIAgCAIAgCAIAgMJJA0FziAALkk2AHWSsNpLVmUm3ojnOdOXzVOEMN+bBwG2R2oG3V1BeZx+NeIlu6+X8no8Dg1RHeWc/4Ljmxkj9GhDT03ek89vs8Bh3q7wOG3FSXV8ymxuI39rkuS5Ewuw5AgCAIAgCAIAgCAIAgCAIAgCAIAgCAIAgCAIAgCAIAgCAIAgCAIAgCAIDWr65kLDJK4NaO8nqA2larbYVR2pvRGyqqdktmC1ZzjOLOJ9UdBt2xXwZtd1F9te5eZxmPniHsx4R7dz0eDwMKFtPjLv2LHmfm1zVqicen6jT6gPrH+LyVnl2X7v+pZz6exXZhjt5/Tr5dff/AKLYrgqSKrc4YY3aAcZJDgI4xpuJ6sMBxK5LMbVB7Ker7Lizqrwds1taaLu+CNujllf6UjGxjYy+k76RGA3C+9bq5TlxktPbqabFCPCL19zbW01hAEAQBAEAQBAEAQBAEAQBAEAQBAEAQBAEAQBAEAQBAEAQBAEAQEZlzLLKVmk/Fx6LBrcfcO1cuKxUMPHWXPsdGGw075aR/Jzavr5qyUaV3OJsxjdTexo968vddbirOPHsj01VNWGr4cO7Lrmzmq2C0s1nS7BrbHu63dvcr3A5bGnzz4y/gpMbmDu8kOEf5JPLWW4qVt5Ddx6LB0ndvYO0rrxOLrw61lz7HLhsLZe9I8u5U2VVXlJxa083COla4aB1E63ns1blTxtxOOlpHyx/38ltKvDYKOsvNL/fwW3I2Q4qVtoxdx1vPSdx2DsCuMNhK6FpFce/UqMRirL3rJ8O3Qk11HOEAQBAEAQBAEAQBAEAQBAEAQBAEAQBAEAQBAEAQBAEAQBAEAQBAauU61sETpX6mi9tpOxo3my1X3Rqg5y6GymqVs1CPU5PlGufUSGSTFzsABsGxjR1Lx99077NqXNnraaYUQ2Y9DoOamQBTM5x4vM4Y/wA+oPevSYDBKiO0/U/29jzuOxjvlsx9K/f3NvOPLApYtPAvd6LG9Z6z2BbsZilh69rr0NWEwzvs2enUoOR6CSuqDpuJ9aR+0DqHadQ/wCF53DUzxl3mf3Zf4i6GEp0ivsjp1JStiYI42hrW4AD/wC1r1Vdca4qMVokeZnOU5OUnq2eymQCAIAgCAIAgKvnnlqWmMQhLRph97tB6OhbzKqsyxlmHcdjqWeXYWu/a2+hrZpZwTVE5jlLS3Qc7BoGILRr4lacvx9t9uzPTTQ24/BVU1qUNeZcVdlOEAQBAEAQBAEAQBAEAQBAEAQBAEAQBAEAQBAEBVeURxFOwDUZRf8AleR4qozlvcrTuWmUJb569itZl0YlqmaWIYDJxbYDxIPBVeV1KzELXpxLTMrHCh6deB09erPLnN8/qguqdDYxjQB2uxJ8u5eYzebd+z2R6TKoJU7XdkvycEaE3taTb/Jth46S7cl02Jd9TjzjXbj20LiropwgCAIAgCAIAgKPykdKn3S+caoM75w+S7yb9fx/c0eT79qPzT/vMXNk/wBf4Z0Zt9Ffc6MvUHnAgCAIAgCAIAgCA+ID6gCAIAgPiA+oAgCAIAgCAIAgIzOPJ36RTvjHS6TflNxA44jiuXGUb6lwXM6cJfubVLp1KNmRUc3VhrsNNro8cLOwNjxbZUGVT2MRo+vAvczht4fVdNGdMXqTzJzzlBpC2dsuyRtvpMwI7i1eazipq1T6Nfwehym1Otw7P+SKzcysaWYPN9A+i8fwnaO0a+9cmBxW4t1fJ8zrxuG39ei5rkdVikDgHNIIIBBGog6ivXxaa1R5Rpp6MzWTAQBAEAQBAEBR+UjpU+6XzjVBnfOHyXeTfr+P7mjyfftR+af95i5sn+v8M6M2+ivuXfLlc6CB8zWhxbbAm2sgX4XuvQYq6VNTnFa6FHhqlbYoN6anP585quY2a4j+GJvvxd4rzkswxVr8v7Iv44DDVLzfuzWkNZ0nfpm888B3rS3i+b2v3NsfCcls/sZUOcdTEbiVzh7Lzpg9mOI4FSqx99b9Wv3FuAosXp0+x0PIGV21UXOAWcDoubr0T7wV6XCYqOIr2lz6nncVhpYeey/grOedfUQTjm5XtY9oIAtYEYOAw3HiqrM776bVsy0TRZ5bTTdX5optM2cxssyTOkimeXGwe0nqGDh4tW3K8XO1yhY9WaszwsK1GUFoi4K6Kgr2euUHwQNMbi1zngXGu1iT5BVuZ3ypqTi9HqWGW0xtt0ktVoVzNjKtRNUxsdK8tuS4YYhoJtq67KswGKvtvUZSehY47DUVUuSiky25zZVfSw84xocS4NxJs24ONhr1dmtXOOxMqK9uK1KnB4dX2bDehRZc4KycnRfJuiba38ov4rz8sbi7eTfwi8WCwtXqS+Wa8r6tvpP/AEsDrdzoHeVqk8UuL2v3NsVhXwWz+x75OzoqIiPTMjdrXnSvudrC2U5lfW+eq9yF2XU2LgtH7F/pKsVUUcsRIF7kXIItfSYba8V6Ou1YitTg9Dz1lToscJnrk2CVl+eeH4NA7CLgk4az6KnTCyPrepCyUJelaG8t5qCAIAgCAIAgCApOeWQi136ZBcEEOeBraRiJR7+/rVHmWDcZb+vpz/yXWXYtNbizk+X+CyZAyqKmFsgtpanj2XDXw2jerPCYhX1qa59StxWHdFjg/g+5eyWKmF0RwOtrvZcNR3bOKYrDq+twfwMNiHRYpr5OU1NO6N7o5BZzTYhePsrlXJxlzR6yuyM4qUeTLxye15dG+Bxvzdi3sa6/o948V6DJ73KDrfQos2pUZqa6/wBi3q5KgIAgCAIAgCAo/KR0qfdL5xqgzvnD5LvJv1/H9zR5Pv2o/NP+8xc2T/X+GdGbfRX3OhTQte0seAWuFiDiCDsK9NKKktHyPOxk4vVcxDA1g0WNa0dTQAO4JGEYrSK0MylKXFvU9FIic/5QaJrJI5WgAyB2lbC5bazt+PgvOZxTGM4zS5l/lFspRlB9DLk5kPOyt2FgPEOt+IrOSy88kYzheSL9yWz/AKPTgEo1xuH8rsD46K7M3q2qdrszkyq3Zu2e5Ts2qzmamJ+zS0Tudh7weCpMDbu74v4LnHVbyiS+fwdZXsTyZReUaou6GLqDnniQB5FefzqzjGBe5PDhKfwYcnVNeSSX2Who3uNz93xUcmr1nKfYlnFmkIw+S8VNMyRujI1rm4GzgCMMRgVfzhGa0ktUUUZyg9YvRmccYaLNAA6gLDuCkopcEYbb4syWTBzPPeibFU+gAA9ofYagSSDYcL8V5XNaY13ax6rU9Nllrsp83R6E3ycSHQmbsDmniRY/dC78ll5JL3OHOI+eL9i4q7KcIAgCAIAgCAIAgPhCaAq82TzQzGpgBMDvhoxjoD4xo6hrtsx2aqqVDwlm9r9D5rt7os43LE17qz1Lk+/syzseCAQQQRcEbQdqtE01qisa04FI5RqZodFKOk7SYe0NsQeFz3qhzqteWfXkXmT2PzQ6czc5Psnlkb5nC3OEBvyW39LiSe5b8nocK3N9TTm16lYoLoW1XBUhAfEB9QBAEAQFH5SOlT7pfONUGd84fJd5N+v4/uaPJ9+1H5p/3mLmyf6/wzozb6K+50R7wASSABiScAANpK9O2ktWecXHgiqZTz3jYS2Bhkt6xOi3htPgqi/OIQela1/gtqMpsktZvT+SElz3qTq5lu5p97iuB5viG+CX4O1ZVQvU3+SMytlqWp0edLTo3tYAa7X8guTE4q2/TedDqw+Fqp13fX3Jvk6+Hk+b/E1d+S/Ul9jizj6cfuXjKFKJYnxHU9pb3jAq/urVkHF9UUdU3Cakuhx17S0lpwIJB7CMCvESTjLTseyTUlr3Ot5CrOegjk2lov8AKGDvEFezwtu9qjP2PIYmrd2yj7nO87qrnKqQ7G2YPo6/HSXmcys28RL24Ho8ur2KF78S45jUnN0ocdcji/hqHgL8VeZXVsUJ9+JS5nZt3tduBPTzNY0veQ1rRck4ABWE5xgtqT0Rwxi5PSK4lRyjn00EiCPS/iedEcGjHvsqa7OYp6Vx192W1OUSa1sensiIfntUn4obmH3krj/5bEPlp+DrWV4dc2/yROVMpyVLg+UgkDRFhbC5PvK4sTiLL5azO3D0V0x2Yf5LZyb9GfezycrjJPTP4KnOPVH5LmrwpQgCAIAgCAgsqZ20sFw6TTcPVj9M7ieiOJWyNUpGqV0ImtS5bq6jGnpWsYdUk7yAR1hjRc8MFlwjHm/wYU5y5L8kxRwz65pWH+GOPRG67nOJ8FBtdDYk+rN5RJCyA84ogwaLQABqGwdg6gsKKS0Rltt6sga7JJrJ2vluII8Gt1OlJ1uPstwA6zbZdV9uGeJtUp+lcl3/AOjuqxPh6nGHqfXt/wBlgY0AAAAAYADAADYFYJJLRHA3rzMlkHwoCGq8iSS30qupaT8WWRNHYAG3tvcVNTS6I1uDfVlUytJXZOcHc+6WImwL7vF/YeHElp3HHwW+OxZ00Zom7K+OuqLbm1l5tZGXAaL22D2Xvok6iDtBxtuK0WQcGb67FNEwoGwICj8pHSp90vnGqDO+cPku8m/X8f3NHk+/aj80/wC8xc2T/X+GdGbfRX3JblCry1jIGmwfdzu1rbWbuJN+C7s4vcYqtdTjymlSm7H0ITMzJDKiVxlxZGAdH2i4m1+zA+Cr8swsbrG58kd2ZYmVMEoc2dGgpmMFmNa0DY0ADwXp41witIpHnJTlLi3qU/lI/cf7n4VSZ0klH5LjJ+c/g1OTr4eT5v8AE1asl+pL7G7OPpx+50BejPPnLs8KPmqp9tT7SD6WvxBXkszp3d79+J6jLbduhe3Amsy8qCOmn0v3V5BucDh3t8V35ZiNiiev6eJw5lh9q+Gn6uBUYInTSBoxdI4Di46/FUsYyts06tlzKSqrb6JHYKaEMY1jdTQGjcBZe1hFRioroeOnJyk5PqUjlCryZGU4PotAe4dbiTa+4DxVDnF72lUuXMvMopWy7Hz5HnmPkSObTmlAcGkNa06r2BJI24EYb1HKsHC3Wya106EszxU69K4PTUvsUTWizWtA6gAB4L0KhFckUDk3zZQOUT9oZ80PvvXnM5X9WP2/uegyf6Uvv/Y3+Tfoz72eTl05J6Z/Bozj1R+S5q8KUIAgCAICr57ZLqahrRTu9AA6cWloF52G+ojsNuK21SjF+Y03QlJeU5+cmVED2vdBICxwcLxlzbtN8SBYhdW1GS01OTYnF66Fng5RHjCWBpPW15b9lwPmtLw66M3LEvqjbbyixbYZeBYfeFjw77kvEx7GX94sHxU//r/qTw8u48THsYu5RotkMvEsHvTw77jxK7Hm7lFB6NO4/wC4Pc0p4fuzHieyPjc9al/wVG4/WP8AJgTcxXOQ383yierMpZVl6EEcY63N0SN+m+/gmzUupnaufQ3KTJNfIQamr0G7WwhocezS0RbxUXKC9KJKFj9T/BY6WmbGNFuke1znPcd7nEkrS3qbktD3QyQueTWmjn0tQbcfKBGj42U6vWjXb6GUzk1c79KeBqMTr8HMt5ldGI9JzYf1HTVyHaEBRuUnpU+6XzjXn875w+S8yb9fwaXJ9+1O+af95i0ZP9d/Y35v9Ffc3+UamN4ZfV9JhPUcCO/0u5dOdQfln0OfJ7F5ofJDZqZaFLKS8EseAHW1gjU623We9cGX4tYeb2uTO3H4V3wWzzRcZs76Vrbh7nH2WsdfxAA4q9lmmHS111KaOW4hvTTQpWcOW3VbgdHRYy+iNZGlbFzus2CocbjJYl66aJF3g8JHDrTXVv8A3gSnJ18PJ83+Jq68l+pL7HLnH04/c6AvRnnyn8olHdkcw9Ulh3OxHiPFUuc1awU+xb5RbpNw7lIinc1r2g4PADu0Ahw8QqCNkoxcV1L2VcZSUn0LHmDk/TmMxGEQw+W7Adwv3hWmUUbVrsfJFZm12zWq11OiL0p5453ygUxbUNk9V7AAe1pII7iF5rOK2rVLo0eiymadTj2Zhmfl9tNpRy30HkO0gL6LrWNwMSCLaupRy3HRo1hPkzOY4KV2koc0WarzxpmC7XOedjWtI7y6wCtbM0w8VwepWV5ZfJ6NafcouW8qPqpOde0AAaAA1AC5tfacSvP4vEzxE9trRci+wuHjh47CfEtHJv0Z97PJytsk9M/gq849UfkuavClCAIAgCAIAgI7KOVIYnNjkIMjyA2MDSe4nAejsHabBSUW+KISlFPRmwaGI644+LGn3LGrJaIx/s2H4qL6tn5JtPuY2V2M20EQ1Rxjcxv5JqzOyj1bGBqAG4ALBnQzQBAEAQBAc7z9y+JSKSD0gHDTIx0njVG22ux19tupdVNenmZyX2a+VE/mTkA0sZfIP8WSxI9ho1M34kn/AIWq2zafA2017K48yyrUbggOecoNUHTsjH7tmPYXG9u4NPFeazixStUV0R6HKK3GtyfV/wAHvycwXklk2BoZxcb2+yFsyWHmlIhnE/LGPvqXWspGSsMcjQ5rtY946j2q9tqjZFxktUykrslXJSi9GioVWYeN4pbDqe25H0gfcqazJU35Jfkt684aXnj+BS5h43lmuOpjbE8SfcleSpPzy/BmzOHp5I/knKrNyJ1OaaMc2CWu0gNJxLTe5vr6uK754Cp07qPBHBDG2K3ey4s88382xSPc8SF+k3RsWgWxBvr7FHB4BYaTknrqSxeOliIpNaaE8rA4TTyrQieJ8LjYOGvXYg3B7wtN9KurcH1NtNrqmproVj9Qm/HO/kH5qq/4WH/sy0/5if8A6oseQ8lNpYhE03xLi4ixcT2brDgrLC4aOHhsIrcTiJXz22SC6TQamU8nR1DDHKLjWDqLT1g7CtN9ELo7M0babp0y2oMqVRmEb/4cwt1Obj3g49ypp5Lx8s/yi3hnHDzR/DPWizEaDeaUuHstGjf6RJU6smin55a/YhZm8mvJHT7kvlXNqOaJkLP8JrHaQ0RfYQb317+xdt+ArsrVa4Jdjjox067HY+Lfc9M3chCkDwHl+mWnEAWtft7VLB4NYZNJ66kcXi3iGm1poTC7TkCAIAgCAIAgOT5byJV08zp7Pf6ZeJm3dje4LtrT2HDgu2E4SWhwThOMtTZp8/6luDmwv7S0tPGxt4KLw8XyJLESXM3GcosnrQMO55H4SseHXcl4l9j0/vGP+nH1p/oWPD+5nxPsecnKLJ6sDBve4+QCz4ddzHiX2NKfP+pPRELdzST4uUlREi8RI1hlrKFRgx87vm2aI72D3rOxXHmR27Jci95tVNW5obVxAWGEmk0Od8pg29uG5c1ih+lnVW56eZEtWVjIm6Ujg0dusnqA1k9gUEm+RsbS5lcyhNWVl46djoITgZZLte8fws6TR4nrC2xUIcXxZpk5z4LgjdzfzWhpPSHpyfGOGr5DfV8+1Rna5EoVRgTy1m0ICAzqy+aVoaxhL3g6LiPQb+Z7FXY/GvDx0S4v8HfgcH4iXF8F+TnlPBJUSaLQ58jySeOtzjsHavNQhZfZouLZ6Kc66IavgkdQyBkoUsIjGJ6Tne046+GoDcvWYTDLD1qC+Ty2KxDvsc2SS6jnCAIAgCAIAgCAIAgCAIAgCAIAgCAIAgCAIAgCA0ZaWnmLg5kMhbg67WuLT1E7D2KWskR0izUfmtSHXBHwuPIrO9n3I7qHY8/1Qo/iR/M/81nez7mNzDserM1qQaoI+Nz5lY3s+5ndQ7G5BkuBnQhibuY0eNlFyb6klFLobawSPqAxLBe9hcbdov2oDJAEAQBAamU8nMqGGOUXBxwwLSNoOwrTfRC6OzNG2m6dUtqD4nzJ2TIoG6MTA3rOsne44lKcPXStILQW32WvWb1NxbjUEAQBAEAQBAEAQBAEAQBAEAQBAEAQBAEAQBAEBBZ5xzupnCm0tK40g3pGPG4b26tWy62VbO15jVbtbPlOdZFzinpLsjLdEm5Y9txpaidhBwXXOuMzjhbKHBE9FyiSetDGdznN8wVq8Ou5uWJfY2G8o3XTn6z/AKrHh/cz4n2MJOUU+rTjjJ+TU8P7mPE+xo1Gf9S7oNhZwc495NvBSWHj1IvEy6DJWfU7HWmAlaTqADXD5OiLHcRxSVEenARxEtePE6Jk6sEzBIGyMv6sjSxw4FcrWj0OyL1WpsrBkIAgCAIAgCAIAgCAIAgCAIAgCAIAgCAIAgCAIAgCAIAgIbLOc1PS3a92k/4tnpO47G8StkK5S5GudsY8yPpMr1tWNKnhihjOqSYucXDra0W/LtUnGEeb1Iqc5cloS1LRTggyVJd2NijY3xufFa249ETSl1ZJKJMj8o5Dp6jGaJjj7VtF38wsVKM5R5MhKuMuaIKo5P6c9B0zPpNcPtC62K+RqeHiaruTpmyd/FjT71LxD7GPDLuZM5Oo/WnkO5rR53TxD7Dwy7m9TZiUrekJH/KfYfZsou+TJLDwROUOSoYfgYo2doaLne7WVrcm+bNqhFckbiiSCAICPqsqNjnhpziZg+1tbSwX9IdRF8exSUW02Rckml3JBRJBAEAQBAEAQBAEAQBAEAQBAEAQBAEAQBAEAQBAamVo5HQyNgIbIWkNJwsd+zesx014kZJ6PQ47XZKniJ56KVvWS0kHrOmLg9674zi+TK+UJLmidyTn1NC0MkayVrQAMdB4AwA0hcHuWuVCfFG2OIceDLBTcoMB6bJmnc1w7wb+C1PDyNqxEepIRZ50bv3pG9kg9yi6Z9iavh3Nlmc1If8AMRcXW81Hdy7Gd7Dueoy/Sn/MQfWM/NY3cuxneR7n3+3ab/UU/wBaz802Jdhtx7mJzgpR/mIPrG/mmxLsN5Hueb856Qf5iLgb+Szu5djG9h3Nd+eVGP319zJD+FZ3M+xjfQ7mpNn9St1c67cwD7xCkqJkXiIHizPV8uFNSTydpwHEtBHis7lLmzG/b9MTYZ/aU/S5imaeoc5JbdcjyWP6a9yX9SXsSWSchR07jKS+SVw9KWQ6TiOoeyOwKEpt8OhONajx6ntS5WjlldFEdPQF3vbixpOpmltcccBqssOLS1ZlTTeiJBRJBAEAQBAEAQBAEAQBAEAQBAEAQBAEAQBAEAQBAEBr1FBFJ0443fKY13mFnaa5GHFPmRNdm/RNF5II2jra1zQO0lmripqyfRmt1w6ojG5uZMk+Dez6NQXebip7yxf/AAhuqn/9MzmFSu6L5uD2HzaU38x4eBgeTyDZLP3x/wBKeIl2Hho9z5/d3B8bP9j+lZ8RLsY8NHuZN5PafbJUd8Y/AseIkZ8PE9m5iUjelzp3yW8gFjfzM+HgZ/q/k6LpCIfLmcfBzljeWMzu60ZNyjk2DomlFvYaHn7AJTZsl3G1VHseFVn9Ss6HOv3N0R9ojyWVRJ8zDxEFyNT9bKufCkpHY6nO0nDv9Fo71LdRXqZHfTl6YmbM3qyqxrqgtYdcUZGI6jYaP3ljeQj6UZ3c5etlqybk+OnYIoWhrRs2k9ZOsntWmUnJ6s3RiorRG0sEggCAIAgCAIAgCAIAgCAIAgCAIAgCAIAgCAIAgCAIAgNOryXDL8LDE/tcxrj3kLKk1yZFxi+aI2XM+jd+5A+S57fAOsp72fchuYdjxOZdN6pnbuld77rO9kNzH3/Jicy4vjqv63/qm+fZfgxuV3f5MHZjQnXLVHfI3+lZ3z7IxuF3Zj+oFNtdOd72/wBKb+Q8PE9Y8xaMeo875He6yb+Znw8DbhzSo26oGn5Re/7xKi7Z9ySph2JCmybDH8HFEz5LGt8goOTfNklFLkjbWCQQBAEAQBAEAQBAEAQBAEAQBAEAQBAEAQBAEAQBA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data:image/jpeg;base64,/9j/4AAQSkZJRgABAQAAAQABAAD/2wCEAAkGBxQREhQQEBQRFhQVFxUUGBUWFRQUFhMVFRcWGBgRFRQYHSggGB0lHBYUITEhJSkrLi4vFx8zODMsNygtLisBCgoKDg0OGxAQGywkICQsLTQ0LiwsLCwsLDQsLCwsLCwsLCwsLCwsLCwsLCwsLCwsLCwsLCwsLCwsLCwsLCwsLP/AABEIAKgBKwMBEQACEQEDEQH/xAAbAAEAAgMBAQAAAAAAAAAAAAAABQYCBAcDAf/EAEoQAAEDAgEHCAQKBwgDAQAAAAEAAgMEESEFBhIxQXGBBxMyUWGRobEiQlLBM1Nyc4KTorLC0RQWNENiktIVFyNEVIPh4iWj8CT/xAAaAQEAAgMBAAAAAAAAAAAAAAAAAgUBAwQG/8QANREAAgIAAwYFAwMEAgMBAAAAAAECAwQFERITITFBURQiMmGBM3GRQqGxI8HR8BXhJVLxJP/aAAwDAQACEQMRAD8A7igCAIAgCAIAgCAIAgI+Kv8A/wBD6d2vQbIztafRcOBF/pdi51d/WdT7am90/wBJWLvoSC6DQEAQBAEAQBAEAQBAEAQBAEAQBAEAQBAEAQBAEAQBAEAQBAEAQBAEAQBAEAQBAVCtqP8Ay0QGxmgeLXut4gqnsn/5CKXb/JbVw/8AwSb7/wCC3q4KkIAgCAIAgCAIAgCAIAgCAIAgCAIAgCAIAgCAIAgCAIAgCAIAgCAIAgCAIAgPGrqWxMdI82a0Ek7lCyxQi5S5IlCDnJRjzZRc09KprX1Lh0dJ+4u9Fre6/cqDL9b8VK59P9X7F7j9KMLGpdf9f7nQF6IoAgCAIAgCAIAgCAIAgCAIAgCAIAgCAIAgCAIAgCAIAgCAIAgCAIAgCAIAgMJJA0FziAALkk2AHWSsNpLVmUm3ojnOdOXzVOEMN+bBwG2R2oG3V1BeZx+NeIlu6+X8no8Dg1RHeWc/4Ljmxkj9GhDT03ek89vs8Bh3q7wOG3FSXV8ymxuI39rkuS5Ewuw5AgCAIAgCAIAgCAIAgCAIAgCAIAgCAIAgCAIAgCAIAgCAIAgCAIAgCAIDWr65kLDJK4NaO8nqA2larbYVR2pvRGyqqdktmC1ZzjOLOJ9UdBt2xXwZtd1F9te5eZxmPniHsx4R7dz0eDwMKFtPjLv2LHmfm1zVqicen6jT6gPrH+LyVnl2X7v+pZz6exXZhjt5/Tr5dff/AKLYrgqSKrc4YY3aAcZJDgI4xpuJ6sMBxK5LMbVB7Ker7Lizqrwds1taaLu+CNujllf6UjGxjYy+k76RGA3C+9bq5TlxktPbqabFCPCL19zbW01hAEAQBAEAQBAEAQBAEAQBAEAQBAEAQBAEAQBAEAQBAEAQBAEAQEZlzLLKVmk/Fx6LBrcfcO1cuKxUMPHWXPsdGGw075aR/Jzavr5qyUaV3OJsxjdTexo968vddbirOPHsj01VNWGr4cO7Lrmzmq2C0s1nS7BrbHu63dvcr3A5bGnzz4y/gpMbmDu8kOEf5JPLWW4qVt5Ddx6LB0ndvYO0rrxOLrw61lz7HLhsLZe9I8u5U2VVXlJxa083COla4aB1E63ns1blTxtxOOlpHyx/38ltKvDYKOsvNL/fwW3I2Q4qVtoxdx1vPSdx2DsCuMNhK6FpFce/UqMRirL3rJ8O3Qk11HOEAQBAEAQBAEAQBAEAQBAEAQBAEAQBAEAQBAEAQBAEAQBAEAQBAauU61sETpX6mi9tpOxo3my1X3Rqg5y6GymqVs1CPU5PlGufUSGSTFzsABsGxjR1Lx99077NqXNnraaYUQ2Y9DoOamQBTM5x4vM4Y/wA+oPevSYDBKiO0/U/29jzuOxjvlsx9K/f3NvOPLApYtPAvd6LG9Z6z2BbsZilh69rr0NWEwzvs2enUoOR6CSuqDpuJ9aR+0DqHadQ/wCF53DUzxl3mf3Zf4i6GEp0ivsjp1JStiYI42hrW4AD/wC1r1Vdca4qMVokeZnOU5OUnq2eymQCAIAgCAIAgKvnnlqWmMQhLRph97tB6OhbzKqsyxlmHcdjqWeXYWu/a2+hrZpZwTVE5jlLS3Qc7BoGILRr4lacvx9t9uzPTTQ24/BVU1qUNeZcVdlOEAQBAEAQBAEAQBAEAQBAEAQBAEAQBAEAQBAEBVeURxFOwDUZRf8AleR4qozlvcrTuWmUJb569itZl0YlqmaWIYDJxbYDxIPBVeV1KzELXpxLTMrHCh6deB09erPLnN8/qguqdDYxjQB2uxJ8u5eYzebd+z2R6TKoJU7XdkvycEaE3taTb/Jth46S7cl02Jd9TjzjXbj20LiropwgCAIAgCAIAgKPykdKn3S+caoM75w+S7yb9fx/c0eT79qPzT/vMXNk/wBf4Z0Zt9Ffc6MvUHnAgCAIAgCAIAgCA+ID6gCAIAgPiA+oAgCAIAgCAIAgIzOPJ36RTvjHS6TflNxA44jiuXGUb6lwXM6cJfubVLp1KNmRUc3VhrsNNro8cLOwNjxbZUGVT2MRo+vAvczht4fVdNGdMXqTzJzzlBpC2dsuyRtvpMwI7i1eazipq1T6Nfwehym1Otw7P+SKzcysaWYPN9A+i8fwnaO0a+9cmBxW4t1fJ8zrxuG39ei5rkdVikDgHNIIIBBGog6ivXxaa1R5Rpp6MzWTAQBAEAQBAEBR+UjpU+6XzjVBnfOHyXeTfr+P7mjyfftR+af95i5sn+v8M6M2+ivuXfLlc6CB8zWhxbbAm2sgX4XuvQYq6VNTnFa6FHhqlbYoN6anP585quY2a4j+GJvvxd4rzkswxVr8v7Iv44DDVLzfuzWkNZ0nfpm888B3rS3i+b2v3NsfCcls/sZUOcdTEbiVzh7Lzpg9mOI4FSqx99b9Wv3FuAosXp0+x0PIGV21UXOAWcDoubr0T7wV6XCYqOIr2lz6nncVhpYeey/grOedfUQTjm5XtY9oIAtYEYOAw3HiqrM776bVsy0TRZ5bTTdX5optM2cxssyTOkimeXGwe0nqGDh4tW3K8XO1yhY9WaszwsK1GUFoi4K6Kgr2euUHwQNMbi1zngXGu1iT5BVuZ3ypqTi9HqWGW0xtt0ktVoVzNjKtRNUxsdK8tuS4YYhoJtq67KswGKvtvUZSehY47DUVUuSiky25zZVfSw84xocS4NxJs24ONhr1dmtXOOxMqK9uK1KnB4dX2bDehRZc4KycnRfJuiba38ov4rz8sbi7eTfwi8WCwtXqS+Wa8r6tvpP/AEsDrdzoHeVqk8UuL2v3NsVhXwWz+x75OzoqIiPTMjdrXnSvudrC2U5lfW+eq9yF2XU2LgtH7F/pKsVUUcsRIF7kXIItfSYba8V6Ou1YitTg9Dz1lToscJnrk2CVl+eeH4NA7CLgk4az6KnTCyPrepCyUJelaG8t5qCAIAgCAIAgCApOeWQi136ZBcEEOeBraRiJR7+/rVHmWDcZb+vpz/yXWXYtNbizk+X+CyZAyqKmFsgtpanj2XDXw2jerPCYhX1qa59StxWHdFjg/g+5eyWKmF0RwOtrvZcNR3bOKYrDq+twfwMNiHRYpr5OU1NO6N7o5BZzTYhePsrlXJxlzR6yuyM4qUeTLxye15dG+Bxvzdi3sa6/o948V6DJ73KDrfQos2pUZqa6/wBi3q5KgIAgCAIAgCAo/KR0qfdL5xqgzvnD5LvJv1/H9zR5Pv2o/NP+8xc2T/X+GdGbfRX3OhTQte0seAWuFiDiCDsK9NKKktHyPOxk4vVcxDA1g0WNa0dTQAO4JGEYrSK0MylKXFvU9FIic/5QaJrJI5WgAyB2lbC5bazt+PgvOZxTGM4zS5l/lFspRlB9DLk5kPOyt2FgPEOt+IrOSy88kYzheSL9yWz/AKPTgEo1xuH8rsD46K7M3q2qdrszkyq3Zu2e5Ts2qzmamJ+zS0Tudh7weCpMDbu74v4LnHVbyiS+fwdZXsTyZReUaou6GLqDnniQB5FefzqzjGBe5PDhKfwYcnVNeSSX2Who3uNz93xUcmr1nKfYlnFmkIw+S8VNMyRujI1rm4GzgCMMRgVfzhGa0ktUUUZyg9YvRmccYaLNAA6gLDuCkopcEYbb4syWTBzPPeibFU+gAA9ofYagSSDYcL8V5XNaY13ax6rU9Nllrsp83R6E3ycSHQmbsDmniRY/dC78ll5JL3OHOI+eL9i4q7KcIAgCAIAgCAIAgPhCaAq82TzQzGpgBMDvhoxjoD4xo6hrtsx2aqqVDwlm9r9D5rt7os43LE17qz1Lk+/syzseCAQQQRcEbQdqtE01qisa04FI5RqZodFKOk7SYe0NsQeFz3qhzqteWfXkXmT2PzQ6czc5Psnlkb5nC3OEBvyW39LiSe5b8nocK3N9TTm16lYoLoW1XBUhAfEB9QBAEAQFH5SOlT7pfONUGd84fJd5N+v4/uaPJ9+1H5p/3mLmyf6/wzozb6K+50R7wASSABiScAANpK9O2ktWecXHgiqZTz3jYS2Bhkt6xOi3htPgqi/OIQela1/gtqMpsktZvT+SElz3qTq5lu5p97iuB5viG+CX4O1ZVQvU3+SMytlqWp0edLTo3tYAa7X8guTE4q2/TedDqw+Fqp13fX3Jvk6+Hk+b/E1d+S/Ul9jizj6cfuXjKFKJYnxHU9pb3jAq/urVkHF9UUdU3Cakuhx17S0lpwIJB7CMCvESTjLTseyTUlr3Ot5CrOegjk2lov8AKGDvEFezwtu9qjP2PIYmrd2yj7nO87qrnKqQ7G2YPo6/HSXmcys28RL24Ho8ur2KF78S45jUnN0ocdcji/hqHgL8VeZXVsUJ9+JS5nZt3tduBPTzNY0veQ1rRck4ABWE5xgtqT0Rwxi5PSK4lRyjn00EiCPS/iedEcGjHvsqa7OYp6Vx192W1OUSa1sensiIfntUn4obmH3krj/5bEPlp+DrWV4dc2/yROVMpyVLg+UgkDRFhbC5PvK4sTiLL5azO3D0V0x2Yf5LZyb9GfezycrjJPTP4KnOPVH5LmrwpQgCAIAgCAgsqZ20sFw6TTcPVj9M7ieiOJWyNUpGqV0ImtS5bq6jGnpWsYdUk7yAR1hjRc8MFlwjHm/wYU5y5L8kxRwz65pWH+GOPRG67nOJ8FBtdDYk+rN5RJCyA84ogwaLQABqGwdg6gsKKS0Rltt6sga7JJrJ2vluII8Gt1OlJ1uPstwA6zbZdV9uGeJtUp+lcl3/AOjuqxPh6nGHqfXt/wBlgY0AAAAAYADAADYFYJJLRHA3rzMlkHwoCGq8iSS30qupaT8WWRNHYAG3tvcVNTS6I1uDfVlUytJXZOcHc+6WImwL7vF/YeHElp3HHwW+OxZ00Zom7K+OuqLbm1l5tZGXAaL22D2Xvok6iDtBxtuK0WQcGb67FNEwoGwICj8pHSp90vnGqDO+cPku8m/X8f3NHk+/aj80/wC8xc2T/X+GdGbfRX3JblCry1jIGmwfdzu1rbWbuJN+C7s4vcYqtdTjymlSm7H0ITMzJDKiVxlxZGAdH2i4m1+zA+Cr8swsbrG58kd2ZYmVMEoc2dGgpmMFmNa0DY0ADwXp41witIpHnJTlLi3qU/lI/cf7n4VSZ0klH5LjJ+c/g1OTr4eT5v8AE1asl+pL7G7OPpx+50BejPPnLs8KPmqp9tT7SD6WvxBXkszp3d79+J6jLbduhe3Amsy8qCOmn0v3V5BucDh3t8V35ZiNiiev6eJw5lh9q+Gn6uBUYInTSBoxdI4Di46/FUsYyts06tlzKSqrb6JHYKaEMY1jdTQGjcBZe1hFRioroeOnJyk5PqUjlCryZGU4PotAe4dbiTa+4DxVDnF72lUuXMvMopWy7Hz5HnmPkSObTmlAcGkNa06r2BJI24EYb1HKsHC3Wya106EszxU69K4PTUvsUTWizWtA6gAB4L0KhFckUDk3zZQOUT9oZ80PvvXnM5X9WP2/uegyf6Uvv/Y3+Tfoz72eTl05J6Z/Bozj1R+S5q8KUIAgCAICr57ZLqahrRTu9AA6cWloF52G+ojsNuK21SjF+Y03QlJeU5+cmVED2vdBICxwcLxlzbtN8SBYhdW1GS01OTYnF66Fng5RHjCWBpPW15b9lwPmtLw66M3LEvqjbbyixbYZeBYfeFjw77kvEx7GX94sHxU//r/qTw8u48THsYu5RotkMvEsHvTw77jxK7Hm7lFB6NO4/wC4Pc0p4fuzHieyPjc9al/wVG4/WP8AJgTcxXOQ383yierMpZVl6EEcY63N0SN+m+/gmzUupnaufQ3KTJNfIQamr0G7WwhocezS0RbxUXKC9KJKFj9T/BY6WmbGNFuke1znPcd7nEkrS3qbktD3QyQueTWmjn0tQbcfKBGj42U6vWjXb6GUzk1c79KeBqMTr8HMt5ldGI9JzYf1HTVyHaEBRuUnpU+6XzjXn875w+S8yb9fwaXJ9+1O+af95i0ZP9d/Y35v9Ffc3+UamN4ZfV9JhPUcCO/0u5dOdQfln0OfJ7F5ofJDZqZaFLKS8EseAHW1gjU623We9cGX4tYeb2uTO3H4V3wWzzRcZs76Vrbh7nH2WsdfxAA4q9lmmHS111KaOW4hvTTQpWcOW3VbgdHRYy+iNZGlbFzus2CocbjJYl66aJF3g8JHDrTXVv8A3gSnJ18PJ83+Jq68l+pL7HLnH04/c6AvRnnyn8olHdkcw9Ulh3OxHiPFUuc1awU+xb5RbpNw7lIinc1r2g4PADu0Ahw8QqCNkoxcV1L2VcZSUn0LHmDk/TmMxGEQw+W7Adwv3hWmUUbVrsfJFZm12zWq11OiL0p5453ygUxbUNk9V7AAe1pII7iF5rOK2rVLo0eiymadTj2Zhmfl9tNpRy30HkO0gL6LrWNwMSCLaupRy3HRo1hPkzOY4KV2koc0WarzxpmC7XOedjWtI7y6wCtbM0w8VwepWV5ZfJ6NafcouW8qPqpOde0AAaAA1AC5tfacSvP4vEzxE9trRci+wuHjh47CfEtHJv0Z97PJytsk9M/gq849UfkuavClCAIAgCAIAgI7KOVIYnNjkIMjyA2MDSe4nAejsHabBSUW+KISlFPRmwaGI644+LGn3LGrJaIx/s2H4qL6tn5JtPuY2V2M20EQ1Rxjcxv5JqzOyj1bGBqAG4ALBnQzQBAEAQBAc7z9y+JSKSD0gHDTIx0njVG22ux19tupdVNenmZyX2a+VE/mTkA0sZfIP8WSxI9ho1M34kn/AIWq2zafA2017K48yyrUbggOecoNUHTsjH7tmPYXG9u4NPFeazixStUV0R6HKK3GtyfV/wAHvycwXklk2BoZxcb2+yFsyWHmlIhnE/LGPvqXWspGSsMcjQ5rtY946j2q9tqjZFxktUykrslXJSi9GioVWYeN4pbDqe25H0gfcqazJU35Jfkt684aXnj+BS5h43lmuOpjbE8SfcleSpPzy/BmzOHp5I/knKrNyJ1OaaMc2CWu0gNJxLTe5vr6uK754Cp07qPBHBDG2K3ey4s88382xSPc8SF+k3RsWgWxBvr7FHB4BYaTknrqSxeOliIpNaaE8rA4TTyrQieJ8LjYOGvXYg3B7wtN9KurcH1NtNrqmproVj9Qm/HO/kH5qq/4WH/sy0/5if8A6oseQ8lNpYhE03xLi4ixcT2brDgrLC4aOHhsIrcTiJXz22SC6TQamU8nR1DDHKLjWDqLT1g7CtN9ELo7M0babp0y2oMqVRmEb/4cwt1Obj3g49ypp5Lx8s/yi3hnHDzR/DPWizEaDeaUuHstGjf6RJU6smin55a/YhZm8mvJHT7kvlXNqOaJkLP8JrHaQ0RfYQb317+xdt+ArsrVa4Jdjjox067HY+Lfc9M3chCkDwHl+mWnEAWtft7VLB4NYZNJ66kcXi3iGm1poTC7TkCAIAgCAIAgOT5byJV08zp7Pf6ZeJm3dje4LtrT2HDgu2E4SWhwThOMtTZp8/6luDmwv7S0tPGxt4KLw8XyJLESXM3GcosnrQMO55H4SseHXcl4l9j0/vGP+nH1p/oWPD+5nxPsecnKLJ6sDBve4+QCz4ddzHiX2NKfP+pPRELdzST4uUlREi8RI1hlrKFRgx87vm2aI72D3rOxXHmR27Jci95tVNW5obVxAWGEmk0Od8pg29uG5c1ih+lnVW56eZEtWVjIm6Ujg0dusnqA1k9gUEm+RsbS5lcyhNWVl46djoITgZZLte8fws6TR4nrC2xUIcXxZpk5z4LgjdzfzWhpPSHpyfGOGr5DfV8+1Rna5EoVRgTy1m0ICAzqy+aVoaxhL3g6LiPQb+Z7FXY/GvDx0S4v8HfgcH4iXF8F+TnlPBJUSaLQ58jySeOtzjsHavNQhZfZouLZ6Kc66IavgkdQyBkoUsIjGJ6Tne046+GoDcvWYTDLD1qC+Ty2KxDvsc2SS6jnCAIAgCAIAgCAIAgCAIAgCAIAgCAIAgCAIAgCA0ZaWnmLg5kMhbg67WuLT1E7D2KWskR0izUfmtSHXBHwuPIrO9n3I7qHY8/1Qo/iR/M/81nez7mNzDserM1qQaoI+Nz5lY3s+5ndQ7G5BkuBnQhibuY0eNlFyb6klFLobawSPqAxLBe9hcbdov2oDJAEAQBAamU8nMqGGOUXBxwwLSNoOwrTfRC6OzNG2m6dUtqD4nzJ2TIoG6MTA3rOsne44lKcPXStILQW32WvWb1NxbjUEAQBAEAQBAEAQBAEAQBAEAQBAEAQBAEAQBAEBBZ5xzupnCm0tK40g3pGPG4b26tWy62VbO15jVbtbPlOdZFzinpLsjLdEm5Y9txpaidhBwXXOuMzjhbKHBE9FyiSetDGdznN8wVq8Ou5uWJfY2G8o3XTn6z/AKrHh/cz4n2MJOUU+rTjjJ+TU8P7mPE+xo1Gf9S7oNhZwc495NvBSWHj1IvEy6DJWfU7HWmAlaTqADXD5OiLHcRxSVEenARxEtePE6Jk6sEzBIGyMv6sjSxw4FcrWj0OyL1WpsrBkIAgCAIAgCAIAgCAIAgCAIAgCAIAgCAIAgCAIAgCAIAgIbLOc1PS3a92k/4tnpO47G8StkK5S5GudsY8yPpMr1tWNKnhihjOqSYucXDra0W/LtUnGEeb1Iqc5cloS1LRTggyVJd2NijY3xufFa249ETSl1ZJKJMj8o5Dp6jGaJjj7VtF38wsVKM5R5MhKuMuaIKo5P6c9B0zPpNcPtC62K+RqeHiaruTpmyd/FjT71LxD7GPDLuZM5Oo/WnkO5rR53TxD7Dwy7m9TZiUrekJH/KfYfZsou+TJLDwROUOSoYfgYo2doaLne7WVrcm+bNqhFckbiiSCAICPqsqNjnhpziZg+1tbSwX9IdRF8exSUW02Rckml3JBRJBAEAQBAEAQBAEAQBAEAQBAEAQBAEAQBAEAQBAamVo5HQyNgIbIWkNJwsd+zesx014kZJ6PQ47XZKniJ56KVvWS0kHrOmLg9674zi+TK+UJLmidyTn1NC0MkayVrQAMdB4AwA0hcHuWuVCfFG2OIceDLBTcoMB6bJmnc1w7wb+C1PDyNqxEepIRZ50bv3pG9kg9yi6Z9iavh3Nlmc1If8AMRcXW81Hdy7Gd7Dueoy/Sn/MQfWM/NY3cuxneR7n3+3ab/UU/wBaz802Jdhtx7mJzgpR/mIPrG/mmxLsN5Hueb856Qf5iLgb+Szu5djG9h3Nd+eVGP319zJD+FZ3M+xjfQ7mpNn9St1c67cwD7xCkqJkXiIHizPV8uFNSTydpwHEtBHis7lLmzG/b9MTYZ/aU/S5imaeoc5JbdcjyWP6a9yX9SXsSWSchR07jKS+SVw9KWQ6TiOoeyOwKEpt8OhONajx6ntS5WjlldFEdPQF3vbixpOpmltcccBqssOLS1ZlTTeiJBRJBAEAQBAEAQBAEAQBAEAQBAEAQBAEAQBAEAQBAEBr1FBFJ0443fKY13mFnaa5GHFPmRNdm/RNF5II2jra1zQO0lmripqyfRmt1w6ojG5uZMk+Dez6NQXebip7yxf/AAhuqn/9MzmFSu6L5uD2HzaU38x4eBgeTyDZLP3x/wBKeIl2Hho9z5/d3B8bP9j+lZ8RLsY8NHuZN5PafbJUd8Y/AseIkZ8PE9m5iUjelzp3yW8gFjfzM+HgZ/q/k6LpCIfLmcfBzljeWMzu60ZNyjk2DomlFvYaHn7AJTZsl3G1VHseFVn9Ss6HOv3N0R9ojyWVRJ8zDxEFyNT9bKufCkpHY6nO0nDv9Fo71LdRXqZHfTl6YmbM3qyqxrqgtYdcUZGI6jYaP3ljeQj6UZ3c5etlqybk+OnYIoWhrRs2k9ZOsntWmUnJ6s3RiorRG0sEggCAIAgCAIAgCAIAgCAIAgCAIAgCAIAgCAIAgCAIAgNOryXDL8LDE/tcxrj3kLKk1yZFxi+aI2XM+jd+5A+S57fAOsp72fchuYdjxOZdN6pnbuld77rO9kNzH3/Jicy4vjqv63/qm+fZfgxuV3f5MHZjQnXLVHfI3+lZ3z7IxuF3Zj+oFNtdOd72/wBKb+Q8PE9Y8xaMeo875He6yb+Znw8DbhzSo26oGn5Re/7xKi7Z9ySph2JCmybDH8HFEz5LGt8goOTfNklFLkjbWCQQBAEAQBAEAQBAEAQBAEAQBAEAQBAEAQBAEAQBAE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10" descr="https://djaodjin.com/static/img/postgresql-logo-183x203.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8" name="Picture 12" descr="https://djaodjin.com/static/img/postgresql-logo-183x2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769" y="3863608"/>
            <a:ext cx="1743075" cy="1933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10" name="Picture 14" descr="http://upload.wikimedia.org/wikipedia/he/0/05/Java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2060848"/>
            <a:ext cx="1092901" cy="2033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6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12624"/>
            <a:ext cx="6192688" cy="5774709"/>
          </a:xfrm>
          <a:prstGeom prst="rect">
            <a:avLst/>
          </a:prstGeom>
        </p:spPr>
      </p:pic>
      <p:sp>
        <p:nvSpPr>
          <p:cNvPr id="2" name="Titre 1"/>
          <p:cNvSpPr>
            <a:spLocks noGrp="1"/>
          </p:cNvSpPr>
          <p:nvPr>
            <p:ph type="title"/>
          </p:nvPr>
        </p:nvSpPr>
        <p:spPr/>
        <p:txBody>
          <a:bodyPr/>
          <a:lstStyle/>
          <a:p>
            <a:r>
              <a:rPr lang="en-US" dirty="0" smtClean="0"/>
              <a:t>Technologies &amp; COTS</a:t>
            </a:r>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12</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130888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Technologies </a:t>
            </a:r>
            <a:r>
              <a:rPr lang="en-US" dirty="0"/>
              <a:t>&amp; COTS</a:t>
            </a:r>
            <a:endParaRPr lang="fr-FR" dirty="0"/>
          </a:p>
        </p:txBody>
      </p:sp>
      <p:sp>
        <p:nvSpPr>
          <p:cNvPr id="3" name="Espace réservé du contenu 2"/>
          <p:cNvSpPr>
            <a:spLocks noGrp="1"/>
          </p:cNvSpPr>
          <p:nvPr>
            <p:ph idx="1"/>
          </p:nvPr>
        </p:nvSpPr>
        <p:spPr>
          <a:xfrm>
            <a:off x="107504" y="1219200"/>
            <a:ext cx="8807896" cy="4946104"/>
          </a:xfrm>
        </p:spPr>
        <p:txBody>
          <a:bodyPr/>
          <a:lstStyle/>
          <a:p>
            <a:pPr lvl="1"/>
            <a:r>
              <a:rPr lang="en-US" sz="2400" dirty="0" smtClean="0"/>
              <a:t>Open Source Content Framework system written in PHP</a:t>
            </a:r>
          </a:p>
          <a:p>
            <a:endParaRPr lang="en-US" sz="2400" dirty="0" smtClean="0"/>
          </a:p>
          <a:p>
            <a:pPr lvl="1"/>
            <a:r>
              <a:rPr lang="en-US" sz="2400" dirty="0" smtClean="0"/>
              <a:t>Core with basic features</a:t>
            </a:r>
          </a:p>
          <a:p>
            <a:pPr lvl="2"/>
            <a:r>
              <a:rPr lang="en-US" sz="2000" dirty="0" smtClean="0"/>
              <a:t>User account</a:t>
            </a:r>
          </a:p>
          <a:p>
            <a:pPr lvl="2"/>
            <a:r>
              <a:rPr lang="en-US" sz="2000" dirty="0" smtClean="0"/>
              <a:t>Menu</a:t>
            </a:r>
          </a:p>
          <a:p>
            <a:pPr lvl="2"/>
            <a:r>
              <a:rPr lang="en-US" sz="2000" dirty="0" smtClean="0"/>
              <a:t>Page customization</a:t>
            </a:r>
          </a:p>
          <a:p>
            <a:pPr lvl="2"/>
            <a:r>
              <a:rPr lang="en-US" sz="2000" dirty="0" smtClean="0"/>
              <a:t>System administration</a:t>
            </a:r>
          </a:p>
          <a:p>
            <a:pPr lvl="1"/>
            <a:endParaRPr lang="en-US" sz="2400" dirty="0" smtClean="0"/>
          </a:p>
          <a:p>
            <a:pPr lvl="1"/>
            <a:r>
              <a:rPr lang="en-US" sz="2400" dirty="0" smtClean="0"/>
              <a:t>Tons of plugins to extend the core</a:t>
            </a:r>
          </a:p>
          <a:p>
            <a:pPr lvl="2"/>
            <a:r>
              <a:rPr lang="en-US" sz="2000" dirty="0" smtClean="0"/>
              <a:t>Available on Drupal.org</a:t>
            </a:r>
          </a:p>
          <a:p>
            <a:pPr lvl="2"/>
            <a:r>
              <a:rPr lang="en-US" sz="2000" dirty="0" smtClean="0"/>
              <a:t>Community plugins</a:t>
            </a:r>
          </a:p>
          <a:p>
            <a:endParaRPr lang="en-US" sz="2400" dirty="0"/>
          </a:p>
          <a:p>
            <a:pPr lvl="1"/>
            <a:r>
              <a:rPr lang="en-US" sz="2400" dirty="0" smtClean="0"/>
              <a:t>Fully customizable using themes</a:t>
            </a:r>
          </a:p>
          <a:p>
            <a:endParaRPr lang="en-US" dirty="0"/>
          </a:p>
          <a:p>
            <a:endParaRPr lang="en-US" dirty="0" smtClean="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13</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258392"/>
            <a:ext cx="992882" cy="114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txBox="1">
            <a:spLocks/>
          </p:cNvSpPr>
          <p:nvPr/>
        </p:nvSpPr>
        <p:spPr bwMode="auto">
          <a:xfrm>
            <a:off x="6411207" y="683739"/>
            <a:ext cx="2623592" cy="29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9pPr>
          </a:lstStyle>
          <a:p>
            <a:r>
              <a:rPr lang="en-US" sz="2000" kern="0" dirty="0" smtClean="0"/>
              <a:t>Drupal - CMS</a:t>
            </a:r>
            <a:endParaRPr lang="fr-FR" sz="2000" kern="0" dirty="0"/>
          </a:p>
        </p:txBody>
      </p:sp>
      <p:pic>
        <p:nvPicPr>
          <p:cNvPr id="6" name="Picture 2" descr="https://www.drupal.org/files/issues/D7-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276872"/>
            <a:ext cx="345599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03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Technologies &amp; </a:t>
            </a:r>
            <a:r>
              <a:rPr lang="en-US" dirty="0" smtClean="0"/>
              <a:t>COTS</a:t>
            </a:r>
            <a:endParaRPr lang="fr-FR" dirty="0"/>
          </a:p>
        </p:txBody>
      </p:sp>
      <p:sp>
        <p:nvSpPr>
          <p:cNvPr id="3" name="Espace réservé du contenu 2"/>
          <p:cNvSpPr>
            <a:spLocks noGrp="1"/>
          </p:cNvSpPr>
          <p:nvPr>
            <p:ph idx="1"/>
          </p:nvPr>
        </p:nvSpPr>
        <p:spPr>
          <a:xfrm>
            <a:off x="107504" y="1219200"/>
            <a:ext cx="8807896" cy="1417712"/>
          </a:xfrm>
        </p:spPr>
        <p:txBody>
          <a:bodyPr/>
          <a:lstStyle/>
          <a:p>
            <a:pPr lvl="1"/>
            <a:r>
              <a:rPr lang="en-US" sz="2400" dirty="0" smtClean="0"/>
              <a:t>Group of Drupal plugins to build a collaborative website</a:t>
            </a:r>
          </a:p>
          <a:p>
            <a:endParaRPr lang="en-US" sz="2400" dirty="0" smtClean="0"/>
          </a:p>
          <a:p>
            <a:pPr lvl="1"/>
            <a:r>
              <a:rPr lang="en-US" sz="2400" dirty="0" smtClean="0"/>
              <a:t>Developed </a:t>
            </a:r>
            <a:r>
              <a:rPr lang="en-US" sz="2400" dirty="0" err="1" smtClean="0"/>
              <a:t>Acquia</a:t>
            </a:r>
            <a:r>
              <a:rPr lang="en-US" sz="2400" dirty="0" smtClean="0"/>
              <a:t>, creators of Drupal</a:t>
            </a:r>
          </a:p>
          <a:p>
            <a:endParaRPr lang="en-US" dirty="0"/>
          </a:p>
          <a:p>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14</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7174" name="Picture 6" descr="https://www.drupal.org/files/project-images/Commons_responsive_prototype_1%20%281%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38" y="2740470"/>
            <a:ext cx="1984593" cy="38970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google.fr/url?source=imglanding&amp;ct=img&amp;q=https://www.drupal.org/files/project-images/commons_bw.png&amp;sa=X&amp;ei=FBpKVYigMYbvUpPDgMAK&amp;ved=0CAkQ8wc&amp;usg=AFQjCNHeYb3xBk8yDyhmHw0--B0rcr78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209" y="2740470"/>
            <a:ext cx="4733769" cy="3856882"/>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txBox="1">
            <a:spLocks/>
          </p:cNvSpPr>
          <p:nvPr/>
        </p:nvSpPr>
        <p:spPr bwMode="auto">
          <a:xfrm>
            <a:off x="6411207" y="683739"/>
            <a:ext cx="2623592" cy="29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9pPr>
          </a:lstStyle>
          <a:p>
            <a:r>
              <a:rPr lang="en-US" sz="2000" kern="0" dirty="0" err="1" smtClean="0"/>
              <a:t>Acquia</a:t>
            </a:r>
            <a:r>
              <a:rPr lang="en-US" sz="2000" kern="0" dirty="0" smtClean="0"/>
              <a:t> Commons</a:t>
            </a:r>
            <a:endParaRPr lang="fr-FR" sz="2000" kern="0" dirty="0"/>
          </a:p>
        </p:txBody>
      </p:sp>
    </p:spTree>
    <p:extLst>
      <p:ext uri="{BB962C8B-B14F-4D97-AF65-F5344CB8AC3E}">
        <p14:creationId xmlns:p14="http://schemas.microsoft.com/office/powerpoint/2010/main" val="311593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Technologies &amp; </a:t>
            </a:r>
            <a:r>
              <a:rPr lang="en-US" dirty="0" smtClean="0"/>
              <a:t>COTS</a:t>
            </a:r>
            <a:endParaRPr lang="fr-FR"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15</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
        <p:nvSpPr>
          <p:cNvPr id="8" name="Titre 1"/>
          <p:cNvSpPr txBox="1">
            <a:spLocks/>
          </p:cNvSpPr>
          <p:nvPr/>
        </p:nvSpPr>
        <p:spPr bwMode="auto">
          <a:xfrm>
            <a:off x="6411207" y="683739"/>
            <a:ext cx="2623592" cy="29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9pPr>
          </a:lstStyle>
          <a:p>
            <a:r>
              <a:rPr lang="en-US" sz="2000" kern="0" dirty="0" err="1" smtClean="0"/>
              <a:t>RESTo</a:t>
            </a:r>
            <a:endParaRPr lang="fr-FR" sz="2000" kern="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27" y="981642"/>
            <a:ext cx="9471427" cy="5327678"/>
          </a:xfrm>
          <a:prstGeom prst="rect">
            <a:avLst/>
          </a:prstGeom>
        </p:spPr>
      </p:pic>
    </p:spTree>
    <p:extLst>
      <p:ext uri="{BB962C8B-B14F-4D97-AF65-F5344CB8AC3E}">
        <p14:creationId xmlns:p14="http://schemas.microsoft.com/office/powerpoint/2010/main" val="1912943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Technologies &amp; </a:t>
            </a:r>
            <a:r>
              <a:rPr lang="en-US" dirty="0" smtClean="0"/>
              <a:t>COTS</a:t>
            </a:r>
            <a:endParaRPr lang="fr-FR"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16</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
        <p:nvSpPr>
          <p:cNvPr id="8" name="Titre 1"/>
          <p:cNvSpPr txBox="1">
            <a:spLocks/>
          </p:cNvSpPr>
          <p:nvPr/>
        </p:nvSpPr>
        <p:spPr bwMode="auto">
          <a:xfrm>
            <a:off x="6411207" y="683739"/>
            <a:ext cx="2623592" cy="29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9pPr>
          </a:lstStyle>
          <a:p>
            <a:r>
              <a:rPr lang="en-US" sz="2000" kern="0" dirty="0" err="1" smtClean="0"/>
              <a:t>Mapshup</a:t>
            </a:r>
            <a:endParaRPr lang="fr-FR" sz="2000" kern="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81643"/>
            <a:ext cx="7764355" cy="5823266"/>
          </a:xfrm>
          <a:prstGeom prst="rect">
            <a:avLst/>
          </a:prstGeom>
        </p:spPr>
      </p:pic>
    </p:spTree>
    <p:extLst>
      <p:ext uri="{BB962C8B-B14F-4D97-AF65-F5344CB8AC3E}">
        <p14:creationId xmlns:p14="http://schemas.microsoft.com/office/powerpoint/2010/main" val="426754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TECHNICAL ISSUES</a:t>
            </a:r>
            <a:endParaRPr lang="en-US" dirty="0"/>
          </a:p>
        </p:txBody>
      </p:sp>
    </p:spTree>
    <p:extLst>
      <p:ext uri="{BB962C8B-B14F-4D97-AF65-F5344CB8AC3E}">
        <p14:creationId xmlns:p14="http://schemas.microsoft.com/office/powerpoint/2010/main" val="3729726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Product ingestion</a:t>
            </a:r>
            <a:endParaRPr lang="fr-FR" dirty="0"/>
          </a:p>
        </p:txBody>
      </p:sp>
      <p:sp>
        <p:nvSpPr>
          <p:cNvPr id="3" name="Espace réservé du contenu 2"/>
          <p:cNvSpPr>
            <a:spLocks noGrp="1"/>
          </p:cNvSpPr>
          <p:nvPr>
            <p:ph idx="1"/>
          </p:nvPr>
        </p:nvSpPr>
        <p:spPr>
          <a:xfrm>
            <a:off x="-180527" y="1196752"/>
            <a:ext cx="5462504" cy="5306144"/>
          </a:xfrm>
        </p:spPr>
        <p:txBody>
          <a:bodyPr/>
          <a:lstStyle/>
          <a:p>
            <a:pPr lvl="1"/>
            <a:r>
              <a:rPr lang="en-US" sz="2400" dirty="0" smtClean="0"/>
              <a:t>Ingest </a:t>
            </a:r>
            <a:r>
              <a:rPr lang="en-US" sz="2400" b="1" dirty="0" smtClean="0"/>
              <a:t>Ingestion Unit</a:t>
            </a:r>
            <a:r>
              <a:rPr lang="en-US" sz="2400" dirty="0" smtClean="0"/>
              <a:t> in </a:t>
            </a:r>
            <a:r>
              <a:rPr lang="en-US" sz="2400" dirty="0" err="1" smtClean="0"/>
              <a:t>RESTo</a:t>
            </a:r>
            <a:endParaRPr lang="en-US" sz="2400" dirty="0" smtClean="0"/>
          </a:p>
          <a:p>
            <a:endParaRPr lang="en-US" sz="2400" dirty="0"/>
          </a:p>
          <a:p>
            <a:pPr lvl="1"/>
            <a:r>
              <a:rPr lang="en-US" sz="2400" dirty="0" smtClean="0"/>
              <a:t>Ingestion Unit is an archive containing</a:t>
            </a:r>
          </a:p>
          <a:p>
            <a:pPr lvl="2"/>
            <a:r>
              <a:rPr lang="en-US" sz="2000" dirty="0" smtClean="0"/>
              <a:t>A </a:t>
            </a:r>
            <a:r>
              <a:rPr lang="en-US" sz="2000" b="1" dirty="0" err="1" smtClean="0"/>
              <a:t>metadata.json</a:t>
            </a:r>
            <a:r>
              <a:rPr lang="en-US" sz="2000" dirty="0" smtClean="0"/>
              <a:t> containing all the </a:t>
            </a:r>
            <a:r>
              <a:rPr lang="en-US" sz="2000" dirty="0" err="1" smtClean="0"/>
              <a:t>metadatas</a:t>
            </a:r>
            <a:r>
              <a:rPr lang="en-US" sz="2000" dirty="0"/>
              <a:t> </a:t>
            </a:r>
            <a:r>
              <a:rPr lang="en-US" sz="2000" dirty="0" smtClean="0"/>
              <a:t>of all the products</a:t>
            </a:r>
          </a:p>
          <a:p>
            <a:pPr lvl="2"/>
            <a:r>
              <a:rPr lang="en-US" sz="2000" dirty="0" smtClean="0"/>
              <a:t>A set of </a:t>
            </a:r>
            <a:r>
              <a:rPr lang="en-US" sz="2000" b="1" dirty="0"/>
              <a:t>P</a:t>
            </a:r>
            <a:r>
              <a:rPr lang="en-US" sz="2000" b="1" dirty="0" smtClean="0"/>
              <a:t>roduct Archives</a:t>
            </a:r>
            <a:r>
              <a:rPr lang="en-US" sz="2000" dirty="0" smtClean="0"/>
              <a:t> </a:t>
            </a:r>
          </a:p>
          <a:p>
            <a:pPr lvl="3"/>
            <a:r>
              <a:rPr lang="en-US" sz="1800" dirty="0" smtClean="0"/>
              <a:t>Full Product</a:t>
            </a:r>
          </a:p>
          <a:p>
            <a:pPr lvl="3"/>
            <a:r>
              <a:rPr lang="en-US" sz="1800" dirty="0" smtClean="0"/>
              <a:t>Thumbnail</a:t>
            </a:r>
          </a:p>
          <a:p>
            <a:pPr lvl="3"/>
            <a:r>
              <a:rPr lang="en-US" sz="1800" dirty="0" err="1" smtClean="0"/>
              <a:t>Quicklook</a:t>
            </a:r>
            <a:endParaRPr lang="en-US" sz="1800" dirty="0" smtClean="0"/>
          </a:p>
          <a:p>
            <a:pPr lvl="2"/>
            <a:endParaRPr lang="en-US" dirty="0" smtClean="0"/>
          </a:p>
          <a:p>
            <a:pPr lvl="1"/>
            <a:endParaRPr lang="en-US" dirty="0"/>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18</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547" y="1484784"/>
            <a:ext cx="417469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86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 ingestion</a:t>
            </a:r>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19</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804733"/>
            <a:ext cx="5688632" cy="586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contenu 2"/>
          <p:cNvSpPr>
            <a:spLocks noGrp="1"/>
          </p:cNvSpPr>
          <p:nvPr>
            <p:ph idx="1"/>
          </p:nvPr>
        </p:nvSpPr>
        <p:spPr>
          <a:xfrm>
            <a:off x="-396552" y="1196752"/>
            <a:ext cx="3600401" cy="4114800"/>
          </a:xfrm>
        </p:spPr>
        <p:txBody>
          <a:bodyPr/>
          <a:lstStyle/>
          <a:p>
            <a:pPr lvl="1"/>
            <a:r>
              <a:rPr lang="en-US" sz="2800" dirty="0" smtClean="0"/>
              <a:t>JAVA JMS Queues based architecture</a:t>
            </a:r>
          </a:p>
          <a:p>
            <a:endParaRPr lang="en-US" sz="2800" dirty="0"/>
          </a:p>
          <a:p>
            <a:pPr lvl="1"/>
            <a:r>
              <a:rPr lang="en-US" sz="2800" dirty="0" smtClean="0"/>
              <a:t>Scalable system</a:t>
            </a:r>
          </a:p>
          <a:p>
            <a:endParaRPr lang="en-US" dirty="0"/>
          </a:p>
          <a:p>
            <a:endParaRPr lang="en-US" dirty="0" smtClean="0"/>
          </a:p>
          <a:p>
            <a:pPr lvl="2"/>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665693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Natural disasters</a:t>
            </a:r>
            <a:endParaRPr lang="en-US" dirty="0"/>
          </a:p>
        </p:txBody>
      </p:sp>
      <p:sp>
        <p:nvSpPr>
          <p:cNvPr id="3" name="Espace réservé du contenu 2"/>
          <p:cNvSpPr>
            <a:spLocks noGrp="1"/>
          </p:cNvSpPr>
          <p:nvPr>
            <p:ph idx="1"/>
          </p:nvPr>
        </p:nvSpPr>
        <p:spPr>
          <a:xfrm>
            <a:off x="1619672" y="1219200"/>
            <a:ext cx="7295728" cy="3073896"/>
          </a:xfrm>
        </p:spPr>
        <p:txBody>
          <a:bodyPr/>
          <a:lstStyle/>
          <a:p>
            <a:pPr marL="0" indent="0" algn="ctr">
              <a:buNone/>
            </a:pPr>
            <a:endParaRPr lang="en-US" dirty="0" smtClean="0"/>
          </a:p>
          <a:p>
            <a:pPr marL="0" indent="0" algn="ctr">
              <a:buNone/>
            </a:pPr>
            <a:endParaRPr lang="en-US" dirty="0"/>
          </a:p>
          <a:p>
            <a:pPr marL="0" indent="0" algn="ctr">
              <a:buNone/>
            </a:pPr>
            <a:r>
              <a:rPr lang="en-US" dirty="0" smtClean="0"/>
              <a:t>“Over </a:t>
            </a:r>
            <a:r>
              <a:rPr lang="en-US" dirty="0"/>
              <a:t>the course of the past decade, the world has seen an unprecedented number of disasters, which are growing both in number and severity of impact. Recovery after such disasters costs billions of dollars and lasts years, even as long as a decade</a:t>
            </a:r>
            <a:r>
              <a:rPr lang="en-US" dirty="0" smtClean="0"/>
              <a:t>.” </a:t>
            </a:r>
          </a:p>
          <a:p>
            <a:pPr algn="ctr"/>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4234608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en-US" dirty="0" smtClean="0"/>
              <a:t>Drupal / </a:t>
            </a:r>
            <a:r>
              <a:rPr lang="en-US" dirty="0" err="1" smtClean="0"/>
              <a:t>RESTo</a:t>
            </a:r>
            <a:r>
              <a:rPr lang="en-US" dirty="0" smtClean="0"/>
              <a:t> coupling</a:t>
            </a:r>
            <a:endParaRPr lang="en-US" dirty="0"/>
          </a:p>
        </p:txBody>
      </p:sp>
      <p:sp>
        <p:nvSpPr>
          <p:cNvPr id="3" name="Espace réservé du contenu 2"/>
          <p:cNvSpPr>
            <a:spLocks noGrp="1"/>
          </p:cNvSpPr>
          <p:nvPr>
            <p:ph idx="1"/>
          </p:nvPr>
        </p:nvSpPr>
        <p:spPr>
          <a:xfrm>
            <a:off x="179512" y="1219200"/>
            <a:ext cx="8735888" cy="4874096"/>
          </a:xfrm>
        </p:spPr>
        <p:txBody>
          <a:bodyPr/>
          <a:lstStyle/>
          <a:p>
            <a:pPr lvl="1"/>
            <a:r>
              <a:rPr lang="en-US" sz="2800" dirty="0" err="1" smtClean="0"/>
              <a:t>RESTo</a:t>
            </a:r>
            <a:r>
              <a:rPr lang="en-US" sz="2800" dirty="0" smtClean="0"/>
              <a:t> stores the products and the </a:t>
            </a:r>
            <a:r>
              <a:rPr lang="en-US" sz="2800" dirty="0" err="1" smtClean="0"/>
              <a:t>metadatas</a:t>
            </a:r>
            <a:endParaRPr lang="en-US" sz="2800" dirty="0" smtClean="0"/>
          </a:p>
          <a:p>
            <a:pPr lvl="2"/>
            <a:r>
              <a:rPr lang="en-US" sz="2000" dirty="0" smtClean="0"/>
              <a:t>Product download rights are defined in </a:t>
            </a:r>
            <a:r>
              <a:rPr lang="en-US" sz="2000" dirty="0" err="1" smtClean="0"/>
              <a:t>RESTo</a:t>
            </a:r>
            <a:r>
              <a:rPr lang="en-US" sz="2000" dirty="0" smtClean="0"/>
              <a:t>.</a:t>
            </a:r>
          </a:p>
          <a:p>
            <a:endParaRPr lang="en-US" sz="2800" dirty="0" smtClean="0"/>
          </a:p>
          <a:p>
            <a:pPr lvl="1"/>
            <a:r>
              <a:rPr lang="en-US" sz="2800" dirty="0" smtClean="0"/>
              <a:t>Drupal stores the articles and documents.</a:t>
            </a:r>
          </a:p>
          <a:p>
            <a:pPr lvl="1"/>
            <a:endParaRPr lang="en-US" sz="2800" dirty="0" smtClean="0"/>
          </a:p>
          <a:p>
            <a:pPr lvl="1"/>
            <a:r>
              <a:rPr lang="en-US" sz="2800" dirty="0" smtClean="0"/>
              <a:t>How to make those 2 words to communicate?</a:t>
            </a:r>
          </a:p>
          <a:p>
            <a:pPr lvl="2"/>
            <a:r>
              <a:rPr lang="en-US" sz="2400" dirty="0"/>
              <a:t>U</a:t>
            </a:r>
            <a:r>
              <a:rPr lang="en-US" sz="2400" dirty="0" smtClean="0"/>
              <a:t>ser session sharing</a:t>
            </a:r>
          </a:p>
          <a:p>
            <a:pPr lvl="2"/>
            <a:r>
              <a:rPr lang="en-US" sz="2400" dirty="0" smtClean="0"/>
              <a:t>Product metadata duplication in Drupal</a:t>
            </a:r>
          </a:p>
          <a:p>
            <a:pPr lvl="2"/>
            <a:r>
              <a:rPr lang="en-US" sz="2400" dirty="0" smtClean="0"/>
              <a:t>Multi criteria search form</a:t>
            </a:r>
          </a:p>
          <a:p>
            <a:pPr lvl="2"/>
            <a:endParaRPr lang="en-US" sz="2000" dirty="0" smtClean="0"/>
          </a:p>
          <a:p>
            <a:pPr lvl="2"/>
            <a:endParaRPr lang="en-US" sz="2000" dirty="0" smtClean="0"/>
          </a:p>
          <a:p>
            <a:pPr lvl="1"/>
            <a:endParaRPr lang="en-US" dirty="0" smtClean="0"/>
          </a:p>
          <a:p>
            <a:pPr marL="0" indent="0">
              <a:buNone/>
            </a:pPr>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20</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1748488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Drupal</a:t>
            </a:r>
            <a:r>
              <a:rPr lang="fr-FR" dirty="0"/>
              <a:t> / </a:t>
            </a:r>
            <a:r>
              <a:rPr lang="fr-FR" dirty="0" err="1" smtClean="0"/>
              <a:t>RESTo</a:t>
            </a:r>
            <a:r>
              <a:rPr lang="fr-FR" dirty="0" smtClean="0"/>
              <a:t> – </a:t>
            </a:r>
            <a:r>
              <a:rPr lang="fr-FR" dirty="0"/>
              <a:t>User session </a:t>
            </a:r>
            <a:r>
              <a:rPr lang="fr-FR" dirty="0" smtClean="0"/>
              <a:t>sharing </a:t>
            </a:r>
            <a:endParaRPr lang="fr-FR" dirty="0"/>
          </a:p>
        </p:txBody>
      </p:sp>
      <p:sp>
        <p:nvSpPr>
          <p:cNvPr id="3" name="Espace réservé du contenu 2"/>
          <p:cNvSpPr>
            <a:spLocks noGrp="1"/>
          </p:cNvSpPr>
          <p:nvPr>
            <p:ph idx="1"/>
          </p:nvPr>
        </p:nvSpPr>
        <p:spPr>
          <a:xfrm>
            <a:off x="395536" y="1219200"/>
            <a:ext cx="8519864" cy="5306144"/>
          </a:xfrm>
        </p:spPr>
        <p:txBody>
          <a:bodyPr/>
          <a:lstStyle/>
          <a:p>
            <a:pPr lvl="1"/>
            <a:r>
              <a:rPr lang="en-US" sz="2800" dirty="0" smtClean="0"/>
              <a:t>Create a </a:t>
            </a:r>
            <a:r>
              <a:rPr lang="en-US" sz="2800" dirty="0" err="1" smtClean="0"/>
              <a:t>RESTo</a:t>
            </a:r>
            <a:r>
              <a:rPr lang="en-US" sz="2800" dirty="0" smtClean="0"/>
              <a:t> account for each Drupal account</a:t>
            </a:r>
          </a:p>
          <a:p>
            <a:pPr lvl="2"/>
            <a:r>
              <a:rPr lang="en-US" sz="2000" dirty="0" smtClean="0"/>
              <a:t>With standard Drupal registration</a:t>
            </a:r>
          </a:p>
          <a:p>
            <a:pPr lvl="2"/>
            <a:r>
              <a:rPr lang="en-US" sz="2000" dirty="0" smtClean="0"/>
              <a:t>With a google account through </a:t>
            </a:r>
            <a:r>
              <a:rPr lang="en-US" sz="2000" dirty="0" err="1" smtClean="0"/>
              <a:t>OpenID</a:t>
            </a:r>
            <a:r>
              <a:rPr lang="en-US" sz="2000" dirty="0" smtClean="0"/>
              <a:t> connect</a:t>
            </a:r>
          </a:p>
          <a:p>
            <a:endParaRPr lang="en-US" sz="2400" dirty="0"/>
          </a:p>
          <a:p>
            <a:pPr lvl="1"/>
            <a:r>
              <a:rPr lang="en-US" sz="2800" dirty="0" smtClean="0"/>
              <a:t>When Logging into Drupal, a session is automatically started on </a:t>
            </a:r>
            <a:r>
              <a:rPr lang="en-US" sz="2800" dirty="0" err="1" smtClean="0"/>
              <a:t>RESTo</a:t>
            </a:r>
            <a:endParaRPr lang="en-US" sz="2800" dirty="0" smtClean="0"/>
          </a:p>
          <a:p>
            <a:pPr lvl="2"/>
            <a:r>
              <a:rPr lang="en-US" sz="2000" dirty="0" smtClean="0"/>
              <a:t>Logged both on Drupal and on </a:t>
            </a:r>
            <a:r>
              <a:rPr lang="en-US" sz="2000" dirty="0" err="1" smtClean="0"/>
              <a:t>RESTo</a:t>
            </a:r>
            <a:endParaRPr lang="en-US" sz="2000" dirty="0" smtClean="0"/>
          </a:p>
          <a:p>
            <a:pPr lvl="2"/>
            <a:r>
              <a:rPr lang="en-US" sz="2000" dirty="0" smtClean="0"/>
              <a:t>Download product permission allowed, </a:t>
            </a:r>
            <a:r>
              <a:rPr lang="en-US" sz="2000" i="1" dirty="0" smtClean="0"/>
              <a:t>depending on </a:t>
            </a:r>
            <a:r>
              <a:rPr lang="en-US" sz="2000" i="1" dirty="0" err="1" smtClean="0"/>
              <a:t>RESTo</a:t>
            </a:r>
            <a:r>
              <a:rPr lang="en-US" sz="2000" i="1" dirty="0" smtClean="0"/>
              <a:t> user rights</a:t>
            </a:r>
          </a:p>
          <a:p>
            <a:pPr lvl="1"/>
            <a:endParaRPr lang="en-US" sz="2400" dirty="0"/>
          </a:p>
          <a:p>
            <a:pPr lvl="1"/>
            <a:r>
              <a:rPr lang="en-US" sz="2800" dirty="0" smtClean="0"/>
              <a:t>When logging out from Drupal, </a:t>
            </a:r>
            <a:r>
              <a:rPr lang="en-US" sz="2800" dirty="0" err="1" smtClean="0"/>
              <a:t>RESTo</a:t>
            </a:r>
            <a:r>
              <a:rPr lang="en-US" sz="2800" dirty="0" smtClean="0"/>
              <a:t> session is automatically destroyed</a:t>
            </a:r>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21</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3248000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Drupal</a:t>
            </a:r>
            <a:r>
              <a:rPr lang="fr-FR" dirty="0"/>
              <a:t> / </a:t>
            </a:r>
            <a:r>
              <a:rPr lang="fr-FR" dirty="0" err="1"/>
              <a:t>RESTo</a:t>
            </a:r>
            <a:r>
              <a:rPr lang="fr-FR" dirty="0"/>
              <a:t> – </a:t>
            </a:r>
            <a:r>
              <a:rPr lang="fr-FR" dirty="0" smtClean="0"/>
              <a:t>Product </a:t>
            </a:r>
            <a:r>
              <a:rPr lang="fr-FR" dirty="0" err="1" smtClean="0"/>
              <a:t>metadata</a:t>
            </a:r>
            <a:r>
              <a:rPr lang="fr-FR" dirty="0" smtClean="0"/>
              <a:t> duplication</a:t>
            </a:r>
            <a:endParaRPr lang="fr-FR" dirty="0"/>
          </a:p>
        </p:txBody>
      </p:sp>
      <p:sp>
        <p:nvSpPr>
          <p:cNvPr id="3" name="Espace réservé du contenu 2"/>
          <p:cNvSpPr>
            <a:spLocks noGrp="1"/>
          </p:cNvSpPr>
          <p:nvPr>
            <p:ph idx="1"/>
          </p:nvPr>
        </p:nvSpPr>
        <p:spPr>
          <a:xfrm>
            <a:off x="179512" y="1219200"/>
            <a:ext cx="8735888" cy="5306144"/>
          </a:xfrm>
        </p:spPr>
        <p:txBody>
          <a:bodyPr/>
          <a:lstStyle/>
          <a:p>
            <a:pPr lvl="1"/>
            <a:r>
              <a:rPr lang="en-US" sz="2800" dirty="0" smtClean="0"/>
              <a:t>Create a Drupal page for each product in </a:t>
            </a:r>
            <a:r>
              <a:rPr lang="en-US" sz="2800" dirty="0" err="1" smtClean="0"/>
              <a:t>RESTo</a:t>
            </a:r>
            <a:r>
              <a:rPr lang="en-US" sz="2800" dirty="0" smtClean="0"/>
              <a:t> with all the metadata</a:t>
            </a:r>
          </a:p>
          <a:p>
            <a:pPr lvl="2"/>
            <a:r>
              <a:rPr lang="en-US" sz="2000" dirty="0" smtClean="0"/>
              <a:t>Automatically during ingestion of new products</a:t>
            </a:r>
          </a:p>
          <a:p>
            <a:pPr lvl="2"/>
            <a:r>
              <a:rPr lang="en-US" sz="2000" dirty="0" smtClean="0"/>
              <a:t>By harvesting </a:t>
            </a:r>
            <a:r>
              <a:rPr lang="en-US" sz="2000" dirty="0" err="1" smtClean="0"/>
              <a:t>RESTo</a:t>
            </a:r>
            <a:r>
              <a:rPr lang="en-US" sz="2000" dirty="0" smtClean="0"/>
              <a:t> to keep in sync</a:t>
            </a:r>
          </a:p>
          <a:p>
            <a:pPr lvl="1"/>
            <a:endParaRPr lang="en-US" sz="2800" dirty="0"/>
          </a:p>
          <a:p>
            <a:pPr lvl="1"/>
            <a:r>
              <a:rPr lang="en-US" sz="2800" dirty="0"/>
              <a:t>P</a:t>
            </a:r>
            <a:r>
              <a:rPr lang="en-US" sz="2800" dirty="0" smtClean="0"/>
              <a:t>roducts can be browsed in Drupal</a:t>
            </a:r>
          </a:p>
          <a:p>
            <a:pPr lvl="2"/>
            <a:r>
              <a:rPr lang="en-US" sz="2400" dirty="0" smtClean="0"/>
              <a:t>Specific templates developed to display products</a:t>
            </a:r>
          </a:p>
          <a:p>
            <a:pPr lvl="1"/>
            <a:endParaRPr lang="en-US" sz="2800" dirty="0" smtClean="0"/>
          </a:p>
          <a:p>
            <a:pPr lvl="1"/>
            <a:r>
              <a:rPr lang="en-US" sz="2800" dirty="0" smtClean="0"/>
              <a:t>Products can be searched using standard Drupal search</a:t>
            </a:r>
          </a:p>
          <a:p>
            <a:pPr lvl="1"/>
            <a:r>
              <a:rPr lang="en-US" sz="2800" dirty="0" smtClean="0"/>
              <a:t>User can add comment</a:t>
            </a:r>
          </a:p>
          <a:p>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22</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598535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Drupal</a:t>
            </a:r>
            <a:r>
              <a:rPr lang="fr-FR" dirty="0"/>
              <a:t> / </a:t>
            </a:r>
            <a:r>
              <a:rPr lang="fr-FR" dirty="0" err="1" smtClean="0"/>
              <a:t>RESTo</a:t>
            </a:r>
            <a:r>
              <a:rPr lang="fr-FR" dirty="0" smtClean="0"/>
              <a:t> </a:t>
            </a:r>
            <a:r>
              <a:rPr lang="fr-FR" dirty="0"/>
              <a:t>– Product </a:t>
            </a:r>
            <a:r>
              <a:rPr lang="fr-FR" dirty="0" err="1"/>
              <a:t>metadata</a:t>
            </a:r>
            <a:r>
              <a:rPr lang="fr-FR" dirty="0"/>
              <a:t> duplication</a:t>
            </a: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23</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888" y="764704"/>
            <a:ext cx="7104112" cy="568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23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Drupal</a:t>
            </a:r>
            <a:r>
              <a:rPr lang="fr-FR" dirty="0"/>
              <a:t> / </a:t>
            </a:r>
            <a:r>
              <a:rPr lang="fr-FR" dirty="0" err="1" smtClean="0"/>
              <a:t>RESTo</a:t>
            </a:r>
            <a:r>
              <a:rPr lang="fr-FR" dirty="0" smtClean="0"/>
              <a:t> </a:t>
            </a:r>
            <a:r>
              <a:rPr lang="fr-FR" dirty="0"/>
              <a:t>– Product </a:t>
            </a:r>
            <a:r>
              <a:rPr lang="fr-FR" dirty="0" err="1"/>
              <a:t>metadata</a:t>
            </a:r>
            <a:r>
              <a:rPr lang="fr-FR" dirty="0"/>
              <a:t> duplication</a:t>
            </a: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24</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429" y="764704"/>
            <a:ext cx="7329189" cy="586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039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25</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57251"/>
            <a:ext cx="3386140" cy="228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767" y="836712"/>
            <a:ext cx="3968441" cy="2232248"/>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193" y="4437112"/>
            <a:ext cx="3964760" cy="202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droite 9"/>
          <p:cNvSpPr/>
          <p:nvPr/>
        </p:nvSpPr>
        <p:spPr bwMode="auto">
          <a:xfrm rot="20024307">
            <a:off x="3203848" y="1772816"/>
            <a:ext cx="1574064" cy="504056"/>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Helvetica 55 Roman" charset="0"/>
              <a:ea typeface="ＭＳ Ｐゴシック" charset="0"/>
              <a:cs typeface="ＭＳ Ｐゴシック" charset="0"/>
            </a:endParaRPr>
          </a:p>
        </p:txBody>
      </p:sp>
      <p:sp>
        <p:nvSpPr>
          <p:cNvPr id="11" name="Flèche droite 10"/>
          <p:cNvSpPr/>
          <p:nvPr/>
        </p:nvSpPr>
        <p:spPr bwMode="auto">
          <a:xfrm rot="5400000">
            <a:off x="5654869" y="3356992"/>
            <a:ext cx="1368152" cy="504056"/>
          </a:xfrm>
          <a:prstGeom prs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Helvetica 55 Roman" charset="0"/>
              <a:ea typeface="ＭＳ Ｐゴシック" charset="0"/>
              <a:cs typeface="ＭＳ Ｐゴシック" charset="0"/>
            </a:endParaRPr>
          </a:p>
        </p:txBody>
      </p:sp>
      <p:sp>
        <p:nvSpPr>
          <p:cNvPr id="12" name="ZoneTexte 11"/>
          <p:cNvSpPr txBox="1"/>
          <p:nvPr/>
        </p:nvSpPr>
        <p:spPr>
          <a:xfrm>
            <a:off x="1907704" y="1340768"/>
            <a:ext cx="2306020" cy="400110"/>
          </a:xfrm>
          <a:prstGeom prst="rect">
            <a:avLst/>
          </a:prstGeom>
          <a:noFill/>
        </p:spPr>
        <p:txBody>
          <a:bodyPr wrap="square" rtlCol="0">
            <a:spAutoFit/>
          </a:bodyPr>
          <a:lstStyle/>
          <a:p>
            <a:r>
              <a:rPr lang="en-US" sz="2000" dirty="0" err="1" smtClean="0"/>
              <a:t>Opensearch</a:t>
            </a:r>
            <a:r>
              <a:rPr lang="en-US" sz="2000" dirty="0" smtClean="0"/>
              <a:t> query</a:t>
            </a:r>
            <a:endParaRPr lang="en-US" sz="2000" dirty="0"/>
          </a:p>
        </p:txBody>
      </p:sp>
      <p:sp>
        <p:nvSpPr>
          <p:cNvPr id="13" name="ZoneTexte 12"/>
          <p:cNvSpPr txBox="1"/>
          <p:nvPr/>
        </p:nvSpPr>
        <p:spPr>
          <a:xfrm>
            <a:off x="6601458" y="3212976"/>
            <a:ext cx="2157491" cy="707886"/>
          </a:xfrm>
          <a:prstGeom prst="rect">
            <a:avLst/>
          </a:prstGeom>
          <a:noFill/>
        </p:spPr>
        <p:txBody>
          <a:bodyPr wrap="square" rtlCol="0">
            <a:spAutoFit/>
          </a:bodyPr>
          <a:lstStyle/>
          <a:p>
            <a:r>
              <a:rPr lang="en-US" sz="2000" dirty="0" smtClean="0"/>
              <a:t>Format results as a Drupal page</a:t>
            </a:r>
            <a:endParaRPr lang="en-US" sz="2000" dirty="0"/>
          </a:p>
        </p:txBody>
      </p:sp>
      <p:sp>
        <p:nvSpPr>
          <p:cNvPr id="15" name="Titre 1"/>
          <p:cNvSpPr txBox="1">
            <a:spLocks/>
          </p:cNvSpPr>
          <p:nvPr/>
        </p:nvSpPr>
        <p:spPr bwMode="auto">
          <a:xfrm>
            <a:off x="2286000" y="-1488"/>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2pPr>
            <a:lvl3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3pPr>
            <a:lvl4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4pPr>
            <a:lvl5pPr algn="r"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tx2"/>
                </a:solidFill>
                <a:latin typeface="Helvetica" charset="0"/>
                <a:ea typeface="ＭＳ Ｐゴシック" charset="0"/>
                <a:cs typeface="ＭＳ Ｐゴシック" charset="0"/>
              </a:defRPr>
            </a:lvl9pPr>
          </a:lstStyle>
          <a:p>
            <a:r>
              <a:rPr lang="fr-FR" dirty="0" err="1"/>
              <a:t>Drupal</a:t>
            </a:r>
            <a:r>
              <a:rPr lang="fr-FR" dirty="0"/>
              <a:t> – </a:t>
            </a:r>
            <a:r>
              <a:rPr lang="fr-FR" dirty="0" err="1"/>
              <a:t>RESTo</a:t>
            </a:r>
            <a:r>
              <a:rPr lang="fr-FR" dirty="0"/>
              <a:t> / </a:t>
            </a:r>
            <a:r>
              <a:rPr lang="en-US" dirty="0"/>
              <a:t>Multi criteria search form</a:t>
            </a:r>
            <a:endParaRPr lang="fr-FR" kern="0" dirty="0"/>
          </a:p>
        </p:txBody>
      </p:sp>
    </p:spTree>
    <p:extLst>
      <p:ext uri="{BB962C8B-B14F-4D97-AF65-F5344CB8AC3E}">
        <p14:creationId xmlns:p14="http://schemas.microsoft.com/office/powerpoint/2010/main" val="3349713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Drupal</a:t>
            </a:r>
            <a:r>
              <a:rPr lang="fr-FR" dirty="0" smtClean="0"/>
              <a:t> / </a:t>
            </a:r>
            <a:r>
              <a:rPr lang="fr-FR" dirty="0" err="1" smtClean="0"/>
              <a:t>Map</a:t>
            </a:r>
            <a:r>
              <a:rPr lang="fr-FR" dirty="0" smtClean="0"/>
              <a:t> - </a:t>
            </a:r>
            <a:r>
              <a:rPr lang="fr-FR" dirty="0" err="1" smtClean="0"/>
              <a:t>Coupling</a:t>
            </a:r>
            <a:endParaRPr lang="fr-FR" dirty="0"/>
          </a:p>
        </p:txBody>
      </p:sp>
      <p:sp>
        <p:nvSpPr>
          <p:cNvPr id="3" name="Espace réservé du contenu 2"/>
          <p:cNvSpPr>
            <a:spLocks noGrp="1"/>
          </p:cNvSpPr>
          <p:nvPr>
            <p:ph idx="1"/>
          </p:nvPr>
        </p:nvSpPr>
        <p:spPr>
          <a:xfrm>
            <a:off x="251520" y="1196752"/>
            <a:ext cx="8663880" cy="1584176"/>
          </a:xfrm>
        </p:spPr>
        <p:txBody>
          <a:bodyPr/>
          <a:lstStyle/>
          <a:p>
            <a:pPr lvl="1"/>
            <a:r>
              <a:rPr lang="en-US" sz="2400" dirty="0" smtClean="0"/>
              <a:t>Bidirectional navigation between Drupal list of product and </a:t>
            </a:r>
            <a:r>
              <a:rPr lang="en-US" sz="2400" dirty="0" err="1" smtClean="0"/>
              <a:t>Mapshup</a:t>
            </a:r>
            <a:r>
              <a:rPr lang="en-US" sz="2400" dirty="0" smtClean="0"/>
              <a:t> cartographic viewer</a:t>
            </a:r>
          </a:p>
          <a:p>
            <a:pPr lvl="2"/>
            <a:r>
              <a:rPr lang="en-US" sz="2000" dirty="0" smtClean="0"/>
              <a:t>Search in the Map and display on Drupal</a:t>
            </a:r>
          </a:p>
          <a:p>
            <a:pPr lvl="2"/>
            <a:r>
              <a:rPr lang="en-US" sz="2000" dirty="0" smtClean="0"/>
              <a:t>Browse on Drupal and display on the Map</a:t>
            </a:r>
            <a:endParaRPr lang="en-US" sz="2000"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26</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grpSp>
        <p:nvGrpSpPr>
          <p:cNvPr id="7" name="Groupe 6"/>
          <p:cNvGrpSpPr/>
          <p:nvPr/>
        </p:nvGrpSpPr>
        <p:grpSpPr>
          <a:xfrm>
            <a:off x="35496" y="3326283"/>
            <a:ext cx="9018090" cy="2695005"/>
            <a:chOff x="148567" y="3429000"/>
            <a:chExt cx="9018090" cy="269500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67" y="3768391"/>
              <a:ext cx="3293031"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938" y="3429000"/>
              <a:ext cx="4777719" cy="2695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flèche horizontale 5"/>
            <p:cNvSpPr/>
            <p:nvPr/>
          </p:nvSpPr>
          <p:spPr bwMode="auto">
            <a:xfrm>
              <a:off x="3532943" y="4581504"/>
              <a:ext cx="720080" cy="360040"/>
            </a:xfrm>
            <a:prstGeom prst="leftRightArrow">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Helvetica 55 Roman" charset="0"/>
                <a:ea typeface="ＭＳ Ｐゴシック" charset="0"/>
                <a:cs typeface="ＭＳ Ｐゴシック" charset="0"/>
              </a:endParaRPr>
            </a:p>
          </p:txBody>
        </p:sp>
      </p:grpSp>
    </p:spTree>
    <p:extLst>
      <p:ext uri="{BB962C8B-B14F-4D97-AF65-F5344CB8AC3E}">
        <p14:creationId xmlns:p14="http://schemas.microsoft.com/office/powerpoint/2010/main" val="2158799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FUTURE FEATURES</a:t>
            </a:r>
            <a:endParaRPr lang="en-US" dirty="0"/>
          </a:p>
        </p:txBody>
      </p:sp>
    </p:spTree>
    <p:extLst>
      <p:ext uri="{BB962C8B-B14F-4D97-AF65-F5344CB8AC3E}">
        <p14:creationId xmlns:p14="http://schemas.microsoft.com/office/powerpoint/2010/main" val="1732114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User contribution</a:t>
            </a:r>
            <a:endParaRPr lang="fr-FR" dirty="0"/>
          </a:p>
        </p:txBody>
      </p:sp>
      <p:sp>
        <p:nvSpPr>
          <p:cNvPr id="3" name="Espace réservé du contenu 2"/>
          <p:cNvSpPr>
            <a:spLocks noGrp="1"/>
          </p:cNvSpPr>
          <p:nvPr>
            <p:ph idx="1"/>
          </p:nvPr>
        </p:nvSpPr>
        <p:spPr>
          <a:xfrm>
            <a:off x="251520" y="1196752"/>
            <a:ext cx="8663880" cy="5040560"/>
          </a:xfrm>
        </p:spPr>
        <p:txBody>
          <a:bodyPr/>
          <a:lstStyle/>
          <a:p>
            <a:pPr lvl="1"/>
            <a:r>
              <a:rPr lang="en-US" sz="2400" dirty="0" smtClean="0"/>
              <a:t>Allow any authenticated user to add a product contribution to the system</a:t>
            </a:r>
          </a:p>
          <a:p>
            <a:pPr lvl="2"/>
            <a:r>
              <a:rPr lang="en-US" sz="1800" dirty="0" smtClean="0"/>
              <a:t>Contribution will be moderated</a:t>
            </a:r>
          </a:p>
          <a:p>
            <a:pPr lvl="2"/>
            <a:r>
              <a:rPr lang="en-US" sz="1800" dirty="0" smtClean="0"/>
              <a:t>Some trusted user’s contribution won’t be moderated</a:t>
            </a:r>
            <a:endParaRPr lang="en-US" dirty="0" smtClean="0"/>
          </a:p>
          <a:p>
            <a:pPr lvl="2"/>
            <a:endParaRPr lang="en-US" sz="1600" dirty="0" smtClean="0"/>
          </a:p>
          <a:p>
            <a:pPr lvl="1"/>
            <a:r>
              <a:rPr lang="en-US" dirty="0" smtClean="0"/>
              <a:t>User contribution can be of different types</a:t>
            </a:r>
          </a:p>
          <a:p>
            <a:pPr lvl="2"/>
            <a:r>
              <a:rPr lang="en-US" sz="1800" dirty="0" smtClean="0"/>
              <a:t>Full Ingestion Unit (</a:t>
            </a:r>
            <a:r>
              <a:rPr lang="en-US" sz="1800" i="1" dirty="0" smtClean="0"/>
              <a:t>Ingestion Unit specification will be published as a single document</a:t>
            </a:r>
            <a:r>
              <a:rPr lang="en-US" sz="1800" dirty="0" smtClean="0"/>
              <a:t>)</a:t>
            </a:r>
          </a:p>
          <a:p>
            <a:pPr lvl="2"/>
            <a:r>
              <a:rPr lang="en-US" sz="1800" dirty="0" smtClean="0"/>
              <a:t>Supported product types (currently SPOT5 and PLEIADE)</a:t>
            </a:r>
            <a:endParaRPr lang="en-US" sz="1800" dirty="0"/>
          </a:p>
          <a:p>
            <a:pPr lvl="2"/>
            <a:endParaRPr lang="en-US" sz="1600" dirty="0"/>
          </a:p>
          <a:p>
            <a:pPr lvl="1"/>
            <a:r>
              <a:rPr lang="en-US" sz="2400" dirty="0" smtClean="0"/>
              <a:t>User contribution products will be added to the </a:t>
            </a:r>
            <a:r>
              <a:rPr lang="en-US" sz="2400" dirty="0" err="1" smtClean="0"/>
              <a:t>RESTo</a:t>
            </a:r>
            <a:r>
              <a:rPr lang="en-US" sz="2400" dirty="0" smtClean="0"/>
              <a:t> metadata catalog</a:t>
            </a:r>
          </a:p>
          <a:p>
            <a:pPr lvl="1"/>
            <a:endParaRPr lang="en-US" sz="2400" dirty="0"/>
          </a:p>
          <a:p>
            <a:pPr lvl="1"/>
            <a:r>
              <a:rPr lang="en-US" sz="2400" dirty="0" smtClean="0"/>
              <a:t>User will be notified of the progress of its contribution</a:t>
            </a:r>
            <a:endParaRPr lang="en-US" sz="2400"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28</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3847767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User contribution</a:t>
            </a:r>
            <a:endParaRPr lang="fr-FR"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29</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1026"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912768" cy="54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7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Recovery Observatory (RO)</a:t>
            </a:r>
            <a:endParaRPr lang="en-US" dirty="0"/>
          </a:p>
        </p:txBody>
      </p:sp>
      <p:sp>
        <p:nvSpPr>
          <p:cNvPr id="3" name="Espace réservé du contenu 2"/>
          <p:cNvSpPr>
            <a:spLocks noGrp="1"/>
          </p:cNvSpPr>
          <p:nvPr>
            <p:ph idx="1"/>
          </p:nvPr>
        </p:nvSpPr>
        <p:spPr>
          <a:xfrm>
            <a:off x="323528" y="1219200"/>
            <a:ext cx="8591872" cy="4946104"/>
          </a:xfrm>
        </p:spPr>
        <p:txBody>
          <a:bodyPr/>
          <a:lstStyle/>
          <a:p>
            <a:r>
              <a:rPr lang="en-US" dirty="0" smtClean="0"/>
              <a:t>While satellite imagery is used on an ad hoc basis after many disasters to support damage assessment and track recovery efforts, there is currently no system to support the coordinated acquisition of data and facilitate its access. </a:t>
            </a:r>
          </a:p>
          <a:p>
            <a:endParaRPr lang="en-US" dirty="0" smtClean="0"/>
          </a:p>
          <a:p>
            <a:r>
              <a:rPr lang="en-US" dirty="0" smtClean="0"/>
              <a:t>The concept of a “Recovery Observatory” was initially born from seeing huge quantities of Earth observation data that are made freely available following major disasters to many different users.  </a:t>
            </a:r>
          </a:p>
          <a:p>
            <a:endParaRPr lang="en-US" dirty="0" smtClean="0"/>
          </a:p>
          <a:p>
            <a:r>
              <a:rPr lang="en-US" dirty="0" smtClean="0"/>
              <a:t>CEOS Working Group – Disaster</a:t>
            </a:r>
          </a:p>
          <a:p>
            <a:pPr lvl="1"/>
            <a:r>
              <a:rPr lang="en-US" dirty="0" smtClean="0"/>
              <a:t>Increase </a:t>
            </a:r>
            <a:r>
              <a:rPr lang="en-US" dirty="0"/>
              <a:t>satellite Earth Observation contributions to all the Disaster Management Cycle phases</a:t>
            </a:r>
            <a:endParaRPr lang="en-US" dirty="0">
              <a:hlinkClick r:id="rId2"/>
            </a:endParaRPr>
          </a:p>
          <a:p>
            <a:pPr lvl="1"/>
            <a:r>
              <a:rPr lang="en-US" dirty="0">
                <a:hlinkClick r:id="rId2"/>
              </a:rPr>
              <a:t>http://ceos.org/ourwork/workinggroups/disasters/</a:t>
            </a:r>
            <a:r>
              <a:rPr lang="en-US" dirty="0"/>
              <a:t> </a:t>
            </a:r>
          </a:p>
          <a:p>
            <a:endParaRPr lang="en-US" dirty="0" smtClean="0"/>
          </a:p>
          <a:p>
            <a:pPr lvl="1"/>
            <a:r>
              <a:rPr lang="en-US" dirty="0" smtClean="0"/>
              <a:t>CNES is RO project responsible for CEOS WG-Disaster</a:t>
            </a:r>
          </a:p>
          <a:p>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3</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4241227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License management</a:t>
            </a:r>
            <a:endParaRPr lang="en-US" dirty="0"/>
          </a:p>
        </p:txBody>
      </p:sp>
      <p:sp>
        <p:nvSpPr>
          <p:cNvPr id="3" name="Espace réservé du contenu 2"/>
          <p:cNvSpPr>
            <a:spLocks noGrp="1"/>
          </p:cNvSpPr>
          <p:nvPr>
            <p:ph idx="1"/>
          </p:nvPr>
        </p:nvSpPr>
        <p:spPr>
          <a:xfrm>
            <a:off x="323528" y="1219200"/>
            <a:ext cx="8591872" cy="5162128"/>
          </a:xfrm>
        </p:spPr>
        <p:txBody>
          <a:bodyPr/>
          <a:lstStyle/>
          <a:p>
            <a:pPr lvl="1"/>
            <a:r>
              <a:rPr lang="en-US" sz="2800" dirty="0" smtClean="0"/>
              <a:t>Currently there is no license for any product</a:t>
            </a:r>
          </a:p>
          <a:p>
            <a:pPr lvl="1"/>
            <a:endParaRPr lang="en-US" sz="2800" dirty="0"/>
          </a:p>
          <a:p>
            <a:pPr lvl="1"/>
            <a:r>
              <a:rPr lang="en-US" sz="2800" dirty="0" smtClean="0"/>
              <a:t>In the near future, </a:t>
            </a:r>
            <a:r>
              <a:rPr lang="en-US" sz="2800" dirty="0"/>
              <a:t>e</a:t>
            </a:r>
            <a:r>
              <a:rPr lang="en-US" sz="2800" dirty="0" smtClean="0"/>
              <a:t>ach product will have its own license</a:t>
            </a:r>
          </a:p>
          <a:p>
            <a:pPr lvl="1"/>
            <a:endParaRPr lang="en-US" sz="2800" dirty="0"/>
          </a:p>
          <a:p>
            <a:pPr lvl="1"/>
            <a:r>
              <a:rPr lang="en-US" sz="2800" dirty="0" smtClean="0"/>
              <a:t>User will have to sign this license in order to download a product</a:t>
            </a:r>
          </a:p>
          <a:p>
            <a:pPr marL="601663" lvl="1" indent="0">
              <a:buNone/>
            </a:pPr>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30</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2050" name="Picture 2" descr="http://infotechmobile.ca/blogue/public_html/blogue/wp-content/uploads/security-icon-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744" y="4777655"/>
            <a:ext cx="1740712" cy="1747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25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User permission search results filtering</a:t>
            </a:r>
            <a:endParaRPr lang="en-US" dirty="0"/>
          </a:p>
        </p:txBody>
      </p:sp>
      <p:sp>
        <p:nvSpPr>
          <p:cNvPr id="3" name="Espace réservé du contenu 2"/>
          <p:cNvSpPr>
            <a:spLocks noGrp="1"/>
          </p:cNvSpPr>
          <p:nvPr>
            <p:ph idx="1"/>
          </p:nvPr>
        </p:nvSpPr>
        <p:spPr>
          <a:xfrm>
            <a:off x="395536" y="1219200"/>
            <a:ext cx="8519864" cy="5306144"/>
          </a:xfrm>
        </p:spPr>
        <p:txBody>
          <a:bodyPr/>
          <a:lstStyle/>
          <a:p>
            <a:pPr lvl="1"/>
            <a:r>
              <a:rPr lang="en-US" sz="2800" dirty="0" smtClean="0"/>
              <a:t>Currently all products that maps with a given search query are returned</a:t>
            </a:r>
          </a:p>
          <a:p>
            <a:pPr lvl="1"/>
            <a:endParaRPr lang="en-US" sz="2800" dirty="0"/>
          </a:p>
          <a:p>
            <a:pPr lvl="1"/>
            <a:r>
              <a:rPr lang="en-US" sz="2800" dirty="0" smtClean="0"/>
              <a:t>In the near future, depending on the user permissions, some results will be hidden</a:t>
            </a:r>
          </a:p>
          <a:p>
            <a:pPr lvl="2"/>
            <a:r>
              <a:rPr lang="en-US" sz="2000" dirty="0" smtClean="0"/>
              <a:t>Will be implemented as a </a:t>
            </a:r>
            <a:r>
              <a:rPr lang="en-US" sz="2000" dirty="0" err="1" smtClean="0"/>
              <a:t>RESTo</a:t>
            </a:r>
            <a:r>
              <a:rPr lang="en-US" sz="2000" dirty="0" smtClean="0"/>
              <a:t> plugin</a:t>
            </a:r>
          </a:p>
          <a:p>
            <a:pPr lvl="2"/>
            <a:r>
              <a:rPr lang="en-US" sz="2000" dirty="0" smtClean="0"/>
              <a:t>User permissions will be specified in the Drupal web site</a:t>
            </a:r>
            <a:endParaRPr lang="en-US" sz="2000"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31</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1442207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LIVE DEMO</a:t>
            </a:r>
            <a:endParaRPr lang="en-US" dirty="0"/>
          </a:p>
        </p:txBody>
      </p:sp>
    </p:spTree>
    <p:extLst>
      <p:ext uri="{BB962C8B-B14F-4D97-AF65-F5344CB8AC3E}">
        <p14:creationId xmlns:p14="http://schemas.microsoft.com/office/powerpoint/2010/main" val="2352633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Any question ?</a:t>
            </a:r>
            <a:endParaRPr lang="en-US" dirty="0"/>
          </a:p>
        </p:txBody>
      </p:sp>
    </p:spTree>
    <p:extLst>
      <p:ext uri="{BB962C8B-B14F-4D97-AF65-F5344CB8AC3E}">
        <p14:creationId xmlns:p14="http://schemas.microsoft.com/office/powerpoint/2010/main" val="153093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Summary</a:t>
            </a:r>
            <a:endParaRPr lang="en-US" dirty="0"/>
          </a:p>
        </p:txBody>
      </p:sp>
      <p:sp>
        <p:nvSpPr>
          <p:cNvPr id="3" name="Espace réservé du contenu 2"/>
          <p:cNvSpPr>
            <a:spLocks noGrp="1"/>
          </p:cNvSpPr>
          <p:nvPr>
            <p:ph idx="1"/>
          </p:nvPr>
        </p:nvSpPr>
        <p:spPr>
          <a:xfrm>
            <a:off x="395536" y="836712"/>
            <a:ext cx="8519864" cy="5544616"/>
          </a:xfrm>
        </p:spPr>
        <p:txBody>
          <a:bodyPr/>
          <a:lstStyle/>
          <a:p>
            <a:pPr lvl="1"/>
            <a:r>
              <a:rPr lang="en-US" sz="2800" dirty="0" smtClean="0"/>
              <a:t>Main features</a:t>
            </a:r>
          </a:p>
          <a:p>
            <a:pPr lvl="1"/>
            <a:endParaRPr lang="en-US" sz="2800" dirty="0" smtClean="0"/>
          </a:p>
          <a:p>
            <a:pPr lvl="1"/>
            <a:r>
              <a:rPr lang="en-US" sz="2800" dirty="0" smtClean="0"/>
              <a:t>Technologies and cots</a:t>
            </a:r>
          </a:p>
          <a:p>
            <a:pPr lvl="1"/>
            <a:endParaRPr lang="en-US" sz="2800" dirty="0" smtClean="0"/>
          </a:p>
          <a:p>
            <a:pPr lvl="1"/>
            <a:r>
              <a:rPr lang="en-US" sz="2800" dirty="0" smtClean="0"/>
              <a:t>Technical issues</a:t>
            </a:r>
          </a:p>
          <a:p>
            <a:pPr lvl="2"/>
            <a:r>
              <a:rPr lang="en-US" sz="2000" dirty="0" smtClean="0"/>
              <a:t>Drupal / </a:t>
            </a:r>
            <a:r>
              <a:rPr lang="en-US" sz="2000" dirty="0" err="1" smtClean="0"/>
              <a:t>RESTo</a:t>
            </a:r>
            <a:r>
              <a:rPr lang="en-US" sz="2000" dirty="0" smtClean="0"/>
              <a:t> coupling</a:t>
            </a:r>
          </a:p>
          <a:p>
            <a:pPr lvl="2"/>
            <a:r>
              <a:rPr lang="en-US" sz="2000" dirty="0" smtClean="0"/>
              <a:t>CMS / Map </a:t>
            </a:r>
            <a:r>
              <a:rPr lang="en-US" sz="2000" dirty="0" err="1" smtClean="0"/>
              <a:t>bidirectionnal</a:t>
            </a:r>
            <a:r>
              <a:rPr lang="en-US" sz="2000" dirty="0" smtClean="0"/>
              <a:t> navigation</a:t>
            </a:r>
          </a:p>
          <a:p>
            <a:pPr lvl="2"/>
            <a:r>
              <a:rPr lang="en-US" sz="2000" dirty="0" smtClean="0"/>
              <a:t>Product Ingestion</a:t>
            </a:r>
          </a:p>
          <a:p>
            <a:pPr lvl="2"/>
            <a:endParaRPr lang="en-US" dirty="0" smtClean="0"/>
          </a:p>
          <a:p>
            <a:pPr lvl="1"/>
            <a:r>
              <a:rPr lang="en-US" sz="2800" dirty="0"/>
              <a:t>Future </a:t>
            </a:r>
            <a:r>
              <a:rPr lang="en-US" sz="2800" dirty="0" smtClean="0"/>
              <a:t>features</a:t>
            </a:r>
          </a:p>
          <a:p>
            <a:pPr lvl="1"/>
            <a:endParaRPr lang="en-US" sz="2800" dirty="0"/>
          </a:p>
          <a:p>
            <a:pPr lvl="1"/>
            <a:r>
              <a:rPr lang="en-US" sz="2800" dirty="0" smtClean="0"/>
              <a:t>Live demo</a:t>
            </a:r>
            <a:endParaRPr lang="en-US" sz="2800" dirty="0"/>
          </a:p>
          <a:p>
            <a:pPr lvl="1"/>
            <a:endParaRPr lang="en-US" dirty="0" smtClean="0"/>
          </a:p>
          <a:p>
            <a:pPr lvl="1"/>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4</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2346609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smtClean="0"/>
              <a:t>MAIN FEATURES</a:t>
            </a:r>
            <a:endParaRPr lang="en-US" dirty="0"/>
          </a:p>
        </p:txBody>
      </p:sp>
    </p:spTree>
    <p:extLst>
      <p:ext uri="{BB962C8B-B14F-4D97-AF65-F5344CB8AC3E}">
        <p14:creationId xmlns:p14="http://schemas.microsoft.com/office/powerpoint/2010/main" val="272544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Main features</a:t>
            </a:r>
            <a:endParaRPr lang="en-US" dirty="0"/>
          </a:p>
        </p:txBody>
      </p:sp>
      <p:sp>
        <p:nvSpPr>
          <p:cNvPr id="3" name="Espace réservé du contenu 2"/>
          <p:cNvSpPr>
            <a:spLocks noGrp="1"/>
          </p:cNvSpPr>
          <p:nvPr>
            <p:ph idx="1"/>
          </p:nvPr>
        </p:nvSpPr>
        <p:spPr>
          <a:xfrm>
            <a:off x="107504" y="1075184"/>
            <a:ext cx="8807896" cy="4946104"/>
          </a:xfrm>
        </p:spPr>
        <p:txBody>
          <a:bodyPr/>
          <a:lstStyle/>
          <a:p>
            <a:pPr lvl="1"/>
            <a:r>
              <a:rPr lang="en-US" sz="2800" dirty="0"/>
              <a:t>A collaborative </a:t>
            </a:r>
            <a:r>
              <a:rPr lang="en-US" sz="2800" dirty="0" smtClean="0"/>
              <a:t>Web </a:t>
            </a:r>
            <a:r>
              <a:rPr lang="en-US" sz="2800" dirty="0"/>
              <a:t>based workspace to groups of </a:t>
            </a:r>
            <a:r>
              <a:rPr lang="en-US" sz="2800" dirty="0" smtClean="0"/>
              <a:t>users</a:t>
            </a:r>
          </a:p>
          <a:p>
            <a:pPr lvl="2"/>
            <a:r>
              <a:rPr lang="en-US" sz="2000" dirty="0" smtClean="0"/>
              <a:t>Public  </a:t>
            </a:r>
            <a:r>
              <a:rPr lang="en-US" sz="2000" dirty="0"/>
              <a:t>Web </a:t>
            </a:r>
            <a:r>
              <a:rPr lang="en-US" sz="2000" dirty="0" smtClean="0"/>
              <a:t>portal</a:t>
            </a:r>
          </a:p>
          <a:p>
            <a:pPr lvl="2"/>
            <a:r>
              <a:rPr lang="en-US" sz="2000" dirty="0" smtClean="0"/>
              <a:t>Groups and communities collaborative tools</a:t>
            </a:r>
            <a:endParaRPr lang="en-US" sz="1800" dirty="0"/>
          </a:p>
          <a:p>
            <a:endParaRPr lang="en-US" sz="2800" dirty="0" smtClean="0"/>
          </a:p>
          <a:p>
            <a:pPr lvl="1"/>
            <a:r>
              <a:rPr lang="en-US" sz="2800" dirty="0" smtClean="0"/>
              <a:t>Products Search </a:t>
            </a:r>
            <a:r>
              <a:rPr lang="en-US" sz="2800" dirty="0"/>
              <a:t>capabilities </a:t>
            </a:r>
            <a:endParaRPr lang="en-US" sz="2800" dirty="0" smtClean="0"/>
          </a:p>
          <a:p>
            <a:pPr lvl="2"/>
            <a:r>
              <a:rPr lang="en-US" sz="2000" dirty="0" smtClean="0"/>
              <a:t>With multi-criteria search (including geographic and temporal)</a:t>
            </a:r>
          </a:p>
          <a:p>
            <a:pPr lvl="2"/>
            <a:r>
              <a:rPr lang="en-US" sz="2000" dirty="0" smtClean="0"/>
              <a:t>With map-based search</a:t>
            </a:r>
            <a:endParaRPr lang="en-US" sz="1800" dirty="0" smtClean="0"/>
          </a:p>
          <a:p>
            <a:endParaRPr lang="en-US" sz="2800" dirty="0" smtClean="0"/>
          </a:p>
          <a:p>
            <a:pPr lvl="1"/>
            <a:r>
              <a:rPr lang="en-US" sz="2800" dirty="0" smtClean="0"/>
              <a:t>Display </a:t>
            </a:r>
            <a:r>
              <a:rPr lang="en-US" sz="2800" dirty="0"/>
              <a:t>of full resolution </a:t>
            </a:r>
            <a:r>
              <a:rPr lang="en-US" sz="2800" dirty="0" smtClean="0"/>
              <a:t>geo-referenced </a:t>
            </a:r>
            <a:r>
              <a:rPr lang="en-US" sz="2800" dirty="0"/>
              <a:t>images  </a:t>
            </a:r>
            <a:endParaRPr lang="en-US" sz="2800" dirty="0" smtClean="0"/>
          </a:p>
          <a:p>
            <a:pPr lvl="1"/>
            <a:endParaRPr lang="en-US" dirty="0"/>
          </a:p>
          <a:p>
            <a:endParaRPr lang="en-US" dirty="0" smtClean="0"/>
          </a:p>
          <a:p>
            <a:endParaRPr lang="en-US" dirty="0" smtClean="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6</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352780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Main features</a:t>
            </a:r>
            <a:endParaRPr lang="en-US" dirty="0"/>
          </a:p>
        </p:txBody>
      </p:sp>
      <p:sp>
        <p:nvSpPr>
          <p:cNvPr id="3" name="Espace réservé du contenu 2"/>
          <p:cNvSpPr>
            <a:spLocks noGrp="1"/>
          </p:cNvSpPr>
          <p:nvPr>
            <p:ph idx="1"/>
          </p:nvPr>
        </p:nvSpPr>
        <p:spPr>
          <a:xfrm>
            <a:off x="539552" y="1075184"/>
            <a:ext cx="8375848" cy="4946104"/>
          </a:xfrm>
        </p:spPr>
        <p:txBody>
          <a:bodyPr/>
          <a:lstStyle/>
          <a:p>
            <a:pPr lvl="1"/>
            <a:r>
              <a:rPr lang="en-US" sz="2800" dirty="0"/>
              <a:t>Earth Observation products available for download</a:t>
            </a:r>
          </a:p>
          <a:p>
            <a:pPr lvl="2"/>
            <a:r>
              <a:rPr lang="en-US" sz="2000" dirty="0"/>
              <a:t>high resolution and very high resolution optical imagery</a:t>
            </a:r>
          </a:p>
          <a:p>
            <a:pPr lvl="2"/>
            <a:r>
              <a:rPr lang="en-US" sz="2000" dirty="0"/>
              <a:t>high and very high resolution radar imagery (X, C, L-bands)</a:t>
            </a:r>
          </a:p>
          <a:p>
            <a:pPr lvl="2"/>
            <a:r>
              <a:rPr lang="en-US" sz="2000" dirty="0"/>
              <a:t>airborne data</a:t>
            </a:r>
          </a:p>
          <a:p>
            <a:endParaRPr lang="en-US" sz="2800" dirty="0" smtClean="0"/>
          </a:p>
          <a:p>
            <a:pPr lvl="1"/>
            <a:r>
              <a:rPr lang="en-US" sz="2800" dirty="0" smtClean="0"/>
              <a:t>Community </a:t>
            </a:r>
            <a:r>
              <a:rPr lang="en-US" sz="2800" dirty="0"/>
              <a:t>contribution capability</a:t>
            </a:r>
          </a:p>
          <a:p>
            <a:pPr lvl="2"/>
            <a:r>
              <a:rPr lang="en-US" sz="2000" dirty="0"/>
              <a:t>In Situ data, ground truth,  Maps…</a:t>
            </a:r>
          </a:p>
          <a:p>
            <a:pPr lvl="2"/>
            <a:r>
              <a:rPr lang="en-US" sz="2000" dirty="0"/>
              <a:t>added-value product, reports, publications…</a:t>
            </a:r>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7</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spTree>
    <p:extLst>
      <p:ext uri="{BB962C8B-B14F-4D97-AF65-F5344CB8AC3E}">
        <p14:creationId xmlns:p14="http://schemas.microsoft.com/office/powerpoint/2010/main" val="3556571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Public Web portal </a:t>
            </a:r>
            <a:r>
              <a:rPr lang="fr-FR" dirty="0" err="1" smtClean="0"/>
              <a:t>features</a:t>
            </a:r>
            <a:endParaRPr lang="fr-FR" dirty="0"/>
          </a:p>
        </p:txBody>
      </p:sp>
      <p:sp>
        <p:nvSpPr>
          <p:cNvPr id="3" name="Espace réservé du contenu 2"/>
          <p:cNvSpPr>
            <a:spLocks noGrp="1"/>
          </p:cNvSpPr>
          <p:nvPr>
            <p:ph idx="1"/>
          </p:nvPr>
        </p:nvSpPr>
        <p:spPr>
          <a:xfrm>
            <a:off x="107504" y="908720"/>
            <a:ext cx="8807896" cy="5638800"/>
          </a:xfrm>
        </p:spPr>
        <p:txBody>
          <a:bodyPr/>
          <a:lstStyle/>
          <a:p>
            <a:pPr lvl="1"/>
            <a:r>
              <a:rPr lang="en-US" sz="2800" dirty="0" smtClean="0"/>
              <a:t>Editorial content</a:t>
            </a:r>
          </a:p>
          <a:p>
            <a:pPr lvl="2"/>
            <a:r>
              <a:rPr lang="en-US" sz="2000" dirty="0" smtClean="0"/>
              <a:t>News</a:t>
            </a:r>
          </a:p>
          <a:p>
            <a:pPr lvl="2"/>
            <a:r>
              <a:rPr lang="en-US" sz="2000" dirty="0" smtClean="0"/>
              <a:t>Partners</a:t>
            </a:r>
          </a:p>
          <a:p>
            <a:pPr lvl="2"/>
            <a:r>
              <a:rPr lang="en-US" sz="2000" dirty="0" smtClean="0"/>
              <a:t>Project presentation </a:t>
            </a:r>
          </a:p>
          <a:p>
            <a:pPr lvl="2"/>
            <a:r>
              <a:rPr lang="en-US" sz="2000" dirty="0" smtClean="0"/>
              <a:t>…</a:t>
            </a:r>
          </a:p>
          <a:p>
            <a:pPr marL="1077913" lvl="2" indent="0">
              <a:buNone/>
            </a:pPr>
            <a:endParaRPr lang="en-US" sz="2000" dirty="0" smtClean="0"/>
          </a:p>
          <a:p>
            <a:pPr lvl="1"/>
            <a:r>
              <a:rPr lang="en-US" sz="2800" dirty="0" smtClean="0"/>
              <a:t>Collaborative groups</a:t>
            </a:r>
          </a:p>
          <a:p>
            <a:pPr lvl="2"/>
            <a:r>
              <a:rPr lang="en-US" sz="2000" dirty="0" smtClean="0"/>
              <a:t>Thematic based</a:t>
            </a:r>
          </a:p>
          <a:p>
            <a:pPr lvl="2"/>
            <a:r>
              <a:rPr lang="en-US" sz="2000" dirty="0" smtClean="0"/>
              <a:t>User post, file attachment</a:t>
            </a:r>
          </a:p>
          <a:p>
            <a:pPr lvl="2"/>
            <a:r>
              <a:rPr lang="en-US" sz="2000" dirty="0" smtClean="0"/>
              <a:t>Security management</a:t>
            </a:r>
          </a:p>
          <a:p>
            <a:pPr lvl="3"/>
            <a:r>
              <a:rPr lang="en-US" sz="1800" dirty="0" smtClean="0"/>
              <a:t>Private groups</a:t>
            </a:r>
          </a:p>
          <a:p>
            <a:pPr lvl="3"/>
            <a:r>
              <a:rPr lang="en-US" sz="1800" dirty="0" smtClean="0"/>
              <a:t>Semi private groups</a:t>
            </a:r>
          </a:p>
          <a:p>
            <a:pPr lvl="3"/>
            <a:r>
              <a:rPr lang="en-US" sz="1800" dirty="0" smtClean="0"/>
              <a:t>Public groups</a:t>
            </a:r>
          </a:p>
          <a:p>
            <a:pPr lvl="3"/>
            <a:endParaRPr lang="en-US" sz="2000" dirty="0" smtClean="0"/>
          </a:p>
          <a:p>
            <a:pPr lvl="2"/>
            <a:endParaRPr lang="en-US" dirty="0"/>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8</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fr-FR" smtClean="0"/>
              <a:pPr>
                <a:defRPr/>
              </a:pPr>
              <a:t>24-juin-15</a:t>
            </a:fld>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052736"/>
            <a:ext cx="3421394" cy="2566045"/>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96952"/>
            <a:ext cx="3578424" cy="2683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945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Public Web portal </a:t>
            </a:r>
            <a:r>
              <a:rPr lang="fr-FR" dirty="0" err="1"/>
              <a:t>features</a:t>
            </a:r>
            <a:endParaRPr lang="fr-FR" dirty="0"/>
          </a:p>
        </p:txBody>
      </p:sp>
      <p:sp>
        <p:nvSpPr>
          <p:cNvPr id="3" name="Espace réservé du contenu 2"/>
          <p:cNvSpPr>
            <a:spLocks noGrp="1"/>
          </p:cNvSpPr>
          <p:nvPr>
            <p:ph idx="1"/>
          </p:nvPr>
        </p:nvSpPr>
        <p:spPr>
          <a:xfrm>
            <a:off x="107504" y="1219200"/>
            <a:ext cx="8807896" cy="5234136"/>
          </a:xfrm>
        </p:spPr>
        <p:txBody>
          <a:bodyPr/>
          <a:lstStyle/>
          <a:p>
            <a:pPr lvl="1"/>
            <a:r>
              <a:rPr lang="en-US" sz="2800" dirty="0" smtClean="0"/>
              <a:t>Map with products footprints</a:t>
            </a:r>
          </a:p>
          <a:p>
            <a:pPr lvl="2"/>
            <a:r>
              <a:rPr lang="en-US" sz="2000" dirty="0" smtClean="0"/>
              <a:t>Full resolution products displayed </a:t>
            </a:r>
            <a:br>
              <a:rPr lang="en-US" sz="2000" dirty="0" smtClean="0"/>
            </a:br>
            <a:r>
              <a:rPr lang="en-US" sz="2000" dirty="0" smtClean="0"/>
              <a:t>on the map</a:t>
            </a:r>
          </a:p>
          <a:p>
            <a:pPr lvl="2"/>
            <a:r>
              <a:rPr lang="en-US" sz="2000" dirty="0" smtClean="0"/>
              <a:t>Product download</a:t>
            </a:r>
          </a:p>
          <a:p>
            <a:pPr lvl="1"/>
            <a:endParaRPr lang="en-US" sz="2400" dirty="0"/>
          </a:p>
          <a:p>
            <a:pPr lvl="1"/>
            <a:r>
              <a:rPr lang="en-US" sz="2800" dirty="0" smtClean="0"/>
              <a:t>List of available products</a:t>
            </a:r>
          </a:p>
          <a:p>
            <a:pPr lvl="2"/>
            <a:r>
              <a:rPr lang="en-US" sz="2000" dirty="0" smtClean="0"/>
              <a:t>List of products ordered by date of acquisition</a:t>
            </a:r>
          </a:p>
          <a:p>
            <a:pPr lvl="2"/>
            <a:r>
              <a:rPr lang="en-US" sz="2000" dirty="0" smtClean="0"/>
              <a:t>Product download</a:t>
            </a:r>
          </a:p>
          <a:p>
            <a:pPr lvl="2"/>
            <a:r>
              <a:rPr lang="en-US" sz="2000" dirty="0" smtClean="0"/>
              <a:t>Product details containing metadata , </a:t>
            </a:r>
            <a:r>
              <a:rPr lang="en-US" sz="2000" dirty="0" err="1" smtClean="0"/>
              <a:t>quicklook</a:t>
            </a:r>
            <a:r>
              <a:rPr lang="en-US" sz="2000" dirty="0" smtClean="0"/>
              <a:t> and footprint</a:t>
            </a:r>
          </a:p>
          <a:p>
            <a:pPr lvl="2"/>
            <a:endParaRPr lang="en-US" sz="2000" dirty="0"/>
          </a:p>
          <a:p>
            <a:pPr lvl="1"/>
            <a:r>
              <a:rPr lang="en-US" sz="2800" dirty="0" smtClean="0"/>
              <a:t>Multi criteria search</a:t>
            </a:r>
          </a:p>
          <a:p>
            <a:pPr lvl="2"/>
            <a:r>
              <a:rPr lang="en-US" sz="2000" dirty="0" err="1" smtClean="0"/>
              <a:t>Opensearch</a:t>
            </a:r>
            <a:r>
              <a:rPr lang="en-US" sz="2000" dirty="0" smtClean="0"/>
              <a:t> parameters</a:t>
            </a:r>
          </a:p>
          <a:p>
            <a:pPr lvl="2"/>
            <a:r>
              <a:rPr lang="en-US" sz="2000" dirty="0" smtClean="0"/>
              <a:t>Search performed by </a:t>
            </a:r>
            <a:r>
              <a:rPr lang="en-US" sz="2000" dirty="0" err="1" smtClean="0"/>
              <a:t>RESTo</a:t>
            </a:r>
            <a:r>
              <a:rPr lang="en-US" sz="2000" dirty="0" smtClean="0"/>
              <a:t> but rendered by Drupal</a:t>
            </a:r>
          </a:p>
        </p:txBody>
      </p:sp>
      <p:sp>
        <p:nvSpPr>
          <p:cNvPr id="4" name="Espace réservé du numéro de diapositive 3"/>
          <p:cNvSpPr>
            <a:spLocks noGrp="1"/>
          </p:cNvSpPr>
          <p:nvPr>
            <p:ph type="sldNum" sz="quarter" idx="10"/>
          </p:nvPr>
        </p:nvSpPr>
        <p:spPr/>
        <p:txBody>
          <a:bodyPr/>
          <a:lstStyle/>
          <a:p>
            <a:pPr>
              <a:defRPr/>
            </a:pPr>
            <a:fld id="{9DB77F39-4957-48D5-87C4-CB0C1CD47B9D}" type="slidenum">
              <a:rPr lang="fr-FR" smtClean="0"/>
              <a:pPr>
                <a:defRPr/>
              </a:pPr>
              <a:t>9</a:t>
            </a:fld>
            <a:endParaRPr lang="fr-FR" dirty="0"/>
          </a:p>
        </p:txBody>
      </p:sp>
      <p:sp>
        <p:nvSpPr>
          <p:cNvPr id="5" name="Espace réservé de la date 4"/>
          <p:cNvSpPr>
            <a:spLocks noGrp="1"/>
          </p:cNvSpPr>
          <p:nvPr>
            <p:ph type="dt" sz="half" idx="11"/>
          </p:nvPr>
        </p:nvSpPr>
        <p:spPr/>
        <p:txBody>
          <a:bodyPr/>
          <a:lstStyle/>
          <a:p>
            <a:pPr>
              <a:defRPr/>
            </a:pPr>
            <a:fld id="{D7FCBAB9-4DC6-4701-81EE-4AF0E51D2F20}" type="datetime5">
              <a:rPr lang="en-US" smtClean="0"/>
              <a:pPr>
                <a:defRPr/>
              </a:pPr>
              <a:t>24-Jun-15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836712"/>
            <a:ext cx="3194381" cy="23957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878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AKKA-Theme">
  <a:themeElements>
    <a:clrScheme name="Nouvelle présentation 15">
      <a:dk1>
        <a:srgbClr val="000000"/>
      </a:dk1>
      <a:lt1>
        <a:srgbClr val="FFFFFF"/>
      </a:lt1>
      <a:dk2>
        <a:srgbClr val="DA5325"/>
      </a:dk2>
      <a:lt2>
        <a:srgbClr val="808080"/>
      </a:lt2>
      <a:accent1>
        <a:srgbClr val="1C7398"/>
      </a:accent1>
      <a:accent2>
        <a:srgbClr val="5C1543"/>
      </a:accent2>
      <a:accent3>
        <a:srgbClr val="FFFFFF"/>
      </a:accent3>
      <a:accent4>
        <a:srgbClr val="000000"/>
      </a:accent4>
      <a:accent5>
        <a:srgbClr val="ABBCCA"/>
      </a:accent5>
      <a:accent6>
        <a:srgbClr val="53123C"/>
      </a:accent6>
      <a:hlink>
        <a:srgbClr val="DA5325"/>
      </a:hlink>
      <a:folHlink>
        <a:srgbClr val="2E3A41"/>
      </a:folHlink>
    </a:clrScheme>
    <a:fontScheme name="Nouvelle présentation">
      <a:majorFont>
        <a:latin typeface="Helvetica"/>
        <a:ea typeface="ＭＳ Ｐゴシック"/>
        <a:cs typeface="ＭＳ Ｐゴシック"/>
      </a:majorFont>
      <a:minorFont>
        <a:latin typeface="Baskerville"/>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Helvetica 55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Helvetica 55 Roman"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DA5325"/>
        </a:dk2>
        <a:lt2>
          <a:srgbClr val="808080"/>
        </a:lt2>
        <a:accent1>
          <a:srgbClr val="276386"/>
        </a:accent1>
        <a:accent2>
          <a:srgbClr val="3D162C"/>
        </a:accent2>
        <a:accent3>
          <a:srgbClr val="FFFFFF"/>
        </a:accent3>
        <a:accent4>
          <a:srgbClr val="000000"/>
        </a:accent4>
        <a:accent5>
          <a:srgbClr val="ACB7C3"/>
        </a:accent5>
        <a:accent6>
          <a:srgbClr val="361327"/>
        </a:accent6>
        <a:hlink>
          <a:srgbClr val="DA5325"/>
        </a:hlink>
        <a:folHlink>
          <a:srgbClr val="2E3A41"/>
        </a:folHlink>
      </a:clrScheme>
      <a:clrMap bg1="lt1" tx1="dk1" bg2="lt2" tx2="dk2" accent1="accent1" accent2="accent2" accent3="accent3" accent4="accent4" accent5="accent5" accent6="accent6" hlink="hlink" folHlink="folHlink"/>
    </a:extraClrScheme>
    <a:extraClrScheme>
      <a:clrScheme name="Nouvelle présentation 14">
        <a:dk1>
          <a:srgbClr val="000000"/>
        </a:dk1>
        <a:lt1>
          <a:srgbClr val="FFFFFF"/>
        </a:lt1>
        <a:dk2>
          <a:srgbClr val="DA5325"/>
        </a:dk2>
        <a:lt2>
          <a:srgbClr val="808080"/>
        </a:lt2>
        <a:accent1>
          <a:srgbClr val="276386"/>
        </a:accent1>
        <a:accent2>
          <a:srgbClr val="5C1543"/>
        </a:accent2>
        <a:accent3>
          <a:srgbClr val="FFFFFF"/>
        </a:accent3>
        <a:accent4>
          <a:srgbClr val="000000"/>
        </a:accent4>
        <a:accent5>
          <a:srgbClr val="ACB7C3"/>
        </a:accent5>
        <a:accent6>
          <a:srgbClr val="53123C"/>
        </a:accent6>
        <a:hlink>
          <a:srgbClr val="DA5325"/>
        </a:hlink>
        <a:folHlink>
          <a:srgbClr val="2E3A41"/>
        </a:folHlink>
      </a:clrScheme>
      <a:clrMap bg1="lt1" tx1="dk1" bg2="lt2" tx2="dk2" accent1="accent1" accent2="accent2" accent3="accent3" accent4="accent4" accent5="accent5" accent6="accent6" hlink="hlink" folHlink="folHlink"/>
    </a:extraClrScheme>
    <a:extraClrScheme>
      <a:clrScheme name="Nouvelle présentation 15">
        <a:dk1>
          <a:srgbClr val="000000"/>
        </a:dk1>
        <a:lt1>
          <a:srgbClr val="FFFFFF"/>
        </a:lt1>
        <a:dk2>
          <a:srgbClr val="DA5325"/>
        </a:dk2>
        <a:lt2>
          <a:srgbClr val="808080"/>
        </a:lt2>
        <a:accent1>
          <a:srgbClr val="1C7398"/>
        </a:accent1>
        <a:accent2>
          <a:srgbClr val="5C1543"/>
        </a:accent2>
        <a:accent3>
          <a:srgbClr val="FFFFFF"/>
        </a:accent3>
        <a:accent4>
          <a:srgbClr val="000000"/>
        </a:accent4>
        <a:accent5>
          <a:srgbClr val="ABBCCA"/>
        </a:accent5>
        <a:accent6>
          <a:srgbClr val="53123C"/>
        </a:accent6>
        <a:hlink>
          <a:srgbClr val="DA5325"/>
        </a:hlink>
        <a:folHlink>
          <a:srgbClr val="2E3A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DA5325"/>
    </a:dk2>
    <a:lt2>
      <a:srgbClr val="808080"/>
    </a:lt2>
    <a:accent1>
      <a:srgbClr val="1C7398"/>
    </a:accent1>
    <a:accent2>
      <a:srgbClr val="5C1543"/>
    </a:accent2>
    <a:accent3>
      <a:srgbClr val="FFFFFF"/>
    </a:accent3>
    <a:accent4>
      <a:srgbClr val="000000"/>
    </a:accent4>
    <a:accent5>
      <a:srgbClr val="ABBCCA"/>
    </a:accent5>
    <a:accent6>
      <a:srgbClr val="53123C"/>
    </a:accent6>
    <a:hlink>
      <a:srgbClr val="DA5325"/>
    </a:hlink>
    <a:folHlink>
      <a:srgbClr val="2E3A41"/>
    </a:folHlink>
  </a:clrScheme>
</a:themeOverride>
</file>

<file path=docProps/app.xml><?xml version="1.0" encoding="utf-8"?>
<Properties xmlns="http://schemas.openxmlformats.org/officeDocument/2006/extended-properties" xmlns:vt="http://schemas.openxmlformats.org/officeDocument/2006/docPropsVTypes">
  <Template>AKKA-Theme</Template>
  <TotalTime>11877</TotalTime>
  <Words>931</Words>
  <Application>Microsoft Office PowerPoint</Application>
  <PresentationFormat>On-screen Show (4:3)</PresentationFormat>
  <Paragraphs>259</Paragraphs>
  <Slides>33</Slides>
  <Notes>4</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AKKA-Theme</vt:lpstr>
      <vt:lpstr>Conception personnalisée</vt:lpstr>
      <vt:lpstr>Recovery Observatory   WGISS-39 Meeting  Tsukuba Japan May 12, 2015 </vt:lpstr>
      <vt:lpstr>Natural disasters</vt:lpstr>
      <vt:lpstr>Recovery Observatory (RO)</vt:lpstr>
      <vt:lpstr>Summary</vt:lpstr>
      <vt:lpstr>MAIN FEATURES</vt:lpstr>
      <vt:lpstr>Main features</vt:lpstr>
      <vt:lpstr>Main features</vt:lpstr>
      <vt:lpstr>Public Web portal features</vt:lpstr>
      <vt:lpstr>Public Web portal features</vt:lpstr>
      <vt:lpstr>TECHNOLOGIES AND COTS</vt:lpstr>
      <vt:lpstr>Technologies &amp; COTS</vt:lpstr>
      <vt:lpstr>Technologies &amp; COTS</vt:lpstr>
      <vt:lpstr>Technologies &amp; COTS</vt:lpstr>
      <vt:lpstr>Technologies &amp; COTS</vt:lpstr>
      <vt:lpstr>Technologies &amp; COTS</vt:lpstr>
      <vt:lpstr>Technologies &amp; COTS</vt:lpstr>
      <vt:lpstr>TECHNICAL ISSUES</vt:lpstr>
      <vt:lpstr>Product ingestion</vt:lpstr>
      <vt:lpstr>Product ingestion</vt:lpstr>
      <vt:lpstr>   Drupal / RESTo coupling</vt:lpstr>
      <vt:lpstr>Drupal / RESTo – User session sharing </vt:lpstr>
      <vt:lpstr>Drupal / RESTo – Product metadata duplication</vt:lpstr>
      <vt:lpstr>Drupal / RESTo – Product metadata duplication</vt:lpstr>
      <vt:lpstr>Drupal / RESTo – Product metadata duplication</vt:lpstr>
      <vt:lpstr>PowerPoint Presentation</vt:lpstr>
      <vt:lpstr>Drupal / Map - Coupling</vt:lpstr>
      <vt:lpstr>FUTURE FEATURES</vt:lpstr>
      <vt:lpstr>User contribution</vt:lpstr>
      <vt:lpstr>User contribution</vt:lpstr>
      <vt:lpstr>License management</vt:lpstr>
      <vt:lpstr>User permission search results filtering</vt:lpstr>
      <vt:lpstr>LIVE DEMO</vt:lpstr>
      <vt:lpstr>Any question ?</vt:lpstr>
    </vt:vector>
  </TitlesOfParts>
  <Company>Akka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BARESSE</dc:creator>
  <cp:lastModifiedBy>Anne</cp:lastModifiedBy>
  <cp:revision>439</cp:revision>
  <dcterms:created xsi:type="dcterms:W3CDTF">2014-08-29T06:59:31Z</dcterms:created>
  <dcterms:modified xsi:type="dcterms:W3CDTF">2015-06-24T18:08:52Z</dcterms:modified>
</cp:coreProperties>
</file>