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67" r:id="rId3"/>
  </p:sldMasterIdLst>
  <p:notesMasterIdLst>
    <p:notesMasterId r:id="rId21"/>
  </p:notesMasterIdLst>
  <p:sldIdLst>
    <p:sldId id="325" r:id="rId4"/>
    <p:sldId id="305" r:id="rId5"/>
    <p:sldId id="306" r:id="rId6"/>
    <p:sldId id="285" r:id="rId7"/>
    <p:sldId id="307" r:id="rId8"/>
    <p:sldId id="317" r:id="rId9"/>
    <p:sldId id="315" r:id="rId10"/>
    <p:sldId id="312" r:id="rId11"/>
    <p:sldId id="324" r:id="rId12"/>
    <p:sldId id="320" r:id="rId13"/>
    <p:sldId id="336" r:id="rId14"/>
    <p:sldId id="337" r:id="rId15"/>
    <p:sldId id="308" r:id="rId16"/>
    <p:sldId id="314" r:id="rId17"/>
    <p:sldId id="319" r:id="rId18"/>
    <p:sldId id="313" r:id="rId19"/>
    <p:sldId id="318" r:id="rId2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103" autoAdjust="0"/>
  </p:normalViewPr>
  <p:slideViewPr>
    <p:cSldViewPr>
      <p:cViewPr>
        <p:scale>
          <a:sx n="77" d="100"/>
          <a:sy n="77" d="100"/>
        </p:scale>
        <p:origin x="-68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killoug:Desktop:Kenya_Data_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Land Imaging Data Growth over Kenya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842258667943"/>
          <c:y val="0.113527642599052"/>
          <c:w val="0.80757210597294105"/>
          <c:h val="0.73837131101317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Sheet1!$J$12</c:f>
              <c:strCache>
                <c:ptCount val="1"/>
                <c:pt idx="0">
                  <c:v>Data (TB)</c:v>
                </c:pt>
              </c:strCache>
            </c:strRef>
          </c:tx>
          <c:invertIfNegative val="0"/>
          <c:cat>
            <c:numRef>
              <c:f>Sheet1!$I$13:$I$30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Sheet1!$J$13:$J$30</c:f>
              <c:numCache>
                <c:formatCode>0.00</c:formatCode>
                <c:ptCount val="18"/>
                <c:pt idx="0">
                  <c:v>0.29899999999999999</c:v>
                </c:pt>
                <c:pt idx="1">
                  <c:v>0.318</c:v>
                </c:pt>
                <c:pt idx="2">
                  <c:v>0.33500000000000002</c:v>
                </c:pt>
                <c:pt idx="3">
                  <c:v>0.308</c:v>
                </c:pt>
                <c:pt idx="4">
                  <c:v>0.4</c:v>
                </c:pt>
                <c:pt idx="5">
                  <c:v>0.46</c:v>
                </c:pt>
                <c:pt idx="6">
                  <c:v>0.34699999999999998</c:v>
                </c:pt>
                <c:pt idx="7">
                  <c:v>0.48299999999999998</c:v>
                </c:pt>
                <c:pt idx="8">
                  <c:v>0.376</c:v>
                </c:pt>
                <c:pt idx="9">
                  <c:v>0.47699999999999998</c:v>
                </c:pt>
                <c:pt idx="10">
                  <c:v>0.36699999999999999</c:v>
                </c:pt>
                <c:pt idx="11">
                  <c:v>0.38700000000000001</c:v>
                </c:pt>
                <c:pt idx="12">
                  <c:v>0.54900000000000004</c:v>
                </c:pt>
                <c:pt idx="13">
                  <c:v>1.079</c:v>
                </c:pt>
                <c:pt idx="14">
                  <c:v>1.452</c:v>
                </c:pt>
                <c:pt idx="15">
                  <c:v>1.506</c:v>
                </c:pt>
                <c:pt idx="16">
                  <c:v>3.2364000000000002</c:v>
                </c:pt>
                <c:pt idx="17">
                  <c:v>4.9668000000000001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169408"/>
        <c:axId val="103187968"/>
      </c:barChart>
      <c:catAx>
        <c:axId val="103169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87968"/>
        <c:crosses val="autoZero"/>
        <c:auto val="1"/>
        <c:lblAlgn val="ctr"/>
        <c:lblOffset val="100"/>
        <c:noMultiLvlLbl val="0"/>
      </c:catAx>
      <c:valAx>
        <c:axId val="10318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Data (TB)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6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F33E45A-E198-5E44-984F-03D66E222D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29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F33E45A-E198-5E44-984F-03D66E222D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83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Remote sensing data is typically both spatially and temporally irregular: i.e. image footprints vary between repeat observations, and successful acquisitions do not occur on a regular basis.</a:t>
            </a:r>
          </a:p>
          <a:p>
            <a:pPr lvl="0" hangingPunct="0"/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Data is “clumped” both spatially and temporally and, hence, not suited to the monolithic array approaches traditionally employed due to large volume of no-data pixels.</a:t>
            </a:r>
          </a:p>
          <a:p>
            <a:pPr lvl="0" hangingPunct="0"/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Datacube arranges the data spatially and temporally to allow efficient large-scale analysis.</a:t>
            </a:r>
          </a:p>
          <a:p>
            <a:pPr lvl="0" hangingPunct="0"/>
            <a:r>
              <a:rPr lang="en-AU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“Dice’N’Stack” method used to subdivide the data into spatially-regular, time-stamped, band-aggregated tiles which can be traversed as a dense temporal stack.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27884230-34D9-4471-9399-5E5375172E0F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030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F33E45A-E198-5E44-984F-03D66E222D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32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F33E45A-E198-5E44-984F-03D66E222D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999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023-788E-9D44-A75B-1D1CD2B048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8899-1BD0-B049-BAF0-8D83DD764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22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023-788E-9D44-A75B-1D1CD2B048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8899-1BD0-B049-BAF0-8D83DD764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285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023-788E-9D44-A75B-1D1CD2B048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8899-1BD0-B049-BAF0-8D83DD764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4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023-788E-9D44-A75B-1D1CD2B048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8899-1BD0-B049-BAF0-8D83DD764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612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023-788E-9D44-A75B-1D1CD2B048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8899-1BD0-B049-BAF0-8D83DD764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105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023-788E-9D44-A75B-1D1CD2B048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8899-1BD0-B049-BAF0-8D83DD764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65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023-788E-9D44-A75B-1D1CD2B048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8899-1BD0-B049-BAF0-8D83DD764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61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023-788E-9D44-A75B-1D1CD2B048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8899-1BD0-B049-BAF0-8D83DD764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7239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023-788E-9D44-A75B-1D1CD2B048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8899-1BD0-B049-BAF0-8D83DD764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582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023-788E-9D44-A75B-1D1CD2B048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8899-1BD0-B049-BAF0-8D83DD764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521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C023-788E-9D44-A75B-1D1CD2B048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8899-1BD0-B049-BAF0-8D83DD7646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08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7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8688" y="6567488"/>
            <a:ext cx="1639887" cy="204787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407C9F4F-1BB6-AE48-9732-41F053B92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0830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err="1" smtClean="0"/>
              <a:t>Datacube</a:t>
            </a:r>
            <a:r>
              <a:rPr lang="en-AU" dirty="0" smtClean="0"/>
              <a:t> Training Workshop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869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err="1" smtClean="0">
                <a:solidFill>
                  <a:srgbClr val="FFFFFF"/>
                </a:solidFill>
              </a:rPr>
              <a:t>Datacube</a:t>
            </a:r>
            <a:r>
              <a:rPr lang="en-AU" dirty="0" smtClean="0">
                <a:solidFill>
                  <a:srgbClr val="FFFFFF"/>
                </a:solidFill>
              </a:rPr>
              <a:t>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www.ga.gov.au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feedback@ga.gov.au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Cnr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  <a:endParaRPr lang="en-AU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3EC023-788E-9D44-A75B-1D1CD2B048F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6/24/2015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D3C8899-1BD0-B049-BAF0-8D83DD7646C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7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gi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8.pn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hyperlink" Target="http://eos-test.ga.gov.au/geoserver/NEO_NFRIP/wms?service=WMS&amp;version=1.1.0&amp;request=GetMap&amp;layers=NEO_NFRIP:percentWaterSeenPyramid_f5f&amp;styles=&amp;bbox=112.0,-45.0,154.0,-10.0&amp;width=1200&amp;height=825&amp;srs=EPSG:4326&amp;format=application/openlayers" TargetMode="External"/><Relationship Id="rId2" Type="http://schemas.openxmlformats.org/officeDocument/2006/relationships/hyperlink" Target="http://www.google.com.au/url?sa=i&amp;rct=j&amp;q=&amp;esrc=s&amp;frm=1&amp;source=images&amp;cd=&amp;cad=rja&amp;docid=jV1w45mRzGupRM&amp;tbnid=xkMzLiFO6gY_JM:&amp;ved=0CAUQjRw&amp;url=http://www.forestry.gov.uk/forestry/infd-6rukpl&amp;ei=Sf1uUqadJcnHlAXPoICwDw&amp;bvm=bv.55123115,d.dGI&amp;psig=AFQjCNGpcpMQxI-M1p3EcDVjR1qmJTo_2w&amp;ust=1383091887073337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524000"/>
            <a:ext cx="8305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</a:rPr>
              <a:t>CEOS Data Cube Concept and Prototype Project Plans</a:t>
            </a:r>
            <a:endParaRPr sz="36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33400" y="30480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Brian Killough</a:t>
            </a:r>
            <a:b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Systems Engineering Office (SEO)</a:t>
            </a:r>
            <a:endParaRPr lang="en-US" sz="2000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WGISS-39</a:t>
            </a:r>
            <a:endParaRPr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May 11-15, 2015</a:t>
            </a:r>
            <a:endParaRPr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3660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334000" cy="577850"/>
          </a:xfrm>
          <a:ln/>
        </p:spPr>
        <p:txBody>
          <a:bodyPr/>
          <a:lstStyle/>
          <a:p>
            <a:pPr algn="l"/>
            <a:r>
              <a:rPr lang="en-US" b="1" dirty="0">
                <a:ea typeface="ＭＳ Ｐゴシック" charset="0"/>
                <a:cs typeface="ＭＳ Ｐゴシック" charset="0"/>
              </a:rPr>
              <a:t>High-Level </a:t>
            </a:r>
            <a:br>
              <a:rPr lang="en-US" b="1" dirty="0">
                <a:ea typeface="ＭＳ Ｐゴシック" charset="0"/>
                <a:cs typeface="ＭＳ Ｐゴシック" charset="0"/>
              </a:rPr>
            </a:br>
            <a:r>
              <a:rPr lang="en-US" b="1" dirty="0">
                <a:ea typeface="ＭＳ Ｐゴシック" charset="0"/>
                <a:cs typeface="ＭＳ Ｐゴシック" charset="0"/>
              </a:rPr>
              <a:t>Data Cube Requirements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6263" lvl="1" indent="-457200">
              <a:spcBef>
                <a:spcPct val="20000"/>
              </a:spcBef>
              <a:buClr>
                <a:srgbClr val="3B812F"/>
              </a:buClr>
              <a:buSzPct val="100000"/>
              <a:buFont typeface="+mj-lt"/>
              <a:buAutoNum type="arabicPeriod"/>
              <a:defRPr/>
            </a:pPr>
            <a:r>
              <a:rPr lang="en-US" sz="2200" dirty="0" smtClean="0">
                <a:latin typeface="Calibri"/>
                <a:cs typeface="Calibri"/>
              </a:rPr>
              <a:t>Free </a:t>
            </a:r>
            <a:r>
              <a:rPr lang="en-US" sz="2200" dirty="0">
                <a:latin typeface="Calibri"/>
                <a:cs typeface="Calibri"/>
              </a:rPr>
              <a:t>and open access to software and APIs</a:t>
            </a:r>
            <a:endParaRPr lang="en-US" sz="2200" kern="0" dirty="0">
              <a:solidFill>
                <a:srgbClr val="002569"/>
              </a:solidFill>
              <a:latin typeface="Calibri"/>
              <a:cs typeface="Calibri"/>
            </a:endParaRPr>
          </a:p>
          <a:p>
            <a:pPr marL="576263" lvl="1" indent="-457200">
              <a:spcBef>
                <a:spcPct val="20000"/>
              </a:spcBef>
              <a:buClr>
                <a:srgbClr val="3B812F"/>
              </a:buClr>
              <a:buSzPct val="100000"/>
              <a:buFont typeface="+mj-lt"/>
              <a:buAutoNum type="arabicPeriod"/>
              <a:defRPr/>
            </a:pPr>
            <a:r>
              <a:rPr lang="en-US" sz="2200" dirty="0">
                <a:latin typeface="Calibri"/>
                <a:cs typeface="Calibri"/>
              </a:rPr>
              <a:t>Documented processes for Data Cube generation, 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new data ingestion, and application interfaces</a:t>
            </a:r>
            <a:endParaRPr lang="en-US" sz="2200" kern="0" dirty="0">
              <a:solidFill>
                <a:srgbClr val="002569"/>
              </a:solidFill>
              <a:latin typeface="Calibri"/>
              <a:cs typeface="Calibri"/>
            </a:endParaRPr>
          </a:p>
          <a:p>
            <a:pPr marL="576263" lvl="1" indent="-457200">
              <a:spcBef>
                <a:spcPct val="20000"/>
              </a:spcBef>
              <a:buClr>
                <a:srgbClr val="3B812F"/>
              </a:buClr>
              <a:buSzPct val="100000"/>
              <a:buFont typeface="+mj-lt"/>
              <a:buAutoNum type="arabicPeriod"/>
              <a:defRPr/>
            </a:pPr>
            <a:r>
              <a:rPr lang="en-US" sz="2200" dirty="0">
                <a:latin typeface="Calibri"/>
                <a:cs typeface="Calibri"/>
              </a:rPr>
              <a:t>Automated ingestion of new data layers and new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data acquisitions</a:t>
            </a:r>
          </a:p>
          <a:p>
            <a:pPr marL="576263" lvl="1" indent="-457200">
              <a:spcBef>
                <a:spcPct val="20000"/>
              </a:spcBef>
              <a:buClr>
                <a:srgbClr val="3B812F"/>
              </a:buClr>
              <a:buSzPct val="100000"/>
              <a:buFont typeface="+mj-lt"/>
              <a:buAutoNum type="arabicPeriod"/>
              <a:defRPr/>
            </a:pPr>
            <a:r>
              <a:rPr lang="en-US" sz="2200" dirty="0">
                <a:latin typeface="Calibri"/>
                <a:cs typeface="Calibri"/>
              </a:rPr>
              <a:t>Support cloud-based or local deployment</a:t>
            </a:r>
            <a:endParaRPr lang="en-US" sz="2200" kern="0" dirty="0">
              <a:solidFill>
                <a:srgbClr val="002569"/>
              </a:solidFill>
              <a:latin typeface="Calibri"/>
              <a:cs typeface="Calibri"/>
            </a:endParaRPr>
          </a:p>
          <a:p>
            <a:pPr marL="576263" lvl="1" indent="-457200">
              <a:spcBef>
                <a:spcPct val="20000"/>
              </a:spcBef>
              <a:buClr>
                <a:srgbClr val="3B812F"/>
              </a:buClr>
              <a:buSzPct val="100000"/>
              <a:buFont typeface="+mj-lt"/>
              <a:buAutoNum type="arabicPeriod"/>
              <a:defRPr/>
            </a:pPr>
            <a:r>
              <a:rPr lang="en-US" sz="2200" dirty="0">
                <a:latin typeface="Calibri"/>
                <a:cs typeface="Calibri"/>
              </a:rPr>
              <a:t>Utilize “Analysis Ready” data products for satellite data layers</a:t>
            </a:r>
            <a:endParaRPr lang="en-US" sz="2200" kern="0" dirty="0">
              <a:solidFill>
                <a:srgbClr val="002569"/>
              </a:solidFill>
              <a:latin typeface="Calibri"/>
              <a:cs typeface="Calibri"/>
            </a:endParaRPr>
          </a:p>
          <a:p>
            <a:pPr marL="576263" lvl="1" indent="-457200">
              <a:spcBef>
                <a:spcPct val="20000"/>
              </a:spcBef>
              <a:buClr>
                <a:srgbClr val="3B812F"/>
              </a:buClr>
              <a:buSzPct val="100000"/>
              <a:buFont typeface="+mj-lt"/>
              <a:buAutoNum type="arabicPeriod"/>
              <a:defRPr/>
            </a:pPr>
            <a:r>
              <a:rPr lang="en-US" sz="2200" dirty="0">
                <a:latin typeface="Calibri"/>
                <a:cs typeface="Calibri"/>
              </a:rPr>
              <a:t>Enable user development of applications through flexible APIs</a:t>
            </a:r>
          </a:p>
          <a:p>
            <a:pPr marL="576263" lvl="1" indent="-457200">
              <a:spcBef>
                <a:spcPct val="20000"/>
              </a:spcBef>
              <a:buClr>
                <a:srgbClr val="3B812F"/>
              </a:buClr>
              <a:buSzPct val="100000"/>
              <a:buFont typeface="+mj-lt"/>
              <a:buAutoNum type="arabicPeriod"/>
              <a:defRPr/>
            </a:pPr>
            <a:r>
              <a:rPr lang="en-US" sz="2200" dirty="0">
                <a:latin typeface="Calibri"/>
                <a:cs typeface="Calibri"/>
              </a:rPr>
              <a:t>Utilize a UTM “nested grid” for multiple dataset interoperability and spatial consistency</a:t>
            </a:r>
          </a:p>
          <a:p>
            <a:pPr marL="576263" lvl="1" indent="-457200">
              <a:spcBef>
                <a:spcPct val="20000"/>
              </a:spcBef>
              <a:buClr>
                <a:srgbClr val="3B812F"/>
              </a:buClr>
              <a:buSzPct val="100000"/>
              <a:buFont typeface="+mj-lt"/>
              <a:buAutoNum type="arabicPeriod"/>
              <a:defRPr/>
            </a:pPr>
            <a:r>
              <a:rPr lang="en-US" sz="2200" dirty="0">
                <a:latin typeface="Calibri"/>
                <a:cs typeface="Calibri"/>
              </a:rPr>
              <a:t>Develop a baseline user interface that supports Data Cube statistics/analysis and optical image preparation (e.g., mosaics).</a:t>
            </a:r>
          </a:p>
          <a:p>
            <a:pPr marL="576263" lvl="1" indent="-457200">
              <a:spcBef>
                <a:spcPct val="20000"/>
              </a:spcBef>
              <a:buClr>
                <a:srgbClr val="3B812F"/>
              </a:buClr>
              <a:buSzPct val="100000"/>
              <a:buFont typeface="+mj-lt"/>
              <a:buAutoNum type="arabicPeriod"/>
              <a:defRPr/>
            </a:pPr>
            <a:r>
              <a:rPr lang="en-US" sz="2200" dirty="0">
                <a:latin typeface="Calibri"/>
                <a:cs typeface="Calibri"/>
              </a:rPr>
              <a:t>Architecture flexibility and standards to support multi-country Data Cubes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778"/>
          <a:stretch/>
        </p:blipFill>
        <p:spPr>
          <a:xfrm>
            <a:off x="7086599" y="1219201"/>
            <a:ext cx="2033337" cy="2204798"/>
          </a:xfrm>
          <a:prstGeom prst="rect">
            <a:avLst/>
          </a:prstGeom>
        </p:spPr>
      </p:pic>
      <p:sp>
        <p:nvSpPr>
          <p:cNvPr id="3" name="AutoShape 8" descr="data:image/png;base64,iVBORw0KGgoAAAANSUhEUgAAAUkAAAA9CAMAAAAXkGv5AAAAk1BMVEX///8AerQmhroAfLX7/f4agrgAfrYAebT1+vwghLnr9PlfoMj4/P3v9voQgLeIvNix0+bg7vW51ebH3evm7vXU5/G30ON0q87P4+9kpsyItNPC2+qPuNVUmsWfxt7S5fCqzOGYxd5MnMZAkcB8sNEAcK8zjL1tqs5DlsOnzeJwpsuavth7s9OrzeGfwdpysNJVosp/+1RjAAAR50lEQVR4nO1ciXajurIVAoHELDABjMEGEYGHtP3/X/eqADt24h7uXd2n71kvtXowQkhiU3MJCPkO8cB1V0CuG/Dv9fmin5GfVc25U8K0bZuqrt+l8m8v6V9J7lvfUcYEFRRICMEYrfsk+Nvr+reRG42UCTEBONN8QMf2S8r/A3Jbe2JGVfdtUkjXlUXc5rUS0BiKxv3b6/u3kB/XoaCMDrv0QZbdtCkBS8q85G8t7d9FvAduFKJPn6hENx2QL3Xk//Pr+tdRVjOwMOU5vrVclFI3gW5OHZxm5ZcZ/xlVCjSkLkk2XFnSNahg++VADity0WB6xuJvrfBfQokCRZinnW/1V2W4t2vF+uVgtyGuV5XAleoLyh9RoRkNVUJOe1J1S1tpb3pWL+J9KUjbkr0OqRizv7bM/33KFKOirdbEHTmpq6nNVeJlL/R8EB8IB515KCJwLusvXfk9WnlgbFrilhkp30jlWdgYU1UUWjT42wLt2JxJWlp+BJ7l8BXwPCcrgkAm4sQ6NqQaOBknPtywOuCgKDG0iTsSeFuy2RESnMHstH93wf+zVIHEeghYeuEuKMSmB6/RLZk6RVqMIMq8TEhysVYX1JABaoIvVfmUNJjtybDwIQG/0XI7MM+FmsJtGqZg2DuLDy/krZ/88gxc9O7HI/4/pTakV7dx15EMmPB4ssiOiahpIsYii+c7UnSSdIt/1EK48/b31vs/S3IUrFzyPK7OSB+R7bjiPaPQYDHRWVtA8bQhRb0YmpUH2uArm/GJGpDt6npwOpFEWySPXO1cCNjwznBWgGIA3lAZXXu9Qdz4lcz4SBIYrOc8mMiXWpK6JSl1peQ8P1lcykxvyelAMu0SvkqLFQc7ztgHTyhwgb7vHPHT+GMmTvT+9ttyn/fN3tLPjel4/OHA94twV+4vJlll/F1O8dO35/dZAX/F5HSZKCJdQ/ZjQDzkv10Y4ninHKQ+JpuSbIfQNMVphXysH8w375RSult99yZK57vnJnoxbhxPqvE57N9eL58bY3sN2G8L64fDI6UlM+nwa7FubNMnrUG6Qm34+nQM68gE6D9gMts0nYv/4rkckE2UJL4WYoQrdUoabckxXdWhKGvB8sAFm97cD8NHoZX6AZKD8RMkzRuSfB2K5lmf5PKkOQ4ByUCXPw0WYm3Tkdpq+7OOSMVwetK6Fy9YVbg8jfGCTjC4yGNjvC0KSVYqJedDQPSOJDalIiWbkbjAoi8jj1jY+kHOQEeWgj3wB1d6C9phYozbPPx6dwHx75G8dQjkrcMdklLT2b0Fcm+sBqrD8ucjec9/E5LcKT+KrQweryfUzldBUYfl3DSJlHVdoZXdrp/XZD3wOJ8FMDJe8NSco/Xfn12GLTKcPEaPdcsIx9LKAL+4dpuQUhZLVZFYuMFlZ1EBxgiTHT2P4bL7tfNxyWSuTqZjruG3VVHH0ajYstFwuu6KZKUdw97B/0x3joOzBpHt6M6+IdmarZoNWqwduzRBZCgdDUaaV4itgsFwXvdu9wrnPbtCJLlyKHMUOb6Cro1fAVlHj4YifmQ49mmBpLUnd0MqkLi9o6mzJ1nnGB3TBXEvjuOc4VFpfXEMnDuxL3Cj0GrAFIVyDKMhsRlS+3Vv5a+A6wpMcYilrZF1tsPghhI4a008WUkpYa5US16eLXd8K2wqWNaM4JUP2ByY4mKhJInLyrWpfa/+gSe/vbykvgU33o/mgIiJYaBg8n3NvBMV9oLkWvceNSWeV4NiGwvuUec1C69IWorK1t7gM1NsKCk6XFqE9Zp8M1tQuPa49irXc6DrgU5IWpucqXxDjiYiaW4IMUXoHUGbq16Zi0bwwtkylfY30oRM54XrhV4OqyhIag+5BjSskYneCxXAQgci131fC1qQk+4HSovtaRRenvLeyMiqZl6vw6NFRhGWXqhXBEJuhfMIOtb12Fhgl0/kRYB3rrdHQXcpiHkhKnLu/cwUAz7gKYLU9CH45iMLbeMSFPa45ZWyt3ywT0FwCnsrsT3p78IrkitJ3NyMAUkd88T0JKHijRfjDcnCyLk0YQrrGA6BO4SIJOsln5CEyzLftVae8Y4kgf4lnL9HcrPyZWdm0L+ehbEWczBxMteA5JgEJGHK5REiGWx9qzHXPhnDIywFkEIkLc5lbYPqk2AzBlDdVmTuOJmQ3LHO5ak5ZqQLcylLE5xEJgZEcirG2limaSiYpxPZ2briPqjphJxrNxAJWZC0JiRBUZ4fkKQdmH6Y6xscbYy97AzQI9KuZRRuMFg3FySDFox8iEh6cGTUUqKI+5ubdA8oKheY1sX1wT0hkpOaQCS/mZMpkA9IksBBi3OHJNoVUENn4GklFyR3M5L2kezNtQUPClWz1Ji5bmql2ZqTkWbgsBnphCTc6ikcAREejYqiEYzMFzIhafU4FVHAYiOrYCgjgWsn3gLpTrJsi3frqoYcw2AXCl1UQoTJytyRqHZJYEO8g3EQg3sDXr6Pva968oxzkW/2SSq8VWJ3MmINIrnoSTmao6duSAKKmVHCpburFyS1sA0HQyvXw4eRTNI9bhckj2b7C0gamEJNNfXqui5nn2Ww15PG9EC69/i8+dp4w7sBJAdT13WISII7De1XJFsD8zeyDpWnHpCEvzhqB897hIdstYCkpuHbjOTNop5qf0ubhFG2HuCfbaQyrvA+R4aJjpiyjU+aWSu8I6mn61sDFBzvzXjVgS4kW1Dzrd1bZEUXnqzCUfK1fYek5cDU/HzlyaPQnud1mslgsAGZhj0gubPPM5KOT4L6I5KAcmQjkmjJtiqUgbs4FCQxpwpUhap7QhKGGxBuVQRaxUFsfkIynfPciQYhPrF7JMlmcjU0TWckkSfBMUzIne0GysKKeDUWdkYFHmWlcvIm8Gxjh2c386bxdyHVT5AEV+CNNzRcWWt7cGUJkp2ZOuE5W/TkizmSZLznSXhAJ/eNshlJ12Nv7mol17DUhqkqHh+RLBTd8UIGpd26LaIyIek6CpTZjtUZKNwrkjy3Ty6Pl1qpNYb1vtiPITyJGUmISeLKY2qLEi49+yOSsmYnsMJWTOsgHSeexAEnJBOqUrcBC/CAJOLuhXfVmbG3qnB3ZNO+oF0rUv8wOY/uwBhYGoH3/PYBST0jCfaSaYbPD2QCnCiUMmBszcQS42yBsSka6opekUwxeScWnkwEvf7PJWpvikjSqQz3zQGe28AEIfAmXAR/AElj8sxDWoO7FVJQ9oCkM0lYBa3UvrrY2chAwiaOaRxE0u8FExSHnpYa9txSELnx3gEkRQlo4Wld4bB0ym7HIRN7P3cyYuVwLoTID9QjIukgkjY+tEHfOe4xBNq0LjYwOm0qpeGu5xRHcPTG2psC5P0jkv66XwK8JPf6yT/i68MhQu/Vag9edMwXR7bKvXzTx2Tb493kG3dqWjf5HOhWhzn+Xm3yjLhN30biQEi/wdWlB+wT554HvlXjecdNvyXbfAeNxdpbYwev3+cggYfjtJptXy6LmRhh43mHhk+TTPfj79abGEXX7b2y7eHUer2C1oOEKxtS9BNtSQFLbnNQgtY+9yprd8DBm8MhR0HZrMHLSA4F6klc+jYt3h3tlW7AH/CqpO+rpIZgZqOvJ91sCQbaRz15Tzffn1+v4o+bYz6HyM8zFqsCUx+3QvH7BPz938dZrY8x4+PMgXu/hYTjZpNmDqd+skn0tuT7CT5cMtLPRRl/o/1SCLULeAuienL1py7WB9v9R6gaPXCNWfXznv8VZV3de6gpfg+BP1l+akxpDHpQ0GQHeipMGvqpbGNd2IM/+UeoqDUFs/qnhpeDBjUY/TyJ9GsUMfpZSoNydGEWlnug1nWg+3dG9mdBtPQTXv7tZMmk+JO7NmWS/r7UP8bdn/efNaxC060BznCXhC/vZyrQxAX4hx/i7i+ackGfFVGmc3cKICmEvt79nosoflPdC2ZCw689vg+05CeB5HvSGpAUrduDtdGRu2b3SFZ6dNPNp/zkPbX69V63JePTtK0fTGYweBCvNHm+Uca6nJd+wVTi8J9UEark7xbpMGeOuf7s2NXvlddCC7rOks2mKnJxv6XKJ3APUfUpZ35Hla29mcstiQogNjbPusUQOuGODnrvp2gb1hAUn/Lfll5qmatBY6Y2pe2doZiKAuT1jxn5X6S5jrPrupN8Lx5s0d6M4Ac3j5vTZI/OqLQ+1XHuKGLR4ratBptgSeQpkuDIEbRtzj0nncoUy+mf6iSWWpCUXoiJ2MpY3zHlm0CXeBj+8sYQrC3mPF3JUm5vpkcq3L+r0wRfJbnbm2btVMQxOBYfa4vk5l5HS/oK88qYjkUkb8XCd+G9ITmPM9clp5z/2VhKLdcZYMYrklhqP3BAcoNI8nm4b8aevNcL3p/MMtkPSp6/l6717pVP/NVVZmp8GYdtcoy92WFp5NIiPFLVs3o3lhDM04qkr6EIXyc9MTqCOkrG4Tga5uBins907A2/TntD8uX1oh0HpXawk8oMqenEhJ8NR6CjtdWO0d0hqUGEJiTT0XFAx1Sv4Ee8vpCOAT9npekICPv48DrYDqbNJAxt/mkMZ3rfg8Gj81VmGhvTF7WakhhX/RkMqBuLzH2yB+Nkq762LyTLR1Hnk3hGpWb9JogZUznF3P7RHPvRXKzRPZI29FA2wDaIJOsV8/rC6sMafiVEUurlUxoDaeXZe7PkgKQPli33qMi2eT3N2OmUuKPt5dqOSJBDxOEJJYknIFD6wxBe6boviA/v2/G5mjJBSGxchD4psmHyxiHm/rgvaMtUxYvarIgfieUdKJ51hs9JHKqE7+yBu6hbEzrOVzwiWfCWAuuf6Qswo1kBw2ntQp8eXNvS5VF4Q9IIFEsnnpTScnMjJv7RbH1rQrIxPMl3lHGe24Pr1jT2RxpbPy4Q/0aa96rJ+nSnxbORTW/bsVsK2FW6HjRo+gz8zI8x9x6rIJgrR4tzteqynvVkzsnKKLk09XAuqbFccYek2aG7ULuAZIx6Elj6herzuWQe7/EpB8YNSYe8mZfKBCSDqB51uMO8JTICItnZWJAujS3PTZD1E0iCx9T+dwWEP6VKYIE5m9JZq6adWZA3Hlqb8m0+DPA1k31yymWgxOf9k3P9Zodp1M9Igu1eOSCStq6BluB0NyG5UoYLSA6ozx6RZFPnHpCEJusdSQPsnX2yN36gQlUrzPi/I4nJQgIoxjw35IxkUFNz/KPw3dG8pxcR40np3WrwwcDYaZHsDHeBpOgn8qd7ehNz4MSacvLPkQSedM1Ruu7VFQcXX+JeTLHsGrhDEtkJtABuNApIjznwzLxDkuzAm91YqeEVbmQ+IFliJd31nAyQzGYkgSXUPxfYLvvMSVHab0lkBdH8huKWhZOG8VH20NpUJ8t6vs8cXPVdkGis3dwjaab+O08GHYv8oFksDrD2UFQe6M+PSJ7sKAiykTbQuSCxGLduGd4jiRu8NlZilG6lkSeP9onzCcnEHFPeCg0W54pk7AIP/3MpgvndByLTrBtfpnwTVuRWGjO8SadgoV5WlwH4bN9792EnhBZTLSa6RT9uyagnY2dGMiCJCLUOr9WAJMQdwxol2bkiOaAox7bQ7VTGoCImFj5lxi5LaXJ2UZm99ldTKQTZEXN/L5Nk83NItRApyJODSIY7a6Sa0X/KoyRTbViYk9Pd4fPr9wWWJ5WClv3gdltwjZu2geDO/t77OFXvzQWEt/wWtcmN17vpAZ5NcDjCUGnvefktgElzD9wdnPyA5dIejEiDx/5u8OK5ytDDKqy1d2jXx8WB30zObX94sUg1eIdNDj15fPBSsulhXXyXexiH8QZLBLAU6whT/tKmqt9FWEoUEG8FUYbZ5EmWpB454rk5ueSCKG2Byb7/jtizBELwIWMXPNYhvpNzWJKg1878O6+dWk+LAh/5L/inExv43qIY94TD6l7O09rlJN3Ea7HegSU59fXe4q8QvksL0U5mEaud5XNBspk0m1V0WDL9epf2F2h6v5uJ8+39bgjU8Kdb4d+Bfb3f/cs0fXNAMDE0M5iS2XM2tmpKrO5/fXPg12n5DoZQdd7GRRyGVRq3Q63Z/B2Mr9cV/wN6+DYLbuL4+jbLf01f3wv6ffT1DavfSV/fVfsP6f8AH9WKv3Sky+UAAAAASUVORK5CYII="/>
          <p:cNvSpPr>
            <a:spLocks noChangeAspect="1" noChangeArrowheads="1"/>
          </p:cNvSpPr>
          <p:nvPr/>
        </p:nvSpPr>
        <p:spPr bwMode="auto">
          <a:xfrm>
            <a:off x="155575" y="-350838"/>
            <a:ext cx="39243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98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5257800" cy="553998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3600" b="1" dirty="0">
                <a:latin typeface="Proxima Nova Regular"/>
                <a:ea typeface="Proxima Nova Regular"/>
                <a:cs typeface="Proxima Nova Regular"/>
              </a:rPr>
              <a:t>User Interface </a:t>
            </a:r>
            <a:r>
              <a:rPr lang="en-US" sz="3600" b="1" dirty="0" smtClean="0">
                <a:latin typeface="Proxima Nova Regular"/>
                <a:ea typeface="Proxima Nova Regular"/>
                <a:cs typeface="Proxima Nova Regular"/>
              </a:rPr>
              <a:t>Concept</a:t>
            </a:r>
            <a:endParaRPr lang="en-US" sz="3600" b="1" dirty="0">
              <a:latin typeface="Proxima Nova Regular"/>
              <a:ea typeface="Proxima Nova Regular"/>
              <a:cs typeface="Proxima Nova Regula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1295400"/>
            <a:ext cx="8991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 defTabSz="914400">
              <a:spcBef>
                <a:spcPct val="20000"/>
              </a:spcBef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W</a:t>
            </a:r>
            <a:r>
              <a:rPr lang="en-US" sz="18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eb-based </a:t>
            </a: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tool that </a:t>
            </a:r>
            <a:r>
              <a:rPr lang="en-US" sz="18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utilizes a </a:t>
            </a:r>
            <a:r>
              <a:rPr lang="en-US" sz="1800" u="sng" dirty="0">
                <a:solidFill>
                  <a:srgbClr val="FF0000"/>
                </a:solidFill>
                <a:latin typeface="Calibri" charset="0"/>
                <a:cs typeface="Calibri" charset="0"/>
              </a:rPr>
              <a:t>Map Panel </a:t>
            </a:r>
            <a:r>
              <a:rPr lang="en-US" sz="18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and a </a:t>
            </a:r>
            <a:r>
              <a:rPr lang="en-US" sz="1800" u="sng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Tool </a:t>
            </a:r>
            <a:r>
              <a:rPr lang="en-US" sz="1800" u="sng" dirty="0">
                <a:solidFill>
                  <a:srgbClr val="FF0000"/>
                </a:solidFill>
                <a:latin typeface="Calibri" charset="0"/>
                <a:cs typeface="Calibri" charset="0"/>
              </a:rPr>
              <a:t>Panel </a:t>
            </a:r>
            <a:r>
              <a:rPr lang="en-US" sz="18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similar </a:t>
            </a: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to many existing GIS tools</a:t>
            </a:r>
            <a:r>
              <a:rPr lang="en-US" sz="18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.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2000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2000" dirty="0" smtClean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2000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2000" dirty="0" smtClean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2000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2000" dirty="0" smtClean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2000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2000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2000" b="1" dirty="0" smtClean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1800" b="1" dirty="0" smtClean="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8"/>
          <a:stretch/>
        </p:blipFill>
        <p:spPr bwMode="auto">
          <a:xfrm>
            <a:off x="1219200" y="1752600"/>
            <a:ext cx="6515100" cy="2743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4572000"/>
            <a:ext cx="80010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400" b="1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Example User </a:t>
            </a:r>
            <a:r>
              <a:rPr kumimoji="0" lang="en-US" sz="14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Interface:</a:t>
            </a:r>
            <a:r>
              <a:rPr kumimoji="0" lang="en-US" sz="14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14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GEOGLAM </a:t>
            </a: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MODIS Time-Series Tool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953000"/>
            <a:ext cx="8839200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latin typeface="Calibri" charset="0"/>
                <a:cs typeface="Calibri" charset="0"/>
              </a:rPr>
              <a:t>Map Panel </a:t>
            </a:r>
            <a:r>
              <a:rPr lang="en-US" sz="1600" dirty="0">
                <a:latin typeface="Calibri" charset="0"/>
                <a:cs typeface="Calibri" charset="0"/>
              </a:rPr>
              <a:t>would allow the user to zoom in/out of the region and draw a region to select for an analysis.  This panel would also be used to display analysis results as overlays or separate images or graphs.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latin typeface="Calibri" charset="0"/>
                <a:cs typeface="Calibri" charset="0"/>
              </a:rPr>
              <a:t>Tool Panel </a:t>
            </a:r>
            <a:r>
              <a:rPr lang="en-US" sz="1600" dirty="0">
                <a:latin typeface="Calibri" charset="0"/>
                <a:cs typeface="Calibri" charset="0"/>
              </a:rPr>
              <a:t>would provide analytics and application functions.  The tool panel would </a:t>
            </a:r>
            <a:r>
              <a:rPr lang="en-US" sz="1600" dirty="0" smtClean="0">
                <a:latin typeface="Calibri" charset="0"/>
                <a:cs typeface="Calibri" charset="0"/>
              </a:rPr>
              <a:t>allow the user to issue </a:t>
            </a:r>
            <a:r>
              <a:rPr lang="en-US" sz="1600" dirty="0">
                <a:latin typeface="Calibri" charset="0"/>
                <a:cs typeface="Calibri" charset="0"/>
              </a:rPr>
              <a:t>queries of the Data Cube content through various APIs.  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en-US" sz="1600" i="1" dirty="0">
                <a:solidFill>
                  <a:srgbClr val="008000"/>
                </a:solidFill>
                <a:latin typeface="Calibri" charset="0"/>
                <a:cs typeface="Calibri" charset="0"/>
              </a:rPr>
              <a:t>Once all of the APIs are in place, then it will be possible for anyone to create their own user interface for any application using the Data Cube.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latin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2895600"/>
            <a:ext cx="1295400" cy="369330"/>
          </a:xfrm>
          <a:prstGeom prst="rect">
            <a:avLst/>
          </a:prstGeom>
          <a:solidFill>
            <a:srgbClr val="F8F8F8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Map Panel</a:t>
            </a:r>
            <a:endParaRPr kumimoji="0" lang="en-US" sz="18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819400"/>
            <a:ext cx="1600200" cy="369330"/>
          </a:xfrm>
          <a:prstGeom prst="rect">
            <a:avLst/>
          </a:prstGeom>
          <a:solidFill>
            <a:srgbClr val="F8F8F8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Tool Panel</a:t>
            </a:r>
            <a:endParaRPr kumimoji="0" lang="en-US" sz="18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92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562600" cy="861774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>
                <a:latin typeface="Proxima Nova Regular"/>
                <a:ea typeface="Proxima Nova Regular"/>
                <a:cs typeface="Proxima Nova Regular"/>
              </a:rPr>
              <a:t>Detailed Requirements</a:t>
            </a:r>
            <a:br>
              <a:rPr lang="en-US" sz="2800" b="1" dirty="0">
                <a:latin typeface="Proxima Nova Regular"/>
                <a:ea typeface="Proxima Nova Regular"/>
                <a:cs typeface="Proxima Nova Regular"/>
              </a:rPr>
            </a:br>
            <a:r>
              <a:rPr lang="en-US" sz="2800" b="1" dirty="0">
                <a:latin typeface="Proxima Nova Regular"/>
                <a:ea typeface="Proxima Nova Regular"/>
                <a:cs typeface="Proxima Nova Regular"/>
              </a:rPr>
              <a:t>for the Data Cube User Interface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12192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 defTabSz="914400">
              <a:spcBef>
                <a:spcPct val="20000"/>
              </a:spcBef>
            </a:pPr>
            <a:r>
              <a:rPr lang="en-US" sz="18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(1) Image Preparation ... </a:t>
            </a:r>
            <a:r>
              <a:rPr lang="en-US" sz="1800" b="1" dirty="0">
                <a:solidFill>
                  <a:srgbClr val="008000"/>
                </a:solidFill>
                <a:latin typeface="Calibri" charset="0"/>
                <a:cs typeface="Calibri" charset="0"/>
              </a:rPr>
              <a:t>Highest Priority (baseline interface)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Automate the image preparation process (no manual review)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Perform cloud masking and identify data gaps (utilize Landsat CFmask output to identify clouds and cloud shadows)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Report 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statistics</a:t>
            </a: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 after masking (e.g., % cloud or cloud shadow, pixel time stamp)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Create 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mosaic images </a:t>
            </a: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for further analyses (e.g., GEOTIFF output, local storage)</a:t>
            </a:r>
          </a:p>
          <a:p>
            <a:pPr marL="0" indent="0" defTabSz="914400">
              <a:spcBef>
                <a:spcPct val="20000"/>
              </a:spcBef>
            </a:pPr>
            <a:r>
              <a:rPr lang="en-US" sz="18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(2) Forest Extent Mapping ... </a:t>
            </a:r>
            <a:r>
              <a:rPr lang="en-US" sz="1800" b="1" dirty="0">
                <a:solidFill>
                  <a:srgbClr val="008000"/>
                </a:solidFill>
                <a:latin typeface="Calibri" charset="0"/>
                <a:cs typeface="Calibri" charset="0"/>
              </a:rPr>
              <a:t>Lower Priority (example application)</a:t>
            </a:r>
            <a:endParaRPr lang="en-US" sz="1800" b="1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Run 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unsupervised classifiers </a:t>
            </a: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(e.g., custom, K-means, ISODATA)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Allow upload of “training data” (e.g., input file of forest locations)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Run 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supervised classifiers </a:t>
            </a: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(e.g., Nearest Neighbor using training data)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Allow users to upload or create their own algorithms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Create forest/non-forest 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maps</a:t>
            </a:r>
          </a:p>
          <a:p>
            <a:pPr marL="0" indent="0" defTabSz="914400">
              <a:spcBef>
                <a:spcPct val="20000"/>
              </a:spcBef>
            </a:pPr>
            <a:r>
              <a:rPr lang="en-US" sz="18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(3) Change Detection ... </a:t>
            </a:r>
            <a:r>
              <a:rPr lang="en-US" sz="1800" b="1" dirty="0">
                <a:solidFill>
                  <a:srgbClr val="008000"/>
                </a:solidFill>
                <a:latin typeface="Calibri" charset="0"/>
                <a:cs typeface="Calibri" charset="0"/>
              </a:rPr>
              <a:t>Lower Priority (example application)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Run specific 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change detection algorithms </a:t>
            </a: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(e.g., CCDC)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Allow users to upload or create their own algorithms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Create change detection 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cs typeface="Calibri" charset="0"/>
              </a:rPr>
              <a:t>maps</a:t>
            </a:r>
            <a:r>
              <a:rPr lang="en-US" sz="1800" dirty="0">
                <a:solidFill>
                  <a:srgbClr val="002569"/>
                </a:solidFill>
                <a:latin typeface="Calibri" charset="0"/>
                <a:cs typeface="Calibri" charset="0"/>
              </a:rPr>
              <a:t> and statistical output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1800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1800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1800" dirty="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257800" cy="577850"/>
          </a:xfrm>
          <a:ln/>
        </p:spPr>
        <p:txBody>
          <a:bodyPr/>
          <a:lstStyle/>
          <a:p>
            <a:pPr algn="l"/>
            <a:r>
              <a:rPr lang="en-US" b="1" dirty="0">
                <a:ea typeface="ＭＳ Ｐゴシック" charset="0"/>
                <a:cs typeface="ＭＳ Ｐゴシック" charset="0"/>
              </a:rPr>
              <a:t>Kenya Data Cube Project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806" y="1219200"/>
            <a:ext cx="607919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4163" lvl="1" indent="-165100">
              <a:spcBef>
                <a:spcPct val="20000"/>
              </a:spcBef>
              <a:buClr>
                <a:srgbClr val="3B812F"/>
              </a:buClr>
              <a:buSzPct val="60000"/>
              <a:buFont typeface="Wingdings" charset="2"/>
              <a:buChar char="§"/>
              <a:defRPr/>
            </a:pPr>
            <a:r>
              <a:rPr lang="en-US" sz="2000" kern="0" dirty="0">
                <a:solidFill>
                  <a:srgbClr val="002569"/>
                </a:solidFill>
                <a:latin typeface="Calibri"/>
                <a:cs typeface="Calibri"/>
              </a:rPr>
              <a:t>The </a:t>
            </a:r>
            <a:r>
              <a:rPr lang="en-US" sz="2000" b="1" kern="0" dirty="0">
                <a:solidFill>
                  <a:srgbClr val="FF0000"/>
                </a:solidFill>
                <a:latin typeface="Calibri"/>
                <a:cs typeface="Calibri"/>
              </a:rPr>
              <a:t>Kenya Data Cube Project </a:t>
            </a:r>
            <a:r>
              <a:rPr lang="en-US" sz="2000" kern="0" dirty="0">
                <a:solidFill>
                  <a:srgbClr val="002569"/>
                </a:solidFill>
                <a:latin typeface="Calibri"/>
                <a:cs typeface="Calibri"/>
              </a:rPr>
              <a:t>is led by </a:t>
            </a:r>
            <a:br>
              <a:rPr lang="en-US" sz="2000" kern="0" dirty="0">
                <a:solidFill>
                  <a:srgbClr val="002569"/>
                </a:solidFill>
                <a:latin typeface="Calibri"/>
                <a:cs typeface="Calibri"/>
              </a:rPr>
            </a:br>
            <a:r>
              <a:rPr lang="en-US" sz="2000" kern="0" dirty="0">
                <a:solidFill>
                  <a:srgbClr val="002569"/>
                </a:solidFill>
                <a:latin typeface="Calibri"/>
                <a:cs typeface="Calibri"/>
              </a:rPr>
              <a:t>NASA-SEO and the Australian Government </a:t>
            </a:r>
            <a:br>
              <a:rPr lang="en-US" sz="2000" kern="0" dirty="0">
                <a:solidFill>
                  <a:srgbClr val="002569"/>
                </a:solidFill>
                <a:latin typeface="Calibri"/>
                <a:cs typeface="Calibri"/>
              </a:rPr>
            </a:br>
            <a:r>
              <a:rPr lang="en-US" sz="2000" kern="0" dirty="0">
                <a:solidFill>
                  <a:srgbClr val="002569"/>
                </a:solidFill>
                <a:latin typeface="Calibri"/>
                <a:cs typeface="Calibri"/>
              </a:rPr>
              <a:t>(Geoscience Australia, CSIRO and </a:t>
            </a:r>
            <a:br>
              <a:rPr lang="en-US" sz="2000" kern="0" dirty="0">
                <a:solidFill>
                  <a:srgbClr val="002569"/>
                </a:solidFill>
                <a:latin typeface="Calibri"/>
                <a:cs typeface="Calibri"/>
              </a:rPr>
            </a:br>
            <a:r>
              <a:rPr lang="en-US" sz="2000" kern="0" dirty="0">
                <a:solidFill>
                  <a:srgbClr val="002569"/>
                </a:solidFill>
                <a:latin typeface="Calibri"/>
                <a:cs typeface="Calibri"/>
              </a:rPr>
              <a:t>the Dept. of the Environment).</a:t>
            </a:r>
          </a:p>
          <a:p>
            <a:pPr marL="284163" lvl="1" indent="-165100">
              <a:spcBef>
                <a:spcPct val="20000"/>
              </a:spcBef>
              <a:buClr>
                <a:srgbClr val="3B812F"/>
              </a:buClr>
              <a:buSzPct val="60000"/>
              <a:buFont typeface="Wingdings" charset="2"/>
              <a:buChar char="§"/>
              <a:defRPr/>
            </a:pPr>
            <a:r>
              <a:rPr lang="en-US" sz="2000" dirty="0">
                <a:latin typeface="Calibri"/>
                <a:cs typeface="Calibri"/>
              </a:rPr>
              <a:t>The project will involve a large number of </a:t>
            </a:r>
            <a:r>
              <a:rPr lang="en-US" sz="2000" b="1" dirty="0">
                <a:latin typeface="Calibri"/>
                <a:cs typeface="Calibri"/>
              </a:rPr>
              <a:t>stakeholders and funders </a:t>
            </a:r>
            <a:r>
              <a:rPr lang="en-US" sz="2000" dirty="0">
                <a:latin typeface="Calibri"/>
                <a:cs typeface="Calibri"/>
              </a:rPr>
              <a:t>... Australian Government, NASA, USGS, United Nations REDD+ and FAO, Gates Foundation, Clinton Foundation (CCI and SLEEK), SilvaCarbon.</a:t>
            </a:r>
          </a:p>
          <a:p>
            <a:pPr marL="284163" lvl="1" indent="-165100">
              <a:spcBef>
                <a:spcPct val="20000"/>
              </a:spcBef>
              <a:buClr>
                <a:srgbClr val="3B812F"/>
              </a:buClr>
              <a:buSzPct val="60000"/>
              <a:buFont typeface="Wingdings" charset="2"/>
              <a:buChar char="§"/>
              <a:defRPr/>
            </a:pPr>
            <a:r>
              <a:rPr lang="en-US" sz="2000" dirty="0">
                <a:latin typeface="Calibri"/>
                <a:cs typeface="Calibri"/>
              </a:rPr>
              <a:t>The project will involve a large number of </a:t>
            </a:r>
            <a:r>
              <a:rPr lang="en-US" sz="2000" b="1" dirty="0">
                <a:latin typeface="Calibri"/>
                <a:cs typeface="Calibri"/>
              </a:rPr>
              <a:t>CEOS groups </a:t>
            </a:r>
            <a:r>
              <a:rPr lang="en-US" sz="2000" dirty="0">
                <a:latin typeface="Calibri"/>
                <a:cs typeface="Calibri"/>
              </a:rPr>
              <a:t>... Space Agencies (satellites), 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NASA-SEO (data tools), SDCG for GFOI, LSI-VC,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WGISS (data archives), WGCapD (training) and GEOGLAM.</a:t>
            </a:r>
          </a:p>
          <a:p>
            <a:pPr marL="284163" lvl="1" indent="-165100">
              <a:spcBef>
                <a:spcPct val="20000"/>
              </a:spcBef>
              <a:buClr>
                <a:srgbClr val="3B812F"/>
              </a:buClr>
              <a:buSzPct val="60000"/>
              <a:buFont typeface="Wingdings" charset="2"/>
              <a:buChar char="§"/>
              <a:defRPr/>
            </a:pPr>
            <a:r>
              <a:rPr lang="en-US" sz="2000" dirty="0">
                <a:latin typeface="Calibri"/>
                <a:cs typeface="Calibri"/>
              </a:rPr>
              <a:t>Team met on March 9-11 to develop a vision, architecture and task plan for the project. </a:t>
            </a:r>
          </a:p>
          <a:p>
            <a:pPr marL="404813" lvl="1" indent="-285750">
              <a:spcBef>
                <a:spcPct val="20000"/>
              </a:spcBef>
              <a:buClr>
                <a:srgbClr val="3B812F"/>
              </a:buClr>
              <a:buSzPct val="60000"/>
              <a:buFont typeface="Wingdings" charset="2"/>
              <a:buChar char="§"/>
              <a:defRPr/>
            </a:pPr>
            <a:endParaRPr lang="en-US" sz="2000" kern="0" dirty="0">
              <a:solidFill>
                <a:srgbClr val="002569"/>
              </a:solidFill>
              <a:latin typeface="Calibri"/>
              <a:cs typeface="Calibri"/>
            </a:endParaRPr>
          </a:p>
          <a:p>
            <a:pPr marL="404813" lvl="1" indent="-285750">
              <a:spcBef>
                <a:spcPct val="20000"/>
              </a:spcBef>
              <a:buClr>
                <a:srgbClr val="3B812F"/>
              </a:buClr>
              <a:buSzPct val="60000"/>
              <a:buFont typeface="Wingdings" charset="2"/>
              <a:buChar char="§"/>
              <a:defRPr/>
            </a:pPr>
            <a:endParaRPr lang="en-US" sz="2000" kern="0" dirty="0">
              <a:solidFill>
                <a:srgbClr val="002569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802" y="1359159"/>
            <a:ext cx="2289253" cy="2209800"/>
          </a:xfrm>
          <a:prstGeom prst="rect">
            <a:avLst/>
          </a:prstGeom>
        </p:spPr>
      </p:pic>
      <p:pic>
        <p:nvPicPr>
          <p:cNvPr id="1026" name="Picture 2" descr="http://arts.gov.au/sites/default/files/images/austgov-stack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1295400" cy="71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778"/>
          <a:stretch/>
        </p:blipFill>
        <p:spPr>
          <a:xfrm>
            <a:off x="5105400" y="1371600"/>
            <a:ext cx="1371600" cy="1487260"/>
          </a:xfrm>
          <a:prstGeom prst="rect">
            <a:avLst/>
          </a:prstGeom>
        </p:spPr>
      </p:pic>
      <p:pic>
        <p:nvPicPr>
          <p:cNvPr id="1028" name="Picture 4" descr="http://scienceblogs.com/startswithabang/files/2013/04/nasa_logo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70" y="3723939"/>
            <a:ext cx="928830" cy="7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0.wp.com/upload.wikimedia.org/wikipedia/commons/9/9d/UN-REDD-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75" y="5181600"/>
            <a:ext cx="1082906" cy="29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png;base64,iVBORw0KGgoAAAANSUhEUgAAAUkAAAA9CAMAAAAXkGv5AAAAk1BMVEX///8AerQmhroAfLX7/f4agrgAfrYAebT1+vwghLnr9PlfoMj4/P3v9voQgLeIvNix0+bg7vW51ebH3evm7vXU5/G30ON0q87P4+9kpsyItNPC2+qPuNVUmsWfxt7S5fCqzOGYxd5MnMZAkcB8sNEAcK8zjL1tqs5DlsOnzeJwpsuavth7s9OrzeGfwdpysNJVosp/+1RjAAAR50lEQVR4nO1ciXajurIVAoHELDABjMEGEYGHtP3/X/eqADt24h7uXd2n71kvtXowQkhiU3MJCPkO8cB1V0CuG/Dv9fmin5GfVc25U8K0bZuqrt+l8m8v6V9J7lvfUcYEFRRICMEYrfsk+Nvr+reRG42UCTEBONN8QMf2S8r/A3Jbe2JGVfdtUkjXlUXc5rUS0BiKxv3b6/u3kB/XoaCMDrv0QZbdtCkBS8q85G8t7d9FvAduFKJPn6hENx2QL3Xk//Pr+tdRVjOwMOU5vrVclFI3gW5OHZxm5ZcZ/xlVCjSkLkk2XFnSNahg++VADity0WB6xuJvrfBfQokCRZinnW/1V2W4t2vF+uVgtyGuV5XAleoLyh9RoRkNVUJOe1J1S1tpb3pWL+J9KUjbkr0OqRizv7bM/33KFKOirdbEHTmpq6nNVeJlL/R8EB8IB515KCJwLusvXfk9WnlgbFrilhkp30jlWdgYU1UUWjT42wLt2JxJWlp+BJ7l8BXwPCcrgkAm4sQ6NqQaOBknPtywOuCgKDG0iTsSeFuy2RESnMHstH93wf+zVIHEeghYeuEuKMSmB6/RLZk6RVqMIMq8TEhysVYX1JABaoIvVfmUNJjtybDwIQG/0XI7MM+FmsJtGqZg2DuLDy/krZ/88gxc9O7HI/4/pTakV7dx15EMmPB4ssiOiahpIsYii+c7UnSSdIt/1EK48/b31vs/S3IUrFzyPK7OSB+R7bjiPaPQYDHRWVtA8bQhRb0YmpUH2uArm/GJGpDt6npwOpFEWySPXO1cCNjwznBWgGIA3lAZXXu9Qdz4lcz4SBIYrOc8mMiXWpK6JSl1peQ8P1lcykxvyelAMu0SvkqLFQc7ztgHTyhwgb7vHPHT+GMmTvT+9ttyn/fN3tLPjel4/OHA94twV+4vJlll/F1O8dO35/dZAX/F5HSZKCJdQ/ZjQDzkv10Y4ninHKQ+JpuSbIfQNMVphXysH8w375RSult99yZK57vnJnoxbhxPqvE57N9eL58bY3sN2G8L64fDI6UlM+nwa7FubNMnrUG6Qm34+nQM68gE6D9gMts0nYv/4rkckE2UJL4WYoQrdUoabckxXdWhKGvB8sAFm97cD8NHoZX6AZKD8RMkzRuSfB2K5lmf5PKkOQ4ByUCXPw0WYm3Tkdpq+7OOSMVwetK6Fy9YVbg8jfGCTjC4yGNjvC0KSVYqJedDQPSOJDalIiWbkbjAoi8jj1jY+kHOQEeWgj3wB1d6C9phYozbPPx6dwHx75G8dQjkrcMdklLT2b0Fcm+sBqrD8ucjec9/E5LcKT+KrQweryfUzldBUYfl3DSJlHVdoZXdrp/XZD3wOJ8FMDJe8NSco/Xfn12GLTKcPEaPdcsIx9LKAL+4dpuQUhZLVZFYuMFlZ1EBxgiTHT2P4bL7tfNxyWSuTqZjruG3VVHH0ajYstFwuu6KZKUdw97B/0x3joOzBpHt6M6+IdmarZoNWqwduzRBZCgdDUaaV4itgsFwXvdu9wrnPbtCJLlyKHMUOb6Cro1fAVlHj4YifmQ49mmBpLUnd0MqkLi9o6mzJ1nnGB3TBXEvjuOc4VFpfXEMnDuxL3Cj0GrAFIVyDKMhsRlS+3Vv5a+A6wpMcYilrZF1tsPghhI4a008WUkpYa5US16eLXd8K2wqWNaM4JUP2ByY4mKhJInLyrWpfa/+gSe/vbykvgU33o/mgIiJYaBg8n3NvBMV9oLkWvceNSWeV4NiGwvuUec1C69IWorK1t7gM1NsKCk6XFqE9Zp8M1tQuPa49irXc6DrgU5IWpucqXxDjiYiaW4IMUXoHUGbq16Zi0bwwtkylfY30oRM54XrhV4OqyhIag+5BjSskYneCxXAQgci131fC1qQk+4HSovtaRRenvLeyMiqZl6vw6NFRhGWXqhXBEJuhfMIOtb12Fhgl0/kRYB3rrdHQXcpiHkhKnLu/cwUAz7gKYLU9CH45iMLbeMSFPa45ZWyt3ywT0FwCnsrsT3p78IrkitJ3NyMAUkd88T0JKHijRfjDcnCyLk0YQrrGA6BO4SIJOsln5CEyzLftVae8Y4kgf4lnL9HcrPyZWdm0L+ehbEWczBxMteA5JgEJGHK5REiGWx9qzHXPhnDIywFkEIkLc5lbYPqk2AzBlDdVmTuOJmQ3LHO5ak5ZqQLcylLE5xEJgZEcirG2limaSiYpxPZ2briPqjphJxrNxAJWZC0JiRBUZ4fkKQdmH6Y6xscbYy97AzQI9KuZRRuMFg3FySDFox8iEh6cGTUUqKI+5ubdA8oKheY1sX1wT0hkpOaQCS/mZMpkA9IksBBi3OHJNoVUENn4GklFyR3M5L2kezNtQUPClWz1Ji5bmql2ZqTkWbgsBnphCTc6ikcAREejYqiEYzMFzIhafU4FVHAYiOrYCgjgWsn3gLpTrJsi3frqoYcw2AXCl1UQoTJytyRqHZJYEO8g3EQg3sDXr6Pva968oxzkW/2SSq8VWJ3MmINIrnoSTmao6duSAKKmVHCpburFyS1sA0HQyvXw4eRTNI9bhckj2b7C0gamEJNNfXqui5nn2Ww15PG9EC69/i8+dp4w7sBJAdT13WISII7De1XJFsD8zeyDpWnHpCEvzhqB897hIdstYCkpuHbjOTNop5qf0ubhFG2HuCfbaQyrvA+R4aJjpiyjU+aWSu8I6mn61sDFBzvzXjVgS4kW1Dzrd1bZEUXnqzCUfK1fYek5cDU/HzlyaPQnud1mslgsAGZhj0gubPPM5KOT4L6I5KAcmQjkmjJtiqUgbs4FCQxpwpUhap7QhKGGxBuVQRaxUFsfkIynfPciQYhPrF7JMlmcjU0TWckkSfBMUzIne0GysKKeDUWdkYFHmWlcvIm8Gxjh2c386bxdyHVT5AEV+CNNzRcWWt7cGUJkp2ZOuE5W/TkizmSZLznSXhAJ/eNshlJ12Nv7mol17DUhqkqHh+RLBTd8UIGpd26LaIyIek6CpTZjtUZKNwrkjy3Ty6Pl1qpNYb1vtiPITyJGUmISeLKY2qLEi49+yOSsmYnsMJWTOsgHSeexAEnJBOqUrcBC/CAJOLuhXfVmbG3qnB3ZNO+oF0rUv8wOY/uwBhYGoH3/PYBST0jCfaSaYbPD2QCnCiUMmBszcQS42yBsSka6opekUwxeScWnkwEvf7PJWpvikjSqQz3zQGe28AEIfAmXAR/AElj8sxDWoO7FVJQ9oCkM0lYBa3UvrrY2chAwiaOaRxE0u8FExSHnpYa9txSELnx3gEkRQlo4Wld4bB0ym7HIRN7P3cyYuVwLoTID9QjIukgkjY+tEHfOe4xBNq0LjYwOm0qpeGu5xRHcPTG2psC5P0jkv66XwK8JPf6yT/i68MhQu/Vag9edMwXR7bKvXzTx2Tb493kG3dqWjf5HOhWhzn+Xm3yjLhN30biQEi/wdWlB+wT554HvlXjecdNvyXbfAeNxdpbYwev3+cggYfjtJptXy6LmRhh43mHhk+TTPfj79abGEXX7b2y7eHUer2C1oOEKxtS9BNtSQFLbnNQgtY+9yprd8DBm8MhR0HZrMHLSA4F6klc+jYt3h3tlW7AH/CqpO+rpIZgZqOvJ91sCQbaRz15Tzffn1+v4o+bYz6HyM8zFqsCUx+3QvH7BPz938dZrY8x4+PMgXu/hYTjZpNmDqd+skn0tuT7CT5cMtLPRRl/o/1SCLULeAuienL1py7WB9v9R6gaPXCNWfXznv8VZV3de6gpfg+BP1l+akxpDHpQ0GQHeipMGvqpbGNd2IM/+UeoqDUFs/qnhpeDBjUY/TyJ9GsUMfpZSoNydGEWlnug1nWg+3dG9mdBtPQTXv7tZMmk+JO7NmWS/r7UP8bdn/efNaxC060BznCXhC/vZyrQxAX4hx/i7i+ackGfFVGmc3cKICmEvt79nosoflPdC2ZCw689vg+05CeB5HvSGpAUrduDtdGRu2b3SFZ6dNPNp/zkPbX69V63JePTtK0fTGYweBCvNHm+Uca6nJd+wVTi8J9UEark7xbpMGeOuf7s2NXvlddCC7rOks2mKnJxv6XKJ3APUfUpZ35Hla29mcstiQogNjbPusUQOuGODnrvp2gb1hAUn/Lfll5qmatBY6Y2pe2doZiKAuT1jxn5X6S5jrPrupN8Lx5s0d6M4Ac3j5vTZI/OqLQ+1XHuKGLR4ratBptgSeQpkuDIEbRtzj0nncoUy+mf6iSWWpCUXoiJ2MpY3zHlm0CXeBj+8sYQrC3mPF3JUm5vpkcq3L+r0wRfJbnbm2btVMQxOBYfa4vk5l5HS/oK88qYjkUkb8XCd+G9ITmPM9clp5z/2VhKLdcZYMYrklhqP3BAcoNI8nm4b8aevNcL3p/MMtkPSp6/l6717pVP/NVVZmp8GYdtcoy92WFp5NIiPFLVs3o3lhDM04qkr6EIXyc9MTqCOkrG4Tga5uBins907A2/TntD8uX1oh0HpXawk8oMqenEhJ8NR6CjtdWO0d0hqUGEJiTT0XFAx1Sv4Ee8vpCOAT9npekICPv48DrYDqbNJAxt/mkMZ3rfg8Gj81VmGhvTF7WakhhX/RkMqBuLzH2yB+Nkq762LyTLR1Hnk3hGpWb9JogZUznF3P7RHPvRXKzRPZI29FA2wDaIJOsV8/rC6sMafiVEUurlUxoDaeXZe7PkgKQPli33qMi2eT3N2OmUuKPt5dqOSJBDxOEJJYknIFD6wxBe6boviA/v2/G5mjJBSGxchD4psmHyxiHm/rgvaMtUxYvarIgfieUdKJ51hs9JHKqE7+yBu6hbEzrOVzwiWfCWAuuf6Qswo1kBw2ntQp8eXNvS5VF4Q9IIFEsnnpTScnMjJv7RbH1rQrIxPMl3lHGe24Pr1jT2RxpbPy4Q/0aa96rJ+nSnxbORTW/bsVsK2FW6HjRo+gz8zI8x9x6rIJgrR4tzteqynvVkzsnKKLk09XAuqbFccYek2aG7ULuAZIx6Elj6herzuWQe7/EpB8YNSYe8mZfKBCSDqB51uMO8JTICItnZWJAujS3PTZD1E0iCx9T+dwWEP6VKYIE5m9JZq6adWZA3Hlqb8m0+DPA1k31yymWgxOf9k3P9Zodp1M9Igu1eOSCStq6BluB0NyG5UoYLSA6ozx6RZFPnHpCEJusdSQPsnX2yN36gQlUrzPi/I4nJQgIoxjw35IxkUFNz/KPw3dG8pxcR40np3WrwwcDYaZHsDHeBpOgn8qd7ehNz4MSacvLPkQSedM1Ruu7VFQcXX+JeTLHsGrhDEtkJtABuNApIjznwzLxDkuzAm91YqeEVbmQ+IFliJd31nAyQzGYkgSXUPxfYLvvMSVHab0lkBdH8huKWhZOG8VH20NpUJ8t6vs8cXPVdkGis3dwjaab+O08GHYv8oFksDrD2UFQe6M+PSJ7sKAiykTbQuSCxGLduGd4jiRu8NlZilG6lkSeP9onzCcnEHFPeCg0W54pk7AIP/3MpgvndByLTrBtfpnwTVuRWGjO8SadgoV5WlwH4bN9792EnhBZTLSa6RT9uyagnY2dGMiCJCLUOr9WAJMQdwxol2bkiOaAox7bQ7VTGoCImFj5lxi5LaXJ2UZm99ldTKQTZEXN/L5Nk83NItRApyJODSIY7a6Sa0X/KoyRTbViYk9Pd4fPr9wWWJ5WClv3gdltwjZu2geDO/t77OFXvzQWEt/wWtcmN17vpAZ5NcDjCUGnvefktgElzD9wdnPyA5dIejEiDx/5u8OK5ytDDKqy1d2jXx8WB30zObX94sUg1eIdNDj15fPBSsulhXXyXexiH8QZLBLAU6whT/tKmqt9FWEoUEG8FUYbZ5EmWpB454rk5ueSCKG2Byb7/jtizBELwIWMXPNYhvpNzWJKg1878O6+dWk+LAh/5L/inExv43qIY94TD6l7O09rlJN3Ea7HegSU59fXe4q8QvksL0U5mEaud5XNBspk0m1V0WDL9epf2F2h6v5uJ8+39bgjU8Kdb4d+Bfb3f/cs0fXNAMDE0M5iS2XM2tmpKrO5/fXPg12n5DoZQdd7GRRyGVRq3Q63Z/B2Mr9cV/wN6+DYLbuL4+jbLf01f3wv6ffT1DavfSV/fVfsP6f8AH9WKv3Sky+UAAAAASUVORK5CYII="/>
          <p:cNvSpPr>
            <a:spLocks noChangeAspect="1" noChangeArrowheads="1"/>
          </p:cNvSpPr>
          <p:nvPr/>
        </p:nvSpPr>
        <p:spPr bwMode="auto">
          <a:xfrm>
            <a:off x="155575" y="-350838"/>
            <a:ext cx="39243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4" name="Picture 10" descr="http://www.fao.org/fileadmin/templates/faoweb/images/FAO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38" y="5562600"/>
            <a:ext cx="2418779" cy="4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lintonfoundation.org/sites/all/themes/custom/cf/cf-logo-b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400"/>
            <a:ext cx="998325" cy="9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egsc.usgs.gov/silvacarbon/sites/default/files/SilvaCarbonLOGO_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558511" cy="4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dn5.triplepundit.com/wp-content/uploads/2011/09/bill-and-melinda-gates-foundation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 t="33325" r="15456" b="39638"/>
          <a:stretch/>
        </p:blipFill>
        <p:spPr bwMode="auto">
          <a:xfrm>
            <a:off x="6271804" y="6324600"/>
            <a:ext cx="1445319" cy="36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0976" y="4628139"/>
            <a:ext cx="992524" cy="4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7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6096000" y="5029200"/>
            <a:ext cx="2819400" cy="175260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934" y="5136670"/>
            <a:ext cx="1043977" cy="95933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52400" y="5049570"/>
            <a:ext cx="2590800" cy="175260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35" y="5157040"/>
            <a:ext cx="959330" cy="959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486400" cy="468504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600" b="1" dirty="0">
                <a:latin typeface="Proxima Nova Regular"/>
                <a:ea typeface="Proxima Nova Regular"/>
                <a:cs typeface="Proxima Nova Regular"/>
              </a:rPr>
              <a:t>Now and in the Future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1143000"/>
            <a:ext cx="22858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Australia Data Cube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cxnSp>
        <p:nvCxnSpPr>
          <p:cNvPr id="26" name="Straight Arrow Connector 25"/>
          <p:cNvCxnSpPr>
            <a:stCxn id="31" idx="0"/>
            <a:endCxn id="28" idx="2"/>
          </p:cNvCxnSpPr>
          <p:nvPr/>
        </p:nvCxnSpPr>
        <p:spPr bwMode="auto">
          <a:xfrm flipV="1">
            <a:off x="1524000" y="2097335"/>
            <a:ext cx="0" cy="1941265"/>
          </a:xfrm>
          <a:prstGeom prst="straightConnector1">
            <a:avLst/>
          </a:prstGeom>
          <a:ln w="50800">
            <a:solidFill>
              <a:schemeClr val="tx1">
                <a:lumMod val="50000"/>
              </a:schemeClr>
            </a:solidFill>
            <a:headEnd type="arrow" w="sm" len="med"/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1000" y="1563935"/>
            <a:ext cx="2286000" cy="5334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1335"/>
                </a:solidFill>
                <a:latin typeface="Calibri"/>
                <a:cs typeface="Calibri"/>
              </a:rPr>
              <a:t>Web Application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1000" y="4038600"/>
            <a:ext cx="2286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Data Cube API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7200" y="6019800"/>
            <a:ext cx="1981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Landsat + MODIS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7429500" y="1524000"/>
            <a:ext cx="38100" cy="2057400"/>
          </a:xfrm>
          <a:prstGeom prst="straightConnector1">
            <a:avLst/>
          </a:prstGeom>
          <a:ln w="50800">
            <a:solidFill>
              <a:schemeClr val="tx1">
                <a:lumMod val="50000"/>
              </a:schemeClr>
            </a:solidFill>
            <a:headEnd type="arrow" w="sm" len="med"/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248400" y="1524000"/>
            <a:ext cx="2362200" cy="6096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1335"/>
                </a:solidFill>
                <a:latin typeface="Calibri"/>
                <a:cs typeface="Calibri"/>
              </a:rPr>
              <a:t>Web </a:t>
            </a:r>
            <a:r>
              <a:rPr lang="en-US" b="1" i="1" dirty="0" smtClean="0">
                <a:solidFill>
                  <a:srgbClr val="001335"/>
                </a:solidFill>
                <a:latin typeface="Calibri"/>
                <a:cs typeface="Calibri"/>
              </a:rPr>
              <a:t>Application &amp;</a:t>
            </a:r>
            <a:r>
              <a:rPr lang="en-US" b="1" i="1" dirty="0">
                <a:solidFill>
                  <a:srgbClr val="001335"/>
                </a:solidFill>
                <a:latin typeface="Calibri"/>
                <a:cs typeface="Calibri"/>
              </a:rPr>
              <a:t/>
            </a:r>
            <a:br>
              <a:rPr lang="en-US" b="1" i="1" dirty="0">
                <a:solidFill>
                  <a:srgbClr val="001335"/>
                </a:solidFill>
                <a:latin typeface="Calibri"/>
                <a:cs typeface="Calibri"/>
              </a:rPr>
            </a:br>
            <a:r>
              <a:rPr lang="en-US" b="1" i="1" dirty="0">
                <a:solidFill>
                  <a:srgbClr val="001335"/>
                </a:solidFill>
                <a:latin typeface="Calibri"/>
                <a:cs typeface="Calibri"/>
              </a:rPr>
              <a:t>Mobile App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24600" y="2362200"/>
            <a:ext cx="2286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Data and Application Platform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24600" y="3581400"/>
            <a:ext cx="22860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Data Cube API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Analytics API</a:t>
            </a:r>
            <a:b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Visualization API</a:t>
            </a:r>
            <a:b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Presentation API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00800" y="6019800"/>
            <a:ext cx="2209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Landsat-7/8, SRTM, MODIS, SPOT, ALOS-1, Sentinel-1A/2A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67400" y="1143000"/>
            <a:ext cx="31022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Kenya Data </a:t>
            </a:r>
            <a:r>
              <a:rPr lang="en-US" b="1" dirty="0" smtClean="0">
                <a:solidFill>
                  <a:srgbClr val="FF0000"/>
                </a:solidFill>
              </a:rPr>
              <a:t>Cube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1387535" y="4572000"/>
            <a:ext cx="6750" cy="538680"/>
          </a:xfrm>
          <a:prstGeom prst="straightConnector1">
            <a:avLst/>
          </a:prstGeom>
          <a:ln w="50800">
            <a:solidFill>
              <a:schemeClr val="tx1">
                <a:lumMod val="50000"/>
              </a:schemeClr>
            </a:solidFill>
            <a:headEnd type="arrow" w="sm" len="med"/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flipV="1">
            <a:off x="7467600" y="4648200"/>
            <a:ext cx="6750" cy="538680"/>
          </a:xfrm>
          <a:prstGeom prst="straightConnector1">
            <a:avLst/>
          </a:prstGeom>
          <a:ln w="50800">
            <a:solidFill>
              <a:schemeClr val="tx1">
                <a:lumMod val="50000"/>
              </a:schemeClr>
            </a:solidFill>
            <a:headEnd type="arrow" w="sm" len="med"/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657600" y="2133600"/>
            <a:ext cx="1295400" cy="0"/>
          </a:xfrm>
          <a:prstGeom prst="straightConnector1">
            <a:avLst/>
          </a:prstGeom>
          <a:noFill/>
          <a:ln w="101600" cap="flat">
            <a:solidFill>
              <a:srgbClr val="0000FF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2743200" y="1828800"/>
            <a:ext cx="78943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Now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1828800"/>
            <a:ext cx="107539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Calibri"/>
                <a:cs typeface="Calibri"/>
              </a:rPr>
              <a:t>Future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/>
              <a:cs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0" y="2286000"/>
            <a:ext cx="2895600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/>
              <a:t>New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Datasets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/>
              <a:t>New APIs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New Data Platform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/>
              <a:t>Improved Data Cube API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/>
              <a:t>Flexible web applications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/>
              <a:t>Enhanced documentation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/>
              <a:t>Enhanced performance</a:t>
            </a:r>
          </a:p>
        </p:txBody>
      </p:sp>
    </p:spTree>
    <p:extLst>
      <p:ext uri="{BB962C8B-B14F-4D97-AF65-F5344CB8AC3E}">
        <p14:creationId xmlns:p14="http://schemas.microsoft.com/office/powerpoint/2010/main" val="18887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213406" y="5029200"/>
            <a:ext cx="2819400" cy="175260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40" y="5136670"/>
            <a:ext cx="1043977" cy="959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4876800" cy="489023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4400" b="1" dirty="0">
                <a:latin typeface="Proxima Nova Regular"/>
                <a:ea typeface="Proxima Nova Regular"/>
                <a:cs typeface="Proxima Nova Regular"/>
              </a:rPr>
              <a:t>Who is involved?</a:t>
            </a:r>
          </a:p>
        </p:txBody>
      </p:sp>
      <p:cxnSp>
        <p:nvCxnSpPr>
          <p:cNvPr id="35" name="Straight Arrow Connector 34"/>
          <p:cNvCxnSpPr>
            <a:endCxn id="38" idx="0"/>
          </p:cNvCxnSpPr>
          <p:nvPr/>
        </p:nvCxnSpPr>
        <p:spPr bwMode="auto">
          <a:xfrm flipV="1">
            <a:off x="1508806" y="1676400"/>
            <a:ext cx="15194" cy="2057400"/>
          </a:xfrm>
          <a:prstGeom prst="straightConnector1">
            <a:avLst/>
          </a:prstGeom>
          <a:ln w="50800">
            <a:solidFill>
              <a:schemeClr val="tx1">
                <a:lumMod val="50000"/>
              </a:schemeClr>
            </a:solidFill>
            <a:headEnd type="arrow" w="sm" len="med"/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7200" y="1676400"/>
            <a:ext cx="2133600" cy="6096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1335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7200" y="2514600"/>
            <a:ext cx="209366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Data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&amp; Application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Platform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2006" y="3733800"/>
            <a:ext cx="21336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API Toolset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206" y="6019800"/>
            <a:ext cx="2209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Landsat-7/8, SRTM, MODIS, SPOT, ALOS-1, Sentinel-1A/2A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" y="1219200"/>
            <a:ext cx="31022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Kenya Data </a:t>
            </a:r>
            <a:r>
              <a:rPr lang="en-US" b="1" dirty="0" smtClean="0">
                <a:solidFill>
                  <a:srgbClr val="FF0000"/>
                </a:solidFill>
              </a:rPr>
              <a:t>Cube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1530618" y="4518528"/>
            <a:ext cx="6750" cy="538680"/>
          </a:xfrm>
          <a:prstGeom prst="straightConnector1">
            <a:avLst/>
          </a:prstGeom>
          <a:ln w="50800">
            <a:solidFill>
              <a:schemeClr val="tx1">
                <a:lumMod val="50000"/>
              </a:schemeClr>
            </a:solidFill>
            <a:headEnd type="arrow" w="sm" len="med"/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23145" y="2743200"/>
            <a:ext cx="1056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NASA-SEO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2655" y="3524074"/>
            <a:ext cx="10568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GA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NASA-SEO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latin typeface="Calibri"/>
                <a:cs typeface="Calibri"/>
              </a:rPr>
              <a:t>CSIRO ?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3693" y="5229763"/>
            <a:ext cx="2837862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GA:</a:t>
            </a:r>
            <a:r>
              <a:rPr kumimoji="0" lang="en-US" b="0" i="0" u="none" strike="noStrike" cap="none" spc="0" normalizeH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 </a:t>
            </a: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Australia Cube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NASA-SEO: Kenya Cube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latin typeface="Calibri"/>
                <a:cs typeface="Calibri"/>
              </a:rPr>
              <a:t>CSIRO: South America Cube ?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FillTx/>
                <a:latin typeface="Calibri"/>
                <a:cs typeface="Calibri"/>
              </a:rPr>
              <a:t>WGISS Studies?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40110" y="1600200"/>
            <a:ext cx="144881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NASA-SEO</a:t>
            </a:r>
            <a:b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</a:b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SDCG for GFOI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62400" y="1230870"/>
            <a:ext cx="1524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CEOS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07464" y="1209840"/>
            <a:ext cx="1524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Non-CEOS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30721" y="2667000"/>
            <a:ext cx="191611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CCI-SLEEK ?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latin typeface="Calibri"/>
                <a:cs typeface="Calibri"/>
              </a:rPr>
              <a:t>Gates Foundation ?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  <a:latin typeface="Calibri"/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46783" y="1591272"/>
            <a:ext cx="264481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CCI-SLEEK ?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Gates</a:t>
            </a:r>
            <a:r>
              <a:rPr kumimoji="0" lang="en-US" b="0" i="0" u="none" strike="noStrike" cap="none" spc="0" normalizeH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/>
                <a:cs typeface="Calibri"/>
              </a:rPr>
              <a:t> Foundation ?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>
                <a:latin typeface="Calibri"/>
                <a:cs typeface="Calibri"/>
              </a:rPr>
              <a:t>SilvaCarbon ?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9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257800" cy="577850"/>
          </a:xfrm>
          <a:ln/>
        </p:spPr>
        <p:txBody>
          <a:bodyPr/>
          <a:lstStyle/>
          <a:p>
            <a:pPr algn="l"/>
            <a:r>
              <a:rPr lang="en-US" sz="3600" b="1" dirty="0">
                <a:ea typeface="ＭＳ Ｐゴシック" charset="0"/>
                <a:cs typeface="ＭＳ Ｐゴシック" charset="0"/>
              </a:rPr>
              <a:t>Project Phase 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335314"/>
            <a:ext cx="6307794" cy="529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9063" lvl="1" indent="-65088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2400" b="1" dirty="0">
                <a:latin typeface="Calibri"/>
                <a:cs typeface="Calibri"/>
              </a:rPr>
              <a:t>Phase 1</a:t>
            </a:r>
            <a:r>
              <a:rPr lang="en-US" sz="2400" dirty="0">
                <a:latin typeface="Calibri"/>
                <a:cs typeface="Calibri"/>
              </a:rPr>
              <a:t>: thru December 2015 </a:t>
            </a:r>
          </a:p>
          <a:p>
            <a:pPr marL="741362" lvl="7" indent="-342900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400" dirty="0">
                <a:latin typeface="Calibri"/>
                <a:cs typeface="Calibri"/>
              </a:rPr>
              <a:t>Develop an initial Kenya Data Cube with Landsat and SRTM data layers.</a:t>
            </a:r>
          </a:p>
          <a:p>
            <a:pPr marL="741362" lvl="7" indent="-342900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400" dirty="0">
                <a:latin typeface="Calibri"/>
                <a:cs typeface="Calibri"/>
              </a:rPr>
              <a:t>Demonstrate a user interface with statistics/analysis tools and image preparation capability (e.g. mosaics).</a:t>
            </a:r>
          </a:p>
          <a:p>
            <a:pPr marL="741362" lvl="7" indent="-342900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400" dirty="0">
                <a:latin typeface="Calibri"/>
                <a:cs typeface="Calibri"/>
              </a:rPr>
              <a:t>Demonstrate an application including a land classification algorithm and a temporal change detection algorithm.</a:t>
            </a:r>
          </a:p>
          <a:p>
            <a:pPr marL="741362" lvl="7" indent="-342900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400" dirty="0">
                <a:latin typeface="Calibri"/>
                <a:cs typeface="Calibri"/>
              </a:rPr>
              <a:t>Present results at the United Nations COP-21 Climate Change Meeting. </a:t>
            </a:r>
          </a:p>
          <a:p>
            <a:pPr marL="404813" lvl="1" indent="-285750">
              <a:spcBef>
                <a:spcPct val="20000"/>
              </a:spcBef>
              <a:buClr>
                <a:srgbClr val="3B812F"/>
              </a:buClr>
              <a:buSzPct val="60000"/>
              <a:buFont typeface="Wingdings" charset="2"/>
              <a:buChar char="§"/>
              <a:defRPr/>
            </a:pPr>
            <a:endParaRPr lang="en-US" sz="2400" kern="0" dirty="0">
              <a:solidFill>
                <a:srgbClr val="002569"/>
              </a:solidFill>
              <a:latin typeface="Calibri"/>
              <a:cs typeface="Calibri"/>
            </a:endParaRPr>
          </a:p>
          <a:p>
            <a:pPr marL="404813" lvl="1" indent="-285750">
              <a:spcBef>
                <a:spcPct val="20000"/>
              </a:spcBef>
              <a:buClr>
                <a:srgbClr val="3B812F"/>
              </a:buClr>
              <a:buSzPct val="60000"/>
              <a:buFont typeface="Wingdings" charset="2"/>
              <a:buChar char="§"/>
              <a:defRPr/>
            </a:pPr>
            <a:endParaRPr lang="en-US" sz="2400" kern="0" dirty="0">
              <a:solidFill>
                <a:srgbClr val="002569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038600"/>
            <a:ext cx="1679075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295399"/>
            <a:ext cx="2514600" cy="257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5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257800" cy="577850"/>
          </a:xfrm>
          <a:ln/>
        </p:spPr>
        <p:txBody>
          <a:bodyPr/>
          <a:lstStyle/>
          <a:p>
            <a:pPr algn="l"/>
            <a:r>
              <a:rPr lang="en-US" sz="3600" b="1" dirty="0">
                <a:ea typeface="ＭＳ Ｐゴシック" charset="0"/>
                <a:cs typeface="ＭＳ Ｐゴシック" charset="0"/>
              </a:rPr>
              <a:t>Future Project Phases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335314"/>
            <a:ext cx="6324600" cy="529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9063" lvl="1" indent="-65088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2000" b="1" dirty="0">
                <a:latin typeface="Calibri"/>
                <a:cs typeface="Calibri"/>
              </a:rPr>
              <a:t>Phase 2</a:t>
            </a:r>
            <a:r>
              <a:rPr lang="en-US" sz="2000" dirty="0">
                <a:latin typeface="Calibri"/>
                <a:cs typeface="Calibri"/>
              </a:rPr>
              <a:t>: thru 2016 </a:t>
            </a:r>
          </a:p>
          <a:p>
            <a:pPr marL="741362" lvl="7" indent="-342900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000" dirty="0">
                <a:latin typeface="Calibri"/>
                <a:cs typeface="Calibri"/>
              </a:rPr>
              <a:t>Expand datasets (e.g., MODIS, SPOT, ALOS, Sentinel-1A, Sentinel-2A)</a:t>
            </a:r>
          </a:p>
          <a:p>
            <a:pPr marL="741362" lvl="7" indent="-342900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000" dirty="0">
                <a:latin typeface="Calibri"/>
                <a:cs typeface="Calibri"/>
              </a:rPr>
              <a:t>Expand regions (e.g., Colombia, East Africa)</a:t>
            </a:r>
          </a:p>
          <a:p>
            <a:pPr marL="741362" lvl="7" indent="-342900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000" dirty="0">
                <a:latin typeface="Calibri"/>
                <a:cs typeface="Calibri"/>
              </a:rPr>
              <a:t>Expand applications (e.g., GFOI, SLEEK, GEOGLAM)</a:t>
            </a:r>
          </a:p>
          <a:p>
            <a:pPr marL="741362" lvl="7" indent="-342900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000" dirty="0">
                <a:latin typeface="Calibri"/>
                <a:cs typeface="Calibri"/>
              </a:rPr>
              <a:t>Demonstrate automated data ingestion of new products.</a:t>
            </a:r>
          </a:p>
          <a:p>
            <a:pPr marL="741362" lvl="7" indent="-342900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000" dirty="0">
                <a:latin typeface="Calibri"/>
                <a:cs typeface="Calibri"/>
              </a:rPr>
              <a:t>Expand analysis tools, application platform and APIs.</a:t>
            </a:r>
          </a:p>
          <a:p>
            <a:pPr marL="53975" lvl="4" indent="0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r>
              <a:rPr lang="en-US" sz="2000" b="1" dirty="0">
                <a:latin typeface="Calibri"/>
                <a:cs typeface="Calibri"/>
              </a:rPr>
              <a:t>Phase 3</a:t>
            </a:r>
            <a:r>
              <a:rPr lang="en-US" sz="2000" dirty="0">
                <a:latin typeface="Calibri"/>
                <a:cs typeface="Calibri"/>
              </a:rPr>
              <a:t>: 2017+ </a:t>
            </a:r>
          </a:p>
          <a:p>
            <a:pPr marL="744538" lvl="5" indent="-346075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000" dirty="0">
                <a:latin typeface="Calibri"/>
                <a:cs typeface="Calibri"/>
              </a:rPr>
              <a:t>More data layers, more regions, more applications.</a:t>
            </a:r>
          </a:p>
          <a:p>
            <a:pPr marL="744538" lvl="5" indent="-346075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000" dirty="0">
                <a:latin typeface="Calibri"/>
                <a:cs typeface="Calibri"/>
              </a:rPr>
              <a:t>Optimization of ingestion, data cube processing, and APIs for expanded applications support.</a:t>
            </a:r>
          </a:p>
          <a:p>
            <a:pPr marL="744538" lvl="5" indent="-346075">
              <a:spcBef>
                <a:spcPct val="20000"/>
              </a:spcBef>
              <a:buClr>
                <a:srgbClr val="3B812F"/>
              </a:buClr>
              <a:buSzPct val="60000"/>
              <a:buFont typeface="Courier New"/>
              <a:buChar char="o"/>
              <a:defRPr/>
            </a:pPr>
            <a:r>
              <a:rPr lang="en-US" sz="2000" dirty="0">
                <a:latin typeface="Calibri"/>
                <a:cs typeface="Calibri"/>
              </a:rPr>
              <a:t>Demonstrate a mobile application.</a:t>
            </a:r>
          </a:p>
          <a:p>
            <a:pPr marL="404813" lvl="1" indent="-285750">
              <a:spcBef>
                <a:spcPct val="20000"/>
              </a:spcBef>
              <a:buClr>
                <a:srgbClr val="3B812F"/>
              </a:buClr>
              <a:buSzPct val="60000"/>
              <a:buFont typeface="Wingdings" charset="2"/>
              <a:buChar char="§"/>
              <a:defRPr/>
            </a:pPr>
            <a:endParaRPr lang="en-US" sz="2000" dirty="0">
              <a:latin typeface="Calibri"/>
              <a:cs typeface="Calibri"/>
            </a:endParaRPr>
          </a:p>
          <a:p>
            <a:pPr marL="404813" lvl="1" indent="-285750">
              <a:spcBef>
                <a:spcPct val="20000"/>
              </a:spcBef>
              <a:buClr>
                <a:srgbClr val="3B812F"/>
              </a:buClr>
              <a:buSzPct val="60000"/>
              <a:buFont typeface="Wingdings" charset="2"/>
              <a:buChar char="§"/>
              <a:defRPr/>
            </a:pPr>
            <a:endParaRPr lang="en-US" sz="2000" kern="0" dirty="0">
              <a:solidFill>
                <a:srgbClr val="002569"/>
              </a:solidFill>
              <a:latin typeface="Calibri"/>
              <a:cs typeface="Calibri"/>
            </a:endParaRPr>
          </a:p>
          <a:p>
            <a:pPr marL="404813" lvl="1" indent="-285750">
              <a:spcBef>
                <a:spcPct val="20000"/>
              </a:spcBef>
              <a:buClr>
                <a:srgbClr val="3B812F"/>
              </a:buClr>
              <a:buSzPct val="60000"/>
              <a:buFont typeface="Wingdings" charset="2"/>
              <a:buChar char="§"/>
              <a:defRPr/>
            </a:pPr>
            <a:endParaRPr lang="en-US" sz="2000" kern="0" dirty="0">
              <a:solidFill>
                <a:srgbClr val="002569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24000"/>
            <a:ext cx="1981200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667000"/>
            <a:ext cx="1790700" cy="100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873500"/>
            <a:ext cx="2285167" cy="62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4724400"/>
            <a:ext cx="1905000" cy="1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81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228600" y="1486287"/>
            <a:ext cx="5410200" cy="2323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algn="l">
              <a:spcAft>
                <a:spcPts val="600"/>
              </a:spcAft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Many countries lack the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knowledge, infrastructure, and resources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to access and use space-based data. </a:t>
            </a:r>
          </a:p>
          <a:p>
            <a:pPr marL="285750" lvl="0" indent="-285750" algn="l">
              <a:spcAft>
                <a:spcPts val="600"/>
              </a:spcAft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Countries have expressed a desire for support from CEOS by providing: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search &amp; discovery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tools,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cloud-based storage and processing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and training &amp; capacity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building. </a:t>
            </a:r>
          </a:p>
        </p:txBody>
      </p:sp>
      <p:sp>
        <p:nvSpPr>
          <p:cNvPr id="5" name="Shape 3"/>
          <p:cNvSpPr/>
          <p:nvPr/>
        </p:nvSpPr>
        <p:spPr>
          <a:xfrm>
            <a:off x="2057400" y="37415"/>
            <a:ext cx="5336729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There is a global need for </a:t>
            </a:r>
            <a:br>
              <a:rPr lang="en-US" sz="32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32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Space Data Services</a:t>
            </a:r>
            <a:endParaRPr sz="32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224" y="1447800"/>
            <a:ext cx="2975810" cy="2133600"/>
          </a:xfrm>
          <a:prstGeom prst="rect">
            <a:avLst/>
          </a:prstGeom>
        </p:spPr>
      </p:pic>
      <p:sp>
        <p:nvSpPr>
          <p:cNvPr id="6" name="Shape 15"/>
          <p:cNvSpPr/>
          <p:nvPr/>
        </p:nvSpPr>
        <p:spPr>
          <a:xfrm>
            <a:off x="228600" y="3771543"/>
            <a:ext cx="8710650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>
              <a:spcAft>
                <a:spcPts val="600"/>
              </a:spcAft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CEOS is leading several projects to demonstrate data services tools and build an architecture that supports a growing volume of data.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It is expected that these data services pilot projects will provide a foundation for future operational systems that will be funded and managed by UN organizations and individual countries.  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CEOS agencies have a keen interest in this activity since it promotes the use and benefit of satellite data.</a:t>
            </a:r>
          </a:p>
        </p:txBody>
      </p:sp>
    </p:spTree>
    <p:extLst>
      <p:ext uri="{BB962C8B-B14F-4D97-AF65-F5344CB8AC3E}">
        <p14:creationId xmlns:p14="http://schemas.microsoft.com/office/powerpoint/2010/main" val="4200948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76200" y="1328677"/>
            <a:ext cx="4572000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>
              <a:spcAft>
                <a:spcPts val="600"/>
              </a:spcAft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CEOS will provide the architecture and tools for countries to access and utilize satellite data.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CEOS will provide the training and capacity building necessary to utilize those tools and manage satellite data.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CEOS will fund prototype projects to demonstrate tools and services for data access and utilization.</a:t>
            </a:r>
          </a:p>
        </p:txBody>
      </p:sp>
      <p:sp>
        <p:nvSpPr>
          <p:cNvPr id="5" name="Shape 3"/>
          <p:cNvSpPr/>
          <p:nvPr/>
        </p:nvSpPr>
        <p:spPr>
          <a:xfrm>
            <a:off x="2133600" y="76200"/>
            <a:ext cx="5336729" cy="990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lnSpc>
                <a:spcPts val="3820"/>
              </a:lnSpc>
              <a:defRPr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What is the </a:t>
            </a:r>
            <a:r>
              <a:rPr lang="en-US" sz="36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CEOS</a:t>
            </a:r>
            <a:r>
              <a:rPr lang="en-US" sz="36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lang="en-US" sz="36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3600" b="1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Data Services Vision?</a:t>
            </a:r>
            <a:endParaRPr sz="36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6" name="Shape 15"/>
          <p:cNvSpPr/>
          <p:nvPr/>
        </p:nvSpPr>
        <p:spPr>
          <a:xfrm>
            <a:off x="52350" y="4648200"/>
            <a:ext cx="8710650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>
              <a:spcAft>
                <a:spcPts val="600"/>
              </a:spcAft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CEOS will consider low bandwidth contraints (poor internet) and the growing volume of satellite data in its architecture and tools.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CEOS will utilize advanced technologies in its architecture and tools, such as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Services Platforms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Cubes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based on cloud computing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441" y="1152052"/>
            <a:ext cx="4367959" cy="28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4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1915"/>
            <a:ext cx="4953000" cy="98488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1" dirty="0">
                <a:latin typeface="Proxima Nova Regular"/>
                <a:ea typeface="Proxima Nova Regular"/>
                <a:cs typeface="Proxima Nova Regular"/>
              </a:rPr>
              <a:t>An Example Space Data Problem in Kenya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883705"/>
              </p:ext>
            </p:extLst>
          </p:nvPr>
        </p:nvGraphicFramePr>
        <p:xfrm>
          <a:off x="0" y="1219200"/>
          <a:ext cx="502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76800" y="1371600"/>
            <a:ext cx="426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177800" indent="-177800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A significant growth in land imagery data (optical and radar) from Landsat (NASA-USGS) and Sentinel (EC-ESA) will increase data volumes by </a:t>
            </a:r>
            <a:b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</a:b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&gt;10 times in the next few years.</a:t>
            </a:r>
            <a:endParaRPr lang="en-US" sz="1800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77800" indent="-177800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Kenya could have 5TB of </a:t>
            </a:r>
            <a:r>
              <a:rPr lang="en-US" sz="2000" u="sng" dirty="0">
                <a:solidFill>
                  <a:srgbClr val="002569"/>
                </a:solidFill>
                <a:latin typeface="Calibri" charset="0"/>
                <a:cs typeface="Calibri" charset="0"/>
              </a:rPr>
              <a:t>annual</a:t>
            </a: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 Landsat and Sentinel-2 data by 2017.  </a:t>
            </a:r>
            <a:endParaRPr lang="en-US" sz="1800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177800" indent="-177800" defTabSz="9144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Recent testing </a:t>
            </a:r>
            <a:r>
              <a:rPr lang="en-US" sz="20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... Processing a scene takes ~1 minute in U.S. and ~1 hour in Kenya.  Downloading a scene takes </a:t>
            </a:r>
            <a:br>
              <a:rPr lang="en-US" sz="20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</a:br>
            <a:r>
              <a:rPr lang="en-US" sz="20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~6 seconds in U.S. and ~30 minutes in Kenya.  Too much time is spent with image preparation!</a:t>
            </a:r>
          </a:p>
          <a:p>
            <a:pPr marL="0" indent="0" defTabSz="91440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Calibri" charset="0"/>
                <a:cs typeface="Calibri" charset="0"/>
              </a:rPr>
              <a:t>We need a better solution ... </a:t>
            </a:r>
            <a:endParaRPr lang="en-US" sz="2000" b="1" dirty="0">
              <a:solidFill>
                <a:srgbClr val="FF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3170097" cy="923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Increased Data Volume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="1" dirty="0"/>
              <a:t>Low Computing Capacity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Slow</a:t>
            </a:r>
            <a:r>
              <a:rPr kumimoji="0" lang="en-US" sz="1800" b="1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Internet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45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257800" cy="615553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4000" b="1" dirty="0">
                <a:latin typeface="Proxima Nova Regular"/>
                <a:ea typeface="Proxima Nova Regular"/>
                <a:cs typeface="Proxima Nova Regular"/>
              </a:rPr>
              <a:t>What is the Solution?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12192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Proven concept in Australia by Geoscience Australia and the Australian Space Agency (CSIRO).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A multi-dimensional (space, time, data layers) </a:t>
            </a:r>
            <a:r>
              <a:rPr lang="en-US" sz="20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Data Cube </a:t>
            </a: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is an efficient and effective solution!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20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Shift in Paradigm </a:t>
            </a: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... </a:t>
            </a:r>
            <a:r>
              <a:rPr lang="en-US" sz="20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Scenes </a:t>
            </a: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vs. Pixels (no pixels </a:t>
            </a:r>
            <a:r>
              <a:rPr lang="en-US" sz="20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lost)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Analysis </a:t>
            </a:r>
            <a:r>
              <a:rPr lang="en-US" sz="20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Ready” Data </a:t>
            </a: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Products vs. Unprocessed Data (leave processing to the Space Agencies).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20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Data Cube </a:t>
            </a: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approach supports an infinite number of applications, makes it easier for users to access and use space-based data, and allows efficient time series analyses and data assimilation.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endParaRPr lang="en-US" sz="2000" dirty="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216400"/>
            <a:ext cx="2641600" cy="2641600"/>
          </a:xfrm>
          <a:prstGeom prst="rect">
            <a:avLst/>
          </a:prstGeom>
        </p:spPr>
      </p:pic>
      <p:pic>
        <p:nvPicPr>
          <p:cNvPr id="3" name="Picture 2" descr="Cube_Lay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399"/>
            <a:ext cx="2280693" cy="320405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76800" y="14478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 defTabSz="914400">
              <a:lnSpc>
                <a:spcPts val="3820"/>
              </a:lnSpc>
            </a:pPr>
            <a:r>
              <a:rPr lang="en-US" sz="5400" b="1" dirty="0">
                <a:solidFill>
                  <a:srgbClr val="3366FF"/>
                </a:solidFill>
                <a:latin typeface="Calibri" charset="0"/>
                <a:cs typeface="Calibri" charset="0"/>
              </a:rPr>
              <a:t>Data Cubes!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486400" y="3429000"/>
            <a:ext cx="0" cy="26670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6096000"/>
            <a:ext cx="6437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2286000"/>
            <a:ext cx="1752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Data Layer #1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2743200"/>
            <a:ext cx="1752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Data Layer #2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200400"/>
            <a:ext cx="1752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Data Layer #3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3657600"/>
            <a:ext cx="1752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Data Layer #4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96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5410200" cy="98488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AU" b="1" dirty="0">
                <a:latin typeface="Proxima Nova Regular"/>
                <a:ea typeface="Proxima Nova Regular"/>
                <a:cs typeface="Proxima Nova Regular"/>
              </a:rPr>
              <a:t>What’s different about the </a:t>
            </a:r>
            <a:br>
              <a:rPr lang="en-AU" b="1" dirty="0">
                <a:latin typeface="Proxima Nova Regular"/>
                <a:ea typeface="Proxima Nova Regular"/>
                <a:cs typeface="Proxima Nova Regular"/>
              </a:rPr>
            </a:br>
            <a:r>
              <a:rPr lang="en-AU" b="1" dirty="0">
                <a:latin typeface="Proxima Nova Regular"/>
                <a:ea typeface="Proxima Nova Regular"/>
                <a:cs typeface="Proxima Nova Regular"/>
              </a:rPr>
              <a:t>Data Cube approach?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2209800"/>
          </a:xfrm>
        </p:spPr>
        <p:txBody>
          <a:bodyPr/>
          <a:lstStyle/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The Data Cube arranges 2D (spatial) data </a:t>
            </a:r>
            <a:r>
              <a:rPr lang="en-AU" dirty="0" smtClean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temporally </a:t>
            </a:r>
            <a:r>
              <a:rPr lang="en-AU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and spatially to allow flexible and efficient large-scale analysis.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The “Dice and Stack” method is used to subdivide the data into spatially-regular (nested grid), time-stamped, band-aggregated layers which can be managed as dense temporal stacks.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18" y="3352800"/>
            <a:ext cx="3940861" cy="3200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19872" y="3236528"/>
            <a:ext cx="3566673" cy="2866066"/>
            <a:chOff x="3419872" y="3068960"/>
            <a:chExt cx="3566673" cy="28660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116" y="3573016"/>
              <a:ext cx="956429" cy="2362010"/>
            </a:xfrm>
            <a:prstGeom prst="rect">
              <a:avLst/>
            </a:prstGeom>
          </p:spPr>
        </p:pic>
        <p:sp>
          <p:nvSpPr>
            <p:cNvPr id="7" name="Curved Down Arrow 6"/>
            <p:cNvSpPr/>
            <p:nvPr/>
          </p:nvSpPr>
          <p:spPr bwMode="auto">
            <a:xfrm>
              <a:off x="3419872" y="3068960"/>
              <a:ext cx="3168352" cy="720080"/>
            </a:xfrm>
            <a:prstGeom prst="curvedDownArrow">
              <a:avLst/>
            </a:prstGeom>
            <a:solidFill>
              <a:srgbClr val="FF0000">
                <a:alpha val="5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447800" y="6006851"/>
            <a:ext cx="1152128" cy="39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5pPr>
            <a:lvl6pPr marL="2249488" indent="-26193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6pPr>
            <a:lvl7pPr marL="2706688" indent="-26193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7pPr>
            <a:lvl8pPr marL="3163888" indent="-26193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8pPr>
            <a:lvl9pPr marL="3621088" indent="-26193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hangingPunct="0"/>
            <a:r>
              <a:rPr lang="en-AU" sz="2800" b="1" kern="0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Dice…</a:t>
            </a:r>
            <a:endParaRPr lang="en-AU" sz="2800" b="1" kern="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562600" y="6148314"/>
            <a:ext cx="1872208" cy="39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rgbClr val="4D4D4D"/>
                </a:solidFill>
                <a:latin typeface="+mn-lt"/>
              </a:defRPr>
            </a:lvl2pPr>
            <a:lvl3pPr marL="895350" indent="-26828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3pPr>
            <a:lvl4pPr marL="1350963" indent="-271463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</a:defRPr>
            </a:lvl4pPr>
            <a:lvl5pPr marL="1792288" indent="-26193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5pPr>
            <a:lvl6pPr marL="2249488" indent="-26193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6pPr>
            <a:lvl7pPr marL="2706688" indent="-26193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7pPr>
            <a:lvl8pPr marL="3163888" indent="-26193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8pPr>
            <a:lvl9pPr marL="3621088" indent="-261938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hangingPunct="0"/>
            <a:r>
              <a:rPr lang="en-AU" sz="2800" b="1" kern="0" dirty="0" smtClean="0">
                <a:solidFill>
                  <a:srgbClr val="001335"/>
                </a:solidFill>
                <a:latin typeface="Calibri"/>
                <a:cs typeface="Calibri"/>
              </a:rPr>
              <a:t>…and Stack</a:t>
            </a:r>
            <a:endParaRPr lang="en-AU" sz="2800" b="1" kern="0" dirty="0">
              <a:solidFill>
                <a:srgbClr val="00133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257800" cy="553998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3600" b="1" dirty="0">
                <a:latin typeface="Proxima Nova Regular"/>
                <a:ea typeface="Proxima Nova Regular"/>
                <a:cs typeface="Proxima Nova Regular"/>
              </a:rPr>
              <a:t>What is a Nested Grid?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1295400"/>
            <a:ext cx="441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A standard Universal Transverse Mercator (UTM) </a:t>
            </a:r>
            <a:r>
              <a:rPr lang="en-US" sz="20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Nested Grid </a:t>
            </a: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is an effective method for subdividing scene-based data.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The </a:t>
            </a:r>
            <a:r>
              <a:rPr lang="en-US" sz="20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Nested Grid </a:t>
            </a: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approach improves interoperability and sharing of data across domains and observation types with spatial consistency.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Datasets from various missions can be subdivided with a grid spacing similar to their base pixel resolution.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20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Example</a:t>
            </a: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 ... Landsat surface reflectance products are 30-meters resolution (baseline).  MODIS is a 4x multiple of Landsat and SPOT is a ¼ multiple of Landsat.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4419600" cy="39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 bwMode="auto">
          <a:xfrm flipV="1">
            <a:off x="1905000" y="1600200"/>
            <a:ext cx="2221" cy="3628114"/>
          </a:xfrm>
          <a:prstGeom prst="straightConnector1">
            <a:avLst/>
          </a:prstGeom>
          <a:ln w="50800">
            <a:solidFill>
              <a:schemeClr val="tx1">
                <a:lumMod val="50000"/>
              </a:schemeClr>
            </a:solidFill>
            <a:headEnd type="arrow" w="sm" len="med"/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6200" y="4724400"/>
            <a:ext cx="5257800" cy="198120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81915"/>
            <a:ext cx="4343400" cy="984885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1" dirty="0">
                <a:latin typeface="Proxima Nova Regular"/>
                <a:ea typeface="Proxima Nova Regular"/>
                <a:cs typeface="Proxima Nova Regular"/>
              </a:rPr>
              <a:t>General Data Cube Architecture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68601" y="1371600"/>
            <a:ext cx="335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0" indent="0" algn="l" defTabSz="914400">
              <a:spcBef>
                <a:spcPct val="20000"/>
              </a:spcBef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A flexible architecture that supports infinite user applications, increasing and diverse datasets, local or cloud-based deployment, and automated ingestion of new datasets.</a:t>
            </a:r>
          </a:p>
          <a:p>
            <a:pPr marL="0" indent="0" algn="l" defTabSz="914400">
              <a:spcBef>
                <a:spcPct val="20000"/>
              </a:spcBef>
            </a:pPr>
            <a:endParaRPr lang="en-US" sz="2000" dirty="0">
              <a:solidFill>
                <a:srgbClr val="002569"/>
              </a:solidFill>
              <a:latin typeface="Calibri" charset="0"/>
              <a:cs typeface="Calibri" charset="0"/>
            </a:endParaRPr>
          </a:p>
          <a:p>
            <a:pPr marL="0" indent="0" algn="l" defTabSz="914400">
              <a:spcBef>
                <a:spcPct val="20000"/>
              </a:spcBef>
            </a:pPr>
            <a:r>
              <a:rPr lang="en-US" sz="2000" dirty="0">
                <a:solidFill>
                  <a:srgbClr val="002569"/>
                </a:solidFill>
                <a:latin typeface="Calibri" charset="0"/>
                <a:cs typeface="Calibri" charset="0"/>
              </a:rPr>
              <a:t>Open Source (Apache v2.0) software to allow free and open access, Advanced Programming Interface (API) access, future data and capability growth, and commercial opportunities.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778"/>
          <a:stretch/>
        </p:blipFill>
        <p:spPr>
          <a:xfrm>
            <a:off x="144855" y="4876800"/>
            <a:ext cx="1382058" cy="1498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1371600"/>
            <a:ext cx="1985641" cy="5334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001335"/>
                </a:solidFill>
                <a:latin typeface="Calibri"/>
                <a:cs typeface="Calibri"/>
              </a:rPr>
              <a:t>Applications</a:t>
            </a:r>
            <a:endParaRPr lang="en-US" sz="2000" b="1" i="1" dirty="0">
              <a:solidFill>
                <a:srgbClr val="001335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371600"/>
            <a:ext cx="192475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Web-based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/>
              <a:t>Mobile Phone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2286000"/>
            <a:ext cx="20574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Data and </a:t>
            </a:r>
            <a:b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Application </a:t>
            </a:r>
            <a:b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Platform</a:t>
            </a:r>
            <a:endParaRPr lang="en-US" sz="2000" b="1" i="1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3810000"/>
            <a:ext cx="20574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API Toolset</a:t>
            </a:r>
            <a:endParaRPr lang="en-US" sz="2400" b="1" i="1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533400" y="1752600"/>
            <a:ext cx="228600" cy="838200"/>
          </a:xfrm>
          <a:prstGeom prst="upDownArrow">
            <a:avLst>
              <a:gd name="adj1" fmla="val 68963"/>
              <a:gd name="adj2" fmla="val 50000"/>
            </a:avLst>
          </a:prstGeom>
          <a:solidFill>
            <a:srgbClr val="CCFF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2304873"/>
            <a:ext cx="23622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/>
              <a:t>Access Control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Management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aseline="0" dirty="0"/>
              <a:t>Job</a:t>
            </a:r>
            <a:r>
              <a:rPr lang="en-US" dirty="0"/>
              <a:t> Management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3657600"/>
            <a:ext cx="23622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/>
              <a:t>Data Cube Access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/>
              <a:t>Analytics</a:t>
            </a:r>
          </a:p>
          <a:p>
            <a:pPr marL="171450" marR="0" indent="-1714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/>
              <a:t>Visualization</a:t>
            </a:r>
          </a:p>
        </p:txBody>
      </p:sp>
      <p:sp>
        <p:nvSpPr>
          <p:cNvPr id="18" name="Up-Down Arrow 17"/>
          <p:cNvSpPr/>
          <p:nvPr/>
        </p:nvSpPr>
        <p:spPr>
          <a:xfrm>
            <a:off x="533400" y="3124200"/>
            <a:ext cx="228600" cy="838200"/>
          </a:xfrm>
          <a:prstGeom prst="upDownArrow">
            <a:avLst>
              <a:gd name="adj1" fmla="val 68963"/>
              <a:gd name="adj2" fmla="val 50000"/>
            </a:avLst>
          </a:prstGeom>
          <a:solidFill>
            <a:srgbClr val="CCFF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352800"/>
            <a:ext cx="4771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API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905000"/>
            <a:ext cx="4771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API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63" y="6216056"/>
            <a:ext cx="12338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Data Cube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1200" y="5105400"/>
            <a:ext cx="1680841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Analysis-Ready Data Products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1000" y="6216056"/>
            <a:ext cx="9775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Satellite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3657600" y="5638800"/>
            <a:ext cx="569976" cy="0"/>
          </a:xfrm>
          <a:prstGeom prst="straightConnector1">
            <a:avLst/>
          </a:prstGeom>
          <a:ln w="50800">
            <a:solidFill>
              <a:schemeClr val="tx1">
                <a:lumMod val="50000"/>
              </a:schemeClr>
            </a:solidFill>
            <a:headEnd type="none" w="med" len="med"/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flipH="1">
            <a:off x="1447800" y="5638800"/>
            <a:ext cx="548640" cy="0"/>
          </a:xfrm>
          <a:prstGeom prst="straightConnector1">
            <a:avLst/>
          </a:prstGeom>
          <a:ln w="50800">
            <a:solidFill>
              <a:schemeClr val="tx1">
                <a:lumMod val="50000"/>
              </a:schemeClr>
            </a:solidFill>
            <a:headEnd type="none" w="med" len="med"/>
            <a:tailEnd type="arrow" w="sm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1200" y="6216056"/>
            <a:ext cx="16953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Space Agency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981" y="5105400"/>
            <a:ext cx="1073113" cy="111065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99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83784" y="2910579"/>
            <a:ext cx="7285559" cy="624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59322" y="4522102"/>
            <a:ext cx="352525" cy="306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65238" y="2100841"/>
            <a:ext cx="459967" cy="3068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0128" y="4522102"/>
            <a:ext cx="352525" cy="306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6508" y="4102414"/>
            <a:ext cx="7272835" cy="429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 AGDC Low-level API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618" y="2964390"/>
            <a:ext cx="2453954" cy="50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AGDC Higher-level API 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3784" y="3606823"/>
            <a:ext cx="7272834" cy="429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N-</a:t>
            </a:r>
            <a:r>
              <a:rPr lang="en-US" sz="1600" kern="1200" dirty="0">
                <a:solidFill>
                  <a:prstClr val="white"/>
                </a:solidFill>
                <a:latin typeface="Calibri"/>
              </a:rPr>
              <a:t>D</a:t>
            </a:r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imensional Array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667" y="4852092"/>
            <a:ext cx="1023180" cy="937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black"/>
                </a:solidFill>
                <a:latin typeface="Calibri"/>
              </a:rPr>
              <a:t>Data</a:t>
            </a:r>
            <a:endParaRPr lang="en-US" sz="16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n 7"/>
          <p:cNvSpPr/>
          <p:nvPr/>
        </p:nvSpPr>
        <p:spPr>
          <a:xfrm>
            <a:off x="2471256" y="4829478"/>
            <a:ext cx="1253966" cy="846385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AGDC</a:t>
            </a:r>
          </a:p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Database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8559" y="5710152"/>
            <a:ext cx="2223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Metadata, Records, Etc.</a:t>
            </a:r>
            <a:endParaRPr lang="en-US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5391" y="4747080"/>
            <a:ext cx="1023180" cy="937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black"/>
                </a:solidFill>
                <a:latin typeface="Calibri"/>
              </a:rPr>
              <a:t>Data</a:t>
            </a:r>
            <a:endParaRPr lang="en-US" sz="16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6920" y="4644040"/>
            <a:ext cx="1023180" cy="937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black"/>
                </a:solidFill>
                <a:latin typeface="Calibri"/>
              </a:rPr>
              <a:t>Datacube</a:t>
            </a:r>
          </a:p>
          <a:p>
            <a:pPr algn="ctr" rtl="0"/>
            <a:r>
              <a:rPr lang="en-US" sz="1600" kern="1200" dirty="0" smtClean="0">
                <a:solidFill>
                  <a:prstClr val="black"/>
                </a:solidFill>
                <a:latin typeface="Calibri"/>
              </a:rPr>
              <a:t>Files</a:t>
            </a:r>
            <a:endParaRPr lang="en-US" sz="16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2596" y="5745214"/>
            <a:ext cx="200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GeoTIFF, HDF, NetCDF</a:t>
            </a:r>
            <a:endParaRPr lang="en-US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5218" y="1828101"/>
            <a:ext cx="4300087" cy="8449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Data &amp; Application Platform</a:t>
            </a:r>
          </a:p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(Data Management, Access Controls, </a:t>
            </a:r>
          </a:p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Job Management, Etc.)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7459" y="812690"/>
            <a:ext cx="2801611" cy="5834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SLEEK Integrating Tool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2092" y="409004"/>
            <a:ext cx="817222" cy="3387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Forest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0278" y="409004"/>
            <a:ext cx="1104523" cy="3387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Economics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7225" y="409004"/>
            <a:ext cx="742880" cy="3387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i="1" kern="1200" dirty="0" smtClean="0">
                <a:solidFill>
                  <a:prstClr val="white"/>
                </a:solidFill>
                <a:latin typeface="Calibri"/>
              </a:rPr>
              <a:t>App N</a:t>
            </a:r>
            <a:endParaRPr lang="en-US" sz="1600" i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an 19"/>
          <p:cNvSpPr/>
          <p:nvPr/>
        </p:nvSpPr>
        <p:spPr>
          <a:xfrm>
            <a:off x="7255669" y="1828101"/>
            <a:ext cx="1055449" cy="84497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Database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77725" y="2964390"/>
            <a:ext cx="1755959" cy="50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Data Presentation API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30863" y="2972971"/>
            <a:ext cx="1491203" cy="50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Visualization </a:t>
            </a:r>
          </a:p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API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79597" y="812690"/>
            <a:ext cx="2214241" cy="5834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i="1" kern="1200" dirty="0" smtClean="0">
                <a:solidFill>
                  <a:prstClr val="white"/>
                </a:solidFill>
                <a:latin typeface="Calibri"/>
              </a:rPr>
              <a:t>Application / UI</a:t>
            </a:r>
            <a:endParaRPr lang="en-US" sz="1600" i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69605" y="812690"/>
            <a:ext cx="1941512" cy="5834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i="1" kern="1200" dirty="0" smtClean="0">
                <a:solidFill>
                  <a:prstClr val="white"/>
                </a:solidFill>
                <a:latin typeface="Calibri"/>
              </a:rPr>
              <a:t>Mobile App</a:t>
            </a:r>
            <a:endParaRPr lang="en-US" sz="1600" i="1" kern="12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0" y="2786223"/>
            <a:ext cx="9144000" cy="5148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-1" y="1514255"/>
            <a:ext cx="9144000" cy="514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2844561"/>
            <a:ext cx="1134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Cube</a:t>
            </a:r>
          </a:p>
          <a:p>
            <a:pPr algn="l" rtl="0"/>
            <a:r>
              <a:rPr lang="en-US" sz="1600" b="1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Infrastruct.</a:t>
            </a:r>
            <a:endParaRPr lang="en-US" sz="1600" b="1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531415"/>
            <a:ext cx="2648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&amp; Application Platform</a:t>
            </a:r>
            <a:endParaRPr lang="en-US" sz="1600" b="1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90486" y="4579968"/>
            <a:ext cx="2219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Architecture Considerations:</a:t>
            </a:r>
          </a:p>
          <a:p>
            <a:pPr marL="285750" indent="-285750" algn="l" rtl="0">
              <a:buFont typeface="Arial"/>
              <a:buChar char="•"/>
            </a:pPr>
            <a:r>
              <a:rPr lang="en-US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Short-term vs. Long-term </a:t>
            </a:r>
          </a:p>
          <a:p>
            <a:pPr marL="285750" indent="-285750" algn="l" rtl="0">
              <a:buFont typeface="Arial"/>
              <a:buChar char="•"/>
            </a:pPr>
            <a:r>
              <a:rPr lang="en-US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Flexible Deployment Model (Hybrid, AWS)</a:t>
            </a:r>
          </a:p>
          <a:p>
            <a:pPr marL="285750" indent="-285750" algn="l" rtl="0">
              <a:buFont typeface="Arial"/>
              <a:buChar char="•"/>
            </a:pPr>
            <a:r>
              <a:rPr lang="en-US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Technology Decisions</a:t>
            </a:r>
          </a:p>
          <a:p>
            <a:pPr marL="285750" indent="-285750" algn="l" rtl="0">
              <a:buFont typeface="Arial"/>
              <a:buChar char="•"/>
            </a:pPr>
            <a:r>
              <a:rPr lang="en-US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Performance vs. Flexibility</a:t>
            </a:r>
          </a:p>
          <a:p>
            <a:pPr marL="285750" indent="-285750" algn="l" rtl="0">
              <a:buFont typeface="Arial"/>
              <a:buChar char="•"/>
            </a:pPr>
            <a:r>
              <a:rPr lang="en-US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AGDC API vs. Platform</a:t>
            </a:r>
          </a:p>
          <a:p>
            <a:pPr marL="285750" indent="-285750" algn="l" rtl="0">
              <a:buFont typeface="Arial"/>
              <a:buChar char="•"/>
            </a:pPr>
            <a:r>
              <a:rPr lang="en-US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Resources / Timeline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8581" y="-2476"/>
            <a:ext cx="2141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UI &amp; Application Layer</a:t>
            </a:r>
            <a:endParaRPr lang="en-US" sz="1600" b="1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46513" y="1838209"/>
            <a:ext cx="1478858" cy="8348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Virtual Lab</a:t>
            </a:r>
          </a:p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Platform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Striped Right Arrow 49"/>
          <p:cNvSpPr/>
          <p:nvPr/>
        </p:nvSpPr>
        <p:spPr>
          <a:xfrm rot="10800000">
            <a:off x="5231928" y="3132831"/>
            <a:ext cx="454787" cy="257417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Up-Down Arrow 53"/>
          <p:cNvSpPr/>
          <p:nvPr/>
        </p:nvSpPr>
        <p:spPr>
          <a:xfrm>
            <a:off x="8544992" y="2362657"/>
            <a:ext cx="187306" cy="820458"/>
          </a:xfrm>
          <a:prstGeom prst="upDownArrow">
            <a:avLst>
              <a:gd name="adj1" fmla="val 68963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48023" y="885993"/>
            <a:ext cx="461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API</a:t>
            </a:r>
            <a:endParaRPr lang="en-US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47911" y="2972971"/>
            <a:ext cx="1131793" cy="50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Analytics</a:t>
            </a:r>
          </a:p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API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Up-Down Arrow 60"/>
          <p:cNvSpPr/>
          <p:nvPr/>
        </p:nvSpPr>
        <p:spPr>
          <a:xfrm>
            <a:off x="8826873" y="1224547"/>
            <a:ext cx="187306" cy="1971905"/>
          </a:xfrm>
          <a:prstGeom prst="upDownArrow">
            <a:avLst>
              <a:gd name="adj1" fmla="val 68963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6364" y="6121757"/>
            <a:ext cx="9144000" cy="5148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492" y="6213402"/>
            <a:ext cx="1591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b="1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Acquisition</a:t>
            </a:r>
          </a:p>
          <a:p>
            <a:pPr algn="l" rtl="0"/>
            <a:r>
              <a:rPr lang="en-US" sz="1600" b="1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&amp; Inflow</a:t>
            </a:r>
            <a:endParaRPr lang="en-US" sz="1600" b="1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366335" y="6350817"/>
            <a:ext cx="2324151" cy="4290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Analysis-Ready Data Supply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95495" y="6345561"/>
            <a:ext cx="2484136" cy="4290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kern="1200" dirty="0" smtClean="0">
                <a:solidFill>
                  <a:prstClr val="white"/>
                </a:solidFill>
                <a:latin typeface="Calibri"/>
              </a:rPr>
              <a:t>Space Segment/Ground Station Operation</a:t>
            </a:r>
            <a:endParaRPr lang="en-US" sz="1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Up-Down Arrow 47"/>
          <p:cNvSpPr/>
          <p:nvPr/>
        </p:nvSpPr>
        <p:spPr>
          <a:xfrm>
            <a:off x="8537266" y="1224547"/>
            <a:ext cx="187306" cy="820458"/>
          </a:xfrm>
          <a:prstGeom prst="upDownArrow">
            <a:avLst>
              <a:gd name="adj1" fmla="val 68963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Striped Right Arrow 50"/>
          <p:cNvSpPr/>
          <p:nvPr/>
        </p:nvSpPr>
        <p:spPr>
          <a:xfrm rot="10800000" flipH="1">
            <a:off x="3971053" y="6429023"/>
            <a:ext cx="469935" cy="307889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3962400" y="17214"/>
            <a:ext cx="4970580" cy="64348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smtClean="0"/>
              <a:t>Detailed Data Cube Architecture</a:t>
            </a:r>
            <a:endParaRPr lang="en-US" sz="2400" b="1" dirty="0"/>
          </a:p>
        </p:txBody>
      </p:sp>
      <p:sp>
        <p:nvSpPr>
          <p:cNvPr id="66" name="Striped Right Arrow 65"/>
          <p:cNvSpPr/>
          <p:nvPr/>
        </p:nvSpPr>
        <p:spPr>
          <a:xfrm rot="5400000" flipH="1">
            <a:off x="5408965" y="6046452"/>
            <a:ext cx="355158" cy="307889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96142" y="6280534"/>
            <a:ext cx="612086" cy="536879"/>
            <a:chOff x="6559764" y="2141815"/>
            <a:chExt cx="2584236" cy="2266712"/>
          </a:xfrm>
        </p:grpSpPr>
        <p:pic>
          <p:nvPicPr>
            <p:cNvPr id="73" name="Picture 2" descr="http://www.forestry.gov.uk/images/petr_lidar_chm.jpg/$FILE/petr_lidar_chm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764" y="2141815"/>
              <a:ext cx="2584236" cy="170559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591" y="2659570"/>
              <a:ext cx="1748957" cy="17489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5" y="4885823"/>
            <a:ext cx="1165654" cy="94663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00" y="4808512"/>
            <a:ext cx="414837" cy="1024487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>
            <a:off x="1320320" y="5161120"/>
            <a:ext cx="292092" cy="26918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Striped Right Arrow 84"/>
          <p:cNvSpPr/>
          <p:nvPr/>
        </p:nvSpPr>
        <p:spPr>
          <a:xfrm rot="10800000">
            <a:off x="3370678" y="3124285"/>
            <a:ext cx="454787" cy="257417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Striped Right Arrow 85"/>
          <p:cNvSpPr/>
          <p:nvPr/>
        </p:nvSpPr>
        <p:spPr>
          <a:xfrm rot="10800000">
            <a:off x="6852153" y="3132831"/>
            <a:ext cx="454787" cy="257417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7" name="Picture 3">
            <a:hlinkClick r:id="rId7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1" y="605249"/>
            <a:ext cx="699939" cy="63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4213374" y="2750362"/>
            <a:ext cx="717252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SEO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932113" y="2750362"/>
            <a:ext cx="717252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SEO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93026" y="3676993"/>
            <a:ext cx="717252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GA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717764" y="4595218"/>
            <a:ext cx="717252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GA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193026" y="4161238"/>
            <a:ext cx="717252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GA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193026" y="2786223"/>
            <a:ext cx="717252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GA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167259" y="1769425"/>
            <a:ext cx="901477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GA + CCI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238577" y="2785362"/>
            <a:ext cx="939747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SEO + GA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147488" y="4626448"/>
            <a:ext cx="976191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GA + SEO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276957" y="668347"/>
            <a:ext cx="1925228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SEO (GFOI/GEOGLAM)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717764" y="1769425"/>
            <a:ext cx="717252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TBD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143628" y="669187"/>
            <a:ext cx="717252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SLEEK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411393" y="3097496"/>
            <a:ext cx="717252" cy="288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1400" i="1" kern="1200" dirty="0" smtClean="0">
                <a:solidFill>
                  <a:prstClr val="black"/>
                </a:solidFill>
                <a:latin typeface="Calibri"/>
              </a:rPr>
              <a:t>TBD</a:t>
            </a:r>
            <a:endParaRPr lang="en-US" sz="1400" i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3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5114</TotalTime>
  <Words>1520</Words>
  <Application>Microsoft Office PowerPoint</Application>
  <PresentationFormat>On-screen Show (4:3)</PresentationFormat>
  <Paragraphs>246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</vt:lpstr>
      <vt:lpstr>GA White Pages</vt:lpstr>
      <vt:lpstr>Office Theme</vt:lpstr>
      <vt:lpstr>CEOS Data Cube Concept and Prototype Project Plans</vt:lpstr>
      <vt:lpstr>PowerPoint Presentation</vt:lpstr>
      <vt:lpstr>PowerPoint Presentation</vt:lpstr>
      <vt:lpstr>An Example Space Data Problem in Kenya </vt:lpstr>
      <vt:lpstr>What is the Solution?</vt:lpstr>
      <vt:lpstr>What’s different about the  Data Cube approach?</vt:lpstr>
      <vt:lpstr>What is a Nested Grid?</vt:lpstr>
      <vt:lpstr>General Data Cube Architecture</vt:lpstr>
      <vt:lpstr>Detailed Data Cube Architecture</vt:lpstr>
      <vt:lpstr>High-Level  Data Cube Requirements</vt:lpstr>
      <vt:lpstr>User Interface Concept</vt:lpstr>
      <vt:lpstr>Detailed Requirements for the Data Cube User Interface</vt:lpstr>
      <vt:lpstr>Kenya Data Cube Project</vt:lpstr>
      <vt:lpstr>Now and in the Future</vt:lpstr>
      <vt:lpstr>Who is involved?</vt:lpstr>
      <vt:lpstr>Project Phase 1</vt:lpstr>
      <vt:lpstr>Future Project Phases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Anne</cp:lastModifiedBy>
  <cp:revision>206</cp:revision>
  <cp:lastPrinted>2015-02-04T17:36:21Z</cp:lastPrinted>
  <dcterms:modified xsi:type="dcterms:W3CDTF">2015-06-24T18:06:42Z</dcterms:modified>
</cp:coreProperties>
</file>