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2"/>
  </p:sldMasterIdLst>
  <p:notesMasterIdLst>
    <p:notesMasterId r:id="rId12"/>
  </p:notesMasterIdLst>
  <p:sldIdLst>
    <p:sldId id="256" r:id="rId3"/>
    <p:sldId id="330" r:id="rId4"/>
    <p:sldId id="326" r:id="rId5"/>
    <p:sldId id="327" r:id="rId6"/>
    <p:sldId id="328" r:id="rId7"/>
    <p:sldId id="333" r:id="rId8"/>
    <p:sldId id="334" r:id="rId9"/>
    <p:sldId id="335" r:id="rId10"/>
    <p:sldId id="329" r:id="rId11"/>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103" autoAdjust="0"/>
  </p:normalViewPr>
  <p:slideViewPr>
    <p:cSldViewPr>
      <p:cViewPr>
        <p:scale>
          <a:sx n="77" d="100"/>
          <a:sy n="77" d="100"/>
        </p:scale>
        <p:origin x="-684"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2</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2321233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3</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1262639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4</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3317913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5</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1550296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dirty="0" err="1" smtClean="0">
                <a:solidFill>
                  <a:srgbClr val="FFFFFF"/>
                </a:solidFill>
              </a:rPr>
              <a:t>Datacube</a:t>
            </a:r>
            <a:r>
              <a:rPr lang="en-AU" dirty="0" smtClean="0">
                <a:solidFill>
                  <a:srgbClr val="FFFFFF"/>
                </a:solidFill>
              </a:rPr>
              <a:t> Training Workshop</a:t>
            </a:r>
            <a:endParaRPr lang="en-AU" dirty="0">
              <a:solidFill>
                <a:srgbClr val="FFFFFF"/>
              </a:solidFill>
            </a:endParaRPr>
          </a:p>
        </p:txBody>
      </p:sp>
    </p:spTree>
    <p:extLst>
      <p:ext uri="{BB962C8B-B14F-4D97-AF65-F5344CB8AC3E}">
        <p14:creationId xmlns:p14="http://schemas.microsoft.com/office/powerpoint/2010/main" val="414031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dirty="0" err="1" smtClean="0">
                <a:solidFill>
                  <a:srgbClr val="FFFFFF"/>
                </a:solidFill>
              </a:rPr>
              <a:t>Datacube</a:t>
            </a:r>
            <a:r>
              <a:rPr lang="en-AU" dirty="0" smtClean="0">
                <a:solidFill>
                  <a:srgbClr val="FFFFFF"/>
                </a:solidFill>
              </a:rPr>
              <a:t> Training Workshop</a:t>
            </a:r>
            <a:endParaRPr lang="en-AU" dirty="0">
              <a:solidFill>
                <a:srgbClr val="FFFFFF"/>
              </a:solidFill>
            </a:endParaRPr>
          </a:p>
        </p:txBody>
      </p:sp>
    </p:spTree>
    <p:extLst>
      <p:ext uri="{BB962C8B-B14F-4D97-AF65-F5344CB8AC3E}">
        <p14:creationId xmlns:p14="http://schemas.microsoft.com/office/powerpoint/2010/main" val="1611568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solidFill>
                  <a:srgbClr val="FFFFFF"/>
                </a:solidFill>
              </a:rPr>
              <a:t>Datacube Project – April 15</a:t>
            </a:r>
            <a:r>
              <a:rPr lang="en-AU" baseline="30000" smtClean="0">
                <a:solidFill>
                  <a:srgbClr val="FFFFFF"/>
                </a:solidFill>
              </a:rPr>
              <a:t>th</a:t>
            </a:r>
            <a:r>
              <a:rPr lang="en-AU" smtClean="0">
                <a:solidFill>
                  <a:srgbClr val="FFFFFF"/>
                </a:solidFill>
              </a:rPr>
              <a:t>, 2013</a:t>
            </a:r>
            <a:endParaRPr lang="en-AU" dirty="0">
              <a:solidFill>
                <a:srgbClr val="FFFFFF"/>
              </a:solidFill>
            </a:endParaRPr>
          </a:p>
        </p:txBody>
      </p:sp>
    </p:spTree>
    <p:extLst>
      <p:ext uri="{BB962C8B-B14F-4D97-AF65-F5344CB8AC3E}">
        <p14:creationId xmlns:p14="http://schemas.microsoft.com/office/powerpoint/2010/main" val="3138620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solidFill>
                  <a:srgbClr val="FFFFFF"/>
                </a:solidFill>
              </a:rPr>
              <a:t>Datacube Project – April 15</a:t>
            </a:r>
            <a:r>
              <a:rPr lang="en-AU" baseline="30000" smtClean="0">
                <a:solidFill>
                  <a:srgbClr val="FFFFFF"/>
                </a:solidFill>
              </a:rPr>
              <a:t>th</a:t>
            </a:r>
            <a:r>
              <a:rPr lang="en-AU" smtClean="0">
                <a:solidFill>
                  <a:srgbClr val="FFFFFF"/>
                </a:solidFill>
              </a:rPr>
              <a:t>, 2013</a:t>
            </a:r>
            <a:endParaRPr lang="en-AU" dirty="0">
              <a:solidFill>
                <a:srgbClr val="FFFFFF"/>
              </a:solidFill>
            </a:endParaRPr>
          </a:p>
        </p:txBody>
      </p:sp>
    </p:spTree>
    <p:extLst>
      <p:ext uri="{BB962C8B-B14F-4D97-AF65-F5344CB8AC3E}">
        <p14:creationId xmlns:p14="http://schemas.microsoft.com/office/powerpoint/2010/main" val="32205171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5925"/>
            <a:ext cx="2057400" cy="5821363"/>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415925"/>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solidFill>
                  <a:srgbClr val="FFFFFF"/>
                </a:solidFill>
              </a:rPr>
              <a:t>Datacube Project – April 15</a:t>
            </a:r>
            <a:r>
              <a:rPr lang="en-AU" baseline="30000" smtClean="0">
                <a:solidFill>
                  <a:srgbClr val="FFFFFF"/>
                </a:solidFill>
              </a:rPr>
              <a:t>th</a:t>
            </a:r>
            <a:r>
              <a:rPr lang="en-AU" smtClean="0">
                <a:solidFill>
                  <a:srgbClr val="FFFFFF"/>
                </a:solidFill>
              </a:rPr>
              <a:t>, 2013</a:t>
            </a:r>
            <a:endParaRPr lang="en-AU" dirty="0">
              <a:solidFill>
                <a:srgbClr val="FFFFFF"/>
              </a:solidFill>
            </a:endParaRPr>
          </a:p>
        </p:txBody>
      </p:sp>
    </p:spTree>
    <p:extLst>
      <p:ext uri="{BB962C8B-B14F-4D97-AF65-F5344CB8AC3E}">
        <p14:creationId xmlns:p14="http://schemas.microsoft.com/office/powerpoint/2010/main" val="18282022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 name="Rectangle 2"/>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5"/>
            <a:ext cx="8229600" cy="48895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981075"/>
            <a:ext cx="8229600" cy="52562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a:xfrm>
            <a:off x="4284663" y="6459538"/>
            <a:ext cx="4751387" cy="414337"/>
          </a:xfrm>
          <a:prstGeom prst="rect">
            <a:avLst/>
          </a:prstGeom>
        </p:spPr>
        <p:txBody>
          <a:bodyPr/>
          <a:lstStyle>
            <a:lvl1pPr>
              <a:defRPr/>
            </a:lvl1pPr>
          </a:lstStyle>
          <a:p>
            <a:r>
              <a:rPr lang="en-AU" dirty="0" err="1" smtClean="0"/>
              <a:t>Datacube</a:t>
            </a:r>
            <a:r>
              <a:rPr lang="en-AU" dirty="0" smtClean="0"/>
              <a:t> Training Workshop</a:t>
            </a:r>
            <a:endParaRPr lang="en-AU" dirty="0"/>
          </a:p>
        </p:txBody>
      </p:sp>
    </p:spTree>
    <p:extLst>
      <p:ext uri="{BB962C8B-B14F-4D97-AF65-F5344CB8AC3E}">
        <p14:creationId xmlns:p14="http://schemas.microsoft.com/office/powerpoint/2010/main" val="41486943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860550"/>
            <a:ext cx="7916862" cy="549275"/>
          </a:xfrm>
        </p:spPr>
        <p:txBody>
          <a:bodyPr lIns="90000" tIns="46800" rIns="90000" bIns="46800"/>
          <a:lstStyle>
            <a:lvl1pPr>
              <a:defRPr sz="3000">
                <a:solidFill>
                  <a:srgbClr val="4D4D4D"/>
                </a:solidFill>
              </a:defRPr>
            </a:lvl1pPr>
          </a:lstStyle>
          <a:p>
            <a:pPr lvl="0"/>
            <a:r>
              <a:rPr lang="en-US" noProof="0" smtClean="0"/>
              <a:t>Click to edit Master title style</a:t>
            </a:r>
            <a:endParaRPr lang="en-AU" noProof="0" smtClean="0"/>
          </a:p>
        </p:txBody>
      </p:sp>
      <p:sp>
        <p:nvSpPr>
          <p:cNvPr id="386051" name="Rectangle 3"/>
          <p:cNvSpPr>
            <a:spLocks noGrp="1" noChangeArrowheads="1"/>
          </p:cNvSpPr>
          <p:nvPr>
            <p:ph type="subTitle" idx="1"/>
          </p:nvPr>
        </p:nvSpPr>
        <p:spPr>
          <a:xfrm>
            <a:off x="611188" y="2482850"/>
            <a:ext cx="7916862" cy="396875"/>
          </a:xfrm>
        </p:spPr>
        <p:txBody>
          <a:bodyPr lIns="90000" tIns="46800" rIns="90000" bIns="46800">
            <a:spAutoFit/>
          </a:bodyPr>
          <a:lstStyle>
            <a:lvl1pPr>
              <a:defRPr sz="2000"/>
            </a:lvl1pPr>
          </a:lstStyle>
          <a:p>
            <a:pPr lvl="0"/>
            <a:r>
              <a:rPr lang="en-US" noProof="0" smtClean="0"/>
              <a:t>Click to edit Master subtitle style</a:t>
            </a:r>
            <a:endParaRPr lang="en-AU" noProof="0" smtClean="0"/>
          </a:p>
        </p:txBody>
      </p:sp>
    </p:spTree>
    <p:extLst>
      <p:ext uri="{BB962C8B-B14F-4D97-AF65-F5344CB8AC3E}">
        <p14:creationId xmlns:p14="http://schemas.microsoft.com/office/powerpoint/2010/main" val="2452480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dirty="0" err="1" smtClean="0">
                <a:solidFill>
                  <a:srgbClr val="FFFFFF"/>
                </a:solidFill>
              </a:rPr>
              <a:t>Datacube</a:t>
            </a:r>
            <a:r>
              <a:rPr lang="en-AU" dirty="0" smtClean="0">
                <a:solidFill>
                  <a:srgbClr val="FFFFFF"/>
                </a:solidFill>
              </a:rPr>
              <a:t> Training Workshop</a:t>
            </a:r>
            <a:endParaRPr lang="en-AU" dirty="0">
              <a:solidFill>
                <a:srgbClr val="FFFFFF"/>
              </a:solidFill>
            </a:endParaRPr>
          </a:p>
        </p:txBody>
      </p:sp>
    </p:spTree>
    <p:extLst>
      <p:ext uri="{BB962C8B-B14F-4D97-AF65-F5344CB8AC3E}">
        <p14:creationId xmlns:p14="http://schemas.microsoft.com/office/powerpoint/2010/main" val="7030412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AU" dirty="0" err="1" smtClean="0">
                <a:solidFill>
                  <a:srgbClr val="FFFFFF"/>
                </a:solidFill>
              </a:rPr>
              <a:t>Datacube</a:t>
            </a:r>
            <a:r>
              <a:rPr lang="en-AU" dirty="0" smtClean="0">
                <a:solidFill>
                  <a:srgbClr val="FFFFFF"/>
                </a:solidFill>
              </a:rPr>
              <a:t> Training Workshop</a:t>
            </a:r>
            <a:endParaRPr lang="en-AU" dirty="0">
              <a:solidFill>
                <a:srgbClr val="FFFFFF"/>
              </a:solidFill>
            </a:endParaRPr>
          </a:p>
        </p:txBody>
      </p:sp>
    </p:spTree>
    <p:extLst>
      <p:ext uri="{BB962C8B-B14F-4D97-AF65-F5344CB8AC3E}">
        <p14:creationId xmlns:p14="http://schemas.microsoft.com/office/powerpoint/2010/main" val="115227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981075"/>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981075"/>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0"/>
          </p:nvPr>
        </p:nvSpPr>
        <p:spPr/>
        <p:txBody>
          <a:bodyPr/>
          <a:lstStyle>
            <a:lvl1pPr>
              <a:defRPr/>
            </a:lvl1pPr>
          </a:lstStyle>
          <a:p>
            <a:r>
              <a:rPr lang="en-AU" dirty="0" err="1" smtClean="0">
                <a:solidFill>
                  <a:srgbClr val="FFFFFF"/>
                </a:solidFill>
              </a:rPr>
              <a:t>Datacube</a:t>
            </a:r>
            <a:r>
              <a:rPr lang="en-AU" dirty="0" smtClean="0">
                <a:solidFill>
                  <a:srgbClr val="FFFFFF"/>
                </a:solidFill>
              </a:rPr>
              <a:t> Training Workshop</a:t>
            </a:r>
            <a:endParaRPr lang="en-AU" dirty="0">
              <a:solidFill>
                <a:srgbClr val="FFFFFF"/>
              </a:solidFill>
            </a:endParaRPr>
          </a:p>
        </p:txBody>
      </p:sp>
    </p:spTree>
    <p:extLst>
      <p:ext uri="{BB962C8B-B14F-4D97-AF65-F5344CB8AC3E}">
        <p14:creationId xmlns:p14="http://schemas.microsoft.com/office/powerpoint/2010/main" val="604822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Footer Placeholder 6"/>
          <p:cNvSpPr>
            <a:spLocks noGrp="1"/>
          </p:cNvSpPr>
          <p:nvPr>
            <p:ph type="ftr" sz="quarter" idx="10"/>
          </p:nvPr>
        </p:nvSpPr>
        <p:spPr/>
        <p:txBody>
          <a:bodyPr/>
          <a:lstStyle>
            <a:lvl1pPr>
              <a:defRPr/>
            </a:lvl1pPr>
          </a:lstStyle>
          <a:p>
            <a:r>
              <a:rPr lang="en-AU" dirty="0" err="1" smtClean="0">
                <a:solidFill>
                  <a:srgbClr val="FFFFFF"/>
                </a:solidFill>
              </a:rPr>
              <a:t>Datacube</a:t>
            </a:r>
            <a:r>
              <a:rPr lang="en-AU" dirty="0" smtClean="0">
                <a:solidFill>
                  <a:srgbClr val="FFFFFF"/>
                </a:solidFill>
              </a:rPr>
              <a:t> Training Workshop</a:t>
            </a:r>
            <a:endParaRPr lang="en-AU" dirty="0">
              <a:solidFill>
                <a:srgbClr val="FFFFFF"/>
              </a:solidFill>
            </a:endParaRPr>
          </a:p>
        </p:txBody>
      </p:sp>
    </p:spTree>
    <p:extLst>
      <p:ext uri="{BB962C8B-B14F-4D97-AF65-F5344CB8AC3E}">
        <p14:creationId xmlns:p14="http://schemas.microsoft.com/office/powerpoint/2010/main" val="3897313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Footer Placeholder 2"/>
          <p:cNvSpPr>
            <a:spLocks noGrp="1"/>
          </p:cNvSpPr>
          <p:nvPr>
            <p:ph type="ftr" sz="quarter" idx="10"/>
          </p:nvPr>
        </p:nvSpPr>
        <p:spPr/>
        <p:txBody>
          <a:bodyPr/>
          <a:lstStyle>
            <a:lvl1pPr>
              <a:defRPr/>
            </a:lvl1pPr>
          </a:lstStyle>
          <a:p>
            <a:r>
              <a:rPr lang="en-AU" dirty="0" err="1" smtClean="0">
                <a:solidFill>
                  <a:srgbClr val="FFFFFF"/>
                </a:solidFill>
              </a:rPr>
              <a:t>Datacube</a:t>
            </a:r>
            <a:r>
              <a:rPr lang="en-AU" dirty="0" smtClean="0">
                <a:solidFill>
                  <a:srgbClr val="FFFFFF"/>
                </a:solidFill>
              </a:rPr>
              <a:t> Training Workshop</a:t>
            </a:r>
            <a:endParaRPr lang="en-AU" dirty="0">
              <a:solidFill>
                <a:srgbClr val="FFFFFF"/>
              </a:solidFill>
            </a:endParaRPr>
          </a:p>
        </p:txBody>
      </p:sp>
    </p:spTree>
    <p:extLst>
      <p:ext uri="{BB962C8B-B14F-4D97-AF65-F5344CB8AC3E}">
        <p14:creationId xmlns:p14="http://schemas.microsoft.com/office/powerpoint/2010/main" val="17319893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415925"/>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AU" smtClean="0"/>
          </a:p>
        </p:txBody>
      </p:sp>
      <p:sp>
        <p:nvSpPr>
          <p:cNvPr id="385027" name="Rectangle 3"/>
          <p:cNvSpPr>
            <a:spLocks noGrp="1" noChangeArrowheads="1"/>
          </p:cNvSpPr>
          <p:nvPr>
            <p:ph type="body" idx="1"/>
          </p:nvPr>
        </p:nvSpPr>
        <p:spPr bwMode="auto">
          <a:xfrm>
            <a:off x="457200" y="981075"/>
            <a:ext cx="8229600"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385028" name="Rectangle 4"/>
          <p:cNvSpPr>
            <a:spLocks noGrp="1" noChangeArrowheads="1"/>
          </p:cNvSpPr>
          <p:nvPr>
            <p:ph type="ftr" sz="quarter" idx="3"/>
          </p:nvPr>
        </p:nvSpPr>
        <p:spPr bwMode="auto">
          <a:xfrm>
            <a:off x="4284663" y="6459538"/>
            <a:ext cx="47513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1000">
                <a:solidFill>
                  <a:schemeClr val="bg1"/>
                </a:solidFill>
              </a:defRPr>
            </a:lvl1pPr>
          </a:lstStyle>
          <a:p>
            <a:pPr defTabSz="914400" rtl="0" fontAlgn="base">
              <a:spcAft>
                <a:spcPct val="0"/>
              </a:spcAft>
            </a:pPr>
            <a:r>
              <a:rPr lang="en-AU" kern="1200" smtClean="0">
                <a:solidFill>
                  <a:srgbClr val="FFFFFF"/>
                </a:solidFill>
                <a:latin typeface="Arial" charset="0"/>
                <a:ea typeface="+mn-ea"/>
                <a:cs typeface="+mn-cs"/>
              </a:rPr>
              <a:t>Phone: +61 2 6249 9111</a:t>
            </a:r>
          </a:p>
          <a:p>
            <a:pPr defTabSz="914400" rtl="0" fontAlgn="base">
              <a:spcAft>
                <a:spcPct val="0"/>
              </a:spcAft>
            </a:pPr>
            <a:r>
              <a:rPr lang="en-AU" kern="1200" smtClean="0">
                <a:solidFill>
                  <a:srgbClr val="FFFFFF"/>
                </a:solidFill>
                <a:latin typeface="Arial" charset="0"/>
                <a:ea typeface="+mn-ea"/>
                <a:cs typeface="+mn-cs"/>
              </a:rPr>
              <a:t>Web: www.ga.gov.au</a:t>
            </a:r>
          </a:p>
          <a:p>
            <a:pPr defTabSz="914400" rtl="0" fontAlgn="base">
              <a:spcAft>
                <a:spcPct val="0"/>
              </a:spcAft>
            </a:pPr>
            <a:r>
              <a:rPr lang="en-AU" kern="1200" smtClean="0">
                <a:solidFill>
                  <a:srgbClr val="FFFFFF"/>
                </a:solidFill>
                <a:latin typeface="Arial" charset="0"/>
                <a:ea typeface="+mn-ea"/>
                <a:cs typeface="+mn-cs"/>
              </a:rPr>
              <a:t>Email: feedback@ga.gov.au</a:t>
            </a:r>
          </a:p>
          <a:p>
            <a:pPr defTabSz="914400" rtl="0" fontAlgn="base">
              <a:spcAft>
                <a:spcPct val="0"/>
              </a:spcAft>
            </a:pPr>
            <a:r>
              <a:rPr lang="en-AU" kern="1200" smtClean="0">
                <a:solidFill>
                  <a:srgbClr val="FFFFFF"/>
                </a:solidFill>
                <a:latin typeface="Arial" charset="0"/>
                <a:ea typeface="+mn-ea"/>
                <a:cs typeface="+mn-cs"/>
              </a:rPr>
              <a:t>Address: Cnr Jerrabomberra Avenue and Hindmarsh Drive, Symonston ACT 2609</a:t>
            </a:r>
          </a:p>
          <a:p>
            <a:pPr defTabSz="914400" rtl="0" fontAlgn="base">
              <a:spcAft>
                <a:spcPct val="0"/>
              </a:spcAft>
            </a:pPr>
            <a:r>
              <a:rPr lang="en-AU" kern="1200" smtClean="0">
                <a:solidFill>
                  <a:srgbClr val="FFFFFF"/>
                </a:solidFill>
                <a:latin typeface="Arial" charset="0"/>
                <a:ea typeface="+mn-ea"/>
                <a:cs typeface="+mn-cs"/>
              </a:rPr>
              <a:t>Postal Address: GPO Box 378, Canberra ACT 2601</a:t>
            </a:r>
            <a:endParaRPr lang="en-AU" kern="1200">
              <a:solidFill>
                <a:srgbClr val="FFFFFF"/>
              </a:solidFill>
              <a:latin typeface="Arial" charset="0"/>
              <a:ea typeface="+mn-ea"/>
              <a:cs typeface="+mn-cs"/>
            </a:endParaRPr>
          </a:p>
        </p:txBody>
      </p:sp>
    </p:spTree>
    <p:extLst>
      <p:ext uri="{BB962C8B-B14F-4D97-AF65-F5344CB8AC3E}">
        <p14:creationId xmlns:p14="http://schemas.microsoft.com/office/powerpoint/2010/main" val="326880378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id="1" dur="indefinite" restart="never" nodeType="tmRoot"/>
      </p:par>
    </p:tnLst>
  </p:timing>
  <p:hf sldNum="0" hdr="0" dt="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Arial" charset="0"/>
        </a:defRPr>
      </a:lvl2pPr>
      <a:lvl3pPr algn="l" rtl="0" eaLnBrk="1" fontAlgn="base" hangingPunct="1">
        <a:spcBef>
          <a:spcPct val="0"/>
        </a:spcBef>
        <a:spcAft>
          <a:spcPct val="0"/>
        </a:spcAft>
        <a:defRPr sz="2600" b="1">
          <a:solidFill>
            <a:schemeClr val="tx2"/>
          </a:solidFill>
          <a:latin typeface="Arial" charset="0"/>
        </a:defRPr>
      </a:lvl3pPr>
      <a:lvl4pPr algn="l" rtl="0" eaLnBrk="1" fontAlgn="base" hangingPunct="1">
        <a:spcBef>
          <a:spcPct val="0"/>
        </a:spcBef>
        <a:spcAft>
          <a:spcPct val="0"/>
        </a:spcAft>
        <a:defRPr sz="2600" b="1">
          <a:solidFill>
            <a:schemeClr val="tx2"/>
          </a:solidFill>
          <a:latin typeface="Arial" charset="0"/>
        </a:defRPr>
      </a:lvl4pPr>
      <a:lvl5pPr algn="l" rtl="0" eaLnBrk="1" fontAlgn="base" hangingPunct="1">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algn="l" rtl="0" eaLnBrk="1" fontAlgn="base" hangingPunct="1">
        <a:spcBef>
          <a:spcPct val="50000"/>
        </a:spcBef>
        <a:spcAft>
          <a:spcPct val="0"/>
        </a:spcAft>
        <a:defRPr sz="2200">
          <a:solidFill>
            <a:srgbClr val="4D4D4D"/>
          </a:solidFill>
          <a:latin typeface="+mn-lt"/>
          <a:ea typeface="+mn-ea"/>
          <a:cs typeface="+mn-cs"/>
        </a:defRPr>
      </a:lvl1pPr>
      <a:lvl2pPr marL="447675" indent="-268288" algn="l" rtl="0" eaLnBrk="1" fontAlgn="base" hangingPunct="1">
        <a:spcBef>
          <a:spcPct val="50000"/>
        </a:spcBef>
        <a:spcAft>
          <a:spcPct val="0"/>
        </a:spcAft>
        <a:buChar char="•"/>
        <a:defRPr sz="2200">
          <a:solidFill>
            <a:srgbClr val="4D4D4D"/>
          </a:solidFill>
          <a:latin typeface="+mn-lt"/>
        </a:defRPr>
      </a:lvl2pPr>
      <a:lvl3pPr marL="895350" indent="-268288" algn="l" rtl="0" eaLnBrk="1" fontAlgn="base" hangingPunct="1">
        <a:spcBef>
          <a:spcPct val="25000"/>
        </a:spcBef>
        <a:spcAft>
          <a:spcPct val="0"/>
        </a:spcAft>
        <a:buFont typeface="Arial" charset="0"/>
        <a:buChar char="–"/>
        <a:defRPr sz="2000">
          <a:solidFill>
            <a:srgbClr val="4D4D4D"/>
          </a:solidFill>
          <a:latin typeface="+mn-lt"/>
        </a:defRPr>
      </a:lvl3pPr>
      <a:lvl4pPr marL="1350963" indent="-271463" algn="l" rtl="0" eaLnBrk="1" fontAlgn="base" hangingPunct="1">
        <a:spcBef>
          <a:spcPct val="25000"/>
        </a:spcBef>
        <a:spcAft>
          <a:spcPct val="0"/>
        </a:spcAft>
        <a:buChar char="•"/>
        <a:defRPr sz="2000">
          <a:solidFill>
            <a:srgbClr val="4D4D4D"/>
          </a:solidFill>
          <a:latin typeface="+mn-lt"/>
        </a:defRPr>
      </a:lvl4pPr>
      <a:lvl5pPr marL="1792288" indent="-261938" algn="l" rtl="0" eaLnBrk="1" fontAlgn="base" hangingPunct="1">
        <a:spcBef>
          <a:spcPct val="25000"/>
        </a:spcBef>
        <a:spcAft>
          <a:spcPct val="0"/>
        </a:spcAft>
        <a:buFont typeface="Arial" charset="0"/>
        <a:buChar char="–"/>
        <a:defRPr sz="2000">
          <a:solidFill>
            <a:srgbClr val="4D4D4D"/>
          </a:solidFill>
          <a:latin typeface="+mn-lt"/>
        </a:defRPr>
      </a:lvl5pPr>
      <a:lvl6pPr marL="2249488" indent="-261938" algn="l" rtl="0" eaLnBrk="1" fontAlgn="base" hangingPunct="1">
        <a:spcBef>
          <a:spcPct val="25000"/>
        </a:spcBef>
        <a:spcAft>
          <a:spcPct val="0"/>
        </a:spcAft>
        <a:buFont typeface="Arial" charset="0"/>
        <a:buChar char="–"/>
        <a:defRPr sz="2000">
          <a:solidFill>
            <a:srgbClr val="4D4D4D"/>
          </a:solidFill>
          <a:latin typeface="+mn-lt"/>
        </a:defRPr>
      </a:lvl6pPr>
      <a:lvl7pPr marL="2706688" indent="-261938" algn="l" rtl="0" eaLnBrk="1" fontAlgn="base" hangingPunct="1">
        <a:spcBef>
          <a:spcPct val="25000"/>
        </a:spcBef>
        <a:spcAft>
          <a:spcPct val="0"/>
        </a:spcAft>
        <a:buFont typeface="Arial" charset="0"/>
        <a:buChar char="–"/>
        <a:defRPr sz="2000">
          <a:solidFill>
            <a:srgbClr val="4D4D4D"/>
          </a:solidFill>
          <a:latin typeface="+mn-lt"/>
        </a:defRPr>
      </a:lvl7pPr>
      <a:lvl8pPr marL="3163888" indent="-261938" algn="l" rtl="0" eaLnBrk="1" fontAlgn="base" hangingPunct="1">
        <a:spcBef>
          <a:spcPct val="25000"/>
        </a:spcBef>
        <a:spcAft>
          <a:spcPct val="0"/>
        </a:spcAft>
        <a:buFont typeface="Arial" charset="0"/>
        <a:buChar char="–"/>
        <a:defRPr sz="2000">
          <a:solidFill>
            <a:srgbClr val="4D4D4D"/>
          </a:solidFill>
          <a:latin typeface="+mn-lt"/>
        </a:defRPr>
      </a:lvl8pPr>
      <a:lvl9pPr marL="3621088" indent="-261938" algn="l" rtl="0" eaLnBrk="1" fontAlgn="base" hangingPunct="1">
        <a:spcBef>
          <a:spcPct val="25000"/>
        </a:spcBef>
        <a:spcAft>
          <a:spcPct val="0"/>
        </a:spcAft>
        <a:buFont typeface="Arial" charset="0"/>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533400" y="1524000"/>
            <a:ext cx="8305800" cy="1143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600" b="1" dirty="0" smtClean="0">
                <a:solidFill>
                  <a:srgbClr val="FFFFFF"/>
                </a:solidFill>
              </a:rPr>
              <a:t>SEO Report to WGISS</a:t>
            </a:r>
            <a:br>
              <a:rPr lang="en-US" sz="3600" b="1" dirty="0" smtClean="0">
                <a:solidFill>
                  <a:srgbClr val="FFFFFF"/>
                </a:solidFill>
              </a:rPr>
            </a:br>
            <a:endParaRPr sz="3600" b="1" dirty="0">
              <a:solidFill>
                <a:srgbClr val="FFFFFF"/>
              </a:solidFill>
            </a:endParaRPr>
          </a:p>
        </p:txBody>
      </p:sp>
      <p:sp>
        <p:nvSpPr>
          <p:cNvPr id="11" name="Shape 11"/>
          <p:cNvSpPr/>
          <p:nvPr/>
        </p:nvSpPr>
        <p:spPr>
          <a:xfrm>
            <a:off x="533400" y="30480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US" sz="2000" dirty="0">
                <a:solidFill>
                  <a:srgbClr val="FFFFFF"/>
                </a:solidFill>
                <a:latin typeface="Arial Bold"/>
                <a:ea typeface="Arial Bold"/>
                <a:cs typeface="Arial Bold"/>
                <a:sym typeface="Arial Bold"/>
              </a:rPr>
              <a:t>Brian Killough</a:t>
            </a:r>
            <a:br>
              <a:rPr lang="en-US" sz="2000" dirty="0">
                <a:solidFill>
                  <a:srgbClr val="FFFFFF"/>
                </a:solidFill>
                <a:latin typeface="Arial Bold"/>
                <a:ea typeface="Arial Bold"/>
                <a:cs typeface="Arial Bold"/>
                <a:sym typeface="Arial Bold"/>
              </a:rPr>
            </a:br>
            <a:r>
              <a:rPr lang="en-US" sz="2000" dirty="0">
                <a:solidFill>
                  <a:srgbClr val="FFFFFF"/>
                </a:solidFill>
                <a:latin typeface="Arial Bold"/>
                <a:ea typeface="Arial Bold"/>
                <a:cs typeface="Arial Bold"/>
                <a:sym typeface="Arial Bold"/>
              </a:rPr>
              <a:t>CEOS Systems Engineering Office (SEO)</a:t>
            </a:r>
            <a:endParaRPr lang="en-US" sz="2000" dirty="0" smtClean="0">
              <a:solidFill>
                <a:srgbClr val="FFFFFF"/>
              </a:solidFill>
              <a:latin typeface="Arial Bold"/>
              <a:ea typeface="Arial Bold"/>
              <a:cs typeface="Arial Bold"/>
              <a:sym typeface="Arial Bold"/>
            </a:endParaRPr>
          </a:p>
          <a:p>
            <a:pPr lvl="0" defTabSz="914400">
              <a:defRPr>
                <a:solidFill>
                  <a:srgbClr val="000000"/>
                </a:solidFill>
              </a:defRPr>
            </a:pPr>
            <a:endParaRPr lang="en-US" sz="2000" dirty="0">
              <a:solidFill>
                <a:srgbClr val="FFFFFF"/>
              </a:solidFill>
              <a:latin typeface="Arial Bold"/>
              <a:ea typeface="Arial Bold"/>
              <a:cs typeface="Arial Bold"/>
              <a:sym typeface="Arial Bold"/>
            </a:endParaRPr>
          </a:p>
          <a:p>
            <a:pPr lvl="0" defTabSz="914400">
              <a:defRPr>
                <a:solidFill>
                  <a:srgbClr val="000000"/>
                </a:solidFill>
              </a:defRPr>
            </a:pPr>
            <a:r>
              <a:rPr lang="en-US" sz="2000" dirty="0">
                <a:solidFill>
                  <a:srgbClr val="FFFFFF"/>
                </a:solidFill>
                <a:latin typeface="Arial Bold"/>
                <a:ea typeface="Arial Bold"/>
                <a:cs typeface="Arial Bold"/>
                <a:sym typeface="Arial Bold"/>
              </a:rPr>
              <a:t>WGISS-39</a:t>
            </a:r>
            <a:endParaRPr sz="2000" dirty="0">
              <a:solidFill>
                <a:srgbClr val="FFFFFF"/>
              </a:solidFill>
              <a:latin typeface="Arial Bold"/>
              <a:ea typeface="Arial Bold"/>
              <a:cs typeface="Arial Bold"/>
              <a:sym typeface="Arial Bold"/>
            </a:endParaRPr>
          </a:p>
          <a:p>
            <a:pPr lvl="0" defTabSz="914400">
              <a:defRPr>
                <a:solidFill>
                  <a:srgbClr val="000000"/>
                </a:solidFill>
              </a:defRPr>
            </a:pPr>
            <a:r>
              <a:rPr lang="en-US" sz="2000" dirty="0">
                <a:solidFill>
                  <a:srgbClr val="FFFFFF"/>
                </a:solidFill>
                <a:latin typeface="Arial Bold"/>
                <a:ea typeface="Arial Bold"/>
                <a:cs typeface="Arial Bold"/>
                <a:sym typeface="Arial Bold"/>
              </a:rPr>
              <a:t>May 11-15, 2015</a:t>
            </a:r>
            <a:endParaRPr sz="2000" dirty="0">
              <a:solidFill>
                <a:srgbClr val="FFFFFF"/>
              </a:solidFill>
              <a:latin typeface="Arial Bold"/>
              <a:ea typeface="Arial Bold"/>
              <a:cs typeface="Arial Bold"/>
              <a:sym typeface="Arial Bold"/>
            </a:endParaRPr>
          </a:p>
        </p:txBody>
      </p:sp>
      <p:pic>
        <p:nvPicPr>
          <p:cNvPr id="12" name="ceos_logo.png"/>
          <p:cNvPicPr/>
          <p:nvPr/>
        </p:nvPicPr>
        <p:blipFill>
          <a:blip r:embed="rId2">
            <a:extLst/>
          </a:blip>
          <a:stretch>
            <a:fillRect/>
          </a:stretch>
        </p:blipFill>
        <p:spPr>
          <a:xfrm>
            <a:off x="533400" y="304800"/>
            <a:ext cx="2507906" cy="99313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057400" y="304800"/>
            <a:ext cx="5334000" cy="584776"/>
          </a:xfrm>
        </p:spPr>
        <p:txBody>
          <a:bodyPr wrap="square">
            <a:spAutoFit/>
          </a:bodyPr>
          <a:lstStyle/>
          <a:p>
            <a:pPr algn="l" eaLnBrk="1" hangingPunct="1"/>
            <a:r>
              <a:rPr lang="en-US" b="1" dirty="0">
                <a:latin typeface="Tahoma" charset="0"/>
                <a:ea typeface="ＭＳ Ｐゴシック" charset="0"/>
                <a:cs typeface="ＭＳ Ｐゴシック" charset="0"/>
              </a:rPr>
              <a:t>CEOS Mission Summary</a:t>
            </a:r>
            <a:endParaRPr lang="en-US" sz="3600" b="1" dirty="0">
              <a:solidFill>
                <a:srgbClr val="FFD799"/>
              </a:solidFill>
              <a:latin typeface="Tahoma" charset="0"/>
              <a:ea typeface="ＭＳ Ｐゴシック" charset="0"/>
              <a:cs typeface="ＭＳ Ｐゴシック" charset="0"/>
            </a:endParaRPr>
          </a:p>
        </p:txBody>
      </p:sp>
      <p:sp>
        <p:nvSpPr>
          <p:cNvPr id="80899" name="Slide Number Placeholder 5"/>
          <p:cNvSpPr>
            <a:spLocks noGrp="1"/>
          </p:cNvSpPr>
          <p:nvPr>
            <p:ph type="sldNum" sz="quarter" idx="4294967295"/>
          </p:nvPr>
        </p:nvSpPr>
        <p:spPr bwMode="auto">
          <a:xfrm>
            <a:off x="7231063"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C08EAE-D863-594A-AC02-3620E2EC7AC1}" type="slidenum">
              <a:rPr lang="en-US" sz="1200">
                <a:solidFill>
                  <a:srgbClr val="002569"/>
                </a:solidFill>
                <a:latin typeface="Calibri" charset="0"/>
                <a:cs typeface="Arial" charset="0"/>
              </a:rPr>
              <a:pPr/>
              <a:t>2</a:t>
            </a:fld>
            <a:endParaRPr lang="en-US" sz="1200" dirty="0">
              <a:solidFill>
                <a:srgbClr val="002569"/>
              </a:solidFill>
              <a:latin typeface="Calibri" charset="0"/>
              <a:cs typeface="Arial"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9" name="Content Placeholder 2"/>
          <p:cNvSpPr txBox="1">
            <a:spLocks/>
          </p:cNvSpPr>
          <p:nvPr/>
        </p:nvSpPr>
        <p:spPr bwMode="auto">
          <a:xfrm>
            <a:off x="104775" y="1295400"/>
            <a:ext cx="6448425"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465138" indent="-236538" eaLnBrk="0" hangingPunct="0">
              <a:defRPr sz="2400">
                <a:solidFill>
                  <a:schemeClr val="tx1"/>
                </a:solidFill>
                <a:latin typeface="Arial" charset="0"/>
                <a:ea typeface="ＭＳ Ｐゴシック" charset="0"/>
              </a:defRPr>
            </a:lvl2pPr>
            <a:lvl3pPr marL="738188" indent="-28575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69863" lvl="1" indent="-169863" eaLnBrk="1" hangingPunct="1">
              <a:spcBef>
                <a:spcPct val="20000"/>
              </a:spcBef>
              <a:buSzPct val="80000"/>
              <a:buFont typeface="Wingdings" charset="2"/>
              <a:buChar char="§"/>
              <a:defRPr/>
            </a:pPr>
            <a:r>
              <a:rPr lang="en-US" b="1" dirty="0">
                <a:solidFill>
                  <a:srgbClr val="000000"/>
                </a:solidFill>
                <a:latin typeface="Calibri" charset="0"/>
              </a:rPr>
              <a:t>CEOS currently operates </a:t>
            </a:r>
            <a:r>
              <a:rPr lang="en-US" b="1" dirty="0">
                <a:solidFill>
                  <a:srgbClr val="0000FF"/>
                </a:solidFill>
                <a:latin typeface="Calibri" charset="0"/>
              </a:rPr>
              <a:t>131 missions</a:t>
            </a:r>
            <a:r>
              <a:rPr lang="en-US" b="1" dirty="0">
                <a:solidFill>
                  <a:srgbClr val="000000"/>
                </a:solidFill>
                <a:latin typeface="Calibri" charset="0"/>
              </a:rPr>
              <a:t>!</a:t>
            </a:r>
          </a:p>
          <a:p>
            <a:pPr marL="169863" lvl="1" indent="-169863" eaLnBrk="1" hangingPunct="1">
              <a:spcBef>
                <a:spcPct val="20000"/>
              </a:spcBef>
              <a:buSzPct val="80000"/>
              <a:buFont typeface="Wingdings" charset="2"/>
              <a:buChar char="§"/>
              <a:defRPr/>
            </a:pPr>
            <a:r>
              <a:rPr lang="en-US" b="1" dirty="0">
                <a:solidFill>
                  <a:srgbClr val="000000"/>
                </a:solidFill>
                <a:latin typeface="Calibri" charset="0"/>
              </a:rPr>
              <a:t>12 successful CEOS launches in </a:t>
            </a:r>
            <a:r>
              <a:rPr lang="en-US" b="1" dirty="0">
                <a:solidFill>
                  <a:srgbClr val="0000FF"/>
                </a:solidFill>
                <a:latin typeface="Calibri" charset="0"/>
              </a:rPr>
              <a:t>2014</a:t>
            </a:r>
          </a:p>
          <a:p>
            <a:pPr marL="169863" lvl="1" indent="-169863" eaLnBrk="1" hangingPunct="1">
              <a:spcBef>
                <a:spcPct val="20000"/>
              </a:spcBef>
              <a:buSzPct val="80000"/>
              <a:buFont typeface="Wingdings" charset="2"/>
              <a:buChar char="§"/>
              <a:defRPr/>
            </a:pPr>
            <a:r>
              <a:rPr lang="en-US" b="1" dirty="0">
                <a:solidFill>
                  <a:srgbClr val="000000"/>
                </a:solidFill>
                <a:latin typeface="Calibri" charset="0"/>
              </a:rPr>
              <a:t>12 new CEOS launches planned for </a:t>
            </a:r>
            <a:r>
              <a:rPr lang="en-US" b="1" dirty="0">
                <a:solidFill>
                  <a:srgbClr val="0000FF"/>
                </a:solidFill>
                <a:latin typeface="Calibri" charset="0"/>
              </a:rPr>
              <a:t>2015</a:t>
            </a:r>
            <a:r>
              <a:rPr lang="en-US" b="1" dirty="0">
                <a:solidFill>
                  <a:srgbClr val="000000"/>
                </a:solidFill>
                <a:latin typeface="Calibri" charset="0"/>
              </a:rPr>
              <a:t> </a:t>
            </a:r>
            <a:br>
              <a:rPr lang="en-US" b="1" dirty="0">
                <a:solidFill>
                  <a:srgbClr val="000000"/>
                </a:solidFill>
                <a:latin typeface="Calibri" charset="0"/>
              </a:rPr>
            </a:br>
            <a:r>
              <a:rPr lang="en-US" b="1" dirty="0">
                <a:solidFill>
                  <a:srgbClr val="000000"/>
                </a:solidFill>
                <a:latin typeface="Calibri" charset="0"/>
              </a:rPr>
              <a:t/>
            </a:r>
            <a:br>
              <a:rPr lang="en-US" b="1" dirty="0">
                <a:solidFill>
                  <a:srgbClr val="000000"/>
                </a:solidFill>
                <a:latin typeface="Calibri" charset="0"/>
              </a:rPr>
            </a:br>
            <a:r>
              <a:rPr lang="en-US" dirty="0">
                <a:solidFill>
                  <a:srgbClr val="000000"/>
                </a:solidFill>
                <a:latin typeface="Calibri" charset="0"/>
              </a:rPr>
              <a:t>Sentinel-2A, Sentinel-3A (ESA/EC), </a:t>
            </a:r>
            <a:br>
              <a:rPr lang="en-US" dirty="0">
                <a:solidFill>
                  <a:srgbClr val="000000"/>
                </a:solidFill>
                <a:latin typeface="Calibri" charset="0"/>
              </a:rPr>
            </a:br>
            <a:r>
              <a:rPr lang="en-US" dirty="0">
                <a:solidFill>
                  <a:srgbClr val="000000"/>
                </a:solidFill>
                <a:latin typeface="Calibri" charset="0"/>
              </a:rPr>
              <a:t>ELECTRO-L-N2, RESURS-P-N3, OBSUR-O (Russia)</a:t>
            </a:r>
            <a:br>
              <a:rPr lang="en-US" dirty="0">
                <a:solidFill>
                  <a:srgbClr val="000000"/>
                </a:solidFill>
                <a:latin typeface="Calibri" charset="0"/>
              </a:rPr>
            </a:br>
            <a:r>
              <a:rPr lang="en-US" dirty="0">
                <a:solidFill>
                  <a:srgbClr val="FF0000"/>
                </a:solidFill>
                <a:latin typeface="Calibri" charset="0"/>
              </a:rPr>
              <a:t>SMAP, CATS-ISS</a:t>
            </a:r>
            <a:r>
              <a:rPr lang="en-US" dirty="0">
                <a:solidFill>
                  <a:srgbClr val="000000"/>
                </a:solidFill>
                <a:latin typeface="Calibri" charset="0"/>
              </a:rPr>
              <a:t>, Jason-3 (NASA), </a:t>
            </a:r>
            <a:br>
              <a:rPr lang="en-US" dirty="0">
                <a:solidFill>
                  <a:srgbClr val="000000"/>
                </a:solidFill>
                <a:latin typeface="Calibri" charset="0"/>
              </a:rPr>
            </a:br>
            <a:r>
              <a:rPr lang="en-US" dirty="0">
                <a:solidFill>
                  <a:srgbClr val="FF0000"/>
                </a:solidFill>
                <a:latin typeface="Calibri" charset="0"/>
              </a:rPr>
              <a:t>KOMPSAT-3A </a:t>
            </a:r>
            <a:r>
              <a:rPr lang="en-US" dirty="0">
                <a:solidFill>
                  <a:srgbClr val="000000"/>
                </a:solidFill>
                <a:latin typeface="Calibri" charset="0"/>
              </a:rPr>
              <a:t>(DLR/KARI), </a:t>
            </a:r>
            <a:br>
              <a:rPr lang="en-US" dirty="0">
                <a:solidFill>
                  <a:srgbClr val="000000"/>
                </a:solidFill>
                <a:latin typeface="Calibri" charset="0"/>
              </a:rPr>
            </a:br>
            <a:r>
              <a:rPr lang="en-US" dirty="0">
                <a:solidFill>
                  <a:srgbClr val="000000"/>
                </a:solidFill>
                <a:latin typeface="Calibri" charset="0"/>
              </a:rPr>
              <a:t>Meteosat-11 (EUMETSAT), </a:t>
            </a:r>
            <a:br>
              <a:rPr lang="en-US" dirty="0">
                <a:solidFill>
                  <a:srgbClr val="000000"/>
                </a:solidFill>
                <a:latin typeface="Calibri" charset="0"/>
              </a:rPr>
            </a:br>
            <a:r>
              <a:rPr lang="en-US" dirty="0">
                <a:solidFill>
                  <a:srgbClr val="000000"/>
                </a:solidFill>
                <a:latin typeface="Calibri" charset="0"/>
              </a:rPr>
              <a:t>Ingenio (CDTI), </a:t>
            </a:r>
            <a:br>
              <a:rPr lang="en-US" dirty="0">
                <a:solidFill>
                  <a:srgbClr val="000000"/>
                </a:solidFill>
                <a:latin typeface="Calibri" charset="0"/>
              </a:rPr>
            </a:br>
            <a:r>
              <a:rPr lang="en-US" dirty="0">
                <a:solidFill>
                  <a:srgbClr val="000000"/>
                </a:solidFill>
                <a:latin typeface="Calibri" charset="0"/>
              </a:rPr>
              <a:t>SAOCOM-1A (CONAE)</a:t>
            </a:r>
            <a:br>
              <a:rPr lang="en-US" dirty="0">
                <a:solidFill>
                  <a:srgbClr val="000000"/>
                </a:solidFill>
                <a:latin typeface="Calibri" charset="0"/>
              </a:rPr>
            </a:br>
            <a:r>
              <a:rPr lang="en-US" dirty="0">
                <a:solidFill>
                  <a:srgbClr val="000000"/>
                </a:solidFill>
                <a:latin typeface="Calibri" charset="0"/>
              </a:rPr>
              <a:t/>
            </a:r>
            <a:br>
              <a:rPr lang="en-US" dirty="0">
                <a:solidFill>
                  <a:srgbClr val="000000"/>
                </a:solidFill>
                <a:latin typeface="Calibri" charset="0"/>
              </a:rPr>
            </a:br>
            <a:r>
              <a:rPr lang="en-US" i="1" dirty="0">
                <a:solidFill>
                  <a:srgbClr val="FF0000"/>
                </a:solidFill>
                <a:latin typeface="Calibri" charset="0"/>
              </a:rPr>
              <a:t>(recent launches in RED)</a:t>
            </a:r>
            <a:br>
              <a:rPr lang="en-US" i="1" dirty="0">
                <a:solidFill>
                  <a:srgbClr val="FF0000"/>
                </a:solidFill>
                <a:latin typeface="Calibri" charset="0"/>
              </a:rPr>
            </a:br>
            <a:endParaRPr lang="en-US" dirty="0">
              <a:solidFill>
                <a:srgbClr val="000000"/>
              </a:solidFill>
              <a:latin typeface="Calibri" charset="0"/>
            </a:endParaRPr>
          </a:p>
          <a:p>
            <a:pPr marL="571500" lvl="1" indent="-342900" eaLnBrk="1" hangingPunct="1">
              <a:spcBef>
                <a:spcPct val="20000"/>
              </a:spcBef>
              <a:buSzPct val="80000"/>
              <a:buFont typeface="Wingdings" charset="2"/>
              <a:buChar char="§"/>
              <a:defRPr/>
            </a:pPr>
            <a:endParaRPr lang="en-US" dirty="0" smtClean="0">
              <a:solidFill>
                <a:srgbClr val="000000"/>
              </a:solidFill>
              <a:latin typeface="Calibri" charset="0"/>
            </a:endParaRPr>
          </a:p>
        </p:txBody>
      </p:sp>
      <p:pic>
        <p:nvPicPr>
          <p:cNvPr id="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78613" y="1470025"/>
            <a:ext cx="21971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49900" y="4899025"/>
            <a:ext cx="33782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046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057400" y="304800"/>
            <a:ext cx="5334000" cy="584776"/>
          </a:xfrm>
        </p:spPr>
        <p:txBody>
          <a:bodyPr wrap="square">
            <a:spAutoFit/>
          </a:bodyPr>
          <a:lstStyle/>
          <a:p>
            <a:pPr algn="l" eaLnBrk="1" hangingPunct="1"/>
            <a:r>
              <a:rPr lang="en-US" b="1" dirty="0">
                <a:latin typeface="Tahoma" charset="0"/>
                <a:ea typeface="ＭＳ Ｐゴシック" charset="0"/>
                <a:cs typeface="ＭＳ Ｐゴシック" charset="0"/>
              </a:rPr>
              <a:t>New Features in COVE</a:t>
            </a:r>
            <a:endParaRPr lang="en-US" sz="3600" b="1"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94863" y="1219200"/>
            <a:ext cx="4477137" cy="5259387"/>
          </a:xfrm>
        </p:spPr>
        <p:txBody>
          <a:bodyPr/>
          <a:lstStyle/>
          <a:p>
            <a:pPr marL="169863" indent="-169863" eaLnBrk="1" hangingPunct="1">
              <a:buFont typeface="Wingdings" charset="0"/>
              <a:buChar char="§"/>
            </a:pPr>
            <a:r>
              <a:rPr lang="en-US" sz="2000" b="0" dirty="0">
                <a:solidFill>
                  <a:schemeClr val="tx1"/>
                </a:solidFill>
                <a:latin typeface="Calibri" charset="0"/>
                <a:ea typeface="ＭＳ Ｐゴシック" charset="0"/>
                <a:cs typeface="Calibri" charset="0"/>
              </a:rPr>
              <a:t>259 missions, 697 instruments</a:t>
            </a:r>
          </a:p>
          <a:p>
            <a:pPr marL="169863" indent="-169863" eaLnBrk="1" hangingPunct="1">
              <a:buFont typeface="Wingdings" charset="0"/>
              <a:buChar char="§"/>
            </a:pPr>
            <a:r>
              <a:rPr lang="en-US" sz="2000" b="1" dirty="0">
                <a:solidFill>
                  <a:schemeClr val="tx1"/>
                </a:solidFill>
                <a:latin typeface="Calibri" charset="0"/>
                <a:ea typeface="ＭＳ Ｐゴシック" charset="0"/>
                <a:cs typeface="Calibri" charset="0"/>
              </a:rPr>
              <a:t>Data Overlays</a:t>
            </a:r>
            <a:r>
              <a:rPr lang="en-US" sz="2000" dirty="0">
                <a:solidFill>
                  <a:schemeClr val="tx1"/>
                </a:solidFill>
                <a:latin typeface="Calibri" charset="0"/>
                <a:ea typeface="ＭＳ Ｐゴシック" charset="0"/>
                <a:cs typeface="Calibri" charset="0"/>
              </a:rPr>
              <a:t>: Landsat tiles, Sentinel-2 tiles, ASTER DEM, GlobCover, MODIS LCC.</a:t>
            </a:r>
          </a:p>
          <a:p>
            <a:pPr marL="169863" indent="-169863" eaLnBrk="1" hangingPunct="1">
              <a:buFont typeface="Wingdings" charset="0"/>
              <a:buChar char="§"/>
            </a:pPr>
            <a:r>
              <a:rPr lang="en-US" sz="2000" b="1" dirty="0">
                <a:solidFill>
                  <a:schemeClr val="tx1"/>
                </a:solidFill>
                <a:latin typeface="Calibri" charset="0"/>
                <a:ea typeface="ＭＳ Ｐゴシック" charset="0"/>
                <a:cs typeface="Calibri" charset="0"/>
              </a:rPr>
              <a:t>Future Overlays</a:t>
            </a:r>
            <a:r>
              <a:rPr lang="en-US" sz="2000" dirty="0">
                <a:solidFill>
                  <a:schemeClr val="tx1"/>
                </a:solidFill>
                <a:latin typeface="Calibri" charset="0"/>
                <a:ea typeface="ＭＳ Ｐゴシック" charset="0"/>
                <a:cs typeface="Calibri" charset="0"/>
              </a:rPr>
              <a:t>: Vegetation Phenology, Cloud Probability Maps for Agriculture</a:t>
            </a:r>
          </a:p>
          <a:p>
            <a:pPr marL="169863" indent="-169863" eaLnBrk="1" hangingPunct="1">
              <a:buFont typeface="Wingdings" charset="0"/>
              <a:buChar char="§"/>
            </a:pPr>
            <a:r>
              <a:rPr lang="en-US" sz="2000" b="1" dirty="0">
                <a:solidFill>
                  <a:schemeClr val="tx1"/>
                </a:solidFill>
                <a:latin typeface="Calibri" charset="0"/>
                <a:ea typeface="ＭＳ Ｐゴシック" charset="0"/>
                <a:cs typeface="Calibri" charset="0"/>
              </a:rPr>
              <a:t>Data Archive Links</a:t>
            </a:r>
            <a:r>
              <a:rPr lang="en-US" sz="2000" dirty="0">
                <a:solidFill>
                  <a:schemeClr val="tx1"/>
                </a:solidFill>
                <a:latin typeface="Calibri" charset="0"/>
                <a:ea typeface="ＭＳ Ｐゴシック" charset="0"/>
                <a:cs typeface="Calibri" charset="0"/>
              </a:rPr>
              <a:t>: </a:t>
            </a:r>
            <a:br>
              <a:rPr lang="en-US" sz="2000" dirty="0">
                <a:solidFill>
                  <a:schemeClr val="tx1"/>
                </a:solidFill>
                <a:latin typeface="Calibri" charset="0"/>
                <a:ea typeface="ＭＳ Ｐゴシック" charset="0"/>
                <a:cs typeface="Calibri" charset="0"/>
              </a:rPr>
            </a:br>
            <a:r>
              <a:rPr lang="en-US" sz="2000" dirty="0">
                <a:solidFill>
                  <a:schemeClr val="tx1"/>
                </a:solidFill>
                <a:latin typeface="Calibri" charset="0"/>
                <a:ea typeface="ＭＳ Ｐゴシック" charset="0"/>
                <a:cs typeface="Calibri" charset="0"/>
              </a:rPr>
              <a:t>Landsat 7/8, SPOT 1-6, Pleaides-1A/1B, Radarsat-2, ALOS-1 </a:t>
            </a:r>
          </a:p>
          <a:p>
            <a:pPr marL="169863" indent="-169863" eaLnBrk="1" hangingPunct="1">
              <a:buFont typeface="Wingdings" charset="0"/>
              <a:buChar char="§"/>
            </a:pPr>
            <a:r>
              <a:rPr lang="en-US" sz="2000" b="1" dirty="0">
                <a:solidFill>
                  <a:schemeClr val="tx1"/>
                </a:solidFill>
                <a:latin typeface="Calibri" charset="0"/>
                <a:ea typeface="ＭＳ Ｐゴシック" charset="0"/>
                <a:cs typeface="Calibri" charset="0"/>
              </a:rPr>
              <a:t>Future Data Archive Links</a:t>
            </a:r>
            <a:r>
              <a:rPr lang="en-US" sz="2000" dirty="0">
                <a:solidFill>
                  <a:schemeClr val="tx1"/>
                </a:solidFill>
                <a:latin typeface="Calibri" charset="0"/>
                <a:ea typeface="ＭＳ Ｐゴシック" charset="0"/>
                <a:cs typeface="Calibri" charset="0"/>
              </a:rPr>
              <a:t>: </a:t>
            </a:r>
            <a:br>
              <a:rPr lang="en-US" sz="2000" dirty="0">
                <a:solidFill>
                  <a:schemeClr val="tx1"/>
                </a:solidFill>
                <a:latin typeface="Calibri" charset="0"/>
                <a:ea typeface="ＭＳ Ｐゴシック" charset="0"/>
                <a:cs typeface="Calibri" charset="0"/>
              </a:rPr>
            </a:br>
            <a:r>
              <a:rPr lang="en-US" sz="2000" dirty="0">
                <a:solidFill>
                  <a:schemeClr val="tx1"/>
                </a:solidFill>
                <a:latin typeface="Calibri" charset="0"/>
                <a:ea typeface="ＭＳ Ｐゴシック" charset="0"/>
                <a:cs typeface="Calibri" charset="0"/>
              </a:rPr>
              <a:t>Envisat, ERS-1/2, RapidEye, </a:t>
            </a:r>
            <a:br>
              <a:rPr lang="en-US" sz="2000" dirty="0">
                <a:solidFill>
                  <a:schemeClr val="tx1"/>
                </a:solidFill>
                <a:latin typeface="Calibri" charset="0"/>
                <a:ea typeface="ＭＳ Ｐゴシック" charset="0"/>
                <a:cs typeface="Calibri" charset="0"/>
              </a:rPr>
            </a:br>
            <a:r>
              <a:rPr lang="en-US" sz="2000" dirty="0">
                <a:solidFill>
                  <a:schemeClr val="tx1"/>
                </a:solidFill>
                <a:latin typeface="Calibri" charset="0"/>
                <a:ea typeface="ＭＳ Ｐゴシック" charset="0"/>
                <a:cs typeface="Calibri" charset="0"/>
              </a:rPr>
              <a:t>Sentinel-1A/2A.</a:t>
            </a:r>
          </a:p>
        </p:txBody>
      </p:sp>
      <p:sp>
        <p:nvSpPr>
          <p:cNvPr id="80899" name="Slide Number Placeholder 5"/>
          <p:cNvSpPr>
            <a:spLocks noGrp="1"/>
          </p:cNvSpPr>
          <p:nvPr>
            <p:ph type="sldNum" sz="quarter" idx="4294967295"/>
          </p:nvPr>
        </p:nvSpPr>
        <p:spPr bwMode="auto">
          <a:xfrm>
            <a:off x="7231063"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C08EAE-D863-594A-AC02-3620E2EC7AC1}" type="slidenum">
              <a:rPr lang="en-US" sz="1200">
                <a:solidFill>
                  <a:srgbClr val="002569"/>
                </a:solidFill>
                <a:latin typeface="Calibri" charset="0"/>
                <a:cs typeface="Arial" charset="0"/>
              </a:rPr>
              <a:pPr/>
              <a:t>3</a:t>
            </a:fld>
            <a:endParaRPr lang="en-US" sz="1200" dirty="0">
              <a:solidFill>
                <a:srgbClr val="002569"/>
              </a:solidFill>
              <a:latin typeface="Calibri" charset="0"/>
              <a:cs typeface="Arial"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12" name="TextBox 7"/>
          <p:cNvSpPr txBox="1">
            <a:spLocks noChangeArrowheads="1"/>
          </p:cNvSpPr>
          <p:nvPr/>
        </p:nvSpPr>
        <p:spPr bwMode="auto">
          <a:xfrm>
            <a:off x="309187" y="6034931"/>
            <a:ext cx="3684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FF0000"/>
                </a:solidFill>
                <a:latin typeface="Tahoma" charset="0"/>
                <a:cs typeface="Tahoma" charset="0"/>
              </a:rPr>
              <a:t>www.ceos-cove.org</a:t>
            </a: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0607" y="1486052"/>
            <a:ext cx="4182585" cy="252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908424" y="4193060"/>
            <a:ext cx="3579254" cy="2436339"/>
          </a:xfrm>
          <a:prstGeom prst="rect">
            <a:avLst/>
          </a:prstGeom>
        </p:spPr>
      </p:pic>
      <p:sp>
        <p:nvSpPr>
          <p:cNvPr id="9" name="TextBox 8"/>
          <p:cNvSpPr txBox="1"/>
          <p:nvPr/>
        </p:nvSpPr>
        <p:spPr>
          <a:xfrm>
            <a:off x="304800" y="5634337"/>
            <a:ext cx="4429155"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400" b="1" dirty="0">
                <a:solidFill>
                  <a:srgbClr val="0000FF"/>
                </a:solidFill>
              </a:rPr>
              <a:t>&gt;20,000</a:t>
            </a:r>
            <a:r>
              <a:rPr kumimoji="0" lang="en-US" sz="2400" b="1" i="0" u="none" strike="noStrike" cap="none" spc="0" normalizeH="0" baseline="0" dirty="0">
                <a:ln>
                  <a:noFill/>
                </a:ln>
                <a:solidFill>
                  <a:srgbClr val="0000FF"/>
                </a:solidFill>
                <a:effectLst/>
                <a:uFillTx/>
              </a:rPr>
              <a:t> unique users in 2014</a:t>
            </a:r>
          </a:p>
        </p:txBody>
      </p:sp>
    </p:spTree>
    <p:extLst>
      <p:ext uri="{BB962C8B-B14F-4D97-AF65-F5344CB8AC3E}">
        <p14:creationId xmlns:p14="http://schemas.microsoft.com/office/powerpoint/2010/main" val="2264417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057400" y="228600"/>
            <a:ext cx="5410200" cy="584776"/>
          </a:xfrm>
        </p:spPr>
        <p:txBody>
          <a:bodyPr wrap="square">
            <a:spAutoFit/>
          </a:bodyPr>
          <a:lstStyle/>
          <a:p>
            <a:pPr algn="l" eaLnBrk="1" hangingPunct="1"/>
            <a:r>
              <a:rPr lang="en-US" b="1" dirty="0">
                <a:latin typeface="Tahoma" charset="0"/>
                <a:ea typeface="ＭＳ Ｐゴシック" charset="0"/>
                <a:cs typeface="ＭＳ Ｐゴシック" charset="0"/>
              </a:rPr>
              <a:t>Coverage Analyzer Tool</a:t>
            </a:r>
            <a:endParaRPr lang="en-US" sz="3600" b="1"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79375" y="1370013"/>
            <a:ext cx="4936835" cy="4197202"/>
          </a:xfrm>
        </p:spPr>
        <p:txBody>
          <a:bodyPr/>
          <a:lstStyle/>
          <a:p>
            <a:pPr marL="0" indent="0" eaLnBrk="1" hangingPunct="1">
              <a:buNone/>
            </a:pPr>
            <a:r>
              <a:rPr lang="en-US" sz="2800" dirty="0">
                <a:solidFill>
                  <a:srgbClr val="FF0000"/>
                </a:solidFill>
                <a:latin typeface="Calibri" charset="0"/>
                <a:ea typeface="ＭＳ Ｐゴシック" charset="0"/>
                <a:cs typeface="Calibri" charset="0"/>
              </a:rPr>
              <a:t>New release is available!!!</a:t>
            </a:r>
          </a:p>
          <a:p>
            <a:pPr eaLnBrk="1" hangingPunct="1"/>
            <a:r>
              <a:rPr lang="en-US" b="0" dirty="0">
                <a:solidFill>
                  <a:schemeClr val="tx1"/>
                </a:solidFill>
                <a:latin typeface="Calibri" charset="0"/>
                <a:ea typeface="ＭＳ Ｐゴシック" charset="0"/>
                <a:cs typeface="Calibri" charset="0"/>
              </a:rPr>
              <a:t>Improved menu selections for Region, Past/Future, Dates, Missions, Discretization.</a:t>
            </a:r>
          </a:p>
          <a:p>
            <a:pPr eaLnBrk="1" hangingPunct="1"/>
            <a:r>
              <a:rPr lang="en-US" b="0" dirty="0">
                <a:solidFill>
                  <a:schemeClr val="tx1"/>
                </a:solidFill>
                <a:latin typeface="Calibri" charset="0"/>
                <a:ea typeface="ＭＳ Ｐゴシック" charset="0"/>
                <a:cs typeface="Calibri" charset="0"/>
              </a:rPr>
              <a:t>Improved processing performance.</a:t>
            </a:r>
          </a:p>
          <a:p>
            <a:pPr eaLnBrk="1" hangingPunct="1"/>
            <a:r>
              <a:rPr lang="en-US" b="0" dirty="0">
                <a:solidFill>
                  <a:schemeClr val="tx1"/>
                </a:solidFill>
                <a:latin typeface="Calibri" charset="0"/>
                <a:ea typeface="ＭＳ Ｐゴシック" charset="0"/>
                <a:cs typeface="Calibri" charset="0"/>
              </a:rPr>
              <a:t>Output in global or table format.  </a:t>
            </a:r>
          </a:p>
          <a:p>
            <a:pPr eaLnBrk="1" hangingPunct="1"/>
            <a:r>
              <a:rPr lang="en-US" b="0" dirty="0">
                <a:solidFill>
                  <a:schemeClr val="tx1"/>
                </a:solidFill>
                <a:latin typeface="Calibri" charset="0"/>
                <a:ea typeface="ＭＳ Ｐゴシック" charset="0"/>
                <a:cs typeface="Calibri" charset="0"/>
              </a:rPr>
              <a:t>Selection of cloud filtering, color scaling.</a:t>
            </a:r>
          </a:p>
          <a:p>
            <a:pPr eaLnBrk="1" hangingPunct="1"/>
            <a:r>
              <a:rPr lang="en-US" b="0" dirty="0">
                <a:solidFill>
                  <a:schemeClr val="tx1"/>
                </a:solidFill>
                <a:latin typeface="Calibri" charset="0"/>
                <a:ea typeface="ＭＳ Ｐゴシック" charset="0"/>
                <a:cs typeface="Calibri" charset="0"/>
              </a:rPr>
              <a:t>KML and CSV export.</a:t>
            </a:r>
          </a:p>
        </p:txBody>
      </p:sp>
      <p:sp>
        <p:nvSpPr>
          <p:cNvPr id="80899" name="Slide Number Placeholder 5"/>
          <p:cNvSpPr>
            <a:spLocks noGrp="1"/>
          </p:cNvSpPr>
          <p:nvPr>
            <p:ph type="sldNum" sz="quarter" idx="4294967295"/>
          </p:nvPr>
        </p:nvSpPr>
        <p:spPr bwMode="auto">
          <a:xfrm>
            <a:off x="7231063"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C08EAE-D863-594A-AC02-3620E2EC7AC1}" type="slidenum">
              <a:rPr lang="en-US" sz="1200">
                <a:solidFill>
                  <a:srgbClr val="002569"/>
                </a:solidFill>
                <a:latin typeface="Calibri" charset="0"/>
                <a:cs typeface="Arial" charset="0"/>
              </a:rPr>
              <a:pPr/>
              <a:t>4</a:t>
            </a:fld>
            <a:endParaRPr lang="en-US" sz="1200" dirty="0">
              <a:solidFill>
                <a:srgbClr val="002569"/>
              </a:solidFill>
              <a:latin typeface="Calibri" charset="0"/>
              <a:cs typeface="Arial" charset="0"/>
            </a:endParaRPr>
          </a:p>
        </p:txBody>
      </p:sp>
      <p:sp>
        <p:nvSpPr>
          <p:cNvPr id="80901" name="Content Placeholder 2"/>
          <p:cNvSpPr txBox="1">
            <a:spLocks/>
          </p:cNvSpPr>
          <p:nvPr/>
        </p:nvSpPr>
        <p:spPr bwMode="auto">
          <a:xfrm>
            <a:off x="182156" y="5421674"/>
            <a:ext cx="4834054" cy="5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b="1" dirty="0">
                <a:solidFill>
                  <a:srgbClr val="000000"/>
                </a:solidFill>
                <a:latin typeface="Calibri" charset="0"/>
                <a:cs typeface="Calibri" charset="0"/>
              </a:rPr>
              <a:t>Example on Right &gt;&gt;&gt;</a:t>
            </a:r>
            <a:br>
              <a:rPr lang="en-US" b="1" dirty="0">
                <a:solidFill>
                  <a:srgbClr val="000000"/>
                </a:solidFill>
                <a:latin typeface="Calibri" charset="0"/>
                <a:cs typeface="Calibri" charset="0"/>
              </a:rPr>
            </a:br>
            <a:r>
              <a:rPr lang="en-US" dirty="0">
                <a:solidFill>
                  <a:srgbClr val="000000"/>
                </a:solidFill>
                <a:latin typeface="Calibri" charset="0"/>
                <a:cs typeface="Calibri" charset="0"/>
              </a:rPr>
              <a:t>Landsat-8, 2014, &lt;20% cloudy, Kenya</a:t>
            </a: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pic>
        <p:nvPicPr>
          <p:cNvPr id="2" name="Picture 1"/>
          <p:cNvPicPr>
            <a:picLocks noChangeAspect="1"/>
          </p:cNvPicPr>
          <p:nvPr/>
        </p:nvPicPr>
        <p:blipFill>
          <a:blip r:embed="rId3"/>
          <a:stretch>
            <a:fillRect/>
          </a:stretch>
        </p:blipFill>
        <p:spPr>
          <a:xfrm>
            <a:off x="5245893" y="1502813"/>
            <a:ext cx="3779045" cy="2768805"/>
          </a:xfrm>
          <a:prstGeom prst="rect">
            <a:avLst/>
          </a:prstGeom>
        </p:spPr>
      </p:pic>
      <p:pic>
        <p:nvPicPr>
          <p:cNvPr id="3" name="Picture 2"/>
          <p:cNvPicPr>
            <a:picLocks noChangeAspect="1"/>
          </p:cNvPicPr>
          <p:nvPr/>
        </p:nvPicPr>
        <p:blipFill>
          <a:blip r:embed="rId4"/>
          <a:stretch>
            <a:fillRect/>
          </a:stretch>
        </p:blipFill>
        <p:spPr>
          <a:xfrm>
            <a:off x="5245893" y="4352715"/>
            <a:ext cx="3779045" cy="2276685"/>
          </a:xfrm>
          <a:prstGeom prst="rect">
            <a:avLst/>
          </a:prstGeom>
        </p:spPr>
      </p:pic>
    </p:spTree>
    <p:extLst>
      <p:ext uri="{BB962C8B-B14F-4D97-AF65-F5344CB8AC3E}">
        <p14:creationId xmlns:p14="http://schemas.microsoft.com/office/powerpoint/2010/main" val="3043187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057400" y="304800"/>
            <a:ext cx="4945062" cy="584776"/>
          </a:xfrm>
        </p:spPr>
        <p:txBody>
          <a:bodyPr wrap="square">
            <a:spAutoFit/>
          </a:bodyPr>
          <a:lstStyle/>
          <a:p>
            <a:pPr algn="l" eaLnBrk="1" hangingPunct="1"/>
            <a:r>
              <a:rPr lang="en-US" b="1" dirty="0">
                <a:latin typeface="Tahoma" charset="0"/>
                <a:ea typeface="ＭＳ Ｐゴシック" charset="0"/>
                <a:cs typeface="ＭＳ Ｐゴシック" charset="0"/>
              </a:rPr>
              <a:t>Data Policy Portal</a:t>
            </a:r>
            <a:endParaRPr lang="en-US" sz="3600" b="1" dirty="0">
              <a:solidFill>
                <a:srgbClr val="FFD799"/>
              </a:solidFill>
              <a:latin typeface="Tahoma" charset="0"/>
              <a:ea typeface="ＭＳ Ｐゴシック" charset="0"/>
              <a:cs typeface="ＭＳ Ｐゴシック" charset="0"/>
            </a:endParaRPr>
          </a:p>
        </p:txBody>
      </p:sp>
      <p:sp>
        <p:nvSpPr>
          <p:cNvPr id="80899" name="Slide Number Placeholder 5"/>
          <p:cNvSpPr>
            <a:spLocks noGrp="1"/>
          </p:cNvSpPr>
          <p:nvPr>
            <p:ph type="sldNum" sz="quarter" idx="4294967295"/>
          </p:nvPr>
        </p:nvSpPr>
        <p:spPr bwMode="auto">
          <a:xfrm>
            <a:off x="7231063"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C08EAE-D863-594A-AC02-3620E2EC7AC1}" type="slidenum">
              <a:rPr lang="en-US" sz="1200">
                <a:solidFill>
                  <a:srgbClr val="002569"/>
                </a:solidFill>
                <a:latin typeface="Calibri" charset="0"/>
                <a:cs typeface="Arial" charset="0"/>
              </a:rPr>
              <a:pPr/>
              <a:t>5</a:t>
            </a:fld>
            <a:endParaRPr lang="en-US" sz="1200" dirty="0">
              <a:solidFill>
                <a:srgbClr val="002569"/>
              </a:solidFill>
              <a:latin typeface="Calibri" charset="0"/>
              <a:cs typeface="Arial"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10" name="TextBox 7"/>
          <p:cNvSpPr txBox="1">
            <a:spLocks noChangeArrowheads="1"/>
          </p:cNvSpPr>
          <p:nvPr/>
        </p:nvSpPr>
        <p:spPr bwMode="auto">
          <a:xfrm>
            <a:off x="370441" y="3758604"/>
            <a:ext cx="48014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solidFill>
                  <a:srgbClr val="FF0000"/>
                </a:solidFill>
                <a:latin typeface="Tahoma" charset="0"/>
                <a:cs typeface="Tahoma" charset="0"/>
              </a:rPr>
              <a:t>www.ceos-datapolicy.org</a:t>
            </a:r>
          </a:p>
        </p:txBody>
      </p:sp>
      <p:sp>
        <p:nvSpPr>
          <p:cNvPr id="14" name="TextBox 13"/>
          <p:cNvSpPr txBox="1"/>
          <p:nvPr/>
        </p:nvSpPr>
        <p:spPr>
          <a:xfrm>
            <a:off x="5772187" y="1527599"/>
            <a:ext cx="2584329" cy="1015663"/>
          </a:xfrm>
          <a:prstGeom prst="rect">
            <a:avLst/>
          </a:prstGeom>
          <a:noFill/>
        </p:spPr>
        <p:txBody>
          <a:bodyPr wrap="square" rtlCol="0">
            <a:spAutoFit/>
          </a:bodyPr>
          <a:lstStyle/>
          <a:p>
            <a:r>
              <a:rPr lang="en-US" sz="2000" b="1" dirty="0"/>
              <a:t>A new release of the Data Policy Portal is available!!!</a:t>
            </a:r>
            <a:endParaRPr lang="en-US" sz="2000" b="1" dirty="0">
              <a:solidFill>
                <a:srgbClr val="FF0000"/>
              </a:solidFill>
            </a:endParaRPr>
          </a:p>
        </p:txBody>
      </p:sp>
      <p:pic>
        <p:nvPicPr>
          <p:cNvPr id="2" name="Picture 1"/>
          <p:cNvPicPr>
            <a:picLocks noChangeAspect="1"/>
          </p:cNvPicPr>
          <p:nvPr/>
        </p:nvPicPr>
        <p:blipFill>
          <a:blip r:embed="rId3"/>
          <a:stretch>
            <a:fillRect/>
          </a:stretch>
        </p:blipFill>
        <p:spPr>
          <a:xfrm>
            <a:off x="145087" y="1501662"/>
            <a:ext cx="5440947" cy="2133411"/>
          </a:xfrm>
          <a:prstGeom prst="rect">
            <a:avLst/>
          </a:prstGeom>
        </p:spPr>
      </p:pic>
      <p:pic>
        <p:nvPicPr>
          <p:cNvPr id="11" name="Picture 10"/>
          <p:cNvPicPr>
            <a:picLocks noChangeAspect="1"/>
          </p:cNvPicPr>
          <p:nvPr/>
        </p:nvPicPr>
        <p:blipFill>
          <a:blip r:embed="rId4"/>
          <a:stretch>
            <a:fillRect/>
          </a:stretch>
        </p:blipFill>
        <p:spPr>
          <a:xfrm>
            <a:off x="5715000" y="2667000"/>
            <a:ext cx="2667000" cy="1830487"/>
          </a:xfrm>
          <a:prstGeom prst="rect">
            <a:avLst/>
          </a:prstGeom>
        </p:spPr>
      </p:pic>
      <p:sp>
        <p:nvSpPr>
          <p:cNvPr id="15" name="Rectangle 3"/>
          <p:cNvSpPr txBox="1">
            <a:spLocks noChangeArrowheads="1"/>
          </p:cNvSpPr>
          <p:nvPr/>
        </p:nvSpPr>
        <p:spPr bwMode="auto">
          <a:xfrm>
            <a:off x="304800" y="4419600"/>
            <a:ext cx="8534400" cy="2209800"/>
          </a:xfrm>
          <a:prstGeom prst="rect">
            <a:avLst/>
          </a:prstGeom>
          <a:noFill/>
          <a:ln w="9525">
            <a:noFill/>
            <a:miter lim="800000"/>
            <a:headEnd/>
            <a:tailEnd/>
          </a:ln>
          <a:effectLst/>
        </p:spPr>
        <p:txBody>
          <a:bodyPr/>
          <a:lstStyle/>
          <a:p>
            <a:pPr marL="107950" lvl="1" indent="11113">
              <a:spcBef>
                <a:spcPct val="20000"/>
              </a:spcBef>
              <a:buClr>
                <a:srgbClr val="3B812F"/>
              </a:buClr>
              <a:buSzPct val="60000"/>
              <a:defRPr/>
            </a:pPr>
            <a:r>
              <a:rPr lang="en-US" sz="2000" b="1" kern="0" dirty="0">
                <a:solidFill>
                  <a:srgbClr val="000001"/>
                </a:solidFill>
                <a:latin typeface="Arial"/>
              </a:rPr>
              <a:t>Data Summary</a:t>
            </a:r>
          </a:p>
          <a:p>
            <a:pPr marL="515938" lvl="1" indent="-228600">
              <a:spcBef>
                <a:spcPct val="20000"/>
              </a:spcBef>
              <a:buClr>
                <a:srgbClr val="3B812F"/>
              </a:buClr>
              <a:buSzPct val="60000"/>
              <a:buFont typeface="Wingdings" pitchFamily="2" charset="2"/>
              <a:buChar char="q"/>
              <a:defRPr/>
            </a:pPr>
            <a:r>
              <a:rPr lang="en-US" sz="2000" b="1" kern="0" dirty="0">
                <a:solidFill>
                  <a:srgbClr val="000000"/>
                </a:solidFill>
                <a:latin typeface="Arial"/>
              </a:rPr>
              <a:t>Open Access = 59% </a:t>
            </a:r>
            <a:r>
              <a:rPr lang="en-US" sz="2000" kern="0" dirty="0">
                <a:solidFill>
                  <a:srgbClr val="000000"/>
                </a:solidFill>
                <a:latin typeface="Arial"/>
              </a:rPr>
              <a:t>, Restricted or Unknown = 41%</a:t>
            </a:r>
          </a:p>
          <a:p>
            <a:pPr marL="515938" lvl="1" indent="-228600">
              <a:spcBef>
                <a:spcPct val="20000"/>
              </a:spcBef>
              <a:buClr>
                <a:srgbClr val="3B812F"/>
              </a:buClr>
              <a:buSzPct val="60000"/>
              <a:buFont typeface="Wingdings" pitchFamily="2" charset="2"/>
              <a:buChar char="q"/>
              <a:defRPr/>
            </a:pPr>
            <a:r>
              <a:rPr lang="en-AU" sz="2000" dirty="0">
                <a:solidFill>
                  <a:srgbClr val="000000"/>
                </a:solidFill>
                <a:latin typeface="Arial"/>
              </a:rPr>
              <a:t>Database includes </a:t>
            </a:r>
            <a:r>
              <a:rPr lang="en-AU" sz="2000" b="1" dirty="0">
                <a:solidFill>
                  <a:srgbClr val="000000"/>
                </a:solidFill>
                <a:latin typeface="Arial"/>
              </a:rPr>
              <a:t>352 missions </a:t>
            </a:r>
            <a:r>
              <a:rPr lang="en-AU" sz="2000" dirty="0">
                <a:solidFill>
                  <a:srgbClr val="000000"/>
                </a:solidFill>
                <a:latin typeface="Arial"/>
              </a:rPr>
              <a:t>launched since 1990 and </a:t>
            </a:r>
            <a:br>
              <a:rPr lang="en-AU" sz="2000" dirty="0">
                <a:solidFill>
                  <a:srgbClr val="000000"/>
                </a:solidFill>
                <a:latin typeface="Arial"/>
              </a:rPr>
            </a:br>
            <a:r>
              <a:rPr lang="en-AU" sz="2000" dirty="0">
                <a:solidFill>
                  <a:srgbClr val="000000"/>
                </a:solidFill>
                <a:latin typeface="Arial"/>
              </a:rPr>
              <a:t>646 mission-instrument combinations.</a:t>
            </a:r>
          </a:p>
          <a:p>
            <a:pPr marL="515938" lvl="1" indent="-228600">
              <a:spcBef>
                <a:spcPct val="20000"/>
              </a:spcBef>
              <a:buClr>
                <a:srgbClr val="3B812F"/>
              </a:buClr>
              <a:buSzPct val="60000"/>
              <a:buFont typeface="Wingdings" pitchFamily="2" charset="2"/>
              <a:buChar char="q"/>
              <a:defRPr/>
            </a:pPr>
            <a:r>
              <a:rPr lang="en-AU" sz="2000" dirty="0">
                <a:solidFill>
                  <a:srgbClr val="000000"/>
                </a:solidFill>
                <a:latin typeface="Arial"/>
              </a:rPr>
              <a:t>Tool includes direct links to primary data portals.</a:t>
            </a:r>
          </a:p>
          <a:p>
            <a:pPr marL="515938" lvl="1" indent="-228600">
              <a:spcBef>
                <a:spcPct val="20000"/>
              </a:spcBef>
              <a:buClr>
                <a:srgbClr val="3B812F"/>
              </a:buClr>
              <a:buSzPct val="60000"/>
              <a:buFont typeface="Wingdings" pitchFamily="2" charset="2"/>
              <a:buChar char="q"/>
              <a:defRPr/>
            </a:pPr>
            <a:endParaRPr lang="en-AU" sz="2000" kern="0" dirty="0">
              <a:solidFill>
                <a:srgbClr val="000000"/>
              </a:solidFill>
              <a:latin typeface="Arial"/>
            </a:endParaRPr>
          </a:p>
        </p:txBody>
      </p:sp>
    </p:spTree>
    <p:extLst>
      <p:ext uri="{BB962C8B-B14F-4D97-AF65-F5344CB8AC3E}">
        <p14:creationId xmlns:p14="http://schemas.microsoft.com/office/powerpoint/2010/main" val="4116446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130871" y="190714"/>
            <a:ext cx="5336729"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dirty="0">
                <a:solidFill>
                  <a:srgbClr val="FFFFFF"/>
                </a:solidFill>
                <a:latin typeface="Proxima Nova Regular"/>
                <a:ea typeface="Proxima Nova Regular"/>
                <a:cs typeface="Proxima Nova Regular"/>
                <a:sym typeface="Proxima Nova Regular"/>
              </a:rPr>
              <a:t>FAO Project</a:t>
            </a:r>
            <a:endParaRPr sz="3600" b="1" dirty="0">
              <a:solidFill>
                <a:srgbClr val="FFFFFF"/>
              </a:solidFill>
              <a:latin typeface="Proxima Nova Regular"/>
              <a:ea typeface="Proxima Nova Regular"/>
              <a:cs typeface="Proxima Nova Regular"/>
              <a:sym typeface="Proxima Nova Regular"/>
            </a:endParaRPr>
          </a:p>
        </p:txBody>
      </p:sp>
      <p:pic>
        <p:nvPicPr>
          <p:cNvPr id="9" name="Picture 8"/>
          <p:cNvPicPr>
            <a:picLocks noChangeAspect="1"/>
          </p:cNvPicPr>
          <p:nvPr/>
        </p:nvPicPr>
        <p:blipFill>
          <a:blip r:embed="rId2"/>
          <a:stretch>
            <a:fillRect/>
          </a:stretch>
        </p:blipFill>
        <p:spPr>
          <a:xfrm>
            <a:off x="457200" y="1371601"/>
            <a:ext cx="5403145" cy="4495800"/>
          </a:xfrm>
          <a:prstGeom prst="rect">
            <a:avLst/>
          </a:prstGeom>
        </p:spPr>
      </p:pic>
      <p:sp>
        <p:nvSpPr>
          <p:cNvPr id="10" name="Rectangle 3"/>
          <p:cNvSpPr txBox="1">
            <a:spLocks noChangeArrowheads="1"/>
          </p:cNvSpPr>
          <p:nvPr/>
        </p:nvSpPr>
        <p:spPr bwMode="auto">
          <a:xfrm>
            <a:off x="6019800" y="1371600"/>
            <a:ext cx="2937921"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2575" lvl="1" indent="-163513">
              <a:spcBef>
                <a:spcPct val="20000"/>
              </a:spcBef>
              <a:buClr>
                <a:srgbClr val="3B812F"/>
              </a:buClr>
              <a:buSzPct val="60000"/>
              <a:buFont typeface="Arial"/>
              <a:buChar char="•"/>
              <a:defRPr/>
            </a:pPr>
            <a:r>
              <a:rPr lang="en-US" sz="2000" kern="0" dirty="0">
                <a:solidFill>
                  <a:srgbClr val="000000"/>
                </a:solidFill>
                <a:latin typeface="Arial"/>
              </a:rPr>
              <a:t>Traditional scene-based file manager and user interface.</a:t>
            </a:r>
          </a:p>
          <a:p>
            <a:pPr marL="282575" lvl="1" indent="-163513">
              <a:spcBef>
                <a:spcPct val="20000"/>
              </a:spcBef>
              <a:buClr>
                <a:srgbClr val="3B812F"/>
              </a:buClr>
              <a:buSzPct val="60000"/>
              <a:buFont typeface="Arial"/>
              <a:buChar char="•"/>
              <a:defRPr/>
            </a:pPr>
            <a:r>
              <a:rPr lang="en-US" sz="2000" kern="0" dirty="0">
                <a:solidFill>
                  <a:srgbClr val="000000"/>
                </a:solidFill>
                <a:latin typeface="Arial"/>
              </a:rPr>
              <a:t>User and Group Control</a:t>
            </a:r>
          </a:p>
          <a:p>
            <a:pPr marL="282575" lvl="1" indent="-163513">
              <a:spcBef>
                <a:spcPct val="20000"/>
              </a:spcBef>
              <a:buClr>
                <a:srgbClr val="3B812F"/>
              </a:buClr>
              <a:buSzPct val="60000"/>
              <a:buFont typeface="Arial"/>
              <a:buChar char="•"/>
              <a:defRPr/>
            </a:pPr>
            <a:r>
              <a:rPr lang="en-US" sz="2000" kern="0" dirty="0">
                <a:solidFill>
                  <a:srgbClr val="000000"/>
                </a:solidFill>
                <a:latin typeface="Arial"/>
              </a:rPr>
              <a:t>Terminal Line Editor for OpenForis toolset</a:t>
            </a:r>
          </a:p>
          <a:p>
            <a:pPr marL="282575" lvl="1" indent="-163513">
              <a:spcBef>
                <a:spcPct val="20000"/>
              </a:spcBef>
              <a:buClr>
                <a:srgbClr val="3B812F"/>
              </a:buClr>
              <a:buSzPct val="60000"/>
              <a:buFont typeface="Arial"/>
              <a:buChar char="•"/>
              <a:defRPr/>
            </a:pPr>
            <a:r>
              <a:rPr lang="en-US" sz="2000" kern="0" dirty="0">
                <a:solidFill>
                  <a:srgbClr val="000000"/>
                </a:solidFill>
                <a:latin typeface="Arial"/>
              </a:rPr>
              <a:t>Search tool for Landsat archive searches and data download</a:t>
            </a:r>
          </a:p>
        </p:txBody>
      </p:sp>
      <p:sp>
        <p:nvSpPr>
          <p:cNvPr id="11" name="Shape 15"/>
          <p:cNvSpPr/>
          <p:nvPr/>
        </p:nvSpPr>
        <p:spPr>
          <a:xfrm>
            <a:off x="152400" y="6019800"/>
            <a:ext cx="8839200"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85750" lvl="0" indent="-285750">
              <a:spcBef>
                <a:spcPts val="600"/>
              </a:spcBef>
              <a:buSzPct val="100000"/>
              <a:buFont typeface="Arial"/>
              <a:buChar char="•"/>
              <a:defRPr>
                <a:solidFill>
                  <a:srgbClr val="000000"/>
                </a:solidFill>
              </a:defRPr>
            </a:pPr>
            <a:r>
              <a:rPr lang="en-US" dirty="0">
                <a:latin typeface="Arial"/>
                <a:ea typeface="Arial"/>
                <a:cs typeface="Arial"/>
                <a:sym typeface="Arial"/>
              </a:rPr>
              <a:t>Initial delivery in Oct-2014 anbd deployment to 4 countries in early 2015.  Expanded deployment to 14 countries through 2018, led by FAO. </a:t>
            </a:r>
          </a:p>
        </p:txBody>
      </p:sp>
    </p:spTree>
    <p:extLst>
      <p:ext uri="{BB962C8B-B14F-4D97-AF65-F5344CB8AC3E}">
        <p14:creationId xmlns:p14="http://schemas.microsoft.com/office/powerpoint/2010/main" val="304150211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130871" y="190714"/>
            <a:ext cx="5336729"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dirty="0">
                <a:solidFill>
                  <a:srgbClr val="FFFFFF"/>
                </a:solidFill>
                <a:latin typeface="Proxima Nova Regular"/>
                <a:ea typeface="Proxima Nova Regular"/>
                <a:cs typeface="Proxima Nova Regular"/>
                <a:sym typeface="Proxima Nova Regular"/>
              </a:rPr>
              <a:t>Asia-Rice Project</a:t>
            </a:r>
            <a:endParaRPr sz="3600" b="1" dirty="0">
              <a:solidFill>
                <a:srgbClr val="FFFFFF"/>
              </a:solidFill>
              <a:latin typeface="Proxima Nova Regular"/>
              <a:ea typeface="Proxima Nova Regular"/>
              <a:cs typeface="Proxima Nova Regular"/>
              <a:sym typeface="Proxima Nova Regular"/>
            </a:endParaRPr>
          </a:p>
        </p:txBody>
      </p:sp>
      <p:sp>
        <p:nvSpPr>
          <p:cNvPr id="10" name="Shape 15"/>
          <p:cNvSpPr/>
          <p:nvPr/>
        </p:nvSpPr>
        <p:spPr>
          <a:xfrm>
            <a:off x="152400" y="1371600"/>
            <a:ext cx="5181600" cy="530914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85750" lvl="0" indent="-285750">
              <a:spcBef>
                <a:spcPts val="600"/>
              </a:spcBef>
              <a:buSzPct val="100000"/>
              <a:buFont typeface="Arial"/>
              <a:buChar char="•"/>
              <a:defRPr>
                <a:solidFill>
                  <a:srgbClr val="000000"/>
                </a:solidFill>
              </a:defRPr>
            </a:pPr>
            <a:r>
              <a:rPr lang="en-US" dirty="0">
                <a:latin typeface="Arial"/>
                <a:ea typeface="Arial"/>
                <a:cs typeface="Arial"/>
                <a:sym typeface="Arial"/>
              </a:rPr>
              <a:t>Developed a Data Services portal with secure access for JAXA and Indonesia Asia-RICE science users.</a:t>
            </a:r>
          </a:p>
          <a:p>
            <a:pPr marL="285750" lvl="0" indent="-285750">
              <a:spcBef>
                <a:spcPts val="600"/>
              </a:spcBef>
              <a:buSzPct val="100000"/>
              <a:buFont typeface="Arial"/>
              <a:buChar char="•"/>
              <a:defRPr>
                <a:solidFill>
                  <a:srgbClr val="000000"/>
                </a:solidFill>
              </a:defRPr>
            </a:pPr>
            <a:r>
              <a:rPr lang="en-US" dirty="0">
                <a:latin typeface="Arial"/>
                <a:ea typeface="Arial"/>
                <a:cs typeface="Arial"/>
                <a:sym typeface="Arial"/>
              </a:rPr>
              <a:t>Dedicated storage for up to 35 Radarsat-2 images (provided by CSA) and Amazon cloud processing of SAR datasets using INAHOR tool.</a:t>
            </a:r>
          </a:p>
          <a:p>
            <a:pPr marL="285750" lvl="0" indent="-285750">
              <a:spcBef>
                <a:spcPts val="600"/>
              </a:spcBef>
              <a:buSzPct val="100000"/>
              <a:buFont typeface="Arial"/>
              <a:buChar char="•"/>
              <a:defRPr>
                <a:solidFill>
                  <a:srgbClr val="000000"/>
                </a:solidFill>
              </a:defRPr>
            </a:pPr>
            <a:r>
              <a:rPr lang="en-US" b="1" dirty="0">
                <a:solidFill>
                  <a:srgbClr val="FF0000"/>
                </a:solidFill>
                <a:latin typeface="Arial"/>
                <a:ea typeface="Arial"/>
                <a:cs typeface="Arial"/>
                <a:sym typeface="Arial"/>
              </a:rPr>
              <a:t>STATUS</a:t>
            </a:r>
            <a:r>
              <a:rPr lang="en-US" dirty="0">
                <a:latin typeface="Arial"/>
                <a:ea typeface="Arial"/>
                <a:cs typeface="Arial"/>
                <a:sym typeface="Arial"/>
              </a:rPr>
              <a:t>: Datasets and processing tools installed. Initial tests in Indonesia showed poor processing performance due to internet and graphics demands of INAHOR processing tool. Moved server from USA to Japan in late 2014.  Now considering moving server to Singapore.</a:t>
            </a:r>
          </a:p>
          <a:p>
            <a:pPr marL="285750" lvl="0" indent="-285750">
              <a:spcBef>
                <a:spcPts val="600"/>
              </a:spcBef>
              <a:buSzPct val="100000"/>
              <a:buFont typeface="Arial"/>
              <a:buChar char="•"/>
              <a:defRPr>
                <a:solidFill>
                  <a:srgbClr val="000000"/>
                </a:solidFill>
              </a:defRPr>
            </a:pPr>
            <a:r>
              <a:rPr lang="en-US" dirty="0">
                <a:latin typeface="Arial"/>
                <a:ea typeface="Arial"/>
                <a:cs typeface="Arial"/>
                <a:sym typeface="Arial"/>
              </a:rPr>
              <a:t>The Asia-RICE data services portal will be expanded in 2015 to include: Vietnam, India, Indonesia, Japan, Lao PDR, Malaysia, Philippines, Taiwan and Thailand.  There will be separate data folders for each country.</a:t>
            </a:r>
          </a:p>
        </p:txBody>
      </p:sp>
      <p:pic>
        <p:nvPicPr>
          <p:cNvPr id="3" name="Picture 2"/>
          <p:cNvPicPr>
            <a:picLocks noChangeAspect="1"/>
          </p:cNvPicPr>
          <p:nvPr/>
        </p:nvPicPr>
        <p:blipFill>
          <a:blip r:embed="rId2"/>
          <a:stretch>
            <a:fillRect/>
          </a:stretch>
        </p:blipFill>
        <p:spPr>
          <a:xfrm>
            <a:off x="5334000" y="1447800"/>
            <a:ext cx="3505200" cy="4182533"/>
          </a:xfrm>
          <a:prstGeom prst="rect">
            <a:avLst/>
          </a:prstGeom>
        </p:spPr>
      </p:pic>
    </p:spTree>
    <p:extLst>
      <p:ext uri="{BB962C8B-B14F-4D97-AF65-F5344CB8AC3E}">
        <p14:creationId xmlns:p14="http://schemas.microsoft.com/office/powerpoint/2010/main" val="15000300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130871" y="190714"/>
            <a:ext cx="5336729"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dirty="0">
                <a:solidFill>
                  <a:srgbClr val="FFFFFF"/>
                </a:solidFill>
                <a:latin typeface="Proxima Nova Regular"/>
                <a:ea typeface="Proxima Nova Regular"/>
                <a:cs typeface="Proxima Nova Regular"/>
                <a:sym typeface="Proxima Nova Regular"/>
              </a:rPr>
              <a:t>Colombia Project</a:t>
            </a:r>
            <a:endParaRPr sz="3600" b="1" dirty="0">
              <a:solidFill>
                <a:srgbClr val="FFFFFF"/>
              </a:solidFill>
              <a:latin typeface="Proxima Nova Regular"/>
              <a:ea typeface="Proxima Nova Regular"/>
              <a:cs typeface="Proxima Nova Regular"/>
              <a:sym typeface="Proxima Nova Regular"/>
            </a:endParaRPr>
          </a:p>
        </p:txBody>
      </p:sp>
      <p:sp>
        <p:nvSpPr>
          <p:cNvPr id="6" name="TextBox 5"/>
          <p:cNvSpPr txBox="1"/>
          <p:nvPr/>
        </p:nvSpPr>
        <p:spPr>
          <a:xfrm>
            <a:off x="194520" y="1390478"/>
            <a:ext cx="5672880" cy="4909037"/>
          </a:xfrm>
          <a:prstGeom prst="rect">
            <a:avLst/>
          </a:prstGeom>
          <a:noFill/>
        </p:spPr>
        <p:txBody>
          <a:bodyPr wrap="square" rtlCol="0">
            <a:spAutoFit/>
          </a:bodyPr>
          <a:lstStyle/>
          <a:p>
            <a:pPr fontAlgn="base">
              <a:spcBef>
                <a:spcPct val="0"/>
              </a:spcBef>
              <a:spcAft>
                <a:spcPts val="600"/>
              </a:spcAft>
            </a:pPr>
            <a:r>
              <a:rPr lang="en-US" dirty="0">
                <a:solidFill>
                  <a:srgbClr val="000000"/>
                </a:solidFill>
                <a:latin typeface="Arial" charset="0"/>
                <a:ea typeface="ＭＳ Ｐゴシック" pitchFamily="-106" charset="-128"/>
              </a:rPr>
              <a:t>Working directly with Sylvia Wilson (USGS, SilvaCarbon), Edersson Cabrera Montenegro (Colombia) and Gustavo Galindo Garcia (Colombia).</a:t>
            </a:r>
          </a:p>
          <a:p>
            <a:pPr marL="342900" indent="-342900" fontAlgn="base">
              <a:spcBef>
                <a:spcPct val="0"/>
              </a:spcBef>
              <a:spcAft>
                <a:spcPts val="600"/>
              </a:spcAft>
              <a:buSzPct val="150000"/>
              <a:buFont typeface="Arial"/>
              <a:buChar char="•"/>
            </a:pPr>
            <a:r>
              <a:rPr lang="en-US" dirty="0">
                <a:solidFill>
                  <a:srgbClr val="000000"/>
                </a:solidFill>
                <a:latin typeface="Arial" charset="0"/>
                <a:ea typeface="ＭＳ Ｐゴシック" pitchFamily="-106" charset="-128"/>
              </a:rPr>
              <a:t>March 2014 – SEO develops a proposal to DLR for TanDEM-X datasets over Colombia.  Accepted in June 2014.</a:t>
            </a:r>
          </a:p>
          <a:p>
            <a:pPr marL="342900" indent="-342900" fontAlgn="base">
              <a:spcBef>
                <a:spcPct val="0"/>
              </a:spcBef>
              <a:spcAft>
                <a:spcPts val="600"/>
              </a:spcAft>
              <a:buSzPct val="150000"/>
              <a:buFont typeface="Arial"/>
              <a:buChar char="•"/>
            </a:pPr>
            <a:r>
              <a:rPr lang="en-US" dirty="0">
                <a:solidFill>
                  <a:srgbClr val="000000"/>
                </a:solidFill>
                <a:latin typeface="Arial" charset="0"/>
                <a:ea typeface="ＭＳ Ｐゴシック" pitchFamily="-106" charset="-128"/>
              </a:rPr>
              <a:t>December 3, 2014 – SEO delivers Data Services tool to Colombia including downloaded datasets.</a:t>
            </a:r>
          </a:p>
          <a:p>
            <a:pPr marL="342900" indent="-342900" fontAlgn="base">
              <a:spcBef>
                <a:spcPct val="0"/>
              </a:spcBef>
              <a:spcAft>
                <a:spcPts val="600"/>
              </a:spcAft>
              <a:buSzPct val="150000"/>
              <a:buFont typeface="Arial"/>
              <a:buChar char="•"/>
            </a:pPr>
            <a:r>
              <a:rPr lang="en-US" dirty="0">
                <a:solidFill>
                  <a:srgbClr val="000000"/>
                </a:solidFill>
                <a:latin typeface="Arial" charset="0"/>
                <a:ea typeface="ＭＳ Ｐゴシック" pitchFamily="-106" charset="-128"/>
              </a:rPr>
              <a:t>Amazon cloud storage and processing with secure access to datasets in 8 regions over Colombia (see figure). </a:t>
            </a:r>
          </a:p>
          <a:p>
            <a:pPr marL="342900" indent="-342900" fontAlgn="base">
              <a:spcBef>
                <a:spcPct val="0"/>
              </a:spcBef>
              <a:spcAft>
                <a:spcPts val="600"/>
              </a:spcAft>
              <a:buSzPct val="150000"/>
              <a:buFont typeface="Arial"/>
              <a:buChar char="•"/>
            </a:pPr>
            <a:r>
              <a:rPr lang="en-US" dirty="0">
                <a:solidFill>
                  <a:srgbClr val="000000"/>
                </a:solidFill>
                <a:latin typeface="Arial" charset="0"/>
                <a:ea typeface="ＭＳ Ｐゴシック" pitchFamily="-106" charset="-128"/>
              </a:rPr>
              <a:t>CEOS facilitated data access and Amazon Web Services to demonstrate enhanced computing performance and improved digital elevation model data. </a:t>
            </a:r>
          </a:p>
          <a:p>
            <a:pPr marL="342900" indent="-342900" fontAlgn="base">
              <a:spcBef>
                <a:spcPct val="0"/>
              </a:spcBef>
              <a:spcAft>
                <a:spcPts val="600"/>
              </a:spcAft>
              <a:buSzPct val="150000"/>
              <a:buFont typeface="Arial"/>
              <a:buChar char="•"/>
            </a:pPr>
            <a:r>
              <a:rPr lang="en-US" dirty="0">
                <a:solidFill>
                  <a:srgbClr val="000000"/>
                </a:solidFill>
                <a:latin typeface="Arial" charset="0"/>
                <a:ea typeface="ＭＳ Ｐゴシック" pitchFamily="-106" charset="-128"/>
              </a:rPr>
              <a:t>Feedback expected in mid-2015.</a:t>
            </a:r>
          </a:p>
        </p:txBody>
      </p:sp>
      <p:pic>
        <p:nvPicPr>
          <p:cNvPr id="7" name="Imagen 1"/>
          <p:cNvPicPr/>
          <p:nvPr/>
        </p:nvPicPr>
        <p:blipFill rotWithShape="1">
          <a:blip r:embed="rId2"/>
          <a:srcRect l="34795" t="8038" r="27534" b="13132"/>
          <a:stretch/>
        </p:blipFill>
        <p:spPr bwMode="auto">
          <a:xfrm>
            <a:off x="5943600" y="1545633"/>
            <a:ext cx="3028001" cy="39407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029365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20912" y="6275050"/>
            <a:ext cx="423366" cy="276999"/>
          </a:xfrm>
          <a:prstGeom prst="rect">
            <a:avLst/>
          </a:prstGeom>
          <a:noFill/>
        </p:spPr>
        <p:txBody>
          <a:bodyPr wrap="square" rtlCol="0">
            <a:spAutoFit/>
          </a:bodyPr>
          <a:lstStyle/>
          <a:p>
            <a:pPr fontAlgn="auto">
              <a:spcBef>
                <a:spcPts val="0"/>
              </a:spcBef>
              <a:spcAft>
                <a:spcPts val="0"/>
              </a:spcAft>
            </a:pPr>
            <a:fld id="{6BF3EC25-37C9-C74A-AA3D-72D90092C487}" type="slidenum">
              <a:rPr lang="en-US" sz="1200" smtClean="0">
                <a:solidFill>
                  <a:srgbClr val="FFFFFF"/>
                </a:solidFill>
                <a:latin typeface="Calibri"/>
                <a:ea typeface="+mn-ea"/>
              </a:rPr>
              <a:pPr fontAlgn="auto">
                <a:spcBef>
                  <a:spcPts val="0"/>
                </a:spcBef>
                <a:spcAft>
                  <a:spcPts val="0"/>
                </a:spcAft>
              </a:pPr>
              <a:t>9</a:t>
            </a:fld>
            <a:endParaRPr lang="en-US" sz="1200" dirty="0">
              <a:solidFill>
                <a:srgbClr val="FFFFFF"/>
              </a:solidFill>
              <a:latin typeface="Calibri"/>
              <a:ea typeface="+mn-ea"/>
            </a:endParaRPr>
          </a:p>
        </p:txBody>
      </p:sp>
      <p:sp>
        <p:nvSpPr>
          <p:cNvPr id="9" name="Title 1"/>
          <p:cNvSpPr txBox="1">
            <a:spLocks/>
          </p:cNvSpPr>
          <p:nvPr/>
        </p:nvSpPr>
        <p:spPr bwMode="auto">
          <a:xfrm>
            <a:off x="2057400" y="228600"/>
            <a:ext cx="469794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l" defTabSz="914400">
              <a:defRPr/>
            </a:pPr>
            <a:r>
              <a:rPr lang="en-US" sz="3600" b="1" kern="0" dirty="0">
                <a:solidFill>
                  <a:srgbClr val="FFFFFF"/>
                </a:solidFill>
                <a:latin typeface="Tahoma" pitchFamily="-106" charset="0"/>
                <a:cs typeface="Tahoma" pitchFamily="-106" charset="0"/>
              </a:rPr>
              <a:t>JECAM Project</a:t>
            </a:r>
            <a:endParaRPr lang="en-US" sz="3600" b="1" kern="0" dirty="0" smtClean="0">
              <a:solidFill>
                <a:srgbClr val="FFFF00"/>
              </a:solidFill>
              <a:latin typeface="Tahoma" pitchFamily="-106" charset="0"/>
              <a:cs typeface="Tahoma" pitchFamily="-106" charset="0"/>
            </a:endParaRPr>
          </a:p>
        </p:txBody>
      </p:sp>
      <p:sp>
        <p:nvSpPr>
          <p:cNvPr id="11" name="Rectangle 3"/>
          <p:cNvSpPr txBox="1">
            <a:spLocks noChangeArrowheads="1"/>
          </p:cNvSpPr>
          <p:nvPr/>
        </p:nvSpPr>
        <p:spPr bwMode="auto">
          <a:xfrm>
            <a:off x="201350" y="1399056"/>
            <a:ext cx="8714050" cy="27157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lvl="1" indent="-228600">
              <a:spcBef>
                <a:spcPct val="20000"/>
              </a:spcBef>
              <a:buClr>
                <a:srgbClr val="3B812F"/>
              </a:buClr>
              <a:buSzPct val="60000"/>
              <a:buFont typeface="Wingdings" pitchFamily="2" charset="2"/>
              <a:buChar char="q"/>
              <a:defRPr/>
            </a:pPr>
            <a:r>
              <a:rPr lang="en-US" dirty="0">
                <a:solidFill>
                  <a:srgbClr val="000000"/>
                </a:solidFill>
                <a:latin typeface="Arial"/>
              </a:rPr>
              <a:t>Worked with CSA to develop a data sharing agreement for Radarsat-2 data.  The approved document will allow sharing of datasets across all JECAM sites.  In the past, data was restricted to only individual sites based on separate proposals.</a:t>
            </a:r>
          </a:p>
          <a:p>
            <a:pPr marL="347663" lvl="1" indent="-228600">
              <a:spcBef>
                <a:spcPct val="20000"/>
              </a:spcBef>
              <a:buClr>
                <a:srgbClr val="3B812F"/>
              </a:buClr>
              <a:buSzPct val="60000"/>
              <a:buFont typeface="Wingdings" pitchFamily="2" charset="2"/>
              <a:buChar char="q"/>
              <a:defRPr/>
            </a:pPr>
            <a:r>
              <a:rPr lang="en-US" kern="0" dirty="0">
                <a:solidFill>
                  <a:srgbClr val="000000"/>
                </a:solidFill>
                <a:latin typeface="Arial"/>
              </a:rPr>
              <a:t>The SEO plans to develop a user interface for file storage and data processing to support a SAR intercomparison study for JECAM.</a:t>
            </a:r>
          </a:p>
          <a:p>
            <a:pPr marL="347663" lvl="1" indent="-228600">
              <a:spcBef>
                <a:spcPct val="20000"/>
              </a:spcBef>
              <a:buClr>
                <a:srgbClr val="3B812F"/>
              </a:buClr>
              <a:buSzPct val="60000"/>
              <a:buFont typeface="Wingdings" pitchFamily="2" charset="2"/>
              <a:buChar char="q"/>
              <a:defRPr/>
            </a:pPr>
            <a:r>
              <a:rPr lang="en-US" dirty="0">
                <a:solidFill>
                  <a:srgbClr val="000000"/>
                </a:solidFill>
                <a:latin typeface="Arial"/>
              </a:rPr>
              <a:t>The data services tool will support: Canada, Ukraine, Belgium, Argentina, China and France.  There will be separate data folders for each country.</a:t>
            </a:r>
          </a:p>
          <a:p>
            <a:pPr marL="347663" lvl="1" indent="-228600">
              <a:spcBef>
                <a:spcPct val="20000"/>
              </a:spcBef>
              <a:buClr>
                <a:srgbClr val="3B812F"/>
              </a:buClr>
              <a:buSzPct val="60000"/>
              <a:buFont typeface="Wingdings" pitchFamily="2" charset="2"/>
              <a:buChar char="q"/>
              <a:defRPr/>
            </a:pPr>
            <a:endParaRPr lang="en-US" kern="0" dirty="0">
              <a:solidFill>
                <a:srgbClr val="000000"/>
              </a:solidFill>
              <a:latin typeface="Arial"/>
            </a:endParaRPr>
          </a:p>
          <a:p>
            <a:pPr marL="347663" lvl="1" indent="-228600">
              <a:spcBef>
                <a:spcPct val="20000"/>
              </a:spcBef>
              <a:buClr>
                <a:srgbClr val="3B812F"/>
              </a:buClr>
              <a:buSzPct val="60000"/>
              <a:buFont typeface="Wingdings" pitchFamily="2" charset="2"/>
              <a:buChar char="q"/>
              <a:defRPr/>
            </a:pPr>
            <a:endParaRPr lang="en-US" kern="0" dirty="0">
              <a:solidFill>
                <a:srgbClr val="000000"/>
              </a:solidFill>
              <a:latin typeface="Arial"/>
            </a:endParaRPr>
          </a:p>
        </p:txBody>
      </p:sp>
      <p:pic>
        <p:nvPicPr>
          <p:cNvPr id="2" name="Picture 1"/>
          <p:cNvPicPr>
            <a:picLocks noChangeAspect="1"/>
          </p:cNvPicPr>
          <p:nvPr/>
        </p:nvPicPr>
        <p:blipFill>
          <a:blip r:embed="rId2"/>
          <a:stretch>
            <a:fillRect/>
          </a:stretch>
        </p:blipFill>
        <p:spPr>
          <a:xfrm>
            <a:off x="381000" y="5562600"/>
            <a:ext cx="5829300" cy="1155700"/>
          </a:xfrm>
          <a:prstGeom prst="rect">
            <a:avLst/>
          </a:prstGeom>
        </p:spPr>
      </p:pic>
      <p:pic>
        <p:nvPicPr>
          <p:cNvPr id="3" name="Picture 2"/>
          <p:cNvPicPr>
            <a:picLocks noChangeAspect="1"/>
          </p:cNvPicPr>
          <p:nvPr/>
        </p:nvPicPr>
        <p:blipFill>
          <a:blip r:embed="rId3"/>
          <a:stretch>
            <a:fillRect/>
          </a:stretch>
        </p:blipFill>
        <p:spPr>
          <a:xfrm>
            <a:off x="2819400" y="4038600"/>
            <a:ext cx="4794879" cy="2152214"/>
          </a:xfrm>
          <a:prstGeom prst="rect">
            <a:avLst/>
          </a:prstGeom>
        </p:spPr>
      </p:pic>
    </p:spTree>
    <p:extLst>
      <p:ext uri="{BB962C8B-B14F-4D97-AF65-F5344CB8AC3E}">
        <p14:creationId xmlns:p14="http://schemas.microsoft.com/office/powerpoint/2010/main" val="2159755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A White Pages">
  <a:themeElements>
    <a:clrScheme name="GA Whit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Whit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Whit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Whit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Whit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Whit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Whit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Whit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Whit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Whit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Whit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Whit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Whit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Whit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Whit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5113</TotalTime>
  <Words>555</Words>
  <Application>Microsoft Office PowerPoint</Application>
  <PresentationFormat>On-screen Show (4:3)</PresentationFormat>
  <Paragraphs>63</Paragraphs>
  <Slides>9</Slides>
  <Notes>4</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Default</vt:lpstr>
      <vt:lpstr>GA White Pages</vt:lpstr>
      <vt:lpstr>SEO Report to WGISS </vt:lpstr>
      <vt:lpstr>CEOS Mission Summary</vt:lpstr>
      <vt:lpstr>New Features in COVE</vt:lpstr>
      <vt:lpstr>Coverage Analyzer Tool</vt:lpstr>
      <vt:lpstr>Data Policy Portal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Anne</cp:lastModifiedBy>
  <cp:revision>205</cp:revision>
  <cp:lastPrinted>2015-02-04T17:36:21Z</cp:lastPrinted>
  <dcterms:modified xsi:type="dcterms:W3CDTF">2015-06-24T18:06:19Z</dcterms:modified>
</cp:coreProperties>
</file>