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61" r:id="rId4"/>
    <p:sldId id="260" r:id="rId5"/>
    <p:sldId id="279" r:id="rId6"/>
    <p:sldId id="259" r:id="rId7"/>
    <p:sldId id="278" r:id="rId8"/>
    <p:sldId id="257" r:id="rId9"/>
    <p:sldId id="263" r:id="rId10"/>
    <p:sldId id="258" r:id="rId11"/>
    <p:sldId id="267" r:id="rId12"/>
    <p:sldId id="266" r:id="rId13"/>
    <p:sldId id="271" r:id="rId14"/>
    <p:sldId id="272" r:id="rId15"/>
    <p:sldId id="262" r:id="rId16"/>
    <p:sldId id="276" r:id="rId17"/>
    <p:sldId id="26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9252" autoAdjust="0"/>
  </p:normalViewPr>
  <p:slideViewPr>
    <p:cSldViewPr snapToGrid="0">
      <p:cViewPr varScale="1">
        <p:scale>
          <a:sx n="77" d="100"/>
          <a:sy n="77" d="100"/>
        </p:scale>
        <p:origin x="-10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4EC1-FAC1-4BE6-A9FF-C3972EBD1BB0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2DA4-5AFB-4641-BA4F-C9D0042C0B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JAXA</a:t>
            </a:r>
            <a:r>
              <a:rPr kumimoji="1" lang="ja-JP" altLang="en-US" dirty="0" smtClean="0"/>
              <a:t>ロゴ入れること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36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宇宙センターミュージアム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82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0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6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あぶりチーズ豚カルビ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A4-5AFB-4641-BA4F-C9D0042C0B3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75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rgbClr val="0000CC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AC7E-D895-4CCF-B266-5CFBADA2DAD8}" type="datetimeFigureOut">
              <a:rPr kumimoji="1" lang="ja-JP" altLang="en-US" smtClean="0"/>
              <a:pPr/>
              <a:t>2015/5/10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9332-258C-41E5-A2BE-C492CC624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110716" y="0"/>
            <a:ext cx="9374058" cy="6858000"/>
            <a:chOff x="-110716" y="0"/>
            <a:chExt cx="9374058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82193" y="0"/>
              <a:ext cx="934553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-110716" y="0"/>
              <a:ext cx="9370031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2378" y="95536"/>
            <a:ext cx="7772400" cy="4067031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>
                <a:solidFill>
                  <a:srgbClr val="0000CC"/>
                </a:solidFill>
              </a:rPr>
              <a:t>Welcome to WGISS-39</a:t>
            </a:r>
            <a:br>
              <a:rPr kumimoji="1" lang="en-US" altLang="ja-JP" sz="5400" dirty="0" smtClean="0">
                <a:solidFill>
                  <a:srgbClr val="0000CC"/>
                </a:solidFill>
              </a:rPr>
            </a:br>
            <a:r>
              <a:rPr kumimoji="1" lang="en-US" altLang="ja-JP" sz="5400" dirty="0" smtClean="0">
                <a:solidFill>
                  <a:srgbClr val="0000CC"/>
                </a:solidFill>
              </a:rPr>
              <a:t/>
            </a:r>
            <a:br>
              <a:rPr kumimoji="1" lang="en-US" altLang="ja-JP" sz="5400" dirty="0" smtClean="0">
                <a:solidFill>
                  <a:srgbClr val="0000CC"/>
                </a:solidFill>
              </a:rPr>
            </a:br>
            <a:r>
              <a:rPr lang="en-US" altLang="ja-JP" sz="5400" dirty="0" smtClean="0">
                <a:solidFill>
                  <a:srgbClr val="0000CC"/>
                </a:solidFill>
              </a:rPr>
              <a:t>Welcome to JAXA </a:t>
            </a:r>
            <a:br>
              <a:rPr lang="en-US" altLang="ja-JP" sz="5400" dirty="0" smtClean="0">
                <a:solidFill>
                  <a:srgbClr val="0000CC"/>
                </a:solidFill>
              </a:rPr>
            </a:br>
            <a:r>
              <a:rPr lang="en-US" altLang="ja-JP" sz="5400" dirty="0" smtClean="0">
                <a:solidFill>
                  <a:srgbClr val="0000CC"/>
                </a:solidFill>
              </a:rPr>
              <a:t>Tsukuba Space Center</a:t>
            </a:r>
            <a:br>
              <a:rPr lang="en-US" altLang="ja-JP" sz="5400" dirty="0" smtClean="0">
                <a:solidFill>
                  <a:srgbClr val="0000CC"/>
                </a:solidFill>
              </a:rPr>
            </a:br>
            <a:r>
              <a:rPr lang="en-US" altLang="ja-JP" sz="5400" dirty="0" smtClean="0">
                <a:solidFill>
                  <a:srgbClr val="0000CC"/>
                </a:solidFill>
              </a:rPr>
              <a:t>(TKSC)</a:t>
            </a:r>
            <a:endParaRPr kumimoji="1" lang="ja-JP" alt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87104"/>
          </a:xfrm>
        </p:spPr>
        <p:txBody>
          <a:bodyPr/>
          <a:lstStyle/>
          <a:p>
            <a:r>
              <a:rPr kumimoji="1" lang="en-US" altLang="ja-JP" dirty="0" smtClean="0"/>
              <a:t>Non-host Dinner 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9182" y="764275"/>
            <a:ext cx="9034818" cy="4804012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Date: May 11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(TODAY)</a:t>
            </a:r>
          </a:p>
          <a:p>
            <a:r>
              <a:rPr lang="en-US" altLang="ja-JP" sz="2400" dirty="0" smtClean="0"/>
              <a:t>Venue</a:t>
            </a:r>
            <a:r>
              <a:rPr lang="en-US" altLang="ja-JP" sz="2400" dirty="0"/>
              <a:t>: </a:t>
            </a:r>
            <a:r>
              <a:rPr lang="en-US" altLang="ja-JP" sz="2400" dirty="0" smtClean="0"/>
              <a:t>Kura-</a:t>
            </a:r>
            <a:r>
              <a:rPr lang="en-US" altLang="ja-JP" sz="2400" dirty="0" err="1" smtClean="0"/>
              <a:t>zushi</a:t>
            </a:r>
            <a:r>
              <a:rPr lang="en-US" altLang="ja-JP" sz="2400" dirty="0" smtClean="0"/>
              <a:t> (Sushi go-round restaurant)</a:t>
            </a:r>
          </a:p>
          <a:p>
            <a:r>
              <a:rPr lang="en-US" altLang="ja-JP" sz="2400" dirty="0" smtClean="0"/>
              <a:t>Transportation </a:t>
            </a:r>
            <a:r>
              <a:rPr lang="en-US" altLang="ja-JP" sz="2400" dirty="0"/>
              <a:t>to/from the hotel: </a:t>
            </a:r>
            <a:r>
              <a:rPr lang="en-US" altLang="ja-JP" sz="2400" dirty="0" smtClean="0"/>
              <a:t>Taxi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Most taxies accept major cards. Please pay by yourselves!</a:t>
            </a:r>
          </a:p>
          <a:p>
            <a:r>
              <a:rPr lang="en-US" altLang="ja-JP" sz="2400" dirty="0" smtClean="0"/>
              <a:t>Price: Depending on how much you eat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One dish is normally 100JPY (without tax), but </a:t>
            </a:r>
            <a:r>
              <a:rPr lang="en-US" altLang="ja-JP" sz="2000" dirty="0"/>
              <a:t>s</a:t>
            </a:r>
            <a:r>
              <a:rPr lang="en-US" altLang="ja-JP" sz="2000" dirty="0" smtClean="0"/>
              <a:t>ome dish is 200 JPY.</a:t>
            </a:r>
          </a:p>
          <a:p>
            <a:r>
              <a:rPr lang="en-US" altLang="ja-JP" sz="2400" dirty="0" smtClean="0"/>
              <a:t>Payment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Only ONE BILL will be issued for ONE TABLE (with 4 seats). Please divide the bill among 4 persons of that table.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Cards are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NOT</a:t>
            </a:r>
            <a:r>
              <a:rPr lang="en-US" altLang="ja-JP" sz="2000" dirty="0" smtClean="0"/>
              <a:t> accepted. </a:t>
            </a:r>
          </a:p>
          <a:p>
            <a:r>
              <a:rPr lang="en-US" altLang="ja-JP" sz="2400" dirty="0" smtClean="0"/>
              <a:t>Various types of foods are available, including raw-fish sushi, meat sushi, ramen-noodle, tempura bowl, etc.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i="1" dirty="0" smtClean="0"/>
              <a:t>Let’s meet at the hotel lobby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at 18:30 today</a:t>
            </a:r>
            <a:r>
              <a:rPr lang="en-US" altLang="ja-JP" sz="2000" i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2000" i="1" dirty="0" smtClean="0"/>
              <a:t>If you do NOT want to join this dinner, please </a:t>
            </a:r>
            <a:r>
              <a:rPr lang="en-US" altLang="ja-JP" sz="2000" i="1" dirty="0" smtClean="0"/>
              <a:t>contact one of the JAXA WGISS Team by 15:00, today.</a:t>
            </a:r>
            <a:r>
              <a:rPr kumimoji="1" lang="en-US" altLang="ja-JP" sz="2000" i="1" dirty="0" smtClean="0"/>
              <a:t> </a:t>
            </a:r>
            <a:endParaRPr kumimoji="1" lang="ja-JP" alt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ra-corpo.co.jp/upload/imgSushi/1/main_image/16%E7%86%9F%E6%88%90%E3%80%80%E3%81%BE%E3%81%90%E3%82%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1390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ura-corpo.co.jp/upload/imgSushi/10/main_image/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31390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ura-corpo.co.jp/upload/imgSushi/31/main_image/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84248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ura-corpo.co.jp/upload/imgSushi/173/main_image/24%E3%83%8F%E3%83%B3%E3%83%90%E3%83%BC%E3%82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84248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ura-corpo.co.jp/upload/imgSushi/401/main_image/11%E3%81%A8%E3%82%93%E3%81%8B%E3%81%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184248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kura-corpo.co.jp/upload/imgSushi/42/main_image/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1390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kura-corpo.co.jp/upload/imgSushi/51/main_image/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0" y="184248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kura-corpo.co.jp/upload/imgSushi/59/main_image/5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0" y="31390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kura-corpo.co.jp/upload/imgSushi/268/main_image/%E9%AD%9A%E4%BB%8B%E3%81%A8%E3%82%93%E3%81%93%E3%81%A4%E9%86%A4%E6%B2%B9%E3%82%89%E3%83%BC%E3%82%81%E3%82%93_%E9%96%A2%E6%9D%B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79414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kura-corpo.co.jp/upload/imgSushi/80/main_image/%E3%82%82%E3%82%8A%E3%82%82%E3%82%8A%E3%83%9D%E3%83%86%E3%83%8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379414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kura-corpo.co.jp/upload/imgSushi/271/main_image/nychees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532263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kura-corpo.co.jp/upload/imgSushi/166/main_image/%E8%A6%81%E3%82%8B%E3%82%AF%E3%83%AC%E3%83%BC%E3%83%9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532263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kura-corpo.co.jp/upload/imgSushi/269/main_image/01%E3%82%A4%E3%82%BF%E3%83%AA%E3%82%A2%E3%83%B3%E3%83%86%E3%82%A3%E3%83%A9%E3%83%9F%E3%82%B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532263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kura-corpo.co.jp/upload/imgSushi/100/main_image/%E7%94%9F%E3%83%93%E3%83%BC%E3%83%A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0" y="379414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www.kura-corpo.co.jp/upload/imgSushi/284/main_image/%E3%83%97%E3%83%AC%E3%83%9F%E3%82%A2%E3%83%9B%E3%83%83%E3%83%88%E7%8F%88%E7%90%B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0" y="532263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99018" y="1378429"/>
            <a:ext cx="72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>
                <a:solidFill>
                  <a:srgbClr val="FFFF00"/>
                </a:solidFill>
              </a:rPr>
              <a:t>Tsuna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6727" y="140799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Salmon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92355" y="1505808"/>
            <a:ext cx="2251645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altLang="ja-JP" sz="1400" dirty="0" smtClean="0">
                <a:solidFill>
                  <a:srgbClr val="FFFF00"/>
                </a:solidFill>
              </a:rPr>
              <a:t>Grilled Pork &amp; Cheese</a:t>
            </a:r>
            <a:endParaRPr lang="en-US" altLang="ja-JP" sz="1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10989" y="1487611"/>
            <a:ext cx="192182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altLang="ja-JP" sz="1400" dirty="0" err="1" smtClean="0">
                <a:solidFill>
                  <a:srgbClr val="FFFF00"/>
                </a:solidFill>
              </a:rPr>
              <a:t>Tsuna</a:t>
            </a:r>
            <a:r>
              <a:rPr lang="en-US" altLang="ja-JP" sz="1400" dirty="0" smtClean="0">
                <a:solidFill>
                  <a:srgbClr val="FFFF00"/>
                </a:solidFill>
              </a:rPr>
              <a:t> &amp; Green Onion</a:t>
            </a:r>
            <a:endParaRPr lang="en-US" altLang="ja-JP" sz="1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37848" y="3018433"/>
            <a:ext cx="192182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altLang="ja-JP" sz="1400" dirty="0">
                <a:solidFill>
                  <a:srgbClr val="FFFF00"/>
                </a:solidFill>
              </a:rPr>
              <a:t>Corn &amp; mayonnaise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9292" y="2963843"/>
            <a:ext cx="81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Burger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71854" y="2952470"/>
            <a:ext cx="1109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FF00"/>
                </a:solidFill>
              </a:rPr>
              <a:t>Pork Cutlet</a:t>
            </a:r>
            <a:endParaRPr lang="en-US" altLang="ja-JP" sz="1600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2555" y="3009337"/>
            <a:ext cx="15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FFFF00"/>
                </a:solidFill>
              </a:rPr>
              <a:t>Shrimp  </a:t>
            </a:r>
            <a:r>
              <a:rPr lang="en-US" altLang="ja-JP" sz="1400" dirty="0" err="1" smtClean="0">
                <a:solidFill>
                  <a:srgbClr val="FFFF00"/>
                </a:solidFill>
              </a:rPr>
              <a:t>Tenmpura</a:t>
            </a:r>
            <a:endParaRPr lang="en-US" altLang="ja-JP" sz="1400" dirty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343702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Others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Sushi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3506" y="49269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Ramen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03470" y="4926928"/>
            <a:ext cx="11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French Fry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24181" y="4421952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Beer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4743" y="6439475"/>
            <a:ext cx="1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NY Cheese Cake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54641" y="6482695"/>
            <a:ext cx="132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FF00"/>
                </a:solidFill>
              </a:rPr>
              <a:t>V</a:t>
            </a:r>
            <a:r>
              <a:rPr lang="en-US" altLang="ja-JP" sz="1600" dirty="0" smtClean="0">
                <a:solidFill>
                  <a:srgbClr val="FFFF00"/>
                </a:solidFill>
              </a:rPr>
              <a:t>arious Cakes</a:t>
            </a:r>
            <a:endParaRPr lang="en-US" altLang="ja-JP" sz="1600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58645" y="6440901"/>
            <a:ext cx="98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FF00"/>
                </a:solidFill>
              </a:rPr>
              <a:t>Tiramisu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12675" y="6440901"/>
            <a:ext cx="79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Coffee</a:t>
            </a: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88359" y="3370996"/>
            <a:ext cx="529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** These are some examples. You can find much more ! **</a:t>
            </a:r>
            <a:endParaRPr kumimoji="1" lang="ja-JP" altLang="en-US" sz="1600" i="1" dirty="0"/>
          </a:p>
        </p:txBody>
      </p:sp>
      <p:pic>
        <p:nvPicPr>
          <p:cNvPr id="9218" name="Picture 2" descr="http://www.kura-corpo.co.jp/upload/imgSushi/167/main_image/tendon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794144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4671693" y="4908650"/>
            <a:ext cx="15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Tempura Bowl</a:t>
            </a:r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Non-host Dinner 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26991"/>
            <a:ext cx="8229600" cy="2671549"/>
          </a:xfrm>
        </p:spPr>
        <p:txBody>
          <a:bodyPr/>
          <a:lstStyle/>
          <a:p>
            <a:r>
              <a:rPr lang="en-US" altLang="ja-JP" dirty="0" smtClean="0"/>
              <a:t>Date : May 13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(Wednesday)</a:t>
            </a:r>
          </a:p>
          <a:p>
            <a:r>
              <a:rPr lang="en-US" altLang="ja-JP" dirty="0" smtClean="0"/>
              <a:t>Cost </a:t>
            </a:r>
            <a:r>
              <a:rPr lang="en-US" altLang="ja-JP" dirty="0"/>
              <a:t>: </a:t>
            </a:r>
            <a:r>
              <a:rPr lang="en-US" altLang="ja-JP" dirty="0" smtClean="0"/>
              <a:t>5,000 </a:t>
            </a:r>
            <a:r>
              <a:rPr lang="en-US" altLang="ja-JP" dirty="0"/>
              <a:t>JPY </a:t>
            </a:r>
            <a:r>
              <a:rPr lang="en-US" altLang="ja-JP" dirty="0" smtClean="0"/>
              <a:t>(Cards accepted)</a:t>
            </a:r>
            <a:endParaRPr lang="en-US" altLang="ja-JP" dirty="0"/>
          </a:p>
          <a:p>
            <a:r>
              <a:rPr lang="en-US" altLang="ja-JP" dirty="0" smtClean="0"/>
              <a:t>Venue</a:t>
            </a:r>
            <a:r>
              <a:rPr lang="en-US" altLang="ja-JP" dirty="0"/>
              <a:t>:  "GARARI", Japanese style restaurant within walking distance from the </a:t>
            </a:r>
            <a:r>
              <a:rPr lang="en-US" altLang="ja-JP" dirty="0" smtClean="0"/>
              <a:t>hotel</a:t>
            </a:r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4052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800" i="1" dirty="0" smtClean="0"/>
              <a:t>Let’s meet at the hotel lobby at 18:45 on Wednesday.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2800" i="1" dirty="0" smtClean="0"/>
              <a:t>If you do NOT want to join this dinner, please </a:t>
            </a:r>
            <a:r>
              <a:rPr lang="en-US" altLang="ja-JP" sz="2800" i="1" dirty="0" smtClean="0"/>
              <a:t>contact one of the JAXA WGISS Team by 15:00, today.</a:t>
            </a:r>
            <a:r>
              <a:rPr kumimoji="1" lang="en-US" altLang="ja-JP" sz="2800" i="1" dirty="0" smtClean="0"/>
              <a:t> </a:t>
            </a:r>
            <a:endParaRPr kumimoji="1" lang="ja-JP" altLang="en-US" sz="2800" i="1" dirty="0"/>
          </a:p>
        </p:txBody>
      </p:sp>
      <p:pic>
        <p:nvPicPr>
          <p:cNvPr id="6" name="Picture 4" descr="http://blogs.c.yimg.jp/res/blog-5b-39/cbhxj687/folder/1032753/10/31402310/img_1?138881213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4959" y="3368370"/>
            <a:ext cx="4539992" cy="19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がらり　つく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46" y="3757306"/>
            <a:ext cx="2973964" cy="129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The Exhibition </a:t>
            </a:r>
            <a:r>
              <a:rPr lang="en-US" altLang="ja-JP" dirty="0"/>
              <a:t>Hall "Space </a:t>
            </a:r>
            <a:r>
              <a:rPr lang="en-US" altLang="ja-JP" dirty="0" smtClean="0"/>
              <a:t>Dome“</a:t>
            </a:r>
            <a:br>
              <a:rPr lang="en-US" altLang="ja-JP" dirty="0" smtClean="0"/>
            </a:br>
            <a:r>
              <a:rPr lang="en-US" altLang="ja-JP" dirty="0" smtClean="0"/>
              <a:t> and </a:t>
            </a:r>
            <a:r>
              <a:rPr lang="en-US" altLang="ja-JP" dirty="0"/>
              <a:t>" </a:t>
            </a:r>
            <a:r>
              <a:rPr lang="en-US" altLang="ja-JP" dirty="0" smtClean="0"/>
              <a:t>Space Shop</a:t>
            </a:r>
            <a:r>
              <a:rPr lang="en-US" altLang="ja-JP" dirty="0"/>
              <a:t> 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3552" y="1569493"/>
            <a:ext cx="8229600" cy="18560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Open	10:00 to 17:00 </a:t>
            </a:r>
          </a:p>
          <a:p>
            <a:r>
              <a:rPr lang="en-US" altLang="ja-JP" dirty="0" smtClean="0"/>
              <a:t>Closed</a:t>
            </a:r>
            <a:r>
              <a:rPr lang="en-US" altLang="ja-JP" dirty="0"/>
              <a:t>	Every Monday </a:t>
            </a:r>
            <a:endParaRPr lang="en-US" altLang="ja-JP" dirty="0" smtClean="0"/>
          </a:p>
          <a:p>
            <a:r>
              <a:rPr kumimoji="1" lang="en-US" altLang="ja-JP" dirty="0" smtClean="0"/>
              <a:t>Free Admission</a:t>
            </a:r>
            <a:endParaRPr kumimoji="1" lang="ja-JP" altLang="en-US" dirty="0"/>
          </a:p>
        </p:txBody>
      </p:sp>
      <p:pic>
        <p:nvPicPr>
          <p:cNvPr id="3076" name="Picture 4" descr="http://fanfun.jaxa.jp/visit/images/visit_tsukuba_ex_phot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0" y="3695154"/>
            <a:ext cx="2260079" cy="16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nfun.jaxa.jp/visit/images/visit_tsukuba_ex_photo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681505"/>
            <a:ext cx="2287375" cy="17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897039" y="5568287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Space Dome</a:t>
            </a:r>
            <a:endParaRPr kumimoji="1" lang="ja-JP" altLang="en-US" dirty="0"/>
          </a:p>
        </p:txBody>
      </p:sp>
      <p:pic>
        <p:nvPicPr>
          <p:cNvPr id="12" name="Picture 2" descr="http://global.jaxa.jp/about/centers/tksc/images/visit_tsukuba_img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7" y="3766782"/>
            <a:ext cx="2514842" cy="16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334836" y="552961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Space Shop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lobal.jaxa.jp/about/centers/tksc/images/visit_tsukuba_map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" y="1061683"/>
            <a:ext cx="7768037" cy="53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7001301" y="382124"/>
            <a:ext cx="1897039" cy="709683"/>
          </a:xfrm>
          <a:prstGeom prst="wedgeRectCallout">
            <a:avLst>
              <a:gd name="adj1" fmla="val -83423"/>
              <a:gd name="adj2" fmla="val 1635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9631" y="409431"/>
            <a:ext cx="163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Meeting Venue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Building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912717"/>
          </a:xfrm>
        </p:spPr>
        <p:txBody>
          <a:bodyPr/>
          <a:lstStyle/>
          <a:p>
            <a:r>
              <a:rPr lang="en-US" altLang="ja-JP" dirty="0" smtClean="0"/>
              <a:t>If you like shopping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13650" y="791566"/>
            <a:ext cx="9266832" cy="550004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chemeClr val="dk1"/>
                </a:solidFill>
              </a:rPr>
              <a:t>CREO &amp; </a:t>
            </a:r>
            <a:r>
              <a:rPr lang="en-US" altLang="ja-JP" sz="2800" dirty="0" err="1" smtClean="0">
                <a:solidFill>
                  <a:schemeClr val="dk1"/>
                </a:solidFill>
              </a:rPr>
              <a:t>Q’t</a:t>
            </a:r>
            <a:endParaRPr lang="en-US" altLang="ja-JP" sz="2800" dirty="0" smtClean="0">
              <a:solidFill>
                <a:schemeClr val="dk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chemeClr val="dk1"/>
                </a:solidFill>
              </a:rPr>
              <a:t>Within walking distance from the hotel</a:t>
            </a:r>
            <a:endParaRPr lang="en-US" altLang="ja-JP" dirty="0">
              <a:solidFill>
                <a:schemeClr val="dk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chemeClr val="dk1"/>
                </a:solidFill>
              </a:rPr>
              <a:t>Several dinner options are </a:t>
            </a:r>
            <a:r>
              <a:rPr lang="en-US" altLang="ja-JP" dirty="0" smtClean="0">
                <a:solidFill>
                  <a:schemeClr val="dk1"/>
                </a:solidFill>
              </a:rPr>
              <a:t>available.</a:t>
            </a:r>
            <a:endParaRPr lang="en-US" altLang="ja-JP" dirty="0">
              <a:solidFill>
                <a:schemeClr val="dk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chemeClr val="dk1"/>
                </a:solidFill>
              </a:rPr>
              <a:t>Open: </a:t>
            </a:r>
            <a:r>
              <a:rPr lang="en-US" altLang="ja-JP" dirty="0" smtClean="0">
                <a:solidFill>
                  <a:schemeClr val="dk1"/>
                </a:solidFill>
              </a:rPr>
              <a:t>10:00-20:00(most </a:t>
            </a:r>
            <a:r>
              <a:rPr lang="en-US" altLang="ja-JP" dirty="0">
                <a:solidFill>
                  <a:schemeClr val="dk1"/>
                </a:solidFill>
              </a:rPr>
              <a:t>shops), </a:t>
            </a:r>
            <a:r>
              <a:rPr lang="en-US" altLang="ja-JP" dirty="0" smtClean="0">
                <a:solidFill>
                  <a:schemeClr val="dk1"/>
                </a:solidFill>
              </a:rPr>
              <a:t>11:00-23:00(restaurants</a:t>
            </a:r>
            <a:r>
              <a:rPr lang="en-US" altLang="ja-JP" dirty="0">
                <a:solidFill>
                  <a:schemeClr val="dk1"/>
                </a:solidFill>
              </a:rPr>
              <a:t>)</a:t>
            </a:r>
          </a:p>
          <a:p>
            <a:r>
              <a:rPr lang="en-US" altLang="ja-JP" sz="2800" dirty="0" err="1" smtClean="0">
                <a:solidFill>
                  <a:schemeClr val="dk1"/>
                </a:solidFill>
              </a:rPr>
              <a:t>Iias</a:t>
            </a:r>
            <a:r>
              <a:rPr lang="en-US" altLang="ja-JP" sz="2800" dirty="0" smtClean="0">
                <a:solidFill>
                  <a:schemeClr val="dk1"/>
                </a:solidFill>
              </a:rPr>
              <a:t> </a:t>
            </a:r>
            <a:r>
              <a:rPr lang="en-US" altLang="ja-JP" sz="2800" dirty="0">
                <a:solidFill>
                  <a:schemeClr val="dk1"/>
                </a:solidFill>
              </a:rPr>
              <a:t>Tsukuba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chemeClr val="dk1"/>
                </a:solidFill>
              </a:rPr>
              <a:t>Transportation to/from the hotel : train (one stop) and walking (about 5min)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chemeClr val="dk1"/>
                </a:solidFill>
              </a:rPr>
              <a:t>Several dinner options are available inside the shopping center</a:t>
            </a:r>
            <a:r>
              <a:rPr lang="en-US" altLang="ja-JP" dirty="0" smtClean="0">
                <a:solidFill>
                  <a:schemeClr val="dk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chemeClr val="dk1"/>
                </a:solidFill>
              </a:rPr>
              <a:t>Open: 10:00-21:00(most shops), 11:00-22:00(restaurants)</a:t>
            </a:r>
          </a:p>
          <a:p>
            <a:r>
              <a:rPr lang="en-US" altLang="ja-JP" sz="2800" dirty="0" smtClean="0">
                <a:solidFill>
                  <a:schemeClr val="dk1"/>
                </a:solidFill>
              </a:rPr>
              <a:t>And others. Please ask the JAXA team for more details.</a:t>
            </a:r>
            <a:endParaRPr lang="en-US" altLang="ja-JP" sz="2800" dirty="0">
              <a:solidFill>
                <a:schemeClr val="dk1"/>
              </a:solidFill>
            </a:endParaRPr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Are you interested in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these “Japanese taste” T-shirt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8194" name="Picture 2" descr="ＷＯＭＥＮ　松竹歌舞伎Ｔ（半袖）Ｂ００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20" y="996286"/>
            <a:ext cx="1944405" cy="2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ＭＥＮ　松竹歌舞伎グラフィックＴ（半袖）Ｃ０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634" y="941696"/>
            <a:ext cx="2211345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ＭＥＮ　永楽屋グラフィックＴ（半袖）Ｇ００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0934" y="982637"/>
            <a:ext cx="235960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ＭＥＮ　永楽屋グラフィックＴ（半袖）Ｆ０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2742" y="3220869"/>
            <a:ext cx="2497742" cy="25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ＭＥＮ　永楽屋グラフィックＴ（半袖）Ｃ６５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7920" y="3166282"/>
            <a:ext cx="2329113" cy="25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73707" y="6209732"/>
            <a:ext cx="641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 so, please ask the JAXA team. You can purchase these in Tsukuba.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1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2663" y="2042911"/>
            <a:ext cx="7995499" cy="281119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71938"/>
              </a:avLst>
            </a:prstTxWarp>
            <a:spAutoFit/>
          </a:bodyPr>
          <a:lstStyle/>
          <a:p>
            <a:pPr algn="ctr"/>
            <a:r>
              <a:rPr lang="en-US" altLang="ja-JP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Please do not hesitate to ask </a:t>
            </a:r>
          </a:p>
          <a:p>
            <a:pPr algn="ctr"/>
            <a:r>
              <a:rPr lang="en-US" altLang="ja-JP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JAXA WGISS Team!!</a:t>
            </a:r>
            <a:endParaRPr kumimoji="1" lang="ja-JP" alt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218" name="AutoShape 2" descr="https://www.in-jaxa/fw/dfw/jptl/cgi-bin/info_card_image.cgi?mid=1005033&amp;image=1879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0" name="AutoShape 4" descr="https://www.in-jaxa/fw/dfw/jptl/cgi-bin/info_card_image.cgi?mid=1005033&amp;image=1879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AutoShape 6" descr="https://www.in-jaxa/fw/dfw/jptl/cgi-bin/info_card_image.cgi?mid=1005033&amp;image=1879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5" name="AutoShape 9" descr="https://www.in-jaxa/fw/dfw/jptl/cgi-bin/info_card_image.cgi?mid=1010092&amp;image=18365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73085" y="3307409"/>
            <a:ext cx="55526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Satoko MIURA</a:t>
            </a:r>
          </a:p>
          <a:p>
            <a:pPr algn="ctr"/>
            <a:r>
              <a:rPr lang="en-US" altLang="ja-JP" sz="6000" dirty="0" smtClean="0"/>
              <a:t>Shinichi SEKIOKA</a:t>
            </a:r>
          </a:p>
          <a:p>
            <a:pPr algn="ctr"/>
            <a:r>
              <a:rPr kumimoji="1" lang="en-US" altLang="ja-JP" sz="6000" dirty="0" err="1" smtClean="0"/>
              <a:t>Akari</a:t>
            </a:r>
            <a:r>
              <a:rPr kumimoji="1" lang="en-US" altLang="ja-JP" sz="6000" dirty="0" smtClean="0"/>
              <a:t> YONEYAMA</a:t>
            </a:r>
            <a:endParaRPr kumimoji="1" lang="ja-JP" altLang="en-US" sz="6000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68" y="4227073"/>
            <a:ext cx="749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13" descr="https://www.in-jaxa/fw/dfw/jptl/cgi-bin/info_card_image.cgi?mid=1012155&amp;image=21137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702" y="5219294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974" y="3234853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Hotel &lt;-&gt; TKSC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Hotel Departure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600" b="1" dirty="0" smtClean="0">
                <a:solidFill>
                  <a:srgbClr val="FF0000"/>
                </a:solidFill>
              </a:rPr>
              <a:t>9:00 a.m.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600" b="1" dirty="0" smtClean="0">
                <a:solidFill>
                  <a:srgbClr val="FF0000"/>
                </a:solidFill>
              </a:rPr>
              <a:t>Come to the hotel lobby by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8:50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a.m.</a:t>
            </a:r>
          </a:p>
          <a:p>
            <a:r>
              <a:rPr kumimoji="1" lang="en-US" altLang="ja-JP" sz="4000" dirty="0" smtClean="0"/>
              <a:t>TKSC Departure (planned)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600" dirty="0" smtClean="0"/>
              <a:t>5:45 p.m. (Monday – Thursday)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3600" dirty="0" smtClean="0"/>
              <a:t>1:00 p.m. (Friday)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2326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Name Tag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Please 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DO NOT LOSE your name tag</a:t>
            </a:r>
            <a:r>
              <a:rPr lang="en-US" altLang="ja-JP" sz="3600" dirty="0" smtClean="0"/>
              <a:t>. It is your security pass to the JAXA TKSC.</a:t>
            </a:r>
          </a:p>
          <a:p>
            <a:endParaRPr lang="en-US" altLang="ja-JP" sz="3600" dirty="0" smtClean="0"/>
          </a:p>
          <a:p>
            <a:r>
              <a:rPr kumimoji="1" lang="en-US" altLang="ja-JP" sz="3600" dirty="0" smtClean="0"/>
              <a:t>Please wear the name tag at all times while you stay in the TKSC.</a:t>
            </a:r>
          </a:p>
          <a:p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辺形 5"/>
          <p:cNvSpPr/>
          <p:nvPr/>
        </p:nvSpPr>
        <p:spPr>
          <a:xfrm>
            <a:off x="1581666" y="1556951"/>
            <a:ext cx="1569308" cy="2051221"/>
          </a:xfrm>
          <a:prstGeom prst="parallelogram">
            <a:avLst>
              <a:gd name="adj" fmla="val 55693"/>
            </a:avLst>
          </a:prstGeom>
          <a:pattFill prst="ltHorz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8385" y="877152"/>
            <a:ext cx="7939043" cy="56487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6979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Floor Plan</a:t>
            </a:r>
            <a:endParaRPr kumimoji="1" lang="ja-JP" altLang="en-US" sz="4800" dirty="0"/>
          </a:p>
        </p:txBody>
      </p:sp>
      <p:sp>
        <p:nvSpPr>
          <p:cNvPr id="4" name="正方形/長方形 3"/>
          <p:cNvSpPr/>
          <p:nvPr/>
        </p:nvSpPr>
        <p:spPr>
          <a:xfrm>
            <a:off x="3193575" y="1543724"/>
            <a:ext cx="5279871" cy="20338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160520" y="868601"/>
            <a:ext cx="5320048" cy="42216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536006" y="4654394"/>
            <a:ext cx="0" cy="85457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58026" y="2953780"/>
            <a:ext cx="81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Lobby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45061" y="4002085"/>
            <a:ext cx="81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Lobby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7302" y="2404678"/>
            <a:ext cx="5093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Stairs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165623" y="3584746"/>
            <a:ext cx="625268" cy="1096434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125626" y="5104705"/>
            <a:ext cx="1212610" cy="67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036143" y="5104149"/>
            <a:ext cx="1429265" cy="67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19991" y="5268610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98788" y="5244201"/>
            <a:ext cx="5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41262" y="2277660"/>
            <a:ext cx="332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WGISS-39 Meeting Room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75290" y="1036673"/>
            <a:ext cx="225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Meeting Room (small)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0912" y="4892027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Entrance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atoko\AppData\Local\Microsoft\Windows\INetCache\IE\X38ISCD2\gi01a2014010312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9" y="5139912"/>
            <a:ext cx="315435" cy="608273"/>
          </a:xfrm>
          <a:prstGeom prst="rect">
            <a:avLst/>
          </a:prstGeom>
          <a:noFill/>
        </p:spPr>
      </p:pic>
      <p:pic>
        <p:nvPicPr>
          <p:cNvPr id="27" name="Picture 2" descr="C:\Users\satoko\AppData\Local\Microsoft\Windows\INetCache\IE\X38ISCD2\gi01a2014010312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98" y="5146506"/>
            <a:ext cx="309364" cy="608273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6907045" y="4290496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Vending 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Machines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152688" y="4398020"/>
            <a:ext cx="313707" cy="682239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167897" y="4694825"/>
            <a:ext cx="2891709" cy="411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53315" y="4758240"/>
            <a:ext cx="5177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Slope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507474" y="5104258"/>
            <a:ext cx="1624083" cy="736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35973" y="5832487"/>
            <a:ext cx="57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Table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05015" y="6488668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Scale is not correc</a:t>
            </a:r>
            <a:r>
              <a:rPr lang="en-US" altLang="ja-JP" dirty="0" smtClean="0"/>
              <a:t>t!!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174517" y="5094491"/>
            <a:ext cx="339577" cy="744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969873" y="5846604"/>
            <a:ext cx="625268" cy="2331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66577" y="5576325"/>
            <a:ext cx="919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Reception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21172" y="3928678"/>
            <a:ext cx="5093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Stairs</a:t>
            </a:r>
            <a:endParaRPr kumimoji="1" lang="ja-JP" altLang="en-US" dirty="0"/>
          </a:p>
        </p:txBody>
      </p:sp>
      <p:cxnSp>
        <p:nvCxnSpPr>
          <p:cNvPr id="16" name="直線コネクタ 15"/>
          <p:cNvCxnSpPr>
            <a:endCxn id="38" idx="2"/>
          </p:cNvCxnSpPr>
          <p:nvPr/>
        </p:nvCxnSpPr>
        <p:spPr>
          <a:xfrm flipH="1">
            <a:off x="2718488" y="3107724"/>
            <a:ext cx="48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/>
          <p:cNvSpPr/>
          <p:nvPr/>
        </p:nvSpPr>
        <p:spPr>
          <a:xfrm rot="10800000">
            <a:off x="2718488" y="2669059"/>
            <a:ext cx="877330" cy="877330"/>
          </a:xfrm>
          <a:prstGeom prst="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Internet Connection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Wireless internet is available in this meeting room.</a:t>
            </a:r>
          </a:p>
          <a:p>
            <a:r>
              <a:rPr lang="en-US" altLang="ja-JP" dirty="0" smtClean="0"/>
              <a:t>Details including SSID and PWD are shown in the manual on the table.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0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Coffee Break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Beverage</a:t>
            </a:r>
            <a:endParaRPr kumimoji="1" lang="en-US" altLang="ja-JP" sz="4000" dirty="0" smtClean="0"/>
          </a:p>
          <a:p>
            <a:pPr lvl="1"/>
            <a:r>
              <a:rPr lang="en-US" altLang="ja-JP" sz="3600" dirty="0"/>
              <a:t>V</a:t>
            </a:r>
            <a:r>
              <a:rPr kumimoji="1" lang="en-US" altLang="ja-JP" sz="3600" dirty="0" smtClean="0"/>
              <a:t>arious kinds of </a:t>
            </a:r>
            <a:r>
              <a:rPr kumimoji="1" lang="en-US" altLang="ja-JP" sz="3600" dirty="0" smtClean="0"/>
              <a:t>beverages </a:t>
            </a:r>
            <a:r>
              <a:rPr kumimoji="1" lang="en-US" altLang="ja-JP" sz="3600" dirty="0" smtClean="0"/>
              <a:t>are available on the vending machines (100~200JPY/1 drink).</a:t>
            </a:r>
          </a:p>
          <a:p>
            <a:r>
              <a:rPr lang="en-US" altLang="ja-JP" sz="4000" dirty="0" smtClean="0"/>
              <a:t>Snack</a:t>
            </a:r>
          </a:p>
          <a:p>
            <a:pPr lvl="1"/>
            <a:r>
              <a:rPr kumimoji="1" lang="en-US" altLang="ja-JP" sz="3600" dirty="0" smtClean="0"/>
              <a:t>Some snacks are available in the meeting room.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toko\Desktop\WGISS39\自動販売機説明資料_v3\スライド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" y="210064"/>
            <a:ext cx="4513045" cy="60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toko\Desktop\WGISS39\自動販売機説明資料_v3\スライド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13" y="271847"/>
            <a:ext cx="4698387" cy="62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Lunch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240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Order sheets for </a:t>
            </a:r>
            <a:r>
              <a:rPr lang="en-US" altLang="ja-JP" sz="3600" dirty="0" smtClean="0"/>
              <a:t>a lunch box were on the table</a:t>
            </a:r>
            <a:r>
              <a:rPr kumimoji="1" lang="en-US" altLang="ja-JP" sz="3600" dirty="0" smtClean="0"/>
              <a:t>.</a:t>
            </a:r>
          </a:p>
          <a:p>
            <a:r>
              <a:rPr lang="en-US" altLang="ja-JP" sz="3600" dirty="0" smtClean="0"/>
              <a:t>Please return the sheets to the JAXA WGISS Team 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BY 10:00am of each day</a:t>
            </a:r>
            <a:r>
              <a:rPr lang="en-US" altLang="ja-JP" sz="3600" dirty="0" smtClean="0"/>
              <a:t>.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29" y="4485938"/>
            <a:ext cx="2037415" cy="14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katsud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7857" r="22906" b="14150"/>
          <a:stretch/>
        </p:blipFill>
        <p:spPr bwMode="auto">
          <a:xfrm>
            <a:off x="1058374" y="4573587"/>
            <a:ext cx="1550094" cy="12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buta d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"/>
          <a:stretch/>
        </p:blipFill>
        <p:spPr bwMode="auto">
          <a:xfrm>
            <a:off x="3603020" y="4545801"/>
            <a:ext cx="1559255" cy="12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After business hours…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587</Words>
  <Application>Microsoft Office PowerPoint</Application>
  <PresentationFormat>画面に合わせる (4:3)</PresentationFormat>
  <Paragraphs>117</Paragraphs>
  <Slides>17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Welcome to WGISS-39  Welcome to JAXA  Tsukuba Space Center (TKSC)</vt:lpstr>
      <vt:lpstr>Hotel &lt;-&gt; TKSC</vt:lpstr>
      <vt:lpstr>Name Tag</vt:lpstr>
      <vt:lpstr>Floor Plan</vt:lpstr>
      <vt:lpstr>Internet Connection</vt:lpstr>
      <vt:lpstr>Coffee Break</vt:lpstr>
      <vt:lpstr>PowerPoint プレゼンテーション</vt:lpstr>
      <vt:lpstr>Lunch</vt:lpstr>
      <vt:lpstr>After business hours…</vt:lpstr>
      <vt:lpstr>Non-host Dinner 1</vt:lpstr>
      <vt:lpstr>PowerPoint プレゼンテーション</vt:lpstr>
      <vt:lpstr>Non-host Dinner 2</vt:lpstr>
      <vt:lpstr>The Exhibition Hall "Space Dome“  and " Space Shop “</vt:lpstr>
      <vt:lpstr>PowerPoint プレゼンテーション</vt:lpstr>
      <vt:lpstr>If you like shopping</vt:lpstr>
      <vt:lpstr>Are you interested in  these “Japanese taste” T-shirt?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WGISS-39</dc:title>
  <dc:creator>Satoko</dc:creator>
  <cp:lastModifiedBy>satoko</cp:lastModifiedBy>
  <cp:revision>116</cp:revision>
  <dcterms:created xsi:type="dcterms:W3CDTF">2015-05-05T14:07:28Z</dcterms:created>
  <dcterms:modified xsi:type="dcterms:W3CDTF">2015-05-10T14:46:08Z</dcterms:modified>
</cp:coreProperties>
</file>