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3"/>
  </p:notesMasterIdLst>
  <p:sldIdLst>
    <p:sldId id="256" r:id="rId2"/>
    <p:sldId id="346" r:id="rId3"/>
    <p:sldId id="276" r:id="rId4"/>
    <p:sldId id="277" r:id="rId5"/>
    <p:sldId id="279" r:id="rId6"/>
    <p:sldId id="280" r:id="rId7"/>
    <p:sldId id="402" r:id="rId8"/>
    <p:sldId id="324" r:id="rId9"/>
    <p:sldId id="379" r:id="rId10"/>
    <p:sldId id="385" r:id="rId11"/>
    <p:sldId id="390" r:id="rId12"/>
    <p:sldId id="380" r:id="rId13"/>
    <p:sldId id="371" r:id="rId14"/>
    <p:sldId id="307" r:id="rId15"/>
    <p:sldId id="333" r:id="rId16"/>
    <p:sldId id="318" r:id="rId17"/>
    <p:sldId id="284" r:id="rId18"/>
    <p:sldId id="309" r:id="rId19"/>
    <p:sldId id="383" r:id="rId20"/>
    <p:sldId id="288" r:id="rId21"/>
    <p:sldId id="386" r:id="rId22"/>
    <p:sldId id="392" r:id="rId23"/>
    <p:sldId id="289" r:id="rId24"/>
    <p:sldId id="396" r:id="rId25"/>
    <p:sldId id="387" r:id="rId26"/>
    <p:sldId id="391" r:id="rId27"/>
    <p:sldId id="401" r:id="rId28"/>
    <p:sldId id="350" r:id="rId29"/>
    <p:sldId id="384" r:id="rId30"/>
    <p:sldId id="326" r:id="rId31"/>
    <p:sldId id="403" r:id="rId32"/>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ura Baracchi" initials="LB"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9526"/>
    <a:srgbClr val="692316"/>
    <a:srgbClr val="99CB38"/>
    <a:srgbClr val="9BD231"/>
    <a:srgbClr val="63A636"/>
    <a:srgbClr val="6CA754"/>
    <a:srgbClr val="F4BD3C"/>
    <a:srgbClr val="DCE8DC"/>
    <a:srgbClr val="40BA36"/>
    <a:srgbClr val="626B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690" autoAdjust="0"/>
    <p:restoredTop sz="86357" autoAdjust="0"/>
  </p:normalViewPr>
  <p:slideViewPr>
    <p:cSldViewPr snapToGrid="0">
      <p:cViewPr varScale="1">
        <p:scale>
          <a:sx n="99" d="100"/>
          <a:sy n="99" d="100"/>
        </p:scale>
        <p:origin x="2512" y="176"/>
      </p:cViewPr>
      <p:guideLst>
        <p:guide orient="horz" pos="2160"/>
        <p:guide pos="2880"/>
      </p:guideLst>
    </p:cSldViewPr>
  </p:slideViewPr>
  <p:outlineViewPr>
    <p:cViewPr>
      <p:scale>
        <a:sx n="33" d="100"/>
        <a:sy n="33" d="100"/>
      </p:scale>
      <p:origin x="0" y="-4304"/>
    </p:cViewPr>
  </p:outlineViewPr>
  <p:notesTextViewPr>
    <p:cViewPr>
      <p:scale>
        <a:sx n="105" d="100"/>
        <a:sy n="105" d="100"/>
      </p:scale>
      <p:origin x="0" y="0"/>
    </p:cViewPr>
  </p:notesTextViewPr>
  <p:sorterViewPr>
    <p:cViewPr varScale="1">
      <p:scale>
        <a:sx n="100" d="100"/>
        <a:sy n="100" d="100"/>
      </p:scale>
      <p:origin x="0" y="-46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5BED33B5-B628-4D84-B154-40C0BE4AA01D}" type="datetimeFigureOut">
              <a:rPr lang="en-GB" smtClean="0"/>
              <a:pPr/>
              <a:t>08/02/2019</a:t>
            </a:fld>
            <a:endParaRPr lang="en-GB"/>
          </a:p>
        </p:txBody>
      </p:sp>
      <p:sp>
        <p:nvSpPr>
          <p:cNvPr id="4" name="Slide Image Placeholder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B1EF521B-0218-40EE-A3CA-41BC5DD2D358}" type="slidenum">
              <a:rPr lang="en-GB" smtClean="0"/>
              <a:pPr/>
              <a:t>‹#›</a:t>
            </a:fld>
            <a:endParaRPr lang="en-GB"/>
          </a:p>
        </p:txBody>
      </p:sp>
    </p:spTree>
    <p:extLst>
      <p:ext uri="{BB962C8B-B14F-4D97-AF65-F5344CB8AC3E}">
        <p14:creationId xmlns:p14="http://schemas.microsoft.com/office/powerpoint/2010/main" val="2991709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B1EF521B-0218-40EE-A3CA-41BC5DD2D358}" type="slidenum">
              <a:rPr lang="en-GB" smtClean="0"/>
              <a:pPr/>
              <a:t>1</a:t>
            </a:fld>
            <a:endParaRPr lang="en-GB"/>
          </a:p>
        </p:txBody>
      </p:sp>
    </p:spTree>
    <p:extLst>
      <p:ext uri="{BB962C8B-B14F-4D97-AF65-F5344CB8AC3E}">
        <p14:creationId xmlns:p14="http://schemas.microsoft.com/office/powerpoint/2010/main" val="1474685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GB"/>
          </a:p>
        </p:txBody>
      </p:sp>
      <p:sp>
        <p:nvSpPr>
          <p:cNvPr id="4" name="Segnaposto numero diapositiva 3"/>
          <p:cNvSpPr>
            <a:spLocks noGrp="1"/>
          </p:cNvSpPr>
          <p:nvPr>
            <p:ph type="sldNum" sz="quarter" idx="10"/>
          </p:nvPr>
        </p:nvSpPr>
        <p:spPr/>
        <p:txBody>
          <a:bodyPr/>
          <a:lstStyle/>
          <a:p>
            <a:fld id="{B1EF521B-0218-40EE-A3CA-41BC5DD2D358}" type="slidenum">
              <a:rPr lang="en-GB" smtClean="0"/>
              <a:pPr/>
              <a:t>3</a:t>
            </a:fld>
            <a:endParaRPr lang="en-GB"/>
          </a:p>
        </p:txBody>
      </p:sp>
    </p:spTree>
    <p:extLst>
      <p:ext uri="{BB962C8B-B14F-4D97-AF65-F5344CB8AC3E}">
        <p14:creationId xmlns:p14="http://schemas.microsoft.com/office/powerpoint/2010/main" val="32452415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p:spPr>
      </p:sp>
      <p:sp>
        <p:nvSpPr>
          <p:cNvPr id="3" name="Notes Placeholder 2"/>
          <p:cNvSpPr>
            <a:spLocks noGrp="1"/>
          </p:cNvSpPr>
          <p:nvPr>
            <p:ph type="body" idx="1"/>
          </p:nvPr>
        </p:nvSpPr>
        <p:spPr/>
        <p:txBody>
          <a:bodyPr/>
          <a:lstStyle/>
          <a:p>
            <a:r>
              <a:rPr lang="en-US" dirty="0"/>
              <a:t>Guiding Principles:</a:t>
            </a:r>
          </a:p>
          <a:p>
            <a:endParaRPr lang="en-US" dirty="0"/>
          </a:p>
          <a:p>
            <a:r>
              <a:rPr lang="en-US" dirty="0"/>
              <a:t>Openness</a:t>
            </a:r>
          </a:p>
          <a:p>
            <a:r>
              <a:rPr lang="en-US" dirty="0"/>
              <a:t>Consensus</a:t>
            </a:r>
          </a:p>
          <a:p>
            <a:r>
              <a:rPr lang="en-US" dirty="0"/>
              <a:t>Balance</a:t>
            </a:r>
          </a:p>
          <a:p>
            <a:r>
              <a:rPr lang="en-US" dirty="0"/>
              <a:t>Harmonization</a:t>
            </a:r>
          </a:p>
          <a:p>
            <a:r>
              <a:rPr lang="en-US" dirty="0"/>
              <a:t>Community-driven</a:t>
            </a:r>
          </a:p>
          <a:p>
            <a:r>
              <a:rPr lang="en-US" dirty="0"/>
              <a:t>Non-profit and technology-neutral</a:t>
            </a:r>
          </a:p>
          <a:p>
            <a:endParaRPr lang="en-US" dirty="0"/>
          </a:p>
        </p:txBody>
      </p:sp>
      <p:sp>
        <p:nvSpPr>
          <p:cNvPr id="4" name="Slide Number Placeholder 3"/>
          <p:cNvSpPr>
            <a:spLocks noGrp="1"/>
          </p:cNvSpPr>
          <p:nvPr>
            <p:ph type="sldNum" sz="quarter" idx="10"/>
          </p:nvPr>
        </p:nvSpPr>
        <p:spPr/>
        <p:txBody>
          <a:bodyPr/>
          <a:lstStyle/>
          <a:p>
            <a:pPr>
              <a:defRPr/>
            </a:pPr>
            <a:fld id="{5FA21091-5BA2-AC44-833F-B265DB045E52}" type="slidenum">
              <a:rPr lang="en-AU" smtClean="0"/>
              <a:pPr>
                <a:defRPr/>
              </a:pPr>
              <a:t>7</a:t>
            </a:fld>
            <a:endParaRPr lang="en-AU"/>
          </a:p>
        </p:txBody>
      </p:sp>
    </p:spTree>
    <p:extLst>
      <p:ext uri="{BB962C8B-B14F-4D97-AF65-F5344CB8AC3E}">
        <p14:creationId xmlns:p14="http://schemas.microsoft.com/office/powerpoint/2010/main" val="945998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p:spPr>
      </p:sp>
      <p:sp>
        <p:nvSpPr>
          <p:cNvPr id="3" name="Notes Placeholder 2"/>
          <p:cNvSpPr>
            <a:spLocks noGrp="1"/>
          </p:cNvSpPr>
          <p:nvPr>
            <p:ph type="body" idx="1"/>
          </p:nvPr>
        </p:nvSpPr>
        <p:spPr/>
        <p:txBody>
          <a:bodyPr/>
          <a:lstStyle/>
          <a:p>
            <a:r>
              <a:rPr lang="en-US" dirty="0"/>
              <a:t>Guiding Principles:</a:t>
            </a:r>
          </a:p>
          <a:p>
            <a:endParaRPr lang="en-US" dirty="0"/>
          </a:p>
          <a:p>
            <a:r>
              <a:rPr lang="en-US" dirty="0"/>
              <a:t>Openness</a:t>
            </a:r>
          </a:p>
          <a:p>
            <a:r>
              <a:rPr lang="en-US" dirty="0"/>
              <a:t>Consensus</a:t>
            </a:r>
          </a:p>
          <a:p>
            <a:r>
              <a:rPr lang="en-US" dirty="0"/>
              <a:t>Balance</a:t>
            </a:r>
          </a:p>
          <a:p>
            <a:r>
              <a:rPr lang="en-US" dirty="0"/>
              <a:t>Harmonization</a:t>
            </a:r>
          </a:p>
          <a:p>
            <a:r>
              <a:rPr lang="en-US" dirty="0"/>
              <a:t>Community-driven</a:t>
            </a:r>
          </a:p>
          <a:p>
            <a:r>
              <a:rPr lang="en-US" dirty="0"/>
              <a:t>Non-profit and technology-neutral</a:t>
            </a:r>
          </a:p>
          <a:p>
            <a:endParaRPr lang="en-US" dirty="0"/>
          </a:p>
        </p:txBody>
      </p:sp>
      <p:sp>
        <p:nvSpPr>
          <p:cNvPr id="4" name="Slide Number Placeholder 3"/>
          <p:cNvSpPr>
            <a:spLocks noGrp="1"/>
          </p:cNvSpPr>
          <p:nvPr>
            <p:ph type="sldNum" sz="quarter" idx="10"/>
          </p:nvPr>
        </p:nvSpPr>
        <p:spPr/>
        <p:txBody>
          <a:bodyPr/>
          <a:lstStyle/>
          <a:p>
            <a:pPr>
              <a:defRPr/>
            </a:pPr>
            <a:fld id="{5FA21091-5BA2-AC44-833F-B265DB045E52}" type="slidenum">
              <a:rPr lang="en-AU" smtClean="0"/>
              <a:pPr>
                <a:defRPr/>
              </a:pPr>
              <a:t>9</a:t>
            </a:fld>
            <a:endParaRPr lang="en-AU"/>
          </a:p>
        </p:txBody>
      </p:sp>
    </p:spTree>
    <p:extLst>
      <p:ext uri="{BB962C8B-B14F-4D97-AF65-F5344CB8AC3E}">
        <p14:creationId xmlns:p14="http://schemas.microsoft.com/office/powerpoint/2010/main" val="2558220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p:spPr>
      </p:sp>
      <p:sp>
        <p:nvSpPr>
          <p:cNvPr id="3" name="Notes Placeholder 2"/>
          <p:cNvSpPr>
            <a:spLocks noGrp="1"/>
          </p:cNvSpPr>
          <p:nvPr>
            <p:ph type="body" idx="1"/>
          </p:nvPr>
        </p:nvSpPr>
        <p:spPr/>
        <p:txBody>
          <a:bodyPr/>
          <a:lstStyle/>
          <a:p>
            <a:r>
              <a:rPr lang="en-US" dirty="0"/>
              <a:t>Guiding Principles:</a:t>
            </a:r>
          </a:p>
          <a:p>
            <a:endParaRPr lang="en-US" dirty="0"/>
          </a:p>
          <a:p>
            <a:r>
              <a:rPr lang="en-US" dirty="0"/>
              <a:t>Openness</a:t>
            </a:r>
          </a:p>
          <a:p>
            <a:r>
              <a:rPr lang="en-US" dirty="0"/>
              <a:t>Consensus</a:t>
            </a:r>
          </a:p>
          <a:p>
            <a:r>
              <a:rPr lang="en-US" dirty="0"/>
              <a:t>Balance</a:t>
            </a:r>
          </a:p>
          <a:p>
            <a:r>
              <a:rPr lang="en-US" dirty="0"/>
              <a:t>Harmonization</a:t>
            </a:r>
          </a:p>
          <a:p>
            <a:r>
              <a:rPr lang="en-US" dirty="0"/>
              <a:t>Community-driven</a:t>
            </a:r>
          </a:p>
          <a:p>
            <a:r>
              <a:rPr lang="en-US" dirty="0"/>
              <a:t>Non-profit and technology-neutral</a:t>
            </a:r>
          </a:p>
          <a:p>
            <a:endParaRPr lang="en-US" dirty="0"/>
          </a:p>
        </p:txBody>
      </p:sp>
      <p:sp>
        <p:nvSpPr>
          <p:cNvPr id="4" name="Slide Number Placeholder 3"/>
          <p:cNvSpPr>
            <a:spLocks noGrp="1"/>
          </p:cNvSpPr>
          <p:nvPr>
            <p:ph type="sldNum" sz="quarter" idx="10"/>
          </p:nvPr>
        </p:nvSpPr>
        <p:spPr/>
        <p:txBody>
          <a:bodyPr/>
          <a:lstStyle/>
          <a:p>
            <a:pPr>
              <a:defRPr/>
            </a:pPr>
            <a:fld id="{5FA21091-5BA2-AC44-833F-B265DB045E52}" type="slidenum">
              <a:rPr lang="en-AU" smtClean="0"/>
              <a:pPr>
                <a:defRPr/>
              </a:pPr>
              <a:t>10</a:t>
            </a:fld>
            <a:endParaRPr lang="en-AU"/>
          </a:p>
        </p:txBody>
      </p:sp>
    </p:spTree>
    <p:extLst>
      <p:ext uri="{BB962C8B-B14F-4D97-AF65-F5344CB8AC3E}">
        <p14:creationId xmlns:p14="http://schemas.microsoft.com/office/powerpoint/2010/main" val="349208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p:spPr>
      </p:sp>
      <p:sp>
        <p:nvSpPr>
          <p:cNvPr id="3" name="Notes Placeholder 2"/>
          <p:cNvSpPr>
            <a:spLocks noGrp="1"/>
          </p:cNvSpPr>
          <p:nvPr>
            <p:ph type="body" idx="1"/>
          </p:nvPr>
        </p:nvSpPr>
        <p:spPr/>
        <p:txBody>
          <a:bodyPr/>
          <a:lstStyle/>
          <a:p>
            <a:r>
              <a:rPr lang="en-US" dirty="0"/>
              <a:t>Guiding Principles:</a:t>
            </a:r>
          </a:p>
          <a:p>
            <a:endParaRPr lang="en-US" dirty="0"/>
          </a:p>
          <a:p>
            <a:r>
              <a:rPr lang="en-US" dirty="0"/>
              <a:t>Openness</a:t>
            </a:r>
          </a:p>
          <a:p>
            <a:r>
              <a:rPr lang="en-US" dirty="0"/>
              <a:t>Consensus</a:t>
            </a:r>
          </a:p>
          <a:p>
            <a:r>
              <a:rPr lang="en-US" dirty="0"/>
              <a:t>Balance</a:t>
            </a:r>
          </a:p>
          <a:p>
            <a:r>
              <a:rPr lang="en-US" dirty="0"/>
              <a:t>Harmonization</a:t>
            </a:r>
          </a:p>
          <a:p>
            <a:r>
              <a:rPr lang="en-US" dirty="0"/>
              <a:t>Community-driven</a:t>
            </a:r>
          </a:p>
          <a:p>
            <a:r>
              <a:rPr lang="en-US" dirty="0"/>
              <a:t>Non-profit and technology-neutral</a:t>
            </a:r>
          </a:p>
          <a:p>
            <a:endParaRPr lang="en-US" dirty="0"/>
          </a:p>
        </p:txBody>
      </p:sp>
      <p:sp>
        <p:nvSpPr>
          <p:cNvPr id="4" name="Slide Number Placeholder 3"/>
          <p:cNvSpPr>
            <a:spLocks noGrp="1"/>
          </p:cNvSpPr>
          <p:nvPr>
            <p:ph type="sldNum" sz="quarter" idx="10"/>
          </p:nvPr>
        </p:nvSpPr>
        <p:spPr/>
        <p:txBody>
          <a:bodyPr/>
          <a:lstStyle/>
          <a:p>
            <a:pPr>
              <a:defRPr/>
            </a:pPr>
            <a:fld id="{5FA21091-5BA2-AC44-833F-B265DB045E52}" type="slidenum">
              <a:rPr lang="en-AU" smtClean="0"/>
              <a:pPr>
                <a:defRPr/>
              </a:pPr>
              <a:t>12</a:t>
            </a:fld>
            <a:endParaRPr lang="en-AU"/>
          </a:p>
        </p:txBody>
      </p:sp>
    </p:spTree>
    <p:extLst>
      <p:ext uri="{BB962C8B-B14F-4D97-AF65-F5344CB8AC3E}">
        <p14:creationId xmlns:p14="http://schemas.microsoft.com/office/powerpoint/2010/main" val="3614980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1EF521B-0218-40EE-A3CA-41BC5DD2D358}" type="slidenum">
              <a:rPr lang="en-GB" smtClean="0"/>
              <a:pPr/>
              <a:t>14</a:t>
            </a:fld>
            <a:endParaRPr lang="en-GB"/>
          </a:p>
        </p:txBody>
      </p:sp>
    </p:spTree>
    <p:extLst>
      <p:ext uri="{BB962C8B-B14F-4D97-AF65-F5344CB8AC3E}">
        <p14:creationId xmlns:p14="http://schemas.microsoft.com/office/powerpoint/2010/main" val="1077920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1EF521B-0218-40EE-A3CA-41BC5DD2D358}" type="slidenum">
              <a:rPr lang="en-GB" smtClean="0"/>
              <a:pPr/>
              <a:t>15</a:t>
            </a:fld>
            <a:endParaRPr lang="en-GB"/>
          </a:p>
        </p:txBody>
      </p:sp>
    </p:spTree>
    <p:extLst>
      <p:ext uri="{BB962C8B-B14F-4D97-AF65-F5344CB8AC3E}">
        <p14:creationId xmlns:p14="http://schemas.microsoft.com/office/powerpoint/2010/main" val="2304944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dirty="0"/>
              <a:t>Expand your network and meet new data science professionals, working in multiple disciplines, including but not limited to academia, library sciences, earth science, astronomy and meteorology</a:t>
            </a:r>
          </a:p>
          <a:p>
            <a:pPr eaLnBrk="1" hangingPunct="1"/>
            <a:endParaRPr lang="en-GB" altLang="en-US" dirty="0"/>
          </a:p>
        </p:txBody>
      </p:sp>
      <p:sp>
        <p:nvSpPr>
          <p:cNvPr id="4" name="Slide Number Placeholder 3"/>
          <p:cNvSpPr>
            <a:spLocks noGrp="1"/>
          </p:cNvSpPr>
          <p:nvPr>
            <p:ph type="sldNum" sz="quarter" idx="5"/>
          </p:nvPr>
        </p:nvSpPr>
        <p:spPr/>
        <p:txBody>
          <a:bodyPr/>
          <a:lstStyle/>
          <a:p>
            <a:pPr>
              <a:defRPr/>
            </a:pPr>
            <a:fld id="{86DC9B73-7491-4E6C-8AC1-04619B1F6B84}" type="slidenum">
              <a:rPr lang="it-IT" smtClean="0"/>
              <a:pPr>
                <a:defRPr/>
              </a:pPr>
              <a:t>30</a:t>
            </a:fld>
            <a:endParaRPr lang="it-IT"/>
          </a:p>
        </p:txBody>
      </p:sp>
    </p:spTree>
    <p:extLst>
      <p:ext uri="{BB962C8B-B14F-4D97-AF65-F5344CB8AC3E}">
        <p14:creationId xmlns:p14="http://schemas.microsoft.com/office/powerpoint/2010/main" val="3367338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2D68D12-49F4-4E08-9494-2ACA700FE97B}" type="datetime1">
              <a:rPr lang="en-GB" smtClean="0"/>
              <a:pPr/>
              <a:t>08/02/2019</a:t>
            </a:fld>
            <a:endParaRPr lang="en-GB"/>
          </a:p>
        </p:txBody>
      </p:sp>
      <p:sp>
        <p:nvSpPr>
          <p:cNvPr id="5" name="Footer Placeholder 4"/>
          <p:cNvSpPr>
            <a:spLocks noGrp="1"/>
          </p:cNvSpPr>
          <p:nvPr>
            <p:ph type="ftr" sz="quarter" idx="11"/>
          </p:nvPr>
        </p:nvSpPr>
        <p:spPr/>
        <p:txBody>
          <a:bodyPr/>
          <a:lstStyle/>
          <a:p>
            <a:r>
              <a:rPr lang="en-GB" dirty="0"/>
              <a:t>https://rd-alliance.org/ - https://twitter.com/resdatall</a:t>
            </a:r>
          </a:p>
        </p:txBody>
      </p:sp>
      <p:sp>
        <p:nvSpPr>
          <p:cNvPr id="6" name="Slide Number Placeholder 5"/>
          <p:cNvSpPr>
            <a:spLocks noGrp="1"/>
          </p:cNvSpPr>
          <p:nvPr>
            <p:ph type="sldNum" sz="quarter" idx="12"/>
          </p:nvPr>
        </p:nvSpPr>
        <p:spPr/>
        <p:txBody>
          <a:bodyPr/>
          <a:lstStyle/>
          <a:p>
            <a:fld id="{5C2C58C4-3789-4E0B-9A83-CA5475925250}" type="slidenum">
              <a:rPr lang="en-GB" smtClean="0"/>
              <a:pPr/>
              <a:t>‹#›</a:t>
            </a:fld>
            <a:endParaRPr lang="en-GB"/>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769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7FE206-86D8-4344-B8DE-A794C73461E8}" type="datetime1">
              <a:rPr lang="en-GB" smtClean="0"/>
              <a:pPr/>
              <a:t>08/02/2019</a:t>
            </a:fld>
            <a:endParaRPr lang="en-GB"/>
          </a:p>
        </p:txBody>
      </p:sp>
      <p:sp>
        <p:nvSpPr>
          <p:cNvPr id="5" name="Footer Placeholder 4"/>
          <p:cNvSpPr>
            <a:spLocks noGrp="1"/>
          </p:cNvSpPr>
          <p:nvPr>
            <p:ph type="ftr" sz="quarter" idx="11"/>
          </p:nvPr>
        </p:nvSpPr>
        <p:spPr/>
        <p:txBody>
          <a:bodyPr/>
          <a:lstStyle/>
          <a:p>
            <a:r>
              <a:rPr lang="en-GB"/>
              <a:t>https://rd-alliance.org/ - https://twitter.com/resdatall</a:t>
            </a:r>
          </a:p>
        </p:txBody>
      </p:sp>
      <p:sp>
        <p:nvSpPr>
          <p:cNvPr id="6" name="Slide Number Placeholder 5"/>
          <p:cNvSpPr>
            <a:spLocks noGrp="1"/>
          </p:cNvSpPr>
          <p:nvPr>
            <p:ph type="sldNum" sz="quarter" idx="12"/>
          </p:nvPr>
        </p:nvSpPr>
        <p:spPr/>
        <p:txBody>
          <a:bodyPr/>
          <a:lstStyle/>
          <a:p>
            <a:fld id="{5C2C58C4-3789-4E0B-9A83-CA5475925250}" type="slidenum">
              <a:rPr lang="en-GB" smtClean="0"/>
              <a:pPr/>
              <a:t>‹#›</a:t>
            </a:fld>
            <a:endParaRPr lang="en-GB"/>
          </a:p>
        </p:txBody>
      </p:sp>
    </p:spTree>
    <p:extLst>
      <p:ext uri="{BB962C8B-B14F-4D97-AF65-F5344CB8AC3E}">
        <p14:creationId xmlns:p14="http://schemas.microsoft.com/office/powerpoint/2010/main" val="2015981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8405FA-A509-4B97-9E89-E5A7256D1D8C}" type="datetime1">
              <a:rPr lang="en-GB" smtClean="0"/>
              <a:pPr/>
              <a:t>08/02/2019</a:t>
            </a:fld>
            <a:endParaRPr lang="en-GB"/>
          </a:p>
        </p:txBody>
      </p:sp>
      <p:sp>
        <p:nvSpPr>
          <p:cNvPr id="5" name="Footer Placeholder 4"/>
          <p:cNvSpPr>
            <a:spLocks noGrp="1"/>
          </p:cNvSpPr>
          <p:nvPr>
            <p:ph type="ftr" sz="quarter" idx="11"/>
          </p:nvPr>
        </p:nvSpPr>
        <p:spPr/>
        <p:txBody>
          <a:bodyPr/>
          <a:lstStyle/>
          <a:p>
            <a:r>
              <a:rPr lang="en-GB"/>
              <a:t>https://rd-alliance.org/ - https://twitter.com/resdatall</a:t>
            </a:r>
          </a:p>
        </p:txBody>
      </p:sp>
      <p:sp>
        <p:nvSpPr>
          <p:cNvPr id="6" name="Slide Number Placeholder 5"/>
          <p:cNvSpPr>
            <a:spLocks noGrp="1"/>
          </p:cNvSpPr>
          <p:nvPr>
            <p:ph type="sldNum" sz="quarter" idx="12"/>
          </p:nvPr>
        </p:nvSpPr>
        <p:spPr/>
        <p:txBody>
          <a:bodyPr/>
          <a:lstStyle/>
          <a:p>
            <a:fld id="{5C2C58C4-3789-4E0B-9A83-CA5475925250}" type="slidenum">
              <a:rPr lang="en-GB" smtClean="0"/>
              <a:pPr/>
              <a:t>‹#›</a:t>
            </a:fld>
            <a:endParaRPr lang="en-GB"/>
          </a:p>
        </p:txBody>
      </p:sp>
    </p:spTree>
    <p:extLst>
      <p:ext uri="{BB962C8B-B14F-4D97-AF65-F5344CB8AC3E}">
        <p14:creationId xmlns:p14="http://schemas.microsoft.com/office/powerpoint/2010/main" val="1147952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2307C10-884D-4E8A-8C4D-243B9EDB7D74}" type="datetime1">
              <a:rPr lang="en-GB" smtClean="0"/>
              <a:pPr/>
              <a:t>08/02/2019</a:t>
            </a:fld>
            <a:endParaRPr lang="en-GB"/>
          </a:p>
        </p:txBody>
      </p:sp>
      <p:sp>
        <p:nvSpPr>
          <p:cNvPr id="5" name="Footer Placeholder 4"/>
          <p:cNvSpPr>
            <a:spLocks noGrp="1"/>
          </p:cNvSpPr>
          <p:nvPr>
            <p:ph type="ftr" sz="quarter" idx="11"/>
          </p:nvPr>
        </p:nvSpPr>
        <p:spPr/>
        <p:txBody>
          <a:bodyPr/>
          <a:lstStyle/>
          <a:p>
            <a:r>
              <a:rPr lang="en-GB"/>
              <a:t>https://rd-alliance.org/ - https://twitter.com/resdatall</a:t>
            </a:r>
            <a:endParaRPr lang="en-GB" dirty="0"/>
          </a:p>
        </p:txBody>
      </p:sp>
      <p:sp>
        <p:nvSpPr>
          <p:cNvPr id="6" name="Slide Number Placeholder 5"/>
          <p:cNvSpPr>
            <a:spLocks noGrp="1"/>
          </p:cNvSpPr>
          <p:nvPr>
            <p:ph type="sldNum" sz="quarter" idx="12"/>
          </p:nvPr>
        </p:nvSpPr>
        <p:spPr/>
        <p:txBody>
          <a:bodyPr/>
          <a:lstStyle/>
          <a:p>
            <a:fld id="{5C2C58C4-3789-4E0B-9A83-CA5475925250}" type="slidenum">
              <a:rPr lang="en-GB" smtClean="0"/>
              <a:pPr/>
              <a:t>‹#›</a:t>
            </a:fld>
            <a:endParaRPr lang="en-GB"/>
          </a:p>
        </p:txBody>
      </p:sp>
    </p:spTree>
    <p:extLst>
      <p:ext uri="{BB962C8B-B14F-4D97-AF65-F5344CB8AC3E}">
        <p14:creationId xmlns:p14="http://schemas.microsoft.com/office/powerpoint/2010/main" val="3221321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8F1E74-8058-44DA-A092-54F759F15134}" type="datetime1">
              <a:rPr lang="en-GB" smtClean="0"/>
              <a:pPr/>
              <a:t>08/02/2019</a:t>
            </a:fld>
            <a:endParaRPr lang="en-GB"/>
          </a:p>
        </p:txBody>
      </p:sp>
      <p:sp>
        <p:nvSpPr>
          <p:cNvPr id="5" name="Footer Placeholder 4"/>
          <p:cNvSpPr>
            <a:spLocks noGrp="1"/>
          </p:cNvSpPr>
          <p:nvPr>
            <p:ph type="ftr" sz="quarter" idx="11"/>
          </p:nvPr>
        </p:nvSpPr>
        <p:spPr/>
        <p:txBody>
          <a:bodyPr/>
          <a:lstStyle/>
          <a:p>
            <a:r>
              <a:rPr lang="en-GB"/>
              <a:t>https://rd-alliance.org/ - https://twitter.com/resdatall</a:t>
            </a:r>
          </a:p>
        </p:txBody>
      </p:sp>
      <p:sp>
        <p:nvSpPr>
          <p:cNvPr id="6" name="Slide Number Placeholder 5"/>
          <p:cNvSpPr>
            <a:spLocks noGrp="1"/>
          </p:cNvSpPr>
          <p:nvPr>
            <p:ph type="sldNum" sz="quarter" idx="12"/>
          </p:nvPr>
        </p:nvSpPr>
        <p:spPr/>
        <p:txBody>
          <a:bodyPr/>
          <a:lstStyle/>
          <a:p>
            <a:fld id="{5C2C58C4-3789-4E0B-9A83-CA5475925250}" type="slidenum">
              <a:rPr lang="en-GB" smtClean="0"/>
              <a:pPr/>
              <a:t>‹#›</a:t>
            </a:fld>
            <a:endParaRPr lang="en-GB"/>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1446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CB91245-AC9E-4BF5-9481-6C24F498292C}" type="datetime1">
              <a:rPr lang="en-GB" smtClean="0"/>
              <a:pPr/>
              <a:t>08/02/2019</a:t>
            </a:fld>
            <a:endParaRPr lang="en-GB"/>
          </a:p>
        </p:txBody>
      </p:sp>
      <p:sp>
        <p:nvSpPr>
          <p:cNvPr id="6" name="Footer Placeholder 5"/>
          <p:cNvSpPr>
            <a:spLocks noGrp="1"/>
          </p:cNvSpPr>
          <p:nvPr>
            <p:ph type="ftr" sz="quarter" idx="11"/>
          </p:nvPr>
        </p:nvSpPr>
        <p:spPr/>
        <p:txBody>
          <a:bodyPr/>
          <a:lstStyle/>
          <a:p>
            <a:r>
              <a:rPr lang="en-GB"/>
              <a:t>https://rd-alliance.org/ - https://twitter.com/resdatall</a:t>
            </a:r>
          </a:p>
        </p:txBody>
      </p:sp>
      <p:sp>
        <p:nvSpPr>
          <p:cNvPr id="7" name="Slide Number Placeholder 6"/>
          <p:cNvSpPr>
            <a:spLocks noGrp="1"/>
          </p:cNvSpPr>
          <p:nvPr>
            <p:ph type="sldNum" sz="quarter" idx="12"/>
          </p:nvPr>
        </p:nvSpPr>
        <p:spPr/>
        <p:txBody>
          <a:bodyPr/>
          <a:lstStyle/>
          <a:p>
            <a:fld id="{5C2C58C4-3789-4E0B-9A83-CA5475925250}" type="slidenum">
              <a:rPr lang="en-GB" smtClean="0"/>
              <a:pPr/>
              <a:t>‹#›</a:t>
            </a:fld>
            <a:endParaRPr lang="en-GB"/>
          </a:p>
        </p:txBody>
      </p:sp>
    </p:spTree>
    <p:extLst>
      <p:ext uri="{BB962C8B-B14F-4D97-AF65-F5344CB8AC3E}">
        <p14:creationId xmlns:p14="http://schemas.microsoft.com/office/powerpoint/2010/main" val="373594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626F003-159D-4C0D-91A7-A27918E81A19}" type="datetime1">
              <a:rPr lang="en-GB" smtClean="0"/>
              <a:pPr/>
              <a:t>08/02/2019</a:t>
            </a:fld>
            <a:endParaRPr lang="en-GB"/>
          </a:p>
        </p:txBody>
      </p:sp>
      <p:sp>
        <p:nvSpPr>
          <p:cNvPr id="8" name="Footer Placeholder 7"/>
          <p:cNvSpPr>
            <a:spLocks noGrp="1"/>
          </p:cNvSpPr>
          <p:nvPr>
            <p:ph type="ftr" sz="quarter" idx="11"/>
          </p:nvPr>
        </p:nvSpPr>
        <p:spPr/>
        <p:txBody>
          <a:bodyPr/>
          <a:lstStyle/>
          <a:p>
            <a:r>
              <a:rPr lang="en-GB"/>
              <a:t>https://rd-alliance.org/ - https://twitter.com/resdatall</a:t>
            </a:r>
          </a:p>
        </p:txBody>
      </p:sp>
      <p:sp>
        <p:nvSpPr>
          <p:cNvPr id="9" name="Slide Number Placeholder 8"/>
          <p:cNvSpPr>
            <a:spLocks noGrp="1"/>
          </p:cNvSpPr>
          <p:nvPr>
            <p:ph type="sldNum" sz="quarter" idx="12"/>
          </p:nvPr>
        </p:nvSpPr>
        <p:spPr/>
        <p:txBody>
          <a:bodyPr/>
          <a:lstStyle/>
          <a:p>
            <a:fld id="{5C2C58C4-3789-4E0B-9A83-CA5475925250}" type="slidenum">
              <a:rPr lang="en-GB" smtClean="0"/>
              <a:pPr/>
              <a:t>‹#›</a:t>
            </a:fld>
            <a:endParaRPr lang="en-GB"/>
          </a:p>
        </p:txBody>
      </p:sp>
    </p:spTree>
    <p:extLst>
      <p:ext uri="{BB962C8B-B14F-4D97-AF65-F5344CB8AC3E}">
        <p14:creationId xmlns:p14="http://schemas.microsoft.com/office/powerpoint/2010/main" val="3161665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6044F95-D929-4A7C-AFD0-A38140ED6D14}" type="datetime1">
              <a:rPr lang="en-GB" smtClean="0"/>
              <a:pPr/>
              <a:t>08/02/2019</a:t>
            </a:fld>
            <a:endParaRPr lang="en-GB"/>
          </a:p>
        </p:txBody>
      </p:sp>
      <p:sp>
        <p:nvSpPr>
          <p:cNvPr id="4" name="Footer Placeholder 3"/>
          <p:cNvSpPr>
            <a:spLocks noGrp="1"/>
          </p:cNvSpPr>
          <p:nvPr>
            <p:ph type="ftr" sz="quarter" idx="11"/>
          </p:nvPr>
        </p:nvSpPr>
        <p:spPr/>
        <p:txBody>
          <a:bodyPr/>
          <a:lstStyle/>
          <a:p>
            <a:r>
              <a:rPr lang="en-GB"/>
              <a:t>https://rd-alliance.org/ - https://twitter.com/resdatall</a:t>
            </a:r>
          </a:p>
        </p:txBody>
      </p:sp>
      <p:sp>
        <p:nvSpPr>
          <p:cNvPr id="5" name="Slide Number Placeholder 4"/>
          <p:cNvSpPr>
            <a:spLocks noGrp="1"/>
          </p:cNvSpPr>
          <p:nvPr>
            <p:ph type="sldNum" sz="quarter" idx="12"/>
          </p:nvPr>
        </p:nvSpPr>
        <p:spPr/>
        <p:txBody>
          <a:bodyPr/>
          <a:lstStyle/>
          <a:p>
            <a:fld id="{5C2C58C4-3789-4E0B-9A83-CA5475925250}" type="slidenum">
              <a:rPr lang="en-GB" smtClean="0"/>
              <a:pPr/>
              <a:t>‹#›</a:t>
            </a:fld>
            <a:endParaRPr lang="en-GB"/>
          </a:p>
        </p:txBody>
      </p:sp>
    </p:spTree>
    <p:extLst>
      <p:ext uri="{BB962C8B-B14F-4D97-AF65-F5344CB8AC3E}">
        <p14:creationId xmlns:p14="http://schemas.microsoft.com/office/powerpoint/2010/main" val="1672596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EC6CD041-934D-4059-B97B-C0B8DA69DF68}" type="datetime1">
              <a:rPr lang="en-GB" smtClean="0"/>
              <a:pPr/>
              <a:t>08/02/2019</a:t>
            </a:fld>
            <a:endParaRPr lang="en-GB"/>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GB"/>
              <a:t>https://rd-alliance.org/ - https://twitter.com/resdatall</a:t>
            </a:r>
          </a:p>
        </p:txBody>
      </p:sp>
      <p:sp>
        <p:nvSpPr>
          <p:cNvPr id="9" name="Slide Number Placeholder 8"/>
          <p:cNvSpPr>
            <a:spLocks noGrp="1"/>
          </p:cNvSpPr>
          <p:nvPr>
            <p:ph type="sldNum" sz="quarter" idx="12"/>
          </p:nvPr>
        </p:nvSpPr>
        <p:spPr/>
        <p:txBody>
          <a:bodyPr/>
          <a:lstStyle/>
          <a:p>
            <a:fld id="{5C2C58C4-3789-4E0B-9A83-CA5475925250}" type="slidenum">
              <a:rPr lang="en-GB" smtClean="0"/>
              <a:pPr/>
              <a:t>‹#›</a:t>
            </a:fld>
            <a:endParaRPr lang="en-GB"/>
          </a:p>
        </p:txBody>
      </p:sp>
    </p:spTree>
    <p:extLst>
      <p:ext uri="{BB962C8B-B14F-4D97-AF65-F5344CB8AC3E}">
        <p14:creationId xmlns:p14="http://schemas.microsoft.com/office/powerpoint/2010/main" val="983115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CE8ED017-96B9-47BE-82F0-D6C2FF3CA121}" type="datetime1">
              <a:rPr lang="en-GB" smtClean="0"/>
              <a:pPr/>
              <a:t>08/02/2019</a:t>
            </a:fld>
            <a:endParaRPr lang="en-GB"/>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r>
              <a:rPr lang="en-GB"/>
              <a:t>https://rd-alliance.org/ - https://twitter.com/resdatall</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C2C58C4-3789-4E0B-9A83-CA5475925250}" type="slidenum">
              <a:rPr lang="en-GB" smtClean="0"/>
              <a:pPr/>
              <a:t>‹#›</a:t>
            </a:fld>
            <a:endParaRPr lang="en-GB"/>
          </a:p>
        </p:txBody>
      </p:sp>
    </p:spTree>
    <p:extLst>
      <p:ext uri="{BB962C8B-B14F-4D97-AF65-F5344CB8AC3E}">
        <p14:creationId xmlns:p14="http://schemas.microsoft.com/office/powerpoint/2010/main" val="1026087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4A5E9C-2198-490E-9B60-86B997BF10E0}" type="datetime1">
              <a:rPr lang="en-GB" smtClean="0"/>
              <a:pPr/>
              <a:t>08/02/2019</a:t>
            </a:fld>
            <a:endParaRPr lang="en-GB"/>
          </a:p>
        </p:txBody>
      </p:sp>
      <p:sp>
        <p:nvSpPr>
          <p:cNvPr id="6" name="Footer Placeholder 5"/>
          <p:cNvSpPr>
            <a:spLocks noGrp="1"/>
          </p:cNvSpPr>
          <p:nvPr>
            <p:ph type="ftr" sz="quarter" idx="11"/>
          </p:nvPr>
        </p:nvSpPr>
        <p:spPr/>
        <p:txBody>
          <a:bodyPr/>
          <a:lstStyle/>
          <a:p>
            <a:r>
              <a:rPr lang="en-GB"/>
              <a:t>https://rd-alliance.org/ - https://twitter.com/resdatall</a:t>
            </a:r>
          </a:p>
        </p:txBody>
      </p:sp>
      <p:sp>
        <p:nvSpPr>
          <p:cNvPr id="7" name="Slide Number Placeholder 6"/>
          <p:cNvSpPr>
            <a:spLocks noGrp="1"/>
          </p:cNvSpPr>
          <p:nvPr>
            <p:ph type="sldNum" sz="quarter" idx="12"/>
          </p:nvPr>
        </p:nvSpPr>
        <p:spPr/>
        <p:txBody>
          <a:bodyPr/>
          <a:lstStyle/>
          <a:p>
            <a:fld id="{5C2C58C4-3789-4E0B-9A83-CA5475925250}" type="slidenum">
              <a:rPr lang="en-GB" smtClean="0"/>
              <a:pPr/>
              <a:t>‹#›</a:t>
            </a:fld>
            <a:endParaRPr lang="en-GB"/>
          </a:p>
        </p:txBody>
      </p:sp>
    </p:spTree>
    <p:extLst>
      <p:ext uri="{BB962C8B-B14F-4D97-AF65-F5344CB8AC3E}">
        <p14:creationId xmlns:p14="http://schemas.microsoft.com/office/powerpoint/2010/main" val="694323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344C4FFA-DE61-44BA-B988-CFF3193F84AE}" type="datetime1">
              <a:rPr lang="en-GB" smtClean="0"/>
              <a:pPr/>
              <a:t>08/02/2019</a:t>
            </a:fld>
            <a:endParaRPr lang="en-GB"/>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GB" dirty="0"/>
              <a:t>https://rd-alliance.org/ - https://twitter.com/resdatall</a:t>
            </a:r>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5C2C58C4-3789-4E0B-9A83-CA5475925250}" type="slidenum">
              <a:rPr lang="en-GB" smtClean="0"/>
              <a:pPr/>
              <a:t>‹#›</a:t>
            </a:fld>
            <a:endParaRPr lang="en-GB"/>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18303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5.jpeg"/></Relationships>
</file>

<file path=ppt/slides/_rels/slide1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5.jpeg"/><Relationship Id="rId4" Type="http://schemas.openxmlformats.org/officeDocument/2006/relationships/image" Target="../media/image69.jp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hyperlink" Target="https://rd-alliance.org/group/pid-information-types-wg/outcomes/pid-information-types" TargetMode="External"/><Relationship Id="rId7" Type="http://schemas.openxmlformats.org/officeDocument/2006/relationships/image" Target="../media/image73.png"/><Relationship Id="rId2" Type="http://schemas.openxmlformats.org/officeDocument/2006/relationships/hyperlink" Target="https://rd-alliance.org/group/data-foundation-and-terminology-wg/outcomes/data-foundation-and-terminology" TargetMode="External"/><Relationship Id="rId1" Type="http://schemas.openxmlformats.org/officeDocument/2006/relationships/slideLayout" Target="../slideLayouts/slideLayout2.xml"/><Relationship Id="rId6" Type="http://schemas.openxmlformats.org/officeDocument/2006/relationships/image" Target="../media/image2.png"/><Relationship Id="rId11" Type="http://schemas.openxmlformats.org/officeDocument/2006/relationships/image" Target="../media/image4.jpeg"/><Relationship Id="rId5" Type="http://schemas.openxmlformats.org/officeDocument/2006/relationships/hyperlink" Target="https://rd-alliance.org/group/practical-policy-wg/outcomes/practical-policy" TargetMode="External"/><Relationship Id="rId10" Type="http://schemas.openxmlformats.org/officeDocument/2006/relationships/image" Target="../media/image76.png"/><Relationship Id="rId4" Type="http://schemas.openxmlformats.org/officeDocument/2006/relationships/hyperlink" Target="https://rd-alliance.org/group/data-type-registries-wg/outcomes/data-type-registries" TargetMode="External"/><Relationship Id="rId9" Type="http://schemas.openxmlformats.org/officeDocument/2006/relationships/image" Target="../media/image75.png"/></Relationships>
</file>

<file path=ppt/slides/_rels/slide19.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rd-alliance.org/group/defining-urban-data-exchange-science-ig-data-description-registry-interoperability-ddri-wg" TargetMode="External"/><Relationship Id="rId7" Type="http://schemas.openxmlformats.org/officeDocument/2006/relationships/image" Target="../media/image77.png"/><Relationship Id="rId2" Type="http://schemas.openxmlformats.org/officeDocument/2006/relationships/hyperlink" Target="https://rd-alliance.org/group/data-citation-wg/outcomes/data-citation-recommendation.html" TargetMode="External"/><Relationship Id="rId1" Type="http://schemas.openxmlformats.org/officeDocument/2006/relationships/slideLayout" Target="../slideLayouts/slideLayout2.xml"/><Relationship Id="rId6" Type="http://schemas.openxmlformats.org/officeDocument/2006/relationships/image" Target="../media/image2.png"/><Relationship Id="rId11" Type="http://schemas.openxmlformats.org/officeDocument/2006/relationships/image" Target="../media/image80.tiff"/><Relationship Id="rId5" Type="http://schemas.openxmlformats.org/officeDocument/2006/relationships/hyperlink" Target="https://rd-alliance.org/group/research-data-collections-wg/outcomes/rda-research-data-collections-wg-recommendations" TargetMode="External"/><Relationship Id="rId10" Type="http://schemas.openxmlformats.org/officeDocument/2006/relationships/image" Target="../media/image79.png"/><Relationship Id="rId4" Type="http://schemas.openxmlformats.org/officeDocument/2006/relationships/hyperlink" Target="https://rd-alliance.org/group/metadata-standards-directory-wg/outcomes/metadata-standards-directory-working-group-outcome" TargetMode="External"/><Relationship Id="rId9" Type="http://schemas.openxmlformats.org/officeDocument/2006/relationships/image" Target="../media/image78.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hyperlink" Target="https://www.rd-alliance.org/group/brokering-ig-brokering-governance-wg/outcomes/sustainable-business-models-brokering-middleware" TargetMode="External"/><Relationship Id="rId7" Type="http://schemas.openxmlformats.org/officeDocument/2006/relationships/image" Target="../media/image81.png"/><Relationship Id="rId2" Type="http://schemas.openxmlformats.org/officeDocument/2006/relationships/hyperlink" Target="https://rd-alliance.org/group/agriculture-data-ig-igad/outcomes/wheat-data-interoperability-wg.html"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www.rd-alliance.org/group/research-data-repository-interoperability-wg/outcomes/research-data-repository-0" TargetMode="External"/><Relationship Id="rId10" Type="http://schemas.openxmlformats.org/officeDocument/2006/relationships/image" Target="../media/image4.jpeg"/><Relationship Id="rId4" Type="http://schemas.openxmlformats.org/officeDocument/2006/relationships/hyperlink" Target="https://www.rd-alliance.org/group/rdacodata-summer-schools-data-science-and-cloud-computing-developing-world-wg/outcomes" TargetMode="External"/><Relationship Id="rId9" Type="http://schemas.openxmlformats.org/officeDocument/2006/relationships/image" Target="../media/image83.png"/></Relationships>
</file>

<file path=ppt/slides/_rels/slide21.xml.rels><?xml version="1.0" encoding="UTF-8" standalone="yes"?>
<Relationships xmlns="http://schemas.openxmlformats.org/package/2006/relationships"><Relationship Id="rId3" Type="http://schemas.openxmlformats.org/officeDocument/2006/relationships/hyperlink" Target="https://www.rd-alliance.org/group/repository-audit-and-certification-dsa%E2%80%93wds-partnership-wg/outcomes/dsa-wds-partnership" TargetMode="External"/><Relationship Id="rId7" Type="http://schemas.openxmlformats.org/officeDocument/2006/relationships/image" Target="../media/image4.jpeg"/><Relationship Id="rId2" Type="http://schemas.openxmlformats.org/officeDocument/2006/relationships/image" Target="../media/image84.png"/><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2.png"/><Relationship Id="rId4" Type="http://schemas.openxmlformats.org/officeDocument/2006/relationships/hyperlink" Target="https://rd-alliance.org/group/rdawds-publishing-data-workflows-wg/outcomes/rdawds-publishing-data-workflows-wg"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rd-alliance.org/group/fairsharing-registry-connecting-data-policies-standards-databases-wg/outcomes/fairsharing" TargetMode="External"/><Relationship Id="rId7" Type="http://schemas.openxmlformats.org/officeDocument/2006/relationships/image" Target="../media/image86.png"/><Relationship Id="rId2" Type="http://schemas.openxmlformats.org/officeDocument/2006/relationships/hyperlink" Target="http://rd-alliance.org/group/rdawds-publishing-data-services-wg/outcomes/rdawds-publishing-data-services-wg-recommendations" TargetMode="External"/><Relationship Id="rId1" Type="http://schemas.openxmlformats.org/officeDocument/2006/relationships/slideLayout" Target="../slideLayouts/slideLayout2.xml"/><Relationship Id="rId6" Type="http://schemas.openxmlformats.org/officeDocument/2006/relationships/image" Target="../media/image2.png"/><Relationship Id="rId11" Type="http://schemas.openxmlformats.org/officeDocument/2006/relationships/image" Target="../media/image85.png"/><Relationship Id="rId5" Type="http://schemas.openxmlformats.org/officeDocument/2006/relationships/hyperlink" Target="https://www.rd-alliance.org/group/pid-kernel-information-wg/outcomes/recommendation-pid-kernel-information" TargetMode="External"/><Relationship Id="rId10" Type="http://schemas.openxmlformats.org/officeDocument/2006/relationships/image" Target="../media/image87.png"/><Relationship Id="rId4" Type="http://schemas.openxmlformats.org/officeDocument/2006/relationships/hyperlink" Target="https://www.rd-alliance.org/group/rda-tdwg-metadata-standards-attribution-physical-and-digital-collections-stewardship/outcomes" TargetMode="External"/><Relationship Id="rId9" Type="http://schemas.openxmlformats.org/officeDocument/2006/relationships/image" Target="../media/image84.png"/></Relationships>
</file>

<file path=ppt/slides/_rels/slide23.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4.jpeg"/><Relationship Id="rId7" Type="http://schemas.openxmlformats.org/officeDocument/2006/relationships/image" Target="../media/image9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tiff"/><Relationship Id="rId4" Type="http://schemas.openxmlformats.org/officeDocument/2006/relationships/image" Target="../media/image88.png"/><Relationship Id="rId9" Type="http://schemas.openxmlformats.org/officeDocument/2006/relationships/image" Target="../media/image93.png"/></Relationships>
</file>

<file path=ppt/slides/_rels/slide24.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www.rd-alliance.org/group/data-discovery-paradigms-ig/outcomes/survey-current-practices-data-search-services" TargetMode="External"/><Relationship Id="rId7" Type="http://schemas.openxmlformats.org/officeDocument/2006/relationships/image" Target="../media/image2.png"/><Relationship Id="rId2" Type="http://schemas.openxmlformats.org/officeDocument/2006/relationships/hyperlink" Target="https://rd-alliance.org/group/libraries-research-data-ig/outcomes/23-things-libraries-research-data-supporting-output" TargetMode="External"/><Relationship Id="rId1" Type="http://schemas.openxmlformats.org/officeDocument/2006/relationships/slideLayout" Target="../slideLayouts/slideLayout2.xml"/><Relationship Id="rId6" Type="http://schemas.openxmlformats.org/officeDocument/2006/relationships/hyperlink" Target="https://www.rd-alliance.org/group/data-discovery-paradigms-ig/outcomes/ten-quick-tips-finding-research-data" TargetMode="External"/><Relationship Id="rId5" Type="http://schemas.openxmlformats.org/officeDocument/2006/relationships/hyperlink" Target="https://www.rd-alliance.org/group/data-discovery-paradigms-ig/outcomes/data-discovery-paradigms-user-requirements-and" TargetMode="External"/><Relationship Id="rId4" Type="http://schemas.openxmlformats.org/officeDocument/2006/relationships/hyperlink" Target="http://dx.doi.org/10.15497/RDA00023"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rd-alliance.org/group/rdacodata-legal-interoperability-ig/outcomes/rda-codata-legal-interoperability-research-data" TargetMode="External"/><Relationship Id="rId7" Type="http://schemas.openxmlformats.org/officeDocument/2006/relationships/image" Target="../media/image4.jpeg"/><Relationship Id="rId2" Type="http://schemas.openxmlformats.org/officeDocument/2006/relationships/hyperlink" Target="https://www.rd-alliance.org/group/rdawds-publishing-data-cost-recovery-data-centres-ig/outcomes/income-streams-data-repositories"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www.rd-alliance.org/group/research-data-repository-interoperability-wg/outcomes/research-data-repository" TargetMode="External"/><Relationship Id="rId4" Type="http://schemas.openxmlformats.org/officeDocument/2006/relationships/hyperlink" Target="https://www.rd-alliance.org/group/repository-platforms-research-data-ig/outcomes/matrix-use-cases-and-functional-requirements"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rd-alliance.org/group/data-fabric-ig/outcomes/summary-virtual-layer-recommendations-0" TargetMode="External"/><Relationship Id="rId2" Type="http://schemas.openxmlformats.org/officeDocument/2006/relationships/hyperlink" Target="https://www.rd-alliance.org/group/data-fabric-ig/outcomes/persistent-identifiers-consolidated-assertions"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2.png"/><Relationship Id="rId4" Type="http://schemas.openxmlformats.org/officeDocument/2006/relationships/hyperlink" Target="https://rd-alliance.org/group/federated-identity-management/outcomes/federated-identity-management-research-collaboration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4.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95.jpeg"/><Relationship Id="rId5" Type="http://schemas.openxmlformats.org/officeDocument/2006/relationships/hyperlink" Target="mailto:enquiries@rd-alliance.org" TargetMode="External"/><Relationship Id="rId4" Type="http://schemas.openxmlformats.org/officeDocument/2006/relationships/hyperlink" Target="https://www.rd-alliance.org/interest-rda-recommendations"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97.jpeg"/><Relationship Id="rId7"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98.jpeg"/></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tiff"/><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3" Type="http://schemas.openxmlformats.org/officeDocument/2006/relationships/image" Target="../media/image17.jpeg"/><Relationship Id="rId18" Type="http://schemas.openxmlformats.org/officeDocument/2006/relationships/image" Target="../media/image22.jpeg"/><Relationship Id="rId26" Type="http://schemas.openxmlformats.org/officeDocument/2006/relationships/image" Target="../media/image30.gif"/><Relationship Id="rId39" Type="http://schemas.openxmlformats.org/officeDocument/2006/relationships/image" Target="../media/image43.png"/><Relationship Id="rId21" Type="http://schemas.openxmlformats.org/officeDocument/2006/relationships/image" Target="../media/image25.jpeg"/><Relationship Id="rId34" Type="http://schemas.openxmlformats.org/officeDocument/2006/relationships/image" Target="../media/image38.png"/><Relationship Id="rId42" Type="http://schemas.openxmlformats.org/officeDocument/2006/relationships/image" Target="../media/image46.jpeg"/><Relationship Id="rId47" Type="http://schemas.openxmlformats.org/officeDocument/2006/relationships/image" Target="../media/image51.png"/><Relationship Id="rId50" Type="http://schemas.openxmlformats.org/officeDocument/2006/relationships/image" Target="../media/image54.png"/><Relationship Id="rId55" Type="http://schemas.openxmlformats.org/officeDocument/2006/relationships/image" Target="../media/image59.jpeg"/><Relationship Id="rId7" Type="http://schemas.openxmlformats.org/officeDocument/2006/relationships/image" Target="../media/image11.jpeg"/><Relationship Id="rId2" Type="http://schemas.openxmlformats.org/officeDocument/2006/relationships/notesSlide" Target="../notesSlides/notesSlide3.xml"/><Relationship Id="rId16" Type="http://schemas.openxmlformats.org/officeDocument/2006/relationships/image" Target="../media/image20.jpeg"/><Relationship Id="rId29" Type="http://schemas.openxmlformats.org/officeDocument/2006/relationships/image" Target="../media/image33.png"/><Relationship Id="rId11" Type="http://schemas.openxmlformats.org/officeDocument/2006/relationships/image" Target="../media/image15.png"/><Relationship Id="rId24" Type="http://schemas.openxmlformats.org/officeDocument/2006/relationships/image" Target="../media/image28.png"/><Relationship Id="rId32" Type="http://schemas.openxmlformats.org/officeDocument/2006/relationships/image" Target="../media/image36.png"/><Relationship Id="rId37" Type="http://schemas.openxmlformats.org/officeDocument/2006/relationships/image" Target="../media/image41.png"/><Relationship Id="rId40" Type="http://schemas.openxmlformats.org/officeDocument/2006/relationships/image" Target="../media/image44.png"/><Relationship Id="rId45" Type="http://schemas.openxmlformats.org/officeDocument/2006/relationships/image" Target="../media/image49.png"/><Relationship Id="rId53" Type="http://schemas.openxmlformats.org/officeDocument/2006/relationships/image" Target="../media/image57.png"/><Relationship Id="rId58" Type="http://schemas.openxmlformats.org/officeDocument/2006/relationships/image" Target="../media/image62.png"/><Relationship Id="rId5" Type="http://schemas.openxmlformats.org/officeDocument/2006/relationships/image" Target="../media/image4.jpeg"/><Relationship Id="rId19" Type="http://schemas.openxmlformats.org/officeDocument/2006/relationships/image" Target="../media/image23.jpeg"/><Relationship Id="rId4" Type="http://schemas.openxmlformats.org/officeDocument/2006/relationships/image" Target="../media/image9.png"/><Relationship Id="rId9" Type="http://schemas.openxmlformats.org/officeDocument/2006/relationships/image" Target="../media/image13.png"/><Relationship Id="rId14" Type="http://schemas.openxmlformats.org/officeDocument/2006/relationships/image" Target="../media/image18.png"/><Relationship Id="rId22" Type="http://schemas.openxmlformats.org/officeDocument/2006/relationships/image" Target="../media/image26.jpeg"/><Relationship Id="rId27" Type="http://schemas.openxmlformats.org/officeDocument/2006/relationships/image" Target="../media/image31.jpeg"/><Relationship Id="rId30" Type="http://schemas.openxmlformats.org/officeDocument/2006/relationships/image" Target="../media/image34.jpeg"/><Relationship Id="rId35" Type="http://schemas.openxmlformats.org/officeDocument/2006/relationships/image" Target="../media/image39.png"/><Relationship Id="rId43" Type="http://schemas.openxmlformats.org/officeDocument/2006/relationships/image" Target="../media/image47.png"/><Relationship Id="rId48" Type="http://schemas.openxmlformats.org/officeDocument/2006/relationships/image" Target="../media/image52.png"/><Relationship Id="rId56" Type="http://schemas.openxmlformats.org/officeDocument/2006/relationships/image" Target="../media/image60.jpeg"/><Relationship Id="rId8" Type="http://schemas.openxmlformats.org/officeDocument/2006/relationships/image" Target="../media/image12.jpeg"/><Relationship Id="rId51" Type="http://schemas.openxmlformats.org/officeDocument/2006/relationships/image" Target="../media/image55.png"/><Relationship Id="rId3" Type="http://schemas.openxmlformats.org/officeDocument/2006/relationships/image" Target="../media/image8.tiff"/><Relationship Id="rId12" Type="http://schemas.openxmlformats.org/officeDocument/2006/relationships/image" Target="../media/image16.jpeg"/><Relationship Id="rId17" Type="http://schemas.openxmlformats.org/officeDocument/2006/relationships/image" Target="../media/image21.jpeg"/><Relationship Id="rId25" Type="http://schemas.openxmlformats.org/officeDocument/2006/relationships/image" Target="../media/image29.jpeg"/><Relationship Id="rId33" Type="http://schemas.openxmlformats.org/officeDocument/2006/relationships/image" Target="../media/image37.jpeg"/><Relationship Id="rId38" Type="http://schemas.openxmlformats.org/officeDocument/2006/relationships/image" Target="../media/image42.png"/><Relationship Id="rId46" Type="http://schemas.openxmlformats.org/officeDocument/2006/relationships/image" Target="../media/image50.jpeg"/><Relationship Id="rId59" Type="http://schemas.openxmlformats.org/officeDocument/2006/relationships/image" Target="../media/image63.gif"/><Relationship Id="rId20" Type="http://schemas.openxmlformats.org/officeDocument/2006/relationships/image" Target="../media/image24.png"/><Relationship Id="rId41" Type="http://schemas.openxmlformats.org/officeDocument/2006/relationships/image" Target="../media/image45.png"/><Relationship Id="rId54"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10.jpeg"/><Relationship Id="rId15" Type="http://schemas.openxmlformats.org/officeDocument/2006/relationships/image" Target="../media/image19.png"/><Relationship Id="rId23" Type="http://schemas.openxmlformats.org/officeDocument/2006/relationships/image" Target="../media/image27.gif"/><Relationship Id="rId28" Type="http://schemas.openxmlformats.org/officeDocument/2006/relationships/image" Target="../media/image32.png"/><Relationship Id="rId36" Type="http://schemas.openxmlformats.org/officeDocument/2006/relationships/image" Target="../media/image40.png"/><Relationship Id="rId49" Type="http://schemas.openxmlformats.org/officeDocument/2006/relationships/image" Target="../media/image53.jpeg"/><Relationship Id="rId57" Type="http://schemas.openxmlformats.org/officeDocument/2006/relationships/image" Target="../media/image61.png"/><Relationship Id="rId10" Type="http://schemas.openxmlformats.org/officeDocument/2006/relationships/image" Target="../media/image14.jpeg"/><Relationship Id="rId31" Type="http://schemas.openxmlformats.org/officeDocument/2006/relationships/image" Target="../media/image35.png"/><Relationship Id="rId44" Type="http://schemas.openxmlformats.org/officeDocument/2006/relationships/image" Target="../media/image48.png"/><Relationship Id="rId52" Type="http://schemas.openxmlformats.org/officeDocument/2006/relationships/image" Target="../media/image56.png"/><Relationship Id="rId60" Type="http://schemas.openxmlformats.org/officeDocument/2006/relationships/image" Target="../media/image64.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image" Target="../media/image6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61811" y="1302203"/>
            <a:ext cx="7007027" cy="4902926"/>
          </a:xfrm>
        </p:spPr>
        <p:txBody>
          <a:bodyPr>
            <a:normAutofit fontScale="90000"/>
          </a:bodyPr>
          <a:lstStyle/>
          <a:p>
            <a:pPr algn="r"/>
            <a:r>
              <a:rPr lang="en-GB" b="1" dirty="0"/>
              <a:t>The Research Data Alliance (RDA) </a:t>
            </a:r>
            <a:br>
              <a:rPr lang="en-GB" b="1" dirty="0"/>
            </a:br>
            <a:r>
              <a:rPr lang="en-GB" dirty="0"/>
              <a:t>in a nutshell</a:t>
            </a:r>
            <a:br>
              <a:rPr lang="en-GB" b="1" dirty="0"/>
            </a:br>
            <a:br>
              <a:rPr lang="en-GB" b="1" dirty="0"/>
            </a:br>
            <a:r>
              <a:rPr lang="en-GB" sz="4900" dirty="0"/>
              <a:t>January 2019</a:t>
            </a:r>
            <a:br>
              <a:rPr lang="en-GB" b="1" dirty="0"/>
            </a:br>
            <a:endParaRPr lang="en-GB" b="1"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857250"/>
            <a:ext cx="1361811" cy="889907"/>
          </a:xfrm>
          <a:prstGeom prst="rect">
            <a:avLst/>
          </a:prstGeom>
        </p:spPr>
      </p:pic>
      <p:sp>
        <p:nvSpPr>
          <p:cNvPr id="8" name="Segnaposto piè di pagina 7"/>
          <p:cNvSpPr>
            <a:spLocks noGrp="1"/>
          </p:cNvSpPr>
          <p:nvPr>
            <p:ph type="ftr" sz="quarter" idx="11"/>
          </p:nvPr>
        </p:nvSpPr>
        <p:spPr>
          <a:xfrm>
            <a:off x="2689414" y="6361612"/>
            <a:ext cx="5878285" cy="496388"/>
          </a:xfrm>
        </p:spPr>
        <p:txBody>
          <a:bodyPr/>
          <a:lstStyle/>
          <a:p>
            <a:pPr algn="l"/>
            <a:r>
              <a:rPr lang="en-GB" sz="1600" b="1" dirty="0">
                <a:solidFill>
                  <a:schemeClr val="bg1"/>
                </a:solidFill>
              </a:rPr>
              <a:t>www.rd-alliance.org -  @</a:t>
            </a:r>
            <a:r>
              <a:rPr lang="en-GB" sz="1600" b="1" dirty="0" err="1">
                <a:solidFill>
                  <a:schemeClr val="bg1"/>
                </a:solidFill>
              </a:rPr>
              <a:t>resdatall</a:t>
            </a:r>
            <a:endParaRPr lang="en-GB" sz="1600" b="1" dirty="0">
              <a:solidFill>
                <a:schemeClr val="bg1"/>
              </a:solidFill>
            </a:endParaRPr>
          </a:p>
        </p:txBody>
      </p:sp>
      <p:pic>
        <p:nvPicPr>
          <p:cNvPr id="7" name="Picture 2" descr="Creative Commons License"/>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Tree>
    <p:extLst>
      <p:ext uri="{BB962C8B-B14F-4D97-AF65-F5344CB8AC3E}">
        <p14:creationId xmlns:p14="http://schemas.microsoft.com/office/powerpoint/2010/main" val="3794215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p:nvPr/>
        </p:nvSpPr>
        <p:spPr>
          <a:xfrm>
            <a:off x="261058" y="6430876"/>
            <a:ext cx="2351926" cy="338554"/>
          </a:xfrm>
          <a:prstGeom prst="rect">
            <a:avLst/>
          </a:prstGeom>
        </p:spPr>
        <p:txBody>
          <a:bodyPr wrap="none">
            <a:spAutoFit/>
          </a:bodyPr>
          <a:lstStyle/>
          <a:p>
            <a:r>
              <a:rPr lang="en-GB" sz="1600" b="1" dirty="0">
                <a:solidFill>
                  <a:schemeClr val="bg1"/>
                </a:solidFill>
              </a:rPr>
              <a:t>rd-alliance.org/about-</a:t>
            </a:r>
            <a:r>
              <a:rPr lang="en-GB" sz="1600" b="1" dirty="0" err="1">
                <a:solidFill>
                  <a:schemeClr val="bg1"/>
                </a:solidFill>
              </a:rPr>
              <a:t>rda</a:t>
            </a:r>
            <a:endParaRPr lang="en-GB" sz="1600" b="1" dirty="0">
              <a:solidFill>
                <a:schemeClr val="bg1"/>
              </a:solidFill>
            </a:endParaRPr>
          </a:p>
        </p:txBody>
      </p:sp>
      <p:sp>
        <p:nvSpPr>
          <p:cNvPr id="15"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6" name="Picture 2" descr="Creative Commons Licen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50" name="Title 1"/>
          <p:cNvSpPr>
            <a:spLocks noGrp="1"/>
          </p:cNvSpPr>
          <p:nvPr>
            <p:ph type="title" idx="4294967295"/>
          </p:nvPr>
        </p:nvSpPr>
        <p:spPr>
          <a:xfrm>
            <a:off x="1128375" y="68039"/>
            <a:ext cx="4426261" cy="613855"/>
          </a:xfrm>
        </p:spPr>
        <p:txBody>
          <a:bodyPr>
            <a:noAutofit/>
          </a:bodyPr>
          <a:lstStyle/>
          <a:p>
            <a:r>
              <a:rPr lang="it-IT" sz="3600" dirty="0" err="1"/>
              <a:t>Who</a:t>
            </a:r>
            <a:r>
              <a:rPr lang="it-IT" sz="3600" dirty="0"/>
              <a:t> </a:t>
            </a:r>
            <a:r>
              <a:rPr lang="it-IT" sz="3600" dirty="0" err="1"/>
              <a:t>is</a:t>
            </a:r>
            <a:r>
              <a:rPr lang="it-IT" sz="3600" dirty="0"/>
              <a:t> RDA</a:t>
            </a:r>
          </a:p>
        </p:txBody>
      </p:sp>
      <p:pic>
        <p:nvPicPr>
          <p:cNvPr id="23" name="Picture 3">
            <a:extLst>
              <a:ext uri="{FF2B5EF4-FFF2-40B4-BE49-F238E27FC236}">
                <a16:creationId xmlns:a16="http://schemas.microsoft.com/office/drawing/2014/main" id="{EAC88BB8-68DF-634E-A1D4-366DE1D4ADE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1058" y="68039"/>
            <a:ext cx="847550" cy="553852"/>
          </a:xfrm>
          <a:prstGeom prst="rect">
            <a:avLst/>
          </a:prstGeom>
        </p:spPr>
      </p:pic>
      <p:pic>
        <p:nvPicPr>
          <p:cNvPr id="3" name="Picture 2">
            <a:extLst>
              <a:ext uri="{FF2B5EF4-FFF2-40B4-BE49-F238E27FC236}">
                <a16:creationId xmlns:a16="http://schemas.microsoft.com/office/drawing/2014/main" id="{D7D5E263-2E34-ED4D-BD5E-A81C24D96BD9}"/>
              </a:ext>
            </a:extLst>
          </p:cNvPr>
          <p:cNvPicPr>
            <a:picLocks noChangeAspect="1"/>
          </p:cNvPicPr>
          <p:nvPr/>
        </p:nvPicPr>
        <p:blipFill>
          <a:blip r:embed="rId5"/>
          <a:stretch>
            <a:fillRect/>
          </a:stretch>
        </p:blipFill>
        <p:spPr>
          <a:xfrm>
            <a:off x="261058" y="991309"/>
            <a:ext cx="8352340" cy="4957881"/>
          </a:xfrm>
          <a:prstGeom prst="rect">
            <a:avLst/>
          </a:prstGeom>
        </p:spPr>
      </p:pic>
    </p:spTree>
    <p:extLst>
      <p:ext uri="{BB962C8B-B14F-4D97-AF65-F5344CB8AC3E}">
        <p14:creationId xmlns:p14="http://schemas.microsoft.com/office/powerpoint/2010/main" val="4055289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a:extLst>
              <a:ext uri="{FF2B5EF4-FFF2-40B4-BE49-F238E27FC236}">
                <a16:creationId xmlns:a16="http://schemas.microsoft.com/office/drawing/2014/main" id="{1AC95416-691F-4A43-A26C-8E5AF3D26ACE}"/>
              </a:ext>
            </a:extLst>
          </p:cNvPr>
          <p:cNvSpPr>
            <a:spLocks noGrp="1"/>
          </p:cNvSpPr>
          <p:nvPr>
            <p:ph type="ftr" sz="quarter" idx="11"/>
          </p:nvPr>
        </p:nvSpPr>
        <p:spPr/>
        <p:txBody>
          <a:bodyPr/>
          <a:lstStyle/>
          <a:p>
            <a:r>
              <a:rPr lang="en-GB"/>
              <a:t>https://rd-alliance.org/ - https://twitter.com/resdatall</a:t>
            </a:r>
          </a:p>
        </p:txBody>
      </p:sp>
      <p:sp>
        <p:nvSpPr>
          <p:cNvPr id="4" name="Title 1">
            <a:extLst>
              <a:ext uri="{FF2B5EF4-FFF2-40B4-BE49-F238E27FC236}">
                <a16:creationId xmlns:a16="http://schemas.microsoft.com/office/drawing/2014/main" id="{BF4E820C-A3EB-3B4C-9B92-324705D0977D}"/>
              </a:ext>
            </a:extLst>
          </p:cNvPr>
          <p:cNvSpPr txBox="1">
            <a:spLocks/>
          </p:cNvSpPr>
          <p:nvPr/>
        </p:nvSpPr>
        <p:spPr>
          <a:xfrm>
            <a:off x="1128375" y="68039"/>
            <a:ext cx="4426261" cy="613855"/>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it-IT" sz="3600"/>
              <a:t>Who is RDA</a:t>
            </a:r>
            <a:endParaRPr lang="it-IT" sz="3600" dirty="0"/>
          </a:p>
        </p:txBody>
      </p:sp>
      <p:pic>
        <p:nvPicPr>
          <p:cNvPr id="5" name="Picture 3">
            <a:extLst>
              <a:ext uri="{FF2B5EF4-FFF2-40B4-BE49-F238E27FC236}">
                <a16:creationId xmlns:a16="http://schemas.microsoft.com/office/drawing/2014/main" id="{3735617A-A829-3C4A-92ED-3718285982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61058" y="68039"/>
            <a:ext cx="847550" cy="553852"/>
          </a:xfrm>
          <a:prstGeom prst="rect">
            <a:avLst/>
          </a:prstGeom>
        </p:spPr>
      </p:pic>
      <p:pic>
        <p:nvPicPr>
          <p:cNvPr id="6" name="Picture 5">
            <a:extLst>
              <a:ext uri="{FF2B5EF4-FFF2-40B4-BE49-F238E27FC236}">
                <a16:creationId xmlns:a16="http://schemas.microsoft.com/office/drawing/2014/main" id="{C4245A0B-1218-3145-969D-00DABD135E0D}"/>
              </a:ext>
            </a:extLst>
          </p:cNvPr>
          <p:cNvPicPr>
            <a:picLocks noChangeAspect="1"/>
          </p:cNvPicPr>
          <p:nvPr/>
        </p:nvPicPr>
        <p:blipFill>
          <a:blip r:embed="rId3"/>
          <a:stretch>
            <a:fillRect/>
          </a:stretch>
        </p:blipFill>
        <p:spPr>
          <a:xfrm>
            <a:off x="768350" y="621890"/>
            <a:ext cx="7607300" cy="5677309"/>
          </a:xfrm>
          <a:prstGeom prst="rect">
            <a:avLst/>
          </a:prstGeom>
        </p:spPr>
      </p:pic>
    </p:spTree>
    <p:extLst>
      <p:ext uri="{BB962C8B-B14F-4D97-AF65-F5344CB8AC3E}">
        <p14:creationId xmlns:p14="http://schemas.microsoft.com/office/powerpoint/2010/main" val="671130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p:nvPr/>
        </p:nvSpPr>
        <p:spPr>
          <a:xfrm>
            <a:off x="261058" y="6430876"/>
            <a:ext cx="2351926" cy="338554"/>
          </a:xfrm>
          <a:prstGeom prst="rect">
            <a:avLst/>
          </a:prstGeom>
        </p:spPr>
        <p:txBody>
          <a:bodyPr wrap="none">
            <a:spAutoFit/>
          </a:bodyPr>
          <a:lstStyle/>
          <a:p>
            <a:r>
              <a:rPr lang="en-GB" sz="1600" b="1" dirty="0">
                <a:solidFill>
                  <a:schemeClr val="bg1"/>
                </a:solidFill>
              </a:rPr>
              <a:t>rd-alliance.org/about-</a:t>
            </a:r>
            <a:r>
              <a:rPr lang="en-GB" sz="1600" b="1" dirty="0" err="1">
                <a:solidFill>
                  <a:schemeClr val="bg1"/>
                </a:solidFill>
              </a:rPr>
              <a:t>rda</a:t>
            </a:r>
            <a:endParaRPr lang="en-GB" sz="1600" b="1" dirty="0">
              <a:solidFill>
                <a:schemeClr val="bg1"/>
              </a:solidFill>
            </a:endParaRPr>
          </a:p>
        </p:txBody>
      </p:sp>
      <p:sp>
        <p:nvSpPr>
          <p:cNvPr id="10"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1" name="Picture 2" descr="Creative Commons Licen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4" name="Rectangle 3"/>
          <p:cNvSpPr/>
          <p:nvPr/>
        </p:nvSpPr>
        <p:spPr>
          <a:xfrm>
            <a:off x="5683555" y="6034325"/>
            <a:ext cx="147919" cy="2004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1764996" y="5698210"/>
            <a:ext cx="147919" cy="2004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Picture 4">
            <a:extLst>
              <a:ext uri="{FF2B5EF4-FFF2-40B4-BE49-F238E27FC236}">
                <a16:creationId xmlns:a16="http://schemas.microsoft.com/office/drawing/2014/main" id="{29B97580-6B9B-0446-A4C4-791A6A6972AC}"/>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397387" y="3877832"/>
            <a:ext cx="3665649" cy="2345034"/>
          </a:xfrm>
          <a:prstGeom prst="rect">
            <a:avLst/>
          </a:prstGeom>
          <a:ln>
            <a:solidFill>
              <a:schemeClr val="bg1">
                <a:lumMod val="85000"/>
              </a:schemeClr>
            </a:solidFill>
          </a:ln>
        </p:spPr>
      </p:pic>
      <p:sp>
        <p:nvSpPr>
          <p:cNvPr id="18" name="TextBox 12">
            <a:extLst>
              <a:ext uri="{FF2B5EF4-FFF2-40B4-BE49-F238E27FC236}">
                <a16:creationId xmlns:a16="http://schemas.microsoft.com/office/drawing/2014/main" id="{550BD90E-CA26-9F43-B45A-4D454ED09FBB}"/>
              </a:ext>
            </a:extLst>
          </p:cNvPr>
          <p:cNvSpPr txBox="1"/>
          <p:nvPr/>
        </p:nvSpPr>
        <p:spPr>
          <a:xfrm>
            <a:off x="40460" y="5790326"/>
            <a:ext cx="4870116" cy="369332"/>
          </a:xfrm>
          <a:prstGeom prst="rect">
            <a:avLst/>
          </a:prstGeom>
          <a:solidFill>
            <a:schemeClr val="accent1">
              <a:lumMod val="60000"/>
              <a:lumOff val="40000"/>
            </a:schemeClr>
          </a:solidFill>
        </p:spPr>
        <p:txBody>
          <a:bodyPr wrap="none" rtlCol="0">
            <a:spAutoFit/>
          </a:bodyPr>
          <a:lstStyle/>
          <a:p>
            <a:r>
              <a:rPr lang="it-IT" b="1" dirty="0"/>
              <a:t>RDA </a:t>
            </a:r>
            <a:r>
              <a:rPr lang="it-IT" b="1" dirty="0" err="1"/>
              <a:t>members</a:t>
            </a:r>
            <a:r>
              <a:rPr lang="it-IT" b="1" dirty="0"/>
              <a:t> come from 137 </a:t>
            </a:r>
            <a:r>
              <a:rPr lang="it-IT" b="1" dirty="0" err="1"/>
              <a:t>different</a:t>
            </a:r>
            <a:r>
              <a:rPr lang="it-IT" b="1" dirty="0"/>
              <a:t> </a:t>
            </a:r>
            <a:r>
              <a:rPr lang="it-IT" b="1" dirty="0" err="1"/>
              <a:t>countries</a:t>
            </a:r>
            <a:endParaRPr lang="it-IT" b="1" dirty="0"/>
          </a:p>
        </p:txBody>
      </p:sp>
      <p:sp>
        <p:nvSpPr>
          <p:cNvPr id="16" name="Freccia destra 15">
            <a:extLst>
              <a:ext uri="{FF2B5EF4-FFF2-40B4-BE49-F238E27FC236}">
                <a16:creationId xmlns:a16="http://schemas.microsoft.com/office/drawing/2014/main" id="{30FC9456-F979-084F-B3EE-37FBA383132D}"/>
              </a:ext>
            </a:extLst>
          </p:cNvPr>
          <p:cNvSpPr/>
          <p:nvPr/>
        </p:nvSpPr>
        <p:spPr>
          <a:xfrm>
            <a:off x="4988118" y="5803608"/>
            <a:ext cx="679731" cy="356050"/>
          </a:xfrm>
          <a:prstGeom prst="right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Picture 3">
            <a:extLst>
              <a:ext uri="{FF2B5EF4-FFF2-40B4-BE49-F238E27FC236}">
                <a16:creationId xmlns:a16="http://schemas.microsoft.com/office/drawing/2014/main" id="{E74D4676-C4F5-5646-80A1-03ECD4A541A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61058" y="68039"/>
            <a:ext cx="847550" cy="553852"/>
          </a:xfrm>
          <a:prstGeom prst="rect">
            <a:avLst/>
          </a:prstGeom>
        </p:spPr>
      </p:pic>
      <p:sp>
        <p:nvSpPr>
          <p:cNvPr id="19" name="Title 1">
            <a:extLst>
              <a:ext uri="{FF2B5EF4-FFF2-40B4-BE49-F238E27FC236}">
                <a16:creationId xmlns:a16="http://schemas.microsoft.com/office/drawing/2014/main" id="{0F08C318-A88A-2943-BCCB-A0B08B2B2D74}"/>
              </a:ext>
            </a:extLst>
          </p:cNvPr>
          <p:cNvSpPr txBox="1">
            <a:spLocks/>
          </p:cNvSpPr>
          <p:nvPr/>
        </p:nvSpPr>
        <p:spPr>
          <a:xfrm>
            <a:off x="1128375" y="68039"/>
            <a:ext cx="6630962" cy="613855"/>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it-IT" sz="3600" dirty="0"/>
              <a:t>RDA </a:t>
            </a:r>
            <a:r>
              <a:rPr lang="it-IT" sz="3600" dirty="0" err="1"/>
              <a:t>Geographical</a:t>
            </a:r>
            <a:r>
              <a:rPr lang="it-IT" sz="3600" dirty="0"/>
              <a:t> Distribution</a:t>
            </a:r>
          </a:p>
        </p:txBody>
      </p:sp>
      <p:pic>
        <p:nvPicPr>
          <p:cNvPr id="7" name="Picture 6">
            <a:extLst>
              <a:ext uri="{FF2B5EF4-FFF2-40B4-BE49-F238E27FC236}">
                <a16:creationId xmlns:a16="http://schemas.microsoft.com/office/drawing/2014/main" id="{E2433B09-021D-E041-8485-BAE87F62E8D5}"/>
              </a:ext>
            </a:extLst>
          </p:cNvPr>
          <p:cNvPicPr>
            <a:picLocks noChangeAspect="1"/>
          </p:cNvPicPr>
          <p:nvPr/>
        </p:nvPicPr>
        <p:blipFill>
          <a:blip r:embed="rId6"/>
          <a:stretch>
            <a:fillRect/>
          </a:stretch>
        </p:blipFill>
        <p:spPr>
          <a:xfrm>
            <a:off x="16710" y="1367131"/>
            <a:ext cx="5356927" cy="3574301"/>
          </a:xfrm>
          <a:prstGeom prst="rect">
            <a:avLst/>
          </a:prstGeom>
        </p:spPr>
      </p:pic>
      <p:pic>
        <p:nvPicPr>
          <p:cNvPr id="2" name="Picture 1">
            <a:extLst>
              <a:ext uri="{FF2B5EF4-FFF2-40B4-BE49-F238E27FC236}">
                <a16:creationId xmlns:a16="http://schemas.microsoft.com/office/drawing/2014/main" id="{2214CE4C-4CBB-964D-8322-D5C0C0AD21F0}"/>
              </a:ext>
            </a:extLst>
          </p:cNvPr>
          <p:cNvPicPr>
            <a:picLocks noChangeAspect="1"/>
          </p:cNvPicPr>
          <p:nvPr/>
        </p:nvPicPr>
        <p:blipFill>
          <a:blip r:embed="rId7"/>
          <a:stretch>
            <a:fillRect/>
          </a:stretch>
        </p:blipFill>
        <p:spPr>
          <a:xfrm>
            <a:off x="5397386" y="1388976"/>
            <a:ext cx="3686669" cy="2429487"/>
          </a:xfrm>
          <a:prstGeom prst="rect">
            <a:avLst/>
          </a:prstGeom>
        </p:spPr>
      </p:pic>
    </p:spTree>
    <p:extLst>
      <p:ext uri="{BB962C8B-B14F-4D97-AF65-F5344CB8AC3E}">
        <p14:creationId xmlns:p14="http://schemas.microsoft.com/office/powerpoint/2010/main" val="2474194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116" y="1165108"/>
            <a:ext cx="9063277" cy="3803587"/>
          </a:xfrm>
          <a:solidFill>
            <a:schemeClr val="accent4">
              <a:lumMod val="60000"/>
              <a:lumOff val="40000"/>
            </a:schemeClr>
          </a:solidFill>
          <a:ln w="12700">
            <a:noFill/>
          </a:ln>
          <a:effectLst>
            <a:glow rad="63500">
              <a:schemeClr val="accent3">
                <a:satMod val="175000"/>
                <a:alpha val="40000"/>
              </a:schemeClr>
            </a:glow>
          </a:effectLst>
        </p:spPr>
        <p:txBody>
          <a:bodyPr numCol="2">
            <a:noAutofit/>
          </a:bodyPr>
          <a:lstStyle/>
          <a:p>
            <a:pPr marL="0" indent="0">
              <a:spcBef>
                <a:spcPts val="0"/>
              </a:spcBef>
              <a:buNone/>
              <a:defRPr/>
            </a:pPr>
            <a:r>
              <a:rPr lang="en-US" sz="1600" b="1" dirty="0">
                <a:solidFill>
                  <a:schemeClr val="tx1"/>
                </a:solidFill>
                <a:latin typeface="Gisha" panose="020B0502040204020203" pitchFamily="34" charset="-79"/>
                <a:cs typeface="Gisha" panose="020B0502040204020203" pitchFamily="34" charset="-79"/>
              </a:rPr>
              <a:t>Domain Science - focused</a:t>
            </a:r>
          </a:p>
          <a:p>
            <a:pPr>
              <a:spcBef>
                <a:spcPts val="450"/>
              </a:spcBef>
              <a:buFont typeface="Wingdings" pitchFamily="2" charset="2"/>
              <a:buChar char="q"/>
              <a:defRPr/>
            </a:pPr>
            <a:r>
              <a:rPr lang="en-US" sz="1200" b="1" dirty="0" err="1">
                <a:solidFill>
                  <a:schemeClr val="tx1"/>
                </a:solidFill>
                <a:latin typeface="Gisha" panose="020B0502040204020203" pitchFamily="34" charset="-79"/>
                <a:cs typeface="Gisha" panose="020B0502040204020203" pitchFamily="34" charset="-79"/>
              </a:rPr>
              <a:t>Agrisemantics</a:t>
            </a:r>
            <a:r>
              <a:rPr lang="en-US" sz="1200" b="1" dirty="0">
                <a:solidFill>
                  <a:schemeClr val="tx1"/>
                </a:solidFill>
                <a:latin typeface="Gisha" panose="020B0502040204020203" pitchFamily="34" charset="-79"/>
                <a:cs typeface="Gisha" panose="020B0502040204020203" pitchFamily="34" charset="-79"/>
              </a:rPr>
              <a:t> WG</a:t>
            </a:r>
          </a:p>
          <a:p>
            <a:pPr>
              <a:spcBef>
                <a:spcPts val="450"/>
              </a:spcBef>
              <a:buFont typeface="Wingdings" pitchFamily="2" charset="2"/>
              <a:buChar char="q"/>
              <a:defRPr/>
            </a:pPr>
            <a:r>
              <a:rPr lang="en-US" sz="1200" b="1" dirty="0" err="1">
                <a:solidFill>
                  <a:schemeClr val="tx1"/>
                </a:solidFill>
                <a:latin typeface="Gisha" panose="020B0502040204020203" pitchFamily="34" charset="-79"/>
                <a:cs typeface="Gisha" panose="020B0502040204020203" pitchFamily="34" charset="-79"/>
              </a:rPr>
              <a:t>BioSharing</a:t>
            </a:r>
            <a:r>
              <a:rPr lang="en-US" sz="1200" b="1" dirty="0">
                <a:solidFill>
                  <a:schemeClr val="tx1"/>
                </a:solidFill>
                <a:latin typeface="Gisha" panose="020B0502040204020203" pitchFamily="34" charset="-79"/>
                <a:cs typeface="Gisha" panose="020B0502040204020203" pitchFamily="34" charset="-79"/>
              </a:rPr>
              <a:t> Registry WG</a:t>
            </a:r>
          </a:p>
          <a:p>
            <a:pPr>
              <a:spcBef>
                <a:spcPts val="450"/>
              </a:spcBef>
              <a:buFont typeface="Wingdings" pitchFamily="2" charset="2"/>
              <a:buChar char="q"/>
              <a:defRPr/>
            </a:pPr>
            <a:r>
              <a:rPr lang="en-US" sz="1200" b="1" dirty="0" err="1">
                <a:solidFill>
                  <a:schemeClr val="tx1"/>
                </a:solidFill>
                <a:latin typeface="Gisha" panose="020B0502040204020203" pitchFamily="34" charset="-79"/>
                <a:cs typeface="Gisha" panose="020B0502040204020203" pitchFamily="34" charset="-79"/>
              </a:rPr>
              <a:t>Blockchain</a:t>
            </a:r>
            <a:r>
              <a:rPr lang="en-US" sz="1200" b="1" dirty="0">
                <a:solidFill>
                  <a:schemeClr val="tx1"/>
                </a:solidFill>
                <a:latin typeface="Gisha" panose="020B0502040204020203" pitchFamily="34" charset="-79"/>
                <a:cs typeface="Gisha" panose="020B0502040204020203" pitchFamily="34" charset="-79"/>
              </a:rPr>
              <a:t> Applications in Health WG</a:t>
            </a:r>
          </a:p>
          <a:p>
            <a:pPr>
              <a:spcBef>
                <a:spcPts val="450"/>
              </a:spcBef>
              <a:buFont typeface="Wingdings" pitchFamily="2" charset="2"/>
              <a:buChar char="q"/>
              <a:defRPr/>
            </a:pPr>
            <a:r>
              <a:rPr lang="en-US" sz="1200" b="1" dirty="0">
                <a:solidFill>
                  <a:schemeClr val="tx1"/>
                </a:solidFill>
                <a:latin typeface="Gisha" panose="020B0502040204020203" pitchFamily="34" charset="-79"/>
                <a:cs typeface="Gisha" panose="020B0502040204020203" pitchFamily="34" charset="-79"/>
              </a:rPr>
              <a:t>Capacity Development for Agriculture Data WG</a:t>
            </a:r>
          </a:p>
          <a:p>
            <a:pPr>
              <a:spcBef>
                <a:spcPts val="450"/>
              </a:spcBef>
              <a:buFont typeface="Wingdings" pitchFamily="2" charset="2"/>
              <a:buChar char="q"/>
              <a:defRPr/>
            </a:pPr>
            <a:r>
              <a:rPr lang="en-US" sz="1200" b="1" dirty="0">
                <a:solidFill>
                  <a:schemeClr val="tx1"/>
                </a:solidFill>
                <a:latin typeface="Gisha" panose="020B0502040204020203" pitchFamily="34" charset="-79"/>
                <a:cs typeface="Gisha" panose="020B0502040204020203" pitchFamily="34" charset="-79"/>
              </a:rPr>
              <a:t>Fisheries Data Interoperability WG</a:t>
            </a:r>
          </a:p>
          <a:p>
            <a:pPr>
              <a:spcBef>
                <a:spcPts val="450"/>
              </a:spcBef>
              <a:buFont typeface="Wingdings" pitchFamily="2" charset="2"/>
              <a:buChar char="q"/>
              <a:defRPr/>
            </a:pPr>
            <a:r>
              <a:rPr lang="en-US" sz="1200" b="1" dirty="0">
                <a:solidFill>
                  <a:schemeClr val="tx1"/>
                </a:solidFill>
                <a:latin typeface="Gisha" panose="020B0502040204020203" pitchFamily="34" charset="-79"/>
                <a:cs typeface="Gisha" panose="020B0502040204020203" pitchFamily="34" charset="-79"/>
              </a:rPr>
              <a:t>On-Farm Data Sharing (OFDS) WG</a:t>
            </a:r>
          </a:p>
          <a:p>
            <a:pPr>
              <a:spcBef>
                <a:spcPts val="450"/>
              </a:spcBef>
              <a:buFont typeface="Wingdings" pitchFamily="2" charset="2"/>
              <a:buChar char="q"/>
              <a:defRPr/>
            </a:pPr>
            <a:r>
              <a:rPr lang="it-IT" sz="1200" b="1" dirty="0">
                <a:solidFill>
                  <a:schemeClr val="tx1"/>
                </a:solidFill>
                <a:latin typeface="Gisha" panose="020B0502040204020203" pitchFamily="34" charset="-79"/>
                <a:cs typeface="Gisha" panose="020B0502040204020203" pitchFamily="34" charset="-79"/>
              </a:rPr>
              <a:t>Rice Data Interoperability WG</a:t>
            </a:r>
          </a:p>
          <a:p>
            <a:pPr>
              <a:spcBef>
                <a:spcPts val="450"/>
              </a:spcBef>
              <a:buFont typeface="Wingdings" pitchFamily="2" charset="2"/>
              <a:buChar char="q"/>
              <a:defRPr/>
            </a:pPr>
            <a:r>
              <a:rPr lang="it-IT" sz="1200" b="1" dirty="0" err="1">
                <a:solidFill>
                  <a:schemeClr val="tx1"/>
                </a:solidFill>
                <a:latin typeface="Gisha" panose="020B0502040204020203" pitchFamily="34" charset="-79"/>
                <a:cs typeface="Gisha" panose="020B0502040204020203" pitchFamily="34" charset="-79"/>
              </a:rPr>
              <a:t>Wheat</a:t>
            </a:r>
            <a:r>
              <a:rPr lang="it-IT" sz="1200" b="1" dirty="0">
                <a:solidFill>
                  <a:schemeClr val="tx1"/>
                </a:solidFill>
                <a:latin typeface="Gisha" panose="020B0502040204020203" pitchFamily="34" charset="-79"/>
                <a:cs typeface="Gisha" panose="020B0502040204020203" pitchFamily="34" charset="-79"/>
              </a:rPr>
              <a:t> Data </a:t>
            </a:r>
            <a:r>
              <a:rPr lang="it-IT" sz="1200" b="1" dirty="0" err="1">
                <a:solidFill>
                  <a:schemeClr val="tx1"/>
                </a:solidFill>
                <a:latin typeface="Gisha" panose="020B0502040204020203" pitchFamily="34" charset="-79"/>
                <a:cs typeface="Gisha" panose="020B0502040204020203" pitchFamily="34" charset="-79"/>
              </a:rPr>
              <a:t>Interoperability</a:t>
            </a:r>
            <a:r>
              <a:rPr lang="it-IT" sz="1200" b="1" dirty="0">
                <a:solidFill>
                  <a:schemeClr val="tx1"/>
                </a:solidFill>
                <a:latin typeface="Gisha" panose="020B0502040204020203" pitchFamily="34" charset="-79"/>
                <a:cs typeface="Gisha" panose="020B0502040204020203" pitchFamily="34" charset="-79"/>
              </a:rPr>
              <a:t> WG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Agricultural Data IG (IGAD)</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Biodiversity Data Integration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Chemistry Research Data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Digital Practices in History and Ethnography IG</a:t>
            </a:r>
          </a:p>
          <a:p>
            <a:pPr>
              <a:spcBef>
                <a:spcPts val="450"/>
              </a:spcBef>
              <a:buFont typeface="Wingdings" pitchFamily="2" charset="2"/>
              <a:buChar char="q"/>
              <a:defRPr/>
            </a:pPr>
            <a:r>
              <a:rPr lang="it-IT" sz="1200" dirty="0">
                <a:solidFill>
                  <a:srgbClr val="FF0000"/>
                </a:solidFill>
                <a:latin typeface="Gisha" panose="020B0502040204020203" pitchFamily="34" charset="-79"/>
                <a:cs typeface="Gisha" panose="020B0502040204020203" pitchFamily="34" charset="-79"/>
              </a:rPr>
              <a:t>ESIP/RDA Earth, Space, and </a:t>
            </a:r>
            <a:r>
              <a:rPr lang="it-IT" sz="1200" dirty="0" err="1">
                <a:solidFill>
                  <a:srgbClr val="FF0000"/>
                </a:solidFill>
                <a:latin typeface="Gisha" panose="020B0502040204020203" pitchFamily="34" charset="-79"/>
                <a:cs typeface="Gisha" panose="020B0502040204020203" pitchFamily="34" charset="-79"/>
              </a:rPr>
              <a:t>Environmental</a:t>
            </a:r>
            <a:r>
              <a:rPr lang="it-IT" sz="1200" dirty="0">
                <a:solidFill>
                  <a:srgbClr val="FF0000"/>
                </a:solidFill>
                <a:latin typeface="Gisha" panose="020B0502040204020203" pitchFamily="34" charset="-79"/>
                <a:cs typeface="Gisha" panose="020B0502040204020203" pitchFamily="34" charset="-79"/>
              </a:rPr>
              <a:t> </a:t>
            </a:r>
            <a:r>
              <a:rPr lang="it-IT" sz="1200" dirty="0" err="1">
                <a:solidFill>
                  <a:srgbClr val="FF0000"/>
                </a:solidFill>
                <a:latin typeface="Gisha" panose="020B0502040204020203" pitchFamily="34" charset="-79"/>
                <a:cs typeface="Gisha" panose="020B0502040204020203" pitchFamily="34" charset="-79"/>
              </a:rPr>
              <a:t>Sciences</a:t>
            </a:r>
            <a:r>
              <a:rPr lang="it-IT" sz="1200" dirty="0">
                <a:solidFill>
                  <a:srgbClr val="FF0000"/>
                </a:solidFill>
                <a:latin typeface="Gisha" panose="020B0502040204020203" pitchFamily="34" charset="-79"/>
                <a:cs typeface="Gisha" panose="020B0502040204020203" pitchFamily="34" charset="-79"/>
              </a:rPr>
              <a:t>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Geospatial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Global Water Information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Health Data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Linguistics Data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Mapping the Landscape IG</a:t>
            </a:r>
          </a:p>
          <a:p>
            <a:pPr>
              <a:spcBef>
                <a:spcPts val="450"/>
              </a:spcBef>
              <a:buFont typeface="Wingdings" pitchFamily="2" charset="2"/>
              <a:buChar char="q"/>
              <a:defRPr/>
            </a:pPr>
            <a:r>
              <a:rPr lang="it-IT" sz="1200" dirty="0">
                <a:solidFill>
                  <a:schemeClr val="tx1"/>
                </a:solidFill>
                <a:latin typeface="Gisha" panose="020B0502040204020203" pitchFamily="34" charset="-79"/>
                <a:cs typeface="Gisha" panose="020B0502040204020203" pitchFamily="34" charset="-79"/>
              </a:rPr>
              <a:t>Marine Data </a:t>
            </a:r>
            <a:r>
              <a:rPr lang="it-IT" sz="1200" dirty="0" err="1">
                <a:solidFill>
                  <a:schemeClr val="tx1"/>
                </a:solidFill>
                <a:latin typeface="Gisha" panose="020B0502040204020203" pitchFamily="34" charset="-79"/>
                <a:cs typeface="Gisha" panose="020B0502040204020203" pitchFamily="34" charset="-79"/>
              </a:rPr>
              <a:t>Harmonization</a:t>
            </a:r>
            <a:r>
              <a:rPr lang="it-IT" sz="1200" dirty="0">
                <a:solidFill>
                  <a:schemeClr val="tx1"/>
                </a:solidFill>
                <a:latin typeface="Gisha" panose="020B0502040204020203" pitchFamily="34" charset="-79"/>
                <a:cs typeface="Gisha" panose="020B0502040204020203" pitchFamily="34" charset="-79"/>
              </a:rPr>
              <a:t>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Quality of Urban Life IG</a:t>
            </a:r>
          </a:p>
          <a:p>
            <a:pPr>
              <a:spcBef>
                <a:spcPts val="450"/>
              </a:spcBef>
              <a:buFont typeface="Wingdings" pitchFamily="2" charset="2"/>
              <a:buChar char="q"/>
              <a:defRPr/>
            </a:pPr>
            <a:r>
              <a:rPr lang="it-IT" sz="1200" dirty="0">
                <a:solidFill>
                  <a:schemeClr val="tx1"/>
                </a:solidFill>
                <a:latin typeface="Gisha" panose="020B0502040204020203" pitchFamily="34" charset="-79"/>
                <a:cs typeface="Gisha" panose="020B0502040204020203" pitchFamily="34" charset="-79"/>
              </a:rPr>
              <a:t>RDA/CODATA Materials Data, Infrastructure &amp; Interoperability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Research data needs of the Photon and Neutron Science community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Small Unmanned Aircraft Systems’ Data IG</a:t>
            </a:r>
            <a:endParaRPr lang="it-IT" sz="1200" dirty="0">
              <a:solidFill>
                <a:schemeClr val="tx1"/>
              </a:solidFill>
              <a:latin typeface="Gisha" panose="020B0502040204020203" pitchFamily="34" charset="-79"/>
              <a:cs typeface="Gisha" panose="020B0502040204020203" pitchFamily="34" charset="-79"/>
            </a:endParaRP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Structural Biology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Weather, Climate and air quality IG</a:t>
            </a:r>
          </a:p>
          <a:p>
            <a:pPr>
              <a:spcBef>
                <a:spcPts val="450"/>
              </a:spcBef>
              <a:buFont typeface="Wingdings" pitchFamily="2" charset="2"/>
              <a:buChar char="q"/>
              <a:defRPr/>
            </a:pPr>
            <a:r>
              <a:rPr lang="en-US" sz="1200" dirty="0">
                <a:solidFill>
                  <a:schemeClr val="tx1"/>
                </a:solidFill>
                <a:latin typeface="Gisha" panose="020B0502040204020203" pitchFamily="34" charset="-79"/>
                <a:cs typeface="Gisha" panose="020B0502040204020203" pitchFamily="34" charset="-79"/>
              </a:rPr>
              <a:t>From Observational Data to Information IG</a:t>
            </a:r>
          </a:p>
          <a:p>
            <a:pPr>
              <a:spcBef>
                <a:spcPts val="450"/>
              </a:spcBef>
              <a:buFont typeface="Wingdings" pitchFamily="2" charset="2"/>
              <a:buChar char="q"/>
              <a:defRPr/>
            </a:pPr>
            <a:r>
              <a:rPr lang="it-IT" sz="1200" dirty="0">
                <a:solidFill>
                  <a:schemeClr val="tx1"/>
                </a:solidFill>
                <a:latin typeface="Gisha" panose="020B0502040204020203" pitchFamily="34" charset="-79"/>
                <a:cs typeface="Gisha" panose="020B0502040204020203" pitchFamily="34" charset="-79"/>
              </a:rPr>
              <a:t>Social Sciences &amp; </a:t>
            </a:r>
            <a:r>
              <a:rPr lang="it-IT" sz="1200" dirty="0" err="1">
                <a:solidFill>
                  <a:schemeClr val="tx1"/>
                </a:solidFill>
                <a:latin typeface="Gisha" panose="020B0502040204020203" pitchFamily="34" charset="-79"/>
                <a:cs typeface="Gisha" panose="020B0502040204020203" pitchFamily="34" charset="-79"/>
              </a:rPr>
              <a:t>Humanities</a:t>
            </a:r>
            <a:r>
              <a:rPr lang="it-IT" sz="1200" dirty="0">
                <a:solidFill>
                  <a:schemeClr val="tx1"/>
                </a:solidFill>
                <a:latin typeface="Gisha" panose="020B0502040204020203" pitchFamily="34" charset="-79"/>
                <a:cs typeface="Gisha" panose="020B0502040204020203" pitchFamily="34" charset="-79"/>
              </a:rPr>
              <a:t> </a:t>
            </a:r>
            <a:r>
              <a:rPr lang="it-IT" sz="1200" dirty="0" err="1">
                <a:solidFill>
                  <a:schemeClr val="tx1"/>
                </a:solidFill>
                <a:latin typeface="Gisha" panose="020B0502040204020203" pitchFamily="34" charset="-79"/>
                <a:cs typeface="Gisha" panose="020B0502040204020203" pitchFamily="34" charset="-79"/>
              </a:rPr>
              <a:t>Research</a:t>
            </a:r>
            <a:r>
              <a:rPr lang="it-IT" sz="1200" dirty="0">
                <a:solidFill>
                  <a:schemeClr val="tx1"/>
                </a:solidFill>
                <a:latin typeface="Gisha" panose="020B0502040204020203" pitchFamily="34" charset="-79"/>
                <a:cs typeface="Gisha" panose="020B0502040204020203" pitchFamily="34" charset="-79"/>
              </a:rPr>
              <a:t> Data IG</a:t>
            </a:r>
            <a:endParaRPr lang="en-US" sz="1200" dirty="0">
              <a:solidFill>
                <a:schemeClr val="tx1"/>
              </a:solidFill>
              <a:latin typeface="Gisha" panose="020B0502040204020203" pitchFamily="34" charset="-79"/>
              <a:cs typeface="Gisha" panose="020B0502040204020203" pitchFamily="34" charset="-79"/>
            </a:endParaRPr>
          </a:p>
          <a:p>
            <a:pPr>
              <a:spcBef>
                <a:spcPts val="450"/>
              </a:spcBef>
              <a:buFont typeface="Wingdings" pitchFamily="2" charset="2"/>
              <a:buChar char="q"/>
              <a:defRPr/>
            </a:pPr>
            <a:endParaRPr lang="en-US" sz="1200" dirty="0">
              <a:solidFill>
                <a:schemeClr val="tx1"/>
              </a:solidFill>
              <a:latin typeface="Gisha" panose="020B0502040204020203" pitchFamily="34" charset="-79"/>
              <a:cs typeface="Gisha" panose="020B0502040204020203" pitchFamily="34" charset="-79"/>
            </a:endParaRPr>
          </a:p>
        </p:txBody>
      </p:sp>
      <p:sp>
        <p:nvSpPr>
          <p:cNvPr id="5" name="Title 1"/>
          <p:cNvSpPr txBox="1">
            <a:spLocks/>
          </p:cNvSpPr>
          <p:nvPr/>
        </p:nvSpPr>
        <p:spPr>
          <a:xfrm>
            <a:off x="1267217" y="-136430"/>
            <a:ext cx="7543800" cy="1088068"/>
          </a:xfrm>
          <a:prstGeom prst="rect">
            <a:avLst/>
          </a:prstGeom>
        </p:spPr>
        <p:txBody>
          <a:bodyPr vert="horz" lIns="68580" tIns="34290" rIns="68580" bIns="3429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GB" sz="3300" dirty="0"/>
              <a:t>RDA active Interest (IG) &amp; Working Groups (WG) by Focus (1) </a:t>
            </a: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
        <p:nvSpPr>
          <p:cNvPr id="8" name="Title 4"/>
          <p:cNvSpPr txBox="1">
            <a:spLocks/>
          </p:cNvSpPr>
          <p:nvPr/>
        </p:nvSpPr>
        <p:spPr bwMode="auto">
          <a:xfrm>
            <a:off x="-852021" y="6442165"/>
            <a:ext cx="4783913" cy="33439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600" b="1" dirty="0">
                <a:solidFill>
                  <a:schemeClr val="bg1"/>
                </a:solidFill>
                <a:ea typeface="ＭＳ Ｐゴシック" pitchFamily="34" charset="-128"/>
              </a:rPr>
              <a:t>rd-alliance.org/groups</a:t>
            </a:r>
          </a:p>
        </p:txBody>
      </p:sp>
      <p:sp>
        <p:nvSpPr>
          <p:cNvPr id="11"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3" name="Picture 2" descr="Creative Commons Licen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15" name="Rounded Rectangle 14"/>
          <p:cNvSpPr/>
          <p:nvPr/>
        </p:nvSpPr>
        <p:spPr>
          <a:xfrm>
            <a:off x="4603541" y="441724"/>
            <a:ext cx="4522796" cy="655144"/>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Total 101 groups:  </a:t>
            </a:r>
          </a:p>
          <a:p>
            <a:pPr algn="ctr"/>
            <a:r>
              <a:rPr lang="en-GB" dirty="0"/>
              <a:t>35 Working Groups &amp; 66 Interest Groups</a:t>
            </a:r>
          </a:p>
        </p:txBody>
      </p:sp>
      <p:sp>
        <p:nvSpPr>
          <p:cNvPr id="12" name="Content Placeholder 1"/>
          <p:cNvSpPr txBox="1">
            <a:spLocks/>
          </p:cNvSpPr>
          <p:nvPr/>
        </p:nvSpPr>
        <p:spPr>
          <a:xfrm>
            <a:off x="22116" y="5019497"/>
            <a:ext cx="9063277" cy="1289699"/>
          </a:xfrm>
          <a:prstGeom prst="rect">
            <a:avLst/>
          </a:prstGeom>
          <a:solidFill>
            <a:schemeClr val="accent3">
              <a:lumMod val="60000"/>
              <a:lumOff val="40000"/>
            </a:schemeClr>
          </a:solidFill>
          <a:ln w="12700">
            <a:noFill/>
          </a:ln>
          <a:effectLst>
            <a:glow rad="63500">
              <a:schemeClr val="accent3">
                <a:satMod val="175000"/>
                <a:alpha val="40000"/>
              </a:schemeClr>
            </a:glow>
          </a:effectLst>
        </p:spPr>
        <p:txBody>
          <a:bodyPr numCol="2"/>
          <a:lstStyle>
            <a:lvl1pPr marL="342900" indent="-342900" algn="l" rtl="0" eaLnBrk="0" fontAlgn="base" hangingPunct="0">
              <a:spcBef>
                <a:spcPct val="20000"/>
              </a:spcBef>
              <a:spcAft>
                <a:spcPct val="0"/>
              </a:spcAft>
              <a:buClr>
                <a:srgbClr val="58A618"/>
              </a:buClr>
              <a:buFont typeface="Wingdings" charset="2"/>
              <a:buChar char="§"/>
              <a:defRPr sz="2400">
                <a:solidFill>
                  <a:schemeClr val="accent4">
                    <a:lumMod val="90000"/>
                    <a:lumOff val="10000"/>
                  </a:schemeClr>
                </a:solidFill>
                <a:latin typeface="Arial"/>
                <a:ea typeface="ＭＳ Ｐゴシック" charset="0"/>
                <a:cs typeface="Arial"/>
              </a:defRPr>
            </a:lvl1pPr>
            <a:lvl2pPr marL="742950" indent="-285750" algn="l" rtl="0" eaLnBrk="0" fontAlgn="base" hangingPunct="0">
              <a:spcBef>
                <a:spcPct val="20000"/>
              </a:spcBef>
              <a:spcAft>
                <a:spcPct val="0"/>
              </a:spcAft>
              <a:buClr>
                <a:srgbClr val="703D29"/>
              </a:buClr>
              <a:buFont typeface="Wingdings" charset="2"/>
              <a:buChar char="§"/>
              <a:defRPr sz="1800">
                <a:solidFill>
                  <a:schemeClr val="accent4">
                    <a:lumMod val="90000"/>
                    <a:lumOff val="10000"/>
                  </a:schemeClr>
                </a:solidFill>
                <a:latin typeface="+mj-lt"/>
                <a:ea typeface="ＭＳ Ｐゴシック" charset="0"/>
                <a:cs typeface="Trebuchet MS"/>
              </a:defRPr>
            </a:lvl2pPr>
            <a:lvl3pPr marL="1143000" indent="-228600" algn="l" rtl="0" eaLnBrk="0" fontAlgn="base" hangingPunct="0">
              <a:spcBef>
                <a:spcPct val="20000"/>
              </a:spcBef>
              <a:spcAft>
                <a:spcPct val="0"/>
              </a:spcAft>
              <a:buClr>
                <a:srgbClr val="E4D700"/>
              </a:buClr>
              <a:buFont typeface="Wingdings" charset="2"/>
              <a:buChar char="§"/>
              <a:defRPr sz="1600">
                <a:solidFill>
                  <a:schemeClr val="accent4">
                    <a:lumMod val="90000"/>
                    <a:lumOff val="10000"/>
                  </a:schemeClr>
                </a:solidFill>
                <a:latin typeface=""/>
                <a:ea typeface="ＭＳ Ｐゴシック" charset="0"/>
                <a:cs typeface="Trebuchet MS"/>
              </a:defRPr>
            </a:lvl3pPr>
            <a:lvl4pPr marL="1600200" indent="-228600" algn="l" rtl="0" eaLnBrk="0" fontAlgn="base" hangingPunct="0">
              <a:spcBef>
                <a:spcPct val="20000"/>
              </a:spcBef>
              <a:spcAft>
                <a:spcPct val="0"/>
              </a:spcAft>
              <a:buClr>
                <a:schemeClr val="accent5"/>
              </a:buClr>
              <a:buFont typeface="Wingdings" charset="2"/>
              <a:buChar char="§"/>
              <a:defRPr sz="1600">
                <a:solidFill>
                  <a:schemeClr val="accent4">
                    <a:lumMod val="90000"/>
                    <a:lumOff val="10000"/>
                  </a:schemeClr>
                </a:solidFill>
                <a:latin typeface=""/>
                <a:ea typeface="ＭＳ Ｐゴシック" charset="0"/>
                <a:cs typeface="Trebuchet MS"/>
              </a:defRPr>
            </a:lvl4pPr>
            <a:lvl5pPr marL="2057400" indent="-228600" algn="l" rtl="0" eaLnBrk="0" fontAlgn="base" hangingPunct="0">
              <a:spcBef>
                <a:spcPct val="20000"/>
              </a:spcBef>
              <a:spcAft>
                <a:spcPct val="0"/>
              </a:spcAft>
              <a:buClr>
                <a:schemeClr val="accent5"/>
              </a:buClr>
              <a:buFont typeface="Wingdings" charset="2"/>
              <a:buChar char="§"/>
              <a:defRPr sz="1600">
                <a:solidFill>
                  <a:schemeClr val="accent4">
                    <a:lumMod val="90000"/>
                    <a:lumOff val="10000"/>
                  </a:schemeClr>
                </a:solidFill>
                <a:latin typeface=""/>
                <a:ea typeface="ＭＳ Ｐゴシック" charset="0"/>
                <a:cs typeface="Trebuchet MS"/>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9pPr>
          </a:lstStyle>
          <a:p>
            <a:pPr marL="0" indent="0">
              <a:spcBef>
                <a:spcPts val="450"/>
              </a:spcBef>
              <a:spcAft>
                <a:spcPts val="0"/>
              </a:spcAft>
              <a:buNone/>
              <a:defRPr/>
            </a:pPr>
            <a:r>
              <a:rPr lang="en-US" sz="1600" b="1" kern="0" dirty="0">
                <a:solidFill>
                  <a:schemeClr val="tx1"/>
                </a:solidFill>
                <a:latin typeface="Gisha" panose="020B0502040204020203" pitchFamily="34" charset="-79"/>
                <a:cs typeface="Gisha" panose="020B0502040204020203" pitchFamily="34" charset="-79"/>
              </a:rPr>
              <a:t>Partnership Groups</a:t>
            </a:r>
            <a:endParaRPr lang="en-US" sz="1600" kern="0" dirty="0">
              <a:solidFill>
                <a:schemeClr val="tx1"/>
              </a:solidFill>
              <a:latin typeface="Gisha" panose="020B0502040204020203" pitchFamily="34" charset="-79"/>
              <a:cs typeface="Gisha" panose="020B0502040204020203" pitchFamily="34" charset="-79"/>
            </a:endParaRPr>
          </a:p>
          <a:p>
            <a:pPr>
              <a:spcBef>
                <a:spcPts val="450"/>
              </a:spcBef>
              <a:spcAft>
                <a:spcPts val="0"/>
              </a:spcAft>
              <a:buFont typeface="Wingdings" pitchFamily="2" charset="2"/>
              <a:buChar char="q"/>
              <a:defRPr/>
            </a:pPr>
            <a:r>
              <a:rPr lang="en-US" sz="1200" b="1" kern="0" dirty="0">
                <a:solidFill>
                  <a:srgbClr val="FF0000"/>
                </a:solidFill>
                <a:latin typeface="Gisha" panose="020B0502040204020203" pitchFamily="34" charset="-79"/>
                <a:cs typeface="Gisha" panose="020B0502040204020203" pitchFamily="34" charset="-79"/>
              </a:rPr>
              <a:t>RDA / TDWG Metadata Standards for attribution of physical and digital collections stewardship WG</a:t>
            </a:r>
          </a:p>
          <a:p>
            <a:pPr>
              <a:spcBef>
                <a:spcPts val="450"/>
              </a:spcBef>
              <a:spcAft>
                <a:spcPts val="0"/>
              </a:spcAft>
              <a:buFont typeface="Wingdings" pitchFamily="2" charset="2"/>
              <a:buChar char="q"/>
              <a:defRPr/>
            </a:pPr>
            <a:r>
              <a:rPr lang="en-US" sz="1200" b="1" kern="0" dirty="0">
                <a:solidFill>
                  <a:schemeClr val="tx1"/>
                </a:solidFill>
                <a:latin typeface="Gisha" panose="020B0502040204020203" pitchFamily="34" charset="-79"/>
                <a:cs typeface="Gisha" panose="020B0502040204020203" pitchFamily="34" charset="-79"/>
              </a:rPr>
              <a:t>RDA/WDS Scholarly Link Exchange WG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ELIXIR Bridging Force IG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RDA/NISO Privacy Implications of Research Data Sets IG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RDA/WDS Publishing Data IG</a:t>
            </a:r>
          </a:p>
          <a:p>
            <a:pPr marL="0" indent="0">
              <a:spcBef>
                <a:spcPts val="450"/>
              </a:spcBef>
              <a:spcAft>
                <a:spcPts val="0"/>
              </a:spcAft>
              <a:buNone/>
              <a:defRPr/>
            </a:pPr>
            <a:endParaRPr lang="en-US" sz="1200" kern="0" dirty="0">
              <a:solidFill>
                <a:schemeClr val="tx1"/>
              </a:solidFill>
              <a:latin typeface="Gisha" panose="020B0502040204020203" pitchFamily="34" charset="-79"/>
              <a:cs typeface="Gisha" panose="020B0502040204020203" pitchFamily="34" charset="-79"/>
            </a:endParaRPr>
          </a:p>
        </p:txBody>
      </p:sp>
    </p:spTree>
    <p:extLst>
      <p:ext uri="{BB962C8B-B14F-4D97-AF65-F5344CB8AC3E}">
        <p14:creationId xmlns:p14="http://schemas.microsoft.com/office/powerpoint/2010/main" val="803898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p:cNvSpPr txBox="1">
            <a:spLocks/>
          </p:cNvSpPr>
          <p:nvPr/>
        </p:nvSpPr>
        <p:spPr>
          <a:xfrm>
            <a:off x="1" y="1591798"/>
            <a:ext cx="9143999" cy="2279912"/>
          </a:xfrm>
          <a:prstGeom prst="rect">
            <a:avLst/>
          </a:prstGeom>
          <a:solidFill>
            <a:schemeClr val="accent2">
              <a:lumMod val="60000"/>
              <a:lumOff val="40000"/>
            </a:schemeClr>
          </a:solidFill>
          <a:ln w="12700">
            <a:noFill/>
          </a:ln>
          <a:effectLst>
            <a:glow rad="63500">
              <a:schemeClr val="accent3">
                <a:satMod val="175000"/>
                <a:alpha val="40000"/>
              </a:schemeClr>
            </a:glow>
          </a:effectLst>
        </p:spPr>
        <p:txBody>
          <a:bodyPr numCol="2"/>
          <a:lstStyle>
            <a:lvl1pPr eaLnBrk="0" hangingPunct="0">
              <a:defRPr sz="2800" b="1">
                <a:solidFill>
                  <a:schemeClr val="bg1"/>
                </a:solidFill>
                <a:latin typeface="Arial" pitchFamily="34" charset="0"/>
                <a:ea typeface="ＭＳ Ｐゴシック" pitchFamily="34" charset="-128"/>
              </a:defRPr>
            </a:lvl1pPr>
            <a:lvl2pPr marL="37931725" indent="-37474525" eaLnBrk="0" hangingPunct="0">
              <a:defRPr sz="2800" b="1">
                <a:solidFill>
                  <a:schemeClr val="bg1"/>
                </a:solidFill>
                <a:latin typeface="Arial" pitchFamily="34" charset="0"/>
                <a:ea typeface="ＭＳ Ｐゴシック" pitchFamily="34" charset="-128"/>
              </a:defRPr>
            </a:lvl2pPr>
            <a:lvl3pPr eaLnBrk="0" hangingPunct="0">
              <a:defRPr sz="2800" b="1">
                <a:solidFill>
                  <a:schemeClr val="bg1"/>
                </a:solidFill>
                <a:latin typeface="Arial" pitchFamily="34" charset="0"/>
                <a:ea typeface="ＭＳ Ｐゴシック" pitchFamily="34" charset="-128"/>
              </a:defRPr>
            </a:lvl3pPr>
            <a:lvl4pPr eaLnBrk="0" hangingPunct="0">
              <a:defRPr sz="2800" b="1">
                <a:solidFill>
                  <a:schemeClr val="bg1"/>
                </a:solidFill>
                <a:latin typeface="Arial" pitchFamily="34" charset="0"/>
                <a:ea typeface="ＭＳ Ｐゴシック" pitchFamily="34" charset="-128"/>
              </a:defRPr>
            </a:lvl4pPr>
            <a:lvl5pPr eaLnBrk="0" hangingPunct="0">
              <a:defRPr sz="2800" b="1">
                <a:solidFill>
                  <a:schemeClr val="bg1"/>
                </a:solidFill>
                <a:latin typeface="Arial" pitchFamily="34" charset="0"/>
                <a:ea typeface="ＭＳ Ｐゴシック" pitchFamily="34" charset="-128"/>
              </a:defRPr>
            </a:lvl5pPr>
            <a:lvl6pPr marL="457200" eaLnBrk="0" fontAlgn="base" hangingPunct="0">
              <a:spcBef>
                <a:spcPct val="0"/>
              </a:spcBef>
              <a:spcAft>
                <a:spcPct val="0"/>
              </a:spcAft>
              <a:defRPr sz="2800" b="1">
                <a:solidFill>
                  <a:schemeClr val="bg1"/>
                </a:solidFill>
                <a:latin typeface="Arial" pitchFamily="34" charset="0"/>
                <a:ea typeface="ＭＳ Ｐゴシック" pitchFamily="34" charset="-128"/>
              </a:defRPr>
            </a:lvl6pPr>
            <a:lvl7pPr marL="914400" eaLnBrk="0" fontAlgn="base" hangingPunct="0">
              <a:spcBef>
                <a:spcPct val="0"/>
              </a:spcBef>
              <a:spcAft>
                <a:spcPct val="0"/>
              </a:spcAft>
              <a:defRPr sz="2800" b="1">
                <a:solidFill>
                  <a:schemeClr val="bg1"/>
                </a:solidFill>
                <a:latin typeface="Arial" pitchFamily="34" charset="0"/>
                <a:ea typeface="ＭＳ Ｐゴシック" pitchFamily="34" charset="-128"/>
              </a:defRPr>
            </a:lvl7pPr>
            <a:lvl8pPr marL="1371600" eaLnBrk="0" fontAlgn="base" hangingPunct="0">
              <a:spcBef>
                <a:spcPct val="0"/>
              </a:spcBef>
              <a:spcAft>
                <a:spcPct val="0"/>
              </a:spcAft>
              <a:defRPr sz="2800" b="1">
                <a:solidFill>
                  <a:schemeClr val="bg1"/>
                </a:solidFill>
                <a:latin typeface="Arial" pitchFamily="34" charset="0"/>
                <a:ea typeface="ＭＳ Ｐゴシック" pitchFamily="34" charset="-128"/>
              </a:defRPr>
            </a:lvl8pPr>
            <a:lvl9pPr marL="1828800" eaLnBrk="0" fontAlgn="base" hangingPunct="0">
              <a:spcBef>
                <a:spcPct val="0"/>
              </a:spcBef>
              <a:spcAft>
                <a:spcPct val="0"/>
              </a:spcAft>
              <a:defRPr sz="2800" b="1">
                <a:solidFill>
                  <a:schemeClr val="bg1"/>
                </a:solidFill>
                <a:latin typeface="Arial" pitchFamily="34" charset="0"/>
                <a:ea typeface="ＭＳ Ｐゴシック" pitchFamily="34" charset="-128"/>
              </a:defRPr>
            </a:lvl9pPr>
          </a:lstStyle>
          <a:p>
            <a:pPr>
              <a:spcBef>
                <a:spcPts val="225"/>
              </a:spcBef>
              <a:buClr>
                <a:srgbClr val="58A618"/>
              </a:buClr>
              <a:defRPr/>
            </a:pPr>
            <a:r>
              <a:rPr lang="en-US" altLang="en-US" sz="1600" dirty="0">
                <a:solidFill>
                  <a:schemeClr val="tx1"/>
                </a:solidFill>
                <a:latin typeface="Gisha" pitchFamily="34" charset="-79"/>
                <a:cs typeface="Gisha" pitchFamily="34" charset="-79"/>
              </a:rPr>
              <a:t>Reference and Sharing - focused</a:t>
            </a:r>
            <a:endParaRPr lang="en-US" altLang="en-US" sz="1200" dirty="0">
              <a:solidFill>
                <a:schemeClr val="tx1"/>
              </a:solidFill>
              <a:latin typeface="Gisha" pitchFamily="34" charset="-79"/>
              <a:cs typeface="Gisha" pitchFamily="34" charset="-79"/>
            </a:endParaRPr>
          </a:p>
          <a:p>
            <a:pPr marL="171450" indent="-171450">
              <a:spcBef>
                <a:spcPts val="450"/>
              </a:spcBef>
              <a:buClr>
                <a:srgbClr val="58A618"/>
              </a:buClr>
              <a:buFont typeface="Wingdings" pitchFamily="2" charset="2"/>
              <a:buChar char="q"/>
              <a:defRPr/>
            </a:pPr>
            <a:r>
              <a:rPr lang="en-US" altLang="en-US" sz="1200" dirty="0">
                <a:solidFill>
                  <a:srgbClr val="FF0000"/>
                </a:solidFill>
                <a:latin typeface="Gisha" pitchFamily="34" charset="-79"/>
                <a:cs typeface="Gisha" pitchFamily="34" charset="-79"/>
              </a:rPr>
              <a:t>Data Citation WG</a:t>
            </a:r>
          </a:p>
          <a:p>
            <a:pPr marL="171450" indent="-171450">
              <a:spcBef>
                <a:spcPts val="450"/>
              </a:spcBef>
              <a:buClr>
                <a:srgbClr val="58A618"/>
              </a:buClr>
              <a:buFont typeface="Wingdings" pitchFamily="2" charset="2"/>
              <a:buChar char="q"/>
              <a:defRPr/>
            </a:pPr>
            <a:r>
              <a:rPr lang="en-US" altLang="en-US" sz="1200" dirty="0">
                <a:solidFill>
                  <a:schemeClr val="tx1"/>
                </a:solidFill>
                <a:latin typeface="Gisha" pitchFamily="34" charset="-79"/>
                <a:cs typeface="Gisha" pitchFamily="34" charset="-79"/>
              </a:rPr>
              <a:t>Data Description Registry Interoperability WG</a:t>
            </a:r>
          </a:p>
          <a:p>
            <a:pPr marL="171450" indent="-171450">
              <a:spcBef>
                <a:spcPts val="450"/>
              </a:spcBef>
              <a:buClr>
                <a:srgbClr val="58A618"/>
              </a:buClr>
              <a:buFont typeface="Wingdings" pitchFamily="2" charset="2"/>
              <a:buChar char="q"/>
              <a:defRPr/>
            </a:pPr>
            <a:r>
              <a:rPr lang="en-US" altLang="en-US" sz="1200" dirty="0">
                <a:solidFill>
                  <a:schemeClr val="tx1"/>
                </a:solidFill>
                <a:latin typeface="Gisha" pitchFamily="34" charset="-79"/>
                <a:cs typeface="Gisha" pitchFamily="34" charset="-79"/>
              </a:rPr>
              <a:t>Data Security and Trust WG</a:t>
            </a:r>
          </a:p>
          <a:p>
            <a:pPr marL="171450" indent="-171450">
              <a:spcBef>
                <a:spcPts val="450"/>
              </a:spcBef>
              <a:buClr>
                <a:srgbClr val="58A618"/>
              </a:buClr>
              <a:buFont typeface="Wingdings" pitchFamily="2" charset="2"/>
              <a:buChar char="q"/>
              <a:defRPr/>
            </a:pPr>
            <a:r>
              <a:rPr lang="en-US" altLang="en-US" sz="1200" dirty="0">
                <a:solidFill>
                  <a:schemeClr val="tx1"/>
                </a:solidFill>
                <a:latin typeface="Gisha" pitchFamily="34" charset="-79"/>
                <a:cs typeface="Gisha" pitchFamily="34" charset="-79"/>
              </a:rPr>
              <a:t>Empirical Humanities Metadata WG</a:t>
            </a:r>
          </a:p>
          <a:p>
            <a:pPr marL="171450" indent="-171450">
              <a:spcBef>
                <a:spcPts val="450"/>
              </a:spcBef>
              <a:buClr>
                <a:srgbClr val="58A618"/>
              </a:buClr>
              <a:buFont typeface="Wingdings" pitchFamily="2" charset="2"/>
              <a:buChar char="q"/>
              <a:defRPr/>
            </a:pPr>
            <a:r>
              <a:rPr lang="en-US" altLang="en-US" sz="1200" dirty="0">
                <a:solidFill>
                  <a:schemeClr val="tx1"/>
                </a:solidFill>
                <a:latin typeface="Gisha" pitchFamily="34" charset="-79"/>
                <a:cs typeface="Gisha" pitchFamily="34" charset="-79"/>
              </a:rPr>
              <a:t>International Materials Resource Registries WG</a:t>
            </a:r>
          </a:p>
          <a:p>
            <a:pPr marL="171450" indent="-171450">
              <a:spcBef>
                <a:spcPts val="450"/>
              </a:spcBef>
              <a:buClr>
                <a:srgbClr val="58A618"/>
              </a:buClr>
              <a:buFont typeface="Wingdings" pitchFamily="2" charset="2"/>
              <a:buChar char="q"/>
              <a:defRPr/>
            </a:pPr>
            <a:r>
              <a:rPr lang="en-US" altLang="en-US" sz="1200" dirty="0">
                <a:solidFill>
                  <a:schemeClr val="tx1"/>
                </a:solidFill>
                <a:latin typeface="Gisha" pitchFamily="34" charset="-79"/>
                <a:cs typeface="Gisha" pitchFamily="34" charset="-79"/>
              </a:rPr>
              <a:t>Provenance Patterns WG</a:t>
            </a:r>
          </a:p>
          <a:p>
            <a:pPr marL="171450" indent="-171450">
              <a:spcBef>
                <a:spcPts val="450"/>
              </a:spcBef>
              <a:buClr>
                <a:srgbClr val="58A618"/>
              </a:buClr>
              <a:buFont typeface="Wingdings" pitchFamily="2" charset="2"/>
              <a:buChar char="q"/>
              <a:defRPr/>
            </a:pPr>
            <a:r>
              <a:rPr lang="en-US" altLang="en-US" sz="1200" dirty="0">
                <a:solidFill>
                  <a:schemeClr val="tx1"/>
                </a:solidFill>
                <a:latin typeface="Gisha" pitchFamily="34" charset="-79"/>
                <a:cs typeface="Gisha" pitchFamily="34" charset="-79"/>
              </a:rPr>
              <a:t>Storage Service Definitions WG</a:t>
            </a:r>
          </a:p>
          <a:p>
            <a:pPr marL="171450" indent="-171450">
              <a:spcBef>
                <a:spcPts val="450"/>
              </a:spcBef>
              <a:buClr>
                <a:srgbClr val="58A618"/>
              </a:buClr>
              <a:buFont typeface="Wingdings" pitchFamily="2" charset="2"/>
              <a:buChar char="q"/>
              <a:defRPr/>
            </a:pPr>
            <a:r>
              <a:rPr lang="en-US" altLang="en-US" sz="1200" dirty="0">
                <a:solidFill>
                  <a:srgbClr val="FF0000"/>
                </a:solidFill>
                <a:latin typeface="Gisha" pitchFamily="34" charset="-79"/>
                <a:cs typeface="Gisha" pitchFamily="34" charset="-79"/>
              </a:rPr>
              <a:t>Research Data Collections WG</a:t>
            </a:r>
          </a:p>
          <a:p>
            <a:pPr marL="171450" indent="-171450">
              <a:spcBef>
                <a:spcPts val="450"/>
              </a:spcBef>
              <a:buClr>
                <a:srgbClr val="58A618"/>
              </a:buClr>
              <a:buFont typeface="Wingdings" pitchFamily="2" charset="2"/>
              <a:buChar char="q"/>
              <a:defRPr/>
            </a:pPr>
            <a:r>
              <a:rPr lang="en-US" altLang="en-US" sz="1200" dirty="0">
                <a:solidFill>
                  <a:srgbClr val="FF0000"/>
                </a:solidFill>
                <a:latin typeface="Gisha" pitchFamily="34" charset="-79"/>
                <a:cs typeface="Gisha" pitchFamily="34" charset="-79"/>
              </a:rPr>
              <a:t>Research Data Repository Interoperability WG</a:t>
            </a:r>
          </a:p>
          <a:p>
            <a:pPr marL="171450" indent="-171450">
              <a:spcBef>
                <a:spcPts val="450"/>
              </a:spcBef>
              <a:buClr>
                <a:srgbClr val="58A618"/>
              </a:buClr>
              <a:buFont typeface="Wingdings" pitchFamily="2" charset="2"/>
              <a:buChar char="q"/>
              <a:defRPr/>
            </a:pPr>
            <a:r>
              <a:rPr lang="en-US" altLang="en-US" sz="1200" dirty="0">
                <a:solidFill>
                  <a:srgbClr val="FF0000"/>
                </a:solidFill>
                <a:latin typeface="Gisha" pitchFamily="34" charset="-79"/>
                <a:cs typeface="Gisha" pitchFamily="34" charset="-79"/>
              </a:rPr>
              <a:t>Data Usage Metrics WG</a:t>
            </a:r>
          </a:p>
          <a:p>
            <a:pPr marL="171450" indent="-171450">
              <a:spcBef>
                <a:spcPts val="450"/>
              </a:spcBef>
              <a:buClr>
                <a:srgbClr val="58A618"/>
              </a:buClr>
              <a:buFont typeface="Wingdings" pitchFamily="2" charset="2"/>
              <a:buChar char="q"/>
              <a:defRPr/>
            </a:pPr>
            <a:r>
              <a:rPr lang="it-IT" sz="1200" dirty="0">
                <a:solidFill>
                  <a:schemeClr val="tx1"/>
                </a:solidFill>
              </a:rPr>
              <a:t>Big Data </a:t>
            </a:r>
            <a:r>
              <a:rPr lang="it-IT" sz="1200" dirty="0" err="1">
                <a:solidFill>
                  <a:schemeClr val="tx1"/>
                </a:solidFill>
              </a:rPr>
              <a:t>Modelling</a:t>
            </a:r>
            <a:r>
              <a:rPr lang="it-IT" sz="1200" dirty="0">
                <a:solidFill>
                  <a:schemeClr val="tx1"/>
                </a:solidFill>
              </a:rPr>
              <a:t> of UN </a:t>
            </a:r>
            <a:r>
              <a:rPr lang="it-IT" sz="1200" dirty="0" err="1">
                <a:solidFill>
                  <a:schemeClr val="tx1"/>
                </a:solidFill>
              </a:rPr>
              <a:t>SDGs</a:t>
            </a:r>
            <a:r>
              <a:rPr lang="it-IT" sz="1200" dirty="0">
                <a:solidFill>
                  <a:schemeClr val="tx1"/>
                </a:solidFill>
              </a:rPr>
              <a:t> WG</a:t>
            </a:r>
            <a:endParaRPr lang="en-US" altLang="en-US" sz="1200" dirty="0">
              <a:solidFill>
                <a:schemeClr val="tx1"/>
              </a:solidFill>
              <a:latin typeface="Gisha" pitchFamily="34" charset="-79"/>
              <a:cs typeface="Gisha" pitchFamily="34" charset="-79"/>
            </a:endParaRP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Data Discovery Paradigms IG</a:t>
            </a: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National Data Services IG</a:t>
            </a: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RDA/CODATA Legal Interoperability IG</a:t>
            </a:r>
          </a:p>
          <a:p>
            <a:pPr marL="171450" indent="-171450">
              <a:spcBef>
                <a:spcPts val="450"/>
              </a:spcBef>
              <a:buClr>
                <a:srgbClr val="58A618"/>
              </a:buClr>
              <a:buFont typeface="Wingdings" pitchFamily="2" charset="2"/>
              <a:buChar char="q"/>
              <a:defRPr/>
            </a:pPr>
            <a:r>
              <a:rPr lang="en-US" altLang="en-US" sz="1200" b="0" dirty="0">
                <a:solidFill>
                  <a:srgbClr val="FF0000"/>
                </a:solidFill>
                <a:latin typeface="Gisha" pitchFamily="34" charset="-79"/>
                <a:cs typeface="Gisha" pitchFamily="34" charset="-79"/>
              </a:rPr>
              <a:t>Reproducibility IG</a:t>
            </a: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Sharing Rewards and Credit (SHARC) IG </a:t>
            </a:r>
          </a:p>
        </p:txBody>
      </p:sp>
      <p:sp>
        <p:nvSpPr>
          <p:cNvPr id="12" name="Title 4"/>
          <p:cNvSpPr txBox="1">
            <a:spLocks/>
          </p:cNvSpPr>
          <p:nvPr/>
        </p:nvSpPr>
        <p:spPr bwMode="auto">
          <a:xfrm>
            <a:off x="-852021" y="6442165"/>
            <a:ext cx="4783913" cy="33439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600" b="1" dirty="0">
                <a:solidFill>
                  <a:schemeClr val="bg1"/>
                </a:solidFill>
                <a:ea typeface="ＭＳ Ｐゴシック" pitchFamily="34" charset="-128"/>
              </a:rPr>
              <a:t>rd-alliance.org/groups</a:t>
            </a:r>
            <a:endParaRPr lang="en-GB" altLang="en-US" sz="1800" b="1" dirty="0">
              <a:solidFill>
                <a:schemeClr val="bg1"/>
              </a:solidFill>
              <a:ea typeface="ＭＳ Ｐゴシック" pitchFamily="34" charset="-128"/>
            </a:endParaRPr>
          </a:p>
        </p:txBody>
      </p:sp>
      <p:sp>
        <p:nvSpPr>
          <p:cNvPr id="16"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7" name="Picture 2" descr="Creative Commons Licen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14" name="Rounded Rectangle 13"/>
          <p:cNvSpPr/>
          <p:nvPr/>
        </p:nvSpPr>
        <p:spPr>
          <a:xfrm>
            <a:off x="4603541" y="945931"/>
            <a:ext cx="4522796" cy="655144"/>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Total 101 groups:  </a:t>
            </a:r>
          </a:p>
          <a:p>
            <a:pPr algn="ctr"/>
            <a:r>
              <a:rPr lang="en-GB" dirty="0"/>
              <a:t>35 Working Groups &amp; 66 Interest Groups</a:t>
            </a:r>
          </a:p>
        </p:txBody>
      </p:sp>
      <p:sp>
        <p:nvSpPr>
          <p:cNvPr id="15" name="Content Placeholder 1"/>
          <p:cNvSpPr txBox="1">
            <a:spLocks/>
          </p:cNvSpPr>
          <p:nvPr/>
        </p:nvSpPr>
        <p:spPr>
          <a:xfrm>
            <a:off x="0" y="3926302"/>
            <a:ext cx="9144000" cy="2406679"/>
          </a:xfrm>
          <a:prstGeom prst="rect">
            <a:avLst/>
          </a:prstGeom>
          <a:solidFill>
            <a:schemeClr val="accent5">
              <a:lumMod val="60000"/>
              <a:lumOff val="40000"/>
            </a:schemeClr>
          </a:solidFill>
          <a:ln w="12700">
            <a:noFill/>
          </a:ln>
          <a:effectLst>
            <a:glow rad="63500">
              <a:schemeClr val="accent3">
                <a:satMod val="175000"/>
                <a:alpha val="40000"/>
              </a:schemeClr>
            </a:glow>
          </a:effectLst>
        </p:spPr>
        <p:txBody>
          <a:bodyPr numCol="2"/>
          <a:lstStyle>
            <a:lvl1pPr eaLnBrk="0" hangingPunct="0">
              <a:defRPr sz="2800" b="1">
                <a:solidFill>
                  <a:schemeClr val="bg1"/>
                </a:solidFill>
                <a:latin typeface="Arial" pitchFamily="34" charset="0"/>
                <a:ea typeface="ＭＳ Ｐゴシック" pitchFamily="34" charset="-128"/>
              </a:defRPr>
            </a:lvl1pPr>
            <a:lvl2pPr marL="37931725" indent="-37474525" eaLnBrk="0" hangingPunct="0">
              <a:defRPr sz="2800" b="1">
                <a:solidFill>
                  <a:schemeClr val="bg1"/>
                </a:solidFill>
                <a:latin typeface="Arial" pitchFamily="34" charset="0"/>
                <a:ea typeface="ＭＳ Ｐゴシック" pitchFamily="34" charset="-128"/>
              </a:defRPr>
            </a:lvl2pPr>
            <a:lvl3pPr eaLnBrk="0" hangingPunct="0">
              <a:defRPr sz="2800" b="1">
                <a:solidFill>
                  <a:schemeClr val="bg1"/>
                </a:solidFill>
                <a:latin typeface="Arial" pitchFamily="34" charset="0"/>
                <a:ea typeface="ＭＳ Ｐゴシック" pitchFamily="34" charset="-128"/>
              </a:defRPr>
            </a:lvl3pPr>
            <a:lvl4pPr eaLnBrk="0" hangingPunct="0">
              <a:defRPr sz="2800" b="1">
                <a:solidFill>
                  <a:schemeClr val="bg1"/>
                </a:solidFill>
                <a:latin typeface="Arial" pitchFamily="34" charset="0"/>
                <a:ea typeface="ＭＳ Ｐゴシック" pitchFamily="34" charset="-128"/>
              </a:defRPr>
            </a:lvl4pPr>
            <a:lvl5pPr eaLnBrk="0" hangingPunct="0">
              <a:defRPr sz="2800" b="1">
                <a:solidFill>
                  <a:schemeClr val="bg1"/>
                </a:solidFill>
                <a:latin typeface="Arial" pitchFamily="34" charset="0"/>
                <a:ea typeface="ＭＳ Ｐゴシック" pitchFamily="34" charset="-128"/>
              </a:defRPr>
            </a:lvl5pPr>
            <a:lvl6pPr marL="457200" eaLnBrk="0" fontAlgn="base" hangingPunct="0">
              <a:spcBef>
                <a:spcPct val="0"/>
              </a:spcBef>
              <a:spcAft>
                <a:spcPct val="0"/>
              </a:spcAft>
              <a:defRPr sz="2800" b="1">
                <a:solidFill>
                  <a:schemeClr val="bg1"/>
                </a:solidFill>
                <a:latin typeface="Arial" pitchFamily="34" charset="0"/>
                <a:ea typeface="ＭＳ Ｐゴシック" pitchFamily="34" charset="-128"/>
              </a:defRPr>
            </a:lvl6pPr>
            <a:lvl7pPr marL="914400" eaLnBrk="0" fontAlgn="base" hangingPunct="0">
              <a:spcBef>
                <a:spcPct val="0"/>
              </a:spcBef>
              <a:spcAft>
                <a:spcPct val="0"/>
              </a:spcAft>
              <a:defRPr sz="2800" b="1">
                <a:solidFill>
                  <a:schemeClr val="bg1"/>
                </a:solidFill>
                <a:latin typeface="Arial" pitchFamily="34" charset="0"/>
                <a:ea typeface="ＭＳ Ｐゴシック" pitchFamily="34" charset="-128"/>
              </a:defRPr>
            </a:lvl7pPr>
            <a:lvl8pPr marL="1371600" eaLnBrk="0" fontAlgn="base" hangingPunct="0">
              <a:spcBef>
                <a:spcPct val="0"/>
              </a:spcBef>
              <a:spcAft>
                <a:spcPct val="0"/>
              </a:spcAft>
              <a:defRPr sz="2800" b="1">
                <a:solidFill>
                  <a:schemeClr val="bg1"/>
                </a:solidFill>
                <a:latin typeface="Arial" pitchFamily="34" charset="0"/>
                <a:ea typeface="ＭＳ Ｐゴシック" pitchFamily="34" charset="-128"/>
              </a:defRPr>
            </a:lvl8pPr>
            <a:lvl9pPr marL="1828800" eaLnBrk="0" fontAlgn="base" hangingPunct="0">
              <a:spcBef>
                <a:spcPct val="0"/>
              </a:spcBef>
              <a:spcAft>
                <a:spcPct val="0"/>
              </a:spcAft>
              <a:defRPr sz="2800" b="1">
                <a:solidFill>
                  <a:schemeClr val="bg1"/>
                </a:solidFill>
                <a:latin typeface="Arial" pitchFamily="34" charset="0"/>
                <a:ea typeface="ＭＳ Ｐゴシック" pitchFamily="34" charset="-128"/>
              </a:defRPr>
            </a:lvl9pPr>
          </a:lstStyle>
          <a:p>
            <a:pPr>
              <a:spcBef>
                <a:spcPts val="225"/>
              </a:spcBef>
              <a:buClr>
                <a:srgbClr val="58A618"/>
              </a:buClr>
              <a:defRPr/>
            </a:pPr>
            <a:r>
              <a:rPr lang="en-US" altLang="en-US" sz="1600" dirty="0">
                <a:solidFill>
                  <a:schemeClr val="tx1"/>
                </a:solidFill>
                <a:latin typeface="Gisha" pitchFamily="34" charset="-79"/>
                <a:cs typeface="Gisha" pitchFamily="34" charset="-79"/>
              </a:rPr>
              <a:t>Community Needs - focused</a:t>
            </a:r>
            <a:endParaRPr lang="en-US" altLang="en-US" sz="1200" dirty="0">
              <a:solidFill>
                <a:schemeClr val="tx1"/>
              </a:solidFill>
              <a:latin typeface="Gisha" pitchFamily="34" charset="-79"/>
              <a:cs typeface="Gisha" pitchFamily="34" charset="-79"/>
            </a:endParaRPr>
          </a:p>
          <a:p>
            <a:pPr marL="171450" indent="-171450">
              <a:spcBef>
                <a:spcPts val="450"/>
              </a:spcBef>
              <a:buClr>
                <a:srgbClr val="58A618"/>
              </a:buClr>
              <a:buFont typeface="Wingdings" pitchFamily="2" charset="2"/>
              <a:buChar char="q"/>
              <a:defRPr/>
            </a:pPr>
            <a:r>
              <a:rPr lang="en-US" altLang="en-US" sz="1200" dirty="0">
                <a:solidFill>
                  <a:schemeClr val="tx1"/>
                </a:solidFill>
                <a:latin typeface="Gisha" pitchFamily="34" charset="-79"/>
                <a:cs typeface="Gisha" pitchFamily="34" charset="-79"/>
              </a:rPr>
              <a:t>RDA/CODATA Summer Schools in Data Science and Cloud Computing in the Developing World WG</a:t>
            </a: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CODATA/RDA Research Data Science Schools for Low and Middle Income Countries</a:t>
            </a: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Archives &amp; Records Professionals for Research Data IG Data for Development IG</a:t>
            </a: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Development of Cloud Computing Capacity and Education in Developing World Research IG</a:t>
            </a: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Early Career and Engagement IG</a:t>
            </a: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Education and Training on handling of research data IG</a:t>
            </a: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Ethics and Social Aspects of Data IG</a:t>
            </a:r>
          </a:p>
          <a:p>
            <a:pPr marL="171450" indent="-171450">
              <a:spcBef>
                <a:spcPts val="450"/>
              </a:spcBef>
              <a:buClr>
                <a:srgbClr val="58A618"/>
              </a:buClr>
              <a:buFont typeface="Wingdings" pitchFamily="2" charset="2"/>
              <a:buChar char="q"/>
              <a:defRPr/>
            </a:pPr>
            <a:r>
              <a:rPr lang="de-DE" altLang="en-US" sz="1200" b="0" dirty="0">
                <a:solidFill>
                  <a:schemeClr val="tx1"/>
                </a:solidFill>
                <a:latin typeface="Gisha" pitchFamily="34" charset="-79"/>
                <a:cs typeface="Gisha" pitchFamily="34" charset="-79"/>
              </a:rPr>
              <a:t>International Indigenous Data Sovereignty IG </a:t>
            </a: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Open Questionnaire for Research Data Sharing Survey IG</a:t>
            </a:r>
          </a:p>
          <a:p>
            <a:pPr marL="171450" indent="-171450">
              <a:spcBef>
                <a:spcPts val="450"/>
              </a:spcBef>
              <a:buClr>
                <a:srgbClr val="58A618"/>
              </a:buClr>
              <a:buFont typeface="Wingdings" pitchFamily="2" charset="2"/>
              <a:buChar char="q"/>
              <a:defRPr/>
            </a:pPr>
            <a:r>
              <a:rPr lang="en-US" altLang="en-US" sz="1200" b="0" dirty="0">
                <a:solidFill>
                  <a:schemeClr val="tx1"/>
                </a:solidFill>
                <a:latin typeface="Gisha" pitchFamily="34" charset="-79"/>
                <a:cs typeface="Gisha" pitchFamily="34" charset="-79"/>
              </a:rPr>
              <a:t>Data for Development IG</a:t>
            </a:r>
          </a:p>
          <a:p>
            <a:pPr marL="171450" indent="-171450">
              <a:spcBef>
                <a:spcPts val="450"/>
              </a:spcBef>
              <a:buClr>
                <a:srgbClr val="58A618"/>
              </a:buClr>
              <a:buFont typeface="Wingdings" pitchFamily="2" charset="2"/>
              <a:buChar char="q"/>
              <a:defRPr/>
            </a:pPr>
            <a:r>
              <a:rPr lang="it-IT" sz="1200" b="0" dirty="0" err="1">
                <a:solidFill>
                  <a:schemeClr val="tx1"/>
                </a:solidFill>
                <a:latin typeface="Gisha" pitchFamily="34" charset="-79"/>
                <a:cs typeface="Gisha" pitchFamily="34" charset="-79"/>
              </a:rPr>
              <a:t>Research</a:t>
            </a:r>
            <a:r>
              <a:rPr lang="it-IT" sz="1200" b="0" dirty="0">
                <a:solidFill>
                  <a:schemeClr val="tx1"/>
                </a:solidFill>
                <a:latin typeface="Gisha" pitchFamily="34" charset="-79"/>
                <a:cs typeface="Gisha" pitchFamily="34" charset="-79"/>
              </a:rPr>
              <a:t> </a:t>
            </a:r>
            <a:r>
              <a:rPr lang="it-IT" sz="1200" b="0" dirty="0" err="1">
                <a:solidFill>
                  <a:schemeClr val="tx1"/>
                </a:solidFill>
                <a:latin typeface="Gisha" pitchFamily="34" charset="-79"/>
                <a:cs typeface="Gisha" pitchFamily="34" charset="-79"/>
              </a:rPr>
              <a:t>Funders</a:t>
            </a:r>
            <a:r>
              <a:rPr lang="it-IT" sz="1200" b="0" dirty="0">
                <a:solidFill>
                  <a:schemeClr val="tx1"/>
                </a:solidFill>
                <a:latin typeface="Gisha" pitchFamily="34" charset="-79"/>
                <a:cs typeface="Gisha" pitchFamily="34" charset="-79"/>
              </a:rPr>
              <a:t> and Stakeholders on Open </a:t>
            </a:r>
            <a:r>
              <a:rPr lang="it-IT" sz="1200" b="0" dirty="0" err="1">
                <a:solidFill>
                  <a:schemeClr val="tx1"/>
                </a:solidFill>
                <a:latin typeface="Gisha" pitchFamily="34" charset="-79"/>
                <a:cs typeface="Gisha" pitchFamily="34" charset="-79"/>
              </a:rPr>
              <a:t>Research</a:t>
            </a:r>
            <a:r>
              <a:rPr lang="it-IT" sz="1200" b="0" dirty="0">
                <a:solidFill>
                  <a:schemeClr val="tx1"/>
                </a:solidFill>
                <a:latin typeface="Gisha" pitchFamily="34" charset="-79"/>
                <a:cs typeface="Gisha" pitchFamily="34" charset="-79"/>
              </a:rPr>
              <a:t> and Data Management Policies and </a:t>
            </a:r>
            <a:r>
              <a:rPr lang="it-IT" sz="1200" b="0" dirty="0" err="1">
                <a:solidFill>
                  <a:schemeClr val="tx1"/>
                </a:solidFill>
                <a:latin typeface="Gisha" pitchFamily="34" charset="-79"/>
                <a:cs typeface="Gisha" pitchFamily="34" charset="-79"/>
              </a:rPr>
              <a:t>Practices</a:t>
            </a:r>
            <a:r>
              <a:rPr lang="it-IT" sz="1200" b="0" dirty="0">
                <a:solidFill>
                  <a:schemeClr val="tx1"/>
                </a:solidFill>
                <a:latin typeface="Gisha" pitchFamily="34" charset="-79"/>
                <a:cs typeface="Gisha" pitchFamily="34" charset="-79"/>
              </a:rPr>
              <a:t> IG</a:t>
            </a:r>
            <a:endParaRPr lang="en-US" altLang="en-US" sz="1200" b="0" dirty="0">
              <a:solidFill>
                <a:schemeClr val="tx1"/>
              </a:solidFill>
              <a:latin typeface="Gisha" pitchFamily="34" charset="-79"/>
              <a:cs typeface="Gisha" pitchFamily="34" charset="-79"/>
            </a:endParaRPr>
          </a:p>
        </p:txBody>
      </p:sp>
      <p:sp>
        <p:nvSpPr>
          <p:cNvPr id="11" name="Title 1">
            <a:extLst>
              <a:ext uri="{FF2B5EF4-FFF2-40B4-BE49-F238E27FC236}">
                <a16:creationId xmlns:a16="http://schemas.microsoft.com/office/drawing/2014/main" id="{389F927C-7680-BD41-8870-911AD8F724BB}"/>
              </a:ext>
            </a:extLst>
          </p:cNvPr>
          <p:cNvSpPr txBox="1">
            <a:spLocks/>
          </p:cNvSpPr>
          <p:nvPr/>
        </p:nvSpPr>
        <p:spPr>
          <a:xfrm>
            <a:off x="1267217" y="-136430"/>
            <a:ext cx="7543800" cy="1088068"/>
          </a:xfrm>
          <a:prstGeom prst="rect">
            <a:avLst/>
          </a:prstGeom>
        </p:spPr>
        <p:txBody>
          <a:bodyPr vert="horz" lIns="68580" tIns="34290" rIns="68580" bIns="3429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GB" sz="3300" dirty="0"/>
              <a:t>RDA active Interest (IG) &amp; Working Groups (WG) by Focus (2) </a:t>
            </a:r>
          </a:p>
        </p:txBody>
      </p:sp>
      <p:pic>
        <p:nvPicPr>
          <p:cNvPr id="19" name="Picture 5">
            <a:extLst>
              <a:ext uri="{FF2B5EF4-FFF2-40B4-BE49-F238E27FC236}">
                <a16:creationId xmlns:a16="http://schemas.microsoft.com/office/drawing/2014/main" id="{1212A0E3-A027-0B43-BAD4-846C44CFBC4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Tree>
    <p:extLst>
      <p:ext uri="{BB962C8B-B14F-4D97-AF65-F5344CB8AC3E}">
        <p14:creationId xmlns:p14="http://schemas.microsoft.com/office/powerpoint/2010/main" val="30288723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0" y="4374707"/>
            <a:ext cx="9144000" cy="1947716"/>
          </a:xfrm>
          <a:prstGeom prst="rect">
            <a:avLst/>
          </a:prstGeom>
          <a:solidFill>
            <a:schemeClr val="accent4">
              <a:lumMod val="60000"/>
              <a:lumOff val="40000"/>
            </a:schemeClr>
          </a:solidFill>
          <a:ln w="12700">
            <a:noFill/>
          </a:ln>
          <a:effectLst>
            <a:glow rad="63500">
              <a:schemeClr val="accent3">
                <a:satMod val="175000"/>
                <a:alpha val="40000"/>
              </a:schemeClr>
            </a:glow>
          </a:effectLst>
        </p:spPr>
        <p:txBody>
          <a:bodyPr numCol="2"/>
          <a:lstStyle>
            <a:lvl1pPr marL="342900" indent="-342900" algn="l" rtl="0" eaLnBrk="0" fontAlgn="base" hangingPunct="0">
              <a:spcBef>
                <a:spcPct val="20000"/>
              </a:spcBef>
              <a:spcAft>
                <a:spcPct val="0"/>
              </a:spcAft>
              <a:buClr>
                <a:srgbClr val="58A618"/>
              </a:buClr>
              <a:buFont typeface="Wingdings" charset="2"/>
              <a:buChar char="§"/>
              <a:defRPr sz="2400">
                <a:solidFill>
                  <a:schemeClr val="accent4">
                    <a:lumMod val="90000"/>
                    <a:lumOff val="10000"/>
                  </a:schemeClr>
                </a:solidFill>
                <a:latin typeface="Arial"/>
                <a:ea typeface="ＭＳ Ｐゴシック" charset="0"/>
                <a:cs typeface="Arial"/>
              </a:defRPr>
            </a:lvl1pPr>
            <a:lvl2pPr marL="742950" indent="-285750" algn="l" rtl="0" eaLnBrk="0" fontAlgn="base" hangingPunct="0">
              <a:spcBef>
                <a:spcPct val="20000"/>
              </a:spcBef>
              <a:spcAft>
                <a:spcPct val="0"/>
              </a:spcAft>
              <a:buClr>
                <a:srgbClr val="703D29"/>
              </a:buClr>
              <a:buFont typeface="Wingdings" charset="2"/>
              <a:buChar char="§"/>
              <a:defRPr sz="1800">
                <a:solidFill>
                  <a:schemeClr val="accent4">
                    <a:lumMod val="90000"/>
                    <a:lumOff val="10000"/>
                  </a:schemeClr>
                </a:solidFill>
                <a:latin typeface="+mj-lt"/>
                <a:ea typeface="ＭＳ Ｐゴシック" charset="0"/>
                <a:cs typeface="Trebuchet MS"/>
              </a:defRPr>
            </a:lvl2pPr>
            <a:lvl3pPr marL="1143000" indent="-228600" algn="l" rtl="0" eaLnBrk="0" fontAlgn="base" hangingPunct="0">
              <a:spcBef>
                <a:spcPct val="20000"/>
              </a:spcBef>
              <a:spcAft>
                <a:spcPct val="0"/>
              </a:spcAft>
              <a:buClr>
                <a:srgbClr val="E4D700"/>
              </a:buClr>
              <a:buFont typeface="Wingdings" charset="2"/>
              <a:buChar char="§"/>
              <a:defRPr sz="1600">
                <a:solidFill>
                  <a:schemeClr val="accent4">
                    <a:lumMod val="90000"/>
                    <a:lumOff val="10000"/>
                  </a:schemeClr>
                </a:solidFill>
                <a:latin typeface=""/>
                <a:ea typeface="ＭＳ Ｐゴシック" charset="0"/>
                <a:cs typeface="Trebuchet MS"/>
              </a:defRPr>
            </a:lvl3pPr>
            <a:lvl4pPr marL="1600200" indent="-228600" algn="l" rtl="0" eaLnBrk="0" fontAlgn="base" hangingPunct="0">
              <a:spcBef>
                <a:spcPct val="20000"/>
              </a:spcBef>
              <a:spcAft>
                <a:spcPct val="0"/>
              </a:spcAft>
              <a:buClr>
                <a:schemeClr val="accent5"/>
              </a:buClr>
              <a:buFont typeface="Wingdings" charset="2"/>
              <a:buChar char="§"/>
              <a:defRPr sz="1600">
                <a:solidFill>
                  <a:schemeClr val="accent4">
                    <a:lumMod val="90000"/>
                    <a:lumOff val="10000"/>
                  </a:schemeClr>
                </a:solidFill>
                <a:latin typeface=""/>
                <a:ea typeface="ＭＳ Ｐゴシック" charset="0"/>
                <a:cs typeface="Trebuchet MS"/>
              </a:defRPr>
            </a:lvl4pPr>
            <a:lvl5pPr marL="2057400" indent="-228600" algn="l" rtl="0" eaLnBrk="0" fontAlgn="base" hangingPunct="0">
              <a:spcBef>
                <a:spcPct val="20000"/>
              </a:spcBef>
              <a:spcAft>
                <a:spcPct val="0"/>
              </a:spcAft>
              <a:buClr>
                <a:schemeClr val="accent5"/>
              </a:buClr>
              <a:buFont typeface="Wingdings" charset="2"/>
              <a:buChar char="§"/>
              <a:defRPr sz="1600">
                <a:solidFill>
                  <a:schemeClr val="accent4">
                    <a:lumMod val="90000"/>
                    <a:lumOff val="10000"/>
                  </a:schemeClr>
                </a:solidFill>
                <a:latin typeface=""/>
                <a:ea typeface="ＭＳ Ｐゴシック" charset="0"/>
                <a:cs typeface="Trebuchet MS"/>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9pPr>
          </a:lstStyle>
          <a:p>
            <a:pPr marL="0" indent="0">
              <a:spcBef>
                <a:spcPts val="225"/>
              </a:spcBef>
              <a:spcAft>
                <a:spcPts val="0"/>
              </a:spcAft>
              <a:buNone/>
              <a:defRPr/>
            </a:pPr>
            <a:r>
              <a:rPr lang="en-US" sz="1600" b="1" kern="0" dirty="0">
                <a:solidFill>
                  <a:schemeClr val="tx1"/>
                </a:solidFill>
                <a:latin typeface="Gisha" panose="020B0502040204020203" pitchFamily="34" charset="-79"/>
                <a:cs typeface="Gisha" panose="020B0502040204020203" pitchFamily="34" charset="-79"/>
              </a:rPr>
              <a:t>Base Infrastructure – focused</a:t>
            </a:r>
          </a:p>
          <a:p>
            <a:pPr>
              <a:spcBef>
                <a:spcPts val="225"/>
              </a:spcBef>
              <a:spcAft>
                <a:spcPts val="0"/>
              </a:spcAft>
              <a:buFont typeface="Wingdings" pitchFamily="2" charset="2"/>
              <a:buChar char="q"/>
              <a:defRPr/>
            </a:pPr>
            <a:r>
              <a:rPr lang="en-US" sz="1200" b="1" kern="0" dirty="0">
                <a:solidFill>
                  <a:schemeClr val="tx1"/>
                </a:solidFill>
                <a:latin typeface="Gisha" panose="020B0502040204020203" pitchFamily="34" charset="-79"/>
                <a:cs typeface="Gisha" panose="020B0502040204020203" pitchFamily="34" charset="-79"/>
              </a:rPr>
              <a:t>Array Database Assessment WG</a:t>
            </a:r>
          </a:p>
          <a:p>
            <a:pPr>
              <a:spcBef>
                <a:spcPts val="225"/>
              </a:spcBef>
              <a:spcAft>
                <a:spcPts val="0"/>
              </a:spcAft>
              <a:buFont typeface="Wingdings" pitchFamily="2" charset="2"/>
              <a:buChar char="q"/>
              <a:defRPr/>
            </a:pPr>
            <a:r>
              <a:rPr lang="en-US" sz="1200" b="1" kern="0" dirty="0">
                <a:solidFill>
                  <a:schemeClr val="tx1"/>
                </a:solidFill>
                <a:latin typeface="Gisha" panose="020B0502040204020203" pitchFamily="34" charset="-79"/>
                <a:cs typeface="Gisha" panose="020B0502040204020203" pitchFamily="34" charset="-79"/>
              </a:rPr>
              <a:t>Data Type Registries WG</a:t>
            </a:r>
          </a:p>
          <a:p>
            <a:pPr>
              <a:spcBef>
                <a:spcPts val="225"/>
              </a:spcBef>
              <a:spcAft>
                <a:spcPts val="0"/>
              </a:spcAft>
              <a:buFont typeface="Wingdings" pitchFamily="2" charset="2"/>
              <a:buChar char="q"/>
              <a:defRPr/>
            </a:pPr>
            <a:r>
              <a:rPr lang="en-US" sz="1200" b="1" kern="0" dirty="0">
                <a:solidFill>
                  <a:srgbClr val="FF0000"/>
                </a:solidFill>
                <a:latin typeface="Gisha" panose="020B0502040204020203" pitchFamily="34" charset="-79"/>
                <a:cs typeface="Gisha" panose="020B0502040204020203" pitchFamily="34" charset="-79"/>
              </a:rPr>
              <a:t>Metadata Standards Catalog WG</a:t>
            </a:r>
          </a:p>
          <a:p>
            <a:pPr>
              <a:spcBef>
                <a:spcPts val="225"/>
              </a:spcBef>
              <a:spcAft>
                <a:spcPts val="0"/>
              </a:spcAft>
              <a:buFont typeface="Wingdings" pitchFamily="2" charset="2"/>
              <a:buChar char="q"/>
              <a:defRPr/>
            </a:pPr>
            <a:r>
              <a:rPr lang="en-US" sz="1200" b="1" kern="0" dirty="0">
                <a:solidFill>
                  <a:schemeClr val="tx1"/>
                </a:solidFill>
                <a:latin typeface="Gisha" panose="020B0502040204020203" pitchFamily="34" charset="-79"/>
                <a:cs typeface="Gisha" panose="020B0502040204020203" pitchFamily="34" charset="-79"/>
              </a:rPr>
              <a:t>PID Kernel Information WG</a:t>
            </a:r>
          </a:p>
          <a:p>
            <a:pPr>
              <a:spcBef>
                <a:spcPts val="225"/>
              </a:spcBef>
              <a:spcAft>
                <a:spcPts val="0"/>
              </a:spcAft>
              <a:buFont typeface="Wingdings" pitchFamily="2" charset="2"/>
              <a:buChar char="q"/>
              <a:defRPr/>
            </a:pPr>
            <a:r>
              <a:rPr lang="it-IT" sz="1200" b="1" kern="0" dirty="0" err="1">
                <a:solidFill>
                  <a:schemeClr val="tx1"/>
                </a:solidFill>
                <a:latin typeface="Gisha" panose="020B0502040204020203" pitchFamily="34" charset="-79"/>
                <a:cs typeface="Gisha" panose="020B0502040204020203" pitchFamily="34" charset="-79"/>
              </a:rPr>
              <a:t>Persistent</a:t>
            </a:r>
            <a:r>
              <a:rPr lang="it-IT" sz="1200" b="1" kern="0" dirty="0">
                <a:solidFill>
                  <a:schemeClr val="tx1"/>
                </a:solidFill>
                <a:latin typeface="Gisha" panose="020B0502040204020203" pitchFamily="34" charset="-79"/>
                <a:cs typeface="Gisha" panose="020B0502040204020203" pitchFamily="34" charset="-79"/>
              </a:rPr>
              <a:t> </a:t>
            </a:r>
            <a:r>
              <a:rPr lang="it-IT" sz="1200" b="1" kern="0" dirty="0" err="1">
                <a:solidFill>
                  <a:schemeClr val="tx1"/>
                </a:solidFill>
                <a:latin typeface="Gisha" panose="020B0502040204020203" pitchFamily="34" charset="-79"/>
                <a:cs typeface="Gisha" panose="020B0502040204020203" pitchFamily="34" charset="-79"/>
              </a:rPr>
              <a:t>Identification</a:t>
            </a:r>
            <a:r>
              <a:rPr lang="it-IT" sz="1200" b="1" kern="0" dirty="0">
                <a:solidFill>
                  <a:schemeClr val="tx1"/>
                </a:solidFill>
                <a:latin typeface="Gisha" panose="020B0502040204020203" pitchFamily="34" charset="-79"/>
                <a:cs typeface="Gisha" panose="020B0502040204020203" pitchFamily="34" charset="-79"/>
              </a:rPr>
              <a:t> of Instruments WG</a:t>
            </a:r>
          </a:p>
          <a:p>
            <a:pPr>
              <a:spcBef>
                <a:spcPts val="225"/>
              </a:spcBef>
              <a:spcAft>
                <a:spcPts val="0"/>
              </a:spcAft>
              <a:buFont typeface="Wingdings" pitchFamily="2" charset="2"/>
              <a:buChar char="q"/>
              <a:defRPr/>
            </a:pPr>
            <a:r>
              <a:rPr lang="it-IT" sz="1200" b="1" kern="0" dirty="0">
                <a:solidFill>
                  <a:schemeClr val="tx1"/>
                </a:solidFill>
                <a:latin typeface="Gisha" panose="020B0502040204020203" pitchFamily="34" charset="-79"/>
                <a:cs typeface="Gisha" panose="020B0502040204020203" pitchFamily="34" charset="-79"/>
              </a:rPr>
              <a:t>Software Source Code ID WG</a:t>
            </a:r>
            <a:endParaRPr lang="en-US" sz="1200" b="1" kern="0" dirty="0">
              <a:solidFill>
                <a:schemeClr val="tx1"/>
              </a:solidFill>
              <a:latin typeface="Gisha" panose="020B0502040204020203" pitchFamily="34" charset="-79"/>
              <a:cs typeface="Gisha" panose="020B0502040204020203" pitchFamily="34" charset="-79"/>
            </a:endParaRPr>
          </a:p>
          <a:p>
            <a:pPr>
              <a:spcBef>
                <a:spcPts val="225"/>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Data Fabric IG</a:t>
            </a:r>
          </a:p>
          <a:p>
            <a:pPr>
              <a:spcBef>
                <a:spcPts val="225"/>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Data Foundations and Terminology IG</a:t>
            </a:r>
          </a:p>
          <a:p>
            <a:pPr>
              <a:spcBef>
                <a:spcPts val="225"/>
              </a:spcBef>
              <a:spcAft>
                <a:spcPts val="0"/>
              </a:spcAft>
              <a:buFont typeface="Wingdings" pitchFamily="2" charset="2"/>
              <a:buChar char="q"/>
              <a:defRPr/>
            </a:pPr>
            <a:r>
              <a:rPr lang="en-US" sz="1200" kern="0" dirty="0">
                <a:solidFill>
                  <a:srgbClr val="FF0000"/>
                </a:solidFill>
                <a:latin typeface="Gisha" panose="020B0502040204020203" pitchFamily="34" charset="-79"/>
                <a:cs typeface="Gisha" panose="020B0502040204020203" pitchFamily="34" charset="-79"/>
              </a:rPr>
              <a:t>Disciplinary Interoperability Framework IG</a:t>
            </a:r>
          </a:p>
          <a:p>
            <a:pPr>
              <a:spcBef>
                <a:spcPts val="225"/>
              </a:spcBef>
              <a:spcAft>
                <a:spcPts val="0"/>
              </a:spcAft>
              <a:buFont typeface="Wingdings" pitchFamily="2" charset="2"/>
              <a:buChar char="q"/>
              <a:defRPr/>
            </a:pPr>
            <a:r>
              <a:rPr lang="en-US" sz="1200" kern="0" dirty="0">
                <a:solidFill>
                  <a:srgbClr val="FF0000"/>
                </a:solidFill>
                <a:latin typeface="Gisha" panose="020B0502040204020203" pitchFamily="34" charset="-79"/>
                <a:cs typeface="Gisha" panose="020B0502040204020203" pitchFamily="34" charset="-79"/>
              </a:rPr>
              <a:t>Big Data IG</a:t>
            </a:r>
          </a:p>
          <a:p>
            <a:pPr>
              <a:spcBef>
                <a:spcPts val="225"/>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Brokering IG</a:t>
            </a:r>
          </a:p>
          <a:p>
            <a:pPr>
              <a:spcBef>
                <a:spcPts val="225"/>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Metadata IG</a:t>
            </a:r>
          </a:p>
          <a:p>
            <a:pPr>
              <a:spcBef>
                <a:spcPts val="225"/>
              </a:spcBef>
              <a:spcAft>
                <a:spcPts val="0"/>
              </a:spcAft>
              <a:buFont typeface="Wingdings" pitchFamily="2" charset="2"/>
              <a:buChar char="q"/>
              <a:defRPr/>
            </a:pPr>
            <a:r>
              <a:rPr lang="en-US" sz="1200" kern="0" dirty="0">
                <a:solidFill>
                  <a:srgbClr val="FF0000"/>
                </a:solidFill>
                <a:latin typeface="Gisha" panose="020B0502040204020203" pitchFamily="34" charset="-79"/>
                <a:cs typeface="Gisha" panose="020B0502040204020203" pitchFamily="34" charset="-79"/>
              </a:rPr>
              <a:t>PID IG</a:t>
            </a:r>
          </a:p>
          <a:p>
            <a:pPr>
              <a:spcBef>
                <a:spcPts val="225"/>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Software Source Code IG</a:t>
            </a:r>
          </a:p>
          <a:p>
            <a:pPr>
              <a:spcBef>
                <a:spcPts val="225"/>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Vocabulary Services IG</a:t>
            </a:r>
          </a:p>
          <a:p>
            <a:pPr>
              <a:spcBef>
                <a:spcPts val="225"/>
              </a:spcBef>
              <a:spcAft>
                <a:spcPts val="0"/>
              </a:spcAft>
              <a:buFont typeface="Wingdings" pitchFamily="2" charset="2"/>
              <a:buChar char="q"/>
              <a:defRPr/>
            </a:pPr>
            <a:r>
              <a:rPr lang="en-US" sz="1200" kern="0" dirty="0">
                <a:solidFill>
                  <a:srgbClr val="FF0000"/>
                </a:solidFill>
                <a:latin typeface="Gisha" panose="020B0502040204020203" pitchFamily="34" charset="-79"/>
                <a:cs typeface="Gisha" panose="020B0502040204020203" pitchFamily="34" charset="-79"/>
              </a:rPr>
              <a:t>Federated Identity Management IG</a:t>
            </a:r>
          </a:p>
          <a:p>
            <a:pPr>
              <a:spcBef>
                <a:spcPts val="225"/>
              </a:spcBef>
              <a:spcAft>
                <a:spcPts val="0"/>
              </a:spcAft>
              <a:buFont typeface="Wingdings" pitchFamily="2" charset="2"/>
              <a:buChar char="q"/>
              <a:defRPr/>
            </a:pPr>
            <a:r>
              <a:rPr lang="it-IT" sz="1200" kern="0" dirty="0">
                <a:solidFill>
                  <a:schemeClr val="tx1"/>
                </a:solidFill>
                <a:latin typeface="Gisha" panose="020B0502040204020203" pitchFamily="34" charset="-79"/>
                <a:cs typeface="Gisha" panose="020B0502040204020203" pitchFamily="34" charset="-79"/>
              </a:rPr>
              <a:t>Data </a:t>
            </a:r>
            <a:r>
              <a:rPr lang="it-IT" sz="1200" kern="0" dirty="0" err="1">
                <a:solidFill>
                  <a:schemeClr val="tx1"/>
                </a:solidFill>
                <a:latin typeface="Gisha" panose="020B0502040204020203" pitchFamily="34" charset="-79"/>
                <a:cs typeface="Gisha" panose="020B0502040204020203" pitchFamily="34" charset="-79"/>
              </a:rPr>
              <a:t>Economics</a:t>
            </a:r>
            <a:r>
              <a:rPr lang="it-IT" sz="1200" kern="0" dirty="0">
                <a:solidFill>
                  <a:schemeClr val="tx1"/>
                </a:solidFill>
                <a:latin typeface="Gisha" panose="020B0502040204020203" pitchFamily="34" charset="-79"/>
                <a:cs typeface="Gisha" panose="020B0502040204020203" pitchFamily="34" charset="-79"/>
              </a:rPr>
              <a:t> IG </a:t>
            </a:r>
          </a:p>
        </p:txBody>
      </p:sp>
      <p:sp>
        <p:nvSpPr>
          <p:cNvPr id="11" name="Title 4"/>
          <p:cNvSpPr txBox="1">
            <a:spLocks/>
          </p:cNvSpPr>
          <p:nvPr/>
        </p:nvSpPr>
        <p:spPr bwMode="auto">
          <a:xfrm>
            <a:off x="-852021" y="6442165"/>
            <a:ext cx="4783913" cy="33439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600" b="1" dirty="0">
                <a:solidFill>
                  <a:schemeClr val="bg1"/>
                </a:solidFill>
                <a:ea typeface="ＭＳ Ｐゴシック" pitchFamily="34" charset="-128"/>
              </a:rPr>
              <a:t>rd-alliance.org/groups</a:t>
            </a:r>
            <a:endParaRPr lang="en-GB" altLang="en-US" sz="1800" b="1" dirty="0">
              <a:solidFill>
                <a:schemeClr val="bg1"/>
              </a:solidFill>
              <a:ea typeface="ＭＳ Ｐゴシック" pitchFamily="34" charset="-128"/>
            </a:endParaRPr>
          </a:p>
        </p:txBody>
      </p:sp>
      <p:sp>
        <p:nvSpPr>
          <p:cNvPr id="16" name="Segnaposto piè di pagina 6"/>
          <p:cNvSpPr>
            <a:spLocks noGrp="1"/>
          </p:cNvSpPr>
          <p:nvPr>
            <p:ph type="ftr" sz="quarter" idx="11"/>
          </p:nvPr>
        </p:nvSpPr>
        <p:spPr>
          <a:xfrm>
            <a:off x="5554636" y="6322423"/>
            <a:ext cx="3644525" cy="535577"/>
          </a:xfrm>
        </p:spPr>
        <p:txBody>
          <a:bodyPr/>
          <a:lstStyle/>
          <a:p>
            <a:pPr algn="l"/>
            <a:r>
              <a:rPr lang="en-GB" sz="1200" b="1" dirty="0" err="1">
                <a:solidFill>
                  <a:schemeClr val="bg1"/>
                </a:solidFill>
              </a:rPr>
              <a:t>www.rd-alliance.org</a:t>
            </a:r>
            <a:endParaRPr lang="en-GB" sz="1200" b="1" dirty="0">
              <a:solidFill>
                <a:schemeClr val="bg1"/>
              </a:solidFill>
            </a:endParaRPr>
          </a:p>
          <a:p>
            <a:pPr algn="l"/>
            <a:r>
              <a:rPr lang="en-GB" sz="1200" b="1" dirty="0">
                <a:solidFill>
                  <a:schemeClr val="bg1"/>
                </a:solidFill>
              </a:rPr>
              <a:t>@resdatall</a:t>
            </a:r>
          </a:p>
        </p:txBody>
      </p:sp>
      <p:pic>
        <p:nvPicPr>
          <p:cNvPr id="17" name="Picture 2" descr="Creative Commons Licen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14" name="Rounded Rectangle 13"/>
          <p:cNvSpPr/>
          <p:nvPr/>
        </p:nvSpPr>
        <p:spPr>
          <a:xfrm>
            <a:off x="4621204" y="494142"/>
            <a:ext cx="4522796" cy="655144"/>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Total 101 groups:  </a:t>
            </a:r>
          </a:p>
          <a:p>
            <a:pPr algn="ctr"/>
            <a:r>
              <a:rPr lang="en-GB" dirty="0"/>
              <a:t>35 Working Groups &amp; 66 Interest Groups</a:t>
            </a:r>
          </a:p>
        </p:txBody>
      </p:sp>
      <p:sp>
        <p:nvSpPr>
          <p:cNvPr id="13" name="Title 1">
            <a:extLst>
              <a:ext uri="{FF2B5EF4-FFF2-40B4-BE49-F238E27FC236}">
                <a16:creationId xmlns:a16="http://schemas.microsoft.com/office/drawing/2014/main" id="{A43F3CB8-10D0-1647-A190-2D465A1FF45C}"/>
              </a:ext>
            </a:extLst>
          </p:cNvPr>
          <p:cNvSpPr txBox="1">
            <a:spLocks/>
          </p:cNvSpPr>
          <p:nvPr/>
        </p:nvSpPr>
        <p:spPr>
          <a:xfrm>
            <a:off x="1267217" y="-136430"/>
            <a:ext cx="7543800" cy="1088068"/>
          </a:xfrm>
          <a:prstGeom prst="rect">
            <a:avLst/>
          </a:prstGeom>
        </p:spPr>
        <p:txBody>
          <a:bodyPr vert="horz" lIns="68580" tIns="34290" rIns="68580" bIns="3429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GB" sz="3300" dirty="0"/>
              <a:t>RDA active Interest (IG) &amp; Working Groups (WG) by Focus (3)</a:t>
            </a:r>
          </a:p>
        </p:txBody>
      </p:sp>
      <p:pic>
        <p:nvPicPr>
          <p:cNvPr id="15" name="Picture 5">
            <a:extLst>
              <a:ext uri="{FF2B5EF4-FFF2-40B4-BE49-F238E27FC236}">
                <a16:creationId xmlns:a16="http://schemas.microsoft.com/office/drawing/2014/main" id="{DAE35767-71A8-2E4D-A533-9C0DAB620AC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
        <p:nvSpPr>
          <p:cNvPr id="4" name="Content Placeholder 1"/>
          <p:cNvSpPr txBox="1">
            <a:spLocks/>
          </p:cNvSpPr>
          <p:nvPr/>
        </p:nvSpPr>
        <p:spPr>
          <a:xfrm>
            <a:off x="1" y="1105024"/>
            <a:ext cx="9143999" cy="3282933"/>
          </a:xfrm>
          <a:prstGeom prst="rect">
            <a:avLst/>
          </a:prstGeom>
          <a:solidFill>
            <a:schemeClr val="accent3">
              <a:lumMod val="60000"/>
              <a:lumOff val="40000"/>
            </a:schemeClr>
          </a:solidFill>
          <a:ln w="12700">
            <a:noFill/>
          </a:ln>
          <a:effectLst>
            <a:glow rad="63500">
              <a:schemeClr val="accent3">
                <a:satMod val="175000"/>
                <a:alpha val="40000"/>
              </a:schemeClr>
            </a:glow>
          </a:effectLst>
        </p:spPr>
        <p:txBody>
          <a:bodyPr numCol="2"/>
          <a:lstStyle>
            <a:lvl1pPr marL="342900" indent="-342900" algn="l" rtl="0" eaLnBrk="0" fontAlgn="base" hangingPunct="0">
              <a:spcBef>
                <a:spcPct val="20000"/>
              </a:spcBef>
              <a:spcAft>
                <a:spcPct val="0"/>
              </a:spcAft>
              <a:buClr>
                <a:srgbClr val="58A618"/>
              </a:buClr>
              <a:buFont typeface="Wingdings" charset="2"/>
              <a:buChar char="§"/>
              <a:defRPr sz="2400">
                <a:solidFill>
                  <a:schemeClr val="accent4">
                    <a:lumMod val="90000"/>
                    <a:lumOff val="10000"/>
                  </a:schemeClr>
                </a:solidFill>
                <a:latin typeface="Arial"/>
                <a:ea typeface="ＭＳ Ｐゴシック" charset="0"/>
                <a:cs typeface="Arial"/>
              </a:defRPr>
            </a:lvl1pPr>
            <a:lvl2pPr marL="742950" indent="-285750" algn="l" rtl="0" eaLnBrk="0" fontAlgn="base" hangingPunct="0">
              <a:spcBef>
                <a:spcPct val="20000"/>
              </a:spcBef>
              <a:spcAft>
                <a:spcPct val="0"/>
              </a:spcAft>
              <a:buClr>
                <a:srgbClr val="703D29"/>
              </a:buClr>
              <a:buFont typeface="Wingdings" charset="2"/>
              <a:buChar char="§"/>
              <a:defRPr sz="1800">
                <a:solidFill>
                  <a:schemeClr val="accent4">
                    <a:lumMod val="90000"/>
                    <a:lumOff val="10000"/>
                  </a:schemeClr>
                </a:solidFill>
                <a:latin typeface="+mj-lt"/>
                <a:ea typeface="ＭＳ Ｐゴシック" charset="0"/>
                <a:cs typeface="Trebuchet MS"/>
              </a:defRPr>
            </a:lvl2pPr>
            <a:lvl3pPr marL="1143000" indent="-228600" algn="l" rtl="0" eaLnBrk="0" fontAlgn="base" hangingPunct="0">
              <a:spcBef>
                <a:spcPct val="20000"/>
              </a:spcBef>
              <a:spcAft>
                <a:spcPct val="0"/>
              </a:spcAft>
              <a:buClr>
                <a:srgbClr val="E4D700"/>
              </a:buClr>
              <a:buFont typeface="Wingdings" charset="2"/>
              <a:buChar char="§"/>
              <a:defRPr sz="1600">
                <a:solidFill>
                  <a:schemeClr val="accent4">
                    <a:lumMod val="90000"/>
                    <a:lumOff val="10000"/>
                  </a:schemeClr>
                </a:solidFill>
                <a:latin typeface=""/>
                <a:ea typeface="ＭＳ Ｐゴシック" charset="0"/>
                <a:cs typeface="Trebuchet MS"/>
              </a:defRPr>
            </a:lvl3pPr>
            <a:lvl4pPr marL="1600200" indent="-228600" algn="l" rtl="0" eaLnBrk="0" fontAlgn="base" hangingPunct="0">
              <a:spcBef>
                <a:spcPct val="20000"/>
              </a:spcBef>
              <a:spcAft>
                <a:spcPct val="0"/>
              </a:spcAft>
              <a:buClr>
                <a:schemeClr val="accent5"/>
              </a:buClr>
              <a:buFont typeface="Wingdings" charset="2"/>
              <a:buChar char="§"/>
              <a:defRPr sz="1600">
                <a:solidFill>
                  <a:schemeClr val="accent4">
                    <a:lumMod val="90000"/>
                    <a:lumOff val="10000"/>
                  </a:schemeClr>
                </a:solidFill>
                <a:latin typeface=""/>
                <a:ea typeface="ＭＳ Ｐゴシック" charset="0"/>
                <a:cs typeface="Trebuchet MS"/>
              </a:defRPr>
            </a:lvl4pPr>
            <a:lvl5pPr marL="2057400" indent="-228600" algn="l" rtl="0" eaLnBrk="0" fontAlgn="base" hangingPunct="0">
              <a:spcBef>
                <a:spcPct val="20000"/>
              </a:spcBef>
              <a:spcAft>
                <a:spcPct val="0"/>
              </a:spcAft>
              <a:buClr>
                <a:schemeClr val="accent5"/>
              </a:buClr>
              <a:buFont typeface="Wingdings" charset="2"/>
              <a:buChar char="§"/>
              <a:defRPr sz="1600">
                <a:solidFill>
                  <a:schemeClr val="accent4">
                    <a:lumMod val="90000"/>
                    <a:lumOff val="10000"/>
                  </a:schemeClr>
                </a:solidFill>
                <a:latin typeface=""/>
                <a:ea typeface="ＭＳ Ｐゴシック" charset="0"/>
                <a:cs typeface="Trebuchet MS"/>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9pPr>
          </a:lstStyle>
          <a:p>
            <a:pPr marL="0" indent="0">
              <a:spcBef>
                <a:spcPts val="450"/>
              </a:spcBef>
              <a:spcAft>
                <a:spcPts val="0"/>
              </a:spcAft>
              <a:buNone/>
              <a:defRPr/>
            </a:pPr>
            <a:r>
              <a:rPr lang="en-US" sz="1600" b="1" kern="0" dirty="0">
                <a:solidFill>
                  <a:schemeClr val="tx1"/>
                </a:solidFill>
                <a:latin typeface="Gisha" panose="020B0502040204020203" pitchFamily="34" charset="-79"/>
                <a:cs typeface="Gisha" panose="020B0502040204020203" pitchFamily="34" charset="-79"/>
              </a:rPr>
              <a:t>Data Stewardship and Services – focused</a:t>
            </a:r>
          </a:p>
          <a:p>
            <a:pPr>
              <a:spcBef>
                <a:spcPts val="450"/>
              </a:spcBef>
              <a:spcAft>
                <a:spcPts val="0"/>
              </a:spcAft>
              <a:buFont typeface="Wingdings" pitchFamily="2" charset="2"/>
              <a:buChar char="q"/>
              <a:defRPr/>
            </a:pPr>
            <a:r>
              <a:rPr lang="en-US" sz="1200" b="1" kern="0" dirty="0">
                <a:solidFill>
                  <a:schemeClr val="tx1"/>
                </a:solidFill>
                <a:latin typeface="Gisha" panose="020B0502040204020203" pitchFamily="34" charset="-79"/>
                <a:cs typeface="Gisha" panose="020B0502040204020203" pitchFamily="34" charset="-79"/>
              </a:rPr>
              <a:t>Brokering Framework WG</a:t>
            </a:r>
          </a:p>
          <a:p>
            <a:pPr>
              <a:spcBef>
                <a:spcPts val="450"/>
              </a:spcBef>
              <a:spcAft>
                <a:spcPts val="0"/>
              </a:spcAft>
              <a:buFont typeface="Wingdings" pitchFamily="2" charset="2"/>
              <a:buChar char="q"/>
              <a:defRPr/>
            </a:pPr>
            <a:r>
              <a:rPr lang="en-US" sz="1200" b="1" kern="0" dirty="0">
                <a:solidFill>
                  <a:schemeClr val="tx1"/>
                </a:solidFill>
                <a:latin typeface="Gisha" panose="020B0502040204020203" pitchFamily="34" charset="-79"/>
                <a:cs typeface="Gisha" panose="020B0502040204020203" pitchFamily="34" charset="-79"/>
              </a:rPr>
              <a:t>DMP Common Standards WG</a:t>
            </a:r>
          </a:p>
          <a:p>
            <a:pPr>
              <a:spcBef>
                <a:spcPts val="450"/>
              </a:spcBef>
              <a:spcAft>
                <a:spcPts val="0"/>
              </a:spcAft>
              <a:buFont typeface="Wingdings" pitchFamily="2" charset="2"/>
              <a:buChar char="q"/>
              <a:defRPr/>
            </a:pPr>
            <a:r>
              <a:rPr lang="en-US" sz="1200" b="1" kern="0" dirty="0">
                <a:solidFill>
                  <a:schemeClr val="tx1"/>
                </a:solidFill>
                <a:latin typeface="Gisha" panose="020B0502040204020203" pitchFamily="34" charset="-79"/>
                <a:cs typeface="Gisha" panose="020B0502040204020203" pitchFamily="34" charset="-79"/>
              </a:rPr>
              <a:t>Exposing Data Management Plans WG</a:t>
            </a:r>
          </a:p>
          <a:p>
            <a:pPr>
              <a:spcBef>
                <a:spcPts val="450"/>
              </a:spcBef>
              <a:spcAft>
                <a:spcPts val="0"/>
              </a:spcAft>
              <a:buFont typeface="Wingdings" pitchFamily="2" charset="2"/>
              <a:buChar char="q"/>
              <a:defRPr/>
            </a:pPr>
            <a:r>
              <a:rPr lang="en-US" sz="1200" b="1" kern="0" dirty="0">
                <a:solidFill>
                  <a:schemeClr val="tx1"/>
                </a:solidFill>
                <a:latin typeface="Gisha" panose="020B0502040204020203" pitchFamily="34" charset="-79"/>
                <a:cs typeface="Gisha" panose="020B0502040204020203" pitchFamily="34" charset="-79"/>
              </a:rPr>
              <a:t>WDS/RDA Assessment of Data Fitness for Use WG</a:t>
            </a:r>
          </a:p>
          <a:p>
            <a:pPr>
              <a:spcBef>
                <a:spcPts val="450"/>
              </a:spcBef>
              <a:spcAft>
                <a:spcPts val="0"/>
              </a:spcAft>
              <a:buFont typeface="Wingdings" pitchFamily="2" charset="2"/>
              <a:buChar char="q"/>
              <a:defRPr/>
            </a:pPr>
            <a:r>
              <a:rPr lang="en-US" sz="1200" b="1" kern="0" dirty="0">
                <a:solidFill>
                  <a:schemeClr val="tx1"/>
                </a:solidFill>
                <a:latin typeface="Gisha" panose="020B0502040204020203" pitchFamily="34" charset="-79"/>
                <a:cs typeface="Gisha" panose="020B0502040204020203" pitchFamily="34" charset="-79"/>
              </a:rPr>
              <a:t>Data Versioning WG</a:t>
            </a:r>
          </a:p>
          <a:p>
            <a:pPr>
              <a:spcBef>
                <a:spcPts val="450"/>
              </a:spcBef>
              <a:spcAft>
                <a:spcPts val="0"/>
              </a:spcAft>
              <a:buFont typeface="Wingdings" pitchFamily="2" charset="2"/>
              <a:buChar char="q"/>
              <a:defRPr/>
            </a:pPr>
            <a:r>
              <a:rPr lang="en-US" sz="1200" b="1" kern="0" dirty="0">
                <a:solidFill>
                  <a:srgbClr val="FF0000"/>
                </a:solidFill>
                <a:latin typeface="Gisha" panose="020B0502040204020203" pitchFamily="34" charset="-79"/>
                <a:cs typeface="Gisha" panose="020B0502040204020203" pitchFamily="34" charset="-79"/>
              </a:rPr>
              <a:t>FAIR Data Maturity Model WG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Active Data Management Plans IG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Data in Context IG</a:t>
            </a:r>
          </a:p>
          <a:p>
            <a:pPr>
              <a:spcBef>
                <a:spcPts val="450"/>
              </a:spcBef>
              <a:spcAft>
                <a:spcPts val="0"/>
              </a:spcAft>
              <a:buFont typeface="Wingdings" pitchFamily="2" charset="2"/>
              <a:buChar char="q"/>
              <a:defRPr/>
            </a:pPr>
            <a:r>
              <a:rPr lang="en-US" sz="1200" kern="0" dirty="0">
                <a:solidFill>
                  <a:srgbClr val="FF0000"/>
                </a:solidFill>
                <a:latin typeface="Gisha" panose="020B0502040204020203" pitchFamily="34" charset="-79"/>
                <a:cs typeface="Gisha" panose="020B0502040204020203" pitchFamily="34" charset="-79"/>
              </a:rPr>
              <a:t>Data Rescue IG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Domain Repositories IG</a:t>
            </a:r>
          </a:p>
          <a:p>
            <a:pPr>
              <a:spcBef>
                <a:spcPts val="450"/>
              </a:spcBef>
              <a:spcAft>
                <a:spcPts val="0"/>
              </a:spcAft>
              <a:buFont typeface="Wingdings" pitchFamily="2" charset="2"/>
              <a:buChar char="q"/>
              <a:defRPr/>
            </a:pPr>
            <a:r>
              <a:rPr lang="en-US" sz="1200" kern="0" dirty="0">
                <a:solidFill>
                  <a:srgbClr val="FF0000"/>
                </a:solidFill>
                <a:latin typeface="Gisha" panose="020B0502040204020203" pitchFamily="34" charset="-79"/>
                <a:cs typeface="Gisha" panose="020B0502040204020203" pitchFamily="34" charset="-79"/>
              </a:rPr>
              <a:t>Virtual Research Environments IG </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Libraries for Research Data IG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Long tail of research data IG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Physical Samples and Collections in the Research Data Ecosystem IG</a:t>
            </a:r>
          </a:p>
          <a:p>
            <a:pPr>
              <a:spcBef>
                <a:spcPts val="450"/>
              </a:spcBef>
              <a:spcAft>
                <a:spcPts val="0"/>
              </a:spcAft>
              <a:buFont typeface="Wingdings" pitchFamily="2" charset="2"/>
              <a:buChar char="q"/>
              <a:defRPr/>
            </a:pPr>
            <a:r>
              <a:rPr lang="en-US" sz="1200" kern="0" dirty="0">
                <a:solidFill>
                  <a:srgbClr val="FF0000"/>
                </a:solidFill>
                <a:latin typeface="Gisha" panose="020B0502040204020203" pitchFamily="34" charset="-79"/>
                <a:cs typeface="Gisha" panose="020B0502040204020203" pitchFamily="34" charset="-79"/>
              </a:rPr>
              <a:t>Preservation e-Infrastructure IG</a:t>
            </a:r>
          </a:p>
          <a:p>
            <a:pPr>
              <a:spcBef>
                <a:spcPts val="450"/>
              </a:spcBef>
              <a:spcAft>
                <a:spcPts val="0"/>
              </a:spcAft>
              <a:buFont typeface="Wingdings" pitchFamily="2" charset="2"/>
              <a:buChar char="q"/>
              <a:defRPr/>
            </a:pPr>
            <a:r>
              <a:rPr lang="en-US" sz="1200" kern="0" dirty="0">
                <a:solidFill>
                  <a:srgbClr val="FF0000"/>
                </a:solidFill>
                <a:latin typeface="Gisha" panose="020B0502040204020203" pitchFamily="34" charset="-79"/>
                <a:cs typeface="Gisha" panose="020B0502040204020203" pitchFamily="34" charset="-79"/>
              </a:rPr>
              <a:t>Preservation Tools, Techniques, and Policies IG</a:t>
            </a:r>
          </a:p>
          <a:p>
            <a:pPr>
              <a:spcBef>
                <a:spcPts val="450"/>
              </a:spcBef>
              <a:spcAft>
                <a:spcPts val="0"/>
              </a:spcAft>
              <a:buFont typeface="Wingdings" pitchFamily="2" charset="2"/>
              <a:buChar char="q"/>
              <a:defRPr/>
            </a:pPr>
            <a:r>
              <a:rPr lang="en-US" sz="1200" kern="0" dirty="0">
                <a:solidFill>
                  <a:srgbClr val="FF0000"/>
                </a:solidFill>
                <a:latin typeface="Gisha" panose="020B0502040204020203" pitchFamily="34" charset="-79"/>
                <a:cs typeface="Gisha" panose="020B0502040204020203" pitchFamily="34" charset="-79"/>
              </a:rPr>
              <a:t>RDA/WDS Certification of Digital Repositories IG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RDA/WDS Publishing Data Cost Recovery for Data </a:t>
            </a:r>
            <a:r>
              <a:rPr lang="en-GB" sz="1200" kern="0" dirty="0">
                <a:solidFill>
                  <a:schemeClr val="tx1"/>
                </a:solidFill>
                <a:latin typeface="Gisha" panose="020B0502040204020203" pitchFamily="34" charset="-79"/>
                <a:cs typeface="Gisha" panose="020B0502040204020203" pitchFamily="34" charset="-79"/>
              </a:rPr>
              <a:t>Centres</a:t>
            </a:r>
            <a:r>
              <a:rPr lang="en-US" sz="1200" kern="0" dirty="0">
                <a:solidFill>
                  <a:schemeClr val="tx1"/>
                </a:solidFill>
                <a:latin typeface="Gisha" panose="020B0502040204020203" pitchFamily="34" charset="-79"/>
                <a:cs typeface="Gisha" panose="020B0502040204020203" pitchFamily="34" charset="-79"/>
              </a:rPr>
              <a:t> IG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Repository Platforms for Research Data IG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Research Data Architectures in Research Institutions IG</a:t>
            </a:r>
          </a:p>
          <a:p>
            <a:pPr>
              <a:spcBef>
                <a:spcPts val="450"/>
              </a:spcBef>
              <a:spcAft>
                <a:spcPts val="0"/>
              </a:spcAft>
              <a:buFont typeface="Wingdings" pitchFamily="2" charset="2"/>
              <a:buChar char="q"/>
              <a:defRPr/>
            </a:pPr>
            <a:r>
              <a:rPr lang="en-US" sz="1200" kern="0" dirty="0">
                <a:solidFill>
                  <a:srgbClr val="FF0000"/>
                </a:solidFill>
                <a:latin typeface="Gisha" panose="020B0502040204020203" pitchFamily="34" charset="-79"/>
                <a:cs typeface="Gisha" panose="020B0502040204020203" pitchFamily="34" charset="-79"/>
              </a:rPr>
              <a:t>Research Data Provenance IG</a:t>
            </a:r>
          </a:p>
          <a:p>
            <a:pPr>
              <a:spcBef>
                <a:spcPts val="450"/>
              </a:spcBef>
              <a:spcAft>
                <a:spcPts val="0"/>
              </a:spcAft>
              <a:buFont typeface="Wingdings" pitchFamily="2" charset="2"/>
              <a:buChar char="q"/>
              <a:defRPr/>
            </a:pPr>
            <a:r>
              <a:rPr lang="en-US" sz="1200" kern="0" dirty="0">
                <a:solidFill>
                  <a:schemeClr val="tx1"/>
                </a:solidFill>
                <a:latin typeface="Gisha" panose="020B0502040204020203" pitchFamily="34" charset="-79"/>
                <a:cs typeface="Gisha" panose="020B0502040204020203" pitchFamily="34" charset="-79"/>
              </a:rPr>
              <a:t>Data policy </a:t>
            </a:r>
            <a:r>
              <a:rPr lang="en-US" sz="1200" kern="0" dirty="0" err="1">
                <a:solidFill>
                  <a:schemeClr val="tx1"/>
                </a:solidFill>
                <a:latin typeface="Gisha" panose="020B0502040204020203" pitchFamily="34" charset="-79"/>
                <a:cs typeface="Gisha" panose="020B0502040204020203" pitchFamily="34" charset="-79"/>
              </a:rPr>
              <a:t>standardisation</a:t>
            </a:r>
            <a:r>
              <a:rPr lang="en-US" sz="1200" kern="0" dirty="0">
                <a:solidFill>
                  <a:schemeClr val="tx1"/>
                </a:solidFill>
                <a:latin typeface="Gisha" panose="020B0502040204020203" pitchFamily="34" charset="-79"/>
                <a:cs typeface="Gisha" panose="020B0502040204020203" pitchFamily="34" charset="-79"/>
              </a:rPr>
              <a:t> and implementation IG</a:t>
            </a:r>
          </a:p>
          <a:p>
            <a:pPr>
              <a:spcBef>
                <a:spcPts val="450"/>
              </a:spcBef>
              <a:spcAft>
                <a:spcPts val="0"/>
              </a:spcAft>
              <a:buFont typeface="Wingdings" pitchFamily="2" charset="2"/>
              <a:buChar char="q"/>
              <a:defRPr/>
            </a:pPr>
            <a:r>
              <a:rPr lang="it-IT" sz="1200" kern="0" dirty="0">
                <a:solidFill>
                  <a:srgbClr val="FF0000"/>
                </a:solidFill>
                <a:latin typeface="Gisha" panose="020B0502040204020203" pitchFamily="34" charset="-79"/>
                <a:cs typeface="Gisha" panose="020B0502040204020203" pitchFamily="34" charset="-79"/>
              </a:rPr>
              <a:t>GO FAIR IG</a:t>
            </a:r>
            <a:endParaRPr lang="en-US" sz="1200" kern="0" dirty="0">
              <a:solidFill>
                <a:srgbClr val="FF0000"/>
              </a:solidFill>
              <a:latin typeface="Gisha" panose="020B0502040204020203" pitchFamily="34" charset="-79"/>
              <a:cs typeface="Gisha" panose="020B0502040204020203" pitchFamily="34" charset="-79"/>
            </a:endParaRPr>
          </a:p>
          <a:p>
            <a:pPr marL="0" indent="0">
              <a:spcBef>
                <a:spcPts val="450"/>
              </a:spcBef>
              <a:spcAft>
                <a:spcPts val="0"/>
              </a:spcAft>
              <a:buNone/>
              <a:defRPr/>
            </a:pPr>
            <a:endParaRPr lang="en-US" sz="1200" kern="0" dirty="0">
              <a:solidFill>
                <a:schemeClr val="tx1"/>
              </a:solidFill>
              <a:latin typeface="Gisha" panose="020B0502040204020203" pitchFamily="34" charset="-79"/>
              <a:cs typeface="Gisha" panose="020B0502040204020203" pitchFamily="34" charset="-79"/>
            </a:endParaRPr>
          </a:p>
        </p:txBody>
      </p:sp>
    </p:spTree>
    <p:extLst>
      <p:ext uri="{BB962C8B-B14F-4D97-AF65-F5344CB8AC3E}">
        <p14:creationId xmlns:p14="http://schemas.microsoft.com/office/powerpoint/2010/main" val="29773191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0910" y="49884"/>
            <a:ext cx="7543800" cy="1450757"/>
          </a:xfrm>
        </p:spPr>
        <p:txBody>
          <a:bodyPr/>
          <a:lstStyle/>
          <a:p>
            <a:pPr algn="r"/>
            <a:r>
              <a:rPr lang="en-US" dirty="0"/>
              <a:t>RDA Recommendations that make data work</a:t>
            </a:r>
          </a:p>
        </p:txBody>
      </p:sp>
      <p:sp>
        <p:nvSpPr>
          <p:cNvPr id="3" name="Content Placeholder 2"/>
          <p:cNvSpPr>
            <a:spLocks noGrp="1"/>
          </p:cNvSpPr>
          <p:nvPr>
            <p:ph idx="1"/>
          </p:nvPr>
        </p:nvSpPr>
        <p:spPr>
          <a:xfrm>
            <a:off x="822960" y="2241550"/>
            <a:ext cx="7543800" cy="1561523"/>
          </a:xfrm>
        </p:spPr>
        <p:txBody>
          <a:bodyPr>
            <a:noAutofit/>
          </a:bodyPr>
          <a:lstStyle/>
          <a:p>
            <a:r>
              <a:rPr lang="en-GB" sz="1800" dirty="0"/>
              <a:t> </a:t>
            </a:r>
          </a:p>
        </p:txBody>
      </p:sp>
      <p:sp>
        <p:nvSpPr>
          <p:cNvPr id="9" name="Rectangle 5"/>
          <p:cNvSpPr/>
          <p:nvPr/>
        </p:nvSpPr>
        <p:spPr>
          <a:xfrm>
            <a:off x="261058" y="6430876"/>
            <a:ext cx="3785652" cy="338554"/>
          </a:xfrm>
          <a:prstGeom prst="rect">
            <a:avLst/>
          </a:prstGeom>
        </p:spPr>
        <p:txBody>
          <a:bodyPr wrap="none">
            <a:spAutoFit/>
          </a:bodyPr>
          <a:lstStyle/>
          <a:p>
            <a:r>
              <a:rPr lang="en-GB" altLang="en-US" sz="1600" b="1" dirty="0">
                <a:solidFill>
                  <a:schemeClr val="bg1"/>
                </a:solidFill>
              </a:rPr>
              <a:t>rd-alliance.org/recommendations-outputs</a:t>
            </a:r>
            <a:endParaRPr lang="en-GB" sz="1600" b="1" dirty="0">
              <a:solidFill>
                <a:schemeClr val="bg1"/>
              </a:solidFill>
            </a:endParaRPr>
          </a:p>
        </p:txBody>
      </p:sp>
      <p:sp>
        <p:nvSpPr>
          <p:cNvPr id="11" name="Shape 486"/>
          <p:cNvSpPr txBox="1">
            <a:spLocks/>
          </p:cNvSpPr>
          <p:nvPr/>
        </p:nvSpPr>
        <p:spPr>
          <a:xfrm>
            <a:off x="718457" y="1815622"/>
            <a:ext cx="7894864" cy="4023360"/>
          </a:xfrm>
          <a:prstGeom prst="rect">
            <a:avLst/>
          </a:prstGeom>
        </p:spPr>
        <p:txBody>
          <a:bodyPr>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a:buFont typeface="Wingdings 2" panose="05020102010507070707" pitchFamily="18" charset="2"/>
              <a:buChar char="P"/>
              <a:defRPr sz="3000"/>
            </a:pPr>
            <a:r>
              <a:rPr lang="en-GB" sz="2400" dirty="0"/>
              <a:t>Adopted code, policy, specifications, standards, or practices that enable data sharing</a:t>
            </a:r>
          </a:p>
          <a:p>
            <a:pPr algn="just">
              <a:buFont typeface="Wingdings 2" panose="05020102010507070707" pitchFamily="18" charset="2"/>
              <a:buChar char="P"/>
              <a:defRPr sz="3000"/>
            </a:pPr>
            <a:r>
              <a:rPr lang="en-GB" sz="2400" dirty="0"/>
              <a:t>“Harvestable” efforts for which 12-18 months of work can eliminate a roadblock</a:t>
            </a:r>
          </a:p>
          <a:p>
            <a:pPr algn="just">
              <a:buFont typeface="Wingdings 2" panose="05020102010507070707" pitchFamily="18" charset="2"/>
              <a:buChar char="P"/>
              <a:defRPr sz="3000"/>
            </a:pPr>
            <a:r>
              <a:rPr lang="en-GB" sz="2400" dirty="0"/>
              <a:t>Efforts that have substantive applicability to groups within the data community but may not apply to all</a:t>
            </a:r>
          </a:p>
          <a:p>
            <a:pPr algn="just">
              <a:buFont typeface="Wingdings 2" panose="05020102010507070707" pitchFamily="18" charset="2"/>
              <a:buChar char="P"/>
              <a:defRPr sz="3000"/>
            </a:pPr>
            <a:r>
              <a:rPr lang="en-GB" sz="2400" dirty="0"/>
              <a:t>Efforts that can start today</a:t>
            </a:r>
          </a:p>
        </p:txBody>
      </p:sp>
      <p:sp>
        <p:nvSpPr>
          <p:cNvPr id="13"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4" name="Picture 2" descr="Creative Commons Licens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4" name="TextBox 3"/>
          <p:cNvSpPr txBox="1"/>
          <p:nvPr/>
        </p:nvSpPr>
        <p:spPr>
          <a:xfrm>
            <a:off x="609666" y="1198179"/>
            <a:ext cx="3615475" cy="738664"/>
          </a:xfrm>
          <a:prstGeom prst="rect">
            <a:avLst/>
          </a:prstGeom>
          <a:noFill/>
        </p:spPr>
        <p:txBody>
          <a:bodyPr wrap="square" rtlCol="0">
            <a:spAutoFit/>
          </a:bodyPr>
          <a:lstStyle/>
          <a:p>
            <a:r>
              <a:rPr lang="en-GB" sz="2400" b="1" dirty="0">
                <a:solidFill>
                  <a:srgbClr val="6C2D20"/>
                </a:solidFill>
              </a:rPr>
              <a:t>“Create - Adopt - Use”</a:t>
            </a:r>
          </a:p>
          <a:p>
            <a:endParaRPr lang="it-IT" dirty="0"/>
          </a:p>
        </p:txBody>
      </p:sp>
      <p:sp>
        <p:nvSpPr>
          <p:cNvPr id="5" name="TextBox 4"/>
          <p:cNvSpPr txBox="1"/>
          <p:nvPr/>
        </p:nvSpPr>
        <p:spPr>
          <a:xfrm>
            <a:off x="718457" y="5515816"/>
            <a:ext cx="7894864" cy="646331"/>
          </a:xfrm>
          <a:prstGeom prst="rect">
            <a:avLst/>
          </a:prstGeom>
          <a:solidFill>
            <a:schemeClr val="bg1">
              <a:lumMod val="75000"/>
            </a:schemeClr>
          </a:solidFill>
        </p:spPr>
        <p:txBody>
          <a:bodyPr wrap="square" rtlCol="0">
            <a:spAutoFit/>
          </a:bodyPr>
          <a:lstStyle/>
          <a:p>
            <a:pPr algn="ctr"/>
            <a:r>
              <a:rPr lang="en-US" b="1" dirty="0"/>
              <a:t>30 flagship recommendations  &amp; outputs with over 75 cases of adoption in different domains, </a:t>
            </a:r>
            <a:r>
              <a:rPr lang="en-US" b="1" dirty="0" err="1"/>
              <a:t>organisations</a:t>
            </a:r>
            <a:r>
              <a:rPr lang="en-US" b="1" dirty="0"/>
              <a:t> and countries</a:t>
            </a:r>
          </a:p>
        </p:txBody>
      </p:sp>
      <p:pic>
        <p:nvPicPr>
          <p:cNvPr id="12" name="Picture 5">
            <a:extLst>
              <a:ext uri="{FF2B5EF4-FFF2-40B4-BE49-F238E27FC236}">
                <a16:creationId xmlns:a16="http://schemas.microsoft.com/office/drawing/2014/main" id="{110345E0-78F4-B44F-A974-46B6D232AA0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Tree>
    <p:extLst>
      <p:ext uri="{BB962C8B-B14F-4D97-AF65-F5344CB8AC3E}">
        <p14:creationId xmlns:p14="http://schemas.microsoft.com/office/powerpoint/2010/main" val="7305701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48467" y="2032000"/>
            <a:ext cx="6326420" cy="4020457"/>
          </a:xfrm>
          <a:solidFill>
            <a:schemeClr val="accent1">
              <a:lumMod val="60000"/>
              <a:lumOff val="40000"/>
            </a:schemeClr>
          </a:solidFill>
        </p:spPr>
        <p:txBody>
          <a:bodyPr>
            <a:normAutofit fontScale="92500" lnSpcReduction="10000"/>
          </a:bodyPr>
          <a:lstStyle/>
          <a:p>
            <a:pPr>
              <a:defRPr/>
            </a:pPr>
            <a:r>
              <a:rPr lang="en-GB" b="1" dirty="0"/>
              <a:t>THE RDA OUTCOMES LEGEND</a:t>
            </a:r>
          </a:p>
          <a:p>
            <a:pPr>
              <a:defRPr/>
            </a:pPr>
            <a:r>
              <a:rPr lang="en-GB" b="1" dirty="0"/>
              <a:t>Recommendations: </a:t>
            </a:r>
            <a:r>
              <a:rPr lang="en-GB" dirty="0"/>
              <a:t>are the flagship outputs of RDA. They are RDA’s equivalent of the “specifications” or “standards” that other organisations create and endorse. The process for creating and endorsing these is already defined.</a:t>
            </a:r>
          </a:p>
          <a:p>
            <a:pPr>
              <a:defRPr/>
            </a:pPr>
            <a:r>
              <a:rPr lang="en-GB" b="1" dirty="0"/>
              <a:t>Supporting Outputs: </a:t>
            </a:r>
            <a:r>
              <a:rPr lang="en-GB" dirty="0"/>
              <a:t>are the outputs of RDA WGs and IGs that are fruit of RDA work, but are not necessarily adoptable bridges. “Upon request”, these sort of outputs go through a community comment period and if no major objections or gaps are identified they get the RDA Brand.</a:t>
            </a:r>
          </a:p>
          <a:p>
            <a:pPr>
              <a:defRPr/>
            </a:pPr>
            <a:r>
              <a:rPr lang="en-GB" b="1" dirty="0"/>
              <a:t>Other Outputs: </a:t>
            </a:r>
            <a:r>
              <a:rPr lang="en-GB" dirty="0"/>
              <a:t>include workshop reports, published articles, survey results, etc. Anything a WG or IG wants to register and report. Upon request, these are published and discoverable on the RDA website but have no level of endorsement.</a:t>
            </a:r>
          </a:p>
        </p:txBody>
      </p:sp>
      <p:sp>
        <p:nvSpPr>
          <p:cNvPr id="3" name="Title 2"/>
          <p:cNvSpPr>
            <a:spLocks noGrp="1"/>
          </p:cNvSpPr>
          <p:nvPr>
            <p:ph type="title"/>
          </p:nvPr>
        </p:nvSpPr>
        <p:spPr>
          <a:xfrm>
            <a:off x="705394" y="235804"/>
            <a:ext cx="8169493" cy="1450757"/>
          </a:xfrm>
        </p:spPr>
        <p:txBody>
          <a:bodyPr>
            <a:normAutofit/>
          </a:bodyPr>
          <a:lstStyle/>
          <a:p>
            <a:pPr algn="r"/>
            <a:r>
              <a:rPr lang="en-GB" sz="4400" dirty="0"/>
              <a:t>RDA Recommendations &amp; Outputs</a:t>
            </a:r>
          </a:p>
        </p:txBody>
      </p:sp>
      <p:sp>
        <p:nvSpPr>
          <p:cNvPr id="11" name="Title 4"/>
          <p:cNvSpPr txBox="1">
            <a:spLocks/>
          </p:cNvSpPr>
          <p:nvPr/>
        </p:nvSpPr>
        <p:spPr bwMode="auto">
          <a:xfrm>
            <a:off x="0" y="6408542"/>
            <a:ext cx="4802394"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400" b="1" dirty="0">
                <a:solidFill>
                  <a:schemeClr val="bg1"/>
                </a:solidFill>
              </a:rPr>
              <a:t>rd-alliance.org/recommendations-and-outputs/all-recommendations-and-outputs</a:t>
            </a:r>
            <a:endParaRPr lang="en-GB" altLang="en-US" sz="1400" b="1" dirty="0">
              <a:solidFill>
                <a:schemeClr val="bg1"/>
              </a:solidFill>
              <a:ea typeface="ＭＳ Ｐゴシック" pitchFamily="34" charset="-128"/>
            </a:endParaRPr>
          </a:p>
        </p:txBody>
      </p:sp>
      <p:sp>
        <p:nvSpPr>
          <p:cNvPr id="13"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4" name="Picture 2" descr="Creative Commons Licens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0990" y="2403231"/>
            <a:ext cx="1792713" cy="21543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5">
            <a:extLst>
              <a:ext uri="{FF2B5EF4-FFF2-40B4-BE49-F238E27FC236}">
                <a16:creationId xmlns:a16="http://schemas.microsoft.com/office/drawing/2014/main" id="{6D5360D1-7776-8440-9EBF-9E2D31471B0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Tree>
    <p:extLst>
      <p:ext uri="{BB962C8B-B14F-4D97-AF65-F5344CB8AC3E}">
        <p14:creationId xmlns:p14="http://schemas.microsoft.com/office/powerpoint/2010/main" val="17698472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4">
            <a:extLst>
              <a:ext uri="{FF2B5EF4-FFF2-40B4-BE49-F238E27FC236}">
                <a16:creationId xmlns:a16="http://schemas.microsoft.com/office/drawing/2014/main" id="{F61A1FEE-B756-344E-91DF-7F85265EAEF7}"/>
              </a:ext>
            </a:extLst>
          </p:cNvPr>
          <p:cNvSpPr txBox="1">
            <a:spLocks/>
          </p:cNvSpPr>
          <p:nvPr/>
        </p:nvSpPr>
        <p:spPr bwMode="auto">
          <a:xfrm>
            <a:off x="2545322" y="6052457"/>
            <a:ext cx="6598677" cy="258609"/>
          </a:xfrm>
          <a:prstGeom prst="rect">
            <a:avLst/>
          </a:prstGeom>
          <a:solidFill>
            <a:schemeClr val="accent1">
              <a:lumMod val="40000"/>
              <a:lumOff val="60000"/>
            </a:schemeClr>
          </a:solidFill>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600" b="1" dirty="0">
                <a:solidFill>
                  <a:schemeClr val="tx1"/>
                </a:solidFill>
                <a:ea typeface="ＭＳ Ｐゴシック" pitchFamily="34" charset="-128"/>
              </a:rPr>
              <a:t>rd-alliance.org/recommendations-and-outputs/all-recommendations-and-outputs</a:t>
            </a:r>
            <a:endParaRPr lang="en-GB" altLang="en-US" sz="1400" b="1" dirty="0">
              <a:solidFill>
                <a:schemeClr val="tx1"/>
              </a:solidFill>
              <a:ea typeface="ＭＳ Ｐゴシック" pitchFamily="34" charset="-128"/>
            </a:endParaRPr>
          </a:p>
        </p:txBody>
      </p:sp>
      <p:sp>
        <p:nvSpPr>
          <p:cNvPr id="2" name="Content Placeholder 1"/>
          <p:cNvSpPr>
            <a:spLocks noGrp="1"/>
          </p:cNvSpPr>
          <p:nvPr>
            <p:ph idx="1"/>
          </p:nvPr>
        </p:nvSpPr>
        <p:spPr>
          <a:xfrm>
            <a:off x="2668738" y="1845470"/>
            <a:ext cx="6210515" cy="4142958"/>
          </a:xfrm>
        </p:spPr>
        <p:txBody>
          <a:bodyPr>
            <a:normAutofit fontScale="92500" lnSpcReduction="10000"/>
          </a:bodyPr>
          <a:lstStyle/>
          <a:p>
            <a:pPr algn="just">
              <a:defRPr/>
            </a:pPr>
            <a:r>
              <a:rPr lang="en-US" b="1" dirty="0">
                <a:hlinkClick r:id="rId2"/>
              </a:rPr>
              <a:t>Data Foundation &amp; Terminology Model</a:t>
            </a:r>
            <a:r>
              <a:rPr lang="en-US" dirty="0"/>
              <a:t>:</a:t>
            </a:r>
            <a:r>
              <a:rPr lang="en-US" b="1" dirty="0"/>
              <a:t> </a:t>
            </a:r>
            <a:r>
              <a:rPr lang="en-US" dirty="0"/>
              <a:t>produced by the Data Foundation &amp; Terminology WG which ensures researchers use a common terminology when referring to data.</a:t>
            </a:r>
          </a:p>
          <a:p>
            <a:pPr algn="just">
              <a:defRPr/>
            </a:pPr>
            <a:r>
              <a:rPr lang="en-US" b="1" dirty="0">
                <a:hlinkClick r:id="rId3"/>
              </a:rPr>
              <a:t>PID Information Types API</a:t>
            </a:r>
            <a:r>
              <a:rPr lang="en-US" dirty="0"/>
              <a:t>: persistent Identifier Type Registry produced by the PID Information Types WG, a conceptual model for structuring typed information to better identify PIDs, common interface for access to this information.</a:t>
            </a:r>
          </a:p>
          <a:p>
            <a:pPr algn="just">
              <a:defRPr/>
            </a:pPr>
            <a:r>
              <a:rPr lang="en-US" b="1" dirty="0">
                <a:hlinkClick r:id="rId4"/>
              </a:rPr>
              <a:t>The Data Type Registries Model</a:t>
            </a:r>
            <a:r>
              <a:rPr lang="en-US" dirty="0"/>
              <a:t>:</a:t>
            </a:r>
            <a:r>
              <a:rPr lang="en-US" b="1" dirty="0"/>
              <a:t> </a:t>
            </a:r>
            <a:r>
              <a:rPr lang="en-US" dirty="0"/>
              <a:t>published by the Data Type Registries WG providing machine-readable and researcher-accessible registries of data types that support the accurate use of data</a:t>
            </a:r>
          </a:p>
          <a:p>
            <a:pPr algn="just">
              <a:defRPr/>
            </a:pPr>
            <a:r>
              <a:rPr lang="en-US" b="1" dirty="0">
                <a:hlinkClick r:id="rId5"/>
              </a:rPr>
              <a:t>Practical Policies Recommendations</a:t>
            </a:r>
            <a:r>
              <a:rPr lang="en-US" dirty="0"/>
              <a:t>: </a:t>
            </a:r>
            <a:r>
              <a:rPr lang="it-IT" dirty="0" err="1"/>
              <a:t>defining</a:t>
            </a:r>
            <a:r>
              <a:rPr lang="it-IT" dirty="0"/>
              <a:t> best </a:t>
            </a:r>
            <a:r>
              <a:rPr lang="it-IT" dirty="0" err="1"/>
              <a:t>practices</a:t>
            </a:r>
            <a:r>
              <a:rPr lang="it-IT" dirty="0"/>
              <a:t> of </a:t>
            </a:r>
            <a:r>
              <a:rPr lang="it-IT" dirty="0" err="1"/>
              <a:t>how</a:t>
            </a:r>
            <a:r>
              <a:rPr lang="it-IT" dirty="0"/>
              <a:t> to deal with data </a:t>
            </a:r>
            <a:r>
              <a:rPr lang="it-IT" dirty="0" err="1"/>
              <a:t>automatically</a:t>
            </a:r>
            <a:r>
              <a:rPr lang="it-IT" dirty="0"/>
              <a:t> and in a </a:t>
            </a:r>
            <a:r>
              <a:rPr lang="it-IT" dirty="0" err="1"/>
              <a:t>documented</a:t>
            </a:r>
            <a:r>
              <a:rPr lang="it-IT" dirty="0"/>
              <a:t> way with computer </a:t>
            </a:r>
            <a:r>
              <a:rPr lang="it-IT" dirty="0" err="1"/>
              <a:t>actionable</a:t>
            </a:r>
            <a:r>
              <a:rPr lang="it-IT" dirty="0"/>
              <a:t> policy.</a:t>
            </a:r>
            <a:endParaRPr lang="en-GB" dirty="0"/>
          </a:p>
          <a:p>
            <a:pPr algn="just">
              <a:defRPr/>
            </a:pPr>
            <a:endParaRPr lang="en-GB" dirty="0"/>
          </a:p>
          <a:p>
            <a:pPr algn="just">
              <a:defRPr/>
            </a:pPr>
            <a:endParaRPr lang="en-GB" dirty="0"/>
          </a:p>
          <a:p>
            <a:pPr marL="0" indent="0" algn="just">
              <a:buNone/>
              <a:defRPr/>
            </a:pPr>
            <a:endParaRPr lang="en-GB" dirty="0"/>
          </a:p>
        </p:txBody>
      </p:sp>
      <p:sp>
        <p:nvSpPr>
          <p:cNvPr id="3" name="Title 2"/>
          <p:cNvSpPr>
            <a:spLocks noGrp="1"/>
          </p:cNvSpPr>
          <p:nvPr>
            <p:ph type="title"/>
          </p:nvPr>
        </p:nvSpPr>
        <p:spPr>
          <a:xfrm>
            <a:off x="2379738" y="248019"/>
            <a:ext cx="6499515" cy="758103"/>
          </a:xfrm>
        </p:spPr>
        <p:txBody>
          <a:bodyPr>
            <a:normAutofit/>
          </a:bodyPr>
          <a:lstStyle/>
          <a:p>
            <a:pPr algn="r"/>
            <a:r>
              <a:rPr lang="en-GB" sz="4400" dirty="0"/>
              <a:t>RDA Recommendations</a:t>
            </a:r>
          </a:p>
        </p:txBody>
      </p:sp>
      <p:sp>
        <p:nvSpPr>
          <p:cNvPr id="14"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5" name="Picture 2" descr="Creative Commons License"/>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4" name="Picture 3"/>
          <p:cNvPicPr>
            <a:picLocks noChangeAspect="1"/>
          </p:cNvPicPr>
          <p:nvPr/>
        </p:nvPicPr>
        <p:blipFill>
          <a:blip r:embed="rId7"/>
          <a:stretch>
            <a:fillRect/>
          </a:stretch>
        </p:blipFill>
        <p:spPr>
          <a:xfrm>
            <a:off x="777185" y="1255942"/>
            <a:ext cx="1897225" cy="2540000"/>
          </a:xfrm>
          <a:prstGeom prst="rect">
            <a:avLst/>
          </a:prstGeom>
          <a:effectLst>
            <a:outerShdw blurRad="50800" dist="38100" dir="8100000" algn="tr" rotWithShape="0">
              <a:prstClr val="black">
                <a:alpha val="40000"/>
              </a:prstClr>
            </a:outerShdw>
          </a:effectLst>
        </p:spPr>
      </p:pic>
      <p:pic>
        <p:nvPicPr>
          <p:cNvPr id="5" name="Picture 4"/>
          <p:cNvPicPr>
            <a:picLocks noChangeAspect="1"/>
          </p:cNvPicPr>
          <p:nvPr/>
        </p:nvPicPr>
        <p:blipFill>
          <a:blip r:embed="rId8"/>
          <a:stretch>
            <a:fillRect/>
          </a:stretch>
        </p:blipFill>
        <p:spPr>
          <a:xfrm>
            <a:off x="1" y="2067261"/>
            <a:ext cx="1910065" cy="2540912"/>
          </a:xfrm>
          <a:prstGeom prst="rect">
            <a:avLst/>
          </a:prstGeom>
          <a:effectLst>
            <a:outerShdw blurRad="50800" dist="38100" dir="8100000" algn="tr" rotWithShape="0">
              <a:prstClr val="black">
                <a:alpha val="40000"/>
              </a:prstClr>
            </a:outerShdw>
          </a:effectLst>
        </p:spPr>
      </p:pic>
      <p:pic>
        <p:nvPicPr>
          <p:cNvPr id="6" name="Picture 5"/>
          <p:cNvPicPr>
            <a:picLocks noChangeAspect="1"/>
          </p:cNvPicPr>
          <p:nvPr/>
        </p:nvPicPr>
        <p:blipFill>
          <a:blip r:embed="rId9"/>
          <a:stretch>
            <a:fillRect/>
          </a:stretch>
        </p:blipFill>
        <p:spPr>
          <a:xfrm>
            <a:off x="758773" y="3032486"/>
            <a:ext cx="1909965" cy="2520331"/>
          </a:xfrm>
          <a:prstGeom prst="rect">
            <a:avLst/>
          </a:prstGeom>
          <a:effectLst>
            <a:outerShdw blurRad="50800" dist="38100" dir="8100000" algn="tr" rotWithShape="0">
              <a:prstClr val="black">
                <a:alpha val="40000"/>
              </a:prstClr>
            </a:outerShdw>
          </a:effectLst>
        </p:spPr>
      </p:pic>
      <p:pic>
        <p:nvPicPr>
          <p:cNvPr id="7" name="Picture 6"/>
          <p:cNvPicPr>
            <a:picLocks noChangeAspect="1"/>
          </p:cNvPicPr>
          <p:nvPr/>
        </p:nvPicPr>
        <p:blipFill>
          <a:blip r:embed="rId10"/>
          <a:stretch>
            <a:fillRect/>
          </a:stretch>
        </p:blipFill>
        <p:spPr>
          <a:xfrm>
            <a:off x="-3344" y="4017764"/>
            <a:ext cx="1913410" cy="2458177"/>
          </a:xfrm>
          <a:prstGeom prst="rect">
            <a:avLst/>
          </a:prstGeom>
          <a:effectLst>
            <a:outerShdw blurRad="50800" dist="38100" dir="8100000" algn="tr" rotWithShape="0">
              <a:prstClr val="black">
                <a:alpha val="40000"/>
              </a:prstClr>
            </a:outerShdw>
          </a:effectLst>
        </p:spPr>
      </p:pic>
      <p:pic>
        <p:nvPicPr>
          <p:cNvPr id="13" name="Picture 5">
            <a:extLst>
              <a:ext uri="{FF2B5EF4-FFF2-40B4-BE49-F238E27FC236}">
                <a16:creationId xmlns:a16="http://schemas.microsoft.com/office/drawing/2014/main" id="{02A2D0C2-E59D-A840-8815-18EB42B17671}"/>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Tree>
    <p:extLst>
      <p:ext uri="{BB962C8B-B14F-4D97-AF65-F5344CB8AC3E}">
        <p14:creationId xmlns:p14="http://schemas.microsoft.com/office/powerpoint/2010/main" val="2214275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8C58D006-B1FF-9143-AFC3-351FA07890A1}"/>
              </a:ext>
            </a:extLst>
          </p:cNvPr>
          <p:cNvSpPr txBox="1">
            <a:spLocks/>
          </p:cNvSpPr>
          <p:nvPr/>
        </p:nvSpPr>
        <p:spPr bwMode="auto">
          <a:xfrm>
            <a:off x="2545322" y="6052457"/>
            <a:ext cx="6598677" cy="258609"/>
          </a:xfrm>
          <a:prstGeom prst="rect">
            <a:avLst/>
          </a:prstGeom>
          <a:solidFill>
            <a:schemeClr val="accent1">
              <a:lumMod val="40000"/>
              <a:lumOff val="60000"/>
            </a:schemeClr>
          </a:solidFill>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600" b="1" dirty="0">
                <a:solidFill>
                  <a:schemeClr val="tx1"/>
                </a:solidFill>
                <a:ea typeface="ＭＳ Ｐゴシック" pitchFamily="34" charset="-128"/>
              </a:rPr>
              <a:t>rd-alliance.org/recommendations-and-outputs/all-recommendations-and-outputs</a:t>
            </a:r>
            <a:endParaRPr lang="en-GB" altLang="en-US" sz="1400" b="1" dirty="0">
              <a:solidFill>
                <a:schemeClr val="tx1"/>
              </a:solidFill>
              <a:ea typeface="ＭＳ Ｐゴシック" pitchFamily="34" charset="-128"/>
            </a:endParaRPr>
          </a:p>
        </p:txBody>
      </p:sp>
      <p:sp>
        <p:nvSpPr>
          <p:cNvPr id="2" name="Content Placeholder 1"/>
          <p:cNvSpPr>
            <a:spLocks noGrp="1"/>
          </p:cNvSpPr>
          <p:nvPr>
            <p:ph idx="1"/>
          </p:nvPr>
        </p:nvSpPr>
        <p:spPr>
          <a:xfrm>
            <a:off x="2668738" y="1845470"/>
            <a:ext cx="6210515" cy="4142958"/>
          </a:xfrm>
        </p:spPr>
        <p:txBody>
          <a:bodyPr>
            <a:normAutofit lnSpcReduction="10000"/>
          </a:bodyPr>
          <a:lstStyle/>
          <a:p>
            <a:pPr algn="just">
              <a:lnSpc>
                <a:spcPct val="120000"/>
              </a:lnSpc>
              <a:defRPr/>
            </a:pPr>
            <a:r>
              <a:rPr lang="en-US" b="1" dirty="0">
                <a:hlinkClick r:id="rId2"/>
              </a:rPr>
              <a:t>Dynamic-data Citation Methodology</a:t>
            </a:r>
            <a:r>
              <a:rPr lang="en-US" dirty="0"/>
              <a:t>:</a:t>
            </a:r>
            <a:r>
              <a:rPr lang="en-US" b="1" dirty="0"/>
              <a:t> </a:t>
            </a:r>
            <a:r>
              <a:rPr lang="en-US" dirty="0"/>
              <a:t>Supports efficient processing of data and linking from publications.</a:t>
            </a:r>
          </a:p>
          <a:p>
            <a:pPr algn="just">
              <a:lnSpc>
                <a:spcPct val="120000"/>
              </a:lnSpc>
              <a:defRPr/>
            </a:pPr>
            <a:r>
              <a:rPr lang="en-US" b="1" dirty="0">
                <a:hlinkClick r:id="rId3"/>
              </a:rPr>
              <a:t>Data Description Registry Interoperability Model</a:t>
            </a:r>
            <a:r>
              <a:rPr lang="en-US" dirty="0"/>
              <a:t>:</a:t>
            </a:r>
            <a:r>
              <a:rPr lang="en-US" b="1" dirty="0"/>
              <a:t> </a:t>
            </a:r>
            <a:r>
              <a:rPr lang="en-US" dirty="0"/>
              <a:t>Interoperability model addressing the problem of cross platform discovery by connecting datasets together.</a:t>
            </a:r>
          </a:p>
          <a:p>
            <a:pPr algn="just">
              <a:defRPr/>
            </a:pPr>
            <a:r>
              <a:rPr lang="en-GB" b="1" dirty="0">
                <a:hlinkClick r:id="rId4"/>
              </a:rPr>
              <a:t>Metadata standards directory Recommendations</a:t>
            </a:r>
            <a:r>
              <a:rPr lang="en-GB" dirty="0"/>
              <a:t>: Community curated standards catalogue for metadata interoperability</a:t>
            </a:r>
          </a:p>
          <a:p>
            <a:pPr algn="just">
              <a:defRPr/>
            </a:pPr>
            <a:r>
              <a:rPr lang="en-GB" b="1" dirty="0">
                <a:hlinkClick r:id="rId5"/>
              </a:rPr>
              <a:t>Research Data Collections Recommendations</a:t>
            </a:r>
            <a:r>
              <a:rPr lang="en-GB" dirty="0"/>
              <a:t>:</a:t>
            </a:r>
            <a:r>
              <a:rPr lang="en-GB" b="1" dirty="0"/>
              <a:t> </a:t>
            </a:r>
            <a:br>
              <a:rPr lang="en-GB" b="1" dirty="0"/>
            </a:br>
            <a:r>
              <a:rPr lang="it-IT" dirty="0"/>
              <a:t>A </a:t>
            </a:r>
            <a:r>
              <a:rPr lang="it-IT" dirty="0" err="1"/>
              <a:t>comprehensive</a:t>
            </a:r>
            <a:r>
              <a:rPr lang="it-IT" dirty="0"/>
              <a:t> model for </a:t>
            </a:r>
            <a:r>
              <a:rPr lang="it-IT" dirty="0" err="1"/>
              <a:t>actionable</a:t>
            </a:r>
            <a:r>
              <a:rPr lang="it-IT" dirty="0"/>
              <a:t> </a:t>
            </a:r>
            <a:r>
              <a:rPr lang="it-IT" dirty="0" err="1"/>
              <a:t>collections</a:t>
            </a:r>
            <a:r>
              <a:rPr lang="it-IT" dirty="0"/>
              <a:t> and a </a:t>
            </a:r>
            <a:r>
              <a:rPr lang="it-IT" dirty="0" err="1"/>
              <a:t>technical</a:t>
            </a:r>
            <a:r>
              <a:rPr lang="it-IT" dirty="0"/>
              <a:t> </a:t>
            </a:r>
            <a:r>
              <a:rPr lang="it-IT" dirty="0" err="1"/>
              <a:t>interface</a:t>
            </a:r>
            <a:r>
              <a:rPr lang="it-IT" dirty="0"/>
              <a:t> </a:t>
            </a:r>
            <a:r>
              <a:rPr lang="it-IT" dirty="0" err="1"/>
              <a:t>specification</a:t>
            </a:r>
            <a:r>
              <a:rPr lang="it-IT" dirty="0"/>
              <a:t> to </a:t>
            </a:r>
            <a:r>
              <a:rPr lang="it-IT" dirty="0" err="1"/>
              <a:t>enable</a:t>
            </a:r>
            <a:r>
              <a:rPr lang="it-IT" dirty="0"/>
              <a:t> </a:t>
            </a:r>
            <a:r>
              <a:rPr lang="it-IT" dirty="0" err="1"/>
              <a:t>client-server</a:t>
            </a:r>
            <a:r>
              <a:rPr lang="it-IT" dirty="0"/>
              <a:t> </a:t>
            </a:r>
            <a:r>
              <a:rPr lang="it-IT" dirty="0" err="1"/>
              <a:t>interaction</a:t>
            </a:r>
            <a:r>
              <a:rPr lang="it-IT" dirty="0"/>
              <a:t>.</a:t>
            </a:r>
            <a:endParaRPr lang="en-US" dirty="0"/>
          </a:p>
          <a:p>
            <a:pPr algn="just">
              <a:lnSpc>
                <a:spcPct val="120000"/>
              </a:lnSpc>
              <a:defRPr/>
            </a:pPr>
            <a:endParaRPr lang="en-GB" dirty="0"/>
          </a:p>
          <a:p>
            <a:pPr marL="0" indent="0" algn="just">
              <a:lnSpc>
                <a:spcPct val="120000"/>
              </a:lnSpc>
              <a:buNone/>
              <a:defRPr/>
            </a:pPr>
            <a:endParaRPr lang="en-GB" dirty="0"/>
          </a:p>
        </p:txBody>
      </p:sp>
      <p:sp>
        <p:nvSpPr>
          <p:cNvPr id="14"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5" name="Picture 2" descr="Creative Commons License"/>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18" name="Immagine 17">
            <a:extLst>
              <a:ext uri="{FF2B5EF4-FFF2-40B4-BE49-F238E27FC236}">
                <a16:creationId xmlns:a16="http://schemas.microsoft.com/office/drawing/2014/main" id="{58E56C5E-1EAB-B44C-9758-62480874E6AE}"/>
              </a:ext>
            </a:extLst>
          </p:cNvPr>
          <p:cNvPicPr>
            <a:picLocks noChangeAspect="1"/>
          </p:cNvPicPr>
          <p:nvPr/>
        </p:nvPicPr>
        <p:blipFill>
          <a:blip r:embed="rId7"/>
          <a:stretch>
            <a:fillRect/>
          </a:stretch>
        </p:blipFill>
        <p:spPr>
          <a:xfrm>
            <a:off x="0" y="1752747"/>
            <a:ext cx="1989859" cy="2559818"/>
          </a:xfrm>
          <a:prstGeom prst="rect">
            <a:avLst/>
          </a:prstGeom>
          <a:effectLst>
            <a:outerShdw blurRad="50800" dist="38100" dir="8100000" algn="tr" rotWithShape="0">
              <a:prstClr val="black">
                <a:alpha val="40000"/>
              </a:prstClr>
            </a:outerShdw>
          </a:effectLst>
        </p:spPr>
      </p:pic>
      <p:pic>
        <p:nvPicPr>
          <p:cNvPr id="12" name="Picture 5">
            <a:extLst>
              <a:ext uri="{FF2B5EF4-FFF2-40B4-BE49-F238E27FC236}">
                <a16:creationId xmlns:a16="http://schemas.microsoft.com/office/drawing/2014/main" id="{91434AE6-F00A-184C-8B0E-268A3CF7FC0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pic>
        <p:nvPicPr>
          <p:cNvPr id="13" name="Picture 3">
            <a:extLst>
              <a:ext uri="{FF2B5EF4-FFF2-40B4-BE49-F238E27FC236}">
                <a16:creationId xmlns:a16="http://schemas.microsoft.com/office/drawing/2014/main" id="{EB83A8EB-7F8C-4857-AE49-E0E27582DB5A}"/>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723224" y="2322875"/>
            <a:ext cx="1903131" cy="2506309"/>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itle 2">
            <a:extLst>
              <a:ext uri="{FF2B5EF4-FFF2-40B4-BE49-F238E27FC236}">
                <a16:creationId xmlns:a16="http://schemas.microsoft.com/office/drawing/2014/main" id="{4E3D2726-8032-45E6-B397-29D216D440DF}"/>
              </a:ext>
            </a:extLst>
          </p:cNvPr>
          <p:cNvSpPr>
            <a:spLocks noGrp="1"/>
          </p:cNvSpPr>
          <p:nvPr>
            <p:ph type="title"/>
          </p:nvPr>
        </p:nvSpPr>
        <p:spPr>
          <a:xfrm>
            <a:off x="2379738" y="248019"/>
            <a:ext cx="6499515" cy="758103"/>
          </a:xfrm>
        </p:spPr>
        <p:txBody>
          <a:bodyPr>
            <a:normAutofit/>
          </a:bodyPr>
          <a:lstStyle/>
          <a:p>
            <a:pPr algn="r"/>
            <a:r>
              <a:rPr lang="en-GB" sz="4400" dirty="0"/>
              <a:t>RDA Recommendations</a:t>
            </a:r>
          </a:p>
        </p:txBody>
      </p:sp>
      <p:pic>
        <p:nvPicPr>
          <p:cNvPr id="9" name="Picture 8"/>
          <p:cNvPicPr>
            <a:picLocks noChangeAspect="1"/>
          </p:cNvPicPr>
          <p:nvPr/>
        </p:nvPicPr>
        <p:blipFill>
          <a:blip r:embed="rId10"/>
          <a:stretch>
            <a:fillRect/>
          </a:stretch>
        </p:blipFill>
        <p:spPr>
          <a:xfrm>
            <a:off x="0" y="3175191"/>
            <a:ext cx="1936227" cy="2538453"/>
          </a:xfrm>
          <a:prstGeom prst="rect">
            <a:avLst/>
          </a:prstGeom>
          <a:effectLst>
            <a:outerShdw blurRad="50800" dist="38100" dir="8100000" algn="tr" rotWithShape="0">
              <a:prstClr val="black">
                <a:alpha val="40000"/>
              </a:prstClr>
            </a:outerShdw>
          </a:effectLst>
        </p:spPr>
      </p:pic>
      <p:pic>
        <p:nvPicPr>
          <p:cNvPr id="20" name="Immagine 19">
            <a:extLst>
              <a:ext uri="{FF2B5EF4-FFF2-40B4-BE49-F238E27FC236}">
                <a16:creationId xmlns:a16="http://schemas.microsoft.com/office/drawing/2014/main" id="{49FBA510-E916-ED43-9636-CF3B5581E189}"/>
              </a:ext>
            </a:extLst>
          </p:cNvPr>
          <p:cNvPicPr>
            <a:picLocks noChangeAspect="1"/>
          </p:cNvPicPr>
          <p:nvPr/>
        </p:nvPicPr>
        <p:blipFill rotWithShape="1">
          <a:blip r:embed="rId11">
            <a:extLst>
              <a:ext uri="{28A0092B-C50C-407E-A947-70E740481C1C}">
                <a14:useLocalDpi xmlns:a14="http://schemas.microsoft.com/office/drawing/2010/main"/>
              </a:ext>
            </a:extLst>
          </a:blip>
          <a:srcRect/>
          <a:stretch/>
        </p:blipFill>
        <p:spPr>
          <a:xfrm>
            <a:off x="650614" y="3762605"/>
            <a:ext cx="1911738" cy="2559818"/>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886763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116" y="31462"/>
            <a:ext cx="1048409" cy="685108"/>
          </a:xfrm>
          <a:prstGeom prst="rect">
            <a:avLst/>
          </a:prstGeom>
        </p:spPr>
      </p:pic>
      <p:sp>
        <p:nvSpPr>
          <p:cNvPr id="5" name="Shape 481"/>
          <p:cNvSpPr txBox="1">
            <a:spLocks/>
          </p:cNvSpPr>
          <p:nvPr/>
        </p:nvSpPr>
        <p:spPr>
          <a:xfrm>
            <a:off x="3107339" y="1280932"/>
            <a:ext cx="5445943" cy="4064484"/>
          </a:xfrm>
          <a:prstGeom prst="rect">
            <a:avLst/>
          </a:prstGeom>
        </p:spPr>
        <p:txBody>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spcBef>
                <a:spcPts val="0"/>
              </a:spcBef>
              <a:buSzTx/>
              <a:buFont typeface="Calibri" panose="020F0502020204030204" pitchFamily="34" charset="0"/>
              <a:buNone/>
              <a:defRPr sz="3600" b="1" i="0">
                <a:solidFill>
                  <a:srgbClr val="941100"/>
                </a:solidFill>
              </a:defRPr>
            </a:pPr>
            <a:r>
              <a:rPr lang="en-GB" sz="2800" b="1" dirty="0">
                <a:solidFill>
                  <a:srgbClr val="941100"/>
                </a:solidFill>
              </a:rPr>
              <a:t>Vision</a:t>
            </a:r>
          </a:p>
          <a:p>
            <a:pPr marL="0" indent="0">
              <a:spcBef>
                <a:spcPts val="0"/>
              </a:spcBef>
              <a:buSzTx/>
              <a:buFont typeface="Calibri" panose="020F0502020204030204" pitchFamily="34" charset="0"/>
              <a:buNone/>
              <a:defRPr sz="3600" i="0">
                <a:latin typeface="+mn-lt"/>
                <a:ea typeface="+mn-ea"/>
                <a:cs typeface="+mn-cs"/>
                <a:sym typeface="Helvetica Neue Light"/>
              </a:defRPr>
            </a:pPr>
            <a:r>
              <a:rPr lang="en-GB" sz="2800" b="1" dirty="0">
                <a:sym typeface="Helvetica Neue Light"/>
              </a:rPr>
              <a:t>Researchers and innovators </a:t>
            </a:r>
            <a:r>
              <a:rPr lang="en-GB" sz="2800" dirty="0">
                <a:sym typeface="Helvetica Neue Light"/>
              </a:rPr>
              <a:t>openly share data across technologies, disciplines, and countries to address the grand challenges of society. </a:t>
            </a:r>
          </a:p>
          <a:p>
            <a:pPr>
              <a:spcBef>
                <a:spcPts val="0"/>
              </a:spcBef>
              <a:defRPr sz="3600" i="0">
                <a:latin typeface="+mn-lt"/>
                <a:ea typeface="+mn-ea"/>
                <a:cs typeface="+mn-cs"/>
                <a:sym typeface="Helvetica Neue Light"/>
              </a:defRPr>
            </a:pPr>
            <a:endParaRPr lang="en-GB" sz="2800" dirty="0">
              <a:sym typeface="Helvetica Neue Light"/>
            </a:endParaRPr>
          </a:p>
          <a:p>
            <a:pPr marL="0" indent="0">
              <a:spcBef>
                <a:spcPts val="0"/>
              </a:spcBef>
              <a:buSzTx/>
              <a:buFont typeface="Calibri" panose="020F0502020204030204" pitchFamily="34" charset="0"/>
              <a:buNone/>
              <a:defRPr sz="3600" b="1" i="0">
                <a:solidFill>
                  <a:srgbClr val="941100"/>
                </a:solidFill>
              </a:defRPr>
            </a:pPr>
            <a:r>
              <a:rPr lang="en-GB" sz="2800" b="1" dirty="0">
                <a:solidFill>
                  <a:srgbClr val="941100"/>
                </a:solidFill>
              </a:rPr>
              <a:t>Mission</a:t>
            </a:r>
          </a:p>
          <a:p>
            <a:pPr marL="0" indent="0">
              <a:spcBef>
                <a:spcPts val="0"/>
              </a:spcBef>
              <a:buSzTx/>
              <a:buFont typeface="Calibri" panose="020F0502020204030204" pitchFamily="34" charset="0"/>
              <a:buNone/>
              <a:defRPr sz="3600" i="0">
                <a:latin typeface="+mn-lt"/>
                <a:ea typeface="+mn-ea"/>
                <a:cs typeface="+mn-cs"/>
                <a:sym typeface="Helvetica Neue Light"/>
              </a:defRPr>
            </a:pPr>
            <a:r>
              <a:rPr lang="en-GB" sz="2800" dirty="0">
                <a:sym typeface="Helvetica Neue Light"/>
              </a:rPr>
              <a:t>RDA builds the </a:t>
            </a:r>
            <a:r>
              <a:rPr lang="en-GB" sz="2800" b="1" dirty="0">
                <a:solidFill>
                  <a:srgbClr val="A30000"/>
                </a:solidFill>
                <a:latin typeface="+mj-lt"/>
                <a:ea typeface="+mj-ea"/>
                <a:cs typeface="+mj-cs"/>
                <a:sym typeface="Helvetica Neue"/>
              </a:rPr>
              <a:t>social and technical bridges</a:t>
            </a:r>
            <a:r>
              <a:rPr lang="en-GB" sz="2800" dirty="0">
                <a:sym typeface="Helvetica Neue Light"/>
              </a:rPr>
              <a:t> that </a:t>
            </a:r>
            <a:r>
              <a:rPr lang="en-GB" sz="2800" b="1" dirty="0">
                <a:sym typeface="Helvetica Neue Light"/>
              </a:rPr>
              <a:t>enable open sharing </a:t>
            </a:r>
            <a:r>
              <a:rPr lang="en-GB" sz="2800" dirty="0">
                <a:sym typeface="Helvetica Neue Light"/>
              </a:rPr>
              <a:t>of data.</a:t>
            </a:r>
          </a:p>
          <a:p>
            <a:pPr marL="0" lvl="1" indent="312464">
              <a:spcBef>
                <a:spcPts val="0"/>
              </a:spcBef>
              <a:buFont typeface="Calibri" pitchFamily="34" charset="0"/>
              <a:buNone/>
              <a:defRPr sz="3600" i="0">
                <a:latin typeface="+mn-lt"/>
                <a:ea typeface="+mn-ea"/>
                <a:cs typeface="+mn-cs"/>
                <a:sym typeface="Helvetica Neue Light"/>
              </a:defRPr>
            </a:pPr>
            <a:endParaRPr lang="en-GB" sz="2800" dirty="0">
              <a:sym typeface="Helvetica Neue Light"/>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07755" y="238586"/>
            <a:ext cx="1264697" cy="826446"/>
          </a:xfrm>
          <a:prstGeom prst="rect">
            <a:avLst/>
          </a:prstGeom>
        </p:spPr>
      </p:pic>
      <p:sp>
        <p:nvSpPr>
          <p:cNvPr id="11"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2" name="Picture 2" descr="Creative Commons License"/>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3" name="CasellaDiTesto 2">
            <a:extLst>
              <a:ext uri="{FF2B5EF4-FFF2-40B4-BE49-F238E27FC236}">
                <a16:creationId xmlns:a16="http://schemas.microsoft.com/office/drawing/2014/main" id="{516789D7-83FB-684D-8056-231E7C36F728}"/>
              </a:ext>
            </a:extLst>
          </p:cNvPr>
          <p:cNvSpPr txBox="1"/>
          <p:nvPr/>
        </p:nvSpPr>
        <p:spPr>
          <a:xfrm>
            <a:off x="0" y="0"/>
            <a:ext cx="2741209" cy="1666881"/>
          </a:xfrm>
          <a:prstGeom prst="rect">
            <a:avLst/>
          </a:prstGeom>
          <a:solidFill>
            <a:schemeClr val="tx1"/>
          </a:solidFill>
        </p:spPr>
        <p:txBody>
          <a:bodyPr wrap="square" tIns="216000" bIns="180000" rtlCol="0" anchor="t">
            <a:spAutoFit/>
          </a:bodyPr>
          <a:lstStyle/>
          <a:p>
            <a:pPr algn="ctr">
              <a:lnSpc>
                <a:spcPts val="2160"/>
              </a:lnSpc>
            </a:pPr>
            <a:r>
              <a:rPr lang="it-IT" sz="2300" b="1" dirty="0">
                <a:solidFill>
                  <a:srgbClr val="DCE8DC"/>
                </a:solidFill>
              </a:rPr>
              <a:t>THE RESEARCH DATA ALLIANCE</a:t>
            </a:r>
            <a:endParaRPr lang="it-IT" sz="1500" b="1" dirty="0">
              <a:solidFill>
                <a:srgbClr val="DCE8DC"/>
              </a:solidFill>
            </a:endParaRPr>
          </a:p>
          <a:p>
            <a:pPr algn="ctr">
              <a:lnSpc>
                <a:spcPts val="1300"/>
              </a:lnSpc>
            </a:pPr>
            <a:r>
              <a:rPr lang="it-IT" sz="1400" b="1" dirty="0">
                <a:solidFill>
                  <a:srgbClr val="7C929A"/>
                </a:solidFill>
              </a:rPr>
              <a:t>www.rd-alliance.org</a:t>
            </a:r>
          </a:p>
          <a:p>
            <a:pPr algn="ctr">
              <a:lnSpc>
                <a:spcPts val="1300"/>
              </a:lnSpc>
            </a:pPr>
            <a:endParaRPr lang="it-IT" sz="1500" dirty="0">
              <a:solidFill>
                <a:schemeClr val="bg1"/>
              </a:solidFill>
            </a:endParaRPr>
          </a:p>
          <a:p>
            <a:pPr algn="ctr"/>
            <a:r>
              <a:rPr lang="it-IT" sz="1200" b="1" i="1" dirty="0">
                <a:solidFill>
                  <a:schemeClr val="bg1"/>
                </a:solidFill>
              </a:rPr>
              <a:t>building the social and </a:t>
            </a:r>
            <a:r>
              <a:rPr lang="it-IT" sz="1200" b="1" i="1" dirty="0" err="1">
                <a:solidFill>
                  <a:schemeClr val="bg1"/>
                </a:solidFill>
              </a:rPr>
              <a:t>technical</a:t>
            </a:r>
            <a:r>
              <a:rPr lang="it-IT" sz="1200" b="1" i="1" dirty="0">
                <a:solidFill>
                  <a:schemeClr val="bg1"/>
                </a:solidFill>
              </a:rPr>
              <a:t> </a:t>
            </a:r>
            <a:r>
              <a:rPr lang="it-IT" sz="1200" b="1" i="1" dirty="0" err="1">
                <a:solidFill>
                  <a:schemeClr val="bg1"/>
                </a:solidFill>
              </a:rPr>
              <a:t>bridges</a:t>
            </a:r>
            <a:r>
              <a:rPr lang="it-IT" sz="1200" b="1" i="1" dirty="0">
                <a:solidFill>
                  <a:schemeClr val="bg1"/>
                </a:solidFill>
              </a:rPr>
              <a:t> </a:t>
            </a:r>
            <a:r>
              <a:rPr lang="it-IT" sz="1200" b="1" i="1" dirty="0" err="1">
                <a:solidFill>
                  <a:schemeClr val="bg1"/>
                </a:solidFill>
              </a:rPr>
              <a:t>that</a:t>
            </a:r>
            <a:r>
              <a:rPr lang="it-IT" sz="1200" b="1" i="1" dirty="0">
                <a:solidFill>
                  <a:schemeClr val="bg1"/>
                </a:solidFill>
              </a:rPr>
              <a:t> </a:t>
            </a:r>
            <a:r>
              <a:rPr lang="it-IT" sz="1200" b="1" i="1" dirty="0" err="1">
                <a:solidFill>
                  <a:schemeClr val="bg1"/>
                </a:solidFill>
              </a:rPr>
              <a:t>enable</a:t>
            </a:r>
            <a:r>
              <a:rPr lang="it-IT" sz="1200" b="1" i="1" dirty="0">
                <a:solidFill>
                  <a:schemeClr val="bg1"/>
                </a:solidFill>
              </a:rPr>
              <a:t> open </a:t>
            </a:r>
            <a:r>
              <a:rPr lang="it-IT" sz="1200" b="1" i="1" dirty="0" err="1">
                <a:solidFill>
                  <a:schemeClr val="bg1"/>
                </a:solidFill>
              </a:rPr>
              <a:t>sharing</a:t>
            </a:r>
            <a:r>
              <a:rPr lang="it-IT" sz="1200" b="1" i="1" dirty="0">
                <a:solidFill>
                  <a:schemeClr val="bg1"/>
                </a:solidFill>
              </a:rPr>
              <a:t> of data</a:t>
            </a:r>
          </a:p>
        </p:txBody>
      </p:sp>
      <p:sp>
        <p:nvSpPr>
          <p:cNvPr id="2" name="CasellaDiTesto 1">
            <a:extLst>
              <a:ext uri="{FF2B5EF4-FFF2-40B4-BE49-F238E27FC236}">
                <a16:creationId xmlns:a16="http://schemas.microsoft.com/office/drawing/2014/main" id="{AA437E47-8B6A-9C49-9025-62BE862BE9C6}"/>
              </a:ext>
            </a:extLst>
          </p:cNvPr>
          <p:cNvSpPr txBox="1"/>
          <p:nvPr/>
        </p:nvSpPr>
        <p:spPr>
          <a:xfrm>
            <a:off x="0" y="1655379"/>
            <a:ext cx="1415523" cy="1389831"/>
          </a:xfrm>
          <a:prstGeom prst="rect">
            <a:avLst/>
          </a:prstGeom>
          <a:solidFill>
            <a:srgbClr val="DCE8DC"/>
          </a:solidFill>
        </p:spPr>
        <p:txBody>
          <a:bodyPr wrap="square" tIns="180000" bIns="108000" rtlCol="0">
            <a:spAutoFit/>
          </a:bodyPr>
          <a:lstStyle/>
          <a:p>
            <a:pPr algn="ctr">
              <a:lnSpc>
                <a:spcPts val="1200"/>
              </a:lnSpc>
            </a:pPr>
            <a:r>
              <a:rPr lang="it-IT" sz="1600" b="1" dirty="0">
                <a:solidFill>
                  <a:srgbClr val="40BA36"/>
                </a:solidFill>
              </a:rPr>
              <a:t>30 FLAGSHIP OUTPUTS</a:t>
            </a:r>
            <a:endParaRPr lang="it-IT" sz="1050" b="1" dirty="0">
              <a:solidFill>
                <a:srgbClr val="40BA36"/>
              </a:solidFill>
            </a:endParaRPr>
          </a:p>
          <a:p>
            <a:pPr algn="ctr">
              <a:lnSpc>
                <a:spcPts val="1860"/>
              </a:lnSpc>
            </a:pPr>
            <a:endParaRPr lang="it-IT" b="1" dirty="0">
              <a:solidFill>
                <a:srgbClr val="40BA36"/>
              </a:solidFill>
            </a:endParaRPr>
          </a:p>
          <a:p>
            <a:pPr algn="ctr">
              <a:lnSpc>
                <a:spcPts val="1360"/>
              </a:lnSpc>
            </a:pPr>
            <a:r>
              <a:rPr lang="it-IT" sz="1400" dirty="0">
                <a:solidFill>
                  <a:srgbClr val="869EA6"/>
                </a:solidFill>
                <a:latin typeface="Adobe Garamond Pro" panose="02020502060506020403" pitchFamily="18" charset="77"/>
                <a:ea typeface="BatangChe" panose="02030609000101010101" pitchFamily="49" charset="-127"/>
              </a:rPr>
              <a:t>of </a:t>
            </a:r>
            <a:r>
              <a:rPr lang="it-IT" sz="1400" dirty="0" err="1">
                <a:solidFill>
                  <a:srgbClr val="869EA6"/>
                </a:solidFill>
                <a:latin typeface="Adobe Garamond Pro" panose="02020502060506020403" pitchFamily="18" charset="77"/>
                <a:ea typeface="BatangChe" panose="02030609000101010101" pitchFamily="49" charset="-127"/>
              </a:rPr>
              <a:t>which</a:t>
            </a:r>
            <a:r>
              <a:rPr lang="it-IT" sz="1400" dirty="0">
                <a:solidFill>
                  <a:srgbClr val="869EA6"/>
                </a:solidFill>
                <a:latin typeface="Adobe Garamond Pro" panose="02020502060506020403" pitchFamily="18" charset="77"/>
                <a:ea typeface="BatangChe" panose="02030609000101010101" pitchFamily="49" charset="-127"/>
              </a:rPr>
              <a:t> 4 ICT Technical </a:t>
            </a:r>
            <a:r>
              <a:rPr lang="it-IT" sz="1400" dirty="0" err="1">
                <a:solidFill>
                  <a:srgbClr val="869EA6"/>
                </a:solidFill>
                <a:latin typeface="Adobe Garamond Pro" panose="02020502060506020403" pitchFamily="18" charset="77"/>
                <a:ea typeface="BatangChe" panose="02030609000101010101" pitchFamily="49" charset="-127"/>
              </a:rPr>
              <a:t>Specifications</a:t>
            </a:r>
            <a:endParaRPr lang="it-IT" sz="1400" dirty="0">
              <a:solidFill>
                <a:srgbClr val="869EA6"/>
              </a:solidFill>
              <a:latin typeface="Adobe Garamond Pro" panose="02020502060506020403" pitchFamily="18" charset="77"/>
              <a:ea typeface="BatangChe" panose="02030609000101010101" pitchFamily="49" charset="-127"/>
            </a:endParaRPr>
          </a:p>
        </p:txBody>
      </p:sp>
      <p:sp>
        <p:nvSpPr>
          <p:cNvPr id="16" name="CasellaDiTesto 15">
            <a:extLst>
              <a:ext uri="{FF2B5EF4-FFF2-40B4-BE49-F238E27FC236}">
                <a16:creationId xmlns:a16="http://schemas.microsoft.com/office/drawing/2014/main" id="{397DA529-7592-5241-BECD-30F836B7521C}"/>
              </a:ext>
            </a:extLst>
          </p:cNvPr>
          <p:cNvSpPr txBox="1"/>
          <p:nvPr/>
        </p:nvSpPr>
        <p:spPr>
          <a:xfrm>
            <a:off x="1415523" y="1655379"/>
            <a:ext cx="1325687" cy="1381248"/>
          </a:xfrm>
          <a:prstGeom prst="rect">
            <a:avLst/>
          </a:prstGeom>
          <a:solidFill>
            <a:srgbClr val="869EA6"/>
          </a:solidFill>
        </p:spPr>
        <p:txBody>
          <a:bodyPr wrap="square" lIns="36000" tIns="180000" rIns="36000" bIns="36000" rtlCol="0">
            <a:spAutoFit/>
          </a:bodyPr>
          <a:lstStyle/>
          <a:p>
            <a:pPr algn="ctr">
              <a:lnSpc>
                <a:spcPts val="1200"/>
              </a:lnSpc>
            </a:pPr>
            <a:r>
              <a:rPr lang="it-IT" sz="1600" b="1" dirty="0">
                <a:solidFill>
                  <a:srgbClr val="DCE8DC"/>
                </a:solidFill>
              </a:rPr>
              <a:t>75 ADOPTION CASES</a:t>
            </a:r>
            <a:endParaRPr lang="it-IT" sz="1050" b="1" dirty="0">
              <a:solidFill>
                <a:srgbClr val="DCE8DC"/>
              </a:solidFill>
            </a:endParaRPr>
          </a:p>
          <a:p>
            <a:pPr algn="ctr">
              <a:lnSpc>
                <a:spcPts val="1000"/>
              </a:lnSpc>
            </a:pPr>
            <a:endParaRPr lang="it-IT" b="1" dirty="0">
              <a:solidFill>
                <a:srgbClr val="40BA36"/>
              </a:solidFill>
            </a:endParaRPr>
          </a:p>
          <a:p>
            <a:pPr algn="ctr">
              <a:lnSpc>
                <a:spcPts val="1360"/>
              </a:lnSpc>
            </a:pPr>
            <a:r>
              <a:rPr lang="it-IT" sz="1400" dirty="0" err="1">
                <a:latin typeface="Adobe Garamond Pro" panose="02020502060506020403" pitchFamily="18" charset="77"/>
                <a:ea typeface="BatangChe" panose="02030609000101010101" pitchFamily="49" charset="-127"/>
              </a:rPr>
              <a:t>across</a:t>
            </a:r>
            <a:r>
              <a:rPr lang="it-IT" sz="1400" dirty="0">
                <a:latin typeface="Adobe Garamond Pro" panose="02020502060506020403" pitchFamily="18" charset="77"/>
                <a:ea typeface="BatangChe" panose="02030609000101010101" pitchFamily="49" charset="-127"/>
              </a:rPr>
              <a:t> multiple </a:t>
            </a:r>
            <a:r>
              <a:rPr lang="it-IT" sz="1400" dirty="0" err="1">
                <a:latin typeface="Adobe Garamond Pro" panose="02020502060506020403" pitchFamily="18" charset="77"/>
                <a:ea typeface="BatangChe" panose="02030609000101010101" pitchFamily="49" charset="-127"/>
              </a:rPr>
              <a:t>disciplines</a:t>
            </a:r>
            <a:r>
              <a:rPr lang="it-IT" sz="1400" dirty="0">
                <a:latin typeface="Adobe Garamond Pro" panose="02020502060506020403" pitchFamily="18" charset="77"/>
                <a:ea typeface="BatangChe" panose="02030609000101010101" pitchFamily="49" charset="-127"/>
              </a:rPr>
              <a:t>, </a:t>
            </a:r>
            <a:r>
              <a:rPr lang="it-IT" sz="1400" dirty="0" err="1">
                <a:latin typeface="Adobe Garamond Pro" panose="02020502060506020403" pitchFamily="18" charset="77"/>
                <a:ea typeface="BatangChe" panose="02030609000101010101" pitchFamily="49" charset="-127"/>
              </a:rPr>
              <a:t>organisations</a:t>
            </a:r>
            <a:r>
              <a:rPr lang="it-IT" sz="1400" dirty="0">
                <a:latin typeface="Adobe Garamond Pro" panose="02020502060506020403" pitchFamily="18" charset="77"/>
                <a:ea typeface="BatangChe" panose="02030609000101010101" pitchFamily="49" charset="-127"/>
              </a:rPr>
              <a:t> &amp; </a:t>
            </a:r>
            <a:r>
              <a:rPr lang="it-IT" sz="1400" dirty="0" err="1">
                <a:latin typeface="Adobe Garamond Pro" panose="02020502060506020403" pitchFamily="18" charset="77"/>
                <a:ea typeface="BatangChe" panose="02030609000101010101" pitchFamily="49" charset="-127"/>
              </a:rPr>
              <a:t>countries</a:t>
            </a:r>
            <a:endParaRPr lang="it-IT" sz="1400" dirty="0">
              <a:latin typeface="Adobe Garamond Pro" panose="02020502060506020403" pitchFamily="18" charset="77"/>
              <a:ea typeface="BatangChe" panose="02030609000101010101" pitchFamily="49" charset="-127"/>
            </a:endParaRPr>
          </a:p>
        </p:txBody>
      </p:sp>
      <p:sp>
        <p:nvSpPr>
          <p:cNvPr id="17" name="CasellaDiTesto 16">
            <a:extLst>
              <a:ext uri="{FF2B5EF4-FFF2-40B4-BE49-F238E27FC236}">
                <a16:creationId xmlns:a16="http://schemas.microsoft.com/office/drawing/2014/main" id="{556CD1A5-5E65-4D40-A408-BCCC19EC39EF}"/>
              </a:ext>
            </a:extLst>
          </p:cNvPr>
          <p:cNvSpPr txBox="1"/>
          <p:nvPr/>
        </p:nvSpPr>
        <p:spPr>
          <a:xfrm>
            <a:off x="0" y="3036627"/>
            <a:ext cx="2741209" cy="1357643"/>
          </a:xfrm>
          <a:prstGeom prst="rect">
            <a:avLst/>
          </a:prstGeom>
          <a:solidFill>
            <a:srgbClr val="40BA36"/>
          </a:solidFill>
        </p:spPr>
        <p:txBody>
          <a:bodyPr wrap="square" lIns="0" tIns="180000" rIns="0" bIns="108000" rtlCol="0">
            <a:spAutoFit/>
          </a:bodyPr>
          <a:lstStyle/>
          <a:p>
            <a:pPr algn="ctr">
              <a:lnSpc>
                <a:spcPts val="1400"/>
              </a:lnSpc>
            </a:pPr>
            <a:r>
              <a:rPr lang="it-IT" sz="1600" b="1" dirty="0"/>
              <a:t>101 GROUPS WORKING ON GLOBAL DATA INTEROPERABILITY CHALLENGES</a:t>
            </a:r>
            <a:endParaRPr lang="it-IT" sz="1050" b="1" dirty="0"/>
          </a:p>
          <a:p>
            <a:pPr algn="ctr">
              <a:lnSpc>
                <a:spcPts val="1260"/>
              </a:lnSpc>
            </a:pPr>
            <a:endParaRPr lang="it-IT" b="1" dirty="0">
              <a:solidFill>
                <a:srgbClr val="40BA36"/>
              </a:solidFill>
            </a:endParaRPr>
          </a:p>
          <a:p>
            <a:pPr algn="ctr">
              <a:lnSpc>
                <a:spcPts val="1360"/>
              </a:lnSpc>
            </a:pPr>
            <a:r>
              <a:rPr lang="it-IT" sz="1400" b="1" i="1" dirty="0">
                <a:solidFill>
                  <a:srgbClr val="626B61"/>
                </a:solidFill>
                <a:ea typeface="BatangChe" panose="02030609000101010101" pitchFamily="49" charset="-127"/>
              </a:rPr>
              <a:t>of </a:t>
            </a:r>
            <a:r>
              <a:rPr lang="it-IT" sz="1400" b="1" i="1" dirty="0" err="1">
                <a:solidFill>
                  <a:srgbClr val="626B61"/>
                </a:solidFill>
                <a:ea typeface="BatangChe" panose="02030609000101010101" pitchFamily="49" charset="-127"/>
              </a:rPr>
              <a:t>which</a:t>
            </a:r>
            <a:r>
              <a:rPr lang="it-IT" sz="1400" b="1" i="1" dirty="0">
                <a:solidFill>
                  <a:srgbClr val="626B61"/>
                </a:solidFill>
                <a:ea typeface="BatangChe" panose="02030609000101010101" pitchFamily="49" charset="-127"/>
              </a:rPr>
              <a:t> 35 WORKING GROUPS </a:t>
            </a:r>
          </a:p>
          <a:p>
            <a:pPr algn="ctr">
              <a:lnSpc>
                <a:spcPts val="1360"/>
              </a:lnSpc>
            </a:pPr>
            <a:r>
              <a:rPr lang="it-IT" sz="1400" b="1" i="1" dirty="0">
                <a:solidFill>
                  <a:srgbClr val="626B61"/>
                </a:solidFill>
                <a:ea typeface="BatangChe" panose="02030609000101010101" pitchFamily="49" charset="-127"/>
              </a:rPr>
              <a:t>&amp; 66 INTEREST GROUPS</a:t>
            </a:r>
          </a:p>
        </p:txBody>
      </p:sp>
      <p:sp>
        <p:nvSpPr>
          <p:cNvPr id="19" name="CasellaDiTesto 18">
            <a:extLst>
              <a:ext uri="{FF2B5EF4-FFF2-40B4-BE49-F238E27FC236}">
                <a16:creationId xmlns:a16="http://schemas.microsoft.com/office/drawing/2014/main" id="{08C698DF-1551-9B4D-941B-388A1130D6F8}"/>
              </a:ext>
            </a:extLst>
          </p:cNvPr>
          <p:cNvSpPr txBox="1"/>
          <p:nvPr/>
        </p:nvSpPr>
        <p:spPr>
          <a:xfrm>
            <a:off x="-1" y="4394270"/>
            <a:ext cx="2741209" cy="1370151"/>
          </a:xfrm>
          <a:prstGeom prst="rect">
            <a:avLst/>
          </a:prstGeom>
          <a:solidFill>
            <a:srgbClr val="DCE8DC"/>
          </a:solidFill>
        </p:spPr>
        <p:txBody>
          <a:bodyPr wrap="square" lIns="0" tIns="180000" rIns="0" bIns="72000" rtlCol="0">
            <a:spAutoFit/>
          </a:bodyPr>
          <a:lstStyle/>
          <a:p>
            <a:pPr algn="ctr">
              <a:lnSpc>
                <a:spcPts val="1600"/>
              </a:lnSpc>
            </a:pPr>
            <a:r>
              <a:rPr lang="it-IT" sz="1600" b="1" dirty="0"/>
              <a:t>7,732 INDIVIDUAL MEMBERS FROM 137 COUNTRIES</a:t>
            </a:r>
            <a:endParaRPr lang="it-IT" sz="1050" b="1" dirty="0"/>
          </a:p>
          <a:p>
            <a:pPr algn="ctr">
              <a:lnSpc>
                <a:spcPts val="1260"/>
              </a:lnSpc>
            </a:pPr>
            <a:endParaRPr lang="it-IT" b="1" dirty="0">
              <a:solidFill>
                <a:srgbClr val="40BA36"/>
              </a:solidFill>
            </a:endParaRPr>
          </a:p>
          <a:p>
            <a:pPr algn="ctr">
              <a:lnSpc>
                <a:spcPts val="1360"/>
              </a:lnSpc>
            </a:pPr>
            <a:r>
              <a:rPr lang="it-IT" sz="1300" b="1" dirty="0">
                <a:solidFill>
                  <a:srgbClr val="626B61"/>
                </a:solidFill>
                <a:ea typeface="BatangChe" panose="02030609000101010101" pitchFamily="49" charset="-127"/>
              </a:rPr>
              <a:t>67,6% Academia &amp; </a:t>
            </a:r>
            <a:r>
              <a:rPr lang="it-IT" sz="1300" b="1" dirty="0" err="1">
                <a:solidFill>
                  <a:srgbClr val="626B61"/>
                </a:solidFill>
                <a:ea typeface="BatangChe" panose="02030609000101010101" pitchFamily="49" charset="-127"/>
              </a:rPr>
              <a:t>Research</a:t>
            </a:r>
            <a:endParaRPr lang="it-IT" sz="1300" b="1" dirty="0">
              <a:solidFill>
                <a:srgbClr val="626B61"/>
              </a:solidFill>
              <a:ea typeface="BatangChe" panose="02030609000101010101" pitchFamily="49" charset="-127"/>
            </a:endParaRPr>
          </a:p>
          <a:p>
            <a:pPr algn="ctr">
              <a:lnSpc>
                <a:spcPts val="1360"/>
              </a:lnSpc>
            </a:pPr>
            <a:r>
              <a:rPr lang="it-IT" sz="1300" b="1" dirty="0">
                <a:solidFill>
                  <a:srgbClr val="626B61"/>
                </a:solidFill>
                <a:ea typeface="BatangChe" panose="02030609000101010101" pitchFamily="49" charset="-127"/>
              </a:rPr>
              <a:t>14,1% Public Administration</a:t>
            </a:r>
          </a:p>
          <a:p>
            <a:pPr algn="ctr">
              <a:lnSpc>
                <a:spcPts val="1360"/>
              </a:lnSpc>
            </a:pPr>
            <a:r>
              <a:rPr lang="it-IT" sz="1300" b="1" dirty="0">
                <a:solidFill>
                  <a:srgbClr val="626B61"/>
                </a:solidFill>
                <a:ea typeface="BatangChe" panose="02030609000101010101" pitchFamily="49" charset="-127"/>
              </a:rPr>
              <a:t>11% Enterprise &amp; </a:t>
            </a:r>
            <a:r>
              <a:rPr lang="it-IT" sz="1300" b="1" dirty="0" err="1">
                <a:solidFill>
                  <a:srgbClr val="626B61"/>
                </a:solidFill>
                <a:ea typeface="BatangChe" panose="02030609000101010101" pitchFamily="49" charset="-127"/>
              </a:rPr>
              <a:t>Industry</a:t>
            </a:r>
            <a:endParaRPr lang="it-IT" sz="1300" b="1" dirty="0">
              <a:solidFill>
                <a:srgbClr val="626B61"/>
              </a:solidFill>
              <a:ea typeface="BatangChe" panose="02030609000101010101" pitchFamily="49" charset="-127"/>
            </a:endParaRPr>
          </a:p>
        </p:txBody>
      </p:sp>
      <p:sp>
        <p:nvSpPr>
          <p:cNvPr id="20" name="CasellaDiTesto 19">
            <a:extLst>
              <a:ext uri="{FF2B5EF4-FFF2-40B4-BE49-F238E27FC236}">
                <a16:creationId xmlns:a16="http://schemas.microsoft.com/office/drawing/2014/main" id="{525A3ED5-FC16-6F45-BE13-2E53A61C13A0}"/>
              </a:ext>
            </a:extLst>
          </p:cNvPr>
          <p:cNvSpPr txBox="1"/>
          <p:nvPr/>
        </p:nvSpPr>
        <p:spPr>
          <a:xfrm>
            <a:off x="-2" y="5772599"/>
            <a:ext cx="2741209" cy="1090294"/>
          </a:xfrm>
          <a:prstGeom prst="rect">
            <a:avLst/>
          </a:prstGeom>
          <a:solidFill>
            <a:srgbClr val="40BA36"/>
          </a:solidFill>
        </p:spPr>
        <p:txBody>
          <a:bodyPr wrap="square" lIns="0" tIns="324000" rIns="0" bIns="216000" rtlCol="0">
            <a:spAutoFit/>
          </a:bodyPr>
          <a:lstStyle/>
          <a:p>
            <a:pPr algn="ctr">
              <a:lnSpc>
                <a:spcPts val="1400"/>
              </a:lnSpc>
            </a:pPr>
            <a:r>
              <a:rPr lang="it-IT" sz="1300" b="1" dirty="0"/>
              <a:t>49 ORGANISATIONAL MEMBERS &amp; </a:t>
            </a:r>
          </a:p>
          <a:p>
            <a:pPr algn="ctr">
              <a:lnSpc>
                <a:spcPts val="1400"/>
              </a:lnSpc>
            </a:pPr>
            <a:r>
              <a:rPr lang="it-IT" sz="1300" b="1" dirty="0"/>
              <a:t>8 AFFILIATE MEMBERS</a:t>
            </a:r>
          </a:p>
          <a:p>
            <a:pPr algn="ctr">
              <a:lnSpc>
                <a:spcPts val="1260"/>
              </a:lnSpc>
            </a:pPr>
            <a:endParaRPr lang="it-IT" b="1" dirty="0">
              <a:solidFill>
                <a:srgbClr val="40BA36"/>
              </a:solidFill>
            </a:endParaRPr>
          </a:p>
        </p:txBody>
      </p:sp>
    </p:spTree>
    <p:extLst>
      <p:ext uri="{BB962C8B-B14F-4D97-AF65-F5344CB8AC3E}">
        <p14:creationId xmlns:p14="http://schemas.microsoft.com/office/powerpoint/2010/main" val="38424052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03257" y="1741105"/>
            <a:ext cx="6684436" cy="4299995"/>
          </a:xfrm>
        </p:spPr>
        <p:txBody>
          <a:bodyPr>
            <a:noAutofit/>
          </a:bodyPr>
          <a:lstStyle/>
          <a:p>
            <a:pPr algn="just">
              <a:defRPr/>
            </a:pPr>
            <a:r>
              <a:rPr lang="en-GB" sz="1900" b="1" dirty="0">
                <a:hlinkClick r:id="rId2"/>
              </a:rPr>
              <a:t>Wheat Data Interoperability Recommendations</a:t>
            </a:r>
            <a:r>
              <a:rPr lang="en-GB" sz="1900" dirty="0"/>
              <a:t>:</a:t>
            </a:r>
            <a:r>
              <a:rPr lang="en-GB" sz="1900" b="1" dirty="0"/>
              <a:t> </a:t>
            </a:r>
            <a:r>
              <a:rPr lang="en-GB" sz="1900" dirty="0"/>
              <a:t>impacting the discoverability, reusability and interoperability of wheat data by building a common framework for describing, representing linking and publishing wheat data</a:t>
            </a:r>
          </a:p>
          <a:p>
            <a:pPr algn="just">
              <a:defRPr/>
            </a:pPr>
            <a:r>
              <a:rPr lang="en-US" sz="1900" b="1" dirty="0">
                <a:hlinkClick r:id="rId3"/>
              </a:rPr>
              <a:t>Brokering Governance </a:t>
            </a:r>
            <a:r>
              <a:rPr lang="en-GB" sz="1900" b="1" dirty="0">
                <a:hlinkClick r:id="rId3"/>
              </a:rPr>
              <a:t>Recommendations</a:t>
            </a:r>
            <a:r>
              <a:rPr lang="en-US" sz="1900" dirty="0"/>
              <a:t>:</a:t>
            </a:r>
            <a:r>
              <a:rPr lang="en-US" sz="1900" b="1" dirty="0"/>
              <a:t> </a:t>
            </a:r>
            <a:r>
              <a:rPr lang="en-US" sz="1900" dirty="0"/>
              <a:t>Sustainable Business Models for Brokering Middleware to support Research Interoperability</a:t>
            </a:r>
          </a:p>
          <a:p>
            <a:pPr algn="just">
              <a:defRPr/>
            </a:pPr>
            <a:r>
              <a:rPr lang="en-US" sz="1900" b="1" dirty="0">
                <a:hlinkClick r:id="rId4"/>
              </a:rPr>
              <a:t>RDA/CODATA Summer Schools in Data Science and Cloud Computing in the Developing World Recommendations</a:t>
            </a:r>
            <a:r>
              <a:rPr lang="en-US" sz="1900" dirty="0"/>
              <a:t>:</a:t>
            </a:r>
            <a:r>
              <a:rPr lang="en-US" sz="1900" b="1" dirty="0"/>
              <a:t> </a:t>
            </a:r>
            <a:r>
              <a:rPr lang="en-US" sz="1900" dirty="0"/>
              <a:t>A framework to run a series of Summer Schools in Data Science and data sharing in low and middle income countries (LMICs)</a:t>
            </a:r>
          </a:p>
          <a:p>
            <a:pPr algn="just">
              <a:defRPr/>
            </a:pPr>
            <a:r>
              <a:rPr lang="en-US" sz="1900" b="1" dirty="0">
                <a:hlinkClick r:id="rId5"/>
              </a:rPr>
              <a:t>Research Data Repository Interoperability WG Final Recommendations</a:t>
            </a:r>
            <a:r>
              <a:rPr lang="en-US" sz="1900" dirty="0"/>
              <a:t>: interoperable packaging and exchange format for digital content.</a:t>
            </a:r>
          </a:p>
        </p:txBody>
      </p:sp>
      <p:sp>
        <p:nvSpPr>
          <p:cNvPr id="16"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7" name="Picture 2" descr="Creative Commons License"/>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19" name="Picture 4"/>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0" y="1735443"/>
            <a:ext cx="1908355" cy="2535688"/>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92780" y="2421440"/>
            <a:ext cx="1863026" cy="2417439"/>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6"/>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70609" y="3146991"/>
            <a:ext cx="1765935" cy="2259637"/>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itle 4"/>
          <p:cNvSpPr txBox="1">
            <a:spLocks/>
          </p:cNvSpPr>
          <p:nvPr/>
        </p:nvSpPr>
        <p:spPr bwMode="auto">
          <a:xfrm>
            <a:off x="2545322" y="6052457"/>
            <a:ext cx="6598677" cy="258609"/>
          </a:xfrm>
          <a:prstGeom prst="rect">
            <a:avLst/>
          </a:prstGeom>
          <a:solidFill>
            <a:schemeClr val="accent1">
              <a:lumMod val="40000"/>
              <a:lumOff val="60000"/>
            </a:schemeClr>
          </a:solidFill>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600" b="1" dirty="0">
                <a:solidFill>
                  <a:schemeClr val="tx1"/>
                </a:solidFill>
                <a:ea typeface="ＭＳ Ｐゴシック" pitchFamily="34" charset="-128"/>
              </a:rPr>
              <a:t>rd-alliance.org/recommendations-and-outputs/all-recommendations-and-outputs</a:t>
            </a:r>
            <a:endParaRPr lang="en-GB" altLang="en-US" sz="1400" b="1" dirty="0">
              <a:solidFill>
                <a:schemeClr val="tx1"/>
              </a:solidFill>
              <a:ea typeface="ＭＳ Ｐゴシック" pitchFamily="34" charset="-128"/>
            </a:endParaRPr>
          </a:p>
        </p:txBody>
      </p:sp>
      <p:pic>
        <p:nvPicPr>
          <p:cNvPr id="24" name="Picture 5">
            <a:extLst>
              <a:ext uri="{FF2B5EF4-FFF2-40B4-BE49-F238E27FC236}">
                <a16:creationId xmlns:a16="http://schemas.microsoft.com/office/drawing/2014/main" id="{1F638E3D-10AD-1545-B18D-557B154D6C53}"/>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
        <p:nvSpPr>
          <p:cNvPr id="23" name="Title 2">
            <a:extLst>
              <a:ext uri="{FF2B5EF4-FFF2-40B4-BE49-F238E27FC236}">
                <a16:creationId xmlns:a16="http://schemas.microsoft.com/office/drawing/2014/main" id="{F6772A5D-0211-4D0F-A66E-6AF6669850D3}"/>
              </a:ext>
            </a:extLst>
          </p:cNvPr>
          <p:cNvSpPr>
            <a:spLocks noGrp="1"/>
          </p:cNvSpPr>
          <p:nvPr>
            <p:ph type="title"/>
          </p:nvPr>
        </p:nvSpPr>
        <p:spPr>
          <a:xfrm>
            <a:off x="2379738" y="248019"/>
            <a:ext cx="6499515" cy="758103"/>
          </a:xfrm>
        </p:spPr>
        <p:txBody>
          <a:bodyPr>
            <a:normAutofit/>
          </a:bodyPr>
          <a:lstStyle/>
          <a:p>
            <a:pPr algn="r"/>
            <a:r>
              <a:rPr lang="en-GB" sz="4400" dirty="0"/>
              <a:t>RDA Recommendations</a:t>
            </a:r>
          </a:p>
        </p:txBody>
      </p:sp>
    </p:spTree>
    <p:extLst>
      <p:ext uri="{BB962C8B-B14F-4D97-AF65-F5344CB8AC3E}">
        <p14:creationId xmlns:p14="http://schemas.microsoft.com/office/powerpoint/2010/main" val="4138335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1671854"/>
            <a:ext cx="1983706" cy="2580638"/>
          </a:xfrm>
          <a:prstGeom prst="rect">
            <a:avLst/>
          </a:prstGeom>
          <a:effectLst>
            <a:outerShdw blurRad="50800" dist="38100" dir="8100000" algn="tr" rotWithShape="0">
              <a:prstClr val="black">
                <a:alpha val="40000"/>
              </a:prstClr>
            </a:outerShdw>
          </a:effectLst>
        </p:spPr>
      </p:pic>
      <p:sp>
        <p:nvSpPr>
          <p:cNvPr id="2" name="Content Placeholder 1"/>
          <p:cNvSpPr>
            <a:spLocks noGrp="1"/>
          </p:cNvSpPr>
          <p:nvPr>
            <p:ph idx="1"/>
          </p:nvPr>
        </p:nvSpPr>
        <p:spPr>
          <a:xfrm>
            <a:off x="2365122" y="1772981"/>
            <a:ext cx="6600913" cy="4161583"/>
          </a:xfrm>
        </p:spPr>
        <p:txBody>
          <a:bodyPr>
            <a:noAutofit/>
          </a:bodyPr>
          <a:lstStyle/>
          <a:p>
            <a:pPr algn="just">
              <a:defRPr/>
            </a:pPr>
            <a:r>
              <a:rPr lang="en-US" sz="1900" b="1" dirty="0">
                <a:hlinkClick r:id="rId3"/>
              </a:rPr>
              <a:t>RDA/WDS Repository Audit and Certification Catalogues</a:t>
            </a:r>
            <a:r>
              <a:rPr lang="en-US" sz="1900" dirty="0"/>
              <a:t>:</a:t>
            </a:r>
            <a:r>
              <a:rPr lang="en-US" sz="1900" b="1" dirty="0"/>
              <a:t> </a:t>
            </a:r>
            <a:r>
              <a:rPr lang="en-US" sz="1900" dirty="0"/>
              <a:t>Creates harmonized Common Procedures for certification of repositories at the basic level, drawing from the procedures already put in place by the Data Seal of Approval (DSA) and the ICSU World Data System (ICSU-WDS).</a:t>
            </a:r>
          </a:p>
          <a:p>
            <a:pPr algn="just">
              <a:defRPr/>
            </a:pPr>
            <a:r>
              <a:rPr lang="en-US" sz="1900" b="1" dirty="0">
                <a:hlinkClick r:id="rId4"/>
              </a:rPr>
              <a:t>RDA/WDS Workflows for Research Data Publishing Model</a:t>
            </a:r>
            <a:r>
              <a:rPr lang="en-US" sz="1900" dirty="0"/>
              <a:t>:</a:t>
            </a:r>
            <a:r>
              <a:rPr lang="en-US" sz="1900" b="1" dirty="0"/>
              <a:t> </a:t>
            </a:r>
            <a:r>
              <a:rPr lang="en-US" sz="1900" dirty="0"/>
              <a:t>A data-publishing reference model assisting research communities in understanding options for data publishing workflows and increases awareness of emerging standards and best practices. </a:t>
            </a:r>
          </a:p>
          <a:p>
            <a:pPr algn="just">
              <a:defRPr/>
            </a:pPr>
            <a:endParaRPr lang="en-US" sz="1900" dirty="0"/>
          </a:p>
          <a:p>
            <a:pPr algn="just">
              <a:defRPr/>
            </a:pPr>
            <a:r>
              <a:rPr lang="en-GB" sz="1900" b="1" dirty="0"/>
              <a:t> </a:t>
            </a:r>
          </a:p>
          <a:p>
            <a:pPr algn="just">
              <a:defRPr/>
            </a:pPr>
            <a:endParaRPr lang="en-GB" sz="1800" dirty="0"/>
          </a:p>
        </p:txBody>
      </p:sp>
      <p:sp>
        <p:nvSpPr>
          <p:cNvPr id="15" name="Title 4"/>
          <p:cNvSpPr txBox="1">
            <a:spLocks/>
          </p:cNvSpPr>
          <p:nvPr/>
        </p:nvSpPr>
        <p:spPr bwMode="auto">
          <a:xfrm>
            <a:off x="0" y="6408542"/>
            <a:ext cx="4802394"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400" b="1" dirty="0">
                <a:solidFill>
                  <a:schemeClr val="bg1"/>
                </a:solidFill>
                <a:ea typeface="ＭＳ Ｐゴシック" pitchFamily="34" charset="-128"/>
              </a:rPr>
              <a:t>rd-alliance.org/recommendations-and-outputs/all-recommendations-and-outputs</a:t>
            </a:r>
          </a:p>
        </p:txBody>
      </p:sp>
      <p:sp>
        <p:nvSpPr>
          <p:cNvPr id="10"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6" name="Picture 2" descr="Creative Commons License"/>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4" name="Picture 3"/>
          <p:cNvPicPr>
            <a:picLocks noChangeAspect="1"/>
          </p:cNvPicPr>
          <p:nvPr/>
        </p:nvPicPr>
        <p:blipFill>
          <a:blip r:embed="rId6"/>
          <a:stretch>
            <a:fillRect/>
          </a:stretch>
        </p:blipFill>
        <p:spPr>
          <a:xfrm>
            <a:off x="356871" y="2820880"/>
            <a:ext cx="2007492" cy="2632364"/>
          </a:xfrm>
          <a:prstGeom prst="rect">
            <a:avLst/>
          </a:prstGeom>
          <a:effectLst>
            <a:outerShdw blurRad="50800" dist="38100" dir="8100000" algn="tr" rotWithShape="0">
              <a:prstClr val="black">
                <a:alpha val="40000"/>
              </a:prstClr>
            </a:outerShdw>
          </a:effectLst>
        </p:spPr>
      </p:pic>
      <p:pic>
        <p:nvPicPr>
          <p:cNvPr id="14" name="Picture 5">
            <a:extLst>
              <a:ext uri="{FF2B5EF4-FFF2-40B4-BE49-F238E27FC236}">
                <a16:creationId xmlns:a16="http://schemas.microsoft.com/office/drawing/2014/main" id="{EB1F801A-AA70-3947-9360-5453FC7D4A4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
        <p:nvSpPr>
          <p:cNvPr id="18" name="Title 2">
            <a:extLst>
              <a:ext uri="{FF2B5EF4-FFF2-40B4-BE49-F238E27FC236}">
                <a16:creationId xmlns:a16="http://schemas.microsoft.com/office/drawing/2014/main" id="{87F4EF6C-72F1-418F-A29B-476923E279E2}"/>
              </a:ext>
            </a:extLst>
          </p:cNvPr>
          <p:cNvSpPr>
            <a:spLocks noGrp="1"/>
          </p:cNvSpPr>
          <p:nvPr>
            <p:ph type="title"/>
          </p:nvPr>
        </p:nvSpPr>
        <p:spPr>
          <a:xfrm>
            <a:off x="2379738" y="248019"/>
            <a:ext cx="6499515" cy="758103"/>
          </a:xfrm>
        </p:spPr>
        <p:txBody>
          <a:bodyPr>
            <a:normAutofit/>
          </a:bodyPr>
          <a:lstStyle/>
          <a:p>
            <a:pPr algn="r"/>
            <a:r>
              <a:rPr lang="en-GB" sz="4400" dirty="0"/>
              <a:t>RDA Recommendations</a:t>
            </a:r>
          </a:p>
        </p:txBody>
      </p:sp>
    </p:spTree>
    <p:extLst>
      <p:ext uri="{BB962C8B-B14F-4D97-AF65-F5344CB8AC3E}">
        <p14:creationId xmlns:p14="http://schemas.microsoft.com/office/powerpoint/2010/main" val="1029550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65122" y="1772981"/>
            <a:ext cx="6600913" cy="4161583"/>
          </a:xfrm>
        </p:spPr>
        <p:txBody>
          <a:bodyPr>
            <a:noAutofit/>
          </a:bodyPr>
          <a:lstStyle/>
          <a:p>
            <a:pPr algn="just">
              <a:defRPr/>
            </a:pPr>
            <a:r>
              <a:rPr lang="en-US" sz="1900" b="1" dirty="0">
                <a:hlinkClick r:id="rId2"/>
              </a:rPr>
              <a:t>RDA/WDS Publishing Data Services</a:t>
            </a:r>
            <a:r>
              <a:rPr lang="en-US" sz="1900" dirty="0"/>
              <a:t>:</a:t>
            </a:r>
            <a:r>
              <a:rPr lang="en-US" sz="1900" b="1" dirty="0"/>
              <a:t> </a:t>
            </a:r>
            <a:r>
              <a:rPr lang="en-US" sz="1900" dirty="0"/>
              <a:t>An open, universal literature-data cross-linking service to improve data visibility, discoverability, re-use and reproducibility.</a:t>
            </a:r>
            <a:endParaRPr lang="en-GB" sz="1900" dirty="0"/>
          </a:p>
          <a:p>
            <a:pPr algn="just">
              <a:defRPr/>
            </a:pPr>
            <a:r>
              <a:rPr lang="en-US" sz="1900" b="1" dirty="0" err="1">
                <a:hlinkClick r:id="rId3"/>
              </a:rPr>
              <a:t>BioSharing</a:t>
            </a:r>
            <a:r>
              <a:rPr lang="en-US" sz="1900" b="1" dirty="0">
                <a:hlinkClick r:id="rId3"/>
              </a:rPr>
              <a:t> Registry Recommendations</a:t>
            </a:r>
            <a:r>
              <a:rPr lang="en-US" sz="1900" dirty="0"/>
              <a:t>:</a:t>
            </a:r>
            <a:r>
              <a:rPr lang="en-US" sz="1900" b="1" dirty="0"/>
              <a:t> </a:t>
            </a:r>
            <a:r>
              <a:rPr lang="en-US" sz="1900" dirty="0"/>
              <a:t>Data repositories, standards and policies in the life, biomedical and environmental sciences</a:t>
            </a:r>
          </a:p>
          <a:p>
            <a:pPr algn="just">
              <a:defRPr/>
            </a:pPr>
            <a:r>
              <a:rPr lang="it-IT" sz="1900" b="1" dirty="0">
                <a:hlinkClick r:id="rId4"/>
              </a:rPr>
              <a:t>RDA/TDWG Attribution Metadata Working Group: </a:t>
            </a:r>
            <a:r>
              <a:rPr lang="it-IT" sz="1900" b="1" dirty="0" err="1">
                <a:hlinkClick r:id="rId4"/>
              </a:rPr>
              <a:t>Final</a:t>
            </a:r>
            <a:r>
              <a:rPr lang="it-IT" sz="1900" b="1" dirty="0">
                <a:hlinkClick r:id="rId4"/>
              </a:rPr>
              <a:t> </a:t>
            </a:r>
            <a:r>
              <a:rPr lang="it-IT" sz="1900" b="1" dirty="0" err="1">
                <a:hlinkClick r:id="rId4"/>
              </a:rPr>
              <a:t>Recommendations</a:t>
            </a:r>
            <a:r>
              <a:rPr lang="it-IT" sz="1900" dirty="0"/>
              <a:t>:</a:t>
            </a:r>
            <a:r>
              <a:rPr lang="it-IT" sz="1900" b="1" dirty="0"/>
              <a:t> </a:t>
            </a:r>
            <a:r>
              <a:rPr lang="it-IT" sz="1900" dirty="0"/>
              <a:t>Supports </a:t>
            </a:r>
            <a:r>
              <a:rPr lang="it-IT" sz="1900" dirty="0" err="1"/>
              <a:t>standardized</a:t>
            </a:r>
            <a:r>
              <a:rPr lang="it-IT" sz="1900" dirty="0"/>
              <a:t> metadata for </a:t>
            </a:r>
            <a:r>
              <a:rPr lang="it-IT" sz="1900" dirty="0" err="1"/>
              <a:t>attributing</a:t>
            </a:r>
            <a:r>
              <a:rPr lang="it-IT" sz="1900" dirty="0"/>
              <a:t> work and tracking </a:t>
            </a:r>
            <a:r>
              <a:rPr lang="it-IT" sz="1900" dirty="0" err="1"/>
              <a:t>provenance</a:t>
            </a:r>
            <a:r>
              <a:rPr lang="it-IT" sz="1900" dirty="0"/>
              <a:t> in the </a:t>
            </a:r>
            <a:r>
              <a:rPr lang="it-IT" sz="1900" dirty="0" err="1"/>
              <a:t>curation</a:t>
            </a:r>
            <a:r>
              <a:rPr lang="it-IT" sz="1900" dirty="0"/>
              <a:t> and </a:t>
            </a:r>
            <a:r>
              <a:rPr lang="it-IT" sz="1900" dirty="0" err="1"/>
              <a:t>maintenance</a:t>
            </a:r>
            <a:r>
              <a:rPr lang="it-IT" sz="1900" dirty="0"/>
              <a:t> of research collections.</a:t>
            </a:r>
          </a:p>
          <a:p>
            <a:pPr algn="just">
              <a:defRPr/>
            </a:pPr>
            <a:r>
              <a:rPr lang="en-US" sz="1900" b="1" dirty="0">
                <a:hlinkClick r:id="rId5"/>
              </a:rPr>
              <a:t>PID Kernel Information Working Group</a:t>
            </a:r>
            <a:r>
              <a:rPr lang="en-US" sz="1900" dirty="0"/>
              <a:t>: A set of guiding principles, architectural considerations, use cases and a fundamental metadata schema to manage information in Persistent Identifier records for scalable middleware infrastructure and automated processes.</a:t>
            </a:r>
          </a:p>
          <a:p>
            <a:pPr algn="just">
              <a:defRPr/>
            </a:pPr>
            <a:endParaRPr lang="it-IT" sz="1900" dirty="0"/>
          </a:p>
          <a:p>
            <a:pPr algn="just">
              <a:defRPr/>
            </a:pPr>
            <a:endParaRPr lang="en-US" sz="1900" b="1" dirty="0"/>
          </a:p>
          <a:p>
            <a:pPr algn="just">
              <a:defRPr/>
            </a:pPr>
            <a:r>
              <a:rPr lang="en-GB" sz="1900" b="1" dirty="0"/>
              <a:t> </a:t>
            </a:r>
          </a:p>
          <a:p>
            <a:pPr algn="just">
              <a:defRPr/>
            </a:pPr>
            <a:endParaRPr lang="en-GB" sz="1800" dirty="0"/>
          </a:p>
        </p:txBody>
      </p:sp>
      <p:sp>
        <p:nvSpPr>
          <p:cNvPr id="15" name="Title 4"/>
          <p:cNvSpPr txBox="1">
            <a:spLocks/>
          </p:cNvSpPr>
          <p:nvPr/>
        </p:nvSpPr>
        <p:spPr bwMode="auto">
          <a:xfrm>
            <a:off x="0" y="6408542"/>
            <a:ext cx="4802394"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400" b="1" dirty="0">
                <a:solidFill>
                  <a:schemeClr val="bg1"/>
                </a:solidFill>
                <a:ea typeface="ＭＳ Ｐゴシック" pitchFamily="34" charset="-128"/>
              </a:rPr>
              <a:t>rd-alliance.org/recommendations-and-outputs/all-recommendations-and-outputs</a:t>
            </a:r>
          </a:p>
        </p:txBody>
      </p:sp>
      <p:sp>
        <p:nvSpPr>
          <p:cNvPr id="10"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6" name="Picture 2" descr="Creative Commons License"/>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3" name="Picture 2"/>
          <p:cNvPicPr>
            <a:picLocks noChangeAspect="1"/>
          </p:cNvPicPr>
          <p:nvPr/>
        </p:nvPicPr>
        <p:blipFill>
          <a:blip r:embed="rId7"/>
          <a:stretch>
            <a:fillRect/>
          </a:stretch>
        </p:blipFill>
        <p:spPr>
          <a:xfrm>
            <a:off x="402240" y="1628064"/>
            <a:ext cx="2033587" cy="2634503"/>
          </a:xfrm>
          <a:prstGeom prst="rect">
            <a:avLst/>
          </a:prstGeom>
          <a:effectLst>
            <a:outerShdw blurRad="50800" dist="38100" dir="8100000" algn="tr" rotWithShape="0">
              <a:prstClr val="black">
                <a:alpha val="40000"/>
              </a:prstClr>
            </a:outerShdw>
          </a:effectLst>
        </p:spPr>
      </p:pic>
      <p:pic>
        <p:nvPicPr>
          <p:cNvPr id="14" name="Picture 5">
            <a:extLst>
              <a:ext uri="{FF2B5EF4-FFF2-40B4-BE49-F238E27FC236}">
                <a16:creationId xmlns:a16="http://schemas.microsoft.com/office/drawing/2014/main" id="{EB1F801A-AA70-3947-9360-5453FC7D4A4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
        <p:nvSpPr>
          <p:cNvPr id="18" name="Title 2">
            <a:extLst>
              <a:ext uri="{FF2B5EF4-FFF2-40B4-BE49-F238E27FC236}">
                <a16:creationId xmlns:a16="http://schemas.microsoft.com/office/drawing/2014/main" id="{87F4EF6C-72F1-418F-A29B-476923E279E2}"/>
              </a:ext>
            </a:extLst>
          </p:cNvPr>
          <p:cNvSpPr>
            <a:spLocks noGrp="1"/>
          </p:cNvSpPr>
          <p:nvPr>
            <p:ph type="title"/>
          </p:nvPr>
        </p:nvSpPr>
        <p:spPr>
          <a:xfrm>
            <a:off x="2379738" y="248019"/>
            <a:ext cx="6499515" cy="758103"/>
          </a:xfrm>
        </p:spPr>
        <p:txBody>
          <a:bodyPr>
            <a:normAutofit/>
          </a:bodyPr>
          <a:lstStyle/>
          <a:p>
            <a:pPr algn="r"/>
            <a:r>
              <a:rPr lang="en-GB" sz="4400" dirty="0"/>
              <a:t>RDA Recommendations</a:t>
            </a:r>
          </a:p>
        </p:txBody>
      </p:sp>
      <p:pic>
        <p:nvPicPr>
          <p:cNvPr id="5" name="Picture 4"/>
          <p:cNvPicPr>
            <a:picLocks noChangeAspect="1"/>
          </p:cNvPicPr>
          <p:nvPr/>
        </p:nvPicPr>
        <p:blipFill>
          <a:blip r:embed="rId9"/>
          <a:stretch>
            <a:fillRect/>
          </a:stretch>
        </p:blipFill>
        <p:spPr>
          <a:xfrm>
            <a:off x="0" y="2290734"/>
            <a:ext cx="1983706" cy="2580638"/>
          </a:xfrm>
          <a:prstGeom prst="rect">
            <a:avLst/>
          </a:prstGeom>
          <a:effectLst>
            <a:outerShdw blurRad="50800" dist="38100" dir="8100000" algn="tr" rotWithShape="0">
              <a:prstClr val="black">
                <a:alpha val="40000"/>
              </a:prstClr>
            </a:outerShdw>
          </a:effectLst>
        </p:spPr>
      </p:pic>
      <p:pic>
        <p:nvPicPr>
          <p:cNvPr id="13" name="Picture 12">
            <a:extLst>
              <a:ext uri="{FF2B5EF4-FFF2-40B4-BE49-F238E27FC236}">
                <a16:creationId xmlns:a16="http://schemas.microsoft.com/office/drawing/2014/main" id="{0FAEB237-3F0B-E643-93DC-7A5C39B7F9E6}"/>
              </a:ext>
            </a:extLst>
          </p:cNvPr>
          <p:cNvPicPr>
            <a:picLocks noChangeAspect="1"/>
          </p:cNvPicPr>
          <p:nvPr/>
        </p:nvPicPr>
        <p:blipFill>
          <a:blip r:embed="rId10"/>
          <a:stretch>
            <a:fillRect/>
          </a:stretch>
        </p:blipFill>
        <p:spPr>
          <a:xfrm>
            <a:off x="476228" y="2958306"/>
            <a:ext cx="1983385" cy="2615130"/>
          </a:xfrm>
          <a:prstGeom prst="rect">
            <a:avLst/>
          </a:prstGeom>
          <a:effectLst>
            <a:outerShdw blurRad="50800" dist="38100" dir="8100000" algn="tr" rotWithShape="0">
              <a:prstClr val="black">
                <a:alpha val="40000"/>
              </a:prstClr>
            </a:outerShdw>
          </a:effectLst>
        </p:spPr>
      </p:pic>
      <p:pic>
        <p:nvPicPr>
          <p:cNvPr id="4" name="Picture 3"/>
          <p:cNvPicPr>
            <a:picLocks noChangeAspect="1"/>
          </p:cNvPicPr>
          <p:nvPr/>
        </p:nvPicPr>
        <p:blipFill>
          <a:blip r:embed="rId11"/>
          <a:stretch>
            <a:fillRect/>
          </a:stretch>
        </p:blipFill>
        <p:spPr>
          <a:xfrm>
            <a:off x="0" y="3690059"/>
            <a:ext cx="2007492" cy="2632364"/>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342837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4"/>
          <p:cNvSpPr txBox="1">
            <a:spLocks/>
          </p:cNvSpPr>
          <p:nvPr/>
        </p:nvSpPr>
        <p:spPr bwMode="auto">
          <a:xfrm>
            <a:off x="0" y="6408542"/>
            <a:ext cx="4802394"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400" b="1" dirty="0">
                <a:solidFill>
                  <a:schemeClr val="bg1"/>
                </a:solidFill>
                <a:ea typeface="ＭＳ Ｐゴシック" pitchFamily="34" charset="-128"/>
              </a:rPr>
              <a:t>rd-alliance.org/recommendations-and-outputs/all-recommendations-and-outputs</a:t>
            </a:r>
          </a:p>
        </p:txBody>
      </p:sp>
      <p:sp>
        <p:nvSpPr>
          <p:cNvPr id="10"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6" name="Picture 2" descr="Creative Commons Licens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14" name="Picture 5">
            <a:extLst>
              <a:ext uri="{FF2B5EF4-FFF2-40B4-BE49-F238E27FC236}">
                <a16:creationId xmlns:a16="http://schemas.microsoft.com/office/drawing/2014/main" id="{EB1F801A-AA70-3947-9360-5453FC7D4A4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
        <p:nvSpPr>
          <p:cNvPr id="18" name="Title 2">
            <a:extLst>
              <a:ext uri="{FF2B5EF4-FFF2-40B4-BE49-F238E27FC236}">
                <a16:creationId xmlns:a16="http://schemas.microsoft.com/office/drawing/2014/main" id="{87F4EF6C-72F1-418F-A29B-476923E279E2}"/>
              </a:ext>
            </a:extLst>
          </p:cNvPr>
          <p:cNvSpPr>
            <a:spLocks noGrp="1"/>
          </p:cNvSpPr>
          <p:nvPr>
            <p:ph type="title"/>
          </p:nvPr>
        </p:nvSpPr>
        <p:spPr>
          <a:xfrm>
            <a:off x="2379738" y="248019"/>
            <a:ext cx="6499515" cy="758103"/>
          </a:xfrm>
        </p:spPr>
        <p:txBody>
          <a:bodyPr>
            <a:normAutofit/>
          </a:bodyPr>
          <a:lstStyle/>
          <a:p>
            <a:pPr algn="r"/>
            <a:r>
              <a:rPr lang="en-GB" sz="4400" dirty="0"/>
              <a:t>RDA Supporting Outputs</a:t>
            </a:r>
          </a:p>
        </p:txBody>
      </p:sp>
      <p:pic>
        <p:nvPicPr>
          <p:cNvPr id="12" name="Picture 11">
            <a:extLst>
              <a:ext uri="{FF2B5EF4-FFF2-40B4-BE49-F238E27FC236}">
                <a16:creationId xmlns:a16="http://schemas.microsoft.com/office/drawing/2014/main" id="{8A72988A-FB98-FE4B-81F0-D95F257DF679}"/>
              </a:ext>
            </a:extLst>
          </p:cNvPr>
          <p:cNvPicPr>
            <a:picLocks noChangeAspect="1"/>
          </p:cNvPicPr>
          <p:nvPr/>
        </p:nvPicPr>
        <p:blipFill>
          <a:blip r:embed="rId4"/>
          <a:stretch>
            <a:fillRect/>
          </a:stretch>
        </p:blipFill>
        <p:spPr>
          <a:xfrm>
            <a:off x="4012443" y="1186493"/>
            <a:ext cx="2689051" cy="3435746"/>
          </a:xfrm>
          <a:prstGeom prst="rect">
            <a:avLst/>
          </a:prstGeom>
          <a:effectLst>
            <a:outerShdw blurRad="50800" dist="38100" dir="8100000" algn="tr" rotWithShape="0">
              <a:prstClr val="black">
                <a:alpha val="40000"/>
              </a:prstClr>
            </a:outerShdw>
          </a:effectLst>
        </p:spPr>
      </p:pic>
      <p:pic>
        <p:nvPicPr>
          <p:cNvPr id="19" name="Immagine 26">
            <a:extLst>
              <a:ext uri="{FF2B5EF4-FFF2-40B4-BE49-F238E27FC236}">
                <a16:creationId xmlns:a16="http://schemas.microsoft.com/office/drawing/2014/main" id="{9CCFE2F0-FDA8-514C-B436-2F88D09E6719}"/>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5043463" y="1852944"/>
            <a:ext cx="2554261" cy="3449874"/>
          </a:xfrm>
          <a:prstGeom prst="rect">
            <a:avLst/>
          </a:prstGeom>
          <a:effectLst>
            <a:outerShdw blurRad="50800" dist="38100" dir="8100000" algn="tr" rotWithShape="0">
              <a:prstClr val="black">
                <a:alpha val="40000"/>
              </a:prstClr>
            </a:outerShdw>
          </a:effectLst>
        </p:spPr>
      </p:pic>
      <p:pic>
        <p:nvPicPr>
          <p:cNvPr id="20" name="Picture 19">
            <a:extLst>
              <a:ext uri="{FF2B5EF4-FFF2-40B4-BE49-F238E27FC236}">
                <a16:creationId xmlns:a16="http://schemas.microsoft.com/office/drawing/2014/main" id="{F379C036-8218-094B-BCFC-76594D26EE02}"/>
              </a:ext>
            </a:extLst>
          </p:cNvPr>
          <p:cNvPicPr>
            <a:picLocks noChangeAspect="1"/>
          </p:cNvPicPr>
          <p:nvPr/>
        </p:nvPicPr>
        <p:blipFill>
          <a:blip r:embed="rId6"/>
          <a:stretch>
            <a:fillRect/>
          </a:stretch>
        </p:blipFill>
        <p:spPr>
          <a:xfrm>
            <a:off x="358095" y="1006122"/>
            <a:ext cx="2616947" cy="3435746"/>
          </a:xfrm>
          <a:prstGeom prst="rect">
            <a:avLst/>
          </a:prstGeom>
          <a:effectLst>
            <a:outerShdw blurRad="50800" dist="38100" dir="8100000" algn="tr" rotWithShape="0">
              <a:prstClr val="black">
                <a:alpha val="40000"/>
              </a:prstClr>
            </a:outerShdw>
          </a:effectLst>
        </p:spPr>
      </p:pic>
      <p:pic>
        <p:nvPicPr>
          <p:cNvPr id="21" name="Picture 20">
            <a:extLst>
              <a:ext uri="{FF2B5EF4-FFF2-40B4-BE49-F238E27FC236}">
                <a16:creationId xmlns:a16="http://schemas.microsoft.com/office/drawing/2014/main" id="{521F0785-93EF-D14A-9682-3F52610C9222}"/>
              </a:ext>
            </a:extLst>
          </p:cNvPr>
          <p:cNvPicPr>
            <a:picLocks noChangeAspect="1"/>
          </p:cNvPicPr>
          <p:nvPr/>
        </p:nvPicPr>
        <p:blipFill>
          <a:blip r:embed="rId7"/>
          <a:stretch>
            <a:fillRect/>
          </a:stretch>
        </p:blipFill>
        <p:spPr>
          <a:xfrm>
            <a:off x="1017347" y="1854701"/>
            <a:ext cx="2589920" cy="3483342"/>
          </a:xfrm>
          <a:prstGeom prst="rect">
            <a:avLst/>
          </a:prstGeom>
          <a:effectLst>
            <a:outerShdw blurRad="50800" dist="38100" dir="8100000" algn="tr" rotWithShape="0">
              <a:prstClr val="black">
                <a:alpha val="40000"/>
              </a:prstClr>
            </a:outerShdw>
          </a:effectLst>
        </p:spPr>
      </p:pic>
      <p:pic>
        <p:nvPicPr>
          <p:cNvPr id="22" name="Picture 21">
            <a:extLst>
              <a:ext uri="{FF2B5EF4-FFF2-40B4-BE49-F238E27FC236}">
                <a16:creationId xmlns:a16="http://schemas.microsoft.com/office/drawing/2014/main" id="{5FD12A8A-9F74-D74F-90F0-322672E7C6AC}"/>
              </a:ext>
            </a:extLst>
          </p:cNvPr>
          <p:cNvPicPr>
            <a:picLocks noChangeAspect="1"/>
          </p:cNvPicPr>
          <p:nvPr/>
        </p:nvPicPr>
        <p:blipFill>
          <a:blip r:embed="rId8"/>
          <a:stretch>
            <a:fillRect/>
          </a:stretch>
        </p:blipFill>
        <p:spPr>
          <a:xfrm>
            <a:off x="1522741" y="2723916"/>
            <a:ext cx="2623140" cy="3483343"/>
          </a:xfrm>
          <a:prstGeom prst="rect">
            <a:avLst/>
          </a:prstGeom>
          <a:effectLst>
            <a:outerShdw blurRad="50800" dist="38100" dir="8100000" algn="tr" rotWithShape="0">
              <a:prstClr val="black">
                <a:alpha val="40000"/>
              </a:prstClr>
            </a:outerShdw>
          </a:effectLst>
        </p:spPr>
      </p:pic>
      <p:pic>
        <p:nvPicPr>
          <p:cNvPr id="13" name="Picture 12">
            <a:extLst>
              <a:ext uri="{FF2B5EF4-FFF2-40B4-BE49-F238E27FC236}">
                <a16:creationId xmlns:a16="http://schemas.microsoft.com/office/drawing/2014/main" id="{A013E75D-9428-4640-B72B-DECAF2469473}"/>
              </a:ext>
            </a:extLst>
          </p:cNvPr>
          <p:cNvPicPr>
            <a:picLocks noChangeAspect="1"/>
          </p:cNvPicPr>
          <p:nvPr/>
        </p:nvPicPr>
        <p:blipFill rotWithShape="1">
          <a:blip r:embed="rId9">
            <a:extLst>
              <a:ext uri="{28A0092B-C50C-407E-A947-70E740481C1C}">
                <a14:useLocalDpi xmlns:a14="http://schemas.microsoft.com/office/drawing/2010/main"/>
              </a:ext>
            </a:extLst>
          </a:blip>
          <a:srcRect l="2250" t="1989"/>
          <a:stretch/>
        </p:blipFill>
        <p:spPr>
          <a:xfrm>
            <a:off x="5747516" y="2687222"/>
            <a:ext cx="2678332" cy="3449875"/>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38098381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72981"/>
            <a:ext cx="8915400" cy="4161583"/>
          </a:xfrm>
        </p:spPr>
        <p:txBody>
          <a:bodyPr>
            <a:noAutofit/>
          </a:bodyPr>
          <a:lstStyle/>
          <a:p>
            <a:pPr lvl="0"/>
            <a:r>
              <a:rPr lang="en-IE" sz="1800" b="1" dirty="0">
                <a:hlinkClick r:id="rId2"/>
              </a:rPr>
              <a:t>23 Things: Libraries For Research Data</a:t>
            </a:r>
            <a:r>
              <a:rPr lang="en-IE" sz="1800" dirty="0"/>
              <a:t>: </a:t>
            </a:r>
            <a:br>
              <a:rPr lang="en-IE" sz="1800" dirty="0"/>
            </a:br>
            <a:r>
              <a:rPr lang="en-IE" sz="1800" dirty="0"/>
              <a:t>An overview by of practical, free, online resources and tools that users can immediately take advantage of to incorporate research data management into the practice of librarianship.</a:t>
            </a:r>
          </a:p>
          <a:p>
            <a:pPr lvl="0"/>
            <a:r>
              <a:rPr lang="en-IE" sz="1800" b="1" dirty="0">
                <a:hlinkClick r:id="rId3"/>
              </a:rPr>
              <a:t>A survey of current practices in data search services</a:t>
            </a:r>
            <a:r>
              <a:rPr lang="en-IE" sz="1800" dirty="0"/>
              <a:t>:</a:t>
            </a:r>
            <a:r>
              <a:rPr lang="en-IE" sz="1800" b="1" dirty="0"/>
              <a:t> </a:t>
            </a:r>
            <a:br>
              <a:rPr lang="en-IE" sz="1800" b="1" dirty="0"/>
            </a:br>
            <a:r>
              <a:rPr lang="en-IE" sz="1800" dirty="0"/>
              <a:t>based on an examination of practices that data repositories employ in helping users search their holdings and common data discovery issues, such as relevancy. </a:t>
            </a:r>
          </a:p>
          <a:p>
            <a:pPr lvl="0"/>
            <a:r>
              <a:rPr lang="en-IE" sz="1800" b="1" dirty="0">
                <a:hlinkClick r:id="rId4"/>
              </a:rPr>
              <a:t>Addressing the Gaps: Recommendations for Supporting the Long Tail of Research Data</a:t>
            </a:r>
            <a:r>
              <a:rPr lang="en-IE" sz="1800" dirty="0"/>
              <a:t>: </a:t>
            </a:r>
            <a:br>
              <a:rPr lang="en-IE" sz="1800" dirty="0"/>
            </a:br>
            <a:r>
              <a:rPr lang="en-IE" sz="1800" dirty="0"/>
              <a:t>seven recommendations for a variety of stakeholders, including governments, funders, research institutions and researchers to help improve the current approach to managing long tail data.</a:t>
            </a:r>
          </a:p>
          <a:p>
            <a:r>
              <a:rPr lang="en-IE" sz="1800" b="1" dirty="0">
                <a:hlinkClick r:id="rId5"/>
              </a:rPr>
              <a:t>Data Discovery Paradigms</a:t>
            </a:r>
            <a:r>
              <a:rPr lang="en-IE" sz="1800" dirty="0">
                <a:hlinkClick r:id="rId5"/>
              </a:rPr>
              <a:t>: </a:t>
            </a:r>
            <a:r>
              <a:rPr lang="en-IE" sz="1800" b="1" dirty="0">
                <a:hlinkClick r:id="rId5"/>
              </a:rPr>
              <a:t>User Requirements and Recommendations for Data Repositories</a:t>
            </a:r>
            <a:r>
              <a:rPr lang="en-IE" sz="1800" dirty="0"/>
              <a:t>: help data repositories improve search and discovery of their data.</a:t>
            </a:r>
          </a:p>
          <a:p>
            <a:r>
              <a:rPr lang="en-IE" sz="1800" b="1" dirty="0">
                <a:hlinkClick r:id="rId6"/>
              </a:rPr>
              <a:t>Eleven Quick Tips for Finding Research Data</a:t>
            </a:r>
            <a:r>
              <a:rPr lang="en-IE" sz="1800" dirty="0"/>
              <a:t>: </a:t>
            </a:r>
            <a:br>
              <a:rPr lang="en-IE" sz="1800" dirty="0"/>
            </a:br>
            <a:r>
              <a:rPr lang="en-IE" sz="1800" dirty="0"/>
              <a:t>to educate and train research students and early career researchers, and to help researchers more effectively and precisely discover data that meets their specific needs.</a:t>
            </a:r>
          </a:p>
          <a:p>
            <a:pPr lvl="0"/>
            <a:endParaRPr lang="en-GB" sz="1800" b="1" dirty="0"/>
          </a:p>
        </p:txBody>
      </p:sp>
      <p:sp>
        <p:nvSpPr>
          <p:cNvPr id="15" name="Title 4"/>
          <p:cNvSpPr txBox="1">
            <a:spLocks/>
          </p:cNvSpPr>
          <p:nvPr/>
        </p:nvSpPr>
        <p:spPr bwMode="auto">
          <a:xfrm>
            <a:off x="0" y="6408542"/>
            <a:ext cx="4802394"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400" b="1" dirty="0">
                <a:solidFill>
                  <a:schemeClr val="bg1"/>
                </a:solidFill>
                <a:ea typeface="ＭＳ Ｐゴシック" pitchFamily="34" charset="-128"/>
              </a:rPr>
              <a:t>rd-alliance.org/recommendations-and-outputs/all-recommendations-and-outputs</a:t>
            </a:r>
          </a:p>
        </p:txBody>
      </p:sp>
      <p:sp>
        <p:nvSpPr>
          <p:cNvPr id="10"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6" name="Picture 2" descr="Creative Commons License"/>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14" name="Picture 5">
            <a:extLst>
              <a:ext uri="{FF2B5EF4-FFF2-40B4-BE49-F238E27FC236}">
                <a16:creationId xmlns:a16="http://schemas.microsoft.com/office/drawing/2014/main" id="{EB1F801A-AA70-3947-9360-5453FC7D4A4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
        <p:nvSpPr>
          <p:cNvPr id="18" name="Title 2">
            <a:extLst>
              <a:ext uri="{FF2B5EF4-FFF2-40B4-BE49-F238E27FC236}">
                <a16:creationId xmlns:a16="http://schemas.microsoft.com/office/drawing/2014/main" id="{87F4EF6C-72F1-418F-A29B-476923E279E2}"/>
              </a:ext>
            </a:extLst>
          </p:cNvPr>
          <p:cNvSpPr>
            <a:spLocks noGrp="1"/>
          </p:cNvSpPr>
          <p:nvPr>
            <p:ph type="title"/>
          </p:nvPr>
        </p:nvSpPr>
        <p:spPr>
          <a:xfrm>
            <a:off x="2379738" y="248019"/>
            <a:ext cx="6499515" cy="758103"/>
          </a:xfrm>
        </p:spPr>
        <p:txBody>
          <a:bodyPr>
            <a:normAutofit/>
          </a:bodyPr>
          <a:lstStyle/>
          <a:p>
            <a:pPr algn="r"/>
            <a:r>
              <a:rPr lang="en-GB" sz="4400" dirty="0"/>
              <a:t>RDA Supporting Outputs</a:t>
            </a:r>
          </a:p>
        </p:txBody>
      </p:sp>
    </p:spTree>
    <p:extLst>
      <p:ext uri="{BB962C8B-B14F-4D97-AF65-F5344CB8AC3E}">
        <p14:creationId xmlns:p14="http://schemas.microsoft.com/office/powerpoint/2010/main" val="30065027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8260" y="1772981"/>
            <a:ext cx="8777776" cy="4390107"/>
          </a:xfrm>
        </p:spPr>
        <p:txBody>
          <a:bodyPr>
            <a:noAutofit/>
          </a:bodyPr>
          <a:lstStyle/>
          <a:p>
            <a:r>
              <a:rPr lang="en-IE" sz="1800" b="1" dirty="0">
                <a:hlinkClick r:id="rId2"/>
              </a:rPr>
              <a:t>Income Streams for Data Repositories</a:t>
            </a:r>
            <a:r>
              <a:rPr lang="en-IE" sz="1800" dirty="0"/>
              <a:t>: </a:t>
            </a:r>
            <a:br>
              <a:rPr lang="en-IE" sz="1800" dirty="0"/>
            </a:br>
            <a:r>
              <a:rPr lang="en-IE" sz="1800" dirty="0"/>
              <a:t>insight for Data Centre managers and Research Infrastructures into alternative options for cost recovery, substantiated by the results from a survey of over twenty data centres around the globe, and in different domains.</a:t>
            </a:r>
          </a:p>
          <a:p>
            <a:pPr lvl="0"/>
            <a:r>
              <a:rPr lang="en-US" sz="1800" b="1" dirty="0">
                <a:hlinkClick r:id="rId3"/>
              </a:rPr>
              <a:t>Legal Interoperability of Research Data: Principles and Implementation Guidelines</a:t>
            </a:r>
            <a:r>
              <a:rPr lang="en-US" sz="1800" dirty="0"/>
              <a:t>:</a:t>
            </a:r>
            <a:r>
              <a:rPr lang="en-US" sz="1800" b="1" dirty="0"/>
              <a:t> </a:t>
            </a:r>
            <a:br>
              <a:rPr lang="en-US" sz="1800" b="1" dirty="0"/>
            </a:br>
            <a:r>
              <a:rPr lang="en-US" sz="1800" dirty="0"/>
              <a:t>A set of principles and practical implementation guidelines offered as high-level guidance to all members of the research community who are engaged in activities that involve the access to and reuse of research data from diverse sources.</a:t>
            </a:r>
          </a:p>
          <a:p>
            <a:pPr lvl="0"/>
            <a:r>
              <a:rPr lang="en-US" sz="1800" b="1" dirty="0">
                <a:hlinkClick r:id="rId4"/>
              </a:rPr>
              <a:t>Matrix of use cases and functional requirements for research data repository platforms</a:t>
            </a:r>
            <a:r>
              <a:rPr lang="en-US" sz="1800" dirty="0"/>
              <a:t>: Based on use cases, the matrix describes forty-four functional requirements identified for research data repository platforms and provides a score identifying relative importance. </a:t>
            </a:r>
          </a:p>
          <a:p>
            <a:pPr lvl="0"/>
            <a:r>
              <a:rPr lang="en-US" sz="1800" b="1" dirty="0">
                <a:hlinkClick r:id="rId5"/>
              </a:rPr>
              <a:t>Research Data Repository Interoperability Primer</a:t>
            </a:r>
            <a:r>
              <a:rPr lang="en-US" sz="1800" dirty="0"/>
              <a:t>: </a:t>
            </a:r>
            <a:br>
              <a:rPr lang="en-US" sz="1800" dirty="0"/>
            </a:br>
            <a:r>
              <a:rPr lang="en-US" sz="1800" dirty="0"/>
              <a:t>set of initial use cases, as well as an overview of standards, technologies and tools that could be components of an agreed adoptable approach to facilitating interoperability between different research data repository platforms.</a:t>
            </a:r>
          </a:p>
          <a:p>
            <a:endParaRPr lang="en-IE" sz="1800" dirty="0"/>
          </a:p>
        </p:txBody>
      </p:sp>
      <p:sp>
        <p:nvSpPr>
          <p:cNvPr id="15" name="Title 4"/>
          <p:cNvSpPr txBox="1">
            <a:spLocks/>
          </p:cNvSpPr>
          <p:nvPr/>
        </p:nvSpPr>
        <p:spPr bwMode="auto">
          <a:xfrm>
            <a:off x="0" y="6408542"/>
            <a:ext cx="4802394"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400" b="1" dirty="0">
                <a:solidFill>
                  <a:schemeClr val="bg1"/>
                </a:solidFill>
                <a:ea typeface="ＭＳ Ｐゴシック" pitchFamily="34" charset="-128"/>
              </a:rPr>
              <a:t>rd-alliance.org/recommendations-and-outputs/all-recommendations-and-outputs</a:t>
            </a:r>
          </a:p>
        </p:txBody>
      </p:sp>
      <p:sp>
        <p:nvSpPr>
          <p:cNvPr id="10"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6" name="Picture 2" descr="Creative Commons License"/>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14" name="Picture 5">
            <a:extLst>
              <a:ext uri="{FF2B5EF4-FFF2-40B4-BE49-F238E27FC236}">
                <a16:creationId xmlns:a16="http://schemas.microsoft.com/office/drawing/2014/main" id="{EB1F801A-AA70-3947-9360-5453FC7D4A4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
        <p:nvSpPr>
          <p:cNvPr id="18" name="Title 2">
            <a:extLst>
              <a:ext uri="{FF2B5EF4-FFF2-40B4-BE49-F238E27FC236}">
                <a16:creationId xmlns:a16="http://schemas.microsoft.com/office/drawing/2014/main" id="{87F4EF6C-72F1-418F-A29B-476923E279E2}"/>
              </a:ext>
            </a:extLst>
          </p:cNvPr>
          <p:cNvSpPr>
            <a:spLocks noGrp="1"/>
          </p:cNvSpPr>
          <p:nvPr>
            <p:ph type="title"/>
          </p:nvPr>
        </p:nvSpPr>
        <p:spPr>
          <a:xfrm>
            <a:off x="2379738" y="248019"/>
            <a:ext cx="6499515" cy="758103"/>
          </a:xfrm>
        </p:spPr>
        <p:txBody>
          <a:bodyPr>
            <a:normAutofit/>
          </a:bodyPr>
          <a:lstStyle/>
          <a:p>
            <a:pPr algn="r"/>
            <a:r>
              <a:rPr lang="en-GB" sz="4400" dirty="0"/>
              <a:t>RDA Supporting Outputs</a:t>
            </a:r>
          </a:p>
        </p:txBody>
      </p:sp>
    </p:spTree>
    <p:extLst>
      <p:ext uri="{BB962C8B-B14F-4D97-AF65-F5344CB8AC3E}">
        <p14:creationId xmlns:p14="http://schemas.microsoft.com/office/powerpoint/2010/main" val="38145875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7809" y="1760523"/>
            <a:ext cx="8561965" cy="4561900"/>
          </a:xfrm>
        </p:spPr>
        <p:txBody>
          <a:bodyPr>
            <a:noAutofit/>
          </a:bodyPr>
          <a:lstStyle/>
          <a:p>
            <a:pPr lvl="0"/>
            <a:r>
              <a:rPr lang="en-GB" sz="1800" b="1" dirty="0">
                <a:hlinkClick r:id="rId2"/>
              </a:rPr>
              <a:t>Persistent identifiers: Consolidated assertions</a:t>
            </a:r>
            <a:r>
              <a:rPr lang="en-US" sz="1900" b="1" dirty="0"/>
              <a:t>:</a:t>
            </a:r>
            <a:br>
              <a:rPr lang="en-US" sz="1900" b="1" dirty="0"/>
            </a:br>
            <a:r>
              <a:rPr lang="it-IT" dirty="0"/>
              <a:t>a set of </a:t>
            </a:r>
            <a:r>
              <a:rPr lang="it-IT" dirty="0" err="1"/>
              <a:t>assertions</a:t>
            </a:r>
            <a:r>
              <a:rPr lang="it-IT" dirty="0"/>
              <a:t> </a:t>
            </a:r>
            <a:r>
              <a:rPr lang="it-IT" dirty="0" err="1"/>
              <a:t>about</a:t>
            </a:r>
            <a:r>
              <a:rPr lang="it-IT" dirty="0"/>
              <a:t> the nature, the </a:t>
            </a:r>
            <a:r>
              <a:rPr lang="it-IT" dirty="0" err="1"/>
              <a:t>creation</a:t>
            </a:r>
            <a:r>
              <a:rPr lang="it-IT" dirty="0"/>
              <a:t> and the </a:t>
            </a:r>
            <a:r>
              <a:rPr lang="it-IT" dirty="0" err="1"/>
              <a:t>usage</a:t>
            </a:r>
            <a:r>
              <a:rPr lang="it-IT" dirty="0"/>
              <a:t> of </a:t>
            </a:r>
            <a:r>
              <a:rPr lang="it-IT" dirty="0" err="1"/>
              <a:t>Persistent</a:t>
            </a:r>
            <a:r>
              <a:rPr lang="it-IT" dirty="0"/>
              <a:t> </a:t>
            </a:r>
            <a:r>
              <a:rPr lang="it-IT" dirty="0" err="1"/>
              <a:t>Identifiers</a:t>
            </a:r>
            <a:r>
              <a:rPr lang="it-IT" dirty="0"/>
              <a:t> (</a:t>
            </a:r>
            <a:r>
              <a:rPr lang="it-IT" dirty="0" err="1"/>
              <a:t>PIDs</a:t>
            </a:r>
            <a:r>
              <a:rPr lang="it-IT" dirty="0"/>
              <a:t>).</a:t>
            </a:r>
            <a:br>
              <a:rPr lang="it-IT" dirty="0"/>
            </a:br>
            <a:r>
              <a:rPr lang="it-IT" dirty="0" err="1"/>
              <a:t>It</a:t>
            </a:r>
            <a:r>
              <a:rPr lang="it-IT" dirty="0"/>
              <a:t> </a:t>
            </a:r>
            <a:r>
              <a:rPr lang="it-IT" dirty="0" err="1"/>
              <a:t>is</a:t>
            </a:r>
            <a:r>
              <a:rPr lang="it-IT" dirty="0"/>
              <a:t> </a:t>
            </a:r>
            <a:r>
              <a:rPr lang="it-IT" dirty="0" err="1"/>
              <a:t>not</a:t>
            </a:r>
            <a:r>
              <a:rPr lang="it-IT" dirty="0"/>
              <a:t> </a:t>
            </a:r>
            <a:r>
              <a:rPr lang="it-IT" dirty="0" err="1"/>
              <a:t>meant</a:t>
            </a:r>
            <a:r>
              <a:rPr lang="it-IT" dirty="0"/>
              <a:t> to produce </a:t>
            </a:r>
            <a:r>
              <a:rPr lang="it-IT" dirty="0" err="1"/>
              <a:t>yet</a:t>
            </a:r>
            <a:r>
              <a:rPr lang="it-IT" dirty="0"/>
              <a:t> </a:t>
            </a:r>
            <a:r>
              <a:rPr lang="it-IT" dirty="0" err="1"/>
              <a:t>another</a:t>
            </a:r>
            <a:r>
              <a:rPr lang="it-IT" dirty="0"/>
              <a:t> </a:t>
            </a:r>
            <a:r>
              <a:rPr lang="it-IT" dirty="0" err="1"/>
              <a:t>comprehensive</a:t>
            </a:r>
            <a:r>
              <a:rPr lang="it-IT" dirty="0"/>
              <a:t> </a:t>
            </a:r>
            <a:r>
              <a:rPr lang="it-IT" dirty="0" err="1"/>
              <a:t>document</a:t>
            </a:r>
            <a:r>
              <a:rPr lang="it-IT" dirty="0"/>
              <a:t> on </a:t>
            </a:r>
            <a:r>
              <a:rPr lang="it-IT" dirty="0" err="1"/>
              <a:t>PIDs</a:t>
            </a:r>
            <a:r>
              <a:rPr lang="it-IT" dirty="0"/>
              <a:t>, </a:t>
            </a:r>
            <a:r>
              <a:rPr lang="it-IT" dirty="0" err="1"/>
              <a:t>but</a:t>
            </a:r>
            <a:r>
              <a:rPr lang="it-IT" dirty="0"/>
              <a:t> to </a:t>
            </a:r>
            <a:r>
              <a:rPr lang="it-IT" dirty="0" err="1"/>
              <a:t>identify</a:t>
            </a:r>
            <a:r>
              <a:rPr lang="it-IT" dirty="0"/>
              <a:t> </a:t>
            </a:r>
            <a:r>
              <a:rPr lang="it-IT" dirty="0" err="1"/>
              <a:t>agreements</a:t>
            </a:r>
            <a:r>
              <a:rPr lang="it-IT" dirty="0"/>
              <a:t> </a:t>
            </a:r>
            <a:r>
              <a:rPr lang="it-IT" dirty="0" err="1"/>
              <a:t>across</a:t>
            </a:r>
            <a:r>
              <a:rPr lang="it-IT" dirty="0"/>
              <a:t> </a:t>
            </a:r>
            <a:r>
              <a:rPr lang="it-IT" dirty="0" err="1"/>
              <a:t>documents</a:t>
            </a:r>
            <a:r>
              <a:rPr lang="it-IT" dirty="0"/>
              <a:t> </a:t>
            </a:r>
            <a:r>
              <a:rPr lang="it-IT" dirty="0" err="1"/>
              <a:t>that</a:t>
            </a:r>
            <a:r>
              <a:rPr lang="it-IT" dirty="0"/>
              <a:t> </a:t>
            </a:r>
            <a:r>
              <a:rPr lang="it-IT" dirty="0" err="1"/>
              <a:t>have</a:t>
            </a:r>
            <a:r>
              <a:rPr lang="it-IT" dirty="0"/>
              <a:t> </a:t>
            </a:r>
            <a:r>
              <a:rPr lang="it-IT" dirty="0" err="1"/>
              <a:t>been</a:t>
            </a:r>
            <a:r>
              <a:rPr lang="it-IT" dirty="0"/>
              <a:t> </a:t>
            </a:r>
            <a:r>
              <a:rPr lang="it-IT" dirty="0" err="1"/>
              <a:t>suggested</a:t>
            </a:r>
            <a:r>
              <a:rPr lang="it-IT" dirty="0"/>
              <a:t> to be </a:t>
            </a:r>
            <a:r>
              <a:rPr lang="it-IT" dirty="0" err="1"/>
              <a:t>included</a:t>
            </a:r>
            <a:r>
              <a:rPr lang="it-IT" dirty="0"/>
              <a:t> by </a:t>
            </a:r>
            <a:r>
              <a:rPr lang="it-IT" dirty="0" err="1"/>
              <a:t>experts</a:t>
            </a:r>
            <a:r>
              <a:rPr lang="it-IT" dirty="0"/>
              <a:t>.</a:t>
            </a:r>
            <a:endParaRPr lang="en-US" sz="1900" dirty="0"/>
          </a:p>
          <a:p>
            <a:pPr lvl="0"/>
            <a:r>
              <a:rPr lang="en-GB" sz="1800" b="1" dirty="0">
                <a:hlinkClick r:id="rId3"/>
              </a:rPr>
              <a:t>Summary of Virtual Layer Recommendations</a:t>
            </a:r>
            <a:r>
              <a:rPr lang="en-US" sz="1900" dirty="0"/>
              <a:t>:</a:t>
            </a:r>
            <a:r>
              <a:rPr lang="en-US" sz="1900" b="1" dirty="0"/>
              <a:t> </a:t>
            </a:r>
            <a:br>
              <a:rPr lang="en-US" sz="1900" b="1" dirty="0"/>
            </a:br>
            <a:r>
              <a:rPr lang="it-IT" dirty="0" err="1"/>
              <a:t>Provides</a:t>
            </a:r>
            <a:r>
              <a:rPr lang="it-IT" dirty="0"/>
              <a:t> a high-level </a:t>
            </a:r>
            <a:r>
              <a:rPr lang="it-IT" dirty="0" err="1"/>
              <a:t>conceptual</a:t>
            </a:r>
            <a:r>
              <a:rPr lang="it-IT" dirty="0"/>
              <a:t> framework to support Digital Object management and service </a:t>
            </a:r>
            <a:r>
              <a:rPr lang="it-IT" dirty="0" err="1"/>
              <a:t>development</a:t>
            </a:r>
            <a:r>
              <a:rPr lang="it-IT" dirty="0"/>
              <a:t>.</a:t>
            </a:r>
          </a:p>
          <a:p>
            <a:pPr lvl="0"/>
            <a:r>
              <a:rPr lang="en-US" sz="1900" b="1" dirty="0">
                <a:hlinkClick r:id="rId4"/>
              </a:rPr>
              <a:t>Federated Identity Management for Research Collaborations</a:t>
            </a:r>
            <a:r>
              <a:rPr lang="en-US" sz="1900" dirty="0"/>
              <a:t>:</a:t>
            </a:r>
            <a:br>
              <a:rPr lang="en-US" sz="1900" b="1" dirty="0"/>
            </a:br>
            <a:r>
              <a:rPr lang="en-US" sz="1900" dirty="0"/>
              <a:t>common requirements of Research Communities seeking to leverage Identity Federation for Authentication and </a:t>
            </a:r>
            <a:r>
              <a:rPr lang="en-US" sz="1900" dirty="0" err="1"/>
              <a:t>Authorisation</a:t>
            </a:r>
            <a:endParaRPr lang="en-GB" sz="1900" dirty="0"/>
          </a:p>
        </p:txBody>
      </p:sp>
      <p:sp>
        <p:nvSpPr>
          <p:cNvPr id="15" name="Title 4"/>
          <p:cNvSpPr txBox="1">
            <a:spLocks/>
          </p:cNvSpPr>
          <p:nvPr/>
        </p:nvSpPr>
        <p:spPr bwMode="auto">
          <a:xfrm>
            <a:off x="0" y="6408542"/>
            <a:ext cx="4802394"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400" b="1" dirty="0">
                <a:solidFill>
                  <a:schemeClr val="bg1"/>
                </a:solidFill>
                <a:ea typeface="ＭＳ Ｐゴシック" pitchFamily="34" charset="-128"/>
              </a:rPr>
              <a:t>rd-alliance.org/recommendations-and-outputs/all-recommendations-and-outputs</a:t>
            </a:r>
          </a:p>
        </p:txBody>
      </p:sp>
      <p:sp>
        <p:nvSpPr>
          <p:cNvPr id="10"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6" name="Picture 2" descr="Creative Commons License"/>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14" name="Picture 5">
            <a:extLst>
              <a:ext uri="{FF2B5EF4-FFF2-40B4-BE49-F238E27FC236}">
                <a16:creationId xmlns:a16="http://schemas.microsoft.com/office/drawing/2014/main" id="{EB1F801A-AA70-3947-9360-5453FC7D4A4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
        <p:nvSpPr>
          <p:cNvPr id="18" name="Title 2">
            <a:extLst>
              <a:ext uri="{FF2B5EF4-FFF2-40B4-BE49-F238E27FC236}">
                <a16:creationId xmlns:a16="http://schemas.microsoft.com/office/drawing/2014/main" id="{87F4EF6C-72F1-418F-A29B-476923E279E2}"/>
              </a:ext>
            </a:extLst>
          </p:cNvPr>
          <p:cNvSpPr>
            <a:spLocks noGrp="1"/>
          </p:cNvSpPr>
          <p:nvPr>
            <p:ph type="title"/>
          </p:nvPr>
        </p:nvSpPr>
        <p:spPr>
          <a:xfrm>
            <a:off x="2379738" y="248019"/>
            <a:ext cx="6499515" cy="758103"/>
          </a:xfrm>
        </p:spPr>
        <p:txBody>
          <a:bodyPr>
            <a:normAutofit/>
          </a:bodyPr>
          <a:lstStyle/>
          <a:p>
            <a:pPr algn="r"/>
            <a:r>
              <a:rPr lang="en-GB" sz="4400" dirty="0"/>
              <a:t>RDA Supporting Outputs</a:t>
            </a:r>
          </a:p>
        </p:txBody>
      </p:sp>
    </p:spTree>
    <p:extLst>
      <p:ext uri="{BB962C8B-B14F-4D97-AF65-F5344CB8AC3E}">
        <p14:creationId xmlns:p14="http://schemas.microsoft.com/office/powerpoint/2010/main" val="779145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ED2E3CF-3286-704F-9623-53FC0506358F}"/>
              </a:ext>
            </a:extLst>
          </p:cNvPr>
          <p:cNvSpPr/>
          <p:nvPr/>
        </p:nvSpPr>
        <p:spPr>
          <a:xfrm>
            <a:off x="217955" y="2331689"/>
            <a:ext cx="3164195" cy="3689101"/>
          </a:xfrm>
          <a:prstGeom prst="rect">
            <a:avLst/>
          </a:prstGeom>
          <a:solidFill>
            <a:schemeClr val="bg1">
              <a:lumMod val="85000"/>
              <a:alpha val="28000"/>
            </a:schemeClr>
          </a:solidFill>
          <a:ln>
            <a:solidFill>
              <a:srgbClr val="6F95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1">
            <a:extLst>
              <a:ext uri="{FF2B5EF4-FFF2-40B4-BE49-F238E27FC236}">
                <a16:creationId xmlns:a16="http://schemas.microsoft.com/office/drawing/2014/main" id="{69803B99-E7C9-0242-9622-B8D79F8D2B39}"/>
              </a:ext>
            </a:extLst>
          </p:cNvPr>
          <p:cNvSpPr txBox="1">
            <a:spLocks/>
          </p:cNvSpPr>
          <p:nvPr/>
        </p:nvSpPr>
        <p:spPr>
          <a:xfrm>
            <a:off x="314209" y="2500668"/>
            <a:ext cx="3035884" cy="2598356"/>
          </a:xfrm>
          <a:prstGeom prst="rect">
            <a:avLst/>
          </a:prstGeom>
        </p:spPr>
        <p:txBody>
          <a:bodyPr vert="horz" lIns="91440" tIns="0" rIns="91440" bIns="45720" rtlCol="0" anchor="t" anchorCtr="0">
            <a:normAutofit fontScale="975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1800" b="1" dirty="0">
                <a:solidFill>
                  <a:srgbClr val="692316"/>
                </a:solidFill>
              </a:rPr>
              <a:t>We succeeded in implementing the new RDA-data citation paradigms (Data Citation and </a:t>
            </a:r>
            <a:r>
              <a:rPr lang="en-US" sz="1800" b="1" dirty="0" err="1">
                <a:solidFill>
                  <a:srgbClr val="692316"/>
                </a:solidFill>
              </a:rPr>
              <a:t>Scholix</a:t>
            </a:r>
            <a:r>
              <a:rPr lang="en-US" sz="1800" b="1" dirty="0">
                <a:solidFill>
                  <a:srgbClr val="692316"/>
                </a:solidFill>
              </a:rPr>
              <a:t>) on the VAMDC distributed infrastructure. This removed the technical barriers preventing  automatic data citation and delegation of bibliographic credits for VAMDC extracted data.</a:t>
            </a:r>
            <a:r>
              <a:rPr lang="en-US" sz="1800" dirty="0">
                <a:solidFill>
                  <a:srgbClr val="692316"/>
                </a:solidFill>
              </a:rPr>
              <a:t> </a:t>
            </a:r>
            <a:endParaRPr lang="en-IE" sz="1800" dirty="0">
              <a:solidFill>
                <a:srgbClr val="692316"/>
              </a:solidFill>
            </a:endParaRPr>
          </a:p>
        </p:txBody>
      </p:sp>
      <p:sp>
        <p:nvSpPr>
          <p:cNvPr id="6" name="Subtitle 2">
            <a:extLst>
              <a:ext uri="{FF2B5EF4-FFF2-40B4-BE49-F238E27FC236}">
                <a16:creationId xmlns:a16="http://schemas.microsoft.com/office/drawing/2014/main" id="{FCDE1CAA-15BE-0B4C-911C-91ED73542D57}"/>
              </a:ext>
            </a:extLst>
          </p:cNvPr>
          <p:cNvSpPr txBox="1">
            <a:spLocks/>
          </p:cNvSpPr>
          <p:nvPr/>
        </p:nvSpPr>
        <p:spPr>
          <a:xfrm>
            <a:off x="305887" y="5072490"/>
            <a:ext cx="3044209" cy="966473"/>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sz="1800" dirty="0">
                <a:solidFill>
                  <a:srgbClr val="36AD24"/>
                </a:solidFill>
              </a:rPr>
              <a:t>Improving Citation of evolving data in distributed asynchronous infrastructures</a:t>
            </a:r>
          </a:p>
        </p:txBody>
      </p:sp>
      <p:pic>
        <p:nvPicPr>
          <p:cNvPr id="7" name="Picture 2" descr="https://pbs.twimg.com/media/DwjiADtWoAATplV.jpg:large">
            <a:extLst>
              <a:ext uri="{FF2B5EF4-FFF2-40B4-BE49-F238E27FC236}">
                <a16:creationId xmlns:a16="http://schemas.microsoft.com/office/drawing/2014/main" id="{58748261-2C08-E747-847D-28B16841A01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544183" y="2331689"/>
            <a:ext cx="5282317" cy="271903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42B6A35-CA36-7D47-B67D-723D78855E41}"/>
              </a:ext>
            </a:extLst>
          </p:cNvPr>
          <p:cNvSpPr txBox="1"/>
          <p:nvPr/>
        </p:nvSpPr>
        <p:spPr>
          <a:xfrm>
            <a:off x="3544183" y="5186754"/>
            <a:ext cx="5121459" cy="923330"/>
          </a:xfrm>
          <a:prstGeom prst="rect">
            <a:avLst/>
          </a:prstGeom>
          <a:noFill/>
        </p:spPr>
        <p:txBody>
          <a:bodyPr wrap="square" lIns="0" rtlCol="0">
            <a:spAutoFit/>
          </a:bodyPr>
          <a:lstStyle/>
          <a:p>
            <a:r>
              <a:rPr lang="en-US" sz="1350" b="1" i="1" dirty="0"/>
              <a:t>The Virtual Atomic and Molecular Data Centre (VAMDC) </a:t>
            </a:r>
            <a:r>
              <a:rPr lang="en-US" sz="1350" i="1" dirty="0"/>
              <a:t>implemented on the one hand, the </a:t>
            </a:r>
            <a:r>
              <a:rPr lang="en-US" sz="1350" b="1" i="1" dirty="0"/>
              <a:t>RDA recommendations for Data Citation </a:t>
            </a:r>
            <a:r>
              <a:rPr lang="en-US" sz="1350" i="1" dirty="0"/>
              <a:t>to identify and cite dynamic data. On the other hand the </a:t>
            </a:r>
            <a:r>
              <a:rPr lang="en-US" sz="1350" b="1" i="1" dirty="0" err="1"/>
              <a:t>Scholix</a:t>
            </a:r>
            <a:r>
              <a:rPr lang="en-US" sz="1350" b="1" i="1" dirty="0"/>
              <a:t> output to link datasets </a:t>
            </a:r>
            <a:r>
              <a:rPr lang="en-US" sz="1350" i="1" dirty="0"/>
              <a:t>from the VAMDC.</a:t>
            </a:r>
            <a:endParaRPr lang="en-IE" sz="1350" i="1" dirty="0"/>
          </a:p>
        </p:txBody>
      </p:sp>
      <p:sp>
        <p:nvSpPr>
          <p:cNvPr id="10" name="Title 4">
            <a:extLst>
              <a:ext uri="{FF2B5EF4-FFF2-40B4-BE49-F238E27FC236}">
                <a16:creationId xmlns:a16="http://schemas.microsoft.com/office/drawing/2014/main" id="{E9670ABD-A597-1842-AB49-718036381B57}"/>
              </a:ext>
            </a:extLst>
          </p:cNvPr>
          <p:cNvSpPr txBox="1">
            <a:spLocks/>
          </p:cNvSpPr>
          <p:nvPr/>
        </p:nvSpPr>
        <p:spPr bwMode="auto">
          <a:xfrm>
            <a:off x="317500" y="6408542"/>
            <a:ext cx="9906000"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GB" altLang="en-US" sz="1600" b="1" dirty="0">
                <a:solidFill>
                  <a:schemeClr val="bg1"/>
                </a:solidFill>
                <a:ea typeface="ＭＳ Ｐゴシック" pitchFamily="34" charset="-128"/>
              </a:rPr>
              <a:t>https://rd-alliance.org/recommendations-outputs/adoption-stories</a:t>
            </a:r>
          </a:p>
        </p:txBody>
      </p:sp>
      <p:sp>
        <p:nvSpPr>
          <p:cNvPr id="11" name="Title 1">
            <a:extLst>
              <a:ext uri="{FF2B5EF4-FFF2-40B4-BE49-F238E27FC236}">
                <a16:creationId xmlns:a16="http://schemas.microsoft.com/office/drawing/2014/main" id="{50B0ACD6-C3A0-1046-864B-A8E648088EA1}"/>
              </a:ext>
            </a:extLst>
          </p:cNvPr>
          <p:cNvSpPr>
            <a:spLocks noGrp="1"/>
          </p:cNvSpPr>
          <p:nvPr>
            <p:ph type="title"/>
          </p:nvPr>
        </p:nvSpPr>
        <p:spPr>
          <a:xfrm>
            <a:off x="1282700" y="25400"/>
            <a:ext cx="7543800" cy="1450757"/>
          </a:xfrm>
        </p:spPr>
        <p:txBody>
          <a:bodyPr>
            <a:normAutofit/>
          </a:bodyPr>
          <a:lstStyle/>
          <a:p>
            <a:pPr algn="r"/>
            <a:r>
              <a:rPr lang="en-GB" sz="4400" dirty="0"/>
              <a:t>Adoption &amp; Implementation</a:t>
            </a:r>
            <a:r>
              <a:rPr lang="en-GB" sz="2000" dirty="0"/>
              <a:t> </a:t>
            </a:r>
            <a:br>
              <a:rPr lang="en-GB" sz="2000" dirty="0"/>
            </a:br>
            <a:r>
              <a:rPr lang="en-GB" sz="2000" dirty="0"/>
              <a:t>“</a:t>
            </a:r>
            <a:r>
              <a:rPr lang="en-GB" sz="2000" i="1" dirty="0"/>
              <a:t>Solving the problem must include </a:t>
            </a:r>
            <a:r>
              <a:rPr lang="en-GB" sz="2000" b="1" i="1" dirty="0"/>
              <a:t>adopters</a:t>
            </a:r>
            <a:r>
              <a:rPr lang="en-GB" sz="2000" i="1" dirty="0"/>
              <a:t> in the process, to ensure </a:t>
            </a:r>
            <a:br>
              <a:rPr lang="en-GB" sz="2000" i="1" dirty="0"/>
            </a:br>
            <a:r>
              <a:rPr lang="en-GB" sz="2000" i="1" dirty="0"/>
              <a:t>that real problems are addressed. Open problem solving is the key.”</a:t>
            </a:r>
            <a:r>
              <a:rPr lang="en-GB" sz="2000" dirty="0"/>
              <a:t> </a:t>
            </a:r>
            <a:endParaRPr lang="it-IT" sz="4400" dirty="0"/>
          </a:p>
        </p:txBody>
      </p:sp>
      <p:pic>
        <p:nvPicPr>
          <p:cNvPr id="12" name="Picture 5">
            <a:extLst>
              <a:ext uri="{FF2B5EF4-FFF2-40B4-BE49-F238E27FC236}">
                <a16:creationId xmlns:a16="http://schemas.microsoft.com/office/drawing/2014/main" id="{DF29FE71-1E81-9A4A-B7B4-CA689C1265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pic>
        <p:nvPicPr>
          <p:cNvPr id="13" name="Picture 2" descr="Creative Commons License">
            <a:extLst>
              <a:ext uri="{FF2B5EF4-FFF2-40B4-BE49-F238E27FC236}">
                <a16:creationId xmlns:a16="http://schemas.microsoft.com/office/drawing/2014/main" id="{B4D2420F-D72A-6246-9E03-4EB65DAF615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32659" y="6408542"/>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6D503776-3496-BF43-81CE-D04EA7DD8FFC}"/>
              </a:ext>
            </a:extLst>
          </p:cNvPr>
          <p:cNvSpPr txBox="1"/>
          <p:nvPr/>
        </p:nvSpPr>
        <p:spPr bwMode="auto">
          <a:xfrm>
            <a:off x="8277499" y="6628162"/>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15" name="Segnaposto piè di pagina 6">
            <a:extLst>
              <a:ext uri="{FF2B5EF4-FFF2-40B4-BE49-F238E27FC236}">
                <a16:creationId xmlns:a16="http://schemas.microsoft.com/office/drawing/2014/main" id="{99481AED-8DCB-964D-B3B1-CBEB09AB0CFC}"/>
              </a:ext>
            </a:extLst>
          </p:cNvPr>
          <p:cNvSpPr>
            <a:spLocks noGrp="1"/>
          </p:cNvSpPr>
          <p:nvPr>
            <p:ph type="ftr" sz="quarter" idx="11"/>
          </p:nvPr>
        </p:nvSpPr>
        <p:spPr>
          <a:xfrm>
            <a:off x="6449077" y="6412777"/>
            <a:ext cx="1800842" cy="459860"/>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sp>
        <p:nvSpPr>
          <p:cNvPr id="16" name="TextBox 15">
            <a:extLst>
              <a:ext uri="{FF2B5EF4-FFF2-40B4-BE49-F238E27FC236}">
                <a16:creationId xmlns:a16="http://schemas.microsoft.com/office/drawing/2014/main" id="{F973BBB2-8D45-2C4D-B2E0-34A1FC3A32C7}"/>
              </a:ext>
            </a:extLst>
          </p:cNvPr>
          <p:cNvSpPr txBox="1"/>
          <p:nvPr/>
        </p:nvSpPr>
        <p:spPr>
          <a:xfrm>
            <a:off x="151367" y="1868842"/>
            <a:ext cx="7911978" cy="341632"/>
          </a:xfrm>
          <a:prstGeom prst="rect">
            <a:avLst/>
          </a:prstGeom>
          <a:noFill/>
        </p:spPr>
        <p:txBody>
          <a:bodyPr wrap="square" lIns="0" rtlCol="0">
            <a:spAutoFit/>
          </a:bodyPr>
          <a:lstStyle/>
          <a:p>
            <a:pPr marL="91440" indent="-91440">
              <a:lnSpc>
                <a:spcPct val="90000"/>
              </a:lnSpc>
              <a:spcBef>
                <a:spcPts val="1200"/>
              </a:spcBef>
              <a:spcAft>
                <a:spcPts val="200"/>
              </a:spcAft>
              <a:buClr>
                <a:schemeClr val="accent1"/>
              </a:buClr>
              <a:buSzPct val="100000"/>
              <a:buFont typeface="Calibri" panose="020F0502020204030204" pitchFamily="34" charset="0"/>
              <a:buChar char=" "/>
            </a:pPr>
            <a:r>
              <a:rPr lang="en-GB" dirty="0">
                <a:solidFill>
                  <a:srgbClr val="36AD24"/>
                </a:solidFill>
              </a:rPr>
              <a:t>Our latest </a:t>
            </a:r>
            <a:r>
              <a:rPr lang="en-GB" b="1" dirty="0">
                <a:solidFill>
                  <a:srgbClr val="36AD24"/>
                </a:solidFill>
              </a:rPr>
              <a:t>Adoption</a:t>
            </a:r>
            <a:r>
              <a:rPr lang="en-GB" dirty="0">
                <a:solidFill>
                  <a:srgbClr val="36AD24"/>
                </a:solidFill>
              </a:rPr>
              <a:t> </a:t>
            </a:r>
            <a:r>
              <a:rPr lang="en-GB" b="1" dirty="0">
                <a:solidFill>
                  <a:srgbClr val="36AD24"/>
                </a:solidFill>
              </a:rPr>
              <a:t>Story</a:t>
            </a:r>
          </a:p>
        </p:txBody>
      </p:sp>
      <p:cxnSp>
        <p:nvCxnSpPr>
          <p:cNvPr id="19" name="Straight Connector 18">
            <a:extLst>
              <a:ext uri="{FF2B5EF4-FFF2-40B4-BE49-F238E27FC236}">
                <a16:creationId xmlns:a16="http://schemas.microsoft.com/office/drawing/2014/main" id="{2B705C90-B9E2-1949-A90A-0BE51C53E1D1}"/>
              </a:ext>
            </a:extLst>
          </p:cNvPr>
          <p:cNvCxnSpPr/>
          <p:nvPr/>
        </p:nvCxnSpPr>
        <p:spPr>
          <a:xfrm>
            <a:off x="570016" y="4990410"/>
            <a:ext cx="2446482" cy="0"/>
          </a:xfrm>
          <a:prstGeom prst="line">
            <a:avLst/>
          </a:prstGeom>
          <a:ln w="15875">
            <a:solidFill>
              <a:srgbClr val="6F95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204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957" y="1845735"/>
            <a:ext cx="8732348" cy="1570592"/>
          </a:xfrm>
        </p:spPr>
        <p:txBody>
          <a:bodyPr>
            <a:noAutofit/>
          </a:bodyPr>
          <a:lstStyle/>
          <a:p>
            <a:pPr>
              <a:lnSpc>
                <a:spcPts val="1680"/>
              </a:lnSpc>
              <a:spcBef>
                <a:spcPts val="0"/>
              </a:spcBef>
              <a:spcAft>
                <a:spcPts val="0"/>
              </a:spcAft>
            </a:pPr>
            <a:r>
              <a:rPr lang="en-GB" sz="1600" dirty="0"/>
              <a:t>RDA Recommendations and Outputs take the form of technical specifications, code, policies or practices, harmonized standards or reference models. In the widest sense these aim for:  </a:t>
            </a:r>
          </a:p>
          <a:p>
            <a:pPr>
              <a:lnSpc>
                <a:spcPts val="1680"/>
              </a:lnSpc>
              <a:spcBef>
                <a:spcPts val="0"/>
              </a:spcBef>
              <a:spcAft>
                <a:spcPts val="0"/>
              </a:spcAft>
            </a:pPr>
            <a:endParaRPr lang="it-IT" sz="1600" dirty="0"/>
          </a:p>
          <a:p>
            <a:pPr lvl="0">
              <a:lnSpc>
                <a:spcPts val="1680"/>
              </a:lnSpc>
              <a:spcBef>
                <a:spcPts val="0"/>
              </a:spcBef>
              <a:spcAft>
                <a:spcPts val="0"/>
              </a:spcAft>
              <a:buFont typeface="Wingdings" pitchFamily="2" charset="2"/>
              <a:buChar char="q"/>
            </a:pPr>
            <a:r>
              <a:rPr lang="en-GB" sz="1600" dirty="0"/>
              <a:t>Greater data sharing, exchange, interoperability, usability and re-usability;</a:t>
            </a:r>
            <a:endParaRPr lang="it-IT" sz="1600" dirty="0"/>
          </a:p>
          <a:p>
            <a:pPr lvl="0">
              <a:lnSpc>
                <a:spcPts val="1680"/>
              </a:lnSpc>
              <a:spcBef>
                <a:spcPts val="0"/>
              </a:spcBef>
              <a:spcAft>
                <a:spcPts val="0"/>
              </a:spcAft>
              <a:buFont typeface="Wingdings" pitchFamily="2" charset="2"/>
              <a:buChar char="q"/>
            </a:pPr>
            <a:r>
              <a:rPr lang="en-GB" sz="1600" dirty="0"/>
              <a:t>Greater discoverability of research data sets;</a:t>
            </a:r>
            <a:endParaRPr lang="it-IT" sz="1600" dirty="0"/>
          </a:p>
          <a:p>
            <a:pPr lvl="0">
              <a:lnSpc>
                <a:spcPts val="1680"/>
              </a:lnSpc>
              <a:spcBef>
                <a:spcPts val="0"/>
              </a:spcBef>
              <a:spcAft>
                <a:spcPts val="0"/>
              </a:spcAft>
              <a:buFont typeface="Wingdings" pitchFamily="2" charset="2"/>
              <a:buChar char="q"/>
            </a:pPr>
            <a:r>
              <a:rPr lang="en-GB" sz="1600" dirty="0"/>
              <a:t>Better management, stewardship, and preservation of research data;</a:t>
            </a:r>
            <a:endParaRPr lang="it-IT" sz="1600" dirty="0"/>
          </a:p>
          <a:p>
            <a:pPr lvl="0">
              <a:lnSpc>
                <a:spcPts val="1680"/>
              </a:lnSpc>
              <a:spcBef>
                <a:spcPts val="0"/>
              </a:spcBef>
              <a:spcAft>
                <a:spcPts val="0"/>
              </a:spcAft>
              <a:buFont typeface="Wingdings" pitchFamily="2" charset="2"/>
              <a:buChar char="q"/>
            </a:pPr>
            <a:r>
              <a:rPr lang="en-GB" sz="1600" dirty="0"/>
              <a:t>New data standards or harmonization of existing standards.</a:t>
            </a:r>
          </a:p>
          <a:p>
            <a:pPr lvl="0">
              <a:lnSpc>
                <a:spcPts val="1680"/>
              </a:lnSpc>
              <a:spcBef>
                <a:spcPts val="0"/>
              </a:spcBef>
              <a:spcAft>
                <a:spcPts val="0"/>
              </a:spcAft>
              <a:buFont typeface="Wingdings" pitchFamily="2" charset="2"/>
              <a:buChar char="q"/>
            </a:pPr>
            <a:endParaRPr lang="en-GB" sz="1600" dirty="0"/>
          </a:p>
          <a:p>
            <a:pPr lvl="0">
              <a:lnSpc>
                <a:spcPts val="1680"/>
              </a:lnSpc>
              <a:spcBef>
                <a:spcPts val="0"/>
              </a:spcBef>
              <a:spcAft>
                <a:spcPts val="0"/>
              </a:spcAft>
              <a:buFont typeface="Wingdings" pitchFamily="2" charset="2"/>
              <a:buChar char="q"/>
            </a:pPr>
            <a:endParaRPr lang="en-GB" sz="1600" dirty="0"/>
          </a:p>
          <a:p>
            <a:pPr marL="0" lvl="0" indent="0">
              <a:lnSpc>
                <a:spcPts val="1680"/>
              </a:lnSpc>
              <a:spcBef>
                <a:spcPts val="0"/>
              </a:spcBef>
              <a:spcAft>
                <a:spcPts val="0"/>
              </a:spcAft>
              <a:buNone/>
            </a:pPr>
            <a:endParaRPr lang="it-IT" sz="2400" dirty="0"/>
          </a:p>
          <a:p>
            <a:pPr>
              <a:lnSpc>
                <a:spcPts val="1680"/>
              </a:lnSpc>
              <a:spcBef>
                <a:spcPts val="0"/>
              </a:spcBef>
              <a:spcAft>
                <a:spcPts val="0"/>
              </a:spcAft>
            </a:pPr>
            <a:endParaRPr lang="it-IT" sz="2400" dirty="0"/>
          </a:p>
        </p:txBody>
      </p:sp>
      <p:sp>
        <p:nvSpPr>
          <p:cNvPr id="19" name="Title 4"/>
          <p:cNvSpPr txBox="1">
            <a:spLocks/>
          </p:cNvSpPr>
          <p:nvPr/>
        </p:nvSpPr>
        <p:spPr bwMode="auto">
          <a:xfrm>
            <a:off x="0" y="6446712"/>
            <a:ext cx="3521122"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400" b="1" dirty="0">
                <a:solidFill>
                  <a:schemeClr val="bg1"/>
                </a:solidFill>
                <a:ea typeface="ＭＳ Ｐゴシック" pitchFamily="34" charset="-128"/>
              </a:rPr>
              <a:t>https://rd-alliance.org/call-supporting-and-other-rda-outputs</a:t>
            </a:r>
          </a:p>
        </p:txBody>
      </p:sp>
      <p:sp>
        <p:nvSpPr>
          <p:cNvPr id="20" name="Segnaposto piè di pagina 6"/>
          <p:cNvSpPr>
            <a:spLocks noGrp="1"/>
          </p:cNvSpPr>
          <p:nvPr>
            <p:ph type="ftr" sz="quarter" idx="11"/>
          </p:nvPr>
        </p:nvSpPr>
        <p:spPr>
          <a:xfrm>
            <a:off x="3642425" y="6398140"/>
            <a:ext cx="1800842" cy="459860"/>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21" name="Picture 2" descr="Creative Commons Licens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542847" y="642199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p:cNvSpPr txBox="1"/>
          <p:nvPr/>
        </p:nvSpPr>
        <p:spPr bwMode="auto">
          <a:xfrm>
            <a:off x="5487687" y="664161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22" name="Picture 5">
            <a:extLst>
              <a:ext uri="{FF2B5EF4-FFF2-40B4-BE49-F238E27FC236}">
                <a16:creationId xmlns:a16="http://schemas.microsoft.com/office/drawing/2014/main" id="{E76FF4A5-B6D6-FC49-8175-F75AF780EF5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
        <p:nvSpPr>
          <p:cNvPr id="8" name="TextBox 7"/>
          <p:cNvSpPr txBox="1"/>
          <p:nvPr/>
        </p:nvSpPr>
        <p:spPr>
          <a:xfrm>
            <a:off x="6579518" y="6355878"/>
            <a:ext cx="2527643" cy="46166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it-IT" sz="1200" b="1" dirty="0">
                <a:solidFill>
                  <a:schemeClr val="tx1"/>
                </a:solidFill>
                <a:effectLst>
                  <a:outerShdw blurRad="38100" dist="38100" dir="2700000" algn="tl">
                    <a:srgbClr val="000000">
                      <a:alpha val="43137"/>
                    </a:srgbClr>
                  </a:outerShdw>
                </a:effectLst>
              </a:rPr>
              <a:t>RDA Adoption &amp; Implementation Stories - Tell us yours!</a:t>
            </a:r>
          </a:p>
        </p:txBody>
      </p:sp>
      <p:sp>
        <p:nvSpPr>
          <p:cNvPr id="24" name="Titolo 1">
            <a:extLst>
              <a:ext uri="{FF2B5EF4-FFF2-40B4-BE49-F238E27FC236}">
                <a16:creationId xmlns:a16="http://schemas.microsoft.com/office/drawing/2014/main" id="{8EA07D49-C53D-CD43-8C45-0409C2A05A8E}"/>
              </a:ext>
            </a:extLst>
          </p:cNvPr>
          <p:cNvSpPr txBox="1">
            <a:spLocks/>
          </p:cNvSpPr>
          <p:nvPr/>
        </p:nvSpPr>
        <p:spPr>
          <a:xfrm>
            <a:off x="975360" y="439004"/>
            <a:ext cx="7543800" cy="1450757"/>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r"/>
            <a:r>
              <a:rPr lang="en-US" sz="4400"/>
              <a:t>Call for Supporting and Other RDA Outputs</a:t>
            </a:r>
            <a:endParaRPr lang="it-IT" sz="4400" dirty="0"/>
          </a:p>
        </p:txBody>
      </p:sp>
      <p:sp>
        <p:nvSpPr>
          <p:cNvPr id="25" name="CasellaDiTesto 6">
            <a:extLst>
              <a:ext uri="{FF2B5EF4-FFF2-40B4-BE49-F238E27FC236}">
                <a16:creationId xmlns:a16="http://schemas.microsoft.com/office/drawing/2014/main" id="{9458A35B-DD46-C145-A6AC-BDEEBCF51873}"/>
              </a:ext>
            </a:extLst>
          </p:cNvPr>
          <p:cNvSpPr txBox="1"/>
          <p:nvPr/>
        </p:nvSpPr>
        <p:spPr>
          <a:xfrm>
            <a:off x="146957" y="3877172"/>
            <a:ext cx="5770367" cy="1754326"/>
          </a:xfrm>
          <a:prstGeom prst="rect">
            <a:avLst/>
          </a:prstGeom>
          <a:noFill/>
        </p:spPr>
        <p:txBody>
          <a:bodyPr wrap="square" rtlCol="0">
            <a:spAutoFit/>
          </a:bodyPr>
          <a:lstStyle/>
          <a:p>
            <a:r>
              <a:rPr lang="en-US" b="1" dirty="0"/>
              <a:t>Become one of the next RDA adopters!</a:t>
            </a:r>
          </a:p>
          <a:p>
            <a:r>
              <a:rPr lang="en-US" i="1" dirty="0"/>
              <a:t>If you are interested in any of the RDA’s recommendations or would like to share your group's results with our international community, please fill the contact form at </a:t>
            </a:r>
            <a:r>
              <a:rPr lang="en-US" i="1" dirty="0">
                <a:hlinkClick r:id="rId4"/>
              </a:rPr>
              <a:t>https://www.rd-alliance.org/interest-rda-recommendations </a:t>
            </a:r>
            <a:r>
              <a:rPr lang="en-US" i="1" dirty="0"/>
              <a:t>or write to </a:t>
            </a:r>
            <a:r>
              <a:rPr lang="en-US" i="1" dirty="0">
                <a:hlinkClick r:id="rId5"/>
              </a:rPr>
              <a:t>enquiries@rd-alliance.org</a:t>
            </a:r>
            <a:r>
              <a:rPr lang="en-US" i="1" dirty="0"/>
              <a:t>.</a:t>
            </a:r>
            <a:endParaRPr lang="it-IT" dirty="0"/>
          </a:p>
        </p:txBody>
      </p:sp>
      <p:pic>
        <p:nvPicPr>
          <p:cNvPr id="26" name="Picture 25">
            <a:extLst>
              <a:ext uri="{FF2B5EF4-FFF2-40B4-BE49-F238E27FC236}">
                <a16:creationId xmlns:a16="http://schemas.microsoft.com/office/drawing/2014/main" id="{8829E8C2-B37C-AF41-B2F3-D3C649C1C76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79518" y="3664977"/>
            <a:ext cx="2458152" cy="1966521"/>
          </a:xfrm>
          <a:prstGeom prst="rect">
            <a:avLst/>
          </a:prstGeom>
        </p:spPr>
      </p:pic>
    </p:spTree>
    <p:extLst>
      <p:ext uri="{BB962C8B-B14F-4D97-AF65-F5344CB8AC3E}">
        <p14:creationId xmlns:p14="http://schemas.microsoft.com/office/powerpoint/2010/main" val="11275795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4"/>
          <p:cNvSpPr txBox="1">
            <a:spLocks/>
          </p:cNvSpPr>
          <p:nvPr/>
        </p:nvSpPr>
        <p:spPr bwMode="auto">
          <a:xfrm>
            <a:off x="0" y="6408542"/>
            <a:ext cx="4802394"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600" b="1" dirty="0">
                <a:solidFill>
                  <a:schemeClr val="bg1"/>
                </a:solidFill>
                <a:ea typeface="ＭＳ Ｐゴシック" pitchFamily="34" charset="-128"/>
              </a:rPr>
              <a:t>rd-alliance.org/call-supporting-and-other-</a:t>
            </a:r>
            <a:r>
              <a:rPr lang="en-GB" altLang="en-US" sz="1600" b="1" dirty="0" err="1">
                <a:solidFill>
                  <a:schemeClr val="bg1"/>
                </a:solidFill>
                <a:ea typeface="ＭＳ Ｐゴシック" pitchFamily="34" charset="-128"/>
              </a:rPr>
              <a:t>rda</a:t>
            </a:r>
            <a:r>
              <a:rPr lang="en-GB" altLang="en-US" sz="1600" b="1" dirty="0">
                <a:solidFill>
                  <a:schemeClr val="bg1"/>
                </a:solidFill>
                <a:ea typeface="ＭＳ Ｐゴシック" pitchFamily="34" charset="-128"/>
              </a:rPr>
              <a:t>-outputs</a:t>
            </a:r>
            <a:endParaRPr lang="en-GB" altLang="en-US" sz="1400" b="1" dirty="0">
              <a:solidFill>
                <a:schemeClr val="bg1"/>
              </a:solidFill>
              <a:ea typeface="ＭＳ Ｐゴシック" pitchFamily="34" charset="-128"/>
            </a:endParaRPr>
          </a:p>
        </p:txBody>
      </p:sp>
      <p:sp>
        <p:nvSpPr>
          <p:cNvPr id="12"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3" name="Picture 2" descr="Creative Commons Licens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15" name="Picture 5">
            <a:extLst>
              <a:ext uri="{FF2B5EF4-FFF2-40B4-BE49-F238E27FC236}">
                <a16:creationId xmlns:a16="http://schemas.microsoft.com/office/drawing/2014/main" id="{3F53EC1B-A1E4-A348-8B14-A9BB7FB7D48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pic>
        <p:nvPicPr>
          <p:cNvPr id="16" name="Picture 1">
            <a:extLst>
              <a:ext uri="{FF2B5EF4-FFF2-40B4-BE49-F238E27FC236}">
                <a16:creationId xmlns:a16="http://schemas.microsoft.com/office/drawing/2014/main" id="{37881E54-5A22-A943-842B-4A01D6E9F4DE}"/>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0" y="863609"/>
            <a:ext cx="1423488" cy="1278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olo 1">
            <a:extLst>
              <a:ext uri="{FF2B5EF4-FFF2-40B4-BE49-F238E27FC236}">
                <a16:creationId xmlns:a16="http://schemas.microsoft.com/office/drawing/2014/main" id="{BE1B66CA-D74E-AE47-B471-B25656C0611A}"/>
              </a:ext>
            </a:extLst>
          </p:cNvPr>
          <p:cNvSpPr>
            <a:spLocks noGrp="1"/>
          </p:cNvSpPr>
          <p:nvPr>
            <p:ph type="title"/>
          </p:nvPr>
        </p:nvSpPr>
        <p:spPr>
          <a:xfrm>
            <a:off x="822960" y="286604"/>
            <a:ext cx="7543800" cy="1450757"/>
          </a:xfrm>
        </p:spPr>
        <p:txBody>
          <a:bodyPr>
            <a:normAutofit/>
          </a:bodyPr>
          <a:lstStyle/>
          <a:p>
            <a:pPr algn="r"/>
            <a:r>
              <a:rPr lang="en-US" sz="4400" dirty="0"/>
              <a:t>What are Plenary Meetings?</a:t>
            </a:r>
            <a:endParaRPr lang="it-IT" sz="4400" dirty="0"/>
          </a:p>
        </p:txBody>
      </p:sp>
      <p:sp>
        <p:nvSpPr>
          <p:cNvPr id="19" name="Content Placeholder 2">
            <a:extLst>
              <a:ext uri="{FF2B5EF4-FFF2-40B4-BE49-F238E27FC236}">
                <a16:creationId xmlns:a16="http://schemas.microsoft.com/office/drawing/2014/main" id="{2522C830-37A5-7A43-AE3A-42D16B1AF6C6}"/>
              </a:ext>
            </a:extLst>
          </p:cNvPr>
          <p:cNvSpPr>
            <a:spLocks noGrp="1"/>
          </p:cNvSpPr>
          <p:nvPr>
            <p:ph idx="1"/>
          </p:nvPr>
        </p:nvSpPr>
        <p:spPr>
          <a:xfrm>
            <a:off x="422116" y="2158877"/>
            <a:ext cx="8246871" cy="4015651"/>
          </a:xfrm>
        </p:spPr>
        <p:txBody>
          <a:bodyPr>
            <a:normAutofit fontScale="92500" lnSpcReduction="10000"/>
          </a:bodyPr>
          <a:lstStyle/>
          <a:p>
            <a:pPr lvl="1">
              <a:buFont typeface="Arial" panose="020B0604020202020204" pitchFamily="34" charset="0"/>
              <a:buChar char="•"/>
            </a:pPr>
            <a:r>
              <a:rPr lang="en-GB" altLang="en-US" sz="2800" dirty="0"/>
              <a:t>Organised around the world every 6 months</a:t>
            </a:r>
          </a:p>
          <a:p>
            <a:pPr lvl="1">
              <a:buFont typeface="Arial" panose="020B0604020202020204" pitchFamily="34" charset="0"/>
              <a:buChar char="•"/>
            </a:pPr>
            <a:r>
              <a:rPr lang="en-GB" altLang="en-US" sz="2800" dirty="0"/>
              <a:t>exciting &amp; productive events bringing together a unique community of </a:t>
            </a:r>
            <a:r>
              <a:rPr lang="en-GB" altLang="en-US" sz="2800" b="1" dirty="0"/>
              <a:t>data science professionals, from multiple disciplines and domains</a:t>
            </a:r>
            <a:r>
              <a:rPr lang="en-GB" altLang="en-US" sz="2800" dirty="0"/>
              <a:t>; </a:t>
            </a:r>
          </a:p>
          <a:p>
            <a:pPr lvl="1">
              <a:buFont typeface="Arial" panose="020B0604020202020204" pitchFamily="34" charset="0"/>
              <a:buChar char="•"/>
            </a:pPr>
            <a:r>
              <a:rPr lang="en-GB" altLang="en-US" sz="2800" dirty="0"/>
              <a:t>help move the community forward in </a:t>
            </a:r>
            <a:r>
              <a:rPr lang="en-GB" altLang="en-US" sz="2800" b="1" dirty="0"/>
              <a:t>creating tangible deliverables</a:t>
            </a:r>
            <a:r>
              <a:rPr lang="en-GB" altLang="en-US" sz="2800" dirty="0"/>
              <a:t> that improve data sharing across disciplines, technologies, and countries;</a:t>
            </a:r>
          </a:p>
          <a:p>
            <a:pPr lvl="1">
              <a:buFont typeface="Arial" panose="020B0604020202020204" pitchFamily="34" charset="0"/>
              <a:buChar char="•"/>
            </a:pPr>
            <a:r>
              <a:rPr lang="en-GB" altLang="en-US" sz="2800" dirty="0"/>
              <a:t>heart of the plenaries are working meetings of </a:t>
            </a:r>
            <a:r>
              <a:rPr lang="en-GB" altLang="en-US" sz="2800" b="1" dirty="0"/>
              <a:t>RDA Working &amp; Interest groups</a:t>
            </a:r>
            <a:r>
              <a:rPr lang="en-GB" altLang="en-US" sz="2800" dirty="0"/>
              <a:t> and new potential groups through </a:t>
            </a:r>
            <a:r>
              <a:rPr lang="en-GB" altLang="en-US" sz="2800" b="1" dirty="0"/>
              <a:t>Birds of a Feather</a:t>
            </a:r>
            <a:r>
              <a:rPr lang="en-GB" altLang="en-US" sz="2800" dirty="0"/>
              <a:t> meetings</a:t>
            </a:r>
          </a:p>
          <a:p>
            <a:pPr lvl="1">
              <a:buFont typeface="Arial" panose="020B0604020202020204" pitchFamily="34" charset="0"/>
              <a:buChar char="•"/>
            </a:pPr>
            <a:r>
              <a:rPr lang="en-GB" altLang="en-US" sz="2800" dirty="0"/>
              <a:t>presentation of new </a:t>
            </a:r>
            <a:r>
              <a:rPr lang="en-GB" altLang="en-US" sz="2800" b="1" dirty="0"/>
              <a:t>Outputs and Adoption </a:t>
            </a:r>
            <a:r>
              <a:rPr lang="en-GB" altLang="en-US" sz="2800" dirty="0"/>
              <a:t>cases</a:t>
            </a:r>
          </a:p>
        </p:txBody>
      </p:sp>
    </p:spTree>
    <p:extLst>
      <p:ext uri="{BB962C8B-B14F-4D97-AF65-F5344CB8AC3E}">
        <p14:creationId xmlns:p14="http://schemas.microsoft.com/office/powerpoint/2010/main" val="1528523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GB" dirty="0"/>
              <a:t>What is RDA?</a:t>
            </a:r>
          </a:p>
        </p:txBody>
      </p:sp>
      <p:sp>
        <p:nvSpPr>
          <p:cNvPr id="3" name="Content Placeholder 2"/>
          <p:cNvSpPr>
            <a:spLocks noGrp="1"/>
          </p:cNvSpPr>
          <p:nvPr>
            <p:ph idx="1"/>
          </p:nvPr>
        </p:nvSpPr>
        <p:spPr>
          <a:xfrm>
            <a:off x="822959" y="1845734"/>
            <a:ext cx="7543801" cy="2633457"/>
          </a:xfrm>
        </p:spPr>
        <p:txBody>
          <a:bodyPr>
            <a:normAutofit/>
          </a:bodyPr>
          <a:lstStyle/>
          <a:p>
            <a:r>
              <a:rPr lang="en-GB" dirty="0"/>
              <a:t>RDA is an international </a:t>
            </a:r>
            <a:r>
              <a:rPr lang="en-GB" b="1" dirty="0"/>
              <a:t>member based organization </a:t>
            </a:r>
            <a:r>
              <a:rPr lang="en-GB" dirty="0"/>
              <a:t>focused on the development of infrastructure and community activities that reduce barriers to data sharing and exchange, and the acceleration of data driven innovation worldwide.</a:t>
            </a:r>
            <a:br>
              <a:rPr lang="en-GB" dirty="0"/>
            </a:br>
            <a:br>
              <a:rPr lang="en-GB" dirty="0"/>
            </a:br>
            <a:r>
              <a:rPr lang="en-GB" dirty="0"/>
              <a:t>With more than 7,700 members globally representing 137 countries, RDA includes </a:t>
            </a:r>
            <a:r>
              <a:rPr lang="en-GB" b="1" dirty="0"/>
              <a:t>researchers, scientists and data science professionals </a:t>
            </a:r>
            <a:r>
              <a:rPr lang="en-GB" dirty="0"/>
              <a:t>working in multiple disciplines, domains and thematic fields and from different types of organisations across the globe.   </a:t>
            </a:r>
          </a:p>
        </p:txBody>
      </p:sp>
      <p:sp>
        <p:nvSpPr>
          <p:cNvPr id="4" name="Content Placeholder 21"/>
          <p:cNvSpPr txBox="1">
            <a:spLocks/>
          </p:cNvSpPr>
          <p:nvPr/>
        </p:nvSpPr>
        <p:spPr>
          <a:xfrm>
            <a:off x="822959" y="4713333"/>
            <a:ext cx="7543801" cy="1374949"/>
          </a:xfrm>
          <a:prstGeom prst="rect">
            <a:avLst/>
          </a:prstGeom>
        </p:spPr>
        <p:style>
          <a:lnRef idx="3">
            <a:schemeClr val="lt1"/>
          </a:lnRef>
          <a:fillRef idx="1">
            <a:schemeClr val="accent1"/>
          </a:fillRef>
          <a:effectRef idx="1">
            <a:schemeClr val="accent1"/>
          </a:effectRef>
          <a:fontRef idx="minor">
            <a:schemeClr val="lt1"/>
          </a:fontRef>
        </p:style>
        <p:txBody>
          <a:bodyPr vert="horz" lIns="68580" tIns="34290" rIns="68580" bIns="34290" rtlCol="0">
            <a:normAutofit/>
          </a:bodyPr>
          <a:lstStyle>
            <a:lvl1pPr marL="342900" indent="-342900" algn="l" defTabSz="914400" rtl="0" eaLnBrk="1" latinLnBrk="0" hangingPunct="1">
              <a:spcBef>
                <a:spcPct val="20000"/>
              </a:spcBef>
              <a:buFontTx/>
              <a:buBlip>
                <a:blip r:embed="rId3"/>
              </a:buBlip>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Tx/>
              <a:buBlip>
                <a:blip r:embed="rId3"/>
              </a:buBlip>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Tx/>
              <a:buBlip>
                <a:blip r:embed="rId3"/>
              </a:buBlip>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Tx/>
              <a:buBlip>
                <a:blip r:embed="rId3"/>
              </a:buBlip>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Tx/>
              <a:buBlip>
                <a:blip r:embed="rId3"/>
              </a:buBlip>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chemeClr val="accent3">
                  <a:lumMod val="75000"/>
                </a:schemeClr>
              </a:buClr>
              <a:buNone/>
            </a:pPr>
            <a:r>
              <a:rPr lang="en-GB" sz="1800" b="1" i="1" dirty="0"/>
              <a:t>RDA is building the social and technical bridges that enable open sharing of data to achieve its vision of researchers and innovators openly sharing data across technologies, disciplines, and countries to address the grand challenges of society.</a:t>
            </a:r>
          </a:p>
        </p:txBody>
      </p:sp>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857250"/>
            <a:ext cx="1177241" cy="769296"/>
          </a:xfrm>
          <a:prstGeom prst="rect">
            <a:avLst/>
          </a:prstGeom>
        </p:spPr>
      </p:pic>
      <p:sp>
        <p:nvSpPr>
          <p:cNvPr id="6" name="Rectangle 5"/>
          <p:cNvSpPr/>
          <p:nvPr/>
        </p:nvSpPr>
        <p:spPr>
          <a:xfrm>
            <a:off x="261058" y="6430876"/>
            <a:ext cx="2351926" cy="338554"/>
          </a:xfrm>
          <a:prstGeom prst="rect">
            <a:avLst/>
          </a:prstGeom>
        </p:spPr>
        <p:txBody>
          <a:bodyPr wrap="none">
            <a:spAutoFit/>
          </a:bodyPr>
          <a:lstStyle/>
          <a:p>
            <a:r>
              <a:rPr lang="en-GB" sz="1600" b="1" dirty="0">
                <a:solidFill>
                  <a:schemeClr val="bg1"/>
                </a:solidFill>
              </a:rPr>
              <a:t>rd-alliance.org/about-</a:t>
            </a:r>
            <a:r>
              <a:rPr lang="en-GB" sz="1600" b="1" dirty="0" err="1">
                <a:solidFill>
                  <a:schemeClr val="bg1"/>
                </a:solidFill>
              </a:rPr>
              <a:t>rda</a:t>
            </a:r>
            <a:endParaRPr lang="en-GB" sz="1600" b="1" dirty="0">
              <a:solidFill>
                <a:schemeClr val="bg1"/>
              </a:solidFill>
            </a:endParaRPr>
          </a:p>
        </p:txBody>
      </p:sp>
      <p:sp>
        <p:nvSpPr>
          <p:cNvPr id="9"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0" name="Picture 2" descr="Creative Commons License"/>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Tree>
    <p:extLst>
      <p:ext uri="{BB962C8B-B14F-4D97-AF65-F5344CB8AC3E}">
        <p14:creationId xmlns:p14="http://schemas.microsoft.com/office/powerpoint/2010/main" val="28651011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Content Placeholder 6"/>
          <p:cNvPicPr>
            <a:picLocks noGrp="1" noChangeAspect="1"/>
          </p:cNvPicPr>
          <p:nvPr>
            <p:ph idx="1"/>
          </p:nvPr>
        </p:nvPicPr>
        <p:blipFill>
          <a:blip r:embed="rId3">
            <a:extLst>
              <a:ext uri="{28A0092B-C50C-407E-A947-70E740481C1C}">
                <a14:useLocalDpi xmlns:a14="http://schemas.microsoft.com/office/drawing/2010/main"/>
              </a:ext>
            </a:extLst>
          </a:blip>
          <a:srcRect/>
          <a:stretch>
            <a:fillRect/>
          </a:stretch>
        </p:blipFill>
        <p:spPr>
          <a:xfrm>
            <a:off x="409575" y="765175"/>
            <a:ext cx="1868488" cy="1568450"/>
          </a:xfrm>
        </p:spPr>
      </p:pic>
      <p:sp>
        <p:nvSpPr>
          <p:cNvPr id="10242" name="Title 1"/>
          <p:cNvSpPr>
            <a:spLocks noGrp="1"/>
          </p:cNvSpPr>
          <p:nvPr>
            <p:ph type="title"/>
          </p:nvPr>
        </p:nvSpPr>
        <p:spPr>
          <a:xfrm>
            <a:off x="1608134" y="-161428"/>
            <a:ext cx="7468789" cy="869165"/>
          </a:xfrm>
        </p:spPr>
        <p:txBody>
          <a:bodyPr>
            <a:noAutofit/>
          </a:bodyPr>
          <a:lstStyle/>
          <a:p>
            <a:pPr eaLnBrk="1" hangingPunct="1"/>
            <a:r>
              <a:rPr lang="en-GB" altLang="en-US" sz="3200" dirty="0"/>
              <a:t>RDA Plenary Meetings: benefits of attending </a:t>
            </a:r>
          </a:p>
        </p:txBody>
      </p:sp>
      <p:sp>
        <p:nvSpPr>
          <p:cNvPr id="8" name="TextBox 7"/>
          <p:cNvSpPr txBox="1"/>
          <p:nvPr/>
        </p:nvSpPr>
        <p:spPr>
          <a:xfrm>
            <a:off x="2279650" y="1131888"/>
            <a:ext cx="6143224" cy="919162"/>
          </a:xfrm>
          <a:prstGeom prst="round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defRPr/>
            </a:pPr>
            <a:r>
              <a:rPr lang="en-GB" sz="2400" dirty="0"/>
              <a:t>Exchange knowledge, share discoveries, discuss barriers and potential solutions </a:t>
            </a:r>
          </a:p>
        </p:txBody>
      </p:sp>
      <p:pic>
        <p:nvPicPr>
          <p:cNvPr id="10247" name="Picture 11"/>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45533" y="3414713"/>
            <a:ext cx="1885950" cy="141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2278062" y="3617913"/>
            <a:ext cx="6144811" cy="1328737"/>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sz="2400" dirty="0"/>
              <a:t>Expand your network and meet new committed and passionate data science professionals, working in multiple disciplines</a:t>
            </a:r>
          </a:p>
        </p:txBody>
      </p:sp>
      <p:sp>
        <p:nvSpPr>
          <p:cNvPr id="14" name="TextBox 13"/>
          <p:cNvSpPr txBox="1"/>
          <p:nvPr/>
        </p:nvSpPr>
        <p:spPr>
          <a:xfrm>
            <a:off x="2262187" y="5259388"/>
            <a:ext cx="6160685" cy="919162"/>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defRPr/>
            </a:pPr>
            <a:r>
              <a:rPr lang="en-GB" sz="2400" dirty="0"/>
              <a:t>Contribute to acceleration of data infrastructure development</a:t>
            </a:r>
          </a:p>
        </p:txBody>
      </p:sp>
      <p:pic>
        <p:nvPicPr>
          <p:cNvPr id="10250" name="Picture 14"/>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191558" y="4829175"/>
            <a:ext cx="199390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Picture 15"/>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708819" y="2333625"/>
            <a:ext cx="12700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a:xfrm>
            <a:off x="2279650" y="2333625"/>
            <a:ext cx="6143224" cy="919163"/>
          </a:xfrm>
          <a:prstGeom prst="round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defRPr/>
            </a:pPr>
            <a:r>
              <a:rPr lang="en-GB" sz="2400" dirty="0"/>
              <a:t>Learn about new trends, strategies, research developments, directions and policies</a:t>
            </a:r>
          </a:p>
        </p:txBody>
      </p:sp>
      <p:sp>
        <p:nvSpPr>
          <p:cNvPr id="16"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8" name="Picture 2" descr="Creative Commons License"/>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20" name="Title 4"/>
          <p:cNvSpPr txBox="1">
            <a:spLocks/>
          </p:cNvSpPr>
          <p:nvPr/>
        </p:nvSpPr>
        <p:spPr bwMode="auto">
          <a:xfrm>
            <a:off x="0" y="6408542"/>
            <a:ext cx="4802394"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600" b="1" dirty="0">
                <a:solidFill>
                  <a:schemeClr val="bg1"/>
                </a:solidFill>
                <a:ea typeface="ＭＳ Ｐゴシック" pitchFamily="34" charset="-128"/>
              </a:rPr>
              <a:t>rd-alliance.org/plenaries</a:t>
            </a:r>
            <a:endParaRPr lang="en-GB" altLang="en-US" sz="1400" b="1" dirty="0">
              <a:solidFill>
                <a:schemeClr val="bg1"/>
              </a:solidFill>
              <a:ea typeface="ＭＳ Ｐゴシック" pitchFamily="34" charset="-128"/>
            </a:endParaRPr>
          </a:p>
        </p:txBody>
      </p:sp>
      <p:pic>
        <p:nvPicPr>
          <p:cNvPr id="21" name="Picture 5">
            <a:extLst>
              <a:ext uri="{FF2B5EF4-FFF2-40B4-BE49-F238E27FC236}">
                <a16:creationId xmlns:a16="http://schemas.microsoft.com/office/drawing/2014/main" id="{D8284C14-753A-8F4E-9E63-E74506468267}"/>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1994" y="77491"/>
            <a:ext cx="1177241" cy="769296"/>
          </a:xfrm>
          <a:prstGeom prst="rect">
            <a:avLst/>
          </a:prstGeom>
        </p:spPr>
      </p:pic>
    </p:spTree>
    <p:extLst>
      <p:ext uri="{BB962C8B-B14F-4D97-AF65-F5344CB8AC3E}">
        <p14:creationId xmlns:p14="http://schemas.microsoft.com/office/powerpoint/2010/main" val="36155440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4"/>
          <p:cNvSpPr txBox="1">
            <a:spLocks/>
          </p:cNvSpPr>
          <p:nvPr/>
        </p:nvSpPr>
        <p:spPr bwMode="auto">
          <a:xfrm>
            <a:off x="0" y="6408542"/>
            <a:ext cx="4802394" cy="3841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600" b="1" dirty="0">
                <a:solidFill>
                  <a:schemeClr val="bg1"/>
                </a:solidFill>
                <a:ea typeface="ＭＳ Ｐゴシック" pitchFamily="34" charset="-128"/>
              </a:rPr>
              <a:t>rd-alliance.org/call-supporting-and-other-</a:t>
            </a:r>
            <a:r>
              <a:rPr lang="en-GB" altLang="en-US" sz="1600" b="1" dirty="0" err="1">
                <a:solidFill>
                  <a:schemeClr val="bg1"/>
                </a:solidFill>
                <a:ea typeface="ＭＳ Ｐゴシック" pitchFamily="34" charset="-128"/>
              </a:rPr>
              <a:t>rda</a:t>
            </a:r>
            <a:r>
              <a:rPr lang="en-GB" altLang="en-US" sz="1600" b="1" dirty="0">
                <a:solidFill>
                  <a:schemeClr val="bg1"/>
                </a:solidFill>
                <a:ea typeface="ＭＳ Ｐゴシック" pitchFamily="34" charset="-128"/>
              </a:rPr>
              <a:t>-outputs</a:t>
            </a:r>
            <a:endParaRPr lang="en-GB" altLang="en-US" sz="1400" b="1" dirty="0">
              <a:solidFill>
                <a:schemeClr val="bg1"/>
              </a:solidFill>
              <a:ea typeface="ＭＳ Ｐゴシック" pitchFamily="34" charset="-128"/>
            </a:endParaRPr>
          </a:p>
        </p:txBody>
      </p:sp>
      <p:sp>
        <p:nvSpPr>
          <p:cNvPr id="12"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3" name="Picture 2" descr="Creative Commons Licens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17" name="Titolo 1">
            <a:extLst>
              <a:ext uri="{FF2B5EF4-FFF2-40B4-BE49-F238E27FC236}">
                <a16:creationId xmlns:a16="http://schemas.microsoft.com/office/drawing/2014/main" id="{BE1B66CA-D74E-AE47-B471-B25656C0611A}"/>
              </a:ext>
            </a:extLst>
          </p:cNvPr>
          <p:cNvSpPr>
            <a:spLocks noGrp="1"/>
          </p:cNvSpPr>
          <p:nvPr>
            <p:ph type="title"/>
          </p:nvPr>
        </p:nvSpPr>
        <p:spPr>
          <a:xfrm>
            <a:off x="822960" y="286604"/>
            <a:ext cx="7543800" cy="1450757"/>
          </a:xfrm>
        </p:spPr>
        <p:txBody>
          <a:bodyPr>
            <a:normAutofit/>
          </a:bodyPr>
          <a:lstStyle/>
          <a:p>
            <a:pPr algn="ctr"/>
            <a:r>
              <a:rPr lang="en-US" sz="4400" dirty="0"/>
              <a:t>NEXT STEPS</a:t>
            </a:r>
            <a:endParaRPr lang="it-IT" sz="4400" dirty="0"/>
          </a:p>
        </p:txBody>
      </p:sp>
      <p:sp>
        <p:nvSpPr>
          <p:cNvPr id="19" name="Content Placeholder 2">
            <a:extLst>
              <a:ext uri="{FF2B5EF4-FFF2-40B4-BE49-F238E27FC236}">
                <a16:creationId xmlns:a16="http://schemas.microsoft.com/office/drawing/2014/main" id="{2522C830-37A5-7A43-AE3A-42D16B1AF6C6}"/>
              </a:ext>
            </a:extLst>
          </p:cNvPr>
          <p:cNvSpPr>
            <a:spLocks noGrp="1"/>
          </p:cNvSpPr>
          <p:nvPr>
            <p:ph idx="1"/>
          </p:nvPr>
        </p:nvSpPr>
        <p:spPr>
          <a:xfrm>
            <a:off x="422116" y="2158877"/>
            <a:ext cx="8246871" cy="4015651"/>
          </a:xfrm>
        </p:spPr>
        <p:txBody>
          <a:bodyPr>
            <a:normAutofit/>
          </a:bodyPr>
          <a:lstStyle/>
          <a:p>
            <a:pPr lvl="1">
              <a:buFont typeface="Arial" panose="020B0604020202020204" pitchFamily="34" charset="0"/>
              <a:buChar char="•"/>
            </a:pPr>
            <a:r>
              <a:rPr lang="en-GB" altLang="en-US" sz="2800" dirty="0"/>
              <a:t>Review the selected WGs and IGs</a:t>
            </a:r>
          </a:p>
          <a:p>
            <a:pPr lvl="1">
              <a:buFont typeface="Arial" panose="020B0604020202020204" pitchFamily="34" charset="0"/>
              <a:buChar char="•"/>
            </a:pPr>
            <a:r>
              <a:rPr lang="en-GB" altLang="en-US" sz="2800" dirty="0"/>
              <a:t>Verify the common activities between WMO and RDA</a:t>
            </a:r>
          </a:p>
          <a:p>
            <a:pPr lvl="1">
              <a:buFont typeface="Arial" panose="020B0604020202020204" pitchFamily="34" charset="0"/>
              <a:buChar char="•"/>
            </a:pPr>
            <a:r>
              <a:rPr lang="en-GB" altLang="en-US" sz="2800" dirty="0"/>
              <a:t>If interested then decide how join the RDA</a:t>
            </a:r>
          </a:p>
          <a:p>
            <a:pPr marL="201168" lvl="1" indent="0">
              <a:buNone/>
            </a:pPr>
            <a:r>
              <a:rPr lang="en-GB" altLang="en-US" sz="2800" dirty="0"/>
              <a:t> </a:t>
            </a:r>
          </a:p>
        </p:txBody>
      </p:sp>
    </p:spTree>
    <p:extLst>
      <p:ext uri="{BB962C8B-B14F-4D97-AF65-F5344CB8AC3E}">
        <p14:creationId xmlns:p14="http://schemas.microsoft.com/office/powerpoint/2010/main" val="1864705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GB" dirty="0"/>
              <a:t>What does RDA do?</a:t>
            </a:r>
          </a:p>
        </p:txBody>
      </p:sp>
      <p:sp>
        <p:nvSpPr>
          <p:cNvPr id="3" name="Content Placeholder 2"/>
          <p:cNvSpPr>
            <a:spLocks noGrp="1"/>
          </p:cNvSpPr>
          <p:nvPr>
            <p:ph idx="1"/>
          </p:nvPr>
        </p:nvSpPr>
        <p:spPr>
          <a:xfrm>
            <a:off x="822960" y="2080714"/>
            <a:ext cx="7543800" cy="1360337"/>
          </a:xfrm>
          <a:solidFill>
            <a:schemeClr val="accent1">
              <a:lumMod val="40000"/>
              <a:lumOff val="60000"/>
            </a:schemeClr>
          </a:solidFill>
        </p:spPr>
        <p:txBody>
          <a:bodyPr>
            <a:noAutofit/>
          </a:bodyPr>
          <a:lstStyle/>
          <a:p>
            <a:pPr algn="ctr"/>
            <a:r>
              <a:rPr lang="en-GB" sz="1800" b="1" i="1" dirty="0"/>
              <a:t>Members come together through self-formed, volunteer, focussed Working Groups, exploratory Interest Groups to exchange knowledge, share discoveries, discuss barriers and potential solutions, explore and define policies and test as well as harmonise standards to enhance and facilitate global data sharing &amp; re-use.</a:t>
            </a:r>
          </a:p>
          <a:p>
            <a:r>
              <a:rPr lang="en-GB" sz="1800" dirty="0"/>
              <a:t>RDA members collaborate together across the globe to tackle numerous infrastructure &amp; data sharing challenges related to:</a:t>
            </a:r>
          </a:p>
        </p:txBody>
      </p:sp>
      <p:sp>
        <p:nvSpPr>
          <p:cNvPr id="5" name="TextBox 4"/>
          <p:cNvSpPr txBox="1"/>
          <p:nvPr/>
        </p:nvSpPr>
        <p:spPr>
          <a:xfrm>
            <a:off x="822960" y="4340409"/>
            <a:ext cx="6974898" cy="1477328"/>
          </a:xfrm>
          <a:prstGeom prst="rect">
            <a:avLst/>
          </a:prstGeom>
          <a:noFill/>
        </p:spPr>
        <p:txBody>
          <a:bodyPr wrap="square" numCol="2" rtlCol="0">
            <a:spAutoFit/>
          </a:bodyPr>
          <a:lstStyle/>
          <a:p>
            <a:pPr>
              <a:buClr>
                <a:schemeClr val="accent3"/>
              </a:buClr>
              <a:buFont typeface="Wingdings" panose="05000000000000000000" pitchFamily="2" charset="2"/>
              <a:buChar char="v"/>
            </a:pPr>
            <a:r>
              <a:rPr lang="en-GB" dirty="0"/>
              <a:t>Reproducibility</a:t>
            </a:r>
          </a:p>
          <a:p>
            <a:pPr>
              <a:buClr>
                <a:schemeClr val="accent3"/>
              </a:buClr>
              <a:buFont typeface="Wingdings" panose="05000000000000000000" pitchFamily="2" charset="2"/>
              <a:buChar char="v"/>
            </a:pPr>
            <a:r>
              <a:rPr lang="en-GB" dirty="0"/>
              <a:t>Data preservation</a:t>
            </a:r>
          </a:p>
          <a:p>
            <a:pPr marL="203597" indent="-203597">
              <a:buClr>
                <a:schemeClr val="accent3"/>
              </a:buClr>
              <a:buFont typeface="Wingdings" panose="05000000000000000000" pitchFamily="2" charset="2"/>
              <a:buChar char="v"/>
            </a:pPr>
            <a:r>
              <a:rPr lang="en-GB" dirty="0"/>
              <a:t>Best practices for domain repositories</a:t>
            </a:r>
          </a:p>
          <a:p>
            <a:pPr>
              <a:buClr>
                <a:schemeClr val="accent3"/>
              </a:buClr>
              <a:buFont typeface="Wingdings" panose="05000000000000000000" pitchFamily="2" charset="2"/>
              <a:buChar char="v"/>
            </a:pPr>
            <a:r>
              <a:rPr lang="en-GB" dirty="0"/>
              <a:t>Legal interoperability</a:t>
            </a:r>
          </a:p>
          <a:p>
            <a:pPr>
              <a:buClr>
                <a:schemeClr val="accent3"/>
              </a:buClr>
              <a:buFont typeface="Wingdings" panose="05000000000000000000" pitchFamily="2" charset="2"/>
              <a:buChar char="v"/>
            </a:pPr>
            <a:r>
              <a:rPr lang="en-GB" dirty="0"/>
              <a:t>Data citation</a:t>
            </a:r>
          </a:p>
          <a:p>
            <a:pPr>
              <a:buClr>
                <a:schemeClr val="accent3"/>
              </a:buClr>
              <a:buFont typeface="Wingdings" panose="05000000000000000000" pitchFamily="2" charset="2"/>
              <a:buChar char="v"/>
            </a:pPr>
            <a:r>
              <a:rPr lang="en-GB" dirty="0"/>
              <a:t>Data type registries</a:t>
            </a:r>
          </a:p>
          <a:p>
            <a:pPr>
              <a:buClr>
                <a:schemeClr val="accent3"/>
              </a:buClr>
              <a:buFont typeface="Wingdings" panose="05000000000000000000" pitchFamily="2" charset="2"/>
              <a:buChar char="v"/>
            </a:pPr>
            <a:r>
              <a:rPr lang="en-GB" dirty="0"/>
              <a:t>Metadata</a:t>
            </a:r>
          </a:p>
          <a:p>
            <a:pPr>
              <a:buClr>
                <a:schemeClr val="accent3"/>
              </a:buClr>
              <a:buFont typeface="Wingdings" panose="05000000000000000000" pitchFamily="2" charset="2"/>
              <a:buChar char="v"/>
            </a:pPr>
            <a:r>
              <a:rPr lang="en-GB" dirty="0"/>
              <a:t>and so many more!</a:t>
            </a:r>
          </a:p>
          <a:p>
            <a:endParaRPr lang="en-GB" sz="135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641164" y="3879641"/>
            <a:ext cx="1725596" cy="2398864"/>
          </a:xfrm>
          <a:prstGeom prst="rect">
            <a:avLst/>
          </a:prstGeom>
        </p:spPr>
      </p:pic>
      <p:sp>
        <p:nvSpPr>
          <p:cNvPr id="9" name="Rectangle 5"/>
          <p:cNvSpPr/>
          <p:nvPr/>
        </p:nvSpPr>
        <p:spPr>
          <a:xfrm>
            <a:off x="261058" y="6430876"/>
            <a:ext cx="2351926" cy="338554"/>
          </a:xfrm>
          <a:prstGeom prst="rect">
            <a:avLst/>
          </a:prstGeom>
        </p:spPr>
        <p:txBody>
          <a:bodyPr wrap="none">
            <a:spAutoFit/>
          </a:bodyPr>
          <a:lstStyle/>
          <a:p>
            <a:r>
              <a:rPr lang="en-GB" sz="1600" b="1" dirty="0">
                <a:solidFill>
                  <a:schemeClr val="bg1"/>
                </a:solidFill>
              </a:rPr>
              <a:t>rd-alliance.org/about-</a:t>
            </a:r>
            <a:r>
              <a:rPr lang="en-GB" sz="1600" b="1" dirty="0" err="1">
                <a:solidFill>
                  <a:schemeClr val="bg1"/>
                </a:solidFill>
              </a:rPr>
              <a:t>rda</a:t>
            </a:r>
            <a:endParaRPr lang="en-GB" sz="1600" b="1" dirty="0">
              <a:solidFill>
                <a:schemeClr val="bg1"/>
              </a:solidFill>
            </a:endParaRPr>
          </a:p>
        </p:txBody>
      </p:sp>
      <p:sp>
        <p:nvSpPr>
          <p:cNvPr id="11"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2" name="Picture 2" descr="Creative Commons Licen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857250"/>
            <a:ext cx="1177241" cy="769296"/>
          </a:xfrm>
          <a:prstGeom prst="rect">
            <a:avLst/>
          </a:prstGeom>
        </p:spPr>
      </p:pic>
    </p:spTree>
    <p:extLst>
      <p:ext uri="{BB962C8B-B14F-4D97-AF65-F5344CB8AC3E}">
        <p14:creationId xmlns:p14="http://schemas.microsoft.com/office/powerpoint/2010/main" val="7036520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GB" dirty="0"/>
              <a:t>Who Can Join RDA?</a:t>
            </a:r>
          </a:p>
        </p:txBody>
      </p:sp>
      <p:sp>
        <p:nvSpPr>
          <p:cNvPr id="3" name="Content Placeholder 2"/>
          <p:cNvSpPr>
            <a:spLocks noGrp="1"/>
          </p:cNvSpPr>
          <p:nvPr>
            <p:ph idx="1"/>
          </p:nvPr>
        </p:nvSpPr>
        <p:spPr>
          <a:xfrm>
            <a:off x="822959" y="1828214"/>
            <a:ext cx="7543801" cy="4023360"/>
          </a:xfrm>
        </p:spPr>
        <p:txBody>
          <a:bodyPr>
            <a:normAutofit/>
          </a:bodyPr>
          <a:lstStyle/>
          <a:p>
            <a:pPr marL="201168" lvl="1" indent="0">
              <a:buNone/>
            </a:pPr>
            <a:r>
              <a:rPr lang="en-US" sz="2000" i="1" dirty="0"/>
              <a:t>Any individual or organization, regardless of profession or discipline, with an interest in reducing the barriers to data sharing and re-use and who agrees to RDA’s guiding principles of:</a:t>
            </a:r>
          </a:p>
          <a:p>
            <a:pPr lvl="8">
              <a:tabLst>
                <a:tab pos="388144" algn="l"/>
              </a:tabLst>
            </a:pPr>
            <a:r>
              <a:rPr lang="en-US" sz="2000" i="1" dirty="0"/>
              <a:t>Openness</a:t>
            </a:r>
          </a:p>
          <a:p>
            <a:pPr lvl="8">
              <a:tabLst>
                <a:tab pos="388144" algn="l"/>
              </a:tabLst>
            </a:pPr>
            <a:r>
              <a:rPr lang="en-US" sz="2000" i="1" dirty="0"/>
              <a:t>Consensus</a:t>
            </a:r>
          </a:p>
          <a:p>
            <a:pPr lvl="8">
              <a:tabLst>
                <a:tab pos="388144" algn="l"/>
              </a:tabLst>
            </a:pPr>
            <a:r>
              <a:rPr lang="en-US" sz="2000" i="1" dirty="0"/>
              <a:t>Balance</a:t>
            </a:r>
          </a:p>
          <a:p>
            <a:pPr lvl="8">
              <a:tabLst>
                <a:tab pos="388144" algn="l"/>
              </a:tabLst>
            </a:pPr>
            <a:r>
              <a:rPr lang="en-US" sz="2000" i="1" dirty="0"/>
              <a:t>Harmonization</a:t>
            </a:r>
          </a:p>
          <a:p>
            <a:pPr lvl="8">
              <a:tabLst>
                <a:tab pos="388144" algn="l"/>
              </a:tabLst>
            </a:pPr>
            <a:r>
              <a:rPr lang="en-US" sz="2000" i="1" dirty="0"/>
              <a:t>Community-driven</a:t>
            </a:r>
          </a:p>
          <a:p>
            <a:pPr lvl="8">
              <a:tabLst>
                <a:tab pos="388144" algn="l"/>
              </a:tabLst>
            </a:pPr>
            <a:r>
              <a:rPr lang="en-US" sz="2000" i="1" dirty="0"/>
              <a:t>Non-profit and technology-neutra</a:t>
            </a:r>
            <a:r>
              <a:rPr lang="en-US" sz="1500" i="1" dirty="0"/>
              <a:t>l</a:t>
            </a:r>
          </a:p>
          <a:p>
            <a:pPr marL="0" indent="0" algn="ctr">
              <a:buNone/>
            </a:pPr>
            <a:r>
              <a:rPr lang="en-GB" sz="2100" b="1" dirty="0">
                <a:solidFill>
                  <a:srgbClr val="00B050"/>
                </a:solidFill>
              </a:rPr>
              <a:t>Individual Membership is free @ </a:t>
            </a:r>
            <a:br>
              <a:rPr lang="en-GB" sz="2100" b="1" dirty="0">
                <a:solidFill>
                  <a:srgbClr val="00B050"/>
                </a:solidFill>
              </a:rPr>
            </a:br>
            <a:r>
              <a:rPr lang="en-GB" sz="2100" b="1" dirty="0">
                <a:solidFill>
                  <a:srgbClr val="00B050"/>
                </a:solidFill>
              </a:rPr>
              <a:t>https://www.rd-alliance.org/user/register</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 y="857250"/>
            <a:ext cx="1177241" cy="769296"/>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84160" y="2929466"/>
            <a:ext cx="2678334" cy="1100426"/>
          </a:xfrm>
          <a:prstGeom prst="rect">
            <a:avLst/>
          </a:prstGeom>
        </p:spPr>
      </p:pic>
      <p:sp>
        <p:nvSpPr>
          <p:cNvPr id="10" name="Rectangle 5"/>
          <p:cNvSpPr/>
          <p:nvPr/>
        </p:nvSpPr>
        <p:spPr>
          <a:xfrm>
            <a:off x="261058" y="6430876"/>
            <a:ext cx="3006336" cy="338554"/>
          </a:xfrm>
          <a:prstGeom prst="rect">
            <a:avLst/>
          </a:prstGeom>
        </p:spPr>
        <p:txBody>
          <a:bodyPr wrap="none">
            <a:spAutoFit/>
          </a:bodyPr>
          <a:lstStyle/>
          <a:p>
            <a:r>
              <a:rPr lang="en-GB" sz="1600" b="1" dirty="0">
                <a:solidFill>
                  <a:schemeClr val="bg1"/>
                </a:solidFill>
              </a:rPr>
              <a:t>rd-alliance.org/get-involved.html</a:t>
            </a:r>
          </a:p>
        </p:txBody>
      </p:sp>
      <p:sp>
        <p:nvSpPr>
          <p:cNvPr id="9"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1" name="Picture 2" descr="Creative Commons License"/>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Tree>
    <p:extLst>
      <p:ext uri="{BB962C8B-B14F-4D97-AF65-F5344CB8AC3E}">
        <p14:creationId xmlns:p14="http://schemas.microsoft.com/office/powerpoint/2010/main" val="776832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en-GB" sz="4400" dirty="0"/>
              <a:t>Why Join RDA as an Organisational Member?</a:t>
            </a:r>
          </a:p>
        </p:txBody>
      </p:sp>
      <p:sp>
        <p:nvSpPr>
          <p:cNvPr id="7" name="Content Placeholder 6"/>
          <p:cNvSpPr>
            <a:spLocks noGrp="1"/>
          </p:cNvSpPr>
          <p:nvPr>
            <p:ph sz="half" idx="2"/>
          </p:nvPr>
        </p:nvSpPr>
        <p:spPr>
          <a:xfrm>
            <a:off x="905933" y="1801548"/>
            <a:ext cx="7460827" cy="4348236"/>
          </a:xfrm>
        </p:spPr>
        <p:txBody>
          <a:bodyPr>
            <a:normAutofit/>
          </a:bodyPr>
          <a:lstStyle/>
          <a:p>
            <a:r>
              <a:rPr lang="en-GB" sz="2800" b="1" dirty="0"/>
              <a:t>Organisational</a:t>
            </a:r>
            <a:r>
              <a:rPr lang="en-US" sz="2800" b="1" dirty="0"/>
              <a:t> Member Benefits</a:t>
            </a:r>
            <a:endParaRPr lang="en-US" sz="1000" b="1" dirty="0"/>
          </a:p>
          <a:p>
            <a:endParaRPr lang="en-US" sz="1000" b="1" dirty="0"/>
          </a:p>
          <a:p>
            <a:pPr lvl="2">
              <a:tabLst>
                <a:tab pos="297656" algn="l"/>
              </a:tabLst>
            </a:pPr>
            <a:r>
              <a:rPr lang="en-US" sz="1800" i="1" dirty="0"/>
              <a:t>Provide an </a:t>
            </a:r>
            <a:r>
              <a:rPr lang="en-US" sz="1800" b="1" i="1" dirty="0"/>
              <a:t>organizational perspective </a:t>
            </a:r>
            <a:r>
              <a:rPr lang="en-US" sz="1800" i="1" dirty="0"/>
              <a:t>on the work of RDA and ability to influence RDA’s direction </a:t>
            </a:r>
          </a:p>
          <a:p>
            <a:pPr lvl="2">
              <a:tabLst>
                <a:tab pos="297656" algn="l"/>
              </a:tabLst>
            </a:pPr>
            <a:r>
              <a:rPr lang="en-US" sz="1800" i="1" dirty="0"/>
              <a:t>Assist in </a:t>
            </a:r>
            <a:r>
              <a:rPr lang="en-US" sz="1800" b="1" i="1" dirty="0"/>
              <a:t>implementation &amp; adoption </a:t>
            </a:r>
            <a:r>
              <a:rPr lang="en-US" sz="1800" i="1" dirty="0"/>
              <a:t>of RDA Recommendations &amp; Outputs</a:t>
            </a:r>
          </a:p>
          <a:p>
            <a:pPr lvl="2">
              <a:tabLst>
                <a:tab pos="297656" algn="l"/>
              </a:tabLst>
            </a:pPr>
            <a:r>
              <a:rPr lang="en-US" sz="1800" i="1" dirty="0"/>
              <a:t>Participate in all RDA Organizational Forums</a:t>
            </a:r>
          </a:p>
          <a:p>
            <a:pPr lvl="2">
              <a:tabLst>
                <a:tab pos="297656" algn="l"/>
              </a:tabLst>
            </a:pPr>
            <a:r>
              <a:rPr lang="en-US" sz="1800" i="1" dirty="0"/>
              <a:t>Receive regular </a:t>
            </a:r>
            <a:r>
              <a:rPr lang="en-US" sz="1800" b="1" i="1" dirty="0"/>
              <a:t>updates</a:t>
            </a:r>
            <a:r>
              <a:rPr lang="en-US" sz="1800" i="1" dirty="0"/>
              <a:t> on the work of the RDA</a:t>
            </a:r>
          </a:p>
          <a:p>
            <a:pPr lvl="2">
              <a:tabLst>
                <a:tab pos="297656" algn="l"/>
              </a:tabLst>
            </a:pPr>
            <a:r>
              <a:rPr lang="en-US" sz="1800" i="1" dirty="0"/>
              <a:t>Attend Organizational Assembly meetings and vote on </a:t>
            </a:r>
            <a:r>
              <a:rPr lang="en-US" sz="1800" b="1" i="1" dirty="0"/>
              <a:t>proposed policies </a:t>
            </a:r>
            <a:r>
              <a:rPr lang="en-US" sz="1800" i="1" dirty="0"/>
              <a:t>for consideration by the RDA Council and for members of the Organizational Advisory Board</a:t>
            </a:r>
          </a:p>
          <a:p>
            <a:pPr lvl="2">
              <a:tabLst>
                <a:tab pos="297656" algn="l"/>
              </a:tabLst>
            </a:pPr>
            <a:r>
              <a:rPr lang="en-US" sz="1800" i="1" dirty="0"/>
              <a:t>Provide </a:t>
            </a:r>
            <a:r>
              <a:rPr lang="en-US" sz="1800" b="1" i="1" dirty="0"/>
              <a:t>advice to RDA Council </a:t>
            </a:r>
            <a:r>
              <a:rPr lang="en-US" sz="1800" i="1" dirty="0"/>
              <a:t>through the Organizational Advisory Board</a:t>
            </a:r>
          </a:p>
          <a:p>
            <a:pPr lvl="2">
              <a:tabLst>
                <a:tab pos="297656" algn="l"/>
              </a:tabLst>
            </a:pPr>
            <a:r>
              <a:rPr lang="en-US" sz="1800" i="1" dirty="0"/>
              <a:t>Be recognized on the RDA Website and at RDA Meetings as a </a:t>
            </a:r>
            <a:r>
              <a:rPr lang="en-US" sz="1800" b="1" i="1" dirty="0"/>
              <a:t>supporter of data interoperability</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 y="857250"/>
            <a:ext cx="1177241" cy="769296"/>
          </a:xfrm>
          <a:prstGeom prst="rect">
            <a:avLst/>
          </a:prstGeom>
        </p:spPr>
      </p:pic>
      <p:sp>
        <p:nvSpPr>
          <p:cNvPr id="13" name="TextBox 12"/>
          <p:cNvSpPr txBox="1"/>
          <p:nvPr/>
        </p:nvSpPr>
        <p:spPr>
          <a:xfrm>
            <a:off x="4341812" y="5844639"/>
            <a:ext cx="4024948" cy="369332"/>
          </a:xfrm>
          <a:prstGeom prst="rect">
            <a:avLst/>
          </a:prstGeom>
          <a:solidFill>
            <a:schemeClr val="accent1">
              <a:lumMod val="60000"/>
              <a:lumOff val="40000"/>
            </a:schemeClr>
          </a:solidFill>
        </p:spPr>
        <p:txBody>
          <a:bodyPr wrap="none" rtlCol="0">
            <a:spAutoFit/>
          </a:bodyPr>
          <a:lstStyle/>
          <a:p>
            <a:r>
              <a:rPr lang="it-IT" b="1" dirty="0"/>
              <a:t>49 Organisational &amp; 8 Affiliate Members</a:t>
            </a:r>
          </a:p>
        </p:txBody>
      </p:sp>
      <p:sp>
        <p:nvSpPr>
          <p:cNvPr id="14"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5" name="Picture 2" descr="Creative Commons Licen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11" name="Rectangle 5">
            <a:extLst>
              <a:ext uri="{FF2B5EF4-FFF2-40B4-BE49-F238E27FC236}">
                <a16:creationId xmlns:a16="http://schemas.microsoft.com/office/drawing/2014/main" id="{B61FC200-889A-444F-AB86-3F11891E830D}"/>
              </a:ext>
            </a:extLst>
          </p:cNvPr>
          <p:cNvSpPr/>
          <p:nvPr/>
        </p:nvSpPr>
        <p:spPr>
          <a:xfrm>
            <a:off x="261058" y="6430876"/>
            <a:ext cx="5082866" cy="338554"/>
          </a:xfrm>
          <a:prstGeom prst="rect">
            <a:avLst/>
          </a:prstGeom>
        </p:spPr>
        <p:txBody>
          <a:bodyPr wrap="none">
            <a:spAutoFit/>
          </a:bodyPr>
          <a:lstStyle/>
          <a:p>
            <a:r>
              <a:rPr lang="en-GB" sz="1600" b="1" dirty="0" err="1">
                <a:solidFill>
                  <a:schemeClr val="bg1"/>
                </a:solidFill>
              </a:rPr>
              <a:t>rd-alliance.org</a:t>
            </a:r>
            <a:r>
              <a:rPr lang="en-GB" sz="1600" b="1" dirty="0">
                <a:solidFill>
                  <a:schemeClr val="bg1"/>
                </a:solidFill>
              </a:rPr>
              <a:t>/ get-involved/organisational-membership</a:t>
            </a:r>
          </a:p>
        </p:txBody>
      </p:sp>
    </p:spTree>
    <p:extLst>
      <p:ext uri="{BB962C8B-B14F-4D97-AF65-F5344CB8AC3E}">
        <p14:creationId xmlns:p14="http://schemas.microsoft.com/office/powerpoint/2010/main" val="3292801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Picture 68">
            <a:extLst>
              <a:ext uri="{FF2B5EF4-FFF2-40B4-BE49-F238E27FC236}">
                <a16:creationId xmlns:a16="http://schemas.microsoft.com/office/drawing/2014/main" id="{77EFD286-7464-F144-81C1-5C6D4A7721C8}"/>
              </a:ext>
            </a:extLst>
          </p:cNvPr>
          <p:cNvPicPr>
            <a:picLocks noChangeAspect="1"/>
          </p:cNvPicPr>
          <p:nvPr/>
        </p:nvPicPr>
        <p:blipFill>
          <a:blip r:embed="rId3"/>
          <a:stretch>
            <a:fillRect/>
          </a:stretch>
        </p:blipFill>
        <p:spPr>
          <a:xfrm>
            <a:off x="5147021" y="5727260"/>
            <a:ext cx="617665" cy="617665"/>
          </a:xfrm>
          <a:prstGeom prst="rect">
            <a:avLst/>
          </a:prstGeom>
        </p:spPr>
      </p:pic>
      <p:pic>
        <p:nvPicPr>
          <p:cNvPr id="37" name="Picture 36" descr="A close up of a logo&#10;&#10;Description generated with high confidence">
            <a:extLst>
              <a:ext uri="{FF2B5EF4-FFF2-40B4-BE49-F238E27FC236}">
                <a16:creationId xmlns:a16="http://schemas.microsoft.com/office/drawing/2014/main" id="{CDDCD30F-3777-4D55-872C-6694B5E4C57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58593" y="3131998"/>
            <a:ext cx="1671551" cy="1671551"/>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56345" y="58365"/>
            <a:ext cx="1177241" cy="769296"/>
          </a:xfrm>
          <a:prstGeom prst="rect">
            <a:avLst/>
          </a:prstGeom>
        </p:spPr>
      </p:pic>
      <p:sp>
        <p:nvSpPr>
          <p:cNvPr id="75" name="Rettangolo 5"/>
          <p:cNvSpPr>
            <a:spLocks noChangeArrowheads="1"/>
          </p:cNvSpPr>
          <p:nvPr/>
        </p:nvSpPr>
        <p:spPr bwMode="auto">
          <a:xfrm>
            <a:off x="7258" y="923428"/>
            <a:ext cx="1876610" cy="612934"/>
          </a:xfrm>
          <a:prstGeom prst="roundRect">
            <a:avLst/>
          </a:prstGeom>
          <a:ln/>
          <a:extLst/>
        </p:spPr>
        <p:style>
          <a:lnRef idx="1">
            <a:schemeClr val="accent1"/>
          </a:lnRef>
          <a:fillRef idx="3">
            <a:schemeClr val="accent1"/>
          </a:fillRef>
          <a:effectRef idx="2">
            <a:schemeClr val="accent1"/>
          </a:effectRef>
          <a:fontRef idx="minor">
            <a:schemeClr val="lt1"/>
          </a:fontRef>
        </p:style>
        <p:txBody>
          <a:bodyPr wrap="square">
            <a:spAutoFit/>
          </a:bodyPr>
          <a:lstStyle>
            <a:lvl1pPr eaLnBrk="0" hangingPunct="0">
              <a:defRPr sz="2800" b="1">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800" b="1">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800" b="1">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800" b="1">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800" b="1">
                <a:solidFill>
                  <a:schemeClr val="bg1"/>
                </a:solidFill>
                <a:latin typeface="Arial" panose="020B0604020202020204" pitchFamily="34" charset="0"/>
                <a:ea typeface="ＭＳ Ｐゴシック" panose="020B0600070205080204" pitchFamily="34" charset="-128"/>
              </a:defRPr>
            </a:lvl9pPr>
          </a:lstStyle>
          <a:p>
            <a:pPr eaLnBrk="1" hangingPunct="1">
              <a:defRPr/>
            </a:pPr>
            <a:r>
              <a:rPr lang="en-GB" altLang="en-US" sz="1500" dirty="0">
                <a:solidFill>
                  <a:schemeClr val="tx1"/>
                </a:solidFill>
              </a:rPr>
              <a:t>4</a:t>
            </a:r>
            <a:r>
              <a:rPr lang="en-US" altLang="en-US" sz="1500" dirty="0">
                <a:solidFill>
                  <a:schemeClr val="tx1"/>
                </a:solidFill>
              </a:rPr>
              <a:t>7</a:t>
            </a:r>
            <a:r>
              <a:rPr lang="en-GB" altLang="en-US" sz="1500" dirty="0">
                <a:solidFill>
                  <a:schemeClr val="tx1"/>
                </a:solidFill>
              </a:rPr>
              <a:t> Organisational Members</a:t>
            </a:r>
          </a:p>
        </p:txBody>
      </p:sp>
      <p:pic>
        <p:nvPicPr>
          <p:cNvPr id="76" name="Segnaposto contenuto 34" descr="CASRAI.jpg"/>
          <p:cNvPicPr>
            <a:picLocks noGrp="1" noChangeAspect="1"/>
          </p:cNvPicPr>
          <p:nvPr>
            <p:ph idx="4294967295"/>
          </p:nvPr>
        </p:nvPicPr>
        <p:blipFill>
          <a:blip r:embed="rId6" cstate="print">
            <a:extLst>
              <a:ext uri="{28A0092B-C50C-407E-A947-70E740481C1C}">
                <a14:useLocalDpi xmlns:a14="http://schemas.microsoft.com/office/drawing/2010/main"/>
              </a:ext>
            </a:extLst>
          </a:blip>
          <a:srcRect/>
          <a:stretch>
            <a:fillRect/>
          </a:stretch>
        </p:blipFill>
        <p:spPr bwMode="auto">
          <a:xfrm>
            <a:off x="0" y="4627563"/>
            <a:ext cx="1243013" cy="35877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 name="Title 1"/>
          <p:cNvSpPr>
            <a:spLocks noGrp="1"/>
          </p:cNvSpPr>
          <p:nvPr>
            <p:ph type="title" idx="4294967295"/>
          </p:nvPr>
        </p:nvSpPr>
        <p:spPr>
          <a:xfrm>
            <a:off x="1327496" y="-323921"/>
            <a:ext cx="7639050" cy="1012301"/>
          </a:xfrm>
        </p:spPr>
        <p:txBody>
          <a:bodyPr>
            <a:normAutofit fontScale="90000"/>
          </a:bodyPr>
          <a:lstStyle/>
          <a:p>
            <a:pPr algn="r"/>
            <a:r>
              <a:rPr lang="en-GB" sz="4000" b="1" dirty="0"/>
              <a:t>RDA Organisational &amp; Affiliate Members</a:t>
            </a:r>
          </a:p>
        </p:txBody>
      </p:sp>
      <p:pic>
        <p:nvPicPr>
          <p:cNvPr id="77" name="Immagine 35" descr="CODATA.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247612" y="3960450"/>
            <a:ext cx="988755" cy="6844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 name="Immagine 36" descr="DataCite_logo.jp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955119" y="5021667"/>
            <a:ext cx="632342" cy="6290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3" name="Rettangolo 5"/>
          <p:cNvSpPr>
            <a:spLocks noChangeArrowheads="1"/>
          </p:cNvSpPr>
          <p:nvPr/>
        </p:nvSpPr>
        <p:spPr bwMode="auto">
          <a:xfrm>
            <a:off x="-33663" y="1737486"/>
            <a:ext cx="1854598" cy="4572000"/>
          </a:xfrm>
          <a:prstGeom prst="roundRect">
            <a:avLst>
              <a:gd name="adj" fmla="val 14516"/>
            </a:avLst>
          </a:prstGeom>
          <a:solidFill>
            <a:schemeClr val="bg1"/>
          </a:solidFill>
          <a:ln/>
          <a:extLst/>
        </p:spPr>
        <p:style>
          <a:lnRef idx="1">
            <a:schemeClr val="accent1"/>
          </a:lnRef>
          <a:fillRef idx="3">
            <a:schemeClr val="accent1"/>
          </a:fillRef>
          <a:effectRef idx="2">
            <a:schemeClr val="accent1"/>
          </a:effectRef>
          <a:fontRef idx="minor">
            <a:schemeClr val="lt1"/>
          </a:fontRef>
        </p:style>
        <p:txBody>
          <a:bodyPr wrap="square">
            <a:spAutoFit/>
          </a:bodyPr>
          <a:lstStyle>
            <a:lvl1pPr eaLnBrk="0" hangingPunct="0">
              <a:defRPr sz="2800" b="1">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2800" b="1">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2800" b="1">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2800" b="1">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2800" b="1">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800" b="1">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800" b="1">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800" b="1">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800" b="1">
                <a:solidFill>
                  <a:schemeClr val="bg1"/>
                </a:solidFill>
                <a:latin typeface="Arial" panose="020B0604020202020204" pitchFamily="34" charset="0"/>
                <a:ea typeface="ＭＳ Ｐゴシック" panose="020B0600070205080204" pitchFamily="34" charset="-128"/>
              </a:defRPr>
            </a:lvl9pPr>
          </a:lstStyle>
          <a:p>
            <a:pPr eaLnBrk="1" hangingPunct="1">
              <a:defRPr/>
            </a:pPr>
            <a:r>
              <a:rPr lang="en-US" altLang="en-US" sz="1500" dirty="0">
                <a:solidFill>
                  <a:schemeClr val="tx1"/>
                </a:solidFill>
              </a:rPr>
              <a:t>8</a:t>
            </a:r>
            <a:r>
              <a:rPr lang="en-GB" altLang="en-US" sz="1500" dirty="0">
                <a:solidFill>
                  <a:schemeClr val="tx1"/>
                </a:solidFill>
              </a:rPr>
              <a:t> Affiliate Members </a:t>
            </a: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a:p>
            <a:pPr eaLnBrk="1" hangingPunct="1">
              <a:defRPr/>
            </a:pPr>
            <a:endParaRPr lang="en-GB" altLang="en-US" sz="1500" dirty="0">
              <a:solidFill>
                <a:schemeClr val="tx1"/>
              </a:solidFill>
            </a:endParaRPr>
          </a:p>
        </p:txBody>
      </p:sp>
      <p:pic>
        <p:nvPicPr>
          <p:cNvPr id="79" name="Immagine 37" descr="ORCID_logo.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98833" y="5758525"/>
            <a:ext cx="1154415" cy="5503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5" name="Immagine 35" descr="CODATA.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7025" y="4899405"/>
            <a:ext cx="1046132" cy="7515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Immagine 36" descr="DataCite_logo.jp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48454" y="2794720"/>
            <a:ext cx="782125" cy="778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 name="Immagine 38" descr="World Data System-Logo.jpg"/>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45563" y="4874631"/>
            <a:ext cx="868847" cy="8688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8" name="Title 4"/>
          <p:cNvSpPr txBox="1">
            <a:spLocks/>
          </p:cNvSpPr>
          <p:nvPr/>
        </p:nvSpPr>
        <p:spPr bwMode="auto">
          <a:xfrm>
            <a:off x="1456264" y="6413784"/>
            <a:ext cx="6455503" cy="34168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altLang="en-US" sz="1600" b="1" dirty="0">
                <a:solidFill>
                  <a:schemeClr val="bg1"/>
                </a:solidFill>
                <a:ea typeface="ＭＳ Ｐゴシック" pitchFamily="34" charset="-128"/>
              </a:rPr>
              <a:t>https://rd-alliance.org/organisation/rda-organisation-affiliate-members.html</a:t>
            </a:r>
          </a:p>
        </p:txBody>
      </p:sp>
      <p:pic>
        <p:nvPicPr>
          <p:cNvPr id="41" name="Picture 40"/>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175101" y="1348280"/>
            <a:ext cx="1596900" cy="515571"/>
          </a:xfrm>
          <a:prstGeom prst="rect">
            <a:avLst/>
          </a:prstGeom>
        </p:spPr>
      </p:pic>
      <p:pic>
        <p:nvPicPr>
          <p:cNvPr id="12" name="Picture 11"/>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8016767" y="5020165"/>
            <a:ext cx="727331" cy="727331"/>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14" name="Picture 13"/>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3028095" y="5141688"/>
            <a:ext cx="2041230" cy="546895"/>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15" name="Picture 14"/>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5322897" y="5183249"/>
            <a:ext cx="1121044" cy="547016"/>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16" name="Picture 15"/>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5264358" y="4507056"/>
            <a:ext cx="2090969" cy="639591"/>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18" name="Picture 1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1851383" y="4571343"/>
            <a:ext cx="1176712" cy="562775"/>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19" name="Picture 18"/>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5192268" y="4087114"/>
            <a:ext cx="2598021" cy="233610"/>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20" name="Picture 19"/>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921448" y="3838404"/>
            <a:ext cx="1184873" cy="541092"/>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22" name="Picture 21"/>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5122144" y="3173564"/>
            <a:ext cx="646876" cy="630105"/>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24" name="Picture 23"/>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1882239" y="5171565"/>
            <a:ext cx="811903" cy="487142"/>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31" name="Picture 30"/>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3384006" y="4603529"/>
            <a:ext cx="1744956" cy="477476"/>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32" name="Picture 31"/>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8237098" y="2369568"/>
            <a:ext cx="874630" cy="531459"/>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34" name="Picture 33"/>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7472824" y="2263420"/>
            <a:ext cx="662166" cy="732883"/>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35" name="Picture 34"/>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3252115" y="2246929"/>
            <a:ext cx="1233917" cy="586111"/>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36" name="Picture 35"/>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7666058" y="1872722"/>
            <a:ext cx="1428750" cy="438150"/>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39" name="Picture 38"/>
          <p:cNvPicPr>
            <a:picLocks noChangeAspect="1"/>
          </p:cNvPicPr>
          <p:nvPr/>
        </p:nvPicPr>
        <p:blipFill rotWithShape="1">
          <a:blip r:embed="rId26" cstate="print">
            <a:extLst>
              <a:ext uri="{28A0092B-C50C-407E-A947-70E740481C1C}">
                <a14:useLocalDpi xmlns:a14="http://schemas.microsoft.com/office/drawing/2010/main"/>
              </a:ext>
            </a:extLst>
          </a:blip>
          <a:srcRect r="27992"/>
          <a:stretch/>
        </p:blipFill>
        <p:spPr>
          <a:xfrm>
            <a:off x="5367220" y="1771198"/>
            <a:ext cx="2280909" cy="572211"/>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42" name="Picture 41"/>
          <p:cNvPicPr>
            <a:picLocks noChangeAspect="1"/>
          </p:cNvPicPr>
          <p:nvPr/>
        </p:nvPicPr>
        <p:blipFill>
          <a:blip r:embed="rId27" cstate="email">
            <a:extLst>
              <a:ext uri="{28A0092B-C50C-407E-A947-70E740481C1C}">
                <a14:useLocalDpi xmlns:a14="http://schemas.microsoft.com/office/drawing/2010/main"/>
              </a:ext>
            </a:extLst>
          </a:blip>
          <a:stretch>
            <a:fillRect/>
          </a:stretch>
        </p:blipFill>
        <p:spPr>
          <a:xfrm>
            <a:off x="4461067" y="740800"/>
            <a:ext cx="1089061" cy="524363"/>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43" name="Picture 42"/>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6662607" y="691546"/>
            <a:ext cx="600025" cy="600025"/>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3" name="Picture 2"/>
          <p:cNvPicPr>
            <a:picLocks noChangeAspect="1"/>
          </p:cNvPicPr>
          <p:nvPr/>
        </p:nvPicPr>
        <p:blipFill>
          <a:blip r:embed="rId29" cstate="print"/>
          <a:stretch>
            <a:fillRect/>
          </a:stretch>
        </p:blipFill>
        <p:spPr>
          <a:xfrm>
            <a:off x="7766973" y="1291572"/>
            <a:ext cx="1392360" cy="565015"/>
          </a:xfrm>
          <a:prstGeom prst="rect">
            <a:avLst/>
          </a:prstGeom>
        </p:spPr>
      </p:pic>
      <p:pic>
        <p:nvPicPr>
          <p:cNvPr id="38" name="Picture 37"/>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4680172" y="1730787"/>
            <a:ext cx="722205" cy="583064"/>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10" name="Picture 9"/>
          <p:cNvPicPr>
            <a:picLocks noChangeAspect="1"/>
          </p:cNvPicPr>
          <p:nvPr/>
        </p:nvPicPr>
        <p:blipFill>
          <a:blip r:embed="rId31" cstate="print"/>
          <a:stretch>
            <a:fillRect/>
          </a:stretch>
        </p:blipFill>
        <p:spPr>
          <a:xfrm>
            <a:off x="3160717" y="5776062"/>
            <a:ext cx="1614314" cy="493789"/>
          </a:xfrm>
          <a:prstGeom prst="rect">
            <a:avLst/>
          </a:prstGeom>
        </p:spPr>
      </p:pic>
      <p:pic>
        <p:nvPicPr>
          <p:cNvPr id="5" name="Picture 4"/>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7351534" y="640023"/>
            <a:ext cx="1782079" cy="712831"/>
          </a:xfrm>
          <a:prstGeom prst="rect">
            <a:avLst/>
          </a:prstGeom>
        </p:spPr>
      </p:pic>
      <p:pic>
        <p:nvPicPr>
          <p:cNvPr id="1030" name="Picture 6" descr="DataONE"/>
          <p:cNvPicPr>
            <a:picLocks noChangeAspect="1" noChangeArrowheads="1"/>
          </p:cNvPicPr>
          <p:nvPr/>
        </p:nvPicPr>
        <p:blipFill>
          <a:blip r:embed="rId33" cstate="print">
            <a:extLst>
              <a:ext uri="{28A0092B-C50C-407E-A947-70E740481C1C}">
                <a14:useLocalDpi xmlns:a14="http://schemas.microsoft.com/office/drawing/2010/main"/>
              </a:ext>
            </a:extLst>
          </a:blip>
          <a:srcRect/>
          <a:stretch>
            <a:fillRect/>
          </a:stretch>
        </p:blipFill>
        <p:spPr bwMode="auto">
          <a:xfrm>
            <a:off x="1916235" y="2386487"/>
            <a:ext cx="1285691" cy="394731"/>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Max-Planck-Gesellschaft - Max Planck Computing &amp; Data Facility"/>
          <p:cNvPicPr>
            <a:picLocks noChangeAspect="1" noChangeArrowheads="1"/>
          </p:cNvPicPr>
          <p:nvPr/>
        </p:nvPicPr>
        <p:blipFill>
          <a:blip r:embed="rId34" cstate="print">
            <a:extLst>
              <a:ext uri="{28A0092B-C50C-407E-A947-70E740481C1C}">
                <a14:useLocalDpi xmlns:a14="http://schemas.microsoft.com/office/drawing/2010/main"/>
              </a:ext>
            </a:extLst>
          </a:blip>
          <a:srcRect/>
          <a:stretch>
            <a:fillRect/>
          </a:stretch>
        </p:blipFill>
        <p:spPr bwMode="auto">
          <a:xfrm>
            <a:off x="1919639" y="3954320"/>
            <a:ext cx="1390650" cy="466726"/>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35" cstate="print">
            <a:extLst>
              <a:ext uri="{28A0092B-C50C-407E-A947-70E740481C1C}">
                <a14:useLocalDpi xmlns:a14="http://schemas.microsoft.com/office/drawing/2010/main"/>
              </a:ext>
            </a:extLst>
          </a:blip>
          <a:stretch>
            <a:fillRect/>
          </a:stretch>
        </p:blipFill>
        <p:spPr>
          <a:xfrm>
            <a:off x="4861480" y="1423044"/>
            <a:ext cx="1231678" cy="301077"/>
          </a:xfrm>
          <a:prstGeom prst="rect">
            <a:avLst/>
          </a:prstGeom>
        </p:spPr>
      </p:pic>
      <p:pic>
        <p:nvPicPr>
          <p:cNvPr id="4" name="Picture 3"/>
          <p:cNvPicPr>
            <a:picLocks noChangeAspect="1"/>
          </p:cNvPicPr>
          <p:nvPr/>
        </p:nvPicPr>
        <p:blipFill>
          <a:blip r:embed="rId36" cstate="print"/>
          <a:stretch>
            <a:fillRect/>
          </a:stretch>
        </p:blipFill>
        <p:spPr>
          <a:xfrm>
            <a:off x="1956427" y="2786943"/>
            <a:ext cx="1848901" cy="356574"/>
          </a:xfrm>
          <a:prstGeom prst="rect">
            <a:avLst/>
          </a:prstGeom>
        </p:spPr>
      </p:pic>
      <p:cxnSp>
        <p:nvCxnSpPr>
          <p:cNvPr id="26" name="Straight Connector 25"/>
          <p:cNvCxnSpPr/>
          <p:nvPr/>
        </p:nvCxnSpPr>
        <p:spPr>
          <a:xfrm>
            <a:off x="1943887" y="694460"/>
            <a:ext cx="69689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7" cstate="print">
            <a:extLst>
              <a:ext uri="{28A0092B-C50C-407E-A947-70E740481C1C}">
                <a14:useLocalDpi xmlns:a14="http://schemas.microsoft.com/office/drawing/2010/main"/>
              </a:ext>
            </a:extLst>
          </a:blip>
          <a:stretch>
            <a:fillRect/>
          </a:stretch>
        </p:blipFill>
        <p:spPr>
          <a:xfrm>
            <a:off x="128968" y="3558201"/>
            <a:ext cx="1665986" cy="642569"/>
          </a:xfrm>
          <a:prstGeom prst="rect">
            <a:avLst/>
          </a:prstGeom>
        </p:spPr>
      </p:pic>
      <p:pic>
        <p:nvPicPr>
          <p:cNvPr id="6" name="Picture 2" descr="https://rd-alliance.org/system/files/Blackfynn.png"/>
          <p:cNvPicPr>
            <a:picLocks noChangeAspect="1" noChangeArrowheads="1"/>
          </p:cNvPicPr>
          <p:nvPr/>
        </p:nvPicPr>
        <p:blipFill>
          <a:blip r:embed="rId38" cstate="print">
            <a:extLst>
              <a:ext uri="{28A0092B-C50C-407E-A947-70E740481C1C}">
                <a14:useLocalDpi xmlns:a14="http://schemas.microsoft.com/office/drawing/2010/main"/>
              </a:ext>
            </a:extLst>
          </a:blip>
          <a:srcRect/>
          <a:stretch>
            <a:fillRect/>
          </a:stretch>
        </p:blipFill>
        <p:spPr bwMode="auto">
          <a:xfrm>
            <a:off x="1974444" y="1236106"/>
            <a:ext cx="545718" cy="545718"/>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Αποτέλεσμα εικόνας για ICM Warsaw logo"/>
          <p:cNvPicPr>
            <a:picLocks noChangeAspect="1" noChangeArrowheads="1"/>
          </p:cNvPicPr>
          <p:nvPr/>
        </p:nvPicPr>
        <p:blipFill>
          <a:blip r:embed="rId39" cstate="print">
            <a:extLst>
              <a:ext uri="{28A0092B-C50C-407E-A947-70E740481C1C}">
                <a14:useLocalDpi xmlns:a14="http://schemas.microsoft.com/office/drawing/2010/main"/>
              </a:ext>
            </a:extLst>
          </a:blip>
          <a:srcRect/>
          <a:stretch>
            <a:fillRect/>
          </a:stretch>
        </p:blipFill>
        <p:spPr bwMode="auto">
          <a:xfrm>
            <a:off x="7417462" y="3111292"/>
            <a:ext cx="1722703" cy="553882"/>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6" descr="https://rd-alliance.org/system/files/RDS-logo.png"/>
          <p:cNvPicPr>
            <a:picLocks noChangeAspect="1" noChangeArrowheads="1"/>
          </p:cNvPicPr>
          <p:nvPr/>
        </p:nvPicPr>
        <p:blipFill>
          <a:blip r:embed="rId40" cstate="print">
            <a:extLst>
              <a:ext uri="{28A0092B-C50C-407E-A947-70E740481C1C}">
                <a14:useLocalDpi xmlns:a14="http://schemas.microsoft.com/office/drawing/2010/main"/>
              </a:ext>
            </a:extLst>
          </a:blip>
          <a:srcRect/>
          <a:stretch>
            <a:fillRect/>
          </a:stretch>
        </p:blipFill>
        <p:spPr bwMode="auto">
          <a:xfrm>
            <a:off x="7579112" y="4470050"/>
            <a:ext cx="1424034" cy="494852"/>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8" descr="https://www.rd-alliance.org/system/files/wiley-wordmark.png"/>
          <p:cNvPicPr>
            <a:picLocks noChangeAspect="1" noChangeArrowheads="1"/>
          </p:cNvPicPr>
          <p:nvPr/>
        </p:nvPicPr>
        <p:blipFill>
          <a:blip r:embed="rId41" cstate="print">
            <a:extLst>
              <a:ext uri="{28A0092B-C50C-407E-A947-70E740481C1C}">
                <a14:useLocalDpi xmlns:a14="http://schemas.microsoft.com/office/drawing/2010/main"/>
              </a:ext>
            </a:extLst>
          </a:blip>
          <a:srcRect/>
          <a:stretch>
            <a:fillRect/>
          </a:stretch>
        </p:blipFill>
        <p:spPr bwMode="auto">
          <a:xfrm>
            <a:off x="6170724" y="5890555"/>
            <a:ext cx="1239943" cy="258322"/>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2" descr="https://www.rd-alliance.org/system/files/icstiwidgetnew-2.jpg"/>
          <p:cNvPicPr>
            <a:picLocks noChangeAspect="1" noChangeArrowheads="1"/>
          </p:cNvPicPr>
          <p:nvPr/>
        </p:nvPicPr>
        <p:blipFill>
          <a:blip r:embed="rId42">
            <a:extLst>
              <a:ext uri="{28A0092B-C50C-407E-A947-70E740481C1C}">
                <a14:useLocalDpi xmlns:a14="http://schemas.microsoft.com/office/drawing/2010/main"/>
              </a:ext>
            </a:extLst>
          </a:blip>
          <a:srcRect/>
          <a:stretch>
            <a:fillRect/>
          </a:stretch>
        </p:blipFill>
        <p:spPr bwMode="auto">
          <a:xfrm>
            <a:off x="223588" y="4240039"/>
            <a:ext cx="1363873" cy="5540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s://www.rd-alliance.org/system/files/DeIC-logo-sort.png"/>
          <p:cNvPicPr>
            <a:picLocks noChangeAspect="1" noChangeArrowheads="1"/>
          </p:cNvPicPr>
          <p:nvPr/>
        </p:nvPicPr>
        <p:blipFill>
          <a:blip r:embed="rId43">
            <a:extLst>
              <a:ext uri="{28A0092B-C50C-407E-A947-70E740481C1C}">
                <a14:useLocalDpi xmlns:a14="http://schemas.microsoft.com/office/drawing/2010/main"/>
              </a:ext>
            </a:extLst>
          </a:blip>
          <a:srcRect/>
          <a:stretch>
            <a:fillRect/>
          </a:stretch>
        </p:blipFill>
        <p:spPr bwMode="auto">
          <a:xfrm>
            <a:off x="4579424" y="2350166"/>
            <a:ext cx="894003" cy="36093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p:cNvPicPr>
            <a:picLocks noChangeAspect="1"/>
          </p:cNvPicPr>
          <p:nvPr/>
        </p:nvPicPr>
        <p:blipFill>
          <a:blip r:embed="rId44" cstate="print">
            <a:extLst>
              <a:ext uri="{28A0092B-C50C-407E-A947-70E740481C1C}">
                <a14:useLocalDpi xmlns:a14="http://schemas.microsoft.com/office/drawing/2010/main"/>
              </a:ext>
            </a:extLst>
          </a:blip>
          <a:stretch>
            <a:fillRect/>
          </a:stretch>
        </p:blipFill>
        <p:spPr>
          <a:xfrm>
            <a:off x="853598" y="2926597"/>
            <a:ext cx="965791" cy="514253"/>
          </a:xfrm>
          <a:prstGeom prst="rect">
            <a:avLst/>
          </a:prstGeom>
        </p:spPr>
      </p:pic>
      <p:pic>
        <p:nvPicPr>
          <p:cNvPr id="40" name="Picture 39"/>
          <p:cNvPicPr>
            <a:picLocks noChangeAspect="1"/>
          </p:cNvPicPr>
          <p:nvPr/>
        </p:nvPicPr>
        <p:blipFill>
          <a:blip r:embed="rId45"/>
          <a:stretch>
            <a:fillRect/>
          </a:stretch>
        </p:blipFill>
        <p:spPr>
          <a:xfrm>
            <a:off x="2001062" y="1806508"/>
            <a:ext cx="629383" cy="629383"/>
          </a:xfrm>
          <a:prstGeom prst="rect">
            <a:avLst/>
          </a:prstGeom>
        </p:spPr>
      </p:pic>
      <p:pic>
        <p:nvPicPr>
          <p:cNvPr id="51" name="Picture 50" descr="A picture containing clipart&#10;&#10;Description generated with very high confidence">
            <a:extLst>
              <a:ext uri="{FF2B5EF4-FFF2-40B4-BE49-F238E27FC236}">
                <a16:creationId xmlns:a16="http://schemas.microsoft.com/office/drawing/2014/main" id="{4ABC7484-0CB6-4B05-8CAA-AFED88375EDD}"/>
              </a:ext>
            </a:extLst>
          </p:cNvPr>
          <p:cNvPicPr>
            <a:picLocks noChangeAspect="1"/>
          </p:cNvPicPr>
          <p:nvPr/>
        </p:nvPicPr>
        <p:blipFill>
          <a:blip r:embed="rId46" cstate="print">
            <a:extLst>
              <a:ext uri="{28A0092B-C50C-407E-A947-70E740481C1C}">
                <a14:useLocalDpi xmlns:a14="http://schemas.microsoft.com/office/drawing/2010/main"/>
              </a:ext>
            </a:extLst>
          </a:blip>
          <a:stretch>
            <a:fillRect/>
          </a:stretch>
        </p:blipFill>
        <p:spPr>
          <a:xfrm>
            <a:off x="3282706" y="831063"/>
            <a:ext cx="1117337" cy="423657"/>
          </a:xfrm>
          <a:prstGeom prst="rect">
            <a:avLst/>
          </a:prstGeom>
        </p:spPr>
      </p:pic>
      <p:grpSp>
        <p:nvGrpSpPr>
          <p:cNvPr id="17" name="Group 16">
            <a:extLst>
              <a:ext uri="{FF2B5EF4-FFF2-40B4-BE49-F238E27FC236}">
                <a16:creationId xmlns:a16="http://schemas.microsoft.com/office/drawing/2014/main" id="{2DFA753F-2BF6-4838-9FEE-C1B29EFE1D17}"/>
              </a:ext>
            </a:extLst>
          </p:cNvPr>
          <p:cNvGrpSpPr/>
          <p:nvPr/>
        </p:nvGrpSpPr>
        <p:grpSpPr>
          <a:xfrm>
            <a:off x="2673284" y="1447254"/>
            <a:ext cx="2147135" cy="322873"/>
            <a:chOff x="2520884" y="1349718"/>
            <a:chExt cx="2147135" cy="322873"/>
          </a:xfrm>
        </p:grpSpPr>
        <p:pic>
          <p:nvPicPr>
            <p:cNvPr id="49" name="Picture 48" descr="A picture containing clipart&#10;&#10;Description generated with very high confidence">
              <a:extLst>
                <a:ext uri="{FF2B5EF4-FFF2-40B4-BE49-F238E27FC236}">
                  <a16:creationId xmlns:a16="http://schemas.microsoft.com/office/drawing/2014/main" id="{CD2975B4-E177-4505-9399-33AABC805B68}"/>
                </a:ext>
              </a:extLst>
            </p:cNvPr>
            <p:cNvPicPr>
              <a:picLocks noChangeAspect="1"/>
            </p:cNvPicPr>
            <p:nvPr/>
          </p:nvPicPr>
          <p:blipFill>
            <a:blip r:embed="rId47" cstate="print">
              <a:extLst>
                <a:ext uri="{28A0092B-C50C-407E-A947-70E740481C1C}">
                  <a14:useLocalDpi xmlns:a14="http://schemas.microsoft.com/office/drawing/2010/main"/>
                </a:ext>
              </a:extLst>
            </a:blip>
            <a:stretch>
              <a:fillRect/>
            </a:stretch>
          </p:blipFill>
          <p:spPr>
            <a:xfrm>
              <a:off x="2520884" y="1350678"/>
              <a:ext cx="1340063" cy="225385"/>
            </a:xfrm>
            <a:prstGeom prst="rect">
              <a:avLst/>
            </a:prstGeom>
          </p:spPr>
        </p:pic>
        <p:pic>
          <p:nvPicPr>
            <p:cNvPr id="53" name="Picture 52" descr="A close up of a sign&#10;&#10;Description generated with high confidence">
              <a:extLst>
                <a:ext uri="{FF2B5EF4-FFF2-40B4-BE49-F238E27FC236}">
                  <a16:creationId xmlns:a16="http://schemas.microsoft.com/office/drawing/2014/main" id="{964DB2AC-32F1-413C-A8F6-6B7856319F91}"/>
                </a:ext>
              </a:extLst>
            </p:cNvPr>
            <p:cNvPicPr>
              <a:picLocks noChangeAspect="1"/>
            </p:cNvPicPr>
            <p:nvPr/>
          </p:nvPicPr>
          <p:blipFill>
            <a:blip r:embed="rId48" cstate="print">
              <a:extLst>
                <a:ext uri="{28A0092B-C50C-407E-A947-70E740481C1C}">
                  <a14:useLocalDpi xmlns:a14="http://schemas.microsoft.com/office/drawing/2010/main"/>
                </a:ext>
              </a:extLst>
            </a:blip>
            <a:stretch>
              <a:fillRect/>
            </a:stretch>
          </p:blipFill>
          <p:spPr>
            <a:xfrm>
              <a:off x="3863938" y="1349718"/>
              <a:ext cx="804081" cy="322873"/>
            </a:xfrm>
            <a:prstGeom prst="rect">
              <a:avLst/>
            </a:prstGeom>
          </p:spPr>
        </p:pic>
      </p:grpSp>
      <p:pic>
        <p:nvPicPr>
          <p:cNvPr id="58" name="Picture 57">
            <a:extLst>
              <a:ext uri="{FF2B5EF4-FFF2-40B4-BE49-F238E27FC236}">
                <a16:creationId xmlns:a16="http://schemas.microsoft.com/office/drawing/2014/main" id="{CD426325-0572-48C3-85F1-577EE2B9F081}"/>
              </a:ext>
            </a:extLst>
          </p:cNvPr>
          <p:cNvPicPr>
            <a:picLocks noChangeAspect="1"/>
          </p:cNvPicPr>
          <p:nvPr/>
        </p:nvPicPr>
        <p:blipFill>
          <a:blip r:embed="rId49" cstate="print">
            <a:extLst>
              <a:ext uri="{28A0092B-C50C-407E-A947-70E740481C1C}">
                <a14:useLocalDpi xmlns:a14="http://schemas.microsoft.com/office/drawing/2010/main"/>
              </a:ext>
            </a:extLst>
          </a:blip>
          <a:stretch>
            <a:fillRect/>
          </a:stretch>
        </p:blipFill>
        <p:spPr>
          <a:xfrm>
            <a:off x="6823287" y="5004391"/>
            <a:ext cx="821490" cy="821490"/>
          </a:xfrm>
          <a:prstGeom prst="rect">
            <a:avLst/>
          </a:prstGeom>
        </p:spPr>
      </p:pic>
      <p:pic>
        <p:nvPicPr>
          <p:cNvPr id="29" name="Picture 28"/>
          <p:cNvPicPr>
            <a:picLocks noChangeAspect="1"/>
          </p:cNvPicPr>
          <p:nvPr/>
        </p:nvPicPr>
        <p:blipFill>
          <a:blip r:embed="rId50" cstate="print">
            <a:extLst>
              <a:ext uri="{28A0092B-C50C-407E-A947-70E740481C1C}">
                <a14:useLocalDpi xmlns:a14="http://schemas.microsoft.com/office/drawing/2010/main"/>
              </a:ext>
            </a:extLst>
          </a:blip>
          <a:stretch>
            <a:fillRect/>
          </a:stretch>
        </p:blipFill>
        <p:spPr>
          <a:xfrm>
            <a:off x="4351859" y="3183722"/>
            <a:ext cx="509621" cy="581287"/>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21" name="Picture 20"/>
          <p:cNvPicPr>
            <a:picLocks noChangeAspect="1"/>
          </p:cNvPicPr>
          <p:nvPr/>
        </p:nvPicPr>
        <p:blipFill>
          <a:blip r:embed="rId51" cstate="email">
            <a:extLst>
              <a:ext uri="{28A0092B-C50C-407E-A947-70E740481C1C}">
                <a14:useLocalDpi xmlns:a14="http://schemas.microsoft.com/office/drawing/2010/main"/>
              </a:ext>
            </a:extLst>
          </a:blip>
          <a:stretch>
            <a:fillRect/>
          </a:stretch>
        </p:blipFill>
        <p:spPr>
          <a:xfrm>
            <a:off x="3419499" y="3888848"/>
            <a:ext cx="805647" cy="544356"/>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23" name="Picture 22" descr="A picture containing clipart&#10;&#10;Description generated with very high confidence">
            <a:extLst>
              <a:ext uri="{FF2B5EF4-FFF2-40B4-BE49-F238E27FC236}">
                <a16:creationId xmlns:a16="http://schemas.microsoft.com/office/drawing/2014/main" id="{81F208EE-DE08-4294-A284-B63E4C0EE772}"/>
              </a:ext>
            </a:extLst>
          </p:cNvPr>
          <p:cNvPicPr>
            <a:picLocks noChangeAspect="1"/>
          </p:cNvPicPr>
          <p:nvPr/>
        </p:nvPicPr>
        <p:blipFill>
          <a:blip r:embed="rId52" cstate="print">
            <a:extLst>
              <a:ext uri="{28A0092B-C50C-407E-A947-70E740481C1C}">
                <a14:useLocalDpi xmlns:a14="http://schemas.microsoft.com/office/drawing/2010/main"/>
              </a:ext>
            </a:extLst>
          </a:blip>
          <a:stretch>
            <a:fillRect/>
          </a:stretch>
        </p:blipFill>
        <p:spPr>
          <a:xfrm>
            <a:off x="201871" y="2318503"/>
            <a:ext cx="1517660" cy="470738"/>
          </a:xfrm>
          <a:prstGeom prst="rect">
            <a:avLst/>
          </a:prstGeom>
        </p:spPr>
      </p:pic>
      <p:pic>
        <p:nvPicPr>
          <p:cNvPr id="45" name="Picture 44">
            <a:extLst>
              <a:ext uri="{FF2B5EF4-FFF2-40B4-BE49-F238E27FC236}">
                <a16:creationId xmlns:a16="http://schemas.microsoft.com/office/drawing/2014/main" id="{2DC75FD7-9187-4AA9-875F-225CC2C8C3A0}"/>
              </a:ext>
            </a:extLst>
          </p:cNvPr>
          <p:cNvPicPr>
            <a:picLocks noChangeAspect="1"/>
          </p:cNvPicPr>
          <p:nvPr/>
        </p:nvPicPr>
        <p:blipFill>
          <a:blip r:embed="rId53" cstate="print">
            <a:extLst>
              <a:ext uri="{28A0092B-C50C-407E-A947-70E740481C1C}">
                <a14:useLocalDpi xmlns:a14="http://schemas.microsoft.com/office/drawing/2010/main"/>
              </a:ext>
            </a:extLst>
          </a:blip>
          <a:stretch>
            <a:fillRect/>
          </a:stretch>
        </p:blipFill>
        <p:spPr>
          <a:xfrm>
            <a:off x="3900111" y="2675987"/>
            <a:ext cx="1892928" cy="572526"/>
          </a:xfrm>
          <a:prstGeom prst="rect">
            <a:avLst/>
          </a:prstGeom>
        </p:spPr>
      </p:pic>
      <p:pic>
        <p:nvPicPr>
          <p:cNvPr id="33" name="Picture 4" descr="https://www.rd-alliance.org/system/files/ifdo_banner-1.png">
            <a:extLst>
              <a:ext uri="{FF2B5EF4-FFF2-40B4-BE49-F238E27FC236}">
                <a16:creationId xmlns:a16="http://schemas.microsoft.com/office/drawing/2014/main" id="{89AA98C1-6EB6-402C-8472-FDC8E62AEE55}"/>
              </a:ext>
            </a:extLst>
          </p:cNvPr>
          <p:cNvPicPr>
            <a:picLocks noChangeAspect="1" noChangeArrowheads="1"/>
          </p:cNvPicPr>
          <p:nvPr/>
        </p:nvPicPr>
        <p:blipFill>
          <a:blip r:embed="rId54" cstate="print">
            <a:extLst>
              <a:ext uri="{28A0092B-C50C-407E-A947-70E740481C1C}">
                <a14:useLocalDpi xmlns:a14="http://schemas.microsoft.com/office/drawing/2010/main"/>
              </a:ext>
            </a:extLst>
          </a:blip>
          <a:srcRect/>
          <a:stretch>
            <a:fillRect/>
          </a:stretch>
        </p:blipFill>
        <p:spPr bwMode="auto">
          <a:xfrm>
            <a:off x="1954650" y="3221904"/>
            <a:ext cx="2287496" cy="507538"/>
          </a:xfrm>
          <a:prstGeom prst="rect">
            <a:avLst/>
          </a:prstGeom>
          <a:noFill/>
          <a:extLst>
            <a:ext uri="{909E8E84-426E-40DD-AFC4-6F175D3DCCD1}">
              <a14:hiddenFill xmlns:a14="http://schemas.microsoft.com/office/drawing/2010/main">
                <a:solidFill>
                  <a:srgbClr val="FFFFFF"/>
                </a:solidFill>
              </a14:hiddenFill>
            </a:ext>
          </a:extLst>
        </p:spPr>
      </p:pic>
      <p:pic>
        <p:nvPicPr>
          <p:cNvPr id="44" name="A9DC8A88-41FC-4081-A5B4-160ECC0A230C" descr="DAC7C48C-F863-4661-98C6-560D85CF78CA">
            <a:extLst>
              <a:ext uri="{FF2B5EF4-FFF2-40B4-BE49-F238E27FC236}">
                <a16:creationId xmlns:a16="http://schemas.microsoft.com/office/drawing/2014/main" id="{7E83121E-8111-4631-91B9-C0CC08CF4EA3}"/>
              </a:ext>
            </a:extLst>
          </p:cNvPr>
          <p:cNvPicPr>
            <a:picLocks noChangeAspect="1" noChangeArrowheads="1"/>
          </p:cNvPicPr>
          <p:nvPr/>
        </p:nvPicPr>
        <p:blipFill>
          <a:blip r:embed="rId55" cstate="print">
            <a:extLst>
              <a:ext uri="{28A0092B-C50C-407E-A947-70E740481C1C}">
                <a14:useLocalDpi xmlns:a14="http://schemas.microsoft.com/office/drawing/2010/main"/>
              </a:ext>
            </a:extLst>
          </a:blip>
          <a:srcRect/>
          <a:stretch>
            <a:fillRect/>
          </a:stretch>
        </p:blipFill>
        <p:spPr bwMode="auto">
          <a:xfrm>
            <a:off x="5640559" y="2270542"/>
            <a:ext cx="1714768" cy="52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47">
            <a:extLst>
              <a:ext uri="{FF2B5EF4-FFF2-40B4-BE49-F238E27FC236}">
                <a16:creationId xmlns:a16="http://schemas.microsoft.com/office/drawing/2014/main" id="{0AE8397E-6CDD-4F4D-8960-A675ED2FB8C8}"/>
              </a:ext>
            </a:extLst>
          </p:cNvPr>
          <p:cNvPicPr>
            <a:picLocks noChangeAspect="1"/>
          </p:cNvPicPr>
          <p:nvPr/>
        </p:nvPicPr>
        <p:blipFill>
          <a:blip r:embed="rId56" cstate="print">
            <a:extLst>
              <a:ext uri="{28A0092B-C50C-407E-A947-70E740481C1C}">
                <a14:useLocalDpi xmlns:a14="http://schemas.microsoft.com/office/drawing/2010/main"/>
              </a:ext>
            </a:extLst>
          </a:blip>
          <a:stretch>
            <a:fillRect/>
          </a:stretch>
        </p:blipFill>
        <p:spPr>
          <a:xfrm>
            <a:off x="2860529" y="1908660"/>
            <a:ext cx="1660542" cy="319754"/>
          </a:xfrm>
          <a:prstGeom prst="rect">
            <a:avLst/>
          </a:prstGeom>
        </p:spPr>
      </p:pic>
      <p:pic>
        <p:nvPicPr>
          <p:cNvPr id="1026" name="Picture 2" descr="https://www.rd-alliance.org/system/files/iassist_logo_wordmark.png">
            <a:extLst>
              <a:ext uri="{FF2B5EF4-FFF2-40B4-BE49-F238E27FC236}">
                <a16:creationId xmlns:a16="http://schemas.microsoft.com/office/drawing/2014/main" id="{49089604-B0A6-40CD-84B7-97FA35E1B76C}"/>
              </a:ext>
            </a:extLst>
          </p:cNvPr>
          <p:cNvPicPr>
            <a:picLocks noChangeAspect="1" noChangeArrowheads="1"/>
          </p:cNvPicPr>
          <p:nvPr/>
        </p:nvPicPr>
        <p:blipFill>
          <a:blip r:embed="rId57" cstate="print">
            <a:extLst>
              <a:ext uri="{28A0092B-C50C-407E-A947-70E740481C1C}">
                <a14:useLocalDpi xmlns:a14="http://schemas.microsoft.com/office/drawing/2010/main"/>
              </a:ext>
            </a:extLst>
          </a:blip>
          <a:srcRect/>
          <a:stretch>
            <a:fillRect/>
          </a:stretch>
        </p:blipFill>
        <p:spPr bwMode="auto">
          <a:xfrm>
            <a:off x="5718522" y="2811916"/>
            <a:ext cx="1714768" cy="48853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https://www.rd-alliance.org/system/files/AARNet%20_logo_withtag_mono.png">
            <a:extLst>
              <a:ext uri="{FF2B5EF4-FFF2-40B4-BE49-F238E27FC236}">
                <a16:creationId xmlns:a16="http://schemas.microsoft.com/office/drawing/2014/main" id="{4233EB4A-5F08-4E36-BEFE-DE66D2FA6ED8}"/>
              </a:ext>
            </a:extLst>
          </p:cNvPr>
          <p:cNvPicPr>
            <a:picLocks noChangeAspect="1" noChangeArrowheads="1"/>
          </p:cNvPicPr>
          <p:nvPr/>
        </p:nvPicPr>
        <p:blipFill>
          <a:blip r:embed="rId58" cstate="print">
            <a:extLst>
              <a:ext uri="{28A0092B-C50C-407E-A947-70E740481C1C}">
                <a14:useLocalDpi xmlns:a14="http://schemas.microsoft.com/office/drawing/2010/main"/>
              </a:ext>
            </a:extLst>
          </a:blip>
          <a:srcRect/>
          <a:stretch>
            <a:fillRect/>
          </a:stretch>
        </p:blipFill>
        <p:spPr bwMode="auto">
          <a:xfrm>
            <a:off x="1991806" y="761790"/>
            <a:ext cx="1228084" cy="45136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p:cNvPicPr>
            <a:picLocks noChangeAspect="1"/>
          </p:cNvPicPr>
          <p:nvPr/>
        </p:nvPicPr>
        <p:blipFill>
          <a:blip r:embed="rId59" cstate="print">
            <a:extLst>
              <a:ext uri="{28A0092B-C50C-407E-A947-70E740481C1C}">
                <a14:useLocalDpi xmlns:a14="http://schemas.microsoft.com/office/drawing/2010/main"/>
              </a:ext>
            </a:extLst>
          </a:blip>
          <a:stretch>
            <a:fillRect/>
          </a:stretch>
        </p:blipFill>
        <p:spPr>
          <a:xfrm>
            <a:off x="5553364" y="714761"/>
            <a:ext cx="1106922" cy="667898"/>
          </a:xfrm>
          <a:prstGeom prst="rect">
            <a:avLst/>
          </a:prstGeom>
          <a:ln>
            <a:noFill/>
          </a:ln>
        </p:spPr>
        <p:style>
          <a:lnRef idx="2">
            <a:schemeClr val="accent5"/>
          </a:lnRef>
          <a:fillRef idx="1">
            <a:schemeClr val="lt1"/>
          </a:fillRef>
          <a:effectRef idx="0">
            <a:schemeClr val="accent5"/>
          </a:effectRef>
          <a:fontRef idx="minor">
            <a:schemeClr val="dk1"/>
          </a:fontRef>
        </p:style>
      </p:pic>
      <p:pic>
        <p:nvPicPr>
          <p:cNvPr id="52" name="Picture 6" descr="https://www.rd-alliance.org/system/files/National_Library_of_Ireland.jpg">
            <a:extLst>
              <a:ext uri="{FF2B5EF4-FFF2-40B4-BE49-F238E27FC236}">
                <a16:creationId xmlns:a16="http://schemas.microsoft.com/office/drawing/2014/main" id="{E547FD70-23B2-47A1-8A92-9C1F17F4D4AD}"/>
              </a:ext>
            </a:extLst>
          </p:cNvPr>
          <p:cNvPicPr>
            <a:picLocks noChangeAspect="1" noChangeArrowheads="1"/>
          </p:cNvPicPr>
          <p:nvPr/>
        </p:nvPicPr>
        <p:blipFill>
          <a:blip r:embed="rId60" cstate="print">
            <a:extLst>
              <a:ext uri="{28A0092B-C50C-407E-A947-70E740481C1C}">
                <a14:useLocalDpi xmlns:a14="http://schemas.microsoft.com/office/drawing/2010/main"/>
              </a:ext>
            </a:extLst>
          </a:blip>
          <a:srcRect/>
          <a:stretch>
            <a:fillRect/>
          </a:stretch>
        </p:blipFill>
        <p:spPr bwMode="auto">
          <a:xfrm>
            <a:off x="6170724" y="3124938"/>
            <a:ext cx="1142109" cy="693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69727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en-GB" sz="4000" dirty="0"/>
              <a:t>Why Join RDA as an Individual Member?</a:t>
            </a:r>
          </a:p>
        </p:txBody>
      </p:sp>
      <p:sp>
        <p:nvSpPr>
          <p:cNvPr id="6" name="Content Placeholder 5"/>
          <p:cNvSpPr>
            <a:spLocks noGrp="1"/>
          </p:cNvSpPr>
          <p:nvPr>
            <p:ph sz="half" idx="1"/>
          </p:nvPr>
        </p:nvSpPr>
        <p:spPr>
          <a:xfrm>
            <a:off x="891540" y="1791123"/>
            <a:ext cx="7475220" cy="4284310"/>
          </a:xfrm>
        </p:spPr>
        <p:txBody>
          <a:bodyPr>
            <a:noAutofit/>
          </a:bodyPr>
          <a:lstStyle/>
          <a:p>
            <a:pPr marL="150876" lvl="1" indent="0">
              <a:buNone/>
            </a:pPr>
            <a:r>
              <a:rPr lang="en-US" sz="2800" b="1" dirty="0"/>
              <a:t>Individual Member Benefits</a:t>
            </a:r>
            <a:endParaRPr lang="en-US" sz="2800" b="1" i="1" dirty="0"/>
          </a:p>
          <a:p>
            <a:pPr lvl="2">
              <a:tabLst>
                <a:tab pos="342900" algn="l"/>
              </a:tabLst>
            </a:pPr>
            <a:r>
              <a:rPr lang="en-US" sz="2000" b="1" i="1" dirty="0"/>
              <a:t>Contribute</a:t>
            </a:r>
            <a:r>
              <a:rPr lang="en-US" sz="2000" i="1" dirty="0"/>
              <a:t> to acceleration of data infrastructure development</a:t>
            </a:r>
          </a:p>
          <a:p>
            <a:pPr lvl="2">
              <a:tabLst>
                <a:tab pos="342900" algn="l"/>
              </a:tabLst>
            </a:pPr>
            <a:r>
              <a:rPr lang="en-US" sz="2000" i="1" dirty="0"/>
              <a:t>Work and </a:t>
            </a:r>
            <a:r>
              <a:rPr lang="en-US" sz="2000" b="1" i="1" dirty="0"/>
              <a:t>share experiences </a:t>
            </a:r>
            <a:r>
              <a:rPr lang="en-US" sz="2000" i="1" dirty="0"/>
              <a:t>with collaborators throughout the world</a:t>
            </a:r>
          </a:p>
          <a:p>
            <a:pPr lvl="2">
              <a:tabLst>
                <a:tab pos="342900" algn="l"/>
              </a:tabLst>
            </a:pPr>
            <a:r>
              <a:rPr lang="en-US" sz="2000" b="1" i="1" dirty="0"/>
              <a:t>Access</a:t>
            </a:r>
            <a:r>
              <a:rPr lang="en-US" sz="2000" i="1" dirty="0"/>
              <a:t> to extraordinary network of colleagues with various levels of experience, perspectives and practices</a:t>
            </a:r>
          </a:p>
          <a:p>
            <a:pPr lvl="2">
              <a:tabLst>
                <a:tab pos="342900" algn="l"/>
              </a:tabLst>
            </a:pPr>
            <a:r>
              <a:rPr lang="en-US" sz="2000" i="1" dirty="0"/>
              <a:t>Gain greater </a:t>
            </a:r>
            <a:r>
              <a:rPr lang="en-US" sz="2000" b="1" i="1" dirty="0"/>
              <a:t>expertise</a:t>
            </a:r>
            <a:r>
              <a:rPr lang="en-US" sz="2000" i="1" dirty="0"/>
              <a:t> in data science regardless of whether one is a student, early or seasoned career professional</a:t>
            </a:r>
          </a:p>
          <a:p>
            <a:pPr lvl="2">
              <a:tabLst>
                <a:tab pos="342900" algn="l"/>
              </a:tabLst>
            </a:pPr>
            <a:r>
              <a:rPr lang="en-US" sz="2000" b="1" i="1" dirty="0"/>
              <a:t>Enhance</a:t>
            </a:r>
            <a:r>
              <a:rPr lang="en-US" sz="2000" i="1" dirty="0"/>
              <a:t> the quality and effectiveness of personal work and activities</a:t>
            </a:r>
          </a:p>
          <a:p>
            <a:pPr lvl="2">
              <a:tabLst>
                <a:tab pos="342900" algn="l"/>
              </a:tabLst>
            </a:pPr>
            <a:r>
              <a:rPr lang="en-US" sz="2000" b="1" i="1" dirty="0"/>
              <a:t>Improve</a:t>
            </a:r>
            <a:r>
              <a:rPr lang="en-US" sz="2000" i="1" dirty="0"/>
              <a:t> one’s competitive advantage professionally and positioning oneself for leadership within the broader research community</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 y="857250"/>
            <a:ext cx="1177241" cy="769296"/>
          </a:xfrm>
          <a:prstGeom prst="rect">
            <a:avLst/>
          </a:prstGeom>
        </p:spPr>
      </p:pic>
      <p:sp>
        <p:nvSpPr>
          <p:cNvPr id="13" name="TextBox 12"/>
          <p:cNvSpPr txBox="1"/>
          <p:nvPr/>
        </p:nvSpPr>
        <p:spPr>
          <a:xfrm>
            <a:off x="5285660" y="5888865"/>
            <a:ext cx="3140411" cy="369332"/>
          </a:xfrm>
          <a:prstGeom prst="rect">
            <a:avLst/>
          </a:prstGeom>
          <a:solidFill>
            <a:schemeClr val="accent1">
              <a:lumMod val="60000"/>
              <a:lumOff val="40000"/>
            </a:schemeClr>
          </a:solidFill>
        </p:spPr>
        <p:txBody>
          <a:bodyPr wrap="none" rtlCol="0">
            <a:spAutoFit/>
          </a:bodyPr>
          <a:lstStyle/>
          <a:p>
            <a:r>
              <a:rPr lang="it-IT" b="1" dirty="0"/>
              <a:t>Individual RDA </a:t>
            </a:r>
            <a:r>
              <a:rPr lang="it-IT" b="1" dirty="0" err="1"/>
              <a:t>Members</a:t>
            </a:r>
            <a:r>
              <a:rPr lang="it-IT" b="1" dirty="0"/>
              <a:t> 7,732</a:t>
            </a:r>
          </a:p>
        </p:txBody>
      </p:sp>
      <p:sp>
        <p:nvSpPr>
          <p:cNvPr id="14"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5" name="Picture 2" descr="Creative Commons Licen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sp>
        <p:nvSpPr>
          <p:cNvPr id="12" name="Rectangle 5">
            <a:extLst>
              <a:ext uri="{FF2B5EF4-FFF2-40B4-BE49-F238E27FC236}">
                <a16:creationId xmlns:a16="http://schemas.microsoft.com/office/drawing/2014/main" id="{FE8ECC1E-4B52-4C44-81B0-53D48AF4ABFF}"/>
              </a:ext>
            </a:extLst>
          </p:cNvPr>
          <p:cNvSpPr/>
          <p:nvPr/>
        </p:nvSpPr>
        <p:spPr>
          <a:xfrm>
            <a:off x="261058" y="6430876"/>
            <a:ext cx="5116081" cy="338554"/>
          </a:xfrm>
          <a:prstGeom prst="rect">
            <a:avLst/>
          </a:prstGeom>
        </p:spPr>
        <p:txBody>
          <a:bodyPr wrap="none">
            <a:spAutoFit/>
          </a:bodyPr>
          <a:lstStyle/>
          <a:p>
            <a:r>
              <a:rPr lang="en-GB" sz="1600" b="1" dirty="0" err="1">
                <a:solidFill>
                  <a:schemeClr val="bg1"/>
                </a:solidFill>
              </a:rPr>
              <a:t>rd-alliance.org</a:t>
            </a:r>
            <a:r>
              <a:rPr lang="en-GB" sz="1600" b="1" dirty="0">
                <a:solidFill>
                  <a:schemeClr val="bg1"/>
                </a:solidFill>
              </a:rPr>
              <a:t>/get-involved/individual-</a:t>
            </a:r>
            <a:r>
              <a:rPr lang="en-GB" sz="1600" b="1" dirty="0" err="1">
                <a:solidFill>
                  <a:schemeClr val="bg1"/>
                </a:solidFill>
              </a:rPr>
              <a:t>membership.html</a:t>
            </a:r>
            <a:endParaRPr lang="en-GB" sz="1600" b="1" dirty="0">
              <a:solidFill>
                <a:schemeClr val="bg1"/>
              </a:solidFill>
            </a:endParaRPr>
          </a:p>
        </p:txBody>
      </p:sp>
    </p:spTree>
    <p:extLst>
      <p:ext uri="{BB962C8B-B14F-4D97-AF65-F5344CB8AC3E}">
        <p14:creationId xmlns:p14="http://schemas.microsoft.com/office/powerpoint/2010/main" val="2680120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p:nvPr/>
        </p:nvSpPr>
        <p:spPr>
          <a:xfrm>
            <a:off x="261058" y="6430876"/>
            <a:ext cx="2351926" cy="338554"/>
          </a:xfrm>
          <a:prstGeom prst="rect">
            <a:avLst/>
          </a:prstGeom>
        </p:spPr>
        <p:txBody>
          <a:bodyPr wrap="none">
            <a:spAutoFit/>
          </a:bodyPr>
          <a:lstStyle/>
          <a:p>
            <a:r>
              <a:rPr lang="en-GB" sz="1600" b="1" dirty="0">
                <a:solidFill>
                  <a:schemeClr val="bg1"/>
                </a:solidFill>
              </a:rPr>
              <a:t>rd-alliance.org/about-</a:t>
            </a:r>
            <a:r>
              <a:rPr lang="en-GB" sz="1600" b="1" dirty="0" err="1">
                <a:solidFill>
                  <a:schemeClr val="bg1"/>
                </a:solidFill>
              </a:rPr>
              <a:t>rda</a:t>
            </a:r>
            <a:endParaRPr lang="en-GB" sz="1600" b="1" dirty="0">
              <a:solidFill>
                <a:schemeClr val="bg1"/>
              </a:solidFill>
            </a:endParaRPr>
          </a:p>
        </p:txBody>
      </p:sp>
      <p:sp>
        <p:nvSpPr>
          <p:cNvPr id="15" name="Segnaposto piè di pagina 6"/>
          <p:cNvSpPr>
            <a:spLocks noGrp="1"/>
          </p:cNvSpPr>
          <p:nvPr>
            <p:ph type="ftr" sz="quarter" idx="11"/>
          </p:nvPr>
        </p:nvSpPr>
        <p:spPr>
          <a:xfrm>
            <a:off x="5554636" y="6322423"/>
            <a:ext cx="3644525" cy="535577"/>
          </a:xfrm>
        </p:spPr>
        <p:txBody>
          <a:bodyPr/>
          <a:lstStyle/>
          <a:p>
            <a:pPr algn="l"/>
            <a:r>
              <a:rPr lang="en-GB" sz="1200" b="1" dirty="0">
                <a:solidFill>
                  <a:schemeClr val="bg1"/>
                </a:solidFill>
              </a:rPr>
              <a:t>www.rd-alliance.org</a:t>
            </a:r>
          </a:p>
          <a:p>
            <a:pPr algn="l"/>
            <a:r>
              <a:rPr lang="en-GB" sz="1200" b="1" dirty="0">
                <a:solidFill>
                  <a:schemeClr val="bg1"/>
                </a:solidFill>
              </a:rPr>
              <a:t>@resdatall</a:t>
            </a:r>
          </a:p>
        </p:txBody>
      </p:sp>
      <p:pic>
        <p:nvPicPr>
          <p:cNvPr id="16" name="Picture 2" descr="Creative Commons Licen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478034" y="6475941"/>
            <a:ext cx="665966" cy="23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bwMode="auto">
          <a:xfrm>
            <a:off x="8422874" y="6691841"/>
            <a:ext cx="776287" cy="230188"/>
          </a:xfrm>
          <a:prstGeom prst="rect">
            <a:avLst/>
          </a:prstGeom>
          <a:noFill/>
        </p:spPr>
        <p:txBody>
          <a:bodyPr wrap="none">
            <a:spAutoFit/>
          </a:bodyPr>
          <a:lstStyle/>
          <a:p>
            <a:pPr>
              <a:defRPr/>
            </a:pPr>
            <a:r>
              <a:rPr lang="en-GB" sz="900" dirty="0">
                <a:solidFill>
                  <a:schemeClr val="bg2"/>
                </a:solidFill>
                <a:latin typeface="+mj-lt"/>
              </a:rPr>
              <a:t>CC BY-SA 4.0</a:t>
            </a:r>
          </a:p>
        </p:txBody>
      </p:sp>
      <p:pic>
        <p:nvPicPr>
          <p:cNvPr id="23" name="Picture 3">
            <a:extLst>
              <a:ext uri="{FF2B5EF4-FFF2-40B4-BE49-F238E27FC236}">
                <a16:creationId xmlns:a16="http://schemas.microsoft.com/office/drawing/2014/main" id="{EAC88BB8-68DF-634E-A1D4-366DE1D4ADE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1058" y="68039"/>
            <a:ext cx="847550" cy="553852"/>
          </a:xfrm>
          <a:prstGeom prst="rect">
            <a:avLst/>
          </a:prstGeom>
        </p:spPr>
      </p:pic>
      <p:sp>
        <p:nvSpPr>
          <p:cNvPr id="8" name="Title 1">
            <a:extLst>
              <a:ext uri="{FF2B5EF4-FFF2-40B4-BE49-F238E27FC236}">
                <a16:creationId xmlns:a16="http://schemas.microsoft.com/office/drawing/2014/main" id="{D932447C-DB8E-C348-B327-0627F5F97105}"/>
              </a:ext>
            </a:extLst>
          </p:cNvPr>
          <p:cNvSpPr txBox="1">
            <a:spLocks/>
          </p:cNvSpPr>
          <p:nvPr/>
        </p:nvSpPr>
        <p:spPr>
          <a:xfrm>
            <a:off x="1128375" y="68039"/>
            <a:ext cx="4426261" cy="613855"/>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it-IT" sz="3600"/>
              <a:t>Who is RDA</a:t>
            </a:r>
            <a:endParaRPr lang="it-IT" sz="3600" dirty="0"/>
          </a:p>
        </p:txBody>
      </p:sp>
      <p:pic>
        <p:nvPicPr>
          <p:cNvPr id="3" name="Picture 2">
            <a:extLst>
              <a:ext uri="{FF2B5EF4-FFF2-40B4-BE49-F238E27FC236}">
                <a16:creationId xmlns:a16="http://schemas.microsoft.com/office/drawing/2014/main" id="{F790DC33-B171-254B-87DE-2ECF26500B2B}"/>
              </a:ext>
            </a:extLst>
          </p:cNvPr>
          <p:cNvPicPr>
            <a:picLocks noChangeAspect="1"/>
          </p:cNvPicPr>
          <p:nvPr/>
        </p:nvPicPr>
        <p:blipFill>
          <a:blip r:embed="rId5"/>
          <a:stretch>
            <a:fillRect/>
          </a:stretch>
        </p:blipFill>
        <p:spPr>
          <a:xfrm>
            <a:off x="0" y="1308072"/>
            <a:ext cx="9144000" cy="4241856"/>
          </a:xfrm>
          <a:prstGeom prst="rect">
            <a:avLst/>
          </a:prstGeom>
        </p:spPr>
      </p:pic>
    </p:spTree>
    <p:extLst>
      <p:ext uri="{BB962C8B-B14F-4D97-AF65-F5344CB8AC3E}">
        <p14:creationId xmlns:p14="http://schemas.microsoft.com/office/powerpoint/2010/main" val="3234247663"/>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30450</TotalTime>
  <Words>2920</Words>
  <Application>Microsoft Macintosh PowerPoint</Application>
  <PresentationFormat>On-screen Show (4:3)</PresentationFormat>
  <Paragraphs>451</Paragraphs>
  <Slides>31</Slides>
  <Notes>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31</vt:i4>
      </vt:variant>
    </vt:vector>
  </HeadingPairs>
  <TitlesOfParts>
    <vt:vector size="43" baseType="lpstr">
      <vt:lpstr>BatangChe</vt:lpstr>
      <vt:lpstr>ＭＳ Ｐゴシック</vt:lpstr>
      <vt:lpstr>Adobe Garamond Pro</vt:lpstr>
      <vt:lpstr>Arial</vt:lpstr>
      <vt:lpstr>Calibri</vt:lpstr>
      <vt:lpstr>Calibri Light</vt:lpstr>
      <vt:lpstr>Gisha</vt:lpstr>
      <vt:lpstr>Helvetica Neue</vt:lpstr>
      <vt:lpstr>Helvetica Neue Light</vt:lpstr>
      <vt:lpstr>Wingdings</vt:lpstr>
      <vt:lpstr>Wingdings 2</vt:lpstr>
      <vt:lpstr>Retrospect</vt:lpstr>
      <vt:lpstr>The Research Data Alliance (RDA)  in a nutshell  January 2019 </vt:lpstr>
      <vt:lpstr>PowerPoint Presentation</vt:lpstr>
      <vt:lpstr>What is RDA?</vt:lpstr>
      <vt:lpstr>What does RDA do?</vt:lpstr>
      <vt:lpstr>Who Can Join RDA?</vt:lpstr>
      <vt:lpstr>Why Join RDA as an Organisational Member?</vt:lpstr>
      <vt:lpstr>RDA Organisational &amp; Affiliate Members</vt:lpstr>
      <vt:lpstr>Why Join RDA as an Individual Member?</vt:lpstr>
      <vt:lpstr>PowerPoint Presentation</vt:lpstr>
      <vt:lpstr>Who is RDA</vt:lpstr>
      <vt:lpstr>PowerPoint Presentation</vt:lpstr>
      <vt:lpstr>PowerPoint Presentation</vt:lpstr>
      <vt:lpstr>PowerPoint Presentation</vt:lpstr>
      <vt:lpstr>PowerPoint Presentation</vt:lpstr>
      <vt:lpstr>PowerPoint Presentation</vt:lpstr>
      <vt:lpstr>RDA Recommendations that make data work</vt:lpstr>
      <vt:lpstr>RDA Recommendations &amp; Outputs</vt:lpstr>
      <vt:lpstr>RDA Recommendations</vt:lpstr>
      <vt:lpstr>RDA Recommendations</vt:lpstr>
      <vt:lpstr>RDA Recommendations</vt:lpstr>
      <vt:lpstr>RDA Recommendations</vt:lpstr>
      <vt:lpstr>RDA Recommendations</vt:lpstr>
      <vt:lpstr>RDA Supporting Outputs</vt:lpstr>
      <vt:lpstr>RDA Supporting Outputs</vt:lpstr>
      <vt:lpstr>RDA Supporting Outputs</vt:lpstr>
      <vt:lpstr>RDA Supporting Outputs</vt:lpstr>
      <vt:lpstr>Adoption &amp; Implementation  “Solving the problem must include adopters in the process, to ensure  that real problems are addressed. Open problem solving is the key.” </vt:lpstr>
      <vt:lpstr>PowerPoint Presentation</vt:lpstr>
      <vt:lpstr>What are Plenary Meetings?</vt:lpstr>
      <vt:lpstr>RDA Plenary Meetings: benefits of attending </vt:lpstr>
      <vt:lpstr>NEXT STEPS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RDA Europe &amp; National initiatives</dc:title>
  <dc:creator>Hilary Hanahoe</dc:creator>
  <cp:lastModifiedBy>Iolanda Maggio</cp:lastModifiedBy>
  <cp:revision>619</cp:revision>
  <cp:lastPrinted>2015-07-13T16:26:35Z</cp:lastPrinted>
  <dcterms:created xsi:type="dcterms:W3CDTF">2015-07-13T11:05:11Z</dcterms:created>
  <dcterms:modified xsi:type="dcterms:W3CDTF">2019-02-08T08:57:17Z</dcterms:modified>
</cp:coreProperties>
</file>