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  <p:sldMasterId id="2147483679" r:id="rId3"/>
  </p:sldMasterIdLst>
  <p:notesMasterIdLst>
    <p:notesMasterId r:id="rId9"/>
  </p:notesMasterIdLst>
  <p:sldIdLst>
    <p:sldId id="256" r:id="rId4"/>
    <p:sldId id="312" r:id="rId5"/>
    <p:sldId id="320" r:id="rId6"/>
    <p:sldId id="336" r:id="rId7"/>
    <p:sldId id="308" r:id="rId8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66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7"/>
    <p:restoredTop sz="94103" autoAdjust="0"/>
  </p:normalViewPr>
  <p:slideViewPr>
    <p:cSldViewPr>
      <p:cViewPr varScale="1">
        <p:scale>
          <a:sx n="94" d="100"/>
          <a:sy n="94" d="100"/>
        </p:scale>
        <p:origin x="24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03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F33E45A-E198-5E44-984F-03D66E222DC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1813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F33E45A-E198-5E44-984F-03D66E222DC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9194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F33E45A-E198-5E44-984F-03D66E222DC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836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err="1">
                <a:solidFill>
                  <a:srgbClr val="FFFFFF"/>
                </a:solidFill>
              </a:rPr>
              <a:t>Datacube</a:t>
            </a:r>
            <a:r>
              <a:rPr lang="en-AU" dirty="0">
                <a:solidFill>
                  <a:srgbClr val="FFFFFF"/>
                </a:solidFill>
              </a:rPr>
              <a:t> Training Workshop</a:t>
            </a:r>
          </a:p>
        </p:txBody>
      </p:sp>
    </p:spTree>
    <p:extLst>
      <p:ext uri="{BB962C8B-B14F-4D97-AF65-F5344CB8AC3E}">
        <p14:creationId xmlns:p14="http://schemas.microsoft.com/office/powerpoint/2010/main" val="41403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err="1">
                <a:solidFill>
                  <a:srgbClr val="FFFFFF"/>
                </a:solidFill>
              </a:rPr>
              <a:t>Datacube</a:t>
            </a:r>
            <a:r>
              <a:rPr lang="en-AU" dirty="0">
                <a:solidFill>
                  <a:srgbClr val="FFFFFF"/>
                </a:solidFill>
              </a:rPr>
              <a:t> Training Workshop</a:t>
            </a:r>
          </a:p>
        </p:txBody>
      </p:sp>
    </p:spTree>
    <p:extLst>
      <p:ext uri="{BB962C8B-B14F-4D97-AF65-F5344CB8AC3E}">
        <p14:creationId xmlns:p14="http://schemas.microsoft.com/office/powerpoint/2010/main" val="1611568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FFFFFF"/>
                </a:solidFill>
              </a:rPr>
              <a:t>Datacube Project – April 15</a:t>
            </a:r>
            <a:r>
              <a:rPr lang="en-AU" baseline="30000">
                <a:solidFill>
                  <a:srgbClr val="FFFFFF"/>
                </a:solidFill>
              </a:rPr>
              <a:t>th</a:t>
            </a:r>
            <a:r>
              <a:rPr lang="en-AU">
                <a:solidFill>
                  <a:srgbClr val="FFFFFF"/>
                </a:solidFill>
              </a:rPr>
              <a:t>, 2013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20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FFFFFF"/>
                </a:solidFill>
              </a:rPr>
              <a:t>Datacube Project – April 15</a:t>
            </a:r>
            <a:r>
              <a:rPr lang="en-AU" baseline="30000">
                <a:solidFill>
                  <a:srgbClr val="FFFFFF"/>
                </a:solidFill>
              </a:rPr>
              <a:t>th</a:t>
            </a:r>
            <a:r>
              <a:rPr lang="en-AU">
                <a:solidFill>
                  <a:srgbClr val="FFFFFF"/>
                </a:solidFill>
              </a:rPr>
              <a:t>, 2013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17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5925"/>
            <a:ext cx="20574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5925"/>
            <a:ext cx="60198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FFFFFF"/>
                </a:solidFill>
              </a:rPr>
              <a:t>Datacube Project – April 15</a:t>
            </a:r>
            <a:r>
              <a:rPr lang="en-AU" baseline="30000">
                <a:solidFill>
                  <a:srgbClr val="FFFFFF"/>
                </a:solidFill>
              </a:rPr>
              <a:t>th</a:t>
            </a:r>
            <a:r>
              <a:rPr lang="en-AU">
                <a:solidFill>
                  <a:srgbClr val="FFFFFF"/>
                </a:solidFill>
              </a:rPr>
              <a:t>, 2013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02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860550"/>
            <a:ext cx="7916862" cy="549275"/>
          </a:xfrm>
        </p:spPr>
        <p:txBody>
          <a:bodyPr lIns="90000" tIns="46800" rIns="90000" bIns="46800"/>
          <a:lstStyle>
            <a:lvl1pPr>
              <a:defRPr sz="3000">
                <a:solidFill>
                  <a:srgbClr val="4D4D4D"/>
                </a:solidFill>
              </a:defRPr>
            </a:lvl1pPr>
          </a:lstStyle>
          <a:p>
            <a:pPr lvl="0"/>
            <a:r>
              <a:rPr lang="en-AU" noProof="0"/>
              <a:t>Click to edit Master Title style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82850"/>
            <a:ext cx="7916862" cy="396875"/>
          </a:xfrm>
        </p:spPr>
        <p:txBody>
          <a:bodyPr lIns="90000" tIns="46800" rIns="90000" bIns="4680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noProof="0"/>
              <a:t>Click to edit Master Author style</a:t>
            </a:r>
          </a:p>
        </p:txBody>
      </p:sp>
    </p:spTree>
    <p:extLst>
      <p:ext uri="{BB962C8B-B14F-4D97-AF65-F5344CB8AC3E}">
        <p14:creationId xmlns:p14="http://schemas.microsoft.com/office/powerpoint/2010/main" val="2125277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5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057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512618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78688" y="6567488"/>
            <a:ext cx="1639887" cy="204787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407C9F4F-1BB6-AE48-9732-41F053B927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90830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860550"/>
            <a:ext cx="7916862" cy="549275"/>
          </a:xfrm>
        </p:spPr>
        <p:txBody>
          <a:bodyPr lIns="90000" tIns="46800" rIns="90000" bIns="46800"/>
          <a:lstStyle>
            <a:lvl1pPr>
              <a:defRPr sz="300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82850"/>
            <a:ext cx="7916862" cy="396875"/>
          </a:xfrm>
        </p:spPr>
        <p:txBody>
          <a:bodyPr lIns="90000" tIns="46800" rIns="90000" bIns="46800">
            <a:spAutoFit/>
          </a:bodyPr>
          <a:lstStyle>
            <a:lvl1pPr>
              <a:defRPr sz="20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4524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err="1">
                <a:solidFill>
                  <a:srgbClr val="FFFFFF"/>
                </a:solidFill>
              </a:rPr>
              <a:t>Datacube</a:t>
            </a:r>
            <a:r>
              <a:rPr lang="en-AU" dirty="0">
                <a:solidFill>
                  <a:srgbClr val="FFFFFF"/>
                </a:solidFill>
              </a:rPr>
              <a:t> Training Workshop</a:t>
            </a:r>
          </a:p>
        </p:txBody>
      </p:sp>
    </p:spTree>
    <p:extLst>
      <p:ext uri="{BB962C8B-B14F-4D97-AF65-F5344CB8AC3E}">
        <p14:creationId xmlns:p14="http://schemas.microsoft.com/office/powerpoint/2010/main" val="70304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err="1">
                <a:solidFill>
                  <a:srgbClr val="FFFFFF"/>
                </a:solidFill>
              </a:rPr>
              <a:t>Datacube</a:t>
            </a:r>
            <a:r>
              <a:rPr lang="en-AU" dirty="0">
                <a:solidFill>
                  <a:srgbClr val="FFFFFF"/>
                </a:solidFill>
              </a:rPr>
              <a:t> Training Workshop</a:t>
            </a:r>
          </a:p>
        </p:txBody>
      </p:sp>
    </p:spTree>
    <p:extLst>
      <p:ext uri="{BB962C8B-B14F-4D97-AF65-F5344CB8AC3E}">
        <p14:creationId xmlns:p14="http://schemas.microsoft.com/office/powerpoint/2010/main" val="115227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err="1">
                <a:solidFill>
                  <a:srgbClr val="FFFFFF"/>
                </a:solidFill>
              </a:rPr>
              <a:t>Datacube</a:t>
            </a:r>
            <a:r>
              <a:rPr lang="en-AU" dirty="0">
                <a:solidFill>
                  <a:srgbClr val="FFFFFF"/>
                </a:solidFill>
              </a:rPr>
              <a:t> Training Workshop</a:t>
            </a:r>
          </a:p>
        </p:txBody>
      </p:sp>
    </p:spTree>
    <p:extLst>
      <p:ext uri="{BB962C8B-B14F-4D97-AF65-F5344CB8AC3E}">
        <p14:creationId xmlns:p14="http://schemas.microsoft.com/office/powerpoint/2010/main" val="60482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err="1">
                <a:solidFill>
                  <a:srgbClr val="FFFFFF"/>
                </a:solidFill>
              </a:rPr>
              <a:t>Datacube</a:t>
            </a:r>
            <a:r>
              <a:rPr lang="en-AU" dirty="0">
                <a:solidFill>
                  <a:srgbClr val="FFFFFF"/>
                </a:solidFill>
              </a:rPr>
              <a:t> Training Workshop</a:t>
            </a:r>
          </a:p>
        </p:txBody>
      </p:sp>
    </p:spTree>
    <p:extLst>
      <p:ext uri="{BB962C8B-B14F-4D97-AF65-F5344CB8AC3E}">
        <p14:creationId xmlns:p14="http://schemas.microsoft.com/office/powerpoint/2010/main" val="389731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err="1">
                <a:solidFill>
                  <a:srgbClr val="FFFFFF"/>
                </a:solidFill>
              </a:rPr>
              <a:t>Datacube</a:t>
            </a:r>
            <a:r>
              <a:rPr lang="en-AU" dirty="0">
                <a:solidFill>
                  <a:srgbClr val="FFFFFF"/>
                </a:solidFill>
              </a:rPr>
              <a:t> Training Workshop</a:t>
            </a:r>
          </a:p>
        </p:txBody>
      </p:sp>
    </p:spTree>
    <p:extLst>
      <p:ext uri="{BB962C8B-B14F-4D97-AF65-F5344CB8AC3E}">
        <p14:creationId xmlns:p14="http://schemas.microsoft.com/office/powerpoint/2010/main" val="173198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5374" y="1188720"/>
            <a:ext cx="9144000" cy="566928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5925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459538"/>
            <a:ext cx="47513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defTabSz="914400" rtl="0" fontAlgn="base">
              <a:spcAft>
                <a:spcPct val="0"/>
              </a:spcAft>
            </a:pPr>
            <a:r>
              <a:rPr lang="en-AU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Phone: +61 2 6249 9111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Web: www.ga.gov.au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Email: feedback@ga.gov.au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Address: Cnr Jerrabomberra Avenue and Hindmarsh Drive, Symonston ACT 2609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Postal Address: GPO Box 378, Canberra ACT 2601</a:t>
            </a:r>
          </a:p>
        </p:txBody>
      </p:sp>
    </p:spTree>
    <p:extLst>
      <p:ext uri="{BB962C8B-B14F-4D97-AF65-F5344CB8AC3E}">
        <p14:creationId xmlns:p14="http://schemas.microsoft.com/office/powerpoint/2010/main" val="326880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eaLnBrk="1" fontAlgn="base" hangingPunct="1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50963" indent="-271463" algn="l" rtl="0" eaLnBrk="1" fontAlgn="base" hangingPunct="1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6pPr>
      <a:lvl7pPr marL="27066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7pPr>
      <a:lvl8pPr marL="31638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8pPr>
      <a:lvl9pPr marL="36210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5925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dirty="0"/>
              <a:t>Click to edit Master Title style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459538"/>
            <a:ext cx="47513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defTabSz="914400" rtl="0" fontAlgn="base">
              <a:spcAft>
                <a:spcPct val="0"/>
              </a:spcAft>
            </a:pPr>
            <a:endParaRPr lang="en-AU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51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66CC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algn="l" rtl="0" fontAlgn="base">
        <a:spcBef>
          <a:spcPct val="50000"/>
        </a:spcBef>
        <a:spcAft>
          <a:spcPct val="0"/>
        </a:spcAft>
        <a:defRPr sz="2200">
          <a:solidFill>
            <a:schemeClr val="bg1"/>
          </a:solidFill>
          <a:latin typeface="+mn-lt"/>
          <a:ea typeface="+mn-ea"/>
          <a:cs typeface="+mn-cs"/>
        </a:defRPr>
      </a:lvl1pPr>
      <a:lvl2pPr marL="447675" indent="-268288" algn="l" rtl="0" fontAlgn="base">
        <a:spcBef>
          <a:spcPct val="5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</a:defRPr>
      </a:lvl2pPr>
      <a:lvl3pPr marL="895350" indent="-26828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3pPr>
      <a:lvl4pPr marL="1350963" indent="-271463" algn="l" rtl="0" fontAlgn="base">
        <a:spcBef>
          <a:spcPct val="25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4pPr>
      <a:lvl5pPr marL="17922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5pPr>
      <a:lvl6pPr marL="22494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6pPr>
      <a:lvl7pPr marL="27066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7pPr>
      <a:lvl8pPr marL="31638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8pPr>
      <a:lvl9pPr marL="36210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eos.org/data-tool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533400" y="2209800"/>
            <a:ext cx="83058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</a:rPr>
              <a:t>OSS And FDA Inventory – Governance and Sustainability </a:t>
            </a:r>
            <a:endParaRPr sz="3600" b="1" dirty="0">
              <a:solidFill>
                <a:srgbClr val="FFFFFF"/>
              </a:solidFill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81915"/>
            <a:ext cx="5105400" cy="492443"/>
          </a:xfr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b="1" dirty="0">
                <a:latin typeface="Proxima Nova Regular"/>
                <a:ea typeface="Proxima Nova Regular"/>
                <a:cs typeface="Proxima Nova Regular"/>
              </a:rPr>
              <a:t>OSS and FDA Inventory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6E91DC-6CBB-494A-B187-B4D5A09C93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8182" y="696455"/>
            <a:ext cx="6701035" cy="6161545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AAC0E4A-5A13-9E41-84EC-B830862B6ACB}"/>
              </a:ext>
            </a:extLst>
          </p:cNvPr>
          <p:cNvSpPr/>
          <p:nvPr/>
        </p:nvSpPr>
        <p:spPr>
          <a:xfrm>
            <a:off x="1488181" y="5834627"/>
            <a:ext cx="6701035" cy="1023373"/>
          </a:xfrm>
          <a:prstGeom prst="roundRect">
            <a:avLst/>
          </a:prstGeom>
          <a:noFill/>
          <a:ln w="79375" cap="flat">
            <a:solidFill>
              <a:srgbClr val="92D05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26C7E9-29F2-4B4B-A232-3D520F42ECE9}"/>
              </a:ext>
            </a:extLst>
          </p:cNvPr>
          <p:cNvSpPr/>
          <p:nvPr/>
        </p:nvSpPr>
        <p:spPr>
          <a:xfrm>
            <a:off x="3810000" y="838200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4"/>
              </a:rPr>
              <a:t>http://ceos.org/data-tools/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991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data:image/png;base64,iVBORw0KGgoAAAANSUhEUgAAAUkAAAA9CAMAAAAXkGv5AAAAk1BMVEX///8AerQmhroAfLX7/f4agrgAfrYAebT1+vwghLnr9PlfoMj4/P3v9voQgLeIvNix0+bg7vW51ebH3evm7vXU5/G30ON0q87P4+9kpsyItNPC2+qPuNVUmsWfxt7S5fCqzOGYxd5MnMZAkcB8sNEAcK8zjL1tqs5DlsOnzeJwpsuavth7s9OrzeGfwdpysNJVosp/+1RjAAAR50lEQVR4nO1ciXajurIVAoHELDABjMEGEYGHtP3/X/eqADt24h7uXd2n71kvtXowQkhiU3MJCPkO8cB1V0CuG/Dv9fmin5GfVc25U8K0bZuqrt+l8m8v6V9J7lvfUcYEFRRICMEYrfsk+Nvr+reRG42UCTEBONN8QMf2S8r/A3Jbe2JGVfdtUkjXlUXc5rUS0BiKxv3b6/u3kB/XoaCMDrv0QZbdtCkBS8q85G8t7d9FvAduFKJPn6hENx2QL3Xk//Pr+tdRVjOwMOU5vrVclFI3gW5OHZxm5ZcZ/xlVCjSkLkk2XFnSNahg++VADity0WB6xuJvrfBfQokCRZinnW/1V2W4t2vF+uVgtyGuV5XAleoLyh9RoRkNVUJOe1J1S1tpb3pWL+J9KUjbkr0OqRizv7bM/33KFKOirdbEHTmpq6nNVeJlL/R8EB8IB515KCJwLusvXfk9WnlgbFrilhkp30jlWdgYU1UUWjT42wLt2JxJWlp+BJ7l8BXwPCcrgkAm4sQ6NqQaOBknPtywOuCgKDG0iTsSeFuy2RESnMHstH93wf+zVIHEeghYeuEuKMSmB6/RLZk6RVqMIMq8TEhysVYX1JABaoIvVfmUNJjtybDwIQG/0XI7MM+FmsJtGqZg2DuLDy/krZ/88gxc9O7HI/4/pTakV7dx15EMmPB4ssiOiahpIsYii+c7UnSSdIt/1EK48/b31vs/S3IUrFzyPK7OSB+R7bjiPaPQYDHRWVtA8bQhRb0YmpUH2uArm/GJGpDt6npwOpFEWySPXO1cCNjwznBWgGIA3lAZXXu9Qdz4lcz4SBIYrOc8mMiXWpK6JSl1peQ8P1lcykxvyelAMu0SvkqLFQc7ztgHTyhwgb7vHPHT+GMmTvT+9ttyn/fN3tLPjel4/OHA94twV+4vJlll/F1O8dO35/dZAX/F5HSZKCJdQ/ZjQDzkv10Y4ninHKQ+JpuSbIfQNMVphXysH8w375RSult99yZK57vnJnoxbhxPqvE57N9eL58bY3sN2G8L64fDI6UlM+nwa7FubNMnrUG6Qm34+nQM68gE6D9gMts0nYv/4rkckE2UJL4WYoQrdUoabckxXdWhKGvB8sAFm97cD8NHoZX6AZKD8RMkzRuSfB2K5lmf5PKkOQ4ByUCXPw0WYm3Tkdpq+7OOSMVwetK6Fy9YVbg8jfGCTjC4yGNjvC0KSVYqJedDQPSOJDalIiWbkbjAoi8jj1jY+kHOQEeWgj3wB1d6C9phYozbPPx6dwHx75G8dQjkrcMdklLT2b0Fcm+sBqrD8ucjec9/E5LcKT+KrQweryfUzldBUYfl3DSJlHVdoZXdrp/XZD3wOJ8FMDJe8NSco/Xfn12GLTKcPEaPdcsIx9LKAL+4dpuQUhZLVZFYuMFlZ1EBxgiTHT2P4bL7tfNxyWSuTqZjruG3VVHH0ajYstFwuu6KZKUdw97B/0x3joOzBpHt6M6+IdmarZoNWqwduzRBZCgdDUaaV4itgsFwXvdu9wrnPbtCJLlyKHMUOb6Cro1fAVlHj4YifmQ49mmBpLUnd0MqkLi9o6mzJ1nnGB3TBXEvjuOc4VFpfXEMnDuxL3Cj0GrAFIVyDKMhsRlS+3Vv5a+A6wpMcYilrZF1tsPghhI4a008WUkpYa5US16eLXd8K2wqWNaM4JUP2ByY4mKhJInLyrWpfa/+gSe/vbykvgU33o/mgIiJYaBg8n3NvBMV9oLkWvceNSWeV4NiGwvuUec1C69IWorK1t7gM1NsKCk6XFqE9Zp8M1tQuPa49irXc6DrgU5IWpucqXxDjiYiaW4IMUXoHUGbq16Zi0bwwtkylfY30oRM54XrhV4OqyhIag+5BjSskYneCxXAQgci131fC1qQk+4HSovtaRRenvLeyMiqZl6vw6NFRhGWXqhXBEJuhfMIOtb12Fhgl0/kRYB3rrdHQXcpiHkhKnLu/cwUAz7gKYLU9CH45iMLbeMSFPa45ZWyt3ywT0FwCnsrsT3p78IrkitJ3NyMAUkd88T0JKHijRfjDcnCyLk0YQrrGA6BO4SIJOsln5CEyzLftVae8Y4kgf4lnL9HcrPyZWdm0L+ehbEWczBxMteA5JgEJGHK5REiGWx9qzHXPhnDIywFkEIkLc5lbYPqk2AzBlDdVmTuOJmQ3LHO5ak5ZqQLcylLE5xEJgZEcirG2limaSiYpxPZ2briPqjphJxrNxAJWZC0JiRBUZ4fkKQdmH6Y6xscbYy97AzQI9KuZRRuMFg3FySDFox8iEh6cGTUUqKI+5ubdA8oKheY1sX1wT0hkpOaQCS/mZMpkA9IksBBi3OHJNoVUENn4GklFyR3M5L2kezNtQUPClWz1Ji5bmql2ZqTkWbgsBnphCTc6ikcAREejYqiEYzMFzIhafU4FVHAYiOrYCgjgWsn3gLpTrJsi3frqoYcw2AXCl1UQoTJytyRqHZJYEO8g3EQg3sDXr6Pva968oxzkW/2SSq8VWJ3MmINIrnoSTmao6duSAKKmVHCpburFyS1sA0HQyvXw4eRTNI9bhckj2b7C0gamEJNNfXqui5nn2Ww15PG9EC69/i8+dp4w7sBJAdT13WISII7De1XJFsD8zeyDpWnHpCEvzhqB897hIdstYCkpuHbjOTNop5qf0ubhFG2HuCfbaQyrvA+R4aJjpiyjU+aWSu8I6mn61sDFBzvzXjVgS4kW1Dzrd1bZEUXnqzCUfK1fYek5cDU/HzlyaPQnud1mslgsAGZhj0gubPPM5KOT4L6I5KAcmQjkmjJtiqUgbs4FCQxpwpUhap7QhKGGxBuVQRaxUFsfkIynfPciQYhPrF7JMlmcjU0TWckkSfBMUzIne0GysKKeDUWdkYFHmWlcvIm8Gxjh2c386bxdyHVT5AEV+CNNzRcWWt7cGUJkp2ZOuE5W/TkizmSZLznSXhAJ/eNshlJ12Nv7mol17DUhqkqHh+RLBTd8UIGpd26LaIyIek6CpTZjtUZKNwrkjy3Ty6Pl1qpNYb1vtiPITyJGUmISeLKY2qLEi49+yOSsmYnsMJWTOsgHSeexAEnJBOqUrcBC/CAJOLuhXfVmbG3qnB3ZNO+oF0rUv8wOY/uwBhYGoH3/PYBST0jCfaSaYbPD2QCnCiUMmBszcQS42yBsSka6opekUwxeScWnkwEvf7PJWpvikjSqQz3zQGe28AEIfAmXAR/AElj8sxDWoO7FVJQ9oCkM0lYBa3UvrrY2chAwiaOaRxE0u8FExSHnpYa9txSELnx3gEkRQlo4Wld4bB0ym7HIRN7P3cyYuVwLoTID9QjIukgkjY+tEHfOe4xBNq0LjYwOm0qpeGu5xRHcPTG2psC5P0jkv66XwK8JPf6yT/i68MhQu/Vag9edMwXR7bKvXzTx2Tb493kG3dqWjf5HOhWhzn+Xm3yjLhN30biQEi/wdWlB+wT554HvlXjecdNvyXbfAeNxdpbYwev3+cggYfjtJptXy6LmRhh43mHhk+TTPfj79abGEXX7b2y7eHUer2C1oOEKxtS9BNtSQFLbnNQgtY+9yprd8DBm8MhR0HZrMHLSA4F6klc+jYt3h3tlW7AH/CqpO+rpIZgZqOvJ91sCQbaRz15Tzffn1+v4o+bYz6HyM8zFqsCUx+3QvH7BPz938dZrY8x4+PMgXu/hYTjZpNmDqd+skn0tuT7CT5cMtLPRRl/o/1SCLULeAuienL1py7WB9v9R6gaPXCNWfXznv8VZV3de6gpfg+BP1l+akxpDHpQ0GQHeipMGvqpbGNd2IM/+UeoqDUFs/qnhpeDBjUY/TyJ9GsUMfpZSoNydGEWlnug1nWg+3dG9mdBtPQTXv7tZMmk+JO7NmWS/r7UP8bdn/efNaxC060BznCXhC/vZyrQxAX4hx/i7i+ackGfFVGmc3cKICmEvt79nosoflPdC2ZCw689vg+05CeB5HvSGpAUrduDtdGRu2b3SFZ6dNPNp/zkPbX69V63JePTtK0fTGYweBCvNHm+Uca6nJd+wVTi8J9UEark7xbpMGeOuf7s2NXvlddCC7rOks2mKnJxv6XKJ3APUfUpZ35Hla29mcstiQogNjbPusUQOuGODnrvp2gb1hAUn/Lfll5qmatBY6Y2pe2doZiKAuT1jxn5X6S5jrPrupN8Lx5s0d6M4Ac3j5vTZI/OqLQ+1XHuKGLR4ratBptgSeQpkuDIEbRtzj0nncoUy+mf6iSWWpCUXoiJ2MpY3zHlm0CXeBj+8sYQrC3mPF3JUm5vpkcq3L+r0wRfJbnbm2btVMQxOBYfa4vk5l5HS/oK88qYjkUkb8XCd+G9ITmPM9clp5z/2VhKLdcZYMYrklhqP3BAcoNI8nm4b8aevNcL3p/MMtkPSp6/l6717pVP/NVVZmp8GYdtcoy92WFp5NIiPFLVs3o3lhDM04qkr6EIXyc9MTqCOkrG4Tga5uBins907A2/TntD8uX1oh0HpXawk8oMqenEhJ8NR6CjtdWO0d0hqUGEJiTT0XFAx1Sv4Ee8vpCOAT9npekICPv48DrYDqbNJAxt/mkMZ3rfg8Gj81VmGhvTF7WakhhX/RkMqBuLzH2yB+Nkq762LyTLR1Hnk3hGpWb9JogZUznF3P7RHPvRXKzRPZI29FA2wDaIJOsV8/rC6sMafiVEUurlUxoDaeXZe7PkgKQPli33qMi2eT3N2OmUuKPt5dqOSJBDxOEJJYknIFD6wxBe6boviA/v2/G5mjJBSGxchD4psmHyxiHm/rgvaMtUxYvarIgfieUdKJ51hs9JHKqE7+yBu6hbEzrOVzwiWfCWAuuf6Qswo1kBw2ntQp8eXNvS5VF4Q9IIFEsnnpTScnMjJv7RbH1rQrIxPMl3lHGe24Pr1jT2RxpbPy4Q/0aa96rJ+nSnxbORTW/bsVsK2FW6HjRo+gz8zI8x9x6rIJgrR4tzteqynvVkzsnKKLk09XAuqbFccYek2aG7ULuAZIx6Elj6herzuWQe7/EpB8YNSYe8mZfKBCSDqB51uMO8JTICItnZWJAujS3PTZD1E0iCx9T+dwWEP6VKYIE5m9JZq6adWZA3Hlqb8m0+DPA1k31yymWgxOf9k3P9Zodp1M9Igu1eOSCStq6BluB0NyG5UoYLSA6ozx6RZFPnHpCEJusdSQPsnX2yN36gQlUrzPi/I4nJQgIoxjw35IxkUFNz/KPw3dG8pxcR40np3WrwwcDYaZHsDHeBpOgn8qd7ehNz4MSacvLPkQSedM1Ruu7VFQcXX+JeTLHsGrhDEtkJtABuNApIjznwzLxDkuzAm91YqeEVbmQ+IFliJd31nAyQzGYkgSXUPxfYLvvMSVHab0lkBdH8huKWhZOG8VH20NpUJ8t6vs8cXPVdkGis3dwjaab+O08GHYv8oFksDrD2UFQe6M+PSJ7sKAiykTbQuSCxGLduGd4jiRu8NlZilG6lkSeP9onzCcnEHFPeCg0W54pk7AIP/3MpgvndByLTrBtfpnwTVuRWGjO8SadgoV5WlwH4bN9792EnhBZTLSa6RT9uyagnY2dGMiCJCLUOr9WAJMQdwxol2bkiOaAox7bQ7VTGoCImFj5lxi5LaXJ2UZm99ldTKQTZEXN/L5Nk83NItRApyJODSIY7a6Sa0X/KoyRTbViYk9Pd4fPr9wWWJ5WClv3gdltwjZu2geDO/t77OFXvzQWEt/wWtcmN17vpAZ5NcDjCUGnvefktgElzD9wdnPyA5dIejEiDx/5u8OK5ytDDKqy1d2jXx8WB30zObX94sUg1eIdNDj15fPBSsulhXXyXexiH8QZLBLAU6whT/tKmqt9FWEoUEG8FUYbZ5EmWpB454rk5ueSCKG2Byb7/jtizBELwIWMXPNYhvpNzWJKg1878O6+dWk+LAh/5L/inExv43qIY94TD6l7O09rlJN3Ea7HegSU59fXe4q8QvksL0U5mEaud5XNBspk0m1V0WDL9epf2F2h6v5uJ8+39bgjU8Kdb4d+Bfb3f/cs0fXNAMDE0M5iS2XM2tmpKrO5/fXPg12n5DoZQdd7GRRyGVRq3Q63Z/B2Mr9cV/wN6+DYLbuL4+jbLf01f3wv6ffT1DavfSV/fVfsP6f8AH9WKv3Sky+UAAAAASUVORK5CYII="/>
          <p:cNvSpPr>
            <a:spLocks noChangeAspect="1" noChangeArrowheads="1"/>
          </p:cNvSpPr>
          <p:nvPr/>
        </p:nvSpPr>
        <p:spPr bwMode="auto">
          <a:xfrm>
            <a:off x="155575" y="-350838"/>
            <a:ext cx="3924300" cy="733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9BCB22-FA0B-E14B-B381-12C2BD5ED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72761"/>
            <a:ext cx="5105400" cy="492443"/>
          </a:xfr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b="1" dirty="0">
                <a:latin typeface="Proxima Nova Regular"/>
                <a:ea typeface="Proxima Nova Regular"/>
                <a:cs typeface="Proxima Nova Regular"/>
              </a:rPr>
              <a:t>OSS Inventory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FF02F0-587B-4E41-BE0F-F21043D8B7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9200"/>
            <a:ext cx="9144000" cy="5629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E7ABB3-378A-624F-9DF2-662A7DE77A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64" y="1758251"/>
            <a:ext cx="7276422" cy="33994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590AD6-AE62-B941-8725-23A4C43424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104" y="4045646"/>
            <a:ext cx="5520496" cy="25790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500BF2-3D89-C24C-AF6E-0E49F4E569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03" y="5157681"/>
            <a:ext cx="3140201" cy="146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9898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data:image/png;base64,iVBORw0KGgoAAAANSUhEUgAAAUkAAAA9CAMAAAAXkGv5AAAAk1BMVEX///8AerQmhroAfLX7/f4agrgAfrYAebT1+vwghLnr9PlfoMj4/P3v9voQgLeIvNix0+bg7vW51ebH3evm7vXU5/G30ON0q87P4+9kpsyItNPC2+qPuNVUmsWfxt7S5fCqzOGYxd5MnMZAkcB8sNEAcK8zjL1tqs5DlsOnzeJwpsuavth7s9OrzeGfwdpysNJVosp/+1RjAAAR50lEQVR4nO1ciXajurIVAoHELDABjMEGEYGHtP3/X/eqADt24h7uXd2n71kvtXowQkhiU3MJCPkO8cB1V0CuG/Dv9fmin5GfVc25U8K0bZuqrt+l8m8v6V9J7lvfUcYEFRRICMEYrfsk+Nvr+reRG42UCTEBONN8QMf2S8r/A3Jbe2JGVfdtUkjXlUXc5rUS0BiKxv3b6/u3kB/XoaCMDrv0QZbdtCkBS8q85G8t7d9FvAduFKJPn6hENx2QL3Xk//Pr+tdRVjOwMOU5vrVclFI3gW5OHZxm5ZcZ/xlVCjSkLkk2XFnSNahg++VADity0WB6xuJvrfBfQokCRZinnW/1V2W4t2vF+uVgtyGuV5XAleoLyh9RoRkNVUJOe1J1S1tpb3pWL+J9KUjbkr0OqRizv7bM/33KFKOirdbEHTmpq6nNVeJlL/R8EB8IB515KCJwLusvXfk9WnlgbFrilhkp30jlWdgYU1UUWjT42wLt2JxJWlp+BJ7l8BXwPCcrgkAm4sQ6NqQaOBknPtywOuCgKDG0iTsSeFuy2RESnMHstH93wf+zVIHEeghYeuEuKMSmB6/RLZk6RVqMIMq8TEhysVYX1JABaoIvVfmUNJjtybDwIQG/0XI7MM+FmsJtGqZg2DuLDy/krZ/88gxc9O7HI/4/pTakV7dx15EMmPB4ssiOiahpIsYii+c7UnSSdIt/1EK48/b31vs/S3IUrFzyPK7OSB+R7bjiPaPQYDHRWVtA8bQhRb0YmpUH2uArm/GJGpDt6npwOpFEWySPXO1cCNjwznBWgGIA3lAZXXu9Qdz4lcz4SBIYrOc8mMiXWpK6JSl1peQ8P1lcykxvyelAMu0SvkqLFQc7ztgHTyhwgb7vHPHT+GMmTvT+9ttyn/fN3tLPjel4/OHA94twV+4vJlll/F1O8dO35/dZAX/F5HSZKCJdQ/ZjQDzkv10Y4ninHKQ+JpuSbIfQNMVphXysH8w375RSult99yZK57vnJnoxbhxPqvE57N9eL58bY3sN2G8L64fDI6UlM+nwa7FubNMnrUG6Qm34+nQM68gE6D9gMts0nYv/4rkckE2UJL4WYoQrdUoabckxXdWhKGvB8sAFm97cD8NHoZX6AZKD8RMkzRuSfB2K5lmf5PKkOQ4ByUCXPw0WYm3Tkdpq+7OOSMVwetK6Fy9YVbg8jfGCTjC4yGNjvC0KSVYqJedDQPSOJDalIiWbkbjAoi8jj1jY+kHOQEeWgj3wB1d6C9phYozbPPx6dwHx75G8dQjkrcMdklLT2b0Fcm+sBqrD8ucjec9/E5LcKT+KrQweryfUzldBUYfl3DSJlHVdoZXdrp/XZD3wOJ8FMDJe8NSco/Xfn12GLTKcPEaPdcsIx9LKAL+4dpuQUhZLVZFYuMFlZ1EBxgiTHT2P4bL7tfNxyWSuTqZjruG3VVHH0ajYstFwuu6KZKUdw97B/0x3joOzBpHt6M6+IdmarZoNWqwduzRBZCgdDUaaV4itgsFwXvdu9wrnPbtCJLlyKHMUOb6Cro1fAVlHj4YifmQ49mmBpLUnd0MqkLi9o6mzJ1nnGB3TBXEvjuOc4VFpfXEMnDuxL3Cj0GrAFIVyDKMhsRlS+3Vv5a+A6wpMcYilrZF1tsPghhI4a008WUkpYa5US16eLXd8K2wqWNaM4JUP2ByY4mKhJInLyrWpfa/+gSe/vbykvgU33o/mgIiJYaBg8n3NvBMV9oLkWvceNSWeV4NiGwvuUec1C69IWorK1t7gM1NsKCk6XFqE9Zp8M1tQuPa49irXc6DrgU5IWpucqXxDjiYiaW4IMUXoHUGbq16Zi0bwwtkylfY30oRM54XrhV4OqyhIag+5BjSskYneCxXAQgci131fC1qQk+4HSovtaRRenvLeyMiqZl6vw6NFRhGWXqhXBEJuhfMIOtb12Fhgl0/kRYB3rrdHQXcpiHkhKnLu/cwUAz7gKYLU9CH45iMLbeMSFPa45ZWyt3ywT0FwCnsrsT3p78IrkitJ3NyMAUkd88T0JKHijRfjDcnCyLk0YQrrGA6BO4SIJOsln5CEyzLftVae8Y4kgf4lnL9HcrPyZWdm0L+ehbEWczBxMteA5JgEJGHK5REiGWx9qzHXPhnDIywFkEIkLc5lbYPqk2AzBlDdVmTuOJmQ3LHO5ak5ZqQLcylLE5xEJgZEcirG2limaSiYpxPZ2briPqjphJxrNxAJWZC0JiRBUZ4fkKQdmH6Y6xscbYy97AzQI9KuZRRuMFg3FySDFox8iEh6cGTUUqKI+5ubdA8oKheY1sX1wT0hkpOaQCS/mZMpkA9IksBBi3OHJNoVUENn4GklFyR3M5L2kezNtQUPClWz1Ji5bmql2ZqTkWbgsBnphCTc6ikcAREejYqiEYzMFzIhafU4FVHAYiOrYCgjgWsn3gLpTrJsi3frqoYcw2AXCl1UQoTJytyRqHZJYEO8g3EQg3sDXr6Pva968oxzkW/2SSq8VWJ3MmINIrnoSTmao6duSAKKmVHCpburFyS1sA0HQyvXw4eRTNI9bhckj2b7C0gamEJNNfXqui5nn2Ww15PG9EC69/i8+dp4w7sBJAdT13WISII7De1XJFsD8zeyDpWnHpCEvzhqB897hIdstYCkpuHbjOTNop5qf0ubhFG2HuCfbaQyrvA+R4aJjpiyjU+aWSu8I6mn61sDFBzvzXjVgS4kW1Dzrd1bZEUXnqzCUfK1fYek5cDU/HzlyaPQnud1mslgsAGZhj0gubPPM5KOT4L6I5KAcmQjkmjJtiqUgbs4FCQxpwpUhap7QhKGGxBuVQRaxUFsfkIynfPciQYhPrF7JMlmcjU0TWckkSfBMUzIne0GysKKeDUWdkYFHmWlcvIm8Gxjh2c386bxdyHVT5AEV+CNNzRcWWt7cGUJkp2ZOuE5W/TkizmSZLznSXhAJ/eNshlJ12Nv7mol17DUhqkqHh+RLBTd8UIGpd26LaIyIek6CpTZjtUZKNwrkjy3Ty6Pl1qpNYb1vtiPITyJGUmISeLKY2qLEi49+yOSsmYnsMJWTOsgHSeexAEnJBOqUrcBC/CAJOLuhXfVmbG3qnB3ZNO+oF0rUv8wOY/uwBhYGoH3/PYBST0jCfaSaYbPD2QCnCiUMmBszcQS42yBsSka6opekUwxeScWnkwEvf7PJWpvikjSqQz3zQGe28AEIfAmXAR/AElj8sxDWoO7FVJQ9oCkM0lYBa3UvrrY2chAwiaOaRxE0u8FExSHnpYa9txSELnx3gEkRQlo4Wld4bB0ym7HIRN7P3cyYuVwLoTID9QjIukgkjY+tEHfOe4xBNq0LjYwOm0qpeGu5xRHcPTG2psC5P0jkv66XwK8JPf6yT/i68MhQu/Vag9edMwXR7bKvXzTx2Tb493kG3dqWjf5HOhWhzn+Xm3yjLhN30biQEi/wdWlB+wT554HvlXjecdNvyXbfAeNxdpbYwev3+cggYfjtJptXy6LmRhh43mHhk+TTPfj79abGEXX7b2y7eHUer2C1oOEKxtS9BNtSQFLbnNQgtY+9yprd8DBm8MhR0HZrMHLSA4F6klc+jYt3h3tlW7AH/CqpO+rpIZgZqOvJ91sCQbaRz15Tzffn1+v4o+bYz6HyM8zFqsCUx+3QvH7BPz938dZrY8x4+PMgXu/hYTjZpNmDqd+skn0tuT7CT5cMtLPRRl/o/1SCLULeAuienL1py7WB9v9R6gaPXCNWfXznv8VZV3de6gpfg+BP1l+akxpDHpQ0GQHeipMGvqpbGNd2IM/+UeoqDUFs/qnhpeDBjUY/TyJ9GsUMfpZSoNydGEWlnug1nWg+3dG9mdBtPQTXv7tZMmk+JO7NmWS/r7UP8bdn/efNaxC060BznCXhC/vZyrQxAX4hx/i7i+ackGfFVGmc3cKICmEvt79nosoflPdC2ZCw689vg+05CeB5HvSGpAUrduDtdGRu2b3SFZ6dNPNp/zkPbX69V63JePTtK0fTGYweBCvNHm+Uca6nJd+wVTi8J9UEark7xbpMGeOuf7s2NXvlddCC7rOks2mKnJxv6XKJ3APUfUpZ35Hla29mcstiQogNjbPusUQOuGODnrvp2gb1hAUn/Lfll5qmatBY6Y2pe2doZiKAuT1jxn5X6S5jrPrupN8Lx5s0d6M4Ac3j5vTZI/OqLQ+1XHuKGLR4ratBptgSeQpkuDIEbRtzj0nncoUy+mf6iSWWpCUXoiJ2MpY3zHlm0CXeBj+8sYQrC3mPF3JUm5vpkcq3L+r0wRfJbnbm2btVMQxOBYfa4vk5l5HS/oK88qYjkUkb8XCd+G9ITmPM9clp5z/2VhKLdcZYMYrklhqP3BAcoNI8nm4b8aevNcL3p/MMtkPSp6/l6717pVP/NVVZmp8GYdtcoy92WFp5NIiPFLVs3o3lhDM04qkr6EIXyc9MTqCOkrG4Tga5uBins907A2/TntD8uX1oh0HpXawk8oMqenEhJ8NR6CjtdWO0d0hqUGEJiTT0XFAx1Sv4Ee8vpCOAT9npekICPv48DrYDqbNJAxt/mkMZ3rfg8Gj81VmGhvTF7WakhhX/RkMqBuLzH2yB+Nkq762LyTLR1Hnk3hGpWb9JogZUznF3P7RHPvRXKzRPZI29FA2wDaIJOsV8/rC6sMafiVEUurlUxoDaeXZe7PkgKQPli33qMi2eT3N2OmUuKPt5dqOSJBDxOEJJYknIFD6wxBe6boviA/v2/G5mjJBSGxchD4psmHyxiHm/rgvaMtUxYvarIgfieUdKJ51hs9JHKqE7+yBu6hbEzrOVzwiWfCWAuuf6Qswo1kBw2ntQp8eXNvS5VF4Q9IIFEsnnpTScnMjJv7RbH1rQrIxPMl3lHGe24Pr1jT2RxpbPy4Q/0aa96rJ+nSnxbORTW/bsVsK2FW6HjRo+gz8zI8x9x6rIJgrR4tzteqynvVkzsnKKLk09XAuqbFccYek2aG7ULuAZIx6Elj6herzuWQe7/EpB8YNSYe8mZfKBCSDqB51uMO8JTICItnZWJAujS3PTZD1E0iCx9T+dwWEP6VKYIE5m9JZq6adWZA3Hlqb8m0+DPA1k31yymWgxOf9k3P9Zodp1M9Igu1eOSCStq6BluB0NyG5UoYLSA6ozx6RZFPnHpCEJusdSQPsnX2yN36gQlUrzPi/I4nJQgIoxjw35IxkUFNz/KPw3dG8pxcR40np3WrwwcDYaZHsDHeBpOgn8qd7ehNz4MSacvLPkQSedM1Ruu7VFQcXX+JeTLHsGrhDEtkJtABuNApIjznwzLxDkuzAm91YqeEVbmQ+IFliJd31nAyQzGYkgSXUPxfYLvvMSVHab0lkBdH8huKWhZOG8VH20NpUJ8t6vs8cXPVdkGis3dwjaab+O08GHYv8oFksDrD2UFQe6M+PSJ7sKAiykTbQuSCxGLduGd4jiRu8NlZilG6lkSeP9onzCcnEHFPeCg0W54pk7AIP/3MpgvndByLTrBtfpnwTVuRWGjO8SadgoV5WlwH4bN9792EnhBZTLSa6RT9uyagnY2dGMiCJCLUOr9WAJMQdwxol2bkiOaAox7bQ7VTGoCImFj5lxi5LaXJ2UZm99ldTKQTZEXN/L5Nk83NItRApyJODSIY7a6Sa0X/KoyRTbViYk9Pd4fPr9wWWJ5WClv3gdltwjZu2geDO/t77OFXvzQWEt/wWtcmN17vpAZ5NcDjCUGnvefktgElzD9wdnPyA5dIejEiDx/5u8OK5ytDDKqy1d2jXx8WB30zObX94sUg1eIdNDj15fPBSsulhXXyXexiH8QZLBLAU6whT/tKmqt9FWEoUEG8FUYbZ5EmWpB454rk5ueSCKG2Byb7/jtizBELwIWMXPNYhvpNzWJKg1878O6+dWk+LAh/5L/inExv43qIY94TD6l7O09rlJN3Ea7HegSU59fXe4q8QvksL0U5mEaud5XNBspk0m1V0WDL9epf2F2h6v5uJ8+39bgjU8Kdb4d+Bfb3f/cs0fXNAMDE0M5iS2XM2tmpKrO5/fXPg12n5DoZQdd7GRRyGVRq3Q63Z/B2Mr9cV/wN6+DYLbuL4+jbLf01f3wv6ffT1DavfSV/fVfsP6f8AH9WKv3Sky+UAAAAASUVORK5CYII="/>
          <p:cNvSpPr>
            <a:spLocks noChangeAspect="1" noChangeArrowheads="1"/>
          </p:cNvSpPr>
          <p:nvPr/>
        </p:nvSpPr>
        <p:spPr bwMode="auto">
          <a:xfrm>
            <a:off x="155575" y="-350838"/>
            <a:ext cx="3924300" cy="733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9BCB22-FA0B-E14B-B381-12C2BD5ED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72761"/>
            <a:ext cx="5105400" cy="492443"/>
          </a:xfr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b="1" dirty="0">
                <a:latin typeface="Proxima Nova Regular"/>
                <a:ea typeface="Proxima Nova Regular"/>
                <a:cs typeface="Proxima Nova Regular"/>
              </a:rPr>
              <a:t>FDA Inventory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78CC74-3A9D-604A-AF14-77EAB08788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4254"/>
            <a:ext cx="9144000" cy="5437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483B23-3B8E-394F-899C-4567169B07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2" y="1728042"/>
            <a:ext cx="9144000" cy="42301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409F97-67FD-E34D-87DC-52C5E74BCC9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5221058"/>
            <a:ext cx="6909921" cy="163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8804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1981200" y="42545"/>
            <a:ext cx="5943600" cy="984885"/>
          </a:xfrm>
          <a:noFill/>
          <a:ln w="12700">
            <a:noFill/>
            <a:miter lim="4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latin typeface="Proxima Nova Regular"/>
              </a:rPr>
              <a:t>Governance and Sustainability</a:t>
            </a:r>
          </a:p>
        </p:txBody>
      </p:sp>
      <p:sp>
        <p:nvSpPr>
          <p:cNvPr id="3" name="AutoShape 8" descr="data:image/png;base64,iVBORw0KGgoAAAANSUhEUgAAAUkAAAA9CAMAAAAXkGv5AAAAk1BMVEX///8AerQmhroAfLX7/f4agrgAfrYAebT1+vwghLnr9PlfoMj4/P3v9voQgLeIvNix0+bg7vW51ebH3evm7vXU5/G30ON0q87P4+9kpsyItNPC2+qPuNVUmsWfxt7S5fCqzOGYxd5MnMZAkcB8sNEAcK8zjL1tqs5DlsOnzeJwpsuavth7s9OrzeGfwdpysNJVosp/+1RjAAAR50lEQVR4nO1ciXajurIVAoHELDABjMEGEYGHtP3/X/eqADt24h7uXd2n71kvtXowQkhiU3MJCPkO8cB1V0CuG/Dv9fmin5GfVc25U8K0bZuqrt+l8m8v6V9J7lvfUcYEFRRICMEYrfsk+Nvr+reRG42UCTEBONN8QMf2S8r/A3Jbe2JGVfdtUkjXlUXc5rUS0BiKxv3b6/u3kB/XoaCMDrv0QZbdtCkBS8q85G8t7d9FvAduFKJPn6hENx2QL3Xk//Pr+tdRVjOwMOU5vrVclFI3gW5OHZxm5ZcZ/xlVCjSkLkk2XFnSNahg++VADity0WB6xuJvrfBfQokCRZinnW/1V2W4t2vF+uVgtyGuV5XAleoLyh9RoRkNVUJOe1J1S1tpb3pWL+J9KUjbkr0OqRizv7bM/33KFKOirdbEHTmpq6nNVeJlL/R8EB8IB515KCJwLusvXfk9WnlgbFrilhkp30jlWdgYU1UUWjT42wLt2JxJWlp+BJ7l8BXwPCcrgkAm4sQ6NqQaOBknPtywOuCgKDG0iTsSeFuy2RESnMHstH93wf+zVIHEeghYeuEuKMSmB6/RLZk6RVqMIMq8TEhysVYX1JABaoIvVfmUNJjtybDwIQG/0XI7MM+FmsJtGqZg2DuLDy/krZ/88gxc9O7HI/4/pTakV7dx15EMmPB4ssiOiahpIsYii+c7UnSSdIt/1EK48/b31vs/S3IUrFzyPK7OSB+R7bjiPaPQYDHRWVtA8bQhRb0YmpUH2uArm/GJGpDt6npwOpFEWySPXO1cCNjwznBWgGIA3lAZXXu9Qdz4lcz4SBIYrOc8mMiXWpK6JSl1peQ8P1lcykxvyelAMu0SvkqLFQc7ztgHTyhwgb7vHPHT+GMmTvT+9ttyn/fN3tLPjel4/OHA94twV+4vJlll/F1O8dO35/dZAX/F5HSZKCJdQ/ZjQDzkv10Y4ninHKQ+JpuSbIfQNMVphXysH8w375RSult99yZK57vnJnoxbhxPqvE57N9eL58bY3sN2G8L64fDI6UlM+nwa7FubNMnrUG6Qm34+nQM68gE6D9gMts0nYv/4rkckE2UJL4WYoQrdUoabckxXdWhKGvB8sAFm97cD8NHoZX6AZKD8RMkzRuSfB2K5lmf5PKkOQ4ByUCXPw0WYm3Tkdpq+7OOSMVwetK6Fy9YVbg8jfGCTjC4yGNjvC0KSVYqJedDQPSOJDalIiWbkbjAoi8jj1jY+kHOQEeWgj3wB1d6C9phYozbPPx6dwHx75G8dQjkrcMdklLT2b0Fcm+sBqrD8ucjec9/E5LcKT+KrQweryfUzldBUYfl3DSJlHVdoZXdrp/XZD3wOJ8FMDJe8NSco/Xfn12GLTKcPEaPdcsIx9LKAL+4dpuQUhZLVZFYuMFlZ1EBxgiTHT2P4bL7tfNxyWSuTqZjruG3VVHH0ajYstFwuu6KZKUdw97B/0x3joOzBpHt6M6+IdmarZoNWqwduzRBZCgdDUaaV4itgsFwXvdu9wrnPbtCJLlyKHMUOb6Cro1fAVlHj4YifmQ49mmBpLUnd0MqkLi9o6mzJ1nnGB3TBXEvjuOc4VFpfXEMnDuxL3Cj0GrAFIVyDKMhsRlS+3Vv5a+A6wpMcYilrZF1tsPghhI4a008WUkpYa5US16eLXd8K2wqWNaM4JUP2ByY4mKhJInLyrWpfa/+gSe/vbykvgU33o/mgIiJYaBg8n3NvBMV9oLkWvceNSWeV4NiGwvuUec1C69IWorK1t7gM1NsKCk6XFqE9Zp8M1tQuPa49irXc6DrgU5IWpucqXxDjiYiaW4IMUXoHUGbq16Zi0bwwtkylfY30oRM54XrhV4OqyhIag+5BjSskYneCxXAQgci131fC1qQk+4HSovtaRRenvLeyMiqZl6vw6NFRhGWXqhXBEJuhfMIOtb12Fhgl0/kRYB3rrdHQXcpiHkhKnLu/cwUAz7gKYLU9CH45iMLbeMSFPa45ZWyt3ywT0FwCnsrsT3p78IrkitJ3NyMAUkd88T0JKHijRfjDcnCyLk0YQrrGA6BO4SIJOsln5CEyzLftVae8Y4kgf4lnL9HcrPyZWdm0L+ehbEWczBxMteA5JgEJGHK5REiGWx9qzHXPhnDIywFkEIkLc5lbYPqk2AzBlDdVmTuOJmQ3LHO5ak5ZqQLcylLE5xEJgZEcirG2limaSiYpxPZ2briPqjphJxrNxAJWZC0JiRBUZ4fkKQdmH6Y6xscbYy97AzQI9KuZRRuMFg3FySDFox8iEh6cGTUUqKI+5ubdA8oKheY1sX1wT0hkpOaQCS/mZMpkA9IksBBi3OHJNoVUENn4GklFyR3M5L2kezNtQUPClWz1Ji5bmql2ZqTkWbgsBnphCTc6ikcAREejYqiEYzMFzIhafU4FVHAYiOrYCgjgWsn3gLpTrJsi3frqoYcw2AXCl1UQoTJytyRqHZJYEO8g3EQg3sDXr6Pva968oxzkW/2SSq8VWJ3MmINIrnoSTmao6duSAKKmVHCpburFyS1sA0HQyvXw4eRTNI9bhckj2b7C0gamEJNNfXqui5nn2Ww15PG9EC69/i8+dp4w7sBJAdT13WISII7De1XJFsD8zeyDpWnHpCEvzhqB897hIdstYCkpuHbjOTNop5qf0ubhFG2HuCfbaQyrvA+R4aJjpiyjU+aWSu8I6mn61sDFBzvzXjVgS4kW1Dzrd1bZEUXnqzCUfK1fYek5cDU/HzlyaPQnud1mslgsAGZhj0gubPPM5KOT4L6I5KAcmQjkmjJtiqUgbs4FCQxpwpUhap7QhKGGxBuVQRaxUFsfkIynfPciQYhPrF7JMlmcjU0TWckkSfBMUzIne0GysKKeDUWdkYFHmWlcvIm8Gxjh2c386bxdyHVT5AEV+CNNzRcWWt7cGUJkp2ZOuE5W/TkizmSZLznSXhAJ/eNshlJ12Nv7mol17DUhqkqHh+RLBTd8UIGpd26LaIyIek6CpTZjtUZKNwrkjy3Ty6Pl1qpNYb1vtiPITyJGUmISeLKY2qLEi49+yOSsmYnsMJWTOsgHSeexAEnJBOqUrcBC/CAJOLuhXfVmbG3qnB3ZNO+oF0rUv8wOY/uwBhYGoH3/PYBST0jCfaSaYbPD2QCnCiUMmBszcQS42yBsSka6opekUwxeScWnkwEvf7PJWpvikjSqQz3zQGe28AEIfAmXAR/AElj8sxDWoO7FVJQ9oCkM0lYBa3UvrrY2chAwiaOaRxE0u8FExSHnpYa9txSELnx3gEkRQlo4Wld4bB0ym7HIRN7P3cyYuVwLoTID9QjIukgkjY+tEHfOe4xBNq0LjYwOm0qpeGu5xRHcPTG2psC5P0jkv66XwK8JPf6yT/i68MhQu/Vag9edMwXR7bKvXzTx2Tb493kG3dqWjf5HOhWhzn+Xm3yjLhN30biQEi/wdWlB+wT554HvlXjecdNvyXbfAeNxdpbYwev3+cggYfjtJptXy6LmRhh43mHhk+TTPfj79abGEXX7b2y7eHUer2C1oOEKxtS9BNtSQFLbnNQgtY+9yprd8DBm8MhR0HZrMHLSA4F6klc+jYt3h3tlW7AH/CqpO+rpIZgZqOvJ91sCQbaRz15Tzffn1+v4o+bYz6HyM8zFqsCUx+3QvH7BPz938dZrY8x4+PMgXu/hYTjZpNmDqd+skn0tuT7CT5cMtLPRRl/o/1SCLULeAuienL1py7WB9v9R6gaPXCNWfXznv8VZV3de6gpfg+BP1l+akxpDHpQ0GQHeipMGvqpbGNd2IM/+UeoqDUFs/qnhpeDBjUY/TyJ9GsUMfpZSoNydGEWlnug1nWg+3dG9mdBtPQTXv7tZMmk+JO7NmWS/r7UP8bdn/efNaxC060BznCXhC/vZyrQxAX4hx/i7i+ackGfFVGmc3cKICmEvt79nosoflPdC2ZCw689vg+05CeB5HvSGpAUrduDtdGRu2b3SFZ6dNPNp/zkPbX69V63JePTtK0fTGYweBCvNHm+Uca6nJd+wVTi8J9UEark7xbpMGeOuf7s2NXvlddCC7rOks2mKnJxv6XKJ3APUfUpZ35Hla29mcstiQogNjbPusUQOuGODnrvp2gb1hAUn/Lfll5qmatBY6Y2pe2doZiKAuT1jxn5X6S5jrPrupN8Lx5s0d6M4Ac3j5vTZI/OqLQ+1XHuKGLR4ratBptgSeQpkuDIEbRtzj0nncoUy+mf6iSWWpCUXoiJ2MpY3zHlm0CXeBj+8sYQrC3mPF3JUm5vpkcq3L+r0wRfJbnbm2btVMQxOBYfa4vk5l5HS/oK88qYjkUkb8XCd+G9ITmPM9clp5z/2VhKLdcZYMYrklhqP3BAcoNI8nm4b8aevNcL3p/MMtkPSp6/l6717pVP/NVVZmp8GYdtcoy92WFp5NIiPFLVs3o3lhDM04qkr6EIXyc9MTqCOkrG4Tga5uBins907A2/TntD8uX1oh0HpXawk8oMqenEhJ8NR6CjtdWO0d0hqUGEJiTT0XFAx1Sv4Ee8vpCOAT9npekICPv48DrYDqbNJAxt/mkMZ3rfg8Gj81VmGhvTF7WakhhX/RkMqBuLzH2yB+Nkq762LyTLR1Hnk3hGpWb9JogZUznF3P7RHPvRXKzRPZI29FA2wDaIJOsV8/rC6sMafiVEUurlUxoDaeXZe7PkgKQPli33qMi2eT3N2OmUuKPt5dqOSJBDxOEJJYknIFD6wxBe6boviA/v2/G5mjJBSGxchD4psmHyxiHm/rgvaMtUxYvarIgfieUdKJ51hs9JHKqE7+yBu6hbEzrOVzwiWfCWAuuf6Qswo1kBw2ntQp8eXNvS5VF4Q9IIFEsnnpTScnMjJv7RbH1rQrIxPMl3lHGe24Pr1jT2RxpbPy4Q/0aa96rJ+nSnxbORTW/bsVsK2FW6HjRo+gz8zI8x9x6rIJgrR4tzteqynvVkzsnKKLk09XAuqbFccYek2aG7ULuAZIx6Elj6herzuWQe7/EpB8YNSYe8mZfKBCSDqB51uMO8JTICItnZWJAujS3PTZD1E0iCx9T+dwWEP6VKYIE5m9JZq6adWZA3Hlqb8m0+DPA1k31yymWgxOf9k3P9Zodp1M9Igu1eOSCStq6BluB0NyG5UoYLSA6ozx6RZFPnHpCEJusdSQPsnX2yN36gQlUrzPi/I4nJQgIoxjw35IxkUFNz/KPw3dG8pxcR40np3WrwwcDYaZHsDHeBpOgn8qd7ehNz4MSacvLPkQSedM1Ruu7VFQcXX+JeTLHsGrhDEtkJtABuNApIjznwzLxDkuzAm91YqeEVbmQ+IFliJd31nAyQzGYkgSXUPxfYLvvMSVHab0lkBdH8huKWhZOG8VH20NpUJ8t6vs8cXPVdkGis3dwjaab+O08GHYv8oFksDrD2UFQe6M+PSJ7sKAiykTbQuSCxGLduGd4jiRu8NlZilG6lkSeP9onzCcnEHFPeCg0W54pk7AIP/3MpgvndByLTrBtfpnwTVuRWGjO8SadgoV5WlwH4bN9792EnhBZTLSa6RT9uyagnY2dGMiCJCLUOr9WAJMQdwxol2bkiOaAox7bQ7VTGoCImFj5lxi5LaXJ2UZm99ldTKQTZEXN/L5Nk83NItRApyJODSIY7a6Sa0X/KoyRTbViYk9Pd4fPr9wWWJ5WClv3gdltwjZu2geDO/t77OFXvzQWEt/wWtcmN17vpAZ5NcDjCUGnvefktgElzD9wdnPyA5dIejEiDx/5u8OK5ytDDKqy1d2jXx8WB30zObX94sUg1eIdNDj15fPBSsulhXXyXexiH8QZLBLAU6whT/tKmqt9FWEoUEG8FUYbZ5EmWpB454rk5ueSCKG2Byb7/jtizBELwIWMXPNYhvpNzWJKg1878O6+dWk+LAh/5L/inExv43qIY94TD6l7O09rlJN3Ea7HegSU59fXe4q8QvksL0U5mEaud5XNBspk0m1V0WDL9epf2F2h6v5uJ8+39bgjU8Kdb4d+Bfb3f/cs0fXNAMDE0M5iS2XM2tmpKrO5/fXPg12n5DoZQdd7GRRyGVRq3Q63Z/B2Mr9cV/wN6+DYLbuL4+jbLf01f3wv6ffT1DavfSV/fVfsP6f8AH9WKv3Sky+UAAAAASUVORK5CYII="/>
          <p:cNvSpPr>
            <a:spLocks noChangeAspect="1" noChangeArrowheads="1"/>
          </p:cNvSpPr>
          <p:nvPr/>
        </p:nvSpPr>
        <p:spPr bwMode="auto">
          <a:xfrm>
            <a:off x="155575" y="-350838"/>
            <a:ext cx="3924300" cy="733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38F24D-FF52-7145-BA68-6E4EB2CD6BA8}"/>
              </a:ext>
            </a:extLst>
          </p:cNvPr>
          <p:cNvSpPr txBox="1"/>
          <p:nvPr/>
        </p:nvSpPr>
        <p:spPr>
          <a:xfrm>
            <a:off x="129417" y="1540809"/>
            <a:ext cx="8938383" cy="355481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 algn="l" rtl="0" latinLnBrk="1" hangingPunct="0">
              <a:spcBef>
                <a:spcPts val="1800"/>
              </a:spcBef>
              <a:buFont typeface="Wingdings" pitchFamily="2" charset="2"/>
              <a:buChar char="Ø"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PULL - Open Source Software (OSS) and FDA </a:t>
            </a:r>
            <a:r>
              <a:rPr lang="en-GB" sz="2000" dirty="0"/>
              <a:t>Elements Inventory 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will</a:t>
            </a: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be  updated every 2 years (</a:t>
            </a:r>
            <a:r>
              <a:rPr lang="en-GB" sz="2000" dirty="0"/>
              <a:t>input template circulated to all 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WGISS members);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GB" sz="2000" dirty="0"/>
              <a:t>PUSH </a:t>
            </a:r>
            <a:r>
              <a:rPr lang="en-US" sz="2000" dirty="0"/>
              <a:t>-</a:t>
            </a:r>
            <a:r>
              <a:rPr lang="en-GB" sz="2000" dirty="0"/>
              <a:t> CEOS agencies can provide new OSS/FDA Elements for inclusion  in the inventory sending filled template to M.Albani/</a:t>
            </a:r>
            <a:r>
              <a:rPr lang="en-GB" sz="2000" dirty="0" err="1"/>
              <a:t>I.Maggio</a:t>
            </a:r>
            <a:r>
              <a:rPr lang="en-GB" sz="2000" dirty="0"/>
              <a:t>;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CHECK - Every 6 months a consistency check will be performed </a:t>
            </a:r>
            <a:r>
              <a:rPr lang="en-GB" sz="2000" dirty="0"/>
              <a:t>in order to verify the 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linked repository of OSS/FDA;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GB" sz="2000" dirty="0"/>
              <a:t>FEEDBACK - Contact person (email) to be added in each OSS/FDA inventory element for any user request/question.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862766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A White Pages">
  <a:themeElements>
    <a:clrScheme name="GA Whit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Whit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Whit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A Blue Pages">
  <a:themeElements>
    <a:clrScheme name="GA Blu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Blu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Blu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5346</TotalTime>
  <Words>133</Words>
  <Application>Microsoft Macintosh PowerPoint</Application>
  <PresentationFormat>On-screen Show (4:3)</PresentationFormat>
  <Paragraphs>14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ＭＳ Ｐゴシック</vt:lpstr>
      <vt:lpstr>Arial</vt:lpstr>
      <vt:lpstr>Arial Bold</vt:lpstr>
      <vt:lpstr>Avenir Roman</vt:lpstr>
      <vt:lpstr>Century Gothic</vt:lpstr>
      <vt:lpstr>Droid Serif</vt:lpstr>
      <vt:lpstr>Proxima Nova Regular</vt:lpstr>
      <vt:lpstr>Times New Roman</vt:lpstr>
      <vt:lpstr>Wingdings</vt:lpstr>
      <vt:lpstr>Default</vt:lpstr>
      <vt:lpstr>GA White Pages</vt:lpstr>
      <vt:lpstr>GA Blue Pages</vt:lpstr>
      <vt:lpstr>OSS And FDA Inventory – Governance and Sustainability </vt:lpstr>
      <vt:lpstr>OSS and FDA Inventory </vt:lpstr>
      <vt:lpstr>OSS Inventory </vt:lpstr>
      <vt:lpstr>FDA Inventory </vt:lpstr>
      <vt:lpstr>Governance and Sustainability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Iolanda Maggio</cp:lastModifiedBy>
  <cp:revision>276</cp:revision>
  <cp:lastPrinted>2015-02-04T17:36:21Z</cp:lastPrinted>
  <dcterms:modified xsi:type="dcterms:W3CDTF">2020-06-24T14:07:04Z</dcterms:modified>
</cp:coreProperties>
</file>