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handoutMasterIdLst>
    <p:handoutMasterId r:id="rId5"/>
  </p:handoutMasterIdLst>
  <p:sldIdLst>
    <p:sldId id="256" r:id="rId2"/>
    <p:sldId id="261" r:id="rId3"/>
  </p:sldIdLst>
  <p:sldSz cx="12192000" cy="6858000"/>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45"/>
    <p:restoredTop sz="94694"/>
  </p:normalViewPr>
  <p:slideViewPr>
    <p:cSldViewPr>
      <p:cViewPr varScale="1">
        <p:scale>
          <a:sx n="56" d="100"/>
          <a:sy n="56" d="100"/>
        </p:scale>
        <p:origin x="-78" y="-528"/>
      </p:cViewPr>
      <p:guideLst>
        <p:guide orient="horz" pos="2160"/>
        <p:guide pos="3840"/>
      </p:guideLst>
    </p:cSldViewPr>
  </p:slideViewPr>
  <p:notesTextViewPr>
    <p:cViewPr>
      <p:scale>
        <a:sx n="1" d="1"/>
        <a:sy n="1" d="1"/>
      </p:scale>
      <p:origin x="0" y="0"/>
    </p:cViewPr>
  </p:notesTextViewPr>
  <p:notesViewPr>
    <p:cSldViewPr>
      <p:cViewPr varScale="1">
        <p:scale>
          <a:sx n="85" d="100"/>
          <a:sy n="85" d="100"/>
        </p:scale>
        <p:origin x="3804" y="9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E7A8C69-CA0F-4E50-9B3D-2E3472291FD5}" type="datetimeFigureOut">
              <a:rPr lang="en-US" smtClean="0"/>
              <a:pPr/>
              <a:t>7/7/2020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930693F-6027-4AF8-B00C-81529E29D60A}" type="slidenum">
              <a:rPr lang="en-US" smtClean="0"/>
              <a:pPr/>
              <a:t>‹N›</a:t>
            </a:fld>
            <a:endParaRPr lang="en-US"/>
          </a:p>
        </p:txBody>
      </p:sp>
    </p:spTree>
    <p:extLst>
      <p:ext uri="{BB962C8B-B14F-4D97-AF65-F5344CB8AC3E}">
        <p14:creationId xmlns:p14="http://schemas.microsoft.com/office/powerpoint/2010/main" xmlns="" val="31388500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381000" y="685800"/>
            <a:ext cx="6096000" cy="3429000"/>
          </a:xfrm>
          <a:prstGeom prst="rect">
            <a:avLst/>
          </a:prstGeom>
        </p:spPr>
        <p:txBody>
          <a:bodyPr/>
          <a:lstStyle/>
          <a:p>
            <a:pPr lvl="0"/>
            <a:endParaRPr dirty="0"/>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xmlns="" val="3530218368"/>
      </p:ext>
    </p:extLst>
  </p:cSld>
  <p:clrMap bg1="lt1" tx1="dk1" bg2="lt2" tx2="dk2" accent1="accent1" accent2="accent2" accent3="accent3" accent4="accent4" accent5="accent5" accent6="accent6" hlink="hlink" folHlink="folHlink"/>
  <p:hf hdr="0" ftr="0" dt="0"/>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11684000" y="6629407"/>
            <a:ext cx="4064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en-US" smtClean="0"/>
              <a:pPr defTabSz="914400"/>
              <a:t>‹N›</a:t>
            </a:fld>
            <a:endParaRPr lang="en-US" dirty="0"/>
          </a:p>
        </p:txBody>
      </p:sp>
      <p:sp>
        <p:nvSpPr>
          <p:cNvPr id="3" name="Content Placeholder 2"/>
          <p:cNvSpPr>
            <a:spLocks noGrp="1"/>
          </p:cNvSpPr>
          <p:nvPr>
            <p:ph sz="quarter" idx="10"/>
          </p:nvPr>
        </p:nvSpPr>
        <p:spPr>
          <a:xfrm>
            <a:off x="609600" y="1600200"/>
            <a:ext cx="108712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101600" y="6629401"/>
            <a:ext cx="2032000" cy="187292"/>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baseline="0" dirty="0" smtClean="0">
                <a:solidFill>
                  <a:schemeClr val="tx2"/>
                </a:solidFill>
                <a:latin typeface="+mj-ea"/>
                <a:ea typeface="+mj-ea"/>
                <a:cs typeface="Proxima Nova Regular"/>
                <a:sym typeface="Proxima Nova Regular"/>
              </a:rPr>
              <a:t>CEOS WGDisasters</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743200" y="304800"/>
            <a:ext cx="6604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9652000" y="6546856"/>
            <a:ext cx="2540000" cy="246221"/>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rPr/>
              <a:pPr lvl="0"/>
              <a:t>‹N›</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iming>
    <p:tnLst>
      <p:par>
        <p:cTn id="1" dur="indefinite" restart="never" nodeType="tmRoot"/>
      </p:par>
    </p:tnLst>
  </p:timing>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dropbox.com/s/5ifx234e2iqmawt/China_Supersite_Revised.docx?dl=0" TargetMode="External"/><Relationship Id="rId2" Type="http://schemas.openxmlformats.org/officeDocument/2006/relationships/hyperlink" Target="https://www.dropbox.com/sh/wlj4dtmtz74sxi0/AADVVtIqu8Rp-nm6i7dn2jrea?dl=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1524000" y="2667000"/>
            <a:ext cx="5746243" cy="9169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2800" dirty="0" smtClean="0">
                <a:solidFill>
                  <a:schemeClr val="bg1"/>
                </a:solidFill>
                <a:latin typeface="+mj-lt"/>
              </a:rPr>
              <a:t>WGDisasters Telecon #27</a:t>
            </a:r>
            <a:endParaRPr sz="2800" dirty="0">
              <a:solidFill>
                <a:schemeClr val="bg1"/>
              </a:solidFill>
              <a:latin typeface="+mj-lt"/>
            </a:endParaRPr>
          </a:p>
        </p:txBody>
      </p:sp>
      <p:sp>
        <p:nvSpPr>
          <p:cNvPr id="11" name="Shape 11"/>
          <p:cNvSpPr/>
          <p:nvPr/>
        </p:nvSpPr>
        <p:spPr>
          <a:xfrm>
            <a:off x="1524000" y="39624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defTabSz="914400">
              <a:lnSpc>
                <a:spcPct val="150000"/>
              </a:lnSpc>
              <a:defRPr>
                <a:solidFill>
                  <a:srgbClr val="000000"/>
                </a:solidFill>
              </a:defRPr>
            </a:pPr>
            <a:r>
              <a:rPr lang="it-IT" dirty="0" smtClean="0">
                <a:solidFill>
                  <a:schemeClr val="bg1"/>
                </a:solidFill>
                <a:latin typeface="+mj-lt"/>
                <a:ea typeface="Arial Bold"/>
                <a:cs typeface="Arial Bold"/>
                <a:sym typeface="Arial Bold"/>
              </a:rPr>
              <a:t>Stefano </a:t>
            </a:r>
          </a:p>
          <a:p>
            <a:pPr defTabSz="914400">
              <a:lnSpc>
                <a:spcPct val="150000"/>
              </a:lnSpc>
              <a:defRPr>
                <a:solidFill>
                  <a:srgbClr val="000000"/>
                </a:solidFill>
              </a:defRPr>
            </a:pPr>
            <a:r>
              <a:rPr lang="it-IT" dirty="0" smtClean="0">
                <a:solidFill>
                  <a:schemeClr val="bg1"/>
                </a:solidFill>
                <a:latin typeface="+mj-lt"/>
                <a:ea typeface="Arial Bold"/>
                <a:cs typeface="Arial Bold"/>
                <a:sym typeface="Arial Bold"/>
              </a:rPr>
              <a:t>Salvi</a:t>
            </a:r>
          </a:p>
          <a:p>
            <a:pPr defTabSz="914400">
              <a:lnSpc>
                <a:spcPct val="150000"/>
              </a:lnSpc>
              <a:defRPr>
                <a:solidFill>
                  <a:srgbClr val="000000"/>
                </a:solidFill>
              </a:defRPr>
            </a:pPr>
            <a:r>
              <a:rPr lang="it-IT" dirty="0" smtClean="0">
                <a:solidFill>
                  <a:schemeClr val="bg1"/>
                </a:solidFill>
                <a:latin typeface="+mj-lt"/>
                <a:ea typeface="Arial Bold"/>
                <a:cs typeface="Arial Bold"/>
                <a:sym typeface="Arial Bold"/>
              </a:rPr>
              <a:t>GSNL update</a:t>
            </a:r>
            <a:endParaRPr dirty="0">
              <a:solidFill>
                <a:schemeClr val="bg1"/>
              </a:solidFill>
              <a:latin typeface="+mj-lt"/>
              <a:ea typeface="Arial Bold"/>
              <a:cs typeface="Arial Bold"/>
              <a:sym typeface="Arial Bold"/>
            </a:endParaRPr>
          </a:p>
          <a:p>
            <a:pPr defTabSz="914400">
              <a:lnSpc>
                <a:spcPct val="150000"/>
              </a:lnSpc>
              <a:defRPr>
                <a:solidFill>
                  <a:srgbClr val="000000"/>
                </a:solidFill>
              </a:defRPr>
            </a:pPr>
            <a:r>
              <a:rPr lang="en-AU" dirty="0" smtClean="0">
                <a:solidFill>
                  <a:schemeClr val="bg1"/>
                </a:solidFill>
                <a:latin typeface="+mj-lt"/>
                <a:ea typeface="Arial Bold"/>
                <a:cs typeface="Arial Bold"/>
                <a:sym typeface="Arial Bold"/>
              </a:rPr>
              <a:t>Location [Virtual]</a:t>
            </a:r>
            <a:endParaRPr dirty="0">
              <a:solidFill>
                <a:schemeClr val="bg1"/>
              </a:solidFill>
              <a:latin typeface="+mj-lt"/>
              <a:ea typeface="Arial Bold"/>
              <a:cs typeface="Arial Bold"/>
              <a:sym typeface="Arial Bold"/>
            </a:endParaRPr>
          </a:p>
          <a:p>
            <a:pPr defTabSz="914400">
              <a:lnSpc>
                <a:spcPct val="150000"/>
              </a:lnSpc>
              <a:defRPr>
                <a:solidFill>
                  <a:srgbClr val="000000"/>
                </a:solidFill>
              </a:defRPr>
            </a:pPr>
            <a:r>
              <a:rPr lang="en-AU" dirty="0" smtClean="0">
                <a:solidFill>
                  <a:schemeClr val="bg1"/>
                </a:solidFill>
                <a:latin typeface="+mj-lt"/>
                <a:ea typeface="Arial Bold"/>
                <a:cs typeface="Arial Bold"/>
                <a:sym typeface="Arial Bold"/>
              </a:rPr>
              <a:t>07 July 2020</a:t>
            </a:r>
            <a:endParaRPr dirty="0">
              <a:solidFill>
                <a:schemeClr val="bg1"/>
              </a:solidFill>
              <a:latin typeface="+mj-lt"/>
              <a:ea typeface="Arial Bold"/>
              <a:cs typeface="Arial Bold"/>
              <a:sym typeface="Arial Bold"/>
            </a:endParaRPr>
          </a:p>
        </p:txBody>
      </p:sp>
      <p:pic>
        <p:nvPicPr>
          <p:cNvPr id="12" name="ceos_logo.png"/>
          <p:cNvPicPr/>
          <p:nvPr/>
        </p:nvPicPr>
        <p:blipFill>
          <a:blip r:embed="rId2" cstate="print"/>
          <a:stretch>
            <a:fillRect/>
          </a:stretch>
        </p:blipFill>
        <p:spPr>
          <a:xfrm>
            <a:off x="1447800" y="1066800"/>
            <a:ext cx="3206895" cy="1143737"/>
          </a:xfrm>
          <a:prstGeom prst="rect">
            <a:avLst/>
          </a:prstGeom>
          <a:ln w="12700">
            <a:miter lim="400000"/>
          </a:ln>
        </p:spPr>
      </p:pic>
      <p:sp>
        <p:nvSpPr>
          <p:cNvPr id="5" name="Shape 10"/>
          <p:cNvSpPr txBox="1">
            <a:spLocks/>
          </p:cNvSpPr>
          <p:nvPr/>
        </p:nvSpPr>
        <p:spPr>
          <a:xfrm>
            <a:off x="1524000" y="2286000"/>
            <a:ext cx="4482604"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400" dirty="0">
                <a:solidFill>
                  <a:schemeClr val="bg1">
                    <a:lumMod val="20000"/>
                    <a:lumOff val="80000"/>
                  </a:schemeClr>
                </a:solidFill>
                <a:latin typeface="+mj-lt"/>
              </a:rPr>
              <a:t>Committee on Earth Observation Satellites</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04800" y="1524000"/>
            <a:ext cx="11887200" cy="5334000"/>
          </a:xfrm>
        </p:spPr>
        <p:txBody>
          <a:bodyPr/>
          <a:lstStyle/>
          <a:p>
            <a:pPr>
              <a:spcBef>
                <a:spcPts val="600"/>
              </a:spcBef>
              <a:spcAft>
                <a:spcPts val="600"/>
              </a:spcAft>
            </a:pPr>
            <a:r>
              <a:rPr lang="en-US" b="1" dirty="0" smtClean="0"/>
              <a:t>2018-2020 r</a:t>
            </a:r>
            <a:r>
              <a:rPr lang="en-US" b="1" dirty="0" smtClean="0"/>
              <a:t>eporting </a:t>
            </a:r>
            <a:r>
              <a:rPr lang="en-US" dirty="0" smtClean="0"/>
              <a:t>from Etna, </a:t>
            </a:r>
            <a:r>
              <a:rPr lang="en-US" dirty="0" err="1" smtClean="0"/>
              <a:t>Campi</a:t>
            </a:r>
            <a:r>
              <a:rPr lang="en-US" dirty="0" smtClean="0"/>
              <a:t> </a:t>
            </a:r>
            <a:r>
              <a:rPr lang="en-US" dirty="0" err="1" smtClean="0"/>
              <a:t>Flegrei</a:t>
            </a:r>
            <a:r>
              <a:rPr lang="en-US" dirty="0" smtClean="0"/>
              <a:t> and Marmara Supersite is now completed. Reports available from</a:t>
            </a:r>
            <a:r>
              <a:rPr lang="en-US" dirty="0" smtClean="0"/>
              <a:t>:</a:t>
            </a:r>
            <a:r>
              <a:rPr lang="en-US" dirty="0" smtClean="0">
                <a:hlinkClick r:id="rId2"/>
              </a:rPr>
              <a:t> https://www.dropbox.com/sh/wlj4dtmtz74sxi0/AADVVtIqu8Rp-nm6i7dn2jrea?dl=0</a:t>
            </a:r>
            <a:endParaRPr lang="en-US" dirty="0" smtClean="0"/>
          </a:p>
          <a:p>
            <a:pPr>
              <a:spcBef>
                <a:spcPts val="600"/>
              </a:spcBef>
              <a:spcAft>
                <a:spcPts val="600"/>
              </a:spcAft>
            </a:pPr>
            <a:r>
              <a:rPr lang="en-US" b="1" dirty="0" smtClean="0"/>
              <a:t>Kamchatka volcano Supersite:</a:t>
            </a:r>
            <a:r>
              <a:rPr lang="en-US" dirty="0" smtClean="0"/>
              <a:t> GSNL Chair had a </a:t>
            </a:r>
            <a:r>
              <a:rPr lang="en-US" dirty="0" err="1" smtClean="0"/>
              <a:t>telco</a:t>
            </a:r>
            <a:r>
              <a:rPr lang="en-US" dirty="0" smtClean="0"/>
              <a:t> with Supersite Coordinator (</a:t>
            </a:r>
            <a:r>
              <a:rPr lang="en-US" dirty="0" err="1" smtClean="0"/>
              <a:t>Alina</a:t>
            </a:r>
            <a:r>
              <a:rPr lang="en-US" dirty="0" smtClean="0"/>
              <a:t> Shevchenko ) and Thomas Walter from GFZ, Potsdam. Their intention is to start immediately to order archive data and plan for further acquisitions. They may decide to negotiate a data policy with site-specific rules.</a:t>
            </a:r>
            <a:endParaRPr lang="en-US" dirty="0" smtClean="0"/>
          </a:p>
          <a:p>
            <a:pPr>
              <a:spcBef>
                <a:spcPts val="600"/>
              </a:spcBef>
              <a:spcAft>
                <a:spcPts val="600"/>
              </a:spcAft>
            </a:pPr>
            <a:r>
              <a:rPr lang="en-US" b="1" dirty="0" smtClean="0"/>
              <a:t>China Supersite proposal:</a:t>
            </a:r>
            <a:r>
              <a:rPr lang="en-US" dirty="0" smtClean="0"/>
              <a:t> after last WG decision the GSNL Chair contacted ESA (P. </a:t>
            </a:r>
            <a:r>
              <a:rPr lang="en-US" dirty="0" err="1" smtClean="0"/>
              <a:t>Potin</a:t>
            </a:r>
            <a:r>
              <a:rPr lang="en-US" dirty="0" smtClean="0"/>
              <a:t>)  to see if the non-standard acquisition frequency (6-day repeat) could be provided to support the Supersite.  </a:t>
            </a:r>
            <a:r>
              <a:rPr lang="en-US" dirty="0" smtClean="0"/>
              <a:t>The initial response is yes, but additional information was requested to the proposers. </a:t>
            </a:r>
            <a:r>
              <a:rPr lang="en-US" dirty="0" smtClean="0"/>
              <a:t>In addition the proposers clarified that they request also optical data for the mapping of earthquake effects. They request support from CNES (for Pleiades and in the future CO3D) and from ASI (for PRISMA). If CNES and ESA agree to support, the requirement for approval (support from a minimum of two agencies)  would be satisfied. Updated proposal available here: </a:t>
            </a:r>
            <a:r>
              <a:rPr lang="en-US" dirty="0" smtClean="0">
                <a:hlinkClick r:id="rId3"/>
              </a:rPr>
              <a:t>https://www.dropbox.com/s/5ifx234e2iqmawt/China_Supersite_Revised.docx?dl=</a:t>
            </a:r>
            <a:r>
              <a:rPr lang="en-US" dirty="0" smtClean="0"/>
              <a:t>0</a:t>
            </a:r>
            <a:endParaRPr lang="en-US" dirty="0"/>
          </a:p>
          <a:p>
            <a:pPr lvl="1">
              <a:spcBef>
                <a:spcPts val="600"/>
              </a:spcBef>
              <a:spcAft>
                <a:spcPts val="600"/>
              </a:spcAft>
            </a:pPr>
            <a:endParaRPr lang="en-US" sz="1800" dirty="0"/>
          </a:p>
          <a:p>
            <a:pPr lvl="1">
              <a:spcBef>
                <a:spcPts val="600"/>
              </a:spcBef>
              <a:spcAft>
                <a:spcPts val="600"/>
              </a:spcAft>
            </a:pPr>
            <a:endParaRPr lang="en-US" sz="1800" dirty="0" smtClean="0"/>
          </a:p>
        </p:txBody>
      </p:sp>
      <p:sp>
        <p:nvSpPr>
          <p:cNvPr id="4" name="Content Placeholder 3"/>
          <p:cNvSpPr>
            <a:spLocks noGrp="1"/>
          </p:cNvSpPr>
          <p:nvPr>
            <p:ph sz="quarter" idx="11"/>
          </p:nvPr>
        </p:nvSpPr>
        <p:spPr>
          <a:xfrm>
            <a:off x="2743200" y="381000"/>
            <a:ext cx="7239000" cy="533400"/>
          </a:xfrm>
        </p:spPr>
        <p:txBody>
          <a:bodyPr/>
          <a:lstStyle/>
          <a:p>
            <a:pPr>
              <a:spcBef>
                <a:spcPts val="0"/>
              </a:spcBef>
              <a:buSzTx/>
              <a:defRPr/>
            </a:pPr>
            <a:r>
              <a:rPr lang="en-US" sz="2800" smtClean="0"/>
              <a:t>Renewal status</a:t>
            </a:r>
            <a:endParaRPr lang="en-US" sz="2800" dirty="0"/>
          </a:p>
        </p:txBody>
      </p:sp>
      <p:sp>
        <p:nvSpPr>
          <p:cNvPr id="5" name="Slide Number Placeholder 4"/>
          <p:cNvSpPr>
            <a:spLocks noGrp="1"/>
          </p:cNvSpPr>
          <p:nvPr>
            <p:ph type="sldNum" sz="quarter" idx="2"/>
          </p:nvPr>
        </p:nvSpPr>
        <p:spPr/>
        <p:txBody>
          <a:bodyPr/>
          <a:lstStyle/>
          <a:p>
            <a:pPr defTabSz="914400"/>
            <a:fld id="{86CB4B4D-7CA3-9044-876B-883B54F8677D}" type="slidenum">
              <a:rPr lang="en-US" smtClean="0"/>
              <a:pPr defTabSz="914400"/>
              <a:t>2</a:t>
            </a:fld>
            <a:endParaRPr lang="en-US" dirty="0"/>
          </a:p>
        </p:txBody>
      </p:sp>
    </p:spTree>
    <p:extLst>
      <p:ext uri="{BB962C8B-B14F-4D97-AF65-F5344CB8AC3E}">
        <p14:creationId xmlns:p14="http://schemas.microsoft.com/office/powerpoint/2010/main" xmlns="" val="1347097974"/>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9514</TotalTime>
  <Words>220</Words>
  <Application>Microsoft Office PowerPoint</Application>
  <PresentationFormat>Personalizzato</PresentationFormat>
  <Paragraphs>12</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Default</vt:lpstr>
      <vt:lpstr>WGDisasters Telecon #27</vt:lpstr>
      <vt:lpstr>Diapositiva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Stefano</cp:lastModifiedBy>
  <cp:revision>153</cp:revision>
  <dcterms:modified xsi:type="dcterms:W3CDTF">2020-07-07T09:38:55Z</dcterms:modified>
</cp:coreProperties>
</file>