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75" r:id="rId3"/>
    <p:sldId id="262" r:id="rId4"/>
    <p:sldId id="282" r:id="rId5"/>
    <p:sldId id="287" r:id="rId6"/>
    <p:sldId id="284" r:id="rId7"/>
    <p:sldId id="288" r:id="rId8"/>
    <p:sldId id="293" r:id="rId9"/>
    <p:sldId id="285" r:id="rId10"/>
    <p:sldId id="289" r:id="rId11"/>
    <p:sldId id="290" r:id="rId12"/>
    <p:sldId id="291" r:id="rId13"/>
    <p:sldId id="292" r:id="rId14"/>
    <p:sldId id="271" r:id="rId15"/>
    <p:sldId id="276" r:id="rId16"/>
    <p:sldId id="277" r:id="rId17"/>
    <p:sldId id="280" r:id="rId18"/>
    <p:sldId id="278" r:id="rId19"/>
    <p:sldId id="279" r:id="rId20"/>
    <p:sldId id="269" r:id="rId21"/>
    <p:sldId id="273" r:id="rId22"/>
    <p:sldId id="274" r:id="rId23"/>
    <p:sldId id="281" r:id="rId24"/>
    <p:sldId id="272" r:id="rId2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C"/>
    <a:srgbClr val="FEFCFE"/>
    <a:srgbClr val="2C4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A0804-FE5D-9F4C-B779-472B66CB4709}" v="68" dt="2020-06-02T19:04:49.086"/>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2"/>
    <p:restoredTop sz="94845"/>
  </p:normalViewPr>
  <p:slideViewPr>
    <p:cSldViewPr>
      <p:cViewPr varScale="1">
        <p:scale>
          <a:sx n="102" d="100"/>
          <a:sy n="102" d="100"/>
        </p:scale>
        <p:origin x="10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056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152400" y="65532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WGD Flood Pilot: 8 June 2020</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3876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Flood Pilot Update</a:t>
            </a:r>
            <a:endParaRPr sz="4200" b="1" dirty="0">
              <a:solidFill>
                <a:srgbClr val="FFFFFF"/>
              </a:solidFill>
              <a:latin typeface="+mj-lt"/>
            </a:endParaRPr>
          </a:p>
        </p:txBody>
      </p:sp>
      <p:sp>
        <p:nvSpPr>
          <p:cNvPr id="11" name="Shape 11"/>
          <p:cNvSpPr/>
          <p:nvPr/>
        </p:nvSpPr>
        <p:spPr>
          <a:xfrm>
            <a:off x="457200" y="3886200"/>
            <a:ext cx="5549411"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r>
              <a:rPr lang="en-US" dirty="0">
                <a:solidFill>
                  <a:srgbClr val="FFFFFF"/>
                </a:solidFill>
                <a:ea typeface="Arial Bold"/>
                <a:cs typeface="Arial Bold"/>
                <a:sym typeface="Arial Bold"/>
              </a:rPr>
              <a:t>Guy Schumann, Remote Sensing Solutions</a:t>
            </a:r>
          </a:p>
          <a:p>
            <a:pPr defTabSz="914400">
              <a:lnSpc>
                <a:spcPct val="150000"/>
              </a:lnSpc>
              <a:defRPr>
                <a:solidFill>
                  <a:srgbClr val="000000"/>
                </a:solidFill>
              </a:defRPr>
            </a:pPr>
            <a:r>
              <a:rPr lang="en-US" dirty="0">
                <a:solidFill>
                  <a:srgbClr val="FFFFFF"/>
                </a:solidFill>
                <a:ea typeface="Arial Bold"/>
                <a:cs typeface="Arial Bold"/>
                <a:sym typeface="Arial Bold"/>
              </a:rPr>
              <a:t>Andrew Molthan, NASA Marshall</a:t>
            </a:r>
          </a:p>
          <a:p>
            <a:pPr defTabSz="914400">
              <a:lnSpc>
                <a:spcPct val="150000"/>
              </a:lnSpc>
              <a:defRPr>
                <a:solidFill>
                  <a:srgbClr val="000000"/>
                </a:solidFill>
              </a:defRPr>
            </a:pPr>
            <a:r>
              <a:rPr lang="en-US" dirty="0">
                <a:solidFill>
                  <a:srgbClr val="FFFFFF"/>
                </a:solidFill>
                <a:ea typeface="Arial Bold"/>
                <a:cs typeface="Arial Bold"/>
                <a:sym typeface="Arial Bold"/>
              </a:rPr>
              <a:t>Mitch Goldberg, NOAA/NESDIS</a:t>
            </a:r>
          </a:p>
          <a:p>
            <a:pPr lvl="0" defTabSz="914400">
              <a:lnSpc>
                <a:spcPct val="150000"/>
              </a:lnSpc>
              <a:defRPr>
                <a:solidFill>
                  <a:srgbClr val="000000"/>
                </a:solidFill>
              </a:defRPr>
            </a:pPr>
            <a:endParaRPr lang="en-US"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Flood Pilot Group Discussion</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8 June 2020</a:t>
            </a:r>
            <a:endParaRPr dirty="0">
              <a:solidFill>
                <a:srgbClr val="FFFFFF"/>
              </a:solidFill>
              <a:latin typeface="+mj-lt"/>
              <a:ea typeface="Arial Bold"/>
              <a:cs typeface="Arial Bold"/>
              <a:sym typeface="Arial Bold"/>
            </a:endParaRPr>
          </a:p>
        </p:txBody>
      </p:sp>
      <p:pic>
        <p:nvPicPr>
          <p:cNvPr id="12" name="ceos_logo.png"/>
          <p:cNvPicPr/>
          <p:nvPr/>
        </p:nvPicPr>
        <p:blipFill>
          <a:blip r:embed="rId3" cstate="email">
            <a:extLst>
              <a:ext uri="{28A0092B-C50C-407E-A947-70E740481C1C}">
                <a14:useLocalDpi xmlns:a14="http://schemas.microsoft.com/office/drawing/2010/main"/>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D376C-D13D-FC45-8287-FED7504D2CDB}"/>
              </a:ext>
            </a:extLst>
          </p:cNvPr>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a:extLst>
              <a:ext uri="{FF2B5EF4-FFF2-40B4-BE49-F238E27FC236}">
                <a16:creationId xmlns:a16="http://schemas.microsoft.com/office/drawing/2014/main" id="{382A9754-A15C-0645-B080-8226BFC01D51}"/>
              </a:ext>
            </a:extLst>
          </p:cNvPr>
          <p:cNvSpPr>
            <a:spLocks noGrp="1"/>
          </p:cNvSpPr>
          <p:nvPr>
            <p:ph sz="quarter" idx="10"/>
          </p:nvPr>
        </p:nvSpPr>
        <p:spPr/>
        <p:txBody>
          <a:bodyPr/>
          <a:lstStyle/>
          <a:p>
            <a:r>
              <a:rPr lang="en-US" dirty="0"/>
              <a:t>Each team should spend the next two weeks confirming their case of interest and identifying complementary data sets or products they would like help in acquiring from CEOS partners.</a:t>
            </a:r>
          </a:p>
          <a:p>
            <a:r>
              <a:rPr lang="en-US" dirty="0"/>
              <a:t>For those participating from data-providing agencies, help us by identifying products you can share for the following regions and periods:</a:t>
            </a:r>
          </a:p>
          <a:p>
            <a:endParaRPr lang="en-US" dirty="0"/>
          </a:p>
          <a:p>
            <a:r>
              <a:rPr lang="en-US" dirty="0"/>
              <a:t>Red River of the North</a:t>
            </a:r>
          </a:p>
          <a:p>
            <a:pPr lvl="1"/>
            <a:r>
              <a:rPr lang="en-US" dirty="0"/>
              <a:t>March, April, and May 2020</a:t>
            </a:r>
          </a:p>
          <a:p>
            <a:r>
              <a:rPr lang="en-US" dirty="0"/>
              <a:t>La Plata River Basin</a:t>
            </a:r>
          </a:p>
          <a:p>
            <a:pPr lvl="1"/>
            <a:r>
              <a:rPr lang="en-US" dirty="0"/>
              <a:t>Dates TBD</a:t>
            </a:r>
          </a:p>
          <a:p>
            <a:r>
              <a:rPr lang="en-US" dirty="0"/>
              <a:t>Mahanadi River Delta</a:t>
            </a:r>
          </a:p>
          <a:p>
            <a:pPr lvl="1"/>
            <a:r>
              <a:rPr lang="en-US" dirty="0"/>
              <a:t>Cyclone </a:t>
            </a:r>
            <a:r>
              <a:rPr lang="en-US" dirty="0" err="1"/>
              <a:t>Amphan</a:t>
            </a:r>
            <a:r>
              <a:rPr lang="en-US" dirty="0"/>
              <a:t>, Mid-Late May 2020</a:t>
            </a:r>
          </a:p>
          <a:p>
            <a:pPr lvl="1"/>
            <a:r>
              <a:rPr lang="en-US" dirty="0"/>
              <a:t>Cyclone </a:t>
            </a:r>
            <a:r>
              <a:rPr lang="en-US" dirty="0" err="1"/>
              <a:t>Fani</a:t>
            </a:r>
            <a:r>
              <a:rPr lang="en-US" dirty="0"/>
              <a:t>, Late April to Early May 2019</a:t>
            </a:r>
          </a:p>
          <a:p>
            <a:endParaRPr lang="en-US" dirty="0"/>
          </a:p>
        </p:txBody>
      </p:sp>
      <p:sp>
        <p:nvSpPr>
          <p:cNvPr id="4" name="Content Placeholder 3">
            <a:extLst>
              <a:ext uri="{FF2B5EF4-FFF2-40B4-BE49-F238E27FC236}">
                <a16:creationId xmlns:a16="http://schemas.microsoft.com/office/drawing/2014/main" id="{8AED913F-3509-8246-BF48-EEB5833FE94D}"/>
              </a:ext>
            </a:extLst>
          </p:cNvPr>
          <p:cNvSpPr>
            <a:spLocks noGrp="1"/>
          </p:cNvSpPr>
          <p:nvPr>
            <p:ph sz="quarter" idx="11"/>
          </p:nvPr>
        </p:nvSpPr>
        <p:spPr/>
        <p:txBody>
          <a:bodyPr/>
          <a:lstStyle/>
          <a:p>
            <a:r>
              <a:rPr lang="en-US" dirty="0"/>
              <a:t>Data Needs</a:t>
            </a:r>
          </a:p>
        </p:txBody>
      </p:sp>
    </p:spTree>
    <p:extLst>
      <p:ext uri="{BB962C8B-B14F-4D97-AF65-F5344CB8AC3E}">
        <p14:creationId xmlns:p14="http://schemas.microsoft.com/office/powerpoint/2010/main" val="39394994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734D24-5064-9D44-8FAA-2EC1273B9C74}"/>
              </a:ext>
            </a:extLst>
          </p:cNvPr>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a:extLst>
              <a:ext uri="{FF2B5EF4-FFF2-40B4-BE49-F238E27FC236}">
                <a16:creationId xmlns:a16="http://schemas.microsoft.com/office/drawing/2014/main" id="{07E4229C-3427-7747-9142-FF2A9C7F27C9}"/>
              </a:ext>
            </a:extLst>
          </p:cNvPr>
          <p:cNvSpPr>
            <a:spLocks noGrp="1"/>
          </p:cNvSpPr>
          <p:nvPr>
            <p:ph sz="quarter" idx="10"/>
          </p:nvPr>
        </p:nvSpPr>
        <p:spPr/>
        <p:txBody>
          <a:bodyPr/>
          <a:lstStyle/>
          <a:p>
            <a:r>
              <a:rPr lang="en-US" dirty="0"/>
              <a:t>Teams will need to provide information for the CEOS data management and access process.</a:t>
            </a:r>
          </a:p>
        </p:txBody>
      </p:sp>
      <p:sp>
        <p:nvSpPr>
          <p:cNvPr id="4" name="Content Placeholder 3">
            <a:extLst>
              <a:ext uri="{FF2B5EF4-FFF2-40B4-BE49-F238E27FC236}">
                <a16:creationId xmlns:a16="http://schemas.microsoft.com/office/drawing/2014/main" id="{FEB3EDB3-8149-A648-A503-0AB6A832A566}"/>
              </a:ext>
            </a:extLst>
          </p:cNvPr>
          <p:cNvSpPr>
            <a:spLocks noGrp="1"/>
          </p:cNvSpPr>
          <p:nvPr>
            <p:ph sz="quarter" idx="11"/>
          </p:nvPr>
        </p:nvSpPr>
        <p:spPr/>
        <p:txBody>
          <a:bodyPr/>
          <a:lstStyle/>
          <a:p>
            <a:r>
              <a:rPr lang="en-US" dirty="0"/>
              <a:t>Data Needs</a:t>
            </a:r>
          </a:p>
        </p:txBody>
      </p:sp>
    </p:spTree>
    <p:extLst>
      <p:ext uri="{BB962C8B-B14F-4D97-AF65-F5344CB8AC3E}">
        <p14:creationId xmlns:p14="http://schemas.microsoft.com/office/powerpoint/2010/main" val="29299583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F73E2D-8202-D14B-9DF3-B88607F54BE4}"/>
              </a:ext>
            </a:extLst>
          </p:cNvPr>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a:extLst>
              <a:ext uri="{FF2B5EF4-FFF2-40B4-BE49-F238E27FC236}">
                <a16:creationId xmlns:a16="http://schemas.microsoft.com/office/drawing/2014/main" id="{BAB97700-0E28-234F-B053-4BD6BD7ABFF0}"/>
              </a:ext>
            </a:extLst>
          </p:cNvPr>
          <p:cNvSpPr>
            <a:spLocks noGrp="1"/>
          </p:cNvSpPr>
          <p:nvPr>
            <p:ph sz="quarter" idx="10"/>
          </p:nvPr>
        </p:nvSpPr>
        <p:spPr/>
        <p:txBody>
          <a:bodyPr/>
          <a:lstStyle/>
          <a:p>
            <a:r>
              <a:rPr lang="en-US" dirty="0"/>
              <a:t>We would like to find a recurring, common time for follow-up discussions to share highlights of case study progress, data topics, and other needs.</a:t>
            </a:r>
          </a:p>
          <a:p>
            <a:r>
              <a:rPr lang="en-US" dirty="0"/>
              <a:t>This time of day and week seemed popular – any objections to looking for a recurring time, such as the “Second Monday of the month at XX UTC…” to help with organization?</a:t>
            </a:r>
          </a:p>
          <a:p>
            <a:pPr lvl="1"/>
            <a:r>
              <a:rPr lang="en-US" dirty="0"/>
              <a:t>If scheduled days fall on a holiday or significant conferences, etc. then such a month could be postponed or cancelled.</a:t>
            </a:r>
          </a:p>
        </p:txBody>
      </p:sp>
      <p:sp>
        <p:nvSpPr>
          <p:cNvPr id="4" name="Content Placeholder 3">
            <a:extLst>
              <a:ext uri="{FF2B5EF4-FFF2-40B4-BE49-F238E27FC236}">
                <a16:creationId xmlns:a16="http://schemas.microsoft.com/office/drawing/2014/main" id="{6C4D6FAB-0D6E-124D-8F6F-03B675B86FBD}"/>
              </a:ext>
            </a:extLst>
          </p:cNvPr>
          <p:cNvSpPr>
            <a:spLocks noGrp="1"/>
          </p:cNvSpPr>
          <p:nvPr>
            <p:ph sz="quarter" idx="11"/>
          </p:nvPr>
        </p:nvSpPr>
        <p:spPr/>
        <p:txBody>
          <a:bodyPr/>
          <a:lstStyle/>
          <a:p>
            <a:r>
              <a:rPr lang="en-US" dirty="0"/>
              <a:t>Recurring Tag-Ups</a:t>
            </a:r>
          </a:p>
        </p:txBody>
      </p:sp>
    </p:spTree>
    <p:extLst>
      <p:ext uri="{BB962C8B-B14F-4D97-AF65-F5344CB8AC3E}">
        <p14:creationId xmlns:p14="http://schemas.microsoft.com/office/powerpoint/2010/main" val="8419325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591A41-2CA7-B347-A08F-38F359327E37}"/>
              </a:ext>
            </a:extLst>
          </p:cNvPr>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a:extLst>
              <a:ext uri="{FF2B5EF4-FFF2-40B4-BE49-F238E27FC236}">
                <a16:creationId xmlns:a16="http://schemas.microsoft.com/office/drawing/2014/main" id="{720741A8-68E5-3441-87DF-893E91E53967}"/>
              </a:ext>
            </a:extLst>
          </p:cNvPr>
          <p:cNvSpPr>
            <a:spLocks noGrp="1"/>
          </p:cNvSpPr>
          <p:nvPr>
            <p:ph sz="quarter" idx="10"/>
          </p:nvPr>
        </p:nvSpPr>
        <p:spPr/>
        <p:txBody>
          <a:bodyPr/>
          <a:lstStyle/>
          <a:p>
            <a:endParaRPr lang="en-US"/>
          </a:p>
        </p:txBody>
      </p:sp>
      <p:sp>
        <p:nvSpPr>
          <p:cNvPr id="4" name="Content Placeholder 3">
            <a:extLst>
              <a:ext uri="{FF2B5EF4-FFF2-40B4-BE49-F238E27FC236}">
                <a16:creationId xmlns:a16="http://schemas.microsoft.com/office/drawing/2014/main" id="{D210C084-08C6-5A47-9B15-730D63ACE221}"/>
              </a:ext>
            </a:extLst>
          </p:cNvPr>
          <p:cNvSpPr>
            <a:spLocks noGrp="1"/>
          </p:cNvSpPr>
          <p:nvPr>
            <p:ph sz="quarter" idx="11"/>
          </p:nvPr>
        </p:nvSpPr>
        <p:spPr/>
        <p:txBody>
          <a:bodyPr/>
          <a:lstStyle/>
          <a:p>
            <a:r>
              <a:rPr lang="en-US" dirty="0"/>
              <a:t>Backups</a:t>
            </a:r>
          </a:p>
        </p:txBody>
      </p:sp>
    </p:spTree>
    <p:extLst>
      <p:ext uri="{BB962C8B-B14F-4D97-AF65-F5344CB8AC3E}">
        <p14:creationId xmlns:p14="http://schemas.microsoft.com/office/powerpoint/2010/main" val="3291958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AC23C3-4B55-F346-9BC0-7A82BD346C27}"/>
              </a:ext>
            </a:extLst>
          </p:cNvPr>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a:extLst>
              <a:ext uri="{FF2B5EF4-FFF2-40B4-BE49-F238E27FC236}">
                <a16:creationId xmlns:a16="http://schemas.microsoft.com/office/drawing/2014/main" id="{FAB982AF-4BE0-BA44-99E6-B8DA78D5207B}"/>
              </a:ext>
            </a:extLst>
          </p:cNvPr>
          <p:cNvSpPr>
            <a:spLocks noGrp="1"/>
          </p:cNvSpPr>
          <p:nvPr>
            <p:ph sz="quarter" idx="10"/>
          </p:nvPr>
        </p:nvSpPr>
        <p:spPr/>
        <p:txBody>
          <a:bodyPr/>
          <a:lstStyle/>
          <a:p>
            <a:r>
              <a:rPr lang="en-US" i="1" dirty="0"/>
              <a:t>Questions: </a:t>
            </a:r>
          </a:p>
          <a:p>
            <a:pPr lvl="1"/>
            <a:r>
              <a:rPr lang="en-US" dirty="0"/>
              <a:t>What are the water extent and flood mapping activities currently being tackled by the CEOS partner community?</a:t>
            </a:r>
          </a:p>
          <a:p>
            <a:pPr lvl="2"/>
            <a:r>
              <a:rPr lang="en-US" dirty="0"/>
              <a:t>Capture efforts in optical, SAR, other platforms</a:t>
            </a:r>
          </a:p>
          <a:p>
            <a:pPr lvl="1"/>
            <a:r>
              <a:rPr lang="en-US" dirty="0"/>
              <a:t>What are the requirements (and potential </a:t>
            </a:r>
            <a:r>
              <a:rPr lang="en-US" dirty="0" err="1"/>
              <a:t>desirements</a:t>
            </a:r>
            <a:r>
              <a:rPr lang="en-US" dirty="0"/>
              <a:t>) for sustaining and improving these capabilities?</a:t>
            </a:r>
          </a:p>
          <a:p>
            <a:pPr lvl="1"/>
            <a:r>
              <a:rPr lang="en-US" dirty="0"/>
              <a:t>What observations or modeling resources are available to assist with calibration/validation of LEO/GEO, SAR, and their combination?</a:t>
            </a:r>
          </a:p>
          <a:p>
            <a:pPr lvl="1"/>
            <a:r>
              <a:rPr lang="en-US" dirty="0"/>
              <a:t>How can we best combine these diverse measurements to improve the value of LEO/GEO and SAR to the community?</a:t>
            </a:r>
          </a:p>
          <a:p>
            <a:pPr lvl="1"/>
            <a:r>
              <a:rPr lang="en-US" dirty="0"/>
              <a:t>How are resulting data and products currently being shared and used by the disaster risk, resilience, and response community? </a:t>
            </a:r>
          </a:p>
          <a:p>
            <a:endParaRPr lang="en-US" dirty="0"/>
          </a:p>
        </p:txBody>
      </p:sp>
      <p:sp>
        <p:nvSpPr>
          <p:cNvPr id="4" name="Content Placeholder 3">
            <a:extLst>
              <a:ext uri="{FF2B5EF4-FFF2-40B4-BE49-F238E27FC236}">
                <a16:creationId xmlns:a16="http://schemas.microsoft.com/office/drawing/2014/main" id="{F5D8B6E9-48CB-AF4C-8E96-3DD303E428DD}"/>
              </a:ext>
            </a:extLst>
          </p:cNvPr>
          <p:cNvSpPr>
            <a:spLocks noGrp="1"/>
          </p:cNvSpPr>
          <p:nvPr>
            <p:ph sz="quarter" idx="11"/>
          </p:nvPr>
        </p:nvSpPr>
        <p:spPr>
          <a:xfrm>
            <a:off x="2057400" y="304800"/>
            <a:ext cx="5638800" cy="533400"/>
          </a:xfrm>
        </p:spPr>
        <p:txBody>
          <a:bodyPr/>
          <a:lstStyle/>
          <a:p>
            <a:r>
              <a:rPr lang="en-US" dirty="0"/>
              <a:t>Combined Value of LEO/GEO and SAR</a:t>
            </a:r>
          </a:p>
          <a:p>
            <a:endParaRPr lang="en-US" dirty="0"/>
          </a:p>
        </p:txBody>
      </p:sp>
    </p:spTree>
    <p:extLst>
      <p:ext uri="{BB962C8B-B14F-4D97-AF65-F5344CB8AC3E}">
        <p14:creationId xmlns:p14="http://schemas.microsoft.com/office/powerpoint/2010/main" val="6906087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9943EE-83FB-444C-B444-33AFF9AA3E1A}"/>
              </a:ext>
            </a:extLst>
          </p:cNvPr>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3" name="Content Placeholder 2">
            <a:extLst>
              <a:ext uri="{FF2B5EF4-FFF2-40B4-BE49-F238E27FC236}">
                <a16:creationId xmlns:a16="http://schemas.microsoft.com/office/drawing/2014/main" id="{4E8204A6-B534-A94A-9169-F3003BA728E0}"/>
              </a:ext>
            </a:extLst>
          </p:cNvPr>
          <p:cNvSpPr>
            <a:spLocks noGrp="1"/>
          </p:cNvSpPr>
          <p:nvPr>
            <p:ph sz="quarter" idx="10"/>
          </p:nvPr>
        </p:nvSpPr>
        <p:spPr/>
        <p:txBody>
          <a:bodyPr/>
          <a:lstStyle/>
          <a:p>
            <a:r>
              <a:rPr lang="en-US" dirty="0"/>
              <a:t>Objective A</a:t>
            </a:r>
          </a:p>
          <a:p>
            <a:pPr lvl="1"/>
            <a:r>
              <a:rPr lang="en-US" dirty="0"/>
              <a:t>Solicit input from CEOS partnering agencies and participants on current and upcoming efforts to map water and flood extent from diversity of LEO/GEO and SAR contributions</a:t>
            </a:r>
          </a:p>
          <a:p>
            <a:r>
              <a:rPr lang="en-US" dirty="0"/>
              <a:t>Objective B</a:t>
            </a:r>
          </a:p>
          <a:p>
            <a:pPr lvl="1"/>
            <a:r>
              <a:rPr lang="en-US" dirty="0"/>
              <a:t>Capture underlying requirements and future needs to sustain and improve upon these capabilities.</a:t>
            </a:r>
          </a:p>
          <a:p>
            <a:r>
              <a:rPr lang="en-US" dirty="0"/>
              <a:t>Objective C</a:t>
            </a:r>
          </a:p>
          <a:p>
            <a:pPr lvl="1"/>
            <a:r>
              <a:rPr lang="en-US" dirty="0"/>
              <a:t>Explore ideal combination of LEO/GEO/SAR flood mapping outputs, using representative regional events of interest to partners. </a:t>
            </a:r>
          </a:p>
          <a:p>
            <a:pPr lvl="1"/>
            <a:r>
              <a:rPr lang="en-US" dirty="0"/>
              <a:t>Develop and document best practices for combining and sharing flood information from multiple platforms with diversity in sensor, spatial/temporal resolution, etc.</a:t>
            </a:r>
          </a:p>
        </p:txBody>
      </p:sp>
      <p:sp>
        <p:nvSpPr>
          <p:cNvPr id="4" name="Content Placeholder 3">
            <a:extLst>
              <a:ext uri="{FF2B5EF4-FFF2-40B4-BE49-F238E27FC236}">
                <a16:creationId xmlns:a16="http://schemas.microsoft.com/office/drawing/2014/main" id="{16E2CC43-3D70-2945-9118-6326C06F0A7A}"/>
              </a:ext>
            </a:extLst>
          </p:cNvPr>
          <p:cNvSpPr>
            <a:spLocks noGrp="1"/>
          </p:cNvSpPr>
          <p:nvPr>
            <p:ph sz="quarter" idx="11"/>
          </p:nvPr>
        </p:nvSpPr>
        <p:spPr/>
        <p:txBody>
          <a:bodyPr/>
          <a:lstStyle/>
          <a:p>
            <a:r>
              <a:rPr lang="en-US" dirty="0"/>
              <a:t>Proposed Pilot Objectives</a:t>
            </a:r>
          </a:p>
        </p:txBody>
      </p:sp>
    </p:spTree>
    <p:extLst>
      <p:ext uri="{BB962C8B-B14F-4D97-AF65-F5344CB8AC3E}">
        <p14:creationId xmlns:p14="http://schemas.microsoft.com/office/powerpoint/2010/main" val="30947119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E5C25-61CB-7749-B2E4-5682E7F35331}"/>
              </a:ext>
            </a:extLst>
          </p:cNvPr>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4" name="Content Placeholder 3">
            <a:extLst>
              <a:ext uri="{FF2B5EF4-FFF2-40B4-BE49-F238E27FC236}">
                <a16:creationId xmlns:a16="http://schemas.microsoft.com/office/drawing/2014/main" id="{27191D37-8DF7-9C45-9896-5D191A2638E3}"/>
              </a:ext>
            </a:extLst>
          </p:cNvPr>
          <p:cNvSpPr>
            <a:spLocks noGrp="1"/>
          </p:cNvSpPr>
          <p:nvPr>
            <p:ph sz="quarter" idx="11"/>
          </p:nvPr>
        </p:nvSpPr>
        <p:spPr/>
        <p:txBody>
          <a:bodyPr/>
          <a:lstStyle/>
          <a:p>
            <a:r>
              <a:rPr lang="en-US" dirty="0"/>
              <a:t>Proposed Pilot Deliverables</a:t>
            </a:r>
          </a:p>
        </p:txBody>
      </p:sp>
      <p:sp>
        <p:nvSpPr>
          <p:cNvPr id="5" name="Content Placeholder 2">
            <a:extLst>
              <a:ext uri="{FF2B5EF4-FFF2-40B4-BE49-F238E27FC236}">
                <a16:creationId xmlns:a16="http://schemas.microsoft.com/office/drawing/2014/main" id="{E7A95752-4AD3-E045-B9C5-72CE234594EB}"/>
              </a:ext>
            </a:extLst>
          </p:cNvPr>
          <p:cNvSpPr>
            <a:spLocks noGrp="1"/>
          </p:cNvSpPr>
          <p:nvPr>
            <p:ph sz="quarter" idx="10"/>
          </p:nvPr>
        </p:nvSpPr>
        <p:spPr>
          <a:xfrm>
            <a:off x="457200" y="1600200"/>
            <a:ext cx="8153400" cy="4724400"/>
          </a:xfrm>
        </p:spPr>
        <p:txBody>
          <a:bodyPr/>
          <a:lstStyle/>
          <a:p>
            <a:r>
              <a:rPr lang="en-US" dirty="0"/>
              <a:t>Objective A</a:t>
            </a:r>
          </a:p>
          <a:p>
            <a:pPr lvl="1"/>
            <a:r>
              <a:rPr lang="en-US" dirty="0"/>
              <a:t>Document requirements, current and future needs for remote sensing in LEO/GEO and SAR to sustain and advance water and flood extent mapping capabilities.</a:t>
            </a:r>
          </a:p>
          <a:p>
            <a:r>
              <a:rPr lang="en-US" dirty="0"/>
              <a:t>Objective B</a:t>
            </a:r>
          </a:p>
          <a:p>
            <a:pPr lvl="1"/>
            <a:r>
              <a:rPr lang="en-US" dirty="0"/>
              <a:t>Develop and share information online to aggregate sources of water extent and flood mapping information</a:t>
            </a:r>
          </a:p>
          <a:p>
            <a:r>
              <a:rPr lang="en-US" dirty="0"/>
              <a:t>Objective C</a:t>
            </a:r>
          </a:p>
          <a:p>
            <a:pPr lvl="1"/>
            <a:r>
              <a:rPr lang="en-US" dirty="0"/>
              <a:t>Demonstrate and document best practices for combining LEO/GEO and SAR flood extent mapping </a:t>
            </a:r>
          </a:p>
        </p:txBody>
      </p:sp>
    </p:spTree>
    <p:extLst>
      <p:ext uri="{BB962C8B-B14F-4D97-AF65-F5344CB8AC3E}">
        <p14:creationId xmlns:p14="http://schemas.microsoft.com/office/powerpoint/2010/main" val="145458147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325A28-3E1F-F540-BAEA-F9454E44466C}"/>
              </a:ext>
            </a:extLst>
          </p:cNvPr>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3" name="Content Placeholder 2">
            <a:extLst>
              <a:ext uri="{FF2B5EF4-FFF2-40B4-BE49-F238E27FC236}">
                <a16:creationId xmlns:a16="http://schemas.microsoft.com/office/drawing/2014/main" id="{F4FADB28-C089-7C45-AE95-C3F6EB7F7E2A}"/>
              </a:ext>
            </a:extLst>
          </p:cNvPr>
          <p:cNvSpPr>
            <a:spLocks noGrp="1"/>
          </p:cNvSpPr>
          <p:nvPr>
            <p:ph sz="quarter" idx="10"/>
          </p:nvPr>
        </p:nvSpPr>
        <p:spPr/>
        <p:txBody>
          <a:bodyPr/>
          <a:lstStyle/>
          <a:p>
            <a:r>
              <a:rPr lang="en-US" dirty="0"/>
              <a:t>What are your thoughts about these objectives?</a:t>
            </a:r>
          </a:p>
          <a:p>
            <a:endParaRPr lang="en-US" dirty="0"/>
          </a:p>
          <a:p>
            <a:r>
              <a:rPr lang="en-US" dirty="0"/>
              <a:t>How can CEOS best bring together partnering agencies to capture needs and improve combined use of LEO/GEO/SAR?</a:t>
            </a:r>
          </a:p>
          <a:p>
            <a:endParaRPr lang="en-US" dirty="0"/>
          </a:p>
          <a:p>
            <a:r>
              <a:rPr lang="en-US" dirty="0"/>
              <a:t>How would your team contribute to these efforts?</a:t>
            </a:r>
          </a:p>
        </p:txBody>
      </p:sp>
      <p:sp>
        <p:nvSpPr>
          <p:cNvPr id="4" name="Content Placeholder 3">
            <a:extLst>
              <a:ext uri="{FF2B5EF4-FFF2-40B4-BE49-F238E27FC236}">
                <a16:creationId xmlns:a16="http://schemas.microsoft.com/office/drawing/2014/main" id="{5D625AE3-CB85-0F41-A937-3FE30E8B8372}"/>
              </a:ext>
            </a:extLst>
          </p:cNvPr>
          <p:cNvSpPr>
            <a:spLocks noGrp="1"/>
          </p:cNvSpPr>
          <p:nvPr>
            <p:ph sz="quarter" idx="11"/>
          </p:nvPr>
        </p:nvSpPr>
        <p:spPr/>
        <p:txBody>
          <a:bodyPr/>
          <a:lstStyle/>
          <a:p>
            <a:r>
              <a:rPr lang="en-US" dirty="0"/>
              <a:t>Questions / Group Discussion</a:t>
            </a:r>
          </a:p>
        </p:txBody>
      </p:sp>
    </p:spTree>
    <p:extLst>
      <p:ext uri="{BB962C8B-B14F-4D97-AF65-F5344CB8AC3E}">
        <p14:creationId xmlns:p14="http://schemas.microsoft.com/office/powerpoint/2010/main" val="175593305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54D5EB-1264-7E43-9F95-80B0DA7C5F45}"/>
              </a:ext>
            </a:extLst>
          </p:cNvPr>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3" name="Content Placeholder 2">
            <a:extLst>
              <a:ext uri="{FF2B5EF4-FFF2-40B4-BE49-F238E27FC236}">
                <a16:creationId xmlns:a16="http://schemas.microsoft.com/office/drawing/2014/main" id="{F8FAF2A9-91B3-B04F-BF92-9F6219467B9A}"/>
              </a:ext>
            </a:extLst>
          </p:cNvPr>
          <p:cNvSpPr>
            <a:spLocks noGrp="1"/>
          </p:cNvSpPr>
          <p:nvPr>
            <p:ph sz="quarter" idx="10"/>
          </p:nvPr>
        </p:nvSpPr>
        <p:spPr/>
        <p:txBody>
          <a:bodyPr/>
          <a:lstStyle/>
          <a:p>
            <a:r>
              <a:rPr lang="en-US" dirty="0"/>
              <a:t>Assist CEOS partners with developing documented requirements or future needs for the mapping of water and flood extent from Earth observations</a:t>
            </a:r>
          </a:p>
          <a:p>
            <a:r>
              <a:rPr lang="en-US" dirty="0"/>
              <a:t>Aggregate information about CEOS community flood mapping efforts and share through an online portal for background and access to resources during flood events</a:t>
            </a:r>
          </a:p>
          <a:p>
            <a:r>
              <a:rPr lang="en-US" dirty="0"/>
              <a:t>Develop and demonstrate best practices for combining multiple platforms and sources of information to assist in response to major flood events mapped with LEO/GEO and SAR assets</a:t>
            </a:r>
          </a:p>
        </p:txBody>
      </p:sp>
      <p:sp>
        <p:nvSpPr>
          <p:cNvPr id="4" name="Content Placeholder 3">
            <a:extLst>
              <a:ext uri="{FF2B5EF4-FFF2-40B4-BE49-F238E27FC236}">
                <a16:creationId xmlns:a16="http://schemas.microsoft.com/office/drawing/2014/main" id="{3D524F1C-0867-C146-9E2B-16FEE368F761}"/>
              </a:ext>
            </a:extLst>
          </p:cNvPr>
          <p:cNvSpPr>
            <a:spLocks noGrp="1"/>
          </p:cNvSpPr>
          <p:nvPr>
            <p:ph sz="quarter" idx="11"/>
          </p:nvPr>
        </p:nvSpPr>
        <p:spPr/>
        <p:txBody>
          <a:bodyPr/>
          <a:lstStyle/>
          <a:p>
            <a:r>
              <a:rPr lang="en-US" dirty="0"/>
              <a:t>Proposed CEOS Objectives</a:t>
            </a:r>
          </a:p>
        </p:txBody>
      </p:sp>
    </p:spTree>
    <p:extLst>
      <p:ext uri="{BB962C8B-B14F-4D97-AF65-F5344CB8AC3E}">
        <p14:creationId xmlns:p14="http://schemas.microsoft.com/office/powerpoint/2010/main" val="25950365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CF9784-B4AA-BD44-9CEE-CA47E75AC9C2}"/>
              </a:ext>
            </a:extLst>
          </p:cNvPr>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3" name="Content Placeholder 2">
            <a:extLst>
              <a:ext uri="{FF2B5EF4-FFF2-40B4-BE49-F238E27FC236}">
                <a16:creationId xmlns:a16="http://schemas.microsoft.com/office/drawing/2014/main" id="{1FD8509C-8122-A84C-AFC4-B212B5FD88F9}"/>
              </a:ext>
            </a:extLst>
          </p:cNvPr>
          <p:cNvSpPr>
            <a:spLocks noGrp="1"/>
          </p:cNvSpPr>
          <p:nvPr>
            <p:ph sz="quarter" idx="10"/>
          </p:nvPr>
        </p:nvSpPr>
        <p:spPr/>
        <p:txBody>
          <a:bodyPr/>
          <a:lstStyle/>
          <a:p>
            <a:r>
              <a:rPr lang="en-US" dirty="0"/>
              <a:t>Serve as coordinating body to facilitate participation by member agencies, through </a:t>
            </a:r>
            <a:r>
              <a:rPr lang="en-US" dirty="0" err="1"/>
              <a:t>WGDisasters</a:t>
            </a:r>
            <a:endParaRPr lang="en-US" dirty="0"/>
          </a:p>
          <a:p>
            <a:pPr lvl="1"/>
            <a:r>
              <a:rPr lang="en-US" dirty="0"/>
              <a:t>Share information on the current state of flood mapping and promising new techniques leveraging LEO/GEO and SAR</a:t>
            </a:r>
          </a:p>
          <a:p>
            <a:pPr lvl="1"/>
            <a:r>
              <a:rPr lang="en-US" dirty="0"/>
              <a:t>Coordinate and support sharing of imagery to support analysis of past regional events of interest and those that may arise during the time of the pilot collaboration</a:t>
            </a:r>
          </a:p>
          <a:p>
            <a:pPr lvl="1"/>
            <a:r>
              <a:rPr lang="en-US" dirty="0"/>
              <a:t>When possible, provide feedback to other CEOS efforts (e.g. CARD4L, etc.) supporting routine and improved access to LEO/GEO and SAR data sets</a:t>
            </a:r>
          </a:p>
          <a:p>
            <a:pPr lvl="1"/>
            <a:r>
              <a:rPr lang="en-US" dirty="0"/>
              <a:t>Partnering agencies provide appropriate project support to oversee implementation and execution of pilot activities</a:t>
            </a:r>
          </a:p>
        </p:txBody>
      </p:sp>
      <p:sp>
        <p:nvSpPr>
          <p:cNvPr id="4" name="Content Placeholder 3">
            <a:extLst>
              <a:ext uri="{FF2B5EF4-FFF2-40B4-BE49-F238E27FC236}">
                <a16:creationId xmlns:a16="http://schemas.microsoft.com/office/drawing/2014/main" id="{0E9C02A3-34D1-704F-B74B-EF9D745A9CA2}"/>
              </a:ext>
            </a:extLst>
          </p:cNvPr>
          <p:cNvSpPr>
            <a:spLocks noGrp="1"/>
          </p:cNvSpPr>
          <p:nvPr>
            <p:ph sz="quarter" idx="11"/>
          </p:nvPr>
        </p:nvSpPr>
        <p:spPr/>
        <p:txBody>
          <a:bodyPr/>
          <a:lstStyle/>
          <a:p>
            <a:r>
              <a:rPr lang="en-US" dirty="0"/>
              <a:t>Proposed CEOS Contributions</a:t>
            </a:r>
          </a:p>
        </p:txBody>
      </p:sp>
    </p:spTree>
    <p:extLst>
      <p:ext uri="{BB962C8B-B14F-4D97-AF65-F5344CB8AC3E}">
        <p14:creationId xmlns:p14="http://schemas.microsoft.com/office/powerpoint/2010/main" val="38276144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4C8823-3AB2-E642-8CD0-65E4B4441D35}"/>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a:extLst>
              <a:ext uri="{FF2B5EF4-FFF2-40B4-BE49-F238E27FC236}">
                <a16:creationId xmlns:a16="http://schemas.microsoft.com/office/drawing/2014/main" id="{4D1E24DF-8FE1-B74F-8A0F-3BE9F684FCCE}"/>
              </a:ext>
            </a:extLst>
          </p:cNvPr>
          <p:cNvSpPr>
            <a:spLocks noGrp="1"/>
          </p:cNvSpPr>
          <p:nvPr>
            <p:ph sz="quarter" idx="10"/>
          </p:nvPr>
        </p:nvSpPr>
        <p:spPr>
          <a:xfrm>
            <a:off x="291436" y="1606875"/>
            <a:ext cx="6858000" cy="4724400"/>
          </a:xfrm>
        </p:spPr>
        <p:txBody>
          <a:bodyPr/>
          <a:lstStyle/>
          <a:p>
            <a:r>
              <a:rPr lang="en-US" dirty="0"/>
              <a:t>Dr. Guy Schumann, Remote Sensing Solutions</a:t>
            </a:r>
          </a:p>
          <a:p>
            <a:pPr lvl="1"/>
            <a:r>
              <a:rPr lang="en-US" dirty="0"/>
              <a:t>Principal Scientist at Remote Sensing Solutions Inc. His research and expertise focus around flood risk, from local to global scale, using flood modeling, prediction and remote sensing</a:t>
            </a:r>
          </a:p>
          <a:p>
            <a:r>
              <a:rPr lang="en-US" dirty="0"/>
              <a:t>Dr. Mitch Goldberg, NOAA/NESDIS</a:t>
            </a:r>
          </a:p>
          <a:p>
            <a:pPr lvl="1"/>
            <a:r>
              <a:rPr lang="en-US" dirty="0"/>
              <a:t>NOAA’s Chief Scientist for Low Earth Orbiting Satellites; leads the NESDIS Satellite Proving Ground program to improve NOAA services </a:t>
            </a:r>
          </a:p>
          <a:p>
            <a:r>
              <a:rPr lang="en-US" dirty="0"/>
              <a:t>Dr. Andrew Molthan, Marshall Space Flight Center</a:t>
            </a:r>
          </a:p>
          <a:p>
            <a:pPr lvl="1"/>
            <a:r>
              <a:rPr lang="en-US" dirty="0"/>
              <a:t>Research Meteorologist at NASA Marshall, collaborates with NASA’s Disasters Program to help the disasters community use NASA data and tools</a:t>
            </a:r>
          </a:p>
        </p:txBody>
      </p:sp>
      <p:sp>
        <p:nvSpPr>
          <p:cNvPr id="4" name="Content Placeholder 3">
            <a:extLst>
              <a:ext uri="{FF2B5EF4-FFF2-40B4-BE49-F238E27FC236}">
                <a16:creationId xmlns:a16="http://schemas.microsoft.com/office/drawing/2014/main" id="{BCB7335A-E574-E544-B4C4-9AFD4C2D8582}"/>
              </a:ext>
            </a:extLst>
          </p:cNvPr>
          <p:cNvSpPr>
            <a:spLocks noGrp="1"/>
          </p:cNvSpPr>
          <p:nvPr>
            <p:ph sz="quarter" idx="11"/>
          </p:nvPr>
        </p:nvSpPr>
        <p:spPr/>
        <p:txBody>
          <a:bodyPr/>
          <a:lstStyle/>
          <a:p>
            <a:r>
              <a:rPr lang="en-US" dirty="0"/>
              <a:t>Co-Leads and Introductions</a:t>
            </a:r>
          </a:p>
        </p:txBody>
      </p:sp>
      <p:pic>
        <p:nvPicPr>
          <p:cNvPr id="5" name="Picture 4" descr="A person wearing glasses and smiling at the camera&#10;&#10;Description automatically generated">
            <a:extLst>
              <a:ext uri="{FF2B5EF4-FFF2-40B4-BE49-F238E27FC236}">
                <a16:creationId xmlns:a16="http://schemas.microsoft.com/office/drawing/2014/main" id="{93085EBA-9556-F44E-B431-05595C6452D0}"/>
              </a:ext>
            </a:extLst>
          </p:cNvPr>
          <p:cNvPicPr/>
          <p:nvPr/>
        </p:nvPicPr>
        <p:blipFill>
          <a:blip r:embed="rId2" cstate="email">
            <a:extLst>
              <a:ext uri="{28A0092B-C50C-407E-A947-70E740481C1C}">
                <a14:useLocalDpi xmlns:a14="http://schemas.microsoft.com/office/drawing/2010/main"/>
              </a:ext>
            </a:extLst>
          </a:blip>
          <a:stretch>
            <a:fillRect/>
          </a:stretch>
        </p:blipFill>
        <p:spPr>
          <a:xfrm>
            <a:off x="7149436" y="3117959"/>
            <a:ext cx="1221678" cy="1702231"/>
          </a:xfrm>
          <a:prstGeom prst="rect">
            <a:avLst/>
          </a:prstGeom>
        </p:spPr>
      </p:pic>
      <p:pic>
        <p:nvPicPr>
          <p:cNvPr id="6" name="Picture 5">
            <a:extLst>
              <a:ext uri="{FF2B5EF4-FFF2-40B4-BE49-F238E27FC236}">
                <a16:creationId xmlns:a16="http://schemas.microsoft.com/office/drawing/2014/main" id="{BB9A30C6-659D-5341-B8BF-6732690267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9436" y="5069645"/>
            <a:ext cx="1221678" cy="1527098"/>
          </a:xfrm>
          <a:prstGeom prst="rect">
            <a:avLst/>
          </a:prstGeom>
        </p:spPr>
      </p:pic>
      <p:pic>
        <p:nvPicPr>
          <p:cNvPr id="7" name="Picture 6">
            <a:extLst>
              <a:ext uri="{FF2B5EF4-FFF2-40B4-BE49-F238E27FC236}">
                <a16:creationId xmlns:a16="http://schemas.microsoft.com/office/drawing/2014/main" id="{EFA4A793-9432-FB4C-8FC7-09294332E42C}"/>
              </a:ext>
            </a:extLst>
          </p:cNvPr>
          <p:cNvPicPr/>
          <p:nvPr/>
        </p:nvPicPr>
        <p:blipFill>
          <a:blip r:embed="rId4" cstate="email">
            <a:extLst>
              <a:ext uri="{28A0092B-C50C-407E-A947-70E740481C1C}">
                <a14:useLocalDpi xmlns:a14="http://schemas.microsoft.com/office/drawing/2010/main"/>
              </a:ext>
            </a:extLst>
          </a:blip>
          <a:srcRect/>
          <a:stretch/>
        </p:blipFill>
        <p:spPr>
          <a:xfrm>
            <a:off x="7169968" y="1327596"/>
            <a:ext cx="1221678" cy="1629038"/>
          </a:xfrm>
          <a:prstGeom prst="rect">
            <a:avLst/>
          </a:prstGeom>
        </p:spPr>
      </p:pic>
    </p:spTree>
    <p:extLst>
      <p:ext uri="{BB962C8B-B14F-4D97-AF65-F5344CB8AC3E}">
        <p14:creationId xmlns:p14="http://schemas.microsoft.com/office/powerpoint/2010/main" val="328622080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11F1C4-869E-3A42-9E23-053D32EA0F37}"/>
              </a:ext>
            </a:extLst>
          </p:cNvPr>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3" name="Content Placeholder 2">
            <a:extLst>
              <a:ext uri="{FF2B5EF4-FFF2-40B4-BE49-F238E27FC236}">
                <a16:creationId xmlns:a16="http://schemas.microsoft.com/office/drawing/2014/main" id="{73F4CB8E-D049-1244-AAD2-FD38EF1D3D34}"/>
              </a:ext>
            </a:extLst>
          </p:cNvPr>
          <p:cNvSpPr>
            <a:spLocks noGrp="1"/>
          </p:cNvSpPr>
          <p:nvPr>
            <p:ph sz="quarter" idx="10"/>
          </p:nvPr>
        </p:nvSpPr>
        <p:spPr/>
        <p:txBody>
          <a:bodyPr/>
          <a:lstStyle/>
          <a:p>
            <a:r>
              <a:rPr lang="en-US" dirty="0"/>
              <a:t>Discuss concept of </a:t>
            </a:r>
            <a:r>
              <a:rPr lang="en-US" dirty="0" err="1"/>
              <a:t>WGDisasters</a:t>
            </a:r>
            <a:r>
              <a:rPr lang="en-US" dirty="0"/>
              <a:t> Flood Pilot among potential partners, suggest revisions and refined direction</a:t>
            </a:r>
          </a:p>
          <a:p>
            <a:r>
              <a:rPr lang="en-US" dirty="0"/>
              <a:t>Create portfolio of the flood community – document remote sensing requirements, data formats, and ancillary data across optical and SAR platforms</a:t>
            </a:r>
          </a:p>
          <a:p>
            <a:r>
              <a:rPr lang="en-US" dirty="0"/>
              <a:t>Identify water extent and flood mapping capabilities and techniques throughout CEOS agency efforts</a:t>
            </a:r>
          </a:p>
          <a:p>
            <a:r>
              <a:rPr lang="en-US" dirty="0"/>
              <a:t>Create a CEOS Flood Portal to share documentation on requirements and capture capabilities for flood detection along with related forecasting and analysis websites.</a:t>
            </a:r>
          </a:p>
          <a:p>
            <a:r>
              <a:rPr lang="en-US" dirty="0"/>
              <a:t>Use case studies to explore best practices for combining LEO/GEO and SAR information from multiple spatial/temporal resolutions</a:t>
            </a:r>
          </a:p>
          <a:p>
            <a:r>
              <a:rPr lang="en-US" dirty="0"/>
              <a:t>Share lessons learned on mapping capabilities and combined LEO/GEO and SAR in partnership with </a:t>
            </a:r>
            <a:r>
              <a:rPr lang="en-US" dirty="0" err="1"/>
              <a:t>WGCapD</a:t>
            </a:r>
            <a:endParaRPr lang="en-US" dirty="0"/>
          </a:p>
          <a:p>
            <a:pPr marL="0" indent="0">
              <a:buNone/>
            </a:pPr>
            <a:endParaRPr lang="en-US" dirty="0"/>
          </a:p>
        </p:txBody>
      </p:sp>
      <p:sp>
        <p:nvSpPr>
          <p:cNvPr id="4" name="Content Placeholder 3">
            <a:extLst>
              <a:ext uri="{FF2B5EF4-FFF2-40B4-BE49-F238E27FC236}">
                <a16:creationId xmlns:a16="http://schemas.microsoft.com/office/drawing/2014/main" id="{84A579F3-4BF2-3B4A-B2FC-D2B4544D83AC}"/>
              </a:ext>
            </a:extLst>
          </p:cNvPr>
          <p:cNvSpPr>
            <a:spLocks noGrp="1"/>
          </p:cNvSpPr>
          <p:nvPr>
            <p:ph sz="quarter" idx="11"/>
          </p:nvPr>
        </p:nvSpPr>
        <p:spPr/>
        <p:txBody>
          <a:bodyPr/>
          <a:lstStyle/>
          <a:p>
            <a:r>
              <a:rPr lang="en-US" dirty="0"/>
              <a:t>Proposed Next Steps</a:t>
            </a:r>
          </a:p>
        </p:txBody>
      </p:sp>
    </p:spTree>
    <p:extLst>
      <p:ext uri="{BB962C8B-B14F-4D97-AF65-F5344CB8AC3E}">
        <p14:creationId xmlns:p14="http://schemas.microsoft.com/office/powerpoint/2010/main" val="17554214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3A144-C975-E048-91D0-149BF80C8938}"/>
              </a:ext>
            </a:extLst>
          </p:cNvPr>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sp>
        <p:nvSpPr>
          <p:cNvPr id="4" name="Content Placeholder 3">
            <a:extLst>
              <a:ext uri="{FF2B5EF4-FFF2-40B4-BE49-F238E27FC236}">
                <a16:creationId xmlns:a16="http://schemas.microsoft.com/office/drawing/2014/main" id="{AFB08614-853F-2D4F-8876-60B838929976}"/>
              </a:ext>
            </a:extLst>
          </p:cNvPr>
          <p:cNvSpPr>
            <a:spLocks noGrp="1"/>
          </p:cNvSpPr>
          <p:nvPr>
            <p:ph sz="quarter" idx="11"/>
          </p:nvPr>
        </p:nvSpPr>
        <p:spPr/>
        <p:txBody>
          <a:bodyPr/>
          <a:lstStyle/>
          <a:p>
            <a:r>
              <a:rPr lang="en-US" dirty="0"/>
              <a:t>Expressions of Interest</a:t>
            </a:r>
          </a:p>
        </p:txBody>
      </p:sp>
      <p:graphicFrame>
        <p:nvGraphicFramePr>
          <p:cNvPr id="5" name="Table 4">
            <a:extLst>
              <a:ext uri="{FF2B5EF4-FFF2-40B4-BE49-F238E27FC236}">
                <a16:creationId xmlns:a16="http://schemas.microsoft.com/office/drawing/2014/main" id="{29395AD3-172E-9A48-857C-EDAD3184250F}"/>
              </a:ext>
            </a:extLst>
          </p:cNvPr>
          <p:cNvGraphicFramePr>
            <a:graphicFrameLocks noGrp="1"/>
          </p:cNvGraphicFramePr>
          <p:nvPr>
            <p:extLst>
              <p:ext uri="{D42A27DB-BD31-4B8C-83A1-F6EECF244321}">
                <p14:modId xmlns:p14="http://schemas.microsoft.com/office/powerpoint/2010/main" val="1679453852"/>
              </p:ext>
            </p:extLst>
          </p:nvPr>
        </p:nvGraphicFramePr>
        <p:xfrm>
          <a:off x="291102" y="1371600"/>
          <a:ext cx="8656955" cy="4556760"/>
        </p:xfrm>
        <a:graphic>
          <a:graphicData uri="http://schemas.openxmlformats.org/drawingml/2006/table">
            <a:tbl>
              <a:tblPr firstRow="1" bandRow="1">
                <a:tableStyleId>{5940675A-B579-460E-94D1-54222C63F5DA}</a:tableStyleId>
              </a:tblPr>
              <a:tblGrid>
                <a:gridCol w="2560955">
                  <a:extLst>
                    <a:ext uri="{9D8B030D-6E8A-4147-A177-3AD203B41FA5}">
                      <a16:colId xmlns:a16="http://schemas.microsoft.com/office/drawing/2014/main" val="3734557447"/>
                    </a:ext>
                  </a:extLst>
                </a:gridCol>
                <a:gridCol w="6096000">
                  <a:extLst>
                    <a:ext uri="{9D8B030D-6E8A-4147-A177-3AD203B41FA5}">
                      <a16:colId xmlns:a16="http://schemas.microsoft.com/office/drawing/2014/main" val="276704460"/>
                    </a:ext>
                  </a:extLst>
                </a:gridCol>
              </a:tblGrid>
              <a:tr h="304800">
                <a:tc>
                  <a:txBody>
                    <a:bodyPr/>
                    <a:lstStyle/>
                    <a:p>
                      <a:r>
                        <a:rPr lang="en-US" sz="1200" b="1" dirty="0">
                          <a:solidFill>
                            <a:schemeClr val="bg1"/>
                          </a:solidFill>
                        </a:rPr>
                        <a:t>Potential Participants</a:t>
                      </a:r>
                    </a:p>
                  </a:txBody>
                  <a:tcPr>
                    <a:solidFill>
                      <a:srgbClr val="2C436A"/>
                    </a:solidFill>
                  </a:tcPr>
                </a:tc>
                <a:tc>
                  <a:txBody>
                    <a:bodyPr/>
                    <a:lstStyle/>
                    <a:p>
                      <a:r>
                        <a:rPr lang="en-US" sz="1200" b="1" dirty="0">
                          <a:solidFill>
                            <a:schemeClr val="bg1"/>
                          </a:solidFill>
                        </a:rPr>
                        <a:t>Organizations</a:t>
                      </a:r>
                    </a:p>
                  </a:txBody>
                  <a:tcPr>
                    <a:solidFill>
                      <a:srgbClr val="2C436A"/>
                    </a:solidFill>
                  </a:tcPr>
                </a:tc>
                <a:extLst>
                  <a:ext uri="{0D108BD9-81ED-4DB2-BD59-A6C34878D82A}">
                    <a16:rowId xmlns:a16="http://schemas.microsoft.com/office/drawing/2014/main" val="3852395732"/>
                  </a:ext>
                </a:extLst>
              </a:tr>
              <a:tr h="619125">
                <a:tc>
                  <a:txBody>
                    <a:bodyPr/>
                    <a:lstStyle/>
                    <a:p>
                      <a:r>
                        <a:rPr lang="en-US" sz="1200" dirty="0"/>
                        <a:t>Theodora (</a:t>
                      </a:r>
                      <a:r>
                        <a:rPr lang="en-US" sz="1200" dirty="0" err="1"/>
                        <a:t>Dorella</a:t>
                      </a:r>
                      <a:r>
                        <a:rPr lang="en-US" sz="1200" dirty="0"/>
                        <a:t>) </a:t>
                      </a:r>
                      <a:r>
                        <a:rPr lang="en-US" sz="1200" dirty="0" err="1"/>
                        <a:t>Papadopoulou</a:t>
                      </a:r>
                      <a:endParaRPr lang="en-US" sz="1200" dirty="0"/>
                    </a:p>
                    <a:p>
                      <a:r>
                        <a:rPr lang="en-US" sz="1200" dirty="0"/>
                        <a:t>Philippe Bally</a:t>
                      </a:r>
                    </a:p>
                    <a:p>
                      <a:r>
                        <a:rPr lang="en-US" sz="1200" dirty="0"/>
                        <a:t>Roberto </a:t>
                      </a:r>
                      <a:r>
                        <a:rPr lang="en-US" sz="1200" dirty="0" err="1"/>
                        <a:t>Ruadi</a:t>
                      </a:r>
                      <a:endParaRPr lang="en-US" sz="1200" dirty="0"/>
                    </a:p>
                    <a:p>
                      <a:r>
                        <a:rPr lang="en-US" sz="1200" dirty="0"/>
                        <a:t>Patrick </a:t>
                      </a:r>
                      <a:r>
                        <a:rPr lang="en-US" sz="1200" dirty="0" err="1"/>
                        <a:t>Matgen</a:t>
                      </a:r>
                      <a:endParaRPr lang="en-US" sz="1200" dirty="0"/>
                    </a:p>
                  </a:txBody>
                  <a:tcPr/>
                </a:tc>
                <a:tc>
                  <a:txBody>
                    <a:bodyPr/>
                    <a:lstStyle/>
                    <a:p>
                      <a:r>
                        <a:rPr lang="en-US" sz="1200" dirty="0"/>
                        <a:t>ARGANS</a:t>
                      </a:r>
                    </a:p>
                    <a:p>
                      <a:r>
                        <a:rPr lang="en-US" sz="1200" dirty="0"/>
                        <a:t>European Space Agency</a:t>
                      </a:r>
                    </a:p>
                    <a:p>
                      <a:r>
                        <a:rPr lang="en-US" sz="1200" dirty="0"/>
                        <a:t>CIMA Research Foundation</a:t>
                      </a:r>
                    </a:p>
                    <a:p>
                      <a:r>
                        <a:rPr lang="en-US" sz="1200" dirty="0"/>
                        <a:t>Luxembourg Institute of Science and Technology (LIST)</a:t>
                      </a:r>
                    </a:p>
                  </a:txBody>
                  <a:tcPr/>
                </a:tc>
                <a:extLst>
                  <a:ext uri="{0D108BD9-81ED-4DB2-BD59-A6C34878D82A}">
                    <a16:rowId xmlns:a16="http://schemas.microsoft.com/office/drawing/2014/main" val="2511054376"/>
                  </a:ext>
                </a:extLst>
              </a:tr>
              <a:tr h="280035">
                <a:tc>
                  <a:txBody>
                    <a:bodyPr/>
                    <a:lstStyle/>
                    <a:p>
                      <a:r>
                        <a:rPr lang="en-US" sz="1200" dirty="0" err="1"/>
                        <a:t>Haris</a:t>
                      </a:r>
                      <a:r>
                        <a:rPr lang="en-US" sz="1200" dirty="0"/>
                        <a:t> </a:t>
                      </a:r>
                      <a:r>
                        <a:rPr lang="en-US" sz="1200" dirty="0" err="1"/>
                        <a:t>Kontoes</a:t>
                      </a:r>
                      <a:endParaRPr lang="en-US" sz="1200" dirty="0"/>
                    </a:p>
                    <a:p>
                      <a:r>
                        <a:rPr lang="en-US" sz="1200" dirty="0" err="1"/>
                        <a:t>Issaak</a:t>
                      </a:r>
                      <a:r>
                        <a:rPr lang="en-US" sz="1200" dirty="0"/>
                        <a:t> </a:t>
                      </a:r>
                      <a:r>
                        <a:rPr lang="en-US" sz="1200" dirty="0" err="1"/>
                        <a:t>Parcharidis</a:t>
                      </a:r>
                      <a:endParaRPr lang="en-US" sz="1200" dirty="0"/>
                    </a:p>
                  </a:txBody>
                  <a:tcPr/>
                </a:tc>
                <a:tc>
                  <a:txBody>
                    <a:bodyPr/>
                    <a:lstStyle/>
                    <a:p>
                      <a:r>
                        <a:rPr lang="en-US" sz="1200" dirty="0"/>
                        <a:t>National Observatory of Athens</a:t>
                      </a:r>
                    </a:p>
                    <a:p>
                      <a:r>
                        <a:rPr lang="en-US" sz="1200" dirty="0"/>
                        <a:t>University of Athens</a:t>
                      </a:r>
                    </a:p>
                  </a:txBody>
                  <a:tcPr/>
                </a:tc>
                <a:extLst>
                  <a:ext uri="{0D108BD9-81ED-4DB2-BD59-A6C34878D82A}">
                    <a16:rowId xmlns:a16="http://schemas.microsoft.com/office/drawing/2014/main" val="319218387"/>
                  </a:ext>
                </a:extLst>
              </a:tr>
              <a:tr h="228600">
                <a:tc>
                  <a:txBody>
                    <a:bodyPr/>
                    <a:lstStyle/>
                    <a:p>
                      <a:r>
                        <a:rPr lang="en-US" sz="1200" dirty="0" err="1"/>
                        <a:t>Weiyuan</a:t>
                      </a:r>
                      <a:r>
                        <a:rPr lang="en-US" sz="1200" dirty="0"/>
                        <a:t> Yao</a:t>
                      </a:r>
                    </a:p>
                  </a:txBody>
                  <a:tcPr/>
                </a:tc>
                <a:tc>
                  <a:txBody>
                    <a:bodyPr/>
                    <a:lstStyle/>
                    <a:p>
                      <a:r>
                        <a:rPr lang="en-US" sz="1200" dirty="0"/>
                        <a:t>Academy of Opto-Electronics / Chinese Academy of Sciences</a:t>
                      </a:r>
                    </a:p>
                  </a:txBody>
                  <a:tcPr/>
                </a:tc>
                <a:extLst>
                  <a:ext uri="{0D108BD9-81ED-4DB2-BD59-A6C34878D82A}">
                    <a16:rowId xmlns:a16="http://schemas.microsoft.com/office/drawing/2014/main" val="1917417814"/>
                  </a:ext>
                </a:extLst>
              </a:tr>
              <a:tr h="619125">
                <a:tc>
                  <a:txBody>
                    <a:bodyPr/>
                    <a:lstStyle/>
                    <a:p>
                      <a:r>
                        <a:rPr lang="en-US" sz="1200" dirty="0"/>
                        <a:t>Shantanu </a:t>
                      </a:r>
                      <a:r>
                        <a:rPr lang="en-US" sz="1200" dirty="0" err="1"/>
                        <a:t>Bhatawdekar</a:t>
                      </a:r>
                      <a:endParaRPr lang="en-US" sz="1200" dirty="0"/>
                    </a:p>
                    <a:p>
                      <a:r>
                        <a:rPr lang="en-US" sz="1200" dirty="0"/>
                        <a:t>Praveen Thakur</a:t>
                      </a:r>
                    </a:p>
                    <a:p>
                      <a:r>
                        <a:rPr lang="en-US" sz="1200" dirty="0"/>
                        <a:t>Prakash Chauhan</a:t>
                      </a:r>
                    </a:p>
                    <a:p>
                      <a:r>
                        <a:rPr lang="en-US" sz="1200" dirty="0"/>
                        <a:t>S. P. Aggarwal</a:t>
                      </a:r>
                    </a:p>
                  </a:txBody>
                  <a:tcPr/>
                </a:tc>
                <a:tc>
                  <a:txBody>
                    <a:bodyPr/>
                    <a:lstStyle/>
                    <a:p>
                      <a:r>
                        <a:rPr lang="en-US" sz="1200" dirty="0"/>
                        <a:t>Indian Space Research Organization</a:t>
                      </a:r>
                    </a:p>
                  </a:txBody>
                  <a:tcPr/>
                </a:tc>
                <a:extLst>
                  <a:ext uri="{0D108BD9-81ED-4DB2-BD59-A6C34878D82A}">
                    <a16:rowId xmlns:a16="http://schemas.microsoft.com/office/drawing/2014/main" val="69484803"/>
                  </a:ext>
                </a:extLst>
              </a:tr>
              <a:tr h="234315">
                <a:tc>
                  <a:txBody>
                    <a:bodyPr/>
                    <a:lstStyle/>
                    <a:p>
                      <a:r>
                        <a:rPr lang="en-US" sz="1200" dirty="0"/>
                        <a:t>Álvaro </a:t>
                      </a:r>
                      <a:r>
                        <a:rPr lang="en-US" sz="1200" dirty="0" err="1"/>
                        <a:t>Soldano</a:t>
                      </a:r>
                      <a:endParaRPr lang="en-US" sz="1200" dirty="0"/>
                    </a:p>
                  </a:txBody>
                  <a:tcPr/>
                </a:tc>
                <a:tc>
                  <a:txBody>
                    <a:bodyPr/>
                    <a:lstStyle/>
                    <a:p>
                      <a:r>
                        <a:rPr lang="en-US" sz="1200" b="0" i="0" dirty="0" err="1">
                          <a:solidFill>
                            <a:schemeClr val="tx1"/>
                          </a:solidFill>
                          <a:effectLst/>
                          <a:latin typeface="+mn-lt"/>
                          <a:ea typeface="+mn-ea"/>
                          <a:cs typeface="+mn-cs"/>
                          <a:sym typeface="Calibri"/>
                        </a:rPr>
                        <a:t>Comisión</a:t>
                      </a:r>
                      <a:r>
                        <a:rPr lang="en-US" sz="1200" b="0" i="0" dirty="0">
                          <a:solidFill>
                            <a:schemeClr val="tx1"/>
                          </a:solidFill>
                          <a:effectLst/>
                          <a:latin typeface="+mn-lt"/>
                          <a:ea typeface="+mn-ea"/>
                          <a:cs typeface="+mn-cs"/>
                          <a:sym typeface="Calibri"/>
                        </a:rPr>
                        <a:t> Nacional de </a:t>
                      </a:r>
                      <a:r>
                        <a:rPr lang="en-US" sz="1200" b="0" i="0" dirty="0" err="1">
                          <a:solidFill>
                            <a:schemeClr val="tx1"/>
                          </a:solidFill>
                          <a:effectLst/>
                          <a:latin typeface="+mn-lt"/>
                          <a:ea typeface="+mn-ea"/>
                          <a:cs typeface="+mn-cs"/>
                          <a:sym typeface="Calibri"/>
                        </a:rPr>
                        <a:t>Actividades</a:t>
                      </a:r>
                      <a:r>
                        <a:rPr lang="en-US" sz="1200" b="0" i="0" dirty="0">
                          <a:solidFill>
                            <a:schemeClr val="tx1"/>
                          </a:solidFill>
                          <a:effectLst/>
                          <a:latin typeface="+mn-lt"/>
                          <a:ea typeface="+mn-ea"/>
                          <a:cs typeface="+mn-cs"/>
                          <a:sym typeface="Calibri"/>
                        </a:rPr>
                        <a:t> </a:t>
                      </a:r>
                      <a:r>
                        <a:rPr lang="en-US" sz="1200" b="0" i="0" dirty="0" err="1">
                          <a:solidFill>
                            <a:schemeClr val="tx1"/>
                          </a:solidFill>
                          <a:effectLst/>
                          <a:latin typeface="+mn-lt"/>
                          <a:ea typeface="+mn-ea"/>
                          <a:cs typeface="+mn-cs"/>
                          <a:sym typeface="Calibri"/>
                        </a:rPr>
                        <a:t>Espaciales</a:t>
                      </a:r>
                      <a:r>
                        <a:rPr lang="en-US" sz="1200" b="0" i="0" dirty="0">
                          <a:solidFill>
                            <a:schemeClr val="tx1"/>
                          </a:solidFill>
                          <a:effectLst/>
                          <a:latin typeface="+mn-lt"/>
                          <a:ea typeface="+mn-ea"/>
                          <a:cs typeface="+mn-cs"/>
                          <a:sym typeface="Calibri"/>
                        </a:rPr>
                        <a:t> (CONAE)</a:t>
                      </a:r>
                      <a:endParaRPr lang="en-US" sz="1200" dirty="0"/>
                    </a:p>
                  </a:txBody>
                  <a:tcPr/>
                </a:tc>
                <a:extLst>
                  <a:ext uri="{0D108BD9-81ED-4DB2-BD59-A6C34878D82A}">
                    <a16:rowId xmlns:a16="http://schemas.microsoft.com/office/drawing/2014/main" val="1640741440"/>
                  </a:ext>
                </a:extLst>
              </a:tr>
              <a:tr h="142875">
                <a:tc>
                  <a:txBody>
                    <a:bodyPr/>
                    <a:lstStyle/>
                    <a:p>
                      <a:r>
                        <a:rPr lang="en-US" sz="1200" dirty="0"/>
                        <a:t>Sandro Martinis</a:t>
                      </a:r>
                    </a:p>
                  </a:txBody>
                  <a:tcPr/>
                </a:tc>
                <a:tc>
                  <a:txBody>
                    <a:bodyPr/>
                    <a:lstStyle/>
                    <a:p>
                      <a:r>
                        <a:rPr lang="en-US" sz="1200" b="0" i="0" dirty="0">
                          <a:solidFill>
                            <a:schemeClr val="tx1"/>
                          </a:solidFill>
                          <a:effectLst/>
                          <a:latin typeface="+mn-lt"/>
                          <a:ea typeface="+mn-ea"/>
                          <a:cs typeface="+mn-cs"/>
                          <a:sym typeface="Calibri"/>
                        </a:rPr>
                        <a:t> German Aerospace Center (</a:t>
                      </a:r>
                      <a:r>
                        <a:rPr lang="en-US" sz="1200" b="0" i="0" dirty="0" err="1">
                          <a:solidFill>
                            <a:schemeClr val="tx1"/>
                          </a:solidFill>
                          <a:effectLst/>
                          <a:latin typeface="+mn-lt"/>
                          <a:ea typeface="+mn-ea"/>
                          <a:cs typeface="+mn-cs"/>
                          <a:sym typeface="Calibri"/>
                        </a:rPr>
                        <a:t>Deutsches</a:t>
                      </a:r>
                      <a:r>
                        <a:rPr lang="en-US" sz="1200" b="0" i="0" dirty="0">
                          <a:solidFill>
                            <a:schemeClr val="tx1"/>
                          </a:solidFill>
                          <a:effectLst/>
                          <a:latin typeface="+mn-lt"/>
                          <a:ea typeface="+mn-ea"/>
                          <a:cs typeface="+mn-cs"/>
                          <a:sym typeface="Calibri"/>
                        </a:rPr>
                        <a:t> </a:t>
                      </a:r>
                      <a:r>
                        <a:rPr lang="en-US" sz="1200" b="0" i="0" dirty="0" err="1">
                          <a:solidFill>
                            <a:schemeClr val="tx1"/>
                          </a:solidFill>
                          <a:effectLst/>
                          <a:latin typeface="+mn-lt"/>
                          <a:ea typeface="+mn-ea"/>
                          <a:cs typeface="+mn-cs"/>
                          <a:sym typeface="Calibri"/>
                        </a:rPr>
                        <a:t>Zentrum</a:t>
                      </a:r>
                      <a:r>
                        <a:rPr lang="en-US" sz="1200" b="0" i="0" dirty="0">
                          <a:solidFill>
                            <a:schemeClr val="tx1"/>
                          </a:solidFill>
                          <a:effectLst/>
                          <a:latin typeface="+mn-lt"/>
                          <a:ea typeface="+mn-ea"/>
                          <a:cs typeface="+mn-cs"/>
                          <a:sym typeface="Calibri"/>
                        </a:rPr>
                        <a:t> </a:t>
                      </a:r>
                      <a:r>
                        <a:rPr lang="en-US" sz="1200" b="0" i="0" dirty="0" err="1">
                          <a:solidFill>
                            <a:schemeClr val="tx1"/>
                          </a:solidFill>
                          <a:effectLst/>
                          <a:latin typeface="+mn-lt"/>
                          <a:ea typeface="+mn-ea"/>
                          <a:cs typeface="+mn-cs"/>
                          <a:sym typeface="Calibri"/>
                        </a:rPr>
                        <a:t>für</a:t>
                      </a:r>
                      <a:r>
                        <a:rPr lang="en-US" sz="1200" b="0" i="0" dirty="0">
                          <a:solidFill>
                            <a:schemeClr val="tx1"/>
                          </a:solidFill>
                          <a:effectLst/>
                          <a:latin typeface="+mn-lt"/>
                          <a:ea typeface="+mn-ea"/>
                          <a:cs typeface="+mn-cs"/>
                          <a:sym typeface="Calibri"/>
                        </a:rPr>
                        <a:t> </a:t>
                      </a:r>
                      <a:r>
                        <a:rPr lang="en-US" sz="1200" b="0" i="0" dirty="0" err="1">
                          <a:solidFill>
                            <a:schemeClr val="tx1"/>
                          </a:solidFill>
                          <a:effectLst/>
                          <a:latin typeface="+mn-lt"/>
                          <a:ea typeface="+mn-ea"/>
                          <a:cs typeface="+mn-cs"/>
                          <a:sym typeface="Calibri"/>
                        </a:rPr>
                        <a:t>Luft</a:t>
                      </a:r>
                      <a:r>
                        <a:rPr lang="en-US" sz="1200" b="0" i="0" dirty="0">
                          <a:solidFill>
                            <a:schemeClr val="tx1"/>
                          </a:solidFill>
                          <a:effectLst/>
                          <a:latin typeface="+mn-lt"/>
                          <a:ea typeface="+mn-ea"/>
                          <a:cs typeface="+mn-cs"/>
                          <a:sym typeface="Calibri"/>
                        </a:rPr>
                        <a:t>- und </a:t>
                      </a:r>
                      <a:r>
                        <a:rPr lang="en-US" sz="1200" b="0" i="0" dirty="0" err="1">
                          <a:solidFill>
                            <a:schemeClr val="tx1"/>
                          </a:solidFill>
                          <a:effectLst/>
                          <a:latin typeface="+mn-lt"/>
                          <a:ea typeface="+mn-ea"/>
                          <a:cs typeface="+mn-cs"/>
                          <a:sym typeface="Calibri"/>
                        </a:rPr>
                        <a:t>Raumfahrt</a:t>
                      </a:r>
                      <a:r>
                        <a:rPr lang="en-US" sz="1200" b="0" i="0" dirty="0">
                          <a:solidFill>
                            <a:schemeClr val="tx1"/>
                          </a:solidFill>
                          <a:effectLst/>
                          <a:latin typeface="+mn-lt"/>
                          <a:ea typeface="+mn-ea"/>
                          <a:cs typeface="+mn-cs"/>
                          <a:sym typeface="Calibri"/>
                        </a:rPr>
                        <a:t>; DLR</a:t>
                      </a:r>
                      <a:r>
                        <a:rPr lang="en-US" sz="1200" b="1" i="0" dirty="0">
                          <a:solidFill>
                            <a:schemeClr val="tx1"/>
                          </a:solidFill>
                          <a:effectLst/>
                          <a:latin typeface="+mn-lt"/>
                          <a:ea typeface="+mn-ea"/>
                          <a:cs typeface="+mn-cs"/>
                          <a:sym typeface="Calibri"/>
                        </a:rPr>
                        <a:t>)</a:t>
                      </a:r>
                      <a:endParaRPr lang="en-US" sz="1200" dirty="0"/>
                    </a:p>
                  </a:txBody>
                  <a:tcPr/>
                </a:tc>
                <a:extLst>
                  <a:ext uri="{0D108BD9-81ED-4DB2-BD59-A6C34878D82A}">
                    <a16:rowId xmlns:a16="http://schemas.microsoft.com/office/drawing/2014/main" val="1289148385"/>
                  </a:ext>
                </a:extLst>
              </a:tr>
              <a:tr h="158115">
                <a:tc>
                  <a:txBody>
                    <a:bodyPr/>
                    <a:lstStyle/>
                    <a:p>
                      <a:pPr marL="0" marR="0" lvl="0" indent="0" algn="r" defTabSz="457200" eaLnBrk="1" fontAlgn="auto" latinLnBrk="0" hangingPunct="1">
                        <a:lnSpc>
                          <a:spcPct val="100000"/>
                        </a:lnSpc>
                        <a:spcBef>
                          <a:spcPts val="600"/>
                        </a:spcBef>
                        <a:spcAft>
                          <a:spcPts val="0"/>
                        </a:spcAft>
                        <a:buClrTx/>
                        <a:buSzTx/>
                        <a:buFontTx/>
                        <a:buNone/>
                        <a:tabLst/>
                        <a:defRPr/>
                      </a:pPr>
                      <a:r>
                        <a:rPr lang="en-US" sz="1200" dirty="0"/>
                        <a:t>Yves Crevier</a:t>
                      </a:r>
                    </a:p>
                    <a:p>
                      <a:r>
                        <a:rPr lang="en-US" sz="1200" dirty="0"/>
                        <a:t>Vern </a:t>
                      </a:r>
                      <a:r>
                        <a:rPr lang="en-US" sz="1200" dirty="0" err="1"/>
                        <a:t>Singhroy</a:t>
                      </a:r>
                      <a:endParaRPr lang="en-US" sz="1200" dirty="0"/>
                    </a:p>
                    <a:p>
                      <a:r>
                        <a:rPr lang="en-US" sz="1200" dirty="0"/>
                        <a:t>Vince Decker</a:t>
                      </a:r>
                    </a:p>
                  </a:txBody>
                  <a:tcPr/>
                </a:tc>
                <a:tc>
                  <a:txBody>
                    <a:bodyPr/>
                    <a:lstStyle/>
                    <a:p>
                      <a:pPr marL="0" marR="0" lvl="0" indent="0" algn="r" defTabSz="457200" eaLnBrk="1" fontAlgn="auto" latinLnBrk="0" hangingPunct="1">
                        <a:lnSpc>
                          <a:spcPct val="100000"/>
                        </a:lnSpc>
                        <a:spcBef>
                          <a:spcPts val="600"/>
                        </a:spcBef>
                        <a:spcAft>
                          <a:spcPts val="0"/>
                        </a:spcAft>
                        <a:buClrTx/>
                        <a:buSzTx/>
                        <a:buFontTx/>
                        <a:buNone/>
                        <a:tabLst/>
                        <a:defRPr/>
                      </a:pPr>
                      <a:r>
                        <a:rPr lang="en-US" sz="1200" dirty="0"/>
                        <a:t>Canadian Space Agency</a:t>
                      </a:r>
                    </a:p>
                    <a:p>
                      <a:r>
                        <a:rPr lang="en-US" sz="1200" dirty="0"/>
                        <a:t>Natural Resources Canada</a:t>
                      </a:r>
                    </a:p>
                    <a:p>
                      <a:endParaRPr lang="en-US" sz="1200" dirty="0"/>
                    </a:p>
                  </a:txBody>
                  <a:tcPr/>
                </a:tc>
                <a:extLst>
                  <a:ext uri="{0D108BD9-81ED-4DB2-BD59-A6C34878D82A}">
                    <a16:rowId xmlns:a16="http://schemas.microsoft.com/office/drawing/2014/main" val="938870390"/>
                  </a:ext>
                </a:extLst>
              </a:tr>
            </a:tbl>
          </a:graphicData>
        </a:graphic>
      </p:graphicFrame>
    </p:spTree>
    <p:extLst>
      <p:ext uri="{BB962C8B-B14F-4D97-AF65-F5344CB8AC3E}">
        <p14:creationId xmlns:p14="http://schemas.microsoft.com/office/powerpoint/2010/main" val="153427238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3A144-C975-E048-91D0-149BF80C8938}"/>
              </a:ext>
            </a:extLst>
          </p:cNvPr>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4" name="Content Placeholder 3">
            <a:extLst>
              <a:ext uri="{FF2B5EF4-FFF2-40B4-BE49-F238E27FC236}">
                <a16:creationId xmlns:a16="http://schemas.microsoft.com/office/drawing/2014/main" id="{AFB08614-853F-2D4F-8876-60B838929976}"/>
              </a:ext>
            </a:extLst>
          </p:cNvPr>
          <p:cNvSpPr>
            <a:spLocks noGrp="1"/>
          </p:cNvSpPr>
          <p:nvPr>
            <p:ph sz="quarter" idx="11"/>
          </p:nvPr>
        </p:nvSpPr>
        <p:spPr/>
        <p:txBody>
          <a:bodyPr/>
          <a:lstStyle/>
          <a:p>
            <a:r>
              <a:rPr lang="en-US" dirty="0"/>
              <a:t>Expressions of Interest</a:t>
            </a:r>
          </a:p>
        </p:txBody>
      </p:sp>
      <p:graphicFrame>
        <p:nvGraphicFramePr>
          <p:cNvPr id="6" name="Table 5">
            <a:extLst>
              <a:ext uri="{FF2B5EF4-FFF2-40B4-BE49-F238E27FC236}">
                <a16:creationId xmlns:a16="http://schemas.microsoft.com/office/drawing/2014/main" id="{F3841C05-F295-DC4E-93F5-65DB3AF34BC8}"/>
              </a:ext>
            </a:extLst>
          </p:cNvPr>
          <p:cNvGraphicFramePr>
            <a:graphicFrameLocks noGrp="1"/>
          </p:cNvGraphicFramePr>
          <p:nvPr>
            <p:extLst>
              <p:ext uri="{D42A27DB-BD31-4B8C-83A1-F6EECF244321}">
                <p14:modId xmlns:p14="http://schemas.microsoft.com/office/powerpoint/2010/main" val="527995404"/>
              </p:ext>
            </p:extLst>
          </p:nvPr>
        </p:nvGraphicFramePr>
        <p:xfrm>
          <a:off x="291102" y="1371600"/>
          <a:ext cx="8656955" cy="1697355"/>
        </p:xfrm>
        <a:graphic>
          <a:graphicData uri="http://schemas.openxmlformats.org/drawingml/2006/table">
            <a:tbl>
              <a:tblPr firstRow="1" bandRow="1">
                <a:tableStyleId>{5940675A-B579-460E-94D1-54222C63F5DA}</a:tableStyleId>
              </a:tblPr>
              <a:tblGrid>
                <a:gridCol w="2560955">
                  <a:extLst>
                    <a:ext uri="{9D8B030D-6E8A-4147-A177-3AD203B41FA5}">
                      <a16:colId xmlns:a16="http://schemas.microsoft.com/office/drawing/2014/main" val="3734557447"/>
                    </a:ext>
                  </a:extLst>
                </a:gridCol>
                <a:gridCol w="6096000">
                  <a:extLst>
                    <a:ext uri="{9D8B030D-6E8A-4147-A177-3AD203B41FA5}">
                      <a16:colId xmlns:a16="http://schemas.microsoft.com/office/drawing/2014/main" val="276704460"/>
                    </a:ext>
                  </a:extLst>
                </a:gridCol>
              </a:tblGrid>
              <a:tr h="304800">
                <a:tc>
                  <a:txBody>
                    <a:bodyPr/>
                    <a:lstStyle/>
                    <a:p>
                      <a:r>
                        <a:rPr lang="en-US" sz="1200" b="1" dirty="0">
                          <a:solidFill>
                            <a:schemeClr val="bg1"/>
                          </a:solidFill>
                        </a:rPr>
                        <a:t>Potential Participants</a:t>
                      </a:r>
                    </a:p>
                  </a:txBody>
                  <a:tcPr>
                    <a:solidFill>
                      <a:srgbClr val="2C436A"/>
                    </a:solidFill>
                  </a:tcPr>
                </a:tc>
                <a:tc>
                  <a:txBody>
                    <a:bodyPr/>
                    <a:lstStyle/>
                    <a:p>
                      <a:r>
                        <a:rPr lang="en-US" sz="1200" b="1" dirty="0">
                          <a:solidFill>
                            <a:schemeClr val="bg1"/>
                          </a:solidFill>
                        </a:rPr>
                        <a:t>Organizations</a:t>
                      </a:r>
                    </a:p>
                  </a:txBody>
                  <a:tcPr>
                    <a:solidFill>
                      <a:srgbClr val="2C436A"/>
                    </a:solidFill>
                  </a:tcPr>
                </a:tc>
                <a:extLst>
                  <a:ext uri="{0D108BD9-81ED-4DB2-BD59-A6C34878D82A}">
                    <a16:rowId xmlns:a16="http://schemas.microsoft.com/office/drawing/2014/main" val="3852395732"/>
                  </a:ext>
                </a:extLst>
              </a:tr>
              <a:tr h="304800">
                <a:tc>
                  <a:txBody>
                    <a:bodyPr/>
                    <a:lstStyle/>
                    <a:p>
                      <a:r>
                        <a:rPr lang="en-US" sz="1200" dirty="0"/>
                        <a:t>Franz Meyer</a:t>
                      </a:r>
                    </a:p>
                  </a:txBody>
                  <a:tcPr/>
                </a:tc>
                <a:tc>
                  <a:txBody>
                    <a:bodyPr/>
                    <a:lstStyle/>
                    <a:p>
                      <a:r>
                        <a:rPr lang="en-US" sz="1200" dirty="0"/>
                        <a:t>University of Alaska Fairbanks</a:t>
                      </a:r>
                    </a:p>
                  </a:txBody>
                  <a:tcPr/>
                </a:tc>
                <a:extLst>
                  <a:ext uri="{0D108BD9-81ED-4DB2-BD59-A6C34878D82A}">
                    <a16:rowId xmlns:a16="http://schemas.microsoft.com/office/drawing/2014/main" val="2511054376"/>
                  </a:ext>
                </a:extLst>
              </a:tr>
              <a:tr h="280035">
                <a:tc>
                  <a:txBody>
                    <a:bodyPr/>
                    <a:lstStyle/>
                    <a:p>
                      <a:r>
                        <a:rPr lang="en-US" sz="1200" dirty="0"/>
                        <a:t>Kristy </a:t>
                      </a:r>
                      <a:r>
                        <a:rPr lang="en-US" sz="1200" dirty="0" err="1"/>
                        <a:t>Tiampo</a:t>
                      </a:r>
                      <a:endParaRPr lang="en-US" sz="1200" dirty="0"/>
                    </a:p>
                  </a:txBody>
                  <a:tcPr/>
                </a:tc>
                <a:tc>
                  <a:txBody>
                    <a:bodyPr/>
                    <a:lstStyle/>
                    <a:p>
                      <a:r>
                        <a:rPr lang="en-US" sz="1200" dirty="0"/>
                        <a:t>University of Colorado</a:t>
                      </a:r>
                    </a:p>
                  </a:txBody>
                  <a:tcPr/>
                </a:tc>
                <a:extLst>
                  <a:ext uri="{0D108BD9-81ED-4DB2-BD59-A6C34878D82A}">
                    <a16:rowId xmlns:a16="http://schemas.microsoft.com/office/drawing/2014/main" val="319218387"/>
                  </a:ext>
                </a:extLst>
              </a:tr>
              <a:tr h="228600">
                <a:tc>
                  <a:txBody>
                    <a:bodyPr/>
                    <a:lstStyle/>
                    <a:p>
                      <a:r>
                        <a:rPr lang="en-US" sz="1200" dirty="0"/>
                        <a:t>Sang-Ho Yun</a:t>
                      </a:r>
                    </a:p>
                    <a:p>
                      <a:r>
                        <a:rPr lang="en-US" sz="1200" dirty="0"/>
                        <a:t>Savannah Cooley</a:t>
                      </a:r>
                    </a:p>
                  </a:txBody>
                  <a:tcPr/>
                </a:tc>
                <a:tc>
                  <a:txBody>
                    <a:bodyPr/>
                    <a:lstStyle/>
                    <a:p>
                      <a:r>
                        <a:rPr lang="en-US" sz="1200" dirty="0"/>
                        <a:t>NASA / Jet Propulsion Laboratory</a:t>
                      </a:r>
                    </a:p>
                  </a:txBody>
                  <a:tcPr/>
                </a:tc>
                <a:extLst>
                  <a:ext uri="{0D108BD9-81ED-4DB2-BD59-A6C34878D82A}">
                    <a16:rowId xmlns:a16="http://schemas.microsoft.com/office/drawing/2014/main" val="1917417814"/>
                  </a:ext>
                </a:extLst>
              </a:tr>
              <a:tr h="253365">
                <a:tc>
                  <a:txBody>
                    <a:bodyPr/>
                    <a:lstStyle/>
                    <a:p>
                      <a:r>
                        <a:rPr lang="en-US" sz="1200" dirty="0"/>
                        <a:t>Guy Schumann</a:t>
                      </a:r>
                    </a:p>
                  </a:txBody>
                  <a:tcPr/>
                </a:tc>
                <a:tc>
                  <a:txBody>
                    <a:bodyPr/>
                    <a:lstStyle/>
                    <a:p>
                      <a:r>
                        <a:rPr lang="en-US" sz="1200" dirty="0"/>
                        <a:t>Remote </a:t>
                      </a:r>
                      <a:r>
                        <a:rPr lang="en-US" sz="1200"/>
                        <a:t>Sensing Solutions</a:t>
                      </a:r>
                      <a:endParaRPr lang="en-US" sz="1200" dirty="0"/>
                    </a:p>
                  </a:txBody>
                  <a:tcPr/>
                </a:tc>
                <a:extLst>
                  <a:ext uri="{0D108BD9-81ED-4DB2-BD59-A6C34878D82A}">
                    <a16:rowId xmlns:a16="http://schemas.microsoft.com/office/drawing/2014/main" val="69484803"/>
                  </a:ext>
                </a:extLst>
              </a:tr>
            </a:tbl>
          </a:graphicData>
        </a:graphic>
      </p:graphicFrame>
    </p:spTree>
    <p:extLst>
      <p:ext uri="{BB962C8B-B14F-4D97-AF65-F5344CB8AC3E}">
        <p14:creationId xmlns:p14="http://schemas.microsoft.com/office/powerpoint/2010/main" val="234949401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325A28-3E1F-F540-BAEA-F9454E44466C}"/>
              </a:ext>
            </a:extLst>
          </p:cNvPr>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3" name="Content Placeholder 2">
            <a:extLst>
              <a:ext uri="{FF2B5EF4-FFF2-40B4-BE49-F238E27FC236}">
                <a16:creationId xmlns:a16="http://schemas.microsoft.com/office/drawing/2014/main" id="{F4FADB28-C089-7C45-AE95-C3F6EB7F7E2A}"/>
              </a:ext>
            </a:extLst>
          </p:cNvPr>
          <p:cNvSpPr>
            <a:spLocks noGrp="1"/>
          </p:cNvSpPr>
          <p:nvPr>
            <p:ph sz="quarter" idx="10"/>
          </p:nvPr>
        </p:nvSpPr>
        <p:spPr/>
        <p:txBody>
          <a:bodyPr/>
          <a:lstStyle/>
          <a:p>
            <a:r>
              <a:rPr lang="en-US" dirty="0"/>
              <a:t>Are expected CEOS Contributions reasonable?</a:t>
            </a:r>
          </a:p>
          <a:p>
            <a:endParaRPr lang="en-US" dirty="0"/>
          </a:p>
          <a:p>
            <a:r>
              <a:rPr lang="en-US" dirty="0"/>
              <a:t>Are there new partners looking to engage and contribute?</a:t>
            </a:r>
          </a:p>
          <a:p>
            <a:endParaRPr lang="en-US" dirty="0"/>
          </a:p>
          <a:p>
            <a:r>
              <a:rPr lang="en-US" dirty="0"/>
              <a:t>What capabilities or areas of expertise can your agency contribute?</a:t>
            </a:r>
          </a:p>
          <a:p>
            <a:endParaRPr lang="en-US" dirty="0"/>
          </a:p>
        </p:txBody>
      </p:sp>
      <p:sp>
        <p:nvSpPr>
          <p:cNvPr id="4" name="Content Placeholder 3">
            <a:extLst>
              <a:ext uri="{FF2B5EF4-FFF2-40B4-BE49-F238E27FC236}">
                <a16:creationId xmlns:a16="http://schemas.microsoft.com/office/drawing/2014/main" id="{5D625AE3-CB85-0F41-A937-3FE30E8B8372}"/>
              </a:ext>
            </a:extLst>
          </p:cNvPr>
          <p:cNvSpPr>
            <a:spLocks noGrp="1"/>
          </p:cNvSpPr>
          <p:nvPr>
            <p:ph sz="quarter" idx="11"/>
          </p:nvPr>
        </p:nvSpPr>
        <p:spPr/>
        <p:txBody>
          <a:bodyPr/>
          <a:lstStyle/>
          <a:p>
            <a:r>
              <a:rPr lang="en-US" dirty="0"/>
              <a:t>Questions / Group Discussion</a:t>
            </a:r>
          </a:p>
        </p:txBody>
      </p:sp>
    </p:spTree>
    <p:extLst>
      <p:ext uri="{BB962C8B-B14F-4D97-AF65-F5344CB8AC3E}">
        <p14:creationId xmlns:p14="http://schemas.microsoft.com/office/powerpoint/2010/main" val="422092603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325A28-3E1F-F540-BAEA-F9454E44466C}"/>
              </a:ext>
            </a:extLst>
          </p:cNvPr>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3" name="Content Placeholder 2">
            <a:extLst>
              <a:ext uri="{FF2B5EF4-FFF2-40B4-BE49-F238E27FC236}">
                <a16:creationId xmlns:a16="http://schemas.microsoft.com/office/drawing/2014/main" id="{F4FADB28-C089-7C45-AE95-C3F6EB7F7E2A}"/>
              </a:ext>
            </a:extLst>
          </p:cNvPr>
          <p:cNvSpPr>
            <a:spLocks noGrp="1"/>
          </p:cNvSpPr>
          <p:nvPr>
            <p:ph sz="quarter" idx="10"/>
          </p:nvPr>
        </p:nvSpPr>
        <p:spPr/>
        <p:txBody>
          <a:bodyPr/>
          <a:lstStyle/>
          <a:p>
            <a:endParaRPr lang="en-US"/>
          </a:p>
        </p:txBody>
      </p:sp>
      <p:sp>
        <p:nvSpPr>
          <p:cNvPr id="4" name="Content Placeholder 3">
            <a:extLst>
              <a:ext uri="{FF2B5EF4-FFF2-40B4-BE49-F238E27FC236}">
                <a16:creationId xmlns:a16="http://schemas.microsoft.com/office/drawing/2014/main" id="{5D625AE3-CB85-0F41-A937-3FE30E8B8372}"/>
              </a:ext>
            </a:extLst>
          </p:cNvPr>
          <p:cNvSpPr>
            <a:spLocks noGrp="1"/>
          </p:cNvSpPr>
          <p:nvPr>
            <p:ph sz="quarter" idx="11"/>
          </p:nvPr>
        </p:nvSpPr>
        <p:spPr/>
        <p:txBody>
          <a:bodyPr/>
          <a:lstStyle/>
          <a:p>
            <a:r>
              <a:rPr lang="en-US" dirty="0"/>
              <a:t>Questions / Group Discussion</a:t>
            </a:r>
          </a:p>
        </p:txBody>
      </p:sp>
    </p:spTree>
    <p:extLst>
      <p:ext uri="{BB962C8B-B14F-4D97-AF65-F5344CB8AC3E}">
        <p14:creationId xmlns:p14="http://schemas.microsoft.com/office/powerpoint/2010/main" val="400624890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p:cNvSpPr>
            <a:spLocks noGrp="1"/>
          </p:cNvSpPr>
          <p:nvPr>
            <p:ph sz="quarter" idx="10"/>
          </p:nvPr>
        </p:nvSpPr>
        <p:spPr/>
        <p:txBody>
          <a:bodyPr/>
          <a:lstStyle/>
          <a:p>
            <a:r>
              <a:rPr lang="en-US" dirty="0" err="1"/>
              <a:t>WGDisasters</a:t>
            </a:r>
            <a:r>
              <a:rPr lang="en-US" dirty="0"/>
              <a:t> Meeting in March (virtual)</a:t>
            </a:r>
          </a:p>
          <a:p>
            <a:pPr lvl="1"/>
            <a:r>
              <a:rPr lang="en-US" dirty="0"/>
              <a:t>During a one-day session, we met with all interested parties and discussed the kickoff and goals of a </a:t>
            </a:r>
            <a:r>
              <a:rPr lang="en-US" dirty="0" err="1"/>
              <a:t>WGDisasters</a:t>
            </a:r>
            <a:r>
              <a:rPr lang="en-US" dirty="0"/>
              <a:t> Flood Pilot</a:t>
            </a:r>
          </a:p>
          <a:p>
            <a:pPr lvl="2"/>
            <a:r>
              <a:rPr lang="en-US" dirty="0"/>
              <a:t>Goals include looking at case studies of interest for optimal combination of optical imaging from geostationary and polar orbit, and complementary SAR observations.</a:t>
            </a:r>
          </a:p>
          <a:p>
            <a:pPr lvl="2"/>
            <a:r>
              <a:rPr lang="en-US" dirty="0"/>
              <a:t>From these case studies, work with community of partners to document needs, requirements, and best practices.</a:t>
            </a:r>
          </a:p>
          <a:p>
            <a:pPr lvl="2"/>
            <a:r>
              <a:rPr lang="en-US" dirty="0"/>
              <a:t>Solicited input on case studies of interest to partners using a Google Forms approach and follow-up emails.</a:t>
            </a:r>
          </a:p>
        </p:txBody>
      </p:sp>
      <p:sp>
        <p:nvSpPr>
          <p:cNvPr id="4" name="Content Placeholder 3"/>
          <p:cNvSpPr>
            <a:spLocks noGrp="1"/>
          </p:cNvSpPr>
          <p:nvPr>
            <p:ph sz="quarter" idx="11"/>
          </p:nvPr>
        </p:nvSpPr>
        <p:spPr>
          <a:xfrm>
            <a:off x="1905000" y="381000"/>
            <a:ext cx="5943600" cy="533400"/>
          </a:xfrm>
        </p:spPr>
        <p:txBody>
          <a:bodyPr/>
          <a:lstStyle/>
          <a:p>
            <a:r>
              <a:rPr lang="en-US" dirty="0"/>
              <a:t>Highlights Since Last Meeting</a:t>
            </a:r>
          </a:p>
        </p:txBody>
      </p:sp>
    </p:spTree>
    <p:extLst>
      <p:ext uri="{BB962C8B-B14F-4D97-AF65-F5344CB8AC3E}">
        <p14:creationId xmlns:p14="http://schemas.microsoft.com/office/powerpoint/2010/main" val="37564682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p:txBody>
          <a:bodyPr/>
          <a:lstStyle/>
          <a:p>
            <a:r>
              <a:rPr lang="en-US" dirty="0" err="1"/>
              <a:t>WGDisasters</a:t>
            </a:r>
            <a:r>
              <a:rPr lang="en-US" dirty="0"/>
              <a:t> Meeting of June 8</a:t>
            </a:r>
          </a:p>
          <a:p>
            <a:pPr lvl="1"/>
            <a:r>
              <a:rPr lang="en-US" dirty="0"/>
              <a:t>Review inputs collected from partners during March meeting, Google Forms submissions, and follow-ups that took place via email.</a:t>
            </a:r>
          </a:p>
          <a:p>
            <a:pPr lvl="1"/>
            <a:r>
              <a:rPr lang="en-US" dirty="0"/>
              <a:t>Clarify and refine focus areas for a small number of case studies for collaboration by CEOS </a:t>
            </a:r>
            <a:r>
              <a:rPr lang="en-US" dirty="0" err="1"/>
              <a:t>WGDisasters</a:t>
            </a:r>
            <a:r>
              <a:rPr lang="en-US" dirty="0"/>
              <a:t> Flood Pilot partners, through various means:</a:t>
            </a:r>
          </a:p>
          <a:p>
            <a:pPr lvl="2"/>
            <a:r>
              <a:rPr lang="en-US" dirty="0"/>
              <a:t>Contributing your expert analysis of the event derived from optical/SAR approaches, models, and other in situ observations of the flood event.</a:t>
            </a:r>
          </a:p>
          <a:p>
            <a:pPr lvl="2"/>
            <a:r>
              <a:rPr lang="en-US" dirty="0"/>
              <a:t>Begin discussions about agency sharing of additional data products that partners can use to develop and compare flood mapping approaches.</a:t>
            </a:r>
          </a:p>
        </p:txBody>
      </p:sp>
      <p:sp>
        <p:nvSpPr>
          <p:cNvPr id="4" name="Content Placeholder 3"/>
          <p:cNvSpPr>
            <a:spLocks noGrp="1"/>
          </p:cNvSpPr>
          <p:nvPr>
            <p:ph sz="quarter" idx="11"/>
          </p:nvPr>
        </p:nvSpPr>
        <p:spPr>
          <a:xfrm>
            <a:off x="1905000" y="381000"/>
            <a:ext cx="5943600" cy="533400"/>
          </a:xfrm>
        </p:spPr>
        <p:txBody>
          <a:bodyPr/>
          <a:lstStyle/>
          <a:p>
            <a:r>
              <a:rPr lang="en-US" dirty="0"/>
              <a:t>Goals for Today’s Meeting</a:t>
            </a:r>
          </a:p>
        </p:txBody>
      </p:sp>
    </p:spTree>
    <p:extLst>
      <p:ext uri="{BB962C8B-B14F-4D97-AF65-F5344CB8AC3E}">
        <p14:creationId xmlns:p14="http://schemas.microsoft.com/office/powerpoint/2010/main" val="12080055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E6E558-D140-A142-B1E2-B6E0D3E0886E}"/>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a:extLst>
              <a:ext uri="{FF2B5EF4-FFF2-40B4-BE49-F238E27FC236}">
                <a16:creationId xmlns:a16="http://schemas.microsoft.com/office/drawing/2014/main" id="{9C8B64D2-5FA5-614A-8E03-A26DAD80FFAA}"/>
              </a:ext>
            </a:extLst>
          </p:cNvPr>
          <p:cNvSpPr>
            <a:spLocks noGrp="1"/>
          </p:cNvSpPr>
          <p:nvPr>
            <p:ph sz="quarter" idx="11"/>
          </p:nvPr>
        </p:nvSpPr>
        <p:spPr/>
        <p:txBody>
          <a:bodyPr/>
          <a:lstStyle/>
          <a:p>
            <a:r>
              <a:rPr lang="en-US" dirty="0"/>
              <a:t>Red River of the North</a:t>
            </a:r>
          </a:p>
          <a:p>
            <a:r>
              <a:rPr lang="en-US" sz="1600" dirty="0"/>
              <a:t>Winter-Spring 2020</a:t>
            </a:r>
          </a:p>
        </p:txBody>
      </p:sp>
      <p:cxnSp>
        <p:nvCxnSpPr>
          <p:cNvPr id="7" name="Straight Connector 6">
            <a:extLst>
              <a:ext uri="{FF2B5EF4-FFF2-40B4-BE49-F238E27FC236}">
                <a16:creationId xmlns:a16="http://schemas.microsoft.com/office/drawing/2014/main" id="{33EFF2F5-E19F-D840-A214-8FDEE32DB334}"/>
              </a:ext>
            </a:extLst>
          </p:cNvPr>
          <p:cNvCxnSpPr/>
          <p:nvPr/>
        </p:nvCxnSpPr>
        <p:spPr>
          <a:xfrm>
            <a:off x="4724400" y="1143000"/>
            <a:ext cx="0" cy="5715000"/>
          </a:xfrm>
          <a:prstGeom prst="lin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BE6AC995-C99A-B642-AF13-ED8B3F993BA4}"/>
              </a:ext>
            </a:extLst>
          </p:cNvPr>
          <p:cNvCxnSpPr/>
          <p:nvPr/>
        </p:nvCxnSpPr>
        <p:spPr>
          <a:xfrm>
            <a:off x="0" y="3962400"/>
            <a:ext cx="9144000" cy="0"/>
          </a:xfrm>
          <a:prstGeom prst="lin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5B0F45CA-C89A-1842-B814-4BEBB82E31FE}"/>
              </a:ext>
            </a:extLst>
          </p:cNvPr>
          <p:cNvSpPr txBox="1"/>
          <p:nvPr/>
        </p:nvSpPr>
        <p:spPr>
          <a:xfrm>
            <a:off x="0" y="3962400"/>
            <a:ext cx="268278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Status and Level of Effort</a:t>
            </a:r>
          </a:p>
        </p:txBody>
      </p:sp>
      <p:sp>
        <p:nvSpPr>
          <p:cNvPr id="12" name="TextBox 11">
            <a:extLst>
              <a:ext uri="{FF2B5EF4-FFF2-40B4-BE49-F238E27FC236}">
                <a16:creationId xmlns:a16="http://schemas.microsoft.com/office/drawing/2014/main" id="{ADB24633-8E66-DF4E-9336-1EE0C677630E}"/>
              </a:ext>
            </a:extLst>
          </p:cNvPr>
          <p:cNvSpPr txBox="1"/>
          <p:nvPr/>
        </p:nvSpPr>
        <p:spPr>
          <a:xfrm>
            <a:off x="4724400" y="1143001"/>
            <a:ext cx="216982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t>Expected Outcomes</a:t>
            </a:r>
            <a:endParaRPr kumimoji="0" lang="en-US" sz="1800" b="0" i="0" u="none" strike="noStrike" cap="none" spc="0" normalizeH="0" baseline="0" dirty="0">
              <a:ln>
                <a:noFill/>
              </a:ln>
              <a:solidFill>
                <a:srgbClr val="002569"/>
              </a:solidFill>
              <a:effectLst/>
              <a:uFillTx/>
            </a:endParaRPr>
          </a:p>
        </p:txBody>
      </p:sp>
      <p:sp>
        <p:nvSpPr>
          <p:cNvPr id="13" name="TextBox 12">
            <a:extLst>
              <a:ext uri="{FF2B5EF4-FFF2-40B4-BE49-F238E27FC236}">
                <a16:creationId xmlns:a16="http://schemas.microsoft.com/office/drawing/2014/main" id="{F548D93E-599C-D64F-ACD3-9900DD398269}"/>
              </a:ext>
            </a:extLst>
          </p:cNvPr>
          <p:cNvSpPr txBox="1"/>
          <p:nvPr/>
        </p:nvSpPr>
        <p:spPr>
          <a:xfrm>
            <a:off x="4724399" y="3962399"/>
            <a:ext cx="37343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t>Data Needs, Challenges, and Risks</a:t>
            </a:r>
            <a:endParaRPr kumimoji="0" lang="en-US" sz="1800" b="0" i="0" u="none" strike="noStrike" cap="none" spc="0" normalizeH="0" baseline="0" dirty="0">
              <a:ln>
                <a:noFill/>
              </a:ln>
              <a:solidFill>
                <a:srgbClr val="002569"/>
              </a:solidFill>
              <a:effectLst/>
              <a:uFillTx/>
            </a:endParaRPr>
          </a:p>
        </p:txBody>
      </p:sp>
      <p:sp>
        <p:nvSpPr>
          <p:cNvPr id="20" name="TextBox 19">
            <a:extLst>
              <a:ext uri="{FF2B5EF4-FFF2-40B4-BE49-F238E27FC236}">
                <a16:creationId xmlns:a16="http://schemas.microsoft.com/office/drawing/2014/main" id="{803B43F7-026C-B34A-BDB4-DD8002BC50E8}"/>
              </a:ext>
            </a:extLst>
          </p:cNvPr>
          <p:cNvSpPr txBox="1"/>
          <p:nvPr/>
        </p:nvSpPr>
        <p:spPr>
          <a:xfrm>
            <a:off x="2446391" y="1214056"/>
            <a:ext cx="2172091" cy="26776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2569"/>
                </a:solidFill>
                <a:effectLst/>
                <a:uFillTx/>
              </a:rPr>
              <a:t>Seasonal, significant flooding often due to rapid snowmelt and rainfall in late winter and early spring</a:t>
            </a:r>
          </a:p>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lang="en-US" sz="1400" dirty="0"/>
              <a:t>Unique advantages for SAR in helping penetrate cloud cover</a:t>
            </a:r>
          </a:p>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2569"/>
                </a:solidFill>
                <a:effectLst/>
                <a:uFillTx/>
              </a:rPr>
              <a:t>Optical NIR/</a:t>
            </a:r>
            <a:r>
              <a:rPr lang="en-US" sz="1400" dirty="0"/>
              <a:t>SWIR help to separate water, snow and other features</a:t>
            </a:r>
            <a:endParaRPr kumimoji="0" lang="en-US" sz="1400" b="0" i="0" u="none" strike="noStrike" cap="none" spc="0" normalizeH="0" baseline="0" dirty="0">
              <a:ln>
                <a:noFill/>
              </a:ln>
              <a:solidFill>
                <a:srgbClr val="002569"/>
              </a:solidFill>
              <a:effectLst/>
              <a:uFillTx/>
            </a:endParaRPr>
          </a:p>
        </p:txBody>
      </p:sp>
      <p:pic>
        <p:nvPicPr>
          <p:cNvPr id="21" name="Picture 20">
            <a:extLst>
              <a:ext uri="{FF2B5EF4-FFF2-40B4-BE49-F238E27FC236}">
                <a16:creationId xmlns:a16="http://schemas.microsoft.com/office/drawing/2014/main" id="{731998D5-8C87-C843-B0A0-8A49892B1A1F}"/>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3287" y="1214056"/>
            <a:ext cx="2314118" cy="2721230"/>
          </a:xfrm>
          <a:prstGeom prst="rect">
            <a:avLst/>
          </a:prstGeom>
        </p:spPr>
      </p:pic>
      <p:sp>
        <p:nvSpPr>
          <p:cNvPr id="22" name="TextBox 21">
            <a:extLst>
              <a:ext uri="{FF2B5EF4-FFF2-40B4-BE49-F238E27FC236}">
                <a16:creationId xmlns:a16="http://schemas.microsoft.com/office/drawing/2014/main" id="{69FDAF31-EBAD-5743-B925-8134D853D047}"/>
              </a:ext>
            </a:extLst>
          </p:cNvPr>
          <p:cNvSpPr txBox="1"/>
          <p:nvPr/>
        </p:nvSpPr>
        <p:spPr>
          <a:xfrm>
            <a:off x="1114004" y="1552393"/>
            <a:ext cx="1091002" cy="184664"/>
          </a:xfrm>
          <a:prstGeom prst="rect">
            <a:avLst/>
          </a:prstGeom>
          <a:solidFill>
            <a:srgbClr val="FAFAF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600" b="0" i="0" u="none" strike="noStrike" cap="none" spc="0" normalizeH="0" baseline="0" dirty="0">
                <a:ln>
                  <a:noFill/>
                </a:ln>
                <a:solidFill>
                  <a:schemeClr val="tx1"/>
                </a:solidFill>
                <a:effectLst/>
                <a:uFillTx/>
              </a:rPr>
              <a:t>Southern Manitoba (Canada)</a:t>
            </a:r>
          </a:p>
        </p:txBody>
      </p:sp>
      <p:sp>
        <p:nvSpPr>
          <p:cNvPr id="23" name="TextBox 22">
            <a:extLst>
              <a:ext uri="{FF2B5EF4-FFF2-40B4-BE49-F238E27FC236}">
                <a16:creationId xmlns:a16="http://schemas.microsoft.com/office/drawing/2014/main" id="{33E6C35B-EF28-E94B-8DFA-4F2962139AB8}"/>
              </a:ext>
            </a:extLst>
          </p:cNvPr>
          <p:cNvSpPr txBox="1"/>
          <p:nvPr/>
        </p:nvSpPr>
        <p:spPr>
          <a:xfrm>
            <a:off x="33697" y="2754871"/>
            <a:ext cx="768798" cy="184664"/>
          </a:xfrm>
          <a:prstGeom prst="rect">
            <a:avLst/>
          </a:prstGeom>
          <a:solidFill>
            <a:srgbClr val="FAFAF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600" b="0" i="0" u="none" strike="noStrike" cap="none" spc="0" normalizeH="0" baseline="0" dirty="0">
                <a:ln>
                  <a:noFill/>
                </a:ln>
                <a:solidFill>
                  <a:schemeClr val="tx1"/>
                </a:solidFill>
                <a:effectLst/>
                <a:uFillTx/>
              </a:rPr>
              <a:t>North Dakota (U.S.)</a:t>
            </a:r>
          </a:p>
        </p:txBody>
      </p:sp>
      <p:sp>
        <p:nvSpPr>
          <p:cNvPr id="24" name="TextBox 23">
            <a:extLst>
              <a:ext uri="{FF2B5EF4-FFF2-40B4-BE49-F238E27FC236}">
                <a16:creationId xmlns:a16="http://schemas.microsoft.com/office/drawing/2014/main" id="{CFF69270-6FFB-884D-B123-B129E6D8194A}"/>
              </a:ext>
            </a:extLst>
          </p:cNvPr>
          <p:cNvSpPr txBox="1"/>
          <p:nvPr/>
        </p:nvSpPr>
        <p:spPr>
          <a:xfrm>
            <a:off x="1653732" y="2847203"/>
            <a:ext cx="671016" cy="184664"/>
          </a:xfrm>
          <a:prstGeom prst="rect">
            <a:avLst/>
          </a:prstGeom>
          <a:solidFill>
            <a:srgbClr val="FAFAF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600" b="0" i="0" u="none" strike="noStrike" cap="none" spc="0" normalizeH="0" baseline="0" dirty="0">
                <a:ln>
                  <a:noFill/>
                </a:ln>
                <a:solidFill>
                  <a:schemeClr val="tx1"/>
                </a:solidFill>
                <a:effectLst/>
                <a:uFillTx/>
              </a:rPr>
              <a:t>Minnesota (U.S.)</a:t>
            </a:r>
          </a:p>
        </p:txBody>
      </p:sp>
      <p:sp>
        <p:nvSpPr>
          <p:cNvPr id="25" name="TextBox 24">
            <a:extLst>
              <a:ext uri="{FF2B5EF4-FFF2-40B4-BE49-F238E27FC236}">
                <a16:creationId xmlns:a16="http://schemas.microsoft.com/office/drawing/2014/main" id="{2D4A3628-E61C-A341-B5C8-FCF30E03B32F}"/>
              </a:ext>
            </a:extLst>
          </p:cNvPr>
          <p:cNvSpPr txBox="1"/>
          <p:nvPr/>
        </p:nvSpPr>
        <p:spPr>
          <a:xfrm>
            <a:off x="554976" y="3561396"/>
            <a:ext cx="781622" cy="184664"/>
          </a:xfrm>
          <a:prstGeom prst="rect">
            <a:avLst/>
          </a:prstGeom>
          <a:solidFill>
            <a:srgbClr val="FAFAF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600" b="0" i="0" u="none" strike="noStrike" cap="none" spc="0" normalizeH="0" baseline="0" dirty="0">
                <a:ln>
                  <a:noFill/>
                </a:ln>
                <a:solidFill>
                  <a:schemeClr val="tx1"/>
                </a:solidFill>
                <a:effectLst/>
                <a:uFillTx/>
              </a:rPr>
              <a:t>South Dakota (U.S.)</a:t>
            </a:r>
          </a:p>
        </p:txBody>
      </p:sp>
      <p:sp>
        <p:nvSpPr>
          <p:cNvPr id="26" name="TextBox 25">
            <a:extLst>
              <a:ext uri="{FF2B5EF4-FFF2-40B4-BE49-F238E27FC236}">
                <a16:creationId xmlns:a16="http://schemas.microsoft.com/office/drawing/2014/main" id="{25AAE5B0-33B4-7A4B-B4D3-761D18181BDA}"/>
              </a:ext>
            </a:extLst>
          </p:cNvPr>
          <p:cNvSpPr txBox="1"/>
          <p:nvPr/>
        </p:nvSpPr>
        <p:spPr>
          <a:xfrm>
            <a:off x="944218" y="3762987"/>
            <a:ext cx="637352" cy="153886"/>
          </a:xfrm>
          <a:prstGeom prst="rect">
            <a:avLst/>
          </a:prstGeom>
          <a:solidFill>
            <a:srgbClr val="FAFAF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400" b="0" i="0" u="none" strike="noStrike" cap="none" spc="0" normalizeH="0" baseline="0" dirty="0">
                <a:ln>
                  <a:noFill/>
                </a:ln>
                <a:solidFill>
                  <a:srgbClr val="002569"/>
                </a:solidFill>
                <a:effectLst/>
                <a:uFillTx/>
              </a:rPr>
              <a:t>(image courtesy USGS)</a:t>
            </a:r>
          </a:p>
        </p:txBody>
      </p:sp>
      <p:sp>
        <p:nvSpPr>
          <p:cNvPr id="27" name="TextBox 26">
            <a:extLst>
              <a:ext uri="{FF2B5EF4-FFF2-40B4-BE49-F238E27FC236}">
                <a16:creationId xmlns:a16="http://schemas.microsoft.com/office/drawing/2014/main" id="{5080B24A-FF1A-B246-8EE1-38188DF55700}"/>
              </a:ext>
            </a:extLst>
          </p:cNvPr>
          <p:cNvSpPr txBox="1"/>
          <p:nvPr/>
        </p:nvSpPr>
        <p:spPr>
          <a:xfrm>
            <a:off x="4936460" y="1469410"/>
            <a:ext cx="3978934" cy="24622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8" indent="-285750" algn="l" rtl="0" hangingPunct="0">
              <a:buFont typeface="Arial" panose="020B0604020202020204" pitchFamily="34" charset="0"/>
              <a:buChar char="•"/>
            </a:pPr>
            <a:r>
              <a:rPr kumimoji="0" lang="en-US" sz="1400" b="0" i="0" u="none" strike="noStrike" cap="none" spc="0" normalizeH="0" baseline="0" dirty="0">
                <a:ln>
                  <a:noFill/>
                </a:ln>
                <a:solidFill>
                  <a:srgbClr val="002569"/>
                </a:solidFill>
                <a:effectLst/>
                <a:uFillTx/>
              </a:rPr>
              <a:t>SAR-based maps of flood extent generated through Radarsat-2 and </a:t>
            </a:r>
            <a:r>
              <a:rPr kumimoji="0" lang="en-US" sz="1400" b="0" i="0" u="none" strike="noStrike" cap="none" spc="0" normalizeH="0" baseline="0" dirty="0" err="1">
                <a:ln>
                  <a:noFill/>
                </a:ln>
                <a:solidFill>
                  <a:srgbClr val="002569"/>
                </a:solidFill>
                <a:effectLst/>
                <a:uFillTx/>
              </a:rPr>
              <a:t>Radarsat</a:t>
            </a:r>
            <a:r>
              <a:rPr kumimoji="0" lang="en-US" sz="1400" b="0" i="0" u="none" strike="noStrike" cap="none" spc="0" normalizeH="0" baseline="0" dirty="0">
                <a:ln>
                  <a:noFill/>
                </a:ln>
                <a:solidFill>
                  <a:srgbClr val="002569"/>
                </a:solidFill>
                <a:effectLst/>
                <a:uFillTx/>
              </a:rPr>
              <a:t> Constellation Mission (RCM) imaging</a:t>
            </a:r>
          </a:p>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2569"/>
                </a:solidFill>
                <a:effectLst/>
                <a:uFillTx/>
              </a:rPr>
              <a:t>GEO and LEO optical imaging provided by GOES ABI and JPSS/VIIRS instruments</a:t>
            </a:r>
          </a:p>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lang="en-US" sz="1400" dirty="0"/>
              <a:t>Additional flood mapping available from Sentinel-2 and Landsat imagers</a:t>
            </a:r>
          </a:p>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2569"/>
                </a:solidFill>
                <a:effectLst/>
                <a:uFillTx/>
              </a:rPr>
              <a:t>Commercial data (Planet) exploration potential through the NASA (TBC)</a:t>
            </a:r>
          </a:p>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lang="en-US" sz="1400" dirty="0"/>
              <a:t>Explore combinations of optical/SAR for individual daily and maximum extent mapping</a:t>
            </a:r>
            <a:endParaRPr kumimoji="0" lang="en-US" sz="1400" b="0" i="0" u="none" strike="noStrike" cap="none" spc="0" normalizeH="0" baseline="0" dirty="0">
              <a:ln>
                <a:noFill/>
              </a:ln>
              <a:solidFill>
                <a:srgbClr val="002569"/>
              </a:solidFill>
              <a:effectLst/>
              <a:uFillTx/>
            </a:endParaRPr>
          </a:p>
        </p:txBody>
      </p:sp>
      <p:sp>
        <p:nvSpPr>
          <p:cNvPr id="29" name="TextBox 28">
            <a:extLst>
              <a:ext uri="{FF2B5EF4-FFF2-40B4-BE49-F238E27FC236}">
                <a16:creationId xmlns:a16="http://schemas.microsoft.com/office/drawing/2014/main" id="{6C1ABA9A-BEB1-254B-B951-6A1CEA0596C4}"/>
              </a:ext>
            </a:extLst>
          </p:cNvPr>
          <p:cNvSpPr txBox="1"/>
          <p:nvPr/>
        </p:nvSpPr>
        <p:spPr>
          <a:xfrm>
            <a:off x="215538" y="4311142"/>
            <a:ext cx="4356459" cy="22467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8" indent="-285750" algn="l" rtl="0" hangingPunct="0">
              <a:buFont typeface="Arial" panose="020B0604020202020204" pitchFamily="34" charset="0"/>
              <a:buChar char="•"/>
            </a:pPr>
            <a:r>
              <a:rPr kumimoji="0" lang="en-US" sz="1400" b="0" i="0" u="none" strike="noStrike" cap="none" spc="0" normalizeH="0" baseline="0" dirty="0">
                <a:ln>
                  <a:noFill/>
                </a:ln>
                <a:solidFill>
                  <a:srgbClr val="002569"/>
                </a:solidFill>
                <a:effectLst/>
                <a:uFillTx/>
              </a:rPr>
              <a:t>Leads: </a:t>
            </a:r>
            <a:r>
              <a:rPr kumimoji="0" lang="en-US" sz="1400" b="0" i="0" u="none" strike="noStrike" cap="none" spc="0" normalizeH="0" baseline="0" dirty="0" err="1">
                <a:ln>
                  <a:noFill/>
                </a:ln>
                <a:solidFill>
                  <a:srgbClr val="002569"/>
                </a:solidFill>
                <a:effectLst/>
                <a:uFillTx/>
              </a:rPr>
              <a:t>NRCan</a:t>
            </a:r>
            <a:r>
              <a:rPr kumimoji="0" lang="en-US" sz="1400" b="0" i="0" u="none" strike="noStrike" cap="none" spc="0" normalizeH="0" baseline="0" dirty="0">
                <a:ln>
                  <a:noFill/>
                </a:ln>
                <a:solidFill>
                  <a:srgbClr val="002569"/>
                </a:solidFill>
                <a:effectLst/>
                <a:uFillTx/>
              </a:rPr>
              <a:t>, NOAA, NASA</a:t>
            </a:r>
          </a:p>
          <a:p>
            <a:pPr marL="285750" lvl="8" indent="-285750" algn="l" rtl="0" hangingPunct="0">
              <a:buFont typeface="Arial" panose="020B0604020202020204" pitchFamily="34" charset="0"/>
              <a:buChar char="•"/>
            </a:pPr>
            <a:r>
              <a:rPr lang="en-US" sz="1400" dirty="0"/>
              <a:t>Radarsat-2 and RCM maps have been developed for recent extremes in April 2020, along with products available from ABI/VIIRS instruments</a:t>
            </a:r>
          </a:p>
          <a:p>
            <a:pPr marL="285750" lvl="8" indent="-285750" algn="l" rtl="0" hangingPunct="0">
              <a:buFont typeface="Arial" panose="020B0604020202020204" pitchFamily="34" charset="0"/>
              <a:buChar char="•"/>
            </a:pPr>
            <a:r>
              <a:rPr kumimoji="0" lang="en-US" sz="1400" b="0" i="0" u="none" strike="noStrike" cap="none" spc="0" normalizeH="0" baseline="0" dirty="0">
                <a:ln>
                  <a:noFill/>
                </a:ln>
                <a:solidFill>
                  <a:srgbClr val="002569"/>
                </a:solidFill>
                <a:effectLst/>
                <a:uFillTx/>
              </a:rPr>
              <a:t>Additional mapping available from Sentinel-1</a:t>
            </a:r>
          </a:p>
          <a:p>
            <a:pPr marL="285750" lvl="8" indent="-285750" algn="l" rtl="0" hangingPunct="0">
              <a:buFont typeface="Arial" panose="020B0604020202020204" pitchFamily="34" charset="0"/>
              <a:buChar char="•"/>
            </a:pPr>
            <a:r>
              <a:rPr kumimoji="0" lang="en-US" sz="1400" b="0" i="0" u="none" strike="noStrike" cap="none" spc="0" normalizeH="0" baseline="0" dirty="0">
                <a:ln>
                  <a:noFill/>
                </a:ln>
                <a:solidFill>
                  <a:srgbClr val="002569"/>
                </a:solidFill>
                <a:effectLst/>
                <a:uFillTx/>
              </a:rPr>
              <a:t>Pursuing data access through other platforms, including Sentinel-2/Landsat and Planet</a:t>
            </a:r>
          </a:p>
          <a:p>
            <a:pPr marL="285750" lvl="8" indent="-285750" algn="l" rtl="0" hangingPunct="0">
              <a:buFont typeface="Arial" panose="020B0604020202020204" pitchFamily="34" charset="0"/>
              <a:buChar char="•"/>
            </a:pPr>
            <a:r>
              <a:rPr lang="en-US" sz="1400" dirty="0"/>
              <a:t>Seeking other SAR data to expand frequency and polarization diversity; coherence-based approaches.</a:t>
            </a:r>
            <a:endParaRPr kumimoji="0" lang="en-US" sz="1400" b="0" i="0" u="none" strike="noStrike" cap="none" spc="0" normalizeH="0" baseline="0" dirty="0">
              <a:ln>
                <a:noFill/>
              </a:ln>
              <a:solidFill>
                <a:srgbClr val="002569"/>
              </a:solidFill>
              <a:effectLst/>
              <a:uFillTx/>
            </a:endParaRPr>
          </a:p>
        </p:txBody>
      </p:sp>
      <p:sp>
        <p:nvSpPr>
          <p:cNvPr id="30" name="TextBox 29">
            <a:extLst>
              <a:ext uri="{FF2B5EF4-FFF2-40B4-BE49-F238E27FC236}">
                <a16:creationId xmlns:a16="http://schemas.microsoft.com/office/drawing/2014/main" id="{E2E4A0EA-DB2B-0B4D-8E58-B9FA151182B3}"/>
              </a:ext>
            </a:extLst>
          </p:cNvPr>
          <p:cNvSpPr txBox="1"/>
          <p:nvPr/>
        </p:nvSpPr>
        <p:spPr>
          <a:xfrm>
            <a:off x="4855034" y="4265206"/>
            <a:ext cx="4212766" cy="26776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8" indent="-285750" algn="l" rtl="0" hangingPunct="0">
              <a:buFont typeface="Arial" panose="020B0604020202020204" pitchFamily="34" charset="0"/>
              <a:buChar char="•"/>
            </a:pPr>
            <a:r>
              <a:rPr kumimoji="0" lang="en-US" sz="1400" b="0" i="0" u="none" strike="noStrike" cap="none" spc="0" normalizeH="0" baseline="0" dirty="0">
                <a:ln>
                  <a:noFill/>
                </a:ln>
                <a:solidFill>
                  <a:srgbClr val="002569"/>
                </a:solidFill>
                <a:effectLst/>
                <a:uFillTx/>
              </a:rPr>
              <a:t>Identify in situ data for individual daily product validation and maximum flood extent through high water marks or other approaches.</a:t>
            </a:r>
          </a:p>
          <a:p>
            <a:pPr marL="285750" lvl="8" indent="-285750" algn="l" rtl="0" hangingPunct="0">
              <a:buFont typeface="Arial" panose="020B0604020202020204" pitchFamily="34" charset="0"/>
              <a:buChar char="•"/>
            </a:pPr>
            <a:endParaRPr kumimoji="0" lang="en-US" sz="1400" b="0" i="0" u="none" strike="noStrike" cap="none" spc="0" normalizeH="0" baseline="0" dirty="0">
              <a:ln>
                <a:noFill/>
              </a:ln>
              <a:solidFill>
                <a:srgbClr val="002569"/>
              </a:solidFill>
              <a:effectLst/>
              <a:uFillTx/>
            </a:endParaRPr>
          </a:p>
          <a:p>
            <a:pPr marL="285750" lvl="8" indent="-285750" algn="l" rtl="0" hangingPunct="0">
              <a:buFont typeface="Arial" panose="020B0604020202020204" pitchFamily="34" charset="0"/>
              <a:buChar char="•"/>
            </a:pPr>
            <a:r>
              <a:rPr lang="en-US" sz="1400" dirty="0"/>
              <a:t>Additional data collection potential</a:t>
            </a:r>
          </a:p>
          <a:p>
            <a:pPr marL="285750" lvl="8" indent="-285750" algn="l" rtl="0" hangingPunct="0">
              <a:buFont typeface="Arial" panose="020B0604020202020204" pitchFamily="34" charset="0"/>
              <a:buChar char="•"/>
            </a:pPr>
            <a:endParaRPr kumimoji="0" lang="en-US" sz="1400" b="0" i="0" u="none" strike="noStrike" cap="none" spc="0" normalizeH="0" baseline="0" dirty="0">
              <a:ln>
                <a:noFill/>
              </a:ln>
              <a:solidFill>
                <a:srgbClr val="002569"/>
              </a:solidFill>
              <a:effectLst/>
              <a:uFillTx/>
            </a:endParaRPr>
          </a:p>
          <a:p>
            <a:pPr marL="285750" lvl="8" indent="-285750" algn="l" rtl="0" hangingPunct="0">
              <a:buFont typeface="Arial" panose="020B0604020202020204" pitchFamily="34" charset="0"/>
              <a:buChar char="•"/>
            </a:pPr>
            <a:r>
              <a:rPr kumimoji="0" lang="en-US" sz="1400" b="0" i="0" u="none" strike="noStrike" cap="none" spc="0" normalizeH="0" baseline="0" dirty="0" err="1">
                <a:ln>
                  <a:noFill/>
                </a:ln>
                <a:solidFill>
                  <a:srgbClr val="002569"/>
                </a:solidFill>
                <a:effectLst/>
                <a:uFillTx/>
              </a:rPr>
              <a:t>DigitalGlobe</a:t>
            </a:r>
            <a:r>
              <a:rPr kumimoji="0" lang="en-US" sz="1400" b="0" i="0" u="none" strike="noStrike" cap="none" spc="0" normalizeH="0" baseline="0" dirty="0">
                <a:ln>
                  <a:noFill/>
                </a:ln>
                <a:solidFill>
                  <a:srgbClr val="002569"/>
                </a:solidFill>
                <a:effectLst/>
                <a:uFillTx/>
              </a:rPr>
              <a:t>/Planet Labs imaging</a:t>
            </a:r>
          </a:p>
          <a:p>
            <a:pPr marL="285750" lvl="8" indent="-285750" algn="l" rtl="0" hangingPunct="0">
              <a:buFont typeface="Arial" panose="020B0604020202020204" pitchFamily="34" charset="0"/>
              <a:buChar char="•"/>
            </a:pPr>
            <a:r>
              <a:rPr lang="en-US" sz="1400" dirty="0"/>
              <a:t>Commercial SAR collections</a:t>
            </a:r>
          </a:p>
          <a:p>
            <a:pPr marL="285750" lvl="8" indent="-285750" algn="l" rtl="0" hangingPunct="0">
              <a:buFont typeface="Arial" panose="020B0604020202020204" pitchFamily="34" charset="0"/>
              <a:buChar char="•"/>
            </a:pPr>
            <a:r>
              <a:rPr lang="en-US" sz="1400" dirty="0"/>
              <a:t>Civil Air Patrol / other aerial imaging or information shared via social media</a:t>
            </a:r>
          </a:p>
          <a:p>
            <a:pPr marL="285750" lvl="8" indent="-285750" algn="l" rtl="0" hangingPunct="0">
              <a:buFont typeface="Arial" panose="020B0604020202020204" pitchFamily="34" charset="0"/>
              <a:buChar char="•"/>
            </a:pPr>
            <a:endParaRPr kumimoji="0" lang="en-US" sz="1400" b="0" i="0" u="none" strike="noStrike" cap="none" spc="0" normalizeH="0" baseline="0" dirty="0">
              <a:ln>
                <a:noFill/>
              </a:ln>
              <a:solidFill>
                <a:srgbClr val="002569"/>
              </a:solidFill>
              <a:effectLst/>
              <a:uFillTx/>
            </a:endParaRPr>
          </a:p>
          <a:p>
            <a:pPr marL="285750" lvl="8" indent="-285750" algn="l" rtl="0" hangingPunct="0">
              <a:buFont typeface="Arial" panose="020B0604020202020204" pitchFamily="34" charset="0"/>
              <a:buChar char="•"/>
            </a:pPr>
            <a:endParaRPr kumimoji="0" lang="en-US" sz="14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3224162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C003F1-DCBF-D241-9755-917EE8C82591}"/>
              </a:ext>
            </a:extLst>
          </p:cNvPr>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a:extLst>
              <a:ext uri="{FF2B5EF4-FFF2-40B4-BE49-F238E27FC236}">
                <a16:creationId xmlns:a16="http://schemas.microsoft.com/office/drawing/2014/main" id="{F8EC2976-171A-8940-98F7-B9AD05CDD0E1}"/>
              </a:ext>
            </a:extLst>
          </p:cNvPr>
          <p:cNvSpPr>
            <a:spLocks noGrp="1"/>
          </p:cNvSpPr>
          <p:nvPr>
            <p:ph sz="quarter" idx="11"/>
          </p:nvPr>
        </p:nvSpPr>
        <p:spPr>
          <a:xfrm>
            <a:off x="2057399" y="304800"/>
            <a:ext cx="5181599" cy="533400"/>
          </a:xfrm>
        </p:spPr>
        <p:txBody>
          <a:bodyPr/>
          <a:lstStyle/>
          <a:p>
            <a:r>
              <a:rPr lang="en-US" sz="1800" dirty="0"/>
              <a:t>Río de la Plata Basin – Transboundary Flooding</a:t>
            </a:r>
          </a:p>
          <a:p>
            <a:r>
              <a:rPr lang="en-US" sz="1800" dirty="0"/>
              <a:t>Event Dates TBD</a:t>
            </a:r>
          </a:p>
        </p:txBody>
      </p:sp>
      <p:pic>
        <p:nvPicPr>
          <p:cNvPr id="5" name="Picture 4">
            <a:extLst>
              <a:ext uri="{FF2B5EF4-FFF2-40B4-BE49-F238E27FC236}">
                <a16:creationId xmlns:a16="http://schemas.microsoft.com/office/drawing/2014/main" id="{CB7A3D69-F756-6C47-ACC6-6D8A17B4A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434" y="1327666"/>
            <a:ext cx="2316468" cy="2331912"/>
          </a:xfrm>
          <a:prstGeom prst="rect">
            <a:avLst/>
          </a:prstGeom>
        </p:spPr>
      </p:pic>
      <p:cxnSp>
        <p:nvCxnSpPr>
          <p:cNvPr id="6" name="Straight Connector 5">
            <a:extLst>
              <a:ext uri="{FF2B5EF4-FFF2-40B4-BE49-F238E27FC236}">
                <a16:creationId xmlns:a16="http://schemas.microsoft.com/office/drawing/2014/main" id="{580E2964-BCCC-214C-B1C3-ECB832053D70}"/>
              </a:ext>
            </a:extLst>
          </p:cNvPr>
          <p:cNvCxnSpPr/>
          <p:nvPr/>
        </p:nvCxnSpPr>
        <p:spPr>
          <a:xfrm>
            <a:off x="4724400" y="1143000"/>
            <a:ext cx="0" cy="5715000"/>
          </a:xfrm>
          <a:prstGeom prst="lin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18A27A2C-9A8C-F04C-B3CD-6BE4AC8F263E}"/>
              </a:ext>
            </a:extLst>
          </p:cNvPr>
          <p:cNvCxnSpPr/>
          <p:nvPr/>
        </p:nvCxnSpPr>
        <p:spPr>
          <a:xfrm>
            <a:off x="0" y="3962400"/>
            <a:ext cx="9144000" cy="0"/>
          </a:xfrm>
          <a:prstGeom prst="lin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BA075CFA-94C0-C244-A180-E52A08078838}"/>
              </a:ext>
            </a:extLst>
          </p:cNvPr>
          <p:cNvSpPr txBox="1"/>
          <p:nvPr/>
        </p:nvSpPr>
        <p:spPr>
          <a:xfrm>
            <a:off x="0" y="3962400"/>
            <a:ext cx="268278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Status and Level of Effort</a:t>
            </a:r>
          </a:p>
        </p:txBody>
      </p:sp>
      <p:sp>
        <p:nvSpPr>
          <p:cNvPr id="9" name="TextBox 8">
            <a:extLst>
              <a:ext uri="{FF2B5EF4-FFF2-40B4-BE49-F238E27FC236}">
                <a16:creationId xmlns:a16="http://schemas.microsoft.com/office/drawing/2014/main" id="{36ACA93F-27B8-8F4A-BD8A-C45436ACBE3F}"/>
              </a:ext>
            </a:extLst>
          </p:cNvPr>
          <p:cNvSpPr txBox="1"/>
          <p:nvPr/>
        </p:nvSpPr>
        <p:spPr>
          <a:xfrm>
            <a:off x="4724400" y="1143001"/>
            <a:ext cx="216982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t>Expected Outcomes</a:t>
            </a:r>
            <a:endParaRPr kumimoji="0" lang="en-US" sz="1800" b="0" i="0" u="none" strike="noStrike" cap="none" spc="0" normalizeH="0" baseline="0" dirty="0">
              <a:ln>
                <a:noFill/>
              </a:ln>
              <a:solidFill>
                <a:srgbClr val="002569"/>
              </a:solidFill>
              <a:effectLst/>
              <a:uFillTx/>
            </a:endParaRPr>
          </a:p>
        </p:txBody>
      </p:sp>
      <p:sp>
        <p:nvSpPr>
          <p:cNvPr id="10" name="TextBox 9">
            <a:extLst>
              <a:ext uri="{FF2B5EF4-FFF2-40B4-BE49-F238E27FC236}">
                <a16:creationId xmlns:a16="http://schemas.microsoft.com/office/drawing/2014/main" id="{B12B1CAF-BE20-D642-A085-29179F7F82CC}"/>
              </a:ext>
            </a:extLst>
          </p:cNvPr>
          <p:cNvSpPr txBox="1"/>
          <p:nvPr/>
        </p:nvSpPr>
        <p:spPr>
          <a:xfrm>
            <a:off x="4724399" y="3962399"/>
            <a:ext cx="37343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t>Data Needs, Challenges, and Risks</a:t>
            </a:r>
            <a:endParaRPr kumimoji="0" lang="en-US" sz="1800" b="0" i="0" u="none" strike="noStrike" cap="none" spc="0" normalizeH="0" baseline="0" dirty="0">
              <a:ln>
                <a:noFill/>
              </a:ln>
              <a:solidFill>
                <a:srgbClr val="002569"/>
              </a:solidFill>
              <a:effectLst/>
              <a:uFillTx/>
            </a:endParaRPr>
          </a:p>
        </p:txBody>
      </p:sp>
      <p:sp>
        <p:nvSpPr>
          <p:cNvPr id="11" name="TextBox 10">
            <a:extLst>
              <a:ext uri="{FF2B5EF4-FFF2-40B4-BE49-F238E27FC236}">
                <a16:creationId xmlns:a16="http://schemas.microsoft.com/office/drawing/2014/main" id="{E9A59182-7571-BA47-BED1-FE36811505CB}"/>
              </a:ext>
            </a:extLst>
          </p:cNvPr>
          <p:cNvSpPr txBox="1"/>
          <p:nvPr/>
        </p:nvSpPr>
        <p:spPr>
          <a:xfrm>
            <a:off x="2446391" y="1214056"/>
            <a:ext cx="2172091" cy="24622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2569"/>
                </a:solidFill>
                <a:effectLst/>
                <a:uFillTx/>
              </a:rPr>
              <a:t>The second largest drainage basin in South America, it touches on or includes five countries with unique water management and mapping approaches</a:t>
            </a:r>
          </a:p>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lang="en-US" sz="1400" dirty="0"/>
              <a:t>Includes the Paraná, Paraguay and Uruguay Rivers. </a:t>
            </a:r>
            <a:endParaRPr kumimoji="0" lang="en-US" sz="1400" b="0" i="0" u="none" strike="noStrike" cap="none" spc="0" normalizeH="0" baseline="0" dirty="0">
              <a:ln>
                <a:noFill/>
              </a:ln>
              <a:solidFill>
                <a:srgbClr val="002569"/>
              </a:solidFill>
              <a:effectLst/>
              <a:uFillTx/>
            </a:endParaRPr>
          </a:p>
        </p:txBody>
      </p:sp>
      <p:sp>
        <p:nvSpPr>
          <p:cNvPr id="12" name="TextBox 11">
            <a:extLst>
              <a:ext uri="{FF2B5EF4-FFF2-40B4-BE49-F238E27FC236}">
                <a16:creationId xmlns:a16="http://schemas.microsoft.com/office/drawing/2014/main" id="{8B73661C-E210-A548-8967-84F70B5C5099}"/>
              </a:ext>
            </a:extLst>
          </p:cNvPr>
          <p:cNvSpPr txBox="1"/>
          <p:nvPr/>
        </p:nvSpPr>
        <p:spPr>
          <a:xfrm>
            <a:off x="4936460" y="1469410"/>
            <a:ext cx="3978934" cy="22467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8" indent="-285750" algn="l" rtl="0" hangingPunct="0">
              <a:buFont typeface="Arial" panose="020B0604020202020204" pitchFamily="34" charset="0"/>
              <a:buChar char="•"/>
            </a:pPr>
            <a:r>
              <a:rPr kumimoji="0" lang="en-US" sz="1400" b="0" i="0" u="none" strike="noStrike" cap="none" spc="0" normalizeH="0" baseline="0" dirty="0">
                <a:ln>
                  <a:noFill/>
                </a:ln>
                <a:solidFill>
                  <a:srgbClr val="002569"/>
                </a:solidFill>
                <a:effectLst/>
                <a:uFillTx/>
              </a:rPr>
              <a:t>SAR-based mapping of flood extent from events of interest, complemented by GEO and LEO via GOES/ABI and JPSS/VIIRS</a:t>
            </a:r>
          </a:p>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lang="en-US" sz="1400" dirty="0"/>
              <a:t>Additional flood mapping available from Sentinel-2 and Landsat imagers</a:t>
            </a:r>
          </a:p>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2569"/>
                </a:solidFill>
                <a:effectLst/>
                <a:uFillTx/>
              </a:rPr>
              <a:t>Commercial data (Planet) exploration potential through the NASA (TBC)</a:t>
            </a:r>
          </a:p>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lang="en-US" sz="1400" dirty="0"/>
              <a:t>Collaborations among affected partners to better understand needs for data sharing, flood mapping, and response efforts</a:t>
            </a:r>
            <a:endParaRPr kumimoji="0" lang="en-US" sz="1400" b="0" i="0" u="none" strike="noStrike" cap="none" spc="0" normalizeH="0" baseline="0" dirty="0">
              <a:ln>
                <a:noFill/>
              </a:ln>
              <a:solidFill>
                <a:srgbClr val="002569"/>
              </a:solidFill>
              <a:effectLst/>
              <a:uFillTx/>
            </a:endParaRPr>
          </a:p>
        </p:txBody>
      </p:sp>
      <p:sp>
        <p:nvSpPr>
          <p:cNvPr id="13" name="TextBox 12">
            <a:extLst>
              <a:ext uri="{FF2B5EF4-FFF2-40B4-BE49-F238E27FC236}">
                <a16:creationId xmlns:a16="http://schemas.microsoft.com/office/drawing/2014/main" id="{00877583-54EC-4647-A86F-CA5096DCAC6C}"/>
              </a:ext>
            </a:extLst>
          </p:cNvPr>
          <p:cNvSpPr txBox="1"/>
          <p:nvPr/>
        </p:nvSpPr>
        <p:spPr>
          <a:xfrm>
            <a:off x="215538" y="4311142"/>
            <a:ext cx="4356459" cy="1384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8" indent="-285750" algn="l" rtl="0" hangingPunct="0">
              <a:buFont typeface="Arial" panose="020B0604020202020204" pitchFamily="34" charset="0"/>
              <a:buChar char="•"/>
            </a:pPr>
            <a:r>
              <a:rPr kumimoji="0" lang="en-US" sz="1400" b="0" i="0" u="none" strike="noStrike" cap="none" spc="0" normalizeH="0" baseline="0" dirty="0">
                <a:ln>
                  <a:noFill/>
                </a:ln>
                <a:solidFill>
                  <a:srgbClr val="002569"/>
                </a:solidFill>
                <a:effectLst/>
                <a:uFillTx/>
              </a:rPr>
              <a:t>Leads: CONAE, TBD</a:t>
            </a:r>
          </a:p>
          <a:p>
            <a:pPr marL="285750" lvl="8" indent="-285750" algn="l" rtl="0" hangingPunct="0">
              <a:buFont typeface="Arial" panose="020B0604020202020204" pitchFamily="34" charset="0"/>
              <a:buChar char="•"/>
            </a:pPr>
            <a:r>
              <a:rPr lang="en-US" sz="1400" dirty="0"/>
              <a:t>Region of interest identified and refining to include significant events for data sharing.  SAOCOM data available for sharing but similar flood events have not yet occurred in this area during mission time.</a:t>
            </a:r>
          </a:p>
          <a:p>
            <a:pPr marL="285750" lvl="8" indent="-285750" algn="l" rtl="0" hangingPunct="0">
              <a:buFont typeface="Arial" panose="020B0604020202020204" pitchFamily="34" charset="0"/>
              <a:buChar char="•"/>
            </a:pPr>
            <a:endParaRPr kumimoji="0" lang="en-US" sz="1400" b="0" i="0" u="none" strike="noStrike" cap="none" spc="0" normalizeH="0" baseline="0" dirty="0">
              <a:ln>
                <a:noFill/>
              </a:ln>
              <a:solidFill>
                <a:srgbClr val="002569"/>
              </a:solidFill>
              <a:effectLst/>
              <a:uFillTx/>
            </a:endParaRPr>
          </a:p>
        </p:txBody>
      </p:sp>
      <p:sp>
        <p:nvSpPr>
          <p:cNvPr id="14" name="TextBox 13">
            <a:extLst>
              <a:ext uri="{FF2B5EF4-FFF2-40B4-BE49-F238E27FC236}">
                <a16:creationId xmlns:a16="http://schemas.microsoft.com/office/drawing/2014/main" id="{99C275DC-2216-D544-A852-CE3FFD3358F2}"/>
              </a:ext>
            </a:extLst>
          </p:cNvPr>
          <p:cNvSpPr txBox="1"/>
          <p:nvPr/>
        </p:nvSpPr>
        <p:spPr>
          <a:xfrm>
            <a:off x="4855034" y="4265206"/>
            <a:ext cx="4212766" cy="24622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8" indent="-285750" algn="l" rtl="0" hangingPunct="0">
              <a:buFont typeface="Arial" panose="020B0604020202020204" pitchFamily="34" charset="0"/>
              <a:buChar char="•"/>
            </a:pPr>
            <a:r>
              <a:rPr kumimoji="0" lang="en-US" sz="1400" b="0" i="0" u="none" strike="noStrike" cap="none" spc="0" normalizeH="0" baseline="0" dirty="0">
                <a:ln>
                  <a:noFill/>
                </a:ln>
                <a:solidFill>
                  <a:srgbClr val="002569"/>
                </a:solidFill>
                <a:effectLst/>
                <a:uFillTx/>
              </a:rPr>
              <a:t>Look for additional in situ data to help characterize success of mapping efforts.</a:t>
            </a:r>
          </a:p>
          <a:p>
            <a:pPr marL="285750" lvl="8" indent="-285750" algn="l" rtl="0" hangingPunct="0">
              <a:buFont typeface="Arial" panose="020B0604020202020204" pitchFamily="34" charset="0"/>
              <a:buChar char="•"/>
            </a:pPr>
            <a:r>
              <a:rPr lang="en-US" sz="1400" dirty="0"/>
              <a:t>SAOCOM data available to be shared but a major flood event has not yet occurred in this region in the SAOCOM database.</a:t>
            </a:r>
            <a:endParaRPr kumimoji="0" lang="en-US" sz="1400" b="0" i="0" u="none" strike="noStrike" cap="none" spc="0" normalizeH="0" baseline="0" dirty="0">
              <a:ln>
                <a:noFill/>
              </a:ln>
              <a:solidFill>
                <a:srgbClr val="002569"/>
              </a:solidFill>
              <a:effectLst/>
              <a:uFillTx/>
            </a:endParaRPr>
          </a:p>
          <a:p>
            <a:pPr marL="285750" lvl="8" indent="-285750" algn="l" rtl="0" hangingPunct="0">
              <a:buFont typeface="Arial" panose="020B0604020202020204" pitchFamily="34" charset="0"/>
              <a:buChar char="•"/>
            </a:pPr>
            <a:endParaRPr kumimoji="0" lang="en-US" sz="1400" b="0" i="0" u="none" strike="noStrike" cap="none" spc="0" normalizeH="0" baseline="0" dirty="0">
              <a:ln>
                <a:noFill/>
              </a:ln>
              <a:solidFill>
                <a:srgbClr val="002569"/>
              </a:solidFill>
              <a:effectLst/>
              <a:uFillTx/>
            </a:endParaRPr>
          </a:p>
          <a:p>
            <a:pPr marL="285750" lvl="8" indent="-285750" algn="l" rtl="0" hangingPunct="0">
              <a:buFont typeface="Arial" panose="020B0604020202020204" pitchFamily="34" charset="0"/>
              <a:buChar char="•"/>
            </a:pPr>
            <a:r>
              <a:rPr lang="en-US" sz="1400" dirty="0"/>
              <a:t>Additional data collection potential</a:t>
            </a:r>
            <a:endParaRPr kumimoji="0" lang="en-US" sz="1400" b="0" i="0" u="none" strike="noStrike" cap="none" spc="0" normalizeH="0" baseline="0" dirty="0">
              <a:ln>
                <a:noFill/>
              </a:ln>
              <a:solidFill>
                <a:srgbClr val="002569"/>
              </a:solidFill>
              <a:effectLst/>
              <a:uFillTx/>
            </a:endParaRPr>
          </a:p>
          <a:p>
            <a:pPr marL="285750" lvl="8" indent="-285750" algn="l" rtl="0" hangingPunct="0">
              <a:buFont typeface="Arial" panose="020B0604020202020204" pitchFamily="34" charset="0"/>
              <a:buChar char="•"/>
            </a:pPr>
            <a:r>
              <a:rPr kumimoji="0" lang="en-US" sz="1400" b="0" i="0" u="none" strike="noStrike" cap="none" spc="0" normalizeH="0" baseline="0" dirty="0" err="1">
                <a:ln>
                  <a:noFill/>
                </a:ln>
                <a:solidFill>
                  <a:srgbClr val="002569"/>
                </a:solidFill>
                <a:effectLst/>
                <a:uFillTx/>
              </a:rPr>
              <a:t>DigitalGlobe</a:t>
            </a:r>
            <a:r>
              <a:rPr kumimoji="0" lang="en-US" sz="1400" b="0" i="0" u="none" strike="noStrike" cap="none" spc="0" normalizeH="0" baseline="0" dirty="0">
                <a:ln>
                  <a:noFill/>
                </a:ln>
                <a:solidFill>
                  <a:srgbClr val="002569"/>
                </a:solidFill>
                <a:effectLst/>
                <a:uFillTx/>
              </a:rPr>
              <a:t>/Planet Labs mapping available through NASA Commercial Data Buy</a:t>
            </a:r>
          </a:p>
          <a:p>
            <a:pPr marL="285750" lvl="8" indent="-285750" algn="l" rtl="0" hangingPunct="0">
              <a:buFont typeface="Arial" panose="020B0604020202020204" pitchFamily="34" charset="0"/>
              <a:buChar char="•"/>
            </a:pPr>
            <a:endParaRPr kumimoji="0" lang="en-US" sz="1400" b="0" i="0" u="none" strike="noStrike" cap="none" spc="0" normalizeH="0" baseline="0" dirty="0">
              <a:ln>
                <a:noFill/>
              </a:ln>
              <a:solidFill>
                <a:srgbClr val="002569"/>
              </a:solidFill>
              <a:effectLst/>
              <a:uFillTx/>
            </a:endParaRPr>
          </a:p>
          <a:p>
            <a:pPr marL="285750" lvl="8" indent="-285750" algn="l" rtl="0" hangingPunct="0">
              <a:buFont typeface="Arial" panose="020B0604020202020204" pitchFamily="34" charset="0"/>
              <a:buChar char="•"/>
            </a:pPr>
            <a:endParaRPr kumimoji="0" lang="en-US" sz="1400" b="0" i="0" u="none" strike="noStrike" cap="none" spc="0" normalizeH="0" baseline="0" dirty="0">
              <a:ln>
                <a:noFill/>
              </a:ln>
              <a:solidFill>
                <a:srgbClr val="002569"/>
              </a:solidFill>
              <a:effectLst/>
              <a:uFillTx/>
            </a:endParaRPr>
          </a:p>
        </p:txBody>
      </p:sp>
      <p:sp>
        <p:nvSpPr>
          <p:cNvPr id="15" name="TextBox 14">
            <a:extLst>
              <a:ext uri="{FF2B5EF4-FFF2-40B4-BE49-F238E27FC236}">
                <a16:creationId xmlns:a16="http://schemas.microsoft.com/office/drawing/2014/main" id="{0AD5F573-403E-854F-87EA-B1DD528D7FC0}"/>
              </a:ext>
            </a:extLst>
          </p:cNvPr>
          <p:cNvSpPr txBox="1"/>
          <p:nvPr/>
        </p:nvSpPr>
        <p:spPr>
          <a:xfrm>
            <a:off x="89320" y="3724834"/>
            <a:ext cx="683840" cy="153886"/>
          </a:xfrm>
          <a:prstGeom prst="rect">
            <a:avLst/>
          </a:prstGeom>
          <a:solidFill>
            <a:srgbClr val="FAFAF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400" b="0" i="0" u="none" strike="noStrike" cap="none" spc="0" normalizeH="0" baseline="0" dirty="0">
                <a:ln>
                  <a:noFill/>
                </a:ln>
                <a:solidFill>
                  <a:srgbClr val="002569"/>
                </a:solidFill>
                <a:effectLst/>
                <a:uFillTx/>
              </a:rPr>
              <a:t>Image courtesy Wikipedia</a:t>
            </a:r>
          </a:p>
        </p:txBody>
      </p:sp>
    </p:spTree>
    <p:extLst>
      <p:ext uri="{BB962C8B-B14F-4D97-AF65-F5344CB8AC3E}">
        <p14:creationId xmlns:p14="http://schemas.microsoft.com/office/powerpoint/2010/main" val="24225620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C003F1-DCBF-D241-9755-917EE8C82591}"/>
              </a:ext>
            </a:extLst>
          </p:cNvPr>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a:extLst>
              <a:ext uri="{FF2B5EF4-FFF2-40B4-BE49-F238E27FC236}">
                <a16:creationId xmlns:a16="http://schemas.microsoft.com/office/drawing/2014/main" id="{F8EC2976-171A-8940-98F7-B9AD05CDD0E1}"/>
              </a:ext>
            </a:extLst>
          </p:cNvPr>
          <p:cNvSpPr>
            <a:spLocks noGrp="1"/>
          </p:cNvSpPr>
          <p:nvPr>
            <p:ph sz="quarter" idx="11"/>
          </p:nvPr>
        </p:nvSpPr>
        <p:spPr>
          <a:xfrm>
            <a:off x="2057399" y="304800"/>
            <a:ext cx="5181599" cy="533400"/>
          </a:xfrm>
        </p:spPr>
        <p:txBody>
          <a:bodyPr/>
          <a:lstStyle/>
          <a:p>
            <a:r>
              <a:rPr lang="en-US" sz="1800" dirty="0"/>
              <a:t>Mahanadi River Delta – Coastal Flooding</a:t>
            </a:r>
          </a:p>
          <a:p>
            <a:r>
              <a:rPr lang="en-US" sz="1600" dirty="0"/>
              <a:t>Cyclone </a:t>
            </a:r>
            <a:r>
              <a:rPr lang="en-US" sz="1600" dirty="0" err="1"/>
              <a:t>Amphan</a:t>
            </a:r>
            <a:r>
              <a:rPr lang="en-US" sz="1600" dirty="0"/>
              <a:t> (2020) or Cyclone </a:t>
            </a:r>
            <a:r>
              <a:rPr lang="en-US" sz="1600" dirty="0" err="1"/>
              <a:t>Fani</a:t>
            </a:r>
            <a:r>
              <a:rPr lang="en-US" sz="1600" dirty="0"/>
              <a:t> (2019)</a:t>
            </a:r>
          </a:p>
        </p:txBody>
      </p:sp>
      <p:cxnSp>
        <p:nvCxnSpPr>
          <p:cNvPr id="6" name="Straight Connector 5">
            <a:extLst>
              <a:ext uri="{FF2B5EF4-FFF2-40B4-BE49-F238E27FC236}">
                <a16:creationId xmlns:a16="http://schemas.microsoft.com/office/drawing/2014/main" id="{580E2964-BCCC-214C-B1C3-ECB832053D70}"/>
              </a:ext>
            </a:extLst>
          </p:cNvPr>
          <p:cNvCxnSpPr/>
          <p:nvPr/>
        </p:nvCxnSpPr>
        <p:spPr>
          <a:xfrm>
            <a:off x="4724400" y="1143000"/>
            <a:ext cx="0" cy="5715000"/>
          </a:xfrm>
          <a:prstGeom prst="lin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18A27A2C-9A8C-F04C-B3CD-6BE4AC8F263E}"/>
              </a:ext>
            </a:extLst>
          </p:cNvPr>
          <p:cNvCxnSpPr/>
          <p:nvPr/>
        </p:nvCxnSpPr>
        <p:spPr>
          <a:xfrm>
            <a:off x="0" y="3962400"/>
            <a:ext cx="9144000" cy="0"/>
          </a:xfrm>
          <a:prstGeom prst="lin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BA075CFA-94C0-C244-A180-E52A08078838}"/>
              </a:ext>
            </a:extLst>
          </p:cNvPr>
          <p:cNvSpPr txBox="1"/>
          <p:nvPr/>
        </p:nvSpPr>
        <p:spPr>
          <a:xfrm>
            <a:off x="0" y="3962400"/>
            <a:ext cx="268278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Status and Level of Effort</a:t>
            </a:r>
          </a:p>
        </p:txBody>
      </p:sp>
      <p:sp>
        <p:nvSpPr>
          <p:cNvPr id="9" name="TextBox 8">
            <a:extLst>
              <a:ext uri="{FF2B5EF4-FFF2-40B4-BE49-F238E27FC236}">
                <a16:creationId xmlns:a16="http://schemas.microsoft.com/office/drawing/2014/main" id="{36ACA93F-27B8-8F4A-BD8A-C45436ACBE3F}"/>
              </a:ext>
            </a:extLst>
          </p:cNvPr>
          <p:cNvSpPr txBox="1"/>
          <p:nvPr/>
        </p:nvSpPr>
        <p:spPr>
          <a:xfrm>
            <a:off x="4724400" y="1143001"/>
            <a:ext cx="216982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t>Expected Outcomes</a:t>
            </a:r>
            <a:endParaRPr kumimoji="0" lang="en-US" sz="1800" b="0" i="0" u="none" strike="noStrike" cap="none" spc="0" normalizeH="0" baseline="0" dirty="0">
              <a:ln>
                <a:noFill/>
              </a:ln>
              <a:solidFill>
                <a:srgbClr val="002569"/>
              </a:solidFill>
              <a:effectLst/>
              <a:uFillTx/>
            </a:endParaRPr>
          </a:p>
        </p:txBody>
      </p:sp>
      <p:sp>
        <p:nvSpPr>
          <p:cNvPr id="10" name="TextBox 9">
            <a:extLst>
              <a:ext uri="{FF2B5EF4-FFF2-40B4-BE49-F238E27FC236}">
                <a16:creationId xmlns:a16="http://schemas.microsoft.com/office/drawing/2014/main" id="{B12B1CAF-BE20-D642-A085-29179F7F82CC}"/>
              </a:ext>
            </a:extLst>
          </p:cNvPr>
          <p:cNvSpPr txBox="1"/>
          <p:nvPr/>
        </p:nvSpPr>
        <p:spPr>
          <a:xfrm>
            <a:off x="4724399" y="3962399"/>
            <a:ext cx="37343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t>Data Needs, Challenges, and Risks</a:t>
            </a:r>
            <a:endParaRPr kumimoji="0" lang="en-US" sz="1800" b="0" i="0" u="none" strike="noStrike" cap="none" spc="0" normalizeH="0" baseline="0" dirty="0">
              <a:ln>
                <a:noFill/>
              </a:ln>
              <a:solidFill>
                <a:srgbClr val="002569"/>
              </a:solidFill>
              <a:effectLst/>
              <a:uFillTx/>
            </a:endParaRPr>
          </a:p>
        </p:txBody>
      </p:sp>
      <p:pic>
        <p:nvPicPr>
          <p:cNvPr id="17" name="Picture 16">
            <a:extLst>
              <a:ext uri="{FF2B5EF4-FFF2-40B4-BE49-F238E27FC236}">
                <a16:creationId xmlns:a16="http://schemas.microsoft.com/office/drawing/2014/main" id="{67B34540-8558-3F4D-BF3F-ED3771EF3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20" y="1704221"/>
            <a:ext cx="2241260" cy="1584048"/>
          </a:xfrm>
          <a:prstGeom prst="rect">
            <a:avLst/>
          </a:prstGeom>
        </p:spPr>
      </p:pic>
      <p:sp>
        <p:nvSpPr>
          <p:cNvPr id="18" name="TextBox 17">
            <a:extLst>
              <a:ext uri="{FF2B5EF4-FFF2-40B4-BE49-F238E27FC236}">
                <a16:creationId xmlns:a16="http://schemas.microsoft.com/office/drawing/2014/main" id="{E9E83352-518D-DC47-95E3-B0ACE6EE2F13}"/>
              </a:ext>
            </a:extLst>
          </p:cNvPr>
          <p:cNvSpPr txBox="1"/>
          <p:nvPr/>
        </p:nvSpPr>
        <p:spPr>
          <a:xfrm>
            <a:off x="2399909" y="1273861"/>
            <a:ext cx="2172091" cy="26776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2569"/>
                </a:solidFill>
                <a:effectLst/>
                <a:uFillTx/>
              </a:rPr>
              <a:t>A large, relatively flat and expansive basin in eastern India, the Mahanadi experiences flooding from heavy monsoonal rains, typhoons, and related storm surge</a:t>
            </a:r>
          </a:p>
          <a:p>
            <a:pPr marL="285750" marR="0" indent="-285750" algn="l" defTabSz="457200" rtl="0" fontAlgn="auto"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2569"/>
                </a:solidFill>
                <a:effectLst/>
                <a:uFillTx/>
              </a:rPr>
              <a:t>Recently impacted by Typhoon </a:t>
            </a:r>
            <a:r>
              <a:rPr kumimoji="0" lang="en-US" sz="1400" b="0" i="0" u="none" strike="noStrike" cap="none" spc="0" normalizeH="0" baseline="0" dirty="0" err="1">
                <a:ln>
                  <a:noFill/>
                </a:ln>
                <a:solidFill>
                  <a:srgbClr val="002569"/>
                </a:solidFill>
                <a:effectLst/>
                <a:uFillTx/>
              </a:rPr>
              <a:t>Amphan</a:t>
            </a:r>
            <a:r>
              <a:rPr lang="en-US" sz="1400" dirty="0"/>
              <a:t>, in addition to past storm events</a:t>
            </a:r>
            <a:endParaRPr kumimoji="0" lang="en-US" sz="1400" b="0" i="0" u="none" strike="noStrike" cap="none" spc="0" normalizeH="0" baseline="0" dirty="0">
              <a:ln>
                <a:noFill/>
              </a:ln>
              <a:solidFill>
                <a:srgbClr val="002569"/>
              </a:solidFill>
              <a:effectLst/>
              <a:uFillTx/>
            </a:endParaRPr>
          </a:p>
        </p:txBody>
      </p:sp>
      <p:sp>
        <p:nvSpPr>
          <p:cNvPr id="19" name="TextBox 18">
            <a:extLst>
              <a:ext uri="{FF2B5EF4-FFF2-40B4-BE49-F238E27FC236}">
                <a16:creationId xmlns:a16="http://schemas.microsoft.com/office/drawing/2014/main" id="{B3F0A4DC-3239-3648-8220-1B45002EF35D}"/>
              </a:ext>
            </a:extLst>
          </p:cNvPr>
          <p:cNvSpPr txBox="1"/>
          <p:nvPr/>
        </p:nvSpPr>
        <p:spPr>
          <a:xfrm>
            <a:off x="4936460" y="1469410"/>
            <a:ext cx="3978934" cy="18158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8" indent="-285750" algn="l" rtl="0" hangingPunct="0">
              <a:buFont typeface="Arial" panose="020B0604020202020204" pitchFamily="34" charset="0"/>
              <a:buChar char="•"/>
            </a:pPr>
            <a:r>
              <a:rPr kumimoji="0" lang="en-US" sz="1400" b="0" i="0" u="none" strike="noStrike" cap="none" spc="0" normalizeH="0" baseline="0" dirty="0">
                <a:ln>
                  <a:noFill/>
                </a:ln>
                <a:solidFill>
                  <a:srgbClr val="002569"/>
                </a:solidFill>
                <a:effectLst/>
                <a:uFillTx/>
              </a:rPr>
              <a:t>Improved capability to map flood extent from combined optical and SAR; continued development of algorithms to benefit during NISAR operations period</a:t>
            </a:r>
          </a:p>
          <a:p>
            <a:pPr marL="285750" lvl="8" indent="-285750" algn="l" rtl="0" hangingPunct="0">
              <a:buFont typeface="Arial" panose="020B0604020202020204" pitchFamily="34" charset="0"/>
              <a:buChar char="•"/>
            </a:pPr>
            <a:r>
              <a:rPr lang="en-US" sz="1400" dirty="0"/>
              <a:t>Produce flood inundation maps, hazard maps, vulnerability maps, and combine with available flow data and other in situ observations</a:t>
            </a:r>
            <a:endParaRPr kumimoji="0" lang="en-US" sz="1400" b="0" i="0" u="none" strike="noStrike" cap="none" spc="0" normalizeH="0" baseline="0" dirty="0">
              <a:ln>
                <a:noFill/>
              </a:ln>
              <a:solidFill>
                <a:srgbClr val="002569"/>
              </a:solidFill>
              <a:effectLst/>
              <a:uFillTx/>
            </a:endParaRPr>
          </a:p>
        </p:txBody>
      </p:sp>
      <p:sp>
        <p:nvSpPr>
          <p:cNvPr id="20" name="TextBox 19">
            <a:extLst>
              <a:ext uri="{FF2B5EF4-FFF2-40B4-BE49-F238E27FC236}">
                <a16:creationId xmlns:a16="http://schemas.microsoft.com/office/drawing/2014/main" id="{9949B307-77A5-E74D-BC8C-1BEEC91FF294}"/>
              </a:ext>
            </a:extLst>
          </p:cNvPr>
          <p:cNvSpPr txBox="1"/>
          <p:nvPr/>
        </p:nvSpPr>
        <p:spPr>
          <a:xfrm>
            <a:off x="215538" y="4311142"/>
            <a:ext cx="4356459" cy="16004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8" indent="-285750" algn="l" rtl="0" hangingPunct="0">
              <a:buFont typeface="Arial" panose="020B0604020202020204" pitchFamily="34" charset="0"/>
              <a:buChar char="•"/>
            </a:pPr>
            <a:r>
              <a:rPr kumimoji="0" lang="en-US" sz="1400" b="0" i="0" u="none" strike="noStrike" cap="none" spc="0" normalizeH="0" baseline="0" dirty="0">
                <a:ln>
                  <a:noFill/>
                </a:ln>
                <a:solidFill>
                  <a:srgbClr val="002569"/>
                </a:solidFill>
                <a:effectLst/>
                <a:uFillTx/>
              </a:rPr>
              <a:t>Leads: ISRO, TBD</a:t>
            </a:r>
          </a:p>
          <a:p>
            <a:pPr marL="285750" lvl="8" indent="-285750" algn="l" rtl="0" hangingPunct="0">
              <a:buFont typeface="Arial" panose="020B0604020202020204" pitchFamily="34" charset="0"/>
              <a:buChar char="•"/>
            </a:pPr>
            <a:r>
              <a:rPr lang="en-US" sz="1400" dirty="0"/>
              <a:t>Region of interest and potential events have been defined, need to bring together available data sets from free and open sources or those shared (Sentinel-1, geostationary/LEO, Landsat/Sentinel-2) and others</a:t>
            </a:r>
          </a:p>
          <a:p>
            <a:pPr marL="285750" lvl="8" indent="-285750" algn="l" rtl="0" hangingPunct="0">
              <a:buFont typeface="Arial" panose="020B0604020202020204" pitchFamily="34" charset="0"/>
              <a:buChar char="•"/>
            </a:pPr>
            <a:endParaRPr kumimoji="0" lang="en-US" sz="1400" b="0" i="0" u="none" strike="noStrike" cap="none" spc="0" normalizeH="0" baseline="0" dirty="0">
              <a:ln>
                <a:noFill/>
              </a:ln>
              <a:solidFill>
                <a:srgbClr val="002569"/>
              </a:solidFill>
              <a:effectLst/>
              <a:highlight>
                <a:srgbClr val="FFFF00"/>
              </a:highlight>
              <a:uFillTx/>
            </a:endParaRPr>
          </a:p>
        </p:txBody>
      </p:sp>
      <p:sp>
        <p:nvSpPr>
          <p:cNvPr id="21" name="TextBox 20">
            <a:extLst>
              <a:ext uri="{FF2B5EF4-FFF2-40B4-BE49-F238E27FC236}">
                <a16:creationId xmlns:a16="http://schemas.microsoft.com/office/drawing/2014/main" id="{6EA39B72-44F8-3D44-8B51-7ABAF916312C}"/>
              </a:ext>
            </a:extLst>
          </p:cNvPr>
          <p:cNvSpPr txBox="1"/>
          <p:nvPr/>
        </p:nvSpPr>
        <p:spPr>
          <a:xfrm>
            <a:off x="4855034" y="4265206"/>
            <a:ext cx="4212766" cy="26776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8" indent="-285750" algn="l" rtl="0" hangingPunct="0">
              <a:buFont typeface="Arial" panose="020B0604020202020204" pitchFamily="34" charset="0"/>
              <a:buChar char="•"/>
            </a:pPr>
            <a:r>
              <a:rPr kumimoji="0" lang="en-US" sz="1400" b="0" i="0" u="none" strike="noStrike" cap="none" spc="0" normalizeH="0" baseline="0" dirty="0">
                <a:ln>
                  <a:noFill/>
                </a:ln>
                <a:solidFill>
                  <a:srgbClr val="002569"/>
                </a:solidFill>
                <a:effectLst/>
                <a:uFillTx/>
              </a:rPr>
              <a:t>In situ data needed for flood observations at any given time and to understand maximum extent or high water mark coverage</a:t>
            </a:r>
          </a:p>
          <a:p>
            <a:pPr marL="285750" lvl="8" indent="-285750" algn="l" rtl="0" hangingPunct="0">
              <a:buFont typeface="Arial" panose="020B0604020202020204" pitchFamily="34" charset="0"/>
              <a:buChar char="•"/>
            </a:pPr>
            <a:r>
              <a:rPr lang="en-US" sz="1400" dirty="0"/>
              <a:t>Looking for additional data coverage from multiple sensors including ASTER, CARTOSAT-1, ALOS DEM, CARTOSAT-2 high resolution images, Radarsat-1, 2 and RISAT-1 images and Sentinel-1 A/1B datasets </a:t>
            </a:r>
          </a:p>
          <a:p>
            <a:pPr marL="285750" lvl="8" indent="-285750" algn="l" rtl="0" hangingPunct="0">
              <a:buFont typeface="Arial" panose="020B0604020202020204" pitchFamily="34" charset="0"/>
              <a:buChar char="•"/>
            </a:pPr>
            <a:r>
              <a:rPr kumimoji="0" lang="en-US" sz="1400" b="0" i="0" u="none" strike="noStrike" cap="none" spc="0" normalizeH="0" baseline="0" dirty="0" err="1">
                <a:ln>
                  <a:noFill/>
                </a:ln>
                <a:solidFill>
                  <a:srgbClr val="002569"/>
                </a:solidFill>
                <a:effectLst/>
                <a:uFillTx/>
              </a:rPr>
              <a:t>DigitalGlobe</a:t>
            </a:r>
            <a:r>
              <a:rPr kumimoji="0" lang="en-US" sz="1400" b="0" i="0" u="none" strike="noStrike" cap="none" spc="0" normalizeH="0" baseline="0" dirty="0">
                <a:ln>
                  <a:noFill/>
                </a:ln>
                <a:solidFill>
                  <a:srgbClr val="002569"/>
                </a:solidFill>
                <a:effectLst/>
                <a:uFillTx/>
              </a:rPr>
              <a:t>/Planet Labs mapping may be available through NASA Commercial Data Buy or other Charter assets</a:t>
            </a:r>
          </a:p>
          <a:p>
            <a:pPr marL="285750" lvl="8" indent="-285750" algn="l" rtl="0" hangingPunct="0">
              <a:buFont typeface="Arial" panose="020B0604020202020204" pitchFamily="34" charset="0"/>
              <a:buChar char="•"/>
            </a:pPr>
            <a:endParaRPr kumimoji="0" lang="en-US" sz="1400" b="0" i="0" u="none" strike="noStrike" cap="none" spc="0" normalizeH="0" baseline="0" dirty="0">
              <a:ln>
                <a:noFill/>
              </a:ln>
              <a:solidFill>
                <a:srgbClr val="002569"/>
              </a:solidFill>
              <a:effectLst/>
              <a:highlight>
                <a:srgbClr val="FFFF00"/>
              </a:highlight>
              <a:uFillTx/>
            </a:endParaRPr>
          </a:p>
        </p:txBody>
      </p:sp>
    </p:spTree>
    <p:extLst>
      <p:ext uri="{BB962C8B-B14F-4D97-AF65-F5344CB8AC3E}">
        <p14:creationId xmlns:p14="http://schemas.microsoft.com/office/powerpoint/2010/main" val="7991223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8508D9-58ED-954A-BDCC-09FC0A58B423}"/>
              </a:ext>
            </a:extLst>
          </p:cNvPr>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a:extLst>
              <a:ext uri="{FF2B5EF4-FFF2-40B4-BE49-F238E27FC236}">
                <a16:creationId xmlns:a16="http://schemas.microsoft.com/office/drawing/2014/main" id="{CCF0E964-274E-4E4D-AEA7-4FC230FE6B85}"/>
              </a:ext>
            </a:extLst>
          </p:cNvPr>
          <p:cNvSpPr>
            <a:spLocks noGrp="1"/>
          </p:cNvSpPr>
          <p:nvPr>
            <p:ph sz="quarter" idx="10"/>
          </p:nvPr>
        </p:nvSpPr>
        <p:spPr/>
        <p:txBody>
          <a:bodyPr/>
          <a:lstStyle/>
          <a:p>
            <a:r>
              <a:rPr lang="en-US" dirty="0"/>
              <a:t>CEOS Flood Pilot interested parties had other cases proposed and are encouraged to continue – we welcome shared information about those cases beyond the three proposed.  </a:t>
            </a:r>
          </a:p>
          <a:p>
            <a:r>
              <a:rPr lang="en-US" dirty="0"/>
              <a:t>If we can get more detail about some regional events (e.g. China/Pearl River) and others, we can form additional teams focused on helping develop and test use cases in those areas.</a:t>
            </a:r>
          </a:p>
          <a:p>
            <a:pPr lvl="1"/>
            <a:r>
              <a:rPr lang="en-US" dirty="0"/>
              <a:t>We would like to stay limited to no more than 5 team-focused case studies to help keep focus and monthly progress.</a:t>
            </a:r>
          </a:p>
        </p:txBody>
      </p:sp>
      <p:sp>
        <p:nvSpPr>
          <p:cNvPr id="4" name="Content Placeholder 3">
            <a:extLst>
              <a:ext uri="{FF2B5EF4-FFF2-40B4-BE49-F238E27FC236}">
                <a16:creationId xmlns:a16="http://schemas.microsoft.com/office/drawing/2014/main" id="{1C94148C-D86D-144B-A813-40664D8927A4}"/>
              </a:ext>
            </a:extLst>
          </p:cNvPr>
          <p:cNvSpPr>
            <a:spLocks noGrp="1"/>
          </p:cNvSpPr>
          <p:nvPr>
            <p:ph sz="quarter" idx="11"/>
          </p:nvPr>
        </p:nvSpPr>
        <p:spPr/>
        <p:txBody>
          <a:bodyPr/>
          <a:lstStyle/>
          <a:p>
            <a:r>
              <a:rPr lang="en-US" dirty="0"/>
              <a:t>Other Cases</a:t>
            </a:r>
          </a:p>
        </p:txBody>
      </p:sp>
    </p:spTree>
    <p:extLst>
      <p:ext uri="{BB962C8B-B14F-4D97-AF65-F5344CB8AC3E}">
        <p14:creationId xmlns:p14="http://schemas.microsoft.com/office/powerpoint/2010/main" val="29182418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C1322F-6C9A-9A4F-84FB-1FC45C259FA8}"/>
              </a:ext>
            </a:extLst>
          </p:cNvPr>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a:extLst>
              <a:ext uri="{FF2B5EF4-FFF2-40B4-BE49-F238E27FC236}">
                <a16:creationId xmlns:a16="http://schemas.microsoft.com/office/drawing/2014/main" id="{BFA81575-B226-A740-848B-C7A1558DE9F9}"/>
              </a:ext>
            </a:extLst>
          </p:cNvPr>
          <p:cNvSpPr>
            <a:spLocks noGrp="1"/>
          </p:cNvSpPr>
          <p:nvPr>
            <p:ph sz="quarter" idx="10"/>
          </p:nvPr>
        </p:nvSpPr>
        <p:spPr/>
        <p:txBody>
          <a:bodyPr/>
          <a:lstStyle/>
          <a:p>
            <a:r>
              <a:rPr lang="en-US" dirty="0"/>
              <a:t>We would like to select the previous case studies as our first areas of interest as they touch on a few thematic areas where multiple parties and collaborators can exchange data and information:</a:t>
            </a:r>
          </a:p>
          <a:p>
            <a:pPr lvl="1"/>
            <a:r>
              <a:rPr lang="en-US" dirty="0"/>
              <a:t>Interior, seasonal flooding attributed to combined snowmelt and heavy rain – Red River of the North</a:t>
            </a:r>
          </a:p>
          <a:p>
            <a:pPr lvl="1"/>
            <a:r>
              <a:rPr lang="en-US" dirty="0"/>
              <a:t>Transboundary flood issues in a complex basin – La Plata River Basin in South America</a:t>
            </a:r>
          </a:p>
          <a:p>
            <a:pPr lvl="1"/>
            <a:r>
              <a:rPr lang="en-US" dirty="0"/>
              <a:t>Coastal, river delta, and tropical cyclone impacts – Mahanadi River Delta of eastern India</a:t>
            </a:r>
          </a:p>
          <a:p>
            <a:r>
              <a:rPr lang="en-US" dirty="0"/>
              <a:t>We would like participants to identify cases where they are willing to collaborate, develop and share flood mapping, and prepare to share their progress in a series of monthly, brief follow-up calls.</a:t>
            </a:r>
          </a:p>
          <a:p>
            <a:r>
              <a:rPr lang="en-US" dirty="0"/>
              <a:t>We will also work together on formal CEOS processes of identifying and sharing additional data sets.</a:t>
            </a:r>
          </a:p>
        </p:txBody>
      </p:sp>
      <p:sp>
        <p:nvSpPr>
          <p:cNvPr id="4" name="Content Placeholder 3">
            <a:extLst>
              <a:ext uri="{FF2B5EF4-FFF2-40B4-BE49-F238E27FC236}">
                <a16:creationId xmlns:a16="http://schemas.microsoft.com/office/drawing/2014/main" id="{3F9B9CE3-9AE4-9F40-9AB2-574FC75E1D5D}"/>
              </a:ext>
            </a:extLst>
          </p:cNvPr>
          <p:cNvSpPr>
            <a:spLocks noGrp="1"/>
          </p:cNvSpPr>
          <p:nvPr>
            <p:ph sz="quarter" idx="11"/>
          </p:nvPr>
        </p:nvSpPr>
        <p:spPr/>
        <p:txBody>
          <a:bodyPr/>
          <a:lstStyle/>
          <a:p>
            <a:r>
              <a:rPr lang="en-US" dirty="0"/>
              <a:t>Case Study Team Expectations</a:t>
            </a:r>
          </a:p>
        </p:txBody>
      </p:sp>
    </p:spTree>
    <p:extLst>
      <p:ext uri="{BB962C8B-B14F-4D97-AF65-F5344CB8AC3E}">
        <p14:creationId xmlns:p14="http://schemas.microsoft.com/office/powerpoint/2010/main" val="3604959290"/>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12482</TotalTime>
  <Words>2207</Words>
  <Application>Microsoft Office PowerPoint</Application>
  <PresentationFormat>On-screen Show (4:3)</PresentationFormat>
  <Paragraphs>238</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Bold</vt:lpstr>
      <vt:lpstr>Avenir Roman</vt:lpstr>
      <vt:lpstr>Calibri</vt:lpstr>
      <vt:lpstr>Courier New</vt:lpstr>
      <vt:lpstr>Droid Serif</vt:lpstr>
      <vt:lpstr>Helvetica</vt:lpstr>
      <vt:lpstr>Proxima Nova Regular</vt:lpstr>
      <vt:lpstr>Wingdings</vt:lpstr>
      <vt:lpstr>Default</vt:lpstr>
      <vt:lpstr>Flood Pilot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Borges, David E. (LARC-E303)</cp:lastModifiedBy>
  <cp:revision>189</cp:revision>
  <dcterms:modified xsi:type="dcterms:W3CDTF">2020-06-08T20:04:29Z</dcterms:modified>
</cp:coreProperties>
</file>