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474" r:id="rId4"/>
    <p:sldId id="466" r:id="rId5"/>
    <p:sldId id="473" r:id="rId6"/>
    <p:sldId id="762" r:id="rId7"/>
    <p:sldId id="761" r:id="rId8"/>
    <p:sldId id="760" r:id="rId9"/>
    <p:sldId id="759" r:id="rId10"/>
    <p:sldId id="427" r:id="rId11"/>
    <p:sldId id="448" r:id="rId12"/>
    <p:sldId id="330" r:id="rId13"/>
  </p:sldIdLst>
  <p:sldSz cx="12192000" cy="6858000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8"/>
    <p:restoredTop sz="91421"/>
  </p:normalViewPr>
  <p:slideViewPr>
    <p:cSldViewPr>
      <p:cViewPr varScale="1">
        <p:scale>
          <a:sx n="146" d="100"/>
          <a:sy n="146" d="100"/>
        </p:scale>
        <p:origin x="74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380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A8C69-CA0F-4E50-9B3D-2E3472291FD5}" type="datetimeFigureOut">
              <a:rPr lang="en-US" smtClean="0"/>
              <a:t>09/25/2020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0693F-6027-4AF8-B00C-81529E29D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500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01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5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1800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5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>
              <a:latin typeface="Calibri" charset="0"/>
              <a:ea typeface="MS PGothic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10855" indent="-273406" eaLnBrk="0" hangingPunct="0"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093622" indent="-218724" eaLnBrk="0" hangingPunct="0"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531071" indent="-218724" eaLnBrk="0" hangingPunct="0"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968520" indent="-218724" eaLnBrk="0" hangingPunct="0"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405969" indent="-21872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843418" indent="-21872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80867" indent="-21872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718316" indent="-21872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3989D21-4BF9-E944-9886-60276C514B9D}" type="slidenum">
              <a:rPr lang="en-US" sz="1100"/>
              <a:pPr eaLnBrk="1" hangingPunct="1"/>
              <a:t>3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924573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222222"/>
                </a:solidFill>
                <a:latin typeface="Helvetica" pitchFamily="2" charset="0"/>
              </a:rPr>
              <a:t>( </a:t>
            </a:r>
            <a:r>
              <a:rPr lang="en-GB" b="1" dirty="0">
                <a:solidFill>
                  <a:srgbClr val="222222"/>
                </a:solidFill>
                <a:latin typeface="Helvetica" pitchFamily="2" charset="0"/>
              </a:rPr>
              <a:t>a</a:t>
            </a:r>
            <a:r>
              <a:rPr lang="en-GB" dirty="0">
                <a:solidFill>
                  <a:srgbClr val="222222"/>
                </a:solidFill>
                <a:latin typeface="Helvetica" pitchFamily="2" charset="0"/>
              </a:rPr>
              <a:t> ) SAR amplitude ratio map from the pre-event pair acquired in ascending orbit, VV polarization, on 16/10/2018 and 22/10/2018. </a:t>
            </a:r>
          </a:p>
          <a:p>
            <a:r>
              <a:rPr lang="en-GB" dirty="0">
                <a:solidFill>
                  <a:srgbClr val="222222"/>
                </a:solidFill>
                <a:latin typeface="Helvetica" pitchFamily="2" charset="0"/>
              </a:rPr>
              <a:t>( </a:t>
            </a:r>
            <a:r>
              <a:rPr lang="en-GB" b="1" dirty="0">
                <a:solidFill>
                  <a:srgbClr val="222222"/>
                </a:solidFill>
                <a:latin typeface="Helvetica" pitchFamily="2" charset="0"/>
              </a:rPr>
              <a:t>b</a:t>
            </a:r>
            <a:r>
              <a:rPr lang="en-GB" dirty="0">
                <a:solidFill>
                  <a:srgbClr val="222222"/>
                </a:solidFill>
                <a:latin typeface="Helvetica" pitchFamily="2" charset="0"/>
              </a:rPr>
              <a:t> ) RGB colour composite of the cross-event pair, ascending, VV, R: 28/10/2018, G and B: 16/10/2018 and </a:t>
            </a:r>
          </a:p>
          <a:p>
            <a:r>
              <a:rPr lang="en-GB" dirty="0">
                <a:solidFill>
                  <a:srgbClr val="222222"/>
                </a:solidFill>
                <a:latin typeface="Helvetica" pitchFamily="2" charset="0"/>
              </a:rPr>
              <a:t>( </a:t>
            </a:r>
            <a:r>
              <a:rPr lang="en-GB" b="1" dirty="0">
                <a:solidFill>
                  <a:srgbClr val="222222"/>
                </a:solidFill>
                <a:latin typeface="Helvetica" pitchFamily="2" charset="0"/>
              </a:rPr>
              <a:t>c</a:t>
            </a:r>
            <a:r>
              <a:rPr lang="en-GB" dirty="0">
                <a:solidFill>
                  <a:srgbClr val="222222"/>
                </a:solidFill>
                <a:latin typeface="Helvetica" pitchFamily="2" charset="0"/>
              </a:rPr>
              <a:t> ) the matching interferometric coherence map. </a:t>
            </a:r>
          </a:p>
          <a:p>
            <a:r>
              <a:rPr lang="en-GB" dirty="0">
                <a:solidFill>
                  <a:srgbClr val="222222"/>
                </a:solidFill>
                <a:latin typeface="Helvetica" pitchFamily="2" charset="0"/>
              </a:rPr>
              <a:t>( </a:t>
            </a:r>
            <a:r>
              <a:rPr lang="en-GB" b="1" dirty="0">
                <a:solidFill>
                  <a:srgbClr val="222222"/>
                </a:solidFill>
                <a:latin typeface="Helvetica" pitchFamily="2" charset="0"/>
              </a:rPr>
              <a:t>d</a:t>
            </a:r>
            <a:r>
              <a:rPr lang="en-GB" dirty="0">
                <a:solidFill>
                  <a:srgbClr val="222222"/>
                </a:solidFill>
                <a:latin typeface="Helvetica" pitchFamily="2" charset="0"/>
              </a:rPr>
              <a:t> ) RGB colour composite of the cross-event pair, ascending, VV, R: 03/11/2018, G and B: 28/10/2018 and </a:t>
            </a:r>
          </a:p>
          <a:p>
            <a:r>
              <a:rPr lang="en-GB" dirty="0">
                <a:solidFill>
                  <a:srgbClr val="222222"/>
                </a:solidFill>
                <a:latin typeface="Helvetica" pitchFamily="2" charset="0"/>
              </a:rPr>
              <a:t>( </a:t>
            </a:r>
            <a:r>
              <a:rPr lang="en-GB" b="1" dirty="0">
                <a:solidFill>
                  <a:srgbClr val="222222"/>
                </a:solidFill>
                <a:latin typeface="Helvetica" pitchFamily="2" charset="0"/>
              </a:rPr>
              <a:t>e</a:t>
            </a:r>
            <a:r>
              <a:rPr lang="en-GB" dirty="0">
                <a:solidFill>
                  <a:srgbClr val="222222"/>
                </a:solidFill>
                <a:latin typeface="Helvetica" pitchFamily="2" charset="0"/>
              </a:rPr>
              <a:t> ) the matching ratio map. White arrows indicate patterns of increased radar backscatter in the nearby of </a:t>
            </a:r>
            <a:r>
              <a:rPr lang="en-GB" dirty="0" err="1">
                <a:solidFill>
                  <a:srgbClr val="222222"/>
                </a:solidFill>
                <a:latin typeface="Helvetica" pitchFamily="2" charset="0"/>
              </a:rPr>
              <a:t>Sergiopolis</a:t>
            </a:r>
            <a:r>
              <a:rPr lang="en-GB" dirty="0">
                <a:solidFill>
                  <a:srgbClr val="222222"/>
                </a:solidFill>
                <a:latin typeface="Helvetica" pitchFamily="2" charset="0"/>
              </a:rPr>
              <a:t> fortification walls and water basins. </a:t>
            </a:r>
          </a:p>
          <a:p>
            <a:r>
              <a:rPr lang="en-GB" dirty="0">
                <a:solidFill>
                  <a:srgbClr val="222222"/>
                </a:solidFill>
                <a:latin typeface="Helvetica" pitchFamily="2" charset="0"/>
              </a:rPr>
              <a:t>( </a:t>
            </a:r>
            <a:r>
              <a:rPr lang="en-GB" b="1" dirty="0">
                <a:solidFill>
                  <a:srgbClr val="222222"/>
                </a:solidFill>
                <a:latin typeface="Helvetica" pitchFamily="2" charset="0"/>
              </a:rPr>
              <a:t>f</a:t>
            </a:r>
            <a:r>
              <a:rPr lang="en-GB" dirty="0">
                <a:solidFill>
                  <a:srgbClr val="222222"/>
                </a:solidFill>
                <a:latin typeface="Helvetica" pitchFamily="2" charset="0"/>
              </a:rPr>
              <a:t> ) Ratio map of the post-event pair, descending, VV, 04/11/2018 and 29/10/2018. Contains modified Copernicus Sentinel-1 data 2018. Figure reproduced from </a:t>
            </a:r>
            <a:r>
              <a:rPr lang="en-GB" dirty="0" err="1">
                <a:solidFill>
                  <a:srgbClr val="222222"/>
                </a:solidFill>
                <a:latin typeface="Helvetica" pitchFamily="2" charset="0"/>
              </a:rPr>
              <a:t>Tapete</a:t>
            </a:r>
            <a:r>
              <a:rPr lang="en-GB" dirty="0">
                <a:solidFill>
                  <a:srgbClr val="222222"/>
                </a:solidFill>
                <a:latin typeface="Helvetica" pitchFamily="2" charset="0"/>
              </a:rPr>
              <a:t> and Cigna (2020) under the terms of the Creative Commons CC BY license.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147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5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>
              <a:latin typeface="Calibri" charset="0"/>
              <a:ea typeface="MS PGothic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10855" indent="-273406" eaLnBrk="0" hangingPunct="0"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093622" indent="-218724" eaLnBrk="0" hangingPunct="0"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531071" indent="-218724" eaLnBrk="0" hangingPunct="0"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968520" indent="-218724" eaLnBrk="0" hangingPunct="0"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405969" indent="-21872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843418" indent="-21872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80867" indent="-21872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718316" indent="-21872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3989D21-4BF9-E944-9886-60276C514B9D}" type="slidenum">
              <a:rPr lang="en-US" sz="1100"/>
              <a:pPr eaLnBrk="1" hangingPunct="1"/>
              <a:t>6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682371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5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>
              <a:latin typeface="Calibri" charset="0"/>
              <a:ea typeface="MS PGothic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10855" indent="-273406" eaLnBrk="0" hangingPunct="0"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093622" indent="-218724" eaLnBrk="0" hangingPunct="0"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531071" indent="-218724" eaLnBrk="0" hangingPunct="0"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968520" indent="-218724" eaLnBrk="0" hangingPunct="0"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405969" indent="-21872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843418" indent="-21872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80867" indent="-21872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718316" indent="-21872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3989D21-4BF9-E944-9886-60276C514B9D}" type="slidenum">
              <a:rPr lang="en-US" sz="1100"/>
              <a:pPr eaLnBrk="1" hangingPunct="1"/>
              <a:t>7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493656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5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>
              <a:latin typeface="Calibri" charset="0"/>
              <a:ea typeface="MS PGothic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10855" indent="-273406" eaLnBrk="0" hangingPunct="0"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093622" indent="-218724" eaLnBrk="0" hangingPunct="0"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531071" indent="-218724" eaLnBrk="0" hangingPunct="0"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968520" indent="-218724" eaLnBrk="0" hangingPunct="0"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405969" indent="-21872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843418" indent="-21872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80867" indent="-21872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718316" indent="-21872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3989D21-4BF9-E944-9886-60276C514B9D}" type="slidenum">
              <a:rPr lang="en-US" sz="1100"/>
              <a:pPr eaLnBrk="1" hangingPunct="1"/>
              <a:t>8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65262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928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5683642a09_0_0:notes"/>
          <p:cNvSpPr txBox="1">
            <a:spLocks noGrp="1"/>
          </p:cNvSpPr>
          <p:nvPr>
            <p:ph type="body" idx="1"/>
          </p:nvPr>
        </p:nvSpPr>
        <p:spPr>
          <a:xfrm>
            <a:off x="936414" y="4421823"/>
            <a:ext cx="5150273" cy="4189095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sp>
        <p:nvSpPr>
          <p:cNvPr id="382" name="Google Shape;382;g5683642a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3567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62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412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7BD55-2FD9-2948-8B11-8744E9F5D97C}" type="datetimeFigureOut">
              <a:rPr lang="en-GB"/>
              <a:pPr>
                <a:defRPr/>
              </a:pPr>
              <a:t>25/09/2020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84DE2-43F4-6045-B795-274C5005DA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899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10446" y="6412713"/>
            <a:ext cx="9629421" cy="357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b="1" dirty="0">
                <a:latin typeface="Book Antiqua" pitchFamily="18" charset="0"/>
              </a:rPr>
              <a:t>The 27</a:t>
            </a:r>
            <a:r>
              <a:rPr lang="en-US" b="1" baseline="30000" dirty="0">
                <a:latin typeface="Book Antiqua" pitchFamily="18" charset="0"/>
              </a:rPr>
              <a:t>th</a:t>
            </a:r>
            <a:r>
              <a:rPr lang="en-US" b="1" dirty="0">
                <a:latin typeface="Book Antiqua" pitchFamily="18" charset="0"/>
              </a:rPr>
              <a:t>  CEOS Plenary – Montréal, Canada – 5-6 November, 2013</a:t>
            </a:r>
            <a:endParaRPr lang="en-US" b="1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80354" y="6453965"/>
            <a:ext cx="2185581" cy="276999"/>
          </a:xfrm>
        </p:spPr>
        <p:txBody>
          <a:bodyPr/>
          <a:lstStyle>
            <a:lvl1pPr>
              <a:defRPr sz="1200">
                <a:latin typeface="Century Gothic" pitchFamily="34" charset="0"/>
              </a:defRPr>
            </a:lvl1pPr>
          </a:lstStyle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284676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15586"/>
            <a:ext cx="9567333" cy="533480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38739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09600" y="1600200"/>
            <a:ext cx="108712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2133600" y="22225"/>
            <a:ext cx="10058400" cy="9144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Shap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6E84D08-0435-49A0-95C3-4CC166FEA0FC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2774723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49525" y="188913"/>
            <a:ext cx="9240875" cy="50165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817" y="1457325"/>
            <a:ext cx="11260667" cy="4864100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F463AB0-2CC6-403A-90EC-93E795044F56}" type="datetimeFigureOut">
              <a:rPr kumimoji="1" lang="ja-JP" altLang="en-US" smtClean="0"/>
              <a:t>2020/9/25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9652000" y="6546856"/>
            <a:ext cx="2540000" cy="276999"/>
          </a:xfrm>
        </p:spPr>
        <p:txBody>
          <a:bodyPr/>
          <a:lstStyle>
            <a:lvl1pPr>
              <a:defRPr sz="1200"/>
            </a:lvl1pPr>
          </a:lstStyle>
          <a:p>
            <a:fld id="{7D3C35FD-47B6-4CD7-8146-95C1CE150425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7" name="Rectangle 4"/>
          <p:cNvSpPr txBox="1">
            <a:spLocks noChangeArrowheads="1"/>
          </p:cNvSpPr>
          <p:nvPr userDrawn="1"/>
        </p:nvSpPr>
        <p:spPr>
          <a:xfrm>
            <a:off x="9704983" y="6567056"/>
            <a:ext cx="2185581" cy="20588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rgbClr val="002569"/>
                </a:solidFill>
                <a:latin typeface="Century Gothic" pitchFamily="34" charset="0"/>
                <a:ea typeface="ＭＳ Ｐゴシック" pitchFamily="-106" charset="-128"/>
                <a:cs typeface="Calibri" pitchFamily="-106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6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6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6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6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6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6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6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6" charset="-128"/>
                <a:cs typeface="+mn-cs"/>
              </a:defRPr>
            </a:lvl9pPr>
          </a:lstStyle>
          <a:p>
            <a:pPr>
              <a:defRPr/>
            </a:pPr>
            <a:fld id="{6BF8D2B0-EFB6-4DAA-9B0B-6F6B3A580823}" type="slidenum">
              <a:rPr lang="en-US" sz="1000" smtClean="0"/>
              <a:pPr>
                <a:defRPr/>
              </a:pPr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57011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9652000" y="6546856"/>
            <a:ext cx="2540000" cy="24622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iscuss.terradue.com/t/gep-offer-expands-to-include-commercial-service-packs/917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philippe.bally@esa.in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floriane.provost@esa.int" TargetMode="External"/><Relationship Id="rId5" Type="http://schemas.openxmlformats.org/officeDocument/2006/relationships/hyperlink" Target="mailto:tpapadopoulou@argans.co.uk" TargetMode="External"/><Relationship Id="rId4" Type="http://schemas.openxmlformats.org/officeDocument/2006/relationships/hyperlink" Target="mailto:m.foumelis@brgm.fr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iscuss.terradue.com/t/sentinel-1-imagery-helps-clarifying-the-temporal-evolution-of-the-october-2018-flood-around-the-cultural-heritage-site-of-sergiopolis-in-syria/92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isis-pleiades@cnes.fr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1524000" y="2667000"/>
            <a:ext cx="5746243" cy="916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WGDisasters-14 Meeting</a:t>
            </a:r>
            <a:endParaRPr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1524000" y="39624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Philippe Bally, Theodora Papadopoulou, Michael </a:t>
            </a:r>
            <a:r>
              <a:rPr lang="en-US" dirty="0" err="1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Foumelis</a:t>
            </a:r>
            <a:endParaRPr lang="en-US" dirty="0">
              <a:solidFill>
                <a:schemeClr val="bg1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GB" dirty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ESA, BRGM</a:t>
            </a:r>
            <a:endParaRPr dirty="0">
              <a:solidFill>
                <a:schemeClr val="bg1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CEOS Geohazards Lab</a:t>
            </a:r>
            <a:endParaRPr dirty="0">
              <a:solidFill>
                <a:schemeClr val="bg1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Virtual meeting</a:t>
            </a:r>
            <a:endParaRPr dirty="0">
              <a:solidFill>
                <a:schemeClr val="bg1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1 – 3 September 2020</a:t>
            </a:r>
            <a:endParaRPr dirty="0">
              <a:solidFill>
                <a:schemeClr val="bg1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447800" y="1066800"/>
            <a:ext cx="3206895" cy="114373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1524000" y="2286000"/>
            <a:ext cx="4482604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40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14600" y="304800"/>
            <a:ext cx="6400800" cy="533480"/>
          </a:xfrm>
        </p:spPr>
        <p:txBody>
          <a:bodyPr/>
          <a:lstStyle/>
          <a:p>
            <a:pPr algn="l"/>
            <a:r>
              <a:rPr lang="en-US" sz="2800" dirty="0">
                <a:latin typeface="+mj-lt"/>
                <a:ea typeface="ＭＳ Ｐゴシック" pitchFamily="-106" charset="-128"/>
                <a:cs typeface="Tahoma" pitchFamily="-106" charset="0"/>
              </a:rPr>
              <a:t>Network of Resources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1581A6-2C12-274A-BF00-D60CCB9D4F5A}"/>
              </a:ext>
            </a:extLst>
          </p:cNvPr>
          <p:cNvSpPr/>
          <p:nvPr/>
        </p:nvSpPr>
        <p:spPr>
          <a:xfrm>
            <a:off x="228600" y="1066800"/>
            <a:ext cx="117348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1475" indent="-285750">
              <a:lnSpc>
                <a:spcPct val="170000"/>
              </a:lnSpc>
              <a:buFont typeface="Wingdings" pitchFamily="2" charset="2"/>
              <a:buChar char="Ø"/>
            </a:pPr>
            <a:r>
              <a:rPr lang="en-GB" sz="2000" dirty="0">
                <a:cs typeface="Arial" panose="020B0604020202020204" pitchFamily="34" charset="0"/>
              </a:rPr>
              <a:t>GEP on-boarded on </a:t>
            </a:r>
            <a:r>
              <a:rPr lang="en-GB" sz="2000" dirty="0" err="1">
                <a:cs typeface="Arial" panose="020B0604020202020204" pitchFamily="34" charset="0"/>
              </a:rPr>
              <a:t>NoR</a:t>
            </a:r>
            <a:r>
              <a:rPr lang="en-GB" sz="2000" dirty="0">
                <a:cs typeface="Arial" panose="020B0604020202020204" pitchFamily="34" charset="0"/>
              </a:rPr>
              <a:t> since June 2020</a:t>
            </a:r>
            <a:endParaRPr lang="en-GB" sz="2000" b="1" dirty="0">
              <a:latin typeface="+mj-lt"/>
              <a:cs typeface="Arial" panose="020B0604020202020204" pitchFamily="34" charset="0"/>
            </a:endParaRPr>
          </a:p>
          <a:p>
            <a:pPr marL="371475" indent="-285750">
              <a:lnSpc>
                <a:spcPct val="170000"/>
              </a:lnSpc>
              <a:buFont typeface="Wingdings" pitchFamily="2" charset="2"/>
              <a:buChar char="Ø"/>
            </a:pPr>
            <a:r>
              <a:rPr lang="en-GB" sz="2000" b="1" dirty="0">
                <a:latin typeface="+mj-lt"/>
                <a:cs typeface="Arial" panose="020B0604020202020204" pitchFamily="34" charset="0"/>
              </a:rPr>
              <a:t>Single access point for</a:t>
            </a:r>
            <a:r>
              <a:rPr lang="en-GB" sz="2000" dirty="0">
                <a:latin typeface="+mj-lt"/>
                <a:cs typeface="Arial" panose="020B0604020202020204" pitchFamily="34" charset="0"/>
              </a:rPr>
              <a:t>:</a:t>
            </a:r>
          </a:p>
          <a:p>
            <a:pPr marL="371475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  <a:cs typeface="Arial" panose="020B0604020202020204" pitchFamily="34" charset="0"/>
              </a:rPr>
              <a:t>Resource tier providers (ICT Providers hosting collocated EO data)</a:t>
            </a:r>
          </a:p>
          <a:p>
            <a:pPr marL="371475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  <a:cs typeface="Arial" panose="020B0604020202020204" pitchFamily="34" charset="0"/>
              </a:rPr>
              <a:t>Platform service providers (built on top of a resource tier provider)</a:t>
            </a:r>
          </a:p>
          <a:p>
            <a:pPr marL="85725"/>
            <a:endParaRPr lang="en-GB" sz="2000" dirty="0">
              <a:latin typeface="+mj-lt"/>
              <a:cs typeface="Arial" panose="020B0604020202020204" pitchFamily="34" charset="0"/>
            </a:endParaRPr>
          </a:p>
          <a:p>
            <a:pPr marL="371475" indent="-285750">
              <a:buFont typeface="Wingdings" pitchFamily="2" charset="2"/>
              <a:buChar char="Ø"/>
            </a:pPr>
            <a:r>
              <a:rPr lang="en-GB" sz="2000" b="1" dirty="0">
                <a:latin typeface="+mj-lt"/>
                <a:cs typeface="Arial" panose="020B0604020202020204" pitchFamily="34" charset="0"/>
              </a:rPr>
              <a:t>Addressing:</a:t>
            </a:r>
          </a:p>
          <a:p>
            <a:pPr marL="371475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latin typeface="+mj-lt"/>
                <a:cs typeface="Arial" panose="020B0604020202020204" pitchFamily="34" charset="0"/>
              </a:rPr>
              <a:t>Self-funded user</a:t>
            </a:r>
            <a:r>
              <a:rPr lang="en-GB" sz="2000" dirty="0">
                <a:latin typeface="+mj-lt"/>
                <a:cs typeface="Arial" panose="020B0604020202020204" pitchFamily="34" charset="0"/>
              </a:rPr>
              <a:t>: Any user world wide requiring for any reason Resource Tier or Platform Services (e.g. Science, Development, Pre-commercial and Commercial) who funds the consumption themselves;</a:t>
            </a:r>
          </a:p>
          <a:p>
            <a:pPr marL="371475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latin typeface="+mj-lt"/>
                <a:cs typeface="Arial" panose="020B0604020202020204" pitchFamily="34" charset="0"/>
              </a:rPr>
              <a:t>Sponsored user</a:t>
            </a:r>
            <a:r>
              <a:rPr lang="en-GB" sz="2000" dirty="0">
                <a:latin typeface="+mj-lt"/>
                <a:cs typeface="Arial" panose="020B0604020202020204" pitchFamily="34" charset="0"/>
              </a:rPr>
              <a:t>: (Science, Development, Pre-commercial) by ESA and other entities via Announcement of Opportunity</a:t>
            </a:r>
          </a:p>
          <a:p>
            <a:pPr marL="1114403" lvl="1" indent="-57150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en-GB" sz="2000" dirty="0">
                <a:latin typeface="+mj-lt"/>
                <a:cs typeface="Arial" panose="020B0604020202020204" pitchFamily="34" charset="0"/>
              </a:rPr>
              <a:t>Sponsorship upon application (evaluation depends on project merit on a scientific and engineering viewpoints, schedule adequacy to complete the project and achieve positive results etc.)</a:t>
            </a:r>
          </a:p>
          <a:p>
            <a:pPr marL="371475" indent="-28575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en-GB" sz="2000" dirty="0">
                <a:latin typeface="+mj-lt"/>
                <a:cs typeface="Arial" panose="020B0604020202020204" pitchFamily="34" charset="0"/>
              </a:rPr>
              <a:t>Article and detailed guide published on GEP </a:t>
            </a:r>
            <a:r>
              <a:rPr lang="en-GB" sz="2000" dirty="0">
                <a:hlinkClick r:id="rId3"/>
              </a:rPr>
              <a:t>https://discuss.terradue.com/t/gep-offer-expands-to-include-commercial-service-packs/917</a:t>
            </a:r>
            <a:endParaRPr lang="en-GB" sz="2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21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2514600" y="152400"/>
            <a:ext cx="6930656" cy="671420"/>
          </a:xfrm>
        </p:spPr>
        <p:txBody>
          <a:bodyPr/>
          <a:lstStyle/>
          <a:p>
            <a:pPr algn="l"/>
            <a:r>
              <a:rPr lang="en-GB" sz="2800" dirty="0">
                <a:latin typeface="+mj-lt"/>
                <a:ea typeface="ＭＳ Ｐゴシック" pitchFamily="-106" charset="-128"/>
                <a:cs typeface="Tahoma" pitchFamily="-106" charset="0"/>
              </a:rPr>
              <a:t>Outreach and Capacity building</a:t>
            </a:r>
            <a:br>
              <a:rPr lang="en-GB" sz="2800" dirty="0">
                <a:latin typeface="+mj-lt"/>
                <a:ea typeface="ＭＳ Ｐゴシック" pitchFamily="-106" charset="-128"/>
                <a:cs typeface="Tahoma" pitchFamily="-106" charset="0"/>
              </a:rPr>
            </a:br>
            <a:r>
              <a:rPr lang="en-GB" altLang="ja-JP" sz="2800" dirty="0">
                <a:latin typeface="+mj-lt"/>
                <a:ea typeface="ＭＳ Ｐゴシック" pitchFamily="-106" charset="-128"/>
                <a:cs typeface="Tahoma" pitchFamily="-106" charset="0"/>
              </a:rPr>
              <a:t>Q2 – Q3 2020</a:t>
            </a:r>
            <a:endParaRPr lang="en-GB" sz="2800" dirty="0">
              <a:latin typeface="+mj-lt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689BCF-2530-C246-B23F-AB5F3DD326BC}"/>
              </a:ext>
            </a:extLst>
          </p:cNvPr>
          <p:cNvSpPr txBox="1"/>
          <p:nvPr/>
        </p:nvSpPr>
        <p:spPr>
          <a:xfrm>
            <a:off x="381000" y="1524000"/>
            <a:ext cx="11506200" cy="317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2000" dirty="0">
                <a:cs typeface="Arial" panose="020B0604020202020204" pitchFamily="34" charset="0"/>
                <a:sym typeface="Arial Bold"/>
              </a:rPr>
              <a:t>CEOS </a:t>
            </a:r>
            <a:r>
              <a:rPr lang="en-GB" sz="2000" dirty="0" err="1">
                <a:cs typeface="Arial" panose="020B0604020202020204" pitchFamily="34" charset="0"/>
                <a:sym typeface="Arial Bold"/>
              </a:rPr>
              <a:t>GLab</a:t>
            </a:r>
            <a:r>
              <a:rPr lang="en-GB" sz="2000" dirty="0">
                <a:cs typeface="Arial" panose="020B0604020202020204" pitchFamily="34" charset="0"/>
                <a:sym typeface="Arial Bold"/>
              </a:rPr>
              <a:t> </a:t>
            </a:r>
            <a:r>
              <a:rPr lang="en-GB" sz="2000" b="1" dirty="0">
                <a:cs typeface="Arial" panose="020B0604020202020204" pitchFamily="34" charset="0"/>
                <a:sym typeface="Arial Bold"/>
              </a:rPr>
              <a:t>webpage updated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000" dirty="0">
                <a:cs typeface="Arial" panose="020B0604020202020204" pitchFamily="34" charset="0"/>
                <a:sym typeface="Arial Bold"/>
              </a:rPr>
              <a:t>Blog posts and tweets</a:t>
            </a:r>
            <a:endParaRPr lang="en-GB" sz="2000" b="1" dirty="0">
              <a:latin typeface="+mj-lt"/>
              <a:cs typeface="Arial" panose="020B0604020202020204" pitchFamily="34" charset="0"/>
              <a:sym typeface="Arial Bold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sz="2000" b="1" dirty="0">
                <a:latin typeface="+mj-lt"/>
                <a:cs typeface="Arial" panose="020B0604020202020204" pitchFamily="34" charset="0"/>
                <a:sym typeface="Arial Bold"/>
              </a:rPr>
              <a:t>Demo </a:t>
            </a:r>
            <a:r>
              <a:rPr lang="en-GB" sz="2000" dirty="0">
                <a:latin typeface="+mj-lt"/>
                <a:cs typeface="Arial" panose="020B0604020202020204" pitchFamily="34" charset="0"/>
                <a:sym typeface="Arial Bold"/>
              </a:rPr>
              <a:t>of GEP service</a:t>
            </a:r>
            <a:r>
              <a:rPr lang="en-GB" sz="2000" b="1" dirty="0">
                <a:latin typeface="+mj-lt"/>
                <a:cs typeface="Arial" panose="020B0604020202020204" pitchFamily="34" charset="0"/>
                <a:sym typeface="Arial Bold"/>
              </a:rPr>
              <a:t>s to the World Bank for the Cities Resilience Programme</a:t>
            </a:r>
            <a:r>
              <a:rPr lang="en-GB" sz="2000" dirty="0">
                <a:latin typeface="+mj-lt"/>
                <a:cs typeface="Arial" panose="020B0604020202020204" pitchFamily="34" charset="0"/>
                <a:sym typeface="Arial Bold"/>
              </a:rPr>
              <a:t>, under which 10 cities in Africa and Asia have been processed on GEP</a:t>
            </a:r>
          </a:p>
          <a:p>
            <a:endParaRPr lang="en-GB" sz="2000" dirty="0"/>
          </a:p>
          <a:p>
            <a:r>
              <a:rPr lang="en-GB" sz="2000" b="1" u="sng" dirty="0"/>
              <a:t>Upcoming:</a:t>
            </a:r>
            <a:endParaRPr lang="en-GB" sz="20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sz="2000" b="1" dirty="0"/>
              <a:t>A paper under preparation </a:t>
            </a:r>
            <a:r>
              <a:rPr lang="en-GB" sz="2000" dirty="0"/>
              <a:t>by BRGM and the World Bank on the City Resilience Programme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000" b="1" dirty="0">
                <a:cs typeface="Arial" panose="020B0604020202020204" pitchFamily="34" charset="0"/>
                <a:sym typeface="Arial Bold"/>
              </a:rPr>
              <a:t>Demo &amp; training </a:t>
            </a:r>
            <a:r>
              <a:rPr lang="en-GB" sz="2000" dirty="0">
                <a:cs typeface="Arial" panose="020B0604020202020204" pitchFamily="34" charset="0"/>
                <a:sym typeface="Arial Bold"/>
              </a:rPr>
              <a:t>on GEP services to support the </a:t>
            </a:r>
            <a:r>
              <a:rPr lang="en-GB" sz="2000" b="1" dirty="0">
                <a:cs typeface="Arial" panose="020B0604020202020204" pitchFamily="34" charset="0"/>
                <a:sym typeface="Arial Bold"/>
              </a:rPr>
              <a:t>CRL 2020 Workshop </a:t>
            </a:r>
            <a:r>
              <a:rPr lang="en-GB" sz="2000" dirty="0">
                <a:cs typeface="Arial" panose="020B0604020202020204" pitchFamily="34" charset="0"/>
                <a:sym typeface="Arial Bold"/>
              </a:rPr>
              <a:t>(organized by NOA) in September 2020.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829745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12</a:t>
            </a:fld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33400" y="1378856"/>
            <a:ext cx="10972800" cy="5479144"/>
          </a:xfrm>
          <a:prstGeom prst="rect">
            <a:avLst/>
          </a:prstGeom>
        </p:spPr>
        <p:txBody>
          <a:bodyPr/>
          <a:lstStyle/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algn="ctr"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sz="2800" dirty="0">
                <a:latin typeface="+mj-lt"/>
                <a:cs typeface="Arial" panose="020B0604020202020204" pitchFamily="34" charset="0"/>
                <a:sym typeface="Arial Bold"/>
              </a:rPr>
              <a:t>Thank you</a:t>
            </a:r>
          </a:p>
          <a:p>
            <a:endParaRPr lang="en-US" sz="2000" dirty="0"/>
          </a:p>
          <a:p>
            <a:endParaRPr lang="en-US" sz="2000" dirty="0"/>
          </a:p>
          <a:p>
            <a:pPr lvl="1" defTabSz="914400">
              <a:lnSpc>
                <a:spcPct val="90000"/>
              </a:lnSpc>
              <a:spcBef>
                <a:spcPct val="20000"/>
              </a:spcBef>
            </a:pPr>
            <a:endParaRPr lang="en-US" altLang="ja-JP" sz="2000" dirty="0"/>
          </a:p>
          <a:p>
            <a:pPr lvl="1" defTabSz="914400">
              <a:lnSpc>
                <a:spcPct val="90000"/>
              </a:lnSpc>
              <a:spcBef>
                <a:spcPct val="20000"/>
              </a:spcBef>
            </a:pPr>
            <a:endParaRPr lang="en-GB" altLang="ja-JP" sz="2800" dirty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defTabSz="914400">
              <a:lnSpc>
                <a:spcPct val="90000"/>
              </a:lnSpc>
              <a:spcBef>
                <a:spcPct val="20000"/>
              </a:spcBef>
            </a:pPr>
            <a:endParaRPr lang="en-GB" altLang="ja-JP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defTabSz="914400">
              <a:lnSpc>
                <a:spcPct val="90000"/>
              </a:lnSpc>
              <a:spcBef>
                <a:spcPct val="20000"/>
              </a:spcBef>
            </a:pPr>
            <a:r>
              <a:rPr lang="en-GB" altLang="ja-JP" sz="2000" b="1" dirty="0">
                <a:solidFill>
                  <a:schemeClr val="tx1">
                    <a:lumMod val="75000"/>
                  </a:schemeClr>
                </a:solidFill>
                <a:latin typeface="+mj-lt"/>
                <a:ea typeface="ＭＳ Ｐゴシック" pitchFamily="50" charset="-128"/>
                <a:cs typeface="Arial" pitchFamily="34" charset="0"/>
              </a:rPr>
              <a:t>Geohazards Lab</a:t>
            </a:r>
            <a:r>
              <a:rPr lang="en-GB" altLang="ja-JP" sz="2000" dirty="0">
                <a:solidFill>
                  <a:schemeClr val="tx1">
                    <a:lumMod val="75000"/>
                  </a:schemeClr>
                </a:solidFill>
                <a:latin typeface="+mj-lt"/>
                <a:ea typeface="ＭＳ Ｐゴシック" pitchFamily="50" charset="-128"/>
                <a:cs typeface="Arial" pitchFamily="34" charset="0"/>
              </a:rPr>
              <a:t>:</a:t>
            </a:r>
          </a:p>
          <a:p>
            <a:pPr defTabSz="914400">
              <a:lnSpc>
                <a:spcPct val="90000"/>
              </a:lnSpc>
              <a:spcBef>
                <a:spcPct val="20000"/>
              </a:spcBef>
            </a:pPr>
            <a:r>
              <a:rPr lang="en-GB" altLang="ja-JP" sz="2000" dirty="0">
                <a:solidFill>
                  <a:schemeClr val="tx1">
                    <a:lumMod val="75000"/>
                  </a:schemeClr>
                </a:solidFill>
                <a:latin typeface="+mj-lt"/>
                <a:ea typeface="ＭＳ Ｐゴシック" pitchFamily="50" charset="-128"/>
                <a:cs typeface="Arial" pitchFamily="34" charset="0"/>
              </a:rPr>
              <a:t>Philippe Bally, ESA	</a:t>
            </a:r>
            <a:r>
              <a:rPr lang="en-GB" altLang="ja-JP" sz="2000" dirty="0">
                <a:solidFill>
                  <a:schemeClr val="tx1">
                    <a:lumMod val="75000"/>
                  </a:schemeClr>
                </a:solidFill>
                <a:latin typeface="+mj-lt"/>
                <a:ea typeface="ＭＳ Ｐゴシック" pitchFamily="50" charset="-128"/>
                <a:cs typeface="Arial" pitchFamily="34" charset="0"/>
                <a:hlinkClick r:id="rId3"/>
              </a:rPr>
              <a:t>philippe.bally@esa.int</a:t>
            </a:r>
            <a:endParaRPr lang="en-GB" altLang="ja-JP" sz="2000" dirty="0">
              <a:solidFill>
                <a:schemeClr val="tx1">
                  <a:lumMod val="75000"/>
                </a:schemeClr>
              </a:solidFill>
              <a:latin typeface="+mj-lt"/>
              <a:ea typeface="ＭＳ Ｐゴシック" pitchFamily="50" charset="-128"/>
              <a:cs typeface="Arial" pitchFamily="34" charset="0"/>
            </a:endParaRPr>
          </a:p>
          <a:p>
            <a:pPr defTabSz="914400">
              <a:lnSpc>
                <a:spcPct val="90000"/>
              </a:lnSpc>
              <a:spcBef>
                <a:spcPct val="20000"/>
              </a:spcBef>
            </a:pPr>
            <a:r>
              <a:rPr lang="en-GB" altLang="ja-JP" sz="2000" dirty="0">
                <a:solidFill>
                  <a:schemeClr val="tx1">
                    <a:lumMod val="75000"/>
                  </a:schemeClr>
                </a:solidFill>
                <a:latin typeface="+mj-lt"/>
                <a:ea typeface="ＭＳ Ｐゴシック" pitchFamily="50" charset="-128"/>
                <a:cs typeface="Arial" pitchFamily="34" charset="0"/>
              </a:rPr>
              <a:t>Michael </a:t>
            </a:r>
            <a:r>
              <a:rPr lang="en-GB" altLang="ja-JP" sz="2000" dirty="0" err="1">
                <a:solidFill>
                  <a:schemeClr val="tx1">
                    <a:lumMod val="75000"/>
                  </a:schemeClr>
                </a:solidFill>
                <a:latin typeface="+mj-lt"/>
                <a:ea typeface="ＭＳ Ｐゴシック" pitchFamily="50" charset="-128"/>
                <a:cs typeface="Arial" pitchFamily="34" charset="0"/>
              </a:rPr>
              <a:t>Foumelis</a:t>
            </a:r>
            <a:r>
              <a:rPr lang="en-GB" altLang="ja-JP" sz="2000" dirty="0">
                <a:solidFill>
                  <a:schemeClr val="tx1">
                    <a:lumMod val="75000"/>
                  </a:schemeClr>
                </a:solidFill>
                <a:latin typeface="+mj-lt"/>
                <a:ea typeface="ＭＳ Ｐゴシック" pitchFamily="50" charset="-128"/>
                <a:cs typeface="Arial" pitchFamily="34" charset="0"/>
              </a:rPr>
              <a:t>, BRGM </a:t>
            </a:r>
            <a:r>
              <a:rPr lang="en-GB" altLang="ja-JP" sz="2000" dirty="0">
                <a:solidFill>
                  <a:schemeClr val="tx1">
                    <a:lumMod val="75000"/>
                  </a:schemeClr>
                </a:solidFill>
                <a:latin typeface="+mj-lt"/>
                <a:ea typeface="ＭＳ Ｐゴシック" pitchFamily="50" charset="-128"/>
                <a:cs typeface="Arial" pitchFamily="34" charset="0"/>
                <a:hlinkClick r:id="rId4"/>
              </a:rPr>
              <a:t>m.foumelis@brgm.fr</a:t>
            </a:r>
            <a:r>
              <a:rPr lang="en-GB" altLang="ja-JP" sz="2000" dirty="0">
                <a:solidFill>
                  <a:schemeClr val="tx1">
                    <a:lumMod val="75000"/>
                  </a:schemeClr>
                </a:solidFill>
                <a:latin typeface="+mj-lt"/>
                <a:ea typeface="ＭＳ Ｐゴシック" pitchFamily="50" charset="-128"/>
                <a:cs typeface="Arial" pitchFamily="34" charset="0"/>
              </a:rPr>
              <a:t> </a:t>
            </a:r>
          </a:p>
          <a:p>
            <a:pPr defTabSz="914400">
              <a:lnSpc>
                <a:spcPct val="90000"/>
              </a:lnSpc>
              <a:spcBef>
                <a:spcPct val="20000"/>
              </a:spcBef>
            </a:pPr>
            <a:r>
              <a:rPr lang="en-GB" altLang="ja-JP" sz="2000" dirty="0">
                <a:solidFill>
                  <a:schemeClr val="tx1">
                    <a:lumMod val="75000"/>
                  </a:schemeClr>
                </a:solidFill>
                <a:latin typeface="+mj-lt"/>
                <a:ea typeface="ＭＳ Ｐゴシック" pitchFamily="50" charset="-128"/>
                <a:cs typeface="Arial" pitchFamily="34" charset="0"/>
              </a:rPr>
              <a:t>Theodora Papadopoulou, ARGANS Ltd. c/ ESA  </a:t>
            </a:r>
            <a:r>
              <a:rPr lang="en-GB" altLang="ja-JP" sz="2000" dirty="0">
                <a:solidFill>
                  <a:schemeClr val="tx1">
                    <a:lumMod val="75000"/>
                  </a:schemeClr>
                </a:solidFill>
                <a:latin typeface="+mj-lt"/>
                <a:ea typeface="ＭＳ Ｐゴシック" pitchFamily="50" charset="-128"/>
                <a:cs typeface="Arial" pitchFamily="34" charset="0"/>
                <a:hlinkClick r:id="rId5"/>
              </a:rPr>
              <a:t>tpapadopoulou@argans.co.uk</a:t>
            </a:r>
            <a:endParaRPr lang="en-GB" altLang="ja-JP" sz="2000" dirty="0">
              <a:solidFill>
                <a:schemeClr val="tx1">
                  <a:lumMod val="75000"/>
                </a:schemeClr>
              </a:solidFill>
              <a:latin typeface="+mj-lt"/>
              <a:ea typeface="ＭＳ Ｐゴシック" pitchFamily="50" charset="-128"/>
              <a:cs typeface="Arial" pitchFamily="34" charset="0"/>
            </a:endParaRPr>
          </a:p>
          <a:p>
            <a:pPr defTabSz="914400">
              <a:lnSpc>
                <a:spcPct val="90000"/>
              </a:lnSpc>
              <a:spcBef>
                <a:spcPct val="20000"/>
              </a:spcBef>
            </a:pPr>
            <a:r>
              <a:rPr lang="en-GB" altLang="ja-JP" sz="2000" dirty="0" err="1">
                <a:solidFill>
                  <a:schemeClr val="tx1">
                    <a:lumMod val="75000"/>
                  </a:schemeClr>
                </a:solidFill>
                <a:latin typeface="+mj-lt"/>
                <a:ea typeface="ＭＳ Ｐゴシック" pitchFamily="50" charset="-128"/>
                <a:cs typeface="Arial" pitchFamily="34" charset="0"/>
              </a:rPr>
              <a:t>Floriane</a:t>
            </a:r>
            <a:r>
              <a:rPr lang="en-GB" altLang="ja-JP" sz="2000" dirty="0">
                <a:solidFill>
                  <a:schemeClr val="tx1">
                    <a:lumMod val="75000"/>
                  </a:schemeClr>
                </a:solidFill>
                <a:latin typeface="+mj-lt"/>
                <a:ea typeface="ＭＳ Ｐゴシック" pitchFamily="50" charset="-128"/>
                <a:cs typeface="Arial" pitchFamily="34" charset="0"/>
              </a:rPr>
              <a:t> Provost, ESA  </a:t>
            </a:r>
            <a:r>
              <a:rPr lang="en-GB" altLang="ja-JP" sz="2000" dirty="0">
                <a:solidFill>
                  <a:schemeClr val="tx1">
                    <a:lumMod val="75000"/>
                  </a:schemeClr>
                </a:solidFill>
                <a:latin typeface="+mj-lt"/>
                <a:ea typeface="ＭＳ Ｐゴシック" pitchFamily="50" charset="-128"/>
                <a:cs typeface="Arial" pitchFamily="34" charset="0"/>
                <a:hlinkClick r:id="rId6"/>
              </a:rPr>
              <a:t>floriane.provost@esa.int</a:t>
            </a:r>
            <a:r>
              <a:rPr lang="en-GB" altLang="ja-JP" sz="2000" dirty="0">
                <a:solidFill>
                  <a:schemeClr val="tx1">
                    <a:lumMod val="75000"/>
                  </a:schemeClr>
                </a:solidFill>
                <a:latin typeface="+mj-lt"/>
                <a:ea typeface="ＭＳ Ｐゴシック" pitchFamily="50" charset="-128"/>
                <a:cs typeface="Arial" pitchFamily="34" charset="0"/>
              </a:rPr>
              <a:t> </a:t>
            </a:r>
          </a:p>
          <a:p>
            <a:pPr defTabSz="914400">
              <a:lnSpc>
                <a:spcPct val="90000"/>
              </a:lnSpc>
              <a:spcBef>
                <a:spcPct val="20000"/>
              </a:spcBef>
            </a:pPr>
            <a:endParaRPr lang="en-GB" altLang="ja-JP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022368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4090178" y="2803153"/>
            <a:ext cx="5259499" cy="103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342900" lvl="1" algn="just" defTabSz="342900">
              <a:lnSpc>
                <a:spcPct val="90000"/>
              </a:lnSpc>
              <a:buClr>
                <a:srgbClr val="0098DB"/>
              </a:buClr>
            </a:pPr>
            <a:endParaRPr lang="en-US" altLang="ja-JP" sz="1050">
              <a:solidFill>
                <a:srgbClr val="747678"/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561" y="6172106"/>
            <a:ext cx="848078" cy="512654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710" y="6116331"/>
            <a:ext cx="622324" cy="520262"/>
          </a:xfrm>
          <a:prstGeom prst="rect">
            <a:avLst/>
          </a:prstGeom>
        </p:spPr>
      </p:pic>
      <p:pic>
        <p:nvPicPr>
          <p:cNvPr id="25" name="Image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9" r="24187"/>
          <a:stretch/>
        </p:blipFill>
        <p:spPr bwMode="auto">
          <a:xfrm>
            <a:off x="2334835" y="6091593"/>
            <a:ext cx="738727" cy="58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 3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40" y="6108770"/>
            <a:ext cx="1126842" cy="5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180218"/>
            <a:ext cx="1024847" cy="413285"/>
          </a:xfrm>
          <a:prstGeom prst="rect">
            <a:avLst/>
          </a:prstGeom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756" y="6079681"/>
            <a:ext cx="514858" cy="550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653" y="6047356"/>
            <a:ext cx="577162" cy="61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242" y="6031197"/>
            <a:ext cx="448753" cy="66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780" y="6098083"/>
            <a:ext cx="548499" cy="532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256" y="6108770"/>
            <a:ext cx="777219" cy="550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1"/>
          <p:cNvSpPr txBox="1">
            <a:spLocks noChangeArrowheads="1"/>
          </p:cNvSpPr>
          <p:nvPr/>
        </p:nvSpPr>
        <p:spPr bwMode="auto">
          <a:xfrm>
            <a:off x="2457643" y="318485"/>
            <a:ext cx="55402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l" defTabSz="342900" eaLnBrk="0" hangingPunct="0">
              <a:defRPr/>
            </a:pPr>
            <a:r>
              <a:rPr lang="fr-FR" altLang="en-US" sz="2800" b="0" dirty="0" err="1">
                <a:solidFill>
                  <a:srgbClr val="FFFFFF"/>
                </a:solidFill>
                <a:latin typeface="+mj-lt"/>
                <a:ea typeface="ＭＳ Ｐゴシック" pitchFamily="-106" charset="-128"/>
                <a:cs typeface="Tahoma" pitchFamily="-106" charset="0"/>
              </a:rPr>
              <a:t>GeoHazards</a:t>
            </a:r>
            <a:r>
              <a:rPr lang="fr-FR" altLang="en-US" sz="2800" b="0" dirty="0">
                <a:solidFill>
                  <a:srgbClr val="FFFFFF"/>
                </a:solidFill>
                <a:latin typeface="+mj-lt"/>
                <a:ea typeface="ＭＳ Ｐゴシック" pitchFamily="-106" charset="-128"/>
                <a:cs typeface="Tahoma" pitchFamily="-106" charset="0"/>
              </a:rPr>
              <a:t> </a:t>
            </a:r>
            <a:r>
              <a:rPr lang="fr-FR" altLang="en-US" sz="2800" b="0" dirty="0" err="1">
                <a:solidFill>
                  <a:srgbClr val="FFFFFF"/>
                </a:solidFill>
                <a:latin typeface="+mj-lt"/>
                <a:ea typeface="ＭＳ Ｐゴシック" pitchFamily="-106" charset="-128"/>
                <a:cs typeface="Tahoma" pitchFamily="-106" charset="0"/>
              </a:rPr>
              <a:t>Lab</a:t>
            </a:r>
            <a:r>
              <a:rPr lang="fr-FR" altLang="en-US" sz="2800" b="0" dirty="0">
                <a:solidFill>
                  <a:srgbClr val="FFFFFF"/>
                </a:solidFill>
                <a:latin typeface="+mj-lt"/>
                <a:ea typeface="ＭＳ Ｐゴシック" pitchFamily="-106" charset="-128"/>
                <a:cs typeface="Tahoma" pitchFamily="-106" charset="0"/>
              </a:rPr>
              <a:t> Initiative </a:t>
            </a:r>
          </a:p>
        </p:txBody>
      </p:sp>
      <p:pic>
        <p:nvPicPr>
          <p:cNvPr id="38" name="Picture 13">
            <a:extLst>
              <a:ext uri="{FF2B5EF4-FFF2-40B4-BE49-F238E27FC236}">
                <a16:creationId xmlns:a16="http://schemas.microsoft.com/office/drawing/2014/main" id="{658F94D3-4BA1-D04B-9A54-E46AC614B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499" y="5988465"/>
            <a:ext cx="635667" cy="752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0">
            <a:extLst>
              <a:ext uri="{FF2B5EF4-FFF2-40B4-BE49-F238E27FC236}">
                <a16:creationId xmlns:a16="http://schemas.microsoft.com/office/drawing/2014/main" id="{44C3E404-07EC-4A43-ADD1-31ADDAAEDB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66271" y="6180217"/>
            <a:ext cx="1037574" cy="345858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213976" y="1981200"/>
            <a:ext cx="7426734" cy="3661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90000"/>
              </a:lnSpc>
              <a:spcAft>
                <a:spcPts val="900"/>
              </a:spcAft>
              <a:buClr>
                <a:srgbClr val="0098DB"/>
              </a:buClr>
            </a:pPr>
            <a:r>
              <a:rPr lang="en-US" altLang="ja-JP" sz="2000" b="1" dirty="0">
                <a:latin typeface="+mj-lt"/>
                <a:cs typeface="Arial" panose="020B0604020202020204" pitchFamily="34" charset="0"/>
                <a:sym typeface="Arial Bold"/>
              </a:rPr>
              <a:t>A platform with federated resources </a:t>
            </a:r>
            <a:r>
              <a:rPr lang="en-US" altLang="ja-JP" sz="2000" dirty="0">
                <a:latin typeface="+mj-lt"/>
                <a:cs typeface="Arial" panose="020B0604020202020204" pitchFamily="34" charset="0"/>
                <a:sym typeface="Arial Bold"/>
              </a:rPr>
              <a:t>to provide </a:t>
            </a:r>
            <a:r>
              <a:rPr lang="en-US" altLang="ja-JP" sz="2000" b="1" dirty="0">
                <a:latin typeface="+mj-lt"/>
                <a:cs typeface="Arial" panose="020B0604020202020204" pitchFamily="34" charset="0"/>
                <a:sym typeface="Arial Bold"/>
              </a:rPr>
              <a:t>data access and an online processing and e-collaboration environment </a:t>
            </a:r>
            <a:r>
              <a:rPr lang="en-US" altLang="ja-JP" sz="2000" dirty="0">
                <a:latin typeface="+mj-lt"/>
                <a:cs typeface="Arial" panose="020B0604020202020204" pitchFamily="34" charset="0"/>
                <a:sym typeface="Arial Bold"/>
              </a:rPr>
              <a:t>to exploit EO data to assess geohazards and their impact</a:t>
            </a:r>
          </a:p>
          <a:p>
            <a:pPr marL="600075" lvl="1" indent="-257175" algn="just" defTabSz="34290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n-US" altLang="ja-JP" sz="2000" dirty="0">
                <a:latin typeface="+mj-lt"/>
                <a:cs typeface="Arial" panose="020B0604020202020204" pitchFamily="34" charset="0"/>
                <a:sym typeface="Arial Bold"/>
              </a:rPr>
              <a:t>Supports and complements the CEOS WG Disasters thematic activities (on-going pilots, follow-on activities and the RO), GSNL and users from the broader geohazards community.</a:t>
            </a:r>
          </a:p>
          <a:p>
            <a:pPr marL="600075" lvl="1" indent="-257175" algn="just" defTabSz="34290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+mj-lt"/>
                <a:cs typeface="Arial" panose="020B0604020202020204" pitchFamily="34" charset="0"/>
                <a:sym typeface="Arial Bold"/>
              </a:rPr>
              <a:t>Maximize use of EO techniques and cloud processing by the EO expert community</a:t>
            </a:r>
          </a:p>
          <a:p>
            <a:pPr marL="600075" lvl="1" indent="-257175" algn="just" defTabSz="34290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+mj-lt"/>
                <a:cs typeface="Arial" panose="020B0604020202020204" pitchFamily="34" charset="0"/>
                <a:sym typeface="Arial Bold"/>
              </a:rPr>
              <a:t>Achieve acceptance of EO products by the non-expert EO scientific community, non-EO downstream users and decision makers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149425-E461-0F43-A040-96A8E1BB48C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72" t="31111" r="9640" b="47186"/>
          <a:stretch/>
        </p:blipFill>
        <p:spPr>
          <a:xfrm>
            <a:off x="7640710" y="1182520"/>
            <a:ext cx="3903073" cy="445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7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4"/>
          <p:cNvSpPr txBox="1">
            <a:spLocks/>
          </p:cNvSpPr>
          <p:nvPr/>
        </p:nvSpPr>
        <p:spPr bwMode="auto">
          <a:xfrm>
            <a:off x="2438400" y="304801"/>
            <a:ext cx="787991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800" dirty="0">
                <a:solidFill>
                  <a:srgbClr val="FFFFFF"/>
                </a:solidFill>
                <a:latin typeface="+mj-lt"/>
                <a:ea typeface="ＭＳ Ｐゴシック" pitchFamily="-106" charset="-128"/>
                <a:cs typeface="Tahoma" pitchFamily="-106" charset="0"/>
              </a:rPr>
              <a:t>Overview of activities</a:t>
            </a:r>
            <a:endParaRPr lang="en-GB" sz="2800" dirty="0">
              <a:solidFill>
                <a:srgbClr val="FFFFFF"/>
              </a:solidFill>
              <a:latin typeface="+mj-lt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26D5D98-AC49-0B4C-8D21-97FC278A2375}"/>
              </a:ext>
            </a:extLst>
          </p:cNvPr>
          <p:cNvSpPr txBox="1">
            <a:spLocks/>
          </p:cNvSpPr>
          <p:nvPr/>
        </p:nvSpPr>
        <p:spPr bwMode="auto">
          <a:xfrm>
            <a:off x="609600" y="1371600"/>
            <a:ext cx="11125200" cy="186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-106" charset="0"/>
              <a:buNone/>
              <a:defRPr sz="1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6" charset="2"/>
              <a:buNone/>
              <a:defRPr sz="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2860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2"/>
                </a:solidFill>
                <a:latin typeface="+mn-lt"/>
              </a:defRPr>
            </a:lvl6pPr>
            <a:lvl7pPr marL="2743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2"/>
                </a:solidFill>
                <a:latin typeface="+mn-lt"/>
              </a:defRPr>
            </a:lvl7pPr>
            <a:lvl8pPr marL="3200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2"/>
                </a:solidFill>
                <a:latin typeface="+mn-lt"/>
              </a:defRPr>
            </a:lvl8pPr>
            <a:lvl9pPr marL="3657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2"/>
                </a:solidFill>
                <a:latin typeface="+mn-lt"/>
              </a:defRPr>
            </a:lvl9pPr>
          </a:lstStyle>
          <a:p>
            <a:pPr defTabSz="914400"/>
            <a:endParaRPr lang="fr-FR" sz="2000" b="0" dirty="0">
              <a:solidFill>
                <a:srgbClr val="002569"/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rgbClr val="002569"/>
                </a:solidFill>
                <a:cs typeface="Arial" panose="020B0604020202020204" pitchFamily="34" charset="0"/>
              </a:rPr>
              <a:t>Started Federation with A2S/HPC </a:t>
            </a:r>
            <a:r>
              <a:rPr lang="en-GB" sz="2000" b="0" dirty="0" err="1">
                <a:solidFill>
                  <a:srgbClr val="002569"/>
                </a:solidFill>
                <a:cs typeface="Arial" panose="020B0604020202020204" pitchFamily="34" charset="0"/>
              </a:rPr>
              <a:t>Mésocentre</a:t>
            </a:r>
            <a:r>
              <a:rPr lang="en-GB" sz="2000" b="0" dirty="0">
                <a:solidFill>
                  <a:srgbClr val="002569"/>
                </a:solidFill>
                <a:cs typeface="Arial" panose="020B0604020202020204" pitchFamily="34" charset="0"/>
              </a:rPr>
              <a:t> at CNRS EOST for exploitation of Optical services for landslide detection, inventory mapping and monitoring of landslide motion</a:t>
            </a:r>
          </a:p>
          <a:p>
            <a:pPr defTabSz="914400"/>
            <a:endParaRPr lang="en-GB" sz="2000" b="0" dirty="0">
              <a:solidFill>
                <a:srgbClr val="002569"/>
              </a:solidFill>
              <a:cs typeface="Arial" panose="020B0604020202020204" pitchFamily="34" charset="0"/>
            </a:endParaRP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fr-FR" sz="2000" b="0" dirty="0" err="1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Pleiades</a:t>
            </a:r>
            <a:r>
              <a:rPr lang="fr-FR" sz="2000" b="0" dirty="0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 licence of CNES </a:t>
            </a:r>
            <a:r>
              <a:rPr lang="fr-FR" sz="2000" b="0" dirty="0" err="1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signed</a:t>
            </a:r>
            <a:r>
              <a:rPr lang="fr-FR" sz="2000" b="0" dirty="0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 by ESA TO ALLOW online </a:t>
            </a:r>
            <a:r>
              <a:rPr lang="fr-FR" sz="2000" b="0" dirty="0" err="1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explotation</a:t>
            </a:r>
            <a:r>
              <a:rPr lang="fr-FR" sz="2000" b="0" dirty="0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 of data in place</a:t>
            </a:r>
          </a:p>
          <a:p>
            <a:pPr defTabSz="914400"/>
            <a:endParaRPr lang="fr-FR" sz="2000" b="0" dirty="0">
              <a:solidFill>
                <a:srgbClr val="002569"/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fr-FR" sz="2000" b="0" dirty="0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Online </a:t>
            </a:r>
            <a:r>
              <a:rPr lang="fr-FR" sz="2000" b="0" dirty="0" err="1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processing</a:t>
            </a:r>
            <a:r>
              <a:rPr lang="fr-FR" sz="2000" b="0" dirty="0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 jobs for </a:t>
            </a:r>
            <a:r>
              <a:rPr lang="fr-FR" sz="2000" b="0" dirty="0" err="1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various</a:t>
            </a:r>
            <a:r>
              <a:rPr lang="fr-FR" sz="2000" b="0" dirty="0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 CEOS WGD </a:t>
            </a:r>
            <a:r>
              <a:rPr lang="fr-FR" sz="2000" b="0" dirty="0" err="1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thematic</a:t>
            </a:r>
            <a:r>
              <a:rPr lang="fr-FR" sz="2000" b="0" dirty="0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fr-FR" sz="2000" b="0" dirty="0" err="1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activities</a:t>
            </a:r>
            <a:r>
              <a:rPr lang="fr-FR" sz="2000" b="0" dirty="0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 (RO, </a:t>
            </a:r>
            <a:r>
              <a:rPr lang="fr-FR" sz="2000" b="0" dirty="0" err="1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Landlside</a:t>
            </a:r>
            <a:r>
              <a:rPr lang="fr-FR" sz="2000" b="0" dirty="0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 Pilot etc.)</a:t>
            </a:r>
          </a:p>
          <a:p>
            <a:pPr defTabSz="914400"/>
            <a:endParaRPr lang="fr-FR" sz="2000" b="0" dirty="0">
              <a:solidFill>
                <a:srgbClr val="002569"/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fr-FR" sz="2000" b="0" dirty="0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Animation and promotion of </a:t>
            </a:r>
            <a:r>
              <a:rPr lang="fr-FR" sz="2000" b="0" dirty="0" err="1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results</a:t>
            </a:r>
            <a:endParaRPr lang="fr-FR" sz="2000" b="0" dirty="0">
              <a:solidFill>
                <a:srgbClr val="002569"/>
              </a:solidFill>
              <a:latin typeface="+mj-lt"/>
              <a:cs typeface="Arial" panose="020B0604020202020204" pitchFamily="34" charset="0"/>
            </a:endParaRPr>
          </a:p>
          <a:p>
            <a:pPr defTabSz="914400"/>
            <a:endParaRPr lang="fr-FR" sz="2000" b="0" dirty="0">
              <a:solidFill>
                <a:srgbClr val="002569"/>
              </a:solidFill>
              <a:latin typeface="+mj-lt"/>
              <a:cs typeface="Arial" panose="020B0604020202020204" pitchFamily="34" charset="0"/>
            </a:endParaRPr>
          </a:p>
          <a:p>
            <a:pPr defTabSz="914400"/>
            <a:endParaRPr lang="en-US" sz="2000" b="0" dirty="0">
              <a:solidFill>
                <a:srgbClr val="00256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58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4" t="9534" r="34750" b="681"/>
          <a:stretch/>
        </p:blipFill>
        <p:spPr bwMode="auto">
          <a:xfrm>
            <a:off x="1613112" y="1160832"/>
            <a:ext cx="2775274" cy="4221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056370" y="3891081"/>
            <a:ext cx="246204" cy="10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2590800" y="262601"/>
            <a:ext cx="7476897" cy="40010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Verdana"/>
                <a:ea typeface="MS PGothic" pitchFamily="34" charset="-128"/>
                <a:cs typeface="Verdan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Verdana" pitchFamily="34" charset="0"/>
                <a:ea typeface="MS PGothic" pitchFamily="34" charset="-128"/>
                <a:cs typeface="Verdan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Verdana" pitchFamily="34" charset="0"/>
                <a:ea typeface="MS PGothic" pitchFamily="34" charset="-128"/>
                <a:cs typeface="Verdan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Verdana" pitchFamily="34" charset="0"/>
                <a:ea typeface="MS PGothic" pitchFamily="34" charset="-128"/>
                <a:cs typeface="Verdan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Verdana" pitchFamily="34" charset="0"/>
                <a:ea typeface="MS PGothic" pitchFamily="34" charset="-128"/>
                <a:cs typeface="Verdana" charset="0"/>
              </a:defRPr>
            </a:lvl5pPr>
            <a:lvl6pPr marL="457178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354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532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708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2800" dirty="0">
                <a:solidFill>
                  <a:srgbClr val="FFFFFF"/>
                </a:solidFill>
                <a:latin typeface="+mj-lt"/>
                <a:ea typeface="ＭＳ Ｐゴシック" pitchFamily="-106" charset="-128"/>
                <a:cs typeface="Tahoma" pitchFamily="-106" charset="0"/>
                <a:sym typeface="Arial Bold"/>
              </a:rPr>
              <a:t>Animate &amp; Communicate Scientific Results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380B296-FC6B-B148-B3B8-9293E77A42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4" t="16198" r="33171" b="18481"/>
          <a:stretch/>
        </p:blipFill>
        <p:spPr>
          <a:xfrm>
            <a:off x="2316829" y="2659896"/>
            <a:ext cx="3157388" cy="4172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DF28DF-FD0C-C947-A2B3-4090DCA87E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1" t="37723" r="32639" b="21734"/>
          <a:stretch/>
        </p:blipFill>
        <p:spPr>
          <a:xfrm>
            <a:off x="4962823" y="1160832"/>
            <a:ext cx="3110529" cy="24647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6FB41B-00E4-8542-A67D-BEFA62A432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5" t="46114" r="33037" b="14336"/>
          <a:stretch/>
        </p:blipFill>
        <p:spPr>
          <a:xfrm>
            <a:off x="7811826" y="1470225"/>
            <a:ext cx="3167926" cy="22662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A1E228-2658-784D-B924-1E0B7E6D7E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4" t="36667" r="39959" b="20000"/>
          <a:stretch/>
        </p:blipFill>
        <p:spPr>
          <a:xfrm>
            <a:off x="5474217" y="2897490"/>
            <a:ext cx="3110186" cy="2452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6B4473-14C8-AD4C-9572-52AA99E0F5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5" t="32199" r="33196" b="17615"/>
          <a:stretch/>
        </p:blipFill>
        <p:spPr>
          <a:xfrm>
            <a:off x="8725373" y="3637378"/>
            <a:ext cx="3150182" cy="2667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64F111-E6E9-A548-A798-B947FC27A4B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t="34445" r="39915" b="21521"/>
          <a:stretch/>
        </p:blipFill>
        <p:spPr>
          <a:xfrm>
            <a:off x="5935124" y="4410766"/>
            <a:ext cx="3004871" cy="246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6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2451554" y="152400"/>
            <a:ext cx="8153400" cy="400105"/>
          </a:xfrm>
        </p:spPr>
        <p:txBody>
          <a:bodyPr/>
          <a:lstStyle/>
          <a:p>
            <a:pPr algn="l"/>
            <a:r>
              <a:rPr lang="en-US" sz="2800" dirty="0">
                <a:latin typeface="+mj-lt"/>
                <a:ea typeface="ＭＳ Ｐゴシック" pitchFamily="-106" charset="-128"/>
                <a:cs typeface="Tahoma" pitchFamily="-106" charset="0"/>
              </a:rPr>
              <a:t>GEP Examples </a:t>
            </a:r>
            <a:r>
              <a:rPr lang="en-US" sz="2800" dirty="0">
                <a:latin typeface="+mj-lt"/>
                <a:ea typeface="ＭＳ Ｐゴシック" pitchFamily="-106" charset="-128"/>
                <a:cs typeface="Tahoma" pitchFamily="-106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–</a:t>
            </a:r>
            <a:r>
              <a:rPr lang="en-US" sz="2800" dirty="0">
                <a:latin typeface="+mj-lt"/>
                <a:ea typeface="ＭＳ Ｐゴシック" pitchFamily="-106" charset="-128"/>
                <a:cs typeface="Tahoma" pitchFamily="-106" charset="0"/>
              </a:rPr>
              <a:t> </a:t>
            </a:r>
            <a:r>
              <a:rPr lang="en-GB" sz="2800" dirty="0">
                <a:latin typeface="+mj-lt"/>
                <a:ea typeface="ＭＳ Ｐゴシック" pitchFamily="-106" charset="-128"/>
                <a:cs typeface="Tahoma" pitchFamily="-106" charset="0"/>
              </a:rPr>
              <a:t>Flood around the cultural heritage site of </a:t>
            </a:r>
            <a:r>
              <a:rPr lang="en-GB" sz="2800" dirty="0" err="1">
                <a:latin typeface="+mj-lt"/>
                <a:ea typeface="ＭＳ Ｐゴシック" pitchFamily="-106" charset="-128"/>
                <a:cs typeface="Tahoma" pitchFamily="-106" charset="0"/>
              </a:rPr>
              <a:t>Sergiopolis</a:t>
            </a:r>
            <a:r>
              <a:rPr lang="en-GB" sz="2800" dirty="0">
                <a:latin typeface="+mj-lt"/>
                <a:ea typeface="ＭＳ Ｐゴシック" pitchFamily="-106" charset="-128"/>
                <a:cs typeface="Tahoma" pitchFamily="-106" charset="0"/>
              </a:rPr>
              <a:t> in Syria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28254" y="2118719"/>
            <a:ext cx="405689" cy="135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8A5E24-3844-404D-97A2-9C7E4C1C5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6" t="15555" r="34722" b="5555"/>
          <a:stretch/>
        </p:blipFill>
        <p:spPr>
          <a:xfrm>
            <a:off x="457200" y="1295400"/>
            <a:ext cx="5181600" cy="5410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33996F-786D-B046-ACFC-F9E007111273}"/>
              </a:ext>
            </a:extLst>
          </p:cNvPr>
          <p:cNvSpPr/>
          <p:nvPr/>
        </p:nvSpPr>
        <p:spPr>
          <a:xfrm>
            <a:off x="5943600" y="1828800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b="1" dirty="0">
                <a:latin typeface="+mj-lt"/>
                <a:cs typeface="Arial" panose="020B0604020202020204" pitchFamily="34" charset="0"/>
              </a:rPr>
              <a:t>Multi-temporal analysis of the flooding event in </a:t>
            </a:r>
            <a:r>
              <a:rPr lang="en-GB" sz="2000" b="1" dirty="0" err="1">
                <a:latin typeface="+mj-lt"/>
                <a:cs typeface="Arial" panose="020B0604020202020204" pitchFamily="34" charset="0"/>
              </a:rPr>
              <a:t>Sergiopolis</a:t>
            </a:r>
            <a:r>
              <a:rPr lang="en-GB" sz="20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+mj-lt"/>
                <a:cs typeface="Arial" panose="020B0604020202020204" pitchFamily="34" charset="0"/>
              </a:rPr>
              <a:t>through the Sentinel-1 time series accessed and processed in GEP using SNAC-SNAP S-1 GRD Amplitude Change and COIN—Coherence and Intensity change for Sentinel-1 services. </a:t>
            </a:r>
          </a:p>
          <a:p>
            <a:r>
              <a:rPr lang="en-GB" sz="2000" dirty="0">
                <a:latin typeface="+mj-lt"/>
                <a:cs typeface="Arial" panose="020B0604020202020204" pitchFamily="34" charset="0"/>
              </a:rPr>
              <a:t>Credits: ASI</a:t>
            </a:r>
          </a:p>
          <a:p>
            <a:endParaRPr lang="en-GB" sz="20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i="1" dirty="0">
                <a:latin typeface="+mj-lt"/>
                <a:cs typeface="Arial" panose="020B0604020202020204" pitchFamily="34" charset="0"/>
              </a:rPr>
              <a:t>This example shows how the CEOS Flood Pilot could use a processing environment with advance processors (e.g. </a:t>
            </a:r>
            <a:r>
              <a:rPr lang="en-GB" sz="2000" i="1" dirty="0" err="1">
                <a:latin typeface="+mj-lt"/>
                <a:cs typeface="Arial" panose="020B0604020202020204" pitchFamily="34" charset="0"/>
              </a:rPr>
              <a:t>InSAR</a:t>
            </a:r>
            <a:r>
              <a:rPr lang="en-GB" sz="2000" i="1" dirty="0">
                <a:latin typeface="+mj-lt"/>
                <a:cs typeface="Arial" panose="020B0604020202020204" pitchFamily="34" charset="0"/>
              </a:rPr>
              <a:t> coherence) for flood monitoring</a:t>
            </a:r>
            <a:endParaRPr lang="en-US" sz="2000" i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761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4"/>
          <p:cNvSpPr txBox="1">
            <a:spLocks/>
          </p:cNvSpPr>
          <p:nvPr/>
        </p:nvSpPr>
        <p:spPr bwMode="auto">
          <a:xfrm>
            <a:off x="2438400" y="457200"/>
            <a:ext cx="787991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800" dirty="0">
                <a:solidFill>
                  <a:srgbClr val="FFFFFF"/>
                </a:solidFill>
                <a:latin typeface="+mj-lt"/>
                <a:ea typeface="ＭＳ Ｐゴシック" pitchFamily="-106" charset="-128"/>
                <a:cs typeface="Tahoma" pitchFamily="-106" charset="0"/>
              </a:rPr>
              <a:t>Federation between CNRS EOST’s HPC infrastructure and GEP</a:t>
            </a:r>
            <a:endParaRPr lang="en-GB" sz="2800" dirty="0">
              <a:solidFill>
                <a:srgbClr val="FFFFFF"/>
              </a:solidFill>
              <a:latin typeface="+mj-lt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26D5D98-AC49-0B4C-8D21-97FC278A2375}"/>
              </a:ext>
            </a:extLst>
          </p:cNvPr>
          <p:cNvSpPr txBox="1">
            <a:spLocks/>
          </p:cNvSpPr>
          <p:nvPr/>
        </p:nvSpPr>
        <p:spPr bwMode="auto">
          <a:xfrm>
            <a:off x="228600" y="1219200"/>
            <a:ext cx="11811000" cy="186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-106" charset="0"/>
              <a:buNone/>
              <a:defRPr sz="1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6" charset="2"/>
              <a:buNone/>
              <a:defRPr sz="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2860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2"/>
                </a:solidFill>
                <a:latin typeface="+mn-lt"/>
              </a:defRPr>
            </a:lvl6pPr>
            <a:lvl7pPr marL="2743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2"/>
                </a:solidFill>
                <a:latin typeface="+mn-lt"/>
              </a:defRPr>
            </a:lvl7pPr>
            <a:lvl8pPr marL="3200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2"/>
                </a:solidFill>
                <a:latin typeface="+mn-lt"/>
              </a:defRPr>
            </a:lvl8pPr>
            <a:lvl9pPr marL="3657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sz="2000" dirty="0">
                <a:latin typeface="+mj-lt"/>
              </a:rPr>
              <a:t>Enabling seamless job submission from the GEP of all processing services implemented by CNRS EOST on their HPC infrastructure. </a:t>
            </a:r>
          </a:p>
          <a:p>
            <a:r>
              <a:rPr lang="en-US" sz="2000" b="0" dirty="0">
                <a:latin typeface="+mj-lt"/>
              </a:rPr>
              <a:t>Since these services have been specifically designed to run optimally on HPC resources rather than on Cloud resources, the </a:t>
            </a:r>
            <a:r>
              <a:rPr lang="en-US" sz="2000" dirty="0">
                <a:latin typeface="+mj-lt"/>
              </a:rPr>
              <a:t>main advantage for users is better performances and the possibility to always access up-to-date software</a:t>
            </a:r>
            <a:r>
              <a:rPr lang="en-US" sz="2000" b="0" dirty="0">
                <a:latin typeface="+mj-lt"/>
              </a:rPr>
              <a:t>.</a:t>
            </a:r>
          </a:p>
          <a:p>
            <a:r>
              <a:rPr lang="en-US" sz="2000" b="0" dirty="0">
                <a:latin typeface="+mj-lt"/>
              </a:rPr>
              <a:t>Activities performed to allow seamless access of these services and related results from the GEP: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+mj-lt"/>
              </a:rPr>
              <a:t>Implementation of a REST interface to the internal resource management system of the A2S/HPC-</a:t>
            </a:r>
            <a:r>
              <a:rPr lang="en-US" sz="2000" b="0" dirty="0" err="1">
                <a:latin typeface="+mj-lt"/>
              </a:rPr>
              <a:t>Mésocentre</a:t>
            </a:r>
            <a:endParaRPr lang="en-US" sz="2000" b="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+mj-lt"/>
              </a:rPr>
              <a:t>Implementation of a component for synchronizing user management at the GEP and at the A2S/HPC-</a:t>
            </a:r>
            <a:r>
              <a:rPr lang="en-US" sz="2000" b="0" dirty="0" err="1">
                <a:latin typeface="+mj-lt"/>
              </a:rPr>
              <a:t>Mésocentre</a:t>
            </a:r>
            <a:endParaRPr lang="en-US" sz="2000" b="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+mj-lt"/>
              </a:rPr>
              <a:t>Implementation and setup of an OGC WPS compliant front-end to the A2S/HPC-</a:t>
            </a:r>
            <a:r>
              <a:rPr lang="en-US" sz="2000" b="0" dirty="0" err="1">
                <a:latin typeface="+mj-lt"/>
              </a:rPr>
              <a:t>Mésocentre</a:t>
            </a:r>
            <a:r>
              <a:rPr lang="en-US" sz="2000" b="0" dirty="0">
                <a:latin typeface="+mj-lt"/>
              </a:rPr>
              <a:t> system in order to allow submission and monitoring of processing jobs from the GEP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+mj-lt"/>
              </a:rPr>
              <a:t>Implementation of a Workflow Management System for the services running on the A2S/HPC-</a:t>
            </a:r>
            <a:r>
              <a:rPr lang="en-US" sz="2000" b="0" dirty="0" err="1">
                <a:latin typeface="+mj-lt"/>
              </a:rPr>
              <a:t>Mésocentre</a:t>
            </a:r>
            <a:r>
              <a:rPr lang="en-US" sz="2000" b="0" dirty="0">
                <a:latin typeface="+mj-lt"/>
              </a:rPr>
              <a:t> </a:t>
            </a:r>
            <a:r>
              <a:rPr lang="en-US" sz="2000" b="0">
                <a:latin typeface="+mj-lt"/>
              </a:rPr>
              <a:t>infrastructure to allow </a:t>
            </a:r>
            <a:r>
              <a:rPr lang="en-US" sz="2000" b="0" dirty="0">
                <a:latin typeface="+mj-lt"/>
              </a:rPr>
              <a:t>EO data provisioning and results publication through the GEP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+mj-lt"/>
              </a:rPr>
              <a:t>Implementation of compute-cost estimation measure and metrics module to allow proper accounting for services on this infrastructure</a:t>
            </a:r>
          </a:p>
          <a:p>
            <a:pPr defTabSz="914400"/>
            <a:endParaRPr lang="fr-FR" sz="2000" b="0" dirty="0">
              <a:solidFill>
                <a:srgbClr val="002569"/>
              </a:solidFill>
              <a:latin typeface="+mj-lt"/>
              <a:cs typeface="Arial" panose="020B0604020202020204" pitchFamily="34" charset="0"/>
            </a:endParaRPr>
          </a:p>
          <a:p>
            <a:pPr defTabSz="914400"/>
            <a:endParaRPr lang="en-US" sz="2000" b="0" dirty="0">
              <a:solidFill>
                <a:srgbClr val="00256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119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4"/>
          <p:cNvSpPr txBox="1">
            <a:spLocks/>
          </p:cNvSpPr>
          <p:nvPr/>
        </p:nvSpPr>
        <p:spPr bwMode="auto">
          <a:xfrm>
            <a:off x="2438400" y="213391"/>
            <a:ext cx="7879910" cy="87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800" dirty="0">
                <a:solidFill>
                  <a:srgbClr val="FFFFFF"/>
                </a:solidFill>
                <a:latin typeface="+mj-lt"/>
                <a:ea typeface="ＭＳ Ｐゴシック" pitchFamily="-106" charset="-128"/>
                <a:cs typeface="Tahoma" pitchFamily="-106" charset="0"/>
              </a:rPr>
              <a:t>CEOS Pleiades users agreement – Fully in place</a:t>
            </a:r>
            <a:endParaRPr lang="en-GB" sz="2800" dirty="0">
              <a:solidFill>
                <a:srgbClr val="FFFFFF"/>
              </a:solidFill>
              <a:latin typeface="+mj-lt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26D5D98-AC49-0B4C-8D21-97FC278A2375}"/>
              </a:ext>
            </a:extLst>
          </p:cNvPr>
          <p:cNvSpPr txBox="1">
            <a:spLocks/>
          </p:cNvSpPr>
          <p:nvPr/>
        </p:nvSpPr>
        <p:spPr bwMode="auto">
          <a:xfrm>
            <a:off x="1066800" y="2057400"/>
            <a:ext cx="10210800" cy="121920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-106" charset="0"/>
              <a:buNone/>
              <a:defRPr sz="1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6" charset="2"/>
              <a:buNone/>
              <a:defRPr sz="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2860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2"/>
                </a:solidFill>
                <a:latin typeface="+mn-lt"/>
              </a:defRPr>
            </a:lvl6pPr>
            <a:lvl7pPr marL="2743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2"/>
                </a:solidFill>
                <a:latin typeface="+mn-lt"/>
              </a:defRPr>
            </a:lvl7pPr>
            <a:lvl8pPr marL="3200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2"/>
                </a:solidFill>
                <a:latin typeface="+mn-lt"/>
              </a:defRPr>
            </a:lvl8pPr>
            <a:lvl9pPr marL="3657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2"/>
                </a:solidFill>
                <a:latin typeface="+mn-lt"/>
              </a:defRPr>
            </a:lvl9pPr>
          </a:lstStyle>
          <a:p>
            <a:pPr algn="ctr" defTabSz="914400"/>
            <a:r>
              <a:rPr lang="en-US" sz="2000" dirty="0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ESA and CNES reached an agreement:</a:t>
            </a:r>
          </a:p>
          <a:p>
            <a:pPr algn="ctr" defTabSz="914400"/>
            <a:r>
              <a:rPr lang="fr-FR" sz="2000" b="0" dirty="0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CEOS-</a:t>
            </a:r>
            <a:r>
              <a:rPr lang="fr-FR" sz="2000" b="0" dirty="0" err="1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Pleiades</a:t>
            </a:r>
            <a:r>
              <a:rPr lang="fr-FR" sz="2000" b="0" dirty="0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fr-FR" sz="2000" b="0" dirty="0" err="1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users</a:t>
            </a:r>
            <a:r>
              <a:rPr lang="fr-FR" sz="2000" b="0" dirty="0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fr-FR" sz="2000" b="0" dirty="0" err="1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can</a:t>
            </a:r>
            <a:r>
              <a:rPr lang="fr-FR" sz="2000" b="0" dirty="0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fr-FR" sz="2000" b="0" dirty="0" err="1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now</a:t>
            </a:r>
            <a:r>
              <a:rPr lang="fr-FR" sz="2000" b="0" dirty="0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fr-FR" sz="2000" b="0" dirty="0" err="1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access</a:t>
            </a:r>
            <a:r>
              <a:rPr lang="fr-FR" sz="2000" b="0" dirty="0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 via GEP </a:t>
            </a:r>
            <a:r>
              <a:rPr lang="fr-FR" sz="2000" b="0" dirty="0" err="1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any</a:t>
            </a:r>
            <a:r>
              <a:rPr lang="fr-FR" sz="2000" b="0" dirty="0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fr-FR" sz="2000" b="0" dirty="0" err="1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existing</a:t>
            </a:r>
            <a:r>
              <a:rPr lang="fr-FR" sz="2000" b="0" dirty="0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 (or </a:t>
            </a:r>
            <a:r>
              <a:rPr lang="fr-FR" sz="2000" b="0" dirty="0" err="1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newly</a:t>
            </a:r>
            <a:r>
              <a:rPr lang="fr-FR" sz="2000" b="0" dirty="0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fr-FR" sz="2000" b="0" dirty="0" err="1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requested</a:t>
            </a:r>
            <a:r>
              <a:rPr lang="fr-FR" sz="2000" b="0" dirty="0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) </a:t>
            </a:r>
            <a:r>
              <a:rPr lang="fr-FR" sz="2000" b="0" dirty="0" err="1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Pleiades</a:t>
            </a:r>
            <a:r>
              <a:rPr lang="fr-FR" sz="2000" b="0" dirty="0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 images </a:t>
            </a:r>
            <a:r>
              <a:rPr lang="fr-FR" sz="2000" b="0" dirty="0" err="1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stored</a:t>
            </a:r>
            <a:r>
              <a:rPr lang="fr-FR" sz="2000" b="0" dirty="0">
                <a:solidFill>
                  <a:srgbClr val="002569"/>
                </a:solidFill>
                <a:latin typeface="+mj-lt"/>
                <a:cs typeface="Arial" panose="020B0604020202020204" pitchFamily="34" charset="0"/>
              </a:rPr>
              <a:t> on GEP</a:t>
            </a:r>
          </a:p>
          <a:p>
            <a:pPr algn="ctr" defTabSz="914400"/>
            <a:endParaRPr lang="en-US" sz="2000" b="0" dirty="0">
              <a:solidFill>
                <a:srgbClr val="00256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324703-7EF4-D14D-9E74-8683A9EFF99E}"/>
              </a:ext>
            </a:extLst>
          </p:cNvPr>
          <p:cNvSpPr/>
          <p:nvPr/>
        </p:nvSpPr>
        <p:spPr>
          <a:xfrm>
            <a:off x="3733800" y="3733800"/>
            <a:ext cx="4011478" cy="40010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</a:rPr>
              <a:t>SCA signed by ESA in July 2020</a:t>
            </a:r>
          </a:p>
        </p:txBody>
      </p:sp>
    </p:spTree>
    <p:extLst>
      <p:ext uri="{BB962C8B-B14F-4D97-AF65-F5344CB8AC3E}">
        <p14:creationId xmlns:p14="http://schemas.microsoft.com/office/powerpoint/2010/main" val="546294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371600"/>
            <a:ext cx="11277600" cy="3137205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+mj-lt"/>
              </a:rPr>
              <a:t>A CEOS user submits a Pleiades data request form to </a:t>
            </a:r>
            <a:r>
              <a:rPr lang="en-US" sz="2000" dirty="0">
                <a:latin typeface="+mj-lt"/>
                <a:hlinkClick r:id="rId3"/>
              </a:rPr>
              <a:t>isis-pleiades@cnes.fr</a:t>
            </a:r>
            <a:r>
              <a:rPr lang="en-US" sz="2000" dirty="0">
                <a:latin typeface="+mj-lt"/>
              </a:rPr>
              <a:t> , provided the request is approved by the thematic CEOS Demonstrator/Pilot lead*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+mj-lt"/>
              </a:rPr>
              <a:t>CNES checks that the </a:t>
            </a:r>
            <a:r>
              <a:rPr lang="fr-FR" sz="2000" dirty="0" err="1">
                <a:latin typeface="+mj-lt"/>
              </a:rPr>
              <a:t>entity</a:t>
            </a:r>
            <a:r>
              <a:rPr lang="fr-FR" sz="2000" dirty="0">
                <a:latin typeface="+mj-lt"/>
              </a:rPr>
              <a:t>/public institution to </a:t>
            </a:r>
            <a:r>
              <a:rPr lang="fr-FR" sz="2000" dirty="0" err="1">
                <a:latin typeface="+mj-lt"/>
              </a:rPr>
              <a:t>which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belongs</a:t>
            </a:r>
            <a:r>
              <a:rPr lang="fr-FR" sz="2000" dirty="0">
                <a:latin typeface="+mj-lt"/>
              </a:rPr>
              <a:t> the « User » </a:t>
            </a:r>
            <a:r>
              <a:rPr lang="en-US" sz="2000" dirty="0">
                <a:latin typeface="+mj-lt"/>
              </a:rPr>
              <a:t>has signed the SCA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+mj-lt"/>
              </a:rPr>
              <a:t>If 2 is OK, CNES asks Airbus to acquire/produce the image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+mj-lt"/>
              </a:rPr>
              <a:t>Airbus informs the user and the platform operator for the delivery of the images by FTP    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+mj-lt"/>
              </a:rPr>
              <a:t>The dataset is made available on the platform by the platform operator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+mj-lt"/>
              </a:rPr>
              <a:t>The platform operator grants access to all CEOS-Pleiades users and the Pleiades </a:t>
            </a:r>
            <a:r>
              <a:rPr lang="en-US" sz="2000" dirty="0" err="1">
                <a:latin typeface="+mj-lt"/>
              </a:rPr>
              <a:t>lisence</a:t>
            </a:r>
            <a:r>
              <a:rPr lang="en-US" sz="2000" dirty="0">
                <a:latin typeface="+mj-lt"/>
              </a:rPr>
              <a:t> is signed (electronically if possible) before each download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+mj-lt"/>
              </a:rPr>
              <a:t>The dataset is shown on the catalogue for all platform users; no processing/download is permitted but any user can see the (metadata) catalogue of imagery.</a:t>
            </a:r>
          </a:p>
        </p:txBody>
      </p:sp>
      <p:sp>
        <p:nvSpPr>
          <p:cNvPr id="32770" name="Title 4"/>
          <p:cNvSpPr txBox="1">
            <a:spLocks/>
          </p:cNvSpPr>
          <p:nvPr/>
        </p:nvSpPr>
        <p:spPr bwMode="auto">
          <a:xfrm>
            <a:off x="2438400" y="213391"/>
            <a:ext cx="7879910" cy="87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800" dirty="0">
                <a:solidFill>
                  <a:srgbClr val="FFFFFF"/>
                </a:solidFill>
                <a:latin typeface="+mj-lt"/>
                <a:ea typeface="ＭＳ Ｐゴシック" pitchFamily="-106" charset="-128"/>
                <a:cs typeface="Tahoma" pitchFamily="-106" charset="0"/>
              </a:rPr>
              <a:t>CEOS Pleiades users agreement - Data order/delivery Procedure</a:t>
            </a:r>
            <a:endParaRPr lang="en-GB" sz="2800" dirty="0">
              <a:solidFill>
                <a:srgbClr val="FFFFFF"/>
              </a:solidFill>
              <a:latin typeface="+mj-lt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07152F-8CEE-EA4E-8714-C75D88BCAC2E}"/>
              </a:ext>
            </a:extLst>
          </p:cNvPr>
          <p:cNvSpPr txBox="1">
            <a:spLocks/>
          </p:cNvSpPr>
          <p:nvPr/>
        </p:nvSpPr>
        <p:spPr bwMode="auto">
          <a:xfrm>
            <a:off x="4252933" y="5448575"/>
            <a:ext cx="3645301" cy="119900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-106" charset="0"/>
              <a:buNone/>
              <a:defRPr sz="1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6" charset="2"/>
              <a:buNone/>
              <a:defRPr sz="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2860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2"/>
                </a:solidFill>
                <a:latin typeface="+mn-lt"/>
              </a:defRPr>
            </a:lvl6pPr>
            <a:lvl7pPr marL="2743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2"/>
                </a:solidFill>
                <a:latin typeface="+mn-lt"/>
              </a:defRPr>
            </a:lvl7pPr>
            <a:lvl8pPr marL="3200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2"/>
                </a:solidFill>
                <a:latin typeface="+mn-lt"/>
              </a:defRPr>
            </a:lvl8pPr>
            <a:lvl9pPr marL="3657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2"/>
                </a:solidFill>
                <a:latin typeface="+mn-lt"/>
              </a:defRPr>
            </a:lvl9pPr>
          </a:lstStyle>
          <a:p>
            <a:pPr defTabSz="914400"/>
            <a:r>
              <a:rPr lang="en-US" sz="1200" dirty="0">
                <a:solidFill>
                  <a:schemeClr val="bg1"/>
                </a:solidFill>
              </a:rPr>
              <a:t>*Leads responsible for Pleiades data requests</a:t>
            </a:r>
          </a:p>
          <a:p>
            <a:pPr defTabSz="914400"/>
            <a:r>
              <a:rPr lang="en-US" sz="1200" b="0" dirty="0">
                <a:solidFill>
                  <a:schemeClr val="bg1"/>
                </a:solidFill>
              </a:rPr>
              <a:t>Landslides: Jean-Philippe </a:t>
            </a:r>
            <a:r>
              <a:rPr lang="en-US" sz="1200" b="0" dirty="0" err="1">
                <a:solidFill>
                  <a:schemeClr val="bg1"/>
                </a:solidFill>
              </a:rPr>
              <a:t>Malet</a:t>
            </a:r>
            <a:endParaRPr lang="en-US" sz="1200" b="0" dirty="0">
              <a:solidFill>
                <a:schemeClr val="bg1"/>
              </a:solidFill>
            </a:endParaRPr>
          </a:p>
          <a:p>
            <a:pPr defTabSz="914400"/>
            <a:r>
              <a:rPr lang="en-US" sz="1200" b="0" dirty="0">
                <a:solidFill>
                  <a:schemeClr val="bg1"/>
                </a:solidFill>
              </a:rPr>
              <a:t>Seismic: Theodora Papadopoulou, Stefano Salvi</a:t>
            </a:r>
          </a:p>
          <a:p>
            <a:pPr defTabSz="914400"/>
            <a:r>
              <a:rPr lang="en-US" sz="1200" b="0" dirty="0">
                <a:solidFill>
                  <a:schemeClr val="bg1"/>
                </a:solidFill>
              </a:rPr>
              <a:t>Volcano: Michael Poland</a:t>
            </a:r>
          </a:p>
          <a:p>
            <a:pPr defTabSz="914400"/>
            <a:r>
              <a:rPr lang="en-US" sz="1200" b="0" dirty="0">
                <a:solidFill>
                  <a:schemeClr val="bg1"/>
                </a:solidFill>
              </a:rPr>
              <a:t>RO: Hélène </a:t>
            </a:r>
            <a:r>
              <a:rPr lang="en-US" sz="1200" b="0" dirty="0" err="1">
                <a:solidFill>
                  <a:schemeClr val="bg1"/>
                </a:solidFill>
              </a:rPr>
              <a:t>Deboissezon</a:t>
            </a:r>
            <a:endParaRPr lang="en-US" sz="1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13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27D4C1-849A-450E-BC16-03FE51B5DD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04327" y="76200"/>
            <a:ext cx="7924800" cy="914400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latin typeface="+mj-lt"/>
                <a:ea typeface="ＭＳ Ｐゴシック" pitchFamily="-106" charset="-128"/>
                <a:cs typeface="Tahoma" pitchFamily="-106" charset="0"/>
              </a:rPr>
              <a:t>Charter implementing a processing environment based at the same platform as the GEP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077200" y="1301756"/>
            <a:ext cx="4114801" cy="47705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hangingPunct="0"/>
            <a:r>
              <a:rPr lang="en-US" sz="1600" b="1" dirty="0">
                <a:ea typeface="ＭＳ Ｐゴシック" pitchFamily="-106" charset="-128"/>
                <a:cs typeface="Tahoma" pitchFamily="-106" charset="0"/>
              </a:rPr>
              <a:t>Jade mines landslide in Myanmar 2020 </a:t>
            </a:r>
          </a:p>
          <a:p>
            <a:pPr algn="l" rtl="0" hangingPunct="0"/>
            <a:endParaRPr lang="en-US" sz="1600" b="1" dirty="0">
              <a:ea typeface="ＭＳ Ｐゴシック" pitchFamily="-106" charset="-128"/>
              <a:cs typeface="Tahoma" pitchFamily="-106" charset="0"/>
            </a:endParaRPr>
          </a:p>
          <a:p>
            <a:pPr algn="l" rtl="0" hangingPunct="0"/>
            <a:r>
              <a:rPr lang="en-GB" sz="1600" b="1" dirty="0"/>
              <a:t>Pre-and post-event Sentinel-1 amplitude extracted using COIN service </a:t>
            </a:r>
            <a:r>
              <a:rPr lang="en-GB" sz="1600" dirty="0"/>
              <a:t>show the mine on June 28, 2020 before the collapse and the mine on July 10, 2020 after the wall collapse. </a:t>
            </a:r>
            <a:r>
              <a:rPr lang="en-GB" sz="1600" b="1" dirty="0"/>
              <a:t>White dotted lines show the possible part of the mine that collapsed</a:t>
            </a:r>
            <a:r>
              <a:rPr lang="en-GB" sz="1600" dirty="0"/>
              <a:t>. </a:t>
            </a:r>
            <a:r>
              <a:rPr lang="en-GB" sz="1600" i="1" dirty="0"/>
              <a:t>Contains modified Copernicus Sentinel-1 and -2 (2020).</a:t>
            </a:r>
            <a:endParaRPr lang="en-GB" sz="1600" b="1" dirty="0"/>
          </a:p>
          <a:p>
            <a:pPr algn="l" rtl="0" hangingPunct="0"/>
            <a:endParaRPr lang="en-GB" sz="1600" dirty="0"/>
          </a:p>
          <a:p>
            <a:pPr algn="l" rtl="0" hangingPunct="0"/>
            <a:r>
              <a:rPr lang="en-GB" sz="1600" dirty="0">
                <a:latin typeface="+mj-lt"/>
                <a:cs typeface="Arial" panose="020B0604020202020204" pitchFamily="34" charset="0"/>
                <a:sym typeface="Arial Bold"/>
              </a:rPr>
              <a:t>Credits: ESA</a:t>
            </a:r>
          </a:p>
          <a:p>
            <a:pPr algn="l" rtl="0" hangingPunct="0"/>
            <a:endParaRPr lang="en-GB" sz="1600" i="1" dirty="0">
              <a:latin typeface="+mj-lt"/>
              <a:cs typeface="Arial" panose="020B0604020202020204" pitchFamily="34" charset="0"/>
              <a:sym typeface="Arial Bold"/>
            </a:endParaRPr>
          </a:p>
          <a:p>
            <a:pPr marL="285750" indent="-285750" algn="l" rtl="0" hangingPunct="0">
              <a:buFont typeface="Wingdings" pitchFamily="2" charset="2"/>
              <a:buChar char="Ø"/>
            </a:pPr>
            <a:r>
              <a:rPr lang="en-GB" sz="1600" i="1" dirty="0">
                <a:latin typeface="+mj-lt"/>
                <a:cs typeface="Arial" panose="020B0604020202020204" pitchFamily="34" charset="0"/>
                <a:sym typeface="Arial Bold"/>
              </a:rPr>
              <a:t>The Charter has decided to have a processing environment. The system will use the same processing environment as the GEP. In this basis for the Charter Processing Environment provided by ESA.</a:t>
            </a:r>
            <a:endParaRPr lang="fr-FR" sz="1600" i="1" dirty="0">
              <a:latin typeface="+mj-lt"/>
              <a:cs typeface="Arial" panose="020B0604020202020204" pitchFamily="34" charset="0"/>
              <a:sym typeface="Arial Bol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0BCF8E-2853-5A44-A9FD-915923DBD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73" y="1301756"/>
            <a:ext cx="7781871" cy="502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4816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10779</TotalTime>
  <Words>1189</Words>
  <Application>Microsoft Office PowerPoint</Application>
  <PresentationFormat>Widescreen</PresentationFormat>
  <Paragraphs>107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ＭＳ Ｐゴシック</vt:lpstr>
      <vt:lpstr>ＭＳ Ｐゴシック</vt:lpstr>
      <vt:lpstr>Arial</vt:lpstr>
      <vt:lpstr>Arial Bold</vt:lpstr>
      <vt:lpstr>Avenir Roman</vt:lpstr>
      <vt:lpstr>Book Antiqua</vt:lpstr>
      <vt:lpstr>Calibri</vt:lpstr>
      <vt:lpstr>Century Gothic</vt:lpstr>
      <vt:lpstr>Courier New</vt:lpstr>
      <vt:lpstr>Droid Serif</vt:lpstr>
      <vt:lpstr>Helvetica</vt:lpstr>
      <vt:lpstr>Tahoma</vt:lpstr>
      <vt:lpstr>Times New Roman</vt:lpstr>
      <vt:lpstr>Verdana</vt:lpstr>
      <vt:lpstr>Wingdings</vt:lpstr>
      <vt:lpstr>Default</vt:lpstr>
      <vt:lpstr>WGDisasters-14 Meeting</vt:lpstr>
      <vt:lpstr>PowerPoint Presentation</vt:lpstr>
      <vt:lpstr>PowerPoint Presentation</vt:lpstr>
      <vt:lpstr>PowerPoint Presentation</vt:lpstr>
      <vt:lpstr>GEP Examples – Flood around the cultural heritage site of Sergiopolis in Syria</vt:lpstr>
      <vt:lpstr>PowerPoint Presentation</vt:lpstr>
      <vt:lpstr>PowerPoint Presentation</vt:lpstr>
      <vt:lpstr>PowerPoint Presentation</vt:lpstr>
      <vt:lpstr>Charter implementing a processing environment based at the same platform as the GEP</vt:lpstr>
      <vt:lpstr>Network of Resources</vt:lpstr>
      <vt:lpstr>Outreach and Capacity building Q2 – Q3 2020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Borges, David E. (LARC-E303)</cp:lastModifiedBy>
  <cp:revision>182</cp:revision>
  <dcterms:modified xsi:type="dcterms:W3CDTF">2020-09-25T13:29:39Z</dcterms:modified>
</cp:coreProperties>
</file>