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29"/>
  </p:notesMasterIdLst>
  <p:handoutMasterIdLst>
    <p:handoutMasterId r:id="rId30"/>
  </p:handoutMasterIdLst>
  <p:sldIdLst>
    <p:sldId id="256" r:id="rId3"/>
    <p:sldId id="421" r:id="rId4"/>
    <p:sldId id="416" r:id="rId5"/>
    <p:sldId id="418" r:id="rId6"/>
    <p:sldId id="485" r:id="rId7"/>
    <p:sldId id="423" r:id="rId8"/>
    <p:sldId id="489" r:id="rId9"/>
    <p:sldId id="490" r:id="rId10"/>
    <p:sldId id="493" r:id="rId11"/>
    <p:sldId id="429" r:id="rId12"/>
    <p:sldId id="471" r:id="rId13"/>
    <p:sldId id="522" r:id="rId14"/>
    <p:sldId id="523" r:id="rId15"/>
    <p:sldId id="525" r:id="rId16"/>
    <p:sldId id="526" r:id="rId17"/>
    <p:sldId id="524" r:id="rId18"/>
    <p:sldId id="528" r:id="rId19"/>
    <p:sldId id="527" r:id="rId20"/>
    <p:sldId id="517" r:id="rId21"/>
    <p:sldId id="516" r:id="rId22"/>
    <p:sldId id="518" r:id="rId23"/>
    <p:sldId id="519" r:id="rId24"/>
    <p:sldId id="520" r:id="rId25"/>
    <p:sldId id="521" r:id="rId26"/>
    <p:sldId id="510" r:id="rId27"/>
    <p:sldId id="512" r:id="rId2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006600"/>
    <a:srgbClr val="333399"/>
    <a:srgbClr val="33CC33"/>
    <a:srgbClr val="003300"/>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4" autoAdjust="0"/>
    <p:restoredTop sz="98417" autoAdjust="0"/>
  </p:normalViewPr>
  <p:slideViewPr>
    <p:cSldViewPr>
      <p:cViewPr varScale="1">
        <p:scale>
          <a:sx n="110" d="100"/>
          <a:sy n="110" d="100"/>
        </p:scale>
        <p:origin x="14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
    </p:cViewPr>
  </p:sorterViewPr>
  <p:notesViewPr>
    <p:cSldViewPr>
      <p:cViewPr varScale="1">
        <p:scale>
          <a:sx n="71" d="100"/>
          <a:sy n="71" d="100"/>
        </p:scale>
        <p:origin x="-2813"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4CD819-827A-4355-BC55-BC2EFF343CD1}" type="datetimeFigureOut">
              <a:rPr lang="it-IT" smtClean="0"/>
              <a:pPr/>
              <a:t>09/03/2020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51CF55-8342-45B2-8FB0-B004E5CE6FF6}" type="slidenum">
              <a:rPr lang="it-IT" smtClean="0"/>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it-IT"/>
          </a:p>
        </p:txBody>
      </p:sp>
      <p:sp>
        <p:nvSpPr>
          <p:cNvPr id="99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fld id="{C593A841-E1D7-427D-B95A-EC29C0921306}" type="datetimeFigureOut">
              <a:rPr lang="it-IT"/>
              <a:pPr/>
              <a:t>09/03/2020</a:t>
            </a:fld>
            <a:endParaRPr lang="it-IT"/>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9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9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it-IT"/>
          </a:p>
        </p:txBody>
      </p:sp>
      <p:sp>
        <p:nvSpPr>
          <p:cNvPr id="99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703B781-9744-4547-9764-3D475E27AAEC}" type="slidenum">
              <a:rPr lang="it-IT"/>
              <a:pPr/>
              <a:t>‹#›</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3</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12</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13</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14</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15</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16</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17</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18</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8</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10</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fld id="{7E85E7A5-7482-4E77-BFFB-D60AAB164C4E}" type="datetimeFigureOut">
              <a:rPr lang="it-IT"/>
              <a:pPr/>
              <a:t>09/03/2020</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B1DB9DD-C9BE-45C4-B72B-0104B04A29FC}" type="slidenum">
              <a:rPr lang="it-IT"/>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5DAF7775-E439-40CF-B3DA-17D9F0F38C30}" type="datetimeFigureOut">
              <a:rPr lang="it-IT"/>
              <a:pPr/>
              <a:t>09/03/2020</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686D369-852B-43D7-9D46-F4D722D5DF23}" type="slidenum">
              <a:rPr lang="it-IT"/>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B8AF8E6B-711E-4D42-8EE3-A1217F05B929}" type="datetimeFigureOut">
              <a:rPr lang="it-IT"/>
              <a:pPr/>
              <a:t>09/03/2020</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8BFD76A3-5F91-40CC-8E6A-52F98C8496FE}" type="slidenum">
              <a:rPr lang="it-IT"/>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tango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tango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tango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tango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tangolo arrotondato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tangolo arrotondato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tango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2401887"/>
            <a:ext cx="8458200" cy="1470025"/>
          </a:xfrm>
        </p:spPr>
        <p:txBody>
          <a:bodyPr anchor="b"/>
          <a:lstStyle>
            <a:lvl1pPr>
              <a:defRPr sz="4400">
                <a:solidFill>
                  <a:schemeClr val="bg1"/>
                </a:solidFill>
              </a:defRPr>
            </a:lvl1pPr>
          </a:lstStyle>
          <a:p>
            <a:endParaRPr kumimoji="0" lang="en-US" dirty="0"/>
          </a:p>
        </p:txBody>
      </p:sp>
      <p:sp>
        <p:nvSpPr>
          <p:cNvPr id="9" name="Sottotito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6705600" y="4206240"/>
            <a:ext cx="960120" cy="457200"/>
          </a:xfrm>
        </p:spPr>
        <p:txBody>
          <a:bodyPr/>
          <a:lstStyle/>
          <a:p>
            <a:fld id="{C3F416CD-67A3-4CF0-A210-F6AF31AC147F}" type="datetimeFigureOut">
              <a:rPr lang="en-US" smtClean="0"/>
              <a:pPr/>
              <a:t>3/9/2020</a:t>
            </a:fld>
            <a:endParaRPr lang="en-US"/>
          </a:p>
        </p:txBody>
      </p:sp>
      <p:sp>
        <p:nvSpPr>
          <p:cNvPr id="17" name="Segnaposto piè di pagina 16"/>
          <p:cNvSpPr>
            <a:spLocks noGrp="1"/>
          </p:cNvSpPr>
          <p:nvPr>
            <p:ph type="ftr" sz="quarter" idx="11"/>
          </p:nvPr>
        </p:nvSpPr>
        <p:spPr>
          <a:xfrm>
            <a:off x="5410200" y="4205288"/>
            <a:ext cx="1295400" cy="457200"/>
          </a:xfrm>
        </p:spPr>
        <p:txBody>
          <a:bodyPr/>
          <a:lstStyle/>
          <a:p>
            <a:endParaRPr kumimoji="0" lang="en-US" dirty="0"/>
          </a:p>
        </p:txBody>
      </p:sp>
      <p:sp>
        <p:nvSpPr>
          <p:cNvPr id="29" name="Segnaposto numero diapositiva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C3F416CD-67A3-4CF0-A210-F6AF31AC147F}" type="datetimeFigureOut">
              <a:rPr lang="en-US" smtClean="0"/>
              <a:pPr/>
              <a:t>3/9/2020</a:t>
            </a:fld>
            <a:endParaRPr lang="en-US"/>
          </a:p>
        </p:txBody>
      </p:sp>
      <p:sp>
        <p:nvSpPr>
          <p:cNvPr id="5" name="Segnaposto piè di pagina 4"/>
          <p:cNvSpPr>
            <a:spLocks noGrp="1"/>
          </p:cNvSpPr>
          <p:nvPr>
            <p:ph type="ftr" sz="quarter" idx="11"/>
          </p:nvPr>
        </p:nvSpPr>
        <p:spPr/>
        <p:txBody>
          <a:bodyPr/>
          <a:lstStyle/>
          <a:p>
            <a:pPr>
              <a:defRPr/>
            </a:pPr>
            <a:r>
              <a:rPr lang="it-IT"/>
              <a:t>V Convegno Nazionale del Gruppo GIT         14-16 Giugno 2010</a:t>
            </a:r>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a:t>
            </a:fld>
            <a:endParaRPr kumimoji="0" lang="en-US"/>
          </a:p>
        </p:txBody>
      </p:sp>
      <p:sp>
        <p:nvSpPr>
          <p:cNvPr id="8" name="Segnaposto contenuto 7"/>
          <p:cNvSpPr>
            <a:spLocks noGrp="1"/>
          </p:cNvSpPr>
          <p:nvPr>
            <p:ph sz="quarter" idx="13"/>
          </p:nvPr>
        </p:nvSpPr>
        <p:spPr>
          <a:xfrm>
            <a:off x="2286000" y="228600"/>
            <a:ext cx="914400" cy="914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C3F416CD-67A3-4CF0-A210-F6AF31AC147F}" type="datetimeFigureOut">
              <a:rPr lang="en-US" smtClean="0"/>
              <a:pPr/>
              <a:t>3/9/2020</a:t>
            </a:fld>
            <a:endParaRPr lang="en-US"/>
          </a:p>
        </p:txBody>
      </p:sp>
      <p:sp>
        <p:nvSpPr>
          <p:cNvPr id="5" name="Segnaposto piè di pagina 4"/>
          <p:cNvSpPr>
            <a:spLocks noGrp="1"/>
          </p:cNvSpPr>
          <p:nvPr>
            <p:ph type="ftr" sz="quarter" idx="11"/>
          </p:nvPr>
        </p:nvSpPr>
        <p:spPr/>
        <p:txBody>
          <a:bodyPr/>
          <a:lstStyle/>
          <a:p>
            <a:pPr>
              <a:defRPr/>
            </a:pPr>
            <a:r>
              <a:rPr lang="it-IT"/>
              <a:t>V Convegno Nazionale del Gruppo GIT         14-16 Giugno 2010</a:t>
            </a:r>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C3F416CD-67A3-4CF0-A210-F6AF31AC147F}" type="datetimeFigureOut">
              <a:rPr lang="en-US" smtClean="0"/>
              <a:pPr/>
              <a:t>3/9/2020</a:t>
            </a:fld>
            <a:endParaRPr lang="en-US"/>
          </a:p>
        </p:txBody>
      </p:sp>
      <p:sp>
        <p:nvSpPr>
          <p:cNvPr id="6" name="Segnaposto piè di pagina 5"/>
          <p:cNvSpPr>
            <a:spLocks noGrp="1"/>
          </p:cNvSpPr>
          <p:nvPr>
            <p:ph type="ftr" sz="quarter" idx="11"/>
          </p:nvPr>
        </p:nvSpPr>
        <p:spPr/>
        <p:txBody>
          <a:bodyPr/>
          <a:lstStyle/>
          <a:p>
            <a:pPr>
              <a:defRPr/>
            </a:pPr>
            <a:r>
              <a:rPr lang="it-IT"/>
              <a:t>V Convegno Nazionale del Gruppo GIT         14-16 Giugno 2010</a:t>
            </a:r>
          </a:p>
        </p:txBody>
      </p:sp>
      <p:sp>
        <p:nvSpPr>
          <p:cNvPr id="7" name="Segnaposto numero diapositiva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p:spPr>
        <p:txBody>
          <a:bodyPr anchor="ctr"/>
          <a:lstStyle>
            <a:lvl1pPr>
              <a:defRPr sz="4000" b="0" i="0" cap="none"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6" name="Segnaposto data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3/9/2020</a:t>
            </a:fld>
            <a:endParaRPr lang="en-US"/>
          </a:p>
        </p:txBody>
      </p:sp>
      <p:sp>
        <p:nvSpPr>
          <p:cNvPr id="27" name="Segnaposto numero diapositiva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Segnaposto piè di pagina 27"/>
          <p:cNvSpPr>
            <a:spLocks noGrp="1"/>
          </p:cNvSpPr>
          <p:nvPr>
            <p:ph type="ftr" sz="quarter" idx="12"/>
          </p:nvPr>
        </p:nvSpPr>
        <p:spPr/>
        <p:txBody>
          <a:bodyPr rtlCol="0"/>
          <a:lstStyle/>
          <a:p>
            <a:pPr>
              <a:defRPr/>
            </a:pPr>
            <a:r>
              <a:rPr lang="it-IT"/>
              <a:t>V Convegno Nazionale del Gruppo GIT         14-16 Giugno 2010</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a:xfrm>
            <a:off x="6583680" y="612648"/>
            <a:ext cx="957264" cy="457200"/>
          </a:xfrm>
        </p:spPr>
        <p:txBody>
          <a:bodyPr/>
          <a:lstStyle/>
          <a:p>
            <a:fld id="{C3F416CD-67A3-4CF0-A210-F6AF31AC147F}" type="datetimeFigureOut">
              <a:rPr lang="en-US" smtClean="0"/>
              <a:pPr/>
              <a:t>3/9/2020</a:t>
            </a:fld>
            <a:endParaRPr lang="en-US"/>
          </a:p>
        </p:txBody>
      </p:sp>
      <p:sp>
        <p:nvSpPr>
          <p:cNvPr id="4" name="Segnaposto piè di pagina 3"/>
          <p:cNvSpPr>
            <a:spLocks noGrp="1"/>
          </p:cNvSpPr>
          <p:nvPr>
            <p:ph type="ftr" sz="quarter" idx="11"/>
          </p:nvPr>
        </p:nvSpPr>
        <p:spPr>
          <a:xfrm>
            <a:off x="5257800" y="612648"/>
            <a:ext cx="1325880" cy="457200"/>
          </a:xfrm>
        </p:spPr>
        <p:txBody>
          <a:bodyPr/>
          <a:lstStyle/>
          <a:p>
            <a:pPr>
              <a:defRPr/>
            </a:pPr>
            <a:r>
              <a:rPr lang="it-IT"/>
              <a:t>V Convegno Nazionale del Gruppo GIT         14-16 Giugno 2010</a:t>
            </a:r>
          </a:p>
        </p:txBody>
      </p:sp>
      <p:sp>
        <p:nvSpPr>
          <p:cNvPr id="5" name="Segnaposto numero diapositiva 4"/>
          <p:cNvSpPr>
            <a:spLocks noGrp="1"/>
          </p:cNvSpPr>
          <p:nvPr>
            <p:ph type="sldNum" sz="quarter" idx="12"/>
          </p:nvPr>
        </p:nvSpPr>
        <p:spPr>
          <a:xfrm>
            <a:off x="8174736" y="2272"/>
            <a:ext cx="762000" cy="365760"/>
          </a:xfrm>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3F416CD-67A3-4CF0-A210-F6AF31AC147F}" type="datetimeFigureOut">
              <a:rPr lang="en-US" smtClean="0"/>
              <a:pPr/>
              <a:t>3/9/2020</a:t>
            </a:fld>
            <a:endParaRPr lang="en-US"/>
          </a:p>
        </p:txBody>
      </p:sp>
      <p:sp>
        <p:nvSpPr>
          <p:cNvPr id="3" name="Segnaposto piè di pagina 2"/>
          <p:cNvSpPr>
            <a:spLocks noGrp="1"/>
          </p:cNvSpPr>
          <p:nvPr>
            <p:ph type="ftr" sz="quarter" idx="11"/>
          </p:nvPr>
        </p:nvSpPr>
        <p:spPr/>
        <p:txBody>
          <a:bodyPr/>
          <a:lstStyle/>
          <a:p>
            <a:pPr>
              <a:defRPr/>
            </a:pPr>
            <a:r>
              <a:rPr lang="it-IT"/>
              <a:t>V Convegno Nazionale del Gruppo GIT         14-16 Giugno 2010</a:t>
            </a:r>
          </a:p>
        </p:txBody>
      </p:sp>
      <p:sp>
        <p:nvSpPr>
          <p:cNvPr id="4" name="Segnaposto numero diapositiva 3"/>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p:spPr>
        <p:txBody>
          <a:bodyPr anchor="b"/>
          <a:lstStyle>
            <a:lvl1pPr algn="l">
              <a:buNone/>
              <a:defRPr sz="1800" b="1"/>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C3F416CD-67A3-4CF0-A210-F6AF31AC147F}" type="datetimeFigureOut">
              <a:rPr lang="en-US" smtClean="0"/>
              <a:pPr/>
              <a:t>3/9/2020</a:t>
            </a:fld>
            <a:endParaRPr lang="en-US"/>
          </a:p>
        </p:txBody>
      </p:sp>
      <p:sp>
        <p:nvSpPr>
          <p:cNvPr id="6" name="Segnaposto piè di pagina 5"/>
          <p:cNvSpPr>
            <a:spLocks noGrp="1"/>
          </p:cNvSpPr>
          <p:nvPr>
            <p:ph type="ftr" sz="quarter" idx="11"/>
          </p:nvPr>
        </p:nvSpPr>
        <p:spPr/>
        <p:txBody>
          <a:bodyPr/>
          <a:lstStyle/>
          <a:p>
            <a:pPr>
              <a:defRPr/>
            </a:pPr>
            <a:r>
              <a:rPr lang="it-IT"/>
              <a:t>V Convegno Nazionale del Gruppo GIT         14-16 Giugno 2010</a:t>
            </a:r>
          </a:p>
        </p:txBody>
      </p:sp>
      <p:sp>
        <p:nvSpPr>
          <p:cNvPr id="7" name="Segnaposto numero diapositiva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fld id="{9B1BD04B-D6B8-46A8-9855-7F9213837C81}" type="datetimeFigureOut">
              <a:rPr lang="it-IT"/>
              <a:pPr/>
              <a:t>09/03/2020</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8F2CD15-36B1-4F59-AE77-FF5B03CF1D46}" type="slidenum">
              <a:rPr lang="it-IT"/>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C3F416CD-67A3-4CF0-A210-F6AF31AC147F}" type="datetimeFigureOut">
              <a:rPr lang="en-US" smtClean="0"/>
              <a:pPr/>
              <a:t>3/9/2020</a:t>
            </a:fld>
            <a:endParaRPr lang="en-US"/>
          </a:p>
        </p:txBody>
      </p:sp>
      <p:sp>
        <p:nvSpPr>
          <p:cNvPr id="6" name="Segnaposto piè di pagina 5"/>
          <p:cNvSpPr>
            <a:spLocks noGrp="1"/>
          </p:cNvSpPr>
          <p:nvPr>
            <p:ph type="ftr" sz="quarter" idx="11"/>
          </p:nvPr>
        </p:nvSpPr>
        <p:spPr/>
        <p:txBody>
          <a:bodyPr/>
          <a:lstStyle/>
          <a:p>
            <a:pPr>
              <a:defRPr/>
            </a:pPr>
            <a:r>
              <a:rPr lang="it-IT"/>
              <a:t>V Convegno Nazionale del Gruppo GIT         14-16 Giugno 2010</a:t>
            </a:r>
          </a:p>
        </p:txBody>
      </p:sp>
      <p:sp>
        <p:nvSpPr>
          <p:cNvPr id="7" name="Segnaposto numero diapositiva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C3F416CD-67A3-4CF0-A210-F6AF31AC147F}" type="datetimeFigureOut">
              <a:rPr lang="en-US" smtClean="0"/>
              <a:pPr/>
              <a:t>3/9/2020</a:t>
            </a:fld>
            <a:endParaRPr lang="en-US"/>
          </a:p>
        </p:txBody>
      </p:sp>
      <p:sp>
        <p:nvSpPr>
          <p:cNvPr id="5" name="Segnaposto piè di pagina 4"/>
          <p:cNvSpPr>
            <a:spLocks noGrp="1"/>
          </p:cNvSpPr>
          <p:nvPr>
            <p:ph type="ftr" sz="quarter" idx="11"/>
          </p:nvPr>
        </p:nvSpPr>
        <p:spPr/>
        <p:txBody>
          <a:bodyPr/>
          <a:lstStyle/>
          <a:p>
            <a:pPr>
              <a:defRPr/>
            </a:pPr>
            <a:r>
              <a:rPr lang="it-IT"/>
              <a:t>V Convegno Nazionale del Gruppo GIT         14-16 Giugno 2010</a:t>
            </a:r>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1143000"/>
            <a:ext cx="6248400" cy="548640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C3F416CD-67A3-4CF0-A210-F6AF31AC147F}" type="datetimeFigureOut">
              <a:rPr lang="en-US" smtClean="0"/>
              <a:pPr/>
              <a:t>3/9/2020</a:t>
            </a:fld>
            <a:endParaRPr lang="en-US"/>
          </a:p>
        </p:txBody>
      </p:sp>
      <p:sp>
        <p:nvSpPr>
          <p:cNvPr id="5" name="Segnaposto piè di pagina 4"/>
          <p:cNvSpPr>
            <a:spLocks noGrp="1"/>
          </p:cNvSpPr>
          <p:nvPr>
            <p:ph type="ftr" sz="quarter" idx="11"/>
          </p:nvPr>
        </p:nvSpPr>
        <p:spPr/>
        <p:txBody>
          <a:bodyPr/>
          <a:lstStyle/>
          <a:p>
            <a:pPr>
              <a:defRPr/>
            </a:pPr>
            <a:r>
              <a:rPr lang="it-IT"/>
              <a:t>V Convegno Nazionale del Gruppo GIT         14-16 Giugno 2010</a:t>
            </a:r>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C3F416CD-67A3-4CF0-A210-F6AF31AC147F}" type="datetimeFigureOut">
              <a:rPr lang="en-US" smtClean="0"/>
              <a:pPr/>
              <a:t>3/9/2020</a:t>
            </a:fld>
            <a:endParaRPr lang="en-US"/>
          </a:p>
        </p:txBody>
      </p:sp>
      <p:sp>
        <p:nvSpPr>
          <p:cNvPr id="5" name="Segnaposto piè di pagina 4"/>
          <p:cNvSpPr>
            <a:spLocks noGrp="1"/>
          </p:cNvSpPr>
          <p:nvPr>
            <p:ph type="ftr" sz="quarter" idx="11"/>
          </p:nvPr>
        </p:nvSpPr>
        <p:spPr/>
        <p:txBody>
          <a:bodyPr/>
          <a:lstStyle/>
          <a:p>
            <a:pPr>
              <a:defRPr/>
            </a:pPr>
            <a:r>
              <a:rPr lang="it-IT"/>
              <a:t>V Convegno Nazionale del Gruppo GIT         14-16 Giugno 2010</a:t>
            </a:r>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a:t>
            </a:fld>
            <a:endParaRPr kumimoji="0" lang="en-US"/>
          </a:p>
        </p:txBody>
      </p:sp>
      <p:sp>
        <p:nvSpPr>
          <p:cNvPr id="8" name="Segnaposto contenuto 7"/>
          <p:cNvSpPr>
            <a:spLocks noGrp="1"/>
          </p:cNvSpPr>
          <p:nvPr>
            <p:ph sz="quarter" idx="13"/>
          </p:nvPr>
        </p:nvSpPr>
        <p:spPr>
          <a:xfrm>
            <a:off x="2286000" y="228600"/>
            <a:ext cx="914400" cy="914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A669EE13-24E8-423F-8F6A-059BF279456A}" type="datetimeFigureOut">
              <a:rPr lang="it-IT" smtClean="0"/>
              <a:pPr/>
              <a:t>09/03/2020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F8C094-F9BC-4834-9F29-577F3CBA0FE1}"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fld id="{9E5B1305-048E-4122-88D5-4E9F3FDC18E8}" type="datetimeFigureOut">
              <a:rPr lang="it-IT"/>
              <a:pPr/>
              <a:t>09/03/2020</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7FA3464-B885-4B68-973D-DF6C3449F9DA}" type="slidenum">
              <a:rPr lang="it-IT"/>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fld id="{250E1BBC-A5A1-40CB-8A36-C4DCB232A352}" type="datetimeFigureOut">
              <a:rPr lang="it-IT"/>
              <a:pPr/>
              <a:t>09/03/2020</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C5EC6D6C-AA3A-468B-8B28-1F2DFEEE95A1}" type="slidenum">
              <a:rPr lang="it-IT"/>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fld id="{CB2A29EA-6E1F-47E3-9F74-DA43C43890D1}" type="datetimeFigureOut">
              <a:rPr lang="it-IT"/>
              <a:pPr/>
              <a:t>09/03/2020</a:t>
            </a:fld>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DE47577A-91FB-44A6-AA62-1CF48DB6FAB0}" type="slidenum">
              <a:rPr lang="it-IT"/>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fld id="{59C000B3-D036-48BB-9332-48B744FA4B21}" type="datetimeFigureOut">
              <a:rPr lang="it-IT"/>
              <a:pPr/>
              <a:t>09/03/2020</a:t>
            </a:fld>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C1547239-E76C-4433-BDEA-75A3E3322EE9}" type="slidenum">
              <a:rPr lang="it-IT"/>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5F7C44B5-0F25-47D3-8517-63085D809739}" type="datetimeFigureOut">
              <a:rPr lang="it-IT"/>
              <a:pPr/>
              <a:t>09/03/2020</a:t>
            </a:fld>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3C81CD30-64FC-4C3E-B7BE-FFF4DA7169E8}" type="slidenum">
              <a:rPr lang="it-IT"/>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fld id="{6E38585F-E1BB-452A-B0AC-4F5519F21650}" type="datetimeFigureOut">
              <a:rPr lang="it-IT"/>
              <a:pPr/>
              <a:t>09/03/2020</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1491ADC-523B-4EAA-AF98-958FDCE824D4}" type="slidenum">
              <a:rPr lang="it-IT"/>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fld id="{32681281-6AD7-4AED-9ECC-E5C4279B2EC3}" type="datetimeFigureOut">
              <a:rPr lang="it-IT"/>
              <a:pPr/>
              <a:t>09/03/2020</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87315E87-E864-484E-AC7A-9A62D5355EDD}" type="slidenum">
              <a:rPr lang="it-IT"/>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890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A669EE13-24E8-423F-8F6A-059BF279456A}" type="datetimeFigureOut">
              <a:rPr lang="it-IT"/>
              <a:pPr/>
              <a:t>09/03/2020</a:t>
            </a:fld>
            <a:endParaRPr lang="it-IT"/>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it-IT"/>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20F8C094-F9BC-4834-9F29-577F3CBA0FE1}" type="slidenum">
              <a:rPr lang="it-IT"/>
              <a:pPr/>
              <a:t>‹#›</a:t>
            </a:fld>
            <a:endParaRPr lang="it-IT"/>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tango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tango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tango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tangolo arrotondato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tangolo arrotondato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tango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tango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tango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tango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tango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tango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egnaposto titolo 21"/>
          <p:cNvSpPr>
            <a:spLocks noGrp="1"/>
          </p:cNvSpPr>
          <p:nvPr>
            <p:ph type="title"/>
          </p:nvPr>
        </p:nvSpPr>
        <p:spPr>
          <a:xfrm>
            <a:off x="457200" y="1143000"/>
            <a:ext cx="8229600" cy="1066800"/>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669EE13-24E8-423F-8F6A-059BF279456A}" type="datetimeFigureOut">
              <a:rPr lang="it-IT" smtClean="0"/>
              <a:pPr/>
              <a:t>09/03/2020</a:t>
            </a:fld>
            <a:endParaRPr lang="it-IT"/>
          </a:p>
        </p:txBody>
      </p:sp>
      <p:sp>
        <p:nvSpPr>
          <p:cNvPr id="3" name="Segnaposto piè di pagina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t-IT"/>
          </a:p>
        </p:txBody>
      </p:sp>
      <p:sp>
        <p:nvSpPr>
          <p:cNvPr id="23" name="Segnaposto numero diapositiva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0F8C094-F9BC-4834-9F29-577F3CBA0FE1}" type="slidenum">
              <a:rPr lang="it-IT" smtClean="0"/>
              <a:pPr/>
              <a:t>‹#›</a:t>
            </a:fld>
            <a:endParaRPr lang="it-IT"/>
          </a:p>
        </p:txBody>
      </p:sp>
      <p:pic>
        <p:nvPicPr>
          <p:cNvPr id="26" name="Picture 2" descr="http://supersites.earthobservations.org/Supersites_website_banner_new.png"/>
          <p:cNvPicPr>
            <a:picLocks noChangeAspect="1" noChangeArrowheads="1"/>
          </p:cNvPicPr>
          <p:nvPr/>
        </p:nvPicPr>
        <p:blipFill>
          <a:blip r:embed="rId15" cstate="print"/>
          <a:srcRect/>
          <a:stretch>
            <a:fillRect/>
          </a:stretch>
        </p:blipFill>
        <p:spPr bwMode="auto">
          <a:xfrm>
            <a:off x="0" y="0"/>
            <a:ext cx="990600" cy="518886"/>
          </a:xfrm>
          <a:prstGeom prst="rect">
            <a:avLst/>
          </a:prstGeom>
          <a:noFill/>
        </p:spPr>
      </p:pic>
      <p:sp>
        <p:nvSpPr>
          <p:cNvPr id="27" name="CasellaDiTesto 26"/>
          <p:cNvSpPr txBox="1"/>
          <p:nvPr/>
        </p:nvSpPr>
        <p:spPr>
          <a:xfrm>
            <a:off x="1004170" y="-13384"/>
            <a:ext cx="4968027" cy="369332"/>
          </a:xfrm>
          <a:prstGeom prst="rect">
            <a:avLst/>
          </a:prstGeom>
          <a:noFill/>
        </p:spPr>
        <p:txBody>
          <a:bodyPr wrap="none" rtlCol="0">
            <a:spAutoFit/>
          </a:bodyPr>
          <a:lstStyle/>
          <a:p>
            <a:r>
              <a:rPr lang="it-IT" dirty="0">
                <a:solidFill>
                  <a:schemeClr val="accent2">
                    <a:lumMod val="20000"/>
                    <a:lumOff val="80000"/>
                  </a:schemeClr>
                </a:solidFill>
                <a:ea typeface="Verdana" pitchFamily="34" charset="0"/>
                <a:cs typeface="Arial" pitchFamily="34" charset="0"/>
              </a:rPr>
              <a:t>Geohazard </a:t>
            </a:r>
            <a:r>
              <a:rPr lang="it-IT" dirty="0" err="1">
                <a:solidFill>
                  <a:schemeClr val="accent2">
                    <a:lumMod val="20000"/>
                    <a:lumOff val="80000"/>
                  </a:schemeClr>
                </a:solidFill>
                <a:ea typeface="Verdana" pitchFamily="34" charset="0"/>
                <a:cs typeface="Arial" pitchFamily="34" charset="0"/>
              </a:rPr>
              <a:t>Supersites</a:t>
            </a:r>
            <a:r>
              <a:rPr lang="it-IT" dirty="0">
                <a:solidFill>
                  <a:schemeClr val="accent2">
                    <a:lumMod val="20000"/>
                    <a:lumOff val="80000"/>
                  </a:schemeClr>
                </a:solidFill>
                <a:ea typeface="Verdana" pitchFamily="34" charset="0"/>
                <a:cs typeface="Arial" pitchFamily="34" charset="0"/>
              </a:rPr>
              <a:t> &amp; </a:t>
            </a:r>
            <a:r>
              <a:rPr lang="it-IT" dirty="0" err="1">
                <a:solidFill>
                  <a:schemeClr val="accent2">
                    <a:lumMod val="20000"/>
                    <a:lumOff val="80000"/>
                  </a:schemeClr>
                </a:solidFill>
                <a:ea typeface="Verdana" pitchFamily="34" charset="0"/>
                <a:cs typeface="Arial" pitchFamily="34" charset="0"/>
              </a:rPr>
              <a:t>Natural</a:t>
            </a:r>
            <a:r>
              <a:rPr lang="it-IT" dirty="0">
                <a:solidFill>
                  <a:schemeClr val="accent2">
                    <a:lumMod val="20000"/>
                    <a:lumOff val="80000"/>
                  </a:schemeClr>
                </a:solidFill>
                <a:ea typeface="Verdana" pitchFamily="34" charset="0"/>
                <a:cs typeface="Arial" pitchFamily="34" charset="0"/>
              </a:rPr>
              <a:t> </a:t>
            </a:r>
            <a:r>
              <a:rPr lang="it-IT" dirty="0" err="1">
                <a:solidFill>
                  <a:schemeClr val="accent2">
                    <a:lumMod val="20000"/>
                    <a:lumOff val="80000"/>
                  </a:schemeClr>
                </a:solidFill>
                <a:ea typeface="Verdana" pitchFamily="34" charset="0"/>
                <a:cs typeface="Arial" pitchFamily="34" charset="0"/>
              </a:rPr>
              <a:t>Laboratories</a:t>
            </a:r>
            <a:endParaRPr lang="it-IT" dirty="0">
              <a:solidFill>
                <a:schemeClr val="accent2">
                  <a:lumMod val="20000"/>
                  <a:lumOff val="80000"/>
                </a:schemeClr>
              </a:solidFill>
              <a:ea typeface="Verdana"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81000" y="1905000"/>
            <a:ext cx="8458200" cy="860425"/>
          </a:xfrm>
        </p:spPr>
        <p:txBody>
          <a:bodyPr>
            <a:normAutofit fontScale="90000"/>
          </a:bodyPr>
          <a:lstStyle/>
          <a:p>
            <a:r>
              <a:rPr lang="it-IT" dirty="0"/>
              <a:t>Report on the GEO-GSNL </a:t>
            </a:r>
            <a:r>
              <a:rPr lang="it-IT" dirty="0" err="1"/>
              <a:t>initiative</a:t>
            </a:r>
            <a:r>
              <a:rPr lang="it-IT" dirty="0"/>
              <a:t>  </a:t>
            </a:r>
          </a:p>
        </p:txBody>
      </p:sp>
      <p:pic>
        <p:nvPicPr>
          <p:cNvPr id="254978" name="Picture 2" descr="http://supersites.earthobservations.org/Supersites_website_banner_new.png"/>
          <p:cNvPicPr>
            <a:picLocks noChangeAspect="1" noChangeArrowheads="1"/>
          </p:cNvPicPr>
          <p:nvPr/>
        </p:nvPicPr>
        <p:blipFill>
          <a:blip r:embed="rId2" cstate="print"/>
          <a:srcRect/>
          <a:stretch>
            <a:fillRect/>
          </a:stretch>
        </p:blipFill>
        <p:spPr bwMode="auto">
          <a:xfrm>
            <a:off x="449494" y="228600"/>
            <a:ext cx="8237306" cy="1066800"/>
          </a:xfrm>
          <a:prstGeom prst="rect">
            <a:avLst/>
          </a:prstGeom>
          <a:noFill/>
        </p:spPr>
      </p:pic>
      <p:sp>
        <p:nvSpPr>
          <p:cNvPr id="6" name="Sottotitolo 2"/>
          <p:cNvSpPr txBox="1">
            <a:spLocks/>
          </p:cNvSpPr>
          <p:nvPr/>
        </p:nvSpPr>
        <p:spPr>
          <a:xfrm>
            <a:off x="457200" y="4419600"/>
            <a:ext cx="6553200" cy="1752600"/>
          </a:xfrm>
          <a:prstGeom prst="rect">
            <a:avLst/>
          </a:prstGeom>
        </p:spPr>
        <p:txBody>
          <a:bodyPr vert="horz">
            <a:norm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400" b="0" i="0" u="none" strike="noStrike" kern="1200" cap="none" spc="0" normalizeH="0" baseline="0" noProof="0" dirty="0">
                <a:ln>
                  <a:noFill/>
                </a:ln>
                <a:solidFill>
                  <a:schemeClr val="tx2"/>
                </a:solidFill>
                <a:effectLst/>
                <a:uLnTx/>
                <a:uFillTx/>
                <a:latin typeface="Calibri" pitchFamily="34" charset="0"/>
                <a:ea typeface="+mn-ea"/>
                <a:cs typeface="+mn-cs"/>
              </a:rPr>
              <a:t>Mike Poland</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400" b="0" i="0" u="none" strike="noStrike" kern="1200" cap="none" spc="0" normalizeH="0" baseline="0" noProof="0">
                <a:ln>
                  <a:noFill/>
                </a:ln>
                <a:solidFill>
                  <a:schemeClr val="tx2"/>
                </a:solidFill>
                <a:effectLst/>
                <a:uLnTx/>
                <a:uFillTx/>
                <a:latin typeface="Calibri" pitchFamily="34" charset="0"/>
                <a:ea typeface="+mn-ea"/>
                <a:cs typeface="+mn-cs"/>
              </a:rPr>
              <a:t>……</a:t>
            </a:r>
            <a:endParaRPr kumimoji="0" lang="en-US" sz="2400" b="0" i="0" u="none" strike="noStrike" kern="1200" cap="none" spc="0" normalizeH="0" baseline="0" noProof="0" dirty="0">
              <a:ln>
                <a:noFill/>
              </a:ln>
              <a:solidFill>
                <a:schemeClr val="tx2"/>
              </a:solidFill>
              <a:effectLst/>
              <a:uLnTx/>
              <a:uFillTx/>
              <a:latin typeface="Calibri" pitchFamily="34" charset="0"/>
              <a:ea typeface="+mn-ea"/>
              <a:cs typeface="+mn-cs"/>
            </a:endParaRP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1600" b="0" i="0" u="none" strike="noStrike" kern="1200" cap="none" spc="0" normalizeH="0" baseline="0" noProof="0" dirty="0">
                <a:ln>
                  <a:noFill/>
                </a:ln>
                <a:solidFill>
                  <a:schemeClr val="tx2"/>
                </a:solidFill>
                <a:effectLst/>
                <a:uLnTx/>
                <a:uFillTx/>
                <a:latin typeface="Calibri" pitchFamily="34" charset="0"/>
                <a:ea typeface="+mn-ea"/>
                <a:cs typeface="+mn-cs"/>
              </a:rPr>
              <a:t>CEOS WG Disasters meeting</a:t>
            </a:r>
            <a:r>
              <a:rPr kumimoji="0" lang="en-US" sz="1600" b="0" i="0" u="none" strike="noStrike" kern="1200" cap="none" spc="0" normalizeH="0" noProof="0" dirty="0">
                <a:ln>
                  <a:noFill/>
                </a:ln>
                <a:solidFill>
                  <a:schemeClr val="tx2"/>
                </a:solidFill>
                <a:effectLst/>
                <a:uLnTx/>
                <a:uFillTx/>
                <a:latin typeface="Calibri" pitchFamily="34" charset="0"/>
                <a:ea typeface="+mn-ea"/>
                <a:cs typeface="+mn-cs"/>
              </a:rPr>
              <a:t> #13</a:t>
            </a:r>
            <a:endParaRPr kumimoji="0" lang="en-US" sz="1600" b="0" i="0" u="none" strike="noStrike" kern="1200" cap="none" spc="0" normalizeH="0" baseline="0" noProof="0" dirty="0">
              <a:ln>
                <a:noFill/>
              </a:ln>
              <a:solidFill>
                <a:schemeClr val="tx2"/>
              </a:solidFill>
              <a:effectLst/>
              <a:uLnTx/>
              <a:uFillTx/>
              <a:latin typeface="Calibri" pitchFamily="34" charset="0"/>
              <a:ea typeface="+mn-ea"/>
              <a:cs typeface="+mn-cs"/>
            </a:endParaRP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it-IT" sz="2400" b="0" i="0" u="none" strike="noStrike" kern="1200" cap="none" spc="0" normalizeH="0" baseline="0" noProof="0" dirty="0">
              <a:ln>
                <a:noFill/>
              </a:ln>
              <a:solidFill>
                <a:schemeClr val="tx2"/>
              </a:solidFill>
              <a:effectLst/>
              <a:uLnTx/>
              <a:uFillTx/>
              <a:latin typeface="Calibri"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04800" y="914400"/>
            <a:ext cx="8458200" cy="914400"/>
          </a:xfrm>
          <a:prstGeom prst="rect">
            <a:avLst/>
          </a:prstGeom>
        </p:spPr>
        <p:txBody>
          <a:bodyPr vert="horz" anchor="ctr">
            <a:noAutofit/>
          </a:bodyPr>
          <a:lstStyle/>
          <a:p>
            <a:pPr lvl="0" algn="ctr" fontAlgn="auto">
              <a:spcAft>
                <a:spcPts val="0"/>
              </a:spcAft>
              <a:defRPr/>
            </a:pPr>
            <a:r>
              <a:rPr lang="it-IT" sz="3200" dirty="0" err="1">
                <a:latin typeface="Calibri" pitchFamily="34" charset="0"/>
              </a:rPr>
              <a:t>Results</a:t>
            </a:r>
            <a:r>
              <a:rPr lang="it-IT" sz="3200" dirty="0">
                <a:latin typeface="Calibri" pitchFamily="34" charset="0"/>
              </a:rPr>
              <a:t> </a:t>
            </a:r>
            <a:r>
              <a:rPr lang="it-IT" sz="3200" dirty="0" err="1">
                <a:latin typeface="Calibri" pitchFamily="34" charset="0"/>
              </a:rPr>
              <a:t>from</a:t>
            </a:r>
            <a:r>
              <a:rPr lang="it-IT" sz="3200" dirty="0">
                <a:latin typeface="Calibri" pitchFamily="34" charset="0"/>
              </a:rPr>
              <a:t> the </a:t>
            </a:r>
            <a:r>
              <a:rPr lang="it-IT" sz="3200" dirty="0" err="1">
                <a:latin typeface="Calibri" pitchFamily="34" charset="0"/>
              </a:rPr>
              <a:t>Supersites</a:t>
            </a:r>
            <a:endParaRPr lang="it-IT" sz="3200" dirty="0">
              <a:latin typeface="Calibri" pitchFamily="34" charset="0"/>
            </a:endParaRPr>
          </a:p>
          <a:p>
            <a:pPr lvl="0" algn="ctr" fontAlgn="auto">
              <a:spcAft>
                <a:spcPts val="0"/>
              </a:spcAft>
              <a:defRPr/>
            </a:pPr>
            <a:r>
              <a:rPr lang="it-IT" sz="2800" dirty="0">
                <a:latin typeface="Calibri" pitchFamily="34" charset="0"/>
              </a:rPr>
              <a:t>(</a:t>
            </a:r>
            <a:r>
              <a:rPr lang="it-IT" sz="2800" dirty="0" err="1">
                <a:latin typeface="Calibri" pitchFamily="34" charset="0"/>
              </a:rPr>
              <a:t>from</a:t>
            </a:r>
            <a:r>
              <a:rPr lang="it-IT" sz="2800" dirty="0">
                <a:latin typeface="Calibri" pitchFamily="34" charset="0"/>
              </a:rPr>
              <a:t> the </a:t>
            </a:r>
            <a:r>
              <a:rPr lang="en-US" sz="2800" dirty="0">
                <a:latin typeface="Calibri" pitchFamily="34" charset="0"/>
              </a:rPr>
              <a:t>2018-2019 </a:t>
            </a:r>
            <a:r>
              <a:rPr lang="it-IT" sz="2800" dirty="0" err="1">
                <a:latin typeface="Calibri" pitchFamily="34" charset="0"/>
              </a:rPr>
              <a:t>biennial</a:t>
            </a:r>
            <a:r>
              <a:rPr lang="it-IT" sz="2800" dirty="0">
                <a:latin typeface="Calibri" pitchFamily="34" charset="0"/>
              </a:rPr>
              <a:t> </a:t>
            </a:r>
            <a:r>
              <a:rPr lang="it-IT" sz="2800" dirty="0" err="1">
                <a:latin typeface="Calibri" pitchFamily="34" charset="0"/>
              </a:rPr>
              <a:t>reports</a:t>
            </a:r>
            <a:r>
              <a:rPr lang="it-IT" sz="2800" dirty="0">
                <a:latin typeface="Calibri" pitchFamily="34" charset="0"/>
              </a:rPr>
              <a:t>)</a:t>
            </a:r>
          </a:p>
        </p:txBody>
      </p:sp>
      <p:sp>
        <p:nvSpPr>
          <p:cNvPr id="6" name="Rettangolo 5"/>
          <p:cNvSpPr/>
          <p:nvPr/>
        </p:nvSpPr>
        <p:spPr>
          <a:xfrm>
            <a:off x="914400" y="2590800"/>
            <a:ext cx="7620000" cy="2308324"/>
          </a:xfrm>
          <a:prstGeom prst="rect">
            <a:avLst/>
          </a:prstGeom>
        </p:spPr>
        <p:txBody>
          <a:bodyPr wrap="square">
            <a:spAutoFit/>
          </a:bodyPr>
          <a:lstStyle/>
          <a:p>
            <a:pPr marL="358775" indent="-358775" algn="just">
              <a:buFont typeface="Wingdings" pitchFamily="2" charset="2"/>
              <a:buChar char="§"/>
            </a:pPr>
            <a:r>
              <a:rPr lang="en-US" sz="2400" dirty="0">
                <a:latin typeface="Calibri" pitchFamily="34" charset="0"/>
              </a:rPr>
              <a:t>Southern Andes</a:t>
            </a:r>
          </a:p>
          <a:p>
            <a:pPr marL="358775" indent="-358775" algn="just">
              <a:buFont typeface="Wingdings" pitchFamily="2" charset="2"/>
              <a:buChar char="§"/>
            </a:pPr>
            <a:r>
              <a:rPr lang="en-US" sz="2400" dirty="0" err="1">
                <a:latin typeface="Calibri" pitchFamily="34" charset="0"/>
              </a:rPr>
              <a:t>Virunga</a:t>
            </a:r>
            <a:endParaRPr lang="en-US" sz="2400" dirty="0">
              <a:latin typeface="Calibri" pitchFamily="34" charset="0"/>
            </a:endParaRPr>
          </a:p>
          <a:p>
            <a:pPr marL="358775" indent="-358775" algn="just"/>
            <a:endParaRPr lang="en-US" sz="2400" dirty="0">
              <a:latin typeface="Calibri" pitchFamily="34" charset="0"/>
            </a:endParaRPr>
          </a:p>
          <a:p>
            <a:pPr algn="just"/>
            <a:r>
              <a:rPr lang="en-US" sz="2400" dirty="0">
                <a:latin typeface="Calibri" pitchFamily="34" charset="0"/>
              </a:rPr>
              <a:t>Results from the Iceland Supersite were reported during WGD meeting #12</a:t>
            </a:r>
          </a:p>
          <a:p>
            <a:pPr marL="358775" indent="-358775" algn="just">
              <a:buFont typeface="Wingdings" pitchFamily="2" charset="2"/>
              <a:buChar char="§"/>
            </a:pPr>
            <a:endParaRPr lang="en-US" sz="2400"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6200" y="533400"/>
            <a:ext cx="9220200" cy="914400"/>
          </a:xfrm>
          <a:prstGeom prst="rect">
            <a:avLst/>
          </a:prstGeom>
        </p:spPr>
        <p:txBody>
          <a:bodyPr vert="horz" anchor="ctr">
            <a:noAutofit/>
          </a:bodyPr>
          <a:lstStyle/>
          <a:p>
            <a:pPr lvl="0" algn="ctr" fontAlgn="auto">
              <a:spcAft>
                <a:spcPts val="0"/>
              </a:spcAft>
              <a:defRPr/>
            </a:pPr>
            <a:r>
              <a:rPr lang="en-US" sz="2800" dirty="0">
                <a:latin typeface="Calibri" pitchFamily="34" charset="0"/>
              </a:rPr>
              <a:t>Southern Andes Supersite, Chile</a:t>
            </a:r>
          </a:p>
        </p:txBody>
      </p:sp>
      <p:sp>
        <p:nvSpPr>
          <p:cNvPr id="7" name="Rettangolo 6"/>
          <p:cNvSpPr/>
          <p:nvPr/>
        </p:nvSpPr>
        <p:spPr>
          <a:xfrm>
            <a:off x="381000" y="1219200"/>
            <a:ext cx="8382000" cy="1015663"/>
          </a:xfrm>
          <a:prstGeom prst="rect">
            <a:avLst/>
          </a:prstGeom>
        </p:spPr>
        <p:txBody>
          <a:bodyPr wrap="square">
            <a:spAutoFit/>
          </a:bodyPr>
          <a:lstStyle/>
          <a:p>
            <a:pPr algn="just">
              <a:spcBef>
                <a:spcPts val="600"/>
              </a:spcBef>
            </a:pPr>
            <a:r>
              <a:rPr lang="en-US" sz="2000" dirty="0">
                <a:latin typeface="Calibri" pitchFamily="34" charset="0"/>
              </a:rPr>
              <a:t>Due to external problems and the initial lack of EO data processing capacities, activities have started late, but now the Volcano Observatory (OVDAS) is able to process </a:t>
            </a:r>
            <a:r>
              <a:rPr lang="en-US" sz="2000" dirty="0" err="1">
                <a:latin typeface="Calibri" pitchFamily="34" charset="0"/>
              </a:rPr>
              <a:t>InSAR</a:t>
            </a:r>
            <a:r>
              <a:rPr lang="en-US" sz="2000" dirty="0">
                <a:latin typeface="Calibri" pitchFamily="34" charset="0"/>
              </a:rPr>
              <a:t> data locally, using the ISCE and </a:t>
            </a:r>
            <a:r>
              <a:rPr lang="en-US" sz="2000" dirty="0" err="1">
                <a:latin typeface="Calibri" pitchFamily="34" charset="0"/>
              </a:rPr>
              <a:t>GIAnT</a:t>
            </a:r>
            <a:r>
              <a:rPr lang="en-US" sz="2000" dirty="0">
                <a:latin typeface="Calibri" pitchFamily="34" charset="0"/>
              </a:rPr>
              <a:t> </a:t>
            </a:r>
            <a:r>
              <a:rPr lang="en-US" sz="2000" dirty="0" err="1">
                <a:latin typeface="Calibri" pitchFamily="34" charset="0"/>
              </a:rPr>
              <a:t>softwares</a:t>
            </a:r>
            <a:r>
              <a:rPr lang="en-US" sz="2000" dirty="0">
                <a:latin typeface="Calibri" pitchFamily="34" charset="0"/>
              </a:rPr>
              <a:t>.</a:t>
            </a:r>
            <a:endParaRPr lang="it-IT" sz="2000" dirty="0">
              <a:latin typeface="Calibri" pitchFamily="34" charset="0"/>
            </a:endParaRPr>
          </a:p>
        </p:txBody>
      </p:sp>
      <p:pic>
        <p:nvPicPr>
          <p:cNvPr id="6145" name="Picture 1"/>
          <p:cNvPicPr>
            <a:picLocks noChangeAspect="1" noChangeArrowheads="1"/>
          </p:cNvPicPr>
          <p:nvPr/>
        </p:nvPicPr>
        <p:blipFill>
          <a:blip r:embed="rId3" cstate="print"/>
          <a:srcRect/>
          <a:stretch>
            <a:fillRect/>
          </a:stretch>
        </p:blipFill>
        <p:spPr bwMode="auto">
          <a:xfrm>
            <a:off x="1905000" y="2590800"/>
            <a:ext cx="5343525" cy="3248025"/>
          </a:xfrm>
          <a:prstGeom prst="rect">
            <a:avLst/>
          </a:prstGeom>
          <a:noFill/>
          <a:ln w="9525">
            <a:noFill/>
            <a:miter lim="800000"/>
            <a:headEnd/>
            <a:tailEnd/>
          </a:ln>
        </p:spPr>
      </p:pic>
      <p:sp>
        <p:nvSpPr>
          <p:cNvPr id="14" name="Rettangolo 13"/>
          <p:cNvSpPr/>
          <p:nvPr/>
        </p:nvSpPr>
        <p:spPr>
          <a:xfrm>
            <a:off x="914400" y="6067425"/>
            <a:ext cx="7315200" cy="1092607"/>
          </a:xfrm>
          <a:prstGeom prst="rect">
            <a:avLst/>
          </a:prstGeom>
        </p:spPr>
        <p:txBody>
          <a:bodyPr wrap="square">
            <a:spAutoFit/>
          </a:bodyPr>
          <a:lstStyle/>
          <a:p>
            <a:pPr algn="just">
              <a:spcBef>
                <a:spcPts val="600"/>
              </a:spcBef>
            </a:pPr>
            <a:r>
              <a:rPr lang="en-US" sz="2000" dirty="0">
                <a:latin typeface="Calibri" pitchFamily="34" charset="0"/>
              </a:rPr>
              <a:t>1-day CSK </a:t>
            </a:r>
            <a:r>
              <a:rPr lang="en-US" sz="2000" dirty="0" err="1">
                <a:latin typeface="Calibri" pitchFamily="34" charset="0"/>
              </a:rPr>
              <a:t>interferogram</a:t>
            </a:r>
            <a:r>
              <a:rPr lang="en-US" sz="2000" dirty="0">
                <a:latin typeface="Calibri" pitchFamily="34" charset="0"/>
              </a:rPr>
              <a:t> of </a:t>
            </a:r>
            <a:r>
              <a:rPr lang="en-US" sz="2000" dirty="0" err="1">
                <a:latin typeface="Calibri" pitchFamily="34" charset="0"/>
              </a:rPr>
              <a:t>Villarrica</a:t>
            </a:r>
            <a:r>
              <a:rPr lang="en-US" sz="2000" dirty="0">
                <a:latin typeface="Calibri" pitchFamily="34" charset="0"/>
              </a:rPr>
              <a:t> volcano showing loss of coherence in the glacier area</a:t>
            </a:r>
          </a:p>
          <a:p>
            <a:pPr algn="just">
              <a:spcBef>
                <a:spcPts val="600"/>
              </a:spcBef>
            </a:pPr>
            <a:endParaRPr lang="it-IT" sz="2000"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6200" y="533400"/>
            <a:ext cx="9220200" cy="914400"/>
          </a:xfrm>
          <a:prstGeom prst="rect">
            <a:avLst/>
          </a:prstGeom>
        </p:spPr>
        <p:txBody>
          <a:bodyPr vert="horz" anchor="ctr">
            <a:noAutofit/>
          </a:bodyPr>
          <a:lstStyle/>
          <a:p>
            <a:pPr lvl="0" algn="ctr" fontAlgn="auto">
              <a:spcAft>
                <a:spcPts val="0"/>
              </a:spcAft>
              <a:defRPr/>
            </a:pPr>
            <a:r>
              <a:rPr lang="en-US" sz="2800" dirty="0">
                <a:latin typeface="Calibri" pitchFamily="34" charset="0"/>
              </a:rPr>
              <a:t>Southern Andes Supersite, Chile</a:t>
            </a:r>
          </a:p>
        </p:txBody>
      </p:sp>
      <p:sp>
        <p:nvSpPr>
          <p:cNvPr id="7" name="Rettangolo 6"/>
          <p:cNvSpPr/>
          <p:nvPr/>
        </p:nvSpPr>
        <p:spPr>
          <a:xfrm>
            <a:off x="381000" y="1219200"/>
            <a:ext cx="8382000" cy="6093976"/>
          </a:xfrm>
          <a:prstGeom prst="rect">
            <a:avLst/>
          </a:prstGeom>
        </p:spPr>
        <p:txBody>
          <a:bodyPr wrap="square">
            <a:spAutoFit/>
          </a:bodyPr>
          <a:lstStyle/>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Preliminary </a:t>
            </a:r>
            <a:r>
              <a:rPr lang="en-US" sz="2000" dirty="0" err="1">
                <a:latin typeface="Calibri" pitchFamily="34" charset="0"/>
              </a:rPr>
              <a:t>InSAR</a:t>
            </a:r>
            <a:r>
              <a:rPr lang="en-US" sz="2000" dirty="0">
                <a:latin typeface="Calibri" pitchFamily="34" charset="0"/>
              </a:rPr>
              <a:t> analysis of potential precursory deformation related to conduit processes at </a:t>
            </a:r>
            <a:r>
              <a:rPr lang="en-US" sz="2000" dirty="0" err="1">
                <a:latin typeface="Calibri" pitchFamily="34" charset="0"/>
              </a:rPr>
              <a:t>Villarrica</a:t>
            </a:r>
            <a:r>
              <a:rPr lang="en-US" sz="2000" dirty="0">
                <a:latin typeface="Calibri" pitchFamily="34" charset="0"/>
              </a:rPr>
              <a:t> Volcano was not successful (mainly due to </a:t>
            </a:r>
            <a:r>
              <a:rPr lang="en-US" sz="2000" dirty="0" err="1">
                <a:latin typeface="Calibri" pitchFamily="34" charset="0"/>
              </a:rPr>
              <a:t>decorrelation</a:t>
            </a:r>
            <a:r>
              <a:rPr lang="en-US" sz="2000" dirty="0">
                <a:latin typeface="Calibri" pitchFamily="34" charset="0"/>
              </a:rPr>
              <a:t>) but served as experience and allowed to detect morphological changes.</a:t>
            </a:r>
          </a:p>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ESA granted a 6-day repeat pass over the </a:t>
            </a:r>
            <a:r>
              <a:rPr lang="en-US" sz="2000" dirty="0" err="1">
                <a:latin typeface="Calibri" pitchFamily="34" charset="0"/>
              </a:rPr>
              <a:t>Sollipulli</a:t>
            </a:r>
            <a:r>
              <a:rPr lang="en-US" sz="2000" dirty="0">
                <a:latin typeface="Calibri" pitchFamily="34" charset="0"/>
              </a:rPr>
              <a:t> and </a:t>
            </a:r>
            <a:r>
              <a:rPr lang="en-US" sz="2000" dirty="0" err="1">
                <a:latin typeface="Calibri" pitchFamily="34" charset="0"/>
              </a:rPr>
              <a:t>Copahue</a:t>
            </a:r>
            <a:r>
              <a:rPr lang="en-US" sz="2000" dirty="0">
                <a:latin typeface="Calibri" pitchFamily="34" charset="0"/>
              </a:rPr>
              <a:t> volcanoes, and 12 days over the </a:t>
            </a:r>
            <a:r>
              <a:rPr lang="en-US" sz="2000" dirty="0" err="1">
                <a:latin typeface="Calibri" pitchFamily="34" charset="0"/>
              </a:rPr>
              <a:t>Villarrica</a:t>
            </a:r>
            <a:r>
              <a:rPr lang="en-US" sz="2000" dirty="0">
                <a:latin typeface="Calibri" pitchFamily="34" charset="0"/>
              </a:rPr>
              <a:t> area. The normal mode would be 24 days.</a:t>
            </a:r>
          </a:p>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Areas of interest were selected for requesting Pleiades data. They will serve for production of HR DEMs to be used for geodesy, and as input for physical models of debris flows.</a:t>
            </a:r>
          </a:p>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A PhD student is working on atmospheric correction of </a:t>
            </a:r>
            <a:r>
              <a:rPr lang="en-US" sz="2000" dirty="0" err="1">
                <a:latin typeface="Calibri" pitchFamily="34" charset="0"/>
              </a:rPr>
              <a:t>InSAR</a:t>
            </a:r>
            <a:r>
              <a:rPr lang="en-US" sz="2000" dirty="0">
                <a:latin typeface="Calibri" pitchFamily="34" charset="0"/>
              </a:rPr>
              <a:t> data and exploitation of time series.</a:t>
            </a:r>
          </a:p>
          <a:p>
            <a:pPr algn="just">
              <a:spcBef>
                <a:spcPts val="600"/>
              </a:spcBef>
            </a:pPr>
            <a:endParaRPr lang="en-US" sz="2000" dirty="0">
              <a:latin typeface="Calibri" pitchFamily="34" charset="0"/>
            </a:endParaRPr>
          </a:p>
          <a:p>
            <a:pPr algn="just">
              <a:spcBef>
                <a:spcPts val="600"/>
              </a:spcBef>
            </a:pPr>
            <a:endParaRPr lang="it-IT" sz="2000"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6200" y="533400"/>
            <a:ext cx="9220200" cy="914400"/>
          </a:xfrm>
          <a:prstGeom prst="rect">
            <a:avLst/>
          </a:prstGeom>
        </p:spPr>
        <p:txBody>
          <a:bodyPr vert="horz" anchor="ctr">
            <a:noAutofit/>
          </a:bodyPr>
          <a:lstStyle/>
          <a:p>
            <a:pPr lvl="0" algn="ctr" fontAlgn="auto">
              <a:spcAft>
                <a:spcPts val="0"/>
              </a:spcAft>
              <a:defRPr/>
            </a:pPr>
            <a:r>
              <a:rPr lang="en-US" sz="2800" dirty="0" err="1">
                <a:latin typeface="Calibri" pitchFamily="34" charset="0"/>
              </a:rPr>
              <a:t>Virunga</a:t>
            </a:r>
            <a:r>
              <a:rPr lang="en-US" sz="2800" dirty="0">
                <a:latin typeface="Calibri" pitchFamily="34" charset="0"/>
              </a:rPr>
              <a:t> Supersite, D.R. Congo</a:t>
            </a:r>
          </a:p>
        </p:txBody>
      </p:sp>
      <p:sp>
        <p:nvSpPr>
          <p:cNvPr id="7" name="Rettangolo 6"/>
          <p:cNvSpPr/>
          <p:nvPr/>
        </p:nvSpPr>
        <p:spPr>
          <a:xfrm>
            <a:off x="381000" y="1066800"/>
            <a:ext cx="8382000" cy="1477328"/>
          </a:xfrm>
          <a:prstGeom prst="rect">
            <a:avLst/>
          </a:prstGeom>
        </p:spPr>
        <p:txBody>
          <a:bodyPr wrap="square">
            <a:spAutoFit/>
          </a:bodyPr>
          <a:lstStyle/>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Over 800 CSK archive data were obtained. IREA-CNR used 476 of them to generate a deformation time series between 2011 and 2019.</a:t>
            </a:r>
          </a:p>
          <a:p>
            <a:pPr algn="just">
              <a:spcBef>
                <a:spcPts val="600"/>
              </a:spcBef>
            </a:pPr>
            <a:endParaRPr lang="it-IT" sz="2000" dirty="0">
              <a:latin typeface="Calibri" pitchFamily="34" charset="0"/>
            </a:endParaRPr>
          </a:p>
        </p:txBody>
      </p:sp>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1676400" y="2348865"/>
            <a:ext cx="5748655" cy="45091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6200" y="533400"/>
            <a:ext cx="9220200" cy="914400"/>
          </a:xfrm>
          <a:prstGeom prst="rect">
            <a:avLst/>
          </a:prstGeom>
        </p:spPr>
        <p:txBody>
          <a:bodyPr vert="horz" anchor="ctr">
            <a:noAutofit/>
          </a:bodyPr>
          <a:lstStyle/>
          <a:p>
            <a:pPr lvl="0" algn="ctr" fontAlgn="auto">
              <a:spcAft>
                <a:spcPts val="0"/>
              </a:spcAft>
              <a:defRPr/>
            </a:pPr>
            <a:r>
              <a:rPr lang="en-US" sz="2800" dirty="0" err="1">
                <a:latin typeface="Calibri" pitchFamily="34" charset="0"/>
              </a:rPr>
              <a:t>Virunga</a:t>
            </a:r>
            <a:r>
              <a:rPr lang="en-US" sz="2800" dirty="0">
                <a:latin typeface="Calibri" pitchFamily="34" charset="0"/>
              </a:rPr>
              <a:t> Supersite, D.R. Congo</a:t>
            </a:r>
          </a:p>
        </p:txBody>
      </p:sp>
      <p:sp>
        <p:nvSpPr>
          <p:cNvPr id="7" name="Rettangolo 6"/>
          <p:cNvSpPr/>
          <p:nvPr/>
        </p:nvSpPr>
        <p:spPr>
          <a:xfrm>
            <a:off x="381000" y="1066800"/>
            <a:ext cx="8382000" cy="1785104"/>
          </a:xfrm>
          <a:prstGeom prst="rect">
            <a:avLst/>
          </a:prstGeom>
        </p:spPr>
        <p:txBody>
          <a:bodyPr wrap="square">
            <a:spAutoFit/>
          </a:bodyPr>
          <a:lstStyle/>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IREA-CNR also used 96 Sentinel 1 images to generate a deformation time series between 2016 and 2019. Both results show similar patterns of volcano deflation.</a:t>
            </a:r>
          </a:p>
          <a:p>
            <a:pPr algn="just">
              <a:spcBef>
                <a:spcPts val="600"/>
              </a:spcBef>
            </a:pPr>
            <a:endParaRPr lang="it-IT" sz="2000" dirty="0">
              <a:latin typeface="Calibri" pitchFamily="34" charset="0"/>
            </a:endParaRPr>
          </a:p>
        </p:txBody>
      </p:sp>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1697672" y="2362200"/>
            <a:ext cx="5748655" cy="45091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6200" y="533400"/>
            <a:ext cx="9220200" cy="914400"/>
          </a:xfrm>
          <a:prstGeom prst="rect">
            <a:avLst/>
          </a:prstGeom>
        </p:spPr>
        <p:txBody>
          <a:bodyPr vert="horz" anchor="ctr">
            <a:noAutofit/>
          </a:bodyPr>
          <a:lstStyle/>
          <a:p>
            <a:pPr lvl="0" algn="ctr" fontAlgn="auto">
              <a:spcAft>
                <a:spcPts val="0"/>
              </a:spcAft>
              <a:defRPr/>
            </a:pPr>
            <a:r>
              <a:rPr lang="en-US" sz="2800" dirty="0" err="1">
                <a:latin typeface="Calibri" pitchFamily="34" charset="0"/>
              </a:rPr>
              <a:t>Virunga</a:t>
            </a:r>
            <a:r>
              <a:rPr lang="en-US" sz="2800" dirty="0">
                <a:latin typeface="Calibri" pitchFamily="34" charset="0"/>
              </a:rPr>
              <a:t> Supersite, D.R. Congo</a:t>
            </a:r>
          </a:p>
        </p:txBody>
      </p:sp>
      <p:sp>
        <p:nvSpPr>
          <p:cNvPr id="7" name="Rettangolo 6"/>
          <p:cNvSpPr/>
          <p:nvPr/>
        </p:nvSpPr>
        <p:spPr>
          <a:xfrm>
            <a:off x="381000" y="1066800"/>
            <a:ext cx="8382000" cy="1169551"/>
          </a:xfrm>
          <a:prstGeom prst="rect">
            <a:avLst/>
          </a:prstGeom>
        </p:spPr>
        <p:txBody>
          <a:bodyPr wrap="square">
            <a:spAutoFit/>
          </a:bodyPr>
          <a:lstStyle/>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Time series show a nearly linear trend of ground lowering in recent years. </a:t>
            </a:r>
          </a:p>
          <a:p>
            <a:pPr algn="just">
              <a:spcBef>
                <a:spcPts val="600"/>
              </a:spcBef>
            </a:pPr>
            <a:endParaRPr lang="it-IT" sz="2000" dirty="0">
              <a:latin typeface="Calibri" pitchFamily="34" charset="0"/>
            </a:endParaRPr>
          </a:p>
        </p:txBody>
      </p:sp>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152399" y="2590800"/>
            <a:ext cx="9448800" cy="4267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6200" y="533400"/>
            <a:ext cx="9220200" cy="914400"/>
          </a:xfrm>
          <a:prstGeom prst="rect">
            <a:avLst/>
          </a:prstGeom>
        </p:spPr>
        <p:txBody>
          <a:bodyPr vert="horz" anchor="ctr">
            <a:noAutofit/>
          </a:bodyPr>
          <a:lstStyle/>
          <a:p>
            <a:pPr lvl="0" algn="ctr" fontAlgn="auto">
              <a:spcAft>
                <a:spcPts val="0"/>
              </a:spcAft>
              <a:defRPr/>
            </a:pPr>
            <a:r>
              <a:rPr lang="en-US" sz="2800" dirty="0" err="1">
                <a:latin typeface="Calibri" pitchFamily="34" charset="0"/>
              </a:rPr>
              <a:t>Virunga</a:t>
            </a:r>
            <a:r>
              <a:rPr lang="en-US" sz="2800" dirty="0">
                <a:latin typeface="Calibri" pitchFamily="34" charset="0"/>
              </a:rPr>
              <a:t> Supersite, D.R. Congo</a:t>
            </a:r>
          </a:p>
        </p:txBody>
      </p:sp>
      <p:sp>
        <p:nvSpPr>
          <p:cNvPr id="7" name="Rettangolo 6"/>
          <p:cNvSpPr/>
          <p:nvPr/>
        </p:nvSpPr>
        <p:spPr>
          <a:xfrm>
            <a:off x="381000" y="838200"/>
            <a:ext cx="8382000" cy="2092881"/>
          </a:xfrm>
          <a:prstGeom prst="rect">
            <a:avLst/>
          </a:prstGeom>
        </p:spPr>
        <p:txBody>
          <a:bodyPr wrap="square">
            <a:spAutoFit/>
          </a:bodyPr>
          <a:lstStyle/>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INGV Catania is supporting GVO for the acquisition and processing  of tri-stereo </a:t>
            </a:r>
            <a:r>
              <a:rPr lang="en-US" sz="2000" dirty="0" err="1">
                <a:latin typeface="Calibri" pitchFamily="34" charset="0"/>
              </a:rPr>
              <a:t>Pléiades</a:t>
            </a:r>
            <a:r>
              <a:rPr lang="en-US" sz="2000" dirty="0">
                <a:latin typeface="Calibri" pitchFamily="34" charset="0"/>
              </a:rPr>
              <a:t> data. In the figure below, the intersection between the green and blue areas represents the </a:t>
            </a:r>
            <a:r>
              <a:rPr lang="en-US" sz="2000" dirty="0" err="1">
                <a:latin typeface="Calibri" pitchFamily="34" charset="0"/>
              </a:rPr>
              <a:t>Pléiades</a:t>
            </a:r>
            <a:r>
              <a:rPr lang="en-US" sz="2000" dirty="0">
                <a:latin typeface="Calibri" pitchFamily="34" charset="0"/>
              </a:rPr>
              <a:t> data available. The </a:t>
            </a:r>
            <a:r>
              <a:rPr lang="en-US" sz="2000" dirty="0" err="1">
                <a:latin typeface="Calibri" pitchFamily="34" charset="0"/>
              </a:rPr>
              <a:t>Nyragongo</a:t>
            </a:r>
            <a:r>
              <a:rPr lang="en-US" sz="2000" dirty="0">
                <a:latin typeface="Calibri" pitchFamily="34" charset="0"/>
              </a:rPr>
              <a:t> volcano has not yet been acquired due to the nearly permanent plume presence. </a:t>
            </a:r>
          </a:p>
          <a:p>
            <a:pPr algn="just">
              <a:spcBef>
                <a:spcPts val="600"/>
              </a:spcBef>
            </a:pPr>
            <a:endParaRPr lang="it-IT" sz="2000" dirty="0">
              <a:latin typeface="Calibri" pitchFamily="34" charset="0"/>
            </a:endParaRPr>
          </a:p>
        </p:txBody>
      </p:sp>
      <p:pic>
        <p:nvPicPr>
          <p:cNvPr id="5" name="image6.png"/>
          <p:cNvPicPr/>
          <p:nvPr/>
        </p:nvPicPr>
        <p:blipFill>
          <a:blip r:embed="rId3" cstate="screen"/>
          <a:srcRect r="12054" b="11755"/>
          <a:stretch>
            <a:fillRect/>
          </a:stretch>
        </p:blipFill>
        <p:spPr>
          <a:xfrm>
            <a:off x="1371600" y="2725994"/>
            <a:ext cx="6404610" cy="4132006"/>
          </a:xfrm>
          <a:prstGeom prst="rect">
            <a:avLst/>
          </a:prstGeom>
          <a:ln w="9525">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6200" y="533400"/>
            <a:ext cx="9220200" cy="914400"/>
          </a:xfrm>
          <a:prstGeom prst="rect">
            <a:avLst/>
          </a:prstGeom>
        </p:spPr>
        <p:txBody>
          <a:bodyPr vert="horz" anchor="ctr">
            <a:noAutofit/>
          </a:bodyPr>
          <a:lstStyle/>
          <a:p>
            <a:pPr lvl="0" algn="ctr" fontAlgn="auto">
              <a:spcAft>
                <a:spcPts val="0"/>
              </a:spcAft>
              <a:defRPr/>
            </a:pPr>
            <a:r>
              <a:rPr lang="en-US" sz="2800" dirty="0" err="1">
                <a:latin typeface="Calibri" pitchFamily="34" charset="0"/>
              </a:rPr>
              <a:t>Virunga</a:t>
            </a:r>
            <a:r>
              <a:rPr lang="en-US" sz="2800" dirty="0">
                <a:latin typeface="Calibri" pitchFamily="34" charset="0"/>
              </a:rPr>
              <a:t> Supersite, D.R. Congo</a:t>
            </a:r>
          </a:p>
        </p:txBody>
      </p:sp>
      <p:sp>
        <p:nvSpPr>
          <p:cNvPr id="7" name="Rettangolo 6"/>
          <p:cNvSpPr/>
          <p:nvPr/>
        </p:nvSpPr>
        <p:spPr>
          <a:xfrm>
            <a:off x="5791200" y="1524000"/>
            <a:ext cx="2971800" cy="1708160"/>
          </a:xfrm>
          <a:prstGeom prst="rect">
            <a:avLst/>
          </a:prstGeom>
        </p:spPr>
        <p:txBody>
          <a:bodyPr wrap="square">
            <a:spAutoFit/>
          </a:bodyPr>
          <a:lstStyle/>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DEM obtained from </a:t>
            </a:r>
            <a:r>
              <a:rPr lang="en-US" sz="2000" dirty="0" err="1">
                <a:latin typeface="Calibri" pitchFamily="34" charset="0"/>
              </a:rPr>
              <a:t>Pléiades</a:t>
            </a:r>
            <a:r>
              <a:rPr lang="en-US" sz="2000" dirty="0">
                <a:latin typeface="Calibri" pitchFamily="34" charset="0"/>
              </a:rPr>
              <a:t> data by INGV-Catania for the western </a:t>
            </a:r>
            <a:r>
              <a:rPr lang="en-US" sz="2000" dirty="0" err="1">
                <a:latin typeface="Calibri" pitchFamily="34" charset="0"/>
              </a:rPr>
              <a:t>Goma</a:t>
            </a:r>
            <a:r>
              <a:rPr lang="en-US" sz="2000" dirty="0">
                <a:latin typeface="Calibri" pitchFamily="34" charset="0"/>
              </a:rPr>
              <a:t> City.</a:t>
            </a:r>
            <a:endParaRPr lang="it-IT" sz="2000" dirty="0">
              <a:latin typeface="Calibri" pitchFamily="34" charset="0"/>
            </a:endParaRPr>
          </a:p>
        </p:txBody>
      </p:sp>
      <p:pic>
        <p:nvPicPr>
          <p:cNvPr id="6" name="image5.jpg"/>
          <p:cNvPicPr/>
          <p:nvPr/>
        </p:nvPicPr>
        <p:blipFill>
          <a:blip r:embed="rId3" cstate="screen"/>
          <a:srcRect/>
          <a:stretch>
            <a:fillRect/>
          </a:stretch>
        </p:blipFill>
        <p:spPr>
          <a:xfrm>
            <a:off x="0" y="1317836"/>
            <a:ext cx="5595938" cy="5540164"/>
          </a:xfrm>
          <a:prstGeom prst="rect">
            <a:avLst/>
          </a:prstGeo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6200" y="533400"/>
            <a:ext cx="9220200" cy="914400"/>
          </a:xfrm>
          <a:prstGeom prst="rect">
            <a:avLst/>
          </a:prstGeom>
        </p:spPr>
        <p:txBody>
          <a:bodyPr vert="horz" anchor="ctr">
            <a:noAutofit/>
          </a:bodyPr>
          <a:lstStyle/>
          <a:p>
            <a:pPr lvl="0" algn="ctr" fontAlgn="auto">
              <a:spcAft>
                <a:spcPts val="0"/>
              </a:spcAft>
              <a:defRPr/>
            </a:pPr>
            <a:r>
              <a:rPr lang="en-US" sz="2800" dirty="0" err="1">
                <a:latin typeface="Calibri" pitchFamily="34" charset="0"/>
              </a:rPr>
              <a:t>Virunga</a:t>
            </a:r>
            <a:r>
              <a:rPr lang="en-US" sz="2800" dirty="0">
                <a:latin typeface="Calibri" pitchFamily="34" charset="0"/>
              </a:rPr>
              <a:t> Supersite, D.R. Congo</a:t>
            </a:r>
          </a:p>
        </p:txBody>
      </p:sp>
      <p:sp>
        <p:nvSpPr>
          <p:cNvPr id="7" name="Rettangolo 6"/>
          <p:cNvSpPr/>
          <p:nvPr/>
        </p:nvSpPr>
        <p:spPr>
          <a:xfrm>
            <a:off x="381000" y="1219200"/>
            <a:ext cx="8382000" cy="5709255"/>
          </a:xfrm>
          <a:prstGeom prst="rect">
            <a:avLst/>
          </a:prstGeom>
        </p:spPr>
        <p:txBody>
          <a:bodyPr wrap="square">
            <a:spAutoFit/>
          </a:bodyPr>
          <a:lstStyle/>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Ground data sharing is still a problem, due to technological (very poor Internet access), and management  issues (some data producers, also external to the Volcano Observatory, do not share their data).</a:t>
            </a:r>
          </a:p>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A Data Policy has been agreed with the GSNL SAC and with time it should help overcome the data sharing problem.</a:t>
            </a:r>
          </a:p>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A GVO scientist is coming to INGV-Catania to be trained in volcano seismic data analysis.</a:t>
            </a:r>
          </a:p>
          <a:p>
            <a:pPr algn="just">
              <a:spcBef>
                <a:spcPts val="600"/>
              </a:spcBef>
            </a:pPr>
            <a:endParaRPr lang="en-US" sz="2000" dirty="0">
              <a:latin typeface="Calibri" pitchFamily="34" charset="0"/>
            </a:endParaRPr>
          </a:p>
          <a:p>
            <a:pPr algn="just">
              <a:spcBef>
                <a:spcPts val="600"/>
              </a:spcBef>
            </a:pPr>
            <a:r>
              <a:rPr lang="en-US" sz="2000" dirty="0">
                <a:latin typeface="Calibri" pitchFamily="34" charset="0"/>
              </a:rPr>
              <a:t>The Supersite has brought a much increased international attention to the </a:t>
            </a:r>
            <a:r>
              <a:rPr lang="en-US" sz="2000" dirty="0" err="1">
                <a:latin typeface="Calibri" pitchFamily="34" charset="0"/>
              </a:rPr>
              <a:t>Virunga</a:t>
            </a:r>
            <a:r>
              <a:rPr lang="en-US" sz="2000" dirty="0">
                <a:latin typeface="Calibri" pitchFamily="34" charset="0"/>
              </a:rPr>
              <a:t> volcanoes  and this is slowly contributing to an increased scientific understanding  of the volcanoes.</a:t>
            </a:r>
          </a:p>
          <a:p>
            <a:pPr algn="just">
              <a:spcBef>
                <a:spcPts val="600"/>
              </a:spcBef>
            </a:pPr>
            <a:endParaRPr lang="en-US" sz="2000" dirty="0">
              <a:latin typeface="Calibri" pitchFamily="34" charset="0"/>
            </a:endParaRPr>
          </a:p>
          <a:p>
            <a:pPr algn="just">
              <a:spcBef>
                <a:spcPts val="600"/>
              </a:spcBef>
            </a:pPr>
            <a:endParaRPr lang="it-IT" sz="2000"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04800" y="609600"/>
            <a:ext cx="8458200" cy="914400"/>
          </a:xfrm>
          <a:prstGeom prst="rect">
            <a:avLst/>
          </a:prstGeom>
        </p:spPr>
        <p:txBody>
          <a:bodyPr vert="horz" anchor="ctr">
            <a:noAutofit/>
          </a:bodyPr>
          <a:lstStyle/>
          <a:p>
            <a:pPr lvl="0" algn="ctr" fontAlgn="auto">
              <a:spcAft>
                <a:spcPts val="0"/>
              </a:spcAft>
              <a:defRPr/>
            </a:pPr>
            <a:r>
              <a:rPr lang="it-IT" sz="3600" dirty="0">
                <a:latin typeface="Calibri" pitchFamily="34" charset="0"/>
              </a:rPr>
              <a:t>New Supersite </a:t>
            </a:r>
            <a:r>
              <a:rPr lang="it-IT" sz="3600" dirty="0" err="1">
                <a:latin typeface="Calibri" pitchFamily="34" charset="0"/>
              </a:rPr>
              <a:t>proposals</a:t>
            </a:r>
            <a:endParaRPr lang="it-IT" sz="3600" dirty="0">
              <a:latin typeface="Calibri" pitchFamily="34" charset="0"/>
            </a:endParaRPr>
          </a:p>
        </p:txBody>
      </p:sp>
      <p:graphicFrame>
        <p:nvGraphicFramePr>
          <p:cNvPr id="5" name="Tabella 4"/>
          <p:cNvGraphicFramePr>
            <a:graphicFrameLocks noGrp="1"/>
          </p:cNvGraphicFramePr>
          <p:nvPr/>
        </p:nvGraphicFramePr>
        <p:xfrm>
          <a:off x="1905000" y="2057400"/>
          <a:ext cx="5334000" cy="741680"/>
        </p:xfrm>
        <a:graphic>
          <a:graphicData uri="http://schemas.openxmlformats.org/drawingml/2006/table">
            <a:tbl>
              <a:tblPr firstRow="1" bandRow="1">
                <a:tableStyleId>{2D5ABB26-0587-4C30-8999-92F81FD0307C}</a:tableStyleId>
              </a:tblPr>
              <a:tblGrid>
                <a:gridCol w="5334000">
                  <a:extLst>
                    <a:ext uri="{9D8B030D-6E8A-4147-A177-3AD203B41FA5}">
                      <a16:colId xmlns:a16="http://schemas.microsoft.com/office/drawing/2014/main" val="20000"/>
                    </a:ext>
                  </a:extLst>
                </a:gridCol>
              </a:tblGrid>
              <a:tr h="370840">
                <a:tc>
                  <a:txBody>
                    <a:bodyPr/>
                    <a:lstStyle/>
                    <a:p>
                      <a:r>
                        <a:rPr lang="en-US" sz="1800" dirty="0">
                          <a:latin typeface="Arial" pitchFamily="34" charset="0"/>
                          <a:cs typeface="Arial" pitchFamily="34" charset="0"/>
                        </a:rPr>
                        <a:t>The China</a:t>
                      </a:r>
                      <a:r>
                        <a:rPr lang="en-US" sz="1800" baseline="0" dirty="0">
                          <a:latin typeface="Arial" pitchFamily="34" charset="0"/>
                          <a:cs typeface="Arial" pitchFamily="34" charset="0"/>
                        </a:rPr>
                        <a:t> earthquake Supersite </a:t>
                      </a:r>
                      <a:endParaRPr lang="it-IT"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it-IT" dirty="0">
                          <a:latin typeface="Arial" pitchFamily="34" charset="0"/>
                          <a:cs typeface="Arial" pitchFamily="34" charset="0"/>
                        </a:rPr>
                        <a:t>The </a:t>
                      </a:r>
                      <a:r>
                        <a:rPr lang="it-IT" dirty="0" err="1">
                          <a:latin typeface="Arial" pitchFamily="34" charset="0"/>
                          <a:cs typeface="Arial" pitchFamily="34" charset="0"/>
                        </a:rPr>
                        <a:t>Kamchakta</a:t>
                      </a:r>
                      <a:r>
                        <a:rPr lang="it-IT" dirty="0">
                          <a:latin typeface="Arial" pitchFamily="34" charset="0"/>
                          <a:cs typeface="Arial" pitchFamily="34" charset="0"/>
                        </a:rPr>
                        <a:t>/</a:t>
                      </a:r>
                      <a:r>
                        <a:rPr lang="it-IT" dirty="0" err="1">
                          <a:latin typeface="Arial" pitchFamily="34" charset="0"/>
                          <a:cs typeface="Arial" pitchFamily="34" charset="0"/>
                        </a:rPr>
                        <a:t>Kuriles</a:t>
                      </a:r>
                      <a:r>
                        <a:rPr lang="it-IT" dirty="0">
                          <a:latin typeface="Arial" pitchFamily="34" charset="0"/>
                          <a:cs typeface="Arial" pitchFamily="34" charset="0"/>
                        </a:rPr>
                        <a:t> </a:t>
                      </a:r>
                      <a:r>
                        <a:rPr lang="it-IT" dirty="0" err="1">
                          <a:latin typeface="Arial" pitchFamily="34" charset="0"/>
                          <a:cs typeface="Arial" pitchFamily="34" charset="0"/>
                        </a:rPr>
                        <a:t>volcano</a:t>
                      </a:r>
                      <a:r>
                        <a:rPr lang="it-IT" baseline="0" dirty="0">
                          <a:latin typeface="Arial" pitchFamily="34" charset="0"/>
                          <a:cs typeface="Arial" pitchFamily="34" charset="0"/>
                        </a:rPr>
                        <a:t> Supersite</a:t>
                      </a:r>
                      <a:endParaRPr lang="it-IT"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33400" y="685800"/>
            <a:ext cx="7772400" cy="914400"/>
          </a:xfrm>
          <a:prstGeom prst="rect">
            <a:avLst/>
          </a:prstGeom>
        </p:spPr>
        <p:txBody>
          <a:bodyPr vert="horz" anchor="ctr">
            <a:noAutofit/>
          </a:bodyPr>
          <a:lstStyle/>
          <a:p>
            <a:pPr algn="ctr" fontAlgn="auto">
              <a:spcAft>
                <a:spcPts val="0"/>
              </a:spcAft>
              <a:defRPr/>
            </a:pPr>
            <a:r>
              <a:rPr kumimoji="0" lang="it-IT" sz="3200" b="0" i="0" u="none" strike="noStrike" kern="1200" cap="none" spc="0" normalizeH="0" noProof="0" dirty="0">
                <a:ln>
                  <a:noFill/>
                </a:ln>
                <a:effectLst/>
                <a:uLnTx/>
                <a:uFillTx/>
                <a:latin typeface="Calibri" pitchFamily="34" charset="0"/>
                <a:ea typeface="+mj-ea"/>
                <a:cs typeface="+mj-cs"/>
              </a:rPr>
              <a:t>The Supersite network in 2020 </a:t>
            </a:r>
            <a:r>
              <a:rPr kumimoji="0" lang="it-IT" sz="2000" b="0" i="0" u="none" strike="noStrike" kern="1200" cap="none" spc="0" normalizeH="0" noProof="0" dirty="0">
                <a:ln>
                  <a:noFill/>
                </a:ln>
                <a:effectLst/>
                <a:uLnTx/>
                <a:uFillTx/>
                <a:latin typeface="Calibri" pitchFamily="34" charset="0"/>
                <a:ea typeface="+mj-ea"/>
                <a:cs typeface="+mj-cs"/>
              </a:rPr>
              <a:t>(</a:t>
            </a:r>
            <a:r>
              <a:rPr kumimoji="0" lang="it-IT" sz="2000" b="0" i="0" u="none" strike="noStrike" kern="1200" cap="none" spc="0" normalizeH="0" noProof="0" dirty="0" err="1">
                <a:ln>
                  <a:noFill/>
                </a:ln>
                <a:effectLst/>
                <a:uLnTx/>
                <a:uFillTx/>
                <a:latin typeface="Calibri" pitchFamily="34" charset="0"/>
                <a:ea typeface="+mj-ea"/>
                <a:cs typeface="+mj-cs"/>
              </a:rPr>
              <a:t>new</a:t>
            </a:r>
            <a:r>
              <a:rPr kumimoji="0" lang="it-IT" sz="2000" b="0" i="0" u="none" strike="noStrike" kern="1200" cap="none" spc="0" normalizeH="0" noProof="0" dirty="0">
                <a:ln>
                  <a:noFill/>
                </a:ln>
                <a:effectLst/>
                <a:uLnTx/>
                <a:uFillTx/>
                <a:latin typeface="Calibri" pitchFamily="34" charset="0"/>
                <a:ea typeface="+mj-ea"/>
                <a:cs typeface="+mj-cs"/>
              </a:rPr>
              <a:t> </a:t>
            </a:r>
            <a:r>
              <a:rPr kumimoji="0" lang="it-IT" sz="2000" b="0" i="0" u="none" strike="noStrike" kern="1200" cap="none" spc="0" normalizeH="0" noProof="0" dirty="0" err="1">
                <a:ln>
                  <a:noFill/>
                </a:ln>
                <a:effectLst/>
                <a:uLnTx/>
                <a:uFillTx/>
                <a:latin typeface="Calibri" pitchFamily="34" charset="0"/>
                <a:ea typeface="+mj-ea"/>
                <a:cs typeface="+mj-cs"/>
              </a:rPr>
              <a:t>proposals</a:t>
            </a:r>
            <a:r>
              <a:rPr kumimoji="0" lang="it-IT" sz="2000" b="0" i="0" u="none" strike="noStrike" kern="1200" cap="none" spc="0" normalizeH="0" noProof="0" dirty="0">
                <a:ln>
                  <a:noFill/>
                </a:ln>
                <a:effectLst/>
                <a:uLnTx/>
                <a:uFillTx/>
                <a:latin typeface="Calibri" pitchFamily="34" charset="0"/>
                <a:ea typeface="+mj-ea"/>
                <a:cs typeface="+mj-cs"/>
              </a:rPr>
              <a:t> in </a:t>
            </a:r>
            <a:r>
              <a:rPr kumimoji="0" lang="it-IT" sz="2000" b="1" i="0" u="none" strike="noStrike" kern="1200" cap="none" spc="0" normalizeH="0" noProof="0" dirty="0" err="1">
                <a:ln>
                  <a:noFill/>
                </a:ln>
                <a:solidFill>
                  <a:srgbClr val="0000FF"/>
                </a:solidFill>
                <a:effectLst/>
                <a:uLnTx/>
                <a:uFillTx/>
                <a:latin typeface="Calibri" pitchFamily="34" charset="0"/>
                <a:ea typeface="+mj-ea"/>
                <a:cs typeface="+mj-cs"/>
              </a:rPr>
              <a:t>blue</a:t>
            </a:r>
            <a:r>
              <a:rPr kumimoji="0" lang="it-IT" sz="2000" b="0" i="0" u="none" strike="noStrike" kern="1200" cap="none" spc="0" normalizeH="0" noProof="0" dirty="0">
                <a:ln>
                  <a:noFill/>
                </a:ln>
                <a:effectLst/>
                <a:uLnTx/>
                <a:uFillTx/>
                <a:latin typeface="Calibri" pitchFamily="34" charset="0"/>
                <a:ea typeface="+mj-ea"/>
                <a:cs typeface="+mj-cs"/>
              </a:rPr>
              <a:t>)</a:t>
            </a:r>
            <a:endParaRPr kumimoji="0" lang="it-IT" sz="2000" b="0" i="0" u="none" strike="noStrike" kern="1200" cap="none" spc="0" normalizeH="0" baseline="0" noProof="0" dirty="0">
              <a:ln>
                <a:noFill/>
              </a:ln>
              <a:effectLst/>
              <a:uLnTx/>
              <a:uFillTx/>
              <a:latin typeface="Calibri" pitchFamily="34" charset="0"/>
              <a:ea typeface="+mj-ea"/>
              <a:cs typeface="+mj-cs"/>
            </a:endParaRPr>
          </a:p>
        </p:txBody>
      </p:sp>
      <p:grpSp>
        <p:nvGrpSpPr>
          <p:cNvPr id="5" name="Gruppo 4"/>
          <p:cNvGrpSpPr/>
          <p:nvPr/>
        </p:nvGrpSpPr>
        <p:grpSpPr>
          <a:xfrm>
            <a:off x="166576" y="1600200"/>
            <a:ext cx="8977424" cy="5410200"/>
            <a:chOff x="315433" y="1583432"/>
            <a:chExt cx="8435310" cy="4436368"/>
          </a:xfrm>
        </p:grpSpPr>
        <p:grpSp>
          <p:nvGrpSpPr>
            <p:cNvPr id="6" name="Gruppo 5"/>
            <p:cNvGrpSpPr/>
            <p:nvPr/>
          </p:nvGrpSpPr>
          <p:grpSpPr>
            <a:xfrm>
              <a:off x="315433" y="1583432"/>
              <a:ext cx="8435310" cy="4436368"/>
              <a:chOff x="755576" y="1556792"/>
              <a:chExt cx="7884339" cy="4032448"/>
            </a:xfrm>
          </p:grpSpPr>
          <p:grpSp>
            <p:nvGrpSpPr>
              <p:cNvPr id="22" name="Gruppo 65"/>
              <p:cNvGrpSpPr/>
              <p:nvPr/>
            </p:nvGrpSpPr>
            <p:grpSpPr>
              <a:xfrm>
                <a:off x="755576" y="1556792"/>
                <a:ext cx="7884339" cy="4032448"/>
                <a:chOff x="755576" y="1556792"/>
                <a:chExt cx="7884339" cy="4032448"/>
              </a:xfrm>
            </p:grpSpPr>
            <p:pic>
              <p:nvPicPr>
                <p:cNvPr id="27" name="Immagine 26" descr="grey_supersites.png"/>
                <p:cNvPicPr>
                  <a:picLocks noChangeAspect="1"/>
                </p:cNvPicPr>
                <p:nvPr/>
              </p:nvPicPr>
              <p:blipFill>
                <a:blip r:embed="rId2" cstate="email">
                  <a:lum bright="36000"/>
                </a:blip>
                <a:stretch>
                  <a:fillRect/>
                </a:stretch>
              </p:blipFill>
              <p:spPr>
                <a:xfrm>
                  <a:off x="755576" y="1556792"/>
                  <a:ext cx="7884339" cy="4032448"/>
                </a:xfrm>
                <a:prstGeom prst="rect">
                  <a:avLst/>
                </a:prstGeom>
              </p:spPr>
            </p:pic>
            <p:cxnSp>
              <p:nvCxnSpPr>
                <p:cNvPr id="28" name="Connettore 1 17"/>
                <p:cNvCxnSpPr/>
                <p:nvPr/>
              </p:nvCxnSpPr>
              <p:spPr>
                <a:xfrm flipV="1">
                  <a:off x="1259632" y="2996952"/>
                  <a:ext cx="216024" cy="147445"/>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9" name="Connettore 1 28"/>
                <p:cNvCxnSpPr/>
                <p:nvPr/>
              </p:nvCxnSpPr>
              <p:spPr>
                <a:xfrm flipV="1">
                  <a:off x="4702681" y="2583954"/>
                  <a:ext cx="216024" cy="147445"/>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0" name="Connettore 1 29"/>
                <p:cNvCxnSpPr/>
                <p:nvPr/>
              </p:nvCxnSpPr>
              <p:spPr>
                <a:xfrm flipV="1">
                  <a:off x="4920610" y="2348880"/>
                  <a:ext cx="155446" cy="153541"/>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1" name="Connettore 1 30"/>
                <p:cNvCxnSpPr/>
                <p:nvPr/>
              </p:nvCxnSpPr>
              <p:spPr>
                <a:xfrm flipV="1">
                  <a:off x="4139952" y="1988840"/>
                  <a:ext cx="216024" cy="147445"/>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2" name="Connettore 1 31"/>
                <p:cNvCxnSpPr/>
                <p:nvPr/>
              </p:nvCxnSpPr>
              <p:spPr>
                <a:xfrm flipV="1">
                  <a:off x="5076056" y="2564904"/>
                  <a:ext cx="0" cy="216023"/>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3" name="Connettore 1 32"/>
                <p:cNvCxnSpPr/>
                <p:nvPr/>
              </p:nvCxnSpPr>
              <p:spPr>
                <a:xfrm>
                  <a:off x="5220072" y="2506231"/>
                  <a:ext cx="216024" cy="216024"/>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
              <p:nvSpPr>
                <p:cNvPr id="34" name="Ovale 33"/>
                <p:cNvSpPr/>
                <p:nvPr/>
              </p:nvSpPr>
              <p:spPr>
                <a:xfrm>
                  <a:off x="827584" y="1628800"/>
                  <a:ext cx="7632848" cy="3816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5" name="Connettore 1 20"/>
                <p:cNvCxnSpPr/>
                <p:nvPr/>
              </p:nvCxnSpPr>
              <p:spPr>
                <a:xfrm flipV="1">
                  <a:off x="7812360" y="4221089"/>
                  <a:ext cx="144016" cy="288031"/>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6" name="Connettore 1 35"/>
                <p:cNvCxnSpPr/>
                <p:nvPr/>
              </p:nvCxnSpPr>
              <p:spPr>
                <a:xfrm>
                  <a:off x="2267744" y="2564904"/>
                  <a:ext cx="144016" cy="72008"/>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7" name="Connettore 1 36"/>
                <p:cNvCxnSpPr/>
                <p:nvPr/>
              </p:nvCxnSpPr>
              <p:spPr>
                <a:xfrm flipV="1">
                  <a:off x="2771800" y="3573017"/>
                  <a:ext cx="216024" cy="3428"/>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
              <p:nvSpPr>
                <p:cNvPr id="38" name="Rettangolo 37"/>
                <p:cNvSpPr/>
                <p:nvPr/>
              </p:nvSpPr>
              <p:spPr>
                <a:xfrm>
                  <a:off x="869110" y="3573016"/>
                  <a:ext cx="931101" cy="482950"/>
                </a:xfrm>
                <a:prstGeom prst="rect">
                  <a:avLst/>
                </a:prstGeom>
                <a:ln>
                  <a:noFill/>
                </a:ln>
              </p:spPr>
              <p:txBody>
                <a:bodyPr wrap="square">
                  <a:spAutoFit/>
                </a:bodyPr>
                <a:lstStyle/>
                <a:p>
                  <a:pPr algn="ctr"/>
                  <a:r>
                    <a:rPr lang="it-IT" sz="1200" b="1" dirty="0" err="1">
                      <a:latin typeface="Arial Narrow" pitchFamily="34" charset="0"/>
                    </a:rPr>
                    <a:t>Hawaiian</a:t>
                  </a:r>
                  <a:r>
                    <a:rPr lang="it-IT" sz="1200" b="1" dirty="0">
                      <a:latin typeface="Arial Narrow" pitchFamily="34" charset="0"/>
                    </a:rPr>
                    <a:t> </a:t>
                  </a:r>
                  <a:r>
                    <a:rPr lang="it-IT" sz="1200" b="1" dirty="0" err="1">
                      <a:latin typeface="Arial Narrow" pitchFamily="34" charset="0"/>
                    </a:rPr>
                    <a:t>volcanoes</a:t>
                  </a:r>
                  <a:endParaRPr lang="it-IT" sz="1200" b="1" dirty="0">
                    <a:latin typeface="Arial Narrow" pitchFamily="34" charset="0"/>
                  </a:endParaRPr>
                </a:p>
              </p:txBody>
            </p:sp>
            <p:sp>
              <p:nvSpPr>
                <p:cNvPr id="39" name="Rettangolo 38"/>
                <p:cNvSpPr/>
                <p:nvPr/>
              </p:nvSpPr>
              <p:spPr>
                <a:xfrm>
                  <a:off x="2916014" y="1918344"/>
                  <a:ext cx="832574" cy="419632"/>
                </a:xfrm>
                <a:prstGeom prst="rect">
                  <a:avLst/>
                </a:prstGeom>
                <a:ln>
                  <a:noFill/>
                </a:ln>
              </p:spPr>
              <p:txBody>
                <a:bodyPr wrap="square">
                  <a:spAutoFit/>
                </a:bodyPr>
                <a:lstStyle/>
                <a:p>
                  <a:pPr algn="r"/>
                  <a:r>
                    <a:rPr lang="it-IT" sz="1200" b="1" dirty="0" err="1">
                      <a:latin typeface="Arial Narrow" pitchFamily="34" charset="0"/>
                    </a:rPr>
                    <a:t>Icelandic</a:t>
                  </a:r>
                  <a:r>
                    <a:rPr lang="it-IT" sz="1200" b="1" dirty="0">
                      <a:latin typeface="Arial Narrow" pitchFamily="34" charset="0"/>
                    </a:rPr>
                    <a:t> </a:t>
                  </a:r>
                  <a:r>
                    <a:rPr lang="it-IT" sz="1200" b="1" dirty="0" err="1">
                      <a:latin typeface="Arial Narrow" pitchFamily="34" charset="0"/>
                    </a:rPr>
                    <a:t>volcanoes</a:t>
                  </a:r>
                  <a:endParaRPr lang="it-IT" sz="1200" b="1" dirty="0">
                    <a:latin typeface="Arial Narrow" pitchFamily="34" charset="0"/>
                  </a:endParaRPr>
                </a:p>
              </p:txBody>
            </p:sp>
            <p:sp>
              <p:nvSpPr>
                <p:cNvPr id="40" name="Rettangolo 39"/>
                <p:cNvSpPr/>
                <p:nvPr/>
              </p:nvSpPr>
              <p:spPr>
                <a:xfrm>
                  <a:off x="1507785" y="2751311"/>
                  <a:ext cx="1089646" cy="587484"/>
                </a:xfrm>
                <a:prstGeom prst="rect">
                  <a:avLst/>
                </a:prstGeom>
                <a:ln>
                  <a:noFill/>
                </a:ln>
              </p:spPr>
              <p:txBody>
                <a:bodyPr wrap="square">
                  <a:spAutoFit/>
                </a:bodyPr>
                <a:lstStyle/>
                <a:p>
                  <a:pPr algn="ctr"/>
                  <a:r>
                    <a:rPr lang="it-IT" sz="1200" b="1" dirty="0">
                      <a:latin typeface="Arial Narrow" pitchFamily="34" charset="0"/>
                    </a:rPr>
                    <a:t>San </a:t>
                  </a:r>
                  <a:r>
                    <a:rPr lang="it-IT" sz="1200" b="1" dirty="0" err="1">
                      <a:latin typeface="Arial Narrow" pitchFamily="34" charset="0"/>
                    </a:rPr>
                    <a:t>Andreas</a:t>
                  </a:r>
                  <a:r>
                    <a:rPr lang="it-IT" sz="1200" b="1" dirty="0">
                      <a:latin typeface="Arial Narrow" pitchFamily="34" charset="0"/>
                    </a:rPr>
                    <a:t> Fault </a:t>
                  </a:r>
                  <a:r>
                    <a:rPr lang="it-IT" sz="1200" b="1" dirty="0" err="1">
                      <a:latin typeface="Arial Narrow" pitchFamily="34" charset="0"/>
                    </a:rPr>
                    <a:t>Natural</a:t>
                  </a:r>
                  <a:r>
                    <a:rPr lang="it-IT" sz="1200" b="1" dirty="0">
                      <a:latin typeface="Arial Narrow" pitchFamily="34" charset="0"/>
                    </a:rPr>
                    <a:t> </a:t>
                  </a:r>
                  <a:r>
                    <a:rPr lang="it-IT" sz="1200" b="1" dirty="0" err="1">
                      <a:latin typeface="Arial Narrow" pitchFamily="34" charset="0"/>
                    </a:rPr>
                    <a:t>Laboratory</a:t>
                  </a:r>
                  <a:endParaRPr lang="it-IT" sz="1200" b="1" dirty="0">
                    <a:latin typeface="Arial Narrow" pitchFamily="34" charset="0"/>
                  </a:endParaRPr>
                </a:p>
              </p:txBody>
            </p:sp>
            <p:sp>
              <p:nvSpPr>
                <p:cNvPr id="41" name="Rettangolo 40"/>
                <p:cNvSpPr/>
                <p:nvPr/>
              </p:nvSpPr>
              <p:spPr>
                <a:xfrm>
                  <a:off x="3584483" y="2492896"/>
                  <a:ext cx="756635" cy="482950"/>
                </a:xfrm>
                <a:prstGeom prst="rect">
                  <a:avLst/>
                </a:prstGeom>
                <a:ln>
                  <a:noFill/>
                </a:ln>
              </p:spPr>
              <p:txBody>
                <a:bodyPr wrap="square">
                  <a:spAutoFit/>
                </a:bodyPr>
                <a:lstStyle/>
                <a:p>
                  <a:pPr algn="ctr"/>
                  <a:r>
                    <a:rPr lang="it-IT" sz="1200" b="1" dirty="0">
                      <a:latin typeface="Arial Narrow" pitchFamily="34" charset="0"/>
                    </a:rPr>
                    <a:t>Mt. Etna Volcano</a:t>
                  </a:r>
                </a:p>
              </p:txBody>
            </p:sp>
            <p:sp>
              <p:nvSpPr>
                <p:cNvPr id="42" name="Rettangolo 41"/>
                <p:cNvSpPr/>
                <p:nvPr/>
              </p:nvSpPr>
              <p:spPr>
                <a:xfrm>
                  <a:off x="2082591" y="3748970"/>
                  <a:ext cx="942177" cy="419632"/>
                </a:xfrm>
                <a:prstGeom prst="rect">
                  <a:avLst/>
                </a:prstGeom>
                <a:ln>
                  <a:noFill/>
                </a:ln>
              </p:spPr>
              <p:txBody>
                <a:bodyPr wrap="square">
                  <a:spAutoFit/>
                </a:bodyPr>
                <a:lstStyle/>
                <a:p>
                  <a:pPr algn="ctr"/>
                  <a:r>
                    <a:rPr lang="it-IT" sz="1200" b="1" dirty="0" err="1">
                      <a:latin typeface="Arial Narrow" pitchFamily="34" charset="0"/>
                    </a:rPr>
                    <a:t>Ecuadorian</a:t>
                  </a:r>
                  <a:r>
                    <a:rPr lang="it-IT" sz="1200" b="1" dirty="0">
                      <a:latin typeface="Arial Narrow" pitchFamily="34" charset="0"/>
                    </a:rPr>
                    <a:t> </a:t>
                  </a:r>
                  <a:r>
                    <a:rPr lang="it-IT" sz="1200" b="1" dirty="0" err="1">
                      <a:latin typeface="Arial Narrow" pitchFamily="34" charset="0"/>
                    </a:rPr>
                    <a:t>volcanoes</a:t>
                  </a:r>
                  <a:endParaRPr lang="it-IT" sz="1200" b="1" dirty="0">
                    <a:latin typeface="Arial Narrow" pitchFamily="34" charset="0"/>
                  </a:endParaRPr>
                </a:p>
              </p:txBody>
            </p:sp>
            <p:sp>
              <p:nvSpPr>
                <p:cNvPr id="43" name="Rettangolo 42"/>
                <p:cNvSpPr/>
                <p:nvPr/>
              </p:nvSpPr>
              <p:spPr>
                <a:xfrm>
                  <a:off x="7331819" y="3356992"/>
                  <a:ext cx="1177108" cy="419632"/>
                </a:xfrm>
                <a:prstGeom prst="rect">
                  <a:avLst/>
                </a:prstGeom>
                <a:ln>
                  <a:noFill/>
                </a:ln>
              </p:spPr>
              <p:txBody>
                <a:bodyPr wrap="square">
                  <a:spAutoFit/>
                </a:bodyPr>
                <a:lstStyle/>
                <a:p>
                  <a:pPr algn="ctr"/>
                  <a:r>
                    <a:rPr lang="it-IT" sz="1200" b="1" dirty="0" err="1">
                      <a:latin typeface="Arial Narrow" pitchFamily="34" charset="0"/>
                    </a:rPr>
                    <a:t>Taupo</a:t>
                  </a:r>
                  <a:r>
                    <a:rPr lang="it-IT" sz="1200" b="1" dirty="0">
                      <a:latin typeface="Arial Narrow" pitchFamily="34" charset="0"/>
                    </a:rPr>
                    <a:t> </a:t>
                  </a:r>
                  <a:r>
                    <a:rPr lang="it-IT" sz="1200" b="1" dirty="0" err="1">
                      <a:latin typeface="Arial Narrow" pitchFamily="34" charset="0"/>
                    </a:rPr>
                    <a:t>volcanic</a:t>
                  </a:r>
                  <a:r>
                    <a:rPr lang="it-IT" sz="1200" b="1" dirty="0">
                      <a:latin typeface="Arial Narrow" pitchFamily="34" charset="0"/>
                    </a:rPr>
                    <a:t> zone</a:t>
                  </a:r>
                </a:p>
              </p:txBody>
            </p:sp>
            <p:sp>
              <p:nvSpPr>
                <p:cNvPr id="44" name="Rettangolo 43"/>
                <p:cNvSpPr/>
                <p:nvPr/>
              </p:nvSpPr>
              <p:spPr>
                <a:xfrm>
                  <a:off x="5844778" y="2492896"/>
                  <a:ext cx="999728" cy="419632"/>
                </a:xfrm>
                <a:prstGeom prst="rect">
                  <a:avLst/>
                </a:prstGeom>
                <a:ln>
                  <a:noFill/>
                </a:ln>
              </p:spPr>
              <p:txBody>
                <a:bodyPr wrap="square">
                  <a:spAutoFit/>
                </a:bodyPr>
                <a:lstStyle/>
                <a:p>
                  <a:r>
                    <a:rPr lang="it-IT" sz="1200" b="1" dirty="0">
                      <a:latin typeface="Arial Narrow" pitchFamily="34" charset="0"/>
                    </a:rPr>
                    <a:t>Marmara Supersite</a:t>
                  </a:r>
                </a:p>
              </p:txBody>
            </p:sp>
            <p:sp>
              <p:nvSpPr>
                <p:cNvPr id="45" name="Rettangolo 44"/>
                <p:cNvSpPr/>
                <p:nvPr/>
              </p:nvSpPr>
              <p:spPr>
                <a:xfrm>
                  <a:off x="4499992" y="3173224"/>
                  <a:ext cx="1224136" cy="419632"/>
                </a:xfrm>
                <a:prstGeom prst="rect">
                  <a:avLst/>
                </a:prstGeom>
                <a:ln>
                  <a:noFill/>
                </a:ln>
              </p:spPr>
              <p:txBody>
                <a:bodyPr wrap="square">
                  <a:spAutoFit/>
                </a:bodyPr>
                <a:lstStyle/>
                <a:p>
                  <a:pPr algn="ctr"/>
                  <a:r>
                    <a:rPr lang="it-IT" sz="1200" b="1" dirty="0" err="1">
                      <a:latin typeface="Arial Narrow" pitchFamily="34" charset="0"/>
                    </a:rPr>
                    <a:t>EnCeladus</a:t>
                  </a:r>
                  <a:r>
                    <a:rPr lang="it-IT" sz="1200" b="1" dirty="0">
                      <a:latin typeface="Arial Narrow" pitchFamily="34" charset="0"/>
                    </a:rPr>
                    <a:t> Supersite</a:t>
                  </a:r>
                </a:p>
              </p:txBody>
            </p:sp>
            <p:sp>
              <p:nvSpPr>
                <p:cNvPr id="46" name="Rettangolo 45"/>
                <p:cNvSpPr/>
                <p:nvPr/>
              </p:nvSpPr>
              <p:spPr>
                <a:xfrm>
                  <a:off x="5531600" y="1884974"/>
                  <a:ext cx="1518483" cy="344098"/>
                </a:xfrm>
                <a:prstGeom prst="rect">
                  <a:avLst/>
                </a:prstGeom>
                <a:ln>
                  <a:noFill/>
                </a:ln>
              </p:spPr>
              <p:txBody>
                <a:bodyPr wrap="square">
                  <a:spAutoFit/>
                </a:bodyPr>
                <a:lstStyle/>
                <a:p>
                  <a:r>
                    <a:rPr lang="it-IT" sz="1200" b="1" dirty="0">
                      <a:latin typeface="Arial Narrow" pitchFamily="34" charset="0"/>
                    </a:rPr>
                    <a:t>Campi Flegrei </a:t>
                  </a:r>
                </a:p>
                <a:p>
                  <a:r>
                    <a:rPr lang="it-IT" sz="1200" b="1" dirty="0">
                      <a:latin typeface="Arial Narrow" pitchFamily="34" charset="0"/>
                    </a:rPr>
                    <a:t>&amp; </a:t>
                  </a:r>
                  <a:r>
                    <a:rPr lang="it-IT" sz="1200" b="1" dirty="0" err="1">
                      <a:latin typeface="Arial Narrow" pitchFamily="34" charset="0"/>
                    </a:rPr>
                    <a:t>Vesuvius</a:t>
                  </a:r>
                  <a:r>
                    <a:rPr lang="it-IT" sz="1200" b="1" dirty="0">
                      <a:latin typeface="Arial Narrow" pitchFamily="34" charset="0"/>
                    </a:rPr>
                    <a:t> </a:t>
                  </a:r>
                  <a:r>
                    <a:rPr lang="it-IT" sz="1200" b="1" dirty="0" err="1">
                      <a:latin typeface="Arial Narrow" pitchFamily="34" charset="0"/>
                    </a:rPr>
                    <a:t>volcano</a:t>
                  </a:r>
                  <a:endParaRPr lang="it-IT" sz="1200" b="1" dirty="0">
                    <a:latin typeface="Arial Narrow" pitchFamily="34" charset="0"/>
                  </a:endParaRPr>
                </a:p>
              </p:txBody>
            </p:sp>
          </p:grpSp>
          <p:cxnSp>
            <p:nvCxnSpPr>
              <p:cNvPr id="23" name="Connettore 1 22"/>
              <p:cNvCxnSpPr/>
              <p:nvPr/>
            </p:nvCxnSpPr>
            <p:spPr>
              <a:xfrm flipH="1" flipV="1">
                <a:off x="5292080" y="3573017"/>
                <a:ext cx="360040" cy="219452"/>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4" name="Connettore 1 23"/>
              <p:cNvCxnSpPr/>
              <p:nvPr/>
            </p:nvCxnSpPr>
            <p:spPr>
              <a:xfrm>
                <a:off x="3131840" y="4552807"/>
                <a:ext cx="216024" cy="35632"/>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
            <p:nvSpPr>
              <p:cNvPr id="25" name="Rettangolo 24"/>
              <p:cNvSpPr/>
              <p:nvPr/>
            </p:nvSpPr>
            <p:spPr>
              <a:xfrm>
                <a:off x="2409725" y="4731494"/>
                <a:ext cx="1277695" cy="482950"/>
              </a:xfrm>
              <a:prstGeom prst="rect">
                <a:avLst/>
              </a:prstGeom>
              <a:ln>
                <a:noFill/>
              </a:ln>
            </p:spPr>
            <p:txBody>
              <a:bodyPr wrap="square">
                <a:spAutoFit/>
              </a:bodyPr>
              <a:lstStyle/>
              <a:p>
                <a:pPr algn="ctr"/>
                <a:r>
                  <a:rPr lang="it-IT" sz="1200" b="1" dirty="0" err="1">
                    <a:latin typeface="Arial Narrow" pitchFamily="34" charset="0"/>
                  </a:rPr>
                  <a:t>Southern</a:t>
                </a:r>
                <a:r>
                  <a:rPr lang="it-IT" sz="1200" b="1" dirty="0">
                    <a:latin typeface="Arial Narrow" pitchFamily="34" charset="0"/>
                  </a:rPr>
                  <a:t> </a:t>
                </a:r>
                <a:r>
                  <a:rPr lang="it-IT" sz="1200" b="1" dirty="0" err="1">
                    <a:latin typeface="Arial Narrow" pitchFamily="34" charset="0"/>
                  </a:rPr>
                  <a:t>Andes</a:t>
                </a:r>
                <a:r>
                  <a:rPr lang="it-IT" sz="1200" b="1" dirty="0">
                    <a:latin typeface="Arial Narrow" pitchFamily="34" charset="0"/>
                  </a:rPr>
                  <a:t> Supersite</a:t>
                </a:r>
              </a:p>
            </p:txBody>
          </p:sp>
          <p:sp>
            <p:nvSpPr>
              <p:cNvPr id="26" name="Rettangolo 25"/>
              <p:cNvSpPr/>
              <p:nvPr/>
            </p:nvSpPr>
            <p:spPr>
              <a:xfrm>
                <a:off x="6060925" y="3573016"/>
                <a:ext cx="931971" cy="482950"/>
              </a:xfrm>
              <a:prstGeom prst="rect">
                <a:avLst/>
              </a:prstGeom>
              <a:ln>
                <a:noFill/>
              </a:ln>
            </p:spPr>
            <p:txBody>
              <a:bodyPr wrap="square">
                <a:spAutoFit/>
              </a:bodyPr>
              <a:lstStyle/>
              <a:p>
                <a:r>
                  <a:rPr lang="it-IT" sz="1200" b="1" dirty="0">
                    <a:latin typeface="Arial Narrow" pitchFamily="34" charset="0"/>
                  </a:rPr>
                  <a:t>Virunga </a:t>
                </a:r>
                <a:r>
                  <a:rPr lang="it-IT" sz="1200" b="1" dirty="0" err="1">
                    <a:latin typeface="Arial Narrow" pitchFamily="34" charset="0"/>
                  </a:rPr>
                  <a:t>volcanoes</a:t>
                </a:r>
                <a:endParaRPr lang="it-IT" sz="1200" b="1" dirty="0">
                  <a:latin typeface="Arial Narrow" pitchFamily="34" charset="0"/>
                </a:endParaRPr>
              </a:p>
            </p:txBody>
          </p:sp>
        </p:grpSp>
        <p:pic>
          <p:nvPicPr>
            <p:cNvPr id="7" name="Picture 2" descr="F:\Ricerca\GSNL\Website\Immagini_etc\icone 2019 pag Supersites\GSNL_supersite_icons-03.png"/>
            <p:cNvPicPr>
              <a:picLocks noChangeAspect="1" noChangeArrowheads="1"/>
            </p:cNvPicPr>
            <p:nvPr/>
          </p:nvPicPr>
          <p:blipFill>
            <a:blip r:embed="rId3" cstate="email"/>
            <a:srcRect/>
            <a:stretch>
              <a:fillRect/>
            </a:stretch>
          </p:blipFill>
          <p:spPr bwMode="auto">
            <a:xfrm>
              <a:off x="2399202" y="4646004"/>
              <a:ext cx="466725" cy="466725"/>
            </a:xfrm>
            <a:prstGeom prst="rect">
              <a:avLst/>
            </a:prstGeom>
            <a:noFill/>
          </p:spPr>
        </p:pic>
        <p:pic>
          <p:nvPicPr>
            <p:cNvPr id="8" name="Picture 3" descr="F:\Ricerca\GSNL\Website\Immagini_etc\icone 2019 pag Supersites\GSNL_supersite_icons-02.png"/>
            <p:cNvPicPr>
              <a:picLocks noChangeAspect="1" noChangeArrowheads="1"/>
            </p:cNvPicPr>
            <p:nvPr/>
          </p:nvPicPr>
          <p:blipFill>
            <a:blip r:embed="rId4" cstate="email"/>
            <a:srcRect/>
            <a:stretch>
              <a:fillRect/>
            </a:stretch>
          </p:blipFill>
          <p:spPr bwMode="auto">
            <a:xfrm>
              <a:off x="1474230" y="2454258"/>
              <a:ext cx="466725" cy="466725"/>
            </a:xfrm>
            <a:prstGeom prst="rect">
              <a:avLst/>
            </a:prstGeom>
            <a:noFill/>
          </p:spPr>
        </p:pic>
        <p:pic>
          <p:nvPicPr>
            <p:cNvPr id="9" name="Picture 3" descr="F:\Ricerca\GSNL\Website\Immagini_etc\icone 2019 pag Supersites\GSNL_supersite_icons-02.png"/>
            <p:cNvPicPr>
              <a:picLocks noChangeAspect="1" noChangeArrowheads="1"/>
            </p:cNvPicPr>
            <p:nvPr/>
          </p:nvPicPr>
          <p:blipFill>
            <a:blip r:embed="rId4" cstate="email"/>
            <a:srcRect/>
            <a:stretch>
              <a:fillRect/>
            </a:stretch>
          </p:blipFill>
          <p:spPr bwMode="auto">
            <a:xfrm>
              <a:off x="4708542" y="2927316"/>
              <a:ext cx="466725" cy="466725"/>
            </a:xfrm>
            <a:prstGeom prst="rect">
              <a:avLst/>
            </a:prstGeom>
            <a:noFill/>
          </p:spPr>
        </p:pic>
        <p:pic>
          <p:nvPicPr>
            <p:cNvPr id="10" name="Picture 3" descr="F:\Ricerca\GSNL\Website\Immagini_etc\icone 2019 pag Supersites\GSNL_supersite_icons-02.png"/>
            <p:cNvPicPr>
              <a:picLocks noChangeAspect="1" noChangeArrowheads="1"/>
            </p:cNvPicPr>
            <p:nvPr/>
          </p:nvPicPr>
          <p:blipFill>
            <a:blip r:embed="rId4" cstate="email"/>
            <a:srcRect/>
            <a:stretch>
              <a:fillRect/>
            </a:stretch>
          </p:blipFill>
          <p:spPr bwMode="auto">
            <a:xfrm>
              <a:off x="5318142" y="2640570"/>
              <a:ext cx="466725" cy="466725"/>
            </a:xfrm>
            <a:prstGeom prst="rect">
              <a:avLst/>
            </a:prstGeom>
            <a:noFill/>
          </p:spPr>
        </p:pic>
        <p:pic>
          <p:nvPicPr>
            <p:cNvPr id="11" name="Picture 2" descr="F:\Ricerca\GSNL\Website\Immagini_etc\icone 2019 pag Supersites\GSNL_supersite_icons-03.png"/>
            <p:cNvPicPr>
              <a:picLocks noChangeAspect="1" noChangeArrowheads="1"/>
            </p:cNvPicPr>
            <p:nvPr/>
          </p:nvPicPr>
          <p:blipFill>
            <a:blip r:embed="rId3" cstate="email"/>
            <a:srcRect/>
            <a:stretch>
              <a:fillRect/>
            </a:stretch>
          </p:blipFill>
          <p:spPr bwMode="auto">
            <a:xfrm>
              <a:off x="2008677" y="3574071"/>
              <a:ext cx="466725" cy="466725"/>
            </a:xfrm>
            <a:prstGeom prst="rect">
              <a:avLst/>
            </a:prstGeom>
            <a:noFill/>
          </p:spPr>
        </p:pic>
        <p:pic>
          <p:nvPicPr>
            <p:cNvPr id="12" name="Picture 2" descr="F:\Ricerca\GSNL\Website\Immagini_etc\icone 2019 pag Supersites\GSNL_supersite_icons-03.png"/>
            <p:cNvPicPr>
              <a:picLocks noChangeAspect="1" noChangeArrowheads="1"/>
            </p:cNvPicPr>
            <p:nvPr/>
          </p:nvPicPr>
          <p:blipFill>
            <a:blip r:embed="rId3" cstate="email"/>
            <a:srcRect/>
            <a:stretch>
              <a:fillRect/>
            </a:stretch>
          </p:blipFill>
          <p:spPr bwMode="auto">
            <a:xfrm>
              <a:off x="633987" y="3321084"/>
              <a:ext cx="466725" cy="466725"/>
            </a:xfrm>
            <a:prstGeom prst="rect">
              <a:avLst/>
            </a:prstGeom>
            <a:noFill/>
          </p:spPr>
        </p:pic>
        <p:pic>
          <p:nvPicPr>
            <p:cNvPr id="13" name="Picture 2" descr="F:\Ricerca\GSNL\Website\Immagini_etc\icone 2019 pag Supersites\GSNL_supersite_icons-03.png"/>
            <p:cNvPicPr>
              <a:picLocks noChangeAspect="1" noChangeArrowheads="1"/>
            </p:cNvPicPr>
            <p:nvPr/>
          </p:nvPicPr>
          <p:blipFill>
            <a:blip r:embed="rId3" cstate="email"/>
            <a:srcRect/>
            <a:stretch>
              <a:fillRect/>
            </a:stretch>
          </p:blipFill>
          <p:spPr bwMode="auto">
            <a:xfrm>
              <a:off x="3478770" y="1993968"/>
              <a:ext cx="466725" cy="466725"/>
            </a:xfrm>
            <a:prstGeom prst="rect">
              <a:avLst/>
            </a:prstGeom>
            <a:noFill/>
          </p:spPr>
        </p:pic>
        <p:pic>
          <p:nvPicPr>
            <p:cNvPr id="14" name="Picture 2" descr="F:\Ricerca\GSNL\Website\Immagini_etc\icone 2019 pag Supersites\GSNL_supersite_icons-03.png"/>
            <p:cNvPicPr>
              <a:picLocks noChangeAspect="1" noChangeArrowheads="1"/>
            </p:cNvPicPr>
            <p:nvPr/>
          </p:nvPicPr>
          <p:blipFill>
            <a:blip r:embed="rId3" cstate="email"/>
            <a:srcRect/>
            <a:stretch>
              <a:fillRect/>
            </a:stretch>
          </p:blipFill>
          <p:spPr bwMode="auto">
            <a:xfrm>
              <a:off x="4086174" y="2624712"/>
              <a:ext cx="466725" cy="466725"/>
            </a:xfrm>
            <a:prstGeom prst="rect">
              <a:avLst/>
            </a:prstGeom>
            <a:noFill/>
          </p:spPr>
        </p:pic>
        <p:pic>
          <p:nvPicPr>
            <p:cNvPr id="15" name="Picture 2" descr="F:\Ricerca\GSNL\Website\Immagini_etc\icone 2019 pag Supersites\GSNL_supersite_icons-03.png"/>
            <p:cNvPicPr>
              <a:picLocks noChangeAspect="1" noChangeArrowheads="1"/>
            </p:cNvPicPr>
            <p:nvPr/>
          </p:nvPicPr>
          <p:blipFill>
            <a:blip r:embed="rId3" cstate="email"/>
            <a:srcRect/>
            <a:stretch>
              <a:fillRect/>
            </a:stretch>
          </p:blipFill>
          <p:spPr bwMode="auto">
            <a:xfrm>
              <a:off x="5552028" y="3804714"/>
              <a:ext cx="466725" cy="466725"/>
            </a:xfrm>
            <a:prstGeom prst="rect">
              <a:avLst/>
            </a:prstGeom>
            <a:noFill/>
          </p:spPr>
        </p:pic>
        <p:pic>
          <p:nvPicPr>
            <p:cNvPr id="16" name="Picture 2" descr="F:\Ricerca\GSNL\Website\Immagini_etc\icone 2019 pag Supersites\GSNL_supersite_icons-03.png"/>
            <p:cNvPicPr>
              <a:picLocks noChangeAspect="1" noChangeArrowheads="1"/>
            </p:cNvPicPr>
            <p:nvPr/>
          </p:nvPicPr>
          <p:blipFill>
            <a:blip r:embed="rId3" cstate="email"/>
            <a:srcRect/>
            <a:stretch>
              <a:fillRect/>
            </a:stretch>
          </p:blipFill>
          <p:spPr bwMode="auto">
            <a:xfrm>
              <a:off x="7784019" y="4059744"/>
              <a:ext cx="466725" cy="466725"/>
            </a:xfrm>
            <a:prstGeom prst="rect">
              <a:avLst/>
            </a:prstGeom>
            <a:noFill/>
          </p:spPr>
        </p:pic>
        <p:pic>
          <p:nvPicPr>
            <p:cNvPr id="17" name="Picture 2" descr="F:\Ricerca\GSNL\Website\Immagini_etc\icone 2019 pag Supersites\GSNL_supersite_icons-03.png"/>
            <p:cNvPicPr>
              <a:picLocks noChangeAspect="1" noChangeArrowheads="1"/>
            </p:cNvPicPr>
            <p:nvPr/>
          </p:nvPicPr>
          <p:blipFill>
            <a:blip r:embed="rId3" cstate="email"/>
            <a:srcRect/>
            <a:stretch>
              <a:fillRect/>
            </a:stretch>
          </p:blipFill>
          <p:spPr bwMode="auto">
            <a:xfrm>
              <a:off x="4938189" y="1999254"/>
              <a:ext cx="466725" cy="466725"/>
            </a:xfrm>
            <a:prstGeom prst="rect">
              <a:avLst/>
            </a:prstGeom>
            <a:noFill/>
          </p:spPr>
        </p:pic>
        <p:pic>
          <p:nvPicPr>
            <p:cNvPr id="18" name="Picture 2" descr="F:\Ricerca\GSNL\Website\Immagini_etc\icone 2019 pag Supersites\Earthquake_Icon blue.bmp"/>
            <p:cNvPicPr>
              <a:picLocks noChangeAspect="1" noChangeArrowheads="1"/>
            </p:cNvPicPr>
            <p:nvPr/>
          </p:nvPicPr>
          <p:blipFill>
            <a:blip r:embed="rId5" cstate="email"/>
            <a:srcRect/>
            <a:stretch>
              <a:fillRect/>
            </a:stretch>
          </p:blipFill>
          <p:spPr bwMode="auto">
            <a:xfrm>
              <a:off x="6810988" y="2970053"/>
              <a:ext cx="468000" cy="468000"/>
            </a:xfrm>
            <a:prstGeom prst="rect">
              <a:avLst/>
            </a:prstGeom>
            <a:noFill/>
          </p:spPr>
        </p:pic>
        <p:pic>
          <p:nvPicPr>
            <p:cNvPr id="19" name="Picture 2" descr="F:\Ricerca\GSNL\Website\Immagini_etc\icone 2019 pag Supersites\Earthquake_Icon blue.bmp"/>
            <p:cNvPicPr>
              <a:picLocks noChangeAspect="1" noChangeArrowheads="1"/>
            </p:cNvPicPr>
            <p:nvPr/>
          </p:nvPicPr>
          <p:blipFill>
            <a:blip r:embed="rId6" cstate="email"/>
            <a:stretch>
              <a:fillRect/>
            </a:stretch>
          </p:blipFill>
          <p:spPr bwMode="auto">
            <a:xfrm>
              <a:off x="7239000" y="2438400"/>
              <a:ext cx="468000" cy="468000"/>
            </a:xfrm>
            <a:prstGeom prst="rect">
              <a:avLst/>
            </a:prstGeom>
            <a:noFill/>
          </p:spPr>
        </p:pic>
        <p:cxnSp>
          <p:nvCxnSpPr>
            <p:cNvPr id="20" name="Connettore 1 19"/>
            <p:cNvCxnSpPr/>
            <p:nvPr/>
          </p:nvCxnSpPr>
          <p:spPr>
            <a:xfrm>
              <a:off x="7086600" y="2286000"/>
              <a:ext cx="176802" cy="152401"/>
            </a:xfrm>
            <a:prstGeom prst="line">
              <a:avLst/>
            </a:prstGeom>
            <a:ln w="28575">
              <a:solidFill>
                <a:srgbClr val="0000FF"/>
              </a:solidFill>
            </a:ln>
          </p:spPr>
          <p:style>
            <a:lnRef idx="1">
              <a:schemeClr val="accent2"/>
            </a:lnRef>
            <a:fillRef idx="0">
              <a:schemeClr val="accent2"/>
            </a:fillRef>
            <a:effectRef idx="0">
              <a:schemeClr val="accent2"/>
            </a:effectRef>
            <a:fontRef idx="minor">
              <a:schemeClr val="tx1"/>
            </a:fontRef>
          </p:style>
        </p:cxnSp>
        <p:cxnSp>
          <p:nvCxnSpPr>
            <p:cNvPr id="21" name="Connettore 1 20"/>
            <p:cNvCxnSpPr/>
            <p:nvPr/>
          </p:nvCxnSpPr>
          <p:spPr>
            <a:xfrm>
              <a:off x="6638453" y="2828453"/>
              <a:ext cx="176802" cy="152401"/>
            </a:xfrm>
            <a:prstGeom prst="line">
              <a:avLst/>
            </a:prstGeom>
            <a:ln w="28575">
              <a:solidFill>
                <a:srgbClr val="0000FF"/>
              </a:solidFill>
            </a:ln>
          </p:spPr>
          <p:style>
            <a:lnRef idx="1">
              <a:schemeClr val="accent2"/>
            </a:lnRef>
            <a:fillRef idx="0">
              <a:schemeClr val="accent2"/>
            </a:fillRef>
            <a:effectRef idx="0">
              <a:schemeClr val="accent2"/>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4160" y="695980"/>
            <a:ext cx="6019800" cy="523220"/>
          </a:xfrm>
          <a:prstGeom prst="rect">
            <a:avLst/>
          </a:prstGeom>
        </p:spPr>
        <p:txBody>
          <a:bodyPr wrap="square">
            <a:spAutoFit/>
          </a:bodyPr>
          <a:lstStyle/>
          <a:p>
            <a:pPr algn="ctr">
              <a:defRPr/>
            </a:pPr>
            <a:r>
              <a:rPr lang="en-US" altLang="en-US" sz="2800" dirty="0">
                <a:solidFill>
                  <a:schemeClr val="tx2"/>
                </a:solidFill>
                <a:latin typeface="Calibri" panose="020F0502020204030204" pitchFamily="34" charset="0"/>
                <a:cs typeface="Arial" panose="020B0604020202020204" pitchFamily="34" charset="0"/>
              </a:rPr>
              <a:t>China Supersite proposal objectives</a:t>
            </a:r>
          </a:p>
        </p:txBody>
      </p:sp>
      <p:sp>
        <p:nvSpPr>
          <p:cNvPr id="18" name="Rettangolo 17"/>
          <p:cNvSpPr/>
          <p:nvPr/>
        </p:nvSpPr>
        <p:spPr>
          <a:xfrm>
            <a:off x="381000" y="1524000"/>
            <a:ext cx="8229600" cy="4729500"/>
          </a:xfrm>
          <a:prstGeom prst="rect">
            <a:avLst/>
          </a:prstGeom>
        </p:spPr>
        <p:txBody>
          <a:bodyPr wrap="square">
            <a:spAutoFit/>
          </a:bodyPr>
          <a:lstStyle/>
          <a:p>
            <a:pPr>
              <a:spcBef>
                <a:spcPts val="400"/>
              </a:spcBef>
            </a:pPr>
            <a:r>
              <a:rPr lang="en-US" b="1" i="1" dirty="0">
                <a:latin typeface="Calibri" pitchFamily="34" charset="0"/>
              </a:rPr>
              <a:t>Objective 1: Imaging of new earthquakes.</a:t>
            </a:r>
            <a:r>
              <a:rPr lang="en-US" dirty="0">
                <a:latin typeface="Calibri" pitchFamily="34" charset="0"/>
              </a:rPr>
              <a:t> Acquire multi-sensor SAR imagery for all significant earthquakes in China to study co-seismic and post-seismic deformation.</a:t>
            </a:r>
            <a:endParaRPr lang="it-IT" dirty="0">
              <a:latin typeface="Calibri" pitchFamily="34" charset="0"/>
            </a:endParaRPr>
          </a:p>
          <a:p>
            <a:pPr>
              <a:spcBef>
                <a:spcPts val="400"/>
              </a:spcBef>
            </a:pPr>
            <a:r>
              <a:rPr lang="en-US" b="1" i="1" dirty="0">
                <a:latin typeface="Calibri" pitchFamily="34" charset="0"/>
              </a:rPr>
              <a:t>Objective 2:</a:t>
            </a:r>
            <a:r>
              <a:rPr lang="en-US" b="1" dirty="0">
                <a:latin typeface="Calibri" pitchFamily="34" charset="0"/>
              </a:rPr>
              <a:t> </a:t>
            </a:r>
            <a:r>
              <a:rPr lang="en-US" b="1" i="1" dirty="0" err="1">
                <a:latin typeface="Calibri" pitchFamily="34" charset="0"/>
              </a:rPr>
              <a:t>Longmenshan</a:t>
            </a:r>
            <a:r>
              <a:rPr lang="en-US" b="1" i="1" dirty="0">
                <a:latin typeface="Calibri" pitchFamily="34" charset="0"/>
              </a:rPr>
              <a:t> Fault post-seismic deformation</a:t>
            </a:r>
            <a:r>
              <a:rPr lang="en-US" dirty="0">
                <a:latin typeface="Calibri" pitchFamily="34" charset="0"/>
              </a:rPr>
              <a:t>. Acquire 6-day Sentinel-1 data on the 2008 Sichuan </a:t>
            </a:r>
            <a:r>
              <a:rPr lang="en-US" dirty="0" err="1">
                <a:latin typeface="Calibri" pitchFamily="34" charset="0"/>
              </a:rPr>
              <a:t>eq</a:t>
            </a:r>
            <a:r>
              <a:rPr lang="en-US" dirty="0">
                <a:latin typeface="Calibri" pitchFamily="34" charset="0"/>
              </a:rPr>
              <a:t> region to resolve post-seismic deformation and understand how it affects nearby faults. </a:t>
            </a:r>
            <a:endParaRPr lang="it-IT" dirty="0">
              <a:latin typeface="Calibri" pitchFamily="34" charset="0"/>
            </a:endParaRPr>
          </a:p>
          <a:p>
            <a:pPr>
              <a:spcBef>
                <a:spcPts val="400"/>
              </a:spcBef>
            </a:pPr>
            <a:r>
              <a:rPr lang="en-US" b="1" i="1" dirty="0">
                <a:latin typeface="Calibri" pitchFamily="34" charset="0"/>
              </a:rPr>
              <a:t>Objective 3:</a:t>
            </a:r>
            <a:r>
              <a:rPr lang="en-US" dirty="0">
                <a:latin typeface="Calibri" pitchFamily="34" charset="0"/>
              </a:rPr>
              <a:t> </a:t>
            </a:r>
            <a:r>
              <a:rPr lang="en-US" b="1" i="1" dirty="0" err="1">
                <a:latin typeface="Calibri" pitchFamily="34" charset="0"/>
              </a:rPr>
              <a:t>Haiyuan</a:t>
            </a:r>
            <a:r>
              <a:rPr lang="en-US" b="1" i="1" dirty="0">
                <a:latin typeface="Calibri" pitchFamily="34" charset="0"/>
              </a:rPr>
              <a:t> Fault </a:t>
            </a:r>
            <a:r>
              <a:rPr lang="en-US" b="1" i="1" dirty="0" err="1">
                <a:latin typeface="Calibri" pitchFamily="34" charset="0"/>
              </a:rPr>
              <a:t>interseismic</a:t>
            </a:r>
            <a:r>
              <a:rPr lang="en-US" b="1" i="1" dirty="0">
                <a:latin typeface="Calibri" pitchFamily="34" charset="0"/>
              </a:rPr>
              <a:t> deformation</a:t>
            </a:r>
            <a:r>
              <a:rPr lang="en-US" dirty="0">
                <a:latin typeface="Calibri" pitchFamily="34" charset="0"/>
              </a:rPr>
              <a:t>. Acquire high-resolution imagery of selected sections of the </a:t>
            </a:r>
            <a:r>
              <a:rPr lang="en-US" dirty="0" err="1">
                <a:latin typeface="Calibri" pitchFamily="34" charset="0"/>
              </a:rPr>
              <a:t>Haiyuan</a:t>
            </a:r>
            <a:r>
              <a:rPr lang="en-US" dirty="0">
                <a:latin typeface="Calibri" pitchFamily="34" charset="0"/>
              </a:rPr>
              <a:t> fault to study the </a:t>
            </a:r>
            <a:r>
              <a:rPr lang="en-US" dirty="0" err="1">
                <a:latin typeface="Calibri" pitchFamily="34" charset="0"/>
              </a:rPr>
              <a:t>interseismic</a:t>
            </a:r>
            <a:r>
              <a:rPr lang="en-US" dirty="0">
                <a:latin typeface="Calibri" pitchFamily="34" charset="0"/>
              </a:rPr>
              <a:t> deformation and </a:t>
            </a:r>
            <a:r>
              <a:rPr lang="en-US" dirty="0" err="1">
                <a:latin typeface="Calibri" pitchFamily="34" charset="0"/>
              </a:rPr>
              <a:t>aseismic</a:t>
            </a:r>
            <a:r>
              <a:rPr lang="en-US" dirty="0">
                <a:latin typeface="Calibri" pitchFamily="34" charset="0"/>
              </a:rPr>
              <a:t> creep. </a:t>
            </a:r>
            <a:endParaRPr lang="it-IT" dirty="0">
              <a:latin typeface="Calibri" pitchFamily="34" charset="0"/>
            </a:endParaRPr>
          </a:p>
          <a:p>
            <a:pPr>
              <a:spcBef>
                <a:spcPts val="400"/>
              </a:spcBef>
            </a:pPr>
            <a:r>
              <a:rPr lang="en-US" b="1" i="1" dirty="0">
                <a:latin typeface="Calibri" pitchFamily="34" charset="0"/>
              </a:rPr>
              <a:t>Objective 4: Support the China Seismic Experimental Site (CSES).</a:t>
            </a:r>
            <a:r>
              <a:rPr lang="en-US" b="1" dirty="0">
                <a:latin typeface="Calibri" pitchFamily="34" charset="0"/>
              </a:rPr>
              <a:t> </a:t>
            </a:r>
            <a:r>
              <a:rPr lang="en-US" dirty="0">
                <a:latin typeface="Calibri" pitchFamily="34" charset="0"/>
              </a:rPr>
              <a:t>Acquire 6-day Sentinel-1 imagery and ALOS2 PALSAR2 imagery at CSES sites to map the </a:t>
            </a:r>
            <a:r>
              <a:rPr lang="en-US" dirty="0" err="1">
                <a:latin typeface="Calibri" pitchFamily="34" charset="0"/>
              </a:rPr>
              <a:t>interseismic</a:t>
            </a:r>
            <a:r>
              <a:rPr lang="en-US" dirty="0">
                <a:latin typeface="Calibri" pitchFamily="34" charset="0"/>
              </a:rPr>
              <a:t> deformation. </a:t>
            </a:r>
            <a:endParaRPr lang="it-IT" dirty="0">
              <a:latin typeface="Calibri" pitchFamily="34" charset="0"/>
            </a:endParaRPr>
          </a:p>
          <a:p>
            <a:pPr>
              <a:spcBef>
                <a:spcPts val="400"/>
              </a:spcBef>
            </a:pPr>
            <a:r>
              <a:rPr lang="en-US" b="1" i="1" dirty="0">
                <a:latin typeface="Calibri" pitchFamily="34" charset="0"/>
              </a:rPr>
              <a:t>Objective 5:</a:t>
            </a:r>
            <a:r>
              <a:rPr lang="en-US" dirty="0">
                <a:latin typeface="Calibri" pitchFamily="34" charset="0"/>
              </a:rPr>
              <a:t>  </a:t>
            </a:r>
            <a:r>
              <a:rPr lang="en-US" b="1" i="1" dirty="0">
                <a:latin typeface="Calibri" pitchFamily="34" charset="0"/>
              </a:rPr>
              <a:t>Data sharing</a:t>
            </a:r>
            <a:r>
              <a:rPr lang="en-US" dirty="0">
                <a:latin typeface="Calibri" pitchFamily="34" charset="0"/>
              </a:rPr>
              <a:t>. Advance data sharing in China (GNSS, Seismic, </a:t>
            </a:r>
            <a:r>
              <a:rPr lang="en-US" dirty="0" err="1">
                <a:latin typeface="Calibri" pitchFamily="34" charset="0"/>
              </a:rPr>
              <a:t>InSAR</a:t>
            </a:r>
            <a:r>
              <a:rPr lang="en-US" dirty="0">
                <a:latin typeface="Calibri" pitchFamily="34" charset="0"/>
              </a:rPr>
              <a:t>).  Promote the GEO data sharing principles and the GEO objectives. Promote international collaboration and participation of China in the GSNL initiative (with two L-band satellites to be launched in 2021, China could become an important data provider).</a:t>
            </a:r>
            <a:endParaRPr lang="it-IT" dirty="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695980"/>
            <a:ext cx="6802120" cy="523220"/>
          </a:xfrm>
          <a:prstGeom prst="rect">
            <a:avLst/>
          </a:prstGeom>
        </p:spPr>
        <p:txBody>
          <a:bodyPr wrap="square">
            <a:spAutoFit/>
          </a:bodyPr>
          <a:lstStyle/>
          <a:p>
            <a:pPr algn="ctr">
              <a:defRPr/>
            </a:pPr>
            <a:r>
              <a:rPr lang="en-US" altLang="en-US" sz="2800" dirty="0">
                <a:solidFill>
                  <a:schemeClr val="tx2"/>
                </a:solidFill>
                <a:latin typeface="Calibri" panose="020F0502020204030204" pitchFamily="34" charset="0"/>
                <a:cs typeface="Arial" panose="020B0604020202020204" pitchFamily="34" charset="0"/>
              </a:rPr>
              <a:t>The China Seismic Experimental Site (CSES).</a:t>
            </a:r>
          </a:p>
        </p:txBody>
      </p:sp>
      <p:pic>
        <p:nvPicPr>
          <p:cNvPr id="5" name="Picture 2"/>
          <p:cNvPicPr/>
          <p:nvPr/>
        </p:nvPicPr>
        <p:blipFill>
          <a:blip r:embed="rId2" cstate="print"/>
          <a:stretch>
            <a:fillRect/>
          </a:stretch>
        </p:blipFill>
        <p:spPr>
          <a:xfrm>
            <a:off x="1143000" y="1524000"/>
            <a:ext cx="6655158" cy="3612175"/>
          </a:xfrm>
          <a:prstGeom prst="rect">
            <a:avLst/>
          </a:prstGeom>
        </p:spPr>
      </p:pic>
      <p:sp>
        <p:nvSpPr>
          <p:cNvPr id="78849" name="Rectangle 1"/>
          <p:cNvSpPr>
            <a:spLocks noChangeArrowheads="1"/>
          </p:cNvSpPr>
          <p:nvPr/>
        </p:nvSpPr>
        <p:spPr bwMode="auto">
          <a:xfrm>
            <a:off x="148286" y="5424845"/>
            <a:ext cx="884331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Calibri" pitchFamily="34" charset="0"/>
              </a:rPr>
              <a:t>The</a:t>
            </a:r>
            <a:r>
              <a:rPr kumimoji="0" lang="en-US" sz="2000" b="0" i="0" u="none" strike="noStrike" cap="none" normalizeH="0" dirty="0">
                <a:ln>
                  <a:noFill/>
                </a:ln>
                <a:solidFill>
                  <a:schemeClr val="tx1"/>
                </a:solidFill>
                <a:effectLst/>
                <a:latin typeface="Calibri" pitchFamily="34" charset="0"/>
                <a:ea typeface="Calibri" pitchFamily="34" charset="0"/>
                <a:cs typeface="Calibri" pitchFamily="34" charset="0"/>
              </a:rPr>
              <a:t> </a:t>
            </a:r>
            <a:r>
              <a:rPr kumimoji="0" lang="en-US" sz="2000" b="0" i="0" u="none" strike="noStrike" cap="none" normalizeH="0" baseline="0" dirty="0">
                <a:ln>
                  <a:noFill/>
                </a:ln>
                <a:solidFill>
                  <a:schemeClr val="tx1"/>
                </a:solidFill>
                <a:effectLst/>
                <a:latin typeface="Calibri" pitchFamily="34" charset="0"/>
                <a:ea typeface="Calibri" pitchFamily="34" charset="0"/>
                <a:cs typeface="Calibri" pitchFamily="34" charset="0"/>
              </a:rPr>
              <a:t>China Seismic Experimental Site (CSES)</a:t>
            </a:r>
            <a:r>
              <a:rPr kumimoji="0" lang="en-US" sz="2000" b="0" i="0" u="none" strike="noStrike" cap="none" normalizeH="0" dirty="0">
                <a:ln>
                  <a:noFill/>
                </a:ln>
                <a:solidFill>
                  <a:schemeClr val="tx1"/>
                </a:solidFill>
                <a:effectLst/>
                <a:latin typeface="Calibri" pitchFamily="34" charset="0"/>
                <a:ea typeface="Calibri" pitchFamily="34" charset="0"/>
                <a:cs typeface="Calibri" pitchFamily="34" charset="0"/>
              </a:rPr>
              <a:t> </a:t>
            </a:r>
            <a:r>
              <a:rPr kumimoji="0" lang="en-US" sz="2000" b="0" i="0" u="none" strike="noStrike" cap="none" normalizeH="0" baseline="0" dirty="0">
                <a:ln>
                  <a:noFill/>
                </a:ln>
                <a:solidFill>
                  <a:schemeClr val="tx1"/>
                </a:solidFill>
                <a:effectLst/>
                <a:latin typeface="Calibri" pitchFamily="34" charset="0"/>
                <a:ea typeface="Calibri" pitchFamily="34" charset="0"/>
                <a:cs typeface="Calibri" pitchFamily="34" charset="0"/>
              </a:rPr>
              <a:t>was launched in 2018 at the 10year anniversary of the 2008 </a:t>
            </a:r>
            <a:r>
              <a:rPr kumimoji="0" lang="en-US" sz="2000" b="0" i="0" u="none" strike="noStrike" cap="none" normalizeH="0" baseline="0" dirty="0" err="1">
                <a:ln>
                  <a:noFill/>
                </a:ln>
                <a:solidFill>
                  <a:schemeClr val="tx1"/>
                </a:solidFill>
                <a:effectLst/>
                <a:latin typeface="Calibri" pitchFamily="34" charset="0"/>
                <a:ea typeface="Calibri" pitchFamily="34" charset="0"/>
                <a:cs typeface="Calibri" pitchFamily="34" charset="0"/>
              </a:rPr>
              <a:t>Wenchuan</a:t>
            </a:r>
            <a:r>
              <a:rPr kumimoji="0" lang="en-US" sz="2000" b="0" i="0" u="none" strike="noStrike" cap="none" normalizeH="0" baseline="0" dirty="0">
                <a:ln>
                  <a:noFill/>
                </a:ln>
                <a:solidFill>
                  <a:schemeClr val="tx1"/>
                </a:solidFill>
                <a:effectLst/>
                <a:latin typeface="Calibri" pitchFamily="34" charset="0"/>
                <a:ea typeface="Calibri" pitchFamily="34" charset="0"/>
                <a:cs typeface="Calibri" pitchFamily="34" charset="0"/>
              </a:rPr>
              <a:t> earthquake. CSES follows international initiatives such as the Southern California Earthquake Center (SCEC) and has open data policy.</a:t>
            </a:r>
            <a:endParaRPr kumimoji="0" lang="en-US" sz="2000" b="0" i="0" u="none" strike="noStrike" cap="none" normalizeH="0" baseline="0" dirty="0">
              <a:ln>
                <a:noFill/>
              </a:ln>
              <a:solidFill>
                <a:schemeClr val="tx1"/>
              </a:solidFill>
              <a:effectLst/>
              <a:latin typeface="Calibri"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7520" y="695980"/>
            <a:ext cx="8133080" cy="523220"/>
          </a:xfrm>
          <a:prstGeom prst="rect">
            <a:avLst/>
          </a:prstGeom>
        </p:spPr>
        <p:txBody>
          <a:bodyPr wrap="square">
            <a:spAutoFit/>
          </a:bodyPr>
          <a:lstStyle/>
          <a:p>
            <a:pPr algn="ctr">
              <a:defRPr/>
            </a:pPr>
            <a:r>
              <a:rPr lang="en-US" altLang="en-US" sz="2800" dirty="0">
                <a:solidFill>
                  <a:schemeClr val="tx2"/>
                </a:solidFill>
                <a:latin typeface="Calibri" panose="020F0502020204030204" pitchFamily="34" charset="0"/>
                <a:cs typeface="Arial" panose="020B0604020202020204" pitchFamily="34" charset="0"/>
              </a:rPr>
              <a:t>The Kamchatka/</a:t>
            </a:r>
            <a:r>
              <a:rPr lang="en-US" altLang="en-US" sz="2800" dirty="0" err="1">
                <a:solidFill>
                  <a:schemeClr val="tx2"/>
                </a:solidFill>
                <a:latin typeface="Calibri" panose="020F0502020204030204" pitchFamily="34" charset="0"/>
                <a:cs typeface="Arial" panose="020B0604020202020204" pitchFamily="34" charset="0"/>
              </a:rPr>
              <a:t>Kuriles</a:t>
            </a:r>
            <a:r>
              <a:rPr lang="en-US" altLang="en-US" sz="2800" dirty="0">
                <a:solidFill>
                  <a:schemeClr val="tx2"/>
                </a:solidFill>
                <a:latin typeface="Calibri" panose="020F0502020204030204" pitchFamily="34" charset="0"/>
                <a:cs typeface="Arial" panose="020B0604020202020204" pitchFamily="34" charset="0"/>
              </a:rPr>
              <a:t> Supersite proposal</a:t>
            </a:r>
          </a:p>
        </p:txBody>
      </p:sp>
      <p:sp>
        <p:nvSpPr>
          <p:cNvPr id="18" name="Rettangolo 17"/>
          <p:cNvSpPr/>
          <p:nvPr/>
        </p:nvSpPr>
        <p:spPr>
          <a:xfrm>
            <a:off x="457200" y="5715000"/>
            <a:ext cx="8229600" cy="923330"/>
          </a:xfrm>
          <a:prstGeom prst="rect">
            <a:avLst/>
          </a:prstGeom>
        </p:spPr>
        <p:txBody>
          <a:bodyPr wrap="square">
            <a:spAutoFit/>
          </a:bodyPr>
          <a:lstStyle/>
          <a:p>
            <a:pPr>
              <a:spcBef>
                <a:spcPts val="400"/>
              </a:spcBef>
            </a:pPr>
            <a:r>
              <a:rPr lang="en-US" dirty="0">
                <a:latin typeface="Calibri" pitchFamily="34" charset="0"/>
              </a:rPr>
              <a:t>The Kamchatka/</a:t>
            </a:r>
            <a:r>
              <a:rPr lang="en-US" dirty="0" err="1">
                <a:latin typeface="Calibri" pitchFamily="34" charset="0"/>
              </a:rPr>
              <a:t>Kuriles</a:t>
            </a:r>
            <a:r>
              <a:rPr lang="en-US" dirty="0">
                <a:latin typeface="Calibri" pitchFamily="34" charset="0"/>
              </a:rPr>
              <a:t> region. By combining ground truth (geophysical and geochemical instrumentations) with satellite remote sensing, the proposal aims  at the scientific monitoring of all large Holocene volcanoes.</a:t>
            </a:r>
            <a:endParaRPr lang="it-IT" dirty="0">
              <a:latin typeface="Calibri" pitchFamily="34" charset="0"/>
            </a:endParaRPr>
          </a:p>
        </p:txBody>
      </p:sp>
      <p:pic>
        <p:nvPicPr>
          <p:cNvPr id="4" name="Picture 11" descr="https://lh5.googleusercontent.com/ywEnyHHzJ-GCjrf5ZlMWnP8cplrbDEFmBxvQQY7Beih2zkkLqjW-NteTWx3Anqd5A6LzaCxc4S3CV9vNxipakj6vznDkok4Pk7gWf93C1z_AaSgfwvMP62Ddpo5qmfmhAcOlL5_-"/>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9887" y="1304925"/>
            <a:ext cx="3324225" cy="4248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4160" y="695980"/>
            <a:ext cx="6019800" cy="523220"/>
          </a:xfrm>
          <a:prstGeom prst="rect">
            <a:avLst/>
          </a:prstGeom>
        </p:spPr>
        <p:txBody>
          <a:bodyPr wrap="square">
            <a:spAutoFit/>
          </a:bodyPr>
          <a:lstStyle/>
          <a:p>
            <a:pPr algn="ctr">
              <a:defRPr/>
            </a:pPr>
            <a:r>
              <a:rPr lang="en-US" altLang="en-US" sz="2800" dirty="0">
                <a:solidFill>
                  <a:schemeClr val="tx2"/>
                </a:solidFill>
                <a:latin typeface="Calibri" panose="020F0502020204030204" pitchFamily="34" charset="0"/>
                <a:cs typeface="Arial" panose="020B0604020202020204" pitchFamily="34" charset="0"/>
              </a:rPr>
              <a:t>Kamchatka/</a:t>
            </a:r>
            <a:r>
              <a:rPr lang="en-US" altLang="en-US" sz="2800" dirty="0" err="1">
                <a:solidFill>
                  <a:schemeClr val="tx2"/>
                </a:solidFill>
                <a:latin typeface="Calibri" panose="020F0502020204030204" pitchFamily="34" charset="0"/>
                <a:cs typeface="Arial" panose="020B0604020202020204" pitchFamily="34" charset="0"/>
              </a:rPr>
              <a:t>Kuriles</a:t>
            </a:r>
            <a:r>
              <a:rPr lang="en-US" altLang="en-US" sz="2800" dirty="0">
                <a:solidFill>
                  <a:schemeClr val="tx2"/>
                </a:solidFill>
                <a:latin typeface="Calibri" panose="020F0502020204030204" pitchFamily="34" charset="0"/>
                <a:cs typeface="Arial" panose="020B0604020202020204" pitchFamily="34" charset="0"/>
              </a:rPr>
              <a:t> proposal objectives</a:t>
            </a:r>
          </a:p>
        </p:txBody>
      </p:sp>
      <p:sp>
        <p:nvSpPr>
          <p:cNvPr id="18" name="Rettangolo 17"/>
          <p:cNvSpPr/>
          <p:nvPr/>
        </p:nvSpPr>
        <p:spPr>
          <a:xfrm>
            <a:off x="381000" y="1524000"/>
            <a:ext cx="8229600" cy="4278094"/>
          </a:xfrm>
          <a:prstGeom prst="rect">
            <a:avLst/>
          </a:prstGeom>
        </p:spPr>
        <p:txBody>
          <a:bodyPr wrap="square">
            <a:spAutoFit/>
          </a:bodyPr>
          <a:lstStyle/>
          <a:p>
            <a:pPr marL="342900" lvl="0" indent="-342900">
              <a:spcBef>
                <a:spcPts val="400"/>
              </a:spcBef>
              <a:buFont typeface="+mj-lt"/>
              <a:buAutoNum type="arabicPeriod"/>
            </a:pPr>
            <a:r>
              <a:rPr lang="en-GB" dirty="0">
                <a:latin typeface="Calibri" pitchFamily="34" charset="0"/>
              </a:rPr>
              <a:t>To collect space-borne data for active volcanoes in the area for hazard mapping and rapid response actions at volcanoes under red alert level. </a:t>
            </a:r>
            <a:endParaRPr lang="it-IT" dirty="0">
              <a:latin typeface="Calibri" pitchFamily="34" charset="0"/>
            </a:endParaRPr>
          </a:p>
          <a:p>
            <a:pPr marL="342900" lvl="0" indent="-342900">
              <a:spcBef>
                <a:spcPts val="400"/>
              </a:spcBef>
              <a:buFont typeface="+mj-lt"/>
              <a:buAutoNum type="arabicPeriod"/>
            </a:pPr>
            <a:r>
              <a:rPr lang="en-GB" dirty="0">
                <a:latin typeface="Calibri" pitchFamily="34" charset="0"/>
              </a:rPr>
              <a:t>To establish regional source models mostly based on ongoing research at Kamchatka Institute of </a:t>
            </a:r>
            <a:r>
              <a:rPr lang="en-GB" dirty="0" err="1">
                <a:latin typeface="Calibri" pitchFamily="34" charset="0"/>
              </a:rPr>
              <a:t>Volcanology</a:t>
            </a:r>
            <a:r>
              <a:rPr lang="en-GB" dirty="0">
                <a:latin typeface="Calibri" pitchFamily="34" charset="0"/>
              </a:rPr>
              <a:t> and Seismology.</a:t>
            </a:r>
            <a:endParaRPr lang="it-IT" dirty="0">
              <a:latin typeface="Calibri" pitchFamily="34" charset="0"/>
            </a:endParaRPr>
          </a:p>
          <a:p>
            <a:pPr marL="342900" lvl="0" indent="-342900">
              <a:spcBef>
                <a:spcPts val="400"/>
              </a:spcBef>
              <a:buFont typeface="+mj-lt"/>
              <a:buAutoNum type="arabicPeriod"/>
            </a:pPr>
            <a:r>
              <a:rPr lang="en-GB" dirty="0">
                <a:latin typeface="Calibri" pitchFamily="34" charset="0"/>
              </a:rPr>
              <a:t>To develop a strategy for deformation monitoring based on </a:t>
            </a:r>
            <a:r>
              <a:rPr lang="en-GB" dirty="0" err="1">
                <a:latin typeface="Calibri" pitchFamily="34" charset="0"/>
              </a:rPr>
              <a:t>InSAR</a:t>
            </a:r>
            <a:r>
              <a:rPr lang="en-GB" dirty="0">
                <a:latin typeface="Calibri" pitchFamily="34" charset="0"/>
              </a:rPr>
              <a:t> and optical (Pleiades) data processing.</a:t>
            </a:r>
            <a:endParaRPr lang="it-IT" dirty="0">
              <a:latin typeface="Calibri" pitchFamily="34" charset="0"/>
            </a:endParaRPr>
          </a:p>
          <a:p>
            <a:pPr marL="342900" lvl="0" indent="-342900">
              <a:spcBef>
                <a:spcPts val="400"/>
              </a:spcBef>
              <a:buFont typeface="+mj-lt"/>
              <a:buAutoNum type="arabicPeriod"/>
            </a:pPr>
            <a:r>
              <a:rPr lang="en-GB" dirty="0">
                <a:latin typeface="Calibri" pitchFamily="34" charset="0"/>
              </a:rPr>
              <a:t>To develop an early warning system for volcanic unrest integrating seismicity with deformation and gas measurements.</a:t>
            </a:r>
            <a:endParaRPr lang="it-IT" dirty="0">
              <a:latin typeface="Calibri" pitchFamily="34" charset="0"/>
            </a:endParaRPr>
          </a:p>
          <a:p>
            <a:pPr marL="342900" lvl="0" indent="-342900">
              <a:spcBef>
                <a:spcPts val="400"/>
              </a:spcBef>
              <a:buFont typeface="+mj-lt"/>
              <a:buAutoNum type="arabicPeriod"/>
            </a:pPr>
            <a:r>
              <a:rPr lang="en-GB" dirty="0">
                <a:latin typeface="Calibri" pitchFamily="34" charset="0"/>
              </a:rPr>
              <a:t>To improve the capability to track effusion/emission rates based on optical and  radar image products.</a:t>
            </a:r>
            <a:endParaRPr lang="it-IT" dirty="0">
              <a:latin typeface="Calibri" pitchFamily="34" charset="0"/>
            </a:endParaRPr>
          </a:p>
          <a:p>
            <a:pPr marL="342900" lvl="0" indent="-342900">
              <a:spcBef>
                <a:spcPts val="400"/>
              </a:spcBef>
              <a:buFont typeface="+mj-lt"/>
              <a:buAutoNum type="arabicPeriod"/>
            </a:pPr>
            <a:r>
              <a:rPr lang="en-GB" dirty="0">
                <a:latin typeface="Calibri" pitchFamily="34" charset="0"/>
              </a:rPr>
              <a:t>To improve the capability to generate high resolution hazards maps for lahars and other debris flows.</a:t>
            </a:r>
            <a:endParaRPr lang="it-IT" dirty="0">
              <a:latin typeface="Calibri" pitchFamily="34" charset="0"/>
            </a:endParaRPr>
          </a:p>
          <a:p>
            <a:pPr marL="342900" lvl="0" indent="-342900">
              <a:spcBef>
                <a:spcPts val="400"/>
              </a:spcBef>
              <a:buFont typeface="+mj-lt"/>
              <a:buAutoNum type="arabicPeriod"/>
            </a:pPr>
            <a:r>
              <a:rPr lang="en-GB" dirty="0">
                <a:latin typeface="Calibri" pitchFamily="34" charset="0"/>
              </a:rPr>
              <a:t>To develop new products and services based on collaborations within GSNL, for first responders, civil and scientific communities.</a:t>
            </a:r>
            <a:endParaRPr lang="it-IT"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4160" y="840859"/>
            <a:ext cx="6019800" cy="523220"/>
          </a:xfrm>
          <a:prstGeom prst="rect">
            <a:avLst/>
          </a:prstGeom>
        </p:spPr>
        <p:txBody>
          <a:bodyPr wrap="square">
            <a:spAutoFit/>
          </a:bodyPr>
          <a:lstStyle/>
          <a:p>
            <a:pPr algn="ctr">
              <a:defRPr/>
            </a:pPr>
            <a:r>
              <a:rPr lang="en-US" altLang="en-US" sz="2800" dirty="0">
                <a:solidFill>
                  <a:schemeClr val="tx2"/>
                </a:solidFill>
                <a:latin typeface="Calibri" panose="020F0502020204030204" pitchFamily="34" charset="0"/>
                <a:cs typeface="Arial" panose="020B0604020202020204" pitchFamily="34" charset="0"/>
              </a:rPr>
              <a:t>Status of new proposals</a:t>
            </a:r>
          </a:p>
        </p:txBody>
      </p:sp>
      <p:sp>
        <p:nvSpPr>
          <p:cNvPr id="18" name="Rettangolo 17"/>
          <p:cNvSpPr/>
          <p:nvPr/>
        </p:nvSpPr>
        <p:spPr>
          <a:xfrm>
            <a:off x="838200" y="1668879"/>
            <a:ext cx="7315200" cy="1785104"/>
          </a:xfrm>
          <a:prstGeom prst="rect">
            <a:avLst/>
          </a:prstGeom>
        </p:spPr>
        <p:txBody>
          <a:bodyPr wrap="square">
            <a:spAutoFit/>
          </a:bodyPr>
          <a:lstStyle/>
          <a:p>
            <a:pPr lvl="0">
              <a:spcBef>
                <a:spcPts val="400"/>
              </a:spcBef>
            </a:pPr>
            <a:r>
              <a:rPr lang="it-IT" sz="2000" dirty="0">
                <a:latin typeface="Calibri" pitchFamily="34" charset="0"/>
              </a:rPr>
              <a:t>The </a:t>
            </a:r>
            <a:r>
              <a:rPr lang="it-IT" sz="2000" dirty="0" err="1">
                <a:latin typeface="Calibri" pitchFamily="34" charset="0"/>
              </a:rPr>
              <a:t>proposals</a:t>
            </a:r>
            <a:r>
              <a:rPr lang="it-IT" sz="2000" dirty="0">
                <a:latin typeface="Calibri" pitchFamily="34" charset="0"/>
              </a:rPr>
              <a:t> </a:t>
            </a:r>
            <a:r>
              <a:rPr lang="it-IT" sz="2000" dirty="0" err="1">
                <a:latin typeface="Calibri" pitchFamily="34" charset="0"/>
              </a:rPr>
              <a:t>have</a:t>
            </a:r>
            <a:r>
              <a:rPr lang="it-IT" sz="2000" dirty="0">
                <a:latin typeface="Calibri" pitchFamily="34" charset="0"/>
              </a:rPr>
              <a:t> </a:t>
            </a:r>
            <a:r>
              <a:rPr lang="it-IT" sz="2000" dirty="0" err="1">
                <a:latin typeface="Calibri" pitchFamily="34" charset="0"/>
              </a:rPr>
              <a:t>been</a:t>
            </a:r>
            <a:r>
              <a:rPr lang="it-IT" sz="2000" dirty="0">
                <a:latin typeface="Calibri" pitchFamily="34" charset="0"/>
              </a:rPr>
              <a:t> </a:t>
            </a:r>
            <a:r>
              <a:rPr lang="it-IT" sz="2000" dirty="0" err="1">
                <a:latin typeface="Calibri" pitchFamily="34" charset="0"/>
              </a:rPr>
              <a:t>positively</a:t>
            </a:r>
            <a:r>
              <a:rPr lang="it-IT" sz="2000" dirty="0">
                <a:latin typeface="Calibri" pitchFamily="34" charset="0"/>
              </a:rPr>
              <a:t> </a:t>
            </a:r>
            <a:r>
              <a:rPr lang="it-IT" sz="2000" dirty="0" err="1">
                <a:latin typeface="Calibri" pitchFamily="34" charset="0"/>
              </a:rPr>
              <a:t>reviewed</a:t>
            </a:r>
            <a:r>
              <a:rPr lang="it-IT" sz="2000" dirty="0">
                <a:latin typeface="Calibri" pitchFamily="34" charset="0"/>
              </a:rPr>
              <a:t> </a:t>
            </a:r>
            <a:r>
              <a:rPr lang="it-IT" sz="2000" dirty="0" err="1">
                <a:latin typeface="Calibri" pitchFamily="34" charset="0"/>
              </a:rPr>
              <a:t>by</a:t>
            </a:r>
            <a:r>
              <a:rPr lang="it-IT" sz="2000" dirty="0">
                <a:latin typeface="Calibri" pitchFamily="34" charset="0"/>
              </a:rPr>
              <a:t> the GSNL SAC in </a:t>
            </a:r>
            <a:r>
              <a:rPr lang="it-IT" sz="2000" dirty="0" err="1">
                <a:latin typeface="Calibri" pitchFamily="34" charset="0"/>
              </a:rPr>
              <a:t>December</a:t>
            </a:r>
            <a:r>
              <a:rPr lang="it-IT" sz="2000" dirty="0">
                <a:latin typeface="Calibri" pitchFamily="34" charset="0"/>
              </a:rPr>
              <a:t> 2019.</a:t>
            </a:r>
          </a:p>
          <a:p>
            <a:pPr lvl="0">
              <a:spcBef>
                <a:spcPts val="400"/>
              </a:spcBef>
            </a:pPr>
            <a:r>
              <a:rPr lang="it-IT" sz="2000" dirty="0" err="1">
                <a:latin typeface="Calibri" pitchFamily="34" charset="0"/>
              </a:rPr>
              <a:t>They</a:t>
            </a:r>
            <a:r>
              <a:rPr lang="it-IT" sz="2000" dirty="0">
                <a:latin typeface="Calibri" pitchFamily="34" charset="0"/>
              </a:rPr>
              <a:t> </a:t>
            </a:r>
            <a:r>
              <a:rPr lang="it-IT" sz="2000" dirty="0" err="1">
                <a:latin typeface="Calibri" pitchFamily="34" charset="0"/>
              </a:rPr>
              <a:t>have</a:t>
            </a:r>
            <a:r>
              <a:rPr lang="it-IT" sz="2000" dirty="0">
                <a:latin typeface="Calibri" pitchFamily="34" charset="0"/>
              </a:rPr>
              <a:t> </a:t>
            </a:r>
            <a:r>
              <a:rPr lang="it-IT" sz="2000" dirty="0" err="1">
                <a:latin typeface="Calibri" pitchFamily="34" charset="0"/>
              </a:rPr>
              <a:t>been</a:t>
            </a:r>
            <a:r>
              <a:rPr lang="it-IT" sz="2000" dirty="0">
                <a:latin typeface="Calibri" pitchFamily="34" charset="0"/>
              </a:rPr>
              <a:t> </a:t>
            </a:r>
            <a:r>
              <a:rPr lang="it-IT" sz="2000" dirty="0" err="1">
                <a:latin typeface="Calibri" pitchFamily="34" charset="0"/>
              </a:rPr>
              <a:t>circulated</a:t>
            </a:r>
            <a:r>
              <a:rPr lang="it-IT" sz="2000" dirty="0">
                <a:latin typeface="Calibri" pitchFamily="34" charset="0"/>
              </a:rPr>
              <a:t> </a:t>
            </a:r>
            <a:r>
              <a:rPr lang="it-IT" sz="2000" dirty="0" err="1">
                <a:latin typeface="Calibri" pitchFamily="34" charset="0"/>
              </a:rPr>
              <a:t>to</a:t>
            </a:r>
            <a:r>
              <a:rPr lang="it-IT" sz="2000" dirty="0">
                <a:latin typeface="Calibri" pitchFamily="34" charset="0"/>
              </a:rPr>
              <a:t> the CEOS DCT in </a:t>
            </a:r>
            <a:r>
              <a:rPr lang="it-IT" sz="2000" dirty="0" err="1">
                <a:latin typeface="Calibri" pitchFamily="34" charset="0"/>
              </a:rPr>
              <a:t>January</a:t>
            </a:r>
            <a:r>
              <a:rPr lang="it-IT" sz="2000" dirty="0">
                <a:latin typeface="Calibri" pitchFamily="34" charset="0"/>
              </a:rPr>
              <a:t> 2020.</a:t>
            </a:r>
          </a:p>
          <a:p>
            <a:pPr lvl="0">
              <a:spcBef>
                <a:spcPts val="400"/>
              </a:spcBef>
            </a:pPr>
            <a:endParaRPr lang="it-IT" sz="2000" dirty="0">
              <a:latin typeface="Calibri" pitchFamily="34" charset="0"/>
            </a:endParaRPr>
          </a:p>
          <a:p>
            <a:pPr lvl="0">
              <a:spcBef>
                <a:spcPts val="400"/>
              </a:spcBef>
            </a:pPr>
            <a:r>
              <a:rPr lang="it-IT" sz="2000" u="sng" dirty="0">
                <a:latin typeface="Calibri" pitchFamily="34" charset="0"/>
              </a:rPr>
              <a:t>A </a:t>
            </a:r>
            <a:r>
              <a:rPr lang="it-IT" sz="2000" u="sng" dirty="0" err="1">
                <a:latin typeface="Calibri" pitchFamily="34" charset="0"/>
              </a:rPr>
              <a:t>decision</a:t>
            </a:r>
            <a:r>
              <a:rPr lang="it-IT" sz="2000" u="sng" dirty="0">
                <a:latin typeface="Calibri" pitchFamily="34" charset="0"/>
              </a:rPr>
              <a:t> </a:t>
            </a:r>
            <a:r>
              <a:rPr lang="it-IT" sz="2000" u="sng" dirty="0" err="1">
                <a:latin typeface="Calibri" pitchFamily="34" charset="0"/>
              </a:rPr>
              <a:t>is</a:t>
            </a:r>
            <a:r>
              <a:rPr lang="it-IT" sz="2000" u="sng" dirty="0">
                <a:latin typeface="Calibri" pitchFamily="34" charset="0"/>
              </a:rPr>
              <a:t> </a:t>
            </a:r>
            <a:r>
              <a:rPr lang="it-IT" sz="2000" u="sng" dirty="0" err="1">
                <a:latin typeface="Calibri" pitchFamily="34" charset="0"/>
              </a:rPr>
              <a:t>expected</a:t>
            </a:r>
            <a:r>
              <a:rPr lang="it-IT" sz="2000" u="sng" dirty="0">
                <a:latin typeface="Calibri" pitchFamily="34" charset="0"/>
              </a:rPr>
              <a:t> at </a:t>
            </a:r>
            <a:r>
              <a:rPr lang="it-IT" sz="2000" u="sng" dirty="0" err="1">
                <a:latin typeface="Calibri" pitchFamily="34" charset="0"/>
              </a:rPr>
              <a:t>this</a:t>
            </a:r>
            <a:r>
              <a:rPr lang="it-IT" sz="2000" u="sng" dirty="0">
                <a:latin typeface="Calibri" pitchFamily="34" charset="0"/>
              </a:rPr>
              <a:t> meeting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381000" y="1752600"/>
            <a:ext cx="8229600" cy="4708981"/>
          </a:xfrm>
          <a:prstGeom prst="rect">
            <a:avLst/>
          </a:prstGeom>
        </p:spPr>
        <p:txBody>
          <a:bodyPr wrap="square">
            <a:spAutoFit/>
          </a:bodyPr>
          <a:lstStyle/>
          <a:p>
            <a:r>
              <a:rPr lang="en-GB" sz="2000" dirty="0">
                <a:latin typeface="Calibri" pitchFamily="34" charset="0"/>
              </a:rPr>
              <a:t>Action </a:t>
            </a:r>
            <a:r>
              <a:rPr lang="en-US" sz="2000" dirty="0">
                <a:latin typeface="Calibri" pitchFamily="34" charset="0"/>
              </a:rPr>
              <a:t>T24/8:</a:t>
            </a:r>
          </a:p>
          <a:p>
            <a:r>
              <a:rPr lang="en-US" sz="2000" dirty="0">
                <a:latin typeface="Calibri" pitchFamily="34" charset="0"/>
              </a:rPr>
              <a:t>Raise awareness of different TSX acquisition modes within GSNL community.</a:t>
            </a:r>
          </a:p>
          <a:p>
            <a:endParaRPr lang="en-US" sz="2000" dirty="0">
              <a:latin typeface="Calibri" pitchFamily="34" charset="0"/>
            </a:endParaRPr>
          </a:p>
          <a:p>
            <a:r>
              <a:rPr lang="en-US" sz="2000" dirty="0">
                <a:latin typeface="Calibri" pitchFamily="34" charset="0"/>
              </a:rPr>
              <a:t>Coordinators are aware that TSX data can be used with initial orbits, however they raised two other issues.</a:t>
            </a:r>
          </a:p>
          <a:p>
            <a:pPr marL="457200" indent="-457200">
              <a:buFont typeface="+mj-lt"/>
              <a:buAutoNum type="arabicPeriod"/>
            </a:pPr>
            <a:r>
              <a:rPr lang="en-US" sz="2000" dirty="0">
                <a:latin typeface="Calibri" pitchFamily="34" charset="0"/>
              </a:rPr>
              <a:t>The procedure to order data is not straightforward as for CSK. New acquisitions must be ordered in small quantities and the user cannot place an order for a long period of time as for CSK or Pleiades.</a:t>
            </a:r>
          </a:p>
          <a:p>
            <a:pPr marL="457200" indent="-457200">
              <a:buFont typeface="+mj-lt"/>
              <a:buAutoNum type="arabicPeriod"/>
            </a:pPr>
            <a:r>
              <a:rPr lang="en-US" sz="2000" dirty="0">
                <a:latin typeface="Calibri" pitchFamily="34" charset="0"/>
              </a:rPr>
              <a:t>Moreover all the data which are part of an order are delivered only when the last image of the order has been acquired, and this causes delays.</a:t>
            </a:r>
          </a:p>
          <a:p>
            <a:endParaRPr lang="en-US" sz="2000" dirty="0">
              <a:latin typeface="Calibri" pitchFamily="34" charset="0"/>
            </a:endParaRPr>
          </a:p>
          <a:p>
            <a:r>
              <a:rPr lang="en-US" sz="2000" dirty="0">
                <a:latin typeface="Calibri" pitchFamily="34" charset="0"/>
              </a:rPr>
              <a:t>Users would love to use TSX, given the very controlled baseline, but apparently these issues discourage them from using TSX in a more massive way.</a:t>
            </a:r>
          </a:p>
          <a:p>
            <a:endParaRPr lang="en-US" sz="2000" dirty="0">
              <a:latin typeface="Calibri" pitchFamily="34" charset="0"/>
            </a:endParaRPr>
          </a:p>
        </p:txBody>
      </p:sp>
      <p:sp>
        <p:nvSpPr>
          <p:cNvPr id="6" name="Rectangle 2"/>
          <p:cNvSpPr/>
          <p:nvPr/>
        </p:nvSpPr>
        <p:spPr>
          <a:xfrm>
            <a:off x="1534160" y="619780"/>
            <a:ext cx="6019800" cy="523220"/>
          </a:xfrm>
          <a:prstGeom prst="rect">
            <a:avLst/>
          </a:prstGeom>
        </p:spPr>
        <p:txBody>
          <a:bodyPr wrap="square">
            <a:spAutoFit/>
          </a:bodyPr>
          <a:lstStyle/>
          <a:p>
            <a:pPr algn="ctr">
              <a:defRPr/>
            </a:pPr>
            <a:r>
              <a:rPr lang="en-US" altLang="en-US" sz="2800" dirty="0">
                <a:solidFill>
                  <a:schemeClr val="tx2"/>
                </a:solidFill>
                <a:latin typeface="Calibri" panose="020F0502020204030204" pitchFamily="34" charset="0"/>
                <a:cs typeface="Arial" panose="020B0604020202020204" pitchFamily="34" charset="0"/>
              </a:rPr>
              <a:t>On TSX data use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5720" y="848380"/>
            <a:ext cx="6456680" cy="523220"/>
          </a:xfrm>
          <a:prstGeom prst="rect">
            <a:avLst/>
          </a:prstGeom>
        </p:spPr>
        <p:txBody>
          <a:bodyPr wrap="square">
            <a:spAutoFit/>
          </a:bodyPr>
          <a:lstStyle/>
          <a:p>
            <a:pPr algn="ctr">
              <a:defRPr/>
            </a:pPr>
            <a:r>
              <a:rPr lang="en-US" altLang="en-US" sz="2800" dirty="0">
                <a:solidFill>
                  <a:schemeClr val="tx2"/>
                </a:solidFill>
                <a:latin typeface="Calibri" panose="020F0502020204030204" pitchFamily="34" charset="0"/>
                <a:cs typeface="Arial" panose="020B0604020202020204" pitchFamily="34" charset="0"/>
              </a:rPr>
              <a:t>Decisions for GSNL at WGD meeting #13</a:t>
            </a:r>
          </a:p>
        </p:txBody>
      </p:sp>
      <p:sp>
        <p:nvSpPr>
          <p:cNvPr id="18" name="Rettangolo 17"/>
          <p:cNvSpPr/>
          <p:nvPr/>
        </p:nvSpPr>
        <p:spPr>
          <a:xfrm>
            <a:off x="381000" y="1784390"/>
            <a:ext cx="8229600" cy="3016210"/>
          </a:xfrm>
          <a:prstGeom prst="rect">
            <a:avLst/>
          </a:prstGeom>
        </p:spPr>
        <p:txBody>
          <a:bodyPr wrap="square">
            <a:spAutoFit/>
          </a:bodyPr>
          <a:lstStyle/>
          <a:p>
            <a:pPr marL="457200" indent="-457200">
              <a:spcAft>
                <a:spcPts val="1200"/>
              </a:spcAft>
              <a:buFont typeface="+mj-lt"/>
              <a:buAutoNum type="arabicPeriod"/>
            </a:pPr>
            <a:r>
              <a:rPr lang="it-IT" sz="2000" dirty="0" err="1">
                <a:latin typeface="Calibri" pitchFamily="34" charset="0"/>
              </a:rPr>
              <a:t>Decision</a:t>
            </a:r>
            <a:r>
              <a:rPr lang="it-IT" sz="2000" dirty="0">
                <a:latin typeface="Calibri" pitchFamily="34" charset="0"/>
              </a:rPr>
              <a:t> on </a:t>
            </a:r>
            <a:r>
              <a:rPr lang="it-IT" sz="2000" dirty="0" err="1">
                <a:latin typeface="Calibri" pitchFamily="34" charset="0"/>
              </a:rPr>
              <a:t>renewal</a:t>
            </a:r>
            <a:r>
              <a:rPr lang="it-IT" sz="2000" dirty="0">
                <a:latin typeface="Calibri" pitchFamily="34" charset="0"/>
              </a:rPr>
              <a:t> </a:t>
            </a:r>
            <a:r>
              <a:rPr lang="it-IT" sz="2000" dirty="0" err="1">
                <a:latin typeface="Calibri" pitchFamily="34" charset="0"/>
              </a:rPr>
              <a:t>of</a:t>
            </a:r>
            <a:r>
              <a:rPr lang="it-IT" sz="2000" dirty="0">
                <a:latin typeface="Calibri" pitchFamily="34" charset="0"/>
              </a:rPr>
              <a:t> </a:t>
            </a:r>
            <a:r>
              <a:rPr lang="it-IT" sz="2000" dirty="0" err="1">
                <a:latin typeface="Calibri" pitchFamily="34" charset="0"/>
              </a:rPr>
              <a:t>support</a:t>
            </a:r>
            <a:r>
              <a:rPr lang="it-IT" sz="2000" dirty="0">
                <a:latin typeface="Calibri" pitchFamily="34" charset="0"/>
              </a:rPr>
              <a:t> </a:t>
            </a:r>
            <a:r>
              <a:rPr lang="it-IT" sz="2000" dirty="0" err="1">
                <a:latin typeface="Calibri" pitchFamily="34" charset="0"/>
              </a:rPr>
              <a:t>to</a:t>
            </a:r>
            <a:r>
              <a:rPr lang="it-IT" sz="2000" dirty="0">
                <a:latin typeface="Calibri" pitchFamily="34" charset="0"/>
              </a:rPr>
              <a:t> Iceland Supersite</a:t>
            </a:r>
          </a:p>
          <a:p>
            <a:pPr marL="457200" indent="-457200">
              <a:spcAft>
                <a:spcPts val="1200"/>
              </a:spcAft>
              <a:buFont typeface="+mj-lt"/>
              <a:buAutoNum type="arabicPeriod"/>
            </a:pPr>
            <a:r>
              <a:rPr lang="it-IT" sz="2000" dirty="0" err="1">
                <a:latin typeface="Calibri" pitchFamily="34" charset="0"/>
              </a:rPr>
              <a:t>Decision</a:t>
            </a:r>
            <a:r>
              <a:rPr lang="it-IT" sz="2000" dirty="0">
                <a:latin typeface="Calibri" pitchFamily="34" charset="0"/>
              </a:rPr>
              <a:t> on </a:t>
            </a:r>
            <a:r>
              <a:rPr lang="it-IT" sz="2000" dirty="0" err="1">
                <a:latin typeface="Calibri" pitchFamily="34" charset="0"/>
              </a:rPr>
              <a:t>renewal</a:t>
            </a:r>
            <a:r>
              <a:rPr lang="it-IT" sz="2000" dirty="0">
                <a:latin typeface="Calibri" pitchFamily="34" charset="0"/>
              </a:rPr>
              <a:t> </a:t>
            </a:r>
            <a:r>
              <a:rPr lang="it-IT" sz="2000" dirty="0" err="1">
                <a:latin typeface="Calibri" pitchFamily="34" charset="0"/>
              </a:rPr>
              <a:t>of</a:t>
            </a:r>
            <a:r>
              <a:rPr lang="it-IT" sz="2000" dirty="0">
                <a:latin typeface="Calibri" pitchFamily="34" charset="0"/>
              </a:rPr>
              <a:t> </a:t>
            </a:r>
            <a:r>
              <a:rPr lang="it-IT" sz="2000" dirty="0" err="1">
                <a:latin typeface="Calibri" pitchFamily="34" charset="0"/>
              </a:rPr>
              <a:t>support</a:t>
            </a:r>
            <a:r>
              <a:rPr lang="it-IT" sz="2000" dirty="0">
                <a:latin typeface="Calibri" pitchFamily="34" charset="0"/>
              </a:rPr>
              <a:t> </a:t>
            </a:r>
            <a:r>
              <a:rPr lang="it-IT" sz="2000" dirty="0" err="1">
                <a:latin typeface="Calibri" pitchFamily="34" charset="0"/>
              </a:rPr>
              <a:t>to</a:t>
            </a:r>
            <a:r>
              <a:rPr lang="it-IT" sz="2000" dirty="0">
                <a:latin typeface="Calibri" pitchFamily="34" charset="0"/>
              </a:rPr>
              <a:t> </a:t>
            </a:r>
            <a:r>
              <a:rPr lang="it-IT" sz="2000" dirty="0" err="1">
                <a:latin typeface="Calibri" pitchFamily="34" charset="0"/>
              </a:rPr>
              <a:t>Southern</a:t>
            </a:r>
            <a:r>
              <a:rPr lang="it-IT" sz="2000" dirty="0">
                <a:latin typeface="Calibri" pitchFamily="34" charset="0"/>
              </a:rPr>
              <a:t> </a:t>
            </a:r>
            <a:r>
              <a:rPr lang="it-IT" sz="2000" dirty="0" err="1">
                <a:latin typeface="Calibri" pitchFamily="34" charset="0"/>
              </a:rPr>
              <a:t>Andes</a:t>
            </a:r>
            <a:r>
              <a:rPr lang="it-IT" sz="2000" dirty="0">
                <a:latin typeface="Calibri" pitchFamily="34" charset="0"/>
              </a:rPr>
              <a:t> Supersite</a:t>
            </a:r>
          </a:p>
          <a:p>
            <a:pPr marL="457200" indent="-457200">
              <a:spcAft>
                <a:spcPts val="1200"/>
              </a:spcAft>
              <a:buFont typeface="+mj-lt"/>
              <a:buAutoNum type="arabicPeriod"/>
            </a:pPr>
            <a:r>
              <a:rPr lang="it-IT" sz="2000" dirty="0" err="1">
                <a:latin typeface="Calibri" pitchFamily="34" charset="0"/>
              </a:rPr>
              <a:t>Decision</a:t>
            </a:r>
            <a:r>
              <a:rPr lang="it-IT" sz="2000" dirty="0">
                <a:latin typeface="Calibri" pitchFamily="34" charset="0"/>
              </a:rPr>
              <a:t> on </a:t>
            </a:r>
            <a:r>
              <a:rPr lang="it-IT" sz="2000" dirty="0" err="1">
                <a:latin typeface="Calibri" pitchFamily="34" charset="0"/>
              </a:rPr>
              <a:t>renewal</a:t>
            </a:r>
            <a:r>
              <a:rPr lang="it-IT" sz="2000" dirty="0">
                <a:latin typeface="Calibri" pitchFamily="34" charset="0"/>
              </a:rPr>
              <a:t> </a:t>
            </a:r>
            <a:r>
              <a:rPr lang="it-IT" sz="2000" dirty="0" err="1">
                <a:latin typeface="Calibri" pitchFamily="34" charset="0"/>
              </a:rPr>
              <a:t>of</a:t>
            </a:r>
            <a:r>
              <a:rPr lang="it-IT" sz="2000" dirty="0">
                <a:latin typeface="Calibri" pitchFamily="34" charset="0"/>
              </a:rPr>
              <a:t> </a:t>
            </a:r>
            <a:r>
              <a:rPr lang="it-IT" sz="2000" dirty="0" err="1">
                <a:latin typeface="Calibri" pitchFamily="34" charset="0"/>
              </a:rPr>
              <a:t>support</a:t>
            </a:r>
            <a:r>
              <a:rPr lang="it-IT" sz="2000" dirty="0">
                <a:latin typeface="Calibri" pitchFamily="34" charset="0"/>
              </a:rPr>
              <a:t> </a:t>
            </a:r>
            <a:r>
              <a:rPr lang="it-IT" sz="2000" dirty="0" err="1">
                <a:latin typeface="Calibri" pitchFamily="34" charset="0"/>
              </a:rPr>
              <a:t>to</a:t>
            </a:r>
            <a:r>
              <a:rPr lang="it-IT" sz="2000" dirty="0">
                <a:latin typeface="Calibri" pitchFamily="34" charset="0"/>
              </a:rPr>
              <a:t> Virunga Supersite (a quota </a:t>
            </a:r>
            <a:r>
              <a:rPr lang="it-IT" sz="2000" dirty="0" err="1">
                <a:latin typeface="Calibri" pitchFamily="34" charset="0"/>
              </a:rPr>
              <a:t>increase</a:t>
            </a:r>
            <a:r>
              <a:rPr lang="it-IT" sz="2000" dirty="0">
                <a:latin typeface="Calibri" pitchFamily="34" charset="0"/>
              </a:rPr>
              <a:t> </a:t>
            </a:r>
            <a:r>
              <a:rPr lang="it-IT" sz="2000" dirty="0" err="1">
                <a:latin typeface="Calibri" pitchFamily="34" charset="0"/>
              </a:rPr>
              <a:t>of</a:t>
            </a:r>
            <a:r>
              <a:rPr lang="it-IT" sz="2000" dirty="0">
                <a:latin typeface="Calibri" pitchFamily="34" charset="0"/>
              </a:rPr>
              <a:t> 100 </a:t>
            </a:r>
            <a:r>
              <a:rPr lang="it-IT" sz="2000" dirty="0" err="1">
                <a:latin typeface="Calibri" pitchFamily="34" charset="0"/>
              </a:rPr>
              <a:t>images</a:t>
            </a:r>
            <a:r>
              <a:rPr lang="it-IT" sz="2000" dirty="0">
                <a:latin typeface="Calibri" pitchFamily="34" charset="0"/>
              </a:rPr>
              <a:t> </a:t>
            </a:r>
            <a:r>
              <a:rPr lang="it-IT" sz="2000" dirty="0" err="1">
                <a:latin typeface="Calibri" pitchFamily="34" charset="0"/>
              </a:rPr>
              <a:t>was</a:t>
            </a:r>
            <a:r>
              <a:rPr lang="it-IT" sz="2000" dirty="0">
                <a:latin typeface="Calibri" pitchFamily="34" charset="0"/>
              </a:rPr>
              <a:t> </a:t>
            </a:r>
            <a:r>
              <a:rPr lang="it-IT" sz="2000" dirty="0" err="1">
                <a:latin typeface="Calibri" pitchFamily="34" charset="0"/>
              </a:rPr>
              <a:t>requested</a:t>
            </a:r>
            <a:r>
              <a:rPr lang="it-IT" sz="2000" dirty="0">
                <a:latin typeface="Calibri" pitchFamily="34" charset="0"/>
              </a:rPr>
              <a:t> </a:t>
            </a:r>
            <a:r>
              <a:rPr lang="it-IT" sz="2000" dirty="0" err="1">
                <a:latin typeface="Calibri" pitchFamily="34" charset="0"/>
              </a:rPr>
              <a:t>after</a:t>
            </a:r>
            <a:r>
              <a:rPr lang="it-IT" sz="2000" dirty="0">
                <a:latin typeface="Calibri" pitchFamily="34" charset="0"/>
              </a:rPr>
              <a:t> the report </a:t>
            </a:r>
            <a:r>
              <a:rPr lang="it-IT" sz="2000" dirty="0" err="1">
                <a:latin typeface="Calibri" pitchFamily="34" charset="0"/>
              </a:rPr>
              <a:t>was</a:t>
            </a:r>
            <a:r>
              <a:rPr lang="it-IT" sz="2000" dirty="0">
                <a:latin typeface="Calibri" pitchFamily="34" charset="0"/>
              </a:rPr>
              <a:t> </a:t>
            </a:r>
            <a:r>
              <a:rPr lang="it-IT" sz="2000" dirty="0" err="1">
                <a:latin typeface="Calibri" pitchFamily="34" charset="0"/>
              </a:rPr>
              <a:t>delivered</a:t>
            </a:r>
            <a:r>
              <a:rPr lang="it-IT" sz="2000" dirty="0">
                <a:latin typeface="Calibri" pitchFamily="34" charset="0"/>
              </a:rPr>
              <a:t>)</a:t>
            </a:r>
          </a:p>
          <a:p>
            <a:pPr marL="457200" indent="-457200">
              <a:spcAft>
                <a:spcPts val="1200"/>
              </a:spcAft>
              <a:buFont typeface="+mj-lt"/>
              <a:buAutoNum type="arabicPeriod"/>
            </a:pPr>
            <a:r>
              <a:rPr lang="it-IT" sz="2000" dirty="0" err="1">
                <a:latin typeface="Calibri" pitchFamily="34" charset="0"/>
              </a:rPr>
              <a:t>Decision</a:t>
            </a:r>
            <a:r>
              <a:rPr lang="it-IT" sz="2000" dirty="0">
                <a:latin typeface="Calibri" pitchFamily="34" charset="0"/>
              </a:rPr>
              <a:t> on </a:t>
            </a:r>
            <a:r>
              <a:rPr lang="it-IT" sz="2000" dirty="0" err="1">
                <a:latin typeface="Calibri" pitchFamily="34" charset="0"/>
              </a:rPr>
              <a:t>support</a:t>
            </a:r>
            <a:r>
              <a:rPr lang="it-IT" sz="2000" dirty="0">
                <a:latin typeface="Calibri" pitchFamily="34" charset="0"/>
              </a:rPr>
              <a:t> </a:t>
            </a:r>
            <a:r>
              <a:rPr lang="it-IT" sz="2000" dirty="0" err="1">
                <a:latin typeface="Calibri" pitchFamily="34" charset="0"/>
              </a:rPr>
              <a:t>to</a:t>
            </a:r>
            <a:r>
              <a:rPr lang="it-IT" sz="2000" dirty="0">
                <a:latin typeface="Calibri" pitchFamily="34" charset="0"/>
              </a:rPr>
              <a:t> the China </a:t>
            </a:r>
            <a:r>
              <a:rPr lang="it-IT" sz="2000" dirty="0" err="1">
                <a:latin typeface="Calibri" pitchFamily="34" charset="0"/>
              </a:rPr>
              <a:t>earthquake</a:t>
            </a:r>
            <a:r>
              <a:rPr lang="it-IT" sz="2000" dirty="0">
                <a:latin typeface="Calibri" pitchFamily="34" charset="0"/>
              </a:rPr>
              <a:t> Supersite</a:t>
            </a:r>
          </a:p>
          <a:p>
            <a:pPr marL="457200" indent="-457200">
              <a:spcAft>
                <a:spcPts val="1200"/>
              </a:spcAft>
              <a:buFont typeface="+mj-lt"/>
              <a:buAutoNum type="arabicPeriod"/>
            </a:pPr>
            <a:r>
              <a:rPr lang="it-IT" sz="2000" dirty="0" err="1">
                <a:latin typeface="Calibri" pitchFamily="34" charset="0"/>
              </a:rPr>
              <a:t>Decision</a:t>
            </a:r>
            <a:r>
              <a:rPr lang="it-IT" sz="2000" dirty="0">
                <a:latin typeface="Calibri" pitchFamily="34" charset="0"/>
              </a:rPr>
              <a:t> on </a:t>
            </a:r>
            <a:r>
              <a:rPr lang="it-IT" sz="2000" dirty="0" err="1">
                <a:latin typeface="Calibri" pitchFamily="34" charset="0"/>
              </a:rPr>
              <a:t>support</a:t>
            </a:r>
            <a:r>
              <a:rPr lang="it-IT" sz="2000" dirty="0">
                <a:latin typeface="Calibri" pitchFamily="34" charset="0"/>
              </a:rPr>
              <a:t> </a:t>
            </a:r>
            <a:r>
              <a:rPr lang="it-IT" sz="2000" dirty="0" err="1">
                <a:latin typeface="Calibri" pitchFamily="34" charset="0"/>
              </a:rPr>
              <a:t>to</a:t>
            </a:r>
            <a:r>
              <a:rPr lang="it-IT" sz="2000" dirty="0">
                <a:latin typeface="Calibri" pitchFamily="34" charset="0"/>
              </a:rPr>
              <a:t> the </a:t>
            </a:r>
            <a:r>
              <a:rPr lang="en-US" altLang="en-US" sz="2000" dirty="0">
                <a:solidFill>
                  <a:schemeClr val="tx2"/>
                </a:solidFill>
                <a:latin typeface="Calibri" panose="020F0502020204030204" pitchFamily="34" charset="0"/>
                <a:cs typeface="Arial" panose="020B0604020202020204" pitchFamily="34" charset="0"/>
              </a:rPr>
              <a:t>Kamchatka/</a:t>
            </a:r>
            <a:r>
              <a:rPr lang="en-US" altLang="en-US" sz="2000" dirty="0" err="1">
                <a:solidFill>
                  <a:schemeClr val="tx2"/>
                </a:solidFill>
                <a:latin typeface="Calibri" panose="020F0502020204030204" pitchFamily="34" charset="0"/>
                <a:cs typeface="Arial" panose="020B0604020202020204" pitchFamily="34" charset="0"/>
              </a:rPr>
              <a:t>Kuriles</a:t>
            </a:r>
            <a:r>
              <a:rPr lang="en-US" altLang="en-US" sz="2000" dirty="0">
                <a:solidFill>
                  <a:schemeClr val="tx2"/>
                </a:solidFill>
                <a:latin typeface="Calibri" panose="020F0502020204030204" pitchFamily="34" charset="0"/>
                <a:cs typeface="Arial" panose="020B0604020202020204" pitchFamily="34" charset="0"/>
              </a:rPr>
              <a:t> </a:t>
            </a:r>
            <a:r>
              <a:rPr lang="it-IT" sz="2000" dirty="0">
                <a:latin typeface="Calibri" pitchFamily="34" charset="0"/>
              </a:rPr>
              <a:t>Supersite</a:t>
            </a:r>
          </a:p>
          <a:p>
            <a:endParaRPr lang="it-IT" sz="2000"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nvGraphicFramePr>
        <p:xfrm>
          <a:off x="533401" y="1143000"/>
          <a:ext cx="8229599" cy="5266495"/>
        </p:xfrm>
        <a:graphic>
          <a:graphicData uri="http://schemas.openxmlformats.org/drawingml/2006/table">
            <a:tbl>
              <a:tblPr firstRow="1" bandRow="1">
                <a:tableStyleId>{5C22544A-7EE6-4342-B048-85BDC9FD1C3A}</a:tableStyleId>
              </a:tblPr>
              <a:tblGrid>
                <a:gridCol w="422031">
                  <a:extLst>
                    <a:ext uri="{9D8B030D-6E8A-4147-A177-3AD203B41FA5}">
                      <a16:colId xmlns:a16="http://schemas.microsoft.com/office/drawing/2014/main" val="20000"/>
                    </a:ext>
                  </a:extLst>
                </a:gridCol>
                <a:gridCol w="3006969">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3124199">
                  <a:extLst>
                    <a:ext uri="{9D8B030D-6E8A-4147-A177-3AD203B41FA5}">
                      <a16:colId xmlns:a16="http://schemas.microsoft.com/office/drawing/2014/main" val="20003"/>
                    </a:ext>
                  </a:extLst>
                </a:gridCol>
              </a:tblGrid>
              <a:tr h="408035">
                <a:tc>
                  <a:txBody>
                    <a:bodyPr/>
                    <a:lstStyle/>
                    <a:p>
                      <a:endParaRPr lang="it-IT" sz="1700" dirty="0">
                        <a:solidFill>
                          <a:schemeClr val="tx1"/>
                        </a:solidFill>
                        <a:latin typeface="Calibri" pitchFamily="34" charset="0"/>
                      </a:endParaRPr>
                    </a:p>
                  </a:txBody>
                  <a:tcPr>
                    <a:solidFill>
                      <a:schemeClr val="accent1">
                        <a:lumMod val="60000"/>
                        <a:lumOff val="40000"/>
                      </a:schemeClr>
                    </a:solidFill>
                  </a:tcPr>
                </a:tc>
                <a:tc>
                  <a:txBody>
                    <a:bodyPr/>
                    <a:lstStyle/>
                    <a:p>
                      <a:r>
                        <a:rPr lang="it-IT" sz="1700" dirty="0">
                          <a:solidFill>
                            <a:schemeClr val="tx1"/>
                          </a:solidFill>
                          <a:latin typeface="Calibri" pitchFamily="34" charset="0"/>
                        </a:rPr>
                        <a:t>Supersite</a:t>
                      </a:r>
                    </a:p>
                  </a:txBody>
                  <a:tcPr>
                    <a:solidFill>
                      <a:schemeClr val="accent1">
                        <a:lumMod val="60000"/>
                        <a:lumOff val="40000"/>
                      </a:schemeClr>
                    </a:solidFill>
                  </a:tcPr>
                </a:tc>
                <a:tc>
                  <a:txBody>
                    <a:bodyPr/>
                    <a:lstStyle/>
                    <a:p>
                      <a:r>
                        <a:rPr lang="it-IT" sz="1700" dirty="0" err="1">
                          <a:solidFill>
                            <a:schemeClr val="tx1"/>
                          </a:solidFill>
                          <a:latin typeface="Calibri" pitchFamily="34" charset="0"/>
                        </a:rPr>
                        <a:t>Next</a:t>
                      </a:r>
                      <a:r>
                        <a:rPr lang="it-IT" sz="1700" dirty="0">
                          <a:solidFill>
                            <a:schemeClr val="tx1"/>
                          </a:solidFill>
                          <a:latin typeface="Calibri" pitchFamily="34" charset="0"/>
                        </a:rPr>
                        <a:t> </a:t>
                      </a:r>
                      <a:r>
                        <a:rPr lang="it-IT" sz="1700" dirty="0" err="1">
                          <a:solidFill>
                            <a:schemeClr val="tx1"/>
                          </a:solidFill>
                          <a:latin typeface="Calibri" pitchFamily="34" charset="0"/>
                        </a:rPr>
                        <a:t>Biennial</a:t>
                      </a:r>
                      <a:r>
                        <a:rPr lang="it-IT" sz="1700" dirty="0">
                          <a:solidFill>
                            <a:schemeClr val="tx1"/>
                          </a:solidFill>
                          <a:latin typeface="Calibri" pitchFamily="34" charset="0"/>
                        </a:rPr>
                        <a:t> report</a:t>
                      </a:r>
                    </a:p>
                  </a:txBody>
                  <a:tcPr>
                    <a:solidFill>
                      <a:schemeClr val="accent1">
                        <a:lumMod val="60000"/>
                        <a:lumOff val="40000"/>
                      </a:schemeClr>
                    </a:solidFill>
                  </a:tcPr>
                </a:tc>
                <a:tc>
                  <a:txBody>
                    <a:bodyPr/>
                    <a:lstStyle/>
                    <a:p>
                      <a:pPr algn="ctr"/>
                      <a:r>
                        <a:rPr kumimoji="0" lang="it-IT" sz="1700" b="1" kern="1200" dirty="0" err="1">
                          <a:solidFill>
                            <a:schemeClr val="tx1"/>
                          </a:solidFill>
                          <a:latin typeface="Calibri" pitchFamily="34" charset="0"/>
                          <a:ea typeface="+mn-ea"/>
                          <a:cs typeface="+mn-cs"/>
                        </a:rPr>
                        <a:t>Use</a:t>
                      </a:r>
                      <a:r>
                        <a:rPr kumimoji="0" lang="it-IT" sz="1700" b="1" kern="1200" dirty="0">
                          <a:solidFill>
                            <a:schemeClr val="tx1"/>
                          </a:solidFill>
                          <a:latin typeface="Calibri" pitchFamily="34" charset="0"/>
                          <a:ea typeface="+mn-ea"/>
                          <a:cs typeface="+mn-cs"/>
                        </a:rPr>
                        <a:t> </a:t>
                      </a:r>
                      <a:r>
                        <a:rPr kumimoji="0" lang="it-IT" sz="1700" b="1" kern="1200" dirty="0" err="1">
                          <a:solidFill>
                            <a:schemeClr val="tx1"/>
                          </a:solidFill>
                          <a:latin typeface="Calibri" pitchFamily="34" charset="0"/>
                          <a:ea typeface="+mn-ea"/>
                          <a:cs typeface="+mn-cs"/>
                        </a:rPr>
                        <a:t>of</a:t>
                      </a:r>
                      <a:r>
                        <a:rPr kumimoji="0" lang="it-IT" sz="1700" b="1" kern="1200" dirty="0">
                          <a:solidFill>
                            <a:schemeClr val="tx1"/>
                          </a:solidFill>
                          <a:latin typeface="Calibri" pitchFamily="34" charset="0"/>
                          <a:ea typeface="+mn-ea"/>
                          <a:cs typeface="+mn-cs"/>
                        </a:rPr>
                        <a:t> CEOS data in 2019</a:t>
                      </a:r>
                    </a:p>
                  </a:txBody>
                  <a:tcPr>
                    <a:solidFill>
                      <a:schemeClr val="accent1">
                        <a:lumMod val="60000"/>
                        <a:lumOff val="40000"/>
                      </a:schemeClr>
                    </a:solidFill>
                  </a:tcPr>
                </a:tc>
                <a:extLst>
                  <a:ext uri="{0D108BD9-81ED-4DB2-BD59-A6C34878D82A}">
                    <a16:rowId xmlns:a16="http://schemas.microsoft.com/office/drawing/2014/main" val="10000"/>
                  </a:ext>
                </a:extLst>
              </a:tr>
              <a:tr h="318405">
                <a:tc>
                  <a:txBody>
                    <a:bodyPr/>
                    <a:lstStyle/>
                    <a:p>
                      <a:r>
                        <a:rPr lang="it-IT" sz="1700" dirty="0">
                          <a:solidFill>
                            <a:schemeClr val="tx1"/>
                          </a:solidFill>
                          <a:latin typeface="Calibri" pitchFamily="34" charset="0"/>
                        </a:rPr>
                        <a:t>1</a:t>
                      </a:r>
                    </a:p>
                  </a:txBody>
                  <a:tcPr/>
                </a:tc>
                <a:tc>
                  <a:txBody>
                    <a:bodyPr/>
                    <a:lstStyle/>
                    <a:p>
                      <a:r>
                        <a:rPr lang="en-US" sz="1700" dirty="0">
                          <a:solidFill>
                            <a:schemeClr val="tx1"/>
                          </a:solidFill>
                          <a:latin typeface="Calibri" pitchFamily="34" charset="0"/>
                          <a:ea typeface="Calibri" pitchFamily="34" charset="0"/>
                          <a:cs typeface="Cambria-Bold" charset="0"/>
                        </a:rPr>
                        <a:t>Hawaiian volcanoes</a:t>
                      </a:r>
                      <a:endParaRPr lang="it-IT" sz="1700" dirty="0">
                        <a:solidFill>
                          <a:schemeClr val="tx1"/>
                        </a:solidFill>
                        <a:latin typeface="Calibri" pitchFamily="34" charset="0"/>
                      </a:endParaRPr>
                    </a:p>
                  </a:txBody>
                  <a:tcPr/>
                </a:tc>
                <a:tc>
                  <a:txBody>
                    <a:bodyPr/>
                    <a:lstStyle/>
                    <a:p>
                      <a:pPr marL="0" algn="l" rtl="0" eaLnBrk="1" fontAlgn="b" latinLnBrk="0" hangingPunct="1"/>
                      <a:r>
                        <a:rPr kumimoji="0" lang="it-IT" sz="1700" kern="1200" dirty="0">
                          <a:solidFill>
                            <a:schemeClr val="tx1"/>
                          </a:solidFill>
                          <a:latin typeface="Calibri" pitchFamily="34" charset="0"/>
                          <a:ea typeface="Calibri" pitchFamily="34" charset="0"/>
                          <a:cs typeface="Cambria-Bold" charset="0"/>
                        </a:rPr>
                        <a:t>  25-Oct-20(4th)</a:t>
                      </a:r>
                    </a:p>
                  </a:txBody>
                  <a:tcPr marL="0" marR="0" marT="0" marB="0"/>
                </a:tc>
                <a:tc>
                  <a:txBody>
                    <a:bodyPr/>
                    <a:lstStyle/>
                    <a:p>
                      <a:r>
                        <a:rPr lang="it-IT" sz="1700" dirty="0" err="1">
                          <a:solidFill>
                            <a:schemeClr val="tx1"/>
                          </a:solidFill>
                          <a:latin typeface="Calibri" pitchFamily="34" charset="0"/>
                        </a:rPr>
                        <a:t>Very</a:t>
                      </a:r>
                      <a:r>
                        <a:rPr lang="it-IT" sz="1700" dirty="0">
                          <a:solidFill>
                            <a:schemeClr val="tx1"/>
                          </a:solidFill>
                          <a:latin typeface="Calibri" pitchFamily="34" charset="0"/>
                        </a:rPr>
                        <a:t> </a:t>
                      </a:r>
                      <a:r>
                        <a:rPr lang="it-IT" sz="1700" dirty="0" err="1">
                          <a:solidFill>
                            <a:schemeClr val="tx1"/>
                          </a:solidFill>
                          <a:latin typeface="Calibri" pitchFamily="34" charset="0"/>
                        </a:rPr>
                        <a:t>good</a:t>
                      </a:r>
                      <a:r>
                        <a:rPr lang="it-IT" sz="1700" baseline="0" dirty="0">
                          <a:solidFill>
                            <a:schemeClr val="tx1"/>
                          </a:solidFill>
                          <a:latin typeface="Calibri" pitchFamily="34" charset="0"/>
                        </a:rPr>
                        <a:t> </a:t>
                      </a:r>
                      <a:r>
                        <a:rPr lang="it-IT" sz="1700" baseline="0" dirty="0" err="1">
                          <a:solidFill>
                            <a:schemeClr val="tx1"/>
                          </a:solidFill>
                          <a:latin typeface="Calibri" pitchFamily="34" charset="0"/>
                        </a:rPr>
                        <a:t>use</a:t>
                      </a:r>
                      <a:r>
                        <a:rPr lang="it-IT" sz="1700" baseline="0" dirty="0">
                          <a:solidFill>
                            <a:schemeClr val="tx1"/>
                          </a:solidFill>
                          <a:latin typeface="Calibri" pitchFamily="34" charset="0"/>
                        </a:rPr>
                        <a:t> </a:t>
                      </a:r>
                      <a:r>
                        <a:rPr lang="it-IT" sz="1700" baseline="0" dirty="0" err="1">
                          <a:solidFill>
                            <a:schemeClr val="tx1"/>
                          </a:solidFill>
                          <a:latin typeface="Calibri" pitchFamily="34" charset="0"/>
                        </a:rPr>
                        <a:t>of</a:t>
                      </a:r>
                      <a:r>
                        <a:rPr lang="it-IT" sz="1700" baseline="0" dirty="0">
                          <a:solidFill>
                            <a:schemeClr val="tx1"/>
                          </a:solidFill>
                          <a:latin typeface="Calibri" pitchFamily="34" charset="0"/>
                        </a:rPr>
                        <a:t> CEOS data</a:t>
                      </a:r>
                      <a:endParaRPr lang="it-IT" sz="1700" dirty="0">
                        <a:solidFill>
                          <a:schemeClr val="tx1"/>
                        </a:solidFill>
                        <a:latin typeface="Calibri" pitchFamily="34" charset="0"/>
                      </a:endParaRPr>
                    </a:p>
                  </a:txBody>
                  <a:tcPr/>
                </a:tc>
                <a:extLst>
                  <a:ext uri="{0D108BD9-81ED-4DB2-BD59-A6C34878D82A}">
                    <a16:rowId xmlns:a16="http://schemas.microsoft.com/office/drawing/2014/main" val="10001"/>
                  </a:ext>
                </a:extLst>
              </a:tr>
              <a:tr h="408035">
                <a:tc>
                  <a:txBody>
                    <a:bodyPr/>
                    <a:lstStyle/>
                    <a:p>
                      <a:r>
                        <a:rPr lang="it-IT" sz="1700" dirty="0">
                          <a:solidFill>
                            <a:schemeClr val="tx1"/>
                          </a:solidFill>
                          <a:latin typeface="Calibri" pitchFamily="34" charset="0"/>
                        </a:rPr>
                        <a:t>2</a:t>
                      </a:r>
                    </a:p>
                  </a:txBody>
                  <a:tcPr>
                    <a:solidFill>
                      <a:schemeClr val="accent1">
                        <a:lumMod val="20000"/>
                        <a:lumOff val="80000"/>
                      </a:schemeClr>
                    </a:solidFill>
                  </a:tcPr>
                </a:tc>
                <a:tc>
                  <a:txBody>
                    <a:bodyPr/>
                    <a:lstStyle/>
                    <a:p>
                      <a:r>
                        <a:rPr lang="en-US" sz="1700" dirty="0">
                          <a:solidFill>
                            <a:schemeClr val="tx1"/>
                          </a:solidFill>
                          <a:latin typeface="Calibri" pitchFamily="34" charset="0"/>
                          <a:ea typeface="Calibri" pitchFamily="34" charset="0"/>
                          <a:cs typeface="Cambria-Bold" charset="0"/>
                        </a:rPr>
                        <a:t>Icelandic volcanoes </a:t>
                      </a:r>
                      <a:endParaRPr lang="it-IT" sz="1700" dirty="0">
                        <a:solidFill>
                          <a:schemeClr val="tx1"/>
                        </a:solidFill>
                        <a:latin typeface="Calibri" pitchFamily="34" charset="0"/>
                      </a:endParaRPr>
                    </a:p>
                  </a:txBody>
                  <a:tcPr>
                    <a:solidFill>
                      <a:schemeClr val="accent1">
                        <a:lumMod val="20000"/>
                        <a:lumOff val="80000"/>
                      </a:schemeClr>
                    </a:solidFill>
                  </a:tcPr>
                </a:tc>
                <a:tc>
                  <a:txBody>
                    <a:bodyPr/>
                    <a:lstStyle/>
                    <a:p>
                      <a:pPr marL="0" algn="l" rtl="0" eaLnBrk="1" latinLnBrk="0" hangingPunct="1"/>
                      <a:r>
                        <a:rPr kumimoji="0" lang="it-IT" sz="1700" kern="1200" dirty="0">
                          <a:solidFill>
                            <a:schemeClr val="tx1"/>
                          </a:solidFill>
                          <a:latin typeface="Calibri" pitchFamily="34" charset="0"/>
                          <a:ea typeface="Calibri" pitchFamily="34" charset="0"/>
                          <a:cs typeface="Cambria-Bold" charset="0"/>
                        </a:rPr>
                        <a:t>5-Nov-21 (4th)</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700" kern="1200" dirty="0" err="1">
                          <a:solidFill>
                            <a:schemeClr val="tx1"/>
                          </a:solidFill>
                          <a:latin typeface="Calibri" pitchFamily="34" charset="0"/>
                          <a:ea typeface="Calibri" pitchFamily="34" charset="0"/>
                          <a:cs typeface="Cambria-Bold" charset="0"/>
                        </a:rPr>
                        <a:t>Good</a:t>
                      </a:r>
                      <a:r>
                        <a:rPr kumimoji="0" lang="it-IT" sz="1700" kern="1200" dirty="0">
                          <a:solidFill>
                            <a:schemeClr val="tx1"/>
                          </a:solidFill>
                          <a:latin typeface="Calibri" pitchFamily="34" charset="0"/>
                          <a:ea typeface="Calibri" pitchFamily="34" charset="0"/>
                          <a:cs typeface="Cambria-Bold" charset="0"/>
                        </a:rPr>
                        <a:t> </a:t>
                      </a:r>
                      <a:r>
                        <a:rPr kumimoji="0" lang="it-IT" sz="1700" kern="1200" dirty="0" err="1">
                          <a:solidFill>
                            <a:schemeClr val="tx1"/>
                          </a:solidFill>
                          <a:latin typeface="Calibri" pitchFamily="34" charset="0"/>
                          <a:ea typeface="Calibri" pitchFamily="34" charset="0"/>
                          <a:cs typeface="Cambria-Bold" charset="0"/>
                        </a:rPr>
                        <a:t>use</a:t>
                      </a:r>
                      <a:r>
                        <a:rPr kumimoji="0" lang="it-IT" sz="1700" kern="1200" dirty="0">
                          <a:solidFill>
                            <a:schemeClr val="tx1"/>
                          </a:solidFill>
                          <a:latin typeface="Calibri" pitchFamily="34" charset="0"/>
                          <a:ea typeface="Calibri" pitchFamily="34" charset="0"/>
                          <a:cs typeface="Cambria-Bold" charset="0"/>
                        </a:rPr>
                        <a:t> </a:t>
                      </a:r>
                      <a:r>
                        <a:rPr kumimoji="0" lang="it-IT" sz="1700" kern="1200" dirty="0" err="1">
                          <a:solidFill>
                            <a:schemeClr val="tx1"/>
                          </a:solidFill>
                          <a:latin typeface="Calibri" pitchFamily="34" charset="0"/>
                          <a:ea typeface="Calibri" pitchFamily="34" charset="0"/>
                          <a:cs typeface="Cambria-Bold" charset="0"/>
                        </a:rPr>
                        <a:t>of</a:t>
                      </a:r>
                      <a:r>
                        <a:rPr kumimoji="0" lang="it-IT" sz="1700" kern="1200" dirty="0">
                          <a:solidFill>
                            <a:schemeClr val="tx1"/>
                          </a:solidFill>
                          <a:latin typeface="Calibri" pitchFamily="34" charset="0"/>
                          <a:ea typeface="Calibri" pitchFamily="34" charset="0"/>
                          <a:cs typeface="Cambria-Bold" charset="0"/>
                        </a:rPr>
                        <a:t> CEOS data</a:t>
                      </a:r>
                      <a:endParaRPr lang="it-IT" sz="1700" dirty="0">
                        <a:solidFill>
                          <a:schemeClr val="tx1"/>
                        </a:solidFill>
                        <a:latin typeface="Calibri" pitchFamily="34" charset="0"/>
                      </a:endParaRPr>
                    </a:p>
                  </a:txBody>
                  <a:tcPr>
                    <a:solidFill>
                      <a:schemeClr val="accent1">
                        <a:lumMod val="20000"/>
                        <a:lumOff val="80000"/>
                      </a:schemeClr>
                    </a:solidFill>
                  </a:tcPr>
                </a:tc>
                <a:extLst>
                  <a:ext uri="{0D108BD9-81ED-4DB2-BD59-A6C34878D82A}">
                    <a16:rowId xmlns:a16="http://schemas.microsoft.com/office/drawing/2014/main" val="10002"/>
                  </a:ext>
                </a:extLst>
              </a:tr>
              <a:tr h="460645">
                <a:tc>
                  <a:txBody>
                    <a:bodyPr/>
                    <a:lstStyle/>
                    <a:p>
                      <a:r>
                        <a:rPr lang="it-IT" sz="1700" dirty="0">
                          <a:solidFill>
                            <a:srgbClr val="FF0000"/>
                          </a:solidFill>
                          <a:latin typeface="Calibri" pitchFamily="34" charset="0"/>
                        </a:rPr>
                        <a:t>3</a:t>
                      </a:r>
                    </a:p>
                  </a:txBody>
                  <a:tcPr>
                    <a:solidFill>
                      <a:schemeClr val="bg2">
                        <a:lumMod val="90000"/>
                      </a:schemeClr>
                    </a:solidFill>
                  </a:tcPr>
                </a:tc>
                <a:tc>
                  <a:txBody>
                    <a:bodyPr/>
                    <a:lstStyle/>
                    <a:p>
                      <a:r>
                        <a:rPr lang="en-US" sz="1700" dirty="0">
                          <a:solidFill>
                            <a:srgbClr val="FF0000"/>
                          </a:solidFill>
                          <a:latin typeface="Calibri" pitchFamily="34" charset="0"/>
                          <a:ea typeface="Calibri" pitchFamily="34" charset="0"/>
                          <a:cs typeface="Cambria-Bold" charset="0"/>
                        </a:rPr>
                        <a:t>Etna volcano </a:t>
                      </a:r>
                      <a:endParaRPr lang="it-IT" sz="1700" dirty="0">
                        <a:solidFill>
                          <a:srgbClr val="FF0000"/>
                        </a:solidFill>
                        <a:latin typeface="Calibri" pitchFamily="34" charset="0"/>
                      </a:endParaRPr>
                    </a:p>
                  </a:txBody>
                  <a:tcPr>
                    <a:solidFill>
                      <a:schemeClr val="bg2">
                        <a:lumMod val="90000"/>
                      </a:schemeClr>
                    </a:solidFill>
                  </a:tcPr>
                </a:tc>
                <a:tc>
                  <a:txBody>
                    <a:bodyPr/>
                    <a:lstStyle/>
                    <a:p>
                      <a:pPr marL="0" algn="l" rtl="0" eaLnBrk="1" latinLnBrk="0" hangingPunct="1"/>
                      <a:r>
                        <a:rPr kumimoji="0" lang="it-IT" sz="1700" kern="1200" dirty="0">
                          <a:solidFill>
                            <a:srgbClr val="FF0000"/>
                          </a:solidFill>
                          <a:latin typeface="Calibri" pitchFamily="34" charset="0"/>
                          <a:ea typeface="Calibri" pitchFamily="34" charset="0"/>
                          <a:cs typeface="Cambria-Bold" charset="0"/>
                        </a:rPr>
                        <a:t>9-Apr-20 (3rd)</a:t>
                      </a:r>
                    </a:p>
                  </a:txBody>
                  <a:tcPr>
                    <a:solidFill>
                      <a:schemeClr val="bg2">
                        <a:lumMod val="90000"/>
                      </a:schemeClr>
                    </a:solidFill>
                  </a:tcPr>
                </a:tc>
                <a:tc>
                  <a:txBody>
                    <a:bodyPr/>
                    <a:lstStyle/>
                    <a:p>
                      <a:r>
                        <a:rPr lang="it-IT" sz="1700" dirty="0" err="1">
                          <a:solidFill>
                            <a:srgbClr val="FF0000"/>
                          </a:solidFill>
                          <a:latin typeface="Calibri" pitchFamily="34" charset="0"/>
                        </a:rPr>
                        <a:t>Good</a:t>
                      </a:r>
                      <a:r>
                        <a:rPr lang="it-IT" sz="1700" dirty="0">
                          <a:solidFill>
                            <a:srgbClr val="FF0000"/>
                          </a:solidFill>
                          <a:latin typeface="Calibri" pitchFamily="34" charset="0"/>
                        </a:rPr>
                        <a:t> </a:t>
                      </a:r>
                      <a:r>
                        <a:rPr lang="it-IT" sz="1700" dirty="0" err="1">
                          <a:solidFill>
                            <a:srgbClr val="FF0000"/>
                          </a:solidFill>
                          <a:latin typeface="Calibri" pitchFamily="34" charset="0"/>
                        </a:rPr>
                        <a:t>use</a:t>
                      </a:r>
                      <a:r>
                        <a:rPr lang="it-IT" sz="1700" dirty="0">
                          <a:solidFill>
                            <a:srgbClr val="FF0000"/>
                          </a:solidFill>
                          <a:latin typeface="Calibri" pitchFamily="34" charset="0"/>
                        </a:rPr>
                        <a:t> </a:t>
                      </a:r>
                      <a:r>
                        <a:rPr lang="it-IT" sz="1700" dirty="0" err="1">
                          <a:solidFill>
                            <a:srgbClr val="FF0000"/>
                          </a:solidFill>
                          <a:latin typeface="Calibri" pitchFamily="34" charset="0"/>
                        </a:rPr>
                        <a:t>of</a:t>
                      </a:r>
                      <a:r>
                        <a:rPr lang="it-IT" sz="1700" dirty="0">
                          <a:solidFill>
                            <a:srgbClr val="FF0000"/>
                          </a:solidFill>
                          <a:latin typeface="Calibri" pitchFamily="34" charset="0"/>
                        </a:rPr>
                        <a:t> CEOS data</a:t>
                      </a:r>
                    </a:p>
                  </a:txBody>
                  <a:tcPr>
                    <a:solidFill>
                      <a:schemeClr val="bg2">
                        <a:lumMod val="90000"/>
                      </a:schemeClr>
                    </a:solidFill>
                  </a:tcPr>
                </a:tc>
                <a:extLst>
                  <a:ext uri="{0D108BD9-81ED-4DB2-BD59-A6C34878D82A}">
                    <a16:rowId xmlns:a16="http://schemas.microsoft.com/office/drawing/2014/main" val="10003"/>
                  </a:ext>
                </a:extLst>
              </a:tr>
              <a:tr h="581450">
                <a:tc>
                  <a:txBody>
                    <a:bodyPr/>
                    <a:lstStyle/>
                    <a:p>
                      <a:r>
                        <a:rPr lang="it-IT" sz="1700" dirty="0">
                          <a:solidFill>
                            <a:srgbClr val="FF0000"/>
                          </a:solidFill>
                          <a:latin typeface="Calibri" pitchFamily="34" charset="0"/>
                        </a:rPr>
                        <a:t>4</a:t>
                      </a:r>
                    </a:p>
                  </a:txBody>
                  <a:tcPr>
                    <a:solidFill>
                      <a:schemeClr val="tx2">
                        <a:lumMod val="20000"/>
                        <a:lumOff val="80000"/>
                      </a:schemeClr>
                    </a:solidFill>
                  </a:tcPr>
                </a:tc>
                <a:tc>
                  <a:txBody>
                    <a:bodyPr/>
                    <a:lstStyle/>
                    <a:p>
                      <a:r>
                        <a:rPr lang="en-US" sz="1700" dirty="0" err="1">
                          <a:solidFill>
                            <a:srgbClr val="FF0000"/>
                          </a:solidFill>
                          <a:latin typeface="Calibri" pitchFamily="34" charset="0"/>
                          <a:ea typeface="Calibri" pitchFamily="34" charset="0"/>
                          <a:cs typeface="Cambria-Bold" charset="0"/>
                        </a:rPr>
                        <a:t>Campi</a:t>
                      </a:r>
                      <a:r>
                        <a:rPr lang="en-US" sz="1700" dirty="0">
                          <a:solidFill>
                            <a:srgbClr val="FF0000"/>
                          </a:solidFill>
                          <a:latin typeface="Calibri" pitchFamily="34" charset="0"/>
                          <a:ea typeface="Calibri" pitchFamily="34" charset="0"/>
                          <a:cs typeface="Cambria-Bold" charset="0"/>
                        </a:rPr>
                        <a:t> </a:t>
                      </a:r>
                      <a:r>
                        <a:rPr lang="en-US" sz="1700" dirty="0" err="1">
                          <a:solidFill>
                            <a:srgbClr val="FF0000"/>
                          </a:solidFill>
                          <a:latin typeface="Calibri" pitchFamily="34" charset="0"/>
                          <a:ea typeface="Calibri" pitchFamily="34" charset="0"/>
                          <a:cs typeface="Cambria-Bold" charset="0"/>
                        </a:rPr>
                        <a:t>Flegrei</a:t>
                      </a:r>
                      <a:r>
                        <a:rPr lang="en-US" sz="1700" dirty="0">
                          <a:solidFill>
                            <a:srgbClr val="FF0000"/>
                          </a:solidFill>
                          <a:latin typeface="Calibri" pitchFamily="34" charset="0"/>
                          <a:ea typeface="Calibri" pitchFamily="34" charset="0"/>
                          <a:cs typeface="Cambria-Bold" charset="0"/>
                        </a:rPr>
                        <a:t>/Vesuvius volcano </a:t>
                      </a:r>
                      <a:endParaRPr lang="it-IT" sz="1700" dirty="0">
                        <a:solidFill>
                          <a:srgbClr val="FF0000"/>
                        </a:solidFill>
                        <a:latin typeface="Calibri" pitchFamily="34" charset="0"/>
                      </a:endParaRPr>
                    </a:p>
                  </a:txBody>
                  <a:tcPr>
                    <a:solidFill>
                      <a:schemeClr val="tx2">
                        <a:lumMod val="20000"/>
                        <a:lumOff val="80000"/>
                      </a:schemeClr>
                    </a:solidFill>
                  </a:tcPr>
                </a:tc>
                <a:tc>
                  <a:txBody>
                    <a:bodyPr/>
                    <a:lstStyle/>
                    <a:p>
                      <a:pPr marL="0" algn="l" rtl="0" eaLnBrk="1" latinLnBrk="0" hangingPunct="1"/>
                      <a:r>
                        <a:rPr kumimoji="0" lang="it-IT" sz="1700" kern="1200" dirty="0">
                          <a:solidFill>
                            <a:srgbClr val="FF0000"/>
                          </a:solidFill>
                          <a:latin typeface="Calibri" pitchFamily="34" charset="0"/>
                          <a:ea typeface="Calibri" pitchFamily="34" charset="0"/>
                          <a:cs typeface="Cambria-Bold" charset="0"/>
                        </a:rPr>
                        <a:t>9-Apr-20 (3rd)</a:t>
                      </a:r>
                    </a:p>
                  </a:txBody>
                  <a:tcPr>
                    <a:solidFill>
                      <a:schemeClr val="tx2">
                        <a:lumMod val="20000"/>
                        <a:lumOff val="80000"/>
                      </a:schemeClr>
                    </a:solidFill>
                  </a:tcPr>
                </a:tc>
                <a:tc>
                  <a:txBody>
                    <a:bodyPr/>
                    <a:lstStyle/>
                    <a:p>
                      <a:r>
                        <a:rPr lang="it-IT" sz="1700" dirty="0" err="1">
                          <a:solidFill>
                            <a:srgbClr val="FF0000"/>
                          </a:solidFill>
                          <a:latin typeface="Calibri" pitchFamily="34" charset="0"/>
                        </a:rPr>
                        <a:t>Good</a:t>
                      </a:r>
                      <a:r>
                        <a:rPr lang="it-IT" sz="1700" dirty="0">
                          <a:solidFill>
                            <a:srgbClr val="FF0000"/>
                          </a:solidFill>
                          <a:latin typeface="Calibri" pitchFamily="34" charset="0"/>
                        </a:rPr>
                        <a:t> </a:t>
                      </a:r>
                      <a:r>
                        <a:rPr lang="it-IT" sz="1700" dirty="0" err="1">
                          <a:solidFill>
                            <a:srgbClr val="FF0000"/>
                          </a:solidFill>
                          <a:latin typeface="Calibri" pitchFamily="34" charset="0"/>
                        </a:rPr>
                        <a:t>use</a:t>
                      </a:r>
                      <a:r>
                        <a:rPr lang="it-IT" sz="1700" dirty="0">
                          <a:solidFill>
                            <a:srgbClr val="FF0000"/>
                          </a:solidFill>
                          <a:latin typeface="Calibri" pitchFamily="34" charset="0"/>
                        </a:rPr>
                        <a:t> </a:t>
                      </a:r>
                      <a:r>
                        <a:rPr lang="it-IT" sz="1700" dirty="0" err="1">
                          <a:solidFill>
                            <a:srgbClr val="FF0000"/>
                          </a:solidFill>
                          <a:latin typeface="Calibri" pitchFamily="34" charset="0"/>
                        </a:rPr>
                        <a:t>of</a:t>
                      </a:r>
                      <a:r>
                        <a:rPr lang="it-IT" sz="1700" dirty="0">
                          <a:solidFill>
                            <a:srgbClr val="FF0000"/>
                          </a:solidFill>
                          <a:latin typeface="Calibri" pitchFamily="34" charset="0"/>
                        </a:rPr>
                        <a:t> CEOS data</a:t>
                      </a:r>
                    </a:p>
                  </a:txBody>
                  <a:tcPr>
                    <a:solidFill>
                      <a:schemeClr val="tx2">
                        <a:lumMod val="20000"/>
                        <a:lumOff val="80000"/>
                      </a:schemeClr>
                    </a:solidFill>
                  </a:tcPr>
                </a:tc>
                <a:extLst>
                  <a:ext uri="{0D108BD9-81ED-4DB2-BD59-A6C34878D82A}">
                    <a16:rowId xmlns:a16="http://schemas.microsoft.com/office/drawing/2014/main" val="10004"/>
                  </a:ext>
                </a:extLst>
              </a:tr>
              <a:tr h="408035">
                <a:tc>
                  <a:txBody>
                    <a:bodyPr/>
                    <a:lstStyle/>
                    <a:p>
                      <a:r>
                        <a:rPr lang="it-IT" sz="1700" dirty="0">
                          <a:solidFill>
                            <a:srgbClr val="FF0000"/>
                          </a:solidFill>
                          <a:latin typeface="Calibri" pitchFamily="34" charset="0"/>
                        </a:rPr>
                        <a:t>5</a:t>
                      </a:r>
                    </a:p>
                  </a:txBody>
                  <a:tcPr>
                    <a:solidFill>
                      <a:schemeClr val="bg2">
                        <a:lumMod val="90000"/>
                      </a:schemeClr>
                    </a:solidFill>
                  </a:tcPr>
                </a:tc>
                <a:tc>
                  <a:txBody>
                    <a:bodyPr/>
                    <a:lstStyle/>
                    <a:p>
                      <a:r>
                        <a:rPr lang="en-US" sz="1700" dirty="0">
                          <a:solidFill>
                            <a:srgbClr val="FF0000"/>
                          </a:solidFill>
                          <a:latin typeface="Calibri" pitchFamily="34" charset="0"/>
                          <a:ea typeface="Calibri" pitchFamily="34" charset="0"/>
                          <a:cs typeface="Cambria-Bold" charset="0"/>
                        </a:rPr>
                        <a:t>Marmara Fault </a:t>
                      </a:r>
                      <a:endParaRPr lang="it-IT" sz="1700" dirty="0">
                        <a:solidFill>
                          <a:srgbClr val="FF0000"/>
                        </a:solidFill>
                        <a:latin typeface="Calibri" pitchFamily="34" charset="0"/>
                      </a:endParaRPr>
                    </a:p>
                  </a:txBody>
                  <a:tcPr>
                    <a:solidFill>
                      <a:schemeClr val="bg2">
                        <a:lumMod val="90000"/>
                      </a:schemeClr>
                    </a:solidFill>
                  </a:tcPr>
                </a:tc>
                <a:tc>
                  <a:txBody>
                    <a:bodyPr/>
                    <a:lstStyle/>
                    <a:p>
                      <a:pPr marL="0" algn="l" rtl="0" eaLnBrk="1" latinLnBrk="0" hangingPunct="1"/>
                      <a:r>
                        <a:rPr kumimoji="0" lang="it-IT" sz="1700" kern="1200" dirty="0">
                          <a:solidFill>
                            <a:srgbClr val="FF0000"/>
                          </a:solidFill>
                          <a:latin typeface="Calibri" pitchFamily="34" charset="0"/>
                          <a:ea typeface="Calibri" pitchFamily="34" charset="0"/>
                          <a:cs typeface="Cambria-Bold" charset="0"/>
                        </a:rPr>
                        <a:t>9-Apr-20 (3rd)</a:t>
                      </a: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700" dirty="0" err="1">
                          <a:solidFill>
                            <a:srgbClr val="FF0000"/>
                          </a:solidFill>
                          <a:latin typeface="Calibri" pitchFamily="34" charset="0"/>
                        </a:rPr>
                        <a:t>Good</a:t>
                      </a:r>
                      <a:r>
                        <a:rPr lang="it-IT" sz="1700" dirty="0">
                          <a:solidFill>
                            <a:srgbClr val="FF0000"/>
                          </a:solidFill>
                          <a:latin typeface="Calibri" pitchFamily="34" charset="0"/>
                        </a:rPr>
                        <a:t> </a:t>
                      </a:r>
                      <a:r>
                        <a:rPr lang="it-IT" sz="1700" dirty="0" err="1">
                          <a:solidFill>
                            <a:srgbClr val="FF0000"/>
                          </a:solidFill>
                          <a:latin typeface="Calibri" pitchFamily="34" charset="0"/>
                        </a:rPr>
                        <a:t>use</a:t>
                      </a:r>
                      <a:r>
                        <a:rPr lang="it-IT" sz="1700" dirty="0">
                          <a:solidFill>
                            <a:srgbClr val="FF0000"/>
                          </a:solidFill>
                          <a:latin typeface="Calibri" pitchFamily="34" charset="0"/>
                        </a:rPr>
                        <a:t> </a:t>
                      </a:r>
                      <a:r>
                        <a:rPr lang="it-IT" sz="1700" dirty="0" err="1">
                          <a:solidFill>
                            <a:srgbClr val="FF0000"/>
                          </a:solidFill>
                          <a:latin typeface="Calibri" pitchFamily="34" charset="0"/>
                        </a:rPr>
                        <a:t>of</a:t>
                      </a:r>
                      <a:r>
                        <a:rPr lang="it-IT" sz="1700" dirty="0">
                          <a:solidFill>
                            <a:srgbClr val="FF0000"/>
                          </a:solidFill>
                          <a:latin typeface="Calibri" pitchFamily="34" charset="0"/>
                        </a:rPr>
                        <a:t> CEOS data</a:t>
                      </a:r>
                    </a:p>
                  </a:txBody>
                  <a:tcPr>
                    <a:solidFill>
                      <a:schemeClr val="bg2">
                        <a:lumMod val="90000"/>
                      </a:schemeClr>
                    </a:solidFill>
                  </a:tcPr>
                </a:tc>
                <a:extLst>
                  <a:ext uri="{0D108BD9-81ED-4DB2-BD59-A6C34878D82A}">
                    <a16:rowId xmlns:a16="http://schemas.microsoft.com/office/drawing/2014/main" val="10005"/>
                  </a:ext>
                </a:extLst>
              </a:tr>
              <a:tr h="408035">
                <a:tc>
                  <a:txBody>
                    <a:bodyPr/>
                    <a:lstStyle/>
                    <a:p>
                      <a:r>
                        <a:rPr lang="it-IT" sz="1700" dirty="0">
                          <a:solidFill>
                            <a:schemeClr val="tx1"/>
                          </a:solidFill>
                          <a:latin typeface="Calibri" pitchFamily="34" charset="0"/>
                        </a:rPr>
                        <a:t>6</a:t>
                      </a:r>
                    </a:p>
                  </a:txBody>
                  <a:tcPr/>
                </a:tc>
                <a:tc>
                  <a:txBody>
                    <a:bodyPr/>
                    <a:lstStyle/>
                    <a:p>
                      <a:r>
                        <a:rPr lang="en-US" sz="1700" dirty="0" err="1">
                          <a:solidFill>
                            <a:schemeClr val="tx1"/>
                          </a:solidFill>
                          <a:latin typeface="Calibri" pitchFamily="34" charset="0"/>
                          <a:ea typeface="Calibri" pitchFamily="34" charset="0"/>
                          <a:cs typeface="Cambria-Bold" charset="0"/>
                        </a:rPr>
                        <a:t>Taupo</a:t>
                      </a:r>
                      <a:r>
                        <a:rPr lang="en-US" sz="1700" dirty="0">
                          <a:solidFill>
                            <a:schemeClr val="tx1"/>
                          </a:solidFill>
                          <a:latin typeface="Calibri" pitchFamily="34" charset="0"/>
                          <a:ea typeface="Calibri" pitchFamily="34" charset="0"/>
                          <a:cs typeface="Cambria-Bold" charset="0"/>
                        </a:rPr>
                        <a:t> volcano </a:t>
                      </a:r>
                      <a:endParaRPr lang="it-IT" sz="1700" dirty="0">
                        <a:solidFill>
                          <a:schemeClr val="tx1"/>
                        </a:solidFill>
                        <a:latin typeface="Calibri" pitchFamily="34" charset="0"/>
                      </a:endParaRPr>
                    </a:p>
                  </a:txBody>
                  <a:tcPr/>
                </a:tc>
                <a:tc>
                  <a:txBody>
                    <a:bodyPr/>
                    <a:lstStyle/>
                    <a:p>
                      <a:pPr marL="0" algn="l" rtl="0" eaLnBrk="1" latinLnBrk="0" hangingPunct="1"/>
                      <a:r>
                        <a:rPr kumimoji="0" lang="it-IT" sz="1700" kern="1200" dirty="0">
                          <a:solidFill>
                            <a:schemeClr val="tx1"/>
                          </a:solidFill>
                          <a:latin typeface="Calibri" pitchFamily="34" charset="0"/>
                          <a:ea typeface="Calibri" pitchFamily="34" charset="0"/>
                          <a:cs typeface="Cambria-Bold" charset="0"/>
                        </a:rPr>
                        <a:t>15-Apr-21 (4th)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700" dirty="0" err="1">
                          <a:solidFill>
                            <a:schemeClr val="tx1"/>
                          </a:solidFill>
                          <a:latin typeface="Calibri" pitchFamily="34" charset="0"/>
                        </a:rPr>
                        <a:t>Good</a:t>
                      </a:r>
                      <a:r>
                        <a:rPr lang="it-IT" sz="1700" dirty="0">
                          <a:solidFill>
                            <a:schemeClr val="tx1"/>
                          </a:solidFill>
                          <a:latin typeface="Calibri" pitchFamily="34" charset="0"/>
                        </a:rPr>
                        <a:t> </a:t>
                      </a:r>
                      <a:r>
                        <a:rPr lang="it-IT" sz="1700" dirty="0" err="1">
                          <a:solidFill>
                            <a:schemeClr val="tx1"/>
                          </a:solidFill>
                          <a:latin typeface="Calibri" pitchFamily="34" charset="0"/>
                        </a:rPr>
                        <a:t>use</a:t>
                      </a:r>
                      <a:r>
                        <a:rPr lang="it-IT" sz="1700" dirty="0">
                          <a:solidFill>
                            <a:schemeClr val="tx1"/>
                          </a:solidFill>
                          <a:latin typeface="Calibri" pitchFamily="34" charset="0"/>
                        </a:rPr>
                        <a:t> </a:t>
                      </a:r>
                      <a:r>
                        <a:rPr lang="it-IT" sz="1700" dirty="0" err="1">
                          <a:solidFill>
                            <a:schemeClr val="tx1"/>
                          </a:solidFill>
                          <a:latin typeface="Calibri" pitchFamily="34" charset="0"/>
                        </a:rPr>
                        <a:t>of</a:t>
                      </a:r>
                      <a:r>
                        <a:rPr lang="it-IT" sz="1700" dirty="0">
                          <a:solidFill>
                            <a:schemeClr val="tx1"/>
                          </a:solidFill>
                          <a:latin typeface="Calibri" pitchFamily="34" charset="0"/>
                        </a:rPr>
                        <a:t> CEOS data</a:t>
                      </a:r>
                    </a:p>
                  </a:txBody>
                  <a:tcPr/>
                </a:tc>
                <a:extLst>
                  <a:ext uri="{0D108BD9-81ED-4DB2-BD59-A6C34878D82A}">
                    <a16:rowId xmlns:a16="http://schemas.microsoft.com/office/drawing/2014/main" val="10006"/>
                  </a:ext>
                </a:extLst>
              </a:tr>
              <a:tr h="408035">
                <a:tc>
                  <a:txBody>
                    <a:bodyPr/>
                    <a:lstStyle/>
                    <a:p>
                      <a:r>
                        <a:rPr lang="it-IT" sz="1700" dirty="0">
                          <a:solidFill>
                            <a:schemeClr val="tx1"/>
                          </a:solidFill>
                          <a:latin typeface="Calibri" pitchFamily="34" charset="0"/>
                        </a:rPr>
                        <a:t>7</a:t>
                      </a:r>
                    </a:p>
                  </a:txBody>
                  <a:tcPr/>
                </a:tc>
                <a:tc>
                  <a:txBody>
                    <a:bodyPr/>
                    <a:lstStyle/>
                    <a:p>
                      <a:r>
                        <a:rPr lang="en-US" sz="1700" dirty="0">
                          <a:solidFill>
                            <a:schemeClr val="tx1"/>
                          </a:solidFill>
                          <a:latin typeface="Calibri" pitchFamily="34" charset="0"/>
                          <a:ea typeface="Calibri" pitchFamily="34" charset="0"/>
                          <a:cs typeface="Cambria-Bold" charset="0"/>
                        </a:rPr>
                        <a:t>Ecuador  volcanoes </a:t>
                      </a:r>
                      <a:endParaRPr lang="it-IT" sz="1700" dirty="0">
                        <a:solidFill>
                          <a:schemeClr val="tx1"/>
                        </a:solidFill>
                        <a:latin typeface="Calibri" pitchFamily="34" charset="0"/>
                      </a:endParaRPr>
                    </a:p>
                  </a:txBody>
                  <a:tcPr/>
                </a:tc>
                <a:tc>
                  <a:txBody>
                    <a:bodyPr/>
                    <a:lstStyle/>
                    <a:p>
                      <a:pPr marL="0" algn="l" rtl="0" eaLnBrk="1" latinLnBrk="0" hangingPunct="1"/>
                      <a:r>
                        <a:rPr kumimoji="0" lang="it-IT" sz="1700" kern="1200" dirty="0">
                          <a:solidFill>
                            <a:schemeClr val="tx1"/>
                          </a:solidFill>
                          <a:latin typeface="Calibri" pitchFamily="34" charset="0"/>
                          <a:ea typeface="Calibri" pitchFamily="34" charset="0"/>
                          <a:cs typeface="Cambria-Bold" charset="0"/>
                        </a:rPr>
                        <a:t>15-Apr-21 (4th)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700" dirty="0" err="1">
                          <a:solidFill>
                            <a:schemeClr val="tx1"/>
                          </a:solidFill>
                          <a:latin typeface="Calibri" pitchFamily="34" charset="0"/>
                        </a:rPr>
                        <a:t>Good</a:t>
                      </a:r>
                      <a:r>
                        <a:rPr lang="it-IT" sz="1700" dirty="0">
                          <a:solidFill>
                            <a:schemeClr val="tx1"/>
                          </a:solidFill>
                          <a:latin typeface="Calibri" pitchFamily="34" charset="0"/>
                        </a:rPr>
                        <a:t> </a:t>
                      </a:r>
                      <a:r>
                        <a:rPr lang="it-IT" sz="1700" dirty="0" err="1">
                          <a:solidFill>
                            <a:schemeClr val="tx1"/>
                          </a:solidFill>
                          <a:latin typeface="Calibri" pitchFamily="34" charset="0"/>
                        </a:rPr>
                        <a:t>use</a:t>
                      </a:r>
                      <a:r>
                        <a:rPr lang="it-IT" sz="1700" dirty="0">
                          <a:solidFill>
                            <a:schemeClr val="tx1"/>
                          </a:solidFill>
                          <a:latin typeface="Calibri" pitchFamily="34" charset="0"/>
                        </a:rPr>
                        <a:t> </a:t>
                      </a:r>
                      <a:r>
                        <a:rPr lang="it-IT" sz="1700" dirty="0" err="1">
                          <a:solidFill>
                            <a:schemeClr val="tx1"/>
                          </a:solidFill>
                          <a:latin typeface="Calibri" pitchFamily="34" charset="0"/>
                        </a:rPr>
                        <a:t>of</a:t>
                      </a:r>
                      <a:r>
                        <a:rPr lang="it-IT" sz="1700" dirty="0">
                          <a:solidFill>
                            <a:schemeClr val="tx1"/>
                          </a:solidFill>
                          <a:latin typeface="Calibri" pitchFamily="34" charset="0"/>
                        </a:rPr>
                        <a:t> CEOS data</a:t>
                      </a:r>
                    </a:p>
                  </a:txBody>
                  <a:tcPr/>
                </a:tc>
                <a:extLst>
                  <a:ext uri="{0D108BD9-81ED-4DB2-BD59-A6C34878D82A}">
                    <a16:rowId xmlns:a16="http://schemas.microsoft.com/office/drawing/2014/main" val="10007"/>
                  </a:ext>
                </a:extLst>
              </a:tr>
              <a:tr h="408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700" dirty="0">
                          <a:solidFill>
                            <a:schemeClr val="tx1"/>
                          </a:solidFill>
                          <a:latin typeface="Calibri" pitchFamily="34" charset="0"/>
                        </a:rPr>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700" dirty="0" err="1">
                          <a:solidFill>
                            <a:schemeClr val="tx1"/>
                          </a:solidFill>
                          <a:latin typeface="Calibri" pitchFamily="34" charset="0"/>
                        </a:rPr>
                        <a:t>Corinth</a:t>
                      </a:r>
                      <a:r>
                        <a:rPr lang="it-IT" sz="1700" dirty="0">
                          <a:solidFill>
                            <a:schemeClr val="tx1"/>
                          </a:solidFill>
                          <a:latin typeface="Calibri" pitchFamily="34" charset="0"/>
                        </a:rPr>
                        <a:t> </a:t>
                      </a:r>
                      <a:r>
                        <a:rPr lang="it-IT" sz="1700" dirty="0" err="1">
                          <a:solidFill>
                            <a:schemeClr val="tx1"/>
                          </a:solidFill>
                          <a:latin typeface="Calibri" pitchFamily="34" charset="0"/>
                        </a:rPr>
                        <a:t>Gulf</a:t>
                      </a:r>
                      <a:r>
                        <a:rPr lang="it-IT" sz="1700" dirty="0">
                          <a:solidFill>
                            <a:schemeClr val="tx1"/>
                          </a:solidFill>
                          <a:latin typeface="Calibri" pitchFamily="34" charset="0"/>
                        </a:rPr>
                        <a:t>/</a:t>
                      </a:r>
                      <a:r>
                        <a:rPr lang="it-IT" sz="1700" dirty="0" err="1">
                          <a:solidFill>
                            <a:schemeClr val="tx1"/>
                          </a:solidFill>
                          <a:latin typeface="Calibri" pitchFamily="34" charset="0"/>
                        </a:rPr>
                        <a:t>Ionian</a:t>
                      </a:r>
                      <a:r>
                        <a:rPr lang="it-IT" sz="1700" dirty="0">
                          <a:solidFill>
                            <a:schemeClr val="tx1"/>
                          </a:solidFill>
                          <a:latin typeface="Calibri" pitchFamily="34" charset="0"/>
                        </a:rPr>
                        <a:t> </a:t>
                      </a:r>
                      <a:r>
                        <a:rPr lang="it-IT" sz="1700" dirty="0" err="1">
                          <a:solidFill>
                            <a:schemeClr val="tx1"/>
                          </a:solidFill>
                          <a:latin typeface="Calibri" pitchFamily="34" charset="0"/>
                        </a:rPr>
                        <a:t>Islands</a:t>
                      </a:r>
                      <a:endParaRPr lang="it-IT" sz="1700" dirty="0">
                        <a:solidFill>
                          <a:schemeClr val="tx1"/>
                        </a:solidFill>
                        <a:latin typeface="Calibri" pitchFamily="34" charset="0"/>
                      </a:endParaRPr>
                    </a:p>
                  </a:txBody>
                  <a:tcPr/>
                </a:tc>
                <a:tc>
                  <a:txBody>
                    <a:bodyPr/>
                    <a:lstStyle/>
                    <a:p>
                      <a:pPr marL="0" algn="l" rtl="0" eaLnBrk="1" latinLnBrk="0" hangingPunct="1"/>
                      <a:r>
                        <a:rPr kumimoji="0" lang="it-IT" sz="1700" kern="1200" dirty="0">
                          <a:solidFill>
                            <a:schemeClr val="tx1"/>
                          </a:solidFill>
                          <a:latin typeface="Calibri" pitchFamily="34" charset="0"/>
                          <a:ea typeface="Calibri" pitchFamily="34" charset="0"/>
                          <a:cs typeface="Cambria-Bold" charset="0"/>
                        </a:rPr>
                        <a:t>8-Nov-20 (2nd)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700" kern="1200" dirty="0" err="1">
                          <a:solidFill>
                            <a:schemeClr val="tx1"/>
                          </a:solidFill>
                          <a:latin typeface="Calibri" pitchFamily="34" charset="0"/>
                          <a:ea typeface="Calibri" pitchFamily="34" charset="0"/>
                          <a:cs typeface="Cambria-Bold" charset="0"/>
                        </a:rPr>
                        <a:t>Limited</a:t>
                      </a:r>
                      <a:r>
                        <a:rPr kumimoji="0" lang="it-IT" sz="1700" kern="1200" dirty="0">
                          <a:solidFill>
                            <a:schemeClr val="tx1"/>
                          </a:solidFill>
                          <a:latin typeface="Calibri" pitchFamily="34" charset="0"/>
                          <a:ea typeface="Calibri" pitchFamily="34" charset="0"/>
                          <a:cs typeface="Cambria-Bold" charset="0"/>
                        </a:rPr>
                        <a:t> </a:t>
                      </a:r>
                      <a:r>
                        <a:rPr lang="it-IT" sz="1700" dirty="0" err="1">
                          <a:solidFill>
                            <a:schemeClr val="tx1"/>
                          </a:solidFill>
                          <a:latin typeface="Calibri" pitchFamily="34" charset="0"/>
                        </a:rPr>
                        <a:t>use</a:t>
                      </a:r>
                      <a:r>
                        <a:rPr lang="it-IT" sz="1700" dirty="0">
                          <a:solidFill>
                            <a:schemeClr val="tx1"/>
                          </a:solidFill>
                          <a:latin typeface="Calibri" pitchFamily="34" charset="0"/>
                        </a:rPr>
                        <a:t> </a:t>
                      </a:r>
                      <a:r>
                        <a:rPr lang="it-IT" sz="1700" dirty="0" err="1">
                          <a:solidFill>
                            <a:schemeClr val="tx1"/>
                          </a:solidFill>
                          <a:latin typeface="Calibri" pitchFamily="34" charset="0"/>
                        </a:rPr>
                        <a:t>of</a:t>
                      </a:r>
                      <a:r>
                        <a:rPr lang="it-IT" sz="1700" dirty="0">
                          <a:solidFill>
                            <a:schemeClr val="tx1"/>
                          </a:solidFill>
                          <a:latin typeface="Calibri" pitchFamily="34" charset="0"/>
                        </a:rPr>
                        <a:t> CEOS data</a:t>
                      </a:r>
                    </a:p>
                  </a:txBody>
                  <a:tcPr/>
                </a:tc>
                <a:extLst>
                  <a:ext uri="{0D108BD9-81ED-4DB2-BD59-A6C34878D82A}">
                    <a16:rowId xmlns:a16="http://schemas.microsoft.com/office/drawing/2014/main" val="10008"/>
                  </a:ext>
                </a:extLst>
              </a:tr>
              <a:tr h="408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700" dirty="0">
                          <a:solidFill>
                            <a:schemeClr val="tx1"/>
                          </a:solidFill>
                          <a:latin typeface="Calibri" pitchFamily="34" charset="0"/>
                        </a:rPr>
                        <a:t>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700" dirty="0">
                          <a:solidFill>
                            <a:schemeClr val="tx1"/>
                          </a:solidFill>
                          <a:latin typeface="Calibri" pitchFamily="34" charset="0"/>
                        </a:rPr>
                        <a:t>San</a:t>
                      </a:r>
                      <a:r>
                        <a:rPr lang="it-IT" sz="1700" baseline="0" dirty="0">
                          <a:solidFill>
                            <a:schemeClr val="tx1"/>
                          </a:solidFill>
                          <a:latin typeface="Calibri" pitchFamily="34" charset="0"/>
                        </a:rPr>
                        <a:t> </a:t>
                      </a:r>
                      <a:r>
                        <a:rPr lang="it-IT" sz="1700" baseline="0" dirty="0" err="1">
                          <a:solidFill>
                            <a:schemeClr val="tx1"/>
                          </a:solidFill>
                          <a:latin typeface="Calibri" pitchFamily="34" charset="0"/>
                        </a:rPr>
                        <a:t>Andreas</a:t>
                      </a:r>
                      <a:r>
                        <a:rPr lang="it-IT" sz="1700" baseline="0" dirty="0">
                          <a:solidFill>
                            <a:schemeClr val="tx1"/>
                          </a:solidFill>
                          <a:latin typeface="Calibri" pitchFamily="34" charset="0"/>
                        </a:rPr>
                        <a:t> Fault NL</a:t>
                      </a:r>
                      <a:endParaRPr lang="it-IT" sz="1700" dirty="0">
                        <a:solidFill>
                          <a:schemeClr val="tx1"/>
                        </a:solidFill>
                        <a:latin typeface="Calibri" pitchFamily="34" charset="0"/>
                      </a:endParaRPr>
                    </a:p>
                  </a:txBody>
                  <a:tcPr/>
                </a:tc>
                <a:tc>
                  <a:txBody>
                    <a:bodyPr/>
                    <a:lstStyle/>
                    <a:p>
                      <a:pPr marL="0" algn="l" rtl="0" eaLnBrk="1" latinLnBrk="0" hangingPunct="1"/>
                      <a:r>
                        <a:rPr kumimoji="0" lang="it-IT" sz="1700" kern="1200" dirty="0">
                          <a:solidFill>
                            <a:schemeClr val="tx1"/>
                          </a:solidFill>
                          <a:latin typeface="Calibri" pitchFamily="34" charset="0"/>
                          <a:ea typeface="Calibri" pitchFamily="34" charset="0"/>
                          <a:cs typeface="Cambria-Bold" charset="0"/>
                        </a:rPr>
                        <a:t>27-Apr-21 (2nd)</a:t>
                      </a:r>
                    </a:p>
                  </a:txBody>
                  <a:tcPr/>
                </a:tc>
                <a:tc>
                  <a:txBody>
                    <a:bodyPr/>
                    <a:lstStyle/>
                    <a:p>
                      <a:r>
                        <a:rPr lang="it-IT" sz="1700" dirty="0" err="1">
                          <a:solidFill>
                            <a:schemeClr val="tx1"/>
                          </a:solidFill>
                          <a:latin typeface="Calibri" pitchFamily="34" charset="0"/>
                        </a:rPr>
                        <a:t>Limited</a:t>
                      </a:r>
                      <a:r>
                        <a:rPr lang="it-IT" sz="1700" baseline="0" dirty="0">
                          <a:solidFill>
                            <a:schemeClr val="tx1"/>
                          </a:solidFill>
                          <a:latin typeface="Calibri" pitchFamily="34" charset="0"/>
                        </a:rPr>
                        <a:t> </a:t>
                      </a:r>
                      <a:r>
                        <a:rPr lang="it-IT" sz="1700" dirty="0" err="1">
                          <a:solidFill>
                            <a:schemeClr val="tx1"/>
                          </a:solidFill>
                          <a:latin typeface="Calibri" pitchFamily="34" charset="0"/>
                        </a:rPr>
                        <a:t>use</a:t>
                      </a:r>
                      <a:r>
                        <a:rPr lang="it-IT" sz="1700" dirty="0">
                          <a:solidFill>
                            <a:schemeClr val="tx1"/>
                          </a:solidFill>
                          <a:latin typeface="Calibri" pitchFamily="34" charset="0"/>
                        </a:rPr>
                        <a:t> </a:t>
                      </a:r>
                      <a:r>
                        <a:rPr lang="it-IT" sz="1700" dirty="0" err="1">
                          <a:solidFill>
                            <a:schemeClr val="tx1"/>
                          </a:solidFill>
                          <a:latin typeface="Calibri" pitchFamily="34" charset="0"/>
                        </a:rPr>
                        <a:t>of</a:t>
                      </a:r>
                      <a:r>
                        <a:rPr lang="it-IT" sz="1700" dirty="0">
                          <a:solidFill>
                            <a:schemeClr val="tx1"/>
                          </a:solidFill>
                          <a:latin typeface="Calibri" pitchFamily="34" charset="0"/>
                        </a:rPr>
                        <a:t> CEOS data</a:t>
                      </a:r>
                    </a:p>
                  </a:txBody>
                  <a:tcPr/>
                </a:tc>
                <a:extLst>
                  <a:ext uri="{0D108BD9-81ED-4DB2-BD59-A6C34878D82A}">
                    <a16:rowId xmlns:a16="http://schemas.microsoft.com/office/drawing/2014/main" val="10009"/>
                  </a:ext>
                </a:extLst>
              </a:tr>
              <a:tr h="408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700" kern="1200" dirty="0">
                          <a:solidFill>
                            <a:schemeClr val="tx1"/>
                          </a:solidFill>
                          <a:latin typeface="Calibri" pitchFamily="34" charset="0"/>
                          <a:ea typeface="Calibri" pitchFamily="34" charset="0"/>
                          <a:cs typeface="Cambria-Bold" charset="0"/>
                        </a:rPr>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700" kern="1200" dirty="0" err="1">
                          <a:solidFill>
                            <a:schemeClr val="tx1"/>
                          </a:solidFill>
                          <a:latin typeface="Calibri" pitchFamily="34" charset="0"/>
                          <a:ea typeface="Calibri" pitchFamily="34" charset="0"/>
                          <a:cs typeface="Cambria-Bold" charset="0"/>
                        </a:rPr>
                        <a:t>Southern</a:t>
                      </a:r>
                      <a:r>
                        <a:rPr kumimoji="0" lang="it-IT" sz="1700" kern="1200" dirty="0">
                          <a:solidFill>
                            <a:schemeClr val="tx1"/>
                          </a:solidFill>
                          <a:latin typeface="Calibri" pitchFamily="34" charset="0"/>
                          <a:ea typeface="Calibri" pitchFamily="34" charset="0"/>
                          <a:cs typeface="Cambria-Bold" charset="0"/>
                        </a:rPr>
                        <a:t> </a:t>
                      </a:r>
                      <a:r>
                        <a:rPr kumimoji="0" lang="it-IT" sz="1700" kern="1200" dirty="0" err="1">
                          <a:solidFill>
                            <a:schemeClr val="tx1"/>
                          </a:solidFill>
                          <a:latin typeface="Calibri" pitchFamily="34" charset="0"/>
                          <a:ea typeface="Calibri" pitchFamily="34" charset="0"/>
                          <a:cs typeface="Cambria-Bold" charset="0"/>
                        </a:rPr>
                        <a:t>Andes</a:t>
                      </a:r>
                      <a:r>
                        <a:rPr kumimoji="0" lang="it-IT" sz="1700" kern="1200" dirty="0">
                          <a:solidFill>
                            <a:schemeClr val="tx1"/>
                          </a:solidFill>
                          <a:latin typeface="Calibri" pitchFamily="34" charset="0"/>
                          <a:ea typeface="Calibri" pitchFamily="34" charset="0"/>
                          <a:cs typeface="Cambria-Bold" charset="0"/>
                        </a:rPr>
                        <a:t>  </a:t>
                      </a:r>
                      <a:r>
                        <a:rPr kumimoji="0" lang="it-IT" sz="1700" kern="1200" dirty="0" err="1">
                          <a:solidFill>
                            <a:schemeClr val="tx1"/>
                          </a:solidFill>
                          <a:latin typeface="Calibri" pitchFamily="34" charset="0"/>
                          <a:ea typeface="Calibri" pitchFamily="34" charset="0"/>
                          <a:cs typeface="Cambria-Bold" charset="0"/>
                        </a:rPr>
                        <a:t>volcanoes</a:t>
                      </a:r>
                      <a:endParaRPr kumimoji="0" lang="it-IT" sz="1700" kern="1200" dirty="0">
                        <a:solidFill>
                          <a:schemeClr val="tx1"/>
                        </a:solidFill>
                        <a:latin typeface="Calibri" pitchFamily="34" charset="0"/>
                        <a:ea typeface="Calibri" pitchFamily="34" charset="0"/>
                        <a:cs typeface="Cambria-Bold" charset="0"/>
                      </a:endParaRPr>
                    </a:p>
                  </a:txBody>
                  <a:tcPr/>
                </a:tc>
                <a:tc>
                  <a:txBody>
                    <a:bodyPr/>
                    <a:lstStyle/>
                    <a:p>
                      <a:pPr marL="0" algn="l" rtl="0" eaLnBrk="1" latinLnBrk="0" hangingPunct="1"/>
                      <a:r>
                        <a:rPr kumimoji="0" lang="it-IT" sz="1700" kern="1200" dirty="0">
                          <a:solidFill>
                            <a:schemeClr val="tx1"/>
                          </a:solidFill>
                          <a:latin typeface="Calibri" pitchFamily="34" charset="0"/>
                          <a:ea typeface="Calibri" pitchFamily="34" charset="0"/>
                          <a:cs typeface="Cambria-Bold" charset="0"/>
                        </a:rPr>
                        <a:t>14-Nov-21 (2nd)</a:t>
                      </a:r>
                    </a:p>
                  </a:txBody>
                  <a:tcPr/>
                </a:tc>
                <a:tc>
                  <a:txBody>
                    <a:bodyPr/>
                    <a:lstStyle/>
                    <a:p>
                      <a:r>
                        <a:rPr lang="it-IT" sz="1700" dirty="0" err="1">
                          <a:solidFill>
                            <a:schemeClr val="tx1"/>
                          </a:solidFill>
                          <a:latin typeface="Calibri" pitchFamily="34" charset="0"/>
                        </a:rPr>
                        <a:t>Limited</a:t>
                      </a:r>
                      <a:r>
                        <a:rPr lang="it-IT" sz="1700" baseline="0" dirty="0">
                          <a:solidFill>
                            <a:schemeClr val="tx1"/>
                          </a:solidFill>
                          <a:latin typeface="Calibri" pitchFamily="34" charset="0"/>
                        </a:rPr>
                        <a:t> </a:t>
                      </a:r>
                      <a:r>
                        <a:rPr lang="it-IT" sz="1700" dirty="0" err="1">
                          <a:solidFill>
                            <a:schemeClr val="tx1"/>
                          </a:solidFill>
                          <a:latin typeface="Calibri" pitchFamily="34" charset="0"/>
                        </a:rPr>
                        <a:t>use</a:t>
                      </a:r>
                      <a:r>
                        <a:rPr lang="it-IT" sz="1700" dirty="0">
                          <a:solidFill>
                            <a:schemeClr val="tx1"/>
                          </a:solidFill>
                          <a:latin typeface="Calibri" pitchFamily="34" charset="0"/>
                        </a:rPr>
                        <a:t> </a:t>
                      </a:r>
                      <a:r>
                        <a:rPr lang="it-IT" sz="1700" dirty="0" err="1">
                          <a:solidFill>
                            <a:schemeClr val="tx1"/>
                          </a:solidFill>
                          <a:latin typeface="Calibri" pitchFamily="34" charset="0"/>
                        </a:rPr>
                        <a:t>of</a:t>
                      </a:r>
                      <a:r>
                        <a:rPr lang="it-IT" sz="1700" dirty="0">
                          <a:solidFill>
                            <a:schemeClr val="tx1"/>
                          </a:solidFill>
                          <a:latin typeface="Calibri" pitchFamily="34" charset="0"/>
                        </a:rPr>
                        <a:t> CEOS data</a:t>
                      </a:r>
                    </a:p>
                  </a:txBody>
                  <a:tcPr/>
                </a:tc>
                <a:extLst>
                  <a:ext uri="{0D108BD9-81ED-4DB2-BD59-A6C34878D82A}">
                    <a16:rowId xmlns:a16="http://schemas.microsoft.com/office/drawing/2014/main" val="10010"/>
                  </a:ext>
                </a:extLst>
              </a:tr>
              <a:tr h="408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700" kern="1200" dirty="0">
                          <a:solidFill>
                            <a:schemeClr val="tx1"/>
                          </a:solidFill>
                          <a:latin typeface="Calibri" pitchFamily="34" charset="0"/>
                          <a:ea typeface="Calibri" pitchFamily="34" charset="0"/>
                          <a:cs typeface="Cambria-Bold" charset="0"/>
                        </a:rPr>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700" kern="1200" dirty="0">
                          <a:solidFill>
                            <a:schemeClr val="tx1"/>
                          </a:solidFill>
                          <a:latin typeface="Calibri" pitchFamily="34" charset="0"/>
                          <a:ea typeface="Calibri" pitchFamily="34" charset="0"/>
                          <a:cs typeface="Cambria-Bold" charset="0"/>
                        </a:rPr>
                        <a:t>Virunga </a:t>
                      </a:r>
                      <a:r>
                        <a:rPr kumimoji="0" lang="it-IT" sz="1700" kern="1200" dirty="0" err="1">
                          <a:solidFill>
                            <a:schemeClr val="tx1"/>
                          </a:solidFill>
                          <a:latin typeface="Calibri" pitchFamily="34" charset="0"/>
                          <a:ea typeface="Calibri" pitchFamily="34" charset="0"/>
                          <a:cs typeface="Cambria-Bold" charset="0"/>
                        </a:rPr>
                        <a:t>volcanoes</a:t>
                      </a:r>
                      <a:endParaRPr kumimoji="0" lang="it-IT" sz="1700" kern="1200" dirty="0">
                        <a:solidFill>
                          <a:schemeClr val="tx1"/>
                        </a:solidFill>
                        <a:latin typeface="Calibri" pitchFamily="34" charset="0"/>
                        <a:ea typeface="Calibri" pitchFamily="34" charset="0"/>
                        <a:cs typeface="Cambria-Bold" charset="0"/>
                      </a:endParaRPr>
                    </a:p>
                  </a:txBody>
                  <a:tcPr/>
                </a:tc>
                <a:tc>
                  <a:txBody>
                    <a:bodyPr/>
                    <a:lstStyle/>
                    <a:p>
                      <a:pPr marL="0" algn="l" rtl="0" eaLnBrk="1" latinLnBrk="0" hangingPunct="1"/>
                      <a:r>
                        <a:rPr kumimoji="0" lang="it-IT" sz="1700" kern="1200" dirty="0">
                          <a:solidFill>
                            <a:schemeClr val="tx1"/>
                          </a:solidFill>
                          <a:latin typeface="Calibri" pitchFamily="34" charset="0"/>
                          <a:ea typeface="Calibri" pitchFamily="34" charset="0"/>
                          <a:cs typeface="Cambria-Bold" charset="0"/>
                        </a:rPr>
                        <a:t>14-Nov-21 (2nd)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700" dirty="0" err="1">
                          <a:solidFill>
                            <a:schemeClr val="tx1"/>
                          </a:solidFill>
                          <a:latin typeface="Calibri" pitchFamily="34" charset="0"/>
                        </a:rPr>
                        <a:t>Good</a:t>
                      </a:r>
                      <a:r>
                        <a:rPr lang="it-IT" sz="1700" dirty="0">
                          <a:solidFill>
                            <a:schemeClr val="tx1"/>
                          </a:solidFill>
                          <a:latin typeface="Calibri" pitchFamily="34" charset="0"/>
                        </a:rPr>
                        <a:t> </a:t>
                      </a:r>
                      <a:r>
                        <a:rPr lang="it-IT" sz="1700" dirty="0" err="1">
                          <a:solidFill>
                            <a:schemeClr val="tx1"/>
                          </a:solidFill>
                          <a:latin typeface="Calibri" pitchFamily="34" charset="0"/>
                        </a:rPr>
                        <a:t>use</a:t>
                      </a:r>
                      <a:r>
                        <a:rPr lang="it-IT" sz="1700" dirty="0">
                          <a:solidFill>
                            <a:schemeClr val="tx1"/>
                          </a:solidFill>
                          <a:latin typeface="Calibri" pitchFamily="34" charset="0"/>
                        </a:rPr>
                        <a:t> </a:t>
                      </a:r>
                      <a:r>
                        <a:rPr lang="it-IT" sz="1700" dirty="0" err="1">
                          <a:solidFill>
                            <a:schemeClr val="tx1"/>
                          </a:solidFill>
                          <a:latin typeface="Calibri" pitchFamily="34" charset="0"/>
                        </a:rPr>
                        <a:t>of</a:t>
                      </a:r>
                      <a:r>
                        <a:rPr lang="it-IT" sz="1700" dirty="0">
                          <a:solidFill>
                            <a:schemeClr val="tx1"/>
                          </a:solidFill>
                          <a:latin typeface="Calibri" pitchFamily="34" charset="0"/>
                        </a:rPr>
                        <a:t> CEOS data</a:t>
                      </a: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04800" y="609600"/>
            <a:ext cx="8458200" cy="914400"/>
          </a:xfrm>
          <a:prstGeom prst="rect">
            <a:avLst/>
          </a:prstGeom>
        </p:spPr>
        <p:txBody>
          <a:bodyPr vert="horz" anchor="ctr">
            <a:noAutofit/>
          </a:bodyPr>
          <a:lstStyle/>
          <a:p>
            <a:pPr lvl="0" algn="ctr" fontAlgn="auto">
              <a:spcAft>
                <a:spcPts val="0"/>
              </a:spcAft>
              <a:defRPr/>
            </a:pPr>
            <a:r>
              <a:rPr lang="it-IT" sz="3600" dirty="0" err="1">
                <a:latin typeface="Calibri" pitchFamily="34" charset="0"/>
              </a:rPr>
              <a:t>Event</a:t>
            </a:r>
            <a:r>
              <a:rPr lang="it-IT" sz="3600" dirty="0">
                <a:latin typeface="Calibri" pitchFamily="34" charset="0"/>
              </a:rPr>
              <a:t> </a:t>
            </a:r>
            <a:r>
              <a:rPr lang="it-IT" sz="3600" dirty="0" err="1">
                <a:latin typeface="Calibri" pitchFamily="34" charset="0"/>
              </a:rPr>
              <a:t>Supersites</a:t>
            </a:r>
            <a:endParaRPr lang="it-IT" sz="3600" dirty="0">
              <a:latin typeface="Calibri" pitchFamily="34" charset="0"/>
            </a:endParaRPr>
          </a:p>
        </p:txBody>
      </p:sp>
      <p:graphicFrame>
        <p:nvGraphicFramePr>
          <p:cNvPr id="7" name="Tabella 6"/>
          <p:cNvGraphicFramePr>
            <a:graphicFrameLocks noGrp="1"/>
          </p:cNvGraphicFramePr>
          <p:nvPr/>
        </p:nvGraphicFramePr>
        <p:xfrm>
          <a:off x="457200" y="1524000"/>
          <a:ext cx="8229600" cy="146304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09600">
                <a:tc>
                  <a:txBody>
                    <a:bodyPr/>
                    <a:lstStyle/>
                    <a:p>
                      <a:endParaRPr lang="it-IT" dirty="0">
                        <a:solidFill>
                          <a:schemeClr val="tx1"/>
                        </a:solidFill>
                        <a:latin typeface="Calibri" pitchFamily="34" charset="0"/>
                      </a:endParaRPr>
                    </a:p>
                  </a:txBody>
                  <a:tcPr>
                    <a:solidFill>
                      <a:schemeClr val="accent1">
                        <a:lumMod val="60000"/>
                        <a:lumOff val="40000"/>
                      </a:schemeClr>
                    </a:solidFill>
                  </a:tcPr>
                </a:tc>
                <a:tc>
                  <a:txBody>
                    <a:bodyPr/>
                    <a:lstStyle/>
                    <a:p>
                      <a:pPr algn="ctr"/>
                      <a:r>
                        <a:rPr lang="it-IT" dirty="0">
                          <a:solidFill>
                            <a:schemeClr val="tx1"/>
                          </a:solidFill>
                          <a:latin typeface="Calibri" pitchFamily="34" charset="0"/>
                        </a:rPr>
                        <a:t>Supersite</a:t>
                      </a:r>
                    </a:p>
                  </a:txBody>
                  <a:tcPr>
                    <a:solidFill>
                      <a:schemeClr val="accent1">
                        <a:lumMod val="60000"/>
                        <a:lumOff val="40000"/>
                      </a:schemeClr>
                    </a:solidFill>
                  </a:tcPr>
                </a:tc>
                <a:tc>
                  <a:txBody>
                    <a:bodyPr/>
                    <a:lstStyle/>
                    <a:p>
                      <a:pPr algn="ctr"/>
                      <a:r>
                        <a:rPr kumimoji="0" lang="it-IT" b="1" kern="1200" dirty="0" err="1">
                          <a:solidFill>
                            <a:schemeClr val="tx1"/>
                          </a:solidFill>
                          <a:latin typeface="Calibri" pitchFamily="34" charset="0"/>
                          <a:ea typeface="+mn-ea"/>
                          <a:cs typeface="+mn-cs"/>
                        </a:rPr>
                        <a:t>Supporting</a:t>
                      </a:r>
                      <a:r>
                        <a:rPr kumimoji="0" lang="it-IT" b="1" kern="1200" dirty="0">
                          <a:solidFill>
                            <a:schemeClr val="tx1"/>
                          </a:solidFill>
                          <a:latin typeface="Calibri" pitchFamily="34" charset="0"/>
                          <a:ea typeface="+mn-ea"/>
                          <a:cs typeface="+mn-cs"/>
                        </a:rPr>
                        <a:t> </a:t>
                      </a:r>
                      <a:r>
                        <a:rPr kumimoji="0" lang="it-IT" b="1" kern="1200" dirty="0" err="1">
                          <a:solidFill>
                            <a:schemeClr val="tx1"/>
                          </a:solidFill>
                          <a:latin typeface="Calibri" pitchFamily="34" charset="0"/>
                          <a:ea typeface="+mn-ea"/>
                          <a:cs typeface="+mn-cs"/>
                        </a:rPr>
                        <a:t>agencies</a:t>
                      </a:r>
                      <a:endParaRPr kumimoji="0" lang="it-IT" b="1" kern="1200" dirty="0">
                        <a:solidFill>
                          <a:schemeClr val="tx1"/>
                        </a:solidFill>
                        <a:latin typeface="Calibri" pitchFamily="34" charset="0"/>
                        <a:ea typeface="+mn-ea"/>
                        <a:cs typeface="+mn-cs"/>
                      </a:endParaRPr>
                    </a:p>
                  </a:txBody>
                  <a:tcPr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b="1" kern="1200" dirty="0" err="1">
                          <a:solidFill>
                            <a:schemeClr val="tx1"/>
                          </a:solidFill>
                          <a:latin typeface="Calibri" pitchFamily="34" charset="0"/>
                          <a:ea typeface="+mn-ea"/>
                          <a:cs typeface="+mn-cs"/>
                        </a:rPr>
                        <a:t>Use</a:t>
                      </a:r>
                      <a:r>
                        <a:rPr kumimoji="0" lang="it-IT" b="1" kern="1200" dirty="0">
                          <a:solidFill>
                            <a:schemeClr val="tx1"/>
                          </a:solidFill>
                          <a:latin typeface="Calibri" pitchFamily="34" charset="0"/>
                          <a:ea typeface="+mn-ea"/>
                          <a:cs typeface="+mn-cs"/>
                        </a:rPr>
                        <a:t> </a:t>
                      </a:r>
                      <a:r>
                        <a:rPr kumimoji="0" lang="it-IT" b="1" kern="1200" dirty="0" err="1">
                          <a:solidFill>
                            <a:schemeClr val="tx1"/>
                          </a:solidFill>
                          <a:latin typeface="Calibri" pitchFamily="34" charset="0"/>
                          <a:ea typeface="+mn-ea"/>
                          <a:cs typeface="+mn-cs"/>
                        </a:rPr>
                        <a:t>of</a:t>
                      </a:r>
                      <a:r>
                        <a:rPr kumimoji="0" lang="it-IT" b="1" kern="1200" dirty="0">
                          <a:solidFill>
                            <a:schemeClr val="tx1"/>
                          </a:solidFill>
                          <a:latin typeface="Calibri" pitchFamily="34" charset="0"/>
                          <a:ea typeface="+mn-ea"/>
                          <a:cs typeface="+mn-cs"/>
                        </a:rPr>
                        <a:t> CEOS data in 2019</a:t>
                      </a:r>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r>
                        <a:rPr lang="it-IT" dirty="0">
                          <a:latin typeface="Calibri" pitchFamily="34" charset="0"/>
                        </a:rPr>
                        <a:t>1</a:t>
                      </a:r>
                    </a:p>
                  </a:txBody>
                  <a:tcPr/>
                </a:tc>
                <a:tc>
                  <a:txBody>
                    <a:bodyPr/>
                    <a:lstStyle/>
                    <a:p>
                      <a:r>
                        <a:rPr lang="en-US" sz="1800" dirty="0" err="1">
                          <a:latin typeface="Calibri" pitchFamily="34" charset="0"/>
                        </a:rPr>
                        <a:t>Azgeleh</a:t>
                      </a:r>
                      <a:r>
                        <a:rPr lang="en-US" sz="1800" baseline="0" dirty="0">
                          <a:latin typeface="Calibri" pitchFamily="34" charset="0"/>
                        </a:rPr>
                        <a:t> earthquake, Iran-Iraq</a:t>
                      </a:r>
                      <a:endParaRPr lang="it-IT" dirty="0">
                        <a:latin typeface="Calibri" pitchFamily="34" charset="0"/>
                      </a:endParaRPr>
                    </a:p>
                  </a:txBody>
                  <a:tcPr/>
                </a:tc>
                <a:tc>
                  <a:txBody>
                    <a:bodyPr/>
                    <a:lstStyle/>
                    <a:p>
                      <a:r>
                        <a:rPr kumimoji="0" lang="it-IT" sz="1800" kern="1200" dirty="0">
                          <a:solidFill>
                            <a:schemeClr val="dk1"/>
                          </a:solidFill>
                          <a:latin typeface="Calibri" pitchFamily="34" charset="0"/>
                          <a:ea typeface="Calibri" pitchFamily="34" charset="0"/>
                          <a:cs typeface="Cambria-Bold" charset="0"/>
                        </a:rPr>
                        <a:t>ASI, CNES</a:t>
                      </a:r>
                      <a:endParaRPr lang="it-IT" dirty="0">
                        <a:latin typeface="Calibri" pitchFamily="34" charset="0"/>
                      </a:endParaRPr>
                    </a:p>
                  </a:txBody>
                  <a:tcPr/>
                </a:tc>
                <a:tc>
                  <a:txBody>
                    <a:bodyPr/>
                    <a:lstStyle/>
                    <a:p>
                      <a:pPr marL="0" algn="l" rtl="0" eaLnBrk="1" fontAlgn="b" latinLnBrk="0" hangingPunct="1"/>
                      <a:r>
                        <a:rPr kumimoji="0" lang="it-IT" sz="1800" kern="1200" dirty="0" err="1">
                          <a:solidFill>
                            <a:schemeClr val="dk1"/>
                          </a:solidFill>
                          <a:latin typeface="Calibri" pitchFamily="34" charset="0"/>
                          <a:ea typeface="Calibri" pitchFamily="34" charset="0"/>
                          <a:cs typeface="Cambria-Bold" charset="0"/>
                        </a:rPr>
                        <a:t>In</a:t>
                      </a:r>
                      <a:r>
                        <a:rPr kumimoji="0" lang="it-IT" sz="1800" kern="1200" baseline="0" dirty="0" err="1">
                          <a:solidFill>
                            <a:schemeClr val="dk1"/>
                          </a:solidFill>
                          <a:latin typeface="Calibri" pitchFamily="34" charset="0"/>
                          <a:ea typeface="Calibri" pitchFamily="34" charset="0"/>
                          <a:cs typeface="Cambria-Bold" charset="0"/>
                        </a:rPr>
                        <a:t>SAR</a:t>
                      </a:r>
                      <a:r>
                        <a:rPr kumimoji="0" lang="it-IT" sz="1800" kern="1200" baseline="0" dirty="0">
                          <a:solidFill>
                            <a:schemeClr val="dk1"/>
                          </a:solidFill>
                          <a:latin typeface="Calibri" pitchFamily="34" charset="0"/>
                          <a:ea typeface="Calibri" pitchFamily="34" charset="0"/>
                          <a:cs typeface="Cambria-Bold" charset="0"/>
                        </a:rPr>
                        <a:t> data </a:t>
                      </a:r>
                      <a:r>
                        <a:rPr kumimoji="0" lang="it-IT" sz="1800" kern="1200" baseline="0" dirty="0" err="1">
                          <a:solidFill>
                            <a:schemeClr val="dk1"/>
                          </a:solidFill>
                          <a:latin typeface="Calibri" pitchFamily="34" charset="0"/>
                          <a:ea typeface="Calibri" pitchFamily="34" charset="0"/>
                          <a:cs typeface="Cambria-Bold" charset="0"/>
                        </a:rPr>
                        <a:t>processed</a:t>
                      </a:r>
                      <a:r>
                        <a:rPr kumimoji="0" lang="it-IT" sz="1800" kern="1200" baseline="0" dirty="0">
                          <a:solidFill>
                            <a:schemeClr val="dk1"/>
                          </a:solidFill>
                          <a:latin typeface="Calibri" pitchFamily="34" charset="0"/>
                          <a:ea typeface="Calibri" pitchFamily="34" charset="0"/>
                          <a:cs typeface="Cambria-Bold" charset="0"/>
                        </a:rPr>
                        <a:t>, </a:t>
                      </a:r>
                      <a:r>
                        <a:rPr kumimoji="0" lang="it-IT" sz="1800" kern="1200" baseline="0" dirty="0" err="1">
                          <a:solidFill>
                            <a:schemeClr val="dk1"/>
                          </a:solidFill>
                          <a:latin typeface="Calibri" pitchFamily="34" charset="0"/>
                          <a:ea typeface="Calibri" pitchFamily="34" charset="0"/>
                          <a:cs typeface="Cambria-Bold" charset="0"/>
                        </a:rPr>
                        <a:t>scientific</a:t>
                      </a:r>
                      <a:r>
                        <a:rPr kumimoji="0" lang="it-IT" sz="1800" kern="1200" baseline="0" dirty="0">
                          <a:solidFill>
                            <a:schemeClr val="dk1"/>
                          </a:solidFill>
                          <a:latin typeface="Calibri" pitchFamily="34" charset="0"/>
                          <a:ea typeface="Calibri" pitchFamily="34" charset="0"/>
                          <a:cs typeface="Cambria-Bold" charset="0"/>
                        </a:rPr>
                        <a:t> </a:t>
                      </a:r>
                      <a:r>
                        <a:rPr kumimoji="0" lang="it-IT" sz="1800" kern="1200" baseline="0" dirty="0" err="1">
                          <a:solidFill>
                            <a:schemeClr val="dk1"/>
                          </a:solidFill>
                          <a:latin typeface="Calibri" pitchFamily="34" charset="0"/>
                          <a:ea typeface="Calibri" pitchFamily="34" charset="0"/>
                          <a:cs typeface="Cambria-Bold" charset="0"/>
                        </a:rPr>
                        <a:t>manuscript</a:t>
                      </a:r>
                      <a:r>
                        <a:rPr kumimoji="0" lang="it-IT" sz="1800" kern="1200" baseline="0" dirty="0">
                          <a:solidFill>
                            <a:schemeClr val="dk1"/>
                          </a:solidFill>
                          <a:latin typeface="Calibri" pitchFamily="34" charset="0"/>
                          <a:ea typeface="Calibri" pitchFamily="34" charset="0"/>
                          <a:cs typeface="Cambria-Bold" charset="0"/>
                        </a:rPr>
                        <a:t>  sent </a:t>
                      </a:r>
                      <a:r>
                        <a:rPr kumimoji="0" lang="it-IT" sz="1800" kern="1200" baseline="0" dirty="0" err="1">
                          <a:solidFill>
                            <a:schemeClr val="dk1"/>
                          </a:solidFill>
                          <a:latin typeface="Calibri" pitchFamily="34" charset="0"/>
                          <a:ea typeface="Calibri" pitchFamily="34" charset="0"/>
                          <a:cs typeface="Cambria-Bold" charset="0"/>
                        </a:rPr>
                        <a:t>for</a:t>
                      </a:r>
                      <a:r>
                        <a:rPr kumimoji="0" lang="it-IT" sz="1800" kern="1200" baseline="0" dirty="0">
                          <a:solidFill>
                            <a:schemeClr val="dk1"/>
                          </a:solidFill>
                          <a:latin typeface="Calibri" pitchFamily="34" charset="0"/>
                          <a:ea typeface="Calibri" pitchFamily="34" charset="0"/>
                          <a:cs typeface="Cambria-Bold" charset="0"/>
                        </a:rPr>
                        <a:t> </a:t>
                      </a:r>
                      <a:r>
                        <a:rPr kumimoji="0" lang="it-IT" sz="1800" kern="1200" baseline="0" dirty="0" err="1">
                          <a:solidFill>
                            <a:schemeClr val="dk1"/>
                          </a:solidFill>
                          <a:latin typeface="Calibri" pitchFamily="34" charset="0"/>
                          <a:ea typeface="Calibri" pitchFamily="34" charset="0"/>
                          <a:cs typeface="Cambria-Bold" charset="0"/>
                        </a:rPr>
                        <a:t>publication</a:t>
                      </a:r>
                      <a:endParaRPr kumimoji="0" lang="it-IT" sz="1800" kern="1200" baseline="0" dirty="0">
                        <a:solidFill>
                          <a:schemeClr val="dk1"/>
                        </a:solidFill>
                        <a:latin typeface="Calibri" pitchFamily="34" charset="0"/>
                        <a:ea typeface="Calibri" pitchFamily="34" charset="0"/>
                        <a:cs typeface="Cambria-Bold" charset="0"/>
                      </a:endParaRPr>
                    </a:p>
                    <a:p>
                      <a:pPr marL="0" algn="l" rtl="0" eaLnBrk="1" fontAlgn="b" latinLnBrk="0" hangingPunct="1"/>
                      <a:r>
                        <a:rPr kumimoji="0" lang="it-IT" sz="1800" kern="1200" baseline="0" dirty="0" err="1">
                          <a:solidFill>
                            <a:schemeClr val="dk1"/>
                          </a:solidFill>
                          <a:latin typeface="Calibri" pitchFamily="34" charset="0"/>
                          <a:ea typeface="Calibri" pitchFamily="34" charset="0"/>
                          <a:cs typeface="Cambria-Bold" charset="0"/>
                        </a:rPr>
                        <a:t>Optical</a:t>
                      </a:r>
                      <a:r>
                        <a:rPr kumimoji="0" lang="it-IT" sz="1800" kern="1200" baseline="0" dirty="0">
                          <a:solidFill>
                            <a:schemeClr val="dk1"/>
                          </a:solidFill>
                          <a:latin typeface="Calibri" pitchFamily="34" charset="0"/>
                          <a:ea typeface="Calibri" pitchFamily="34" charset="0"/>
                          <a:cs typeface="Cambria-Bold" charset="0"/>
                        </a:rPr>
                        <a:t> data under processing</a:t>
                      </a:r>
                      <a:endParaRPr kumimoji="0" lang="it-IT" sz="1800" kern="1200" dirty="0">
                        <a:solidFill>
                          <a:schemeClr val="dk1"/>
                        </a:solidFill>
                        <a:latin typeface="Calibri" pitchFamily="34" charset="0"/>
                        <a:ea typeface="Calibri" pitchFamily="34" charset="0"/>
                        <a:cs typeface="Cambria-Bold" charset="0"/>
                      </a:endParaRPr>
                    </a:p>
                  </a:txBody>
                  <a:tcPr marL="0" marR="0"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81000" y="457200"/>
            <a:ext cx="8458200" cy="914400"/>
          </a:xfrm>
          <a:prstGeom prst="rect">
            <a:avLst/>
          </a:prstGeom>
        </p:spPr>
        <p:txBody>
          <a:bodyPr vert="horz" anchor="ctr">
            <a:noAutofit/>
          </a:bodyPr>
          <a:lstStyle/>
          <a:p>
            <a:pPr lvl="0" algn="ctr" fontAlgn="auto">
              <a:spcAft>
                <a:spcPts val="0"/>
              </a:spcAft>
              <a:defRPr/>
            </a:pPr>
            <a:r>
              <a:rPr lang="it-IT" sz="3200" dirty="0">
                <a:latin typeface="Calibri" pitchFamily="34" charset="0"/>
              </a:rPr>
              <a:t>New Supersite </a:t>
            </a:r>
            <a:r>
              <a:rPr lang="it-IT" sz="3200" dirty="0" err="1">
                <a:latin typeface="Calibri" pitchFamily="34" charset="0"/>
              </a:rPr>
              <a:t>proposals</a:t>
            </a:r>
            <a:endParaRPr lang="it-IT" sz="3200" dirty="0">
              <a:latin typeface="Calibri" pitchFamily="34" charset="0"/>
            </a:endParaRPr>
          </a:p>
        </p:txBody>
      </p:sp>
      <p:graphicFrame>
        <p:nvGraphicFramePr>
          <p:cNvPr id="7" name="Tabella 6"/>
          <p:cNvGraphicFramePr>
            <a:graphicFrameLocks noGrp="1"/>
          </p:cNvGraphicFramePr>
          <p:nvPr/>
        </p:nvGraphicFramePr>
        <p:xfrm>
          <a:off x="228600" y="1447800"/>
          <a:ext cx="8763000" cy="4434840"/>
        </p:xfrm>
        <a:graphic>
          <a:graphicData uri="http://schemas.openxmlformats.org/drawingml/2006/table">
            <a:tbl>
              <a:tblPr firstRow="1" bandRow="1">
                <a:tableStyleId>{5C22544A-7EE6-4342-B048-85BDC9FD1C3A}</a:tableStyleId>
              </a:tblPr>
              <a:tblGrid>
                <a:gridCol w="486833">
                  <a:extLst>
                    <a:ext uri="{9D8B030D-6E8A-4147-A177-3AD203B41FA5}">
                      <a16:colId xmlns:a16="http://schemas.microsoft.com/office/drawing/2014/main" val="20000"/>
                    </a:ext>
                  </a:extLst>
                </a:gridCol>
                <a:gridCol w="1341967">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4572000">
                  <a:extLst>
                    <a:ext uri="{9D8B030D-6E8A-4147-A177-3AD203B41FA5}">
                      <a16:colId xmlns:a16="http://schemas.microsoft.com/office/drawing/2014/main" val="20003"/>
                    </a:ext>
                  </a:extLst>
                </a:gridCol>
              </a:tblGrid>
              <a:tr h="609600">
                <a:tc>
                  <a:txBody>
                    <a:bodyPr/>
                    <a:lstStyle/>
                    <a:p>
                      <a:endParaRPr lang="it-IT" dirty="0">
                        <a:solidFill>
                          <a:schemeClr val="tx1"/>
                        </a:solidFill>
                        <a:latin typeface="Calibri" pitchFamily="34" charset="0"/>
                      </a:endParaRPr>
                    </a:p>
                  </a:txBody>
                  <a:tcPr>
                    <a:solidFill>
                      <a:schemeClr val="accent1">
                        <a:lumMod val="60000"/>
                        <a:lumOff val="40000"/>
                      </a:schemeClr>
                    </a:solidFill>
                  </a:tcPr>
                </a:tc>
                <a:tc>
                  <a:txBody>
                    <a:bodyPr/>
                    <a:lstStyle/>
                    <a:p>
                      <a:pPr algn="ctr"/>
                      <a:r>
                        <a:rPr lang="it-IT" sz="2000" dirty="0" err="1">
                          <a:solidFill>
                            <a:schemeClr val="tx1"/>
                          </a:solidFill>
                          <a:latin typeface="Calibri" pitchFamily="34" charset="0"/>
                        </a:rPr>
                        <a:t>Proposal</a:t>
                      </a:r>
                      <a:endParaRPr lang="it-IT" sz="2000" dirty="0">
                        <a:solidFill>
                          <a:schemeClr val="tx1"/>
                        </a:solidFill>
                        <a:latin typeface="Calibri" pitchFamily="34" charset="0"/>
                      </a:endParaRPr>
                    </a:p>
                  </a:txBody>
                  <a:tcPr>
                    <a:solidFill>
                      <a:schemeClr val="accent1">
                        <a:lumMod val="60000"/>
                        <a:lumOff val="40000"/>
                      </a:schemeClr>
                    </a:solidFill>
                  </a:tcPr>
                </a:tc>
                <a:tc>
                  <a:txBody>
                    <a:bodyPr/>
                    <a:lstStyle/>
                    <a:p>
                      <a:pPr algn="ctr"/>
                      <a:r>
                        <a:rPr kumimoji="0" lang="it-IT" sz="2000" b="1" kern="1200" dirty="0" err="1">
                          <a:solidFill>
                            <a:schemeClr val="tx1"/>
                          </a:solidFill>
                          <a:latin typeface="Calibri" pitchFamily="34" charset="0"/>
                          <a:ea typeface="+mn-ea"/>
                          <a:cs typeface="+mn-cs"/>
                        </a:rPr>
                        <a:t>Coordinator</a:t>
                      </a:r>
                      <a:endParaRPr kumimoji="0" lang="it-IT" sz="2000" b="1" kern="1200" dirty="0">
                        <a:solidFill>
                          <a:schemeClr val="tx1"/>
                        </a:solidFill>
                        <a:latin typeface="Calibri" pitchFamily="34" charset="0"/>
                        <a:ea typeface="+mn-ea"/>
                        <a:cs typeface="+mn-cs"/>
                      </a:endParaRPr>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2000" b="1" kern="1200" dirty="0">
                          <a:solidFill>
                            <a:schemeClr val="tx1"/>
                          </a:solidFill>
                          <a:latin typeface="Calibri" pitchFamily="34" charset="0"/>
                          <a:ea typeface="+mn-ea"/>
                          <a:cs typeface="+mn-cs"/>
                        </a:rPr>
                        <a:t>Data </a:t>
                      </a:r>
                      <a:r>
                        <a:rPr kumimoji="0" lang="it-IT" sz="2000" b="1" kern="1200" dirty="0" err="1">
                          <a:solidFill>
                            <a:schemeClr val="tx1"/>
                          </a:solidFill>
                          <a:latin typeface="Calibri" pitchFamily="34" charset="0"/>
                          <a:ea typeface="+mn-ea"/>
                          <a:cs typeface="+mn-cs"/>
                        </a:rPr>
                        <a:t>requested</a:t>
                      </a:r>
                      <a:endParaRPr kumimoji="0" lang="it-IT" sz="2000" b="1" kern="1200" dirty="0">
                        <a:solidFill>
                          <a:schemeClr val="tx1"/>
                        </a:solidFill>
                        <a:latin typeface="Calibri" pitchFamily="34" charset="0"/>
                        <a:ea typeface="+mn-ea"/>
                        <a:cs typeface="+mn-cs"/>
                      </a:endParaRPr>
                    </a:p>
                  </a:txBody>
                  <a:tcPr>
                    <a:solidFill>
                      <a:schemeClr val="accent1">
                        <a:lumMod val="60000"/>
                        <a:lumOff val="40000"/>
                      </a:schemeClr>
                    </a:solidFill>
                  </a:tcPr>
                </a:tc>
                <a:extLst>
                  <a:ext uri="{0D108BD9-81ED-4DB2-BD59-A6C34878D82A}">
                    <a16:rowId xmlns:a16="http://schemas.microsoft.com/office/drawing/2014/main" val="10000"/>
                  </a:ext>
                </a:extLst>
              </a:tr>
              <a:tr h="1752600">
                <a:tc>
                  <a:txBody>
                    <a:bodyPr/>
                    <a:lstStyle/>
                    <a:p>
                      <a:r>
                        <a:rPr lang="it-IT" dirty="0">
                          <a:latin typeface="Calibri" pitchFamily="34" charset="0"/>
                        </a:rPr>
                        <a:t>1</a:t>
                      </a:r>
                    </a:p>
                  </a:txBody>
                  <a:tcPr/>
                </a:tc>
                <a:tc>
                  <a:txBody>
                    <a:bodyPr/>
                    <a:lstStyle/>
                    <a:p>
                      <a:r>
                        <a:rPr lang="en-US" sz="1800" dirty="0">
                          <a:latin typeface="Calibri" pitchFamily="34" charset="0"/>
                        </a:rPr>
                        <a:t>China</a:t>
                      </a:r>
                      <a:r>
                        <a:rPr lang="en-US" sz="1800" baseline="0" dirty="0">
                          <a:latin typeface="Calibri" pitchFamily="34" charset="0"/>
                        </a:rPr>
                        <a:t> faults</a:t>
                      </a:r>
                      <a:endParaRPr lang="it-IT"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latin typeface="Calibri" pitchFamily="34" charset="0"/>
                        </a:rPr>
                        <a:t>Prof. </a:t>
                      </a:r>
                      <a:r>
                        <a:rPr lang="it-IT" dirty="0" err="1">
                          <a:latin typeface="Calibri" pitchFamily="34" charset="0"/>
                        </a:rPr>
                        <a:t>Yun</a:t>
                      </a:r>
                      <a:r>
                        <a:rPr lang="it-IT" dirty="0">
                          <a:latin typeface="Calibri" pitchFamily="34" charset="0"/>
                        </a:rPr>
                        <a:t> </a:t>
                      </a:r>
                      <a:r>
                        <a:rPr lang="it-IT" dirty="0" err="1">
                          <a:latin typeface="Calibri" pitchFamily="34" charset="0"/>
                        </a:rPr>
                        <a:t>Shao</a:t>
                      </a:r>
                      <a:r>
                        <a:rPr lang="it-IT" dirty="0">
                          <a:latin typeface="Calibri" pitchFamily="34" charset="0"/>
                        </a:rPr>
                        <a:t>, </a:t>
                      </a:r>
                      <a:r>
                        <a:rPr lang="en-US" dirty="0">
                          <a:latin typeface="Calibri" pitchFamily="34" charset="0"/>
                        </a:rPr>
                        <a:t>Aerospace Information Research Institute Chinese Academy of Sciences</a:t>
                      </a:r>
                      <a:endParaRPr lang="it-IT" dirty="0">
                        <a:latin typeface="Calibri" pitchFamily="34" charset="0"/>
                      </a:endParaRPr>
                    </a:p>
                  </a:txBody>
                  <a:tcPr/>
                </a:tc>
                <a:tc>
                  <a:txBody>
                    <a:bodyPr/>
                    <a:lstStyle/>
                    <a:p>
                      <a:pPr marL="0" algn="l" rtl="0" eaLnBrk="1" fontAlgn="b" latinLnBrk="0" hangingPunct="1"/>
                      <a:r>
                        <a:rPr kumimoji="0" lang="it-IT" sz="1800" b="1" kern="1200" baseline="0" dirty="0">
                          <a:solidFill>
                            <a:schemeClr val="dk1"/>
                          </a:solidFill>
                          <a:latin typeface="Calibri" pitchFamily="34" charset="0"/>
                          <a:ea typeface="Calibri" pitchFamily="34" charset="0"/>
                          <a:cs typeface="Cambria-Bold" charset="0"/>
                        </a:rPr>
                        <a:t>CSK (200/</a:t>
                      </a:r>
                      <a:r>
                        <a:rPr kumimoji="0" lang="it-IT" sz="1800" b="1" kern="1200" baseline="0" dirty="0" err="1">
                          <a:solidFill>
                            <a:schemeClr val="dk1"/>
                          </a:solidFill>
                          <a:latin typeface="Calibri" pitchFamily="34" charset="0"/>
                          <a:ea typeface="Calibri" pitchFamily="34" charset="0"/>
                          <a:cs typeface="Cambria-Bold" charset="0"/>
                        </a:rPr>
                        <a:t>year</a:t>
                      </a:r>
                      <a:r>
                        <a:rPr kumimoji="0" lang="it-IT" sz="1800" b="1" kern="1200" baseline="0" dirty="0">
                          <a:solidFill>
                            <a:schemeClr val="dk1"/>
                          </a:solidFill>
                          <a:latin typeface="Calibri" pitchFamily="34" charset="0"/>
                          <a:ea typeface="Calibri" pitchFamily="34" charset="0"/>
                          <a:cs typeface="Cambria-Bold" charset="0"/>
                        </a:rPr>
                        <a:t>), </a:t>
                      </a:r>
                    </a:p>
                    <a:p>
                      <a:pPr marL="0" marR="0" indent="0" algn="l" defTabSz="914400" rtl="0" eaLnBrk="1" fontAlgn="b" latinLnBrk="0" hangingPunct="1">
                        <a:lnSpc>
                          <a:spcPct val="100000"/>
                        </a:lnSpc>
                        <a:spcBef>
                          <a:spcPts val="0"/>
                        </a:spcBef>
                        <a:spcAft>
                          <a:spcPts val="0"/>
                        </a:spcAft>
                        <a:buClrTx/>
                        <a:buSzTx/>
                        <a:buFontTx/>
                        <a:buNone/>
                        <a:tabLst/>
                        <a:defRPr/>
                      </a:pPr>
                      <a:r>
                        <a:rPr kumimoji="0" lang="it-IT" sz="1800" b="1" kern="1200" baseline="0" dirty="0">
                          <a:solidFill>
                            <a:schemeClr val="dk1"/>
                          </a:solidFill>
                          <a:latin typeface="Calibri" pitchFamily="34" charset="0"/>
                          <a:ea typeface="Calibri" pitchFamily="34" charset="0"/>
                          <a:cs typeface="Cambria-Bold" charset="0"/>
                        </a:rPr>
                        <a:t>TSX (120/</a:t>
                      </a:r>
                      <a:r>
                        <a:rPr kumimoji="0" lang="it-IT" sz="1800" b="1" kern="1200" baseline="0" dirty="0" err="1">
                          <a:solidFill>
                            <a:schemeClr val="dk1"/>
                          </a:solidFill>
                          <a:latin typeface="Calibri" pitchFamily="34" charset="0"/>
                          <a:ea typeface="Calibri" pitchFamily="34" charset="0"/>
                          <a:cs typeface="Cambria-Bold" charset="0"/>
                        </a:rPr>
                        <a:t>year</a:t>
                      </a:r>
                      <a:r>
                        <a:rPr kumimoji="0" lang="it-IT" sz="1800" b="1" kern="1200" baseline="0" dirty="0">
                          <a:solidFill>
                            <a:schemeClr val="dk1"/>
                          </a:solidFill>
                          <a:latin typeface="Calibri" pitchFamily="34" charset="0"/>
                          <a:ea typeface="Calibri" pitchFamily="34" charset="0"/>
                          <a:cs typeface="Cambria-Bold" charset="0"/>
                        </a:rPr>
                        <a:t>), </a:t>
                      </a:r>
                    </a:p>
                    <a:p>
                      <a:pPr marL="0" marR="0" indent="0" algn="l" defTabSz="914400" rtl="0" eaLnBrk="1" fontAlgn="b" latinLnBrk="0" hangingPunct="1">
                        <a:lnSpc>
                          <a:spcPct val="100000"/>
                        </a:lnSpc>
                        <a:spcBef>
                          <a:spcPts val="0"/>
                        </a:spcBef>
                        <a:spcAft>
                          <a:spcPts val="0"/>
                        </a:spcAft>
                        <a:buClrTx/>
                        <a:buSzTx/>
                        <a:buFontTx/>
                        <a:buNone/>
                        <a:tabLst/>
                        <a:defRPr/>
                      </a:pPr>
                      <a:r>
                        <a:rPr kumimoji="0" lang="it-IT" sz="1800" b="1" kern="1200" baseline="0" dirty="0">
                          <a:solidFill>
                            <a:schemeClr val="dk1"/>
                          </a:solidFill>
                          <a:latin typeface="Calibri" pitchFamily="34" charset="0"/>
                          <a:ea typeface="Calibri" pitchFamily="34" charset="0"/>
                          <a:cs typeface="Cambria-Bold" charset="0"/>
                        </a:rPr>
                        <a:t>ALOS 2 (Ultra fine </a:t>
                      </a:r>
                      <a:r>
                        <a:rPr kumimoji="0" lang="it-IT" sz="1800" b="1" kern="1200" baseline="0" dirty="0" err="1">
                          <a:solidFill>
                            <a:schemeClr val="dk1"/>
                          </a:solidFill>
                          <a:latin typeface="Calibri" pitchFamily="34" charset="0"/>
                          <a:ea typeface="Calibri" pitchFamily="34" charset="0"/>
                          <a:cs typeface="Cambria-Bold" charset="0"/>
                        </a:rPr>
                        <a:t>stripmap</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images</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to</a:t>
                      </a:r>
                      <a:r>
                        <a:rPr kumimoji="0" lang="it-IT" sz="1800" b="1" kern="1200" baseline="0" dirty="0">
                          <a:solidFill>
                            <a:schemeClr val="dk1"/>
                          </a:solidFill>
                          <a:latin typeface="Calibri" pitchFamily="34" charset="0"/>
                          <a:ea typeface="Calibri" pitchFamily="34" charset="0"/>
                          <a:cs typeface="Cambria-Bold" charset="0"/>
                        </a:rPr>
                        <a:t> continue </a:t>
                      </a:r>
                      <a:r>
                        <a:rPr kumimoji="0" lang="it-IT" sz="1800" b="1" kern="1200" baseline="0" dirty="0" err="1">
                          <a:solidFill>
                            <a:schemeClr val="dk1"/>
                          </a:solidFill>
                          <a:latin typeface="Calibri" pitchFamily="34" charset="0"/>
                          <a:ea typeface="Calibri" pitchFamily="34" charset="0"/>
                          <a:cs typeface="Cambria-Bold" charset="0"/>
                        </a:rPr>
                        <a:t>an</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existing</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time</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series</a:t>
                      </a:r>
                      <a:r>
                        <a:rPr kumimoji="0" lang="it-IT" sz="1800" b="1" kern="1200" baseline="0" dirty="0">
                          <a:solidFill>
                            <a:schemeClr val="dk1"/>
                          </a:solidFill>
                          <a:latin typeface="Calibri" pitchFamily="34" charset="0"/>
                          <a:ea typeface="Calibri" pitchFamily="34" charset="0"/>
                          <a:cs typeface="Cambria-Bold" charset="0"/>
                        </a:rPr>
                        <a:t>)  </a:t>
                      </a:r>
                    </a:p>
                    <a:p>
                      <a:pPr marL="0" algn="l" rtl="0" eaLnBrk="1" fontAlgn="b" latinLnBrk="0" hangingPunct="1"/>
                      <a:r>
                        <a:rPr kumimoji="0" lang="it-IT" sz="1800" b="1" kern="1200" baseline="0" dirty="0" err="1">
                          <a:solidFill>
                            <a:schemeClr val="dk1"/>
                          </a:solidFill>
                          <a:latin typeface="Calibri" pitchFamily="34" charset="0"/>
                          <a:ea typeface="Calibri" pitchFamily="34" charset="0"/>
                          <a:cs typeface="Cambria-Bold" charset="0"/>
                        </a:rPr>
                        <a:t>Sentinel</a:t>
                      </a:r>
                      <a:r>
                        <a:rPr kumimoji="0" lang="it-IT" sz="1800" b="1" kern="1200" baseline="0" dirty="0">
                          <a:solidFill>
                            <a:schemeClr val="dk1"/>
                          </a:solidFill>
                          <a:latin typeface="Calibri" pitchFamily="34" charset="0"/>
                          <a:ea typeface="Calibri" pitchFamily="34" charset="0"/>
                          <a:cs typeface="Cambria-Bold" charset="0"/>
                        </a:rPr>
                        <a:t> 1 at 6-day </a:t>
                      </a:r>
                      <a:r>
                        <a:rPr kumimoji="0" lang="it-IT" sz="1800" b="1" kern="1200" baseline="0" dirty="0" err="1">
                          <a:solidFill>
                            <a:schemeClr val="dk1"/>
                          </a:solidFill>
                          <a:latin typeface="Calibri" pitchFamily="34" charset="0"/>
                          <a:ea typeface="Calibri" pitchFamily="34" charset="0"/>
                          <a:cs typeface="Cambria-Bold" charset="0"/>
                        </a:rPr>
                        <a:t>repeat</a:t>
                      </a:r>
                      <a:r>
                        <a:rPr kumimoji="0" lang="it-IT" sz="1800" b="1" kern="1200" baseline="0" dirty="0">
                          <a:solidFill>
                            <a:schemeClr val="dk1"/>
                          </a:solidFill>
                          <a:latin typeface="Calibri" pitchFamily="34" charset="0"/>
                          <a:ea typeface="Calibri" pitchFamily="34" charset="0"/>
                          <a:cs typeface="Cambria-Bold" charset="0"/>
                        </a:rPr>
                        <a:t> pass</a:t>
                      </a:r>
                      <a:endParaRPr kumimoji="0" lang="it-IT" sz="1800" b="1" kern="1200" dirty="0">
                        <a:solidFill>
                          <a:schemeClr val="dk1"/>
                        </a:solidFill>
                        <a:latin typeface="Calibri" pitchFamily="34" charset="0"/>
                        <a:ea typeface="Calibri" pitchFamily="34" charset="0"/>
                        <a:cs typeface="Cambria-Bold" charset="0"/>
                      </a:endParaRPr>
                    </a:p>
                  </a:txBody>
                  <a:tcPr marL="0" marR="0" marT="0" marB="0"/>
                </a:tc>
                <a:extLst>
                  <a:ext uri="{0D108BD9-81ED-4DB2-BD59-A6C34878D82A}">
                    <a16:rowId xmlns:a16="http://schemas.microsoft.com/office/drawing/2014/main" val="10001"/>
                  </a:ext>
                </a:extLst>
              </a:tr>
              <a:tr h="370840">
                <a:tc>
                  <a:txBody>
                    <a:bodyPr/>
                    <a:lstStyle/>
                    <a:p>
                      <a:r>
                        <a:rPr lang="it-IT" dirty="0">
                          <a:latin typeface="Calibri" pitchFamily="34" charset="0"/>
                        </a:rPr>
                        <a:t>2</a:t>
                      </a:r>
                    </a:p>
                  </a:txBody>
                  <a:tcPr/>
                </a:tc>
                <a:tc>
                  <a:txBody>
                    <a:bodyPr/>
                    <a:lstStyle/>
                    <a:p>
                      <a:r>
                        <a:rPr lang="it-IT" dirty="0" err="1">
                          <a:latin typeface="Calibri" pitchFamily="34" charset="0"/>
                        </a:rPr>
                        <a:t>Kamchakta</a:t>
                      </a:r>
                      <a:r>
                        <a:rPr lang="it-IT" dirty="0">
                          <a:latin typeface="Calibri" pitchFamily="34" charset="0"/>
                        </a:rPr>
                        <a:t>/</a:t>
                      </a:r>
                      <a:r>
                        <a:rPr lang="it-IT" dirty="0" err="1">
                          <a:latin typeface="Calibri" pitchFamily="34" charset="0"/>
                        </a:rPr>
                        <a:t>Kuriles</a:t>
                      </a:r>
                      <a:r>
                        <a:rPr lang="it-IT" dirty="0">
                          <a:latin typeface="Calibri" pitchFamily="34" charset="0"/>
                        </a:rPr>
                        <a:t> </a:t>
                      </a:r>
                      <a:r>
                        <a:rPr lang="it-IT" dirty="0" err="1">
                          <a:latin typeface="Calibri" pitchFamily="34" charset="0"/>
                        </a:rPr>
                        <a:t>volcanoes</a:t>
                      </a:r>
                      <a:endParaRPr lang="it-IT"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latin typeface="Calibri" pitchFamily="34" charset="0"/>
                        </a:rPr>
                        <a:t>Dr. </a:t>
                      </a:r>
                      <a:r>
                        <a:rPr lang="it-IT" dirty="0" err="1">
                          <a:latin typeface="Calibri" pitchFamily="34" charset="0"/>
                        </a:rPr>
                        <a:t>Alina</a:t>
                      </a:r>
                      <a:r>
                        <a:rPr lang="it-IT" dirty="0">
                          <a:latin typeface="Calibri" pitchFamily="34" charset="0"/>
                        </a:rPr>
                        <a:t> </a:t>
                      </a:r>
                      <a:r>
                        <a:rPr lang="it-IT" dirty="0" err="1">
                          <a:latin typeface="Calibri" pitchFamily="34" charset="0"/>
                        </a:rPr>
                        <a:t>Viktorovna</a:t>
                      </a:r>
                      <a:r>
                        <a:rPr lang="it-IT" dirty="0">
                          <a:latin typeface="Calibri" pitchFamily="34" charset="0"/>
                        </a:rPr>
                        <a:t>, </a:t>
                      </a:r>
                      <a:r>
                        <a:rPr lang="en-US" dirty="0">
                          <a:latin typeface="Calibri" pitchFamily="34" charset="0"/>
                        </a:rPr>
                        <a:t>Institute of </a:t>
                      </a:r>
                      <a:r>
                        <a:rPr lang="en-US" dirty="0" err="1">
                          <a:latin typeface="Calibri" pitchFamily="34" charset="0"/>
                        </a:rPr>
                        <a:t>Volcanology</a:t>
                      </a:r>
                      <a:r>
                        <a:rPr lang="en-US" dirty="0">
                          <a:latin typeface="Calibri" pitchFamily="34" charset="0"/>
                        </a:rPr>
                        <a:t> and Seismology / GFZ German Research Centre for Geosciences</a:t>
                      </a:r>
                      <a:endParaRPr lang="it-IT" dirty="0">
                        <a:latin typeface="Calibri" pitchFamily="34" charset="0"/>
                      </a:endParaRPr>
                    </a:p>
                  </a:txBody>
                  <a:tcPr/>
                </a:tc>
                <a:tc>
                  <a:txBody>
                    <a:bodyPr/>
                    <a:lstStyle/>
                    <a:p>
                      <a:pPr marL="0" algn="l" rtl="0" eaLnBrk="1" fontAlgn="b" latinLnBrk="0" hangingPunct="1">
                        <a:spcAft>
                          <a:spcPts val="300"/>
                        </a:spcAft>
                      </a:pPr>
                      <a:r>
                        <a:rPr kumimoji="0" lang="it-IT" sz="1800" b="1" kern="1200" baseline="0" dirty="0">
                          <a:solidFill>
                            <a:schemeClr val="dk1"/>
                          </a:solidFill>
                          <a:latin typeface="Calibri" pitchFamily="34" charset="0"/>
                          <a:ea typeface="Calibri" pitchFamily="34" charset="0"/>
                          <a:cs typeface="Cambria-Bold" charset="0"/>
                        </a:rPr>
                        <a:t>CSK (700 </a:t>
                      </a:r>
                      <a:r>
                        <a:rPr kumimoji="0" lang="it-IT" sz="1800" b="1" kern="1200" baseline="0" dirty="0" err="1">
                          <a:solidFill>
                            <a:schemeClr val="dk1"/>
                          </a:solidFill>
                          <a:latin typeface="Calibri" pitchFamily="34" charset="0"/>
                          <a:ea typeface="Calibri" pitchFamily="34" charset="0"/>
                          <a:cs typeface="Cambria-Bold" charset="0"/>
                        </a:rPr>
                        <a:t>from</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archive</a:t>
                      </a:r>
                      <a:r>
                        <a:rPr kumimoji="0" lang="it-IT" sz="1800" b="1" kern="1200" baseline="0" dirty="0">
                          <a:solidFill>
                            <a:schemeClr val="dk1"/>
                          </a:solidFill>
                          <a:latin typeface="Calibri" pitchFamily="34" charset="0"/>
                          <a:ea typeface="Calibri" pitchFamily="34" charset="0"/>
                          <a:cs typeface="Cambria-Bold" charset="0"/>
                        </a:rPr>
                        <a:t> + 100/</a:t>
                      </a:r>
                      <a:r>
                        <a:rPr kumimoji="0" lang="it-IT" sz="1800" b="1" kern="1200" baseline="0" dirty="0" err="1">
                          <a:solidFill>
                            <a:schemeClr val="dk1"/>
                          </a:solidFill>
                          <a:latin typeface="Calibri" pitchFamily="34" charset="0"/>
                          <a:ea typeface="Calibri" pitchFamily="34" charset="0"/>
                          <a:cs typeface="Cambria-Bold" charset="0"/>
                        </a:rPr>
                        <a:t>year</a:t>
                      </a:r>
                      <a:r>
                        <a:rPr kumimoji="0" lang="it-IT" sz="1800" b="1" kern="1200" baseline="0" dirty="0">
                          <a:solidFill>
                            <a:schemeClr val="dk1"/>
                          </a:solidFill>
                          <a:latin typeface="Calibri" pitchFamily="34" charset="0"/>
                          <a:ea typeface="Calibri" pitchFamily="34" charset="0"/>
                          <a:cs typeface="Cambria-Bold" charset="0"/>
                        </a:rPr>
                        <a:t>), </a:t>
                      </a:r>
                    </a:p>
                    <a:p>
                      <a:pPr marL="0" marR="0" indent="0" algn="l" defTabSz="914400" rtl="0" eaLnBrk="1" fontAlgn="b" latinLnBrk="0" hangingPunct="1">
                        <a:lnSpc>
                          <a:spcPct val="100000"/>
                        </a:lnSpc>
                        <a:spcBef>
                          <a:spcPts val="0"/>
                        </a:spcBef>
                        <a:spcAft>
                          <a:spcPts val="300"/>
                        </a:spcAft>
                        <a:buClrTx/>
                        <a:buSzTx/>
                        <a:buFontTx/>
                        <a:buNone/>
                        <a:tabLst/>
                        <a:defRPr/>
                      </a:pPr>
                      <a:r>
                        <a:rPr kumimoji="0" lang="it-IT" sz="1800" b="1" kern="1200" baseline="0" dirty="0">
                          <a:solidFill>
                            <a:schemeClr val="dk1"/>
                          </a:solidFill>
                          <a:latin typeface="Calibri" pitchFamily="34" charset="0"/>
                          <a:ea typeface="Calibri" pitchFamily="34" charset="0"/>
                          <a:cs typeface="Cambria-Bold" charset="0"/>
                        </a:rPr>
                        <a:t>TSX – </a:t>
                      </a:r>
                      <a:r>
                        <a:rPr kumimoji="0" lang="it-IT" sz="1800" b="1" kern="1200" baseline="0" dirty="0" err="1">
                          <a:solidFill>
                            <a:schemeClr val="dk1"/>
                          </a:solidFill>
                          <a:latin typeface="Calibri" pitchFamily="34" charset="0"/>
                          <a:ea typeface="Calibri" pitchFamily="34" charset="0"/>
                          <a:cs typeface="Cambria-Bold" charset="0"/>
                        </a:rPr>
                        <a:t>TanDEM</a:t>
                      </a:r>
                      <a:r>
                        <a:rPr kumimoji="0" lang="it-IT" sz="1800" b="1" kern="1200" baseline="0" dirty="0">
                          <a:solidFill>
                            <a:schemeClr val="dk1"/>
                          </a:solidFill>
                          <a:latin typeface="Calibri" pitchFamily="34" charset="0"/>
                          <a:ea typeface="Calibri" pitchFamily="34" charset="0"/>
                          <a:cs typeface="Cambria-Bold" charset="0"/>
                        </a:rPr>
                        <a:t> X (100 </a:t>
                      </a:r>
                      <a:r>
                        <a:rPr kumimoji="0" lang="it-IT" sz="1800" b="1" kern="1200" baseline="0" dirty="0" err="1">
                          <a:solidFill>
                            <a:schemeClr val="dk1"/>
                          </a:solidFill>
                          <a:latin typeface="Calibri" pitchFamily="34" charset="0"/>
                          <a:ea typeface="Calibri" pitchFamily="34" charset="0"/>
                          <a:cs typeface="Cambria-Bold" charset="0"/>
                        </a:rPr>
                        <a:t>from</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archive</a:t>
                      </a:r>
                      <a:r>
                        <a:rPr kumimoji="0" lang="it-IT" sz="1800" b="1" kern="1200" baseline="0" dirty="0">
                          <a:solidFill>
                            <a:schemeClr val="dk1"/>
                          </a:solidFill>
                          <a:latin typeface="Calibri" pitchFamily="34" charset="0"/>
                          <a:ea typeface="Calibri" pitchFamily="34" charset="0"/>
                          <a:cs typeface="Cambria-Bold" charset="0"/>
                        </a:rPr>
                        <a:t> + 100/</a:t>
                      </a:r>
                      <a:r>
                        <a:rPr kumimoji="0" lang="it-IT" sz="1800" b="1" kern="1200" baseline="0" dirty="0" err="1">
                          <a:solidFill>
                            <a:schemeClr val="dk1"/>
                          </a:solidFill>
                          <a:latin typeface="Calibri" pitchFamily="34" charset="0"/>
                          <a:ea typeface="Calibri" pitchFamily="34" charset="0"/>
                          <a:cs typeface="Cambria-Bold" charset="0"/>
                        </a:rPr>
                        <a:t>year</a:t>
                      </a:r>
                      <a:r>
                        <a:rPr kumimoji="0" lang="it-IT" sz="1800" b="1" kern="1200" baseline="0" dirty="0">
                          <a:solidFill>
                            <a:schemeClr val="dk1"/>
                          </a:solidFill>
                          <a:latin typeface="Calibri" pitchFamily="34" charset="0"/>
                          <a:ea typeface="Calibri" pitchFamily="34" charset="0"/>
                          <a:cs typeface="Cambria-Bold" charset="0"/>
                        </a:rPr>
                        <a:t>), </a:t>
                      </a:r>
                    </a:p>
                    <a:p>
                      <a:pPr marL="0" algn="l" rtl="0" eaLnBrk="1" fontAlgn="b" latinLnBrk="0" hangingPunct="1">
                        <a:spcAft>
                          <a:spcPts val="300"/>
                        </a:spcAft>
                      </a:pPr>
                      <a:r>
                        <a:rPr kumimoji="0" lang="it-IT" sz="1800" b="1" kern="1200" baseline="0" dirty="0">
                          <a:solidFill>
                            <a:schemeClr val="dk1"/>
                          </a:solidFill>
                          <a:latin typeface="Calibri" pitchFamily="34" charset="0"/>
                          <a:ea typeface="Calibri" pitchFamily="34" charset="0"/>
                          <a:cs typeface="Cambria-Bold" charset="0"/>
                        </a:rPr>
                        <a:t>ALOS 2 (400 </a:t>
                      </a:r>
                      <a:r>
                        <a:rPr kumimoji="0" lang="it-IT" sz="1800" b="1" kern="1200" baseline="0" dirty="0" err="1">
                          <a:solidFill>
                            <a:schemeClr val="dk1"/>
                          </a:solidFill>
                          <a:latin typeface="Calibri" pitchFamily="34" charset="0"/>
                          <a:ea typeface="Calibri" pitchFamily="34" charset="0"/>
                          <a:cs typeface="Cambria-Bold" charset="0"/>
                        </a:rPr>
                        <a:t>from</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archive</a:t>
                      </a:r>
                      <a:r>
                        <a:rPr kumimoji="0" lang="it-IT" sz="1800" b="1" kern="1200" baseline="0" dirty="0">
                          <a:solidFill>
                            <a:schemeClr val="dk1"/>
                          </a:solidFill>
                          <a:latin typeface="Calibri" pitchFamily="34" charset="0"/>
                          <a:ea typeface="Calibri" pitchFamily="34" charset="0"/>
                          <a:cs typeface="Cambria-Bold" charset="0"/>
                        </a:rPr>
                        <a:t> + 50/</a:t>
                      </a:r>
                      <a:r>
                        <a:rPr kumimoji="0" lang="it-IT" sz="1800" b="1" kern="1200" baseline="0" dirty="0" err="1">
                          <a:solidFill>
                            <a:schemeClr val="dk1"/>
                          </a:solidFill>
                          <a:latin typeface="Calibri" pitchFamily="34" charset="0"/>
                          <a:ea typeface="Calibri" pitchFamily="34" charset="0"/>
                          <a:cs typeface="Cambria-Bold" charset="0"/>
                        </a:rPr>
                        <a:t>year</a:t>
                      </a:r>
                      <a:r>
                        <a:rPr kumimoji="0" lang="it-IT" sz="1800" b="1" kern="1200" baseline="0" dirty="0">
                          <a:solidFill>
                            <a:schemeClr val="dk1"/>
                          </a:solidFill>
                          <a:latin typeface="Calibri" pitchFamily="34" charset="0"/>
                          <a:ea typeface="Calibri" pitchFamily="34" charset="0"/>
                          <a:cs typeface="Cambria-Bold" charset="0"/>
                        </a:rPr>
                        <a:t>),  </a:t>
                      </a:r>
                    </a:p>
                    <a:p>
                      <a:pPr marL="0" algn="l" rtl="0" eaLnBrk="1" fontAlgn="b" latinLnBrk="0" hangingPunct="1">
                        <a:spcAft>
                          <a:spcPts val="300"/>
                        </a:spcAft>
                      </a:pPr>
                      <a:r>
                        <a:rPr kumimoji="0" lang="it-IT" sz="1800" b="1" kern="1200" baseline="0" dirty="0">
                          <a:solidFill>
                            <a:schemeClr val="dk1"/>
                          </a:solidFill>
                          <a:latin typeface="Calibri" pitchFamily="34" charset="0"/>
                          <a:ea typeface="Calibri" pitchFamily="34" charset="0"/>
                          <a:cs typeface="Cambria-Bold" charset="0"/>
                        </a:rPr>
                        <a:t>RSAT 2 (200 </a:t>
                      </a:r>
                      <a:r>
                        <a:rPr kumimoji="0" lang="it-IT" sz="1800" b="1" kern="1200" baseline="0" dirty="0" err="1">
                          <a:solidFill>
                            <a:schemeClr val="dk1"/>
                          </a:solidFill>
                          <a:latin typeface="Calibri" pitchFamily="34" charset="0"/>
                          <a:ea typeface="Calibri" pitchFamily="34" charset="0"/>
                          <a:cs typeface="Cambria-Bold" charset="0"/>
                        </a:rPr>
                        <a:t>from</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archive</a:t>
                      </a:r>
                      <a:r>
                        <a:rPr kumimoji="0" lang="it-IT" sz="1800" b="1" kern="1200" baseline="0" dirty="0">
                          <a:solidFill>
                            <a:schemeClr val="dk1"/>
                          </a:solidFill>
                          <a:latin typeface="Calibri" pitchFamily="34" charset="0"/>
                          <a:ea typeface="Calibri" pitchFamily="34" charset="0"/>
                          <a:cs typeface="Cambria-Bold" charset="0"/>
                        </a:rPr>
                        <a:t> + 50/</a:t>
                      </a:r>
                      <a:r>
                        <a:rPr kumimoji="0" lang="it-IT" sz="1800" b="1" kern="1200" baseline="0" dirty="0" err="1">
                          <a:solidFill>
                            <a:schemeClr val="dk1"/>
                          </a:solidFill>
                          <a:latin typeface="Calibri" pitchFamily="34" charset="0"/>
                          <a:ea typeface="Calibri" pitchFamily="34" charset="0"/>
                          <a:cs typeface="Cambria-Bold" charset="0"/>
                        </a:rPr>
                        <a:t>year</a:t>
                      </a:r>
                      <a:r>
                        <a:rPr kumimoji="0" lang="it-IT" sz="1800" b="1" kern="1200" baseline="0" dirty="0">
                          <a:solidFill>
                            <a:schemeClr val="dk1"/>
                          </a:solidFill>
                          <a:latin typeface="Calibri" pitchFamily="34" charset="0"/>
                          <a:ea typeface="Calibri" pitchFamily="34" charset="0"/>
                          <a:cs typeface="Cambria-Bold" charset="0"/>
                        </a:rPr>
                        <a:t>), </a:t>
                      </a:r>
                    </a:p>
                    <a:p>
                      <a:pPr marL="0" algn="l" rtl="0" eaLnBrk="1" fontAlgn="b" latinLnBrk="0" hangingPunct="1">
                        <a:spcAft>
                          <a:spcPts val="300"/>
                        </a:spcAft>
                      </a:pPr>
                      <a:r>
                        <a:rPr kumimoji="0" lang="it-IT" sz="1800" b="1" kern="1200" baseline="0" dirty="0" err="1">
                          <a:solidFill>
                            <a:schemeClr val="dk1"/>
                          </a:solidFill>
                          <a:latin typeface="Calibri" pitchFamily="34" charset="0"/>
                          <a:ea typeface="Calibri" pitchFamily="34" charset="0"/>
                          <a:cs typeface="Cambria-Bold" charset="0"/>
                        </a:rPr>
                        <a:t>Pleiades</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monoscopic</a:t>
                      </a:r>
                      <a:r>
                        <a:rPr kumimoji="0" lang="it-IT" sz="1800" b="1" kern="1200" baseline="0" dirty="0">
                          <a:solidFill>
                            <a:schemeClr val="dk1"/>
                          </a:solidFill>
                          <a:latin typeface="Calibri" pitchFamily="34" charset="0"/>
                          <a:ea typeface="Calibri" pitchFamily="34" charset="0"/>
                          <a:cs typeface="Cambria-Bold" charset="0"/>
                        </a:rPr>
                        <a:t>: 30-195 </a:t>
                      </a:r>
                      <a:r>
                        <a:rPr kumimoji="0" lang="it-IT" sz="1800" b="1" kern="1200" baseline="0" dirty="0" err="1">
                          <a:solidFill>
                            <a:schemeClr val="dk1"/>
                          </a:solidFill>
                          <a:latin typeface="Calibri" pitchFamily="34" charset="0"/>
                          <a:ea typeface="Calibri" pitchFamily="34" charset="0"/>
                          <a:cs typeface="Cambria-Bold" charset="0"/>
                        </a:rPr>
                        <a:t>for</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baseline</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DEMs</a:t>
                      </a:r>
                      <a:r>
                        <a:rPr kumimoji="0" lang="it-IT" sz="1800" b="1" kern="1200" baseline="0" dirty="0">
                          <a:solidFill>
                            <a:schemeClr val="dk1"/>
                          </a:solidFill>
                          <a:latin typeface="Calibri" pitchFamily="34" charset="0"/>
                          <a:ea typeface="Calibri" pitchFamily="34" charset="0"/>
                          <a:cs typeface="Cambria-Bold" charset="0"/>
                        </a:rPr>
                        <a:t> + 10/</a:t>
                      </a:r>
                      <a:r>
                        <a:rPr kumimoji="0" lang="it-IT" sz="1800" b="1" kern="1200" baseline="0" dirty="0" err="1">
                          <a:solidFill>
                            <a:schemeClr val="dk1"/>
                          </a:solidFill>
                          <a:latin typeface="Calibri" pitchFamily="34" charset="0"/>
                          <a:ea typeface="Calibri" pitchFamily="34" charset="0"/>
                          <a:cs typeface="Cambria-Bold" charset="0"/>
                        </a:rPr>
                        <a:t>year</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for</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updates</a:t>
                      </a:r>
                      <a:r>
                        <a:rPr kumimoji="0" lang="it-IT" sz="1800" b="1" kern="1200" baseline="0" dirty="0">
                          <a:solidFill>
                            <a:schemeClr val="dk1"/>
                          </a:solidFill>
                          <a:latin typeface="Calibri" pitchFamily="34" charset="0"/>
                          <a:ea typeface="Calibri" pitchFamily="34" charset="0"/>
                          <a:cs typeface="Cambria-Bold" charset="0"/>
                        </a:rPr>
                        <a:t> and </a:t>
                      </a:r>
                      <a:r>
                        <a:rPr kumimoji="0" lang="it-IT" sz="1800" b="1" kern="1200" baseline="0" dirty="0" err="1">
                          <a:solidFill>
                            <a:schemeClr val="dk1"/>
                          </a:solidFill>
                          <a:latin typeface="Calibri" pitchFamily="34" charset="0"/>
                          <a:ea typeface="Calibri" pitchFamily="34" charset="0"/>
                          <a:cs typeface="Cambria-Bold" charset="0"/>
                        </a:rPr>
                        <a:t>activity</a:t>
                      </a:r>
                      <a:r>
                        <a:rPr kumimoji="0" lang="it-IT" sz="1800" b="1" kern="1200" baseline="0" dirty="0">
                          <a:solidFill>
                            <a:schemeClr val="dk1"/>
                          </a:solidFill>
                          <a:latin typeface="Calibri" pitchFamily="34" charset="0"/>
                          <a:ea typeface="Calibri" pitchFamily="34" charset="0"/>
                          <a:cs typeface="Cambria-Bold" charset="0"/>
                        </a:rPr>
                        <a:t> </a:t>
                      </a:r>
                      <a:r>
                        <a:rPr kumimoji="0" lang="it-IT" sz="1800" b="1" kern="1200" baseline="0" dirty="0" err="1">
                          <a:solidFill>
                            <a:schemeClr val="dk1"/>
                          </a:solidFill>
                          <a:latin typeface="Calibri" pitchFamily="34" charset="0"/>
                          <a:ea typeface="Calibri" pitchFamily="34" charset="0"/>
                          <a:cs typeface="Cambria-Bold" charset="0"/>
                        </a:rPr>
                        <a:t>monitoring</a:t>
                      </a:r>
                      <a:r>
                        <a:rPr kumimoji="0" lang="it-IT" sz="1800" b="1" kern="1200" baseline="0" dirty="0">
                          <a:solidFill>
                            <a:schemeClr val="dk1"/>
                          </a:solidFill>
                          <a:latin typeface="Calibri" pitchFamily="34" charset="0"/>
                          <a:ea typeface="Calibri" pitchFamily="34" charset="0"/>
                          <a:cs typeface="Cambria-Bold" charset="0"/>
                        </a:rPr>
                        <a:t>) </a:t>
                      </a:r>
                      <a:endParaRPr kumimoji="0" lang="it-IT" sz="1800" b="1" kern="1200" dirty="0">
                        <a:solidFill>
                          <a:schemeClr val="dk1"/>
                        </a:solidFill>
                        <a:latin typeface="Calibri" pitchFamily="34" charset="0"/>
                        <a:ea typeface="Calibri" pitchFamily="34" charset="0"/>
                        <a:cs typeface="Cambria-Bold" charset="0"/>
                      </a:endParaRPr>
                    </a:p>
                  </a:txBody>
                  <a:tcPr marL="0" marR="0" marT="0" marB="0"/>
                </a:tc>
                <a:extLst>
                  <a:ext uri="{0D108BD9-81ED-4DB2-BD59-A6C34878D82A}">
                    <a16:rowId xmlns:a16="http://schemas.microsoft.com/office/drawing/2014/main" val="10002"/>
                  </a:ext>
                </a:extLst>
              </a:tr>
            </a:tbl>
          </a:graphicData>
        </a:graphic>
      </p:graphicFrame>
      <p:sp>
        <p:nvSpPr>
          <p:cNvPr id="5" name="Rettangolo 4"/>
          <p:cNvSpPr/>
          <p:nvPr/>
        </p:nvSpPr>
        <p:spPr>
          <a:xfrm>
            <a:off x="2362200" y="6044625"/>
            <a:ext cx="4426212" cy="584775"/>
          </a:xfrm>
          <a:prstGeom prst="rect">
            <a:avLst/>
          </a:prstGeom>
        </p:spPr>
        <p:txBody>
          <a:bodyPr wrap="none">
            <a:spAutoFit/>
          </a:bodyPr>
          <a:lstStyle/>
          <a:p>
            <a:r>
              <a:rPr lang="it-IT" sz="3200" u="sng" dirty="0" err="1">
                <a:solidFill>
                  <a:srgbClr val="C00000"/>
                </a:solidFill>
                <a:latin typeface="Calibri" pitchFamily="34" charset="0"/>
              </a:rPr>
              <a:t>decision</a:t>
            </a:r>
            <a:r>
              <a:rPr lang="it-IT" sz="3200" u="sng" dirty="0">
                <a:solidFill>
                  <a:srgbClr val="C00000"/>
                </a:solidFill>
                <a:latin typeface="Calibri" pitchFamily="34" charset="0"/>
              </a:rPr>
              <a:t> </a:t>
            </a:r>
            <a:r>
              <a:rPr lang="it-IT" sz="3200" u="sng" dirty="0" err="1">
                <a:solidFill>
                  <a:srgbClr val="C00000"/>
                </a:solidFill>
                <a:latin typeface="Calibri" pitchFamily="34" charset="0"/>
              </a:rPr>
              <a:t>to</a:t>
            </a:r>
            <a:r>
              <a:rPr lang="it-IT" sz="3200" u="sng" dirty="0">
                <a:solidFill>
                  <a:srgbClr val="C00000"/>
                </a:solidFill>
                <a:latin typeface="Calibri" pitchFamily="34" charset="0"/>
              </a:rPr>
              <a:t> take, </a:t>
            </a:r>
            <a:r>
              <a:rPr lang="it-IT" sz="3200" u="sng" dirty="0" err="1">
                <a:solidFill>
                  <a:srgbClr val="C00000"/>
                </a:solidFill>
                <a:latin typeface="Calibri" pitchFamily="34" charset="0"/>
              </a:rPr>
              <a:t>see</a:t>
            </a:r>
            <a:r>
              <a:rPr lang="it-IT" sz="3200" u="sng" dirty="0">
                <a:solidFill>
                  <a:srgbClr val="C00000"/>
                </a:solidFill>
                <a:latin typeface="Calibri" pitchFamily="34" charset="0"/>
              </a:rPr>
              <a:t> </a:t>
            </a:r>
            <a:r>
              <a:rPr lang="it-IT" sz="3200" u="sng" dirty="0" err="1">
                <a:solidFill>
                  <a:srgbClr val="C00000"/>
                </a:solidFill>
                <a:latin typeface="Calibri" pitchFamily="34" charset="0"/>
              </a:rPr>
              <a:t>later</a:t>
            </a:r>
            <a:endParaRPr lang="it-IT"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09600" y="1524000"/>
            <a:ext cx="8229600" cy="2554545"/>
          </a:xfrm>
          <a:prstGeom prst="rect">
            <a:avLst/>
          </a:prstGeom>
        </p:spPr>
        <p:txBody>
          <a:bodyPr wrap="square">
            <a:spAutoFit/>
          </a:bodyPr>
          <a:lstStyle/>
          <a:p>
            <a:endParaRPr lang="en-US" sz="2000" dirty="0">
              <a:latin typeface="Calibri" pitchFamily="34" charset="0"/>
            </a:endParaRPr>
          </a:p>
          <a:p>
            <a:pPr marL="180975" indent="-180975">
              <a:buFont typeface="Arial" pitchFamily="34" charset="0"/>
              <a:buChar char="•"/>
            </a:pPr>
            <a:r>
              <a:rPr lang="en-US" sz="2000" dirty="0">
                <a:latin typeface="Calibri" pitchFamily="34" charset="0"/>
              </a:rPr>
              <a:t>CNES and ESA have agreed to use the GEP for the distribution of Pleiades data to the WGD initiatives, including GSNL.</a:t>
            </a:r>
          </a:p>
          <a:p>
            <a:endParaRPr lang="en-US" sz="2000" dirty="0">
              <a:latin typeface="Calibri" pitchFamily="34" charset="0"/>
            </a:endParaRPr>
          </a:p>
          <a:p>
            <a:r>
              <a:rPr lang="en-US" sz="2000" dirty="0">
                <a:latin typeface="Calibri" pitchFamily="34" charset="0"/>
              </a:rPr>
              <a:t>  </a:t>
            </a:r>
          </a:p>
          <a:p>
            <a:endParaRPr lang="en-US" sz="2000" dirty="0">
              <a:latin typeface="Calibri" pitchFamily="34" charset="0"/>
            </a:endParaRPr>
          </a:p>
          <a:p>
            <a:endParaRPr lang="en-US" sz="2000" dirty="0">
              <a:latin typeface="Calibri" pitchFamily="34" charset="0"/>
            </a:endParaRPr>
          </a:p>
          <a:p>
            <a:endParaRPr lang="it-IT" sz="2000" dirty="0">
              <a:latin typeface="Calibri" pitchFamily="34" charset="0"/>
            </a:endParaRPr>
          </a:p>
        </p:txBody>
      </p:sp>
      <p:sp>
        <p:nvSpPr>
          <p:cNvPr id="4" name="Titolo 1"/>
          <p:cNvSpPr txBox="1">
            <a:spLocks/>
          </p:cNvSpPr>
          <p:nvPr/>
        </p:nvSpPr>
        <p:spPr>
          <a:xfrm>
            <a:off x="304800" y="609600"/>
            <a:ext cx="8458200" cy="914400"/>
          </a:xfrm>
          <a:prstGeom prst="rect">
            <a:avLst/>
          </a:prstGeom>
        </p:spPr>
        <p:txBody>
          <a:bodyPr vert="horz" anchor="ctr">
            <a:noAutofit/>
          </a:bodyPr>
          <a:lstStyle/>
          <a:p>
            <a:pPr lvl="0" algn="ctr" fontAlgn="auto">
              <a:spcAft>
                <a:spcPts val="0"/>
              </a:spcAft>
              <a:defRPr/>
            </a:pPr>
            <a:r>
              <a:rPr lang="it-IT" sz="3200" dirty="0">
                <a:latin typeface="Calibri" pitchFamily="34" charset="0"/>
              </a:rPr>
              <a:t>EO data </a:t>
            </a:r>
            <a:r>
              <a:rPr lang="it-IT" sz="3200" dirty="0" err="1">
                <a:latin typeface="Calibri" pitchFamily="34" charset="0"/>
              </a:rPr>
              <a:t>provision</a:t>
            </a:r>
            <a:r>
              <a:rPr lang="it-IT" sz="3200" dirty="0">
                <a:latin typeface="Calibri" pitchFamily="34" charset="0"/>
              </a:rPr>
              <a:t> progress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09600" y="1709678"/>
            <a:ext cx="8229600" cy="3593291"/>
          </a:xfrm>
          <a:prstGeom prst="rect">
            <a:avLst/>
          </a:prstGeom>
        </p:spPr>
        <p:txBody>
          <a:bodyPr wrap="square">
            <a:spAutoFit/>
          </a:bodyPr>
          <a:lstStyle/>
          <a:p>
            <a:pPr>
              <a:spcBef>
                <a:spcPts val="300"/>
              </a:spcBef>
            </a:pPr>
            <a:r>
              <a:rPr lang="en-US" sz="2000" dirty="0">
                <a:latin typeface="Calibri" pitchFamily="34" charset="0"/>
              </a:rPr>
              <a:t>Data processing resources are supported by the ESA-GEP and INGV/PSNC:</a:t>
            </a:r>
          </a:p>
          <a:p>
            <a:pPr>
              <a:spcBef>
                <a:spcPts val="300"/>
              </a:spcBef>
            </a:pPr>
            <a:endParaRPr lang="en-US" sz="2000" dirty="0">
              <a:latin typeface="Calibri" pitchFamily="34" charset="0"/>
            </a:endParaRPr>
          </a:p>
          <a:p>
            <a:pPr marL="180975" indent="-180975">
              <a:spcBef>
                <a:spcPts val="300"/>
              </a:spcBef>
              <a:buFont typeface="Arial" pitchFamily="34" charset="0"/>
              <a:buChar char="•"/>
            </a:pPr>
            <a:r>
              <a:rPr lang="en-US" sz="2000" b="1" dirty="0">
                <a:latin typeface="Calibri" pitchFamily="34" charset="0"/>
              </a:rPr>
              <a:t>The ESA-GEP provides </a:t>
            </a:r>
            <a:r>
              <a:rPr lang="en-US" sz="2000" dirty="0" err="1">
                <a:latin typeface="Calibri" pitchFamily="34" charset="0"/>
              </a:rPr>
              <a:t>InSAR</a:t>
            </a:r>
            <a:r>
              <a:rPr lang="en-US" sz="2000" dirty="0">
                <a:latin typeface="Calibri" pitchFamily="34" charset="0"/>
              </a:rPr>
              <a:t> data processing capacities using 4 different </a:t>
            </a:r>
            <a:r>
              <a:rPr lang="en-US" sz="2000" dirty="0" err="1">
                <a:latin typeface="Calibri" pitchFamily="34" charset="0"/>
              </a:rPr>
              <a:t>softwares</a:t>
            </a:r>
            <a:r>
              <a:rPr lang="en-US" sz="2000" dirty="0">
                <a:latin typeface="Calibri" pitchFamily="34" charset="0"/>
              </a:rPr>
              <a:t>. It also provides optical data processing tools for DEM extraction and deformation mapping. The services are available to several Supersite users.</a:t>
            </a:r>
          </a:p>
          <a:p>
            <a:pPr marL="180975" indent="-180975">
              <a:spcBef>
                <a:spcPts val="300"/>
              </a:spcBef>
              <a:buFont typeface="Arial" pitchFamily="34" charset="0"/>
              <a:buChar char="•"/>
            </a:pPr>
            <a:r>
              <a:rPr lang="en-US" sz="2000" b="1" dirty="0">
                <a:latin typeface="Calibri" pitchFamily="34" charset="0"/>
              </a:rPr>
              <a:t>INGV and PSNC </a:t>
            </a:r>
            <a:r>
              <a:rPr lang="en-US" sz="2000" dirty="0">
                <a:latin typeface="Calibri" pitchFamily="34" charset="0"/>
              </a:rPr>
              <a:t>(Poznan Supercomputing and Networking Center) provide, as a follow-on of the EVER-EST project, access to virtual machines including software for high performance computing of </a:t>
            </a:r>
            <a:r>
              <a:rPr lang="en-US" sz="2000" dirty="0" err="1">
                <a:latin typeface="Calibri" pitchFamily="34" charset="0"/>
              </a:rPr>
              <a:t>InSAR</a:t>
            </a:r>
            <a:r>
              <a:rPr lang="en-US" sz="2000" dirty="0">
                <a:latin typeface="Calibri" pitchFamily="34" charset="0"/>
              </a:rPr>
              <a:t> and optical data. The VMs are reserved to the Supersite coordinators from less developed countries.</a:t>
            </a:r>
          </a:p>
        </p:txBody>
      </p:sp>
      <p:sp>
        <p:nvSpPr>
          <p:cNvPr id="4" name="Titolo 1"/>
          <p:cNvSpPr txBox="1">
            <a:spLocks/>
          </p:cNvSpPr>
          <p:nvPr/>
        </p:nvSpPr>
        <p:spPr>
          <a:xfrm>
            <a:off x="304800" y="609600"/>
            <a:ext cx="8458200" cy="914400"/>
          </a:xfrm>
          <a:prstGeom prst="rect">
            <a:avLst/>
          </a:prstGeom>
        </p:spPr>
        <p:txBody>
          <a:bodyPr vert="horz" anchor="ctr">
            <a:noAutofit/>
          </a:bodyPr>
          <a:lstStyle/>
          <a:p>
            <a:pPr lvl="0" algn="ctr" fontAlgn="auto">
              <a:spcAft>
                <a:spcPts val="0"/>
              </a:spcAft>
              <a:defRPr/>
            </a:pPr>
            <a:r>
              <a:rPr lang="it-IT" sz="3200" dirty="0">
                <a:latin typeface="Calibri" pitchFamily="34" charset="0"/>
              </a:rPr>
              <a:t>Data processing </a:t>
            </a:r>
            <a:r>
              <a:rPr lang="it-IT" sz="3200" dirty="0" err="1">
                <a:latin typeface="Calibri" pitchFamily="34" charset="0"/>
              </a:rPr>
              <a:t>resources</a:t>
            </a:r>
            <a:endParaRPr lang="it-IT" sz="3200"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09600" y="1700748"/>
            <a:ext cx="8229600" cy="1990288"/>
          </a:xfrm>
          <a:prstGeom prst="rect">
            <a:avLst/>
          </a:prstGeom>
        </p:spPr>
        <p:txBody>
          <a:bodyPr wrap="square">
            <a:spAutoFit/>
          </a:bodyPr>
          <a:lstStyle/>
          <a:p>
            <a:pPr marL="180975" indent="-180975">
              <a:spcBef>
                <a:spcPts val="400"/>
              </a:spcBef>
              <a:buFont typeface="Arial" pitchFamily="34" charset="0"/>
              <a:buChar char="•"/>
            </a:pPr>
            <a:r>
              <a:rPr lang="en-US" sz="2000" b="1" dirty="0">
                <a:latin typeface="Calibri" pitchFamily="34" charset="0"/>
              </a:rPr>
              <a:t>Ecuador &amp; Chile Supersite</a:t>
            </a:r>
            <a:r>
              <a:rPr lang="en-US" sz="2000" dirty="0">
                <a:latin typeface="Calibri" pitchFamily="34" charset="0"/>
              </a:rPr>
              <a:t>: </a:t>
            </a:r>
            <a:r>
              <a:rPr lang="en-US" sz="2000" dirty="0" err="1">
                <a:latin typeface="Calibri" pitchFamily="34" charset="0"/>
              </a:rPr>
              <a:t>InSAR</a:t>
            </a:r>
            <a:r>
              <a:rPr lang="en-US" sz="2000" dirty="0">
                <a:latin typeface="Calibri" pitchFamily="34" charset="0"/>
              </a:rPr>
              <a:t> training by INGV at a course organized by USGS-VDAP was planned for early March, but had to be canceled due to the COVID-19 travel difficulties</a:t>
            </a:r>
          </a:p>
          <a:p>
            <a:pPr marL="180975" indent="-180975">
              <a:spcBef>
                <a:spcPts val="400"/>
              </a:spcBef>
              <a:buFont typeface="Arial" pitchFamily="34" charset="0"/>
              <a:buChar char="•"/>
            </a:pPr>
            <a:r>
              <a:rPr lang="en-US" sz="2000" b="1" dirty="0" err="1">
                <a:latin typeface="Calibri" pitchFamily="34" charset="0"/>
              </a:rPr>
              <a:t>Virunga</a:t>
            </a:r>
            <a:r>
              <a:rPr lang="en-US" sz="2000" b="1" dirty="0">
                <a:latin typeface="Calibri" pitchFamily="34" charset="0"/>
              </a:rPr>
              <a:t> Supersite</a:t>
            </a:r>
            <a:r>
              <a:rPr lang="en-US" sz="2000" dirty="0">
                <a:latin typeface="Calibri" pitchFamily="34" charset="0"/>
              </a:rPr>
              <a:t>: one scientist has applied for an ICTP (UN center) 2020 fellowship partly funded also by INGV, for a 6-month training in volcano seismic data analysis.</a:t>
            </a:r>
          </a:p>
        </p:txBody>
      </p:sp>
      <p:sp>
        <p:nvSpPr>
          <p:cNvPr id="4" name="Titolo 1"/>
          <p:cNvSpPr txBox="1">
            <a:spLocks/>
          </p:cNvSpPr>
          <p:nvPr/>
        </p:nvSpPr>
        <p:spPr>
          <a:xfrm>
            <a:off x="304800" y="609600"/>
            <a:ext cx="8458200" cy="914400"/>
          </a:xfrm>
          <a:prstGeom prst="rect">
            <a:avLst/>
          </a:prstGeom>
        </p:spPr>
        <p:txBody>
          <a:bodyPr vert="horz" anchor="ctr">
            <a:noAutofit/>
          </a:bodyPr>
          <a:lstStyle/>
          <a:p>
            <a:pPr lvl="0" algn="ctr" fontAlgn="auto">
              <a:spcAft>
                <a:spcPts val="0"/>
              </a:spcAft>
              <a:defRPr/>
            </a:pPr>
            <a:r>
              <a:rPr lang="it-IT" sz="3200" dirty="0" err="1">
                <a:latin typeface="Calibri" pitchFamily="34" charset="0"/>
              </a:rPr>
              <a:t>Improving</a:t>
            </a:r>
            <a:r>
              <a:rPr lang="it-IT" sz="3200" dirty="0">
                <a:latin typeface="Calibri" pitchFamily="34" charset="0"/>
              </a:rPr>
              <a:t> Supersite </a:t>
            </a:r>
            <a:r>
              <a:rPr lang="it-IT" sz="3200" dirty="0" err="1">
                <a:latin typeface="Calibri" pitchFamily="34" charset="0"/>
              </a:rPr>
              <a:t>capacities</a:t>
            </a:r>
            <a:endParaRPr lang="it-IT" sz="3200"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09600" y="1700748"/>
            <a:ext cx="8229600" cy="2246769"/>
          </a:xfrm>
          <a:prstGeom prst="rect">
            <a:avLst/>
          </a:prstGeom>
        </p:spPr>
        <p:txBody>
          <a:bodyPr wrap="square">
            <a:spAutoFit/>
          </a:bodyPr>
          <a:lstStyle/>
          <a:p>
            <a:pPr>
              <a:spcBef>
                <a:spcPts val="1200"/>
              </a:spcBef>
            </a:pPr>
            <a:r>
              <a:rPr lang="en-US" sz="2000" dirty="0">
                <a:latin typeface="Calibri" pitchFamily="34" charset="0"/>
              </a:rPr>
              <a:t>The GSNL Chair presented at the GEO Program Board  how the Supersites can contribute to the Sendai Framework implementation. </a:t>
            </a:r>
          </a:p>
          <a:p>
            <a:pPr>
              <a:spcBef>
                <a:spcPts val="1200"/>
              </a:spcBef>
            </a:pPr>
            <a:r>
              <a:rPr lang="en-US" sz="2000" dirty="0">
                <a:latin typeface="Calibri" pitchFamily="34" charset="0"/>
              </a:rPr>
              <a:t>Supersite Coordinators have been put in contact with the SF reference persons in each country, to be able to contribute to the national reports.</a:t>
            </a:r>
          </a:p>
          <a:p>
            <a:pPr>
              <a:spcBef>
                <a:spcPts val="1200"/>
              </a:spcBef>
            </a:pPr>
            <a:r>
              <a:rPr lang="en-US" sz="2000" dirty="0">
                <a:latin typeface="Calibri" pitchFamily="34" charset="0"/>
              </a:rPr>
              <a:t>A guideline document for the community is being prepared.</a:t>
            </a:r>
          </a:p>
          <a:p>
            <a:pPr marL="180975" indent="-180975"/>
            <a:endParaRPr lang="en-US" sz="2000" dirty="0">
              <a:latin typeface="Calibri" pitchFamily="34" charset="0"/>
            </a:endParaRPr>
          </a:p>
        </p:txBody>
      </p:sp>
      <p:sp>
        <p:nvSpPr>
          <p:cNvPr id="4" name="Titolo 1"/>
          <p:cNvSpPr txBox="1">
            <a:spLocks/>
          </p:cNvSpPr>
          <p:nvPr/>
        </p:nvSpPr>
        <p:spPr>
          <a:xfrm>
            <a:off x="304800" y="609600"/>
            <a:ext cx="8458200" cy="914400"/>
          </a:xfrm>
          <a:prstGeom prst="rect">
            <a:avLst/>
          </a:prstGeom>
        </p:spPr>
        <p:txBody>
          <a:bodyPr vert="horz" anchor="ctr">
            <a:noAutofit/>
          </a:bodyPr>
          <a:lstStyle/>
          <a:p>
            <a:pPr lvl="0" algn="ctr" fontAlgn="auto">
              <a:spcAft>
                <a:spcPts val="0"/>
              </a:spcAft>
              <a:defRPr/>
            </a:pPr>
            <a:r>
              <a:rPr lang="it-IT" sz="3200" dirty="0">
                <a:latin typeface="Calibri" pitchFamily="34" charset="0"/>
              </a:rPr>
              <a:t>GSNL </a:t>
            </a:r>
            <a:r>
              <a:rPr lang="it-IT" sz="3200" dirty="0" err="1">
                <a:latin typeface="Calibri" pitchFamily="34" charset="0"/>
              </a:rPr>
              <a:t>contribution</a:t>
            </a:r>
            <a:r>
              <a:rPr lang="it-IT" sz="3200" dirty="0">
                <a:latin typeface="Calibri" pitchFamily="34" charset="0"/>
              </a:rPr>
              <a:t> </a:t>
            </a:r>
            <a:r>
              <a:rPr lang="it-IT" sz="3200" dirty="0" err="1">
                <a:latin typeface="Calibri" pitchFamily="34" charset="0"/>
              </a:rPr>
              <a:t>to</a:t>
            </a:r>
            <a:r>
              <a:rPr lang="it-IT" sz="3200" dirty="0">
                <a:latin typeface="Calibri" pitchFamily="34" charset="0"/>
              </a:rPr>
              <a:t> the </a:t>
            </a:r>
            <a:r>
              <a:rPr lang="it-IT" sz="3200" dirty="0" err="1">
                <a:latin typeface="Calibri" pitchFamily="34" charset="0"/>
              </a:rPr>
              <a:t>Sendai</a:t>
            </a:r>
            <a:r>
              <a:rPr lang="it-IT" sz="3200" dirty="0">
                <a:latin typeface="Calibri" pitchFamily="34" charset="0"/>
              </a:rPr>
              <a:t> </a:t>
            </a:r>
            <a:r>
              <a:rPr lang="it-IT" sz="3200" dirty="0" err="1">
                <a:latin typeface="Calibri" pitchFamily="34" charset="0"/>
              </a:rPr>
              <a:t>Framework</a:t>
            </a:r>
            <a:endParaRPr lang="it-IT" sz="3200" dirty="0">
              <a:latin typeface="Calibri" pitchFamily="34"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amont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19947</TotalTime>
  <Words>1687</Words>
  <Application>Microsoft Office PowerPoint</Application>
  <PresentationFormat>On-screen Show (4:3)</PresentationFormat>
  <Paragraphs>211</Paragraphs>
  <Slides>26</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Arial Narrow</vt:lpstr>
      <vt:lpstr>Calibri</vt:lpstr>
      <vt:lpstr>Georgia</vt:lpstr>
      <vt:lpstr>Times New Roman</vt:lpstr>
      <vt:lpstr>Trebuchet MS</vt:lpstr>
      <vt:lpstr>Wingdings</vt:lpstr>
      <vt:lpstr>Wingdings 2</vt:lpstr>
      <vt:lpstr>Personalizza struttura</vt:lpstr>
      <vt:lpstr>Tramonto</vt:lpstr>
      <vt:lpstr>Report on the GEO-GSNL initiative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Stefano</dc:creator>
  <cp:lastModifiedBy>Poland, Michael P</cp:lastModifiedBy>
  <cp:revision>614</cp:revision>
  <dcterms:created xsi:type="dcterms:W3CDTF">2010-06-14T07:49:16Z</dcterms:created>
  <dcterms:modified xsi:type="dcterms:W3CDTF">2020-03-10T15:22:52Z</dcterms:modified>
</cp:coreProperties>
</file>