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7" r:id="rId3"/>
    <p:sldId id="292" r:id="rId4"/>
    <p:sldId id="284" r:id="rId5"/>
    <p:sldId id="283" r:id="rId6"/>
    <p:sldId id="285" r:id="rId7"/>
    <p:sldId id="278" r:id="rId8"/>
    <p:sldId id="289" r:id="rId9"/>
    <p:sldId id="270" r:id="rId10"/>
    <p:sldId id="288" r:id="rId11"/>
    <p:sldId id="276" r:id="rId12"/>
  </p:sldIdLst>
  <p:sldSz cx="12192000" cy="6858000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1"/>
    <p:restoredTop sz="94721"/>
  </p:normalViewPr>
  <p:slideViewPr>
    <p:cSldViewPr>
      <p:cViewPr varScale="1">
        <p:scale>
          <a:sx n="85" d="100"/>
          <a:sy n="85" d="100"/>
        </p:scale>
        <p:origin x="200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A8C69-CA0F-4E50-9B3D-2E3472291FD5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0693F-6027-4AF8-B00C-81529E29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5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7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 smtClean="0"/>
              <a:pPr defTabSz="91440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101600" y="6629401"/>
            <a:ext cx="2032000" cy="187292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WGDisasters-13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6"/>
            <a:ext cx="2540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1524000" y="2667000"/>
            <a:ext cx="6248400" cy="91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IN" sz="2400" dirty="0">
                <a:solidFill>
                  <a:schemeClr val="bg1"/>
                </a:solidFill>
                <a:latin typeface="+mj-lt"/>
              </a:rPr>
              <a:t>ISRO – Disaster Management - Priorities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524000" y="3962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Shantanu </a:t>
            </a:r>
            <a:r>
              <a:rPr lang="en-US" dirty="0" err="1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Bhatawdekar</a:t>
            </a:r>
            <a:endParaRPr lang="en-US"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G </a:t>
            </a:r>
            <a:r>
              <a:rPr lang="en-US" dirty="0" err="1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Srinivasa</a:t>
            </a:r>
            <a:r>
              <a:rPr lang="en-US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 Rao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IN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ISRO, India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CEOS WGDisasters-13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Pasadena, California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09 – 13 March 2020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3206895" cy="114373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1524000" y="2286000"/>
            <a:ext cx="4482604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475F28-7442-1748-9E2C-6771FF83C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3" t="22751" r="5639" b="5481"/>
          <a:stretch/>
        </p:blipFill>
        <p:spPr>
          <a:xfrm>
            <a:off x="7797800" y="1219200"/>
            <a:ext cx="4343726" cy="3962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b="1" dirty="0"/>
              <a:t>Forest Fires Pilot – Proposal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3D359B8-423B-6D40-96FC-A8C658535C8C}"/>
              </a:ext>
            </a:extLst>
          </p:cNvPr>
          <p:cNvSpPr txBox="1">
            <a:spLocks/>
          </p:cNvSpPr>
          <p:nvPr/>
        </p:nvSpPr>
        <p:spPr>
          <a:xfrm>
            <a:off x="228600" y="1295311"/>
            <a:ext cx="7387532" cy="54377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IN" sz="2400" b="1" dirty="0">
                <a:solidFill>
                  <a:srgbClr val="002060"/>
                </a:solidFill>
              </a:rPr>
              <a:t>Decision Support System for </a:t>
            </a:r>
            <a:r>
              <a:rPr lang="en-IN" sz="2400" b="1" dirty="0">
                <a:solidFill>
                  <a:srgbClr val="C00000"/>
                </a:solidFill>
              </a:rPr>
              <a:t>forest fire danger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Inputs: Temperature, relative humidity, fuel characteristics, topographic conditions, vegetation type, edaphic conditions.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Two biophysical components:</a:t>
            </a:r>
            <a:endParaRPr lang="en-IN" sz="2400" b="1" dirty="0">
              <a:solidFill>
                <a:srgbClr val="002060"/>
              </a:solidFill>
            </a:endParaRPr>
          </a:p>
          <a:p>
            <a:pPr lvl="1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IN" sz="2000" b="1" dirty="0">
                <a:solidFill>
                  <a:srgbClr val="002060"/>
                </a:solidFill>
              </a:rPr>
              <a:t>STATIC INDEX: based on the constant parameters such as fuel characteristics, topographic conditions, vegetation type, edaphic conditions.</a:t>
            </a:r>
            <a:endParaRPr lang="en-US" sz="2000" b="1" dirty="0">
              <a:solidFill>
                <a:srgbClr val="002060"/>
              </a:solidFill>
            </a:endParaRPr>
          </a:p>
          <a:p>
            <a:pPr lvl="1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IN" sz="2000" b="1" dirty="0">
                <a:solidFill>
                  <a:srgbClr val="002060"/>
                </a:solidFill>
              </a:rPr>
              <a:t>DYNAMIC INDEX: based on weather parameters such as air temperature, relative humidity, wind speed and rainfall; 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2060"/>
                </a:solidFill>
              </a:rPr>
              <a:t>INTEGRATED INDEX: Static &amp; Dynamic Indices are integrated to provide the fire danger rating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103AC3-EB9E-454F-97AE-C406FB0A81BF}"/>
              </a:ext>
            </a:extLst>
          </p:cNvPr>
          <p:cNvSpPr/>
          <p:nvPr/>
        </p:nvSpPr>
        <p:spPr>
          <a:xfrm>
            <a:off x="7797800" y="5103674"/>
            <a:ext cx="439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42900">
              <a:buFont typeface="Wingdings" panose="05000000000000000000" pitchFamily="2" charset="2"/>
              <a:buChar char="v"/>
              <a:defRPr/>
            </a:pPr>
            <a:r>
              <a:rPr lang="en-IN" b="1" dirty="0">
                <a:latin typeface="Arial Narrow" panose="020B0604020202020204" pitchFamily="34" charset="0"/>
                <a:cs typeface="Arial Narrow" panose="020B0604020202020204" pitchFamily="34" charset="0"/>
              </a:rPr>
              <a:t>Indexing into different classes of fire danger viz. No danger, Low, Moderate, High and very High for rapid characterization.</a:t>
            </a:r>
          </a:p>
          <a:p>
            <a:pPr marL="355600" lvl="1" indent="-342900">
              <a:buFont typeface="Wingdings" panose="05000000000000000000" pitchFamily="2" charset="2"/>
              <a:buChar char="v"/>
              <a:defRPr/>
            </a:pPr>
            <a:r>
              <a:rPr lang="en-IN" b="1" dirty="0">
                <a:latin typeface="Arial Narrow" panose="020B0604020202020204" pitchFamily="34" charset="0"/>
                <a:cs typeface="Arial Narrow" panose="020B0604020202020204" pitchFamily="34" charset="0"/>
              </a:rPr>
              <a:t>Validation based on Active fire points from SNPP-VIIRS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F3A428-B32B-AE49-8307-D24B1C5E0C53}"/>
              </a:ext>
            </a:extLst>
          </p:cNvPr>
          <p:cNvSpPr/>
          <p:nvPr/>
        </p:nvSpPr>
        <p:spPr>
          <a:xfrm>
            <a:off x="11030533" y="1295311"/>
            <a:ext cx="1018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>
                <a:latin typeface="Arial Narrow" panose="020B0604020202020204" pitchFamily="34" charset="0"/>
                <a:cs typeface="Arial Narrow" panose="020B0604020202020204" pitchFamily="34" charset="0"/>
              </a:rPr>
              <a:t>Western</a:t>
            </a:r>
          </a:p>
          <a:p>
            <a:pPr algn="ctr"/>
            <a:r>
              <a:rPr lang="en-IN" b="1" dirty="0">
                <a:latin typeface="Arial Narrow" panose="020B0604020202020204" pitchFamily="34" charset="0"/>
                <a:cs typeface="Arial Narrow" panose="020B0604020202020204" pitchFamily="34" charset="0"/>
              </a:rPr>
              <a:t>Himalaya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796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AB9C83-8FE4-814D-A4B8-B232C72E9E8F}"/>
              </a:ext>
            </a:extLst>
          </p:cNvPr>
          <p:cNvSpPr txBox="1"/>
          <p:nvPr/>
        </p:nvSpPr>
        <p:spPr>
          <a:xfrm>
            <a:off x="1573597" y="1142709"/>
            <a:ext cx="9085893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Need for Online Tool for</a:t>
            </a:r>
          </a:p>
          <a:p>
            <a:pPr marL="539750" lvl="2" indent="-284163" algn="l" rtl="0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Selection of Satellite Data</a:t>
            </a:r>
          </a:p>
          <a:p>
            <a:pPr marL="539750" lvl="2" indent="-284163" algn="l" rtl="0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Visualization of full resolution Satellite Data</a:t>
            </a:r>
          </a:p>
          <a:p>
            <a:pPr marL="539750" lvl="2" indent="-284163" algn="l" rtl="0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Sub-setting </a:t>
            </a:r>
            <a:r>
              <a:rPr lang="en-US" sz="2000" b="1" dirty="0"/>
              <a:t>/ Extraction of required area</a:t>
            </a:r>
          </a:p>
          <a:p>
            <a:pPr marL="539750" lvl="2" indent="-284163" algn="l" rtl="0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Extraction affected area – Flood, Fire, …</a:t>
            </a:r>
          </a:p>
          <a:p>
            <a:pPr marL="539750" lvl="2" indent="-284163" algn="l" rtl="0" latinLnBrk="1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Generation of Value-Added Products – Flood Maps, …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b="1" dirty="0"/>
              <a:t>On-line Processing Tools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9A639E-6E3E-2649-A7DC-228D48C98AA0}"/>
              </a:ext>
            </a:extLst>
          </p:cNvPr>
          <p:cNvGrpSpPr/>
          <p:nvPr/>
        </p:nvGrpSpPr>
        <p:grpSpPr>
          <a:xfrm>
            <a:off x="3515011" y="3962400"/>
            <a:ext cx="4572000" cy="2743200"/>
            <a:chOff x="1970467" y="3903947"/>
            <a:chExt cx="4572000" cy="27432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CACA82-2E59-F341-88EC-8150B29A3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0467" y="3903947"/>
              <a:ext cx="4572000" cy="27432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920899-2BA0-EF41-A7FB-BD6011408074}"/>
                </a:ext>
              </a:extLst>
            </p:cNvPr>
            <p:cNvSpPr/>
            <p:nvPr/>
          </p:nvSpPr>
          <p:spPr>
            <a:xfrm>
              <a:off x="3620848" y="6318915"/>
              <a:ext cx="635619" cy="178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73E66B-C7DF-9D41-ABDB-014312FF8E0A}"/>
                </a:ext>
              </a:extLst>
            </p:cNvPr>
            <p:cNvSpPr/>
            <p:nvPr/>
          </p:nvSpPr>
          <p:spPr>
            <a:xfrm>
              <a:off x="4499203" y="6326571"/>
              <a:ext cx="976046" cy="171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Products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D92130-4B47-3B4D-B75E-7C2DCCE04EB6}"/>
              </a:ext>
            </a:extLst>
          </p:cNvPr>
          <p:cNvGrpSpPr/>
          <p:nvPr/>
        </p:nvGrpSpPr>
        <p:grpSpPr>
          <a:xfrm>
            <a:off x="1544544" y="1184380"/>
            <a:ext cx="9144000" cy="5131287"/>
            <a:chOff x="0" y="832596"/>
            <a:chExt cx="9144000" cy="513128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B196F3-06FB-F24F-8D41-EB8999627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32596"/>
              <a:ext cx="9144000" cy="5042079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FC64A0-BB2E-434A-A2A2-E71ACAE53CD7}"/>
                </a:ext>
              </a:extLst>
            </p:cNvPr>
            <p:cNvSpPr/>
            <p:nvPr/>
          </p:nvSpPr>
          <p:spPr>
            <a:xfrm>
              <a:off x="7218456" y="1708361"/>
              <a:ext cx="1867437" cy="11204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0CE965-03F9-674C-99ED-44FD2BAF9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467" y="2608938"/>
              <a:ext cx="2305318" cy="335494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B974C87-3640-7F46-AD4B-87F923157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83" y="2381282"/>
              <a:ext cx="2743200" cy="333240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2F7FD5-61B7-364C-BD35-F431388265D8}"/>
                </a:ext>
              </a:extLst>
            </p:cNvPr>
            <p:cNvSpPr txBox="1"/>
            <p:nvPr/>
          </p:nvSpPr>
          <p:spPr>
            <a:xfrm>
              <a:off x="4002629" y="1065481"/>
              <a:ext cx="315771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Ex: Bihar Floods – Sep, 2019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4D6357-AE60-EA40-B07C-4080B001D90F}"/>
              </a:ext>
            </a:extLst>
          </p:cNvPr>
          <p:cNvGrpSpPr/>
          <p:nvPr/>
        </p:nvGrpSpPr>
        <p:grpSpPr>
          <a:xfrm>
            <a:off x="2961127" y="2895600"/>
            <a:ext cx="5505658" cy="3634511"/>
            <a:chOff x="1416583" y="2979756"/>
            <a:chExt cx="5505658" cy="363451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368E50-2964-D445-9600-8171DD129C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6583" y="3220778"/>
              <a:ext cx="5505658" cy="3393489"/>
            </a:xfrm>
            <a:prstGeom prst="rect">
              <a:avLst/>
            </a:prstGeom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56E2A0-C741-4646-B5D4-6F17BC46C744}"/>
                </a:ext>
              </a:extLst>
            </p:cNvPr>
            <p:cNvSpPr txBox="1"/>
            <p:nvPr/>
          </p:nvSpPr>
          <p:spPr>
            <a:xfrm>
              <a:off x="3548734" y="2979756"/>
              <a:ext cx="1536122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Final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11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14600" y="304800"/>
            <a:ext cx="8077200" cy="533400"/>
          </a:xfrm>
        </p:spPr>
        <p:txBody>
          <a:bodyPr/>
          <a:lstStyle/>
          <a:p>
            <a:r>
              <a:rPr lang="en-US" sz="2800" b="1" dirty="0"/>
              <a:t>ISRO – </a:t>
            </a:r>
            <a:r>
              <a:rPr lang="en-US" b="1" dirty="0"/>
              <a:t>Disaster Management Support Programme</a:t>
            </a:r>
            <a:endParaRPr lang="en-US" sz="2800" b="1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BCD23EA-375F-9644-95AD-CB945345736B}"/>
              </a:ext>
            </a:extLst>
          </p:cNvPr>
          <p:cNvSpPr txBox="1">
            <a:spLocks/>
          </p:cNvSpPr>
          <p:nvPr/>
        </p:nvSpPr>
        <p:spPr>
          <a:xfrm>
            <a:off x="730322" y="2277652"/>
            <a:ext cx="11260787" cy="3478911"/>
          </a:xfr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sz="2800" b="1" kern="0" dirty="0">
                <a:solidFill>
                  <a:schemeClr val="tx2"/>
                </a:solidFill>
                <a:latin typeface="Arial" panose="020B0604020202020204" pitchFamily="34" charset="0"/>
              </a:rPr>
              <a:t>Focus on Actual Constellation (AC) with regard to EO satellites - Gap analysis in priority areas, global studies</a:t>
            </a:r>
            <a:r>
              <a:rPr lang="is-IS" sz="2800" b="1" kern="0" dirty="0">
                <a:solidFill>
                  <a:schemeClr val="tx2"/>
                </a:solidFill>
                <a:latin typeface="Arial" panose="020B0604020202020204" pitchFamily="34" charset="0"/>
              </a:rPr>
              <a:t>….</a:t>
            </a:r>
            <a:r>
              <a:rPr lang="en-US" sz="2800" b="1" kern="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sz="2800" b="1" kern="0" dirty="0">
                <a:solidFill>
                  <a:schemeClr val="tx2"/>
                </a:solidFill>
                <a:latin typeface="Arial" panose="020B0604020202020204" pitchFamily="34" charset="0"/>
              </a:rPr>
              <a:t>Applications focus on SDGs for BIMSTEC Region - Vegetation, Water etc. through </a:t>
            </a:r>
            <a:r>
              <a:rPr lang="en-US" sz="2800" b="1" kern="0" dirty="0" err="1">
                <a:solidFill>
                  <a:schemeClr val="tx2"/>
                </a:solidFill>
                <a:latin typeface="Arial" panose="020B0604020202020204" pitchFamily="34" charset="0"/>
              </a:rPr>
              <a:t>DataCube</a:t>
            </a:r>
            <a:r>
              <a:rPr lang="en-US" sz="2800" b="1" kern="0" dirty="0">
                <a:solidFill>
                  <a:schemeClr val="tx2"/>
                </a:solidFill>
                <a:latin typeface="Arial" panose="020B0604020202020204" pitchFamily="34" charset="0"/>
              </a:rPr>
              <a:t> Concepts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kern="0" dirty="0">
                <a:solidFill>
                  <a:schemeClr val="tx2"/>
                </a:solidFill>
                <a:latin typeface="Arial" panose="020B0604020202020204" pitchFamily="34" charset="0"/>
              </a:rPr>
              <a:t>Renewable energy assessment (Solar &amp; Wind) from Space</a:t>
            </a:r>
          </a:p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en-US" sz="2800" b="1" kern="0" dirty="0">
                <a:solidFill>
                  <a:schemeClr val="tx2"/>
                </a:solidFill>
                <a:latin typeface="Arial" panose="020B0604020202020204" pitchFamily="34" charset="0"/>
              </a:rPr>
              <a:t>Explore new tools for disasters management:  Geo-Leo based solution !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endParaRPr lang="en-US" sz="20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D74526-7914-6143-BC65-9F7A7A1B703D}"/>
              </a:ext>
            </a:extLst>
          </p:cNvPr>
          <p:cNvSpPr/>
          <p:nvPr/>
        </p:nvSpPr>
        <p:spPr>
          <a:xfrm>
            <a:off x="579542" y="1576248"/>
            <a:ext cx="8502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ISRO would pursue the following initiatives:</a:t>
            </a:r>
            <a:endParaRPr lang="en-GB" sz="2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431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14600" y="304800"/>
            <a:ext cx="8077200" cy="533400"/>
          </a:xfrm>
        </p:spPr>
        <p:txBody>
          <a:bodyPr/>
          <a:lstStyle/>
          <a:p>
            <a:r>
              <a:rPr lang="en-US" sz="2800" b="1" dirty="0"/>
              <a:t>ISRO – </a:t>
            </a:r>
            <a:r>
              <a:rPr lang="en-US" b="1" dirty="0"/>
              <a:t>Disaster Management Support Programme</a:t>
            </a:r>
            <a:endParaRPr lang="en-US" sz="2800" b="1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AA8AB018-8D56-4546-A8D7-3DDBDF64C976}"/>
              </a:ext>
            </a:extLst>
          </p:cNvPr>
          <p:cNvSpPr/>
          <p:nvPr/>
        </p:nvSpPr>
        <p:spPr>
          <a:xfrm>
            <a:off x="2216009" y="2709279"/>
            <a:ext cx="2520000" cy="13567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1" lang="en-GB" b="1" kern="0" dirty="0">
                <a:solidFill>
                  <a:srgbClr val="CC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AFS</a:t>
            </a:r>
          </a:p>
          <a:p>
            <a:pPr lvl="0" algn="ctr">
              <a:defRPr/>
            </a:pPr>
            <a:r>
              <a:rPr kumimoji="1" lang="en-GB" b="1" kern="0" dirty="0">
                <a:solidFill>
                  <a:srgbClr val="CC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lvl="0" algn="ctr">
              <a:defRPr/>
            </a:pPr>
            <a:r>
              <a:rPr kumimoji="1" lang="en-GB" sz="16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Alerts &amp; Forewarning Services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2B691E53-B66A-F14E-8C16-CC042A6C81DB}"/>
              </a:ext>
            </a:extLst>
          </p:cNvPr>
          <p:cNvSpPr/>
          <p:nvPr/>
        </p:nvSpPr>
        <p:spPr>
          <a:xfrm>
            <a:off x="2216009" y="1219200"/>
            <a:ext cx="2520000" cy="13620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en-GB" b="1" kern="0" dirty="0">
                <a:solidFill>
                  <a:srgbClr val="CC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RRES</a:t>
            </a:r>
          </a:p>
          <a:p>
            <a:pPr algn="ctr">
              <a:defRPr/>
            </a:pPr>
            <a:endParaRPr kumimoji="1" lang="en-GB" b="1" kern="0" dirty="0">
              <a:solidFill>
                <a:srgbClr val="CC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kumimoji="1" lang="en-GB" sz="16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Rapid Response &amp; Emergency Services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D3EB5E7D-234D-9D42-BE99-33D73A6F89D5}"/>
              </a:ext>
            </a:extLst>
          </p:cNvPr>
          <p:cNvSpPr/>
          <p:nvPr/>
        </p:nvSpPr>
        <p:spPr>
          <a:xfrm>
            <a:off x="7843200" y="1263575"/>
            <a:ext cx="2520000" cy="13176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en-GB" b="1" kern="0" dirty="0">
                <a:solidFill>
                  <a:srgbClr val="CC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Emergency </a:t>
            </a:r>
          </a:p>
          <a:p>
            <a:pPr algn="ctr">
              <a:defRPr/>
            </a:pPr>
            <a:r>
              <a:rPr kumimoji="1" lang="en-GB" b="1" kern="0" dirty="0">
                <a:solidFill>
                  <a:srgbClr val="CC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Communication</a:t>
            </a:r>
          </a:p>
          <a:p>
            <a:pPr algn="ctr">
              <a:defRPr/>
            </a:pPr>
            <a:endParaRPr kumimoji="1" lang="en-GB" b="1" kern="0" dirty="0">
              <a:solidFill>
                <a:srgbClr val="CC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GB" b="1" kern="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VSAT based VPN</a:t>
            </a:r>
          </a:p>
          <a:p>
            <a:pPr algn="ctr">
              <a:defRPr/>
            </a:pPr>
            <a:r>
              <a:rPr lang="en-GB" b="1" kern="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DATs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98452DF8-730E-9646-AD54-92F3D8F42A33}"/>
              </a:ext>
            </a:extLst>
          </p:cNvPr>
          <p:cNvSpPr/>
          <p:nvPr/>
        </p:nvSpPr>
        <p:spPr>
          <a:xfrm>
            <a:off x="7843200" y="4879532"/>
            <a:ext cx="2520000" cy="1886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kern="0" dirty="0">
                <a:solidFill>
                  <a:srgbClr val="CC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International Collaborations</a:t>
            </a:r>
          </a:p>
          <a:p>
            <a:pPr algn="ctr">
              <a:defRPr/>
            </a:pPr>
            <a:endParaRPr lang="en-GB" b="1" kern="0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GB" sz="16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International Charter </a:t>
            </a:r>
          </a:p>
          <a:p>
            <a:pPr algn="ctr">
              <a:defRPr/>
            </a:pPr>
            <a:r>
              <a:rPr lang="en-GB" sz="14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Space &amp; Major Disasters</a:t>
            </a:r>
            <a:r>
              <a:rPr lang="en-GB" sz="16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Sentinel Asia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UNESCAP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60D0B89D-944A-944C-913F-C25748E4C9C6}"/>
              </a:ext>
            </a:extLst>
          </p:cNvPr>
          <p:cNvSpPr/>
          <p:nvPr/>
        </p:nvSpPr>
        <p:spPr>
          <a:xfrm>
            <a:off x="5075719" y="1295303"/>
            <a:ext cx="2347269" cy="5447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en-GB" sz="2000" b="1" dirty="0">
                <a:solidFill>
                  <a:srgbClr val="CC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Institutional Mechanism</a:t>
            </a:r>
          </a:p>
          <a:p>
            <a:pPr algn="ctr">
              <a:defRPr/>
            </a:pPr>
            <a:endParaRPr kumimoji="1" lang="en-GB" sz="2000" b="1" dirty="0">
              <a:solidFill>
                <a:srgbClr val="CC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endParaRPr kumimoji="1" lang="en-GB" sz="2000" b="1" dirty="0">
              <a:solidFill>
                <a:srgbClr val="CC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endParaRPr kumimoji="1" lang="en-GB" sz="2400" b="1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kumimoji="1" lang="en-GB" b="1" kern="0" dirty="0">
                <a:solidFill>
                  <a:srgbClr val="008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 association </a:t>
            </a:r>
          </a:p>
          <a:p>
            <a:pPr algn="ctr">
              <a:defRPr/>
            </a:pPr>
            <a:r>
              <a:rPr kumimoji="1" lang="en-GB" b="1" kern="0" dirty="0">
                <a:solidFill>
                  <a:srgbClr val="008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with Nodal Agencies</a:t>
            </a:r>
            <a:r>
              <a:rPr kumimoji="1" lang="en-GB" sz="2000" b="1" dirty="0">
                <a:solidFill>
                  <a:srgbClr val="339933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kumimoji="1" lang="en-GB" sz="1200" b="1" dirty="0">
              <a:solidFill>
                <a:srgbClr val="339933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endParaRPr kumimoji="1" lang="en-GB" sz="1200" b="1" dirty="0">
              <a:solidFill>
                <a:srgbClr val="339933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114272" lvl="1" algn="ctr">
              <a:defRPr/>
            </a:pPr>
            <a:r>
              <a:rPr kumimoji="1" lang="en-GB" b="1" kern="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MHA</a:t>
            </a:r>
          </a:p>
          <a:p>
            <a:pPr marL="114272" lvl="1" algn="ctr">
              <a:defRPr/>
            </a:pPr>
            <a:r>
              <a:rPr kumimoji="1" lang="en-GB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NDMA</a:t>
            </a:r>
            <a:r>
              <a:rPr kumimoji="1" lang="en-GB" b="1" kern="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marL="114272" lvl="1" algn="ctr">
              <a:defRPr/>
            </a:pPr>
            <a:r>
              <a:rPr kumimoji="1" lang="en-GB" b="1" kern="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State Agencies </a:t>
            </a:r>
            <a:endParaRPr kumimoji="1" lang="en-GB" sz="1600" b="1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89" name="Elbow Connector 88">
            <a:extLst>
              <a:ext uri="{FF2B5EF4-FFF2-40B4-BE49-F238E27FC236}">
                <a16:creationId xmlns:a16="http://schemas.microsoft.com/office/drawing/2014/main" id="{1C907416-1C59-4B45-B4C3-1857C65B806F}"/>
              </a:ext>
            </a:extLst>
          </p:cNvPr>
          <p:cNvCxnSpPr>
            <a:cxnSpLocks/>
            <a:stCxn id="84" idx="3"/>
            <a:endCxn id="88" idx="1"/>
          </p:cNvCxnSpPr>
          <p:nvPr/>
        </p:nvCxnSpPr>
        <p:spPr>
          <a:xfrm>
            <a:off x="4736010" y="3387672"/>
            <a:ext cx="339709" cy="6311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762360D4-997D-3349-810B-0AF21D34DF11}"/>
              </a:ext>
            </a:extLst>
          </p:cNvPr>
          <p:cNvCxnSpPr>
            <a:cxnSpLocks/>
            <a:stCxn id="85" idx="3"/>
            <a:endCxn id="88" idx="1"/>
          </p:cNvCxnSpPr>
          <p:nvPr/>
        </p:nvCxnSpPr>
        <p:spPr>
          <a:xfrm>
            <a:off x="4736010" y="1900224"/>
            <a:ext cx="339709" cy="211859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E2529B2A-C34E-724D-B49F-74551549E2E9}"/>
              </a:ext>
            </a:extLst>
          </p:cNvPr>
          <p:cNvCxnSpPr>
            <a:cxnSpLocks/>
            <a:stCxn id="97" idx="3"/>
            <a:endCxn id="88" idx="1"/>
          </p:cNvCxnSpPr>
          <p:nvPr/>
        </p:nvCxnSpPr>
        <p:spPr>
          <a:xfrm flipV="1">
            <a:off x="4736010" y="4018818"/>
            <a:ext cx="339709" cy="10061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48729823-2176-8742-B48F-328EEC4162F6}"/>
              </a:ext>
            </a:extLst>
          </p:cNvPr>
          <p:cNvCxnSpPr>
            <a:cxnSpLocks/>
            <a:stCxn id="100" idx="3"/>
            <a:endCxn id="88" idx="1"/>
          </p:cNvCxnSpPr>
          <p:nvPr/>
        </p:nvCxnSpPr>
        <p:spPr>
          <a:xfrm flipV="1">
            <a:off x="4736010" y="4018818"/>
            <a:ext cx="339709" cy="23476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3E7B4BB6-C31E-FA41-A1E4-DC174EBA0677}"/>
              </a:ext>
            </a:extLst>
          </p:cNvPr>
          <p:cNvCxnSpPr>
            <a:cxnSpLocks/>
            <a:stCxn id="86" idx="1"/>
            <a:endCxn id="88" idx="3"/>
          </p:cNvCxnSpPr>
          <p:nvPr/>
        </p:nvCxnSpPr>
        <p:spPr>
          <a:xfrm rot="10800000" flipV="1">
            <a:off x="7422989" y="1922411"/>
            <a:ext cx="420213" cy="209640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71FC6C7B-20A1-8A4E-A9D7-1F1F43F1B4C5}"/>
              </a:ext>
            </a:extLst>
          </p:cNvPr>
          <p:cNvCxnSpPr>
            <a:cxnSpLocks/>
            <a:stCxn id="96" idx="1"/>
            <a:endCxn id="88" idx="3"/>
          </p:cNvCxnSpPr>
          <p:nvPr/>
        </p:nvCxnSpPr>
        <p:spPr>
          <a:xfrm rot="10800000" flipV="1">
            <a:off x="7422989" y="3189073"/>
            <a:ext cx="420213" cy="8297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BE877F46-4411-A244-B901-DA0CE20B0898}"/>
              </a:ext>
            </a:extLst>
          </p:cNvPr>
          <p:cNvCxnSpPr>
            <a:cxnSpLocks/>
            <a:stCxn id="87" idx="1"/>
            <a:endCxn id="88" idx="3"/>
          </p:cNvCxnSpPr>
          <p:nvPr/>
        </p:nvCxnSpPr>
        <p:spPr>
          <a:xfrm rot="10800000">
            <a:off x="7422989" y="4018818"/>
            <a:ext cx="420213" cy="18038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AD26CFF7-7114-EA4E-86FB-7D9FCE4341F3}"/>
              </a:ext>
            </a:extLst>
          </p:cNvPr>
          <p:cNvSpPr/>
          <p:nvPr/>
        </p:nvSpPr>
        <p:spPr>
          <a:xfrm>
            <a:off x="7843200" y="2762532"/>
            <a:ext cx="2520000" cy="8530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kern="0" dirty="0">
                <a:solidFill>
                  <a:srgbClr val="CC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Satellite Navigation</a:t>
            </a:r>
          </a:p>
          <a:p>
            <a:pPr algn="ctr">
              <a:defRPr/>
            </a:pPr>
            <a:r>
              <a:rPr lang="en-GB" b="1" kern="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Alerts to Fishermen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DF95E029-506F-5546-8AA0-907F3A3C83A4}"/>
              </a:ext>
            </a:extLst>
          </p:cNvPr>
          <p:cNvSpPr/>
          <p:nvPr/>
        </p:nvSpPr>
        <p:spPr>
          <a:xfrm>
            <a:off x="2216009" y="4194095"/>
            <a:ext cx="2520000" cy="16618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en-GB" b="1" kern="0" dirty="0">
                <a:solidFill>
                  <a:srgbClr val="CC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R-DRR Nodes</a:t>
            </a:r>
          </a:p>
          <a:p>
            <a:pPr algn="ctr">
              <a:defRPr/>
            </a:pPr>
            <a:endParaRPr kumimoji="1" lang="en-GB" b="1" kern="0" dirty="0">
              <a:solidFill>
                <a:srgbClr val="CC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lvl="0" algn="ctr">
              <a:defRPr/>
            </a:pPr>
            <a:r>
              <a:rPr kumimoji="1" lang="en-GB" sz="1600" b="1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Regional Disaster Risk Reduction Nodes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3F895A75-3F38-D142-AC4B-DC2A398A6A93}"/>
              </a:ext>
            </a:extLst>
          </p:cNvPr>
          <p:cNvSpPr/>
          <p:nvPr/>
        </p:nvSpPr>
        <p:spPr>
          <a:xfrm>
            <a:off x="7843200" y="3796900"/>
            <a:ext cx="2520000" cy="9013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kern="0" dirty="0">
                <a:solidFill>
                  <a:srgbClr val="CC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Capacity Building</a:t>
            </a:r>
          </a:p>
          <a:p>
            <a:pPr algn="ctr"/>
            <a:endParaRPr lang="en-GB" b="1" kern="0" dirty="0">
              <a:solidFill>
                <a:srgbClr val="CC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GB" b="1" kern="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States, NDRF</a:t>
            </a:r>
          </a:p>
        </p:txBody>
      </p: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2B1928AE-3652-2E4F-9269-5AF88A840B55}"/>
              </a:ext>
            </a:extLst>
          </p:cNvPr>
          <p:cNvCxnSpPr>
            <a:cxnSpLocks/>
            <a:stCxn id="98" idx="1"/>
            <a:endCxn id="88" idx="3"/>
          </p:cNvCxnSpPr>
          <p:nvPr/>
        </p:nvCxnSpPr>
        <p:spPr>
          <a:xfrm rot="10800000">
            <a:off x="7422989" y="4018820"/>
            <a:ext cx="420213" cy="2287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13912761-AF0A-534A-8762-B6E974CA072A}"/>
              </a:ext>
            </a:extLst>
          </p:cNvPr>
          <p:cNvSpPr/>
          <p:nvPr/>
        </p:nvSpPr>
        <p:spPr>
          <a:xfrm>
            <a:off x="2216009" y="5983953"/>
            <a:ext cx="2520000" cy="7650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en-GB" b="1" kern="0" dirty="0">
                <a:solidFill>
                  <a:srgbClr val="CC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Advanced Studies</a:t>
            </a:r>
            <a:endParaRPr kumimoji="1" lang="en-GB" sz="1600" b="1" dirty="0">
              <a:solidFill>
                <a:srgbClr val="000099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540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b="1" dirty="0"/>
              <a:t>India – Disasters - 2019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8688222-08D6-6340-9FCE-963ADC316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937" t="8263" r="2262" b="2863"/>
          <a:stretch/>
        </p:blipFill>
        <p:spPr>
          <a:xfrm>
            <a:off x="3899976" y="1259249"/>
            <a:ext cx="4683210" cy="5370158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082035A0-E351-C54D-AA5D-541DABF8B603}"/>
              </a:ext>
            </a:extLst>
          </p:cNvPr>
          <p:cNvSpPr/>
          <p:nvPr/>
        </p:nvSpPr>
        <p:spPr>
          <a:xfrm>
            <a:off x="6448340" y="4135232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6E77799-0FCF-9F47-9571-1DE3CEF72045}"/>
              </a:ext>
            </a:extLst>
          </p:cNvPr>
          <p:cNvSpPr/>
          <p:nvPr/>
        </p:nvSpPr>
        <p:spPr>
          <a:xfrm>
            <a:off x="6903763" y="3756923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0CB82A-5AEC-E849-B8E2-06D9E20145BF}"/>
              </a:ext>
            </a:extLst>
          </p:cNvPr>
          <p:cNvSpPr/>
          <p:nvPr/>
        </p:nvSpPr>
        <p:spPr>
          <a:xfrm>
            <a:off x="6663650" y="3294103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64DD741-231D-8948-868D-2ED923397ADF}"/>
              </a:ext>
            </a:extLst>
          </p:cNvPr>
          <p:cNvSpPr/>
          <p:nvPr/>
        </p:nvSpPr>
        <p:spPr>
          <a:xfrm>
            <a:off x="7751176" y="3199531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BDC7EA6-20B5-154F-A5D4-B21D425F81DF}"/>
              </a:ext>
            </a:extLst>
          </p:cNvPr>
          <p:cNvSpPr/>
          <p:nvPr/>
        </p:nvSpPr>
        <p:spPr>
          <a:xfrm>
            <a:off x="5006363" y="2387082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7ACFD5D-6E2D-074C-ACB9-355588683687}"/>
              </a:ext>
            </a:extLst>
          </p:cNvPr>
          <p:cNvSpPr/>
          <p:nvPr/>
        </p:nvSpPr>
        <p:spPr>
          <a:xfrm>
            <a:off x="5989363" y="3124826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483C657-38F6-7F46-B4F2-15BCD698B4CA}"/>
              </a:ext>
            </a:extLst>
          </p:cNvPr>
          <p:cNvSpPr/>
          <p:nvPr/>
        </p:nvSpPr>
        <p:spPr>
          <a:xfrm>
            <a:off x="5538766" y="5105569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82BFC00-726E-8146-B689-74AA7DFD216D}"/>
              </a:ext>
            </a:extLst>
          </p:cNvPr>
          <p:cNvSpPr/>
          <p:nvPr/>
        </p:nvSpPr>
        <p:spPr>
          <a:xfrm>
            <a:off x="4984130" y="4351606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0AE881F-8B69-7646-BD4E-8F60A6E806D6}"/>
              </a:ext>
            </a:extLst>
          </p:cNvPr>
          <p:cNvSpPr/>
          <p:nvPr/>
        </p:nvSpPr>
        <p:spPr>
          <a:xfrm>
            <a:off x="4469722" y="3731646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45F6288-EDDB-8942-A97D-092499751D8D}"/>
              </a:ext>
            </a:extLst>
          </p:cNvPr>
          <p:cNvSpPr/>
          <p:nvPr/>
        </p:nvSpPr>
        <p:spPr>
          <a:xfrm>
            <a:off x="5052382" y="5170839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FBFA280-C269-764E-AD93-DDB4DFF186CA}"/>
              </a:ext>
            </a:extLst>
          </p:cNvPr>
          <p:cNvSpPr/>
          <p:nvPr/>
        </p:nvSpPr>
        <p:spPr>
          <a:xfrm>
            <a:off x="5128130" y="5928632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D6D13CF-C61C-D04F-B132-AD9AD4CEDE79}"/>
              </a:ext>
            </a:extLst>
          </p:cNvPr>
          <p:cNvSpPr/>
          <p:nvPr/>
        </p:nvSpPr>
        <p:spPr>
          <a:xfrm>
            <a:off x="5052382" y="2736906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4890643-E533-BE41-8018-2753D7A1720C}"/>
              </a:ext>
            </a:extLst>
          </p:cNvPr>
          <p:cNvSpPr/>
          <p:nvPr/>
        </p:nvSpPr>
        <p:spPr>
          <a:xfrm>
            <a:off x="5340813" y="2766449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9D5C84D-4AEF-F945-B099-E67AD234026B}"/>
              </a:ext>
            </a:extLst>
          </p:cNvPr>
          <p:cNvSpPr/>
          <p:nvPr/>
        </p:nvSpPr>
        <p:spPr>
          <a:xfrm>
            <a:off x="5128130" y="4804581"/>
            <a:ext cx="288000" cy="288000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285043-770C-3443-8CD2-7C40326DE212}"/>
              </a:ext>
            </a:extLst>
          </p:cNvPr>
          <p:cNvSpPr txBox="1"/>
          <p:nvPr/>
        </p:nvSpPr>
        <p:spPr>
          <a:xfrm>
            <a:off x="7696200" y="317425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52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1E7BC9F-1176-C341-999C-05C719AEE683}"/>
              </a:ext>
            </a:extLst>
          </p:cNvPr>
          <p:cNvSpPr txBox="1"/>
          <p:nvPr/>
        </p:nvSpPr>
        <p:spPr>
          <a:xfrm>
            <a:off x="6553200" y="3268826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138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DE2D87-28FA-AD48-9EB5-65877DF01D7F}"/>
              </a:ext>
            </a:extLst>
          </p:cNvPr>
          <p:cNvSpPr txBox="1"/>
          <p:nvPr/>
        </p:nvSpPr>
        <p:spPr>
          <a:xfrm>
            <a:off x="5988932" y="309954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152FBF-8877-7840-ACFB-DF6A6F1BB235}"/>
              </a:ext>
            </a:extLst>
          </p:cNvPr>
          <p:cNvSpPr txBox="1"/>
          <p:nvPr/>
        </p:nvSpPr>
        <p:spPr>
          <a:xfrm>
            <a:off x="5340382" y="27411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007710-1E41-E94E-86E9-2F0C4FF59DEF}"/>
              </a:ext>
            </a:extLst>
          </p:cNvPr>
          <p:cNvSpPr txBox="1"/>
          <p:nvPr/>
        </p:nvSpPr>
        <p:spPr>
          <a:xfrm>
            <a:off x="4953000" y="236180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C118DCC-BF16-244B-85AA-89A4A17F0BDF}"/>
              </a:ext>
            </a:extLst>
          </p:cNvPr>
          <p:cNvSpPr txBox="1"/>
          <p:nvPr/>
        </p:nvSpPr>
        <p:spPr>
          <a:xfrm>
            <a:off x="5051951" y="271162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0CF6849-FDF2-6941-97C3-5F7FDE735AD1}"/>
              </a:ext>
            </a:extLst>
          </p:cNvPr>
          <p:cNvSpPr txBox="1"/>
          <p:nvPr/>
        </p:nvSpPr>
        <p:spPr>
          <a:xfrm>
            <a:off x="4469291" y="370636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5AA4F7C-FD8B-A949-95C1-FB94766C602A}"/>
              </a:ext>
            </a:extLst>
          </p:cNvPr>
          <p:cNvSpPr txBox="1"/>
          <p:nvPr/>
        </p:nvSpPr>
        <p:spPr>
          <a:xfrm>
            <a:off x="4983699" y="432632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F63CE2-3CD2-4446-982C-A3B26E38ED9D}"/>
              </a:ext>
            </a:extLst>
          </p:cNvPr>
          <p:cNvSpPr txBox="1"/>
          <p:nvPr/>
        </p:nvSpPr>
        <p:spPr>
          <a:xfrm>
            <a:off x="5051951" y="514556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5EAEB9D-F4D3-2647-AF72-288A6D8AAE14}"/>
              </a:ext>
            </a:extLst>
          </p:cNvPr>
          <p:cNvSpPr txBox="1"/>
          <p:nvPr/>
        </p:nvSpPr>
        <p:spPr>
          <a:xfrm>
            <a:off x="5538335" y="508029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6F13D20-96D7-3B4D-B384-58B412563EBA}"/>
              </a:ext>
            </a:extLst>
          </p:cNvPr>
          <p:cNvSpPr txBox="1"/>
          <p:nvPr/>
        </p:nvSpPr>
        <p:spPr>
          <a:xfrm>
            <a:off x="5127699" y="590335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BC810A-DBF5-8341-A0D5-907578EE777E}"/>
              </a:ext>
            </a:extLst>
          </p:cNvPr>
          <p:cNvSpPr txBox="1"/>
          <p:nvPr/>
        </p:nvSpPr>
        <p:spPr>
          <a:xfrm>
            <a:off x="6903332" y="37316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C3FE70-92EF-964E-93AE-E7269F980F15}"/>
              </a:ext>
            </a:extLst>
          </p:cNvPr>
          <p:cNvSpPr txBox="1"/>
          <p:nvPr/>
        </p:nvSpPr>
        <p:spPr>
          <a:xfrm>
            <a:off x="6395812" y="410995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407CE1E-A02F-344E-A765-D602DE852249}"/>
              </a:ext>
            </a:extLst>
          </p:cNvPr>
          <p:cNvSpPr txBox="1"/>
          <p:nvPr/>
        </p:nvSpPr>
        <p:spPr>
          <a:xfrm>
            <a:off x="5127699" y="477930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79F6252-E5FC-CD4F-9DA0-A2B79403C157}"/>
              </a:ext>
            </a:extLst>
          </p:cNvPr>
          <p:cNvSpPr/>
          <p:nvPr/>
        </p:nvSpPr>
        <p:spPr>
          <a:xfrm>
            <a:off x="5983917" y="6081306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CDB4DED-27D6-8542-B2AA-B608AA3E0515}"/>
              </a:ext>
            </a:extLst>
          </p:cNvPr>
          <p:cNvSpPr/>
          <p:nvPr/>
        </p:nvSpPr>
        <p:spPr>
          <a:xfrm>
            <a:off x="5983917" y="5669710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00FCAE0-6C1D-0E40-9D0B-78801967FB0F}"/>
              </a:ext>
            </a:extLst>
          </p:cNvPr>
          <p:cNvSpPr txBox="1"/>
          <p:nvPr/>
        </p:nvSpPr>
        <p:spPr>
          <a:xfrm>
            <a:off x="5983486" y="564443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746DC77-527B-A048-B087-036B0AAFF804}"/>
              </a:ext>
            </a:extLst>
          </p:cNvPr>
          <p:cNvSpPr txBox="1"/>
          <p:nvPr/>
        </p:nvSpPr>
        <p:spPr>
          <a:xfrm>
            <a:off x="5983486" y="605602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04618EA-E8C1-9148-8965-3AD4E63F7DE9}"/>
              </a:ext>
            </a:extLst>
          </p:cNvPr>
          <p:cNvSpPr txBox="1"/>
          <p:nvPr/>
        </p:nvSpPr>
        <p:spPr>
          <a:xfrm>
            <a:off x="6238863" y="5636192"/>
            <a:ext cx="1458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Flood Products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4464300-56E4-2947-B3C2-E83B05028188}"/>
              </a:ext>
            </a:extLst>
          </p:cNvPr>
          <p:cNvSpPr txBox="1"/>
          <p:nvPr/>
        </p:nvSpPr>
        <p:spPr>
          <a:xfrm>
            <a:off x="6238863" y="6047788"/>
            <a:ext cx="164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Cyclone Products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9348DB5-8525-F94E-8E93-6013DB69759B}"/>
              </a:ext>
            </a:extLst>
          </p:cNvPr>
          <p:cNvSpPr/>
          <p:nvPr/>
        </p:nvSpPr>
        <p:spPr>
          <a:xfrm>
            <a:off x="5983917" y="6456132"/>
            <a:ext cx="288000" cy="288000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69369A-B554-4D4B-940F-BBFEDB36B38C}"/>
              </a:ext>
            </a:extLst>
          </p:cNvPr>
          <p:cNvSpPr txBox="1"/>
          <p:nvPr/>
        </p:nvSpPr>
        <p:spPr>
          <a:xfrm>
            <a:off x="6238863" y="6422614"/>
            <a:ext cx="1873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Forest Fire Products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C932892-79F0-8F45-9B06-04038D9C649D}"/>
              </a:ext>
            </a:extLst>
          </p:cNvPr>
          <p:cNvSpPr txBox="1"/>
          <p:nvPr/>
        </p:nvSpPr>
        <p:spPr>
          <a:xfrm>
            <a:off x="5983486" y="643085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3C5F7EC-31FB-7045-ABBA-BFA764AABBD8}"/>
              </a:ext>
            </a:extLst>
          </p:cNvPr>
          <p:cNvSpPr txBox="1"/>
          <p:nvPr/>
        </p:nvSpPr>
        <p:spPr>
          <a:xfrm>
            <a:off x="5720541" y="1295400"/>
            <a:ext cx="28626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2019</a:t>
            </a:r>
            <a:endParaRPr lang="en-US" sz="1600" b="1" dirty="0"/>
          </a:p>
          <a:p>
            <a:pPr algn="ctr"/>
            <a:r>
              <a:rPr lang="en-US" sz="1600" b="1" dirty="0"/>
              <a:t>State-wise</a:t>
            </a:r>
          </a:p>
          <a:p>
            <a:pPr algn="ctr"/>
            <a:r>
              <a:rPr lang="en-US" sz="1600" b="1" dirty="0"/>
              <a:t>Disaster Situation Products</a:t>
            </a:r>
          </a:p>
          <a:p>
            <a:pPr algn="ctr"/>
            <a:r>
              <a:rPr lang="en-US" sz="1600" b="1" dirty="0"/>
              <a:t>Total Products - 268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1B55C42-D8B6-5B4D-8536-69D2D9069A90}"/>
              </a:ext>
            </a:extLst>
          </p:cNvPr>
          <p:cNvSpPr/>
          <p:nvPr/>
        </p:nvSpPr>
        <p:spPr>
          <a:xfrm>
            <a:off x="1905000" y="1219200"/>
            <a:ext cx="8393113" cy="5557443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C4BD97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769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228600"/>
            <a:ext cx="7239000" cy="533400"/>
          </a:xfrm>
        </p:spPr>
        <p:txBody>
          <a:bodyPr/>
          <a:lstStyle/>
          <a:p>
            <a:r>
              <a:rPr lang="en-US" sz="2800" b="1" dirty="0"/>
              <a:t>Support to other countries during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D5FCF-5AA8-CB4B-8FA5-511E774AAF05}"/>
              </a:ext>
            </a:extLst>
          </p:cNvPr>
          <p:cNvSpPr/>
          <p:nvPr/>
        </p:nvSpPr>
        <p:spPr>
          <a:xfrm>
            <a:off x="4495800" y="678446"/>
            <a:ext cx="3231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Sentinel Asia Framework</a:t>
            </a: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580FDC10-D6BD-AB46-9AE8-B5432783E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1" t="15491" b="25214"/>
          <a:stretch/>
        </p:blipFill>
        <p:spPr bwMode="auto">
          <a:xfrm>
            <a:off x="1887019" y="1740025"/>
            <a:ext cx="8399980" cy="4683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8D93149-8A51-084B-A0B1-4AB7156E97F9}"/>
              </a:ext>
            </a:extLst>
          </p:cNvPr>
          <p:cNvSpPr txBox="1"/>
          <p:nvPr/>
        </p:nvSpPr>
        <p:spPr>
          <a:xfrm>
            <a:off x="7109171" y="2851738"/>
            <a:ext cx="801803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sz="1400" dirty="0">
                <a:solidFill>
                  <a:schemeClr val="tx1"/>
                </a:solidFill>
              </a:rPr>
              <a:t>JAPAN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659661F-CE47-4144-8D26-AE5B04A08A9D}"/>
              </a:ext>
            </a:extLst>
          </p:cNvPr>
          <p:cNvSpPr txBox="1"/>
          <p:nvPr/>
        </p:nvSpPr>
        <p:spPr>
          <a:xfrm>
            <a:off x="5905919" y="2974849"/>
            <a:ext cx="775651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dirty="0"/>
              <a:t>S KOREA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8F215E3-CD6C-3C4D-8F6C-7A31F539B661}"/>
              </a:ext>
            </a:extLst>
          </p:cNvPr>
          <p:cNvSpPr txBox="1"/>
          <p:nvPr/>
        </p:nvSpPr>
        <p:spPr>
          <a:xfrm>
            <a:off x="4075009" y="3276876"/>
            <a:ext cx="646403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dirty="0">
                <a:solidFill>
                  <a:schemeClr val="accent1"/>
                </a:solidFill>
              </a:rPr>
              <a:t>NEPAL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06ED21-1838-FE4B-ACEC-066226D860C0}"/>
              </a:ext>
            </a:extLst>
          </p:cNvPr>
          <p:cNvSpPr txBox="1"/>
          <p:nvPr/>
        </p:nvSpPr>
        <p:spPr>
          <a:xfrm>
            <a:off x="4668492" y="3276875"/>
            <a:ext cx="776025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dirty="0">
                <a:solidFill>
                  <a:schemeClr val="accent1"/>
                </a:solidFill>
              </a:rPr>
              <a:t>BHUTAN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CAA805-3D67-2343-8886-14C68B54DA1B}"/>
              </a:ext>
            </a:extLst>
          </p:cNvPr>
          <p:cNvSpPr txBox="1"/>
          <p:nvPr/>
        </p:nvSpPr>
        <p:spPr>
          <a:xfrm>
            <a:off x="5641244" y="3399987"/>
            <a:ext cx="665128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CHINA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461FE8-B137-D74D-8C63-35A46A02E583}"/>
              </a:ext>
            </a:extLst>
          </p:cNvPr>
          <p:cNvSpPr txBox="1"/>
          <p:nvPr/>
        </p:nvSpPr>
        <p:spPr>
          <a:xfrm>
            <a:off x="4965721" y="3530765"/>
            <a:ext cx="889183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dirty="0">
                <a:solidFill>
                  <a:schemeClr val="accent1"/>
                </a:solidFill>
              </a:rPr>
              <a:t>MYANMAR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39B26A6-BD8E-9141-8F2F-CC80DB4F155D}"/>
              </a:ext>
            </a:extLst>
          </p:cNvPr>
          <p:cNvSpPr txBox="1"/>
          <p:nvPr/>
        </p:nvSpPr>
        <p:spPr>
          <a:xfrm>
            <a:off x="5641245" y="4275424"/>
            <a:ext cx="776596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dirty="0">
                <a:solidFill>
                  <a:schemeClr val="accent1"/>
                </a:solidFill>
              </a:rPr>
              <a:t>VIETNAM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89DBA98-320B-D446-84C8-F8B98FA305A9}"/>
              </a:ext>
            </a:extLst>
          </p:cNvPr>
          <p:cNvSpPr txBox="1"/>
          <p:nvPr/>
        </p:nvSpPr>
        <p:spPr>
          <a:xfrm>
            <a:off x="1771269" y="2728628"/>
            <a:ext cx="773630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TURKEY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41B7F6-C322-CB48-9E1C-AFB92E64F65C}"/>
              </a:ext>
            </a:extLst>
          </p:cNvPr>
          <p:cNvSpPr txBox="1"/>
          <p:nvPr/>
        </p:nvSpPr>
        <p:spPr>
          <a:xfrm>
            <a:off x="5509725" y="3704227"/>
            <a:ext cx="560874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dirty="0">
                <a:solidFill>
                  <a:schemeClr val="accent1"/>
                </a:solidFill>
              </a:rPr>
              <a:t>LAOS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539069-056A-5049-A3FC-067F1FB541FB}"/>
              </a:ext>
            </a:extLst>
          </p:cNvPr>
          <p:cNvSpPr txBox="1"/>
          <p:nvPr/>
        </p:nvSpPr>
        <p:spPr>
          <a:xfrm>
            <a:off x="5023728" y="4062412"/>
            <a:ext cx="841579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dirty="0">
                <a:solidFill>
                  <a:schemeClr val="accent1"/>
                </a:solidFill>
              </a:rPr>
              <a:t>THAILAND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13B912-98E8-9843-A4DA-4BD3AA4BB2F9}"/>
              </a:ext>
            </a:extLst>
          </p:cNvPr>
          <p:cNvSpPr txBox="1"/>
          <p:nvPr/>
        </p:nvSpPr>
        <p:spPr>
          <a:xfrm>
            <a:off x="6614568" y="4209673"/>
            <a:ext cx="989206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PHILIPPINES</a:t>
            </a:r>
            <a:endParaRPr lang="en-IN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2FD1B0F-388A-1C40-85AB-68908E2E6EE7}"/>
              </a:ext>
            </a:extLst>
          </p:cNvPr>
          <p:cNvSpPr txBox="1"/>
          <p:nvPr/>
        </p:nvSpPr>
        <p:spPr>
          <a:xfrm>
            <a:off x="1877858" y="1265550"/>
            <a:ext cx="8409141" cy="40011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sz="2000" dirty="0">
                <a:solidFill>
                  <a:schemeClr val="tx1"/>
                </a:solidFill>
              </a:rPr>
              <a:t>11</a:t>
            </a:r>
            <a:r>
              <a:rPr lang="en-IN" sz="1800" dirty="0">
                <a:solidFill>
                  <a:schemeClr val="tx1"/>
                </a:solidFill>
              </a:rPr>
              <a:t> countries / </a:t>
            </a:r>
            <a:r>
              <a:rPr lang="en-IN" sz="2000" dirty="0">
                <a:solidFill>
                  <a:schemeClr val="tx1"/>
                </a:solidFill>
              </a:rPr>
              <a:t>19</a:t>
            </a:r>
            <a:r>
              <a:rPr lang="en-IN" sz="1800" dirty="0">
                <a:solidFill>
                  <a:schemeClr val="tx1"/>
                </a:solidFill>
              </a:rPr>
              <a:t> Disaster Events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6FCB4FB-9ECD-CA43-8C06-BFEE13BF2D76}"/>
              </a:ext>
            </a:extLst>
          </p:cNvPr>
          <p:cNvSpPr txBox="1"/>
          <p:nvPr/>
        </p:nvSpPr>
        <p:spPr>
          <a:xfrm>
            <a:off x="2240345" y="6515161"/>
            <a:ext cx="960055" cy="30777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sz="1400" dirty="0">
                <a:solidFill>
                  <a:schemeClr val="accent1"/>
                </a:solidFill>
              </a:rPr>
              <a:t>FLOODS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9CA5A8B-689D-F746-9466-98DF81B5EDE9}"/>
              </a:ext>
            </a:extLst>
          </p:cNvPr>
          <p:cNvSpPr txBox="1"/>
          <p:nvPr/>
        </p:nvSpPr>
        <p:spPr>
          <a:xfrm>
            <a:off x="3281633" y="6515161"/>
            <a:ext cx="1426276" cy="30777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sz="1400" dirty="0">
                <a:solidFill>
                  <a:schemeClr val="accent4">
                    <a:lumMod val="75000"/>
                  </a:schemeClr>
                </a:solidFill>
              </a:rPr>
              <a:t>LANDSLIDES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2BDF7D-AD3D-1F4D-991E-E7DD868D5D12}"/>
              </a:ext>
            </a:extLst>
          </p:cNvPr>
          <p:cNvSpPr txBox="1"/>
          <p:nvPr/>
        </p:nvSpPr>
        <p:spPr>
          <a:xfrm>
            <a:off x="4789142" y="6515161"/>
            <a:ext cx="1587374" cy="30777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sz="1400" dirty="0">
                <a:solidFill>
                  <a:schemeClr val="accent2">
                    <a:lumMod val="50000"/>
                  </a:schemeClr>
                </a:solidFill>
              </a:rPr>
              <a:t>EARTHQUAKES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494D3FC-B96A-7A42-AB42-6D24ECE8E2B2}"/>
              </a:ext>
            </a:extLst>
          </p:cNvPr>
          <p:cNvSpPr txBox="1"/>
          <p:nvPr/>
        </p:nvSpPr>
        <p:spPr>
          <a:xfrm>
            <a:off x="6457749" y="6515161"/>
            <a:ext cx="1591914" cy="30777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sz="1400" dirty="0"/>
              <a:t>FOREST FIRES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643DB02-A835-FF4C-812D-B6AC89C8EDDA}"/>
              </a:ext>
            </a:extLst>
          </p:cNvPr>
          <p:cNvSpPr txBox="1"/>
          <p:nvPr/>
        </p:nvSpPr>
        <p:spPr>
          <a:xfrm>
            <a:off x="8130894" y="6515161"/>
            <a:ext cx="2156106" cy="30777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sz="1400" dirty="0">
                <a:solidFill>
                  <a:schemeClr val="tx1"/>
                </a:solidFill>
              </a:rPr>
              <a:t>MULTIPLE DISASTERS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E93CCF-6EA5-E847-985E-FB17A5B0A3EF}"/>
              </a:ext>
            </a:extLst>
          </p:cNvPr>
          <p:cNvSpPr txBox="1"/>
          <p:nvPr/>
        </p:nvSpPr>
        <p:spPr>
          <a:xfrm>
            <a:off x="9011549" y="1959186"/>
            <a:ext cx="1156911" cy="2092881"/>
          </a:xfrm>
          <a:prstGeom prst="rect">
            <a:avLst/>
          </a:prstGeom>
          <a:solidFill>
            <a:srgbClr val="FFFFFF">
              <a:alpha val="50196"/>
            </a:srgb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dirty="0"/>
              <a:t>COUNTRIES</a:t>
            </a:r>
          </a:p>
          <a:p>
            <a:endParaRPr lang="en-IN" dirty="0"/>
          </a:p>
          <a:p>
            <a:r>
              <a:rPr lang="en-IN" dirty="0">
                <a:solidFill>
                  <a:schemeClr val="tx1"/>
                </a:solidFill>
              </a:rPr>
              <a:t>TURKEY</a:t>
            </a:r>
          </a:p>
          <a:p>
            <a:r>
              <a:rPr lang="en-IN" dirty="0">
                <a:solidFill>
                  <a:schemeClr val="tx1"/>
                </a:solidFill>
              </a:rPr>
              <a:t>NEPAL</a:t>
            </a:r>
          </a:p>
          <a:p>
            <a:r>
              <a:rPr lang="en-IN" dirty="0">
                <a:solidFill>
                  <a:schemeClr val="tx1"/>
                </a:solidFill>
              </a:rPr>
              <a:t>BHUTAN</a:t>
            </a:r>
          </a:p>
          <a:p>
            <a:r>
              <a:rPr lang="en-IN" dirty="0">
                <a:solidFill>
                  <a:schemeClr val="tx1"/>
                </a:solidFill>
              </a:rPr>
              <a:t>MYANMAR</a:t>
            </a:r>
          </a:p>
          <a:p>
            <a:r>
              <a:rPr lang="en-IN" dirty="0">
                <a:solidFill>
                  <a:schemeClr val="tx1"/>
                </a:solidFill>
              </a:rPr>
              <a:t>LAOS</a:t>
            </a:r>
          </a:p>
          <a:p>
            <a:r>
              <a:rPr lang="en-IN" dirty="0">
                <a:solidFill>
                  <a:schemeClr val="tx1"/>
                </a:solidFill>
              </a:rPr>
              <a:t>THAILAND</a:t>
            </a:r>
          </a:p>
          <a:p>
            <a:r>
              <a:rPr lang="en-IN" dirty="0">
                <a:solidFill>
                  <a:schemeClr val="tx1"/>
                </a:solidFill>
              </a:rPr>
              <a:t>VIETNAM</a:t>
            </a:r>
          </a:p>
          <a:p>
            <a:r>
              <a:rPr lang="en-IN" dirty="0">
                <a:solidFill>
                  <a:schemeClr val="tx1"/>
                </a:solidFill>
              </a:rPr>
              <a:t>PHILIPPINES</a:t>
            </a:r>
          </a:p>
          <a:p>
            <a:r>
              <a:rPr lang="en-IN" dirty="0">
                <a:solidFill>
                  <a:schemeClr val="tx1"/>
                </a:solidFill>
              </a:rPr>
              <a:t>CHINA</a:t>
            </a:r>
          </a:p>
          <a:p>
            <a:r>
              <a:rPr lang="en-IN" dirty="0">
                <a:solidFill>
                  <a:schemeClr val="tx1"/>
                </a:solidFill>
              </a:rPr>
              <a:t>S KOREA</a:t>
            </a:r>
          </a:p>
          <a:p>
            <a:r>
              <a:rPr lang="en-IN" dirty="0">
                <a:solidFill>
                  <a:schemeClr val="tx1"/>
                </a:solidFill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24051684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228600"/>
            <a:ext cx="7239000" cy="533400"/>
          </a:xfrm>
        </p:spPr>
        <p:txBody>
          <a:bodyPr/>
          <a:lstStyle/>
          <a:p>
            <a:r>
              <a:rPr lang="en-US" sz="2800" b="1" dirty="0"/>
              <a:t>Support to other countries during 2019</a:t>
            </a:r>
          </a:p>
        </p:txBody>
      </p:sp>
      <p:pic>
        <p:nvPicPr>
          <p:cNvPr id="6" name="Picture 5" descr="world-map-outline-giez6vxb.png">
            <a:extLst>
              <a:ext uri="{FF2B5EF4-FFF2-40B4-BE49-F238E27FC236}">
                <a16:creationId xmlns:a16="http://schemas.microsoft.com/office/drawing/2014/main" id="{65EA0C8E-5A77-E848-A37E-8B459F1F9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36228"/>
            <a:ext cx="9144000" cy="42317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06DB9E-B7C1-1844-8194-ADFBCA6AB925}"/>
              </a:ext>
            </a:extLst>
          </p:cNvPr>
          <p:cNvSpPr/>
          <p:nvPr/>
        </p:nvSpPr>
        <p:spPr>
          <a:xfrm>
            <a:off x="4238612" y="5566620"/>
            <a:ext cx="364333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C80360-B1A8-2C47-9A2E-74298F62BB99}"/>
              </a:ext>
            </a:extLst>
          </p:cNvPr>
          <p:cNvSpPr/>
          <p:nvPr/>
        </p:nvSpPr>
        <p:spPr>
          <a:xfrm>
            <a:off x="4255545" y="6038869"/>
            <a:ext cx="3786214" cy="742931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E718C0-BFA1-004C-A748-39E30AB4B0DC}"/>
              </a:ext>
            </a:extLst>
          </p:cNvPr>
          <p:cNvSpPr/>
          <p:nvPr/>
        </p:nvSpPr>
        <p:spPr>
          <a:xfrm>
            <a:off x="4325859" y="6307924"/>
            <a:ext cx="144000" cy="144000"/>
          </a:xfrm>
          <a:prstGeom prst="ellipse">
            <a:avLst/>
          </a:prstGeom>
          <a:solidFill>
            <a:srgbClr val="FF7C8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D0BE2E-2CB1-FC46-92CC-79E376DB6B03}"/>
              </a:ext>
            </a:extLst>
          </p:cNvPr>
          <p:cNvSpPr/>
          <p:nvPr/>
        </p:nvSpPr>
        <p:spPr>
          <a:xfrm>
            <a:off x="4325859" y="6077866"/>
            <a:ext cx="144000" cy="1440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BE82AE-5017-4A47-BBE7-D6402A1B2313}"/>
              </a:ext>
            </a:extLst>
          </p:cNvPr>
          <p:cNvSpPr/>
          <p:nvPr/>
        </p:nvSpPr>
        <p:spPr>
          <a:xfrm>
            <a:off x="6397561" y="6075492"/>
            <a:ext cx="144000" cy="14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D7FFFA-8EBD-5E43-927A-D948882C8A24}"/>
              </a:ext>
            </a:extLst>
          </p:cNvPr>
          <p:cNvSpPr txBox="1"/>
          <p:nvPr/>
        </p:nvSpPr>
        <p:spPr>
          <a:xfrm>
            <a:off x="4469859" y="6003092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Earthquake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AE126E-0285-8542-A4BB-BFA01C81647A}"/>
              </a:ext>
            </a:extLst>
          </p:cNvPr>
          <p:cNvSpPr txBox="1"/>
          <p:nvPr/>
        </p:nvSpPr>
        <p:spPr>
          <a:xfrm>
            <a:off x="6541561" y="5994172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Flood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F32095-961F-0B4E-BA8B-07BE192AF5C7}"/>
              </a:ext>
            </a:extLst>
          </p:cNvPr>
          <p:cNvSpPr txBox="1"/>
          <p:nvPr/>
        </p:nvSpPr>
        <p:spPr>
          <a:xfrm>
            <a:off x="4469859" y="6226143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Volcano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2D572C-3CDC-6E47-BB2D-BB3A5E76C7B9}"/>
              </a:ext>
            </a:extLst>
          </p:cNvPr>
          <p:cNvSpPr/>
          <p:nvPr/>
        </p:nvSpPr>
        <p:spPr>
          <a:xfrm>
            <a:off x="4325859" y="6538875"/>
            <a:ext cx="144000" cy="1440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88D8E0-3EBE-D049-8359-5F05F537BC5C}"/>
              </a:ext>
            </a:extLst>
          </p:cNvPr>
          <p:cNvSpPr txBox="1"/>
          <p:nvPr/>
        </p:nvSpPr>
        <p:spPr>
          <a:xfrm>
            <a:off x="4469859" y="6445607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Forest Fire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D0920C-5A64-BF46-ACC1-77100E4DDEE5}"/>
              </a:ext>
            </a:extLst>
          </p:cNvPr>
          <p:cNvSpPr/>
          <p:nvPr/>
        </p:nvSpPr>
        <p:spPr>
          <a:xfrm>
            <a:off x="6397561" y="6300877"/>
            <a:ext cx="144000" cy="144000"/>
          </a:xfrm>
          <a:prstGeom prst="ellipse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FCB3F-D58C-7D48-ADB3-518D6DCE483F}"/>
              </a:ext>
            </a:extLst>
          </p:cNvPr>
          <p:cNvSpPr txBox="1"/>
          <p:nvPr/>
        </p:nvSpPr>
        <p:spPr>
          <a:xfrm>
            <a:off x="6541561" y="6231139"/>
            <a:ext cx="1357322" cy="31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Ocean Storm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6287F1-79AE-764B-B84A-5B4B4F81FF95}"/>
              </a:ext>
            </a:extLst>
          </p:cNvPr>
          <p:cNvSpPr/>
          <p:nvPr/>
        </p:nvSpPr>
        <p:spPr>
          <a:xfrm>
            <a:off x="6397561" y="6530722"/>
            <a:ext cx="144000" cy="14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65A452-048A-4944-8D3D-2D729F175657}"/>
              </a:ext>
            </a:extLst>
          </p:cNvPr>
          <p:cNvSpPr txBox="1"/>
          <p:nvPr/>
        </p:nvSpPr>
        <p:spPr>
          <a:xfrm>
            <a:off x="6541561" y="6445453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Slide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1CE7A-D0D0-7146-B739-9D31868D440E}"/>
              </a:ext>
            </a:extLst>
          </p:cNvPr>
          <p:cNvSpPr txBox="1"/>
          <p:nvPr/>
        </p:nvSpPr>
        <p:spPr>
          <a:xfrm>
            <a:off x="5986292" y="4784321"/>
            <a:ext cx="994325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Zimbabwe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AFC2B5-719C-6F47-A45A-96DF7044172A}"/>
              </a:ext>
            </a:extLst>
          </p:cNvPr>
          <p:cNvSpPr/>
          <p:nvPr/>
        </p:nvSpPr>
        <p:spPr>
          <a:xfrm>
            <a:off x="6024000" y="4670269"/>
            <a:ext cx="144000" cy="144000"/>
          </a:xfrm>
          <a:prstGeom prst="ellipse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EB8342-8D70-1F41-8228-4340538D6C0B}"/>
              </a:ext>
            </a:extLst>
          </p:cNvPr>
          <p:cNvSpPr txBox="1"/>
          <p:nvPr/>
        </p:nvSpPr>
        <p:spPr>
          <a:xfrm>
            <a:off x="3460096" y="4403105"/>
            <a:ext cx="769103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Bolivia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575702-D479-D84B-B040-43D8503308EA}"/>
              </a:ext>
            </a:extLst>
          </p:cNvPr>
          <p:cNvSpPr/>
          <p:nvPr/>
        </p:nvSpPr>
        <p:spPr>
          <a:xfrm>
            <a:off x="3388096" y="4627924"/>
            <a:ext cx="144000" cy="14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457FCCC-D5C9-D842-952F-85609A9D5314}"/>
              </a:ext>
            </a:extLst>
          </p:cNvPr>
          <p:cNvSpPr/>
          <p:nvPr/>
        </p:nvSpPr>
        <p:spPr>
          <a:xfrm>
            <a:off x="3595540" y="4783615"/>
            <a:ext cx="144000" cy="14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D970E1-29D5-2B4E-A509-8FC3D630DF91}"/>
              </a:ext>
            </a:extLst>
          </p:cNvPr>
          <p:cNvSpPr txBox="1"/>
          <p:nvPr/>
        </p:nvSpPr>
        <p:spPr>
          <a:xfrm>
            <a:off x="3723426" y="4940187"/>
            <a:ext cx="884287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Paraguay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238526-0BE7-CE46-A527-A3D4C4DBCC75}"/>
              </a:ext>
            </a:extLst>
          </p:cNvPr>
          <p:cNvSpPr txBox="1"/>
          <p:nvPr/>
        </p:nvSpPr>
        <p:spPr>
          <a:xfrm>
            <a:off x="2618138" y="4533843"/>
            <a:ext cx="562482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Peru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807B25-FCAC-124B-BAF2-1713C5C5C184}"/>
              </a:ext>
            </a:extLst>
          </p:cNvPr>
          <p:cNvSpPr/>
          <p:nvPr/>
        </p:nvSpPr>
        <p:spPr>
          <a:xfrm>
            <a:off x="3147170" y="4469923"/>
            <a:ext cx="144000" cy="1440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E12C2F9-D0E1-3B40-89D4-F69C39252498}"/>
              </a:ext>
            </a:extLst>
          </p:cNvPr>
          <p:cNvSpPr/>
          <p:nvPr/>
        </p:nvSpPr>
        <p:spPr>
          <a:xfrm>
            <a:off x="6314383" y="2404194"/>
            <a:ext cx="144000" cy="14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9EE72-4788-0645-95BA-29FA2DD894B3}"/>
              </a:ext>
            </a:extLst>
          </p:cNvPr>
          <p:cNvSpPr txBox="1"/>
          <p:nvPr/>
        </p:nvSpPr>
        <p:spPr>
          <a:xfrm>
            <a:off x="6508464" y="2181156"/>
            <a:ext cx="676039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Russia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E835CB9-F5CE-9347-B82A-9CC2DCD93C7A}"/>
              </a:ext>
            </a:extLst>
          </p:cNvPr>
          <p:cNvSpPr/>
          <p:nvPr/>
        </p:nvSpPr>
        <p:spPr>
          <a:xfrm>
            <a:off x="6314383" y="2198805"/>
            <a:ext cx="144000" cy="14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F35F2BB-02C9-0549-A7C3-263CA67B2F7F}"/>
              </a:ext>
            </a:extLst>
          </p:cNvPr>
          <p:cNvSpPr/>
          <p:nvPr/>
        </p:nvSpPr>
        <p:spPr>
          <a:xfrm>
            <a:off x="3036620" y="4318913"/>
            <a:ext cx="144000" cy="144000"/>
          </a:xfrm>
          <a:prstGeom prst="ellipse">
            <a:avLst/>
          </a:prstGeom>
          <a:solidFill>
            <a:srgbClr val="FF7C8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2D06EA-EE96-A041-8BAE-4D2DA94D8250}"/>
              </a:ext>
            </a:extLst>
          </p:cNvPr>
          <p:cNvSpPr txBox="1"/>
          <p:nvPr/>
        </p:nvSpPr>
        <p:spPr>
          <a:xfrm>
            <a:off x="3273265" y="3064397"/>
            <a:ext cx="900321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Bahamas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426422-CB73-F94D-92CC-C52677594D70}"/>
              </a:ext>
            </a:extLst>
          </p:cNvPr>
          <p:cNvSpPr/>
          <p:nvPr/>
        </p:nvSpPr>
        <p:spPr>
          <a:xfrm>
            <a:off x="3184878" y="3272014"/>
            <a:ext cx="144000" cy="144000"/>
          </a:xfrm>
          <a:prstGeom prst="ellipse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AD431E-9A56-4045-8CEC-75A030B0B419}"/>
              </a:ext>
            </a:extLst>
          </p:cNvPr>
          <p:cNvSpPr/>
          <p:nvPr/>
        </p:nvSpPr>
        <p:spPr>
          <a:xfrm>
            <a:off x="3667540" y="4897318"/>
            <a:ext cx="144000" cy="1440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D805F99-09D7-4445-96B7-6ECB4B083F2F}"/>
              </a:ext>
            </a:extLst>
          </p:cNvPr>
          <p:cNvSpPr/>
          <p:nvPr/>
        </p:nvSpPr>
        <p:spPr>
          <a:xfrm>
            <a:off x="7473783" y="3343674"/>
            <a:ext cx="144000" cy="14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84CCAE-C8F5-3342-8F18-9B751BAE1EF5}"/>
              </a:ext>
            </a:extLst>
          </p:cNvPr>
          <p:cNvSpPr txBox="1"/>
          <p:nvPr/>
        </p:nvSpPr>
        <p:spPr>
          <a:xfrm>
            <a:off x="6846484" y="3443471"/>
            <a:ext cx="623772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India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9004379-56D4-F344-9D7D-CA809BDA312E}"/>
              </a:ext>
            </a:extLst>
          </p:cNvPr>
          <p:cNvSpPr/>
          <p:nvPr/>
        </p:nvSpPr>
        <p:spPr>
          <a:xfrm>
            <a:off x="8489999" y="4103010"/>
            <a:ext cx="144000" cy="1440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176A21-E2EE-AF4C-9F83-880CA208C16F}"/>
              </a:ext>
            </a:extLst>
          </p:cNvPr>
          <p:cNvSpPr txBox="1"/>
          <p:nvPr/>
        </p:nvSpPr>
        <p:spPr>
          <a:xfrm>
            <a:off x="8518249" y="4204593"/>
            <a:ext cx="904579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Indonesia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B5B13F9-FB89-7342-9E5C-4E2D3FFC2A91}"/>
              </a:ext>
            </a:extLst>
          </p:cNvPr>
          <p:cNvSpPr/>
          <p:nvPr/>
        </p:nvSpPr>
        <p:spPr>
          <a:xfrm>
            <a:off x="8867390" y="2801879"/>
            <a:ext cx="144000" cy="144000"/>
          </a:xfrm>
          <a:prstGeom prst="ellipse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E53CD1B-2E97-634C-9E80-F6BDD1F2FDBA}"/>
              </a:ext>
            </a:extLst>
          </p:cNvPr>
          <p:cNvSpPr/>
          <p:nvPr/>
        </p:nvSpPr>
        <p:spPr>
          <a:xfrm>
            <a:off x="8867390" y="3031724"/>
            <a:ext cx="144000" cy="14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23E447-ECEE-5D48-8C44-D19676EC76AC}"/>
              </a:ext>
            </a:extLst>
          </p:cNvPr>
          <p:cNvSpPr txBox="1"/>
          <p:nvPr/>
        </p:nvSpPr>
        <p:spPr>
          <a:xfrm>
            <a:off x="9013978" y="2815543"/>
            <a:ext cx="617628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Japan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EF21D70-4D47-974F-BEB9-36DAE5BB7C24}"/>
              </a:ext>
            </a:extLst>
          </p:cNvPr>
          <p:cNvSpPr/>
          <p:nvPr/>
        </p:nvSpPr>
        <p:spPr>
          <a:xfrm>
            <a:off x="5540867" y="3966985"/>
            <a:ext cx="144000" cy="14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BF19A3-AA0B-4B41-9662-9446773419F4}"/>
              </a:ext>
            </a:extLst>
          </p:cNvPr>
          <p:cNvSpPr txBox="1"/>
          <p:nvPr/>
        </p:nvSpPr>
        <p:spPr>
          <a:xfrm>
            <a:off x="4645669" y="4110904"/>
            <a:ext cx="994325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Cameroon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9F57D3-04BD-6F45-915E-9CCB5C0804F1}"/>
              </a:ext>
            </a:extLst>
          </p:cNvPr>
          <p:cNvSpPr txBox="1"/>
          <p:nvPr/>
        </p:nvSpPr>
        <p:spPr>
          <a:xfrm>
            <a:off x="8763057" y="3562423"/>
            <a:ext cx="1062954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Philippines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FFB7A66-057B-164D-8315-21BEC06ACCF9}"/>
              </a:ext>
            </a:extLst>
          </p:cNvPr>
          <p:cNvSpPr/>
          <p:nvPr/>
        </p:nvSpPr>
        <p:spPr>
          <a:xfrm>
            <a:off x="8691057" y="3787242"/>
            <a:ext cx="144000" cy="1440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D6608C-E40B-6D47-90E9-A382F0CC068A}"/>
              </a:ext>
            </a:extLst>
          </p:cNvPr>
          <p:cNvSpPr txBox="1"/>
          <p:nvPr/>
        </p:nvSpPr>
        <p:spPr>
          <a:xfrm>
            <a:off x="7595642" y="3553855"/>
            <a:ext cx="1095415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Bangladesh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71F13AE-A90F-CC4B-B7D6-9FC323D08828}"/>
              </a:ext>
            </a:extLst>
          </p:cNvPr>
          <p:cNvSpPr/>
          <p:nvPr/>
        </p:nvSpPr>
        <p:spPr>
          <a:xfrm>
            <a:off x="7689112" y="3416200"/>
            <a:ext cx="144000" cy="144000"/>
          </a:xfrm>
          <a:prstGeom prst="ellipse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3EBE1B-69E4-ED4E-A64A-52C621B9C4AB}"/>
              </a:ext>
            </a:extLst>
          </p:cNvPr>
          <p:cNvSpPr txBox="1"/>
          <p:nvPr/>
        </p:nvSpPr>
        <p:spPr>
          <a:xfrm>
            <a:off x="6335892" y="4129353"/>
            <a:ext cx="644414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Kenya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28BA25D-1A20-1F46-A4F5-9D67BB3727C3}"/>
              </a:ext>
            </a:extLst>
          </p:cNvPr>
          <p:cNvSpPr/>
          <p:nvPr/>
        </p:nvSpPr>
        <p:spPr>
          <a:xfrm>
            <a:off x="10148537" y="4720367"/>
            <a:ext cx="144000" cy="144000"/>
          </a:xfrm>
          <a:prstGeom prst="ellipse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CD5F2B-A009-364E-89B8-3C28DF30D8A8}"/>
              </a:ext>
            </a:extLst>
          </p:cNvPr>
          <p:cNvSpPr txBox="1"/>
          <p:nvPr/>
        </p:nvSpPr>
        <p:spPr>
          <a:xfrm>
            <a:off x="9631605" y="4847940"/>
            <a:ext cx="516931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Fiji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DA285A-F836-004E-8138-036D2366A8B7}"/>
              </a:ext>
            </a:extLst>
          </p:cNvPr>
          <p:cNvSpPr txBox="1"/>
          <p:nvPr/>
        </p:nvSpPr>
        <p:spPr>
          <a:xfrm>
            <a:off x="1524000" y="127629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C00000"/>
                </a:solidFill>
                <a:latin typeface="Arial" charset="0"/>
              </a:defRPr>
            </a:lvl1pPr>
          </a:lstStyle>
          <a:p>
            <a:r>
              <a:rPr lang="en-IN" sz="2000" dirty="0">
                <a:solidFill>
                  <a:schemeClr val="tx1"/>
                </a:solidFill>
              </a:rPr>
              <a:t>17 countries / 21 Disaster Events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0EB55BF-9715-3F45-8157-FB8F189C371B}"/>
              </a:ext>
            </a:extLst>
          </p:cNvPr>
          <p:cNvSpPr/>
          <p:nvPr/>
        </p:nvSpPr>
        <p:spPr>
          <a:xfrm>
            <a:off x="3291170" y="5218931"/>
            <a:ext cx="144000" cy="144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ED1003-7A05-EE46-9169-69E5F16FCF3B}"/>
              </a:ext>
            </a:extLst>
          </p:cNvPr>
          <p:cNvSpPr txBox="1"/>
          <p:nvPr/>
        </p:nvSpPr>
        <p:spPr>
          <a:xfrm>
            <a:off x="2812696" y="5345354"/>
            <a:ext cx="562482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Chile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B52BDAE-1373-8A42-9947-B690420AA090}"/>
              </a:ext>
            </a:extLst>
          </p:cNvPr>
          <p:cNvSpPr txBox="1"/>
          <p:nvPr/>
        </p:nvSpPr>
        <p:spPr>
          <a:xfrm>
            <a:off x="6739645" y="4579889"/>
            <a:ext cx="1159238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Mozambique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6CB0DB5-74B7-C241-A329-47B0C61BE956}"/>
              </a:ext>
            </a:extLst>
          </p:cNvPr>
          <p:cNvSpPr/>
          <p:nvPr/>
        </p:nvSpPr>
        <p:spPr>
          <a:xfrm>
            <a:off x="6579269" y="4614117"/>
            <a:ext cx="144000" cy="144000"/>
          </a:xfrm>
          <a:prstGeom prst="ellipse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3A2F04D-0301-2E4E-8B57-FA7083085EC0}"/>
              </a:ext>
            </a:extLst>
          </p:cNvPr>
          <p:cNvSpPr/>
          <p:nvPr/>
        </p:nvSpPr>
        <p:spPr>
          <a:xfrm>
            <a:off x="6260586" y="4078816"/>
            <a:ext cx="144000" cy="14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7404AF9-724E-0141-B7D3-32964529D29C}"/>
              </a:ext>
            </a:extLst>
          </p:cNvPr>
          <p:cNvSpPr txBox="1"/>
          <p:nvPr/>
        </p:nvSpPr>
        <p:spPr>
          <a:xfrm>
            <a:off x="5719288" y="3757826"/>
            <a:ext cx="789176" cy="30777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Uganda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A76A641-2F71-DF41-B5AF-B423C25F4A2D}"/>
              </a:ext>
            </a:extLst>
          </p:cNvPr>
          <p:cNvSpPr/>
          <p:nvPr/>
        </p:nvSpPr>
        <p:spPr>
          <a:xfrm>
            <a:off x="6072683" y="4044791"/>
            <a:ext cx="144000" cy="14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D5FCF-5AA8-CB4B-8FA5-511E774AAF05}"/>
              </a:ext>
            </a:extLst>
          </p:cNvPr>
          <p:cNvSpPr/>
          <p:nvPr/>
        </p:nvSpPr>
        <p:spPr>
          <a:xfrm>
            <a:off x="4038600" y="678446"/>
            <a:ext cx="4142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International Charter Framework</a:t>
            </a:r>
          </a:p>
        </p:txBody>
      </p:sp>
    </p:spTree>
    <p:extLst>
      <p:ext uri="{BB962C8B-B14F-4D97-AF65-F5344CB8AC3E}">
        <p14:creationId xmlns:p14="http://schemas.microsoft.com/office/powerpoint/2010/main" val="18111511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56C179F-DCE4-D643-B05A-F99E149C865A}"/>
              </a:ext>
            </a:extLst>
          </p:cNvPr>
          <p:cNvSpPr/>
          <p:nvPr/>
        </p:nvSpPr>
        <p:spPr>
          <a:xfrm>
            <a:off x="152400" y="4876800"/>
            <a:ext cx="11912600" cy="162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6BAF328-3297-FB4C-8EA9-64A3D8EFAEAC}"/>
              </a:ext>
            </a:extLst>
          </p:cNvPr>
          <p:cNvSpPr/>
          <p:nvPr/>
        </p:nvSpPr>
        <p:spPr>
          <a:xfrm>
            <a:off x="152400" y="3170400"/>
            <a:ext cx="11912600" cy="1584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00B6E91-B3FE-1347-83C7-751AF90AD86B}"/>
              </a:ext>
            </a:extLst>
          </p:cNvPr>
          <p:cNvSpPr/>
          <p:nvPr/>
        </p:nvSpPr>
        <p:spPr>
          <a:xfrm>
            <a:off x="152400" y="1247746"/>
            <a:ext cx="11912600" cy="18002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14600" y="381000"/>
            <a:ext cx="7772400" cy="533400"/>
          </a:xfrm>
        </p:spPr>
        <p:txBody>
          <a:bodyPr/>
          <a:lstStyle/>
          <a:p>
            <a:pPr>
              <a:spcBef>
                <a:spcPts val="0"/>
              </a:spcBef>
              <a:buSzTx/>
              <a:defRPr/>
            </a:pPr>
            <a:r>
              <a:rPr lang="en-US" b="1" dirty="0"/>
              <a:t>ISRO Proposed Contribution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C29D9-0FCA-DD4D-9C04-F60C73F2CF41}"/>
              </a:ext>
            </a:extLst>
          </p:cNvPr>
          <p:cNvSpPr/>
          <p:nvPr/>
        </p:nvSpPr>
        <p:spPr>
          <a:xfrm>
            <a:off x="2052939" y="1785880"/>
            <a:ext cx="10113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ISRO has launched several Geo-Leo Satellites and a few Satellites are proposed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GEO Satellites - INSAT-3D / 3DR; </a:t>
            </a:r>
            <a:r>
              <a:rPr lang="en-IN" b="1" dirty="0">
                <a:solidFill>
                  <a:srgbClr val="7030A0"/>
                </a:solidFill>
              </a:rPr>
              <a:t>GISAT-1,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LEO Satellites-ResourceSat-2 / 2A; </a:t>
            </a:r>
            <a:r>
              <a:rPr lang="en-IN" b="1" dirty="0">
                <a:solidFill>
                  <a:srgbClr val="7030A0"/>
                </a:solidFill>
              </a:rPr>
              <a:t>RISAT-1A/1B, NISAR, (DMC-SAR), ResourceSat-3,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DEM – </a:t>
            </a:r>
            <a:r>
              <a:rPr lang="en-IN" b="1" dirty="0" err="1"/>
              <a:t>CartoDEM</a:t>
            </a:r>
            <a:r>
              <a:rPr lang="en-IN" b="1" dirty="0"/>
              <a:t>,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127C3-3477-5C4A-8629-8291EA387EBE}"/>
              </a:ext>
            </a:extLst>
          </p:cNvPr>
          <p:cNvSpPr txBox="1"/>
          <p:nvPr/>
        </p:nvSpPr>
        <p:spPr>
          <a:xfrm>
            <a:off x="2057400" y="1325941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Data Availability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98B02-6D97-F046-8FC7-9F1B5136CB0F}"/>
              </a:ext>
            </a:extLst>
          </p:cNvPr>
          <p:cNvSpPr/>
          <p:nvPr/>
        </p:nvSpPr>
        <p:spPr>
          <a:xfrm>
            <a:off x="2096852" y="3736539"/>
            <a:ext cx="9637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Improved Flood Monitoring using GEO-LEO-SAR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Forest Fire Danger Index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01945-267C-4845-BD28-32EB2DBAFFFD}"/>
              </a:ext>
            </a:extLst>
          </p:cNvPr>
          <p:cNvSpPr txBox="1"/>
          <p:nvPr/>
        </p:nvSpPr>
        <p:spPr>
          <a:xfrm>
            <a:off x="2057400" y="3276600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Disaster Applications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FDC0DF-B8C7-E542-B4FC-F0EE2BDAC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27" t="29377" r="38077" b="39435"/>
          <a:stretch/>
        </p:blipFill>
        <p:spPr>
          <a:xfrm>
            <a:off x="304800" y="1373595"/>
            <a:ext cx="1730981" cy="1569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D1B4466-6A0A-904A-B2A0-8B21C374D538}"/>
              </a:ext>
            </a:extLst>
          </p:cNvPr>
          <p:cNvSpPr/>
          <p:nvPr/>
        </p:nvSpPr>
        <p:spPr>
          <a:xfrm>
            <a:off x="2096852" y="5599338"/>
            <a:ext cx="9637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Online satellite data processing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Proto-type initiative for International Charter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853BA7-7FA5-2545-8172-563EC4EFF62C}"/>
              </a:ext>
            </a:extLst>
          </p:cNvPr>
          <p:cNvSpPr txBox="1"/>
          <p:nvPr/>
        </p:nvSpPr>
        <p:spPr>
          <a:xfrm>
            <a:off x="2057400" y="5057734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On-line Processing Tools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DD9DD963-8FDD-EE45-9D5D-744316970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65" b="26745"/>
          <a:stretch/>
        </p:blipFill>
        <p:spPr bwMode="auto">
          <a:xfrm>
            <a:off x="304799" y="3296995"/>
            <a:ext cx="1730981" cy="135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6FB86A-1E9B-3044-8D59-751CE24EA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39" y="5000654"/>
            <a:ext cx="17653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39861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14600" y="304800"/>
            <a:ext cx="7772400" cy="533400"/>
          </a:xfrm>
        </p:spPr>
        <p:txBody>
          <a:bodyPr/>
          <a:lstStyle/>
          <a:p>
            <a:r>
              <a:rPr lang="en-US" sz="2800" b="1" dirty="0"/>
              <a:t>Flood Pilot – ISRO Proposed Contributions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943763-A738-0146-80C8-539A3380EF41}"/>
              </a:ext>
            </a:extLst>
          </p:cNvPr>
          <p:cNvSpPr/>
          <p:nvPr/>
        </p:nvSpPr>
        <p:spPr>
          <a:xfrm>
            <a:off x="39452" y="1371600"/>
            <a:ext cx="12050948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GEO / LEO / SAR Satellites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defTabSz="4572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GEO – Present - INSAT-3D / 3DR – 1 km (Visible, IR), 15 minutes with two satellites</a:t>
            </a:r>
          </a:p>
          <a:p>
            <a:pPr marL="342900" marR="0" lvl="0" indent="-342900" defTabSz="4572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GEO – Near Future - GISAT – 42m, Multiple coverages for a given area in a day</a:t>
            </a:r>
          </a:p>
          <a:p>
            <a:pPr marL="342900" marR="0" lvl="0" indent="-342900" defTabSz="4572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LEO – Present – ResourceSat-2/2A – 56m, 740 km swath, 3 days with two satellites</a:t>
            </a:r>
          </a:p>
          <a:p>
            <a:pPr marL="342900" marR="0" lvl="0" indent="-342900" defTabSz="4572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LEO – Near Future – </a:t>
            </a:r>
            <a:r>
              <a:rPr kumimoji="0" lang="en-I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ResourceSat</a:t>
            </a: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3/3A – 20m, 925 km swath, 2 days with two satellites</a:t>
            </a:r>
          </a:p>
          <a:p>
            <a:pPr marL="0" marR="0" lvl="0" indent="0" defTabSz="4572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		   </a:t>
            </a:r>
            <a:r>
              <a:rPr kumimoji="0" lang="en-I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Resourcesat</a:t>
            </a: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3S – 1.25 m PAN (STEREO) + 2.5 m Mx</a:t>
            </a:r>
          </a:p>
          <a:p>
            <a:pPr marL="342900" marR="0" lvl="0" indent="-342900" defTabSz="4572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SAR – Near Future – RISAT-1A/1B – C-band SAR; 50m, 240 km swath (CRS mode), </a:t>
            </a:r>
          </a:p>
          <a:p>
            <a:pPr marR="0" lvl="0" defTabSz="4572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					</a:t>
            </a: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days (with 2 satellites)</a:t>
            </a:r>
          </a:p>
          <a:p>
            <a:pPr marL="0" marR="0" lvl="2" indent="0" defTabSz="4572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			NISAR – L &amp; S band SAR; </a:t>
            </a:r>
          </a:p>
          <a:p>
            <a:pPr marL="0" marR="0" lvl="2" indent="0" defTabSz="4572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DMC-SAR – C-band SAR, Inclined orbit, Sub-daily (4 Satellites) </a:t>
            </a:r>
          </a:p>
        </p:txBody>
      </p:sp>
    </p:spTree>
    <p:extLst>
      <p:ext uri="{BB962C8B-B14F-4D97-AF65-F5344CB8AC3E}">
        <p14:creationId xmlns:p14="http://schemas.microsoft.com/office/powerpoint/2010/main" val="1898745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09A29D1-1E32-F045-88D0-5725AA44A316}"/>
              </a:ext>
            </a:extLst>
          </p:cNvPr>
          <p:cNvSpPr/>
          <p:nvPr/>
        </p:nvSpPr>
        <p:spPr>
          <a:xfrm>
            <a:off x="381000" y="5424650"/>
            <a:ext cx="4442470" cy="11079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b="1" dirty="0"/>
              <a:t>Flood Pilot – Proposal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943763-A738-0146-80C8-539A3380EF41}"/>
              </a:ext>
            </a:extLst>
          </p:cNvPr>
          <p:cNvSpPr/>
          <p:nvPr/>
        </p:nvSpPr>
        <p:spPr>
          <a:xfrm>
            <a:off x="39452" y="1524000"/>
            <a:ext cx="120509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b="1" dirty="0"/>
              <a:t>Daily estimation of flood inundation extent is very important for effective monitoring</a:t>
            </a:r>
          </a:p>
          <a:p>
            <a:pPr marL="671513" indent="-314325">
              <a:spcAft>
                <a:spcPts val="600"/>
              </a:spcAft>
              <a:buFont typeface="+mj-lt"/>
              <a:buAutoNum type="arabicPeriod"/>
            </a:pPr>
            <a:r>
              <a:rPr lang="en-IN" b="1" dirty="0"/>
              <a:t>LEO-Optical-SAR sensors, though useful, have limitations </a:t>
            </a:r>
            <a:r>
              <a:rPr lang="en-IN" b="1" dirty="0" err="1"/>
              <a:t>wrt</a:t>
            </a:r>
            <a:r>
              <a:rPr lang="en-IN" b="1" dirty="0"/>
              <a:t> revisit, swath  cloud</a:t>
            </a:r>
          </a:p>
          <a:p>
            <a:pPr marL="671513" indent="-314325">
              <a:spcAft>
                <a:spcPts val="600"/>
              </a:spcAft>
              <a:buFont typeface="+mj-lt"/>
              <a:buAutoNum type="arabicPeriod"/>
            </a:pPr>
            <a:r>
              <a:rPr lang="en-IN" b="1" dirty="0"/>
              <a:t>GEO-Sensors have advantages </a:t>
            </a:r>
            <a:r>
              <a:rPr lang="en-IN" b="1" dirty="0" err="1"/>
              <a:t>wrt</a:t>
            </a:r>
            <a:r>
              <a:rPr lang="en-IN" b="1" dirty="0"/>
              <a:t> revisit, swath, though coarse in resolution</a:t>
            </a:r>
          </a:p>
          <a:p>
            <a:pPr marL="671513" indent="-314325">
              <a:spcAft>
                <a:spcPts val="600"/>
              </a:spcAft>
              <a:buFont typeface="+mj-lt"/>
              <a:buAutoNum type="arabicPeriod"/>
            </a:pPr>
            <a:r>
              <a:rPr lang="en-IN" b="1" dirty="0"/>
              <a:t>DEMs are useful in in improving the resolution of water theme in the Coarser Grids of GEO / Passive Microwave Sensors. </a:t>
            </a:r>
          </a:p>
          <a:p>
            <a:pPr marL="671513" indent="-314325">
              <a:spcAft>
                <a:spcPts val="600"/>
              </a:spcAft>
              <a:buFont typeface="+mj-lt"/>
              <a:buAutoNum type="arabicPeriod"/>
            </a:pPr>
            <a:r>
              <a:rPr lang="en-IN" b="1" dirty="0"/>
              <a:t>Integration of GEO-LEO-SAR-DEM, improve the flood monitoring capabilities, substantially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04CB7-C2D2-5E4B-B3C9-B87DBEA4B356}"/>
              </a:ext>
            </a:extLst>
          </p:cNvPr>
          <p:cNvSpPr txBox="1"/>
          <p:nvPr/>
        </p:nvSpPr>
        <p:spPr>
          <a:xfrm>
            <a:off x="0" y="1143000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C00000"/>
                </a:solidFill>
              </a:rPr>
              <a:t>Improved Flood Monitoring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1FB14F-4888-1A43-8A7E-4F94A1E9EB9F}"/>
              </a:ext>
            </a:extLst>
          </p:cNvPr>
          <p:cNvSpPr/>
          <p:nvPr/>
        </p:nvSpPr>
        <p:spPr>
          <a:xfrm>
            <a:off x="3124200" y="5528652"/>
            <a:ext cx="1523997" cy="92332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Flood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Susceptibility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Index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FD4D63-03B9-C240-8EF1-EB39F4BBB80A}"/>
              </a:ext>
            </a:extLst>
          </p:cNvPr>
          <p:cNvSpPr/>
          <p:nvPr/>
        </p:nvSpPr>
        <p:spPr>
          <a:xfrm>
            <a:off x="1836056" y="5791200"/>
            <a:ext cx="1073737" cy="519348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59E1744-6582-0341-BCDA-B3CFAF34139D}"/>
              </a:ext>
            </a:extLst>
          </p:cNvPr>
          <p:cNvSpPr/>
          <p:nvPr/>
        </p:nvSpPr>
        <p:spPr>
          <a:xfrm>
            <a:off x="147000" y="5348052"/>
            <a:ext cx="468000" cy="5193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8B8418-F7C3-7845-90CD-6CC3BAC3A5FB}"/>
              </a:ext>
            </a:extLst>
          </p:cNvPr>
          <p:cNvSpPr/>
          <p:nvPr/>
        </p:nvSpPr>
        <p:spPr>
          <a:xfrm>
            <a:off x="6324662" y="4138711"/>
            <a:ext cx="5705849" cy="11079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4919DD-0AAF-794C-A05E-8B27211F9BA6}"/>
              </a:ext>
            </a:extLst>
          </p:cNvPr>
          <p:cNvSpPr/>
          <p:nvPr/>
        </p:nvSpPr>
        <p:spPr>
          <a:xfrm>
            <a:off x="6090662" y="4038779"/>
            <a:ext cx="468000" cy="5193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5B4B9C6-DB51-F146-AC5E-81402D182EE6}"/>
              </a:ext>
            </a:extLst>
          </p:cNvPr>
          <p:cNvSpPr/>
          <p:nvPr/>
        </p:nvSpPr>
        <p:spPr>
          <a:xfrm>
            <a:off x="6473314" y="4197997"/>
            <a:ext cx="1216152" cy="95886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GEO Optical</a:t>
            </a:r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0D40DA3F-B0AC-2E4D-AB99-6654F20F75B4}"/>
              </a:ext>
            </a:extLst>
          </p:cNvPr>
          <p:cNvSpPr/>
          <p:nvPr/>
        </p:nvSpPr>
        <p:spPr>
          <a:xfrm>
            <a:off x="7540114" y="4209430"/>
            <a:ext cx="1674876" cy="936000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Passive </a:t>
            </a:r>
          </a:p>
          <a:p>
            <a:pPr algn="ctr" rtl="0" latinLnBrk="1" hangingPunct="0"/>
            <a:r>
              <a:rPr lang="en-US">
                <a:solidFill>
                  <a:schemeClr val="tx1"/>
                </a:solidFill>
              </a:rPr>
              <a:t>Microwave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F99DB40-B480-5045-B913-56FA6C687B3F}"/>
              </a:ext>
            </a:extLst>
          </p:cNvPr>
          <p:cNvSpPr/>
          <p:nvPr/>
        </p:nvSpPr>
        <p:spPr>
          <a:xfrm>
            <a:off x="9368914" y="4436322"/>
            <a:ext cx="1022678" cy="519348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549221-5D3E-C14E-9672-E8243E3FEC78}"/>
              </a:ext>
            </a:extLst>
          </p:cNvPr>
          <p:cNvSpPr/>
          <p:nvPr/>
        </p:nvSpPr>
        <p:spPr>
          <a:xfrm>
            <a:off x="10588111" y="4231035"/>
            <a:ext cx="1143003" cy="92332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Low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Res.Water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Index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B2DFE23-5952-3A4F-BDD6-2CCAE6B3762A}"/>
              </a:ext>
            </a:extLst>
          </p:cNvPr>
          <p:cNvSpPr/>
          <p:nvPr/>
        </p:nvSpPr>
        <p:spPr>
          <a:xfrm>
            <a:off x="5257800" y="5674128"/>
            <a:ext cx="2133724" cy="612000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Integrate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DDE4D5-8E53-AB4D-A687-BF757FE93761}"/>
              </a:ext>
            </a:extLst>
          </p:cNvPr>
          <p:cNvSpPr/>
          <p:nvPr/>
        </p:nvSpPr>
        <p:spPr>
          <a:xfrm>
            <a:off x="9083667" y="5583574"/>
            <a:ext cx="1586301" cy="1107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771729-7173-1E42-BF7D-AF4C21A37F73}"/>
              </a:ext>
            </a:extLst>
          </p:cNvPr>
          <p:cNvSpPr/>
          <p:nvPr/>
        </p:nvSpPr>
        <p:spPr>
          <a:xfrm>
            <a:off x="8849666" y="5486400"/>
            <a:ext cx="468000" cy="5193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6D5A43DC-0B86-8842-AF4C-64C3D4B77E60}"/>
              </a:ext>
            </a:extLst>
          </p:cNvPr>
          <p:cNvSpPr/>
          <p:nvPr/>
        </p:nvSpPr>
        <p:spPr>
          <a:xfrm>
            <a:off x="9232318" y="5642860"/>
            <a:ext cx="1216152" cy="95886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Flood</a:t>
            </a:r>
          </a:p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Extent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079C6AF-5951-5940-8DF2-D0D30DBDF41A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6324662" y="5257800"/>
            <a:ext cx="458790" cy="416328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F1623C6-8167-3141-84BB-4A92B58734FE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5791200" y="5257800"/>
            <a:ext cx="533462" cy="416328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DF2B2BE-0B0E-5548-B452-1E301C1A4A40}"/>
              </a:ext>
            </a:extLst>
          </p:cNvPr>
          <p:cNvCxnSpPr>
            <a:cxnSpLocks/>
            <a:stCxn id="22" idx="3"/>
            <a:endCxn id="38" idx="2"/>
          </p:cNvCxnSpPr>
          <p:nvPr/>
        </p:nvCxnSpPr>
        <p:spPr>
          <a:xfrm>
            <a:off x="4823470" y="5978637"/>
            <a:ext cx="434330" cy="14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61F4B97-FBC4-6F41-A3BE-99420E8D2F09}"/>
              </a:ext>
            </a:extLst>
          </p:cNvPr>
          <p:cNvCxnSpPr>
            <a:cxnSpLocks/>
            <a:stCxn id="38" idx="6"/>
            <a:endCxn id="39" idx="1"/>
          </p:cNvCxnSpPr>
          <p:nvPr/>
        </p:nvCxnSpPr>
        <p:spPr>
          <a:xfrm>
            <a:off x="7391524" y="5980128"/>
            <a:ext cx="1692143" cy="157433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Parallelogram 64">
            <a:extLst>
              <a:ext uri="{FF2B5EF4-FFF2-40B4-BE49-F238E27FC236}">
                <a16:creationId xmlns:a16="http://schemas.microsoft.com/office/drawing/2014/main" id="{DCCD5331-7CC5-9F4D-81EA-9C928E397286}"/>
              </a:ext>
            </a:extLst>
          </p:cNvPr>
          <p:cNvSpPr/>
          <p:nvPr/>
        </p:nvSpPr>
        <p:spPr>
          <a:xfrm>
            <a:off x="444632" y="5513681"/>
            <a:ext cx="1216152" cy="95886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DEM  </a:t>
            </a:r>
          </a:p>
          <a:p>
            <a:pPr algn="ctr" rtl="0" latinLnBrk="1" hangingPunct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916C019-5606-6545-852E-7C1644FA9466}"/>
              </a:ext>
            </a:extLst>
          </p:cNvPr>
          <p:cNvCxnSpPr>
            <a:cxnSpLocks/>
          </p:cNvCxnSpPr>
          <p:nvPr/>
        </p:nvCxnSpPr>
        <p:spPr>
          <a:xfrm>
            <a:off x="9077414" y="4705271"/>
            <a:ext cx="324000" cy="14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2EBAE54-1D91-3D4C-82DB-D82C873A6C1D}"/>
              </a:ext>
            </a:extLst>
          </p:cNvPr>
          <p:cNvCxnSpPr>
            <a:cxnSpLocks/>
          </p:cNvCxnSpPr>
          <p:nvPr/>
        </p:nvCxnSpPr>
        <p:spPr>
          <a:xfrm>
            <a:off x="10377264" y="4709036"/>
            <a:ext cx="216000" cy="14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FF16876-0F95-F949-A2BA-5AF005FFC6DD}"/>
              </a:ext>
            </a:extLst>
          </p:cNvPr>
          <p:cNvCxnSpPr>
            <a:cxnSpLocks/>
          </p:cNvCxnSpPr>
          <p:nvPr/>
        </p:nvCxnSpPr>
        <p:spPr>
          <a:xfrm>
            <a:off x="1497092" y="6089604"/>
            <a:ext cx="324000" cy="14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4BD3BC0-2208-5B41-A680-2A599BCBB42C}"/>
              </a:ext>
            </a:extLst>
          </p:cNvPr>
          <p:cNvCxnSpPr>
            <a:cxnSpLocks/>
          </p:cNvCxnSpPr>
          <p:nvPr/>
        </p:nvCxnSpPr>
        <p:spPr>
          <a:xfrm>
            <a:off x="2908200" y="6096000"/>
            <a:ext cx="216000" cy="14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69CDDB1B-84A6-6E48-B4A2-2D161C06F96D}"/>
              </a:ext>
            </a:extLst>
          </p:cNvPr>
          <p:cNvSpPr txBox="1"/>
          <p:nvPr/>
        </p:nvSpPr>
        <p:spPr>
          <a:xfrm>
            <a:off x="-1" y="3556756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C00000"/>
                </a:solidFill>
              </a:rPr>
              <a:t>Broad Methodology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EEAD382-E463-4D4A-B94C-F7842E24F45F}"/>
              </a:ext>
            </a:extLst>
          </p:cNvPr>
          <p:cNvSpPr/>
          <p:nvPr/>
        </p:nvSpPr>
        <p:spPr>
          <a:xfrm>
            <a:off x="687143" y="4107452"/>
            <a:ext cx="5207000" cy="1107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3E3BEE2-AA6F-6840-ADF9-B3A77049EC5B}"/>
              </a:ext>
            </a:extLst>
          </p:cNvPr>
          <p:cNvSpPr/>
          <p:nvPr/>
        </p:nvSpPr>
        <p:spPr>
          <a:xfrm>
            <a:off x="453142" y="4007520"/>
            <a:ext cx="468000" cy="5193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5DB5E746-F85D-5D49-BD60-226A69320ADF}"/>
              </a:ext>
            </a:extLst>
          </p:cNvPr>
          <p:cNvSpPr/>
          <p:nvPr/>
        </p:nvSpPr>
        <p:spPr>
          <a:xfrm>
            <a:off x="835794" y="4166738"/>
            <a:ext cx="1216152" cy="95886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LEO </a:t>
            </a:r>
          </a:p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Optical</a:t>
            </a:r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14CDC9CC-CFC0-FE48-A2E5-A5BD318BF4A8}"/>
              </a:ext>
            </a:extLst>
          </p:cNvPr>
          <p:cNvSpPr/>
          <p:nvPr/>
        </p:nvSpPr>
        <p:spPr>
          <a:xfrm>
            <a:off x="1893318" y="4166738"/>
            <a:ext cx="1216152" cy="95886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SAR </a:t>
            </a:r>
          </a:p>
          <a:p>
            <a:pPr algn="ctr" rtl="0" latinLnBrk="1" hangingPunc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5FA60A8-FAD3-1946-95E8-E967AA91AC46}"/>
              </a:ext>
            </a:extLst>
          </p:cNvPr>
          <p:cNvSpPr/>
          <p:nvPr/>
        </p:nvSpPr>
        <p:spPr>
          <a:xfrm>
            <a:off x="3272542" y="4402321"/>
            <a:ext cx="1022678" cy="519348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3D47B71-D113-224E-B825-3A3EC426FE7E}"/>
              </a:ext>
            </a:extLst>
          </p:cNvPr>
          <p:cNvSpPr/>
          <p:nvPr/>
        </p:nvSpPr>
        <p:spPr>
          <a:xfrm>
            <a:off x="4506067" y="4197034"/>
            <a:ext cx="1143003" cy="92332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High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Res.Water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Index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738B512-6EE1-9243-B754-83122224AC81}"/>
              </a:ext>
            </a:extLst>
          </p:cNvPr>
          <p:cNvCxnSpPr>
            <a:cxnSpLocks/>
          </p:cNvCxnSpPr>
          <p:nvPr/>
        </p:nvCxnSpPr>
        <p:spPr>
          <a:xfrm>
            <a:off x="2949954" y="4650811"/>
            <a:ext cx="324000" cy="14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99FF61D-BC69-0C4F-8A3C-8F809736073C}"/>
              </a:ext>
            </a:extLst>
          </p:cNvPr>
          <p:cNvCxnSpPr>
            <a:cxnSpLocks/>
          </p:cNvCxnSpPr>
          <p:nvPr/>
        </p:nvCxnSpPr>
        <p:spPr>
          <a:xfrm>
            <a:off x="4293789" y="4657207"/>
            <a:ext cx="216000" cy="14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358335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12935</TotalTime>
  <Words>851</Words>
  <Application>Microsoft Macintosh PowerPoint</Application>
  <PresentationFormat>Widescreen</PresentationFormat>
  <Paragraphs>224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MS PGothic</vt:lpstr>
      <vt:lpstr>Arial</vt:lpstr>
      <vt:lpstr>Arial Bold</vt:lpstr>
      <vt:lpstr>Arial Narrow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ISRO – Disaster Management -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255</cp:revision>
  <dcterms:modified xsi:type="dcterms:W3CDTF">2020-03-11T12:07:20Z</dcterms:modified>
</cp:coreProperties>
</file>