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61" r:id="rId4"/>
    <p:sldId id="260" r:id="rId5"/>
    <p:sldId id="269" r:id="rId6"/>
    <p:sldId id="270" r:id="rId7"/>
    <p:sldId id="263" r:id="rId8"/>
    <p:sldId id="273" r:id="rId9"/>
    <p:sldId id="278" r:id="rId10"/>
    <p:sldId id="275" r:id="rId11"/>
    <p:sldId id="274" r:id="rId12"/>
    <p:sldId id="277" r:id="rId13"/>
    <p:sldId id="271" r:id="rId14"/>
    <p:sldId id="267" r:id="rId15"/>
  </p:sldIdLst>
  <p:sldSz cx="12192000" cy="6858000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/>
    <p:restoredTop sz="94694"/>
  </p:normalViewPr>
  <p:slideViewPr>
    <p:cSldViewPr>
      <p:cViewPr varScale="1">
        <p:scale>
          <a:sx n="70" d="100"/>
          <a:sy n="70" d="100"/>
        </p:scale>
        <p:origin x="7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A8C69-CA0F-4E50-9B3D-2E3472291FD5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0693F-6027-4AF8-B00C-81529E29D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5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0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29407"/>
            <a:ext cx="406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en-US" smtClean="0"/>
              <a:pPr defTabSz="91440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101600" y="6629401"/>
            <a:ext cx="2032000" cy="187292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WGDisasters-13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46856"/>
            <a:ext cx="2540000" cy="24622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coconvin.eventsair.com/volcanoes11/workshops-specia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1524000" y="2667000"/>
            <a:ext cx="5943600" cy="916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Volcano Demonstrator: March 2020 update</a:t>
            </a:r>
            <a:endParaRPr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524000" y="39624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i="1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Michael Poland</a:t>
            </a:r>
            <a:r>
              <a:rPr lang="en-US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		</a:t>
            </a:r>
            <a:r>
              <a:rPr lang="en-US" i="1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Susi </a:t>
            </a:r>
            <a:r>
              <a:rPr lang="en-US" i="1" dirty="0" err="1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Ebmeier</a:t>
            </a:r>
            <a:endParaRPr lang="en-US" i="1"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USGS			University of Leeds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AU"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CEOS WGDisasters-13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Pasadena, California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09 – 13 March 2020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066800"/>
            <a:ext cx="3206895" cy="114373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1524000" y="2286000"/>
            <a:ext cx="4482604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/>
              <a:t>Example: Fuego pyroclastic flows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356C8A-AD9D-4605-AD21-A342E38CFA49}"/>
              </a:ext>
            </a:extLst>
          </p:cNvPr>
          <p:cNvGrpSpPr/>
          <p:nvPr/>
        </p:nvGrpSpPr>
        <p:grpSpPr>
          <a:xfrm>
            <a:off x="6287291" y="1374349"/>
            <a:ext cx="5590673" cy="5348700"/>
            <a:chOff x="2955799" y="813218"/>
            <a:chExt cx="6112001" cy="58474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39AB66-A29D-4411-9CC3-DFBEC2C6B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55799" y="3679722"/>
              <a:ext cx="6112001" cy="298096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124F97-2161-46FC-BE85-0F2A1757BE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69655" y="813218"/>
              <a:ext cx="6098145" cy="298096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5D87C2E-D944-484C-A9FF-234BBC96D3DE}"/>
              </a:ext>
            </a:extLst>
          </p:cNvPr>
          <p:cNvSpPr txBox="1"/>
          <p:nvPr/>
        </p:nvSpPr>
        <p:spPr>
          <a:xfrm>
            <a:off x="6477000" y="6414701"/>
            <a:ext cx="335925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Data courtesy Edna </a:t>
            </a:r>
            <a:r>
              <a:rPr kumimoji="0" lang="en-US" sz="1200" b="0" i="1" u="none" strike="noStrike" cap="none" spc="0" normalizeH="0" baseline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Dualeh</a:t>
            </a:r>
            <a:r>
              <a:rPr kumimoji="0" lang="en-US" sz="1200" b="0" i="1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, University of Leeds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FB469A-1104-4766-8269-09E545145234}"/>
              </a:ext>
            </a:extLst>
          </p:cNvPr>
          <p:cNvSpPr txBox="1"/>
          <p:nvPr/>
        </p:nvSpPr>
        <p:spPr>
          <a:xfrm>
            <a:off x="171329" y="6276202"/>
            <a:ext cx="342016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Data courtesy Fabien Albino, University of Bristol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5D631-259F-9A4B-9FA3-5365695B41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41" y="1374349"/>
            <a:ext cx="5935822" cy="495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0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A800A5-E91E-4484-A947-5CE8278CD3C4}"/>
              </a:ext>
            </a:extLst>
          </p:cNvPr>
          <p:cNvSpPr/>
          <p:nvPr/>
        </p:nvSpPr>
        <p:spPr>
          <a:xfrm>
            <a:off x="981364" y="3246580"/>
            <a:ext cx="4114800" cy="27432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6934200" cy="533400"/>
          </a:xfrm>
        </p:spPr>
        <p:txBody>
          <a:bodyPr/>
          <a:lstStyle/>
          <a:p>
            <a:r>
              <a:rPr lang="en-US" sz="2800" dirty="0"/>
              <a:t>Example: Understanding </a:t>
            </a:r>
            <a:r>
              <a:rPr lang="en-US" sz="2800" dirty="0" err="1"/>
              <a:t>Sabancaya</a:t>
            </a:r>
            <a:r>
              <a:rPr lang="en-US" sz="2800" dirty="0"/>
              <a:t>, Peru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F6DA9C-54B7-4CDB-B2CF-CB175C7F9C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4876800" cy="4724400"/>
          </a:xfrm>
        </p:spPr>
        <p:txBody>
          <a:bodyPr/>
          <a:lstStyle/>
          <a:p>
            <a:r>
              <a:rPr lang="en-US" dirty="0"/>
              <a:t>Phreatic eruptions starting 2014</a:t>
            </a:r>
          </a:p>
          <a:p>
            <a:r>
              <a:rPr lang="en-US" dirty="0"/>
              <a:t>M5 earthquakes in 2017</a:t>
            </a:r>
          </a:p>
          <a:p>
            <a:r>
              <a:rPr lang="en-US" dirty="0"/>
              <a:t>Magmatic eruptions starting late 2016</a:t>
            </a:r>
          </a:p>
          <a:p>
            <a:endParaRPr lang="en-US" dirty="0"/>
          </a:p>
        </p:txBody>
      </p:sp>
      <p:pic>
        <p:nvPicPr>
          <p:cNvPr id="5" name="Picture 4" descr="SabancayaConceptualModelCartoon.pdf">
            <a:extLst>
              <a:ext uri="{FF2B5EF4-FFF2-40B4-BE49-F238E27FC236}">
                <a16:creationId xmlns:a16="http://schemas.microsoft.com/office/drawing/2014/main" id="{FC8A4C9C-096B-40C4-BD67-62AD00A83B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320" y="1554491"/>
            <a:ext cx="6332079" cy="4304902"/>
          </a:xfrm>
          <a:prstGeom prst="rect">
            <a:avLst/>
          </a:prstGeom>
        </p:spPr>
      </p:pic>
      <p:pic>
        <p:nvPicPr>
          <p:cNvPr id="10" name="Picture 9" descr="RateMaps.png">
            <a:extLst>
              <a:ext uri="{FF2B5EF4-FFF2-40B4-BE49-F238E27FC236}">
                <a16:creationId xmlns:a16="http://schemas.microsoft.com/office/drawing/2014/main" id="{5C3E0830-604C-4CDD-9FA6-EB2C0E3E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40" y="2971801"/>
            <a:ext cx="5674598" cy="335279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00A449F-9384-4EE4-AE8C-17A4B77965DF}"/>
              </a:ext>
            </a:extLst>
          </p:cNvPr>
          <p:cNvSpPr/>
          <p:nvPr/>
        </p:nvSpPr>
        <p:spPr>
          <a:xfrm>
            <a:off x="2637247" y="3778983"/>
            <a:ext cx="429175" cy="331614"/>
          </a:xfrm>
          <a:prstGeom prst="ellipse">
            <a:avLst/>
          </a:prstGeom>
          <a:noFill/>
          <a:ln w="38100" cmpd="sng"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0BCB443-3F18-40B5-A06F-F998081503F7}"/>
              </a:ext>
            </a:extLst>
          </p:cNvPr>
          <p:cNvSpPr/>
          <p:nvPr/>
        </p:nvSpPr>
        <p:spPr>
          <a:xfrm>
            <a:off x="3066422" y="3837502"/>
            <a:ext cx="579773" cy="468160"/>
          </a:xfrm>
          <a:prstGeom prst="ellipse">
            <a:avLst/>
          </a:prstGeom>
          <a:noFill/>
          <a:ln w="38100" cmpd="sng"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9AF7FAE-2DDF-4753-A620-03D9B70EC942}"/>
              </a:ext>
            </a:extLst>
          </p:cNvPr>
          <p:cNvSpPr/>
          <p:nvPr/>
        </p:nvSpPr>
        <p:spPr>
          <a:xfrm>
            <a:off x="1476524" y="3476630"/>
            <a:ext cx="2418983" cy="2018938"/>
          </a:xfrm>
          <a:prstGeom prst="ellipse">
            <a:avLst/>
          </a:prstGeom>
          <a:noFill/>
          <a:ln w="38100" cmpd="sng"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33C4C6-23B9-4018-8869-6D32D246403E}"/>
              </a:ext>
            </a:extLst>
          </p:cNvPr>
          <p:cNvSpPr txBox="1"/>
          <p:nvPr/>
        </p:nvSpPr>
        <p:spPr>
          <a:xfrm>
            <a:off x="3485841" y="4110596"/>
            <a:ext cx="10534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Jan. 10 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0D0A12-CC64-408D-A57B-757A70A77CB9}"/>
              </a:ext>
            </a:extLst>
          </p:cNvPr>
          <p:cNvSpPr txBox="1"/>
          <p:nvPr/>
        </p:nvSpPr>
        <p:spPr>
          <a:xfrm>
            <a:off x="2012994" y="3539791"/>
            <a:ext cx="10534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Apr. 30 2017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1CD95F-390C-4A28-87C0-CE3D8332DC58}"/>
              </a:ext>
            </a:extLst>
          </p:cNvPr>
          <p:cNvSpPr txBox="1"/>
          <p:nvPr/>
        </p:nvSpPr>
        <p:spPr>
          <a:xfrm>
            <a:off x="1409910" y="5370754"/>
            <a:ext cx="11297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</a:rPr>
              <a:t>Inflation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F91009-C1B5-4197-BE43-657269A2B5D0}"/>
              </a:ext>
            </a:extLst>
          </p:cNvPr>
          <p:cNvSpPr txBox="1"/>
          <p:nvPr/>
        </p:nvSpPr>
        <p:spPr>
          <a:xfrm>
            <a:off x="1828800" y="4516243"/>
            <a:ext cx="6008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</a:rPr>
              <a:t>Creep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D374D3-379F-436B-81B2-C47C0C801FF1}"/>
              </a:ext>
            </a:extLst>
          </p:cNvPr>
          <p:cNvSpPr txBox="1"/>
          <p:nvPr/>
        </p:nvSpPr>
        <p:spPr>
          <a:xfrm>
            <a:off x="6370295" y="6141312"/>
            <a:ext cx="520751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Data and models courtesy Patricia Macqueen, Cornell University</a:t>
            </a:r>
          </a:p>
        </p:txBody>
      </p:sp>
    </p:spTree>
    <p:extLst>
      <p:ext uri="{BB962C8B-B14F-4D97-AF65-F5344CB8AC3E}">
        <p14:creationId xmlns:p14="http://schemas.microsoft.com/office/powerpoint/2010/main" val="50342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/>
              <a:t>Example: Eruption of </a:t>
            </a:r>
            <a:r>
              <a:rPr lang="en-US" sz="2800" dirty="0" err="1"/>
              <a:t>Taal</a:t>
            </a:r>
            <a:r>
              <a:rPr lang="en-US" sz="2800" dirty="0"/>
              <a:t>, Philippines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F6DA9C-54B7-4CDB-B2CF-CB175C7F9C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3886200" cy="4724400"/>
          </a:xfrm>
        </p:spPr>
        <p:txBody>
          <a:bodyPr/>
          <a:lstStyle/>
          <a:p>
            <a:r>
              <a:rPr lang="en-US" b="1" dirty="0"/>
              <a:t>Jan 12</a:t>
            </a:r>
            <a:r>
              <a:rPr lang="en-US" dirty="0"/>
              <a:t>: phreatic eruption, pre-eruption ALOS-2 and Sentinel data processed</a:t>
            </a:r>
          </a:p>
          <a:p>
            <a:r>
              <a:rPr lang="en-US" b="1" dirty="0"/>
              <a:t>Jan 13</a:t>
            </a:r>
            <a:r>
              <a:rPr lang="en-US" dirty="0"/>
              <a:t>: phreatomagmatic eruption, ALOS-2 sent to PHIVOLCS, Sentinel 6-day repeats requested</a:t>
            </a:r>
          </a:p>
          <a:p>
            <a:r>
              <a:rPr lang="en-US" b="1" dirty="0"/>
              <a:t>Jan 14</a:t>
            </a:r>
            <a:r>
              <a:rPr lang="en-US" dirty="0"/>
              <a:t>: ALOS-2 pre-eruptive data modeled, sent to PHIVOLCS</a:t>
            </a:r>
          </a:p>
          <a:p>
            <a:r>
              <a:rPr lang="en-US" b="1" dirty="0" smtClean="0"/>
              <a:t>Jan </a:t>
            </a:r>
            <a:r>
              <a:rPr lang="en-US" b="1" dirty="0"/>
              <a:t>15</a:t>
            </a:r>
            <a:r>
              <a:rPr lang="en-US" dirty="0"/>
              <a:t>: PHIVOLCS sends thank you, using data in decisions; first co-eruption interferogram processed and communicated to PHIVOLCS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E006D-6B43-49D8-A157-3DC1FEF270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838200"/>
            <a:ext cx="6248400" cy="5973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89C80D-F7F5-4758-8C72-893A103A8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7704" y="1600200"/>
            <a:ext cx="7441896" cy="46423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86945E-B3A7-465F-AF9C-56EA3B6945B6}"/>
              </a:ext>
            </a:extLst>
          </p:cNvPr>
          <p:cNvSpPr txBox="1"/>
          <p:nvPr/>
        </p:nvSpPr>
        <p:spPr>
          <a:xfrm>
            <a:off x="6954103" y="6550225"/>
            <a:ext cx="300819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Data courtesy Mary Grace </a:t>
            </a:r>
            <a:r>
              <a:rPr kumimoji="0" lang="en-US" sz="1400" b="0" i="1" u="none" strike="noStrike" cap="none" spc="0" normalizeH="0" baseline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Bato</a:t>
            </a:r>
            <a:r>
              <a:rPr kumimoji="0" lang="en-US" sz="1400" b="0" i="1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, JPL</a:t>
            </a:r>
          </a:p>
        </p:txBody>
      </p:sp>
    </p:spTree>
    <p:extLst>
      <p:ext uri="{BB962C8B-B14F-4D97-AF65-F5344CB8AC3E}">
        <p14:creationId xmlns:p14="http://schemas.microsoft.com/office/powerpoint/2010/main" val="410736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8AD25AA-DEE9-4A47-ADEF-A22611594E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0018" y="1323526"/>
            <a:ext cx="4649689" cy="508970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1CE22D0-9913-45DF-8096-8D678022BEAB}"/>
              </a:ext>
            </a:extLst>
          </p:cNvPr>
          <p:cNvSpPr txBox="1"/>
          <p:nvPr/>
        </p:nvSpPr>
        <p:spPr>
          <a:xfrm>
            <a:off x="9294328" y="1338590"/>
            <a:ext cx="19688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merican Typewriter" panose="02090604020004020304" pitchFamily="18" charset="77"/>
              </a:rPr>
              <a:t>09Jan2020 - 15Jan2020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/>
              <a:t>Example: Eruption of </a:t>
            </a:r>
            <a:r>
              <a:rPr lang="en-US" sz="2800" dirty="0" err="1"/>
              <a:t>Taal</a:t>
            </a:r>
            <a:r>
              <a:rPr lang="en-US" sz="2800" dirty="0"/>
              <a:t>, Philippines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F6DA9C-54B7-4CDB-B2CF-CB175C7F9C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5410780" cy="4724400"/>
          </a:xfrm>
        </p:spPr>
        <p:txBody>
          <a:bodyPr/>
          <a:lstStyle/>
          <a:p>
            <a:r>
              <a:rPr lang="en-US" b="1" dirty="0"/>
              <a:t>Jan 16</a:t>
            </a:r>
            <a:r>
              <a:rPr lang="en-US" dirty="0"/>
              <a:t>: message from PHIVOLCS, “PHIVOLCS would like to thank your great effort. Based on our science meeting last night, your results helped us understand what’s happening in </a:t>
            </a:r>
            <a:r>
              <a:rPr lang="en-US" dirty="0" err="1"/>
              <a:t>Taal</a:t>
            </a:r>
            <a:r>
              <a:rPr lang="en-US" dirty="0"/>
              <a:t> and it corroborates our field data, seismicity, and GPS results. Your [surfboard] model is well appreciated and our seismologists and geologists agree.”</a:t>
            </a:r>
          </a:p>
          <a:p>
            <a:r>
              <a:rPr lang="en-US" b="1" dirty="0"/>
              <a:t>Jan 17-onward</a:t>
            </a:r>
            <a:r>
              <a:rPr lang="en-US" dirty="0"/>
              <a:t>: regular timely data sent to PHIVOLCS, emphasis on providing easily interpretable products (E-W and U-D displacements), valuable given loss of GPS network, good complement to field observations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64AF676-A50B-4380-80E1-10D63BED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1F1F0"/>
              </a:clrFrom>
              <a:clrTo>
                <a:srgbClr val="F1F1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84" t="23139" r="26663" b="106"/>
          <a:stretch/>
        </p:blipFill>
        <p:spPr>
          <a:xfrm>
            <a:off x="6096000" y="1122110"/>
            <a:ext cx="5148087" cy="58882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7680631-9383-4D02-BAB6-1D510A0CDDC6}"/>
              </a:ext>
            </a:extLst>
          </p:cNvPr>
          <p:cNvSpPr txBox="1"/>
          <p:nvPr/>
        </p:nvSpPr>
        <p:spPr>
          <a:xfrm>
            <a:off x="2438400" y="6399312"/>
            <a:ext cx="389305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Data and model courtesy Mary Grace </a:t>
            </a:r>
            <a:r>
              <a:rPr kumimoji="0" lang="en-US" sz="1400" b="0" i="1" u="none" strike="noStrike" cap="none" spc="0" normalizeH="0" baseline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Bato</a:t>
            </a:r>
            <a:r>
              <a:rPr kumimoji="0" lang="en-US" sz="1400" b="0" i="1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, JPL</a:t>
            </a:r>
          </a:p>
        </p:txBody>
      </p:sp>
    </p:spTree>
    <p:extLst>
      <p:ext uri="{BB962C8B-B14F-4D97-AF65-F5344CB8AC3E}">
        <p14:creationId xmlns:p14="http://schemas.microsoft.com/office/powerpoint/2010/main" val="14668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What is working well?</a:t>
            </a:r>
          </a:p>
          <a:p>
            <a:pPr lvl="1"/>
            <a:r>
              <a:rPr lang="en-US" dirty="0"/>
              <a:t>TSX tasking is simple and effective, and CSK response for tasking has been impressive; there is an ability to respond to requests (i.e., </a:t>
            </a:r>
            <a:r>
              <a:rPr lang="en-US" dirty="0" err="1"/>
              <a:t>Nevado</a:t>
            </a:r>
            <a:r>
              <a:rPr lang="en-US" dirty="0"/>
              <a:t> del Ruiz, Colombia)</a:t>
            </a:r>
          </a:p>
          <a:p>
            <a:pPr lvl="1"/>
            <a:r>
              <a:rPr lang="en-US" dirty="0"/>
              <a:t>Multiple independent groups are reaching out to volcano observatories in developing countries to work on capacity building projects</a:t>
            </a:r>
          </a:p>
          <a:p>
            <a:pPr lvl="1"/>
            <a:r>
              <a:rPr lang="en-US" dirty="0"/>
              <a:t>Limited student time dedicated to evaluating the data being tasked</a:t>
            </a:r>
          </a:p>
          <a:p>
            <a:pPr lvl="1"/>
            <a:r>
              <a:rPr lang="en-US" dirty="0"/>
              <a:t>Growing emphasis on utility of SAR amplitude data (Fuego is a good example)</a:t>
            </a:r>
          </a:p>
          <a:p>
            <a:endParaRPr lang="en-US" dirty="0"/>
          </a:p>
          <a:p>
            <a:r>
              <a:rPr lang="en-US" dirty="0"/>
              <a:t>What needs improvement? </a:t>
            </a:r>
          </a:p>
          <a:p>
            <a:pPr lvl="1"/>
            <a:r>
              <a:rPr lang="en-US" dirty="0"/>
              <a:t>DLR data portal is confusing, but better to have easy access to data than none at all</a:t>
            </a:r>
          </a:p>
          <a:p>
            <a:pPr lvl="1"/>
            <a:r>
              <a:rPr lang="en-US" dirty="0"/>
              <a:t>Africa is underrepresented, but more is coming soon upon a C-band survey</a:t>
            </a:r>
          </a:p>
          <a:p>
            <a:endParaRPr lang="en-US" dirty="0"/>
          </a:p>
          <a:p>
            <a:r>
              <a:rPr lang="en-US" dirty="0"/>
              <a:t>What needs to change?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Value of the WG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08754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743200" y="381000"/>
            <a:ext cx="7239000" cy="533400"/>
          </a:xfrm>
        </p:spPr>
        <p:txBody>
          <a:bodyPr/>
          <a:lstStyle/>
          <a:p>
            <a:pPr>
              <a:spcBef>
                <a:spcPts val="0"/>
              </a:spcBef>
              <a:buSzTx/>
              <a:defRPr/>
            </a:pPr>
            <a:r>
              <a:rPr lang="en-US" dirty="0"/>
              <a:t>Volcano Demonstrator—project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2C432A-05DD-41AC-8C3F-BD7E863BAB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8228" y="1447800"/>
            <a:ext cx="5102489" cy="4724400"/>
          </a:xfrm>
        </p:spPr>
        <p:txBody>
          <a:bodyPr/>
          <a:lstStyle/>
          <a:p>
            <a:r>
              <a:rPr lang="en-US" dirty="0"/>
              <a:t>Expand use of satellite remote sensing for volcano monitoring  </a:t>
            </a:r>
          </a:p>
          <a:p>
            <a:r>
              <a:rPr lang="en-US" dirty="0"/>
              <a:t>Research link between volcanic unrest and eruption from satellite observables </a:t>
            </a:r>
          </a:p>
          <a:p>
            <a:r>
              <a:rPr lang="en-US" dirty="0"/>
              <a:t>International coordination of satellite tasking to maximize its usefulness to volcano observatories</a:t>
            </a:r>
          </a:p>
          <a:p>
            <a:r>
              <a:rPr lang="en-US" dirty="0"/>
              <a:t>Supporting capacity building initiatives to increase the uptake of satellite imagery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Long term goal:  to demonstrate the necessity and viability of international coordination of satellite tasking for volcano monitoring (after polar science community)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241B69-93CA-443E-B1FD-285280081C75}"/>
              </a:ext>
            </a:extLst>
          </p:cNvPr>
          <p:cNvGrpSpPr/>
          <p:nvPr/>
        </p:nvGrpSpPr>
        <p:grpSpPr>
          <a:xfrm>
            <a:off x="5791200" y="2286000"/>
            <a:ext cx="6197601" cy="3673297"/>
            <a:chOff x="76200" y="1219200"/>
            <a:chExt cx="8458200" cy="4917122"/>
          </a:xfrm>
          <a:solidFill>
            <a:schemeClr val="bg1"/>
          </a:solidFill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EC0DDA-CE0A-4CE7-A1E6-717982BCDF9E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" y="1219200"/>
              <a:ext cx="8458200" cy="4917122"/>
            </a:xfrm>
            <a:prstGeom prst="rect">
              <a:avLst/>
            </a:prstGeom>
            <a:grpFill/>
            <a:ln w="12700">
              <a:noFill/>
            </a:ln>
          </p:spPr>
        </p:pic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03268F8-5378-49EF-8DE1-8976B11DCBF2}"/>
                </a:ext>
              </a:extLst>
            </p:cNvPr>
            <p:cNvSpPr/>
            <p:nvPr/>
          </p:nvSpPr>
          <p:spPr>
            <a:xfrm>
              <a:off x="1473158" y="2869753"/>
              <a:ext cx="1512495" cy="2457805"/>
            </a:xfrm>
            <a:custGeom>
              <a:avLst/>
              <a:gdLst>
                <a:gd name="connsiteX0" fmla="*/ 168812 w 2025747"/>
                <a:gd name="connsiteY0" fmla="*/ 0 h 3291840"/>
                <a:gd name="connsiteX1" fmla="*/ 168812 w 2025747"/>
                <a:gd name="connsiteY1" fmla="*/ 56270 h 3291840"/>
                <a:gd name="connsiteX2" fmla="*/ 0 w 2025747"/>
                <a:gd name="connsiteY2" fmla="*/ 98473 h 3291840"/>
                <a:gd name="connsiteX3" fmla="*/ 379827 w 2025747"/>
                <a:gd name="connsiteY3" fmla="*/ 731520 h 3291840"/>
                <a:gd name="connsiteX4" fmla="*/ 801858 w 2025747"/>
                <a:gd name="connsiteY4" fmla="*/ 1125415 h 3291840"/>
                <a:gd name="connsiteX5" fmla="*/ 1181686 w 2025747"/>
                <a:gd name="connsiteY5" fmla="*/ 1885070 h 3291840"/>
                <a:gd name="connsiteX6" fmla="*/ 1434904 w 2025747"/>
                <a:gd name="connsiteY6" fmla="*/ 3277772 h 3291840"/>
                <a:gd name="connsiteX7" fmla="*/ 1674055 w 2025747"/>
                <a:gd name="connsiteY7" fmla="*/ 3291840 h 3291840"/>
                <a:gd name="connsiteX8" fmla="*/ 1800664 w 2025747"/>
                <a:gd name="connsiteY8" fmla="*/ 3108960 h 3291840"/>
                <a:gd name="connsiteX9" fmla="*/ 1702190 w 2025747"/>
                <a:gd name="connsiteY9" fmla="*/ 2883877 h 3291840"/>
                <a:gd name="connsiteX10" fmla="*/ 1659987 w 2025747"/>
                <a:gd name="connsiteY10" fmla="*/ 2475913 h 3291840"/>
                <a:gd name="connsiteX11" fmla="*/ 1856935 w 2025747"/>
                <a:gd name="connsiteY11" fmla="*/ 1814732 h 3291840"/>
                <a:gd name="connsiteX12" fmla="*/ 1885070 w 2025747"/>
                <a:gd name="connsiteY12" fmla="*/ 1617784 h 3291840"/>
                <a:gd name="connsiteX13" fmla="*/ 1491175 w 2025747"/>
                <a:gd name="connsiteY13" fmla="*/ 1181686 h 3291840"/>
                <a:gd name="connsiteX14" fmla="*/ 1772529 w 2025747"/>
                <a:gd name="connsiteY14" fmla="*/ 956603 h 3291840"/>
                <a:gd name="connsiteX15" fmla="*/ 2025747 w 2025747"/>
                <a:gd name="connsiteY15" fmla="*/ 773723 h 3291840"/>
                <a:gd name="connsiteX16" fmla="*/ 2011680 w 2025747"/>
                <a:gd name="connsiteY16" fmla="*/ 548640 h 3291840"/>
                <a:gd name="connsiteX17" fmla="*/ 1871003 w 2025747"/>
                <a:gd name="connsiteY17" fmla="*/ 407963 h 3291840"/>
                <a:gd name="connsiteX18" fmla="*/ 1364566 w 2025747"/>
                <a:gd name="connsiteY18" fmla="*/ 675249 h 3291840"/>
                <a:gd name="connsiteX19" fmla="*/ 1026941 w 2025747"/>
                <a:gd name="connsiteY19" fmla="*/ 450166 h 3291840"/>
                <a:gd name="connsiteX20" fmla="*/ 562707 w 2025747"/>
                <a:gd name="connsiteY20" fmla="*/ 196947 h 3291840"/>
                <a:gd name="connsiteX21" fmla="*/ 422030 w 2025747"/>
                <a:gd name="connsiteY21" fmla="*/ 112541 h 3291840"/>
                <a:gd name="connsiteX22" fmla="*/ 168812 w 2025747"/>
                <a:gd name="connsiteY22" fmla="*/ 0 h 329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25747" h="3291840">
                  <a:moveTo>
                    <a:pt x="168812" y="0"/>
                  </a:moveTo>
                  <a:lnTo>
                    <a:pt x="168812" y="56270"/>
                  </a:lnTo>
                  <a:lnTo>
                    <a:pt x="0" y="98473"/>
                  </a:lnTo>
                  <a:lnTo>
                    <a:pt x="379827" y="731520"/>
                  </a:lnTo>
                  <a:lnTo>
                    <a:pt x="801858" y="1125415"/>
                  </a:lnTo>
                  <a:lnTo>
                    <a:pt x="1181686" y="1885070"/>
                  </a:lnTo>
                  <a:lnTo>
                    <a:pt x="1434904" y="3277772"/>
                  </a:lnTo>
                  <a:lnTo>
                    <a:pt x="1674055" y="3291840"/>
                  </a:lnTo>
                  <a:lnTo>
                    <a:pt x="1800664" y="3108960"/>
                  </a:lnTo>
                  <a:lnTo>
                    <a:pt x="1702190" y="2883877"/>
                  </a:lnTo>
                  <a:lnTo>
                    <a:pt x="1659987" y="2475913"/>
                  </a:lnTo>
                  <a:lnTo>
                    <a:pt x="1856935" y="1814732"/>
                  </a:lnTo>
                  <a:lnTo>
                    <a:pt x="1885070" y="1617784"/>
                  </a:lnTo>
                  <a:lnTo>
                    <a:pt x="1491175" y="1181686"/>
                  </a:lnTo>
                  <a:lnTo>
                    <a:pt x="1772529" y="956603"/>
                  </a:lnTo>
                  <a:lnTo>
                    <a:pt x="2025747" y="773723"/>
                  </a:lnTo>
                  <a:lnTo>
                    <a:pt x="2011680" y="548640"/>
                  </a:lnTo>
                  <a:lnTo>
                    <a:pt x="1871003" y="407963"/>
                  </a:lnTo>
                  <a:lnTo>
                    <a:pt x="1364566" y="675249"/>
                  </a:lnTo>
                  <a:lnTo>
                    <a:pt x="1026941" y="450166"/>
                  </a:lnTo>
                  <a:lnTo>
                    <a:pt x="562707" y="196947"/>
                  </a:lnTo>
                  <a:lnTo>
                    <a:pt x="422030" y="112541"/>
                  </a:lnTo>
                  <a:lnTo>
                    <a:pt x="168812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89852DF-D4B0-4104-856A-0B4A92765C9A}"/>
                </a:ext>
              </a:extLst>
            </p:cNvPr>
            <p:cNvSpPr/>
            <p:nvPr/>
          </p:nvSpPr>
          <p:spPr>
            <a:xfrm>
              <a:off x="6420277" y="2985290"/>
              <a:ext cx="2006156" cy="1428468"/>
            </a:xfrm>
            <a:custGeom>
              <a:avLst/>
              <a:gdLst>
                <a:gd name="connsiteX0" fmla="*/ 2489981 w 2686929"/>
                <a:gd name="connsiteY0" fmla="*/ 1913206 h 1913206"/>
                <a:gd name="connsiteX1" fmla="*/ 2686929 w 2686929"/>
                <a:gd name="connsiteY1" fmla="*/ 1688123 h 1913206"/>
                <a:gd name="connsiteX2" fmla="*/ 2447778 w 2686929"/>
                <a:gd name="connsiteY2" fmla="*/ 1167619 h 1913206"/>
                <a:gd name="connsiteX3" fmla="*/ 2152357 w 2686929"/>
                <a:gd name="connsiteY3" fmla="*/ 1012874 h 1913206"/>
                <a:gd name="connsiteX4" fmla="*/ 1856935 w 2686929"/>
                <a:gd name="connsiteY4" fmla="*/ 914400 h 1913206"/>
                <a:gd name="connsiteX5" fmla="*/ 1589649 w 2686929"/>
                <a:gd name="connsiteY5" fmla="*/ 900333 h 1913206"/>
                <a:gd name="connsiteX6" fmla="*/ 1294227 w 2686929"/>
                <a:gd name="connsiteY6" fmla="*/ 872197 h 1913206"/>
                <a:gd name="connsiteX7" fmla="*/ 1209821 w 2686929"/>
                <a:gd name="connsiteY7" fmla="*/ 590843 h 1913206"/>
                <a:gd name="connsiteX8" fmla="*/ 1111347 w 2686929"/>
                <a:gd name="connsiteY8" fmla="*/ 365760 h 1913206"/>
                <a:gd name="connsiteX9" fmla="*/ 1111347 w 2686929"/>
                <a:gd name="connsiteY9" fmla="*/ 140677 h 1913206"/>
                <a:gd name="connsiteX10" fmla="*/ 1055077 w 2686929"/>
                <a:gd name="connsiteY10" fmla="*/ 0 h 1913206"/>
                <a:gd name="connsiteX11" fmla="*/ 914400 w 2686929"/>
                <a:gd name="connsiteY11" fmla="*/ 0 h 1913206"/>
                <a:gd name="connsiteX12" fmla="*/ 829993 w 2686929"/>
                <a:gd name="connsiteY12" fmla="*/ 196948 h 1913206"/>
                <a:gd name="connsiteX13" fmla="*/ 829993 w 2686929"/>
                <a:gd name="connsiteY13" fmla="*/ 436099 h 1913206"/>
                <a:gd name="connsiteX14" fmla="*/ 872197 w 2686929"/>
                <a:gd name="connsiteY14" fmla="*/ 604911 h 1913206"/>
                <a:gd name="connsiteX15" fmla="*/ 773723 w 2686929"/>
                <a:gd name="connsiteY15" fmla="*/ 773723 h 1913206"/>
                <a:gd name="connsiteX16" fmla="*/ 759655 w 2686929"/>
                <a:gd name="connsiteY16" fmla="*/ 900333 h 1913206"/>
                <a:gd name="connsiteX17" fmla="*/ 900332 w 2686929"/>
                <a:gd name="connsiteY17" fmla="*/ 1026942 h 1913206"/>
                <a:gd name="connsiteX18" fmla="*/ 703384 w 2686929"/>
                <a:gd name="connsiteY18" fmla="*/ 1055077 h 1913206"/>
                <a:gd name="connsiteX19" fmla="*/ 492369 w 2686929"/>
                <a:gd name="connsiteY19" fmla="*/ 900333 h 1913206"/>
                <a:gd name="connsiteX20" fmla="*/ 351692 w 2686929"/>
                <a:gd name="connsiteY20" fmla="*/ 773723 h 1913206"/>
                <a:gd name="connsiteX21" fmla="*/ 267286 w 2686929"/>
                <a:gd name="connsiteY21" fmla="*/ 590843 h 1913206"/>
                <a:gd name="connsiteX22" fmla="*/ 196947 w 2686929"/>
                <a:gd name="connsiteY22" fmla="*/ 422031 h 1913206"/>
                <a:gd name="connsiteX23" fmla="*/ 0 w 2686929"/>
                <a:gd name="connsiteY23" fmla="*/ 407963 h 1913206"/>
                <a:gd name="connsiteX24" fmla="*/ 14067 w 2686929"/>
                <a:gd name="connsiteY24" fmla="*/ 647114 h 1913206"/>
                <a:gd name="connsiteX25" fmla="*/ 98473 w 2686929"/>
                <a:gd name="connsiteY25" fmla="*/ 928468 h 1913206"/>
                <a:gd name="connsiteX26" fmla="*/ 225083 w 2686929"/>
                <a:gd name="connsiteY26" fmla="*/ 1125416 h 1913206"/>
                <a:gd name="connsiteX27" fmla="*/ 407963 w 2686929"/>
                <a:gd name="connsiteY27" fmla="*/ 1237957 h 1913206"/>
                <a:gd name="connsiteX28" fmla="*/ 703384 w 2686929"/>
                <a:gd name="connsiteY28" fmla="*/ 1336431 h 1913206"/>
                <a:gd name="connsiteX29" fmla="*/ 1055077 w 2686929"/>
                <a:gd name="connsiteY29" fmla="*/ 1336431 h 1913206"/>
                <a:gd name="connsiteX30" fmla="*/ 1322363 w 2686929"/>
                <a:gd name="connsiteY30" fmla="*/ 1237957 h 1913206"/>
                <a:gd name="connsiteX31" fmla="*/ 1533378 w 2686929"/>
                <a:gd name="connsiteY31" fmla="*/ 1237957 h 1913206"/>
                <a:gd name="connsiteX32" fmla="*/ 1744393 w 2686929"/>
                <a:gd name="connsiteY32" fmla="*/ 1322363 h 1913206"/>
                <a:gd name="connsiteX33" fmla="*/ 2011680 w 2686929"/>
                <a:gd name="connsiteY33" fmla="*/ 1364566 h 1913206"/>
                <a:gd name="connsiteX34" fmla="*/ 2152357 w 2686929"/>
                <a:gd name="connsiteY34" fmla="*/ 1575582 h 1913206"/>
                <a:gd name="connsiteX35" fmla="*/ 2489981 w 2686929"/>
                <a:gd name="connsiteY35" fmla="*/ 1913206 h 191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86929" h="1913206">
                  <a:moveTo>
                    <a:pt x="2489981" y="1913206"/>
                  </a:moveTo>
                  <a:lnTo>
                    <a:pt x="2686929" y="1688123"/>
                  </a:lnTo>
                  <a:lnTo>
                    <a:pt x="2447778" y="1167619"/>
                  </a:lnTo>
                  <a:lnTo>
                    <a:pt x="2152357" y="1012874"/>
                  </a:lnTo>
                  <a:lnTo>
                    <a:pt x="1856935" y="914400"/>
                  </a:lnTo>
                  <a:lnTo>
                    <a:pt x="1589649" y="900333"/>
                  </a:lnTo>
                  <a:lnTo>
                    <a:pt x="1294227" y="872197"/>
                  </a:lnTo>
                  <a:lnTo>
                    <a:pt x="1209821" y="590843"/>
                  </a:lnTo>
                  <a:lnTo>
                    <a:pt x="1111347" y="365760"/>
                  </a:lnTo>
                  <a:lnTo>
                    <a:pt x="1111347" y="140677"/>
                  </a:lnTo>
                  <a:lnTo>
                    <a:pt x="1055077" y="0"/>
                  </a:lnTo>
                  <a:lnTo>
                    <a:pt x="914400" y="0"/>
                  </a:lnTo>
                  <a:lnTo>
                    <a:pt x="829993" y="196948"/>
                  </a:lnTo>
                  <a:lnTo>
                    <a:pt x="829993" y="436099"/>
                  </a:lnTo>
                  <a:lnTo>
                    <a:pt x="872197" y="604911"/>
                  </a:lnTo>
                  <a:lnTo>
                    <a:pt x="773723" y="773723"/>
                  </a:lnTo>
                  <a:lnTo>
                    <a:pt x="759655" y="900333"/>
                  </a:lnTo>
                  <a:lnTo>
                    <a:pt x="900332" y="1026942"/>
                  </a:lnTo>
                  <a:lnTo>
                    <a:pt x="703384" y="1055077"/>
                  </a:lnTo>
                  <a:lnTo>
                    <a:pt x="492369" y="900333"/>
                  </a:lnTo>
                  <a:lnTo>
                    <a:pt x="351692" y="773723"/>
                  </a:lnTo>
                  <a:lnTo>
                    <a:pt x="267286" y="590843"/>
                  </a:lnTo>
                  <a:lnTo>
                    <a:pt x="196947" y="422031"/>
                  </a:lnTo>
                  <a:lnTo>
                    <a:pt x="0" y="407963"/>
                  </a:lnTo>
                  <a:lnTo>
                    <a:pt x="14067" y="647114"/>
                  </a:lnTo>
                  <a:lnTo>
                    <a:pt x="98473" y="928468"/>
                  </a:lnTo>
                  <a:lnTo>
                    <a:pt x="225083" y="1125416"/>
                  </a:lnTo>
                  <a:lnTo>
                    <a:pt x="407963" y="1237957"/>
                  </a:lnTo>
                  <a:lnTo>
                    <a:pt x="703384" y="1336431"/>
                  </a:lnTo>
                  <a:lnTo>
                    <a:pt x="1055077" y="1336431"/>
                  </a:lnTo>
                  <a:lnTo>
                    <a:pt x="1322363" y="1237957"/>
                  </a:lnTo>
                  <a:lnTo>
                    <a:pt x="1533378" y="1237957"/>
                  </a:lnTo>
                  <a:lnTo>
                    <a:pt x="1744393" y="1322363"/>
                  </a:lnTo>
                  <a:lnTo>
                    <a:pt x="2011680" y="1364566"/>
                  </a:lnTo>
                  <a:lnTo>
                    <a:pt x="2152357" y="1575582"/>
                  </a:lnTo>
                  <a:lnTo>
                    <a:pt x="2489981" y="191320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">
              <a:extLst>
                <a:ext uri="{FF2B5EF4-FFF2-40B4-BE49-F238E27FC236}">
                  <a16:creationId xmlns:a16="http://schemas.microsoft.com/office/drawing/2014/main" id="{B416BA8F-9B9C-4790-9998-7F76932F5A71}"/>
                </a:ext>
              </a:extLst>
            </p:cNvPr>
            <p:cNvSpPr/>
            <p:nvPr/>
          </p:nvSpPr>
          <p:spPr>
            <a:xfrm>
              <a:off x="3644900" y="2895600"/>
              <a:ext cx="1968500" cy="1333500"/>
            </a:xfrm>
            <a:custGeom>
              <a:avLst/>
              <a:gdLst>
                <a:gd name="connsiteX0" fmla="*/ 25400 w 1968500"/>
                <a:gd name="connsiteY0" fmla="*/ 254000 h 1333500"/>
                <a:gd name="connsiteX1" fmla="*/ 0 w 1968500"/>
                <a:gd name="connsiteY1" fmla="*/ 571500 h 1333500"/>
                <a:gd name="connsiteX2" fmla="*/ 546100 w 1968500"/>
                <a:gd name="connsiteY2" fmla="*/ 558800 h 1333500"/>
                <a:gd name="connsiteX3" fmla="*/ 812800 w 1968500"/>
                <a:gd name="connsiteY3" fmla="*/ 889000 h 1333500"/>
                <a:gd name="connsiteX4" fmla="*/ 1104900 w 1968500"/>
                <a:gd name="connsiteY4" fmla="*/ 711200 h 1333500"/>
                <a:gd name="connsiteX5" fmla="*/ 1219200 w 1968500"/>
                <a:gd name="connsiteY5" fmla="*/ 711200 h 1333500"/>
                <a:gd name="connsiteX6" fmla="*/ 1358900 w 1968500"/>
                <a:gd name="connsiteY6" fmla="*/ 1066800 h 1333500"/>
                <a:gd name="connsiteX7" fmla="*/ 1549400 w 1968500"/>
                <a:gd name="connsiteY7" fmla="*/ 1295400 h 1333500"/>
                <a:gd name="connsiteX8" fmla="*/ 1828800 w 1968500"/>
                <a:gd name="connsiteY8" fmla="*/ 1333500 h 1333500"/>
                <a:gd name="connsiteX9" fmla="*/ 1917700 w 1968500"/>
                <a:gd name="connsiteY9" fmla="*/ 990600 h 1333500"/>
                <a:gd name="connsiteX10" fmla="*/ 1663700 w 1968500"/>
                <a:gd name="connsiteY10" fmla="*/ 965200 h 1333500"/>
                <a:gd name="connsiteX11" fmla="*/ 1689100 w 1968500"/>
                <a:gd name="connsiteY11" fmla="*/ 774700 h 1333500"/>
                <a:gd name="connsiteX12" fmla="*/ 1778000 w 1968500"/>
                <a:gd name="connsiteY12" fmla="*/ 533400 h 1333500"/>
                <a:gd name="connsiteX13" fmla="*/ 1968500 w 1968500"/>
                <a:gd name="connsiteY13" fmla="*/ 419100 h 1333500"/>
                <a:gd name="connsiteX14" fmla="*/ 1866900 w 1968500"/>
                <a:gd name="connsiteY14" fmla="*/ 317500 h 1333500"/>
                <a:gd name="connsiteX15" fmla="*/ 1562100 w 1968500"/>
                <a:gd name="connsiteY15" fmla="*/ 317500 h 1333500"/>
                <a:gd name="connsiteX16" fmla="*/ 1143000 w 1968500"/>
                <a:gd name="connsiteY16" fmla="*/ 0 h 1333500"/>
                <a:gd name="connsiteX17" fmla="*/ 1016000 w 1968500"/>
                <a:gd name="connsiteY17" fmla="*/ 50800 h 1333500"/>
                <a:gd name="connsiteX18" fmla="*/ 25400 w 1968500"/>
                <a:gd name="connsiteY18" fmla="*/ 25400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68500" h="1333500">
                  <a:moveTo>
                    <a:pt x="25400" y="254000"/>
                  </a:moveTo>
                  <a:lnTo>
                    <a:pt x="0" y="571500"/>
                  </a:lnTo>
                  <a:lnTo>
                    <a:pt x="546100" y="558800"/>
                  </a:lnTo>
                  <a:lnTo>
                    <a:pt x="812800" y="889000"/>
                  </a:lnTo>
                  <a:lnTo>
                    <a:pt x="1104900" y="711200"/>
                  </a:lnTo>
                  <a:lnTo>
                    <a:pt x="1219200" y="711200"/>
                  </a:lnTo>
                  <a:lnTo>
                    <a:pt x="1358900" y="1066800"/>
                  </a:lnTo>
                  <a:lnTo>
                    <a:pt x="1549400" y="1295400"/>
                  </a:lnTo>
                  <a:lnTo>
                    <a:pt x="1828800" y="1333500"/>
                  </a:lnTo>
                  <a:lnTo>
                    <a:pt x="1917700" y="990600"/>
                  </a:lnTo>
                  <a:lnTo>
                    <a:pt x="1663700" y="965200"/>
                  </a:lnTo>
                  <a:lnTo>
                    <a:pt x="1689100" y="774700"/>
                  </a:lnTo>
                  <a:lnTo>
                    <a:pt x="1778000" y="533400"/>
                  </a:lnTo>
                  <a:lnTo>
                    <a:pt x="1968500" y="419100"/>
                  </a:lnTo>
                  <a:lnTo>
                    <a:pt x="1866900" y="317500"/>
                  </a:lnTo>
                  <a:lnTo>
                    <a:pt x="1562100" y="317500"/>
                  </a:lnTo>
                  <a:lnTo>
                    <a:pt x="1143000" y="0"/>
                  </a:lnTo>
                  <a:lnTo>
                    <a:pt x="1016000" y="50800"/>
                  </a:lnTo>
                  <a:lnTo>
                    <a:pt x="25400" y="25400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942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85800" y="1371600"/>
            <a:ext cx="10744200" cy="4800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Milestones and achievements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/>
              <a:t>Taal</a:t>
            </a:r>
            <a:r>
              <a:rPr lang="en-US" sz="1600" dirty="0"/>
              <a:t>, Philippines, eruption response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/>
              <a:t>TerraSAR</a:t>
            </a:r>
            <a:r>
              <a:rPr lang="en-US" sz="1600" dirty="0"/>
              <a:t>-X tasking is being executed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15 Pleiades scenes for volcanoes in Peru and Chile, used by multiple institutions; also TDX data (Fuego)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Contributions of notable interest to CEOS Principals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Planned workshops at Cities on Volcanoes 11 (May ’20) and IAVCEI General Assembly (Feb ‘21) meetings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Active outreach to scientists in the Philippines, Ethiopia, Vanuatu, and other countries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Noteworthy progress identified by external stakeholders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Ecuadorian and Chilean scientists are processing their own </a:t>
            </a:r>
            <a:r>
              <a:rPr lang="en-US" sz="1600" dirty="0" err="1"/>
              <a:t>InSAR</a:t>
            </a:r>
            <a:r>
              <a:rPr lang="en-US" sz="1600" dirty="0"/>
              <a:t>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PHIVOLCS benefitted from </a:t>
            </a:r>
            <a:r>
              <a:rPr lang="en-US" sz="1600" dirty="0" err="1"/>
              <a:t>InSAR</a:t>
            </a:r>
            <a:r>
              <a:rPr lang="en-US" sz="1600" dirty="0"/>
              <a:t> response to </a:t>
            </a:r>
            <a:r>
              <a:rPr lang="en-US" sz="1600" dirty="0" err="1"/>
              <a:t>Taal</a:t>
            </a:r>
            <a:r>
              <a:rPr lang="en-US" sz="1600" dirty="0"/>
              <a:t> eruption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Any delays or challenges related to time; challenges related to access to data or other resources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Some confusion related to DLR data server, but can be overcome with better bookkeeping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Time of contributors is an issue, but some student availability is helping with data analysis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743200" y="381000"/>
            <a:ext cx="7239000" cy="533400"/>
          </a:xfrm>
        </p:spPr>
        <p:txBody>
          <a:bodyPr/>
          <a:lstStyle/>
          <a:p>
            <a:pPr>
              <a:spcBef>
                <a:spcPts val="0"/>
              </a:spcBef>
              <a:buSzTx/>
              <a:defRPr/>
            </a:pPr>
            <a:r>
              <a:rPr lang="en-US" dirty="0"/>
              <a:t>Work Activity Updates Since WGDisasters-12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10871200" cy="4724400"/>
          </a:xfrm>
        </p:spPr>
        <p:txBody>
          <a:bodyPr/>
          <a:lstStyle/>
          <a:p>
            <a:r>
              <a:rPr lang="en-GB" b="1" dirty="0"/>
              <a:t>High level outcomes</a:t>
            </a:r>
            <a:r>
              <a:rPr lang="en-GB" dirty="0"/>
              <a:t>:</a:t>
            </a:r>
            <a:endParaRPr lang="en-US" dirty="0"/>
          </a:p>
          <a:p>
            <a:pPr lvl="1" fontAlgn="base"/>
            <a:r>
              <a:rPr lang="en-GB" dirty="0"/>
              <a:t>Increased uptake of satellite imagery for volcano monitoring in the target regions</a:t>
            </a:r>
            <a:endParaRPr lang="en-US" dirty="0"/>
          </a:p>
          <a:p>
            <a:pPr lvl="1" fontAlgn="base"/>
            <a:r>
              <a:rPr lang="en-GB" dirty="0"/>
              <a:t>Increased global coverage of volcano deformation measurements</a:t>
            </a:r>
            <a:endParaRPr lang="en-US" dirty="0"/>
          </a:p>
          <a:p>
            <a:pPr lvl="1" fontAlgn="base"/>
            <a:r>
              <a:rPr lang="en-GB" dirty="0"/>
              <a:t>Advances in our ability to interpret deformation, degassing, thermal, and topographic change </a:t>
            </a:r>
          </a:p>
          <a:p>
            <a:pPr lvl="1" fontAlgn="base"/>
            <a:endParaRPr lang="en-US" dirty="0"/>
          </a:p>
          <a:p>
            <a:r>
              <a:rPr lang="en-GB" b="1" dirty="0"/>
              <a:t>Specific outputs</a:t>
            </a:r>
            <a:r>
              <a:rPr lang="en-GB" dirty="0"/>
              <a:t>:</a:t>
            </a:r>
            <a:endParaRPr lang="en-US" dirty="0"/>
          </a:p>
          <a:p>
            <a:pPr lvl="1" fontAlgn="base"/>
            <a:r>
              <a:rPr lang="en-GB" dirty="0"/>
              <a:t>Annual report to CEOS WG Disasters detailing progress</a:t>
            </a:r>
          </a:p>
          <a:p>
            <a:pPr lvl="1" fontAlgn="base"/>
            <a:r>
              <a:rPr lang="en-GB" dirty="0"/>
              <a:t>Feedback from Demonstrator Participants</a:t>
            </a:r>
            <a:endParaRPr lang="en-US" dirty="0"/>
          </a:p>
          <a:p>
            <a:pPr lvl="1" fontAlgn="base"/>
            <a:r>
              <a:rPr lang="en-GB" dirty="0"/>
              <a:t>Publications in academic journals describing the scientific results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/>
              <a:t>Work Activity Outcomes and Outputs</a:t>
            </a:r>
          </a:p>
        </p:txBody>
      </p:sp>
    </p:spTree>
    <p:extLst>
      <p:ext uri="{BB962C8B-B14F-4D97-AF65-F5344CB8AC3E}">
        <p14:creationId xmlns:p14="http://schemas.microsoft.com/office/powerpoint/2010/main" val="286425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Year 1</a:t>
            </a:r>
            <a:r>
              <a:rPr lang="en-GB" dirty="0"/>
              <a:t> (2019) </a:t>
            </a:r>
            <a:r>
              <a:rPr lang="en-GB" b="1" dirty="0"/>
              <a:t>Milestones</a:t>
            </a:r>
            <a:r>
              <a:rPr lang="en-GB" dirty="0"/>
              <a:t>: </a:t>
            </a:r>
            <a:endParaRPr lang="en-US" dirty="0"/>
          </a:p>
          <a:p>
            <a:r>
              <a:rPr lang="en-GB" dirty="0"/>
              <a:t>Q2 - International leads and regional leads all in place and reporting process agreed</a:t>
            </a:r>
            <a:endParaRPr lang="en-GB" i="1" dirty="0"/>
          </a:p>
          <a:p>
            <a:pPr lvl="1"/>
            <a:r>
              <a:rPr lang="en-GB" i="1" dirty="0"/>
              <a:t>Achieved—leads for all regions are in place, and a listserv has been established for ease of communication.  Demonstrator leads coordinate reporting.</a:t>
            </a:r>
            <a:endParaRPr lang="en-US" dirty="0"/>
          </a:p>
          <a:p>
            <a:pPr lvl="1"/>
            <a:endParaRPr lang="en-GB" dirty="0"/>
          </a:p>
          <a:p>
            <a:r>
              <a:rPr lang="en-GB" dirty="0"/>
              <a:t>Q3 - Teleconference to discuss priorities for satellite tasking: produce a list of priority volcanoes and data requirements for each region (identify data gaps)</a:t>
            </a:r>
          </a:p>
          <a:p>
            <a:pPr lvl="1"/>
            <a:r>
              <a:rPr lang="en-GB" i="1" dirty="0"/>
              <a:t>Achieved—tasking is being conducted for TSX and Pleiades; CSK data are ordered on an as-needed basis.</a:t>
            </a: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r>
              <a:rPr lang="en-GB" dirty="0"/>
              <a:t>Q4 - Expansion to involve new scientists not previously involved with the Volcano Pilot in data analysis</a:t>
            </a:r>
          </a:p>
          <a:p>
            <a:pPr lvl="1"/>
            <a:r>
              <a:rPr lang="en-GB" i="1" dirty="0"/>
              <a:t>Achieved—numerous scientists from around the word have agreed to contribute.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/>
              <a:t>Work Activity Deliverables</a:t>
            </a:r>
          </a:p>
        </p:txBody>
      </p:sp>
    </p:spTree>
    <p:extLst>
      <p:ext uri="{BB962C8B-B14F-4D97-AF65-F5344CB8AC3E}">
        <p14:creationId xmlns:p14="http://schemas.microsoft.com/office/powerpoint/2010/main" val="30629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Year 2</a:t>
            </a:r>
            <a:r>
              <a:rPr lang="en-GB" dirty="0"/>
              <a:t> (2020) </a:t>
            </a:r>
            <a:r>
              <a:rPr lang="en-GB" b="1" dirty="0"/>
              <a:t>Milestones</a:t>
            </a:r>
            <a:r>
              <a:rPr lang="en-GB" dirty="0"/>
              <a:t>: </a:t>
            </a:r>
            <a:endParaRPr lang="en-US" dirty="0"/>
          </a:p>
          <a:p>
            <a:r>
              <a:rPr lang="en-GB" dirty="0"/>
              <a:t>Q2 - Contribution to International capacity building workshop (‘Cities on Volcanoes 11’)</a:t>
            </a:r>
          </a:p>
          <a:p>
            <a:pPr lvl="1"/>
            <a:r>
              <a:rPr lang="en-GB" i="1" dirty="0"/>
              <a:t>Planned (</a:t>
            </a:r>
            <a:r>
              <a:rPr lang="en-GB" i="1" dirty="0">
                <a:hlinkClick r:id="rId2"/>
              </a:rPr>
              <a:t>https://pcoconvin.eventsair.com/volcanoes11/workshops-special</a:t>
            </a:r>
            <a:r>
              <a:rPr lang="en-GB" i="1" dirty="0"/>
              <a:t>; Workshop #4) 45 registrants from </a:t>
            </a:r>
            <a:r>
              <a:rPr lang="es-ES" i="1" dirty="0" err="1"/>
              <a:t>Philippines</a:t>
            </a:r>
            <a:r>
              <a:rPr lang="es-ES" i="1" dirty="0"/>
              <a:t>, Indonesia, Chile, </a:t>
            </a:r>
            <a:r>
              <a:rPr lang="es-ES" i="1" dirty="0" err="1"/>
              <a:t>Peru</a:t>
            </a:r>
            <a:r>
              <a:rPr lang="es-ES" i="1" dirty="0"/>
              <a:t>, Ecuador, Guatemala, Colombia, </a:t>
            </a:r>
            <a:r>
              <a:rPr lang="es-ES" i="1" dirty="0" err="1"/>
              <a:t>Japan</a:t>
            </a:r>
            <a:r>
              <a:rPr lang="es-ES" i="1" dirty="0"/>
              <a:t>, </a:t>
            </a:r>
            <a:r>
              <a:rPr lang="es-ES" i="1" dirty="0" err="1"/>
              <a:t>Iceland</a:t>
            </a:r>
            <a:r>
              <a:rPr lang="es-ES" i="1" dirty="0"/>
              <a:t>, </a:t>
            </a:r>
            <a:r>
              <a:rPr lang="es-ES" i="1" dirty="0" err="1"/>
              <a:t>Italy</a:t>
            </a:r>
            <a:r>
              <a:rPr lang="es-ES" i="1" dirty="0"/>
              <a:t>, USA, </a:t>
            </a:r>
            <a:r>
              <a:rPr lang="es-ES" i="1" dirty="0" err="1"/>
              <a:t>Ethiopia</a:t>
            </a:r>
            <a:r>
              <a:rPr lang="es-ES" i="1" dirty="0"/>
              <a:t>, and Montserrat</a:t>
            </a:r>
            <a:endParaRPr lang="en-US" dirty="0"/>
          </a:p>
          <a:p>
            <a:r>
              <a:rPr lang="en-GB" dirty="0"/>
              <a:t>Q2 - Data orders for all three regions </a:t>
            </a:r>
          </a:p>
          <a:p>
            <a:pPr lvl="1"/>
            <a:r>
              <a:rPr lang="en-GB" i="1" dirty="0"/>
              <a:t>In progress for TSX and Pleiades</a:t>
            </a:r>
            <a:endParaRPr lang="en-US" dirty="0"/>
          </a:p>
          <a:p>
            <a:r>
              <a:rPr lang="en-GB" dirty="0"/>
              <a:t>Q4 - First feedback on the impact of data provided by observatories </a:t>
            </a:r>
            <a:endParaRPr lang="en-US" dirty="0"/>
          </a:p>
          <a:p>
            <a:r>
              <a:rPr lang="en-GB" dirty="0"/>
              <a:t>Q4 - Regional leads update tasking lists. </a:t>
            </a:r>
            <a:endParaRPr lang="en-US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Years 3</a:t>
            </a:r>
            <a:r>
              <a:rPr lang="en-GB" dirty="0"/>
              <a:t> (2021) </a:t>
            </a:r>
            <a:r>
              <a:rPr lang="en-GB" b="1" dirty="0"/>
              <a:t>Milestones</a:t>
            </a:r>
            <a:r>
              <a:rPr lang="en-GB" dirty="0"/>
              <a:t>: </a:t>
            </a:r>
            <a:endParaRPr lang="en-US" dirty="0"/>
          </a:p>
          <a:p>
            <a:r>
              <a:rPr lang="en-GB" dirty="0"/>
              <a:t>Q2 - Major gaps in the use of satellite data filled in all regions</a:t>
            </a:r>
            <a:endParaRPr lang="en-US" dirty="0"/>
          </a:p>
          <a:p>
            <a:r>
              <a:rPr lang="en-GB" dirty="0"/>
              <a:t>Q4 - Reporting of impact of CEOS data on hazard assessment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/>
              <a:t>Work Activity Deliverables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CE038-95A8-48AF-81AA-C3E2892499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400" y="3167749"/>
            <a:ext cx="2906683" cy="284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7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5800" y="1526653"/>
            <a:ext cx="10871200" cy="479794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dirty="0"/>
              <a:t>To support the efforts of Disaster Risk Management authorities in protecting lives and safeguarding property by means of satellite-based EO and science-based analyses;</a:t>
            </a:r>
          </a:p>
          <a:p>
            <a:pPr lvl="1">
              <a:spcBef>
                <a:spcPts val="0"/>
              </a:spcBef>
            </a:pPr>
            <a:r>
              <a:rPr lang="en-US" sz="1400" i="1" dirty="0"/>
              <a:t>Monitoring of active volcanic systems is ongoing; response to specific eruption crises as needed (e.g., </a:t>
            </a:r>
            <a:r>
              <a:rPr lang="en-US" sz="1400" i="1" dirty="0" err="1"/>
              <a:t>Taal</a:t>
            </a:r>
            <a:r>
              <a:rPr lang="en-US" sz="1400" i="1" dirty="0"/>
              <a:t>)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To foster increased use of EO in support of Disaster Risk Management;</a:t>
            </a:r>
          </a:p>
          <a:p>
            <a:pPr lvl="1">
              <a:spcBef>
                <a:spcPts val="0"/>
              </a:spcBef>
            </a:pPr>
            <a:r>
              <a:rPr lang="en-US" sz="1400" i="1" dirty="0"/>
              <a:t>During a crisis, timely SAR data have been critical for assessing volcanic activity</a:t>
            </a:r>
          </a:p>
          <a:p>
            <a:pPr lvl="1">
              <a:spcBef>
                <a:spcPts val="0"/>
              </a:spcBef>
            </a:pPr>
            <a:r>
              <a:rPr lang="en-US" sz="1400" i="1" dirty="0"/>
              <a:t>During non-crisis periods, SAR data are valuable for assessing the status of a volcano and helping determine alert levels</a:t>
            </a:r>
          </a:p>
          <a:p>
            <a:pPr lvl="1">
              <a:spcBef>
                <a:spcPts val="0"/>
              </a:spcBef>
            </a:pPr>
            <a:r>
              <a:rPr lang="en-US" sz="1400" i="1" dirty="0"/>
              <a:t>Capacity building activities are ongoing at volcano observatories in the 3 target regions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To support the Implementation of the Sendai Framework for Disaster Risk Reduction, and in particular contribute to its Priority 1 “Understanding Risk”; and</a:t>
            </a:r>
          </a:p>
          <a:p>
            <a:pPr lvl="1">
              <a:spcBef>
                <a:spcPts val="0"/>
              </a:spcBef>
            </a:pPr>
            <a:r>
              <a:rPr lang="en-US" sz="1400" i="1" dirty="0"/>
              <a:t>Remote sensing data, particularly SAR and optical, are especially valuable before a volcano erupts, by allowing for assessments of activity, and also for understanding how hazards may manifest (for example, mass flows)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To raise the awareness of politicians, decision-makers, and major stakeholders of the benefits of using satellite EO in all phases of Disaster Risk Management.</a:t>
            </a:r>
          </a:p>
          <a:p>
            <a:pPr lvl="1">
              <a:spcBef>
                <a:spcPts val="0"/>
              </a:spcBef>
            </a:pPr>
            <a:r>
              <a:rPr lang="en-US" sz="1400" i="1" dirty="0"/>
              <a:t>Volcano observatories are increasingly aware of the importance of remote sensing, which is a big part of the reason that conference workshops on the topic are so well attended.</a:t>
            </a:r>
          </a:p>
          <a:p>
            <a:pPr>
              <a:spcBef>
                <a:spcPts val="0"/>
              </a:spcBef>
            </a:pPr>
            <a:endParaRPr lang="en-US" sz="1400" i="1" dirty="0"/>
          </a:p>
          <a:p>
            <a:pPr>
              <a:spcBef>
                <a:spcPts val="0"/>
              </a:spcBef>
            </a:pPr>
            <a:endParaRPr lang="en-US" sz="1400" i="1" dirty="0"/>
          </a:p>
          <a:p>
            <a:pPr>
              <a:spcBef>
                <a:spcPts val="0"/>
              </a:spcBef>
            </a:pPr>
            <a:r>
              <a:rPr lang="en-US" sz="1400" i="1" dirty="0"/>
              <a:t>Work along these lines will continue, as it seems well-aligned with hazard-specific WG 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/>
              <a:t>Work Activity / ToR Alignment</a:t>
            </a:r>
          </a:p>
        </p:txBody>
      </p:sp>
    </p:spTree>
    <p:extLst>
      <p:ext uri="{BB962C8B-B14F-4D97-AF65-F5344CB8AC3E}">
        <p14:creationId xmlns:p14="http://schemas.microsoft.com/office/powerpoint/2010/main" val="377729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/>
              <a:t>Example: SAR data use in Ecuador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F6DA9C-54B7-4CDB-B2CF-CB175C7F9C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3886200" cy="4724400"/>
          </a:xfrm>
        </p:spPr>
        <p:txBody>
          <a:bodyPr/>
          <a:lstStyle/>
          <a:p>
            <a:r>
              <a:rPr lang="en-US" dirty="0"/>
              <a:t>Instituto </a:t>
            </a:r>
            <a:r>
              <a:rPr lang="en-US" dirty="0" err="1"/>
              <a:t>Geofisico</a:t>
            </a:r>
            <a:r>
              <a:rPr lang="en-US" dirty="0"/>
              <a:t> scientists are using ISCE to process TSX data for Ecuadorian volcanoes, including Chiles-Cerro Negro (left).</a:t>
            </a:r>
          </a:p>
          <a:p>
            <a:r>
              <a:rPr lang="en-US" dirty="0"/>
              <a:t>They will soon be working on data from </a:t>
            </a:r>
            <a:r>
              <a:rPr lang="en-US" dirty="0" err="1"/>
              <a:t>Reventador</a:t>
            </a:r>
            <a:r>
              <a:rPr lang="en-US" dirty="0"/>
              <a:t>, Cotopaxi, and Guagua </a:t>
            </a:r>
            <a:r>
              <a:rPr lang="en-US" dirty="0" err="1"/>
              <a:t>Pinchincha</a:t>
            </a:r>
            <a:r>
              <a:rPr lang="en-US" dirty="0"/>
              <a:t> collected by the Ecuadorian volcano Supersite.</a:t>
            </a:r>
          </a:p>
          <a:p>
            <a:r>
              <a:rPr lang="en-US" dirty="0"/>
              <a:t>All data are being downloaded from DLR supersites portal.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17652F8F-81EC-43E1-A820-9D99A17E56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524" y="1295400"/>
            <a:ext cx="7319922" cy="51815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71E20E-4FD9-4EE1-B69B-F39F965817EE}"/>
              </a:ext>
            </a:extLst>
          </p:cNvPr>
          <p:cNvSpPr txBox="1"/>
          <p:nvPr/>
        </p:nvSpPr>
        <p:spPr>
          <a:xfrm>
            <a:off x="5257800" y="1447800"/>
            <a:ext cx="21336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Chiles-Cerro Negro, Ecuador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D08BD-F58C-4F99-BE57-809D593279F6}"/>
              </a:ext>
            </a:extLst>
          </p:cNvPr>
          <p:cNvSpPr txBox="1"/>
          <p:nvPr/>
        </p:nvSpPr>
        <p:spPr>
          <a:xfrm>
            <a:off x="8534400" y="5983078"/>
            <a:ext cx="27432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kumimoji="0" lang="en-US" sz="1400" b="0" i="1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Image courtesy </a:t>
            </a:r>
            <a:r>
              <a:rPr lang="en-US" sz="1400" i="1" dirty="0"/>
              <a:t>Pedro </a:t>
            </a:r>
            <a:r>
              <a:rPr lang="en-US" sz="1400" i="1" dirty="0" err="1"/>
              <a:t>Espín</a:t>
            </a:r>
            <a:r>
              <a:rPr lang="en-US" sz="1400" i="1" dirty="0"/>
              <a:t> </a:t>
            </a:r>
            <a:r>
              <a:rPr kumimoji="0" lang="en-US" sz="1400" b="0" i="1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and</a:t>
            </a:r>
          </a:p>
          <a:p>
            <a:pPr algn="l" rtl="0" latinLnBrk="1" hangingPunct="0"/>
            <a:r>
              <a:rPr kumimoji="0" lang="en-US" sz="1400" b="0" i="1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Patty </a:t>
            </a:r>
            <a:r>
              <a:rPr kumimoji="0" lang="en-US" sz="1400" b="0" i="1" u="none" strike="noStrike" cap="none" spc="0" normalizeH="0" baseline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Mothes</a:t>
            </a:r>
            <a:r>
              <a:rPr kumimoji="0" lang="en-US" sz="1400" b="0" i="1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, IG, Ecuador</a:t>
            </a:r>
          </a:p>
        </p:txBody>
      </p:sp>
    </p:spTree>
    <p:extLst>
      <p:ext uri="{BB962C8B-B14F-4D97-AF65-F5344CB8AC3E}">
        <p14:creationId xmlns:p14="http://schemas.microsoft.com/office/powerpoint/2010/main" val="54741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contenido 2">
            <a:extLst>
              <a:ext uri="{FF2B5EF4-FFF2-40B4-BE49-F238E27FC236}">
                <a16:creationId xmlns:a16="http://schemas.microsoft.com/office/drawing/2014/main" id="{3DA50367-82F5-4B2E-BD31-3C81BBE170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2" y="4188023"/>
            <a:ext cx="4199468" cy="236220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/>
              <a:t>Example: SAR data use in Chile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F6DA9C-54B7-4CDB-B2CF-CB175C7F9C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0" y="1600200"/>
            <a:ext cx="4343400" cy="4724400"/>
          </a:xfrm>
        </p:spPr>
        <p:txBody>
          <a:bodyPr/>
          <a:lstStyle/>
          <a:p>
            <a:r>
              <a:rPr lang="en-US" dirty="0"/>
              <a:t>Sentinel-1 track 83 swath 2 spans 76% of the category 1 and category 2 volcanoes in Chile. L-band data required south of 42ºS, almost no longer acquired</a:t>
            </a:r>
          </a:p>
          <a:p>
            <a:r>
              <a:rPr lang="en-US" dirty="0"/>
              <a:t>Deforming volcanoes in the past year:</a:t>
            </a:r>
          </a:p>
          <a:p>
            <a:pPr lvl="1"/>
            <a:r>
              <a:rPr lang="en-US" sz="1800" dirty="0"/>
              <a:t>Laguna del Maule: at least since January 2007</a:t>
            </a:r>
          </a:p>
          <a:p>
            <a:pPr lvl="1"/>
            <a:r>
              <a:rPr lang="en-US" sz="1800" dirty="0" err="1"/>
              <a:t>Domuyo</a:t>
            </a:r>
            <a:r>
              <a:rPr lang="en-US" sz="1800" dirty="0"/>
              <a:t>, up to May 2019?</a:t>
            </a:r>
          </a:p>
          <a:p>
            <a:pPr lvl="1"/>
            <a:r>
              <a:rPr lang="en-US" sz="1800" dirty="0" err="1"/>
              <a:t>Nevados</a:t>
            </a:r>
            <a:r>
              <a:rPr lang="en-US" sz="1800" dirty="0"/>
              <a:t> de Chillan: since July 2019</a:t>
            </a:r>
          </a:p>
          <a:p>
            <a:pPr lvl="1"/>
            <a:r>
              <a:rPr lang="en-US" sz="1800" dirty="0"/>
              <a:t>Cordon </a:t>
            </a:r>
            <a:r>
              <a:rPr lang="en-US" sz="1800" dirty="0" err="1"/>
              <a:t>Caulle</a:t>
            </a:r>
            <a:r>
              <a:rPr lang="en-US" sz="1800" dirty="0"/>
              <a:t>: up to May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80D9A0-CE2F-4FB0-9958-D408DFE1967A}"/>
              </a:ext>
            </a:extLst>
          </p:cNvPr>
          <p:cNvSpPr txBox="1"/>
          <p:nvPr/>
        </p:nvSpPr>
        <p:spPr>
          <a:xfrm>
            <a:off x="7772892" y="6183102"/>
            <a:ext cx="397640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kumimoji="0" lang="en-US" sz="1400" b="0" i="1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Data </a:t>
            </a:r>
            <a:r>
              <a:rPr lang="en-US" sz="1400" i="1" dirty="0"/>
              <a:t>courtesy Loreto Cordova, SERNAGEOMIN,</a:t>
            </a:r>
          </a:p>
          <a:p>
            <a:pPr algn="l" rtl="0" latinLnBrk="1" hangingPunct="0"/>
            <a:r>
              <a:rPr lang="en-US" sz="1400" i="1" dirty="0"/>
              <a:t>and Francisco </a:t>
            </a:r>
            <a:r>
              <a:rPr kumimoji="0" lang="en-US" sz="1400" b="0" i="1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Delgado, IPGP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F6EBE7-5D27-44F0-BC7E-001CB5C671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282" y="1295400"/>
            <a:ext cx="2789835" cy="5254825"/>
          </a:xfrm>
          <a:prstGeom prst="rect">
            <a:avLst/>
          </a:prstGeom>
        </p:spPr>
      </p:pic>
      <p:pic>
        <p:nvPicPr>
          <p:cNvPr id="10" name="Picture 9" descr="A picture containing screenshot, photo, view, large&#10;&#10;Description automatically generated">
            <a:extLst>
              <a:ext uri="{FF2B5EF4-FFF2-40B4-BE49-F238E27FC236}">
                <a16:creationId xmlns:a16="http://schemas.microsoft.com/office/drawing/2014/main" id="{674F121B-F9B7-41A7-B5DE-EB033216D7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396250"/>
            <a:ext cx="3269962" cy="274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9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10917</TotalTime>
  <Words>1369</Words>
  <Application>Microsoft Office PowerPoint</Application>
  <PresentationFormat>Widescreen</PresentationFormat>
  <Paragraphs>142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American Typewriter</vt:lpstr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Volcano Demonstrator: March 2020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Poland, Michael P</cp:lastModifiedBy>
  <cp:revision>165</cp:revision>
  <dcterms:modified xsi:type="dcterms:W3CDTF">2020-03-09T00:57:42Z</dcterms:modified>
</cp:coreProperties>
</file>