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61" r:id="rId3"/>
    <p:sldId id="270" r:id="rId4"/>
    <p:sldId id="283" r:id="rId5"/>
    <p:sldId id="284" r:id="rId6"/>
  </p:sldIdLst>
  <p:sldSz cx="12192000" cy="6858000"/>
  <p:notesSz cx="6858000" cy="9144000"/>
  <p:defaultTextStyle>
    <a:lvl1pPr defTabSz="457200">
      <a:defRPr>
        <a:solidFill>
          <a:srgbClr val="002569"/>
        </a:solidFill>
      </a:defRPr>
    </a:lvl1pPr>
    <a:lvl2pPr indent="457200" defTabSz="457200">
      <a:defRPr>
        <a:solidFill>
          <a:srgbClr val="002569"/>
        </a:solidFill>
      </a:defRPr>
    </a:lvl2pPr>
    <a:lvl3pPr indent="914400" defTabSz="457200">
      <a:defRPr>
        <a:solidFill>
          <a:srgbClr val="002569"/>
        </a:solidFill>
      </a:defRPr>
    </a:lvl3pPr>
    <a:lvl4pPr indent="1371600" defTabSz="457200">
      <a:defRPr>
        <a:solidFill>
          <a:srgbClr val="002569"/>
        </a:solidFill>
      </a:defRPr>
    </a:lvl4pPr>
    <a:lvl5pPr indent="1828800" defTabSz="457200">
      <a:defRPr>
        <a:solidFill>
          <a:srgbClr val="002569"/>
        </a:solidFill>
      </a:defRPr>
    </a:lvl5pPr>
    <a:lvl6pPr indent="2286000" defTabSz="457200">
      <a:defRPr>
        <a:solidFill>
          <a:srgbClr val="002569"/>
        </a:solidFill>
      </a:defRPr>
    </a:lvl6pPr>
    <a:lvl7pPr indent="2743200" defTabSz="457200">
      <a:defRPr>
        <a:solidFill>
          <a:srgbClr val="002569"/>
        </a:solidFill>
      </a:defRPr>
    </a:lvl7pPr>
    <a:lvl8pPr indent="3200400" defTabSz="457200">
      <a:defRPr>
        <a:solidFill>
          <a:srgbClr val="002569"/>
        </a:solidFill>
      </a:defRPr>
    </a:lvl8pPr>
    <a:lvl9pPr indent="3657600" defTabSz="457200">
      <a:defRPr>
        <a:solidFill>
          <a:srgbClr val="002569"/>
        </a:solidFill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DDCA"/>
          </a:solidFill>
        </a:fill>
      </a:tcStyle>
    </a:wholeTbl>
    <a:band2H>
      <a:tcTxStyle/>
      <a:tcStyle>
        <a:tcBdr/>
        <a:fill>
          <a:solidFill>
            <a:srgbClr val="FFEF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CBCB"/>
          </a:solidFill>
        </a:fill>
      </a:tcStyle>
    </a:wholeTbl>
    <a:band2H>
      <a:tcTxStyle/>
      <a:tcStyle>
        <a:tcBdr/>
        <a:fill>
          <a:solidFill>
            <a:srgbClr val="EEE7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BD3"/>
          </a:solidFill>
        </a:fill>
      </a:tcStyle>
    </a:wholeTbl>
    <a:band2H>
      <a:tcTxStyle/>
      <a:tcStyle>
        <a:tcBdr/>
        <a:fill>
          <a:solidFill>
            <a:srgbClr val="E6E7EA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Row>
  </a:tblStyle>
  <a:tblStyle styleId="{2708684C-4D16-4618-839F-0558EEFCDFE6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1"/>
    <p:restoredTop sz="94721"/>
  </p:normalViewPr>
  <p:slideViewPr>
    <p:cSldViewPr>
      <p:cViewPr varScale="1">
        <p:scale>
          <a:sx n="85" d="100"/>
          <a:sy n="85" d="100"/>
        </p:scale>
        <p:origin x="200" y="5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7A8C69-CA0F-4E50-9B3D-2E3472291FD5}" type="datetimeFigureOut">
              <a:rPr lang="en-US" smtClean="0"/>
              <a:t>3/9/20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0693F-6027-4AF8-B00C-81529E29D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85000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 lvl="0"/>
            <a:endParaRPr dirty="0"/>
          </a:p>
        </p:txBody>
      </p:sp>
      <p:sp>
        <p:nvSpPr>
          <p:cNvPr id="8" name="Shape 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53021836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11684000" y="6629407"/>
            <a:ext cx="4064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algn="ctr">
              <a:defRPr lang="uk-UA" sz="1100" i="1" smtClean="0">
                <a:solidFill>
                  <a:schemeClr val="tx2"/>
                </a:solidFill>
                <a:latin typeface="+mj-lt"/>
                <a:ea typeface="+mj-ea"/>
                <a:cs typeface="Proxima Nova Regular"/>
              </a:defRPr>
            </a:lvl1pPr>
          </a:lstStyle>
          <a:p>
            <a:pPr defTabSz="914400"/>
            <a:fld id="{86CB4B4D-7CA3-9044-876B-883B54F8677D}" type="slidenum">
              <a:rPr lang="en-US" smtClean="0"/>
              <a:pPr defTabSz="914400"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09600" y="1600200"/>
            <a:ext cx="10871200" cy="47244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+mj-lt"/>
                <a:cs typeface="Arial" panose="020B0604020202020204" pitchFamily="34" charset="0"/>
              </a:defRPr>
            </a:lvl1pPr>
            <a:lvl2pPr marL="768927" indent="-311727">
              <a:buFont typeface="Courier New" panose="02070309020205020404" pitchFamily="49" charset="0"/>
              <a:buChar char="o"/>
              <a:defRPr sz="2000">
                <a:latin typeface="+mj-lt"/>
                <a:cs typeface="Arial" panose="020B0604020202020204" pitchFamily="34" charset="0"/>
              </a:defRPr>
            </a:lvl2pPr>
            <a:lvl3pPr marL="1188719" indent="-274319">
              <a:buFont typeface="Wingdings" panose="05000000000000000000" pitchFamily="2" charset="2"/>
              <a:buChar char="§"/>
              <a:defRPr sz="2000">
                <a:latin typeface="+mj-lt"/>
                <a:cs typeface="Arial" panose="020B0604020202020204" pitchFamily="34" charset="0"/>
              </a:defRPr>
            </a:lvl3pPr>
            <a:lvl4pPr>
              <a:defRPr sz="2000">
                <a:latin typeface="+mj-lt"/>
                <a:cs typeface="Arial" panose="020B0604020202020204" pitchFamily="34" charset="0"/>
              </a:defRPr>
            </a:lvl4pPr>
            <a:lvl5pPr>
              <a:defRPr sz="20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hape 3"/>
          <p:cNvSpPr/>
          <p:nvPr userDrawn="1"/>
        </p:nvSpPr>
        <p:spPr>
          <a:xfrm>
            <a:off x="101600" y="6629401"/>
            <a:ext cx="2032000" cy="187292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lvl="0" algn="ctr" defTabSz="914400">
              <a:defRPr>
                <a:solidFill>
                  <a:srgbClr val="000000"/>
                </a:solidFill>
              </a:defRPr>
            </a:pPr>
            <a:r>
              <a:rPr lang="en-AU" sz="1100" i="1" dirty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CEOS</a:t>
            </a:r>
            <a:r>
              <a:rPr lang="en-AU" sz="1100" i="1" baseline="0" dirty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 WGDisasters-13</a:t>
            </a:r>
            <a:endParaRPr sz="1100" i="1" dirty="0">
              <a:solidFill>
                <a:schemeClr val="tx2"/>
              </a:solidFill>
              <a:latin typeface="+mj-ea"/>
              <a:ea typeface="+mj-ea"/>
              <a:cs typeface="Proxima Nova Regular"/>
              <a:sym typeface="Proxima Nova Regular"/>
            </a:endParaRPr>
          </a:p>
        </p:txBody>
      </p:sp>
      <p:sp>
        <p:nvSpPr>
          <p:cNvPr id="9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2743200" y="304800"/>
            <a:ext cx="66040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tabLst/>
              <a:defRPr/>
            </a:pPr>
            <a:r>
              <a:rPr lang="en-US" dirty="0"/>
              <a:t>Title TBA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9652000" y="6546856"/>
            <a:ext cx="2540000" cy="246221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rPr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med"/>
  <p:hf hdr="0" ftr="0" dt="0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 idx="4294967295"/>
          </p:nvPr>
        </p:nvSpPr>
        <p:spPr>
          <a:xfrm>
            <a:off x="1524000" y="2667000"/>
            <a:ext cx="5746243" cy="9169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>
              <a:defRPr sz="4200" b="1">
                <a:latin typeface="Droid Serif"/>
                <a:ea typeface="Droid Serif"/>
                <a:cs typeface="Droid Serif"/>
                <a:sym typeface="Droid Serif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IN" sz="2400" dirty="0">
                <a:solidFill>
                  <a:schemeClr val="bg1"/>
                </a:solidFill>
                <a:latin typeface="+mj-lt"/>
              </a:rPr>
              <a:t>Flood Pilot</a:t>
            </a:r>
            <a:endParaRPr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1524000" y="3962400"/>
            <a:ext cx="4810858" cy="2541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/>
          <a:p>
            <a:pPr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dirty="0">
                <a:solidFill>
                  <a:schemeClr val="bg1"/>
                </a:solidFill>
                <a:latin typeface="+mj-lt"/>
                <a:ea typeface="Arial Bold"/>
                <a:cs typeface="Arial Bold"/>
                <a:sym typeface="Arial Bold"/>
              </a:rPr>
              <a:t>Shantanu </a:t>
            </a:r>
            <a:r>
              <a:rPr lang="en-US" dirty="0" err="1">
                <a:solidFill>
                  <a:schemeClr val="bg1"/>
                </a:solidFill>
                <a:latin typeface="+mj-lt"/>
                <a:ea typeface="Arial Bold"/>
                <a:cs typeface="Arial Bold"/>
                <a:sym typeface="Arial Bold"/>
              </a:rPr>
              <a:t>Bhatawdekar</a:t>
            </a:r>
            <a:endParaRPr lang="en-US" dirty="0">
              <a:solidFill>
                <a:schemeClr val="bg1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dirty="0">
                <a:solidFill>
                  <a:schemeClr val="bg1"/>
                </a:solidFill>
                <a:latin typeface="+mj-lt"/>
                <a:ea typeface="Arial Bold"/>
                <a:cs typeface="Arial Bold"/>
                <a:sym typeface="Arial Bold"/>
              </a:rPr>
              <a:t>G </a:t>
            </a:r>
            <a:r>
              <a:rPr lang="en-US" dirty="0" err="1">
                <a:solidFill>
                  <a:schemeClr val="bg1"/>
                </a:solidFill>
                <a:latin typeface="+mj-lt"/>
                <a:ea typeface="Arial Bold"/>
                <a:cs typeface="Arial Bold"/>
                <a:sym typeface="Arial Bold"/>
              </a:rPr>
              <a:t>Srinivasa</a:t>
            </a:r>
            <a:r>
              <a:rPr lang="en-US" dirty="0">
                <a:solidFill>
                  <a:schemeClr val="bg1"/>
                </a:solidFill>
                <a:latin typeface="+mj-lt"/>
                <a:ea typeface="Arial Bold"/>
                <a:cs typeface="Arial Bold"/>
                <a:sym typeface="Arial Bold"/>
              </a:rPr>
              <a:t> Rao</a:t>
            </a:r>
          </a:p>
          <a:p>
            <a:pPr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IN" dirty="0">
                <a:solidFill>
                  <a:schemeClr val="bg1"/>
                </a:solidFill>
                <a:latin typeface="+mj-lt"/>
                <a:ea typeface="Arial Bold"/>
                <a:cs typeface="Arial Bold"/>
                <a:sym typeface="Arial Bold"/>
              </a:rPr>
              <a:t>ISRO, India</a:t>
            </a:r>
            <a:endParaRPr dirty="0">
              <a:solidFill>
                <a:schemeClr val="bg1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>
                <a:solidFill>
                  <a:schemeClr val="bg1"/>
                </a:solidFill>
                <a:latin typeface="+mj-lt"/>
                <a:ea typeface="Arial Bold"/>
                <a:cs typeface="Arial Bold"/>
                <a:sym typeface="Arial Bold"/>
              </a:rPr>
              <a:t>CEOS WGDisasters-13</a:t>
            </a:r>
            <a:endParaRPr dirty="0">
              <a:solidFill>
                <a:schemeClr val="bg1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>
                <a:solidFill>
                  <a:schemeClr val="bg1"/>
                </a:solidFill>
                <a:latin typeface="+mj-lt"/>
                <a:ea typeface="Arial Bold"/>
                <a:cs typeface="Arial Bold"/>
                <a:sym typeface="Arial Bold"/>
              </a:rPr>
              <a:t>Pasadena, California</a:t>
            </a:r>
            <a:endParaRPr dirty="0">
              <a:solidFill>
                <a:schemeClr val="bg1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>
                <a:solidFill>
                  <a:schemeClr val="bg1"/>
                </a:solidFill>
                <a:latin typeface="+mj-lt"/>
                <a:ea typeface="Arial Bold"/>
                <a:cs typeface="Arial Bold"/>
                <a:sym typeface="Arial Bold"/>
              </a:rPr>
              <a:t>09 – 13 March 2020</a:t>
            </a:r>
            <a:endParaRPr dirty="0">
              <a:solidFill>
                <a:schemeClr val="bg1"/>
              </a:solidFill>
              <a:latin typeface="+mj-lt"/>
              <a:ea typeface="Arial Bold"/>
              <a:cs typeface="Arial Bold"/>
              <a:sym typeface="Arial Bold"/>
            </a:endParaRPr>
          </a:p>
        </p:txBody>
      </p:sp>
      <p:pic>
        <p:nvPicPr>
          <p:cNvPr id="12" name="ceos_logo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1447800" y="1066800"/>
            <a:ext cx="3206895" cy="1143737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10"/>
          <p:cNvSpPr txBox="1">
            <a:spLocks/>
          </p:cNvSpPr>
          <p:nvPr/>
        </p:nvSpPr>
        <p:spPr>
          <a:xfrm>
            <a:off x="1524000" y="2286000"/>
            <a:ext cx="4482604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400" dirty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</a:rPr>
              <a:t>Committee on Earth Observation Satellites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456C179F-DCE4-D643-B05A-F99E149C865A}"/>
              </a:ext>
            </a:extLst>
          </p:cNvPr>
          <p:cNvSpPr/>
          <p:nvPr/>
        </p:nvSpPr>
        <p:spPr>
          <a:xfrm>
            <a:off x="152400" y="4876800"/>
            <a:ext cx="11912600" cy="16200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i="0" u="none" strike="noStrike" cap="none" spc="0" normalizeH="0" baseline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B6BAF328-3297-FB4C-8EA9-64A3D8EFAEAC}"/>
              </a:ext>
            </a:extLst>
          </p:cNvPr>
          <p:cNvSpPr/>
          <p:nvPr/>
        </p:nvSpPr>
        <p:spPr>
          <a:xfrm>
            <a:off x="152400" y="3170400"/>
            <a:ext cx="11912600" cy="15840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i="0" u="none" strike="noStrike" cap="none" spc="0" normalizeH="0" baseline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900B6E91-B3FE-1347-83C7-751AF90AD86B}"/>
              </a:ext>
            </a:extLst>
          </p:cNvPr>
          <p:cNvSpPr/>
          <p:nvPr/>
        </p:nvSpPr>
        <p:spPr>
          <a:xfrm>
            <a:off x="152400" y="1247746"/>
            <a:ext cx="11912600" cy="180025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i="0" u="none" strike="noStrike" cap="none" spc="0" normalizeH="0" baseline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2514600" y="381000"/>
            <a:ext cx="7772400" cy="533400"/>
          </a:xfrm>
        </p:spPr>
        <p:txBody>
          <a:bodyPr/>
          <a:lstStyle/>
          <a:p>
            <a:pPr>
              <a:spcBef>
                <a:spcPts val="0"/>
              </a:spcBef>
              <a:buSzTx/>
              <a:defRPr/>
            </a:pPr>
            <a:r>
              <a:rPr lang="en-US" dirty="0"/>
              <a:t>ISRO Present &amp; Proposed Activities -  FLOODS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en-US" smtClean="0"/>
              <a:pPr defTabSz="914400"/>
              <a:t>2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7C29D9-0FCA-DD4D-9C04-F60C73F2CF41}"/>
              </a:ext>
            </a:extLst>
          </p:cNvPr>
          <p:cNvSpPr/>
          <p:nvPr/>
        </p:nvSpPr>
        <p:spPr>
          <a:xfrm>
            <a:off x="2052939" y="1785880"/>
            <a:ext cx="101136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/>
              <a:t>ISRO has launched several Geo-Leo Satellites and a few Satellites are proposed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b="1" dirty="0"/>
              <a:t>GEO Satellites - INSAT-3D / 3DR; </a:t>
            </a:r>
            <a:r>
              <a:rPr lang="en-IN" b="1" dirty="0">
                <a:solidFill>
                  <a:srgbClr val="7030A0"/>
                </a:solidFill>
              </a:rPr>
              <a:t>GISAT-1,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b="1" dirty="0"/>
              <a:t>LEO Satellites-ResourceSat-2 / 2A; </a:t>
            </a:r>
            <a:r>
              <a:rPr lang="en-IN" b="1" dirty="0">
                <a:solidFill>
                  <a:srgbClr val="7030A0"/>
                </a:solidFill>
              </a:rPr>
              <a:t>RISAT-1A/1B, NISAR, (DMC-SAR), ResourceSat-3, 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b="1" dirty="0"/>
              <a:t>DEM – </a:t>
            </a:r>
            <a:r>
              <a:rPr lang="en-IN" b="1" dirty="0" err="1"/>
              <a:t>CartoDEM</a:t>
            </a:r>
            <a:r>
              <a:rPr lang="en-IN" b="1" dirty="0"/>
              <a:t>, …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5127C3-3477-5C4A-8629-8291EA387EBE}"/>
              </a:ext>
            </a:extLst>
          </p:cNvPr>
          <p:cNvSpPr txBox="1"/>
          <p:nvPr/>
        </p:nvSpPr>
        <p:spPr>
          <a:xfrm>
            <a:off x="2057400" y="1325941"/>
            <a:ext cx="8229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>
                <a:solidFill>
                  <a:srgbClr val="C00000"/>
                </a:solidFill>
              </a:rPr>
              <a:t>Data Availability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8398B02-6D97-F046-8FC7-9F1B5136CB0F}"/>
              </a:ext>
            </a:extLst>
          </p:cNvPr>
          <p:cNvSpPr/>
          <p:nvPr/>
        </p:nvSpPr>
        <p:spPr>
          <a:xfrm>
            <a:off x="2096852" y="3736539"/>
            <a:ext cx="96379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b="1" dirty="0"/>
              <a:t>Preparedness: Flood Hazard Zonation based on Historic Satellite Observations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b="1" dirty="0"/>
              <a:t>Experimental Flood Early Warning Studies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b="1" dirty="0"/>
              <a:t>Flood Mapping using LEO-Optical &amp; SAR</a:t>
            </a:r>
            <a:endParaRPr lang="en-IN" b="1" dirty="0">
              <a:solidFill>
                <a:srgbClr val="7030A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4E01945-267C-4845-BD28-32EB2DBAFFFD}"/>
              </a:ext>
            </a:extLst>
          </p:cNvPr>
          <p:cNvSpPr txBox="1"/>
          <p:nvPr/>
        </p:nvSpPr>
        <p:spPr>
          <a:xfrm>
            <a:off x="2057400" y="3276600"/>
            <a:ext cx="8229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>
                <a:solidFill>
                  <a:srgbClr val="C00000"/>
                </a:solidFill>
              </a:rPr>
              <a:t>Disaster Applications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FFDC0DF-B8C7-E542-B4FC-F0EE2BDAC8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427" t="29377" r="38077" b="39435"/>
          <a:stretch/>
        </p:blipFill>
        <p:spPr>
          <a:xfrm>
            <a:off x="304800" y="1373595"/>
            <a:ext cx="1730981" cy="156965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D1B4466-6A0A-904A-B2A0-8B21C374D538}"/>
              </a:ext>
            </a:extLst>
          </p:cNvPr>
          <p:cNvSpPr/>
          <p:nvPr/>
        </p:nvSpPr>
        <p:spPr>
          <a:xfrm>
            <a:off x="2096852" y="5599338"/>
            <a:ext cx="96379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b="1" dirty="0"/>
              <a:t>Online satellite data processing tools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b="1" dirty="0"/>
              <a:t>Proto-type initiative for International Charter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F853BA7-7FA5-2545-8172-563EC4EFF62C}"/>
              </a:ext>
            </a:extLst>
          </p:cNvPr>
          <p:cNvSpPr txBox="1"/>
          <p:nvPr/>
        </p:nvSpPr>
        <p:spPr>
          <a:xfrm>
            <a:off x="2057400" y="5057734"/>
            <a:ext cx="8229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>
                <a:solidFill>
                  <a:srgbClr val="C00000"/>
                </a:solidFill>
              </a:rPr>
              <a:t>On-line Processing Tools</a:t>
            </a:r>
          </a:p>
        </p:txBody>
      </p:sp>
      <p:pic>
        <p:nvPicPr>
          <p:cNvPr id="18" name="Picture 6">
            <a:extLst>
              <a:ext uri="{FF2B5EF4-FFF2-40B4-BE49-F238E27FC236}">
                <a16:creationId xmlns:a16="http://schemas.microsoft.com/office/drawing/2014/main" id="{DD9DD963-8FDD-EE45-9D5D-7443169704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765" b="26745"/>
          <a:stretch/>
        </p:blipFill>
        <p:spPr bwMode="auto">
          <a:xfrm>
            <a:off x="304799" y="3296995"/>
            <a:ext cx="1730981" cy="13512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56FB86A-1E9B-3044-8D59-751CE24EA7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639" y="5000654"/>
            <a:ext cx="1765300" cy="13716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12140037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en-US" smtClean="0"/>
              <a:pPr defTabSz="914400"/>
              <a:t>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2514600" y="304800"/>
            <a:ext cx="7772400" cy="533400"/>
          </a:xfrm>
        </p:spPr>
        <p:txBody>
          <a:bodyPr/>
          <a:lstStyle/>
          <a:p>
            <a:r>
              <a:rPr lang="en-US" sz="2800" b="1" dirty="0"/>
              <a:t>Flood Pilot – ISRO Proposed Contributions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5943763-A738-0146-80C8-539A3380EF41}"/>
              </a:ext>
            </a:extLst>
          </p:cNvPr>
          <p:cNvSpPr/>
          <p:nvPr/>
        </p:nvSpPr>
        <p:spPr>
          <a:xfrm>
            <a:off x="39452" y="2117121"/>
            <a:ext cx="12050948" cy="4596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b="1" dirty="0">
                <a:latin typeface="Calibri" panose="020F0502020204030204" pitchFamily="34" charset="0"/>
                <a:cs typeface="Calibri" panose="020F0502020204030204" pitchFamily="34" charset="0"/>
              </a:rPr>
              <a:t>GEO / LEO / SAR Datasets</a:t>
            </a:r>
          </a:p>
          <a:p>
            <a:endParaRPr lang="en-IN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IN" sz="2400" b="1" dirty="0">
                <a:latin typeface="Calibri" panose="020F0502020204030204" pitchFamily="34" charset="0"/>
                <a:cs typeface="Calibri" panose="020F0502020204030204" pitchFamily="34" charset="0"/>
              </a:rPr>
              <a:t>GEO – Present - INSAT-3D / 3DR – 1 km (Visible, IR), 15 minutes with two satellites</a:t>
            </a:r>
          </a:p>
          <a:p>
            <a:pPr marL="34290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IN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GEO – Near Future - GISAT – 42m, Multiple coverages for a given area in a day</a:t>
            </a:r>
          </a:p>
          <a:p>
            <a:pPr marL="34290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IN" sz="2400" b="1" dirty="0">
                <a:latin typeface="Calibri" panose="020F0502020204030204" pitchFamily="34" charset="0"/>
                <a:cs typeface="Calibri" panose="020F0502020204030204" pitchFamily="34" charset="0"/>
              </a:rPr>
              <a:t>LEO – Present – ResourceSat-2/2A – 56m, 740 km swath, 3 days with two satellites</a:t>
            </a:r>
          </a:p>
          <a:p>
            <a:pPr marL="34290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IN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LEO – Near Future – </a:t>
            </a:r>
            <a:r>
              <a:rPr lang="en-IN" sz="24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ResourceSat</a:t>
            </a:r>
            <a:r>
              <a:rPr lang="en-IN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3/3A – 20m, 925 km swath, 2 days with two satellites</a:t>
            </a:r>
          </a:p>
          <a:p>
            <a:pPr>
              <a:lnSpc>
                <a:spcPct val="114000"/>
              </a:lnSpc>
            </a:pPr>
            <a:r>
              <a:rPr lang="en-IN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			   </a:t>
            </a:r>
            <a:r>
              <a:rPr lang="en-IN" sz="24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Resourcesat</a:t>
            </a:r>
            <a:r>
              <a:rPr lang="en-IN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3S – 1.25 m PAN (STEREO) + 2.5 m Mx</a:t>
            </a:r>
          </a:p>
          <a:p>
            <a:pPr marL="34290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IN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SAR – Near Future – RISAT-1A/1B – C-band; 50m, 240 km swath (CRS mode), 12 days ( 																						with 2 satellites)</a:t>
            </a:r>
          </a:p>
          <a:p>
            <a:pPr lvl="2" indent="0">
              <a:lnSpc>
                <a:spcPct val="114000"/>
              </a:lnSpc>
            </a:pPr>
            <a:r>
              <a:rPr lang="en-IN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				NISAR – L &amp; S band; </a:t>
            </a:r>
          </a:p>
          <a:p>
            <a:pPr lvl="2" indent="0">
              <a:lnSpc>
                <a:spcPct val="114000"/>
              </a:lnSpc>
            </a:pPr>
            <a:r>
              <a:rPr lang="en-IN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				</a:t>
            </a:r>
            <a:r>
              <a:rPr lang="en-IN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DMC-SAR – C-band, Inclined orbit, Sub-daily (4 Satellites)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33EAFEC-1A99-534B-983B-29BA80D0971B}"/>
              </a:ext>
            </a:extLst>
          </p:cNvPr>
          <p:cNvSpPr/>
          <p:nvPr/>
        </p:nvSpPr>
        <p:spPr>
          <a:xfrm>
            <a:off x="4241967" y="1367135"/>
            <a:ext cx="37080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Inventory Data Sources 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833580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en-US" smtClean="0"/>
              <a:pPr defTabSz="914400"/>
              <a:t>4</a:t>
            </a:fld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5943763-A738-0146-80C8-539A3380EF41}"/>
              </a:ext>
            </a:extLst>
          </p:cNvPr>
          <p:cNvSpPr/>
          <p:nvPr/>
        </p:nvSpPr>
        <p:spPr>
          <a:xfrm>
            <a:off x="39452" y="1752600"/>
            <a:ext cx="12050948" cy="17007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b="1" dirty="0">
                <a:latin typeface="Calibri" panose="020F0502020204030204" pitchFamily="34" charset="0"/>
                <a:cs typeface="Calibri" panose="020F0502020204030204" pitchFamily="34" charset="0"/>
              </a:rPr>
              <a:t>Flood Mapping Activities</a:t>
            </a:r>
          </a:p>
          <a:p>
            <a:pPr marL="342900" indent="-342900">
              <a:lnSpc>
                <a:spcPct val="114000"/>
              </a:lnSpc>
              <a:buFont typeface="+mj-lt"/>
              <a:buAutoNum type="arabicPeriod"/>
            </a:pPr>
            <a:r>
              <a:rPr lang="en-IN" sz="2400" b="1" dirty="0">
                <a:latin typeface="Calibri" panose="020F0502020204030204" pitchFamily="34" charset="0"/>
                <a:cs typeface="Calibri" panose="020F0502020204030204" pitchFamily="34" charset="0"/>
              </a:rPr>
              <a:t>Feasibility of integrating LEO-GEO optical with multi-frequency &amp; multi-temporal SAR</a:t>
            </a:r>
          </a:p>
          <a:p>
            <a:pPr marL="342900" indent="-342900">
              <a:lnSpc>
                <a:spcPct val="114000"/>
              </a:lnSpc>
              <a:buFont typeface="+mj-lt"/>
              <a:buAutoNum type="arabicPeriod"/>
            </a:pPr>
            <a:r>
              <a:rPr lang="en-IN" sz="2400" b="1" dirty="0">
                <a:latin typeface="Calibri" panose="020F0502020204030204" pitchFamily="34" charset="0"/>
                <a:cs typeface="Calibri" panose="020F0502020204030204" pitchFamily="34" charset="0"/>
              </a:rPr>
              <a:t>Indian Case Studies: Ganga River (Bihar State), Brahmaputra River (Assam State)</a:t>
            </a:r>
          </a:p>
          <a:p>
            <a:pPr marL="342900" indent="-342900">
              <a:lnSpc>
                <a:spcPct val="114000"/>
              </a:lnSpc>
              <a:buFont typeface="+mj-lt"/>
              <a:buAutoNum type="arabicPeriod"/>
            </a:pPr>
            <a:r>
              <a:rPr lang="en-IN" sz="2400" b="1" dirty="0">
                <a:latin typeface="Calibri" panose="020F0502020204030204" pitchFamily="34" charset="0"/>
                <a:cs typeface="Calibri" panose="020F0502020204030204" pitchFamily="34" charset="0"/>
              </a:rPr>
              <a:t>Other Case Studies: Possibilities for Bangladesh, Sri Lanka shall be explored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33EAFEC-1A99-534B-983B-29BA80D0971B}"/>
              </a:ext>
            </a:extLst>
          </p:cNvPr>
          <p:cNvSpPr/>
          <p:nvPr/>
        </p:nvSpPr>
        <p:spPr>
          <a:xfrm>
            <a:off x="3657600" y="1219200"/>
            <a:ext cx="48494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Collaborate with CEOS &amp; CGMS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99F3649-3671-DD4F-879B-F3C1D6410D31}"/>
              </a:ext>
            </a:extLst>
          </p:cNvPr>
          <p:cNvSpPr/>
          <p:nvPr/>
        </p:nvSpPr>
        <p:spPr>
          <a:xfrm>
            <a:off x="615000" y="5459278"/>
            <a:ext cx="4442470" cy="110797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5400" cap="flat">
            <a:solidFill>
              <a:schemeClr val="tx1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B3E5B3A-5AA2-1D4F-BECE-3A72A460D90E}"/>
              </a:ext>
            </a:extLst>
          </p:cNvPr>
          <p:cNvSpPr/>
          <p:nvPr/>
        </p:nvSpPr>
        <p:spPr>
          <a:xfrm>
            <a:off x="3358200" y="5563280"/>
            <a:ext cx="1523997" cy="923328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</a:rPr>
              <a:t>Grid-wise 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</a:rPr>
              <a:t>Flood 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</a:rPr>
              <a:t>Susceptibility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EB173C9-F82F-7043-ADDF-0B714AEE656F}"/>
              </a:ext>
            </a:extLst>
          </p:cNvPr>
          <p:cNvSpPr/>
          <p:nvPr/>
        </p:nvSpPr>
        <p:spPr>
          <a:xfrm>
            <a:off x="2070056" y="5825828"/>
            <a:ext cx="1073737" cy="519348"/>
          </a:xfrm>
          <a:prstGeom prst="ellipse">
            <a:avLst/>
          </a:prstGeom>
          <a:noFill/>
          <a:ln w="25400" cap="flat">
            <a:solidFill>
              <a:schemeClr val="tx1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 rtl="0" latinLnBrk="1" hangingPunct="0"/>
            <a:r>
              <a:rPr lang="en-US" dirty="0">
                <a:solidFill>
                  <a:schemeClr val="tx1"/>
                </a:solidFill>
              </a:rPr>
              <a:t>Model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D7053EE-BDC7-774B-AD9C-6FF851F5BE08}"/>
              </a:ext>
            </a:extLst>
          </p:cNvPr>
          <p:cNvSpPr/>
          <p:nvPr/>
        </p:nvSpPr>
        <p:spPr>
          <a:xfrm>
            <a:off x="381000" y="5382680"/>
            <a:ext cx="468000" cy="51934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25400" cap="flat">
            <a:solidFill>
              <a:schemeClr val="tx1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 rtl="0" latinLnBrk="1" hangingPunct="0"/>
            <a:r>
              <a:rPr lang="en-US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DEF28EB-DF8C-1A4D-8D16-55B30819FD7D}"/>
              </a:ext>
            </a:extLst>
          </p:cNvPr>
          <p:cNvSpPr/>
          <p:nvPr/>
        </p:nvSpPr>
        <p:spPr>
          <a:xfrm>
            <a:off x="5701269" y="5902028"/>
            <a:ext cx="2133724" cy="612000"/>
          </a:xfrm>
          <a:prstGeom prst="ellipse">
            <a:avLst/>
          </a:prstGeom>
          <a:solidFill>
            <a:schemeClr val="bg1"/>
          </a:solidFill>
          <a:ln w="25400" cap="flat">
            <a:solidFill>
              <a:schemeClr val="tx1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 rtl="0" latinLnBrk="1" hangingPunct="0"/>
            <a:r>
              <a:rPr lang="en-US" dirty="0">
                <a:solidFill>
                  <a:schemeClr val="tx1"/>
                </a:solidFill>
              </a:rPr>
              <a:t>Integrate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69C8AE9-9263-CC41-A7C5-52BDBAA3B3F0}"/>
              </a:ext>
            </a:extLst>
          </p:cNvPr>
          <p:cNvSpPr/>
          <p:nvPr/>
        </p:nvSpPr>
        <p:spPr>
          <a:xfrm>
            <a:off x="9083667" y="5673826"/>
            <a:ext cx="1736733" cy="110797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5400" cap="flat">
            <a:solidFill>
              <a:schemeClr val="tx1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C30FA19-366E-C547-B254-30FCB8908349}"/>
              </a:ext>
            </a:extLst>
          </p:cNvPr>
          <p:cNvSpPr/>
          <p:nvPr/>
        </p:nvSpPr>
        <p:spPr>
          <a:xfrm>
            <a:off x="8858330" y="5383617"/>
            <a:ext cx="468000" cy="519348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25400" cap="flat">
            <a:solidFill>
              <a:schemeClr val="tx1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 rtl="0" latinLnBrk="1" hangingPunct="0"/>
            <a:r>
              <a:rPr lang="en-US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Parallelogram 12">
            <a:extLst>
              <a:ext uri="{FF2B5EF4-FFF2-40B4-BE49-F238E27FC236}">
                <a16:creationId xmlns:a16="http://schemas.microsoft.com/office/drawing/2014/main" id="{7042D517-F293-2446-AE90-119255C8D424}"/>
              </a:ext>
            </a:extLst>
          </p:cNvPr>
          <p:cNvSpPr/>
          <p:nvPr/>
        </p:nvSpPr>
        <p:spPr>
          <a:xfrm>
            <a:off x="9232318" y="5764366"/>
            <a:ext cx="1588082" cy="896359"/>
          </a:xfrm>
          <a:prstGeom prst="parallelogram">
            <a:avLst/>
          </a:prstGeom>
          <a:solidFill>
            <a:schemeClr val="accent4">
              <a:lumMod val="20000"/>
              <a:lumOff val="80000"/>
            </a:schemeClr>
          </a:solidFill>
          <a:ln w="25400" cap="flat">
            <a:solidFill>
              <a:schemeClr val="tx1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 rtl="0" latinLnBrk="1" hangingPunct="0"/>
            <a:endParaRPr lang="en-US" dirty="0">
              <a:solidFill>
                <a:schemeClr val="tx1"/>
              </a:solidFill>
            </a:endParaRPr>
          </a:p>
          <a:p>
            <a:pPr algn="ctr" rtl="0" latinLnBrk="1" hangingPunct="0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B1ECE7C-775A-8D43-B05E-29DE301F3D6F}"/>
              </a:ext>
            </a:extLst>
          </p:cNvPr>
          <p:cNvCxnSpPr>
            <a:cxnSpLocks/>
            <a:stCxn id="30" idx="2"/>
            <a:endCxn id="10" idx="0"/>
          </p:cNvCxnSpPr>
          <p:nvPr/>
        </p:nvCxnSpPr>
        <p:spPr>
          <a:xfrm flipH="1">
            <a:off x="6768131" y="5195652"/>
            <a:ext cx="2479611" cy="706376"/>
          </a:xfrm>
          <a:prstGeom prst="straightConnector1">
            <a:avLst/>
          </a:prstGeom>
          <a:noFill/>
          <a:ln w="25400" cap="flat">
            <a:solidFill>
              <a:schemeClr val="tx1"/>
            </a:solidFill>
            <a:prstDash val="solid"/>
            <a:beve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33A96F1-E008-074F-928A-CD83EE33E5DC}"/>
              </a:ext>
            </a:extLst>
          </p:cNvPr>
          <p:cNvCxnSpPr>
            <a:cxnSpLocks/>
            <a:stCxn id="22" idx="2"/>
            <a:endCxn id="10" idx="0"/>
          </p:cNvCxnSpPr>
          <p:nvPr/>
        </p:nvCxnSpPr>
        <p:spPr>
          <a:xfrm>
            <a:off x="2984500" y="4814652"/>
            <a:ext cx="3783631" cy="1087376"/>
          </a:xfrm>
          <a:prstGeom prst="straightConnector1">
            <a:avLst/>
          </a:prstGeom>
          <a:noFill/>
          <a:ln w="25400" cap="flat">
            <a:solidFill>
              <a:schemeClr val="tx1"/>
            </a:solidFill>
            <a:prstDash val="solid"/>
            <a:beve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9ED7820-31C6-1A41-91D7-270EB610A5FA}"/>
              </a:ext>
            </a:extLst>
          </p:cNvPr>
          <p:cNvCxnSpPr>
            <a:cxnSpLocks/>
            <a:stCxn id="6" idx="3"/>
            <a:endCxn id="10" idx="2"/>
          </p:cNvCxnSpPr>
          <p:nvPr/>
        </p:nvCxnSpPr>
        <p:spPr>
          <a:xfrm>
            <a:off x="5057470" y="6013265"/>
            <a:ext cx="643799" cy="194763"/>
          </a:xfrm>
          <a:prstGeom prst="straightConnector1">
            <a:avLst/>
          </a:prstGeom>
          <a:noFill/>
          <a:ln w="25400" cap="flat">
            <a:solidFill>
              <a:schemeClr val="tx1"/>
            </a:solidFill>
            <a:prstDash val="solid"/>
            <a:beve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BC4F462-4447-4547-8F75-506137068E18}"/>
              </a:ext>
            </a:extLst>
          </p:cNvPr>
          <p:cNvCxnSpPr>
            <a:cxnSpLocks/>
            <a:stCxn id="10" idx="6"/>
            <a:endCxn id="11" idx="1"/>
          </p:cNvCxnSpPr>
          <p:nvPr/>
        </p:nvCxnSpPr>
        <p:spPr>
          <a:xfrm>
            <a:off x="7834993" y="6208028"/>
            <a:ext cx="1248674" cy="19785"/>
          </a:xfrm>
          <a:prstGeom prst="straightConnector1">
            <a:avLst/>
          </a:prstGeom>
          <a:noFill/>
          <a:ln w="38100" cap="flat">
            <a:solidFill>
              <a:schemeClr val="tx1"/>
            </a:solidFill>
            <a:prstDash val="solid"/>
            <a:beve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9" name="Parallelogram 18">
            <a:extLst>
              <a:ext uri="{FF2B5EF4-FFF2-40B4-BE49-F238E27FC236}">
                <a16:creationId xmlns:a16="http://schemas.microsoft.com/office/drawing/2014/main" id="{D934DE3F-8FBB-6E49-BCE9-C70CC8D8A03B}"/>
              </a:ext>
            </a:extLst>
          </p:cNvPr>
          <p:cNvSpPr/>
          <p:nvPr/>
        </p:nvSpPr>
        <p:spPr>
          <a:xfrm>
            <a:off x="678632" y="5548309"/>
            <a:ext cx="1216152" cy="958867"/>
          </a:xfrm>
          <a:prstGeom prst="parallelogram">
            <a:avLst/>
          </a:prstGeom>
          <a:solidFill>
            <a:schemeClr val="accent4">
              <a:lumMod val="20000"/>
              <a:lumOff val="80000"/>
            </a:schemeClr>
          </a:solidFill>
          <a:ln w="25400" cap="flat">
            <a:solidFill>
              <a:schemeClr val="tx1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 rtl="0" latinLnBrk="1" hangingPunct="0"/>
            <a:r>
              <a:rPr lang="en-US" dirty="0">
                <a:solidFill>
                  <a:schemeClr val="tx1"/>
                </a:solidFill>
              </a:rPr>
              <a:t>DEM  </a:t>
            </a:r>
          </a:p>
          <a:p>
            <a:pPr algn="ctr" rtl="0" latinLnBrk="1" hangingPunct="0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96AC0A3-8D25-5A47-8C91-1F68364F4209}"/>
              </a:ext>
            </a:extLst>
          </p:cNvPr>
          <p:cNvCxnSpPr>
            <a:cxnSpLocks/>
          </p:cNvCxnSpPr>
          <p:nvPr/>
        </p:nvCxnSpPr>
        <p:spPr>
          <a:xfrm>
            <a:off x="1731092" y="6124232"/>
            <a:ext cx="324000" cy="1491"/>
          </a:xfrm>
          <a:prstGeom prst="straightConnector1">
            <a:avLst/>
          </a:prstGeom>
          <a:noFill/>
          <a:ln w="25400" cap="flat">
            <a:solidFill>
              <a:schemeClr val="tx1"/>
            </a:solidFill>
            <a:prstDash val="solid"/>
            <a:beve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2B32FB9-1A85-4D4D-AE6D-5F5F880C4318}"/>
              </a:ext>
            </a:extLst>
          </p:cNvPr>
          <p:cNvCxnSpPr>
            <a:cxnSpLocks/>
          </p:cNvCxnSpPr>
          <p:nvPr/>
        </p:nvCxnSpPr>
        <p:spPr>
          <a:xfrm>
            <a:off x="3142200" y="6130628"/>
            <a:ext cx="216000" cy="1491"/>
          </a:xfrm>
          <a:prstGeom prst="straightConnector1">
            <a:avLst/>
          </a:prstGeom>
          <a:noFill/>
          <a:ln w="25400" cap="flat">
            <a:solidFill>
              <a:schemeClr val="tx1"/>
            </a:solidFill>
            <a:prstDash val="solid"/>
            <a:beve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1FF6377F-1943-C943-8395-3921A202B28C}"/>
              </a:ext>
            </a:extLst>
          </p:cNvPr>
          <p:cNvSpPr/>
          <p:nvPr/>
        </p:nvSpPr>
        <p:spPr>
          <a:xfrm>
            <a:off x="381000" y="3706678"/>
            <a:ext cx="5207000" cy="11079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>
            <a:solidFill>
              <a:schemeClr val="tx1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BED7F2D-47A6-4E4A-9E51-B74D85D3A2C8}"/>
              </a:ext>
            </a:extLst>
          </p:cNvPr>
          <p:cNvSpPr/>
          <p:nvPr/>
        </p:nvSpPr>
        <p:spPr>
          <a:xfrm>
            <a:off x="146999" y="3606746"/>
            <a:ext cx="468000" cy="5193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5400" cap="flat">
            <a:solidFill>
              <a:schemeClr val="tx1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 rtl="0" latinLnBrk="1" hangingPunct="0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4" name="Parallelogram 23">
            <a:extLst>
              <a:ext uri="{FF2B5EF4-FFF2-40B4-BE49-F238E27FC236}">
                <a16:creationId xmlns:a16="http://schemas.microsoft.com/office/drawing/2014/main" id="{77B37B3D-7CF2-DD4B-A28A-063EB800AEDA}"/>
              </a:ext>
            </a:extLst>
          </p:cNvPr>
          <p:cNvSpPr/>
          <p:nvPr/>
        </p:nvSpPr>
        <p:spPr>
          <a:xfrm>
            <a:off x="529651" y="3765964"/>
            <a:ext cx="1216152" cy="958867"/>
          </a:xfrm>
          <a:prstGeom prst="parallelogram">
            <a:avLst/>
          </a:prstGeom>
          <a:solidFill>
            <a:schemeClr val="accent4">
              <a:lumMod val="20000"/>
              <a:lumOff val="80000"/>
            </a:schemeClr>
          </a:solidFill>
          <a:ln w="25400" cap="flat">
            <a:solidFill>
              <a:schemeClr val="tx1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 rtl="0" latinLnBrk="1" hangingPunct="0"/>
            <a:r>
              <a:rPr lang="en-US" dirty="0">
                <a:solidFill>
                  <a:schemeClr val="tx1"/>
                </a:solidFill>
              </a:rPr>
              <a:t>LEO </a:t>
            </a:r>
          </a:p>
          <a:p>
            <a:pPr algn="ctr" rtl="0" latinLnBrk="1" hangingPunct="0"/>
            <a:r>
              <a:rPr lang="en-US" dirty="0">
                <a:solidFill>
                  <a:schemeClr val="tx1"/>
                </a:solidFill>
              </a:rPr>
              <a:t>Optical</a:t>
            </a:r>
          </a:p>
        </p:txBody>
      </p:sp>
      <p:sp>
        <p:nvSpPr>
          <p:cNvPr id="25" name="Parallelogram 24">
            <a:extLst>
              <a:ext uri="{FF2B5EF4-FFF2-40B4-BE49-F238E27FC236}">
                <a16:creationId xmlns:a16="http://schemas.microsoft.com/office/drawing/2014/main" id="{ABF3B8AC-93AE-B945-BC1A-C4C6E489DDE5}"/>
              </a:ext>
            </a:extLst>
          </p:cNvPr>
          <p:cNvSpPr/>
          <p:nvPr/>
        </p:nvSpPr>
        <p:spPr>
          <a:xfrm>
            <a:off x="1587175" y="3765964"/>
            <a:ext cx="1216152" cy="958867"/>
          </a:xfrm>
          <a:prstGeom prst="parallelogram">
            <a:avLst/>
          </a:prstGeom>
          <a:solidFill>
            <a:schemeClr val="accent4">
              <a:lumMod val="20000"/>
              <a:lumOff val="80000"/>
            </a:schemeClr>
          </a:solidFill>
          <a:ln w="25400" cap="flat">
            <a:solidFill>
              <a:schemeClr val="tx1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 rtl="0" latinLnBrk="1" hangingPunct="0"/>
            <a:r>
              <a:rPr lang="en-US" dirty="0">
                <a:solidFill>
                  <a:schemeClr val="tx1"/>
                </a:solidFill>
              </a:rPr>
              <a:t>SAR </a:t>
            </a:r>
          </a:p>
          <a:p>
            <a:pPr algn="ctr" rtl="0" latinLnBrk="1" hangingPunct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77D64942-CF83-7D48-82D7-A896831608F8}"/>
              </a:ext>
            </a:extLst>
          </p:cNvPr>
          <p:cNvSpPr/>
          <p:nvPr/>
        </p:nvSpPr>
        <p:spPr>
          <a:xfrm>
            <a:off x="2966399" y="4001547"/>
            <a:ext cx="1022678" cy="519348"/>
          </a:xfrm>
          <a:prstGeom prst="ellipse">
            <a:avLst/>
          </a:prstGeom>
          <a:noFill/>
          <a:ln w="25400" cap="flat">
            <a:solidFill>
              <a:schemeClr val="tx1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 rtl="0" latinLnBrk="1" hangingPunct="0"/>
            <a:r>
              <a:rPr lang="en-US" dirty="0">
                <a:solidFill>
                  <a:schemeClr val="tx1"/>
                </a:solidFill>
              </a:rPr>
              <a:t>Model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DDD9E33-E4CC-A94E-9BD6-1239392A9904}"/>
              </a:ext>
            </a:extLst>
          </p:cNvPr>
          <p:cNvSpPr/>
          <p:nvPr/>
        </p:nvSpPr>
        <p:spPr>
          <a:xfrm>
            <a:off x="4199924" y="3796260"/>
            <a:ext cx="1143003" cy="923328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</a:rPr>
              <a:t>High </a:t>
            </a:r>
            <a:r>
              <a:rPr kumimoji="0" lang="en-US" sz="1800" i="0" u="none" strike="noStrike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FillTx/>
              </a:rPr>
              <a:t>Res.Water</a:t>
            </a:r>
            <a:endParaRPr kumimoji="0" lang="en-US" sz="180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</a:endParaRP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tx1"/>
                </a:solidFill>
              </a:rPr>
              <a:t>Index</a:t>
            </a:r>
            <a:endParaRPr kumimoji="0" lang="en-US" sz="180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</a:endParaRP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5F48E069-15A5-014B-AF50-ACE6393AB424}"/>
              </a:ext>
            </a:extLst>
          </p:cNvPr>
          <p:cNvCxnSpPr>
            <a:cxnSpLocks/>
          </p:cNvCxnSpPr>
          <p:nvPr/>
        </p:nvCxnSpPr>
        <p:spPr>
          <a:xfrm>
            <a:off x="2643811" y="4250037"/>
            <a:ext cx="324000" cy="1491"/>
          </a:xfrm>
          <a:prstGeom prst="straightConnector1">
            <a:avLst/>
          </a:prstGeom>
          <a:noFill/>
          <a:ln w="25400" cap="flat">
            <a:solidFill>
              <a:schemeClr val="tx1"/>
            </a:solidFill>
            <a:prstDash val="solid"/>
            <a:beve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3250FB03-FDDE-AB4A-822E-580A58865EE5}"/>
              </a:ext>
            </a:extLst>
          </p:cNvPr>
          <p:cNvCxnSpPr>
            <a:cxnSpLocks/>
          </p:cNvCxnSpPr>
          <p:nvPr/>
        </p:nvCxnSpPr>
        <p:spPr>
          <a:xfrm>
            <a:off x="3987646" y="4256433"/>
            <a:ext cx="216000" cy="1491"/>
          </a:xfrm>
          <a:prstGeom prst="straightConnector1">
            <a:avLst/>
          </a:prstGeom>
          <a:noFill/>
          <a:ln w="25400" cap="flat">
            <a:solidFill>
              <a:schemeClr val="tx1"/>
            </a:solidFill>
            <a:prstDash val="solid"/>
            <a:beve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EB541A5E-D96A-634B-97E5-6426F7484D05}"/>
              </a:ext>
            </a:extLst>
          </p:cNvPr>
          <p:cNvSpPr/>
          <p:nvPr/>
        </p:nvSpPr>
        <p:spPr>
          <a:xfrm>
            <a:off x="6394817" y="4087678"/>
            <a:ext cx="5705849" cy="11079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5400" cap="flat">
            <a:solidFill>
              <a:schemeClr val="tx1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76436F15-B60A-0B43-9E80-8DCA20237708}"/>
              </a:ext>
            </a:extLst>
          </p:cNvPr>
          <p:cNvSpPr/>
          <p:nvPr/>
        </p:nvSpPr>
        <p:spPr>
          <a:xfrm>
            <a:off x="6160817" y="3987746"/>
            <a:ext cx="468000" cy="519348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25400" cap="flat">
            <a:solidFill>
              <a:schemeClr val="tx1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 rtl="0" latinLnBrk="1" hangingPunct="0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2" name="Parallelogram 31">
            <a:extLst>
              <a:ext uri="{FF2B5EF4-FFF2-40B4-BE49-F238E27FC236}">
                <a16:creationId xmlns:a16="http://schemas.microsoft.com/office/drawing/2014/main" id="{D6837BB3-5C2A-B340-A89B-24201FA6B01C}"/>
              </a:ext>
            </a:extLst>
          </p:cNvPr>
          <p:cNvSpPr/>
          <p:nvPr/>
        </p:nvSpPr>
        <p:spPr>
          <a:xfrm>
            <a:off x="6543469" y="4146964"/>
            <a:ext cx="1216152" cy="958867"/>
          </a:xfrm>
          <a:prstGeom prst="parallelogram">
            <a:avLst/>
          </a:prstGeom>
          <a:solidFill>
            <a:schemeClr val="accent4">
              <a:lumMod val="20000"/>
              <a:lumOff val="80000"/>
            </a:schemeClr>
          </a:solidFill>
          <a:ln w="25400" cap="flat">
            <a:solidFill>
              <a:schemeClr val="tx1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 rtl="0" latinLnBrk="1" hangingPunct="0"/>
            <a:r>
              <a:rPr lang="en-US" dirty="0">
                <a:solidFill>
                  <a:schemeClr val="tx1"/>
                </a:solidFill>
              </a:rPr>
              <a:t>GEO Optical</a:t>
            </a:r>
          </a:p>
        </p:txBody>
      </p:sp>
      <p:sp>
        <p:nvSpPr>
          <p:cNvPr id="33" name="Parallelogram 32">
            <a:extLst>
              <a:ext uri="{FF2B5EF4-FFF2-40B4-BE49-F238E27FC236}">
                <a16:creationId xmlns:a16="http://schemas.microsoft.com/office/drawing/2014/main" id="{3C666873-8B98-9349-A781-BE5B08DF4C03}"/>
              </a:ext>
            </a:extLst>
          </p:cNvPr>
          <p:cNvSpPr/>
          <p:nvPr/>
        </p:nvSpPr>
        <p:spPr>
          <a:xfrm>
            <a:off x="7610269" y="4158397"/>
            <a:ext cx="1674876" cy="936000"/>
          </a:xfrm>
          <a:prstGeom prst="parallelogram">
            <a:avLst/>
          </a:prstGeom>
          <a:solidFill>
            <a:schemeClr val="accent4">
              <a:lumMod val="20000"/>
              <a:lumOff val="80000"/>
            </a:schemeClr>
          </a:solidFill>
          <a:ln w="25400" cap="flat">
            <a:solidFill>
              <a:schemeClr val="tx1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 rtl="0" latinLnBrk="1" hangingPunct="0"/>
            <a:r>
              <a:rPr lang="en-US" dirty="0">
                <a:solidFill>
                  <a:schemeClr val="tx1"/>
                </a:solidFill>
              </a:rPr>
              <a:t>Passive </a:t>
            </a:r>
          </a:p>
          <a:p>
            <a:pPr algn="ctr" rtl="0" latinLnBrk="1" hangingPunct="0"/>
            <a:r>
              <a:rPr lang="en-US">
                <a:solidFill>
                  <a:schemeClr val="tx1"/>
                </a:solidFill>
              </a:rPr>
              <a:t>Microwave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2A2C0F0D-9904-E243-9878-F8C3DD115A98}"/>
              </a:ext>
            </a:extLst>
          </p:cNvPr>
          <p:cNvSpPr/>
          <p:nvPr/>
        </p:nvSpPr>
        <p:spPr>
          <a:xfrm>
            <a:off x="9439069" y="4385289"/>
            <a:ext cx="1022678" cy="519348"/>
          </a:xfrm>
          <a:prstGeom prst="ellipse">
            <a:avLst/>
          </a:prstGeom>
          <a:noFill/>
          <a:ln w="25400" cap="flat">
            <a:solidFill>
              <a:schemeClr val="tx1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 rtl="0" latinLnBrk="1" hangingPunct="0"/>
            <a:r>
              <a:rPr lang="en-US" dirty="0">
                <a:solidFill>
                  <a:schemeClr val="tx1"/>
                </a:solidFill>
              </a:rPr>
              <a:t>Model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F795EA7-D36B-904B-925A-9F0EA9AF2A57}"/>
              </a:ext>
            </a:extLst>
          </p:cNvPr>
          <p:cNvSpPr/>
          <p:nvPr/>
        </p:nvSpPr>
        <p:spPr>
          <a:xfrm>
            <a:off x="10658266" y="4180002"/>
            <a:ext cx="1143003" cy="923328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</a:rPr>
              <a:t>Low </a:t>
            </a:r>
            <a:r>
              <a:rPr kumimoji="0" lang="en-US" sz="1800" i="0" u="none" strike="noStrike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FillTx/>
              </a:rPr>
              <a:t>Res.Water</a:t>
            </a:r>
            <a:endParaRPr kumimoji="0" lang="en-US" sz="180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</a:endParaRP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tx1"/>
                </a:solidFill>
              </a:rPr>
              <a:t>Index</a:t>
            </a:r>
            <a:endParaRPr kumimoji="0" lang="en-US" sz="180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</a:endParaRP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D78A7908-7666-9340-BEB3-553F236DCDDF}"/>
              </a:ext>
            </a:extLst>
          </p:cNvPr>
          <p:cNvCxnSpPr>
            <a:cxnSpLocks/>
          </p:cNvCxnSpPr>
          <p:nvPr/>
        </p:nvCxnSpPr>
        <p:spPr>
          <a:xfrm>
            <a:off x="9147569" y="4654238"/>
            <a:ext cx="324000" cy="1491"/>
          </a:xfrm>
          <a:prstGeom prst="straightConnector1">
            <a:avLst/>
          </a:prstGeom>
          <a:noFill/>
          <a:ln w="25400" cap="flat">
            <a:solidFill>
              <a:schemeClr val="tx1"/>
            </a:solidFill>
            <a:prstDash val="solid"/>
            <a:beve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B8874C8B-39B4-F04A-BA65-3D213212A152}"/>
              </a:ext>
            </a:extLst>
          </p:cNvPr>
          <p:cNvCxnSpPr>
            <a:cxnSpLocks/>
          </p:cNvCxnSpPr>
          <p:nvPr/>
        </p:nvCxnSpPr>
        <p:spPr>
          <a:xfrm>
            <a:off x="10447419" y="4658003"/>
            <a:ext cx="216000" cy="1491"/>
          </a:xfrm>
          <a:prstGeom prst="straightConnector1">
            <a:avLst/>
          </a:prstGeom>
          <a:noFill/>
          <a:ln w="25400" cap="flat">
            <a:solidFill>
              <a:schemeClr val="tx1"/>
            </a:solidFill>
            <a:prstDash val="solid"/>
            <a:beve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92964C27-3563-FB4F-9F3D-C4C6252916D7}"/>
              </a:ext>
            </a:extLst>
          </p:cNvPr>
          <p:cNvSpPr txBox="1"/>
          <p:nvPr/>
        </p:nvSpPr>
        <p:spPr>
          <a:xfrm>
            <a:off x="9549747" y="5729052"/>
            <a:ext cx="1118253" cy="923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Improved 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Flood 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Extent</a:t>
            </a:r>
          </a:p>
        </p:txBody>
      </p:sp>
      <p:sp>
        <p:nvSpPr>
          <p:cNvPr id="40" name="Content Placeholder 3">
            <a:extLst>
              <a:ext uri="{FF2B5EF4-FFF2-40B4-BE49-F238E27FC236}">
                <a16:creationId xmlns:a16="http://schemas.microsoft.com/office/drawing/2014/main" id="{B522A3EB-B6A0-2F40-827B-4E63EB618C4D}"/>
              </a:ext>
            </a:extLst>
          </p:cNvPr>
          <p:cNvSpPr txBox="1">
            <a:spLocks/>
          </p:cNvSpPr>
          <p:nvPr/>
        </p:nvSpPr>
        <p:spPr>
          <a:xfrm>
            <a:off x="2514600" y="304800"/>
            <a:ext cx="7772400" cy="533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500"/>
              </a:spcBef>
              <a:buSzPct val="100000"/>
              <a:buFont typeface="Arial"/>
              <a:buNone/>
              <a:defRPr sz="2400">
                <a:solidFill>
                  <a:schemeClr val="bg1"/>
                </a:solidFill>
                <a:latin typeface="+mj-lt"/>
                <a:ea typeface="Arial Bold"/>
                <a:cs typeface="Arial Bold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Arial"/>
              <a:buChar char="o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/>
            <a:r>
              <a:rPr lang="en-US" sz="2800" b="1"/>
              <a:t>Flood Pilot – ISRO Proposed Contributions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588950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en-US" smtClean="0"/>
              <a:pPr defTabSz="914400"/>
              <a:t>5</a:t>
            </a:fld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5943763-A738-0146-80C8-539A3380EF41}"/>
              </a:ext>
            </a:extLst>
          </p:cNvPr>
          <p:cNvSpPr/>
          <p:nvPr/>
        </p:nvSpPr>
        <p:spPr>
          <a:xfrm>
            <a:off x="39452" y="2117121"/>
            <a:ext cx="12050948" cy="17007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IN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4000"/>
              </a:lnSpc>
            </a:pPr>
            <a:r>
              <a:rPr lang="en-IN" sz="2400" b="1" dirty="0">
                <a:latin typeface="Calibri" panose="020F0502020204030204" pitchFamily="34" charset="0"/>
                <a:cs typeface="Calibri" panose="020F0502020204030204" pitchFamily="34" charset="0"/>
              </a:rPr>
              <a:t>Report on the activities to be shared, that includes</a:t>
            </a:r>
          </a:p>
          <a:p>
            <a:pPr lvl="2" indent="0">
              <a:lnSpc>
                <a:spcPct val="114000"/>
              </a:lnSpc>
            </a:pPr>
            <a:r>
              <a:rPr lang="en-IN" sz="2400" b="1" dirty="0">
                <a:latin typeface="Calibri" panose="020F0502020204030204" pitchFamily="34" charset="0"/>
                <a:cs typeface="Calibri" panose="020F0502020204030204" pitchFamily="34" charset="0"/>
              </a:rPr>
              <a:t>	- Best Practices based on the experiences from the Case Studies</a:t>
            </a:r>
          </a:p>
          <a:p>
            <a:pPr lvl="2" indent="0">
              <a:lnSpc>
                <a:spcPct val="114000"/>
              </a:lnSpc>
            </a:pPr>
            <a:r>
              <a:rPr lang="en-IN" sz="2400" b="1" dirty="0">
                <a:latin typeface="Calibri" panose="020F0502020204030204" pitchFamily="34" charset="0"/>
                <a:cs typeface="Calibri" panose="020F0502020204030204" pitchFamily="34" charset="0"/>
              </a:rPr>
              <a:t>	- Documentation on Methodologies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33EAFEC-1A99-534B-983B-29BA80D0971B}"/>
              </a:ext>
            </a:extLst>
          </p:cNvPr>
          <p:cNvSpPr/>
          <p:nvPr/>
        </p:nvSpPr>
        <p:spPr>
          <a:xfrm>
            <a:off x="4155075" y="1367135"/>
            <a:ext cx="38459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Report on Best Practices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74AC6B4-7C4C-344A-8868-BE9A9BC66572}"/>
              </a:ext>
            </a:extLst>
          </p:cNvPr>
          <p:cNvSpPr/>
          <p:nvPr/>
        </p:nvSpPr>
        <p:spPr>
          <a:xfrm>
            <a:off x="9753600" y="6167742"/>
            <a:ext cx="17556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Thank You</a:t>
            </a:r>
            <a:endParaRPr lang="en-US" sz="24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96AEC2D2-DDBE-FA4F-9ACB-562F6FCBBF58}"/>
              </a:ext>
            </a:extLst>
          </p:cNvPr>
          <p:cNvSpPr txBox="1">
            <a:spLocks/>
          </p:cNvSpPr>
          <p:nvPr/>
        </p:nvSpPr>
        <p:spPr>
          <a:xfrm>
            <a:off x="2514600" y="304800"/>
            <a:ext cx="7772400" cy="533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500"/>
              </a:spcBef>
              <a:buSzPct val="100000"/>
              <a:buFont typeface="Arial"/>
              <a:buNone/>
              <a:defRPr sz="2400">
                <a:solidFill>
                  <a:schemeClr val="bg1"/>
                </a:solidFill>
                <a:latin typeface="+mj-lt"/>
                <a:ea typeface="Arial Bold"/>
                <a:cs typeface="Arial Bold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Arial"/>
              <a:buChar char="o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/>
            <a:r>
              <a:rPr lang="en-US" sz="2800" b="1"/>
              <a:t>Flood Pilot – ISRO Proposed Contributions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034996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12775</TotalTime>
  <Words>434</Words>
  <Application>Microsoft Macintosh PowerPoint</Application>
  <PresentationFormat>Widescreen</PresentationFormat>
  <Paragraphs>75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5" baseType="lpstr">
      <vt:lpstr>Arial</vt:lpstr>
      <vt:lpstr>Arial Bold</vt:lpstr>
      <vt:lpstr>Avenir Roman</vt:lpstr>
      <vt:lpstr>Calibri</vt:lpstr>
      <vt:lpstr>Courier New</vt:lpstr>
      <vt:lpstr>Droid Serif</vt:lpstr>
      <vt:lpstr>Helvetica</vt:lpstr>
      <vt:lpstr>Proxima Nova Regular</vt:lpstr>
      <vt:lpstr>Wingdings</vt:lpstr>
      <vt:lpstr>Default</vt:lpstr>
      <vt:lpstr>Flood Pilot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Brian R. Williams</dc:creator>
  <cp:lastModifiedBy>Microsoft Office User</cp:lastModifiedBy>
  <cp:revision>257</cp:revision>
  <dcterms:modified xsi:type="dcterms:W3CDTF">2020-03-09T10:55:07Z</dcterms:modified>
</cp:coreProperties>
</file>