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handoutMasterIdLst>
    <p:handoutMasterId r:id="rId15"/>
  </p:handoutMasterIdLst>
  <p:sldIdLst>
    <p:sldId id="260" r:id="rId2"/>
    <p:sldId id="528" r:id="rId3"/>
    <p:sldId id="275" r:id="rId4"/>
    <p:sldId id="599" r:id="rId5"/>
    <p:sldId id="600" r:id="rId6"/>
    <p:sldId id="604" r:id="rId7"/>
    <p:sldId id="608" r:id="rId8"/>
    <p:sldId id="603" r:id="rId9"/>
    <p:sldId id="605" r:id="rId10"/>
    <p:sldId id="606" r:id="rId11"/>
    <p:sldId id="607" r:id="rId12"/>
    <p:sldId id="573" r:id="rId13"/>
  </p:sldIdLst>
  <p:sldSz cx="9144000" cy="6858000" type="screen4x3"/>
  <p:notesSz cx="6797675" cy="992822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extLst>
    <p:ext uri="{EFAFB233-063F-42B5-8137-9DF3F51BA10A}">
      <p15:sldGuideLst xmlns:p15="http://schemas.microsoft.com/office/powerpoint/2012/main" xmlns="">
        <p15:guide id="1" orient="horz" pos="4277">
          <p15:clr>
            <a:srgbClr val="A4A3A4"/>
          </p15:clr>
        </p15:guide>
        <p15:guide id="2" pos="289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rick Matgen" initials="PM" lastIdx="1" clrIdx="0"/>
  <p:cmAuthor id="1" name="Bally" initials="PB"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999"/>
    <a:srgbClr val="002A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79" autoAdjust="0"/>
    <p:restoredTop sz="79008" autoAdjust="0"/>
  </p:normalViewPr>
  <p:slideViewPr>
    <p:cSldViewPr snapToGrid="0" snapToObjects="1">
      <p:cViewPr varScale="1">
        <p:scale>
          <a:sx n="73" d="100"/>
          <a:sy n="73" d="100"/>
        </p:scale>
        <p:origin x="-1912" y="-104"/>
      </p:cViewPr>
      <p:guideLst>
        <p:guide orient="horz" pos="4277"/>
        <p:guide pos="2893"/>
      </p:guideLst>
    </p:cSldViewPr>
  </p:slideViewPr>
  <p:outlineViewPr>
    <p:cViewPr>
      <p:scale>
        <a:sx n="33" d="100"/>
        <a:sy n="33" d="100"/>
      </p:scale>
      <p:origin x="0" y="948"/>
    </p:cViewPr>
  </p:outlineViewPr>
  <p:notesTextViewPr>
    <p:cViewPr>
      <p:scale>
        <a:sx n="100" d="100"/>
        <a:sy n="100" d="100"/>
      </p:scale>
      <p:origin x="0" y="0"/>
    </p:cViewPr>
  </p:notesTextViewPr>
  <p:sorterViewPr>
    <p:cViewPr>
      <p:scale>
        <a:sx n="100" d="100"/>
        <a:sy n="100" d="100"/>
      </p:scale>
      <p:origin x="0" y="2604"/>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E0A69F09-9DF7-40DA-AFC1-E292B9A543FE}" type="datetimeFigureOut">
              <a:rPr lang="en-GB" smtClean="0"/>
              <a:t>17-09-04</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F07E1D14-1362-435D-B2A7-59F51FF06C7D}" type="slidenum">
              <a:rPr lang="en-GB" smtClean="0"/>
              <a:t>‹#›</a:t>
            </a:fld>
            <a:endParaRPr lang="en-GB"/>
          </a:p>
        </p:txBody>
      </p:sp>
    </p:spTree>
    <p:extLst>
      <p:ext uri="{BB962C8B-B14F-4D97-AF65-F5344CB8AC3E}">
        <p14:creationId xmlns:p14="http://schemas.microsoft.com/office/powerpoint/2010/main" val="3535116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50443" y="0"/>
            <a:ext cx="2945659" cy="496411"/>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17-09-04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a:t>
            </a:fld>
            <a:endParaRPr lang="en-US"/>
          </a:p>
        </p:txBody>
      </p:sp>
    </p:spTree>
    <p:extLst>
      <p:ext uri="{BB962C8B-B14F-4D97-AF65-F5344CB8AC3E}">
        <p14:creationId xmlns:p14="http://schemas.microsoft.com/office/powerpoint/2010/main" val="301070270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C098A87-5171-4B75-93C2-5524BB9D1112}" type="slidenum">
              <a:rPr lang="de-DE" smtClean="0">
                <a:latin typeface="Times New Roman" pitchFamily="-106" charset="0"/>
              </a:rPr>
              <a:pPr/>
              <a:t>1</a:t>
            </a:fld>
            <a:endParaRPr lang="de-DE" dirty="0" smtClean="0">
              <a:latin typeface="Times New Roman" pitchFamily="-106"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de-DE" dirty="0" smtClean="0">
              <a:latin typeface="Times New Roman" pitchFamily="-106" charset="0"/>
            </a:endParaRPr>
          </a:p>
        </p:txBody>
      </p:sp>
    </p:spTree>
    <p:extLst>
      <p:ext uri="{BB962C8B-B14F-4D97-AF65-F5344CB8AC3E}">
        <p14:creationId xmlns:p14="http://schemas.microsoft.com/office/powerpoint/2010/main" val="2432119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3496360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3</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3129063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a:defRPr/>
            </a:pPr>
            <a:endParaRPr lang="en-US">
              <a:latin typeface="Tahoma" pitchFamily="34" charset="0"/>
            </a:endParaRPr>
          </a:p>
        </p:txBody>
      </p:sp>
      <p:sp>
        <p:nvSpPr>
          <p:cNvPr id="328706" name="Rectangle 2"/>
          <p:cNvSpPr>
            <a:spLocks noGrp="1" noChangeArrowheads="1"/>
          </p:cNvSpPr>
          <p:nvPr>
            <p:ph type="ctrTitle" sz="quarter"/>
          </p:nvPr>
        </p:nvSpPr>
        <p:spPr>
          <a:xfrm>
            <a:off x="4089889" y="666750"/>
            <a:ext cx="4810857"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a:t>
            </a:fld>
            <a:endParaRPr lang="en-US"/>
          </a:p>
        </p:txBody>
      </p:sp>
      <p:sp>
        <p:nvSpPr>
          <p:cNvPr id="3" name="Rectangle 2"/>
          <p:cNvSpPr/>
          <p:nvPr userDrawn="1"/>
        </p:nvSpPr>
        <p:spPr bwMode="auto">
          <a:xfrm>
            <a:off x="65314" y="506186"/>
            <a:ext cx="1420586" cy="506185"/>
          </a:xfrm>
          <a:prstGeom prst="rect">
            <a:avLst/>
          </a:prstGeom>
          <a:solidFill>
            <a:srgbClr val="002A6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4" name="TextBox 3"/>
          <p:cNvSpPr txBox="1"/>
          <p:nvPr userDrawn="1"/>
        </p:nvSpPr>
        <p:spPr>
          <a:xfrm>
            <a:off x="65314" y="506186"/>
            <a:ext cx="1649186" cy="553998"/>
          </a:xfrm>
          <a:prstGeom prst="rect">
            <a:avLst/>
          </a:prstGeom>
          <a:noFill/>
        </p:spPr>
        <p:txBody>
          <a:bodyPr wrap="square" rtlCol="0">
            <a:spAutoFit/>
          </a:bodyPr>
          <a:lstStyle/>
          <a:p>
            <a:r>
              <a:rPr lang="en-US" sz="1000" dirty="0" smtClean="0">
                <a:solidFill>
                  <a:schemeClr val="bg1"/>
                </a:solidFill>
              </a:rPr>
              <a:t>WG</a:t>
            </a:r>
            <a:r>
              <a:rPr lang="en-US" sz="1000" baseline="0" dirty="0" smtClean="0">
                <a:solidFill>
                  <a:schemeClr val="bg1"/>
                </a:solidFill>
              </a:rPr>
              <a:t> Disasters #8</a:t>
            </a:r>
          </a:p>
          <a:p>
            <a:r>
              <a:rPr lang="en-US" sz="1000" baseline="0" dirty="0" smtClean="0">
                <a:solidFill>
                  <a:schemeClr val="bg1"/>
                </a:solidFill>
              </a:rPr>
              <a:t>Buenos Aires, Argentina</a:t>
            </a:r>
          </a:p>
          <a:p>
            <a:r>
              <a:rPr lang="en-US" sz="1000" baseline="0" dirty="0" smtClean="0">
                <a:solidFill>
                  <a:schemeClr val="bg1"/>
                </a:solidFill>
              </a:rPr>
              <a:t>4–6 September 2017</a:t>
            </a:r>
            <a:endParaRPr lang="en-US" sz="1000" dirty="0">
              <a:solidFill>
                <a:schemeClr val="bg1"/>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778A4C7-619F-6A42-96DE-810EE6B9387E}" type="datetimeFigureOut">
              <a:rPr lang="en-US" smtClean="0"/>
              <a:t>17-09-04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D591D0C-C0FA-874C-9669-C81633C717A2}" type="slidenum">
              <a:rPr lang="en-US" smtClean="0"/>
              <a:t>‹#›</a:t>
            </a:fld>
            <a:endParaRPr lang="en-US"/>
          </a:p>
        </p:txBody>
      </p:sp>
      <p:sp>
        <p:nvSpPr>
          <p:cNvPr id="7" name="Rectangle 6"/>
          <p:cNvSpPr/>
          <p:nvPr userDrawn="1"/>
        </p:nvSpPr>
        <p:spPr bwMode="auto">
          <a:xfrm>
            <a:off x="65314" y="506186"/>
            <a:ext cx="1420586" cy="506185"/>
          </a:xfrm>
          <a:prstGeom prst="rect">
            <a:avLst/>
          </a:prstGeom>
          <a:solidFill>
            <a:srgbClr val="002A6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9" name="TextBox 8"/>
          <p:cNvSpPr txBox="1"/>
          <p:nvPr userDrawn="1"/>
        </p:nvSpPr>
        <p:spPr>
          <a:xfrm>
            <a:off x="65314" y="506186"/>
            <a:ext cx="1649186" cy="553998"/>
          </a:xfrm>
          <a:prstGeom prst="rect">
            <a:avLst/>
          </a:prstGeom>
          <a:noFill/>
        </p:spPr>
        <p:txBody>
          <a:bodyPr wrap="square" rtlCol="0">
            <a:spAutoFit/>
          </a:bodyPr>
          <a:lstStyle/>
          <a:p>
            <a:r>
              <a:rPr lang="en-US" sz="1000" dirty="0" smtClean="0">
                <a:solidFill>
                  <a:schemeClr val="bg1"/>
                </a:solidFill>
              </a:rPr>
              <a:t>WG</a:t>
            </a:r>
            <a:r>
              <a:rPr lang="en-US" sz="1000" baseline="0" dirty="0" smtClean="0">
                <a:solidFill>
                  <a:schemeClr val="bg1"/>
                </a:solidFill>
              </a:rPr>
              <a:t> Disasters #8</a:t>
            </a:r>
          </a:p>
          <a:p>
            <a:r>
              <a:rPr lang="en-US" sz="1000" baseline="0" dirty="0" smtClean="0">
                <a:solidFill>
                  <a:schemeClr val="bg1"/>
                </a:solidFill>
              </a:rPr>
              <a:t>Buenos Aires, Argentina</a:t>
            </a:r>
          </a:p>
          <a:p>
            <a:r>
              <a:rPr lang="en-US" sz="1000" baseline="0" dirty="0" smtClean="0">
                <a:solidFill>
                  <a:schemeClr val="bg1"/>
                </a:solidFill>
              </a:rPr>
              <a:t>4–6 September 2017</a:t>
            </a:r>
            <a:endParaRPr lang="en-US" sz="1000" dirty="0">
              <a:solidFill>
                <a:schemeClr val="bg1"/>
              </a:solidFill>
            </a:endParaRPr>
          </a:p>
        </p:txBody>
      </p:sp>
    </p:spTree>
    <p:extLst>
      <p:ext uri="{BB962C8B-B14F-4D97-AF65-F5344CB8AC3E}">
        <p14:creationId xmlns:p14="http://schemas.microsoft.com/office/powerpoint/2010/main" val="2563249661"/>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55D2E00-AF3C-421B-8183-C899D699904F}" type="datetimeFigureOut">
              <a:rPr lang="en-US" smtClean="0"/>
              <a:t>17-09-04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021790E-F9B2-4963-B44C-8B80EDDD8883}" type="slidenum">
              <a:rPr lang="en-US" smtClean="0"/>
              <a:t>‹#›</a:t>
            </a:fld>
            <a:endParaRPr lang="en-US"/>
          </a:p>
        </p:txBody>
      </p:sp>
      <p:sp>
        <p:nvSpPr>
          <p:cNvPr id="8" name="Rectangle 7"/>
          <p:cNvSpPr/>
          <p:nvPr userDrawn="1"/>
        </p:nvSpPr>
        <p:spPr bwMode="auto">
          <a:xfrm>
            <a:off x="65314" y="506186"/>
            <a:ext cx="1420586" cy="506185"/>
          </a:xfrm>
          <a:prstGeom prst="rect">
            <a:avLst/>
          </a:prstGeom>
          <a:solidFill>
            <a:srgbClr val="002A6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10" name="TextBox 9"/>
          <p:cNvSpPr txBox="1"/>
          <p:nvPr userDrawn="1"/>
        </p:nvSpPr>
        <p:spPr>
          <a:xfrm>
            <a:off x="65314" y="506186"/>
            <a:ext cx="1649186" cy="553998"/>
          </a:xfrm>
          <a:prstGeom prst="rect">
            <a:avLst/>
          </a:prstGeom>
          <a:noFill/>
        </p:spPr>
        <p:txBody>
          <a:bodyPr wrap="square" rtlCol="0">
            <a:spAutoFit/>
          </a:bodyPr>
          <a:lstStyle/>
          <a:p>
            <a:r>
              <a:rPr lang="en-US" sz="1000" dirty="0" smtClean="0">
                <a:solidFill>
                  <a:schemeClr val="bg1"/>
                </a:solidFill>
              </a:rPr>
              <a:t>WG</a:t>
            </a:r>
            <a:r>
              <a:rPr lang="en-US" sz="1000" baseline="0" dirty="0" smtClean="0">
                <a:solidFill>
                  <a:schemeClr val="bg1"/>
                </a:solidFill>
              </a:rPr>
              <a:t> Disasters #8</a:t>
            </a:r>
          </a:p>
          <a:p>
            <a:r>
              <a:rPr lang="en-US" sz="1000" baseline="0" dirty="0" smtClean="0">
                <a:solidFill>
                  <a:schemeClr val="bg1"/>
                </a:solidFill>
              </a:rPr>
              <a:t>Buenos Aires, Argentina</a:t>
            </a:r>
          </a:p>
          <a:p>
            <a:r>
              <a:rPr lang="en-US" sz="1000" baseline="0" dirty="0" smtClean="0">
                <a:solidFill>
                  <a:schemeClr val="bg1"/>
                </a:solidFill>
              </a:rPr>
              <a:t>4–6 September 2017</a:t>
            </a:r>
            <a:endParaRPr lang="en-US" sz="1000" dirty="0">
              <a:solidFill>
                <a:schemeClr val="bg1"/>
              </a:solidFill>
            </a:endParaRPr>
          </a:p>
        </p:txBody>
      </p:sp>
    </p:spTree>
    <p:extLst>
      <p:ext uri="{BB962C8B-B14F-4D97-AF65-F5344CB8AC3E}">
        <p14:creationId xmlns:p14="http://schemas.microsoft.com/office/powerpoint/2010/main" val="1949382936"/>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1671638" y="188913"/>
            <a:ext cx="7396162"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4" name="TextBox 3"/>
          <p:cNvSpPr txBox="1"/>
          <p:nvPr/>
        </p:nvSpPr>
        <p:spPr>
          <a:xfrm>
            <a:off x="19050" y="482815"/>
            <a:ext cx="1505540" cy="553998"/>
          </a:xfrm>
          <a:prstGeom prst="rect">
            <a:avLst/>
          </a:prstGeom>
          <a:noFill/>
        </p:spPr>
        <p:txBody>
          <a:bodyPr wrap="none">
            <a:spAutoFit/>
          </a:bodyPr>
          <a:lstStyle/>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WG Disasters #4</a:t>
            </a:r>
          </a:p>
          <a:p>
            <a:pPr defTabSz="914400" eaLnBrk="0" hangingPunct="0">
              <a:spcBef>
                <a:spcPts val="0"/>
              </a:spcBef>
              <a:defRPr/>
            </a:pPr>
            <a:r>
              <a:rPr lang="en-US" sz="1000" b="1" baseline="0" dirty="0" err="1" smtClean="0">
                <a:solidFill>
                  <a:srgbClr val="FFFFFF"/>
                </a:solidFill>
                <a:latin typeface="Arial Unicode MS" pitchFamily="-111" charset="0"/>
                <a:ea typeface="ＭＳ Ｐゴシック" pitchFamily="-105" charset="-128"/>
                <a:cs typeface="ＭＳ Ｐゴシック" pitchFamily="-105" charset="-128"/>
              </a:rPr>
              <a:t>Frascati</a:t>
            </a:r>
            <a:r>
              <a:rPr lang="en-US" sz="1000" b="1" baseline="0" dirty="0" smtClean="0">
                <a:solidFill>
                  <a:srgbClr val="FFFFFF"/>
                </a:solidFill>
                <a:latin typeface="Arial Unicode MS" pitchFamily="-111" charset="0"/>
                <a:ea typeface="ＭＳ Ｐゴシック" pitchFamily="-105" charset="-128"/>
                <a:cs typeface="ＭＳ Ｐゴシック" pitchFamily="-105" charset="-128"/>
              </a:rPr>
              <a:t>, Italy</a:t>
            </a:r>
          </a:p>
          <a:p>
            <a:pPr defTabSz="914400" eaLnBrk="0" hangingPunct="0">
              <a:spcBef>
                <a:spcPts val="0"/>
              </a:spcBef>
              <a:defRPr/>
            </a:pPr>
            <a:r>
              <a:rPr lang="en-US" sz="1000" b="1" baseline="0" dirty="0" smtClean="0">
                <a:solidFill>
                  <a:srgbClr val="FFFFFF"/>
                </a:solidFill>
                <a:latin typeface="Arial Unicode MS" pitchFamily="-111" charset="0"/>
                <a:ea typeface="ＭＳ Ｐゴシック" pitchFamily="-105" charset="-128"/>
                <a:cs typeface="ＭＳ Ｐゴシック" pitchFamily="-105" charset="-128"/>
              </a:rPr>
              <a:t>8-10 September,  2015</a:t>
            </a:r>
            <a:endParaRPr lang="en-US" sz="1000" b="1" dirty="0">
              <a:solidFill>
                <a:srgbClr val="FFFFFF"/>
              </a:solidFill>
              <a:latin typeface="Arial Unicode MS" pitchFamily="-111" charset="0"/>
              <a:ea typeface="ＭＳ Ｐゴシック" pitchFamily="-105" charset="-128"/>
              <a:cs typeface="ＭＳ Ｐゴシック" pitchFamily="-105" charset="-128"/>
            </a:endParaRP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a:p>
        </p:txBody>
      </p:sp>
      <p:pic>
        <p:nvPicPr>
          <p:cNvPr id="5" name="Picture 4" descr="CEOS_logo_trans_SMALL.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5078" y="119764"/>
            <a:ext cx="915254" cy="363051"/>
          </a:xfrm>
          <a:prstGeom prst="rect">
            <a:avLst/>
          </a:prstGeom>
        </p:spPr>
      </p:pic>
      <p:sp>
        <p:nvSpPr>
          <p:cNvPr id="10" name="Rectangle 9"/>
          <p:cNvSpPr/>
          <p:nvPr userDrawn="1"/>
        </p:nvSpPr>
        <p:spPr bwMode="auto">
          <a:xfrm>
            <a:off x="65314" y="506186"/>
            <a:ext cx="1420586" cy="506185"/>
          </a:xfrm>
          <a:prstGeom prst="rect">
            <a:avLst/>
          </a:prstGeom>
          <a:solidFill>
            <a:srgbClr val="002A6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rgbClr val="000000"/>
              </a:solidFill>
              <a:effectLst/>
              <a:latin typeface="Tahoma" pitchFamily="34" charset="0"/>
            </a:endParaRPr>
          </a:p>
        </p:txBody>
      </p:sp>
      <p:sp>
        <p:nvSpPr>
          <p:cNvPr id="12" name="TextBox 11"/>
          <p:cNvSpPr txBox="1"/>
          <p:nvPr userDrawn="1"/>
        </p:nvSpPr>
        <p:spPr>
          <a:xfrm>
            <a:off x="65314" y="506186"/>
            <a:ext cx="1649186" cy="553998"/>
          </a:xfrm>
          <a:prstGeom prst="rect">
            <a:avLst/>
          </a:prstGeom>
          <a:noFill/>
        </p:spPr>
        <p:txBody>
          <a:bodyPr wrap="square" rtlCol="0">
            <a:spAutoFit/>
          </a:bodyPr>
          <a:lstStyle/>
          <a:p>
            <a:r>
              <a:rPr lang="en-US" sz="1000" dirty="0" smtClean="0">
                <a:solidFill>
                  <a:schemeClr val="bg1"/>
                </a:solidFill>
              </a:rPr>
              <a:t>WG</a:t>
            </a:r>
            <a:r>
              <a:rPr lang="en-US" sz="1000" baseline="0" dirty="0" smtClean="0">
                <a:solidFill>
                  <a:schemeClr val="bg1"/>
                </a:solidFill>
              </a:rPr>
              <a:t> Disasters #8</a:t>
            </a:r>
          </a:p>
          <a:p>
            <a:r>
              <a:rPr lang="en-US" sz="1000" baseline="0" dirty="0" smtClean="0">
                <a:solidFill>
                  <a:schemeClr val="bg1"/>
                </a:solidFill>
              </a:rPr>
              <a:t>Buenos Aires, Argentina</a:t>
            </a:r>
          </a:p>
          <a:p>
            <a:r>
              <a:rPr lang="en-US" sz="1000" baseline="0" dirty="0" smtClean="0">
                <a:solidFill>
                  <a:schemeClr val="bg1"/>
                </a:solidFill>
              </a:rPr>
              <a:t>4–6 September 2017</a:t>
            </a:r>
            <a:endParaRPr lang="en-US" sz="10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5" r:id="rId4"/>
  </p:sldLayoutIdLst>
  <p:transition xmlns:p14="http://schemas.microsoft.com/office/powerpoint/2010/main" spd="slow"/>
  <p:timing>
    <p:tnLst>
      <p:par>
        <p:cTn xmlns:p14="http://schemas.microsoft.com/office/powerpoint/2010/main" id="1" dur="indefinite" restart="never" nodeType="tmRoot"/>
      </p:par>
    </p:tnLst>
  </p:timing>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4"/>
          <p:cNvSpPr>
            <a:spLocks noGrp="1" noChangeArrowheads="1"/>
          </p:cNvSpPr>
          <p:nvPr>
            <p:ph type="ctrTitle"/>
          </p:nvPr>
        </p:nvSpPr>
        <p:spPr>
          <a:xfrm>
            <a:off x="387503" y="172192"/>
            <a:ext cx="8633129" cy="1349277"/>
          </a:xfrm>
        </p:spPr>
        <p:txBody>
          <a:bodyPr/>
          <a:lstStyle/>
          <a:p>
            <a:pPr algn="l"/>
            <a:r>
              <a:rPr lang="en-US" sz="2800" dirty="0" smtClean="0"/>
              <a:t>Final Report on Volcano Pilot Project</a:t>
            </a:r>
            <a:endParaRPr lang="en-US" sz="2800" dirty="0" smtClean="0">
              <a:solidFill>
                <a:srgbClr val="FFFF00"/>
              </a:solidFill>
            </a:endParaRPr>
          </a:p>
        </p:txBody>
      </p:sp>
      <p:sp>
        <p:nvSpPr>
          <p:cNvPr id="2" name="Subtitle 1"/>
          <p:cNvSpPr>
            <a:spLocks noGrp="1"/>
          </p:cNvSpPr>
          <p:nvPr>
            <p:ph type="subTitle" sz="quarter" idx="1"/>
          </p:nvPr>
        </p:nvSpPr>
        <p:spPr>
          <a:xfrm>
            <a:off x="593471" y="1804737"/>
            <a:ext cx="5929917" cy="2304711"/>
          </a:xfrm>
        </p:spPr>
        <p:txBody>
          <a:bodyPr/>
          <a:lstStyle/>
          <a:p>
            <a:r>
              <a:rPr lang="en-US" b="0" dirty="0" smtClean="0">
                <a:latin typeface="Arial" panose="020B0604020202020204" pitchFamily="34" charset="0"/>
                <a:cs typeface="Arial" panose="020B0604020202020204" pitchFamily="34" charset="0"/>
              </a:rPr>
              <a:t>Mike Poland (USGS)</a:t>
            </a:r>
          </a:p>
          <a:p>
            <a:r>
              <a:rPr lang="en-US" b="0" dirty="0" smtClean="0">
                <a:latin typeface="Arial" panose="020B0604020202020204" pitchFamily="34" charset="0"/>
                <a:cs typeface="Arial" panose="020B0604020202020204" pitchFamily="34" charset="0"/>
              </a:rPr>
              <a:t>Simona Zoffoli (ASI)</a:t>
            </a:r>
          </a:p>
          <a:p>
            <a:endParaRPr lang="en-US" sz="1400" b="0" dirty="0" smtClean="0">
              <a:latin typeface="Arial" panose="020B0604020202020204" pitchFamily="34" charset="0"/>
              <a:cs typeface="Arial" panose="020B0604020202020204" pitchFamily="34" charset="0"/>
            </a:endParaRPr>
          </a:p>
          <a:p>
            <a:r>
              <a:rPr lang="en-US" b="0" dirty="0" smtClean="0">
                <a:latin typeface="Arial" panose="020B0604020202020204" pitchFamily="34" charset="0"/>
                <a:cs typeface="Arial" panose="020B0604020202020204" pitchFamily="34" charset="0"/>
              </a:rPr>
              <a:t>WG Disasters #8</a:t>
            </a:r>
          </a:p>
          <a:p>
            <a:r>
              <a:rPr lang="en-US" b="0" dirty="0" smtClean="0">
                <a:latin typeface="Arial" panose="020B0604020202020204" pitchFamily="34" charset="0"/>
                <a:cs typeface="Arial" panose="020B0604020202020204" pitchFamily="34" charset="0"/>
              </a:rPr>
              <a:t>Buenos Aires, Argentina</a:t>
            </a:r>
          </a:p>
          <a:p>
            <a:r>
              <a:rPr lang="en-US" b="0" dirty="0" smtClean="0">
                <a:latin typeface="Arial" panose="020B0604020202020204" pitchFamily="34" charset="0"/>
                <a:cs typeface="Arial" panose="020B0604020202020204" pitchFamily="34" charset="0"/>
              </a:rPr>
              <a:t>4–6 September 2017</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the future</a:t>
            </a:r>
            <a:endParaRPr lang="en-US" dirty="0"/>
          </a:p>
        </p:txBody>
      </p:sp>
      <p:sp>
        <p:nvSpPr>
          <p:cNvPr id="3" name="Content Placeholder 2"/>
          <p:cNvSpPr>
            <a:spLocks noGrp="1"/>
          </p:cNvSpPr>
          <p:nvPr>
            <p:ph idx="1"/>
          </p:nvPr>
        </p:nvSpPr>
        <p:spPr>
          <a:xfrm>
            <a:off x="296863" y="1457324"/>
            <a:ext cx="8445500" cy="5221061"/>
          </a:xfrm>
        </p:spPr>
        <p:txBody>
          <a:bodyPr/>
          <a:lstStyle/>
          <a:p>
            <a:pPr marL="0" indent="0">
              <a:spcBef>
                <a:spcPts val="600"/>
              </a:spcBef>
              <a:spcAft>
                <a:spcPts val="600"/>
              </a:spcAft>
              <a:buNone/>
            </a:pPr>
            <a:r>
              <a:rPr lang="en-US" sz="2000" dirty="0" smtClean="0"/>
              <a:t>Going global:</a:t>
            </a:r>
          </a:p>
          <a:p>
            <a:pPr marL="0" lvl="0" indent="0">
              <a:spcAft>
                <a:spcPts val="600"/>
              </a:spcAft>
              <a:buNone/>
            </a:pPr>
            <a:r>
              <a:rPr lang="en-US" sz="2000" u="sng" dirty="0" smtClean="0"/>
              <a:t>Year 1</a:t>
            </a:r>
            <a:r>
              <a:rPr lang="en-US" sz="2000" dirty="0" smtClean="0"/>
              <a:t>: Continue </a:t>
            </a:r>
            <a:r>
              <a:rPr lang="en-US" sz="2000" dirty="0"/>
              <a:t>working with volcano observatories in Latin America on data analysis </a:t>
            </a:r>
            <a:r>
              <a:rPr lang="en-US" sz="2000" dirty="0" smtClean="0"/>
              <a:t>and </a:t>
            </a:r>
            <a:r>
              <a:rPr lang="en-US" sz="2000" dirty="0"/>
              <a:t>capacity </a:t>
            </a:r>
            <a:r>
              <a:rPr lang="en-US" sz="2000" dirty="0" smtClean="0"/>
              <a:t>building.  Develop </a:t>
            </a:r>
            <a:r>
              <a:rPr lang="en-US" sz="2000" dirty="0"/>
              <a:t>partnerships with research institutions around the world who are interested in contributing to a global monitoring </a:t>
            </a:r>
            <a:r>
              <a:rPr lang="en-US" sz="2000" dirty="0" smtClean="0"/>
              <a:t>effort.</a:t>
            </a:r>
            <a:endParaRPr lang="en-US" sz="2000" dirty="0"/>
          </a:p>
          <a:p>
            <a:pPr marL="0" lvl="0" indent="0">
              <a:spcAft>
                <a:spcPts val="600"/>
              </a:spcAft>
              <a:buNone/>
            </a:pPr>
            <a:r>
              <a:rPr lang="en-US" sz="2000" u="sng" dirty="0" smtClean="0"/>
              <a:t>Year 2</a:t>
            </a:r>
            <a:r>
              <a:rPr lang="en-US" sz="2000" dirty="0" smtClean="0"/>
              <a:t>: Expansion </a:t>
            </a:r>
            <a:r>
              <a:rPr lang="en-US" sz="2000" dirty="0"/>
              <a:t>of operational monitoring efforts to volcanoes in </a:t>
            </a:r>
            <a:r>
              <a:rPr lang="en-US" sz="2000" dirty="0" smtClean="0"/>
              <a:t>Africa (where there are few volcano observatories).</a:t>
            </a:r>
          </a:p>
          <a:p>
            <a:pPr marL="0" lvl="0" indent="0">
              <a:spcAft>
                <a:spcPts val="600"/>
              </a:spcAft>
              <a:buNone/>
            </a:pPr>
            <a:r>
              <a:rPr lang="en-US" sz="2000" u="sng" dirty="0" smtClean="0"/>
              <a:t>Years 3–4</a:t>
            </a:r>
            <a:r>
              <a:rPr lang="en-US" sz="2000" dirty="0" smtClean="0"/>
              <a:t>: Expansion </a:t>
            </a:r>
            <a:r>
              <a:rPr lang="en-US" sz="2000" dirty="0"/>
              <a:t>to Indonesia and the Philippines—both countries with abundant volcanic activity but little ability for the </a:t>
            </a:r>
            <a:r>
              <a:rPr lang="en-US" sz="2000" dirty="0" smtClean="0"/>
              <a:t>uptake </a:t>
            </a:r>
            <a:r>
              <a:rPr lang="en-US" sz="2000" dirty="0"/>
              <a:t>of remote </a:t>
            </a:r>
            <a:r>
              <a:rPr lang="en-US" sz="2000" dirty="0" smtClean="0"/>
              <a:t>sensing.</a:t>
            </a:r>
          </a:p>
          <a:p>
            <a:pPr marL="0" lvl="0" indent="0">
              <a:spcAft>
                <a:spcPts val="600"/>
              </a:spcAft>
              <a:buNone/>
            </a:pPr>
            <a:r>
              <a:rPr lang="en-US" sz="2000" u="sng" dirty="0" smtClean="0"/>
              <a:t>Year 5</a:t>
            </a:r>
            <a:r>
              <a:rPr lang="en-US" sz="2000" dirty="0" smtClean="0"/>
              <a:t>: Demonstrate </a:t>
            </a:r>
            <a:r>
              <a:rPr lang="en-US" sz="2000" dirty="0"/>
              <a:t>that global volcano monitoring from space is possible, and </a:t>
            </a:r>
            <a:r>
              <a:rPr lang="en-US" sz="2000" dirty="0" smtClean="0"/>
              <a:t>engage </a:t>
            </a:r>
            <a:r>
              <a:rPr lang="en-US" sz="2000" dirty="0"/>
              <a:t>agencies with a volcano monitoring mandate </a:t>
            </a:r>
            <a:r>
              <a:rPr lang="en-US" sz="2000" dirty="0" smtClean="0"/>
              <a:t>to establish </a:t>
            </a:r>
            <a:r>
              <a:rPr lang="en-US" sz="2000" dirty="0"/>
              <a:t>a permanent and funded program to sustain global volcano monitoring from space.</a:t>
            </a:r>
          </a:p>
          <a:p>
            <a:pPr marL="0" indent="0">
              <a:spcAft>
                <a:spcPts val="600"/>
              </a:spcAft>
              <a:buNone/>
            </a:pPr>
            <a:endParaRPr lang="en-US" sz="2000" dirty="0" smtClean="0"/>
          </a:p>
        </p:txBody>
      </p:sp>
    </p:spTree>
    <p:extLst>
      <p:ext uri="{BB962C8B-B14F-4D97-AF65-F5344CB8AC3E}">
        <p14:creationId xmlns:p14="http://schemas.microsoft.com/office/powerpoint/2010/main" val="2975403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considerations</a:t>
            </a:r>
            <a:endParaRPr lang="en-US" dirty="0"/>
          </a:p>
        </p:txBody>
      </p:sp>
      <p:sp>
        <p:nvSpPr>
          <p:cNvPr id="3" name="Content Placeholder 2"/>
          <p:cNvSpPr>
            <a:spLocks noGrp="1"/>
          </p:cNvSpPr>
          <p:nvPr>
            <p:ph idx="1"/>
          </p:nvPr>
        </p:nvSpPr>
        <p:spPr>
          <a:xfrm>
            <a:off x="296863" y="1477736"/>
            <a:ext cx="8445500" cy="4864100"/>
          </a:xfrm>
        </p:spPr>
        <p:txBody>
          <a:bodyPr/>
          <a:lstStyle/>
          <a:p>
            <a:pPr lvl="0">
              <a:spcAft>
                <a:spcPts val="1200"/>
              </a:spcAft>
            </a:pPr>
            <a:r>
              <a:rPr lang="en-US" sz="1800" dirty="0" smtClean="0"/>
              <a:t>Focus </a:t>
            </a:r>
            <a:r>
              <a:rPr lang="en-US" sz="1800" dirty="0"/>
              <a:t>will be on the highest-risk volcanoes in developing </a:t>
            </a:r>
            <a:r>
              <a:rPr lang="en-US" sz="1800" dirty="0" smtClean="0"/>
              <a:t>nations</a:t>
            </a:r>
            <a:endParaRPr lang="en-US" sz="1800" dirty="0"/>
          </a:p>
          <a:p>
            <a:pPr lvl="0">
              <a:spcAft>
                <a:spcPts val="1200"/>
              </a:spcAft>
            </a:pPr>
            <a:r>
              <a:rPr lang="en-US" sz="1800" dirty="0" smtClean="0"/>
              <a:t>Quotas </a:t>
            </a:r>
            <a:r>
              <a:rPr lang="en-US" sz="1800" dirty="0"/>
              <a:t>of SAR data </a:t>
            </a:r>
            <a:r>
              <a:rPr lang="en-US" sz="1800" dirty="0" smtClean="0"/>
              <a:t>will </a:t>
            </a:r>
            <a:r>
              <a:rPr lang="en-US" sz="1800" dirty="0"/>
              <a:t>not simply be scaled, based on the Latin American pilot project, by the numbers of volcanoes in the countries to which monitoring will be expanded, but rather the hazard potential, activity history, and environment of those </a:t>
            </a:r>
            <a:r>
              <a:rPr lang="en-US" sz="1800" dirty="0" smtClean="0"/>
              <a:t>volcanoes</a:t>
            </a:r>
            <a:endParaRPr lang="en-US" sz="1800" dirty="0"/>
          </a:p>
          <a:p>
            <a:pPr lvl="0">
              <a:spcAft>
                <a:spcPts val="1200"/>
              </a:spcAft>
            </a:pPr>
            <a:r>
              <a:rPr lang="en-US" sz="1800" dirty="0" smtClean="0"/>
              <a:t>Primary </a:t>
            </a:r>
            <a:r>
              <a:rPr lang="en-US" sz="1800" dirty="0"/>
              <a:t>need </a:t>
            </a:r>
            <a:r>
              <a:rPr lang="en-US" sz="1800" dirty="0" smtClean="0"/>
              <a:t>is for </a:t>
            </a:r>
            <a:r>
              <a:rPr lang="en-US" sz="1800" dirty="0"/>
              <a:t>SAR and very-high-resolution optical data, which are not freely available in most </a:t>
            </a:r>
            <a:r>
              <a:rPr lang="en-US" sz="1800" dirty="0" smtClean="0"/>
              <a:t>cases</a:t>
            </a:r>
          </a:p>
          <a:p>
            <a:pPr lvl="0">
              <a:spcAft>
                <a:spcPts val="1200"/>
              </a:spcAft>
            </a:pPr>
            <a:r>
              <a:rPr lang="en-US" sz="1800" dirty="0" smtClean="0"/>
              <a:t>A </a:t>
            </a:r>
            <a:r>
              <a:rPr lang="en-US" sz="1800" dirty="0"/>
              <a:t>particular focus will be topographic </a:t>
            </a:r>
            <a:r>
              <a:rPr lang="en-US" sz="1800" dirty="0" smtClean="0"/>
              <a:t>data</a:t>
            </a:r>
          </a:p>
          <a:p>
            <a:pPr lvl="0">
              <a:spcAft>
                <a:spcPts val="1200"/>
              </a:spcAft>
            </a:pPr>
            <a:r>
              <a:rPr lang="en-US" sz="1800" dirty="0" smtClean="0"/>
              <a:t>Need better integration </a:t>
            </a:r>
            <a:r>
              <a:rPr lang="en-US" sz="1800" dirty="0"/>
              <a:t>with the </a:t>
            </a:r>
            <a:r>
              <a:rPr lang="en-US" sz="1800" dirty="0" err="1"/>
              <a:t>Geohazards</a:t>
            </a:r>
            <a:r>
              <a:rPr lang="en-US" sz="1800" dirty="0"/>
              <a:t> Supersites and Natural Laboratories (GSNL) </a:t>
            </a:r>
            <a:r>
              <a:rPr lang="en-US" sz="1800" dirty="0" smtClean="0"/>
              <a:t>initiative</a:t>
            </a:r>
          </a:p>
          <a:p>
            <a:pPr lvl="0">
              <a:spcAft>
                <a:spcPts val="1200"/>
              </a:spcAft>
            </a:pPr>
            <a:r>
              <a:rPr lang="en-US" sz="1800" dirty="0" smtClean="0"/>
              <a:t>Capacity </a:t>
            </a:r>
            <a:r>
              <a:rPr lang="en-US" sz="1800" dirty="0"/>
              <a:t>building will continue to be a priority, with the goal of making volcano observatories and/or research institutions </a:t>
            </a:r>
            <a:r>
              <a:rPr lang="en-US" sz="1800" dirty="0" smtClean="0"/>
              <a:t>in </a:t>
            </a:r>
            <a:r>
              <a:rPr lang="en-US" sz="1800" dirty="0"/>
              <a:t>developing countries self-sufficient with respect to obtaining, processing, and interpreting remote sensing </a:t>
            </a:r>
            <a:r>
              <a:rPr lang="en-US" sz="1800" dirty="0" smtClean="0"/>
              <a:t>data</a:t>
            </a:r>
            <a:endParaRPr lang="en-US" sz="1800" dirty="0"/>
          </a:p>
        </p:txBody>
      </p:sp>
    </p:spTree>
    <p:extLst>
      <p:ext uri="{BB962C8B-B14F-4D97-AF65-F5344CB8AC3E}">
        <p14:creationId xmlns:p14="http://schemas.microsoft.com/office/powerpoint/2010/main" val="1320880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30000" contrast="-30000"/>
                    </a14:imgEffect>
                  </a14:imgLayer>
                </a14:imgProps>
              </a:ext>
              <a:ext uri="{28A0092B-C50C-407E-A947-70E740481C1C}">
                <a14:useLocalDpi xmlns:a14="http://schemas.microsoft.com/office/drawing/2010/main" val="0"/>
              </a:ext>
            </a:extLst>
          </a:blip>
          <a:srcRect b="30033"/>
          <a:stretch/>
        </p:blipFill>
        <p:spPr>
          <a:xfrm>
            <a:off x="0" y="1331495"/>
            <a:ext cx="9144000" cy="5526505"/>
          </a:xfrm>
          <a:prstGeom prst="rect">
            <a:avLst/>
          </a:prstGeom>
        </p:spPr>
      </p:pic>
      <p:sp>
        <p:nvSpPr>
          <p:cNvPr id="2" name="Title 1"/>
          <p:cNvSpPr>
            <a:spLocks noGrp="1"/>
          </p:cNvSpPr>
          <p:nvPr>
            <p:ph type="title" idx="4294967295"/>
          </p:nvPr>
        </p:nvSpPr>
        <p:spPr>
          <a:xfrm>
            <a:off x="1747838" y="188913"/>
            <a:ext cx="7265533" cy="501650"/>
          </a:xfrm>
        </p:spPr>
        <p:txBody>
          <a:bodyPr/>
          <a:lstStyle/>
          <a:p>
            <a:r>
              <a:rPr lang="en-US" dirty="0" smtClean="0"/>
              <a:t>Fin</a:t>
            </a:r>
            <a:endParaRPr lang="en-US" dirty="0"/>
          </a:p>
        </p:txBody>
      </p:sp>
      <p:sp>
        <p:nvSpPr>
          <p:cNvPr id="5" name="TextBox 4"/>
          <p:cNvSpPr txBox="1"/>
          <p:nvPr/>
        </p:nvSpPr>
        <p:spPr>
          <a:xfrm>
            <a:off x="183638" y="1394852"/>
            <a:ext cx="3618341" cy="830997"/>
          </a:xfrm>
          <a:prstGeom prst="rect">
            <a:avLst/>
          </a:prstGeom>
          <a:noFill/>
        </p:spPr>
        <p:txBody>
          <a:bodyPr wrap="square" rtlCol="0">
            <a:spAutoFit/>
          </a:bodyPr>
          <a:lstStyle/>
          <a:p>
            <a:pPr algn="ctr"/>
            <a:r>
              <a:rPr lang="en-US" sz="4800" dirty="0" smtClean="0">
                <a:solidFill>
                  <a:srgbClr val="000000"/>
                </a:solidFill>
              </a:rPr>
              <a:t>Thank you</a:t>
            </a:r>
          </a:p>
        </p:txBody>
      </p:sp>
    </p:spTree>
    <p:extLst>
      <p:ext uri="{BB962C8B-B14F-4D97-AF65-F5344CB8AC3E}">
        <p14:creationId xmlns:p14="http://schemas.microsoft.com/office/powerpoint/2010/main" val="191066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Photos\Hawaii\2008-09-03 Halemaumau (overflight and ground)\overflight D60\DSC_0041.jp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1331494"/>
            <a:ext cx="9144000" cy="5526505"/>
          </a:xfrm>
          <a:prstGeom prst="rect">
            <a:avLst/>
          </a:prstGeom>
          <a:noFill/>
          <a:ln>
            <a:noFill/>
          </a:ln>
        </p:spPr>
      </p:pic>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mj-lt"/>
                <a:cs typeface="Tahoma" pitchFamily="-106" charset="0"/>
              </a:rPr>
              <a:t>Overview</a:t>
            </a:r>
            <a:endParaRPr kumimoji="0" lang="en-US" sz="3200" b="1" i="0" u="none" strike="noStrike" kern="0" cap="none" spc="0" normalizeH="0" baseline="0" noProof="0" dirty="0" smtClean="0">
              <a:ln>
                <a:noFill/>
              </a:ln>
              <a:solidFill>
                <a:schemeClr val="bg1"/>
              </a:solidFill>
              <a:effectLst/>
              <a:uLnTx/>
              <a:uFillTx/>
              <a:latin typeface="+mj-lt"/>
              <a:cs typeface="Tahoma" pitchFamily="-106" charset="0"/>
            </a:endParaRPr>
          </a:p>
        </p:txBody>
      </p:sp>
      <p:sp>
        <p:nvSpPr>
          <p:cNvPr id="7" name="TextBox 6"/>
          <p:cNvSpPr txBox="1"/>
          <p:nvPr/>
        </p:nvSpPr>
        <p:spPr>
          <a:xfrm>
            <a:off x="140357" y="1548470"/>
            <a:ext cx="6489043" cy="3077766"/>
          </a:xfrm>
          <a:prstGeom prst="rect">
            <a:avLst/>
          </a:prstGeom>
          <a:noFill/>
        </p:spPr>
        <p:txBody>
          <a:bodyPr wrap="square" rtlCol="0">
            <a:spAutoFit/>
          </a:bodyPr>
          <a:lstStyle/>
          <a:p>
            <a:pPr marL="457200" lvl="0" indent="-457200">
              <a:spcBef>
                <a:spcPts val="600"/>
              </a:spcBef>
              <a:spcAft>
                <a:spcPts val="600"/>
              </a:spcAft>
              <a:buFont typeface="Arial"/>
              <a:buChar char="•"/>
            </a:pPr>
            <a:r>
              <a:rPr lang="en-US" sz="2400" b="1" dirty="0">
                <a:solidFill>
                  <a:srgbClr val="000000"/>
                </a:solidFill>
              </a:rPr>
              <a:t>What was achieved against </a:t>
            </a:r>
            <a:r>
              <a:rPr lang="en-US" sz="2400" b="1" dirty="0" smtClean="0">
                <a:solidFill>
                  <a:srgbClr val="000000"/>
                </a:solidFill>
              </a:rPr>
              <a:t>objectives?</a:t>
            </a:r>
          </a:p>
          <a:p>
            <a:pPr marL="457200" lvl="0" indent="-457200">
              <a:spcBef>
                <a:spcPts val="600"/>
              </a:spcBef>
              <a:spcAft>
                <a:spcPts val="600"/>
              </a:spcAft>
              <a:buFont typeface="Arial"/>
              <a:buChar char="•"/>
            </a:pPr>
            <a:r>
              <a:rPr lang="en-US" sz="2400" b="1" dirty="0">
                <a:solidFill>
                  <a:srgbClr val="000000"/>
                </a:solidFill>
              </a:rPr>
              <a:t>W</a:t>
            </a:r>
            <a:r>
              <a:rPr lang="en-US" sz="2400" b="1" dirty="0" smtClean="0">
                <a:solidFill>
                  <a:srgbClr val="000000"/>
                </a:solidFill>
              </a:rPr>
              <a:t>hat </a:t>
            </a:r>
            <a:r>
              <a:rPr lang="en-US" sz="2400" b="1" dirty="0">
                <a:solidFill>
                  <a:srgbClr val="000000"/>
                </a:solidFill>
              </a:rPr>
              <a:t>are the </a:t>
            </a:r>
            <a:r>
              <a:rPr lang="en-US" sz="2400" b="1" dirty="0" smtClean="0">
                <a:solidFill>
                  <a:srgbClr val="000000"/>
                </a:solidFill>
              </a:rPr>
              <a:t>issues?</a:t>
            </a:r>
          </a:p>
          <a:p>
            <a:pPr marL="457200" lvl="0" indent="-457200">
              <a:spcBef>
                <a:spcPts val="600"/>
              </a:spcBef>
              <a:spcAft>
                <a:spcPts val="600"/>
              </a:spcAft>
              <a:buFont typeface="Arial"/>
              <a:buChar char="•"/>
            </a:pPr>
            <a:r>
              <a:rPr lang="en-US" sz="2400" b="1" dirty="0" smtClean="0">
                <a:solidFill>
                  <a:srgbClr val="000000"/>
                </a:solidFill>
              </a:rPr>
              <a:t>What lessons have been learned?</a:t>
            </a:r>
          </a:p>
          <a:p>
            <a:pPr marL="457200" lvl="0" indent="-457200">
              <a:spcBef>
                <a:spcPts val="600"/>
              </a:spcBef>
              <a:spcAft>
                <a:spcPts val="600"/>
              </a:spcAft>
              <a:buFont typeface="Arial"/>
              <a:buChar char="•"/>
            </a:pPr>
            <a:r>
              <a:rPr lang="en-US" sz="2400" b="1" dirty="0">
                <a:solidFill>
                  <a:srgbClr val="000000"/>
                </a:solidFill>
              </a:rPr>
              <a:t>W</a:t>
            </a:r>
            <a:r>
              <a:rPr lang="en-US" sz="2400" b="1" dirty="0" smtClean="0">
                <a:solidFill>
                  <a:srgbClr val="000000"/>
                </a:solidFill>
              </a:rPr>
              <a:t>hat </a:t>
            </a:r>
            <a:r>
              <a:rPr lang="en-US" sz="2400" b="1" dirty="0">
                <a:solidFill>
                  <a:srgbClr val="000000"/>
                </a:solidFill>
              </a:rPr>
              <a:t>did the users </a:t>
            </a:r>
            <a:r>
              <a:rPr lang="en-US" sz="2400" b="1" dirty="0" smtClean="0">
                <a:solidFill>
                  <a:srgbClr val="000000"/>
                </a:solidFill>
              </a:rPr>
              <a:t>say?</a:t>
            </a:r>
          </a:p>
          <a:p>
            <a:pPr marL="457200" lvl="0" indent="-457200">
              <a:spcBef>
                <a:spcPts val="600"/>
              </a:spcBef>
              <a:spcAft>
                <a:spcPts val="600"/>
              </a:spcAft>
              <a:buFont typeface="Arial"/>
              <a:buChar char="•"/>
            </a:pPr>
            <a:r>
              <a:rPr lang="en-US" sz="2400" b="1" dirty="0">
                <a:solidFill>
                  <a:srgbClr val="000000"/>
                </a:solidFill>
              </a:rPr>
              <a:t>W</a:t>
            </a:r>
            <a:r>
              <a:rPr lang="en-US" sz="2400" b="1" dirty="0" smtClean="0">
                <a:solidFill>
                  <a:srgbClr val="000000"/>
                </a:solidFill>
              </a:rPr>
              <a:t>here does </a:t>
            </a:r>
            <a:r>
              <a:rPr lang="en-US" sz="2400" b="1" dirty="0">
                <a:solidFill>
                  <a:srgbClr val="000000"/>
                </a:solidFill>
              </a:rPr>
              <a:t>it go </a:t>
            </a:r>
            <a:r>
              <a:rPr lang="en-US" sz="2400" b="1" dirty="0" smtClean="0">
                <a:solidFill>
                  <a:srgbClr val="000000"/>
                </a:solidFill>
              </a:rPr>
              <a:t>from here?</a:t>
            </a:r>
            <a:endParaRPr lang="en-US" sz="2400" b="1" dirty="0">
              <a:solidFill>
                <a:srgbClr val="000000"/>
              </a:solidFill>
            </a:endParaRPr>
          </a:p>
          <a:p>
            <a:pPr marL="457200" lvl="0" indent="-457200">
              <a:spcBef>
                <a:spcPts val="600"/>
              </a:spcBef>
              <a:spcAft>
                <a:spcPts val="600"/>
              </a:spcAft>
              <a:buFont typeface="Arial"/>
              <a:buChar char="•"/>
            </a:pPr>
            <a:endParaRPr lang="en-US" sz="2400" b="1" dirty="0" smtClean="0">
              <a:solidFill>
                <a:srgbClr val="000000"/>
              </a:solidFill>
            </a:endParaRPr>
          </a:p>
        </p:txBody>
      </p:sp>
    </p:spTree>
    <p:extLst>
      <p:ext uri="{BB962C8B-B14F-4D97-AF65-F5344CB8AC3E}">
        <p14:creationId xmlns:p14="http://schemas.microsoft.com/office/powerpoint/2010/main" val="420201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638" y="188913"/>
            <a:ext cx="7396162" cy="501650"/>
          </a:xfrm>
        </p:spPr>
        <p:txBody>
          <a:bodyPr/>
          <a:lstStyle/>
          <a:p>
            <a:r>
              <a:rPr lang="en-US" dirty="0" smtClean="0"/>
              <a:t>Objectives</a:t>
            </a:r>
            <a:endParaRPr lang="en-US" dirty="0"/>
          </a:p>
        </p:txBody>
      </p:sp>
      <p:sp>
        <p:nvSpPr>
          <p:cNvPr id="3" name="Content Placeholder 2"/>
          <p:cNvSpPr>
            <a:spLocks noGrp="1"/>
          </p:cNvSpPr>
          <p:nvPr>
            <p:ph idx="1"/>
          </p:nvPr>
        </p:nvSpPr>
        <p:spPr>
          <a:xfrm>
            <a:off x="296863" y="1614985"/>
            <a:ext cx="8445500" cy="4864100"/>
          </a:xfrm>
        </p:spPr>
        <p:txBody>
          <a:bodyPr>
            <a:normAutofit fontScale="92500"/>
          </a:bodyPr>
          <a:lstStyle/>
          <a:p>
            <a:r>
              <a:rPr lang="en-CA" dirty="0" smtClean="0"/>
              <a:t>Demonstrate </a:t>
            </a:r>
            <a:r>
              <a:rPr lang="en-CA" dirty="0"/>
              <a:t>the feasibility of integrated, systematic and sustained monitoring of Holocene volcanoes using space-based EO</a:t>
            </a:r>
            <a:endParaRPr lang="en-US" dirty="0"/>
          </a:p>
          <a:p>
            <a:endParaRPr lang="en-US" dirty="0"/>
          </a:p>
          <a:p>
            <a:r>
              <a:rPr lang="en-CA" dirty="0" smtClean="0"/>
              <a:t>Demonstrate </a:t>
            </a:r>
            <a:r>
              <a:rPr lang="en-CA" dirty="0"/>
              <a:t>applicability and superior timeliness of space-based EO products to the operational community (such as volcano observatories and Volcanic Ash Advisory Centers) for better understanding volcanic activity and reducing impact and risk from eruptions</a:t>
            </a:r>
            <a:endParaRPr lang="en-US" dirty="0"/>
          </a:p>
          <a:p>
            <a:endParaRPr lang="en-US" dirty="0"/>
          </a:p>
          <a:p>
            <a:r>
              <a:rPr lang="en-CA" dirty="0" smtClean="0"/>
              <a:t>Build </a:t>
            </a:r>
            <a:r>
              <a:rPr lang="en-CA" dirty="0"/>
              <a:t>the capacity for use of EO data in volcanic observatories in Latin America as a showcase for global capacity development opportunities.</a:t>
            </a:r>
            <a:endParaRPr lang="en-US" dirty="0"/>
          </a:p>
        </p:txBody>
      </p:sp>
    </p:spTree>
    <p:extLst>
      <p:ext uri="{BB962C8B-B14F-4D97-AF65-F5344CB8AC3E}">
        <p14:creationId xmlns:p14="http://schemas.microsoft.com/office/powerpoint/2010/main" val="286648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for success</a:t>
            </a:r>
            <a:endParaRPr lang="en-US" dirty="0"/>
          </a:p>
        </p:txBody>
      </p:sp>
      <p:sp>
        <p:nvSpPr>
          <p:cNvPr id="3" name="Content Placeholder 2"/>
          <p:cNvSpPr>
            <a:spLocks noGrp="1"/>
          </p:cNvSpPr>
          <p:nvPr>
            <p:ph idx="1"/>
          </p:nvPr>
        </p:nvSpPr>
        <p:spPr>
          <a:xfrm>
            <a:off x="296863" y="1571627"/>
            <a:ext cx="8445500" cy="4864100"/>
          </a:xfrm>
        </p:spPr>
        <p:txBody>
          <a:bodyPr/>
          <a:lstStyle/>
          <a:p>
            <a:pPr>
              <a:spcAft>
                <a:spcPts val="1200"/>
              </a:spcAft>
            </a:pPr>
            <a:r>
              <a:rPr lang="en-CA" sz="2200" dirty="0"/>
              <a:t>Identification of new areas of unrest through regional </a:t>
            </a:r>
            <a:r>
              <a:rPr lang="en-CA" sz="2200" dirty="0" err="1"/>
              <a:t>InSAR</a:t>
            </a:r>
            <a:r>
              <a:rPr lang="en-CA" sz="2200" dirty="0"/>
              <a:t> </a:t>
            </a:r>
            <a:r>
              <a:rPr lang="en-CA" sz="2200" dirty="0" smtClean="0"/>
              <a:t>monitoring</a:t>
            </a:r>
            <a:endParaRPr lang="en-US" sz="2200" dirty="0"/>
          </a:p>
          <a:p>
            <a:pPr>
              <a:spcAft>
                <a:spcPts val="1200"/>
              </a:spcAft>
            </a:pPr>
            <a:r>
              <a:rPr lang="en-CA" sz="2200" dirty="0"/>
              <a:t>Uptake by Latin American volcano monitoring agencies of EO-based methodologies for tracking deformation, as well as gas, thermal, and ash </a:t>
            </a:r>
            <a:r>
              <a:rPr lang="en-CA" sz="2200" dirty="0" smtClean="0"/>
              <a:t>emissions</a:t>
            </a:r>
            <a:endParaRPr lang="en-US" sz="2200" dirty="0"/>
          </a:p>
          <a:p>
            <a:pPr>
              <a:spcAft>
                <a:spcPts val="1200"/>
              </a:spcAft>
            </a:pPr>
            <a:r>
              <a:rPr lang="en-CA" sz="2200" dirty="0"/>
              <a:t>Utilization of EO data for operational monitoring by volcano observatories at Supersite </a:t>
            </a:r>
            <a:r>
              <a:rPr lang="en-CA" sz="2200" dirty="0" smtClean="0"/>
              <a:t>targets</a:t>
            </a:r>
            <a:endParaRPr lang="en-US" sz="2200" dirty="0"/>
          </a:p>
          <a:p>
            <a:pPr>
              <a:spcAft>
                <a:spcPts val="1200"/>
              </a:spcAft>
            </a:pPr>
            <a:r>
              <a:rPr lang="en-CA" sz="2200" dirty="0"/>
              <a:t>Interest expressed by volcano community to broaden approaches adopted in pilot (especially regional monitoring and new methodologies for EO-based monitoring) through representative bodies such as IAVCEI, WOVO or </a:t>
            </a:r>
            <a:r>
              <a:rPr lang="en-CA" sz="2200" dirty="0" smtClean="0"/>
              <a:t>GVM</a:t>
            </a:r>
            <a:endParaRPr lang="en-US" sz="2200" dirty="0"/>
          </a:p>
        </p:txBody>
      </p:sp>
    </p:spTree>
    <p:extLst>
      <p:ext uri="{BB962C8B-B14F-4D97-AF65-F5344CB8AC3E}">
        <p14:creationId xmlns:p14="http://schemas.microsoft.com/office/powerpoint/2010/main" val="3329208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a:t>
            </a:r>
            <a:endParaRPr lang="en-US" dirty="0"/>
          </a:p>
        </p:txBody>
      </p:sp>
      <p:sp>
        <p:nvSpPr>
          <p:cNvPr id="3" name="Content Placeholder 2"/>
          <p:cNvSpPr>
            <a:spLocks noGrp="1"/>
          </p:cNvSpPr>
          <p:nvPr>
            <p:ph idx="1"/>
          </p:nvPr>
        </p:nvSpPr>
        <p:spPr>
          <a:xfrm>
            <a:off x="296863" y="1734917"/>
            <a:ext cx="8445500" cy="4864100"/>
          </a:xfrm>
        </p:spPr>
        <p:txBody>
          <a:bodyPr/>
          <a:lstStyle/>
          <a:p>
            <a:pPr>
              <a:spcAft>
                <a:spcPts val="1200"/>
              </a:spcAft>
            </a:pPr>
            <a:r>
              <a:rPr lang="en-US" dirty="0" smtClean="0"/>
              <a:t>Participating research scientists are volunteers that depend on outside funding</a:t>
            </a:r>
          </a:p>
          <a:p>
            <a:pPr>
              <a:spcAft>
                <a:spcPts val="1200"/>
              </a:spcAft>
            </a:pPr>
            <a:r>
              <a:rPr lang="en-US" dirty="0" smtClean="0"/>
              <a:t>Lack of a dedicated source of L-band SAR is problematic in many areas</a:t>
            </a:r>
          </a:p>
          <a:p>
            <a:pPr>
              <a:spcAft>
                <a:spcPts val="1200"/>
              </a:spcAft>
            </a:pPr>
            <a:r>
              <a:rPr lang="en-US" dirty="0" smtClean="0"/>
              <a:t>Timely delivery of SAR data is critical for hazards assessment and mitigation</a:t>
            </a:r>
          </a:p>
          <a:p>
            <a:pPr>
              <a:spcAft>
                <a:spcPts val="1200"/>
              </a:spcAft>
            </a:pPr>
            <a:r>
              <a:rPr lang="en-US" dirty="0" smtClean="0"/>
              <a:t>Satellite acquisitions need to be flexible (nighttime thermal data, ready changes to tasking, etc.)</a:t>
            </a:r>
          </a:p>
          <a:p>
            <a:pPr>
              <a:spcAft>
                <a:spcPts val="1200"/>
              </a:spcAft>
            </a:pPr>
            <a:r>
              <a:rPr lang="en-US" dirty="0" smtClean="0"/>
              <a:t>Systematic background missions are essential</a:t>
            </a:r>
          </a:p>
        </p:txBody>
      </p:sp>
    </p:spTree>
    <p:extLst>
      <p:ext uri="{BB962C8B-B14F-4D97-AF65-F5344CB8AC3E}">
        <p14:creationId xmlns:p14="http://schemas.microsoft.com/office/powerpoint/2010/main" val="3943901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lstStyle/>
          <a:p>
            <a:pPr lvl="0"/>
            <a:r>
              <a:rPr lang="en-US" sz="2000" dirty="0"/>
              <a:t>A diversity of SAR data is important for any regional or global volcano monitoring </a:t>
            </a:r>
            <a:r>
              <a:rPr lang="en-US" sz="2000" dirty="0" smtClean="0"/>
              <a:t>strategy</a:t>
            </a:r>
          </a:p>
          <a:p>
            <a:pPr lvl="0"/>
            <a:r>
              <a:rPr lang="en-US" sz="2000" dirty="0" smtClean="0"/>
              <a:t>Background </a:t>
            </a:r>
            <a:r>
              <a:rPr lang="en-US" sz="2000" dirty="0"/>
              <a:t>SAR missions that are dedicated to volcano observation are </a:t>
            </a:r>
            <a:r>
              <a:rPr lang="en-US" sz="2000" dirty="0" smtClean="0"/>
              <a:t>essential</a:t>
            </a:r>
          </a:p>
          <a:p>
            <a:pPr lvl="0"/>
            <a:r>
              <a:rPr lang="en-US" sz="2000" dirty="0" smtClean="0"/>
              <a:t>Tight </a:t>
            </a:r>
            <a:r>
              <a:rPr lang="en-US" sz="2000" dirty="0"/>
              <a:t>orbital control is extremely advantageous for mapping deformation and topographic change over </a:t>
            </a:r>
            <a:r>
              <a:rPr lang="en-US" sz="2000" dirty="0" smtClean="0"/>
              <a:t>time</a:t>
            </a:r>
          </a:p>
          <a:p>
            <a:pPr lvl="0"/>
            <a:r>
              <a:rPr lang="en-US" sz="2000" dirty="0" smtClean="0"/>
              <a:t>Freely </a:t>
            </a:r>
            <a:r>
              <a:rPr lang="en-US" sz="2000" dirty="0"/>
              <a:t>available datasets, especially with high temporal resolution (and hopefully high spatial resolution), are a foundation for near-real-time detections of thermal anomalies and ash </a:t>
            </a:r>
            <a:r>
              <a:rPr lang="en-US" sz="2000" dirty="0" smtClean="0"/>
              <a:t>detection</a:t>
            </a:r>
          </a:p>
          <a:p>
            <a:pPr lvl="0"/>
            <a:r>
              <a:rPr lang="en-US" sz="2000" dirty="0" smtClean="0"/>
              <a:t>Close </a:t>
            </a:r>
            <a:r>
              <a:rPr lang="en-US" sz="2000" dirty="0"/>
              <a:t>collaboration between research scientists, space agency representatives, and end users—especially scientists based at volcano observatories—is critical for transferring the insights from volcano remote sensing data to actions for mitigating volcanic hazards and </a:t>
            </a:r>
            <a:r>
              <a:rPr lang="en-US" sz="2000" dirty="0" smtClean="0"/>
              <a:t>risk</a:t>
            </a:r>
            <a:endParaRPr lang="en-US" sz="2000" dirty="0"/>
          </a:p>
        </p:txBody>
      </p:sp>
    </p:spTree>
    <p:extLst>
      <p:ext uri="{BB962C8B-B14F-4D97-AF65-F5344CB8AC3E}">
        <p14:creationId xmlns:p14="http://schemas.microsoft.com/office/powerpoint/2010/main" val="2215805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document</a:t>
            </a:r>
            <a:endParaRPr lang="en-US" dirty="0"/>
          </a:p>
        </p:txBody>
      </p:sp>
      <p:pic>
        <p:nvPicPr>
          <p:cNvPr id="5" name="Content Placeholder 4"/>
          <p:cNvPicPr>
            <a:picLocks noGrp="1" noChangeAspect="1"/>
          </p:cNvPicPr>
          <p:nvPr>
            <p:ph idx="1"/>
          </p:nvPr>
        </p:nvPicPr>
        <p:blipFill rotWithShape="1">
          <a:blip r:embed="rId2"/>
          <a:srcRect l="31323" t="12630" r="33130" b="2966"/>
          <a:stretch/>
        </p:blipFill>
        <p:spPr>
          <a:xfrm>
            <a:off x="277587" y="1485898"/>
            <a:ext cx="4147456" cy="5320303"/>
          </a:xfrm>
          <a:prstGeom prst="rect">
            <a:avLst/>
          </a:prstGeom>
          <a:ln w="12700">
            <a:solidFill>
              <a:srgbClr val="000000"/>
            </a:solidFill>
          </a:ln>
        </p:spPr>
      </p:pic>
      <p:sp>
        <p:nvSpPr>
          <p:cNvPr id="6" name="TextBox 5"/>
          <p:cNvSpPr txBox="1"/>
          <p:nvPr/>
        </p:nvSpPr>
        <p:spPr>
          <a:xfrm>
            <a:off x="4767943" y="1812471"/>
            <a:ext cx="4098471" cy="2308324"/>
          </a:xfrm>
          <a:prstGeom prst="rect">
            <a:avLst/>
          </a:prstGeom>
          <a:noFill/>
        </p:spPr>
        <p:txBody>
          <a:bodyPr wrap="square" rtlCol="0">
            <a:spAutoFit/>
          </a:bodyPr>
          <a:lstStyle/>
          <a:p>
            <a:r>
              <a:rPr lang="en-US" sz="2400" b="1" dirty="0" smtClean="0"/>
              <a:t>Summary of SAR aspects of Latin America pilot project are given in a manuscript that is in review at the Journal of Applied Volcanology</a:t>
            </a:r>
            <a:endParaRPr lang="en-US" sz="2400" b="1" dirty="0"/>
          </a:p>
        </p:txBody>
      </p:sp>
    </p:spTree>
    <p:extLst>
      <p:ext uri="{BB962C8B-B14F-4D97-AF65-F5344CB8AC3E}">
        <p14:creationId xmlns:p14="http://schemas.microsoft.com/office/powerpoint/2010/main" val="2429607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feedback</a:t>
            </a:r>
            <a:endParaRPr lang="en-US" dirty="0"/>
          </a:p>
        </p:txBody>
      </p:sp>
      <p:sp>
        <p:nvSpPr>
          <p:cNvPr id="3" name="Content Placeholder 2"/>
          <p:cNvSpPr>
            <a:spLocks noGrp="1"/>
          </p:cNvSpPr>
          <p:nvPr>
            <p:ph idx="1"/>
          </p:nvPr>
        </p:nvSpPr>
        <p:spPr/>
        <p:txBody>
          <a:bodyPr/>
          <a:lstStyle/>
          <a:p>
            <a:r>
              <a:rPr lang="en-US" sz="1800" dirty="0" smtClean="0"/>
              <a:t>Patricia </a:t>
            </a:r>
            <a:r>
              <a:rPr lang="en-US" sz="1800" dirty="0" err="1"/>
              <a:t>Mothes</a:t>
            </a:r>
            <a:r>
              <a:rPr lang="en-US" sz="1800" b="0" dirty="0"/>
              <a:t>, Geophysicist, </a:t>
            </a:r>
            <a:r>
              <a:rPr lang="en-US" sz="1800" b="0" dirty="0" err="1"/>
              <a:t>Instituto</a:t>
            </a:r>
            <a:r>
              <a:rPr lang="en-US" sz="1800" b="0" dirty="0"/>
              <a:t> </a:t>
            </a:r>
            <a:r>
              <a:rPr lang="en-US" sz="1800" b="0" dirty="0" err="1"/>
              <a:t>Geofísico</a:t>
            </a:r>
            <a:r>
              <a:rPr lang="en-US" sz="1800" b="0" dirty="0"/>
              <a:t> (Ecuador</a:t>
            </a:r>
            <a:r>
              <a:rPr lang="en-US" sz="1800" b="0" dirty="0" smtClean="0"/>
              <a:t>)</a:t>
            </a:r>
          </a:p>
          <a:p>
            <a:r>
              <a:rPr lang="en-US" sz="1800" dirty="0" smtClean="0"/>
              <a:t>Luis </a:t>
            </a:r>
            <a:r>
              <a:rPr lang="en-US" sz="1800" dirty="0"/>
              <a:t>Lara, Director</a:t>
            </a:r>
            <a:r>
              <a:rPr lang="en-US" sz="1800" b="0" dirty="0"/>
              <a:t>, </a:t>
            </a:r>
            <a:r>
              <a:rPr lang="en-US" sz="1800" b="0" dirty="0" err="1"/>
              <a:t>Observatorio</a:t>
            </a:r>
            <a:r>
              <a:rPr lang="en-US" sz="1800" b="0" dirty="0"/>
              <a:t> </a:t>
            </a:r>
            <a:r>
              <a:rPr lang="en-US" sz="1800" b="0" dirty="0" err="1"/>
              <a:t>Volcanológico</a:t>
            </a:r>
            <a:r>
              <a:rPr lang="en-US" sz="1800" b="0" dirty="0"/>
              <a:t> de </a:t>
            </a:r>
            <a:r>
              <a:rPr lang="en-US" sz="1800" b="0" dirty="0" err="1"/>
              <a:t>los</a:t>
            </a:r>
            <a:r>
              <a:rPr lang="en-US" sz="1800" b="0" dirty="0"/>
              <a:t> Andes del Sur (OVDAS, Chile)</a:t>
            </a:r>
          </a:p>
          <a:p>
            <a:r>
              <a:rPr lang="en-US" sz="1800" dirty="0" smtClean="0"/>
              <a:t>Carlos </a:t>
            </a:r>
            <a:r>
              <a:rPr lang="en-US" sz="1800" dirty="0"/>
              <a:t>Andrés </a:t>
            </a:r>
            <a:r>
              <a:rPr lang="en-US" sz="1800" dirty="0" err="1"/>
              <a:t>Laverde</a:t>
            </a:r>
            <a:r>
              <a:rPr lang="en-US" sz="1800" b="0" dirty="0"/>
              <a:t>, </a:t>
            </a:r>
            <a:r>
              <a:rPr lang="en-US" sz="1800" b="0" dirty="0" err="1"/>
              <a:t>Geohazards</a:t>
            </a:r>
            <a:r>
              <a:rPr lang="en-US" sz="1800" b="0" dirty="0"/>
              <a:t> Direction team, Colombian Geological Survey (Colombia)</a:t>
            </a:r>
          </a:p>
          <a:p>
            <a:r>
              <a:rPr lang="en-US" sz="1800" dirty="0" smtClean="0"/>
              <a:t>Gustavo </a:t>
            </a:r>
            <a:r>
              <a:rPr lang="en-US" sz="1800" dirty="0"/>
              <a:t>A. </a:t>
            </a:r>
            <a:r>
              <a:rPr lang="en-US" sz="1800" dirty="0" err="1"/>
              <a:t>Chigna</a:t>
            </a:r>
            <a:r>
              <a:rPr lang="en-US" sz="1800" b="0" dirty="0"/>
              <a:t>, volcanologist, INSIVUMEH (Guatemala)</a:t>
            </a:r>
          </a:p>
          <a:p>
            <a:r>
              <a:rPr lang="en-US" sz="1800" dirty="0" smtClean="0"/>
              <a:t>Lourdes </a:t>
            </a:r>
            <a:r>
              <a:rPr lang="en-US" sz="1800" dirty="0" err="1"/>
              <a:t>Narvaes</a:t>
            </a:r>
            <a:r>
              <a:rPr lang="en-US" sz="1800" dirty="0"/>
              <a:t> Medina</a:t>
            </a:r>
            <a:r>
              <a:rPr lang="en-US" sz="1800" b="0" dirty="0"/>
              <a:t>, volcanologist, </a:t>
            </a:r>
            <a:r>
              <a:rPr lang="en-US" sz="1800" b="0" dirty="0" err="1"/>
              <a:t>Observatorio</a:t>
            </a:r>
            <a:r>
              <a:rPr lang="en-US" sz="1800" b="0" dirty="0"/>
              <a:t> </a:t>
            </a:r>
            <a:r>
              <a:rPr lang="en-US" sz="1800" b="0" dirty="0" err="1"/>
              <a:t>Vulcanologio</a:t>
            </a:r>
            <a:r>
              <a:rPr lang="en-US" sz="1800" b="0" dirty="0"/>
              <a:t> y </a:t>
            </a:r>
            <a:r>
              <a:rPr lang="en-US" sz="1800" b="0" dirty="0" err="1"/>
              <a:t>Seismologico</a:t>
            </a:r>
            <a:r>
              <a:rPr lang="en-US" sz="1800" b="0" dirty="0"/>
              <a:t> de Pasto (Colombia)</a:t>
            </a:r>
          </a:p>
          <a:p>
            <a:r>
              <a:rPr lang="en-US" sz="1800" dirty="0" smtClean="0"/>
              <a:t>John </a:t>
            </a:r>
            <a:r>
              <a:rPr lang="en-US" sz="1800" dirty="0"/>
              <a:t>Pallister</a:t>
            </a:r>
            <a:r>
              <a:rPr lang="en-US" sz="1800" b="0" dirty="0"/>
              <a:t>, Chief, Volcano Disaster Assistance Program, U.S. Geological Survey (USA)</a:t>
            </a:r>
          </a:p>
          <a:p>
            <a:r>
              <a:rPr lang="en-US" sz="1800" dirty="0" err="1" smtClean="0"/>
              <a:t>Ing</a:t>
            </a:r>
            <a:r>
              <a:rPr lang="en-US" sz="1800" dirty="0"/>
              <a:t>. Victor Aguilar </a:t>
            </a:r>
            <a:r>
              <a:rPr lang="en-US" sz="1800" dirty="0" err="1"/>
              <a:t>Puruhuaya</a:t>
            </a:r>
            <a:r>
              <a:rPr lang="en-US" sz="1800" b="0" dirty="0"/>
              <a:t>, Jefe de </a:t>
            </a:r>
            <a:r>
              <a:rPr lang="en-US" sz="1800" b="0" dirty="0" err="1"/>
              <a:t>Sismología</a:t>
            </a:r>
            <a:r>
              <a:rPr lang="en-US" sz="1800" b="0" dirty="0"/>
              <a:t>, </a:t>
            </a:r>
            <a:r>
              <a:rPr lang="en-US" sz="1800" b="0" dirty="0" err="1"/>
              <a:t>Instituto</a:t>
            </a:r>
            <a:r>
              <a:rPr lang="en-US" sz="1800" b="0" dirty="0"/>
              <a:t> </a:t>
            </a:r>
            <a:r>
              <a:rPr lang="en-US" sz="1800" b="0" dirty="0" err="1"/>
              <a:t>Geofísico</a:t>
            </a:r>
            <a:r>
              <a:rPr lang="en-US" sz="1800" b="0" dirty="0"/>
              <a:t>, Universidad Nacional San Agustin de Arequipa (</a:t>
            </a:r>
            <a:r>
              <a:rPr lang="en-US" sz="1800" b="0" dirty="0" err="1"/>
              <a:t>Perú</a:t>
            </a:r>
            <a:r>
              <a:rPr lang="en-US" sz="1800" b="0" dirty="0"/>
              <a:t>)</a:t>
            </a:r>
          </a:p>
          <a:p>
            <a:r>
              <a:rPr lang="en-US" sz="1800" dirty="0" smtClean="0"/>
              <a:t>Armando </a:t>
            </a:r>
            <a:r>
              <a:rPr lang="en-US" sz="1800" dirty="0" err="1"/>
              <a:t>Saballos</a:t>
            </a:r>
            <a:r>
              <a:rPr lang="en-US" sz="1800" b="0" dirty="0"/>
              <a:t>, </a:t>
            </a:r>
            <a:r>
              <a:rPr lang="en-US" sz="1800" b="0" dirty="0" err="1"/>
              <a:t>Dirección</a:t>
            </a:r>
            <a:r>
              <a:rPr lang="en-US" sz="1800" b="0" dirty="0"/>
              <a:t> </a:t>
            </a:r>
            <a:r>
              <a:rPr lang="en-US" sz="1800" b="0" dirty="0" err="1"/>
              <a:t>Gral</a:t>
            </a:r>
            <a:r>
              <a:rPr lang="en-US" sz="1800" b="0" dirty="0"/>
              <a:t>. de </a:t>
            </a:r>
            <a:r>
              <a:rPr lang="en-US" sz="1800" b="0" dirty="0" err="1"/>
              <a:t>Geología</a:t>
            </a:r>
            <a:r>
              <a:rPr lang="en-US" sz="1800" b="0" dirty="0"/>
              <a:t> y </a:t>
            </a:r>
            <a:r>
              <a:rPr lang="en-US" sz="1800" b="0" dirty="0" err="1"/>
              <a:t>Geofísica</a:t>
            </a:r>
            <a:r>
              <a:rPr lang="en-US" sz="1800" b="0" dirty="0"/>
              <a:t>, INETER (Nicaragua)</a:t>
            </a:r>
          </a:p>
          <a:p>
            <a:r>
              <a:rPr lang="en-US" sz="1800" dirty="0" smtClean="0"/>
              <a:t>Christina </a:t>
            </a:r>
            <a:r>
              <a:rPr lang="en-US" sz="1800" dirty="0"/>
              <a:t>Neal</a:t>
            </a:r>
            <a:r>
              <a:rPr lang="en-US" sz="1800" b="0" dirty="0"/>
              <a:t>, Scientist-in-Charge, Hawaiian Volcano Observatory, U.S. Geological Survey (USA</a:t>
            </a:r>
            <a:r>
              <a:rPr lang="en-US" sz="1800" b="0" dirty="0" smtClean="0"/>
              <a:t>)</a:t>
            </a:r>
            <a:endParaRPr lang="en-US" sz="1800" b="0" dirty="0"/>
          </a:p>
        </p:txBody>
      </p:sp>
    </p:spTree>
    <p:extLst>
      <p:ext uri="{BB962C8B-B14F-4D97-AF65-F5344CB8AC3E}">
        <p14:creationId xmlns:p14="http://schemas.microsoft.com/office/powerpoint/2010/main" val="3597778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pPr marL="0" indent="0">
              <a:buNone/>
            </a:pPr>
            <a:r>
              <a:rPr lang="en-US" dirty="0" smtClean="0"/>
              <a:t>Two options:</a:t>
            </a:r>
          </a:p>
          <a:p>
            <a:pPr marL="457200" indent="-457200">
              <a:buFont typeface="+mj-lt"/>
              <a:buAutoNum type="arabicParenR"/>
            </a:pPr>
            <a:r>
              <a:rPr lang="en-US" u="sng" dirty="0" smtClean="0"/>
              <a:t>Pilot </a:t>
            </a:r>
            <a:r>
              <a:rPr lang="en-US" u="sng" dirty="0"/>
              <a:t>extension</a:t>
            </a:r>
            <a:r>
              <a:rPr lang="en-US" dirty="0"/>
              <a:t>.  No new funds are needed, but space agencies should continue to provide data at no cost and with quotas similar to those provided thus far for regional volcano monitoring activities. Teams of academic </a:t>
            </a:r>
            <a:r>
              <a:rPr lang="en-US" dirty="0" smtClean="0"/>
              <a:t>researchers will </a:t>
            </a:r>
            <a:r>
              <a:rPr lang="en-US" dirty="0"/>
              <a:t>write </a:t>
            </a:r>
            <a:r>
              <a:rPr lang="en-US" dirty="0" smtClean="0"/>
              <a:t>proposals </a:t>
            </a:r>
            <a:r>
              <a:rPr lang="en-US" dirty="0"/>
              <a:t>for </a:t>
            </a:r>
            <a:r>
              <a:rPr lang="en-US" dirty="0" smtClean="0"/>
              <a:t>data and summarize </a:t>
            </a:r>
            <a:r>
              <a:rPr lang="en-US" dirty="0"/>
              <a:t>results in regular </a:t>
            </a:r>
            <a:r>
              <a:rPr lang="en-US" dirty="0" smtClean="0"/>
              <a:t>reports</a:t>
            </a:r>
          </a:p>
          <a:p>
            <a:pPr marL="457200" indent="-457200">
              <a:buFont typeface="+mj-lt"/>
              <a:buAutoNum type="arabicParenR"/>
            </a:pPr>
            <a:r>
              <a:rPr lang="en-US" u="sng" dirty="0" smtClean="0"/>
              <a:t>Dedicated </a:t>
            </a:r>
            <a:r>
              <a:rPr lang="en-US" u="sng" dirty="0"/>
              <a:t>effort</a:t>
            </a:r>
            <a:r>
              <a:rPr lang="en-US" dirty="0"/>
              <a:t>.  One or more full-time employees will serve as bridges between </a:t>
            </a:r>
            <a:r>
              <a:rPr lang="en-US" dirty="0" smtClean="0"/>
              <a:t>academics</a:t>
            </a:r>
            <a:r>
              <a:rPr lang="en-US" dirty="0"/>
              <a:t>, space agencies, and </a:t>
            </a:r>
            <a:r>
              <a:rPr lang="en-US" dirty="0" smtClean="0"/>
              <a:t>end </a:t>
            </a:r>
            <a:r>
              <a:rPr lang="en-US" dirty="0"/>
              <a:t>users to ensure that user needs are met, and that space agencies receive the proposals and reports that are needed to justify their continued support. </a:t>
            </a:r>
            <a:endParaRPr lang="en-US" b="0" dirty="0"/>
          </a:p>
        </p:txBody>
      </p:sp>
    </p:spTree>
    <p:extLst>
      <p:ext uri="{BB962C8B-B14F-4D97-AF65-F5344CB8AC3E}">
        <p14:creationId xmlns:p14="http://schemas.microsoft.com/office/powerpoint/2010/main" val="3538746377"/>
      </p:ext>
    </p:extLst>
  </p:cSld>
  <p:clrMapOvr>
    <a:masterClrMapping/>
  </p:clrMapOvr>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11405</TotalTime>
  <Words>954</Words>
  <Application>Microsoft Macintosh PowerPoint</Application>
  <PresentationFormat>On-screen Show (4:3)</PresentationFormat>
  <Paragraphs>70</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4_EUM_template_v03</vt:lpstr>
      <vt:lpstr>Final Report on Volcano Pilot Project</vt:lpstr>
      <vt:lpstr>PowerPoint Presentation</vt:lpstr>
      <vt:lpstr>Objectives</vt:lpstr>
      <vt:lpstr>Criteria for success</vt:lpstr>
      <vt:lpstr>Issues</vt:lpstr>
      <vt:lpstr>Lessons learned</vt:lpstr>
      <vt:lpstr>Summary document</vt:lpstr>
      <vt:lpstr>User feedback</vt:lpstr>
      <vt:lpstr>Next steps</vt:lpstr>
      <vt:lpstr>Plan for the future</vt:lpstr>
      <vt:lpstr>Additional considerations</vt:lpstr>
      <vt:lpstr>Fin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Andrew Eddy</cp:lastModifiedBy>
  <cp:revision>728</cp:revision>
  <cp:lastPrinted>2014-03-31T07:56:05Z</cp:lastPrinted>
  <dcterms:created xsi:type="dcterms:W3CDTF">2012-08-31T01:11:17Z</dcterms:created>
  <dcterms:modified xsi:type="dcterms:W3CDTF">2017-09-04T13:51:26Z</dcterms:modified>
</cp:coreProperties>
</file>