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0"/>
  </p:notesMasterIdLst>
  <p:handoutMasterIdLst>
    <p:handoutMasterId r:id="rId51"/>
  </p:handoutMasterIdLst>
  <p:sldIdLst>
    <p:sldId id="469" r:id="rId2"/>
    <p:sldId id="281" r:id="rId3"/>
    <p:sldId id="300" r:id="rId4"/>
    <p:sldId id="477" r:id="rId5"/>
    <p:sldId id="500" r:id="rId6"/>
    <p:sldId id="301" r:id="rId7"/>
    <p:sldId id="474" r:id="rId8"/>
    <p:sldId id="475" r:id="rId9"/>
    <p:sldId id="476" r:id="rId10"/>
    <p:sldId id="494" r:id="rId11"/>
    <p:sldId id="480" r:id="rId12"/>
    <p:sldId id="324" r:id="rId13"/>
    <p:sldId id="384" r:id="rId14"/>
    <p:sldId id="413" r:id="rId15"/>
    <p:sldId id="479" r:id="rId16"/>
    <p:sldId id="478" r:id="rId17"/>
    <p:sldId id="433" r:id="rId18"/>
    <p:sldId id="410" r:id="rId19"/>
    <p:sldId id="443" r:id="rId20"/>
    <p:sldId id="444" r:id="rId21"/>
    <p:sldId id="421" r:id="rId22"/>
    <p:sldId id="436" r:id="rId23"/>
    <p:sldId id="447" r:id="rId24"/>
    <p:sldId id="481" r:id="rId25"/>
    <p:sldId id="482" r:id="rId26"/>
    <p:sldId id="483" r:id="rId27"/>
    <p:sldId id="499" r:id="rId28"/>
    <p:sldId id="484" r:id="rId29"/>
    <p:sldId id="488" r:id="rId30"/>
    <p:sldId id="491" r:id="rId31"/>
    <p:sldId id="492" r:id="rId32"/>
    <p:sldId id="490" r:id="rId33"/>
    <p:sldId id="327" r:id="rId34"/>
    <p:sldId id="349" r:id="rId35"/>
    <p:sldId id="440" r:id="rId36"/>
    <p:sldId id="493" r:id="rId37"/>
    <p:sldId id="489" r:id="rId38"/>
    <p:sldId id="485" r:id="rId39"/>
    <p:sldId id="458" r:id="rId40"/>
    <p:sldId id="439" r:id="rId41"/>
    <p:sldId id="495" r:id="rId42"/>
    <p:sldId id="496" r:id="rId43"/>
    <p:sldId id="487" r:id="rId44"/>
    <p:sldId id="470" r:id="rId45"/>
    <p:sldId id="471" r:id="rId46"/>
    <p:sldId id="462" r:id="rId47"/>
    <p:sldId id="498" r:id="rId48"/>
    <p:sldId id="269"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éodora Papadopoulou" initials="TP" lastIdx="7" clrIdx="0"/>
  <p:cmAuthor id="1" name="Dorella Papadopoulou" initials="DP" lastIdx="1" clrIdx="1"/>
  <p:cmAuthor id="2" name="Stefano" initials="SS" lastIdx="1" clrIdx="2"/>
  <p:cmAuthor id="3" name="Phillippe Bally" initials="PB"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3BAF01"/>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autoAdjust="0"/>
    <p:restoredTop sz="80508" autoAdjust="0"/>
  </p:normalViewPr>
  <p:slideViewPr>
    <p:cSldViewPr>
      <p:cViewPr>
        <p:scale>
          <a:sx n="68" d="100"/>
          <a:sy n="68" d="100"/>
        </p:scale>
        <p:origin x="312" y="760"/>
      </p:cViewPr>
      <p:guideLst>
        <p:guide orient="horz" pos="2160"/>
        <p:guide pos="2880"/>
      </p:guideLst>
    </p:cSldViewPr>
  </p:slideViewPr>
  <p:outlineViewPr>
    <p:cViewPr>
      <p:scale>
        <a:sx n="33" d="100"/>
        <a:sy n="33" d="100"/>
      </p:scale>
      <p:origin x="0" y="222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0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commentAuthors" Target="commentAuthors.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54CCA4-9E15-4D12-A733-EB57E2B982EF}" type="datetimeFigureOut">
              <a:rPr lang="el-GR" smtClean="0"/>
              <a:pPr/>
              <a:t>17-08-30</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8E9B1C-A3FD-4B1B-9557-4D3F4FD777AF}" type="slidenum">
              <a:rPr lang="el-GR" smtClean="0"/>
              <a:pPr/>
              <a:t>‹#›</a:t>
            </a:fld>
            <a:endParaRPr lang="el-GR"/>
          </a:p>
        </p:txBody>
      </p:sp>
    </p:spTree>
    <p:extLst>
      <p:ext uri="{BB962C8B-B14F-4D97-AF65-F5344CB8AC3E}">
        <p14:creationId xmlns:p14="http://schemas.microsoft.com/office/powerpoint/2010/main" val="342524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ADE53-25F9-45BC-9DA5-155FCAD80EE5}" type="datetimeFigureOut">
              <a:rPr lang="fr-FR" smtClean="0"/>
              <a:pPr/>
              <a:t>17-08-30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08FEE1-F678-4450-BE58-770401A6DC9E}" type="slidenum">
              <a:rPr lang="fr-FR" smtClean="0"/>
              <a:pPr/>
              <a:t>‹#›</a:t>
            </a:fld>
            <a:endParaRPr lang="fr-FR"/>
          </a:p>
        </p:txBody>
      </p:sp>
    </p:spTree>
    <p:extLst>
      <p:ext uri="{BB962C8B-B14F-4D97-AF65-F5344CB8AC3E}">
        <p14:creationId xmlns:p14="http://schemas.microsoft.com/office/powerpoint/2010/main" val="4017873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smtClean="0">
              <a:latin typeface="Times New Roman" pitchFamily="-106" charset="0"/>
            </a:endParaRPr>
          </a:p>
        </p:txBody>
      </p:sp>
    </p:spTree>
    <p:extLst>
      <p:ext uri="{BB962C8B-B14F-4D97-AF65-F5344CB8AC3E}">
        <p14:creationId xmlns:p14="http://schemas.microsoft.com/office/powerpoint/2010/main" val="190566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Barry Parsons </a:t>
            </a:r>
            <a:r>
              <a:rPr lang="fr-FR" dirty="0" err="1" smtClean="0"/>
              <a:t>informed</a:t>
            </a:r>
            <a:r>
              <a:rPr lang="fr-FR" dirty="0" smtClean="0"/>
              <a:t> me </a:t>
            </a:r>
            <a:r>
              <a:rPr lang="fr-FR" dirty="0" err="1" smtClean="0"/>
              <a:t>that</a:t>
            </a:r>
            <a:r>
              <a:rPr lang="fr-FR" dirty="0" smtClean="0"/>
              <a:t> the CSK </a:t>
            </a:r>
            <a:r>
              <a:rPr lang="fr-FR" dirty="0" err="1" smtClean="0"/>
              <a:t>acquisistions</a:t>
            </a:r>
            <a:r>
              <a:rPr lang="fr-FR" dirty="0" smtClean="0"/>
              <a:t> for China and Iran </a:t>
            </a:r>
            <a:r>
              <a:rPr lang="fr-FR" dirty="0" err="1" smtClean="0"/>
              <a:t>will</a:t>
            </a:r>
            <a:r>
              <a:rPr lang="fr-FR" dirty="0" smtClean="0"/>
              <a:t> end in </a:t>
            </a:r>
            <a:r>
              <a:rPr lang="fr-FR" dirty="0" err="1" smtClean="0"/>
              <a:t>October</a:t>
            </a:r>
            <a:r>
              <a:rPr lang="fr-FR" baseline="0" dirty="0" smtClean="0"/>
              <a:t> 2017 and March 2018 </a:t>
            </a:r>
            <a:r>
              <a:rPr lang="fr-FR" baseline="0" dirty="0" err="1" smtClean="0"/>
              <a:t>respectively</a:t>
            </a:r>
            <a:r>
              <a:rPr lang="fr-FR" baseline="0" dirty="0" smtClean="0"/>
              <a:t>. Can </a:t>
            </a:r>
            <a:r>
              <a:rPr lang="fr-FR" baseline="0" dirty="0" err="1" smtClean="0"/>
              <a:t>this</a:t>
            </a:r>
            <a:r>
              <a:rPr lang="fr-FR" baseline="0" dirty="0" smtClean="0"/>
              <a:t> </a:t>
            </a:r>
            <a:r>
              <a:rPr lang="fr-FR" baseline="0" dirty="0" err="1" smtClean="0"/>
              <a:t>be</a:t>
            </a:r>
            <a:r>
              <a:rPr lang="fr-FR" baseline="0" dirty="0" smtClean="0"/>
              <a:t> </a:t>
            </a:r>
            <a:r>
              <a:rPr lang="fr-FR" baseline="0" dirty="0" err="1" smtClean="0"/>
              <a:t>discussed</a:t>
            </a:r>
            <a:r>
              <a:rPr lang="fr-FR" baseline="0" dirty="0" smtClean="0"/>
              <a:t> </a:t>
            </a:r>
            <a:r>
              <a:rPr lang="fr-FR" baseline="0" dirty="0" err="1" smtClean="0"/>
              <a:t>within</a:t>
            </a:r>
            <a:r>
              <a:rPr lang="fr-FR" baseline="0" dirty="0" smtClean="0"/>
              <a:t> the meeting? Is </a:t>
            </a:r>
            <a:r>
              <a:rPr lang="fr-FR" baseline="0" dirty="0" err="1" smtClean="0"/>
              <a:t>it</a:t>
            </a:r>
            <a:r>
              <a:rPr lang="fr-FR" baseline="0" dirty="0" smtClean="0"/>
              <a:t> acceptable? If </a:t>
            </a:r>
            <a:r>
              <a:rPr lang="fr-FR" baseline="0" dirty="0" err="1" smtClean="0"/>
              <a:t>we</a:t>
            </a:r>
            <a:r>
              <a:rPr lang="fr-FR" baseline="0" dirty="0" smtClean="0"/>
              <a:t> </a:t>
            </a:r>
            <a:r>
              <a:rPr lang="fr-FR" baseline="0" dirty="0" err="1" smtClean="0"/>
              <a:t>find</a:t>
            </a:r>
            <a:r>
              <a:rPr lang="fr-FR" baseline="0" dirty="0" smtClean="0"/>
              <a:t> </a:t>
            </a:r>
            <a:r>
              <a:rPr lang="fr-FR" baseline="0" dirty="0" err="1" smtClean="0"/>
              <a:t>sustainable</a:t>
            </a:r>
            <a:r>
              <a:rPr lang="fr-FR" baseline="0" dirty="0" smtClean="0"/>
              <a:t> </a:t>
            </a:r>
            <a:r>
              <a:rPr lang="fr-FR" baseline="0" dirty="0" err="1" smtClean="0"/>
              <a:t>paths</a:t>
            </a:r>
            <a:r>
              <a:rPr lang="fr-FR" baseline="0" dirty="0" smtClean="0"/>
              <a:t> for the future of the pilot </a:t>
            </a:r>
            <a:r>
              <a:rPr lang="fr-FR" baseline="0" dirty="0" err="1" smtClean="0"/>
              <a:t>what</a:t>
            </a:r>
            <a:r>
              <a:rPr lang="fr-FR" baseline="0" dirty="0" smtClean="0"/>
              <a:t> </a:t>
            </a:r>
            <a:r>
              <a:rPr lang="fr-FR" baseline="0" dirty="0" err="1" smtClean="0"/>
              <a:t>happens</a:t>
            </a:r>
            <a:r>
              <a:rPr lang="fr-FR" baseline="0" dirty="0" smtClean="0"/>
              <a:t> in the </a:t>
            </a:r>
            <a:r>
              <a:rPr lang="fr-FR" baseline="0" dirty="0" err="1" smtClean="0"/>
              <a:t>meantime</a:t>
            </a:r>
            <a:r>
              <a:rPr lang="fr-FR" baseline="0" dirty="0" smtClean="0"/>
              <a:t> (the time </a:t>
            </a:r>
            <a:r>
              <a:rPr lang="fr-FR" baseline="0" dirty="0" err="1" smtClean="0"/>
              <a:t>between</a:t>
            </a:r>
            <a:r>
              <a:rPr lang="fr-FR" baseline="0" dirty="0" smtClean="0"/>
              <a:t> the end of the pilot and the </a:t>
            </a:r>
            <a:r>
              <a:rPr lang="fr-FR" baseline="0" dirty="0" err="1" smtClean="0"/>
              <a:t>start</a:t>
            </a:r>
            <a:r>
              <a:rPr lang="fr-FR" baseline="0" dirty="0" smtClean="0"/>
              <a:t> of a new </a:t>
            </a:r>
            <a:r>
              <a:rPr lang="fr-FR" baseline="0" dirty="0" err="1" smtClean="0"/>
              <a:t>project</a:t>
            </a:r>
            <a:r>
              <a:rPr lang="fr-FR" baseline="0" dirty="0" smtClean="0"/>
              <a:t>)?</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13</a:t>
            </a:fld>
            <a:endParaRPr lang="fr-FR"/>
          </a:p>
        </p:txBody>
      </p:sp>
    </p:spTree>
    <p:extLst>
      <p:ext uri="{BB962C8B-B14F-4D97-AF65-F5344CB8AC3E}">
        <p14:creationId xmlns:p14="http://schemas.microsoft.com/office/powerpoint/2010/main" val="2887742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These</a:t>
            </a:r>
            <a:r>
              <a:rPr lang="fr-BE" dirty="0" smtClean="0"/>
              <a:t> are </a:t>
            </a:r>
            <a:r>
              <a:rPr lang="fr-BE" dirty="0" err="1" smtClean="0"/>
              <a:t>steps</a:t>
            </a:r>
            <a:r>
              <a:rPr lang="fr-BE" dirty="0" smtClean="0"/>
              <a:t> </a:t>
            </a:r>
            <a:r>
              <a:rPr lang="fr-BE" dirty="0" err="1" smtClean="0"/>
              <a:t>taken</a:t>
            </a:r>
            <a:r>
              <a:rPr lang="fr-BE" dirty="0" smtClean="0"/>
              <a:t> on</a:t>
            </a:r>
            <a:r>
              <a:rPr lang="fr-BE" baseline="0" dirty="0" smtClean="0"/>
              <a:t> </a:t>
            </a:r>
            <a:r>
              <a:rPr lang="fr-BE" baseline="0" dirty="0" err="1" smtClean="0"/>
              <a:t>board</a:t>
            </a:r>
            <a:r>
              <a:rPr lang="fr-BE" baseline="0" dirty="0" smtClean="0"/>
              <a:t> in the </a:t>
            </a:r>
            <a:r>
              <a:rPr lang="fr-BE" baseline="0" dirty="0" err="1" smtClean="0"/>
              <a:t>preparation</a:t>
            </a:r>
            <a:r>
              <a:rPr lang="fr-BE" baseline="0" dirty="0" smtClean="0"/>
              <a:t> of the </a:t>
            </a:r>
            <a:r>
              <a:rPr lang="fr-BE" baseline="0" dirty="0" err="1" smtClean="0"/>
              <a:t>Seismic</a:t>
            </a:r>
            <a:r>
              <a:rPr lang="fr-BE" baseline="0" dirty="0" smtClean="0"/>
              <a:t> Consolidation </a:t>
            </a:r>
            <a:r>
              <a:rPr lang="fr-BE" baseline="0" dirty="0" err="1" smtClean="0"/>
              <a:t>activity</a:t>
            </a:r>
            <a:endParaRPr lang="en-GB"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24</a:t>
            </a:fld>
            <a:endParaRPr lang="fr-FR"/>
          </a:p>
        </p:txBody>
      </p:sp>
    </p:spTree>
    <p:extLst>
      <p:ext uri="{BB962C8B-B14F-4D97-AF65-F5344CB8AC3E}">
        <p14:creationId xmlns:p14="http://schemas.microsoft.com/office/powerpoint/2010/main" val="252847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000" dirty="0"/>
          </a:p>
        </p:txBody>
      </p:sp>
      <p:sp>
        <p:nvSpPr>
          <p:cNvPr id="4" name="Espace réservé du numéro de diapositive 3"/>
          <p:cNvSpPr>
            <a:spLocks noGrp="1"/>
          </p:cNvSpPr>
          <p:nvPr>
            <p:ph type="sldNum" sz="quarter" idx="10"/>
          </p:nvPr>
        </p:nvSpPr>
        <p:spPr/>
        <p:txBody>
          <a:bodyPr/>
          <a:lstStyle/>
          <a:p>
            <a:pPr>
              <a:defRPr/>
            </a:pPr>
            <a:fld id="{3D31D474-A30B-46C7-A7CB-BF5BB52F9BBE}" type="slidenum">
              <a:rPr lang="en-US" smtClean="0"/>
              <a:pPr>
                <a:defRPr/>
              </a:pPr>
              <a:t>43</a:t>
            </a:fld>
            <a:endParaRPr lang="en-US"/>
          </a:p>
        </p:txBody>
      </p:sp>
    </p:spTree>
    <p:extLst>
      <p:ext uri="{BB962C8B-B14F-4D97-AF65-F5344CB8AC3E}">
        <p14:creationId xmlns:p14="http://schemas.microsoft.com/office/powerpoint/2010/main" val="758280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45</a:t>
            </a:fld>
            <a:endParaRPr lang="fr-FR"/>
          </a:p>
        </p:txBody>
      </p:sp>
    </p:spTree>
    <p:extLst>
      <p:ext uri="{BB962C8B-B14F-4D97-AF65-F5344CB8AC3E}">
        <p14:creationId xmlns:p14="http://schemas.microsoft.com/office/powerpoint/2010/main" val="358316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47</a:t>
            </a:fld>
            <a:endParaRPr lang="fr-FR"/>
          </a:p>
        </p:txBody>
      </p:sp>
    </p:spTree>
    <p:extLst>
      <p:ext uri="{BB962C8B-B14F-4D97-AF65-F5344CB8AC3E}">
        <p14:creationId xmlns:p14="http://schemas.microsoft.com/office/powerpoint/2010/main" val="3583164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AF08FEE1-F678-4450-BE58-770401A6DC9E}" type="slidenum">
              <a:rPr lang="fr-FR" smtClean="0"/>
              <a:pPr/>
              <a:t>3</a:t>
            </a:fld>
            <a:endParaRPr lang="fr-FR"/>
          </a:p>
        </p:txBody>
      </p:sp>
    </p:spTree>
    <p:extLst>
      <p:ext uri="{BB962C8B-B14F-4D97-AF65-F5344CB8AC3E}">
        <p14:creationId xmlns:p14="http://schemas.microsoft.com/office/powerpoint/2010/main" val="402655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r>
              <a:rPr lang="en-GB" sz="1200" b="0" dirty="0" smtClean="0">
                <a:solidFill>
                  <a:schemeClr val="tx1"/>
                </a:solidFill>
              </a:rPr>
              <a:t>“Derived objective for the Pilot”: THE SUBSET OF EACH BIG (10 years) SANTORINI OBJECTIVE</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4</a:t>
            </a:fld>
            <a:endParaRPr lang="fr-FR"/>
          </a:p>
        </p:txBody>
      </p:sp>
    </p:spTree>
    <p:extLst>
      <p:ext uri="{BB962C8B-B14F-4D97-AF65-F5344CB8AC3E}">
        <p14:creationId xmlns:p14="http://schemas.microsoft.com/office/powerpoint/2010/main" val="147712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r>
              <a:rPr lang="en-GB" sz="1200" b="0" dirty="0" smtClean="0">
                <a:solidFill>
                  <a:schemeClr val="tx1"/>
                </a:solidFill>
              </a:rPr>
              <a:t>“Derived objective for the Pilot”: THE SUBSET OF EACH BIG (10 years) SANTORINI OBJECTIVE</a:t>
            </a:r>
            <a:endParaRPr lang="en-GB" dirty="0"/>
          </a:p>
        </p:txBody>
      </p:sp>
      <p:sp>
        <p:nvSpPr>
          <p:cNvPr id="4" name="Espace réservé du numéro de diapositive 3"/>
          <p:cNvSpPr>
            <a:spLocks noGrp="1"/>
          </p:cNvSpPr>
          <p:nvPr>
            <p:ph type="sldNum" sz="quarter" idx="10"/>
          </p:nvPr>
        </p:nvSpPr>
        <p:spPr/>
        <p:txBody>
          <a:bodyPr/>
          <a:lstStyle/>
          <a:p>
            <a:fld id="{AF08FEE1-F678-4450-BE58-770401A6DC9E}" type="slidenum">
              <a:rPr lang="fr-FR" smtClean="0"/>
              <a:pPr/>
              <a:t>5</a:t>
            </a:fld>
            <a:endParaRPr lang="fr-FR"/>
          </a:p>
        </p:txBody>
      </p:sp>
    </p:spTree>
    <p:extLst>
      <p:ext uri="{BB962C8B-B14F-4D97-AF65-F5344CB8AC3E}">
        <p14:creationId xmlns:p14="http://schemas.microsoft.com/office/powerpoint/2010/main" val="159516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7</a:t>
            </a:fld>
            <a:endParaRPr lang="fr-FR"/>
          </a:p>
        </p:txBody>
      </p:sp>
    </p:spTree>
    <p:extLst>
      <p:ext uri="{BB962C8B-B14F-4D97-AF65-F5344CB8AC3E}">
        <p14:creationId xmlns:p14="http://schemas.microsoft.com/office/powerpoint/2010/main" val="96508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8</a:t>
            </a:fld>
            <a:endParaRPr lang="fr-FR"/>
          </a:p>
        </p:txBody>
      </p:sp>
    </p:spTree>
    <p:extLst>
      <p:ext uri="{BB962C8B-B14F-4D97-AF65-F5344CB8AC3E}">
        <p14:creationId xmlns:p14="http://schemas.microsoft.com/office/powerpoint/2010/main" val="6368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9</a:t>
            </a:fld>
            <a:endParaRPr lang="fr-FR"/>
          </a:p>
        </p:txBody>
      </p:sp>
    </p:spTree>
    <p:extLst>
      <p:ext uri="{BB962C8B-B14F-4D97-AF65-F5344CB8AC3E}">
        <p14:creationId xmlns:p14="http://schemas.microsoft.com/office/powerpoint/2010/main" val="99780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already GSNL </a:t>
            </a:r>
            <a:r>
              <a:rPr lang="en-US" dirty="0" err="1" smtClean="0"/>
              <a:t>sciense</a:t>
            </a:r>
            <a:r>
              <a:rPr lang="en-US" dirty="0" smtClean="0"/>
              <a:t> users using the</a:t>
            </a:r>
            <a:r>
              <a:rPr lang="en-US" baseline="0" dirty="0" smtClean="0"/>
              <a:t> GEP (INGV, NOA).</a:t>
            </a:r>
            <a:endParaRPr lang="el-GR" dirty="0"/>
          </a:p>
        </p:txBody>
      </p:sp>
      <p:sp>
        <p:nvSpPr>
          <p:cNvPr id="4" name="Slide Number Placeholder 3"/>
          <p:cNvSpPr>
            <a:spLocks noGrp="1"/>
          </p:cNvSpPr>
          <p:nvPr>
            <p:ph type="sldNum" sz="quarter" idx="10"/>
          </p:nvPr>
        </p:nvSpPr>
        <p:spPr/>
        <p:txBody>
          <a:bodyPr/>
          <a:lstStyle/>
          <a:p>
            <a:fld id="{AF08FEE1-F678-4450-BE58-770401A6DC9E}" type="slidenum">
              <a:rPr lang="fr-FR" smtClean="0"/>
              <a:pPr/>
              <a:t>10</a:t>
            </a:fld>
            <a:endParaRPr lang="fr-FR"/>
          </a:p>
        </p:txBody>
      </p:sp>
    </p:spTree>
    <p:extLst>
      <p:ext uri="{BB962C8B-B14F-4D97-AF65-F5344CB8AC3E}">
        <p14:creationId xmlns:p14="http://schemas.microsoft.com/office/powerpoint/2010/main" val="99780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AF08FEE1-F678-4450-BE58-770401A6DC9E}" type="slidenum">
              <a:rPr lang="fr-FR" smtClean="0"/>
              <a:pPr/>
              <a:t>11</a:t>
            </a:fld>
            <a:endParaRPr lang="fr-FR"/>
          </a:p>
        </p:txBody>
      </p:sp>
    </p:spTree>
    <p:extLst>
      <p:ext uri="{BB962C8B-B14F-4D97-AF65-F5344CB8AC3E}">
        <p14:creationId xmlns:p14="http://schemas.microsoft.com/office/powerpoint/2010/main" val="481127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Tree>
    <p:extLst>
      <p:ext uri="{BB962C8B-B14F-4D97-AF65-F5344CB8AC3E}">
        <p14:creationId xmlns:p14="http://schemas.microsoft.com/office/powerpoint/2010/main" val="5840018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fld id="{D4D34BCB-F8B5-4BBA-9FAE-6AEC703CCB5E}" type="datetime1">
              <a:rPr lang="fr-FR" smtClean="0">
                <a:solidFill>
                  <a:srgbClr val="002569"/>
                </a:solidFill>
                <a:latin typeface="Arial" charset="0"/>
                <a:ea typeface="ＭＳ Ｐゴシック" pitchFamily="-106" charset="-128"/>
              </a:rPr>
              <a:pPr defTabSz="457200" fontAlgn="base">
                <a:spcBef>
                  <a:spcPct val="0"/>
                </a:spcBef>
                <a:spcAft>
                  <a:spcPct val="0"/>
                </a:spcAft>
              </a:pPr>
              <a:t>17-08-30</a:t>
            </a:fld>
            <a:endParaRPr lang="en-GB">
              <a:solidFill>
                <a:srgbClr val="002569"/>
              </a:solidFill>
              <a:latin typeface="Arial" charset="0"/>
              <a:ea typeface="ＭＳ Ｐゴシック" pitchFamily="-106"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endParaRPr lang="en-GB">
              <a:solidFill>
                <a:srgbClr val="002569"/>
              </a:solidFill>
              <a:latin typeface="Arial" charset="0"/>
              <a:ea typeface="ＭＳ Ｐゴシック" pitchFamily="-106" charset="-128"/>
            </a:endParaRPr>
          </a:p>
        </p:txBody>
      </p:sp>
      <p:sp>
        <p:nvSpPr>
          <p:cNvPr id="5" name="Slide Number Placeholder 4"/>
          <p:cNvSpPr>
            <a:spLocks noGrp="1"/>
          </p:cNvSpPr>
          <p:nvPr>
            <p:ph type="sldNum" sz="quarter" idx="12"/>
          </p:nvPr>
        </p:nvSpPr>
        <p:spPr/>
        <p:txBody>
          <a:bodyPr/>
          <a:lstStyle/>
          <a:p>
            <a:fld id="{23DEF764-59BE-4B16-8761-3A307E775C4E}" type="slidenum">
              <a:rPr lang="en-GB" smtClean="0"/>
              <a:pPr/>
              <a:t>‹#›</a:t>
            </a:fld>
            <a:endParaRPr lang="en-GB"/>
          </a:p>
        </p:txBody>
      </p:sp>
    </p:spTree>
    <p:extLst>
      <p:ext uri="{BB962C8B-B14F-4D97-AF65-F5344CB8AC3E}">
        <p14:creationId xmlns:p14="http://schemas.microsoft.com/office/powerpoint/2010/main" val="223371572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8188325" y="6494551"/>
            <a:ext cx="617157" cy="184666"/>
          </a:xfrm>
          <a:prstGeom prst="rect">
            <a:avLst/>
          </a:prstGeom>
          <a:noFill/>
          <a:ln w="9525">
            <a:noFill/>
            <a:miter lim="800000"/>
            <a:headEnd/>
            <a:tailEnd/>
          </a:ln>
        </p:spPr>
        <p:txBody>
          <a:bodyPr wrap="none" lIns="0" tIns="0" rIns="0" bIns="0">
            <a:spAutoFit/>
          </a:bodyPr>
          <a:lstStyle/>
          <a:p>
            <a:pPr algn="l">
              <a:defRPr/>
            </a:pPr>
            <a:r>
              <a:rPr lang="de-DE" sz="1200" dirty="0">
                <a:solidFill>
                  <a:srgbClr val="5F758D"/>
                </a:solidFill>
                <a:latin typeface="Century Gothic" pitchFamily="34" charset="0"/>
              </a:rPr>
              <a:t>Slide: </a:t>
            </a:r>
            <a:fld id="{00674DB5-EA4F-4207-BB2F-8F03D6107A33}" type="slidenum">
              <a:rPr lang="de-DE" sz="1200">
                <a:solidFill>
                  <a:srgbClr val="5F758D"/>
                </a:solidFill>
                <a:latin typeface="Century Gothic" pitchFamily="34" charset="0"/>
              </a:rPr>
              <a:pPr algn="l">
                <a:defRPr/>
              </a:pPr>
              <a:t>‹#›</a:t>
            </a:fld>
            <a:endParaRPr lang="de-DE" sz="1200" dirty="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pic>
        <p:nvPicPr>
          <p:cNvPr id="7" name="Picture 2"/>
          <p:cNvPicPr>
            <a:picLocks noChangeAspect="1" noChangeArrowheads="1"/>
          </p:cNvPicPr>
          <p:nvPr userDrawn="1"/>
        </p:nvPicPr>
        <p:blipFill>
          <a:blip r:embed="rId3"/>
          <a:srcRect/>
          <a:stretch>
            <a:fillRect/>
          </a:stretch>
        </p:blipFill>
        <p:spPr bwMode="auto">
          <a:xfrm>
            <a:off x="7712320" y="4881563"/>
            <a:ext cx="1431680"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
        <p:nvSpPr>
          <p:cNvPr id="9" name="Rectangle 36"/>
          <p:cNvSpPr>
            <a:spLocks noChangeArrowheads="1"/>
          </p:cNvSpPr>
          <p:nvPr userDrawn="1"/>
        </p:nvSpPr>
        <p:spPr bwMode="auto">
          <a:xfrm>
            <a:off x="158549" y="6494551"/>
            <a:ext cx="4842672" cy="215444"/>
          </a:xfrm>
          <a:prstGeom prst="rect">
            <a:avLst/>
          </a:prstGeom>
          <a:noFill/>
          <a:ln w="9525">
            <a:noFill/>
            <a:miter lim="800000"/>
            <a:headEnd/>
            <a:tailEnd/>
          </a:ln>
        </p:spPr>
        <p:txBody>
          <a:bodyPr wrap="none" lIns="0" tIns="0" rIns="0" bIns="0">
            <a:spAutoFit/>
          </a:bodyPr>
          <a:lstStyle/>
          <a:p>
            <a:pPr algn="l">
              <a:defRPr/>
            </a:pPr>
            <a:r>
              <a:rPr lang="de-DE" sz="1400" b="0" dirty="0" smtClean="0">
                <a:solidFill>
                  <a:schemeClr val="tx2">
                    <a:lumMod val="50000"/>
                  </a:schemeClr>
                </a:solidFill>
                <a:latin typeface="Century Gothic" pitchFamily="34" charset="0"/>
              </a:rPr>
              <a:t>CEOS WG </a:t>
            </a:r>
            <a:r>
              <a:rPr lang="de-DE" sz="1400" b="0" dirty="0" err="1" smtClean="0">
                <a:solidFill>
                  <a:schemeClr val="tx2">
                    <a:lumMod val="50000"/>
                  </a:schemeClr>
                </a:solidFill>
                <a:latin typeface="Century Gothic" pitchFamily="34" charset="0"/>
              </a:rPr>
              <a:t>Disasters</a:t>
            </a:r>
            <a:r>
              <a:rPr lang="de-DE" sz="1400" b="0" dirty="0" smtClean="0">
                <a:solidFill>
                  <a:schemeClr val="tx2">
                    <a:lumMod val="50000"/>
                  </a:schemeClr>
                </a:solidFill>
                <a:latin typeface="Century Gothic" pitchFamily="34" charset="0"/>
              </a:rPr>
              <a:t>  |</a:t>
            </a:r>
            <a:r>
              <a:rPr lang="fr-FR" sz="1400" b="0" kern="1200" dirty="0" smtClean="0">
                <a:solidFill>
                  <a:schemeClr val="tx2">
                    <a:lumMod val="50000"/>
                  </a:schemeClr>
                </a:solidFill>
                <a:latin typeface="Century Gothic" pitchFamily="34" charset="0"/>
                <a:ea typeface="ＭＳ Ｐゴシック" pitchFamily="-106" charset="-128"/>
                <a:cs typeface="+mn-cs"/>
              </a:rPr>
              <a:t>Buenos Aires</a:t>
            </a:r>
            <a:r>
              <a:rPr lang="de-DE" sz="1400" b="0" dirty="0" smtClean="0">
                <a:solidFill>
                  <a:schemeClr val="tx2">
                    <a:lumMod val="50000"/>
                  </a:schemeClr>
                </a:solidFill>
                <a:latin typeface="Century Gothic" pitchFamily="34" charset="0"/>
              </a:rPr>
              <a:t>| 4-8 September 2017</a:t>
            </a:r>
            <a:endParaRPr lang="de-DE" sz="1400" b="0" dirty="0">
              <a:solidFill>
                <a:schemeClr val="tx2">
                  <a:lumMod val="50000"/>
                </a:schemeClr>
              </a:solidFill>
              <a:latin typeface="Century Gothic" pitchFamily="34" charset="0"/>
            </a:endParaRPr>
          </a:p>
        </p:txBody>
      </p:sp>
    </p:spTree>
    <p:extLst>
      <p:ext uri="{BB962C8B-B14F-4D97-AF65-F5344CB8AC3E}">
        <p14:creationId xmlns:p14="http://schemas.microsoft.com/office/powerpoint/2010/main" val="507114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eaLnBrk="0" fontAlgn="base" hangingPunct="0">
              <a:spcBef>
                <a:spcPct val="0"/>
              </a:spcBef>
              <a:spcAft>
                <a:spcPct val="0"/>
              </a:spcAft>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44012" cy="553998"/>
          </a:xfrm>
          <a:prstGeom prst="rect">
            <a:avLst/>
          </a:prstGeom>
          <a:noFill/>
        </p:spPr>
        <p:txBody>
          <a:bodyPr wrap="none">
            <a:spAutoFit/>
          </a:bodyPr>
          <a:lstStyle/>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#2</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Paris, France</a:t>
            </a:r>
          </a:p>
          <a:p>
            <a:pPr eaLnBrk="0" fontAlgn="base" hangingPunct="0">
              <a:spcAft>
                <a:spcPct val="0"/>
              </a:spcAft>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10-12 September, 2014</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defTabSz="457200" fontAlgn="base">
              <a:spcAft>
                <a:spcPct val="0"/>
              </a:spcAft>
              <a:defRPr/>
            </a:pPr>
            <a:fld id="{980EA4A0-E513-42EA-B292-B21C1B51B660}" type="slidenum">
              <a:rPr lang="en-US">
                <a:ea typeface="ＭＳ Ｐゴシック" pitchFamily="-106" charset="-128"/>
              </a:rPr>
              <a:pPr defTabSz="457200" fontAlgn="base">
                <a:spcAft>
                  <a:spcPct val="0"/>
                </a:spcAft>
                <a:defRPr/>
              </a:pPr>
              <a:t>‹#›</a:t>
            </a:fld>
            <a:endParaRPr lang="en-US">
              <a:ea typeface="ＭＳ Ｐゴシック" pitchFamily="-106" charset="-128"/>
            </a:endParaRPr>
          </a:p>
        </p:txBody>
      </p:sp>
      <p:pic>
        <p:nvPicPr>
          <p:cNvPr id="5" name="Picture 4" descr="CEOS_logo_trans_SMA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extLst>
      <p:ext uri="{BB962C8B-B14F-4D97-AF65-F5344CB8AC3E}">
        <p14:creationId xmlns:p14="http://schemas.microsoft.com/office/powerpoint/2010/main" val="4205814890"/>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8" r:id="rId3"/>
  </p:sldLayoutIdLst>
  <p:transition xmlns:p14="http://schemas.microsoft.com/office/powerpoint/2010/mai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hyperlink" Target="http://comet.nerc.ac.uk/COMET-LiCS-porta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hyperlink" Target="https://sites.google.com/a/ingv.it/satellite-monitoring-of-geohazard-prone-megacities---satgeomeg/hom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bbc.co.uk/news/science-environment-38323832" TargetMode="External"/><Relationship Id="rId4" Type="http://schemas.openxmlformats.org/officeDocument/2006/relationships/hyperlink" Target="http://dx.doi.org/10.1126/science.aam7194" TargetMode="External"/><Relationship Id="rId1" Type="http://schemas.openxmlformats.org/officeDocument/2006/relationships/slideLayout" Target="../slideLayouts/slideLayout1.xml"/><Relationship Id="rId2" Type="http://schemas.openxmlformats.org/officeDocument/2006/relationships/hyperlink" Target="http://comet.nerc.ac.uk/"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beyond-eocenter.eu/index.php/geophysical/earthquakes/new-zealand-2016"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esamultimedia.esa.int/docs/EarthObservation/Geohazards/esa-geo-hzrd-2012.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3"/>
          <p:cNvSpPr>
            <a:spLocks noGrp="1" noChangeArrowheads="1"/>
          </p:cNvSpPr>
          <p:nvPr>
            <p:ph type="subTitle" idx="1"/>
          </p:nvPr>
        </p:nvSpPr>
        <p:spPr>
          <a:xfrm>
            <a:off x="2145954" y="3098037"/>
            <a:ext cx="4875258" cy="1093787"/>
          </a:xfrm>
        </p:spPr>
        <p:txBody>
          <a:bodyPr/>
          <a:lstStyle/>
          <a:p>
            <a:pPr eaLnBrk="1" hangingPunct="1"/>
            <a:r>
              <a:rPr lang="en-GB" altLang="ja-JP" dirty="0" smtClean="0">
                <a:latin typeface="Calibri" pitchFamily="34" charset="0"/>
                <a:ea typeface="ＭＳ Ｐゴシック" pitchFamily="50" charset="-128"/>
              </a:rPr>
              <a:t>CEOS WG Disasters meeting, 4-8 September 2017</a:t>
            </a:r>
          </a:p>
        </p:txBody>
      </p:sp>
      <p:sp>
        <p:nvSpPr>
          <p:cNvPr id="13315" name="Rectangle 44"/>
          <p:cNvSpPr>
            <a:spLocks noGrp="1" noChangeArrowheads="1"/>
          </p:cNvSpPr>
          <p:nvPr>
            <p:ph type="ctrTitle"/>
          </p:nvPr>
        </p:nvSpPr>
        <p:spPr>
          <a:xfrm>
            <a:off x="292925" y="388453"/>
            <a:ext cx="8581317" cy="2879679"/>
          </a:xfrm>
        </p:spPr>
        <p:txBody>
          <a:bodyPr/>
          <a:lstStyle/>
          <a:p>
            <a:pPr algn="ctr"/>
            <a:r>
              <a:rPr lang="en-US" sz="2400" i="1" dirty="0" smtClean="0"/>
              <a:t>CEOS </a:t>
            </a:r>
            <a:r>
              <a:rPr lang="en-US" sz="2400" i="1" dirty="0"/>
              <a:t>Disaster Risk </a:t>
            </a:r>
            <a:r>
              <a:rPr lang="en-US" sz="2400" i="1" dirty="0" smtClean="0"/>
              <a:t>Management</a:t>
            </a:r>
            <a:r>
              <a:rPr lang="en-US" dirty="0" smtClean="0"/>
              <a:t/>
            </a:r>
            <a:br>
              <a:rPr lang="en-US" dirty="0" smtClean="0"/>
            </a:br>
            <a:r>
              <a:rPr lang="en-US" sz="1800" dirty="0" smtClean="0"/>
              <a:t/>
            </a:r>
            <a:br>
              <a:rPr lang="en-US" sz="1800" dirty="0" smtClean="0"/>
            </a:br>
            <a:r>
              <a:rPr lang="en-US" dirty="0" smtClean="0">
                <a:solidFill>
                  <a:schemeClr val="tx1">
                    <a:lumMod val="20000"/>
                    <a:lumOff val="80000"/>
                  </a:schemeClr>
                </a:solidFill>
              </a:rPr>
              <a:t>Seismic hazards Pilot</a:t>
            </a:r>
            <a:br>
              <a:rPr lang="en-US" dirty="0" smtClean="0">
                <a:solidFill>
                  <a:schemeClr val="tx1">
                    <a:lumMod val="20000"/>
                    <a:lumOff val="80000"/>
                  </a:schemeClr>
                </a:solidFill>
              </a:rPr>
            </a:br>
            <a:r>
              <a:rPr lang="en-US" dirty="0" smtClean="0">
                <a:solidFill>
                  <a:schemeClr val="tx1">
                    <a:lumMod val="20000"/>
                    <a:lumOff val="80000"/>
                  </a:schemeClr>
                </a:solidFill>
              </a:rPr>
              <a:t>Final </a:t>
            </a:r>
            <a:r>
              <a:rPr lang="en-US" dirty="0">
                <a:solidFill>
                  <a:schemeClr val="tx1">
                    <a:lumMod val="20000"/>
                    <a:lumOff val="80000"/>
                  </a:schemeClr>
                </a:solidFill>
              </a:rPr>
              <a:t>R</a:t>
            </a:r>
            <a:r>
              <a:rPr lang="en-US" dirty="0" smtClean="0">
                <a:solidFill>
                  <a:schemeClr val="tx1">
                    <a:lumMod val="20000"/>
                    <a:lumOff val="80000"/>
                  </a:schemeClr>
                </a:solidFill>
              </a:rPr>
              <a:t>eport</a:t>
            </a:r>
            <a:r>
              <a:rPr lang="en-US" sz="3600" dirty="0" smtClean="0">
                <a:solidFill>
                  <a:schemeClr val="tx1">
                    <a:lumMod val="20000"/>
                    <a:lumOff val="80000"/>
                  </a:schemeClr>
                </a:solidFill>
              </a:rPr>
              <a:t/>
            </a:r>
            <a:br>
              <a:rPr lang="en-US" sz="3600" dirty="0" smtClean="0">
                <a:solidFill>
                  <a:schemeClr val="tx1">
                    <a:lumMod val="20000"/>
                    <a:lumOff val="80000"/>
                  </a:schemeClr>
                </a:solidFill>
              </a:rPr>
            </a:br>
            <a:endParaRPr lang="en-US" sz="3600" dirty="0" smtClean="0">
              <a:solidFill>
                <a:schemeClr val="tx1">
                  <a:lumMod val="20000"/>
                  <a:lumOff val="80000"/>
                </a:schemeClr>
              </a:solidFill>
            </a:endParaRPr>
          </a:p>
        </p:txBody>
      </p:sp>
      <p:sp>
        <p:nvSpPr>
          <p:cNvPr id="2" name="Rectangle 1"/>
          <p:cNvSpPr/>
          <p:nvPr/>
        </p:nvSpPr>
        <p:spPr>
          <a:xfrm>
            <a:off x="179512" y="5054386"/>
            <a:ext cx="5168323" cy="923330"/>
          </a:xfrm>
          <a:prstGeom prst="rect">
            <a:avLst/>
          </a:prstGeom>
        </p:spPr>
        <p:txBody>
          <a:bodyPr wrap="square">
            <a:spAutoFit/>
          </a:bodyPr>
          <a:lstStyle/>
          <a:p>
            <a:r>
              <a:rPr lang="en-US" dirty="0">
                <a:solidFill>
                  <a:srgbClr val="333333"/>
                </a:solidFill>
              </a:rPr>
              <a:t>Philippe Bally (ESA)</a:t>
            </a:r>
          </a:p>
          <a:p>
            <a:r>
              <a:rPr lang="en-US" dirty="0">
                <a:solidFill>
                  <a:srgbClr val="333333"/>
                </a:solidFill>
              </a:rPr>
              <a:t>Stefano Salvi (INGV)</a:t>
            </a:r>
          </a:p>
          <a:p>
            <a:r>
              <a:rPr lang="en-US" dirty="0">
                <a:solidFill>
                  <a:srgbClr val="333333"/>
                </a:solidFill>
              </a:rPr>
              <a:t>Theodora Papadopoulou (ARGANS c/ ESA)</a:t>
            </a:r>
          </a:p>
        </p:txBody>
      </p:sp>
    </p:spTree>
    <p:extLst>
      <p:ext uri="{BB962C8B-B14F-4D97-AF65-F5344CB8AC3E}">
        <p14:creationId xmlns:p14="http://schemas.microsoft.com/office/powerpoint/2010/main" val="1864323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10</a:t>
            </a:fld>
            <a:endParaRPr lang="fr-FR"/>
          </a:p>
        </p:txBody>
      </p:sp>
      <p:sp>
        <p:nvSpPr>
          <p:cNvPr id="5" name="Title 4"/>
          <p:cNvSpPr>
            <a:spLocks noGrp="1"/>
          </p:cNvSpPr>
          <p:nvPr>
            <p:ph type="title" idx="4294967295"/>
          </p:nvPr>
        </p:nvSpPr>
        <p:spPr>
          <a:xfrm>
            <a:off x="323527" y="188640"/>
            <a:ext cx="8136905" cy="850900"/>
          </a:xfrm>
        </p:spPr>
        <p:txBody>
          <a:bodyPr>
            <a:noAutofit/>
          </a:bodyPr>
          <a:lstStyle/>
          <a:p>
            <a:pPr algn="l"/>
            <a:r>
              <a:rPr lang="en-US" dirty="0" smtClean="0">
                <a:effectLst>
                  <a:outerShdw blurRad="38100" dist="38100" dir="2700000" algn="tl">
                    <a:srgbClr val="000000">
                      <a:alpha val="43137"/>
                    </a:srgbClr>
                  </a:outerShdw>
                </a:effectLst>
                <a:latin typeface="Calibri" panose="020F0502020204030204" pitchFamily="34" charset="0"/>
              </a:rPr>
              <a:t>Achievements </a:t>
            </a:r>
            <a:r>
              <a:rPr lang="mr-IN" dirty="0" smtClean="0">
                <a:effectLst>
                  <a:outerShdw blurRad="38100" dist="38100" dir="2700000" algn="tl">
                    <a:srgbClr val="000000">
                      <a:alpha val="43137"/>
                    </a:srgbClr>
                  </a:outerShdw>
                </a:effectLst>
                <a:latin typeface="Calibri" panose="020F0502020204030204" pitchFamily="34" charset="0"/>
              </a:rPr>
              <a:t>–</a:t>
            </a:r>
            <a:r>
              <a:rPr lang="en-US" dirty="0" smtClean="0">
                <a:effectLst>
                  <a:outerShdw blurRad="38100" dist="38100" dir="2700000" algn="tl">
                    <a:srgbClr val="000000">
                      <a:alpha val="43137"/>
                    </a:srgbClr>
                  </a:outerShdw>
                </a:effectLst>
                <a:latin typeface="Calibri" panose="020F0502020204030204" pitchFamily="34" charset="0"/>
              </a:rPr>
              <a:t> Other</a:t>
            </a:r>
            <a:endParaRPr lang="el-GR"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0" y="1340768"/>
            <a:ext cx="9113143" cy="4869160"/>
          </a:xfrm>
        </p:spPr>
        <p:txBody>
          <a:bodyPr/>
          <a:lstStyle/>
          <a:p>
            <a:pPr marL="457200" lvl="1" indent="0">
              <a:buNone/>
            </a:pPr>
            <a:r>
              <a:rPr lang="en-US" sz="1600" u="sng" dirty="0" smtClean="0">
                <a:solidFill>
                  <a:srgbClr val="002569"/>
                </a:solidFill>
              </a:rPr>
              <a:t>Other outcomes:</a:t>
            </a:r>
          </a:p>
          <a:p>
            <a:pPr marL="457200" lvl="1" indent="0">
              <a:buNone/>
            </a:pPr>
            <a:endParaRPr lang="en-US" sz="1600" u="sng" dirty="0">
              <a:solidFill>
                <a:srgbClr val="002569"/>
              </a:solidFill>
            </a:endParaRPr>
          </a:p>
          <a:p>
            <a:pPr lvl="1">
              <a:buFont typeface="Wingdings" charset="2"/>
              <a:buChar char="ü"/>
              <a:defRPr/>
            </a:pPr>
            <a:r>
              <a:rPr lang="en-US" sz="1600" b="0" dirty="0">
                <a:solidFill>
                  <a:srgbClr val="002569"/>
                </a:solidFill>
              </a:rPr>
              <a:t>Collaboration with </a:t>
            </a:r>
            <a:r>
              <a:rPr lang="en-US" sz="1600" b="0" dirty="0" smtClean="0">
                <a:solidFill>
                  <a:srgbClr val="002569"/>
                </a:solidFill>
              </a:rPr>
              <a:t>mission </a:t>
            </a:r>
            <a:r>
              <a:rPr lang="en-US" sz="1600" b="0" dirty="0">
                <a:solidFill>
                  <a:srgbClr val="002569"/>
                </a:solidFill>
              </a:rPr>
              <a:t>operators </a:t>
            </a:r>
            <a:r>
              <a:rPr lang="en-US" sz="1600" b="0" dirty="0" smtClean="0">
                <a:solidFill>
                  <a:srgbClr val="002569"/>
                </a:solidFill>
              </a:rPr>
              <a:t>to </a:t>
            </a:r>
            <a:r>
              <a:rPr lang="en-US" sz="1600" dirty="0">
                <a:solidFill>
                  <a:srgbClr val="002569"/>
                </a:solidFill>
              </a:rPr>
              <a:t>optimize </a:t>
            </a:r>
            <a:r>
              <a:rPr lang="en-US" sz="1600" dirty="0" smtClean="0">
                <a:solidFill>
                  <a:srgbClr val="002569"/>
                </a:solidFill>
              </a:rPr>
              <a:t>EO coverage </a:t>
            </a:r>
            <a:r>
              <a:rPr lang="en-US" sz="1600" dirty="0">
                <a:solidFill>
                  <a:srgbClr val="002569"/>
                </a:solidFill>
              </a:rPr>
              <a:t>against thematic priority areas </a:t>
            </a:r>
            <a:r>
              <a:rPr lang="en-US" sz="1600" b="0" dirty="0">
                <a:solidFill>
                  <a:srgbClr val="002569"/>
                </a:solidFill>
              </a:rPr>
              <a:t>of the </a:t>
            </a:r>
            <a:r>
              <a:rPr lang="en-US" sz="1600" b="0" dirty="0" smtClean="0">
                <a:solidFill>
                  <a:srgbClr val="002569"/>
                </a:solidFill>
              </a:rPr>
              <a:t>pilot: </a:t>
            </a:r>
            <a:r>
              <a:rPr lang="en-GB" sz="1600" b="0" dirty="0"/>
              <a:t>t</a:t>
            </a:r>
            <a:r>
              <a:rPr lang="en-GB" sz="1600" b="0" dirty="0" smtClean="0"/>
              <a:t>here </a:t>
            </a:r>
            <a:r>
              <a:rPr lang="en-GB" sz="1600" b="0" dirty="0"/>
              <a:t>is a high correlation between the Sentinel-1 acquisitions and target areas of the pilot </a:t>
            </a:r>
            <a:r>
              <a:rPr lang="en-GB" sz="1600" b="0" dirty="0" smtClean="0"/>
              <a:t>community</a:t>
            </a:r>
          </a:p>
          <a:p>
            <a:pPr marL="457200" lvl="1" indent="0">
              <a:buNone/>
              <a:defRPr/>
            </a:pPr>
            <a:endParaRPr lang="en-US" sz="1600" b="0" dirty="0">
              <a:solidFill>
                <a:srgbClr val="002569"/>
              </a:solidFill>
            </a:endParaRPr>
          </a:p>
          <a:p>
            <a:pPr lvl="1">
              <a:buFont typeface="Wingdings" charset="2"/>
              <a:buChar char="ü"/>
              <a:defRPr/>
            </a:pPr>
            <a:r>
              <a:rPr lang="en-US" sz="1600" b="0" dirty="0" smtClean="0">
                <a:solidFill>
                  <a:srgbClr val="002569"/>
                </a:solidFill>
              </a:rPr>
              <a:t>Examine gaps of the acquisition plans over high </a:t>
            </a:r>
            <a:r>
              <a:rPr lang="en-US" sz="1600" b="0" dirty="0">
                <a:solidFill>
                  <a:srgbClr val="002569"/>
                </a:solidFill>
              </a:rPr>
              <a:t>seismic </a:t>
            </a:r>
            <a:r>
              <a:rPr lang="en-US" sz="1600" b="0" dirty="0" smtClean="0">
                <a:solidFill>
                  <a:srgbClr val="002569"/>
                </a:solidFill>
              </a:rPr>
              <a:t>risk megacities: confirmed that most </a:t>
            </a:r>
            <a:r>
              <a:rPr lang="en-US" sz="1600" b="0" dirty="0">
                <a:solidFill>
                  <a:srgbClr val="002569"/>
                </a:solidFill>
              </a:rPr>
              <a:t>sites </a:t>
            </a:r>
            <a:r>
              <a:rPr lang="en-US" sz="1600" b="0" dirty="0" smtClean="0">
                <a:solidFill>
                  <a:srgbClr val="002569"/>
                </a:solidFill>
              </a:rPr>
              <a:t>at </a:t>
            </a:r>
            <a:r>
              <a:rPr lang="en-US" sz="1600" b="0" dirty="0">
                <a:solidFill>
                  <a:srgbClr val="002569"/>
                </a:solidFill>
              </a:rPr>
              <a:t>least partially covered by </a:t>
            </a:r>
            <a:r>
              <a:rPr lang="en-US" sz="1600" b="0" dirty="0" smtClean="0">
                <a:solidFill>
                  <a:srgbClr val="002569"/>
                </a:solidFill>
              </a:rPr>
              <a:t>SAR data  </a:t>
            </a:r>
            <a:endParaRPr lang="en-US" sz="1600" dirty="0">
              <a:solidFill>
                <a:srgbClr val="002569"/>
              </a:solidFill>
            </a:endParaRPr>
          </a:p>
          <a:p>
            <a:pPr marL="457200" lvl="1" indent="0">
              <a:buNone/>
              <a:defRPr/>
            </a:pPr>
            <a:endParaRPr lang="en-US" sz="1600" dirty="0" smtClean="0">
              <a:solidFill>
                <a:schemeClr val="accent2"/>
              </a:solidFill>
            </a:endParaRPr>
          </a:p>
          <a:p>
            <a:pPr marL="457200" lvl="1" indent="0">
              <a:buNone/>
              <a:defRPr/>
            </a:pPr>
            <a:endParaRPr lang="en-US" sz="1600" dirty="0">
              <a:solidFill>
                <a:schemeClr val="accent2"/>
              </a:solidFill>
            </a:endParaRPr>
          </a:p>
          <a:p>
            <a:pPr marL="457200" lvl="1" indent="0">
              <a:buNone/>
              <a:defRPr/>
            </a:pPr>
            <a:endParaRPr lang="en-US" sz="1600" dirty="0" smtClean="0">
              <a:solidFill>
                <a:schemeClr val="accent2"/>
              </a:solidFill>
            </a:endParaRPr>
          </a:p>
          <a:p>
            <a:pPr marL="457200" lvl="1" indent="0">
              <a:buNone/>
              <a:defRPr/>
            </a:pPr>
            <a:endParaRPr lang="en-US" sz="1600" dirty="0">
              <a:solidFill>
                <a:schemeClr val="accent2"/>
              </a:solidFill>
            </a:endParaRPr>
          </a:p>
          <a:p>
            <a:pPr marL="457200" lvl="1" indent="0">
              <a:buNone/>
              <a:defRPr/>
            </a:pPr>
            <a:endParaRPr lang="en-US" sz="1600" dirty="0" smtClean="0">
              <a:solidFill>
                <a:schemeClr val="accent2"/>
              </a:solidFill>
            </a:endParaRPr>
          </a:p>
          <a:p>
            <a:pPr marL="457200" lvl="1" indent="0">
              <a:buNone/>
              <a:defRPr/>
            </a:pPr>
            <a:endParaRPr lang="en-US" sz="1600" dirty="0">
              <a:solidFill>
                <a:schemeClr val="accent2"/>
              </a:solidFill>
            </a:endParaRPr>
          </a:p>
          <a:p>
            <a:pPr marL="457200" lvl="1" indent="0">
              <a:buNone/>
              <a:defRPr/>
            </a:pPr>
            <a:endParaRPr lang="en-US" sz="1600" dirty="0" smtClean="0">
              <a:solidFill>
                <a:schemeClr val="accent2"/>
              </a:solidFill>
            </a:endParaRPr>
          </a:p>
          <a:p>
            <a:pPr marL="457200" lvl="1" indent="0">
              <a:buNone/>
              <a:defRPr/>
            </a:pPr>
            <a:endParaRPr lang="en-US" sz="1600" dirty="0">
              <a:solidFill>
                <a:schemeClr val="accent2"/>
              </a:solidFill>
            </a:endParaRPr>
          </a:p>
          <a:p>
            <a:pPr marL="457200" lvl="1" indent="0">
              <a:buNone/>
              <a:defRPr/>
            </a:pPr>
            <a:endParaRPr lang="en-US" sz="1600" dirty="0" smtClean="0">
              <a:solidFill>
                <a:schemeClr val="accent2"/>
              </a:solidFill>
            </a:endParaRPr>
          </a:p>
          <a:p>
            <a:pPr lvl="1">
              <a:buFont typeface="Wingdings" charset="2"/>
              <a:buChar char="ü"/>
              <a:defRPr/>
            </a:pPr>
            <a:r>
              <a:rPr lang="en-US" sz="1600" dirty="0">
                <a:solidFill>
                  <a:srgbClr val="002569"/>
                </a:solidFill>
              </a:rPr>
              <a:t>Promotion: in total 23 publications, 2 presentations, 2 posters and 10 web-stories/ articles stemmed out of pilot work.</a:t>
            </a:r>
          </a:p>
          <a:p>
            <a:pPr marL="457200" lvl="1" indent="0">
              <a:buNone/>
              <a:defRPr/>
            </a:pPr>
            <a:endParaRPr lang="en-US" sz="1600" dirty="0" smtClean="0">
              <a:solidFill>
                <a:srgbClr val="002569"/>
              </a:solidFill>
            </a:endParaRPr>
          </a:p>
          <a:p>
            <a:pPr marL="457200" lvl="1" indent="0">
              <a:spcAft>
                <a:spcPts val="1000"/>
              </a:spcAft>
              <a:buNone/>
              <a:defRPr/>
            </a:pPr>
            <a:endParaRPr lang="en-US" sz="1600" dirty="0" smtClean="0">
              <a:solidFill>
                <a:srgbClr val="002569"/>
              </a:solidFill>
            </a:endParaRPr>
          </a:p>
          <a:p>
            <a:pPr marL="457200" lvl="1" indent="0">
              <a:spcAft>
                <a:spcPts val="1000"/>
              </a:spcAft>
              <a:buNone/>
              <a:defRPr/>
            </a:pPr>
            <a:endParaRPr lang="el-GR" sz="1600" dirty="0">
              <a:solidFill>
                <a:srgbClr val="002569"/>
              </a:solidFill>
            </a:endParaRPr>
          </a:p>
          <a:p>
            <a:pPr marL="0" indent="0">
              <a:buNone/>
            </a:pPr>
            <a:endParaRPr lang="el-GR" sz="1600" dirty="0"/>
          </a:p>
        </p:txBody>
      </p:sp>
      <p:pic>
        <p:nvPicPr>
          <p:cNvPr id="7"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3541742"/>
            <a:ext cx="4791774" cy="266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7090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11</a:t>
            </a:fld>
            <a:endParaRPr lang="fr-FR"/>
          </a:p>
        </p:txBody>
      </p:sp>
      <p:sp>
        <p:nvSpPr>
          <p:cNvPr id="5" name="Title 4"/>
          <p:cNvSpPr>
            <a:spLocks noGrp="1"/>
          </p:cNvSpPr>
          <p:nvPr>
            <p:ph type="title" idx="4294967295"/>
          </p:nvPr>
        </p:nvSpPr>
        <p:spPr>
          <a:xfrm>
            <a:off x="467544" y="2420888"/>
            <a:ext cx="8229600" cy="2079625"/>
          </a:xfrm>
        </p:spPr>
        <p:txBody>
          <a:bodyPr>
            <a:normAutofit/>
          </a:bodyPr>
          <a:lstStyle/>
          <a:p>
            <a:pPr algn="ctr"/>
            <a:r>
              <a:rPr lang="en-GB" sz="3200" b="1"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Data tracking</a:t>
            </a:r>
            <a:endParaRPr lang="el-GR" sz="3200" b="1" dirty="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2611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68313" y="301671"/>
            <a:ext cx="8135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GB" altLang="ja-JP">
              <a:solidFill>
                <a:prstClr val="black"/>
              </a:solidFill>
            </a:endParaRPr>
          </a:p>
          <a:p>
            <a:pPr eaLnBrk="1" hangingPunct="1"/>
            <a:endParaRPr lang="en-US" altLang="ja-JP">
              <a:solidFill>
                <a:prstClr val="black"/>
              </a:solidFill>
            </a:endParaRPr>
          </a:p>
        </p:txBody>
      </p:sp>
      <p:sp>
        <p:nvSpPr>
          <p:cNvPr id="4099" name="Rectangle 3"/>
          <p:cNvSpPr>
            <a:spLocks noChangeArrowheads="1"/>
          </p:cNvSpPr>
          <p:nvPr/>
        </p:nvSpPr>
        <p:spPr bwMode="auto">
          <a:xfrm>
            <a:off x="34869" y="263273"/>
            <a:ext cx="8785603" cy="68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GB" altLang="el-GR" sz="3200" b="1" dirty="0" smtClean="0">
                <a:solidFill>
                  <a:schemeClr val="bg1"/>
                </a:solidFill>
                <a:effectLst>
                  <a:outerShdw blurRad="38100" dist="38100" dir="2700000" algn="tl">
                    <a:srgbClr val="000000">
                      <a:alpha val="43137"/>
                    </a:srgbClr>
                  </a:outerShdw>
                </a:effectLst>
                <a:latin typeface="Calibri"/>
              </a:rPr>
              <a:t>Yearly Quota</a:t>
            </a:r>
            <a:endParaRPr lang="en-GB" altLang="el-GR" sz="3200" b="1" dirty="0">
              <a:solidFill>
                <a:schemeClr val="bg1"/>
              </a:solidFill>
              <a:effectLst>
                <a:outerShdw blurRad="38100" dist="38100" dir="2700000" algn="tl">
                  <a:srgbClr val="000000">
                    <a:alpha val="43137"/>
                  </a:srgbClr>
                </a:outerShdw>
              </a:effectLst>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935343978"/>
              </p:ext>
            </p:extLst>
          </p:nvPr>
        </p:nvGraphicFramePr>
        <p:xfrm>
          <a:off x="630077" y="1916832"/>
          <a:ext cx="7812408" cy="2016224"/>
        </p:xfrm>
        <a:graphic>
          <a:graphicData uri="http://schemas.openxmlformats.org/drawingml/2006/table">
            <a:tbl>
              <a:tblPr firstRow="1" bandRow="1">
                <a:tableStyleId>{5C22544A-7EE6-4342-B048-85BDC9FD1C3A}</a:tableStyleId>
              </a:tblPr>
              <a:tblGrid>
                <a:gridCol w="1015613"/>
                <a:gridCol w="604307"/>
                <a:gridCol w="1080120"/>
                <a:gridCol w="720080"/>
                <a:gridCol w="864096"/>
                <a:gridCol w="703748"/>
                <a:gridCol w="1027591"/>
                <a:gridCol w="779643"/>
                <a:gridCol w="1017210"/>
              </a:tblGrid>
              <a:tr h="967695">
                <a:tc>
                  <a:txBody>
                    <a:bodyPr/>
                    <a:lstStyle/>
                    <a:p>
                      <a:pPr algn="ctr"/>
                      <a:r>
                        <a:rPr lang="en-US" sz="1600" dirty="0" smtClean="0"/>
                        <a:t>Agency</a:t>
                      </a:r>
                      <a:endParaRPr lang="el-GR" sz="1600" dirty="0"/>
                    </a:p>
                  </a:txBody>
                  <a:tcPr marL="91438" marR="91438" marT="45733" marB="45733"/>
                </a:tc>
                <a:tc>
                  <a:txBody>
                    <a:bodyPr/>
                    <a:lstStyle/>
                    <a:p>
                      <a:pPr algn="ctr"/>
                      <a:r>
                        <a:rPr lang="en-US" sz="1600" dirty="0" smtClean="0"/>
                        <a:t>ASI</a:t>
                      </a:r>
                      <a:endParaRPr lang="el-GR" sz="1600" dirty="0"/>
                    </a:p>
                  </a:txBody>
                  <a:tcPr marL="91438" marR="91438" marT="45733" marB="45733"/>
                </a:tc>
                <a:tc>
                  <a:txBody>
                    <a:bodyPr/>
                    <a:lstStyle/>
                    <a:p>
                      <a:pPr algn="ctr"/>
                      <a:r>
                        <a:rPr lang="en-US" sz="1600" dirty="0" smtClean="0"/>
                        <a:t>CNES</a:t>
                      </a:r>
                    </a:p>
                    <a:p>
                      <a:pPr algn="ctr"/>
                      <a:r>
                        <a:rPr lang="en-US" sz="1600" dirty="0" smtClean="0"/>
                        <a:t>Pleiades</a:t>
                      </a:r>
                      <a:endParaRPr lang="el-GR" sz="1600" dirty="0"/>
                    </a:p>
                  </a:txBody>
                  <a:tcPr marL="91438" marR="91438" marT="45733" marB="45733"/>
                </a:tc>
                <a:tc>
                  <a:txBody>
                    <a:bodyPr/>
                    <a:lstStyle/>
                    <a:p>
                      <a:pPr algn="ctr"/>
                      <a:r>
                        <a:rPr lang="en-US" sz="1600" dirty="0" smtClean="0"/>
                        <a:t>CSA</a:t>
                      </a:r>
                      <a:endParaRPr lang="el-GR" sz="1600" dirty="0"/>
                    </a:p>
                  </a:txBody>
                  <a:tcPr marL="91438" marR="91438" marT="45733" marB="45733"/>
                </a:tc>
                <a:tc>
                  <a:txBody>
                    <a:bodyPr/>
                    <a:lstStyle/>
                    <a:p>
                      <a:pPr algn="ctr"/>
                      <a:r>
                        <a:rPr lang="en-US" sz="1600" dirty="0" smtClean="0"/>
                        <a:t>DLR</a:t>
                      </a:r>
                      <a:endParaRPr lang="el-GR" sz="1600" dirty="0"/>
                    </a:p>
                  </a:txBody>
                  <a:tcPr marL="91438" marR="91438" marT="45733" marB="45733"/>
                </a:tc>
                <a:tc>
                  <a:txBody>
                    <a:bodyPr/>
                    <a:lstStyle/>
                    <a:p>
                      <a:pPr algn="ctr"/>
                      <a:r>
                        <a:rPr lang="en-US" sz="1600" dirty="0" smtClean="0"/>
                        <a:t>ESA</a:t>
                      </a:r>
                      <a:endParaRPr lang="el-GR" sz="1600" dirty="0"/>
                    </a:p>
                  </a:txBody>
                  <a:tcPr marL="91438" marR="91438" marT="45733" marB="45733"/>
                </a:tc>
                <a:tc>
                  <a:txBody>
                    <a:bodyPr/>
                    <a:lstStyle/>
                    <a:p>
                      <a:pPr algn="ctr"/>
                      <a:r>
                        <a:rPr lang="en-US" sz="1600" dirty="0" smtClean="0"/>
                        <a:t>JAXA ALOS-2</a:t>
                      </a:r>
                      <a:endParaRPr lang="el-GR" sz="1600" dirty="0"/>
                    </a:p>
                  </a:txBody>
                  <a:tcPr marL="91438" marR="91438" marT="45733" marB="45733"/>
                </a:tc>
                <a:tc>
                  <a:txBody>
                    <a:bodyPr/>
                    <a:lstStyle/>
                    <a:p>
                      <a:pPr algn="ctr"/>
                      <a:r>
                        <a:rPr lang="en-US" sz="1600" dirty="0" smtClean="0"/>
                        <a:t>NASA</a:t>
                      </a:r>
                      <a:endParaRPr lang="el-GR" sz="1600" dirty="0"/>
                    </a:p>
                  </a:txBody>
                  <a:tcPr marL="91438" marR="91438" marT="45733" marB="45733"/>
                </a:tc>
                <a:tc>
                  <a:txBody>
                    <a:bodyPr/>
                    <a:lstStyle/>
                    <a:p>
                      <a:pPr algn="ctr"/>
                      <a:r>
                        <a:rPr lang="en-US" sz="1600" dirty="0" smtClean="0"/>
                        <a:t>USGS Landsat-8</a:t>
                      </a:r>
                      <a:endParaRPr lang="el-GR" sz="1600" dirty="0"/>
                    </a:p>
                  </a:txBody>
                  <a:tcPr marL="91438" marR="91438" marT="45733" marB="45733"/>
                </a:tc>
              </a:tr>
              <a:tr h="1048529">
                <a:tc>
                  <a:txBody>
                    <a:bodyPr/>
                    <a:lstStyle/>
                    <a:p>
                      <a:pPr algn="ctr"/>
                      <a:r>
                        <a:rPr lang="en-US" sz="1600" dirty="0" smtClean="0"/>
                        <a:t>Number of Images</a:t>
                      </a:r>
                      <a:endParaRPr lang="el-GR" sz="1600" dirty="0"/>
                    </a:p>
                  </a:txBody>
                  <a:tcPr marL="91438" marR="91438" marT="45733" marB="45733"/>
                </a:tc>
                <a:tc>
                  <a:txBody>
                    <a:bodyPr/>
                    <a:lstStyle/>
                    <a:p>
                      <a:pPr algn="ctr"/>
                      <a:r>
                        <a:rPr lang="en-US" sz="1600" dirty="0" smtClean="0"/>
                        <a:t>300</a:t>
                      </a:r>
                      <a:endParaRPr lang="el-GR" sz="1600" dirty="0"/>
                    </a:p>
                  </a:txBody>
                  <a:tcPr marL="91438" marR="91438" marT="45733" marB="45733"/>
                </a:tc>
                <a:tc>
                  <a:txBody>
                    <a:bodyPr/>
                    <a:lstStyle/>
                    <a:p>
                      <a:pPr algn="ctr"/>
                      <a:r>
                        <a:rPr lang="en-US" sz="1600" dirty="0" smtClean="0"/>
                        <a:t>50</a:t>
                      </a:r>
                      <a:endParaRPr lang="el-GR" sz="1600" dirty="0"/>
                    </a:p>
                  </a:txBody>
                  <a:tcPr marL="91438" marR="91438" marT="45733" marB="45733"/>
                </a:tc>
                <a:tc>
                  <a:txBody>
                    <a:bodyPr/>
                    <a:lstStyle/>
                    <a:p>
                      <a:pPr algn="ctr"/>
                      <a:r>
                        <a:rPr lang="en-US" sz="1600" dirty="0" smtClean="0"/>
                        <a:t>2</a:t>
                      </a:r>
                      <a:endParaRPr lang="el-GR" sz="1600" dirty="0"/>
                    </a:p>
                  </a:txBody>
                  <a:tcPr marL="91438" marR="91438" marT="45733" marB="45733"/>
                </a:tc>
                <a:tc>
                  <a:txBody>
                    <a:bodyPr/>
                    <a:lstStyle/>
                    <a:p>
                      <a:pPr algn="ctr"/>
                      <a:r>
                        <a:rPr lang="en-US" sz="1600" dirty="0" smtClean="0">
                          <a:solidFill>
                            <a:schemeClr val="tx1"/>
                          </a:solidFill>
                        </a:rPr>
                        <a:t>on request</a:t>
                      </a:r>
                      <a:endParaRPr lang="el-GR" sz="1600" dirty="0">
                        <a:solidFill>
                          <a:schemeClr val="tx1"/>
                        </a:solidFill>
                      </a:endParaRPr>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100</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c>
                  <a:txBody>
                    <a:bodyPr/>
                    <a:lstStyle/>
                    <a:p>
                      <a:pPr algn="ctr"/>
                      <a:r>
                        <a:rPr lang="en-US" sz="1600" dirty="0" smtClean="0"/>
                        <a:t>-</a:t>
                      </a:r>
                      <a:endParaRPr lang="el-GR" sz="1600" dirty="0"/>
                    </a:p>
                  </a:txBody>
                  <a:tcPr marL="91438" marR="91438" marT="45733" marB="45733"/>
                </a:tc>
              </a:tr>
            </a:tbl>
          </a:graphicData>
        </a:graphic>
      </p:graphicFrame>
      <p:sp>
        <p:nvSpPr>
          <p:cNvPr id="4132" name="TextBox 2"/>
          <p:cNvSpPr txBox="1">
            <a:spLocks noChangeArrowheads="1"/>
          </p:cNvSpPr>
          <p:nvPr/>
        </p:nvSpPr>
        <p:spPr bwMode="auto">
          <a:xfrm>
            <a:off x="771128" y="4149080"/>
            <a:ext cx="748888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fr-FR" altLang="el-GR" sz="1600" dirty="0">
                <a:solidFill>
                  <a:schemeClr val="tx2"/>
                </a:solidFill>
                <a:latin typeface="Calibri"/>
              </a:rPr>
              <a:t>*ESA: large </a:t>
            </a:r>
            <a:r>
              <a:rPr lang="fr-FR" altLang="el-GR" sz="1600" dirty="0" err="1">
                <a:solidFill>
                  <a:schemeClr val="tx2"/>
                </a:solidFill>
                <a:latin typeface="Calibri"/>
              </a:rPr>
              <a:t>dataset</a:t>
            </a:r>
            <a:r>
              <a:rPr lang="fr-FR" altLang="el-GR" sz="1600" dirty="0">
                <a:solidFill>
                  <a:schemeClr val="tx2"/>
                </a:solidFill>
                <a:latin typeface="Calibri"/>
              </a:rPr>
              <a:t> </a:t>
            </a:r>
            <a:r>
              <a:rPr lang="fr-FR" altLang="el-GR" sz="1600" dirty="0" err="1">
                <a:solidFill>
                  <a:schemeClr val="tx2"/>
                </a:solidFill>
                <a:latin typeface="Calibri"/>
              </a:rPr>
              <a:t>through</a:t>
            </a:r>
            <a:r>
              <a:rPr lang="fr-FR" altLang="el-GR" sz="1600" dirty="0">
                <a:solidFill>
                  <a:schemeClr val="tx2"/>
                </a:solidFill>
                <a:latin typeface="Calibri"/>
              </a:rPr>
              <a:t> the GEP (ERS &amp; ENVISAT 70+ </a:t>
            </a:r>
            <a:r>
              <a:rPr lang="fr-FR" altLang="el-GR" sz="1600" dirty="0" err="1">
                <a:solidFill>
                  <a:schemeClr val="tx2"/>
                </a:solidFill>
                <a:latin typeface="Calibri"/>
              </a:rPr>
              <a:t>Tera</a:t>
            </a:r>
            <a:r>
              <a:rPr lang="fr-FR" altLang="el-GR" sz="1600" dirty="0">
                <a:solidFill>
                  <a:schemeClr val="tx2"/>
                </a:solidFill>
                <a:latin typeface="Calibri"/>
              </a:rPr>
              <a:t> and </a:t>
            </a:r>
            <a:r>
              <a:rPr lang="fr-FR" altLang="el-GR" sz="1600" dirty="0" err="1">
                <a:solidFill>
                  <a:schemeClr val="tx2"/>
                </a:solidFill>
                <a:latin typeface="Calibri"/>
              </a:rPr>
              <a:t>Copernicus</a:t>
            </a:r>
            <a:r>
              <a:rPr lang="fr-FR" altLang="el-GR" sz="1600" dirty="0">
                <a:solidFill>
                  <a:schemeClr val="tx2"/>
                </a:solidFill>
                <a:latin typeface="Calibri"/>
              </a:rPr>
              <a:t> Sentinel-1 &amp; Sentinel-2 </a:t>
            </a:r>
            <a:r>
              <a:rPr lang="fr-FR" altLang="el-GR" sz="1600" dirty="0" err="1">
                <a:solidFill>
                  <a:schemeClr val="tx2"/>
                </a:solidFill>
                <a:latin typeface="Calibri"/>
              </a:rPr>
              <a:t>gradually</a:t>
            </a:r>
            <a:r>
              <a:rPr lang="fr-FR" altLang="el-GR" sz="1600" dirty="0">
                <a:solidFill>
                  <a:schemeClr val="tx2"/>
                </a:solidFill>
                <a:latin typeface="Calibri"/>
              </a:rPr>
              <a:t>)</a:t>
            </a:r>
          </a:p>
          <a:p>
            <a:pPr eaLnBrk="1" hangingPunct="1"/>
            <a:r>
              <a:rPr lang="en-GB" altLang="el-GR" sz="1600" dirty="0">
                <a:solidFill>
                  <a:schemeClr val="tx2"/>
                </a:solidFill>
                <a:latin typeface="Calibri"/>
              </a:rPr>
              <a:t>DLR (</a:t>
            </a:r>
            <a:r>
              <a:rPr lang="en-GB" altLang="el-GR" sz="1600" dirty="0" err="1">
                <a:solidFill>
                  <a:schemeClr val="tx2"/>
                </a:solidFill>
                <a:latin typeface="Calibri"/>
              </a:rPr>
              <a:t>TerraSAR</a:t>
            </a:r>
            <a:r>
              <a:rPr lang="en-GB" altLang="el-GR" sz="1600" dirty="0">
                <a:solidFill>
                  <a:schemeClr val="tx2"/>
                </a:solidFill>
                <a:latin typeface="Calibri"/>
              </a:rPr>
              <a:t>-X): </a:t>
            </a:r>
            <a:r>
              <a:rPr lang="en-GB" altLang="el-GR" sz="1600" dirty="0">
                <a:latin typeface="Calibri"/>
              </a:rPr>
              <a:t>quota shall be provided, if </a:t>
            </a:r>
            <a:r>
              <a:rPr lang="en-GB" altLang="el-GR" sz="1600" dirty="0" smtClean="0">
                <a:latin typeface="Calibri"/>
              </a:rPr>
              <a:t>requested</a:t>
            </a:r>
            <a:endParaRPr lang="en-GB" altLang="el-GR" sz="1600" dirty="0">
              <a:latin typeface="Calibri"/>
            </a:endParaRPr>
          </a:p>
          <a:p>
            <a:pPr eaLnBrk="1" hangingPunct="1"/>
            <a:r>
              <a:rPr lang="fr-FR" altLang="el-GR" sz="1600" dirty="0">
                <a:solidFill>
                  <a:schemeClr val="tx2"/>
                </a:solidFill>
                <a:latin typeface="Calibri"/>
              </a:rPr>
              <a:t>CNES (Spot): no quota </a:t>
            </a:r>
            <a:r>
              <a:rPr lang="fr-FR" altLang="el-GR" sz="1600" dirty="0" err="1" smtClean="0">
                <a:solidFill>
                  <a:schemeClr val="tx2"/>
                </a:solidFill>
                <a:latin typeface="Calibri"/>
              </a:rPr>
              <a:t>provided</a:t>
            </a:r>
            <a:endParaRPr lang="en-GB" altLang="el-GR" sz="1600" dirty="0">
              <a:solidFill>
                <a:schemeClr val="tx2"/>
              </a:solidFill>
              <a:latin typeface="Calibri"/>
            </a:endParaRPr>
          </a:p>
          <a:p>
            <a:pPr eaLnBrk="1" hangingPunct="1"/>
            <a:r>
              <a:rPr lang="en-GB" altLang="el-GR" sz="1600" dirty="0">
                <a:solidFill>
                  <a:schemeClr val="tx2"/>
                </a:solidFill>
                <a:latin typeface="Calibri"/>
              </a:rPr>
              <a:t>Freely available sources: no quota (e.g. USGS L8).</a:t>
            </a:r>
          </a:p>
        </p:txBody>
      </p:sp>
      <p:sp>
        <p:nvSpPr>
          <p:cNvPr id="4" name="Espace réservé du numéro de diapositive 3"/>
          <p:cNvSpPr>
            <a:spLocks noGrp="1"/>
          </p:cNvSpPr>
          <p:nvPr>
            <p:ph type="sldNum" sz="quarter" idx="10"/>
          </p:nvPr>
        </p:nvSpPr>
        <p:spPr/>
        <p:txBody>
          <a:bodyPr/>
          <a:lstStyle/>
          <a:p>
            <a:fld id="{0E5741A4-A864-49A7-944A-A05ED55E0BC5}" type="slidenum">
              <a:rPr lang="fr-FR" smtClean="0">
                <a:solidFill>
                  <a:prstClr val="black">
                    <a:tint val="75000"/>
                  </a:prstClr>
                </a:solidFill>
              </a:rPr>
              <a:pPr/>
              <a:t>12</a:t>
            </a:fld>
            <a:endParaRPr lang="fr-FR">
              <a:solidFill>
                <a:prstClr val="black">
                  <a:tint val="75000"/>
                </a:prstClr>
              </a:solidFill>
            </a:endParaRPr>
          </a:p>
        </p:txBody>
      </p:sp>
      <p:sp>
        <p:nvSpPr>
          <p:cNvPr id="3" name="Rectangle 2"/>
          <p:cNvSpPr/>
          <p:nvPr/>
        </p:nvSpPr>
        <p:spPr>
          <a:xfrm>
            <a:off x="771129" y="5877272"/>
            <a:ext cx="5673080" cy="338554"/>
          </a:xfrm>
          <a:prstGeom prst="rect">
            <a:avLst/>
          </a:prstGeom>
        </p:spPr>
        <p:txBody>
          <a:bodyPr wrap="square">
            <a:spAutoFit/>
          </a:bodyPr>
          <a:lstStyle/>
          <a:p>
            <a:pPr lvl="0" fontAlgn="base">
              <a:spcBef>
                <a:spcPct val="0"/>
              </a:spcBef>
              <a:spcAft>
                <a:spcPct val="0"/>
              </a:spcAft>
            </a:pPr>
            <a:r>
              <a:rPr lang="en-GB" sz="1600" b="1" dirty="0" smtClean="0">
                <a:solidFill>
                  <a:srgbClr val="C00000"/>
                </a:solidFill>
                <a:latin typeface="Calibri"/>
                <a:ea typeface="ＭＳ Ｐゴシック" pitchFamily="34" charset="-128"/>
              </a:rPr>
              <a:t>- ALOS-2 data available up to 31 March 2017.</a:t>
            </a:r>
            <a:endParaRPr lang="en-GB" sz="1600" b="1" dirty="0">
              <a:solidFill>
                <a:srgbClr val="C00000"/>
              </a:solidFill>
              <a:latin typeface="Calibri"/>
              <a:ea typeface="ＭＳ Ｐゴシック" pitchFamily="34" charset="-128"/>
            </a:endParaRPr>
          </a:p>
        </p:txBody>
      </p:sp>
    </p:spTree>
    <p:extLst>
      <p:ext uri="{BB962C8B-B14F-4D97-AF65-F5344CB8AC3E}">
        <p14:creationId xmlns:p14="http://schemas.microsoft.com/office/powerpoint/2010/main" val="13897611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775" y="261277"/>
            <a:ext cx="7396162" cy="501650"/>
          </a:xfrm>
        </p:spPr>
        <p:txBody>
          <a:bodyPr/>
          <a:lstStyle/>
          <a:p>
            <a:pPr algn="l"/>
            <a:r>
              <a:rPr lang="fr-FR" dirty="0" smtClean="0">
                <a:latin typeface="Calibri" panose="020F0502020204030204" pitchFamily="34" charset="0"/>
              </a:rPr>
              <a:t>Data use</a:t>
            </a:r>
            <a:endParaRPr lang="en-GB" dirty="0">
              <a:latin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fld id="{23DEF764-59BE-4B16-8761-3A307E775C4E}" type="slidenum">
              <a:rPr lang="en-GB" smtClean="0"/>
              <a:pPr/>
              <a:t>13</a:t>
            </a:fld>
            <a:endParaRPr lang="en-GB" dirty="0"/>
          </a:p>
        </p:txBody>
      </p:sp>
      <p:sp>
        <p:nvSpPr>
          <p:cNvPr id="4" name="Rectangle 3"/>
          <p:cNvSpPr/>
          <p:nvPr/>
        </p:nvSpPr>
        <p:spPr>
          <a:xfrm>
            <a:off x="667744" y="5340165"/>
            <a:ext cx="7576663" cy="276999"/>
          </a:xfrm>
          <a:prstGeom prst="rect">
            <a:avLst/>
          </a:prstGeom>
        </p:spPr>
        <p:txBody>
          <a:bodyPr wrap="square">
            <a:spAutoFit/>
          </a:bodyPr>
          <a:lstStyle/>
          <a:p>
            <a:r>
              <a:rPr lang="en-GB" sz="1200" dirty="0" smtClean="0"/>
              <a:t>*In </a:t>
            </a:r>
            <a:r>
              <a:rPr lang="en-GB" sz="1200" b="1" dirty="0" smtClean="0"/>
              <a:t>bold</a:t>
            </a:r>
            <a:r>
              <a:rPr lang="en-GB" sz="1200" dirty="0" smtClean="0"/>
              <a:t>, images requested and used over the last 5 months. **Both Cephalonia and </a:t>
            </a:r>
            <a:r>
              <a:rPr lang="en-GB" sz="1200" dirty="0" err="1" smtClean="0"/>
              <a:t>Lefkada</a:t>
            </a:r>
            <a:r>
              <a:rPr lang="en-GB" sz="1200" dirty="0" smtClean="0"/>
              <a:t> regions.</a:t>
            </a:r>
          </a:p>
        </p:txBody>
      </p:sp>
      <p:graphicFrame>
        <p:nvGraphicFramePr>
          <p:cNvPr id="5" name="Tableau 4"/>
          <p:cNvGraphicFramePr>
            <a:graphicFrameLocks noGrp="1"/>
          </p:cNvGraphicFramePr>
          <p:nvPr>
            <p:extLst>
              <p:ext uri="{D42A27DB-BD31-4B8C-83A1-F6EECF244321}">
                <p14:modId xmlns:p14="http://schemas.microsoft.com/office/powerpoint/2010/main" val="1042326124"/>
              </p:ext>
            </p:extLst>
          </p:nvPr>
        </p:nvGraphicFramePr>
        <p:xfrm>
          <a:off x="491985" y="1433868"/>
          <a:ext cx="8218852" cy="3873841"/>
        </p:xfrm>
        <a:graphic>
          <a:graphicData uri="http://schemas.openxmlformats.org/drawingml/2006/table">
            <a:tbl>
              <a:tblPr firstRow="1" bandRow="1">
                <a:tableStyleId>{073A0DAA-6AF3-43AB-8588-CEC1D06C72B9}</a:tableStyleId>
              </a:tblPr>
              <a:tblGrid>
                <a:gridCol w="1491387"/>
                <a:gridCol w="580029"/>
                <a:gridCol w="1373633"/>
                <a:gridCol w="1010515"/>
                <a:gridCol w="1279985"/>
                <a:gridCol w="1347353"/>
                <a:gridCol w="1135950"/>
              </a:tblGrid>
              <a:tr h="290563">
                <a:tc>
                  <a:txBody>
                    <a:bodyPr/>
                    <a:lstStyle/>
                    <a:p>
                      <a:pPr algn="ctr"/>
                      <a:r>
                        <a:rPr lang="en-US" sz="1200" dirty="0" smtClean="0"/>
                        <a:t>Region</a:t>
                      </a:r>
                      <a:r>
                        <a:rPr lang="en-US" sz="1200" baseline="0" dirty="0" smtClean="0"/>
                        <a:t> of </a:t>
                      </a:r>
                      <a:r>
                        <a:rPr lang="en-US" sz="1200" dirty="0" smtClean="0"/>
                        <a:t>AOI</a:t>
                      </a:r>
                      <a:endParaRPr lang="el-GR" sz="1200" dirty="0"/>
                    </a:p>
                  </a:txBody>
                  <a:tcPr marL="91438" marR="91438" marT="45733" marB="45733"/>
                </a:tc>
                <a:tc>
                  <a:txBody>
                    <a:bodyPr/>
                    <a:lstStyle/>
                    <a:p>
                      <a:pPr algn="ctr"/>
                      <a:r>
                        <a:rPr lang="en-US" sz="1200" dirty="0" smtClean="0"/>
                        <a:t>ASI</a:t>
                      </a:r>
                      <a:endParaRPr lang="el-GR" sz="1200" dirty="0"/>
                    </a:p>
                  </a:txBody>
                  <a:tcPr marL="91438" marR="91438" marT="45733" marB="45733"/>
                </a:tc>
                <a:tc>
                  <a:txBody>
                    <a:bodyPr/>
                    <a:lstStyle/>
                    <a:p>
                      <a:pPr algn="ctr"/>
                      <a:r>
                        <a:rPr lang="en-US" sz="1200" dirty="0" smtClean="0"/>
                        <a:t>CNES</a:t>
                      </a:r>
                      <a:r>
                        <a:rPr lang="en-US" sz="1200" baseline="0" dirty="0" smtClean="0"/>
                        <a:t> (</a:t>
                      </a:r>
                      <a:r>
                        <a:rPr lang="en-US" sz="1200" dirty="0" smtClean="0"/>
                        <a:t>Pleiades)</a:t>
                      </a:r>
                      <a:endParaRPr lang="el-GR" sz="1200" dirty="0"/>
                    </a:p>
                  </a:txBody>
                  <a:tcPr marL="91438" marR="91438" marT="45733" marB="45733"/>
                </a:tc>
                <a:tc>
                  <a:txBody>
                    <a:bodyPr/>
                    <a:lstStyle/>
                    <a:p>
                      <a:pPr algn="ctr"/>
                      <a:r>
                        <a:rPr lang="en-US" sz="1200" dirty="0" smtClean="0"/>
                        <a:t>CSA</a:t>
                      </a:r>
                      <a:endParaRPr lang="el-GR" sz="1200" dirty="0"/>
                    </a:p>
                  </a:txBody>
                  <a:tcPr marL="91438" marR="91438" marT="45733" marB="45733"/>
                </a:tc>
                <a:tc>
                  <a:txBody>
                    <a:bodyPr/>
                    <a:lstStyle/>
                    <a:p>
                      <a:pPr algn="ctr"/>
                      <a:r>
                        <a:rPr lang="en-US" sz="1200" dirty="0" smtClean="0"/>
                        <a:t>DLR</a:t>
                      </a:r>
                      <a:endParaRPr lang="el-GR" sz="1200" dirty="0"/>
                    </a:p>
                  </a:txBody>
                  <a:tcPr marL="91438" marR="91438" marT="45733" marB="45733"/>
                </a:tc>
                <a:tc>
                  <a:txBody>
                    <a:bodyPr/>
                    <a:lstStyle/>
                    <a:p>
                      <a:pPr algn="ctr"/>
                      <a:r>
                        <a:rPr lang="en-US" sz="1200" dirty="0" smtClean="0"/>
                        <a:t>ESA</a:t>
                      </a:r>
                      <a:endParaRPr lang="el-GR" sz="1200" dirty="0"/>
                    </a:p>
                  </a:txBody>
                  <a:tcPr marL="91438" marR="91438" marT="45733" marB="45733"/>
                </a:tc>
                <a:tc>
                  <a:txBody>
                    <a:bodyPr/>
                    <a:lstStyle/>
                    <a:p>
                      <a:pPr algn="ctr"/>
                      <a:r>
                        <a:rPr lang="en-US" sz="1200" dirty="0" smtClean="0"/>
                        <a:t>JAXA </a:t>
                      </a:r>
                    </a:p>
                  </a:txBody>
                  <a:tcPr marL="91438" marR="91438" marT="45733" marB="45733"/>
                </a:tc>
              </a:tr>
              <a:tr h="290536">
                <a:tc>
                  <a:txBody>
                    <a:bodyPr/>
                    <a:lstStyle/>
                    <a:p>
                      <a:pPr algn="ctr"/>
                      <a:r>
                        <a:rPr lang="fr-FR" sz="1200" dirty="0" smtClean="0"/>
                        <a:t>China</a:t>
                      </a:r>
                      <a:endParaRPr lang="el-GR" sz="1200" dirty="0"/>
                    </a:p>
                  </a:txBody>
                  <a:tcPr marL="0" marR="0" marT="0" marB="0"/>
                </a:tc>
                <a:tc>
                  <a:txBody>
                    <a:bodyPr/>
                    <a:lstStyle/>
                    <a:p>
                      <a:pPr algn="ctr"/>
                      <a:r>
                        <a:rPr lang="fr-FR" sz="1200" dirty="0" smtClean="0"/>
                        <a:t>92</a:t>
                      </a:r>
                      <a:endParaRPr lang="el-GR" sz="1200" dirty="0"/>
                    </a:p>
                  </a:txBody>
                  <a:tcPr marL="0" marR="0" marT="0" marB="0"/>
                </a:tc>
                <a:tc>
                  <a:txBody>
                    <a:bodyPr/>
                    <a:lstStyle/>
                    <a:p>
                      <a:pPr algn="ctr"/>
                      <a:r>
                        <a:rPr lang="fr-FR" sz="1200" b="1" dirty="0" smtClean="0"/>
                        <a:t>18*</a:t>
                      </a:r>
                      <a:endParaRPr lang="el-GR" sz="1200" b="1" dirty="0"/>
                    </a:p>
                  </a:txBody>
                  <a:tcPr marL="0" marR="0" marT="0" marB="0"/>
                </a:tc>
                <a:tc>
                  <a:txBody>
                    <a:bodyPr/>
                    <a:lstStyle/>
                    <a:p>
                      <a:endParaRPr lang="en-US"/>
                    </a:p>
                  </a:txBody>
                  <a:tcPr marL="0" marR="0" marT="0" marB="0"/>
                </a:tc>
                <a:tc>
                  <a:txBody>
                    <a:bodyPr/>
                    <a:lstStyle/>
                    <a:p>
                      <a:endParaRPr lang="en-US"/>
                    </a:p>
                  </a:txBody>
                  <a:tcPr marL="0" marR="0" marT="0" marB="0"/>
                </a:tc>
                <a:tc>
                  <a:txBody>
                    <a:bodyPr/>
                    <a:lstStyle/>
                    <a:p>
                      <a:endParaRPr lang="en-US"/>
                    </a:p>
                  </a:txBody>
                  <a:tcPr marL="0" marR="0" marT="0" marB="0"/>
                </a:tc>
                <a:tc>
                  <a:txBody>
                    <a:bodyPr/>
                    <a:lstStyle/>
                    <a:p>
                      <a:pPr algn="ctr"/>
                      <a:endParaRPr lang="el-GR" sz="1200" dirty="0"/>
                    </a:p>
                  </a:txBody>
                  <a:tcPr marL="0" marR="0" marT="0" marB="0"/>
                </a:tc>
              </a:tr>
              <a:tr h="290536">
                <a:tc>
                  <a:txBody>
                    <a:bodyPr/>
                    <a:lstStyle/>
                    <a:p>
                      <a:pPr algn="ctr"/>
                      <a:r>
                        <a:rPr lang="fr-FR" sz="1200" dirty="0" smtClean="0"/>
                        <a:t>Iran</a:t>
                      </a:r>
                      <a:endParaRPr lang="el-GR" sz="1200" dirty="0"/>
                    </a:p>
                  </a:txBody>
                  <a:tcPr marL="0" marR="0" marT="0" marB="0"/>
                </a:tc>
                <a:tc>
                  <a:txBody>
                    <a:bodyPr/>
                    <a:lstStyle/>
                    <a:p>
                      <a:pPr algn="ctr"/>
                      <a:r>
                        <a:rPr lang="fr-FR" sz="1200" dirty="0" smtClean="0"/>
                        <a:t>46</a:t>
                      </a:r>
                      <a:endParaRPr lang="el-GR" sz="1200" dirty="0"/>
                    </a:p>
                  </a:txBody>
                  <a:tcPr marL="0" marR="0" marT="0" marB="0"/>
                </a:tc>
                <a:tc>
                  <a:txBody>
                    <a:bodyPr/>
                    <a:lstStyle/>
                    <a:p>
                      <a:endParaRPr lang="fr-FR" sz="1200" dirty="0"/>
                    </a:p>
                  </a:txBody>
                  <a:tcPr marL="0" marR="0" marT="0" marB="0"/>
                </a:tc>
                <a:tc>
                  <a:txBody>
                    <a:bodyPr/>
                    <a:lstStyle/>
                    <a:p>
                      <a:endParaRPr lang="en-US"/>
                    </a:p>
                  </a:txBody>
                  <a:tcPr marL="0" marR="0" marT="0" marB="0"/>
                </a:tc>
                <a:tc>
                  <a:txBody>
                    <a:bodyPr/>
                    <a:lstStyle/>
                    <a:p>
                      <a:endParaRPr lang="en-US"/>
                    </a:p>
                  </a:txBody>
                  <a:tcPr marL="0" marR="0" marT="0" marB="0"/>
                </a:tc>
                <a:tc>
                  <a:txBody>
                    <a:bodyPr/>
                    <a:lstStyle/>
                    <a:p>
                      <a:endParaRPr lang="en-US"/>
                    </a:p>
                  </a:txBody>
                  <a:tcPr marL="0" marR="0" marT="0" marB="0"/>
                </a:tc>
                <a:tc>
                  <a:txBody>
                    <a:bodyPr/>
                    <a:lstStyle/>
                    <a:p>
                      <a:pPr algn="ctr"/>
                      <a:endParaRPr lang="el-GR" sz="1200" dirty="0"/>
                    </a:p>
                  </a:txBody>
                  <a:tcPr marL="0" marR="0" marT="0" marB="0"/>
                </a:tc>
              </a:tr>
              <a:tr h="387381">
                <a:tc>
                  <a:txBody>
                    <a:bodyPr/>
                    <a:lstStyle/>
                    <a:p>
                      <a:pPr algn="ctr"/>
                      <a:r>
                        <a:rPr lang="fr-FR" sz="1200" dirty="0" smtClean="0"/>
                        <a:t>NAF</a:t>
                      </a:r>
                      <a:endParaRPr lang="el-GR" sz="1200" dirty="0"/>
                    </a:p>
                  </a:txBody>
                  <a:tcPr marL="0" marR="0" marT="0" marB="0"/>
                </a:tc>
                <a:tc>
                  <a:txBody>
                    <a:bodyPr/>
                    <a:lstStyle/>
                    <a:p>
                      <a:pPr algn="ctr"/>
                      <a:endParaRPr lang="el-GR" sz="1200" dirty="0"/>
                    </a:p>
                  </a:txBody>
                  <a:tcPr marL="0" marR="0" marT="0" marB="0"/>
                </a:tc>
                <a:tc>
                  <a:txBody>
                    <a:bodyPr/>
                    <a:lstStyle/>
                    <a:p>
                      <a:endParaRPr lang="fr-FR" sz="1200" dirty="0"/>
                    </a:p>
                  </a:txBody>
                  <a:tcPr marL="0" marR="0" marT="0" marB="0"/>
                </a:tc>
                <a:tc>
                  <a:txBody>
                    <a:bodyPr/>
                    <a:lstStyle/>
                    <a:p>
                      <a:endParaRPr lang="en-US"/>
                    </a:p>
                  </a:txBody>
                  <a:tcPr marL="0" marR="0" marT="0" marB="0"/>
                </a:tc>
                <a:tc>
                  <a:txBody>
                    <a:bodyPr/>
                    <a:lstStyle/>
                    <a:p>
                      <a:pPr algn="ctr"/>
                      <a:r>
                        <a:rPr lang="fr-FR" sz="1200" b="1" dirty="0" smtClean="0"/>
                        <a:t>296</a:t>
                      </a:r>
                      <a:endParaRPr lang="el-GR" sz="1200" b="1" dirty="0">
                        <a:solidFill>
                          <a:schemeClr val="tx1"/>
                        </a:solidFill>
                      </a:endParaRPr>
                    </a:p>
                  </a:txBody>
                  <a:tcPr marL="0" marR="0" marT="0" marB="0"/>
                </a:tc>
                <a:tc>
                  <a:txBody>
                    <a:bodyPr/>
                    <a:lstStyle/>
                    <a:p>
                      <a:pPr algn="ctr"/>
                      <a:r>
                        <a:rPr lang="fr-FR" sz="1200" dirty="0" smtClean="0"/>
                        <a:t>~1000 (Alpine-</a:t>
                      </a:r>
                      <a:r>
                        <a:rPr lang="fr-FR" sz="1200" dirty="0" err="1" smtClean="0"/>
                        <a:t>Himalayan</a:t>
                      </a:r>
                      <a:r>
                        <a:rPr lang="fr-FR" sz="1200" dirty="0" smtClean="0"/>
                        <a:t> </a:t>
                      </a:r>
                      <a:r>
                        <a:rPr lang="fr-FR" sz="1200" dirty="0" err="1" smtClean="0"/>
                        <a:t>belt</a:t>
                      </a:r>
                      <a:r>
                        <a:rPr lang="fr-FR" sz="1200" dirty="0" smtClean="0"/>
                        <a:t>)</a:t>
                      </a:r>
                      <a:endParaRPr lang="el-GR" sz="1200" dirty="0"/>
                    </a:p>
                  </a:txBody>
                  <a:tcPr marL="0" marR="0" marT="0" marB="0"/>
                </a:tc>
                <a:tc>
                  <a:txBody>
                    <a:bodyPr/>
                    <a:lstStyle/>
                    <a:p>
                      <a:pPr algn="ctr"/>
                      <a:r>
                        <a:rPr lang="fr-FR" sz="1200" dirty="0" smtClean="0"/>
                        <a:t>24</a:t>
                      </a:r>
                      <a:endParaRPr lang="el-GR" sz="1200" dirty="0"/>
                    </a:p>
                  </a:txBody>
                  <a:tcPr marL="0" marR="0" marT="0" marB="0"/>
                </a:tc>
              </a:tr>
              <a:tr h="193691">
                <a:tc>
                  <a:txBody>
                    <a:bodyPr/>
                    <a:lstStyle/>
                    <a:p>
                      <a:pPr algn="ctr"/>
                      <a:r>
                        <a:rPr lang="fr-FR" sz="1200" dirty="0" err="1" smtClean="0"/>
                        <a:t>Nepal</a:t>
                      </a:r>
                      <a:endParaRPr lang="el-GR" sz="1200" dirty="0"/>
                    </a:p>
                  </a:txBody>
                  <a:tcPr marL="0" marR="0" marT="0" marB="0"/>
                </a:tc>
                <a:tc gridSpan="5">
                  <a:txBody>
                    <a:bodyPr/>
                    <a:lstStyle/>
                    <a:p>
                      <a:pPr algn="ctr"/>
                      <a:r>
                        <a:rPr lang="fr-FR" sz="1200" i="1" dirty="0" err="1" smtClean="0">
                          <a:solidFill>
                            <a:srgbClr val="C00000"/>
                          </a:solidFill>
                        </a:rPr>
                        <a:t>Covered</a:t>
                      </a:r>
                      <a:r>
                        <a:rPr lang="fr-FR" sz="1200" i="1" dirty="0" smtClean="0">
                          <a:solidFill>
                            <a:srgbClr val="C00000"/>
                          </a:solidFill>
                        </a:rPr>
                        <a:t> by GSNL </a:t>
                      </a:r>
                      <a:r>
                        <a:rPr lang="fr-FR" sz="1200" i="1" dirty="0" err="1" smtClean="0">
                          <a:solidFill>
                            <a:srgbClr val="C00000"/>
                          </a:solidFill>
                        </a:rPr>
                        <a:t>event</a:t>
                      </a:r>
                      <a:r>
                        <a:rPr lang="fr-FR" sz="1200" i="1" dirty="0" smtClean="0">
                          <a:solidFill>
                            <a:srgbClr val="C00000"/>
                          </a:solidFill>
                        </a:rPr>
                        <a:t> </a:t>
                      </a:r>
                      <a:r>
                        <a:rPr lang="fr-FR" sz="1200" i="1" dirty="0" err="1" smtClean="0">
                          <a:solidFill>
                            <a:srgbClr val="C00000"/>
                          </a:solidFill>
                        </a:rPr>
                        <a:t>supersite</a:t>
                      </a:r>
                      <a:endParaRPr lang="el-GR" sz="1200" i="1" dirty="0">
                        <a:solidFill>
                          <a:srgbClr val="C00000"/>
                        </a:solidFill>
                      </a:endParaRPr>
                    </a:p>
                  </a:txBody>
                  <a:tcPr marL="0" marR="0" marT="0" marB="0">
                    <a:solidFill>
                      <a:schemeClr val="accent1">
                        <a:lumMod val="60000"/>
                        <a:lumOff val="40000"/>
                      </a:schemeClr>
                    </a:solidFill>
                  </a:tcPr>
                </a:tc>
                <a:tc hMerge="1">
                  <a:txBody>
                    <a:bodyPr/>
                    <a:lstStyle/>
                    <a:p>
                      <a:endParaRPr lang="fr-F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fr-FR" sz="1200" dirty="0" smtClean="0"/>
                        <a:t>27</a:t>
                      </a:r>
                      <a:endParaRPr lang="el-GR" sz="1200" dirty="0"/>
                    </a:p>
                  </a:txBody>
                  <a:tcPr marL="0" marR="0" marT="0" marB="0"/>
                </a:tc>
              </a:tr>
              <a:tr h="290536">
                <a:tc>
                  <a:txBody>
                    <a:bodyPr/>
                    <a:lstStyle/>
                    <a:p>
                      <a:pPr algn="ctr"/>
                      <a:r>
                        <a:rPr lang="fr-FR" sz="1200" dirty="0" smtClean="0"/>
                        <a:t>Andes</a:t>
                      </a:r>
                      <a:endParaRPr lang="el-GR" sz="1200" dirty="0"/>
                    </a:p>
                  </a:txBody>
                  <a:tcPr marL="0" marR="0" marT="0" marB="0"/>
                </a:tc>
                <a:tc>
                  <a:txBody>
                    <a:bodyPr/>
                    <a:lstStyle/>
                    <a:p>
                      <a:pPr algn="ctr"/>
                      <a:endParaRPr lang="el-GR" sz="1200" dirty="0"/>
                    </a:p>
                  </a:txBody>
                  <a:tcPr marL="0" marR="0" marT="0" marB="0"/>
                </a:tc>
                <a:tc>
                  <a:txBody>
                    <a:bodyPr/>
                    <a:lstStyle/>
                    <a:p>
                      <a:endParaRPr lang="fr-FR" sz="1200" dirty="0"/>
                    </a:p>
                  </a:txBody>
                  <a:tcPr marL="0" marR="0" marT="0" marB="0"/>
                </a:tc>
                <a:tc>
                  <a:txBody>
                    <a:bodyPr/>
                    <a:lstStyle/>
                    <a:p>
                      <a:endParaRPr lang="en-US" dirty="0"/>
                    </a:p>
                  </a:txBody>
                  <a:tcPr marL="0" marR="0" marT="0" marB="0"/>
                </a:tc>
                <a:tc>
                  <a:txBody>
                    <a:bodyPr/>
                    <a:lstStyle/>
                    <a:p>
                      <a:endParaRPr lang="en-US" dirty="0"/>
                    </a:p>
                  </a:txBody>
                  <a:tcPr marL="0" marR="0" marT="0" marB="0"/>
                </a:tc>
                <a:tc>
                  <a:txBody>
                    <a:bodyPr/>
                    <a:lstStyle/>
                    <a:p>
                      <a:endParaRPr lang="en-US" dirty="0"/>
                    </a:p>
                  </a:txBody>
                  <a:tcPr marL="0" marR="0" marT="0" marB="0"/>
                </a:tc>
                <a:tc>
                  <a:txBody>
                    <a:bodyPr/>
                    <a:lstStyle/>
                    <a:p>
                      <a:pPr algn="ctr"/>
                      <a:r>
                        <a:rPr lang="fr-FR" sz="1200" dirty="0" smtClean="0"/>
                        <a:t>8</a:t>
                      </a:r>
                      <a:endParaRPr lang="el-GR" sz="1200" dirty="0"/>
                    </a:p>
                  </a:txBody>
                  <a:tcPr marL="0" marR="0" marT="0" marB="0"/>
                </a:tc>
              </a:tr>
              <a:tr h="290536">
                <a:tc>
                  <a:txBody>
                    <a:bodyPr/>
                    <a:lstStyle/>
                    <a:p>
                      <a:pPr algn="ctr"/>
                      <a:r>
                        <a:rPr lang="en-GB" sz="1200" dirty="0" smtClean="0"/>
                        <a:t>Greece (Cephalonia)</a:t>
                      </a:r>
                      <a:endParaRPr lang="el-GR" sz="1200" dirty="0"/>
                    </a:p>
                  </a:txBody>
                  <a:tcPr marL="0" marR="0" marT="0" marB="0"/>
                </a:tc>
                <a:tc>
                  <a:txBody>
                    <a:bodyPr/>
                    <a:lstStyle/>
                    <a:p>
                      <a:pPr algn="ctr"/>
                      <a:r>
                        <a:rPr lang="en-GB" sz="1200" dirty="0" smtClean="0"/>
                        <a:t>20</a:t>
                      </a:r>
                      <a:endParaRPr lang="el-GR" sz="1200" dirty="0"/>
                    </a:p>
                  </a:txBody>
                  <a:tcPr marL="0" marR="0" marT="0" marB="0"/>
                </a:tc>
                <a:tc>
                  <a:txBody>
                    <a:bodyPr/>
                    <a:lstStyle/>
                    <a:p>
                      <a:endParaRPr lang="fr-FR" sz="1200" dirty="0"/>
                    </a:p>
                  </a:txBody>
                  <a:tcPr marL="0" marR="0" marT="0" marB="0"/>
                </a:tc>
                <a:tc>
                  <a:txBody>
                    <a:bodyPr/>
                    <a:lstStyle/>
                    <a:p>
                      <a:endParaRPr lang="en-US"/>
                    </a:p>
                  </a:txBody>
                  <a:tcPr marL="0" marR="0" marT="0" marB="0"/>
                </a:tc>
                <a:tc>
                  <a:txBody>
                    <a:bodyPr/>
                    <a:lstStyle/>
                    <a:p>
                      <a:endParaRPr lang="en-US" dirty="0"/>
                    </a:p>
                  </a:txBody>
                  <a:tcPr marL="0" marR="0" marT="0" marB="0"/>
                </a:tc>
                <a:tc>
                  <a:txBody>
                    <a:bodyPr/>
                    <a:lstStyle/>
                    <a:p>
                      <a:endParaRPr lang="en-US" dirty="0"/>
                    </a:p>
                  </a:txBody>
                  <a:tcPr marL="0" marR="0" marT="0" marB="0"/>
                </a:tc>
                <a:tc>
                  <a:txBody>
                    <a:bodyPr/>
                    <a:lstStyle/>
                    <a:p>
                      <a:pPr algn="ctr"/>
                      <a:endParaRPr lang="el-GR" sz="1200" dirty="0"/>
                    </a:p>
                  </a:txBody>
                  <a:tcPr marL="0" marR="0" marT="0" marB="0"/>
                </a:tc>
              </a:tr>
              <a:tr h="193691">
                <a:tc>
                  <a:txBody>
                    <a:bodyPr/>
                    <a:lstStyle/>
                    <a:p>
                      <a:pPr algn="ctr"/>
                      <a:r>
                        <a:rPr lang="fr-FR" sz="1200" dirty="0" err="1" smtClean="0"/>
                        <a:t>Greece</a:t>
                      </a:r>
                      <a:r>
                        <a:rPr lang="fr-FR" sz="1200" dirty="0" smtClean="0"/>
                        <a:t> (</a:t>
                      </a:r>
                      <a:r>
                        <a:rPr lang="fr-FR" sz="1200" dirty="0" err="1" smtClean="0"/>
                        <a:t>Lefkada</a:t>
                      </a:r>
                      <a:r>
                        <a:rPr lang="fr-FR" sz="1200" dirty="0" smtClean="0"/>
                        <a:t>)</a:t>
                      </a:r>
                      <a:endParaRPr lang="el-GR" sz="1200" dirty="0"/>
                    </a:p>
                  </a:txBody>
                  <a:tcPr marL="0" marR="0" marT="0" marB="0"/>
                </a:tc>
                <a:tc>
                  <a:txBody>
                    <a:bodyPr/>
                    <a:lstStyle/>
                    <a:p>
                      <a:pPr algn="ctr"/>
                      <a:r>
                        <a:rPr lang="fr-FR" sz="1200" dirty="0" smtClean="0"/>
                        <a:t>159</a:t>
                      </a:r>
                      <a:endParaRPr lang="el-GR" sz="1200" dirty="0"/>
                    </a:p>
                  </a:txBody>
                  <a:tcPr marL="0" marR="0" marT="0" marB="0"/>
                </a:tc>
                <a:tc>
                  <a:txBody>
                    <a:bodyPr/>
                    <a:lstStyle/>
                    <a:p>
                      <a:endParaRPr lang="fr-FR" sz="1200" dirty="0"/>
                    </a:p>
                  </a:txBody>
                  <a:tcPr marL="0" marR="0" marT="0" marB="0"/>
                </a:tc>
                <a:tc>
                  <a:txBody>
                    <a:bodyPr/>
                    <a:lstStyle/>
                    <a:p>
                      <a:pPr algn="ctr"/>
                      <a:r>
                        <a:rPr lang="fr-FR" sz="1200" dirty="0" smtClean="0"/>
                        <a:t>6</a:t>
                      </a:r>
                      <a:endParaRPr lang="el-GR" sz="1200" dirty="0"/>
                    </a:p>
                  </a:txBody>
                  <a:tcPr marL="0" marR="0" marT="0" marB="0"/>
                </a:tc>
                <a:tc>
                  <a:txBody>
                    <a:bodyPr/>
                    <a:lstStyle/>
                    <a:p>
                      <a:pPr marL="0" algn="ctr" defTabSz="457200" rtl="0" eaLnBrk="1" latinLnBrk="0" hangingPunct="1"/>
                      <a:r>
                        <a:rPr lang="fr-FR" sz="1200" kern="1200" dirty="0" smtClean="0">
                          <a:solidFill>
                            <a:schemeClr val="dk1"/>
                          </a:solidFill>
                          <a:latin typeface="+mn-lt"/>
                          <a:ea typeface="+mn-ea"/>
                          <a:cs typeface="+mn-cs"/>
                        </a:rPr>
                        <a:t>65</a:t>
                      </a:r>
                      <a:endParaRPr lang="el-GR" sz="1200" kern="1200" dirty="0">
                        <a:solidFill>
                          <a:schemeClr val="dk1"/>
                        </a:solidFill>
                        <a:latin typeface="+mn-lt"/>
                        <a:ea typeface="+mn-ea"/>
                        <a:cs typeface="+mn-cs"/>
                      </a:endParaRPr>
                    </a:p>
                  </a:txBody>
                  <a:tcPr marL="0" marR="0" marT="0" marB="0"/>
                </a:tc>
                <a:tc>
                  <a:txBody>
                    <a:bodyPr/>
                    <a:lstStyle/>
                    <a:p>
                      <a:pPr marL="0" algn="ctr" defTabSz="457200" rtl="0" eaLnBrk="1" latinLnBrk="0" hangingPunct="1"/>
                      <a:r>
                        <a:rPr lang="fr-FR" sz="1200" kern="1200" dirty="0" smtClean="0">
                          <a:solidFill>
                            <a:schemeClr val="dk1"/>
                          </a:solidFill>
                          <a:latin typeface="+mn-lt"/>
                          <a:ea typeface="+mn-ea"/>
                          <a:cs typeface="+mn-cs"/>
                        </a:rPr>
                        <a:t>&gt;2</a:t>
                      </a:r>
                      <a:endParaRPr lang="fr-FR" sz="1200" kern="1200" dirty="0">
                        <a:solidFill>
                          <a:schemeClr val="dk1"/>
                        </a:solidFill>
                        <a:latin typeface="+mn-lt"/>
                        <a:ea typeface="+mn-ea"/>
                        <a:cs typeface="+mn-cs"/>
                      </a:endParaRPr>
                    </a:p>
                  </a:txBody>
                  <a:tcPr marL="0" marR="0" marT="0" marB="0"/>
                </a:tc>
                <a:tc>
                  <a:txBody>
                    <a:bodyPr/>
                    <a:lstStyle/>
                    <a:p>
                      <a:pPr algn="ctr"/>
                      <a:endParaRPr lang="el-GR" sz="1200" dirty="0"/>
                    </a:p>
                  </a:txBody>
                  <a:tcPr marL="0" marR="0" marT="0" marB="0"/>
                </a:tc>
              </a:tr>
              <a:tr h="290536">
                <a:tc>
                  <a:txBody>
                    <a:bodyPr/>
                    <a:lstStyle/>
                    <a:p>
                      <a:pPr algn="ctr"/>
                      <a:r>
                        <a:rPr lang="fr-FR" sz="1200" b="0" dirty="0" err="1" smtClean="0"/>
                        <a:t>Italy</a:t>
                      </a:r>
                      <a:endParaRPr lang="el-GR" sz="1200" b="0" dirty="0"/>
                    </a:p>
                  </a:txBody>
                  <a:tcPr marL="0" marR="0" marT="0" marB="0"/>
                </a:tc>
                <a:tc>
                  <a:txBody>
                    <a:bodyPr/>
                    <a:lstStyle/>
                    <a:p>
                      <a:pPr algn="ctr"/>
                      <a:r>
                        <a:rPr lang="fr-FR" sz="1200" b="0" dirty="0" smtClean="0"/>
                        <a:t>2</a:t>
                      </a:r>
                      <a:endParaRPr lang="el-GR" sz="1200" b="0" dirty="0"/>
                    </a:p>
                  </a:txBody>
                  <a:tcPr marL="0" marR="0" marT="0" marB="0"/>
                </a:tc>
                <a:tc>
                  <a:txBody>
                    <a:bodyPr/>
                    <a:lstStyle/>
                    <a:p>
                      <a:pPr algn="ctr"/>
                      <a:r>
                        <a:rPr lang="fr-FR" sz="1200" b="0" dirty="0" smtClean="0"/>
                        <a:t>14</a:t>
                      </a:r>
                      <a:endParaRPr lang="el-GR" sz="1200" b="0" dirty="0"/>
                    </a:p>
                  </a:txBody>
                  <a:tcPr marL="0" marR="0" marT="0" marB="0"/>
                </a:tc>
                <a:tc>
                  <a:txBody>
                    <a:bodyPr/>
                    <a:lstStyle/>
                    <a:p>
                      <a:endParaRPr lang="en-US" dirty="0"/>
                    </a:p>
                  </a:txBody>
                  <a:tcPr marL="0" marR="0" marT="0" marB="0"/>
                </a:tc>
                <a:tc>
                  <a:txBody>
                    <a:bodyPr/>
                    <a:lstStyle/>
                    <a:p>
                      <a:endParaRPr lang="en-US" dirty="0"/>
                    </a:p>
                  </a:txBody>
                  <a:tcPr marL="0" marR="0" marT="0" marB="0"/>
                </a:tc>
                <a:tc>
                  <a:txBody>
                    <a:bodyPr/>
                    <a:lstStyle/>
                    <a:p>
                      <a:pPr algn="ctr"/>
                      <a:r>
                        <a:rPr lang="fr-FR" sz="1200" b="0" dirty="0" smtClean="0"/>
                        <a:t>8</a:t>
                      </a:r>
                      <a:endParaRPr lang="el-GR" sz="1200" b="0" dirty="0"/>
                    </a:p>
                  </a:txBody>
                  <a:tcPr marL="0" marR="0" marT="0" marB="0"/>
                </a:tc>
                <a:tc>
                  <a:txBody>
                    <a:bodyPr/>
                    <a:lstStyle/>
                    <a:p>
                      <a:pPr algn="ctr"/>
                      <a:r>
                        <a:rPr lang="fr-FR" sz="1200" b="0" dirty="0" smtClean="0"/>
                        <a:t>4</a:t>
                      </a:r>
                      <a:endParaRPr lang="el-GR" sz="1200" b="0" dirty="0"/>
                    </a:p>
                  </a:txBody>
                  <a:tcPr marL="0" marR="0" marT="0" marB="0"/>
                </a:tc>
              </a:tr>
              <a:tr h="290536">
                <a:tc>
                  <a:txBody>
                    <a:bodyPr/>
                    <a:lstStyle/>
                    <a:p>
                      <a:pPr algn="ctr"/>
                      <a:r>
                        <a:rPr lang="fr-FR" sz="1200" b="0" dirty="0" smtClean="0"/>
                        <a:t>New </a:t>
                      </a:r>
                      <a:r>
                        <a:rPr lang="fr-FR" sz="1200" b="0" dirty="0" err="1" smtClean="0"/>
                        <a:t>Zealand</a:t>
                      </a:r>
                      <a:endParaRPr lang="el-GR" sz="1200" b="0" dirty="0"/>
                    </a:p>
                  </a:txBody>
                  <a:tcPr marL="0" marR="0" marT="0" marB="0"/>
                </a:tc>
                <a:tc>
                  <a:txBody>
                    <a:bodyPr/>
                    <a:lstStyle/>
                    <a:p>
                      <a:pPr algn="ctr"/>
                      <a:endParaRPr lang="el-GR" sz="1200" b="0" dirty="0"/>
                    </a:p>
                  </a:txBody>
                  <a:tcPr marL="0" marR="0" marT="0" marB="0"/>
                </a:tc>
                <a:tc>
                  <a:txBody>
                    <a:bodyPr/>
                    <a:lstStyle/>
                    <a:p>
                      <a:pPr algn="ctr"/>
                      <a:r>
                        <a:rPr lang="fr-FR" sz="1200" b="0" dirty="0" smtClean="0"/>
                        <a:t>27</a:t>
                      </a:r>
                      <a:endParaRPr lang="el-GR" sz="1200" b="0" dirty="0"/>
                    </a:p>
                  </a:txBody>
                  <a:tcPr marL="0" marR="0" marT="0" marB="0"/>
                </a:tc>
                <a:tc>
                  <a:txBody>
                    <a:bodyPr/>
                    <a:lstStyle/>
                    <a:p>
                      <a:endParaRPr lang="en-US"/>
                    </a:p>
                  </a:txBody>
                  <a:tcPr marL="0" marR="0" marT="0" marB="0"/>
                </a:tc>
                <a:tc>
                  <a:txBody>
                    <a:bodyPr/>
                    <a:lstStyle/>
                    <a:p>
                      <a:endParaRPr lang="en-US" dirty="0"/>
                    </a:p>
                  </a:txBody>
                  <a:tcPr marL="0" marR="0" marT="0" marB="0"/>
                </a:tc>
                <a:tc>
                  <a:txBody>
                    <a:bodyPr/>
                    <a:lstStyle/>
                    <a:p>
                      <a:pPr algn="ctr"/>
                      <a:r>
                        <a:rPr lang="fr-FR" sz="1200" b="0" dirty="0" smtClean="0"/>
                        <a:t>&gt;2</a:t>
                      </a:r>
                      <a:endParaRPr lang="el-GR" sz="1200" b="0" dirty="0"/>
                    </a:p>
                  </a:txBody>
                  <a:tcPr marL="0" marR="0" marT="0" marB="0"/>
                </a:tc>
                <a:tc>
                  <a:txBody>
                    <a:bodyPr/>
                    <a:lstStyle/>
                    <a:p>
                      <a:pPr algn="ctr"/>
                      <a:r>
                        <a:rPr lang="fr-FR" sz="1200" b="0" dirty="0" smtClean="0"/>
                        <a:t>12</a:t>
                      </a:r>
                      <a:endParaRPr lang="el-GR" sz="1200" b="0" dirty="0"/>
                    </a:p>
                  </a:txBody>
                  <a:tcPr marL="0" marR="0" marT="0" marB="0"/>
                </a:tc>
              </a:tr>
              <a:tr h="290536">
                <a:tc>
                  <a:txBody>
                    <a:bodyPr/>
                    <a:lstStyle/>
                    <a:p>
                      <a:pPr algn="ctr"/>
                      <a:r>
                        <a:rPr lang="en-GB" sz="1200" b="1" dirty="0" smtClean="0"/>
                        <a:t>Philippines</a:t>
                      </a:r>
                      <a:endParaRPr lang="el-GR" sz="1200" b="1" dirty="0"/>
                    </a:p>
                  </a:txBody>
                  <a:tcPr marL="0" marR="0" marT="0" marB="0"/>
                </a:tc>
                <a:tc>
                  <a:txBody>
                    <a:bodyPr/>
                    <a:lstStyle/>
                    <a:p>
                      <a:pPr algn="ctr"/>
                      <a:endParaRPr lang="el-GR" sz="1200" b="1" dirty="0"/>
                    </a:p>
                  </a:txBody>
                  <a:tcPr marL="0" marR="0" marT="0" marB="0"/>
                </a:tc>
                <a:tc>
                  <a:txBody>
                    <a:bodyPr/>
                    <a:lstStyle/>
                    <a:p>
                      <a:pPr algn="ctr"/>
                      <a:endParaRPr lang="el-GR" sz="1200" b="1" dirty="0"/>
                    </a:p>
                  </a:txBody>
                  <a:tcPr marL="0" marR="0" marT="0" marB="0"/>
                </a:tc>
                <a:tc>
                  <a:txBody>
                    <a:bodyPr/>
                    <a:lstStyle/>
                    <a:p>
                      <a:endParaRPr lang="en-US"/>
                    </a:p>
                  </a:txBody>
                  <a:tcPr marL="0" marR="0" marT="0" marB="0"/>
                </a:tc>
                <a:tc>
                  <a:txBody>
                    <a:bodyPr/>
                    <a:lstStyle/>
                    <a:p>
                      <a:endParaRPr lang="en-US" dirty="0"/>
                    </a:p>
                  </a:txBody>
                  <a:tcPr marL="0" marR="0" marT="0" marB="0"/>
                </a:tc>
                <a:tc>
                  <a:txBody>
                    <a:bodyPr/>
                    <a:lstStyle/>
                    <a:p>
                      <a:endParaRPr lang="en-US" dirty="0"/>
                    </a:p>
                  </a:txBody>
                  <a:tcPr marL="0" marR="0" marT="0" marB="0"/>
                </a:tc>
                <a:tc>
                  <a:txBody>
                    <a:bodyPr/>
                    <a:lstStyle/>
                    <a:p>
                      <a:pPr algn="ctr"/>
                      <a:r>
                        <a:rPr lang="en-GB" sz="1200" b="1" dirty="0" smtClean="0"/>
                        <a:t>13</a:t>
                      </a:r>
                      <a:endParaRPr lang="el-GR" sz="1200" b="1" dirty="0"/>
                    </a:p>
                  </a:txBody>
                  <a:tcPr marL="0" marR="0" marT="0" marB="0"/>
                </a:tc>
              </a:tr>
              <a:tr h="290536">
                <a:tc>
                  <a:txBody>
                    <a:bodyPr/>
                    <a:lstStyle/>
                    <a:p>
                      <a:pPr algn="ctr"/>
                      <a:r>
                        <a:rPr lang="en-GB" sz="1200" b="1" dirty="0" smtClean="0"/>
                        <a:t>Myanmar</a:t>
                      </a:r>
                      <a:endParaRPr lang="el-GR" sz="1200" b="1" dirty="0"/>
                    </a:p>
                  </a:txBody>
                  <a:tcPr marL="0" marR="0" marT="0" marB="0"/>
                </a:tc>
                <a:tc>
                  <a:txBody>
                    <a:bodyPr/>
                    <a:lstStyle/>
                    <a:p>
                      <a:pPr algn="ctr"/>
                      <a:endParaRPr lang="el-GR" sz="1200" b="1" dirty="0"/>
                    </a:p>
                  </a:txBody>
                  <a:tcPr marL="0" marR="0" marT="0" marB="0"/>
                </a:tc>
                <a:tc>
                  <a:txBody>
                    <a:bodyPr/>
                    <a:lstStyle/>
                    <a:p>
                      <a:pPr algn="ctr"/>
                      <a:r>
                        <a:rPr lang="en-GB" sz="1200" b="1" dirty="0" smtClean="0"/>
                        <a:t>6</a:t>
                      </a:r>
                      <a:endParaRPr lang="el-GR" sz="1200" b="1" dirty="0"/>
                    </a:p>
                  </a:txBody>
                  <a:tcPr marL="0" marR="0" marT="0" marB="0"/>
                </a:tc>
                <a:tc>
                  <a:txBody>
                    <a:bodyPr/>
                    <a:lstStyle/>
                    <a:p>
                      <a:endParaRPr lang="en-US"/>
                    </a:p>
                  </a:txBody>
                  <a:tcPr marL="0" marR="0" marT="0" marB="0"/>
                </a:tc>
                <a:tc>
                  <a:txBody>
                    <a:bodyPr/>
                    <a:lstStyle/>
                    <a:p>
                      <a:endParaRPr lang="en-US"/>
                    </a:p>
                  </a:txBody>
                  <a:tcPr marL="0" marR="0" marT="0" marB="0"/>
                </a:tc>
                <a:tc>
                  <a:txBody>
                    <a:bodyPr/>
                    <a:lstStyle/>
                    <a:p>
                      <a:endParaRPr lang="en-US" dirty="0"/>
                    </a:p>
                  </a:txBody>
                  <a:tcPr marL="0" marR="0" marT="0" marB="0"/>
                </a:tc>
                <a:tc>
                  <a:txBody>
                    <a:bodyPr/>
                    <a:lstStyle/>
                    <a:p>
                      <a:pPr algn="ctr"/>
                      <a:endParaRPr lang="el-GR" sz="1200" b="1" dirty="0"/>
                    </a:p>
                  </a:txBody>
                  <a:tcPr marL="0" marR="0" marT="0" marB="0"/>
                </a:tc>
              </a:tr>
              <a:tr h="290536">
                <a:tc>
                  <a:txBody>
                    <a:bodyPr/>
                    <a:lstStyle/>
                    <a:p>
                      <a:pPr algn="ctr"/>
                      <a:r>
                        <a:rPr lang="en-GB" sz="1200" b="1" dirty="0" smtClean="0"/>
                        <a:t>Chile</a:t>
                      </a:r>
                      <a:endParaRPr lang="el-GR" sz="1200" b="1" dirty="0"/>
                    </a:p>
                  </a:txBody>
                  <a:tcPr marL="0" marR="0" marT="0" marB="0"/>
                </a:tc>
                <a:tc>
                  <a:txBody>
                    <a:bodyPr/>
                    <a:lstStyle/>
                    <a:p>
                      <a:pPr algn="ctr"/>
                      <a:endParaRPr lang="el-GR" sz="1200" b="1" dirty="0"/>
                    </a:p>
                  </a:txBody>
                  <a:tcPr marL="0" marR="0" marT="0" marB="0"/>
                </a:tc>
                <a:tc>
                  <a:txBody>
                    <a:bodyPr/>
                    <a:lstStyle/>
                    <a:p>
                      <a:pPr algn="ctr"/>
                      <a:r>
                        <a:rPr lang="en-GB" sz="1200" b="1" dirty="0" smtClean="0"/>
                        <a:t>2</a:t>
                      </a:r>
                      <a:endParaRPr lang="el-GR" sz="1200" b="1" dirty="0"/>
                    </a:p>
                  </a:txBody>
                  <a:tcPr marL="0" marR="0" marT="0" marB="0"/>
                </a:tc>
                <a:tc>
                  <a:txBody>
                    <a:bodyPr/>
                    <a:lstStyle/>
                    <a:p>
                      <a:endParaRPr lang="en-US"/>
                    </a:p>
                  </a:txBody>
                  <a:tcPr marL="0" marR="0" marT="0" marB="0"/>
                </a:tc>
                <a:tc>
                  <a:txBody>
                    <a:bodyPr/>
                    <a:lstStyle/>
                    <a:p>
                      <a:endParaRPr lang="en-US"/>
                    </a:p>
                  </a:txBody>
                  <a:tcPr marL="0" marR="0" marT="0" marB="0"/>
                </a:tc>
                <a:tc>
                  <a:txBody>
                    <a:bodyPr/>
                    <a:lstStyle/>
                    <a:p>
                      <a:endParaRPr lang="en-US" dirty="0"/>
                    </a:p>
                  </a:txBody>
                  <a:tcPr marL="0" marR="0" marT="0" marB="0"/>
                </a:tc>
                <a:tc>
                  <a:txBody>
                    <a:bodyPr/>
                    <a:lstStyle/>
                    <a:p>
                      <a:pPr algn="ctr"/>
                      <a:endParaRPr lang="el-GR" sz="1200" b="1" dirty="0"/>
                    </a:p>
                  </a:txBody>
                  <a:tcPr marL="0" marR="0" marT="0" marB="0"/>
                </a:tc>
              </a:tr>
              <a:tr h="193691">
                <a:tc>
                  <a:txBody>
                    <a:bodyPr/>
                    <a:lstStyle/>
                    <a:p>
                      <a:pPr algn="ctr"/>
                      <a:r>
                        <a:rPr lang="en-GB" sz="1200" b="1" dirty="0" smtClean="0">
                          <a:solidFill>
                            <a:srgbClr val="FF0000"/>
                          </a:solidFill>
                        </a:rPr>
                        <a:t>Total</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302</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67</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6</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361</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&gt;1000</a:t>
                      </a:r>
                      <a:endParaRPr lang="el-GR" sz="1200" b="1" dirty="0">
                        <a:solidFill>
                          <a:srgbClr val="FF0000"/>
                        </a:solidFill>
                      </a:endParaRPr>
                    </a:p>
                  </a:txBody>
                  <a:tcPr marL="0" marR="0" marT="0" marB="0"/>
                </a:tc>
                <a:tc>
                  <a:txBody>
                    <a:bodyPr/>
                    <a:lstStyle/>
                    <a:p>
                      <a:pPr algn="ctr"/>
                      <a:r>
                        <a:rPr lang="en-GB" sz="1200" b="1" dirty="0" smtClean="0">
                          <a:solidFill>
                            <a:srgbClr val="FF0000"/>
                          </a:solidFill>
                        </a:rPr>
                        <a:t>88</a:t>
                      </a:r>
                      <a:endParaRPr lang="el-GR" sz="1200" b="1" dirty="0">
                        <a:solidFill>
                          <a:srgbClr val="FF0000"/>
                        </a:solidFill>
                      </a:endParaRPr>
                    </a:p>
                  </a:txBody>
                  <a:tcPr marL="0" marR="0" marT="0" marB="0"/>
                </a:tc>
              </a:tr>
            </a:tbl>
          </a:graphicData>
        </a:graphic>
      </p:graphicFrame>
      <p:sp>
        <p:nvSpPr>
          <p:cNvPr id="6" name="Rectangle 5"/>
          <p:cNvSpPr/>
          <p:nvPr/>
        </p:nvSpPr>
        <p:spPr>
          <a:xfrm>
            <a:off x="29411" y="5567016"/>
            <a:ext cx="9144000" cy="1323439"/>
          </a:xfrm>
          <a:prstGeom prst="rect">
            <a:avLst/>
          </a:prstGeom>
        </p:spPr>
        <p:txBody>
          <a:bodyPr wrap="square">
            <a:spAutoFit/>
          </a:bodyPr>
          <a:lstStyle/>
          <a:p>
            <a:pPr marL="285750" indent="-285750">
              <a:buFont typeface="Arial" charset="0"/>
              <a:buChar char="•"/>
            </a:pPr>
            <a:r>
              <a:rPr lang="en-GB" sz="1600" dirty="0" smtClean="0"/>
              <a:t>For China and Iran, the entire dataset needs to be gathered in order to achieve concrete results (active fault mapping). Acquisitions are expected to end in March 2018.</a:t>
            </a:r>
          </a:p>
          <a:p>
            <a:pPr marL="285750" indent="-285750">
              <a:buFont typeface="Arial" charset="0"/>
              <a:buChar char="•"/>
            </a:pPr>
            <a:r>
              <a:rPr lang="en-GB" sz="1600" dirty="0" smtClean="0"/>
              <a:t>For Myanmar and </a:t>
            </a:r>
            <a:r>
              <a:rPr lang="en-GB" sz="1600" dirty="0"/>
              <a:t>C</a:t>
            </a:r>
            <a:r>
              <a:rPr lang="en-GB" sz="1600" dirty="0" smtClean="0"/>
              <a:t>hile, analysis is on-going. It was expected to be completed by September 2017, but this was not possible due to delays in data orders.</a:t>
            </a:r>
          </a:p>
          <a:p>
            <a:pPr marL="285750" indent="-285750">
              <a:buFont typeface="Arial" charset="0"/>
              <a:buChar char="•"/>
            </a:pPr>
            <a:r>
              <a:rPr lang="en-GB" sz="1600" dirty="0" smtClean="0"/>
              <a:t>For NAF (</a:t>
            </a:r>
            <a:r>
              <a:rPr lang="en-GB" sz="1600" dirty="0" err="1" smtClean="0"/>
              <a:t>TerraSAR</a:t>
            </a:r>
            <a:r>
              <a:rPr lang="en-GB" sz="1600" dirty="0" smtClean="0"/>
              <a:t>-X dataset), the study has started by University of Miami.</a:t>
            </a:r>
          </a:p>
        </p:txBody>
      </p:sp>
    </p:spTree>
    <p:extLst>
      <p:ext uri="{BB962C8B-B14F-4D97-AF65-F5344CB8AC3E}">
        <p14:creationId xmlns:p14="http://schemas.microsoft.com/office/powerpoint/2010/main" val="20206881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14</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Success stories</a:t>
            </a:r>
            <a:r>
              <a:rPr lang="en-US" sz="3200" b="1" dirty="0">
                <a:solidFill>
                  <a:schemeClr val="tx2"/>
                </a:solidFill>
              </a:rPr>
              <a:t/>
            </a:r>
            <a:br>
              <a:rPr lang="en-US" sz="3200" b="1" dirty="0">
                <a:solidFill>
                  <a:schemeClr val="tx2"/>
                </a:solidFill>
              </a:rPr>
            </a:br>
            <a:r>
              <a:rPr lang="en-US" sz="3200" b="1" u="sng" dirty="0" smtClean="0">
                <a:solidFill>
                  <a:schemeClr val="tx2"/>
                </a:solidFill>
                <a:ea typeface="Verdana" panose="020B0604030504040204" pitchFamily="34" charset="0"/>
                <a:cs typeface="Verdana" panose="020B0604030504040204" pitchFamily="34" charset="0"/>
              </a:rPr>
              <a:t/>
            </a:r>
            <a:br>
              <a:rPr lang="en-US" sz="3200" b="1" u="sng" dirty="0" smtClean="0">
                <a:solidFill>
                  <a:schemeClr val="tx2"/>
                </a:solidFill>
                <a:ea typeface="Verdana" panose="020B0604030504040204" pitchFamily="34" charset="0"/>
                <a:cs typeface="Verdana" panose="020B0604030504040204" pitchFamily="34" charset="0"/>
              </a:rPr>
            </a:br>
            <a:endParaRPr lang="el-GR" sz="3200" b="1" u="sng"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30531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15</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dirty="0" smtClean="0">
                <a:solidFill>
                  <a:schemeClr val="tx2"/>
                </a:solidFill>
                <a:ea typeface="Verdana" panose="020B0604030504040204" pitchFamily="34" charset="0"/>
                <a:cs typeface="Verdana" panose="020B0604030504040204" pitchFamily="34" charset="0"/>
              </a:rPr>
              <a:t>The </a:t>
            </a:r>
            <a:r>
              <a:rPr lang="fr-FR" sz="3200" b="1" dirty="0" err="1" smtClean="0">
                <a:solidFill>
                  <a:schemeClr val="tx2"/>
                </a:solidFill>
                <a:ea typeface="Verdana" panose="020B0604030504040204" pitchFamily="34" charset="0"/>
                <a:cs typeface="Verdana" panose="020B0604030504040204" pitchFamily="34" charset="0"/>
              </a:rPr>
              <a:t>Ecuador</a:t>
            </a:r>
            <a:r>
              <a:rPr lang="fr-FR" sz="3200" b="1" dirty="0" smtClean="0">
                <a:solidFill>
                  <a:schemeClr val="tx2"/>
                </a:solidFill>
                <a:ea typeface="Verdana" panose="020B0604030504040204" pitchFamily="34" charset="0"/>
                <a:cs typeface="Verdana" panose="020B0604030504040204" pitchFamily="34" charset="0"/>
              </a:rPr>
              <a:t> </a:t>
            </a:r>
            <a:r>
              <a:rPr lang="fr-FR" sz="3200" b="1" dirty="0" err="1" smtClean="0">
                <a:solidFill>
                  <a:schemeClr val="tx2"/>
                </a:solidFill>
                <a:ea typeface="Verdana" panose="020B0604030504040204" pitchFamily="34" charset="0"/>
                <a:cs typeface="Verdana" panose="020B0604030504040204" pitchFamily="34" charset="0"/>
              </a:rPr>
              <a:t>earthquake</a:t>
            </a:r>
            <a:r>
              <a:rPr lang="fr-FR" sz="3200" b="1" dirty="0" smtClean="0">
                <a:solidFill>
                  <a:schemeClr val="tx2"/>
                </a:solidFill>
                <a:ea typeface="Verdana" panose="020B0604030504040204" pitchFamily="34" charset="0"/>
                <a:cs typeface="Verdana" panose="020B0604030504040204" pitchFamily="34" charset="0"/>
              </a:rPr>
              <a:t> </a:t>
            </a:r>
            <a:br>
              <a:rPr lang="fr-FR" sz="3200" b="1" dirty="0" smtClean="0">
                <a:solidFill>
                  <a:schemeClr val="tx2"/>
                </a:solidFill>
                <a:ea typeface="Verdana" panose="020B0604030504040204" pitchFamily="34" charset="0"/>
                <a:cs typeface="Verdana" panose="020B0604030504040204" pitchFamily="34" charset="0"/>
              </a:rPr>
            </a:br>
            <a:r>
              <a:rPr lang="fr-FR" sz="3200" b="1" dirty="0" smtClean="0">
                <a:solidFill>
                  <a:schemeClr val="tx2"/>
                </a:solidFill>
                <a:ea typeface="Verdana" panose="020B0604030504040204" pitchFamily="34" charset="0"/>
                <a:cs typeface="Verdana" panose="020B0604030504040204" pitchFamily="34" charset="0"/>
              </a:rPr>
              <a:t>of 16 April 2016</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86992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16</a:t>
            </a:fld>
            <a:endParaRPr lang="en-US"/>
          </a:p>
        </p:txBody>
      </p:sp>
      <p:sp>
        <p:nvSpPr>
          <p:cNvPr id="3" name="Rectangle 2"/>
          <p:cNvSpPr/>
          <p:nvPr/>
        </p:nvSpPr>
        <p:spPr>
          <a:xfrm>
            <a:off x="-6184" y="1412776"/>
            <a:ext cx="5514287" cy="5509200"/>
          </a:xfrm>
          <a:prstGeom prst="rect">
            <a:avLst/>
          </a:prstGeom>
        </p:spPr>
        <p:txBody>
          <a:bodyPr wrap="square">
            <a:spAutoFit/>
          </a:bodyPr>
          <a:lstStyle/>
          <a:p>
            <a:r>
              <a:rPr lang="en-US" sz="1600" b="1" dirty="0" smtClean="0"/>
              <a:t>Earthquake in Ecuador </a:t>
            </a:r>
            <a:r>
              <a:rPr lang="en-GB" sz="1600" b="1" dirty="0"/>
              <a:t>(</a:t>
            </a:r>
            <a:r>
              <a:rPr lang="en-US" sz="1600" b="1" dirty="0"/>
              <a:t>Mw 6.0 in </a:t>
            </a:r>
            <a:r>
              <a:rPr lang="en-US" sz="1600" b="1" dirty="0" err="1" smtClean="0"/>
              <a:t>Muisne</a:t>
            </a:r>
            <a:r>
              <a:rPr lang="en-GB" sz="1600" b="1" dirty="0" smtClean="0"/>
              <a:t>) </a:t>
            </a:r>
            <a:r>
              <a:rPr lang="en-US" sz="1600" b="1" dirty="0" smtClean="0"/>
              <a:t>on </a:t>
            </a:r>
            <a:r>
              <a:rPr lang="en-US" sz="1600" b="1" dirty="0"/>
              <a:t>16 April </a:t>
            </a:r>
            <a:r>
              <a:rPr lang="en-US" sz="1600" b="1" dirty="0" smtClean="0"/>
              <a:t>2016 </a:t>
            </a:r>
            <a:endParaRPr lang="en-US" sz="1600" b="1" dirty="0"/>
          </a:p>
          <a:p>
            <a:pPr algn="just"/>
            <a:r>
              <a:rPr lang="en-US" sz="1600" dirty="0" smtClean="0"/>
              <a:t>-April </a:t>
            </a:r>
            <a:r>
              <a:rPr lang="en-US" sz="1600" dirty="0"/>
              <a:t>17, </a:t>
            </a:r>
            <a:r>
              <a:rPr lang="en-US" sz="1600" dirty="0" smtClean="0"/>
              <a:t>2016: </a:t>
            </a:r>
            <a:r>
              <a:rPr lang="en-US" sz="1600" dirty="0"/>
              <a:t>the Ecuador government asked assistance to the Directorate-General Humanitarian Aid and Civil Protection of the European </a:t>
            </a:r>
            <a:r>
              <a:rPr lang="en-US" sz="1600" dirty="0" smtClean="0"/>
              <a:t>Commission. </a:t>
            </a:r>
            <a:r>
              <a:rPr lang="en-US" sz="1600" dirty="0"/>
              <a:t>Italy declared the emergency state for the Ecuador </a:t>
            </a:r>
            <a:r>
              <a:rPr lang="en-US" sz="1600" dirty="0" smtClean="0"/>
              <a:t>earthquake (under </a:t>
            </a:r>
            <a:r>
              <a:rPr lang="en-US" sz="1600" dirty="0"/>
              <a:t>the coordination of the United Nations</a:t>
            </a:r>
            <a:r>
              <a:rPr lang="en-US" sz="1600" dirty="0" smtClean="0"/>
              <a:t>). </a:t>
            </a:r>
            <a:endParaRPr lang="en-US" sz="1600" u="sng" dirty="0" smtClean="0"/>
          </a:p>
          <a:p>
            <a:pPr marL="0" lvl="1" algn="just" eaLnBrk="0" fontAlgn="base" hangingPunct="0">
              <a:spcBef>
                <a:spcPct val="20000"/>
              </a:spcBef>
              <a:spcAft>
                <a:spcPct val="0"/>
              </a:spcAft>
            </a:pPr>
            <a:r>
              <a:rPr lang="en-US" sz="1600" u="sng" dirty="0" smtClean="0"/>
              <a:t>CEOS </a:t>
            </a:r>
            <a:r>
              <a:rPr lang="en-US" sz="1600" u="sng" dirty="0"/>
              <a:t>Seismic Hazards Pilot partner</a:t>
            </a:r>
            <a:r>
              <a:rPr lang="en-US" sz="1600" dirty="0"/>
              <a:t>: </a:t>
            </a:r>
            <a:r>
              <a:rPr lang="en-US" sz="1600" b="1" dirty="0"/>
              <a:t>Institute for Electromagnetic Sensing of the Environment (CNR-IREA is a Center of Competence on </a:t>
            </a:r>
            <a:r>
              <a:rPr lang="en-US" sz="1600" b="1" dirty="0" err="1"/>
              <a:t>DInSAR</a:t>
            </a:r>
            <a:r>
              <a:rPr lang="en-US" sz="1600" b="1" dirty="0"/>
              <a:t> for the Italian Civil Protection </a:t>
            </a:r>
            <a:r>
              <a:rPr lang="en-US" sz="1600" b="1" dirty="0" smtClean="0"/>
              <a:t>Department, DPC</a:t>
            </a:r>
            <a:r>
              <a:rPr lang="en-US" sz="1600" b="1" dirty="0"/>
              <a:t>). </a:t>
            </a:r>
          </a:p>
          <a:p>
            <a:pPr marL="0" lvl="1" algn="just" eaLnBrk="0" fontAlgn="base" hangingPunct="0">
              <a:spcBef>
                <a:spcPct val="20000"/>
              </a:spcBef>
              <a:spcAft>
                <a:spcPct val="0"/>
              </a:spcAft>
            </a:pPr>
            <a:r>
              <a:rPr lang="en-US" sz="1600" dirty="0" smtClean="0"/>
              <a:t>A detailed</a:t>
            </a:r>
            <a:r>
              <a:rPr lang="en-US" sz="1600" b="1" dirty="0" smtClean="0"/>
              <a:t> </a:t>
            </a:r>
            <a:r>
              <a:rPr lang="en-US" sz="1600" b="1" dirty="0"/>
              <a:t>report on the surface deformations </a:t>
            </a:r>
            <a:r>
              <a:rPr lang="en-US" sz="1600" dirty="0" smtClean="0"/>
              <a:t>was provided by CNR-IREA, </a:t>
            </a:r>
            <a:r>
              <a:rPr lang="en-US" sz="1600" dirty="0"/>
              <a:t>which was also forwarded to the Ecuadorian authorities of civil protection. The generated deformation maps were </a:t>
            </a:r>
            <a:r>
              <a:rPr lang="en-US" sz="1600" dirty="0" smtClean="0"/>
              <a:t>used:</a:t>
            </a:r>
          </a:p>
          <a:p>
            <a:pPr marL="0" lvl="1" algn="just" eaLnBrk="0" fontAlgn="base" hangingPunct="0">
              <a:spcBef>
                <a:spcPct val="20000"/>
              </a:spcBef>
              <a:spcAft>
                <a:spcPct val="0"/>
              </a:spcAft>
            </a:pPr>
            <a:r>
              <a:rPr lang="en-US" sz="1600" b="1" dirty="0" smtClean="0"/>
              <a:t>(a) to </a:t>
            </a:r>
            <a:r>
              <a:rPr lang="en-US" sz="1600" b="1" dirty="0"/>
              <a:t>understand the extension of the area affected by displacement and better focus the activities during the </a:t>
            </a:r>
            <a:r>
              <a:rPr lang="en-US" sz="1600" b="1" dirty="0" smtClean="0"/>
              <a:t>emergency</a:t>
            </a:r>
          </a:p>
          <a:p>
            <a:pPr marL="0" lvl="1" algn="just" eaLnBrk="0" fontAlgn="base" hangingPunct="0">
              <a:spcBef>
                <a:spcPct val="20000"/>
              </a:spcBef>
              <a:spcAft>
                <a:spcPct val="0"/>
              </a:spcAft>
            </a:pPr>
            <a:r>
              <a:rPr lang="en-US" sz="1600" b="1" dirty="0" smtClean="0"/>
              <a:t>(b) to </a:t>
            </a:r>
            <a:r>
              <a:rPr lang="en-US" sz="1600" b="1" dirty="0"/>
              <a:t>model the </a:t>
            </a:r>
            <a:r>
              <a:rPr lang="en-US" sz="1600" b="1" dirty="0" err="1"/>
              <a:t>seismogenic</a:t>
            </a:r>
            <a:r>
              <a:rPr lang="en-US" sz="1600" b="1" dirty="0"/>
              <a:t> fault in order to increase the knowledge on the earthquake and its causes</a:t>
            </a:r>
            <a:r>
              <a:rPr lang="en-US" sz="1600" dirty="0"/>
              <a:t>.  </a:t>
            </a:r>
            <a:endParaRPr lang="en-GB" sz="1600" dirty="0"/>
          </a:p>
          <a:p>
            <a:pPr marL="0" lvl="1" eaLnBrk="0" fontAlgn="base" hangingPunct="0">
              <a:spcBef>
                <a:spcPct val="20000"/>
              </a:spcBef>
              <a:spcAft>
                <a:spcPct val="0"/>
              </a:spcAft>
            </a:pPr>
            <a:endParaRPr lang="en-US" sz="1600" kern="0" dirty="0">
              <a:solidFill>
                <a:srgbClr val="002569"/>
              </a:solidFill>
              <a:latin typeface="Arial" charset="0"/>
              <a:ea typeface="ＭＳ Ｐゴシック" charset="-128"/>
            </a:endParaRPr>
          </a:p>
        </p:txBody>
      </p:sp>
      <p:sp>
        <p:nvSpPr>
          <p:cNvPr id="4" name="Title 4"/>
          <p:cNvSpPr txBox="1">
            <a:spLocks/>
          </p:cNvSpPr>
          <p:nvPr/>
        </p:nvSpPr>
        <p:spPr bwMode="auto">
          <a:xfrm>
            <a:off x="179512" y="168856"/>
            <a:ext cx="8539733"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kern="0" dirty="0" smtClean="0">
                <a:effectLst>
                  <a:outerShdw blurRad="38100" dist="38100" dir="2700000" algn="tl">
                    <a:srgbClr val="000000">
                      <a:alpha val="43137"/>
                    </a:srgbClr>
                  </a:outerShdw>
                </a:effectLst>
                <a:latin typeface="Calibri" panose="020F0502020204030204" pitchFamily="34" charset="0"/>
              </a:rPr>
              <a:t>2016 Ecuador earthquake</a:t>
            </a:r>
            <a:endParaRPr lang="el-GR" kern="0" dirty="0">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5639485" y="4985122"/>
            <a:ext cx="3347864" cy="830997"/>
          </a:xfrm>
          <a:prstGeom prst="rect">
            <a:avLst/>
          </a:prstGeom>
          <a:solidFill>
            <a:schemeClr val="accent3"/>
          </a:solidFill>
        </p:spPr>
        <p:txBody>
          <a:bodyPr wrap="square">
            <a:spAutoFit/>
          </a:bodyPr>
          <a:lstStyle/>
          <a:p>
            <a:pPr algn="just"/>
            <a:r>
              <a:rPr lang="en-US" sz="1200" smtClean="0">
                <a:ea typeface="Perpetua" charset="0"/>
              </a:rPr>
              <a:t>Interferogram</a:t>
            </a:r>
            <a:r>
              <a:rPr lang="en-US" sz="1200" dirty="0" smtClean="0">
                <a:ea typeface="Perpetua" charset="0"/>
              </a:rPr>
              <a:t> </a:t>
            </a:r>
            <a:r>
              <a:rPr lang="en-US" sz="1200" dirty="0">
                <a:ea typeface="Perpetua" charset="0"/>
              </a:rPr>
              <a:t>and displacement map generated by CNR-IREA, exploiting two Copernicus Sentinel-1 acquisitions of 12 and 24 April 2016. </a:t>
            </a:r>
            <a:endParaRPr lang="en-US" sz="1200" dirty="0"/>
          </a:p>
        </p:txBody>
      </p:sp>
      <p:pic>
        <p:nvPicPr>
          <p:cNvPr id="7" name="Image 10"/>
          <p:cNvPicPr/>
          <p:nvPr/>
        </p:nvPicPr>
        <p:blipFill>
          <a:blip r:embed="rId2">
            <a:extLst>
              <a:ext uri="{28A0092B-C50C-407E-A947-70E740481C1C}">
                <a14:useLocalDpi xmlns:a14="http://schemas.microsoft.com/office/drawing/2010/main" val="0"/>
              </a:ext>
            </a:extLst>
          </a:blip>
          <a:stretch>
            <a:fillRect/>
          </a:stretch>
        </p:blipFill>
        <p:spPr>
          <a:xfrm>
            <a:off x="5508104" y="1598964"/>
            <a:ext cx="3553704" cy="3111299"/>
          </a:xfrm>
          <a:prstGeom prst="rect">
            <a:avLst/>
          </a:prstGeom>
        </p:spPr>
      </p:pic>
    </p:spTree>
    <p:extLst>
      <p:ext uri="{BB962C8B-B14F-4D97-AF65-F5344CB8AC3E}">
        <p14:creationId xmlns:p14="http://schemas.microsoft.com/office/powerpoint/2010/main" val="398816644"/>
      </p:ext>
    </p:extLst>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17</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fr-FR" sz="3200" b="1" dirty="0" smtClean="0">
                <a:solidFill>
                  <a:schemeClr val="tx2"/>
                </a:solidFill>
                <a:ea typeface="Verdana" panose="020B0604030504040204" pitchFamily="34" charset="0"/>
                <a:cs typeface="Verdana" panose="020B0604030504040204" pitchFamily="34" charset="0"/>
              </a:rPr>
              <a:t>Central </a:t>
            </a:r>
            <a:r>
              <a:rPr lang="fr-FR" sz="3200" b="1" dirty="0" err="1" smtClean="0">
                <a:solidFill>
                  <a:schemeClr val="tx2"/>
                </a:solidFill>
                <a:ea typeface="Verdana" panose="020B0604030504040204" pitchFamily="34" charset="0"/>
                <a:cs typeface="Verdana" panose="020B0604030504040204" pitchFamily="34" charset="0"/>
              </a:rPr>
              <a:t>Italy</a:t>
            </a:r>
            <a:r>
              <a:rPr lang="fr-FR" sz="3200" b="1" dirty="0" smtClean="0">
                <a:solidFill>
                  <a:schemeClr val="tx2"/>
                </a:solidFill>
                <a:ea typeface="Verdana" panose="020B0604030504040204" pitchFamily="34" charset="0"/>
                <a:cs typeface="Verdana" panose="020B0604030504040204" pitchFamily="34" charset="0"/>
              </a:rPr>
              <a:t> </a:t>
            </a:r>
            <a:r>
              <a:rPr lang="fr-FR" sz="3200" b="1" dirty="0" err="1" smtClean="0">
                <a:solidFill>
                  <a:schemeClr val="tx2"/>
                </a:solidFill>
                <a:ea typeface="Verdana" panose="020B0604030504040204" pitchFamily="34" charset="0"/>
                <a:cs typeface="Verdana" panose="020B0604030504040204" pitchFamily="34" charset="0"/>
              </a:rPr>
              <a:t>earthquakes</a:t>
            </a:r>
            <a:r>
              <a:rPr lang="fr-FR" sz="3200" b="1" dirty="0" smtClean="0">
                <a:solidFill>
                  <a:schemeClr val="tx2"/>
                </a:solidFill>
                <a:ea typeface="Verdana" panose="020B0604030504040204" pitchFamily="34" charset="0"/>
                <a:cs typeface="Verdana" panose="020B0604030504040204" pitchFamily="34" charset="0"/>
              </a:rPr>
              <a:t> </a:t>
            </a:r>
            <a:br>
              <a:rPr lang="fr-FR" sz="3200" b="1" dirty="0" smtClean="0">
                <a:solidFill>
                  <a:schemeClr val="tx2"/>
                </a:solidFill>
                <a:ea typeface="Verdana" panose="020B0604030504040204" pitchFamily="34" charset="0"/>
                <a:cs typeface="Verdana" panose="020B0604030504040204" pitchFamily="34" charset="0"/>
              </a:rPr>
            </a:br>
            <a:r>
              <a:rPr lang="fr-FR" sz="3200" b="1" dirty="0" smtClean="0">
                <a:solidFill>
                  <a:schemeClr val="tx2"/>
                </a:solidFill>
                <a:ea typeface="Verdana" panose="020B0604030504040204" pitchFamily="34" charset="0"/>
                <a:cs typeface="Verdana" panose="020B0604030504040204" pitchFamily="34" charset="0"/>
              </a:rPr>
              <a:t>(24 August, 26 and 30 </a:t>
            </a:r>
            <a:r>
              <a:rPr lang="fr-FR" sz="3200" b="1" dirty="0" err="1" smtClean="0">
                <a:solidFill>
                  <a:schemeClr val="tx2"/>
                </a:solidFill>
                <a:ea typeface="Verdana" panose="020B0604030504040204" pitchFamily="34" charset="0"/>
                <a:cs typeface="Verdana" panose="020B0604030504040204" pitchFamily="34" charset="0"/>
              </a:rPr>
              <a:t>October</a:t>
            </a:r>
            <a:r>
              <a:rPr lang="fr-FR" sz="3200" b="1" dirty="0" smtClean="0">
                <a:solidFill>
                  <a:schemeClr val="tx2"/>
                </a:solidFill>
                <a:ea typeface="Verdana" panose="020B0604030504040204" pitchFamily="34" charset="0"/>
                <a:cs typeface="Verdana" panose="020B0604030504040204" pitchFamily="34" charset="0"/>
              </a:rPr>
              <a:t> 2016)</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485009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18</a:t>
            </a:fld>
            <a:endParaRPr lang="fr-FR">
              <a:solidFill>
                <a:prstClr val="black">
                  <a:tint val="75000"/>
                </a:prstClr>
              </a:solidFill>
            </a:endParaRPr>
          </a:p>
        </p:txBody>
      </p:sp>
      <p:sp>
        <p:nvSpPr>
          <p:cNvPr id="2" name="Titre 1"/>
          <p:cNvSpPr>
            <a:spLocks noGrp="1"/>
          </p:cNvSpPr>
          <p:nvPr>
            <p:ph type="title" idx="4294967295"/>
          </p:nvPr>
        </p:nvSpPr>
        <p:spPr>
          <a:xfrm>
            <a:off x="198612" y="16329"/>
            <a:ext cx="7992888" cy="1084982"/>
          </a:xfrm>
        </p:spPr>
        <p:txBody>
          <a:bodyPr>
            <a:noAutofit/>
          </a:bodyPr>
          <a:lstStyle/>
          <a:p>
            <a:pPr algn="l"/>
            <a:r>
              <a:rPr lang="en-US" dirty="0" smtClean="0">
                <a:latin typeface="Calibri" charset="0"/>
                <a:ea typeface="Calibri" charset="0"/>
                <a:cs typeface="Calibri" charset="0"/>
              </a:rPr>
              <a:t>Central </a:t>
            </a:r>
            <a:r>
              <a:rPr lang="en-US" dirty="0">
                <a:latin typeface="Calibri" charset="0"/>
                <a:ea typeface="Calibri" charset="0"/>
                <a:cs typeface="Calibri" charset="0"/>
              </a:rPr>
              <a:t>Italy </a:t>
            </a:r>
            <a:r>
              <a:rPr lang="en-US" dirty="0" smtClean="0">
                <a:latin typeface="Calibri" charset="0"/>
                <a:ea typeface="Calibri" charset="0"/>
                <a:cs typeface="Calibri" charset="0"/>
              </a:rPr>
              <a:t>Earthquakes: Activation</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3" name="Espace réservé du contenu 2"/>
          <p:cNvSpPr>
            <a:spLocks noGrp="1"/>
          </p:cNvSpPr>
          <p:nvPr>
            <p:ph idx="4294967295"/>
          </p:nvPr>
        </p:nvSpPr>
        <p:spPr>
          <a:xfrm>
            <a:off x="590870" y="1509893"/>
            <a:ext cx="8373617" cy="4852988"/>
          </a:xfrm>
        </p:spPr>
        <p:txBody>
          <a:bodyPr anchor="ctr">
            <a:normAutofit fontScale="92500" lnSpcReduction="10000"/>
          </a:bodyPr>
          <a:lstStyle/>
          <a:p>
            <a:r>
              <a:rPr lang="en-GB" sz="2000" b="0" dirty="0"/>
              <a:t>On </a:t>
            </a:r>
            <a:r>
              <a:rPr lang="en-GB" sz="2000" b="0" dirty="0">
                <a:solidFill>
                  <a:srgbClr val="FF0000"/>
                </a:solidFill>
              </a:rPr>
              <a:t>24 August 2016 </a:t>
            </a:r>
            <a:r>
              <a:rPr lang="en-GB" sz="2000" b="0" dirty="0"/>
              <a:t>at 3:36:32 CEST an earthquake hit Central Italy. It measured </a:t>
            </a:r>
            <a:r>
              <a:rPr lang="en-GB" sz="2000" b="0" dirty="0" smtClean="0"/>
              <a:t>6.0 </a:t>
            </a:r>
            <a:r>
              <a:rPr lang="en-GB" sz="2000" b="0" dirty="0"/>
              <a:t>on the moment magnitude scale and its epicentre was close to </a:t>
            </a:r>
            <a:r>
              <a:rPr lang="en-GB" sz="2000" b="0" dirty="0" err="1"/>
              <a:t>Accumoli</a:t>
            </a:r>
            <a:r>
              <a:rPr lang="en-GB" sz="2000" b="0" dirty="0"/>
              <a:t> in a depth of 4±1 km. Buildings in the villages of </a:t>
            </a:r>
            <a:r>
              <a:rPr lang="en-GB" sz="2000" b="0" dirty="0" err="1"/>
              <a:t>Amatrice</a:t>
            </a:r>
            <a:r>
              <a:rPr lang="en-GB" sz="2000" b="0" dirty="0"/>
              <a:t>, </a:t>
            </a:r>
            <a:r>
              <a:rPr lang="en-GB" sz="2000" b="0" dirty="0" err="1"/>
              <a:t>Accumoli</a:t>
            </a:r>
            <a:r>
              <a:rPr lang="en-GB" sz="2000" b="0" dirty="0"/>
              <a:t> and </a:t>
            </a:r>
            <a:r>
              <a:rPr lang="en-GB" sz="2000" b="0" dirty="0" err="1"/>
              <a:t>Arquata</a:t>
            </a:r>
            <a:r>
              <a:rPr lang="en-GB" sz="2000" b="0" dirty="0"/>
              <a:t> del </a:t>
            </a:r>
            <a:r>
              <a:rPr lang="en-GB" sz="2000" b="0" dirty="0" err="1"/>
              <a:t>Tronto</a:t>
            </a:r>
            <a:r>
              <a:rPr lang="en-GB" sz="2000" b="0" dirty="0"/>
              <a:t> collapsed and caused nearly 300  fatalities</a:t>
            </a:r>
            <a:r>
              <a:rPr lang="en-GB" sz="2000" b="0" dirty="0" smtClean="0"/>
              <a:t>.</a:t>
            </a:r>
          </a:p>
          <a:p>
            <a:r>
              <a:rPr lang="en-GB" sz="2000" b="0" dirty="0" smtClean="0"/>
              <a:t>The </a:t>
            </a:r>
            <a:r>
              <a:rPr lang="en-GB" sz="2000" b="0" dirty="0"/>
              <a:t>same day as the earthquake hit Central Italy, the CEOS Seismic Pilot was activated by the specialists of INGV, the national institute of Geophysics and Volcanology of Italy, with the aim to access and exploit EO data for </a:t>
            </a:r>
            <a:r>
              <a:rPr lang="en-GB" sz="2000" b="0" dirty="0" smtClean="0">
                <a:solidFill>
                  <a:srgbClr val="FF0000"/>
                </a:solidFill>
              </a:rPr>
              <a:t>Active Tectonics Mapping.</a:t>
            </a:r>
          </a:p>
          <a:p>
            <a:r>
              <a:rPr lang="en-US" sz="2000" b="0" dirty="0"/>
              <a:t>Two months later, on </a:t>
            </a:r>
            <a:r>
              <a:rPr lang="en-US" sz="2000" b="0" dirty="0">
                <a:solidFill>
                  <a:srgbClr val="FF0000"/>
                </a:solidFill>
              </a:rPr>
              <a:t>October 26</a:t>
            </a:r>
            <a:r>
              <a:rPr lang="en-US" sz="2000" b="0" dirty="0"/>
              <a:t>, two events of Mw 5.4 and 5.9 occurred about 30 km to </a:t>
            </a:r>
            <a:r>
              <a:rPr lang="en-US" sz="2000" b="0" dirty="0" smtClean="0"/>
              <a:t>the NW </a:t>
            </a:r>
            <a:r>
              <a:rPr lang="en-US" sz="2000" b="0" dirty="0"/>
              <a:t>in </a:t>
            </a:r>
            <a:r>
              <a:rPr lang="en-US" sz="2000" b="0" dirty="0" err="1" smtClean="0"/>
              <a:t>Visso</a:t>
            </a:r>
            <a:r>
              <a:rPr lang="en-US" sz="2000" b="0" dirty="0" smtClean="0"/>
              <a:t>. These </a:t>
            </a:r>
            <a:r>
              <a:rPr lang="en-US" sz="2000" b="0" dirty="0"/>
              <a:t>shocks were then followed on </a:t>
            </a:r>
            <a:r>
              <a:rPr lang="en-US" sz="2000" b="0" dirty="0">
                <a:solidFill>
                  <a:srgbClr val="FF0000"/>
                </a:solidFill>
              </a:rPr>
              <a:t>October 30</a:t>
            </a:r>
            <a:r>
              <a:rPr lang="en-US" sz="2000" b="0" dirty="0"/>
              <a:t> by an earthquake of Mw 6.5 </a:t>
            </a:r>
            <a:r>
              <a:rPr lang="en-US" sz="2000" b="0" dirty="0" smtClean="0"/>
              <a:t>occurring close </a:t>
            </a:r>
            <a:r>
              <a:rPr lang="en-US" sz="2000" b="0" dirty="0"/>
              <a:t>to Norcia, which further increased the damage level in the area. This was the </a:t>
            </a:r>
            <a:r>
              <a:rPr lang="en-US" sz="2000" b="0" dirty="0" smtClean="0">
                <a:solidFill>
                  <a:srgbClr val="FF0000"/>
                </a:solidFill>
              </a:rPr>
              <a:t>largest earthquake </a:t>
            </a:r>
            <a:r>
              <a:rPr lang="en-US" sz="2000" b="0" dirty="0">
                <a:solidFill>
                  <a:srgbClr val="FF0000"/>
                </a:solidFill>
              </a:rPr>
              <a:t>recorded in the last 30 years in </a:t>
            </a:r>
            <a:r>
              <a:rPr lang="en-US" sz="2000" b="0" dirty="0" smtClean="0">
                <a:solidFill>
                  <a:srgbClr val="FF0000"/>
                </a:solidFill>
              </a:rPr>
              <a:t>Italy.</a:t>
            </a:r>
          </a:p>
          <a:p>
            <a:r>
              <a:rPr lang="en-US" sz="2000" b="0" dirty="0" smtClean="0">
                <a:solidFill>
                  <a:srgbClr val="FF0000"/>
                </a:solidFill>
              </a:rPr>
              <a:t>Products and detailed reports </a:t>
            </a:r>
            <a:r>
              <a:rPr lang="en-US" sz="2100" b="0" dirty="0"/>
              <a:t>about the events were </a:t>
            </a:r>
            <a:r>
              <a:rPr lang="en-US" sz="2000" b="0" dirty="0" smtClean="0">
                <a:solidFill>
                  <a:srgbClr val="FF0000"/>
                </a:solidFill>
              </a:rPr>
              <a:t>provided to the Italian Civil Protection Department (DPC) </a:t>
            </a:r>
            <a:r>
              <a:rPr lang="en-US" sz="2100" b="0" dirty="0"/>
              <a:t>by the main </a:t>
            </a:r>
            <a:r>
              <a:rPr lang="en-US" sz="2100" b="0" dirty="0" err="1"/>
              <a:t>CoC</a:t>
            </a:r>
            <a:r>
              <a:rPr lang="en-US" sz="2100" b="0" dirty="0"/>
              <a:t> (INGV) and others </a:t>
            </a:r>
            <a:r>
              <a:rPr lang="en-US" sz="2100" b="0" dirty="0" err="1"/>
              <a:t>CoCs</a:t>
            </a:r>
            <a:r>
              <a:rPr lang="en-US" sz="2100" b="0" dirty="0"/>
              <a:t> (e.g. CNR-IREA)</a:t>
            </a:r>
            <a:endParaRPr lang="fr-FR" sz="2100" b="0" dirty="0"/>
          </a:p>
        </p:txBody>
      </p:sp>
      <p:sp>
        <p:nvSpPr>
          <p:cNvPr id="4" name="Rectangle 3"/>
          <p:cNvSpPr/>
          <p:nvPr/>
        </p:nvSpPr>
        <p:spPr>
          <a:xfrm>
            <a:off x="-1" y="6608385"/>
            <a:ext cx="2195737" cy="276999"/>
          </a:xfrm>
          <a:prstGeom prst="rect">
            <a:avLst/>
          </a:prstGeom>
        </p:spPr>
        <p:txBody>
          <a:bodyPr wrap="square">
            <a:spAutoFit/>
          </a:bodyPr>
          <a:lstStyle/>
          <a:p>
            <a:r>
              <a:rPr lang="en-GB" sz="1200" dirty="0"/>
              <a:t>Gregorio Borgia/AP Photo</a:t>
            </a:r>
          </a:p>
        </p:txBody>
      </p:sp>
    </p:spTree>
    <p:extLst>
      <p:ext uri="{BB962C8B-B14F-4D97-AF65-F5344CB8AC3E}">
        <p14:creationId xmlns:p14="http://schemas.microsoft.com/office/powerpoint/2010/main" val="296753172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19</a:t>
            </a:fld>
            <a:endParaRPr lang="fr-FR">
              <a:solidFill>
                <a:prstClr val="black">
                  <a:tint val="75000"/>
                </a:prstClr>
              </a:solidFill>
            </a:endParaRPr>
          </a:p>
        </p:txBody>
      </p:sp>
      <p:sp>
        <p:nvSpPr>
          <p:cNvPr id="2" name="Titre 1"/>
          <p:cNvSpPr>
            <a:spLocks noGrp="1"/>
          </p:cNvSpPr>
          <p:nvPr>
            <p:ph type="title" idx="4294967295"/>
          </p:nvPr>
        </p:nvSpPr>
        <p:spPr>
          <a:xfrm>
            <a:off x="21908" y="14908"/>
            <a:ext cx="9122092" cy="1084982"/>
          </a:xfrm>
        </p:spPr>
        <p:txBody>
          <a:bodyPr>
            <a:noAutofit/>
          </a:bodyPr>
          <a:lstStyle/>
          <a:p>
            <a:pPr algn="l"/>
            <a:r>
              <a:rPr lang="en-US" dirty="0" err="1" smtClean="0">
                <a:latin typeface="Calibri" charset="0"/>
                <a:ea typeface="Calibri" charset="0"/>
                <a:cs typeface="Calibri" charset="0"/>
              </a:rPr>
              <a:t>Visso</a:t>
            </a:r>
            <a:r>
              <a:rPr lang="en-US" dirty="0" smtClean="0">
                <a:latin typeface="Calibri" charset="0"/>
                <a:ea typeface="Calibri" charset="0"/>
                <a:cs typeface="Calibri" charset="0"/>
              </a:rPr>
              <a:t> and Norcia Earthquakes: Sentinel-1 </a:t>
            </a:r>
            <a:r>
              <a:rPr lang="en-US" dirty="0" err="1" smtClean="0">
                <a:latin typeface="Calibri" charset="0"/>
                <a:ea typeface="Calibri" charset="0"/>
                <a:cs typeface="Calibri" charset="0"/>
              </a:rPr>
              <a:t>interferogram</a:t>
            </a:r>
            <a:r>
              <a:rPr lang="en-US" dirty="0" smtClean="0">
                <a:latin typeface="Calibri" charset="0"/>
                <a:ea typeface="Calibri" charset="0"/>
                <a:cs typeface="Calibri" charset="0"/>
              </a:rPr>
              <a:t> generated by INGV</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9" name="Rectangle 8"/>
          <p:cNvSpPr/>
          <p:nvPr/>
        </p:nvSpPr>
        <p:spPr>
          <a:xfrm>
            <a:off x="5626124" y="2524038"/>
            <a:ext cx="3410372" cy="2893100"/>
          </a:xfrm>
          <a:prstGeom prst="rect">
            <a:avLst/>
          </a:prstGeom>
          <a:solidFill>
            <a:schemeClr val="bg1"/>
          </a:solidFill>
        </p:spPr>
        <p:txBody>
          <a:bodyPr wrap="square">
            <a:spAutoFit/>
          </a:bodyPr>
          <a:lstStyle/>
          <a:p>
            <a:pPr algn="just"/>
            <a:r>
              <a:rPr lang="en-US" sz="1400" dirty="0" smtClean="0"/>
              <a:t>A </a:t>
            </a:r>
            <a:r>
              <a:rPr lang="en-US" sz="1400" dirty="0"/>
              <a:t>detail of the descending </a:t>
            </a:r>
            <a:r>
              <a:rPr lang="en-US" sz="1400" dirty="0" smtClean="0"/>
              <a:t>Sentinel-1 </a:t>
            </a:r>
            <a:r>
              <a:rPr lang="en-US" sz="1400" dirty="0" err="1" smtClean="0"/>
              <a:t>interferogram</a:t>
            </a:r>
            <a:r>
              <a:rPr lang="en-US" sz="1400" dirty="0" smtClean="0"/>
              <a:t>, </a:t>
            </a:r>
            <a:r>
              <a:rPr lang="en-US" sz="1400" dirty="0"/>
              <a:t>showing the </a:t>
            </a:r>
            <a:r>
              <a:rPr lang="en-US" sz="1400" b="1" dirty="0"/>
              <a:t>linear fringe discontinuities</a:t>
            </a:r>
            <a:r>
              <a:rPr lang="en-US" sz="1400" dirty="0"/>
              <a:t> corresponding to ground breakage. The black line has been identified with a co-seismic scarp with 1-2 m displacement on the Monte </a:t>
            </a:r>
            <a:r>
              <a:rPr lang="en-US" sz="1400" dirty="0" err="1"/>
              <a:t>Vettore</a:t>
            </a:r>
            <a:r>
              <a:rPr lang="en-US" sz="1400" dirty="0"/>
              <a:t> </a:t>
            </a:r>
            <a:r>
              <a:rPr lang="en-US" sz="1400" dirty="0" smtClean="0"/>
              <a:t>fault. </a:t>
            </a:r>
            <a:r>
              <a:rPr lang="en-US" sz="1400" dirty="0"/>
              <a:t>The yellow line has not been verified into the field but may represent the surface expression of a lateral fault which has been modeled by the inversion of </a:t>
            </a:r>
            <a:r>
              <a:rPr lang="en-US" sz="1400" dirty="0" err="1"/>
              <a:t>InSAR</a:t>
            </a:r>
            <a:r>
              <a:rPr lang="en-US" sz="1400" dirty="0"/>
              <a:t> data</a:t>
            </a:r>
            <a:r>
              <a:rPr lang="en-US" sz="1400" dirty="0" smtClean="0"/>
              <a:t>. Credits: INGV, Sentinel-1 data: copyright Copernicus </a:t>
            </a:r>
            <a:r>
              <a:rPr lang="en-US" sz="1400" dirty="0" err="1" smtClean="0"/>
              <a:t>programme</a:t>
            </a:r>
            <a:r>
              <a:rPr lang="en-US" sz="1400" dirty="0"/>
              <a:t>.</a:t>
            </a:r>
            <a:endParaRPr lang="en-GB" sz="1400"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5544616" cy="5331068"/>
          </a:xfrm>
          <a:prstGeom prst="rect">
            <a:avLst/>
          </a:prstGeom>
        </p:spPr>
      </p:pic>
    </p:spTree>
    <p:extLst>
      <p:ext uri="{BB962C8B-B14F-4D97-AF65-F5344CB8AC3E}">
        <p14:creationId xmlns:p14="http://schemas.microsoft.com/office/powerpoint/2010/main" val="16418345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2</a:t>
            </a:fld>
            <a:endParaRPr lang="fr-FR"/>
          </a:p>
        </p:txBody>
      </p:sp>
      <p:sp>
        <p:nvSpPr>
          <p:cNvPr id="2" name="Titre 1"/>
          <p:cNvSpPr>
            <a:spLocks noGrp="1"/>
          </p:cNvSpPr>
          <p:nvPr>
            <p:ph type="title" idx="4294967295"/>
          </p:nvPr>
        </p:nvSpPr>
        <p:spPr>
          <a:xfrm>
            <a:off x="971600" y="0"/>
            <a:ext cx="1800200" cy="1012974"/>
          </a:xfrm>
        </p:spPr>
        <p:txBody>
          <a:bodyPr>
            <a:normAutofit/>
          </a:bodyPr>
          <a:lstStyle/>
          <a:p>
            <a:r>
              <a:rPr lang="fr-FR" sz="3600" b="1" dirty="0" err="1">
                <a:effectLst>
                  <a:outerShdw blurRad="38100" dist="38100" dir="2700000" algn="tl">
                    <a:srgbClr val="000000">
                      <a:alpha val="43137"/>
                    </a:srgbClr>
                  </a:outerShdw>
                </a:effectLst>
                <a:latin typeface="Calibri" panose="020F0502020204030204" pitchFamily="34" charset="0"/>
              </a:rPr>
              <a:t>Outline</a:t>
            </a:r>
            <a:endParaRPr lang="fr-FR" sz="3600"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39552" y="1844824"/>
            <a:ext cx="8229600" cy="4525963"/>
          </a:xfrm>
        </p:spPr>
        <p:txBody>
          <a:bodyPr>
            <a:normAutofit/>
          </a:bodyPr>
          <a:lstStyle/>
          <a:p>
            <a:r>
              <a:rPr lang="en-US" sz="2400" b="1" dirty="0" smtClean="0">
                <a:latin typeface="+mj-lt"/>
                <a:ea typeface="+mj-ea"/>
                <a:cs typeface="+mj-cs"/>
              </a:rPr>
              <a:t>Seismic Hazards pilot </a:t>
            </a:r>
            <a:r>
              <a:rPr lang="mr-IN" sz="2400" b="1" dirty="0" smtClean="0">
                <a:latin typeface="+mj-lt"/>
                <a:ea typeface="+mj-ea"/>
                <a:cs typeface="+mj-cs"/>
              </a:rPr>
              <a:t>–</a:t>
            </a:r>
            <a:r>
              <a:rPr lang="en-US" sz="2400" b="1" dirty="0" smtClean="0">
                <a:latin typeface="+mj-lt"/>
                <a:ea typeface="+mj-ea"/>
                <a:cs typeface="+mj-cs"/>
              </a:rPr>
              <a:t> Context, objectives</a:t>
            </a:r>
          </a:p>
          <a:p>
            <a:r>
              <a:rPr lang="en-US" dirty="0" smtClean="0">
                <a:latin typeface="+mj-lt"/>
                <a:ea typeface="+mj-ea"/>
                <a:cs typeface="+mj-cs"/>
              </a:rPr>
              <a:t>Outcomes</a:t>
            </a:r>
            <a:endParaRPr lang="en-US" sz="2400" b="1" dirty="0" smtClean="0">
              <a:latin typeface="+mj-lt"/>
              <a:ea typeface="+mj-ea"/>
              <a:cs typeface="+mj-cs"/>
            </a:endParaRPr>
          </a:p>
          <a:p>
            <a:r>
              <a:rPr lang="en-US" dirty="0" smtClean="0">
                <a:latin typeface="+mj-lt"/>
                <a:ea typeface="+mj-ea"/>
                <a:cs typeface="+mj-cs"/>
              </a:rPr>
              <a:t>Data tracking</a:t>
            </a:r>
            <a:endParaRPr lang="en-US" sz="2400" b="1" dirty="0" smtClean="0">
              <a:latin typeface="+mj-lt"/>
              <a:ea typeface="+mj-ea"/>
              <a:cs typeface="+mj-cs"/>
            </a:endParaRPr>
          </a:p>
          <a:p>
            <a:r>
              <a:rPr lang="en-US" dirty="0" smtClean="0">
                <a:latin typeface="+mj-lt"/>
                <a:ea typeface="+mj-ea"/>
                <a:cs typeface="+mj-cs"/>
              </a:rPr>
              <a:t>Success stories</a:t>
            </a:r>
          </a:p>
          <a:p>
            <a:r>
              <a:rPr lang="en-US" dirty="0" smtClean="0">
                <a:latin typeface="+mj-lt"/>
                <a:ea typeface="+mj-ea"/>
                <a:cs typeface="+mj-cs"/>
              </a:rPr>
              <a:t>Lessons learnt and w</a:t>
            </a:r>
            <a:r>
              <a:rPr lang="en-US" sz="2400" b="1" dirty="0" smtClean="0">
                <a:latin typeface="+mj-lt"/>
                <a:ea typeface="+mj-ea"/>
                <a:cs typeface="+mj-cs"/>
              </a:rPr>
              <a:t>ay forward</a:t>
            </a:r>
            <a:endParaRPr lang="en-US" sz="2400" b="1" dirty="0">
              <a:latin typeface="+mj-lt"/>
              <a:ea typeface="+mj-ea"/>
              <a:cs typeface="+mj-cs"/>
            </a:endParaRPr>
          </a:p>
          <a:p>
            <a:pPr marL="0" indent="0">
              <a:buNone/>
            </a:pPr>
            <a:r>
              <a:rPr lang="en-US" dirty="0"/>
              <a:t/>
            </a:r>
            <a:br>
              <a:rPr lang="en-US" dirty="0"/>
            </a:br>
            <a:endParaRPr lang="fr-FR" dirty="0"/>
          </a:p>
        </p:txBody>
      </p:sp>
    </p:spTree>
    <p:extLst>
      <p:ext uri="{BB962C8B-B14F-4D97-AF65-F5344CB8AC3E}">
        <p14:creationId xmlns:p14="http://schemas.microsoft.com/office/powerpoint/2010/main" val="740378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20</a:t>
            </a:fld>
            <a:endParaRPr lang="fr-FR">
              <a:solidFill>
                <a:prstClr val="black">
                  <a:tint val="75000"/>
                </a:prstClr>
              </a:solidFill>
            </a:endParaRPr>
          </a:p>
        </p:txBody>
      </p:sp>
      <p:sp>
        <p:nvSpPr>
          <p:cNvPr id="2" name="Titre 1"/>
          <p:cNvSpPr>
            <a:spLocks noGrp="1"/>
          </p:cNvSpPr>
          <p:nvPr>
            <p:ph type="title" idx="4294967295"/>
          </p:nvPr>
        </p:nvSpPr>
        <p:spPr>
          <a:xfrm>
            <a:off x="26550" y="0"/>
            <a:ext cx="9122092" cy="1084982"/>
          </a:xfrm>
        </p:spPr>
        <p:txBody>
          <a:bodyPr>
            <a:noAutofit/>
          </a:bodyPr>
          <a:lstStyle/>
          <a:p>
            <a:pPr algn="l"/>
            <a:r>
              <a:rPr lang="en-US" dirty="0" smtClean="0">
                <a:latin typeface="Calibri" charset="0"/>
                <a:ea typeface="Calibri" charset="0"/>
                <a:cs typeface="Calibri" charset="0"/>
              </a:rPr>
              <a:t>Earthquake source models by INGV based on ALOS-2 </a:t>
            </a:r>
            <a:r>
              <a:rPr lang="en-US" dirty="0" err="1" smtClean="0">
                <a:latin typeface="Calibri" charset="0"/>
                <a:ea typeface="Calibri" charset="0"/>
                <a:cs typeface="Calibri" charset="0"/>
              </a:rPr>
              <a:t>interferograms</a:t>
            </a:r>
            <a:r>
              <a:rPr lang="en-US" dirty="0" smtClean="0">
                <a:latin typeface="Calibri" charset="0"/>
                <a:ea typeface="Calibri" charset="0"/>
                <a:cs typeface="Calibri" charset="0"/>
              </a:rPr>
              <a:t>: </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9" name="Rectangle 8"/>
          <p:cNvSpPr/>
          <p:nvPr/>
        </p:nvSpPr>
        <p:spPr>
          <a:xfrm>
            <a:off x="6109166" y="4027271"/>
            <a:ext cx="2725960" cy="1384995"/>
          </a:xfrm>
          <a:prstGeom prst="rect">
            <a:avLst/>
          </a:prstGeom>
          <a:solidFill>
            <a:schemeClr val="bg1"/>
          </a:solidFill>
        </p:spPr>
        <p:txBody>
          <a:bodyPr wrap="square">
            <a:spAutoFit/>
          </a:bodyPr>
          <a:lstStyle/>
          <a:p>
            <a:pPr algn="just"/>
            <a:r>
              <a:rPr lang="en-US" sz="1400" dirty="0" smtClean="0"/>
              <a:t>Source </a:t>
            </a:r>
            <a:r>
              <a:rPr lang="en-US" sz="1400" dirty="0"/>
              <a:t>model </a:t>
            </a:r>
            <a:r>
              <a:rPr lang="en-US" sz="1400" dirty="0" smtClean="0"/>
              <a:t>based </a:t>
            </a:r>
            <a:r>
              <a:rPr lang="en-US" sz="1400" dirty="0"/>
              <a:t>on ALOS-2 unwrapped </a:t>
            </a:r>
            <a:r>
              <a:rPr lang="en-US" sz="1400" dirty="0" err="1" smtClean="0"/>
              <a:t>interferograms</a:t>
            </a:r>
            <a:r>
              <a:rPr lang="en-US" sz="1400" dirty="0" smtClean="0"/>
              <a:t> for </a:t>
            </a:r>
            <a:r>
              <a:rPr lang="en-US" sz="1400" dirty="0"/>
              <a:t>the October 26 and 30 events. The main rupture occurred </a:t>
            </a:r>
            <a:r>
              <a:rPr lang="en-US" sz="1400" dirty="0" smtClean="0"/>
              <a:t>on the </a:t>
            </a:r>
            <a:r>
              <a:rPr lang="en-US" sz="1400" dirty="0"/>
              <a:t>Monte </a:t>
            </a:r>
            <a:r>
              <a:rPr lang="en-US" sz="1400" dirty="0" err="1"/>
              <a:t>Vettore</a:t>
            </a:r>
            <a:r>
              <a:rPr lang="en-US" sz="1400" dirty="0"/>
              <a:t>-Monte </a:t>
            </a:r>
            <a:r>
              <a:rPr lang="en-US" sz="1400" dirty="0" err="1"/>
              <a:t>Bove</a:t>
            </a:r>
            <a:r>
              <a:rPr lang="en-US" sz="1400" dirty="0"/>
              <a:t> </a:t>
            </a:r>
            <a:r>
              <a:rPr lang="en-US" sz="1400" dirty="0" smtClean="0"/>
              <a:t>fault for 25+ </a:t>
            </a:r>
            <a:r>
              <a:rPr lang="en-US" sz="1400" dirty="0"/>
              <a:t>km.</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0" y="1355621"/>
            <a:ext cx="5917007" cy="3945587"/>
          </a:xfrm>
          <a:prstGeom prst="rect">
            <a:avLst/>
          </a:prstGeom>
        </p:spPr>
      </p:pic>
      <p:sp>
        <p:nvSpPr>
          <p:cNvPr id="4" name="Rectangle 3"/>
          <p:cNvSpPr/>
          <p:nvPr/>
        </p:nvSpPr>
        <p:spPr>
          <a:xfrm>
            <a:off x="0" y="5455215"/>
            <a:ext cx="8981957" cy="1169551"/>
          </a:xfrm>
          <a:prstGeom prst="rect">
            <a:avLst/>
          </a:prstGeom>
        </p:spPr>
        <p:txBody>
          <a:bodyPr wrap="square">
            <a:spAutoFit/>
          </a:bodyPr>
          <a:lstStyle/>
          <a:p>
            <a:pPr algn="just"/>
            <a:r>
              <a:rPr lang="en-US" sz="1400" dirty="0" smtClean="0"/>
              <a:t>ALOS 2 </a:t>
            </a:r>
            <a:r>
              <a:rPr lang="en-US" sz="1400" dirty="0" err="1" smtClean="0"/>
              <a:t>interferograms</a:t>
            </a:r>
            <a:r>
              <a:rPr lang="en-US" sz="1400" dirty="0" smtClean="0"/>
              <a:t> showing the cumulated ground deformation caused by the October 26 (</a:t>
            </a:r>
            <a:r>
              <a:rPr lang="en-US" sz="1400" dirty="0" err="1" smtClean="0"/>
              <a:t>Visso</a:t>
            </a:r>
            <a:r>
              <a:rPr lang="en-US" sz="1400" dirty="0" smtClean="0"/>
              <a:t>) and 30 (Norcia) earthquakes. The left image shows an ascending </a:t>
            </a:r>
            <a:r>
              <a:rPr lang="en-US" sz="1400" dirty="0" err="1" smtClean="0"/>
              <a:t>interferogram</a:t>
            </a:r>
            <a:r>
              <a:rPr lang="en-US" sz="1400" dirty="0" smtClean="0"/>
              <a:t> covering the period August 24 - November 02, 2016. The right image shows a descending </a:t>
            </a:r>
            <a:r>
              <a:rPr lang="en-US" sz="1400" dirty="0" err="1" smtClean="0"/>
              <a:t>interferogram</a:t>
            </a:r>
            <a:r>
              <a:rPr lang="en-US" sz="1400" dirty="0" smtClean="0"/>
              <a:t> covering the period August 31 - November 09. The </a:t>
            </a:r>
            <a:r>
              <a:rPr lang="en-US" sz="1400" dirty="0" err="1" smtClean="0"/>
              <a:t>mainshocks</a:t>
            </a:r>
            <a:r>
              <a:rPr lang="en-US" sz="1400" dirty="0" smtClean="0"/>
              <a:t> of October 26 and 30 are shown as red stars. Each </a:t>
            </a:r>
            <a:r>
              <a:rPr lang="en-US" sz="1400" dirty="0" err="1" smtClean="0"/>
              <a:t>colour</a:t>
            </a:r>
            <a:r>
              <a:rPr lang="en-US" sz="1400" dirty="0" smtClean="0"/>
              <a:t> fringe represents 12 cm of Line of Sight ground displacement. Credits: INGV and CNR IREA.</a:t>
            </a:r>
            <a:endParaRPr lang="fr-FR" sz="1400" dirty="0"/>
          </a:p>
        </p:txBody>
      </p:sp>
      <p:pic>
        <p:nvPicPr>
          <p:cNvPr id="6" name="Image 5"/>
          <p:cNvPicPr/>
          <p:nvPr/>
        </p:nvPicPr>
        <p:blipFill rotWithShape="1">
          <a:blip r:embed="rId3">
            <a:extLst>
              <a:ext uri="{28A0092B-C50C-407E-A947-70E740481C1C}">
                <a14:useLocalDpi xmlns:a14="http://schemas.microsoft.com/office/drawing/2010/main" val="0"/>
              </a:ext>
            </a:extLst>
          </a:blip>
          <a:srcRect l="6345" t="7548" r="7855" b="6673"/>
          <a:stretch/>
        </p:blipFill>
        <p:spPr bwMode="auto">
          <a:xfrm>
            <a:off x="5891973" y="1392684"/>
            <a:ext cx="3252027" cy="26345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29567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21</a:t>
            </a:fld>
            <a:endParaRPr lang="fr-FR">
              <a:solidFill>
                <a:prstClr val="black">
                  <a:tint val="75000"/>
                </a:prstClr>
              </a:solidFill>
            </a:endParaRPr>
          </a:p>
        </p:txBody>
      </p:sp>
      <p:sp>
        <p:nvSpPr>
          <p:cNvPr id="2" name="Titre 1"/>
          <p:cNvSpPr>
            <a:spLocks noGrp="1"/>
          </p:cNvSpPr>
          <p:nvPr>
            <p:ph type="title" idx="4294967295"/>
          </p:nvPr>
        </p:nvSpPr>
        <p:spPr>
          <a:xfrm>
            <a:off x="21908" y="0"/>
            <a:ext cx="9122092" cy="1084982"/>
          </a:xfrm>
        </p:spPr>
        <p:txBody>
          <a:bodyPr>
            <a:noAutofit/>
          </a:bodyPr>
          <a:lstStyle/>
          <a:p>
            <a:pPr algn="l"/>
            <a:r>
              <a:rPr lang="en-US" dirty="0" smtClean="0">
                <a:latin typeface="Calibri" charset="0"/>
                <a:ea typeface="Calibri" charset="0"/>
                <a:cs typeface="Calibri" charset="0"/>
              </a:rPr>
              <a:t>2016 </a:t>
            </a:r>
            <a:r>
              <a:rPr lang="en-US" dirty="0" err="1" smtClean="0">
                <a:latin typeface="Calibri" charset="0"/>
                <a:ea typeface="Calibri" charset="0"/>
                <a:cs typeface="Calibri" charset="0"/>
              </a:rPr>
              <a:t>Visso</a:t>
            </a:r>
            <a:r>
              <a:rPr lang="en-US" dirty="0" smtClean="0">
                <a:latin typeface="Calibri" charset="0"/>
                <a:ea typeface="Calibri" charset="0"/>
                <a:cs typeface="Calibri" charset="0"/>
              </a:rPr>
              <a:t> earthquake: example of GEP hosted processing executed by a thematic user.</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6" name="Rectangle 5"/>
          <p:cNvSpPr/>
          <p:nvPr/>
        </p:nvSpPr>
        <p:spPr>
          <a:xfrm>
            <a:off x="179512" y="6165304"/>
            <a:ext cx="8784976" cy="523220"/>
          </a:xfrm>
          <a:prstGeom prst="rect">
            <a:avLst/>
          </a:prstGeom>
          <a:solidFill>
            <a:schemeClr val="bg1"/>
          </a:solidFill>
        </p:spPr>
        <p:txBody>
          <a:bodyPr wrap="square">
            <a:spAutoFit/>
          </a:bodyPr>
          <a:lstStyle/>
          <a:p>
            <a:pPr algn="just"/>
            <a:r>
              <a:rPr lang="en-GB" sz="1400" b="1" dirty="0" err="1"/>
              <a:t>Interferogram</a:t>
            </a:r>
            <a:r>
              <a:rPr lang="en-GB" sz="1400" b="1" dirty="0"/>
              <a:t> based on the GEP-hosted processing chain DIAPASON of the French space agency CNES and </a:t>
            </a:r>
            <a:r>
              <a:rPr lang="en-GB" sz="1400" b="1" dirty="0">
                <a:solidFill>
                  <a:srgbClr val="FF0000"/>
                </a:solidFill>
              </a:rPr>
              <a:t>processed by INGV </a:t>
            </a:r>
            <a:r>
              <a:rPr lang="en-GB" sz="1400" b="1" dirty="0"/>
              <a:t>using Sentinel-1 acquisitions of </a:t>
            </a:r>
            <a:r>
              <a:rPr lang="en-GB" sz="1400" b="1" dirty="0" smtClean="0"/>
              <a:t>15</a:t>
            </a:r>
            <a:r>
              <a:rPr lang="en-GB" sz="1400" b="1" baseline="30000" dirty="0" smtClean="0"/>
              <a:t>th</a:t>
            </a:r>
            <a:r>
              <a:rPr lang="en-GB" sz="1400" b="1" dirty="0" smtClean="0"/>
              <a:t> </a:t>
            </a:r>
            <a:r>
              <a:rPr lang="en-GB" sz="1400" b="1" dirty="0"/>
              <a:t>and </a:t>
            </a:r>
            <a:r>
              <a:rPr lang="en-GB" sz="1400" b="1" dirty="0" smtClean="0"/>
              <a:t>27</a:t>
            </a:r>
            <a:r>
              <a:rPr lang="en-GB" sz="1400" b="1" baseline="30000" dirty="0" smtClean="0"/>
              <a:t>th</a:t>
            </a:r>
            <a:r>
              <a:rPr lang="en-GB" sz="1400" b="1" dirty="0" smtClean="0"/>
              <a:t> October 2016.</a:t>
            </a:r>
            <a:endParaRPr lang="el-GR" sz="1400" b="1" dirty="0"/>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2485"/>
          <a:stretch/>
        </p:blipFill>
        <p:spPr>
          <a:xfrm>
            <a:off x="1403648" y="1412776"/>
            <a:ext cx="6696744" cy="4680520"/>
          </a:xfrm>
          <a:prstGeom prst="rect">
            <a:avLst/>
          </a:prstGeom>
        </p:spPr>
      </p:pic>
    </p:spTree>
    <p:extLst>
      <p:ext uri="{BB962C8B-B14F-4D97-AF65-F5344CB8AC3E}">
        <p14:creationId xmlns:p14="http://schemas.microsoft.com/office/powerpoint/2010/main" val="33298197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22</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dirty="0" smtClean="0">
                <a:solidFill>
                  <a:schemeClr val="tx2"/>
                </a:solidFill>
                <a:effectLst>
                  <a:outerShdw blurRad="38100" dist="38100" dir="2700000" algn="tl">
                    <a:srgbClr val="000000">
                      <a:alpha val="43137"/>
                    </a:srgbClr>
                  </a:outerShdw>
                </a:effectLst>
              </a:rPr>
              <a:t>Strain rate mapping by COMET using the </a:t>
            </a:r>
            <a:r>
              <a:rPr lang="en-US" dirty="0" err="1" smtClean="0">
                <a:solidFill>
                  <a:schemeClr val="tx2"/>
                </a:solidFill>
                <a:effectLst>
                  <a:outerShdw blurRad="38100" dist="38100" dir="2700000" algn="tl">
                    <a:srgbClr val="000000">
                      <a:alpha val="43137"/>
                    </a:srgbClr>
                  </a:outerShdw>
                </a:effectLst>
              </a:rPr>
              <a:t>LiCSAR</a:t>
            </a:r>
            <a:r>
              <a:rPr lang="en-US" dirty="0" smtClean="0">
                <a:solidFill>
                  <a:schemeClr val="tx2"/>
                </a:solidFill>
                <a:effectLst>
                  <a:outerShdw blurRad="38100" dist="38100" dir="2700000" algn="tl">
                    <a:srgbClr val="000000">
                      <a:alpha val="43137"/>
                    </a:srgbClr>
                  </a:outerShdw>
                </a:effectLst>
              </a:rPr>
              <a:t> system</a:t>
            </a:r>
            <a:endParaRPr lang="el-GR"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65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23</a:t>
            </a:fld>
            <a:endParaRPr lang="fr-FR">
              <a:solidFill>
                <a:prstClr val="black">
                  <a:tint val="75000"/>
                </a:prstClr>
              </a:solidFill>
            </a:endParaRPr>
          </a:p>
        </p:txBody>
      </p:sp>
      <p:sp>
        <p:nvSpPr>
          <p:cNvPr id="2" name="Titre 1"/>
          <p:cNvSpPr>
            <a:spLocks noGrp="1"/>
          </p:cNvSpPr>
          <p:nvPr>
            <p:ph type="title" idx="4294967295"/>
          </p:nvPr>
        </p:nvSpPr>
        <p:spPr>
          <a:xfrm>
            <a:off x="21908" y="-35885"/>
            <a:ext cx="9122092" cy="1084982"/>
          </a:xfrm>
        </p:spPr>
        <p:txBody>
          <a:bodyPr>
            <a:noAutofit/>
          </a:bodyPr>
          <a:lstStyle/>
          <a:p>
            <a:pPr algn="l"/>
            <a:r>
              <a:rPr lang="en-US" dirty="0" smtClean="0">
                <a:latin typeface="Calibri" charset="0"/>
                <a:ea typeface="Calibri" charset="0"/>
                <a:cs typeface="Calibri" charset="0"/>
              </a:rPr>
              <a:t>COMET-</a:t>
            </a:r>
            <a:r>
              <a:rPr lang="en-US" dirty="0" err="1" smtClean="0">
                <a:latin typeface="Calibri" charset="0"/>
                <a:ea typeface="Calibri" charset="0"/>
                <a:cs typeface="Calibri" charset="0"/>
              </a:rPr>
              <a:t>LiCSAR</a:t>
            </a:r>
            <a:r>
              <a:rPr lang="en-US" dirty="0" smtClean="0">
                <a:latin typeface="Calibri" charset="0"/>
                <a:ea typeface="Calibri" charset="0"/>
                <a:cs typeface="Calibri" charset="0"/>
              </a:rPr>
              <a:t>: Tools </a:t>
            </a:r>
            <a:r>
              <a:rPr lang="en-US" dirty="0">
                <a:latin typeface="Calibri" charset="0"/>
                <a:ea typeface="Calibri" charset="0"/>
                <a:cs typeface="Calibri" charset="0"/>
              </a:rPr>
              <a:t>for automated generation of Sentinel-1 frame </a:t>
            </a:r>
            <a:r>
              <a:rPr lang="en-US" dirty="0" err="1">
                <a:latin typeface="Calibri" charset="0"/>
                <a:ea typeface="Calibri" charset="0"/>
                <a:cs typeface="Calibri" charset="0"/>
              </a:rPr>
              <a:t>interferograms</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4" name="Rectangle 3"/>
          <p:cNvSpPr/>
          <p:nvPr/>
        </p:nvSpPr>
        <p:spPr>
          <a:xfrm>
            <a:off x="150292" y="5030628"/>
            <a:ext cx="8640960" cy="1323439"/>
          </a:xfrm>
          <a:prstGeom prst="rect">
            <a:avLst/>
          </a:prstGeom>
        </p:spPr>
        <p:txBody>
          <a:bodyPr wrap="square">
            <a:spAutoFit/>
          </a:bodyPr>
          <a:lstStyle/>
          <a:p>
            <a:pPr algn="just"/>
            <a:r>
              <a:rPr lang="en-US" sz="1600" dirty="0" smtClean="0"/>
              <a:t>The </a:t>
            </a:r>
            <a:r>
              <a:rPr lang="en-US" sz="1600" dirty="0" err="1"/>
              <a:t>LiCSAR</a:t>
            </a:r>
            <a:r>
              <a:rPr lang="en-US" sz="1600" dirty="0"/>
              <a:t> </a:t>
            </a:r>
            <a:r>
              <a:rPr lang="en-US" sz="1600" dirty="0" err="1"/>
              <a:t>InSAR</a:t>
            </a:r>
            <a:r>
              <a:rPr lang="en-US" sz="1600" dirty="0"/>
              <a:t> products are generated within two weeks of acquisition of Sentinel-1 images. </a:t>
            </a:r>
            <a:r>
              <a:rPr lang="en-US" sz="1600" b="1" dirty="0" smtClean="0"/>
              <a:t>Over </a:t>
            </a:r>
            <a:r>
              <a:rPr lang="en-US" sz="1600" b="1" dirty="0"/>
              <a:t>1000 frames </a:t>
            </a:r>
            <a:r>
              <a:rPr lang="en-US" sz="1600" dirty="0" smtClean="0"/>
              <a:t>have being</a:t>
            </a:r>
            <a:r>
              <a:rPr lang="en-US" sz="1600" b="1" dirty="0" smtClean="0"/>
              <a:t> </a:t>
            </a:r>
            <a:r>
              <a:rPr lang="en-US" sz="1600" b="1" dirty="0"/>
              <a:t>processed </a:t>
            </a:r>
            <a:r>
              <a:rPr lang="en-US" sz="1600" dirty="0"/>
              <a:t>systematically over the </a:t>
            </a:r>
            <a:r>
              <a:rPr lang="en-US" sz="1600" b="1" dirty="0"/>
              <a:t>Alpine-Himalayan Belt. First </a:t>
            </a:r>
            <a:r>
              <a:rPr lang="en-US" sz="1600" b="1" dirty="0" err="1"/>
              <a:t>LiCSAR</a:t>
            </a:r>
            <a:r>
              <a:rPr lang="en-US" sz="1600" b="1" dirty="0"/>
              <a:t> results </a:t>
            </a:r>
            <a:r>
              <a:rPr lang="en-US" sz="1600" dirty="0"/>
              <a:t>were presented in the AGU 2016 for large scale Sentinel-1 frames processing for the </a:t>
            </a:r>
            <a:r>
              <a:rPr lang="en-US" sz="1600" b="1" dirty="0"/>
              <a:t>entire North Anatolian Fault</a:t>
            </a:r>
            <a:r>
              <a:rPr lang="en-US" sz="1600" dirty="0"/>
              <a:t>. </a:t>
            </a:r>
            <a:endParaRPr lang="en-US" sz="1600" dirty="0" smtClean="0"/>
          </a:p>
          <a:p>
            <a:pPr algn="just"/>
            <a:r>
              <a:rPr lang="en-US" sz="1600" dirty="0" smtClean="0"/>
              <a:t>Details: </a:t>
            </a:r>
            <a:r>
              <a:rPr lang="en-US" sz="1200" dirty="0" smtClean="0">
                <a:hlinkClick r:id="rId2"/>
              </a:rPr>
              <a:t>http</a:t>
            </a:r>
            <a:r>
              <a:rPr lang="en-US" sz="1200" dirty="0">
                <a:hlinkClick r:id="rId2"/>
              </a:rPr>
              <a:t>://comet.nerc.ac.uk/COMET-LiCS-portal</a:t>
            </a:r>
            <a:r>
              <a:rPr lang="en-US" sz="1200" dirty="0" smtClean="0">
                <a:hlinkClick r:id="rId2"/>
              </a:rPr>
              <a:t>/</a:t>
            </a:r>
            <a:r>
              <a:rPr lang="en-US" sz="1200" dirty="0" smtClean="0"/>
              <a:t> </a:t>
            </a:r>
            <a:endParaRPr lang="fr-FR" sz="1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60" y="1841315"/>
            <a:ext cx="4824537" cy="323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588" y="1869067"/>
            <a:ext cx="4127500" cy="214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66592" y="4010848"/>
            <a:ext cx="4127500" cy="830997"/>
          </a:xfrm>
          <a:prstGeom prst="rect">
            <a:avLst/>
          </a:prstGeom>
        </p:spPr>
        <p:txBody>
          <a:bodyPr wrap="square">
            <a:spAutoFit/>
          </a:bodyPr>
          <a:lstStyle/>
          <a:p>
            <a:pPr algn="just"/>
            <a:r>
              <a:rPr lang="en-US" sz="1200" dirty="0"/>
              <a:t>East-West component of the surface </a:t>
            </a:r>
            <a:r>
              <a:rPr lang="en-US" sz="1200" dirty="0" smtClean="0"/>
              <a:t>displacement rates </a:t>
            </a:r>
            <a:r>
              <a:rPr lang="en-US" sz="1200" dirty="0"/>
              <a:t>from October 2014 to April 2016 using ascending and descending passes over the entire length of the North Anatolian Fault System.</a:t>
            </a:r>
          </a:p>
        </p:txBody>
      </p:sp>
      <p:sp>
        <p:nvSpPr>
          <p:cNvPr id="9" name="Rectangle 8"/>
          <p:cNvSpPr/>
          <p:nvPr/>
        </p:nvSpPr>
        <p:spPr>
          <a:xfrm>
            <a:off x="214610" y="1284292"/>
            <a:ext cx="8640960" cy="584775"/>
          </a:xfrm>
          <a:prstGeom prst="rect">
            <a:avLst/>
          </a:prstGeom>
        </p:spPr>
        <p:txBody>
          <a:bodyPr wrap="square">
            <a:spAutoFit/>
          </a:bodyPr>
          <a:lstStyle/>
          <a:p>
            <a:pPr algn="just"/>
            <a:r>
              <a:rPr lang="en-US" sz="1600" dirty="0" smtClean="0">
                <a:solidFill>
                  <a:srgbClr val="C00000"/>
                </a:solidFill>
              </a:rPr>
              <a:t>Working with new types of data: SENTINEL-1 </a:t>
            </a:r>
            <a:r>
              <a:rPr lang="en-US" sz="1600" dirty="0">
                <a:solidFill>
                  <a:srgbClr val="C00000"/>
                </a:solidFill>
              </a:rPr>
              <a:t>generates massive volumes of data </a:t>
            </a:r>
            <a:r>
              <a:rPr lang="en-US" sz="1600" dirty="0" smtClean="0">
                <a:solidFill>
                  <a:srgbClr val="C00000"/>
                </a:solidFill>
              </a:rPr>
              <a:t>with </a:t>
            </a:r>
            <a:r>
              <a:rPr lang="en-US" sz="1600" dirty="0">
                <a:solidFill>
                  <a:srgbClr val="C00000"/>
                </a:solidFill>
              </a:rPr>
              <a:t>high duty cycle, shorter revisits, and wider </a:t>
            </a:r>
            <a:r>
              <a:rPr lang="en-US" sz="1600" dirty="0" smtClean="0">
                <a:solidFill>
                  <a:srgbClr val="C00000"/>
                </a:solidFill>
              </a:rPr>
              <a:t>swaths than previous missions (e.g. ENVISAT). </a:t>
            </a:r>
            <a:endParaRPr lang="fr-FR" sz="1600" dirty="0">
              <a:solidFill>
                <a:srgbClr val="C00000"/>
              </a:solidFill>
            </a:endParaRPr>
          </a:p>
        </p:txBody>
      </p:sp>
    </p:spTree>
    <p:extLst>
      <p:ext uri="{BB962C8B-B14F-4D97-AF65-F5344CB8AC3E}">
        <p14:creationId xmlns:p14="http://schemas.microsoft.com/office/powerpoint/2010/main" val="372934388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24</a:t>
            </a:fld>
            <a:endParaRPr lang="fr-FR">
              <a:solidFill>
                <a:prstClr val="black">
                  <a:tint val="75000"/>
                </a:prstClr>
              </a:solidFill>
            </a:endParaRPr>
          </a:p>
        </p:txBody>
      </p:sp>
      <p:sp>
        <p:nvSpPr>
          <p:cNvPr id="2" name="Titre 1"/>
          <p:cNvSpPr>
            <a:spLocks noGrp="1"/>
          </p:cNvSpPr>
          <p:nvPr>
            <p:ph type="title" idx="4294967295"/>
          </p:nvPr>
        </p:nvSpPr>
        <p:spPr>
          <a:xfrm>
            <a:off x="21908" y="-37480"/>
            <a:ext cx="9122092" cy="1084982"/>
          </a:xfrm>
        </p:spPr>
        <p:txBody>
          <a:bodyPr>
            <a:noAutofit/>
          </a:bodyPr>
          <a:lstStyle/>
          <a:p>
            <a:pPr algn="l"/>
            <a:r>
              <a:rPr lang="en-US" dirty="0" smtClean="0">
                <a:latin typeface="Calibri" charset="0"/>
                <a:ea typeface="Calibri" charset="0"/>
                <a:cs typeface="Calibri" charset="0"/>
              </a:rPr>
              <a:t>COMET-</a:t>
            </a:r>
            <a:r>
              <a:rPr lang="en-US" dirty="0" err="1" smtClean="0">
                <a:latin typeface="Calibri" charset="0"/>
                <a:ea typeface="Calibri" charset="0"/>
                <a:cs typeface="Calibri" charset="0"/>
              </a:rPr>
              <a:t>LiCSAR</a:t>
            </a:r>
            <a:r>
              <a:rPr lang="en-US" dirty="0" smtClean="0">
                <a:latin typeface="Calibri" charset="0"/>
                <a:ea typeface="Calibri" charset="0"/>
                <a:cs typeface="Calibri" charset="0"/>
              </a:rPr>
              <a:t>: comments and next steps</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4" name="Rectangle 3"/>
          <p:cNvSpPr/>
          <p:nvPr/>
        </p:nvSpPr>
        <p:spPr>
          <a:xfrm>
            <a:off x="262474" y="1700808"/>
            <a:ext cx="8640960" cy="3539430"/>
          </a:xfrm>
          <a:prstGeom prst="rect">
            <a:avLst/>
          </a:prstGeom>
        </p:spPr>
        <p:txBody>
          <a:bodyPr wrap="square">
            <a:spAutoFit/>
          </a:bodyPr>
          <a:lstStyle/>
          <a:p>
            <a:pPr marL="285750" indent="-285750">
              <a:buFont typeface="Arial" panose="020B0604020202020204" pitchFamily="34" charset="0"/>
              <a:buChar char="•"/>
            </a:pPr>
            <a:r>
              <a:rPr lang="en-US" sz="1600" dirty="0" err="1"/>
              <a:t>LiCSAR</a:t>
            </a:r>
            <a:r>
              <a:rPr lang="en-US" sz="1600" dirty="0"/>
              <a:t> products will be </a:t>
            </a:r>
            <a:r>
              <a:rPr lang="en-US" sz="1600" b="1" dirty="0"/>
              <a:t>made available through GEP </a:t>
            </a:r>
            <a:r>
              <a:rPr lang="en-US" sz="1600" dirty="0"/>
              <a:t>in the next months. Next steps: process a larger area and reprocess the entire Sentinel-1 mission since 2014.</a:t>
            </a:r>
            <a:endParaRPr lang="en-GB" sz="1600" dirty="0" smtClean="0"/>
          </a:p>
          <a:p>
            <a:pPr marL="285750" indent="-285750">
              <a:buFont typeface="Arial" panose="020B0604020202020204" pitchFamily="34" charset="0"/>
              <a:buChar char="•"/>
            </a:pPr>
            <a:r>
              <a:rPr lang="en-GB" sz="1600" dirty="0" smtClean="0"/>
              <a:t>Strain-rate mapping will allow to </a:t>
            </a:r>
            <a:r>
              <a:rPr lang="en-GB" sz="1600" b="1" dirty="0" smtClean="0"/>
              <a:t>determine how often earthquakes occur.</a:t>
            </a:r>
          </a:p>
          <a:p>
            <a:pPr marL="285750" indent="-285750">
              <a:buFont typeface="Arial" panose="020B0604020202020204" pitchFamily="34" charset="0"/>
              <a:buChar char="•"/>
            </a:pPr>
            <a:r>
              <a:rPr lang="en-GB" sz="1600" dirty="0" smtClean="0"/>
              <a:t>COMET </a:t>
            </a:r>
            <a:r>
              <a:rPr lang="en-GB" sz="1600" dirty="0"/>
              <a:t>is now producing </a:t>
            </a:r>
            <a:r>
              <a:rPr lang="en-GB" sz="1600" dirty="0" err="1"/>
              <a:t>interferograms</a:t>
            </a:r>
            <a:r>
              <a:rPr lang="en-GB" sz="1600" dirty="0"/>
              <a:t> </a:t>
            </a:r>
            <a:r>
              <a:rPr lang="en-GB" sz="1600" b="1" dirty="0"/>
              <a:t>routinely for the Alpine-Himalayan Belt</a:t>
            </a:r>
            <a:r>
              <a:rPr lang="en-GB" sz="1600" dirty="0"/>
              <a:t>. Time series and average line of sight velocities will follow in the next year</a:t>
            </a:r>
            <a:r>
              <a:rPr lang="en-GB" sz="1600" dirty="0" smtClean="0"/>
              <a:t>.</a:t>
            </a:r>
          </a:p>
          <a:p>
            <a:pPr marL="285750" indent="-285750">
              <a:buFont typeface="Arial" panose="020B0604020202020204" pitchFamily="34" charset="0"/>
              <a:buChar char="•"/>
            </a:pPr>
            <a:r>
              <a:rPr lang="en-GB" sz="1600" dirty="0" smtClean="0"/>
              <a:t>Next priority area is the </a:t>
            </a:r>
            <a:r>
              <a:rPr lang="en-GB" sz="1600" b="1" dirty="0" smtClean="0"/>
              <a:t>East African Rift</a:t>
            </a:r>
            <a:r>
              <a:rPr lang="en-GB" sz="1600" dirty="0" smtClean="0"/>
              <a:t>.</a:t>
            </a:r>
            <a:endParaRPr lang="en-GB" sz="1600" dirty="0"/>
          </a:p>
          <a:p>
            <a:pPr marL="285750" indent="-285750">
              <a:buFont typeface="Arial" panose="020B0604020202020204" pitchFamily="34" charset="0"/>
              <a:buChar char="•"/>
            </a:pPr>
            <a:r>
              <a:rPr lang="en-GB" sz="1600" dirty="0"/>
              <a:t>W</a:t>
            </a:r>
            <a:r>
              <a:rPr lang="en-GB" sz="1600" dirty="0" smtClean="0"/>
              <a:t>orking </a:t>
            </a:r>
            <a:r>
              <a:rPr lang="en-GB" sz="1600" dirty="0"/>
              <a:t>with </a:t>
            </a:r>
            <a:r>
              <a:rPr lang="en-GB" sz="1600" b="1" dirty="0"/>
              <a:t>the </a:t>
            </a:r>
            <a:r>
              <a:rPr lang="en-GB" sz="1600" b="1" dirty="0" smtClean="0"/>
              <a:t>GEP </a:t>
            </a:r>
            <a:r>
              <a:rPr lang="en-GB" sz="1600" b="1" dirty="0"/>
              <a:t>and EPOS </a:t>
            </a:r>
            <a:r>
              <a:rPr lang="en-GB" sz="1600" dirty="0"/>
              <a:t>to integrate COMET data into </a:t>
            </a:r>
            <a:r>
              <a:rPr lang="en-GB" sz="1600" dirty="0" smtClean="0"/>
              <a:t>their </a:t>
            </a:r>
            <a:r>
              <a:rPr lang="en-GB" sz="1600" dirty="0"/>
              <a:t>portals.</a:t>
            </a:r>
          </a:p>
          <a:p>
            <a:pPr marL="285750" indent="-285750">
              <a:buFont typeface="Arial" panose="020B0604020202020204" pitchFamily="34" charset="0"/>
              <a:buChar char="•"/>
            </a:pPr>
            <a:r>
              <a:rPr lang="en-GB" sz="1600" dirty="0" smtClean="0"/>
              <a:t>Validation exercises in </a:t>
            </a:r>
            <a:r>
              <a:rPr lang="en-GB" sz="1600" dirty="0"/>
              <a:t>Turkey have shown that </a:t>
            </a:r>
            <a:r>
              <a:rPr lang="en-GB" sz="1600" b="1" dirty="0"/>
              <a:t>with 3 years of Sentinel-1 data </a:t>
            </a:r>
            <a:r>
              <a:rPr lang="en-GB" sz="1600" b="1" dirty="0" smtClean="0"/>
              <a:t>are </a:t>
            </a:r>
            <a:r>
              <a:rPr lang="en-GB" sz="1600" b="1" dirty="0"/>
              <a:t>comparable in quality with the data from 7 years of </a:t>
            </a:r>
            <a:r>
              <a:rPr lang="en-GB" sz="1600" b="1" dirty="0" err="1"/>
              <a:t>Envisat</a:t>
            </a:r>
            <a:r>
              <a:rPr lang="en-GB" sz="1600" dirty="0"/>
              <a:t>, and </a:t>
            </a:r>
            <a:r>
              <a:rPr lang="en-GB" sz="1600" dirty="0" smtClean="0"/>
              <a:t>accuracy is expected to </a:t>
            </a:r>
            <a:r>
              <a:rPr lang="en-GB" sz="1600" dirty="0"/>
              <a:t>continue to improve</a:t>
            </a:r>
          </a:p>
          <a:p>
            <a:pPr marL="285750" indent="-285750">
              <a:buFont typeface="Arial" panose="020B0604020202020204" pitchFamily="34" charset="0"/>
              <a:buChar char="•"/>
            </a:pPr>
            <a:r>
              <a:rPr lang="en-GB" sz="1600" dirty="0" smtClean="0"/>
              <a:t>Testing </a:t>
            </a:r>
            <a:r>
              <a:rPr lang="en-GB" sz="1600" b="1" dirty="0" smtClean="0"/>
              <a:t>various </a:t>
            </a:r>
            <a:r>
              <a:rPr lang="en-GB" sz="1600" b="1" dirty="0"/>
              <a:t>strain rate mapping methods </a:t>
            </a:r>
            <a:r>
              <a:rPr lang="en-GB" sz="1600" dirty="0"/>
              <a:t>and establishing which of these are capable of incorporating constraints from </a:t>
            </a:r>
            <a:r>
              <a:rPr lang="en-GB" sz="1600" dirty="0" err="1"/>
              <a:t>InSAR</a:t>
            </a:r>
            <a:r>
              <a:rPr lang="en-GB" sz="1600" dirty="0"/>
              <a:t>.</a:t>
            </a:r>
          </a:p>
          <a:p>
            <a:pPr marL="285750" indent="-285750">
              <a:buFont typeface="Arial" panose="020B0604020202020204" pitchFamily="34" charset="0"/>
              <a:buChar char="•"/>
            </a:pPr>
            <a:r>
              <a:rPr lang="en-GB" sz="1600" dirty="0"/>
              <a:t>The </a:t>
            </a:r>
            <a:r>
              <a:rPr lang="en-GB" sz="1600" b="1" dirty="0"/>
              <a:t>first regional high-resolution strain rate models </a:t>
            </a:r>
            <a:r>
              <a:rPr lang="en-GB" sz="1600" dirty="0" smtClean="0"/>
              <a:t>will </a:t>
            </a:r>
            <a:r>
              <a:rPr lang="en-GB" sz="1600" dirty="0"/>
              <a:t>be produced </a:t>
            </a:r>
            <a:r>
              <a:rPr lang="en-GB" sz="1600" dirty="0" smtClean="0"/>
              <a:t>within 2018.</a:t>
            </a:r>
          </a:p>
          <a:p>
            <a:pPr marL="285750" indent="-285750">
              <a:buFont typeface="Arial" panose="020B0604020202020204" pitchFamily="34" charset="0"/>
              <a:buChar char="•"/>
            </a:pPr>
            <a:r>
              <a:rPr lang="en-GB" sz="1600" dirty="0" smtClean="0"/>
              <a:t>COMET aims to monitor all of Earth’s tectonic zones using Sentinel-1.</a:t>
            </a:r>
            <a:endParaRPr lang="en-GB" sz="1600" dirty="0"/>
          </a:p>
        </p:txBody>
      </p:sp>
    </p:spTree>
    <p:extLst>
      <p:ext uri="{BB962C8B-B14F-4D97-AF65-F5344CB8AC3E}">
        <p14:creationId xmlns:p14="http://schemas.microsoft.com/office/powerpoint/2010/main" val="2311053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25</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dirty="0" err="1" smtClean="0">
                <a:solidFill>
                  <a:schemeClr val="tx2"/>
                </a:solidFill>
                <a:effectLst>
                  <a:outerShdw blurRad="38100" dist="38100" dir="2700000" algn="tl">
                    <a:srgbClr val="000000">
                      <a:alpha val="43137"/>
                    </a:srgbClr>
                  </a:outerShdw>
                </a:effectLst>
              </a:rPr>
              <a:t>Sagaing</a:t>
            </a:r>
            <a:r>
              <a:rPr lang="en-US" dirty="0">
                <a:solidFill>
                  <a:schemeClr val="tx2"/>
                </a:solidFill>
                <a:effectLst>
                  <a:outerShdw blurRad="38100" dist="38100" dir="2700000" algn="tl">
                    <a:srgbClr val="000000">
                      <a:alpha val="43137"/>
                    </a:srgbClr>
                  </a:outerShdw>
                </a:effectLst>
              </a:rPr>
              <a:t> </a:t>
            </a:r>
            <a:r>
              <a:rPr lang="en-US" dirty="0" smtClean="0">
                <a:solidFill>
                  <a:schemeClr val="tx2"/>
                </a:solidFill>
                <a:effectLst>
                  <a:outerShdw blurRad="38100" dist="38100" dir="2700000" algn="tl">
                    <a:srgbClr val="000000">
                      <a:alpha val="43137"/>
                    </a:srgbClr>
                  </a:outerShdw>
                </a:effectLst>
              </a:rPr>
              <a:t>fault mapping </a:t>
            </a:r>
            <a:r>
              <a:rPr lang="en-US" dirty="0">
                <a:solidFill>
                  <a:schemeClr val="tx2"/>
                </a:solidFill>
                <a:effectLst>
                  <a:outerShdw blurRad="38100" dist="38100" dir="2700000" algn="tl">
                    <a:srgbClr val="000000">
                      <a:alpha val="43137"/>
                    </a:srgbClr>
                  </a:outerShdw>
                </a:effectLst>
              </a:rPr>
              <a:t>(Myanmar) </a:t>
            </a:r>
            <a:r>
              <a:rPr lang="en-US" dirty="0" smtClean="0">
                <a:solidFill>
                  <a:schemeClr val="tx2"/>
                </a:solidFill>
                <a:effectLst>
                  <a:outerShdw blurRad="38100" dist="38100" dir="2700000" algn="tl">
                    <a:srgbClr val="000000">
                      <a:alpha val="43137"/>
                    </a:srgbClr>
                  </a:outerShdw>
                </a:effectLst>
              </a:rPr>
              <a:t/>
            </a:r>
            <a:br>
              <a:rPr lang="en-US" dirty="0" smtClean="0">
                <a:solidFill>
                  <a:schemeClr val="tx2"/>
                </a:solidFill>
                <a:effectLst>
                  <a:outerShdw blurRad="38100" dist="38100" dir="2700000" algn="tl">
                    <a:srgbClr val="000000">
                      <a:alpha val="43137"/>
                    </a:srgbClr>
                  </a:outerShdw>
                </a:effectLst>
              </a:rPr>
            </a:br>
            <a:r>
              <a:rPr lang="en-US" dirty="0" smtClean="0">
                <a:solidFill>
                  <a:schemeClr val="tx2"/>
                </a:solidFill>
                <a:effectLst>
                  <a:outerShdw blurRad="38100" dist="38100" dir="2700000" algn="tl">
                    <a:srgbClr val="000000">
                      <a:alpha val="43137"/>
                    </a:srgbClr>
                  </a:outerShdw>
                </a:effectLst>
              </a:rPr>
              <a:t>by University of Leeds / COMET</a:t>
            </a:r>
            <a:endParaRPr lang="el-GR"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93238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26</a:t>
            </a:fld>
            <a:endParaRPr lang="fr-FR">
              <a:solidFill>
                <a:prstClr val="black">
                  <a:tint val="75000"/>
                </a:prstClr>
              </a:solidFill>
            </a:endParaRPr>
          </a:p>
        </p:txBody>
      </p:sp>
      <p:sp>
        <p:nvSpPr>
          <p:cNvPr id="2" name="Titre 1"/>
          <p:cNvSpPr>
            <a:spLocks noGrp="1"/>
          </p:cNvSpPr>
          <p:nvPr>
            <p:ph type="title" idx="4294967295"/>
          </p:nvPr>
        </p:nvSpPr>
        <p:spPr>
          <a:xfrm>
            <a:off x="21908" y="-31137"/>
            <a:ext cx="9122092" cy="1084982"/>
          </a:xfrm>
        </p:spPr>
        <p:txBody>
          <a:bodyPr>
            <a:noAutofit/>
          </a:bodyPr>
          <a:lstStyle/>
          <a:p>
            <a:pPr algn="l"/>
            <a:r>
              <a:rPr lang="en-US" dirty="0" err="1" smtClean="0">
                <a:latin typeface="Calibri" charset="0"/>
                <a:ea typeface="Calibri" charset="0"/>
                <a:cs typeface="Calibri" charset="0"/>
              </a:rPr>
              <a:t>Sagaing</a:t>
            </a:r>
            <a:r>
              <a:rPr lang="en-US" dirty="0" smtClean="0">
                <a:latin typeface="Calibri" charset="0"/>
                <a:ea typeface="Calibri" charset="0"/>
                <a:cs typeface="Calibri" charset="0"/>
              </a:rPr>
              <a:t> fault mapping</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4" name="Rectangle 3"/>
          <p:cNvSpPr/>
          <p:nvPr/>
        </p:nvSpPr>
        <p:spPr>
          <a:xfrm>
            <a:off x="28297" y="2420888"/>
            <a:ext cx="4910133" cy="2308324"/>
          </a:xfrm>
          <a:prstGeom prst="rect">
            <a:avLst/>
          </a:prstGeom>
        </p:spPr>
        <p:txBody>
          <a:bodyPr wrap="square">
            <a:spAutoFit/>
          </a:bodyPr>
          <a:lstStyle/>
          <a:p>
            <a:pPr marL="285750" indent="-285750" algn="thaiDist">
              <a:buFont typeface="Arial" charset="0"/>
              <a:buChar char="•"/>
            </a:pPr>
            <a:r>
              <a:rPr lang="en-US" sz="1600" dirty="0">
                <a:cs typeface="Times New Roman" pitchFamily="18" charset="0"/>
              </a:rPr>
              <a:t>One of the </a:t>
            </a:r>
            <a:r>
              <a:rPr lang="en-US" sz="1600" b="1" dirty="0">
                <a:cs typeface="Times New Roman" pitchFamily="18" charset="0"/>
              </a:rPr>
              <a:t>largest faults in SE Asia</a:t>
            </a:r>
            <a:r>
              <a:rPr lang="en-US" sz="1600" dirty="0">
                <a:cs typeface="Times New Roman" pitchFamily="18" charset="0"/>
              </a:rPr>
              <a:t>. </a:t>
            </a:r>
          </a:p>
          <a:p>
            <a:pPr marL="285750" indent="-285750" algn="thaiDist">
              <a:buFont typeface="Arial" charset="0"/>
              <a:buChar char="•"/>
            </a:pPr>
            <a:r>
              <a:rPr lang="en-US" sz="1600" dirty="0">
                <a:cs typeface="Times New Roman" pitchFamily="18" charset="0"/>
              </a:rPr>
              <a:t>Runs north-south though Myanmar for </a:t>
            </a:r>
            <a:r>
              <a:rPr lang="en-US" sz="1600" b="1" dirty="0">
                <a:cs typeface="Times New Roman" pitchFamily="18" charset="0"/>
              </a:rPr>
              <a:t>over 1000 km</a:t>
            </a:r>
            <a:r>
              <a:rPr lang="en-US" sz="1600" dirty="0">
                <a:cs typeface="Times New Roman" pitchFamily="18" charset="0"/>
              </a:rPr>
              <a:t>. </a:t>
            </a:r>
          </a:p>
          <a:p>
            <a:pPr marL="285750" indent="-285750" algn="thaiDist">
              <a:buFont typeface="Arial" charset="0"/>
              <a:buChar char="•"/>
            </a:pPr>
            <a:r>
              <a:rPr lang="en-US" sz="1600" dirty="0">
                <a:cs typeface="Times New Roman" pitchFamily="18" charset="0"/>
              </a:rPr>
              <a:t>Produced </a:t>
            </a:r>
            <a:r>
              <a:rPr lang="en-US" sz="1600" b="1" dirty="0">
                <a:cs typeface="Times New Roman" pitchFamily="18" charset="0"/>
              </a:rPr>
              <a:t>large earthquakes </a:t>
            </a:r>
            <a:r>
              <a:rPr lang="en-US" sz="1600" dirty="0">
                <a:cs typeface="Times New Roman" pitchFamily="18" charset="0"/>
              </a:rPr>
              <a:t>(M&gt;6.5) more than 10 times in the last century. </a:t>
            </a:r>
          </a:p>
          <a:p>
            <a:pPr marL="285750" indent="-285750" algn="thaiDist">
              <a:buFont typeface="Arial" charset="0"/>
              <a:buChar char="•"/>
            </a:pPr>
            <a:r>
              <a:rPr lang="en-US" sz="1600" dirty="0">
                <a:cs typeface="Times New Roman" pitchFamily="18" charset="0"/>
              </a:rPr>
              <a:t>Runs close to </a:t>
            </a:r>
            <a:r>
              <a:rPr lang="en-US" sz="1600" b="1" dirty="0">
                <a:cs typeface="Times New Roman" pitchFamily="18" charset="0"/>
              </a:rPr>
              <a:t>many major cities </a:t>
            </a:r>
            <a:r>
              <a:rPr lang="en-US" sz="1600" dirty="0">
                <a:cs typeface="Times New Roman" pitchFamily="18" charset="0"/>
              </a:rPr>
              <a:t>(combined population 9 million). </a:t>
            </a:r>
          </a:p>
          <a:p>
            <a:pPr marL="285750" indent="-285750" algn="thaiDist">
              <a:buFont typeface="Arial" charset="0"/>
              <a:buChar char="•"/>
            </a:pPr>
            <a:r>
              <a:rPr lang="en-US" sz="1600" b="1" dirty="0">
                <a:cs typeface="Times New Roman" pitchFamily="18" charset="0"/>
              </a:rPr>
              <a:t>Fault is very </a:t>
            </a:r>
            <a:r>
              <a:rPr lang="en-US" sz="1600" b="1" dirty="0" smtClean="0">
                <a:cs typeface="Times New Roman" pitchFamily="18" charset="0"/>
              </a:rPr>
              <a:t>active</a:t>
            </a:r>
            <a:r>
              <a:rPr lang="en-US" sz="1600" dirty="0" smtClean="0">
                <a:cs typeface="Times New Roman" pitchFamily="18" charset="0"/>
              </a:rPr>
              <a:t> </a:t>
            </a:r>
            <a:r>
              <a:rPr lang="en-US" sz="1600" dirty="0">
                <a:cs typeface="Times New Roman" pitchFamily="18" charset="0"/>
              </a:rPr>
              <a:t>with a fast slip rate of 2 cm per year.</a:t>
            </a:r>
          </a:p>
        </p:txBody>
      </p:sp>
      <p:pic>
        <p:nvPicPr>
          <p:cNvPr id="9" name="Picture 2" descr="http://www.earth.ox.ac.uk/~johne/displayfigure/image.jpg"/>
          <p:cNvPicPr>
            <a:picLocks noChangeAspect="1" noChangeArrowheads="1"/>
          </p:cNvPicPr>
          <p:nvPr/>
        </p:nvPicPr>
        <p:blipFill>
          <a:blip r:embed="rId2" cstate="print"/>
          <a:srcRect/>
          <a:stretch>
            <a:fillRect/>
          </a:stretch>
        </p:blipFill>
        <p:spPr bwMode="auto">
          <a:xfrm>
            <a:off x="5508104" y="1386044"/>
            <a:ext cx="3059832" cy="5471956"/>
          </a:xfrm>
          <a:prstGeom prst="rect">
            <a:avLst/>
          </a:prstGeom>
          <a:noFill/>
        </p:spPr>
      </p:pic>
    </p:spTree>
    <p:extLst>
      <p:ext uri="{BB962C8B-B14F-4D97-AF65-F5344CB8AC3E}">
        <p14:creationId xmlns:p14="http://schemas.microsoft.com/office/powerpoint/2010/main" val="8455214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27</a:t>
            </a:fld>
            <a:endParaRPr lang="fr-FR">
              <a:solidFill>
                <a:prstClr val="black">
                  <a:tint val="75000"/>
                </a:prstClr>
              </a:solidFill>
            </a:endParaRPr>
          </a:p>
        </p:txBody>
      </p:sp>
      <p:sp>
        <p:nvSpPr>
          <p:cNvPr id="2" name="Titre 1"/>
          <p:cNvSpPr>
            <a:spLocks noGrp="1"/>
          </p:cNvSpPr>
          <p:nvPr>
            <p:ph type="title" idx="4294967295"/>
          </p:nvPr>
        </p:nvSpPr>
        <p:spPr>
          <a:xfrm>
            <a:off x="21908" y="-6938"/>
            <a:ext cx="9122092" cy="1084982"/>
          </a:xfrm>
        </p:spPr>
        <p:txBody>
          <a:bodyPr>
            <a:noAutofit/>
          </a:bodyPr>
          <a:lstStyle/>
          <a:p>
            <a:pPr algn="l"/>
            <a:r>
              <a:rPr lang="en-US" dirty="0" err="1" smtClean="0">
                <a:latin typeface="Calibri" charset="0"/>
                <a:ea typeface="Calibri" charset="0"/>
                <a:cs typeface="Calibri" charset="0"/>
              </a:rPr>
              <a:t>Sagaing</a:t>
            </a:r>
            <a:r>
              <a:rPr lang="en-US" dirty="0" smtClean="0">
                <a:latin typeface="Calibri" charset="0"/>
                <a:ea typeface="Calibri" charset="0"/>
                <a:cs typeface="Calibri" charset="0"/>
              </a:rPr>
              <a:t> fault mapping: methodology</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4" name="Rectangle 3"/>
          <p:cNvSpPr/>
          <p:nvPr/>
        </p:nvSpPr>
        <p:spPr>
          <a:xfrm>
            <a:off x="190466" y="1407004"/>
            <a:ext cx="8784976" cy="1815882"/>
          </a:xfrm>
          <a:prstGeom prst="rect">
            <a:avLst/>
          </a:prstGeom>
        </p:spPr>
        <p:txBody>
          <a:bodyPr wrap="square">
            <a:spAutoFit/>
          </a:bodyPr>
          <a:lstStyle/>
          <a:p>
            <a:pPr marL="285750" lvl="0" indent="-285750">
              <a:buFont typeface="Arial" charset="0"/>
              <a:buChar char="•"/>
            </a:pPr>
            <a:r>
              <a:rPr lang="en-IE" sz="1600" dirty="0"/>
              <a:t>Interpretation of fault geomorphology from optical imagery analysis based upon the panchromatic and multi-spectral </a:t>
            </a:r>
            <a:r>
              <a:rPr lang="en-IE" sz="1600" dirty="0" smtClean="0"/>
              <a:t>bands</a:t>
            </a:r>
          </a:p>
          <a:p>
            <a:pPr marL="285750" lvl="0" indent="-285750">
              <a:buFont typeface="Arial" charset="0"/>
              <a:buChar char="•"/>
            </a:pPr>
            <a:r>
              <a:rPr lang="en-IE" sz="1600" dirty="0" smtClean="0"/>
              <a:t>Construction </a:t>
            </a:r>
            <a:r>
              <a:rPr lang="en-IE" sz="1600" dirty="0"/>
              <a:t>of DEMs from high-resolution satellite stereo </a:t>
            </a:r>
            <a:r>
              <a:rPr lang="en-IE" sz="1600" dirty="0" smtClean="0"/>
              <a:t>imagery to identify </a:t>
            </a:r>
            <a:r>
              <a:rPr lang="en-IE" sz="1600" dirty="0"/>
              <a:t>offset features </a:t>
            </a:r>
            <a:r>
              <a:rPr lang="en-IE" sz="1600" dirty="0" smtClean="0"/>
              <a:t>and provide </a:t>
            </a:r>
            <a:r>
              <a:rPr lang="en-IE" sz="1600" dirty="0"/>
              <a:t>quantitative measures of displacements.</a:t>
            </a:r>
            <a:endParaRPr lang="en-GB" sz="1600" dirty="0"/>
          </a:p>
          <a:p>
            <a:pPr marL="285750" lvl="0" indent="-285750">
              <a:buFont typeface="Arial" charset="0"/>
              <a:buChar char="•"/>
            </a:pPr>
            <a:r>
              <a:rPr lang="en-IE" sz="1600" dirty="0"/>
              <a:t>Incorporate DEMs into high resolution displacement maps made using Sentinel-1 SAR data to measure ground displacement, </a:t>
            </a:r>
            <a:r>
              <a:rPr lang="en-IE" sz="1600" dirty="0" err="1"/>
              <a:t>interseismic</a:t>
            </a:r>
            <a:r>
              <a:rPr lang="en-IE" sz="1600" dirty="0"/>
              <a:t> strain and potential sites of creep along the major fault.</a:t>
            </a:r>
            <a:endParaRPr lang="en-GB" sz="1600" dirty="0"/>
          </a:p>
        </p:txBody>
      </p:sp>
      <p:pic>
        <p:nvPicPr>
          <p:cNvPr id="12" name="Picture 2"/>
          <p:cNvPicPr>
            <a:picLocks noChangeAspect="1" noChangeArrowheads="1"/>
          </p:cNvPicPr>
          <p:nvPr/>
        </p:nvPicPr>
        <p:blipFill>
          <a:blip r:embed="rId2" cstate="print"/>
          <a:srcRect/>
          <a:stretch>
            <a:fillRect/>
          </a:stretch>
        </p:blipFill>
        <p:spPr bwMode="auto">
          <a:xfrm>
            <a:off x="1763688" y="3048179"/>
            <a:ext cx="5825346" cy="3817832"/>
          </a:xfrm>
          <a:prstGeom prst="rect">
            <a:avLst/>
          </a:prstGeom>
          <a:noFill/>
          <a:ln w="9525">
            <a:noFill/>
            <a:miter lim="800000"/>
            <a:headEnd/>
            <a:tailEnd/>
          </a:ln>
        </p:spPr>
      </p:pic>
      <p:sp>
        <p:nvSpPr>
          <p:cNvPr id="13" name="Content Placeholder 2"/>
          <p:cNvSpPr txBox="1">
            <a:spLocks/>
          </p:cNvSpPr>
          <p:nvPr/>
        </p:nvSpPr>
        <p:spPr>
          <a:xfrm>
            <a:off x="1763688" y="3048178"/>
            <a:ext cx="2957042" cy="1847699"/>
          </a:xfrm>
          <a:prstGeom prst="rect">
            <a:avLst/>
          </a:prstGeom>
        </p:spPr>
        <p:txBody>
          <a:bodyPr>
            <a:normAutofit fontScale="92500"/>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buNone/>
            </a:pPr>
            <a:r>
              <a:rPr lang="en-GB" sz="1400" kern="0" dirty="0" smtClean="0">
                <a:solidFill>
                  <a:schemeClr val="bg1"/>
                </a:solidFill>
                <a:effectLst>
                  <a:outerShdw blurRad="38100" dist="38100" dir="2700000" algn="tl">
                    <a:srgbClr val="000000">
                      <a:alpha val="43137"/>
                    </a:srgbClr>
                  </a:outerShdw>
                </a:effectLst>
              </a:rPr>
              <a:t>Preliminary DEM extraction from stereo data undertaken on images from 4</a:t>
            </a:r>
            <a:r>
              <a:rPr lang="en-GB" sz="1400" kern="0" baseline="30000" dirty="0" smtClean="0">
                <a:solidFill>
                  <a:schemeClr val="bg1"/>
                </a:solidFill>
                <a:effectLst>
                  <a:outerShdw blurRad="38100" dist="38100" dir="2700000" algn="tl">
                    <a:srgbClr val="000000">
                      <a:alpha val="43137"/>
                    </a:srgbClr>
                  </a:outerShdw>
                </a:effectLst>
              </a:rPr>
              <a:t>th</a:t>
            </a:r>
            <a:r>
              <a:rPr lang="en-GB" sz="1400" kern="0" dirty="0" smtClean="0">
                <a:solidFill>
                  <a:schemeClr val="bg1"/>
                </a:solidFill>
                <a:effectLst>
                  <a:outerShdw blurRad="38100" dist="38100" dir="2700000" algn="tl">
                    <a:srgbClr val="000000">
                      <a:alpha val="43137"/>
                    </a:srgbClr>
                  </a:outerShdw>
                </a:effectLst>
              </a:rPr>
              <a:t> April 2016 next to the new capital at the southern end of the AOI to test workflow</a:t>
            </a:r>
          </a:p>
          <a:p>
            <a:pPr marL="0" indent="0">
              <a:buNone/>
            </a:pPr>
            <a:endParaRPr lang="en-GB" sz="1400" kern="0" dirty="0" smtClean="0">
              <a:solidFill>
                <a:schemeClr val="bg1"/>
              </a:solidFill>
              <a:effectLst>
                <a:outerShdw blurRad="38100" dist="38100" dir="2700000" algn="tl">
                  <a:srgbClr val="000000">
                    <a:alpha val="43137"/>
                  </a:srgbClr>
                </a:outerShdw>
              </a:effectLst>
            </a:endParaRPr>
          </a:p>
          <a:p>
            <a:pPr marL="0" indent="0">
              <a:buNone/>
            </a:pPr>
            <a:r>
              <a:rPr lang="en-GB" sz="1400" kern="0" dirty="0" smtClean="0">
                <a:solidFill>
                  <a:schemeClr val="bg1"/>
                </a:solidFill>
                <a:effectLst>
                  <a:outerShdw blurRad="38100" dist="38100" dir="2700000" algn="tl">
                    <a:srgbClr val="000000">
                      <a:alpha val="43137"/>
                    </a:srgbClr>
                  </a:outerShdw>
                </a:effectLst>
              </a:rPr>
              <a:t>Photogrammetry software used: ERDAS imagine</a:t>
            </a:r>
            <a:endParaRPr lang="en-GB" sz="1400" kern="0"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1763688" y="6237312"/>
            <a:ext cx="2808312" cy="646331"/>
          </a:xfrm>
          <a:prstGeom prst="rect">
            <a:avLst/>
          </a:prstGeom>
          <a:noFill/>
        </p:spPr>
        <p:txBody>
          <a:bodyPr wrap="square" rtlCol="0">
            <a:spAutoFit/>
          </a:bodyPr>
          <a:lstStyle/>
          <a:p>
            <a:r>
              <a:rPr lang="fr-BE" dirty="0" smtClean="0">
                <a:solidFill>
                  <a:schemeClr val="bg1"/>
                </a:solidFill>
              </a:rPr>
              <a:t>B&amp;W image: Pléiades, copyright CNES, 2016.</a:t>
            </a:r>
            <a:endParaRPr lang="en-GB" dirty="0">
              <a:solidFill>
                <a:schemeClr val="bg1"/>
              </a:solidFill>
            </a:endParaRPr>
          </a:p>
        </p:txBody>
      </p:sp>
    </p:spTree>
    <p:extLst>
      <p:ext uri="{BB962C8B-B14F-4D97-AF65-F5344CB8AC3E}">
        <p14:creationId xmlns:p14="http://schemas.microsoft.com/office/powerpoint/2010/main" val="8922838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28</a:t>
            </a:fld>
            <a:endParaRPr lang="fr-FR">
              <a:solidFill>
                <a:prstClr val="black">
                  <a:tint val="75000"/>
                </a:prstClr>
              </a:solidFill>
            </a:endParaRPr>
          </a:p>
        </p:txBody>
      </p:sp>
      <p:sp>
        <p:nvSpPr>
          <p:cNvPr id="2" name="Titre 1"/>
          <p:cNvSpPr>
            <a:spLocks noGrp="1"/>
          </p:cNvSpPr>
          <p:nvPr>
            <p:ph type="title" idx="4294967295"/>
          </p:nvPr>
        </p:nvSpPr>
        <p:spPr>
          <a:xfrm>
            <a:off x="21908" y="-55612"/>
            <a:ext cx="9122092" cy="1084982"/>
          </a:xfrm>
        </p:spPr>
        <p:txBody>
          <a:bodyPr>
            <a:noAutofit/>
          </a:bodyPr>
          <a:lstStyle/>
          <a:p>
            <a:pPr algn="l"/>
            <a:r>
              <a:rPr lang="en-US" dirty="0" err="1" smtClean="0">
                <a:latin typeface="Calibri" charset="0"/>
                <a:ea typeface="Calibri" charset="0"/>
                <a:cs typeface="Calibri" charset="0"/>
              </a:rPr>
              <a:t>Sagaing</a:t>
            </a:r>
            <a:r>
              <a:rPr lang="en-US" dirty="0" smtClean="0">
                <a:latin typeface="Calibri" charset="0"/>
                <a:ea typeface="Calibri" charset="0"/>
                <a:cs typeface="Calibri" charset="0"/>
              </a:rPr>
              <a:t> fault mapping: preliminary results and foreseen outputs</a:t>
            </a:r>
            <a:endParaRPr lang="fr-FR" b="1" dirty="0">
              <a:effectLst>
                <a:outerShdw blurRad="38100" dist="38100" dir="2700000" algn="tl">
                  <a:srgbClr val="000000">
                    <a:alpha val="43137"/>
                  </a:srgbClr>
                </a:outerShdw>
              </a:effectLst>
              <a:latin typeface="Calibri" charset="0"/>
              <a:ea typeface="Calibri" charset="0"/>
              <a:cs typeface="Calibri" charset="0"/>
            </a:endParaRPr>
          </a:p>
        </p:txBody>
      </p:sp>
      <p:sp>
        <p:nvSpPr>
          <p:cNvPr id="3" name="Rectangle 2"/>
          <p:cNvSpPr/>
          <p:nvPr/>
        </p:nvSpPr>
        <p:spPr>
          <a:xfrm>
            <a:off x="176734" y="1394431"/>
            <a:ext cx="8712968" cy="646331"/>
          </a:xfrm>
          <a:prstGeom prst="rect">
            <a:avLst/>
          </a:prstGeom>
        </p:spPr>
        <p:txBody>
          <a:bodyPr wrap="square">
            <a:spAutoFit/>
          </a:bodyPr>
          <a:lstStyle/>
          <a:p>
            <a:pPr lvl="0">
              <a:spcBef>
                <a:spcPct val="20000"/>
              </a:spcBef>
            </a:pPr>
            <a:r>
              <a:rPr lang="en-GB" dirty="0"/>
              <a:t>DEM reveals fault landscape geomorphology and potential sub-parallel fault sections for further analysis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l="12988" t="4778" r="23225"/>
          <a:stretch>
            <a:fillRect/>
          </a:stretch>
        </p:blipFill>
        <p:spPr>
          <a:xfrm>
            <a:off x="131019" y="2065538"/>
            <a:ext cx="4550093" cy="380874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606" r="89413" b="67739"/>
          <a:stretch/>
        </p:blipFill>
        <p:spPr>
          <a:xfrm>
            <a:off x="131019" y="2065538"/>
            <a:ext cx="1309732" cy="1767488"/>
          </a:xfrm>
          <a:prstGeom prst="rect">
            <a:avLst/>
          </a:prstGeom>
        </p:spPr>
      </p:pic>
      <p:sp>
        <p:nvSpPr>
          <p:cNvPr id="6" name="Rectangle 5"/>
          <p:cNvSpPr/>
          <p:nvPr/>
        </p:nvSpPr>
        <p:spPr>
          <a:xfrm>
            <a:off x="4730770" y="2168884"/>
            <a:ext cx="4413230" cy="2800767"/>
          </a:xfrm>
          <a:prstGeom prst="rect">
            <a:avLst/>
          </a:prstGeom>
        </p:spPr>
        <p:txBody>
          <a:bodyPr wrap="square">
            <a:spAutoFit/>
          </a:bodyPr>
          <a:lstStyle/>
          <a:p>
            <a:r>
              <a:rPr lang="en-GB" sz="1600" u="sng" dirty="0" smtClean="0"/>
              <a:t>Anticipated Data product outputs</a:t>
            </a:r>
          </a:p>
          <a:p>
            <a:pPr marL="285750" indent="-285750">
              <a:buFont typeface="Arial" charset="0"/>
              <a:buChar char="•"/>
            </a:pPr>
            <a:r>
              <a:rPr lang="en-GB" sz="1600" dirty="0" smtClean="0"/>
              <a:t>Point </a:t>
            </a:r>
            <a:r>
              <a:rPr lang="en-GB" sz="1600" dirty="0"/>
              <a:t>cloud of elevations for the 300 km long trace. 1 billion points anticipated. </a:t>
            </a:r>
            <a:endParaRPr lang="en-GB" sz="1600" dirty="0" smtClean="0"/>
          </a:p>
          <a:p>
            <a:pPr marL="285750" indent="-285750">
              <a:buFont typeface="Arial" charset="0"/>
              <a:buChar char="•"/>
            </a:pPr>
            <a:r>
              <a:rPr lang="en-GB" sz="1600" dirty="0" err="1" smtClean="0"/>
              <a:t>Hillshaded</a:t>
            </a:r>
            <a:r>
              <a:rPr lang="en-GB" sz="1600" dirty="0" smtClean="0"/>
              <a:t> </a:t>
            </a:r>
            <a:r>
              <a:rPr lang="en-GB" sz="1600" dirty="0"/>
              <a:t>DEMs of topography for geomorphic interpretation</a:t>
            </a:r>
          </a:p>
          <a:p>
            <a:pPr marL="285750" indent="-285750">
              <a:buFont typeface="Arial" charset="0"/>
              <a:buChar char="•"/>
            </a:pPr>
            <a:r>
              <a:rPr lang="en-GB" sz="1600" dirty="0" smtClean="0"/>
              <a:t>Ortho-images </a:t>
            </a:r>
            <a:r>
              <a:rPr lang="en-GB" sz="1600" dirty="0"/>
              <a:t>of Pleiades Panchromatic and multispectral Imagery</a:t>
            </a:r>
          </a:p>
          <a:p>
            <a:pPr marL="285750" indent="-285750">
              <a:buFont typeface="Arial" charset="0"/>
              <a:buChar char="•"/>
            </a:pPr>
            <a:r>
              <a:rPr lang="en-GB" sz="1600" dirty="0" smtClean="0"/>
              <a:t>3D-printed ABS </a:t>
            </a:r>
            <a:r>
              <a:rPr lang="en-GB" sz="1600" dirty="0"/>
              <a:t>models of fault </a:t>
            </a:r>
            <a:r>
              <a:rPr lang="en-GB" sz="1600" dirty="0" smtClean="0"/>
              <a:t>trace  </a:t>
            </a:r>
          </a:p>
          <a:p>
            <a:pPr marL="285750" indent="-285750">
              <a:buFont typeface="Arial" charset="0"/>
              <a:buChar char="•"/>
            </a:pPr>
            <a:r>
              <a:rPr lang="en-GB" sz="1600" dirty="0"/>
              <a:t>P</a:t>
            </a:r>
            <a:r>
              <a:rPr lang="en-GB" sz="1600" dirty="0" smtClean="0"/>
              <a:t>eer-reviewed publication</a:t>
            </a:r>
          </a:p>
          <a:p>
            <a:r>
              <a:rPr lang="fr-BE" sz="1600" u="sng" dirty="0" err="1" smtClean="0"/>
              <a:t>Timeliness</a:t>
            </a:r>
            <a:r>
              <a:rPr lang="fr-BE" sz="1600" dirty="0" smtClean="0"/>
              <a:t>:</a:t>
            </a:r>
          </a:p>
          <a:p>
            <a:r>
              <a:rPr lang="fr-BE" sz="1600" dirty="0" err="1" smtClean="0"/>
              <a:t>Overall</a:t>
            </a:r>
            <a:r>
              <a:rPr lang="fr-BE" sz="1600" dirty="0" smtClean="0"/>
              <a:t> data </a:t>
            </a:r>
            <a:r>
              <a:rPr lang="fr-BE" sz="1600" dirty="0" err="1" smtClean="0"/>
              <a:t>delivery</a:t>
            </a:r>
            <a:r>
              <a:rPr lang="fr-BE" sz="1600" dirty="0" smtClean="0"/>
              <a:t> </a:t>
            </a:r>
            <a:r>
              <a:rPr lang="fr-BE" sz="1600" dirty="0" err="1" smtClean="0"/>
              <a:t>was</a:t>
            </a:r>
            <a:r>
              <a:rPr lang="fr-BE" sz="1600" dirty="0" smtClean="0"/>
              <a:t> </a:t>
            </a:r>
            <a:r>
              <a:rPr lang="fr-BE" sz="1600" dirty="0" err="1" smtClean="0"/>
              <a:t>particularly</a:t>
            </a:r>
            <a:r>
              <a:rPr lang="fr-BE" sz="1600" dirty="0" smtClean="0"/>
              <a:t> slow.</a:t>
            </a:r>
            <a:endParaRPr lang="en-GB" sz="1600" dirty="0"/>
          </a:p>
        </p:txBody>
      </p:sp>
      <p:sp>
        <p:nvSpPr>
          <p:cNvPr id="10" name="Rectangle 9"/>
          <p:cNvSpPr/>
          <p:nvPr/>
        </p:nvSpPr>
        <p:spPr>
          <a:xfrm>
            <a:off x="103064" y="6005819"/>
            <a:ext cx="8712968" cy="830997"/>
          </a:xfrm>
          <a:prstGeom prst="rect">
            <a:avLst/>
          </a:prstGeom>
        </p:spPr>
        <p:txBody>
          <a:bodyPr wrap="square">
            <a:spAutoFit/>
          </a:bodyPr>
          <a:lstStyle/>
          <a:p>
            <a:pPr marL="285750" lvl="0" indent="-285750">
              <a:spcBef>
                <a:spcPct val="20000"/>
              </a:spcBef>
              <a:buFont typeface="Wingdings" charset="2"/>
              <a:buChar char="Ø"/>
            </a:pPr>
            <a:r>
              <a:rPr lang="en-GB" sz="1600" dirty="0" smtClean="0">
                <a:solidFill>
                  <a:schemeClr val="tx2"/>
                </a:solidFill>
              </a:rPr>
              <a:t>Fault mapping results also expected from the University of Leeds/COMET and University of Oxford teams in the next months for the </a:t>
            </a:r>
            <a:r>
              <a:rPr lang="en-GB" sz="1600" b="1" dirty="0" smtClean="0">
                <a:solidFill>
                  <a:schemeClr val="tx2"/>
                </a:solidFill>
              </a:rPr>
              <a:t>Santiago fault </a:t>
            </a:r>
            <a:r>
              <a:rPr lang="en-GB" sz="1600" dirty="0" smtClean="0">
                <a:solidFill>
                  <a:schemeClr val="tx2"/>
                </a:solidFill>
              </a:rPr>
              <a:t>in Chile,  </a:t>
            </a:r>
            <a:r>
              <a:rPr lang="en-GB" sz="1600" b="1" dirty="0" err="1" smtClean="0">
                <a:solidFill>
                  <a:schemeClr val="tx2"/>
                </a:solidFill>
              </a:rPr>
              <a:t>Shahdad</a:t>
            </a:r>
            <a:r>
              <a:rPr lang="en-GB" sz="1600" b="1" dirty="0" smtClean="0">
                <a:solidFill>
                  <a:schemeClr val="tx2"/>
                </a:solidFill>
              </a:rPr>
              <a:t> fault </a:t>
            </a:r>
            <a:r>
              <a:rPr lang="en-GB" sz="1600" dirty="0" smtClean="0">
                <a:solidFill>
                  <a:schemeClr val="tx2"/>
                </a:solidFill>
              </a:rPr>
              <a:t>in Iran and </a:t>
            </a:r>
            <a:r>
              <a:rPr lang="en-GB" sz="1600" b="1" dirty="0" err="1" smtClean="0">
                <a:solidFill>
                  <a:schemeClr val="tx2"/>
                </a:solidFill>
              </a:rPr>
              <a:t>Haiyuan</a:t>
            </a:r>
            <a:r>
              <a:rPr lang="en-GB" sz="1600" b="1" dirty="0" smtClean="0">
                <a:solidFill>
                  <a:schemeClr val="tx2"/>
                </a:solidFill>
              </a:rPr>
              <a:t> fault</a:t>
            </a:r>
            <a:r>
              <a:rPr lang="en-GB" sz="1600" dirty="0" smtClean="0">
                <a:solidFill>
                  <a:schemeClr val="tx2"/>
                </a:solidFill>
              </a:rPr>
              <a:t> in China.</a:t>
            </a:r>
            <a:endParaRPr lang="en-GB" sz="1600" dirty="0">
              <a:solidFill>
                <a:schemeClr val="tx2"/>
              </a:solidFill>
            </a:endParaRPr>
          </a:p>
        </p:txBody>
      </p:sp>
    </p:spTree>
    <p:extLst>
      <p:ext uri="{BB962C8B-B14F-4D97-AF65-F5344CB8AC3E}">
        <p14:creationId xmlns:p14="http://schemas.microsoft.com/office/powerpoint/2010/main" val="13932645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29</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dirty="0" smtClean="0">
                <a:solidFill>
                  <a:schemeClr val="tx2"/>
                </a:solidFill>
                <a:effectLst>
                  <a:outerShdw blurRad="38100" dist="38100" dir="2700000" algn="tl">
                    <a:srgbClr val="000000">
                      <a:alpha val="43137"/>
                    </a:srgbClr>
                  </a:outerShdw>
                </a:effectLst>
              </a:rPr>
              <a:t>Providing hosted processing and EO data access</a:t>
            </a:r>
            <a:endParaRPr lang="el-GR"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11323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a:t>
            </a:fld>
            <a:endParaRPr lang="fr-FR"/>
          </a:p>
        </p:txBody>
      </p:sp>
      <p:sp>
        <p:nvSpPr>
          <p:cNvPr id="5" name="Title 4"/>
          <p:cNvSpPr>
            <a:spLocks noGrp="1"/>
          </p:cNvSpPr>
          <p:nvPr>
            <p:ph type="title" idx="4294967295"/>
          </p:nvPr>
        </p:nvSpPr>
        <p:spPr>
          <a:xfrm>
            <a:off x="467544" y="2132856"/>
            <a:ext cx="8229600" cy="2079625"/>
          </a:xfrm>
        </p:spPr>
        <p:txBody>
          <a:bodyPr>
            <a:normAutofit/>
          </a:bodyPr>
          <a:lstStyle/>
          <a:p>
            <a:pPr algn="ctr"/>
            <a:r>
              <a:rPr lang="en-US" sz="3200" b="1"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Seismic Hazards pilot </a:t>
            </a:r>
            <a:r>
              <a:rPr lang="mr-IN" sz="3200" b="1"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a:t>
            </a:r>
            <a:r>
              <a:rPr lang="en-US" sz="3200" b="1" dirty="0" smtClean="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 Context, objectives</a:t>
            </a:r>
            <a:endParaRPr lang="el-GR" sz="3200" b="1" dirty="0">
              <a:solidFill>
                <a:schemeClr val="tx2"/>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58579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E5741A4-A864-49A7-944A-A05ED55E0BC5}" type="slidenum">
              <a:rPr lang="fr-FR" smtClean="0"/>
              <a:pPr/>
              <a:t>30</a:t>
            </a:fld>
            <a:endParaRPr lang="fr-FR"/>
          </a:p>
        </p:txBody>
      </p:sp>
      <p:sp>
        <p:nvSpPr>
          <p:cNvPr id="2" name="Title 1"/>
          <p:cNvSpPr>
            <a:spLocks noGrp="1"/>
          </p:cNvSpPr>
          <p:nvPr>
            <p:ph type="title" idx="4294967295"/>
          </p:nvPr>
        </p:nvSpPr>
        <p:spPr>
          <a:xfrm>
            <a:off x="178233" y="0"/>
            <a:ext cx="5673820" cy="1143000"/>
          </a:xfrm>
        </p:spPr>
        <p:txBody>
          <a:bodyPr>
            <a:normAutofit/>
          </a:bodyPr>
          <a:lstStyle/>
          <a:p>
            <a:pPr algn="l"/>
            <a:r>
              <a:rPr lang="fr-FR" dirty="0" smtClean="0">
                <a:effectLst>
                  <a:outerShdw blurRad="38100" dist="38100" dir="2700000" algn="tl">
                    <a:srgbClr val="000000">
                      <a:alpha val="43137"/>
                    </a:srgbClr>
                  </a:outerShdw>
                </a:effectLst>
                <a:latin typeface="Calibri" panose="020F0502020204030204" pitchFamily="34" charset="0"/>
              </a:rPr>
              <a:t>GEP: an </a:t>
            </a:r>
            <a:r>
              <a:rPr lang="fr-FR" dirty="0" err="1" smtClean="0">
                <a:effectLst>
                  <a:outerShdw blurRad="38100" dist="38100" dir="2700000" algn="tl">
                    <a:srgbClr val="000000">
                      <a:alpha val="43137"/>
                    </a:srgbClr>
                  </a:outerShdw>
                </a:effectLst>
                <a:latin typeface="Calibri" panose="020F0502020204030204" pitchFamily="34" charset="0"/>
              </a:rPr>
              <a:t>innovative</a:t>
            </a:r>
            <a:r>
              <a:rPr lang="fr-FR" dirty="0" smtClean="0">
                <a:effectLst>
                  <a:outerShdw blurRad="38100" dist="38100" dir="2700000" algn="tl">
                    <a:srgbClr val="000000">
                      <a:alpha val="43137"/>
                    </a:srgbClr>
                  </a:outerShdw>
                </a:effectLst>
                <a:latin typeface="Calibri" panose="020F0502020204030204" pitchFamily="34" charset="0"/>
              </a:rPr>
              <a:t> </a:t>
            </a:r>
            <a:r>
              <a:rPr lang="fr-FR" dirty="0" err="1" smtClean="0">
                <a:effectLst>
                  <a:outerShdw blurRad="38100" dist="38100" dir="2700000" algn="tl">
                    <a:srgbClr val="000000">
                      <a:alpha val="43137"/>
                    </a:srgbClr>
                  </a:outerShdw>
                </a:effectLst>
                <a:latin typeface="Calibri" panose="020F0502020204030204" pitchFamily="34" charset="0"/>
              </a:rPr>
              <a:t>response</a:t>
            </a:r>
            <a:endParaRPr lang="en-GB" b="1"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0779"/>
          <a:stretch/>
        </p:blipFill>
        <p:spPr>
          <a:xfrm>
            <a:off x="11305" y="1451568"/>
            <a:ext cx="9107171" cy="3070324"/>
          </a:xfrm>
          <a:prstGeom prst="rect">
            <a:avLst/>
          </a:prstGeom>
        </p:spPr>
      </p:pic>
      <p:sp>
        <p:nvSpPr>
          <p:cNvPr id="5" name="TextBox 9"/>
          <p:cNvSpPr txBox="1">
            <a:spLocks noChangeArrowheads="1"/>
          </p:cNvSpPr>
          <p:nvPr/>
        </p:nvSpPr>
        <p:spPr bwMode="auto">
          <a:xfrm>
            <a:off x="11305" y="4488273"/>
            <a:ext cx="9107171" cy="215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defTabSz="914364" eaLnBrk="1" fontAlgn="auto" latinLnBrk="0" hangingPunct="1">
              <a:lnSpc>
                <a:spcPct val="8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Calibri" charset="0"/>
                <a:ea typeface="Calibri" charset="0"/>
                <a:cs typeface="Calibri" charset="0"/>
              </a:rPr>
              <a:t>An Exploitation Platform </a:t>
            </a:r>
            <a:r>
              <a:rPr kumimoji="0" lang="fr-FR" sz="1800" b="0" i="0" u="none" strike="noStrike" kern="0" cap="none" spc="0" normalizeH="0" baseline="0" noProof="0" dirty="0" err="1" smtClean="0">
                <a:ln>
                  <a:noFill/>
                </a:ln>
                <a:solidFill>
                  <a:srgbClr val="000000"/>
                </a:solidFill>
                <a:effectLst/>
                <a:uLnTx/>
                <a:uFillTx/>
                <a:latin typeface="Calibri" charset="0"/>
                <a:ea typeface="Calibri" charset="0"/>
                <a:cs typeface="Calibri" charset="0"/>
              </a:rPr>
              <a:t>sourced</a:t>
            </a:r>
            <a:r>
              <a:rPr kumimoji="0" lang="fr-FR" sz="1800" b="0" i="0" u="none" strike="noStrike" kern="0" cap="none" spc="0" normalizeH="0" baseline="0" noProof="0" dirty="0" smtClean="0">
                <a:ln>
                  <a:noFill/>
                </a:ln>
                <a:solidFill>
                  <a:srgbClr val="000000"/>
                </a:solidFill>
                <a:effectLst/>
                <a:uLnTx/>
                <a:uFillTx/>
                <a:latin typeface="Calibri" charset="0"/>
                <a:ea typeface="Calibri" charset="0"/>
                <a:cs typeface="Calibri" charset="0"/>
              </a:rPr>
              <a:t> </a:t>
            </a:r>
            <a:r>
              <a:rPr kumimoji="0" lang="fr-FR" sz="1800" b="0" i="0" u="none" strike="noStrike" kern="0" cap="none" spc="0" normalizeH="0" baseline="0" noProof="0" dirty="0" err="1" smtClean="0">
                <a:ln>
                  <a:noFill/>
                </a:ln>
                <a:solidFill>
                  <a:srgbClr val="000000"/>
                </a:solidFill>
                <a:effectLst/>
                <a:uLnTx/>
                <a:uFillTx/>
                <a:latin typeface="Calibri" charset="0"/>
                <a:ea typeface="Calibri" charset="0"/>
                <a:cs typeface="Calibri" charset="0"/>
              </a:rPr>
              <a:t>with</a:t>
            </a:r>
            <a:r>
              <a:rPr kumimoji="0" lang="fr-FR" sz="1800" b="0" i="0" u="none" strike="noStrike" kern="0" cap="none" spc="0" normalizeH="0" baseline="0" noProof="0" dirty="0" smtClean="0">
                <a:ln>
                  <a:noFill/>
                </a:ln>
                <a:solidFill>
                  <a:srgbClr val="000000"/>
                </a:solidFill>
                <a:effectLst/>
                <a:uLnTx/>
                <a:uFillTx/>
                <a:latin typeface="Calibri" charset="0"/>
                <a:ea typeface="Calibri" charset="0"/>
                <a:cs typeface="Calibri" charset="0"/>
              </a:rPr>
              <a:t> </a:t>
            </a:r>
            <a:r>
              <a:rPr kumimoji="0" lang="en-US" sz="1800" b="1" i="0" u="none" strike="noStrike" kern="0" cap="none" spc="0" normalizeH="0" baseline="0" noProof="0" dirty="0" smtClean="0">
                <a:ln>
                  <a:noFill/>
                </a:ln>
                <a:solidFill>
                  <a:srgbClr val="FF0000"/>
                </a:solidFill>
                <a:effectLst/>
                <a:uLnTx/>
                <a:uFillTx/>
                <a:latin typeface="Calibri" charset="0"/>
                <a:ea typeface="Calibri" charset="0"/>
                <a:cs typeface="Calibri" charset="0"/>
              </a:rPr>
              <a:t>data </a:t>
            </a:r>
            <a:r>
              <a:rPr kumimoji="0" lang="en-US" sz="1800" b="1" i="0" u="none" strike="noStrike" kern="0" cap="none" spc="0" normalizeH="0" baseline="0" noProof="0" dirty="0">
                <a:ln>
                  <a:noFill/>
                </a:ln>
                <a:solidFill>
                  <a:srgbClr val="FF0000"/>
                </a:solidFill>
                <a:effectLst/>
                <a:uLnTx/>
                <a:uFillTx/>
                <a:latin typeface="Calibri" charset="0"/>
                <a:ea typeface="Calibri" charset="0"/>
                <a:cs typeface="Calibri" charset="0"/>
              </a:rPr>
              <a:t>and processing </a:t>
            </a:r>
            <a:r>
              <a:rPr kumimoji="0" lang="en-US" sz="1800" b="0" i="0" u="none" strike="noStrike" kern="0" cap="none" spc="0" normalizeH="0" baseline="0" noProof="0" dirty="0">
                <a:ln>
                  <a:noFill/>
                </a:ln>
                <a:solidFill>
                  <a:srgbClr val="000000"/>
                </a:solidFill>
                <a:effectLst/>
                <a:uLnTx/>
                <a:uFillTx/>
                <a:latin typeface="Calibri" charset="0"/>
                <a:ea typeface="Calibri" charset="0"/>
                <a:cs typeface="Calibri" charset="0"/>
              </a:rPr>
              <a:t>relevant to the </a:t>
            </a:r>
            <a:r>
              <a:rPr kumimoji="0" lang="en-US" sz="1800" b="0" i="0" u="none" strike="noStrike" kern="0" cap="none" spc="0" normalizeH="0" baseline="0" noProof="0" dirty="0" err="1">
                <a:ln>
                  <a:noFill/>
                </a:ln>
                <a:solidFill>
                  <a:srgbClr val="000000"/>
                </a:solidFill>
                <a:effectLst/>
                <a:uLnTx/>
                <a:uFillTx/>
                <a:latin typeface="Calibri" charset="0"/>
                <a:ea typeface="Calibri" charset="0"/>
                <a:cs typeface="Calibri" charset="0"/>
              </a:rPr>
              <a:t>GeoHazards</a:t>
            </a:r>
            <a:r>
              <a:rPr kumimoji="0" lang="en-US" sz="1800" b="0" i="0" u="none" strike="noStrike" kern="0" cap="none" spc="0" normalizeH="0" baseline="0" noProof="0" dirty="0">
                <a:ln>
                  <a:noFill/>
                </a:ln>
                <a:solidFill>
                  <a:srgbClr val="000000"/>
                </a:solidFill>
                <a:effectLst/>
                <a:uLnTx/>
                <a:uFillTx/>
                <a:latin typeface="Calibri" charset="0"/>
                <a:ea typeface="Calibri" charset="0"/>
                <a:cs typeface="Calibri" charset="0"/>
              </a:rPr>
              <a:t> theme:</a:t>
            </a: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charset="0"/>
                <a:ea typeface="Calibri" charset="0"/>
                <a:cs typeface="Calibri" charset="0"/>
              </a:rPr>
              <a:t>EO data </a:t>
            </a:r>
            <a:r>
              <a:rPr kumimoji="0" lang="en-US" sz="1600" b="1" i="0" u="none" strike="noStrike" kern="0" cap="none" spc="0" normalizeH="0" baseline="0" noProof="0" dirty="0">
                <a:ln>
                  <a:noFill/>
                </a:ln>
                <a:solidFill>
                  <a:srgbClr val="FF0000"/>
                </a:solidFill>
                <a:effectLst/>
                <a:uLnTx/>
                <a:uFillTx/>
                <a:latin typeface="Calibri" charset="0"/>
                <a:ea typeface="Calibri" charset="0"/>
                <a:cs typeface="Calibri" charset="0"/>
              </a:rPr>
              <a:t>storage</a:t>
            </a: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rPr>
              <a:t> </a:t>
            </a:r>
            <a:r>
              <a:rPr kumimoji="0" lang="en-GB" sz="1600" b="0" i="0" u="none" strike="noStrike" kern="0" cap="none" spc="0" normalizeH="0" baseline="0" noProof="0" dirty="0">
                <a:ln>
                  <a:noFill/>
                </a:ln>
                <a:solidFill>
                  <a:srgbClr val="000000"/>
                </a:solidFill>
                <a:effectLst/>
                <a:uLnTx/>
                <a:uFillTx/>
                <a:latin typeface="Calibri" charset="0"/>
                <a:ea typeface="Calibri" charset="0"/>
                <a:cs typeface="Calibri" charset="0"/>
              </a:rPr>
              <a:t>concerning wide extent tectonic analysis for which large data stacks are needed (typically 1000+ and 5000+ scenes and larger)</a:t>
            </a:r>
            <a:endPar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rPr>
              <a:t>Access to </a:t>
            </a:r>
            <a:r>
              <a:rPr kumimoji="0" lang="en-US" sz="1600" b="1" i="0" u="none" strike="noStrike" kern="0" cap="none" spc="0" normalizeH="0" baseline="0" noProof="0" dirty="0">
                <a:ln>
                  <a:noFill/>
                </a:ln>
                <a:solidFill>
                  <a:srgbClr val="FF0000"/>
                </a:solidFill>
                <a:effectLst/>
                <a:uLnTx/>
                <a:uFillTx/>
                <a:latin typeface="Calibri" charset="0"/>
                <a:ea typeface="Calibri" charset="0"/>
                <a:cs typeface="Calibri" charset="0"/>
              </a:rPr>
              <a:t>advanced processing tools </a:t>
            </a: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rPr>
              <a:t>(e.g. </a:t>
            </a:r>
            <a:r>
              <a:rPr kumimoji="0" lang="en-US" sz="1600" b="0" i="0" u="none" strike="noStrike" kern="0" cap="none" spc="0" normalizeH="0" baseline="0" noProof="0" dirty="0" err="1" smtClean="0">
                <a:ln>
                  <a:noFill/>
                </a:ln>
                <a:solidFill>
                  <a:srgbClr val="000000"/>
                </a:solidFill>
                <a:effectLst/>
                <a:uLnTx/>
                <a:uFillTx/>
                <a:latin typeface="Calibri" charset="0"/>
                <a:ea typeface="Calibri" charset="0"/>
                <a:cs typeface="Calibri" charset="0"/>
              </a:rPr>
              <a:t>InSAR</a:t>
            </a:r>
            <a:r>
              <a:rPr kumimoji="0" lang="en-US" sz="1600" b="0" i="0" u="none" strike="noStrike" kern="0" cap="none" spc="0" normalizeH="0" baseline="0" noProof="0" dirty="0" smtClean="0">
                <a:ln>
                  <a:noFill/>
                </a:ln>
                <a:solidFill>
                  <a:srgbClr val="000000"/>
                </a:solidFill>
                <a:effectLst/>
                <a:uLnTx/>
                <a:uFillTx/>
                <a:latin typeface="Calibri" charset="0"/>
                <a:ea typeface="Calibri" charset="0"/>
                <a:cs typeface="Calibri" charset="0"/>
              </a:rPr>
              <a:t> and Optical based)</a:t>
            </a:r>
            <a:endParaRPr kumimoji="0" lang="en-US" sz="1600" b="1" i="0" u="none" strike="noStrike" kern="0" cap="none" spc="0" normalizeH="0" baseline="0" noProof="0" dirty="0">
              <a:ln>
                <a:noFill/>
              </a:ln>
              <a:solidFill>
                <a:srgbClr val="000000"/>
              </a:solidFill>
              <a:effectLst/>
              <a:uLnTx/>
              <a:uFillTx/>
              <a:latin typeface="Calibri" charset="0"/>
              <a:ea typeface="Calibri" charset="0"/>
              <a:cs typeface="Calibri" charset="0"/>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rPr>
              <a:t>A </a:t>
            </a:r>
            <a:r>
              <a:rPr kumimoji="0" lang="en-US" sz="1600" b="1" i="0" u="none" strike="noStrike" kern="0" cap="none" spc="0" normalizeH="0" baseline="0" noProof="0" dirty="0">
                <a:ln>
                  <a:noFill/>
                </a:ln>
                <a:solidFill>
                  <a:srgbClr val="FF0000"/>
                </a:solidFill>
                <a:effectLst/>
                <a:uLnTx/>
                <a:uFillTx/>
                <a:latin typeface="Calibri" charset="0"/>
                <a:ea typeface="Calibri" charset="0"/>
                <a:cs typeface="Calibri" charset="0"/>
              </a:rPr>
              <a:t>collaborative</a:t>
            </a:r>
            <a:r>
              <a:rPr kumimoji="0" lang="en-US" sz="1600" b="0" i="0" u="none" strike="noStrike" kern="0" cap="none" spc="0" normalizeH="0" baseline="0" noProof="0" dirty="0">
                <a:ln>
                  <a:noFill/>
                </a:ln>
                <a:solidFill>
                  <a:srgbClr val="FF0000"/>
                </a:solidFill>
                <a:effectLst/>
                <a:uLnTx/>
                <a:uFillTx/>
                <a:latin typeface="Calibri" charset="0"/>
                <a:ea typeface="Calibri" charset="0"/>
                <a:cs typeface="Calibri" charset="0"/>
              </a:rPr>
              <a:t> </a:t>
            </a:r>
            <a:r>
              <a:rPr kumimoji="0" lang="en-US" sz="1600" b="0" i="0" u="none" strike="noStrike" kern="0" cap="none" spc="0" normalizeH="0" baseline="0" noProof="0" dirty="0">
                <a:ln>
                  <a:noFill/>
                </a:ln>
                <a:solidFill>
                  <a:srgbClr val="000000"/>
                </a:solidFill>
                <a:effectLst/>
                <a:uLnTx/>
                <a:uFillTx/>
                <a:latin typeface="Calibri" charset="0"/>
                <a:ea typeface="Calibri" charset="0"/>
                <a:cs typeface="Calibri" charset="0"/>
              </a:rPr>
              <a:t>work environment and scientific </a:t>
            </a:r>
            <a:r>
              <a:rPr kumimoji="0" lang="en-US" sz="1600" b="0" i="0" u="none" strike="noStrike" kern="0" cap="none" spc="0" normalizeH="0" baseline="0" noProof="0" dirty="0" smtClean="0">
                <a:ln>
                  <a:noFill/>
                </a:ln>
                <a:solidFill>
                  <a:srgbClr val="000000"/>
                </a:solidFill>
                <a:effectLst/>
                <a:uLnTx/>
                <a:uFillTx/>
                <a:latin typeface="Calibri" charset="0"/>
                <a:ea typeface="Calibri" charset="0"/>
                <a:cs typeface="Calibri" charset="0"/>
              </a:rPr>
              <a:t>animation</a:t>
            </a:r>
          </a:p>
          <a:p>
            <a:pPr lvl="1" defTabSz="914364" eaLnBrk="1" hangingPunct="1">
              <a:lnSpc>
                <a:spcPct val="80000"/>
              </a:lnSpc>
              <a:spcBef>
                <a:spcPts val="600"/>
              </a:spcBef>
              <a:buFont typeface="Arial" pitchFamily="34" charset="0"/>
              <a:buChar char="•"/>
              <a:defRPr/>
            </a:pPr>
            <a:r>
              <a:rPr kumimoji="0" lang="en-US" sz="1600" b="1" i="0" u="none" strike="noStrike" kern="0" cap="none" spc="0" normalizeH="0" baseline="0" noProof="0" dirty="0" smtClean="0">
                <a:ln>
                  <a:noFill/>
                </a:ln>
                <a:solidFill>
                  <a:srgbClr val="000000"/>
                </a:solidFill>
                <a:effectLst/>
                <a:uLnTx/>
                <a:uFillTx/>
                <a:latin typeface="Calibri" charset="0"/>
                <a:ea typeface="Calibri" charset="0"/>
                <a:cs typeface="Calibri" charset="0"/>
              </a:rPr>
              <a:t>61 users </a:t>
            </a:r>
            <a:r>
              <a:rPr kumimoji="0" lang="en-US" sz="1600" i="0" u="none" strike="noStrike" kern="0" cap="none" spc="0" normalizeH="0" baseline="0" noProof="0" dirty="0" smtClean="0">
                <a:ln>
                  <a:noFill/>
                </a:ln>
                <a:solidFill>
                  <a:srgbClr val="000000"/>
                </a:solidFill>
                <a:effectLst/>
                <a:uLnTx/>
                <a:uFillTx/>
                <a:latin typeface="Calibri" charset="0"/>
                <a:ea typeface="Calibri" charset="0"/>
                <a:cs typeface="Calibri" charset="0"/>
              </a:rPr>
              <a:t>(</a:t>
            </a:r>
            <a:r>
              <a:rPr lang="fr-FR" sz="1600" b="1" kern="0" dirty="0">
                <a:solidFill>
                  <a:srgbClr val="000000"/>
                </a:solidFill>
                <a:latin typeface="Calibri" charset="0"/>
                <a:ea typeface="Calibri" charset="0"/>
                <a:cs typeface="Calibri" charset="0"/>
              </a:rPr>
              <a:t>5 </a:t>
            </a:r>
            <a:r>
              <a:rPr lang="fr-FR" sz="1600" kern="0" dirty="0">
                <a:solidFill>
                  <a:srgbClr val="000000"/>
                </a:solidFill>
                <a:latin typeface="Calibri" charset="0"/>
                <a:ea typeface="Calibri" charset="0"/>
                <a:cs typeface="Calibri" charset="0"/>
              </a:rPr>
              <a:t>user organisations are </a:t>
            </a:r>
            <a:r>
              <a:rPr lang="fr-FR" sz="1600" b="1" kern="0" dirty="0">
                <a:solidFill>
                  <a:srgbClr val="000000"/>
                </a:solidFill>
                <a:latin typeface="Calibri" charset="0"/>
                <a:ea typeface="Calibri" charset="0"/>
                <a:cs typeface="Calibri" charset="0"/>
              </a:rPr>
              <a:t>CEOS pilot </a:t>
            </a:r>
            <a:r>
              <a:rPr lang="fr-FR" sz="1600" b="1" kern="0" dirty="0" err="1">
                <a:solidFill>
                  <a:srgbClr val="000000"/>
                </a:solidFill>
                <a:latin typeface="Calibri" charset="0"/>
                <a:ea typeface="Calibri" charset="0"/>
                <a:cs typeface="Calibri" charset="0"/>
              </a:rPr>
              <a:t>users</a:t>
            </a:r>
            <a:r>
              <a:rPr lang="fr-FR" sz="1600" b="1" kern="0" dirty="0">
                <a:solidFill>
                  <a:srgbClr val="000000"/>
                </a:solidFill>
                <a:latin typeface="Calibri" charset="0"/>
                <a:ea typeface="Calibri" charset="0"/>
                <a:cs typeface="Calibri" charset="0"/>
              </a:rPr>
              <a:t> </a:t>
            </a:r>
            <a:r>
              <a:rPr lang="fr-FR" sz="1600" kern="0" dirty="0">
                <a:solidFill>
                  <a:srgbClr val="000000"/>
                </a:solidFill>
                <a:latin typeface="Calibri" charset="0"/>
                <a:ea typeface="Calibri" charset="0"/>
                <a:cs typeface="Calibri" charset="0"/>
              </a:rPr>
              <a:t>(4 </a:t>
            </a:r>
            <a:r>
              <a:rPr lang="fr-FR" sz="1600" kern="0" dirty="0" err="1">
                <a:solidFill>
                  <a:srgbClr val="000000"/>
                </a:solidFill>
                <a:latin typeface="Calibri" charset="0"/>
                <a:ea typeface="Calibri" charset="0"/>
                <a:cs typeface="Calibri" charset="0"/>
              </a:rPr>
              <a:t>Seismic</a:t>
            </a:r>
            <a:r>
              <a:rPr lang="fr-FR" sz="1600" kern="0" dirty="0">
                <a:solidFill>
                  <a:srgbClr val="000000"/>
                </a:solidFill>
                <a:latin typeface="Calibri" charset="0"/>
                <a:ea typeface="Calibri" charset="0"/>
                <a:cs typeface="Calibri" charset="0"/>
              </a:rPr>
              <a:t> pilot </a:t>
            </a:r>
            <a:r>
              <a:rPr lang="fr-FR" sz="1600" kern="0" dirty="0" err="1">
                <a:solidFill>
                  <a:srgbClr val="000000"/>
                </a:solidFill>
                <a:latin typeface="Calibri" charset="0"/>
                <a:ea typeface="Calibri" charset="0"/>
                <a:cs typeface="Calibri" charset="0"/>
              </a:rPr>
              <a:t>users</a:t>
            </a:r>
            <a:r>
              <a:rPr lang="fr-FR" sz="1600" kern="0" dirty="0">
                <a:solidFill>
                  <a:srgbClr val="000000"/>
                </a:solidFill>
                <a:latin typeface="Calibri" charset="0"/>
                <a:ea typeface="Calibri" charset="0"/>
                <a:cs typeface="Calibri" charset="0"/>
              </a:rPr>
              <a:t> and 1 </a:t>
            </a:r>
            <a:r>
              <a:rPr lang="fr-FR" sz="1600" kern="0" dirty="0" err="1">
                <a:solidFill>
                  <a:srgbClr val="000000"/>
                </a:solidFill>
                <a:latin typeface="Calibri" charset="0"/>
                <a:ea typeface="Calibri" charset="0"/>
                <a:cs typeface="Calibri" charset="0"/>
              </a:rPr>
              <a:t>Volcano</a:t>
            </a:r>
            <a:r>
              <a:rPr lang="fr-FR" sz="1600" kern="0" dirty="0">
                <a:solidFill>
                  <a:srgbClr val="000000"/>
                </a:solidFill>
                <a:latin typeface="Calibri" charset="0"/>
                <a:ea typeface="Calibri" charset="0"/>
                <a:cs typeface="Calibri" charset="0"/>
              </a:rPr>
              <a:t> pilot</a:t>
            </a:r>
            <a:r>
              <a:rPr lang="fr-FR" sz="1600" kern="0" dirty="0" smtClean="0">
                <a:solidFill>
                  <a:srgbClr val="000000"/>
                </a:solidFill>
                <a:latin typeface="Calibri" charset="0"/>
                <a:ea typeface="Calibri" charset="0"/>
                <a:cs typeface="Calibri" charset="0"/>
              </a:rPr>
              <a:t>)</a:t>
            </a:r>
            <a:endParaRPr kumimoji="0" lang="en-US" sz="1600" i="0" u="none" strike="noStrike" kern="0" cap="none" spc="0" normalizeH="0" baseline="0" noProof="0" dirty="0">
              <a:ln>
                <a:noFill/>
              </a:ln>
              <a:solidFill>
                <a:srgbClr val="000000"/>
              </a:solidFill>
              <a:effectLst/>
              <a:uLnTx/>
              <a:uFillTx/>
              <a:latin typeface="Calibri" charset="0"/>
              <a:ea typeface="Calibri" charset="0"/>
              <a:cs typeface="Calibri" charset="0"/>
            </a:endParaRP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charset="0"/>
                <a:ea typeface="Calibri" charset="0"/>
                <a:cs typeface="Calibri" charset="0"/>
                <a:sym typeface="Helvetica Neue"/>
              </a:rPr>
              <a:t>One of the 6 Thematic Exploitation Platforms originated by ESA</a:t>
            </a:r>
          </a:p>
          <a:p>
            <a:pPr marL="742950" marR="0" lvl="1" indent="-285750" defTabSz="914364" eaLnBrk="1" fontAlgn="auto" latinLnBrk="0" hangingPunct="1">
              <a:lnSpc>
                <a:spcPct val="80000"/>
              </a:lnSpc>
              <a:spcBef>
                <a:spcPts val="600"/>
              </a:spcBef>
              <a:spcAft>
                <a:spcPts val="0"/>
              </a:spcAft>
              <a:buClrTx/>
              <a:buSzTx/>
              <a:buFont typeface="Arial" pitchFamily="34" charset="0"/>
              <a:buChar char="•"/>
              <a:tabLst/>
              <a:defRPr/>
            </a:pPr>
            <a:r>
              <a:rPr kumimoji="0" lang="en-US" sz="1600" i="0" u="none" strike="noStrike" kern="0" cap="none" spc="0" normalizeH="0" baseline="0" noProof="0" dirty="0" smtClean="0">
                <a:ln>
                  <a:noFill/>
                </a:ln>
                <a:solidFill>
                  <a:srgbClr val="000000"/>
                </a:solidFill>
                <a:effectLst/>
                <a:uLnTx/>
                <a:uFillTx/>
                <a:latin typeface="Calibri" charset="0"/>
                <a:ea typeface="Calibri" charset="0"/>
                <a:cs typeface="Calibri" charset="0"/>
                <a:sym typeface="Helvetica Neue"/>
              </a:rPr>
              <a:t>Follows the GPOD, SSEP and TEP-</a:t>
            </a:r>
            <a:r>
              <a:rPr kumimoji="0" lang="en-US" sz="1600" i="0" u="none" strike="noStrike" kern="0" cap="none" spc="0" normalizeH="0" baseline="0" noProof="0" dirty="0" err="1" smtClean="0">
                <a:ln>
                  <a:noFill/>
                </a:ln>
                <a:solidFill>
                  <a:srgbClr val="000000"/>
                </a:solidFill>
                <a:effectLst/>
                <a:uLnTx/>
                <a:uFillTx/>
                <a:latin typeface="Calibri" charset="0"/>
                <a:ea typeface="Calibri" charset="0"/>
                <a:cs typeface="Calibri" charset="0"/>
                <a:sym typeface="Helvetica Neue"/>
              </a:rPr>
              <a:t>Qwin</a:t>
            </a:r>
            <a:r>
              <a:rPr kumimoji="0" lang="en-US" sz="1600" i="0" u="none" strike="noStrike" kern="0" cap="none" spc="0" normalizeH="0" baseline="0" noProof="0" dirty="0" smtClean="0">
                <a:ln>
                  <a:noFill/>
                </a:ln>
                <a:solidFill>
                  <a:srgbClr val="000000"/>
                </a:solidFill>
                <a:effectLst/>
                <a:uLnTx/>
                <a:uFillTx/>
                <a:latin typeface="Calibri" charset="0"/>
                <a:ea typeface="Calibri" charset="0"/>
                <a:cs typeface="Calibri" charset="0"/>
                <a:sym typeface="Helvetica Neue"/>
              </a:rPr>
              <a:t> precursors</a:t>
            </a:r>
            <a:endParaRPr kumimoji="0" lang="en-US" sz="1800" i="0" u="none" strike="noStrike" kern="0" cap="none" spc="0" normalizeH="0" baseline="0" noProof="0" dirty="0">
              <a:ln>
                <a:noFill/>
              </a:ln>
              <a:solidFill>
                <a:srgbClr val="000000"/>
              </a:solidFill>
              <a:effectLst/>
              <a:uLnTx/>
              <a:uFillTx/>
              <a:latin typeface="Calibri" charset="0"/>
              <a:ea typeface="Calibri" charset="0"/>
              <a:cs typeface="Calibri" charset="0"/>
              <a:sym typeface="Helvetica Neue"/>
            </a:endParaRPr>
          </a:p>
        </p:txBody>
      </p:sp>
    </p:spTree>
    <p:extLst>
      <p:ext uri="{BB962C8B-B14F-4D97-AF65-F5344CB8AC3E}">
        <p14:creationId xmlns:p14="http://schemas.microsoft.com/office/powerpoint/2010/main" val="9624334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E5741A4-A864-49A7-944A-A05ED55E0BC5}" type="slidenum">
              <a:rPr lang="fr-FR" smtClean="0"/>
              <a:pPr/>
              <a:t>31</a:t>
            </a:fld>
            <a:endParaRPr lang="fr-FR"/>
          </a:p>
        </p:txBody>
      </p:sp>
      <p:sp>
        <p:nvSpPr>
          <p:cNvPr id="2" name="Title 1"/>
          <p:cNvSpPr>
            <a:spLocks noGrp="1"/>
          </p:cNvSpPr>
          <p:nvPr>
            <p:ph type="title" idx="4294967295"/>
          </p:nvPr>
        </p:nvSpPr>
        <p:spPr>
          <a:xfrm>
            <a:off x="178233" y="0"/>
            <a:ext cx="5673820" cy="1143000"/>
          </a:xfrm>
        </p:spPr>
        <p:txBody>
          <a:bodyPr>
            <a:normAutofit/>
          </a:bodyPr>
          <a:lstStyle/>
          <a:p>
            <a:pPr algn="l"/>
            <a:r>
              <a:rPr lang="fr-FR" dirty="0" smtClean="0">
                <a:effectLst>
                  <a:outerShdw blurRad="38100" dist="38100" dir="2700000" algn="tl">
                    <a:srgbClr val="000000">
                      <a:alpha val="43137"/>
                    </a:srgbClr>
                  </a:outerShdw>
                </a:effectLst>
                <a:latin typeface="Calibri" panose="020F0502020204030204" pitchFamily="34" charset="0"/>
              </a:rPr>
              <a:t>GEP: an </a:t>
            </a:r>
            <a:r>
              <a:rPr lang="fr-FR" dirty="0" err="1" smtClean="0">
                <a:effectLst>
                  <a:outerShdw blurRad="38100" dist="38100" dir="2700000" algn="tl">
                    <a:srgbClr val="000000">
                      <a:alpha val="43137"/>
                    </a:srgbClr>
                  </a:outerShdw>
                </a:effectLst>
                <a:latin typeface="Calibri" panose="020F0502020204030204" pitchFamily="34" charset="0"/>
              </a:rPr>
              <a:t>innovative</a:t>
            </a:r>
            <a:r>
              <a:rPr lang="fr-FR" dirty="0" smtClean="0">
                <a:effectLst>
                  <a:outerShdw blurRad="38100" dist="38100" dir="2700000" algn="tl">
                    <a:srgbClr val="000000">
                      <a:alpha val="43137"/>
                    </a:srgbClr>
                  </a:outerShdw>
                </a:effectLst>
                <a:latin typeface="Calibri" panose="020F0502020204030204" pitchFamily="34" charset="0"/>
              </a:rPr>
              <a:t> </a:t>
            </a:r>
            <a:r>
              <a:rPr lang="fr-FR" dirty="0" err="1" smtClean="0">
                <a:effectLst>
                  <a:outerShdw blurRad="38100" dist="38100" dir="2700000" algn="tl">
                    <a:srgbClr val="000000">
                      <a:alpha val="43137"/>
                    </a:srgbClr>
                  </a:outerShdw>
                </a:effectLst>
                <a:latin typeface="Calibri" panose="020F0502020204030204" pitchFamily="34" charset="0"/>
              </a:rPr>
              <a:t>response</a:t>
            </a:r>
            <a:endParaRPr lang="en-GB" b="1" dirty="0">
              <a:effectLst>
                <a:outerShdw blurRad="38100" dist="38100" dir="2700000" algn="tl">
                  <a:srgbClr val="000000">
                    <a:alpha val="43137"/>
                  </a:srgbClr>
                </a:outerShdw>
              </a:effectLst>
              <a:latin typeface="Calibri" panose="020F0502020204030204" pitchFamily="34" charset="0"/>
            </a:endParaRPr>
          </a:p>
        </p:txBody>
      </p:sp>
      <p:sp>
        <p:nvSpPr>
          <p:cNvPr id="5" name="TextBox 9"/>
          <p:cNvSpPr txBox="1">
            <a:spLocks noChangeArrowheads="1"/>
          </p:cNvSpPr>
          <p:nvPr/>
        </p:nvSpPr>
        <p:spPr bwMode="auto">
          <a:xfrm>
            <a:off x="17357" y="1412776"/>
            <a:ext cx="9107171" cy="225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r>
              <a:rPr lang="en-US" dirty="0" smtClean="0"/>
              <a:t>The Seismic Pilot in collaboration with the GEP </a:t>
            </a:r>
            <a:r>
              <a:rPr lang="en-US" sz="1600" dirty="0"/>
              <a:t>(https://</a:t>
            </a:r>
            <a:r>
              <a:rPr lang="en-US" sz="1600" dirty="0" smtClean="0"/>
              <a:t>geohazards-tep.eo.esa.int</a:t>
            </a:r>
            <a:r>
              <a:rPr lang="en-US" dirty="0" smtClean="0"/>
              <a:t>) provided:</a:t>
            </a:r>
          </a:p>
          <a:p>
            <a:pPr lvl="0"/>
            <a:r>
              <a:rPr lang="en-US" dirty="0" smtClean="0"/>
              <a:t>- </a:t>
            </a:r>
            <a:r>
              <a:rPr lang="en-GB" b="1" dirty="0" smtClean="0"/>
              <a:t>EO data storage and delivery in a secured fashion </a:t>
            </a:r>
            <a:r>
              <a:rPr lang="en-GB" dirty="0" smtClean="0"/>
              <a:t>ensuring </a:t>
            </a:r>
            <a:r>
              <a:rPr lang="en-GB" dirty="0"/>
              <a:t>that </a:t>
            </a:r>
            <a:r>
              <a:rPr lang="en-GB" dirty="0" smtClean="0"/>
              <a:t>different </a:t>
            </a:r>
            <a:r>
              <a:rPr lang="en-GB" dirty="0"/>
              <a:t>EO sources are available for the CEOS Seismic </a:t>
            </a:r>
            <a:r>
              <a:rPr lang="en-GB" dirty="0" smtClean="0"/>
              <a:t>Hazards team (and </a:t>
            </a:r>
            <a:r>
              <a:rPr lang="en-GB" dirty="0"/>
              <a:t>Volcano pilot </a:t>
            </a:r>
            <a:r>
              <a:rPr lang="en-GB" dirty="0" smtClean="0"/>
              <a:t>team + </a:t>
            </a:r>
            <a:r>
              <a:rPr lang="en-GB" dirty="0"/>
              <a:t>GSNL </a:t>
            </a:r>
            <a:r>
              <a:rPr lang="en-GB" dirty="0" smtClean="0"/>
              <a:t>users)</a:t>
            </a:r>
          </a:p>
          <a:p>
            <a:pPr lvl="0"/>
            <a:r>
              <a:rPr lang="en-GB" dirty="0" smtClean="0"/>
              <a:t>- </a:t>
            </a:r>
            <a:r>
              <a:rPr lang="en-GB" b="1" dirty="0" smtClean="0"/>
              <a:t>Hosted </a:t>
            </a:r>
            <a:r>
              <a:rPr lang="en-GB" b="1" dirty="0"/>
              <a:t>processing </a:t>
            </a:r>
            <a:r>
              <a:rPr lang="en-GB" dirty="0"/>
              <a:t>for seismic hazard assessment: such as in the case of terrain motion monitoring based on </a:t>
            </a:r>
            <a:r>
              <a:rPr lang="en-GB" dirty="0" err="1"/>
              <a:t>InSAR</a:t>
            </a:r>
            <a:r>
              <a:rPr lang="en-GB" dirty="0"/>
              <a:t> or stereo-optical </a:t>
            </a:r>
            <a:r>
              <a:rPr lang="en-GB" dirty="0" smtClean="0"/>
              <a:t>data</a:t>
            </a:r>
          </a:p>
          <a:p>
            <a:pPr lvl="0"/>
            <a:r>
              <a:rPr lang="en-GB" dirty="0" smtClean="0"/>
              <a:t>- </a:t>
            </a:r>
            <a:r>
              <a:rPr lang="en-GB" b="1" dirty="0" smtClean="0"/>
              <a:t>e-collaboration about promoting </a:t>
            </a:r>
            <a:r>
              <a:rPr lang="en-GB" dirty="0" smtClean="0"/>
              <a:t>pilot results (</a:t>
            </a:r>
            <a:r>
              <a:rPr lang="en-GB" dirty="0"/>
              <a:t>e.g. sharing pilot results with the community) and community </a:t>
            </a:r>
            <a:r>
              <a:rPr lang="en-GB" dirty="0" smtClean="0"/>
              <a:t>building (Twitter, Blog, etc.). </a:t>
            </a:r>
            <a:endParaRPr lang="en-GB" dirty="0"/>
          </a:p>
          <a:p>
            <a:pPr marL="0" marR="0" lvl="0" indent="0" defTabSz="914364" eaLnBrk="1" fontAlgn="auto" latinLnBrk="0" hangingPunct="1">
              <a:lnSpc>
                <a:spcPct val="8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0000"/>
              </a:solidFill>
              <a:effectLst/>
              <a:uLnTx/>
              <a:uFillTx/>
              <a:latin typeface="Calibri" pitchFamily="34" charset="0"/>
              <a:ea typeface="ＭＳ Ｐゴシック" pitchFamily="34" charset="-128"/>
              <a:sym typeface="Helvetica Neue"/>
            </a:endParaRPr>
          </a:p>
        </p:txBody>
      </p:sp>
      <p:pic>
        <p:nvPicPr>
          <p:cNvPr id="6" name="Image 3"/>
          <p:cNvPicPr>
            <a:picLocks noChangeAspect="1"/>
          </p:cNvPicPr>
          <p:nvPr/>
        </p:nvPicPr>
        <p:blipFill rotWithShape="1">
          <a:blip r:embed="rId2">
            <a:extLst>
              <a:ext uri="{28A0092B-C50C-407E-A947-70E740481C1C}">
                <a14:useLocalDpi xmlns:a14="http://schemas.microsoft.com/office/drawing/2010/main" val="0"/>
              </a:ext>
            </a:extLst>
          </a:blip>
          <a:srcRect l="2589" t="4555" r="26528" b="27606"/>
          <a:stretch/>
        </p:blipFill>
        <p:spPr>
          <a:xfrm>
            <a:off x="4499992" y="3501008"/>
            <a:ext cx="4092708" cy="2013561"/>
          </a:xfrm>
          <a:prstGeom prst="rect">
            <a:avLst/>
          </a:prstGeom>
        </p:spPr>
      </p:pic>
      <p:cxnSp>
        <p:nvCxnSpPr>
          <p:cNvPr id="7" name="Connecteur droit avec flèche 12"/>
          <p:cNvCxnSpPr/>
          <p:nvPr/>
        </p:nvCxnSpPr>
        <p:spPr bwMode="auto">
          <a:xfrm>
            <a:off x="5486647" y="4702930"/>
            <a:ext cx="1245593" cy="58697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8" name="Rectangle 7"/>
          <p:cNvSpPr/>
          <p:nvPr/>
        </p:nvSpPr>
        <p:spPr>
          <a:xfrm>
            <a:off x="4209530" y="5656040"/>
            <a:ext cx="2448028" cy="1015663"/>
          </a:xfrm>
          <a:prstGeom prst="rect">
            <a:avLst/>
          </a:prstGeom>
        </p:spPr>
        <p:txBody>
          <a:bodyPr wrap="square">
            <a:spAutoFit/>
          </a:bodyPr>
          <a:lstStyle/>
          <a:p>
            <a:pPr algn="r"/>
            <a:r>
              <a:rPr lang="en-US" sz="1200" b="1" dirty="0"/>
              <a:t>Sentinel-1 </a:t>
            </a:r>
            <a:r>
              <a:rPr lang="en-US" sz="1200" b="1" dirty="0" smtClean="0"/>
              <a:t>co-seismic </a:t>
            </a:r>
            <a:r>
              <a:rPr lang="en-US" sz="1200" b="1" dirty="0" err="1"/>
              <a:t>interferogram</a:t>
            </a:r>
            <a:r>
              <a:rPr lang="en-US" sz="1200" b="1" dirty="0"/>
              <a:t> of </a:t>
            </a:r>
            <a:r>
              <a:rPr lang="en-US" sz="1200" b="1" dirty="0" err="1"/>
              <a:t>Amatrice</a:t>
            </a:r>
            <a:r>
              <a:rPr lang="en-US" sz="1200" b="1" dirty="0"/>
              <a:t> earthquake (Italy) generated </a:t>
            </a:r>
            <a:r>
              <a:rPr lang="en-US" sz="1200" b="1" dirty="0" smtClean="0"/>
              <a:t>by CNR-IREA through </a:t>
            </a:r>
            <a:r>
              <a:rPr lang="en-US" sz="1200" b="1" dirty="0"/>
              <a:t>the ESA G-POD platform</a:t>
            </a:r>
          </a:p>
        </p:txBody>
      </p:sp>
      <p:pic>
        <p:nvPicPr>
          <p:cNvPr id="9"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5289902"/>
            <a:ext cx="2411760" cy="1573592"/>
          </a:xfrm>
          <a:prstGeom prst="rect">
            <a:avLst/>
          </a:prstGeom>
        </p:spPr>
      </p:pic>
      <p:pic>
        <p:nvPicPr>
          <p:cNvPr id="15"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18" y="3722978"/>
            <a:ext cx="3224422" cy="2546875"/>
          </a:xfrm>
          <a:prstGeom prst="rect">
            <a:avLst/>
          </a:prstGeom>
        </p:spPr>
      </p:pic>
      <p:sp>
        <p:nvSpPr>
          <p:cNvPr id="20" name="Rectangle 19"/>
          <p:cNvSpPr/>
          <p:nvPr/>
        </p:nvSpPr>
        <p:spPr>
          <a:xfrm>
            <a:off x="-1552" y="6150582"/>
            <a:ext cx="3493431" cy="646331"/>
          </a:xfrm>
          <a:prstGeom prst="rect">
            <a:avLst/>
          </a:prstGeom>
        </p:spPr>
        <p:txBody>
          <a:bodyPr wrap="square">
            <a:spAutoFit/>
          </a:bodyPr>
          <a:lstStyle/>
          <a:p>
            <a:r>
              <a:rPr lang="fr-FR" sz="1200" b="1" dirty="0">
                <a:ea typeface="ＭＳ Ｐゴシック" pitchFamily="34" charset="-128"/>
              </a:rPr>
              <a:t>A </a:t>
            </a:r>
            <a:r>
              <a:rPr lang="fr-FR" sz="1200" b="1" dirty="0" err="1">
                <a:ea typeface="ＭＳ Ｐゴシック" pitchFamily="34" charset="-128"/>
              </a:rPr>
              <a:t>number</a:t>
            </a:r>
            <a:r>
              <a:rPr lang="fr-FR" sz="1200" b="1" dirty="0">
                <a:ea typeface="ＭＳ Ｐゴシック" pitchFamily="34" charset="-128"/>
              </a:rPr>
              <a:t> of </a:t>
            </a:r>
            <a:r>
              <a:rPr lang="fr-FR" sz="1200" b="1" dirty="0" err="1">
                <a:ea typeface="ＭＳ Ｐゴシック" pitchFamily="34" charset="-128"/>
              </a:rPr>
              <a:t>posts</a:t>
            </a:r>
            <a:r>
              <a:rPr lang="fr-FR" sz="1200" b="1" dirty="0">
                <a:ea typeface="ＭＳ Ｐゴシック" pitchFamily="34" charset="-128"/>
              </a:rPr>
              <a:t> </a:t>
            </a:r>
            <a:r>
              <a:rPr lang="fr-FR" sz="1200" b="1" dirty="0" smtClean="0">
                <a:ea typeface="ＭＳ Ｐゴシック" pitchFamily="34" charset="-128"/>
              </a:rPr>
              <a:t>are </a:t>
            </a:r>
            <a:r>
              <a:rPr lang="fr-FR" sz="1200" b="1" dirty="0" err="1" smtClean="0">
                <a:ea typeface="ＭＳ Ｐゴシック" pitchFamily="34" charset="-128"/>
              </a:rPr>
              <a:t>published</a:t>
            </a:r>
            <a:r>
              <a:rPr lang="fr-FR" sz="1200" b="1" dirty="0" smtClean="0">
                <a:ea typeface="ＭＳ Ｐゴシック" pitchFamily="34" charset="-128"/>
              </a:rPr>
              <a:t>  </a:t>
            </a:r>
            <a:r>
              <a:rPr lang="fr-FR" sz="1200" b="1" dirty="0">
                <a:ea typeface="ＭＳ Ｐゴシック" pitchFamily="34" charset="-128"/>
              </a:rPr>
              <a:t>on the GEP Blog. In the </a:t>
            </a:r>
            <a:r>
              <a:rPr lang="fr-FR" sz="1200" b="1" dirty="0" err="1">
                <a:ea typeface="ＭＳ Ｐゴシック" pitchFamily="34" charset="-128"/>
              </a:rPr>
              <a:t>example</a:t>
            </a:r>
            <a:r>
              <a:rPr lang="fr-FR" sz="1200" b="1" dirty="0">
                <a:ea typeface="ＭＳ Ｐゴシック" pitchFamily="34" charset="-128"/>
              </a:rPr>
              <a:t>: Sentinel-1 </a:t>
            </a:r>
            <a:r>
              <a:rPr lang="fr-FR" sz="1200" b="1" dirty="0" err="1">
                <a:ea typeface="ＭＳ Ｐゴシック" pitchFamily="34" charset="-128"/>
              </a:rPr>
              <a:t>deformation</a:t>
            </a:r>
            <a:r>
              <a:rPr lang="fr-FR" sz="1200" b="1" dirty="0">
                <a:ea typeface="ＭＳ Ｐゴシック" pitchFamily="34" charset="-128"/>
              </a:rPr>
              <a:t> </a:t>
            </a:r>
            <a:r>
              <a:rPr lang="fr-FR" sz="1200" b="1" dirty="0" err="1">
                <a:ea typeface="ＭＳ Ｐゴシック" pitchFamily="34" charset="-128"/>
              </a:rPr>
              <a:t>maps</a:t>
            </a:r>
            <a:r>
              <a:rPr lang="fr-FR" sz="1200" b="1" dirty="0">
                <a:ea typeface="ＭＳ Ｐゴシック" pitchFamily="34" charset="-128"/>
              </a:rPr>
              <a:t> </a:t>
            </a:r>
            <a:r>
              <a:rPr lang="fr-FR" sz="1200" b="1" dirty="0" err="1">
                <a:ea typeface="ＭＳ Ｐゴシック" pitchFamily="34" charset="-128"/>
              </a:rPr>
              <a:t>generated</a:t>
            </a:r>
            <a:r>
              <a:rPr lang="fr-FR" sz="1200" b="1" dirty="0">
                <a:ea typeface="ＭＳ Ｐゴシック" pitchFamily="34" charset="-128"/>
              </a:rPr>
              <a:t> by NOA over </a:t>
            </a:r>
            <a:r>
              <a:rPr lang="fr-FR" sz="1200" b="1" dirty="0" err="1">
                <a:ea typeface="ＭＳ Ｐゴシック" pitchFamily="34" charset="-128"/>
              </a:rPr>
              <a:t>Kaikoura</a:t>
            </a:r>
            <a:r>
              <a:rPr lang="fr-FR" sz="1200" b="1" dirty="0">
                <a:ea typeface="ＭＳ Ｐゴシック" pitchFamily="34" charset="-128"/>
              </a:rPr>
              <a:t>.</a:t>
            </a:r>
            <a:endParaRPr lang="en-GB" sz="1200" b="1" dirty="0">
              <a:ea typeface="ＭＳ Ｐゴシック" pitchFamily="34" charset="-128"/>
            </a:endParaRPr>
          </a:p>
        </p:txBody>
      </p:sp>
    </p:spTree>
    <p:extLst>
      <p:ext uri="{BB962C8B-B14F-4D97-AF65-F5344CB8AC3E}">
        <p14:creationId xmlns:p14="http://schemas.microsoft.com/office/powerpoint/2010/main" val="5867828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32</a:t>
            </a:fld>
            <a:endParaRPr lang="fr-FR">
              <a:solidFill>
                <a:prstClr val="black">
                  <a:tint val="75000"/>
                </a:prstClr>
              </a:solidFill>
            </a:endParaRPr>
          </a:p>
        </p:txBody>
      </p:sp>
      <p:sp>
        <p:nvSpPr>
          <p:cNvPr id="2" name="Title 1"/>
          <p:cNvSpPr>
            <a:spLocks noGrp="1"/>
          </p:cNvSpPr>
          <p:nvPr>
            <p:ph type="title" idx="4294967295"/>
          </p:nvPr>
        </p:nvSpPr>
        <p:spPr>
          <a:xfrm>
            <a:off x="251520" y="2348880"/>
            <a:ext cx="8589640" cy="2366963"/>
          </a:xfrm>
        </p:spPr>
        <p:txBody>
          <a:bodyPr>
            <a:noAutofit/>
          </a:bodyPr>
          <a:lstStyle/>
          <a:p>
            <a:pPr lvl="1" algn="ctr"/>
            <a:r>
              <a:rPr lang="en-US" dirty="0" smtClean="0">
                <a:solidFill>
                  <a:schemeClr val="tx2"/>
                </a:solidFill>
                <a:effectLst>
                  <a:outerShdw blurRad="38100" dist="38100" dir="2700000" algn="tl">
                    <a:srgbClr val="000000">
                      <a:alpha val="43137"/>
                    </a:srgbClr>
                  </a:outerShdw>
                </a:effectLst>
              </a:rPr>
              <a:t>Observations strategy</a:t>
            </a:r>
            <a:endParaRPr lang="el-GR"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07083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0E5741A4-A864-49A7-944A-A05ED55E0BC5}" type="slidenum">
              <a:rPr lang="fr-FR" smtClean="0">
                <a:solidFill>
                  <a:prstClr val="black">
                    <a:tint val="75000"/>
                  </a:prstClr>
                </a:solidFill>
              </a:rPr>
              <a:pPr/>
              <a:t>33</a:t>
            </a:fld>
            <a:endParaRPr lang="fr-FR">
              <a:solidFill>
                <a:prstClr val="black">
                  <a:tint val="75000"/>
                </a:prstClr>
              </a:solidFill>
            </a:endParaRPr>
          </a:p>
        </p:txBody>
      </p:sp>
      <p:sp>
        <p:nvSpPr>
          <p:cNvPr id="2" name="Titre 1"/>
          <p:cNvSpPr>
            <a:spLocks noGrp="1"/>
          </p:cNvSpPr>
          <p:nvPr>
            <p:ph type="title" idx="4294967295"/>
          </p:nvPr>
        </p:nvSpPr>
        <p:spPr>
          <a:xfrm>
            <a:off x="139053" y="0"/>
            <a:ext cx="4918167" cy="1084982"/>
          </a:xfrm>
        </p:spPr>
        <p:txBody>
          <a:bodyPr>
            <a:normAutofit/>
          </a:bodyPr>
          <a:lstStyle/>
          <a:p>
            <a:pPr algn="l"/>
            <a:r>
              <a:rPr lang="en-US" b="1" dirty="0" smtClean="0">
                <a:effectLst>
                  <a:outerShdw blurRad="38100" dist="38100" dir="2700000" algn="tl">
                    <a:srgbClr val="000000">
                      <a:alpha val="43137"/>
                    </a:srgbClr>
                  </a:outerShdw>
                </a:effectLst>
                <a:latin typeface="Calibri" panose="020F0502020204030204" pitchFamily="34" charset="0"/>
              </a:rPr>
              <a:t>Observations strategy</a:t>
            </a:r>
            <a:endParaRPr lang="fr-FR" b="1" dirty="0">
              <a:effectLst>
                <a:outerShdw blurRad="38100" dist="38100" dir="2700000" algn="tl">
                  <a:srgbClr val="000000">
                    <a:alpha val="43137"/>
                  </a:srgbClr>
                </a:outerShdw>
              </a:effectLst>
              <a:latin typeface="Calibri" panose="020F0502020204030204" pitchFamily="34" charset="0"/>
            </a:endParaRPr>
          </a:p>
        </p:txBody>
      </p:sp>
      <p:sp>
        <p:nvSpPr>
          <p:cNvPr id="3" name="Espace réservé du contenu 2"/>
          <p:cNvSpPr>
            <a:spLocks noGrp="1"/>
          </p:cNvSpPr>
          <p:nvPr>
            <p:ph idx="4294967295"/>
          </p:nvPr>
        </p:nvSpPr>
        <p:spPr>
          <a:xfrm>
            <a:off x="590871" y="1509893"/>
            <a:ext cx="8229600" cy="4852988"/>
          </a:xfrm>
        </p:spPr>
        <p:txBody>
          <a:bodyPr>
            <a:normAutofit fontScale="85000" lnSpcReduction="20000"/>
          </a:bodyPr>
          <a:lstStyle/>
          <a:p>
            <a:r>
              <a:rPr lang="en-GB" sz="2000" b="0" dirty="0" smtClean="0">
                <a:latin typeface="+mn-lt"/>
              </a:rPr>
              <a:t>Continuous </a:t>
            </a:r>
            <a:r>
              <a:rPr lang="en-GB" sz="2000" b="0" dirty="0">
                <a:latin typeface="+mn-lt"/>
              </a:rPr>
              <a:t>exchanges between Seismic Hazards pilot lead and Sentinel-1 mission Project Manager in order to cover the entire tectonic mask</a:t>
            </a:r>
            <a:r>
              <a:rPr lang="en-GB" sz="2000" b="0" dirty="0" smtClean="0">
                <a:latin typeface="+mn-lt"/>
              </a:rPr>
              <a:t>. There is a high correlation between the Sentinel-1 acquisitions and target areas of the pilot community.</a:t>
            </a:r>
          </a:p>
          <a:p>
            <a:endParaRPr lang="el-GR" sz="2000" b="0" dirty="0">
              <a:latin typeface="+mn-lt"/>
            </a:endParaRPr>
          </a:p>
          <a:p>
            <a:endParaRPr lang="en-US" sz="2000" b="0" dirty="0" smtClean="0">
              <a:latin typeface="+mn-lt"/>
            </a:endParaRPr>
          </a:p>
          <a:p>
            <a:endParaRPr lang="en-US" sz="2000" b="0" dirty="0">
              <a:latin typeface="+mn-lt"/>
            </a:endParaRPr>
          </a:p>
          <a:p>
            <a:endParaRPr lang="en-US" sz="2000" b="0" dirty="0" smtClean="0">
              <a:latin typeface="+mn-lt"/>
            </a:endParaRPr>
          </a:p>
          <a:p>
            <a:endParaRPr lang="en-US" sz="2000" b="0" dirty="0">
              <a:latin typeface="+mn-lt"/>
            </a:endParaRPr>
          </a:p>
          <a:p>
            <a:endParaRPr lang="en-US" sz="2000" b="0" dirty="0" smtClean="0">
              <a:latin typeface="+mn-lt"/>
            </a:endParaRPr>
          </a:p>
          <a:p>
            <a:endParaRPr lang="en-GB" sz="2000" b="0" dirty="0" smtClean="0">
              <a:latin typeface="+mn-lt"/>
            </a:endParaRPr>
          </a:p>
          <a:p>
            <a:r>
              <a:rPr lang="en-GB" sz="2000" b="0" dirty="0" smtClean="0">
                <a:latin typeface="+mn-lt"/>
              </a:rPr>
              <a:t>Study </a:t>
            </a:r>
            <a:r>
              <a:rPr lang="en-GB" sz="2000" b="0" dirty="0">
                <a:latin typeface="+mn-lt"/>
              </a:rPr>
              <a:t>of the examination of the gaps </a:t>
            </a:r>
            <a:r>
              <a:rPr lang="en-US" sz="2000" b="0" dirty="0">
                <a:latin typeface="+mn-lt"/>
              </a:rPr>
              <a:t>of existing acquisition plans over </a:t>
            </a:r>
            <a:r>
              <a:rPr lang="en-US" sz="2000" b="0" dirty="0" smtClean="0">
                <a:latin typeface="+mn-lt"/>
              </a:rPr>
              <a:t>megacities</a:t>
            </a:r>
            <a:r>
              <a:rPr lang="en-GB" sz="2000" b="0" dirty="0" smtClean="0">
                <a:latin typeface="+mn-lt"/>
              </a:rPr>
              <a:t> </a:t>
            </a:r>
            <a:r>
              <a:rPr lang="en-GB" sz="2000" b="0" dirty="0">
                <a:latin typeface="+mn-lt"/>
              </a:rPr>
              <a:t>in areas </a:t>
            </a:r>
            <a:r>
              <a:rPr lang="en-GB" sz="2000" b="0" dirty="0" smtClean="0">
                <a:latin typeface="+mn-lt"/>
              </a:rPr>
              <a:t>of high </a:t>
            </a:r>
            <a:r>
              <a:rPr lang="en-GB" sz="2000" b="0" dirty="0">
                <a:latin typeface="+mn-lt"/>
              </a:rPr>
              <a:t>seismic </a:t>
            </a:r>
            <a:r>
              <a:rPr lang="en-GB" sz="2000" b="0" dirty="0" smtClean="0">
                <a:latin typeface="+mn-lt"/>
              </a:rPr>
              <a:t>risk: Most sites </a:t>
            </a:r>
            <a:r>
              <a:rPr lang="en-GB" sz="2000" b="0" dirty="0">
                <a:latin typeface="+mn-lt"/>
              </a:rPr>
              <a:t>are at least partially covered by SAR </a:t>
            </a:r>
            <a:r>
              <a:rPr lang="en-GB" sz="2000" b="0" dirty="0" smtClean="0">
                <a:latin typeface="+mn-lt"/>
              </a:rPr>
              <a:t>sensor and are:</a:t>
            </a:r>
          </a:p>
          <a:p>
            <a:pPr marL="0" indent="0">
              <a:buNone/>
            </a:pPr>
            <a:r>
              <a:rPr lang="en-GB" sz="2000" b="0" dirty="0" smtClean="0">
                <a:latin typeface="+mn-lt"/>
              </a:rPr>
              <a:t>	-sites with </a:t>
            </a:r>
            <a:r>
              <a:rPr lang="en-GB" sz="2000" b="0" dirty="0">
                <a:latin typeface="+mn-lt"/>
              </a:rPr>
              <a:t>high repeat coverage using Sentinel-1 and </a:t>
            </a:r>
            <a:r>
              <a:rPr lang="en-GB" sz="2000" b="0" dirty="0" smtClean="0">
                <a:latin typeface="+mn-lt"/>
              </a:rPr>
              <a:t>ALOS-2</a:t>
            </a:r>
          </a:p>
          <a:p>
            <a:pPr marL="0" indent="0">
              <a:buNone/>
            </a:pPr>
            <a:r>
              <a:rPr lang="en-GB" sz="2000" b="0" dirty="0" smtClean="0">
                <a:latin typeface="+mn-lt"/>
              </a:rPr>
              <a:t>	-sites </a:t>
            </a:r>
            <a:r>
              <a:rPr lang="en-GB" sz="2000" b="0" dirty="0">
                <a:latin typeface="+mn-lt"/>
              </a:rPr>
              <a:t>with rare coverage using ascending or descending acquisitions </a:t>
            </a:r>
            <a:r>
              <a:rPr lang="en-GB" sz="2000" b="0" dirty="0" smtClean="0">
                <a:latin typeface="+mn-lt"/>
              </a:rPr>
              <a:t>from Radarsat-2</a:t>
            </a:r>
            <a:r>
              <a:rPr lang="en-GB" sz="2000" b="0" dirty="0">
                <a:latin typeface="+mn-lt"/>
              </a:rPr>
              <a:t>, </a:t>
            </a:r>
            <a:r>
              <a:rPr lang="en-GB" sz="2000" b="0" dirty="0" err="1">
                <a:latin typeface="+mn-lt"/>
              </a:rPr>
              <a:t>TerraSAR</a:t>
            </a:r>
            <a:r>
              <a:rPr lang="en-GB" sz="2000" b="0" dirty="0">
                <a:latin typeface="+mn-lt"/>
              </a:rPr>
              <a:t> X, and COSMO-</a:t>
            </a:r>
            <a:r>
              <a:rPr lang="en-GB" sz="2000" b="0" dirty="0" err="1">
                <a:latin typeface="+mn-lt"/>
              </a:rPr>
              <a:t>SkyMed</a:t>
            </a:r>
            <a:r>
              <a:rPr lang="en-GB" sz="2000" b="0" dirty="0" smtClean="0">
                <a:latin typeface="+mn-lt"/>
              </a:rPr>
              <a:t>.</a:t>
            </a:r>
          </a:p>
          <a:p>
            <a:pPr marL="0" indent="0">
              <a:buNone/>
            </a:pPr>
            <a:r>
              <a:rPr lang="it-IT" sz="2000" b="0" dirty="0">
                <a:latin typeface="+mn-lt"/>
                <a:hlinkClick r:id="rId2"/>
              </a:rPr>
              <a:t>https://sites.google.com/a/ingv.it/satellite-monitoring-of-geohazard-prone-megacities---satgeomeg/home</a:t>
            </a:r>
            <a:endParaRPr lang="it-IT" sz="2000" b="0" u="sng" dirty="0">
              <a:latin typeface="+mn-lt"/>
            </a:endParaRPr>
          </a:p>
          <a:p>
            <a:pPr marL="0" indent="0">
              <a:buNone/>
            </a:pPr>
            <a:endParaRPr lang="en-GB" sz="2000" dirty="0" smtClean="0"/>
          </a:p>
          <a:p>
            <a:pPr marL="0" indent="0">
              <a:buNone/>
            </a:pPr>
            <a:endParaRPr lang="en-US" sz="2000" b="1" dirty="0">
              <a:solidFill>
                <a:prstClr val="black"/>
              </a:solidFill>
            </a:endParaRP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8" y="2542065"/>
            <a:ext cx="3830379" cy="161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sentinel.esa.int/documents/247904/1685281/Cycle-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143" y="2173813"/>
            <a:ext cx="4030327" cy="198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9076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34</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(1)</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036496" cy="5517232"/>
          </a:xfrm>
        </p:spPr>
        <p:txBody>
          <a:bodyPr>
            <a:noAutofit/>
          </a:bodyPr>
          <a:lstStyle/>
          <a:p>
            <a:pPr marL="0" lvl="0" indent="0">
              <a:buNone/>
            </a:pPr>
            <a:r>
              <a:rPr lang="en-GB" sz="1400" dirty="0" smtClean="0">
                <a:solidFill>
                  <a:srgbClr val="C00000"/>
                </a:solidFill>
              </a:rPr>
              <a:t>In total: 23 papers, 2 presentations, 2 posters and 10 web-articles published.</a:t>
            </a:r>
            <a:endParaRPr lang="en-GB" sz="1200" b="0" dirty="0" smtClean="0"/>
          </a:p>
          <a:p>
            <a:pPr marL="0" lvl="0" indent="0">
              <a:buNone/>
            </a:pPr>
            <a:r>
              <a:rPr lang="en-GB" sz="1200" dirty="0" smtClean="0"/>
              <a:t>COMET</a:t>
            </a:r>
          </a:p>
          <a:p>
            <a:r>
              <a:rPr lang="en-GB" sz="1200" b="0" dirty="0">
                <a:hlinkClick r:id="rId2"/>
              </a:rPr>
              <a:t>http://comet.nerc.ac.uk/</a:t>
            </a:r>
            <a:endParaRPr lang="en-GB" sz="1200" b="0" dirty="0"/>
          </a:p>
          <a:p>
            <a:r>
              <a:rPr lang="en-GB" sz="1200" b="0" dirty="0">
                <a:hlinkClick r:id="rId3"/>
              </a:rPr>
              <a:t>http://</a:t>
            </a:r>
            <a:r>
              <a:rPr lang="en-GB" sz="1200" b="0" dirty="0" smtClean="0">
                <a:hlinkClick r:id="rId3"/>
              </a:rPr>
              <a:t>www.bbc.co.uk/news/science-environment-38323832</a:t>
            </a:r>
            <a:endParaRPr lang="en-GB" sz="1200" dirty="0" smtClean="0"/>
          </a:p>
          <a:p>
            <a:pPr lvl="0"/>
            <a:r>
              <a:rPr lang="en-GB" sz="1200" b="0" dirty="0" smtClean="0"/>
              <a:t>Elliott </a:t>
            </a:r>
            <a:r>
              <a:rPr lang="en-GB" sz="1200" b="0" dirty="0"/>
              <a:t>JR; Walters RJ; Wright TJ (2016) The </a:t>
            </a:r>
            <a:r>
              <a:rPr lang="en-GB" sz="1200" dirty="0"/>
              <a:t>role of space-based observation </a:t>
            </a:r>
            <a:r>
              <a:rPr lang="en-GB" sz="1200" b="0" dirty="0"/>
              <a:t>in understanding and responding to </a:t>
            </a:r>
            <a:r>
              <a:rPr lang="en-GB" sz="1200" dirty="0"/>
              <a:t>active tectonics and earthquakes</a:t>
            </a:r>
            <a:r>
              <a:rPr lang="en-GB" sz="1200" b="0" dirty="0"/>
              <a:t>, Nature Communications, 7, </a:t>
            </a:r>
            <a:r>
              <a:rPr lang="en-GB" sz="1200" b="0" dirty="0" err="1"/>
              <a:t>doi</a:t>
            </a:r>
            <a:r>
              <a:rPr lang="en-GB" sz="1200" b="0" dirty="0"/>
              <a:t>: 10.1038/ncomms13844</a:t>
            </a:r>
            <a:endParaRPr lang="fr-FR" sz="1200" b="0" dirty="0"/>
          </a:p>
          <a:p>
            <a:pPr lvl="0"/>
            <a:r>
              <a:rPr lang="en-GB" sz="1200" b="0" dirty="0"/>
              <a:t>Hussain E; Hooper A; Wright TJ; Walters RJ; </a:t>
            </a:r>
            <a:r>
              <a:rPr lang="en-GB" sz="1200" b="0" dirty="0" err="1"/>
              <a:t>Bekaert</a:t>
            </a:r>
            <a:r>
              <a:rPr lang="en-GB" sz="1200" b="0" dirty="0"/>
              <a:t> DPS (2016) </a:t>
            </a:r>
            <a:r>
              <a:rPr lang="en-GB" sz="1200" b="0" dirty="0" err="1"/>
              <a:t>Interseismic</a:t>
            </a:r>
            <a:r>
              <a:rPr lang="en-GB" sz="1200" b="0" dirty="0"/>
              <a:t> strain accumulation across the central </a:t>
            </a:r>
            <a:r>
              <a:rPr lang="en-GB" sz="1200" dirty="0"/>
              <a:t>North Anatolian Fault </a:t>
            </a:r>
            <a:r>
              <a:rPr lang="en-GB" sz="1200" b="0" dirty="0"/>
              <a:t>from iteratively unwrapped </a:t>
            </a:r>
            <a:r>
              <a:rPr lang="en-GB" sz="1200" b="0" dirty="0" err="1"/>
              <a:t>InSAR</a:t>
            </a:r>
            <a:r>
              <a:rPr lang="en-GB" sz="1200" b="0" dirty="0"/>
              <a:t> measurements, Journal of Geophysical Research: Solid Earth, 121, pp.9000-9019. </a:t>
            </a:r>
            <a:r>
              <a:rPr lang="en-GB" sz="1200" b="0" dirty="0" err="1"/>
              <a:t>doi</a:t>
            </a:r>
            <a:r>
              <a:rPr lang="en-GB" sz="1200" b="0" dirty="0"/>
              <a:t>: 10.1002/2016JB013108</a:t>
            </a:r>
            <a:endParaRPr lang="fr-FR" sz="1200" b="0" dirty="0"/>
          </a:p>
          <a:p>
            <a:pPr lvl="0"/>
            <a:r>
              <a:rPr lang="en-GB" sz="1200" b="0" dirty="0"/>
              <a:t>Floyd MA; Walters RJ; Elliott JR; Funning GJ; </a:t>
            </a:r>
            <a:r>
              <a:rPr lang="en-GB" sz="1200" b="0" dirty="0" err="1"/>
              <a:t>Svarc</a:t>
            </a:r>
            <a:r>
              <a:rPr lang="en-GB" sz="1200" b="0" dirty="0"/>
              <a:t> JL; Murray JR; Hooper AJ; Larsen Y; </a:t>
            </a:r>
            <a:r>
              <a:rPr lang="en-GB" sz="1200" b="0" dirty="0" err="1"/>
              <a:t>Marinkovic</a:t>
            </a:r>
            <a:r>
              <a:rPr lang="en-GB" sz="1200" b="0" dirty="0"/>
              <a:t> P; </a:t>
            </a:r>
            <a:r>
              <a:rPr lang="en-GB" sz="1200" b="0" dirty="0" err="1"/>
              <a:t>Bürgmann</a:t>
            </a:r>
            <a:r>
              <a:rPr lang="en-GB" sz="1200" b="0" dirty="0"/>
              <a:t> R; </a:t>
            </a:r>
            <a:r>
              <a:rPr lang="en-GB" sz="1200" b="0" dirty="0" err="1"/>
              <a:t>Johanson</a:t>
            </a:r>
            <a:r>
              <a:rPr lang="en-GB" sz="1200" b="0" dirty="0"/>
              <a:t> IA; Wright TJ (2016) Spatial variations in fault friction related to lithology from rupture and </a:t>
            </a:r>
            <a:r>
              <a:rPr lang="en-GB" sz="1200" dirty="0" err="1"/>
              <a:t>afterslip</a:t>
            </a:r>
            <a:r>
              <a:rPr lang="en-GB" sz="1200" dirty="0"/>
              <a:t> of the 2014 South Napa, </a:t>
            </a:r>
            <a:r>
              <a:rPr lang="en-GB" sz="1200" dirty="0" smtClean="0"/>
              <a:t>California </a:t>
            </a:r>
            <a:r>
              <a:rPr lang="en-GB" sz="1200" dirty="0"/>
              <a:t>earthquake</a:t>
            </a:r>
            <a:r>
              <a:rPr lang="en-GB" sz="1200" b="0" dirty="0"/>
              <a:t>, Geophysical Research Letters, 43, pp.6808-6816. </a:t>
            </a:r>
            <a:r>
              <a:rPr lang="en-GB" sz="1200" b="0" dirty="0" err="1"/>
              <a:t>doi</a:t>
            </a:r>
            <a:r>
              <a:rPr lang="en-GB" sz="1200" b="0" dirty="0"/>
              <a:t>: 10.1002/2016GL069428</a:t>
            </a:r>
            <a:endParaRPr lang="fr-FR" sz="1200" b="0" dirty="0"/>
          </a:p>
          <a:p>
            <a:pPr lvl="0"/>
            <a:r>
              <a:rPr lang="en-GB" sz="1200" b="0" dirty="0"/>
              <a:t>Hussain E; Wright TJ; Walters RJ; </a:t>
            </a:r>
            <a:r>
              <a:rPr lang="en-GB" sz="1200" b="0" dirty="0" err="1"/>
              <a:t>Bekaert</a:t>
            </a:r>
            <a:r>
              <a:rPr lang="en-GB" sz="1200" b="0" dirty="0"/>
              <a:t> D; Hooper A; Houseman GA (2016) Geodetic observations of </a:t>
            </a:r>
            <a:r>
              <a:rPr lang="en-GB" sz="1200" dirty="0" err="1"/>
              <a:t>postseismic</a:t>
            </a:r>
            <a:r>
              <a:rPr lang="en-GB" sz="1200" dirty="0"/>
              <a:t> creep in the decade after the 1999 </a:t>
            </a:r>
            <a:r>
              <a:rPr lang="en-GB" sz="1200" dirty="0" err="1"/>
              <a:t>Izmit</a:t>
            </a:r>
            <a:r>
              <a:rPr lang="en-GB" sz="1200" dirty="0"/>
              <a:t> earthquake</a:t>
            </a:r>
            <a:r>
              <a:rPr lang="en-GB" sz="1200" b="0" dirty="0"/>
              <a:t>, Turkey: Implications for a shallow slip deficit, Journal of Geophysical Research: Solid Earth, 121, pp.2980-3001. </a:t>
            </a:r>
            <a:r>
              <a:rPr lang="en-GB" sz="1200" b="0" dirty="0" err="1"/>
              <a:t>doi</a:t>
            </a:r>
            <a:r>
              <a:rPr lang="en-GB" sz="1200" b="0" dirty="0"/>
              <a:t>: 10.1002/2015JB012737</a:t>
            </a:r>
            <a:endParaRPr lang="fr-FR" sz="1200" b="0" dirty="0"/>
          </a:p>
          <a:p>
            <a:pPr lvl="0"/>
            <a:r>
              <a:rPr lang="en-GB" sz="1200" b="0" dirty="0"/>
              <a:t>Wright TJ (2016) </a:t>
            </a:r>
            <a:r>
              <a:rPr lang="en-GB" sz="1200" dirty="0"/>
              <a:t>The earthquake deformation cycle</a:t>
            </a:r>
            <a:r>
              <a:rPr lang="en-GB" sz="1200" b="0" dirty="0"/>
              <a:t>, ASTRONOMY &amp; GEOPHYSICS, 57.</a:t>
            </a:r>
            <a:endParaRPr lang="fr-FR" sz="1200" b="0" dirty="0"/>
          </a:p>
          <a:p>
            <a:pPr lvl="0"/>
            <a:r>
              <a:rPr lang="en-GB" sz="1200" b="0" dirty="0"/>
              <a:t>Elliott JR; Jolivet R; Gonzalez PJ; </a:t>
            </a:r>
            <a:r>
              <a:rPr lang="en-GB" sz="1200" b="0" dirty="0" err="1"/>
              <a:t>Avouac</a:t>
            </a:r>
            <a:r>
              <a:rPr lang="en-GB" sz="1200" b="0" dirty="0"/>
              <a:t> JP; Hollingsworth J; Searle MP; Stevens VL (2016) Himalayan megathrust geometry and relation to topography revealed by the </a:t>
            </a:r>
            <a:r>
              <a:rPr lang="en-GB" sz="1200" dirty="0" err="1"/>
              <a:t>Gorkha</a:t>
            </a:r>
            <a:r>
              <a:rPr lang="en-GB" sz="1200" dirty="0"/>
              <a:t> earthquake</a:t>
            </a:r>
            <a:r>
              <a:rPr lang="en-GB" sz="1200" b="0" dirty="0"/>
              <a:t>, Nature Geoscience, 9, pp.174-180. </a:t>
            </a:r>
            <a:r>
              <a:rPr lang="en-GB" sz="1200" b="0" dirty="0" err="1"/>
              <a:t>doi</a:t>
            </a:r>
            <a:r>
              <a:rPr lang="en-GB" sz="1200" b="0" dirty="0"/>
              <a:t>: 10.1038/ngeo2623</a:t>
            </a:r>
            <a:endParaRPr lang="fr-FR" sz="1200" b="0" dirty="0"/>
          </a:p>
          <a:p>
            <a:pPr lvl="0"/>
            <a:r>
              <a:rPr lang="en-GB" sz="1200" u="sng" dirty="0"/>
              <a:t>Poster </a:t>
            </a:r>
            <a:r>
              <a:rPr lang="en-GB" sz="1200" u="sng" dirty="0" smtClean="0"/>
              <a:t>at AGU </a:t>
            </a:r>
            <a:r>
              <a:rPr lang="en-GB" sz="1200" u="sng" dirty="0"/>
              <a:t>2016</a:t>
            </a:r>
            <a:r>
              <a:rPr lang="en-GB" sz="1200" dirty="0"/>
              <a:t>: </a:t>
            </a:r>
            <a:r>
              <a:rPr lang="en-US" sz="1200" dirty="0" err="1"/>
              <a:t>LiCSAR</a:t>
            </a:r>
            <a:r>
              <a:rPr lang="en-US" sz="1200" dirty="0"/>
              <a:t>: Tools for automated generation of Sentinel-1 frame </a:t>
            </a:r>
            <a:r>
              <a:rPr lang="en-US" sz="1200" dirty="0" err="1"/>
              <a:t>interferograms</a:t>
            </a:r>
            <a:r>
              <a:rPr lang="en-US" sz="1200" b="0" dirty="0"/>
              <a:t>, Pablo J. González, Richard J. Walters, Emma Hatton, </a:t>
            </a:r>
            <a:r>
              <a:rPr lang="en-US" sz="1200" b="0" dirty="0" err="1"/>
              <a:t>Karsten</a:t>
            </a:r>
            <a:r>
              <a:rPr lang="en-US" sz="1200" b="0" dirty="0"/>
              <a:t> </a:t>
            </a:r>
            <a:r>
              <a:rPr lang="en-US" sz="1200" b="0" dirty="0" err="1"/>
              <a:t>Spaans</a:t>
            </a:r>
            <a:r>
              <a:rPr lang="en-US" sz="1200" b="0" dirty="0"/>
              <a:t>, Alistair McDougall, John Elliott, Andrew J. Hooper, and Tim J. </a:t>
            </a:r>
            <a:r>
              <a:rPr lang="en-US" sz="1200" b="0" dirty="0" smtClean="0"/>
              <a:t>Wright</a:t>
            </a:r>
          </a:p>
          <a:p>
            <a:r>
              <a:rPr lang="en-GB" sz="1200" b="0" dirty="0" err="1"/>
              <a:t>Hamling</a:t>
            </a:r>
            <a:r>
              <a:rPr lang="en-GB" sz="1200" b="0" dirty="0"/>
              <a:t>, I. J., S. </a:t>
            </a:r>
            <a:r>
              <a:rPr lang="en-GB" sz="1200" b="0" dirty="0" err="1"/>
              <a:t>Hreinsdottir</a:t>
            </a:r>
            <a:r>
              <a:rPr lang="en-GB" sz="1200" b="0" dirty="0"/>
              <a:t>, K. Clark, J. R. Elliott, C. Liang, E. Fielding, N. Litchfield, P. </a:t>
            </a:r>
            <a:r>
              <a:rPr lang="en-GB" sz="1200" b="0" dirty="0" err="1"/>
              <a:t>Villamor</a:t>
            </a:r>
            <a:r>
              <a:rPr lang="en-GB" sz="1200" b="0" dirty="0"/>
              <a:t>, L. Wallace, T. J. Wright, E. </a:t>
            </a:r>
            <a:r>
              <a:rPr lang="en-GB" sz="1200" b="0" dirty="0" err="1"/>
              <a:t>D’Anastasio</a:t>
            </a:r>
            <a:r>
              <a:rPr lang="en-GB" sz="1200" b="0" dirty="0"/>
              <a:t>, S. Bannister, D. Burbidge, P. Denys, P. Gentle, J. Howarth, C. Mueller, N. Palmer, C. Pearson, W. Power, P. Barnes, D. </a:t>
            </a:r>
            <a:r>
              <a:rPr lang="en-GB" sz="1200" b="0" dirty="0" err="1"/>
              <a:t>Barrell</a:t>
            </a:r>
            <a:r>
              <a:rPr lang="en-GB" sz="1200" b="0" dirty="0"/>
              <a:t>, R. Van </a:t>
            </a:r>
            <a:r>
              <a:rPr lang="en-GB" sz="1200" b="0" dirty="0" err="1"/>
              <a:t>Dissen</a:t>
            </a:r>
            <a:r>
              <a:rPr lang="en-GB" sz="1200" b="0" dirty="0"/>
              <a:t>, R. Langridge, T. Little, A. Nicol, J. </a:t>
            </a:r>
            <a:r>
              <a:rPr lang="en-GB" sz="1200" b="0" dirty="0" err="1"/>
              <a:t>Pettinga</a:t>
            </a:r>
            <a:r>
              <a:rPr lang="en-GB" sz="1200" b="0" dirty="0"/>
              <a:t>, J. Rowland &amp; M. Stirling (2017)</a:t>
            </a:r>
            <a:br>
              <a:rPr lang="en-GB" sz="1200" b="0" dirty="0"/>
            </a:br>
            <a:r>
              <a:rPr lang="en-GB" sz="1200" b="0" dirty="0"/>
              <a:t>Complex </a:t>
            </a:r>
            <a:r>
              <a:rPr lang="en-GB" sz="1200" dirty="0" err="1"/>
              <a:t>multifault</a:t>
            </a:r>
            <a:r>
              <a:rPr lang="en-GB" sz="1200" dirty="0"/>
              <a:t> rupture during the 2016 Mw 7.8 </a:t>
            </a:r>
            <a:r>
              <a:rPr lang="en-GB" sz="1200" dirty="0" err="1"/>
              <a:t>Kaikoura</a:t>
            </a:r>
            <a:r>
              <a:rPr lang="en-GB" sz="1200" dirty="0"/>
              <a:t> earthquake</a:t>
            </a:r>
            <a:r>
              <a:rPr lang="en-GB" sz="1200" b="0" dirty="0"/>
              <a:t>, New Zealand, </a:t>
            </a:r>
            <a:r>
              <a:rPr lang="en-GB" sz="1200" b="0" i="1" dirty="0"/>
              <a:t>Science</a:t>
            </a:r>
            <a:r>
              <a:rPr lang="en-GB" sz="1200" b="0" dirty="0"/>
              <a:t>, 356, 154, </a:t>
            </a:r>
            <a:r>
              <a:rPr lang="en-GB" sz="1200" b="0" u="sng" dirty="0">
                <a:hlinkClick r:id="rId4"/>
              </a:rPr>
              <a:t>doi:10.1126/science.aam7194</a:t>
            </a:r>
            <a:r>
              <a:rPr lang="en-GB" sz="1200" b="0" dirty="0"/>
              <a:t>.</a:t>
            </a:r>
          </a:p>
          <a:p>
            <a:pPr lvl="0"/>
            <a:endParaRPr lang="fr-FR" sz="1200" b="0" dirty="0"/>
          </a:p>
        </p:txBody>
      </p:sp>
    </p:spTree>
    <p:extLst>
      <p:ext uri="{BB962C8B-B14F-4D97-AF65-F5344CB8AC3E}">
        <p14:creationId xmlns:p14="http://schemas.microsoft.com/office/powerpoint/2010/main" val="35626431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35</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(2)</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517232"/>
          </a:xfrm>
        </p:spPr>
        <p:txBody>
          <a:bodyPr>
            <a:noAutofit/>
          </a:bodyPr>
          <a:lstStyle/>
          <a:p>
            <a:pPr marL="0" lvl="0" indent="0">
              <a:buNone/>
            </a:pPr>
            <a:r>
              <a:rPr lang="fr-FR" sz="1200" dirty="0" smtClean="0"/>
              <a:t>INGV and CNR-IREA</a:t>
            </a:r>
            <a:endParaRPr lang="fr-FR" sz="1200" b="0" dirty="0" smtClean="0"/>
          </a:p>
          <a:p>
            <a:pPr lvl="0"/>
            <a:r>
              <a:rPr lang="fr-FR" sz="1200" b="0" dirty="0" err="1" smtClean="0"/>
              <a:t>Gruppo</a:t>
            </a:r>
            <a:r>
              <a:rPr lang="fr-FR" sz="1200" b="0" dirty="0" smtClean="0"/>
              <a:t> di </a:t>
            </a:r>
            <a:r>
              <a:rPr lang="fr-FR" sz="1200" b="0" dirty="0" err="1" smtClean="0"/>
              <a:t>lavoro</a:t>
            </a:r>
            <a:r>
              <a:rPr lang="fr-FR" sz="1200" b="0" dirty="0" smtClean="0"/>
              <a:t> </a:t>
            </a:r>
            <a:r>
              <a:rPr lang="fr-FR" sz="1200" dirty="0" smtClean="0"/>
              <a:t>IREA-CNR &amp; INGV</a:t>
            </a:r>
            <a:r>
              <a:rPr lang="fr-FR" sz="1200" b="0" dirty="0" smtClean="0"/>
              <a:t>, 2016. </a:t>
            </a:r>
            <a:r>
              <a:rPr lang="fr-FR" sz="1200" dirty="0" err="1" smtClean="0"/>
              <a:t>Sequenza</a:t>
            </a:r>
            <a:r>
              <a:rPr lang="fr-FR" sz="1200" dirty="0" smtClean="0"/>
              <a:t> </a:t>
            </a:r>
            <a:r>
              <a:rPr lang="fr-FR" sz="1200" dirty="0" err="1" smtClean="0"/>
              <a:t>sismica</a:t>
            </a:r>
            <a:r>
              <a:rPr lang="fr-FR" sz="1200" dirty="0" smtClean="0"/>
              <a:t> di Amatrice: </a:t>
            </a:r>
            <a:r>
              <a:rPr lang="fr-FR" sz="1200" b="0" dirty="0" err="1" smtClean="0"/>
              <a:t>risultati</a:t>
            </a:r>
            <a:r>
              <a:rPr lang="fr-FR" sz="1200" b="0" dirty="0" smtClean="0"/>
              <a:t> </a:t>
            </a:r>
            <a:r>
              <a:rPr lang="fr-FR" sz="1200" b="0" dirty="0" err="1" smtClean="0"/>
              <a:t>iniziali</a:t>
            </a:r>
            <a:r>
              <a:rPr lang="fr-FR" sz="1200" b="0" dirty="0" smtClean="0"/>
              <a:t> delle </a:t>
            </a:r>
            <a:r>
              <a:rPr lang="fr-FR" sz="1200" b="0" dirty="0" err="1" smtClean="0"/>
              <a:t>analisi</a:t>
            </a:r>
            <a:r>
              <a:rPr lang="fr-FR" sz="1200" b="0" dirty="0" smtClean="0"/>
              <a:t> </a:t>
            </a:r>
            <a:r>
              <a:rPr lang="fr-FR" sz="1200" b="0" dirty="0" err="1" smtClean="0"/>
              <a:t>interferometriche</a:t>
            </a:r>
            <a:r>
              <a:rPr lang="fr-FR" sz="1200" b="0" dirty="0" smtClean="0"/>
              <a:t> </a:t>
            </a:r>
            <a:r>
              <a:rPr lang="fr-FR" sz="1200" b="0" dirty="0" err="1" smtClean="0"/>
              <a:t>satellitari</a:t>
            </a:r>
            <a:r>
              <a:rPr lang="fr-FR" sz="1200" b="0" dirty="0" smtClean="0"/>
              <a:t>, DOI: 10.5281/zenodo.60935</a:t>
            </a:r>
          </a:p>
          <a:p>
            <a:pPr lvl="0"/>
            <a:r>
              <a:rPr lang="fr-FR" sz="1200" b="0" dirty="0" err="1" smtClean="0"/>
              <a:t>Gruppo</a:t>
            </a:r>
            <a:r>
              <a:rPr lang="fr-FR" sz="1200" b="0" dirty="0" smtClean="0"/>
              <a:t> di </a:t>
            </a:r>
            <a:r>
              <a:rPr lang="fr-FR" sz="1200" b="0" dirty="0" err="1" smtClean="0"/>
              <a:t>lavoro</a:t>
            </a:r>
            <a:r>
              <a:rPr lang="fr-FR" sz="1200" b="0" dirty="0" smtClean="0"/>
              <a:t> </a:t>
            </a:r>
            <a:r>
              <a:rPr lang="fr-FR" sz="1200" dirty="0" smtClean="0"/>
              <a:t>IREA-CNR &amp; INGV</a:t>
            </a:r>
            <a:r>
              <a:rPr lang="fr-FR" sz="1200" b="0" dirty="0" smtClean="0"/>
              <a:t>, 2016. </a:t>
            </a:r>
            <a:r>
              <a:rPr lang="fr-FR" sz="1200" dirty="0" err="1" smtClean="0"/>
              <a:t>Sequenza</a:t>
            </a:r>
            <a:r>
              <a:rPr lang="fr-FR" sz="1200" dirty="0" smtClean="0"/>
              <a:t> </a:t>
            </a:r>
            <a:r>
              <a:rPr lang="fr-FR" sz="1200" dirty="0" err="1" smtClean="0"/>
              <a:t>sismica</a:t>
            </a:r>
            <a:r>
              <a:rPr lang="fr-FR" sz="1200" dirty="0" smtClean="0"/>
              <a:t> di Amatrice</a:t>
            </a:r>
            <a:r>
              <a:rPr lang="fr-FR" sz="1200" b="0" dirty="0" smtClean="0"/>
              <a:t>: aggiornamento delle </a:t>
            </a:r>
            <a:r>
              <a:rPr lang="fr-FR" sz="1200" b="0" dirty="0" err="1" smtClean="0"/>
              <a:t>analisi</a:t>
            </a:r>
            <a:r>
              <a:rPr lang="fr-FR" sz="1200" b="0" dirty="0" smtClean="0"/>
              <a:t> </a:t>
            </a:r>
            <a:r>
              <a:rPr lang="fr-FR" sz="1200" b="0" dirty="0" err="1" smtClean="0"/>
              <a:t>interferometriche</a:t>
            </a:r>
            <a:r>
              <a:rPr lang="fr-FR" sz="1200" b="0" dirty="0" smtClean="0"/>
              <a:t> </a:t>
            </a:r>
            <a:r>
              <a:rPr lang="fr-FR" sz="1200" b="0" dirty="0" err="1" smtClean="0"/>
              <a:t>satellitari</a:t>
            </a:r>
            <a:r>
              <a:rPr lang="fr-FR" sz="1200" b="0" dirty="0" smtClean="0"/>
              <a:t> e </a:t>
            </a:r>
            <a:r>
              <a:rPr lang="fr-FR" sz="1200" b="0" dirty="0" err="1" smtClean="0"/>
              <a:t>modelli</a:t>
            </a:r>
            <a:r>
              <a:rPr lang="fr-FR" sz="1200" b="0" dirty="0" smtClean="0"/>
              <a:t> di </a:t>
            </a:r>
            <a:r>
              <a:rPr lang="fr-FR" sz="1200" b="0" dirty="0" err="1" smtClean="0"/>
              <a:t>sorgente</a:t>
            </a:r>
            <a:r>
              <a:rPr lang="fr-FR" sz="1200" b="0" dirty="0" smtClean="0"/>
              <a:t>, DOI:10.5281/zenodo.61682</a:t>
            </a:r>
          </a:p>
          <a:p>
            <a:pPr lvl="0"/>
            <a:r>
              <a:rPr lang="it-IT" sz="1200" b="0" dirty="0" smtClean="0"/>
              <a:t>Gruppo </a:t>
            </a:r>
            <a:r>
              <a:rPr lang="it-IT" sz="1200" b="0" dirty="0"/>
              <a:t>di lavoro </a:t>
            </a:r>
            <a:r>
              <a:rPr lang="it-IT" sz="1200" dirty="0"/>
              <a:t>IREA-CNR &amp; INGV</a:t>
            </a:r>
            <a:r>
              <a:rPr lang="it-IT" sz="1200" b="0" dirty="0"/>
              <a:t>, 2016 </a:t>
            </a:r>
            <a:r>
              <a:rPr lang="it-IT" sz="1200" dirty="0"/>
              <a:t>Sequenza sismica di  </a:t>
            </a:r>
            <a:r>
              <a:rPr lang="it-IT" sz="1200" dirty="0" smtClean="0"/>
              <a:t>Amatrice</a:t>
            </a:r>
            <a:r>
              <a:rPr lang="it-IT" sz="1200" b="0" dirty="0"/>
              <a:t>: risultati iniziali delle </a:t>
            </a:r>
            <a:r>
              <a:rPr lang="it-IT" sz="1200" b="0" dirty="0" smtClean="0"/>
              <a:t>analisi interferometriche</a:t>
            </a:r>
            <a:r>
              <a:rPr lang="it-IT" sz="1200" b="0" dirty="0"/>
              <a:t>  </a:t>
            </a:r>
            <a:r>
              <a:rPr lang="it-IT" sz="1200" dirty="0" smtClean="0"/>
              <a:t> </a:t>
            </a:r>
            <a:r>
              <a:rPr lang="it-IT" sz="1200" b="0" dirty="0" smtClean="0"/>
              <a:t>satellitari</a:t>
            </a:r>
            <a:r>
              <a:rPr lang="it-IT" sz="1200" b="0" dirty="0"/>
              <a:t>, DOI: </a:t>
            </a:r>
            <a:r>
              <a:rPr lang="it-IT" sz="1200" b="0" dirty="0" smtClean="0"/>
              <a:t>10.5281/zenodo.60938</a:t>
            </a:r>
            <a:endParaRPr lang="it-IT" sz="1200" dirty="0" smtClean="0"/>
          </a:p>
          <a:p>
            <a:pPr lvl="0"/>
            <a:r>
              <a:rPr lang="it-IT" sz="1200" b="0" dirty="0" smtClean="0"/>
              <a:t>Gruppo </a:t>
            </a:r>
            <a:r>
              <a:rPr lang="it-IT" sz="1200" b="0" dirty="0"/>
              <a:t>di lavoro </a:t>
            </a:r>
            <a:r>
              <a:rPr lang="it-IT" sz="1200" dirty="0"/>
              <a:t>IREA-CNR &amp; INGV</a:t>
            </a:r>
            <a:r>
              <a:rPr lang="it-IT" sz="1200" b="0" dirty="0"/>
              <a:t>, 2016 “</a:t>
            </a:r>
            <a:r>
              <a:rPr lang="it-IT" sz="1200" dirty="0"/>
              <a:t>Sequenza sismica del Centro  </a:t>
            </a:r>
            <a:r>
              <a:rPr lang="it-IT" sz="1200" dirty="0" smtClean="0"/>
              <a:t>Italia </a:t>
            </a:r>
            <a:r>
              <a:rPr lang="it-IT" sz="1200" dirty="0"/>
              <a:t>2016-2017</a:t>
            </a:r>
            <a:r>
              <a:rPr lang="it-IT" sz="1200" b="0" dirty="0"/>
              <a:t>: aggiornamento delle analisi InSAR e modello  </a:t>
            </a:r>
            <a:r>
              <a:rPr lang="it-IT" sz="1200" b="0" dirty="0" smtClean="0"/>
              <a:t>preliminare </a:t>
            </a:r>
            <a:r>
              <a:rPr lang="it-IT" sz="1200" b="0" dirty="0"/>
              <a:t>di sorgente per gli eventi del 18/1/17”, DOI: </a:t>
            </a:r>
            <a:r>
              <a:rPr lang="it-IT" sz="1200" b="0" dirty="0" smtClean="0"/>
              <a:t>10.5281/zenodo.266966</a:t>
            </a:r>
            <a:endParaRPr lang="fr-FR" sz="1200" b="0" dirty="0" smtClean="0"/>
          </a:p>
          <a:p>
            <a:pPr lvl="0"/>
            <a:r>
              <a:rPr lang="en-GB" sz="1200" b="0" dirty="0" err="1" smtClean="0"/>
              <a:t>Gruppo</a:t>
            </a:r>
            <a:r>
              <a:rPr lang="en-GB" sz="1200" b="0" dirty="0" smtClean="0"/>
              <a:t> di </a:t>
            </a:r>
            <a:r>
              <a:rPr lang="en-GB" sz="1200" b="0" dirty="0" err="1" smtClean="0"/>
              <a:t>Lavoro</a:t>
            </a:r>
            <a:r>
              <a:rPr lang="en-GB" sz="1200" b="0" dirty="0" smtClean="0"/>
              <a:t> </a:t>
            </a:r>
            <a:r>
              <a:rPr lang="en-GB" sz="1200" dirty="0" smtClean="0"/>
              <a:t>INGV </a:t>
            </a:r>
            <a:r>
              <a:rPr lang="en-GB" sz="1200" b="0" dirty="0" err="1" smtClean="0"/>
              <a:t>sul</a:t>
            </a:r>
            <a:r>
              <a:rPr lang="en-GB" sz="1200" b="0" dirty="0" smtClean="0"/>
              <a:t> </a:t>
            </a:r>
            <a:r>
              <a:rPr lang="en-GB" sz="1200" b="0" dirty="0" err="1" smtClean="0"/>
              <a:t>terremoto</a:t>
            </a:r>
            <a:r>
              <a:rPr lang="en-GB" sz="1200" b="0" dirty="0" smtClean="0"/>
              <a:t> in </a:t>
            </a:r>
            <a:r>
              <a:rPr lang="en-GB" sz="1200" b="0" dirty="0" err="1" smtClean="0"/>
              <a:t>centro</a:t>
            </a:r>
            <a:r>
              <a:rPr lang="en-GB" sz="1200" b="0" dirty="0" smtClean="0"/>
              <a:t> Italia, 2016. </a:t>
            </a:r>
            <a:r>
              <a:rPr lang="en-GB" sz="1200" b="0" dirty="0" err="1" smtClean="0"/>
              <a:t>Rapporto</a:t>
            </a:r>
            <a:r>
              <a:rPr lang="en-GB" sz="1200" b="0" dirty="0" smtClean="0"/>
              <a:t> di </a:t>
            </a:r>
            <a:r>
              <a:rPr lang="en-GB" sz="1200" b="0" dirty="0" err="1" smtClean="0"/>
              <a:t>sintesi</a:t>
            </a:r>
            <a:r>
              <a:rPr lang="en-GB" sz="1200" b="0" dirty="0" smtClean="0"/>
              <a:t> </a:t>
            </a:r>
            <a:r>
              <a:rPr lang="en-GB" sz="1200" b="0" dirty="0" err="1" smtClean="0"/>
              <a:t>sul</a:t>
            </a:r>
            <a:r>
              <a:rPr lang="en-GB" sz="1200" b="0" dirty="0" smtClean="0"/>
              <a:t> </a:t>
            </a:r>
            <a:r>
              <a:rPr lang="en-GB" sz="1200" b="0" dirty="0" err="1" smtClean="0"/>
              <a:t>Terremoto</a:t>
            </a:r>
            <a:r>
              <a:rPr lang="en-GB" sz="1200" b="0" dirty="0" smtClean="0"/>
              <a:t> in</a:t>
            </a:r>
            <a:r>
              <a:rPr lang="en-GB" sz="1200" dirty="0" smtClean="0"/>
              <a:t> </a:t>
            </a:r>
            <a:r>
              <a:rPr lang="en-GB" sz="1200" dirty="0" err="1" smtClean="0"/>
              <a:t>centro</a:t>
            </a:r>
            <a:r>
              <a:rPr lang="en-GB" sz="1200" dirty="0" smtClean="0"/>
              <a:t> Italia Mw 6.5 del 30 </a:t>
            </a:r>
            <a:r>
              <a:rPr lang="en-GB" sz="1200" dirty="0" err="1" smtClean="0"/>
              <a:t>ottobre</a:t>
            </a:r>
            <a:r>
              <a:rPr lang="en-GB" sz="1200" dirty="0" smtClean="0"/>
              <a:t> 2016</a:t>
            </a:r>
            <a:r>
              <a:rPr lang="en-GB" sz="1200" b="0" dirty="0" smtClean="0"/>
              <a:t>, </a:t>
            </a:r>
            <a:r>
              <a:rPr lang="en-GB" sz="1200" b="0" dirty="0" err="1" smtClean="0"/>
              <a:t>doi</a:t>
            </a:r>
            <a:r>
              <a:rPr lang="en-GB" sz="1200" b="0" dirty="0" smtClean="0"/>
              <a:t>: 10.5281/zenodo.166019</a:t>
            </a:r>
            <a:endParaRPr lang="fr-FR" sz="1200" b="0" dirty="0" smtClean="0"/>
          </a:p>
          <a:p>
            <a:pPr lvl="0"/>
            <a:r>
              <a:rPr lang="en-GB" sz="1200" b="0" dirty="0" err="1" smtClean="0"/>
              <a:t>Gruppo</a:t>
            </a:r>
            <a:r>
              <a:rPr lang="en-GB" sz="1200" b="0" dirty="0" smtClean="0"/>
              <a:t> di </a:t>
            </a:r>
            <a:r>
              <a:rPr lang="en-GB" sz="1200" b="0" dirty="0" err="1" smtClean="0"/>
              <a:t>Lavoro</a:t>
            </a:r>
            <a:r>
              <a:rPr lang="en-GB" sz="1200" b="0" dirty="0" smtClean="0"/>
              <a:t> </a:t>
            </a:r>
            <a:r>
              <a:rPr lang="en-GB" sz="1200" dirty="0" smtClean="0"/>
              <a:t>INGV</a:t>
            </a:r>
            <a:r>
              <a:rPr lang="en-GB" sz="1200" b="0" dirty="0" smtClean="0"/>
              <a:t> </a:t>
            </a:r>
            <a:r>
              <a:rPr lang="en-GB" sz="1200" b="0" dirty="0" err="1" smtClean="0"/>
              <a:t>sul</a:t>
            </a:r>
            <a:r>
              <a:rPr lang="en-GB" sz="1200" b="0" dirty="0" smtClean="0"/>
              <a:t> </a:t>
            </a:r>
            <a:r>
              <a:rPr lang="en-GB" sz="1200" b="0" dirty="0" err="1" smtClean="0"/>
              <a:t>Terremoto</a:t>
            </a:r>
            <a:r>
              <a:rPr lang="en-GB" sz="1200" b="0" dirty="0" smtClean="0"/>
              <a:t> in </a:t>
            </a:r>
            <a:r>
              <a:rPr lang="en-GB" sz="1200" b="0" dirty="0" err="1" smtClean="0"/>
              <a:t>centro</a:t>
            </a:r>
            <a:r>
              <a:rPr lang="en-GB" sz="1200" b="0" dirty="0" smtClean="0"/>
              <a:t> Italia, 2017. </a:t>
            </a:r>
            <a:r>
              <a:rPr lang="en-GB" sz="1200" b="0" dirty="0" err="1" smtClean="0"/>
              <a:t>Relazione</a:t>
            </a:r>
            <a:r>
              <a:rPr lang="en-GB" sz="1200" b="0" dirty="0" smtClean="0"/>
              <a:t> </a:t>
            </a:r>
            <a:r>
              <a:rPr lang="en-GB" sz="1200" b="0" dirty="0" err="1" smtClean="0"/>
              <a:t>sullo</a:t>
            </a:r>
            <a:r>
              <a:rPr lang="en-GB" sz="1200" b="0" dirty="0" smtClean="0"/>
              <a:t> </a:t>
            </a:r>
            <a:r>
              <a:rPr lang="en-GB" sz="1200" b="0" dirty="0" err="1" smtClean="0"/>
              <a:t>stato</a:t>
            </a:r>
            <a:r>
              <a:rPr lang="en-GB" sz="1200" b="0" dirty="0" smtClean="0"/>
              <a:t> </a:t>
            </a:r>
            <a:r>
              <a:rPr lang="en-GB" sz="1200" b="0" dirty="0" err="1" smtClean="0"/>
              <a:t>delle</a:t>
            </a:r>
            <a:r>
              <a:rPr lang="en-GB" sz="1200" b="0" dirty="0" smtClean="0"/>
              <a:t> </a:t>
            </a:r>
            <a:r>
              <a:rPr lang="en-GB" sz="1200" b="0" dirty="0" err="1" smtClean="0"/>
              <a:t>conoscenze</a:t>
            </a:r>
            <a:r>
              <a:rPr lang="en-GB" sz="1200" b="0" dirty="0" smtClean="0"/>
              <a:t> </a:t>
            </a:r>
            <a:r>
              <a:rPr lang="en-GB" sz="1200" b="0" dirty="0" err="1" smtClean="0"/>
              <a:t>sulla</a:t>
            </a:r>
            <a:r>
              <a:rPr lang="en-GB" sz="1200" b="0" dirty="0" smtClean="0"/>
              <a:t> </a:t>
            </a:r>
            <a:r>
              <a:rPr lang="en-GB" sz="1200" dirty="0" err="1" smtClean="0"/>
              <a:t>sequenza</a:t>
            </a:r>
            <a:r>
              <a:rPr lang="en-GB" sz="1200" dirty="0" smtClean="0"/>
              <a:t> </a:t>
            </a:r>
            <a:r>
              <a:rPr lang="en-GB" sz="1200" dirty="0" err="1" smtClean="0"/>
              <a:t>sismica</a:t>
            </a:r>
            <a:r>
              <a:rPr lang="en-GB" sz="1200" dirty="0" smtClean="0"/>
              <a:t> in </a:t>
            </a:r>
            <a:r>
              <a:rPr lang="en-GB" sz="1200" dirty="0" err="1" smtClean="0"/>
              <a:t>centro</a:t>
            </a:r>
            <a:r>
              <a:rPr lang="en-GB" sz="1200" dirty="0" smtClean="0"/>
              <a:t> Italia 2016-2017</a:t>
            </a:r>
            <a:r>
              <a:rPr lang="en-GB" sz="1200" b="0" dirty="0" smtClean="0"/>
              <a:t> (aggiornamento al 2 </a:t>
            </a:r>
            <a:r>
              <a:rPr lang="en-GB" sz="1200" b="0" dirty="0" err="1" smtClean="0"/>
              <a:t>febbraio</a:t>
            </a:r>
            <a:r>
              <a:rPr lang="en-GB" sz="1200" b="0" dirty="0" smtClean="0"/>
              <a:t> 2017), </a:t>
            </a:r>
            <a:r>
              <a:rPr lang="en-GB" sz="1200" b="0" dirty="0" err="1" smtClean="0"/>
              <a:t>doi</a:t>
            </a:r>
            <a:r>
              <a:rPr lang="en-GB" sz="1200" b="0" dirty="0" smtClean="0"/>
              <a:t>: 10.5281/zenodo.267984</a:t>
            </a:r>
          </a:p>
          <a:p>
            <a:pPr lvl="0"/>
            <a:r>
              <a:rPr lang="en-US" sz="1200" u="sng" dirty="0" smtClean="0"/>
              <a:t>Presentation at AGU 2016 meeting</a:t>
            </a:r>
            <a:r>
              <a:rPr lang="en-US" sz="1200" b="0" dirty="0" smtClean="0"/>
              <a:t>: S</a:t>
            </a:r>
            <a:r>
              <a:rPr lang="en-US" sz="1200" b="0" dirty="0"/>
              <a:t>. Salvi et al., 2016, Co-seismic deformation fields and source modelling for the </a:t>
            </a:r>
            <a:r>
              <a:rPr lang="en-US" sz="1200" dirty="0"/>
              <a:t>2016 Central Italy</a:t>
            </a:r>
            <a:r>
              <a:rPr lang="en-US" sz="1200" b="0" dirty="0"/>
              <a:t> events from the inversion of </a:t>
            </a:r>
            <a:r>
              <a:rPr lang="en-US" sz="1200" b="0" dirty="0" err="1"/>
              <a:t>InSAR</a:t>
            </a:r>
            <a:r>
              <a:rPr lang="en-US" sz="1200" b="0" dirty="0"/>
              <a:t> and GPS data, AGU </a:t>
            </a:r>
            <a:r>
              <a:rPr lang="en-US" sz="1200" b="0" dirty="0" smtClean="0"/>
              <a:t>2016</a:t>
            </a:r>
          </a:p>
          <a:p>
            <a:pPr lvl="0"/>
            <a:r>
              <a:rPr lang="en-GB" sz="1200" b="0" dirty="0" err="1"/>
              <a:t>Bignami</a:t>
            </a:r>
            <a:r>
              <a:rPr lang="en-GB" sz="1200" b="0" dirty="0"/>
              <a:t>, C., </a:t>
            </a:r>
            <a:r>
              <a:rPr lang="en-GB" sz="1200" b="0" dirty="0" err="1"/>
              <a:t>Tomolei</a:t>
            </a:r>
            <a:r>
              <a:rPr lang="en-GB" sz="1200" b="0" dirty="0"/>
              <a:t>, C., </a:t>
            </a:r>
            <a:r>
              <a:rPr lang="en-GB" sz="1200" b="0" dirty="0" err="1"/>
              <a:t>Pezzo</a:t>
            </a:r>
            <a:r>
              <a:rPr lang="en-GB" sz="1200" b="0" dirty="0"/>
              <a:t>, G., </a:t>
            </a:r>
            <a:r>
              <a:rPr lang="en-GB" sz="1200" b="0" dirty="0" err="1"/>
              <a:t>Guglielmino</a:t>
            </a:r>
            <a:r>
              <a:rPr lang="en-GB" sz="1200" b="0" dirty="0"/>
              <a:t>, F., </a:t>
            </a:r>
            <a:r>
              <a:rPr lang="en-GB" sz="1200" b="0" dirty="0" err="1"/>
              <a:t>Atzori</a:t>
            </a:r>
            <a:r>
              <a:rPr lang="en-GB" sz="1200" b="0" dirty="0"/>
              <a:t>, S., </a:t>
            </a:r>
            <a:r>
              <a:rPr lang="en-GB" sz="1200" b="0" dirty="0" err="1"/>
              <a:t>Trasatti</a:t>
            </a:r>
            <a:r>
              <a:rPr lang="en-GB" sz="1200" b="0" dirty="0"/>
              <a:t>, E., </a:t>
            </a:r>
            <a:r>
              <a:rPr lang="en-GB" sz="1200" b="0" dirty="0" err="1"/>
              <a:t>Antonioli</a:t>
            </a:r>
            <a:r>
              <a:rPr lang="en-GB" sz="1200" b="0" dirty="0"/>
              <a:t>, A., </a:t>
            </a:r>
            <a:r>
              <a:rPr lang="en-GB" sz="1200" b="0" dirty="0" err="1"/>
              <a:t>Stramondo</a:t>
            </a:r>
            <a:r>
              <a:rPr lang="en-GB" sz="1200" b="0" dirty="0"/>
              <a:t>, S. and Salvi, S., 2016. Source identification for situational awareness of </a:t>
            </a:r>
            <a:r>
              <a:rPr lang="en-GB" sz="1200" dirty="0"/>
              <a:t>August 24th 2016 central Italy event</a:t>
            </a:r>
            <a:r>
              <a:rPr lang="en-GB" sz="1200" b="0" dirty="0"/>
              <a:t>. Annals of Geophysics, 59.</a:t>
            </a:r>
            <a:endParaRPr lang="en-GB" sz="1200" b="0" dirty="0" smtClean="0"/>
          </a:p>
          <a:p>
            <a:pPr lvl="0"/>
            <a:r>
              <a:rPr lang="en-US" sz="1200" u="sng" dirty="0" smtClean="0"/>
              <a:t>Poster </a:t>
            </a:r>
            <a:r>
              <a:rPr lang="en-US" sz="1200" u="sng" dirty="0"/>
              <a:t>at AGU 2016 </a:t>
            </a:r>
            <a:r>
              <a:rPr lang="en-US" sz="1200" u="sng" dirty="0" smtClean="0"/>
              <a:t>meeting</a:t>
            </a:r>
            <a:r>
              <a:rPr lang="en-US" sz="1200" b="0" dirty="0" smtClean="0"/>
              <a:t>: </a:t>
            </a:r>
            <a:r>
              <a:rPr lang="en-US" sz="1200" b="0" dirty="0" err="1" smtClean="0"/>
              <a:t>Casu</a:t>
            </a:r>
            <a:r>
              <a:rPr lang="en-US" sz="1200" b="0" dirty="0"/>
              <a:t>, F., et al., “</a:t>
            </a:r>
            <a:r>
              <a:rPr lang="en-US" sz="1200" dirty="0"/>
              <a:t>The Mw 6.0 2016 </a:t>
            </a:r>
            <a:r>
              <a:rPr lang="en-US" sz="1200" dirty="0" err="1"/>
              <a:t>Amatrice</a:t>
            </a:r>
            <a:r>
              <a:rPr lang="en-US" sz="1200" dirty="0"/>
              <a:t> (Italy) Earthquake</a:t>
            </a:r>
            <a:r>
              <a:rPr lang="en-US" sz="1200" b="0" dirty="0"/>
              <a:t>: Source  </a:t>
            </a:r>
            <a:r>
              <a:rPr lang="en-US" sz="1200" b="0" dirty="0" smtClean="0"/>
              <a:t>Geometry </a:t>
            </a:r>
            <a:r>
              <a:rPr lang="en-US" sz="1200" b="0" dirty="0"/>
              <a:t>Inferred from </a:t>
            </a:r>
            <a:r>
              <a:rPr lang="en-US" sz="1200" b="0" dirty="0" err="1"/>
              <a:t>DInSAR</a:t>
            </a:r>
            <a:r>
              <a:rPr lang="en-US" sz="1200" b="0" dirty="0"/>
              <a:t> Measurements and Geological Data”,  </a:t>
            </a:r>
            <a:r>
              <a:rPr lang="en-US" sz="1200" b="0" dirty="0" smtClean="0"/>
              <a:t>S43F-3207 </a:t>
            </a:r>
            <a:r>
              <a:rPr lang="en-US" sz="1200" b="0" dirty="0"/>
              <a:t>AGU Fall Meeting </a:t>
            </a:r>
            <a:r>
              <a:rPr lang="en-US" sz="1200" b="0" dirty="0" smtClean="0"/>
              <a:t>2016</a:t>
            </a:r>
          </a:p>
          <a:p>
            <a:pPr lvl="0"/>
            <a:r>
              <a:rPr lang="fr-FR" sz="1200" b="0" dirty="0" err="1"/>
              <a:t>Lavecchia</a:t>
            </a:r>
            <a:r>
              <a:rPr lang="fr-FR" sz="1200" b="0" dirty="0"/>
              <a:t>, G., R. </a:t>
            </a:r>
            <a:r>
              <a:rPr lang="fr-FR" sz="1200" b="0" dirty="0" err="1"/>
              <a:t>Castaldo</a:t>
            </a:r>
            <a:r>
              <a:rPr lang="fr-FR" sz="1200" b="0" dirty="0"/>
              <a:t>, R. de </a:t>
            </a:r>
            <a:r>
              <a:rPr lang="fr-FR" sz="1200" b="0" dirty="0" err="1"/>
              <a:t>Nardis</a:t>
            </a:r>
            <a:r>
              <a:rPr lang="fr-FR" sz="1200" b="0" dirty="0"/>
              <a:t>, V. De </a:t>
            </a:r>
            <a:r>
              <a:rPr lang="fr-FR" sz="1200" b="0" dirty="0" err="1"/>
              <a:t>Novellis</a:t>
            </a:r>
            <a:r>
              <a:rPr lang="fr-FR" sz="1200" b="0" dirty="0"/>
              <a:t>, F.  </a:t>
            </a:r>
            <a:r>
              <a:rPr lang="fr-FR" sz="1200" b="0" dirty="0" err="1" smtClean="0"/>
              <a:t>Ferrarini</a:t>
            </a:r>
            <a:r>
              <a:rPr lang="fr-FR" sz="1200" b="0" dirty="0"/>
              <a:t>, S. Pepe, F. </a:t>
            </a:r>
            <a:r>
              <a:rPr lang="fr-FR" sz="1200" b="0" dirty="0" err="1"/>
              <a:t>Brozzetti</a:t>
            </a:r>
            <a:r>
              <a:rPr lang="fr-FR" sz="1200" b="0" dirty="0"/>
              <a:t>, G. </a:t>
            </a:r>
            <a:r>
              <a:rPr lang="fr-FR" sz="1200" b="0" dirty="0" err="1"/>
              <a:t>Solaro</a:t>
            </a:r>
            <a:r>
              <a:rPr lang="fr-FR" sz="1200" b="0" dirty="0"/>
              <a:t>, D. </a:t>
            </a:r>
            <a:r>
              <a:rPr lang="fr-FR" sz="1200" b="0" dirty="0" err="1"/>
              <a:t>Cirillo</a:t>
            </a:r>
            <a:r>
              <a:rPr lang="fr-FR" sz="1200" b="0" dirty="0"/>
              <a:t>, M. </a:t>
            </a:r>
            <a:r>
              <a:rPr lang="fr-FR" sz="1200" b="0" dirty="0" err="1"/>
              <a:t>Bonano</a:t>
            </a:r>
            <a:r>
              <a:rPr lang="fr-FR" sz="1200" b="0" dirty="0"/>
              <a:t>, P.  </a:t>
            </a:r>
            <a:r>
              <a:rPr lang="fr-FR" sz="1200" b="0" dirty="0" err="1" smtClean="0"/>
              <a:t>Boncio</a:t>
            </a:r>
            <a:r>
              <a:rPr lang="fr-FR" sz="1200" b="0" dirty="0"/>
              <a:t>, F. </a:t>
            </a:r>
            <a:r>
              <a:rPr lang="fr-FR" sz="1200" b="0" dirty="0" err="1"/>
              <a:t>Casu</a:t>
            </a:r>
            <a:r>
              <a:rPr lang="fr-FR" sz="1200" b="0" dirty="0"/>
              <a:t>, C. De Luca, R. </a:t>
            </a:r>
            <a:r>
              <a:rPr lang="fr-FR" sz="1200" b="0" dirty="0" err="1"/>
              <a:t>Lanari</a:t>
            </a:r>
            <a:r>
              <a:rPr lang="fr-FR" sz="1200" b="0" dirty="0"/>
              <a:t>, M. </a:t>
            </a:r>
            <a:r>
              <a:rPr lang="fr-FR" sz="1200" b="0" dirty="0" err="1"/>
              <a:t>Manunta</a:t>
            </a:r>
            <a:r>
              <a:rPr lang="fr-FR" sz="1200" b="0" dirty="0"/>
              <a:t>, M. </a:t>
            </a:r>
            <a:r>
              <a:rPr lang="fr-FR" sz="1200" b="0" dirty="0" err="1"/>
              <a:t>Manzo</a:t>
            </a:r>
            <a:r>
              <a:rPr lang="fr-FR" sz="1200" b="0" dirty="0"/>
              <a:t>, A. Pepe,  </a:t>
            </a:r>
            <a:r>
              <a:rPr lang="fr-FR" sz="1200" b="0" dirty="0" smtClean="0"/>
              <a:t>I</a:t>
            </a:r>
            <a:r>
              <a:rPr lang="fr-FR" sz="1200" b="0" dirty="0"/>
              <a:t>. </a:t>
            </a:r>
            <a:r>
              <a:rPr lang="fr-FR" sz="1200" b="0" dirty="0" err="1"/>
              <a:t>Zinno</a:t>
            </a:r>
            <a:r>
              <a:rPr lang="fr-FR" sz="1200" b="0" dirty="0"/>
              <a:t>, and P. </a:t>
            </a:r>
            <a:r>
              <a:rPr lang="fr-FR" sz="1200" b="0" dirty="0" err="1"/>
              <a:t>Tizzani</a:t>
            </a:r>
            <a:r>
              <a:rPr lang="fr-FR" sz="1200" b="0" dirty="0"/>
              <a:t> (2016) “Ground </a:t>
            </a:r>
            <a:r>
              <a:rPr lang="fr-FR" sz="1200" b="0" dirty="0" err="1"/>
              <a:t>deformation</a:t>
            </a:r>
            <a:r>
              <a:rPr lang="fr-FR" sz="1200" b="0" dirty="0"/>
              <a:t> and source  </a:t>
            </a:r>
            <a:r>
              <a:rPr lang="fr-FR" sz="1200" b="0" dirty="0" err="1" smtClean="0"/>
              <a:t>geometry</a:t>
            </a:r>
            <a:r>
              <a:rPr lang="fr-FR" sz="1200" b="0" dirty="0" smtClean="0"/>
              <a:t> </a:t>
            </a:r>
            <a:r>
              <a:rPr lang="fr-FR" sz="1200" b="0" dirty="0"/>
              <a:t>of the August 24, </a:t>
            </a:r>
            <a:r>
              <a:rPr lang="fr-FR" sz="1200" dirty="0"/>
              <a:t>2016 Amatrice </a:t>
            </a:r>
            <a:r>
              <a:rPr lang="fr-FR" sz="1200" dirty="0" err="1"/>
              <a:t>earthquake</a:t>
            </a:r>
            <a:r>
              <a:rPr lang="fr-FR" sz="1200" dirty="0"/>
              <a:t> (Central </a:t>
            </a:r>
            <a:r>
              <a:rPr lang="fr-FR" sz="1200" dirty="0" err="1"/>
              <a:t>Italy</a:t>
            </a:r>
            <a:r>
              <a:rPr lang="fr-FR" sz="1200" dirty="0"/>
              <a:t>)</a:t>
            </a:r>
            <a:r>
              <a:rPr lang="fr-FR" sz="1200" b="0" dirty="0"/>
              <a:t>  </a:t>
            </a:r>
            <a:r>
              <a:rPr lang="fr-FR" sz="1200" b="0" dirty="0" err="1" smtClean="0"/>
              <a:t>investigated</a:t>
            </a:r>
            <a:r>
              <a:rPr lang="fr-FR" sz="1200" b="0" dirty="0" smtClean="0"/>
              <a:t> </a:t>
            </a:r>
            <a:r>
              <a:rPr lang="fr-FR" sz="1200" b="0" dirty="0" err="1"/>
              <a:t>through</a:t>
            </a:r>
            <a:r>
              <a:rPr lang="fr-FR" sz="1200" b="0" dirty="0"/>
              <a:t> </a:t>
            </a:r>
            <a:r>
              <a:rPr lang="fr-FR" sz="1200" dirty="0" err="1"/>
              <a:t>analytical</a:t>
            </a:r>
            <a:r>
              <a:rPr lang="fr-FR" sz="1200" dirty="0"/>
              <a:t> and </a:t>
            </a:r>
            <a:r>
              <a:rPr lang="fr-FR" sz="1200" dirty="0" err="1"/>
              <a:t>numerical</a:t>
            </a:r>
            <a:r>
              <a:rPr lang="fr-FR" sz="1200" dirty="0"/>
              <a:t> </a:t>
            </a:r>
            <a:r>
              <a:rPr lang="fr-FR" sz="1200" dirty="0" err="1"/>
              <a:t>modeling</a:t>
            </a:r>
            <a:r>
              <a:rPr lang="fr-FR" sz="1200" dirty="0"/>
              <a:t> of </a:t>
            </a:r>
            <a:r>
              <a:rPr lang="fr-FR" sz="1200" dirty="0" err="1"/>
              <a:t>DInSAR</a:t>
            </a:r>
            <a:r>
              <a:rPr lang="fr-FR" sz="1200" dirty="0"/>
              <a:t>  </a:t>
            </a:r>
            <a:r>
              <a:rPr lang="fr-FR" sz="1200" dirty="0" err="1" smtClean="0"/>
              <a:t>measurements</a:t>
            </a:r>
            <a:r>
              <a:rPr lang="fr-FR" sz="1200" b="0" dirty="0" smtClean="0"/>
              <a:t> </a:t>
            </a:r>
            <a:r>
              <a:rPr lang="fr-FR" sz="1200" b="0" dirty="0"/>
              <a:t>and structural- </a:t>
            </a:r>
            <a:r>
              <a:rPr lang="fr-FR" sz="1200" b="0" dirty="0" err="1"/>
              <a:t>geological</a:t>
            </a:r>
            <a:r>
              <a:rPr lang="fr-FR" sz="1200" b="0" dirty="0"/>
              <a:t> data”, </a:t>
            </a:r>
            <a:r>
              <a:rPr lang="fr-FR" sz="1200" b="0" dirty="0" err="1"/>
              <a:t>Geophys</a:t>
            </a:r>
            <a:r>
              <a:rPr lang="fr-FR" sz="1200" b="0" dirty="0"/>
              <a:t>. </a:t>
            </a:r>
            <a:r>
              <a:rPr lang="fr-FR" sz="1200" b="0" dirty="0" err="1"/>
              <a:t>Res</a:t>
            </a:r>
            <a:r>
              <a:rPr lang="fr-FR" sz="1200" b="0" dirty="0"/>
              <a:t>. </a:t>
            </a:r>
            <a:r>
              <a:rPr lang="fr-FR" sz="1200" b="0" dirty="0" err="1"/>
              <a:t>Lett</a:t>
            </a:r>
            <a:r>
              <a:rPr lang="fr-FR" sz="1200" b="0" dirty="0"/>
              <a:t>.,  </a:t>
            </a:r>
            <a:r>
              <a:rPr lang="fr-FR" sz="1200" b="0" dirty="0" smtClean="0"/>
              <a:t>43</a:t>
            </a:r>
            <a:r>
              <a:rPr lang="fr-FR" sz="1200" b="0" dirty="0"/>
              <a:t>, 12,389–12,398, </a:t>
            </a:r>
            <a:r>
              <a:rPr lang="fr-FR" sz="1200" b="0" dirty="0" err="1"/>
              <a:t>doi</a:t>
            </a:r>
            <a:r>
              <a:rPr lang="fr-FR" sz="1200" b="0" dirty="0"/>
              <a:t>: </a:t>
            </a:r>
            <a:r>
              <a:rPr lang="fr-FR" sz="1200" b="0" dirty="0" smtClean="0"/>
              <a:t>10.1002/2016GL071723</a:t>
            </a:r>
          </a:p>
        </p:txBody>
      </p:sp>
    </p:spTree>
    <p:extLst>
      <p:ext uri="{BB962C8B-B14F-4D97-AF65-F5344CB8AC3E}">
        <p14:creationId xmlns:p14="http://schemas.microsoft.com/office/powerpoint/2010/main" val="11323566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36</a:t>
            </a:fld>
            <a:endParaRPr lang="fr-FR"/>
          </a:p>
        </p:txBody>
      </p:sp>
      <p:sp>
        <p:nvSpPr>
          <p:cNvPr id="2" name="Title 1"/>
          <p:cNvSpPr>
            <a:spLocks noGrp="1"/>
          </p:cNvSpPr>
          <p:nvPr>
            <p:ph type="title" idx="4294967295"/>
          </p:nvPr>
        </p:nvSpPr>
        <p:spPr>
          <a:xfrm>
            <a:off x="179512" y="0"/>
            <a:ext cx="3009528" cy="1012974"/>
          </a:xfrm>
        </p:spPr>
        <p:txBody>
          <a:bodyPr>
            <a:normAutofit fontScale="90000"/>
          </a:bodyPr>
          <a:lstStyle/>
          <a:p>
            <a:r>
              <a:rPr lang="en-US" sz="3600" b="1" dirty="0" smtClean="0">
                <a:effectLst>
                  <a:outerShdw blurRad="38100" dist="38100" dir="2700000" algn="tl">
                    <a:srgbClr val="000000">
                      <a:alpha val="43137"/>
                    </a:srgbClr>
                  </a:outerShdw>
                </a:effectLst>
                <a:latin typeface="Calibri" panose="020F0502020204030204" pitchFamily="34" charset="0"/>
              </a:rPr>
              <a:t>Publications (3)</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517232"/>
          </a:xfrm>
        </p:spPr>
        <p:txBody>
          <a:bodyPr>
            <a:noAutofit/>
          </a:bodyPr>
          <a:lstStyle/>
          <a:p>
            <a:pPr marL="0" lvl="0" indent="0">
              <a:buNone/>
            </a:pPr>
            <a:r>
              <a:rPr lang="fr-FR" sz="1400" dirty="0"/>
              <a:t>NASA JPL</a:t>
            </a:r>
          </a:p>
          <a:p>
            <a:pPr lvl="0"/>
            <a:r>
              <a:rPr lang="fr-FR" sz="1200" b="0" dirty="0" err="1"/>
              <a:t>Kargel</a:t>
            </a:r>
            <a:r>
              <a:rPr lang="fr-FR" sz="1200" b="0" dirty="0"/>
              <a:t>, J. S., et al. </a:t>
            </a:r>
            <a:r>
              <a:rPr lang="en-GB" sz="1200" b="0" dirty="0"/>
              <a:t>(2016), Geomorphic and geologic controls of </a:t>
            </a:r>
            <a:r>
              <a:rPr lang="en-GB" sz="1200" b="0" dirty="0" err="1"/>
              <a:t>geohazards</a:t>
            </a:r>
            <a:r>
              <a:rPr lang="en-GB" sz="1200" b="0" dirty="0"/>
              <a:t> induced by </a:t>
            </a:r>
            <a:r>
              <a:rPr lang="en-GB" sz="1200" dirty="0"/>
              <a:t>Nepal’s 2015 </a:t>
            </a:r>
            <a:r>
              <a:rPr lang="en-GB" sz="1200" dirty="0" err="1"/>
              <a:t>Gorkha</a:t>
            </a:r>
            <a:r>
              <a:rPr lang="en-GB" sz="1200" dirty="0"/>
              <a:t> earthquake</a:t>
            </a:r>
            <a:r>
              <a:rPr lang="en-GB" sz="1200" b="0" dirty="0"/>
              <a:t>, Science, 351(6269), 140+online, doi:10.1126/science.aac8353.</a:t>
            </a:r>
            <a:endParaRPr lang="fr-FR" sz="1200" b="0" dirty="0"/>
          </a:p>
          <a:p>
            <a:pPr lvl="0"/>
            <a:r>
              <a:rPr lang="en-GB" sz="1200" b="0" dirty="0"/>
              <a:t>Yue, H., et al. (2016, in press), Depth varying rupture properties during the </a:t>
            </a:r>
            <a:r>
              <a:rPr lang="en-GB" sz="1200" dirty="0"/>
              <a:t>2015 Mw 7.8 </a:t>
            </a:r>
            <a:r>
              <a:rPr lang="en-GB" sz="1200" dirty="0" err="1"/>
              <a:t>Gorkha</a:t>
            </a:r>
            <a:r>
              <a:rPr lang="en-GB" sz="1200" dirty="0"/>
              <a:t> (Nepal) earthquake</a:t>
            </a:r>
            <a:r>
              <a:rPr lang="en-GB" sz="1200" b="0" dirty="0"/>
              <a:t>, Tectonophysics, doi:10.1016/j.tecto.2016.07.005.</a:t>
            </a:r>
            <a:endParaRPr lang="fr-FR" sz="1200" b="0" dirty="0"/>
          </a:p>
          <a:p>
            <a:pPr lvl="0"/>
            <a:r>
              <a:rPr lang="en-GB" sz="1200" u="sng" dirty="0"/>
              <a:t>Presentation at EGU General Assembly 2017</a:t>
            </a:r>
            <a:r>
              <a:rPr lang="en-GB" sz="1200" b="0" dirty="0"/>
              <a:t>: A Bayesian analysis of the </a:t>
            </a:r>
            <a:r>
              <a:rPr lang="en-GB" sz="1200" dirty="0"/>
              <a:t>2016 </a:t>
            </a:r>
            <a:r>
              <a:rPr lang="en-GB" sz="1200" dirty="0" err="1"/>
              <a:t>Pedernales</a:t>
            </a:r>
            <a:r>
              <a:rPr lang="en-GB" sz="1200" dirty="0"/>
              <a:t> (Ecuador) earthquake</a:t>
            </a:r>
            <a:r>
              <a:rPr lang="en-GB" sz="1200" b="0" dirty="0"/>
              <a:t> by Baptiste </a:t>
            </a:r>
            <a:r>
              <a:rPr lang="en-GB" sz="1200" b="0" dirty="0" err="1"/>
              <a:t>Gombert</a:t>
            </a:r>
            <a:r>
              <a:rPr lang="en-GB" sz="1200" b="0" dirty="0"/>
              <a:t> et al.</a:t>
            </a:r>
            <a:r>
              <a:rPr lang="fr-FR" sz="1200" b="0" dirty="0"/>
              <a:t>, </a:t>
            </a:r>
            <a:r>
              <a:rPr lang="en-GB" sz="1200" b="0" dirty="0"/>
              <a:t>Session SM2.1/EMRP4.12 - Earthquake source processes - Imaging methods, numerical </a:t>
            </a:r>
            <a:r>
              <a:rPr lang="en-GB" sz="1200" b="0" dirty="0" err="1"/>
              <a:t>modeling</a:t>
            </a:r>
            <a:r>
              <a:rPr lang="en-GB" sz="1200" b="0" dirty="0"/>
              <a:t> and scaling </a:t>
            </a:r>
            <a:r>
              <a:rPr lang="fr-FR" sz="1200" b="0" dirty="0"/>
              <a:t>, </a:t>
            </a:r>
            <a:r>
              <a:rPr lang="en-GB" sz="1200" b="0" dirty="0"/>
              <a:t>Abstract identification number EGU2017-12363.</a:t>
            </a:r>
          </a:p>
          <a:p>
            <a:pPr lvl="0"/>
            <a:r>
              <a:rPr lang="en-GB" sz="1200" b="0" dirty="0"/>
              <a:t>Huang, M.-H., E. J. Fielding, C. Liang, P. </a:t>
            </a:r>
            <a:r>
              <a:rPr lang="en-GB" sz="1200" b="0" dirty="0" err="1"/>
              <a:t>Milillo</a:t>
            </a:r>
            <a:r>
              <a:rPr lang="en-GB" sz="1200" b="0" dirty="0"/>
              <a:t>, D. </a:t>
            </a:r>
            <a:r>
              <a:rPr lang="en-GB" sz="1200" b="0" dirty="0" err="1"/>
              <a:t>Bekaert</a:t>
            </a:r>
            <a:r>
              <a:rPr lang="en-GB" sz="1200" b="0" dirty="0"/>
              <a:t>, D. Dreger, and J. </a:t>
            </a:r>
            <a:r>
              <a:rPr lang="en-GB" sz="1200" b="0" dirty="0" err="1"/>
              <a:t>Salzer</a:t>
            </a:r>
            <a:r>
              <a:rPr lang="en-GB" sz="1200" b="0" dirty="0"/>
              <a:t> (2017), </a:t>
            </a:r>
            <a:r>
              <a:rPr lang="en-GB" sz="1200" b="0" dirty="0" err="1"/>
              <a:t>Coseismic</a:t>
            </a:r>
            <a:r>
              <a:rPr lang="en-GB" sz="1200" b="0" dirty="0"/>
              <a:t> deformation and triggered landslides of the </a:t>
            </a:r>
            <a:r>
              <a:rPr lang="en-GB" sz="1200" dirty="0"/>
              <a:t>2016 Mw 6.2 </a:t>
            </a:r>
            <a:r>
              <a:rPr lang="en-GB" sz="1200" dirty="0" err="1"/>
              <a:t>Amatrice</a:t>
            </a:r>
            <a:r>
              <a:rPr lang="en-GB" sz="1200" dirty="0"/>
              <a:t> earthquake </a:t>
            </a:r>
            <a:r>
              <a:rPr lang="en-GB" sz="1200" b="0" dirty="0"/>
              <a:t>in Italy, Geophysical Research Letters, 44(3), 1266-1274, doi:10.1002/2016GL071687.</a:t>
            </a:r>
            <a:endParaRPr lang="fr-FR" sz="1200" b="0" dirty="0"/>
          </a:p>
          <a:p>
            <a:pPr lvl="0"/>
            <a:r>
              <a:rPr lang="en-GB" sz="1200" b="0" dirty="0"/>
              <a:t>Liang, C., and E. J. Fielding (2016), Interferometric</a:t>
            </a:r>
            <a:r>
              <a:rPr lang="en-GB" sz="1200" dirty="0"/>
              <a:t> Processing of {</a:t>
            </a:r>
            <a:r>
              <a:rPr lang="en-GB" sz="1200" dirty="0" err="1"/>
              <a:t>ScanSAR</a:t>
            </a:r>
            <a:r>
              <a:rPr lang="en-GB" sz="1200" dirty="0"/>
              <a:t>} Data Using </a:t>
            </a:r>
            <a:r>
              <a:rPr lang="en-GB" sz="1200" dirty="0" err="1"/>
              <a:t>Stripmap</a:t>
            </a:r>
            <a:r>
              <a:rPr lang="en-GB" sz="1200" dirty="0"/>
              <a:t> Processor</a:t>
            </a:r>
            <a:r>
              <a:rPr lang="en-GB" sz="1200" b="0" dirty="0"/>
              <a:t>: New Insights From </a:t>
            </a:r>
            <a:r>
              <a:rPr lang="en-GB" sz="1200" b="0" dirty="0" err="1"/>
              <a:t>Coregistration</a:t>
            </a:r>
            <a:r>
              <a:rPr lang="en-GB" sz="1200" b="0" dirty="0"/>
              <a:t>, {IEEE} Trans. </a:t>
            </a:r>
            <a:r>
              <a:rPr lang="en-GB" sz="1200" b="0" dirty="0" err="1"/>
              <a:t>Geosci</a:t>
            </a:r>
            <a:r>
              <a:rPr lang="en-GB" sz="1200" b="0" dirty="0"/>
              <a:t>. Remote Sensing, 54(7), 4343--4354, doi:10.1109/TGRS.2016.2539962.</a:t>
            </a:r>
            <a:endParaRPr lang="fr-FR" sz="1200" b="0" dirty="0"/>
          </a:p>
          <a:p>
            <a:pPr lvl="0"/>
            <a:r>
              <a:rPr lang="en-GB" sz="1200" b="0" dirty="0"/>
              <a:t>Liang, C., and E. J. Fielding (2017, in press), Measuring Azimuth Deformation With </a:t>
            </a:r>
            <a:r>
              <a:rPr lang="en-GB" sz="1200" dirty="0"/>
              <a:t>L-Band ALOS-2 </a:t>
            </a:r>
            <a:r>
              <a:rPr lang="en-GB" sz="1200" dirty="0" err="1"/>
              <a:t>ScanSAR</a:t>
            </a:r>
            <a:r>
              <a:rPr lang="en-GB" sz="1200" dirty="0"/>
              <a:t> Interferometry</a:t>
            </a:r>
            <a:r>
              <a:rPr lang="en-GB" sz="1200" b="0" dirty="0"/>
              <a:t>, IEEE Transactions on Geoscience and Remote Sensing, PP(99), 1-14, doi:10.1109/TGRS.2017.2653186.</a:t>
            </a:r>
            <a:endParaRPr lang="fr-FR" sz="1200" b="0" dirty="0"/>
          </a:p>
          <a:p>
            <a:r>
              <a:rPr lang="en-GB" sz="1200" b="0" dirty="0"/>
              <a:t>Liang, C., and E. J. Fielding (2017, in press), Interferometry With </a:t>
            </a:r>
            <a:r>
              <a:rPr lang="en-GB" sz="1200" dirty="0"/>
              <a:t>ALOS-2 Full-Aperture </a:t>
            </a:r>
            <a:r>
              <a:rPr lang="en-GB" sz="1200" dirty="0" err="1"/>
              <a:t>ScanSAR</a:t>
            </a:r>
            <a:r>
              <a:rPr lang="en-GB" sz="1200" dirty="0"/>
              <a:t> Data</a:t>
            </a:r>
            <a:r>
              <a:rPr lang="en-GB" sz="1200" b="0" dirty="0"/>
              <a:t>, IEEE Transactions on Geoscience and Remote Sensing, PP(99), 1-12, doi:10.1109/TGRS.2017.2653190</a:t>
            </a:r>
            <a:r>
              <a:rPr lang="en-GB" sz="1200" b="0" dirty="0" smtClean="0"/>
              <a:t>.</a:t>
            </a:r>
          </a:p>
          <a:p>
            <a:pPr marL="0" lvl="0" indent="0">
              <a:buNone/>
            </a:pPr>
            <a:endParaRPr lang="en-GB" sz="1400" dirty="0" smtClean="0"/>
          </a:p>
          <a:p>
            <a:pPr marL="0" lvl="0" indent="0">
              <a:buNone/>
            </a:pPr>
            <a:r>
              <a:rPr lang="en-GB" sz="1400" dirty="0" smtClean="0"/>
              <a:t>NOA</a:t>
            </a:r>
            <a:endParaRPr lang="en-GB" sz="1400" dirty="0"/>
          </a:p>
          <a:p>
            <a:r>
              <a:rPr lang="en-GB" sz="1200" b="0" dirty="0"/>
              <a:t>John Peter </a:t>
            </a:r>
            <a:r>
              <a:rPr lang="en-GB" sz="1200" b="0" dirty="0" err="1"/>
              <a:t>Merryman</a:t>
            </a:r>
            <a:r>
              <a:rPr lang="en-GB" sz="1200" b="0" dirty="0"/>
              <a:t> </a:t>
            </a:r>
            <a:r>
              <a:rPr lang="en-GB" sz="1200" b="0" dirty="0" err="1"/>
              <a:t>Boncori</a:t>
            </a:r>
            <a:r>
              <a:rPr lang="en-GB" sz="1200" b="0" dirty="0"/>
              <a:t>, </a:t>
            </a:r>
            <a:r>
              <a:rPr lang="en-GB" sz="1200" b="0" dirty="0" err="1"/>
              <a:t>Ioannis</a:t>
            </a:r>
            <a:r>
              <a:rPr lang="en-GB" sz="1200" b="0" dirty="0"/>
              <a:t> Papoutsis, Giuseppe </a:t>
            </a:r>
            <a:r>
              <a:rPr lang="en-GB" sz="1200" b="0" dirty="0" err="1"/>
              <a:t>Pezzo</a:t>
            </a:r>
            <a:r>
              <a:rPr lang="en-GB" sz="1200" b="0" dirty="0"/>
              <a:t>, Cristiano </a:t>
            </a:r>
            <a:r>
              <a:rPr lang="en-GB" sz="1200" b="0" dirty="0" err="1"/>
              <a:t>Tolomei</a:t>
            </a:r>
            <a:r>
              <a:rPr lang="en-GB" sz="1200" b="0" dirty="0"/>
              <a:t>, Simone </a:t>
            </a:r>
            <a:r>
              <a:rPr lang="en-GB" sz="1200" b="0" dirty="0" err="1"/>
              <a:t>Atzori</a:t>
            </a:r>
            <a:r>
              <a:rPr lang="en-GB" sz="1200" b="0" dirty="0"/>
              <a:t>, </a:t>
            </a:r>
            <a:r>
              <a:rPr lang="en-GB" sz="1200" b="0" dirty="0" err="1"/>
              <a:t>Athanassios</a:t>
            </a:r>
            <a:r>
              <a:rPr lang="en-GB" sz="1200" b="0" dirty="0"/>
              <a:t> </a:t>
            </a:r>
            <a:r>
              <a:rPr lang="en-GB" sz="1200" b="0" dirty="0" err="1"/>
              <a:t>Ganas</a:t>
            </a:r>
            <a:r>
              <a:rPr lang="en-GB" sz="1200" b="0" dirty="0"/>
              <a:t>, </a:t>
            </a:r>
            <a:r>
              <a:rPr lang="en-GB" sz="1200" b="0" dirty="0" err="1"/>
              <a:t>Vassilios</a:t>
            </a:r>
            <a:r>
              <a:rPr lang="en-GB" sz="1200" b="0" dirty="0"/>
              <a:t> </a:t>
            </a:r>
            <a:r>
              <a:rPr lang="en-GB" sz="1200" b="0" dirty="0" err="1"/>
              <a:t>Karastathis</a:t>
            </a:r>
            <a:r>
              <a:rPr lang="en-GB" sz="1200" b="0" dirty="0"/>
              <a:t>, Stefano Salvi, </a:t>
            </a:r>
            <a:r>
              <a:rPr lang="en-GB" sz="1200" b="0" dirty="0" err="1"/>
              <a:t>Charalampos</a:t>
            </a:r>
            <a:r>
              <a:rPr lang="en-GB" sz="1200" b="0" dirty="0"/>
              <a:t> </a:t>
            </a:r>
            <a:r>
              <a:rPr lang="en-GB" sz="1200" b="0" dirty="0" err="1"/>
              <a:t>Kontoes</a:t>
            </a:r>
            <a:r>
              <a:rPr lang="en-GB" sz="1200" b="0" dirty="0"/>
              <a:t>, and A. </a:t>
            </a:r>
            <a:r>
              <a:rPr lang="en-GB" sz="1200" b="0" dirty="0" err="1"/>
              <a:t>Antonioli</a:t>
            </a:r>
            <a:r>
              <a:rPr lang="en-GB" sz="1200" b="0" dirty="0"/>
              <a:t>, The February 2014 Cephalonia Earthquake (Greece): 3D Deformation Field and Source </a:t>
            </a:r>
            <a:r>
              <a:rPr lang="en-GB" sz="1200" b="0" dirty="0" err="1"/>
              <a:t>Modeling</a:t>
            </a:r>
            <a:r>
              <a:rPr lang="en-GB" sz="1200" b="0" dirty="0"/>
              <a:t> from Multiple SAR Techniques, Seismological Research Letters Volume 86, Number 1 January/February 2015</a:t>
            </a:r>
          </a:p>
          <a:p>
            <a:r>
              <a:rPr lang="en-GB" sz="1200" b="0" dirty="0">
                <a:hlinkClick r:id="rId2"/>
              </a:rPr>
              <a:t>http://www.beyond-eocenter.eu/index.php/geophysical/earthquakes/new-zealand-2016</a:t>
            </a:r>
            <a:endParaRPr lang="en-GB" sz="1200" b="0" dirty="0"/>
          </a:p>
          <a:p>
            <a:endParaRPr lang="en-GB" sz="1200" b="0" dirty="0"/>
          </a:p>
        </p:txBody>
      </p:sp>
    </p:spTree>
    <p:extLst>
      <p:ext uri="{BB962C8B-B14F-4D97-AF65-F5344CB8AC3E}">
        <p14:creationId xmlns:p14="http://schemas.microsoft.com/office/powerpoint/2010/main" val="5691773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solidFill>
                  <a:prstClr val="black">
                    <a:tint val="75000"/>
                  </a:prstClr>
                </a:solidFill>
              </a:rPr>
              <a:pPr/>
              <a:t>37</a:t>
            </a:fld>
            <a:endParaRPr lang="fr-FR">
              <a:solidFill>
                <a:prstClr val="black">
                  <a:tint val="75000"/>
                </a:prstClr>
              </a:solidFill>
            </a:endParaRPr>
          </a:p>
        </p:txBody>
      </p:sp>
      <p:sp>
        <p:nvSpPr>
          <p:cNvPr id="2" name="Title 1"/>
          <p:cNvSpPr>
            <a:spLocks noGrp="1"/>
          </p:cNvSpPr>
          <p:nvPr>
            <p:ph type="title" idx="4294967295"/>
          </p:nvPr>
        </p:nvSpPr>
        <p:spPr>
          <a:xfrm>
            <a:off x="107504" y="2430189"/>
            <a:ext cx="9036496" cy="2366963"/>
          </a:xfrm>
        </p:spPr>
        <p:txBody>
          <a:bodyPr>
            <a:noAutofit/>
          </a:bodyPr>
          <a:lstStyle/>
          <a:p>
            <a:pPr lvl="1" algn="ctr"/>
            <a:r>
              <a:rPr lang="fr-FR" dirty="0" err="1" smtClean="0">
                <a:solidFill>
                  <a:schemeClr val="tx2"/>
                </a:solidFill>
                <a:ea typeface="Verdana" panose="020B0604030504040204" pitchFamily="34" charset="0"/>
                <a:cs typeface="Verdana" panose="020B0604030504040204" pitchFamily="34" charset="0"/>
              </a:rPr>
              <a:t>Lessons</a:t>
            </a:r>
            <a:r>
              <a:rPr lang="fr-FR" dirty="0" smtClean="0">
                <a:solidFill>
                  <a:schemeClr val="tx2"/>
                </a:solidFill>
                <a:ea typeface="Verdana" panose="020B0604030504040204" pitchFamily="34" charset="0"/>
                <a:cs typeface="Verdana" panose="020B0604030504040204" pitchFamily="34" charset="0"/>
              </a:rPr>
              <a:t> </a:t>
            </a:r>
            <a:r>
              <a:rPr lang="fr-FR" dirty="0" err="1" smtClean="0">
                <a:solidFill>
                  <a:schemeClr val="tx2"/>
                </a:solidFill>
                <a:ea typeface="Verdana" panose="020B0604030504040204" pitchFamily="34" charset="0"/>
                <a:cs typeface="Verdana" panose="020B0604030504040204" pitchFamily="34" charset="0"/>
              </a:rPr>
              <a:t>learnt</a:t>
            </a:r>
            <a:r>
              <a:rPr lang="fr-FR" dirty="0" smtClean="0">
                <a:solidFill>
                  <a:schemeClr val="tx2"/>
                </a:solidFill>
                <a:ea typeface="Verdana" panose="020B0604030504040204" pitchFamily="34" charset="0"/>
                <a:cs typeface="Verdana" panose="020B0604030504040204" pitchFamily="34" charset="0"/>
              </a:rPr>
              <a:t> and </a:t>
            </a:r>
            <a:r>
              <a:rPr lang="fr-FR" dirty="0" err="1" smtClean="0">
                <a:solidFill>
                  <a:schemeClr val="tx2"/>
                </a:solidFill>
                <a:ea typeface="Verdana" panose="020B0604030504040204" pitchFamily="34" charset="0"/>
                <a:cs typeface="Verdana" panose="020B0604030504040204" pitchFamily="34" charset="0"/>
              </a:rPr>
              <a:t>way</a:t>
            </a:r>
            <a:r>
              <a:rPr lang="fr-FR" dirty="0" smtClean="0">
                <a:solidFill>
                  <a:schemeClr val="tx2"/>
                </a:solidFill>
                <a:ea typeface="Verdana" panose="020B0604030504040204" pitchFamily="34" charset="0"/>
                <a:cs typeface="Verdana" panose="020B0604030504040204" pitchFamily="34" charset="0"/>
              </a:rPr>
              <a:t> </a:t>
            </a:r>
            <a:r>
              <a:rPr lang="fr-FR" dirty="0" err="1" smtClean="0">
                <a:solidFill>
                  <a:schemeClr val="tx2"/>
                </a:solidFill>
                <a:ea typeface="Verdana" panose="020B0604030504040204" pitchFamily="34" charset="0"/>
                <a:cs typeface="Verdana" panose="020B0604030504040204" pitchFamily="34" charset="0"/>
              </a:rPr>
              <a:t>forward</a:t>
            </a:r>
            <a:endParaRPr lang="el-GR" sz="3200" b="1" dirty="0">
              <a:solidFill>
                <a:schemeClr val="tx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777656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38</a:t>
            </a:fld>
            <a:endParaRPr lang="fr-FR"/>
          </a:p>
        </p:txBody>
      </p:sp>
      <p:sp>
        <p:nvSpPr>
          <p:cNvPr id="2" name="Title 1"/>
          <p:cNvSpPr>
            <a:spLocks noGrp="1"/>
          </p:cNvSpPr>
          <p:nvPr>
            <p:ph type="title" idx="4294967295"/>
          </p:nvPr>
        </p:nvSpPr>
        <p:spPr>
          <a:xfrm>
            <a:off x="23225" y="0"/>
            <a:ext cx="7506080" cy="1143000"/>
          </a:xfrm>
        </p:spPr>
        <p:txBody>
          <a:bodyPr>
            <a:normAutofit/>
          </a:bodyPr>
          <a:lstStyle/>
          <a:p>
            <a:pPr algn="l"/>
            <a:r>
              <a:rPr lang="en-US" dirty="0">
                <a:latin typeface="Calibri" charset="0"/>
                <a:ea typeface="Calibri" charset="0"/>
                <a:cs typeface="Calibri" charset="0"/>
              </a:rPr>
              <a:t>Lessons learnt </a:t>
            </a:r>
            <a:r>
              <a:rPr lang="en-US" dirty="0" smtClean="0">
                <a:latin typeface="Calibri" charset="0"/>
                <a:ea typeface="Calibri" charset="0"/>
                <a:cs typeface="Calibri" charset="0"/>
              </a:rPr>
              <a:t>from the pilot (1</a:t>
            </a:r>
            <a:r>
              <a:rPr lang="en-US" dirty="0">
                <a:latin typeface="Calibri" charset="0"/>
                <a:ea typeface="Calibri" charset="0"/>
                <a:cs typeface="Calibri" charset="0"/>
              </a:rPr>
              <a:t>)</a:t>
            </a:r>
            <a:endParaRPr lang="el-GR" dirty="0">
              <a:latin typeface="Calibri" charset="0"/>
              <a:ea typeface="Calibri" charset="0"/>
              <a:cs typeface="Calibri" charset="0"/>
            </a:endParaRPr>
          </a:p>
        </p:txBody>
      </p:sp>
      <p:sp>
        <p:nvSpPr>
          <p:cNvPr id="3" name="Content Placeholder 2"/>
          <p:cNvSpPr>
            <a:spLocks noGrp="1"/>
          </p:cNvSpPr>
          <p:nvPr>
            <p:ph idx="4294967295"/>
          </p:nvPr>
        </p:nvSpPr>
        <p:spPr>
          <a:xfrm>
            <a:off x="0" y="1340769"/>
            <a:ext cx="9144000" cy="5517232"/>
          </a:xfrm>
        </p:spPr>
        <p:txBody>
          <a:bodyPr>
            <a:noAutofit/>
          </a:bodyPr>
          <a:lstStyle/>
          <a:p>
            <a:pPr marL="0" indent="0">
              <a:buNone/>
            </a:pPr>
            <a:r>
              <a:rPr lang="en-CA" sz="1400" u="sng" dirty="0" smtClean="0"/>
              <a:t>Scope and objectives</a:t>
            </a:r>
            <a:endParaRPr lang="fr-FR" sz="1400" dirty="0" smtClean="0"/>
          </a:p>
          <a:p>
            <a:pPr lvl="0">
              <a:buFont typeface="Arial" panose="020B0604020202020204" pitchFamily="34" charset="0"/>
              <a:buChar char="•"/>
            </a:pPr>
            <a:r>
              <a:rPr lang="en-US" sz="1400" b="0" dirty="0" smtClean="0"/>
              <a:t>A Pilot with </a:t>
            </a:r>
            <a:r>
              <a:rPr lang="en-US" sz="1400" dirty="0" smtClean="0"/>
              <a:t>clear objectives </a:t>
            </a:r>
            <a:r>
              <a:rPr lang="en-US" sz="1400" b="0" dirty="0" smtClean="0"/>
              <a:t>(concrete community objectives, scientific products, operational context) </a:t>
            </a:r>
          </a:p>
          <a:p>
            <a:pPr lvl="0">
              <a:buFont typeface="Arial" panose="020B0604020202020204" pitchFamily="34" charset="0"/>
              <a:buChar char="•"/>
            </a:pPr>
            <a:r>
              <a:rPr lang="en-US" sz="1400" dirty="0" smtClean="0"/>
              <a:t>Good articulation </a:t>
            </a:r>
            <a:r>
              <a:rPr lang="en-US" sz="1400" b="0" dirty="0" smtClean="0"/>
              <a:t>with Charter &amp; Copernicus EMS: no confusion nor interference with operational disaster response capabilities.</a:t>
            </a:r>
          </a:p>
          <a:p>
            <a:pPr marL="0" indent="0">
              <a:buNone/>
            </a:pPr>
            <a:r>
              <a:rPr lang="en-CA" sz="1400" u="sng" dirty="0" smtClean="0"/>
              <a:t>Data order &amp; delivery</a:t>
            </a:r>
            <a:endParaRPr lang="fr-FR" sz="1400" dirty="0" smtClean="0"/>
          </a:p>
          <a:p>
            <a:pPr lvl="0"/>
            <a:r>
              <a:rPr lang="en-CA" sz="1400" b="0" dirty="0" smtClean="0"/>
              <a:t>Procedure to acquire &amp; deliver post-event sometimes </a:t>
            </a:r>
            <a:r>
              <a:rPr lang="en-CA" sz="1400" dirty="0" smtClean="0"/>
              <a:t>too slow (e.g. </a:t>
            </a:r>
            <a:r>
              <a:rPr lang="en-CA" sz="1400" dirty="0" err="1" smtClean="0"/>
              <a:t>Pléiades</a:t>
            </a:r>
            <a:r>
              <a:rPr lang="en-CA" sz="1400" dirty="0" smtClean="0"/>
              <a:t> and </a:t>
            </a:r>
            <a:r>
              <a:rPr lang="en-CA" sz="1400" dirty="0" err="1" smtClean="0"/>
              <a:t>TerraSAR</a:t>
            </a:r>
            <a:r>
              <a:rPr lang="en-CA" sz="1400" dirty="0" smtClean="0"/>
              <a:t>-X)</a:t>
            </a:r>
            <a:r>
              <a:rPr lang="en-CA" sz="1400" b="0" dirty="0" smtClean="0"/>
              <a:t>.</a:t>
            </a:r>
          </a:p>
          <a:p>
            <a:pPr lvl="0"/>
            <a:r>
              <a:rPr lang="en-CA" sz="1400" b="0" dirty="0" smtClean="0"/>
              <a:t>Some data sources made available </a:t>
            </a:r>
            <a:r>
              <a:rPr lang="en-CA" sz="1400" dirty="0" smtClean="0"/>
              <a:t>very late (months) </a:t>
            </a:r>
            <a:r>
              <a:rPr lang="en-CA" sz="1400" b="0" dirty="0" smtClean="0"/>
              <a:t>in the project.</a:t>
            </a:r>
          </a:p>
          <a:p>
            <a:pPr lvl="0"/>
            <a:r>
              <a:rPr lang="en-CA" sz="1400" b="0" dirty="0" smtClean="0"/>
              <a:t>Need for </a:t>
            </a:r>
            <a:r>
              <a:rPr lang="en-CA" sz="1400" dirty="0" smtClean="0"/>
              <a:t>integrated management of user requests </a:t>
            </a:r>
            <a:r>
              <a:rPr lang="en-CA" sz="1400" b="0" dirty="0" smtClean="0"/>
              <a:t>to obtain accuracy in data accounting.</a:t>
            </a:r>
          </a:p>
          <a:p>
            <a:pPr marL="0" indent="0">
              <a:buNone/>
            </a:pPr>
            <a:r>
              <a:rPr lang="en-CA" sz="1400" u="sng" dirty="0" smtClean="0"/>
              <a:t>Data exploitation</a:t>
            </a:r>
            <a:endParaRPr lang="fr-FR" sz="1400" dirty="0" smtClean="0"/>
          </a:p>
          <a:p>
            <a:pPr lvl="0"/>
            <a:r>
              <a:rPr lang="en-CA" sz="1400" b="0" dirty="0" smtClean="0"/>
              <a:t>Opportunity recognised in </a:t>
            </a:r>
            <a:r>
              <a:rPr lang="en-CA" sz="1400" dirty="0" smtClean="0"/>
              <a:t>VHRO very useful </a:t>
            </a:r>
            <a:r>
              <a:rPr lang="en-CA" sz="1400" b="0" dirty="0" smtClean="0"/>
              <a:t>for fault reconnaissance mapping &amp; deformation mapping (Obj. A &amp; C)</a:t>
            </a:r>
          </a:p>
          <a:p>
            <a:pPr lvl="0"/>
            <a:r>
              <a:rPr lang="en-CA" sz="1400" dirty="0" smtClean="0"/>
              <a:t>Sentinel-1 data  boosted the use of SAR data for strain rate maps</a:t>
            </a:r>
            <a:r>
              <a:rPr lang="en-CA" sz="1400" b="0" dirty="0" smtClean="0"/>
              <a:t>, at least over areas with considerable ground deformation. </a:t>
            </a:r>
            <a:endParaRPr lang="fr-FR" sz="1400" b="0" dirty="0" smtClean="0"/>
          </a:p>
          <a:p>
            <a:pPr lvl="0"/>
            <a:r>
              <a:rPr lang="en-CA" sz="1400" dirty="0" smtClean="0"/>
              <a:t>Use of X-band data very useful to measure creep and local strain accumulation </a:t>
            </a:r>
            <a:r>
              <a:rPr lang="en-CA" sz="1400" b="0" dirty="0" smtClean="0"/>
              <a:t>across large fault zones (results will be provided by June 2017).</a:t>
            </a:r>
            <a:endParaRPr lang="fr-FR" sz="1400" b="0" dirty="0" smtClean="0"/>
          </a:p>
          <a:p>
            <a:pPr lvl="0"/>
            <a:r>
              <a:rPr lang="en-CA" sz="1400" dirty="0" smtClean="0"/>
              <a:t>Successful use of SAR data</a:t>
            </a:r>
            <a:r>
              <a:rPr lang="en-CA" sz="1400" b="0" dirty="0" smtClean="0"/>
              <a:t> for Obj. C in most cases, however limitations due to lack of pre-event SAR coverage.</a:t>
            </a:r>
          </a:p>
          <a:p>
            <a:pPr lvl="0"/>
            <a:r>
              <a:rPr lang="en-CA" sz="1400" b="0" dirty="0" smtClean="0"/>
              <a:t>Many users hardly provide </a:t>
            </a:r>
            <a:r>
              <a:rPr lang="en-CA" sz="1400" dirty="0" smtClean="0"/>
              <a:t>detailed feedback, </a:t>
            </a:r>
            <a:r>
              <a:rPr lang="en-CA" sz="1400" b="0" dirty="0" smtClean="0"/>
              <a:t>hence difficulty in </a:t>
            </a:r>
            <a:r>
              <a:rPr lang="en-CA" sz="1400" dirty="0" smtClean="0"/>
              <a:t>accounting for data used.</a:t>
            </a:r>
            <a:endParaRPr lang="fr-FR" sz="1400" dirty="0"/>
          </a:p>
          <a:p>
            <a:pPr marL="0" indent="0">
              <a:buNone/>
            </a:pPr>
            <a:r>
              <a:rPr lang="en-CA" sz="1400" u="sng" dirty="0"/>
              <a:t>Access to </a:t>
            </a:r>
            <a:r>
              <a:rPr lang="en-CA" sz="1400" u="sng" dirty="0" smtClean="0"/>
              <a:t>hosted processing to simplify EO exploitation</a:t>
            </a:r>
            <a:endParaRPr lang="fr-FR" sz="1400" dirty="0"/>
          </a:p>
          <a:p>
            <a:pPr lvl="1"/>
            <a:r>
              <a:rPr lang="en-US" sz="1400" b="0" dirty="0" smtClean="0"/>
              <a:t>U</a:t>
            </a:r>
            <a:r>
              <a:rPr lang="en-GB" sz="1400" b="0" dirty="0" err="1"/>
              <a:t>sers</a:t>
            </a:r>
            <a:r>
              <a:rPr lang="en-GB" sz="1400" b="0" dirty="0"/>
              <a:t> don’t have to download large data files (benefit in countries with Internet bandwidth limitations)</a:t>
            </a:r>
            <a:endParaRPr lang="fr-FR" sz="1400" b="0" dirty="0"/>
          </a:p>
          <a:p>
            <a:pPr lvl="1"/>
            <a:r>
              <a:rPr lang="en-US" sz="1400" b="0" dirty="0"/>
              <a:t>U</a:t>
            </a:r>
            <a:r>
              <a:rPr lang="en-GB" sz="1400" b="0" dirty="0" err="1"/>
              <a:t>sers</a:t>
            </a:r>
            <a:r>
              <a:rPr lang="en-GB" sz="1400" b="0" dirty="0"/>
              <a:t> don’t have to be processing experts (EO chains are automated); </a:t>
            </a:r>
            <a:endParaRPr lang="fr-FR" sz="1400" b="0" dirty="0"/>
          </a:p>
          <a:p>
            <a:pPr lvl="1"/>
            <a:r>
              <a:rPr lang="en-US" sz="1400" b="0" dirty="0"/>
              <a:t>U</a:t>
            </a:r>
            <a:r>
              <a:rPr lang="en-GB" sz="1400" b="0" dirty="0" err="1"/>
              <a:t>sers</a:t>
            </a:r>
            <a:r>
              <a:rPr lang="en-GB" sz="1400" b="0" dirty="0"/>
              <a:t> can share, compare, reprocess data (persistency of results, back analysis</a:t>
            </a:r>
            <a:r>
              <a:rPr lang="en-GB" sz="1400" b="0" dirty="0" smtClean="0"/>
              <a:t>)</a:t>
            </a:r>
            <a:endParaRPr lang="fr-FR" sz="1400" b="0" dirty="0"/>
          </a:p>
          <a:p>
            <a:pPr marL="457200" lvl="1" indent="0">
              <a:buNone/>
            </a:pPr>
            <a:r>
              <a:rPr lang="en-US" sz="1400" dirty="0"/>
              <a:t> </a:t>
            </a:r>
            <a:endParaRPr lang="fr-FR" sz="1400" dirty="0"/>
          </a:p>
        </p:txBody>
      </p:sp>
    </p:spTree>
    <p:extLst>
      <p:ext uri="{BB962C8B-B14F-4D97-AF65-F5344CB8AC3E}">
        <p14:creationId xmlns:p14="http://schemas.microsoft.com/office/powerpoint/2010/main" val="14521780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39</a:t>
            </a:fld>
            <a:endParaRPr lang="fr-FR"/>
          </a:p>
        </p:txBody>
      </p:sp>
      <p:sp>
        <p:nvSpPr>
          <p:cNvPr id="2" name="Title 1"/>
          <p:cNvSpPr>
            <a:spLocks noGrp="1"/>
          </p:cNvSpPr>
          <p:nvPr>
            <p:ph type="title" idx="4294967295"/>
          </p:nvPr>
        </p:nvSpPr>
        <p:spPr>
          <a:xfrm>
            <a:off x="-3753" y="0"/>
            <a:ext cx="7068459" cy="1143000"/>
          </a:xfrm>
        </p:spPr>
        <p:txBody>
          <a:bodyPr>
            <a:normAutofit/>
          </a:bodyPr>
          <a:lstStyle/>
          <a:p>
            <a:pPr algn="l"/>
            <a:r>
              <a:rPr lang="en-US" dirty="0">
                <a:latin typeface="Calibri" charset="0"/>
                <a:ea typeface="Calibri" charset="0"/>
                <a:cs typeface="Calibri" charset="0"/>
              </a:rPr>
              <a:t>Lessons learnt </a:t>
            </a:r>
            <a:r>
              <a:rPr lang="en-US" dirty="0" smtClean="0">
                <a:latin typeface="Calibri" charset="0"/>
                <a:ea typeface="Calibri" charset="0"/>
                <a:cs typeface="Calibri" charset="0"/>
              </a:rPr>
              <a:t>from the pilot (2</a:t>
            </a:r>
            <a:r>
              <a:rPr lang="en-US" dirty="0">
                <a:latin typeface="Calibri" charset="0"/>
                <a:ea typeface="Calibri" charset="0"/>
                <a:cs typeface="Calibri" charset="0"/>
              </a:rPr>
              <a:t>)</a:t>
            </a:r>
            <a:endParaRPr lang="el-GR" dirty="0">
              <a:latin typeface="Calibri" charset="0"/>
              <a:ea typeface="Calibri" charset="0"/>
              <a:cs typeface="Calibri" charset="0"/>
            </a:endParaRPr>
          </a:p>
        </p:txBody>
      </p:sp>
      <p:sp>
        <p:nvSpPr>
          <p:cNvPr id="3" name="Content Placeholder 2"/>
          <p:cNvSpPr>
            <a:spLocks noGrp="1"/>
          </p:cNvSpPr>
          <p:nvPr>
            <p:ph idx="4294967295"/>
          </p:nvPr>
        </p:nvSpPr>
        <p:spPr>
          <a:xfrm>
            <a:off x="0" y="1340769"/>
            <a:ext cx="9144000" cy="5517232"/>
          </a:xfrm>
        </p:spPr>
        <p:txBody>
          <a:bodyPr>
            <a:noAutofit/>
          </a:bodyPr>
          <a:lstStyle/>
          <a:p>
            <a:pPr marL="457200" lvl="1" indent="0">
              <a:buNone/>
            </a:pPr>
            <a:r>
              <a:rPr lang="en-US" sz="1400" dirty="0" smtClean="0"/>
              <a:t> </a:t>
            </a:r>
            <a:endParaRPr lang="fr-FR" sz="1400" dirty="0" smtClean="0"/>
          </a:p>
          <a:p>
            <a:pPr marL="0" indent="0">
              <a:buNone/>
            </a:pPr>
            <a:r>
              <a:rPr lang="en-CA" sz="1400" u="sng" dirty="0" smtClean="0"/>
              <a:t>Seismic pilot and end users</a:t>
            </a:r>
            <a:endParaRPr lang="fr-FR" sz="1400" dirty="0" smtClean="0"/>
          </a:p>
          <a:p>
            <a:pPr lvl="0"/>
            <a:r>
              <a:rPr lang="en-CA" sz="1400" b="0" dirty="0" smtClean="0"/>
              <a:t>The pilot carefully </a:t>
            </a:r>
            <a:r>
              <a:rPr lang="en-CA" sz="1400" dirty="0" smtClean="0"/>
              <a:t>addresses expectations of expert users (partners) and end users</a:t>
            </a:r>
            <a:r>
              <a:rPr lang="en-CA" sz="1400" b="0" dirty="0" smtClean="0"/>
              <a:t>. </a:t>
            </a:r>
            <a:endParaRPr lang="fr-FR" sz="1400" b="0" dirty="0" smtClean="0"/>
          </a:p>
          <a:p>
            <a:pPr lvl="0"/>
            <a:r>
              <a:rPr lang="en-CA" sz="1400" b="0" dirty="0" smtClean="0"/>
              <a:t>Work with expert users to </a:t>
            </a:r>
            <a:r>
              <a:rPr lang="en-CA" sz="1400" dirty="0" smtClean="0"/>
              <a:t>adapt geo-information to ensure products are exploited / adopted by end users / decision makers</a:t>
            </a:r>
            <a:r>
              <a:rPr lang="en-CA" sz="1400" b="0" dirty="0" smtClean="0"/>
              <a:t>.</a:t>
            </a:r>
            <a:endParaRPr lang="fr-FR" sz="1400" b="0" dirty="0" smtClean="0"/>
          </a:p>
          <a:p>
            <a:pPr lvl="0"/>
            <a:r>
              <a:rPr lang="en-CA" sz="1400" dirty="0" smtClean="0"/>
              <a:t>Pre-existing relationship between the providers of the scientific information and the local decision-makers is fundamental</a:t>
            </a:r>
            <a:r>
              <a:rPr lang="en-CA" sz="1400" b="0" dirty="0" smtClean="0"/>
              <a:t> to ensure the timely uptake of the information during the emergency.</a:t>
            </a:r>
            <a:endParaRPr lang="fr-FR" sz="1400" b="0" dirty="0" smtClean="0"/>
          </a:p>
          <a:p>
            <a:pPr lvl="0"/>
            <a:r>
              <a:rPr lang="en-CA" sz="1400" b="0" dirty="0" smtClean="0"/>
              <a:t>Important to </a:t>
            </a:r>
            <a:r>
              <a:rPr lang="en-CA" sz="1400" dirty="0"/>
              <a:t>provide local users/decision </a:t>
            </a:r>
            <a:r>
              <a:rPr lang="en-CA" sz="1400" dirty="0" smtClean="0"/>
              <a:t>makers with </a:t>
            </a:r>
            <a:r>
              <a:rPr lang="en-CA" sz="1400" dirty="0"/>
              <a:t>results generated with a consensus method </a:t>
            </a:r>
            <a:r>
              <a:rPr lang="en-CA" sz="1400" b="0" dirty="0" smtClean="0"/>
              <a:t>when there is limited capacity to interpret EO based measurements.</a:t>
            </a:r>
          </a:p>
          <a:p>
            <a:pPr lvl="0"/>
            <a:endParaRPr lang="en-CA" sz="1400" b="0" dirty="0"/>
          </a:p>
          <a:p>
            <a:pPr marL="0" indent="0">
              <a:buNone/>
            </a:pPr>
            <a:r>
              <a:rPr lang="en-CA" sz="1400" u="sng" dirty="0"/>
              <a:t>Recommendations about advanced products for earthquake response:</a:t>
            </a:r>
            <a:endParaRPr lang="fr-FR" sz="1400" dirty="0"/>
          </a:p>
          <a:p>
            <a:pPr lvl="0"/>
            <a:r>
              <a:rPr lang="en-CA" sz="1400" b="0" dirty="0"/>
              <a:t>Improving the accuracy of ground deformation measurements requires  </a:t>
            </a:r>
            <a:r>
              <a:rPr lang="en-CA" sz="1400" dirty="0"/>
              <a:t>a multi-sensor </a:t>
            </a:r>
            <a:r>
              <a:rPr lang="en-CA" sz="1400" dirty="0" err="1"/>
              <a:t>InSAR</a:t>
            </a:r>
            <a:r>
              <a:rPr lang="en-CA" sz="1400" dirty="0"/>
              <a:t> coverage  is needed</a:t>
            </a:r>
            <a:r>
              <a:rPr lang="en-CA" sz="1400" b="0" dirty="0"/>
              <a:t>. At least one X-, C- and L- </a:t>
            </a:r>
            <a:r>
              <a:rPr lang="en-CA" sz="1400" b="0" dirty="0" err="1"/>
              <a:t>interferogram</a:t>
            </a:r>
            <a:r>
              <a:rPr lang="en-CA" sz="1400" b="0" dirty="0"/>
              <a:t> to be used for each orbit direction </a:t>
            </a:r>
          </a:p>
          <a:p>
            <a:pPr lvl="0"/>
            <a:r>
              <a:rPr lang="en-CA" sz="1400" b="0" dirty="0"/>
              <a:t>For timeliness and accuracy, </a:t>
            </a:r>
            <a:r>
              <a:rPr lang="en-CA" sz="1400" dirty="0"/>
              <a:t>several </a:t>
            </a:r>
            <a:r>
              <a:rPr lang="en-CA" sz="1400" dirty="0" err="1"/>
              <a:t>InSAR</a:t>
            </a:r>
            <a:r>
              <a:rPr lang="en-CA" sz="1400" dirty="0"/>
              <a:t> datasets need to be made available </a:t>
            </a:r>
            <a:r>
              <a:rPr lang="en-CA" sz="1400" b="0" dirty="0"/>
              <a:t>to generate the preliminary source models useful for the initial situational awareness. </a:t>
            </a:r>
            <a:endParaRPr lang="fr-FR" sz="1400" b="0" dirty="0"/>
          </a:p>
          <a:p>
            <a:pPr lvl="0"/>
            <a:r>
              <a:rPr lang="en-CA" sz="1400" b="0" dirty="0"/>
              <a:t>Improve source detail: </a:t>
            </a:r>
            <a:r>
              <a:rPr lang="en-CA" sz="1400" dirty="0"/>
              <a:t>Constrain modeling with ground-based information and invert SAR results with geodetic and seismic data </a:t>
            </a:r>
            <a:r>
              <a:rPr lang="en-CA" sz="1400" b="0" dirty="0"/>
              <a:t>(GPS displacements, strong motion data, broadband seismograms). </a:t>
            </a:r>
          </a:p>
          <a:p>
            <a:pPr lvl="0"/>
            <a:endParaRPr lang="en-CA" sz="1400" b="0" dirty="0"/>
          </a:p>
        </p:txBody>
      </p:sp>
    </p:spTree>
    <p:extLst>
      <p:ext uri="{BB962C8B-B14F-4D97-AF65-F5344CB8AC3E}">
        <p14:creationId xmlns:p14="http://schemas.microsoft.com/office/powerpoint/2010/main" val="42343500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a:t>
            </a:fld>
            <a:endParaRPr lang="fr-FR"/>
          </a:p>
        </p:txBody>
      </p:sp>
      <p:sp>
        <p:nvSpPr>
          <p:cNvPr id="2" name="Title 1"/>
          <p:cNvSpPr>
            <a:spLocks noGrp="1"/>
          </p:cNvSpPr>
          <p:nvPr>
            <p:ph type="title" idx="4294967295"/>
          </p:nvPr>
        </p:nvSpPr>
        <p:spPr>
          <a:xfrm>
            <a:off x="251520" y="-11875"/>
            <a:ext cx="6897960" cy="1143000"/>
          </a:xfrm>
        </p:spPr>
        <p:txBody>
          <a:bodyPr>
            <a:normAutofit fontScale="90000"/>
          </a:bodyPr>
          <a:lstStyle/>
          <a:p>
            <a:pPr algn="l"/>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Seismic Hazards pilot </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a:r>
            <a:b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b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Context and objectives: </a:t>
            </a:r>
            <a:endParaRPr lang="el-GR" dirty="0">
              <a:latin typeface="Calibri" panose="020F0502020204030204" pitchFamily="34" charset="0"/>
            </a:endParaRPr>
          </a:p>
        </p:txBody>
      </p:sp>
      <p:sp>
        <p:nvSpPr>
          <p:cNvPr id="3" name="Content Placeholder 2"/>
          <p:cNvSpPr>
            <a:spLocks noGrp="1"/>
          </p:cNvSpPr>
          <p:nvPr>
            <p:ph idx="4294967295"/>
          </p:nvPr>
        </p:nvSpPr>
        <p:spPr>
          <a:xfrm>
            <a:off x="86966" y="1484784"/>
            <a:ext cx="9036496" cy="4503006"/>
          </a:xfrm>
        </p:spPr>
        <p:txBody>
          <a:bodyPr>
            <a:normAutofit fontScale="25000" lnSpcReduction="20000"/>
          </a:bodyPr>
          <a:lstStyle/>
          <a:p>
            <a:pPr marL="0" indent="0">
              <a:buNone/>
            </a:pPr>
            <a:r>
              <a:rPr lang="en-US" sz="6400" dirty="0">
                <a:solidFill>
                  <a:schemeClr val="tx1"/>
                </a:solidFill>
              </a:rPr>
              <a:t>With respect to the objectives </a:t>
            </a:r>
            <a:r>
              <a:rPr lang="en-US" sz="6400" dirty="0" smtClean="0">
                <a:solidFill>
                  <a:schemeClr val="tx1"/>
                </a:solidFill>
                <a:latin typeface="+mn-lt"/>
              </a:rPr>
              <a:t>derived from the Santorini report </a:t>
            </a:r>
            <a:r>
              <a:rPr lang="en-US" sz="6400" b="0" dirty="0">
                <a:solidFill>
                  <a:srgbClr val="002569">
                    <a:lumMod val="75000"/>
                  </a:srgbClr>
                </a:solidFill>
                <a:ea typeface="ＭＳ Ｐゴシック" pitchFamily="50" charset="-128"/>
                <a:cs typeface="Arial" pitchFamily="34" charset="0"/>
                <a:hlinkClick r:id="rId3"/>
              </a:rPr>
              <a:t>http://</a:t>
            </a:r>
            <a:r>
              <a:rPr lang="en-US" sz="6400" b="0" dirty="0" smtClean="0">
                <a:solidFill>
                  <a:srgbClr val="002569">
                    <a:lumMod val="75000"/>
                  </a:srgbClr>
                </a:solidFill>
                <a:ea typeface="ＭＳ Ｐゴシック" pitchFamily="50" charset="-128"/>
                <a:cs typeface="Arial" pitchFamily="34" charset="0"/>
                <a:hlinkClick r:id="rId3"/>
              </a:rPr>
              <a:t>esamultimedia.esa.int/docs/EarthObservation/Geohazards/esa-geo-hzrd-2012.pdf</a:t>
            </a:r>
            <a:r>
              <a:rPr lang="en-US" sz="6400" b="0" dirty="0" smtClean="0">
                <a:solidFill>
                  <a:schemeClr val="tx1"/>
                </a:solidFill>
                <a:latin typeface="+mn-lt"/>
              </a:rPr>
              <a:t> </a:t>
            </a:r>
          </a:p>
          <a:p>
            <a:pPr marL="0" indent="0">
              <a:buNone/>
            </a:pPr>
            <a:r>
              <a:rPr lang="en-US" sz="6400" b="0" dirty="0" smtClean="0">
                <a:solidFill>
                  <a:schemeClr val="tx1"/>
                </a:solidFill>
                <a:latin typeface="+mn-lt"/>
              </a:rPr>
              <a:t>… the </a:t>
            </a:r>
            <a:r>
              <a:rPr lang="en-US" sz="6400" dirty="0" smtClean="0">
                <a:solidFill>
                  <a:srgbClr val="C00000"/>
                </a:solidFill>
                <a:latin typeface="+mn-lt"/>
              </a:rPr>
              <a:t>Seismic Hazards pilot</a:t>
            </a:r>
            <a:r>
              <a:rPr lang="en-US" sz="6400" b="0" dirty="0">
                <a:solidFill>
                  <a:schemeClr val="tx1"/>
                </a:solidFill>
                <a:latin typeface="+mn-lt"/>
              </a:rPr>
              <a:t> </a:t>
            </a:r>
            <a:r>
              <a:rPr lang="en-US" sz="6400" b="0" dirty="0" smtClean="0">
                <a:solidFill>
                  <a:schemeClr val="tx1"/>
                </a:solidFill>
                <a:latin typeface="+mn-lt"/>
              </a:rPr>
              <a:t>set the following objectives:</a:t>
            </a:r>
            <a:endParaRPr lang="en-US" sz="6400" b="0" dirty="0">
              <a:solidFill>
                <a:schemeClr val="tx1"/>
              </a:solidFill>
              <a:latin typeface="+mn-lt"/>
            </a:endParaRPr>
          </a:p>
          <a:p>
            <a:pPr marL="0" indent="0">
              <a:buNone/>
            </a:pPr>
            <a:endParaRPr lang="en-US" sz="6400" b="0" dirty="0" smtClean="0">
              <a:latin typeface="+mn-lt"/>
            </a:endParaRPr>
          </a:p>
          <a:p>
            <a:pPr lvl="0">
              <a:spcAft>
                <a:spcPts val="1000"/>
              </a:spcAft>
              <a:buFont typeface="+mj-lt"/>
              <a:buAutoNum type="alphaUcPeriod"/>
              <a:defRPr/>
            </a:pPr>
            <a:r>
              <a:rPr lang="en-GB" sz="6400" dirty="0">
                <a:solidFill>
                  <a:schemeClr val="tx1"/>
                </a:solidFill>
                <a:latin typeface="+mn-lt"/>
              </a:rPr>
              <a:t>Support the generation of globally self-consistent strain rate estimates and the mapping of active faults at the global scale by providing EO </a:t>
            </a:r>
            <a:r>
              <a:rPr lang="en-GB" sz="6400" dirty="0" err="1">
                <a:solidFill>
                  <a:schemeClr val="tx1"/>
                </a:solidFill>
                <a:latin typeface="+mn-lt"/>
              </a:rPr>
              <a:t>InSAR</a:t>
            </a:r>
            <a:r>
              <a:rPr lang="en-GB" sz="6400" dirty="0">
                <a:solidFill>
                  <a:schemeClr val="tx1"/>
                </a:solidFill>
                <a:latin typeface="+mn-lt"/>
              </a:rPr>
              <a:t> and optical data and processing capacities to existing initiatives, such as the </a:t>
            </a:r>
            <a:r>
              <a:rPr lang="en-GB" sz="6400" dirty="0" err="1" smtClean="0">
                <a:solidFill>
                  <a:schemeClr val="tx1"/>
                </a:solidFill>
                <a:latin typeface="+mn-lt"/>
              </a:rPr>
              <a:t>iGSRM</a:t>
            </a:r>
            <a:r>
              <a:rPr lang="en-GB" sz="6400" dirty="0" smtClean="0">
                <a:solidFill>
                  <a:schemeClr val="tx1"/>
                </a:solidFill>
                <a:latin typeface="+mn-lt"/>
              </a:rPr>
              <a:t> </a:t>
            </a:r>
          </a:p>
          <a:p>
            <a:pPr marL="0" lvl="0" indent="0">
              <a:spcAft>
                <a:spcPts val="1000"/>
              </a:spcAft>
              <a:buNone/>
              <a:defRPr/>
            </a:pPr>
            <a:r>
              <a:rPr lang="en-GB" sz="6400" b="0" i="1" dirty="0" smtClean="0">
                <a:solidFill>
                  <a:schemeClr val="tx1"/>
                </a:solidFill>
                <a:latin typeface="+mn-lt"/>
              </a:rPr>
              <a:t>[role </a:t>
            </a:r>
            <a:r>
              <a:rPr lang="en-GB" sz="6400" b="0" i="1" dirty="0">
                <a:solidFill>
                  <a:schemeClr val="tx1"/>
                </a:solidFill>
                <a:latin typeface="+mn-lt"/>
              </a:rPr>
              <a:t>of EO: wide extent satellite observations</a:t>
            </a:r>
            <a:r>
              <a:rPr lang="en-GB" sz="6400" b="0" i="1" dirty="0" smtClean="0">
                <a:solidFill>
                  <a:schemeClr val="tx1"/>
                </a:solidFill>
                <a:latin typeface="+mn-lt"/>
              </a:rPr>
              <a:t>] </a:t>
            </a:r>
          </a:p>
          <a:p>
            <a:pPr marL="0" lvl="0" indent="0">
              <a:spcAft>
                <a:spcPts val="1000"/>
              </a:spcAft>
              <a:buNone/>
              <a:defRPr/>
            </a:pPr>
            <a:r>
              <a:rPr lang="en-GB" sz="6400" b="0" dirty="0" smtClean="0">
                <a:solidFill>
                  <a:schemeClr val="tx1"/>
                </a:solidFill>
              </a:rPr>
              <a:t>Concrete target for the Pilot: </a:t>
            </a:r>
            <a:r>
              <a:rPr lang="en-GB" sz="6400" b="0" dirty="0" smtClean="0">
                <a:solidFill>
                  <a:srgbClr val="FF0000"/>
                </a:solidFill>
              </a:rPr>
              <a:t>Test</a:t>
            </a:r>
            <a:r>
              <a:rPr lang="en-GB" sz="6400" b="0" dirty="0">
                <a:solidFill>
                  <a:srgbClr val="FF0000"/>
                </a:solidFill>
              </a:rPr>
              <a:t>, validate and start production in representative priority areas.</a:t>
            </a:r>
            <a:endParaRPr lang="en-GB" sz="6400" b="0" i="1" dirty="0" smtClean="0">
              <a:solidFill>
                <a:srgbClr val="FF0000"/>
              </a:solidFill>
              <a:latin typeface="+mn-lt"/>
            </a:endParaRPr>
          </a:p>
          <a:p>
            <a:pPr marL="914400" indent="-914400">
              <a:spcAft>
                <a:spcPts val="1000"/>
              </a:spcAft>
              <a:buFont typeface="+mj-lt"/>
              <a:buAutoNum type="alphaUcPeriod" startAt="2"/>
              <a:defRPr/>
            </a:pPr>
            <a:r>
              <a:rPr lang="en-GB" sz="6400" dirty="0">
                <a:solidFill>
                  <a:srgbClr val="002569"/>
                </a:solidFill>
              </a:rPr>
              <a:t>Support and continue the GSNL </a:t>
            </a:r>
            <a:endParaRPr lang="en-GB" sz="6400" dirty="0" smtClean="0">
              <a:solidFill>
                <a:srgbClr val="002569"/>
              </a:solidFill>
            </a:endParaRPr>
          </a:p>
          <a:p>
            <a:pPr marL="0" indent="0">
              <a:spcAft>
                <a:spcPts val="1000"/>
              </a:spcAft>
              <a:buNone/>
              <a:defRPr/>
            </a:pPr>
            <a:r>
              <a:rPr lang="en-GB" sz="6400" b="0" i="1" dirty="0" smtClean="0">
                <a:solidFill>
                  <a:srgbClr val="002569"/>
                </a:solidFill>
              </a:rPr>
              <a:t>[</a:t>
            </a:r>
            <a:r>
              <a:rPr lang="en-GB" sz="6400" b="0" i="1" dirty="0">
                <a:solidFill>
                  <a:srgbClr val="002569"/>
                </a:solidFill>
              </a:rPr>
              <a:t>role of EO: multiple observations focused on supersites</a:t>
            </a:r>
            <a:r>
              <a:rPr lang="en-GB" sz="6400" b="0" i="1" dirty="0" smtClean="0">
                <a:solidFill>
                  <a:srgbClr val="002569"/>
                </a:solidFill>
              </a:rPr>
              <a:t>] </a:t>
            </a:r>
          </a:p>
          <a:p>
            <a:pPr marL="0" indent="0">
              <a:spcAft>
                <a:spcPts val="1000"/>
              </a:spcAft>
              <a:buNone/>
              <a:defRPr/>
            </a:pPr>
            <a:r>
              <a:rPr lang="en-GB" sz="6400" b="0" dirty="0">
                <a:solidFill>
                  <a:schemeClr val="tx1"/>
                </a:solidFill>
              </a:rPr>
              <a:t>Concrete target for the </a:t>
            </a:r>
            <a:r>
              <a:rPr lang="en-GB" sz="6400" b="0" dirty="0" smtClean="0">
                <a:solidFill>
                  <a:schemeClr val="tx1"/>
                </a:solidFill>
              </a:rPr>
              <a:t>Pilot: </a:t>
            </a:r>
            <a:r>
              <a:rPr lang="en-GB" sz="6400" b="0" dirty="0" smtClean="0">
                <a:solidFill>
                  <a:srgbClr val="FF0000"/>
                </a:solidFill>
              </a:rPr>
              <a:t>Help </a:t>
            </a:r>
            <a:r>
              <a:rPr lang="en-GB" sz="6400" b="0" dirty="0">
                <a:solidFill>
                  <a:srgbClr val="FF0000"/>
                </a:solidFill>
              </a:rPr>
              <a:t>the GNSL access and exploit data.</a:t>
            </a:r>
            <a:endParaRPr lang="en-GB" sz="6400" b="0" i="1" dirty="0" smtClean="0">
              <a:solidFill>
                <a:srgbClr val="FF0000"/>
              </a:solidFill>
            </a:endParaRPr>
          </a:p>
          <a:p>
            <a:pPr marL="914400" indent="-914400">
              <a:spcAft>
                <a:spcPts val="1000"/>
              </a:spcAft>
              <a:buFont typeface="+mj-lt"/>
              <a:buAutoNum type="alphaUcPeriod" startAt="3"/>
              <a:defRPr/>
            </a:pPr>
            <a:r>
              <a:rPr lang="en-GB" sz="6400" dirty="0">
                <a:solidFill>
                  <a:srgbClr val="002569"/>
                </a:solidFill>
              </a:rPr>
              <a:t>Develop and demonstrate advanced science products for rapid earthquake response </a:t>
            </a:r>
            <a:endParaRPr lang="en-GB" sz="6400" dirty="0" smtClean="0">
              <a:solidFill>
                <a:srgbClr val="002569"/>
              </a:solidFill>
            </a:endParaRPr>
          </a:p>
          <a:p>
            <a:pPr marL="0" indent="0">
              <a:spcAft>
                <a:spcPts val="1000"/>
              </a:spcAft>
              <a:buNone/>
              <a:defRPr/>
            </a:pPr>
            <a:r>
              <a:rPr lang="en-GB" sz="6400" b="0" i="1" dirty="0" smtClean="0">
                <a:solidFill>
                  <a:srgbClr val="002569"/>
                </a:solidFill>
              </a:rPr>
              <a:t>[</a:t>
            </a:r>
            <a:r>
              <a:rPr lang="en-GB" sz="6400" b="0" i="1" dirty="0">
                <a:solidFill>
                  <a:srgbClr val="002569"/>
                </a:solidFill>
              </a:rPr>
              <a:t>role of EO: observation of earthquakes with M&gt;5.8</a:t>
            </a:r>
            <a:r>
              <a:rPr lang="en-GB" sz="6400" b="0" i="1" dirty="0" smtClean="0">
                <a:solidFill>
                  <a:srgbClr val="002569"/>
                </a:solidFill>
              </a:rPr>
              <a:t>] </a:t>
            </a:r>
          </a:p>
          <a:p>
            <a:pPr marL="0" indent="0">
              <a:spcAft>
                <a:spcPts val="1000"/>
              </a:spcAft>
              <a:buNone/>
              <a:defRPr/>
            </a:pPr>
            <a:r>
              <a:rPr lang="en-GB" sz="6400" b="0" dirty="0">
                <a:solidFill>
                  <a:schemeClr val="tx1"/>
                </a:solidFill>
              </a:rPr>
              <a:t>Concrete target for the </a:t>
            </a:r>
            <a:r>
              <a:rPr lang="en-GB" sz="6400" b="0" dirty="0" smtClean="0">
                <a:solidFill>
                  <a:schemeClr val="tx1"/>
                </a:solidFill>
              </a:rPr>
              <a:t>Pilot: </a:t>
            </a:r>
            <a:r>
              <a:rPr lang="en-GB" sz="6400" b="0" dirty="0" smtClean="0">
                <a:solidFill>
                  <a:srgbClr val="FF0000"/>
                </a:solidFill>
              </a:rPr>
              <a:t>Generate </a:t>
            </a:r>
            <a:r>
              <a:rPr lang="en-GB" sz="6400" b="0" dirty="0">
                <a:solidFill>
                  <a:srgbClr val="FF0000"/>
                </a:solidFill>
              </a:rPr>
              <a:t>EO based </a:t>
            </a:r>
            <a:r>
              <a:rPr lang="en-GB" sz="6400" b="0" dirty="0" smtClean="0">
                <a:solidFill>
                  <a:srgbClr val="FF0000"/>
                </a:solidFill>
              </a:rPr>
              <a:t>earthquake </a:t>
            </a:r>
            <a:r>
              <a:rPr lang="en-GB" sz="6400" b="0" dirty="0">
                <a:solidFill>
                  <a:srgbClr val="FF0000"/>
                </a:solidFill>
              </a:rPr>
              <a:t>response </a:t>
            </a:r>
            <a:r>
              <a:rPr lang="en-GB" sz="6400" b="0" dirty="0" smtClean="0">
                <a:solidFill>
                  <a:srgbClr val="FF0000"/>
                </a:solidFill>
              </a:rPr>
              <a:t>products.</a:t>
            </a:r>
            <a:endParaRPr lang="en-GB" sz="6400" b="0" dirty="0">
              <a:solidFill>
                <a:srgbClr val="FF0000"/>
              </a:solidFill>
            </a:endParaRPr>
          </a:p>
          <a:p>
            <a:pPr lvl="0">
              <a:spcAft>
                <a:spcPts val="1000"/>
              </a:spcAft>
              <a:buFont typeface="+mj-lt"/>
              <a:buAutoNum type="alphaUcPeriod" startAt="3"/>
              <a:defRPr/>
            </a:pPr>
            <a:endParaRPr lang="en-GB" sz="5600" b="0" i="1" dirty="0">
              <a:solidFill>
                <a:srgbClr val="002569"/>
              </a:solidFill>
            </a:endParaRPr>
          </a:p>
          <a:p>
            <a:pPr marL="0" indent="0">
              <a:spcAft>
                <a:spcPts val="1000"/>
              </a:spcAft>
              <a:buNone/>
              <a:defRPr/>
            </a:pPr>
            <a:endParaRPr lang="en-GB" sz="4800" b="0" i="1" dirty="0">
              <a:solidFill>
                <a:srgbClr val="002569"/>
              </a:solidFill>
            </a:endParaRPr>
          </a:p>
          <a:p>
            <a:pPr lvl="0">
              <a:spcAft>
                <a:spcPts val="1000"/>
              </a:spcAft>
              <a:buFont typeface="+mj-lt"/>
              <a:buAutoNum type="alphaUcPeriod"/>
              <a:defRPr/>
            </a:pPr>
            <a:endParaRPr lang="en-GB" sz="4800" b="0" i="1" dirty="0" smtClean="0">
              <a:solidFill>
                <a:schemeClr val="tx1"/>
              </a:solidFill>
              <a:latin typeface="+mn-lt"/>
            </a:endParaRPr>
          </a:p>
        </p:txBody>
      </p:sp>
    </p:spTree>
    <p:extLst>
      <p:ext uri="{BB962C8B-B14F-4D97-AF65-F5344CB8AC3E}">
        <p14:creationId xmlns:p14="http://schemas.microsoft.com/office/powerpoint/2010/main" val="15885639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40</a:t>
            </a:fld>
            <a:endParaRPr lang="fr-FR"/>
          </a:p>
        </p:txBody>
      </p:sp>
      <p:sp>
        <p:nvSpPr>
          <p:cNvPr id="2" name="Title 1"/>
          <p:cNvSpPr>
            <a:spLocks noGrp="1"/>
          </p:cNvSpPr>
          <p:nvPr>
            <p:ph type="title" idx="4294967295"/>
          </p:nvPr>
        </p:nvSpPr>
        <p:spPr>
          <a:xfrm>
            <a:off x="0" y="-12307"/>
            <a:ext cx="7308304" cy="1143000"/>
          </a:xfrm>
        </p:spPr>
        <p:txBody>
          <a:bodyPr>
            <a:normAutofit/>
          </a:bodyPr>
          <a:lstStyle/>
          <a:p>
            <a:pPr algn="l"/>
            <a:r>
              <a:rPr lang="en-US" b="1" dirty="0" smtClean="0">
                <a:effectLst>
                  <a:outerShdw blurRad="38100" dist="38100" dir="2700000" algn="tl">
                    <a:srgbClr val="000000">
                      <a:alpha val="43137"/>
                    </a:srgbClr>
                  </a:outerShdw>
                </a:effectLst>
                <a:latin typeface="Calibri" panose="020F0502020204030204" pitchFamily="34" charset="0"/>
              </a:rPr>
              <a:t>Success and way forward</a:t>
            </a:r>
            <a:endParaRPr lang="el-GR" b="1"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4294967295"/>
          </p:nvPr>
        </p:nvSpPr>
        <p:spPr>
          <a:xfrm>
            <a:off x="0" y="1340768"/>
            <a:ext cx="9144000" cy="5367623"/>
          </a:xfrm>
        </p:spPr>
        <p:txBody>
          <a:bodyPr>
            <a:normAutofit/>
          </a:bodyPr>
          <a:lstStyle/>
          <a:p>
            <a:pPr marL="0" indent="0">
              <a:buNone/>
            </a:pPr>
            <a:endParaRPr lang="en-GB" sz="1600" b="0" dirty="0" smtClean="0"/>
          </a:p>
          <a:p>
            <a:pPr>
              <a:buFont typeface="Wingdings" panose="05000000000000000000" pitchFamily="2" charset="2"/>
              <a:buChar char="Ø"/>
            </a:pPr>
            <a:r>
              <a:rPr lang="en-GB" sz="1600" b="0" dirty="0" smtClean="0"/>
              <a:t>Seismic Hazards pilot </a:t>
            </a:r>
            <a:r>
              <a:rPr lang="en-GB" sz="1600" dirty="0"/>
              <a:t>successfully addressed seismic hazards </a:t>
            </a:r>
            <a:r>
              <a:rPr lang="en-GB" sz="1600" b="0" dirty="0" smtClean="0"/>
              <a:t>by providing:</a:t>
            </a:r>
          </a:p>
          <a:p>
            <a:pPr lvl="1">
              <a:buFont typeface="Wingdings" panose="05000000000000000000" pitchFamily="2" charset="2"/>
              <a:buChar char="q"/>
            </a:pPr>
            <a:r>
              <a:rPr lang="en-CA" sz="1600" b="0" dirty="0" smtClean="0"/>
              <a:t>access </a:t>
            </a:r>
            <a:r>
              <a:rPr lang="en-CA" sz="1600" b="0" dirty="0"/>
              <a:t>to data</a:t>
            </a:r>
          </a:p>
          <a:p>
            <a:pPr lvl="1">
              <a:buFont typeface="Wingdings" panose="05000000000000000000" pitchFamily="2" charset="2"/>
              <a:buChar char="q"/>
            </a:pPr>
            <a:r>
              <a:rPr lang="en-CA" sz="1600" b="0" dirty="0"/>
              <a:t>access to tools </a:t>
            </a:r>
            <a:r>
              <a:rPr lang="en-CA" sz="1600" b="0" dirty="0" smtClean="0"/>
              <a:t>&amp; hosted processing</a:t>
            </a:r>
            <a:endParaRPr lang="en-GB" sz="1600" b="0" dirty="0">
              <a:cs typeface="ＭＳ Ｐゴシック" charset="-128"/>
            </a:endParaRPr>
          </a:p>
          <a:p>
            <a:pPr marL="342900" lvl="1" indent="-342900">
              <a:buFont typeface="Wingdings" panose="05000000000000000000" pitchFamily="2" charset="2"/>
              <a:buChar char="Ø"/>
            </a:pPr>
            <a:r>
              <a:rPr lang="en-US" sz="1600" dirty="0">
                <a:cs typeface="ＭＳ Ｐゴシック" charset="-128"/>
              </a:rPr>
              <a:t>Primarily focused on EO practitioners </a:t>
            </a:r>
            <a:r>
              <a:rPr lang="en-US" sz="1600" dirty="0" smtClean="0">
                <a:cs typeface="ＭＳ Ｐゴシック" charset="-128"/>
              </a:rPr>
              <a:t>from geoscience </a:t>
            </a:r>
            <a:r>
              <a:rPr lang="en-US" sz="1600" dirty="0" err="1" smtClean="0">
                <a:cs typeface="ＭＳ Ｐゴシック" charset="-128"/>
              </a:rPr>
              <a:t>centres</a:t>
            </a:r>
            <a:r>
              <a:rPr lang="en-US" sz="1600" dirty="0" smtClean="0">
                <a:cs typeface="ＭＳ Ｐゴシック" charset="-128"/>
              </a:rPr>
              <a:t> (expert users) </a:t>
            </a:r>
            <a:r>
              <a:rPr lang="en-US" sz="1600" b="0" dirty="0" smtClean="0">
                <a:cs typeface="ＭＳ Ｐゴシック" charset="-128"/>
              </a:rPr>
              <a:t>and </a:t>
            </a:r>
            <a:r>
              <a:rPr lang="en-US" sz="1600" b="0" dirty="0">
                <a:cs typeface="ＭＳ Ｐゴシック" charset="-128"/>
              </a:rPr>
              <a:t>has </a:t>
            </a:r>
            <a:r>
              <a:rPr lang="en-US" sz="1600" b="0" dirty="0" smtClean="0">
                <a:cs typeface="ＭＳ Ｐゴシック" charset="-128"/>
              </a:rPr>
              <a:t>few </a:t>
            </a:r>
            <a:r>
              <a:rPr lang="en-US" sz="1600" b="0" dirty="0">
                <a:cs typeface="ＭＳ Ｐゴシック" charset="-128"/>
              </a:rPr>
              <a:t>end </a:t>
            </a:r>
            <a:r>
              <a:rPr lang="en-US" sz="1600" b="0" dirty="0" smtClean="0">
                <a:cs typeface="ＭＳ Ｐゴシック" charset="-128"/>
              </a:rPr>
              <a:t>users (e.g. civil protections of Italy and Greece)</a:t>
            </a:r>
          </a:p>
          <a:p>
            <a:pPr marL="342900" lvl="1" indent="-342900">
              <a:buFont typeface="Wingdings" panose="05000000000000000000" pitchFamily="2" charset="2"/>
              <a:buChar char="Ø"/>
            </a:pPr>
            <a:r>
              <a:rPr lang="en-US" sz="1600" dirty="0" smtClean="0">
                <a:cs typeface="ＭＳ Ｐゴシック" charset="-128"/>
              </a:rPr>
              <a:t>Benefit</a:t>
            </a:r>
            <a:r>
              <a:rPr lang="en-US" sz="1600" b="0" dirty="0" smtClean="0">
                <a:cs typeface="ＭＳ Ｐゴシック" charset="-128"/>
              </a:rPr>
              <a:t>: </a:t>
            </a:r>
            <a:r>
              <a:rPr lang="en-US" sz="1600" b="0" dirty="0">
                <a:cs typeface="ＭＳ Ｐゴシック" charset="-128"/>
              </a:rPr>
              <a:t>helped analyze the impact of the events and better </a:t>
            </a:r>
            <a:r>
              <a:rPr lang="en-US" sz="1600" b="0" dirty="0" smtClean="0">
                <a:cs typeface="ＭＳ Ｐゴシック" charset="-128"/>
              </a:rPr>
              <a:t>elaborate scientific advice to support end users in their decision </a:t>
            </a:r>
            <a:r>
              <a:rPr lang="en-US" sz="1600" b="0" dirty="0">
                <a:cs typeface="ＭＳ Ｐゴシック" charset="-128"/>
              </a:rPr>
              <a:t>making process.</a:t>
            </a:r>
            <a:endParaRPr lang="fr-FR" sz="1600" b="0" dirty="0">
              <a:cs typeface="ＭＳ Ｐゴシック" charset="-128"/>
            </a:endParaRPr>
          </a:p>
          <a:p>
            <a:pPr marL="342900" lvl="1" indent="-342900">
              <a:buFont typeface="Wingdings" panose="05000000000000000000" pitchFamily="2" charset="2"/>
              <a:buChar char="Ø"/>
            </a:pPr>
            <a:r>
              <a:rPr lang="en-US" sz="1600" dirty="0" smtClean="0">
                <a:cs typeface="ＭＳ Ｐゴシック" charset="-128"/>
              </a:rPr>
              <a:t>High </a:t>
            </a:r>
            <a:r>
              <a:rPr lang="en-US" sz="1600" dirty="0">
                <a:cs typeface="ＭＳ Ｐゴシック" charset="-128"/>
              </a:rPr>
              <a:t>value benefit to geoscience </a:t>
            </a:r>
            <a:r>
              <a:rPr lang="en-US" sz="1600" dirty="0" err="1">
                <a:cs typeface="ＭＳ Ｐゴシック" charset="-128"/>
              </a:rPr>
              <a:t>centres</a:t>
            </a:r>
            <a:r>
              <a:rPr lang="en-US" sz="1600" dirty="0">
                <a:cs typeface="ＭＳ Ｐゴシック" charset="-128"/>
              </a:rPr>
              <a:t> and end users</a:t>
            </a:r>
            <a:r>
              <a:rPr lang="en-US" sz="1600" b="0" dirty="0">
                <a:cs typeface="ＭＳ Ｐゴシック" charset="-128"/>
              </a:rPr>
              <a:t>: some already expressed the need to continue the activity and expand its </a:t>
            </a:r>
            <a:r>
              <a:rPr lang="en-US" sz="1600" b="0" dirty="0" smtClean="0">
                <a:cs typeface="ＭＳ Ｐゴシック" charset="-128"/>
              </a:rPr>
              <a:t>objectives, for instance: </a:t>
            </a:r>
          </a:p>
          <a:p>
            <a:pPr marL="742950" lvl="2" indent="-342900">
              <a:buFont typeface="Wingdings" panose="05000000000000000000" pitchFamily="2" charset="2"/>
              <a:buChar char="v"/>
            </a:pPr>
            <a:r>
              <a:rPr lang="en-US" sz="1400" b="0" dirty="0" smtClean="0">
                <a:cs typeface="ＭＳ Ｐゴシック" charset="-128"/>
              </a:rPr>
              <a:t>strain </a:t>
            </a:r>
            <a:r>
              <a:rPr lang="en-US" sz="1400" b="0" dirty="0">
                <a:cs typeface="ＭＳ Ｐゴシック" charset="-128"/>
              </a:rPr>
              <a:t>rate and active fault mapping to be expanded in a global basis, </a:t>
            </a:r>
            <a:endParaRPr lang="en-US" sz="1400" b="0" dirty="0" smtClean="0">
              <a:cs typeface="ＭＳ Ｐゴシック" charset="-128"/>
            </a:endParaRPr>
          </a:p>
          <a:p>
            <a:pPr marL="742950" lvl="2" indent="-342900">
              <a:buFont typeface="Wingdings" panose="05000000000000000000" pitchFamily="2" charset="2"/>
              <a:buChar char="v"/>
            </a:pPr>
            <a:r>
              <a:rPr lang="en-US" sz="1400" b="0" dirty="0" smtClean="0">
                <a:cs typeface="ＭＳ Ｐゴシック" charset="-128"/>
              </a:rPr>
              <a:t>earthquake </a:t>
            </a:r>
            <a:r>
              <a:rPr lang="en-US" sz="1400" b="0" dirty="0">
                <a:cs typeface="ＭＳ Ｐゴシック" charset="-128"/>
              </a:rPr>
              <a:t>response to expand in 10-12 events per year)</a:t>
            </a:r>
          </a:p>
          <a:p>
            <a:pPr marL="342900" lvl="1" indent="-342900">
              <a:buFont typeface="Wingdings" panose="05000000000000000000" pitchFamily="2" charset="2"/>
              <a:buChar char="Ø"/>
            </a:pPr>
            <a:r>
              <a:rPr lang="en-US" sz="1600" dirty="0" smtClean="0">
                <a:cs typeface="ＭＳ Ｐゴシック" charset="-128"/>
              </a:rPr>
              <a:t>Well-set </a:t>
            </a:r>
            <a:r>
              <a:rPr lang="en-US" sz="1600" dirty="0">
                <a:cs typeface="ＭＳ Ｐゴシック" charset="-128"/>
              </a:rPr>
              <a:t>example </a:t>
            </a:r>
            <a:r>
              <a:rPr lang="en-US" sz="1600" dirty="0" smtClean="0">
                <a:cs typeface="ＭＳ Ｐゴシック" charset="-128"/>
              </a:rPr>
              <a:t>of collaboration to exploit data &amp; tools; </a:t>
            </a:r>
            <a:r>
              <a:rPr lang="en-US" sz="1600" b="0" dirty="0" smtClean="0">
                <a:cs typeface="ＭＳ Ｐゴシック" charset="-128"/>
              </a:rPr>
              <a:t>makes it a good basis for </a:t>
            </a:r>
            <a:r>
              <a:rPr lang="en-US" sz="1600" b="0" dirty="0">
                <a:cs typeface="ＭＳ Ｐゴシック" charset="-128"/>
              </a:rPr>
              <a:t>a new </a:t>
            </a:r>
            <a:r>
              <a:rPr lang="en-US" sz="1600" b="0" dirty="0" smtClean="0">
                <a:cs typeface="ＭＳ Ｐゴシック" charset="-128"/>
              </a:rPr>
              <a:t>initiative with broader goals to achieve greater impact.</a:t>
            </a:r>
          </a:p>
        </p:txBody>
      </p:sp>
      <p:sp>
        <p:nvSpPr>
          <p:cNvPr id="5" name="Rectangle 4"/>
          <p:cNvSpPr/>
          <p:nvPr/>
        </p:nvSpPr>
        <p:spPr>
          <a:xfrm>
            <a:off x="264560" y="5373385"/>
            <a:ext cx="8614879" cy="1077218"/>
          </a:xfrm>
          <a:prstGeom prst="rect">
            <a:avLst/>
          </a:prstGeom>
        </p:spPr>
        <p:txBody>
          <a:bodyPr wrap="square">
            <a:spAutoFit/>
          </a:bodyPr>
          <a:lstStyle/>
          <a:p>
            <a:r>
              <a:rPr lang="en-CA" sz="1600" b="1" dirty="0"/>
              <a:t>The partners confirm </a:t>
            </a:r>
            <a:r>
              <a:rPr lang="en-CA" sz="1600" b="1" dirty="0" smtClean="0"/>
              <a:t>the </a:t>
            </a:r>
            <a:r>
              <a:rPr lang="en-US" sz="1600" b="1" kern="0" dirty="0" smtClean="0">
                <a:solidFill>
                  <a:srgbClr val="002569"/>
                </a:solidFill>
                <a:latin typeface="Arial" charset="0"/>
                <a:ea typeface="ＭＳ Ｐゴシック" charset="-128"/>
              </a:rPr>
              <a:t>relevance </a:t>
            </a:r>
            <a:r>
              <a:rPr lang="en-US" sz="1600" b="1" kern="0" dirty="0">
                <a:solidFill>
                  <a:srgbClr val="002569"/>
                </a:solidFill>
                <a:latin typeface="Arial" charset="0"/>
                <a:ea typeface="ＭＳ Ｐゴシック" charset="-128"/>
              </a:rPr>
              <a:t>and importance of the </a:t>
            </a:r>
            <a:r>
              <a:rPr lang="en-US" sz="1600" b="1" kern="0" dirty="0" smtClean="0">
                <a:solidFill>
                  <a:srgbClr val="002569"/>
                </a:solidFill>
                <a:latin typeface="Arial" charset="0"/>
                <a:ea typeface="ＭＳ Ｐゴシック" charset="-128"/>
              </a:rPr>
              <a:t>long-term objectives </a:t>
            </a:r>
            <a:r>
              <a:rPr lang="en-US" sz="1600" b="1" kern="0" dirty="0">
                <a:solidFill>
                  <a:srgbClr val="002569"/>
                </a:solidFill>
                <a:latin typeface="Arial" charset="0"/>
                <a:ea typeface="ＭＳ Ｐゴシック" charset="-128"/>
              </a:rPr>
              <a:t>defined in </a:t>
            </a:r>
            <a:r>
              <a:rPr lang="en-US" sz="1600" b="1" kern="0" dirty="0" smtClean="0">
                <a:solidFill>
                  <a:srgbClr val="002569"/>
                </a:solidFill>
                <a:latin typeface="Arial" charset="0"/>
                <a:ea typeface="ＭＳ Ｐゴシック" charset="-128"/>
              </a:rPr>
              <a:t>Santorini and the need to continue to </a:t>
            </a:r>
            <a:r>
              <a:rPr lang="en-CA" sz="1600" b="1" dirty="0" smtClean="0"/>
              <a:t>address them </a:t>
            </a:r>
            <a:r>
              <a:rPr lang="en-CA" sz="1600" b="1" dirty="0"/>
              <a:t>through </a:t>
            </a:r>
            <a:r>
              <a:rPr lang="en-CA" sz="1600" b="1" dirty="0">
                <a:solidFill>
                  <a:srgbClr val="FF0000"/>
                </a:solidFill>
              </a:rPr>
              <a:t>a consolidation activity </a:t>
            </a:r>
            <a:r>
              <a:rPr lang="en-CA" sz="1600" b="1" dirty="0"/>
              <a:t>to be started in end 2017</a:t>
            </a:r>
            <a:r>
              <a:rPr lang="en-CA" sz="1600" b="1" dirty="0" smtClean="0"/>
              <a:t>. </a:t>
            </a:r>
          </a:p>
          <a:p>
            <a:r>
              <a:rPr lang="en-CA" sz="1600" b="1" dirty="0" smtClean="0"/>
              <a:t>In dialogue with the partners we defined new targets for a follow on activity. </a:t>
            </a:r>
            <a:endParaRPr lang="en-GB" sz="1600" b="1" dirty="0"/>
          </a:p>
        </p:txBody>
      </p:sp>
    </p:spTree>
    <p:extLst>
      <p:ext uri="{BB962C8B-B14F-4D97-AF65-F5344CB8AC3E}">
        <p14:creationId xmlns:p14="http://schemas.microsoft.com/office/powerpoint/2010/main" val="4541893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41</a:t>
            </a:fld>
            <a:endParaRPr lang="en-US"/>
          </a:p>
        </p:txBody>
      </p:sp>
      <p:sp>
        <p:nvSpPr>
          <p:cNvPr id="3" name="Rectangle 2"/>
          <p:cNvSpPr/>
          <p:nvPr/>
        </p:nvSpPr>
        <p:spPr>
          <a:xfrm>
            <a:off x="0" y="1340768"/>
            <a:ext cx="9144000" cy="4770537"/>
          </a:xfrm>
          <a:prstGeom prst="rect">
            <a:avLst/>
          </a:prstGeom>
        </p:spPr>
        <p:txBody>
          <a:bodyPr wrap="square">
            <a:spAutoFit/>
          </a:bodyPr>
          <a:lstStyle/>
          <a:p>
            <a:pPr marL="0" lvl="1" eaLnBrk="0" fontAlgn="base" hangingPunct="0">
              <a:spcBef>
                <a:spcPct val="20000"/>
              </a:spcBef>
              <a:spcAft>
                <a:spcPct val="0"/>
              </a:spcAft>
            </a:pPr>
            <a:r>
              <a:rPr lang="en-US" sz="1600" kern="0" dirty="0" smtClean="0">
                <a:solidFill>
                  <a:srgbClr val="002569"/>
                </a:solidFill>
                <a:latin typeface="Arial" charset="0"/>
                <a:ea typeface="ＭＳ Ｐゴシック" charset="-128"/>
              </a:rPr>
              <a:t>A </a:t>
            </a:r>
            <a:r>
              <a:rPr lang="en-US" sz="1600" kern="0" dirty="0">
                <a:solidFill>
                  <a:srgbClr val="002569"/>
                </a:solidFill>
                <a:latin typeface="Arial" charset="0"/>
                <a:ea typeface="ＭＳ Ｐゴシック" charset="-128"/>
              </a:rPr>
              <a:t>follow-on activity </a:t>
            </a:r>
            <a:r>
              <a:rPr lang="en-US" sz="1600" kern="0" dirty="0" smtClean="0">
                <a:solidFill>
                  <a:srgbClr val="002569"/>
                </a:solidFill>
                <a:latin typeface="Arial" charset="0"/>
                <a:ea typeface="ＭＳ Ｐゴシック" charset="-128"/>
              </a:rPr>
              <a:t>is proposed and is based on the objectives </a:t>
            </a:r>
            <a:r>
              <a:rPr lang="en-US" sz="1600" kern="0" dirty="0">
                <a:solidFill>
                  <a:srgbClr val="002569"/>
                </a:solidFill>
                <a:latin typeface="Arial" charset="0"/>
                <a:ea typeface="ＭＳ Ｐゴシック" charset="-128"/>
              </a:rPr>
              <a:t>from the Santorini report </a:t>
            </a:r>
            <a:r>
              <a:rPr lang="en-US" sz="1600" kern="0" dirty="0" smtClean="0">
                <a:solidFill>
                  <a:srgbClr val="002569"/>
                </a:solidFill>
                <a:latin typeface="Arial" charset="0"/>
                <a:ea typeface="ＭＳ Ｐゴシック" charset="-128"/>
              </a:rPr>
              <a:t>with </a:t>
            </a:r>
            <a:r>
              <a:rPr lang="en-US" sz="1600" kern="0" dirty="0">
                <a:solidFill>
                  <a:srgbClr val="002569"/>
                </a:solidFill>
                <a:latin typeface="Arial" charset="0"/>
                <a:ea typeface="ＭＳ Ｐゴシック" charset="-128"/>
              </a:rPr>
              <a:t>new </a:t>
            </a:r>
            <a:r>
              <a:rPr lang="en-US" sz="1600" kern="0" dirty="0" smtClean="0">
                <a:solidFill>
                  <a:srgbClr val="002569"/>
                </a:solidFill>
                <a:latin typeface="Arial" charset="0"/>
                <a:ea typeface="ＭＳ Ｐゴシック" charset="-128"/>
              </a:rPr>
              <a:t>and theme-specific targets:</a:t>
            </a:r>
          </a:p>
          <a:p>
            <a:pPr marL="0" lvl="1" eaLnBrk="0" fontAlgn="base" hangingPunct="0">
              <a:spcBef>
                <a:spcPct val="20000"/>
              </a:spcBef>
              <a:spcAft>
                <a:spcPct val="0"/>
              </a:spcAft>
            </a:pPr>
            <a:endParaRPr lang="en-US" sz="1600" b="1" i="1" kern="0" dirty="0" smtClean="0">
              <a:solidFill>
                <a:srgbClr val="002569"/>
              </a:solidFill>
              <a:latin typeface="Arial" charset="0"/>
              <a:ea typeface="ＭＳ Ｐゴシック" charset="-128"/>
            </a:endParaRPr>
          </a:p>
          <a:p>
            <a:pPr marL="0" lvl="1" eaLnBrk="0" fontAlgn="base" hangingPunct="0">
              <a:spcBef>
                <a:spcPct val="20000"/>
              </a:spcBef>
              <a:spcAft>
                <a:spcPct val="0"/>
              </a:spcAft>
            </a:pPr>
            <a:r>
              <a:rPr lang="en-US" sz="1600" b="1" i="1" kern="0" dirty="0" smtClean="0">
                <a:solidFill>
                  <a:srgbClr val="002569"/>
                </a:solidFill>
                <a:latin typeface="Arial" charset="0"/>
                <a:ea typeface="ＭＳ Ｐゴシック" charset="-128"/>
              </a:rPr>
              <a:t>Not </a:t>
            </a:r>
            <a:r>
              <a:rPr lang="en-US" sz="1600" b="1" i="1" kern="0" dirty="0">
                <a:solidFill>
                  <a:srgbClr val="002569"/>
                </a:solidFill>
                <a:latin typeface="Arial" charset="0"/>
                <a:ea typeface="ＭＳ Ｐゴシック" charset="-128"/>
              </a:rPr>
              <a:t>on an emergency basis</a:t>
            </a:r>
          </a:p>
          <a:p>
            <a:pPr marL="342900" lvl="1" indent="-342900" eaLnBrk="0" fontAlgn="base" hangingPunct="0">
              <a:spcBef>
                <a:spcPct val="20000"/>
              </a:spcBef>
              <a:spcAft>
                <a:spcPct val="0"/>
              </a:spcAft>
              <a:buFont typeface="+mj-lt"/>
              <a:buAutoNum type="arabicPeriod"/>
            </a:pPr>
            <a:r>
              <a:rPr lang="en-US" sz="1600" kern="0" dirty="0">
                <a:solidFill>
                  <a:srgbClr val="002569"/>
                </a:solidFill>
                <a:latin typeface="Arial" charset="0"/>
                <a:ea typeface="ＭＳ Ｐゴシック" charset="-128"/>
              </a:rPr>
              <a:t>Pursue </a:t>
            </a:r>
            <a:r>
              <a:rPr lang="en-US" sz="1600" b="1" kern="0" dirty="0">
                <a:solidFill>
                  <a:srgbClr val="002569"/>
                </a:solidFill>
                <a:latin typeface="Arial" charset="0"/>
                <a:ea typeface="ＭＳ Ｐゴシック" charset="-128"/>
              </a:rPr>
              <a:t>global strain rate </a:t>
            </a:r>
            <a:r>
              <a:rPr lang="en-US" sz="1600" kern="0" dirty="0">
                <a:solidFill>
                  <a:srgbClr val="002569"/>
                </a:solidFill>
                <a:latin typeface="Arial" charset="0"/>
                <a:ea typeface="ＭＳ Ｐゴシック" charset="-128"/>
              </a:rPr>
              <a:t>mapping that is a long process</a:t>
            </a:r>
          </a:p>
          <a:p>
            <a:pPr marL="342900" lvl="1" indent="-342900" eaLnBrk="0" fontAlgn="base" hangingPunct="0">
              <a:spcBef>
                <a:spcPct val="20000"/>
              </a:spcBef>
              <a:spcAft>
                <a:spcPct val="0"/>
              </a:spcAft>
              <a:buFont typeface="+mj-lt"/>
              <a:buAutoNum type="arabicPeriod"/>
            </a:pPr>
            <a:r>
              <a:rPr lang="en-US" sz="1600" kern="0" dirty="0" smtClean="0">
                <a:solidFill>
                  <a:srgbClr val="002569"/>
                </a:solidFill>
                <a:latin typeface="Arial" charset="0"/>
                <a:ea typeface="ＭＳ Ｐゴシック" charset="-128"/>
              </a:rPr>
              <a:t>Expand </a:t>
            </a:r>
            <a:r>
              <a:rPr lang="en-US" sz="1600" b="1" kern="0" dirty="0" smtClean="0">
                <a:solidFill>
                  <a:srgbClr val="002569"/>
                </a:solidFill>
                <a:latin typeface="Arial" charset="0"/>
                <a:ea typeface="ＭＳ Ｐゴシック" charset="-128"/>
              </a:rPr>
              <a:t>active </a:t>
            </a:r>
            <a:r>
              <a:rPr lang="en-US" sz="1600" b="1" kern="0" dirty="0">
                <a:solidFill>
                  <a:srgbClr val="002569"/>
                </a:solidFill>
                <a:latin typeface="Arial" charset="0"/>
                <a:ea typeface="ＭＳ Ｐゴシック" charset="-128"/>
              </a:rPr>
              <a:t>fault mapping </a:t>
            </a:r>
            <a:r>
              <a:rPr lang="en-US" sz="1600" kern="0" dirty="0">
                <a:solidFill>
                  <a:srgbClr val="002569"/>
                </a:solidFill>
                <a:latin typeface="Arial" charset="0"/>
                <a:ea typeface="ＭＳ Ｐゴシック" charset="-128"/>
              </a:rPr>
              <a:t>from </a:t>
            </a:r>
            <a:r>
              <a:rPr lang="en-US" sz="1600" u="sng" kern="0" dirty="0">
                <a:solidFill>
                  <a:srgbClr val="002569"/>
                </a:solidFill>
                <a:latin typeface="Arial" charset="0"/>
                <a:ea typeface="ＭＳ Ｐゴシック" charset="-128"/>
              </a:rPr>
              <a:t>regional to global coverage</a:t>
            </a:r>
            <a:r>
              <a:rPr lang="en-US" sz="1600" kern="0" dirty="0">
                <a:solidFill>
                  <a:srgbClr val="002569"/>
                </a:solidFill>
                <a:latin typeface="Arial" charset="0"/>
                <a:ea typeface="ＭＳ Ｐゴシック" charset="-128"/>
              </a:rPr>
              <a:t> primarily with VHRO for fault reconnaissance mapping</a:t>
            </a:r>
          </a:p>
          <a:p>
            <a:pPr marL="342900" lvl="1" indent="-342900" eaLnBrk="0" fontAlgn="base" hangingPunct="0">
              <a:spcBef>
                <a:spcPct val="20000"/>
              </a:spcBef>
              <a:spcAft>
                <a:spcPct val="0"/>
              </a:spcAft>
              <a:buFont typeface="+mj-lt"/>
              <a:buAutoNum type="arabicPeriod"/>
            </a:pPr>
            <a:r>
              <a:rPr lang="en-US" sz="1600" kern="0" dirty="0" smtClean="0">
                <a:solidFill>
                  <a:srgbClr val="002569"/>
                </a:solidFill>
                <a:latin typeface="Arial" charset="0"/>
                <a:ea typeface="ＭＳ Ｐゴシック" charset="-128"/>
              </a:rPr>
              <a:t>Pursue support </a:t>
            </a:r>
            <a:r>
              <a:rPr lang="en-US" sz="1600" kern="0" dirty="0">
                <a:solidFill>
                  <a:srgbClr val="002569"/>
                </a:solidFill>
                <a:latin typeface="Arial" charset="0"/>
                <a:ea typeface="ＭＳ Ｐゴシック" charset="-128"/>
              </a:rPr>
              <a:t>to GSNL</a:t>
            </a:r>
          </a:p>
          <a:p>
            <a:pPr marL="342900" lvl="1" indent="-342900" eaLnBrk="0" fontAlgn="base" hangingPunct="0">
              <a:spcBef>
                <a:spcPct val="20000"/>
              </a:spcBef>
              <a:spcAft>
                <a:spcPct val="0"/>
              </a:spcAft>
              <a:buFont typeface="+mj-lt"/>
              <a:buAutoNum type="arabicPeriod"/>
            </a:pPr>
            <a:r>
              <a:rPr lang="en-US" sz="1600" b="1" u="sng" kern="0" dirty="0">
                <a:solidFill>
                  <a:srgbClr val="002569"/>
                </a:solidFill>
                <a:latin typeface="Arial" charset="0"/>
                <a:ea typeface="ＭＳ Ｐゴシック" charset="-128"/>
              </a:rPr>
              <a:t>Develop a collaborative framework with geoscience </a:t>
            </a:r>
            <a:r>
              <a:rPr lang="en-US" sz="1600" b="1" u="sng" kern="0" dirty="0" err="1">
                <a:solidFill>
                  <a:srgbClr val="002569"/>
                </a:solidFill>
                <a:latin typeface="Arial" charset="0"/>
                <a:ea typeface="ＭＳ Ｐゴシック" charset="-128"/>
              </a:rPr>
              <a:t>centres</a:t>
            </a:r>
            <a:r>
              <a:rPr lang="en-US" sz="1600" b="1" u="sng" kern="0" dirty="0">
                <a:solidFill>
                  <a:srgbClr val="002569"/>
                </a:solidFill>
                <a:latin typeface="Arial" charset="0"/>
                <a:ea typeface="ＭＳ Ｐゴシック" charset="-128"/>
              </a:rPr>
              <a:t> </a:t>
            </a:r>
            <a:r>
              <a:rPr lang="en-US" sz="1600" kern="0" dirty="0">
                <a:solidFill>
                  <a:srgbClr val="002569"/>
                </a:solidFill>
                <a:latin typeface="Arial" charset="0"/>
                <a:ea typeface="ＭＳ Ｐゴシック" charset="-128"/>
              </a:rPr>
              <a:t>to achieve adoption of technology by decision makers, establish a consensus methodology for product generation </a:t>
            </a:r>
            <a:r>
              <a:rPr lang="en-US" sz="1600" kern="0" dirty="0" smtClean="0">
                <a:solidFill>
                  <a:srgbClr val="002569"/>
                </a:solidFill>
                <a:latin typeface="Arial" charset="0"/>
                <a:ea typeface="ＭＳ Ｐゴシック" charset="-128"/>
              </a:rPr>
              <a:t>and </a:t>
            </a:r>
            <a:r>
              <a:rPr lang="en-US" sz="1600" kern="0" dirty="0">
                <a:solidFill>
                  <a:srgbClr val="002569"/>
                </a:solidFill>
                <a:latin typeface="Arial" charset="0"/>
                <a:ea typeface="ＭＳ Ｐゴシック" charset="-128"/>
              </a:rPr>
              <a:t>reach decision makers </a:t>
            </a:r>
            <a:endParaRPr lang="en-US" sz="1600" kern="0" dirty="0" smtClean="0">
              <a:solidFill>
                <a:srgbClr val="002569"/>
              </a:solidFill>
              <a:latin typeface="Arial" charset="0"/>
              <a:ea typeface="ＭＳ Ｐゴシック" charset="-128"/>
            </a:endParaRPr>
          </a:p>
          <a:p>
            <a:pPr marL="342900" lvl="1" indent="-342900" eaLnBrk="0" fontAlgn="base" hangingPunct="0">
              <a:spcBef>
                <a:spcPct val="20000"/>
              </a:spcBef>
              <a:spcAft>
                <a:spcPct val="0"/>
              </a:spcAft>
              <a:buFont typeface="+mj-lt"/>
              <a:buAutoNum type="arabicPeriod"/>
            </a:pPr>
            <a:endParaRPr lang="en-US" sz="1600" kern="0" dirty="0">
              <a:solidFill>
                <a:srgbClr val="002569"/>
              </a:solidFill>
              <a:latin typeface="Arial" charset="0"/>
              <a:ea typeface="ＭＳ Ｐゴシック" charset="-128"/>
            </a:endParaRPr>
          </a:p>
          <a:p>
            <a:pPr marL="0" lvl="1" eaLnBrk="0" fontAlgn="base" hangingPunct="0">
              <a:spcBef>
                <a:spcPct val="20000"/>
              </a:spcBef>
              <a:spcAft>
                <a:spcPct val="0"/>
              </a:spcAft>
            </a:pPr>
            <a:r>
              <a:rPr lang="en-US" sz="1600" b="1" i="1" kern="0" dirty="0">
                <a:solidFill>
                  <a:srgbClr val="002569"/>
                </a:solidFill>
                <a:latin typeface="Arial" charset="0"/>
                <a:ea typeface="ＭＳ Ｐゴシック" charset="-128"/>
              </a:rPr>
              <a:t>On an emergency </a:t>
            </a:r>
            <a:r>
              <a:rPr lang="en-US" sz="1600" b="1" i="1" kern="0" dirty="0" smtClean="0">
                <a:solidFill>
                  <a:srgbClr val="002569"/>
                </a:solidFill>
                <a:latin typeface="Arial" charset="0"/>
                <a:ea typeface="ＭＳ Ｐゴシック" charset="-128"/>
              </a:rPr>
              <a:t>basis</a:t>
            </a:r>
          </a:p>
          <a:p>
            <a:pPr marL="342900" lvl="1" indent="-342900" eaLnBrk="0" fontAlgn="base" hangingPunct="0">
              <a:spcBef>
                <a:spcPct val="20000"/>
              </a:spcBef>
              <a:spcAft>
                <a:spcPct val="0"/>
              </a:spcAft>
              <a:buFont typeface="+mj-lt"/>
              <a:buAutoNum type="arabicPeriod" startAt="5"/>
            </a:pPr>
            <a:r>
              <a:rPr lang="en-US" sz="1600" kern="0" dirty="0" smtClean="0">
                <a:solidFill>
                  <a:srgbClr val="002569"/>
                </a:solidFill>
                <a:latin typeface="Arial" charset="0"/>
                <a:ea typeface="ＭＳ Ｐゴシック" charset="-128"/>
              </a:rPr>
              <a:t>Exploit </a:t>
            </a:r>
            <a:r>
              <a:rPr lang="en-US" sz="1600" kern="0" dirty="0">
                <a:solidFill>
                  <a:srgbClr val="002569"/>
                </a:solidFill>
                <a:latin typeface="Arial" charset="0"/>
                <a:ea typeface="ＭＳ Ｐゴシック" charset="-128"/>
              </a:rPr>
              <a:t>EO data to derive </a:t>
            </a:r>
            <a:r>
              <a:rPr lang="en-US" sz="1600" b="1" kern="0" dirty="0">
                <a:solidFill>
                  <a:srgbClr val="002569"/>
                </a:solidFill>
                <a:latin typeface="Arial" charset="0"/>
                <a:ea typeface="ＭＳ Ｐゴシック" charset="-128"/>
              </a:rPr>
              <a:t>advanced tectonic products for earthquake </a:t>
            </a:r>
            <a:r>
              <a:rPr lang="en-US" sz="1600" b="1" kern="0" dirty="0" smtClean="0">
                <a:solidFill>
                  <a:srgbClr val="002569"/>
                </a:solidFill>
                <a:latin typeface="Arial" charset="0"/>
                <a:ea typeface="ＭＳ Ｐゴシック" charset="-128"/>
              </a:rPr>
              <a:t>response</a:t>
            </a:r>
            <a:r>
              <a:rPr lang="en-US" sz="1600" kern="0" dirty="0" smtClean="0">
                <a:solidFill>
                  <a:srgbClr val="002569"/>
                </a:solidFill>
                <a:latin typeface="Arial" charset="0"/>
                <a:ea typeface="ＭＳ Ｐゴシック" charset="-128"/>
              </a:rPr>
              <a:t>: expand </a:t>
            </a:r>
            <a:r>
              <a:rPr lang="en-US" sz="1600" kern="0" dirty="0">
                <a:solidFill>
                  <a:srgbClr val="002569"/>
                </a:solidFill>
                <a:latin typeface="Arial" charset="0"/>
                <a:ea typeface="ＭＳ Ｐゴシック" charset="-128"/>
              </a:rPr>
              <a:t>to target of </a:t>
            </a:r>
            <a:r>
              <a:rPr lang="en-US" sz="1600" u="sng" kern="0" dirty="0">
                <a:solidFill>
                  <a:srgbClr val="002569"/>
                </a:solidFill>
                <a:latin typeface="Arial" charset="0"/>
                <a:ea typeface="ＭＳ Ｐゴシック" charset="-128"/>
              </a:rPr>
              <a:t>at least 10-12 EQ per </a:t>
            </a:r>
            <a:r>
              <a:rPr lang="en-US" sz="1600" u="sng" kern="0" dirty="0" smtClean="0">
                <a:solidFill>
                  <a:srgbClr val="002569"/>
                </a:solidFill>
                <a:latin typeface="Arial" charset="0"/>
                <a:ea typeface="ＭＳ Ｐゴシック" charset="-128"/>
              </a:rPr>
              <a:t>year</a:t>
            </a:r>
          </a:p>
          <a:p>
            <a:pPr marL="342900" lvl="1" indent="-342900" eaLnBrk="0" fontAlgn="base" hangingPunct="0">
              <a:spcBef>
                <a:spcPct val="20000"/>
              </a:spcBef>
              <a:spcAft>
                <a:spcPct val="0"/>
              </a:spcAft>
              <a:buFont typeface="+mj-lt"/>
              <a:buAutoNum type="arabicPeriod" startAt="5"/>
            </a:pPr>
            <a:r>
              <a:rPr lang="en-US" sz="1600" b="1" kern="0" dirty="0" smtClean="0">
                <a:solidFill>
                  <a:srgbClr val="002569"/>
                </a:solidFill>
                <a:latin typeface="Arial" charset="0"/>
                <a:ea typeface="ＭＳ Ｐゴシック" charset="-128"/>
              </a:rPr>
              <a:t>Articulate </a:t>
            </a:r>
            <a:r>
              <a:rPr lang="en-US" sz="1600" b="1" kern="0" dirty="0">
                <a:solidFill>
                  <a:srgbClr val="002569"/>
                </a:solidFill>
                <a:latin typeface="Arial" charset="0"/>
                <a:ea typeface="ＭＳ Ｐゴシック" charset="-128"/>
              </a:rPr>
              <a:t>with EO disaster response capabilities </a:t>
            </a:r>
            <a:r>
              <a:rPr lang="en-US" sz="1600" kern="0" dirty="0">
                <a:solidFill>
                  <a:srgbClr val="002569"/>
                </a:solidFill>
                <a:latin typeface="Arial" charset="0"/>
                <a:ea typeface="ＭＳ Ｐゴシック" charset="-128"/>
              </a:rPr>
              <a:t>e.g. the Charter to make sure users are aware of and use </a:t>
            </a:r>
            <a:r>
              <a:rPr lang="en-US" sz="1600" kern="0" dirty="0" smtClean="0">
                <a:solidFill>
                  <a:srgbClr val="002569"/>
                </a:solidFill>
                <a:latin typeface="Arial" charset="0"/>
                <a:ea typeface="ＭＳ Ｐゴシック" charset="-128"/>
              </a:rPr>
              <a:t>it</a:t>
            </a:r>
            <a:r>
              <a:rPr lang="en-US" sz="1600" kern="0" dirty="0">
                <a:solidFill>
                  <a:srgbClr val="002569"/>
                </a:solidFill>
                <a:latin typeface="Arial" charset="0"/>
                <a:ea typeface="ＭＳ Ｐゴシック" charset="-128"/>
              </a:rPr>
              <a:t>.</a:t>
            </a:r>
          </a:p>
        </p:txBody>
      </p:sp>
      <p:sp>
        <p:nvSpPr>
          <p:cNvPr id="4" name="Title 4"/>
          <p:cNvSpPr txBox="1">
            <a:spLocks/>
          </p:cNvSpPr>
          <p:nvPr/>
        </p:nvSpPr>
        <p:spPr bwMode="auto">
          <a:xfrm>
            <a:off x="150292" y="116632"/>
            <a:ext cx="8886204"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kern="0" dirty="0" smtClean="0">
                <a:effectLst>
                  <a:outerShdw blurRad="38100" dist="38100" dir="2700000" algn="tl">
                    <a:srgbClr val="000000">
                      <a:alpha val="43137"/>
                    </a:srgbClr>
                  </a:outerShdw>
                </a:effectLst>
                <a:latin typeface="Calibri" panose="020F0502020204030204" pitchFamily="34" charset="0"/>
              </a:rPr>
              <a:t>Proposed follow-on: </a:t>
            </a:r>
            <a:r>
              <a:rPr lang="en-US" kern="0" dirty="0" smtClean="0">
                <a:solidFill>
                  <a:srgbClr val="FF0000"/>
                </a:solidFill>
                <a:effectLst>
                  <a:outerShdw blurRad="38100" dist="38100" dir="2700000" algn="tl">
                    <a:srgbClr val="000000">
                      <a:alpha val="43137"/>
                    </a:srgbClr>
                  </a:outerShdw>
                </a:effectLst>
                <a:latin typeface="Calibri" panose="020F0502020204030204" pitchFamily="34" charset="0"/>
              </a:rPr>
              <a:t>a Seismic Hazards </a:t>
            </a:r>
          </a:p>
          <a:p>
            <a:pPr algn="l"/>
            <a:r>
              <a:rPr lang="en-US" kern="0" dirty="0" smtClean="0">
                <a:solidFill>
                  <a:srgbClr val="FF0000"/>
                </a:solidFill>
                <a:effectLst>
                  <a:outerShdw blurRad="38100" dist="38100" dir="2700000" algn="tl">
                    <a:srgbClr val="000000">
                      <a:alpha val="43137"/>
                    </a:srgbClr>
                  </a:outerShdw>
                </a:effectLst>
                <a:latin typeface="Calibri" panose="020F0502020204030204" pitchFamily="34" charset="0"/>
              </a:rPr>
              <a:t>Consolidation activity</a:t>
            </a:r>
            <a:endParaRPr lang="el-GR" kern="0"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571049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42</a:t>
            </a:fld>
            <a:endParaRPr lang="en-US"/>
          </a:p>
        </p:txBody>
      </p:sp>
      <p:sp>
        <p:nvSpPr>
          <p:cNvPr id="3" name="Rectangle 2"/>
          <p:cNvSpPr/>
          <p:nvPr/>
        </p:nvSpPr>
        <p:spPr>
          <a:xfrm>
            <a:off x="0" y="1340768"/>
            <a:ext cx="9144000" cy="880241"/>
          </a:xfrm>
          <a:prstGeom prst="rect">
            <a:avLst/>
          </a:prstGeom>
        </p:spPr>
        <p:txBody>
          <a:bodyPr wrap="square">
            <a:spAutoFit/>
          </a:bodyPr>
          <a:lstStyle/>
          <a:p>
            <a:pPr marL="0" lvl="1" eaLnBrk="0" fontAlgn="base" hangingPunct="0">
              <a:spcBef>
                <a:spcPct val="20000"/>
              </a:spcBef>
              <a:spcAft>
                <a:spcPct val="0"/>
              </a:spcAft>
            </a:pPr>
            <a:endParaRPr lang="en-US" sz="1600" kern="0" dirty="0" smtClean="0">
              <a:solidFill>
                <a:srgbClr val="002569"/>
              </a:solidFill>
              <a:latin typeface="Arial" charset="0"/>
              <a:ea typeface="ＭＳ Ｐゴシック" charset="-128"/>
            </a:endParaRPr>
          </a:p>
          <a:p>
            <a:pPr marL="0" lvl="1" eaLnBrk="0" fontAlgn="base" hangingPunct="0">
              <a:spcBef>
                <a:spcPct val="20000"/>
              </a:spcBef>
              <a:spcAft>
                <a:spcPct val="0"/>
              </a:spcAft>
            </a:pPr>
            <a:r>
              <a:rPr lang="en-US" sz="1600" kern="0" dirty="0" smtClean="0">
                <a:solidFill>
                  <a:srgbClr val="002569"/>
                </a:solidFill>
                <a:latin typeface="Arial" charset="0"/>
                <a:ea typeface="ＭＳ Ｐゴシック" charset="-128"/>
              </a:rPr>
              <a:t>The 7 concrete targets defined are addressing the 3 high level objectives formulated in the </a:t>
            </a:r>
            <a:r>
              <a:rPr lang="en-US" sz="1600" kern="0" dirty="0" err="1" smtClean="0">
                <a:solidFill>
                  <a:srgbClr val="002569"/>
                </a:solidFill>
                <a:latin typeface="Arial" charset="0"/>
                <a:ea typeface="ＭＳ Ｐゴシック" charset="-128"/>
              </a:rPr>
              <a:t>Santorini</a:t>
            </a:r>
            <a:r>
              <a:rPr lang="en-US" sz="1600" kern="0" dirty="0" smtClean="0">
                <a:solidFill>
                  <a:srgbClr val="002569"/>
                </a:solidFill>
                <a:latin typeface="Arial" charset="0"/>
                <a:ea typeface="ＭＳ Ｐゴシック" charset="-128"/>
              </a:rPr>
              <a:t> report:</a:t>
            </a:r>
          </a:p>
        </p:txBody>
      </p:sp>
      <p:sp>
        <p:nvSpPr>
          <p:cNvPr id="4" name="Title 4"/>
          <p:cNvSpPr txBox="1">
            <a:spLocks/>
          </p:cNvSpPr>
          <p:nvPr/>
        </p:nvSpPr>
        <p:spPr bwMode="auto">
          <a:xfrm>
            <a:off x="150292" y="116632"/>
            <a:ext cx="8886204"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kern="0" dirty="0" smtClean="0">
                <a:effectLst>
                  <a:outerShdw blurRad="38100" dist="38100" dir="2700000" algn="tl">
                    <a:srgbClr val="000000">
                      <a:alpha val="43137"/>
                    </a:srgbClr>
                  </a:outerShdw>
                </a:effectLst>
                <a:latin typeface="Calibri" panose="020F0502020204030204" pitchFamily="34" charset="0"/>
              </a:rPr>
              <a:t>Mapping of targets against </a:t>
            </a:r>
            <a:r>
              <a:rPr lang="en-US" kern="0" dirty="0" err="1" smtClean="0">
                <a:effectLst>
                  <a:outerShdw blurRad="38100" dist="38100" dir="2700000" algn="tl">
                    <a:srgbClr val="000000">
                      <a:alpha val="43137"/>
                    </a:srgbClr>
                  </a:outerShdw>
                </a:effectLst>
                <a:latin typeface="Calibri" panose="020F0502020204030204" pitchFamily="34" charset="0"/>
              </a:rPr>
              <a:t>Santorini</a:t>
            </a:r>
            <a:r>
              <a:rPr lang="en-US" kern="0" dirty="0" smtClean="0">
                <a:effectLst>
                  <a:outerShdw blurRad="38100" dist="38100" dir="2700000" algn="tl">
                    <a:srgbClr val="000000">
                      <a:alpha val="43137"/>
                    </a:srgbClr>
                  </a:outerShdw>
                </a:effectLst>
                <a:latin typeface="Calibri" panose="020F0502020204030204" pitchFamily="34" charset="0"/>
              </a:rPr>
              <a:t> objectives:</a:t>
            </a:r>
            <a:endParaRPr lang="el-GR" kern="0" dirty="0">
              <a:solidFill>
                <a:srgbClr val="FF0000"/>
              </a:solidFill>
              <a:effectLst>
                <a:outerShdw blurRad="38100" dist="38100" dir="2700000" algn="tl">
                  <a:srgbClr val="000000">
                    <a:alpha val="43137"/>
                  </a:srgbClr>
                </a:outerShdw>
              </a:effectLst>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94935613"/>
              </p:ext>
            </p:extLst>
          </p:nvPr>
        </p:nvGraphicFramePr>
        <p:xfrm>
          <a:off x="150292" y="2633663"/>
          <a:ext cx="8742188" cy="2379513"/>
        </p:xfrm>
        <a:graphic>
          <a:graphicData uri="http://schemas.openxmlformats.org/drawingml/2006/table">
            <a:tbl>
              <a:tblPr>
                <a:tableStyleId>{5C22544A-7EE6-4342-B048-85BDC9FD1C3A}</a:tableStyleId>
              </a:tblPr>
              <a:tblGrid>
                <a:gridCol w="1253356"/>
                <a:gridCol w="7488832"/>
              </a:tblGrid>
              <a:tr h="655741">
                <a:tc>
                  <a:txBody>
                    <a:bodyPr/>
                    <a:lstStyle/>
                    <a:p>
                      <a:pPr algn="ctr" fontAlgn="b"/>
                      <a:r>
                        <a:rPr lang="en-GB" sz="1000" b="1" u="none" strike="noStrike" dirty="0" smtClean="0">
                          <a:effectLst/>
                          <a:latin typeface="+mn-lt"/>
                        </a:rPr>
                        <a:t> </a:t>
                      </a:r>
                      <a:r>
                        <a:rPr lang="en-GB" sz="1000" b="1" u="none" strike="noStrike" dirty="0" err="1" smtClean="0">
                          <a:effectLst/>
                          <a:latin typeface="+mn-lt"/>
                        </a:rPr>
                        <a:t>Santorini</a:t>
                      </a:r>
                      <a:r>
                        <a:rPr lang="en-GB" sz="1000" b="1" u="none" strike="noStrike" dirty="0" smtClean="0">
                          <a:effectLst/>
                          <a:latin typeface="+mn-lt"/>
                        </a:rPr>
                        <a:t> objective</a:t>
                      </a:r>
                    </a:p>
                    <a:p>
                      <a:pPr algn="l" fontAlgn="b"/>
                      <a:endParaRPr lang="en-GB" sz="1000" b="1" i="0" u="none" strike="noStrike" dirty="0">
                        <a:solidFill>
                          <a:srgbClr val="000000"/>
                        </a:solidFill>
                        <a:effectLst/>
                        <a:latin typeface="+mn-lt"/>
                      </a:endParaRPr>
                    </a:p>
                  </a:txBody>
                  <a:tcPr marL="5739" marR="5739" marT="5739" marB="0" anchor="b"/>
                </a:tc>
                <a:tc>
                  <a:txBody>
                    <a:bodyPr/>
                    <a:lstStyle/>
                    <a:p>
                      <a:pPr algn="l" fontAlgn="b"/>
                      <a:r>
                        <a:rPr lang="en-US" sz="1000" b="1" u="none" strike="noStrike" dirty="0" smtClean="0">
                          <a:effectLst/>
                          <a:latin typeface="+mn-lt"/>
                        </a:rPr>
                        <a:t>Concrete </a:t>
                      </a:r>
                      <a:r>
                        <a:rPr lang="en-US" sz="1000" b="1" u="none" strike="noStrike" dirty="0">
                          <a:effectLst/>
                          <a:latin typeface="+mn-lt"/>
                        </a:rPr>
                        <a:t>Target of the </a:t>
                      </a:r>
                      <a:r>
                        <a:rPr lang="en-US" sz="1000" b="1" u="none" strike="noStrike" dirty="0" smtClean="0">
                          <a:effectLst/>
                          <a:latin typeface="+mn-lt"/>
                        </a:rPr>
                        <a:t>Consolidation activity</a:t>
                      </a:r>
                      <a:endParaRPr lang="en-US" sz="1000" b="1" i="0" u="none" strike="noStrike" dirty="0" smtClean="0">
                        <a:solidFill>
                          <a:srgbClr val="000000"/>
                        </a:solidFill>
                        <a:effectLst/>
                        <a:latin typeface="+mn-lt"/>
                      </a:endParaRPr>
                    </a:p>
                    <a:p>
                      <a:pPr algn="l" fontAlgn="b"/>
                      <a:r>
                        <a:rPr lang="en-GB" sz="1000" b="1" u="none" strike="noStrike" dirty="0">
                          <a:effectLst/>
                          <a:latin typeface="+mn-lt"/>
                        </a:rPr>
                        <a:t> </a:t>
                      </a:r>
                      <a:endParaRPr lang="en-GB" sz="1000" b="1" i="0" u="none" strike="noStrike" dirty="0">
                        <a:solidFill>
                          <a:srgbClr val="000000"/>
                        </a:solidFill>
                        <a:effectLst/>
                        <a:latin typeface="+mn-lt"/>
                      </a:endParaRPr>
                    </a:p>
                  </a:txBody>
                  <a:tcPr marL="5739" marR="5739" marT="5739" marB="0" anchor="b"/>
                </a:tc>
              </a:tr>
              <a:tr h="237760">
                <a:tc>
                  <a:txBody>
                    <a:bodyPr/>
                    <a:lstStyle/>
                    <a:p>
                      <a:pPr algn="ctr" fontAlgn="b"/>
                      <a:r>
                        <a:rPr lang="en-GB" sz="1200" b="1" u="none" strike="noStrike" dirty="0">
                          <a:effectLst/>
                          <a:latin typeface="+mn-lt"/>
                        </a:rPr>
                        <a:t>A</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a:pPr>
                      <a:r>
                        <a:rPr lang="en-US" sz="1200" u="none" strike="noStrike" dirty="0">
                          <a:effectLst/>
                          <a:latin typeface="+mn-lt"/>
                        </a:rPr>
                        <a:t>G</a:t>
                      </a:r>
                      <a:r>
                        <a:rPr lang="en-US" sz="1200" u="none" strike="noStrike" dirty="0" smtClean="0">
                          <a:effectLst/>
                          <a:latin typeface="+mn-lt"/>
                        </a:rPr>
                        <a:t>lobal </a:t>
                      </a:r>
                      <a:r>
                        <a:rPr lang="en-US" sz="1200" u="none" strike="noStrike" dirty="0">
                          <a:effectLst/>
                          <a:latin typeface="+mn-lt"/>
                        </a:rPr>
                        <a:t>strain rate mapping that is a long </a:t>
                      </a:r>
                      <a:r>
                        <a:rPr lang="en-US" sz="1200" u="none" strike="noStrike" dirty="0" smtClean="0">
                          <a:effectLst/>
                          <a:latin typeface="+mn-lt"/>
                        </a:rPr>
                        <a:t>process</a:t>
                      </a:r>
                      <a:endParaRPr lang="en-GB" sz="1200" b="0" i="0" u="none" strike="noStrike" dirty="0">
                        <a:solidFill>
                          <a:srgbClr val="1F497D"/>
                        </a:solidFill>
                        <a:effectLst/>
                        <a:latin typeface="Arial"/>
                      </a:endParaRPr>
                    </a:p>
                  </a:txBody>
                  <a:tcPr marL="5739" marR="5739" marT="5739" marB="0" anchor="b"/>
                </a:tc>
              </a:tr>
              <a:tr h="281699">
                <a:tc>
                  <a:txBody>
                    <a:bodyPr/>
                    <a:lstStyle/>
                    <a:p>
                      <a:pPr algn="ctr" fontAlgn="b"/>
                      <a:r>
                        <a:rPr lang="en-GB" sz="1200" b="1" u="none" strike="noStrike" dirty="0" smtClean="0">
                          <a:effectLst/>
                          <a:latin typeface="+mn-lt"/>
                        </a:rPr>
                        <a:t>A</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startAt="2"/>
                      </a:pPr>
                      <a:r>
                        <a:rPr lang="en-US" sz="1200" u="none" strike="noStrike" dirty="0">
                          <a:effectLst/>
                          <a:latin typeface="+mn-lt"/>
                        </a:rPr>
                        <a:t>A</a:t>
                      </a:r>
                      <a:r>
                        <a:rPr lang="en-US" sz="1200" u="none" strike="noStrike" dirty="0" smtClean="0">
                          <a:effectLst/>
                          <a:latin typeface="+mn-lt"/>
                        </a:rPr>
                        <a:t>ctive </a:t>
                      </a:r>
                      <a:r>
                        <a:rPr lang="en-US" sz="1200" u="none" strike="noStrike" dirty="0">
                          <a:effectLst/>
                          <a:latin typeface="+mn-lt"/>
                        </a:rPr>
                        <a:t>fault mapping from regional to global coverage primarily with VHRO for fault reconnaissance </a:t>
                      </a:r>
                      <a:r>
                        <a:rPr lang="en-US" sz="1200" u="none" strike="noStrike" dirty="0" smtClean="0">
                          <a:effectLst/>
                          <a:latin typeface="+mn-lt"/>
                        </a:rPr>
                        <a:t>mapping</a:t>
                      </a:r>
                      <a:endParaRPr lang="en-US" sz="1200" b="0" i="0" u="none" strike="noStrike" dirty="0">
                        <a:solidFill>
                          <a:srgbClr val="1F497D"/>
                        </a:solidFill>
                        <a:effectLst/>
                        <a:latin typeface="+mn-lt"/>
                      </a:endParaRPr>
                    </a:p>
                  </a:txBody>
                  <a:tcPr marL="5739" marR="5739" marT="5739" marB="0" anchor="b"/>
                </a:tc>
              </a:tr>
              <a:tr h="237760">
                <a:tc>
                  <a:txBody>
                    <a:bodyPr/>
                    <a:lstStyle/>
                    <a:p>
                      <a:pPr algn="ctr" fontAlgn="b"/>
                      <a:r>
                        <a:rPr lang="en-GB" sz="1200" b="1" u="none" strike="noStrike" dirty="0">
                          <a:effectLst/>
                          <a:latin typeface="+mn-lt"/>
                        </a:rPr>
                        <a:t>B</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startAt="3"/>
                      </a:pPr>
                      <a:r>
                        <a:rPr lang="en-GB" sz="1200" b="0" i="0" u="none" strike="noStrike" dirty="0" smtClean="0">
                          <a:solidFill>
                            <a:srgbClr val="1F497D"/>
                          </a:solidFill>
                          <a:effectLst/>
                          <a:latin typeface="+mn-lt"/>
                        </a:rPr>
                        <a:t>Pursue support to GSNL</a:t>
                      </a:r>
                      <a:endParaRPr lang="en-GB" sz="1200" b="0" i="0" u="none" strike="noStrike" dirty="0">
                        <a:solidFill>
                          <a:srgbClr val="1F497D"/>
                        </a:solidFill>
                        <a:effectLst/>
                        <a:latin typeface="+mn-lt"/>
                      </a:endParaRPr>
                    </a:p>
                  </a:txBody>
                  <a:tcPr marL="5739" marR="5739" marT="5739" marB="0" anchor="b"/>
                </a:tc>
              </a:tr>
              <a:tr h="237760">
                <a:tc>
                  <a:txBody>
                    <a:bodyPr/>
                    <a:lstStyle/>
                    <a:p>
                      <a:pPr algn="ctr" fontAlgn="b"/>
                      <a:r>
                        <a:rPr lang="en-GB" sz="1200" b="1" u="none" strike="noStrike" dirty="0">
                          <a:effectLst/>
                          <a:latin typeface="+mn-lt"/>
                        </a:rPr>
                        <a:t>Other</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startAt="4"/>
                      </a:pPr>
                      <a:r>
                        <a:rPr lang="en-US" sz="1200" u="none" strike="noStrike" dirty="0">
                          <a:effectLst/>
                          <a:latin typeface="+mn-lt"/>
                        </a:rPr>
                        <a:t>Develop a collaborative framework with geoscience </a:t>
                      </a:r>
                      <a:r>
                        <a:rPr lang="en-US" sz="1200" u="none" strike="noStrike" dirty="0" err="1">
                          <a:effectLst/>
                          <a:latin typeface="+mn-lt"/>
                        </a:rPr>
                        <a:t>centres</a:t>
                      </a:r>
                      <a:r>
                        <a:rPr lang="en-US" sz="1200" u="none" strike="noStrike" dirty="0">
                          <a:effectLst/>
                          <a:latin typeface="+mn-lt"/>
                        </a:rPr>
                        <a:t> </a:t>
                      </a:r>
                      <a:endParaRPr lang="en-US" sz="1200" b="0" i="0" u="none" strike="noStrike" dirty="0">
                        <a:solidFill>
                          <a:srgbClr val="1F497D"/>
                        </a:solidFill>
                        <a:effectLst/>
                        <a:latin typeface="+mn-lt"/>
                      </a:endParaRPr>
                    </a:p>
                  </a:txBody>
                  <a:tcPr marL="5739" marR="5739" marT="5739" marB="0" anchor="b"/>
                </a:tc>
              </a:tr>
              <a:tr h="237760">
                <a:tc>
                  <a:txBody>
                    <a:bodyPr/>
                    <a:lstStyle/>
                    <a:p>
                      <a:pPr algn="ctr" fontAlgn="b"/>
                      <a:r>
                        <a:rPr lang="en-GB" sz="1200" b="1" u="none" strike="noStrike" dirty="0">
                          <a:effectLst/>
                          <a:latin typeface="+mn-lt"/>
                        </a:rPr>
                        <a:t>C</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startAt="5"/>
                      </a:pPr>
                      <a:r>
                        <a:rPr lang="en-US" sz="1200" u="none" strike="noStrike" dirty="0">
                          <a:effectLst/>
                          <a:latin typeface="+mn-lt"/>
                        </a:rPr>
                        <a:t>A</a:t>
                      </a:r>
                      <a:r>
                        <a:rPr lang="en-US" sz="1200" u="none" strike="noStrike" dirty="0" smtClean="0">
                          <a:effectLst/>
                          <a:latin typeface="+mn-lt"/>
                        </a:rPr>
                        <a:t>dvanced </a:t>
                      </a:r>
                      <a:r>
                        <a:rPr lang="en-US" sz="1200" u="none" strike="noStrike" dirty="0">
                          <a:effectLst/>
                          <a:latin typeface="+mn-lt"/>
                        </a:rPr>
                        <a:t>tectonic products for earthquake response: expand to target of at least 10-12 EQ per </a:t>
                      </a:r>
                      <a:r>
                        <a:rPr lang="en-US" sz="1200" u="none" strike="noStrike" dirty="0" smtClean="0">
                          <a:effectLst/>
                          <a:latin typeface="+mn-lt"/>
                        </a:rPr>
                        <a:t>year</a:t>
                      </a:r>
                      <a:endParaRPr lang="en-US" sz="1200" b="0" i="0" u="none" strike="noStrike" dirty="0">
                        <a:solidFill>
                          <a:srgbClr val="1F497D"/>
                        </a:solidFill>
                        <a:effectLst/>
                        <a:latin typeface="+mn-lt"/>
                      </a:endParaRPr>
                    </a:p>
                  </a:txBody>
                  <a:tcPr marL="5739" marR="5739" marT="5739" marB="0" anchor="b"/>
                </a:tc>
              </a:tr>
              <a:tr h="401233">
                <a:tc>
                  <a:txBody>
                    <a:bodyPr/>
                    <a:lstStyle/>
                    <a:p>
                      <a:pPr algn="ctr" fontAlgn="b"/>
                      <a:r>
                        <a:rPr lang="en-GB" sz="1200" b="1" u="none" strike="noStrike" dirty="0">
                          <a:effectLst/>
                          <a:latin typeface="+mn-lt"/>
                        </a:rPr>
                        <a:t>C</a:t>
                      </a:r>
                      <a:endParaRPr lang="en-GB" sz="1200" b="1" i="0" u="none" strike="noStrike" dirty="0">
                        <a:solidFill>
                          <a:srgbClr val="1F497D"/>
                        </a:solidFill>
                        <a:effectLst/>
                        <a:latin typeface="+mn-lt"/>
                      </a:endParaRPr>
                    </a:p>
                  </a:txBody>
                  <a:tcPr marL="5739" marR="5739" marT="5739" marB="0" anchor="b"/>
                </a:tc>
                <a:tc>
                  <a:txBody>
                    <a:bodyPr/>
                    <a:lstStyle/>
                    <a:p>
                      <a:pPr marL="228600" indent="-228600" algn="l" fontAlgn="b">
                        <a:buClr>
                          <a:srgbClr val="1F497D"/>
                        </a:buClr>
                        <a:buSzPts val="1200"/>
                        <a:buFont typeface="+mj-lt"/>
                        <a:buAutoNum type="arabicPeriod" startAt="6"/>
                      </a:pPr>
                      <a:r>
                        <a:rPr lang="en-US" sz="1200" u="none" strike="noStrike" dirty="0">
                          <a:effectLst/>
                          <a:latin typeface="+mn-lt"/>
                        </a:rPr>
                        <a:t>Articulate with EO disaster response capabilities e.g. the Charter to make sure users are aware of and use it</a:t>
                      </a:r>
                      <a:r>
                        <a:rPr lang="en-US" sz="1200" u="none" strike="noStrike" dirty="0" smtClean="0">
                          <a:effectLst/>
                          <a:latin typeface="+mn-lt"/>
                        </a:rPr>
                        <a:t>.</a:t>
                      </a:r>
                      <a:r>
                        <a:rPr lang="en-GB" sz="1200" u="none" strike="noStrike" dirty="0">
                          <a:effectLst/>
                          <a:latin typeface="+mn-lt"/>
                        </a:rPr>
                        <a:t> </a:t>
                      </a:r>
                      <a:endParaRPr lang="en-GB" sz="1200" b="0" i="0" u="none" strike="noStrike" dirty="0">
                        <a:solidFill>
                          <a:srgbClr val="1F497D"/>
                        </a:solidFill>
                        <a:effectLst/>
                        <a:latin typeface="+mn-lt"/>
                      </a:endParaRPr>
                    </a:p>
                  </a:txBody>
                  <a:tcPr marL="5739" marR="5739" marT="5739" marB="0" anchor="b"/>
                </a:tc>
              </a:tr>
            </a:tbl>
          </a:graphicData>
        </a:graphic>
      </p:graphicFrame>
    </p:spTree>
    <p:extLst>
      <p:ext uri="{BB962C8B-B14F-4D97-AF65-F5344CB8AC3E}">
        <p14:creationId xmlns:p14="http://schemas.microsoft.com/office/powerpoint/2010/main" val="37488128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45143" y="137347"/>
            <a:ext cx="8315289" cy="838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eaLnBrk="1" hangingPunct="1"/>
            <a:r>
              <a:rPr lang="en-GB" altLang="ja-JP" dirty="0" smtClean="0">
                <a:latin typeface="Calibri" charset="0"/>
                <a:ea typeface="Calibri" charset="0"/>
                <a:cs typeface="Calibri" charset="0"/>
              </a:rPr>
              <a:t>Intended benefits to users</a:t>
            </a:r>
            <a:endParaRPr lang="en-US" dirty="0">
              <a:latin typeface="Calibri" charset="0"/>
              <a:ea typeface="Calibri" charset="0"/>
              <a:cs typeface="Calibri" charset="0"/>
            </a:endParaRPr>
          </a:p>
        </p:txBody>
      </p:sp>
      <p:sp>
        <p:nvSpPr>
          <p:cNvPr id="3" name="Rectangle 2"/>
          <p:cNvSpPr/>
          <p:nvPr/>
        </p:nvSpPr>
        <p:spPr bwMode="auto">
          <a:xfrm>
            <a:off x="145143" y="1422400"/>
            <a:ext cx="8897257" cy="50783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dirty="0"/>
              <a:t>It is needed to better address the </a:t>
            </a:r>
            <a:r>
              <a:rPr lang="en-US" dirty="0" smtClean="0"/>
              <a:t>different segments </a:t>
            </a:r>
            <a:r>
              <a:rPr lang="en-US" dirty="0"/>
              <a:t>of the </a:t>
            </a:r>
            <a:r>
              <a:rPr lang="en-US" dirty="0" smtClean="0"/>
              <a:t>user base:</a:t>
            </a:r>
            <a:endParaRPr lang="en-US" b="1" i="1" dirty="0" smtClean="0">
              <a:solidFill>
                <a:schemeClr val="accent6">
                  <a:lumMod val="75000"/>
                </a:schemeClr>
              </a:solidFill>
            </a:endParaRPr>
          </a:p>
          <a:p>
            <a:pPr marL="342900" indent="-342900" algn="just">
              <a:buFont typeface="+mj-lt"/>
              <a:buAutoNum type="alphaUcPeriod"/>
            </a:pPr>
            <a:endParaRPr lang="en-US" b="1" i="1" dirty="0">
              <a:solidFill>
                <a:schemeClr val="accent6">
                  <a:lumMod val="75000"/>
                </a:schemeClr>
              </a:solidFill>
            </a:endParaRPr>
          </a:p>
          <a:p>
            <a:pPr marL="342900" indent="-342900" algn="just">
              <a:buFont typeface="+mj-lt"/>
              <a:buAutoNum type="alphaUcPeriod"/>
            </a:pPr>
            <a:r>
              <a:rPr lang="en-US" b="1" i="1" dirty="0" smtClean="0">
                <a:solidFill>
                  <a:schemeClr val="accent6">
                    <a:lumMod val="75000"/>
                  </a:schemeClr>
                </a:solidFill>
              </a:rPr>
              <a:t>Academia: </a:t>
            </a:r>
            <a:r>
              <a:rPr lang="en-US" dirty="0"/>
              <a:t>able to access data for scientific research.</a:t>
            </a:r>
          </a:p>
          <a:p>
            <a:pPr marL="285750" indent="-285750" algn="just">
              <a:buFontTx/>
              <a:buChar char="-"/>
            </a:pPr>
            <a:endParaRPr lang="en-CA" b="1" i="1" dirty="0" smtClean="0">
              <a:solidFill>
                <a:schemeClr val="accent6">
                  <a:lumMod val="75000"/>
                </a:schemeClr>
              </a:solidFill>
            </a:endParaRPr>
          </a:p>
          <a:p>
            <a:pPr marL="342900" indent="-342900" algn="just">
              <a:buFont typeface="+mj-lt"/>
              <a:buAutoNum type="alphaUcPeriod" startAt="2"/>
            </a:pPr>
            <a:r>
              <a:rPr lang="en-CA" b="1" i="1" dirty="0" smtClean="0">
                <a:solidFill>
                  <a:schemeClr val="accent6">
                    <a:lumMod val="75000"/>
                  </a:schemeClr>
                </a:solidFill>
              </a:rPr>
              <a:t>Expert users from geoscience </a:t>
            </a:r>
            <a:r>
              <a:rPr lang="en-CA" b="1" i="1" dirty="0">
                <a:solidFill>
                  <a:schemeClr val="accent6">
                    <a:lumMod val="75000"/>
                  </a:schemeClr>
                </a:solidFill>
              </a:rPr>
              <a:t>centers </a:t>
            </a:r>
            <a:r>
              <a:rPr lang="en-CA" b="1" i="1" dirty="0" smtClean="0">
                <a:solidFill>
                  <a:schemeClr val="accent6">
                    <a:lumMod val="75000"/>
                  </a:schemeClr>
                </a:solidFill>
              </a:rPr>
              <a:t>(e.g. those from the Seismic pilot activity)</a:t>
            </a:r>
            <a:r>
              <a:rPr lang="en-CA" b="1" i="1" dirty="0" smtClean="0"/>
              <a:t>:</a:t>
            </a:r>
            <a:r>
              <a:rPr lang="en-US" dirty="0" smtClean="0"/>
              <a:t> will be able to:</a:t>
            </a:r>
          </a:p>
          <a:p>
            <a:pPr marL="1257300" lvl="2" indent="-342900" algn="just">
              <a:buFont typeface="+mj-lt"/>
              <a:buAutoNum type="alphaLcParenR"/>
            </a:pPr>
            <a:r>
              <a:rPr lang="en-US" dirty="0" smtClean="0"/>
              <a:t>access EO data that many wouldn’t afford to procure</a:t>
            </a:r>
          </a:p>
          <a:p>
            <a:pPr marL="1257300" lvl="2" indent="-342900" algn="just">
              <a:buFont typeface="+mj-lt"/>
              <a:buAutoNum type="alphaLcParenR"/>
            </a:pPr>
            <a:r>
              <a:rPr lang="en-US" dirty="0" smtClean="0"/>
              <a:t>provide accurate information to support end users </a:t>
            </a:r>
          </a:p>
          <a:p>
            <a:pPr algn="just"/>
            <a:r>
              <a:rPr lang="en-US" b="1" i="1" dirty="0"/>
              <a:t> </a:t>
            </a:r>
            <a:endParaRPr lang="fr-FR" dirty="0"/>
          </a:p>
          <a:p>
            <a:pPr marL="342900" indent="-342900" algn="just">
              <a:buFont typeface="+mj-lt"/>
              <a:buAutoNum type="alphaUcPeriod" startAt="3"/>
            </a:pPr>
            <a:r>
              <a:rPr lang="en-CA" b="1" i="1" dirty="0" smtClean="0">
                <a:solidFill>
                  <a:schemeClr val="accent6">
                    <a:lumMod val="75000"/>
                  </a:schemeClr>
                </a:solidFill>
              </a:rPr>
              <a:t>Geoscience </a:t>
            </a:r>
            <a:r>
              <a:rPr lang="en-CA" b="1" i="1" dirty="0">
                <a:solidFill>
                  <a:schemeClr val="accent6">
                    <a:lumMod val="75000"/>
                  </a:schemeClr>
                </a:solidFill>
              </a:rPr>
              <a:t>centers doing research or </a:t>
            </a:r>
            <a:r>
              <a:rPr lang="en-CA" b="1" i="1" dirty="0" smtClean="0">
                <a:solidFill>
                  <a:schemeClr val="accent6">
                    <a:lumMod val="75000"/>
                  </a:schemeClr>
                </a:solidFill>
              </a:rPr>
              <a:t>operations (e.g. with a mandate </a:t>
            </a:r>
            <a:r>
              <a:rPr lang="en-CA" b="1" i="1" dirty="0">
                <a:solidFill>
                  <a:schemeClr val="accent6">
                    <a:lumMod val="75000"/>
                  </a:schemeClr>
                </a:solidFill>
              </a:rPr>
              <a:t>to provide technical advice to national </a:t>
            </a:r>
            <a:r>
              <a:rPr lang="en-CA" b="1" i="1" dirty="0" smtClean="0">
                <a:solidFill>
                  <a:schemeClr val="accent6">
                    <a:lumMod val="75000"/>
                  </a:schemeClr>
                </a:solidFill>
              </a:rPr>
              <a:t>Disaster Response authorities)</a:t>
            </a:r>
            <a:r>
              <a:rPr lang="en-CA" dirty="0" smtClean="0">
                <a:solidFill>
                  <a:schemeClr val="accent6">
                    <a:lumMod val="75000"/>
                  </a:schemeClr>
                </a:solidFill>
              </a:rPr>
              <a:t> </a:t>
            </a:r>
            <a:r>
              <a:rPr lang="en-US" dirty="0"/>
              <a:t>will retrieve </a:t>
            </a:r>
            <a:r>
              <a:rPr lang="en-US" dirty="0" smtClean="0"/>
              <a:t>advanced </a:t>
            </a:r>
            <a:r>
              <a:rPr lang="en-US" dirty="0"/>
              <a:t>science </a:t>
            </a:r>
            <a:r>
              <a:rPr lang="en-US" dirty="0" smtClean="0"/>
              <a:t>products from expert users (</a:t>
            </a:r>
            <a:r>
              <a:rPr lang="en-US" i="1" dirty="0" smtClean="0"/>
              <a:t>B</a:t>
            </a:r>
            <a:r>
              <a:rPr lang="en-US" dirty="0" smtClean="0"/>
              <a:t>) to </a:t>
            </a:r>
            <a:r>
              <a:rPr lang="en-US" b="1" dirty="0" err="1"/>
              <a:t>analyse</a:t>
            </a:r>
            <a:r>
              <a:rPr lang="en-US" b="1" dirty="0"/>
              <a:t> the events and the impact</a:t>
            </a:r>
            <a:r>
              <a:rPr lang="en-US" dirty="0"/>
              <a:t> and </a:t>
            </a:r>
            <a:r>
              <a:rPr lang="en-US" b="1" dirty="0"/>
              <a:t>better support the decision making process</a:t>
            </a:r>
            <a:r>
              <a:rPr lang="en-US" dirty="0" smtClean="0"/>
              <a:t>.</a:t>
            </a:r>
          </a:p>
          <a:p>
            <a:pPr marL="342900" indent="-342900" algn="just">
              <a:buFont typeface="+mj-lt"/>
              <a:buAutoNum type="alphaUcPeriod" startAt="3"/>
            </a:pPr>
            <a:endParaRPr lang="en-US" dirty="0" smtClean="0"/>
          </a:p>
          <a:p>
            <a:pPr marL="342900" indent="-342900" algn="just">
              <a:buFont typeface="+mj-lt"/>
              <a:buAutoNum type="alphaUcPeriod" startAt="3"/>
            </a:pPr>
            <a:r>
              <a:rPr lang="en-US" b="1" i="1" dirty="0">
                <a:solidFill>
                  <a:schemeClr val="accent6">
                    <a:lumMod val="75000"/>
                  </a:schemeClr>
                </a:solidFill>
              </a:rPr>
              <a:t>Decision makers (e.g. Civil </a:t>
            </a:r>
            <a:r>
              <a:rPr lang="en-US" b="1" i="1" dirty="0" smtClean="0">
                <a:solidFill>
                  <a:schemeClr val="accent6">
                    <a:lumMod val="75000"/>
                  </a:schemeClr>
                </a:solidFill>
              </a:rPr>
              <a:t>Protection agencies) </a:t>
            </a:r>
            <a:r>
              <a:rPr lang="en-US" dirty="0" smtClean="0"/>
              <a:t>that typically would receive results (e.g. scientific advice &amp; reports) from the CEOS activity without necessarily being formally engaged. </a:t>
            </a:r>
            <a:endParaRPr lang="fr-FR" dirty="0"/>
          </a:p>
          <a:p>
            <a:pPr algn="just"/>
            <a:r>
              <a:rPr lang="en-US" dirty="0"/>
              <a:t> </a:t>
            </a:r>
            <a:endParaRPr lang="en-US" dirty="0" smtClean="0"/>
          </a:p>
        </p:txBody>
      </p:sp>
    </p:spTree>
    <p:extLst>
      <p:ext uri="{BB962C8B-B14F-4D97-AF65-F5344CB8AC3E}">
        <p14:creationId xmlns:p14="http://schemas.microsoft.com/office/powerpoint/2010/main" val="10412686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44</a:t>
            </a:fld>
            <a:endParaRPr lang="en-US"/>
          </a:p>
        </p:txBody>
      </p:sp>
      <p:sp>
        <p:nvSpPr>
          <p:cNvPr id="3" name="Rectangle 2"/>
          <p:cNvSpPr/>
          <p:nvPr/>
        </p:nvSpPr>
        <p:spPr>
          <a:xfrm>
            <a:off x="0" y="1340768"/>
            <a:ext cx="9144000" cy="4801314"/>
          </a:xfrm>
          <a:prstGeom prst="rect">
            <a:avLst/>
          </a:prstGeom>
        </p:spPr>
        <p:txBody>
          <a:bodyPr wrap="square">
            <a:spAutoFit/>
          </a:bodyPr>
          <a:lstStyle/>
          <a:p>
            <a:pPr marL="0" lvl="1" eaLnBrk="0" fontAlgn="base" hangingPunct="0">
              <a:spcBef>
                <a:spcPct val="20000"/>
              </a:spcBef>
              <a:spcAft>
                <a:spcPct val="0"/>
              </a:spcAft>
            </a:pPr>
            <a:r>
              <a:rPr lang="en-US" b="1" kern="0" dirty="0" smtClean="0">
                <a:solidFill>
                  <a:srgbClr val="002569"/>
                </a:solidFill>
                <a:latin typeface="Arial" charset="0"/>
                <a:ea typeface="ＭＳ Ｐゴシック" charset="-128"/>
              </a:rPr>
              <a:t>Why pursuing the activity about seismic hazards?</a:t>
            </a:r>
          </a:p>
          <a:p>
            <a:pPr marL="0" lvl="1" eaLnBrk="0" fontAlgn="base" hangingPunct="0">
              <a:spcBef>
                <a:spcPct val="20000"/>
              </a:spcBef>
              <a:spcAft>
                <a:spcPct val="0"/>
              </a:spcAft>
            </a:pPr>
            <a:endParaRPr lang="en-US" kern="0" dirty="0" smtClean="0">
              <a:solidFill>
                <a:srgbClr val="002569"/>
              </a:solidFill>
              <a:latin typeface="Arial" charset="0"/>
              <a:ea typeface="ＭＳ Ｐゴシック" charset="-128"/>
            </a:endParaRPr>
          </a:p>
          <a:p>
            <a:pPr marL="285750" lvl="1"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This is not to repeat the Pilot activity</a:t>
            </a:r>
          </a:p>
          <a:p>
            <a:pPr marL="285750" lvl="1"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Expand coverage (larger AOI’s, response to a higher number of events)</a:t>
            </a:r>
          </a:p>
          <a:p>
            <a:pPr marL="285750" lvl="1"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Apply new approaches (more cost effective solutions, define norms to achieve consensus in product generation, etc.) </a:t>
            </a:r>
          </a:p>
          <a:p>
            <a:pPr marL="285750" lvl="1"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Aiming to expand the user base to achieve more impact:</a:t>
            </a:r>
          </a:p>
          <a:p>
            <a:pPr marL="742950" lvl="2"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Continue working with the Pilot team</a:t>
            </a:r>
          </a:p>
          <a:p>
            <a:pPr marL="742950" lvl="2" indent="-285750" eaLnBrk="0" fontAlgn="base" hangingPunct="0">
              <a:spcBef>
                <a:spcPct val="20000"/>
              </a:spcBef>
              <a:spcAft>
                <a:spcPct val="0"/>
              </a:spcAft>
              <a:buFont typeface="Arial" panose="020B0604020202020204" pitchFamily="34" charset="0"/>
              <a:buChar char="•"/>
            </a:pPr>
            <a:r>
              <a:rPr lang="en-US" kern="0" dirty="0">
                <a:solidFill>
                  <a:srgbClr val="002569"/>
                </a:solidFill>
                <a:latin typeface="Arial" charset="0"/>
                <a:ea typeface="ＭＳ Ｐゴシック" charset="-128"/>
              </a:rPr>
              <a:t>T</a:t>
            </a:r>
            <a:r>
              <a:rPr lang="en-US" kern="0" dirty="0" smtClean="0">
                <a:solidFill>
                  <a:srgbClr val="002569"/>
                </a:solidFill>
                <a:latin typeface="Arial" charset="0"/>
                <a:ea typeface="ＭＳ Ｐゴシック" charset="-128"/>
              </a:rPr>
              <a:t>ake on board new EO practitioners with strong links to End users </a:t>
            </a:r>
          </a:p>
          <a:p>
            <a:pPr marL="742950" lvl="2"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Take on board and develop the capacity (train) other non-expert users from geoscience </a:t>
            </a:r>
            <a:r>
              <a:rPr lang="en-US" kern="0" dirty="0" err="1" smtClean="0">
                <a:solidFill>
                  <a:srgbClr val="002569"/>
                </a:solidFill>
                <a:latin typeface="Arial" charset="0"/>
                <a:ea typeface="ＭＳ Ｐゴシック" charset="-128"/>
              </a:rPr>
              <a:t>centres</a:t>
            </a:r>
            <a:r>
              <a:rPr lang="en-US" kern="0" dirty="0" smtClean="0">
                <a:solidFill>
                  <a:srgbClr val="002569"/>
                </a:solidFill>
                <a:latin typeface="Arial" charset="0"/>
                <a:ea typeface="ＭＳ Ｐゴシック" charset="-128"/>
              </a:rPr>
              <a:t> willing to collaborate and with strong links with End users.</a:t>
            </a:r>
          </a:p>
          <a:p>
            <a:pPr marL="742950" lvl="2" indent="-285750" eaLnBrk="0" fontAlgn="base" hangingPunct="0">
              <a:spcBef>
                <a:spcPct val="20000"/>
              </a:spcBef>
              <a:spcAft>
                <a:spcPct val="0"/>
              </a:spcAft>
              <a:buFont typeface="Arial" panose="020B0604020202020204" pitchFamily="34" charset="0"/>
              <a:buChar char="•"/>
            </a:pPr>
            <a:r>
              <a:rPr lang="en-US" kern="0" dirty="0" smtClean="0">
                <a:solidFill>
                  <a:srgbClr val="002569"/>
                </a:solidFill>
                <a:latin typeface="Arial" charset="0"/>
                <a:ea typeface="ＭＳ Ｐゴシック" charset="-128"/>
              </a:rPr>
              <a:t>Reach End users through geoscience </a:t>
            </a:r>
            <a:r>
              <a:rPr lang="en-US" kern="0" dirty="0" err="1" smtClean="0">
                <a:solidFill>
                  <a:srgbClr val="002569"/>
                </a:solidFill>
                <a:latin typeface="Arial" charset="0"/>
                <a:ea typeface="ＭＳ Ｐゴシック" charset="-128"/>
              </a:rPr>
              <a:t>centres</a:t>
            </a:r>
            <a:r>
              <a:rPr lang="en-US" kern="0" dirty="0" smtClean="0">
                <a:solidFill>
                  <a:srgbClr val="002569"/>
                </a:solidFill>
                <a:latin typeface="Arial" charset="0"/>
                <a:ea typeface="ＭＳ Ｐゴシック" charset="-128"/>
              </a:rPr>
              <a:t>.</a:t>
            </a:r>
          </a:p>
          <a:p>
            <a:pPr marL="0" lvl="1" eaLnBrk="0" fontAlgn="base" hangingPunct="0">
              <a:spcBef>
                <a:spcPct val="20000"/>
              </a:spcBef>
              <a:spcAft>
                <a:spcPct val="0"/>
              </a:spcAft>
            </a:pPr>
            <a:endParaRPr lang="en-US" sz="1600" kern="0" dirty="0" smtClean="0">
              <a:solidFill>
                <a:srgbClr val="002569"/>
              </a:solidFill>
              <a:latin typeface="Arial" charset="0"/>
              <a:ea typeface="ＭＳ Ｐゴシック" charset="-128"/>
            </a:endParaRPr>
          </a:p>
          <a:p>
            <a:pPr marL="0" lvl="1" eaLnBrk="0" fontAlgn="base" hangingPunct="0">
              <a:spcBef>
                <a:spcPct val="20000"/>
              </a:spcBef>
              <a:spcAft>
                <a:spcPct val="0"/>
              </a:spcAft>
            </a:pPr>
            <a:endParaRPr lang="en-US" sz="1600" kern="0" dirty="0" smtClean="0">
              <a:solidFill>
                <a:srgbClr val="002569"/>
              </a:solidFill>
              <a:latin typeface="Arial" charset="0"/>
              <a:ea typeface="ＭＳ Ｐゴシック" charset="-128"/>
            </a:endParaRPr>
          </a:p>
          <a:p>
            <a:pPr marL="0" lvl="1" eaLnBrk="0" fontAlgn="base" hangingPunct="0">
              <a:spcBef>
                <a:spcPct val="20000"/>
              </a:spcBef>
              <a:spcAft>
                <a:spcPct val="0"/>
              </a:spcAft>
            </a:pPr>
            <a:endParaRPr lang="en-US" sz="1600" kern="0" dirty="0">
              <a:solidFill>
                <a:srgbClr val="002569"/>
              </a:solidFill>
              <a:latin typeface="Arial" charset="0"/>
              <a:ea typeface="ＭＳ Ｐゴシック" charset="-128"/>
            </a:endParaRPr>
          </a:p>
        </p:txBody>
      </p:sp>
      <p:sp>
        <p:nvSpPr>
          <p:cNvPr id="4" name="Title 4"/>
          <p:cNvSpPr txBox="1">
            <a:spLocks/>
          </p:cNvSpPr>
          <p:nvPr/>
        </p:nvSpPr>
        <p:spPr bwMode="auto">
          <a:xfrm>
            <a:off x="150292" y="116632"/>
            <a:ext cx="8886204"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kern="0" dirty="0" smtClean="0">
                <a:effectLst>
                  <a:outerShdw blurRad="38100" dist="38100" dir="2700000" algn="tl">
                    <a:srgbClr val="000000">
                      <a:alpha val="43137"/>
                    </a:srgbClr>
                  </a:outerShdw>
                </a:effectLst>
                <a:latin typeface="Calibri" panose="020F0502020204030204" pitchFamily="34" charset="0"/>
              </a:rPr>
              <a:t>Proposed follow-on: </a:t>
            </a:r>
            <a:r>
              <a:rPr lang="en-US" kern="0" dirty="0" smtClean="0">
                <a:solidFill>
                  <a:srgbClr val="FF0000"/>
                </a:solidFill>
                <a:effectLst>
                  <a:outerShdw blurRad="38100" dist="38100" dir="2700000" algn="tl">
                    <a:srgbClr val="000000">
                      <a:alpha val="43137"/>
                    </a:srgbClr>
                  </a:outerShdw>
                </a:effectLst>
                <a:latin typeface="Calibri" panose="020F0502020204030204" pitchFamily="34" charset="0"/>
              </a:rPr>
              <a:t>a Seismic Hazards </a:t>
            </a:r>
          </a:p>
          <a:p>
            <a:pPr algn="l"/>
            <a:r>
              <a:rPr lang="en-US" kern="0" dirty="0" smtClean="0">
                <a:solidFill>
                  <a:srgbClr val="FF0000"/>
                </a:solidFill>
                <a:effectLst>
                  <a:outerShdw blurRad="38100" dist="38100" dir="2700000" algn="tl">
                    <a:srgbClr val="000000">
                      <a:alpha val="43137"/>
                    </a:srgbClr>
                  </a:outerShdw>
                </a:effectLst>
                <a:latin typeface="Calibri" panose="020F0502020204030204" pitchFamily="34" charset="0"/>
              </a:rPr>
              <a:t>Consolidation activity</a:t>
            </a:r>
            <a:endParaRPr lang="el-GR" kern="0"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93324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45</a:t>
            </a:fld>
            <a:endParaRPr lang="en-US"/>
          </a:p>
        </p:txBody>
      </p:sp>
      <p:sp>
        <p:nvSpPr>
          <p:cNvPr id="3" name="Rectangle 2"/>
          <p:cNvSpPr/>
          <p:nvPr/>
        </p:nvSpPr>
        <p:spPr>
          <a:xfrm>
            <a:off x="0" y="1340768"/>
            <a:ext cx="9144000" cy="4856714"/>
          </a:xfrm>
          <a:prstGeom prst="rect">
            <a:avLst/>
          </a:prstGeom>
        </p:spPr>
        <p:txBody>
          <a:bodyPr wrap="square">
            <a:spAutoFit/>
          </a:bodyPr>
          <a:lstStyle/>
          <a:p>
            <a:pPr marL="0" lvl="1" eaLnBrk="0" fontAlgn="base" hangingPunct="0">
              <a:spcBef>
                <a:spcPct val="20000"/>
              </a:spcBef>
              <a:spcAft>
                <a:spcPct val="0"/>
              </a:spcAft>
            </a:pPr>
            <a:r>
              <a:rPr lang="en-US" kern="0" dirty="0">
                <a:solidFill>
                  <a:srgbClr val="002569"/>
                </a:solidFill>
                <a:latin typeface="Arial" charset="0"/>
                <a:ea typeface="ＭＳ Ｐゴシック" charset="-128"/>
              </a:rPr>
              <a:t>Pilot leads have started gathering </a:t>
            </a:r>
            <a:r>
              <a:rPr lang="en-US" b="1" kern="0" dirty="0">
                <a:solidFill>
                  <a:srgbClr val="002569"/>
                </a:solidFill>
                <a:latin typeface="Arial" charset="0"/>
                <a:ea typeface="ＭＳ Ｐゴシック" charset="-128"/>
              </a:rPr>
              <a:t>contributions from space </a:t>
            </a:r>
            <a:r>
              <a:rPr lang="en-US" b="1" kern="0" dirty="0" smtClean="0">
                <a:solidFill>
                  <a:srgbClr val="002569"/>
                </a:solidFill>
                <a:latin typeface="Arial" charset="0"/>
                <a:ea typeface="ＭＳ Ｐゴシック" charset="-128"/>
              </a:rPr>
              <a:t>agencies:</a:t>
            </a:r>
          </a:p>
          <a:p>
            <a:pPr marL="342900" lvl="1" indent="-342900" eaLnBrk="0" fontAlgn="base" hangingPunct="0">
              <a:spcBef>
                <a:spcPct val="20000"/>
              </a:spcBef>
              <a:spcAft>
                <a:spcPct val="0"/>
              </a:spcAft>
              <a:buFont typeface="Wingdings" charset="2"/>
              <a:buChar char="§"/>
            </a:pPr>
            <a:r>
              <a:rPr lang="en-US" b="1" kern="0" dirty="0" smtClean="0">
                <a:solidFill>
                  <a:srgbClr val="002569"/>
                </a:solidFill>
                <a:latin typeface="Arial" charset="0"/>
                <a:ea typeface="ＭＳ Ｐゴシック" charset="-128"/>
              </a:rPr>
              <a:t>ESA </a:t>
            </a:r>
          </a:p>
          <a:p>
            <a:pPr marL="342900" lvl="1" indent="-342900" eaLnBrk="0" fontAlgn="base" hangingPunct="0">
              <a:spcBef>
                <a:spcPct val="20000"/>
              </a:spcBef>
              <a:spcAft>
                <a:spcPct val="0"/>
              </a:spcAft>
              <a:buFont typeface="Wingdings" charset="2"/>
              <a:buChar char="§"/>
            </a:pPr>
            <a:r>
              <a:rPr lang="en-US" b="1" kern="0" dirty="0" smtClean="0">
                <a:solidFill>
                  <a:srgbClr val="002569"/>
                </a:solidFill>
                <a:latin typeface="Arial" charset="0"/>
                <a:ea typeface="ＭＳ Ｐゴシック" charset="-128"/>
              </a:rPr>
              <a:t>ASI</a:t>
            </a:r>
          </a:p>
          <a:p>
            <a:pPr marL="342900" lvl="1" indent="-342900" eaLnBrk="0" fontAlgn="base" hangingPunct="0">
              <a:spcBef>
                <a:spcPct val="20000"/>
              </a:spcBef>
              <a:spcAft>
                <a:spcPct val="0"/>
              </a:spcAft>
              <a:buFont typeface="Wingdings" charset="2"/>
              <a:buChar char="§"/>
            </a:pPr>
            <a:r>
              <a:rPr lang="en-US" b="1" kern="0" dirty="0" smtClean="0">
                <a:solidFill>
                  <a:srgbClr val="002569"/>
                </a:solidFill>
                <a:latin typeface="Arial" charset="0"/>
                <a:ea typeface="ＭＳ Ｐゴシック" charset="-128"/>
              </a:rPr>
              <a:t>DLR</a:t>
            </a:r>
          </a:p>
          <a:p>
            <a:pPr marL="342900" lvl="1" indent="-342900" eaLnBrk="0" fontAlgn="base" hangingPunct="0">
              <a:spcBef>
                <a:spcPct val="20000"/>
              </a:spcBef>
              <a:spcAft>
                <a:spcPct val="0"/>
              </a:spcAft>
              <a:buFont typeface="Wingdings" charset="2"/>
              <a:buChar char="§"/>
            </a:pPr>
            <a:r>
              <a:rPr lang="en-US" b="1" kern="0" dirty="0" smtClean="0">
                <a:solidFill>
                  <a:srgbClr val="002569"/>
                </a:solidFill>
                <a:latin typeface="Arial" charset="0"/>
                <a:ea typeface="ＭＳ Ｐゴシック" charset="-128"/>
              </a:rPr>
              <a:t>CNES</a:t>
            </a:r>
            <a:endParaRPr lang="en-US" kern="0" dirty="0" smtClean="0">
              <a:solidFill>
                <a:srgbClr val="002569"/>
              </a:solidFill>
              <a:latin typeface="Arial" charset="0"/>
              <a:ea typeface="ＭＳ Ｐゴシック" charset="-128"/>
            </a:endParaRPr>
          </a:p>
          <a:p>
            <a:pPr marL="0" lvl="1" eaLnBrk="0" fontAlgn="base" hangingPunct="0">
              <a:spcBef>
                <a:spcPct val="20000"/>
              </a:spcBef>
              <a:spcAft>
                <a:spcPct val="0"/>
              </a:spcAft>
            </a:pPr>
            <a:endParaRPr lang="en-US" kern="0" dirty="0">
              <a:solidFill>
                <a:srgbClr val="002569"/>
              </a:solidFill>
              <a:latin typeface="Arial" charset="0"/>
              <a:ea typeface="ＭＳ Ｐゴシック" charset="-128"/>
            </a:endParaRPr>
          </a:p>
          <a:p>
            <a:pPr marL="0" lvl="1" eaLnBrk="0" fontAlgn="base" hangingPunct="0">
              <a:spcBef>
                <a:spcPct val="20000"/>
              </a:spcBef>
              <a:spcAft>
                <a:spcPct val="0"/>
              </a:spcAft>
            </a:pPr>
            <a:r>
              <a:rPr lang="en-US" b="1" kern="0" dirty="0" smtClean="0">
                <a:solidFill>
                  <a:srgbClr val="002569"/>
                </a:solidFill>
                <a:latin typeface="Arial" charset="0"/>
                <a:ea typeface="ＭＳ Ｐゴシック" charset="-128"/>
              </a:rPr>
              <a:t>Partners </a:t>
            </a:r>
            <a:r>
              <a:rPr lang="en-US" b="1" kern="0" dirty="0">
                <a:solidFill>
                  <a:srgbClr val="002569"/>
                </a:solidFill>
                <a:latin typeface="Arial" charset="0"/>
                <a:ea typeface="ＭＳ Ｐゴシック" charset="-128"/>
              </a:rPr>
              <a:t>from the community </a:t>
            </a:r>
            <a:r>
              <a:rPr lang="en-US" kern="0" dirty="0">
                <a:solidFill>
                  <a:srgbClr val="002569"/>
                </a:solidFill>
                <a:latin typeface="Arial" charset="0"/>
                <a:ea typeface="ＭＳ Ｐゴシック" charset="-128"/>
              </a:rPr>
              <a:t>(8 geoscience </a:t>
            </a:r>
            <a:r>
              <a:rPr lang="en-US" kern="0" dirty="0" err="1">
                <a:solidFill>
                  <a:srgbClr val="002569"/>
                </a:solidFill>
                <a:latin typeface="Arial" charset="0"/>
                <a:ea typeface="ＭＳ Ｐゴシック" charset="-128"/>
              </a:rPr>
              <a:t>centres</a:t>
            </a:r>
            <a:r>
              <a:rPr lang="en-US" kern="0" dirty="0">
                <a:solidFill>
                  <a:srgbClr val="002569"/>
                </a:solidFill>
                <a:latin typeface="Arial" charset="0"/>
                <a:ea typeface="ＭＳ Ｐゴシック" charset="-128"/>
              </a:rPr>
              <a:t> so far</a:t>
            </a:r>
            <a:r>
              <a:rPr lang="en-US" kern="0" dirty="0" smtClean="0">
                <a:solidFill>
                  <a:srgbClr val="002569"/>
                </a:solidFill>
                <a:latin typeface="Arial" charset="0"/>
                <a:ea typeface="ＭＳ Ｐゴシック" charset="-128"/>
              </a:rPr>
              <a:t>):</a:t>
            </a:r>
            <a:endParaRPr lang="en-US" b="1" i="1" kern="0" dirty="0" smtClean="0">
              <a:solidFill>
                <a:srgbClr val="002569"/>
              </a:solidFill>
              <a:latin typeface="Arial" charset="0"/>
              <a:ea typeface="ＭＳ Ｐゴシック" charset="-128"/>
            </a:endParaRPr>
          </a:p>
          <a:p>
            <a:pPr marL="285750" lvl="0" indent="-285750">
              <a:buFont typeface="Wingdings" panose="05000000000000000000" pitchFamily="2" charset="2"/>
              <a:buChar char="§"/>
            </a:pPr>
            <a:r>
              <a:rPr lang="en-US" b="1" kern="0" dirty="0" smtClean="0">
                <a:solidFill>
                  <a:srgbClr val="002569"/>
                </a:solidFill>
                <a:latin typeface="Arial" charset="0"/>
                <a:ea typeface="ＭＳ Ｐゴシック" charset="-128"/>
              </a:rPr>
              <a:t>COMET </a:t>
            </a:r>
            <a:r>
              <a:rPr lang="en-US" b="1" kern="0" dirty="0">
                <a:solidFill>
                  <a:srgbClr val="002569"/>
                </a:solidFill>
                <a:latin typeface="Arial" charset="0"/>
                <a:ea typeface="ＭＳ Ｐゴシック" charset="-128"/>
              </a:rPr>
              <a:t>/UK</a:t>
            </a:r>
          </a:p>
          <a:p>
            <a:pPr marL="285750" indent="-285750">
              <a:buFont typeface="Wingdings" panose="05000000000000000000" pitchFamily="2" charset="2"/>
              <a:buChar char="§"/>
            </a:pPr>
            <a:r>
              <a:rPr lang="en-US" b="1" kern="0" dirty="0">
                <a:solidFill>
                  <a:srgbClr val="002569"/>
                </a:solidFill>
                <a:latin typeface="Arial" charset="0"/>
                <a:ea typeface="ＭＳ Ｐゴシック" charset="-128"/>
              </a:rPr>
              <a:t>CNR-IREA /Italy</a:t>
            </a:r>
          </a:p>
          <a:p>
            <a:pPr marL="285750" indent="-285750">
              <a:buFont typeface="Wingdings" panose="05000000000000000000" pitchFamily="2" charset="2"/>
              <a:buChar char="§"/>
            </a:pPr>
            <a:r>
              <a:rPr lang="en-US" b="1" kern="0" dirty="0" smtClean="0">
                <a:solidFill>
                  <a:srgbClr val="002569"/>
                </a:solidFill>
                <a:latin typeface="Arial" charset="0"/>
                <a:ea typeface="ＭＳ Ｐゴシック" charset="-128"/>
              </a:rPr>
              <a:t>INGV </a:t>
            </a:r>
            <a:r>
              <a:rPr lang="en-US" b="1" kern="0" dirty="0">
                <a:solidFill>
                  <a:srgbClr val="002569"/>
                </a:solidFill>
                <a:latin typeface="Arial" charset="0"/>
                <a:ea typeface="ＭＳ Ｐゴシック" charset="-128"/>
              </a:rPr>
              <a:t>/Italy </a:t>
            </a:r>
          </a:p>
          <a:p>
            <a:pPr marL="285750" lvl="0" indent="-285750">
              <a:buFont typeface="Wingdings" panose="05000000000000000000" pitchFamily="2" charset="2"/>
              <a:buChar char="§"/>
            </a:pPr>
            <a:r>
              <a:rPr lang="en-US" b="1" kern="0" dirty="0" err="1">
                <a:solidFill>
                  <a:srgbClr val="002569"/>
                </a:solidFill>
                <a:latin typeface="Arial" charset="0"/>
                <a:ea typeface="ＭＳ Ｐゴシック" charset="-128"/>
              </a:rPr>
              <a:t>ISTerre</a:t>
            </a:r>
            <a:r>
              <a:rPr lang="en-US" b="1" kern="0" dirty="0">
                <a:solidFill>
                  <a:srgbClr val="002569"/>
                </a:solidFill>
                <a:latin typeface="Arial" charset="0"/>
                <a:ea typeface="ＭＳ Ｐゴシック" charset="-128"/>
              </a:rPr>
              <a:t>/</a:t>
            </a:r>
            <a:r>
              <a:rPr lang="en-US" b="1" kern="0" dirty="0" err="1">
                <a:solidFill>
                  <a:srgbClr val="002569"/>
                </a:solidFill>
                <a:latin typeface="Arial" charset="0"/>
                <a:ea typeface="ＭＳ Ｐゴシック" charset="-128"/>
              </a:rPr>
              <a:t>Institut</a:t>
            </a:r>
            <a:r>
              <a:rPr lang="en-US" b="1" kern="0" dirty="0">
                <a:solidFill>
                  <a:srgbClr val="002569"/>
                </a:solidFill>
                <a:latin typeface="Arial" charset="0"/>
                <a:ea typeface="ＭＳ Ｐゴシック" charset="-128"/>
              </a:rPr>
              <a:t> de </a:t>
            </a:r>
            <a:r>
              <a:rPr lang="en-US" b="1" kern="0" dirty="0" err="1">
                <a:solidFill>
                  <a:srgbClr val="002569"/>
                </a:solidFill>
                <a:latin typeface="Arial" charset="0"/>
                <a:ea typeface="ＭＳ Ｐゴシック" charset="-128"/>
              </a:rPr>
              <a:t>Recherche</a:t>
            </a:r>
            <a:r>
              <a:rPr lang="en-US" b="1" kern="0" dirty="0">
                <a:solidFill>
                  <a:srgbClr val="002569"/>
                </a:solidFill>
                <a:latin typeface="Arial" charset="0"/>
                <a:ea typeface="ＭＳ Ｐゴシック" charset="-128"/>
              </a:rPr>
              <a:t> pour le </a:t>
            </a:r>
            <a:r>
              <a:rPr lang="en-US" b="1" kern="0" dirty="0" err="1">
                <a:solidFill>
                  <a:srgbClr val="002569"/>
                </a:solidFill>
                <a:latin typeface="Arial" charset="0"/>
                <a:ea typeface="ＭＳ Ｐゴシック" charset="-128"/>
              </a:rPr>
              <a:t>Développement</a:t>
            </a:r>
            <a:r>
              <a:rPr lang="en-US" b="1" kern="0" dirty="0">
                <a:solidFill>
                  <a:srgbClr val="002569"/>
                </a:solidFill>
                <a:latin typeface="Arial" charset="0"/>
                <a:ea typeface="ＭＳ Ｐゴシック" charset="-128"/>
              </a:rPr>
              <a:t> (IRD) /France</a:t>
            </a:r>
          </a:p>
          <a:p>
            <a:pPr marL="285750" indent="-285750">
              <a:buFont typeface="Wingdings" panose="05000000000000000000" pitchFamily="2" charset="2"/>
              <a:buChar char="§"/>
            </a:pPr>
            <a:r>
              <a:rPr lang="en-CA" b="1" kern="0" dirty="0">
                <a:solidFill>
                  <a:srgbClr val="002569"/>
                </a:solidFill>
                <a:latin typeface="Arial" charset="0"/>
                <a:ea typeface="ＭＳ Ｐゴシック" charset="-128"/>
              </a:rPr>
              <a:t>National Observatory of Athens (NOA) /</a:t>
            </a:r>
            <a:r>
              <a:rPr lang="en-CA" b="1" kern="0" dirty="0" smtClean="0">
                <a:solidFill>
                  <a:srgbClr val="002569"/>
                </a:solidFill>
                <a:latin typeface="Arial" charset="0"/>
                <a:ea typeface="ＭＳ Ｐゴシック" charset="-128"/>
              </a:rPr>
              <a:t>Athens</a:t>
            </a:r>
          </a:p>
          <a:p>
            <a:pPr marL="285750" indent="-285750">
              <a:buFont typeface="Wingdings" panose="05000000000000000000" pitchFamily="2" charset="2"/>
              <a:buChar char="§"/>
            </a:pPr>
            <a:r>
              <a:rPr lang="en-CA" b="1" kern="0" dirty="0" err="1">
                <a:solidFill>
                  <a:srgbClr val="008080"/>
                </a:solidFill>
                <a:latin typeface="Arial" charset="0"/>
                <a:ea typeface="ＭＳ Ｐゴシック" charset="-128"/>
              </a:rPr>
              <a:t>Harokopeion</a:t>
            </a:r>
            <a:r>
              <a:rPr lang="en-CA" b="1" kern="0" dirty="0">
                <a:solidFill>
                  <a:srgbClr val="008080"/>
                </a:solidFill>
                <a:latin typeface="Arial" charset="0"/>
                <a:ea typeface="ＭＳ Ｐゴシック" charset="-128"/>
              </a:rPr>
              <a:t> University of Athens (HUA) / Greece</a:t>
            </a:r>
            <a:endParaRPr lang="en-US" b="1" kern="0" dirty="0">
              <a:solidFill>
                <a:srgbClr val="008080"/>
              </a:solidFill>
              <a:latin typeface="Arial" charset="0"/>
              <a:ea typeface="ＭＳ Ｐゴシック" charset="-128"/>
            </a:endParaRPr>
          </a:p>
          <a:p>
            <a:pPr marL="285750" indent="-285750">
              <a:buFont typeface="Wingdings" panose="05000000000000000000" pitchFamily="2" charset="2"/>
              <a:buChar char="§"/>
            </a:pPr>
            <a:r>
              <a:rPr lang="en-CA" b="1" kern="0" dirty="0" smtClean="0">
                <a:solidFill>
                  <a:srgbClr val="008080"/>
                </a:solidFill>
                <a:latin typeface="Arial" charset="0"/>
                <a:ea typeface="ＭＳ Ｐゴシック" charset="-128"/>
              </a:rPr>
              <a:t>CEO-</a:t>
            </a:r>
            <a:r>
              <a:rPr lang="en-CA" b="1" kern="0" dirty="0" err="1" smtClean="0">
                <a:solidFill>
                  <a:srgbClr val="008080"/>
                </a:solidFill>
                <a:latin typeface="Arial" charset="0"/>
                <a:ea typeface="ＭＳ Ｐゴシック" charset="-128"/>
              </a:rPr>
              <a:t>YachayTech</a:t>
            </a:r>
            <a:r>
              <a:rPr lang="en-CA" b="1" kern="0" dirty="0" smtClean="0">
                <a:solidFill>
                  <a:srgbClr val="008080"/>
                </a:solidFill>
                <a:latin typeface="Arial" charset="0"/>
                <a:ea typeface="ＭＳ Ｐゴシック" charset="-128"/>
              </a:rPr>
              <a:t> </a:t>
            </a:r>
            <a:r>
              <a:rPr lang="en-US" b="1" kern="0" dirty="0">
                <a:solidFill>
                  <a:srgbClr val="008080"/>
                </a:solidFill>
                <a:latin typeface="Arial" charset="0"/>
                <a:ea typeface="ＭＳ Ｐゴシック" charset="-128"/>
              </a:rPr>
              <a:t>/ Ecuador</a:t>
            </a:r>
          </a:p>
          <a:p>
            <a:pPr marL="285750" lvl="0" indent="-285750">
              <a:buFont typeface="Wingdings" panose="05000000000000000000" pitchFamily="2" charset="2"/>
              <a:buChar char="§"/>
            </a:pPr>
            <a:r>
              <a:rPr lang="en-US" b="1" kern="0" dirty="0">
                <a:solidFill>
                  <a:srgbClr val="008080"/>
                </a:solidFill>
                <a:latin typeface="Arial" charset="0"/>
                <a:ea typeface="ＭＳ Ｐゴシック" charset="-128"/>
              </a:rPr>
              <a:t>CNRS IPGP /France</a:t>
            </a:r>
          </a:p>
          <a:p>
            <a:r>
              <a:rPr lang="en-CA" b="1" kern="0" dirty="0" smtClean="0">
                <a:solidFill>
                  <a:srgbClr val="008080"/>
                </a:solidFill>
                <a:latin typeface="Arial" charset="0"/>
                <a:ea typeface="ＭＳ Ｐゴシック" charset="-128"/>
              </a:rPr>
              <a:t>    (new partners)</a:t>
            </a:r>
            <a:endParaRPr lang="en-GB" b="1" kern="0" dirty="0">
              <a:solidFill>
                <a:srgbClr val="008080"/>
              </a:solidFill>
              <a:latin typeface="Arial" charset="0"/>
              <a:ea typeface="ＭＳ Ｐゴシック" charset="-128"/>
            </a:endParaRPr>
          </a:p>
        </p:txBody>
      </p:sp>
      <p:sp>
        <p:nvSpPr>
          <p:cNvPr id="4" name="Title 4"/>
          <p:cNvSpPr txBox="1">
            <a:spLocks/>
          </p:cNvSpPr>
          <p:nvPr/>
        </p:nvSpPr>
        <p:spPr bwMode="auto">
          <a:xfrm>
            <a:off x="150292" y="116632"/>
            <a:ext cx="8870418"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dirty="0">
                <a:latin typeface="Calibri" charset="0"/>
                <a:ea typeface="Calibri" charset="0"/>
                <a:cs typeface="Calibri" charset="0"/>
              </a:rPr>
              <a:t>Proposed follow-on: Contributions</a:t>
            </a:r>
            <a:endParaRPr lang="el-GR" dirty="0">
              <a:latin typeface="Calibri" charset="0"/>
              <a:ea typeface="Calibri" charset="0"/>
              <a:cs typeface="Calibri" charset="0"/>
            </a:endParaRPr>
          </a:p>
        </p:txBody>
      </p:sp>
    </p:spTree>
    <p:extLst>
      <p:ext uri="{BB962C8B-B14F-4D97-AF65-F5344CB8AC3E}">
        <p14:creationId xmlns:p14="http://schemas.microsoft.com/office/powerpoint/2010/main" val="10032951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46</a:t>
            </a:fld>
            <a:endParaRPr lang="fr-FR"/>
          </a:p>
        </p:txBody>
      </p:sp>
      <p:sp>
        <p:nvSpPr>
          <p:cNvPr id="2" name="Title 1"/>
          <p:cNvSpPr>
            <a:spLocks noGrp="1"/>
          </p:cNvSpPr>
          <p:nvPr>
            <p:ph type="title" idx="4294967295"/>
          </p:nvPr>
        </p:nvSpPr>
        <p:spPr>
          <a:xfrm>
            <a:off x="0" y="-12307"/>
            <a:ext cx="7524328" cy="1143000"/>
          </a:xfrm>
        </p:spPr>
        <p:txBody>
          <a:bodyPr>
            <a:normAutofit fontScale="90000"/>
          </a:bodyPr>
          <a:lstStyle/>
          <a:p>
            <a:pPr algn="l"/>
            <a:r>
              <a:rPr lang="en-US" sz="3600" b="1" dirty="0" smtClean="0">
                <a:effectLst>
                  <a:outerShdw blurRad="38100" dist="38100" dir="2700000" algn="tl">
                    <a:srgbClr val="000000">
                      <a:alpha val="43137"/>
                    </a:srgbClr>
                  </a:outerShdw>
                </a:effectLst>
                <a:latin typeface="Calibri" panose="020F0502020204030204" pitchFamily="34" charset="0"/>
              </a:rPr>
              <a:t>Proposed follow-on: Data volumes expected by the user community</a:t>
            </a:r>
            <a:endParaRPr lang="el-GR" sz="3600" b="1" dirty="0">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bwMode="auto">
          <a:xfrm>
            <a:off x="486768" y="5805264"/>
            <a:ext cx="8136904" cy="72008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500" b="0" i="0" u="none" strike="noStrike" cap="none" normalizeH="0" baseline="0" smtClean="0">
              <a:ln>
                <a:noFill/>
              </a:ln>
              <a:solidFill>
                <a:srgbClr val="000000"/>
              </a:solidFill>
              <a:effectLst/>
              <a:latin typeface="Tahoma" pitchFamily="34" charset="0"/>
            </a:endParaRPr>
          </a:p>
        </p:txBody>
      </p:sp>
      <p:sp>
        <p:nvSpPr>
          <p:cNvPr id="7" name="Text Placeholder 3"/>
          <p:cNvSpPr txBox="1">
            <a:spLocks/>
          </p:cNvSpPr>
          <p:nvPr/>
        </p:nvSpPr>
        <p:spPr>
          <a:xfrm>
            <a:off x="179388" y="4034971"/>
            <a:ext cx="8744388" cy="2010229"/>
          </a:xfrm>
          <a:prstGeom prst="rect">
            <a:avLst/>
          </a:prstGeom>
        </p:spPr>
        <p:txBody>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algn="just">
              <a:spcAft>
                <a:spcPts val="0"/>
              </a:spcAft>
            </a:pPr>
            <a:r>
              <a:rPr lang="en-US" sz="1600" kern="0" dirty="0" smtClean="0">
                <a:latin typeface="+mn-lt"/>
                <a:ea typeface="MS Mincho"/>
                <a:cs typeface="Times New Roman"/>
              </a:rPr>
              <a:t>Other EO data collections (SAR and Optical including VHRO) to be exploited with processing without download (EO data are accessed by the processing environment but the user can only download the value adding product).</a:t>
            </a:r>
            <a:endParaRPr lang="fr-FR" sz="1600" kern="0" dirty="0" smtClean="0">
              <a:latin typeface="+mn-lt"/>
              <a:ea typeface="MS Mincho"/>
              <a:cs typeface="Times New Roman"/>
            </a:endParaRPr>
          </a:p>
          <a:p>
            <a:pPr>
              <a:lnSpc>
                <a:spcPct val="80000"/>
              </a:lnSpc>
            </a:pPr>
            <a:endParaRPr lang="en-US" sz="2000" kern="0" dirty="0">
              <a:latin typeface="Calibri" charset="0"/>
              <a:ea typeface="MS PGothic" charset="0"/>
            </a:endParaRPr>
          </a:p>
        </p:txBody>
      </p:sp>
      <p:graphicFrame>
        <p:nvGraphicFramePr>
          <p:cNvPr id="8" name="Tableau 7"/>
          <p:cNvGraphicFramePr>
            <a:graphicFrameLocks noGrp="1"/>
          </p:cNvGraphicFramePr>
          <p:nvPr>
            <p:extLst>
              <p:ext uri="{D42A27DB-BD31-4B8C-83A1-F6EECF244321}">
                <p14:modId xmlns:p14="http://schemas.microsoft.com/office/powerpoint/2010/main" val="1043682197"/>
              </p:ext>
            </p:extLst>
          </p:nvPr>
        </p:nvGraphicFramePr>
        <p:xfrm>
          <a:off x="179388" y="2293259"/>
          <a:ext cx="8848499" cy="1320799"/>
        </p:xfrm>
        <a:graphic>
          <a:graphicData uri="http://schemas.openxmlformats.org/drawingml/2006/table">
            <a:tbl>
              <a:tblPr firstRow="1" bandRow="1"/>
              <a:tblGrid>
                <a:gridCol w="1749783"/>
                <a:gridCol w="1536395"/>
                <a:gridCol w="981586"/>
                <a:gridCol w="1169877"/>
                <a:gridCol w="1191619"/>
                <a:gridCol w="1369927"/>
                <a:gridCol w="849312"/>
              </a:tblGrid>
              <a:tr h="535050">
                <a:tc>
                  <a:txBody>
                    <a:bodyPr/>
                    <a:lstStyle/>
                    <a:p>
                      <a:pPr algn="ctr">
                        <a:spcAft>
                          <a:spcPts val="0"/>
                        </a:spcAft>
                      </a:pPr>
                      <a:r>
                        <a:rPr lang="en-US" sz="1400" b="1" kern="1200" dirty="0">
                          <a:solidFill>
                            <a:srgbClr val="FFFFFF"/>
                          </a:solidFill>
                          <a:effectLst/>
                          <a:latin typeface="Arial"/>
                          <a:ea typeface="Times New Roman"/>
                          <a:cs typeface="Times New Roman"/>
                        </a:rPr>
                        <a:t>Agency</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dirty="0">
                          <a:solidFill>
                            <a:srgbClr val="FFFFFF"/>
                          </a:solidFill>
                          <a:effectLst/>
                          <a:latin typeface="Arial"/>
                          <a:ea typeface="Times New Roman"/>
                          <a:cs typeface="Times New Roman"/>
                        </a:rPr>
                        <a:t>ASI</a:t>
                      </a:r>
                      <a:endParaRPr lang="fr-FR" sz="1400" dirty="0">
                        <a:effectLst/>
                        <a:latin typeface="Cambria"/>
                        <a:ea typeface="MS Mincho"/>
                        <a:cs typeface="Times New Roman"/>
                      </a:endParaRPr>
                    </a:p>
                    <a:p>
                      <a:pPr algn="ctr">
                        <a:spcAft>
                          <a:spcPts val="0"/>
                        </a:spcAft>
                      </a:pPr>
                      <a:r>
                        <a:rPr lang="en-US" sz="1400" b="1" kern="1200" dirty="0" smtClean="0">
                          <a:solidFill>
                            <a:srgbClr val="FFFFFF"/>
                          </a:solidFill>
                          <a:effectLst/>
                          <a:latin typeface="Arial"/>
                          <a:ea typeface="Times New Roman"/>
                          <a:cs typeface="Times New Roman"/>
                        </a:rPr>
                        <a:t>Cosmo-</a:t>
                      </a:r>
                      <a:r>
                        <a:rPr lang="en-US" sz="1400" b="1" kern="1200" dirty="0" err="1" smtClean="0">
                          <a:solidFill>
                            <a:srgbClr val="FFFFFF"/>
                          </a:solidFill>
                          <a:effectLst/>
                          <a:latin typeface="Arial"/>
                          <a:ea typeface="Times New Roman"/>
                          <a:cs typeface="Times New Roman"/>
                        </a:rPr>
                        <a:t>SkyMed</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CNES</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Pleiades</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dirty="0">
                          <a:solidFill>
                            <a:srgbClr val="FFFFFF"/>
                          </a:solidFill>
                          <a:effectLst/>
                          <a:latin typeface="Arial"/>
                          <a:ea typeface="Times New Roman"/>
                          <a:cs typeface="Times New Roman"/>
                        </a:rPr>
                        <a:t>CSA</a:t>
                      </a:r>
                      <a:endParaRPr lang="fr-FR" sz="1400" dirty="0">
                        <a:effectLst/>
                        <a:latin typeface="Cambria"/>
                        <a:ea typeface="MS Mincho"/>
                        <a:cs typeface="Times New Roman"/>
                      </a:endParaRPr>
                    </a:p>
                    <a:p>
                      <a:pPr algn="ctr">
                        <a:spcAft>
                          <a:spcPts val="0"/>
                        </a:spcAft>
                      </a:pPr>
                      <a:r>
                        <a:rPr lang="en-US" sz="1400" b="1" kern="1200" dirty="0">
                          <a:solidFill>
                            <a:srgbClr val="FFFFFF"/>
                          </a:solidFill>
                          <a:effectLst/>
                          <a:latin typeface="Arial"/>
                          <a:ea typeface="Times New Roman"/>
                          <a:cs typeface="Times New Roman"/>
                        </a:rPr>
                        <a:t>RADARSAT</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DLR</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TerraSAR-X</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ESA</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Sentinel-1 &amp; 2</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n-US" sz="1400" b="1" kern="1200">
                          <a:solidFill>
                            <a:srgbClr val="FFFFFF"/>
                          </a:solidFill>
                          <a:effectLst/>
                          <a:latin typeface="Arial"/>
                          <a:ea typeface="Times New Roman"/>
                          <a:cs typeface="Times New Roman"/>
                        </a:rPr>
                        <a:t>JAXA </a:t>
                      </a:r>
                      <a:endParaRPr lang="fr-FR" sz="1400">
                        <a:effectLst/>
                        <a:latin typeface="Cambria"/>
                        <a:ea typeface="MS Mincho"/>
                        <a:cs typeface="Times New Roman"/>
                      </a:endParaRPr>
                    </a:p>
                    <a:p>
                      <a:pPr algn="ctr">
                        <a:spcAft>
                          <a:spcPts val="0"/>
                        </a:spcAft>
                      </a:pPr>
                      <a:r>
                        <a:rPr lang="en-US" sz="1400" b="1" kern="1200">
                          <a:solidFill>
                            <a:srgbClr val="FFFFFF"/>
                          </a:solidFill>
                          <a:effectLst/>
                          <a:latin typeface="Arial"/>
                          <a:ea typeface="Times New Roman"/>
                          <a:cs typeface="Times New Roman"/>
                        </a:rPr>
                        <a:t>ALOS-2</a:t>
                      </a:r>
                      <a:endParaRPr lang="fr-FR" sz="140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785749">
                <a:tc>
                  <a:txBody>
                    <a:bodyPr/>
                    <a:lstStyle/>
                    <a:p>
                      <a:pPr algn="ctr">
                        <a:spcAft>
                          <a:spcPts val="0"/>
                        </a:spcAft>
                      </a:pPr>
                      <a:r>
                        <a:rPr lang="en-US" sz="1400" b="1" kern="1200" dirty="0">
                          <a:solidFill>
                            <a:srgbClr val="000000"/>
                          </a:solidFill>
                          <a:effectLst/>
                          <a:latin typeface="Arial"/>
                          <a:ea typeface="Times New Roman"/>
                          <a:cs typeface="Times New Roman"/>
                        </a:rPr>
                        <a:t>Number of Images </a:t>
                      </a:r>
                      <a:r>
                        <a:rPr lang="en-US" sz="1400" b="1" u="sng" kern="1200" dirty="0">
                          <a:solidFill>
                            <a:srgbClr val="000000"/>
                          </a:solidFill>
                          <a:effectLst/>
                          <a:latin typeface="Arial"/>
                          <a:ea typeface="Times New Roman"/>
                          <a:cs typeface="Times New Roman"/>
                        </a:rPr>
                        <a:t>per </a:t>
                      </a:r>
                      <a:r>
                        <a:rPr lang="en-US" sz="1400" b="1" u="sng" kern="1200" dirty="0" smtClean="0">
                          <a:solidFill>
                            <a:srgbClr val="000000"/>
                          </a:solidFill>
                          <a:effectLst/>
                          <a:latin typeface="Arial"/>
                          <a:ea typeface="Times New Roman"/>
                          <a:cs typeface="Times New Roman"/>
                        </a:rPr>
                        <a:t>year</a:t>
                      </a:r>
                      <a:r>
                        <a:rPr lang="en-US" sz="1400" b="1" u="sng" kern="1200" baseline="0" dirty="0" smtClean="0">
                          <a:solidFill>
                            <a:srgbClr val="000000"/>
                          </a:solidFill>
                          <a:effectLst/>
                          <a:latin typeface="Arial"/>
                          <a:ea typeface="Times New Roman"/>
                          <a:cs typeface="Times New Roman"/>
                        </a:rPr>
                        <a:t> </a:t>
                      </a:r>
                      <a:r>
                        <a:rPr lang="en-US" sz="1400" b="1" u="none" kern="1200" baseline="0" dirty="0" smtClean="0">
                          <a:solidFill>
                            <a:srgbClr val="000000"/>
                          </a:solidFill>
                          <a:effectLst/>
                          <a:latin typeface="Arial"/>
                          <a:ea typeface="Times New Roman"/>
                          <a:cs typeface="Times New Roman"/>
                        </a:rPr>
                        <a:t> </a:t>
                      </a:r>
                      <a:r>
                        <a:rPr lang="en-US" sz="1400" b="1" kern="1200" dirty="0" smtClean="0">
                          <a:solidFill>
                            <a:srgbClr val="000000"/>
                          </a:solidFill>
                          <a:effectLst/>
                          <a:latin typeface="Arial"/>
                          <a:ea typeface="Times New Roman"/>
                          <a:cs typeface="Times New Roman"/>
                        </a:rPr>
                        <a:t>for </a:t>
                      </a:r>
                      <a:r>
                        <a:rPr lang="en-US" sz="1400" b="1" kern="1200" dirty="0">
                          <a:solidFill>
                            <a:srgbClr val="000000"/>
                          </a:solidFill>
                          <a:effectLst/>
                          <a:latin typeface="Arial"/>
                          <a:ea typeface="Times New Roman"/>
                          <a:cs typeface="Times New Roman"/>
                        </a:rPr>
                        <a:t>Seismic Hazards</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200-400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50-100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50-100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60-120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open</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c>
                  <a:txBody>
                    <a:bodyPr/>
                    <a:lstStyle/>
                    <a:p>
                      <a:pPr algn="ctr">
                        <a:spcAft>
                          <a:spcPts val="0"/>
                        </a:spcAft>
                      </a:pPr>
                      <a:endParaRPr lang="en-US" sz="1400" b="1" kern="1200" dirty="0" smtClean="0">
                        <a:solidFill>
                          <a:srgbClr val="000000"/>
                        </a:solidFill>
                        <a:effectLst/>
                        <a:latin typeface="Arial"/>
                        <a:ea typeface="Times New Roman"/>
                        <a:cs typeface="Times New Roman"/>
                      </a:endParaRPr>
                    </a:p>
                    <a:p>
                      <a:pPr algn="ctr">
                        <a:spcAft>
                          <a:spcPts val="0"/>
                        </a:spcAft>
                      </a:pPr>
                      <a:r>
                        <a:rPr lang="en-US" sz="1400" b="1" kern="1200" dirty="0" smtClean="0">
                          <a:solidFill>
                            <a:srgbClr val="000000"/>
                          </a:solidFill>
                          <a:effectLst/>
                          <a:latin typeface="Arial"/>
                          <a:ea typeface="Times New Roman"/>
                          <a:cs typeface="Times New Roman"/>
                        </a:rPr>
                        <a:t>60-120</a:t>
                      </a:r>
                      <a:endParaRPr lang="fr-FR" sz="1400" dirty="0">
                        <a:effectLst/>
                        <a:latin typeface="Cambria"/>
                        <a:ea typeface="MS Mincho"/>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0D8E8"/>
                    </a:solidFill>
                  </a:tcPr>
                </a:tc>
              </a:tr>
            </a:tbl>
          </a:graphicData>
        </a:graphic>
      </p:graphicFrame>
    </p:spTree>
    <p:extLst>
      <p:ext uri="{BB962C8B-B14F-4D97-AF65-F5344CB8AC3E}">
        <p14:creationId xmlns:p14="http://schemas.microsoft.com/office/powerpoint/2010/main" val="2460110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6BF8D2B0-EFB6-4DAA-9B0B-6F6B3A580823}" type="slidenum">
              <a:rPr lang="en-US" smtClean="0"/>
              <a:pPr>
                <a:defRPr/>
              </a:pPr>
              <a:t>47</a:t>
            </a:fld>
            <a:endParaRPr lang="en-US"/>
          </a:p>
        </p:txBody>
      </p:sp>
      <p:sp>
        <p:nvSpPr>
          <p:cNvPr id="3" name="Rectangle 2"/>
          <p:cNvSpPr/>
          <p:nvPr/>
        </p:nvSpPr>
        <p:spPr>
          <a:xfrm>
            <a:off x="0" y="1628800"/>
            <a:ext cx="9144000" cy="3287054"/>
          </a:xfrm>
          <a:prstGeom prst="rect">
            <a:avLst/>
          </a:prstGeom>
        </p:spPr>
        <p:txBody>
          <a:bodyPr wrap="square">
            <a:spAutoFit/>
          </a:bodyPr>
          <a:lstStyle/>
          <a:p>
            <a:pPr marL="342900" lvl="1" indent="-342900" eaLnBrk="0" fontAlgn="base" hangingPunct="0">
              <a:spcBef>
                <a:spcPct val="20000"/>
              </a:spcBef>
              <a:spcAft>
                <a:spcPct val="0"/>
              </a:spcAft>
              <a:buFont typeface="Wingdings" charset="2"/>
              <a:buChar char="Ø"/>
            </a:pPr>
            <a:r>
              <a:rPr lang="en-US" b="1" kern="0" dirty="0" smtClean="0">
                <a:solidFill>
                  <a:srgbClr val="002569"/>
                </a:solidFill>
                <a:latin typeface="Arial" charset="0"/>
                <a:ea typeface="ＭＳ Ｐゴシック" charset="-128"/>
              </a:rPr>
              <a:t>The Pilot activity is closing</a:t>
            </a:r>
          </a:p>
          <a:p>
            <a:pPr marL="800100" lvl="2" indent="-342900" eaLnBrk="0" fontAlgn="base" hangingPunct="0">
              <a:spcBef>
                <a:spcPct val="20000"/>
              </a:spcBef>
              <a:spcAft>
                <a:spcPct val="0"/>
              </a:spcAft>
              <a:buFont typeface="Arial" charset="0"/>
              <a:buChar char="•"/>
            </a:pPr>
            <a:r>
              <a:rPr lang="en-US" kern="0" dirty="0" smtClean="0">
                <a:solidFill>
                  <a:srgbClr val="002569"/>
                </a:solidFill>
                <a:latin typeface="Arial" charset="0"/>
                <a:ea typeface="ＭＳ Ｐゴシック" charset="-128"/>
              </a:rPr>
              <a:t>Formal closure End November</a:t>
            </a:r>
          </a:p>
          <a:p>
            <a:pPr marL="800100" lvl="2" indent="-342900" eaLnBrk="0" fontAlgn="base" hangingPunct="0">
              <a:spcBef>
                <a:spcPct val="20000"/>
              </a:spcBef>
              <a:spcAft>
                <a:spcPct val="0"/>
              </a:spcAft>
              <a:buFont typeface="Arial" charset="0"/>
              <a:buChar char="•"/>
            </a:pPr>
            <a:r>
              <a:rPr lang="en-US" kern="0" dirty="0" smtClean="0">
                <a:solidFill>
                  <a:srgbClr val="002569"/>
                </a:solidFill>
                <a:latin typeface="Arial" charset="0"/>
                <a:ea typeface="ＭＳ Ｐゴシック" charset="-128"/>
              </a:rPr>
              <a:t>No additional data requests expected in this framework</a:t>
            </a:r>
          </a:p>
          <a:p>
            <a:pPr marL="800100" lvl="2" indent="-342900" eaLnBrk="0" fontAlgn="base" hangingPunct="0">
              <a:spcBef>
                <a:spcPct val="20000"/>
              </a:spcBef>
              <a:spcAft>
                <a:spcPct val="0"/>
              </a:spcAft>
              <a:buFont typeface="Arial" charset="0"/>
              <a:buChar char="•"/>
            </a:pPr>
            <a:r>
              <a:rPr lang="en-US" kern="0" dirty="0" smtClean="0">
                <a:solidFill>
                  <a:srgbClr val="002569"/>
                </a:solidFill>
                <a:latin typeface="Arial" charset="0"/>
                <a:ea typeface="ＭＳ Ｐゴシック" charset="-128"/>
              </a:rPr>
              <a:t>Some VA results still pending, will be integrated in the Final Report (intended early Q4 2017)</a:t>
            </a:r>
          </a:p>
          <a:p>
            <a:pPr marL="342900" lvl="1" indent="-342900" eaLnBrk="0" fontAlgn="base" hangingPunct="0">
              <a:spcBef>
                <a:spcPct val="20000"/>
              </a:spcBef>
              <a:spcAft>
                <a:spcPct val="0"/>
              </a:spcAft>
              <a:buFont typeface="Wingdings" charset="2"/>
              <a:buChar char="Ø"/>
            </a:pPr>
            <a:r>
              <a:rPr lang="en-US" b="1" kern="0" dirty="0" smtClean="0">
                <a:solidFill>
                  <a:srgbClr val="002569"/>
                </a:solidFill>
                <a:latin typeface="Arial" charset="0"/>
                <a:ea typeface="ＭＳ Ｐゴシック" charset="-128"/>
              </a:rPr>
              <a:t>A new Seismic Hazard Consolidation activity is proposed </a:t>
            </a:r>
            <a:endParaRPr lang="en-US" kern="0" dirty="0">
              <a:solidFill>
                <a:srgbClr val="002569"/>
              </a:solidFill>
              <a:latin typeface="Arial" charset="0"/>
              <a:ea typeface="ＭＳ Ｐゴシック" charset="-128"/>
            </a:endParaRPr>
          </a:p>
          <a:p>
            <a:pPr marL="800100" lvl="2" indent="-342900" eaLnBrk="0" fontAlgn="base" hangingPunct="0">
              <a:spcBef>
                <a:spcPct val="20000"/>
              </a:spcBef>
              <a:spcAft>
                <a:spcPct val="0"/>
              </a:spcAft>
              <a:buFont typeface="Arial" charset="0"/>
              <a:buChar char="•"/>
            </a:pPr>
            <a:r>
              <a:rPr lang="en-US" kern="0" dirty="0" smtClean="0">
                <a:solidFill>
                  <a:srgbClr val="002569"/>
                </a:solidFill>
                <a:latin typeface="Arial" charset="0"/>
                <a:ea typeface="ＭＳ Ｐゴシック" charset="-128"/>
              </a:rPr>
              <a:t>A Draft was circulated on 30 August (</a:t>
            </a:r>
            <a:r>
              <a:rPr lang="en-US" kern="0" dirty="0" err="1" smtClean="0">
                <a:solidFill>
                  <a:srgbClr val="002569"/>
                </a:solidFill>
                <a:latin typeface="Arial" charset="0"/>
                <a:ea typeface="ＭＳ Ｐゴシック" charset="-128"/>
              </a:rPr>
              <a:t>Proposition_Seismic_Hazards_Consolidation_Phase</a:t>
            </a:r>
            <a:r>
              <a:rPr lang="en-US" kern="0" dirty="0" smtClean="0">
                <a:solidFill>
                  <a:srgbClr val="002569"/>
                </a:solidFill>
                <a:latin typeface="Arial" charset="0"/>
                <a:ea typeface="ＭＳ Ｐゴシック" charset="-128"/>
              </a:rPr>
              <a:t>)</a:t>
            </a:r>
          </a:p>
          <a:p>
            <a:pPr marL="800100" lvl="2" indent="-342900" eaLnBrk="0" fontAlgn="base" hangingPunct="0">
              <a:spcBef>
                <a:spcPct val="20000"/>
              </a:spcBef>
              <a:spcAft>
                <a:spcPct val="0"/>
              </a:spcAft>
              <a:buFont typeface="Arial" charset="0"/>
              <a:buChar char="•"/>
            </a:pPr>
            <a:r>
              <a:rPr lang="en-US" kern="0" dirty="0" smtClean="0">
                <a:solidFill>
                  <a:srgbClr val="002569"/>
                </a:solidFill>
                <a:latin typeface="Arial" charset="0"/>
                <a:ea typeface="ＭＳ Ｐゴシック" charset="-128"/>
              </a:rPr>
              <a:t>Awaiting approval with the aim to kick off in End 2017.</a:t>
            </a:r>
          </a:p>
          <a:p>
            <a:pPr marL="0" lvl="1" eaLnBrk="0" fontAlgn="base" hangingPunct="0">
              <a:spcBef>
                <a:spcPct val="20000"/>
              </a:spcBef>
              <a:spcAft>
                <a:spcPct val="0"/>
              </a:spcAft>
            </a:pPr>
            <a:endParaRPr lang="en-GB" sz="2000" b="1" kern="0" dirty="0">
              <a:solidFill>
                <a:srgbClr val="008080"/>
              </a:solidFill>
              <a:latin typeface="Arial" charset="0"/>
              <a:ea typeface="ＭＳ Ｐゴシック" charset="-128"/>
            </a:endParaRPr>
          </a:p>
        </p:txBody>
      </p:sp>
      <p:sp>
        <p:nvSpPr>
          <p:cNvPr id="4" name="Title 4"/>
          <p:cNvSpPr txBox="1">
            <a:spLocks/>
          </p:cNvSpPr>
          <p:nvPr/>
        </p:nvSpPr>
        <p:spPr bwMode="auto">
          <a:xfrm>
            <a:off x="150292" y="116632"/>
            <a:ext cx="8870418" cy="850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US" dirty="0" smtClean="0">
                <a:latin typeface="Calibri" charset="0"/>
                <a:ea typeface="Calibri" charset="0"/>
                <a:cs typeface="Calibri" charset="0"/>
              </a:rPr>
              <a:t>Conclusion</a:t>
            </a:r>
            <a:endParaRPr lang="el-GR" dirty="0">
              <a:latin typeface="Calibri" charset="0"/>
              <a:ea typeface="Calibri" charset="0"/>
              <a:cs typeface="Calibri" charset="0"/>
            </a:endParaRPr>
          </a:p>
        </p:txBody>
      </p:sp>
    </p:spTree>
    <p:extLst>
      <p:ext uri="{BB962C8B-B14F-4D97-AF65-F5344CB8AC3E}">
        <p14:creationId xmlns:p14="http://schemas.microsoft.com/office/powerpoint/2010/main" val="40495309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0E5741A4-A864-49A7-944A-A05ED55E0BC5}" type="slidenum">
              <a:rPr lang="fr-FR" smtClean="0"/>
              <a:pPr/>
              <a:t>48</a:t>
            </a:fld>
            <a:endParaRPr lang="fr-FR"/>
          </a:p>
        </p:txBody>
      </p:sp>
      <p:sp>
        <p:nvSpPr>
          <p:cNvPr id="6" name="Rectangle 5"/>
          <p:cNvSpPr/>
          <p:nvPr/>
        </p:nvSpPr>
        <p:spPr>
          <a:xfrm>
            <a:off x="3079446" y="2924944"/>
            <a:ext cx="291778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364"/>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Thank</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 </a:t>
            </a:r>
            <a:r>
              <a:rPr lang="fr-FR" sz="4000" b="1" dirty="0" err="1"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you</a:t>
            </a:r>
            <a:r>
              <a:rPr lang="fr-FR" sz="4000" b="1" dirty="0" smtClean="0">
                <a:ln w="11430"/>
                <a:solidFill>
                  <a:srgbClr val="002060"/>
                </a:solidFill>
                <a:effectLst>
                  <a:outerShdw blurRad="80000" dist="40000" dir="5040000" algn="tl">
                    <a:srgbClr val="000000">
                      <a:alpha val="30000"/>
                    </a:srgbClr>
                  </a:outerShdw>
                </a:effectLst>
                <a:latin typeface="Helvetica Neue Light" charset="0"/>
                <a:ea typeface="ヒラギノ角ゴ ProN W3" charset="-128"/>
                <a:cs typeface="ヒラギノ角ゴ ProN W3" charset="-128"/>
                <a:sym typeface="Helvetica Neue Light" charset="0"/>
              </a:rPr>
              <a:t>!</a:t>
            </a:r>
            <a:endParaRPr lang="en-GB" sz="4000" b="1" dirty="0">
              <a:ln w="11430"/>
              <a:solidFill>
                <a:srgbClr val="002060"/>
              </a:solidFill>
              <a:effectLst>
                <a:outerShdw blurRad="80000" dist="40000" dir="5040000" algn="tl">
                  <a:srgbClr val="000000">
                    <a:alpha val="30000"/>
                  </a:srgbClr>
                </a:outerShdw>
              </a:effectLst>
              <a:latin typeface="Helvetica Neue"/>
            </a:endParaRPr>
          </a:p>
        </p:txBody>
      </p:sp>
    </p:spTree>
    <p:extLst>
      <p:ext uri="{BB962C8B-B14F-4D97-AF65-F5344CB8AC3E}">
        <p14:creationId xmlns:p14="http://schemas.microsoft.com/office/powerpoint/2010/main" val="32150855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5</a:t>
            </a:fld>
            <a:endParaRPr lang="fr-FR"/>
          </a:p>
        </p:txBody>
      </p:sp>
      <p:sp>
        <p:nvSpPr>
          <p:cNvPr id="2" name="Title 1"/>
          <p:cNvSpPr>
            <a:spLocks noGrp="1"/>
          </p:cNvSpPr>
          <p:nvPr>
            <p:ph type="title" idx="4294967295"/>
          </p:nvPr>
        </p:nvSpPr>
        <p:spPr>
          <a:xfrm>
            <a:off x="251520" y="-11875"/>
            <a:ext cx="6897960" cy="1143000"/>
          </a:xfrm>
        </p:spPr>
        <p:txBody>
          <a:bodyPr>
            <a:normAutofit fontScale="90000"/>
          </a:bodyPr>
          <a:lstStyle/>
          <a:p>
            <a:pPr algn="l"/>
            <a:r>
              <a:rPr lang="en-US" sz="3600" b="1"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Seismic Hazards pilot </a:t>
            </a:r>
            <a:r>
              <a:rPr lang="mr-IN"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a:t>
            </a:r>
            <a:r>
              <a:rPr lang="en-US"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Contributors</a:t>
            </a:r>
            <a:r>
              <a:rPr lang="en-US" sz="3600" dirty="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a:t>
            </a:r>
            <a:r>
              <a:rPr lang="en-US"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and examples of end users</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a:t>
            </a:r>
            <a:endParaRPr lang="el-GR" dirty="0">
              <a:latin typeface="Calibri" panose="020F0502020204030204" pitchFamily="34" charset="0"/>
            </a:endParaRPr>
          </a:p>
        </p:txBody>
      </p:sp>
      <p:sp>
        <p:nvSpPr>
          <p:cNvPr id="3" name="Content Placeholder 2"/>
          <p:cNvSpPr>
            <a:spLocks noGrp="1"/>
          </p:cNvSpPr>
          <p:nvPr>
            <p:ph idx="4294967295"/>
          </p:nvPr>
        </p:nvSpPr>
        <p:spPr>
          <a:xfrm>
            <a:off x="107504" y="1589569"/>
            <a:ext cx="9036496" cy="3855655"/>
          </a:xfrm>
        </p:spPr>
        <p:txBody>
          <a:bodyPr>
            <a:normAutofit fontScale="32500" lnSpcReduction="20000"/>
          </a:bodyPr>
          <a:lstStyle/>
          <a:p>
            <a:pPr marL="0" indent="0">
              <a:buNone/>
            </a:pPr>
            <a:r>
              <a:rPr lang="en-US" sz="4900" b="0" dirty="0" smtClean="0">
                <a:solidFill>
                  <a:schemeClr val="tx1"/>
                </a:solidFill>
                <a:latin typeface="+mn-lt"/>
              </a:rPr>
              <a:t>The pilot is supported by:</a:t>
            </a:r>
          </a:p>
          <a:p>
            <a:r>
              <a:rPr lang="en-US" sz="4900" dirty="0" smtClean="0">
                <a:solidFill>
                  <a:schemeClr val="tx1"/>
                </a:solidFill>
                <a:latin typeface="+mn-lt"/>
              </a:rPr>
              <a:t>6 space agencies</a:t>
            </a:r>
            <a:r>
              <a:rPr lang="en-US" sz="4900" b="0" dirty="0" smtClean="0">
                <a:solidFill>
                  <a:schemeClr val="tx1"/>
                </a:solidFill>
                <a:latin typeface="+mn-lt"/>
              </a:rPr>
              <a:t>: </a:t>
            </a:r>
            <a:r>
              <a:rPr lang="en-US" sz="4900" b="0" dirty="0">
                <a:solidFill>
                  <a:schemeClr val="tx1"/>
                </a:solidFill>
              </a:rPr>
              <a:t>ESA, NASA, ASI, CNES, DLR, </a:t>
            </a:r>
            <a:r>
              <a:rPr lang="en-US" sz="4900" b="0" dirty="0" smtClean="0">
                <a:solidFill>
                  <a:schemeClr val="tx1"/>
                </a:solidFill>
              </a:rPr>
              <a:t>JAXA</a:t>
            </a:r>
            <a:endParaRPr lang="en-US" sz="4900" b="0" dirty="0" smtClean="0">
              <a:solidFill>
                <a:schemeClr val="tx1"/>
              </a:solidFill>
              <a:latin typeface="+mn-lt"/>
            </a:endParaRPr>
          </a:p>
          <a:p>
            <a:r>
              <a:rPr lang="en-US" sz="4900" dirty="0" smtClean="0">
                <a:solidFill>
                  <a:schemeClr val="tx1"/>
                </a:solidFill>
                <a:latin typeface="+mn-lt"/>
              </a:rPr>
              <a:t>8 geoscience </a:t>
            </a:r>
            <a:r>
              <a:rPr lang="en-US" sz="4900" dirty="0" err="1" smtClean="0">
                <a:solidFill>
                  <a:schemeClr val="tx1"/>
                </a:solidFill>
                <a:latin typeface="+mn-lt"/>
              </a:rPr>
              <a:t>centres</a:t>
            </a:r>
            <a:r>
              <a:rPr lang="en-US" sz="4900" dirty="0" smtClean="0">
                <a:solidFill>
                  <a:schemeClr val="tx1"/>
                </a:solidFill>
                <a:latin typeface="+mn-lt"/>
              </a:rPr>
              <a:t> with EO practitioners </a:t>
            </a:r>
            <a:r>
              <a:rPr lang="en-US" sz="4900" b="0" dirty="0" smtClean="0">
                <a:solidFill>
                  <a:schemeClr val="tx1"/>
                </a:solidFill>
                <a:latin typeface="+mn-lt"/>
              </a:rPr>
              <a:t>from </a:t>
            </a:r>
            <a:r>
              <a:rPr lang="en-US" sz="4900" dirty="0" smtClean="0">
                <a:solidFill>
                  <a:schemeClr val="tx1"/>
                </a:solidFill>
                <a:latin typeface="+mn-lt"/>
              </a:rPr>
              <a:t>5 countries </a:t>
            </a:r>
            <a:r>
              <a:rPr lang="en-US" sz="4900" b="0" dirty="0" smtClean="0">
                <a:solidFill>
                  <a:schemeClr val="tx1"/>
                </a:solidFill>
                <a:latin typeface="+mn-lt"/>
              </a:rPr>
              <a:t>focusing on </a:t>
            </a:r>
            <a:r>
              <a:rPr lang="en-US" sz="4900" dirty="0" smtClean="0">
                <a:solidFill>
                  <a:schemeClr val="tx1"/>
                </a:solidFill>
                <a:latin typeface="+mn-lt"/>
              </a:rPr>
              <a:t>11 sites </a:t>
            </a:r>
            <a:r>
              <a:rPr lang="en-US" sz="4900" b="0" dirty="0" smtClean="0">
                <a:solidFill>
                  <a:schemeClr val="tx1"/>
                </a:solidFill>
                <a:latin typeface="+mn-lt"/>
              </a:rPr>
              <a:t>(AOIs) worldwide:</a:t>
            </a:r>
          </a:p>
          <a:p>
            <a:pPr lvl="1"/>
            <a:r>
              <a:rPr lang="en-US" sz="4900" b="0" dirty="0" smtClean="0">
                <a:solidFill>
                  <a:schemeClr val="tx1"/>
                </a:solidFill>
                <a:latin typeface="+mn-lt"/>
              </a:rPr>
              <a:t>INGV</a:t>
            </a:r>
            <a:r>
              <a:rPr lang="en-US" sz="4900" b="0" dirty="0">
                <a:solidFill>
                  <a:schemeClr val="tx1"/>
                </a:solidFill>
                <a:latin typeface="+mn-lt"/>
              </a:rPr>
              <a:t> </a:t>
            </a:r>
            <a:r>
              <a:rPr lang="en-US" sz="4900" b="0" dirty="0" smtClean="0">
                <a:solidFill>
                  <a:schemeClr val="tx1"/>
                </a:solidFill>
                <a:latin typeface="+mn-lt"/>
              </a:rPr>
              <a:t>(IT) </a:t>
            </a:r>
          </a:p>
          <a:p>
            <a:pPr lvl="1"/>
            <a:r>
              <a:rPr lang="en-US" sz="4900" b="0" dirty="0" smtClean="0">
                <a:solidFill>
                  <a:schemeClr val="tx1"/>
                </a:solidFill>
                <a:latin typeface="+mn-lt"/>
              </a:rPr>
              <a:t>COMET (UK)</a:t>
            </a:r>
          </a:p>
          <a:p>
            <a:pPr lvl="1"/>
            <a:r>
              <a:rPr lang="en-US" sz="4900" b="0" dirty="0" smtClean="0">
                <a:solidFill>
                  <a:schemeClr val="tx1"/>
                </a:solidFill>
                <a:latin typeface="+mn-lt"/>
              </a:rPr>
              <a:t>NASA JPL (US)</a:t>
            </a:r>
          </a:p>
          <a:p>
            <a:pPr lvl="1"/>
            <a:r>
              <a:rPr lang="it-IT" sz="4900" b="0" dirty="0" smtClean="0">
                <a:solidFill>
                  <a:schemeClr val="tx1"/>
                </a:solidFill>
                <a:latin typeface="+mn-lt"/>
              </a:rPr>
              <a:t>CNR IREA (IT) </a:t>
            </a:r>
          </a:p>
          <a:p>
            <a:pPr lvl="1"/>
            <a:r>
              <a:rPr lang="en-US" sz="4900" b="0" dirty="0" smtClean="0">
                <a:solidFill>
                  <a:schemeClr val="tx1"/>
                </a:solidFill>
                <a:latin typeface="+mn-lt"/>
              </a:rPr>
              <a:t>University </a:t>
            </a:r>
            <a:r>
              <a:rPr lang="en-US" sz="4900" b="0" dirty="0">
                <a:solidFill>
                  <a:schemeClr val="tx1"/>
                </a:solidFill>
                <a:latin typeface="+mn-lt"/>
              </a:rPr>
              <a:t>of </a:t>
            </a:r>
            <a:r>
              <a:rPr lang="en-US" sz="4900" b="0" dirty="0" smtClean="0">
                <a:solidFill>
                  <a:schemeClr val="tx1"/>
                </a:solidFill>
                <a:latin typeface="+mn-lt"/>
              </a:rPr>
              <a:t>Miami (US)</a:t>
            </a:r>
          </a:p>
          <a:p>
            <a:pPr lvl="1"/>
            <a:r>
              <a:rPr lang="en-US" sz="4900" b="0" dirty="0" smtClean="0">
                <a:solidFill>
                  <a:schemeClr val="tx1"/>
                </a:solidFill>
                <a:latin typeface="+mn-lt"/>
              </a:rPr>
              <a:t>NOA (GR)</a:t>
            </a:r>
          </a:p>
          <a:p>
            <a:pPr lvl="1"/>
            <a:r>
              <a:rPr lang="en-US" sz="4900" b="0" dirty="0" smtClean="0">
                <a:solidFill>
                  <a:schemeClr val="tx1"/>
                </a:solidFill>
                <a:latin typeface="+mn-lt"/>
              </a:rPr>
              <a:t>UNAVCO (US)</a:t>
            </a:r>
          </a:p>
          <a:p>
            <a:pPr lvl="1"/>
            <a:r>
              <a:rPr lang="it-IT" sz="4900" b="0" dirty="0" err="1" smtClean="0">
                <a:solidFill>
                  <a:schemeClr val="tx1"/>
                </a:solidFill>
                <a:latin typeface="+mn-lt"/>
              </a:rPr>
              <a:t>ISTerre</a:t>
            </a:r>
            <a:r>
              <a:rPr lang="it-IT" sz="4900" b="0" dirty="0" smtClean="0">
                <a:solidFill>
                  <a:schemeClr val="tx1"/>
                </a:solidFill>
                <a:latin typeface="+mn-lt"/>
              </a:rPr>
              <a:t>/IPGP(FR)</a:t>
            </a:r>
            <a:endParaRPr lang="en-US" sz="4900" b="0" dirty="0" smtClean="0">
              <a:latin typeface="+mn-lt"/>
            </a:endParaRPr>
          </a:p>
          <a:p>
            <a:pPr lvl="0">
              <a:spcAft>
                <a:spcPts val="1000"/>
              </a:spcAft>
              <a:buFont typeface="+mj-lt"/>
              <a:buAutoNum type="alphaUcPeriod" startAt="3"/>
              <a:defRPr/>
            </a:pPr>
            <a:endParaRPr lang="en-GB" sz="4900" b="0" i="1" dirty="0">
              <a:solidFill>
                <a:srgbClr val="002569"/>
              </a:solidFill>
            </a:endParaRPr>
          </a:p>
          <a:p>
            <a:pPr marL="0" indent="0">
              <a:spcAft>
                <a:spcPts val="1000"/>
              </a:spcAft>
              <a:buNone/>
              <a:defRPr/>
            </a:pPr>
            <a:r>
              <a:rPr lang="en-GB" sz="4900" dirty="0" smtClean="0">
                <a:solidFill>
                  <a:srgbClr val="002569"/>
                </a:solidFill>
              </a:rPr>
              <a:t>End users</a:t>
            </a:r>
            <a:r>
              <a:rPr lang="en-GB" sz="4900" b="0" dirty="0" smtClean="0">
                <a:solidFill>
                  <a:srgbClr val="002569"/>
                </a:solidFill>
              </a:rPr>
              <a:t>: </a:t>
            </a:r>
            <a:r>
              <a:rPr lang="en-US" sz="4900" b="0" dirty="0">
                <a:solidFill>
                  <a:srgbClr val="002569"/>
                </a:solidFill>
              </a:rPr>
              <a:t>Italian Civil </a:t>
            </a:r>
            <a:r>
              <a:rPr lang="en-US" sz="4900" b="0" dirty="0" smtClean="0">
                <a:solidFill>
                  <a:srgbClr val="002569"/>
                </a:solidFill>
              </a:rPr>
              <a:t>Protection Department (DPC), </a:t>
            </a:r>
            <a:r>
              <a:rPr lang="en-US" sz="4900" b="0" dirty="0">
                <a:solidFill>
                  <a:srgbClr val="002569"/>
                </a:solidFill>
              </a:rPr>
              <a:t>Greek </a:t>
            </a:r>
            <a:r>
              <a:rPr lang="en-US" sz="4900" b="0" dirty="0"/>
              <a:t>Earthquake Planning and Protection </a:t>
            </a:r>
            <a:r>
              <a:rPr lang="en-US" sz="4900" b="0" dirty="0" smtClean="0"/>
              <a:t>Organization (EPPO</a:t>
            </a:r>
            <a:endParaRPr lang="en-GB" sz="4900" b="0" i="1" dirty="0">
              <a:solidFill>
                <a:srgbClr val="002569"/>
              </a:solidFill>
            </a:endParaRPr>
          </a:p>
        </p:txBody>
      </p:sp>
    </p:spTree>
    <p:extLst>
      <p:ext uri="{BB962C8B-B14F-4D97-AF65-F5344CB8AC3E}">
        <p14:creationId xmlns:p14="http://schemas.microsoft.com/office/powerpoint/2010/main" val="1153463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6</a:t>
            </a:fld>
            <a:endParaRPr lang="fr-FR"/>
          </a:p>
        </p:txBody>
      </p:sp>
      <p:sp>
        <p:nvSpPr>
          <p:cNvPr id="2" name="Title 1"/>
          <p:cNvSpPr>
            <a:spLocks noGrp="1"/>
          </p:cNvSpPr>
          <p:nvPr>
            <p:ph type="title" idx="4294967295"/>
          </p:nvPr>
        </p:nvSpPr>
        <p:spPr>
          <a:xfrm>
            <a:off x="251520" y="2420888"/>
            <a:ext cx="8640960" cy="2366963"/>
          </a:xfrm>
        </p:spPr>
        <p:txBody>
          <a:bodyPr>
            <a:noAutofit/>
          </a:bodyPr>
          <a:lstStyle/>
          <a:p>
            <a:pPr lvl="1" algn="ctr"/>
            <a: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600"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b="1" dirty="0" smtClean="0">
                <a:solidFill>
                  <a:schemeClr val="tx2"/>
                </a:solidFill>
                <a:effectLst>
                  <a:outerShdw blurRad="38100" dist="38100" dir="2700000" algn="tl">
                    <a:srgbClr val="000000">
                      <a:alpha val="43137"/>
                    </a:srgbClr>
                  </a:outerShdw>
                </a:effectLst>
              </a:rPr>
              <a:t>Outcomes</a:t>
            </a:r>
            <a:r>
              <a:rPr lang="en-US" sz="3200" b="1" dirty="0">
                <a:solidFill>
                  <a:schemeClr val="tx2"/>
                </a:solidFill>
                <a:effectLst>
                  <a:outerShdw blurRad="38100" dist="38100" dir="2700000" algn="tl">
                    <a:srgbClr val="000000">
                      <a:alpha val="43137"/>
                    </a:srgbClr>
                  </a:outerShdw>
                </a:effectLst>
              </a:rPr>
              <a:t/>
            </a:r>
            <a:br>
              <a:rPr lang="en-US" sz="3200" b="1" dirty="0">
                <a:solidFill>
                  <a:schemeClr val="tx2"/>
                </a:solidFill>
                <a:effectLst>
                  <a:outerShdw blurRad="38100" dist="38100" dir="2700000" algn="tl">
                    <a:srgbClr val="000000">
                      <a:alpha val="43137"/>
                    </a:srgbClr>
                  </a:outerShdw>
                </a:effectLst>
              </a:rPr>
            </a:br>
            <a: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3200" b="1" u="sng" dirty="0" smtClean="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endParaRPr lang="el-GR" sz="3200" b="1" u="sng" dirty="0">
              <a:solidFill>
                <a:schemeClr val="tx2"/>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77583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7</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dirty="0" smtClean="0">
                <a:effectLst>
                  <a:outerShdw blurRad="38100" dist="38100" dir="2700000" algn="tl">
                    <a:srgbClr val="000000">
                      <a:alpha val="43137"/>
                    </a:srgbClr>
                  </a:outerShdw>
                </a:effectLst>
                <a:latin typeface="Calibri" panose="020F0502020204030204" pitchFamily="34" charset="0"/>
              </a:rPr>
              <a:t>Achievements </a:t>
            </a:r>
            <a:r>
              <a:rPr lang="mr-IN" dirty="0" smtClean="0">
                <a:effectLst>
                  <a:outerShdw blurRad="38100" dist="38100" dir="2700000" algn="tl">
                    <a:srgbClr val="000000">
                      <a:alpha val="43137"/>
                    </a:srgbClr>
                  </a:outerShdw>
                </a:effectLst>
                <a:latin typeface="Calibri" panose="020F0502020204030204" pitchFamily="34" charset="0"/>
              </a:rPr>
              <a:t>–</a:t>
            </a:r>
            <a:r>
              <a:rPr lang="en-US" dirty="0" smtClean="0">
                <a:effectLst>
                  <a:outerShdw blurRad="38100" dist="38100" dir="2700000" algn="tl">
                    <a:srgbClr val="000000">
                      <a:alpha val="43137"/>
                    </a:srgbClr>
                  </a:outerShdw>
                </a:effectLst>
                <a:latin typeface="Calibri" panose="020F0502020204030204" pitchFamily="34" charset="0"/>
              </a:rPr>
              <a:t> Objective A</a:t>
            </a:r>
            <a:endParaRPr lang="el-GR"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180528" y="1340768"/>
            <a:ext cx="9176048" cy="2232248"/>
          </a:xfrm>
        </p:spPr>
        <p:txBody>
          <a:bodyPr/>
          <a:lstStyle/>
          <a:p>
            <a:pPr marL="457200" lvl="1" indent="0">
              <a:buNone/>
            </a:pPr>
            <a:r>
              <a:rPr lang="en-US" sz="1600" b="0" dirty="0" smtClean="0">
                <a:solidFill>
                  <a:srgbClr val="002569"/>
                </a:solidFill>
              </a:rPr>
              <a:t>The </a:t>
            </a:r>
            <a:r>
              <a:rPr lang="en-US" sz="1600" dirty="0" smtClean="0">
                <a:solidFill>
                  <a:srgbClr val="002569"/>
                </a:solidFill>
              </a:rPr>
              <a:t>Seismic Hazards pilot met its objectives</a:t>
            </a:r>
            <a:r>
              <a:rPr lang="en-US" sz="1600" b="0" dirty="0" smtClean="0">
                <a:solidFill>
                  <a:srgbClr val="002569"/>
                </a:solidFill>
              </a:rPr>
              <a:t>, in particular:</a:t>
            </a:r>
          </a:p>
          <a:p>
            <a:pPr marL="457200" lvl="1" indent="0">
              <a:buNone/>
            </a:pPr>
            <a:endParaRPr lang="en-US" sz="1600" u="sng" dirty="0" smtClean="0">
              <a:solidFill>
                <a:srgbClr val="002569"/>
              </a:solidFill>
            </a:endParaRPr>
          </a:p>
          <a:p>
            <a:pPr marL="457200" lvl="1" indent="0">
              <a:buNone/>
            </a:pPr>
            <a:r>
              <a:rPr lang="en-US" sz="1600" u="sng" dirty="0" smtClean="0">
                <a:solidFill>
                  <a:srgbClr val="002569"/>
                </a:solidFill>
              </a:rPr>
              <a:t>Objective A: </a:t>
            </a:r>
            <a:r>
              <a:rPr lang="en-GB" sz="1600" dirty="0">
                <a:solidFill>
                  <a:schemeClr val="tx1"/>
                </a:solidFill>
              </a:rPr>
              <a:t>Support the generation of globally self-consistent strain rate estimates and the mapping of active faults at the global scale by providing EO </a:t>
            </a:r>
            <a:r>
              <a:rPr lang="en-GB" sz="1600" dirty="0" err="1">
                <a:solidFill>
                  <a:schemeClr val="tx1"/>
                </a:solidFill>
              </a:rPr>
              <a:t>InSAR</a:t>
            </a:r>
            <a:r>
              <a:rPr lang="en-GB" sz="1600" dirty="0">
                <a:solidFill>
                  <a:schemeClr val="tx1"/>
                </a:solidFill>
              </a:rPr>
              <a:t> and optical data and processing capacities to existing initiatives, such as the </a:t>
            </a:r>
            <a:r>
              <a:rPr lang="en-GB" sz="1600" dirty="0" err="1">
                <a:solidFill>
                  <a:schemeClr val="tx1"/>
                </a:solidFill>
              </a:rPr>
              <a:t>iGSRM</a:t>
            </a:r>
            <a:r>
              <a:rPr lang="en-GB" sz="1600" dirty="0">
                <a:solidFill>
                  <a:schemeClr val="tx1"/>
                </a:solidFill>
              </a:rPr>
              <a:t> </a:t>
            </a:r>
            <a:r>
              <a:rPr lang="en-GB" sz="1600" b="0" i="1" dirty="0">
                <a:solidFill>
                  <a:schemeClr val="tx1"/>
                </a:solidFill>
              </a:rPr>
              <a:t>[role of EO: wide extent satellite observations] </a:t>
            </a:r>
            <a:r>
              <a:rPr lang="en-GB" sz="1600" b="0" i="1" dirty="0" smtClean="0">
                <a:solidFill>
                  <a:schemeClr val="tx1"/>
                </a:solidFill>
              </a:rPr>
              <a:t> </a:t>
            </a:r>
          </a:p>
          <a:p>
            <a:pPr marL="457200" lvl="1" indent="0">
              <a:buNone/>
            </a:pPr>
            <a:r>
              <a:rPr lang="en-GB" sz="1600" b="0" i="1" dirty="0" smtClean="0">
                <a:solidFill>
                  <a:schemeClr val="tx1"/>
                </a:solidFill>
              </a:rPr>
              <a:t>Pilot objective: </a:t>
            </a:r>
            <a:r>
              <a:rPr lang="en-GB" sz="1600" b="0" dirty="0" smtClean="0">
                <a:solidFill>
                  <a:srgbClr val="FF0000"/>
                </a:solidFill>
              </a:rPr>
              <a:t>Test</a:t>
            </a:r>
            <a:r>
              <a:rPr lang="en-GB" sz="1600" b="0" dirty="0">
                <a:solidFill>
                  <a:srgbClr val="FF0000"/>
                </a:solidFill>
              </a:rPr>
              <a:t>, validate and start production in representative priority </a:t>
            </a:r>
            <a:r>
              <a:rPr lang="en-GB" sz="1600" b="0" dirty="0" smtClean="0">
                <a:solidFill>
                  <a:srgbClr val="FF0000"/>
                </a:solidFill>
              </a:rPr>
              <a:t>areas</a:t>
            </a:r>
            <a:endParaRPr lang="en-GB" sz="1600" b="0" i="1" dirty="0">
              <a:solidFill>
                <a:schemeClr val="tx1"/>
              </a:solidFill>
            </a:endParaRPr>
          </a:p>
          <a:p>
            <a:pPr marL="457200" lvl="1" indent="0">
              <a:buNone/>
            </a:pPr>
            <a:endParaRPr lang="en-US" sz="1600" b="0" u="sng" dirty="0" smtClean="0">
              <a:solidFill>
                <a:srgbClr val="002569"/>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455" y="3337457"/>
            <a:ext cx="2650357" cy="1387687"/>
          </a:xfrm>
          <a:prstGeom prst="rect">
            <a:avLst/>
          </a:prstGeom>
        </p:spPr>
      </p:pic>
      <p:sp>
        <p:nvSpPr>
          <p:cNvPr id="2" name="Rectangle 1"/>
          <p:cNvSpPr/>
          <p:nvPr/>
        </p:nvSpPr>
        <p:spPr>
          <a:xfrm>
            <a:off x="-180527" y="3281721"/>
            <a:ext cx="6652194" cy="3913892"/>
          </a:xfrm>
          <a:prstGeom prst="rect">
            <a:avLst/>
          </a:prstGeom>
        </p:spPr>
        <p:txBody>
          <a:bodyPr wrap="square">
            <a:spAutoFit/>
          </a:bodyPr>
          <a:lstStyle/>
          <a:p>
            <a:pPr lvl="1"/>
            <a:r>
              <a:rPr lang="en-US" sz="1600" u="sng" dirty="0">
                <a:solidFill>
                  <a:srgbClr val="002569"/>
                </a:solidFill>
              </a:rPr>
              <a:t>Strain rate mapping</a:t>
            </a:r>
            <a:r>
              <a:rPr lang="en-US" sz="1600" dirty="0">
                <a:solidFill>
                  <a:srgbClr val="002569"/>
                </a:solidFill>
              </a:rPr>
              <a:t>:</a:t>
            </a:r>
          </a:p>
          <a:p>
            <a:pPr lvl="1">
              <a:buFont typeface="Wingdings" charset="2"/>
              <a:buChar char="ü"/>
            </a:pPr>
            <a:r>
              <a:rPr lang="en-US" sz="1600" dirty="0">
                <a:solidFill>
                  <a:srgbClr val="002569"/>
                </a:solidFill>
              </a:rPr>
              <a:t>The methodology is validated e.g. over Turkey by COMET (UK) and California by Univ. Miami (with EO data collections provided outside CEOS) </a:t>
            </a:r>
          </a:p>
          <a:p>
            <a:pPr lvl="1">
              <a:buFont typeface="Wingdings" charset="2"/>
              <a:buChar char="ü"/>
            </a:pPr>
            <a:r>
              <a:rPr lang="en-US" sz="1600" dirty="0">
                <a:solidFill>
                  <a:srgbClr val="002569"/>
                </a:solidFill>
              </a:rPr>
              <a:t>The global production has started: the entire length of the North Anatolian Fault System has been already processed by COMET</a:t>
            </a:r>
          </a:p>
          <a:p>
            <a:pPr lvl="1"/>
            <a:endParaRPr lang="en-US" sz="1600" u="sng" dirty="0">
              <a:solidFill>
                <a:srgbClr val="002569"/>
              </a:solidFill>
            </a:endParaRPr>
          </a:p>
          <a:p>
            <a:pPr lvl="1"/>
            <a:r>
              <a:rPr lang="en-US" sz="1600" u="sng" dirty="0">
                <a:solidFill>
                  <a:srgbClr val="002569"/>
                </a:solidFill>
              </a:rPr>
              <a:t>Active fault mapping</a:t>
            </a:r>
            <a:r>
              <a:rPr lang="en-US" sz="1600" dirty="0">
                <a:solidFill>
                  <a:srgbClr val="002569"/>
                </a:solidFill>
              </a:rPr>
              <a:t>:</a:t>
            </a:r>
          </a:p>
          <a:p>
            <a:pPr lvl="1">
              <a:buFont typeface="Wingdings" charset="2"/>
              <a:buChar char="ü"/>
            </a:pPr>
            <a:r>
              <a:rPr lang="en-US" sz="1600" dirty="0">
                <a:solidFill>
                  <a:srgbClr val="002569"/>
                </a:solidFill>
              </a:rPr>
              <a:t>Stereo optical data used to support fault reconnaissance mapping locally over limited areas </a:t>
            </a:r>
            <a:r>
              <a:rPr lang="en-US" sz="1600" dirty="0" smtClean="0">
                <a:solidFill>
                  <a:srgbClr val="002569"/>
                </a:solidFill>
              </a:rPr>
              <a:t>(by University of Leeds and COMET)</a:t>
            </a:r>
            <a:endParaRPr lang="en-US" sz="1600" dirty="0">
              <a:solidFill>
                <a:srgbClr val="002569"/>
              </a:solidFill>
            </a:endParaRPr>
          </a:p>
          <a:p>
            <a:pPr lvl="1">
              <a:buFont typeface="Wingdings" charset="2"/>
              <a:buChar char="ü"/>
            </a:pPr>
            <a:r>
              <a:rPr lang="en-US" sz="1600" dirty="0">
                <a:solidFill>
                  <a:srgbClr val="002569"/>
                </a:solidFill>
              </a:rPr>
              <a:t>First analysis of the need for large scale fault reconnaissance mapping  </a:t>
            </a:r>
          </a:p>
          <a:p>
            <a:pPr lvl="1">
              <a:spcAft>
                <a:spcPts val="1000"/>
              </a:spcAft>
              <a:defRPr/>
            </a:pPr>
            <a:endParaRPr lang="el-GR" sz="1600" dirty="0">
              <a:solidFill>
                <a:srgbClr val="002569"/>
              </a:solidFill>
            </a:endParaRPr>
          </a:p>
          <a:p>
            <a:endParaRPr lang="el-GR" sz="16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l="39763" t="3606" r="39762" b="3606"/>
          <a:stretch>
            <a:fillRect/>
          </a:stretch>
        </p:blipFill>
        <p:spPr>
          <a:xfrm rot="5400000">
            <a:off x="7095862" y="4481672"/>
            <a:ext cx="1175250" cy="2624065"/>
          </a:xfrm>
          <a:prstGeom prst="rect">
            <a:avLst/>
          </a:prstGeom>
        </p:spPr>
      </p:pic>
      <p:sp>
        <p:nvSpPr>
          <p:cNvPr id="3" name="Rectangle 2"/>
          <p:cNvSpPr/>
          <p:nvPr/>
        </p:nvSpPr>
        <p:spPr>
          <a:xfrm>
            <a:off x="6471666" y="6381330"/>
            <a:ext cx="2523854" cy="430887"/>
          </a:xfrm>
          <a:prstGeom prst="rect">
            <a:avLst/>
          </a:prstGeom>
        </p:spPr>
        <p:txBody>
          <a:bodyPr wrap="square">
            <a:spAutoFit/>
          </a:bodyPr>
          <a:lstStyle/>
          <a:p>
            <a:r>
              <a:rPr lang="en-US" sz="1100" dirty="0" smtClean="0">
                <a:solidFill>
                  <a:srgbClr val="002569"/>
                </a:solidFill>
              </a:rPr>
              <a:t>Preliminary results over the </a:t>
            </a:r>
            <a:r>
              <a:rPr lang="en-US" sz="1100" dirty="0" err="1" smtClean="0">
                <a:solidFill>
                  <a:srgbClr val="002569"/>
                </a:solidFill>
              </a:rPr>
              <a:t>Sagaing</a:t>
            </a:r>
            <a:r>
              <a:rPr lang="en-US" sz="1100" dirty="0" smtClean="0">
                <a:solidFill>
                  <a:srgbClr val="002569"/>
                </a:solidFill>
              </a:rPr>
              <a:t> fault in Myanmar.</a:t>
            </a:r>
            <a:endParaRPr lang="en-US" sz="1100" dirty="0"/>
          </a:p>
        </p:txBody>
      </p:sp>
      <p:sp>
        <p:nvSpPr>
          <p:cNvPr id="9" name="Rectangle 8"/>
          <p:cNvSpPr/>
          <p:nvPr/>
        </p:nvSpPr>
        <p:spPr>
          <a:xfrm>
            <a:off x="6371454" y="4701399"/>
            <a:ext cx="2523854" cy="261610"/>
          </a:xfrm>
          <a:prstGeom prst="rect">
            <a:avLst/>
          </a:prstGeom>
        </p:spPr>
        <p:txBody>
          <a:bodyPr wrap="square">
            <a:spAutoFit/>
          </a:bodyPr>
          <a:lstStyle/>
          <a:p>
            <a:r>
              <a:rPr lang="en-US" sz="1100" dirty="0" smtClean="0">
                <a:solidFill>
                  <a:srgbClr val="002569"/>
                </a:solidFill>
              </a:rPr>
              <a:t>COMET’s </a:t>
            </a:r>
            <a:r>
              <a:rPr lang="en-US" sz="1100" dirty="0" err="1" smtClean="0">
                <a:solidFill>
                  <a:srgbClr val="002569"/>
                </a:solidFill>
              </a:rPr>
              <a:t>LiCSAR</a:t>
            </a:r>
            <a:r>
              <a:rPr lang="en-US" sz="1100" dirty="0" smtClean="0">
                <a:solidFill>
                  <a:srgbClr val="002569"/>
                </a:solidFill>
              </a:rPr>
              <a:t> portal.</a:t>
            </a:r>
            <a:endParaRPr lang="en-US" sz="1100" dirty="0"/>
          </a:p>
        </p:txBody>
      </p:sp>
    </p:spTree>
    <p:extLst>
      <p:ext uri="{BB962C8B-B14F-4D97-AF65-F5344CB8AC3E}">
        <p14:creationId xmlns:p14="http://schemas.microsoft.com/office/powerpoint/2010/main" val="1139033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8</a:t>
            </a:fld>
            <a:endParaRPr lang="fr-FR"/>
          </a:p>
        </p:txBody>
      </p:sp>
      <p:sp>
        <p:nvSpPr>
          <p:cNvPr id="5" name="Title 4"/>
          <p:cNvSpPr>
            <a:spLocks noGrp="1"/>
          </p:cNvSpPr>
          <p:nvPr>
            <p:ph type="title" idx="4294967295"/>
          </p:nvPr>
        </p:nvSpPr>
        <p:spPr>
          <a:xfrm>
            <a:off x="323527" y="188640"/>
            <a:ext cx="5904657" cy="850900"/>
          </a:xfrm>
        </p:spPr>
        <p:txBody>
          <a:bodyPr>
            <a:noAutofit/>
          </a:bodyPr>
          <a:lstStyle/>
          <a:p>
            <a:pPr algn="l"/>
            <a:r>
              <a:rPr lang="en-US" dirty="0" smtClean="0">
                <a:effectLst>
                  <a:outerShdw blurRad="38100" dist="38100" dir="2700000" algn="tl">
                    <a:srgbClr val="000000">
                      <a:alpha val="43137"/>
                    </a:srgbClr>
                  </a:outerShdw>
                </a:effectLst>
                <a:latin typeface="Calibri" panose="020F0502020204030204" pitchFamily="34" charset="0"/>
              </a:rPr>
              <a:t>Achievements </a:t>
            </a:r>
            <a:r>
              <a:rPr lang="mr-IN" dirty="0" smtClean="0">
                <a:effectLst>
                  <a:outerShdw blurRad="38100" dist="38100" dir="2700000" algn="tl">
                    <a:srgbClr val="000000">
                      <a:alpha val="43137"/>
                    </a:srgbClr>
                  </a:outerShdw>
                </a:effectLst>
                <a:latin typeface="Calibri" panose="020F0502020204030204" pitchFamily="34" charset="0"/>
              </a:rPr>
              <a:t>–</a:t>
            </a:r>
            <a:r>
              <a:rPr lang="en-US" dirty="0" smtClean="0">
                <a:effectLst>
                  <a:outerShdw blurRad="38100" dist="38100" dir="2700000" algn="tl">
                    <a:srgbClr val="000000">
                      <a:alpha val="43137"/>
                    </a:srgbClr>
                  </a:outerShdw>
                </a:effectLst>
                <a:latin typeface="Calibri" panose="020F0502020204030204" pitchFamily="34" charset="0"/>
              </a:rPr>
              <a:t> Objective B</a:t>
            </a:r>
            <a:endParaRPr lang="el-GR"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37728" y="1340768"/>
            <a:ext cx="8888016" cy="5085184"/>
          </a:xfrm>
        </p:spPr>
        <p:txBody>
          <a:bodyPr/>
          <a:lstStyle/>
          <a:p>
            <a:pPr marL="457200" lvl="1" indent="0">
              <a:buNone/>
            </a:pPr>
            <a:endParaRPr lang="en-US" sz="1600" b="0" dirty="0">
              <a:solidFill>
                <a:srgbClr val="002569"/>
              </a:solidFill>
            </a:endParaRPr>
          </a:p>
          <a:p>
            <a:pPr marL="457200" lvl="1" indent="0">
              <a:buNone/>
            </a:pPr>
            <a:r>
              <a:rPr lang="en-GB" sz="1600" u="sng" dirty="0" smtClean="0">
                <a:solidFill>
                  <a:srgbClr val="002569"/>
                </a:solidFill>
              </a:rPr>
              <a:t>Objective B</a:t>
            </a:r>
            <a:r>
              <a:rPr lang="en-GB" sz="1600" dirty="0" smtClean="0">
                <a:solidFill>
                  <a:srgbClr val="002569"/>
                </a:solidFill>
              </a:rPr>
              <a:t>: </a:t>
            </a:r>
            <a:r>
              <a:rPr lang="en-GB" sz="1600" dirty="0">
                <a:solidFill>
                  <a:srgbClr val="002569"/>
                </a:solidFill>
              </a:rPr>
              <a:t>Support and continue the GSNL </a:t>
            </a:r>
            <a:r>
              <a:rPr lang="en-GB" sz="1600" b="0" i="1" dirty="0">
                <a:solidFill>
                  <a:srgbClr val="002569"/>
                </a:solidFill>
              </a:rPr>
              <a:t>[role of EO: multiple observations focused on supersites] </a:t>
            </a:r>
            <a:r>
              <a:rPr lang="en-GB" sz="1600" b="0" i="1" dirty="0" smtClean="0">
                <a:solidFill>
                  <a:srgbClr val="002569"/>
                </a:solidFill>
              </a:rPr>
              <a:t> </a:t>
            </a:r>
          </a:p>
          <a:p>
            <a:pPr marL="457200" lvl="1" indent="0">
              <a:buNone/>
            </a:pPr>
            <a:r>
              <a:rPr lang="en-GB" sz="1600" b="0" i="1" dirty="0">
                <a:solidFill>
                  <a:schemeClr val="tx1"/>
                </a:solidFill>
              </a:rPr>
              <a:t>Pilot objective: </a:t>
            </a:r>
            <a:r>
              <a:rPr lang="en-GB" sz="1600" b="0" dirty="0" smtClean="0">
                <a:solidFill>
                  <a:srgbClr val="FF0000"/>
                </a:solidFill>
              </a:rPr>
              <a:t>Help </a:t>
            </a:r>
            <a:r>
              <a:rPr lang="en-GB" sz="1600" b="0" dirty="0">
                <a:solidFill>
                  <a:srgbClr val="FF0000"/>
                </a:solidFill>
              </a:rPr>
              <a:t>the GNSL access and exploit </a:t>
            </a:r>
            <a:r>
              <a:rPr lang="en-GB" sz="1600" b="0" dirty="0" smtClean="0">
                <a:solidFill>
                  <a:srgbClr val="FF0000"/>
                </a:solidFill>
              </a:rPr>
              <a:t>data</a:t>
            </a:r>
            <a:endParaRPr lang="en-GB" sz="1600" b="0" dirty="0" smtClean="0">
              <a:solidFill>
                <a:srgbClr val="002569"/>
              </a:solidFill>
            </a:endParaRPr>
          </a:p>
          <a:p>
            <a:pPr marL="457200" lvl="1" indent="0">
              <a:buNone/>
            </a:pPr>
            <a:endParaRPr lang="en-GB" sz="1600" u="sng" dirty="0">
              <a:solidFill>
                <a:srgbClr val="002569"/>
              </a:solidFill>
            </a:endParaRPr>
          </a:p>
          <a:p>
            <a:pPr lvl="1">
              <a:buFont typeface="Wingdings" charset="2"/>
              <a:buChar char="ü"/>
            </a:pPr>
            <a:r>
              <a:rPr lang="en-US" sz="1600" b="0" dirty="0" smtClean="0">
                <a:solidFill>
                  <a:srgbClr val="002569"/>
                </a:solidFill>
              </a:rPr>
              <a:t>The </a:t>
            </a:r>
            <a:r>
              <a:rPr lang="en-US" sz="1600" b="0" dirty="0">
                <a:solidFill>
                  <a:srgbClr val="002569"/>
                </a:solidFill>
              </a:rPr>
              <a:t>GEP successfully </a:t>
            </a:r>
            <a:r>
              <a:rPr lang="en-US" sz="1600" b="0" dirty="0" smtClean="0">
                <a:solidFill>
                  <a:srgbClr val="002569"/>
                </a:solidFill>
              </a:rPr>
              <a:t>supported </a:t>
            </a:r>
            <a:r>
              <a:rPr lang="en-US" sz="1600" b="0" dirty="0">
                <a:solidFill>
                  <a:srgbClr val="002569"/>
                </a:solidFill>
              </a:rPr>
              <a:t>the </a:t>
            </a:r>
            <a:r>
              <a:rPr lang="en-US" sz="1600" b="0" dirty="0" smtClean="0">
                <a:solidFill>
                  <a:srgbClr val="002569"/>
                </a:solidFill>
              </a:rPr>
              <a:t>GSNL experts </a:t>
            </a:r>
            <a:r>
              <a:rPr lang="en-US" sz="1600" b="0" dirty="0">
                <a:solidFill>
                  <a:srgbClr val="002569"/>
                </a:solidFill>
              </a:rPr>
              <a:t>for data </a:t>
            </a:r>
            <a:r>
              <a:rPr lang="en-US" sz="1600" b="0" dirty="0" smtClean="0">
                <a:solidFill>
                  <a:srgbClr val="002569"/>
                </a:solidFill>
              </a:rPr>
              <a:t>delivery, on </a:t>
            </a:r>
            <a:r>
              <a:rPr lang="en-US" sz="1600" b="0" dirty="0">
                <a:solidFill>
                  <a:srgbClr val="002569"/>
                </a:solidFill>
              </a:rPr>
              <a:t>demand processing </a:t>
            </a:r>
            <a:r>
              <a:rPr lang="en-US" sz="1600" b="0" dirty="0" smtClean="0">
                <a:solidFill>
                  <a:srgbClr val="002569"/>
                </a:solidFill>
              </a:rPr>
              <a:t>(mainly </a:t>
            </a:r>
            <a:r>
              <a:rPr lang="en-US" sz="1600" b="0" dirty="0" err="1" smtClean="0">
                <a:solidFill>
                  <a:srgbClr val="002569"/>
                </a:solidFill>
              </a:rPr>
              <a:t>InSAR</a:t>
            </a:r>
            <a:r>
              <a:rPr lang="en-US" sz="1600" b="0" dirty="0" smtClean="0">
                <a:solidFill>
                  <a:srgbClr val="002569"/>
                </a:solidFill>
              </a:rPr>
              <a:t>) and the </a:t>
            </a:r>
            <a:r>
              <a:rPr lang="en-US" sz="1600" b="0" dirty="0">
                <a:solidFill>
                  <a:srgbClr val="002569"/>
                </a:solidFill>
              </a:rPr>
              <a:t>integration of chains dedicated to GSNL </a:t>
            </a:r>
            <a:r>
              <a:rPr lang="en-US" sz="1600" b="0" dirty="0" smtClean="0">
                <a:solidFill>
                  <a:srgbClr val="002569"/>
                </a:solidFill>
              </a:rPr>
              <a:t>activities (e.g. SISTEM by INGV Catania) </a:t>
            </a:r>
          </a:p>
          <a:p>
            <a:pPr lvl="1">
              <a:buFont typeface="Wingdings" charset="2"/>
              <a:buChar char="ü"/>
            </a:pPr>
            <a:r>
              <a:rPr lang="en-US" sz="1600" b="0" dirty="0">
                <a:solidFill>
                  <a:srgbClr val="002569"/>
                </a:solidFill>
              </a:rPr>
              <a:t>The pilot </a:t>
            </a:r>
            <a:r>
              <a:rPr lang="en-US" sz="1600" b="0" dirty="0" smtClean="0">
                <a:solidFill>
                  <a:srgbClr val="002569"/>
                </a:solidFill>
              </a:rPr>
              <a:t>supported the </a:t>
            </a:r>
            <a:r>
              <a:rPr lang="en-US" sz="1600" b="0" dirty="0" err="1">
                <a:solidFill>
                  <a:srgbClr val="002569"/>
                </a:solidFill>
              </a:rPr>
              <a:t>Gorkha</a:t>
            </a:r>
            <a:r>
              <a:rPr lang="en-US" sz="1600" b="0" dirty="0">
                <a:solidFill>
                  <a:srgbClr val="002569"/>
                </a:solidFill>
              </a:rPr>
              <a:t> earthquake Event </a:t>
            </a:r>
            <a:r>
              <a:rPr lang="en-US" sz="1600" b="0" dirty="0" smtClean="0">
                <a:solidFill>
                  <a:srgbClr val="002569"/>
                </a:solidFill>
              </a:rPr>
              <a:t>Supersite, with the additional analysis of ALOS-2 data (not provided through the GSNL).</a:t>
            </a:r>
            <a:endParaRPr lang="en-US" sz="1600" b="0" dirty="0">
              <a:solidFill>
                <a:srgbClr val="002569"/>
              </a:solidFill>
            </a:endParaRPr>
          </a:p>
          <a:p>
            <a:pPr marL="457200" lvl="1" indent="0">
              <a:buNone/>
            </a:pPr>
            <a:endParaRPr lang="en-US" sz="1600" b="0" dirty="0" smtClean="0">
              <a:solidFill>
                <a:srgbClr val="002569"/>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207892"/>
            <a:ext cx="5604717" cy="2650108"/>
          </a:xfrm>
          <a:prstGeom prst="rect">
            <a:avLst/>
          </a:prstGeom>
        </p:spPr>
      </p:pic>
    </p:spTree>
    <p:extLst>
      <p:ext uri="{BB962C8B-B14F-4D97-AF65-F5344CB8AC3E}">
        <p14:creationId xmlns:p14="http://schemas.microsoft.com/office/powerpoint/2010/main" val="2518447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5741A4-A864-49A7-944A-A05ED55E0BC5}" type="slidenum">
              <a:rPr lang="fr-FR" smtClean="0"/>
              <a:pPr/>
              <a:t>9</a:t>
            </a:fld>
            <a:endParaRPr lang="fr-FR"/>
          </a:p>
        </p:txBody>
      </p:sp>
      <p:sp>
        <p:nvSpPr>
          <p:cNvPr id="5" name="Title 4"/>
          <p:cNvSpPr>
            <a:spLocks noGrp="1"/>
          </p:cNvSpPr>
          <p:nvPr>
            <p:ph type="title" idx="4294967295"/>
          </p:nvPr>
        </p:nvSpPr>
        <p:spPr>
          <a:xfrm>
            <a:off x="323527" y="188640"/>
            <a:ext cx="8136905" cy="850900"/>
          </a:xfrm>
        </p:spPr>
        <p:txBody>
          <a:bodyPr>
            <a:noAutofit/>
          </a:bodyPr>
          <a:lstStyle/>
          <a:p>
            <a:pPr algn="l"/>
            <a:r>
              <a:rPr lang="en-US" dirty="0" smtClean="0">
                <a:effectLst>
                  <a:outerShdw blurRad="38100" dist="38100" dir="2700000" algn="tl">
                    <a:srgbClr val="000000">
                      <a:alpha val="43137"/>
                    </a:srgbClr>
                  </a:outerShdw>
                </a:effectLst>
                <a:latin typeface="Calibri" panose="020F0502020204030204" pitchFamily="34" charset="0"/>
              </a:rPr>
              <a:t>Achievements </a:t>
            </a:r>
            <a:r>
              <a:rPr lang="mr-IN" dirty="0" smtClean="0">
                <a:effectLst>
                  <a:outerShdw blurRad="38100" dist="38100" dir="2700000" algn="tl">
                    <a:srgbClr val="000000">
                      <a:alpha val="43137"/>
                    </a:srgbClr>
                  </a:outerShdw>
                </a:effectLst>
                <a:latin typeface="Calibri" panose="020F0502020204030204" pitchFamily="34" charset="0"/>
              </a:rPr>
              <a:t>–</a:t>
            </a:r>
            <a:r>
              <a:rPr lang="en-US" dirty="0" smtClean="0">
                <a:effectLst>
                  <a:outerShdw blurRad="38100" dist="38100" dir="2700000" algn="tl">
                    <a:srgbClr val="000000">
                      <a:alpha val="43137"/>
                    </a:srgbClr>
                  </a:outerShdw>
                </a:effectLst>
                <a:latin typeface="Calibri" panose="020F0502020204030204" pitchFamily="34" charset="0"/>
              </a:rPr>
              <a:t> Objective C</a:t>
            </a:r>
            <a:endParaRPr lang="el-GR" dirty="0">
              <a:effectLst>
                <a:outerShdw blurRad="38100" dist="38100" dir="2700000" algn="tl">
                  <a:srgbClr val="000000">
                    <a:alpha val="43137"/>
                  </a:srgbClr>
                </a:outerShdw>
              </a:effectLst>
              <a:latin typeface="Calibri" panose="020F0502020204030204" pitchFamily="34" charset="0"/>
            </a:endParaRPr>
          </a:p>
        </p:txBody>
      </p:sp>
      <p:sp>
        <p:nvSpPr>
          <p:cNvPr id="6" name="Content Placeholder 5"/>
          <p:cNvSpPr>
            <a:spLocks noGrp="1"/>
          </p:cNvSpPr>
          <p:nvPr>
            <p:ph idx="4294967295"/>
          </p:nvPr>
        </p:nvSpPr>
        <p:spPr>
          <a:xfrm>
            <a:off x="0" y="1358615"/>
            <a:ext cx="9020977" cy="4869160"/>
          </a:xfrm>
        </p:spPr>
        <p:txBody>
          <a:bodyPr/>
          <a:lstStyle/>
          <a:p>
            <a:pPr marL="457200" lvl="1" indent="0">
              <a:buNone/>
            </a:pPr>
            <a:r>
              <a:rPr lang="en-GB" sz="1600" u="sng" dirty="0" smtClean="0">
                <a:solidFill>
                  <a:srgbClr val="002569"/>
                </a:solidFill>
              </a:rPr>
              <a:t>Objective C: </a:t>
            </a:r>
            <a:r>
              <a:rPr lang="en-GB" sz="1600" dirty="0">
                <a:solidFill>
                  <a:srgbClr val="002569"/>
                </a:solidFill>
              </a:rPr>
              <a:t>Develop and demonstrate advanced science products for rapid earthquake response </a:t>
            </a:r>
            <a:r>
              <a:rPr lang="en-GB" sz="1600" b="0" i="1" dirty="0">
                <a:solidFill>
                  <a:srgbClr val="002569"/>
                </a:solidFill>
              </a:rPr>
              <a:t>[role of EO: observation of earthquakes with M&gt;5.8] </a:t>
            </a:r>
            <a:endParaRPr lang="en-GB" sz="1600" b="0" i="1" dirty="0" smtClean="0">
              <a:solidFill>
                <a:srgbClr val="002569"/>
              </a:solidFill>
            </a:endParaRPr>
          </a:p>
          <a:p>
            <a:pPr marL="457200" lvl="1" indent="0">
              <a:buNone/>
            </a:pPr>
            <a:r>
              <a:rPr lang="en-GB" sz="1600" b="0" i="1" dirty="0">
                <a:solidFill>
                  <a:schemeClr val="tx1"/>
                </a:solidFill>
              </a:rPr>
              <a:t>Pilot objective: </a:t>
            </a:r>
            <a:r>
              <a:rPr lang="en-GB" sz="1600" b="0" dirty="0" smtClean="0">
                <a:solidFill>
                  <a:srgbClr val="FF0000"/>
                </a:solidFill>
              </a:rPr>
              <a:t>Generate </a:t>
            </a:r>
            <a:r>
              <a:rPr lang="en-GB" sz="1600" b="0" dirty="0">
                <a:solidFill>
                  <a:srgbClr val="FF0000"/>
                </a:solidFill>
              </a:rPr>
              <a:t>EO based earthquake </a:t>
            </a:r>
            <a:r>
              <a:rPr lang="en-GB" sz="1600" b="0" dirty="0" smtClean="0">
                <a:solidFill>
                  <a:srgbClr val="FF0000"/>
                </a:solidFill>
              </a:rPr>
              <a:t>response products</a:t>
            </a:r>
            <a:endParaRPr lang="en-GB" sz="1600" b="0" dirty="0" smtClean="0">
              <a:solidFill>
                <a:srgbClr val="002569"/>
              </a:solidFill>
            </a:endParaRPr>
          </a:p>
          <a:p>
            <a:pPr marL="457200" lvl="1" indent="0">
              <a:buNone/>
            </a:pPr>
            <a:endParaRPr lang="en-GB" sz="1600" u="sng" dirty="0">
              <a:solidFill>
                <a:srgbClr val="002569"/>
              </a:solidFill>
            </a:endParaRPr>
          </a:p>
          <a:p>
            <a:pPr lvl="1">
              <a:buFont typeface="Wingdings" charset="2"/>
              <a:buChar char="ü"/>
            </a:pPr>
            <a:r>
              <a:rPr lang="en-US" sz="1600" b="0" dirty="0">
                <a:solidFill>
                  <a:srgbClr val="002569"/>
                </a:solidFill>
              </a:rPr>
              <a:t>since November 2014 </a:t>
            </a:r>
            <a:r>
              <a:rPr lang="en-US" sz="1600" b="0" dirty="0" smtClean="0">
                <a:solidFill>
                  <a:srgbClr val="002569"/>
                </a:solidFill>
              </a:rPr>
              <a:t>the seismic </a:t>
            </a:r>
            <a:r>
              <a:rPr lang="en-US" sz="1600" b="0" dirty="0">
                <a:solidFill>
                  <a:srgbClr val="002569"/>
                </a:solidFill>
              </a:rPr>
              <a:t>pilot provided support </a:t>
            </a:r>
            <a:r>
              <a:rPr lang="en-US" sz="1600" b="0" dirty="0" smtClean="0">
                <a:solidFill>
                  <a:srgbClr val="002569"/>
                </a:solidFill>
              </a:rPr>
              <a:t>to </a:t>
            </a:r>
            <a:r>
              <a:rPr lang="en-US" sz="1600" dirty="0">
                <a:solidFill>
                  <a:srgbClr val="002569"/>
                </a:solidFill>
              </a:rPr>
              <a:t>8 earthquakes with magnitude &gt; 5.8 in 5 </a:t>
            </a:r>
            <a:r>
              <a:rPr lang="en-US" sz="1600" dirty="0" smtClean="0">
                <a:solidFill>
                  <a:srgbClr val="002569"/>
                </a:solidFill>
              </a:rPr>
              <a:t>countries worldwide</a:t>
            </a:r>
            <a:r>
              <a:rPr lang="en-US" sz="1600" b="0" dirty="0" smtClean="0">
                <a:solidFill>
                  <a:srgbClr val="002569"/>
                </a:solidFill>
              </a:rPr>
              <a:t>, in 5 countries: </a:t>
            </a:r>
            <a:r>
              <a:rPr lang="fr-FR" sz="1600" b="0" dirty="0" err="1" smtClean="0">
                <a:solidFill>
                  <a:schemeClr val="tx1"/>
                </a:solidFill>
              </a:rPr>
              <a:t>Nepal</a:t>
            </a:r>
            <a:r>
              <a:rPr lang="fr-FR" sz="1600" b="0" dirty="0" smtClean="0">
                <a:solidFill>
                  <a:schemeClr val="tx1"/>
                </a:solidFill>
              </a:rPr>
              <a:t> (</a:t>
            </a:r>
            <a:r>
              <a:rPr lang="fr-FR" sz="1600" b="0" dirty="0" err="1" smtClean="0">
                <a:solidFill>
                  <a:schemeClr val="tx1"/>
                </a:solidFill>
              </a:rPr>
              <a:t>Gorkha</a:t>
            </a:r>
            <a:r>
              <a:rPr lang="fr-FR" sz="1600" b="0" dirty="0" smtClean="0">
                <a:solidFill>
                  <a:schemeClr val="tx1"/>
                </a:solidFill>
              </a:rPr>
              <a:t>), </a:t>
            </a:r>
            <a:r>
              <a:rPr lang="fr-FR" sz="1600" b="0" dirty="0" err="1" smtClean="0">
                <a:solidFill>
                  <a:schemeClr val="tx1"/>
                </a:solidFill>
              </a:rPr>
              <a:t>Greece</a:t>
            </a:r>
            <a:r>
              <a:rPr lang="fr-FR" sz="1600" b="0" dirty="0" smtClean="0">
                <a:solidFill>
                  <a:schemeClr val="tx1"/>
                </a:solidFill>
              </a:rPr>
              <a:t> (</a:t>
            </a:r>
            <a:r>
              <a:rPr lang="fr-FR" sz="1600" b="0" dirty="0" err="1" smtClean="0">
                <a:solidFill>
                  <a:schemeClr val="tx1"/>
                </a:solidFill>
              </a:rPr>
              <a:t>Cephalonia</a:t>
            </a:r>
            <a:r>
              <a:rPr lang="fr-FR" sz="1600" b="0" dirty="0" smtClean="0">
                <a:solidFill>
                  <a:schemeClr val="tx1"/>
                </a:solidFill>
              </a:rPr>
              <a:t> and </a:t>
            </a:r>
            <a:r>
              <a:rPr lang="fr-FR" sz="1600" b="0" dirty="0" err="1" smtClean="0">
                <a:solidFill>
                  <a:schemeClr val="tx1"/>
                </a:solidFill>
              </a:rPr>
              <a:t>Lefkada</a:t>
            </a:r>
            <a:r>
              <a:rPr lang="fr-FR" sz="1600" b="0" dirty="0" smtClean="0">
                <a:solidFill>
                  <a:schemeClr val="tx1"/>
                </a:solidFill>
              </a:rPr>
              <a:t>), </a:t>
            </a:r>
            <a:r>
              <a:rPr lang="fr-FR" sz="1600" b="0" dirty="0" err="1" smtClean="0">
                <a:solidFill>
                  <a:schemeClr val="tx1"/>
                </a:solidFill>
              </a:rPr>
              <a:t>Ecuador</a:t>
            </a:r>
            <a:r>
              <a:rPr lang="fr-FR" sz="1600" b="0" dirty="0" smtClean="0">
                <a:solidFill>
                  <a:schemeClr val="tx1"/>
                </a:solidFill>
              </a:rPr>
              <a:t> (</a:t>
            </a:r>
            <a:r>
              <a:rPr lang="fr-FR" sz="1600" b="0" dirty="0" err="1" smtClean="0">
                <a:solidFill>
                  <a:schemeClr val="tx1"/>
                </a:solidFill>
              </a:rPr>
              <a:t>Muisne</a:t>
            </a:r>
            <a:r>
              <a:rPr lang="fr-FR" sz="1600" b="0" dirty="0" smtClean="0">
                <a:solidFill>
                  <a:schemeClr val="tx1"/>
                </a:solidFill>
              </a:rPr>
              <a:t>), </a:t>
            </a:r>
            <a:r>
              <a:rPr lang="fr-FR" sz="1600" b="0" dirty="0">
                <a:solidFill>
                  <a:schemeClr val="tx1"/>
                </a:solidFill>
              </a:rPr>
              <a:t>New </a:t>
            </a:r>
            <a:r>
              <a:rPr lang="fr-FR" sz="1600" b="0" dirty="0" err="1">
                <a:solidFill>
                  <a:schemeClr val="tx1"/>
                </a:solidFill>
              </a:rPr>
              <a:t>Zealand</a:t>
            </a:r>
            <a:r>
              <a:rPr lang="fr-FR" sz="1600" b="0" dirty="0">
                <a:solidFill>
                  <a:schemeClr val="tx1"/>
                </a:solidFill>
              </a:rPr>
              <a:t> (</a:t>
            </a:r>
            <a:r>
              <a:rPr lang="fr-FR" sz="1600" b="0" dirty="0" err="1">
                <a:solidFill>
                  <a:schemeClr val="tx1"/>
                </a:solidFill>
              </a:rPr>
              <a:t>Kaikura</a:t>
            </a:r>
            <a:r>
              <a:rPr lang="fr-FR" sz="1600" b="0" dirty="0" smtClean="0">
                <a:solidFill>
                  <a:schemeClr val="tx1"/>
                </a:solidFill>
              </a:rPr>
              <a:t>) and </a:t>
            </a:r>
            <a:r>
              <a:rPr lang="fr-FR" sz="1600" b="0" dirty="0" err="1">
                <a:solidFill>
                  <a:schemeClr val="tx1"/>
                </a:solidFill>
              </a:rPr>
              <a:t>Italy</a:t>
            </a:r>
            <a:r>
              <a:rPr lang="fr-FR" sz="1600" b="0" dirty="0">
                <a:solidFill>
                  <a:schemeClr val="tx1"/>
                </a:solidFill>
              </a:rPr>
              <a:t> (Amatrice, </a:t>
            </a:r>
            <a:r>
              <a:rPr lang="fr-FR" sz="1600" b="0" dirty="0" err="1">
                <a:solidFill>
                  <a:schemeClr val="tx1"/>
                </a:solidFill>
              </a:rPr>
              <a:t>Visso</a:t>
            </a:r>
            <a:r>
              <a:rPr lang="fr-FR" sz="1600" b="0" dirty="0">
                <a:solidFill>
                  <a:schemeClr val="tx1"/>
                </a:solidFill>
              </a:rPr>
              <a:t> and </a:t>
            </a:r>
            <a:r>
              <a:rPr lang="fr-FR" sz="1600" b="0" dirty="0" err="1">
                <a:solidFill>
                  <a:schemeClr val="tx1"/>
                </a:solidFill>
              </a:rPr>
              <a:t>Norcia</a:t>
            </a:r>
            <a:r>
              <a:rPr lang="fr-FR" sz="1600" b="0" dirty="0" smtClean="0">
                <a:solidFill>
                  <a:schemeClr val="tx1"/>
                </a:solidFill>
              </a:rPr>
              <a:t>). </a:t>
            </a:r>
            <a:r>
              <a:rPr lang="fr-FR" sz="1600" b="0" dirty="0" err="1" smtClean="0">
                <a:solidFill>
                  <a:schemeClr val="tx1"/>
                </a:solidFill>
              </a:rPr>
              <a:t>Typically</a:t>
            </a:r>
            <a:r>
              <a:rPr lang="fr-FR" sz="1600" b="0" dirty="0" smtClean="0">
                <a:solidFill>
                  <a:schemeClr val="tx1"/>
                </a:solidFill>
              </a:rPr>
              <a:t>, </a:t>
            </a:r>
            <a:r>
              <a:rPr lang="fr-FR" sz="1600" b="0" dirty="0" err="1" smtClean="0">
                <a:solidFill>
                  <a:schemeClr val="tx1"/>
                </a:solidFill>
              </a:rPr>
              <a:t>users</a:t>
            </a:r>
            <a:r>
              <a:rPr lang="fr-FR" sz="1600" b="0" dirty="0" smtClean="0">
                <a:solidFill>
                  <a:schemeClr val="tx1"/>
                </a:solidFill>
              </a:rPr>
              <a:t> are </a:t>
            </a:r>
            <a:r>
              <a:rPr lang="fr-FR" sz="1600" dirty="0" err="1" smtClean="0">
                <a:solidFill>
                  <a:schemeClr val="tx1"/>
                </a:solidFill>
              </a:rPr>
              <a:t>geoscience</a:t>
            </a:r>
            <a:r>
              <a:rPr lang="fr-FR" sz="1600" dirty="0" smtClean="0">
                <a:solidFill>
                  <a:schemeClr val="tx1"/>
                </a:solidFill>
              </a:rPr>
              <a:t> centres.</a:t>
            </a:r>
            <a:endParaRPr lang="en-US" sz="1600" b="0" dirty="0">
              <a:solidFill>
                <a:srgbClr val="002569"/>
              </a:solidFill>
            </a:endParaRPr>
          </a:p>
          <a:p>
            <a:pPr lvl="1">
              <a:buFont typeface="Wingdings" charset="2"/>
              <a:buChar char="ü"/>
            </a:pPr>
            <a:r>
              <a:rPr lang="en-US" sz="1600" b="0" dirty="0" smtClean="0">
                <a:solidFill>
                  <a:srgbClr val="002569"/>
                </a:solidFill>
              </a:rPr>
              <a:t>In </a:t>
            </a:r>
            <a:r>
              <a:rPr lang="en-US" sz="1600" b="0" dirty="0">
                <a:solidFill>
                  <a:srgbClr val="002569"/>
                </a:solidFill>
              </a:rPr>
              <a:t>a few cases, products derived from pilot work were </a:t>
            </a:r>
            <a:r>
              <a:rPr lang="en-US" sz="1600" dirty="0" smtClean="0">
                <a:solidFill>
                  <a:srgbClr val="002569"/>
                </a:solidFill>
              </a:rPr>
              <a:t>also used </a:t>
            </a:r>
            <a:r>
              <a:rPr lang="en-US" sz="1600" dirty="0">
                <a:solidFill>
                  <a:srgbClr val="002569"/>
                </a:solidFill>
              </a:rPr>
              <a:t>by end users </a:t>
            </a:r>
            <a:r>
              <a:rPr lang="en-US" sz="1600" b="0" dirty="0" smtClean="0">
                <a:solidFill>
                  <a:srgbClr val="002569"/>
                </a:solidFill>
              </a:rPr>
              <a:t>(e.g. Italian Civil Protection, Greek </a:t>
            </a:r>
            <a:r>
              <a:rPr lang="en-US" sz="1600" b="0" dirty="0"/>
              <a:t>Earthquake Planning and Protection Organization (EPPO</a:t>
            </a:r>
            <a:r>
              <a:rPr lang="en-US" sz="1600" b="0" dirty="0" smtClean="0"/>
              <a:t>)</a:t>
            </a:r>
            <a:r>
              <a:rPr lang="en-US" sz="1600" b="0" dirty="0" smtClean="0">
                <a:solidFill>
                  <a:srgbClr val="002569"/>
                </a:solidFill>
              </a:rPr>
              <a:t>)</a:t>
            </a:r>
            <a:endParaRPr lang="en-US" sz="1600" b="0" dirty="0">
              <a:solidFill>
                <a:srgbClr val="002569"/>
              </a:solidFill>
            </a:endParaRPr>
          </a:p>
          <a:p>
            <a:pPr marL="457200" lvl="1" indent="0">
              <a:buNone/>
            </a:pPr>
            <a:endParaRPr lang="en-US" sz="1600" u="sng" dirty="0" smtClean="0">
              <a:solidFill>
                <a:srgbClr val="002569"/>
              </a:solidFill>
            </a:endParaRPr>
          </a:p>
          <a:p>
            <a:pPr marL="457200" lvl="1" indent="0">
              <a:spcAft>
                <a:spcPts val="1000"/>
              </a:spcAft>
              <a:buNone/>
              <a:defRPr/>
            </a:pPr>
            <a:endParaRPr lang="en-US" sz="1600" dirty="0" smtClean="0">
              <a:solidFill>
                <a:srgbClr val="002569"/>
              </a:solidFill>
            </a:endParaRPr>
          </a:p>
          <a:p>
            <a:pPr marL="457200" lvl="1" indent="0">
              <a:spcAft>
                <a:spcPts val="1000"/>
              </a:spcAft>
              <a:buNone/>
              <a:defRPr/>
            </a:pPr>
            <a:endParaRPr lang="el-GR" sz="1600" dirty="0">
              <a:solidFill>
                <a:srgbClr val="002569"/>
              </a:solidFill>
            </a:endParaRPr>
          </a:p>
          <a:p>
            <a:pPr marL="0" indent="0">
              <a:buNone/>
            </a:pPr>
            <a:endParaRPr lang="el-GR"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4580"/>
            <a:ext cx="4485491" cy="204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8753" y="6076958"/>
            <a:ext cx="4427984" cy="738664"/>
          </a:xfrm>
          <a:prstGeom prst="rect">
            <a:avLst/>
          </a:prstGeom>
        </p:spPr>
        <p:txBody>
          <a:bodyPr wrap="square">
            <a:spAutoFit/>
          </a:bodyPr>
          <a:lstStyle/>
          <a:p>
            <a:pPr algn="just"/>
            <a:r>
              <a:rPr lang="en-US" sz="1400" dirty="0"/>
              <a:t>ALOS-2 </a:t>
            </a:r>
            <a:r>
              <a:rPr lang="en-US" sz="1400" dirty="0" err="1" smtClean="0"/>
              <a:t>interferograms</a:t>
            </a:r>
            <a:r>
              <a:rPr lang="en-US" sz="1400" dirty="0" smtClean="0"/>
              <a:t> showing </a:t>
            </a:r>
            <a:r>
              <a:rPr lang="en-US" sz="1400" dirty="0"/>
              <a:t>LOS and Along Track </a:t>
            </a:r>
            <a:r>
              <a:rPr lang="en-US" sz="1400" dirty="0" smtClean="0"/>
              <a:t>deformation, generated by NASA JPL over </a:t>
            </a:r>
            <a:r>
              <a:rPr lang="en-US" sz="1400" dirty="0" err="1" smtClean="0"/>
              <a:t>Kaikura</a:t>
            </a:r>
            <a:r>
              <a:rPr lang="en-US" sz="1400" dirty="0" smtClean="0"/>
              <a:t>, New Zealand.</a:t>
            </a:r>
            <a:endParaRPr lang="fr-FR" sz="1400"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873" y="4074580"/>
            <a:ext cx="2502627" cy="170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932042" y="5715456"/>
            <a:ext cx="4211958" cy="1169551"/>
          </a:xfrm>
          <a:prstGeom prst="rect">
            <a:avLst/>
          </a:prstGeom>
        </p:spPr>
        <p:txBody>
          <a:bodyPr wrap="square">
            <a:spAutoFit/>
          </a:bodyPr>
          <a:lstStyle/>
          <a:p>
            <a:r>
              <a:rPr lang="en-US" sz="1400" dirty="0" err="1"/>
              <a:t>Coseismic</a:t>
            </a:r>
            <a:r>
              <a:rPr lang="en-US" sz="1400" dirty="0"/>
              <a:t> Range Offsets from Sentinel-1 SAR data highlighting the fault trace and numerous fault segments</a:t>
            </a:r>
            <a:r>
              <a:rPr lang="en-US" sz="1400" dirty="0" smtClean="0"/>
              <a:t>.</a:t>
            </a:r>
          </a:p>
          <a:p>
            <a:r>
              <a:rPr lang="en-US" sz="1400" b="1" dirty="0" smtClean="0">
                <a:solidFill>
                  <a:srgbClr val="008080"/>
                </a:solidFill>
              </a:rPr>
              <a:t>Results were online 5.5 hours after satellite acquisition.</a:t>
            </a:r>
            <a:endParaRPr lang="fr-FR" sz="1400" b="1" dirty="0">
              <a:solidFill>
                <a:srgbClr val="008080"/>
              </a:solidFill>
            </a:endParaRPr>
          </a:p>
        </p:txBody>
      </p:sp>
    </p:spTree>
    <p:extLst>
      <p:ext uri="{BB962C8B-B14F-4D97-AF65-F5344CB8AC3E}">
        <p14:creationId xmlns:p14="http://schemas.microsoft.com/office/powerpoint/2010/main" val="9690910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2292</TotalTime>
  <Words>5179</Words>
  <Application>Microsoft Macintosh PowerPoint</Application>
  <PresentationFormat>On-screen Show (4:3)</PresentationFormat>
  <Paragraphs>531</Paragraphs>
  <Slides>48</Slides>
  <Notes>14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4_EUM_template_v03</vt:lpstr>
      <vt:lpstr>CEOS Disaster Risk Management  Seismic hazards Pilot Final Report </vt:lpstr>
      <vt:lpstr>Outline</vt:lpstr>
      <vt:lpstr>Seismic Hazards pilot – Context, objectives</vt:lpstr>
      <vt:lpstr>Seismic Hazards pilot  Context and objectives: </vt:lpstr>
      <vt:lpstr>Seismic Hazards pilot – Contributors and examples of end users </vt:lpstr>
      <vt:lpstr>  Outcomes  </vt:lpstr>
      <vt:lpstr>Achievements – Objective A</vt:lpstr>
      <vt:lpstr>Achievements – Objective B</vt:lpstr>
      <vt:lpstr>Achievements – Objective C</vt:lpstr>
      <vt:lpstr>Achievements – Other</vt:lpstr>
      <vt:lpstr>Data tracking</vt:lpstr>
      <vt:lpstr>PowerPoint Presentation</vt:lpstr>
      <vt:lpstr>Data use</vt:lpstr>
      <vt:lpstr> Success stories  </vt:lpstr>
      <vt:lpstr>The Ecuador earthquake  of 16 April 2016</vt:lpstr>
      <vt:lpstr>PowerPoint Presentation</vt:lpstr>
      <vt:lpstr>Central Italy earthquakes  (24 August, 26 and 30 October 2016)</vt:lpstr>
      <vt:lpstr>Central Italy Earthquakes: Activation</vt:lpstr>
      <vt:lpstr>Visso and Norcia Earthquakes: Sentinel-1 interferogram generated by INGV</vt:lpstr>
      <vt:lpstr>Earthquake source models by INGV based on ALOS-2 interferograms: </vt:lpstr>
      <vt:lpstr>2016 Visso earthquake: example of GEP hosted processing executed by a thematic user.</vt:lpstr>
      <vt:lpstr>Strain rate mapping by COMET using the LiCSAR system</vt:lpstr>
      <vt:lpstr>COMET-LiCSAR: Tools for automated generation of Sentinel-1 frame interferograms</vt:lpstr>
      <vt:lpstr>COMET-LiCSAR: comments and next steps</vt:lpstr>
      <vt:lpstr>Sagaing fault mapping (Myanmar)  by University of Leeds / COMET</vt:lpstr>
      <vt:lpstr>Sagaing fault mapping</vt:lpstr>
      <vt:lpstr>Sagaing fault mapping: methodology</vt:lpstr>
      <vt:lpstr>Sagaing fault mapping: preliminary results and foreseen outputs</vt:lpstr>
      <vt:lpstr>Providing hosted processing and EO data access</vt:lpstr>
      <vt:lpstr>GEP: an innovative response</vt:lpstr>
      <vt:lpstr>GEP: an innovative response</vt:lpstr>
      <vt:lpstr>Observations strategy</vt:lpstr>
      <vt:lpstr>Observations strategy</vt:lpstr>
      <vt:lpstr>Publications (1)</vt:lpstr>
      <vt:lpstr>Publications (2)</vt:lpstr>
      <vt:lpstr>Publications (3)</vt:lpstr>
      <vt:lpstr>Lessons learnt and way forward</vt:lpstr>
      <vt:lpstr>Lessons learnt from the pilot (1)</vt:lpstr>
      <vt:lpstr>Lessons learnt from the pilot (2)</vt:lpstr>
      <vt:lpstr>Success and way forward</vt:lpstr>
      <vt:lpstr>PowerPoint Presentation</vt:lpstr>
      <vt:lpstr>PowerPoint Presentation</vt:lpstr>
      <vt:lpstr>PowerPoint Presentation</vt:lpstr>
      <vt:lpstr>PowerPoint Presentation</vt:lpstr>
      <vt:lpstr>PowerPoint Presentation</vt:lpstr>
      <vt:lpstr>Proposed follow-on: Data volumes expected by the user community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CEOS Seismic Pilot</dc:title>
  <dc:creator>Théodora Papadopoulou</dc:creator>
  <cp:lastModifiedBy>Andrew Eddy</cp:lastModifiedBy>
  <cp:revision>932</cp:revision>
  <cp:lastPrinted>2017-08-30T09:56:52Z</cp:lastPrinted>
  <dcterms:created xsi:type="dcterms:W3CDTF">2015-07-03T12:25:15Z</dcterms:created>
  <dcterms:modified xsi:type="dcterms:W3CDTF">2017-08-30T11:33:23Z</dcterms:modified>
</cp:coreProperties>
</file>