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7"/>
  </p:notesMasterIdLst>
  <p:handoutMasterIdLst>
    <p:handoutMasterId r:id="rId48"/>
  </p:handoutMasterIdLst>
  <p:sldIdLst>
    <p:sldId id="1079" r:id="rId2"/>
    <p:sldId id="1080" r:id="rId3"/>
    <p:sldId id="1091" r:id="rId4"/>
    <p:sldId id="1100" r:id="rId5"/>
    <p:sldId id="1209" r:id="rId6"/>
    <p:sldId id="1127" r:id="rId7"/>
    <p:sldId id="1240" r:id="rId8"/>
    <p:sldId id="1239" r:id="rId9"/>
    <p:sldId id="1160" r:id="rId10"/>
    <p:sldId id="1163" r:id="rId11"/>
    <p:sldId id="1232" r:id="rId12"/>
    <p:sldId id="1183" r:id="rId13"/>
    <p:sldId id="1214" r:id="rId14"/>
    <p:sldId id="1162" r:id="rId15"/>
    <p:sldId id="1229" r:id="rId16"/>
    <p:sldId id="1231" r:id="rId17"/>
    <p:sldId id="1174" r:id="rId18"/>
    <p:sldId id="1230" r:id="rId19"/>
    <p:sldId id="1217" r:id="rId20"/>
    <p:sldId id="1236" r:id="rId21"/>
    <p:sldId id="1191" r:id="rId22"/>
    <p:sldId id="1215" r:id="rId23"/>
    <p:sldId id="1171" r:id="rId24"/>
    <p:sldId id="1172" r:id="rId25"/>
    <p:sldId id="1235" r:id="rId26"/>
    <p:sldId id="1226" r:id="rId27"/>
    <p:sldId id="1234" r:id="rId28"/>
    <p:sldId id="1180" r:id="rId29"/>
    <p:sldId id="1218" r:id="rId30"/>
    <p:sldId id="1153" r:id="rId31"/>
    <p:sldId id="1219" r:id="rId32"/>
    <p:sldId id="1173" r:id="rId33"/>
    <p:sldId id="1220" r:id="rId34"/>
    <p:sldId id="1095" r:id="rId35"/>
    <p:sldId id="1221" r:id="rId36"/>
    <p:sldId id="1224" r:id="rId37"/>
    <p:sldId id="1225" r:id="rId38"/>
    <p:sldId id="1233" r:id="rId39"/>
    <p:sldId id="1238" r:id="rId40"/>
    <p:sldId id="1237" r:id="rId41"/>
    <p:sldId id="1222" r:id="rId42"/>
    <p:sldId id="1227" r:id="rId43"/>
    <p:sldId id="1223" r:id="rId44"/>
    <p:sldId id="1241" r:id="rId45"/>
    <p:sldId id="1176" r:id="rId46"/>
  </p:sldIdLst>
  <p:sldSz cx="9144000" cy="6858000" type="screen4x3"/>
  <p:notesSz cx="7010400" cy="9296400"/>
  <p:defaultTextStyle>
    <a:defPPr>
      <a:defRPr lang="en-US"/>
    </a:defPPr>
    <a:lvl1pPr algn="l" rtl="0" eaLnBrk="0" fontAlgn="base" hangingPunct="0">
      <a:spcBef>
        <a:spcPct val="0"/>
      </a:spcBef>
      <a:spcAft>
        <a:spcPct val="0"/>
      </a:spcAft>
      <a:defRPr sz="3600" b="1" kern="1200">
        <a:solidFill>
          <a:schemeClr val="tx2"/>
        </a:solidFill>
        <a:latin typeface="Times New Roman" pitchFamily="18" charset="0"/>
        <a:ea typeface="+mn-ea"/>
        <a:cs typeface="+mn-cs"/>
      </a:defRPr>
    </a:lvl1pPr>
    <a:lvl2pPr marL="457200" algn="l" rtl="0" eaLnBrk="0" fontAlgn="base" hangingPunct="0">
      <a:spcBef>
        <a:spcPct val="0"/>
      </a:spcBef>
      <a:spcAft>
        <a:spcPct val="0"/>
      </a:spcAft>
      <a:defRPr sz="3600" b="1" kern="1200">
        <a:solidFill>
          <a:schemeClr val="tx2"/>
        </a:solidFill>
        <a:latin typeface="Times New Roman" pitchFamily="18" charset="0"/>
        <a:ea typeface="+mn-ea"/>
        <a:cs typeface="+mn-cs"/>
      </a:defRPr>
    </a:lvl2pPr>
    <a:lvl3pPr marL="914400" algn="l" rtl="0" eaLnBrk="0" fontAlgn="base" hangingPunct="0">
      <a:spcBef>
        <a:spcPct val="0"/>
      </a:spcBef>
      <a:spcAft>
        <a:spcPct val="0"/>
      </a:spcAft>
      <a:defRPr sz="3600" b="1" kern="1200">
        <a:solidFill>
          <a:schemeClr val="tx2"/>
        </a:solidFill>
        <a:latin typeface="Times New Roman" pitchFamily="18" charset="0"/>
        <a:ea typeface="+mn-ea"/>
        <a:cs typeface="+mn-cs"/>
      </a:defRPr>
    </a:lvl3pPr>
    <a:lvl4pPr marL="1371600" algn="l" rtl="0" eaLnBrk="0" fontAlgn="base" hangingPunct="0">
      <a:spcBef>
        <a:spcPct val="0"/>
      </a:spcBef>
      <a:spcAft>
        <a:spcPct val="0"/>
      </a:spcAft>
      <a:defRPr sz="3600" b="1" kern="1200">
        <a:solidFill>
          <a:schemeClr val="tx2"/>
        </a:solidFill>
        <a:latin typeface="Times New Roman" pitchFamily="18" charset="0"/>
        <a:ea typeface="+mn-ea"/>
        <a:cs typeface="+mn-cs"/>
      </a:defRPr>
    </a:lvl4pPr>
    <a:lvl5pPr marL="1828800" algn="l" rtl="0" eaLnBrk="0" fontAlgn="base" hangingPunct="0">
      <a:spcBef>
        <a:spcPct val="0"/>
      </a:spcBef>
      <a:spcAft>
        <a:spcPct val="0"/>
      </a:spcAft>
      <a:defRPr sz="3600" b="1" kern="1200">
        <a:solidFill>
          <a:schemeClr val="tx2"/>
        </a:solidFill>
        <a:latin typeface="Times New Roman" pitchFamily="18" charset="0"/>
        <a:ea typeface="+mn-ea"/>
        <a:cs typeface="+mn-cs"/>
      </a:defRPr>
    </a:lvl5pPr>
    <a:lvl6pPr marL="2286000" algn="l" defTabSz="914400" rtl="0" eaLnBrk="1" latinLnBrk="0" hangingPunct="1">
      <a:defRPr sz="3600" b="1" kern="1200">
        <a:solidFill>
          <a:schemeClr val="tx2"/>
        </a:solidFill>
        <a:latin typeface="Times New Roman" pitchFamily="18" charset="0"/>
        <a:ea typeface="+mn-ea"/>
        <a:cs typeface="+mn-cs"/>
      </a:defRPr>
    </a:lvl6pPr>
    <a:lvl7pPr marL="2743200" algn="l" defTabSz="914400" rtl="0" eaLnBrk="1" latinLnBrk="0" hangingPunct="1">
      <a:defRPr sz="3600" b="1" kern="1200">
        <a:solidFill>
          <a:schemeClr val="tx2"/>
        </a:solidFill>
        <a:latin typeface="Times New Roman" pitchFamily="18" charset="0"/>
        <a:ea typeface="+mn-ea"/>
        <a:cs typeface="+mn-cs"/>
      </a:defRPr>
    </a:lvl7pPr>
    <a:lvl8pPr marL="3200400" algn="l" defTabSz="914400" rtl="0" eaLnBrk="1" latinLnBrk="0" hangingPunct="1">
      <a:defRPr sz="3600" b="1" kern="1200">
        <a:solidFill>
          <a:schemeClr val="tx2"/>
        </a:solidFill>
        <a:latin typeface="Times New Roman" pitchFamily="18" charset="0"/>
        <a:ea typeface="+mn-ea"/>
        <a:cs typeface="+mn-cs"/>
      </a:defRPr>
    </a:lvl8pPr>
    <a:lvl9pPr marL="3657600" algn="l" defTabSz="914400" rtl="0" eaLnBrk="1" latinLnBrk="0" hangingPunct="1">
      <a:defRPr sz="3600" b="1" kern="1200">
        <a:solidFill>
          <a:schemeClr val="tx2"/>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208">
          <p15:clr>
            <a:srgbClr val="A4A3A4"/>
          </p15:clr>
        </p15:guide>
        <p15:guide id="2" pos="2784">
          <p15:clr>
            <a:srgbClr val="A4A3A4"/>
          </p15:clr>
        </p15:guide>
      </p15:sldGuideLst>
    </p:ext>
    <p:ext uri="{2D200454-40CA-4A62-9FC3-DE9A4176ACB9}">
      <p15:notesGuideLst xmlns:p15="http://schemas.microsoft.com/office/powerpoint/2012/main" xmlns="">
        <p15:guide id="1" orient="horz" pos="2859" userDrawn="1">
          <p15:clr>
            <a:srgbClr val="A4A3A4"/>
          </p15:clr>
        </p15:guide>
        <p15:guide id="2" pos="2253" userDrawn="1">
          <p15:clr>
            <a:srgbClr val="A4A3A4"/>
          </p15:clr>
        </p15:guide>
        <p15:guide id="3" orient="horz" pos="2928" userDrawn="1">
          <p15:clr>
            <a:srgbClr val="A4A3A4"/>
          </p15:clr>
        </p15:guide>
        <p15:guide id="4"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F07"/>
    <a:srgbClr val="000066"/>
    <a:srgbClr val="FFCCFF"/>
    <a:srgbClr val="EC94D3"/>
    <a:srgbClr val="F08C93"/>
    <a:srgbClr val="ED717A"/>
    <a:srgbClr val="7FA3FD"/>
    <a:srgbClr val="F0BC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1" autoAdjust="0"/>
    <p:restoredTop sz="96370" autoAdjust="0"/>
  </p:normalViewPr>
  <p:slideViewPr>
    <p:cSldViewPr>
      <p:cViewPr varScale="1">
        <p:scale>
          <a:sx n="10" d="100"/>
          <a:sy n="10" d="100"/>
        </p:scale>
        <p:origin x="-1008" y="16"/>
      </p:cViewPr>
      <p:guideLst>
        <p:guide orient="horz" pos="2208"/>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000"/>
    </p:cViewPr>
  </p:sorterViewPr>
  <p:notesViewPr>
    <p:cSldViewPr>
      <p:cViewPr>
        <p:scale>
          <a:sx n="100" d="100"/>
          <a:sy n="100" d="100"/>
        </p:scale>
        <p:origin x="-864" y="2490"/>
      </p:cViewPr>
      <p:guideLst>
        <p:guide orient="horz" pos="2859"/>
        <p:guide orient="horz" pos="2928"/>
        <p:guide pos="2253"/>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9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2519" y="4413825"/>
            <a:ext cx="5143790" cy="4186002"/>
          </a:xfrm>
          <a:prstGeom prst="rect">
            <a:avLst/>
          </a:prstGeom>
          <a:noFill/>
          <a:ln w="12700">
            <a:noFill/>
            <a:miter lim="800000"/>
            <a:headEnd/>
            <a:tailEnd/>
          </a:ln>
          <a:effectLst/>
        </p:spPr>
        <p:txBody>
          <a:bodyPr vert="horz" wrap="square" lIns="91337" tIns="44867" rIns="91337" bIns="448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9" name="Rectangle 3"/>
          <p:cNvSpPr>
            <a:spLocks noGrp="1" noRot="1" noChangeAspect="1" noChangeArrowheads="1" noTextEdit="1"/>
          </p:cNvSpPr>
          <p:nvPr>
            <p:ph type="sldImg" idx="2"/>
          </p:nvPr>
        </p:nvSpPr>
        <p:spPr bwMode="auto">
          <a:xfrm>
            <a:off x="1187450" y="703263"/>
            <a:ext cx="4632325"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903239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2"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4294967295"/>
          </p:nvPr>
        </p:nvSpPr>
        <p:spPr bwMode="auto">
          <a:xfrm>
            <a:off x="3970674" y="8829286"/>
            <a:ext cx="3038154" cy="465475"/>
          </a:xfrm>
          <a:prstGeom prst="rect">
            <a:avLst/>
          </a:prstGeom>
          <a:noFill/>
          <a:ln>
            <a:miter lim="800000"/>
            <a:headEnd/>
            <a:tailEnd/>
          </a:ln>
        </p:spPr>
        <p:txBody>
          <a:bodyPr lIns="92300" tIns="46150" rIns="92300" bIns="46150"/>
          <a:lstStyle/>
          <a:p>
            <a:pPr algn="ctr"/>
            <a:fld id="{581282BF-9C57-4036-88B5-8303E19C717B}" type="slidenum">
              <a:rPr lang="de-DE" altLang="en-US"/>
              <a:pPr algn="ctr"/>
              <a:t>1</a:t>
            </a:fld>
            <a:endParaRPr lang="de-DE"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w="9525"/>
        </p:spPr>
        <p:txBody>
          <a:bodyPr/>
          <a:lstStyle/>
          <a:p>
            <a:endParaRPr lang="de-DE"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4734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525844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288588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28087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158239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432454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71963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BK: Any updates here or should I reach out to Patrick?</a:t>
            </a:r>
          </a:p>
        </p:txBody>
      </p:sp>
    </p:spTree>
    <p:extLst>
      <p:ext uri="{BB962C8B-B14F-4D97-AF65-F5344CB8AC3E}">
        <p14:creationId xmlns:p14="http://schemas.microsoft.com/office/powerpoint/2010/main" val="2404698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BK</a:t>
            </a:r>
            <a:endParaRPr lang="en-US" baseline="0" dirty="0"/>
          </a:p>
        </p:txBody>
      </p:sp>
    </p:spTree>
    <p:extLst>
      <p:ext uri="{BB962C8B-B14F-4D97-AF65-F5344CB8AC3E}">
        <p14:creationId xmlns:p14="http://schemas.microsoft.com/office/powerpoint/2010/main" val="3038116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989390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11797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w="9525"/>
        </p:spPr>
        <p:txBody>
          <a:bodyPr/>
          <a:lstStyle/>
          <a:p>
            <a:pPr eaLnBrk="1" hangingPunct="1">
              <a:spcBef>
                <a:spcPct val="0"/>
              </a:spcBef>
            </a:pPr>
            <a:endParaRPr lang="en-US" altLang="en-US">
              <a:latin typeface="Times New Roman" pitchFamily="18" charset="0"/>
            </a:endParaRPr>
          </a:p>
        </p:txBody>
      </p:sp>
      <p:sp>
        <p:nvSpPr>
          <p:cNvPr id="9220" name="Slide Number Placeholder 3"/>
          <p:cNvSpPr>
            <a:spLocks noGrp="1"/>
          </p:cNvSpPr>
          <p:nvPr>
            <p:ph type="sldNum" sz="quarter" idx="4294967295"/>
          </p:nvPr>
        </p:nvSpPr>
        <p:spPr bwMode="auto">
          <a:xfrm>
            <a:off x="3970674" y="8829286"/>
            <a:ext cx="3038154" cy="465475"/>
          </a:xfrm>
          <a:prstGeom prst="rect">
            <a:avLst/>
          </a:prstGeom>
          <a:noFill/>
          <a:ln>
            <a:miter lim="800000"/>
            <a:headEnd/>
            <a:tailEnd/>
          </a:ln>
        </p:spPr>
        <p:txBody>
          <a:bodyPr lIns="92300" tIns="46150" rIns="92300" bIns="46150"/>
          <a:lstStyle/>
          <a:p>
            <a:pPr algn="ctr"/>
            <a:fld id="{066959B3-16C5-41CB-B94B-ADC7FD9AC1D9}" type="slidenum">
              <a:rPr lang="en-US" altLang="en-US">
                <a:solidFill>
                  <a:srgbClr val="000000"/>
                </a:solidFill>
              </a:rPr>
              <a:pPr algn="ctr"/>
              <a:t>3</a:t>
            </a:fld>
            <a:endParaRPr lang="en-US" altLang="en-US">
              <a:solidFill>
                <a:srgbClr val="000000"/>
              </a:solidFill>
            </a:endParaRPr>
          </a:p>
        </p:txBody>
      </p:sp>
      <p:sp>
        <p:nvSpPr>
          <p:cNvPr id="9221" name="Header Placeholder 4"/>
          <p:cNvSpPr>
            <a:spLocks noGrp="1"/>
          </p:cNvSpPr>
          <p:nvPr>
            <p:ph type="hdr" sz="quarter" idx="4294967295"/>
          </p:nvPr>
        </p:nvSpPr>
        <p:spPr bwMode="auto">
          <a:xfrm>
            <a:off x="1" y="0"/>
            <a:ext cx="3038154" cy="465475"/>
          </a:xfrm>
          <a:prstGeom prst="rect">
            <a:avLst/>
          </a:prstGeom>
          <a:noFill/>
          <a:ln>
            <a:miter lim="800000"/>
            <a:headEnd/>
            <a:tailEnd/>
          </a:ln>
        </p:spPr>
        <p:txBody>
          <a:bodyPr lIns="92300" tIns="46150" rIns="92300" bIns="46150"/>
          <a:lstStyle/>
          <a:p>
            <a:pPr algn="ctr"/>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3674526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937488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790835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604760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092622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90699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2995">
              <a:defRPr/>
            </a:pPr>
            <a:r>
              <a:rPr lang="en-US" dirty="0"/>
              <a:t>BK: Any updates on capacity</a:t>
            </a:r>
            <a:r>
              <a:rPr lang="en-US" baseline="0" dirty="0"/>
              <a:t> building in SE Asia?</a:t>
            </a:r>
            <a:endParaRPr lang="en-US" dirty="0"/>
          </a:p>
        </p:txBody>
      </p:sp>
    </p:spTree>
    <p:extLst>
      <p:ext uri="{BB962C8B-B14F-4D97-AF65-F5344CB8AC3E}">
        <p14:creationId xmlns:p14="http://schemas.microsoft.com/office/powerpoint/2010/main" val="2840661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w="9525"/>
        </p:spPr>
        <p:txBody>
          <a:bodyPr/>
          <a:lstStyle/>
          <a:p>
            <a:endParaRPr lang="en-US" altLang="en-US" dirty="0">
              <a:latin typeface="Times New Roman" pitchFamily="18" charset="0"/>
            </a:endParaRPr>
          </a:p>
        </p:txBody>
      </p:sp>
      <p:sp>
        <p:nvSpPr>
          <p:cNvPr id="11268" name="Slide Number Placeholder 3"/>
          <p:cNvSpPr>
            <a:spLocks noGrp="1"/>
          </p:cNvSpPr>
          <p:nvPr>
            <p:ph type="sldNum" sz="quarter" idx="4294967295"/>
          </p:nvPr>
        </p:nvSpPr>
        <p:spPr bwMode="auto">
          <a:xfrm>
            <a:off x="3970674" y="8829286"/>
            <a:ext cx="3038154" cy="465475"/>
          </a:xfrm>
          <a:prstGeom prst="rect">
            <a:avLst/>
          </a:prstGeom>
          <a:noFill/>
          <a:ln>
            <a:miter lim="800000"/>
            <a:headEnd/>
            <a:tailEnd/>
          </a:ln>
        </p:spPr>
        <p:txBody>
          <a:bodyPr lIns="92300" tIns="46150" rIns="92300" bIns="46150"/>
          <a:lstStyle/>
          <a:p>
            <a:pPr algn="ctr"/>
            <a:fld id="{B54691DA-55D9-449F-A3AC-81A275F32C67}" type="slidenum">
              <a:rPr lang="en-US" altLang="en-US"/>
              <a:pPr algn="ctr"/>
              <a:t>34</a:t>
            </a:fld>
            <a:endParaRPr lang="en-US" altLang="en-US"/>
          </a:p>
        </p:txBody>
      </p:sp>
    </p:spTree>
    <p:extLst>
      <p:ext uri="{BB962C8B-B14F-4D97-AF65-F5344CB8AC3E}">
        <p14:creationId xmlns:p14="http://schemas.microsoft.com/office/powerpoint/2010/main" val="3595723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777678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750715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6693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w="9525"/>
        </p:spPr>
        <p:txBody>
          <a:bodyPr/>
          <a:lstStyle/>
          <a:p>
            <a:pPr eaLnBrk="1" hangingPunct="1">
              <a:spcBef>
                <a:spcPct val="0"/>
              </a:spcBef>
            </a:pPr>
            <a:endParaRPr lang="fr-BE" altLang="en-US" dirty="0">
              <a:latin typeface="Times New Roman" pitchFamily="18" charset="0"/>
            </a:endParaRPr>
          </a:p>
        </p:txBody>
      </p:sp>
      <p:sp>
        <p:nvSpPr>
          <p:cNvPr id="25604" name="Slide Number Placeholder 3"/>
          <p:cNvSpPr>
            <a:spLocks noGrp="1"/>
          </p:cNvSpPr>
          <p:nvPr>
            <p:ph type="sldNum" sz="quarter" idx="4294967295"/>
          </p:nvPr>
        </p:nvSpPr>
        <p:spPr bwMode="auto">
          <a:xfrm>
            <a:off x="3970674" y="8829286"/>
            <a:ext cx="3038154" cy="465475"/>
          </a:xfrm>
          <a:prstGeom prst="rect">
            <a:avLst/>
          </a:prstGeom>
          <a:noFill/>
          <a:ln>
            <a:miter lim="800000"/>
            <a:headEnd/>
            <a:tailEnd/>
          </a:ln>
        </p:spPr>
        <p:txBody>
          <a:bodyPr lIns="92300" tIns="46150" rIns="92300" bIns="46150"/>
          <a:lstStyle/>
          <a:p>
            <a:pPr algn="ctr"/>
            <a:fld id="{2F1A4902-852A-42AD-B768-3A771D308DD7}" type="slidenum">
              <a:rPr lang="en-GB" altLang="en-US"/>
              <a:pPr algn="ctr"/>
              <a:t>4</a:t>
            </a:fld>
            <a:endParaRPr lang="en-GB" altLang="en-US"/>
          </a:p>
        </p:txBody>
      </p:sp>
    </p:spTree>
    <p:extLst>
      <p:ext uri="{BB962C8B-B14F-4D97-AF65-F5344CB8AC3E}">
        <p14:creationId xmlns:p14="http://schemas.microsoft.com/office/powerpoint/2010/main" val="3489105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xfrm>
            <a:off x="3849688" y="9378950"/>
            <a:ext cx="29464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CE7E39-8CA2-4A35-9DD7-7CF7C7C5DCA7}" type="slidenum">
              <a:rPr lang="en-US" altLang="en-US"/>
              <a:pPr/>
              <a:t>39</a:t>
            </a:fld>
            <a:endParaRPr lang="en-US" altLang="en-US"/>
          </a:p>
        </p:txBody>
      </p:sp>
    </p:spTree>
    <p:extLst>
      <p:ext uri="{BB962C8B-B14F-4D97-AF65-F5344CB8AC3E}">
        <p14:creationId xmlns:p14="http://schemas.microsoft.com/office/powerpoint/2010/main" val="2690806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858988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402816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203423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71124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023546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645077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1795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31826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355245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Tree>
    <p:extLst>
      <p:ext uri="{BB962C8B-B14F-4D97-AF65-F5344CB8AC3E}">
        <p14:creationId xmlns:p14="http://schemas.microsoft.com/office/powerpoint/2010/main" val="20810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CA"/>
          </a:p>
        </p:txBody>
      </p:sp>
      <p:sp>
        <p:nvSpPr>
          <p:cNvPr id="3" name="Table Placeholder 2"/>
          <p:cNvSpPr>
            <a:spLocks noGrp="1"/>
          </p:cNvSpPr>
          <p:nvPr>
            <p:ph type="tbl" idx="1"/>
          </p:nvPr>
        </p:nvSpPr>
        <p:spPr>
          <a:xfrm>
            <a:off x="685800" y="1981200"/>
            <a:ext cx="7772400" cy="4114800"/>
          </a:xfrm>
        </p:spPr>
        <p:txBody>
          <a:bodyPr/>
          <a:lstStyle/>
          <a:p>
            <a:pPr lvl="0"/>
            <a:endParaRPr lang="en-CA"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09563" y="6523038"/>
            <a:ext cx="45243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900">
                <a:solidFill>
                  <a:srgbClr val="5F758D"/>
                </a:solidFill>
                <a:latin typeface="Century Gothic" pitchFamily="34" charset="0"/>
              </a:rPr>
              <a:t>Slide: </a:t>
            </a:r>
            <a:fld id="{A99E9238-1DFB-43C3-BB75-62C3C392F8A9}" type="slidenum">
              <a:rPr lang="de-DE" altLang="en-US" sz="900">
                <a:solidFill>
                  <a:srgbClr val="5F758D"/>
                </a:solidFill>
                <a:latin typeface="Century Gothic" pitchFamily="34" charset="0"/>
              </a:rPr>
              <a:pPr/>
              <a:t>‹#›</a:t>
            </a:fld>
            <a:endParaRPr lang="de-DE" altLang="en-US" sz="90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0"/>
            <a:ext cx="9144000" cy="288925"/>
          </a:xfrm>
          <a:prstGeom prst="rect">
            <a:avLst/>
          </a:prstGeom>
          <a:noFill/>
          <a:ln w="9525">
            <a:noFill/>
            <a:miter lim="800000"/>
            <a:headEnd/>
            <a:tailEnd/>
          </a:ln>
        </p:spPr>
        <p:txBody>
          <a:bodyPr/>
          <a:lstStyle/>
          <a:p>
            <a:endParaRPr lang="en-US"/>
          </a:p>
        </p:txBody>
      </p:sp>
      <p:pic>
        <p:nvPicPr>
          <p:cNvPr id="6" name="Picture 2"/>
          <p:cNvPicPr>
            <a:picLocks noChangeAspect="1" noChangeArrowheads="1"/>
          </p:cNvPicPr>
          <p:nvPr userDrawn="1"/>
        </p:nvPicPr>
        <p:blipFill>
          <a:blip r:embed="rId3" cstate="print"/>
          <a:srcRect/>
          <a:stretch>
            <a:fillRect/>
          </a:stretch>
        </p:blipFill>
        <p:spPr bwMode="auto">
          <a:xfrm>
            <a:off x="7712075" y="4881563"/>
            <a:ext cx="1431925"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Slide Number Placeholder 5"/>
          <p:cNvSpPr>
            <a:spLocks noGrp="1"/>
          </p:cNvSpPr>
          <p:nvPr userDrawn="1">
            <p:ph type="sldNum" sz="quarter" idx="10"/>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a:lvl1pPr>
          </a:lstStyle>
          <a:p>
            <a:fld id="{3A86AE8E-D549-4C81-A371-621FC48DD807}"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4"/>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2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Tree>
  </p:cSld>
  <p:clrMap bg1="lt1" tx1="dk1" bg2="lt2" tx2="dk2" accent1="accent1" accent2="accent2" accent3="accent3" accent4="accent4" accent5="accent5" accent6="accent6" hlink="hlink" folHlink="folHlink"/>
  <p:sldLayoutIdLst>
    <p:sldLayoutId id="2147484885" r:id="rId1"/>
    <p:sldLayoutId id="2147484896"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 id="2147484897" r:id="rId13"/>
  </p:sldLayoutIdLst>
  <p:hf hdr="0" ftr="0" dt="0"/>
  <p:txStyles>
    <p:titleStyle>
      <a:lvl1pPr algn="ctr" defTabSz="903288" rtl="0" eaLnBrk="0" fontAlgn="base" hangingPunct="0">
        <a:spcBef>
          <a:spcPct val="0"/>
        </a:spcBef>
        <a:spcAft>
          <a:spcPct val="0"/>
        </a:spcAft>
        <a:defRPr sz="3600" b="1">
          <a:solidFill>
            <a:schemeClr val="tx2"/>
          </a:solidFill>
          <a:latin typeface="+mj-lt"/>
          <a:ea typeface="+mj-ea"/>
          <a:cs typeface="+mj-cs"/>
        </a:defRPr>
      </a:lvl1pPr>
      <a:lvl2pPr algn="ctr" defTabSz="903288" rtl="0" eaLnBrk="0" fontAlgn="base" hangingPunct="0">
        <a:spcBef>
          <a:spcPct val="0"/>
        </a:spcBef>
        <a:spcAft>
          <a:spcPct val="0"/>
        </a:spcAft>
        <a:defRPr sz="3600" b="1">
          <a:solidFill>
            <a:schemeClr val="tx2"/>
          </a:solidFill>
          <a:latin typeface="Times New Roman" pitchFamily="-112" charset="0"/>
        </a:defRPr>
      </a:lvl2pPr>
      <a:lvl3pPr algn="ctr" defTabSz="903288" rtl="0" eaLnBrk="0" fontAlgn="base" hangingPunct="0">
        <a:spcBef>
          <a:spcPct val="0"/>
        </a:spcBef>
        <a:spcAft>
          <a:spcPct val="0"/>
        </a:spcAft>
        <a:defRPr sz="3600" b="1">
          <a:solidFill>
            <a:schemeClr val="tx2"/>
          </a:solidFill>
          <a:latin typeface="Times New Roman" pitchFamily="-112" charset="0"/>
        </a:defRPr>
      </a:lvl3pPr>
      <a:lvl4pPr algn="ctr" defTabSz="903288" rtl="0" eaLnBrk="0" fontAlgn="base" hangingPunct="0">
        <a:spcBef>
          <a:spcPct val="0"/>
        </a:spcBef>
        <a:spcAft>
          <a:spcPct val="0"/>
        </a:spcAft>
        <a:defRPr sz="3600" b="1">
          <a:solidFill>
            <a:schemeClr val="tx2"/>
          </a:solidFill>
          <a:latin typeface="Times New Roman" pitchFamily="-112" charset="0"/>
        </a:defRPr>
      </a:lvl4pPr>
      <a:lvl5pPr algn="ctr" defTabSz="903288" rtl="0" eaLnBrk="0" fontAlgn="base" hangingPunct="0">
        <a:spcBef>
          <a:spcPct val="0"/>
        </a:spcBef>
        <a:spcAft>
          <a:spcPct val="0"/>
        </a:spcAft>
        <a:defRPr sz="3600" b="1">
          <a:solidFill>
            <a:schemeClr val="tx2"/>
          </a:solidFill>
          <a:latin typeface="Times New Roman" pitchFamily="-112" charset="0"/>
        </a:defRPr>
      </a:lvl5pPr>
      <a:lvl6pPr marL="457200" algn="ctr" defTabSz="903288" rtl="0" eaLnBrk="0" fontAlgn="base" hangingPunct="0">
        <a:spcBef>
          <a:spcPct val="0"/>
        </a:spcBef>
        <a:spcAft>
          <a:spcPct val="0"/>
        </a:spcAft>
        <a:defRPr sz="3600" b="1">
          <a:solidFill>
            <a:schemeClr val="tx2"/>
          </a:solidFill>
          <a:latin typeface="Times New Roman" pitchFamily="-112" charset="0"/>
        </a:defRPr>
      </a:lvl6pPr>
      <a:lvl7pPr marL="914400" algn="ctr" defTabSz="903288" rtl="0" eaLnBrk="0" fontAlgn="base" hangingPunct="0">
        <a:spcBef>
          <a:spcPct val="0"/>
        </a:spcBef>
        <a:spcAft>
          <a:spcPct val="0"/>
        </a:spcAft>
        <a:defRPr sz="3600" b="1">
          <a:solidFill>
            <a:schemeClr val="tx2"/>
          </a:solidFill>
          <a:latin typeface="Times New Roman" pitchFamily="-112" charset="0"/>
        </a:defRPr>
      </a:lvl7pPr>
      <a:lvl8pPr marL="1371600" algn="ctr" defTabSz="903288" rtl="0" eaLnBrk="0" fontAlgn="base" hangingPunct="0">
        <a:spcBef>
          <a:spcPct val="0"/>
        </a:spcBef>
        <a:spcAft>
          <a:spcPct val="0"/>
        </a:spcAft>
        <a:defRPr sz="3600" b="1">
          <a:solidFill>
            <a:schemeClr val="tx2"/>
          </a:solidFill>
          <a:latin typeface="Times New Roman" pitchFamily="-112" charset="0"/>
        </a:defRPr>
      </a:lvl8pPr>
      <a:lvl9pPr marL="1828800" algn="ctr" defTabSz="903288" rtl="0" eaLnBrk="0" fontAlgn="base" hangingPunct="0">
        <a:spcBef>
          <a:spcPct val="0"/>
        </a:spcBef>
        <a:spcAft>
          <a:spcPct val="0"/>
        </a:spcAft>
        <a:defRPr sz="3600" b="1">
          <a:solidFill>
            <a:schemeClr val="tx2"/>
          </a:solidFill>
          <a:latin typeface="Times New Roman" pitchFamily="-112" charset="0"/>
        </a:defRPr>
      </a:lvl9pPr>
    </p:titleStyle>
    <p:bodyStyle>
      <a:lvl1pPr marL="346075" indent="-346075" algn="l" defTabSz="903288" rtl="0" eaLnBrk="0" fontAlgn="base" hangingPunct="0">
        <a:lnSpc>
          <a:spcPct val="85000"/>
        </a:lnSpc>
        <a:spcBef>
          <a:spcPct val="45000"/>
        </a:spcBef>
        <a:spcAft>
          <a:spcPct val="0"/>
        </a:spcAft>
        <a:buChar char="•"/>
        <a:defRPr sz="3200">
          <a:solidFill>
            <a:schemeClr val="tx1"/>
          </a:solidFill>
          <a:latin typeface="+mn-lt"/>
          <a:ea typeface="+mn-ea"/>
          <a:cs typeface="+mn-cs"/>
        </a:defRPr>
      </a:lvl1pPr>
      <a:lvl2pPr marL="803275" indent="-342900" algn="l" defTabSz="903288" rtl="0" eaLnBrk="0" fontAlgn="base" hangingPunct="0">
        <a:lnSpc>
          <a:spcPct val="85000"/>
        </a:lnSpc>
        <a:spcBef>
          <a:spcPct val="20000"/>
        </a:spcBef>
        <a:spcAft>
          <a:spcPct val="0"/>
        </a:spcAft>
        <a:buChar char="•"/>
        <a:defRPr sz="2800">
          <a:solidFill>
            <a:schemeClr val="tx1"/>
          </a:solidFill>
          <a:latin typeface="+mn-lt"/>
        </a:defRPr>
      </a:lvl2pPr>
      <a:lvl3pPr marL="1103313" indent="-185738" algn="l" defTabSz="903288" rtl="0" eaLnBrk="0" fontAlgn="base" hangingPunct="0">
        <a:spcBef>
          <a:spcPct val="20000"/>
        </a:spcBef>
        <a:spcAft>
          <a:spcPct val="0"/>
        </a:spcAft>
        <a:buChar char="•"/>
        <a:defRPr sz="2400">
          <a:solidFill>
            <a:schemeClr val="tx1"/>
          </a:solidFill>
          <a:latin typeface="+mn-lt"/>
        </a:defRPr>
      </a:lvl3pPr>
      <a:lvl4pPr marL="1549400" indent="-195263" algn="l" defTabSz="903288" rtl="0" eaLnBrk="0" fontAlgn="base" hangingPunct="0">
        <a:spcBef>
          <a:spcPct val="20000"/>
        </a:spcBef>
        <a:spcAft>
          <a:spcPct val="0"/>
        </a:spcAft>
        <a:buChar char="•"/>
        <a:defRPr sz="2400">
          <a:solidFill>
            <a:schemeClr val="tx1"/>
          </a:solidFill>
          <a:latin typeface="+mn-lt"/>
        </a:defRPr>
      </a:lvl4pPr>
      <a:lvl5pPr marL="2006600" indent="-201613" algn="l" defTabSz="903288" rtl="0" eaLnBrk="0" fontAlgn="base" hangingPunct="0">
        <a:spcBef>
          <a:spcPct val="20000"/>
        </a:spcBef>
        <a:spcAft>
          <a:spcPct val="0"/>
        </a:spcAft>
        <a:buChar char="•"/>
        <a:defRPr sz="2400">
          <a:solidFill>
            <a:schemeClr val="tx1"/>
          </a:solidFill>
          <a:latin typeface="+mn-lt"/>
        </a:defRPr>
      </a:lvl5pPr>
      <a:lvl6pPr marL="2463800" indent="-201613" algn="l" defTabSz="903288" rtl="0" eaLnBrk="0" fontAlgn="base" hangingPunct="0">
        <a:spcBef>
          <a:spcPct val="20000"/>
        </a:spcBef>
        <a:spcAft>
          <a:spcPct val="0"/>
        </a:spcAft>
        <a:buChar char="•"/>
        <a:defRPr sz="2400">
          <a:solidFill>
            <a:schemeClr val="tx1"/>
          </a:solidFill>
          <a:latin typeface="+mn-lt"/>
        </a:defRPr>
      </a:lvl6pPr>
      <a:lvl7pPr marL="2921000" indent="-201613" algn="l" defTabSz="903288" rtl="0" eaLnBrk="0" fontAlgn="base" hangingPunct="0">
        <a:spcBef>
          <a:spcPct val="20000"/>
        </a:spcBef>
        <a:spcAft>
          <a:spcPct val="0"/>
        </a:spcAft>
        <a:buChar char="•"/>
        <a:defRPr sz="2400">
          <a:solidFill>
            <a:schemeClr val="tx1"/>
          </a:solidFill>
          <a:latin typeface="+mn-lt"/>
        </a:defRPr>
      </a:lvl7pPr>
      <a:lvl8pPr marL="3378200" indent="-201613" algn="l" defTabSz="903288" rtl="0" eaLnBrk="0" fontAlgn="base" hangingPunct="0">
        <a:spcBef>
          <a:spcPct val="20000"/>
        </a:spcBef>
        <a:spcAft>
          <a:spcPct val="0"/>
        </a:spcAft>
        <a:buChar char="•"/>
        <a:defRPr sz="2400">
          <a:solidFill>
            <a:schemeClr val="tx1"/>
          </a:solidFill>
          <a:latin typeface="+mn-lt"/>
        </a:defRPr>
      </a:lvl8pPr>
      <a:lvl9pPr marL="3835400" indent="-201613" algn="l" defTabSz="903288"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uart.frye@nasa.gov" TargetMode="External"/><Relationship Id="rId4" Type="http://schemas.openxmlformats.org/officeDocument/2006/relationships/hyperlink" Target="mailto:bob.kuligowski@noaa.gov" TargetMode="External"/><Relationship Id="rId5" Type="http://schemas.openxmlformats.org/officeDocument/2006/relationships/hyperlink" Target="mailto:david.s.green@nasa.gov" TargetMode="External"/><Relationship Id="rId6" Type="http://schemas.openxmlformats.org/officeDocument/2006/relationships/image" Target="../media/image3.emf"/><Relationship Id="rId7" Type="http://schemas.openxmlformats.org/officeDocument/2006/relationships/image" Target="../media/image4.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matsu-namibiaflood.opensciencedatacloud.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matsu-seasia.opensciencedatacloud.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matsu-seasia.opensciencedatacloud.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hyperlink" Target="http://projectmekongnasa.appspot.com/" TargetMode="External"/><Relationship Id="rId4" Type="http://schemas.openxmlformats.org/officeDocument/2006/relationships/image" Target="../media/image24.png"/><Relationship Id="rId5" Type="http://schemas.openxmlformats.org/officeDocument/2006/relationships/image" Target="../media/image25.emf"/><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hyperlink" Target="https://pmm.nasa.gov/precip-apps" TargetMode="External"/><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centroclima.org/powered-by-nas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3"/>
          <p:cNvSpPr>
            <a:spLocks noGrp="1" noChangeArrowheads="1"/>
          </p:cNvSpPr>
          <p:nvPr>
            <p:ph type="subTitle" idx="1"/>
          </p:nvPr>
        </p:nvSpPr>
        <p:spPr>
          <a:xfrm>
            <a:off x="2411413" y="1844675"/>
            <a:ext cx="6697662" cy="1944688"/>
          </a:xfrm>
        </p:spPr>
        <p:txBody>
          <a:bodyPr/>
          <a:lstStyle/>
          <a:p>
            <a:r>
              <a:rPr lang="en-US" altLang="en-US" dirty="0">
                <a:ea typeface="ＭＳ Ｐゴシック" pitchFamily="34" charset="-128"/>
              </a:rPr>
              <a:t>Presented at the CEOS Disasters Working Group Meeting #8 in Buenos Aires, Argentina</a:t>
            </a:r>
          </a:p>
          <a:p>
            <a:r>
              <a:rPr lang="en-US" altLang="en-US" dirty="0">
                <a:ea typeface="ＭＳ Ｐゴシック" pitchFamily="34" charset="-128"/>
              </a:rPr>
              <a:t>Co-Lead Stu Frye (</a:t>
            </a:r>
            <a:r>
              <a:rPr lang="en-US" altLang="en-US" dirty="0">
                <a:ea typeface="ＭＳ Ｐゴシック" pitchFamily="34" charset="-128"/>
                <a:hlinkClick r:id="rId3"/>
              </a:rPr>
              <a:t>stuart.frye@nasa.gov</a:t>
            </a:r>
            <a:r>
              <a:rPr lang="en-US" altLang="en-US" dirty="0">
                <a:ea typeface="ＭＳ Ｐゴシック" pitchFamily="34" charset="-128"/>
              </a:rPr>
              <a:t>)</a:t>
            </a:r>
          </a:p>
          <a:p>
            <a:r>
              <a:rPr lang="en-US" altLang="en-US" dirty="0">
                <a:ea typeface="ＭＳ Ｐゴシック" pitchFamily="34" charset="-128"/>
              </a:rPr>
              <a:t>Co-Lead Bob Kuligowski (</a:t>
            </a:r>
            <a:r>
              <a:rPr lang="en-US" altLang="en-US" dirty="0">
                <a:ea typeface="ＭＳ Ｐゴシック" pitchFamily="34" charset="-128"/>
                <a:hlinkClick r:id="rId4"/>
              </a:rPr>
              <a:t>bob.kuligowski@noaa.gov</a:t>
            </a:r>
            <a:r>
              <a:rPr lang="en-US" altLang="en-US" dirty="0">
                <a:ea typeface="ＭＳ Ｐゴシック" pitchFamily="34" charset="-128"/>
              </a:rPr>
              <a:t>)</a:t>
            </a:r>
          </a:p>
          <a:p>
            <a:r>
              <a:rPr lang="en-US" altLang="en-US" dirty="0">
                <a:ea typeface="ＭＳ Ｐゴシック" pitchFamily="34" charset="-128"/>
              </a:rPr>
              <a:t>NASA </a:t>
            </a:r>
            <a:r>
              <a:rPr lang="en-US" altLang="en-US" dirty="0" err="1">
                <a:ea typeface="ＭＳ Ｐゴシック" pitchFamily="34" charset="-128"/>
              </a:rPr>
              <a:t>DisWG</a:t>
            </a:r>
            <a:r>
              <a:rPr lang="en-US" altLang="en-US" dirty="0">
                <a:ea typeface="ＭＳ Ｐゴシック" pitchFamily="34" charset="-128"/>
              </a:rPr>
              <a:t> Rep David Green (</a:t>
            </a:r>
            <a:r>
              <a:rPr lang="en-US" altLang="en-US" dirty="0">
                <a:ea typeface="ＭＳ Ｐゴシック" pitchFamily="34" charset="-128"/>
                <a:hlinkClick r:id="rId5"/>
              </a:rPr>
              <a:t>david.s.green@nasa.gov</a:t>
            </a:r>
            <a:r>
              <a:rPr lang="en-US" altLang="en-US" dirty="0">
                <a:ea typeface="ＭＳ Ｐゴシック" pitchFamily="34" charset="-128"/>
              </a:rPr>
              <a:t>)</a:t>
            </a:r>
          </a:p>
          <a:p>
            <a:r>
              <a:rPr lang="en-US" altLang="en-US" dirty="0">
                <a:ea typeface="ＭＳ Ｐゴシック" pitchFamily="34" charset="-128"/>
              </a:rPr>
              <a:t>4-6 September 2017</a:t>
            </a:r>
          </a:p>
        </p:txBody>
      </p:sp>
      <p:sp>
        <p:nvSpPr>
          <p:cNvPr id="5123" name="Rectangle 44"/>
          <p:cNvSpPr>
            <a:spLocks noGrp="1" noChangeArrowheads="1"/>
          </p:cNvSpPr>
          <p:nvPr>
            <p:ph type="ctrTitle"/>
          </p:nvPr>
        </p:nvSpPr>
        <p:spPr>
          <a:xfrm>
            <a:off x="-36513" y="188913"/>
            <a:ext cx="9145588" cy="1512887"/>
          </a:xfrm>
        </p:spPr>
        <p:txBody>
          <a:bodyPr/>
          <a:lstStyle/>
          <a:p>
            <a:r>
              <a:rPr lang="en-US" altLang="en-US" dirty="0">
                <a:solidFill>
                  <a:schemeClr val="bg1"/>
                </a:solidFill>
                <a:ea typeface="ＭＳ Ｐゴシック" pitchFamily="34" charset="-128"/>
              </a:rPr>
              <a:t>CEOS Disaster Risk Management Flood Pilot Final Report</a:t>
            </a:r>
            <a:endParaRPr lang="en-US" altLang="en-US" dirty="0">
              <a:ea typeface="ＭＳ Ｐゴシック" pitchFamily="34" charset="-128"/>
            </a:endParaRPr>
          </a:p>
        </p:txBody>
      </p:sp>
      <p:pic>
        <p:nvPicPr>
          <p:cNvPr id="5124" name="Picture 1"/>
          <p:cNvPicPr>
            <a:picLocks noChangeAspect="1" noChangeArrowheads="1"/>
          </p:cNvPicPr>
          <p:nvPr/>
        </p:nvPicPr>
        <p:blipFill>
          <a:blip r:embed="rId6" cstate="print"/>
          <a:srcRect/>
          <a:stretch>
            <a:fillRect/>
          </a:stretch>
        </p:blipFill>
        <p:spPr bwMode="auto">
          <a:xfrm>
            <a:off x="6659563" y="5013325"/>
            <a:ext cx="1106487" cy="863600"/>
          </a:xfrm>
          <a:prstGeom prst="rect">
            <a:avLst/>
          </a:prstGeom>
          <a:noFill/>
          <a:ln w="9525">
            <a:solidFill>
              <a:schemeClr val="bg1"/>
            </a:solidFill>
            <a:miter lim="800000"/>
            <a:headEnd/>
            <a:tailEnd/>
          </a:ln>
        </p:spPr>
      </p:pic>
      <p:pic>
        <p:nvPicPr>
          <p:cNvPr id="5125" name="Picture 4"/>
          <p:cNvPicPr>
            <a:picLocks noChangeAspect="1"/>
          </p:cNvPicPr>
          <p:nvPr/>
        </p:nvPicPr>
        <p:blipFill>
          <a:blip r:embed="rId7" cstate="print"/>
          <a:srcRect/>
          <a:stretch>
            <a:fillRect/>
          </a:stretch>
        </p:blipFill>
        <p:spPr bwMode="auto">
          <a:xfrm>
            <a:off x="5508625" y="4941888"/>
            <a:ext cx="1079500" cy="1079500"/>
          </a:xfrm>
          <a:prstGeom prst="rect">
            <a:avLst/>
          </a:prstGeom>
          <a:noFill/>
          <a:ln w="9525">
            <a:noFill/>
            <a:miter lim="800000"/>
            <a:headEnd/>
            <a:tailEnd/>
          </a:ln>
        </p:spPr>
      </p:pic>
    </p:spTree>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52128"/>
          </a:xfrm>
        </p:spPr>
        <p:txBody>
          <a:bodyPr/>
          <a:lstStyle/>
          <a:p>
            <a:r>
              <a:rPr lang="en-US" altLang="en-US" sz="3200" dirty="0"/>
              <a:t>Objective B: Caribbean/Central American Component 2015 Milestones</a:t>
            </a:r>
          </a:p>
        </p:txBody>
      </p:sp>
      <p:sp>
        <p:nvSpPr>
          <p:cNvPr id="12291" name="Content Placeholder 2"/>
          <p:cNvSpPr>
            <a:spLocks noGrp="1"/>
          </p:cNvSpPr>
          <p:nvPr>
            <p:ph idx="1"/>
          </p:nvPr>
        </p:nvSpPr>
        <p:spPr>
          <a:xfrm>
            <a:off x="539751" y="1152128"/>
            <a:ext cx="8280721" cy="5589240"/>
          </a:xfrm>
        </p:spPr>
        <p:txBody>
          <a:bodyPr/>
          <a:lstStyle/>
          <a:p>
            <a:pPr>
              <a:lnSpc>
                <a:spcPct val="100000"/>
              </a:lnSpc>
              <a:spcBef>
                <a:spcPts val="600"/>
              </a:spcBef>
              <a:spcAft>
                <a:spcPts val="0"/>
              </a:spcAft>
            </a:pPr>
            <a:r>
              <a:rPr lang="en-US" sz="2400" dirty="0"/>
              <a:t>Flood monitoring during 2015 season: </a:t>
            </a:r>
            <a:r>
              <a:rPr lang="en-US" sz="2400" b="1" dirty="0">
                <a:solidFill>
                  <a:srgbClr val="00B050"/>
                </a:solidFill>
              </a:rPr>
              <a:t>Completed</a:t>
            </a:r>
          </a:p>
          <a:p>
            <a:pPr marL="955675" lvl="1" indent="-341313">
              <a:lnSpc>
                <a:spcPct val="100000"/>
              </a:lnSpc>
              <a:spcBef>
                <a:spcPts val="600"/>
              </a:spcBef>
              <a:spcAft>
                <a:spcPts val="0"/>
              </a:spcAft>
            </a:pPr>
            <a:r>
              <a:rPr lang="en-US" sz="2400" dirty="0"/>
              <a:t>Images provided for floods in in Panama, Dominica, and Bahamas</a:t>
            </a:r>
          </a:p>
          <a:p>
            <a:pPr>
              <a:lnSpc>
                <a:spcPct val="100000"/>
              </a:lnSpc>
              <a:spcBef>
                <a:spcPts val="600"/>
              </a:spcBef>
              <a:spcAft>
                <a:spcPts val="0"/>
              </a:spcAft>
            </a:pPr>
            <a:r>
              <a:rPr lang="en-US" sz="2400" dirty="0"/>
              <a:t>RASOR risk management platform operational for flood risk and landslide risk analysis in Haiti: </a:t>
            </a:r>
            <a:r>
              <a:rPr lang="en-US" sz="2400" b="1" dirty="0">
                <a:solidFill>
                  <a:srgbClr val="00B050"/>
                </a:solidFill>
              </a:rPr>
              <a:t>Completed</a:t>
            </a:r>
          </a:p>
          <a:p>
            <a:pPr marL="957262" lvl="1" indent="-339725">
              <a:lnSpc>
                <a:spcPct val="100000"/>
              </a:lnSpc>
              <a:spcBef>
                <a:spcPts val="600"/>
              </a:spcBef>
              <a:spcAft>
                <a:spcPts val="0"/>
              </a:spcAft>
            </a:pPr>
            <a:r>
              <a:rPr lang="en-US" altLang="en-US" sz="2400" dirty="0"/>
              <a:t>Subsidence mapping completed; proposal submitted to extend and deepen this work through the Global Facility for Disaster Reduction and Recovery (GFDRR) in collaboration with the Haitian government.</a:t>
            </a:r>
            <a:endParaRPr lang="en-US" sz="2400" dirty="0"/>
          </a:p>
          <a:p>
            <a:pPr>
              <a:lnSpc>
                <a:spcPct val="100000"/>
              </a:lnSpc>
              <a:spcBef>
                <a:spcPts val="600"/>
              </a:spcBef>
              <a:spcAft>
                <a:spcPts val="0"/>
              </a:spcAft>
            </a:pPr>
            <a:r>
              <a:rPr lang="en-US" sz="2400" dirty="0"/>
              <a:t>10-year flood archive based on </a:t>
            </a:r>
            <a:r>
              <a:rPr lang="en-US" sz="2400" dirty="0" err="1"/>
              <a:t>Deltares</a:t>
            </a:r>
            <a:r>
              <a:rPr lang="en-US" sz="2400" dirty="0"/>
              <a:t> Flood Monitoring </a:t>
            </a:r>
            <a:r>
              <a:rPr lang="en-US" sz="2400" dirty="0" err="1"/>
              <a:t>Programme</a:t>
            </a:r>
            <a:r>
              <a:rPr lang="en-US" sz="2400" dirty="0"/>
              <a:t>: </a:t>
            </a:r>
            <a:r>
              <a:rPr lang="en-US" sz="2400" dirty="0" err="1"/>
              <a:t>Deltares</a:t>
            </a:r>
            <a:r>
              <a:rPr lang="en-US" sz="2400" dirty="0"/>
              <a:t> did not receive funding (same applies to the corresponding milestones in the other two Pilot regions).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10</a:t>
            </a:fld>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1484784"/>
            <a:ext cx="6400800" cy="3175383"/>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0" y="4653136"/>
            <a:ext cx="3200400" cy="1578864"/>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3203848" y="4653136"/>
            <a:ext cx="3200400" cy="1578864"/>
          </a:xfrm>
          <a:prstGeom prst="rect">
            <a:avLst/>
          </a:prstGeom>
          <a:noFill/>
          <a:ln w="9525">
            <a:noFill/>
            <a:miter lim="800000"/>
            <a:headEnd/>
            <a:tailEnd/>
          </a:ln>
        </p:spPr>
      </p:pic>
      <p:sp>
        <p:nvSpPr>
          <p:cNvPr id="8" name="Rectangle 7"/>
          <p:cNvSpPr/>
          <p:nvPr/>
        </p:nvSpPr>
        <p:spPr>
          <a:xfrm>
            <a:off x="6444208" y="1484784"/>
            <a:ext cx="2304256" cy="4708981"/>
          </a:xfrm>
          <a:prstGeom prst="rect">
            <a:avLst/>
          </a:prstGeom>
        </p:spPr>
        <p:txBody>
          <a:bodyPr wrap="square">
            <a:spAutoFit/>
          </a:bodyPr>
          <a:lstStyle/>
          <a:p>
            <a:r>
              <a:rPr lang="en-US" sz="2000" b="0" dirty="0"/>
              <a:t>Map of Port-au-Prince with elevation changes determined by RASOR team (</a:t>
            </a:r>
            <a:r>
              <a:rPr lang="en-US" sz="2000" b="0" dirty="0">
                <a:solidFill>
                  <a:srgbClr val="FF0000"/>
                </a:solidFill>
              </a:rPr>
              <a:t>red</a:t>
            </a:r>
            <a:r>
              <a:rPr lang="en-US" sz="2000" b="0" dirty="0"/>
              <a:t>=decrease; </a:t>
            </a:r>
            <a:r>
              <a:rPr lang="en-US" sz="2000" b="0" dirty="0">
                <a:solidFill>
                  <a:srgbClr val="0070C0"/>
                </a:solidFill>
              </a:rPr>
              <a:t>blue</a:t>
            </a:r>
            <a:r>
              <a:rPr lang="en-US" sz="2000" b="0" dirty="0"/>
              <a:t>=increase) based on ~1 year of RADARSAT-2 images. This can in turn be related to changes in flood risk.  (Credit: F. </a:t>
            </a:r>
            <a:r>
              <a:rPr lang="en-US" sz="2000" b="0" dirty="0" err="1"/>
              <a:t>Kuodogbo</a:t>
            </a:r>
            <a:r>
              <a:rPr lang="en-US" sz="2000" b="0" dirty="0"/>
              <a:t>, Altamira)</a:t>
            </a:r>
          </a:p>
        </p:txBody>
      </p:sp>
      <p:sp>
        <p:nvSpPr>
          <p:cNvPr id="9" name="Title 1"/>
          <p:cNvSpPr>
            <a:spLocks noGrp="1"/>
          </p:cNvSpPr>
          <p:nvPr>
            <p:ph type="title"/>
          </p:nvPr>
        </p:nvSpPr>
        <p:spPr>
          <a:xfrm>
            <a:off x="0" y="0"/>
            <a:ext cx="9144000" cy="1152128"/>
          </a:xfrm>
        </p:spPr>
        <p:txBody>
          <a:bodyPr/>
          <a:lstStyle/>
          <a:p>
            <a:r>
              <a:rPr lang="en-US" altLang="en-US" sz="3200" dirty="0"/>
              <a:t>RASOR Flood Risk Mapping in Haiti</a:t>
            </a:r>
          </a:p>
        </p:txBody>
      </p:sp>
      <p:sp>
        <p:nvSpPr>
          <p:cNvPr id="10" name="Slide Number Placeholder 5"/>
          <p:cNvSpPr>
            <a:spLocks noGrp="1"/>
          </p:cNvSpPr>
          <p:nvPr>
            <p:ph type="sldNum" sz="quarter" idx="10"/>
          </p:nvPr>
        </p:nvSpPr>
        <p:spPr>
          <a:xfrm>
            <a:off x="8172400" y="6400800"/>
            <a:ext cx="971600" cy="457200"/>
          </a:xfrm>
        </p:spPr>
        <p:txBody>
          <a:bodyPr/>
          <a:lstStyle/>
          <a:p>
            <a:fld id="{DE21F5B2-EC1F-444A-A798-8292334143FE}" type="slidenum">
              <a:rPr lang="en-US" altLang="en-US" smtClean="0"/>
              <a:t>11</a:t>
            </a:fld>
            <a:endParaRPr lang="en-US" altLang="en-US" dirty="0"/>
          </a:p>
        </p:txBody>
      </p:sp>
    </p:spTree>
    <p:extLst>
      <p:ext uri="{BB962C8B-B14F-4D97-AF65-F5344CB8AC3E}">
        <p14:creationId xmlns:p14="http://schemas.microsoft.com/office/powerpoint/2010/main" val="823109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Caribbean/Central American Component 2016-17 Milestones</a:t>
            </a:r>
          </a:p>
        </p:txBody>
      </p:sp>
      <p:sp>
        <p:nvSpPr>
          <p:cNvPr id="12291" name="Content Placeholder 2"/>
          <p:cNvSpPr>
            <a:spLocks noGrp="1"/>
          </p:cNvSpPr>
          <p:nvPr>
            <p:ph idx="1"/>
          </p:nvPr>
        </p:nvSpPr>
        <p:spPr>
          <a:xfrm>
            <a:off x="539751" y="1124744"/>
            <a:ext cx="8280721" cy="5616624"/>
          </a:xfrm>
        </p:spPr>
        <p:txBody>
          <a:bodyPr/>
          <a:lstStyle/>
          <a:p>
            <a:pPr>
              <a:lnSpc>
                <a:spcPct val="100000"/>
              </a:lnSpc>
              <a:spcBef>
                <a:spcPts val="600"/>
              </a:spcBef>
            </a:pPr>
            <a:r>
              <a:rPr lang="en-US" sz="2400" dirty="0"/>
              <a:t>Flood monitoring during 2016 season: </a:t>
            </a:r>
            <a:r>
              <a:rPr lang="en-US" sz="2400" b="1" dirty="0">
                <a:solidFill>
                  <a:srgbClr val="00B050"/>
                </a:solidFill>
              </a:rPr>
              <a:t>Completed</a:t>
            </a:r>
          </a:p>
          <a:p>
            <a:pPr lvl="1">
              <a:lnSpc>
                <a:spcPct val="100000"/>
              </a:lnSpc>
              <a:spcBef>
                <a:spcPts val="600"/>
              </a:spcBef>
            </a:pPr>
            <a:r>
              <a:rPr lang="en-US" sz="2400" dirty="0"/>
              <a:t>Images provided for floods in Mexico, Hispaniola, Panama, and Costa Rica</a:t>
            </a:r>
          </a:p>
          <a:p>
            <a:pPr>
              <a:lnSpc>
                <a:spcPct val="100000"/>
              </a:lnSpc>
              <a:spcBef>
                <a:spcPts val="600"/>
              </a:spcBef>
            </a:pPr>
            <a:r>
              <a:rPr lang="en-US" sz="2400" dirty="0"/>
              <a:t>Draft a plan for longer-term sustainability: </a:t>
            </a:r>
            <a:r>
              <a:rPr lang="en-US" sz="2400" b="1" dirty="0"/>
              <a:t>Ongoing</a:t>
            </a:r>
          </a:p>
          <a:p>
            <a:pPr lvl="1">
              <a:lnSpc>
                <a:spcPct val="100000"/>
              </a:lnSpc>
              <a:spcBef>
                <a:spcPts val="600"/>
              </a:spcBef>
            </a:pPr>
            <a:r>
              <a:rPr lang="en-US" sz="2400" dirty="0"/>
              <a:t>Intend to transfer much of this work to </a:t>
            </a:r>
            <a:r>
              <a:rPr lang="en-US" sz="2400" dirty="0" err="1"/>
              <a:t>AmeriGEOSS</a:t>
            </a:r>
            <a:r>
              <a:rPr lang="en-US" sz="2400" dirty="0"/>
              <a:t> and GEO-DARMA but details remain to be worked out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12</a:t>
            </a:fld>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1124743"/>
          </a:xfrm>
        </p:spPr>
        <p:txBody>
          <a:bodyPr/>
          <a:lstStyle/>
          <a:p>
            <a:r>
              <a:rPr lang="en-US" altLang="en-US" sz="3200" dirty="0">
                <a:ea typeface="ＭＳ Ｐゴシック" pitchFamily="34" charset="-128"/>
              </a:rPr>
              <a:t>Outline</a:t>
            </a:r>
          </a:p>
        </p:txBody>
      </p:sp>
      <p:sp>
        <p:nvSpPr>
          <p:cNvPr id="7171" name="Content Placeholder 2"/>
          <p:cNvSpPr>
            <a:spLocks noGrp="1"/>
          </p:cNvSpPr>
          <p:nvPr>
            <p:ph idx="1"/>
          </p:nvPr>
        </p:nvSpPr>
        <p:spPr>
          <a:xfrm>
            <a:off x="468313" y="1124743"/>
            <a:ext cx="8064500" cy="5183981"/>
          </a:xfrm>
        </p:spPr>
        <p:txBody>
          <a:bodyPr/>
          <a:lstStyle/>
          <a:p>
            <a:pPr>
              <a:lnSpc>
                <a:spcPct val="100000"/>
              </a:lnSpc>
              <a:spcBef>
                <a:spcPts val="600"/>
              </a:spcBef>
            </a:pPr>
            <a:r>
              <a:rPr lang="en-US" altLang="en-US" sz="2800" b="1" dirty="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a:ea typeface="ＭＳ Ｐゴシック" pitchFamily="34" charset="-128"/>
              </a:rPr>
              <a:t>Pilot Objectives and Outcomes</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A: Global component</a:t>
            </a:r>
          </a:p>
          <a:p>
            <a:pPr lvl="1">
              <a:lnSpc>
                <a:spcPct val="100000"/>
              </a:lnSpc>
              <a:spcBef>
                <a:spcPts val="600"/>
              </a:spcBef>
            </a:pPr>
            <a:r>
              <a:rPr lang="en-US" altLang="en-US" sz="2400" b="1" dirty="0">
                <a:ea typeface="ＭＳ Ｐゴシック" pitchFamily="34" charset="-128"/>
              </a:rPr>
              <a:t>Objective B: Regional component</a:t>
            </a:r>
          </a:p>
          <a:p>
            <a:pPr lvl="2">
              <a:spcBef>
                <a:spcPts val="600"/>
              </a:spcBef>
            </a:pPr>
            <a:r>
              <a:rPr lang="en-US" altLang="en-US" sz="2000" b="1" dirty="0">
                <a:solidFill>
                  <a:schemeClr val="bg1">
                    <a:lumMod val="75000"/>
                  </a:schemeClr>
                </a:solidFill>
                <a:ea typeface="ＭＳ Ｐゴシック" pitchFamily="34" charset="-128"/>
              </a:rPr>
              <a:t>Caribbean/Central America</a:t>
            </a:r>
          </a:p>
          <a:p>
            <a:pPr lvl="2">
              <a:spcBef>
                <a:spcPts val="600"/>
              </a:spcBef>
            </a:pPr>
            <a:r>
              <a:rPr lang="en-US" altLang="en-US" sz="2000" b="1" dirty="0">
                <a:ea typeface="ＭＳ Ｐゴシック" pitchFamily="34" charset="-128"/>
              </a:rPr>
              <a:t>Southern Africa</a:t>
            </a:r>
          </a:p>
          <a:p>
            <a:pPr lvl="2">
              <a:spcBef>
                <a:spcPts val="600"/>
              </a:spcBef>
            </a:pPr>
            <a:r>
              <a:rPr lang="en-US" altLang="en-US" sz="2000" b="1" dirty="0">
                <a:ea typeface="ＭＳ Ｐゴシック" pitchFamily="34" charset="-128"/>
              </a:rPr>
              <a:t>Southeast Asia</a:t>
            </a:r>
          </a:p>
          <a:p>
            <a:pPr lvl="1">
              <a:lnSpc>
                <a:spcPct val="100000"/>
              </a:lnSpc>
              <a:spcBef>
                <a:spcPts val="600"/>
              </a:spcBef>
            </a:pPr>
            <a:r>
              <a:rPr lang="en-US" altLang="en-US" sz="2400" b="1" dirty="0">
                <a:ea typeface="ＭＳ Ｐゴシック" pitchFamily="34" charset="-128"/>
              </a:rPr>
              <a:t>Objective C: Capacity Building</a:t>
            </a:r>
          </a:p>
          <a:p>
            <a:pPr>
              <a:lnSpc>
                <a:spcPct val="100000"/>
              </a:lnSpc>
              <a:spcBef>
                <a:spcPts val="600"/>
              </a:spcBef>
            </a:pPr>
            <a:r>
              <a:rPr lang="en-US" altLang="en-US" sz="2800" b="1" dirty="0">
                <a:ea typeface="ＭＳ Ｐゴシック" pitchFamily="34" charset="-128"/>
              </a:rPr>
              <a:t>Final Data Tracking</a:t>
            </a:r>
          </a:p>
          <a:p>
            <a:pPr>
              <a:lnSpc>
                <a:spcPct val="100000"/>
              </a:lnSpc>
              <a:spcBef>
                <a:spcPts val="600"/>
              </a:spcBef>
            </a:pPr>
            <a:r>
              <a:rPr lang="en-US" altLang="en-US" sz="2800" b="1" dirty="0">
                <a:ea typeface="ＭＳ Ｐゴシック" pitchFamily="34" charset="-128"/>
              </a:rPr>
              <a:t>Success Stories</a:t>
            </a:r>
          </a:p>
          <a:p>
            <a:pPr>
              <a:lnSpc>
                <a:spcPct val="100000"/>
              </a:lnSpc>
              <a:spcBef>
                <a:spcPts val="600"/>
              </a:spcBef>
            </a:pPr>
            <a:r>
              <a:rPr lang="en-US" altLang="en-US" sz="2800" b="1" dirty="0">
                <a:ea typeface="ＭＳ Ｐゴシック" pitchFamily="34" charset="-128"/>
              </a:rPr>
              <a:t>Way Forward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13</a:t>
            </a:fld>
            <a:endParaRPr lang="en-US" altLang="en-US" dirty="0"/>
          </a:p>
        </p:txBody>
      </p:sp>
    </p:spTree>
    <p:extLst>
      <p:ext uri="{BB962C8B-B14F-4D97-AF65-F5344CB8AC3E}">
        <p14:creationId xmlns:p14="http://schemas.microsoft.com/office/powerpoint/2010/main" val="3994834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Southern Africa Component Milestones</a:t>
            </a:r>
          </a:p>
        </p:txBody>
      </p:sp>
      <p:sp>
        <p:nvSpPr>
          <p:cNvPr id="12291" name="Content Placeholder 2"/>
          <p:cNvSpPr>
            <a:spLocks noGrp="1"/>
          </p:cNvSpPr>
          <p:nvPr>
            <p:ph idx="1"/>
          </p:nvPr>
        </p:nvSpPr>
        <p:spPr>
          <a:xfrm>
            <a:off x="539751" y="1124744"/>
            <a:ext cx="8136706" cy="5616624"/>
          </a:xfrm>
        </p:spPr>
        <p:txBody>
          <a:bodyPr/>
          <a:lstStyle/>
          <a:p>
            <a:pPr>
              <a:lnSpc>
                <a:spcPct val="100000"/>
              </a:lnSpc>
              <a:spcBef>
                <a:spcPts val="600"/>
              </a:spcBef>
            </a:pPr>
            <a:r>
              <a:rPr lang="en-US" sz="2400" dirty="0"/>
              <a:t>Flood monitoring: </a:t>
            </a:r>
            <a:r>
              <a:rPr lang="en-US" sz="2400" b="1" dirty="0">
                <a:solidFill>
                  <a:srgbClr val="00B050"/>
                </a:solidFill>
              </a:rPr>
              <a:t>Completed</a:t>
            </a:r>
            <a:endParaRPr lang="en-US" sz="2400" dirty="0"/>
          </a:p>
          <a:p>
            <a:pPr lvl="1">
              <a:lnSpc>
                <a:spcPct val="100000"/>
              </a:lnSpc>
              <a:spcBef>
                <a:spcPts val="600"/>
              </a:spcBef>
            </a:pPr>
            <a:r>
              <a:rPr lang="en-US" sz="2400" dirty="0"/>
              <a:t>2014 acquisitions from NASA and Canadian Space Agency (CSA) under previous agreement within GEO task; </a:t>
            </a:r>
            <a:r>
              <a:rPr lang="en-US" altLang="en-US" sz="2400" dirty="0"/>
              <a:t>images provided for 2015 floods in Namibia and Malawi and 2016 floods in Madagascar under CEOS pilot</a:t>
            </a:r>
            <a:endParaRPr lang="en-US" sz="2400" dirty="0"/>
          </a:p>
          <a:p>
            <a:pPr>
              <a:lnSpc>
                <a:spcPct val="100000"/>
              </a:lnSpc>
              <a:spcBef>
                <a:spcPts val="600"/>
              </a:spcBef>
            </a:pPr>
            <a:r>
              <a:rPr lang="en-US" sz="2400" dirty="0"/>
              <a:t>Updates to flood dashboard: </a:t>
            </a:r>
            <a:r>
              <a:rPr lang="en-US" sz="2400" b="1" dirty="0">
                <a:solidFill>
                  <a:srgbClr val="00B050"/>
                </a:solidFill>
              </a:rPr>
              <a:t>Completed</a:t>
            </a:r>
            <a:endParaRPr lang="en-US" sz="2400" dirty="0"/>
          </a:p>
          <a:p>
            <a:pPr marL="957262" lvl="1" indent="-339725">
              <a:lnSpc>
                <a:spcPct val="100000"/>
              </a:lnSpc>
              <a:spcBef>
                <a:spcPts val="600"/>
              </a:spcBef>
            </a:pPr>
            <a:r>
              <a:rPr lang="en-US" altLang="en-US" sz="2400" dirty="0">
                <a:hlinkClick r:id="rId3"/>
              </a:rPr>
              <a:t>http://matsu-namibiaflood.opensciencedatacloud.org/</a:t>
            </a:r>
            <a:r>
              <a:rPr lang="en-US" altLang="en-US" sz="2400" dirty="0"/>
              <a:t>  </a:t>
            </a:r>
          </a:p>
          <a:p>
            <a:pPr>
              <a:lnSpc>
                <a:spcPct val="100000"/>
              </a:lnSpc>
              <a:spcBef>
                <a:spcPts val="600"/>
              </a:spcBef>
            </a:pPr>
            <a:r>
              <a:rPr lang="en-US" sz="2400" dirty="0"/>
              <a:t>Draft a plan for longer-term sustainability: </a:t>
            </a:r>
            <a:r>
              <a:rPr lang="en-US" sz="2400" b="1" dirty="0"/>
              <a:t>Ongoing</a:t>
            </a:r>
            <a:endParaRPr lang="en-US" sz="2400" dirty="0"/>
          </a:p>
          <a:p>
            <a:pPr lvl="1">
              <a:lnSpc>
                <a:spcPct val="100000"/>
              </a:lnSpc>
              <a:spcBef>
                <a:spcPts val="600"/>
              </a:spcBef>
            </a:pPr>
            <a:r>
              <a:rPr lang="en-US" sz="2400" dirty="0"/>
              <a:t>Intent is to transition much of this work into </a:t>
            </a:r>
            <a:r>
              <a:rPr lang="en-US" sz="2400" dirty="0" err="1"/>
              <a:t>AfriGEOSS</a:t>
            </a:r>
            <a:r>
              <a:rPr lang="en-US" sz="2400" dirty="0"/>
              <a:t> and GEO-DARMA but details need to be worked out.</a:t>
            </a:r>
            <a:endParaRPr lang="en-US" dirty="0"/>
          </a:p>
          <a:p>
            <a:pPr marL="957262" lvl="1" indent="-339725">
              <a:lnSpc>
                <a:spcPct val="100000"/>
              </a:lnSpc>
              <a:spcBef>
                <a:spcPts val="600"/>
              </a:spcBef>
            </a:pPr>
            <a:endParaRPr lang="en-US" sz="2400" dirty="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14</a:t>
            </a:fld>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Other Southern Africa Component Outcomes</a:t>
            </a:r>
          </a:p>
        </p:txBody>
      </p:sp>
      <p:sp>
        <p:nvSpPr>
          <p:cNvPr id="12291" name="Content Placeholder 2"/>
          <p:cNvSpPr>
            <a:spLocks noGrp="1"/>
          </p:cNvSpPr>
          <p:nvPr>
            <p:ph idx="1"/>
          </p:nvPr>
        </p:nvSpPr>
        <p:spPr>
          <a:xfrm>
            <a:off x="539751" y="1124744"/>
            <a:ext cx="8136706" cy="5616624"/>
          </a:xfrm>
        </p:spPr>
        <p:txBody>
          <a:bodyPr/>
          <a:lstStyle/>
          <a:p>
            <a:pPr>
              <a:lnSpc>
                <a:spcPct val="100000"/>
              </a:lnSpc>
              <a:spcBef>
                <a:spcPts val="600"/>
              </a:spcBef>
            </a:pPr>
            <a:r>
              <a:rPr lang="en-US" altLang="en-US" sz="2400" dirty="0"/>
              <a:t>Guy </a:t>
            </a:r>
            <a:r>
              <a:rPr lang="en-US" altLang="en-US" sz="2400" dirty="0" err="1"/>
              <a:t>Schumnann</a:t>
            </a:r>
            <a:r>
              <a:rPr lang="en-US" altLang="en-US" sz="2400" dirty="0"/>
              <a:t> (RSS) used more realistic and complete stream networks derived from Landsat-8 (provided by the Pilot) in a flood model, leading to more realistic forecasts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15</a:t>
            </a:fld>
            <a:endParaRPr lang="en-US" alt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988" r="14584" b="8929"/>
          <a:stretch/>
        </p:blipFill>
        <p:spPr>
          <a:xfrm>
            <a:off x="1331640" y="2486020"/>
            <a:ext cx="4572000" cy="4371980"/>
          </a:xfrm>
          <a:prstGeom prst="rect">
            <a:avLst/>
          </a:prstGeom>
        </p:spPr>
      </p:pic>
      <p:sp>
        <p:nvSpPr>
          <p:cNvPr id="2" name="TextBox 1"/>
          <p:cNvSpPr txBox="1"/>
          <p:nvPr/>
        </p:nvSpPr>
        <p:spPr>
          <a:xfrm>
            <a:off x="-60851" y="3140968"/>
            <a:ext cx="1680523" cy="3693319"/>
          </a:xfrm>
          <a:prstGeom prst="rect">
            <a:avLst/>
          </a:prstGeom>
          <a:noFill/>
        </p:spPr>
        <p:txBody>
          <a:bodyPr wrap="square" rtlCol="0">
            <a:spAutoFit/>
          </a:bodyPr>
          <a:lstStyle/>
          <a:p>
            <a:r>
              <a:rPr lang="en-US" sz="1800" dirty="0">
                <a:solidFill>
                  <a:srgbClr val="FF00FF"/>
                </a:solidFill>
              </a:rPr>
              <a:t>Pink outline</a:t>
            </a:r>
            <a:r>
              <a:rPr lang="en-US" sz="1800" dirty="0"/>
              <a:t>: </a:t>
            </a:r>
            <a:r>
              <a:rPr lang="en-US" sz="1800" b="0" dirty="0"/>
              <a:t>Simulation based on </a:t>
            </a:r>
            <a:r>
              <a:rPr lang="en-US" sz="1800" b="0" dirty="0" err="1"/>
              <a:t>HydroSHEDS</a:t>
            </a:r>
            <a:r>
              <a:rPr lang="en-US" sz="1800" b="0" dirty="0"/>
              <a:t> stream network &amp; river widths. </a:t>
            </a:r>
          </a:p>
          <a:p>
            <a:r>
              <a:rPr lang="en-US" sz="1800" dirty="0">
                <a:solidFill>
                  <a:srgbClr val="0066FF"/>
                </a:solidFill>
              </a:rPr>
              <a:t>Blue area</a:t>
            </a:r>
            <a:r>
              <a:rPr lang="en-US" sz="1800" dirty="0"/>
              <a:t>: </a:t>
            </a:r>
            <a:r>
              <a:rPr lang="en-US" sz="1800" b="0" dirty="0"/>
              <a:t>Simulation based on Landsat-derived stream networks &amp; river widths.</a:t>
            </a:r>
          </a:p>
        </p:txBody>
      </p:sp>
      <p:sp>
        <p:nvSpPr>
          <p:cNvPr id="4" name="Rectangle 3"/>
          <p:cNvSpPr/>
          <p:nvPr/>
        </p:nvSpPr>
        <p:spPr bwMode="auto">
          <a:xfrm>
            <a:off x="3059832" y="4293096"/>
            <a:ext cx="1224136" cy="576064"/>
          </a:xfrm>
          <a:prstGeom prst="rect">
            <a:avLst/>
          </a:prstGeom>
          <a:noFill/>
          <a:ln w="2857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03288"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Times New Roman" pitchFamily="-112" charset="0"/>
            </a:endParaRPr>
          </a:p>
        </p:txBody>
      </p:sp>
      <p:cxnSp>
        <p:nvCxnSpPr>
          <p:cNvPr id="9" name="Straight Connector 8"/>
          <p:cNvCxnSpPr/>
          <p:nvPr/>
        </p:nvCxnSpPr>
        <p:spPr bwMode="auto">
          <a:xfrm flipV="1">
            <a:off x="3059832" y="2663907"/>
            <a:ext cx="2380801" cy="1629189"/>
          </a:xfrm>
          <a:prstGeom prst="line">
            <a:avLst/>
          </a:prstGeom>
          <a:solidFill>
            <a:srgbClr val="FFCC66"/>
          </a:solid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059832" y="4869160"/>
            <a:ext cx="2380801" cy="963099"/>
          </a:xfrm>
          <a:prstGeom prst="line">
            <a:avLst/>
          </a:prstGeom>
          <a:solidFill>
            <a:srgbClr val="FFCC66"/>
          </a:solidFill>
          <a:ln w="2857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4283968" y="2660742"/>
            <a:ext cx="4860032" cy="1632354"/>
          </a:xfrm>
          <a:prstGeom prst="line">
            <a:avLst/>
          </a:prstGeom>
          <a:solidFill>
            <a:srgbClr val="FFCC66"/>
          </a:solidFill>
          <a:ln w="2857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283968" y="4862991"/>
            <a:ext cx="4814265" cy="966103"/>
          </a:xfrm>
          <a:prstGeom prst="line">
            <a:avLst/>
          </a:prstGeom>
          <a:solidFill>
            <a:srgbClr val="FFCC66"/>
          </a:solidFill>
          <a:ln w="28575" cap="flat" cmpd="sng" algn="ctr">
            <a:solidFill>
              <a:schemeClr val="tx1"/>
            </a:solidFill>
            <a:prstDash val="solid"/>
            <a:round/>
            <a:headEnd type="none" w="med" len="med"/>
            <a:tailEnd type="none" w="med" len="med"/>
          </a:ln>
          <a:effectLst/>
        </p:spPr>
      </p:cxnSp>
      <p:pic>
        <p:nvPicPr>
          <p:cNvPr id="7" name="Picture 6" descr="NASA_AIST_Africa_supersite.jpg"/>
          <p:cNvPicPr>
            <a:picLocks noChangeAspect="1"/>
          </p:cNvPicPr>
          <p:nvPr/>
        </p:nvPicPr>
        <p:blipFill rotWithShape="1">
          <a:blip r:embed="rId4" cstate="print"/>
          <a:srcRect l="6126" t="43020" r="47500" b="3314"/>
          <a:stretch/>
        </p:blipFill>
        <p:spPr>
          <a:xfrm>
            <a:off x="5440633" y="2663907"/>
            <a:ext cx="3657600" cy="3174521"/>
          </a:xfrm>
          <a:prstGeom prst="rect">
            <a:avLst/>
          </a:prstGeom>
        </p:spPr>
      </p:pic>
    </p:spTree>
    <p:extLst>
      <p:ext uri="{BB962C8B-B14F-4D97-AF65-F5344CB8AC3E}">
        <p14:creationId xmlns:p14="http://schemas.microsoft.com/office/powerpoint/2010/main" val="263298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Other Southern Africa Component Outcomes</a:t>
            </a:r>
          </a:p>
        </p:txBody>
      </p:sp>
      <p:sp>
        <p:nvSpPr>
          <p:cNvPr id="12291" name="Content Placeholder 2"/>
          <p:cNvSpPr>
            <a:spLocks noGrp="1"/>
          </p:cNvSpPr>
          <p:nvPr>
            <p:ph idx="1"/>
          </p:nvPr>
        </p:nvSpPr>
        <p:spPr>
          <a:xfrm>
            <a:off x="539751" y="1124744"/>
            <a:ext cx="8136706" cy="5616624"/>
          </a:xfrm>
        </p:spPr>
        <p:txBody>
          <a:bodyPr/>
          <a:lstStyle/>
          <a:p>
            <a:pPr>
              <a:lnSpc>
                <a:spcPct val="100000"/>
              </a:lnSpc>
              <a:spcBef>
                <a:spcPts val="600"/>
              </a:spcBef>
            </a:pPr>
            <a:r>
              <a:rPr lang="en-US" altLang="en-US" sz="2400" dirty="0"/>
              <a:t>Guy </a:t>
            </a:r>
            <a:r>
              <a:rPr lang="en-US" altLang="en-US" sz="2400" dirty="0" err="1"/>
              <a:t>Schumnann</a:t>
            </a:r>
            <a:r>
              <a:rPr lang="en-US" altLang="en-US" sz="2400" dirty="0"/>
              <a:t> (RSS) is also using EO data to validate flood model forecasts of extent (MODIS) and depth (PALSAR)</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16</a:t>
            </a:fld>
            <a:endParaRPr lang="en-US" altLang="en-US" dirty="0"/>
          </a:p>
        </p:txBody>
      </p:sp>
      <p:pic>
        <p:nvPicPr>
          <p:cNvPr id="17" name="Picture 16"/>
          <p:cNvPicPr>
            <a:picLocks noChangeAspect="1"/>
          </p:cNvPicPr>
          <p:nvPr/>
        </p:nvPicPr>
        <p:blipFill>
          <a:blip r:embed="rId3"/>
          <a:stretch>
            <a:fillRect/>
          </a:stretch>
        </p:blipFill>
        <p:spPr>
          <a:xfrm>
            <a:off x="1547664" y="1839080"/>
            <a:ext cx="6441312" cy="5029200"/>
          </a:xfrm>
          <a:prstGeom prst="rect">
            <a:avLst/>
          </a:prstGeom>
        </p:spPr>
      </p:pic>
    </p:spTree>
    <p:extLst>
      <p:ext uri="{BB962C8B-B14F-4D97-AF65-F5344CB8AC3E}">
        <p14:creationId xmlns:p14="http://schemas.microsoft.com/office/powerpoint/2010/main" val="4161041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Other Southern Africa Component Outcomes</a:t>
            </a:r>
          </a:p>
        </p:txBody>
      </p:sp>
      <p:sp>
        <p:nvSpPr>
          <p:cNvPr id="12291" name="Content Placeholder 2"/>
          <p:cNvSpPr>
            <a:spLocks noGrp="1"/>
          </p:cNvSpPr>
          <p:nvPr>
            <p:ph idx="1"/>
          </p:nvPr>
        </p:nvSpPr>
        <p:spPr>
          <a:xfrm>
            <a:off x="539751" y="1124744"/>
            <a:ext cx="8136706" cy="5616624"/>
          </a:xfrm>
        </p:spPr>
        <p:txBody>
          <a:bodyPr/>
          <a:lstStyle/>
          <a:p>
            <a:pPr marL="342900" indent="-355600">
              <a:lnSpc>
                <a:spcPct val="100000"/>
              </a:lnSpc>
              <a:spcBef>
                <a:spcPts val="600"/>
              </a:spcBef>
            </a:pPr>
            <a:r>
              <a:rPr lang="en-US" altLang="en-US" sz="2400" dirty="0"/>
              <a:t>Guy Schumann (RSS) used a flood modeling study of the Lower Zambezi to define areas for high-resolution LiDAR acquisitions over the floodplains to construct higher-resolution Digital Elevation Models (DEMs) for flood modeling / forecasting.</a:t>
            </a:r>
          </a:p>
          <a:p>
            <a:pPr marL="800100" lvl="1" indent="-355600">
              <a:lnSpc>
                <a:spcPct val="100000"/>
              </a:lnSpc>
              <a:spcBef>
                <a:spcPts val="600"/>
              </a:spcBef>
            </a:pPr>
            <a:r>
              <a:rPr lang="en-US" altLang="en-US" sz="2400" dirty="0"/>
              <a:t>Terms of access still being worked out with the World Bank</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17</a:t>
            </a:fld>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Other Southern Africa Component Outcomes</a:t>
            </a:r>
          </a:p>
        </p:txBody>
      </p:sp>
      <p:sp>
        <p:nvSpPr>
          <p:cNvPr id="12291" name="Content Placeholder 2"/>
          <p:cNvSpPr>
            <a:spLocks noGrp="1"/>
          </p:cNvSpPr>
          <p:nvPr>
            <p:ph idx="1"/>
          </p:nvPr>
        </p:nvSpPr>
        <p:spPr>
          <a:xfrm>
            <a:off x="539751" y="1124744"/>
            <a:ext cx="8136706" cy="792088"/>
          </a:xfrm>
        </p:spPr>
        <p:txBody>
          <a:bodyPr/>
          <a:lstStyle/>
          <a:p>
            <a:pPr marL="342900" indent="-355600">
              <a:lnSpc>
                <a:spcPct val="100000"/>
              </a:lnSpc>
              <a:spcBef>
                <a:spcPts val="600"/>
              </a:spcBef>
            </a:pPr>
            <a:r>
              <a:rPr lang="en-US" altLang="en-US" sz="2400" dirty="0"/>
              <a:t>Guy Schumann (RSS) developed tools for displaying current flood maps in the context of historic (simulated) floods: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18</a:t>
            </a:fld>
            <a:endParaRPr lang="en-US" alt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00" y="2743200"/>
            <a:ext cx="7315200" cy="4114800"/>
          </a:xfrm>
          <a:prstGeom prst="rect">
            <a:avLst/>
          </a:prstGeom>
        </p:spPr>
      </p:pic>
      <p:sp>
        <p:nvSpPr>
          <p:cNvPr id="3" name="TextBox 2"/>
          <p:cNvSpPr txBox="1"/>
          <p:nvPr/>
        </p:nvSpPr>
        <p:spPr>
          <a:xfrm>
            <a:off x="2151049" y="2330016"/>
            <a:ext cx="1228221" cy="461665"/>
          </a:xfrm>
          <a:prstGeom prst="rect">
            <a:avLst/>
          </a:prstGeom>
          <a:noFill/>
        </p:spPr>
        <p:txBody>
          <a:bodyPr wrap="none" rtlCol="0">
            <a:spAutoFit/>
          </a:bodyPr>
          <a:lstStyle/>
          <a:p>
            <a:r>
              <a:rPr lang="en-US" sz="2400" dirty="0"/>
              <a:t>MODIS</a:t>
            </a:r>
          </a:p>
        </p:txBody>
      </p:sp>
      <p:sp>
        <p:nvSpPr>
          <p:cNvPr id="7" name="TextBox 6"/>
          <p:cNvSpPr txBox="1"/>
          <p:nvPr/>
        </p:nvSpPr>
        <p:spPr>
          <a:xfrm>
            <a:off x="5508104" y="2330016"/>
            <a:ext cx="1394549" cy="461665"/>
          </a:xfrm>
          <a:prstGeom prst="rect">
            <a:avLst/>
          </a:prstGeom>
          <a:noFill/>
        </p:spPr>
        <p:txBody>
          <a:bodyPr wrap="none" rtlCol="0">
            <a:spAutoFit/>
          </a:bodyPr>
          <a:lstStyle/>
          <a:p>
            <a:r>
              <a:rPr lang="en-US" sz="2400" dirty="0"/>
              <a:t>PALSAR</a:t>
            </a:r>
          </a:p>
        </p:txBody>
      </p:sp>
      <p:sp>
        <p:nvSpPr>
          <p:cNvPr id="8" name="TextBox 7"/>
          <p:cNvSpPr txBox="1"/>
          <p:nvPr/>
        </p:nvSpPr>
        <p:spPr>
          <a:xfrm>
            <a:off x="3049824" y="1916832"/>
            <a:ext cx="3116559" cy="523220"/>
          </a:xfrm>
          <a:prstGeom prst="rect">
            <a:avLst/>
          </a:prstGeom>
          <a:noFill/>
        </p:spPr>
        <p:txBody>
          <a:bodyPr wrap="none" rtlCol="0">
            <a:spAutoFit/>
          </a:bodyPr>
          <a:lstStyle/>
          <a:p>
            <a:r>
              <a:rPr lang="en-US" sz="2800" dirty="0"/>
              <a:t>2015 Malawi Flood</a:t>
            </a:r>
          </a:p>
        </p:txBody>
      </p:sp>
      <p:sp>
        <p:nvSpPr>
          <p:cNvPr id="9" name="TextBox 8"/>
          <p:cNvSpPr txBox="1"/>
          <p:nvPr/>
        </p:nvSpPr>
        <p:spPr>
          <a:xfrm>
            <a:off x="3419872" y="5679756"/>
            <a:ext cx="844491" cy="1015663"/>
          </a:xfrm>
          <a:prstGeom prst="rect">
            <a:avLst/>
          </a:prstGeom>
          <a:noFill/>
        </p:spPr>
        <p:txBody>
          <a:bodyPr wrap="square" rtlCol="0">
            <a:spAutoFit/>
          </a:bodyPr>
          <a:lstStyle/>
          <a:p>
            <a:r>
              <a:rPr lang="en-US" sz="2000" b="0" dirty="0"/>
              <a:t>Flood extent (pink)</a:t>
            </a:r>
          </a:p>
        </p:txBody>
      </p:sp>
      <p:sp>
        <p:nvSpPr>
          <p:cNvPr id="10" name="TextBox 9"/>
          <p:cNvSpPr txBox="1"/>
          <p:nvPr/>
        </p:nvSpPr>
        <p:spPr>
          <a:xfrm>
            <a:off x="0" y="3717032"/>
            <a:ext cx="1279445" cy="1323439"/>
          </a:xfrm>
          <a:prstGeom prst="rect">
            <a:avLst/>
          </a:prstGeom>
          <a:noFill/>
        </p:spPr>
        <p:txBody>
          <a:bodyPr wrap="square" rtlCol="0">
            <a:spAutoFit/>
          </a:bodyPr>
          <a:lstStyle/>
          <a:p>
            <a:r>
              <a:rPr lang="en-US" sz="2000" b="0" dirty="0"/>
              <a:t>Modeled historic maximum (yellow)</a:t>
            </a:r>
          </a:p>
        </p:txBody>
      </p:sp>
      <p:sp>
        <p:nvSpPr>
          <p:cNvPr id="11" name="TextBox 10"/>
          <p:cNvSpPr txBox="1"/>
          <p:nvPr/>
        </p:nvSpPr>
        <p:spPr>
          <a:xfrm>
            <a:off x="7939514" y="3505071"/>
            <a:ext cx="1205864" cy="2554545"/>
          </a:xfrm>
          <a:prstGeom prst="rect">
            <a:avLst/>
          </a:prstGeom>
          <a:noFill/>
        </p:spPr>
        <p:txBody>
          <a:bodyPr wrap="square" rtlCol="0">
            <a:spAutoFit/>
          </a:bodyPr>
          <a:lstStyle/>
          <a:p>
            <a:r>
              <a:rPr lang="en-US" sz="2000" b="0" dirty="0"/>
              <a:t>Blue shades indicate land cover type and flood depth</a:t>
            </a:r>
          </a:p>
        </p:txBody>
      </p:sp>
      <p:cxnSp>
        <p:nvCxnSpPr>
          <p:cNvPr id="5" name="Straight Arrow Connector 4"/>
          <p:cNvCxnSpPr/>
          <p:nvPr/>
        </p:nvCxnSpPr>
        <p:spPr bwMode="auto">
          <a:xfrm flipV="1">
            <a:off x="971600" y="3789040"/>
            <a:ext cx="504056" cy="432048"/>
          </a:xfrm>
          <a:prstGeom prst="straightConnector1">
            <a:avLst/>
          </a:prstGeom>
          <a:solidFill>
            <a:srgbClr val="FFCC66"/>
          </a:solidFill>
          <a:ln w="28575" cap="flat" cmpd="sng" algn="ctr">
            <a:solidFill>
              <a:schemeClr val="tx1"/>
            </a:solidFill>
            <a:prstDash val="solid"/>
            <a:round/>
            <a:headEnd type="none" w="med" len="med"/>
            <a:tailEnd type="triangle"/>
          </a:ln>
          <a:effectLst/>
        </p:spPr>
      </p:cxnSp>
      <p:cxnSp>
        <p:nvCxnSpPr>
          <p:cNvPr id="16" name="Straight Arrow Connector 15"/>
          <p:cNvCxnSpPr/>
          <p:nvPr/>
        </p:nvCxnSpPr>
        <p:spPr bwMode="auto">
          <a:xfrm flipH="1" flipV="1">
            <a:off x="3049826" y="5229202"/>
            <a:ext cx="658078" cy="450554"/>
          </a:xfrm>
          <a:prstGeom prst="straightConnector1">
            <a:avLst/>
          </a:prstGeom>
          <a:solidFill>
            <a:srgbClr val="FFCC66"/>
          </a:solidFill>
          <a:ln w="28575"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285633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Other Southern Africa Component Outcomes</a:t>
            </a:r>
          </a:p>
        </p:txBody>
      </p:sp>
      <p:sp>
        <p:nvSpPr>
          <p:cNvPr id="12291" name="Content Placeholder 2"/>
          <p:cNvSpPr>
            <a:spLocks noGrp="1"/>
          </p:cNvSpPr>
          <p:nvPr>
            <p:ph idx="1"/>
          </p:nvPr>
        </p:nvSpPr>
        <p:spPr>
          <a:xfrm>
            <a:off x="539751" y="1124744"/>
            <a:ext cx="8136706" cy="5616624"/>
          </a:xfrm>
        </p:spPr>
        <p:txBody>
          <a:bodyPr/>
          <a:lstStyle/>
          <a:p>
            <a:pPr lvl="0">
              <a:lnSpc>
                <a:spcPct val="100000"/>
              </a:lnSpc>
              <a:spcBef>
                <a:spcPts val="600"/>
              </a:spcBef>
              <a:defRPr/>
            </a:pPr>
            <a:r>
              <a:rPr lang="en-US" altLang="en-US" sz="2400" dirty="0"/>
              <a:t>Hong / Flaming (U. of Oklahoma / NOAA) installed </a:t>
            </a:r>
            <a:r>
              <a:rPr lang="en-US" altLang="en-US" sz="2400" dirty="0">
                <a:solidFill>
                  <a:srgbClr val="000000"/>
                </a:solidFill>
              </a:rPr>
              <a:t>Ensemble Framework for Flash Flood Forecasting (EF5) model at the Regional Centre for Mapping of Resources for Development (RCMRD) in Kenya.</a:t>
            </a:r>
          </a:p>
          <a:p>
            <a:pPr lvl="0">
              <a:lnSpc>
                <a:spcPct val="100000"/>
              </a:lnSpc>
              <a:spcBef>
                <a:spcPts val="600"/>
              </a:spcBef>
              <a:defRPr/>
            </a:pPr>
            <a:r>
              <a:rPr lang="en-US" altLang="en-US" sz="2400" dirty="0">
                <a:solidFill>
                  <a:srgbClr val="000000"/>
                </a:solidFill>
              </a:rPr>
              <a:t>This model produces real-time products on RCRMD’s Amazon cloud that are distributed through the Open </a:t>
            </a:r>
            <a:r>
              <a:rPr lang="en-US" altLang="en-US" sz="2400" dirty="0" err="1">
                <a:solidFill>
                  <a:srgbClr val="000000"/>
                </a:solidFill>
              </a:rPr>
              <a:t>GeoSocial</a:t>
            </a:r>
            <a:r>
              <a:rPr lang="en-US" altLang="en-US" sz="2400" dirty="0">
                <a:solidFill>
                  <a:srgbClr val="000000"/>
                </a:solidFill>
              </a:rPr>
              <a:t> API under RCRMD control.</a:t>
            </a:r>
          </a:p>
          <a:p>
            <a:pPr lvl="0">
              <a:lnSpc>
                <a:spcPct val="100000"/>
              </a:lnSpc>
              <a:spcBef>
                <a:spcPts val="600"/>
              </a:spcBef>
              <a:defRPr/>
            </a:pPr>
            <a:r>
              <a:rPr lang="en-US" altLang="en-US" sz="2400" dirty="0">
                <a:solidFill>
                  <a:srgbClr val="000000"/>
                </a:solidFill>
              </a:rPr>
              <a:t>Additional advanced training is planned in Kenya in November 2017 and then in individual member states afterward.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19</a:t>
            </a:fld>
            <a:endParaRPr lang="en-US" altLang="en-US" dirty="0"/>
          </a:p>
        </p:txBody>
      </p:sp>
    </p:spTree>
    <p:extLst>
      <p:ext uri="{BB962C8B-B14F-4D97-AF65-F5344CB8AC3E}">
        <p14:creationId xmlns:p14="http://schemas.microsoft.com/office/powerpoint/2010/main" val="2264358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a:ea typeface="ＭＳ Ｐゴシック" pitchFamily="34" charset="-128"/>
              </a:rPr>
              <a:t>Flood Pilot overview</a:t>
            </a:r>
          </a:p>
          <a:p>
            <a:pPr>
              <a:lnSpc>
                <a:spcPct val="100000"/>
              </a:lnSpc>
              <a:spcBef>
                <a:spcPts val="600"/>
              </a:spcBef>
            </a:pPr>
            <a:r>
              <a:rPr lang="en-US" altLang="en-US" sz="2800" b="1" dirty="0">
                <a:ea typeface="ＭＳ Ｐゴシック" pitchFamily="34" charset="-128"/>
              </a:rPr>
              <a:t>Pilot Objectives and Outcomes</a:t>
            </a:r>
          </a:p>
          <a:p>
            <a:pPr lvl="1">
              <a:lnSpc>
                <a:spcPct val="100000"/>
              </a:lnSpc>
              <a:spcBef>
                <a:spcPts val="600"/>
              </a:spcBef>
            </a:pPr>
            <a:r>
              <a:rPr lang="en-US" altLang="en-US" sz="2400" b="1" dirty="0">
                <a:ea typeface="ＭＳ Ｐゴシック" pitchFamily="34" charset="-128"/>
              </a:rPr>
              <a:t>Objective A: Global component</a:t>
            </a:r>
          </a:p>
          <a:p>
            <a:pPr lvl="1">
              <a:lnSpc>
                <a:spcPct val="100000"/>
              </a:lnSpc>
              <a:spcBef>
                <a:spcPts val="600"/>
              </a:spcBef>
            </a:pPr>
            <a:r>
              <a:rPr lang="en-US" altLang="en-US" sz="2400" b="1" dirty="0">
                <a:ea typeface="ＭＳ Ｐゴシック" pitchFamily="34" charset="-128"/>
              </a:rPr>
              <a:t>Objective B: Regional component</a:t>
            </a:r>
          </a:p>
          <a:p>
            <a:pPr lvl="2">
              <a:spcBef>
                <a:spcPts val="600"/>
              </a:spcBef>
            </a:pPr>
            <a:r>
              <a:rPr lang="en-US" altLang="en-US" sz="2000" b="1" dirty="0">
                <a:ea typeface="ＭＳ Ｐゴシック" pitchFamily="34" charset="-128"/>
              </a:rPr>
              <a:t>Caribbean/Central America</a:t>
            </a:r>
          </a:p>
          <a:p>
            <a:pPr lvl="2">
              <a:spcBef>
                <a:spcPts val="600"/>
              </a:spcBef>
            </a:pPr>
            <a:r>
              <a:rPr lang="en-US" altLang="en-US" sz="2000" b="1" dirty="0">
                <a:ea typeface="ＭＳ Ｐゴシック" pitchFamily="34" charset="-128"/>
              </a:rPr>
              <a:t>Southern Africa</a:t>
            </a:r>
          </a:p>
          <a:p>
            <a:pPr lvl="2">
              <a:spcBef>
                <a:spcPts val="600"/>
              </a:spcBef>
            </a:pPr>
            <a:r>
              <a:rPr lang="en-US" altLang="en-US" sz="2000" b="1" dirty="0">
                <a:ea typeface="ＭＳ Ｐゴシック" pitchFamily="34" charset="-128"/>
              </a:rPr>
              <a:t>Southeast Asia</a:t>
            </a:r>
          </a:p>
          <a:p>
            <a:pPr lvl="1">
              <a:lnSpc>
                <a:spcPct val="100000"/>
              </a:lnSpc>
              <a:spcBef>
                <a:spcPts val="600"/>
              </a:spcBef>
            </a:pPr>
            <a:r>
              <a:rPr lang="en-US" altLang="en-US" sz="2400" b="1" dirty="0">
                <a:ea typeface="ＭＳ Ｐゴシック" pitchFamily="34" charset="-128"/>
              </a:rPr>
              <a:t>Objective C: Capacity Building</a:t>
            </a:r>
          </a:p>
          <a:p>
            <a:pPr>
              <a:lnSpc>
                <a:spcPct val="100000"/>
              </a:lnSpc>
              <a:spcBef>
                <a:spcPts val="600"/>
              </a:spcBef>
            </a:pPr>
            <a:r>
              <a:rPr lang="en-US" altLang="en-US" sz="2800" b="1" dirty="0">
                <a:ea typeface="ＭＳ Ｐゴシック" pitchFamily="34" charset="-128"/>
              </a:rPr>
              <a:t>Final Data Tracking</a:t>
            </a:r>
          </a:p>
          <a:p>
            <a:pPr>
              <a:lnSpc>
                <a:spcPct val="100000"/>
              </a:lnSpc>
              <a:spcBef>
                <a:spcPts val="600"/>
              </a:spcBef>
            </a:pPr>
            <a:r>
              <a:rPr lang="en-US" altLang="en-US" sz="2800" b="1" dirty="0">
                <a:ea typeface="ＭＳ Ｐゴシック" pitchFamily="34" charset="-128"/>
              </a:rPr>
              <a:t>Success Stories</a:t>
            </a:r>
          </a:p>
          <a:p>
            <a:pPr>
              <a:lnSpc>
                <a:spcPct val="100000"/>
              </a:lnSpc>
              <a:spcBef>
                <a:spcPts val="600"/>
              </a:spcBef>
            </a:pPr>
            <a:r>
              <a:rPr lang="en-US" altLang="en-US" sz="2800" b="1" dirty="0">
                <a:ea typeface="ＭＳ Ｐゴシック" pitchFamily="34" charset="-128"/>
              </a:rPr>
              <a:t>Way Forward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539552" y="1196752"/>
            <a:ext cx="2808312" cy="5040560"/>
          </a:xfrm>
        </p:spPr>
        <p:txBody>
          <a:bodyPr/>
          <a:lstStyle/>
          <a:p>
            <a:pPr>
              <a:lnSpc>
                <a:spcPct val="90000"/>
              </a:lnSpc>
              <a:spcBef>
                <a:spcPts val="600"/>
              </a:spcBef>
            </a:pPr>
            <a:r>
              <a:rPr lang="en-US" altLang="en-US" sz="2400" dirty="0"/>
              <a:t>LIST flood hazard maps determine flood severity by comparing flood extent in a SAR image with computed extent / return period from simulated historic floods</a:t>
            </a:r>
          </a:p>
          <a:p>
            <a:pPr>
              <a:lnSpc>
                <a:spcPct val="90000"/>
              </a:lnSpc>
              <a:spcBef>
                <a:spcPts val="600"/>
              </a:spcBef>
            </a:pPr>
            <a:r>
              <a:rPr lang="en-US" altLang="en-US" sz="2400" dirty="0"/>
              <a:t>The UN World Food </a:t>
            </a:r>
            <a:r>
              <a:rPr lang="en-US" altLang="en-US" sz="2400" dirty="0" err="1"/>
              <a:t>Programme</a:t>
            </a:r>
            <a:r>
              <a:rPr lang="en-US" altLang="en-US" sz="2400" dirty="0"/>
              <a:t> has shown interest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20</a:t>
            </a:fld>
            <a:endParaRPr lang="en-US" altLang="en-US" dirty="0"/>
          </a:p>
        </p:txBody>
      </p:sp>
      <p:pic>
        <p:nvPicPr>
          <p:cNvPr id="5" name="Picture 5"/>
          <p:cNvPicPr>
            <a:picLocks noChangeAspect="1"/>
          </p:cNvPicPr>
          <p:nvPr/>
        </p:nvPicPr>
        <p:blipFill>
          <a:blip r:embed="rId2" cstate="print"/>
          <a:srcRect/>
          <a:stretch>
            <a:fillRect/>
          </a:stretch>
        </p:blipFill>
        <p:spPr bwMode="auto">
          <a:xfrm>
            <a:off x="3657600" y="1124744"/>
            <a:ext cx="5486400" cy="5217352"/>
          </a:xfrm>
          <a:prstGeom prst="rect">
            <a:avLst/>
          </a:prstGeom>
          <a:noFill/>
          <a:ln w="9525">
            <a:noFill/>
            <a:miter lim="800000"/>
            <a:headEnd/>
            <a:tailEnd/>
          </a:ln>
        </p:spPr>
      </p:pic>
      <p:sp>
        <p:nvSpPr>
          <p:cNvPr id="7" name="Title 1"/>
          <p:cNvSpPr>
            <a:spLocks noGrp="1"/>
          </p:cNvSpPr>
          <p:nvPr>
            <p:ph type="title"/>
          </p:nvPr>
        </p:nvSpPr>
        <p:spPr>
          <a:xfrm>
            <a:off x="0" y="0"/>
            <a:ext cx="9144000" cy="1124744"/>
          </a:xfrm>
        </p:spPr>
        <p:txBody>
          <a:bodyPr/>
          <a:lstStyle/>
          <a:p>
            <a:r>
              <a:rPr lang="en-US" altLang="en-US" sz="3200" dirty="0"/>
              <a:t>Objective B: Other Southern Africa Component Outcomes</a:t>
            </a:r>
          </a:p>
        </p:txBody>
      </p:sp>
    </p:spTree>
    <p:extLst>
      <p:ext uri="{BB962C8B-B14F-4D97-AF65-F5344CB8AC3E}">
        <p14:creationId xmlns:p14="http://schemas.microsoft.com/office/powerpoint/2010/main" val="2674348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Other Southern Africa Component Outcomes</a:t>
            </a:r>
          </a:p>
        </p:txBody>
      </p:sp>
      <p:sp>
        <p:nvSpPr>
          <p:cNvPr id="12291" name="Content Placeholder 2"/>
          <p:cNvSpPr>
            <a:spLocks noGrp="1"/>
          </p:cNvSpPr>
          <p:nvPr>
            <p:ph idx="1"/>
          </p:nvPr>
        </p:nvSpPr>
        <p:spPr>
          <a:xfrm>
            <a:off x="539751" y="1052513"/>
            <a:ext cx="8136706" cy="1584399"/>
          </a:xfrm>
        </p:spPr>
        <p:txBody>
          <a:bodyPr/>
          <a:lstStyle/>
          <a:p>
            <a:pPr>
              <a:lnSpc>
                <a:spcPct val="100000"/>
              </a:lnSpc>
              <a:spcBef>
                <a:spcPts val="600"/>
              </a:spcBef>
            </a:pPr>
            <a:r>
              <a:rPr lang="en-US" altLang="en-US" sz="2400" dirty="0" err="1"/>
              <a:t>Matgen</a:t>
            </a:r>
            <a:r>
              <a:rPr lang="en-US" altLang="en-US" sz="2400" dirty="0"/>
              <a:t> et al. (LIST) developed an automated framework using satellite-derived flood extent maps to evaluate flood model forecasts (and adjust flood model parameters) in the Zambezi basin using satellite-derived flood extent maps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21</a:t>
            </a:fld>
            <a:endParaRPr lang="en-US" altLang="en-US" dirty="0"/>
          </a:p>
        </p:txBody>
      </p:sp>
      <p:pic>
        <p:nvPicPr>
          <p:cNvPr id="25" name="Picture 24"/>
          <p:cNvPicPr>
            <a:picLocks noChangeAspect="1"/>
          </p:cNvPicPr>
          <p:nvPr/>
        </p:nvPicPr>
        <p:blipFill rotWithShape="1">
          <a:blip r:embed="rId3"/>
          <a:srcRect l="33873" t="18403" r="23260" b="22934"/>
          <a:stretch/>
        </p:blipFill>
        <p:spPr>
          <a:xfrm>
            <a:off x="2263540" y="3179532"/>
            <a:ext cx="1371503" cy="1055249"/>
          </a:xfrm>
          <a:prstGeom prst="rect">
            <a:avLst/>
          </a:prstGeom>
        </p:spPr>
      </p:pic>
      <p:pic>
        <p:nvPicPr>
          <p:cNvPr id="33" name="Picture 32"/>
          <p:cNvPicPr>
            <a:picLocks noChangeAspect="1"/>
          </p:cNvPicPr>
          <p:nvPr/>
        </p:nvPicPr>
        <p:blipFill rotWithShape="1">
          <a:blip r:embed="rId4"/>
          <a:srcRect l="32168" t="16372" r="23987" b="21502"/>
          <a:stretch/>
        </p:blipFill>
        <p:spPr>
          <a:xfrm>
            <a:off x="3878397" y="3179532"/>
            <a:ext cx="1324607" cy="1055249"/>
          </a:xfrm>
          <a:prstGeom prst="rect">
            <a:avLst/>
          </a:prstGeom>
        </p:spPr>
      </p:pic>
      <p:pic>
        <p:nvPicPr>
          <p:cNvPr id="38" name="Grafik 7" descr="20080205"/>
          <p:cNvPicPr/>
          <p:nvPr/>
        </p:nvPicPr>
        <p:blipFill>
          <a:blip r:embed="rId5" cstate="print">
            <a:extLst>
              <a:ext uri="{28A0092B-C50C-407E-A947-70E740481C1C}">
                <a14:useLocalDpi xmlns:a14="http://schemas.microsoft.com/office/drawing/2010/main" val="0"/>
              </a:ext>
            </a:extLst>
          </a:blip>
          <a:srcRect t="3802" b="13361"/>
          <a:stretch>
            <a:fillRect/>
          </a:stretch>
        </p:blipFill>
        <p:spPr bwMode="auto">
          <a:xfrm>
            <a:off x="2324296" y="4554992"/>
            <a:ext cx="1245883" cy="1466573"/>
          </a:xfrm>
          <a:prstGeom prst="rect">
            <a:avLst/>
          </a:prstGeom>
          <a:noFill/>
          <a:ln>
            <a:noFill/>
          </a:ln>
        </p:spPr>
      </p:pic>
      <p:pic>
        <p:nvPicPr>
          <p:cNvPr id="39" name="Picture 2" descr="20080208"/>
          <p:cNvPicPr>
            <a:picLocks noChangeAspect="1" noChangeArrowheads="1"/>
          </p:cNvPicPr>
          <p:nvPr/>
        </p:nvPicPr>
        <p:blipFill>
          <a:blip r:embed="rId6" cstate="print">
            <a:extLst>
              <a:ext uri="{28A0092B-C50C-407E-A947-70E740481C1C}">
                <a14:useLocalDpi xmlns:a14="http://schemas.microsoft.com/office/drawing/2010/main" val="0"/>
              </a:ext>
            </a:extLst>
          </a:blip>
          <a:srcRect t="3838" b="12984"/>
          <a:stretch>
            <a:fillRect/>
          </a:stretch>
        </p:blipFill>
        <p:spPr bwMode="auto">
          <a:xfrm>
            <a:off x="3878397" y="4545246"/>
            <a:ext cx="1262175" cy="148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7"/>
          <a:stretch>
            <a:fillRect/>
          </a:stretch>
        </p:blipFill>
        <p:spPr>
          <a:xfrm>
            <a:off x="5796136" y="4029275"/>
            <a:ext cx="3200400" cy="1926422"/>
          </a:xfrm>
          <a:prstGeom prst="rect">
            <a:avLst/>
          </a:prstGeom>
        </p:spPr>
      </p:pic>
      <p:sp>
        <p:nvSpPr>
          <p:cNvPr id="2" name="TextBox 1"/>
          <p:cNvSpPr txBox="1"/>
          <p:nvPr/>
        </p:nvSpPr>
        <p:spPr>
          <a:xfrm>
            <a:off x="2263539" y="2698862"/>
            <a:ext cx="1371503" cy="400110"/>
          </a:xfrm>
          <a:prstGeom prst="rect">
            <a:avLst/>
          </a:prstGeom>
          <a:noFill/>
        </p:spPr>
        <p:txBody>
          <a:bodyPr wrap="square" rtlCol="0">
            <a:spAutoFit/>
          </a:bodyPr>
          <a:lstStyle/>
          <a:p>
            <a:r>
              <a:rPr lang="en-US" sz="2000" b="0" dirty="0"/>
              <a:t>5 Feb 2008</a:t>
            </a:r>
          </a:p>
        </p:txBody>
      </p:sp>
      <p:sp>
        <p:nvSpPr>
          <p:cNvPr id="41" name="TextBox 40"/>
          <p:cNvSpPr txBox="1"/>
          <p:nvPr/>
        </p:nvSpPr>
        <p:spPr>
          <a:xfrm>
            <a:off x="3878397" y="2698862"/>
            <a:ext cx="1413683" cy="400110"/>
          </a:xfrm>
          <a:prstGeom prst="rect">
            <a:avLst/>
          </a:prstGeom>
          <a:noFill/>
        </p:spPr>
        <p:txBody>
          <a:bodyPr wrap="square" rtlCol="0">
            <a:spAutoFit/>
          </a:bodyPr>
          <a:lstStyle/>
          <a:p>
            <a:r>
              <a:rPr lang="en-US" sz="2000" b="0" dirty="0"/>
              <a:t>8 Feb 2008</a:t>
            </a:r>
          </a:p>
        </p:txBody>
      </p:sp>
      <p:sp>
        <p:nvSpPr>
          <p:cNvPr id="42" name="TextBox 41"/>
          <p:cNvSpPr txBox="1"/>
          <p:nvPr/>
        </p:nvSpPr>
        <p:spPr>
          <a:xfrm>
            <a:off x="467544" y="3321389"/>
            <a:ext cx="1865265" cy="707886"/>
          </a:xfrm>
          <a:prstGeom prst="rect">
            <a:avLst/>
          </a:prstGeom>
          <a:noFill/>
        </p:spPr>
        <p:txBody>
          <a:bodyPr wrap="square" rtlCol="0">
            <a:spAutoFit/>
          </a:bodyPr>
          <a:lstStyle/>
          <a:p>
            <a:r>
              <a:rPr lang="en-US" sz="2000" b="0" dirty="0"/>
              <a:t>LISFLOOD model forecasts</a:t>
            </a:r>
          </a:p>
        </p:txBody>
      </p:sp>
      <p:sp>
        <p:nvSpPr>
          <p:cNvPr id="43" name="TextBox 42"/>
          <p:cNvSpPr txBox="1"/>
          <p:nvPr/>
        </p:nvSpPr>
        <p:spPr>
          <a:xfrm>
            <a:off x="513415" y="4889036"/>
            <a:ext cx="1524652" cy="1015663"/>
          </a:xfrm>
          <a:prstGeom prst="rect">
            <a:avLst/>
          </a:prstGeom>
          <a:noFill/>
        </p:spPr>
        <p:txBody>
          <a:bodyPr wrap="square" rtlCol="0">
            <a:spAutoFit/>
          </a:bodyPr>
          <a:lstStyle/>
          <a:p>
            <a:r>
              <a:rPr lang="en-US" sz="2000" b="0" dirty="0"/>
              <a:t>ENVISAT ASAR flood maps</a:t>
            </a:r>
          </a:p>
        </p:txBody>
      </p:sp>
      <p:sp>
        <p:nvSpPr>
          <p:cNvPr id="44" name="TextBox 43"/>
          <p:cNvSpPr txBox="1"/>
          <p:nvPr/>
        </p:nvSpPr>
        <p:spPr>
          <a:xfrm>
            <a:off x="5796135" y="3179532"/>
            <a:ext cx="2862065" cy="707886"/>
          </a:xfrm>
          <a:prstGeom prst="rect">
            <a:avLst/>
          </a:prstGeom>
          <a:noFill/>
        </p:spPr>
        <p:txBody>
          <a:bodyPr wrap="square" rtlCol="0">
            <a:spAutoFit/>
          </a:bodyPr>
          <a:lstStyle/>
          <a:p>
            <a:pPr algn="ctr"/>
            <a:r>
              <a:rPr lang="en-US" sz="2000" b="0" dirty="0"/>
              <a:t>“Identifiability” to evaluate matches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a:ea typeface="ＭＳ Ｐゴシック" pitchFamily="34" charset="-128"/>
              </a:rPr>
              <a:t>Pilot Objectives and Outcomes</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A: Global component</a:t>
            </a:r>
          </a:p>
          <a:p>
            <a:pPr lvl="1">
              <a:lnSpc>
                <a:spcPct val="100000"/>
              </a:lnSpc>
              <a:spcBef>
                <a:spcPts val="600"/>
              </a:spcBef>
            </a:pPr>
            <a:r>
              <a:rPr lang="en-US" altLang="en-US" sz="2400" b="1" dirty="0">
                <a:ea typeface="ＭＳ Ｐゴシック" pitchFamily="34" charset="-128"/>
              </a:rPr>
              <a:t>Objective B: Regional component</a:t>
            </a:r>
          </a:p>
          <a:p>
            <a:pPr lvl="2">
              <a:spcBef>
                <a:spcPts val="600"/>
              </a:spcBef>
            </a:pPr>
            <a:r>
              <a:rPr lang="en-US" altLang="en-US" sz="2000" b="1" dirty="0">
                <a:solidFill>
                  <a:schemeClr val="bg1">
                    <a:lumMod val="75000"/>
                  </a:schemeClr>
                </a:solidFill>
                <a:ea typeface="ＭＳ Ｐゴシック" pitchFamily="34" charset="-128"/>
              </a:rPr>
              <a:t>Caribbean/Central America</a:t>
            </a:r>
          </a:p>
          <a:p>
            <a:pPr lvl="2">
              <a:spcBef>
                <a:spcPts val="600"/>
              </a:spcBef>
            </a:pPr>
            <a:r>
              <a:rPr lang="en-US" altLang="en-US" sz="2000" b="1" dirty="0">
                <a:solidFill>
                  <a:schemeClr val="bg1">
                    <a:lumMod val="75000"/>
                  </a:schemeClr>
                </a:solidFill>
                <a:ea typeface="ＭＳ Ｐゴシック" pitchFamily="34" charset="-128"/>
              </a:rPr>
              <a:t>Southern Africa</a:t>
            </a:r>
          </a:p>
          <a:p>
            <a:pPr lvl="2">
              <a:spcBef>
                <a:spcPts val="600"/>
              </a:spcBef>
            </a:pPr>
            <a:r>
              <a:rPr lang="en-US" altLang="en-US" sz="2000" b="1" dirty="0">
                <a:ea typeface="ＭＳ Ｐゴシック" pitchFamily="34" charset="-128"/>
              </a:rPr>
              <a:t>Southeast Asia</a:t>
            </a:r>
          </a:p>
          <a:p>
            <a:pPr lvl="1">
              <a:lnSpc>
                <a:spcPct val="100000"/>
              </a:lnSpc>
              <a:spcBef>
                <a:spcPts val="600"/>
              </a:spcBef>
            </a:pPr>
            <a:r>
              <a:rPr lang="en-US" altLang="en-US" sz="2400" b="1" dirty="0">
                <a:ea typeface="ＭＳ Ｐゴシック" pitchFamily="34" charset="-128"/>
              </a:rPr>
              <a:t>Objective C: Capacity Building</a:t>
            </a:r>
          </a:p>
          <a:p>
            <a:pPr>
              <a:lnSpc>
                <a:spcPct val="100000"/>
              </a:lnSpc>
              <a:spcBef>
                <a:spcPts val="600"/>
              </a:spcBef>
            </a:pPr>
            <a:r>
              <a:rPr lang="en-US" altLang="en-US" sz="2800" b="1" dirty="0">
                <a:ea typeface="ＭＳ Ｐゴシック" pitchFamily="34" charset="-128"/>
              </a:rPr>
              <a:t>Final Data Tracking</a:t>
            </a:r>
          </a:p>
          <a:p>
            <a:pPr>
              <a:lnSpc>
                <a:spcPct val="100000"/>
              </a:lnSpc>
              <a:spcBef>
                <a:spcPts val="600"/>
              </a:spcBef>
            </a:pPr>
            <a:r>
              <a:rPr lang="en-US" altLang="en-US" sz="2800" b="1" dirty="0">
                <a:ea typeface="ＭＳ Ｐゴシック" pitchFamily="34" charset="-128"/>
              </a:rPr>
              <a:t>Success Stories</a:t>
            </a:r>
          </a:p>
          <a:p>
            <a:pPr>
              <a:lnSpc>
                <a:spcPct val="100000"/>
              </a:lnSpc>
              <a:spcBef>
                <a:spcPts val="600"/>
              </a:spcBef>
            </a:pPr>
            <a:r>
              <a:rPr lang="en-US" altLang="en-US" sz="2800" b="1" dirty="0">
                <a:ea typeface="ＭＳ Ｐゴシック" pitchFamily="34" charset="-128"/>
              </a:rPr>
              <a:t>Way Forward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22</a:t>
            </a:fld>
            <a:endParaRPr lang="en-US" altLang="en-US" dirty="0"/>
          </a:p>
        </p:txBody>
      </p:sp>
    </p:spTree>
    <p:extLst>
      <p:ext uri="{BB962C8B-B14F-4D97-AF65-F5344CB8AC3E}">
        <p14:creationId xmlns:p14="http://schemas.microsoft.com/office/powerpoint/2010/main" val="3966984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SE Asia Component 2014 Milestones</a:t>
            </a:r>
          </a:p>
        </p:txBody>
      </p:sp>
      <p:sp>
        <p:nvSpPr>
          <p:cNvPr id="12291" name="Content Placeholder 2"/>
          <p:cNvSpPr>
            <a:spLocks noGrp="1"/>
          </p:cNvSpPr>
          <p:nvPr>
            <p:ph idx="1"/>
          </p:nvPr>
        </p:nvSpPr>
        <p:spPr>
          <a:xfrm>
            <a:off x="539751" y="1124744"/>
            <a:ext cx="8136706" cy="5616624"/>
          </a:xfrm>
        </p:spPr>
        <p:txBody>
          <a:bodyPr/>
          <a:lstStyle/>
          <a:p>
            <a:pPr>
              <a:lnSpc>
                <a:spcPct val="100000"/>
              </a:lnSpc>
              <a:spcBef>
                <a:spcPts val="600"/>
              </a:spcBef>
            </a:pPr>
            <a:r>
              <a:rPr lang="en-US" sz="2400" dirty="0"/>
              <a:t>User consultations on new pilot products: </a:t>
            </a:r>
            <a:r>
              <a:rPr lang="en-US" sz="2400" b="1" dirty="0">
                <a:solidFill>
                  <a:srgbClr val="00B050"/>
                </a:solidFill>
              </a:rPr>
              <a:t>Completed</a:t>
            </a:r>
            <a:endParaRPr lang="en-US" sz="2400" dirty="0"/>
          </a:p>
          <a:p>
            <a:pPr marL="957262" lvl="1" indent="-339725">
              <a:lnSpc>
                <a:spcPct val="100000"/>
              </a:lnSpc>
              <a:spcBef>
                <a:spcPts val="600"/>
              </a:spcBef>
            </a:pPr>
            <a:r>
              <a:rPr lang="en-US" altLang="en-US" sz="2400" dirty="0"/>
              <a:t>Open </a:t>
            </a:r>
            <a:r>
              <a:rPr lang="en-US" altLang="en-US" sz="2400" dirty="0" err="1"/>
              <a:t>GeoSocial</a:t>
            </a:r>
            <a:r>
              <a:rPr lang="en-US" altLang="en-US" sz="2400" dirty="0"/>
              <a:t> API </a:t>
            </a:r>
            <a:r>
              <a:rPr lang="en-US" sz="2400" dirty="0"/>
              <a:t>flood forecasting and event mapping software installed at ICIMOD in 2015</a:t>
            </a:r>
          </a:p>
          <a:p>
            <a:pPr marL="500062" indent="-339725">
              <a:lnSpc>
                <a:spcPct val="100000"/>
              </a:lnSpc>
              <a:spcBef>
                <a:spcPts val="600"/>
              </a:spcBef>
            </a:pPr>
            <a:r>
              <a:rPr lang="en-US" sz="2400" dirty="0"/>
              <a:t>Test TRMM/GPM-based Global Flood Monitoring System (GFMS) 1km resolution flood modeling product over the Lower Mekong Basin (contingent on river gauge data being obtained): </a:t>
            </a:r>
            <a:r>
              <a:rPr lang="en-US" sz="2400" b="1" dirty="0"/>
              <a:t>Incomplete</a:t>
            </a:r>
            <a:endParaRPr lang="en-US" sz="2400" dirty="0"/>
          </a:p>
          <a:p>
            <a:pPr marL="957262" lvl="1" indent="-339725">
              <a:lnSpc>
                <a:spcPct val="100000"/>
              </a:lnSpc>
              <a:spcBef>
                <a:spcPts val="600"/>
              </a:spcBef>
            </a:pPr>
            <a:r>
              <a:rPr lang="en-US" sz="2400" dirty="0"/>
              <a:t>Unable to obtain gauge data for this application.</a:t>
            </a:r>
          </a:p>
          <a:p>
            <a:pPr marL="500062" indent="-339725">
              <a:lnSpc>
                <a:spcPct val="100000"/>
              </a:lnSpc>
              <a:spcBef>
                <a:spcPts val="600"/>
              </a:spcBef>
            </a:pPr>
            <a:r>
              <a:rPr lang="en-US" sz="2400" dirty="0"/>
              <a:t>Flood Dashboard development based on Namibia pilot example adapted to SE Asia users: </a:t>
            </a:r>
            <a:r>
              <a:rPr lang="en-US" sz="2400" b="1" dirty="0"/>
              <a:t>Incomplete</a:t>
            </a:r>
            <a:endParaRPr lang="en-US" sz="2400" dirty="0"/>
          </a:p>
          <a:p>
            <a:pPr marL="957262" lvl="1" indent="-339725">
              <a:lnSpc>
                <a:spcPct val="100000"/>
              </a:lnSpc>
              <a:spcBef>
                <a:spcPts val="600"/>
              </a:spcBef>
            </a:pPr>
            <a:r>
              <a:rPr lang="en-US" altLang="en-US" sz="2400" dirty="0">
                <a:hlinkClick r:id="rId3"/>
              </a:rPr>
              <a:t>http://matsu-seasia.opensciencedatacloud.org/</a:t>
            </a:r>
            <a:r>
              <a:rPr lang="en-US" altLang="en-US" sz="2400" dirty="0"/>
              <a:t> is not being updated due to lack of funding support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23</a:t>
            </a:fld>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SE Asia Component 2015 Milestones</a:t>
            </a:r>
          </a:p>
        </p:txBody>
      </p:sp>
      <p:sp>
        <p:nvSpPr>
          <p:cNvPr id="12291" name="Content Placeholder 2"/>
          <p:cNvSpPr>
            <a:spLocks noGrp="1"/>
          </p:cNvSpPr>
          <p:nvPr>
            <p:ph idx="1"/>
          </p:nvPr>
        </p:nvSpPr>
        <p:spPr>
          <a:xfrm>
            <a:off x="467544" y="1202160"/>
            <a:ext cx="8496944" cy="5400600"/>
          </a:xfrm>
        </p:spPr>
        <p:txBody>
          <a:bodyPr/>
          <a:lstStyle/>
          <a:p>
            <a:pPr>
              <a:lnSpc>
                <a:spcPct val="100000"/>
              </a:lnSpc>
              <a:spcBef>
                <a:spcPts val="600"/>
              </a:spcBef>
            </a:pPr>
            <a:r>
              <a:rPr lang="en-US" sz="2400" dirty="0"/>
              <a:t>Operational test bed for RASOR risk management system for test sites in Java: </a:t>
            </a:r>
            <a:r>
              <a:rPr lang="en-US" sz="2400" b="1" dirty="0">
                <a:solidFill>
                  <a:srgbClr val="00B050"/>
                </a:solidFill>
              </a:rPr>
              <a:t>Completed</a:t>
            </a:r>
            <a:endParaRPr lang="en-US" sz="2400" dirty="0"/>
          </a:p>
          <a:p>
            <a:pPr marL="957262" lvl="1" indent="-339725">
              <a:spcBef>
                <a:spcPts val="600"/>
              </a:spcBef>
            </a:pPr>
            <a:r>
              <a:rPr lang="en-US" sz="2400" dirty="0"/>
              <a:t>Flood risk maps based on SAR-estimated subsidence rates completed.</a:t>
            </a:r>
          </a:p>
          <a:p>
            <a:pPr marL="957262" lvl="1" indent="-339725">
              <a:spcBef>
                <a:spcPts val="600"/>
              </a:spcBef>
            </a:pPr>
            <a:r>
              <a:rPr lang="en-US" altLang="en-US" sz="2400" dirty="0"/>
              <a:t>More accurate maps of urban landscape for damage potential assessment generated from Pleiades data.</a:t>
            </a:r>
          </a:p>
          <a:p>
            <a:pPr marL="957262" lvl="1" indent="-339725">
              <a:spcBef>
                <a:spcPts val="600"/>
              </a:spcBef>
            </a:pPr>
            <a:r>
              <a:rPr lang="en-US" altLang="en-US" sz="2400" dirty="0"/>
              <a:t>Recently obtained World Bank funding to highlight how EO can be used with flood models to improve loss estimates and DRR planning in Myanmar and SE Asia.</a:t>
            </a:r>
          </a:p>
          <a:p>
            <a:pPr marL="957262" lvl="1" indent="-339725">
              <a:spcBef>
                <a:spcPts val="600"/>
              </a:spcBef>
            </a:pPr>
            <a:r>
              <a:rPr lang="en-US" altLang="en-US" sz="2400" dirty="0"/>
              <a:t>See next slide for example</a:t>
            </a:r>
          </a:p>
          <a:p>
            <a:pPr>
              <a:lnSpc>
                <a:spcPct val="100000"/>
              </a:lnSpc>
              <a:spcBef>
                <a:spcPts val="600"/>
              </a:spcBef>
            </a:pPr>
            <a:r>
              <a:rPr lang="en-US" sz="2400" dirty="0"/>
              <a:t>Integration of flood dashboard: </a:t>
            </a:r>
            <a:r>
              <a:rPr lang="en-US" sz="2400" b="1" dirty="0"/>
              <a:t>Incomplete</a:t>
            </a:r>
            <a:endParaRPr lang="en-US" sz="2400" dirty="0"/>
          </a:p>
          <a:p>
            <a:pPr marL="957262" lvl="1" indent="-339725">
              <a:lnSpc>
                <a:spcPct val="100000"/>
              </a:lnSpc>
              <a:spcBef>
                <a:spcPts val="600"/>
              </a:spcBef>
            </a:pPr>
            <a:r>
              <a:rPr lang="en-US" altLang="en-US" sz="2400" dirty="0">
                <a:hlinkClick r:id="rId3"/>
              </a:rPr>
              <a:t>http://matsu-seasia.opensciencedatacloud.org/</a:t>
            </a:r>
            <a:r>
              <a:rPr lang="en-US" altLang="en-US" sz="2400" dirty="0"/>
              <a:t> not being updated due to lack of funding</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24</a:t>
            </a:fld>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864096"/>
          </a:xfrm>
        </p:spPr>
        <p:txBody>
          <a:bodyPr/>
          <a:lstStyle/>
          <a:p>
            <a:r>
              <a:rPr lang="en-US" altLang="en-US" sz="3200" dirty="0"/>
              <a:t>RASOR Subsidence / Risk Work in Java</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25</a:t>
            </a:fld>
            <a:endParaRPr lang="en-US" altLang="en-US" dirty="0"/>
          </a:p>
        </p:txBody>
      </p:sp>
      <p:pic>
        <p:nvPicPr>
          <p:cNvPr id="3089" name="Picture 17"/>
          <p:cNvPicPr>
            <a:picLocks noChangeAspect="1" noChangeArrowheads="1"/>
          </p:cNvPicPr>
          <p:nvPr/>
        </p:nvPicPr>
        <p:blipFill>
          <a:blip r:embed="rId3" cstate="print"/>
          <a:srcRect/>
          <a:stretch>
            <a:fillRect/>
          </a:stretch>
        </p:blipFill>
        <p:spPr bwMode="auto">
          <a:xfrm>
            <a:off x="0" y="3356992"/>
            <a:ext cx="4572000" cy="2857500"/>
          </a:xfrm>
          <a:prstGeom prst="rect">
            <a:avLst/>
          </a:prstGeom>
          <a:noFill/>
          <a:ln w="9525">
            <a:noFill/>
            <a:miter lim="800000"/>
            <a:headEnd/>
            <a:tailEnd/>
          </a:ln>
        </p:spPr>
      </p:pic>
      <p:pic>
        <p:nvPicPr>
          <p:cNvPr id="3090" name="Picture 18"/>
          <p:cNvPicPr>
            <a:picLocks noChangeAspect="1" noChangeArrowheads="1"/>
          </p:cNvPicPr>
          <p:nvPr/>
        </p:nvPicPr>
        <p:blipFill>
          <a:blip r:embed="rId4" cstate="print"/>
          <a:srcRect/>
          <a:stretch>
            <a:fillRect/>
          </a:stretch>
        </p:blipFill>
        <p:spPr bwMode="auto">
          <a:xfrm>
            <a:off x="4572000" y="1052736"/>
            <a:ext cx="4572000" cy="2857500"/>
          </a:xfrm>
          <a:prstGeom prst="rect">
            <a:avLst/>
          </a:prstGeom>
          <a:noFill/>
          <a:ln w="9525">
            <a:noFill/>
            <a:miter lim="800000"/>
            <a:headEnd/>
            <a:tailEnd/>
          </a:ln>
        </p:spPr>
      </p:pic>
      <p:pic>
        <p:nvPicPr>
          <p:cNvPr id="3091" name="Picture 19"/>
          <p:cNvPicPr>
            <a:picLocks noChangeAspect="1" noChangeArrowheads="1"/>
          </p:cNvPicPr>
          <p:nvPr/>
        </p:nvPicPr>
        <p:blipFill>
          <a:blip r:embed="rId5" cstate="print"/>
          <a:srcRect/>
          <a:stretch>
            <a:fillRect/>
          </a:stretch>
        </p:blipFill>
        <p:spPr bwMode="auto">
          <a:xfrm>
            <a:off x="4572000" y="4000500"/>
            <a:ext cx="4572000" cy="2857500"/>
          </a:xfrm>
          <a:prstGeom prst="rect">
            <a:avLst/>
          </a:prstGeom>
          <a:noFill/>
          <a:ln w="9525">
            <a:noFill/>
            <a:miter lim="800000"/>
            <a:headEnd/>
            <a:tailEnd/>
          </a:ln>
        </p:spPr>
      </p:pic>
      <p:sp>
        <p:nvSpPr>
          <p:cNvPr id="17" name="TextBox 16"/>
          <p:cNvSpPr txBox="1"/>
          <p:nvPr/>
        </p:nvSpPr>
        <p:spPr>
          <a:xfrm>
            <a:off x="0" y="6211669"/>
            <a:ext cx="4572000" cy="646331"/>
          </a:xfrm>
          <a:prstGeom prst="rect">
            <a:avLst/>
          </a:prstGeom>
          <a:noFill/>
        </p:spPr>
        <p:txBody>
          <a:bodyPr wrap="square" rtlCol="0">
            <a:spAutoFit/>
          </a:bodyPr>
          <a:lstStyle/>
          <a:p>
            <a:pPr algn="ctr"/>
            <a:r>
              <a:rPr lang="en-US" sz="1800" b="0" dirty="0"/>
              <a:t>Point subsidence in Bandung, 2010-2015 from </a:t>
            </a:r>
            <a:r>
              <a:rPr lang="en-US" sz="1800" b="0" dirty="0">
                <a:solidFill>
                  <a:prstClr val="black"/>
                </a:solidFill>
              </a:rPr>
              <a:t>ALOS (2007-11) and CSK (2013-15)</a:t>
            </a:r>
            <a:r>
              <a:rPr lang="en-US" sz="1800" b="0" dirty="0"/>
              <a:t>.</a:t>
            </a:r>
          </a:p>
        </p:txBody>
      </p:sp>
      <p:sp>
        <p:nvSpPr>
          <p:cNvPr id="18" name="TextBox 17"/>
          <p:cNvSpPr txBox="1"/>
          <p:nvPr/>
        </p:nvSpPr>
        <p:spPr>
          <a:xfrm>
            <a:off x="0" y="1340768"/>
            <a:ext cx="4572000" cy="923330"/>
          </a:xfrm>
          <a:prstGeom prst="rect">
            <a:avLst/>
          </a:prstGeom>
          <a:noFill/>
        </p:spPr>
        <p:txBody>
          <a:bodyPr wrap="square" rtlCol="0">
            <a:spAutoFit/>
          </a:bodyPr>
          <a:lstStyle/>
          <a:p>
            <a:pPr algn="ctr"/>
            <a:r>
              <a:rPr lang="en-US" sz="1800" b="0" dirty="0"/>
              <a:t>Coverage area of the same (hypothetical) flood in 2000 (top right) and 2015 (bottom right) showing the impacts of subsidence.</a:t>
            </a:r>
          </a:p>
        </p:txBody>
      </p:sp>
    </p:spTree>
    <p:extLst>
      <p:ext uri="{BB962C8B-B14F-4D97-AF65-F5344CB8AC3E}">
        <p14:creationId xmlns:p14="http://schemas.microsoft.com/office/powerpoint/2010/main" val="8072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SE Asia Component 2015 Milestones (continued)</a:t>
            </a:r>
          </a:p>
        </p:txBody>
      </p:sp>
      <p:sp>
        <p:nvSpPr>
          <p:cNvPr id="12291" name="Content Placeholder 2"/>
          <p:cNvSpPr>
            <a:spLocks noGrp="1"/>
          </p:cNvSpPr>
          <p:nvPr>
            <p:ph idx="1"/>
          </p:nvPr>
        </p:nvSpPr>
        <p:spPr>
          <a:xfrm>
            <a:off x="467544" y="1124744"/>
            <a:ext cx="8496944" cy="1296144"/>
          </a:xfrm>
        </p:spPr>
        <p:txBody>
          <a:bodyPr/>
          <a:lstStyle/>
          <a:p>
            <a:pPr>
              <a:lnSpc>
                <a:spcPct val="100000"/>
              </a:lnSpc>
              <a:spcBef>
                <a:spcPts val="600"/>
              </a:spcBef>
            </a:pPr>
            <a:r>
              <a:rPr lang="en-US" sz="2400" dirty="0"/>
              <a:t>Initial services for Mekong River Commission: </a:t>
            </a:r>
            <a:r>
              <a:rPr lang="en-US" sz="2400" b="1" dirty="0">
                <a:solidFill>
                  <a:srgbClr val="00B050"/>
                </a:solidFill>
              </a:rPr>
              <a:t>Completed</a:t>
            </a:r>
            <a:endParaRPr lang="en-US" sz="2400" dirty="0"/>
          </a:p>
          <a:p>
            <a:pPr marL="957262" lvl="1" indent="-339725">
              <a:lnSpc>
                <a:spcPct val="100000"/>
              </a:lnSpc>
              <a:spcBef>
                <a:spcPts val="600"/>
              </a:spcBef>
            </a:pPr>
            <a:r>
              <a:rPr lang="en-US" sz="2400" dirty="0"/>
              <a:t>SERVIR-funded flood inundation system installed at ADPC in January 2017 at </a:t>
            </a:r>
            <a:r>
              <a:rPr lang="en-US" sz="2400" dirty="0">
                <a:hlinkClick r:id="rId3"/>
              </a:rPr>
              <a:t>http://projectmekongnasa.appspot.com/</a:t>
            </a:r>
            <a:endParaRPr lang="en-US" sz="2400" dirty="0"/>
          </a:p>
        </p:txBody>
      </p:sp>
      <p:pic>
        <p:nvPicPr>
          <p:cNvPr id="5" name="Picture 11" descr="C:\Users\aahamed\Desktop\Thai_Floods_f_noleg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12310"/>
            <a:ext cx="3110124" cy="378849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282361"/>
            <a:ext cx="1828800" cy="111843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2612310"/>
            <a:ext cx="3110124" cy="276999"/>
          </a:xfrm>
          <a:prstGeom prst="rect">
            <a:avLst/>
          </a:prstGeom>
          <a:solidFill>
            <a:schemeClr val="bg1"/>
          </a:solidFill>
          <a:ln>
            <a:solidFill>
              <a:schemeClr val="tx1"/>
            </a:solidFill>
          </a:ln>
        </p:spPr>
        <p:txBody>
          <a:bodyPr wrap="square" lIns="0" rIns="0" rtlCol="0">
            <a:spAutoFit/>
          </a:bodyPr>
          <a:lstStyle/>
          <a:p>
            <a:pPr algn="ctr"/>
            <a:r>
              <a:rPr lang="en-US" sz="1200" b="1" dirty="0">
                <a:latin typeface="Arial" pitchFamily="34" charset="0"/>
                <a:cs typeface="Arial" pitchFamily="34" charset="0"/>
              </a:rPr>
              <a:t>Southern Thailand Flooding as of 1/13/17</a:t>
            </a:r>
          </a:p>
        </p:txBody>
      </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864" y="4013866"/>
            <a:ext cx="5486400" cy="253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263348" y="3619904"/>
            <a:ext cx="5880652" cy="307777"/>
          </a:xfrm>
          <a:prstGeom prst="rect">
            <a:avLst/>
          </a:prstGeom>
          <a:solidFill>
            <a:schemeClr val="bg1"/>
          </a:solidFill>
          <a:ln w="12700">
            <a:noFill/>
          </a:ln>
        </p:spPr>
        <p:txBody>
          <a:bodyPr wrap="square" rtlCol="0">
            <a:spAutoFit/>
          </a:bodyPr>
          <a:lstStyle/>
          <a:p>
            <a:pPr algn="ctr"/>
            <a:r>
              <a:rPr lang="en-US" sz="1400" b="1" dirty="0">
                <a:latin typeface="Arial" panose="020B0604020202020204" pitchFamily="34" charset="0"/>
                <a:cs typeface="Arial" panose="020B0604020202020204" pitchFamily="34" charset="0"/>
              </a:rPr>
              <a:t>Population Exposed to Flooding (as of 1/13/17)</a:t>
            </a:r>
          </a:p>
        </p:txBody>
      </p:sp>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5464" y="3980348"/>
            <a:ext cx="1371600" cy="8297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26</a:t>
            </a:fld>
            <a:endParaRPr lang="en-US" altLang="en-US" dirty="0"/>
          </a:p>
        </p:txBody>
      </p:sp>
    </p:spTree>
    <p:extLst>
      <p:ext uri="{BB962C8B-B14F-4D97-AF65-F5344CB8AC3E}">
        <p14:creationId xmlns:p14="http://schemas.microsoft.com/office/powerpoint/2010/main" val="26084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SE Asia Component 2015 Milestones (continued)</a:t>
            </a:r>
          </a:p>
        </p:txBody>
      </p:sp>
      <p:sp>
        <p:nvSpPr>
          <p:cNvPr id="12291" name="Content Placeholder 2"/>
          <p:cNvSpPr>
            <a:spLocks noGrp="1"/>
          </p:cNvSpPr>
          <p:nvPr>
            <p:ph idx="1"/>
          </p:nvPr>
        </p:nvSpPr>
        <p:spPr>
          <a:xfrm>
            <a:off x="467544" y="1124744"/>
            <a:ext cx="3888432" cy="5616624"/>
          </a:xfrm>
        </p:spPr>
        <p:txBody>
          <a:bodyPr/>
          <a:lstStyle/>
          <a:p>
            <a:pPr marL="500062" indent="-339725">
              <a:lnSpc>
                <a:spcPct val="100000"/>
              </a:lnSpc>
              <a:spcBef>
                <a:spcPts val="600"/>
              </a:spcBef>
            </a:pPr>
            <a:r>
              <a:rPr lang="en-US" sz="2400" dirty="0"/>
              <a:t>1</a:t>
            </a:r>
            <a:r>
              <a:rPr lang="en-US" sz="2400" baseline="30000" dirty="0"/>
              <a:t>st</a:t>
            </a:r>
            <a:r>
              <a:rPr lang="en-US" sz="2400" dirty="0"/>
              <a:t> new TRMM/GPM and other flood monitoring products: </a:t>
            </a:r>
            <a:r>
              <a:rPr lang="en-US" sz="2400" b="1" dirty="0">
                <a:solidFill>
                  <a:srgbClr val="00B050"/>
                </a:solidFill>
              </a:rPr>
              <a:t>Completed</a:t>
            </a:r>
            <a:endParaRPr lang="en-US" sz="2400" dirty="0">
              <a:solidFill>
                <a:srgbClr val="00B050"/>
              </a:solidFill>
            </a:endParaRPr>
          </a:p>
          <a:p>
            <a:pPr marL="957262" lvl="1" indent="-339725">
              <a:lnSpc>
                <a:spcPct val="100000"/>
              </a:lnSpc>
              <a:spcBef>
                <a:spcPts val="600"/>
              </a:spcBef>
            </a:pPr>
            <a:r>
              <a:rPr lang="en-US" sz="2400" dirty="0" err="1"/>
              <a:t>iMERG</a:t>
            </a:r>
            <a:r>
              <a:rPr lang="en-US" sz="2400" dirty="0"/>
              <a:t> rainfall and GFMS flood products served under </a:t>
            </a:r>
            <a:r>
              <a:rPr lang="en-US" altLang="en-US" sz="2400" dirty="0"/>
              <a:t>Open </a:t>
            </a:r>
            <a:r>
              <a:rPr lang="en-US" altLang="en-US" sz="2400" dirty="0" err="1"/>
              <a:t>GeoSocial</a:t>
            </a:r>
            <a:r>
              <a:rPr lang="en-US" altLang="en-US" sz="2400" dirty="0"/>
              <a:t> API </a:t>
            </a:r>
            <a:r>
              <a:rPr lang="en-US" sz="2400" dirty="0"/>
              <a:t>at </a:t>
            </a:r>
            <a:r>
              <a:rPr lang="en-US" sz="2400" dirty="0">
                <a:hlinkClick r:id="rId3"/>
              </a:rPr>
              <a:t>https://pmm.nasa.gov/precip-apps</a:t>
            </a:r>
            <a:endParaRPr lang="en-US" sz="2400" dirty="0"/>
          </a:p>
          <a:p>
            <a:pPr marL="957262" lvl="1" indent="-339725">
              <a:lnSpc>
                <a:spcPct val="100000"/>
              </a:lnSpc>
              <a:spcBef>
                <a:spcPts val="600"/>
              </a:spcBef>
            </a:pPr>
            <a:endParaRPr lang="en-US" sz="2400" dirty="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27</a:t>
            </a:fld>
            <a:endParaRPr lang="en-US" altLang="en-US" dirty="0"/>
          </a:p>
        </p:txBody>
      </p:sp>
      <p:pic>
        <p:nvPicPr>
          <p:cNvPr id="5" name="Picture 2"/>
          <p:cNvPicPr>
            <a:picLocks noChangeAspect="1" noChangeArrowheads="1"/>
          </p:cNvPicPr>
          <p:nvPr/>
        </p:nvPicPr>
        <p:blipFill>
          <a:blip r:embed="rId4" cstate="print"/>
          <a:srcRect l="62999" t="12303" r="14951" b="4351"/>
          <a:stretch>
            <a:fillRect/>
          </a:stretch>
        </p:blipFill>
        <p:spPr bwMode="auto">
          <a:xfrm>
            <a:off x="4641268" y="1138140"/>
            <a:ext cx="4502732" cy="5318778"/>
          </a:xfrm>
          <a:prstGeom prst="rect">
            <a:avLst/>
          </a:prstGeom>
          <a:noFill/>
          <a:ln w="9525">
            <a:noFill/>
            <a:miter lim="800000"/>
            <a:headEnd/>
            <a:tailEnd/>
          </a:ln>
        </p:spPr>
      </p:pic>
    </p:spTree>
    <p:extLst>
      <p:ext uri="{BB962C8B-B14F-4D97-AF65-F5344CB8AC3E}">
        <p14:creationId xmlns:p14="http://schemas.microsoft.com/office/powerpoint/2010/main" val="283481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B: SE Asia Component 2016-17 Milestones</a:t>
            </a:r>
          </a:p>
        </p:txBody>
      </p:sp>
      <p:sp>
        <p:nvSpPr>
          <p:cNvPr id="12291" name="Content Placeholder 2"/>
          <p:cNvSpPr>
            <a:spLocks noGrp="1"/>
          </p:cNvSpPr>
          <p:nvPr>
            <p:ph idx="1"/>
          </p:nvPr>
        </p:nvSpPr>
        <p:spPr>
          <a:xfrm>
            <a:off x="467544" y="1124744"/>
            <a:ext cx="8496944" cy="5733256"/>
          </a:xfrm>
        </p:spPr>
        <p:txBody>
          <a:bodyPr/>
          <a:lstStyle/>
          <a:p>
            <a:pPr>
              <a:lnSpc>
                <a:spcPct val="100000"/>
              </a:lnSpc>
              <a:spcBef>
                <a:spcPts val="600"/>
              </a:spcBef>
            </a:pPr>
            <a:r>
              <a:rPr lang="en-US" sz="2400" dirty="0"/>
              <a:t>Flood monitoring during 2016 season: </a:t>
            </a:r>
            <a:r>
              <a:rPr lang="en-US" sz="2400" b="1" dirty="0">
                <a:solidFill>
                  <a:srgbClr val="00B050"/>
                </a:solidFill>
              </a:rPr>
              <a:t>Completed</a:t>
            </a:r>
            <a:endParaRPr lang="en-US" sz="2400" dirty="0"/>
          </a:p>
          <a:p>
            <a:pPr lvl="1">
              <a:lnSpc>
                <a:spcPct val="100000"/>
              </a:lnSpc>
              <a:spcBef>
                <a:spcPts val="600"/>
              </a:spcBef>
            </a:pPr>
            <a:r>
              <a:rPr lang="en-US" sz="2400" dirty="0"/>
              <a:t>Provided optical imagery for flooding in Sri Lanka and Myanmar, and Indonesia.</a:t>
            </a:r>
          </a:p>
          <a:p>
            <a:pPr>
              <a:lnSpc>
                <a:spcPct val="100000"/>
              </a:lnSpc>
              <a:spcBef>
                <a:spcPts val="600"/>
              </a:spcBef>
            </a:pPr>
            <a:r>
              <a:rPr lang="en-US" sz="2400" dirty="0"/>
              <a:t>Draft a plan for longer-term sustainability: </a:t>
            </a:r>
            <a:r>
              <a:rPr lang="en-US" sz="2400" b="1" dirty="0"/>
              <a:t>Ongoing</a:t>
            </a:r>
            <a:endParaRPr lang="en-US" sz="2400" dirty="0"/>
          </a:p>
          <a:p>
            <a:pPr lvl="1">
              <a:lnSpc>
                <a:spcPct val="100000"/>
              </a:lnSpc>
              <a:spcBef>
                <a:spcPts val="600"/>
              </a:spcBef>
            </a:pPr>
            <a:r>
              <a:rPr lang="en-US" sz="2400" dirty="0"/>
              <a:t>Intent is to build this capacity into Asia Disaster Preparedness Center (ADPC) via the SERVIR Applied Science Grant in cooperation with GEO-DARMA but details need to be worked out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28</a:t>
            </a:fld>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a:ea typeface="ＭＳ Ｐゴシック" pitchFamily="34" charset="-128"/>
              </a:rPr>
              <a:t>Pilot Objectives and Outcomes</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A: Global component</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B: Regional component</a:t>
            </a:r>
          </a:p>
          <a:p>
            <a:pPr lvl="2">
              <a:spcBef>
                <a:spcPts val="600"/>
              </a:spcBef>
            </a:pPr>
            <a:r>
              <a:rPr lang="en-US" altLang="en-US" sz="2000" b="1" dirty="0">
                <a:solidFill>
                  <a:schemeClr val="bg1">
                    <a:lumMod val="75000"/>
                  </a:schemeClr>
                </a:solidFill>
                <a:ea typeface="ＭＳ Ｐゴシック" pitchFamily="34" charset="-128"/>
              </a:rPr>
              <a:t>Caribbean/Central America</a:t>
            </a:r>
          </a:p>
          <a:p>
            <a:pPr lvl="2">
              <a:spcBef>
                <a:spcPts val="600"/>
              </a:spcBef>
            </a:pPr>
            <a:r>
              <a:rPr lang="en-US" altLang="en-US" sz="2000" b="1" dirty="0">
                <a:solidFill>
                  <a:schemeClr val="bg1">
                    <a:lumMod val="75000"/>
                  </a:schemeClr>
                </a:solidFill>
                <a:ea typeface="ＭＳ Ｐゴシック" pitchFamily="34" charset="-128"/>
              </a:rPr>
              <a:t>Southern Africa</a:t>
            </a:r>
          </a:p>
          <a:p>
            <a:pPr lvl="2">
              <a:spcBef>
                <a:spcPts val="600"/>
              </a:spcBef>
            </a:pPr>
            <a:r>
              <a:rPr lang="en-US" altLang="en-US" sz="2000" b="1" dirty="0">
                <a:solidFill>
                  <a:schemeClr val="bg1">
                    <a:lumMod val="75000"/>
                  </a:schemeClr>
                </a:solidFill>
                <a:ea typeface="ＭＳ Ｐゴシック" pitchFamily="34" charset="-128"/>
              </a:rPr>
              <a:t>Southeast Asia</a:t>
            </a:r>
          </a:p>
          <a:p>
            <a:pPr lvl="1">
              <a:lnSpc>
                <a:spcPct val="100000"/>
              </a:lnSpc>
              <a:spcBef>
                <a:spcPts val="600"/>
              </a:spcBef>
            </a:pPr>
            <a:r>
              <a:rPr lang="en-US" altLang="en-US" sz="2400" b="1" dirty="0">
                <a:ea typeface="ＭＳ Ｐゴシック" pitchFamily="34" charset="-128"/>
              </a:rPr>
              <a:t>Objective C: Capacity Building</a:t>
            </a:r>
          </a:p>
          <a:p>
            <a:pPr>
              <a:lnSpc>
                <a:spcPct val="100000"/>
              </a:lnSpc>
              <a:spcBef>
                <a:spcPts val="600"/>
              </a:spcBef>
            </a:pPr>
            <a:r>
              <a:rPr lang="en-US" altLang="en-US" sz="2800" b="1" dirty="0">
                <a:ea typeface="ＭＳ Ｐゴシック" pitchFamily="34" charset="-128"/>
              </a:rPr>
              <a:t>Final Data Tracking</a:t>
            </a:r>
          </a:p>
          <a:p>
            <a:pPr>
              <a:lnSpc>
                <a:spcPct val="100000"/>
              </a:lnSpc>
              <a:spcBef>
                <a:spcPts val="600"/>
              </a:spcBef>
            </a:pPr>
            <a:r>
              <a:rPr lang="en-US" altLang="en-US" sz="2800" b="1" dirty="0">
                <a:ea typeface="ＭＳ Ｐゴシック" pitchFamily="34" charset="-128"/>
              </a:rPr>
              <a:t>Success Stories</a:t>
            </a:r>
          </a:p>
          <a:p>
            <a:pPr>
              <a:lnSpc>
                <a:spcPct val="100000"/>
              </a:lnSpc>
              <a:spcBef>
                <a:spcPts val="600"/>
              </a:spcBef>
            </a:pPr>
            <a:r>
              <a:rPr lang="en-US" altLang="en-US" sz="2800" b="1" dirty="0">
                <a:ea typeface="ＭＳ Ｐゴシック" pitchFamily="34" charset="-128"/>
              </a:rPr>
              <a:t>Way Forward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29</a:t>
            </a:fld>
            <a:endParaRPr lang="en-US" altLang="en-US" dirty="0"/>
          </a:p>
        </p:txBody>
      </p:sp>
    </p:spTree>
    <p:extLst>
      <p:ext uri="{BB962C8B-B14F-4D97-AF65-F5344CB8AC3E}">
        <p14:creationId xmlns:p14="http://schemas.microsoft.com/office/powerpoint/2010/main" val="3174538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0" y="0"/>
            <a:ext cx="9144000" cy="1177925"/>
          </a:xfrm>
        </p:spPr>
        <p:txBody>
          <a:bodyPr/>
          <a:lstStyle/>
          <a:p>
            <a:pPr eaLnBrk="1" hangingPunct="1"/>
            <a:r>
              <a:rPr lang="en-GB" altLang="ja-JP" sz="3200" dirty="0">
                <a:ea typeface="ＭＳ Ｐゴシック" pitchFamily="34" charset="-128"/>
                <a:cs typeface="Tahoma" pitchFamily="34" charset="0"/>
              </a:rPr>
              <a:t>CEOS DRM Flood Pilot Overview</a:t>
            </a:r>
            <a:endParaRPr lang="en-US" altLang="en-US" sz="3200" dirty="0">
              <a:ea typeface="ＭＳ Ｐゴシック" pitchFamily="34" charset="-128"/>
              <a:cs typeface="Tahoma" pitchFamily="34" charset="0"/>
            </a:endParaRPr>
          </a:p>
        </p:txBody>
      </p:sp>
      <p:sp>
        <p:nvSpPr>
          <p:cNvPr id="5" name="Rectangle 3"/>
          <p:cNvSpPr txBox="1">
            <a:spLocks noChangeArrowheads="1"/>
          </p:cNvSpPr>
          <p:nvPr/>
        </p:nvSpPr>
        <p:spPr>
          <a:xfrm>
            <a:off x="147638" y="1363663"/>
            <a:ext cx="8937625" cy="5130800"/>
          </a:xfrm>
          <a:prstGeom prst="rect">
            <a:avLst/>
          </a:prstGeom>
        </p:spPr>
        <p:txBody>
          <a:bodyPr/>
          <a:lstStyle/>
          <a:p>
            <a:pPr marL="342900" indent="-342900" algn="ctr">
              <a:lnSpc>
                <a:spcPct val="90000"/>
              </a:lnSpc>
              <a:spcBef>
                <a:spcPct val="20000"/>
              </a:spcBef>
              <a:buFont typeface="Arial" charset="0"/>
              <a:buChar char="•"/>
              <a:defRPr/>
            </a:pPr>
            <a:endParaRPr lang="en-GB" altLang="ja-JP" sz="2400" dirty="0">
              <a:solidFill>
                <a:schemeClr val="tx1">
                  <a:lumMod val="75000"/>
                </a:schemeClr>
              </a:solidFill>
              <a:latin typeface="Arial" pitchFamily="34" charset="0"/>
              <a:ea typeface="ＭＳ Ｐゴシック" pitchFamily="50" charset="-128"/>
              <a:cs typeface="Arial" pitchFamily="34" charset="0"/>
            </a:endParaRPr>
          </a:p>
          <a:p>
            <a:pPr marL="342900" indent="-342900" algn="ctr">
              <a:lnSpc>
                <a:spcPct val="90000"/>
              </a:lnSpc>
              <a:spcBef>
                <a:spcPct val="20000"/>
              </a:spcBef>
              <a:buFont typeface="Arial" charset="0"/>
              <a:buChar char="•"/>
              <a:defRPr/>
            </a:pPr>
            <a:endParaRPr lang="en-GB" altLang="ja-JP" sz="2400" dirty="0">
              <a:solidFill>
                <a:schemeClr val="tx1">
                  <a:lumMod val="75000"/>
                </a:schemeClr>
              </a:solidFill>
              <a:latin typeface="Arial" pitchFamily="34" charset="0"/>
              <a:ea typeface="ＭＳ Ｐゴシック" pitchFamily="50" charset="-128"/>
              <a:cs typeface="Arial" pitchFamily="34" charset="0"/>
            </a:endParaRPr>
          </a:p>
        </p:txBody>
      </p:sp>
      <p:sp>
        <p:nvSpPr>
          <p:cNvPr id="6" name="Content Placeholder 2"/>
          <p:cNvSpPr txBox="1">
            <a:spLocks/>
          </p:cNvSpPr>
          <p:nvPr/>
        </p:nvSpPr>
        <p:spPr>
          <a:xfrm>
            <a:off x="468313" y="1363663"/>
            <a:ext cx="8064500" cy="4945062"/>
          </a:xfrm>
          <a:prstGeom prst="rect">
            <a:avLst/>
          </a:prstGeom>
        </p:spPr>
        <p:txBody>
          <a:bodyPr/>
          <a:lstStyle/>
          <a:p>
            <a:pPr marL="346075" marR="0" lvl="0" indent="-346075" algn="l" defTabSz="903288" rtl="0" eaLnBrk="0" fontAlgn="base" latinLnBrk="0" hangingPunct="0">
              <a:lnSpc>
                <a:spcPct val="90000"/>
              </a:lnSpc>
              <a:spcBef>
                <a:spcPts val="600"/>
              </a:spcBef>
              <a:spcAft>
                <a:spcPct val="0"/>
              </a:spcAft>
              <a:buClrTx/>
              <a:buSzTx/>
              <a:buFontTx/>
              <a:buChar char="•"/>
              <a:tabLst/>
              <a:defRPr/>
            </a:pPr>
            <a:r>
              <a:rPr kumimoji="0" lang="en-US" altLang="en-US" sz="2400" i="0" u="none" strike="noStrike" kern="0" cap="none" spc="0" normalizeH="0" baseline="0" noProof="0" dirty="0">
                <a:ln>
                  <a:noFill/>
                </a:ln>
                <a:solidFill>
                  <a:schemeClr val="tx1"/>
                </a:solidFill>
                <a:effectLst/>
                <a:uLnTx/>
                <a:uFillTx/>
                <a:latin typeface="+mn-lt"/>
                <a:ea typeface="ＭＳ Ｐゴシック" pitchFamily="34" charset="-128"/>
                <a:cs typeface="+mn-cs"/>
              </a:rPr>
              <a:t>Goal: </a:t>
            </a:r>
            <a:r>
              <a:rPr kumimoji="0" lang="en-US" altLang="en-US" sz="2400" b="0" i="0" u="none" strike="noStrike" kern="0" cap="none" spc="0" normalizeH="0" baseline="0" noProof="0" dirty="0">
                <a:ln>
                  <a:noFill/>
                </a:ln>
                <a:solidFill>
                  <a:schemeClr val="tx1"/>
                </a:solidFill>
                <a:effectLst/>
                <a:uLnTx/>
                <a:uFillTx/>
                <a:latin typeface="+mn-lt"/>
                <a:ea typeface="ＭＳ Ｐゴシック" pitchFamily="34" charset="-128"/>
                <a:cs typeface="+mn-cs"/>
              </a:rPr>
              <a:t>demonstrate effective</a:t>
            </a:r>
            <a:r>
              <a:rPr kumimoji="0" lang="en-US" altLang="en-US" sz="2400" b="0" i="0" u="none" strike="noStrike" kern="0" cap="none" spc="0" normalizeH="0" noProof="0" dirty="0">
                <a:ln>
                  <a:noFill/>
                </a:ln>
                <a:solidFill>
                  <a:schemeClr val="tx1"/>
                </a:solidFill>
                <a:effectLst/>
                <a:uLnTx/>
                <a:uFillTx/>
                <a:latin typeface="+mn-lt"/>
                <a:ea typeface="ＭＳ Ｐゴシック" pitchFamily="34" charset="-128"/>
                <a:cs typeface="+mn-cs"/>
              </a:rPr>
              <a:t> application of Earth Observation (EO) to the full cycle of flood management at all scales by:</a:t>
            </a:r>
            <a:endParaRPr kumimoji="0" lang="en-US" altLang="en-US" sz="2400" b="0" i="0" u="none" strike="noStrike" kern="0" cap="none" spc="0" normalizeH="0" baseline="0" noProof="0" dirty="0">
              <a:ln>
                <a:noFill/>
              </a:ln>
              <a:solidFill>
                <a:schemeClr val="tx1"/>
              </a:solidFill>
              <a:effectLst/>
              <a:uLnTx/>
              <a:uFillTx/>
              <a:latin typeface="+mn-lt"/>
              <a:ea typeface="ＭＳ Ｐゴシック" pitchFamily="34" charset="-128"/>
              <a:cs typeface="+mn-cs"/>
            </a:endParaRPr>
          </a:p>
          <a:p>
            <a:pPr marL="803275" lvl="1" indent="-346075" defTabSz="903288">
              <a:lnSpc>
                <a:spcPct val="90000"/>
              </a:lnSpc>
              <a:spcBef>
                <a:spcPts val="600"/>
              </a:spcBef>
              <a:buFontTx/>
              <a:buChar char="•"/>
            </a:pPr>
            <a:r>
              <a:rPr kumimoji="0" lang="en-US" altLang="en-US" sz="2000" i="0" u="none" strike="noStrike" kern="0" cap="none" spc="0" normalizeH="0" baseline="0" noProof="0" dirty="0">
                <a:ln>
                  <a:noFill/>
                </a:ln>
                <a:solidFill>
                  <a:schemeClr val="tx1"/>
                </a:solidFill>
                <a:effectLst/>
                <a:uLnTx/>
                <a:uFillTx/>
                <a:latin typeface="+mn-lt"/>
                <a:ea typeface="ＭＳ Ｐゴシック" pitchFamily="34" charset="-128"/>
                <a:cs typeface="+mn-cs"/>
              </a:rPr>
              <a:t>Objective A:</a:t>
            </a:r>
            <a:r>
              <a:rPr kumimoji="0" lang="en-US" altLang="en-US" sz="2000" b="0" i="0" u="none" strike="noStrike" kern="0" cap="none" spc="0" normalizeH="0" baseline="0" noProof="0" dirty="0">
                <a:ln>
                  <a:noFill/>
                </a:ln>
                <a:solidFill>
                  <a:schemeClr val="tx1"/>
                </a:solidFill>
                <a:effectLst/>
                <a:uLnTx/>
                <a:uFillTx/>
                <a:latin typeface="+mn-lt"/>
                <a:ea typeface="ＭＳ Ｐゴシック" pitchFamily="34" charset="-128"/>
                <a:cs typeface="+mn-cs"/>
              </a:rPr>
              <a:t> Integrating information from existing Near Real Time (NRT) global flood monitoring / modeling systems into a Global Flood Dashboard;</a:t>
            </a:r>
          </a:p>
          <a:p>
            <a:pPr marL="803275" lvl="1" indent="-346075" defTabSz="903288">
              <a:lnSpc>
                <a:spcPct val="90000"/>
              </a:lnSpc>
              <a:spcBef>
                <a:spcPts val="600"/>
              </a:spcBef>
              <a:buFontTx/>
              <a:buChar char="•"/>
            </a:pPr>
            <a:r>
              <a:rPr kumimoji="0" lang="en-US" altLang="en-US" sz="2000" i="0" u="none" strike="noStrike" kern="0" cap="none" spc="0" normalizeH="0" baseline="0" noProof="0" dirty="0">
                <a:ln>
                  <a:noFill/>
                </a:ln>
                <a:solidFill>
                  <a:schemeClr val="tx1"/>
                </a:solidFill>
                <a:effectLst/>
                <a:uLnTx/>
                <a:uFillTx/>
                <a:latin typeface="+mn-lt"/>
                <a:ea typeface="ＭＳ Ｐゴシック" pitchFamily="34" charset="-128"/>
                <a:cs typeface="+mn-cs"/>
              </a:rPr>
              <a:t>Objective B: </a:t>
            </a:r>
            <a:r>
              <a:rPr kumimoji="0" lang="en-US" altLang="en-US" sz="2000" b="0" i="0" u="none" strike="noStrike" kern="0" cap="none" spc="0" normalizeH="0" baseline="0" noProof="0" dirty="0">
                <a:ln>
                  <a:noFill/>
                </a:ln>
                <a:solidFill>
                  <a:schemeClr val="tx1"/>
                </a:solidFill>
                <a:effectLst/>
                <a:uLnTx/>
                <a:uFillTx/>
                <a:latin typeface="+mn-lt"/>
                <a:ea typeface="ＭＳ Ｐゴシック" pitchFamily="34" charset="-128"/>
                <a:cs typeface="+mn-cs"/>
              </a:rPr>
              <a:t>Delivering EO-based</a:t>
            </a:r>
            <a:r>
              <a:rPr kumimoji="0" lang="en-US" altLang="en-US" sz="2000" b="0" i="0" u="none" strike="noStrike" kern="0" cap="none" spc="0" normalizeH="0" noProof="0" dirty="0">
                <a:ln>
                  <a:noFill/>
                </a:ln>
                <a:solidFill>
                  <a:schemeClr val="tx1"/>
                </a:solidFill>
                <a:effectLst/>
                <a:uLnTx/>
                <a:uFillTx/>
                <a:latin typeface="+mn-lt"/>
                <a:ea typeface="ＭＳ Ｐゴシック" pitchFamily="34" charset="-128"/>
                <a:cs typeface="+mn-cs"/>
              </a:rPr>
              <a:t> flood mitigation, warning, and response products and services through regional end-to-end pilots in:</a:t>
            </a:r>
          </a:p>
          <a:p>
            <a:pPr marL="1260475" lvl="2" indent="-346075" defTabSz="903288">
              <a:lnSpc>
                <a:spcPct val="90000"/>
              </a:lnSpc>
              <a:spcBef>
                <a:spcPts val="600"/>
              </a:spcBef>
              <a:buFontTx/>
              <a:buChar char="•"/>
            </a:pPr>
            <a:r>
              <a:rPr lang="en-US" altLang="en-US" sz="1800" b="0" kern="0" dirty="0">
                <a:solidFill>
                  <a:schemeClr val="tx1"/>
                </a:solidFill>
                <a:latin typeface="+mn-lt"/>
                <a:ea typeface="ＭＳ Ｐゴシック" pitchFamily="34" charset="-128"/>
              </a:rPr>
              <a:t>Caribbean/Central America (focus on Haiti)</a:t>
            </a:r>
          </a:p>
          <a:p>
            <a:pPr marL="1260475" lvl="2" indent="-346075" defTabSz="903288">
              <a:lnSpc>
                <a:spcPct val="90000"/>
              </a:lnSpc>
              <a:spcBef>
                <a:spcPts val="600"/>
              </a:spcBef>
              <a:buFontTx/>
              <a:buChar char="•"/>
            </a:pPr>
            <a:r>
              <a:rPr kumimoji="0" lang="en-US" altLang="en-US" sz="1800" b="0" i="0" u="none" strike="noStrike" kern="0" cap="none" spc="0" normalizeH="0" noProof="0" dirty="0">
                <a:ln>
                  <a:noFill/>
                </a:ln>
                <a:solidFill>
                  <a:schemeClr val="tx1"/>
                </a:solidFill>
                <a:effectLst/>
                <a:uLnTx/>
                <a:uFillTx/>
                <a:latin typeface="+mn-lt"/>
                <a:ea typeface="ＭＳ Ｐゴシック" pitchFamily="34" charset="-128"/>
                <a:cs typeface="+mn-cs"/>
              </a:rPr>
              <a:t>Southern Africa (inc. Namibia, South Africa, Zambia, Zimbabwe, Mozambique, and Malawi);</a:t>
            </a:r>
          </a:p>
          <a:p>
            <a:pPr marL="1260475" lvl="2" indent="-346075" defTabSz="903288">
              <a:lnSpc>
                <a:spcPct val="90000"/>
              </a:lnSpc>
              <a:spcBef>
                <a:spcPts val="600"/>
              </a:spcBef>
              <a:buFontTx/>
              <a:buChar char="•"/>
            </a:pPr>
            <a:r>
              <a:rPr kumimoji="0" lang="en-US" altLang="en-US" sz="1800" b="0" i="0" u="none" strike="noStrike" kern="0" cap="none" spc="0" normalizeH="0" noProof="0" dirty="0">
                <a:ln>
                  <a:noFill/>
                </a:ln>
                <a:solidFill>
                  <a:schemeClr val="tx1"/>
                </a:solidFill>
                <a:effectLst/>
                <a:uLnTx/>
                <a:uFillTx/>
                <a:latin typeface="+mn-lt"/>
                <a:ea typeface="ＭＳ Ｐゴシック" pitchFamily="34" charset="-128"/>
                <a:cs typeface="+mn-cs"/>
              </a:rPr>
              <a:t>Southeast Asia (focus on lower Mekong Basin and Java)</a:t>
            </a:r>
          </a:p>
          <a:p>
            <a:pPr marL="803275" lvl="1" indent="-346075" defTabSz="903288">
              <a:lnSpc>
                <a:spcPct val="90000"/>
              </a:lnSpc>
              <a:spcBef>
                <a:spcPts val="600"/>
              </a:spcBef>
              <a:buFontTx/>
              <a:buChar char="•"/>
            </a:pPr>
            <a:r>
              <a:rPr lang="en-US" altLang="en-US" sz="2000" kern="0" baseline="0" dirty="0">
                <a:solidFill>
                  <a:schemeClr val="tx1"/>
                </a:solidFill>
                <a:latin typeface="+mn-lt"/>
                <a:ea typeface="ＭＳ Ｐゴシック" pitchFamily="34" charset="-128"/>
              </a:rPr>
              <a:t>Objective</a:t>
            </a:r>
            <a:r>
              <a:rPr lang="en-US" altLang="en-US" sz="2000" kern="0" dirty="0">
                <a:solidFill>
                  <a:schemeClr val="tx1"/>
                </a:solidFill>
                <a:latin typeface="+mn-lt"/>
                <a:ea typeface="ＭＳ Ｐゴシック" pitchFamily="34" charset="-128"/>
              </a:rPr>
              <a:t> C: </a:t>
            </a:r>
            <a:r>
              <a:rPr lang="en-US" altLang="en-US" sz="2000" b="0" kern="0" dirty="0">
                <a:solidFill>
                  <a:schemeClr val="tx1"/>
                </a:solidFill>
                <a:latin typeface="+mn-lt"/>
                <a:ea typeface="ＭＳ Ｐゴシック" pitchFamily="34" charset="-128"/>
              </a:rPr>
              <a:t>Encouraging at least base-level in-country capacity to access EO and integrate it into their operational systems and flood management practices</a:t>
            </a:r>
            <a:endParaRPr kumimoji="0" lang="en-US" altLang="en-US" sz="2000" b="0" i="0" u="none" strike="noStrike" kern="0" cap="none" spc="0" normalizeH="0" baseline="0" noProof="0" dirty="0">
              <a:ln>
                <a:noFill/>
              </a:ln>
              <a:solidFill>
                <a:schemeClr val="tx1"/>
              </a:solidFill>
              <a:effectLst/>
              <a:uLnTx/>
              <a:uFillTx/>
              <a:latin typeface="+mn-lt"/>
              <a:ea typeface="ＭＳ Ｐゴシック" pitchFamily="34" charset="-128"/>
              <a:cs typeface="+mn-cs"/>
            </a:endParaRPr>
          </a:p>
        </p:txBody>
      </p:sp>
      <p:sp>
        <p:nvSpPr>
          <p:cNvPr id="7" name="Slide Number Placeholder 5"/>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C: Capacity Building in Caribbean / Central America</a:t>
            </a:r>
          </a:p>
        </p:txBody>
      </p:sp>
      <p:sp>
        <p:nvSpPr>
          <p:cNvPr id="12291" name="Content Placeholder 2"/>
          <p:cNvSpPr>
            <a:spLocks noGrp="1"/>
          </p:cNvSpPr>
          <p:nvPr>
            <p:ph idx="1"/>
          </p:nvPr>
        </p:nvSpPr>
        <p:spPr>
          <a:xfrm>
            <a:off x="539750" y="1124744"/>
            <a:ext cx="8136705" cy="5616624"/>
          </a:xfrm>
        </p:spPr>
        <p:txBody>
          <a:bodyPr/>
          <a:lstStyle/>
          <a:p>
            <a:pPr>
              <a:lnSpc>
                <a:spcPct val="100000"/>
              </a:lnSpc>
              <a:spcBef>
                <a:spcPts val="600"/>
              </a:spcBef>
            </a:pPr>
            <a:r>
              <a:rPr lang="en-US" altLang="en-US" sz="2400" dirty="0"/>
              <a:t>2015: Trained forecasters and end users on how to run the Ensemble Framework for Flash Flood Forecasting (EF5) model </a:t>
            </a:r>
          </a:p>
          <a:p>
            <a:pPr>
              <a:lnSpc>
                <a:spcPct val="100000"/>
              </a:lnSpc>
              <a:spcBef>
                <a:spcPts val="600"/>
              </a:spcBef>
            </a:pPr>
            <a:r>
              <a:rPr lang="en-US" altLang="en-US" sz="2400" dirty="0"/>
              <a:t>2017: Implemented previously mentioned Open </a:t>
            </a:r>
            <a:r>
              <a:rPr lang="en-US" altLang="en-US" sz="2400" dirty="0" err="1"/>
              <a:t>GeoSocial</a:t>
            </a:r>
            <a:r>
              <a:rPr lang="en-US" altLang="en-US" sz="2400" dirty="0"/>
              <a:t> API Flood Monitoring software </a:t>
            </a:r>
            <a:r>
              <a:rPr lang="en-US" sz="2400" dirty="0"/>
              <a:t>suite in Costa Rica</a:t>
            </a:r>
          </a:p>
          <a:p>
            <a:pPr lvl="1">
              <a:lnSpc>
                <a:spcPct val="100000"/>
              </a:lnSpc>
              <a:spcBef>
                <a:spcPts val="600"/>
              </a:spcBef>
            </a:pPr>
            <a:r>
              <a:rPr lang="en-US" altLang="en-US" sz="2400" dirty="0"/>
              <a:t>Working through </a:t>
            </a:r>
            <a:r>
              <a:rPr lang="en-US" altLang="en-US" sz="2400" dirty="0" err="1"/>
              <a:t>AmeriGEOSS</a:t>
            </a:r>
            <a:r>
              <a:rPr lang="en-US" altLang="en-US" sz="2400" dirty="0"/>
              <a:t> to extend this capability to other portions of the Americas (Chile, Colombia, Peru, Brazil, Ecuador, and Mexico)</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30</a:t>
            </a:fld>
            <a:endParaRPr lang="en-US"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C: Capacity Building in Southern Africa</a:t>
            </a:r>
          </a:p>
        </p:txBody>
      </p:sp>
      <p:sp>
        <p:nvSpPr>
          <p:cNvPr id="12291" name="Content Placeholder 2"/>
          <p:cNvSpPr>
            <a:spLocks noGrp="1"/>
          </p:cNvSpPr>
          <p:nvPr>
            <p:ph idx="1"/>
          </p:nvPr>
        </p:nvSpPr>
        <p:spPr>
          <a:xfrm>
            <a:off x="539750" y="1124744"/>
            <a:ext cx="8136705" cy="5616624"/>
          </a:xfrm>
        </p:spPr>
        <p:txBody>
          <a:bodyPr/>
          <a:lstStyle/>
          <a:p>
            <a:pPr>
              <a:lnSpc>
                <a:spcPct val="90000"/>
              </a:lnSpc>
              <a:spcBef>
                <a:spcPts val="600"/>
              </a:spcBef>
            </a:pPr>
            <a:r>
              <a:rPr lang="en-US" altLang="en-US" sz="2400" dirty="0"/>
              <a:t>2015: Open </a:t>
            </a:r>
            <a:r>
              <a:rPr lang="en-US" altLang="en-US" sz="2400" dirty="0" err="1"/>
              <a:t>GeoSocial</a:t>
            </a:r>
            <a:r>
              <a:rPr lang="en-US" altLang="en-US" sz="2400" dirty="0"/>
              <a:t> API training for RCMRD</a:t>
            </a:r>
          </a:p>
          <a:p>
            <a:pPr>
              <a:lnSpc>
                <a:spcPct val="90000"/>
              </a:lnSpc>
              <a:spcBef>
                <a:spcPts val="600"/>
              </a:spcBef>
            </a:pPr>
            <a:r>
              <a:rPr lang="en-US" altLang="en-US" sz="2400" dirty="0"/>
              <a:t>2015: SANSA hosted on-site training and capacity development for flood modeling using the newly-released SRTM-2 DEM</a:t>
            </a:r>
          </a:p>
          <a:p>
            <a:pPr>
              <a:lnSpc>
                <a:spcPct val="90000"/>
              </a:lnSpc>
              <a:spcBef>
                <a:spcPts val="600"/>
              </a:spcBef>
            </a:pPr>
            <a:r>
              <a:rPr lang="en-US" altLang="en-US" sz="2400" dirty="0"/>
              <a:t>2015: Trained forecasters and end users in Namibia on how to run the Ensemble Framework for Flash Flood Forecasting (EF5) </a:t>
            </a:r>
          </a:p>
          <a:p>
            <a:pPr>
              <a:lnSpc>
                <a:spcPct val="90000"/>
              </a:lnSpc>
              <a:spcBef>
                <a:spcPts val="600"/>
              </a:spcBef>
            </a:pPr>
            <a:r>
              <a:rPr lang="en-US" altLang="en-US" sz="2400" dirty="0"/>
              <a:t>2016: TIGER workshop in Addis </a:t>
            </a:r>
            <a:r>
              <a:rPr lang="en-US" altLang="en-US" sz="2400" dirty="0" err="1"/>
              <a:t>Abbaba</a:t>
            </a:r>
            <a:r>
              <a:rPr lang="en-US" altLang="en-US" sz="2400" dirty="0"/>
              <a:t> on EO for water resources management</a:t>
            </a:r>
          </a:p>
          <a:p>
            <a:pPr>
              <a:lnSpc>
                <a:spcPct val="90000"/>
              </a:lnSpc>
              <a:spcBef>
                <a:spcPts val="600"/>
              </a:spcBef>
            </a:pPr>
            <a:r>
              <a:rPr lang="en-US" altLang="en-US" sz="2400" dirty="0"/>
              <a:t>2017: Worked with Namibia Department of Hydrology to monitor the status of small farming ponds using Radarsat-2 and EO-1 data</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31</a:t>
            </a:fld>
            <a:endParaRPr lang="en-US" altLang="en-US" dirty="0"/>
          </a:p>
        </p:txBody>
      </p:sp>
    </p:spTree>
    <p:extLst>
      <p:ext uri="{BB962C8B-B14F-4D97-AF65-F5344CB8AC3E}">
        <p14:creationId xmlns:p14="http://schemas.microsoft.com/office/powerpoint/2010/main" val="1740172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a:t>Objective C: Capacity Building in SE Asia</a:t>
            </a:r>
          </a:p>
        </p:txBody>
      </p:sp>
      <p:sp>
        <p:nvSpPr>
          <p:cNvPr id="12291" name="Content Placeholder 2"/>
          <p:cNvSpPr>
            <a:spLocks noGrp="1"/>
          </p:cNvSpPr>
          <p:nvPr>
            <p:ph idx="1"/>
          </p:nvPr>
        </p:nvSpPr>
        <p:spPr>
          <a:xfrm>
            <a:off x="539750" y="1124744"/>
            <a:ext cx="8136705" cy="5616624"/>
          </a:xfrm>
        </p:spPr>
        <p:txBody>
          <a:bodyPr/>
          <a:lstStyle/>
          <a:p>
            <a:pPr>
              <a:lnSpc>
                <a:spcPct val="100000"/>
              </a:lnSpc>
              <a:spcBef>
                <a:spcPts val="600"/>
              </a:spcBef>
              <a:defRPr/>
            </a:pPr>
            <a:r>
              <a:rPr lang="en-US" altLang="en-US" sz="2400" dirty="0"/>
              <a:t>2015: Installation and training for Open </a:t>
            </a:r>
            <a:r>
              <a:rPr lang="en-US" altLang="en-US" sz="2400" dirty="0" err="1"/>
              <a:t>GeoSocial</a:t>
            </a:r>
            <a:r>
              <a:rPr lang="en-US" altLang="en-US" sz="2400" dirty="0"/>
              <a:t> API with ICIMOD in Kathmandu; in-country image processing capability used during earthquake aftermath to monitor stability of mountain lakes created by landslide dams</a:t>
            </a:r>
          </a:p>
          <a:p>
            <a:pPr>
              <a:lnSpc>
                <a:spcPct val="100000"/>
              </a:lnSpc>
              <a:spcBef>
                <a:spcPts val="600"/>
              </a:spcBef>
              <a:defRPr/>
            </a:pPr>
            <a:r>
              <a:rPr lang="en-US" altLang="en-US" sz="2400" dirty="0"/>
              <a:t>2016: ADPC began internally producing Normalized Differential Vegetative Index (NDVI) differences in the Mekong as a new flood product</a:t>
            </a:r>
          </a:p>
          <a:p>
            <a:pPr>
              <a:lnSpc>
                <a:spcPct val="100000"/>
              </a:lnSpc>
              <a:spcBef>
                <a:spcPts val="600"/>
              </a:spcBef>
              <a:defRPr/>
            </a:pPr>
            <a:r>
              <a:rPr lang="en-US" altLang="en-US" sz="2400" dirty="0"/>
              <a:t>2016: Demonstrated the Open </a:t>
            </a:r>
            <a:r>
              <a:rPr lang="en-US" altLang="en-US" sz="2400" dirty="0" err="1"/>
              <a:t>GeoSocial</a:t>
            </a:r>
            <a:r>
              <a:rPr lang="en-US" altLang="en-US" sz="2400" dirty="0"/>
              <a:t> API interface on the </a:t>
            </a:r>
            <a:r>
              <a:rPr lang="en-US" altLang="en-US" sz="2400" dirty="0" err="1"/>
              <a:t>ojo</a:t>
            </a:r>
            <a:r>
              <a:rPr lang="en-US" altLang="en-US" sz="2400" dirty="0"/>
              <a:t>-streamer client to ADPC, the Sri Lanka head disaster manager, and  the Pacific Disaster Center.</a:t>
            </a:r>
          </a:p>
          <a:p>
            <a:pPr lvl="1">
              <a:lnSpc>
                <a:spcPct val="90000"/>
              </a:lnSpc>
              <a:spcBef>
                <a:spcPts val="600"/>
              </a:spcBef>
              <a:defRPr/>
            </a:pPr>
            <a:endParaRPr lang="en-US" altLang="en-US" sz="2000" dirty="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32</a:t>
            </a:fld>
            <a:endParaRPr lang="en-US"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a:solidFill>
                  <a:schemeClr val="bg1">
                    <a:lumMod val="75000"/>
                  </a:schemeClr>
                </a:solidFill>
                <a:ea typeface="ＭＳ Ｐゴシック" pitchFamily="34" charset="-128"/>
              </a:rPr>
              <a:t>Pilot Objectives and Outcomes</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A: Global component</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B: Regional component</a:t>
            </a:r>
          </a:p>
          <a:p>
            <a:pPr lvl="2">
              <a:spcBef>
                <a:spcPts val="600"/>
              </a:spcBef>
            </a:pPr>
            <a:r>
              <a:rPr lang="en-US" altLang="en-US" sz="2000" b="1" dirty="0">
                <a:solidFill>
                  <a:schemeClr val="bg1">
                    <a:lumMod val="75000"/>
                  </a:schemeClr>
                </a:solidFill>
                <a:ea typeface="ＭＳ Ｐゴシック" pitchFamily="34" charset="-128"/>
              </a:rPr>
              <a:t>Caribbean/Central America</a:t>
            </a:r>
          </a:p>
          <a:p>
            <a:pPr lvl="2">
              <a:spcBef>
                <a:spcPts val="600"/>
              </a:spcBef>
            </a:pPr>
            <a:r>
              <a:rPr lang="en-US" altLang="en-US" sz="2000" b="1" dirty="0">
                <a:solidFill>
                  <a:schemeClr val="bg1">
                    <a:lumMod val="75000"/>
                  </a:schemeClr>
                </a:solidFill>
                <a:ea typeface="ＭＳ Ｐゴシック" pitchFamily="34" charset="-128"/>
              </a:rPr>
              <a:t>Southern Africa</a:t>
            </a:r>
          </a:p>
          <a:p>
            <a:pPr lvl="2">
              <a:spcBef>
                <a:spcPts val="600"/>
              </a:spcBef>
            </a:pPr>
            <a:r>
              <a:rPr lang="en-US" altLang="en-US" sz="2000" b="1" dirty="0">
                <a:solidFill>
                  <a:schemeClr val="bg1">
                    <a:lumMod val="75000"/>
                  </a:schemeClr>
                </a:solidFill>
                <a:ea typeface="ＭＳ Ｐゴシック" pitchFamily="34" charset="-128"/>
              </a:rPr>
              <a:t>Southeast Asia</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C: Capacity Building</a:t>
            </a:r>
          </a:p>
          <a:p>
            <a:pPr>
              <a:lnSpc>
                <a:spcPct val="100000"/>
              </a:lnSpc>
              <a:spcBef>
                <a:spcPts val="600"/>
              </a:spcBef>
            </a:pPr>
            <a:r>
              <a:rPr lang="en-US" altLang="en-US" sz="2800" b="1" dirty="0">
                <a:ea typeface="ＭＳ Ｐゴシック" pitchFamily="34" charset="-128"/>
              </a:rPr>
              <a:t>Final Data Tracking</a:t>
            </a:r>
          </a:p>
          <a:p>
            <a:pPr>
              <a:lnSpc>
                <a:spcPct val="100000"/>
              </a:lnSpc>
              <a:spcBef>
                <a:spcPts val="600"/>
              </a:spcBef>
            </a:pPr>
            <a:r>
              <a:rPr lang="en-US" altLang="en-US" sz="2800" b="1" dirty="0">
                <a:ea typeface="ＭＳ Ｐゴシック" pitchFamily="34" charset="-128"/>
              </a:rPr>
              <a:t>Success Stories</a:t>
            </a:r>
          </a:p>
          <a:p>
            <a:pPr>
              <a:lnSpc>
                <a:spcPct val="100000"/>
              </a:lnSpc>
              <a:spcBef>
                <a:spcPts val="600"/>
              </a:spcBef>
            </a:pPr>
            <a:r>
              <a:rPr lang="en-US" altLang="en-US" sz="2800" b="1" dirty="0">
                <a:ea typeface="ＭＳ Ｐゴシック" pitchFamily="34" charset="-128"/>
              </a:rPr>
              <a:t>Way Forward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33</a:t>
            </a:fld>
            <a:endParaRPr lang="en-US" altLang="en-US" dirty="0"/>
          </a:p>
        </p:txBody>
      </p:sp>
    </p:spTree>
    <p:extLst>
      <p:ext uri="{BB962C8B-B14F-4D97-AF65-F5344CB8AC3E}">
        <p14:creationId xmlns:p14="http://schemas.microsoft.com/office/powerpoint/2010/main" val="2218785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971550" y="66675"/>
            <a:ext cx="703262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85000"/>
              </a:lnSpc>
              <a:spcBef>
                <a:spcPct val="45000"/>
              </a:spcBef>
              <a:buChar char="•"/>
              <a:defRPr sz="3200">
                <a:solidFill>
                  <a:schemeClr val="tx1"/>
                </a:solidFill>
                <a:latin typeface="Times New Roman" panose="02020603050405020304" pitchFamily="18" charset="0"/>
              </a:defRPr>
            </a:lvl1pPr>
            <a:lvl2pPr marL="803275" indent="-342900">
              <a:lnSpc>
                <a:spcPct val="85000"/>
              </a:lnSpc>
              <a:spcBef>
                <a:spcPct val="20000"/>
              </a:spcBef>
              <a:buChar char="•"/>
              <a:defRPr sz="2800">
                <a:solidFill>
                  <a:schemeClr val="tx1"/>
                </a:solidFill>
                <a:latin typeface="Times New Roman" panose="02020603050405020304" pitchFamily="18" charset="0"/>
              </a:defRPr>
            </a:lvl2pPr>
            <a:lvl3pPr marL="1103313" indent="-185738">
              <a:spcBef>
                <a:spcPct val="20000"/>
              </a:spcBef>
              <a:buChar char="•"/>
              <a:defRPr sz="2400">
                <a:solidFill>
                  <a:schemeClr val="tx1"/>
                </a:solidFill>
                <a:latin typeface="Times New Roman" panose="02020603050405020304" pitchFamily="18" charset="0"/>
              </a:defRPr>
            </a:lvl3pPr>
            <a:lvl4pPr marL="1549400" indent="-195263">
              <a:spcBef>
                <a:spcPct val="20000"/>
              </a:spcBef>
              <a:buChar char="•"/>
              <a:defRPr sz="2400">
                <a:solidFill>
                  <a:schemeClr val="tx1"/>
                </a:solidFill>
                <a:latin typeface="Times New Roman" panose="02020603050405020304" pitchFamily="18" charset="0"/>
              </a:defRPr>
            </a:lvl4pPr>
            <a:lvl5pPr marL="2006600" indent="-201613">
              <a:spcBef>
                <a:spcPct val="20000"/>
              </a:spcBef>
              <a:buChar char="•"/>
              <a:defRPr sz="2400">
                <a:solidFill>
                  <a:schemeClr val="tx1"/>
                </a:solidFill>
                <a:latin typeface="Times New Roman" panose="02020603050405020304" pitchFamily="18" charset="0"/>
              </a:defRPr>
            </a:lvl5pPr>
            <a:lvl6pPr marL="2463800" indent="-201613" eaLnBrk="0" fontAlgn="base" hangingPunct="0">
              <a:spcBef>
                <a:spcPct val="20000"/>
              </a:spcBef>
              <a:spcAft>
                <a:spcPct val="0"/>
              </a:spcAft>
              <a:buChar char="•"/>
              <a:defRPr sz="2400">
                <a:solidFill>
                  <a:schemeClr val="tx1"/>
                </a:solidFill>
                <a:latin typeface="Times New Roman" panose="02020603050405020304" pitchFamily="18" charset="0"/>
              </a:defRPr>
            </a:lvl6pPr>
            <a:lvl7pPr marL="2921000" indent="-201613" eaLnBrk="0" fontAlgn="base" hangingPunct="0">
              <a:spcBef>
                <a:spcPct val="20000"/>
              </a:spcBef>
              <a:spcAft>
                <a:spcPct val="0"/>
              </a:spcAft>
              <a:buChar char="•"/>
              <a:defRPr sz="2400">
                <a:solidFill>
                  <a:schemeClr val="tx1"/>
                </a:solidFill>
                <a:latin typeface="Times New Roman" panose="02020603050405020304" pitchFamily="18" charset="0"/>
              </a:defRPr>
            </a:lvl7pPr>
            <a:lvl8pPr marL="3378200" indent="-201613" eaLnBrk="0" fontAlgn="base" hangingPunct="0">
              <a:spcBef>
                <a:spcPct val="20000"/>
              </a:spcBef>
              <a:spcAft>
                <a:spcPct val="0"/>
              </a:spcAft>
              <a:buChar char="•"/>
              <a:defRPr sz="2400">
                <a:solidFill>
                  <a:schemeClr val="tx1"/>
                </a:solidFill>
                <a:latin typeface="Times New Roman" panose="02020603050405020304" pitchFamily="18" charset="0"/>
              </a:defRPr>
            </a:lvl8pPr>
            <a:lvl9pPr marL="3835400" indent="-201613" eaLnBrk="0" fontAlgn="base" hangingPunct="0">
              <a:spcBef>
                <a:spcPct val="20000"/>
              </a:spcBef>
              <a:spcAft>
                <a:spcPct val="0"/>
              </a:spcAft>
              <a:buChar char="•"/>
              <a:defRPr sz="2400">
                <a:solidFill>
                  <a:schemeClr val="tx1"/>
                </a:solidFill>
                <a:latin typeface="Times New Roman" panose="02020603050405020304" pitchFamily="18" charset="0"/>
              </a:defRPr>
            </a:lvl9pPr>
          </a:lstStyle>
          <a:p>
            <a:pPr algn="ctr" eaLnBrk="1" hangingPunct="1">
              <a:lnSpc>
                <a:spcPct val="100000"/>
              </a:lnSpc>
              <a:spcBef>
                <a:spcPct val="0"/>
              </a:spcBef>
              <a:buFontTx/>
              <a:buNone/>
              <a:defRPr/>
            </a:pPr>
            <a:r>
              <a:rPr lang="en-GB" altLang="en-US" dirty="0">
                <a:latin typeface="+mj-lt"/>
                <a:ea typeface="ＭＳ Ｐゴシック" panose="020B0600070205080204" pitchFamily="34" charset="-128"/>
                <a:cs typeface="Tahoma" panose="020B0604030504040204" pitchFamily="34" charset="0"/>
              </a:rPr>
              <a:t>Final Data Table</a:t>
            </a:r>
            <a:endParaRPr lang="en-US" altLang="en-US" dirty="0">
              <a:latin typeface="+mj-lt"/>
              <a:ea typeface="ＭＳ Ｐゴシック" panose="020B0600070205080204" pitchFamily="34" charset="-128"/>
              <a:cs typeface="Tahoma" panose="020B0604030504040204" pitchFamily="34" charset="0"/>
            </a:endParaRP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34</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
        <p:nvSpPr>
          <p:cNvPr id="6" name="TextBox 5"/>
          <p:cNvSpPr txBox="1"/>
          <p:nvPr/>
        </p:nvSpPr>
        <p:spPr>
          <a:xfrm>
            <a:off x="22793" y="6596390"/>
            <a:ext cx="8316416" cy="261610"/>
          </a:xfrm>
          <a:prstGeom prst="rect">
            <a:avLst/>
          </a:prstGeom>
          <a:noFill/>
        </p:spPr>
        <p:txBody>
          <a:bodyPr wrap="square" rtlCol="0">
            <a:spAutoFit/>
          </a:bodyPr>
          <a:lstStyle/>
          <a:p>
            <a:r>
              <a:rPr lang="en-US" sz="1100" b="0" dirty="0">
                <a:latin typeface="Calibri" pitchFamily="34" charset="0"/>
              </a:rPr>
              <a:t>*includes a set of 4 stripes over Jakarta corresponding to 7-9 individual images </a:t>
            </a:r>
          </a:p>
        </p:txBody>
      </p:sp>
      <p:graphicFrame>
        <p:nvGraphicFramePr>
          <p:cNvPr id="10" name="Table 9"/>
          <p:cNvGraphicFramePr>
            <a:graphicFrameLocks noGrp="1"/>
          </p:cNvGraphicFramePr>
          <p:nvPr>
            <p:extLst>
              <p:ext uri="{D42A27DB-BD31-4B8C-83A1-F6EECF244321}">
                <p14:modId xmlns:p14="http://schemas.microsoft.com/office/powerpoint/2010/main" val="2611188634"/>
              </p:ext>
            </p:extLst>
          </p:nvPr>
        </p:nvGraphicFramePr>
        <p:xfrm>
          <a:off x="-1" y="1156817"/>
          <a:ext cx="9144001" cy="5054111"/>
        </p:xfrm>
        <a:graphic>
          <a:graphicData uri="http://schemas.openxmlformats.org/drawingml/2006/table">
            <a:tbl>
              <a:tblPr/>
              <a:tblGrid>
                <a:gridCol w="2041038">
                  <a:extLst>
                    <a:ext uri="{9D8B030D-6E8A-4147-A177-3AD203B41FA5}">
                      <a16:colId xmlns:a16="http://schemas.microsoft.com/office/drawing/2014/main" xmlns="" val="20000"/>
                    </a:ext>
                  </a:extLst>
                </a:gridCol>
                <a:gridCol w="680346">
                  <a:extLst>
                    <a:ext uri="{9D8B030D-6E8A-4147-A177-3AD203B41FA5}">
                      <a16:colId xmlns:a16="http://schemas.microsoft.com/office/drawing/2014/main" xmlns="" val="20001"/>
                    </a:ext>
                  </a:extLst>
                </a:gridCol>
                <a:gridCol w="1231278">
                  <a:extLst>
                    <a:ext uri="{9D8B030D-6E8A-4147-A177-3AD203B41FA5}">
                      <a16:colId xmlns:a16="http://schemas.microsoft.com/office/drawing/2014/main" xmlns="" val="20002"/>
                    </a:ext>
                  </a:extLst>
                </a:gridCol>
                <a:gridCol w="1345903">
                  <a:extLst>
                    <a:ext uri="{9D8B030D-6E8A-4147-A177-3AD203B41FA5}">
                      <a16:colId xmlns:a16="http://schemas.microsoft.com/office/drawing/2014/main" xmlns="" val="20003"/>
                    </a:ext>
                  </a:extLst>
                </a:gridCol>
                <a:gridCol w="650766">
                  <a:extLst>
                    <a:ext uri="{9D8B030D-6E8A-4147-A177-3AD203B41FA5}">
                      <a16:colId xmlns:a16="http://schemas.microsoft.com/office/drawing/2014/main" xmlns="" val="20004"/>
                    </a:ext>
                  </a:extLst>
                </a:gridCol>
                <a:gridCol w="1064890">
                  <a:extLst>
                    <a:ext uri="{9D8B030D-6E8A-4147-A177-3AD203B41FA5}">
                      <a16:colId xmlns:a16="http://schemas.microsoft.com/office/drawing/2014/main" xmlns="" val="20005"/>
                    </a:ext>
                  </a:extLst>
                </a:gridCol>
                <a:gridCol w="1064890">
                  <a:extLst>
                    <a:ext uri="{9D8B030D-6E8A-4147-A177-3AD203B41FA5}">
                      <a16:colId xmlns:a16="http://schemas.microsoft.com/office/drawing/2014/main" xmlns="" val="20006"/>
                    </a:ext>
                  </a:extLst>
                </a:gridCol>
                <a:gridCol w="1064890">
                  <a:extLst>
                    <a:ext uri="{9D8B030D-6E8A-4147-A177-3AD203B41FA5}">
                      <a16:colId xmlns:a16="http://schemas.microsoft.com/office/drawing/2014/main" xmlns="" val="20007"/>
                    </a:ext>
                  </a:extLst>
                </a:gridCol>
              </a:tblGrid>
              <a:tr h="207809">
                <a:tc rowSpan="2">
                  <a:txBody>
                    <a:bodyPr/>
                    <a:lstStyle/>
                    <a:p>
                      <a:pPr algn="ctr" fontAlgn="b"/>
                      <a:r>
                        <a:rPr lang="en-US" sz="1400" b="1" i="0" u="none" strike="noStrike" dirty="0">
                          <a:solidFill>
                            <a:srgbClr val="000000"/>
                          </a:solidFill>
                          <a:latin typeface="Calibri"/>
                        </a:rPr>
                        <a:t>Mission / Instrument</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400" b="1" i="0" u="none" strike="noStrike" dirty="0">
                          <a:solidFill>
                            <a:srgbClr val="000000"/>
                          </a:solidFill>
                          <a:latin typeface="Calibri"/>
                        </a:rPr>
                        <a:t>Repeat or Revisit</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400" b="1" i="0" u="none" strike="noStrike">
                          <a:solidFill>
                            <a:srgbClr val="000000"/>
                          </a:solidFill>
                          <a:latin typeface="Calibri"/>
                        </a:rPr>
                        <a:t>Swath Width</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400" b="1" i="0" u="none" strike="noStrike" dirty="0">
                          <a:solidFill>
                            <a:srgbClr val="000000"/>
                          </a:solidFill>
                          <a:latin typeface="Calibri"/>
                        </a:rPr>
                        <a:t>Spatial Resolution</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400" b="1" i="0" u="none" strike="noStrike">
                          <a:solidFill>
                            <a:srgbClr val="000000"/>
                          </a:solidFill>
                          <a:latin typeface="Calibri"/>
                        </a:rPr>
                        <a:t>Agency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400" b="1" i="0" u="none" strike="noStrike" dirty="0">
                          <a:solidFill>
                            <a:srgbClr val="000000"/>
                          </a:solidFill>
                          <a:latin typeface="Calibri"/>
                        </a:rPr>
                        <a:t>Image Counts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2343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400" b="1" i="0" u="none" strike="noStrike">
                          <a:solidFill>
                            <a:srgbClr val="000000"/>
                          </a:solidFill>
                          <a:latin typeface="Calibri"/>
                        </a:rPr>
                        <a:t>Annual Quota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Since 3/2017 </a:t>
                      </a:r>
                      <a:r>
                        <a:rPr lang="en-US" sz="1400" b="1" i="0" u="none" strike="noStrike" dirty="0" err="1">
                          <a:solidFill>
                            <a:srgbClr val="000000"/>
                          </a:solidFill>
                          <a:latin typeface="Calibri"/>
                        </a:rPr>
                        <a:t>WGDisasters</a:t>
                      </a:r>
                      <a:r>
                        <a:rPr lang="en-US" sz="1400" b="1" i="0" u="none" strike="noStrike" dirty="0">
                          <a:solidFill>
                            <a:srgbClr val="000000"/>
                          </a:solidFill>
                          <a:latin typeface="Calibri"/>
                        </a:rPr>
                        <a:t> Meeting</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Cumulative Total</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7393">
                <a:tc gridSpan="8">
                  <a:txBody>
                    <a:bodyPr/>
                    <a:lstStyle/>
                    <a:p>
                      <a:pPr algn="l" fontAlgn="b"/>
                      <a:r>
                        <a:rPr lang="en-US" sz="1400" b="1" i="0" u="none" strike="noStrike" dirty="0">
                          <a:solidFill>
                            <a:srgbClr val="000000"/>
                          </a:solidFill>
                          <a:latin typeface="Calibri"/>
                        </a:rPr>
                        <a:t>Optical - Coarse Resolution (&gt;100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207809">
                <a:tc>
                  <a:txBody>
                    <a:bodyPr/>
                    <a:lstStyle/>
                    <a:p>
                      <a:pPr algn="l" fontAlgn="b"/>
                      <a:r>
                        <a:rPr lang="en-US" sz="1200" b="0" i="0" u="none" strike="noStrike">
                          <a:solidFill>
                            <a:srgbClr val="000000"/>
                          </a:solidFill>
                          <a:latin typeface="Calibri"/>
                        </a:rPr>
                        <a:t>Terra / MODIS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 day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2230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250, 500, 1000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xmlns="" val="10003"/>
                  </a:ext>
                </a:extLst>
              </a:tr>
              <a:tr h="207809">
                <a:tc>
                  <a:txBody>
                    <a:bodyPr/>
                    <a:lstStyle/>
                    <a:p>
                      <a:pPr algn="l" fontAlgn="b"/>
                      <a:r>
                        <a:rPr lang="en-US" sz="1200" b="0" i="0" u="none" strike="noStrike">
                          <a:solidFill>
                            <a:srgbClr val="000000"/>
                          </a:solidFill>
                          <a:latin typeface="Calibri"/>
                        </a:rPr>
                        <a:t>Aqua / MODIS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 day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2230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250, 500, 1000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xmlns="" val="10004"/>
                  </a:ext>
                </a:extLst>
              </a:tr>
              <a:tr h="207809">
                <a:tc>
                  <a:txBody>
                    <a:bodyPr/>
                    <a:lstStyle/>
                    <a:p>
                      <a:pPr algn="l" fontAlgn="b"/>
                      <a:r>
                        <a:rPr lang="en-US" sz="1200" b="0" i="0" u="none" strike="noStrike">
                          <a:solidFill>
                            <a:srgbClr val="000000"/>
                          </a:solidFill>
                          <a:latin typeface="Calibri"/>
                        </a:rPr>
                        <a:t>NPP / VIIRS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 day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3000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375, 750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xmlns="" val="10005"/>
                  </a:ext>
                </a:extLst>
              </a:tr>
              <a:tr h="247393">
                <a:tc gridSpan="8">
                  <a:txBody>
                    <a:bodyPr/>
                    <a:lstStyle/>
                    <a:p>
                      <a:pPr algn="l" fontAlgn="b"/>
                      <a:r>
                        <a:rPr lang="en-US" sz="1400" b="1" i="0" u="none" strike="noStrike" dirty="0">
                          <a:solidFill>
                            <a:srgbClr val="000000"/>
                          </a:solidFill>
                          <a:latin typeface="Calibri"/>
                        </a:rPr>
                        <a:t>Optical - Moderate Resolution (10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207809">
                <a:tc>
                  <a:txBody>
                    <a:bodyPr/>
                    <a:lstStyle/>
                    <a:p>
                      <a:pPr algn="l" fontAlgn="b"/>
                      <a:r>
                        <a:rPr lang="en-US" sz="1200" b="0" i="0" u="none" strike="noStrike">
                          <a:solidFill>
                            <a:srgbClr val="000000"/>
                          </a:solidFill>
                          <a:latin typeface="Calibri"/>
                        </a:rPr>
                        <a:t>Sentinel-2A / MSI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10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290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10, 20, 60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ESA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dirty="0">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07809">
                <a:tc>
                  <a:txBody>
                    <a:bodyPr/>
                    <a:lstStyle/>
                    <a:p>
                      <a:pPr algn="l" fontAlgn="b"/>
                      <a:r>
                        <a:rPr lang="en-US" sz="1200" b="0" i="0" u="none" strike="noStrike">
                          <a:solidFill>
                            <a:srgbClr val="000000"/>
                          </a:solidFill>
                          <a:latin typeface="Calibri"/>
                        </a:rPr>
                        <a:t>EO-1 / ALI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204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185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10, 30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300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48</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129</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07809">
                <a:tc>
                  <a:txBody>
                    <a:bodyPr/>
                    <a:lstStyle/>
                    <a:p>
                      <a:pPr algn="l" fontAlgn="b"/>
                      <a:r>
                        <a:rPr lang="en-US" sz="1200" b="0" i="0" u="none" strike="noStrike">
                          <a:solidFill>
                            <a:srgbClr val="000000"/>
                          </a:solidFill>
                          <a:latin typeface="Calibri"/>
                        </a:rPr>
                        <a:t>Landsat-8 / OLI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185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15, 30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USGS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dirty="0">
                          <a:solidFill>
                            <a:srgbClr val="000000"/>
                          </a:solidFill>
                          <a:latin typeface="Calibri"/>
                        </a:rPr>
                        <a:t>39</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117</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47393">
                <a:tc gridSpan="8">
                  <a:txBody>
                    <a:bodyPr/>
                    <a:lstStyle/>
                    <a:p>
                      <a:pPr algn="l" fontAlgn="b"/>
                      <a:r>
                        <a:rPr lang="en-US" sz="1400" b="1" i="0" u="none" strike="noStrike" dirty="0">
                          <a:solidFill>
                            <a:srgbClr val="000000"/>
                          </a:solidFill>
                          <a:latin typeface="Calibri"/>
                        </a:rPr>
                        <a:t>Optical - High Resolution (&lt;10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0"/>
                  </a:ext>
                </a:extLst>
              </a:tr>
              <a:tr h="207809">
                <a:tc>
                  <a:txBody>
                    <a:bodyPr/>
                    <a:lstStyle/>
                    <a:p>
                      <a:pPr algn="l" fontAlgn="b"/>
                      <a:r>
                        <a:rPr lang="en-US" sz="1200" b="0" i="0" u="none" strike="noStrike">
                          <a:solidFill>
                            <a:srgbClr val="000000"/>
                          </a:solidFill>
                          <a:latin typeface="Calibri"/>
                        </a:rPr>
                        <a:t>SPOT (archive only)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26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60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1.5 and 6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CNES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07809">
                <a:tc>
                  <a:txBody>
                    <a:bodyPr/>
                    <a:lstStyle/>
                    <a:p>
                      <a:pPr algn="l" fontAlgn="b"/>
                      <a:r>
                        <a:rPr lang="en-US" sz="1200" b="0" i="0" u="none" strike="noStrike">
                          <a:solidFill>
                            <a:srgbClr val="000000"/>
                          </a:solidFill>
                          <a:latin typeface="Calibri"/>
                        </a:rPr>
                        <a:t>Pleiades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26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20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50 cm and 2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CNES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50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10-12*</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47393">
                <a:tc gridSpan="8">
                  <a:txBody>
                    <a:bodyPr/>
                    <a:lstStyle/>
                    <a:p>
                      <a:pPr algn="l" fontAlgn="b"/>
                      <a:r>
                        <a:rPr lang="en-US" sz="1400" b="1" i="0" u="none" strike="noStrike" dirty="0">
                          <a:solidFill>
                            <a:srgbClr val="000000"/>
                          </a:solidFill>
                          <a:latin typeface="Calibri"/>
                        </a:rPr>
                        <a:t>L-Band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3"/>
                  </a:ext>
                </a:extLst>
              </a:tr>
              <a:tr h="207809">
                <a:tc>
                  <a:txBody>
                    <a:bodyPr/>
                    <a:lstStyle/>
                    <a:p>
                      <a:pPr algn="l" fontAlgn="b"/>
                      <a:r>
                        <a:rPr lang="en-US" sz="1200" b="0" i="0" u="none" strike="noStrike">
                          <a:solidFill>
                            <a:srgbClr val="000000"/>
                          </a:solidFill>
                          <a:latin typeface="Calibri"/>
                        </a:rPr>
                        <a:t>ALOS-2 / PALSAR-2</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14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25 to 350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10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JAXA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16</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63</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247393">
                <a:tc gridSpan="8">
                  <a:txBody>
                    <a:bodyPr/>
                    <a:lstStyle/>
                    <a:p>
                      <a:pPr algn="l" fontAlgn="b"/>
                      <a:r>
                        <a:rPr lang="en-US" sz="1400" b="1" i="0" u="none" strike="noStrike" dirty="0">
                          <a:solidFill>
                            <a:srgbClr val="000000"/>
                          </a:solidFill>
                          <a:latin typeface="Calibri"/>
                        </a:rPr>
                        <a:t>C-Band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5"/>
                  </a:ext>
                </a:extLst>
              </a:tr>
              <a:tr h="207809">
                <a:tc>
                  <a:txBody>
                    <a:bodyPr/>
                    <a:lstStyle/>
                    <a:p>
                      <a:pPr algn="l" fontAlgn="b"/>
                      <a:r>
                        <a:rPr lang="en-US" sz="1200" b="0" i="0" u="none" strike="noStrike">
                          <a:solidFill>
                            <a:srgbClr val="000000"/>
                          </a:solidFill>
                          <a:latin typeface="Calibri"/>
                        </a:rPr>
                        <a:t>Sentinel-1A /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12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80, 250, 400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9, 20, 50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ESA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a:solidFill>
                            <a:srgbClr val="000000"/>
                          </a:solidFill>
                          <a:latin typeface="Calibri"/>
                        </a:rPr>
                        <a:t>12</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64</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207809">
                <a:tc>
                  <a:txBody>
                    <a:bodyPr/>
                    <a:lstStyle/>
                    <a:p>
                      <a:pPr algn="l" fontAlgn="b"/>
                      <a:r>
                        <a:rPr lang="en-US" sz="1200" b="0" i="0" u="none" strike="noStrike">
                          <a:solidFill>
                            <a:srgbClr val="000000"/>
                          </a:solidFill>
                          <a:latin typeface="Calibri"/>
                        </a:rPr>
                        <a:t>Sentinel-1B /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12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80, 250, 400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9, 20, 50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ESA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2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207809">
                <a:tc>
                  <a:txBody>
                    <a:bodyPr/>
                    <a:lstStyle/>
                    <a:p>
                      <a:pPr algn="l" fontAlgn="b"/>
                      <a:r>
                        <a:rPr lang="en-US" sz="1200" b="0" i="0" u="none" strike="noStrike">
                          <a:solidFill>
                            <a:srgbClr val="000000"/>
                          </a:solidFill>
                          <a:latin typeface="Calibri"/>
                        </a:rPr>
                        <a:t>Radarsat-2 / SAR-C</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50 to 500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8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CSA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500 (3 yr)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21</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144</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247393">
                <a:tc gridSpan="8">
                  <a:txBody>
                    <a:bodyPr/>
                    <a:lstStyle/>
                    <a:p>
                      <a:pPr algn="l" fontAlgn="b"/>
                      <a:r>
                        <a:rPr lang="en-US" sz="1400" b="1" i="0" u="none" strike="noStrike" dirty="0">
                          <a:solidFill>
                            <a:srgbClr val="000000"/>
                          </a:solidFill>
                          <a:latin typeface="Calibri"/>
                        </a:rPr>
                        <a:t>X-Band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9"/>
                  </a:ext>
                </a:extLst>
              </a:tr>
              <a:tr h="207809">
                <a:tc>
                  <a:txBody>
                    <a:bodyPr/>
                    <a:lstStyle/>
                    <a:p>
                      <a:pPr algn="l" fontAlgn="b"/>
                      <a:r>
                        <a:rPr lang="en-US" sz="1200" b="0" i="0" u="none" strike="noStrike">
                          <a:solidFill>
                            <a:srgbClr val="000000"/>
                          </a:solidFill>
                          <a:latin typeface="Calibri"/>
                        </a:rPr>
                        <a:t>Cosmo Sky-Med / SAR-2000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5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10 to 200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1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ASI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latin typeface="Calibri"/>
                        </a:rPr>
                        <a:t>300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37</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Calibri"/>
                        </a:rPr>
                        <a:t>144</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bl>
          </a:graphicData>
        </a:graphic>
      </p:graphicFrame>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a:solidFill>
                  <a:schemeClr val="bg1">
                    <a:lumMod val="75000"/>
                  </a:schemeClr>
                </a:solidFill>
                <a:ea typeface="ＭＳ Ｐゴシック" pitchFamily="34" charset="-128"/>
              </a:rPr>
              <a:t>Pilot Objectives and Outcomes</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A: Global component</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B: Regional component</a:t>
            </a:r>
          </a:p>
          <a:p>
            <a:pPr lvl="2">
              <a:spcBef>
                <a:spcPts val="600"/>
              </a:spcBef>
            </a:pPr>
            <a:r>
              <a:rPr lang="en-US" altLang="en-US" sz="2000" b="1" dirty="0">
                <a:solidFill>
                  <a:schemeClr val="bg1">
                    <a:lumMod val="75000"/>
                  </a:schemeClr>
                </a:solidFill>
                <a:ea typeface="ＭＳ Ｐゴシック" pitchFamily="34" charset="-128"/>
              </a:rPr>
              <a:t>Caribbean/Central America</a:t>
            </a:r>
          </a:p>
          <a:p>
            <a:pPr lvl="2">
              <a:spcBef>
                <a:spcPts val="600"/>
              </a:spcBef>
            </a:pPr>
            <a:r>
              <a:rPr lang="en-US" altLang="en-US" sz="2000" b="1" dirty="0">
                <a:solidFill>
                  <a:schemeClr val="bg1">
                    <a:lumMod val="75000"/>
                  </a:schemeClr>
                </a:solidFill>
                <a:ea typeface="ＭＳ Ｐゴシック" pitchFamily="34" charset="-128"/>
              </a:rPr>
              <a:t>Southern Africa</a:t>
            </a:r>
          </a:p>
          <a:p>
            <a:pPr lvl="2">
              <a:spcBef>
                <a:spcPts val="600"/>
              </a:spcBef>
            </a:pPr>
            <a:r>
              <a:rPr lang="en-US" altLang="en-US" sz="2000" b="1" dirty="0">
                <a:solidFill>
                  <a:schemeClr val="bg1">
                    <a:lumMod val="75000"/>
                  </a:schemeClr>
                </a:solidFill>
                <a:ea typeface="ＭＳ Ｐゴシック" pitchFamily="34" charset="-128"/>
              </a:rPr>
              <a:t>Southeast Asia</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C: Capacity Building</a:t>
            </a:r>
          </a:p>
          <a:p>
            <a:pPr>
              <a:lnSpc>
                <a:spcPct val="100000"/>
              </a:lnSpc>
              <a:spcBef>
                <a:spcPts val="600"/>
              </a:spcBef>
            </a:pPr>
            <a:r>
              <a:rPr lang="en-US" altLang="en-US" sz="2800" b="1" dirty="0">
                <a:solidFill>
                  <a:schemeClr val="bg1">
                    <a:lumMod val="75000"/>
                  </a:schemeClr>
                </a:solidFill>
                <a:ea typeface="ＭＳ Ｐゴシック" pitchFamily="34" charset="-128"/>
              </a:rPr>
              <a:t>Final Data Tracking</a:t>
            </a:r>
          </a:p>
          <a:p>
            <a:pPr>
              <a:lnSpc>
                <a:spcPct val="100000"/>
              </a:lnSpc>
              <a:spcBef>
                <a:spcPts val="600"/>
              </a:spcBef>
            </a:pPr>
            <a:r>
              <a:rPr lang="en-US" altLang="en-US" sz="2800" b="1" dirty="0">
                <a:ea typeface="ＭＳ Ｐゴシック" pitchFamily="34" charset="-128"/>
              </a:rPr>
              <a:t>Success Stories</a:t>
            </a:r>
          </a:p>
          <a:p>
            <a:pPr>
              <a:lnSpc>
                <a:spcPct val="100000"/>
              </a:lnSpc>
              <a:spcBef>
                <a:spcPts val="600"/>
              </a:spcBef>
            </a:pPr>
            <a:r>
              <a:rPr lang="en-US" altLang="en-US" sz="2800" b="1" dirty="0">
                <a:ea typeface="ＭＳ Ｐゴシック" pitchFamily="34" charset="-128"/>
              </a:rPr>
              <a:t>Way Forward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35</a:t>
            </a:fld>
            <a:endParaRPr lang="en-US" altLang="en-US" dirty="0"/>
          </a:p>
        </p:txBody>
      </p:sp>
    </p:spTree>
    <p:extLst>
      <p:ext uri="{BB962C8B-B14F-4D97-AF65-F5344CB8AC3E}">
        <p14:creationId xmlns:p14="http://schemas.microsoft.com/office/powerpoint/2010/main" val="578208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Success Stories: New Distribution Interfaces</a:t>
            </a:r>
          </a:p>
        </p:txBody>
      </p:sp>
      <p:sp>
        <p:nvSpPr>
          <p:cNvPr id="12291" name="Content Placeholder 2"/>
          <p:cNvSpPr>
            <a:spLocks noGrp="1"/>
          </p:cNvSpPr>
          <p:nvPr>
            <p:ph idx="1"/>
          </p:nvPr>
        </p:nvSpPr>
        <p:spPr>
          <a:xfrm>
            <a:off x="539750" y="1124744"/>
            <a:ext cx="8136705" cy="5616624"/>
          </a:xfrm>
        </p:spPr>
        <p:txBody>
          <a:bodyPr/>
          <a:lstStyle/>
          <a:p>
            <a:pPr>
              <a:lnSpc>
                <a:spcPct val="100000"/>
              </a:lnSpc>
              <a:spcBef>
                <a:spcPts val="600"/>
              </a:spcBef>
            </a:pPr>
            <a:r>
              <a:rPr lang="en-US" altLang="en-US" sz="2400" dirty="0"/>
              <a:t>The development of standard interfaces for distributing products in compact vector map layer format via the Open </a:t>
            </a:r>
            <a:r>
              <a:rPr lang="en-US" altLang="en-US" sz="2400" dirty="0" err="1"/>
              <a:t>GeoSocial</a:t>
            </a:r>
            <a:r>
              <a:rPr lang="en-US" altLang="en-US" sz="2400" dirty="0"/>
              <a:t> API represented a significant step forward:</a:t>
            </a:r>
          </a:p>
          <a:p>
            <a:pPr lvl="1">
              <a:lnSpc>
                <a:spcPct val="100000"/>
              </a:lnSpc>
              <a:spcBef>
                <a:spcPts val="600"/>
              </a:spcBef>
            </a:pPr>
            <a:r>
              <a:rPr lang="en-US" altLang="en-US" sz="2400" dirty="0"/>
              <a:t>Provides a flexible framework that allows local data providers to publish their own products instead of relying on a central “node”</a:t>
            </a:r>
          </a:p>
          <a:p>
            <a:pPr lvl="1">
              <a:lnSpc>
                <a:spcPct val="100000"/>
              </a:lnSpc>
              <a:spcBef>
                <a:spcPts val="600"/>
              </a:spcBef>
            </a:pPr>
            <a:r>
              <a:rPr lang="en-US" altLang="en-US" sz="2400" dirty="0"/>
              <a:t>Vector map techniques greatly reduce the required system bandwidth and storage</a:t>
            </a:r>
          </a:p>
          <a:p>
            <a:pPr lvl="1">
              <a:lnSpc>
                <a:spcPct val="100000"/>
              </a:lnSpc>
              <a:spcBef>
                <a:spcPts val="600"/>
              </a:spcBef>
            </a:pPr>
            <a:r>
              <a:rPr lang="en-US" altLang="en-US" sz="2400" dirty="0"/>
              <a:t>Interfaces have already been implemented at RCCP (Costa Rica) and RCRMD (Kenya)</a:t>
            </a:r>
          </a:p>
          <a:p>
            <a:pPr lvl="1">
              <a:lnSpc>
                <a:spcPct val="100000"/>
              </a:lnSpc>
              <a:spcBef>
                <a:spcPts val="600"/>
              </a:spcBef>
            </a:pPr>
            <a:r>
              <a:rPr lang="en-US" sz="2400" dirty="0"/>
              <a:t>“This [GFMS flood products for Louisiana in May 2016 converted to GIS layers and submitted via an </a:t>
            </a:r>
            <a:r>
              <a:rPr lang="en-US" sz="2400" dirty="0" err="1"/>
              <a:t>ojo</a:t>
            </a:r>
            <a:r>
              <a:rPr lang="en-US" sz="2400" dirty="0"/>
              <a:t>-streamer client] is absolutely the direction we want to head [API based].” (C. Vaughan, FEMA)</a:t>
            </a:r>
            <a:endParaRPr lang="en-US" altLang="en-US" sz="2400" dirty="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36</a:t>
            </a:fld>
            <a:endParaRPr lang="en-US" altLang="en-US" dirty="0"/>
          </a:p>
        </p:txBody>
      </p:sp>
    </p:spTree>
    <p:extLst>
      <p:ext uri="{BB962C8B-B14F-4D97-AF65-F5344CB8AC3E}">
        <p14:creationId xmlns:p14="http://schemas.microsoft.com/office/powerpoint/2010/main" val="1514496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Success Stories: Increased EO Data Usage</a:t>
            </a:r>
          </a:p>
        </p:txBody>
      </p:sp>
      <p:sp>
        <p:nvSpPr>
          <p:cNvPr id="12291" name="Content Placeholder 2"/>
          <p:cNvSpPr>
            <a:spLocks noGrp="1"/>
          </p:cNvSpPr>
          <p:nvPr>
            <p:ph idx="1"/>
          </p:nvPr>
        </p:nvSpPr>
        <p:spPr>
          <a:xfrm>
            <a:off x="539750" y="1124744"/>
            <a:ext cx="8136705" cy="5616624"/>
          </a:xfrm>
        </p:spPr>
        <p:txBody>
          <a:bodyPr/>
          <a:lstStyle/>
          <a:p>
            <a:pPr>
              <a:lnSpc>
                <a:spcPct val="100000"/>
              </a:lnSpc>
              <a:spcBef>
                <a:spcPts val="600"/>
              </a:spcBef>
            </a:pPr>
            <a:r>
              <a:rPr lang="en-US" altLang="en-US" sz="2400" dirty="0"/>
              <a:t>Access to previously unavailable data from CEOS agencies (particularly SAR) and the products from them has improved the flood disaster response cycle in all regions</a:t>
            </a:r>
          </a:p>
          <a:p>
            <a:pPr lvl="1">
              <a:lnSpc>
                <a:spcPct val="100000"/>
              </a:lnSpc>
              <a:spcBef>
                <a:spcPts val="600"/>
              </a:spcBef>
            </a:pPr>
            <a:r>
              <a:rPr lang="en-US" altLang="en-US" sz="2400" dirty="0"/>
              <a:t>Some users have developed local capacity to generate products locally from these sources, including RCRMD (Kenya), RCCP, CIMH (Barbados—see next slide), the World Food </a:t>
            </a:r>
            <a:r>
              <a:rPr lang="en-US" altLang="en-US" sz="2400" dirty="0" err="1"/>
              <a:t>Programme</a:t>
            </a:r>
            <a:r>
              <a:rPr lang="en-US" altLang="en-US" sz="2400" dirty="0"/>
              <a:t>, and the Inter-American Development Bank</a:t>
            </a:r>
          </a:p>
          <a:p>
            <a:pPr>
              <a:lnSpc>
                <a:spcPct val="100000"/>
              </a:lnSpc>
              <a:spcBef>
                <a:spcPts val="600"/>
              </a:spcBef>
            </a:pPr>
            <a:endParaRPr lang="en-US" altLang="en-US" sz="2400" dirty="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37</a:t>
            </a:fld>
            <a:endParaRPr lang="en-US" altLang="en-US" dirty="0"/>
          </a:p>
        </p:txBody>
      </p:sp>
    </p:spTree>
    <p:extLst>
      <p:ext uri="{BB962C8B-B14F-4D97-AF65-F5344CB8AC3E}">
        <p14:creationId xmlns:p14="http://schemas.microsoft.com/office/powerpoint/2010/main" val="1167736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861" y="3182753"/>
            <a:ext cx="5001985" cy="3657600"/>
          </a:xfrm>
          <a:prstGeom prst="rect">
            <a:avLst/>
          </a:prstGeom>
        </p:spPr>
      </p:pic>
      <p:sp>
        <p:nvSpPr>
          <p:cNvPr id="12290" name="Title 1"/>
          <p:cNvSpPr>
            <a:spLocks noGrp="1"/>
          </p:cNvSpPr>
          <p:nvPr>
            <p:ph type="title"/>
          </p:nvPr>
        </p:nvSpPr>
        <p:spPr>
          <a:xfrm>
            <a:off x="0" y="0"/>
            <a:ext cx="9144000" cy="1124744"/>
          </a:xfrm>
        </p:spPr>
        <p:txBody>
          <a:bodyPr/>
          <a:lstStyle/>
          <a:p>
            <a:r>
              <a:rPr lang="en-US" altLang="en-US" sz="3200" dirty="0"/>
              <a:t>Success Stories: Local SAR Analysis at CIMH</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38</a:t>
            </a:fld>
            <a:endParaRPr lang="en-US" altLang="en-US" dirty="0"/>
          </a:p>
        </p:txBody>
      </p:sp>
      <p:sp>
        <p:nvSpPr>
          <p:cNvPr id="3" name="TextBox 2"/>
          <p:cNvSpPr txBox="1"/>
          <p:nvPr/>
        </p:nvSpPr>
        <p:spPr>
          <a:xfrm>
            <a:off x="539552" y="1130017"/>
            <a:ext cx="7920880" cy="1938992"/>
          </a:xfrm>
          <a:prstGeom prst="rect">
            <a:avLst/>
          </a:prstGeom>
          <a:noFill/>
        </p:spPr>
        <p:txBody>
          <a:bodyPr wrap="square" rtlCol="0">
            <a:spAutoFit/>
          </a:bodyPr>
          <a:lstStyle/>
          <a:p>
            <a:r>
              <a:rPr lang="en-US" sz="2400" b="0" dirty="0"/>
              <a:t>CIMH flood analysis in Belize based on SAR reflectivity changes</a:t>
            </a:r>
          </a:p>
          <a:p>
            <a:pPr marL="342900" indent="-342900">
              <a:buFont typeface="Arial" panose="020B0604020202020204" pitchFamily="34" charset="0"/>
              <a:buChar char="•"/>
            </a:pPr>
            <a:r>
              <a:rPr lang="en-US" sz="2400" b="0" dirty="0"/>
              <a:t>Plans to use Flood Pilot-supplied imagery to study additional cases in Belize, Haiti, Dominica, and Saint Vincent and the Grenadines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3182753"/>
            <a:ext cx="3277285" cy="3657600"/>
          </a:xfrm>
          <a:prstGeom prst="rect">
            <a:avLst/>
          </a:prstGeom>
        </p:spPr>
      </p:pic>
      <p:sp>
        <p:nvSpPr>
          <p:cNvPr id="4" name="TextBox 3"/>
          <p:cNvSpPr txBox="1"/>
          <p:nvPr/>
        </p:nvSpPr>
        <p:spPr>
          <a:xfrm>
            <a:off x="949205" y="3212976"/>
            <a:ext cx="2601994" cy="400110"/>
          </a:xfrm>
          <a:prstGeom prst="rect">
            <a:avLst/>
          </a:prstGeom>
          <a:noFill/>
        </p:spPr>
        <p:txBody>
          <a:bodyPr wrap="none" rtlCol="0">
            <a:spAutoFit/>
          </a:bodyPr>
          <a:lstStyle/>
          <a:p>
            <a:r>
              <a:rPr lang="en-US" sz="2000" b="0" dirty="0"/>
              <a:t>Pre-event surface water</a:t>
            </a:r>
          </a:p>
        </p:txBody>
      </p:sp>
      <p:sp>
        <p:nvSpPr>
          <p:cNvPr id="10" name="TextBox 9"/>
          <p:cNvSpPr txBox="1"/>
          <p:nvPr/>
        </p:nvSpPr>
        <p:spPr>
          <a:xfrm>
            <a:off x="827584" y="5085184"/>
            <a:ext cx="2701381" cy="400110"/>
          </a:xfrm>
          <a:prstGeom prst="rect">
            <a:avLst/>
          </a:prstGeom>
          <a:noFill/>
        </p:spPr>
        <p:txBody>
          <a:bodyPr wrap="none" rtlCol="0">
            <a:spAutoFit/>
          </a:bodyPr>
          <a:lstStyle/>
          <a:p>
            <a:r>
              <a:rPr lang="en-US" sz="2000" b="0" dirty="0"/>
              <a:t>Post-event surface water</a:t>
            </a:r>
          </a:p>
        </p:txBody>
      </p:sp>
      <p:sp>
        <p:nvSpPr>
          <p:cNvPr id="11" name="TextBox 10"/>
          <p:cNvSpPr txBox="1"/>
          <p:nvPr/>
        </p:nvSpPr>
        <p:spPr>
          <a:xfrm>
            <a:off x="4783330" y="2965051"/>
            <a:ext cx="3845925" cy="400110"/>
          </a:xfrm>
          <a:prstGeom prst="rect">
            <a:avLst/>
          </a:prstGeom>
          <a:noFill/>
        </p:spPr>
        <p:txBody>
          <a:bodyPr wrap="none" rtlCol="0">
            <a:spAutoFit/>
          </a:bodyPr>
          <a:lstStyle/>
          <a:p>
            <a:r>
              <a:rPr lang="en-US" sz="2000" b="0" dirty="0"/>
              <a:t>Flood extent map (flooding in blue)</a:t>
            </a:r>
          </a:p>
        </p:txBody>
      </p:sp>
    </p:spTree>
    <p:extLst>
      <p:ext uri="{BB962C8B-B14F-4D97-AF65-F5344CB8AC3E}">
        <p14:creationId xmlns:p14="http://schemas.microsoft.com/office/powerpoint/2010/main" val="3927485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0" y="116632"/>
            <a:ext cx="9144000" cy="1080120"/>
          </a:xfrm>
        </p:spPr>
        <p:txBody>
          <a:bodyPr/>
          <a:lstStyle/>
          <a:p>
            <a:pPr eaLnBrk="1" hangingPunct="1"/>
            <a:r>
              <a:rPr lang="en-US" altLang="en-US" sz="3200" dirty="0"/>
              <a:t>Success Stories: In the Words of the Namibian Department of Water Affairs Hydrology Division</a:t>
            </a:r>
          </a:p>
        </p:txBody>
      </p:sp>
      <p:sp>
        <p:nvSpPr>
          <p:cNvPr id="56323" name="Content Placeholder 2"/>
          <p:cNvSpPr>
            <a:spLocks noGrp="1"/>
          </p:cNvSpPr>
          <p:nvPr>
            <p:ph idx="1"/>
          </p:nvPr>
        </p:nvSpPr>
        <p:spPr>
          <a:xfrm>
            <a:off x="541784" y="1410072"/>
            <a:ext cx="8062664" cy="4899248"/>
          </a:xfrm>
        </p:spPr>
        <p:txBody>
          <a:bodyPr/>
          <a:lstStyle/>
          <a:p>
            <a:pPr eaLnBrk="1" hangingPunct="1">
              <a:buFont typeface="Arial" panose="020B0604020202020204" pitchFamily="34" charset="0"/>
              <a:buNone/>
            </a:pPr>
            <a:r>
              <a:rPr lang="en-US" altLang="en-US" sz="2000" dirty="0"/>
              <a:t>We (the Namibia Department of Water Affairs, Hydrology Division) see our success as the openings we made with all the assistance offered and given by our CEOS partners.  Some components are:</a:t>
            </a:r>
          </a:p>
          <a:p>
            <a:pPr eaLnBrk="1" hangingPunct="1">
              <a:buFont typeface="Wingdings" panose="05000000000000000000" pitchFamily="2" charset="2"/>
              <a:buChar char="Ø"/>
            </a:pPr>
            <a:r>
              <a:rPr lang="en-US" altLang="en-US" sz="2000" dirty="0"/>
              <a:t>The use of optical and radar images for flood mapping including access to the International Disaster Charter data</a:t>
            </a:r>
          </a:p>
          <a:p>
            <a:pPr eaLnBrk="1" hangingPunct="1">
              <a:buFont typeface="Wingdings" panose="05000000000000000000" pitchFamily="2" charset="2"/>
              <a:buChar char="Ø"/>
            </a:pPr>
            <a:r>
              <a:rPr lang="en-US" altLang="en-US" sz="2000" dirty="0"/>
              <a:t>The tremendous access to satellite images and the actual use of these images by our staff</a:t>
            </a:r>
          </a:p>
          <a:p>
            <a:pPr eaLnBrk="1" hangingPunct="1">
              <a:buFont typeface="Wingdings" panose="05000000000000000000" pitchFamily="2" charset="2"/>
              <a:buChar char="Ø"/>
            </a:pPr>
            <a:r>
              <a:rPr lang="en-US" altLang="en-US" sz="2000" dirty="0"/>
              <a:t>The customized rainfall estimates and flood forecast from models</a:t>
            </a:r>
          </a:p>
          <a:p>
            <a:pPr eaLnBrk="1" hangingPunct="1">
              <a:buFont typeface="Wingdings" panose="05000000000000000000" pitchFamily="2" charset="2"/>
              <a:buChar char="Ø"/>
            </a:pPr>
            <a:r>
              <a:rPr lang="en-US" altLang="en-US" sz="2000" dirty="0"/>
              <a:t>The remote sensing flood extent estimates (Dartmouth Flood Observatory/European Commission Joint Research Centre) </a:t>
            </a:r>
          </a:p>
          <a:p>
            <a:pPr eaLnBrk="1" hangingPunct="1">
              <a:buFont typeface="Wingdings" panose="05000000000000000000" pitchFamily="2" charset="2"/>
              <a:buChar char="Ø"/>
            </a:pPr>
            <a:r>
              <a:rPr lang="en-US" altLang="en-US" sz="2000" dirty="0"/>
              <a:t>How this all augments the conventional hydrological approach which is based on time series in points</a:t>
            </a:r>
          </a:p>
          <a:p>
            <a:pPr eaLnBrk="1" hangingPunct="1">
              <a:buFont typeface="Wingdings" panose="05000000000000000000" pitchFamily="2" charset="2"/>
              <a:buChar char="Ø"/>
            </a:pPr>
            <a:r>
              <a:rPr lang="en-GB" altLang="en-US" sz="2000" dirty="0"/>
              <a:t>And last but not least the capacity building and access to new techniques for our young professionals</a:t>
            </a:r>
            <a:endParaRPr lang="en-US" altLang="en-US" sz="2000" dirty="0"/>
          </a:p>
        </p:txBody>
      </p:sp>
      <p:sp>
        <p:nvSpPr>
          <p:cNvPr id="5" name="Slide Number Placeholder 5"/>
          <p:cNvSpPr>
            <a:spLocks noGrp="1"/>
          </p:cNvSpPr>
          <p:nvPr>
            <p:ph type="sldNum" sz="quarter" idx="10"/>
          </p:nvPr>
        </p:nvSpPr>
        <p:spPr>
          <a:xfrm>
            <a:off x="8172400" y="6400800"/>
            <a:ext cx="971600" cy="457200"/>
          </a:xfrm>
        </p:spPr>
        <p:txBody>
          <a:bodyPr/>
          <a:lstStyle/>
          <a:p>
            <a:fld id="{001832BA-4219-4935-B66C-5342B73D2519}" type="slidenum">
              <a:rPr lang="en-US" altLang="en-US" smtClean="0"/>
              <a:t>39</a:t>
            </a:fld>
            <a:endParaRPr lang="en-US" altLang="en-US" dirty="0"/>
          </a:p>
        </p:txBody>
      </p:sp>
    </p:spTree>
    <p:extLst>
      <p:ext uri="{BB962C8B-B14F-4D97-AF65-F5344CB8AC3E}">
        <p14:creationId xmlns:p14="http://schemas.microsoft.com/office/powerpoint/2010/main" val="303469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txBox="1">
            <a:spLocks/>
          </p:cNvSpPr>
          <p:nvPr/>
        </p:nvSpPr>
        <p:spPr bwMode="auto">
          <a:xfrm>
            <a:off x="0" y="201612"/>
            <a:ext cx="8940800" cy="707107"/>
          </a:xfrm>
          <a:prstGeom prst="rect">
            <a:avLst/>
          </a:prstGeom>
          <a:noFill/>
          <a:ln w="9525">
            <a:noFill/>
            <a:miter lim="800000"/>
            <a:headEnd/>
            <a:tailEnd/>
          </a:ln>
        </p:spPr>
        <p:txBody>
          <a:bodyPr anchor="b"/>
          <a:lstStyle/>
          <a:p>
            <a:pPr algn="ctr" eaLnBrk="1" hangingPunct="1"/>
            <a:r>
              <a:rPr lang="en-US" altLang="en-US" sz="3200" dirty="0">
                <a:solidFill>
                  <a:schemeClr val="tx1"/>
                </a:solidFill>
              </a:rPr>
              <a:t>How Data Are Being Exploited</a:t>
            </a:r>
          </a:p>
        </p:txBody>
      </p:sp>
      <p:sp>
        <p:nvSpPr>
          <p:cNvPr id="24579" name="Text Placeholder 3"/>
          <p:cNvSpPr>
            <a:spLocks noGrp="1"/>
          </p:cNvSpPr>
          <p:nvPr>
            <p:ph type="body" sz="half" idx="2"/>
          </p:nvPr>
        </p:nvSpPr>
        <p:spPr>
          <a:xfrm>
            <a:off x="161925" y="704850"/>
            <a:ext cx="8709025" cy="6088063"/>
          </a:xfrm>
        </p:spPr>
        <p:txBody>
          <a:bodyPr/>
          <a:lstStyle/>
          <a:p>
            <a:endParaRPr lang="fr-BE" altLang="en-US" b="1"/>
          </a:p>
          <a:p>
            <a:endParaRPr lang="fr-BE" altLang="en-US" b="1"/>
          </a:p>
          <a:p>
            <a:endParaRPr lang="fr-BE" altLang="en-US" b="1"/>
          </a:p>
          <a:p>
            <a:endParaRPr lang="fr-BE" altLang="en-US"/>
          </a:p>
          <a:p>
            <a:endParaRPr lang="fr-BE" altLang="en-US" b="1"/>
          </a:p>
        </p:txBody>
      </p:sp>
      <p:graphicFrame>
        <p:nvGraphicFramePr>
          <p:cNvPr id="2" name="Table 1"/>
          <p:cNvGraphicFramePr>
            <a:graphicFrameLocks noGrp="1"/>
          </p:cNvGraphicFramePr>
          <p:nvPr/>
        </p:nvGraphicFramePr>
        <p:xfrm>
          <a:off x="0" y="908720"/>
          <a:ext cx="9144000" cy="4846319"/>
        </p:xfrm>
        <a:graphic>
          <a:graphicData uri="http://schemas.openxmlformats.org/drawingml/2006/table">
            <a:tbl>
              <a:tblPr firstRow="1" bandRow="1">
                <a:tableStyleId>{3C2FFA5D-87B4-456A-9821-1D502468CF0F}</a:tableStyleId>
              </a:tblPr>
              <a:tblGrid>
                <a:gridCol w="2795809">
                  <a:extLst>
                    <a:ext uri="{9D8B030D-6E8A-4147-A177-3AD203B41FA5}">
                      <a16:colId xmlns:a16="http://schemas.microsoft.com/office/drawing/2014/main" xmlns="" val="20000"/>
                    </a:ext>
                  </a:extLst>
                </a:gridCol>
                <a:gridCol w="3300191">
                  <a:extLst>
                    <a:ext uri="{9D8B030D-6E8A-4147-A177-3AD203B41FA5}">
                      <a16:colId xmlns:a16="http://schemas.microsoft.com/office/drawing/2014/main" xmlns="" val="20001"/>
                    </a:ext>
                  </a:extLst>
                </a:gridCol>
                <a:gridCol w="3048000">
                  <a:extLst>
                    <a:ext uri="{9D8B030D-6E8A-4147-A177-3AD203B41FA5}">
                      <a16:colId xmlns:a16="http://schemas.microsoft.com/office/drawing/2014/main" xmlns="" val="20002"/>
                    </a:ext>
                  </a:extLst>
                </a:gridCol>
              </a:tblGrid>
              <a:tr h="0">
                <a:tc>
                  <a:txBody>
                    <a:bodyPr/>
                    <a:lstStyle/>
                    <a:p>
                      <a:r>
                        <a:rPr lang="en-US" dirty="0">
                          <a:solidFill>
                            <a:srgbClr val="002569"/>
                          </a:solidFill>
                        </a:rPr>
                        <a:t>Geographic Area</a:t>
                      </a:r>
                    </a:p>
                  </a:txBody>
                  <a:tcPr/>
                </a:tc>
                <a:tc>
                  <a:txBody>
                    <a:bodyPr/>
                    <a:lstStyle/>
                    <a:p>
                      <a:r>
                        <a:rPr lang="en-US" dirty="0">
                          <a:solidFill>
                            <a:srgbClr val="002569"/>
                          </a:solidFill>
                        </a:rPr>
                        <a:t>Product</a:t>
                      </a:r>
                    </a:p>
                  </a:txBody>
                  <a:tcPr/>
                </a:tc>
                <a:tc>
                  <a:txBody>
                    <a:bodyPr/>
                    <a:lstStyle/>
                    <a:p>
                      <a:r>
                        <a:rPr lang="en-US" dirty="0">
                          <a:solidFill>
                            <a:srgbClr val="002569"/>
                          </a:solidFill>
                        </a:rPr>
                        <a:t>Value</a:t>
                      </a:r>
                      <a:r>
                        <a:rPr lang="en-US" baseline="0" dirty="0">
                          <a:solidFill>
                            <a:srgbClr val="002569"/>
                          </a:solidFill>
                        </a:rPr>
                        <a:t> Added P</a:t>
                      </a:r>
                      <a:r>
                        <a:rPr lang="en-US" dirty="0">
                          <a:solidFill>
                            <a:srgbClr val="002569"/>
                          </a:solidFill>
                        </a:rPr>
                        <a:t>artner</a:t>
                      </a:r>
                    </a:p>
                  </a:txBody>
                  <a:tcPr/>
                </a:tc>
                <a:extLst>
                  <a:ext uri="{0D108BD9-81ED-4DB2-BD59-A6C34878D82A}">
                    <a16:rowId xmlns:a16="http://schemas.microsoft.com/office/drawing/2014/main" xmlns="" val="10000"/>
                  </a:ext>
                </a:extLst>
              </a:tr>
              <a:tr h="440965">
                <a:tc>
                  <a:txBody>
                    <a:bodyPr/>
                    <a:lstStyle/>
                    <a:p>
                      <a:r>
                        <a:rPr lang="en-US" sz="1400" dirty="0">
                          <a:solidFill>
                            <a:srgbClr val="002569"/>
                          </a:solidFill>
                        </a:rPr>
                        <a:t>Global</a:t>
                      </a:r>
                    </a:p>
                  </a:txBody>
                  <a:tcPr/>
                </a:tc>
                <a:tc>
                  <a:txBody>
                    <a:bodyPr/>
                    <a:lstStyle/>
                    <a:p>
                      <a:r>
                        <a:rPr lang="en-US" sz="1400" dirty="0">
                          <a:solidFill>
                            <a:srgbClr val="002569"/>
                          </a:solidFill>
                        </a:rPr>
                        <a:t>Flood extent maps and flood forecasts</a:t>
                      </a:r>
                    </a:p>
                  </a:txBody>
                  <a:tcPr/>
                </a:tc>
                <a:tc>
                  <a:txBody>
                    <a:bodyPr/>
                    <a:lstStyle/>
                    <a:p>
                      <a:r>
                        <a:rPr lang="en-US" sz="1400" dirty="0">
                          <a:solidFill>
                            <a:srgbClr val="002569"/>
                          </a:solidFill>
                        </a:rPr>
                        <a:t>Dartmouth Flood Observatory,</a:t>
                      </a:r>
                      <a:r>
                        <a:rPr lang="en-US" sz="1400" baseline="0" dirty="0">
                          <a:solidFill>
                            <a:srgbClr val="002569"/>
                          </a:solidFill>
                        </a:rPr>
                        <a:t> University of Maryland</a:t>
                      </a:r>
                      <a:endParaRPr lang="en-US" sz="1400" dirty="0">
                        <a:solidFill>
                          <a:srgbClr val="002569"/>
                        </a:solidFill>
                      </a:endParaRPr>
                    </a:p>
                  </a:txBody>
                  <a:tcPr/>
                </a:tc>
                <a:extLst>
                  <a:ext uri="{0D108BD9-81ED-4DB2-BD59-A6C34878D82A}">
                    <a16:rowId xmlns:a16="http://schemas.microsoft.com/office/drawing/2014/main" xmlns="" val="10001"/>
                  </a:ext>
                </a:extLst>
              </a:tr>
              <a:tr h="440965">
                <a:tc>
                  <a:txBody>
                    <a:bodyPr/>
                    <a:lstStyle/>
                    <a:p>
                      <a:r>
                        <a:rPr lang="en-US" sz="1400" dirty="0">
                          <a:solidFill>
                            <a:srgbClr val="002569"/>
                          </a:solidFill>
                        </a:rPr>
                        <a:t>Haiti</a:t>
                      </a:r>
                    </a:p>
                  </a:txBody>
                  <a:tcPr/>
                </a:tc>
                <a:tc>
                  <a:txBody>
                    <a:bodyPr/>
                    <a:lstStyle/>
                    <a:p>
                      <a:r>
                        <a:rPr lang="en-US" sz="1400" dirty="0">
                          <a:solidFill>
                            <a:srgbClr val="002569"/>
                          </a:solidFill>
                        </a:rPr>
                        <a:t>Flood extent maps, flood risk maps,</a:t>
                      </a:r>
                      <a:r>
                        <a:rPr lang="en-US" sz="1400" baseline="0" dirty="0">
                          <a:solidFill>
                            <a:srgbClr val="002569"/>
                          </a:solidFill>
                        </a:rPr>
                        <a:t> landslide maps, flash flood guidance / threat maps, integrated risk assessment platform</a:t>
                      </a:r>
                      <a:endParaRPr lang="en-US" sz="1400" dirty="0">
                        <a:solidFill>
                          <a:srgbClr val="002569"/>
                        </a:solidFill>
                      </a:endParaRPr>
                    </a:p>
                  </a:txBody>
                  <a:tcPr/>
                </a:tc>
                <a:tc>
                  <a:txBody>
                    <a:bodyPr/>
                    <a:lstStyle/>
                    <a:p>
                      <a:r>
                        <a:rPr lang="en-US" sz="1400" dirty="0">
                          <a:solidFill>
                            <a:srgbClr val="002569"/>
                          </a:solidFill>
                        </a:rPr>
                        <a:t>SERTIT, CIMA,</a:t>
                      </a:r>
                      <a:r>
                        <a:rPr lang="en-US" sz="1400" baseline="0" dirty="0">
                          <a:solidFill>
                            <a:srgbClr val="002569"/>
                          </a:solidFill>
                        </a:rPr>
                        <a:t> INGV, Altamira, CIMH, RASOR FP7, NOAA/HRC</a:t>
                      </a:r>
                      <a:endParaRPr lang="en-US" sz="1400" dirty="0">
                        <a:solidFill>
                          <a:srgbClr val="002569"/>
                        </a:solidFill>
                      </a:endParaRPr>
                    </a:p>
                  </a:txBody>
                  <a:tcPr/>
                </a:tc>
                <a:extLst>
                  <a:ext uri="{0D108BD9-81ED-4DB2-BD59-A6C34878D82A}">
                    <a16:rowId xmlns:a16="http://schemas.microsoft.com/office/drawing/2014/main" xmlns="" val="10002"/>
                  </a:ext>
                </a:extLst>
              </a:tr>
              <a:tr h="440965">
                <a:tc>
                  <a:txBody>
                    <a:bodyPr/>
                    <a:lstStyle/>
                    <a:p>
                      <a:r>
                        <a:rPr lang="en-US" sz="1400" dirty="0">
                          <a:solidFill>
                            <a:srgbClr val="002569"/>
                          </a:solidFill>
                        </a:rPr>
                        <a:t>Other Caribbean</a:t>
                      </a:r>
                      <a:r>
                        <a:rPr lang="en-US" sz="1400" baseline="0" dirty="0">
                          <a:solidFill>
                            <a:srgbClr val="002569"/>
                          </a:solidFill>
                        </a:rPr>
                        <a:t> islands, Central America</a:t>
                      </a:r>
                      <a:endParaRPr lang="en-US" sz="1400" dirty="0">
                        <a:solidFill>
                          <a:srgbClr val="002569"/>
                        </a:solidFill>
                      </a:endParaRPr>
                    </a:p>
                  </a:txBody>
                  <a:tcPr/>
                </a:tc>
                <a:tc>
                  <a:txBody>
                    <a:bodyPr/>
                    <a:lstStyle/>
                    <a:p>
                      <a:r>
                        <a:rPr lang="en-US" sz="1400" dirty="0">
                          <a:solidFill>
                            <a:srgbClr val="002569"/>
                          </a:solidFill>
                        </a:rPr>
                        <a:t>Flood damage maps,</a:t>
                      </a:r>
                      <a:r>
                        <a:rPr lang="en-US" sz="1400" baseline="0" dirty="0">
                          <a:solidFill>
                            <a:srgbClr val="002569"/>
                          </a:solidFill>
                        </a:rPr>
                        <a:t> change detection products, co-registered map overlays</a:t>
                      </a:r>
                      <a:endParaRPr lang="en-US" sz="1400" dirty="0">
                        <a:solidFill>
                          <a:srgbClr val="002569"/>
                        </a:solidFill>
                      </a:endParaRPr>
                    </a:p>
                  </a:txBody>
                  <a:tcPr/>
                </a:tc>
                <a:tc>
                  <a:txBody>
                    <a:bodyPr/>
                    <a:lstStyle/>
                    <a:p>
                      <a:r>
                        <a:rPr lang="en-US" sz="1400" dirty="0">
                          <a:solidFill>
                            <a:srgbClr val="002569"/>
                          </a:solidFill>
                        </a:rPr>
                        <a:t>CATHALAC, CIMH,</a:t>
                      </a:r>
                      <a:r>
                        <a:rPr lang="en-US" sz="1400" baseline="0" dirty="0">
                          <a:solidFill>
                            <a:srgbClr val="002569"/>
                          </a:solidFill>
                        </a:rPr>
                        <a:t> NASA/GSFC, RCCP (Costa Rica)</a:t>
                      </a:r>
                      <a:endParaRPr lang="en-US" sz="1400" dirty="0">
                        <a:solidFill>
                          <a:srgbClr val="002569"/>
                        </a:solidFill>
                      </a:endParaRPr>
                    </a:p>
                  </a:txBody>
                  <a:tcPr/>
                </a:tc>
                <a:extLst>
                  <a:ext uri="{0D108BD9-81ED-4DB2-BD59-A6C34878D82A}">
                    <a16:rowId xmlns:a16="http://schemas.microsoft.com/office/drawing/2014/main" xmlns="" val="10003"/>
                  </a:ext>
                </a:extLst>
              </a:tr>
              <a:tr h="440965">
                <a:tc>
                  <a:txBody>
                    <a:bodyPr/>
                    <a:lstStyle/>
                    <a:p>
                      <a:r>
                        <a:rPr lang="en-US" sz="1400" dirty="0">
                          <a:solidFill>
                            <a:srgbClr val="002569"/>
                          </a:solidFill>
                        </a:rPr>
                        <a:t>Namibia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569"/>
                          </a:solidFill>
                        </a:rPr>
                        <a:t>Flood extent maps, flood warning products, </a:t>
                      </a:r>
                      <a:r>
                        <a:rPr lang="en-US" sz="1400" baseline="0" dirty="0">
                          <a:solidFill>
                            <a:srgbClr val="002569"/>
                          </a:solidFill>
                        </a:rPr>
                        <a:t>co-registered map overlays</a:t>
                      </a:r>
                      <a:endParaRPr lang="en-US" sz="1400" dirty="0">
                        <a:solidFill>
                          <a:srgbClr val="002569"/>
                        </a:solidFill>
                      </a:endParaRPr>
                    </a:p>
                  </a:txBody>
                  <a:tcPr/>
                </a:tc>
                <a:tc>
                  <a:txBody>
                    <a:bodyPr/>
                    <a:lstStyle/>
                    <a:p>
                      <a:r>
                        <a:rPr lang="en-US" sz="1400" dirty="0">
                          <a:solidFill>
                            <a:srgbClr val="002569"/>
                          </a:solidFill>
                        </a:rPr>
                        <a:t>Namibia Hydrology Dept, Namibian Water Authority, NASA</a:t>
                      </a:r>
                    </a:p>
                  </a:txBody>
                  <a:tcPr/>
                </a:tc>
                <a:extLst>
                  <a:ext uri="{0D108BD9-81ED-4DB2-BD59-A6C34878D82A}">
                    <a16:rowId xmlns:a16="http://schemas.microsoft.com/office/drawing/2014/main" xmlns="" val="10004"/>
                  </a:ext>
                </a:extLst>
              </a:tr>
              <a:tr h="440965">
                <a:tc>
                  <a:txBody>
                    <a:bodyPr/>
                    <a:lstStyle/>
                    <a:p>
                      <a:r>
                        <a:rPr lang="en-US" sz="1400" dirty="0">
                          <a:solidFill>
                            <a:srgbClr val="002569"/>
                          </a:solidFill>
                        </a:rPr>
                        <a:t>Zambezi</a:t>
                      </a:r>
                      <a:r>
                        <a:rPr lang="en-US" sz="1400" baseline="0" dirty="0">
                          <a:solidFill>
                            <a:srgbClr val="002569"/>
                          </a:solidFill>
                        </a:rPr>
                        <a:t> basin</a:t>
                      </a:r>
                      <a:endParaRPr lang="en-US" sz="1400" dirty="0">
                        <a:solidFill>
                          <a:srgbClr val="002569"/>
                        </a:solidFill>
                      </a:endParaRPr>
                    </a:p>
                  </a:txBody>
                  <a:tcPr/>
                </a:tc>
                <a:tc>
                  <a:txBody>
                    <a:bodyPr/>
                    <a:lstStyle/>
                    <a:p>
                      <a:r>
                        <a:rPr lang="en-US" sz="1400" dirty="0">
                          <a:solidFill>
                            <a:srgbClr val="002569"/>
                          </a:solidFill>
                        </a:rPr>
                        <a:t>Flood extent maps, flood forecast models, </a:t>
                      </a:r>
                      <a:r>
                        <a:rPr lang="en-US" sz="1400" b="0" dirty="0">
                          <a:solidFill>
                            <a:srgbClr val="002569"/>
                          </a:solidFill>
                        </a:rPr>
                        <a:t>flood hazard maps, </a:t>
                      </a:r>
                      <a:r>
                        <a:rPr lang="en-US" sz="1400" dirty="0">
                          <a:solidFill>
                            <a:srgbClr val="002569"/>
                          </a:solidFill>
                        </a:rPr>
                        <a:t>flood depth forecasts</a:t>
                      </a:r>
                    </a:p>
                  </a:txBody>
                  <a:tcPr/>
                </a:tc>
                <a:tc>
                  <a:txBody>
                    <a:bodyPr/>
                    <a:lstStyle/>
                    <a:p>
                      <a:r>
                        <a:rPr lang="en-US" sz="1400" dirty="0">
                          <a:solidFill>
                            <a:srgbClr val="002569"/>
                          </a:solidFill>
                        </a:rPr>
                        <a:t>Lippmann Institute (</a:t>
                      </a:r>
                      <a:r>
                        <a:rPr lang="en-US" sz="1400" baseline="0" dirty="0">
                          <a:solidFill>
                            <a:srgbClr val="002569"/>
                          </a:solidFill>
                        </a:rPr>
                        <a:t>HAZARD, WATCHFUL</a:t>
                      </a:r>
                      <a:r>
                        <a:rPr lang="en-US" sz="1400" b="0" baseline="0" dirty="0">
                          <a:solidFill>
                            <a:srgbClr val="002569"/>
                          </a:solidFill>
                        </a:rPr>
                        <a:t>), </a:t>
                      </a:r>
                      <a:r>
                        <a:rPr lang="en-US" sz="1400" b="0" baseline="0" dirty="0" err="1">
                          <a:solidFill>
                            <a:srgbClr val="002569"/>
                          </a:solidFill>
                        </a:rPr>
                        <a:t>Deltares</a:t>
                      </a:r>
                      <a:r>
                        <a:rPr lang="en-US" sz="1400" b="0" baseline="0" dirty="0">
                          <a:solidFill>
                            <a:srgbClr val="002569"/>
                          </a:solidFill>
                        </a:rPr>
                        <a:t>, RSS</a:t>
                      </a:r>
                      <a:endParaRPr lang="en-US" sz="1400" b="0" dirty="0">
                        <a:solidFill>
                          <a:srgbClr val="002569"/>
                        </a:solidFill>
                      </a:endParaRPr>
                    </a:p>
                  </a:txBody>
                  <a:tcPr/>
                </a:tc>
                <a:extLst>
                  <a:ext uri="{0D108BD9-81ED-4DB2-BD59-A6C34878D82A}">
                    <a16:rowId xmlns:a16="http://schemas.microsoft.com/office/drawing/2014/main" xmlns="" val="10005"/>
                  </a:ext>
                </a:extLst>
              </a:tr>
              <a:tr h="440965">
                <a:tc>
                  <a:txBody>
                    <a:bodyPr/>
                    <a:lstStyle/>
                    <a:p>
                      <a:r>
                        <a:rPr lang="en-US" sz="1400" dirty="0">
                          <a:solidFill>
                            <a:srgbClr val="002569"/>
                          </a:solidFill>
                        </a:rPr>
                        <a:t>Mekong</a:t>
                      </a:r>
                    </a:p>
                  </a:txBody>
                  <a:tcPr/>
                </a:tc>
                <a:tc>
                  <a:txBody>
                    <a:bodyPr/>
                    <a:lstStyle/>
                    <a:p>
                      <a:r>
                        <a:rPr lang="en-US" sz="1400" dirty="0">
                          <a:solidFill>
                            <a:srgbClr val="002569"/>
                          </a:solidFill>
                        </a:rPr>
                        <a:t>Flood extent maps, flood risk maps, flash flood guidance / threat maps</a:t>
                      </a:r>
                    </a:p>
                  </a:txBody>
                  <a:tcPr/>
                </a:tc>
                <a:tc>
                  <a:txBody>
                    <a:bodyPr/>
                    <a:lstStyle/>
                    <a:p>
                      <a:r>
                        <a:rPr lang="en-US" sz="1400" dirty="0">
                          <a:solidFill>
                            <a:srgbClr val="002569"/>
                          </a:solidFill>
                        </a:rPr>
                        <a:t>Mekong River Commission, ADPC,</a:t>
                      </a:r>
                      <a:r>
                        <a:rPr lang="en-US" sz="1400" baseline="0" dirty="0">
                          <a:solidFill>
                            <a:srgbClr val="002569"/>
                          </a:solidFill>
                        </a:rPr>
                        <a:t> </a:t>
                      </a:r>
                      <a:r>
                        <a:rPr lang="en-US" sz="1400" dirty="0">
                          <a:solidFill>
                            <a:srgbClr val="002569"/>
                          </a:solidFill>
                        </a:rPr>
                        <a:t>NASA, NOAA, HRC, USGS, Univ. of South Carolina, Texas A&amp;M , IMWI</a:t>
                      </a:r>
                    </a:p>
                  </a:txBody>
                  <a:tcPr/>
                </a:tc>
                <a:extLst>
                  <a:ext uri="{0D108BD9-81ED-4DB2-BD59-A6C34878D82A}">
                    <a16:rowId xmlns:a16="http://schemas.microsoft.com/office/drawing/2014/main" xmlns="" val="10006"/>
                  </a:ext>
                </a:extLst>
              </a:tr>
              <a:tr h="440965">
                <a:tc>
                  <a:txBody>
                    <a:bodyPr/>
                    <a:lstStyle/>
                    <a:p>
                      <a:r>
                        <a:rPr lang="en-US" sz="1400" dirty="0">
                          <a:solidFill>
                            <a:srgbClr val="002569"/>
                          </a:solidFill>
                        </a:rPr>
                        <a:t>Java (Bandung, Jakarta, </a:t>
                      </a:r>
                      <a:r>
                        <a:rPr lang="en-US" sz="1400" dirty="0" err="1">
                          <a:solidFill>
                            <a:srgbClr val="002569"/>
                          </a:solidFill>
                        </a:rPr>
                        <a:t>Cilacap</a:t>
                      </a:r>
                      <a:r>
                        <a:rPr lang="en-US" sz="1400" dirty="0">
                          <a:solidFill>
                            <a:srgbClr val="002569"/>
                          </a:solidFill>
                        </a:rPr>
                        <a:t>)</a:t>
                      </a:r>
                    </a:p>
                  </a:txBody>
                  <a:tcPr/>
                </a:tc>
                <a:tc>
                  <a:txBody>
                    <a:bodyPr/>
                    <a:lstStyle/>
                    <a:p>
                      <a:r>
                        <a:rPr lang="en-US" sz="1400" dirty="0">
                          <a:solidFill>
                            <a:srgbClr val="002569"/>
                          </a:solidFill>
                        </a:rPr>
                        <a:t>Flood risk maps, subsidence maps tied to flood risk, tsunami risk maps (</a:t>
                      </a:r>
                      <a:r>
                        <a:rPr lang="en-US" sz="1400" dirty="0" err="1">
                          <a:solidFill>
                            <a:srgbClr val="002569"/>
                          </a:solidFill>
                        </a:rPr>
                        <a:t>Cilacap</a:t>
                      </a:r>
                      <a:r>
                        <a:rPr lang="en-US" sz="1400" dirty="0">
                          <a:solidFill>
                            <a:srgbClr val="002569"/>
                          </a:solidFill>
                        </a:rPr>
                        <a:t> only), flood extent maps</a:t>
                      </a:r>
                    </a:p>
                  </a:txBody>
                  <a:tcPr/>
                </a:tc>
                <a:tc>
                  <a:txBody>
                    <a:bodyPr/>
                    <a:lstStyle/>
                    <a:p>
                      <a:r>
                        <a:rPr lang="en-US" sz="1400" dirty="0">
                          <a:solidFill>
                            <a:srgbClr val="002569"/>
                          </a:solidFill>
                        </a:rPr>
                        <a:t>SERTIT, </a:t>
                      </a:r>
                      <a:r>
                        <a:rPr lang="en-US" sz="1400" dirty="0" err="1">
                          <a:solidFill>
                            <a:srgbClr val="002569"/>
                          </a:solidFill>
                        </a:rPr>
                        <a:t>Deltares</a:t>
                      </a:r>
                      <a:r>
                        <a:rPr lang="en-US" sz="1400" dirty="0">
                          <a:solidFill>
                            <a:srgbClr val="002569"/>
                          </a:solidFill>
                        </a:rPr>
                        <a:t>, CIMA, Altamira, INGV, </a:t>
                      </a:r>
                      <a:r>
                        <a:rPr lang="en-US" sz="1400" baseline="0" dirty="0">
                          <a:solidFill>
                            <a:srgbClr val="002569"/>
                          </a:solidFill>
                        </a:rPr>
                        <a:t>RASOR FP7,</a:t>
                      </a:r>
                      <a:endParaRPr lang="en-US" sz="1400" dirty="0">
                        <a:solidFill>
                          <a:srgbClr val="002569"/>
                        </a:solidFill>
                      </a:endParaRPr>
                    </a:p>
                  </a:txBody>
                  <a:tcPr/>
                </a:tc>
                <a:extLst>
                  <a:ext uri="{0D108BD9-81ED-4DB2-BD59-A6C34878D82A}">
                    <a16:rowId xmlns:a16="http://schemas.microsoft.com/office/drawing/2014/main" xmlns="" val="10007"/>
                  </a:ext>
                </a:extLst>
              </a:tr>
            </a:tbl>
          </a:graphicData>
        </a:graphic>
      </p:graphicFrame>
      <p:sp>
        <p:nvSpPr>
          <p:cNvPr id="24581" name="TextBox 2"/>
          <p:cNvSpPr txBox="1">
            <a:spLocks noChangeArrowheads="1"/>
          </p:cNvSpPr>
          <p:nvPr/>
        </p:nvSpPr>
        <p:spPr bwMode="auto">
          <a:xfrm>
            <a:off x="251520" y="5805264"/>
            <a:ext cx="8639175" cy="646112"/>
          </a:xfrm>
          <a:prstGeom prst="rect">
            <a:avLst/>
          </a:prstGeom>
          <a:noFill/>
          <a:ln w="9525">
            <a:noFill/>
            <a:miter lim="800000"/>
            <a:headEnd/>
            <a:tailEnd/>
          </a:ln>
        </p:spPr>
        <p:txBody>
          <a:bodyPr>
            <a:spAutoFit/>
          </a:bodyPr>
          <a:lstStyle/>
          <a:p>
            <a:pPr algn="ctr"/>
            <a:r>
              <a:rPr lang="en-US" altLang="en-US" sz="1800" dirty="0"/>
              <a:t>Products used by: national end users, civil protection agencies, World Bank, Red Cross, World Food Program, River Commissions (</a:t>
            </a:r>
            <a:r>
              <a:rPr lang="en-US" altLang="en-US" sz="1800" dirty="0" err="1"/>
              <a:t>Kavango</a:t>
            </a:r>
            <a:r>
              <a:rPr lang="en-US" altLang="en-US" sz="1800" dirty="0"/>
              <a:t>, Zambezi, Mekong)</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Success Stories: 2015 Texas Floods</a:t>
            </a:r>
          </a:p>
        </p:txBody>
      </p:sp>
      <p:sp>
        <p:nvSpPr>
          <p:cNvPr id="12291" name="Content Placeholder 2"/>
          <p:cNvSpPr>
            <a:spLocks noGrp="1"/>
          </p:cNvSpPr>
          <p:nvPr>
            <p:ph idx="1"/>
          </p:nvPr>
        </p:nvSpPr>
        <p:spPr>
          <a:xfrm>
            <a:off x="539750" y="1124744"/>
            <a:ext cx="8136705" cy="5616624"/>
          </a:xfrm>
        </p:spPr>
        <p:txBody>
          <a:bodyPr/>
          <a:lstStyle/>
          <a:p>
            <a:pPr>
              <a:lnSpc>
                <a:spcPct val="100000"/>
              </a:lnSpc>
              <a:spcBef>
                <a:spcPts val="600"/>
              </a:spcBef>
            </a:pPr>
            <a:r>
              <a:rPr lang="en-US" altLang="en-US" sz="2400" dirty="0"/>
              <a:t>Though not a formal Flood Pilot region, provided EO data and high-resolution GFMS forecasts to numerous users during Texas floods in May-June 2015:</a:t>
            </a:r>
          </a:p>
          <a:p>
            <a:pPr lvl="1">
              <a:lnSpc>
                <a:spcPct val="100000"/>
              </a:lnSpc>
              <a:spcBef>
                <a:spcPts val="600"/>
              </a:spcBef>
            </a:pPr>
            <a:r>
              <a:rPr lang="en-US" altLang="en-US" sz="2000" dirty="0"/>
              <a:t>FEMA, US Forest Service, EPA, Texas Water Development Board and Texas Commission on Water Quality, plus briefings by UT-Austin personnel to Texas Emergency Operations Center and Governor’s Emergency Management Council</a:t>
            </a:r>
          </a:p>
          <a:p>
            <a:pPr>
              <a:lnSpc>
                <a:spcPct val="90000"/>
              </a:lnSpc>
              <a:spcBef>
                <a:spcPts val="600"/>
              </a:spcBef>
            </a:pPr>
            <a:r>
              <a:rPr lang="en-US" altLang="en-US" sz="2400" dirty="0"/>
              <a:t>Feedback from Theresa Howard and Gordon Wells (UT-Austin):</a:t>
            </a:r>
          </a:p>
          <a:p>
            <a:pPr lvl="1">
              <a:lnSpc>
                <a:spcPct val="90000"/>
              </a:lnSpc>
              <a:spcBef>
                <a:spcPts val="600"/>
              </a:spcBef>
            </a:pPr>
            <a:r>
              <a:rPr lang="en-US" sz="2000" dirty="0"/>
              <a:t>“The imagery offered a detailed view of inundation impacting agriculture in rural areas, which is information that can be difficult to obtain from other sources. The imagery also helps to fill in the coverage gaps between stream gages that are monitored for current and forecast conditions.”</a:t>
            </a:r>
          </a:p>
          <a:p>
            <a:pPr lvl="1">
              <a:lnSpc>
                <a:spcPct val="90000"/>
              </a:lnSpc>
              <a:spcBef>
                <a:spcPts val="600"/>
              </a:spcBef>
            </a:pPr>
            <a:r>
              <a:rPr lang="en-US" altLang="en-US" sz="2000" dirty="0"/>
              <a:t>Helpful even for gauged streams because </a:t>
            </a:r>
            <a:r>
              <a:rPr lang="en-US" sz="2000" dirty="0"/>
              <a:t>“The greatest impacts do not necessarily coincide with the locations of the highest measured flood crests, but occur at sites that contain vulnerable features.”</a:t>
            </a:r>
            <a:endParaRPr lang="en-US" altLang="en-US" sz="2000" dirty="0"/>
          </a:p>
          <a:p>
            <a:pPr>
              <a:lnSpc>
                <a:spcPct val="100000"/>
              </a:lnSpc>
              <a:spcBef>
                <a:spcPts val="600"/>
              </a:spcBef>
            </a:pPr>
            <a:endParaRPr lang="en-US" altLang="en-US" sz="2400" dirty="0"/>
          </a:p>
          <a:p>
            <a:pPr>
              <a:lnSpc>
                <a:spcPct val="100000"/>
              </a:lnSpc>
              <a:spcBef>
                <a:spcPts val="600"/>
              </a:spcBef>
            </a:pPr>
            <a:endParaRPr lang="en-US" altLang="en-US" sz="2400" dirty="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40</a:t>
            </a:fld>
            <a:endParaRPr lang="en-US" altLang="en-US" dirty="0"/>
          </a:p>
        </p:txBody>
      </p:sp>
    </p:spTree>
    <p:extLst>
      <p:ext uri="{BB962C8B-B14F-4D97-AF65-F5344CB8AC3E}">
        <p14:creationId xmlns:p14="http://schemas.microsoft.com/office/powerpoint/2010/main" val="3265078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a:solidFill>
                  <a:schemeClr val="bg1">
                    <a:lumMod val="75000"/>
                  </a:schemeClr>
                </a:solidFill>
                <a:ea typeface="ＭＳ Ｐゴシック" pitchFamily="34" charset="-128"/>
              </a:rPr>
              <a:t>Pilot Objectives and Outcomes</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A: Global component</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B: Regional component</a:t>
            </a:r>
          </a:p>
          <a:p>
            <a:pPr lvl="2">
              <a:spcBef>
                <a:spcPts val="600"/>
              </a:spcBef>
            </a:pPr>
            <a:r>
              <a:rPr lang="en-US" altLang="en-US" sz="2000" b="1" dirty="0">
                <a:solidFill>
                  <a:schemeClr val="bg1">
                    <a:lumMod val="75000"/>
                  </a:schemeClr>
                </a:solidFill>
                <a:ea typeface="ＭＳ Ｐゴシック" pitchFamily="34" charset="-128"/>
              </a:rPr>
              <a:t>Caribbean/Central America</a:t>
            </a:r>
          </a:p>
          <a:p>
            <a:pPr lvl="2">
              <a:spcBef>
                <a:spcPts val="600"/>
              </a:spcBef>
            </a:pPr>
            <a:r>
              <a:rPr lang="en-US" altLang="en-US" sz="2000" b="1" dirty="0">
                <a:solidFill>
                  <a:schemeClr val="bg1">
                    <a:lumMod val="75000"/>
                  </a:schemeClr>
                </a:solidFill>
                <a:ea typeface="ＭＳ Ｐゴシック" pitchFamily="34" charset="-128"/>
              </a:rPr>
              <a:t>Southern Africa</a:t>
            </a:r>
          </a:p>
          <a:p>
            <a:pPr lvl="2">
              <a:spcBef>
                <a:spcPts val="600"/>
              </a:spcBef>
            </a:pPr>
            <a:r>
              <a:rPr lang="en-US" altLang="en-US" sz="2000" b="1" dirty="0">
                <a:solidFill>
                  <a:schemeClr val="bg1">
                    <a:lumMod val="75000"/>
                  </a:schemeClr>
                </a:solidFill>
                <a:ea typeface="ＭＳ Ｐゴシック" pitchFamily="34" charset="-128"/>
              </a:rPr>
              <a:t>Southeast Asia</a:t>
            </a:r>
          </a:p>
          <a:p>
            <a:pPr lvl="1">
              <a:lnSpc>
                <a:spcPct val="100000"/>
              </a:lnSpc>
              <a:spcBef>
                <a:spcPts val="600"/>
              </a:spcBef>
            </a:pPr>
            <a:r>
              <a:rPr lang="en-US" altLang="en-US" sz="2400" b="1" dirty="0">
                <a:solidFill>
                  <a:schemeClr val="bg1">
                    <a:lumMod val="75000"/>
                  </a:schemeClr>
                </a:solidFill>
                <a:ea typeface="ＭＳ Ｐゴシック" pitchFamily="34" charset="-128"/>
              </a:rPr>
              <a:t>Objective C: Capacity Building</a:t>
            </a:r>
          </a:p>
          <a:p>
            <a:pPr>
              <a:lnSpc>
                <a:spcPct val="100000"/>
              </a:lnSpc>
              <a:spcBef>
                <a:spcPts val="600"/>
              </a:spcBef>
            </a:pPr>
            <a:r>
              <a:rPr lang="en-US" altLang="en-US" sz="2800" b="1" dirty="0">
                <a:solidFill>
                  <a:schemeClr val="bg1">
                    <a:lumMod val="75000"/>
                  </a:schemeClr>
                </a:solidFill>
                <a:ea typeface="ＭＳ Ｐゴシック" pitchFamily="34" charset="-128"/>
              </a:rPr>
              <a:t>Final Data Tracking</a:t>
            </a:r>
          </a:p>
          <a:p>
            <a:pPr>
              <a:lnSpc>
                <a:spcPct val="100000"/>
              </a:lnSpc>
              <a:spcBef>
                <a:spcPts val="600"/>
              </a:spcBef>
            </a:pPr>
            <a:r>
              <a:rPr lang="en-US" altLang="en-US" sz="2800" b="1" dirty="0">
                <a:solidFill>
                  <a:schemeClr val="bg1">
                    <a:lumMod val="75000"/>
                  </a:schemeClr>
                </a:solidFill>
                <a:ea typeface="ＭＳ Ｐゴシック" pitchFamily="34" charset="-128"/>
              </a:rPr>
              <a:t>Success Stories</a:t>
            </a:r>
          </a:p>
          <a:p>
            <a:pPr>
              <a:lnSpc>
                <a:spcPct val="100000"/>
              </a:lnSpc>
              <a:spcBef>
                <a:spcPts val="600"/>
              </a:spcBef>
            </a:pPr>
            <a:r>
              <a:rPr lang="en-US" altLang="en-US" sz="2800" b="1" dirty="0">
                <a:ea typeface="ＭＳ Ｐゴシック" pitchFamily="34" charset="-128"/>
              </a:rPr>
              <a:t>Way Forward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41</a:t>
            </a:fld>
            <a:endParaRPr lang="en-US" altLang="en-US" dirty="0"/>
          </a:p>
        </p:txBody>
      </p:sp>
    </p:spTree>
    <p:extLst>
      <p:ext uri="{BB962C8B-B14F-4D97-AF65-F5344CB8AC3E}">
        <p14:creationId xmlns:p14="http://schemas.microsoft.com/office/powerpoint/2010/main" val="528741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Associated Projects Continuing Independently after Pilot Period</a:t>
            </a:r>
          </a:p>
        </p:txBody>
      </p:sp>
      <p:sp>
        <p:nvSpPr>
          <p:cNvPr id="12291" name="Content Placeholder 2"/>
          <p:cNvSpPr>
            <a:spLocks noGrp="1"/>
          </p:cNvSpPr>
          <p:nvPr>
            <p:ph idx="1"/>
          </p:nvPr>
        </p:nvSpPr>
        <p:spPr>
          <a:xfrm>
            <a:off x="539750" y="1124744"/>
            <a:ext cx="8136705" cy="5616624"/>
          </a:xfrm>
        </p:spPr>
        <p:txBody>
          <a:bodyPr/>
          <a:lstStyle/>
          <a:p>
            <a:pPr>
              <a:lnSpc>
                <a:spcPct val="100000"/>
              </a:lnSpc>
              <a:spcBef>
                <a:spcPts val="600"/>
              </a:spcBef>
            </a:pPr>
            <a:r>
              <a:rPr lang="en-US" altLang="en-US" sz="2400" dirty="0"/>
              <a:t>Lower Mekong River Basin Project (NASA GSFC/SERVIR)</a:t>
            </a:r>
          </a:p>
          <a:p>
            <a:pPr>
              <a:lnSpc>
                <a:spcPct val="100000"/>
              </a:lnSpc>
              <a:spcBef>
                <a:spcPts val="600"/>
              </a:spcBef>
            </a:pPr>
            <a:r>
              <a:rPr lang="en-US" altLang="en-US" sz="2400" dirty="0"/>
              <a:t>Dartmouth Flood Observatory (Univ. Of Colorado)</a:t>
            </a:r>
          </a:p>
          <a:p>
            <a:pPr>
              <a:lnSpc>
                <a:spcPct val="100000"/>
              </a:lnSpc>
              <a:spcBef>
                <a:spcPts val="600"/>
              </a:spcBef>
            </a:pPr>
            <a:r>
              <a:rPr lang="en-US" altLang="en-US" sz="2400" dirty="0"/>
              <a:t>NASA near-real-time (NRT) Global Moderate resolution Imaging </a:t>
            </a:r>
            <a:r>
              <a:rPr lang="en-US" altLang="en-US" sz="2400" dirty="0" err="1"/>
              <a:t>Spectro</a:t>
            </a:r>
            <a:r>
              <a:rPr lang="en-US" altLang="en-US" sz="2400" dirty="0"/>
              <a:t>-radiometer (MODIS) Flood Mapping</a:t>
            </a:r>
          </a:p>
          <a:p>
            <a:pPr>
              <a:lnSpc>
                <a:spcPct val="100000"/>
              </a:lnSpc>
              <a:spcBef>
                <a:spcPts val="600"/>
              </a:spcBef>
            </a:pPr>
            <a:r>
              <a:rPr lang="en-US" altLang="en-US" sz="2400" dirty="0"/>
              <a:t>Global Flood Monitoring System (U. of Maryland)</a:t>
            </a:r>
          </a:p>
          <a:p>
            <a:pPr>
              <a:lnSpc>
                <a:spcPct val="100000"/>
              </a:lnSpc>
              <a:spcBef>
                <a:spcPts val="600"/>
              </a:spcBef>
            </a:pPr>
            <a:r>
              <a:rPr lang="en-US" altLang="en-US" sz="2400" dirty="0"/>
              <a:t>Global Flash Flood Guidance (HRC)</a:t>
            </a:r>
          </a:p>
          <a:p>
            <a:pPr>
              <a:lnSpc>
                <a:spcPct val="100000"/>
              </a:lnSpc>
              <a:spcBef>
                <a:spcPts val="600"/>
              </a:spcBef>
            </a:pPr>
            <a:r>
              <a:rPr lang="en-US" altLang="en-US" sz="2400" dirty="0"/>
              <a:t>Open </a:t>
            </a:r>
            <a:r>
              <a:rPr lang="en-US" altLang="en-US" sz="2400" dirty="0" err="1"/>
              <a:t>GeoSocial</a:t>
            </a:r>
            <a:r>
              <a:rPr lang="en-US" altLang="en-US" sz="2400" dirty="0"/>
              <a:t> API implementations at RCMRD and RCCP</a:t>
            </a:r>
          </a:p>
          <a:p>
            <a:pPr>
              <a:lnSpc>
                <a:spcPct val="100000"/>
              </a:lnSpc>
              <a:spcBef>
                <a:spcPts val="600"/>
              </a:spcBef>
            </a:pPr>
            <a:r>
              <a:rPr lang="en-US" altLang="en-US" sz="2400" dirty="0"/>
              <a:t>JRC GDACS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42</a:t>
            </a:fld>
            <a:endParaRPr lang="en-US" altLang="en-US" dirty="0"/>
          </a:p>
        </p:txBody>
      </p:sp>
    </p:spTree>
    <p:extLst>
      <p:ext uri="{BB962C8B-B14F-4D97-AF65-F5344CB8AC3E}">
        <p14:creationId xmlns:p14="http://schemas.microsoft.com/office/powerpoint/2010/main" val="3667864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General Steps Forward</a:t>
            </a:r>
          </a:p>
        </p:txBody>
      </p:sp>
      <p:sp>
        <p:nvSpPr>
          <p:cNvPr id="12291" name="Content Placeholder 2"/>
          <p:cNvSpPr>
            <a:spLocks noGrp="1"/>
          </p:cNvSpPr>
          <p:nvPr>
            <p:ph idx="1"/>
          </p:nvPr>
        </p:nvSpPr>
        <p:spPr>
          <a:xfrm>
            <a:off x="539750" y="1124744"/>
            <a:ext cx="8136705" cy="5616624"/>
          </a:xfrm>
        </p:spPr>
        <p:txBody>
          <a:bodyPr/>
          <a:lstStyle/>
          <a:p>
            <a:pPr>
              <a:lnSpc>
                <a:spcPct val="100000"/>
              </a:lnSpc>
              <a:spcBef>
                <a:spcPts val="600"/>
              </a:spcBef>
            </a:pPr>
            <a:r>
              <a:rPr lang="en-US" altLang="en-US" sz="2400" dirty="0"/>
              <a:t>Making retrospective data from normal (non-flood) scenes at the same look angles as the scenes from a flood event are essential for fully exploiting EO data in flood mapping (e.g., the ESA / Copernicus Sentinel system)</a:t>
            </a:r>
          </a:p>
          <a:p>
            <a:pPr>
              <a:lnSpc>
                <a:spcPct val="100000"/>
              </a:lnSpc>
              <a:spcBef>
                <a:spcPts val="600"/>
              </a:spcBef>
            </a:pPr>
            <a:r>
              <a:rPr lang="en-US" altLang="en-US" sz="2400" dirty="0"/>
              <a:t>Progress toward common licensing and / or open access for humanitarian applications would greatly benefit users who lack the means to purchase data</a:t>
            </a:r>
          </a:p>
          <a:p>
            <a:pPr>
              <a:lnSpc>
                <a:spcPct val="100000"/>
              </a:lnSpc>
              <a:spcBef>
                <a:spcPts val="600"/>
              </a:spcBef>
            </a:pPr>
            <a:r>
              <a:rPr lang="en-US" altLang="en-US" sz="2400" dirty="0"/>
              <a:t>Additional progress toward standardized and open interfaces, data formats, and data distribution methods would reduce the difficulty and delay in distributing and using data</a:t>
            </a:r>
          </a:p>
          <a:p>
            <a:pPr>
              <a:lnSpc>
                <a:spcPct val="100000"/>
              </a:lnSpc>
              <a:spcBef>
                <a:spcPts val="600"/>
              </a:spcBef>
            </a:pPr>
            <a:r>
              <a:rPr lang="en-US" altLang="en-US" sz="2400" dirty="0"/>
              <a:t>GEO-DARMA would benefit from engaging the user base established in the Flood Pilot to determine the extent to which GEO-DARMA can leverage / extend modeling and monitoring capabilities developed during the Pilot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43</a:t>
            </a:fld>
            <a:endParaRPr lang="en-US" altLang="en-US" dirty="0"/>
          </a:p>
        </p:txBody>
      </p:sp>
    </p:spTree>
    <p:extLst>
      <p:ext uri="{BB962C8B-B14F-4D97-AF65-F5344CB8AC3E}">
        <p14:creationId xmlns:p14="http://schemas.microsoft.com/office/powerpoint/2010/main" val="668911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Specific Next Steps</a:t>
            </a:r>
          </a:p>
        </p:txBody>
      </p:sp>
      <p:sp>
        <p:nvSpPr>
          <p:cNvPr id="12291" name="Content Placeholder 2"/>
          <p:cNvSpPr>
            <a:spLocks noGrp="1"/>
          </p:cNvSpPr>
          <p:nvPr>
            <p:ph idx="1"/>
          </p:nvPr>
        </p:nvSpPr>
        <p:spPr>
          <a:xfrm>
            <a:off x="539750" y="980728"/>
            <a:ext cx="8136705" cy="5616624"/>
          </a:xfrm>
        </p:spPr>
        <p:txBody>
          <a:bodyPr/>
          <a:lstStyle/>
          <a:p>
            <a:pPr>
              <a:lnSpc>
                <a:spcPct val="100000"/>
              </a:lnSpc>
              <a:spcBef>
                <a:spcPts val="600"/>
              </a:spcBef>
            </a:pPr>
            <a:r>
              <a:rPr lang="en-US" altLang="en-US" sz="2400" dirty="0"/>
              <a:t>Complete sustainability plan with specific capabilities to be transferred to regional partners</a:t>
            </a:r>
          </a:p>
          <a:p>
            <a:pPr lvl="1">
              <a:lnSpc>
                <a:spcPct val="100000"/>
              </a:lnSpc>
              <a:spcBef>
                <a:spcPts val="600"/>
              </a:spcBef>
            </a:pPr>
            <a:r>
              <a:rPr lang="en-US" altLang="en-US" sz="2000" dirty="0"/>
              <a:t>Meet with RCCP, CIMH, Caribbean Disaster and Emergency Management Agency (CDEMA) and </a:t>
            </a:r>
            <a:r>
              <a:rPr lang="en-US" altLang="en-US" sz="2000" dirty="0" err="1"/>
              <a:t>AmeriGEOSS</a:t>
            </a:r>
            <a:r>
              <a:rPr lang="en-US" altLang="en-US" sz="2000" dirty="0"/>
              <a:t> Disasters Working Group to solidify plans for the Caribbean and Central America region beyond end of Flood Pilot</a:t>
            </a:r>
          </a:p>
          <a:p>
            <a:pPr lvl="1">
              <a:lnSpc>
                <a:spcPct val="100000"/>
              </a:lnSpc>
              <a:spcBef>
                <a:spcPts val="600"/>
              </a:spcBef>
            </a:pPr>
            <a:r>
              <a:rPr lang="en-US" altLang="en-US" sz="2000" dirty="0"/>
              <a:t>Meet with RCMRD, Namibia Department of Water Affairs, and </a:t>
            </a:r>
            <a:r>
              <a:rPr lang="en-US" altLang="en-US" sz="2000" dirty="0" err="1"/>
              <a:t>AfriGEOSS</a:t>
            </a:r>
            <a:r>
              <a:rPr lang="en-US" altLang="en-US" sz="2000" dirty="0"/>
              <a:t> disaster representatives to solidify plans for Southern Africa continuity</a:t>
            </a:r>
          </a:p>
          <a:p>
            <a:pPr lvl="1">
              <a:lnSpc>
                <a:spcPct val="100000"/>
              </a:lnSpc>
              <a:spcBef>
                <a:spcPts val="600"/>
              </a:spcBef>
            </a:pPr>
            <a:r>
              <a:rPr lang="en-US" altLang="en-US" sz="2000" dirty="0"/>
              <a:t>Conduct discussions with SERVIR program leads, Mekong River Commission, ADPC, PDC, and other countries in the South East Asia region to solidify plans beyond the end of the Flood Pilot   </a:t>
            </a:r>
          </a:p>
          <a:p>
            <a:pPr>
              <a:lnSpc>
                <a:spcPct val="100000"/>
              </a:lnSpc>
              <a:spcBef>
                <a:spcPts val="600"/>
              </a:spcBef>
            </a:pPr>
            <a:r>
              <a:rPr lang="en-US" altLang="en-US" sz="2400" dirty="0"/>
              <a:t>When available, analyze GEO-DARMA regional assessments (due in Sept-Oct 2017) to determine the extent to which GEO-DARMA might benefit from renewed effort and collaboration with Flood Pilot partners in all three regions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44</a:t>
            </a:fld>
            <a:endParaRPr lang="en-US" altLang="en-US" dirty="0"/>
          </a:p>
        </p:txBody>
      </p:sp>
    </p:spTree>
    <p:extLst>
      <p:ext uri="{BB962C8B-B14F-4D97-AF65-F5344CB8AC3E}">
        <p14:creationId xmlns:p14="http://schemas.microsoft.com/office/powerpoint/2010/main" val="2065587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92896"/>
            <a:ext cx="9144000" cy="646331"/>
          </a:xfrm>
          <a:prstGeom prst="rect">
            <a:avLst/>
          </a:prstGeom>
          <a:noFill/>
        </p:spPr>
        <p:txBody>
          <a:bodyPr wrap="square" rtlCol="0">
            <a:spAutoFit/>
          </a:bodyPr>
          <a:lstStyle/>
          <a:p>
            <a:pPr algn="ctr"/>
            <a:r>
              <a:rPr lang="en-US" dirty="0"/>
              <a:t>Questions / Discussion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0"/>
            <a:ext cx="7772400" cy="1124744"/>
          </a:xfrm>
        </p:spPr>
        <p:txBody>
          <a:bodyPr/>
          <a:lstStyle/>
          <a:p>
            <a:r>
              <a:rPr lang="en-US" altLang="en-US" sz="3200" dirty="0">
                <a:ea typeface="ＭＳ Ｐゴシック" pitchFamily="34" charset="-128"/>
              </a:rPr>
              <a:t>Outline</a:t>
            </a:r>
          </a:p>
        </p:txBody>
      </p:sp>
      <p:sp>
        <p:nvSpPr>
          <p:cNvPr id="7171" name="Content Placeholder 2"/>
          <p:cNvSpPr>
            <a:spLocks noGrp="1"/>
          </p:cNvSpPr>
          <p:nvPr>
            <p:ph idx="1"/>
          </p:nvPr>
        </p:nvSpPr>
        <p:spPr>
          <a:xfrm>
            <a:off x="468313" y="1124744"/>
            <a:ext cx="8064500" cy="5183980"/>
          </a:xfrm>
        </p:spPr>
        <p:txBody>
          <a:bodyPr/>
          <a:lstStyle/>
          <a:p>
            <a:pPr>
              <a:lnSpc>
                <a:spcPct val="100000"/>
              </a:lnSpc>
              <a:spcBef>
                <a:spcPts val="600"/>
              </a:spcBef>
            </a:pPr>
            <a:r>
              <a:rPr lang="en-US" altLang="en-US" sz="2800" b="1" dirty="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a:ea typeface="ＭＳ Ｐゴシック" pitchFamily="34" charset="-128"/>
              </a:rPr>
              <a:t>Pilot Objectives and Outcomes</a:t>
            </a:r>
          </a:p>
          <a:p>
            <a:pPr lvl="1">
              <a:lnSpc>
                <a:spcPct val="100000"/>
              </a:lnSpc>
              <a:spcBef>
                <a:spcPts val="600"/>
              </a:spcBef>
            </a:pPr>
            <a:r>
              <a:rPr lang="en-US" altLang="en-US" sz="2400" b="1" dirty="0">
                <a:ea typeface="ＭＳ Ｐゴシック" pitchFamily="34" charset="-128"/>
              </a:rPr>
              <a:t>Objective A: Global component</a:t>
            </a:r>
          </a:p>
          <a:p>
            <a:pPr lvl="1">
              <a:lnSpc>
                <a:spcPct val="100000"/>
              </a:lnSpc>
              <a:spcBef>
                <a:spcPts val="600"/>
              </a:spcBef>
            </a:pPr>
            <a:r>
              <a:rPr lang="en-US" altLang="en-US" sz="2400" b="1" dirty="0">
                <a:ea typeface="ＭＳ Ｐゴシック" pitchFamily="34" charset="-128"/>
              </a:rPr>
              <a:t>Objective B: Regional component</a:t>
            </a:r>
          </a:p>
          <a:p>
            <a:pPr lvl="2">
              <a:spcBef>
                <a:spcPts val="600"/>
              </a:spcBef>
            </a:pPr>
            <a:r>
              <a:rPr lang="en-US" altLang="en-US" sz="2000" b="1" dirty="0">
                <a:ea typeface="ＭＳ Ｐゴシック" pitchFamily="34" charset="-128"/>
              </a:rPr>
              <a:t>Caribbean/Central America</a:t>
            </a:r>
          </a:p>
          <a:p>
            <a:pPr lvl="2">
              <a:spcBef>
                <a:spcPts val="600"/>
              </a:spcBef>
            </a:pPr>
            <a:r>
              <a:rPr lang="en-US" altLang="en-US" sz="2000" b="1" dirty="0">
                <a:ea typeface="ＭＳ Ｐゴシック" pitchFamily="34" charset="-128"/>
              </a:rPr>
              <a:t>Southern Africa</a:t>
            </a:r>
          </a:p>
          <a:p>
            <a:pPr lvl="2">
              <a:spcBef>
                <a:spcPts val="600"/>
              </a:spcBef>
            </a:pPr>
            <a:r>
              <a:rPr lang="en-US" altLang="en-US" sz="2000" b="1" dirty="0">
                <a:ea typeface="ＭＳ Ｐゴシック" pitchFamily="34" charset="-128"/>
              </a:rPr>
              <a:t>Southeast Asia</a:t>
            </a:r>
          </a:p>
          <a:p>
            <a:pPr lvl="1">
              <a:lnSpc>
                <a:spcPct val="100000"/>
              </a:lnSpc>
              <a:spcBef>
                <a:spcPts val="600"/>
              </a:spcBef>
            </a:pPr>
            <a:r>
              <a:rPr lang="en-US" altLang="en-US" sz="2400" b="1" dirty="0">
                <a:ea typeface="ＭＳ Ｐゴシック" pitchFamily="34" charset="-128"/>
              </a:rPr>
              <a:t>Objective C: Capacity Building</a:t>
            </a:r>
          </a:p>
          <a:p>
            <a:pPr>
              <a:lnSpc>
                <a:spcPct val="100000"/>
              </a:lnSpc>
              <a:spcBef>
                <a:spcPts val="600"/>
              </a:spcBef>
            </a:pPr>
            <a:r>
              <a:rPr lang="en-US" altLang="en-US" sz="2800" b="1" dirty="0">
                <a:ea typeface="ＭＳ Ｐゴシック" pitchFamily="34" charset="-128"/>
              </a:rPr>
              <a:t>Final Data Tracking</a:t>
            </a:r>
          </a:p>
          <a:p>
            <a:pPr>
              <a:lnSpc>
                <a:spcPct val="100000"/>
              </a:lnSpc>
              <a:spcBef>
                <a:spcPts val="600"/>
              </a:spcBef>
            </a:pPr>
            <a:r>
              <a:rPr lang="en-US" altLang="en-US" sz="2800" b="1" dirty="0">
                <a:ea typeface="ＭＳ Ｐゴシック" pitchFamily="34" charset="-128"/>
              </a:rPr>
              <a:t>Success Stories</a:t>
            </a:r>
          </a:p>
          <a:p>
            <a:pPr>
              <a:lnSpc>
                <a:spcPct val="100000"/>
              </a:lnSpc>
              <a:spcBef>
                <a:spcPts val="600"/>
              </a:spcBef>
            </a:pPr>
            <a:r>
              <a:rPr lang="en-US" altLang="en-US" sz="2800" b="1" dirty="0">
                <a:ea typeface="ＭＳ Ｐゴシック" pitchFamily="34" charset="-128"/>
              </a:rPr>
              <a:t>Way Forward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5</a:t>
            </a:fld>
            <a:endParaRPr lang="en-US" altLang="en-US" dirty="0"/>
          </a:p>
        </p:txBody>
      </p:sp>
    </p:spTree>
    <p:extLst>
      <p:ext uri="{BB962C8B-B14F-4D97-AF65-F5344CB8AC3E}">
        <p14:creationId xmlns:p14="http://schemas.microsoft.com/office/powerpoint/2010/main" val="3876004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A: Global Component Milestones</a:t>
            </a:r>
          </a:p>
        </p:txBody>
      </p:sp>
      <p:sp>
        <p:nvSpPr>
          <p:cNvPr id="12291" name="Content Placeholder 2"/>
          <p:cNvSpPr>
            <a:spLocks noGrp="1"/>
          </p:cNvSpPr>
          <p:nvPr>
            <p:ph idx="1"/>
          </p:nvPr>
        </p:nvSpPr>
        <p:spPr>
          <a:xfrm>
            <a:off x="395536" y="1052736"/>
            <a:ext cx="8352729" cy="5616624"/>
          </a:xfrm>
        </p:spPr>
        <p:txBody>
          <a:bodyPr/>
          <a:lstStyle/>
          <a:p>
            <a:pPr>
              <a:lnSpc>
                <a:spcPct val="100000"/>
              </a:lnSpc>
              <a:spcBef>
                <a:spcPts val="600"/>
              </a:spcBef>
              <a:spcAft>
                <a:spcPts val="0"/>
              </a:spcAft>
            </a:pPr>
            <a:r>
              <a:rPr lang="en-US" altLang="en-US" sz="2400" dirty="0"/>
              <a:t>Implement a</a:t>
            </a:r>
            <a:r>
              <a:rPr lang="en-US" sz="2400" dirty="0"/>
              <a:t> Global Flood Dashboard website with linkages to major global projects and systems and archive flood products</a:t>
            </a:r>
          </a:p>
          <a:p>
            <a:pPr>
              <a:lnSpc>
                <a:spcPct val="100000"/>
              </a:lnSpc>
              <a:spcBef>
                <a:spcPts val="600"/>
              </a:spcBef>
              <a:spcAft>
                <a:spcPts val="0"/>
              </a:spcAft>
            </a:pPr>
            <a:r>
              <a:rPr lang="en-US" sz="2400" dirty="0"/>
              <a:t>Setup functional linkages between Global Flood Dashboard and the three regional flood component areas; indication of regions of interest based on reports of flooding; showcase at World Conference on Disaster Risk Reduction (WCDRR)</a:t>
            </a:r>
          </a:p>
          <a:p>
            <a:pPr>
              <a:lnSpc>
                <a:spcPct val="100000"/>
              </a:lnSpc>
              <a:spcBef>
                <a:spcPts val="600"/>
              </a:spcBef>
              <a:spcAft>
                <a:spcPts val="0"/>
              </a:spcAft>
            </a:pPr>
            <a:r>
              <a:rPr lang="en-US" sz="2400" dirty="0"/>
              <a:t>Draft a plan for longer-term sustainability; provide functional linkages to additional user-selected polygons of interest beyond the three regional Pilot areas</a:t>
            </a:r>
          </a:p>
          <a:p>
            <a:pPr lvl="1">
              <a:lnSpc>
                <a:spcPct val="100000"/>
              </a:lnSpc>
              <a:spcBef>
                <a:spcPts val="600"/>
              </a:spcBef>
              <a:spcAft>
                <a:spcPts val="0"/>
              </a:spcAft>
            </a:pPr>
            <a:r>
              <a:rPr lang="en-US" sz="2000" b="1" dirty="0"/>
              <a:t>Ongoing</a:t>
            </a:r>
            <a:r>
              <a:rPr lang="en-US" sz="2000" dirty="0"/>
              <a:t>—Developed and demonstrated basic framework for dashboard but unable to identify a host.  Two proposals submitted to NASA ROSES-Group on Earth Observations (GEO) grant call to support hosting at NASA; also will leverage Small Business Innovative Research (SBIR) award to Remote Sensing Solutions (RSS) and Dartmouth Flood Observatory to develop a “one-stop-shop” for global flood disaster response assistance</a:t>
            </a:r>
            <a:endParaRPr lang="en-US" altLang="en-US" sz="2000" dirty="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6</a:t>
            </a:fld>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A: Other Global Component Outcomes</a:t>
            </a:r>
          </a:p>
        </p:txBody>
      </p:sp>
      <p:sp>
        <p:nvSpPr>
          <p:cNvPr id="12291" name="Content Placeholder 2"/>
          <p:cNvSpPr>
            <a:spLocks noGrp="1"/>
          </p:cNvSpPr>
          <p:nvPr>
            <p:ph idx="1"/>
          </p:nvPr>
        </p:nvSpPr>
        <p:spPr>
          <a:xfrm>
            <a:off x="539751" y="1124744"/>
            <a:ext cx="8136706" cy="792088"/>
          </a:xfrm>
        </p:spPr>
        <p:txBody>
          <a:bodyPr/>
          <a:lstStyle/>
          <a:p>
            <a:pPr>
              <a:lnSpc>
                <a:spcPct val="100000"/>
              </a:lnSpc>
              <a:spcBef>
                <a:spcPts val="600"/>
              </a:spcBef>
              <a:spcAft>
                <a:spcPts val="0"/>
              </a:spcAft>
            </a:pPr>
            <a:r>
              <a:rPr lang="en-US" altLang="en-US" sz="2400" dirty="0"/>
              <a:t>Forecasts for flood events are routinely available via </a:t>
            </a:r>
            <a:r>
              <a:rPr lang="en-US" altLang="en-US" sz="2400" dirty="0" err="1"/>
              <a:t>Deltares</a:t>
            </a:r>
            <a:r>
              <a:rPr lang="en-US" altLang="en-US" sz="2400" dirty="0"/>
              <a:t> and the Global Flood Mapping System, among others: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7</a:t>
            </a:fld>
            <a:endParaRPr lang="en-US" altLang="en-US" dirty="0"/>
          </a:p>
        </p:txBody>
      </p:sp>
      <p:sp>
        <p:nvSpPr>
          <p:cNvPr id="8" name="TextBox 7"/>
          <p:cNvSpPr txBox="1"/>
          <p:nvPr/>
        </p:nvSpPr>
        <p:spPr>
          <a:xfrm>
            <a:off x="539552" y="5838235"/>
            <a:ext cx="8268453" cy="707886"/>
          </a:xfrm>
          <a:prstGeom prst="rect">
            <a:avLst/>
          </a:prstGeom>
          <a:noFill/>
        </p:spPr>
        <p:txBody>
          <a:bodyPr wrap="square" rtlCol="0">
            <a:spAutoFit/>
          </a:bodyPr>
          <a:lstStyle/>
          <a:p>
            <a:r>
              <a:rPr lang="en-US" sz="2000" b="0" dirty="0"/>
              <a:t>Discharge forecasts for the </a:t>
            </a:r>
            <a:r>
              <a:rPr lang="en-US" sz="2000" b="0" dirty="0" err="1"/>
              <a:t>Bramaputra</a:t>
            </a:r>
            <a:r>
              <a:rPr lang="en-US" sz="2000" b="0" dirty="0"/>
              <a:t> River in Pandu, India from </a:t>
            </a:r>
            <a:r>
              <a:rPr lang="en-US" sz="2000" b="0" dirty="0" err="1"/>
              <a:t>Deltares</a:t>
            </a:r>
            <a:r>
              <a:rPr lang="en-US" sz="2000" b="0" dirty="0"/>
              <a:t>’ Global Forecast System (left) and the Global Flood Monitoring System (right)</a:t>
            </a:r>
          </a:p>
        </p:txBody>
      </p:sp>
      <p:pic>
        <p:nvPicPr>
          <p:cNvPr id="11" name="Picture 10"/>
          <p:cNvPicPr>
            <a:picLocks noChangeAspect="1"/>
          </p:cNvPicPr>
          <p:nvPr/>
        </p:nvPicPr>
        <p:blipFill rotWithShape="1">
          <a:blip r:embed="rId3"/>
          <a:srcRect t="1852"/>
          <a:stretch/>
        </p:blipFill>
        <p:spPr>
          <a:xfrm>
            <a:off x="5189166" y="2702194"/>
            <a:ext cx="3954834" cy="2971800"/>
          </a:xfrm>
          <a:prstGeom prst="rect">
            <a:avLst/>
          </a:prstGeom>
        </p:spPr>
      </p:pic>
      <p:pic>
        <p:nvPicPr>
          <p:cNvPr id="13" name="Picture 12"/>
          <p:cNvPicPr>
            <a:picLocks noChangeAspect="1"/>
          </p:cNvPicPr>
          <p:nvPr/>
        </p:nvPicPr>
        <p:blipFill>
          <a:blip r:embed="rId4"/>
          <a:stretch>
            <a:fillRect/>
          </a:stretch>
        </p:blipFill>
        <p:spPr>
          <a:xfrm>
            <a:off x="107504" y="2702193"/>
            <a:ext cx="5004569" cy="2971800"/>
          </a:xfrm>
          <a:prstGeom prst="rect">
            <a:avLst/>
          </a:prstGeom>
        </p:spPr>
      </p:pic>
    </p:spTree>
    <p:extLst>
      <p:ext uri="{BB962C8B-B14F-4D97-AF65-F5344CB8AC3E}">
        <p14:creationId xmlns:p14="http://schemas.microsoft.com/office/powerpoint/2010/main" val="1767421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24744"/>
          </a:xfrm>
        </p:spPr>
        <p:txBody>
          <a:bodyPr/>
          <a:lstStyle/>
          <a:p>
            <a:r>
              <a:rPr lang="en-US" altLang="en-US" sz="3200" dirty="0"/>
              <a:t>Objective A: Other Global Component Outcomes</a:t>
            </a:r>
          </a:p>
        </p:txBody>
      </p:sp>
      <p:sp>
        <p:nvSpPr>
          <p:cNvPr id="12291" name="Content Placeholder 2"/>
          <p:cNvSpPr>
            <a:spLocks noGrp="1"/>
          </p:cNvSpPr>
          <p:nvPr>
            <p:ph idx="1"/>
          </p:nvPr>
        </p:nvSpPr>
        <p:spPr>
          <a:xfrm>
            <a:off x="539751" y="1124744"/>
            <a:ext cx="8136706" cy="792088"/>
          </a:xfrm>
        </p:spPr>
        <p:txBody>
          <a:bodyPr/>
          <a:lstStyle/>
          <a:p>
            <a:pPr>
              <a:lnSpc>
                <a:spcPct val="100000"/>
              </a:lnSpc>
              <a:spcBef>
                <a:spcPts val="600"/>
              </a:spcBef>
              <a:spcAft>
                <a:spcPts val="0"/>
              </a:spcAft>
            </a:pPr>
            <a:r>
              <a:rPr lang="en-US" altLang="en-US" sz="2400" dirty="0"/>
              <a:t>Routine flood forecasts for flood events are also available via the Global Flood Project: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8</a:t>
            </a:fld>
            <a:endParaRPr lang="en-US" altLang="en-US" dirty="0"/>
          </a:p>
        </p:txBody>
      </p:sp>
      <p:sp>
        <p:nvSpPr>
          <p:cNvPr id="2" name="TextBox 1"/>
          <p:cNvSpPr txBox="1"/>
          <p:nvPr/>
        </p:nvSpPr>
        <p:spPr>
          <a:xfrm>
            <a:off x="440500" y="5445224"/>
            <a:ext cx="8208912" cy="1323439"/>
          </a:xfrm>
          <a:prstGeom prst="rect">
            <a:avLst/>
          </a:prstGeom>
          <a:noFill/>
        </p:spPr>
        <p:txBody>
          <a:bodyPr wrap="square" rtlCol="0">
            <a:spAutoFit/>
          </a:bodyPr>
          <a:lstStyle/>
          <a:p>
            <a:r>
              <a:rPr lang="en-US" sz="2000" b="0" dirty="0"/>
              <a:t>“Because of the good river forecasts, the Bangladesh Red Crescent was able to distribute cash</a:t>
            </a:r>
            <a:r>
              <a:rPr lang="en-US" sz="2000" b="0" dirty="0">
                <a:solidFill>
                  <a:schemeClr val="tx1"/>
                </a:solidFill>
              </a:rPr>
              <a:t> </a:t>
            </a:r>
            <a:r>
              <a:rPr lang="en-US" sz="2000" b="0" dirty="0"/>
              <a:t>to several vulnerable communities before the peak flooding, in a pilot of our Forecast-based Financing system.”</a:t>
            </a:r>
          </a:p>
          <a:p>
            <a:r>
              <a:rPr lang="en-US" sz="2000" b="0" dirty="0"/>
              <a:t>--Erin Coughlan de Perez, Red Cross Red Crescent Climate Centre</a:t>
            </a:r>
          </a:p>
        </p:txBody>
      </p:sp>
      <p:pic>
        <p:nvPicPr>
          <p:cNvPr id="10" name="Picture 9"/>
          <p:cNvPicPr>
            <a:picLocks noChangeAspect="1"/>
          </p:cNvPicPr>
          <p:nvPr/>
        </p:nvPicPr>
        <p:blipFill>
          <a:blip r:embed="rId3"/>
          <a:stretch>
            <a:fillRect/>
          </a:stretch>
        </p:blipFill>
        <p:spPr>
          <a:xfrm>
            <a:off x="1371600" y="1947961"/>
            <a:ext cx="6400800" cy="3387990"/>
          </a:xfrm>
          <a:prstGeom prst="rect">
            <a:avLst/>
          </a:prstGeom>
        </p:spPr>
      </p:pic>
    </p:spTree>
    <p:extLst>
      <p:ext uri="{BB962C8B-B14F-4D97-AF65-F5344CB8AC3E}">
        <p14:creationId xmlns:p14="http://schemas.microsoft.com/office/powerpoint/2010/main" val="3180143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77057"/>
          </a:xfrm>
        </p:spPr>
        <p:txBody>
          <a:bodyPr/>
          <a:lstStyle/>
          <a:p>
            <a:r>
              <a:rPr lang="en-US" altLang="en-US" sz="3200" dirty="0"/>
              <a:t>Objective B: Caribbean/Central American Component 2014 Milestones</a:t>
            </a:r>
          </a:p>
        </p:txBody>
      </p:sp>
      <p:sp>
        <p:nvSpPr>
          <p:cNvPr id="12291" name="Content Placeholder 2"/>
          <p:cNvSpPr>
            <a:spLocks noGrp="1"/>
          </p:cNvSpPr>
          <p:nvPr>
            <p:ph idx="1"/>
          </p:nvPr>
        </p:nvSpPr>
        <p:spPr>
          <a:xfrm>
            <a:off x="539751" y="1177057"/>
            <a:ext cx="7920681" cy="5060255"/>
          </a:xfrm>
        </p:spPr>
        <p:txBody>
          <a:bodyPr/>
          <a:lstStyle/>
          <a:p>
            <a:pPr>
              <a:lnSpc>
                <a:spcPct val="100000"/>
              </a:lnSpc>
              <a:spcBef>
                <a:spcPts val="600"/>
              </a:spcBef>
              <a:spcAft>
                <a:spcPts val="0"/>
              </a:spcAft>
            </a:pPr>
            <a:r>
              <a:rPr lang="en-US" sz="2400" dirty="0"/>
              <a:t>Flood dashboard based on Namibia pilot adapted to Caribbean and Central American users:</a:t>
            </a:r>
            <a:r>
              <a:rPr lang="en-US" sz="2400" b="1" dirty="0">
                <a:solidFill>
                  <a:srgbClr val="00B050"/>
                </a:solidFill>
              </a:rPr>
              <a:t> Completed</a:t>
            </a:r>
          </a:p>
          <a:p>
            <a:pPr marL="957262" lvl="1" indent="-339725">
              <a:lnSpc>
                <a:spcPct val="100000"/>
              </a:lnSpc>
              <a:spcBef>
                <a:spcPts val="600"/>
              </a:spcBef>
              <a:spcAft>
                <a:spcPts val="0"/>
              </a:spcAft>
            </a:pPr>
            <a:r>
              <a:rPr lang="en-US" altLang="en-US" sz="2400" dirty="0"/>
              <a:t>Open </a:t>
            </a:r>
            <a:r>
              <a:rPr lang="en-US" altLang="en-US" sz="2400" dirty="0" err="1"/>
              <a:t>GeoSocial</a:t>
            </a:r>
            <a:r>
              <a:rPr lang="en-US" altLang="en-US" sz="2400" dirty="0"/>
              <a:t> Application Programmer Interface (API) for publishing / visualizing flood modeling and monitoring products installed March 2016 at DAI in Costa Rica: </a:t>
            </a:r>
            <a:r>
              <a:rPr lang="en-US" sz="2400" dirty="0">
                <a:hlinkClick r:id="rId3"/>
              </a:rPr>
              <a:t>http://centroclima.org/powered-by-nasa/</a:t>
            </a:r>
            <a:endParaRPr lang="en-US" sz="2400" dirty="0"/>
          </a:p>
          <a:p>
            <a:pPr>
              <a:lnSpc>
                <a:spcPct val="100000"/>
              </a:lnSpc>
              <a:spcBef>
                <a:spcPts val="600"/>
              </a:spcBef>
              <a:spcAft>
                <a:spcPts val="0"/>
              </a:spcAft>
            </a:pPr>
            <a:r>
              <a:rPr lang="en-US" sz="2400" dirty="0"/>
              <a:t>Flood monitoring (i.e., targeted EO data acquisitions): </a:t>
            </a:r>
            <a:r>
              <a:rPr lang="en-US" sz="2400" b="1" dirty="0">
                <a:solidFill>
                  <a:srgbClr val="00B050"/>
                </a:solidFill>
              </a:rPr>
              <a:t>Completed</a:t>
            </a:r>
            <a:r>
              <a:rPr lang="en-US" sz="2400" dirty="0"/>
              <a:t> </a:t>
            </a:r>
          </a:p>
          <a:p>
            <a:pPr lvl="1">
              <a:lnSpc>
                <a:spcPct val="100000"/>
              </a:lnSpc>
              <a:spcBef>
                <a:spcPts val="600"/>
              </a:spcBef>
              <a:spcAft>
                <a:spcPts val="0"/>
              </a:spcAft>
            </a:pPr>
            <a:r>
              <a:rPr lang="en-US" sz="2400" dirty="0"/>
              <a:t>Images provided for floods in Guatemala, Panama, Trinidad, Haiti, and Belize</a:t>
            </a:r>
          </a:p>
          <a:p>
            <a:pPr>
              <a:lnSpc>
                <a:spcPct val="100000"/>
              </a:lnSpc>
              <a:spcBef>
                <a:spcPts val="600"/>
              </a:spcBef>
              <a:spcAft>
                <a:spcPts val="0"/>
              </a:spcAft>
            </a:pPr>
            <a:r>
              <a:rPr lang="en-US" sz="2400" dirty="0"/>
              <a:t>Contributions of data to KAL Haiti data base: </a:t>
            </a:r>
            <a:r>
              <a:rPr lang="en-US" sz="2400" b="1" dirty="0">
                <a:solidFill>
                  <a:srgbClr val="00B050"/>
                </a:solidFill>
              </a:rPr>
              <a:t>Completed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9</a:t>
            </a:fld>
            <a:endParaRPr lang="en-US" altLang="en-US" dirty="0"/>
          </a:p>
        </p:txBody>
      </p:sp>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
  <TotalTime>10825</TotalTime>
  <Pages>1</Pages>
  <Words>3909</Words>
  <Application>Microsoft Macintosh PowerPoint</Application>
  <PresentationFormat>On-screen Show (4:3)</PresentationFormat>
  <Paragraphs>474</Paragraphs>
  <Slides>45</Slides>
  <Notes>34</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Default Design</vt:lpstr>
      <vt:lpstr>CEOS Disaster Risk Management Flood Pilot Final Report</vt:lpstr>
      <vt:lpstr>Outline</vt:lpstr>
      <vt:lpstr>CEOS DRM Flood Pilot Overview</vt:lpstr>
      <vt:lpstr>PowerPoint Presentation</vt:lpstr>
      <vt:lpstr>Outline</vt:lpstr>
      <vt:lpstr>Objective A: Global Component Milestones</vt:lpstr>
      <vt:lpstr>Objective A: Other Global Component Outcomes</vt:lpstr>
      <vt:lpstr>Objective A: Other Global Component Outcomes</vt:lpstr>
      <vt:lpstr>Objective B: Caribbean/Central American Component 2014 Milestones</vt:lpstr>
      <vt:lpstr>Objective B: Caribbean/Central American Component 2015 Milestones</vt:lpstr>
      <vt:lpstr>RASOR Flood Risk Mapping in Haiti</vt:lpstr>
      <vt:lpstr>Objective B: Caribbean/Central American Component 2016-17 Milestones</vt:lpstr>
      <vt:lpstr>Outline</vt:lpstr>
      <vt:lpstr>Objective B: Southern Africa Component Milestones</vt:lpstr>
      <vt:lpstr>Objective B: Other Southern Africa Component Outcomes</vt:lpstr>
      <vt:lpstr>Objective B: Other Southern Africa Component Outcomes</vt:lpstr>
      <vt:lpstr>Objective B: Other Southern Africa Component Outcomes</vt:lpstr>
      <vt:lpstr>Objective B: Other Southern Africa Component Outcomes</vt:lpstr>
      <vt:lpstr>Objective B: Other Southern Africa Component Outcomes</vt:lpstr>
      <vt:lpstr>Objective B: Other Southern Africa Component Outcomes</vt:lpstr>
      <vt:lpstr>Objective B: Other Southern Africa Component Outcomes</vt:lpstr>
      <vt:lpstr>Outline</vt:lpstr>
      <vt:lpstr>Objective B: SE Asia Component 2014 Milestones</vt:lpstr>
      <vt:lpstr>Objective B: SE Asia Component 2015 Milestones</vt:lpstr>
      <vt:lpstr>RASOR Subsidence / Risk Work in Java</vt:lpstr>
      <vt:lpstr>Objective B: SE Asia Component 2015 Milestones (continued)</vt:lpstr>
      <vt:lpstr>Objective B: SE Asia Component 2015 Milestones (continued)</vt:lpstr>
      <vt:lpstr>Objective B: SE Asia Component 2016-17 Milestones</vt:lpstr>
      <vt:lpstr>Outline</vt:lpstr>
      <vt:lpstr>Objective C: Capacity Building in Caribbean / Central America</vt:lpstr>
      <vt:lpstr>Objective C: Capacity Building in Southern Africa</vt:lpstr>
      <vt:lpstr>Objective C: Capacity Building in SE Asia</vt:lpstr>
      <vt:lpstr>Outline</vt:lpstr>
      <vt:lpstr>PowerPoint Presentation</vt:lpstr>
      <vt:lpstr>Outline</vt:lpstr>
      <vt:lpstr>Success Stories: New Distribution Interfaces</vt:lpstr>
      <vt:lpstr>Success Stories: Increased EO Data Usage</vt:lpstr>
      <vt:lpstr>Success Stories: Local SAR Analysis at CIMH</vt:lpstr>
      <vt:lpstr>Success Stories: In the Words of the Namibian Department of Water Affairs Hydrology Division</vt:lpstr>
      <vt:lpstr>Success Stories: 2015 Texas Floods</vt:lpstr>
      <vt:lpstr>Outline</vt:lpstr>
      <vt:lpstr>Associated Projects Continuing Independently after Pilot Period</vt:lpstr>
      <vt:lpstr>General Steps Forward</vt:lpstr>
      <vt:lpstr>Specific Next Steps</vt:lpstr>
      <vt:lpstr>PowerPoint Presentation</vt:lpstr>
    </vt:vector>
  </TitlesOfParts>
  <Manager>Guy Seguin</Manager>
  <Company>Athena Global for CSA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DI0609 definition</dc:title>
  <dc:subject>GEO</dc:subject>
  <dc:creator>Andrew Eddy</dc:creator>
  <cp:lastModifiedBy>Andrew Eddy</cp:lastModifiedBy>
  <cp:revision>1468</cp:revision>
  <cp:lastPrinted>2017-08-10T19:55:11Z</cp:lastPrinted>
  <dcterms:created xsi:type="dcterms:W3CDTF">1997-07-08T15:16:20Z</dcterms:created>
  <dcterms:modified xsi:type="dcterms:W3CDTF">2017-08-30T11:37:58Z</dcterms:modified>
</cp:coreProperties>
</file>