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97" r:id="rId2"/>
    <p:sldId id="298" r:id="rId3"/>
    <p:sldId id="299" r:id="rId4"/>
    <p:sldId id="300" r:id="rId5"/>
    <p:sldId id="361" r:id="rId6"/>
    <p:sldId id="302" r:id="rId7"/>
    <p:sldId id="305" r:id="rId8"/>
    <p:sldId id="352" r:id="rId9"/>
    <p:sldId id="312" r:id="rId10"/>
    <p:sldId id="354" r:id="rId11"/>
    <p:sldId id="355" r:id="rId12"/>
    <p:sldId id="357" r:id="rId13"/>
    <p:sldId id="362" r:id="rId14"/>
    <p:sldId id="358" r:id="rId15"/>
    <p:sldId id="359" r:id="rId16"/>
    <p:sldId id="360" r:id="rId17"/>
    <p:sldId id="363" r:id="rId18"/>
    <p:sldId id="314" r:id="rId19"/>
    <p:sldId id="31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STEMP" initials="N"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57" autoAdjust="0"/>
    <p:restoredTop sz="69165" autoAdjust="0"/>
  </p:normalViewPr>
  <p:slideViewPr>
    <p:cSldViewPr snapToGrid="0">
      <p:cViewPr varScale="1">
        <p:scale>
          <a:sx n="83" d="100"/>
          <a:sy n="83" d="100"/>
        </p:scale>
        <p:origin x="2064"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1977D-D78E-6848-939E-96465EDACDB1}" type="doc">
      <dgm:prSet loTypeId="urn:microsoft.com/office/officeart/2005/8/layout/hierarchy1" loCatId="" qsTypeId="urn:microsoft.com/office/officeart/2005/8/quickstyle/simple3" qsCatId="simple" csTypeId="urn:microsoft.com/office/officeart/2005/8/colors/accent2_2" csCatId="accent2" phldr="1"/>
      <dgm:spPr/>
      <dgm:t>
        <a:bodyPr/>
        <a:lstStyle/>
        <a:p>
          <a:endParaRPr lang="en-AU"/>
        </a:p>
      </dgm:t>
    </dgm:pt>
    <dgm:pt modelId="{911839D5-8356-124C-BB9B-279C9D845FAE}">
      <dgm:prSet phldrT="[Text]"/>
      <dgm:spPr/>
      <dgm:t>
        <a:bodyPr/>
        <a:lstStyle/>
        <a:p>
          <a:r>
            <a:rPr lang="en-AU" dirty="0" smtClean="0"/>
            <a:t>America’s Caucus – GEO Principals</a:t>
          </a:r>
          <a:endParaRPr lang="en-AU" dirty="0"/>
        </a:p>
      </dgm:t>
    </dgm:pt>
    <dgm:pt modelId="{1232BF99-2380-C54F-B7DF-C094B989A1C7}" type="parTrans" cxnId="{FC4805DE-DBAD-0B40-A795-C65BEBCAC8F1}">
      <dgm:prSet/>
      <dgm:spPr/>
      <dgm:t>
        <a:bodyPr/>
        <a:lstStyle/>
        <a:p>
          <a:endParaRPr lang="en-AU"/>
        </a:p>
      </dgm:t>
    </dgm:pt>
    <dgm:pt modelId="{5A735E01-E2CF-9F40-9083-20D48B78CC40}" type="sibTrans" cxnId="{FC4805DE-DBAD-0B40-A795-C65BEBCAC8F1}">
      <dgm:prSet/>
      <dgm:spPr/>
      <dgm:t>
        <a:bodyPr/>
        <a:lstStyle/>
        <a:p>
          <a:endParaRPr lang="en-AU"/>
        </a:p>
      </dgm:t>
    </dgm:pt>
    <dgm:pt modelId="{DB42F0A7-5297-944D-A39A-CD25374D6222}">
      <dgm:prSet phldrT="[Text]"/>
      <dgm:spPr/>
      <dgm:t>
        <a:bodyPr/>
        <a:lstStyle/>
        <a:p>
          <a:r>
            <a:rPr lang="en-AU" dirty="0" err="1" smtClean="0"/>
            <a:t>AmeriGEOSS</a:t>
          </a:r>
          <a:r>
            <a:rPr lang="en-AU" dirty="0" smtClean="0"/>
            <a:t> Coordination </a:t>
          </a:r>
          <a:r>
            <a:rPr lang="en-AU" dirty="0" smtClean="0"/>
            <a:t>Working Group </a:t>
          </a:r>
          <a:r>
            <a:rPr lang="en-AU" dirty="0" smtClean="0"/>
            <a:t>(CWG</a:t>
          </a:r>
          <a:r>
            <a:rPr lang="en-AU" dirty="0" smtClean="0"/>
            <a:t>)</a:t>
          </a:r>
          <a:endParaRPr lang="en-AU" dirty="0"/>
        </a:p>
      </dgm:t>
    </dgm:pt>
    <dgm:pt modelId="{46C215EA-EB56-E843-8BC4-969FD4F098CE}" type="parTrans" cxnId="{829EFC58-769B-0145-A73D-5B2DB7E48119}">
      <dgm:prSet/>
      <dgm:spPr/>
      <dgm:t>
        <a:bodyPr/>
        <a:lstStyle/>
        <a:p>
          <a:endParaRPr lang="en-AU"/>
        </a:p>
      </dgm:t>
    </dgm:pt>
    <dgm:pt modelId="{7CA2A1A9-E3A2-214F-B05B-52611E98028B}" type="sibTrans" cxnId="{829EFC58-769B-0145-A73D-5B2DB7E48119}">
      <dgm:prSet/>
      <dgm:spPr/>
      <dgm:t>
        <a:bodyPr/>
        <a:lstStyle/>
        <a:p>
          <a:endParaRPr lang="en-AU"/>
        </a:p>
      </dgm:t>
    </dgm:pt>
    <dgm:pt modelId="{58B6FB26-1ED6-AE4C-A0F3-CA85D5A03213}">
      <dgm:prSet phldrT="[Text]"/>
      <dgm:spPr/>
      <dgm:t>
        <a:bodyPr/>
        <a:lstStyle/>
        <a:p>
          <a:r>
            <a:rPr lang="en-AU" dirty="0" smtClean="0"/>
            <a:t>Agriculture and food security WG</a:t>
          </a:r>
          <a:endParaRPr lang="en-AU" dirty="0"/>
        </a:p>
      </dgm:t>
    </dgm:pt>
    <dgm:pt modelId="{D1A0EE31-8E57-A043-B8AE-34CC45A4B804}" type="parTrans" cxnId="{7AC8E16D-99BF-6E41-95A0-DAA1987BBC8A}">
      <dgm:prSet/>
      <dgm:spPr/>
      <dgm:t>
        <a:bodyPr/>
        <a:lstStyle/>
        <a:p>
          <a:endParaRPr lang="en-AU"/>
        </a:p>
      </dgm:t>
    </dgm:pt>
    <dgm:pt modelId="{BBACD366-DF3A-ED40-A6A0-18416DA32691}" type="sibTrans" cxnId="{7AC8E16D-99BF-6E41-95A0-DAA1987BBC8A}">
      <dgm:prSet/>
      <dgm:spPr/>
      <dgm:t>
        <a:bodyPr/>
        <a:lstStyle/>
        <a:p>
          <a:endParaRPr lang="en-AU"/>
        </a:p>
      </dgm:t>
    </dgm:pt>
    <dgm:pt modelId="{2657FEB7-C8BF-4641-9D71-9AFB43996E40}">
      <dgm:prSet phldrT="[Text]"/>
      <dgm:spPr/>
      <dgm:t>
        <a:bodyPr/>
        <a:lstStyle/>
        <a:p>
          <a:r>
            <a:rPr lang="en-AU" dirty="0" smtClean="0"/>
            <a:t>Disaster risk reduction WG</a:t>
          </a:r>
          <a:endParaRPr lang="en-AU" dirty="0"/>
        </a:p>
      </dgm:t>
    </dgm:pt>
    <dgm:pt modelId="{FBD63CE8-3CDA-1B43-BCBA-277FC76EA1C3}" type="parTrans" cxnId="{42A8E7E9-C5F4-6844-A542-5A9E500AABF3}">
      <dgm:prSet/>
      <dgm:spPr/>
      <dgm:t>
        <a:bodyPr/>
        <a:lstStyle/>
        <a:p>
          <a:endParaRPr lang="en-AU"/>
        </a:p>
      </dgm:t>
    </dgm:pt>
    <dgm:pt modelId="{67013149-7F81-4040-B2D3-CAD2382220C5}" type="sibTrans" cxnId="{42A8E7E9-C5F4-6844-A542-5A9E500AABF3}">
      <dgm:prSet/>
      <dgm:spPr/>
      <dgm:t>
        <a:bodyPr/>
        <a:lstStyle/>
        <a:p>
          <a:endParaRPr lang="en-AU"/>
        </a:p>
      </dgm:t>
    </dgm:pt>
    <dgm:pt modelId="{39A97D77-9095-CD45-A8C7-D3105A30D636}">
      <dgm:prSet phldrT="[Text]"/>
      <dgm:spPr/>
      <dgm:t>
        <a:bodyPr/>
        <a:lstStyle/>
        <a:p>
          <a:r>
            <a:rPr lang="en-AU" dirty="0" smtClean="0"/>
            <a:t>Water resources WG</a:t>
          </a:r>
          <a:endParaRPr lang="en-AU" dirty="0"/>
        </a:p>
      </dgm:t>
    </dgm:pt>
    <dgm:pt modelId="{AD649C3F-B8C4-414E-825D-448D59EB127D}" type="parTrans" cxnId="{F7CD2548-8545-3A43-9AA6-41B6B2982C50}">
      <dgm:prSet/>
      <dgm:spPr/>
      <dgm:t>
        <a:bodyPr/>
        <a:lstStyle/>
        <a:p>
          <a:endParaRPr lang="en-AU"/>
        </a:p>
      </dgm:t>
    </dgm:pt>
    <dgm:pt modelId="{4C9F63B0-A2DC-E848-8E20-266ED1BA1A0D}" type="sibTrans" cxnId="{F7CD2548-8545-3A43-9AA6-41B6B2982C50}">
      <dgm:prSet/>
      <dgm:spPr/>
      <dgm:t>
        <a:bodyPr/>
        <a:lstStyle/>
        <a:p>
          <a:endParaRPr lang="en-AU"/>
        </a:p>
      </dgm:t>
    </dgm:pt>
    <dgm:pt modelId="{875A7A39-D0AD-AF43-90B3-3EA3FB65521A}">
      <dgm:prSet phldrT="[Text]"/>
      <dgm:spPr/>
      <dgm:t>
        <a:bodyPr/>
        <a:lstStyle/>
        <a:p>
          <a:r>
            <a:rPr lang="en-AU" dirty="0" smtClean="0"/>
            <a:t>Ecosystems and Biodiversity WG</a:t>
          </a:r>
          <a:endParaRPr lang="en-AU" dirty="0"/>
        </a:p>
      </dgm:t>
    </dgm:pt>
    <dgm:pt modelId="{10895E73-44B4-4942-940B-E12789EC0822}" type="parTrans" cxnId="{632E26F8-3F5D-FA4D-BD84-BD3F3C39297E}">
      <dgm:prSet/>
      <dgm:spPr/>
      <dgm:t>
        <a:bodyPr/>
        <a:lstStyle/>
        <a:p>
          <a:endParaRPr lang="en-AU"/>
        </a:p>
      </dgm:t>
    </dgm:pt>
    <dgm:pt modelId="{B5EF517E-DE23-9C47-965E-012C4C8C29D6}" type="sibTrans" cxnId="{632E26F8-3F5D-FA4D-BD84-BD3F3C39297E}">
      <dgm:prSet/>
      <dgm:spPr/>
      <dgm:t>
        <a:bodyPr/>
        <a:lstStyle/>
        <a:p>
          <a:endParaRPr lang="en-AU"/>
        </a:p>
      </dgm:t>
    </dgm:pt>
    <dgm:pt modelId="{F0657188-F1A8-8C49-B438-3585828AB0D3}">
      <dgm:prSet phldrT="[Text]"/>
      <dgm:spPr/>
      <dgm:t>
        <a:bodyPr/>
        <a:lstStyle/>
        <a:p>
          <a:r>
            <a:rPr lang="en-AU" dirty="0" smtClean="0"/>
            <a:t>Foundational Activities</a:t>
          </a:r>
        </a:p>
        <a:p>
          <a:r>
            <a:rPr lang="en-AU" dirty="0" smtClean="0"/>
            <a:t>WG</a:t>
          </a:r>
          <a:endParaRPr lang="en-AU" dirty="0"/>
        </a:p>
      </dgm:t>
    </dgm:pt>
    <dgm:pt modelId="{B72A0847-C522-8243-88EF-F7DC37BE8919}" type="parTrans" cxnId="{506BA689-29D9-6049-AE41-326269604B31}">
      <dgm:prSet/>
      <dgm:spPr/>
      <dgm:t>
        <a:bodyPr/>
        <a:lstStyle/>
        <a:p>
          <a:endParaRPr lang="en-AU"/>
        </a:p>
      </dgm:t>
    </dgm:pt>
    <dgm:pt modelId="{19976FFD-5825-2343-A9EB-E4C17FD53CA6}" type="sibTrans" cxnId="{506BA689-29D9-6049-AE41-326269604B31}">
      <dgm:prSet/>
      <dgm:spPr/>
      <dgm:t>
        <a:bodyPr/>
        <a:lstStyle/>
        <a:p>
          <a:endParaRPr lang="en-AU"/>
        </a:p>
      </dgm:t>
    </dgm:pt>
    <dgm:pt modelId="{761FFD98-D4AC-9343-A49F-EE8DAAA8993C}" type="pres">
      <dgm:prSet presAssocID="{EDF1977D-D78E-6848-939E-96465EDACDB1}" presName="hierChild1" presStyleCnt="0">
        <dgm:presLayoutVars>
          <dgm:chPref val="1"/>
          <dgm:dir/>
          <dgm:animOne val="branch"/>
          <dgm:animLvl val="lvl"/>
          <dgm:resizeHandles/>
        </dgm:presLayoutVars>
      </dgm:prSet>
      <dgm:spPr/>
      <dgm:t>
        <a:bodyPr/>
        <a:lstStyle/>
        <a:p>
          <a:endParaRPr lang="en-AU"/>
        </a:p>
      </dgm:t>
    </dgm:pt>
    <dgm:pt modelId="{1AA64FD8-3DDB-D342-97F4-97AC8573504A}" type="pres">
      <dgm:prSet presAssocID="{911839D5-8356-124C-BB9B-279C9D845FAE}" presName="hierRoot1" presStyleCnt="0"/>
      <dgm:spPr/>
    </dgm:pt>
    <dgm:pt modelId="{E119D84A-C18D-2E4A-873B-35343B25E211}" type="pres">
      <dgm:prSet presAssocID="{911839D5-8356-124C-BB9B-279C9D845FAE}" presName="composite" presStyleCnt="0"/>
      <dgm:spPr/>
    </dgm:pt>
    <dgm:pt modelId="{6BDE4940-4C57-0E42-A737-54FC5CFF2EAB}" type="pres">
      <dgm:prSet presAssocID="{911839D5-8356-124C-BB9B-279C9D845FAE}" presName="background" presStyleLbl="node0" presStyleIdx="0" presStyleCnt="1"/>
      <dgm:spPr/>
    </dgm:pt>
    <dgm:pt modelId="{FB014336-9721-A44A-A99B-7DA6B741FB03}" type="pres">
      <dgm:prSet presAssocID="{911839D5-8356-124C-BB9B-279C9D845FAE}" presName="text" presStyleLbl="fgAcc0" presStyleIdx="0" presStyleCnt="1" custScaleX="258798" custLinFactNeighborX="-403" custLinFactNeighborY="-4236">
        <dgm:presLayoutVars>
          <dgm:chPref val="3"/>
        </dgm:presLayoutVars>
      </dgm:prSet>
      <dgm:spPr/>
      <dgm:t>
        <a:bodyPr/>
        <a:lstStyle/>
        <a:p>
          <a:endParaRPr lang="en-AU"/>
        </a:p>
      </dgm:t>
    </dgm:pt>
    <dgm:pt modelId="{8CB6A3B5-F4E7-0041-A529-ADCF62C7D756}" type="pres">
      <dgm:prSet presAssocID="{911839D5-8356-124C-BB9B-279C9D845FAE}" presName="hierChild2" presStyleCnt="0"/>
      <dgm:spPr/>
    </dgm:pt>
    <dgm:pt modelId="{C1D19103-068C-7641-8B71-BC689F79FC51}" type="pres">
      <dgm:prSet presAssocID="{46C215EA-EB56-E843-8BC4-969FD4F098CE}" presName="Name10" presStyleLbl="parChTrans1D2" presStyleIdx="0" presStyleCnt="1"/>
      <dgm:spPr/>
      <dgm:t>
        <a:bodyPr/>
        <a:lstStyle/>
        <a:p>
          <a:endParaRPr lang="en-AU"/>
        </a:p>
      </dgm:t>
    </dgm:pt>
    <dgm:pt modelId="{C73332E0-A3F2-2C44-940C-C6519FF6280E}" type="pres">
      <dgm:prSet presAssocID="{DB42F0A7-5297-944D-A39A-CD25374D6222}" presName="hierRoot2" presStyleCnt="0"/>
      <dgm:spPr/>
    </dgm:pt>
    <dgm:pt modelId="{0595E15E-3DC4-7F4F-9258-96E9A1D81AE2}" type="pres">
      <dgm:prSet presAssocID="{DB42F0A7-5297-944D-A39A-CD25374D6222}" presName="composite2" presStyleCnt="0"/>
      <dgm:spPr/>
    </dgm:pt>
    <dgm:pt modelId="{9FADFA26-C1D2-3649-BC07-5E97F0C6022F}" type="pres">
      <dgm:prSet presAssocID="{DB42F0A7-5297-944D-A39A-CD25374D6222}" presName="background2" presStyleLbl="node2" presStyleIdx="0" presStyleCnt="1"/>
      <dgm:spPr/>
    </dgm:pt>
    <dgm:pt modelId="{950FD78B-C28B-B949-A760-E0DCA67E0816}" type="pres">
      <dgm:prSet presAssocID="{DB42F0A7-5297-944D-A39A-CD25374D6222}" presName="text2" presStyleLbl="fgAcc2" presStyleIdx="0" presStyleCnt="1" custScaleX="348699">
        <dgm:presLayoutVars>
          <dgm:chPref val="3"/>
        </dgm:presLayoutVars>
      </dgm:prSet>
      <dgm:spPr/>
      <dgm:t>
        <a:bodyPr/>
        <a:lstStyle/>
        <a:p>
          <a:endParaRPr lang="en-AU"/>
        </a:p>
      </dgm:t>
    </dgm:pt>
    <dgm:pt modelId="{261B6B31-D778-D542-A2F7-842B53414AC3}" type="pres">
      <dgm:prSet presAssocID="{DB42F0A7-5297-944D-A39A-CD25374D6222}" presName="hierChild3" presStyleCnt="0"/>
      <dgm:spPr/>
    </dgm:pt>
    <dgm:pt modelId="{DF34B76A-D7F0-B044-8E98-6221B915CC42}" type="pres">
      <dgm:prSet presAssocID="{D1A0EE31-8E57-A043-B8AE-34CC45A4B804}" presName="Name17" presStyleLbl="parChTrans1D3" presStyleIdx="0" presStyleCnt="5"/>
      <dgm:spPr/>
      <dgm:t>
        <a:bodyPr/>
        <a:lstStyle/>
        <a:p>
          <a:endParaRPr lang="en-AU"/>
        </a:p>
      </dgm:t>
    </dgm:pt>
    <dgm:pt modelId="{EA93BEDA-4FFD-514B-806F-F17F710FD293}" type="pres">
      <dgm:prSet presAssocID="{58B6FB26-1ED6-AE4C-A0F3-CA85D5A03213}" presName="hierRoot3" presStyleCnt="0"/>
      <dgm:spPr/>
    </dgm:pt>
    <dgm:pt modelId="{491BD1EA-A88F-DB4B-BD13-E1A16CE54A2B}" type="pres">
      <dgm:prSet presAssocID="{58B6FB26-1ED6-AE4C-A0F3-CA85D5A03213}" presName="composite3" presStyleCnt="0"/>
      <dgm:spPr/>
    </dgm:pt>
    <dgm:pt modelId="{4B2AC59A-A090-0D49-B7E3-1754E75896C9}" type="pres">
      <dgm:prSet presAssocID="{58B6FB26-1ED6-AE4C-A0F3-CA85D5A03213}" presName="background3" presStyleLbl="node3" presStyleIdx="0" presStyleCnt="5"/>
      <dgm:spPr/>
    </dgm:pt>
    <dgm:pt modelId="{D9CD8D56-CBBD-4043-820F-65F28002FFD7}" type="pres">
      <dgm:prSet presAssocID="{58B6FB26-1ED6-AE4C-A0F3-CA85D5A03213}" presName="text3" presStyleLbl="fgAcc3" presStyleIdx="0" presStyleCnt="5">
        <dgm:presLayoutVars>
          <dgm:chPref val="3"/>
        </dgm:presLayoutVars>
      </dgm:prSet>
      <dgm:spPr/>
      <dgm:t>
        <a:bodyPr/>
        <a:lstStyle/>
        <a:p>
          <a:endParaRPr lang="en-AU"/>
        </a:p>
      </dgm:t>
    </dgm:pt>
    <dgm:pt modelId="{3D15A3CE-D4FF-0E4F-AA2B-580F1A1FA1AC}" type="pres">
      <dgm:prSet presAssocID="{58B6FB26-1ED6-AE4C-A0F3-CA85D5A03213}" presName="hierChild4" presStyleCnt="0"/>
      <dgm:spPr/>
    </dgm:pt>
    <dgm:pt modelId="{BD7467C4-EF6F-9042-98B9-3C188A10F76B}" type="pres">
      <dgm:prSet presAssocID="{FBD63CE8-3CDA-1B43-BCBA-277FC76EA1C3}" presName="Name17" presStyleLbl="parChTrans1D3" presStyleIdx="1" presStyleCnt="5"/>
      <dgm:spPr/>
      <dgm:t>
        <a:bodyPr/>
        <a:lstStyle/>
        <a:p>
          <a:endParaRPr lang="en-AU"/>
        </a:p>
      </dgm:t>
    </dgm:pt>
    <dgm:pt modelId="{D1392D5D-D1AF-5046-86F5-5DCD5A23B08C}" type="pres">
      <dgm:prSet presAssocID="{2657FEB7-C8BF-4641-9D71-9AFB43996E40}" presName="hierRoot3" presStyleCnt="0"/>
      <dgm:spPr/>
    </dgm:pt>
    <dgm:pt modelId="{ECB49BA3-4AB3-8349-89EE-0840D611612A}" type="pres">
      <dgm:prSet presAssocID="{2657FEB7-C8BF-4641-9D71-9AFB43996E40}" presName="composite3" presStyleCnt="0"/>
      <dgm:spPr/>
    </dgm:pt>
    <dgm:pt modelId="{4C750871-593B-824F-A1AA-EAA0AA240716}" type="pres">
      <dgm:prSet presAssocID="{2657FEB7-C8BF-4641-9D71-9AFB43996E40}" presName="background3" presStyleLbl="node3" presStyleIdx="1" presStyleCnt="5"/>
      <dgm:spPr/>
    </dgm:pt>
    <dgm:pt modelId="{16E1489E-C3DF-964F-85C8-F434A5E9E733}" type="pres">
      <dgm:prSet presAssocID="{2657FEB7-C8BF-4641-9D71-9AFB43996E40}" presName="text3" presStyleLbl="fgAcc3" presStyleIdx="1" presStyleCnt="5">
        <dgm:presLayoutVars>
          <dgm:chPref val="3"/>
        </dgm:presLayoutVars>
      </dgm:prSet>
      <dgm:spPr/>
      <dgm:t>
        <a:bodyPr/>
        <a:lstStyle/>
        <a:p>
          <a:endParaRPr lang="en-AU"/>
        </a:p>
      </dgm:t>
    </dgm:pt>
    <dgm:pt modelId="{63F45473-9452-2649-8EA1-228064E08F22}" type="pres">
      <dgm:prSet presAssocID="{2657FEB7-C8BF-4641-9D71-9AFB43996E40}" presName="hierChild4" presStyleCnt="0"/>
      <dgm:spPr/>
    </dgm:pt>
    <dgm:pt modelId="{417F07F0-19B3-A645-8A07-3A249EAD47EE}" type="pres">
      <dgm:prSet presAssocID="{AD649C3F-B8C4-414E-825D-448D59EB127D}" presName="Name17" presStyleLbl="parChTrans1D3" presStyleIdx="2" presStyleCnt="5"/>
      <dgm:spPr/>
      <dgm:t>
        <a:bodyPr/>
        <a:lstStyle/>
        <a:p>
          <a:endParaRPr lang="en-AU"/>
        </a:p>
      </dgm:t>
    </dgm:pt>
    <dgm:pt modelId="{DD7FACEA-F87A-044C-94A2-844A616B7E37}" type="pres">
      <dgm:prSet presAssocID="{39A97D77-9095-CD45-A8C7-D3105A30D636}" presName="hierRoot3" presStyleCnt="0"/>
      <dgm:spPr/>
    </dgm:pt>
    <dgm:pt modelId="{7C983FE8-85E4-6348-AAD4-B51CA7CE63D0}" type="pres">
      <dgm:prSet presAssocID="{39A97D77-9095-CD45-A8C7-D3105A30D636}" presName="composite3" presStyleCnt="0"/>
      <dgm:spPr/>
    </dgm:pt>
    <dgm:pt modelId="{DF05DC54-9C7A-5C41-8E9C-6F6118E042F8}" type="pres">
      <dgm:prSet presAssocID="{39A97D77-9095-CD45-A8C7-D3105A30D636}" presName="background3" presStyleLbl="node3" presStyleIdx="2" presStyleCnt="5"/>
      <dgm:spPr/>
    </dgm:pt>
    <dgm:pt modelId="{7445C9D8-23CD-FE49-A6C8-DD306369D13D}" type="pres">
      <dgm:prSet presAssocID="{39A97D77-9095-CD45-A8C7-D3105A30D636}" presName="text3" presStyleLbl="fgAcc3" presStyleIdx="2" presStyleCnt="5">
        <dgm:presLayoutVars>
          <dgm:chPref val="3"/>
        </dgm:presLayoutVars>
      </dgm:prSet>
      <dgm:spPr/>
      <dgm:t>
        <a:bodyPr/>
        <a:lstStyle/>
        <a:p>
          <a:endParaRPr lang="en-AU"/>
        </a:p>
      </dgm:t>
    </dgm:pt>
    <dgm:pt modelId="{D550DC5E-11D1-7640-AB2C-30967BC280A8}" type="pres">
      <dgm:prSet presAssocID="{39A97D77-9095-CD45-A8C7-D3105A30D636}" presName="hierChild4" presStyleCnt="0"/>
      <dgm:spPr/>
    </dgm:pt>
    <dgm:pt modelId="{2F2A6F24-41F1-BD44-8096-6AFD40DC3651}" type="pres">
      <dgm:prSet presAssocID="{10895E73-44B4-4942-940B-E12789EC0822}" presName="Name17" presStyleLbl="parChTrans1D3" presStyleIdx="3" presStyleCnt="5"/>
      <dgm:spPr/>
      <dgm:t>
        <a:bodyPr/>
        <a:lstStyle/>
        <a:p>
          <a:endParaRPr lang="en-AU"/>
        </a:p>
      </dgm:t>
    </dgm:pt>
    <dgm:pt modelId="{08CD5D89-F2FD-F64B-B9DC-2E0761B2F95A}" type="pres">
      <dgm:prSet presAssocID="{875A7A39-D0AD-AF43-90B3-3EA3FB65521A}" presName="hierRoot3" presStyleCnt="0"/>
      <dgm:spPr/>
    </dgm:pt>
    <dgm:pt modelId="{D350EE03-FCE9-4144-B9B5-F5840C838521}" type="pres">
      <dgm:prSet presAssocID="{875A7A39-D0AD-AF43-90B3-3EA3FB65521A}" presName="composite3" presStyleCnt="0"/>
      <dgm:spPr/>
    </dgm:pt>
    <dgm:pt modelId="{870B45C3-76A5-8E4A-9190-C74C9A5D74A8}" type="pres">
      <dgm:prSet presAssocID="{875A7A39-D0AD-AF43-90B3-3EA3FB65521A}" presName="background3" presStyleLbl="node3" presStyleIdx="3" presStyleCnt="5"/>
      <dgm:spPr/>
    </dgm:pt>
    <dgm:pt modelId="{1087655E-497A-554F-8131-3EF81AC9B48D}" type="pres">
      <dgm:prSet presAssocID="{875A7A39-D0AD-AF43-90B3-3EA3FB65521A}" presName="text3" presStyleLbl="fgAcc3" presStyleIdx="3" presStyleCnt="5">
        <dgm:presLayoutVars>
          <dgm:chPref val="3"/>
        </dgm:presLayoutVars>
      </dgm:prSet>
      <dgm:spPr/>
      <dgm:t>
        <a:bodyPr/>
        <a:lstStyle/>
        <a:p>
          <a:endParaRPr lang="en-AU"/>
        </a:p>
      </dgm:t>
    </dgm:pt>
    <dgm:pt modelId="{BD2C97CB-7698-794E-8AC8-27FC05997139}" type="pres">
      <dgm:prSet presAssocID="{875A7A39-D0AD-AF43-90B3-3EA3FB65521A}" presName="hierChild4" presStyleCnt="0"/>
      <dgm:spPr/>
    </dgm:pt>
    <dgm:pt modelId="{952C82E1-A654-8640-999F-E3314E75EE46}" type="pres">
      <dgm:prSet presAssocID="{B72A0847-C522-8243-88EF-F7DC37BE8919}" presName="Name17" presStyleLbl="parChTrans1D3" presStyleIdx="4" presStyleCnt="5"/>
      <dgm:spPr/>
      <dgm:t>
        <a:bodyPr/>
        <a:lstStyle/>
        <a:p>
          <a:endParaRPr lang="en-AU"/>
        </a:p>
      </dgm:t>
    </dgm:pt>
    <dgm:pt modelId="{083C5FA3-92BC-034F-AC3D-B5964AC69490}" type="pres">
      <dgm:prSet presAssocID="{F0657188-F1A8-8C49-B438-3585828AB0D3}" presName="hierRoot3" presStyleCnt="0"/>
      <dgm:spPr/>
    </dgm:pt>
    <dgm:pt modelId="{9CD3961A-0101-3743-A5E6-6AD28CFFEFA9}" type="pres">
      <dgm:prSet presAssocID="{F0657188-F1A8-8C49-B438-3585828AB0D3}" presName="composite3" presStyleCnt="0"/>
      <dgm:spPr/>
    </dgm:pt>
    <dgm:pt modelId="{61DB41DF-EF95-AA4D-B31E-375950B324C3}" type="pres">
      <dgm:prSet presAssocID="{F0657188-F1A8-8C49-B438-3585828AB0D3}" presName="background3" presStyleLbl="node3" presStyleIdx="4" presStyleCnt="5"/>
      <dgm:spPr/>
    </dgm:pt>
    <dgm:pt modelId="{3174255E-65F4-4D49-B149-0E74E7B1F210}" type="pres">
      <dgm:prSet presAssocID="{F0657188-F1A8-8C49-B438-3585828AB0D3}" presName="text3" presStyleLbl="fgAcc3" presStyleIdx="4" presStyleCnt="5">
        <dgm:presLayoutVars>
          <dgm:chPref val="3"/>
        </dgm:presLayoutVars>
      </dgm:prSet>
      <dgm:spPr/>
      <dgm:t>
        <a:bodyPr/>
        <a:lstStyle/>
        <a:p>
          <a:endParaRPr lang="en-AU"/>
        </a:p>
      </dgm:t>
    </dgm:pt>
    <dgm:pt modelId="{CE219E3E-9814-BA48-AB3C-DEA6AE663C98}" type="pres">
      <dgm:prSet presAssocID="{F0657188-F1A8-8C49-B438-3585828AB0D3}" presName="hierChild4" presStyleCnt="0"/>
      <dgm:spPr/>
    </dgm:pt>
  </dgm:ptLst>
  <dgm:cxnLst>
    <dgm:cxn modelId="{0BFEA5EF-BAD1-DC45-AFB7-2B5A2E76AB09}" type="presOf" srcId="{58B6FB26-1ED6-AE4C-A0F3-CA85D5A03213}" destId="{D9CD8D56-CBBD-4043-820F-65F28002FFD7}" srcOrd="0" destOrd="0" presId="urn:microsoft.com/office/officeart/2005/8/layout/hierarchy1"/>
    <dgm:cxn modelId="{C71FCB9D-8432-E34D-BD74-6735C7931F5A}" type="presOf" srcId="{10895E73-44B4-4942-940B-E12789EC0822}" destId="{2F2A6F24-41F1-BD44-8096-6AFD40DC3651}" srcOrd="0" destOrd="0" presId="urn:microsoft.com/office/officeart/2005/8/layout/hierarchy1"/>
    <dgm:cxn modelId="{FC4805DE-DBAD-0B40-A795-C65BEBCAC8F1}" srcId="{EDF1977D-D78E-6848-939E-96465EDACDB1}" destId="{911839D5-8356-124C-BB9B-279C9D845FAE}" srcOrd="0" destOrd="0" parTransId="{1232BF99-2380-C54F-B7DF-C094B989A1C7}" sibTransId="{5A735E01-E2CF-9F40-9083-20D48B78CC40}"/>
    <dgm:cxn modelId="{44F4238E-8DE2-4045-B51B-B75578EDD578}" type="presOf" srcId="{AD649C3F-B8C4-414E-825D-448D59EB127D}" destId="{417F07F0-19B3-A645-8A07-3A249EAD47EE}" srcOrd="0" destOrd="0" presId="urn:microsoft.com/office/officeart/2005/8/layout/hierarchy1"/>
    <dgm:cxn modelId="{42A8E7E9-C5F4-6844-A542-5A9E500AABF3}" srcId="{DB42F0A7-5297-944D-A39A-CD25374D6222}" destId="{2657FEB7-C8BF-4641-9D71-9AFB43996E40}" srcOrd="1" destOrd="0" parTransId="{FBD63CE8-3CDA-1B43-BCBA-277FC76EA1C3}" sibTransId="{67013149-7F81-4040-B2D3-CAD2382220C5}"/>
    <dgm:cxn modelId="{511C1BB2-AFDF-7145-9758-977257CBCF3A}" type="presOf" srcId="{39A97D77-9095-CD45-A8C7-D3105A30D636}" destId="{7445C9D8-23CD-FE49-A6C8-DD306369D13D}" srcOrd="0" destOrd="0" presId="urn:microsoft.com/office/officeart/2005/8/layout/hierarchy1"/>
    <dgm:cxn modelId="{632E26F8-3F5D-FA4D-BD84-BD3F3C39297E}" srcId="{DB42F0A7-5297-944D-A39A-CD25374D6222}" destId="{875A7A39-D0AD-AF43-90B3-3EA3FB65521A}" srcOrd="3" destOrd="0" parTransId="{10895E73-44B4-4942-940B-E12789EC0822}" sibTransId="{B5EF517E-DE23-9C47-965E-012C4C8C29D6}"/>
    <dgm:cxn modelId="{506BA689-29D9-6049-AE41-326269604B31}" srcId="{DB42F0A7-5297-944D-A39A-CD25374D6222}" destId="{F0657188-F1A8-8C49-B438-3585828AB0D3}" srcOrd="4" destOrd="0" parTransId="{B72A0847-C522-8243-88EF-F7DC37BE8919}" sibTransId="{19976FFD-5825-2343-A9EB-E4C17FD53CA6}"/>
    <dgm:cxn modelId="{9820C9E0-848F-6942-9178-269B0337E391}" type="presOf" srcId="{911839D5-8356-124C-BB9B-279C9D845FAE}" destId="{FB014336-9721-A44A-A99B-7DA6B741FB03}" srcOrd="0" destOrd="0" presId="urn:microsoft.com/office/officeart/2005/8/layout/hierarchy1"/>
    <dgm:cxn modelId="{1FD09982-81F6-274D-92A1-B643B54A1E05}" type="presOf" srcId="{F0657188-F1A8-8C49-B438-3585828AB0D3}" destId="{3174255E-65F4-4D49-B149-0E74E7B1F210}" srcOrd="0" destOrd="0" presId="urn:microsoft.com/office/officeart/2005/8/layout/hierarchy1"/>
    <dgm:cxn modelId="{2E186C74-0818-D34E-A333-38CF5F55FFAA}" type="presOf" srcId="{46C215EA-EB56-E843-8BC4-969FD4F098CE}" destId="{C1D19103-068C-7641-8B71-BC689F79FC51}" srcOrd="0" destOrd="0" presId="urn:microsoft.com/office/officeart/2005/8/layout/hierarchy1"/>
    <dgm:cxn modelId="{148A42B2-6F62-1341-BCE6-9C3707558E48}" type="presOf" srcId="{D1A0EE31-8E57-A043-B8AE-34CC45A4B804}" destId="{DF34B76A-D7F0-B044-8E98-6221B915CC42}" srcOrd="0" destOrd="0" presId="urn:microsoft.com/office/officeart/2005/8/layout/hierarchy1"/>
    <dgm:cxn modelId="{74B14648-5E30-D543-92AB-425B42F41C07}" type="presOf" srcId="{DB42F0A7-5297-944D-A39A-CD25374D6222}" destId="{950FD78B-C28B-B949-A760-E0DCA67E0816}" srcOrd="0" destOrd="0" presId="urn:microsoft.com/office/officeart/2005/8/layout/hierarchy1"/>
    <dgm:cxn modelId="{C25CDA5A-3417-1C47-BEB5-86CF8892A971}" type="presOf" srcId="{875A7A39-D0AD-AF43-90B3-3EA3FB65521A}" destId="{1087655E-497A-554F-8131-3EF81AC9B48D}" srcOrd="0" destOrd="0" presId="urn:microsoft.com/office/officeart/2005/8/layout/hierarchy1"/>
    <dgm:cxn modelId="{D61BBC85-3786-A64A-92F2-15059DBE0A38}" type="presOf" srcId="{2657FEB7-C8BF-4641-9D71-9AFB43996E40}" destId="{16E1489E-C3DF-964F-85C8-F434A5E9E733}" srcOrd="0" destOrd="0" presId="urn:microsoft.com/office/officeart/2005/8/layout/hierarchy1"/>
    <dgm:cxn modelId="{829EFC58-769B-0145-A73D-5B2DB7E48119}" srcId="{911839D5-8356-124C-BB9B-279C9D845FAE}" destId="{DB42F0A7-5297-944D-A39A-CD25374D6222}" srcOrd="0" destOrd="0" parTransId="{46C215EA-EB56-E843-8BC4-969FD4F098CE}" sibTransId="{7CA2A1A9-E3A2-214F-B05B-52611E98028B}"/>
    <dgm:cxn modelId="{F7CD2548-8545-3A43-9AA6-41B6B2982C50}" srcId="{DB42F0A7-5297-944D-A39A-CD25374D6222}" destId="{39A97D77-9095-CD45-A8C7-D3105A30D636}" srcOrd="2" destOrd="0" parTransId="{AD649C3F-B8C4-414E-825D-448D59EB127D}" sibTransId="{4C9F63B0-A2DC-E848-8E20-266ED1BA1A0D}"/>
    <dgm:cxn modelId="{BB7A3306-40DC-FC45-B7EE-46527FC5F24F}" type="presOf" srcId="{EDF1977D-D78E-6848-939E-96465EDACDB1}" destId="{761FFD98-D4AC-9343-A49F-EE8DAAA8993C}" srcOrd="0" destOrd="0" presId="urn:microsoft.com/office/officeart/2005/8/layout/hierarchy1"/>
    <dgm:cxn modelId="{7AC8E16D-99BF-6E41-95A0-DAA1987BBC8A}" srcId="{DB42F0A7-5297-944D-A39A-CD25374D6222}" destId="{58B6FB26-1ED6-AE4C-A0F3-CA85D5A03213}" srcOrd="0" destOrd="0" parTransId="{D1A0EE31-8E57-A043-B8AE-34CC45A4B804}" sibTransId="{BBACD366-DF3A-ED40-A6A0-18416DA32691}"/>
    <dgm:cxn modelId="{F47D6F09-26F4-004C-9451-A0BA1C145BEB}" type="presOf" srcId="{FBD63CE8-3CDA-1B43-BCBA-277FC76EA1C3}" destId="{BD7467C4-EF6F-9042-98B9-3C188A10F76B}" srcOrd="0" destOrd="0" presId="urn:microsoft.com/office/officeart/2005/8/layout/hierarchy1"/>
    <dgm:cxn modelId="{7C3CB333-9189-DA44-8BA7-F5247F56CBF7}" type="presOf" srcId="{B72A0847-C522-8243-88EF-F7DC37BE8919}" destId="{952C82E1-A654-8640-999F-E3314E75EE46}" srcOrd="0" destOrd="0" presId="urn:microsoft.com/office/officeart/2005/8/layout/hierarchy1"/>
    <dgm:cxn modelId="{2E5DF80F-1A77-184D-8D32-18FB4A9A3CEE}" type="presParOf" srcId="{761FFD98-D4AC-9343-A49F-EE8DAAA8993C}" destId="{1AA64FD8-3DDB-D342-97F4-97AC8573504A}" srcOrd="0" destOrd="0" presId="urn:microsoft.com/office/officeart/2005/8/layout/hierarchy1"/>
    <dgm:cxn modelId="{D4E06573-EC63-B647-B1D0-77E53C400684}" type="presParOf" srcId="{1AA64FD8-3DDB-D342-97F4-97AC8573504A}" destId="{E119D84A-C18D-2E4A-873B-35343B25E211}" srcOrd="0" destOrd="0" presId="urn:microsoft.com/office/officeart/2005/8/layout/hierarchy1"/>
    <dgm:cxn modelId="{352B581C-AEF6-B541-9ECC-38C9B1AA537C}" type="presParOf" srcId="{E119D84A-C18D-2E4A-873B-35343B25E211}" destId="{6BDE4940-4C57-0E42-A737-54FC5CFF2EAB}" srcOrd="0" destOrd="0" presId="urn:microsoft.com/office/officeart/2005/8/layout/hierarchy1"/>
    <dgm:cxn modelId="{CAA55AA0-812F-E84D-9CB7-4E5FFAC34E94}" type="presParOf" srcId="{E119D84A-C18D-2E4A-873B-35343B25E211}" destId="{FB014336-9721-A44A-A99B-7DA6B741FB03}" srcOrd="1" destOrd="0" presId="urn:microsoft.com/office/officeart/2005/8/layout/hierarchy1"/>
    <dgm:cxn modelId="{9A8FDFBE-3701-534E-9E8B-5ACCC1EFF9C4}" type="presParOf" srcId="{1AA64FD8-3DDB-D342-97F4-97AC8573504A}" destId="{8CB6A3B5-F4E7-0041-A529-ADCF62C7D756}" srcOrd="1" destOrd="0" presId="urn:microsoft.com/office/officeart/2005/8/layout/hierarchy1"/>
    <dgm:cxn modelId="{BA63C87D-C43C-0B40-B75E-33755400E464}" type="presParOf" srcId="{8CB6A3B5-F4E7-0041-A529-ADCF62C7D756}" destId="{C1D19103-068C-7641-8B71-BC689F79FC51}" srcOrd="0" destOrd="0" presId="urn:microsoft.com/office/officeart/2005/8/layout/hierarchy1"/>
    <dgm:cxn modelId="{DD12CF38-9717-E940-AD04-FE82F0A5A36E}" type="presParOf" srcId="{8CB6A3B5-F4E7-0041-A529-ADCF62C7D756}" destId="{C73332E0-A3F2-2C44-940C-C6519FF6280E}" srcOrd="1" destOrd="0" presId="urn:microsoft.com/office/officeart/2005/8/layout/hierarchy1"/>
    <dgm:cxn modelId="{CDF521A2-87DF-E446-86E5-06298719C5B4}" type="presParOf" srcId="{C73332E0-A3F2-2C44-940C-C6519FF6280E}" destId="{0595E15E-3DC4-7F4F-9258-96E9A1D81AE2}" srcOrd="0" destOrd="0" presId="urn:microsoft.com/office/officeart/2005/8/layout/hierarchy1"/>
    <dgm:cxn modelId="{D3602C46-348A-3543-87DF-348EACA26F2F}" type="presParOf" srcId="{0595E15E-3DC4-7F4F-9258-96E9A1D81AE2}" destId="{9FADFA26-C1D2-3649-BC07-5E97F0C6022F}" srcOrd="0" destOrd="0" presId="urn:microsoft.com/office/officeart/2005/8/layout/hierarchy1"/>
    <dgm:cxn modelId="{A3DFD687-045C-0A47-B2A5-05119A18B2F1}" type="presParOf" srcId="{0595E15E-3DC4-7F4F-9258-96E9A1D81AE2}" destId="{950FD78B-C28B-B949-A760-E0DCA67E0816}" srcOrd="1" destOrd="0" presId="urn:microsoft.com/office/officeart/2005/8/layout/hierarchy1"/>
    <dgm:cxn modelId="{0A0C3E03-19D1-244C-AD65-05965353A268}" type="presParOf" srcId="{C73332E0-A3F2-2C44-940C-C6519FF6280E}" destId="{261B6B31-D778-D542-A2F7-842B53414AC3}" srcOrd="1" destOrd="0" presId="urn:microsoft.com/office/officeart/2005/8/layout/hierarchy1"/>
    <dgm:cxn modelId="{7DC3461F-F2E5-2F4A-B2B0-087C6CDE4DBA}" type="presParOf" srcId="{261B6B31-D778-D542-A2F7-842B53414AC3}" destId="{DF34B76A-D7F0-B044-8E98-6221B915CC42}" srcOrd="0" destOrd="0" presId="urn:microsoft.com/office/officeart/2005/8/layout/hierarchy1"/>
    <dgm:cxn modelId="{C3016F86-5231-1A4B-9619-70FC3E865187}" type="presParOf" srcId="{261B6B31-D778-D542-A2F7-842B53414AC3}" destId="{EA93BEDA-4FFD-514B-806F-F17F710FD293}" srcOrd="1" destOrd="0" presId="urn:microsoft.com/office/officeart/2005/8/layout/hierarchy1"/>
    <dgm:cxn modelId="{868A63D3-02DC-CE4E-A194-3A6E5F4E4FCF}" type="presParOf" srcId="{EA93BEDA-4FFD-514B-806F-F17F710FD293}" destId="{491BD1EA-A88F-DB4B-BD13-E1A16CE54A2B}" srcOrd="0" destOrd="0" presId="urn:microsoft.com/office/officeart/2005/8/layout/hierarchy1"/>
    <dgm:cxn modelId="{3A0CB6D0-F164-E244-BABF-092226C17311}" type="presParOf" srcId="{491BD1EA-A88F-DB4B-BD13-E1A16CE54A2B}" destId="{4B2AC59A-A090-0D49-B7E3-1754E75896C9}" srcOrd="0" destOrd="0" presId="urn:microsoft.com/office/officeart/2005/8/layout/hierarchy1"/>
    <dgm:cxn modelId="{26BDDD64-E2D5-B54B-B1F5-F1FCA72CFA81}" type="presParOf" srcId="{491BD1EA-A88F-DB4B-BD13-E1A16CE54A2B}" destId="{D9CD8D56-CBBD-4043-820F-65F28002FFD7}" srcOrd="1" destOrd="0" presId="urn:microsoft.com/office/officeart/2005/8/layout/hierarchy1"/>
    <dgm:cxn modelId="{7AF07F43-C288-7745-8374-ACC88FC100CE}" type="presParOf" srcId="{EA93BEDA-4FFD-514B-806F-F17F710FD293}" destId="{3D15A3CE-D4FF-0E4F-AA2B-580F1A1FA1AC}" srcOrd="1" destOrd="0" presId="urn:microsoft.com/office/officeart/2005/8/layout/hierarchy1"/>
    <dgm:cxn modelId="{6D268E2D-5A32-F942-84BE-E7EB0E5482EC}" type="presParOf" srcId="{261B6B31-D778-D542-A2F7-842B53414AC3}" destId="{BD7467C4-EF6F-9042-98B9-3C188A10F76B}" srcOrd="2" destOrd="0" presId="urn:microsoft.com/office/officeart/2005/8/layout/hierarchy1"/>
    <dgm:cxn modelId="{4CD1A506-E791-C444-BB25-3E0C3BFC6B79}" type="presParOf" srcId="{261B6B31-D778-D542-A2F7-842B53414AC3}" destId="{D1392D5D-D1AF-5046-86F5-5DCD5A23B08C}" srcOrd="3" destOrd="0" presId="urn:microsoft.com/office/officeart/2005/8/layout/hierarchy1"/>
    <dgm:cxn modelId="{780E836E-C906-7443-BD66-F6421A4DF200}" type="presParOf" srcId="{D1392D5D-D1AF-5046-86F5-5DCD5A23B08C}" destId="{ECB49BA3-4AB3-8349-89EE-0840D611612A}" srcOrd="0" destOrd="0" presId="urn:microsoft.com/office/officeart/2005/8/layout/hierarchy1"/>
    <dgm:cxn modelId="{544D9816-4744-9441-9FDB-1701CDEC5240}" type="presParOf" srcId="{ECB49BA3-4AB3-8349-89EE-0840D611612A}" destId="{4C750871-593B-824F-A1AA-EAA0AA240716}" srcOrd="0" destOrd="0" presId="urn:microsoft.com/office/officeart/2005/8/layout/hierarchy1"/>
    <dgm:cxn modelId="{A9A75C59-8C0A-7F4E-9010-83426FCEB3DC}" type="presParOf" srcId="{ECB49BA3-4AB3-8349-89EE-0840D611612A}" destId="{16E1489E-C3DF-964F-85C8-F434A5E9E733}" srcOrd="1" destOrd="0" presId="urn:microsoft.com/office/officeart/2005/8/layout/hierarchy1"/>
    <dgm:cxn modelId="{7E77B1FE-EF09-134D-839A-55A7D5890499}" type="presParOf" srcId="{D1392D5D-D1AF-5046-86F5-5DCD5A23B08C}" destId="{63F45473-9452-2649-8EA1-228064E08F22}" srcOrd="1" destOrd="0" presId="urn:microsoft.com/office/officeart/2005/8/layout/hierarchy1"/>
    <dgm:cxn modelId="{8A675120-9FA5-CC4C-B556-9E5CD0D5EEE6}" type="presParOf" srcId="{261B6B31-D778-D542-A2F7-842B53414AC3}" destId="{417F07F0-19B3-A645-8A07-3A249EAD47EE}" srcOrd="4" destOrd="0" presId="urn:microsoft.com/office/officeart/2005/8/layout/hierarchy1"/>
    <dgm:cxn modelId="{B9600F81-7656-3344-B024-BBC86D1D31B9}" type="presParOf" srcId="{261B6B31-D778-D542-A2F7-842B53414AC3}" destId="{DD7FACEA-F87A-044C-94A2-844A616B7E37}" srcOrd="5" destOrd="0" presId="urn:microsoft.com/office/officeart/2005/8/layout/hierarchy1"/>
    <dgm:cxn modelId="{C5DA532C-FE27-394B-8962-83118A59CE37}" type="presParOf" srcId="{DD7FACEA-F87A-044C-94A2-844A616B7E37}" destId="{7C983FE8-85E4-6348-AAD4-B51CA7CE63D0}" srcOrd="0" destOrd="0" presId="urn:microsoft.com/office/officeart/2005/8/layout/hierarchy1"/>
    <dgm:cxn modelId="{8A9F44D6-066D-EE45-8B03-B038E8DD3B00}" type="presParOf" srcId="{7C983FE8-85E4-6348-AAD4-B51CA7CE63D0}" destId="{DF05DC54-9C7A-5C41-8E9C-6F6118E042F8}" srcOrd="0" destOrd="0" presId="urn:microsoft.com/office/officeart/2005/8/layout/hierarchy1"/>
    <dgm:cxn modelId="{5D758EAF-9510-3348-AE3C-25A762FF182E}" type="presParOf" srcId="{7C983FE8-85E4-6348-AAD4-B51CA7CE63D0}" destId="{7445C9D8-23CD-FE49-A6C8-DD306369D13D}" srcOrd="1" destOrd="0" presId="urn:microsoft.com/office/officeart/2005/8/layout/hierarchy1"/>
    <dgm:cxn modelId="{2B2A03D8-B49E-0148-A361-78E3B6DE99B6}" type="presParOf" srcId="{DD7FACEA-F87A-044C-94A2-844A616B7E37}" destId="{D550DC5E-11D1-7640-AB2C-30967BC280A8}" srcOrd="1" destOrd="0" presId="urn:microsoft.com/office/officeart/2005/8/layout/hierarchy1"/>
    <dgm:cxn modelId="{3E605C3E-76F5-214C-A00B-5CB56BA356A4}" type="presParOf" srcId="{261B6B31-D778-D542-A2F7-842B53414AC3}" destId="{2F2A6F24-41F1-BD44-8096-6AFD40DC3651}" srcOrd="6" destOrd="0" presId="urn:microsoft.com/office/officeart/2005/8/layout/hierarchy1"/>
    <dgm:cxn modelId="{975E1720-315F-ED4A-8185-37AE761ADE0E}" type="presParOf" srcId="{261B6B31-D778-D542-A2F7-842B53414AC3}" destId="{08CD5D89-F2FD-F64B-B9DC-2E0761B2F95A}" srcOrd="7" destOrd="0" presId="urn:microsoft.com/office/officeart/2005/8/layout/hierarchy1"/>
    <dgm:cxn modelId="{7DCB0093-5EE1-5E4D-8D4B-7EDF2EF8E9FC}" type="presParOf" srcId="{08CD5D89-F2FD-F64B-B9DC-2E0761B2F95A}" destId="{D350EE03-FCE9-4144-B9B5-F5840C838521}" srcOrd="0" destOrd="0" presId="urn:microsoft.com/office/officeart/2005/8/layout/hierarchy1"/>
    <dgm:cxn modelId="{78E8F70F-069B-6241-B8A0-F87517278E47}" type="presParOf" srcId="{D350EE03-FCE9-4144-B9B5-F5840C838521}" destId="{870B45C3-76A5-8E4A-9190-C74C9A5D74A8}" srcOrd="0" destOrd="0" presId="urn:microsoft.com/office/officeart/2005/8/layout/hierarchy1"/>
    <dgm:cxn modelId="{A1ED0DA1-9B00-1040-8F24-259E13324BCB}" type="presParOf" srcId="{D350EE03-FCE9-4144-B9B5-F5840C838521}" destId="{1087655E-497A-554F-8131-3EF81AC9B48D}" srcOrd="1" destOrd="0" presId="urn:microsoft.com/office/officeart/2005/8/layout/hierarchy1"/>
    <dgm:cxn modelId="{418A090A-BDEB-C440-9846-296A4F9A68B0}" type="presParOf" srcId="{08CD5D89-F2FD-F64B-B9DC-2E0761B2F95A}" destId="{BD2C97CB-7698-794E-8AC8-27FC05997139}" srcOrd="1" destOrd="0" presId="urn:microsoft.com/office/officeart/2005/8/layout/hierarchy1"/>
    <dgm:cxn modelId="{3BD5E681-943A-084F-B0B7-5EC2C363A196}" type="presParOf" srcId="{261B6B31-D778-D542-A2F7-842B53414AC3}" destId="{952C82E1-A654-8640-999F-E3314E75EE46}" srcOrd="8" destOrd="0" presId="urn:microsoft.com/office/officeart/2005/8/layout/hierarchy1"/>
    <dgm:cxn modelId="{7AE4AA1D-E0D9-6548-9828-193BCAA58B6B}" type="presParOf" srcId="{261B6B31-D778-D542-A2F7-842B53414AC3}" destId="{083C5FA3-92BC-034F-AC3D-B5964AC69490}" srcOrd="9" destOrd="0" presId="urn:microsoft.com/office/officeart/2005/8/layout/hierarchy1"/>
    <dgm:cxn modelId="{34F1FE58-1754-BF47-AB6F-9A5E1A0BB4BA}" type="presParOf" srcId="{083C5FA3-92BC-034F-AC3D-B5964AC69490}" destId="{9CD3961A-0101-3743-A5E6-6AD28CFFEFA9}" srcOrd="0" destOrd="0" presId="urn:microsoft.com/office/officeart/2005/8/layout/hierarchy1"/>
    <dgm:cxn modelId="{BF2B31B6-F295-A543-B4E9-71580C720171}" type="presParOf" srcId="{9CD3961A-0101-3743-A5E6-6AD28CFFEFA9}" destId="{61DB41DF-EF95-AA4D-B31E-375950B324C3}" srcOrd="0" destOrd="0" presId="urn:microsoft.com/office/officeart/2005/8/layout/hierarchy1"/>
    <dgm:cxn modelId="{5839908F-86AA-F741-9133-523EEC286E0F}" type="presParOf" srcId="{9CD3961A-0101-3743-A5E6-6AD28CFFEFA9}" destId="{3174255E-65F4-4D49-B149-0E74E7B1F210}" srcOrd="1" destOrd="0" presId="urn:microsoft.com/office/officeart/2005/8/layout/hierarchy1"/>
    <dgm:cxn modelId="{17EEFE24-6C81-4949-8596-C1AEEB25CEA3}" type="presParOf" srcId="{083C5FA3-92BC-034F-AC3D-B5964AC69490}" destId="{CE219E3E-9814-BA48-AB3C-DEA6AE663C9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C82E1-A654-8640-999F-E3314E75EE46}">
      <dsp:nvSpPr>
        <dsp:cNvPr id="0" name=""/>
        <dsp:cNvSpPr/>
      </dsp:nvSpPr>
      <dsp:spPr>
        <a:xfrm>
          <a:off x="3395332" y="2225760"/>
          <a:ext cx="2816803" cy="335135"/>
        </a:xfrm>
        <a:custGeom>
          <a:avLst/>
          <a:gdLst/>
          <a:ahLst/>
          <a:cxnLst/>
          <a:rect l="0" t="0" r="0" b="0"/>
          <a:pathLst>
            <a:path>
              <a:moveTo>
                <a:pt x="0" y="0"/>
              </a:moveTo>
              <a:lnTo>
                <a:pt x="0" y="228385"/>
              </a:lnTo>
              <a:lnTo>
                <a:pt x="2816803" y="228385"/>
              </a:lnTo>
              <a:lnTo>
                <a:pt x="2816803" y="33513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2A6F24-41F1-BD44-8096-6AFD40DC3651}">
      <dsp:nvSpPr>
        <dsp:cNvPr id="0" name=""/>
        <dsp:cNvSpPr/>
      </dsp:nvSpPr>
      <dsp:spPr>
        <a:xfrm>
          <a:off x="3395332" y="2225760"/>
          <a:ext cx="1408401" cy="335135"/>
        </a:xfrm>
        <a:custGeom>
          <a:avLst/>
          <a:gdLst/>
          <a:ahLst/>
          <a:cxnLst/>
          <a:rect l="0" t="0" r="0" b="0"/>
          <a:pathLst>
            <a:path>
              <a:moveTo>
                <a:pt x="0" y="0"/>
              </a:moveTo>
              <a:lnTo>
                <a:pt x="0" y="228385"/>
              </a:lnTo>
              <a:lnTo>
                <a:pt x="1408401" y="228385"/>
              </a:lnTo>
              <a:lnTo>
                <a:pt x="1408401" y="33513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7F07F0-19B3-A645-8A07-3A249EAD47EE}">
      <dsp:nvSpPr>
        <dsp:cNvPr id="0" name=""/>
        <dsp:cNvSpPr/>
      </dsp:nvSpPr>
      <dsp:spPr>
        <a:xfrm>
          <a:off x="3349612" y="2225760"/>
          <a:ext cx="91440" cy="335135"/>
        </a:xfrm>
        <a:custGeom>
          <a:avLst/>
          <a:gdLst/>
          <a:ahLst/>
          <a:cxnLst/>
          <a:rect l="0" t="0" r="0" b="0"/>
          <a:pathLst>
            <a:path>
              <a:moveTo>
                <a:pt x="45720" y="0"/>
              </a:moveTo>
              <a:lnTo>
                <a:pt x="45720" y="33513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7467C4-EF6F-9042-98B9-3C188A10F76B}">
      <dsp:nvSpPr>
        <dsp:cNvPr id="0" name=""/>
        <dsp:cNvSpPr/>
      </dsp:nvSpPr>
      <dsp:spPr>
        <a:xfrm>
          <a:off x="1986930" y="2225760"/>
          <a:ext cx="1408401" cy="335135"/>
        </a:xfrm>
        <a:custGeom>
          <a:avLst/>
          <a:gdLst/>
          <a:ahLst/>
          <a:cxnLst/>
          <a:rect l="0" t="0" r="0" b="0"/>
          <a:pathLst>
            <a:path>
              <a:moveTo>
                <a:pt x="1408401" y="0"/>
              </a:moveTo>
              <a:lnTo>
                <a:pt x="1408401" y="228385"/>
              </a:lnTo>
              <a:lnTo>
                <a:pt x="0" y="228385"/>
              </a:lnTo>
              <a:lnTo>
                <a:pt x="0" y="33513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4B76A-D7F0-B044-8E98-6221B915CC42}">
      <dsp:nvSpPr>
        <dsp:cNvPr id="0" name=""/>
        <dsp:cNvSpPr/>
      </dsp:nvSpPr>
      <dsp:spPr>
        <a:xfrm>
          <a:off x="578529" y="2225760"/>
          <a:ext cx="2816803" cy="335135"/>
        </a:xfrm>
        <a:custGeom>
          <a:avLst/>
          <a:gdLst/>
          <a:ahLst/>
          <a:cxnLst/>
          <a:rect l="0" t="0" r="0" b="0"/>
          <a:pathLst>
            <a:path>
              <a:moveTo>
                <a:pt x="2816803" y="0"/>
              </a:moveTo>
              <a:lnTo>
                <a:pt x="2816803" y="228385"/>
              </a:lnTo>
              <a:lnTo>
                <a:pt x="0" y="228385"/>
              </a:lnTo>
              <a:lnTo>
                <a:pt x="0" y="33513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19103-068C-7641-8B71-BC689F79FC51}">
      <dsp:nvSpPr>
        <dsp:cNvPr id="0" name=""/>
        <dsp:cNvSpPr/>
      </dsp:nvSpPr>
      <dsp:spPr>
        <a:xfrm>
          <a:off x="3344968" y="1127900"/>
          <a:ext cx="91440" cy="366131"/>
        </a:xfrm>
        <a:custGeom>
          <a:avLst/>
          <a:gdLst/>
          <a:ahLst/>
          <a:cxnLst/>
          <a:rect l="0" t="0" r="0" b="0"/>
          <a:pathLst>
            <a:path>
              <a:moveTo>
                <a:pt x="45720" y="0"/>
              </a:moveTo>
              <a:lnTo>
                <a:pt x="45720" y="259381"/>
              </a:lnTo>
              <a:lnTo>
                <a:pt x="50363" y="259381"/>
              </a:lnTo>
              <a:lnTo>
                <a:pt x="50363" y="3661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DE4940-4C57-0E42-A737-54FC5CFF2EAB}">
      <dsp:nvSpPr>
        <dsp:cNvPr id="0" name=""/>
        <dsp:cNvSpPr/>
      </dsp:nvSpPr>
      <dsp:spPr>
        <a:xfrm>
          <a:off x="1899586" y="396171"/>
          <a:ext cx="2982203" cy="73172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B014336-9721-A44A-A99B-7DA6B741FB03}">
      <dsp:nvSpPr>
        <dsp:cNvPr id="0" name=""/>
        <dsp:cNvSpPr/>
      </dsp:nvSpPr>
      <dsp:spPr>
        <a:xfrm>
          <a:off x="2027623" y="517806"/>
          <a:ext cx="2982203" cy="73172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smtClean="0"/>
            <a:t>America’s Caucus – GEO Principals</a:t>
          </a:r>
          <a:endParaRPr lang="en-AU" sz="1200" kern="1200" dirty="0"/>
        </a:p>
      </dsp:txBody>
      <dsp:txXfrm>
        <a:off x="2049055" y="539238"/>
        <a:ext cx="2939339" cy="688864"/>
      </dsp:txXfrm>
    </dsp:sp>
    <dsp:sp modelId="{9FADFA26-C1D2-3649-BC07-5E97F0C6022F}">
      <dsp:nvSpPr>
        <dsp:cNvPr id="0" name=""/>
        <dsp:cNvSpPr/>
      </dsp:nvSpPr>
      <dsp:spPr>
        <a:xfrm>
          <a:off x="1386253" y="1494031"/>
          <a:ext cx="4018158" cy="73172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0FD78B-C28B-B949-A760-E0DCA67E0816}">
      <dsp:nvSpPr>
        <dsp:cNvPr id="0" name=""/>
        <dsp:cNvSpPr/>
      </dsp:nvSpPr>
      <dsp:spPr>
        <a:xfrm>
          <a:off x="1514289" y="1615666"/>
          <a:ext cx="4018158" cy="73172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err="1" smtClean="0"/>
            <a:t>AmeriGEOSS</a:t>
          </a:r>
          <a:r>
            <a:rPr lang="en-AU" sz="1200" kern="1200" dirty="0" smtClean="0"/>
            <a:t> Coordination </a:t>
          </a:r>
          <a:r>
            <a:rPr lang="en-AU" sz="1200" kern="1200" dirty="0" smtClean="0"/>
            <a:t>Working Group </a:t>
          </a:r>
          <a:r>
            <a:rPr lang="en-AU" sz="1200" kern="1200" dirty="0" smtClean="0"/>
            <a:t>(CWG</a:t>
          </a:r>
          <a:r>
            <a:rPr lang="en-AU" sz="1200" kern="1200" dirty="0" smtClean="0"/>
            <a:t>)</a:t>
          </a:r>
          <a:endParaRPr lang="en-AU" sz="1200" kern="1200" dirty="0"/>
        </a:p>
      </dsp:txBody>
      <dsp:txXfrm>
        <a:off x="1535721" y="1637098"/>
        <a:ext cx="3975294" cy="688864"/>
      </dsp:txXfrm>
    </dsp:sp>
    <dsp:sp modelId="{4B2AC59A-A090-0D49-B7E3-1754E75896C9}">
      <dsp:nvSpPr>
        <dsp:cNvPr id="0" name=""/>
        <dsp:cNvSpPr/>
      </dsp:nvSpPr>
      <dsp:spPr>
        <a:xfrm>
          <a:off x="2364" y="2560896"/>
          <a:ext cx="1152328" cy="73172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9CD8D56-CBBD-4043-820F-65F28002FFD7}">
      <dsp:nvSpPr>
        <dsp:cNvPr id="0" name=""/>
        <dsp:cNvSpPr/>
      </dsp:nvSpPr>
      <dsp:spPr>
        <a:xfrm>
          <a:off x="130401" y="2682530"/>
          <a:ext cx="1152328" cy="73172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smtClean="0"/>
            <a:t>Agriculture and food security WG</a:t>
          </a:r>
          <a:endParaRPr lang="en-AU" sz="1200" kern="1200" dirty="0"/>
        </a:p>
      </dsp:txBody>
      <dsp:txXfrm>
        <a:off x="151833" y="2703962"/>
        <a:ext cx="1109464" cy="688864"/>
      </dsp:txXfrm>
    </dsp:sp>
    <dsp:sp modelId="{4C750871-593B-824F-A1AA-EAA0AA240716}">
      <dsp:nvSpPr>
        <dsp:cNvPr id="0" name=""/>
        <dsp:cNvSpPr/>
      </dsp:nvSpPr>
      <dsp:spPr>
        <a:xfrm>
          <a:off x="1410766" y="2560896"/>
          <a:ext cx="1152328" cy="73172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6E1489E-C3DF-964F-85C8-F434A5E9E733}">
      <dsp:nvSpPr>
        <dsp:cNvPr id="0" name=""/>
        <dsp:cNvSpPr/>
      </dsp:nvSpPr>
      <dsp:spPr>
        <a:xfrm>
          <a:off x="1538803" y="2682530"/>
          <a:ext cx="1152328" cy="73172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smtClean="0"/>
            <a:t>Disaster risk reduction WG</a:t>
          </a:r>
          <a:endParaRPr lang="en-AU" sz="1200" kern="1200" dirty="0"/>
        </a:p>
      </dsp:txBody>
      <dsp:txXfrm>
        <a:off x="1560235" y="2703962"/>
        <a:ext cx="1109464" cy="688864"/>
      </dsp:txXfrm>
    </dsp:sp>
    <dsp:sp modelId="{DF05DC54-9C7A-5C41-8E9C-6F6118E042F8}">
      <dsp:nvSpPr>
        <dsp:cNvPr id="0" name=""/>
        <dsp:cNvSpPr/>
      </dsp:nvSpPr>
      <dsp:spPr>
        <a:xfrm>
          <a:off x="2819168" y="2560896"/>
          <a:ext cx="1152328" cy="73172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45C9D8-23CD-FE49-A6C8-DD306369D13D}">
      <dsp:nvSpPr>
        <dsp:cNvPr id="0" name=""/>
        <dsp:cNvSpPr/>
      </dsp:nvSpPr>
      <dsp:spPr>
        <a:xfrm>
          <a:off x="2947204" y="2682530"/>
          <a:ext cx="1152328" cy="73172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smtClean="0"/>
            <a:t>Water resources WG</a:t>
          </a:r>
          <a:endParaRPr lang="en-AU" sz="1200" kern="1200" dirty="0"/>
        </a:p>
      </dsp:txBody>
      <dsp:txXfrm>
        <a:off x="2968636" y="2703962"/>
        <a:ext cx="1109464" cy="688864"/>
      </dsp:txXfrm>
    </dsp:sp>
    <dsp:sp modelId="{870B45C3-76A5-8E4A-9190-C74C9A5D74A8}">
      <dsp:nvSpPr>
        <dsp:cNvPr id="0" name=""/>
        <dsp:cNvSpPr/>
      </dsp:nvSpPr>
      <dsp:spPr>
        <a:xfrm>
          <a:off x="4227570" y="2560896"/>
          <a:ext cx="1152328" cy="73172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087655E-497A-554F-8131-3EF81AC9B48D}">
      <dsp:nvSpPr>
        <dsp:cNvPr id="0" name=""/>
        <dsp:cNvSpPr/>
      </dsp:nvSpPr>
      <dsp:spPr>
        <a:xfrm>
          <a:off x="4355606" y="2682530"/>
          <a:ext cx="1152328" cy="73172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smtClean="0"/>
            <a:t>Ecosystems and Biodiversity WG</a:t>
          </a:r>
          <a:endParaRPr lang="en-AU" sz="1200" kern="1200" dirty="0"/>
        </a:p>
      </dsp:txBody>
      <dsp:txXfrm>
        <a:off x="4377038" y="2703962"/>
        <a:ext cx="1109464" cy="688864"/>
      </dsp:txXfrm>
    </dsp:sp>
    <dsp:sp modelId="{61DB41DF-EF95-AA4D-B31E-375950B324C3}">
      <dsp:nvSpPr>
        <dsp:cNvPr id="0" name=""/>
        <dsp:cNvSpPr/>
      </dsp:nvSpPr>
      <dsp:spPr>
        <a:xfrm>
          <a:off x="5635971" y="2560896"/>
          <a:ext cx="1152328" cy="73172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174255E-65F4-4D49-B149-0E74E7B1F210}">
      <dsp:nvSpPr>
        <dsp:cNvPr id="0" name=""/>
        <dsp:cNvSpPr/>
      </dsp:nvSpPr>
      <dsp:spPr>
        <a:xfrm>
          <a:off x="5764008" y="2682530"/>
          <a:ext cx="1152328" cy="73172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smtClean="0"/>
            <a:t>Foundational Activities</a:t>
          </a:r>
        </a:p>
        <a:p>
          <a:pPr lvl="0" algn="ctr" defTabSz="533400">
            <a:lnSpc>
              <a:spcPct val="90000"/>
            </a:lnSpc>
            <a:spcBef>
              <a:spcPct val="0"/>
            </a:spcBef>
            <a:spcAft>
              <a:spcPct val="35000"/>
            </a:spcAft>
          </a:pPr>
          <a:r>
            <a:rPr lang="en-AU" sz="1200" kern="1200" dirty="0" smtClean="0"/>
            <a:t>WG</a:t>
          </a:r>
          <a:endParaRPr lang="en-AU" sz="1200" kern="1200" dirty="0"/>
        </a:p>
      </dsp:txBody>
      <dsp:txXfrm>
        <a:off x="5785440" y="2703962"/>
        <a:ext cx="1109464" cy="6888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8F83B-1F01-4D75-B577-04D473E7B521}" type="datetimeFigureOut">
              <a:rPr lang="en-US" smtClean="0"/>
              <a:t>8/30/17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355CC-EFF7-4F03-88DB-04E15E4024AE}" type="slidenum">
              <a:rPr lang="en-US" smtClean="0"/>
              <a:t>‹#›</a:t>
            </a:fld>
            <a:endParaRPr lang="en-US"/>
          </a:p>
        </p:txBody>
      </p:sp>
    </p:spTree>
    <p:extLst>
      <p:ext uri="{BB962C8B-B14F-4D97-AF65-F5344CB8AC3E}">
        <p14:creationId xmlns:p14="http://schemas.microsoft.com/office/powerpoint/2010/main" val="170374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learningcenter.obt.inpe.br/" TargetMode="External"/><Relationship Id="rId4" Type="http://schemas.openxmlformats.org/officeDocument/2006/relationships/hyperlink" Target="https://vimeo.com/inpeselper" TargetMode="External"/><Relationship Id="rId5" Type="http://schemas.openxmlformats.org/officeDocument/2006/relationships/hyperlink" Target="https://www.youtube.com/channel/UCu1VyAc8Vb7Ai0LfynOptnw"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learningcenter.obt.inpe.br/" TargetMode="External"/><Relationship Id="rId4" Type="http://schemas.openxmlformats.org/officeDocument/2006/relationships/hyperlink" Target="https://vimeo.com/inpeselper" TargetMode="External"/><Relationship Id="rId5" Type="http://schemas.openxmlformats.org/officeDocument/2006/relationships/hyperlink" Target="https://www.youtube.com/channel/UCu1VyAc8Vb7Ai0LfynOptnw"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otes Placeholde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448800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otes Placeholde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6715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otes Placeholde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92295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otes Placeholde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06347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otes Placeholde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547330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516" name="Shape 5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517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otes Placeholde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6696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Notes Placeholde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GEO CAPACITY BUILDING DATA COLLECTION TOOL (could be shown and applied for the </a:t>
            </a:r>
            <a:r>
              <a:rPr lang="en-US" dirty="0" err="1" smtClean="0"/>
              <a:t>amerigeoss</a:t>
            </a:r>
            <a:r>
              <a:rPr lang="en-US" dirty="0" smtClean="0"/>
              <a:t> community)</a:t>
            </a:r>
          </a:p>
          <a:p>
            <a:pPr lvl="1"/>
            <a:r>
              <a:rPr lang="en-US" dirty="0" smtClean="0"/>
              <a:t>Activities</a:t>
            </a:r>
          </a:p>
          <a:p>
            <a:pPr lvl="1"/>
            <a:r>
              <a:rPr lang="en-US" dirty="0" smtClean="0"/>
              <a:t>Resources</a:t>
            </a:r>
          </a:p>
          <a:p>
            <a:endParaRPr lang="en-US" dirty="0" smtClean="0"/>
          </a:p>
          <a:p>
            <a:r>
              <a:rPr lang="en-US" dirty="0" smtClean="0"/>
              <a:t>Connection with </a:t>
            </a:r>
            <a:r>
              <a:rPr lang="en-US" dirty="0" err="1" smtClean="0"/>
              <a:t>WGCapD</a:t>
            </a:r>
            <a:r>
              <a:rPr lang="en-US" dirty="0" smtClean="0"/>
              <a:t> Open Educational Resources – Discoverable Learning Materials (check with Rich how we could integrate this with AmeriGEOSS Platform)</a:t>
            </a:r>
            <a:br>
              <a:rPr lang="en-US" dirty="0" smtClean="0"/>
            </a:br>
            <a:endParaRPr lang="en-US" dirty="0" smtClean="0"/>
          </a:p>
          <a:p>
            <a:pPr lvl="1"/>
            <a:r>
              <a:rPr lang="en-US" dirty="0" smtClean="0">
                <a:hlinkClick r:id="rId3"/>
              </a:rPr>
              <a:t>http://learningcenter.obt.inpe.br/</a:t>
            </a:r>
            <a:endParaRPr lang="en-US" dirty="0" smtClean="0"/>
          </a:p>
          <a:p>
            <a:pPr lvl="1"/>
            <a:r>
              <a:rPr lang="en-US" dirty="0" smtClean="0">
                <a:hlinkClick r:id="rId4"/>
              </a:rPr>
              <a:t>https://vimeo.com/inpeselper</a:t>
            </a:r>
            <a:endParaRPr lang="en-US" dirty="0" smtClean="0"/>
          </a:p>
          <a:p>
            <a:pPr lvl="1"/>
            <a:r>
              <a:rPr lang="en-US" dirty="0" smtClean="0">
                <a:hlinkClick r:id="rId5"/>
              </a:rPr>
              <a:t>https://www.youtube.com/channel/UCu1VyAc8Vb7Ai0LfynOptnw</a:t>
            </a:r>
            <a:endParaRPr lang="en-US" dirty="0" smtClean="0"/>
          </a:p>
          <a:p>
            <a:pPr lvl="1"/>
            <a:r>
              <a:rPr lang="en-US" dirty="0" smtClean="0"/>
              <a:t>SAR Course</a:t>
            </a:r>
          </a:p>
          <a:p>
            <a:pPr eaLnBrk="1" hangingPunct="1">
              <a:spcBef>
                <a:spcPct val="0"/>
              </a:spcBef>
            </a:pPr>
            <a:endParaRPr lang="en-US" altLang="en-US" dirty="0" smtClean="0"/>
          </a:p>
        </p:txBody>
      </p:sp>
    </p:spTree>
    <p:extLst>
      <p:ext uri="{BB962C8B-B14F-4D97-AF65-F5344CB8AC3E}">
        <p14:creationId xmlns:p14="http://schemas.microsoft.com/office/powerpoint/2010/main" val="43352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Fifth Regional Platform for Disaster Risk Reduction in the Americas - March 7-9, Montreal, Canada Exhibition Booth: AmeriGEOSS had a booth at the meeting with assistance from the GEO Secretariat. We had display materials from multiple countries across the Americas. It gave good exposure for GEO and AmeriGEOSS and for our disaster and regional activities.</a:t>
            </a:r>
          </a:p>
          <a:p>
            <a:r>
              <a:rPr lang="en-US" dirty="0" smtClean="0"/>
              <a:t>Global Meeting for Disaster Risk Reduction in Mexico in May 22-26th. Brazilian Symposium on Remote Sensing – SBSR in Santos, Brazil on May 28-31. Special session </a:t>
            </a:r>
          </a:p>
          <a:p>
            <a:r>
              <a:rPr lang="en-US" dirty="0" err="1" smtClean="0"/>
              <a:t>Treinamento</a:t>
            </a:r>
            <a:r>
              <a:rPr lang="en-US" dirty="0" smtClean="0"/>
              <a:t> </a:t>
            </a:r>
            <a:r>
              <a:rPr lang="en-US" dirty="0" err="1" smtClean="0"/>
              <a:t>Acesso</a:t>
            </a:r>
            <a:r>
              <a:rPr lang="en-US" dirty="0" smtClean="0"/>
              <a:t> e </a:t>
            </a:r>
            <a:r>
              <a:rPr lang="en-US" dirty="0" err="1" smtClean="0"/>
              <a:t>Uso</a:t>
            </a:r>
            <a:r>
              <a:rPr lang="en-US" dirty="0" smtClean="0"/>
              <a:t> de </a:t>
            </a:r>
            <a:r>
              <a:rPr lang="en-US" dirty="0" err="1" smtClean="0"/>
              <a:t>Imagens</a:t>
            </a:r>
            <a:r>
              <a:rPr lang="en-US" dirty="0" smtClean="0"/>
              <a:t> dos </a:t>
            </a:r>
            <a:r>
              <a:rPr lang="en-US" dirty="0" err="1" smtClean="0"/>
              <a:t>Satélites</a:t>
            </a:r>
            <a:r>
              <a:rPr lang="en-US" dirty="0" smtClean="0"/>
              <a:t> JPSS e GOES-R </a:t>
            </a:r>
            <a:r>
              <a:rPr lang="en-US" dirty="0" err="1" smtClean="0"/>
              <a:t>em</a:t>
            </a:r>
            <a:r>
              <a:rPr lang="en-US" dirty="0" smtClean="0"/>
              <a:t> </a:t>
            </a:r>
            <a:r>
              <a:rPr lang="en-US" dirty="0" err="1" smtClean="0"/>
              <a:t>Aplicações</a:t>
            </a:r>
            <a:r>
              <a:rPr lang="en-US" dirty="0" smtClean="0"/>
              <a:t> </a:t>
            </a:r>
            <a:r>
              <a:rPr lang="en-US" dirty="0" err="1" smtClean="0"/>
              <a:t>Ambientais</a:t>
            </a:r>
            <a:r>
              <a:rPr lang="en-US" dirty="0" smtClean="0"/>
              <a:t> (GEOGLAM course was canceled due lack of quorum... I think we needed to investigate the causes for that).Connection with </a:t>
            </a:r>
            <a:br>
              <a:rPr lang="en-US" dirty="0" smtClean="0"/>
            </a:br>
            <a:endParaRPr lang="en-US" dirty="0" smtClean="0"/>
          </a:p>
          <a:p>
            <a:r>
              <a:rPr lang="en-US" dirty="0" smtClean="0"/>
              <a:t>GEO CAPACITY BUILDING DATA COLLECTION TOOL (could be shown and applied for the </a:t>
            </a:r>
            <a:r>
              <a:rPr lang="en-US" dirty="0" err="1" smtClean="0"/>
              <a:t>amerigeoss</a:t>
            </a:r>
            <a:r>
              <a:rPr lang="en-US" dirty="0" smtClean="0"/>
              <a:t> community)</a:t>
            </a:r>
          </a:p>
          <a:p>
            <a:pPr lvl="1"/>
            <a:r>
              <a:rPr lang="en-US" dirty="0" smtClean="0"/>
              <a:t>Activities</a:t>
            </a:r>
          </a:p>
          <a:p>
            <a:pPr lvl="1"/>
            <a:r>
              <a:rPr lang="en-US" dirty="0" smtClean="0"/>
              <a:t>Resources</a:t>
            </a:r>
          </a:p>
          <a:p>
            <a:r>
              <a:rPr lang="en-US" dirty="0" smtClean="0"/>
              <a:t>Connection with </a:t>
            </a:r>
            <a:r>
              <a:rPr lang="en-US" dirty="0" err="1" smtClean="0"/>
              <a:t>WGCapD</a:t>
            </a:r>
            <a:r>
              <a:rPr lang="en-US" dirty="0" smtClean="0"/>
              <a:t> Open Educational Resources – Discoverable Learning Materials (check with Rich how we could integrate this with AmeriGEOSS Platform)</a:t>
            </a:r>
            <a:br>
              <a:rPr lang="en-US" dirty="0" smtClean="0"/>
            </a:br>
            <a:endParaRPr lang="en-US" dirty="0" smtClean="0"/>
          </a:p>
          <a:p>
            <a:pPr lvl="1"/>
            <a:r>
              <a:rPr lang="en-US" dirty="0" smtClean="0">
                <a:hlinkClick r:id="rId3"/>
              </a:rPr>
              <a:t>http://learningcenter.obt.inpe.br/</a:t>
            </a:r>
            <a:endParaRPr lang="en-US" dirty="0" smtClean="0"/>
          </a:p>
          <a:p>
            <a:pPr lvl="1"/>
            <a:r>
              <a:rPr lang="en-US" dirty="0" smtClean="0">
                <a:hlinkClick r:id="rId4"/>
              </a:rPr>
              <a:t>https://vimeo.com/inpeselper</a:t>
            </a:r>
            <a:endParaRPr lang="en-US" dirty="0" smtClean="0"/>
          </a:p>
          <a:p>
            <a:pPr lvl="1"/>
            <a:r>
              <a:rPr lang="en-US" dirty="0" smtClean="0">
                <a:hlinkClick r:id="rId5"/>
              </a:rPr>
              <a:t>https://www.youtube.com/channel/UCu1VyAc8Vb7Ai0LfynOptnw</a:t>
            </a:r>
            <a:endParaRPr lang="en-US" dirty="0" smtClean="0"/>
          </a:p>
          <a:p>
            <a:pPr lvl="1"/>
            <a:r>
              <a:rPr lang="en-US" dirty="0" smtClean="0"/>
              <a:t>SAR Course</a:t>
            </a:r>
          </a:p>
          <a:p>
            <a:endParaRPr lang="en-US" dirty="0"/>
          </a:p>
        </p:txBody>
      </p:sp>
      <p:sp>
        <p:nvSpPr>
          <p:cNvPr id="4" name="Slide Number Placeholder 3"/>
          <p:cNvSpPr>
            <a:spLocks noGrp="1"/>
          </p:cNvSpPr>
          <p:nvPr>
            <p:ph type="sldNum" sz="quarter" idx="10"/>
          </p:nvPr>
        </p:nvSpPr>
        <p:spPr/>
        <p:txBody>
          <a:bodyPr/>
          <a:lstStyle/>
          <a:p>
            <a:fld id="{1E6355CC-EFF7-4F03-88DB-04E15E4024AE}" type="slidenum">
              <a:rPr lang="en-US" smtClean="0"/>
              <a:t>8</a:t>
            </a:fld>
            <a:endParaRPr lang="en-US"/>
          </a:p>
        </p:txBody>
      </p:sp>
    </p:spTree>
    <p:extLst>
      <p:ext uri="{BB962C8B-B14F-4D97-AF65-F5344CB8AC3E}">
        <p14:creationId xmlns:p14="http://schemas.microsoft.com/office/powerpoint/2010/main" val="379817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otes Placeholde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67158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CF14F3F8-1609-F44B-8EF9-C61715AE1B1C}" type="datetime1">
              <a:rPr lang="en-US" smtClean="0"/>
              <a:t>8/30/17</a:t>
            </a:fld>
            <a:endParaRPr lang="en-US"/>
          </a:p>
        </p:txBody>
      </p:sp>
      <p:sp>
        <p:nvSpPr>
          <p:cNvPr id="6" name="Holder 6"/>
          <p:cNvSpPr>
            <a:spLocks noGrp="1"/>
          </p:cNvSpPr>
          <p:nvPr>
            <p:ph type="sldNum" sz="quarter" idx="12"/>
          </p:nvPr>
        </p:nvSpPr>
        <p:spPr/>
        <p:txBody>
          <a:bodyPr/>
          <a:lstStyle>
            <a:lvl1pPr>
              <a:defRPr/>
            </a:lvl1pPr>
          </a:lstStyle>
          <a:p>
            <a:fld id="{04A14FE4-59F1-4C3A-97A8-BAA0FF3AF18E}" type="slidenum">
              <a:rPr lang="en-US" altLang="en-US"/>
              <a:pPr/>
              <a:t>‹#›</a:t>
            </a:fld>
            <a:endParaRPr lang="en-US" altLang="en-US"/>
          </a:p>
        </p:txBody>
      </p:sp>
    </p:spTree>
    <p:extLst>
      <p:ext uri="{BB962C8B-B14F-4D97-AF65-F5344CB8AC3E}">
        <p14:creationId xmlns:p14="http://schemas.microsoft.com/office/powerpoint/2010/main" val="1539429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350" b="1" i="0">
                <a:solidFill>
                  <a:srgbClr val="005FAA"/>
                </a:solidFill>
                <a:latin typeface="Arial"/>
                <a:cs typeface="Arial"/>
              </a:defRPr>
            </a:lvl1pPr>
          </a:lstStyle>
          <a:p>
            <a:endParaRPr/>
          </a:p>
        </p:txBody>
      </p:sp>
      <p:sp>
        <p:nvSpPr>
          <p:cNvPr id="3" name="Holder 3"/>
          <p:cNvSpPr>
            <a:spLocks noGrp="1"/>
          </p:cNvSpPr>
          <p:nvPr>
            <p:ph type="body" idx="1"/>
          </p:nvPr>
        </p:nvSpPr>
        <p:spPr/>
        <p:txBody>
          <a:bodyPr/>
          <a:lstStyle>
            <a:lvl1pPr>
              <a:defRPr sz="2200" b="1" i="1">
                <a:solidFill>
                  <a:srgbClr val="00B050"/>
                </a:solidFill>
                <a:latin typeface="Arial Narrow"/>
                <a:cs typeface="Arial Narrow"/>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9FE18F65-CF29-8E49-9B42-B6603A3E779D}" type="datetime1">
              <a:rPr lang="en-US" smtClean="0"/>
              <a:t>8/30/17</a:t>
            </a:fld>
            <a:endParaRPr lang="en-US"/>
          </a:p>
        </p:txBody>
      </p:sp>
      <p:sp>
        <p:nvSpPr>
          <p:cNvPr id="6" name="Holder 6"/>
          <p:cNvSpPr>
            <a:spLocks noGrp="1"/>
          </p:cNvSpPr>
          <p:nvPr>
            <p:ph type="sldNum" sz="quarter" idx="12"/>
          </p:nvPr>
        </p:nvSpPr>
        <p:spPr>
          <a:xfrm>
            <a:off x="8524875" y="6459537"/>
            <a:ext cx="331742" cy="261937"/>
          </a:xfrm>
        </p:spPr>
        <p:txBody>
          <a:bodyPr/>
          <a:lstStyle>
            <a:lvl1pPr>
              <a:defRPr/>
            </a:lvl1pPr>
          </a:lstStyle>
          <a:p>
            <a:fld id="{6067F5A5-8858-45BE-A4FC-D5EE177E811A}" type="slidenum">
              <a:rPr lang="en-US" altLang="en-US"/>
              <a:pPr/>
              <a:t>‹#›</a:t>
            </a:fld>
            <a:endParaRPr lang="en-US" altLang="en-US" dirty="0"/>
          </a:p>
        </p:txBody>
      </p:sp>
    </p:spTree>
    <p:extLst>
      <p:ext uri="{BB962C8B-B14F-4D97-AF65-F5344CB8AC3E}">
        <p14:creationId xmlns:p14="http://schemas.microsoft.com/office/powerpoint/2010/main" val="237665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350" b="1" i="0">
                <a:solidFill>
                  <a:srgbClr val="005FAA"/>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3B838DB5-B24D-4044-86AF-5FB6AB75E5E7}" type="datetime1">
              <a:rPr lang="en-US" smtClean="0"/>
              <a:t>8/30/17</a:t>
            </a:fld>
            <a:endParaRPr lang="en-US"/>
          </a:p>
        </p:txBody>
      </p:sp>
      <p:sp>
        <p:nvSpPr>
          <p:cNvPr id="7" name="Holder 6"/>
          <p:cNvSpPr>
            <a:spLocks noGrp="1"/>
          </p:cNvSpPr>
          <p:nvPr>
            <p:ph type="sldNum" sz="quarter" idx="12"/>
          </p:nvPr>
        </p:nvSpPr>
        <p:spPr/>
        <p:txBody>
          <a:bodyPr/>
          <a:lstStyle>
            <a:lvl1pPr>
              <a:defRPr/>
            </a:lvl1pPr>
          </a:lstStyle>
          <a:p>
            <a:fld id="{19493726-7D3A-41C3-BF40-DC4C27189722}" type="slidenum">
              <a:rPr lang="en-US" altLang="en-US"/>
              <a:pPr/>
              <a:t>‹#›</a:t>
            </a:fld>
            <a:endParaRPr lang="en-US" altLang="en-US"/>
          </a:p>
        </p:txBody>
      </p:sp>
    </p:spTree>
    <p:extLst>
      <p:ext uri="{BB962C8B-B14F-4D97-AF65-F5344CB8AC3E}">
        <p14:creationId xmlns:p14="http://schemas.microsoft.com/office/powerpoint/2010/main" val="425359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350" b="1" i="0">
                <a:solidFill>
                  <a:srgbClr val="005FAA"/>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D2E068B3-55A2-B84B-B19A-12D4B6AA4B89}" type="datetime1">
              <a:rPr lang="en-US" smtClean="0"/>
              <a:t>8/30/17</a:t>
            </a:fld>
            <a:endParaRPr lang="en-US"/>
          </a:p>
        </p:txBody>
      </p:sp>
      <p:sp>
        <p:nvSpPr>
          <p:cNvPr id="5" name="Holder 6"/>
          <p:cNvSpPr>
            <a:spLocks noGrp="1"/>
          </p:cNvSpPr>
          <p:nvPr>
            <p:ph type="sldNum" sz="quarter" idx="12"/>
          </p:nvPr>
        </p:nvSpPr>
        <p:spPr/>
        <p:txBody>
          <a:bodyPr/>
          <a:lstStyle>
            <a:lvl1pPr>
              <a:defRPr/>
            </a:lvl1pPr>
          </a:lstStyle>
          <a:p>
            <a:fld id="{59113669-774F-4FD6-ABB4-6A9B1FAC74A9}" type="slidenum">
              <a:rPr lang="en-US" altLang="en-US"/>
              <a:pPr/>
              <a:t>‹#›</a:t>
            </a:fld>
            <a:endParaRPr lang="en-US" altLang="en-US"/>
          </a:p>
        </p:txBody>
      </p:sp>
    </p:spTree>
    <p:extLst>
      <p:ext uri="{BB962C8B-B14F-4D97-AF65-F5344CB8AC3E}">
        <p14:creationId xmlns:p14="http://schemas.microsoft.com/office/powerpoint/2010/main" val="259579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CC4A352F-7FB2-EA44-A337-6A32F6663775}" type="datetime1">
              <a:rPr lang="en-US" smtClean="0"/>
              <a:t>8/30/17</a:t>
            </a:fld>
            <a:endParaRPr lang="en-US"/>
          </a:p>
        </p:txBody>
      </p:sp>
      <p:sp>
        <p:nvSpPr>
          <p:cNvPr id="4" name="Holder 6"/>
          <p:cNvSpPr>
            <a:spLocks noGrp="1"/>
          </p:cNvSpPr>
          <p:nvPr>
            <p:ph type="sldNum" sz="quarter" idx="12"/>
          </p:nvPr>
        </p:nvSpPr>
        <p:spPr/>
        <p:txBody>
          <a:bodyPr/>
          <a:lstStyle>
            <a:lvl1pPr>
              <a:defRPr/>
            </a:lvl1pPr>
          </a:lstStyle>
          <a:p>
            <a:fld id="{FF6E5EBE-5036-42CA-8292-1A6EC3C964E5}" type="slidenum">
              <a:rPr lang="en-US" altLang="en-US"/>
              <a:pPr/>
              <a:t>‹#›</a:t>
            </a:fld>
            <a:endParaRPr lang="en-US" altLang="en-US"/>
          </a:p>
        </p:txBody>
      </p:sp>
    </p:spTree>
    <p:extLst>
      <p:ext uri="{BB962C8B-B14F-4D97-AF65-F5344CB8AC3E}">
        <p14:creationId xmlns:p14="http://schemas.microsoft.com/office/powerpoint/2010/main" val="201614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Blank">
    <p:spTree>
      <p:nvGrpSpPr>
        <p:cNvPr id="1" name="Shape 301"/>
        <p:cNvGrpSpPr/>
        <p:nvPr/>
      </p:nvGrpSpPr>
      <p:grpSpPr>
        <a:xfrm>
          <a:off x="0" y="0"/>
          <a:ext cx="0" cy="0"/>
          <a:chOff x="0" y="0"/>
          <a:chExt cx="0" cy="0"/>
        </a:xfrm>
      </p:grpSpPr>
      <p:sp>
        <p:nvSpPr>
          <p:cNvPr id="302" name="Shape 302"/>
          <p:cNvSpPr txBox="1">
            <a:spLocks noGrp="1"/>
          </p:cNvSpPr>
          <p:nvPr>
            <p:ph type="dt" idx="10"/>
          </p:nvPr>
        </p:nvSpPr>
        <p:spPr>
          <a:xfrm>
            <a:off x="628650" y="6356357"/>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3" name="Shape 303"/>
          <p:cNvSpPr txBox="1">
            <a:spLocks noGrp="1"/>
          </p:cNvSpPr>
          <p:nvPr>
            <p:ph type="ftr" idx="11"/>
          </p:nvPr>
        </p:nvSpPr>
        <p:spPr>
          <a:xfrm>
            <a:off x="3028950" y="6356357"/>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sldNum" idx="12"/>
          </p:nvPr>
        </p:nvSpPr>
        <p:spPr>
          <a:xfrm>
            <a:off x="7086600" y="6492882"/>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b="1">
                <a:solidFill>
                  <a:srgbClr val="888888"/>
                </a:solidFill>
                <a:latin typeface="Calibri"/>
                <a:ea typeface="Calibri"/>
                <a:cs typeface="Calibri"/>
                <a:sym typeface="Calibri"/>
              </a:rPr>
              <a:t>‹#›</a:t>
            </a:fld>
            <a:endParaRPr lang="es-CO" sz="1200" b="1">
              <a:solidFill>
                <a:srgbClr val="888888"/>
              </a:solidFill>
              <a:latin typeface="Calibri"/>
              <a:ea typeface="Calibri"/>
              <a:cs typeface="Calibri"/>
              <a:sym typeface="Calibri"/>
            </a:endParaRPr>
          </a:p>
        </p:txBody>
      </p:sp>
      <p:grpSp>
        <p:nvGrpSpPr>
          <p:cNvPr id="305" name="Shape 305"/>
          <p:cNvGrpSpPr/>
          <p:nvPr/>
        </p:nvGrpSpPr>
        <p:grpSpPr>
          <a:xfrm>
            <a:off x="2" y="4991855"/>
            <a:ext cx="2358915" cy="1920239"/>
            <a:chOff x="0" y="4991855"/>
            <a:chExt cx="3145220" cy="1920239"/>
          </a:xfrm>
        </p:grpSpPr>
        <p:pic>
          <p:nvPicPr>
            <p:cNvPr id="306" name="Shape 306"/>
            <p:cNvPicPr preferRelativeResize="0"/>
            <p:nvPr/>
          </p:nvPicPr>
          <p:blipFill rotWithShape="1">
            <a:blip r:embed="rId2">
              <a:alphaModFix amt="95000"/>
            </a:blip>
            <a:srcRect/>
            <a:stretch/>
          </p:blipFill>
          <p:spPr>
            <a:xfrm>
              <a:off x="0" y="4991855"/>
              <a:ext cx="3145220" cy="1920239"/>
            </a:xfrm>
            <a:prstGeom prst="rect">
              <a:avLst/>
            </a:prstGeom>
            <a:noFill/>
            <a:ln>
              <a:noFill/>
            </a:ln>
          </p:spPr>
        </p:pic>
        <p:pic>
          <p:nvPicPr>
            <p:cNvPr id="307" name="Shape 307"/>
            <p:cNvPicPr preferRelativeResize="0"/>
            <p:nvPr/>
          </p:nvPicPr>
          <p:blipFill rotWithShape="1">
            <a:blip r:embed="rId3">
              <a:alphaModFix/>
            </a:blip>
            <a:srcRect/>
            <a:stretch/>
          </p:blipFill>
          <p:spPr>
            <a:xfrm>
              <a:off x="179758" y="5547060"/>
              <a:ext cx="1480591" cy="899569"/>
            </a:xfrm>
            <a:prstGeom prst="rect">
              <a:avLst/>
            </a:prstGeom>
            <a:noFill/>
            <a:ln>
              <a:noFill/>
            </a:ln>
            <a:effectLst>
              <a:outerShdw blurRad="50799" dist="38100" dir="5400000" algn="t" rotWithShape="0">
                <a:srgbClr val="000000">
                  <a:alpha val="40000"/>
                </a:srgbClr>
              </a:outerShdw>
              <a:reflection stA="52000" endA="300" endPos="35000" sy="-100000" algn="bl" rotWithShape="0"/>
            </a:effectLst>
          </p:spPr>
        </p:pic>
      </p:grpSp>
      <p:sp>
        <p:nvSpPr>
          <p:cNvPr id="308" name="Shape 308"/>
          <p:cNvSpPr txBox="1">
            <a:spLocks noGrp="1"/>
          </p:cNvSpPr>
          <p:nvPr>
            <p:ph type="title"/>
          </p:nvPr>
        </p:nvSpPr>
        <p:spPr>
          <a:xfrm>
            <a:off x="2198912" y="379643"/>
            <a:ext cx="5246915" cy="3751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309076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noChangeArrowheads="1"/>
          </p:cNvSpPr>
          <p:nvPr/>
        </p:nvSpPr>
        <p:spPr bwMode="auto">
          <a:xfrm>
            <a:off x="63500" y="77788"/>
            <a:ext cx="2411413" cy="574675"/>
          </a:xfrm>
          <a:prstGeom prst="rect">
            <a:avLst/>
          </a:prstGeom>
          <a:blipFill dpi="0" rotWithShape="1">
            <a:blip r:embed="rId8"/>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7" name="bk object 17"/>
          <p:cNvSpPr>
            <a:spLocks noChangeArrowheads="1"/>
          </p:cNvSpPr>
          <p:nvPr/>
        </p:nvSpPr>
        <p:spPr bwMode="auto">
          <a:xfrm>
            <a:off x="7696200" y="0"/>
            <a:ext cx="1430338" cy="896938"/>
          </a:xfrm>
          <a:prstGeom prst="rect">
            <a:avLst/>
          </a:prstGeom>
          <a:blipFill dpi="0" rotWithShape="1">
            <a:blip r:embed="rId9"/>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 name="Holder 2"/>
          <p:cNvSpPr>
            <a:spLocks noGrp="1"/>
          </p:cNvSpPr>
          <p:nvPr>
            <p:ph type="title"/>
          </p:nvPr>
        </p:nvSpPr>
        <p:spPr>
          <a:xfrm>
            <a:off x="2422525" y="454025"/>
            <a:ext cx="4298950" cy="660400"/>
          </a:xfrm>
          <a:prstGeom prst="rect">
            <a:avLst/>
          </a:prstGeom>
        </p:spPr>
        <p:txBody>
          <a:bodyPr wrap="square" lIns="0" tIns="0" rIns="0" bIns="0">
            <a:spAutoFit/>
          </a:bodyPr>
          <a:lstStyle>
            <a:lvl1pPr>
              <a:defRPr sz="2350" b="1" i="0">
                <a:solidFill>
                  <a:srgbClr val="005FAA"/>
                </a:solidFill>
                <a:latin typeface="Arial"/>
                <a:cs typeface="Arial"/>
              </a:defRPr>
            </a:lvl1pPr>
          </a:lstStyle>
          <a:p>
            <a:endParaRPr/>
          </a:p>
        </p:txBody>
      </p:sp>
      <p:sp>
        <p:nvSpPr>
          <p:cNvPr id="1029" name="Holder 3"/>
          <p:cNvSpPr>
            <a:spLocks noGrp="1"/>
          </p:cNvSpPr>
          <p:nvPr>
            <p:ph type="body" idx="1"/>
          </p:nvPr>
        </p:nvSpPr>
        <p:spPr bwMode="auto">
          <a:xfrm>
            <a:off x="682625" y="1455738"/>
            <a:ext cx="7778750"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cs typeface="+mn-cs"/>
              </a:defRPr>
            </a:lvl1pPr>
          </a:lstStyle>
          <a:p>
            <a:pPr>
              <a:defRPr/>
            </a:pPr>
            <a:endParaRP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fld id="{786F5E6E-9BD8-6849-9DB0-807B6EEC13DA}" type="datetime1">
              <a:rPr lang="en-US" smtClean="0"/>
              <a:t>8/30/17</a:t>
            </a:fld>
            <a:endParaRPr lang="en-US"/>
          </a:p>
        </p:txBody>
      </p:sp>
      <p:sp>
        <p:nvSpPr>
          <p:cNvPr id="6" name="Holder 6"/>
          <p:cNvSpPr>
            <a:spLocks noGrp="1"/>
          </p:cNvSpPr>
          <p:nvPr>
            <p:ph type="sldNum" sz="quarter" idx="7"/>
          </p:nvPr>
        </p:nvSpPr>
        <p:spPr>
          <a:xfrm>
            <a:off x="8524875" y="6459538"/>
            <a:ext cx="217488" cy="177800"/>
          </a:xfrm>
          <a:prstGeom prst="rect">
            <a:avLst/>
          </a:prstGeom>
        </p:spPr>
        <p:txBody>
          <a:bodyPr vert="horz" wrap="square" lIns="0" tIns="0" rIns="0" bIns="0" numCol="1" anchor="t" anchorCtr="0" compatLnSpc="1">
            <a:prstTxWarp prst="textNoShape">
              <a:avLst/>
            </a:prstTxWarp>
            <a:spAutoFit/>
          </a:bodyPr>
          <a:lstStyle>
            <a:lvl1pPr marL="25400">
              <a:defRPr sz="1200">
                <a:latin typeface="Tahoma" panose="020B0604030504040204" pitchFamily="34" charset="0"/>
                <a:cs typeface="Tahoma" panose="020B0604030504040204" pitchFamily="34" charset="0"/>
              </a:defRPr>
            </a:lvl1pPr>
          </a:lstStyle>
          <a:p>
            <a:fld id="{D6889289-9E25-4895-98AB-C69A4E6A03F9}" type="slidenum">
              <a:rPr lang="en-US" altLang="en-US"/>
              <a:pPr/>
              <a:t>‹#›</a:t>
            </a:fld>
            <a:endParaRPr lang="en-US" altLang="en-US"/>
          </a:p>
        </p:txBody>
      </p:sp>
    </p:spTree>
    <p:extLst>
      <p:ext uri="{BB962C8B-B14F-4D97-AF65-F5344CB8AC3E}">
        <p14:creationId xmlns:p14="http://schemas.microsoft.com/office/powerpoint/2010/main" val="1940589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5"/>
          <p:cNvSpPr txBox="1">
            <a:spLocks noChangeArrowheads="1"/>
          </p:cNvSpPr>
          <p:nvPr/>
        </p:nvSpPr>
        <p:spPr bwMode="auto">
          <a:xfrm>
            <a:off x="228600" y="4411663"/>
            <a:ext cx="5114925" cy="2129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127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b="1" dirty="0" smtClean="0">
                <a:solidFill>
                  <a:srgbClr val="3595B7"/>
                </a:solidFill>
                <a:latin typeface="Arial Narrow" panose="020B0606020202030204" pitchFamily="34" charset="0"/>
              </a:rPr>
              <a:t>Strengthening Disaster Risk Reduction across the Americas</a:t>
            </a:r>
          </a:p>
          <a:p>
            <a:pPr algn="ctr" eaLnBrk="1" hangingPunct="1"/>
            <a:r>
              <a:rPr lang="en-US" altLang="en-US" sz="2000" b="1" dirty="0" smtClean="0">
                <a:solidFill>
                  <a:srgbClr val="3595B7"/>
                </a:solidFill>
                <a:latin typeface="Arial Narrow" panose="020B0606020202030204" pitchFamily="34" charset="0"/>
              </a:rPr>
              <a:t>A Regional Summit on the Contribution of Earth Observations</a:t>
            </a:r>
            <a:endParaRPr lang="en-US" altLang="en-US" sz="2000" dirty="0">
              <a:latin typeface="Arial Narrow" panose="020B0606020202030204" pitchFamily="34" charset="0"/>
            </a:endParaRPr>
          </a:p>
          <a:p>
            <a:pPr algn="ctr" eaLnBrk="1" hangingPunct="1"/>
            <a:endParaRPr lang="en-US" altLang="en-US" sz="1000" dirty="0">
              <a:latin typeface="Times New Roman" panose="02020603050405020304" pitchFamily="18" charset="0"/>
              <a:cs typeface="Times New Roman" panose="02020603050405020304" pitchFamily="18" charset="0"/>
            </a:endParaRPr>
          </a:p>
          <a:p>
            <a:pPr algn="ctr" eaLnBrk="1" hangingPunct="1">
              <a:lnSpc>
                <a:spcPct val="101000"/>
              </a:lnSpc>
            </a:pPr>
            <a:r>
              <a:rPr lang="en-GB" altLang="en-US" sz="2000" dirty="0" smtClean="0">
                <a:solidFill>
                  <a:srgbClr val="0A5AB2"/>
                </a:solidFill>
              </a:rPr>
              <a:t>Angelica Gutierrez/USA</a:t>
            </a:r>
            <a:endParaRPr lang="en-GB" altLang="en-US" sz="2000" dirty="0" smtClean="0">
              <a:solidFill>
                <a:srgbClr val="0A5AB2"/>
              </a:solidFill>
            </a:endParaRPr>
          </a:p>
          <a:p>
            <a:pPr algn="ctr" eaLnBrk="1" hangingPunct="1">
              <a:lnSpc>
                <a:spcPct val="101000"/>
              </a:lnSpc>
            </a:pPr>
            <a:r>
              <a:rPr lang="en-US" altLang="en-US" sz="2000" dirty="0" smtClean="0">
                <a:solidFill>
                  <a:srgbClr val="0A5AB2"/>
                </a:solidFill>
                <a:latin typeface="Arial Narrow" panose="020B0606020202030204" pitchFamily="34" charset="0"/>
              </a:rPr>
              <a:t>September 4</a:t>
            </a:r>
            <a:r>
              <a:rPr lang="en-US" altLang="en-US" sz="2000" dirty="0" smtClean="0">
                <a:solidFill>
                  <a:srgbClr val="005FAA"/>
                </a:solidFill>
                <a:latin typeface="Arial Narrow" panose="020B0606020202030204" pitchFamily="34" charset="0"/>
              </a:rPr>
              <a:t>, 2017</a:t>
            </a:r>
            <a:endParaRPr lang="en-US" altLang="en-US" sz="2000" dirty="0">
              <a:latin typeface="Arial Narrow" panose="020B0606020202030204" pitchFamily="34" charset="0"/>
            </a:endParaRPr>
          </a:p>
        </p:txBody>
      </p:sp>
      <p:pic>
        <p:nvPicPr>
          <p:cNvPr id="7" name="Picture 10"/>
          <p:cNvPicPr>
            <a:picLocks noChangeAspect="1"/>
          </p:cNvPicPr>
          <p:nvPr/>
        </p:nvPicPr>
        <p:blipFill>
          <a:blip r:embed="rId3">
            <a:alphaModFix/>
            <a:extLst>
              <a:ext uri="{28A0092B-C50C-407E-A947-70E740481C1C}">
                <a14:useLocalDpi xmlns:a14="http://schemas.microsoft.com/office/drawing/2010/main"/>
              </a:ext>
            </a:extLst>
          </a:blip>
          <a:srcRect/>
          <a:stretch>
            <a:fillRect/>
          </a:stretch>
        </p:blipFill>
        <p:spPr bwMode="auto">
          <a:xfrm>
            <a:off x="5562600" y="2438400"/>
            <a:ext cx="3247080" cy="4025900"/>
          </a:xfrm>
          <a:prstGeom prst="roundRect">
            <a:avLst>
              <a:gd name="adj" fmla="val 16667"/>
            </a:avLst>
          </a:prstGeom>
          <a:ln>
            <a:noFill/>
          </a:ln>
          <a:effectLst>
            <a:glow rad="101600">
              <a:schemeClr val="tx2">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coolSlant"/>
            <a:contourClr>
              <a:srgbClr val="969696"/>
            </a:contourClr>
          </a:sp3d>
          <a:extLst/>
        </p:spPr>
        <p:style>
          <a:lnRef idx="2">
            <a:schemeClr val="dk1"/>
          </a:lnRef>
          <a:fillRef idx="1">
            <a:schemeClr val="lt1"/>
          </a:fillRef>
          <a:effectRef idx="0">
            <a:schemeClr val="dk1"/>
          </a:effectRef>
          <a:fontRef idx="minor">
            <a:schemeClr val="dk1"/>
          </a:fontRef>
        </p:style>
      </p:pic>
      <p:sp>
        <p:nvSpPr>
          <p:cNvPr id="8" name="object 4"/>
          <p:cNvSpPr txBox="1">
            <a:spLocks noChangeArrowheads="1"/>
          </p:cNvSpPr>
          <p:nvPr/>
        </p:nvSpPr>
        <p:spPr bwMode="auto">
          <a:xfrm>
            <a:off x="228600" y="941614"/>
            <a:ext cx="4876800" cy="2215991"/>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50800" dist="38100" dir="5400000" algn="t" rotWithShape="0">
              <a:srgbClr val="808080">
                <a:alpha val="39999"/>
              </a:srgbClr>
            </a:outerShdw>
          </a:effectLst>
        </p:spPr>
        <p:txBody>
          <a:bodyPr lIns="0" tIns="0" rIns="0" bIns="0">
            <a:spAutoFit/>
          </a:bodyPr>
          <a:lstStyle/>
          <a:p>
            <a:pPr marL="12700" algn="ctr" fontAlgn="auto">
              <a:spcBef>
                <a:spcPts val="0"/>
              </a:spcBef>
              <a:spcAft>
                <a:spcPts val="0"/>
              </a:spcAft>
              <a:defRPr/>
            </a:pPr>
            <a:r>
              <a:rPr sz="4800" b="1" spc="-30" dirty="0">
                <a:solidFill>
                  <a:srgbClr val="005FAA"/>
                </a:solidFill>
                <a:latin typeface="Arial Narrow"/>
                <a:ea typeface="+mn-ea"/>
                <a:cs typeface="Arial Narrow"/>
              </a:rPr>
              <a:t>Ame</a:t>
            </a:r>
            <a:r>
              <a:rPr sz="4800" b="1" spc="-25" dirty="0">
                <a:solidFill>
                  <a:srgbClr val="005FAA"/>
                </a:solidFill>
                <a:latin typeface="Arial Narrow"/>
                <a:ea typeface="+mn-ea"/>
                <a:cs typeface="Arial Narrow"/>
              </a:rPr>
              <a:t>r</a:t>
            </a:r>
            <a:r>
              <a:rPr sz="4800" b="1" spc="-5" dirty="0">
                <a:solidFill>
                  <a:srgbClr val="005FAA"/>
                </a:solidFill>
                <a:latin typeface="Arial Narrow"/>
                <a:ea typeface="+mn-ea"/>
                <a:cs typeface="Arial Narrow"/>
              </a:rPr>
              <a:t>i</a:t>
            </a:r>
            <a:r>
              <a:rPr sz="4800" b="1" dirty="0">
                <a:solidFill>
                  <a:srgbClr val="005FAA"/>
                </a:solidFill>
                <a:latin typeface="Arial Narrow"/>
                <a:ea typeface="+mn-ea"/>
                <a:cs typeface="Arial Narrow"/>
              </a:rPr>
              <a:t>G</a:t>
            </a:r>
            <a:r>
              <a:rPr sz="4800" b="1" spc="-30" dirty="0">
                <a:solidFill>
                  <a:srgbClr val="005FAA"/>
                </a:solidFill>
                <a:latin typeface="Arial Narrow"/>
                <a:ea typeface="+mn-ea"/>
                <a:cs typeface="Arial Narrow"/>
              </a:rPr>
              <a:t>E</a:t>
            </a:r>
            <a:r>
              <a:rPr sz="4800" b="1" dirty="0">
                <a:solidFill>
                  <a:srgbClr val="005FAA"/>
                </a:solidFill>
                <a:latin typeface="Arial Narrow"/>
                <a:ea typeface="+mn-ea"/>
                <a:cs typeface="Arial Narrow"/>
              </a:rPr>
              <a:t>O</a:t>
            </a:r>
            <a:r>
              <a:rPr sz="4800" b="1" spc="-30" dirty="0">
                <a:solidFill>
                  <a:srgbClr val="005FAA"/>
                </a:solidFill>
                <a:latin typeface="Arial Narrow"/>
                <a:ea typeface="+mn-ea"/>
                <a:cs typeface="Arial Narrow"/>
              </a:rPr>
              <a:t>SS</a:t>
            </a:r>
            <a:r>
              <a:rPr lang="en-US" sz="4800" b="1" spc="-30" dirty="0">
                <a:solidFill>
                  <a:srgbClr val="005FAA"/>
                </a:solidFill>
                <a:latin typeface="Arial Narrow"/>
                <a:ea typeface="+mn-ea"/>
                <a:cs typeface="Arial Narrow"/>
              </a:rPr>
              <a:t>: </a:t>
            </a:r>
            <a:r>
              <a:rPr lang="en-US" sz="4800" b="1" spc="-30" dirty="0" smtClean="0">
                <a:solidFill>
                  <a:srgbClr val="005FAA"/>
                </a:solidFill>
                <a:latin typeface="Arial Narrow"/>
                <a:ea typeface="+mn-ea"/>
                <a:cs typeface="Arial Narrow"/>
              </a:rPr>
              <a:t>Overview of the Initiative</a:t>
            </a:r>
            <a:endParaRPr lang="en-US" sz="4800" b="1" spc="-30" dirty="0" smtClean="0">
              <a:solidFill>
                <a:srgbClr val="005FAA"/>
              </a:solidFill>
              <a:latin typeface="Arial Narrow"/>
              <a:ea typeface="+mn-ea"/>
              <a:cs typeface="Arial Narrow"/>
            </a:endParaRPr>
          </a:p>
        </p:txBody>
      </p:sp>
    </p:spTree>
    <p:extLst>
      <p:ext uri="{BB962C8B-B14F-4D97-AF65-F5344CB8AC3E}">
        <p14:creationId xmlns:p14="http://schemas.microsoft.com/office/powerpoint/2010/main" val="7846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525" y="454025"/>
            <a:ext cx="4954668" cy="1446550"/>
          </a:xfrm>
        </p:spPr>
        <p:txBody>
          <a:bodyPr/>
          <a:lstStyle/>
          <a:p>
            <a:r>
              <a:rPr lang="en-US" dirty="0"/>
              <a:t>Member Countries</a:t>
            </a:r>
            <a:br>
              <a:rPr lang="en-US" dirty="0"/>
            </a:br>
            <a:r>
              <a:rPr lang="en-US" dirty="0" smtClean="0"/>
              <a:t>Disasters Priorities </a:t>
            </a:r>
            <a:r>
              <a:rPr lang="en-US" dirty="0"/>
              <a:t>and Highlights</a:t>
            </a:r>
            <a:br>
              <a:rPr lang="en-US" dirty="0"/>
            </a:br>
            <a:endParaRPr lang="en-US" dirty="0"/>
          </a:p>
        </p:txBody>
      </p:sp>
      <p:sp>
        <p:nvSpPr>
          <p:cNvPr id="3" name="Text Placeholder 2"/>
          <p:cNvSpPr>
            <a:spLocks noGrp="1"/>
          </p:cNvSpPr>
          <p:nvPr>
            <p:ph type="body" idx="1"/>
          </p:nvPr>
        </p:nvSpPr>
        <p:spPr>
          <a:xfrm>
            <a:off x="326166" y="1327719"/>
            <a:ext cx="8693848" cy="5853910"/>
          </a:xfrm>
        </p:spPr>
        <p:txBody>
          <a:bodyPr/>
          <a:lstStyle/>
          <a:p>
            <a:r>
              <a:rPr lang="en-US" dirty="0" smtClean="0"/>
              <a:t>Argentina</a:t>
            </a:r>
          </a:p>
          <a:p>
            <a:pPr marL="342900" lvl="0" indent="-342900">
              <a:buFont typeface="Arial" charset="0"/>
              <a:buChar char="•"/>
            </a:pPr>
            <a:r>
              <a:rPr lang="en-US" sz="2000" i="0" dirty="0">
                <a:solidFill>
                  <a:schemeClr val="tx1"/>
                </a:solidFill>
              </a:rPr>
              <a:t>Active participant in the International Charter Space and Major Disasters. Support to capacity building activities in the region of Latin America and engagement of regional users under the Universal Access initiative to the Charter. </a:t>
            </a:r>
          </a:p>
          <a:p>
            <a:pPr marL="342900" lvl="0" indent="-342900">
              <a:buFont typeface="Arial" charset="0"/>
              <a:buChar char="•"/>
            </a:pPr>
            <a:r>
              <a:rPr lang="en-US" sz="2000" i="0" dirty="0">
                <a:solidFill>
                  <a:schemeClr val="tx1"/>
                </a:solidFill>
              </a:rPr>
              <a:t>Development of satellite based information for applications in emergency management. L-band SAR Mission SAOCOM will be launched in </a:t>
            </a:r>
            <a:r>
              <a:rPr lang="en-US" sz="2000" i="0" dirty="0" smtClean="0">
                <a:solidFill>
                  <a:schemeClr val="tx1"/>
                </a:solidFill>
              </a:rPr>
              <a:t>2017.</a:t>
            </a:r>
            <a:endParaRPr lang="en-US" sz="2000" i="0" dirty="0">
              <a:solidFill>
                <a:schemeClr val="tx1"/>
              </a:solidFill>
            </a:endParaRPr>
          </a:p>
          <a:p>
            <a:pPr marL="342900" lvl="0" indent="-342900">
              <a:buFont typeface="Arial" charset="0"/>
              <a:buChar char="•"/>
            </a:pPr>
            <a:r>
              <a:rPr lang="en-US" sz="2000" i="0" dirty="0">
                <a:solidFill>
                  <a:schemeClr val="tx1"/>
                </a:solidFill>
              </a:rPr>
              <a:t>Main areas of work: Floods, Fires, Oil Spills, Landslides, Volcanic Eruptions and </a:t>
            </a:r>
            <a:r>
              <a:rPr lang="en-US" sz="2000" i="0" dirty="0" smtClean="0">
                <a:solidFill>
                  <a:schemeClr val="tx1"/>
                </a:solidFill>
              </a:rPr>
              <a:t>Health.</a:t>
            </a:r>
            <a:endParaRPr lang="en-US" sz="2000" i="0" dirty="0">
              <a:solidFill>
                <a:schemeClr val="tx1"/>
              </a:solidFill>
            </a:endParaRPr>
          </a:p>
          <a:p>
            <a:r>
              <a:rPr lang="en-US" dirty="0" smtClean="0"/>
              <a:t>Bahamas, Belize</a:t>
            </a:r>
            <a:endParaRPr lang="en-US" dirty="0"/>
          </a:p>
          <a:p>
            <a:pPr marL="342900" lvl="0" indent="-342900">
              <a:buFont typeface="Arial" charset="0"/>
              <a:buChar char="•"/>
            </a:pPr>
            <a:r>
              <a:rPr lang="en-US" sz="2000" i="0" dirty="0">
                <a:solidFill>
                  <a:schemeClr val="tx1"/>
                </a:solidFill>
              </a:rPr>
              <a:t>No </a:t>
            </a:r>
            <a:r>
              <a:rPr lang="en-US" sz="2000" i="0" dirty="0" smtClean="0">
                <a:solidFill>
                  <a:schemeClr val="tx1"/>
                </a:solidFill>
              </a:rPr>
              <a:t>updates</a:t>
            </a:r>
            <a:endParaRPr lang="en-US" sz="2000" i="0" dirty="0">
              <a:solidFill>
                <a:schemeClr val="tx1"/>
              </a:solidFill>
            </a:endParaRPr>
          </a:p>
          <a:p>
            <a:r>
              <a:rPr lang="en-US" dirty="0" smtClean="0"/>
              <a:t>Bolivia*</a:t>
            </a:r>
            <a:endParaRPr lang="en-US" dirty="0"/>
          </a:p>
          <a:p>
            <a:pPr marL="342900" lvl="0" indent="-342900">
              <a:buFont typeface="Arial" charset="0"/>
              <a:buChar char="•"/>
            </a:pPr>
            <a:r>
              <a:rPr lang="es-ES_tradnl" sz="2000" i="0" dirty="0" err="1" smtClean="0">
                <a:solidFill>
                  <a:schemeClr val="tx1"/>
                </a:solidFill>
              </a:rPr>
              <a:t>Priority</a:t>
            </a:r>
            <a:r>
              <a:rPr lang="es-ES_tradnl" sz="2000" i="0" dirty="0" smtClean="0">
                <a:solidFill>
                  <a:schemeClr val="tx1"/>
                </a:solidFill>
              </a:rPr>
              <a:t> to </a:t>
            </a:r>
            <a:r>
              <a:rPr lang="es-ES_tradnl" sz="2000" i="0" dirty="0" err="1">
                <a:solidFill>
                  <a:schemeClr val="tx1"/>
                </a:solidFill>
              </a:rPr>
              <a:t>identify</a:t>
            </a:r>
            <a:r>
              <a:rPr lang="es-ES_tradnl" sz="2000" i="0" dirty="0">
                <a:solidFill>
                  <a:schemeClr val="tx1"/>
                </a:solidFill>
              </a:rPr>
              <a:t> </a:t>
            </a:r>
            <a:r>
              <a:rPr lang="es-ES_tradnl" sz="2000" i="0" dirty="0" err="1">
                <a:solidFill>
                  <a:schemeClr val="tx1"/>
                </a:solidFill>
              </a:rPr>
              <a:t>technological</a:t>
            </a:r>
            <a:r>
              <a:rPr lang="es-ES_tradnl" sz="2000" i="0" dirty="0">
                <a:solidFill>
                  <a:schemeClr val="tx1"/>
                </a:solidFill>
              </a:rPr>
              <a:t> </a:t>
            </a:r>
            <a:r>
              <a:rPr lang="es-ES_tradnl" sz="2000" i="0" dirty="0" err="1">
                <a:solidFill>
                  <a:schemeClr val="tx1"/>
                </a:solidFill>
              </a:rPr>
              <a:t>tools</a:t>
            </a:r>
            <a:r>
              <a:rPr lang="es-ES_tradnl" sz="2000" i="0" dirty="0">
                <a:solidFill>
                  <a:schemeClr val="tx1"/>
                </a:solidFill>
              </a:rPr>
              <a:t> </a:t>
            </a:r>
            <a:r>
              <a:rPr lang="es-ES_tradnl" sz="2000" i="0" dirty="0" err="1">
                <a:solidFill>
                  <a:schemeClr val="tx1"/>
                </a:solidFill>
              </a:rPr>
              <a:t>that</a:t>
            </a:r>
            <a:r>
              <a:rPr lang="es-ES_tradnl" sz="2000" i="0" dirty="0">
                <a:solidFill>
                  <a:schemeClr val="tx1"/>
                </a:solidFill>
              </a:rPr>
              <a:t> can be </a:t>
            </a:r>
            <a:r>
              <a:rPr lang="es-ES_tradnl" sz="2000" i="0" dirty="0" err="1">
                <a:solidFill>
                  <a:schemeClr val="tx1"/>
                </a:solidFill>
              </a:rPr>
              <a:t>implemented</a:t>
            </a:r>
            <a:r>
              <a:rPr lang="es-ES_tradnl" sz="2000" i="0" dirty="0">
                <a:solidFill>
                  <a:schemeClr val="tx1"/>
                </a:solidFill>
              </a:rPr>
              <a:t> and </a:t>
            </a:r>
            <a:r>
              <a:rPr lang="es-ES_tradnl" sz="2000" i="0" dirty="0" err="1">
                <a:solidFill>
                  <a:schemeClr val="tx1"/>
                </a:solidFill>
              </a:rPr>
              <a:t>integrated</a:t>
            </a:r>
            <a:r>
              <a:rPr lang="es-ES_tradnl" sz="2000" i="0" dirty="0">
                <a:solidFill>
                  <a:schemeClr val="tx1"/>
                </a:solidFill>
              </a:rPr>
              <a:t> </a:t>
            </a:r>
            <a:r>
              <a:rPr lang="es-ES_tradnl" sz="2000" i="0" dirty="0" err="1">
                <a:solidFill>
                  <a:schemeClr val="tx1"/>
                </a:solidFill>
              </a:rPr>
              <a:t>into</a:t>
            </a:r>
            <a:r>
              <a:rPr lang="es-ES_tradnl" sz="2000" i="0" dirty="0">
                <a:solidFill>
                  <a:schemeClr val="tx1"/>
                </a:solidFill>
              </a:rPr>
              <a:t> </a:t>
            </a:r>
            <a:r>
              <a:rPr lang="es-ES_tradnl" sz="2000" i="0" dirty="0" err="1">
                <a:solidFill>
                  <a:schemeClr val="tx1"/>
                </a:solidFill>
              </a:rPr>
              <a:t>Early</a:t>
            </a:r>
            <a:r>
              <a:rPr lang="es-ES_tradnl" sz="2000" i="0" dirty="0">
                <a:solidFill>
                  <a:schemeClr val="tx1"/>
                </a:solidFill>
              </a:rPr>
              <a:t> </a:t>
            </a:r>
            <a:r>
              <a:rPr lang="es-ES_tradnl" sz="2000" i="0" dirty="0" err="1">
                <a:solidFill>
                  <a:schemeClr val="tx1"/>
                </a:solidFill>
              </a:rPr>
              <a:t>Warning</a:t>
            </a:r>
            <a:r>
              <a:rPr lang="es-ES_tradnl" sz="2000" i="0" dirty="0">
                <a:solidFill>
                  <a:schemeClr val="tx1"/>
                </a:solidFill>
              </a:rPr>
              <a:t> </a:t>
            </a:r>
            <a:r>
              <a:rPr lang="es-ES_tradnl" sz="2000" i="0" dirty="0" err="1">
                <a:solidFill>
                  <a:schemeClr val="tx1"/>
                </a:solidFill>
              </a:rPr>
              <a:t>Systems</a:t>
            </a:r>
            <a:r>
              <a:rPr lang="es-ES_tradnl" sz="2000" i="0" dirty="0">
                <a:solidFill>
                  <a:schemeClr val="tx1"/>
                </a:solidFill>
              </a:rPr>
              <a:t>. </a:t>
            </a:r>
            <a:endParaRPr lang="es-ES_tradnl" sz="2000" i="0" dirty="0" smtClean="0">
              <a:solidFill>
                <a:schemeClr val="tx1"/>
              </a:solidFill>
            </a:endParaRPr>
          </a:p>
          <a:p>
            <a:pPr marL="342900" lvl="0" indent="-342900">
              <a:buFont typeface="Arial" charset="0"/>
              <a:buChar char="•"/>
            </a:pPr>
            <a:r>
              <a:rPr lang="es-ES_tradnl" sz="2000" i="0" dirty="0" err="1" smtClean="0">
                <a:solidFill>
                  <a:schemeClr val="tx1"/>
                </a:solidFill>
              </a:rPr>
              <a:t>Priority</a:t>
            </a:r>
            <a:r>
              <a:rPr lang="es-ES_tradnl" sz="2000" i="0" dirty="0" smtClean="0">
                <a:solidFill>
                  <a:schemeClr val="tx1"/>
                </a:solidFill>
              </a:rPr>
              <a:t> to </a:t>
            </a:r>
            <a:r>
              <a:rPr lang="es-ES_tradnl" sz="2000" i="0" dirty="0" err="1">
                <a:solidFill>
                  <a:schemeClr val="tx1"/>
                </a:solidFill>
              </a:rPr>
              <a:t>strengthen</a:t>
            </a:r>
            <a:r>
              <a:rPr lang="es-ES_tradnl" sz="2000" i="0" dirty="0">
                <a:solidFill>
                  <a:schemeClr val="tx1"/>
                </a:solidFill>
              </a:rPr>
              <a:t> </a:t>
            </a:r>
            <a:r>
              <a:rPr lang="es-ES_tradnl" sz="2000" i="0" dirty="0" err="1">
                <a:solidFill>
                  <a:schemeClr val="tx1"/>
                </a:solidFill>
              </a:rPr>
              <a:t>the</a:t>
            </a:r>
            <a:r>
              <a:rPr lang="es-ES_tradnl" sz="2000" i="0" dirty="0">
                <a:solidFill>
                  <a:schemeClr val="tx1"/>
                </a:solidFill>
              </a:rPr>
              <a:t> </a:t>
            </a:r>
            <a:r>
              <a:rPr lang="es-ES_tradnl" sz="2000" i="0" dirty="0" err="1">
                <a:solidFill>
                  <a:schemeClr val="tx1"/>
                </a:solidFill>
              </a:rPr>
              <a:t>capacity</a:t>
            </a:r>
            <a:r>
              <a:rPr lang="es-ES_tradnl" sz="2000" i="0" dirty="0">
                <a:solidFill>
                  <a:schemeClr val="tx1"/>
                </a:solidFill>
              </a:rPr>
              <a:t> of </a:t>
            </a:r>
            <a:r>
              <a:rPr lang="es-ES_tradnl" sz="2000" i="0" dirty="0" err="1">
                <a:solidFill>
                  <a:schemeClr val="tx1"/>
                </a:solidFill>
              </a:rPr>
              <a:t>hydrometeorological</a:t>
            </a:r>
            <a:r>
              <a:rPr lang="es-ES_tradnl" sz="2000" i="0" dirty="0">
                <a:solidFill>
                  <a:schemeClr val="tx1"/>
                </a:solidFill>
              </a:rPr>
              <a:t> </a:t>
            </a:r>
            <a:r>
              <a:rPr lang="es-ES_tradnl" sz="2000" i="0" dirty="0" err="1">
                <a:solidFill>
                  <a:schemeClr val="tx1"/>
                </a:solidFill>
              </a:rPr>
              <a:t>warning</a:t>
            </a:r>
            <a:r>
              <a:rPr lang="es-ES_tradnl" sz="2000" i="0" dirty="0">
                <a:solidFill>
                  <a:schemeClr val="tx1"/>
                </a:solidFill>
              </a:rPr>
              <a:t>, </a:t>
            </a:r>
            <a:r>
              <a:rPr lang="es-ES_tradnl" sz="2000" i="0" dirty="0" err="1">
                <a:solidFill>
                  <a:schemeClr val="tx1"/>
                </a:solidFill>
              </a:rPr>
              <a:t>prevention</a:t>
            </a:r>
            <a:r>
              <a:rPr lang="es-ES_tradnl" sz="2000" i="0" dirty="0">
                <a:solidFill>
                  <a:schemeClr val="tx1"/>
                </a:solidFill>
              </a:rPr>
              <a:t> and </a:t>
            </a:r>
            <a:r>
              <a:rPr lang="es-ES_tradnl" sz="2000" i="0" dirty="0" err="1">
                <a:solidFill>
                  <a:schemeClr val="tx1"/>
                </a:solidFill>
              </a:rPr>
              <a:t>mitigation</a:t>
            </a:r>
            <a:r>
              <a:rPr lang="es-ES_tradnl" sz="2000" i="0" dirty="0">
                <a:solidFill>
                  <a:schemeClr val="tx1"/>
                </a:solidFill>
              </a:rPr>
              <a:t> of </a:t>
            </a:r>
            <a:r>
              <a:rPr lang="es-ES_tradnl" sz="2000" i="0" dirty="0" err="1">
                <a:solidFill>
                  <a:schemeClr val="tx1"/>
                </a:solidFill>
              </a:rPr>
              <a:t>floods</a:t>
            </a:r>
            <a:r>
              <a:rPr lang="es-ES_tradnl" sz="2000" i="0" dirty="0">
                <a:solidFill>
                  <a:schemeClr val="tx1"/>
                </a:solidFill>
              </a:rPr>
              <a:t> and </a:t>
            </a:r>
            <a:r>
              <a:rPr lang="es-ES_tradnl" sz="2000" i="0" dirty="0" err="1">
                <a:solidFill>
                  <a:schemeClr val="tx1"/>
                </a:solidFill>
              </a:rPr>
              <a:t>droughts</a:t>
            </a:r>
            <a:r>
              <a:rPr lang="es-ES_tradnl" sz="2000" i="0" dirty="0">
                <a:solidFill>
                  <a:schemeClr val="tx1"/>
                </a:solidFill>
              </a:rPr>
              <a:t> in vulnerable </a:t>
            </a:r>
            <a:r>
              <a:rPr lang="es-ES_tradnl" sz="2000" i="0" dirty="0" err="1">
                <a:solidFill>
                  <a:schemeClr val="tx1"/>
                </a:solidFill>
              </a:rPr>
              <a:t>watersheds</a:t>
            </a:r>
            <a:r>
              <a:rPr lang="es-ES_tradnl" sz="2000" i="0" dirty="0">
                <a:solidFill>
                  <a:schemeClr val="tx1"/>
                </a:solidFill>
              </a:rPr>
              <a:t>. </a:t>
            </a:r>
            <a:endParaRPr lang="es-ES_tradnl" sz="2000" i="0" dirty="0" smtClean="0">
              <a:solidFill>
                <a:schemeClr val="tx1"/>
              </a:solidFill>
            </a:endParaRPr>
          </a:p>
          <a:p>
            <a:pPr lvl="0" algn="r"/>
            <a:r>
              <a:rPr lang="en-US" sz="1800" dirty="0" smtClean="0"/>
              <a:t>* GEO Observer</a:t>
            </a:r>
            <a:endParaRPr lang="es-ES_tradnl" sz="1800" i="0" dirty="0">
              <a:solidFill>
                <a:schemeClr val="tx1"/>
              </a:solidFill>
            </a:endParaRPr>
          </a:p>
        </p:txBody>
      </p:sp>
      <p:pic>
        <p:nvPicPr>
          <p:cNvPr id="4" name="Shape 494"/>
          <p:cNvPicPr preferRelativeResize="0"/>
          <p:nvPr/>
        </p:nvPicPr>
        <p:blipFill rotWithShape="1">
          <a:blip r:embed="rId2">
            <a:alphaModFix/>
          </a:blip>
          <a:srcRect/>
          <a:stretch/>
        </p:blipFill>
        <p:spPr>
          <a:xfrm>
            <a:off x="1475368" y="1177300"/>
            <a:ext cx="947157" cy="535299"/>
          </a:xfrm>
          <a:prstGeom prst="rect">
            <a:avLst/>
          </a:prstGeom>
          <a:noFill/>
          <a:ln>
            <a:noFill/>
          </a:ln>
        </p:spPr>
      </p:pic>
      <p:pic>
        <p:nvPicPr>
          <p:cNvPr id="5" name="Shape 489"/>
          <p:cNvPicPr preferRelativeResize="0"/>
          <p:nvPr/>
        </p:nvPicPr>
        <p:blipFill rotWithShape="1">
          <a:blip r:embed="rId3">
            <a:alphaModFix/>
          </a:blip>
          <a:srcRect/>
          <a:stretch/>
        </p:blipFill>
        <p:spPr>
          <a:xfrm>
            <a:off x="2348062" y="3911814"/>
            <a:ext cx="947157" cy="535299"/>
          </a:xfrm>
          <a:prstGeom prst="rect">
            <a:avLst/>
          </a:prstGeom>
          <a:noFill/>
          <a:ln>
            <a:noFill/>
          </a:ln>
        </p:spPr>
      </p:pic>
      <p:pic>
        <p:nvPicPr>
          <p:cNvPr id="6" name="Shape 490"/>
          <p:cNvPicPr preferRelativeResize="0"/>
          <p:nvPr/>
        </p:nvPicPr>
        <p:blipFill rotWithShape="1">
          <a:blip r:embed="rId4">
            <a:alphaModFix/>
          </a:blip>
          <a:srcRect/>
          <a:stretch/>
        </p:blipFill>
        <p:spPr>
          <a:xfrm>
            <a:off x="3725933" y="3911814"/>
            <a:ext cx="947157" cy="535299"/>
          </a:xfrm>
          <a:prstGeom prst="rect">
            <a:avLst/>
          </a:prstGeom>
          <a:noFill/>
          <a:ln>
            <a:noFill/>
          </a:ln>
        </p:spPr>
      </p:pic>
      <p:pic>
        <p:nvPicPr>
          <p:cNvPr id="7" name="Picture 6"/>
          <p:cNvPicPr>
            <a:picLocks noChangeAspect="1"/>
          </p:cNvPicPr>
          <p:nvPr/>
        </p:nvPicPr>
        <p:blipFill>
          <a:blip r:embed="rId5"/>
          <a:stretch>
            <a:fillRect/>
          </a:stretch>
        </p:blipFill>
        <p:spPr>
          <a:xfrm>
            <a:off x="1566645" y="4737252"/>
            <a:ext cx="855880" cy="583555"/>
          </a:xfrm>
          <a:prstGeom prst="rect">
            <a:avLst/>
          </a:prstGeom>
        </p:spPr>
      </p:pic>
    </p:spTree>
    <p:extLst>
      <p:ext uri="{BB962C8B-B14F-4D97-AF65-F5344CB8AC3E}">
        <p14:creationId xmlns:p14="http://schemas.microsoft.com/office/powerpoint/2010/main" val="100302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525" y="454025"/>
            <a:ext cx="4954668" cy="1446550"/>
          </a:xfrm>
        </p:spPr>
        <p:txBody>
          <a:bodyPr/>
          <a:lstStyle/>
          <a:p>
            <a:r>
              <a:rPr lang="en-US" dirty="0"/>
              <a:t>Member Countries</a:t>
            </a:r>
            <a:br>
              <a:rPr lang="en-US" dirty="0"/>
            </a:br>
            <a:r>
              <a:rPr lang="en-US" dirty="0" smtClean="0"/>
              <a:t>Disasters Priorities </a:t>
            </a:r>
            <a:r>
              <a:rPr lang="en-US" dirty="0"/>
              <a:t>and Highlights</a:t>
            </a:r>
            <a:br>
              <a:rPr lang="en-US" dirty="0"/>
            </a:br>
            <a:endParaRPr lang="en-US" dirty="0"/>
          </a:p>
        </p:txBody>
      </p:sp>
      <p:sp>
        <p:nvSpPr>
          <p:cNvPr id="3" name="Text Placeholder 2"/>
          <p:cNvSpPr>
            <a:spLocks noGrp="1"/>
          </p:cNvSpPr>
          <p:nvPr>
            <p:ph type="body" idx="1"/>
          </p:nvPr>
        </p:nvSpPr>
        <p:spPr>
          <a:xfrm>
            <a:off x="682624" y="1416608"/>
            <a:ext cx="7778750" cy="4438138"/>
          </a:xfrm>
        </p:spPr>
        <p:txBody>
          <a:bodyPr/>
          <a:lstStyle/>
          <a:p>
            <a:r>
              <a:rPr lang="en-US" dirty="0" smtClean="0"/>
              <a:t>Brazil</a:t>
            </a:r>
          </a:p>
          <a:p>
            <a:pPr marL="342900" lvl="0" indent="-342900">
              <a:buFont typeface="Arial" charset="0"/>
              <a:buChar char="•"/>
            </a:pPr>
            <a:r>
              <a:rPr lang="en-US" sz="2000" i="0" dirty="0">
                <a:solidFill>
                  <a:schemeClr val="tx1"/>
                </a:solidFill>
              </a:rPr>
              <a:t>Brazil, through CONAB (National Food Supply Company), is fully engaged with GEOGLAM and takes part in the monthly meetings of the GEOGLAM crop monitor for AMIS, providing the Brazilian information to the board. </a:t>
            </a:r>
          </a:p>
          <a:p>
            <a:pPr marL="342900" lvl="0" indent="-342900">
              <a:buFont typeface="Arial" charset="0"/>
              <a:buChar char="•"/>
            </a:pPr>
            <a:r>
              <a:rPr lang="en-US" sz="2000" i="0" dirty="0">
                <a:solidFill>
                  <a:schemeClr val="tx1"/>
                </a:solidFill>
              </a:rPr>
              <a:t>Capacity Building : CONAB provided two instructors for </a:t>
            </a:r>
            <a:r>
              <a:rPr lang="en-US" sz="2000" i="0" dirty="0" err="1">
                <a:solidFill>
                  <a:schemeClr val="tx1"/>
                </a:solidFill>
              </a:rPr>
              <a:t>AmeriGEOSS</a:t>
            </a:r>
            <a:r>
              <a:rPr lang="en-US" sz="2000" i="0" dirty="0">
                <a:solidFill>
                  <a:schemeClr val="tx1"/>
                </a:solidFill>
              </a:rPr>
              <a:t> Week  (June 2016 ) for training on examples and applications of products generated by GLAM platform in Brazil.</a:t>
            </a:r>
          </a:p>
          <a:p>
            <a:pPr marL="342900" lvl="0" indent="-342900">
              <a:buFont typeface="Arial" charset="0"/>
              <a:buChar char="•"/>
            </a:pPr>
            <a:r>
              <a:rPr lang="en-US" sz="2000" i="0" dirty="0">
                <a:solidFill>
                  <a:schemeClr val="tx1"/>
                </a:solidFill>
              </a:rPr>
              <a:t>Brazil intends to approach Chinese counterparts to seek ways on how we could jointly offer CBERS data to the effort.</a:t>
            </a:r>
          </a:p>
          <a:p>
            <a:r>
              <a:rPr lang="en-US" dirty="0" smtClean="0"/>
              <a:t>Canada</a:t>
            </a:r>
            <a:endParaRPr lang="en-US" dirty="0"/>
          </a:p>
          <a:p>
            <a:pPr marL="342900" lvl="0" indent="-342900">
              <a:buFont typeface="Arial" charset="0"/>
              <a:buChar char="•"/>
            </a:pPr>
            <a:r>
              <a:rPr lang="en-US" sz="2000" i="0" dirty="0">
                <a:solidFill>
                  <a:schemeClr val="tx1"/>
                </a:solidFill>
              </a:rPr>
              <a:t>RADARSAT-2 Mission data access through the Committee on Earth Observation </a:t>
            </a:r>
            <a:r>
              <a:rPr lang="en-US" sz="2000" i="0" dirty="0" smtClean="0">
                <a:solidFill>
                  <a:schemeClr val="tx1"/>
                </a:solidFill>
              </a:rPr>
              <a:t>Satellites.</a:t>
            </a:r>
            <a:endParaRPr lang="en-US" sz="2000" i="0" dirty="0">
              <a:solidFill>
                <a:schemeClr val="tx1"/>
              </a:solidFill>
            </a:endParaRPr>
          </a:p>
          <a:p>
            <a:pPr marL="342900" lvl="0" indent="-342900">
              <a:buFont typeface="Arial" charset="0"/>
              <a:buChar char="•"/>
            </a:pPr>
            <a:r>
              <a:rPr lang="en-US" sz="2000" i="0" dirty="0">
                <a:solidFill>
                  <a:schemeClr val="tx1"/>
                </a:solidFill>
              </a:rPr>
              <a:t>RADARSAT Constellation Mission (RCM) – Launch in </a:t>
            </a:r>
            <a:r>
              <a:rPr lang="en-US" sz="2000" i="0" dirty="0" smtClean="0">
                <a:solidFill>
                  <a:schemeClr val="tx1"/>
                </a:solidFill>
              </a:rPr>
              <a:t>2018.</a:t>
            </a:r>
            <a:endParaRPr lang="en-US" sz="2000" i="0" dirty="0">
              <a:solidFill>
                <a:schemeClr val="tx1"/>
              </a:solidFill>
            </a:endParaRPr>
          </a:p>
        </p:txBody>
      </p:sp>
      <p:pic>
        <p:nvPicPr>
          <p:cNvPr id="5" name="Shape 495"/>
          <p:cNvPicPr preferRelativeResize="0"/>
          <p:nvPr/>
        </p:nvPicPr>
        <p:blipFill rotWithShape="1">
          <a:blip r:embed="rId2">
            <a:alphaModFix/>
          </a:blip>
          <a:srcRect/>
          <a:stretch/>
        </p:blipFill>
        <p:spPr>
          <a:xfrm>
            <a:off x="1475368" y="1287786"/>
            <a:ext cx="947157" cy="535299"/>
          </a:xfrm>
          <a:prstGeom prst="rect">
            <a:avLst/>
          </a:prstGeom>
          <a:noFill/>
          <a:ln>
            <a:noFill/>
          </a:ln>
        </p:spPr>
      </p:pic>
      <p:pic>
        <p:nvPicPr>
          <p:cNvPr id="6" name="Shape 493"/>
          <p:cNvPicPr preferRelativeResize="0"/>
          <p:nvPr/>
        </p:nvPicPr>
        <p:blipFill rotWithShape="1">
          <a:blip r:embed="rId3">
            <a:alphaModFix/>
          </a:blip>
          <a:srcRect/>
          <a:stretch/>
        </p:blipFill>
        <p:spPr>
          <a:xfrm>
            <a:off x="1649379" y="4349057"/>
            <a:ext cx="947157" cy="535299"/>
          </a:xfrm>
          <a:prstGeom prst="rect">
            <a:avLst/>
          </a:prstGeom>
          <a:noFill/>
          <a:ln>
            <a:noFill/>
          </a:ln>
        </p:spPr>
      </p:pic>
    </p:spTree>
    <p:extLst>
      <p:ext uri="{BB962C8B-B14F-4D97-AF65-F5344CB8AC3E}">
        <p14:creationId xmlns:p14="http://schemas.microsoft.com/office/powerpoint/2010/main" val="175827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525" y="454025"/>
            <a:ext cx="4954668" cy="1446550"/>
          </a:xfrm>
        </p:spPr>
        <p:txBody>
          <a:bodyPr/>
          <a:lstStyle/>
          <a:p>
            <a:r>
              <a:rPr lang="en-US" dirty="0"/>
              <a:t>Member Countries</a:t>
            </a:r>
            <a:r>
              <a:rPr lang="en-US"/>
              <a:t/>
            </a:r>
            <a:br>
              <a:rPr lang="en-US"/>
            </a:br>
            <a:r>
              <a:rPr lang="en-US" smtClean="0"/>
              <a:t>Disasters Priorities </a:t>
            </a:r>
            <a:r>
              <a:rPr lang="en-US" dirty="0"/>
              <a:t>and Highlights</a:t>
            </a:r>
            <a:br>
              <a:rPr lang="en-US" dirty="0"/>
            </a:br>
            <a:endParaRPr lang="en-US" dirty="0"/>
          </a:p>
        </p:txBody>
      </p:sp>
      <p:sp>
        <p:nvSpPr>
          <p:cNvPr id="3" name="Text Placeholder 2"/>
          <p:cNvSpPr>
            <a:spLocks noGrp="1"/>
          </p:cNvSpPr>
          <p:nvPr>
            <p:ph type="body" idx="1"/>
          </p:nvPr>
        </p:nvSpPr>
        <p:spPr>
          <a:xfrm>
            <a:off x="682624" y="1416608"/>
            <a:ext cx="7778750" cy="5564600"/>
          </a:xfrm>
        </p:spPr>
        <p:txBody>
          <a:bodyPr/>
          <a:lstStyle/>
          <a:p>
            <a:r>
              <a:rPr lang="en-US" dirty="0" smtClean="0"/>
              <a:t>Chile</a:t>
            </a:r>
          </a:p>
          <a:p>
            <a:pPr marL="342900" lvl="0" indent="-342900">
              <a:buFont typeface="Arial" charset="0"/>
              <a:buChar char="•"/>
            </a:pPr>
            <a:r>
              <a:rPr lang="en-US" sz="2000" i="0" dirty="0">
                <a:solidFill>
                  <a:schemeClr val="tx1"/>
                </a:solidFill>
              </a:rPr>
              <a:t>Working a lot on applications for disaster management. Have great experience with the disasters charter that is now supporting the universal access system.</a:t>
            </a:r>
          </a:p>
          <a:p>
            <a:pPr marL="342900" lvl="0" indent="-342900">
              <a:buFont typeface="Arial" charset="0"/>
              <a:buChar char="•"/>
            </a:pPr>
            <a:r>
              <a:rPr lang="en-US" sz="2000" i="0" dirty="0">
                <a:solidFill>
                  <a:schemeClr val="tx1"/>
                </a:solidFill>
              </a:rPr>
              <a:t>Mission with two SAR satellites developing a system for emergency management.</a:t>
            </a:r>
          </a:p>
          <a:p>
            <a:pPr marL="342900" lvl="0" indent="-342900">
              <a:buFont typeface="Arial" charset="0"/>
              <a:buChar char="•"/>
            </a:pPr>
            <a:r>
              <a:rPr lang="en-US" sz="2000" i="0" dirty="0">
                <a:solidFill>
                  <a:schemeClr val="tx1"/>
                </a:solidFill>
              </a:rPr>
              <a:t>Capacity building activities focused on earthquakes, tsunami, volcanic activities, wildfires; and in the case of floods, integration and management of data, past and present scenarios and response protocols, and their variations from dry and wet areas, given the diverse Chilean geography.</a:t>
            </a:r>
          </a:p>
          <a:p>
            <a:r>
              <a:rPr lang="en-US" dirty="0" smtClean="0"/>
              <a:t>Colombia</a:t>
            </a:r>
            <a:endParaRPr lang="en-US" dirty="0"/>
          </a:p>
          <a:p>
            <a:pPr marL="342900" lvl="0" indent="-342900">
              <a:buFont typeface="Arial" charset="0"/>
              <a:buChar char="•"/>
            </a:pPr>
            <a:r>
              <a:rPr lang="en-US" sz="2000" i="0" dirty="0" smtClean="0">
                <a:solidFill>
                  <a:schemeClr val="tx1"/>
                </a:solidFill>
              </a:rPr>
              <a:t>UNGRD</a:t>
            </a:r>
            <a:endParaRPr lang="en-US" sz="2000" i="0" dirty="0">
              <a:solidFill>
                <a:schemeClr val="tx1"/>
              </a:solidFill>
            </a:endParaRPr>
          </a:p>
          <a:p>
            <a:pPr marL="800100" lvl="1" indent="-342900">
              <a:buFont typeface="Arial" charset="0"/>
              <a:buChar char="•"/>
            </a:pPr>
            <a:r>
              <a:rPr lang="en-US" i="0" dirty="0" smtClean="0">
                <a:solidFill>
                  <a:schemeClr val="tx1"/>
                </a:solidFill>
              </a:rPr>
              <a:t>Taller </a:t>
            </a:r>
            <a:r>
              <a:rPr lang="en-US" i="0" dirty="0">
                <a:solidFill>
                  <a:schemeClr val="tx1"/>
                </a:solidFill>
              </a:rPr>
              <a:t>de </a:t>
            </a:r>
            <a:r>
              <a:rPr lang="en-US" i="0" dirty="0" err="1">
                <a:solidFill>
                  <a:schemeClr val="tx1"/>
                </a:solidFill>
              </a:rPr>
              <a:t>entrenamiento</a:t>
            </a:r>
            <a:r>
              <a:rPr lang="en-US" i="0" dirty="0">
                <a:solidFill>
                  <a:schemeClr val="tx1"/>
                </a:solidFill>
              </a:rPr>
              <a:t> del </a:t>
            </a:r>
            <a:r>
              <a:rPr lang="en-US" i="0" dirty="0" err="1">
                <a:solidFill>
                  <a:schemeClr val="tx1"/>
                </a:solidFill>
              </a:rPr>
              <a:t>proyecto</a:t>
            </a:r>
            <a:r>
              <a:rPr lang="en-US" i="0" dirty="0">
                <a:solidFill>
                  <a:schemeClr val="tx1"/>
                </a:solidFill>
              </a:rPr>
              <a:t> Charter; 12 y 13 de </a:t>
            </a:r>
            <a:r>
              <a:rPr lang="en-US" i="0" dirty="0" err="1">
                <a:solidFill>
                  <a:schemeClr val="tx1"/>
                </a:solidFill>
              </a:rPr>
              <a:t>julio</a:t>
            </a:r>
            <a:r>
              <a:rPr lang="en-US" i="0" dirty="0">
                <a:solidFill>
                  <a:schemeClr val="tx1"/>
                </a:solidFill>
              </a:rPr>
              <a:t> de 2016 </a:t>
            </a:r>
            <a:r>
              <a:rPr lang="en-US" i="0" dirty="0" err="1">
                <a:solidFill>
                  <a:schemeClr val="tx1"/>
                </a:solidFill>
              </a:rPr>
              <a:t>en</a:t>
            </a:r>
            <a:r>
              <a:rPr lang="en-US" i="0" dirty="0">
                <a:solidFill>
                  <a:schemeClr val="tx1"/>
                </a:solidFill>
              </a:rPr>
              <a:t> la UNGRD; 184 </a:t>
            </a:r>
            <a:r>
              <a:rPr lang="en-US" i="0" dirty="0" err="1">
                <a:solidFill>
                  <a:schemeClr val="tx1"/>
                </a:solidFill>
              </a:rPr>
              <a:t>profesionales</a:t>
            </a:r>
            <a:r>
              <a:rPr lang="en-US" i="0" dirty="0">
                <a:solidFill>
                  <a:schemeClr val="tx1"/>
                </a:solidFill>
              </a:rPr>
              <a:t> </a:t>
            </a:r>
            <a:r>
              <a:rPr lang="en-US" i="0" dirty="0" err="1">
                <a:solidFill>
                  <a:schemeClr val="tx1"/>
                </a:solidFill>
              </a:rPr>
              <a:t>capacitados</a:t>
            </a:r>
            <a:r>
              <a:rPr lang="en-US" i="0" dirty="0">
                <a:solidFill>
                  <a:schemeClr val="tx1"/>
                </a:solidFill>
              </a:rPr>
              <a:t> </a:t>
            </a:r>
            <a:r>
              <a:rPr lang="en-US" i="0" dirty="0" err="1">
                <a:solidFill>
                  <a:schemeClr val="tx1"/>
                </a:solidFill>
              </a:rPr>
              <a:t>en</a:t>
            </a:r>
            <a:r>
              <a:rPr lang="en-US" i="0" dirty="0">
                <a:solidFill>
                  <a:schemeClr val="tx1"/>
                </a:solidFill>
              </a:rPr>
              <a:t> Colombia </a:t>
            </a:r>
            <a:r>
              <a:rPr lang="en-US" i="0" dirty="0" err="1">
                <a:solidFill>
                  <a:schemeClr val="tx1"/>
                </a:solidFill>
              </a:rPr>
              <a:t>por</a:t>
            </a:r>
            <a:r>
              <a:rPr lang="en-US" i="0" dirty="0">
                <a:solidFill>
                  <a:schemeClr val="tx1"/>
                </a:solidFill>
              </a:rPr>
              <a:t> </a:t>
            </a:r>
            <a:r>
              <a:rPr lang="en-US" i="0" dirty="0" err="1">
                <a:solidFill>
                  <a:schemeClr val="tx1"/>
                </a:solidFill>
              </a:rPr>
              <a:t>expertos</a:t>
            </a:r>
            <a:r>
              <a:rPr lang="en-US" i="0" dirty="0">
                <a:solidFill>
                  <a:schemeClr val="tx1"/>
                </a:solidFill>
              </a:rPr>
              <a:t> de la NASA y USGS.</a:t>
            </a:r>
          </a:p>
          <a:p>
            <a:pPr marL="800100" lvl="1" indent="-342900">
              <a:buFont typeface="Arial" charset="0"/>
              <a:buChar char="•"/>
            </a:pPr>
            <a:r>
              <a:rPr lang="en-US" i="0" dirty="0" err="1" smtClean="0">
                <a:solidFill>
                  <a:schemeClr val="tx1"/>
                </a:solidFill>
              </a:rPr>
              <a:t>Activación</a:t>
            </a:r>
            <a:r>
              <a:rPr lang="en-US" i="0" dirty="0" smtClean="0">
                <a:solidFill>
                  <a:schemeClr val="tx1"/>
                </a:solidFill>
              </a:rPr>
              <a:t> </a:t>
            </a:r>
            <a:r>
              <a:rPr lang="en-US" i="0" dirty="0">
                <a:solidFill>
                  <a:schemeClr val="tx1"/>
                </a:solidFill>
              </a:rPr>
              <a:t>del Charter ante </a:t>
            </a:r>
            <a:r>
              <a:rPr lang="en-US" i="0" dirty="0" err="1">
                <a:solidFill>
                  <a:schemeClr val="tx1"/>
                </a:solidFill>
              </a:rPr>
              <a:t>evento</a:t>
            </a:r>
            <a:r>
              <a:rPr lang="en-US" i="0" dirty="0">
                <a:solidFill>
                  <a:schemeClr val="tx1"/>
                </a:solidFill>
              </a:rPr>
              <a:t> de </a:t>
            </a:r>
            <a:r>
              <a:rPr lang="en-US" i="0" dirty="0" err="1">
                <a:solidFill>
                  <a:schemeClr val="tx1"/>
                </a:solidFill>
              </a:rPr>
              <a:t>Inundación</a:t>
            </a:r>
            <a:r>
              <a:rPr lang="en-US" i="0" dirty="0">
                <a:solidFill>
                  <a:schemeClr val="tx1"/>
                </a:solidFill>
              </a:rPr>
              <a:t> </a:t>
            </a:r>
            <a:r>
              <a:rPr lang="en-US" i="0" dirty="0" err="1">
                <a:solidFill>
                  <a:schemeClr val="tx1"/>
                </a:solidFill>
              </a:rPr>
              <a:t>en</a:t>
            </a:r>
            <a:r>
              <a:rPr lang="en-US" i="0" dirty="0">
                <a:solidFill>
                  <a:schemeClr val="tx1"/>
                </a:solidFill>
              </a:rPr>
              <a:t> </a:t>
            </a:r>
            <a:r>
              <a:rPr lang="en-US" i="0" dirty="0" err="1">
                <a:solidFill>
                  <a:schemeClr val="tx1"/>
                </a:solidFill>
              </a:rPr>
              <a:t>Mocoa</a:t>
            </a:r>
            <a:r>
              <a:rPr lang="en-US" i="0" dirty="0">
                <a:solidFill>
                  <a:schemeClr val="tx1"/>
                </a:solidFill>
              </a:rPr>
              <a:t>, Putumayo el </a:t>
            </a:r>
            <a:r>
              <a:rPr lang="en-US" i="0" dirty="0" err="1">
                <a:solidFill>
                  <a:schemeClr val="tx1"/>
                </a:solidFill>
              </a:rPr>
              <a:t>sábado</a:t>
            </a:r>
            <a:r>
              <a:rPr lang="en-US" i="0" dirty="0">
                <a:solidFill>
                  <a:schemeClr val="tx1"/>
                </a:solidFill>
              </a:rPr>
              <a:t> 1º de </a:t>
            </a:r>
            <a:r>
              <a:rPr lang="en-US" i="0" dirty="0" err="1">
                <a:solidFill>
                  <a:schemeClr val="tx1"/>
                </a:solidFill>
              </a:rPr>
              <a:t>abril</a:t>
            </a:r>
            <a:r>
              <a:rPr lang="en-US" i="0" dirty="0">
                <a:solidFill>
                  <a:schemeClr val="tx1"/>
                </a:solidFill>
              </a:rPr>
              <a:t> de 2017.</a:t>
            </a:r>
            <a:endParaRPr lang="en-US" sz="1600" i="0" dirty="0">
              <a:solidFill>
                <a:schemeClr val="tx1"/>
              </a:solidFill>
            </a:endParaRPr>
          </a:p>
        </p:txBody>
      </p:sp>
      <p:pic>
        <p:nvPicPr>
          <p:cNvPr id="4" name="Shape 496"/>
          <p:cNvPicPr preferRelativeResize="0"/>
          <p:nvPr/>
        </p:nvPicPr>
        <p:blipFill rotWithShape="1">
          <a:blip r:embed="rId2">
            <a:alphaModFix/>
          </a:blip>
          <a:srcRect/>
          <a:stretch/>
        </p:blipFill>
        <p:spPr>
          <a:xfrm>
            <a:off x="1475368" y="1318782"/>
            <a:ext cx="947157" cy="535299"/>
          </a:xfrm>
          <a:prstGeom prst="rect">
            <a:avLst/>
          </a:prstGeom>
          <a:noFill/>
          <a:ln>
            <a:noFill/>
          </a:ln>
        </p:spPr>
      </p:pic>
      <p:pic>
        <p:nvPicPr>
          <p:cNvPr id="5" name="Shape 492"/>
          <p:cNvPicPr preferRelativeResize="0"/>
          <p:nvPr/>
        </p:nvPicPr>
        <p:blipFill rotWithShape="1">
          <a:blip r:embed="rId3">
            <a:alphaModFix/>
          </a:blip>
          <a:srcRect/>
          <a:stretch/>
        </p:blipFill>
        <p:spPr>
          <a:xfrm>
            <a:off x="1948946" y="4711620"/>
            <a:ext cx="947157" cy="535299"/>
          </a:xfrm>
          <a:prstGeom prst="rect">
            <a:avLst/>
          </a:prstGeom>
          <a:noFill/>
          <a:ln>
            <a:noFill/>
          </a:ln>
        </p:spPr>
      </p:pic>
    </p:spTree>
    <p:extLst>
      <p:ext uri="{BB962C8B-B14F-4D97-AF65-F5344CB8AC3E}">
        <p14:creationId xmlns:p14="http://schemas.microsoft.com/office/powerpoint/2010/main" val="1272325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525" y="454025"/>
            <a:ext cx="4954668" cy="1446550"/>
          </a:xfrm>
        </p:spPr>
        <p:txBody>
          <a:bodyPr/>
          <a:lstStyle/>
          <a:p>
            <a:r>
              <a:rPr lang="en-US" dirty="0"/>
              <a:t>Member Countries</a:t>
            </a:r>
            <a:r>
              <a:rPr lang="en-US"/>
              <a:t/>
            </a:r>
            <a:br>
              <a:rPr lang="en-US"/>
            </a:br>
            <a:r>
              <a:rPr lang="en-US" smtClean="0"/>
              <a:t>Disasters Priorities </a:t>
            </a:r>
            <a:r>
              <a:rPr lang="en-US" dirty="0"/>
              <a:t>and Highlights</a:t>
            </a:r>
            <a:br>
              <a:rPr lang="en-US" dirty="0"/>
            </a:br>
            <a:endParaRPr lang="en-US" dirty="0"/>
          </a:p>
        </p:txBody>
      </p:sp>
      <p:sp>
        <p:nvSpPr>
          <p:cNvPr id="3" name="Text Placeholder 2"/>
          <p:cNvSpPr>
            <a:spLocks noGrp="1"/>
          </p:cNvSpPr>
          <p:nvPr>
            <p:ph type="body" idx="1"/>
          </p:nvPr>
        </p:nvSpPr>
        <p:spPr>
          <a:xfrm>
            <a:off x="682624" y="1416608"/>
            <a:ext cx="7778750" cy="707886"/>
          </a:xfrm>
        </p:spPr>
        <p:txBody>
          <a:bodyPr/>
          <a:lstStyle/>
          <a:p>
            <a:r>
              <a:rPr lang="en-US" dirty="0" smtClean="0"/>
              <a:t>Costa Rica</a:t>
            </a:r>
          </a:p>
          <a:p>
            <a:pPr marL="342900" lvl="0" indent="-342900">
              <a:buFont typeface="Arial" charset="0"/>
              <a:buChar char="•"/>
            </a:pPr>
            <a:r>
              <a:rPr lang="en-US" sz="2000" i="0" dirty="0" smtClean="0">
                <a:solidFill>
                  <a:schemeClr val="tx1"/>
                </a:solidFill>
              </a:rPr>
              <a:t>Update?</a:t>
            </a:r>
            <a:endParaRPr lang="en-US" sz="2000" i="0" dirty="0">
              <a:solidFill>
                <a:schemeClr val="tx1"/>
              </a:solidFill>
            </a:endParaRPr>
          </a:p>
        </p:txBody>
      </p:sp>
    </p:spTree>
    <p:extLst>
      <p:ext uri="{BB962C8B-B14F-4D97-AF65-F5344CB8AC3E}">
        <p14:creationId xmlns:p14="http://schemas.microsoft.com/office/powerpoint/2010/main" val="1770219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525" y="454025"/>
            <a:ext cx="4954668" cy="1446550"/>
          </a:xfrm>
        </p:spPr>
        <p:txBody>
          <a:bodyPr/>
          <a:lstStyle/>
          <a:p>
            <a:r>
              <a:rPr lang="en-US" dirty="0"/>
              <a:t>Member Countries</a:t>
            </a:r>
            <a:r>
              <a:rPr lang="en-US"/>
              <a:t/>
            </a:r>
            <a:br>
              <a:rPr lang="en-US"/>
            </a:br>
            <a:r>
              <a:rPr lang="en-US" smtClean="0"/>
              <a:t>Disasters Priorities </a:t>
            </a:r>
            <a:r>
              <a:rPr lang="en-US" dirty="0"/>
              <a:t>and Highlights</a:t>
            </a:r>
            <a:br>
              <a:rPr lang="en-US" dirty="0"/>
            </a:br>
            <a:endParaRPr lang="en-US" dirty="0"/>
          </a:p>
        </p:txBody>
      </p:sp>
      <p:sp>
        <p:nvSpPr>
          <p:cNvPr id="3" name="Text Placeholder 2"/>
          <p:cNvSpPr>
            <a:spLocks noGrp="1"/>
          </p:cNvSpPr>
          <p:nvPr>
            <p:ph type="body" idx="1"/>
          </p:nvPr>
        </p:nvSpPr>
        <p:spPr>
          <a:xfrm>
            <a:off x="341661" y="1177300"/>
            <a:ext cx="8368387" cy="5816977"/>
          </a:xfrm>
        </p:spPr>
        <p:txBody>
          <a:bodyPr/>
          <a:lstStyle/>
          <a:p>
            <a:r>
              <a:rPr lang="en-US" dirty="0" smtClean="0"/>
              <a:t>Ecuador</a:t>
            </a:r>
          </a:p>
          <a:p>
            <a:pPr marL="342900" lvl="0" indent="-342900">
              <a:buFont typeface="Arial" charset="0"/>
              <a:buChar char="•"/>
            </a:pPr>
            <a:r>
              <a:rPr lang="en-US" sz="2000" i="0" dirty="0">
                <a:solidFill>
                  <a:schemeClr val="tx1"/>
                </a:solidFill>
              </a:rPr>
              <a:t>We conduct activities towards the delivery of data and </a:t>
            </a:r>
            <a:r>
              <a:rPr lang="en-US" sz="2000" i="0" dirty="0" err="1">
                <a:solidFill>
                  <a:schemeClr val="tx1"/>
                </a:solidFill>
              </a:rPr>
              <a:t>hydrometeorological</a:t>
            </a:r>
            <a:r>
              <a:rPr lang="en-US" sz="2000" i="0" dirty="0">
                <a:solidFill>
                  <a:schemeClr val="tx1"/>
                </a:solidFill>
              </a:rPr>
              <a:t> information (meteorological and hydrological forecasting, early warning systems, hydro-meteorological, hydrological forecasts of the most important rivers in Ecuador, among others) for disaster management. This information is referred to the National Secretariat for Risk Management and to the decentralized autonomous governments.</a:t>
            </a:r>
          </a:p>
          <a:p>
            <a:pPr marL="342900" lvl="0" indent="-342900">
              <a:buFont typeface="Arial" charset="0"/>
              <a:buChar char="•"/>
            </a:pPr>
            <a:r>
              <a:rPr lang="en-US" sz="2000" i="0" dirty="0">
                <a:solidFill>
                  <a:schemeClr val="tx1"/>
                </a:solidFill>
              </a:rPr>
              <a:t> The support of other applications for disaster management is necessary, and will be useful to the already developed experience and to be part of the International Disaster Charter and the universal access system. It is a priority to participate in the information provided by the two SAR satellites to develop an emergency management system.</a:t>
            </a:r>
          </a:p>
          <a:p>
            <a:pPr marL="342900" lvl="0" indent="-342900">
              <a:buFont typeface="Arial" charset="0"/>
              <a:buChar char="•"/>
            </a:pPr>
            <a:r>
              <a:rPr lang="en-US" sz="2000" i="0" dirty="0">
                <a:solidFill>
                  <a:schemeClr val="tx1"/>
                </a:solidFill>
              </a:rPr>
              <a:t>It is important to note the need to continue supporting the implementation of the DEWETRA program, already initiated by INAMHI in Ecuador.</a:t>
            </a:r>
          </a:p>
          <a:p>
            <a:pPr marL="342900" lvl="0" indent="-342900">
              <a:buFont typeface="Arial" charset="0"/>
              <a:buChar char="•"/>
            </a:pPr>
            <a:r>
              <a:rPr lang="en-US" sz="2000" i="0" dirty="0">
                <a:solidFill>
                  <a:schemeClr val="tx1"/>
                </a:solidFill>
              </a:rPr>
              <a:t> Ecuador is interested in participating in exchange programs with experts in the handling of spatial images applied to risk management, as well as training workshops</a:t>
            </a:r>
            <a:r>
              <a:rPr lang="en-US" sz="2000" i="0" dirty="0" smtClean="0">
                <a:solidFill>
                  <a:schemeClr val="tx1"/>
                </a:solidFill>
              </a:rPr>
              <a:t>.</a:t>
            </a:r>
            <a:endParaRPr lang="en-US" sz="2000" i="0" dirty="0">
              <a:solidFill>
                <a:schemeClr val="tx1"/>
              </a:solidFill>
            </a:endParaRPr>
          </a:p>
        </p:txBody>
      </p:sp>
      <p:pic>
        <p:nvPicPr>
          <p:cNvPr id="4" name="Shape 481"/>
          <p:cNvPicPr preferRelativeResize="0"/>
          <p:nvPr/>
        </p:nvPicPr>
        <p:blipFill rotWithShape="1">
          <a:blip r:embed="rId2">
            <a:alphaModFix/>
          </a:blip>
          <a:srcRect/>
          <a:stretch/>
        </p:blipFill>
        <p:spPr>
          <a:xfrm>
            <a:off x="1351558" y="1047037"/>
            <a:ext cx="946404" cy="539494"/>
          </a:xfrm>
          <a:prstGeom prst="rect">
            <a:avLst/>
          </a:prstGeom>
          <a:noFill/>
          <a:ln>
            <a:noFill/>
          </a:ln>
        </p:spPr>
      </p:pic>
    </p:spTree>
    <p:extLst>
      <p:ext uri="{BB962C8B-B14F-4D97-AF65-F5344CB8AC3E}">
        <p14:creationId xmlns:p14="http://schemas.microsoft.com/office/powerpoint/2010/main" val="115264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525" y="454025"/>
            <a:ext cx="4954668" cy="1446550"/>
          </a:xfrm>
        </p:spPr>
        <p:txBody>
          <a:bodyPr/>
          <a:lstStyle/>
          <a:p>
            <a:r>
              <a:rPr lang="en-US" dirty="0"/>
              <a:t>Member Countries</a:t>
            </a:r>
            <a:r>
              <a:rPr lang="en-US"/>
              <a:t/>
            </a:r>
            <a:br>
              <a:rPr lang="en-US"/>
            </a:br>
            <a:r>
              <a:rPr lang="en-US" smtClean="0"/>
              <a:t>Disasters Priorities </a:t>
            </a:r>
            <a:r>
              <a:rPr lang="en-US" dirty="0"/>
              <a:t>and Highlights</a:t>
            </a:r>
            <a:br>
              <a:rPr lang="en-US" dirty="0"/>
            </a:br>
            <a:endParaRPr lang="en-US" dirty="0"/>
          </a:p>
        </p:txBody>
      </p:sp>
      <p:sp>
        <p:nvSpPr>
          <p:cNvPr id="3" name="Text Placeholder 2"/>
          <p:cNvSpPr>
            <a:spLocks noGrp="1"/>
          </p:cNvSpPr>
          <p:nvPr>
            <p:ph type="body" idx="1"/>
          </p:nvPr>
        </p:nvSpPr>
        <p:spPr>
          <a:xfrm>
            <a:off x="247972" y="1445967"/>
            <a:ext cx="8400081" cy="5644622"/>
          </a:xfrm>
        </p:spPr>
        <p:txBody>
          <a:bodyPr/>
          <a:lstStyle/>
          <a:p>
            <a:r>
              <a:rPr lang="en-US" dirty="0" smtClean="0"/>
              <a:t>Guatemala*</a:t>
            </a:r>
            <a:endParaRPr lang="en-US" dirty="0"/>
          </a:p>
          <a:p>
            <a:pPr marL="342900" lvl="0" indent="-342900">
              <a:buFont typeface="Arial" charset="0"/>
              <a:buChar char="•"/>
            </a:pPr>
            <a:r>
              <a:rPr lang="en-US" sz="2000" i="0" dirty="0" smtClean="0">
                <a:solidFill>
                  <a:schemeClr val="tx1"/>
                </a:solidFill>
              </a:rPr>
              <a:t>No update.</a:t>
            </a:r>
          </a:p>
          <a:p>
            <a:r>
              <a:rPr lang="en-US" dirty="0"/>
              <a:t>Honduras</a:t>
            </a:r>
          </a:p>
          <a:p>
            <a:pPr marL="342900" lvl="0" indent="-342900">
              <a:buFont typeface="Arial" charset="0"/>
              <a:buChar char="•"/>
            </a:pPr>
            <a:r>
              <a:rPr lang="en-US" sz="2000" i="0" dirty="0">
                <a:solidFill>
                  <a:schemeClr val="tx1"/>
                </a:solidFill>
              </a:rPr>
              <a:t>No update.</a:t>
            </a:r>
          </a:p>
          <a:p>
            <a:pPr lvl="0"/>
            <a:r>
              <a:rPr lang="en-US" dirty="0" smtClean="0"/>
              <a:t>Mexico</a:t>
            </a:r>
          </a:p>
          <a:p>
            <a:pPr marL="342900" lvl="0" indent="-342900">
              <a:buFont typeface="Arial" charset="0"/>
              <a:buChar char="•"/>
            </a:pPr>
            <a:r>
              <a:rPr lang="en-US" sz="2000" i="0" dirty="0">
                <a:solidFill>
                  <a:schemeClr val="tx1"/>
                </a:solidFill>
              </a:rPr>
              <a:t>Interinstitutional collaborative platform for disaster risk management, including prevention, real-time response and recovery (&gt;15 participating government entities</a:t>
            </a:r>
            <a:r>
              <a:rPr lang="en-US" sz="2000" i="0" dirty="0" smtClean="0">
                <a:solidFill>
                  <a:schemeClr val="tx1"/>
                </a:solidFill>
              </a:rPr>
              <a:t>).</a:t>
            </a:r>
            <a:endParaRPr lang="en-US" sz="2000" i="0" dirty="0">
              <a:solidFill>
                <a:schemeClr val="tx1"/>
              </a:solidFill>
            </a:endParaRPr>
          </a:p>
          <a:p>
            <a:pPr marL="342900" lvl="0" indent="-342900">
              <a:buFont typeface="Arial" charset="0"/>
              <a:buChar char="•"/>
            </a:pPr>
            <a:r>
              <a:rPr lang="en-US" sz="2000" i="0" dirty="0">
                <a:solidFill>
                  <a:schemeClr val="tx1"/>
                </a:solidFill>
              </a:rPr>
              <a:t>Development of a Caribbean-Central American platform (open geoportal) for disaster risk management, to include geodetic, physical/environmental, socio-demographic &amp; economic layers (within joint International Development Cooperation Projects (AMEXCID, INEGI, CENAPRED, CEPREDENAC, CDEMA).</a:t>
            </a:r>
          </a:p>
          <a:p>
            <a:r>
              <a:rPr lang="en-US" dirty="0" smtClean="0"/>
              <a:t>Panama</a:t>
            </a:r>
            <a:endParaRPr lang="en-US" dirty="0"/>
          </a:p>
          <a:p>
            <a:pPr marL="342900" lvl="0" indent="-342900">
              <a:buFont typeface="Arial" charset="0"/>
              <a:buChar char="•"/>
            </a:pPr>
            <a:r>
              <a:rPr lang="en-US" sz="2000" i="0" dirty="0" smtClean="0">
                <a:solidFill>
                  <a:schemeClr val="tx1"/>
                </a:solidFill>
              </a:rPr>
              <a:t>No update.</a:t>
            </a:r>
          </a:p>
          <a:p>
            <a:pPr algn="r"/>
            <a:r>
              <a:rPr lang="en-US" sz="1800" dirty="0"/>
              <a:t>* GEO Observer</a:t>
            </a:r>
            <a:endParaRPr lang="es-ES_tradnl" sz="1800" i="0" dirty="0">
              <a:solidFill>
                <a:schemeClr val="tx1"/>
              </a:solidFill>
            </a:endParaRPr>
          </a:p>
          <a:p>
            <a:pPr marL="342900" lvl="0" indent="-342900">
              <a:buFont typeface="Arial" charset="0"/>
              <a:buChar char="•"/>
            </a:pPr>
            <a:endParaRPr lang="en-US" sz="2000" i="0" dirty="0">
              <a:solidFill>
                <a:schemeClr val="tx1"/>
              </a:solidFill>
            </a:endParaRPr>
          </a:p>
        </p:txBody>
      </p:sp>
      <p:pic>
        <p:nvPicPr>
          <p:cNvPr id="4" name="Shape 480"/>
          <p:cNvPicPr preferRelativeResize="0"/>
          <p:nvPr/>
        </p:nvPicPr>
        <p:blipFill rotWithShape="1">
          <a:blip r:embed="rId2">
            <a:alphaModFix/>
          </a:blip>
          <a:srcRect/>
          <a:stretch/>
        </p:blipFill>
        <p:spPr>
          <a:xfrm>
            <a:off x="1707690" y="2152622"/>
            <a:ext cx="946404" cy="539494"/>
          </a:xfrm>
          <a:prstGeom prst="rect">
            <a:avLst/>
          </a:prstGeom>
          <a:noFill/>
          <a:ln>
            <a:noFill/>
          </a:ln>
        </p:spPr>
      </p:pic>
      <p:pic>
        <p:nvPicPr>
          <p:cNvPr id="5" name="Shape 486"/>
          <p:cNvPicPr preferRelativeResize="0"/>
          <p:nvPr/>
        </p:nvPicPr>
        <p:blipFill rotWithShape="1">
          <a:blip r:embed="rId3">
            <a:alphaModFix/>
          </a:blip>
          <a:srcRect/>
          <a:stretch/>
        </p:blipFill>
        <p:spPr>
          <a:xfrm>
            <a:off x="1518246" y="2918340"/>
            <a:ext cx="946404" cy="539494"/>
          </a:xfrm>
          <a:prstGeom prst="rect">
            <a:avLst/>
          </a:prstGeom>
          <a:noFill/>
          <a:ln>
            <a:noFill/>
          </a:ln>
        </p:spPr>
      </p:pic>
      <p:pic>
        <p:nvPicPr>
          <p:cNvPr id="6" name="Shape 479"/>
          <p:cNvPicPr preferRelativeResize="0"/>
          <p:nvPr/>
        </p:nvPicPr>
        <p:blipFill rotWithShape="1">
          <a:blip r:embed="rId4">
            <a:alphaModFix/>
          </a:blip>
          <a:srcRect/>
          <a:stretch/>
        </p:blipFill>
        <p:spPr>
          <a:xfrm>
            <a:off x="1471751" y="5556056"/>
            <a:ext cx="946404" cy="539494"/>
          </a:xfrm>
          <a:prstGeom prst="rect">
            <a:avLst/>
          </a:prstGeom>
          <a:noFill/>
          <a:ln>
            <a:noFill/>
          </a:ln>
        </p:spPr>
      </p:pic>
      <p:pic>
        <p:nvPicPr>
          <p:cNvPr id="7" name="Picture 6"/>
          <p:cNvPicPr>
            <a:picLocks noChangeAspect="1"/>
          </p:cNvPicPr>
          <p:nvPr/>
        </p:nvPicPr>
        <p:blipFill>
          <a:blip r:embed="rId5"/>
          <a:stretch>
            <a:fillRect/>
          </a:stretch>
        </p:blipFill>
        <p:spPr>
          <a:xfrm>
            <a:off x="1707690" y="1332854"/>
            <a:ext cx="944715" cy="590447"/>
          </a:xfrm>
          <a:prstGeom prst="rect">
            <a:avLst/>
          </a:prstGeom>
        </p:spPr>
      </p:pic>
    </p:spTree>
    <p:extLst>
      <p:ext uri="{BB962C8B-B14F-4D97-AF65-F5344CB8AC3E}">
        <p14:creationId xmlns:p14="http://schemas.microsoft.com/office/powerpoint/2010/main" val="144826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525" y="454025"/>
            <a:ext cx="4954668" cy="1446550"/>
          </a:xfrm>
        </p:spPr>
        <p:txBody>
          <a:bodyPr/>
          <a:lstStyle/>
          <a:p>
            <a:r>
              <a:rPr lang="en-US" dirty="0"/>
              <a:t>Member Countries</a:t>
            </a:r>
            <a:r>
              <a:rPr lang="en-US"/>
              <a:t/>
            </a:r>
            <a:br>
              <a:rPr lang="en-US"/>
            </a:br>
            <a:r>
              <a:rPr lang="en-US" smtClean="0"/>
              <a:t>Disasters Priorities </a:t>
            </a:r>
            <a:r>
              <a:rPr lang="en-US" dirty="0"/>
              <a:t>and Highlights</a:t>
            </a:r>
            <a:br>
              <a:rPr lang="en-US" dirty="0"/>
            </a:br>
            <a:endParaRPr lang="en-US" dirty="0"/>
          </a:p>
        </p:txBody>
      </p:sp>
      <p:sp>
        <p:nvSpPr>
          <p:cNvPr id="3" name="Text Placeholder 2"/>
          <p:cNvSpPr>
            <a:spLocks noGrp="1"/>
          </p:cNvSpPr>
          <p:nvPr>
            <p:ph type="body" idx="1"/>
          </p:nvPr>
        </p:nvSpPr>
        <p:spPr>
          <a:xfrm>
            <a:off x="682624" y="1416608"/>
            <a:ext cx="7778750" cy="3945696"/>
          </a:xfrm>
        </p:spPr>
        <p:txBody>
          <a:bodyPr/>
          <a:lstStyle/>
          <a:p>
            <a:r>
              <a:rPr lang="en-US" dirty="0"/>
              <a:t>Paraguay (</a:t>
            </a:r>
            <a:r>
              <a:rPr lang="en-US" dirty="0" err="1"/>
              <a:t>Guyra</a:t>
            </a:r>
            <a:r>
              <a:rPr lang="en-US" dirty="0"/>
              <a:t> Paraguay – GP)</a:t>
            </a:r>
          </a:p>
          <a:p>
            <a:pPr marL="342900" lvl="0" indent="-342900">
              <a:buFont typeface="Arial" charset="0"/>
              <a:buChar char="•"/>
            </a:pPr>
            <a:r>
              <a:rPr lang="en-US" sz="2000" i="0" dirty="0">
                <a:solidFill>
                  <a:schemeClr val="tx1"/>
                </a:solidFill>
              </a:rPr>
              <a:t>GP will continue its monitoring of water-floods and fire-heat focus in the Chaco region.</a:t>
            </a:r>
          </a:p>
          <a:p>
            <a:pPr marL="342900" lvl="0" indent="-342900">
              <a:buFont typeface="Arial" charset="0"/>
              <a:buChar char="•"/>
            </a:pPr>
            <a:r>
              <a:rPr lang="en-US" sz="2000" i="0" dirty="0">
                <a:solidFill>
                  <a:schemeClr val="tx1"/>
                </a:solidFill>
              </a:rPr>
              <a:t>GP will continue its land use change monitoring for the Chaco.</a:t>
            </a:r>
          </a:p>
          <a:p>
            <a:pPr marL="342900" lvl="0" indent="-342900">
              <a:buFont typeface="Arial" charset="0"/>
              <a:buChar char="•"/>
            </a:pPr>
            <a:r>
              <a:rPr lang="en-US" sz="2000" i="0" dirty="0">
                <a:solidFill>
                  <a:schemeClr val="tx1"/>
                </a:solidFill>
              </a:rPr>
              <a:t>Information System for adaptation to climatic events in agriculture, hydrology and health.</a:t>
            </a:r>
          </a:p>
          <a:p>
            <a:r>
              <a:rPr lang="en-US" dirty="0" smtClean="0"/>
              <a:t>Peru (Space Agency of Peru, CONIDA)</a:t>
            </a:r>
          </a:p>
          <a:p>
            <a:pPr marL="342900" lvl="0" indent="-342900">
              <a:buFont typeface="Arial" charset="0"/>
              <a:buChar char="•"/>
            </a:pPr>
            <a:r>
              <a:rPr lang="en-US" sz="2000" i="0" dirty="0" smtClean="0">
                <a:solidFill>
                  <a:schemeClr val="tx1"/>
                </a:solidFill>
              </a:rPr>
              <a:t>Priority of identification </a:t>
            </a:r>
            <a:r>
              <a:rPr lang="en-US" sz="2000" i="0" dirty="0">
                <a:solidFill>
                  <a:schemeClr val="tx1"/>
                </a:solidFill>
              </a:rPr>
              <a:t>of Populated Rodents exposed to natural hazards</a:t>
            </a:r>
          </a:p>
          <a:p>
            <a:pPr marL="342900" lvl="0" indent="-342900">
              <a:buFont typeface="Arial" charset="0"/>
              <a:buChar char="•"/>
            </a:pPr>
            <a:r>
              <a:rPr lang="en-US" sz="2000" i="0" dirty="0">
                <a:solidFill>
                  <a:schemeClr val="tx1"/>
                </a:solidFill>
              </a:rPr>
              <a:t>Priority of </a:t>
            </a:r>
            <a:r>
              <a:rPr lang="en-US" sz="2000" i="0" dirty="0" smtClean="0">
                <a:solidFill>
                  <a:schemeClr val="tx1"/>
                </a:solidFill>
              </a:rPr>
              <a:t>flooding</a:t>
            </a:r>
            <a:endParaRPr lang="en-US" sz="2000" i="0" dirty="0">
              <a:solidFill>
                <a:schemeClr val="tx1"/>
              </a:solidFill>
            </a:endParaRPr>
          </a:p>
          <a:p>
            <a:pPr marL="342900" lvl="0" indent="-342900">
              <a:buFont typeface="Arial" charset="0"/>
              <a:buChar char="•"/>
            </a:pPr>
            <a:r>
              <a:rPr lang="en-US" sz="2000" i="0" dirty="0">
                <a:solidFill>
                  <a:schemeClr val="tx1"/>
                </a:solidFill>
              </a:rPr>
              <a:t>Priority of d</a:t>
            </a:r>
            <a:r>
              <a:rPr lang="en-US" sz="2000" i="0" dirty="0" smtClean="0">
                <a:solidFill>
                  <a:schemeClr val="tx1"/>
                </a:solidFill>
              </a:rPr>
              <a:t>rought (</a:t>
            </a:r>
            <a:r>
              <a:rPr lang="en-US" sz="2000" i="0" dirty="0" err="1" smtClean="0">
                <a:solidFill>
                  <a:schemeClr val="tx1"/>
                </a:solidFill>
              </a:rPr>
              <a:t>Sequias</a:t>
            </a:r>
            <a:r>
              <a:rPr lang="en-US" sz="2000" i="0" dirty="0" smtClean="0">
                <a:solidFill>
                  <a:schemeClr val="tx1"/>
                </a:solidFill>
              </a:rPr>
              <a:t>)</a:t>
            </a:r>
            <a:endParaRPr lang="en-US" sz="2000" i="0" dirty="0">
              <a:solidFill>
                <a:schemeClr val="tx1"/>
              </a:solidFill>
            </a:endParaRPr>
          </a:p>
          <a:p>
            <a:pPr marL="342900" lvl="0" indent="-342900">
              <a:buFont typeface="Arial" charset="0"/>
              <a:buChar char="•"/>
            </a:pPr>
            <a:r>
              <a:rPr lang="en-US" sz="2000" i="0" dirty="0" smtClean="0">
                <a:solidFill>
                  <a:schemeClr val="tx1"/>
                </a:solidFill>
              </a:rPr>
              <a:t>Priority of mass movements</a:t>
            </a:r>
            <a:endParaRPr lang="en-US" sz="2000" i="0" dirty="0">
              <a:solidFill>
                <a:schemeClr val="tx1"/>
              </a:solidFill>
            </a:endParaRPr>
          </a:p>
        </p:txBody>
      </p:sp>
      <p:pic>
        <p:nvPicPr>
          <p:cNvPr id="4" name="Shape 484"/>
          <p:cNvPicPr preferRelativeResize="0"/>
          <p:nvPr/>
        </p:nvPicPr>
        <p:blipFill rotWithShape="1">
          <a:blip r:embed="rId2">
            <a:alphaModFix/>
          </a:blip>
          <a:srcRect/>
          <a:stretch/>
        </p:blipFill>
        <p:spPr>
          <a:xfrm>
            <a:off x="4426657" y="1239292"/>
            <a:ext cx="946404" cy="539494"/>
          </a:xfrm>
          <a:prstGeom prst="rect">
            <a:avLst/>
          </a:prstGeom>
          <a:noFill/>
          <a:ln>
            <a:noFill/>
          </a:ln>
        </p:spPr>
      </p:pic>
      <p:pic>
        <p:nvPicPr>
          <p:cNvPr id="5" name="Shape 485"/>
          <p:cNvPicPr preferRelativeResize="0"/>
          <p:nvPr/>
        </p:nvPicPr>
        <p:blipFill rotWithShape="1">
          <a:blip r:embed="rId3">
            <a:alphaModFix/>
          </a:blip>
          <a:srcRect/>
          <a:stretch/>
        </p:blipFill>
        <p:spPr>
          <a:xfrm>
            <a:off x="4899859" y="3389456"/>
            <a:ext cx="946404" cy="539494"/>
          </a:xfrm>
          <a:prstGeom prst="rect">
            <a:avLst/>
          </a:prstGeom>
          <a:noFill/>
          <a:ln>
            <a:noFill/>
          </a:ln>
        </p:spPr>
      </p:pic>
    </p:spTree>
    <p:extLst>
      <p:ext uri="{BB962C8B-B14F-4D97-AF65-F5344CB8AC3E}">
        <p14:creationId xmlns:p14="http://schemas.microsoft.com/office/powerpoint/2010/main" val="196078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525" y="454025"/>
            <a:ext cx="4954668" cy="1446550"/>
          </a:xfrm>
        </p:spPr>
        <p:txBody>
          <a:bodyPr/>
          <a:lstStyle/>
          <a:p>
            <a:r>
              <a:rPr lang="en-US" dirty="0"/>
              <a:t>Member Countries</a:t>
            </a:r>
            <a:r>
              <a:rPr lang="en-US"/>
              <a:t/>
            </a:r>
            <a:br>
              <a:rPr lang="en-US"/>
            </a:br>
            <a:r>
              <a:rPr lang="en-US" smtClean="0"/>
              <a:t>Disasters Priorities </a:t>
            </a:r>
            <a:r>
              <a:rPr lang="en-US" dirty="0"/>
              <a:t>and Highlights</a:t>
            </a:r>
            <a:br>
              <a:rPr lang="en-US" dirty="0"/>
            </a:br>
            <a:endParaRPr lang="en-US" dirty="0"/>
          </a:p>
        </p:txBody>
      </p:sp>
      <p:sp>
        <p:nvSpPr>
          <p:cNvPr id="3" name="Text Placeholder 2"/>
          <p:cNvSpPr>
            <a:spLocks noGrp="1"/>
          </p:cNvSpPr>
          <p:nvPr>
            <p:ph type="body" idx="1"/>
          </p:nvPr>
        </p:nvSpPr>
        <p:spPr>
          <a:xfrm>
            <a:off x="682624" y="1416608"/>
            <a:ext cx="7778750" cy="4130361"/>
          </a:xfrm>
        </p:spPr>
        <p:txBody>
          <a:bodyPr/>
          <a:lstStyle/>
          <a:p>
            <a:r>
              <a:rPr lang="en-US" dirty="0" smtClean="0"/>
              <a:t>United States</a:t>
            </a:r>
          </a:p>
          <a:p>
            <a:pPr marL="342900" lvl="0" indent="-342900">
              <a:buFont typeface="Arial" charset="0"/>
              <a:buChar char="•"/>
            </a:pPr>
            <a:r>
              <a:rPr lang="en-US" sz="2000" i="0" dirty="0">
                <a:solidFill>
                  <a:schemeClr val="tx1"/>
                </a:solidFill>
              </a:rPr>
              <a:t>Working to improve disaster response coordination and foster common improvements in risk resilience best practices across GEO member countries in the Americas.  </a:t>
            </a:r>
          </a:p>
          <a:p>
            <a:pPr marL="342900" lvl="0" indent="-342900">
              <a:buFont typeface="Arial" charset="0"/>
              <a:buChar char="•"/>
            </a:pPr>
            <a:r>
              <a:rPr lang="en-US" sz="2000" i="0" dirty="0">
                <a:solidFill>
                  <a:schemeClr val="tx1"/>
                </a:solidFill>
              </a:rPr>
              <a:t>Collaborating with civilian space agencies to lower barriers for access to data including the Disasters Charter that is now supporting the universal access system.</a:t>
            </a:r>
          </a:p>
          <a:p>
            <a:pPr marL="342900" lvl="0" indent="-342900">
              <a:buFont typeface="Arial" charset="0"/>
              <a:buChar char="•"/>
            </a:pPr>
            <a:r>
              <a:rPr lang="en-US" sz="2000" i="0" dirty="0">
                <a:solidFill>
                  <a:schemeClr val="tx1"/>
                </a:solidFill>
              </a:rPr>
              <a:t>Strengthening ties to GEO-DARMA activities in the region.</a:t>
            </a:r>
          </a:p>
          <a:p>
            <a:pPr marL="342900" lvl="0" indent="-342900">
              <a:buFont typeface="Arial" charset="0"/>
              <a:buChar char="•"/>
            </a:pPr>
            <a:r>
              <a:rPr lang="en-US" sz="2000" i="0" dirty="0">
                <a:solidFill>
                  <a:schemeClr val="tx1"/>
                </a:solidFill>
              </a:rPr>
              <a:t>Coordinating strategy inputs for formulation and implementation of Sendai Framework guidelines and Sustainable Development Goals for disasters.</a:t>
            </a:r>
          </a:p>
          <a:p>
            <a:r>
              <a:rPr lang="en-US" dirty="0" smtClean="0"/>
              <a:t>Uruguay </a:t>
            </a:r>
          </a:p>
          <a:p>
            <a:pPr marL="342900" lvl="0" indent="-342900">
              <a:buFont typeface="Arial" charset="0"/>
              <a:buChar char="•"/>
            </a:pPr>
            <a:r>
              <a:rPr lang="en-US" sz="2000" i="0" dirty="0" smtClean="0">
                <a:solidFill>
                  <a:schemeClr val="tx1"/>
                </a:solidFill>
              </a:rPr>
              <a:t>No update.</a:t>
            </a:r>
            <a:endParaRPr lang="en-US" sz="2000" i="0" dirty="0">
              <a:solidFill>
                <a:schemeClr val="tx1"/>
              </a:solidFill>
            </a:endParaRPr>
          </a:p>
        </p:txBody>
      </p:sp>
      <p:pic>
        <p:nvPicPr>
          <p:cNvPr id="4" name="Shape 483"/>
          <p:cNvPicPr preferRelativeResize="0"/>
          <p:nvPr/>
        </p:nvPicPr>
        <p:blipFill rotWithShape="1">
          <a:blip r:embed="rId2">
            <a:alphaModFix/>
          </a:blip>
          <a:srcRect/>
          <a:stretch/>
        </p:blipFill>
        <p:spPr>
          <a:xfrm>
            <a:off x="2422525" y="1239292"/>
            <a:ext cx="946404" cy="539494"/>
          </a:xfrm>
          <a:prstGeom prst="rect">
            <a:avLst/>
          </a:prstGeom>
          <a:noFill/>
          <a:ln>
            <a:noFill/>
          </a:ln>
        </p:spPr>
      </p:pic>
      <p:pic>
        <p:nvPicPr>
          <p:cNvPr id="5" name="Shape 482"/>
          <p:cNvPicPr preferRelativeResize="0"/>
          <p:nvPr/>
        </p:nvPicPr>
        <p:blipFill rotWithShape="1">
          <a:blip r:embed="rId3">
            <a:alphaModFix/>
          </a:blip>
          <a:srcRect/>
          <a:stretch/>
        </p:blipFill>
        <p:spPr>
          <a:xfrm>
            <a:off x="1723181" y="4687969"/>
            <a:ext cx="946404" cy="610789"/>
          </a:xfrm>
          <a:prstGeom prst="rect">
            <a:avLst/>
          </a:prstGeom>
          <a:noFill/>
          <a:ln>
            <a:noFill/>
          </a:ln>
        </p:spPr>
      </p:pic>
    </p:spTree>
    <p:extLst>
      <p:ext uri="{BB962C8B-B14F-4D97-AF65-F5344CB8AC3E}">
        <p14:creationId xmlns:p14="http://schemas.microsoft.com/office/powerpoint/2010/main" val="150090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25650" y="533774"/>
            <a:ext cx="6248400" cy="365057"/>
          </a:xfrm>
        </p:spPr>
        <p:txBody>
          <a:bodyPr vert="horz" rtlCol="0"/>
          <a:lstStyle/>
          <a:p>
            <a:pPr marL="224790" eaLnBrk="1" fontAlgn="auto" hangingPunct="1">
              <a:lnSpc>
                <a:spcPts val="2840"/>
              </a:lnSpc>
              <a:spcBef>
                <a:spcPts val="0"/>
              </a:spcBef>
              <a:spcAft>
                <a:spcPts val="0"/>
              </a:spcAft>
              <a:defRPr/>
            </a:pPr>
            <a:r>
              <a:rPr lang="en-US" sz="2400" spc="-15" dirty="0" err="1" smtClean="0"/>
              <a:t>AmeriGEOSS</a:t>
            </a:r>
            <a:r>
              <a:rPr lang="en-US" sz="2400" spc="-15" dirty="0" smtClean="0"/>
              <a:t> Disasters Working Group</a:t>
            </a:r>
            <a:endParaRPr sz="2400" dirty="0">
              <a:ea typeface="+mj-ea"/>
            </a:endParaRPr>
          </a:p>
        </p:txBody>
      </p:sp>
      <p:sp>
        <p:nvSpPr>
          <p:cNvPr id="24578" name="object 3"/>
          <p:cNvSpPr txBox="1">
            <a:spLocks noChangeArrowheads="1"/>
          </p:cNvSpPr>
          <p:nvPr/>
        </p:nvSpPr>
        <p:spPr bwMode="auto">
          <a:xfrm>
            <a:off x="384175" y="1414463"/>
            <a:ext cx="8305800" cy="263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42900" indent="-330200" eaLnBrk="0" hangingPunct="0">
              <a:tabLst>
                <a:tab pos="352425" algn="l"/>
              </a:tabLst>
              <a:defRPr sz="2400">
                <a:solidFill>
                  <a:schemeClr val="tx1"/>
                </a:solidFill>
                <a:latin typeface="Calibri" panose="020F0502020204030204" pitchFamily="34" charset="0"/>
                <a:ea typeface="MS PGothic" panose="020B0600070205080204" pitchFamily="34" charset="-128"/>
              </a:defRPr>
            </a:lvl1pPr>
            <a:lvl2pPr marL="739775" indent="-282575" eaLnBrk="0" hangingPunct="0">
              <a:tabLst>
                <a:tab pos="352425" algn="l"/>
              </a:tabLst>
              <a:defRPr sz="2400">
                <a:solidFill>
                  <a:schemeClr val="tx1"/>
                </a:solidFill>
                <a:latin typeface="Calibri" panose="020F0502020204030204" pitchFamily="34" charset="0"/>
                <a:ea typeface="MS PGothic" panose="020B0600070205080204" pitchFamily="34" charset="-128"/>
              </a:defRPr>
            </a:lvl2pPr>
            <a:lvl3pPr marL="1143000" indent="-228600" eaLnBrk="0" hangingPunct="0">
              <a:tabLst>
                <a:tab pos="352425" algn="l"/>
              </a:tabLst>
              <a:defRPr sz="2400">
                <a:solidFill>
                  <a:schemeClr val="tx1"/>
                </a:solidFill>
                <a:latin typeface="Calibri" panose="020F0502020204030204" pitchFamily="34" charset="0"/>
                <a:ea typeface="MS PGothic" panose="020B0600070205080204" pitchFamily="34" charset="-128"/>
              </a:defRPr>
            </a:lvl3pPr>
            <a:lvl4pPr marL="1600200" indent="-228600" eaLnBrk="0" hangingPunct="0">
              <a:tabLst>
                <a:tab pos="352425" algn="l"/>
              </a:tabLst>
              <a:defRPr sz="2400">
                <a:solidFill>
                  <a:schemeClr val="tx1"/>
                </a:solidFill>
                <a:latin typeface="Calibri" panose="020F0502020204030204" pitchFamily="34" charset="0"/>
                <a:ea typeface="MS PGothic" panose="020B0600070205080204" pitchFamily="34" charset="-128"/>
              </a:defRPr>
            </a:lvl4pPr>
            <a:lvl5pPr marL="2057400" indent="-228600" eaLnBrk="0" hangingPunct="0">
              <a:tabLst>
                <a:tab pos="3524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3524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3524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3524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352425" algn="l"/>
              </a:tabLst>
              <a:defRPr sz="2400">
                <a:solidFill>
                  <a:schemeClr val="tx1"/>
                </a:solidFill>
                <a:latin typeface="Calibri" panose="020F0502020204030204" pitchFamily="34" charset="0"/>
                <a:ea typeface="MS PGothic" panose="020B0600070205080204" pitchFamily="34" charset="-128"/>
              </a:defRPr>
            </a:lvl9pPr>
          </a:lstStyle>
          <a:p>
            <a:pPr eaLnBrk="1" hangingPunct="1">
              <a:buClr>
                <a:srgbClr val="0070C0"/>
              </a:buClr>
              <a:buFont typeface="Arial Narrow" panose="020B0606020202030204" pitchFamily="34" charset="0"/>
              <a:buChar char="•"/>
            </a:pPr>
            <a:endParaRPr lang="en-US" altLang="en-US" sz="2000" dirty="0" smtClean="0">
              <a:solidFill>
                <a:srgbClr val="0070C0"/>
              </a:solidFill>
              <a:latin typeface="Arial Narrow" panose="020B0606020202030204" pitchFamily="34" charset="0"/>
            </a:endParaRPr>
          </a:p>
          <a:p>
            <a:pPr eaLnBrk="1" hangingPunct="1">
              <a:spcAft>
                <a:spcPts val="600"/>
              </a:spcAft>
              <a:buClr>
                <a:srgbClr val="0070C0"/>
              </a:buClr>
              <a:buFont typeface="Arial Narrow" panose="020B0606020202030204" pitchFamily="34" charset="0"/>
              <a:buChar char="•"/>
            </a:pPr>
            <a:r>
              <a:rPr lang="en-US" altLang="en-US" dirty="0" smtClean="0">
                <a:solidFill>
                  <a:srgbClr val="0070C0"/>
                </a:solidFill>
                <a:latin typeface="Arial Narrow" panose="020B0606020202030204" pitchFamily="34" charset="0"/>
              </a:rPr>
              <a:t>Many GEO community members engage in important GEO work in the Americas</a:t>
            </a:r>
          </a:p>
          <a:p>
            <a:pPr eaLnBrk="1" hangingPunct="1">
              <a:spcAft>
                <a:spcPts val="600"/>
              </a:spcAft>
              <a:buClr>
                <a:srgbClr val="0070C0"/>
              </a:buClr>
              <a:buFont typeface="Arial Narrow" panose="020B0606020202030204" pitchFamily="34" charset="0"/>
              <a:buChar char="•"/>
            </a:pPr>
            <a:r>
              <a:rPr lang="en-US" altLang="en-US" dirty="0" smtClean="0">
                <a:solidFill>
                  <a:srgbClr val="0070C0"/>
                </a:solidFill>
                <a:latin typeface="Arial Narrow" panose="020B0606020202030204" pitchFamily="34" charset="0"/>
              </a:rPr>
              <a:t>We welcome participation in </a:t>
            </a:r>
            <a:r>
              <a:rPr lang="en-US" altLang="en-US" dirty="0" err="1" smtClean="0">
                <a:solidFill>
                  <a:srgbClr val="0070C0"/>
                </a:solidFill>
                <a:latin typeface="Arial Narrow" panose="020B0606020202030204" pitchFamily="34" charset="0"/>
              </a:rPr>
              <a:t>AmeriGEOSS</a:t>
            </a:r>
            <a:r>
              <a:rPr lang="en-US" altLang="en-US" dirty="0" smtClean="0">
                <a:solidFill>
                  <a:srgbClr val="0070C0"/>
                </a:solidFill>
                <a:latin typeface="Arial Narrow" panose="020B0606020202030204" pitchFamily="34" charset="0"/>
              </a:rPr>
              <a:t> activities</a:t>
            </a:r>
          </a:p>
          <a:p>
            <a:pPr eaLnBrk="1" hangingPunct="1">
              <a:spcAft>
                <a:spcPts val="600"/>
              </a:spcAft>
              <a:buClr>
                <a:srgbClr val="0070C0"/>
              </a:buClr>
              <a:buFont typeface="Arial Narrow" panose="020B0606020202030204" pitchFamily="34" charset="0"/>
              <a:buChar char="•"/>
            </a:pPr>
            <a:r>
              <a:rPr lang="en-US" altLang="en-US" dirty="0" smtClean="0">
                <a:solidFill>
                  <a:srgbClr val="0070C0"/>
                </a:solidFill>
                <a:latin typeface="Arial Narrow" panose="020B0606020202030204" pitchFamily="34" charset="0"/>
              </a:rPr>
              <a:t>What next steps should we take to enable this?</a:t>
            </a:r>
          </a:p>
          <a:p>
            <a:pPr lvl="1" eaLnBrk="1" hangingPunct="1">
              <a:buClr>
                <a:srgbClr val="0070C0"/>
              </a:buClr>
              <a:buFont typeface="Arial Narrow" panose="020B0606020202030204" pitchFamily="34" charset="0"/>
              <a:buChar char="•"/>
            </a:pPr>
            <a:endParaRPr lang="en-US" altLang="en-US" sz="2000" dirty="0" smtClean="0">
              <a:solidFill>
                <a:srgbClr val="0070C0"/>
              </a:solidFill>
              <a:latin typeface="Arial Narrow" panose="020B0606020202030204" pitchFamily="34" charset="0"/>
            </a:endParaRPr>
          </a:p>
          <a:p>
            <a:pPr eaLnBrk="1" hangingPunct="1">
              <a:buClr>
                <a:srgbClr val="0070C0"/>
              </a:buClr>
              <a:buFont typeface="Arial Narrow" panose="020B0606020202030204" pitchFamily="34" charset="0"/>
              <a:buChar char="•"/>
            </a:pPr>
            <a:endParaRPr lang="en-US" altLang="en-US" sz="2000" dirty="0">
              <a:latin typeface="Arial Narrow" panose="020B0606020202030204" pitchFamily="34" charset="0"/>
            </a:endParaRPr>
          </a:p>
        </p:txBody>
      </p:sp>
      <p:sp>
        <p:nvSpPr>
          <p:cNvPr id="5" name="TextBox 4"/>
          <p:cNvSpPr txBox="1"/>
          <p:nvPr/>
        </p:nvSpPr>
        <p:spPr>
          <a:xfrm>
            <a:off x="8521908" y="6321287"/>
            <a:ext cx="341760" cy="276999"/>
          </a:xfrm>
          <a:prstGeom prst="rect">
            <a:avLst/>
          </a:prstGeom>
          <a:noFill/>
        </p:spPr>
        <p:txBody>
          <a:bodyPr wrap="none" rtlCol="0">
            <a:spAutoFit/>
          </a:bodyPr>
          <a:lstStyle/>
          <a:p>
            <a:r>
              <a:rPr lang="en-US" altLang="en-US" sz="1200" dirty="0" smtClean="0">
                <a:solidFill>
                  <a:srgbClr val="0070C0"/>
                </a:solidFill>
              </a:rPr>
              <a:t>37</a:t>
            </a:r>
            <a:endParaRPr lang="en-US" altLang="en-US" sz="1200" dirty="0">
              <a:solidFill>
                <a:srgbClr val="0070C0"/>
              </a:solidFill>
            </a:endParaRPr>
          </a:p>
        </p:txBody>
      </p:sp>
    </p:spTree>
    <p:extLst>
      <p:ext uri="{BB962C8B-B14F-4D97-AF65-F5344CB8AC3E}">
        <p14:creationId xmlns:p14="http://schemas.microsoft.com/office/powerpoint/2010/main" val="4071030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2910" y="533774"/>
            <a:ext cx="6811140" cy="1093462"/>
          </a:xfrm>
        </p:spPr>
        <p:txBody>
          <a:bodyPr vert="horz" rtlCol="0"/>
          <a:lstStyle/>
          <a:p>
            <a:pPr marL="224790" eaLnBrk="1" fontAlgn="auto" hangingPunct="1">
              <a:lnSpc>
                <a:spcPts val="2840"/>
              </a:lnSpc>
              <a:spcBef>
                <a:spcPts val="0"/>
              </a:spcBef>
              <a:spcAft>
                <a:spcPts val="0"/>
              </a:spcAft>
              <a:defRPr/>
            </a:pPr>
            <a:r>
              <a:rPr lang="en-US" sz="2400" spc="-15" dirty="0" smtClean="0">
                <a:ea typeface="+mj-ea"/>
              </a:rPr>
              <a:t>For more information, contac</a:t>
            </a:r>
            <a:r>
              <a:rPr lang="en-US" sz="2400" spc="-15" dirty="0" smtClean="0"/>
              <a:t>t the </a:t>
            </a:r>
            <a:r>
              <a:rPr lang="en-US" sz="2400" spc="-15" dirty="0" err="1" smtClean="0"/>
              <a:t>AmeriGEOSS</a:t>
            </a:r>
            <a:r>
              <a:rPr lang="en-US" sz="2400" spc="-15" dirty="0" smtClean="0"/>
              <a:t> Coordination Working Group</a:t>
            </a:r>
            <a:endParaRPr sz="2400" dirty="0">
              <a:ea typeface="+mj-ea"/>
            </a:endParaRPr>
          </a:p>
        </p:txBody>
      </p:sp>
      <p:sp>
        <p:nvSpPr>
          <p:cNvPr id="24578" name="object 3"/>
          <p:cNvSpPr txBox="1">
            <a:spLocks noChangeArrowheads="1"/>
          </p:cNvSpPr>
          <p:nvPr/>
        </p:nvSpPr>
        <p:spPr bwMode="auto">
          <a:xfrm>
            <a:off x="367893" y="1316782"/>
            <a:ext cx="6095793" cy="710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30200" eaLnBrk="0" hangingPunct="0">
              <a:tabLst>
                <a:tab pos="352425" algn="l"/>
              </a:tabLst>
              <a:defRPr sz="2400">
                <a:solidFill>
                  <a:schemeClr val="tx1"/>
                </a:solidFill>
                <a:latin typeface="Calibri" panose="020F0502020204030204" pitchFamily="34" charset="0"/>
                <a:ea typeface="MS PGothic" panose="020B0600070205080204" pitchFamily="34" charset="-128"/>
              </a:defRPr>
            </a:lvl1pPr>
            <a:lvl2pPr marL="739775" indent="-282575" eaLnBrk="0" hangingPunct="0">
              <a:tabLst>
                <a:tab pos="352425" algn="l"/>
              </a:tabLst>
              <a:defRPr sz="2400">
                <a:solidFill>
                  <a:schemeClr val="tx1"/>
                </a:solidFill>
                <a:latin typeface="Calibri" panose="020F0502020204030204" pitchFamily="34" charset="0"/>
                <a:ea typeface="MS PGothic" panose="020B0600070205080204" pitchFamily="34" charset="-128"/>
              </a:defRPr>
            </a:lvl2pPr>
            <a:lvl3pPr marL="1143000" indent="-228600" eaLnBrk="0" hangingPunct="0">
              <a:tabLst>
                <a:tab pos="352425" algn="l"/>
              </a:tabLst>
              <a:defRPr sz="2400">
                <a:solidFill>
                  <a:schemeClr val="tx1"/>
                </a:solidFill>
                <a:latin typeface="Calibri" panose="020F0502020204030204" pitchFamily="34" charset="0"/>
                <a:ea typeface="MS PGothic" panose="020B0600070205080204" pitchFamily="34" charset="-128"/>
              </a:defRPr>
            </a:lvl3pPr>
            <a:lvl4pPr marL="1600200" indent="-228600" eaLnBrk="0" hangingPunct="0">
              <a:tabLst>
                <a:tab pos="352425" algn="l"/>
              </a:tabLst>
              <a:defRPr sz="2400">
                <a:solidFill>
                  <a:schemeClr val="tx1"/>
                </a:solidFill>
                <a:latin typeface="Calibri" panose="020F0502020204030204" pitchFamily="34" charset="0"/>
                <a:ea typeface="MS PGothic" panose="020B0600070205080204" pitchFamily="34" charset="-128"/>
              </a:defRPr>
            </a:lvl4pPr>
            <a:lvl5pPr marL="2057400" indent="-228600" eaLnBrk="0" hangingPunct="0">
              <a:tabLst>
                <a:tab pos="3524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3524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3524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3524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352425" algn="l"/>
              </a:tabLst>
              <a:defRPr sz="2400">
                <a:solidFill>
                  <a:schemeClr val="tx1"/>
                </a:solidFill>
                <a:latin typeface="Calibri" panose="020F0502020204030204" pitchFamily="34" charset="0"/>
                <a:ea typeface="MS PGothic" panose="020B0600070205080204" pitchFamily="34" charset="-128"/>
              </a:defRPr>
            </a:lvl9pPr>
          </a:lstStyle>
          <a:p>
            <a:pPr marL="298450" indent="-285750" eaLnBrk="1" hangingPunct="1">
              <a:spcAft>
                <a:spcPts val="600"/>
              </a:spcAft>
              <a:buClr>
                <a:srgbClr val="0070C0"/>
              </a:buClr>
              <a:buFont typeface="Arial"/>
              <a:buChar char="•"/>
            </a:pPr>
            <a:r>
              <a:rPr lang="en-US" altLang="en-US" sz="1800" dirty="0" smtClean="0">
                <a:solidFill>
                  <a:srgbClr val="0070C0"/>
                </a:solidFill>
                <a:latin typeface="Arial Narrow" panose="020B0606020202030204" pitchFamily="34" charset="0"/>
              </a:rPr>
              <a:t>Argentina: Ana Medico/CONAE</a:t>
            </a: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Bahamas: </a:t>
            </a:r>
            <a:r>
              <a:rPr lang="en-US" altLang="en-US" sz="1800" dirty="0" err="1" smtClean="0">
                <a:solidFill>
                  <a:srgbClr val="0070C0"/>
                </a:solidFill>
                <a:latin typeface="Arial Narrow" panose="020B0606020202030204" pitchFamily="34" charset="0"/>
              </a:rPr>
              <a:t>Trever</a:t>
            </a:r>
            <a:r>
              <a:rPr lang="en-US" altLang="en-US" sz="1800" dirty="0" smtClean="0">
                <a:solidFill>
                  <a:srgbClr val="0070C0"/>
                </a:solidFill>
                <a:latin typeface="Arial Narrow" panose="020B0606020202030204" pitchFamily="34" charset="0"/>
              </a:rPr>
              <a:t> </a:t>
            </a:r>
            <a:r>
              <a:rPr lang="en-US" altLang="en-US" sz="1800" dirty="0" err="1" smtClean="0">
                <a:solidFill>
                  <a:srgbClr val="0070C0"/>
                </a:solidFill>
                <a:latin typeface="Arial Narrow" panose="020B0606020202030204" pitchFamily="34" charset="0"/>
              </a:rPr>
              <a:t>McNell</a:t>
            </a:r>
            <a:r>
              <a:rPr lang="en-US" altLang="en-US" sz="1800" dirty="0" smtClean="0">
                <a:solidFill>
                  <a:srgbClr val="0070C0"/>
                </a:solidFill>
                <a:latin typeface="Arial Narrow" panose="020B0606020202030204" pitchFamily="34" charset="0"/>
              </a:rPr>
              <a:t>/Min of </a:t>
            </a:r>
            <a:r>
              <a:rPr lang="en-US" altLang="en-US" sz="1800" dirty="0" err="1" smtClean="0">
                <a:solidFill>
                  <a:srgbClr val="0070C0"/>
                </a:solidFill>
                <a:latin typeface="Arial Narrow" panose="020B0606020202030204" pitchFamily="34" charset="0"/>
              </a:rPr>
              <a:t>Env</a:t>
            </a:r>
            <a:endParaRPr lang="en-US" altLang="en-US" sz="1800" dirty="0" smtClean="0">
              <a:solidFill>
                <a:srgbClr val="0070C0"/>
              </a:solidFill>
              <a:latin typeface="Arial Narrow" panose="020B0606020202030204" pitchFamily="34" charset="0"/>
            </a:endParaRP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Belize: Catherine </a:t>
            </a:r>
            <a:r>
              <a:rPr lang="en-US" altLang="en-US" sz="1800" dirty="0" err="1" smtClean="0">
                <a:solidFill>
                  <a:srgbClr val="0070C0"/>
                </a:solidFill>
                <a:latin typeface="Arial Narrow" panose="020B0606020202030204" pitchFamily="34" charset="0"/>
              </a:rPr>
              <a:t>Cumberbatch</a:t>
            </a:r>
            <a:r>
              <a:rPr lang="en-US" altLang="en-US" sz="1800" dirty="0" smtClean="0">
                <a:solidFill>
                  <a:srgbClr val="0070C0"/>
                </a:solidFill>
                <a:latin typeface="Arial Narrow" panose="020B0606020202030204" pitchFamily="34" charset="0"/>
              </a:rPr>
              <a:t>/HYDROMET</a:t>
            </a: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Brazil: </a:t>
            </a:r>
            <a:r>
              <a:rPr lang="en-US" altLang="en-US" sz="1800" dirty="0" err="1" smtClean="0">
                <a:solidFill>
                  <a:srgbClr val="0070C0"/>
                </a:solidFill>
                <a:latin typeface="Arial Narrow" panose="020B0606020202030204" pitchFamily="34" charset="0"/>
              </a:rPr>
              <a:t>Hilcea</a:t>
            </a:r>
            <a:r>
              <a:rPr lang="en-US" altLang="en-US" sz="1800" dirty="0" smtClean="0">
                <a:solidFill>
                  <a:srgbClr val="0070C0"/>
                </a:solidFill>
                <a:latin typeface="Arial Narrow" panose="020B0606020202030204" pitchFamily="34" charset="0"/>
              </a:rPr>
              <a:t> Ferreira/INPE</a:t>
            </a:r>
            <a:endParaRPr lang="en-US" altLang="en-US" sz="1800" dirty="0">
              <a:solidFill>
                <a:srgbClr val="0070C0"/>
              </a:solidFill>
              <a:latin typeface="Arial Narrow" panose="020B0606020202030204" pitchFamily="34" charset="0"/>
            </a:endParaRP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Canada: Heather </a:t>
            </a:r>
            <a:r>
              <a:rPr lang="en-US" altLang="en-US" sz="1800" dirty="0" err="1" smtClean="0">
                <a:solidFill>
                  <a:srgbClr val="0070C0"/>
                </a:solidFill>
                <a:latin typeface="Arial Narrow" panose="020B0606020202030204" pitchFamily="34" charset="0"/>
              </a:rPr>
              <a:t>Aucoin</a:t>
            </a:r>
            <a:r>
              <a:rPr lang="en-US" altLang="en-US" sz="1800" dirty="0" smtClean="0">
                <a:solidFill>
                  <a:srgbClr val="0070C0"/>
                </a:solidFill>
                <a:latin typeface="Arial Narrow" panose="020B0606020202030204" pitchFamily="34" charset="0"/>
              </a:rPr>
              <a:t>/Environment Canada</a:t>
            </a: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Chile: Luciano </a:t>
            </a:r>
            <a:r>
              <a:rPr lang="en-US" altLang="en-US" sz="1800" dirty="0" err="1" smtClean="0">
                <a:solidFill>
                  <a:srgbClr val="0070C0"/>
                </a:solidFill>
                <a:latin typeface="Arial Narrow" panose="020B0606020202030204" pitchFamily="34" charset="0"/>
              </a:rPr>
              <a:t>Parodi</a:t>
            </a:r>
            <a:r>
              <a:rPr lang="en-US" altLang="en-US" sz="1800" dirty="0" smtClean="0">
                <a:solidFill>
                  <a:srgbClr val="0070C0"/>
                </a:solidFill>
                <a:latin typeface="Arial Narrow" panose="020B0606020202030204" pitchFamily="34" charset="0"/>
              </a:rPr>
              <a:t>/Min Foreign Affairs</a:t>
            </a:r>
            <a:endParaRPr lang="en-US" altLang="en-US" sz="1800" dirty="0">
              <a:solidFill>
                <a:srgbClr val="0070C0"/>
              </a:solidFill>
              <a:latin typeface="Arial Narrow" panose="020B0606020202030204" pitchFamily="34" charset="0"/>
            </a:endParaRP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Colombia: Diana </a:t>
            </a:r>
            <a:r>
              <a:rPr lang="en-US" altLang="en-US" sz="1800" dirty="0" err="1" smtClean="0">
                <a:solidFill>
                  <a:srgbClr val="0070C0"/>
                </a:solidFill>
                <a:latin typeface="Arial Narrow" panose="020B0606020202030204" pitchFamily="34" charset="0"/>
              </a:rPr>
              <a:t>Quimbay</a:t>
            </a:r>
            <a:r>
              <a:rPr lang="en-US" altLang="en-US" sz="1800" dirty="0" smtClean="0">
                <a:solidFill>
                  <a:srgbClr val="0070C0"/>
                </a:solidFill>
                <a:latin typeface="Arial Narrow" panose="020B0606020202030204" pitchFamily="34" charset="0"/>
              </a:rPr>
              <a:t> Valencia/IDEAM</a:t>
            </a: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Costa Rica: Juan Carlos </a:t>
            </a:r>
            <a:r>
              <a:rPr lang="en-US" altLang="en-US" sz="1800" dirty="0" err="1" smtClean="0">
                <a:solidFill>
                  <a:srgbClr val="0070C0"/>
                </a:solidFill>
                <a:latin typeface="Arial Narrow" panose="020B0606020202030204" pitchFamily="34" charset="0"/>
              </a:rPr>
              <a:t>Fallas</a:t>
            </a:r>
            <a:r>
              <a:rPr lang="en-US" altLang="en-US" sz="1800" dirty="0" smtClean="0">
                <a:solidFill>
                  <a:srgbClr val="0070C0"/>
                </a:solidFill>
                <a:latin typeface="Arial Narrow" panose="020B0606020202030204" pitchFamily="34" charset="0"/>
              </a:rPr>
              <a:t>/National Met Institute</a:t>
            </a: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Ecuador: Maria del </a:t>
            </a:r>
            <a:r>
              <a:rPr lang="en-US" altLang="en-US" sz="1800" dirty="0" err="1" smtClean="0">
                <a:solidFill>
                  <a:srgbClr val="0070C0"/>
                </a:solidFill>
                <a:latin typeface="Arial Narrow" panose="020B0606020202030204" pitchFamily="34" charset="0"/>
              </a:rPr>
              <a:t>Pila</a:t>
            </a:r>
            <a:r>
              <a:rPr lang="en-US" altLang="en-US" sz="1800" dirty="0" smtClean="0">
                <a:solidFill>
                  <a:srgbClr val="0070C0"/>
                </a:solidFill>
                <a:latin typeface="Arial Narrow" panose="020B0606020202030204" pitchFamily="34" charset="0"/>
              </a:rPr>
              <a:t> </a:t>
            </a:r>
            <a:r>
              <a:rPr lang="en-US" altLang="en-US" sz="1800" dirty="0" err="1" smtClean="0">
                <a:solidFill>
                  <a:srgbClr val="0070C0"/>
                </a:solidFill>
                <a:latin typeface="Arial Narrow" panose="020B0606020202030204" pitchFamily="34" charset="0"/>
              </a:rPr>
              <a:t>Cornejo</a:t>
            </a:r>
            <a:r>
              <a:rPr lang="en-US" altLang="en-US" sz="1800" dirty="0" smtClean="0">
                <a:solidFill>
                  <a:srgbClr val="0070C0"/>
                </a:solidFill>
                <a:latin typeface="Arial Narrow" panose="020B0606020202030204" pitchFamily="34" charset="0"/>
              </a:rPr>
              <a:t>/ESPOL</a:t>
            </a: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Honduras: </a:t>
            </a:r>
            <a:r>
              <a:rPr lang="en-US" altLang="en-US" sz="1800" dirty="0" err="1" smtClean="0">
                <a:solidFill>
                  <a:srgbClr val="0070C0"/>
                </a:solidFill>
                <a:latin typeface="Arial Narrow" panose="020B0606020202030204" pitchFamily="34" charset="0"/>
              </a:rPr>
              <a:t>Patrica</a:t>
            </a:r>
            <a:r>
              <a:rPr lang="en-US" altLang="en-US" sz="1800" dirty="0" smtClean="0">
                <a:solidFill>
                  <a:srgbClr val="0070C0"/>
                </a:solidFill>
                <a:latin typeface="Arial Narrow" panose="020B0606020202030204" pitchFamily="34" charset="0"/>
              </a:rPr>
              <a:t> </a:t>
            </a:r>
            <a:r>
              <a:rPr lang="en-US" altLang="en-US" sz="1800" dirty="0" err="1" smtClean="0">
                <a:solidFill>
                  <a:srgbClr val="0070C0"/>
                </a:solidFill>
                <a:latin typeface="Arial Narrow" panose="020B0606020202030204" pitchFamily="34" charset="0"/>
              </a:rPr>
              <a:t>Brocatto</a:t>
            </a:r>
            <a:r>
              <a:rPr lang="en-US" altLang="en-US" sz="1800" dirty="0" smtClean="0">
                <a:solidFill>
                  <a:srgbClr val="0070C0"/>
                </a:solidFill>
                <a:latin typeface="Arial Narrow" panose="020B0606020202030204" pitchFamily="34" charset="0"/>
              </a:rPr>
              <a:t>/Min Nat’l Resources &amp; </a:t>
            </a:r>
            <a:r>
              <a:rPr lang="en-US" altLang="en-US" sz="1800" dirty="0" err="1" smtClean="0">
                <a:solidFill>
                  <a:srgbClr val="0070C0"/>
                </a:solidFill>
                <a:latin typeface="Arial Narrow" panose="020B0606020202030204" pitchFamily="34" charset="0"/>
              </a:rPr>
              <a:t>Env</a:t>
            </a:r>
            <a:endParaRPr lang="en-US" altLang="en-US" sz="1800" dirty="0" smtClean="0">
              <a:solidFill>
                <a:srgbClr val="0070C0"/>
              </a:solidFill>
              <a:latin typeface="Arial Narrow" panose="020B0606020202030204" pitchFamily="34" charset="0"/>
            </a:endParaRP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Mexico: Eduardo de la Torre/INEGI</a:t>
            </a: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Panama: </a:t>
            </a:r>
            <a:r>
              <a:rPr lang="en-US" altLang="en-US" sz="1800" dirty="0" err="1" smtClean="0">
                <a:solidFill>
                  <a:srgbClr val="0070C0"/>
                </a:solidFill>
                <a:latin typeface="Arial Narrow" panose="020B0606020202030204" pitchFamily="34" charset="0"/>
              </a:rPr>
              <a:t>Ligia</a:t>
            </a:r>
            <a:r>
              <a:rPr lang="en-US" altLang="en-US" sz="1800" dirty="0" smtClean="0">
                <a:solidFill>
                  <a:srgbClr val="0070C0"/>
                </a:solidFill>
                <a:latin typeface="Arial Narrow" panose="020B0606020202030204" pitchFamily="34" charset="0"/>
              </a:rPr>
              <a:t> Castro </a:t>
            </a:r>
            <a:r>
              <a:rPr lang="en-US" altLang="en-US" sz="1800" dirty="0" err="1" smtClean="0">
                <a:solidFill>
                  <a:srgbClr val="0070C0"/>
                </a:solidFill>
                <a:latin typeface="Arial Narrow" panose="020B0606020202030204" pitchFamily="34" charset="0"/>
              </a:rPr>
              <a:t>DeDoens</a:t>
            </a:r>
            <a:r>
              <a:rPr lang="en-US" altLang="en-US" sz="1800" dirty="0" smtClean="0">
                <a:solidFill>
                  <a:srgbClr val="0070C0"/>
                </a:solidFill>
                <a:latin typeface="Arial Narrow" panose="020B0606020202030204" pitchFamily="34" charset="0"/>
              </a:rPr>
              <a:t>/Nat’l </a:t>
            </a:r>
            <a:r>
              <a:rPr lang="en-US" altLang="en-US" sz="1800" dirty="0" err="1" smtClean="0">
                <a:solidFill>
                  <a:srgbClr val="0070C0"/>
                </a:solidFill>
                <a:latin typeface="Arial Narrow" panose="020B0606020202030204" pitchFamily="34" charset="0"/>
              </a:rPr>
              <a:t>Env</a:t>
            </a:r>
            <a:r>
              <a:rPr lang="en-US" altLang="en-US" sz="1800" dirty="0" smtClean="0">
                <a:solidFill>
                  <a:srgbClr val="0070C0"/>
                </a:solidFill>
                <a:latin typeface="Arial Narrow" panose="020B0606020202030204" pitchFamily="34" charset="0"/>
              </a:rPr>
              <a:t> Authority</a:t>
            </a: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Paraguay: Maria Cristina Morales/SEAM</a:t>
            </a: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Peru: Carlos Elias Rodriguez </a:t>
            </a:r>
            <a:r>
              <a:rPr lang="en-US" altLang="en-US" sz="1800" dirty="0" err="1" smtClean="0">
                <a:solidFill>
                  <a:srgbClr val="0070C0"/>
                </a:solidFill>
                <a:latin typeface="Arial Narrow" panose="020B0606020202030204" pitchFamily="34" charset="0"/>
              </a:rPr>
              <a:t>Pajares</a:t>
            </a:r>
            <a:r>
              <a:rPr lang="en-US" altLang="en-US" sz="1800" dirty="0" smtClean="0">
                <a:solidFill>
                  <a:srgbClr val="0070C0"/>
                </a:solidFill>
                <a:latin typeface="Arial Narrow" panose="020B0606020202030204" pitchFamily="34" charset="0"/>
              </a:rPr>
              <a:t>/CONIDA</a:t>
            </a: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United States: Angelica Gutierrez/NOAA, Nancy </a:t>
            </a:r>
            <a:r>
              <a:rPr lang="en-US" altLang="en-US" sz="1800" dirty="0" err="1" smtClean="0">
                <a:solidFill>
                  <a:srgbClr val="0070C0"/>
                </a:solidFill>
                <a:latin typeface="Arial Narrow" panose="020B0606020202030204" pitchFamily="34" charset="0"/>
              </a:rPr>
              <a:t>Searby</a:t>
            </a:r>
            <a:r>
              <a:rPr lang="en-US" altLang="en-US" sz="1800" dirty="0" smtClean="0">
                <a:solidFill>
                  <a:srgbClr val="0070C0"/>
                </a:solidFill>
                <a:latin typeface="Arial Narrow" panose="020B0606020202030204" pitchFamily="34" charset="0"/>
              </a:rPr>
              <a:t>/NASA</a:t>
            </a: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Uruguay: </a:t>
            </a:r>
            <a:r>
              <a:rPr lang="en-US" altLang="en-US" sz="1800" dirty="0" err="1" smtClean="0">
                <a:solidFill>
                  <a:srgbClr val="0070C0"/>
                </a:solidFill>
                <a:latin typeface="Arial Narrow" panose="020B0606020202030204" pitchFamily="34" charset="0"/>
              </a:rPr>
              <a:t>Nobertino</a:t>
            </a:r>
            <a:r>
              <a:rPr lang="en-US" altLang="en-US" sz="1800" dirty="0" smtClean="0">
                <a:solidFill>
                  <a:srgbClr val="0070C0"/>
                </a:solidFill>
                <a:latin typeface="Arial Narrow" panose="020B0606020202030204" pitchFamily="34" charset="0"/>
              </a:rPr>
              <a:t> Suarez</a:t>
            </a:r>
          </a:p>
          <a:p>
            <a:pPr eaLnBrk="1" hangingPunct="1">
              <a:spcAft>
                <a:spcPts val="600"/>
              </a:spcAft>
              <a:buClr>
                <a:srgbClr val="0070C0"/>
              </a:buClr>
              <a:buFont typeface="Arial Narrow" panose="020B0606020202030204" pitchFamily="34" charset="0"/>
              <a:buChar char="•"/>
            </a:pPr>
            <a:endParaRPr lang="en-US" altLang="en-US" sz="1800" dirty="0" smtClean="0">
              <a:solidFill>
                <a:srgbClr val="0070C0"/>
              </a:solidFill>
              <a:latin typeface="Arial Narrow" panose="020B0606020202030204" pitchFamily="34" charset="0"/>
            </a:endParaRPr>
          </a:p>
          <a:p>
            <a:pPr eaLnBrk="1" hangingPunct="1">
              <a:spcAft>
                <a:spcPts val="600"/>
              </a:spcAft>
              <a:buClr>
                <a:srgbClr val="0070C0"/>
              </a:buClr>
              <a:buFont typeface="Arial Narrow" panose="020B0606020202030204" pitchFamily="34" charset="0"/>
              <a:buChar char="•"/>
            </a:pPr>
            <a:endParaRPr lang="en-US" altLang="en-US" sz="1800" dirty="0" smtClean="0">
              <a:solidFill>
                <a:srgbClr val="0070C0"/>
              </a:solidFill>
              <a:latin typeface="Arial Narrow" panose="020B0606020202030204" pitchFamily="34" charset="0"/>
            </a:endParaRPr>
          </a:p>
          <a:p>
            <a:pPr lvl="1" eaLnBrk="1" hangingPunct="1">
              <a:buClr>
                <a:srgbClr val="0070C0"/>
              </a:buClr>
              <a:buFont typeface="Arial Narrow" panose="020B0606020202030204" pitchFamily="34" charset="0"/>
              <a:buChar char="•"/>
            </a:pPr>
            <a:endParaRPr lang="en-US" altLang="en-US" sz="1600" dirty="0" smtClean="0">
              <a:solidFill>
                <a:srgbClr val="0070C0"/>
              </a:solidFill>
              <a:latin typeface="Arial Narrow" panose="020B0606020202030204" pitchFamily="34" charset="0"/>
            </a:endParaRPr>
          </a:p>
          <a:p>
            <a:pPr eaLnBrk="1" hangingPunct="1">
              <a:buClr>
                <a:srgbClr val="0070C0"/>
              </a:buClr>
              <a:buFont typeface="Arial Narrow" panose="020B0606020202030204" pitchFamily="34" charset="0"/>
              <a:buChar char="•"/>
            </a:pPr>
            <a:endParaRPr lang="en-US" altLang="en-US" sz="1600" dirty="0">
              <a:latin typeface="Arial Narrow" panose="020B0606020202030204" pitchFamily="34" charset="0"/>
            </a:endParaRPr>
          </a:p>
        </p:txBody>
      </p:sp>
      <p:sp>
        <p:nvSpPr>
          <p:cNvPr id="6" name="object 3"/>
          <p:cNvSpPr txBox="1">
            <a:spLocks noChangeArrowheads="1"/>
          </p:cNvSpPr>
          <p:nvPr/>
        </p:nvSpPr>
        <p:spPr bwMode="auto">
          <a:xfrm>
            <a:off x="4802283" y="1306381"/>
            <a:ext cx="3924508" cy="2262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30200" eaLnBrk="0" hangingPunct="0">
              <a:tabLst>
                <a:tab pos="352425" algn="l"/>
              </a:tabLst>
              <a:defRPr sz="2400">
                <a:solidFill>
                  <a:schemeClr val="tx1"/>
                </a:solidFill>
                <a:latin typeface="Calibri" panose="020F0502020204030204" pitchFamily="34" charset="0"/>
                <a:ea typeface="MS PGothic" panose="020B0600070205080204" pitchFamily="34" charset="-128"/>
              </a:defRPr>
            </a:lvl1pPr>
            <a:lvl2pPr marL="739775" indent="-282575" eaLnBrk="0" hangingPunct="0">
              <a:tabLst>
                <a:tab pos="352425" algn="l"/>
              </a:tabLst>
              <a:defRPr sz="2400">
                <a:solidFill>
                  <a:schemeClr val="tx1"/>
                </a:solidFill>
                <a:latin typeface="Calibri" panose="020F0502020204030204" pitchFamily="34" charset="0"/>
                <a:ea typeface="MS PGothic" panose="020B0600070205080204" pitchFamily="34" charset="-128"/>
              </a:defRPr>
            </a:lvl2pPr>
            <a:lvl3pPr marL="1143000" indent="-228600" eaLnBrk="0" hangingPunct="0">
              <a:tabLst>
                <a:tab pos="352425" algn="l"/>
              </a:tabLst>
              <a:defRPr sz="2400">
                <a:solidFill>
                  <a:schemeClr val="tx1"/>
                </a:solidFill>
                <a:latin typeface="Calibri" panose="020F0502020204030204" pitchFamily="34" charset="0"/>
                <a:ea typeface="MS PGothic" panose="020B0600070205080204" pitchFamily="34" charset="-128"/>
              </a:defRPr>
            </a:lvl3pPr>
            <a:lvl4pPr marL="1600200" indent="-228600" eaLnBrk="0" hangingPunct="0">
              <a:tabLst>
                <a:tab pos="352425" algn="l"/>
              </a:tabLst>
              <a:defRPr sz="2400">
                <a:solidFill>
                  <a:schemeClr val="tx1"/>
                </a:solidFill>
                <a:latin typeface="Calibri" panose="020F0502020204030204" pitchFamily="34" charset="0"/>
                <a:ea typeface="MS PGothic" panose="020B0600070205080204" pitchFamily="34" charset="-128"/>
              </a:defRPr>
            </a:lvl4pPr>
            <a:lvl5pPr marL="2057400" indent="-228600" eaLnBrk="0" hangingPunct="0">
              <a:tabLst>
                <a:tab pos="352425"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352425"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352425"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352425"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352425" algn="l"/>
              </a:tabLst>
              <a:defRPr sz="2400">
                <a:solidFill>
                  <a:schemeClr val="tx1"/>
                </a:solidFill>
                <a:latin typeface="Calibri" panose="020F0502020204030204" pitchFamily="34" charset="0"/>
                <a:ea typeface="MS PGothic" panose="020B0600070205080204" pitchFamily="34" charset="-128"/>
              </a:defRPr>
            </a:lvl9pPr>
          </a:lstStyle>
          <a:p>
            <a:pPr marL="12700" indent="0" eaLnBrk="1" hangingPunct="1">
              <a:spcAft>
                <a:spcPts val="600"/>
              </a:spcAft>
              <a:buClr>
                <a:srgbClr val="0070C0"/>
              </a:buClr>
            </a:pPr>
            <a:r>
              <a:rPr lang="en-US" altLang="en-US" sz="1800" dirty="0" smtClean="0">
                <a:solidFill>
                  <a:srgbClr val="0070C0"/>
                </a:solidFill>
                <a:latin typeface="Arial Narrow" panose="020B0606020202030204" pitchFamily="34" charset="0"/>
              </a:rPr>
              <a:t>Observers</a:t>
            </a: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Bolivia: Jaime Rodriguez/IPBES</a:t>
            </a:r>
          </a:p>
          <a:p>
            <a:pPr eaLnBrk="1" hangingPunct="1">
              <a:spcAft>
                <a:spcPts val="600"/>
              </a:spcAft>
              <a:buClr>
                <a:srgbClr val="0070C0"/>
              </a:buClr>
              <a:buFont typeface="Arial Narrow" panose="020B0606020202030204" pitchFamily="34" charset="0"/>
              <a:buChar char="•"/>
            </a:pPr>
            <a:r>
              <a:rPr lang="en-US" altLang="en-US" sz="1800" dirty="0" smtClean="0">
                <a:solidFill>
                  <a:srgbClr val="0070C0"/>
                </a:solidFill>
                <a:latin typeface="Arial Narrow" panose="020B0606020202030204" pitchFamily="34" charset="0"/>
              </a:rPr>
              <a:t>Guatemala: </a:t>
            </a:r>
            <a:r>
              <a:rPr lang="en-US" altLang="en-US" sz="1800" dirty="0" err="1" smtClean="0">
                <a:solidFill>
                  <a:srgbClr val="0070C0"/>
                </a:solidFill>
                <a:latin typeface="Arial Narrow" panose="020B0606020202030204" pitchFamily="34" charset="0"/>
              </a:rPr>
              <a:t>Kenset</a:t>
            </a:r>
            <a:r>
              <a:rPr lang="en-US" altLang="en-US" sz="1800" dirty="0" smtClean="0">
                <a:solidFill>
                  <a:srgbClr val="0070C0"/>
                </a:solidFill>
                <a:latin typeface="Arial Narrow" panose="020B0606020202030204" pitchFamily="34" charset="0"/>
              </a:rPr>
              <a:t> </a:t>
            </a:r>
            <a:r>
              <a:rPr lang="en-US" altLang="en-US" sz="1800" dirty="0">
                <a:solidFill>
                  <a:srgbClr val="0070C0"/>
                </a:solidFill>
                <a:latin typeface="Arial Narrow" panose="020B0606020202030204" pitchFamily="34" charset="0"/>
              </a:rPr>
              <a:t>Rosales </a:t>
            </a:r>
            <a:r>
              <a:rPr lang="en-US" altLang="en-US" sz="1800" dirty="0" err="1" smtClean="0">
                <a:solidFill>
                  <a:srgbClr val="0070C0"/>
                </a:solidFill>
                <a:latin typeface="Arial Narrow" panose="020B0606020202030204" pitchFamily="34" charset="0"/>
              </a:rPr>
              <a:t>Riveiro</a:t>
            </a:r>
            <a:r>
              <a:rPr lang="en-US" altLang="en-US" sz="1800" dirty="0" smtClean="0">
                <a:solidFill>
                  <a:srgbClr val="0070C0"/>
                </a:solidFill>
                <a:latin typeface="Arial Narrow" panose="020B0606020202030204" pitchFamily="34" charset="0"/>
              </a:rPr>
              <a:t>/MARN</a:t>
            </a:r>
          </a:p>
          <a:p>
            <a:pPr eaLnBrk="1" hangingPunct="1">
              <a:spcAft>
                <a:spcPts val="600"/>
              </a:spcAft>
              <a:buClr>
                <a:srgbClr val="0070C0"/>
              </a:buClr>
              <a:buFont typeface="Arial Narrow" panose="020B0606020202030204" pitchFamily="34" charset="0"/>
              <a:buChar char="•"/>
            </a:pPr>
            <a:endParaRPr lang="en-US" altLang="en-US" sz="1800" dirty="0" smtClean="0">
              <a:solidFill>
                <a:srgbClr val="0070C0"/>
              </a:solidFill>
              <a:latin typeface="Arial Narrow" panose="020B0606020202030204" pitchFamily="34" charset="0"/>
            </a:endParaRPr>
          </a:p>
          <a:p>
            <a:pPr eaLnBrk="1" hangingPunct="1">
              <a:spcAft>
                <a:spcPts val="600"/>
              </a:spcAft>
              <a:buClr>
                <a:srgbClr val="0070C0"/>
              </a:buClr>
              <a:buFont typeface="Arial Narrow" panose="020B0606020202030204" pitchFamily="34" charset="0"/>
              <a:buChar char="•"/>
            </a:pPr>
            <a:endParaRPr lang="en-US" altLang="en-US" sz="1800" dirty="0" smtClean="0">
              <a:solidFill>
                <a:srgbClr val="0070C0"/>
              </a:solidFill>
              <a:latin typeface="Arial Narrow" panose="020B0606020202030204" pitchFamily="34" charset="0"/>
            </a:endParaRPr>
          </a:p>
          <a:p>
            <a:pPr lvl="1" eaLnBrk="1" hangingPunct="1">
              <a:buClr>
                <a:srgbClr val="0070C0"/>
              </a:buClr>
              <a:buFont typeface="Arial Narrow" panose="020B0606020202030204" pitchFamily="34" charset="0"/>
              <a:buChar char="•"/>
            </a:pPr>
            <a:endParaRPr lang="en-US" altLang="en-US" sz="1600" dirty="0" smtClean="0">
              <a:solidFill>
                <a:srgbClr val="0070C0"/>
              </a:solidFill>
              <a:latin typeface="Arial Narrow" panose="020B0606020202030204" pitchFamily="34" charset="0"/>
            </a:endParaRPr>
          </a:p>
          <a:p>
            <a:pPr eaLnBrk="1" hangingPunct="1">
              <a:buClr>
                <a:srgbClr val="0070C0"/>
              </a:buClr>
              <a:buFont typeface="Arial Narrow" panose="020B0606020202030204" pitchFamily="34" charset="0"/>
              <a:buChar char="•"/>
            </a:pPr>
            <a:endParaRPr lang="en-US" altLang="en-US" sz="1600" dirty="0">
              <a:latin typeface="Arial Narrow" panose="020B0606020202030204" pitchFamily="34" charset="0"/>
            </a:endParaRPr>
          </a:p>
        </p:txBody>
      </p:sp>
      <p:sp>
        <p:nvSpPr>
          <p:cNvPr id="7" name="TextBox 6"/>
          <p:cNvSpPr txBox="1"/>
          <p:nvPr/>
        </p:nvSpPr>
        <p:spPr>
          <a:xfrm>
            <a:off x="8521908" y="6321287"/>
            <a:ext cx="341760" cy="276999"/>
          </a:xfrm>
          <a:prstGeom prst="rect">
            <a:avLst/>
          </a:prstGeom>
          <a:noFill/>
        </p:spPr>
        <p:txBody>
          <a:bodyPr wrap="none" rtlCol="0">
            <a:spAutoFit/>
          </a:bodyPr>
          <a:lstStyle/>
          <a:p>
            <a:r>
              <a:rPr lang="en-US" altLang="en-US" sz="1200" dirty="0" smtClean="0">
                <a:solidFill>
                  <a:srgbClr val="0070C0"/>
                </a:solidFill>
              </a:rPr>
              <a:t>38</a:t>
            </a:r>
            <a:endParaRPr lang="en-US" altLang="en-US" sz="1200" dirty="0">
              <a:solidFill>
                <a:srgbClr val="0070C0"/>
              </a:solidFill>
            </a:endParaRPr>
          </a:p>
        </p:txBody>
      </p:sp>
    </p:spTree>
    <p:extLst>
      <p:ext uri="{BB962C8B-B14F-4D97-AF65-F5344CB8AC3E}">
        <p14:creationId xmlns:p14="http://schemas.microsoft.com/office/powerpoint/2010/main" val="1990117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4"/>
          <p:cNvSpPr>
            <a:spLocks noGrp="1"/>
          </p:cNvSpPr>
          <p:nvPr>
            <p:ph type="title"/>
          </p:nvPr>
        </p:nvSpPr>
        <p:spPr bwMode="auto">
          <a:xfrm>
            <a:off x="1371600" y="609600"/>
            <a:ext cx="6096000" cy="800100"/>
          </a:xfrm>
        </p:spPr>
        <p:txBody>
          <a:bodyPr vert="horz" numCol="1" anchor="t" anchorCtr="0" compatLnSpc="1">
            <a:prstTxWarp prst="textNoShape">
              <a:avLst/>
            </a:prstTxWarp>
          </a:bodyPr>
          <a:lstStyle/>
          <a:p>
            <a:r>
              <a:rPr lang="en-US" altLang="en-US" sz="3200" smtClean="0">
                <a:latin typeface="Arial" panose="020B0604020202020204" pitchFamily="34" charset="0"/>
                <a:cs typeface="Arial" panose="020B0604020202020204" pitchFamily="34" charset="0"/>
              </a:rPr>
              <a:t>AmeriGEOSS Initiative</a:t>
            </a:r>
            <a:br>
              <a:rPr lang="en-US" altLang="en-US" sz="3200" smtClean="0">
                <a:latin typeface="Arial" panose="020B0604020202020204" pitchFamily="34" charset="0"/>
                <a:cs typeface="Arial" panose="020B0604020202020204" pitchFamily="34" charset="0"/>
              </a:rPr>
            </a:br>
            <a:r>
              <a:rPr lang="en-US" altLang="en-US" sz="2000" i="1" smtClean="0">
                <a:latin typeface="Arial" panose="020B0604020202020204" pitchFamily="34" charset="0"/>
                <a:cs typeface="Arial" panose="020B0604020202020204" pitchFamily="34" charset="0"/>
              </a:rPr>
              <a:t>Born in October 2014, launched in November 2015</a:t>
            </a:r>
          </a:p>
        </p:txBody>
      </p:sp>
      <p:sp>
        <p:nvSpPr>
          <p:cNvPr id="18434" name="object 3"/>
          <p:cNvSpPr>
            <a:spLocks noGrp="1"/>
          </p:cNvSpPr>
          <p:nvPr>
            <p:ph type="body" idx="1"/>
          </p:nvPr>
        </p:nvSpPr>
        <p:spPr>
          <a:xfrm>
            <a:off x="682625" y="1533525"/>
            <a:ext cx="7778750" cy="5019675"/>
          </a:xfrm>
        </p:spPr>
        <p:txBody>
          <a:bodyPr/>
          <a:lstStyle/>
          <a:p>
            <a:pPr algn="ctr" eaLnBrk="1" hangingPunct="1">
              <a:spcBef>
                <a:spcPct val="0"/>
              </a:spcBef>
            </a:pPr>
            <a:r>
              <a:rPr lang="en-US" altLang="en-US" sz="2400" dirty="0" smtClean="0">
                <a:latin typeface="Arial Narrow" panose="020B0606020202030204" pitchFamily="34" charset="0"/>
              </a:rPr>
              <a:t>Is a cooperative effort that:</a:t>
            </a:r>
          </a:p>
          <a:p>
            <a:pPr eaLnBrk="1" hangingPunct="1">
              <a:spcBef>
                <a:spcPts val="38"/>
              </a:spcBef>
            </a:pPr>
            <a:endParaRPr lang="en-US" altLang="en-US" sz="2300" dirty="0" smtClean="0">
              <a:latin typeface="Times New Roman" panose="02020603050405020304" pitchFamily="18" charset="0"/>
              <a:cs typeface="Times New Roman" panose="02020603050405020304" pitchFamily="18" charset="0"/>
            </a:endParaRPr>
          </a:p>
          <a:p>
            <a:pPr algn="just" eaLnBrk="1" hangingPunct="1">
              <a:lnSpc>
                <a:spcPct val="101000"/>
              </a:lnSpc>
              <a:spcBef>
                <a:spcPct val="0"/>
              </a:spcBef>
              <a:buClr>
                <a:srgbClr val="0070C0"/>
              </a:buClr>
            </a:pPr>
            <a:r>
              <a:rPr lang="en-US" altLang="en-US" sz="2400" b="0" i="0" dirty="0" smtClean="0">
                <a:solidFill>
                  <a:srgbClr val="0A5AB2"/>
                </a:solidFill>
                <a:latin typeface="Arial Narrow" panose="020B0606020202030204" pitchFamily="34" charset="0"/>
              </a:rPr>
              <a:t>Reflects local, national, and regional interests of the GEO country- members  for  short  and  long-term  planning,  development,  and implementation aligned with GEO activities.</a:t>
            </a:r>
            <a:endParaRPr lang="en-US" altLang="en-US" sz="2400" dirty="0" smtClean="0">
              <a:solidFill>
                <a:srgbClr val="0A5AB2"/>
              </a:solidFill>
              <a:latin typeface="Arial Narrow" panose="020B0606020202030204" pitchFamily="34" charset="0"/>
            </a:endParaRPr>
          </a:p>
          <a:p>
            <a:pPr eaLnBrk="1" hangingPunct="1">
              <a:spcBef>
                <a:spcPct val="0"/>
              </a:spcBef>
              <a:buClr>
                <a:srgbClr val="0070C0"/>
              </a:buClr>
              <a:buFont typeface="Arial Narrow" panose="020B0606020202030204" pitchFamily="34" charset="0"/>
              <a:buChar char="•"/>
            </a:pPr>
            <a:endParaRPr lang="en-US" altLang="en-US" sz="1900" dirty="0" smtClean="0">
              <a:solidFill>
                <a:srgbClr val="0A5AB2"/>
              </a:solidFill>
              <a:latin typeface="Times New Roman" panose="02020603050405020304" pitchFamily="18" charset="0"/>
              <a:cs typeface="Times New Roman" panose="02020603050405020304" pitchFamily="18" charset="0"/>
            </a:endParaRPr>
          </a:p>
          <a:p>
            <a:pPr algn="just" eaLnBrk="1" hangingPunct="1">
              <a:lnSpc>
                <a:spcPct val="99000"/>
              </a:lnSpc>
              <a:spcBef>
                <a:spcPct val="0"/>
              </a:spcBef>
              <a:buClr>
                <a:srgbClr val="0070C0"/>
              </a:buClr>
            </a:pPr>
            <a:r>
              <a:rPr lang="en-US" altLang="en-US" sz="2400" b="0" i="0" dirty="0" smtClean="0">
                <a:solidFill>
                  <a:srgbClr val="0A5AB2"/>
                </a:solidFill>
                <a:latin typeface="Arial Narrow" panose="020B0606020202030204" pitchFamily="34" charset="0"/>
              </a:rPr>
              <a:t>Is enabled by the institutional and technical capabilities of its country members and the resources of other global initiatives available for the benefit of the region.</a:t>
            </a:r>
            <a:endParaRPr lang="en-US" altLang="en-US" sz="2400" dirty="0" smtClean="0">
              <a:solidFill>
                <a:srgbClr val="0A5AB2"/>
              </a:solidFill>
              <a:latin typeface="Arial Narrow" panose="020B0606020202030204" pitchFamily="34" charset="0"/>
            </a:endParaRPr>
          </a:p>
          <a:p>
            <a:pPr eaLnBrk="1" hangingPunct="1">
              <a:spcBef>
                <a:spcPts val="13"/>
              </a:spcBef>
              <a:buClr>
                <a:srgbClr val="0070C0"/>
              </a:buClr>
              <a:buFont typeface="Arial Narrow" panose="020B0606020202030204" pitchFamily="34" charset="0"/>
              <a:buChar char="•"/>
            </a:pPr>
            <a:endParaRPr lang="en-US" altLang="en-US" sz="1900" dirty="0" smtClean="0">
              <a:solidFill>
                <a:srgbClr val="0A5AB2"/>
              </a:solidFill>
              <a:latin typeface="Times New Roman" panose="02020603050405020304" pitchFamily="18" charset="0"/>
              <a:cs typeface="Times New Roman" panose="02020603050405020304" pitchFamily="18" charset="0"/>
            </a:endParaRPr>
          </a:p>
          <a:p>
            <a:pPr algn="just" eaLnBrk="1" hangingPunct="1">
              <a:lnSpc>
                <a:spcPct val="101000"/>
              </a:lnSpc>
              <a:spcBef>
                <a:spcPct val="0"/>
              </a:spcBef>
              <a:buClr>
                <a:srgbClr val="0070C0"/>
              </a:buClr>
            </a:pPr>
            <a:r>
              <a:rPr lang="en-US" altLang="en-US" sz="2400" b="0" i="0" dirty="0" smtClean="0">
                <a:solidFill>
                  <a:srgbClr val="0A5AB2"/>
                </a:solidFill>
                <a:latin typeface="Arial Narrow" panose="020B0606020202030204" pitchFamily="34" charset="0"/>
              </a:rPr>
              <a:t>Seeks to increase institutional and personal capacity and engage experts,  stakeholders,  and  decision  makers  in  the  process  of decision making.</a:t>
            </a:r>
            <a:endParaRPr lang="en-US" altLang="en-US" sz="2400" dirty="0" smtClean="0">
              <a:solidFill>
                <a:srgbClr val="0A5AB2"/>
              </a:solidFill>
              <a:latin typeface="Arial Narrow" panose="020B0606020202030204" pitchFamily="34" charset="0"/>
            </a:endParaRPr>
          </a:p>
          <a:p>
            <a:pPr eaLnBrk="1" hangingPunct="1">
              <a:spcBef>
                <a:spcPct val="0"/>
              </a:spcBef>
            </a:pPr>
            <a:endParaRPr lang="en-US" altLang="en-US" sz="2400" b="0" i="0" dirty="0" smtClean="0">
              <a:latin typeface="Arial Narrow" panose="020B0606020202030204" pitchFamily="34" charset="0"/>
            </a:endParaRPr>
          </a:p>
        </p:txBody>
      </p:sp>
    </p:spTree>
    <p:extLst>
      <p:ext uri="{BB962C8B-B14F-4D97-AF65-F5344CB8AC3E}">
        <p14:creationId xmlns:p14="http://schemas.microsoft.com/office/powerpoint/2010/main" val="3760122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975" y="1447800"/>
            <a:ext cx="6994525" cy="3324225"/>
          </a:xfrm>
          <a:prstGeom prst="rect">
            <a:avLst/>
          </a:prstGeom>
        </p:spPr>
        <p:txBody>
          <a:bodyPr lIns="0" tIns="0" rIns="0" bIns="0">
            <a:spAutoFit/>
          </a:bodyPr>
          <a:lstStyle/>
          <a:p>
            <a:pPr marL="355600" indent="-342900" fontAlgn="auto">
              <a:spcBef>
                <a:spcPts val="0"/>
              </a:spcBef>
              <a:spcAft>
                <a:spcPts val="0"/>
              </a:spcAft>
              <a:buClr>
                <a:srgbClr val="0070C0"/>
              </a:buClr>
              <a:buFont typeface="Arial Narrow"/>
              <a:buChar char="•"/>
              <a:tabLst>
                <a:tab pos="355600" algn="l"/>
              </a:tabLst>
              <a:defRPr/>
            </a:pPr>
            <a:r>
              <a:rPr sz="2400" dirty="0">
                <a:solidFill>
                  <a:srgbClr val="0A5AB2"/>
                </a:solidFill>
                <a:latin typeface="Arial Narrow"/>
                <a:ea typeface="+mn-ea"/>
                <a:cs typeface="Arial Narrow"/>
              </a:rPr>
              <a:t>1</a:t>
            </a:r>
            <a:r>
              <a:rPr lang="en-US" sz="2400" dirty="0">
                <a:solidFill>
                  <a:srgbClr val="0A5AB2"/>
                </a:solidFill>
                <a:latin typeface="Arial Narrow"/>
                <a:ea typeface="+mn-ea"/>
                <a:cs typeface="Arial Narrow"/>
              </a:rPr>
              <a:t>6</a:t>
            </a:r>
            <a:r>
              <a:rPr sz="2400" dirty="0">
                <a:solidFill>
                  <a:srgbClr val="0A5AB2"/>
                </a:solidFill>
                <a:latin typeface="Arial Narrow"/>
                <a:ea typeface="+mn-ea"/>
                <a:cs typeface="Arial Narrow"/>
              </a:rPr>
              <a:t> </a:t>
            </a:r>
            <a:r>
              <a:rPr sz="2400" spc="-15" dirty="0">
                <a:solidFill>
                  <a:srgbClr val="0A5AB2"/>
                </a:solidFill>
                <a:latin typeface="Arial Narrow"/>
                <a:ea typeface="+mn-ea"/>
                <a:cs typeface="Arial Narrow"/>
              </a:rPr>
              <a:t>A</a:t>
            </a:r>
            <a:r>
              <a:rPr sz="2400" dirty="0">
                <a:solidFill>
                  <a:srgbClr val="0A5AB2"/>
                </a:solidFill>
                <a:latin typeface="Arial Narrow"/>
                <a:ea typeface="+mn-ea"/>
                <a:cs typeface="Arial Narrow"/>
              </a:rPr>
              <a:t>me</a:t>
            </a:r>
            <a:r>
              <a:rPr sz="2400" spc="-15" dirty="0">
                <a:solidFill>
                  <a:srgbClr val="0A5AB2"/>
                </a:solidFill>
                <a:latin typeface="Arial Narrow"/>
                <a:ea typeface="+mn-ea"/>
                <a:cs typeface="Arial Narrow"/>
              </a:rPr>
              <a:t>r</a:t>
            </a:r>
            <a:r>
              <a:rPr sz="2400" dirty="0">
                <a:solidFill>
                  <a:srgbClr val="0A5AB2"/>
                </a:solidFill>
                <a:latin typeface="Arial Narrow"/>
                <a:ea typeface="+mn-ea"/>
                <a:cs typeface="Arial Narrow"/>
              </a:rPr>
              <a:t>icas </a:t>
            </a:r>
            <a:r>
              <a:rPr sz="2400" spc="-15" dirty="0">
                <a:solidFill>
                  <a:srgbClr val="0A5AB2"/>
                </a:solidFill>
                <a:latin typeface="Arial Narrow"/>
                <a:ea typeface="+mn-ea"/>
                <a:cs typeface="Arial Narrow"/>
              </a:rPr>
              <a:t>C</a:t>
            </a:r>
            <a:r>
              <a:rPr sz="2400" dirty="0">
                <a:solidFill>
                  <a:srgbClr val="0A5AB2"/>
                </a:solidFill>
                <a:latin typeface="Arial Narrow"/>
                <a:ea typeface="+mn-ea"/>
                <a:cs typeface="Arial Narrow"/>
              </a:rPr>
              <a:t>aucus Membe</a:t>
            </a:r>
            <a:r>
              <a:rPr sz="2400" spc="-10" dirty="0">
                <a:solidFill>
                  <a:srgbClr val="0A5AB2"/>
                </a:solidFill>
                <a:latin typeface="Arial Narrow"/>
                <a:ea typeface="+mn-ea"/>
                <a:cs typeface="Arial Narrow"/>
              </a:rPr>
              <a:t>r</a:t>
            </a:r>
            <a:r>
              <a:rPr sz="2400" spc="-5" dirty="0">
                <a:solidFill>
                  <a:srgbClr val="0A5AB2"/>
                </a:solidFill>
                <a:latin typeface="Arial Narrow"/>
                <a:ea typeface="+mn-ea"/>
                <a:cs typeface="Arial Narrow"/>
              </a:rPr>
              <a:t> </a:t>
            </a:r>
            <a:r>
              <a:rPr sz="2400" dirty="0">
                <a:solidFill>
                  <a:srgbClr val="0A5AB2"/>
                </a:solidFill>
                <a:latin typeface="Arial Narrow"/>
                <a:ea typeface="+mn-ea"/>
                <a:cs typeface="Arial Narrow"/>
              </a:rPr>
              <a:t>coun</a:t>
            </a:r>
            <a:r>
              <a:rPr sz="2400" spc="-10" dirty="0">
                <a:solidFill>
                  <a:srgbClr val="0A5AB2"/>
                </a:solidFill>
                <a:latin typeface="Arial Narrow"/>
                <a:ea typeface="+mn-ea"/>
                <a:cs typeface="Arial Narrow"/>
              </a:rPr>
              <a:t>t</a:t>
            </a:r>
            <a:r>
              <a:rPr sz="2400" spc="-15" dirty="0">
                <a:solidFill>
                  <a:srgbClr val="0A5AB2"/>
                </a:solidFill>
                <a:latin typeface="Arial Narrow"/>
                <a:ea typeface="+mn-ea"/>
                <a:cs typeface="Arial Narrow"/>
              </a:rPr>
              <a:t>r</a:t>
            </a:r>
            <a:r>
              <a:rPr sz="2400" dirty="0">
                <a:solidFill>
                  <a:srgbClr val="0A5AB2"/>
                </a:solidFill>
                <a:latin typeface="Arial Narrow"/>
                <a:ea typeface="+mn-ea"/>
                <a:cs typeface="Arial Narrow"/>
              </a:rPr>
              <a:t>ies:</a:t>
            </a:r>
            <a:endParaRPr lang="en-US" sz="2400" dirty="0">
              <a:solidFill>
                <a:srgbClr val="0A5AB2"/>
              </a:solidFill>
              <a:latin typeface="Arial Narrow"/>
              <a:ea typeface="+mn-ea"/>
              <a:cs typeface="Arial Narrow"/>
            </a:endParaRPr>
          </a:p>
          <a:p>
            <a:pPr marL="355600" indent="-342900" fontAlgn="auto">
              <a:spcBef>
                <a:spcPts val="0"/>
              </a:spcBef>
              <a:spcAft>
                <a:spcPts val="0"/>
              </a:spcAft>
              <a:buClr>
                <a:srgbClr val="0070C0"/>
              </a:buClr>
              <a:buFont typeface="Arial Narrow"/>
              <a:buChar char="•"/>
              <a:tabLst>
                <a:tab pos="355600" algn="l"/>
              </a:tabLst>
              <a:defRPr/>
            </a:pPr>
            <a:endParaRPr lang="en-US" sz="2400" dirty="0">
              <a:solidFill>
                <a:srgbClr val="0A5AB2"/>
              </a:solidFill>
              <a:latin typeface="Arial Narrow"/>
              <a:ea typeface="+mn-ea"/>
              <a:cs typeface="Arial Narrow"/>
            </a:endParaRPr>
          </a:p>
          <a:p>
            <a:pPr marL="355600" indent="-342900" fontAlgn="auto">
              <a:spcBef>
                <a:spcPts val="0"/>
              </a:spcBef>
              <a:spcAft>
                <a:spcPts val="0"/>
              </a:spcAft>
              <a:buClr>
                <a:srgbClr val="0070C0"/>
              </a:buClr>
              <a:buFont typeface="Arial Narrow"/>
              <a:buChar char="•"/>
              <a:tabLst>
                <a:tab pos="355600" algn="l"/>
              </a:tabLst>
              <a:defRPr/>
            </a:pPr>
            <a:endParaRPr lang="en-US" sz="2400" dirty="0">
              <a:solidFill>
                <a:srgbClr val="0A5AB2"/>
              </a:solidFill>
              <a:latin typeface="Arial Narrow"/>
              <a:ea typeface="+mn-ea"/>
              <a:cs typeface="Arial Narrow"/>
            </a:endParaRPr>
          </a:p>
          <a:p>
            <a:pPr marL="355600" indent="-342900" fontAlgn="auto">
              <a:spcBef>
                <a:spcPts val="0"/>
              </a:spcBef>
              <a:spcAft>
                <a:spcPts val="0"/>
              </a:spcAft>
              <a:buClr>
                <a:srgbClr val="0070C0"/>
              </a:buClr>
              <a:buFont typeface="Arial Narrow"/>
              <a:buChar char="•"/>
              <a:tabLst>
                <a:tab pos="355600" algn="l"/>
              </a:tabLst>
              <a:defRPr/>
            </a:pPr>
            <a:endParaRPr lang="en-US" sz="2400" dirty="0">
              <a:solidFill>
                <a:srgbClr val="0A5AB2"/>
              </a:solidFill>
              <a:latin typeface="Arial Narrow"/>
              <a:ea typeface="+mn-ea"/>
              <a:cs typeface="Arial Narrow"/>
            </a:endParaRPr>
          </a:p>
          <a:p>
            <a:pPr marL="355600" indent="-342900" fontAlgn="auto">
              <a:spcBef>
                <a:spcPts val="0"/>
              </a:spcBef>
              <a:spcAft>
                <a:spcPts val="0"/>
              </a:spcAft>
              <a:buClr>
                <a:srgbClr val="0070C0"/>
              </a:buClr>
              <a:buFont typeface="Arial Narrow"/>
              <a:buChar char="•"/>
              <a:tabLst>
                <a:tab pos="355600" algn="l"/>
              </a:tabLst>
              <a:defRPr/>
            </a:pPr>
            <a:endParaRPr lang="en-US" sz="2400" dirty="0">
              <a:solidFill>
                <a:srgbClr val="0A5AB2"/>
              </a:solidFill>
              <a:latin typeface="Arial Narrow"/>
              <a:ea typeface="+mn-ea"/>
              <a:cs typeface="Arial Narrow"/>
            </a:endParaRPr>
          </a:p>
          <a:p>
            <a:pPr marL="355600" indent="-342900" fontAlgn="auto">
              <a:spcBef>
                <a:spcPts val="0"/>
              </a:spcBef>
              <a:spcAft>
                <a:spcPts val="0"/>
              </a:spcAft>
              <a:buClr>
                <a:srgbClr val="0070C0"/>
              </a:buClr>
              <a:buFont typeface="Arial Narrow"/>
              <a:buChar char="•"/>
              <a:tabLst>
                <a:tab pos="355600" algn="l"/>
              </a:tabLst>
              <a:defRPr/>
            </a:pPr>
            <a:endParaRPr lang="en-US" sz="2400" dirty="0">
              <a:solidFill>
                <a:srgbClr val="0A5AB2"/>
              </a:solidFill>
              <a:latin typeface="Arial Narrow"/>
              <a:ea typeface="+mn-ea"/>
              <a:cs typeface="Arial Narrow"/>
            </a:endParaRPr>
          </a:p>
          <a:p>
            <a:pPr marL="355600" indent="-342900" fontAlgn="auto">
              <a:spcBef>
                <a:spcPts val="0"/>
              </a:spcBef>
              <a:spcAft>
                <a:spcPts val="0"/>
              </a:spcAft>
              <a:buClr>
                <a:srgbClr val="0070C0"/>
              </a:buClr>
              <a:buFont typeface="Arial Narrow"/>
              <a:buChar char="•"/>
              <a:tabLst>
                <a:tab pos="355600" algn="l"/>
              </a:tabLst>
              <a:defRPr/>
            </a:pPr>
            <a:endParaRPr lang="en-US" sz="2400" dirty="0">
              <a:solidFill>
                <a:srgbClr val="0A5AB2"/>
              </a:solidFill>
              <a:latin typeface="Arial Narrow"/>
              <a:ea typeface="+mn-ea"/>
              <a:cs typeface="Arial Narrow"/>
            </a:endParaRPr>
          </a:p>
          <a:p>
            <a:pPr marL="355600" indent="-342900" fontAlgn="auto">
              <a:spcBef>
                <a:spcPts val="0"/>
              </a:spcBef>
              <a:spcAft>
                <a:spcPts val="0"/>
              </a:spcAft>
              <a:buClr>
                <a:srgbClr val="0070C0"/>
              </a:buClr>
              <a:buFont typeface="Arial Narrow"/>
              <a:buChar char="•"/>
              <a:tabLst>
                <a:tab pos="355600" algn="l"/>
              </a:tabLst>
              <a:defRPr/>
            </a:pPr>
            <a:endParaRPr lang="en-US" sz="2400" dirty="0">
              <a:solidFill>
                <a:srgbClr val="0A5AB2"/>
              </a:solidFill>
              <a:latin typeface="Arial Narrow"/>
              <a:ea typeface="+mn-ea"/>
              <a:cs typeface="Arial Narrow"/>
            </a:endParaRPr>
          </a:p>
          <a:p>
            <a:pPr marL="12700" fontAlgn="auto">
              <a:spcBef>
                <a:spcPts val="0"/>
              </a:spcBef>
              <a:spcAft>
                <a:spcPts val="0"/>
              </a:spcAft>
              <a:buClr>
                <a:srgbClr val="0070C0"/>
              </a:buClr>
              <a:tabLst>
                <a:tab pos="355600" algn="l"/>
              </a:tabLst>
              <a:defRPr/>
            </a:pPr>
            <a:endParaRPr lang="en-US" sz="2400" dirty="0">
              <a:solidFill>
                <a:srgbClr val="0A5AB2"/>
              </a:solidFill>
              <a:latin typeface="Arial Narrow"/>
              <a:ea typeface="+mn-ea"/>
              <a:cs typeface="Arial Narrow"/>
            </a:endParaRPr>
          </a:p>
        </p:txBody>
      </p:sp>
      <p:sp>
        <p:nvSpPr>
          <p:cNvPr id="3" name="object 3"/>
          <p:cNvSpPr txBox="1"/>
          <p:nvPr/>
        </p:nvSpPr>
        <p:spPr>
          <a:xfrm>
            <a:off x="809625" y="1849438"/>
            <a:ext cx="1533525" cy="2933700"/>
          </a:xfrm>
          <a:prstGeom prst="rect">
            <a:avLst/>
          </a:prstGeom>
        </p:spPr>
        <p:txBody>
          <a:bodyPr lIns="0" tIns="0" rIns="0" bIns="0">
            <a:spAutoFit/>
          </a:bodyPr>
          <a:lstStyle/>
          <a:p>
            <a:pPr marL="298450" indent="-285750" fontAlgn="auto">
              <a:spcBef>
                <a:spcPts val="0"/>
              </a:spcBef>
              <a:spcAft>
                <a:spcPts val="0"/>
              </a:spcAft>
              <a:buClr>
                <a:srgbClr val="0070C0"/>
              </a:buClr>
              <a:buFont typeface="Arial Narrow"/>
              <a:buChar char="–"/>
              <a:tabLst>
                <a:tab pos="298450" algn="l"/>
              </a:tabLst>
              <a:defRPr/>
            </a:pPr>
            <a:r>
              <a:rPr sz="2400" spc="-15" dirty="0">
                <a:solidFill>
                  <a:srgbClr val="0A5AB2"/>
                </a:solidFill>
                <a:latin typeface="Arial Narrow"/>
                <a:ea typeface="+mn-ea"/>
                <a:cs typeface="Arial Narrow"/>
              </a:rPr>
              <a:t>Ar</a:t>
            </a:r>
            <a:r>
              <a:rPr sz="2400" dirty="0">
                <a:solidFill>
                  <a:srgbClr val="0A5AB2"/>
                </a:solidFill>
                <a:latin typeface="Arial Narrow"/>
                <a:ea typeface="+mn-ea"/>
                <a:cs typeface="Arial Narrow"/>
              </a:rPr>
              <a:t>gentina</a:t>
            </a:r>
          </a:p>
          <a:p>
            <a:pPr marL="298450" indent="-285750" fontAlgn="auto">
              <a:spcBef>
                <a:spcPts val="20"/>
              </a:spcBef>
              <a:spcAft>
                <a:spcPts val="0"/>
              </a:spcAft>
              <a:buClr>
                <a:srgbClr val="0070C0"/>
              </a:buClr>
              <a:buFont typeface="Arial Narrow"/>
              <a:buChar char="–"/>
              <a:tabLst>
                <a:tab pos="298450" algn="l"/>
              </a:tabLst>
              <a:defRPr/>
            </a:pPr>
            <a:r>
              <a:rPr sz="2400" dirty="0">
                <a:solidFill>
                  <a:srgbClr val="0A5AB2"/>
                </a:solidFill>
                <a:latin typeface="Arial Narrow"/>
                <a:ea typeface="+mn-ea"/>
                <a:cs typeface="Arial Narrow"/>
              </a:rPr>
              <a:t>Bahamas</a:t>
            </a:r>
          </a:p>
          <a:p>
            <a:pPr marL="298450" indent="-285750" fontAlgn="auto">
              <a:spcBef>
                <a:spcPts val="20"/>
              </a:spcBef>
              <a:spcAft>
                <a:spcPts val="0"/>
              </a:spcAft>
              <a:buClr>
                <a:srgbClr val="0070C0"/>
              </a:buClr>
              <a:buFont typeface="Arial Narrow"/>
              <a:buChar char="–"/>
              <a:tabLst>
                <a:tab pos="298450" algn="l"/>
              </a:tabLst>
              <a:defRPr/>
            </a:pPr>
            <a:r>
              <a:rPr sz="2400" spc="-15" dirty="0">
                <a:solidFill>
                  <a:srgbClr val="0A5AB2"/>
                </a:solidFill>
                <a:latin typeface="Arial Narrow"/>
                <a:ea typeface="+mn-ea"/>
                <a:cs typeface="Arial Narrow"/>
              </a:rPr>
              <a:t>Belize</a:t>
            </a:r>
            <a:endParaRPr sz="2400" dirty="0">
              <a:solidFill>
                <a:srgbClr val="0A5AB2"/>
              </a:solidFill>
              <a:latin typeface="Arial Narrow"/>
              <a:ea typeface="+mn-ea"/>
              <a:cs typeface="Arial Narrow"/>
            </a:endParaRPr>
          </a:p>
          <a:p>
            <a:pPr marL="298450" indent="-285750" fontAlgn="auto">
              <a:spcBef>
                <a:spcPts val="20"/>
              </a:spcBef>
              <a:spcAft>
                <a:spcPts val="0"/>
              </a:spcAft>
              <a:buClr>
                <a:srgbClr val="0070C0"/>
              </a:buClr>
              <a:buFont typeface="Arial Narrow"/>
              <a:buChar char="–"/>
              <a:tabLst>
                <a:tab pos="298450" algn="l"/>
              </a:tabLst>
              <a:defRPr/>
            </a:pPr>
            <a:r>
              <a:rPr sz="2400" spc="-15" dirty="0">
                <a:solidFill>
                  <a:srgbClr val="0A5AB2"/>
                </a:solidFill>
                <a:latin typeface="Arial Narrow"/>
                <a:ea typeface="+mn-ea"/>
                <a:cs typeface="Arial Narrow"/>
              </a:rPr>
              <a:t>Br</a:t>
            </a:r>
            <a:r>
              <a:rPr sz="2400" dirty="0">
                <a:solidFill>
                  <a:srgbClr val="0A5AB2"/>
                </a:solidFill>
                <a:latin typeface="Arial Narrow"/>
                <a:ea typeface="+mn-ea"/>
                <a:cs typeface="Arial Narrow"/>
              </a:rPr>
              <a:t>azil</a:t>
            </a:r>
          </a:p>
          <a:p>
            <a:pPr marL="298450" indent="-285750" fontAlgn="auto">
              <a:lnSpc>
                <a:spcPts val="2840"/>
              </a:lnSpc>
              <a:spcBef>
                <a:spcPts val="20"/>
              </a:spcBef>
              <a:spcAft>
                <a:spcPts val="0"/>
              </a:spcAft>
              <a:buClr>
                <a:srgbClr val="0070C0"/>
              </a:buClr>
              <a:buFont typeface="Arial Narrow"/>
              <a:buChar char="–"/>
              <a:tabLst>
                <a:tab pos="298450" algn="l"/>
              </a:tabLst>
              <a:defRPr/>
            </a:pPr>
            <a:r>
              <a:rPr sz="2400" spc="-15" dirty="0">
                <a:solidFill>
                  <a:srgbClr val="0A5AB2"/>
                </a:solidFill>
                <a:latin typeface="Arial Narrow"/>
                <a:ea typeface="+mn-ea"/>
                <a:cs typeface="Arial Narrow"/>
              </a:rPr>
              <a:t>Canada</a:t>
            </a:r>
            <a:endParaRPr sz="2400" dirty="0">
              <a:solidFill>
                <a:srgbClr val="0A5AB2"/>
              </a:solidFill>
              <a:latin typeface="Arial Narrow"/>
              <a:ea typeface="+mn-ea"/>
              <a:cs typeface="Arial Narrow"/>
            </a:endParaRPr>
          </a:p>
          <a:p>
            <a:pPr marL="298450" indent="-285750" fontAlgn="auto">
              <a:lnSpc>
                <a:spcPts val="2840"/>
              </a:lnSpc>
              <a:spcBef>
                <a:spcPts val="0"/>
              </a:spcBef>
              <a:spcAft>
                <a:spcPts val="0"/>
              </a:spcAft>
              <a:buClr>
                <a:srgbClr val="0070C0"/>
              </a:buClr>
              <a:buFont typeface="Arial Narrow"/>
              <a:buChar char="–"/>
              <a:tabLst>
                <a:tab pos="298450" algn="l"/>
              </a:tabLst>
              <a:defRPr/>
            </a:pPr>
            <a:r>
              <a:rPr sz="2400" dirty="0">
                <a:solidFill>
                  <a:srgbClr val="0A5AB2"/>
                </a:solidFill>
                <a:latin typeface="Arial Narrow"/>
                <a:ea typeface="+mn-ea"/>
                <a:cs typeface="Arial Narrow"/>
              </a:rPr>
              <a:t>Chile</a:t>
            </a:r>
          </a:p>
          <a:p>
            <a:pPr marL="298450" indent="-285750" fontAlgn="auto">
              <a:spcBef>
                <a:spcPts val="20"/>
              </a:spcBef>
              <a:spcAft>
                <a:spcPts val="0"/>
              </a:spcAft>
              <a:buClr>
                <a:srgbClr val="0070C0"/>
              </a:buClr>
              <a:buFont typeface="Arial Narrow"/>
              <a:buChar char="–"/>
              <a:tabLst>
                <a:tab pos="298450" algn="l"/>
              </a:tabLst>
              <a:defRPr/>
            </a:pPr>
            <a:r>
              <a:rPr sz="2400" dirty="0">
                <a:solidFill>
                  <a:srgbClr val="0A5AB2"/>
                </a:solidFill>
                <a:latin typeface="Arial Narrow"/>
                <a:ea typeface="+mn-ea"/>
                <a:cs typeface="Arial Narrow"/>
              </a:rPr>
              <a:t>Colombia</a:t>
            </a:r>
          </a:p>
          <a:p>
            <a:pPr marL="298450" indent="-285750" fontAlgn="auto">
              <a:spcBef>
                <a:spcPts val="20"/>
              </a:spcBef>
              <a:spcAft>
                <a:spcPts val="0"/>
              </a:spcAft>
              <a:buClr>
                <a:srgbClr val="0070C0"/>
              </a:buClr>
              <a:buFont typeface="Arial Narrow"/>
              <a:buChar char="–"/>
              <a:tabLst>
                <a:tab pos="298450" algn="l"/>
              </a:tabLst>
              <a:defRPr/>
            </a:pPr>
            <a:r>
              <a:rPr sz="2400" spc="-15" dirty="0">
                <a:solidFill>
                  <a:srgbClr val="0A5AB2"/>
                </a:solidFill>
                <a:latin typeface="Arial Narrow"/>
                <a:ea typeface="+mn-ea"/>
                <a:cs typeface="Arial Narrow"/>
              </a:rPr>
              <a:t>Costa Rica</a:t>
            </a:r>
            <a:endParaRPr sz="2400" dirty="0">
              <a:solidFill>
                <a:srgbClr val="0A5AB2"/>
              </a:solidFill>
              <a:latin typeface="Arial Narrow"/>
              <a:ea typeface="+mn-ea"/>
              <a:cs typeface="Arial Narrow"/>
            </a:endParaRPr>
          </a:p>
        </p:txBody>
      </p:sp>
      <p:sp>
        <p:nvSpPr>
          <p:cNvPr id="5" name="object 5"/>
          <p:cNvSpPr txBox="1"/>
          <p:nvPr/>
        </p:nvSpPr>
        <p:spPr>
          <a:xfrm>
            <a:off x="2740025" y="1838325"/>
            <a:ext cx="1812925" cy="2940050"/>
          </a:xfrm>
          <a:prstGeom prst="rect">
            <a:avLst/>
          </a:prstGeom>
        </p:spPr>
        <p:txBody>
          <a:bodyPr lIns="0" tIns="0" rIns="0" bIns="0">
            <a:spAutoFit/>
          </a:bodyPr>
          <a:lstStyle/>
          <a:p>
            <a:pPr marL="298450" indent="-285750" fontAlgn="auto">
              <a:lnSpc>
                <a:spcPts val="2840"/>
              </a:lnSpc>
              <a:spcBef>
                <a:spcPts val="0"/>
              </a:spcBef>
              <a:spcAft>
                <a:spcPts val="0"/>
              </a:spcAft>
              <a:buClr>
                <a:srgbClr val="0070C0"/>
              </a:buClr>
              <a:buFont typeface="Arial Narrow"/>
              <a:buChar char="–"/>
              <a:tabLst>
                <a:tab pos="298450" algn="l"/>
              </a:tabLst>
              <a:defRPr/>
            </a:pPr>
            <a:r>
              <a:rPr sz="2400" spc="-15" dirty="0">
                <a:solidFill>
                  <a:srgbClr val="0A5AB2"/>
                </a:solidFill>
                <a:latin typeface="Arial Narrow"/>
                <a:ea typeface="+mn-ea"/>
                <a:cs typeface="Arial Narrow"/>
              </a:rPr>
              <a:t>Ecuado</a:t>
            </a:r>
            <a:r>
              <a:rPr sz="2400" spc="-10" dirty="0">
                <a:solidFill>
                  <a:srgbClr val="0A5AB2"/>
                </a:solidFill>
                <a:latin typeface="Arial Narrow"/>
                <a:ea typeface="+mn-ea"/>
                <a:cs typeface="Arial Narrow"/>
              </a:rPr>
              <a:t>r</a:t>
            </a:r>
            <a:endParaRPr sz="2400" dirty="0">
              <a:solidFill>
                <a:srgbClr val="0A5AB2"/>
              </a:solidFill>
              <a:latin typeface="Arial Narrow"/>
              <a:ea typeface="+mn-ea"/>
              <a:cs typeface="Arial Narrow"/>
            </a:endParaRPr>
          </a:p>
          <a:p>
            <a:pPr marL="298450" indent="-285750" fontAlgn="auto">
              <a:lnSpc>
                <a:spcPts val="2840"/>
              </a:lnSpc>
              <a:spcBef>
                <a:spcPts val="0"/>
              </a:spcBef>
              <a:spcAft>
                <a:spcPts val="0"/>
              </a:spcAft>
              <a:buClr>
                <a:srgbClr val="0070C0"/>
              </a:buClr>
              <a:buFont typeface="Arial Narrow"/>
              <a:buChar char="–"/>
              <a:tabLst>
                <a:tab pos="298450" algn="l"/>
              </a:tabLst>
              <a:defRPr/>
            </a:pPr>
            <a:r>
              <a:rPr sz="2400" spc="-15" dirty="0">
                <a:solidFill>
                  <a:srgbClr val="0A5AB2"/>
                </a:solidFill>
                <a:latin typeface="Arial Narrow"/>
                <a:ea typeface="+mn-ea"/>
                <a:cs typeface="Arial Narrow"/>
              </a:rPr>
              <a:t>Hondur</a:t>
            </a:r>
            <a:r>
              <a:rPr sz="2400" dirty="0">
                <a:solidFill>
                  <a:srgbClr val="0A5AB2"/>
                </a:solidFill>
                <a:latin typeface="Arial Narrow"/>
                <a:ea typeface="+mn-ea"/>
                <a:cs typeface="Arial Narrow"/>
              </a:rPr>
              <a:t>as</a:t>
            </a:r>
          </a:p>
          <a:p>
            <a:pPr marL="298450" indent="-285750" fontAlgn="auto">
              <a:spcBef>
                <a:spcPts val="20"/>
              </a:spcBef>
              <a:spcAft>
                <a:spcPts val="0"/>
              </a:spcAft>
              <a:buClr>
                <a:srgbClr val="0070C0"/>
              </a:buClr>
              <a:buFont typeface="Arial Narrow"/>
              <a:buChar char="–"/>
              <a:tabLst>
                <a:tab pos="298450" algn="l"/>
              </a:tabLst>
              <a:defRPr/>
            </a:pPr>
            <a:r>
              <a:rPr sz="2400" dirty="0">
                <a:solidFill>
                  <a:srgbClr val="0A5AB2"/>
                </a:solidFill>
                <a:latin typeface="Arial Narrow"/>
                <a:ea typeface="+mn-ea"/>
                <a:cs typeface="Arial Narrow"/>
              </a:rPr>
              <a:t>Mexico</a:t>
            </a:r>
          </a:p>
          <a:p>
            <a:pPr marL="298450" indent="-285750" fontAlgn="auto">
              <a:spcBef>
                <a:spcPts val="20"/>
              </a:spcBef>
              <a:spcAft>
                <a:spcPts val="0"/>
              </a:spcAft>
              <a:buClr>
                <a:srgbClr val="0070C0"/>
              </a:buClr>
              <a:buFont typeface="Arial Narrow"/>
              <a:buChar char="–"/>
              <a:tabLst>
                <a:tab pos="298450" algn="l"/>
              </a:tabLst>
              <a:defRPr/>
            </a:pPr>
            <a:r>
              <a:rPr sz="2400" dirty="0">
                <a:solidFill>
                  <a:srgbClr val="0A5AB2"/>
                </a:solidFill>
                <a:latin typeface="Arial Narrow"/>
                <a:ea typeface="+mn-ea"/>
                <a:cs typeface="Arial Narrow"/>
              </a:rPr>
              <a:t>Panama</a:t>
            </a:r>
          </a:p>
          <a:p>
            <a:pPr marL="298450" indent="-285750" fontAlgn="auto">
              <a:spcBef>
                <a:spcPts val="20"/>
              </a:spcBef>
              <a:spcAft>
                <a:spcPts val="0"/>
              </a:spcAft>
              <a:buClr>
                <a:srgbClr val="0070C0"/>
              </a:buClr>
              <a:buFont typeface="Arial Narrow"/>
              <a:buChar char="–"/>
              <a:tabLst>
                <a:tab pos="298450" algn="l"/>
              </a:tabLst>
              <a:defRPr/>
            </a:pPr>
            <a:r>
              <a:rPr sz="2400" dirty="0">
                <a:solidFill>
                  <a:srgbClr val="0A5AB2"/>
                </a:solidFill>
                <a:latin typeface="Arial Narrow"/>
                <a:ea typeface="+mn-ea"/>
                <a:cs typeface="Arial Narrow"/>
              </a:rPr>
              <a:t>Paraguay</a:t>
            </a:r>
          </a:p>
          <a:p>
            <a:pPr marL="298450" indent="-285750" fontAlgn="auto">
              <a:lnSpc>
                <a:spcPts val="2840"/>
              </a:lnSpc>
              <a:spcBef>
                <a:spcPts val="20"/>
              </a:spcBef>
              <a:spcAft>
                <a:spcPts val="0"/>
              </a:spcAft>
              <a:buClr>
                <a:srgbClr val="0070C0"/>
              </a:buClr>
              <a:buFont typeface="Arial Narrow"/>
              <a:buChar char="–"/>
              <a:tabLst>
                <a:tab pos="298450" algn="l"/>
              </a:tabLst>
              <a:defRPr/>
            </a:pPr>
            <a:r>
              <a:rPr sz="2400" spc="-15" dirty="0">
                <a:solidFill>
                  <a:srgbClr val="0A5AB2"/>
                </a:solidFill>
                <a:latin typeface="Arial Narrow"/>
                <a:ea typeface="+mn-ea"/>
                <a:cs typeface="Arial Narrow"/>
              </a:rPr>
              <a:t>Peru</a:t>
            </a:r>
            <a:endParaRPr sz="2400" dirty="0">
              <a:solidFill>
                <a:srgbClr val="0A5AB2"/>
              </a:solidFill>
              <a:latin typeface="Arial Narrow"/>
              <a:ea typeface="+mn-ea"/>
              <a:cs typeface="Arial Narrow"/>
            </a:endParaRPr>
          </a:p>
          <a:p>
            <a:pPr marL="298450" indent="-285750" fontAlgn="auto">
              <a:lnSpc>
                <a:spcPts val="2840"/>
              </a:lnSpc>
              <a:spcBef>
                <a:spcPts val="0"/>
              </a:spcBef>
              <a:spcAft>
                <a:spcPts val="0"/>
              </a:spcAft>
              <a:buClr>
                <a:srgbClr val="0070C0"/>
              </a:buClr>
              <a:buFont typeface="Arial Narrow"/>
              <a:buChar char="–"/>
              <a:tabLst>
                <a:tab pos="298450" algn="l"/>
              </a:tabLst>
              <a:defRPr/>
            </a:pPr>
            <a:r>
              <a:rPr sz="2400" spc="-15" dirty="0">
                <a:solidFill>
                  <a:srgbClr val="0A5AB2"/>
                </a:solidFill>
                <a:latin typeface="Arial Narrow"/>
                <a:ea typeface="+mn-ea"/>
                <a:cs typeface="Arial Narrow"/>
              </a:rPr>
              <a:t>United States</a:t>
            </a:r>
            <a:endParaRPr lang="en-US" sz="2400" spc="-15" dirty="0">
              <a:solidFill>
                <a:srgbClr val="0A5AB2"/>
              </a:solidFill>
              <a:latin typeface="Arial Narrow"/>
              <a:ea typeface="+mn-ea"/>
              <a:cs typeface="Arial Narrow"/>
            </a:endParaRPr>
          </a:p>
          <a:p>
            <a:pPr marL="298450" indent="-285750" fontAlgn="auto">
              <a:lnSpc>
                <a:spcPts val="2840"/>
              </a:lnSpc>
              <a:spcBef>
                <a:spcPts val="0"/>
              </a:spcBef>
              <a:spcAft>
                <a:spcPts val="0"/>
              </a:spcAft>
              <a:buClr>
                <a:srgbClr val="0070C0"/>
              </a:buClr>
              <a:buFont typeface="Arial Narrow"/>
              <a:buChar char="–"/>
              <a:tabLst>
                <a:tab pos="298450" algn="l"/>
              </a:tabLst>
              <a:defRPr/>
            </a:pPr>
            <a:r>
              <a:rPr lang="en-US" sz="2400" spc="-15" dirty="0">
                <a:solidFill>
                  <a:srgbClr val="0A5AB2"/>
                </a:solidFill>
                <a:latin typeface="Arial Narrow"/>
                <a:ea typeface="+mn-ea"/>
                <a:cs typeface="Arial Narrow"/>
              </a:rPr>
              <a:t>Uruguay</a:t>
            </a:r>
          </a:p>
        </p:txBody>
      </p:sp>
      <p:sp>
        <p:nvSpPr>
          <p:cNvPr id="20484" name="object 8"/>
          <p:cNvSpPr txBox="1">
            <a:spLocks noChangeArrowheads="1"/>
          </p:cNvSpPr>
          <p:nvPr/>
        </p:nvSpPr>
        <p:spPr bwMode="auto">
          <a:xfrm>
            <a:off x="1981200" y="762000"/>
            <a:ext cx="4976813" cy="39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ts val="2838"/>
              </a:lnSpc>
            </a:pPr>
            <a:r>
              <a:rPr lang="en-US" altLang="en-US" sz="3200" b="1">
                <a:solidFill>
                  <a:srgbClr val="005FAA"/>
                </a:solidFill>
                <a:latin typeface="Arial" panose="020B0604020202020204" pitchFamily="34" charset="0"/>
              </a:rPr>
              <a:t>AmeriGEOSS</a:t>
            </a:r>
            <a:r>
              <a:rPr lang="en-US" altLang="en-US" sz="3200">
                <a:latin typeface="Arial" panose="020B0604020202020204" pitchFamily="34" charset="0"/>
              </a:rPr>
              <a:t> </a:t>
            </a:r>
            <a:r>
              <a:rPr lang="en-US" altLang="en-US" sz="3200" b="1">
                <a:solidFill>
                  <a:srgbClr val="005FAA"/>
                </a:solidFill>
                <a:latin typeface="Arial" panose="020B0604020202020204" pitchFamily="34" charset="0"/>
              </a:rPr>
              <a:t>Initiative</a:t>
            </a:r>
            <a:endParaRPr lang="en-US" altLang="en-US" sz="3200">
              <a:latin typeface="Arial" panose="020B0604020202020204" pitchFamily="34" charset="0"/>
            </a:endParaRPr>
          </a:p>
        </p:txBody>
      </p:sp>
      <p:pic>
        <p:nvPicPr>
          <p:cNvPr id="2048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993900"/>
            <a:ext cx="2581275" cy="3200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8439" name="object 7"/>
          <p:cNvSpPr>
            <a:spLocks noChangeArrowheads="1"/>
          </p:cNvSpPr>
          <p:nvPr/>
        </p:nvSpPr>
        <p:spPr bwMode="auto">
          <a:xfrm>
            <a:off x="4953000" y="4648200"/>
            <a:ext cx="2401888" cy="687388"/>
          </a:xfrm>
          <a:prstGeom prst="rect">
            <a:avLst/>
          </a:prstGeom>
          <a:blipFill dpi="0" rotWithShape="1">
            <a:blip r:embed="rId4"/>
            <a:srcRect/>
            <a:stretch>
              <a:fillRect/>
            </a:stretch>
          </a:blipFill>
          <a:ln>
            <a:noFill/>
          </a:ln>
          <a:effectLst>
            <a:outerShdw blurRad="50800" dist="38100" dir="5400000" algn="t" rotWithShape="0">
              <a:srgbClr val="808080">
                <a:alpha val="39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defRPr/>
            </a:pPr>
            <a:endParaRPr lang="en-US">
              <a:latin typeface="Calibri" charset="0"/>
              <a:ea typeface="ＭＳ Ｐゴシック" charset="0"/>
              <a:cs typeface="ＭＳ Ｐゴシック" charset="0"/>
            </a:endParaRPr>
          </a:p>
        </p:txBody>
      </p:sp>
      <p:sp>
        <p:nvSpPr>
          <p:cNvPr id="20488" name="object 4"/>
          <p:cNvSpPr txBox="1">
            <a:spLocks noChangeArrowheads="1"/>
          </p:cNvSpPr>
          <p:nvPr/>
        </p:nvSpPr>
        <p:spPr bwMode="auto">
          <a:xfrm>
            <a:off x="304800" y="5257800"/>
            <a:ext cx="852805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55600" indent="-342900" eaLnBrk="0" hangingPunct="0">
              <a:tabLst>
                <a:tab pos="355600" algn="l"/>
              </a:tabLst>
              <a:defRPr sz="2400">
                <a:solidFill>
                  <a:schemeClr val="tx1"/>
                </a:solidFill>
                <a:latin typeface="Calibri" panose="020F0502020204030204" pitchFamily="34" charset="0"/>
                <a:ea typeface="MS PGothic" panose="020B0600070205080204" pitchFamily="34" charset="-128"/>
              </a:defRPr>
            </a:lvl1pPr>
            <a:lvl2pPr marL="742950" indent="-285750" eaLnBrk="0" hangingPunct="0">
              <a:tabLst>
                <a:tab pos="355600" algn="l"/>
              </a:tabLst>
              <a:defRPr sz="2400">
                <a:solidFill>
                  <a:schemeClr val="tx1"/>
                </a:solidFill>
                <a:latin typeface="Calibri" panose="020F0502020204030204" pitchFamily="34" charset="0"/>
                <a:ea typeface="MS PGothic" panose="020B0600070205080204" pitchFamily="34" charset="-128"/>
              </a:defRPr>
            </a:lvl2pPr>
            <a:lvl3pPr marL="1143000" indent="-228600" eaLnBrk="0" hangingPunct="0">
              <a:tabLst>
                <a:tab pos="355600" algn="l"/>
              </a:tabLst>
              <a:defRPr sz="2400">
                <a:solidFill>
                  <a:schemeClr val="tx1"/>
                </a:solidFill>
                <a:latin typeface="Calibri" panose="020F0502020204030204" pitchFamily="34" charset="0"/>
                <a:ea typeface="MS PGothic" panose="020B0600070205080204" pitchFamily="34" charset="-128"/>
              </a:defRPr>
            </a:lvl3pPr>
            <a:lvl4pPr marL="1600200" indent="-228600" eaLnBrk="0" hangingPunct="0">
              <a:tabLst>
                <a:tab pos="355600" algn="l"/>
              </a:tabLst>
              <a:defRPr sz="2400">
                <a:solidFill>
                  <a:schemeClr val="tx1"/>
                </a:solidFill>
                <a:latin typeface="Calibri" panose="020F0502020204030204" pitchFamily="34" charset="0"/>
                <a:ea typeface="MS PGothic" panose="020B0600070205080204" pitchFamily="34" charset="-128"/>
              </a:defRPr>
            </a:lvl4pPr>
            <a:lvl5pPr marL="2057400" indent="-228600" eaLnBrk="0" hangingPunct="0">
              <a:tabLst>
                <a:tab pos="355600"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355600"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355600"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355600"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355600" algn="l"/>
              </a:tabLst>
              <a:defRPr sz="2400">
                <a:solidFill>
                  <a:schemeClr val="tx1"/>
                </a:solidFill>
                <a:latin typeface="Calibri" panose="020F0502020204030204" pitchFamily="34" charset="0"/>
                <a:ea typeface="MS PGothic" panose="020B0600070205080204" pitchFamily="34" charset="-128"/>
              </a:defRPr>
            </a:lvl9pPr>
          </a:lstStyle>
          <a:p>
            <a:pPr eaLnBrk="1" hangingPunct="1">
              <a:lnSpc>
                <a:spcPts val="2838"/>
              </a:lnSpc>
              <a:buClr>
                <a:srgbClr val="0070C0"/>
              </a:buClr>
              <a:buFont typeface="Arial Narrow" panose="020B0606020202030204" pitchFamily="34" charset="0"/>
              <a:buChar char="•"/>
            </a:pPr>
            <a:r>
              <a:rPr lang="en-US" altLang="en-US">
                <a:solidFill>
                  <a:srgbClr val="0A5AB2"/>
                </a:solidFill>
                <a:latin typeface="Arial Narrow" panose="020B0606020202030204" pitchFamily="34" charset="0"/>
              </a:rPr>
              <a:t>Observers: </a:t>
            </a:r>
          </a:p>
          <a:p>
            <a:pPr eaLnBrk="1" hangingPunct="1">
              <a:lnSpc>
                <a:spcPts val="2838"/>
              </a:lnSpc>
              <a:buClr>
                <a:srgbClr val="0070C0"/>
              </a:buClr>
            </a:pPr>
            <a:r>
              <a:rPr lang="en-US" altLang="en-US">
                <a:solidFill>
                  <a:srgbClr val="0A5AB2"/>
                </a:solidFill>
                <a:latin typeface="Arial Narrow" panose="020B0606020202030204" pitchFamily="34" charset="0"/>
              </a:rPr>
              <a:t>	  – Bolivia and Guatemala</a:t>
            </a:r>
          </a:p>
        </p:txBody>
      </p:sp>
    </p:spTree>
    <p:extLst>
      <p:ext uri="{BB962C8B-B14F-4D97-AF65-F5344CB8AC3E}">
        <p14:creationId xmlns:p14="http://schemas.microsoft.com/office/powerpoint/2010/main" val="3728790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object 2"/>
          <p:cNvSpPr txBox="1">
            <a:spLocks noChangeArrowheads="1"/>
          </p:cNvSpPr>
          <p:nvPr/>
        </p:nvSpPr>
        <p:spPr bwMode="auto">
          <a:xfrm>
            <a:off x="1524000" y="1219200"/>
            <a:ext cx="70866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b="1">
                <a:solidFill>
                  <a:srgbClr val="0A5AB2"/>
                </a:solidFill>
                <a:latin typeface="Arial Narrow" panose="020B0606020202030204" pitchFamily="34" charset="0"/>
              </a:rPr>
              <a:t>Priority Areas</a:t>
            </a:r>
          </a:p>
          <a:p>
            <a:pPr eaLnBrk="1" hangingPunct="1">
              <a:spcBef>
                <a:spcPts val="38"/>
              </a:spcBef>
            </a:pPr>
            <a:endParaRPr lang="en-US" altLang="en-US" sz="2000" b="1">
              <a:solidFill>
                <a:srgbClr val="0A5AB2"/>
              </a:solidFill>
              <a:latin typeface="Times New Roman" panose="02020603050405020304" pitchFamily="18" charset="0"/>
              <a:cs typeface="Times New Roman" panose="02020603050405020304" pitchFamily="18" charset="0"/>
            </a:endParaRPr>
          </a:p>
          <a:p>
            <a:pPr algn="just" eaLnBrk="1" hangingPunct="1">
              <a:lnSpc>
                <a:spcPts val="2575"/>
              </a:lnSpc>
              <a:buClr>
                <a:srgbClr val="0070C0"/>
              </a:buClr>
              <a:buFont typeface="Arial" panose="020B0604020202020204" pitchFamily="34" charset="0"/>
              <a:buChar char="•"/>
            </a:pPr>
            <a:r>
              <a:rPr lang="en-US" altLang="en-US" sz="2000" b="1">
                <a:solidFill>
                  <a:srgbClr val="0A5AB2"/>
                </a:solidFill>
                <a:latin typeface="Arial Narrow" panose="020B0606020202030204" pitchFamily="34" charset="0"/>
              </a:rPr>
              <a:t>Food security and sustainable agriculture </a:t>
            </a:r>
            <a:r>
              <a:rPr lang="en-US" altLang="en-US" sz="2000">
                <a:solidFill>
                  <a:srgbClr val="0A5AB2"/>
                </a:solidFill>
                <a:latin typeface="Arial Narrow" panose="020B0606020202030204" pitchFamily="34" charset="0"/>
              </a:rPr>
              <a:t>- Agriculture,  associated  with  climate  variability,  climate  change,  and  food security.</a:t>
            </a:r>
          </a:p>
          <a:p>
            <a:pPr eaLnBrk="1" hangingPunct="1">
              <a:spcBef>
                <a:spcPts val="13"/>
              </a:spcBef>
              <a:buClr>
                <a:srgbClr val="0070C0"/>
              </a:buClr>
              <a:buFont typeface="Arial" panose="020B0604020202020204" pitchFamily="34" charset="0"/>
              <a:buChar char="•"/>
            </a:pPr>
            <a:endParaRPr lang="en-US" altLang="en-US" sz="900">
              <a:solidFill>
                <a:srgbClr val="0A5AB2"/>
              </a:solidFill>
              <a:latin typeface="Times New Roman" panose="02020603050405020304" pitchFamily="18" charset="0"/>
              <a:cs typeface="Times New Roman" panose="02020603050405020304" pitchFamily="18" charset="0"/>
            </a:endParaRPr>
          </a:p>
          <a:p>
            <a:pPr algn="just" eaLnBrk="1" hangingPunct="1">
              <a:lnSpc>
                <a:spcPct val="101000"/>
              </a:lnSpc>
              <a:buClr>
                <a:srgbClr val="0070C0"/>
              </a:buClr>
              <a:buFont typeface="Arial" panose="020B0604020202020204" pitchFamily="34" charset="0"/>
              <a:buChar char="•"/>
            </a:pPr>
            <a:r>
              <a:rPr lang="en-US" altLang="en-US" sz="2000" b="1">
                <a:solidFill>
                  <a:srgbClr val="0A5AB2"/>
                </a:solidFill>
                <a:latin typeface="Arial Narrow" panose="020B0606020202030204" pitchFamily="34" charset="0"/>
              </a:rPr>
              <a:t>Disaster resilience </a:t>
            </a:r>
            <a:r>
              <a:rPr lang="en-US" altLang="en-US" sz="2000">
                <a:solidFill>
                  <a:srgbClr val="0A5AB2"/>
                </a:solidFill>
                <a:latin typeface="Arial Narrow" panose="020B0606020202030204" pitchFamily="34" charset="0"/>
              </a:rPr>
              <a:t>- Disaster risk reduction, particularly for data exchange associated with early warnings, and for the generation of regional products of early warnings.</a:t>
            </a:r>
          </a:p>
          <a:p>
            <a:pPr eaLnBrk="1" hangingPunct="1">
              <a:spcBef>
                <a:spcPts val="38"/>
              </a:spcBef>
              <a:buClr>
                <a:srgbClr val="0070C0"/>
              </a:buClr>
              <a:buFont typeface="Arial" panose="020B0604020202020204" pitchFamily="34" charset="0"/>
              <a:buChar char="•"/>
            </a:pPr>
            <a:endParaRPr lang="en-US" altLang="en-US" sz="900">
              <a:solidFill>
                <a:srgbClr val="0A5AB2"/>
              </a:solidFill>
              <a:latin typeface="Times New Roman" panose="02020603050405020304" pitchFamily="18" charset="0"/>
              <a:cs typeface="Times New Roman" panose="02020603050405020304" pitchFamily="18" charset="0"/>
            </a:endParaRPr>
          </a:p>
          <a:p>
            <a:pPr algn="just" eaLnBrk="1" hangingPunct="1">
              <a:lnSpc>
                <a:spcPct val="101000"/>
              </a:lnSpc>
              <a:buClr>
                <a:srgbClr val="0070C0"/>
              </a:buClr>
              <a:buFont typeface="Arial" panose="020B0604020202020204" pitchFamily="34" charset="0"/>
              <a:buChar char="•"/>
            </a:pPr>
            <a:r>
              <a:rPr lang="en-US" altLang="en-US" sz="2000" b="1">
                <a:solidFill>
                  <a:srgbClr val="0A5AB2"/>
                </a:solidFill>
                <a:latin typeface="Arial Narrow" panose="020B0606020202030204" pitchFamily="34" charset="0"/>
              </a:rPr>
              <a:t>Water resource management </a:t>
            </a:r>
            <a:r>
              <a:rPr lang="en-US" altLang="en-US" sz="2000">
                <a:solidFill>
                  <a:srgbClr val="0A5AB2"/>
                </a:solidFill>
                <a:latin typeface="Arial Narrow" panose="020B0606020202030204" pitchFamily="34" charset="0"/>
              </a:rPr>
              <a:t>-  Associated  with  the  management  approach  of  water  resources  and data management and services.</a:t>
            </a:r>
          </a:p>
          <a:p>
            <a:pPr eaLnBrk="1" hangingPunct="1">
              <a:spcBef>
                <a:spcPts val="13"/>
              </a:spcBef>
              <a:buClr>
                <a:srgbClr val="0070C0"/>
              </a:buClr>
              <a:buFont typeface="Arial" panose="020B0604020202020204" pitchFamily="34" charset="0"/>
              <a:buChar char="•"/>
            </a:pPr>
            <a:endParaRPr lang="en-US" altLang="en-US" sz="900">
              <a:solidFill>
                <a:srgbClr val="0A5AB2"/>
              </a:solidFill>
              <a:latin typeface="Times New Roman" panose="02020603050405020304" pitchFamily="18" charset="0"/>
              <a:cs typeface="Times New Roman" panose="02020603050405020304" pitchFamily="18" charset="0"/>
            </a:endParaRPr>
          </a:p>
          <a:p>
            <a:pPr algn="just" eaLnBrk="1" hangingPunct="1">
              <a:buClr>
                <a:srgbClr val="0070C0"/>
              </a:buClr>
              <a:buFont typeface="Arial" panose="020B0604020202020204" pitchFamily="34" charset="0"/>
              <a:buChar char="•"/>
            </a:pPr>
            <a:r>
              <a:rPr lang="en-US" altLang="en-US" sz="2000" b="1">
                <a:solidFill>
                  <a:srgbClr val="0A5AB2"/>
                </a:solidFill>
                <a:latin typeface="Arial Narrow" panose="020B0606020202030204" pitchFamily="34" charset="0"/>
              </a:rPr>
              <a:t>Biodiversity and ecosystem sustainability </a:t>
            </a:r>
            <a:r>
              <a:rPr lang="en-US" altLang="en-US" sz="2000">
                <a:solidFill>
                  <a:srgbClr val="0A5AB2"/>
                </a:solidFill>
                <a:latin typeface="Arial Narrow" panose="020B0606020202030204" pitchFamily="34" charset="0"/>
              </a:rPr>
              <a:t>- In the context of capacity building for better   monitoring,   management,   and   maintenance   of   ecosystems   and biodiversity they support; and to predict future changes.</a:t>
            </a:r>
          </a:p>
          <a:p>
            <a:pPr eaLnBrk="1" hangingPunct="1">
              <a:spcBef>
                <a:spcPts val="13"/>
              </a:spcBef>
              <a:buClr>
                <a:srgbClr val="0070C0"/>
              </a:buClr>
              <a:buFont typeface="Arial" panose="020B0604020202020204" pitchFamily="34" charset="0"/>
              <a:buChar char="•"/>
            </a:pPr>
            <a:endParaRPr lang="en-US" altLang="en-US" sz="900">
              <a:solidFill>
                <a:srgbClr val="0A5AB2"/>
              </a:solidFill>
              <a:latin typeface="Times New Roman" panose="02020603050405020304" pitchFamily="18" charset="0"/>
              <a:cs typeface="Times New Roman" panose="02020603050405020304" pitchFamily="18" charset="0"/>
            </a:endParaRPr>
          </a:p>
          <a:p>
            <a:pPr algn="just" eaLnBrk="1" hangingPunct="1">
              <a:buClr>
                <a:srgbClr val="0070C0"/>
              </a:buClr>
              <a:buFont typeface="Arial" panose="020B0604020202020204" pitchFamily="34" charset="0"/>
              <a:buChar char="•"/>
            </a:pPr>
            <a:r>
              <a:rPr lang="en-US" altLang="en-US" sz="2000" b="1">
                <a:solidFill>
                  <a:srgbClr val="0A5AB2"/>
                </a:solidFill>
                <a:latin typeface="Arial Narrow" panose="020B0606020202030204" pitchFamily="34" charset="0"/>
              </a:rPr>
              <a:t>Foundational activities </a:t>
            </a:r>
            <a:r>
              <a:rPr lang="en-US" altLang="en-US" sz="2000">
                <a:solidFill>
                  <a:srgbClr val="0A5AB2"/>
                </a:solidFill>
                <a:latin typeface="Arial Narrow" panose="020B0606020202030204" pitchFamily="34" charset="0"/>
              </a:rPr>
              <a:t>– Data systems infrastructure and capacity building.</a:t>
            </a:r>
          </a:p>
          <a:p>
            <a:pPr algn="just" eaLnBrk="1" hangingPunct="1">
              <a:buClr>
                <a:srgbClr val="0070C0"/>
              </a:buClr>
              <a:buFont typeface="Arial" panose="020B0604020202020204" pitchFamily="34" charset="0"/>
              <a:buChar char="•"/>
            </a:pPr>
            <a:endParaRPr lang="en-US" altLang="en-US" sz="2200">
              <a:solidFill>
                <a:srgbClr val="0A5AB2"/>
              </a:solidFill>
              <a:latin typeface="Arial Narrow" panose="020B0606020202030204" pitchFamily="34" charset="0"/>
            </a:endParaRPr>
          </a:p>
        </p:txBody>
      </p:sp>
      <p:sp>
        <p:nvSpPr>
          <p:cNvPr id="22531" name="object 3"/>
          <p:cNvSpPr txBox="1">
            <a:spLocks noChangeArrowheads="1"/>
          </p:cNvSpPr>
          <p:nvPr/>
        </p:nvSpPr>
        <p:spPr bwMode="auto">
          <a:xfrm>
            <a:off x="2057400" y="838200"/>
            <a:ext cx="4919663"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ts val="2838"/>
              </a:lnSpc>
            </a:pPr>
            <a:r>
              <a:rPr lang="en-US" altLang="en-US" sz="3200" b="1">
                <a:solidFill>
                  <a:srgbClr val="005FAA"/>
                </a:solidFill>
                <a:latin typeface="Arial" panose="020B0604020202020204" pitchFamily="34" charset="0"/>
              </a:rPr>
              <a:t>AmeriGEOSS</a:t>
            </a:r>
            <a:r>
              <a:rPr lang="en-US" altLang="en-US" sz="3200">
                <a:latin typeface="Arial" panose="020B0604020202020204" pitchFamily="34" charset="0"/>
              </a:rPr>
              <a:t> </a:t>
            </a:r>
            <a:r>
              <a:rPr lang="en-US" altLang="en-US" sz="3200" b="1">
                <a:solidFill>
                  <a:srgbClr val="005FAA"/>
                </a:solidFill>
                <a:latin typeface="Arial" panose="020B0604020202020204" pitchFamily="34" charset="0"/>
              </a:rPr>
              <a:t>Initiative</a:t>
            </a:r>
            <a:endParaRPr lang="en-US" altLang="en-US" sz="3200">
              <a:latin typeface="Arial" panose="020B0604020202020204" pitchFamily="34" charset="0"/>
            </a:endParaRPr>
          </a:p>
        </p:txBody>
      </p:sp>
      <p:sp>
        <p:nvSpPr>
          <p:cNvPr id="5" name="Oval 4"/>
          <p:cNvSpPr/>
          <p:nvPr/>
        </p:nvSpPr>
        <p:spPr>
          <a:xfrm>
            <a:off x="457200" y="1828800"/>
            <a:ext cx="838200" cy="838200"/>
          </a:xfrm>
          <a:prstGeom prst="ellipse">
            <a:avLst/>
          </a:prstGeom>
          <a:blipFill>
            <a:blip r:embed="rId3"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75000"/>
                </a:schemeClr>
              </a:solidFill>
            </a:endParaRPr>
          </a:p>
        </p:txBody>
      </p:sp>
      <p:sp>
        <p:nvSpPr>
          <p:cNvPr id="6" name="Oval 5"/>
          <p:cNvSpPr/>
          <p:nvPr/>
        </p:nvSpPr>
        <p:spPr>
          <a:xfrm>
            <a:off x="457200" y="2819400"/>
            <a:ext cx="838200" cy="838200"/>
          </a:xfrm>
          <a:prstGeom prst="ellipse">
            <a:avLst/>
          </a:prstGeom>
          <a:blipFill>
            <a:blip r:embed="rId4"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75000"/>
                </a:schemeClr>
              </a:solidFill>
            </a:endParaRPr>
          </a:p>
        </p:txBody>
      </p:sp>
      <p:sp>
        <p:nvSpPr>
          <p:cNvPr id="7" name="Oval 6"/>
          <p:cNvSpPr/>
          <p:nvPr/>
        </p:nvSpPr>
        <p:spPr>
          <a:xfrm>
            <a:off x="457200" y="3810000"/>
            <a:ext cx="838200" cy="838200"/>
          </a:xfrm>
          <a:prstGeom prst="ellipse">
            <a:avLst/>
          </a:prstGeom>
          <a:blipFill>
            <a:blip r:embed="rId5"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75000"/>
                </a:schemeClr>
              </a:solidFill>
            </a:endParaRPr>
          </a:p>
        </p:txBody>
      </p:sp>
      <p:sp>
        <p:nvSpPr>
          <p:cNvPr id="8" name="Oval 7"/>
          <p:cNvSpPr/>
          <p:nvPr/>
        </p:nvSpPr>
        <p:spPr>
          <a:xfrm>
            <a:off x="457200" y="4800600"/>
            <a:ext cx="838200" cy="838200"/>
          </a:xfrm>
          <a:prstGeom prst="ellipse">
            <a:avLst/>
          </a:prstGeom>
          <a:blipFill>
            <a:blip r:embed="rId6"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75000"/>
                </a:schemeClr>
              </a:solidFill>
            </a:endParaRPr>
          </a:p>
        </p:txBody>
      </p:sp>
      <p:sp>
        <p:nvSpPr>
          <p:cNvPr id="9" name="Oval 8"/>
          <p:cNvSpPr/>
          <p:nvPr/>
        </p:nvSpPr>
        <p:spPr>
          <a:xfrm>
            <a:off x="457200" y="5791200"/>
            <a:ext cx="838200" cy="838200"/>
          </a:xfrm>
          <a:prstGeom prst="ellipse">
            <a:avLst/>
          </a:prstGeom>
          <a:blipFill dpi="0" rotWithShape="0">
            <a:blip r:embed="rId7" cstate="screen">
              <a:extLst>
                <a:ext uri="{28A0092B-C50C-407E-A947-70E740481C1C}">
                  <a14:useLocalDpi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272020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sldNum" idx="12"/>
          </p:nvPr>
        </p:nvSpPr>
        <p:spPr>
          <a:xfrm>
            <a:off x="7086600" y="6492882"/>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b="1">
                <a:solidFill>
                  <a:srgbClr val="888888"/>
                </a:solidFill>
                <a:latin typeface="Calibri"/>
                <a:ea typeface="Calibri"/>
                <a:cs typeface="Calibri"/>
                <a:sym typeface="Calibri"/>
              </a:rPr>
              <a:t>5</a:t>
            </a:fld>
            <a:endParaRPr lang="es-CO" sz="1200" b="1">
              <a:solidFill>
                <a:srgbClr val="888888"/>
              </a:solidFill>
              <a:latin typeface="Calibri"/>
              <a:ea typeface="Calibri"/>
              <a:cs typeface="Calibri"/>
              <a:sym typeface="Calibri"/>
            </a:endParaRPr>
          </a:p>
        </p:txBody>
      </p:sp>
      <p:sp>
        <p:nvSpPr>
          <p:cNvPr id="519" name="Shape 519"/>
          <p:cNvSpPr txBox="1">
            <a:spLocks noGrp="1"/>
          </p:cNvSpPr>
          <p:nvPr>
            <p:ph type="title"/>
          </p:nvPr>
        </p:nvSpPr>
        <p:spPr>
          <a:xfrm>
            <a:off x="2198912" y="379643"/>
            <a:ext cx="5246915" cy="3751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015A78"/>
              </a:buClr>
              <a:buSzPct val="25000"/>
              <a:buFont typeface="Calibri"/>
              <a:buNone/>
            </a:pPr>
            <a:r>
              <a:rPr lang="es-CO" b="1">
                <a:solidFill>
                  <a:srgbClr val="015A78"/>
                </a:solidFill>
              </a:rPr>
              <a:t>Estructura de </a:t>
            </a:r>
            <a:r>
              <a:rPr lang="es-CO" sz="2400" b="1" i="0" u="none" strike="noStrike" cap="none">
                <a:solidFill>
                  <a:srgbClr val="015A78"/>
                </a:solidFill>
                <a:latin typeface="Calibri"/>
                <a:ea typeface="Calibri"/>
                <a:cs typeface="Calibri"/>
                <a:sym typeface="Calibri"/>
              </a:rPr>
              <a:t>AmeriGEOSS </a:t>
            </a:r>
          </a:p>
        </p:txBody>
      </p:sp>
      <p:sp>
        <p:nvSpPr>
          <p:cNvPr id="521" name="Shape 521"/>
          <p:cNvSpPr/>
          <p:nvPr/>
        </p:nvSpPr>
        <p:spPr>
          <a:xfrm>
            <a:off x="298248" y="1162793"/>
            <a:ext cx="2863406" cy="2889000"/>
          </a:xfrm>
          <a:prstGeom prst="rect">
            <a:avLst/>
          </a:prstGeom>
          <a:noFill/>
          <a:ln>
            <a:noFill/>
          </a:ln>
        </p:spPr>
        <p:txBody>
          <a:bodyPr lIns="91425" tIns="45700" rIns="91425" bIns="45700" anchor="t" anchorCtr="0">
            <a:noAutofit/>
          </a:bodyPr>
          <a:lstStyle/>
          <a:p>
            <a:pPr marR="25400" lvl="0" rtl="0">
              <a:lnSpc>
                <a:spcPct val="115000"/>
              </a:lnSpc>
              <a:spcBef>
                <a:spcPts val="0"/>
              </a:spcBef>
              <a:buClr>
                <a:schemeClr val="dk1"/>
              </a:buClr>
              <a:buSzPct val="61111"/>
              <a:buFont typeface="Arial"/>
              <a:buNone/>
            </a:pPr>
            <a:r>
              <a:rPr lang="es-CO" sz="1800" dirty="0">
                <a:solidFill>
                  <a:srgbClr val="212121"/>
                </a:solidFill>
                <a:highlight>
                  <a:srgbClr val="FFFFFF"/>
                </a:highlight>
              </a:rPr>
              <a:t>Para la gestión de manejo de la Iniciativa se han creado grupos temáticos organizados y grupos de trabajo de coordinación que proporcionan el marco de coordinación para asegurar el éxito de esta iniciativa durante la próxima década.</a:t>
            </a:r>
          </a:p>
          <a:p>
            <a:pPr marL="0" marR="0" lvl="0" indent="0" algn="l" rtl="0">
              <a:spcBef>
                <a:spcPts val="0"/>
              </a:spcBef>
              <a:buNone/>
            </a:pPr>
            <a:endParaRPr sz="2400" dirty="0">
              <a:solidFill>
                <a:srgbClr val="555555"/>
              </a:solidFill>
              <a:latin typeface="Lato"/>
              <a:ea typeface="Lato"/>
              <a:cs typeface="Lato"/>
              <a:sym typeface="Lato"/>
            </a:endParaRPr>
          </a:p>
        </p:txBody>
      </p:sp>
      <p:graphicFrame>
        <p:nvGraphicFramePr>
          <p:cNvPr id="6" name="Diagram 5"/>
          <p:cNvGraphicFramePr/>
          <p:nvPr>
            <p:extLst>
              <p:ext uri="{D42A27DB-BD31-4B8C-83A1-F6EECF244321}">
                <p14:modId xmlns:p14="http://schemas.microsoft.com/office/powerpoint/2010/main" val="1532451740"/>
              </p:ext>
            </p:extLst>
          </p:nvPr>
        </p:nvGraphicFramePr>
        <p:xfrm>
          <a:off x="2076773" y="1798225"/>
          <a:ext cx="6918702" cy="3841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18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bject 2"/>
          <p:cNvSpPr txBox="1">
            <a:spLocks noChangeArrowheads="1"/>
          </p:cNvSpPr>
          <p:nvPr/>
        </p:nvSpPr>
        <p:spPr bwMode="auto">
          <a:xfrm>
            <a:off x="841375" y="642938"/>
            <a:ext cx="73152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455613"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ts val="2838"/>
              </a:lnSpc>
            </a:pPr>
            <a:r>
              <a:rPr lang="en-US" altLang="en-US" b="1">
                <a:solidFill>
                  <a:srgbClr val="005FAA"/>
                </a:solidFill>
                <a:latin typeface="Arial" panose="020B0604020202020204" pitchFamily="34" charset="0"/>
              </a:rPr>
              <a:t>Disaster Resilience</a:t>
            </a:r>
            <a:endParaRPr lang="en-US" altLang="en-US">
              <a:latin typeface="Arial" panose="020B0604020202020204" pitchFamily="34" charset="0"/>
            </a:endParaRPr>
          </a:p>
          <a:p>
            <a:pPr algn="ctr" eaLnBrk="1" hangingPunct="1">
              <a:lnSpc>
                <a:spcPts val="2838"/>
              </a:lnSpc>
            </a:pPr>
            <a:r>
              <a:rPr lang="en-US" altLang="en-US" b="1" i="1">
                <a:solidFill>
                  <a:srgbClr val="00B050"/>
                </a:solidFill>
                <a:latin typeface="Arial" panose="020B0604020202020204" pitchFamily="34" charset="0"/>
              </a:rPr>
              <a:t>Working Group Activities</a:t>
            </a:r>
            <a:endParaRPr lang="en-US" altLang="en-US">
              <a:latin typeface="Times New Roman" panose="02020603050405020304" pitchFamily="18" charset="0"/>
              <a:cs typeface="Times New Roman" panose="02020603050405020304" pitchFamily="18" charset="0"/>
            </a:endParaRPr>
          </a:p>
        </p:txBody>
      </p:sp>
      <p:sp>
        <p:nvSpPr>
          <p:cNvPr id="26627" name="object 4"/>
          <p:cNvSpPr txBox="1">
            <a:spLocks noChangeArrowheads="1"/>
          </p:cNvSpPr>
          <p:nvPr/>
        </p:nvSpPr>
        <p:spPr bwMode="auto">
          <a:xfrm>
            <a:off x="762000" y="1736461"/>
            <a:ext cx="7543800" cy="444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55600" indent="-342900" eaLnBrk="0" hangingPunct="0">
              <a:tabLst>
                <a:tab pos="355600" algn="l"/>
              </a:tabLst>
              <a:defRPr sz="2400">
                <a:solidFill>
                  <a:schemeClr val="tx1"/>
                </a:solidFill>
                <a:latin typeface="Calibri" panose="020F0502020204030204" pitchFamily="34" charset="0"/>
                <a:ea typeface="MS PGothic" panose="020B0600070205080204" pitchFamily="34" charset="-128"/>
              </a:defRPr>
            </a:lvl1pPr>
            <a:lvl2pPr marL="742950" indent="-285750" eaLnBrk="0" hangingPunct="0">
              <a:tabLst>
                <a:tab pos="355600" algn="l"/>
              </a:tabLst>
              <a:defRPr sz="2400">
                <a:solidFill>
                  <a:schemeClr val="tx1"/>
                </a:solidFill>
                <a:latin typeface="Calibri" panose="020F0502020204030204" pitchFamily="34" charset="0"/>
                <a:ea typeface="MS PGothic" panose="020B0600070205080204" pitchFamily="34" charset="-128"/>
              </a:defRPr>
            </a:lvl2pPr>
            <a:lvl3pPr marL="1143000" indent="-228600" eaLnBrk="0" hangingPunct="0">
              <a:tabLst>
                <a:tab pos="355600" algn="l"/>
              </a:tabLst>
              <a:defRPr sz="2400">
                <a:solidFill>
                  <a:schemeClr val="tx1"/>
                </a:solidFill>
                <a:latin typeface="Calibri" panose="020F0502020204030204" pitchFamily="34" charset="0"/>
                <a:ea typeface="MS PGothic" panose="020B0600070205080204" pitchFamily="34" charset="-128"/>
              </a:defRPr>
            </a:lvl3pPr>
            <a:lvl4pPr marL="1600200" indent="-228600" eaLnBrk="0" hangingPunct="0">
              <a:tabLst>
                <a:tab pos="355600" algn="l"/>
              </a:tabLst>
              <a:defRPr sz="2400">
                <a:solidFill>
                  <a:schemeClr val="tx1"/>
                </a:solidFill>
                <a:latin typeface="Calibri" panose="020F0502020204030204" pitchFamily="34" charset="0"/>
                <a:ea typeface="MS PGothic" panose="020B0600070205080204" pitchFamily="34" charset="-128"/>
              </a:defRPr>
            </a:lvl4pPr>
            <a:lvl5pPr marL="2057400" indent="-228600" eaLnBrk="0" hangingPunct="0">
              <a:tabLst>
                <a:tab pos="355600"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355600"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355600"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355600"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355600" algn="l"/>
              </a:tabLs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101000"/>
              </a:lnSpc>
              <a:buClr>
                <a:srgbClr val="0070C0"/>
              </a:buClr>
              <a:buFont typeface="Arial Narrow" panose="020B0606020202030204" pitchFamily="34" charset="0"/>
              <a:buChar char="•"/>
            </a:pPr>
            <a:r>
              <a:rPr lang="en-US" altLang="en-US" dirty="0">
                <a:solidFill>
                  <a:srgbClr val="0070C0"/>
                </a:solidFill>
                <a:latin typeface="Arial Narrow" panose="020B0606020202030204" pitchFamily="34" charset="0"/>
              </a:rPr>
              <a:t>Support Sendai Framework: Sendai Framework for Disaster Risk Reduction as a first priority of understanding disaster risks, including floods, landslides, earthquakes, tsunamis, and volcanoes.</a:t>
            </a:r>
            <a:endParaRPr lang="en-US" altLang="en-US" dirty="0">
              <a:latin typeface="Arial Narrow" panose="020B0606020202030204" pitchFamily="34" charset="0"/>
            </a:endParaRPr>
          </a:p>
          <a:p>
            <a:pPr eaLnBrk="1" hangingPunct="1">
              <a:spcBef>
                <a:spcPts val="38"/>
              </a:spcBef>
              <a:buClr>
                <a:srgbClr val="0070C0"/>
              </a:buClr>
              <a:buFont typeface="Arial Narrow" panose="020B0606020202030204" pitchFamily="34" charset="0"/>
              <a:buChar char="•"/>
            </a:pPr>
            <a:endParaRPr lang="en-US" altLang="en-US" dirty="0">
              <a:latin typeface="Times New Roman" panose="02020603050405020304" pitchFamily="18" charset="0"/>
              <a:cs typeface="Times New Roman" panose="02020603050405020304" pitchFamily="18" charset="0"/>
            </a:endParaRPr>
          </a:p>
          <a:p>
            <a:pPr eaLnBrk="1" hangingPunct="1">
              <a:lnSpc>
                <a:spcPct val="101000"/>
              </a:lnSpc>
              <a:buClr>
                <a:srgbClr val="0070C0"/>
              </a:buClr>
              <a:buFont typeface="Arial Narrow" panose="020B0606020202030204" pitchFamily="34" charset="0"/>
              <a:buChar char="•"/>
            </a:pPr>
            <a:r>
              <a:rPr lang="en-US" altLang="en-US" dirty="0">
                <a:solidFill>
                  <a:srgbClr val="0070C0"/>
                </a:solidFill>
                <a:latin typeface="Arial Narrow" panose="020B0606020202030204" pitchFamily="34" charset="0"/>
              </a:rPr>
              <a:t>Prioritize disaster risks based on regional vulnerability assessment.</a:t>
            </a:r>
            <a:endParaRPr lang="en-US" altLang="en-US" dirty="0">
              <a:latin typeface="Arial Narrow" panose="020B0606020202030204" pitchFamily="34" charset="0"/>
            </a:endParaRPr>
          </a:p>
          <a:p>
            <a:pPr eaLnBrk="1" hangingPunct="1">
              <a:spcBef>
                <a:spcPts val="38"/>
              </a:spcBef>
              <a:buClr>
                <a:srgbClr val="0070C0"/>
              </a:buClr>
              <a:buFont typeface="Arial Narrow" panose="020B0606020202030204" pitchFamily="34" charset="0"/>
              <a:buChar char="•"/>
            </a:pPr>
            <a:endParaRPr lang="en-US" altLang="en-US" sz="2600" dirty="0">
              <a:latin typeface="Times New Roman" panose="02020603050405020304" pitchFamily="18" charset="0"/>
              <a:cs typeface="Times New Roman" panose="02020603050405020304" pitchFamily="18" charset="0"/>
            </a:endParaRPr>
          </a:p>
          <a:p>
            <a:pPr eaLnBrk="1" hangingPunct="1">
              <a:lnSpc>
                <a:spcPts val="2800"/>
              </a:lnSpc>
              <a:buClr>
                <a:srgbClr val="0070C0"/>
              </a:buClr>
              <a:buFont typeface="Arial Narrow" panose="020B0606020202030204" pitchFamily="34" charset="0"/>
              <a:buChar char="•"/>
            </a:pPr>
            <a:r>
              <a:rPr lang="en-US" altLang="en-US" dirty="0">
                <a:solidFill>
                  <a:srgbClr val="0070C0"/>
                </a:solidFill>
                <a:latin typeface="Arial Narrow" panose="020B0606020202030204" pitchFamily="34" charset="0"/>
              </a:rPr>
              <a:t>Assess and engage ongoing GEO activities for application to regional risks, e.g. the </a:t>
            </a:r>
            <a:r>
              <a:rPr lang="en-US" altLang="en-US" dirty="0" err="1">
                <a:solidFill>
                  <a:srgbClr val="0070C0"/>
                </a:solidFill>
                <a:latin typeface="Arial Narrow" panose="020B0606020202030204" pitchFamily="34" charset="0"/>
              </a:rPr>
              <a:t>Geohazard</a:t>
            </a:r>
            <a:r>
              <a:rPr lang="en-US" altLang="en-US" dirty="0">
                <a:solidFill>
                  <a:srgbClr val="0070C0"/>
                </a:solidFill>
                <a:latin typeface="Arial Narrow" panose="020B0606020202030204" pitchFamily="34" charset="0"/>
              </a:rPr>
              <a:t> Supersites and Natural Laboratories (GSNL</a:t>
            </a:r>
            <a:r>
              <a:rPr lang="en-US" altLang="en-US" dirty="0" smtClean="0">
                <a:solidFill>
                  <a:srgbClr val="0070C0"/>
                </a:solidFill>
                <a:latin typeface="Arial Narrow" panose="020B0606020202030204" pitchFamily="34" charset="0"/>
              </a:rPr>
              <a:t>) and GEO Data Access for Risk Management (GEO-DARMA) initiatives.</a:t>
            </a:r>
            <a:endParaRPr lang="en-US" altLang="en-US" dirty="0">
              <a:latin typeface="Arial Narrow" panose="020B0606020202030204" pitchFamily="34" charset="0"/>
            </a:endParaRPr>
          </a:p>
        </p:txBody>
      </p:sp>
      <p:sp>
        <p:nvSpPr>
          <p:cNvPr id="5" name="Oval 4"/>
          <p:cNvSpPr/>
          <p:nvPr/>
        </p:nvSpPr>
        <p:spPr>
          <a:xfrm>
            <a:off x="1828800" y="609600"/>
            <a:ext cx="838200" cy="838200"/>
          </a:xfrm>
          <a:prstGeom prst="ellipse">
            <a:avLst/>
          </a:prstGeom>
          <a:blipFill>
            <a:blip r:embed="rId3"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75000"/>
                </a:schemeClr>
              </a:solidFill>
            </a:endParaRPr>
          </a:p>
        </p:txBody>
      </p:sp>
    </p:spTree>
    <p:extLst>
      <p:ext uri="{BB962C8B-B14F-4D97-AF65-F5344CB8AC3E}">
        <p14:creationId xmlns:p14="http://schemas.microsoft.com/office/powerpoint/2010/main" val="326299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bject 2"/>
          <p:cNvSpPr txBox="1">
            <a:spLocks noChangeArrowheads="1"/>
          </p:cNvSpPr>
          <p:nvPr/>
        </p:nvSpPr>
        <p:spPr bwMode="auto">
          <a:xfrm>
            <a:off x="162560" y="441325"/>
            <a:ext cx="8798560" cy="6190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455613" eaLnBrk="0" hangingPunct="0">
              <a:defRPr sz="2400">
                <a:solidFill>
                  <a:schemeClr val="tx1"/>
                </a:solidFill>
                <a:latin typeface="Calibri" panose="020F0502020204030204" pitchFamily="34" charset="0"/>
                <a:ea typeface="MS PGothic" panose="020B0600070205080204" pitchFamily="34" charset="-128"/>
              </a:defRPr>
            </a:lvl1pPr>
            <a:lvl2pPr marL="749300" indent="-27940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ts val="2838"/>
              </a:lnSpc>
            </a:pPr>
            <a:endParaRPr lang="en-US" altLang="en-US" sz="1000" b="1" dirty="0">
              <a:solidFill>
                <a:srgbClr val="005FAA"/>
              </a:solidFill>
              <a:latin typeface="Arial" panose="020B0604020202020204" pitchFamily="34" charset="0"/>
            </a:endParaRPr>
          </a:p>
          <a:p>
            <a:pPr algn="ctr" eaLnBrk="1" hangingPunct="1">
              <a:lnSpc>
                <a:spcPts val="2838"/>
              </a:lnSpc>
            </a:pPr>
            <a:r>
              <a:rPr lang="en-US" altLang="en-US" b="1" dirty="0">
                <a:solidFill>
                  <a:srgbClr val="005FAA"/>
                </a:solidFill>
                <a:latin typeface="Arial" panose="020B0604020202020204" pitchFamily="34" charset="0"/>
              </a:rPr>
              <a:t>Foundational Activities</a:t>
            </a:r>
            <a:endParaRPr lang="en-US" altLang="en-US" dirty="0">
              <a:latin typeface="Arial" panose="020B0604020202020204" pitchFamily="34" charset="0"/>
            </a:endParaRPr>
          </a:p>
          <a:p>
            <a:pPr algn="ctr" eaLnBrk="1" hangingPunct="1">
              <a:lnSpc>
                <a:spcPts val="2838"/>
              </a:lnSpc>
            </a:pPr>
            <a:r>
              <a:rPr lang="en-US" altLang="en-US" b="1" i="1" dirty="0">
                <a:solidFill>
                  <a:srgbClr val="00B050"/>
                </a:solidFill>
                <a:latin typeface="Arial" panose="020B0604020202020204" pitchFamily="34" charset="0"/>
              </a:rPr>
              <a:t>Working Group Activities</a:t>
            </a:r>
            <a:endParaRPr lang="en-US" altLang="en-US" dirty="0">
              <a:latin typeface="Arial" panose="020B0604020202020204" pitchFamily="34" charset="0"/>
            </a:endParaRPr>
          </a:p>
          <a:p>
            <a:pPr eaLnBrk="1" hangingPunct="1">
              <a:spcBef>
                <a:spcPts val="25"/>
              </a:spcBef>
            </a:pPr>
            <a:endParaRPr lang="en-US" altLang="en-US" sz="900" dirty="0">
              <a:latin typeface="Times New Roman" panose="02020603050405020304" pitchFamily="18" charset="0"/>
              <a:cs typeface="Times New Roman" panose="02020603050405020304" pitchFamily="18" charset="0"/>
            </a:endParaRPr>
          </a:p>
          <a:p>
            <a:pPr eaLnBrk="1" hangingPunct="1">
              <a:lnSpc>
                <a:spcPts val="2838"/>
              </a:lnSpc>
              <a:buClr>
                <a:srgbClr val="0070C0"/>
              </a:buClr>
            </a:pPr>
            <a:r>
              <a:rPr lang="en-US" altLang="en-US" i="1" dirty="0">
                <a:solidFill>
                  <a:srgbClr val="0085CC"/>
                </a:solidFill>
                <a:latin typeface="Arial Narrow" panose="020B0606020202030204" pitchFamily="34" charset="0"/>
              </a:rPr>
              <a:t>Objective:</a:t>
            </a:r>
            <a:endParaRPr lang="en-US" altLang="en-US" dirty="0">
              <a:latin typeface="Arial Narrow" panose="020B0606020202030204" pitchFamily="34" charset="0"/>
            </a:endParaRPr>
          </a:p>
          <a:p>
            <a:pPr eaLnBrk="1" hangingPunct="1">
              <a:lnSpc>
                <a:spcPts val="2900"/>
              </a:lnSpc>
              <a:spcBef>
                <a:spcPts val="38"/>
              </a:spcBef>
            </a:pPr>
            <a:r>
              <a:rPr lang="en-US" altLang="en-US" dirty="0">
                <a:solidFill>
                  <a:srgbClr val="0070C0"/>
                </a:solidFill>
                <a:latin typeface="Arial Narrow" panose="020B0606020202030204" pitchFamily="34" charset="0"/>
              </a:rPr>
              <a:t>To  coordinate  and  leverage  existing  and  planned  national, regional, </a:t>
            </a:r>
            <a:endParaRPr lang="en-US" altLang="en-US" dirty="0" smtClean="0">
              <a:solidFill>
                <a:srgbClr val="0070C0"/>
              </a:solidFill>
              <a:latin typeface="Arial Narrow" panose="020B0606020202030204" pitchFamily="34" charset="0"/>
            </a:endParaRPr>
          </a:p>
          <a:p>
            <a:pPr eaLnBrk="1" hangingPunct="1">
              <a:lnSpc>
                <a:spcPts val="2900"/>
              </a:lnSpc>
              <a:spcBef>
                <a:spcPts val="38"/>
              </a:spcBef>
            </a:pPr>
            <a:r>
              <a:rPr lang="en-US" altLang="en-US" dirty="0" smtClean="0">
                <a:solidFill>
                  <a:srgbClr val="0070C0"/>
                </a:solidFill>
                <a:latin typeface="Arial Narrow" panose="020B0606020202030204" pitchFamily="34" charset="0"/>
              </a:rPr>
              <a:t>and </a:t>
            </a:r>
            <a:r>
              <a:rPr lang="en-US" altLang="en-US" dirty="0">
                <a:solidFill>
                  <a:srgbClr val="0070C0"/>
                </a:solidFill>
                <a:latin typeface="Arial Narrow" panose="020B0606020202030204" pitchFamily="34" charset="0"/>
              </a:rPr>
              <a:t>international activities to address data access and </a:t>
            </a:r>
            <a:r>
              <a:rPr lang="en-US" altLang="en-US" dirty="0" smtClean="0">
                <a:solidFill>
                  <a:srgbClr val="0070C0"/>
                </a:solidFill>
                <a:latin typeface="Arial Narrow" panose="020B0606020202030204" pitchFamily="34" charset="0"/>
              </a:rPr>
              <a:t>sharing, interoperability</a:t>
            </a:r>
            <a:r>
              <a:rPr lang="en-US" altLang="en-US" dirty="0">
                <a:solidFill>
                  <a:srgbClr val="0070C0"/>
                </a:solidFill>
                <a:latin typeface="Arial Narrow" panose="020B0606020202030204" pitchFamily="34" charset="0"/>
              </a:rPr>
              <a:t>,  </a:t>
            </a:r>
            <a:r>
              <a:rPr lang="en-US" altLang="en-US" dirty="0" smtClean="0">
                <a:solidFill>
                  <a:srgbClr val="0070C0"/>
                </a:solidFill>
                <a:latin typeface="Arial Narrow" panose="020B0606020202030204" pitchFamily="34" charset="0"/>
              </a:rPr>
              <a:t>infrastructure and capacity building </a:t>
            </a:r>
            <a:r>
              <a:rPr lang="en-US" altLang="en-US" dirty="0">
                <a:solidFill>
                  <a:srgbClr val="0070C0"/>
                </a:solidFill>
                <a:latin typeface="Arial Narrow" panose="020B0606020202030204" pitchFamily="34" charset="0"/>
              </a:rPr>
              <a:t>needs in the Americas.</a:t>
            </a:r>
            <a:endParaRPr lang="en-US" altLang="en-US" dirty="0">
              <a:latin typeface="Arial Narrow" panose="020B0606020202030204" pitchFamily="34" charset="0"/>
            </a:endParaRPr>
          </a:p>
          <a:p>
            <a:pPr eaLnBrk="1" hangingPunct="1">
              <a:spcBef>
                <a:spcPts val="38"/>
              </a:spcBef>
            </a:pPr>
            <a:endParaRPr lang="en-US" altLang="en-US" sz="1000" dirty="0">
              <a:latin typeface="Times New Roman" panose="02020603050405020304" pitchFamily="18" charset="0"/>
              <a:cs typeface="Times New Roman" panose="02020603050405020304" pitchFamily="18" charset="0"/>
            </a:endParaRPr>
          </a:p>
          <a:p>
            <a:pPr eaLnBrk="1" hangingPunct="1">
              <a:buClr>
                <a:srgbClr val="0070C0"/>
              </a:buClr>
            </a:pPr>
            <a:r>
              <a:rPr lang="en-US" altLang="en-US" i="1" dirty="0">
                <a:solidFill>
                  <a:srgbClr val="0085CC"/>
                </a:solidFill>
                <a:latin typeface="Arial Narrow" panose="020B0606020202030204" pitchFamily="34" charset="0"/>
              </a:rPr>
              <a:t>A</a:t>
            </a:r>
            <a:r>
              <a:rPr lang="en-US" altLang="en-US" i="1" dirty="0" smtClean="0">
                <a:solidFill>
                  <a:srgbClr val="0085CC"/>
                </a:solidFill>
                <a:latin typeface="Arial Narrow" panose="020B0606020202030204" pitchFamily="34" charset="0"/>
              </a:rPr>
              <a:t>ctivities</a:t>
            </a:r>
            <a:r>
              <a:rPr lang="en-US" altLang="en-US" i="1" dirty="0">
                <a:solidFill>
                  <a:srgbClr val="0085CC"/>
                </a:solidFill>
                <a:latin typeface="Arial Narrow" panose="020B0606020202030204" pitchFamily="34" charset="0"/>
              </a:rPr>
              <a:t>:</a:t>
            </a:r>
            <a:endParaRPr lang="en-US" altLang="en-US" dirty="0">
              <a:latin typeface="Arial Narrow" panose="020B0606020202030204" pitchFamily="34" charset="0"/>
            </a:endParaRPr>
          </a:p>
          <a:p>
            <a:pPr lvl="1" eaLnBrk="1" hangingPunct="1">
              <a:spcBef>
                <a:spcPts val="25"/>
              </a:spcBef>
              <a:buClr>
                <a:srgbClr val="0070C0"/>
              </a:buClr>
              <a:buFont typeface="Arial Narrow" panose="020B0606020202030204" pitchFamily="34" charset="0"/>
              <a:buChar char="–"/>
            </a:pPr>
            <a:r>
              <a:rPr lang="en-US" altLang="en-US" dirty="0" smtClean="0">
                <a:solidFill>
                  <a:srgbClr val="0070C0"/>
                </a:solidFill>
                <a:latin typeface="Arial Narrow" panose="020B0606020202030204" pitchFamily="34" charset="0"/>
              </a:rPr>
              <a:t>Increased </a:t>
            </a:r>
            <a:r>
              <a:rPr lang="en-US" altLang="en-US" dirty="0">
                <a:solidFill>
                  <a:srgbClr val="0070C0"/>
                </a:solidFill>
                <a:latin typeface="Arial Narrow" panose="020B0606020202030204" pitchFamily="34" charset="0"/>
              </a:rPr>
              <a:t>use of </a:t>
            </a:r>
            <a:r>
              <a:rPr lang="en-US" altLang="en-US" dirty="0" err="1">
                <a:solidFill>
                  <a:srgbClr val="0070C0"/>
                </a:solidFill>
                <a:latin typeface="Arial Narrow" panose="020B0606020202030204" pitchFamily="34" charset="0"/>
              </a:rPr>
              <a:t>GEONETCast</a:t>
            </a:r>
            <a:r>
              <a:rPr lang="en-US" altLang="en-US" dirty="0">
                <a:solidFill>
                  <a:srgbClr val="0070C0"/>
                </a:solidFill>
                <a:latin typeface="Arial Narrow" panose="020B0606020202030204" pitchFamily="34" charset="0"/>
              </a:rPr>
              <a:t>-Americas.</a:t>
            </a:r>
          </a:p>
          <a:p>
            <a:pPr lvl="1" eaLnBrk="1" hangingPunct="1">
              <a:spcBef>
                <a:spcPts val="25"/>
              </a:spcBef>
              <a:buClr>
                <a:srgbClr val="0070C0"/>
              </a:buClr>
              <a:buFont typeface="Arial Narrow" panose="020B0606020202030204" pitchFamily="34" charset="0"/>
              <a:buChar char="–"/>
            </a:pPr>
            <a:r>
              <a:rPr lang="en-US" altLang="en-US" dirty="0" smtClean="0">
                <a:solidFill>
                  <a:srgbClr val="0070C0"/>
                </a:solidFill>
                <a:latin typeface="Arial Narrow" panose="020B0606020202030204" pitchFamily="34" charset="0"/>
              </a:rPr>
              <a:t>Development and launch of </a:t>
            </a:r>
            <a:r>
              <a:rPr lang="en-US" altLang="en-US" dirty="0">
                <a:solidFill>
                  <a:srgbClr val="0070C0"/>
                </a:solidFill>
                <a:latin typeface="Arial Narrow" panose="020B0606020202030204" pitchFamily="34" charset="0"/>
              </a:rPr>
              <a:t>the AmeriGEOSS </a:t>
            </a:r>
            <a:r>
              <a:rPr lang="en-US" altLang="en-US" dirty="0" smtClean="0">
                <a:solidFill>
                  <a:srgbClr val="0070C0"/>
                </a:solidFill>
                <a:latin typeface="Arial Narrow" panose="020B0606020202030204" pitchFamily="34" charset="0"/>
              </a:rPr>
              <a:t>Community Platform.</a:t>
            </a:r>
            <a:endParaRPr lang="en-US" altLang="en-US" dirty="0">
              <a:latin typeface="Arial Narrow" panose="020B0606020202030204" pitchFamily="34" charset="0"/>
            </a:endParaRPr>
          </a:p>
          <a:p>
            <a:pPr lvl="1" eaLnBrk="1" hangingPunct="1">
              <a:lnSpc>
                <a:spcPct val="101000"/>
              </a:lnSpc>
              <a:buClr>
                <a:srgbClr val="0070C0"/>
              </a:buClr>
              <a:buFont typeface="Arial Narrow" panose="020B0606020202030204" pitchFamily="34" charset="0"/>
              <a:buChar char="–"/>
            </a:pPr>
            <a:r>
              <a:rPr lang="en-US" altLang="en-US" dirty="0">
                <a:solidFill>
                  <a:srgbClr val="0070C0"/>
                </a:solidFill>
                <a:latin typeface="Arial Narrow" panose="020B0606020202030204" pitchFamily="34" charset="0"/>
              </a:rPr>
              <a:t>Build capacity in coordination with GEO and CEOS Working Group for Capacity Building and Data Democracy (</a:t>
            </a:r>
            <a:r>
              <a:rPr lang="en-US" altLang="en-US" dirty="0" err="1">
                <a:solidFill>
                  <a:srgbClr val="0070C0"/>
                </a:solidFill>
                <a:latin typeface="Arial Narrow" panose="020B0606020202030204" pitchFamily="34" charset="0"/>
              </a:rPr>
              <a:t>WGCapD</a:t>
            </a:r>
            <a:r>
              <a:rPr lang="en-US" altLang="en-US" dirty="0">
                <a:solidFill>
                  <a:srgbClr val="0070C0"/>
                </a:solidFill>
                <a:latin typeface="Arial Narrow" panose="020B0606020202030204" pitchFamily="34" charset="0"/>
              </a:rPr>
              <a:t>), </a:t>
            </a:r>
            <a:r>
              <a:rPr lang="en-US" altLang="en-US" dirty="0">
                <a:solidFill>
                  <a:srgbClr val="0A5AB2"/>
                </a:solidFill>
                <a:latin typeface="Arial Narrow" panose="020B0606020202030204" pitchFamily="34" charset="0"/>
              </a:rPr>
              <a:t>and through Community of Hydrologic and Spatial Information for Latin America and the Caribbean (CIEHLYC</a:t>
            </a:r>
            <a:r>
              <a:rPr lang="en-US" altLang="en-US" dirty="0" smtClean="0">
                <a:solidFill>
                  <a:srgbClr val="0A5AB2"/>
                </a:solidFill>
                <a:latin typeface="Arial Narrow" panose="020B0606020202030204" pitchFamily="34" charset="0"/>
              </a:rPr>
              <a:t>).</a:t>
            </a:r>
          </a:p>
          <a:p>
            <a:pPr lvl="1" eaLnBrk="1" hangingPunct="1">
              <a:lnSpc>
                <a:spcPct val="101000"/>
              </a:lnSpc>
              <a:buClr>
                <a:srgbClr val="0070C0"/>
              </a:buClr>
              <a:buFont typeface="Arial Narrow" panose="020B0606020202030204" pitchFamily="34" charset="0"/>
              <a:buChar char="–"/>
            </a:pPr>
            <a:r>
              <a:rPr lang="en-US" altLang="en-US" dirty="0" smtClean="0">
                <a:solidFill>
                  <a:srgbClr val="0A5AB2"/>
                </a:solidFill>
                <a:latin typeface="Arial Narrow" panose="020B0606020202030204" pitchFamily="34" charset="0"/>
              </a:rPr>
              <a:t>NASA contribution through ARSET and DEVELOP capacity building programs</a:t>
            </a:r>
          </a:p>
        </p:txBody>
      </p:sp>
      <p:sp>
        <p:nvSpPr>
          <p:cNvPr id="4" name="Oval 3"/>
          <p:cNvSpPr/>
          <p:nvPr/>
        </p:nvSpPr>
        <p:spPr>
          <a:xfrm>
            <a:off x="1752600" y="685800"/>
            <a:ext cx="838200" cy="838200"/>
          </a:xfrm>
          <a:prstGeom prst="ellipse">
            <a:avLst/>
          </a:prstGeom>
          <a:blipFill dpi="0" rotWithShape="0">
            <a:blip r:embed="rId3" cstate="screen">
              <a:extLst>
                <a:ext uri="{28A0092B-C50C-407E-A947-70E740481C1C}">
                  <a14:useLocalDpi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335786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ChangeArrowheads="1"/>
          </p:cNvSpPr>
          <p:nvPr/>
        </p:nvSpPr>
        <p:spPr bwMode="auto">
          <a:xfrm>
            <a:off x="142240" y="441325"/>
            <a:ext cx="8676640" cy="6386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455613" eaLnBrk="0" hangingPunct="0">
              <a:defRPr sz="2400">
                <a:solidFill>
                  <a:schemeClr val="tx1"/>
                </a:solidFill>
                <a:latin typeface="Calibri" panose="020F0502020204030204" pitchFamily="34" charset="0"/>
                <a:ea typeface="MS PGothic" panose="020B0600070205080204" pitchFamily="34" charset="-128"/>
              </a:defRPr>
            </a:lvl1pPr>
            <a:lvl2pPr marL="749300" indent="-27940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ts val="2838"/>
              </a:lnSpc>
            </a:pPr>
            <a:endParaRPr lang="en-US" altLang="en-US" b="1" dirty="0">
              <a:solidFill>
                <a:srgbClr val="005FAA"/>
              </a:solidFill>
              <a:latin typeface="Arial" panose="020B0604020202020204" pitchFamily="34" charset="0"/>
            </a:endParaRPr>
          </a:p>
          <a:p>
            <a:pPr algn="ctr" eaLnBrk="1" hangingPunct="1">
              <a:lnSpc>
                <a:spcPts val="2838"/>
              </a:lnSpc>
            </a:pPr>
            <a:r>
              <a:rPr lang="en-US" altLang="en-US" b="1" dirty="0">
                <a:solidFill>
                  <a:srgbClr val="005FAA"/>
                </a:solidFill>
                <a:latin typeface="Arial" panose="020B0604020202020204" pitchFamily="34" charset="0"/>
              </a:rPr>
              <a:t>Foundational Activities</a:t>
            </a:r>
            <a:endParaRPr lang="en-US" altLang="en-US" dirty="0">
              <a:latin typeface="Arial" panose="020B0604020202020204" pitchFamily="34" charset="0"/>
            </a:endParaRPr>
          </a:p>
          <a:p>
            <a:pPr algn="ctr" eaLnBrk="1" hangingPunct="1">
              <a:lnSpc>
                <a:spcPts val="2838"/>
              </a:lnSpc>
            </a:pPr>
            <a:r>
              <a:rPr lang="en-US" altLang="en-US" b="1" i="1" dirty="0">
                <a:solidFill>
                  <a:srgbClr val="00B050"/>
                </a:solidFill>
                <a:latin typeface="Arial" panose="020B0604020202020204" pitchFamily="34" charset="0"/>
              </a:rPr>
              <a:t>Working Group Activities</a:t>
            </a:r>
            <a:endParaRPr lang="en-US" altLang="en-US" dirty="0">
              <a:latin typeface="Arial" panose="020B0604020202020204" pitchFamily="34" charset="0"/>
            </a:endParaRPr>
          </a:p>
          <a:p>
            <a:endParaRPr lang="en-US" sz="900" dirty="0">
              <a:latin typeface="Times New Roman" panose="02020603050405020304" pitchFamily="18" charset="0"/>
              <a:cs typeface="Times New Roman" panose="02020603050405020304" pitchFamily="18" charset="0"/>
            </a:endParaRPr>
          </a:p>
          <a:p>
            <a:endParaRPr lang="en-US" sz="1000" b="1" i="1" dirty="0" smtClean="0">
              <a:solidFill>
                <a:srgbClr val="0070C0"/>
              </a:solidFill>
              <a:latin typeface="Arial Narrow" panose="020B0606020202030204" pitchFamily="34" charset="0"/>
            </a:endParaRPr>
          </a:p>
          <a:p>
            <a:r>
              <a:rPr lang="en-US" b="1" i="1" dirty="0" smtClean="0">
                <a:solidFill>
                  <a:srgbClr val="0070C0"/>
                </a:solidFill>
                <a:latin typeface="Arial Narrow" panose="020B0606020202030204" pitchFamily="34" charset="0"/>
              </a:rPr>
              <a:t>Meetings with participation of AmeriGEOSS Community: </a:t>
            </a:r>
          </a:p>
          <a:p>
            <a:endParaRPr lang="en-US" i="1" dirty="0" smtClean="0">
              <a:solidFill>
                <a:srgbClr val="0070C0"/>
              </a:solidFill>
              <a:latin typeface="Arial Narrow" panose="020B0606020202030204" pitchFamily="34" charset="0"/>
            </a:endParaRPr>
          </a:p>
          <a:p>
            <a:pPr marL="798513" indent="-342900">
              <a:buFont typeface="Wingdings" panose="05000000000000000000" pitchFamily="2" charset="2"/>
              <a:buChar char="Ø"/>
            </a:pPr>
            <a:r>
              <a:rPr lang="en-US" dirty="0" smtClean="0">
                <a:solidFill>
                  <a:srgbClr val="0070C0"/>
                </a:solidFill>
                <a:latin typeface="Arial Narrow" panose="020B0606020202030204" pitchFamily="34" charset="0"/>
              </a:rPr>
              <a:t>Fifth </a:t>
            </a:r>
            <a:r>
              <a:rPr lang="en-US" dirty="0">
                <a:solidFill>
                  <a:srgbClr val="0070C0"/>
                </a:solidFill>
                <a:latin typeface="Arial Narrow" panose="020B0606020202030204" pitchFamily="34" charset="0"/>
              </a:rPr>
              <a:t>Regional Platform for Disaster Risk Reduction in the Americas - March 7-9, Montreal, Canada </a:t>
            </a:r>
          </a:p>
          <a:p>
            <a:pPr marL="1092200" lvl="1" indent="-342900">
              <a:buFont typeface="Courier New" panose="02070309020205020404" pitchFamily="49" charset="0"/>
              <a:buChar char="o"/>
            </a:pPr>
            <a:r>
              <a:rPr lang="en-US" dirty="0" smtClean="0">
                <a:solidFill>
                  <a:srgbClr val="0070C0"/>
                </a:solidFill>
                <a:latin typeface="Arial Narrow" panose="020B0606020202030204" pitchFamily="34" charset="0"/>
              </a:rPr>
              <a:t>AmeriGEOSS Exhibition Booth with display materials from multiple countries across the Americas. </a:t>
            </a:r>
          </a:p>
          <a:p>
            <a:pPr marL="798513" indent="-342900">
              <a:buFont typeface="Arial" panose="020B0604020202020204" pitchFamily="34" charset="0"/>
              <a:buChar char="•"/>
            </a:pPr>
            <a:endParaRPr lang="en-US" dirty="0" smtClean="0">
              <a:solidFill>
                <a:srgbClr val="0070C0"/>
              </a:solidFill>
              <a:latin typeface="Arial Narrow" panose="020B0606020202030204" pitchFamily="34" charset="0"/>
            </a:endParaRPr>
          </a:p>
          <a:p>
            <a:pPr marL="798513" indent="-342900">
              <a:buFont typeface="Wingdings" panose="05000000000000000000" pitchFamily="2" charset="2"/>
              <a:buChar char="Ø"/>
            </a:pPr>
            <a:r>
              <a:rPr lang="en-US" dirty="0" smtClean="0">
                <a:solidFill>
                  <a:srgbClr val="0070C0"/>
                </a:solidFill>
                <a:latin typeface="Arial Narrow" panose="020B0606020202030204" pitchFamily="34" charset="0"/>
              </a:rPr>
              <a:t>Global </a:t>
            </a:r>
            <a:r>
              <a:rPr lang="en-US" dirty="0">
                <a:solidFill>
                  <a:srgbClr val="0070C0"/>
                </a:solidFill>
                <a:latin typeface="Arial Narrow" panose="020B0606020202030204" pitchFamily="34" charset="0"/>
              </a:rPr>
              <a:t>Meeting for Disaster Risk Reduction in Mexico in May 22-26th. </a:t>
            </a:r>
            <a:endParaRPr lang="en-US" dirty="0" smtClean="0">
              <a:solidFill>
                <a:srgbClr val="0070C0"/>
              </a:solidFill>
              <a:latin typeface="Arial Narrow" panose="020B0606020202030204" pitchFamily="34" charset="0"/>
            </a:endParaRPr>
          </a:p>
          <a:p>
            <a:pPr marL="798513" indent="-342900">
              <a:buFont typeface="Arial" panose="020B0604020202020204" pitchFamily="34" charset="0"/>
              <a:buChar char="•"/>
            </a:pPr>
            <a:endParaRPr lang="en-US" dirty="0" smtClean="0">
              <a:solidFill>
                <a:srgbClr val="0070C0"/>
              </a:solidFill>
              <a:latin typeface="Arial Narrow" panose="020B0606020202030204" pitchFamily="34" charset="0"/>
            </a:endParaRPr>
          </a:p>
          <a:p>
            <a:pPr marL="798513" indent="-342900">
              <a:buFont typeface="Wingdings" panose="05000000000000000000" pitchFamily="2" charset="2"/>
              <a:buChar char="Ø"/>
            </a:pPr>
            <a:r>
              <a:rPr lang="en-US" dirty="0" smtClean="0">
                <a:solidFill>
                  <a:srgbClr val="0070C0"/>
                </a:solidFill>
                <a:latin typeface="Arial Narrow" panose="020B0606020202030204" pitchFamily="34" charset="0"/>
              </a:rPr>
              <a:t>Brazilian </a:t>
            </a:r>
            <a:r>
              <a:rPr lang="en-US" dirty="0">
                <a:solidFill>
                  <a:srgbClr val="0070C0"/>
                </a:solidFill>
                <a:latin typeface="Arial Narrow" panose="020B0606020202030204" pitchFamily="34" charset="0"/>
              </a:rPr>
              <a:t>Symposium on Remote Sensing – SBSR in Santos, Brazil on May 28-31. </a:t>
            </a:r>
          </a:p>
          <a:p>
            <a:pPr marL="1092200" lvl="1" indent="-342900">
              <a:buFont typeface="Courier New" panose="02070309020205020404" pitchFamily="49" charset="0"/>
              <a:buChar char="o"/>
            </a:pPr>
            <a:r>
              <a:rPr lang="en-US" dirty="0" smtClean="0">
                <a:solidFill>
                  <a:srgbClr val="0070C0"/>
                </a:solidFill>
                <a:latin typeface="Arial Narrow" panose="020B0606020202030204" pitchFamily="34" charset="0"/>
              </a:rPr>
              <a:t>Special session: </a:t>
            </a:r>
            <a:r>
              <a:rPr lang="en-US" dirty="0" err="1" smtClean="0">
                <a:solidFill>
                  <a:srgbClr val="0070C0"/>
                </a:solidFill>
                <a:latin typeface="Arial Narrow" panose="020B0606020202030204" pitchFamily="34" charset="0"/>
              </a:rPr>
              <a:t>Treinamento</a:t>
            </a:r>
            <a:r>
              <a:rPr lang="en-US" dirty="0" smtClean="0">
                <a:solidFill>
                  <a:srgbClr val="0070C0"/>
                </a:solidFill>
                <a:latin typeface="Arial Narrow" panose="020B0606020202030204" pitchFamily="34" charset="0"/>
              </a:rPr>
              <a:t> </a:t>
            </a:r>
            <a:r>
              <a:rPr lang="en-US" dirty="0" err="1">
                <a:solidFill>
                  <a:srgbClr val="0070C0"/>
                </a:solidFill>
                <a:latin typeface="Arial Narrow" panose="020B0606020202030204" pitchFamily="34" charset="0"/>
              </a:rPr>
              <a:t>Acesso</a:t>
            </a:r>
            <a:r>
              <a:rPr lang="en-US" dirty="0">
                <a:solidFill>
                  <a:srgbClr val="0070C0"/>
                </a:solidFill>
                <a:latin typeface="Arial Narrow" panose="020B0606020202030204" pitchFamily="34" charset="0"/>
              </a:rPr>
              <a:t> e </a:t>
            </a:r>
            <a:r>
              <a:rPr lang="en-US" dirty="0" err="1">
                <a:solidFill>
                  <a:srgbClr val="0070C0"/>
                </a:solidFill>
                <a:latin typeface="Arial Narrow" panose="020B0606020202030204" pitchFamily="34" charset="0"/>
              </a:rPr>
              <a:t>Uso</a:t>
            </a:r>
            <a:r>
              <a:rPr lang="en-US" dirty="0">
                <a:solidFill>
                  <a:srgbClr val="0070C0"/>
                </a:solidFill>
                <a:latin typeface="Arial Narrow" panose="020B0606020202030204" pitchFamily="34" charset="0"/>
              </a:rPr>
              <a:t> de </a:t>
            </a:r>
            <a:r>
              <a:rPr lang="en-US" dirty="0" err="1">
                <a:solidFill>
                  <a:srgbClr val="0070C0"/>
                </a:solidFill>
                <a:latin typeface="Arial Narrow" panose="020B0606020202030204" pitchFamily="34" charset="0"/>
              </a:rPr>
              <a:t>Imagens</a:t>
            </a:r>
            <a:r>
              <a:rPr lang="en-US" dirty="0">
                <a:solidFill>
                  <a:srgbClr val="0070C0"/>
                </a:solidFill>
                <a:latin typeface="Arial Narrow" panose="020B0606020202030204" pitchFamily="34" charset="0"/>
              </a:rPr>
              <a:t> dos </a:t>
            </a:r>
            <a:r>
              <a:rPr lang="en-US" dirty="0" err="1">
                <a:solidFill>
                  <a:srgbClr val="0070C0"/>
                </a:solidFill>
                <a:latin typeface="Arial Narrow" panose="020B0606020202030204" pitchFamily="34" charset="0"/>
              </a:rPr>
              <a:t>Satélites</a:t>
            </a:r>
            <a:r>
              <a:rPr lang="en-US" dirty="0">
                <a:solidFill>
                  <a:srgbClr val="0070C0"/>
                </a:solidFill>
                <a:latin typeface="Arial Narrow" panose="020B0606020202030204" pitchFamily="34" charset="0"/>
              </a:rPr>
              <a:t> JPSS e GOES-R </a:t>
            </a:r>
            <a:r>
              <a:rPr lang="en-US" dirty="0" err="1">
                <a:solidFill>
                  <a:srgbClr val="0070C0"/>
                </a:solidFill>
                <a:latin typeface="Arial Narrow" panose="020B0606020202030204" pitchFamily="34" charset="0"/>
              </a:rPr>
              <a:t>em</a:t>
            </a:r>
            <a:r>
              <a:rPr lang="en-US" dirty="0">
                <a:solidFill>
                  <a:srgbClr val="0070C0"/>
                </a:solidFill>
                <a:latin typeface="Arial Narrow" panose="020B0606020202030204" pitchFamily="34" charset="0"/>
              </a:rPr>
              <a:t> </a:t>
            </a:r>
            <a:r>
              <a:rPr lang="en-US" dirty="0" err="1">
                <a:solidFill>
                  <a:srgbClr val="0070C0"/>
                </a:solidFill>
                <a:latin typeface="Arial Narrow" panose="020B0606020202030204" pitchFamily="34" charset="0"/>
              </a:rPr>
              <a:t>Aplicações</a:t>
            </a:r>
            <a:r>
              <a:rPr lang="en-US" dirty="0">
                <a:solidFill>
                  <a:srgbClr val="0070C0"/>
                </a:solidFill>
                <a:latin typeface="Arial Narrow" panose="020B0606020202030204" pitchFamily="34" charset="0"/>
              </a:rPr>
              <a:t> </a:t>
            </a:r>
            <a:r>
              <a:rPr lang="en-US" dirty="0" err="1" smtClean="0">
                <a:solidFill>
                  <a:srgbClr val="0070C0"/>
                </a:solidFill>
                <a:latin typeface="Arial Narrow" panose="020B0606020202030204" pitchFamily="34" charset="0"/>
              </a:rPr>
              <a:t>Ambientais</a:t>
            </a:r>
            <a:r>
              <a:rPr lang="en-US" dirty="0" smtClean="0">
                <a:solidFill>
                  <a:srgbClr val="0070C0"/>
                </a:solidFill>
                <a:latin typeface="Arial Narrow" panose="020B0606020202030204" pitchFamily="34" charset="0"/>
              </a:rPr>
              <a:t>.</a:t>
            </a:r>
            <a:endParaRPr lang="en-US" altLang="en-US"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241549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459" y="2759199"/>
            <a:ext cx="7697449" cy="1808187"/>
          </a:xfrm>
        </p:spPr>
        <p:txBody>
          <a:bodyPr/>
          <a:lstStyle/>
          <a:p>
            <a:r>
              <a:rPr lang="en-US" dirty="0" smtClean="0"/>
              <a:t>Americas Caucus </a:t>
            </a:r>
            <a:br>
              <a:rPr lang="en-US" dirty="0" smtClean="0"/>
            </a:br>
            <a:r>
              <a:rPr lang="en-US" dirty="0" smtClean="0"/>
              <a:t>Member Countries</a:t>
            </a:r>
            <a:br>
              <a:rPr lang="en-US" dirty="0" smtClean="0"/>
            </a:br>
            <a:r>
              <a:rPr lang="en-US" dirty="0" smtClean="0"/>
              <a:t>Priorities and Highlights</a:t>
            </a:r>
            <a:br>
              <a:rPr lang="en-US" dirty="0" smtClean="0"/>
            </a:br>
            <a:r>
              <a:rPr lang="en-US" dirty="0" smtClean="0"/>
              <a:t/>
            </a:r>
            <a:br>
              <a:rPr lang="en-US" dirty="0" smtClean="0"/>
            </a:br>
            <a:endParaRPr lang="en-US" dirty="0">
              <a:solidFill>
                <a:srgbClr val="00B050"/>
              </a:solidFill>
            </a:endParaRPr>
          </a:p>
        </p:txBody>
      </p:sp>
      <p:sp>
        <p:nvSpPr>
          <p:cNvPr id="6" name="TextBox 5"/>
          <p:cNvSpPr txBox="1"/>
          <p:nvPr/>
        </p:nvSpPr>
        <p:spPr>
          <a:xfrm>
            <a:off x="8521908" y="6334539"/>
            <a:ext cx="341760" cy="276999"/>
          </a:xfrm>
          <a:prstGeom prst="rect">
            <a:avLst/>
          </a:prstGeom>
          <a:noFill/>
        </p:spPr>
        <p:txBody>
          <a:bodyPr wrap="none" rtlCol="0">
            <a:spAutoFit/>
          </a:bodyPr>
          <a:lstStyle/>
          <a:p>
            <a:fld id="{6067F5A5-8858-45BE-A4FC-D5EE177E811A}" type="slidenum">
              <a:rPr lang="en-US" altLang="en-US" sz="1200">
                <a:solidFill>
                  <a:srgbClr val="0070C0"/>
                </a:solidFill>
              </a:rPr>
              <a:pPr/>
              <a:t>9</a:t>
            </a:fld>
            <a:endParaRPr lang="en-US" altLang="en-US" sz="1200" dirty="0">
              <a:solidFill>
                <a:srgbClr val="0070C0"/>
              </a:solidFill>
            </a:endParaRPr>
          </a:p>
        </p:txBody>
      </p:sp>
    </p:spTree>
    <p:extLst>
      <p:ext uri="{BB962C8B-B14F-4D97-AF65-F5344CB8AC3E}">
        <p14:creationId xmlns:p14="http://schemas.microsoft.com/office/powerpoint/2010/main" val="16174011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621</TotalTime>
  <Words>1683</Words>
  <Application>Microsoft Macintosh PowerPoint</Application>
  <PresentationFormat>On-screen Show (4:3)</PresentationFormat>
  <Paragraphs>217</Paragraphs>
  <Slides>19</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 Narrow</vt:lpstr>
      <vt:lpstr>Calibri</vt:lpstr>
      <vt:lpstr>Courier New</vt:lpstr>
      <vt:lpstr>Lato</vt:lpstr>
      <vt:lpstr>MS PGothic</vt:lpstr>
      <vt:lpstr>ＭＳ Ｐゴシック</vt:lpstr>
      <vt:lpstr>Tahoma</vt:lpstr>
      <vt:lpstr>Times New Roman</vt:lpstr>
      <vt:lpstr>Wingdings</vt:lpstr>
      <vt:lpstr>Arial</vt:lpstr>
      <vt:lpstr>1_Office Theme</vt:lpstr>
      <vt:lpstr>PowerPoint Presentation</vt:lpstr>
      <vt:lpstr>AmeriGEOSS Initiative Born in October 2014, launched in November 2015</vt:lpstr>
      <vt:lpstr>PowerPoint Presentation</vt:lpstr>
      <vt:lpstr>PowerPoint Presentation</vt:lpstr>
      <vt:lpstr>Estructura de AmeriGEOSS </vt:lpstr>
      <vt:lpstr>PowerPoint Presentation</vt:lpstr>
      <vt:lpstr>PowerPoint Presentation</vt:lpstr>
      <vt:lpstr>PowerPoint Presentation</vt:lpstr>
      <vt:lpstr>Americas Caucus  Member Countries Priorities and Highlights  </vt:lpstr>
      <vt:lpstr>Member Countries Disasters Priorities and Highlights </vt:lpstr>
      <vt:lpstr>Member Countries Disasters Priorities and Highlights </vt:lpstr>
      <vt:lpstr>Member Countries Disasters Priorities and Highlights </vt:lpstr>
      <vt:lpstr>Member Countries Disasters Priorities and Highlights </vt:lpstr>
      <vt:lpstr>Member Countries Disasters Priorities and Highlights </vt:lpstr>
      <vt:lpstr>Member Countries Disasters Priorities and Highlights </vt:lpstr>
      <vt:lpstr>Member Countries Disasters Priorities and Highlights </vt:lpstr>
      <vt:lpstr>Member Countries Disasters Priorities and Highlights </vt:lpstr>
      <vt:lpstr>AmeriGEOSS Disasters Working Group</vt:lpstr>
      <vt:lpstr>For more information, contact the AmeriGEOSS Coordination Working Group</vt:lpstr>
    </vt:vector>
  </TitlesOfParts>
  <Company>NOS</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Country] AmeriGEOSS Activities</dc:title>
  <dc:creator>NOSTEMP</dc:creator>
  <cp:lastModifiedBy>Microsoft Office User</cp:lastModifiedBy>
  <cp:revision>82</cp:revision>
  <dcterms:created xsi:type="dcterms:W3CDTF">2016-10-17T14:59:13Z</dcterms:created>
  <dcterms:modified xsi:type="dcterms:W3CDTF">2017-08-30T18:33:01Z</dcterms:modified>
</cp:coreProperties>
</file>