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95" r:id="rId3"/>
    <p:sldId id="312" r:id="rId4"/>
    <p:sldId id="310" r:id="rId5"/>
    <p:sldId id="315" r:id="rId6"/>
    <p:sldId id="313" r:id="rId7"/>
  </p:sldIdLst>
  <p:sldSz cx="9144000" cy="6858000" type="screen4x3"/>
  <p:notesSz cx="7010400" cy="92964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drew Eddy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/>
    <p:restoredTop sz="94032" autoAdjust="0"/>
  </p:normalViewPr>
  <p:slideViewPr>
    <p:cSldViewPr>
      <p:cViewPr>
        <p:scale>
          <a:sx n="100" d="100"/>
          <a:sy n="100" d="100"/>
        </p:scale>
        <p:origin x="-1944" y="-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78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D41100-28A0-4BAF-A90E-4729E072DE3C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FBA7BD-D8B4-4536-8D72-9D92FB647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588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</p:spPr>
        <p:txBody>
          <a:bodyPr lIns="93177" tIns="46589" rIns="93177" bIns="46589"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34720" y="4415790"/>
            <a:ext cx="5140960" cy="4183380"/>
          </a:xfrm>
          <a:prstGeom prst="rect">
            <a:avLst/>
          </a:prstGeom>
        </p:spPr>
        <p:txBody>
          <a:bodyPr lIns="93177" tIns="46589" rIns="93177" bIns="46589"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311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5083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0051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0051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0051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005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37144" y="188913"/>
            <a:ext cx="6930656" cy="50165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6863" y="1457325"/>
            <a:ext cx="8445500" cy="4864100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463AB0-2CC6-403A-90EC-93E795044F56}" type="datetimeFigureOut">
              <a:rPr kumimoji="1" lang="ja-JP" altLang="en-US" smtClean="0"/>
              <a:t>2017/8/28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D3C35FD-47B6-4CD7-8146-95C1CE150425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7" name="Rectangle 4"/>
          <p:cNvSpPr txBox="1">
            <a:spLocks noChangeArrowheads="1"/>
          </p:cNvSpPr>
          <p:nvPr userDrawn="1"/>
        </p:nvSpPr>
        <p:spPr>
          <a:xfrm>
            <a:off x="7278737" y="6567055"/>
            <a:ext cx="1639186" cy="20588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eaLnBrk="0" fontAlgn="base" hangingPunct="0">
              <a:spcBef>
                <a:spcPct val="50000"/>
              </a:spcBef>
              <a:spcAft>
                <a:spcPct val="0"/>
              </a:spcAft>
              <a:defRPr sz="1000" kern="1200">
                <a:solidFill>
                  <a:srgbClr val="002569"/>
                </a:solidFill>
                <a:latin typeface="Century Gothic" pitchFamily="34" charset="0"/>
                <a:ea typeface="ＭＳ Ｐゴシック" pitchFamily="-106" charset="-128"/>
                <a:cs typeface="Calibri" pitchFamily="-106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106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106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106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106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106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106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106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106" charset="-128"/>
                <a:cs typeface="+mn-cs"/>
              </a:defRPr>
            </a:lvl9pPr>
          </a:lstStyle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213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7987811" cy="144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CA" sz="4200" b="1" dirty="0" smtClean="0">
                <a:solidFill>
                  <a:srgbClr val="FFFFFF"/>
                </a:solidFill>
                <a:latin typeface="+mj-lt"/>
              </a:rPr>
              <a:t>Communicating the success of the pilots</a:t>
            </a:r>
            <a:endParaRPr lang="en-CA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4087811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fr-CA" b="1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Stéphane Chalifoux, </a:t>
            </a:r>
            <a:r>
              <a:rPr lang="fr-CA" b="1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WGD </a:t>
            </a:r>
            <a:r>
              <a:rPr lang="fr-CA" b="1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Chair</a:t>
            </a:r>
            <a:r>
              <a:rPr lang="fr-CA" b="1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/>
            </a:r>
            <a:br>
              <a:rPr lang="fr-CA" b="1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</a:br>
            <a:r>
              <a:rPr lang="fr-CA" b="1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Andrew Eddy, WGD </a:t>
            </a:r>
            <a:r>
              <a:rPr lang="en-CA" b="1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Secretary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endParaRPr lang="fr-CA" b="1" dirty="0" smtClean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endParaRPr lang="fr-CA" b="1"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fr-CA" b="1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WGD#8, Buenos Aires, Argentina</a:t>
            </a:r>
            <a:endParaRPr lang="fr-CA" b="1" dirty="0" smtClean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fr-CA" b="1" dirty="0" err="1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September</a:t>
            </a:r>
            <a:r>
              <a:rPr lang="fr-CA" b="1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4-8, </a:t>
            </a:r>
            <a:r>
              <a:rPr lang="fr-CA" b="1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2017</a:t>
            </a:r>
            <a:endParaRPr b="1"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36550"/>
            <a:ext cx="5638800" cy="501650"/>
          </a:xfrm>
        </p:spPr>
        <p:txBody>
          <a:bodyPr/>
          <a:lstStyle/>
          <a:p>
            <a:pPr algn="l"/>
            <a:r>
              <a:rPr lang="en-GB" sz="2800" dirty="0" smtClean="0"/>
              <a:t>How to report success?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064" y="1457325"/>
            <a:ext cx="8744505" cy="4864100"/>
          </a:xfrm>
        </p:spPr>
        <p:txBody>
          <a:bodyPr/>
          <a:lstStyle/>
          <a:p>
            <a:pPr lvl="1"/>
            <a:r>
              <a:rPr lang="en-GB" sz="1800" b="0" dirty="0" smtClean="0">
                <a:solidFill>
                  <a:schemeClr val="accent1">
                    <a:lumMod val="50000"/>
                  </a:schemeClr>
                </a:solidFill>
              </a:rPr>
              <a:t>Publication on web site. </a:t>
            </a:r>
            <a:r>
              <a:rPr lang="en-US" sz="1800" b="0" dirty="0">
                <a:solidFill>
                  <a:schemeClr val="accent1">
                    <a:lumMod val="50000"/>
                  </a:schemeClr>
                </a:solidFill>
              </a:rPr>
              <a:t>Each </a:t>
            </a:r>
            <a:r>
              <a:rPr lang="en-US" sz="1800" b="0" dirty="0" smtClean="0">
                <a:solidFill>
                  <a:schemeClr val="accent1">
                    <a:lumMod val="50000"/>
                  </a:schemeClr>
                </a:solidFill>
              </a:rPr>
              <a:t>pilot </a:t>
            </a:r>
            <a:r>
              <a:rPr lang="en-US" sz="1800" b="0" dirty="0">
                <a:solidFill>
                  <a:schemeClr val="accent1">
                    <a:lumMod val="50000"/>
                  </a:schemeClr>
                </a:solidFill>
              </a:rPr>
              <a:t>lead </a:t>
            </a:r>
            <a:r>
              <a:rPr lang="en-US" sz="1800" b="0" dirty="0" smtClean="0">
                <a:solidFill>
                  <a:schemeClr val="accent1">
                    <a:lumMod val="50000"/>
                  </a:schemeClr>
                </a:solidFill>
              </a:rPr>
              <a:t>to </a:t>
            </a:r>
            <a:r>
              <a:rPr lang="en-US" sz="1800" b="0" dirty="0">
                <a:solidFill>
                  <a:schemeClr val="accent1">
                    <a:lumMod val="50000"/>
                  </a:schemeClr>
                </a:solidFill>
              </a:rPr>
              <a:t>provide </a:t>
            </a:r>
            <a:r>
              <a:rPr lang="en-US" sz="1800" b="0" dirty="0" smtClean="0">
                <a:solidFill>
                  <a:schemeClr val="accent1">
                    <a:lumMod val="50000"/>
                  </a:schemeClr>
                </a:solidFill>
              </a:rPr>
              <a:t>½ page </a:t>
            </a:r>
            <a:r>
              <a:rPr lang="en-US" sz="1800" b="0" dirty="0">
                <a:solidFill>
                  <a:schemeClr val="accent1">
                    <a:lumMod val="50000"/>
                  </a:schemeClr>
                </a:solidFill>
              </a:rPr>
              <a:t>general public summary and then a link to more detailed information.</a:t>
            </a:r>
          </a:p>
          <a:p>
            <a:pPr lvl="1"/>
            <a:endParaRPr lang="en-US" sz="1800" b="0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en-US" sz="1800" b="0" dirty="0">
                <a:solidFill>
                  <a:schemeClr val="accent1">
                    <a:lumMod val="50000"/>
                  </a:schemeClr>
                </a:solidFill>
              </a:rPr>
              <a:t>Current target is </a:t>
            </a:r>
            <a:r>
              <a:rPr lang="en-US" sz="1800" b="0" dirty="0" smtClean="0">
                <a:solidFill>
                  <a:schemeClr val="accent1">
                    <a:lumMod val="50000"/>
                  </a:schemeClr>
                </a:solidFill>
              </a:rPr>
              <a:t>2 web stories </a:t>
            </a:r>
            <a:r>
              <a:rPr lang="en-US" sz="1800" b="0" dirty="0">
                <a:solidFill>
                  <a:schemeClr val="accent1">
                    <a:lumMod val="50000"/>
                  </a:schemeClr>
                </a:solidFill>
              </a:rPr>
              <a:t>a year (could do more).</a:t>
            </a:r>
          </a:p>
          <a:p>
            <a:pPr lvl="1"/>
            <a:endParaRPr lang="en-GB" sz="1800" b="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en-GB" sz="1800" b="0" dirty="0" smtClean="0">
                <a:solidFill>
                  <a:schemeClr val="accent1">
                    <a:lumMod val="50000"/>
                  </a:schemeClr>
                </a:solidFill>
              </a:rPr>
              <a:t>Publication of articles in </a:t>
            </a:r>
            <a:r>
              <a:rPr lang="en-GB" sz="1800" b="0" dirty="0">
                <a:solidFill>
                  <a:schemeClr val="accent1">
                    <a:lumMod val="50000"/>
                  </a:schemeClr>
                </a:solidFill>
              </a:rPr>
              <a:t>specialized </a:t>
            </a:r>
            <a:r>
              <a:rPr lang="en-GB" sz="1800" b="0" dirty="0" smtClean="0">
                <a:solidFill>
                  <a:schemeClr val="accent1">
                    <a:lumMod val="50000"/>
                  </a:schemeClr>
                </a:solidFill>
              </a:rPr>
              <a:t>scientific journals.</a:t>
            </a:r>
          </a:p>
          <a:p>
            <a:pPr lvl="1"/>
            <a:endParaRPr lang="en-GB" sz="1800" b="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en-GB" sz="1800" b="0" dirty="0">
                <a:solidFill>
                  <a:schemeClr val="accent1">
                    <a:lumMod val="50000"/>
                  </a:schemeClr>
                </a:solidFill>
              </a:rPr>
              <a:t>Presentations at international </a:t>
            </a:r>
            <a:r>
              <a:rPr lang="en-GB" sz="1800" b="0" dirty="0" smtClean="0">
                <a:solidFill>
                  <a:schemeClr val="accent1">
                    <a:lumMod val="50000"/>
                  </a:schemeClr>
                </a:solidFill>
              </a:rPr>
              <a:t>meetings.</a:t>
            </a:r>
          </a:p>
          <a:p>
            <a:pPr lvl="1"/>
            <a:endParaRPr lang="en-GB" sz="1800" b="0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en-US" sz="1800" b="0" dirty="0">
                <a:solidFill>
                  <a:schemeClr val="accent1">
                    <a:lumMod val="50000"/>
                  </a:schemeClr>
                </a:solidFill>
              </a:rPr>
              <a:t>Glossy ‘pilot report’ highlighting pilot </a:t>
            </a:r>
            <a:r>
              <a:rPr lang="en-US" sz="1800" b="0" dirty="0" smtClean="0">
                <a:solidFill>
                  <a:schemeClr val="accent1">
                    <a:lumMod val="50000"/>
                  </a:schemeClr>
                </a:solidFill>
              </a:rPr>
              <a:t>results, </a:t>
            </a:r>
            <a:r>
              <a:rPr lang="en-US" sz="1800" b="0" dirty="0">
                <a:solidFill>
                  <a:schemeClr val="accent1">
                    <a:lumMod val="50000"/>
                  </a:schemeClr>
                </a:solidFill>
              </a:rPr>
              <a:t>as a preparation of the pilot successor strategy for 2017</a:t>
            </a:r>
            <a:r>
              <a:rPr lang="en-US" sz="1800" b="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lvl="1"/>
            <a:endParaRPr lang="fr-CA" sz="1800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en-CA" sz="1800" b="0" dirty="0" smtClean="0">
                <a:solidFill>
                  <a:schemeClr val="accent1">
                    <a:lumMod val="50000"/>
                  </a:schemeClr>
                </a:solidFill>
              </a:rPr>
              <a:t>Strengthen linkage with international organizations (UN, GEO, WB…)</a:t>
            </a:r>
          </a:p>
          <a:p>
            <a:pPr lvl="1"/>
            <a:endParaRPr lang="en-GB" dirty="0"/>
          </a:p>
          <a:p>
            <a:pPr marL="5715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409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28600"/>
            <a:ext cx="5710518" cy="501650"/>
          </a:xfrm>
        </p:spPr>
        <p:txBody>
          <a:bodyPr/>
          <a:lstStyle/>
          <a:p>
            <a:pPr algn="l"/>
            <a:r>
              <a:rPr lang="en-GB" sz="2800" dirty="0" smtClean="0"/>
              <a:t>CEOS Disaster Website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064" y="1457324"/>
            <a:ext cx="8744505" cy="5095875"/>
          </a:xfrm>
        </p:spPr>
        <p:txBody>
          <a:bodyPr/>
          <a:lstStyle/>
          <a:p>
            <a:pPr marL="0" indent="0">
              <a:buNone/>
            </a:pPr>
            <a:r>
              <a:rPr lang="en-CA" sz="2000" dirty="0" smtClean="0"/>
              <a:t>By the end of the summer, review of the Disasters pages</a:t>
            </a:r>
          </a:p>
          <a:p>
            <a:pPr lvl="1"/>
            <a:r>
              <a:rPr lang="en-CA" sz="1800" dirty="0" smtClean="0"/>
              <a:t>From a structure perspective</a:t>
            </a:r>
          </a:p>
          <a:p>
            <a:pPr lvl="1"/>
            <a:r>
              <a:rPr lang="en-CA" sz="1800" dirty="0" smtClean="0"/>
              <a:t>From a text perspective</a:t>
            </a:r>
          </a:p>
          <a:p>
            <a:pPr lvl="1"/>
            <a:r>
              <a:rPr lang="en-CA" sz="1800" dirty="0" smtClean="0"/>
              <a:t>From a contact perspective</a:t>
            </a:r>
          </a:p>
          <a:p>
            <a:pPr marL="457200" lvl="1" indent="0">
              <a:buNone/>
            </a:pPr>
            <a:endParaRPr lang="en-CA" sz="2000" dirty="0" smtClean="0"/>
          </a:p>
          <a:p>
            <a:pPr marL="0" indent="0">
              <a:buNone/>
            </a:pPr>
            <a:r>
              <a:rPr lang="en-GB" sz="2000" b="0" dirty="0" smtClean="0"/>
              <a:t>Web stories:</a:t>
            </a:r>
          </a:p>
          <a:p>
            <a:pPr lvl="1"/>
            <a:r>
              <a:rPr lang="en-GB" sz="1800" b="0" dirty="0" smtClean="0"/>
              <a:t>RO </a:t>
            </a:r>
            <a:r>
              <a:rPr lang="en-GB" sz="1800" b="0" dirty="0" smtClean="0"/>
              <a:t>(October </a:t>
            </a:r>
            <a:r>
              <a:rPr lang="en-GB" sz="1800" b="0" dirty="0" smtClean="0"/>
              <a:t>2017)</a:t>
            </a:r>
          </a:p>
          <a:p>
            <a:pPr lvl="1"/>
            <a:r>
              <a:rPr lang="en-GB" sz="1800" dirty="0" smtClean="0"/>
              <a:t>TBD, Landslide? (March 2018)</a:t>
            </a:r>
            <a:endParaRPr lang="en-GB" sz="1800" dirty="0"/>
          </a:p>
          <a:p>
            <a:pPr lvl="1"/>
            <a:r>
              <a:rPr lang="en-GB" sz="1800" dirty="0" smtClean="0"/>
              <a:t>TBD, </a:t>
            </a:r>
            <a:r>
              <a:rPr lang="en-GB" sz="1800" dirty="0" err="1"/>
              <a:t>G</a:t>
            </a:r>
            <a:r>
              <a:rPr lang="en-GB" sz="1800" dirty="0" err="1" smtClean="0"/>
              <a:t>eohazard</a:t>
            </a:r>
            <a:r>
              <a:rPr lang="en-GB" sz="1800" dirty="0" smtClean="0"/>
              <a:t> Lab? </a:t>
            </a:r>
            <a:r>
              <a:rPr lang="en-GB" sz="1800" dirty="0"/>
              <a:t>(October </a:t>
            </a:r>
            <a:r>
              <a:rPr lang="en-GB" sz="1800" dirty="0" smtClean="0"/>
              <a:t>2018)</a:t>
            </a:r>
            <a:endParaRPr lang="en-GB" sz="1800" dirty="0"/>
          </a:p>
          <a:p>
            <a:pPr lvl="1"/>
            <a:endParaRPr lang="en-GB" sz="1800" b="0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171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28600"/>
            <a:ext cx="5710518" cy="501650"/>
          </a:xfrm>
        </p:spPr>
        <p:txBody>
          <a:bodyPr/>
          <a:lstStyle/>
          <a:p>
            <a:pPr algn="l"/>
            <a:r>
              <a:rPr lang="en-US" sz="2800" dirty="0" smtClean="0"/>
              <a:t>GP-STAR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064" y="1457325"/>
            <a:ext cx="8744505" cy="48641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Global Partnership on Space Technology Applications for Disaster Risk Reduction (GP-STAR</a:t>
            </a:r>
            <a:r>
              <a:rPr lang="en-US" dirty="0" smtClean="0"/>
              <a:t>)</a:t>
            </a:r>
          </a:p>
          <a:p>
            <a:pPr marL="57150" indent="0">
              <a:buNone/>
            </a:pPr>
            <a:endParaRPr lang="en-GB" sz="800" dirty="0" smtClean="0"/>
          </a:p>
          <a:p>
            <a:pPr marL="57150" indent="0">
              <a:buNone/>
            </a:pPr>
            <a:r>
              <a:rPr lang="en-US" sz="1600" dirty="0"/>
              <a:t>S</a:t>
            </a:r>
            <a:r>
              <a:rPr lang="en-US" sz="1600" dirty="0" smtClean="0"/>
              <a:t>upport </a:t>
            </a:r>
            <a:r>
              <a:rPr lang="en-US" sz="1600" dirty="0"/>
              <a:t>the implementation of the </a:t>
            </a:r>
            <a:r>
              <a:rPr lang="en-US" sz="1600" dirty="0">
                <a:solidFill>
                  <a:srgbClr val="FF0000"/>
                </a:solidFill>
              </a:rPr>
              <a:t>Sendai Framework </a:t>
            </a:r>
            <a:r>
              <a:rPr lang="en-US" sz="1600" dirty="0"/>
              <a:t>for Disaster Risk Reduction </a:t>
            </a:r>
            <a:r>
              <a:rPr lang="en-US" sz="1600" dirty="0" smtClean="0"/>
              <a:t>2015-2030</a:t>
            </a:r>
          </a:p>
          <a:p>
            <a:pPr marL="5715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CA" sz="1100" b="1" dirty="0"/>
              <a:t>Chair</a:t>
            </a:r>
            <a:r>
              <a:rPr lang="en-CA" sz="1100" dirty="0"/>
              <a:t>: Mexican Space Agency</a:t>
            </a:r>
          </a:p>
          <a:p>
            <a:pPr marL="0" indent="0">
              <a:buNone/>
            </a:pPr>
            <a:r>
              <a:rPr lang="en-CA" sz="1100" b="1" dirty="0"/>
              <a:t>Co-Chair</a:t>
            </a:r>
            <a:r>
              <a:rPr lang="en-CA" sz="1100" dirty="0"/>
              <a:t>: Disaster Management Center Government of Sri Lanka</a:t>
            </a:r>
          </a:p>
          <a:p>
            <a:pPr marL="57150" indent="0">
              <a:buNone/>
            </a:pPr>
            <a:endParaRPr lang="en-US" sz="1600" dirty="0"/>
          </a:p>
          <a:p>
            <a:pPr marL="57150" indent="0">
              <a:buNone/>
            </a:pPr>
            <a:endParaRPr lang="en-US" sz="1600" dirty="0" smtClean="0"/>
          </a:p>
          <a:p>
            <a:pPr marL="57150" indent="0">
              <a:buNone/>
            </a:pPr>
            <a:endParaRPr lang="fr-CA" sz="1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626579"/>
              </p:ext>
            </p:extLst>
          </p:nvPr>
        </p:nvGraphicFramePr>
        <p:xfrm>
          <a:off x="304800" y="3832860"/>
          <a:ext cx="8458200" cy="27203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315210"/>
                <a:gridCol w="2315845"/>
                <a:gridCol w="3827145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Name of Working Group</a:t>
                      </a:r>
                      <a:endParaRPr lang="en-US" sz="1050" dirty="0"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Sendai framework component</a:t>
                      </a:r>
                      <a:endParaRPr lang="en-US" sz="1050"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Members</a:t>
                      </a:r>
                      <a:endParaRPr lang="en-US" sz="1050"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“Cancun”: Preparation of GP-STAR side event, including brochure, fact sheets and GP-STAR web page, for Global Platform Session Cancun, Mexico 2017</a:t>
                      </a:r>
                      <a:endParaRPr lang="en-US" sz="1050" dirty="0"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All</a:t>
                      </a:r>
                      <a:endParaRPr lang="en-US" sz="1050"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GEO, UN-SPIDER, DMC-SL, ISPRS (tbc), IWG-SEM, CEPREDENAC, AEM</a:t>
                      </a:r>
                      <a:endParaRPr lang="en-US" sz="1050"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Volcanos (tbc)</a:t>
                      </a:r>
                      <a:endParaRPr lang="en-US" sz="1050"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Priority 1</a:t>
                      </a:r>
                      <a:endParaRPr lang="en-US" sz="1050"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>
                          <a:effectLst/>
                        </a:rPr>
                        <a:t>DLR, CEPREDENAC, </a:t>
                      </a:r>
                      <a:r>
                        <a:rPr lang="en-US" sz="1050" dirty="0">
                          <a:solidFill>
                            <a:srgbClr val="FF0000"/>
                          </a:solidFill>
                          <a:effectLst/>
                        </a:rPr>
                        <a:t>CEOS</a:t>
                      </a:r>
                      <a:r>
                        <a:rPr lang="en-US" sz="1050" dirty="0">
                          <a:effectLst/>
                        </a:rPr>
                        <a:t> (tbc), GEO POs (tbc), ISPRS (tbc)</a:t>
                      </a:r>
                      <a:endParaRPr lang="en-US" sz="1050" dirty="0"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Droughts</a:t>
                      </a:r>
                      <a:endParaRPr lang="en-US" sz="1050"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Priorities 1 and 4, global targets and indicators</a:t>
                      </a:r>
                      <a:endParaRPr lang="en-US" sz="1050"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>
                          <a:effectLst/>
                        </a:rPr>
                        <a:t>DMC-SL, IWMI, UNCCD, WMO, CNE-DR, ESCAP, ZFL </a:t>
                      </a:r>
                      <a:r>
                        <a:rPr lang="en-US" sz="1050" dirty="0" err="1">
                          <a:effectLst/>
                        </a:rPr>
                        <a:t>UniBONN</a:t>
                      </a:r>
                      <a:r>
                        <a:rPr lang="en-US" sz="1050" dirty="0">
                          <a:effectLst/>
                        </a:rPr>
                        <a:t> , ISPRS (tbc), GEO POs (tbc), UNU-EHS</a:t>
                      </a:r>
                      <a:endParaRPr lang="en-US" sz="1050" dirty="0"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Sand and dust storms</a:t>
                      </a:r>
                      <a:endParaRPr lang="en-US" sz="1050"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Priorities 1 and 4</a:t>
                      </a:r>
                      <a:endParaRPr lang="en-US" sz="1050"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>
                          <a:effectLst/>
                        </a:rPr>
                        <a:t>UNCCD, WMO (tbc), NDRCC (tbc), SDIM (tbc), ISA –Iran (tbc), UN-SPIDER, ISPRS (tbc)</a:t>
                      </a:r>
                      <a:endParaRPr lang="en-US" sz="1050" dirty="0"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Tsunami</a:t>
                      </a:r>
                      <a:endParaRPr lang="en-US" sz="1050"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Global targets and indicators</a:t>
                      </a:r>
                      <a:endParaRPr lang="en-US" sz="1050"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>
                          <a:effectLst/>
                        </a:rPr>
                        <a:t>Tohoku University, MMAF-Indonesia, Sentinel Asia, UN-SPIDER, GEO, ISPRS (tbc)</a:t>
                      </a:r>
                      <a:endParaRPr lang="en-US" sz="1050" dirty="0"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Flood</a:t>
                      </a:r>
                      <a:endParaRPr lang="en-US" sz="1050"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Priorities 1 and 4, global targets and indicators</a:t>
                      </a:r>
                      <a:endParaRPr lang="en-US" sz="1050"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>
                          <a:effectLst/>
                        </a:rPr>
                        <a:t>IWMI, IWG-SEM, Sentinel Asia (tbc), DMC-SL, CNE-DR,  GEO POs (tbc), </a:t>
                      </a:r>
                      <a:r>
                        <a:rPr lang="en-US" sz="1050" dirty="0">
                          <a:solidFill>
                            <a:srgbClr val="FF0000"/>
                          </a:solidFill>
                          <a:effectLst/>
                        </a:rPr>
                        <a:t>CEOS</a:t>
                      </a:r>
                      <a:r>
                        <a:rPr lang="en-US" sz="1050" dirty="0">
                          <a:effectLst/>
                        </a:rPr>
                        <a:t> (tbc), EC [DG-JRC, COPERNICUS] , DLR (tbc), WMO, UNCCD</a:t>
                      </a:r>
                      <a:endParaRPr lang="en-US" sz="1050" dirty="0"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49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28600"/>
            <a:ext cx="5710518" cy="501650"/>
          </a:xfrm>
        </p:spPr>
        <p:txBody>
          <a:bodyPr/>
          <a:lstStyle/>
          <a:p>
            <a:pPr algn="l"/>
            <a:r>
              <a:rPr lang="en-US" sz="2800" dirty="0" smtClean="0"/>
              <a:t>GP-STAR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064" y="1457325"/>
            <a:ext cx="8744505" cy="48641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Global Partnership on Space Technology Applications for Disaster Risk Reduction (GP-STAR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GB" b="0" dirty="0" smtClean="0"/>
          </a:p>
          <a:p>
            <a:pPr marL="0" indent="0">
              <a:buNone/>
            </a:pPr>
            <a:r>
              <a:rPr lang="en-GB" dirty="0" err="1" smtClean="0"/>
              <a:t>WGDisasters</a:t>
            </a:r>
            <a:r>
              <a:rPr lang="en-GB" dirty="0" smtClean="0"/>
              <a:t> contribution:</a:t>
            </a:r>
          </a:p>
          <a:p>
            <a:pPr lvl="1"/>
            <a:r>
              <a:rPr lang="en-GB" sz="2000" dirty="0" smtClean="0"/>
              <a:t>GP-STAR Meetings and Website</a:t>
            </a:r>
          </a:p>
          <a:p>
            <a:pPr lvl="1"/>
            <a:r>
              <a:rPr lang="en-GB" sz="2000" dirty="0"/>
              <a:t>Volcanoes </a:t>
            </a:r>
            <a:r>
              <a:rPr lang="en-GB" sz="2000" dirty="0" smtClean="0"/>
              <a:t>WG (fact sheet)</a:t>
            </a:r>
          </a:p>
          <a:p>
            <a:pPr lvl="1"/>
            <a:r>
              <a:rPr lang="en-GB" sz="2000" b="0" dirty="0" smtClean="0"/>
              <a:t>Floods WG</a:t>
            </a:r>
          </a:p>
          <a:p>
            <a:pPr lvl="1"/>
            <a:r>
              <a:rPr lang="en-GB" sz="2000" dirty="0" smtClean="0"/>
              <a:t>Special events</a:t>
            </a:r>
            <a:endParaRPr lang="en-GB" sz="2000" b="0" dirty="0" smtClean="0"/>
          </a:p>
          <a:p>
            <a:pPr marL="457200" lvl="1" indent="0">
              <a:buNone/>
            </a:pPr>
            <a:endParaRPr lang="en-GB" dirty="0"/>
          </a:p>
          <a:p>
            <a:pPr marL="57150" indent="0">
              <a:buNone/>
            </a:pPr>
            <a:r>
              <a:rPr lang="en-US" dirty="0"/>
              <a:t>GP-STAR side event at the Global Platform for Disaster Risk Reduction meeting in May 2017, </a:t>
            </a:r>
            <a:r>
              <a:rPr lang="en-AU" dirty="0"/>
              <a:t>organized by The United Nations Office for Disaster Risk Reduction.</a:t>
            </a:r>
            <a:endParaRPr lang="en-CA" dirty="0"/>
          </a:p>
          <a:p>
            <a:pPr marL="57150" indent="0">
              <a:buNone/>
            </a:pPr>
            <a:endParaRPr lang="en-GB" dirty="0"/>
          </a:p>
        </p:txBody>
      </p:sp>
      <p:pic>
        <p:nvPicPr>
          <p:cNvPr id="3074" name="Picture 2" descr="C:\Users\schalifoux\Desktop\FY16_17 CEOS\WGDisasters Metting 7 March 2017\Presentation Chalifoux\gp star volcan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981199"/>
            <a:ext cx="2133600" cy="3017279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0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28600"/>
            <a:ext cx="5710518" cy="501650"/>
          </a:xfrm>
        </p:spPr>
        <p:txBody>
          <a:bodyPr/>
          <a:lstStyle/>
          <a:p>
            <a:pPr algn="l"/>
            <a:r>
              <a:rPr lang="en-US" sz="2800" dirty="0" smtClean="0"/>
              <a:t>Communications </a:t>
            </a:r>
            <a:r>
              <a:rPr lang="en-US" sz="2800" smtClean="0"/>
              <a:t>and Outreach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064" y="1457325"/>
            <a:ext cx="8744505" cy="4864100"/>
          </a:xfrm>
        </p:spPr>
        <p:txBody>
          <a:bodyPr/>
          <a:lstStyle/>
          <a:p>
            <a:pPr marL="0" indent="0">
              <a:buNone/>
            </a:pPr>
            <a:r>
              <a:rPr lang="en-CA" b="1" dirty="0" smtClean="0">
                <a:solidFill>
                  <a:schemeClr val="accent1">
                    <a:lumMod val="50000"/>
                  </a:schemeClr>
                </a:solidFill>
              </a:rPr>
              <a:t>Conferences</a:t>
            </a:r>
          </a:p>
          <a:p>
            <a:pPr marL="0" indent="0">
              <a:buNone/>
            </a:pPr>
            <a:r>
              <a:rPr lang="en-CA" b="1" dirty="0" smtClean="0">
                <a:solidFill>
                  <a:schemeClr val="accent1">
                    <a:lumMod val="50000"/>
                  </a:schemeClr>
                </a:solidFill>
              </a:rPr>
              <a:t>	- </a:t>
            </a:r>
            <a:r>
              <a:rPr lang="en-CA" dirty="0"/>
              <a:t>New Dimensions for Natural Hazards in </a:t>
            </a:r>
            <a:r>
              <a:rPr lang="en-CA" dirty="0" smtClean="0"/>
              <a:t>Asia </a:t>
            </a:r>
            <a:r>
              <a:rPr lang="en-CA" dirty="0"/>
              <a:t>conference, 4-8 February in the </a:t>
            </a:r>
            <a:r>
              <a:rPr lang="en-CA" dirty="0" smtClean="0"/>
              <a:t>Philippines</a:t>
            </a:r>
          </a:p>
          <a:p>
            <a:pPr marL="0" indent="0">
              <a:buNone/>
            </a:pPr>
            <a:r>
              <a:rPr lang="en-CA" b="1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CA" b="1" dirty="0" smtClean="0">
                <a:solidFill>
                  <a:schemeClr val="accent1">
                    <a:lumMod val="50000"/>
                  </a:schemeClr>
                </a:solidFill>
              </a:rPr>
              <a:t>- F</a:t>
            </a:r>
            <a:r>
              <a:rPr lang="en-CA" b="1" dirty="0" smtClean="0">
                <a:solidFill>
                  <a:schemeClr val="accent1">
                    <a:lumMod val="50000"/>
                  </a:schemeClr>
                </a:solidFill>
              </a:rPr>
              <a:t>ifth </a:t>
            </a:r>
            <a:r>
              <a:rPr lang="en-CA" b="1" dirty="0">
                <a:solidFill>
                  <a:schemeClr val="accent1">
                    <a:lumMod val="50000"/>
                  </a:schemeClr>
                </a:solidFill>
              </a:rPr>
              <a:t>global Understanding Risk Forum! </a:t>
            </a:r>
            <a:r>
              <a:rPr lang="en-CA" b="1" dirty="0" smtClean="0">
                <a:solidFill>
                  <a:schemeClr val="accent1">
                    <a:lumMod val="50000"/>
                  </a:schemeClr>
                </a:solidFill>
              </a:rPr>
              <a:t>May </a:t>
            </a:r>
            <a:r>
              <a:rPr lang="en-CA" b="1" dirty="0">
                <a:solidFill>
                  <a:schemeClr val="accent1">
                    <a:lumMod val="50000"/>
                  </a:schemeClr>
                </a:solidFill>
              </a:rPr>
              <a:t>14-18, 2018 in Mexico </a:t>
            </a:r>
            <a:r>
              <a:rPr lang="en-CA" b="1" dirty="0" smtClean="0">
                <a:solidFill>
                  <a:schemeClr val="accent1">
                    <a:lumMod val="50000"/>
                  </a:schemeClr>
                </a:solidFill>
              </a:rPr>
              <a:t>City</a:t>
            </a:r>
          </a:p>
          <a:p>
            <a:pPr marL="0" indent="0">
              <a:buNone/>
            </a:pPr>
            <a:r>
              <a:rPr lang="en-CA" b="1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endParaRPr lang="en-CA" b="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lvl="0" indent="0">
              <a:buNone/>
            </a:pPr>
            <a:r>
              <a:rPr lang="en-CA" b="1" dirty="0" smtClean="0">
                <a:solidFill>
                  <a:schemeClr val="accent1">
                    <a:lumMod val="50000"/>
                  </a:schemeClr>
                </a:solidFill>
              </a:rPr>
              <a:t>Meetings</a:t>
            </a:r>
          </a:p>
          <a:p>
            <a:pPr marL="0" lvl="0" indent="0">
              <a:buNone/>
            </a:pPr>
            <a:r>
              <a:rPr lang="en-CA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CA" b="1" dirty="0" smtClean="0">
                <a:solidFill>
                  <a:schemeClr val="accent1">
                    <a:lumMod val="50000"/>
                  </a:schemeClr>
                </a:solidFill>
              </a:rPr>
              <a:t>- </a:t>
            </a:r>
            <a:r>
              <a:rPr lang="en-CA" b="1" dirty="0" smtClean="0">
                <a:solidFill>
                  <a:schemeClr val="accent1">
                    <a:lumMod val="50000"/>
                  </a:schemeClr>
                </a:solidFill>
              </a:rPr>
              <a:t>TBD</a:t>
            </a:r>
            <a:endParaRPr lang="en-CA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lvl="0" indent="0">
              <a:buNone/>
            </a:pPr>
            <a:endParaRPr lang="fr-CA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endParaRPr lang="en-US" dirty="0"/>
          </a:p>
          <a:p>
            <a:pPr marL="5715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466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9794</TotalTime>
  <Words>467</Words>
  <Application>Microsoft Office PowerPoint</Application>
  <PresentationFormat>On-screen Show (4:3)</PresentationFormat>
  <Paragraphs>76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</vt:lpstr>
      <vt:lpstr>Communicating the success of the pilots</vt:lpstr>
      <vt:lpstr>How to report success?</vt:lpstr>
      <vt:lpstr>CEOS Disaster Website</vt:lpstr>
      <vt:lpstr>GP-STAR</vt:lpstr>
      <vt:lpstr>GP-STAR</vt:lpstr>
      <vt:lpstr>Communications and Outreach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Chalifoux, Stéphane (ASC/CSA)</cp:lastModifiedBy>
  <cp:revision>193</cp:revision>
  <cp:lastPrinted>2017-03-09T18:14:28Z</cp:lastPrinted>
  <dcterms:modified xsi:type="dcterms:W3CDTF">2017-08-28T13:38:24Z</dcterms:modified>
</cp:coreProperties>
</file>