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notesMasterIdLst>
    <p:notesMasterId r:id="rId35"/>
  </p:notesMasterIdLst>
  <p:handoutMasterIdLst>
    <p:handoutMasterId r:id="rId36"/>
  </p:handoutMasterIdLst>
  <p:sldIdLst>
    <p:sldId id="503" r:id="rId2"/>
    <p:sldId id="504" r:id="rId3"/>
    <p:sldId id="505" r:id="rId4"/>
    <p:sldId id="506" r:id="rId5"/>
    <p:sldId id="507" r:id="rId6"/>
    <p:sldId id="508" r:id="rId7"/>
    <p:sldId id="509" r:id="rId8"/>
    <p:sldId id="510" r:id="rId9"/>
    <p:sldId id="512" r:id="rId10"/>
    <p:sldId id="513" r:id="rId11"/>
    <p:sldId id="514" r:id="rId12"/>
    <p:sldId id="517" r:id="rId13"/>
    <p:sldId id="498" r:id="rId14"/>
    <p:sldId id="499" r:id="rId15"/>
    <p:sldId id="500" r:id="rId16"/>
    <p:sldId id="501" r:id="rId17"/>
    <p:sldId id="502" r:id="rId18"/>
    <p:sldId id="534" r:id="rId19"/>
    <p:sldId id="530" r:id="rId20"/>
    <p:sldId id="519" r:id="rId21"/>
    <p:sldId id="520" r:id="rId22"/>
    <p:sldId id="521" r:id="rId23"/>
    <p:sldId id="531" r:id="rId24"/>
    <p:sldId id="532" r:id="rId25"/>
    <p:sldId id="533" r:id="rId26"/>
    <p:sldId id="522" r:id="rId27"/>
    <p:sldId id="518" r:id="rId28"/>
    <p:sldId id="524" r:id="rId29"/>
    <p:sldId id="525" r:id="rId30"/>
    <p:sldId id="526" r:id="rId31"/>
    <p:sldId id="528" r:id="rId32"/>
    <p:sldId id="527" r:id="rId33"/>
    <p:sldId id="529" r:id="rId34"/>
  </p:sldIdLst>
  <p:sldSz cx="9144000" cy="6858000" type="screen4x3"/>
  <p:notesSz cx="7099300" cy="10234613"/>
  <p:defaultTextStyle>
    <a:defPPr>
      <a:defRPr lang="de-DE"/>
    </a:defPPr>
    <a:lvl1pPr algn="l" defTabSz="457200" rtl="0" fontAlgn="base">
      <a:spcBef>
        <a:spcPct val="0"/>
      </a:spcBef>
      <a:spcAft>
        <a:spcPct val="0"/>
      </a:spcAft>
      <a:defRPr kern="1200">
        <a:solidFill>
          <a:srgbClr val="002569"/>
        </a:solidFill>
        <a:latin typeface="Arial" pitchFamily="34" charset="0"/>
        <a:ea typeface="+mn-ea"/>
        <a:cs typeface="Arial" pitchFamily="34" charset="0"/>
      </a:defRPr>
    </a:lvl1pPr>
    <a:lvl2pPr marL="457200" algn="l" defTabSz="457200" rtl="0" fontAlgn="base">
      <a:spcBef>
        <a:spcPct val="0"/>
      </a:spcBef>
      <a:spcAft>
        <a:spcPct val="0"/>
      </a:spcAft>
      <a:defRPr kern="1200">
        <a:solidFill>
          <a:srgbClr val="002569"/>
        </a:solidFill>
        <a:latin typeface="Arial" pitchFamily="34" charset="0"/>
        <a:ea typeface="+mn-ea"/>
        <a:cs typeface="Arial" pitchFamily="34" charset="0"/>
      </a:defRPr>
    </a:lvl2pPr>
    <a:lvl3pPr marL="914400" algn="l" defTabSz="457200" rtl="0" fontAlgn="base">
      <a:spcBef>
        <a:spcPct val="0"/>
      </a:spcBef>
      <a:spcAft>
        <a:spcPct val="0"/>
      </a:spcAft>
      <a:defRPr kern="1200">
        <a:solidFill>
          <a:srgbClr val="002569"/>
        </a:solidFill>
        <a:latin typeface="Arial" pitchFamily="34" charset="0"/>
        <a:ea typeface="+mn-ea"/>
        <a:cs typeface="Arial" pitchFamily="34" charset="0"/>
      </a:defRPr>
    </a:lvl3pPr>
    <a:lvl4pPr marL="1371600" algn="l" defTabSz="457200" rtl="0" fontAlgn="base">
      <a:spcBef>
        <a:spcPct val="0"/>
      </a:spcBef>
      <a:spcAft>
        <a:spcPct val="0"/>
      </a:spcAft>
      <a:defRPr kern="1200">
        <a:solidFill>
          <a:srgbClr val="002569"/>
        </a:solidFill>
        <a:latin typeface="Arial" pitchFamily="34" charset="0"/>
        <a:ea typeface="+mn-ea"/>
        <a:cs typeface="Arial" pitchFamily="34" charset="0"/>
      </a:defRPr>
    </a:lvl4pPr>
    <a:lvl5pPr marL="1828800" algn="l" defTabSz="457200" rtl="0" fontAlgn="base">
      <a:spcBef>
        <a:spcPct val="0"/>
      </a:spcBef>
      <a:spcAft>
        <a:spcPct val="0"/>
      </a:spcAft>
      <a:defRPr kern="1200">
        <a:solidFill>
          <a:srgbClr val="002569"/>
        </a:solidFill>
        <a:latin typeface="Arial" pitchFamily="34" charset="0"/>
        <a:ea typeface="+mn-ea"/>
        <a:cs typeface="Arial" pitchFamily="34" charset="0"/>
      </a:defRPr>
    </a:lvl5pPr>
    <a:lvl6pPr marL="2286000" algn="l" defTabSz="914400" rtl="0" eaLnBrk="1" latinLnBrk="0" hangingPunct="1">
      <a:defRPr kern="1200">
        <a:solidFill>
          <a:srgbClr val="002569"/>
        </a:solidFill>
        <a:latin typeface="Arial" pitchFamily="34" charset="0"/>
        <a:ea typeface="+mn-ea"/>
        <a:cs typeface="Arial" pitchFamily="34" charset="0"/>
      </a:defRPr>
    </a:lvl6pPr>
    <a:lvl7pPr marL="2743200" algn="l" defTabSz="914400" rtl="0" eaLnBrk="1" latinLnBrk="0" hangingPunct="1">
      <a:defRPr kern="1200">
        <a:solidFill>
          <a:srgbClr val="002569"/>
        </a:solidFill>
        <a:latin typeface="Arial" pitchFamily="34" charset="0"/>
        <a:ea typeface="+mn-ea"/>
        <a:cs typeface="Arial" pitchFamily="34" charset="0"/>
      </a:defRPr>
    </a:lvl7pPr>
    <a:lvl8pPr marL="3200400" algn="l" defTabSz="914400" rtl="0" eaLnBrk="1" latinLnBrk="0" hangingPunct="1">
      <a:defRPr kern="1200">
        <a:solidFill>
          <a:srgbClr val="002569"/>
        </a:solidFill>
        <a:latin typeface="Arial" pitchFamily="34" charset="0"/>
        <a:ea typeface="+mn-ea"/>
        <a:cs typeface="Arial" pitchFamily="34" charset="0"/>
      </a:defRPr>
    </a:lvl8pPr>
    <a:lvl9pPr marL="3657600" algn="l" defTabSz="914400" rtl="0" eaLnBrk="1" latinLnBrk="0" hangingPunct="1">
      <a:defRPr kern="1200">
        <a:solidFill>
          <a:srgbClr val="002569"/>
        </a:solidFill>
        <a:latin typeface="Arial" pitchFamily="34" charset="0"/>
        <a:ea typeface="+mn-ea"/>
        <a:cs typeface="Arial"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9CCFF"/>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32" autoAdjust="0"/>
    <p:restoredTop sz="90199" autoAdjust="0"/>
  </p:normalViewPr>
  <p:slideViewPr>
    <p:cSldViewPr showGuides="1">
      <p:cViewPr varScale="1">
        <p:scale>
          <a:sx n="84" d="100"/>
          <a:sy n="84" d="100"/>
        </p:scale>
        <p:origin x="-2008" y="-10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9588"/>
    </p:cViewPr>
  </p:sorterViewPr>
  <p:notesViewPr>
    <p:cSldViewPr showGuides="1">
      <p:cViewPr varScale="1">
        <p:scale>
          <a:sx n="46" d="100"/>
          <a:sy n="46" d="100"/>
        </p:scale>
        <p:origin x="-2490" y="-114"/>
      </p:cViewPr>
      <p:guideLst>
        <p:guide orient="horz" pos="3224"/>
        <p:guide pos="2236"/>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 Id="rId4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Header Placeholder 1"/>
          <p:cNvSpPr>
            <a:spLocks noGrp="1"/>
          </p:cNvSpPr>
          <p:nvPr>
            <p:ph type="hdr" sz="quarter"/>
          </p:nvPr>
        </p:nvSpPr>
        <p:spPr bwMode="auto">
          <a:xfrm>
            <a:off x="0" y="0"/>
            <a:ext cx="3076363" cy="51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8" tIns="49524" rIns="99048" bIns="49524" numCol="1" anchor="t" anchorCtr="0" compatLnSpc="1">
            <a:prstTxWarp prst="textNoShape">
              <a:avLst/>
            </a:prstTxWarp>
          </a:bodyPr>
          <a:lstStyle>
            <a:lvl1pPr>
              <a:defRPr sz="1300"/>
            </a:lvl1pPr>
          </a:lstStyle>
          <a:p>
            <a:endParaRPr lang="en-GB" altLang="de-DE"/>
          </a:p>
        </p:txBody>
      </p:sp>
      <p:sp>
        <p:nvSpPr>
          <p:cNvPr id="68611" name="Date Placeholder 2"/>
          <p:cNvSpPr>
            <a:spLocks noGrp="1"/>
          </p:cNvSpPr>
          <p:nvPr>
            <p:ph type="dt" sz="quarter" idx="1"/>
          </p:nvPr>
        </p:nvSpPr>
        <p:spPr bwMode="auto">
          <a:xfrm>
            <a:off x="4021294" y="0"/>
            <a:ext cx="3076363" cy="51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8" tIns="49524" rIns="99048" bIns="49524" numCol="1" anchor="t" anchorCtr="0" compatLnSpc="1">
            <a:prstTxWarp prst="textNoShape">
              <a:avLst/>
            </a:prstTxWarp>
          </a:bodyPr>
          <a:lstStyle>
            <a:lvl1pPr algn="r">
              <a:defRPr sz="1300"/>
            </a:lvl1pPr>
          </a:lstStyle>
          <a:p>
            <a:fld id="{55C949A9-A256-470C-9162-D4CA1ABC2170}" type="datetimeFigureOut">
              <a:rPr lang="en-GB" altLang="de-DE"/>
              <a:pPr/>
              <a:t>17-08-28</a:t>
            </a:fld>
            <a:endParaRPr lang="en-GB" altLang="de-DE"/>
          </a:p>
        </p:txBody>
      </p:sp>
      <p:sp>
        <p:nvSpPr>
          <p:cNvPr id="68612" name="Footer Placeholder 3"/>
          <p:cNvSpPr>
            <a:spLocks noGrp="1"/>
          </p:cNvSpPr>
          <p:nvPr>
            <p:ph type="ftr" sz="quarter" idx="2"/>
          </p:nvPr>
        </p:nvSpPr>
        <p:spPr bwMode="auto">
          <a:xfrm>
            <a:off x="0" y="9721106"/>
            <a:ext cx="3076363" cy="51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8" tIns="49524" rIns="99048" bIns="49524" numCol="1" anchor="b" anchorCtr="0" compatLnSpc="1">
            <a:prstTxWarp prst="textNoShape">
              <a:avLst/>
            </a:prstTxWarp>
          </a:bodyPr>
          <a:lstStyle>
            <a:lvl1pPr>
              <a:defRPr sz="1300"/>
            </a:lvl1pPr>
          </a:lstStyle>
          <a:p>
            <a:endParaRPr lang="en-GB" altLang="de-DE"/>
          </a:p>
        </p:txBody>
      </p:sp>
      <p:sp>
        <p:nvSpPr>
          <p:cNvPr id="68613" name="Slide Number Placeholder 4"/>
          <p:cNvSpPr>
            <a:spLocks noGrp="1"/>
          </p:cNvSpPr>
          <p:nvPr>
            <p:ph type="sldNum" sz="quarter" idx="3"/>
          </p:nvPr>
        </p:nvSpPr>
        <p:spPr bwMode="auto">
          <a:xfrm>
            <a:off x="4021294" y="9721106"/>
            <a:ext cx="3076363" cy="51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8" tIns="49524" rIns="99048" bIns="49524" numCol="1" anchor="b" anchorCtr="0" compatLnSpc="1">
            <a:prstTxWarp prst="textNoShape">
              <a:avLst/>
            </a:prstTxWarp>
          </a:bodyPr>
          <a:lstStyle>
            <a:lvl1pPr algn="r">
              <a:defRPr sz="1300"/>
            </a:lvl1pPr>
          </a:lstStyle>
          <a:p>
            <a:fld id="{D835A960-DEA5-4279-B444-EEB7C0DD9707}" type="slidenum">
              <a:rPr lang="en-GB" altLang="de-DE"/>
              <a:pPr/>
              <a:t>‹#›</a:t>
            </a:fld>
            <a:endParaRPr lang="en-GB" altLang="de-DE"/>
          </a:p>
        </p:txBody>
      </p:sp>
    </p:spTree>
    <p:extLst>
      <p:ext uri="{BB962C8B-B14F-4D97-AF65-F5344CB8AC3E}">
        <p14:creationId xmlns:p14="http://schemas.microsoft.com/office/powerpoint/2010/main" val="27100120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Shape 7"/>
          <p:cNvSpPr>
            <a:spLocks noGrp="1" noRot="1" noChangeAspect="1"/>
          </p:cNvSpPr>
          <p:nvPr>
            <p:ph type="sldImg"/>
          </p:nvPr>
        </p:nvSpPr>
        <p:spPr bwMode="auto">
          <a:xfrm>
            <a:off x="992188" y="768350"/>
            <a:ext cx="5114925" cy="38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50179" name="Shape 8"/>
          <p:cNvSpPr>
            <a:spLocks noGrp="1"/>
          </p:cNvSpPr>
          <p:nvPr>
            <p:ph type="body" sz="quarter" idx="1"/>
          </p:nvPr>
        </p:nvSpPr>
        <p:spPr bwMode="auto">
          <a:xfrm>
            <a:off x="946574" y="4861441"/>
            <a:ext cx="5206153" cy="460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8" tIns="49524" rIns="99048" bIns="49524" numCol="1" anchor="t" anchorCtr="0" compatLnSpc="1">
            <a:prstTxWarp prst="textNoShape">
              <a:avLst/>
            </a:prstTxWarp>
          </a:bodyPr>
          <a:lstStyle/>
          <a:p>
            <a:pPr lvl="0"/>
            <a:endParaRPr lang="de-DE" altLang="de-DE">
              <a:sym typeface="Avenir Roman"/>
            </a:endParaRPr>
          </a:p>
        </p:txBody>
      </p:sp>
    </p:spTree>
    <p:extLst>
      <p:ext uri="{BB962C8B-B14F-4D97-AF65-F5344CB8AC3E}">
        <p14:creationId xmlns:p14="http://schemas.microsoft.com/office/powerpoint/2010/main" val="2883297826"/>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30000"/>
      </a:spcBef>
      <a:spcAft>
        <a:spcPct val="0"/>
      </a:spcAft>
      <a:defRPr sz="2400">
        <a:solidFill>
          <a:schemeClr val="tx1"/>
        </a:solidFill>
        <a:latin typeface="+mn-lt"/>
        <a:ea typeface="+mn-ea"/>
        <a:cs typeface="+mn-cs"/>
        <a:sym typeface="Avenir Roman"/>
      </a:defRPr>
    </a:lvl1pPr>
    <a:lvl2pPr marL="742950" indent="-285750" algn="l" defTabSz="457200" rtl="0" eaLnBrk="0" fontAlgn="base" hangingPunct="0">
      <a:lnSpc>
        <a:spcPct val="125000"/>
      </a:lnSpc>
      <a:spcBef>
        <a:spcPct val="30000"/>
      </a:spcBef>
      <a:spcAft>
        <a:spcPct val="0"/>
      </a:spcAft>
      <a:defRPr sz="2400">
        <a:solidFill>
          <a:schemeClr val="tx1"/>
        </a:solidFill>
        <a:latin typeface="+mn-lt"/>
        <a:ea typeface="+mn-ea"/>
        <a:cs typeface="+mn-cs"/>
        <a:sym typeface="Avenir Roman"/>
      </a:defRPr>
    </a:lvl2pPr>
    <a:lvl3pPr marL="1143000" indent="-228600" algn="l" defTabSz="457200" rtl="0" eaLnBrk="0" fontAlgn="base" hangingPunct="0">
      <a:lnSpc>
        <a:spcPct val="125000"/>
      </a:lnSpc>
      <a:spcBef>
        <a:spcPct val="30000"/>
      </a:spcBef>
      <a:spcAft>
        <a:spcPct val="0"/>
      </a:spcAft>
      <a:defRPr sz="2400">
        <a:solidFill>
          <a:schemeClr val="tx1"/>
        </a:solidFill>
        <a:latin typeface="+mn-lt"/>
        <a:ea typeface="+mn-ea"/>
        <a:cs typeface="+mn-cs"/>
        <a:sym typeface="Avenir Roman"/>
      </a:defRPr>
    </a:lvl3pPr>
    <a:lvl4pPr marL="1600200" indent="-228600" algn="l" defTabSz="457200" rtl="0" eaLnBrk="0" fontAlgn="base" hangingPunct="0">
      <a:lnSpc>
        <a:spcPct val="125000"/>
      </a:lnSpc>
      <a:spcBef>
        <a:spcPct val="30000"/>
      </a:spcBef>
      <a:spcAft>
        <a:spcPct val="0"/>
      </a:spcAft>
      <a:defRPr sz="2400">
        <a:solidFill>
          <a:schemeClr val="tx1"/>
        </a:solidFill>
        <a:latin typeface="+mn-lt"/>
        <a:ea typeface="+mn-ea"/>
        <a:cs typeface="+mn-cs"/>
        <a:sym typeface="Avenir Roman"/>
      </a:defRPr>
    </a:lvl4pPr>
    <a:lvl5pPr marL="2057400" indent="-228600" algn="l" defTabSz="457200" rtl="0" eaLnBrk="0" fontAlgn="base" hangingPunct="0">
      <a:lnSpc>
        <a:spcPct val="125000"/>
      </a:lnSpc>
      <a:spcBef>
        <a:spcPct val="30000"/>
      </a:spcBef>
      <a:spcAft>
        <a:spcPct val="0"/>
      </a:spcAft>
      <a:defRPr sz="2400">
        <a:solidFill>
          <a:schemeClr val="tx1"/>
        </a:solidFill>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949848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p:sp>
      <p:sp>
        <p:nvSpPr>
          <p:cNvPr id="53251" name="Notes Placeholder 2"/>
          <p:cNvSpPr>
            <a:spLocks noGrp="1"/>
          </p:cNvSpPr>
          <p:nvPr>
            <p:ph type="body" idx="1"/>
          </p:nvPr>
        </p:nvSpPr>
        <p:spPr/>
        <p:txBody>
          <a:bodyPr/>
          <a:lstStyle/>
          <a:p>
            <a:pPr eaLnBrk="1" hangingPunct="1">
              <a:spcBef>
                <a:spcPct val="0"/>
              </a:spcBef>
            </a:pPr>
            <a:endParaRPr lang="en-GB" altLang="de-DE" sz="1700">
              <a:solidFill>
                <a:srgbClr val="000000"/>
              </a:solidFill>
            </a:endParaRPr>
          </a:p>
          <a:p>
            <a:pPr eaLnBrk="1" hangingPunct="1">
              <a:spcBef>
                <a:spcPct val="0"/>
              </a:spcBef>
            </a:pPr>
            <a:r>
              <a:rPr lang="en-US" altLang="de-DE" sz="1700">
                <a:solidFill>
                  <a:srgbClr val="000000"/>
                </a:solidFill>
              </a:rPr>
              <a:t>Key message regarding the new pilot : </a:t>
            </a:r>
          </a:p>
          <a:p>
            <a:pPr eaLnBrk="1" hangingPunct="1">
              <a:spcBef>
                <a:spcPct val="0"/>
              </a:spcBef>
            </a:pPr>
            <a:r>
              <a:rPr lang="en-US" altLang="de-DE" sz="1700">
                <a:solidFill>
                  <a:srgbClr val="000000"/>
                </a:solidFill>
              </a:rPr>
              <a:t>- it's about multi-hazard and multi-sensor approach to disaster resilience and risk reduction   </a:t>
            </a:r>
          </a:p>
          <a:p>
            <a:pPr eaLnBrk="1" hangingPunct="1">
              <a:spcBef>
                <a:spcPct val="0"/>
              </a:spcBef>
            </a:pPr>
            <a:r>
              <a:rPr lang="en-US" altLang="de-DE" sz="1700">
                <a:solidFill>
                  <a:srgbClr val="000000"/>
                </a:solidFill>
              </a:rPr>
              <a:t>- the multi-hazard tactic is to advance data fusion, integration and analysis, leveraging existing pilots as they end their 3 years. Starting with the new pilot we will look at earthquake, volcano and flood inducing cascading effects such as landslide and debris flow. </a:t>
            </a:r>
          </a:p>
          <a:p>
            <a:pPr eaLnBrk="1" hangingPunct="1">
              <a:spcBef>
                <a:spcPct val="0"/>
              </a:spcBef>
            </a:pPr>
            <a:r>
              <a:rPr lang="en-US" altLang="de-DE" smtClean="0">
                <a:solidFill>
                  <a:srgbClr val="000000"/>
                </a:solidFill>
              </a:rPr>
              <a:t/>
            </a:r>
            <a:br>
              <a:rPr lang="en-US" altLang="de-DE" smtClean="0">
                <a:solidFill>
                  <a:srgbClr val="000000"/>
                </a:solidFill>
              </a:rPr>
            </a:br>
            <a:endParaRPr lang="en-GB" altLang="de-DE" sz="1700">
              <a:solidFill>
                <a:srgbClr val="000000"/>
              </a:solidFill>
            </a:endParaRPr>
          </a:p>
        </p:txBody>
      </p:sp>
    </p:spTree>
    <p:extLst>
      <p:ext uri="{BB962C8B-B14F-4D97-AF65-F5344CB8AC3E}">
        <p14:creationId xmlns:p14="http://schemas.microsoft.com/office/powerpoint/2010/main" val="1298617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p:sp>
      <p:sp>
        <p:nvSpPr>
          <p:cNvPr id="54275" name="Notes Placeholder 2"/>
          <p:cNvSpPr>
            <a:spLocks noGrp="1"/>
          </p:cNvSpPr>
          <p:nvPr>
            <p:ph type="body" idx="1"/>
          </p:nvPr>
        </p:nvSpPr>
        <p:spPr/>
        <p:txBody>
          <a:bodyPr/>
          <a:lstStyle/>
          <a:p>
            <a:pPr eaLnBrk="1" hangingPunct="1">
              <a:spcBef>
                <a:spcPct val="0"/>
              </a:spcBef>
            </a:pPr>
            <a:endParaRPr lang="en-GB" altLang="de-DE" smtClean="0">
              <a:solidFill>
                <a:srgbClr val="000000"/>
              </a:solidFill>
            </a:endParaRPr>
          </a:p>
        </p:txBody>
      </p:sp>
    </p:spTree>
    <p:extLst>
      <p:ext uri="{BB962C8B-B14F-4D97-AF65-F5344CB8AC3E}">
        <p14:creationId xmlns:p14="http://schemas.microsoft.com/office/powerpoint/2010/main" val="1478586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p:sp>
      <p:sp>
        <p:nvSpPr>
          <p:cNvPr id="58371" name="Notes Placeholder 2"/>
          <p:cNvSpPr>
            <a:spLocks noGrp="1"/>
          </p:cNvSpPr>
          <p:nvPr>
            <p:ph type="body" idx="1"/>
          </p:nvPr>
        </p:nvSpPr>
        <p:spPr/>
        <p:txBody>
          <a:bodyPr/>
          <a:lstStyle/>
          <a:p>
            <a:pPr eaLnBrk="1" hangingPunct="1">
              <a:spcBef>
                <a:spcPct val="0"/>
              </a:spcBef>
            </a:pPr>
            <a:r>
              <a:rPr lang="en-US" altLang="de-DE" smtClean="0">
                <a:solidFill>
                  <a:srgbClr val="000000"/>
                </a:solidFill>
              </a:rPr>
              <a:t>Other potential focus areas</a:t>
            </a:r>
          </a:p>
        </p:txBody>
      </p:sp>
    </p:spTree>
    <p:extLst>
      <p:ext uri="{BB962C8B-B14F-4D97-AF65-F5344CB8AC3E}">
        <p14:creationId xmlns:p14="http://schemas.microsoft.com/office/powerpoint/2010/main" val="1130773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5267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Coherence matrix for non-winter</a:t>
            </a:r>
            <a:r>
              <a:rPr lang="en-US" baseline="0" dirty="0" smtClean="0"/>
              <a:t> (and winter (right)). Much more decorrelation for winter period due to snowfall. Sentinel-1B, 1A SAR</a:t>
            </a:r>
          </a:p>
          <a:p>
            <a:r>
              <a:rPr lang="en-US" baseline="0" dirty="0" smtClean="0"/>
              <a:t>Non-winter pairs. Pixel resolution of 100m is the main limitation because landslides aren’t that small. Snowfall causing decorrelation is confirmed.</a:t>
            </a:r>
          </a:p>
          <a:p>
            <a:r>
              <a:rPr lang="en-US" baseline="0" dirty="0" smtClean="0"/>
              <a:t>Change detection for the earthquake period. Yellow – destroyed between second and third acquisition. Blue, has recovered from first date. </a:t>
            </a:r>
          </a:p>
          <a:p>
            <a:r>
              <a:rPr lang="en-US" baseline="0" dirty="0" smtClean="0"/>
              <a:t>Only showing surface changes. </a:t>
            </a:r>
          </a:p>
          <a:p>
            <a:r>
              <a:rPr lang="en-US" baseline="0" dirty="0" smtClean="0"/>
              <a:t>SRTM 30m.</a:t>
            </a:r>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9D6B894C-4314-4F30-B0AE-070C0423ED4B}" type="slidenum">
              <a:rPr lang="en-US" smtClean="0"/>
              <a:t>24</a:t>
            </a:fld>
            <a:endParaRPr lang="en-US"/>
          </a:p>
        </p:txBody>
      </p:sp>
    </p:spTree>
    <p:extLst>
      <p:ext uri="{BB962C8B-B14F-4D97-AF65-F5344CB8AC3E}">
        <p14:creationId xmlns:p14="http://schemas.microsoft.com/office/powerpoint/2010/main" val="4059202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0595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Arial" panose="020B0604020202020204" pitchFamily="34" charset="0"/>
                <a:cs typeface="Arial" panose="020B0604020202020204" pitchFamily="34" charset="0"/>
              </a:defRPr>
            </a:lvl1pPr>
            <a:lvl2pPr marL="768927" indent="-311727">
              <a:buFont typeface="Courier New" panose="02070309020205020404" pitchFamily="49" charset="0"/>
              <a:buChar char="o"/>
              <a:defRPr sz="2000">
                <a:latin typeface="Arial" panose="020B0604020202020204" pitchFamily="34" charset="0"/>
                <a:cs typeface="Arial" panose="020B0604020202020204" pitchFamily="34" charset="0"/>
              </a:defRPr>
            </a:lvl2pPr>
            <a:lvl3pPr marL="1188719" indent="-274319">
              <a:buFont typeface="Wingdings" panose="05000000000000000000" pitchFamily="2" charset="2"/>
              <a:buChar cha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idx="4294967295"/>
          </p:nvPr>
        </p:nvSpPr>
        <p:spPr>
          <a:xfrm>
            <a:off x="1600200" y="22225"/>
            <a:ext cx="7543800" cy="914400"/>
          </a:xfrm>
          <a:prstGeom prst="rect">
            <a:avLst/>
          </a:prstGeom>
        </p:spPr>
        <p:txBody>
          <a:bodyPr>
            <a:normAutofit fontScale="90000"/>
          </a:bodyPr>
          <a:lstStyle>
            <a:lvl1pPr>
              <a:defRPr/>
            </a:lvl1pPr>
          </a:lstStyle>
          <a:p>
            <a:r>
              <a:rPr lang="en-US"/>
              <a:t>Click to edit Master title style</a:t>
            </a:r>
            <a:endParaRPr lang="en-GB" dirty="0"/>
          </a:p>
        </p:txBody>
      </p:sp>
      <p:sp>
        <p:nvSpPr>
          <p:cNvPr id="4" name="Shape 6"/>
          <p:cNvSpPr>
            <a:spLocks noGrp="1"/>
          </p:cNvSpPr>
          <p:nvPr>
            <p:ph type="sldNum" sz="quarter" idx="11"/>
          </p:nvPr>
        </p:nvSpPr>
        <p:spPr/>
        <p:txBody>
          <a:bodyPr/>
          <a:lstStyle>
            <a:lvl1pPr>
              <a:defRPr/>
            </a:lvl1pPr>
          </a:lstStyle>
          <a:p>
            <a:fld id="{5A7BE0FA-9B2C-42E7-8E6B-75AFE8124BDE}" type="slidenum">
              <a:rPr lang="de-DE" altLang="de-DE"/>
              <a:pPr/>
              <a:t>‹#›</a:t>
            </a:fld>
            <a:endParaRPr lang="de-DE" altLang="de-DE"/>
          </a:p>
        </p:txBody>
      </p:sp>
    </p:spTree>
    <p:extLst>
      <p:ext uri="{BB962C8B-B14F-4D97-AF65-F5344CB8AC3E}">
        <p14:creationId xmlns:p14="http://schemas.microsoft.com/office/powerpoint/2010/main" val="1344256094"/>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083734"/>
      </p:ext>
    </p:extLst>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Arial" panose="020B0604020202020204" pitchFamily="34" charset="0"/>
                <a:cs typeface="Arial" panose="020B0604020202020204" pitchFamily="34" charset="0"/>
              </a:defRPr>
            </a:lvl1pPr>
            <a:lvl2pPr marL="768927" indent="-311727">
              <a:buFont typeface="Courier New" panose="02070309020205020404" pitchFamily="49" charset="0"/>
              <a:buChar char="o"/>
              <a:defRPr sz="2000">
                <a:latin typeface="Arial" panose="020B0604020202020204" pitchFamily="34" charset="0"/>
                <a:cs typeface="Arial" panose="020B0604020202020204" pitchFamily="34" charset="0"/>
              </a:defRPr>
            </a:lvl2pPr>
            <a:lvl3pPr marL="1188719" indent="-274319">
              <a:buFont typeface="Wingdings" panose="05000000000000000000" pitchFamily="2" charset="2"/>
              <a:buChar cha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title" idx="4294967295"/>
          </p:nvPr>
        </p:nvSpPr>
        <p:spPr>
          <a:xfrm>
            <a:off x="1600200" y="22225"/>
            <a:ext cx="7543800" cy="914400"/>
          </a:xfrm>
          <a:prstGeom prst="rect">
            <a:avLst/>
          </a:prstGeom>
        </p:spPr>
        <p:txBody>
          <a:bodyPr>
            <a:normAutofit fontScale="90000"/>
          </a:bodyPr>
          <a:lstStyle>
            <a:lvl1pPr>
              <a:defRPr/>
            </a:lvl1pPr>
          </a:lstStyle>
          <a:p>
            <a:r>
              <a:rPr lang="en-US" smtClean="0"/>
              <a:t>Click to edit Master title style</a:t>
            </a:r>
            <a:endParaRPr lang="en-GB" dirty="0"/>
          </a:p>
        </p:txBody>
      </p:sp>
      <p:sp>
        <p:nvSpPr>
          <p:cNvPr id="4" name="Shape 6"/>
          <p:cNvSpPr>
            <a:spLocks noGrp="1"/>
          </p:cNvSpPr>
          <p:nvPr>
            <p:ph type="sldNum" sz="quarter" idx="11"/>
          </p:nvPr>
        </p:nvSpPr>
        <p:spPr/>
        <p:txBody>
          <a:bodyPr/>
          <a:lstStyle>
            <a:lvl1pPr>
              <a:defRPr/>
            </a:lvl1pPr>
          </a:lstStyle>
          <a:p>
            <a:fld id="{66E84D08-0435-49A0-95C3-4CC166FEA0FC}" type="slidenum">
              <a:rPr lang="de-DE" altLang="de-DE"/>
              <a:pPr/>
              <a:t>‹#›</a:t>
            </a:fld>
            <a:endParaRPr lang="de-DE" altLang="de-DE"/>
          </a:p>
        </p:txBody>
      </p:sp>
    </p:spTree>
    <p:extLst>
      <p:ext uri="{BB962C8B-B14F-4D97-AF65-F5344CB8AC3E}">
        <p14:creationId xmlns:p14="http://schemas.microsoft.com/office/powerpoint/2010/main" val="1671398628"/>
      </p:ext>
    </p:extLst>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4" name="Rectangle 4"/>
          <p:cNvSpPr txBox="1">
            <a:spLocks noChangeArrowheads="1"/>
          </p:cNvSpPr>
          <p:nvPr userDrawn="1"/>
        </p:nvSpPr>
        <p:spPr>
          <a:xfrm>
            <a:off x="7278688" y="6567488"/>
            <a:ext cx="1639887" cy="204787"/>
          </a:xfrm>
          <a:prstGeom prst="rect">
            <a:avLst/>
          </a:prstGeom>
        </p:spPr>
        <p:txBody>
          <a:bodyPr/>
          <a:lstStyle>
            <a:defPPr>
              <a:defRPr lang="en-US"/>
            </a:defPPr>
            <a:lvl1pPr algn="r" defTabSz="457200" rtl="0" eaLnBrk="0" fontAlgn="base" hangingPunct="0">
              <a:spcBef>
                <a:spcPct val="50000"/>
              </a:spcBef>
              <a:spcAft>
                <a:spcPct val="0"/>
              </a:spcAft>
              <a:defRPr sz="1000" kern="1200">
                <a:solidFill>
                  <a:srgbClr val="002569"/>
                </a:solidFill>
                <a:latin typeface="Century Gothic" pitchFamily="34" charset="0"/>
                <a:ea typeface="ＭＳ Ｐゴシック" pitchFamily="-106" charset="-128"/>
                <a:cs typeface="Calibri" pitchFamily="-106" charset="0"/>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a:lstStyle>
          <a:p>
            <a:pPr>
              <a:defRPr/>
            </a:pPr>
            <a:fld id="{79DC89A4-01A6-4981-94AB-EE4509D2BF21}" type="slidenum">
              <a:rPr lang="en-US" smtClean="0"/>
              <a:pPr>
                <a:defRPr/>
              </a:pPr>
              <a:t>‹#›</a:t>
            </a:fld>
            <a:endParaRPr lang="en-US" dirty="0"/>
          </a:p>
        </p:txBody>
      </p:sp>
      <p:sp>
        <p:nvSpPr>
          <p:cNvPr id="2" name="タイトル 1"/>
          <p:cNvSpPr>
            <a:spLocks noGrp="1"/>
          </p:cNvSpPr>
          <p:nvPr>
            <p:ph type="title"/>
          </p:nvPr>
        </p:nvSpPr>
        <p:spPr>
          <a:xfrm>
            <a:off x="2137144" y="188913"/>
            <a:ext cx="6930656" cy="501650"/>
          </a:xfrm>
          <a:prstGeom prst="rect">
            <a:avLst/>
          </a:prstGeo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296863" y="1457325"/>
            <a:ext cx="8445500" cy="4864100"/>
          </a:xfrm>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bwMode="auto">
          <a:xfrm>
            <a:off x="457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kumimoji="1">
                <a:ea typeface="MS PGothic" pitchFamily="34" charset="-128"/>
              </a:defRPr>
            </a:lvl1pPr>
          </a:lstStyle>
          <a:p>
            <a:fld id="{4EA0CF30-25D2-4C8D-A6CF-387A351AB5D2}" type="datetimeFigureOut">
              <a:rPr lang="ja-JP" altLang="de-DE"/>
              <a:pPr/>
              <a:t>17-08-28</a:t>
            </a:fld>
            <a:endParaRPr lang="ja-JP" altLang="en-US"/>
          </a:p>
        </p:txBody>
      </p:sp>
      <p:sp>
        <p:nvSpPr>
          <p:cNvPr id="6" name="フッター プレースホルダー 4"/>
          <p:cNvSpPr>
            <a:spLocks noGrp="1"/>
          </p:cNvSpPr>
          <p:nvPr>
            <p:ph type="ftr" sz="quarter" idx="11"/>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kumimoji="1">
                <a:ea typeface="MS PGothic" pitchFamily="34" charset="-128"/>
              </a:defRPr>
            </a:lvl1pPr>
          </a:lstStyle>
          <a:p>
            <a:endParaRPr lang="ja-JP" altLang="en-US"/>
          </a:p>
        </p:txBody>
      </p:sp>
      <p:sp>
        <p:nvSpPr>
          <p:cNvPr id="7" name="スライド番号プレースホルダー 5"/>
          <p:cNvSpPr>
            <a:spLocks noGrp="1"/>
          </p:cNvSpPr>
          <p:nvPr>
            <p:ph type="sldNum" sz="quarter" idx="12"/>
          </p:nvPr>
        </p:nvSpPr>
        <p:spPr/>
        <p:txBody>
          <a:bodyPr/>
          <a:lstStyle>
            <a:lvl1pPr>
              <a:defRPr kumimoji="1" sz="1200">
                <a:ea typeface="MS PGothic" pitchFamily="34" charset="-128"/>
              </a:defRPr>
            </a:lvl1pPr>
          </a:lstStyle>
          <a:p>
            <a:fld id="{0B48ED23-893C-4B08-9048-D3B82A2D5C3E}" type="slidenum">
              <a:rPr lang="ja-JP" altLang="en-US"/>
              <a:pPr/>
              <a:t>‹#›</a:t>
            </a:fld>
            <a:endParaRPr lang="ja-JP" altLang="en-US"/>
          </a:p>
        </p:txBody>
      </p:sp>
    </p:spTree>
    <p:extLst>
      <p:ext uri="{BB962C8B-B14F-4D97-AF65-F5344CB8AC3E}">
        <p14:creationId xmlns:p14="http://schemas.microsoft.com/office/powerpoint/2010/main" val="3055971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D445C4B4-A89C-48C5-A42B-A71DF1C2CCE8}" type="datetimeFigureOut">
              <a:rPr lang="en-US" smtClean="0"/>
              <a:t>17-08-28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659C4F9-5181-4BE5-8051-1B4B4367973E}" type="slidenum">
              <a:rPr lang="en-US" smtClean="0"/>
              <a:t>‹#›</a:t>
            </a:fld>
            <a:endParaRPr lang="en-US"/>
          </a:p>
        </p:txBody>
      </p:sp>
    </p:spTree>
    <p:extLst>
      <p:ext uri="{BB962C8B-B14F-4D97-AF65-F5344CB8AC3E}">
        <p14:creationId xmlns:p14="http://schemas.microsoft.com/office/powerpoint/2010/main" val="10876599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2050" name="Shape 2"/>
          <p:cNvSpPr>
            <a:spLocks noGrp="1"/>
          </p:cNvSpPr>
          <p:nvPr>
            <p:ph type="sldNum" sz="quarter" idx="2"/>
          </p:nvPr>
        </p:nvSpPr>
        <p:spPr bwMode="auto">
          <a:xfrm>
            <a:off x="7239000" y="6546850"/>
            <a:ext cx="19050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45719" tIns="45720" rIns="45719" bIns="45720" numCol="1" anchor="t" anchorCtr="0" compatLnSpc="1">
            <a:prstTxWarp prst="textNoShape">
              <a:avLst/>
            </a:prstTxWarp>
            <a:spAutoFit/>
          </a:bodyPr>
          <a:lstStyle>
            <a:lvl1pPr algn="r">
              <a:spcBef>
                <a:spcPts val="600"/>
              </a:spcBef>
              <a:defRPr sz="1000">
                <a:latin typeface="Calibri" pitchFamily="34" charset="0"/>
                <a:ea typeface="Calibri" pitchFamily="34" charset="0"/>
                <a:cs typeface="Calibri" pitchFamily="34" charset="0"/>
                <a:sym typeface="Calibri" pitchFamily="34" charset="0"/>
              </a:defRPr>
            </a:lvl1pPr>
          </a:lstStyle>
          <a:p>
            <a:fld id="{9CC4D477-941B-4B74-A80B-CFCD8E0FE41B}" type="slidenum">
              <a:rPr lang="de-DE" altLang="de-DE"/>
              <a:pPr/>
              <a:t>‹#›</a:t>
            </a:fld>
            <a:endParaRPr lang="de-DE" altLang="de-DE"/>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Lst>
  <p:transition xmlns:p14="http://schemas.microsoft.com/office/powerpoint/2010/main" spd="med"/>
  <p:txStyles>
    <p:titleStyle>
      <a:lvl1pPr algn="r" rtl="0" eaLnBrk="0" fontAlgn="base" hangingPunct="0">
        <a:spcBef>
          <a:spcPct val="0"/>
        </a:spcBef>
        <a:spcAft>
          <a:spcPct val="0"/>
        </a:spcAft>
        <a:defRPr sz="3200">
          <a:solidFill>
            <a:srgbClr val="FFFFFF"/>
          </a:solidFill>
          <a:latin typeface="Arial Bold"/>
          <a:ea typeface="Arial Bold"/>
          <a:cs typeface="Arial Bold"/>
          <a:sym typeface="Arial Bold" pitchFamily="34" charset="0"/>
        </a:defRPr>
      </a:lvl1pPr>
      <a:lvl2pPr algn="r" rtl="0" eaLnBrk="0" fontAlgn="base" hangingPunct="0">
        <a:spcBef>
          <a:spcPct val="0"/>
        </a:spcBef>
        <a:spcAft>
          <a:spcPct val="0"/>
        </a:spcAft>
        <a:defRPr sz="3200">
          <a:solidFill>
            <a:srgbClr val="FFFFFF"/>
          </a:solidFill>
          <a:latin typeface="Arial Bold"/>
          <a:ea typeface="Arial Bold"/>
          <a:cs typeface="Arial Bold"/>
          <a:sym typeface="Arial Bold" pitchFamily="34" charset="0"/>
        </a:defRPr>
      </a:lvl2pPr>
      <a:lvl3pPr algn="r" rtl="0" eaLnBrk="0" fontAlgn="base" hangingPunct="0">
        <a:spcBef>
          <a:spcPct val="0"/>
        </a:spcBef>
        <a:spcAft>
          <a:spcPct val="0"/>
        </a:spcAft>
        <a:defRPr sz="3200">
          <a:solidFill>
            <a:srgbClr val="FFFFFF"/>
          </a:solidFill>
          <a:latin typeface="Arial Bold"/>
          <a:ea typeface="Arial Bold"/>
          <a:cs typeface="Arial Bold"/>
          <a:sym typeface="Arial Bold" pitchFamily="34" charset="0"/>
        </a:defRPr>
      </a:lvl3pPr>
      <a:lvl4pPr algn="r" rtl="0" eaLnBrk="0" fontAlgn="base" hangingPunct="0">
        <a:spcBef>
          <a:spcPct val="0"/>
        </a:spcBef>
        <a:spcAft>
          <a:spcPct val="0"/>
        </a:spcAft>
        <a:defRPr sz="3200">
          <a:solidFill>
            <a:srgbClr val="FFFFFF"/>
          </a:solidFill>
          <a:latin typeface="Arial Bold"/>
          <a:ea typeface="Arial Bold"/>
          <a:cs typeface="Arial Bold"/>
          <a:sym typeface="Arial Bold" pitchFamily="34" charset="0"/>
        </a:defRPr>
      </a:lvl4pPr>
      <a:lvl5pPr algn="r" rtl="0" eaLnBrk="0" fontAlgn="base" hangingPunct="0">
        <a:spcBef>
          <a:spcPct val="0"/>
        </a:spcBef>
        <a:spcAft>
          <a:spcPct val="0"/>
        </a:spcAft>
        <a:defRPr sz="3200">
          <a:solidFill>
            <a:srgbClr val="FFFFFF"/>
          </a:solidFill>
          <a:latin typeface="Arial Bold"/>
          <a:ea typeface="Arial Bold"/>
          <a:cs typeface="Arial Bold"/>
          <a:sym typeface="Arial Bold" pitchFamily="34" charset="0"/>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lgn="l" rtl="0" eaLnBrk="0" fontAlgn="base" hangingPunct="0">
        <a:spcBef>
          <a:spcPts val="500"/>
        </a:spcBef>
        <a:spcAft>
          <a:spcPct val="0"/>
        </a:spcAft>
        <a:buSzPct val="100000"/>
        <a:buFont typeface="Arial" pitchFamily="34" charset="0"/>
        <a:buChar char="•"/>
        <a:defRPr sz="2400">
          <a:solidFill>
            <a:srgbClr val="002569"/>
          </a:solidFill>
          <a:latin typeface="Arial Bold"/>
          <a:ea typeface="Arial Bold"/>
          <a:cs typeface="Arial Bold"/>
          <a:sym typeface="Arial Bold" pitchFamily="34" charset="0"/>
        </a:defRPr>
      </a:lvl1pPr>
      <a:lvl2pPr marL="768350" indent="-311150" algn="l" rtl="0" eaLnBrk="0" fontAlgn="base" hangingPunct="0">
        <a:spcBef>
          <a:spcPts val="500"/>
        </a:spcBef>
        <a:spcAft>
          <a:spcPct val="0"/>
        </a:spcAft>
        <a:buSzPct val="100000"/>
        <a:buFont typeface="Arial" pitchFamily="34" charset="0"/>
        <a:buChar char="•"/>
        <a:defRPr sz="2400">
          <a:solidFill>
            <a:srgbClr val="002569"/>
          </a:solidFill>
          <a:latin typeface="Arial Bold"/>
          <a:ea typeface="Arial Bold"/>
          <a:cs typeface="Arial Bold"/>
          <a:sym typeface="Arial Bold" pitchFamily="34" charset="0"/>
        </a:defRPr>
      </a:lvl2pPr>
      <a:lvl3pPr marL="1187450" indent="-273050" algn="l" rtl="0" eaLnBrk="0" fontAlgn="base" hangingPunct="0">
        <a:spcBef>
          <a:spcPts val="500"/>
        </a:spcBef>
        <a:spcAft>
          <a:spcPct val="0"/>
        </a:spcAft>
        <a:buSzPct val="100000"/>
        <a:buFont typeface="Arial" pitchFamily="34" charset="0"/>
        <a:buChar char="o"/>
        <a:defRPr sz="2400">
          <a:solidFill>
            <a:srgbClr val="002569"/>
          </a:solidFill>
          <a:latin typeface="Arial Bold"/>
          <a:ea typeface="Arial Bold"/>
          <a:cs typeface="Arial Bold"/>
          <a:sym typeface="Arial Bold" pitchFamily="34" charset="0"/>
        </a:defRPr>
      </a:lvl3pPr>
      <a:lvl4pPr marL="1676400" indent="-304800" algn="l" rtl="0" eaLnBrk="0" fontAlgn="base" hangingPunct="0">
        <a:spcBef>
          <a:spcPts val="500"/>
        </a:spcBef>
        <a:spcAft>
          <a:spcPct val="0"/>
        </a:spcAft>
        <a:buSzPct val="100000"/>
        <a:buFont typeface="Arial" pitchFamily="34" charset="0"/>
        <a:buChar char="▪"/>
        <a:defRPr sz="2400">
          <a:solidFill>
            <a:srgbClr val="002569"/>
          </a:solidFill>
          <a:latin typeface="Arial Bold"/>
          <a:ea typeface="Arial Bold"/>
          <a:cs typeface="Arial Bold"/>
          <a:sym typeface="Arial Bold" pitchFamily="34" charset="0"/>
        </a:defRPr>
      </a:lvl4pPr>
      <a:lvl5pPr marL="2171700" indent="-342900" algn="l" rtl="0" eaLnBrk="0" fontAlgn="base" hangingPunct="0">
        <a:spcBef>
          <a:spcPts val="500"/>
        </a:spcBef>
        <a:spcAft>
          <a:spcPct val="0"/>
        </a:spcAft>
        <a:buSzPct val="100000"/>
        <a:buFont typeface="Arial" pitchFamily="34" charset="0"/>
        <a:buChar char="•"/>
        <a:defRPr sz="2400">
          <a:solidFill>
            <a:srgbClr val="002569"/>
          </a:solidFill>
          <a:latin typeface="Arial Bold"/>
          <a:ea typeface="Arial Bold"/>
          <a:cs typeface="Arial Bold"/>
          <a:sym typeface="Arial Bold" pitchFamily="34" charset="0"/>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jpeg"/><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eg"/><Relationship Id="rId5" Type="http://schemas.openxmlformats.org/officeDocument/2006/relationships/image" Target="../media/image26.jpg"/><Relationship Id="rId1" Type="http://schemas.openxmlformats.org/officeDocument/2006/relationships/slideLayout" Target="../slideLayouts/slideLayout1.xml"/><Relationship Id="rId2" Type="http://schemas.openxmlformats.org/officeDocument/2006/relationships/image" Target="../media/image23.jp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image" Target="../media/image3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emf"/><Relationship Id="rId5" Type="http://schemas.openxmlformats.org/officeDocument/2006/relationships/image" Target="../media/image11.emf"/><Relationship Id="rId1" Type="http://schemas.openxmlformats.org/officeDocument/2006/relationships/slideLayout" Target="../slideLayouts/slideLayout1.xml"/><Relationship Id="rId2" Type="http://schemas.openxmlformats.org/officeDocument/2006/relationships/image" Target="../media/image8.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png"/><Relationship Id="rId3"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eos_logo.png"/>
          <p:cNvPicPr/>
          <p:nvPr/>
        </p:nvPicPr>
        <p:blipFill>
          <a:blip r:embed="rId3">
            <a:extLst/>
          </a:blip>
          <a:stretch>
            <a:fillRect/>
          </a:stretch>
        </p:blipFill>
        <p:spPr>
          <a:xfrm>
            <a:off x="622789" y="1217405"/>
            <a:ext cx="2507906" cy="993132"/>
          </a:xfrm>
          <a:prstGeom prst="rect">
            <a:avLst/>
          </a:prstGeom>
          <a:ln w="12700">
            <a:miter lim="400000"/>
          </a:ln>
        </p:spPr>
      </p:pic>
      <p:sp>
        <p:nvSpPr>
          <p:cNvPr id="9" name="Shape 10"/>
          <p:cNvSpPr txBox="1">
            <a:spLocks/>
          </p:cNvSpPr>
          <p:nvPr/>
        </p:nvSpPr>
        <p:spPr>
          <a:xfrm>
            <a:off x="622789" y="2246634"/>
            <a:ext cx="2806211" cy="21018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b="0" dirty="0" smtClean="0">
                <a:solidFill>
                  <a:srgbClr val="696969">
                    <a:lumMod val="20000"/>
                    <a:lumOff val="80000"/>
                  </a:srgbClr>
                </a:solidFill>
              </a:rPr>
              <a:t>Committee on Earth Observation Satellites</a:t>
            </a:r>
            <a:endParaRPr lang="en-US" sz="1050" b="0" dirty="0">
              <a:solidFill>
                <a:srgbClr val="696969">
                  <a:lumMod val="20000"/>
                  <a:lumOff val="80000"/>
                </a:srgbClr>
              </a:solidFill>
            </a:endParaRPr>
          </a:p>
        </p:txBody>
      </p:sp>
      <p:sp>
        <p:nvSpPr>
          <p:cNvPr id="6" name="TextBox 5"/>
          <p:cNvSpPr txBox="1"/>
          <p:nvPr/>
        </p:nvSpPr>
        <p:spPr>
          <a:xfrm>
            <a:off x="643999" y="2895600"/>
            <a:ext cx="4309001" cy="28007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sz="3600" dirty="0" smtClean="0">
                <a:solidFill>
                  <a:schemeClr val="tx2">
                    <a:lumMod val="20000"/>
                    <a:lumOff val="80000"/>
                  </a:schemeClr>
                </a:solidFill>
              </a:rPr>
              <a:t>Landslide Pilot </a:t>
            </a:r>
          </a:p>
          <a:p>
            <a:pPr algn="l" rtl="0" latinLnBrk="1" hangingPunct="0"/>
            <a:r>
              <a:rPr lang="en-US" sz="3600" dirty="0" smtClean="0">
                <a:solidFill>
                  <a:schemeClr val="tx2">
                    <a:lumMod val="20000"/>
                    <a:lumOff val="80000"/>
                  </a:schemeClr>
                </a:solidFill>
              </a:rPr>
              <a:t>Working Group </a:t>
            </a:r>
          </a:p>
          <a:p>
            <a:pPr algn="l" rtl="0" latinLnBrk="1" hangingPunct="0"/>
            <a:r>
              <a:rPr lang="en-US" sz="3600" dirty="0" smtClean="0">
                <a:solidFill>
                  <a:schemeClr val="tx2">
                    <a:lumMod val="20000"/>
                    <a:lumOff val="80000"/>
                  </a:schemeClr>
                </a:solidFill>
              </a:rPr>
              <a:t>Presentation</a:t>
            </a:r>
          </a:p>
          <a:p>
            <a:pPr algn="l" rtl="0" latinLnBrk="1" hangingPunct="0"/>
            <a:endParaRPr lang="en-US" sz="3600" dirty="0" smtClean="0">
              <a:solidFill>
                <a:schemeClr val="tx2">
                  <a:lumMod val="20000"/>
                  <a:lumOff val="80000"/>
                </a:schemeClr>
              </a:solidFill>
            </a:endParaRPr>
          </a:p>
          <a:p>
            <a:pPr algn="l" rtl="0" latinLnBrk="1" hangingPunct="0"/>
            <a:r>
              <a:rPr lang="en-US" sz="3200" i="1" dirty="0" smtClean="0">
                <a:solidFill>
                  <a:schemeClr val="tx2">
                    <a:lumMod val="20000"/>
                    <a:lumOff val="80000"/>
                  </a:schemeClr>
                </a:solidFill>
              </a:rPr>
              <a:t>September 5</a:t>
            </a:r>
            <a:r>
              <a:rPr lang="en-US" sz="3200" i="1" baseline="30000" dirty="0" smtClean="0">
                <a:solidFill>
                  <a:schemeClr val="tx2">
                    <a:lumMod val="20000"/>
                    <a:lumOff val="80000"/>
                  </a:schemeClr>
                </a:solidFill>
              </a:rPr>
              <a:t>th</a:t>
            </a:r>
            <a:r>
              <a:rPr lang="en-US" sz="3200" i="1" dirty="0" smtClean="0">
                <a:solidFill>
                  <a:schemeClr val="tx2">
                    <a:lumMod val="20000"/>
                    <a:lumOff val="80000"/>
                  </a:schemeClr>
                </a:solidFill>
              </a:rPr>
              <a:t>, 2017</a:t>
            </a:r>
            <a:endParaRPr lang="en-US" sz="3200" i="1" dirty="0">
              <a:solidFill>
                <a:schemeClr val="tx2">
                  <a:lumMod val="20000"/>
                  <a:lumOff val="80000"/>
                </a:schemeClr>
              </a:solidFill>
            </a:endParaRPr>
          </a:p>
        </p:txBody>
      </p:sp>
    </p:spTree>
    <p:extLst>
      <p:ext uri="{BB962C8B-B14F-4D97-AF65-F5344CB8AC3E}">
        <p14:creationId xmlns:p14="http://schemas.microsoft.com/office/powerpoint/2010/main" val="147939332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886700" cy="1325563"/>
          </a:xfrm>
        </p:spPr>
        <p:txBody>
          <a:bodyPr>
            <a:normAutofit/>
          </a:bodyPr>
          <a:lstStyle/>
          <a:p>
            <a:r>
              <a:rPr lang="en-US" dirty="0" smtClean="0"/>
              <a:t>How data will be exploited</a:t>
            </a:r>
            <a:endParaRPr lang="en-US" dirty="0"/>
          </a:p>
        </p:txBody>
      </p:sp>
      <p:sp>
        <p:nvSpPr>
          <p:cNvPr id="3" name="Content Placeholder 2"/>
          <p:cNvSpPr>
            <a:spLocks noGrp="1"/>
          </p:cNvSpPr>
          <p:nvPr>
            <p:ph idx="1"/>
          </p:nvPr>
        </p:nvSpPr>
        <p:spPr/>
        <p:txBody>
          <a:bodyPr/>
          <a:lstStyle/>
          <a:p>
            <a:endParaRPr lang="en-US"/>
          </a:p>
        </p:txBody>
      </p:sp>
      <p:graphicFrame>
        <p:nvGraphicFramePr>
          <p:cNvPr id="4" name="Table 3"/>
          <p:cNvGraphicFramePr>
            <a:graphicFrameLocks noGrp="1"/>
          </p:cNvGraphicFramePr>
          <p:nvPr>
            <p:extLst/>
          </p:nvPr>
        </p:nvGraphicFramePr>
        <p:xfrm>
          <a:off x="80962" y="1219201"/>
          <a:ext cx="8986838" cy="5769297"/>
        </p:xfrm>
        <a:graphic>
          <a:graphicData uri="http://schemas.openxmlformats.org/drawingml/2006/table">
            <a:tbl>
              <a:tblPr firstRow="1" bandRow="1">
                <a:tableStyleId>{3C2FFA5D-87B4-456A-9821-1D502468CF0F}</a:tableStyleId>
              </a:tblPr>
              <a:tblGrid>
                <a:gridCol w="2052638"/>
                <a:gridCol w="4114800"/>
                <a:gridCol w="2819400"/>
              </a:tblGrid>
              <a:tr h="306672">
                <a:tc>
                  <a:txBody>
                    <a:bodyPr/>
                    <a:lstStyle/>
                    <a:p>
                      <a:pPr algn="ctr"/>
                      <a:r>
                        <a:rPr lang="en-US" sz="1600" dirty="0" smtClean="0"/>
                        <a:t>Geographic Area</a:t>
                      </a:r>
                      <a:endParaRPr lang="en-US" sz="1600" dirty="0">
                        <a:solidFill>
                          <a:schemeClr val="bg1"/>
                        </a:solidFill>
                      </a:endParaRPr>
                    </a:p>
                  </a:txBody>
                  <a:tcPr/>
                </a:tc>
                <a:tc>
                  <a:txBody>
                    <a:bodyPr/>
                    <a:lstStyle/>
                    <a:p>
                      <a:pPr algn="ctr"/>
                      <a:r>
                        <a:rPr lang="en-US" sz="1600" dirty="0" smtClean="0"/>
                        <a:t>Products</a:t>
                      </a:r>
                      <a:endParaRPr lang="en-US" sz="1600" dirty="0">
                        <a:solidFill>
                          <a:schemeClr val="bg1"/>
                        </a:solidFill>
                      </a:endParaRPr>
                    </a:p>
                  </a:txBody>
                  <a:tcPr/>
                </a:tc>
                <a:tc>
                  <a:txBody>
                    <a:bodyPr/>
                    <a:lstStyle/>
                    <a:p>
                      <a:pPr algn="ctr"/>
                      <a:r>
                        <a:rPr lang="en-US" sz="1600" dirty="0" smtClean="0"/>
                        <a:t>Value</a:t>
                      </a:r>
                      <a:r>
                        <a:rPr lang="en-US" sz="1600" baseline="0" dirty="0" smtClean="0"/>
                        <a:t> Added P</a:t>
                      </a:r>
                      <a:r>
                        <a:rPr lang="en-US" sz="1600" dirty="0" smtClean="0"/>
                        <a:t>artners</a:t>
                      </a:r>
                      <a:endParaRPr lang="en-US" sz="1600" dirty="0">
                        <a:solidFill>
                          <a:schemeClr val="bg1"/>
                        </a:solidFill>
                      </a:endParaRPr>
                    </a:p>
                  </a:txBody>
                  <a:tcPr/>
                </a:tc>
              </a:tr>
              <a:tr h="792235">
                <a:tc>
                  <a:txBody>
                    <a:bodyPr/>
                    <a:lstStyle/>
                    <a:p>
                      <a:pPr algn="ctr"/>
                      <a:r>
                        <a:rPr lang="en-US" sz="1600" dirty="0" smtClean="0"/>
                        <a:t>Nepal</a:t>
                      </a:r>
                      <a:endParaRPr lang="en-US" sz="1600" dirty="0">
                        <a:solidFill>
                          <a:srgbClr val="002569"/>
                        </a:solidFill>
                      </a:endParaRPr>
                    </a:p>
                  </a:txBody>
                  <a:tcPr/>
                </a:tc>
                <a:tc>
                  <a:txBody>
                    <a:bodyPr/>
                    <a:lstStyle/>
                    <a:p>
                      <a:pPr algn="ctr"/>
                      <a:r>
                        <a:rPr lang="en-US" sz="1200" dirty="0" smtClean="0">
                          <a:effectLst/>
                          <a:sym typeface="Calibri"/>
                        </a:rPr>
                        <a:t>Landslide monitoring and deformation analysis, multi-temporal landslide inventories, magnitude-frequency analysis of landslide occurrence, multi-temporal landslide hazard analysis</a:t>
                      </a:r>
                      <a:endParaRPr lang="en-US" sz="1200" dirty="0">
                        <a:solidFill>
                          <a:schemeClr val="tx1"/>
                        </a:solidFill>
                      </a:endParaRPr>
                    </a:p>
                  </a:txBody>
                  <a:tcPr/>
                </a:tc>
                <a:tc>
                  <a:txBody>
                    <a:bodyPr/>
                    <a:lstStyle/>
                    <a:p>
                      <a:pPr algn="ctr"/>
                      <a:r>
                        <a:rPr lang="en-US" sz="1200" dirty="0" smtClean="0"/>
                        <a:t>ICIMOD,  Nepal Govt. Ministries,</a:t>
                      </a:r>
                      <a:r>
                        <a:rPr lang="en-US" sz="1200" baseline="0" dirty="0" smtClean="0"/>
                        <a:t> World Bank, Red Cross, US Army Corp of Engineers</a:t>
                      </a:r>
                      <a:endParaRPr lang="en-US" sz="1200" dirty="0">
                        <a:solidFill>
                          <a:schemeClr val="tx1"/>
                        </a:solidFill>
                      </a:endParaRPr>
                    </a:p>
                  </a:txBody>
                  <a:tcPr/>
                </a:tc>
              </a:tr>
              <a:tr h="792235">
                <a:tc>
                  <a:txBody>
                    <a:bodyPr/>
                    <a:lstStyle/>
                    <a:p>
                      <a:pPr algn="ctr"/>
                      <a:r>
                        <a:rPr lang="en-US" sz="1600" dirty="0" smtClean="0"/>
                        <a:t>Pacific Northwest, US</a:t>
                      </a:r>
                      <a:endParaRPr lang="en-US" sz="1600" dirty="0">
                        <a:solidFill>
                          <a:srgbClr val="002569"/>
                        </a:solidFill>
                      </a:endParaRPr>
                    </a:p>
                  </a:txBody>
                  <a:tcPr/>
                </a:tc>
                <a:tc>
                  <a:txBody>
                    <a:bodyPr/>
                    <a:lstStyle/>
                    <a:p>
                      <a:pPr algn="ctr"/>
                      <a:r>
                        <a:rPr lang="en-US" sz="1200" dirty="0" smtClean="0"/>
                        <a:t>Landslide</a:t>
                      </a:r>
                      <a:r>
                        <a:rPr lang="en-US" sz="1200" baseline="0" dirty="0" smtClean="0"/>
                        <a:t> monitoring and deformation mapping, historical analysis and multi-temporal mapping</a:t>
                      </a:r>
                      <a:endParaRPr lang="en-US" sz="1200" dirty="0">
                        <a:solidFill>
                          <a:schemeClr val="tx1"/>
                        </a:solidFill>
                      </a:endParaRPr>
                    </a:p>
                  </a:txBody>
                  <a:tcPr/>
                </a:tc>
                <a:tc>
                  <a:txBody>
                    <a:bodyPr/>
                    <a:lstStyle/>
                    <a:p>
                      <a:pPr algn="ctr"/>
                      <a:r>
                        <a:rPr lang="en-US" sz="1200" dirty="0" smtClean="0"/>
                        <a:t>Washington and Oregon Departments</a:t>
                      </a:r>
                      <a:r>
                        <a:rPr lang="en-US" sz="1200" baseline="0" dirty="0" smtClean="0"/>
                        <a:t> of Transportation, National Parks Service, National Forest Service, FEMA, USGS</a:t>
                      </a:r>
                      <a:endParaRPr lang="en-US" sz="1200" dirty="0">
                        <a:solidFill>
                          <a:schemeClr val="tx1"/>
                        </a:solidFill>
                      </a:endParaRPr>
                    </a:p>
                  </a:txBody>
                  <a:tcPr/>
                </a:tc>
              </a:tr>
              <a:tr h="481839">
                <a:tc>
                  <a:txBody>
                    <a:bodyPr/>
                    <a:lstStyle/>
                    <a:p>
                      <a:pPr algn="ctr"/>
                      <a:r>
                        <a:rPr lang="en-US" sz="1600" dirty="0" smtClean="0"/>
                        <a:t>SE Alaska</a:t>
                      </a:r>
                      <a:endParaRPr lang="en-US" sz="1600" dirty="0">
                        <a:solidFill>
                          <a:srgbClr val="002569"/>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Identify</a:t>
                      </a:r>
                      <a:r>
                        <a:rPr lang="en-US" sz="1200" baseline="0" dirty="0" smtClean="0"/>
                        <a:t> timing of rock avalanches and detection of precursory deformation</a:t>
                      </a:r>
                      <a:endParaRPr lang="en-US" sz="1200" dirty="0" smtClean="0">
                        <a:solidFill>
                          <a:schemeClr val="tx1"/>
                        </a:solidFill>
                      </a:endParaRPr>
                    </a:p>
                  </a:txBody>
                  <a:tcPr/>
                </a:tc>
                <a:tc>
                  <a:txBody>
                    <a:bodyPr/>
                    <a:lstStyle/>
                    <a:p>
                      <a:pPr algn="ctr"/>
                      <a:r>
                        <a:rPr lang="en-US" sz="1200" dirty="0" smtClean="0"/>
                        <a:t>USGS</a:t>
                      </a:r>
                      <a:r>
                        <a:rPr lang="en-US" sz="1200" baseline="0" dirty="0" smtClean="0"/>
                        <a:t> and U.S. National Park Service</a:t>
                      </a:r>
                      <a:endParaRPr lang="en-US" sz="1200" dirty="0">
                        <a:solidFill>
                          <a:schemeClr val="tx1"/>
                        </a:solidFill>
                      </a:endParaRPr>
                    </a:p>
                  </a:txBody>
                  <a:tcPr/>
                </a:tc>
              </a:tr>
              <a:tr h="680243">
                <a:tc>
                  <a:txBody>
                    <a:bodyPr/>
                    <a:lstStyle/>
                    <a:p>
                      <a:pPr algn="ctr"/>
                      <a:r>
                        <a:rPr lang="en-US" sz="1600" dirty="0" smtClean="0"/>
                        <a:t>China</a:t>
                      </a:r>
                      <a:endParaRPr lang="en-US" sz="1600" dirty="0">
                        <a:solidFill>
                          <a:srgbClr val="002569"/>
                        </a:solidFill>
                      </a:endParaRPr>
                    </a:p>
                  </a:txBody>
                  <a:tcPr/>
                </a:tc>
                <a:tc>
                  <a:txBody>
                    <a:bodyPr/>
                    <a:lstStyle/>
                    <a:p>
                      <a:pPr algn="ctr"/>
                      <a:r>
                        <a:rPr lang="en-US" sz="1200" dirty="0" smtClean="0">
                          <a:effectLst/>
                          <a:sym typeface="Calibri"/>
                        </a:rPr>
                        <a:t>Technologies of spatial-temporal detection of landslides; Spatial-temporal mapping of earthquake-induced landslides</a:t>
                      </a:r>
                      <a:endParaRPr lang="en-US" sz="1200" dirty="0">
                        <a:solidFill>
                          <a:schemeClr val="tx1"/>
                        </a:solidFill>
                      </a:endParaRPr>
                    </a:p>
                  </a:txBody>
                  <a:tcPr/>
                </a:tc>
                <a:tc>
                  <a:txBody>
                    <a:bodyPr/>
                    <a:lstStyle/>
                    <a:p>
                      <a:pPr algn="ctr"/>
                      <a:r>
                        <a:rPr lang="en-US" sz="1200" dirty="0" smtClean="0">
                          <a:effectLst/>
                          <a:sym typeface="Calibri"/>
                        </a:rPr>
                        <a:t>IMHE/CAS (Institute of Mountain Hazards and Environment, Chinese Academy of Sciences).</a:t>
                      </a:r>
                      <a:endParaRPr lang="en-US" sz="1200" b="0" dirty="0">
                        <a:solidFill>
                          <a:schemeClr val="tx1"/>
                        </a:solidFill>
                      </a:endParaRPr>
                    </a:p>
                  </a:txBody>
                  <a:tcPr/>
                </a:tc>
              </a:tr>
              <a:tr h="1225089">
                <a:tc>
                  <a:txBody>
                    <a:bodyPr/>
                    <a:lstStyle/>
                    <a:p>
                      <a:pPr algn="ctr"/>
                      <a:r>
                        <a:rPr lang="en-US" sz="1600" dirty="0" smtClean="0"/>
                        <a:t>Haiti and Lesser Antilles</a:t>
                      </a:r>
                      <a:endParaRPr lang="en-US" sz="1600" dirty="0">
                        <a:solidFill>
                          <a:srgbClr val="002569"/>
                        </a:solidFill>
                      </a:endParaRPr>
                    </a:p>
                  </a:txBody>
                  <a:tcPr/>
                </a:tc>
                <a:tc>
                  <a:txBody>
                    <a:bodyPr/>
                    <a:lstStyle/>
                    <a:p>
                      <a:pPr marL="90170" marR="0" algn="l">
                        <a:lnSpc>
                          <a:spcPct val="107000"/>
                        </a:lnSpc>
                        <a:spcBef>
                          <a:spcPts val="0"/>
                        </a:spcBef>
                        <a:spcAft>
                          <a:spcPts val="0"/>
                        </a:spcAft>
                      </a:pPr>
                      <a:r>
                        <a:rPr lang="en-US" sz="1200" dirty="0">
                          <a:effectLst/>
                        </a:rPr>
                        <a:t>Multi-temporal landslide maps,  </a:t>
                      </a:r>
                      <a:r>
                        <a:rPr lang="en-US" sz="1200" dirty="0" smtClean="0">
                          <a:effectLst/>
                        </a:rPr>
                        <a:t>Landslide</a:t>
                      </a:r>
                      <a:r>
                        <a:rPr lang="en-US" sz="1200" baseline="0" dirty="0" smtClean="0">
                          <a:effectLst/>
                        </a:rPr>
                        <a:t> </a:t>
                      </a:r>
                      <a:r>
                        <a:rPr lang="en-US" sz="1200" dirty="0" smtClean="0">
                          <a:effectLst/>
                        </a:rPr>
                        <a:t>monitoring </a:t>
                      </a:r>
                      <a:r>
                        <a:rPr lang="en-US" sz="1200" dirty="0">
                          <a:effectLst/>
                        </a:rPr>
                        <a:t>and deformation mapping</a:t>
                      </a:r>
                    </a:p>
                    <a:p>
                      <a:pPr marL="90170" marR="0" algn="l">
                        <a:lnSpc>
                          <a:spcPct val="107000"/>
                        </a:lnSpc>
                        <a:spcBef>
                          <a:spcPts val="0"/>
                        </a:spcBef>
                        <a:spcAft>
                          <a:spcPts val="0"/>
                        </a:spcAft>
                      </a:pPr>
                      <a:r>
                        <a:rPr lang="en-US" sz="1200" dirty="0">
                          <a:effectLst/>
                        </a:rPr>
                        <a:t>Methodological developments for automated processing of time series (GEP platform, other </a:t>
                      </a:r>
                      <a:r>
                        <a:rPr lang="en-US" sz="1200" dirty="0" smtClean="0">
                          <a:effectLst/>
                        </a:rPr>
                        <a:t>calculation).</a:t>
                      </a:r>
                      <a:r>
                        <a:rPr lang="en-US" sz="1200" baseline="0" dirty="0" smtClean="0">
                          <a:effectLst/>
                        </a:rPr>
                        <a:t> </a:t>
                      </a:r>
                      <a:r>
                        <a:rPr lang="en-US" sz="1200" dirty="0" smtClean="0">
                          <a:effectLst/>
                        </a:rPr>
                        <a:t>Frequency-magnitude </a:t>
                      </a:r>
                      <a:r>
                        <a:rPr lang="en-US" sz="1200" dirty="0">
                          <a:effectLst/>
                        </a:rPr>
                        <a:t>relationships with </a:t>
                      </a:r>
                      <a:r>
                        <a:rPr lang="en-US" sz="1200" dirty="0" smtClean="0">
                          <a:effectLst/>
                        </a:rPr>
                        <a:t>triggers</a:t>
                      </a:r>
                      <a:r>
                        <a:rPr lang="en-US" sz="1200" baseline="0" dirty="0" smtClean="0">
                          <a:effectLst/>
                        </a:rPr>
                        <a:t>. </a:t>
                      </a:r>
                      <a:r>
                        <a:rPr lang="fr-FR" sz="1200" dirty="0" err="1" smtClean="0">
                          <a:effectLst/>
                        </a:rPr>
                        <a:t>Haiti</a:t>
                      </a:r>
                      <a:r>
                        <a:rPr lang="fr-FR" sz="1200" dirty="0" smtClean="0">
                          <a:effectLst/>
                        </a:rPr>
                        <a:t> </a:t>
                      </a:r>
                      <a:r>
                        <a:rPr lang="fr-FR" sz="1200" dirty="0">
                          <a:effectLst/>
                        </a:rPr>
                        <a:t>and </a:t>
                      </a:r>
                      <a:r>
                        <a:rPr lang="fr-FR" sz="1200" dirty="0" err="1">
                          <a:effectLst/>
                        </a:rPr>
                        <a:t>Lesser</a:t>
                      </a:r>
                      <a:r>
                        <a:rPr lang="fr-FR" sz="1200" dirty="0">
                          <a:effectLst/>
                        </a:rPr>
                        <a:t> </a:t>
                      </a:r>
                      <a:r>
                        <a:rPr lang="fr-FR" sz="1200" dirty="0" err="1">
                          <a:effectLst/>
                        </a:rPr>
                        <a:t>Volcanic</a:t>
                      </a:r>
                      <a:r>
                        <a:rPr lang="fr-FR" sz="1200" dirty="0">
                          <a:effectLst/>
                        </a:rPr>
                        <a:t> Arc</a:t>
                      </a:r>
                      <a:endParaRPr lang="en-US" sz="1200" dirty="0">
                        <a:effectLst/>
                        <a:latin typeface="Calibri" panose="020F0502020204030204" pitchFamily="34" charset="0"/>
                        <a:ea typeface="SimSun" panose="02010600030101010101" pitchFamily="2" charset="-122"/>
                        <a:cs typeface="Times New Roman" panose="02020603050405020304" pitchFamily="18" charset="0"/>
                      </a:endParaRPr>
                    </a:p>
                  </a:txBody>
                  <a:tcPr/>
                </a:tc>
                <a:tc>
                  <a:txBody>
                    <a:bodyPr/>
                    <a:lstStyle/>
                    <a:p>
                      <a:pPr marL="90170" marR="0" algn="l">
                        <a:lnSpc>
                          <a:spcPct val="107000"/>
                        </a:lnSpc>
                        <a:spcBef>
                          <a:spcPts val="0"/>
                        </a:spcBef>
                        <a:spcAft>
                          <a:spcPts val="0"/>
                        </a:spcAft>
                      </a:pPr>
                      <a:r>
                        <a:rPr lang="fr-FR" sz="1200" dirty="0">
                          <a:effectLst/>
                        </a:rPr>
                        <a:t>CNES (</a:t>
                      </a:r>
                      <a:r>
                        <a:rPr lang="fr-FR" sz="1200" dirty="0" err="1" smtClean="0">
                          <a:effectLst/>
                        </a:rPr>
                        <a:t>Kal-Haiti</a:t>
                      </a:r>
                      <a:r>
                        <a:rPr lang="fr-FR" sz="1200" dirty="0" smtClean="0">
                          <a:effectLst/>
                        </a:rPr>
                        <a:t>)</a:t>
                      </a:r>
                      <a:r>
                        <a:rPr lang="en-US" sz="1200" dirty="0" smtClean="0">
                          <a:effectLst/>
                        </a:rPr>
                        <a:t>,</a:t>
                      </a:r>
                      <a:r>
                        <a:rPr lang="en-US" sz="1200" baseline="0" dirty="0" smtClean="0">
                          <a:effectLst/>
                        </a:rPr>
                        <a:t> </a:t>
                      </a:r>
                      <a:r>
                        <a:rPr lang="fr-FR" sz="1200" dirty="0" smtClean="0">
                          <a:effectLst/>
                        </a:rPr>
                        <a:t>CNIGS</a:t>
                      </a:r>
                      <a:r>
                        <a:rPr lang="fr-FR" sz="1200" dirty="0">
                          <a:effectLst/>
                        </a:rPr>
                        <a:t>, CIAT  and UEH (</a:t>
                      </a:r>
                      <a:r>
                        <a:rPr lang="fr-FR" sz="1200" dirty="0" err="1">
                          <a:effectLst/>
                        </a:rPr>
                        <a:t>Haiti</a:t>
                      </a:r>
                      <a:r>
                        <a:rPr lang="fr-FR" sz="1200" dirty="0" smtClean="0">
                          <a:effectLst/>
                        </a:rPr>
                        <a:t>)</a:t>
                      </a:r>
                      <a:endParaRPr lang="en-US" sz="1200" dirty="0">
                        <a:effectLst/>
                      </a:endParaRPr>
                    </a:p>
                    <a:p>
                      <a:pPr marL="90170" marR="0" algn="l">
                        <a:lnSpc>
                          <a:spcPct val="107000"/>
                        </a:lnSpc>
                        <a:spcBef>
                          <a:spcPts val="0"/>
                        </a:spcBef>
                        <a:spcAft>
                          <a:spcPts val="0"/>
                        </a:spcAft>
                      </a:pPr>
                      <a:r>
                        <a:rPr lang="fr-FR" sz="1200" dirty="0">
                          <a:effectLst/>
                        </a:rPr>
                        <a:t>Permanent </a:t>
                      </a:r>
                      <a:r>
                        <a:rPr lang="fr-FR" sz="1200" dirty="0" err="1">
                          <a:effectLst/>
                        </a:rPr>
                        <a:t>Risk</a:t>
                      </a:r>
                      <a:r>
                        <a:rPr lang="fr-FR" sz="1200" dirty="0">
                          <a:effectLst/>
                        </a:rPr>
                        <a:t> </a:t>
                      </a:r>
                      <a:r>
                        <a:rPr lang="fr-FR" sz="1200" dirty="0" err="1">
                          <a:effectLst/>
                        </a:rPr>
                        <a:t>Observatory</a:t>
                      </a:r>
                      <a:r>
                        <a:rPr lang="fr-FR" sz="1200" dirty="0">
                          <a:effectLst/>
                        </a:rPr>
                        <a:t> of Guadeloupe and Martinique</a:t>
                      </a:r>
                      <a:endParaRPr lang="en-US" sz="1200" dirty="0">
                        <a:effectLst/>
                        <a:latin typeface="Calibri" panose="020F0502020204030204" pitchFamily="34" charset="0"/>
                        <a:ea typeface="SimSun" panose="02010600030101010101" pitchFamily="2" charset="-122"/>
                        <a:cs typeface="Times New Roman" panose="02020603050405020304" pitchFamily="18" charset="0"/>
                      </a:endParaRPr>
                    </a:p>
                  </a:txBody>
                  <a:tcPr/>
                </a:tc>
              </a:tr>
              <a:tr h="680243">
                <a:tc>
                  <a:txBody>
                    <a:bodyPr/>
                    <a:lstStyle/>
                    <a:p>
                      <a:pPr algn="ctr"/>
                      <a:r>
                        <a:rPr lang="en-US" sz="1600" dirty="0" smtClean="0"/>
                        <a:t>Peru</a:t>
                      </a:r>
                      <a:endParaRPr lang="en-US" sz="1600" dirty="0">
                        <a:solidFill>
                          <a:srgbClr val="002569"/>
                        </a:solidFill>
                      </a:endParaRPr>
                    </a:p>
                  </a:txBody>
                  <a:tcPr/>
                </a:tc>
                <a:tc>
                  <a:txBody>
                    <a:bodyPr/>
                    <a:lstStyle/>
                    <a:p>
                      <a:pPr algn="ctr"/>
                      <a:r>
                        <a:rPr lang="en-US" sz="1200" i="1" dirty="0" smtClean="0">
                          <a:solidFill>
                            <a:srgbClr val="002569"/>
                          </a:solidFill>
                        </a:rPr>
                        <a:t>In development</a:t>
                      </a:r>
                      <a:endParaRPr lang="en-US" sz="1200" i="1" dirty="0">
                        <a:solidFill>
                          <a:srgbClr val="002569"/>
                        </a:solidFill>
                      </a:endParaRPr>
                    </a:p>
                  </a:txBody>
                  <a:tcPr/>
                </a:tc>
                <a:tc>
                  <a:txBody>
                    <a:bodyPr/>
                    <a:lstStyle/>
                    <a:p>
                      <a:pPr algn="ctr"/>
                      <a:endParaRPr lang="en-US" sz="1200" dirty="0">
                        <a:solidFill>
                          <a:srgbClr val="002569"/>
                        </a:solidFill>
                      </a:endParaRPr>
                    </a:p>
                  </a:txBody>
                  <a:tcPr/>
                </a:tc>
              </a:tr>
              <a:tr h="680243">
                <a:tc>
                  <a:txBody>
                    <a:bodyPr/>
                    <a:lstStyle/>
                    <a:p>
                      <a:pPr algn="ctr"/>
                      <a:r>
                        <a:rPr lang="en-US" sz="1600" dirty="0" smtClean="0">
                          <a:solidFill>
                            <a:srgbClr val="002569"/>
                          </a:solidFill>
                        </a:rPr>
                        <a:t>Indonesia</a:t>
                      </a:r>
                      <a:endParaRPr lang="en-US" sz="1600" dirty="0">
                        <a:solidFill>
                          <a:srgbClr val="002569"/>
                        </a:solidFill>
                      </a:endParaRPr>
                    </a:p>
                  </a:txBody>
                  <a:tcPr/>
                </a:tc>
                <a:tc>
                  <a:txBody>
                    <a:bodyPr/>
                    <a:lstStyle/>
                    <a:p>
                      <a:pPr marL="0" marR="0" lvl="0" indent="0" algn="ctr" defTabSz="457200" eaLnBrk="1" fontAlgn="auto" latinLnBrk="0" hangingPunct="1">
                        <a:lnSpc>
                          <a:spcPct val="100000"/>
                        </a:lnSpc>
                        <a:spcBef>
                          <a:spcPts val="600"/>
                        </a:spcBef>
                        <a:spcAft>
                          <a:spcPts val="0"/>
                        </a:spcAft>
                        <a:buClrTx/>
                        <a:buSzTx/>
                        <a:buFontTx/>
                        <a:buNone/>
                        <a:tabLst/>
                        <a:defRPr/>
                      </a:pPr>
                      <a:r>
                        <a:rPr lang="en-US" sz="1200" i="1" dirty="0" smtClean="0">
                          <a:solidFill>
                            <a:srgbClr val="002569"/>
                          </a:solidFill>
                        </a:rPr>
                        <a:t>In development</a:t>
                      </a:r>
                    </a:p>
                  </a:txBody>
                  <a:tcPr/>
                </a:tc>
                <a:tc>
                  <a:txBody>
                    <a:bodyPr/>
                    <a:lstStyle/>
                    <a:p>
                      <a:pPr algn="ctr"/>
                      <a:endParaRPr lang="en-US" sz="1200" dirty="0">
                        <a:solidFill>
                          <a:srgbClr val="002569"/>
                        </a:solidFill>
                      </a:endParaRPr>
                    </a:p>
                  </a:txBody>
                  <a:tcPr/>
                </a:tc>
              </a:tr>
            </a:tbl>
          </a:graphicData>
        </a:graphic>
      </p:graphicFrame>
    </p:spTree>
    <p:extLst>
      <p:ext uri="{BB962C8B-B14F-4D97-AF65-F5344CB8AC3E}">
        <p14:creationId xmlns:p14="http://schemas.microsoft.com/office/powerpoint/2010/main" val="405597162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7976"/>
            <a:ext cx="7886700" cy="1325563"/>
          </a:xfrm>
        </p:spPr>
        <p:txBody>
          <a:bodyPr/>
          <a:lstStyle/>
          <a:p>
            <a:r>
              <a:rPr lang="en-US" dirty="0" smtClean="0"/>
              <a:t>Data requests/region</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35522224"/>
              </p:ext>
            </p:extLst>
          </p:nvPr>
        </p:nvGraphicFramePr>
        <p:xfrm>
          <a:off x="152400" y="1371600"/>
          <a:ext cx="8762999" cy="4499653"/>
        </p:xfrm>
        <a:graphic>
          <a:graphicData uri="http://schemas.openxmlformats.org/drawingml/2006/table">
            <a:tbl>
              <a:tblPr>
                <a:tableStyleId>{5C22544A-7EE6-4342-B048-85BDC9FD1C3A}</a:tableStyleId>
              </a:tblPr>
              <a:tblGrid>
                <a:gridCol w="1709479"/>
                <a:gridCol w="1375796"/>
                <a:gridCol w="1375796"/>
                <a:gridCol w="1565103"/>
                <a:gridCol w="1273758"/>
                <a:gridCol w="1463067"/>
              </a:tblGrid>
              <a:tr h="268541">
                <a:tc>
                  <a:txBody>
                    <a:bodyPr/>
                    <a:lstStyle/>
                    <a:p>
                      <a:pPr algn="l" fontAlgn="b"/>
                      <a:endParaRPr lang="en-US" sz="1400" b="0" i="0" u="none" strike="noStrike" dirty="0">
                        <a:solidFill>
                          <a:srgbClr val="000000"/>
                        </a:solidFill>
                        <a:effectLst/>
                        <a:latin typeface="Calibri" panose="020F0502020204030204" pitchFamily="34" charset="0"/>
                      </a:endParaRPr>
                    </a:p>
                  </a:txBody>
                  <a:tcPr marL="6714" marR="6714" marT="6714" marB="0" anchor="b"/>
                </a:tc>
                <a:tc>
                  <a:txBody>
                    <a:bodyPr/>
                    <a:lstStyle/>
                    <a:p>
                      <a:pPr algn="ctr" fontAlgn="b"/>
                      <a:r>
                        <a:rPr lang="en-US" sz="1400" b="1" i="0" u="none" strike="noStrike" dirty="0" smtClean="0">
                          <a:solidFill>
                            <a:srgbClr val="000000"/>
                          </a:solidFill>
                          <a:effectLst/>
                          <a:latin typeface="Calibri" panose="020F0502020204030204" pitchFamily="34" charset="0"/>
                        </a:rPr>
                        <a:t>Total quota</a:t>
                      </a:r>
                      <a:endParaRPr lang="en-US" sz="1400" b="1" i="0" u="none" strike="noStrike" dirty="0">
                        <a:solidFill>
                          <a:srgbClr val="000000"/>
                        </a:solidFill>
                        <a:effectLst/>
                        <a:latin typeface="Calibri" panose="020F0502020204030204" pitchFamily="34" charset="0"/>
                      </a:endParaRPr>
                    </a:p>
                  </a:txBody>
                  <a:tcPr marL="6714" marR="6714" marT="6714" marB="0" anchor="b">
                    <a:solidFill>
                      <a:srgbClr val="FFFF00"/>
                    </a:solidFill>
                  </a:tcPr>
                </a:tc>
                <a:tc gridSpan="2">
                  <a:txBody>
                    <a:bodyPr/>
                    <a:lstStyle/>
                    <a:p>
                      <a:pPr algn="ctr" fontAlgn="b"/>
                      <a:r>
                        <a:rPr lang="en-US" sz="1400" u="none" strike="noStrike" dirty="0">
                          <a:effectLst/>
                        </a:rPr>
                        <a:t>Nepal</a:t>
                      </a:r>
                      <a:endParaRPr lang="en-US" sz="1400" b="1" i="0" u="none" strike="noStrike" dirty="0">
                        <a:solidFill>
                          <a:srgbClr val="000000"/>
                        </a:solidFill>
                        <a:effectLst/>
                        <a:latin typeface="Calibri" panose="020F0502020204030204" pitchFamily="34" charset="0"/>
                      </a:endParaRPr>
                    </a:p>
                  </a:txBody>
                  <a:tcPr marL="6714" marR="6714" marT="6714" marB="0" anchor="b">
                    <a:solidFill>
                      <a:schemeClr val="accent4">
                        <a:lumMod val="20000"/>
                        <a:lumOff val="80000"/>
                      </a:schemeClr>
                    </a:solidFill>
                  </a:tcPr>
                </a:tc>
                <a:tc hMerge="1">
                  <a:txBody>
                    <a:bodyPr/>
                    <a:lstStyle/>
                    <a:p>
                      <a:endParaRPr lang="en-US"/>
                    </a:p>
                  </a:txBody>
                  <a:tcPr/>
                </a:tc>
                <a:tc gridSpan="2">
                  <a:txBody>
                    <a:bodyPr/>
                    <a:lstStyle/>
                    <a:p>
                      <a:pPr algn="ctr" fontAlgn="b"/>
                      <a:r>
                        <a:rPr lang="en-US" sz="1400" u="none" strike="noStrike" dirty="0">
                          <a:effectLst/>
                        </a:rPr>
                        <a:t>Pacific Northwest</a:t>
                      </a:r>
                      <a:endParaRPr lang="en-US" sz="1400" b="1" i="0" u="none" strike="noStrike" dirty="0">
                        <a:solidFill>
                          <a:srgbClr val="000000"/>
                        </a:solidFill>
                        <a:effectLst/>
                        <a:latin typeface="Calibri" panose="020F0502020204030204" pitchFamily="34" charset="0"/>
                      </a:endParaRPr>
                    </a:p>
                  </a:txBody>
                  <a:tcPr marL="6714" marR="6714" marT="6714" marB="0" anchor="b">
                    <a:noFill/>
                  </a:tcPr>
                </a:tc>
                <a:tc hMerge="1">
                  <a:txBody>
                    <a:bodyPr/>
                    <a:lstStyle/>
                    <a:p>
                      <a:endParaRPr lang="en-US"/>
                    </a:p>
                  </a:txBody>
                  <a:tcPr/>
                </a:tc>
              </a:tr>
              <a:tr h="528889">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6714" marR="6714" marT="6714" marB="0" anchor="b"/>
                </a:tc>
                <a:tc>
                  <a:txBody>
                    <a:bodyPr/>
                    <a:lstStyle/>
                    <a:p>
                      <a:pPr algn="ctr" fontAlgn="b"/>
                      <a:r>
                        <a:rPr lang="en-US" sz="1400" b="1" i="0" u="none" strike="noStrike" dirty="0" smtClean="0">
                          <a:solidFill>
                            <a:srgbClr val="000000"/>
                          </a:solidFill>
                          <a:effectLst/>
                          <a:latin typeface="Calibri" panose="020F0502020204030204" pitchFamily="34" charset="0"/>
                        </a:rPr>
                        <a:t>All years</a:t>
                      </a:r>
                      <a:endParaRPr lang="en-US" sz="1400" b="1" i="0" u="none" strike="noStrike" dirty="0">
                        <a:solidFill>
                          <a:srgbClr val="000000"/>
                        </a:solidFill>
                        <a:effectLst/>
                        <a:latin typeface="Calibri" panose="020F0502020204030204" pitchFamily="34" charset="0"/>
                      </a:endParaRPr>
                    </a:p>
                  </a:txBody>
                  <a:tcPr marL="6714" marR="6714" marT="6714" marB="0" anchor="b">
                    <a:solidFill>
                      <a:srgbClr val="FFFF00"/>
                    </a:solidFill>
                  </a:tcPr>
                </a:tc>
                <a:tc>
                  <a:txBody>
                    <a:bodyPr/>
                    <a:lstStyle/>
                    <a:p>
                      <a:pPr algn="ctr" fontAlgn="b"/>
                      <a:r>
                        <a:rPr lang="en-US" sz="1400" u="none" strike="noStrike">
                          <a:effectLst/>
                        </a:rPr>
                        <a:t>New</a:t>
                      </a:r>
                      <a:endParaRPr lang="en-US" sz="1400" b="1" i="0" u="none" strike="noStrike">
                        <a:solidFill>
                          <a:srgbClr val="000000"/>
                        </a:solidFill>
                        <a:effectLst/>
                        <a:latin typeface="Calibri" panose="020F0502020204030204" pitchFamily="34" charset="0"/>
                      </a:endParaRPr>
                    </a:p>
                  </a:txBody>
                  <a:tcPr marL="6714" marR="6714" marT="6714" marB="0" anchor="b">
                    <a:solidFill>
                      <a:schemeClr val="accent4">
                        <a:lumMod val="20000"/>
                        <a:lumOff val="80000"/>
                      </a:schemeClr>
                    </a:solidFill>
                  </a:tcPr>
                </a:tc>
                <a:tc>
                  <a:txBody>
                    <a:bodyPr/>
                    <a:lstStyle/>
                    <a:p>
                      <a:pPr algn="ctr" fontAlgn="b"/>
                      <a:r>
                        <a:rPr lang="en-US" sz="1400" u="none" strike="noStrike">
                          <a:effectLst/>
                        </a:rPr>
                        <a:t>Archived</a:t>
                      </a:r>
                      <a:endParaRPr lang="en-US" sz="1400" b="1" i="0" u="none" strike="noStrike">
                        <a:solidFill>
                          <a:srgbClr val="000000"/>
                        </a:solidFill>
                        <a:effectLst/>
                        <a:latin typeface="Calibri" panose="020F0502020204030204" pitchFamily="34" charset="0"/>
                      </a:endParaRPr>
                    </a:p>
                  </a:txBody>
                  <a:tcPr marL="6714" marR="6714" marT="6714" marB="0" anchor="b">
                    <a:solidFill>
                      <a:schemeClr val="accent4">
                        <a:lumMod val="20000"/>
                        <a:lumOff val="80000"/>
                      </a:schemeClr>
                    </a:solidFill>
                  </a:tcPr>
                </a:tc>
                <a:tc>
                  <a:txBody>
                    <a:bodyPr/>
                    <a:lstStyle/>
                    <a:p>
                      <a:pPr algn="ctr" fontAlgn="b"/>
                      <a:r>
                        <a:rPr lang="en-US" sz="1400" u="none" strike="noStrike" dirty="0">
                          <a:effectLst/>
                        </a:rPr>
                        <a:t>New</a:t>
                      </a:r>
                      <a:endParaRPr lang="en-US" sz="1400" b="1" i="0" u="none" strike="noStrike" dirty="0">
                        <a:solidFill>
                          <a:srgbClr val="000000"/>
                        </a:solidFill>
                        <a:effectLst/>
                        <a:latin typeface="Calibri" panose="020F0502020204030204" pitchFamily="34" charset="0"/>
                      </a:endParaRPr>
                    </a:p>
                  </a:txBody>
                  <a:tcPr marL="6714" marR="6714" marT="6714" marB="0" anchor="b">
                    <a:noFill/>
                  </a:tcPr>
                </a:tc>
                <a:tc>
                  <a:txBody>
                    <a:bodyPr/>
                    <a:lstStyle/>
                    <a:p>
                      <a:pPr algn="ctr" fontAlgn="b"/>
                      <a:r>
                        <a:rPr lang="en-US" sz="1400" u="none" strike="noStrike">
                          <a:effectLst/>
                        </a:rPr>
                        <a:t>Archived</a:t>
                      </a:r>
                      <a:endParaRPr lang="en-US" sz="1400" b="1" i="0" u="none" strike="noStrike">
                        <a:solidFill>
                          <a:srgbClr val="000000"/>
                        </a:solidFill>
                        <a:effectLst/>
                        <a:latin typeface="Calibri" panose="020F0502020204030204" pitchFamily="34" charset="0"/>
                      </a:endParaRPr>
                    </a:p>
                  </a:txBody>
                  <a:tcPr marL="6714" marR="6714" marT="6714" marB="0" anchor="b">
                    <a:noFill/>
                  </a:tcPr>
                </a:tc>
              </a:tr>
              <a:tr h="789237">
                <a:tc>
                  <a:txBody>
                    <a:bodyPr/>
                    <a:lstStyle/>
                    <a:p>
                      <a:pPr algn="ctr" fontAlgn="ctr"/>
                      <a:r>
                        <a:rPr lang="en-US" sz="1400" u="none" strike="noStrike">
                          <a:effectLst/>
                        </a:rPr>
                        <a:t>SPOT (archive only)</a:t>
                      </a:r>
                      <a:endParaRPr lang="en-US" sz="1400" b="0" i="0" u="none" strike="noStrike">
                        <a:solidFill>
                          <a:srgbClr val="000000"/>
                        </a:solidFill>
                        <a:effectLst/>
                        <a:latin typeface="Calibri" panose="020F0502020204030204" pitchFamily="34" charset="0"/>
                      </a:endParaRPr>
                    </a:p>
                  </a:txBody>
                  <a:tcPr marL="6714" marR="6714" marT="6714" marB="0" anchor="ctr"/>
                </a:tc>
                <a:tc>
                  <a:txBody>
                    <a:bodyPr/>
                    <a:lstStyle/>
                    <a:p>
                      <a:pPr algn="ctr" fontAlgn="ctr"/>
                      <a:r>
                        <a:rPr lang="en-US" sz="1400" b="0" i="0" u="none" strike="noStrike" dirty="0" smtClean="0">
                          <a:solidFill>
                            <a:srgbClr val="000000"/>
                          </a:solidFill>
                          <a:effectLst/>
                          <a:latin typeface="Calibri" panose="020F0502020204030204" pitchFamily="34" charset="0"/>
                        </a:rPr>
                        <a:t>Not (presently) available</a:t>
                      </a:r>
                      <a:endParaRPr lang="en-US" sz="1400" b="0" i="0" u="none" strike="noStrike" dirty="0">
                        <a:solidFill>
                          <a:srgbClr val="000000"/>
                        </a:solidFill>
                        <a:effectLst/>
                        <a:latin typeface="Calibri" panose="020F0502020204030204" pitchFamily="34" charset="0"/>
                      </a:endParaRPr>
                    </a:p>
                  </a:txBody>
                  <a:tcPr marL="6714" marR="6714" marT="6714" marB="0" anchor="ctr">
                    <a:solidFill>
                      <a:srgbClr val="FFFF00"/>
                    </a:solidFill>
                  </a:tcPr>
                </a:tc>
                <a:tc>
                  <a:txBody>
                    <a:bodyPr/>
                    <a:lstStyle/>
                    <a:p>
                      <a:pPr algn="ctr" fontAlgn="ctr"/>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6714" marR="6714" marT="6714" marB="0" anchor="ctr">
                    <a:solidFill>
                      <a:schemeClr val="accent4">
                        <a:lumMod val="20000"/>
                        <a:lumOff val="80000"/>
                      </a:schemeClr>
                    </a:solidFill>
                  </a:tcPr>
                </a:tc>
                <a:tc>
                  <a:txBody>
                    <a:bodyPr/>
                    <a:lstStyle/>
                    <a:p>
                      <a:pPr algn="ctr" fontAlgn="ctr"/>
                      <a:r>
                        <a:rPr lang="en-US" sz="1400" u="none" strike="noStrike">
                          <a:effectLst/>
                        </a:rPr>
                        <a:t>60</a:t>
                      </a:r>
                      <a:endParaRPr lang="en-US" sz="1400" b="0" i="0" u="none" strike="noStrike">
                        <a:solidFill>
                          <a:srgbClr val="000000"/>
                        </a:solidFill>
                        <a:effectLst/>
                        <a:latin typeface="Calibri" panose="020F0502020204030204" pitchFamily="34" charset="0"/>
                      </a:endParaRPr>
                    </a:p>
                  </a:txBody>
                  <a:tcPr marL="6714" marR="6714" marT="6714" marB="0" anchor="ctr">
                    <a:solidFill>
                      <a:schemeClr val="accent4">
                        <a:lumMod val="20000"/>
                        <a:lumOff val="80000"/>
                      </a:schemeClr>
                    </a:solidFill>
                  </a:tcPr>
                </a:tc>
                <a:tc>
                  <a:txBody>
                    <a:bodyPr/>
                    <a:lstStyle/>
                    <a:p>
                      <a:pPr algn="ctr" fontAlgn="ctr"/>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6714" marR="6714" marT="6714" marB="0" anchor="ctr">
                    <a:noFill/>
                  </a:tcPr>
                </a:tc>
                <a:tc>
                  <a:txBody>
                    <a:bodyPr/>
                    <a:lstStyle/>
                    <a:p>
                      <a:pPr algn="ctr" fontAlgn="ctr"/>
                      <a:r>
                        <a:rPr lang="en-US" sz="1400" u="none" strike="noStrike">
                          <a:effectLst/>
                        </a:rPr>
                        <a:t>60</a:t>
                      </a:r>
                      <a:endParaRPr lang="en-US" sz="1400" b="0" i="0" u="none" strike="noStrike">
                        <a:solidFill>
                          <a:srgbClr val="000000"/>
                        </a:solidFill>
                        <a:effectLst/>
                        <a:latin typeface="Calibri" panose="020F0502020204030204" pitchFamily="34" charset="0"/>
                      </a:endParaRPr>
                    </a:p>
                  </a:txBody>
                  <a:tcPr marL="6714" marR="6714" marT="6714" marB="0" anchor="ctr">
                    <a:noFill/>
                  </a:tcPr>
                </a:tc>
              </a:tr>
              <a:tr h="268541">
                <a:tc>
                  <a:txBody>
                    <a:bodyPr/>
                    <a:lstStyle/>
                    <a:p>
                      <a:pPr algn="ctr" fontAlgn="ctr"/>
                      <a:r>
                        <a:rPr lang="en-US" sz="1400" u="none" strike="noStrike">
                          <a:effectLst/>
                        </a:rPr>
                        <a:t>Pleiades</a:t>
                      </a:r>
                      <a:endParaRPr lang="en-US" sz="1400" b="0" i="0" u="none" strike="noStrike">
                        <a:solidFill>
                          <a:srgbClr val="000000"/>
                        </a:solidFill>
                        <a:effectLst/>
                        <a:latin typeface="Calibri" panose="020F0502020204030204" pitchFamily="34" charset="0"/>
                      </a:endParaRPr>
                    </a:p>
                  </a:txBody>
                  <a:tcPr marL="6714" marR="6714" marT="6714" marB="0" anchor="ctr"/>
                </a:tc>
                <a:tc>
                  <a:txBody>
                    <a:bodyPr/>
                    <a:lstStyle/>
                    <a:p>
                      <a:pPr algn="ctr" fontAlgn="b"/>
                      <a:r>
                        <a:rPr lang="en-US" sz="1400" b="0" i="0" u="none" strike="noStrike" dirty="0" smtClean="0">
                          <a:solidFill>
                            <a:srgbClr val="000000"/>
                          </a:solidFill>
                          <a:effectLst/>
                          <a:latin typeface="Calibri" panose="020F0502020204030204" pitchFamily="34" charset="0"/>
                        </a:rPr>
                        <a:t>100</a:t>
                      </a:r>
                      <a:endParaRPr lang="en-US" sz="1400" b="0" i="0" u="none" strike="noStrike" dirty="0">
                        <a:solidFill>
                          <a:srgbClr val="000000"/>
                        </a:solidFill>
                        <a:effectLst/>
                        <a:latin typeface="Calibri" panose="020F0502020204030204" pitchFamily="34" charset="0"/>
                      </a:endParaRPr>
                    </a:p>
                  </a:txBody>
                  <a:tcPr marL="6714" marR="6714" marT="6714" marB="0" anchor="b">
                    <a:solidFill>
                      <a:srgbClr val="FFFF00"/>
                    </a:solidFill>
                  </a:tcPr>
                </a:tc>
                <a:tc>
                  <a:txBody>
                    <a:bodyPr/>
                    <a:lstStyle/>
                    <a:p>
                      <a:pPr algn="ctr" fontAlgn="b"/>
                      <a:r>
                        <a:rPr lang="en-US" sz="1400" u="none" strike="noStrike">
                          <a:effectLst/>
                        </a:rPr>
                        <a:t>25</a:t>
                      </a:r>
                      <a:endParaRPr lang="en-US" sz="1400" b="0" i="0" u="none" strike="noStrike">
                        <a:solidFill>
                          <a:srgbClr val="000000"/>
                        </a:solidFill>
                        <a:effectLst/>
                        <a:latin typeface="Calibri" panose="020F0502020204030204" pitchFamily="34" charset="0"/>
                      </a:endParaRPr>
                    </a:p>
                  </a:txBody>
                  <a:tcPr marL="6714" marR="6714" marT="6714" marB="0" anchor="b">
                    <a:solidFill>
                      <a:schemeClr val="accent4">
                        <a:lumMod val="20000"/>
                        <a:lumOff val="80000"/>
                      </a:schemeClr>
                    </a:solidFill>
                  </a:tcPr>
                </a:tc>
                <a:tc>
                  <a:txBody>
                    <a:bodyPr/>
                    <a:lstStyle/>
                    <a:p>
                      <a:pPr algn="ctr" fontAlgn="b"/>
                      <a:r>
                        <a:rPr lang="en-US" sz="1400" u="none" strike="noStrike">
                          <a:effectLst/>
                        </a:rPr>
                        <a:t>25</a:t>
                      </a:r>
                      <a:endParaRPr lang="en-US" sz="1400" b="0" i="0" u="none" strike="noStrike">
                        <a:solidFill>
                          <a:srgbClr val="000000"/>
                        </a:solidFill>
                        <a:effectLst/>
                        <a:latin typeface="Calibri" panose="020F0502020204030204" pitchFamily="34" charset="0"/>
                      </a:endParaRPr>
                    </a:p>
                  </a:txBody>
                  <a:tcPr marL="6714" marR="6714" marT="6714" marB="0" anchor="b">
                    <a:solidFill>
                      <a:schemeClr val="accent4">
                        <a:lumMod val="20000"/>
                        <a:lumOff val="80000"/>
                      </a:schemeClr>
                    </a:solidFill>
                  </a:tcPr>
                </a:tc>
                <a:tc>
                  <a:txBody>
                    <a:bodyPr/>
                    <a:lstStyle/>
                    <a:p>
                      <a:pPr algn="ctr" fontAlgn="ctr"/>
                      <a:r>
                        <a:rPr lang="en-US" sz="1400" u="none" strike="noStrike" dirty="0">
                          <a:effectLst/>
                        </a:rPr>
                        <a:t>25</a:t>
                      </a:r>
                      <a:endParaRPr lang="en-US" sz="1400" b="0" i="0" u="none" strike="noStrike" dirty="0">
                        <a:solidFill>
                          <a:srgbClr val="000000"/>
                        </a:solidFill>
                        <a:effectLst/>
                        <a:latin typeface="Calibri" panose="020F0502020204030204" pitchFamily="34" charset="0"/>
                      </a:endParaRPr>
                    </a:p>
                  </a:txBody>
                  <a:tcPr marL="6714" marR="6714" marT="6714" marB="0" anchor="ctr">
                    <a:noFill/>
                  </a:tcPr>
                </a:tc>
                <a:tc>
                  <a:txBody>
                    <a:bodyPr/>
                    <a:lstStyle/>
                    <a:p>
                      <a:pPr algn="ctr" fontAlgn="ctr"/>
                      <a:r>
                        <a:rPr lang="en-US" sz="1400" u="none" strike="noStrike">
                          <a:effectLst/>
                        </a:rPr>
                        <a:t>25</a:t>
                      </a:r>
                      <a:endParaRPr lang="en-US" sz="1400" b="0" i="0" u="none" strike="noStrike">
                        <a:solidFill>
                          <a:srgbClr val="000000"/>
                        </a:solidFill>
                        <a:effectLst/>
                        <a:latin typeface="Calibri" panose="020F0502020204030204" pitchFamily="34" charset="0"/>
                      </a:endParaRPr>
                    </a:p>
                  </a:txBody>
                  <a:tcPr marL="6714" marR="6714" marT="6714" marB="0" anchor="ctr">
                    <a:noFill/>
                  </a:tcPr>
                </a:tc>
              </a:tr>
              <a:tr h="528889">
                <a:tc>
                  <a:txBody>
                    <a:bodyPr/>
                    <a:lstStyle/>
                    <a:p>
                      <a:pPr algn="ctr" fontAlgn="ctr"/>
                      <a:r>
                        <a:rPr lang="en-US" sz="1400" u="none" strike="noStrike" dirty="0">
                          <a:effectLst/>
                        </a:rPr>
                        <a:t>ALOS-2 / PALSAR-2</a:t>
                      </a:r>
                      <a:endParaRPr lang="en-US" sz="1400" b="0" i="0" u="none" strike="noStrike" dirty="0">
                        <a:solidFill>
                          <a:srgbClr val="000000"/>
                        </a:solidFill>
                        <a:effectLst/>
                        <a:latin typeface="Calibri" panose="020F0502020204030204" pitchFamily="34" charset="0"/>
                      </a:endParaRPr>
                    </a:p>
                  </a:txBody>
                  <a:tcPr marL="6714" marR="6714" marT="6714" marB="0" anchor="ctr">
                    <a:solidFill>
                      <a:srgbClr val="FF7C80"/>
                    </a:solidFill>
                  </a:tcPr>
                </a:tc>
                <a:tc>
                  <a:txBody>
                    <a:bodyPr/>
                    <a:lstStyle/>
                    <a:p>
                      <a:pPr algn="ctr" fontAlgn="ctr"/>
                      <a:endParaRPr lang="en-US" sz="1400" b="0" i="0" u="none" strike="noStrike" dirty="0">
                        <a:solidFill>
                          <a:srgbClr val="000000"/>
                        </a:solidFill>
                        <a:effectLst/>
                        <a:latin typeface="Calibri" panose="020F0502020204030204" pitchFamily="34" charset="0"/>
                      </a:endParaRPr>
                    </a:p>
                  </a:txBody>
                  <a:tcPr marL="6714" marR="6714" marT="6714" marB="0" anchor="ctr">
                    <a:solidFill>
                      <a:srgbClr val="FFFF00"/>
                    </a:solidFill>
                  </a:tcPr>
                </a:tc>
                <a:tc>
                  <a:txBody>
                    <a:bodyPr/>
                    <a:lstStyle/>
                    <a:p>
                      <a:pPr algn="ctr" fontAlgn="ctr"/>
                      <a:r>
                        <a:rPr lang="en-US" sz="1400" u="none" strike="noStrike">
                          <a:effectLst/>
                        </a:rPr>
                        <a:t>100</a:t>
                      </a:r>
                      <a:endParaRPr lang="en-US" sz="1400" b="0" i="0" u="none" strike="noStrike">
                        <a:solidFill>
                          <a:srgbClr val="000000"/>
                        </a:solidFill>
                        <a:effectLst/>
                        <a:latin typeface="Calibri" panose="020F0502020204030204" pitchFamily="34" charset="0"/>
                      </a:endParaRPr>
                    </a:p>
                  </a:txBody>
                  <a:tcPr marL="6714" marR="6714" marT="6714" marB="0" anchor="ctr">
                    <a:solidFill>
                      <a:srgbClr val="FF7C80"/>
                    </a:solidFill>
                  </a:tcPr>
                </a:tc>
                <a:tc>
                  <a:txBody>
                    <a:bodyPr/>
                    <a:lstStyle/>
                    <a:p>
                      <a:pPr algn="ctr" fontAlgn="ctr"/>
                      <a:r>
                        <a:rPr lang="en-US" sz="1400" u="none" strike="noStrike" dirty="0">
                          <a:effectLst/>
                        </a:rPr>
                        <a:t>50</a:t>
                      </a:r>
                      <a:endParaRPr lang="en-US" sz="1400" b="0" i="0" u="none" strike="noStrike" dirty="0">
                        <a:solidFill>
                          <a:srgbClr val="000000"/>
                        </a:solidFill>
                        <a:effectLst/>
                        <a:latin typeface="Calibri" panose="020F0502020204030204" pitchFamily="34" charset="0"/>
                      </a:endParaRPr>
                    </a:p>
                  </a:txBody>
                  <a:tcPr marL="6714" marR="6714" marT="6714" marB="0" anchor="ctr">
                    <a:solidFill>
                      <a:srgbClr val="FF7C80"/>
                    </a:solidFill>
                  </a:tcPr>
                </a:tc>
                <a:tc>
                  <a:txBody>
                    <a:bodyPr/>
                    <a:lstStyle/>
                    <a:p>
                      <a:pPr algn="ctr" fontAlgn="ctr"/>
                      <a:r>
                        <a:rPr lang="en-US" sz="1400" u="none" strike="noStrike" dirty="0">
                          <a:effectLst/>
                        </a:rPr>
                        <a:t>100</a:t>
                      </a:r>
                      <a:endParaRPr lang="en-US" sz="1400" b="0" i="0" u="none" strike="noStrike" dirty="0">
                        <a:solidFill>
                          <a:srgbClr val="000000"/>
                        </a:solidFill>
                        <a:effectLst/>
                        <a:latin typeface="Calibri" panose="020F0502020204030204" pitchFamily="34" charset="0"/>
                      </a:endParaRPr>
                    </a:p>
                  </a:txBody>
                  <a:tcPr marL="6714" marR="6714" marT="6714" marB="0" anchor="ctr">
                    <a:solidFill>
                      <a:srgbClr val="FF7C80"/>
                    </a:solidFill>
                  </a:tcPr>
                </a:tc>
                <a:tc>
                  <a:txBody>
                    <a:bodyPr/>
                    <a:lstStyle/>
                    <a:p>
                      <a:pPr algn="ctr" fontAlgn="ctr"/>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6714" marR="6714" marT="6714" marB="0" anchor="ctr">
                    <a:solidFill>
                      <a:srgbClr val="FF7C80"/>
                    </a:solidFill>
                  </a:tcPr>
                </a:tc>
              </a:tr>
              <a:tr h="268541">
                <a:tc>
                  <a:txBody>
                    <a:bodyPr/>
                    <a:lstStyle/>
                    <a:p>
                      <a:pPr algn="ctr" fontAlgn="ctr"/>
                      <a:r>
                        <a:rPr lang="en-US" sz="1400" u="none" strike="noStrike">
                          <a:effectLst/>
                        </a:rPr>
                        <a:t>Radarsat-2</a:t>
                      </a:r>
                      <a:endParaRPr lang="en-US" sz="1400" b="0" i="0" u="none" strike="noStrike">
                        <a:solidFill>
                          <a:srgbClr val="000000"/>
                        </a:solidFill>
                        <a:effectLst/>
                        <a:latin typeface="Calibri" panose="020F0502020204030204" pitchFamily="34" charset="0"/>
                      </a:endParaRPr>
                    </a:p>
                  </a:txBody>
                  <a:tcPr marL="6714" marR="6714" marT="6714" marB="0" anchor="ctr"/>
                </a:tc>
                <a:tc>
                  <a:txBody>
                    <a:bodyPr/>
                    <a:lstStyle/>
                    <a:p>
                      <a:pPr algn="ctr" fontAlgn="ctr"/>
                      <a:r>
                        <a:rPr lang="en-US" sz="1400" b="0" i="0" u="none" strike="noStrike" dirty="0" smtClean="0">
                          <a:solidFill>
                            <a:srgbClr val="000000"/>
                          </a:solidFill>
                          <a:effectLst/>
                          <a:latin typeface="Calibri" panose="020F0502020204030204" pitchFamily="34" charset="0"/>
                        </a:rPr>
                        <a:t>110</a:t>
                      </a:r>
                      <a:endParaRPr lang="en-US" sz="1400" b="0" i="0" u="none" strike="noStrike" dirty="0">
                        <a:solidFill>
                          <a:srgbClr val="000000"/>
                        </a:solidFill>
                        <a:effectLst/>
                        <a:latin typeface="Calibri" panose="020F0502020204030204" pitchFamily="34" charset="0"/>
                      </a:endParaRPr>
                    </a:p>
                  </a:txBody>
                  <a:tcPr marL="6714" marR="6714" marT="6714" marB="0" anchor="ctr">
                    <a:solidFill>
                      <a:srgbClr val="FFFF00"/>
                    </a:solidFill>
                  </a:tcPr>
                </a:tc>
                <a:tc>
                  <a:txBody>
                    <a:bodyPr/>
                    <a:lstStyle/>
                    <a:p>
                      <a:pPr algn="ctr" fontAlgn="ctr"/>
                      <a:endParaRPr lang="en-US" sz="1400" b="0" i="0" u="none" strike="noStrike" dirty="0">
                        <a:solidFill>
                          <a:srgbClr val="000000"/>
                        </a:solidFill>
                        <a:effectLst/>
                        <a:latin typeface="Calibri" panose="020F0502020204030204" pitchFamily="34" charset="0"/>
                      </a:endParaRPr>
                    </a:p>
                  </a:txBody>
                  <a:tcPr marL="6714" marR="6714" marT="6714" marB="0" anchor="ctr">
                    <a:solidFill>
                      <a:schemeClr val="accent4">
                        <a:lumMod val="20000"/>
                        <a:lumOff val="80000"/>
                      </a:schemeClr>
                    </a:solidFill>
                  </a:tcPr>
                </a:tc>
                <a:tc>
                  <a:txBody>
                    <a:bodyPr/>
                    <a:lstStyle/>
                    <a:p>
                      <a:pPr algn="ctr" fontAlgn="ctr"/>
                      <a:r>
                        <a:rPr lang="en-US" sz="1400" u="none" strike="noStrike" dirty="0" smtClean="0">
                          <a:effectLst/>
                        </a:rPr>
                        <a:t>60</a:t>
                      </a:r>
                      <a:endParaRPr lang="en-US" sz="1400" b="0" i="0" u="none" strike="noStrike" dirty="0">
                        <a:solidFill>
                          <a:srgbClr val="000000"/>
                        </a:solidFill>
                        <a:effectLst/>
                        <a:latin typeface="Calibri" panose="020F0502020204030204" pitchFamily="34" charset="0"/>
                      </a:endParaRPr>
                    </a:p>
                  </a:txBody>
                  <a:tcPr marL="6714" marR="6714" marT="6714" marB="0" anchor="ctr">
                    <a:solidFill>
                      <a:schemeClr val="accent4">
                        <a:lumMod val="20000"/>
                        <a:lumOff val="80000"/>
                      </a:schemeClr>
                    </a:solidFill>
                  </a:tcPr>
                </a:tc>
                <a:tc>
                  <a:txBody>
                    <a:bodyPr/>
                    <a:lstStyle/>
                    <a:p>
                      <a:pPr algn="ctr" fontAlgn="ctr"/>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6714" marR="6714" marT="6714" marB="0" anchor="ctr">
                    <a:noFill/>
                  </a:tcPr>
                </a:tc>
                <a:tc>
                  <a:txBody>
                    <a:bodyPr/>
                    <a:lstStyle/>
                    <a:p>
                      <a:pPr algn="ctr" fontAlgn="ctr"/>
                      <a:r>
                        <a:rPr lang="en-US" sz="1400" u="none" strike="noStrike" dirty="0" smtClean="0">
                          <a:effectLst/>
                        </a:rPr>
                        <a:t>50</a:t>
                      </a:r>
                      <a:endParaRPr lang="en-US" sz="1400" b="0" i="0" u="none" strike="noStrike" dirty="0">
                        <a:solidFill>
                          <a:srgbClr val="000000"/>
                        </a:solidFill>
                        <a:effectLst/>
                        <a:latin typeface="Calibri" panose="020F0502020204030204" pitchFamily="34" charset="0"/>
                      </a:endParaRPr>
                    </a:p>
                  </a:txBody>
                  <a:tcPr marL="6714" marR="6714" marT="6714" marB="0" anchor="ctr">
                    <a:noFill/>
                  </a:tcPr>
                </a:tc>
              </a:tr>
              <a:tr h="528889">
                <a:tc>
                  <a:txBody>
                    <a:bodyPr/>
                    <a:lstStyle/>
                    <a:p>
                      <a:pPr algn="ctr" fontAlgn="ctr"/>
                      <a:r>
                        <a:rPr lang="en-US" sz="1400" u="none" strike="noStrike" dirty="0">
                          <a:effectLst/>
                        </a:rPr>
                        <a:t>Cosmo Sky-Med</a:t>
                      </a:r>
                      <a:endParaRPr lang="en-US" sz="1400" b="0" i="0" u="none" strike="noStrike" dirty="0">
                        <a:solidFill>
                          <a:srgbClr val="000000"/>
                        </a:solidFill>
                        <a:effectLst/>
                        <a:latin typeface="Calibri" panose="020F0502020204030204" pitchFamily="34" charset="0"/>
                      </a:endParaRPr>
                    </a:p>
                  </a:txBody>
                  <a:tcPr marL="6714" marR="6714" marT="6714" marB="0" anchor="ctr"/>
                </a:tc>
                <a:tc>
                  <a:txBody>
                    <a:bodyPr/>
                    <a:lstStyle/>
                    <a:p>
                      <a:pPr algn="ctr" fontAlgn="ctr"/>
                      <a:r>
                        <a:rPr lang="en-US" sz="1400" b="0" i="0" u="none" strike="noStrike" dirty="0" smtClean="0">
                          <a:solidFill>
                            <a:srgbClr val="000000"/>
                          </a:solidFill>
                          <a:effectLst/>
                          <a:latin typeface="Calibri" panose="020F0502020204030204" pitchFamily="34" charset="0"/>
                        </a:rPr>
                        <a:t>?</a:t>
                      </a:r>
                      <a:endParaRPr lang="en-US" sz="1400" b="0" i="0" u="none" strike="noStrike" dirty="0">
                        <a:solidFill>
                          <a:srgbClr val="000000"/>
                        </a:solidFill>
                        <a:effectLst/>
                        <a:latin typeface="Calibri" panose="020F0502020204030204" pitchFamily="34" charset="0"/>
                      </a:endParaRPr>
                    </a:p>
                  </a:txBody>
                  <a:tcPr marL="6714" marR="6714" marT="6714" marB="0" anchor="ctr">
                    <a:solidFill>
                      <a:srgbClr val="FFFF00"/>
                    </a:solidFill>
                  </a:tcPr>
                </a:tc>
                <a:tc>
                  <a:txBody>
                    <a:bodyPr/>
                    <a:lstStyle/>
                    <a:p>
                      <a:pPr algn="ctr" fontAlgn="ctr"/>
                      <a:r>
                        <a:rPr lang="en-US" sz="1400" u="none" strike="noStrike">
                          <a:effectLst/>
                        </a:rPr>
                        <a:t>150</a:t>
                      </a:r>
                      <a:endParaRPr lang="en-US" sz="1400" b="0" i="0" u="none" strike="noStrike">
                        <a:solidFill>
                          <a:srgbClr val="000000"/>
                        </a:solidFill>
                        <a:effectLst/>
                        <a:latin typeface="Calibri" panose="020F0502020204030204" pitchFamily="34" charset="0"/>
                      </a:endParaRPr>
                    </a:p>
                  </a:txBody>
                  <a:tcPr marL="6714" marR="6714" marT="6714" marB="0" anchor="ctr">
                    <a:solidFill>
                      <a:schemeClr val="accent4">
                        <a:lumMod val="20000"/>
                        <a:lumOff val="80000"/>
                      </a:schemeClr>
                    </a:solidFill>
                  </a:tcPr>
                </a:tc>
                <a:tc>
                  <a:txBody>
                    <a:bodyPr/>
                    <a:lstStyle/>
                    <a:p>
                      <a:pPr algn="ctr" fontAlgn="ctr"/>
                      <a:r>
                        <a:rPr lang="en-US" sz="1400" u="none" strike="noStrike" dirty="0">
                          <a:effectLst/>
                        </a:rPr>
                        <a:t>150</a:t>
                      </a:r>
                      <a:endParaRPr lang="en-US" sz="1400" b="0" i="0" u="none" strike="noStrike" dirty="0">
                        <a:solidFill>
                          <a:srgbClr val="000000"/>
                        </a:solidFill>
                        <a:effectLst/>
                        <a:latin typeface="Calibri" panose="020F0502020204030204" pitchFamily="34" charset="0"/>
                      </a:endParaRPr>
                    </a:p>
                  </a:txBody>
                  <a:tcPr marL="6714" marR="6714" marT="6714" marB="0" anchor="ctr">
                    <a:solidFill>
                      <a:schemeClr val="accent4">
                        <a:lumMod val="20000"/>
                        <a:lumOff val="80000"/>
                      </a:schemeClr>
                    </a:solidFill>
                  </a:tcPr>
                </a:tc>
                <a:tc>
                  <a:txBody>
                    <a:bodyPr/>
                    <a:lstStyle/>
                    <a:p>
                      <a:pPr algn="ctr" fontAlgn="ctr"/>
                      <a:r>
                        <a:rPr lang="en-US" sz="1400" u="none" strike="noStrike" dirty="0">
                          <a:effectLst/>
                        </a:rPr>
                        <a:t>100</a:t>
                      </a:r>
                      <a:endParaRPr lang="en-US" sz="1400" b="0" i="0" u="none" strike="noStrike" dirty="0">
                        <a:solidFill>
                          <a:srgbClr val="000000"/>
                        </a:solidFill>
                        <a:effectLst/>
                        <a:latin typeface="Calibri" panose="020F0502020204030204" pitchFamily="34" charset="0"/>
                      </a:endParaRPr>
                    </a:p>
                  </a:txBody>
                  <a:tcPr marL="6714" marR="6714" marT="6714" marB="0" anchor="ctr">
                    <a:noFill/>
                  </a:tcPr>
                </a:tc>
                <a:tc>
                  <a:txBody>
                    <a:bodyPr/>
                    <a:lstStyle/>
                    <a:p>
                      <a:pPr algn="ctr" fontAlgn="ctr"/>
                      <a:r>
                        <a:rPr lang="en-US" sz="1400" u="none" strike="noStrike" dirty="0">
                          <a:effectLst/>
                        </a:rPr>
                        <a:t>50</a:t>
                      </a:r>
                      <a:endParaRPr lang="en-US" sz="1400" b="0" i="0" u="none" strike="noStrike" dirty="0">
                        <a:solidFill>
                          <a:srgbClr val="000000"/>
                        </a:solidFill>
                        <a:effectLst/>
                        <a:latin typeface="Calibri" panose="020F0502020204030204" pitchFamily="34" charset="0"/>
                      </a:endParaRPr>
                    </a:p>
                  </a:txBody>
                  <a:tcPr marL="6714" marR="6714" marT="6714" marB="0" anchor="ctr">
                    <a:noFill/>
                  </a:tcPr>
                </a:tc>
              </a:tr>
              <a:tr h="789237">
                <a:tc>
                  <a:txBody>
                    <a:bodyPr/>
                    <a:lstStyle/>
                    <a:p>
                      <a:pPr algn="l" fontAlgn="b"/>
                      <a:r>
                        <a:rPr lang="en-US" sz="1400" u="none" strike="noStrike">
                          <a:effectLst/>
                        </a:rPr>
                        <a:t>TerraSAR-X (StripMap)</a:t>
                      </a:r>
                      <a:endParaRPr lang="en-US" sz="1400" b="0" i="0" u="none" strike="noStrike">
                        <a:solidFill>
                          <a:srgbClr val="000000"/>
                        </a:solidFill>
                        <a:effectLst/>
                        <a:latin typeface="Calibri" panose="020F0502020204030204" pitchFamily="34" charset="0"/>
                      </a:endParaRPr>
                    </a:p>
                  </a:txBody>
                  <a:tcPr marL="6714" marR="6714" marT="6714" marB="0" anchor="b"/>
                </a:tc>
                <a:tc>
                  <a:txBody>
                    <a:bodyPr/>
                    <a:lstStyle/>
                    <a:p>
                      <a:pPr algn="ctr" fontAlgn="ctr"/>
                      <a:r>
                        <a:rPr lang="en-US" sz="1400" b="0" i="0" u="none" strike="noStrike" dirty="0" smtClean="0">
                          <a:solidFill>
                            <a:srgbClr val="000000"/>
                          </a:solidFill>
                          <a:effectLst/>
                          <a:latin typeface="Calibri" panose="020F0502020204030204" pitchFamily="34" charset="0"/>
                        </a:rPr>
                        <a:t>?</a:t>
                      </a:r>
                      <a:endParaRPr lang="en-US" sz="1400" b="0" i="0" u="none" strike="noStrike" dirty="0">
                        <a:solidFill>
                          <a:srgbClr val="000000"/>
                        </a:solidFill>
                        <a:effectLst/>
                        <a:latin typeface="Calibri" panose="020F0502020204030204" pitchFamily="34" charset="0"/>
                      </a:endParaRPr>
                    </a:p>
                  </a:txBody>
                  <a:tcPr marL="6714" marR="6714" marT="6714" marB="0" anchor="ctr">
                    <a:solidFill>
                      <a:srgbClr val="FFFF00"/>
                    </a:solidFill>
                  </a:tcPr>
                </a:tc>
                <a:tc>
                  <a:txBody>
                    <a:bodyPr/>
                    <a:lstStyle/>
                    <a:p>
                      <a:pPr algn="ctr" fontAlgn="ctr"/>
                      <a:r>
                        <a:rPr lang="en-US" sz="1400" u="none" strike="noStrike" dirty="0">
                          <a:effectLst/>
                        </a:rPr>
                        <a:t>100</a:t>
                      </a:r>
                      <a:endParaRPr lang="en-US" sz="1400" b="0" i="0" u="none" strike="noStrike" dirty="0">
                        <a:solidFill>
                          <a:srgbClr val="000000"/>
                        </a:solidFill>
                        <a:effectLst/>
                        <a:latin typeface="Calibri" panose="020F0502020204030204" pitchFamily="34" charset="0"/>
                      </a:endParaRPr>
                    </a:p>
                  </a:txBody>
                  <a:tcPr marL="6714" marR="6714" marT="6714" marB="0" anchor="ctr">
                    <a:solidFill>
                      <a:schemeClr val="accent4">
                        <a:lumMod val="20000"/>
                        <a:lumOff val="80000"/>
                      </a:schemeClr>
                    </a:solidFill>
                  </a:tcPr>
                </a:tc>
                <a:tc>
                  <a:txBody>
                    <a:bodyPr/>
                    <a:lstStyle/>
                    <a:p>
                      <a:pPr algn="ctr" fontAlgn="ctr"/>
                      <a:r>
                        <a:rPr lang="en-US" sz="1400" u="none" strike="noStrike" dirty="0">
                          <a:effectLst/>
                        </a:rPr>
                        <a:t>all archived datasets</a:t>
                      </a:r>
                      <a:endParaRPr lang="en-US" sz="1400" b="0" i="0" u="none" strike="noStrike" dirty="0">
                        <a:solidFill>
                          <a:srgbClr val="000000"/>
                        </a:solidFill>
                        <a:effectLst/>
                        <a:latin typeface="Calibri" panose="020F0502020204030204" pitchFamily="34" charset="0"/>
                      </a:endParaRPr>
                    </a:p>
                  </a:txBody>
                  <a:tcPr marL="6714" marR="6714" marT="6714" marB="0" anchor="ctr">
                    <a:solidFill>
                      <a:schemeClr val="accent4">
                        <a:lumMod val="20000"/>
                        <a:lumOff val="80000"/>
                      </a:schemeClr>
                    </a:solidFill>
                  </a:tcPr>
                </a:tc>
                <a:tc>
                  <a:txBody>
                    <a:bodyPr/>
                    <a:lstStyle/>
                    <a:p>
                      <a:pPr algn="ctr" fontAlgn="ctr"/>
                      <a:r>
                        <a:rPr lang="en-US" sz="1400" u="none" strike="noStrike" dirty="0">
                          <a:effectLst/>
                        </a:rPr>
                        <a:t>50</a:t>
                      </a:r>
                      <a:endParaRPr lang="en-US" sz="1400" b="0" i="0" u="none" strike="noStrike" dirty="0">
                        <a:solidFill>
                          <a:srgbClr val="000000"/>
                        </a:solidFill>
                        <a:effectLst/>
                        <a:latin typeface="Calibri" panose="020F0502020204030204" pitchFamily="34" charset="0"/>
                      </a:endParaRPr>
                    </a:p>
                  </a:txBody>
                  <a:tcPr marL="6714" marR="6714" marT="6714" marB="0" anchor="ctr">
                    <a:noFill/>
                  </a:tcPr>
                </a:tc>
                <a:tc>
                  <a:txBody>
                    <a:bodyPr/>
                    <a:lstStyle/>
                    <a:p>
                      <a:pPr algn="ctr" fontAlgn="ctr"/>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6714" marR="6714" marT="6714" marB="0" anchor="ctr">
                    <a:noFill/>
                  </a:tcPr>
                </a:tc>
              </a:tr>
              <a:tr h="528889">
                <a:tc>
                  <a:txBody>
                    <a:bodyPr/>
                    <a:lstStyle/>
                    <a:p>
                      <a:pPr algn="l" fontAlgn="b"/>
                      <a:r>
                        <a:rPr lang="en-US" sz="1400" u="none" strike="noStrike" dirty="0" err="1">
                          <a:effectLst/>
                        </a:rPr>
                        <a:t>TerraSAR</a:t>
                      </a:r>
                      <a:r>
                        <a:rPr lang="en-US" sz="1400" u="none" strike="noStrike" dirty="0">
                          <a:effectLst/>
                        </a:rPr>
                        <a:t>-X (Spotlight)</a:t>
                      </a:r>
                      <a:endParaRPr lang="en-US" sz="1400" b="0" i="0" u="none" strike="noStrike" dirty="0">
                        <a:solidFill>
                          <a:srgbClr val="000000"/>
                        </a:solidFill>
                        <a:effectLst/>
                        <a:latin typeface="Calibri" panose="020F0502020204030204" pitchFamily="34" charset="0"/>
                      </a:endParaRPr>
                    </a:p>
                  </a:txBody>
                  <a:tcPr marL="6714" marR="6714" marT="6714" marB="0" anchor="b"/>
                </a:tc>
                <a:tc>
                  <a:txBody>
                    <a:bodyPr/>
                    <a:lstStyle/>
                    <a:p>
                      <a:pPr algn="ctr" fontAlgn="ctr"/>
                      <a:r>
                        <a:rPr lang="en-US" sz="1400" b="0" i="0" u="none" strike="noStrike" dirty="0" smtClean="0">
                          <a:solidFill>
                            <a:srgbClr val="000000"/>
                          </a:solidFill>
                          <a:effectLst/>
                          <a:latin typeface="Calibri" panose="020F0502020204030204" pitchFamily="34" charset="0"/>
                        </a:rPr>
                        <a:t>?</a:t>
                      </a:r>
                      <a:endParaRPr lang="en-US" sz="1400" b="0" i="0" u="none" strike="noStrike" dirty="0">
                        <a:solidFill>
                          <a:srgbClr val="000000"/>
                        </a:solidFill>
                        <a:effectLst/>
                        <a:latin typeface="Calibri" panose="020F0502020204030204" pitchFamily="34" charset="0"/>
                      </a:endParaRPr>
                    </a:p>
                  </a:txBody>
                  <a:tcPr marL="6714" marR="6714" marT="6714" marB="0" anchor="ctr">
                    <a:solidFill>
                      <a:srgbClr val="FFFF00"/>
                    </a:solidFill>
                  </a:tcPr>
                </a:tc>
                <a:tc>
                  <a:txBody>
                    <a:bodyPr/>
                    <a:lstStyle/>
                    <a:p>
                      <a:pPr algn="ctr" fontAlgn="ctr"/>
                      <a:r>
                        <a:rPr lang="en-US" sz="1400" u="none" strike="noStrike" dirty="0">
                          <a:effectLst/>
                        </a:rPr>
                        <a:t>100</a:t>
                      </a:r>
                      <a:endParaRPr lang="en-US" sz="1400" b="0" i="0" u="none" strike="noStrike" dirty="0">
                        <a:solidFill>
                          <a:srgbClr val="000000"/>
                        </a:solidFill>
                        <a:effectLst/>
                        <a:latin typeface="Calibri" panose="020F0502020204030204" pitchFamily="34" charset="0"/>
                      </a:endParaRPr>
                    </a:p>
                  </a:txBody>
                  <a:tcPr marL="6714" marR="6714" marT="6714" marB="0" anchor="ctr">
                    <a:solidFill>
                      <a:schemeClr val="accent4">
                        <a:lumMod val="20000"/>
                        <a:lumOff val="80000"/>
                      </a:schemeClr>
                    </a:solidFill>
                  </a:tcPr>
                </a:tc>
                <a:tc>
                  <a:txBody>
                    <a:bodyPr/>
                    <a:lstStyle/>
                    <a:p>
                      <a:pPr algn="l"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6714" marR="6714" marT="6714" marB="0" anchor="b">
                    <a:solidFill>
                      <a:schemeClr val="accent4">
                        <a:lumMod val="20000"/>
                        <a:lumOff val="80000"/>
                      </a:schemeClr>
                    </a:solidFill>
                  </a:tcPr>
                </a:tc>
                <a:tc>
                  <a:txBody>
                    <a:bodyPr/>
                    <a:lstStyle/>
                    <a:p>
                      <a:pPr algn="l"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6714" marR="6714" marT="6714" marB="0" anchor="b">
                    <a:noFill/>
                  </a:tcPr>
                </a:tc>
                <a:tc>
                  <a:txBody>
                    <a:bodyPr/>
                    <a:lstStyle/>
                    <a:p>
                      <a:pPr algn="l"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6714" marR="6714" marT="6714" marB="0" anchor="b">
                    <a:noFill/>
                  </a:tcPr>
                </a:tc>
              </a:tr>
            </a:tbl>
          </a:graphicData>
        </a:graphic>
      </p:graphicFrame>
    </p:spTree>
    <p:extLst>
      <p:ext uri="{BB962C8B-B14F-4D97-AF65-F5344CB8AC3E}">
        <p14:creationId xmlns:p14="http://schemas.microsoft.com/office/powerpoint/2010/main" val="262924519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09600" y="1295400"/>
            <a:ext cx="7848599" cy="5562600"/>
          </a:xfrm>
        </p:spPr>
      </p:pic>
      <p:sp>
        <p:nvSpPr>
          <p:cNvPr id="3" name="Title 2"/>
          <p:cNvSpPr>
            <a:spLocks noGrp="1"/>
          </p:cNvSpPr>
          <p:nvPr>
            <p:ph type="title" idx="4294967295"/>
          </p:nvPr>
        </p:nvSpPr>
        <p:spPr>
          <a:xfrm>
            <a:off x="2057400" y="375165"/>
            <a:ext cx="5715000" cy="914400"/>
          </a:xfrm>
        </p:spPr>
        <p:txBody>
          <a:bodyPr>
            <a:normAutofit/>
          </a:bodyPr>
          <a:lstStyle/>
          <a:p>
            <a:pPr algn="l"/>
            <a:r>
              <a:rPr lang="en-US" sz="2400" dirty="0" smtClean="0"/>
              <a:t>Nepal data request areas</a:t>
            </a:r>
            <a:endParaRPr lang="en-US" sz="2400" dirty="0"/>
          </a:p>
        </p:txBody>
      </p:sp>
      <p:sp>
        <p:nvSpPr>
          <p:cNvPr id="5" name="TextBox 4"/>
          <p:cNvSpPr txBox="1"/>
          <p:nvPr/>
        </p:nvSpPr>
        <p:spPr>
          <a:xfrm>
            <a:off x="3048000" y="2209800"/>
            <a:ext cx="914400" cy="369330"/>
          </a:xfrm>
          <a:prstGeom prst="rect">
            <a:avLst/>
          </a:prstGeom>
          <a:noFill/>
          <a:ln w="12700" cap="flat">
            <a:solidFill>
              <a:schemeClr val="bg2">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err="1">
                <a:ln>
                  <a:noFill/>
                </a:ln>
                <a:solidFill>
                  <a:schemeClr val="tx1"/>
                </a:solidFill>
                <a:effectLst/>
                <a:uFillTx/>
              </a:rPr>
              <a:t>Karnali</a:t>
            </a:r>
            <a:endParaRPr kumimoji="0" lang="en-US" sz="1800" b="0" i="0" u="none" strike="noStrike" cap="none" spc="0" normalizeH="0" baseline="0" dirty="0">
              <a:ln>
                <a:noFill/>
              </a:ln>
              <a:solidFill>
                <a:schemeClr val="tx1"/>
              </a:solidFill>
              <a:effectLst/>
              <a:uFillTx/>
            </a:endParaRPr>
          </a:p>
        </p:txBody>
      </p:sp>
      <p:cxnSp>
        <p:nvCxnSpPr>
          <p:cNvPr id="6" name="Straight Arrow Connector 5"/>
          <p:cNvCxnSpPr/>
          <p:nvPr/>
        </p:nvCxnSpPr>
        <p:spPr>
          <a:xfrm flipH="1">
            <a:off x="2590800" y="2590800"/>
            <a:ext cx="914400" cy="838200"/>
          </a:xfrm>
          <a:prstGeom prst="straightConnector1">
            <a:avLst/>
          </a:prstGeom>
          <a:noFill/>
          <a:ln w="25400" cap="flat">
            <a:solidFill>
              <a:srgbClr val="FF000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7" name="TextBox 6"/>
          <p:cNvSpPr txBox="1"/>
          <p:nvPr/>
        </p:nvSpPr>
        <p:spPr>
          <a:xfrm>
            <a:off x="4914900" y="2983470"/>
            <a:ext cx="914400" cy="369330"/>
          </a:xfrm>
          <a:prstGeom prst="rect">
            <a:avLst/>
          </a:prstGeom>
          <a:noFill/>
          <a:ln w="12700" cap="flat">
            <a:solidFill>
              <a:schemeClr val="bg2">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err="1">
                <a:ln>
                  <a:noFill/>
                </a:ln>
                <a:solidFill>
                  <a:schemeClr val="tx1"/>
                </a:solidFill>
                <a:effectLst/>
                <a:uFillTx/>
              </a:rPr>
              <a:t>Trishuli</a:t>
            </a:r>
            <a:endParaRPr kumimoji="0" lang="en-US" sz="1800" b="0" i="0" u="none" strike="noStrike" cap="none" spc="0" normalizeH="0" baseline="0" dirty="0">
              <a:ln>
                <a:noFill/>
              </a:ln>
              <a:solidFill>
                <a:schemeClr val="tx1"/>
              </a:solidFill>
              <a:effectLst/>
              <a:uFillTx/>
            </a:endParaRPr>
          </a:p>
        </p:txBody>
      </p:sp>
      <p:cxnSp>
        <p:nvCxnSpPr>
          <p:cNvPr id="8" name="Straight Arrow Connector 7"/>
          <p:cNvCxnSpPr>
            <a:stCxn id="7" idx="2"/>
          </p:cNvCxnSpPr>
          <p:nvPr/>
        </p:nvCxnSpPr>
        <p:spPr>
          <a:xfrm>
            <a:off x="5372100" y="3352800"/>
            <a:ext cx="114300" cy="877290"/>
          </a:xfrm>
          <a:prstGeom prst="straightConnector1">
            <a:avLst/>
          </a:prstGeom>
          <a:noFill/>
          <a:ln w="25400" cap="flat">
            <a:solidFill>
              <a:srgbClr val="FF000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9" name="TextBox 8"/>
          <p:cNvSpPr txBox="1"/>
          <p:nvPr/>
        </p:nvSpPr>
        <p:spPr>
          <a:xfrm>
            <a:off x="6153149" y="3352800"/>
            <a:ext cx="914400" cy="369330"/>
          </a:xfrm>
          <a:prstGeom prst="rect">
            <a:avLst/>
          </a:prstGeom>
          <a:noFill/>
          <a:ln w="12700" cap="flat">
            <a:solidFill>
              <a:schemeClr val="tx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err="1">
                <a:ln>
                  <a:noFill/>
                </a:ln>
                <a:solidFill>
                  <a:schemeClr val="tx1"/>
                </a:solidFill>
                <a:effectLst/>
                <a:uFillTx/>
              </a:rPr>
              <a:t>Arniko</a:t>
            </a:r>
            <a:endParaRPr kumimoji="0" lang="en-US" sz="1800" b="0" i="0" u="none" strike="noStrike" cap="none" spc="0" normalizeH="0" baseline="0" dirty="0">
              <a:ln>
                <a:noFill/>
              </a:ln>
              <a:solidFill>
                <a:schemeClr val="tx1"/>
              </a:solidFill>
              <a:effectLst/>
              <a:uFillTx/>
            </a:endParaRPr>
          </a:p>
        </p:txBody>
      </p:sp>
      <p:cxnSp>
        <p:nvCxnSpPr>
          <p:cNvPr id="10" name="Straight Arrow Connector 9"/>
          <p:cNvCxnSpPr/>
          <p:nvPr/>
        </p:nvCxnSpPr>
        <p:spPr>
          <a:xfrm flipH="1">
            <a:off x="6000749" y="3722130"/>
            <a:ext cx="609600" cy="676491"/>
          </a:xfrm>
          <a:prstGeom prst="straightConnector1">
            <a:avLst/>
          </a:prstGeom>
          <a:noFill/>
          <a:ln w="25400" cap="flat">
            <a:solidFill>
              <a:srgbClr val="FF000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76358613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0" y="1147797"/>
            <a:ext cx="9144000" cy="5739874"/>
          </a:xfrm>
        </p:spPr>
      </p:pic>
      <p:sp>
        <p:nvSpPr>
          <p:cNvPr id="3" name="Title 2"/>
          <p:cNvSpPr>
            <a:spLocks noGrp="1"/>
          </p:cNvSpPr>
          <p:nvPr>
            <p:ph type="title" idx="4294967295"/>
          </p:nvPr>
        </p:nvSpPr>
        <p:spPr/>
        <p:txBody>
          <a:bodyPr>
            <a:normAutofit fontScale="90000"/>
          </a:bodyPr>
          <a:lstStyle/>
          <a:p>
            <a:pPr algn="l"/>
            <a:endParaRPr lang="en-US" dirty="0"/>
          </a:p>
        </p:txBody>
      </p:sp>
      <p:sp>
        <p:nvSpPr>
          <p:cNvPr id="5" name="TextBox 4"/>
          <p:cNvSpPr txBox="1"/>
          <p:nvPr/>
        </p:nvSpPr>
        <p:spPr>
          <a:xfrm>
            <a:off x="3429000" y="1981200"/>
            <a:ext cx="1981200" cy="369330"/>
          </a:xfrm>
          <a:prstGeom prst="rect">
            <a:avLst/>
          </a:prstGeom>
          <a:noFill/>
          <a:ln w="12700" cap="flat">
            <a:solidFill>
              <a:schemeClr val="bg2">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dirty="0">
                <a:solidFill>
                  <a:srgbClr val="FFFFFF"/>
                </a:solidFill>
              </a:rPr>
              <a:t>Cascade landslide</a:t>
            </a:r>
            <a:endParaRPr kumimoji="0" lang="en-US" sz="1800" b="0" i="0" u="none" strike="noStrike" cap="none" spc="0" normalizeH="0" baseline="0" dirty="0">
              <a:ln>
                <a:noFill/>
              </a:ln>
              <a:solidFill>
                <a:srgbClr val="FFFFFF"/>
              </a:solidFill>
              <a:effectLst/>
              <a:uFillTx/>
            </a:endParaRPr>
          </a:p>
        </p:txBody>
      </p:sp>
      <p:cxnSp>
        <p:nvCxnSpPr>
          <p:cNvPr id="6" name="Straight Arrow Connector 5"/>
          <p:cNvCxnSpPr/>
          <p:nvPr/>
        </p:nvCxnSpPr>
        <p:spPr>
          <a:xfrm flipH="1">
            <a:off x="2971800" y="2362200"/>
            <a:ext cx="914400" cy="838200"/>
          </a:xfrm>
          <a:prstGeom prst="straightConnector1">
            <a:avLst/>
          </a:prstGeom>
          <a:noFill/>
          <a:ln w="25400" cap="flat">
            <a:solidFill>
              <a:srgbClr val="FF000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7" name="TextBox 6"/>
          <p:cNvSpPr txBox="1"/>
          <p:nvPr/>
        </p:nvSpPr>
        <p:spPr>
          <a:xfrm>
            <a:off x="1371600" y="5105400"/>
            <a:ext cx="2286000" cy="369330"/>
          </a:xfrm>
          <a:prstGeom prst="rect">
            <a:avLst/>
          </a:prstGeom>
          <a:noFill/>
          <a:ln w="12700" cap="flat">
            <a:solidFill>
              <a:schemeClr val="bg2">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dirty="0">
                <a:solidFill>
                  <a:srgbClr val="FFFFFF"/>
                </a:solidFill>
              </a:rPr>
              <a:t>Arizona Inn landslide</a:t>
            </a:r>
            <a:endParaRPr kumimoji="0" lang="en-US" sz="1800" b="0" i="0" u="none" strike="noStrike" cap="none" spc="0" normalizeH="0" baseline="0" dirty="0">
              <a:ln>
                <a:noFill/>
              </a:ln>
              <a:solidFill>
                <a:srgbClr val="FFFFFF"/>
              </a:solidFill>
              <a:effectLst/>
              <a:uFillTx/>
            </a:endParaRPr>
          </a:p>
        </p:txBody>
      </p:sp>
      <p:cxnSp>
        <p:nvCxnSpPr>
          <p:cNvPr id="8" name="Straight Arrow Connector 7"/>
          <p:cNvCxnSpPr/>
          <p:nvPr/>
        </p:nvCxnSpPr>
        <p:spPr>
          <a:xfrm flipH="1">
            <a:off x="990600" y="5452477"/>
            <a:ext cx="838199" cy="774213"/>
          </a:xfrm>
          <a:prstGeom prst="straightConnector1">
            <a:avLst/>
          </a:prstGeom>
          <a:noFill/>
          <a:ln w="25400" cap="flat">
            <a:solidFill>
              <a:srgbClr val="FF000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9" name="TextBox 8"/>
          <p:cNvSpPr txBox="1"/>
          <p:nvPr/>
        </p:nvSpPr>
        <p:spPr>
          <a:xfrm>
            <a:off x="1598850" y="6248400"/>
            <a:ext cx="2515949" cy="369330"/>
          </a:xfrm>
          <a:prstGeom prst="rect">
            <a:avLst/>
          </a:prstGeom>
          <a:noFill/>
          <a:ln w="12700" cap="flat">
            <a:solidFill>
              <a:schemeClr val="bg2">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dirty="0" err="1">
                <a:solidFill>
                  <a:srgbClr val="FFFFFF"/>
                </a:solidFill>
              </a:rPr>
              <a:t>Hooskanaden</a:t>
            </a:r>
            <a:r>
              <a:rPr lang="en-US" dirty="0">
                <a:solidFill>
                  <a:srgbClr val="FFFFFF"/>
                </a:solidFill>
              </a:rPr>
              <a:t> landslide</a:t>
            </a:r>
            <a:endParaRPr kumimoji="0" lang="en-US" sz="1800" b="0" i="0" u="none" strike="noStrike" cap="none" spc="0" normalizeH="0" baseline="0" dirty="0">
              <a:ln>
                <a:noFill/>
              </a:ln>
              <a:solidFill>
                <a:srgbClr val="FFFFFF"/>
              </a:solidFill>
              <a:effectLst/>
              <a:uFillTx/>
            </a:endParaRPr>
          </a:p>
        </p:txBody>
      </p:sp>
      <p:cxnSp>
        <p:nvCxnSpPr>
          <p:cNvPr id="10" name="Straight Arrow Connector 9"/>
          <p:cNvCxnSpPr/>
          <p:nvPr/>
        </p:nvCxnSpPr>
        <p:spPr>
          <a:xfrm flipH="1">
            <a:off x="990600" y="6433065"/>
            <a:ext cx="608252" cy="184665"/>
          </a:xfrm>
          <a:prstGeom prst="straightConnector1">
            <a:avLst/>
          </a:prstGeom>
          <a:noFill/>
          <a:ln w="25400" cap="flat">
            <a:solidFill>
              <a:srgbClr val="FF000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11" name="TextBox 10"/>
          <p:cNvSpPr txBox="1"/>
          <p:nvPr/>
        </p:nvSpPr>
        <p:spPr>
          <a:xfrm>
            <a:off x="5181600" y="1295400"/>
            <a:ext cx="2209800" cy="369330"/>
          </a:xfrm>
          <a:prstGeom prst="rect">
            <a:avLst/>
          </a:prstGeom>
          <a:noFill/>
          <a:ln w="12700" cap="flat">
            <a:solidFill>
              <a:schemeClr val="bg2">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FFFFFF"/>
                </a:solidFill>
                <a:effectLst/>
                <a:uFillTx/>
              </a:rPr>
              <a:t>Wenatchee landslide</a:t>
            </a:r>
          </a:p>
        </p:txBody>
      </p:sp>
      <p:cxnSp>
        <p:nvCxnSpPr>
          <p:cNvPr id="12" name="Straight Arrow Connector 11"/>
          <p:cNvCxnSpPr/>
          <p:nvPr/>
        </p:nvCxnSpPr>
        <p:spPr>
          <a:xfrm flipH="1">
            <a:off x="4419600" y="1524000"/>
            <a:ext cx="762000" cy="0"/>
          </a:xfrm>
          <a:prstGeom prst="straightConnector1">
            <a:avLst/>
          </a:prstGeom>
          <a:noFill/>
          <a:ln w="25400" cap="flat">
            <a:solidFill>
              <a:srgbClr val="FF000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2" name="TextBox 1"/>
          <p:cNvSpPr txBox="1"/>
          <p:nvPr/>
        </p:nvSpPr>
        <p:spPr>
          <a:xfrm>
            <a:off x="2118164" y="306714"/>
            <a:ext cx="5273236"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sz="3600" dirty="0">
                <a:solidFill>
                  <a:srgbClr val="FFFFFF"/>
                </a:solidFill>
              </a:rPr>
              <a:t> PNW </a:t>
            </a:r>
            <a:r>
              <a:rPr lang="en-US" sz="3600" dirty="0" smtClean="0">
                <a:solidFill>
                  <a:srgbClr val="FFFFFF"/>
                </a:solidFill>
              </a:rPr>
              <a:t>data request areas</a:t>
            </a:r>
            <a:endParaRPr kumimoji="0" lang="en-US" sz="3600" b="0" i="0" u="none" strike="noStrike" cap="none" spc="0" normalizeH="0" baseline="0" dirty="0">
              <a:ln>
                <a:noFill/>
              </a:ln>
              <a:solidFill>
                <a:srgbClr val="FFFFFF"/>
              </a:solidFill>
              <a:effectLst/>
              <a:uFillTx/>
            </a:endParaRPr>
          </a:p>
        </p:txBody>
      </p:sp>
    </p:spTree>
    <p:extLst>
      <p:ext uri="{BB962C8B-B14F-4D97-AF65-F5344CB8AC3E}">
        <p14:creationId xmlns:p14="http://schemas.microsoft.com/office/powerpoint/2010/main" val="336096978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sz="2800" dirty="0"/>
              <a:t>PI: Sigrid Roessner</a:t>
            </a:r>
          </a:p>
          <a:p>
            <a:pPr marL="0" indent="0">
              <a:buNone/>
            </a:pPr>
            <a:r>
              <a:rPr lang="en-US" sz="2800" dirty="0"/>
              <a:t>     </a:t>
            </a:r>
          </a:p>
          <a:p>
            <a:r>
              <a:rPr lang="en-US" sz="2800" dirty="0"/>
              <a:t>Nepal: </a:t>
            </a:r>
            <a:r>
              <a:rPr lang="en-US" sz="2800" dirty="0" smtClean="0"/>
              <a:t>Tasking </a:t>
            </a:r>
            <a:r>
              <a:rPr lang="en-US" sz="2800" dirty="0"/>
              <a:t>requested submitted for </a:t>
            </a:r>
            <a:r>
              <a:rPr lang="en-US" sz="2800" dirty="0" err="1"/>
              <a:t>Trishuli</a:t>
            </a:r>
            <a:r>
              <a:rPr lang="en-US" sz="2800" dirty="0"/>
              <a:t> and </a:t>
            </a:r>
            <a:r>
              <a:rPr lang="en-US" sz="2800" dirty="0" err="1"/>
              <a:t>Arniko</a:t>
            </a:r>
            <a:r>
              <a:rPr lang="en-US" sz="2800" dirty="0"/>
              <a:t> highways. (GFZ </a:t>
            </a:r>
            <a:r>
              <a:rPr lang="en-US" sz="2800" dirty="0" err="1"/>
              <a:t>Postdam</a:t>
            </a:r>
            <a:r>
              <a:rPr lang="en-US" sz="2800" dirty="0"/>
              <a:t>)</a:t>
            </a:r>
          </a:p>
          <a:p>
            <a:pPr marL="0" indent="0">
              <a:buNone/>
            </a:pPr>
            <a:r>
              <a:rPr lang="en-US" sz="2800" dirty="0"/>
              <a:t> </a:t>
            </a:r>
          </a:p>
          <a:p>
            <a:r>
              <a:rPr lang="en-US" sz="2800" dirty="0"/>
              <a:t>PNW: </a:t>
            </a:r>
            <a:r>
              <a:rPr lang="en-US" sz="2800" dirty="0" smtClean="0"/>
              <a:t>Tasking </a:t>
            </a:r>
            <a:r>
              <a:rPr lang="en-US" sz="2800" dirty="0"/>
              <a:t>request submitted for </a:t>
            </a:r>
            <a:r>
              <a:rPr lang="en-US" sz="2800" dirty="0" smtClean="0"/>
              <a:t>3 </a:t>
            </a:r>
            <a:r>
              <a:rPr lang="en-US" sz="2800" dirty="0"/>
              <a:t>landslide areas. (Oregon State University and Southern Methodist University)</a:t>
            </a:r>
          </a:p>
          <a:p>
            <a:endParaRPr lang="en-US" sz="2800" dirty="0"/>
          </a:p>
          <a:p>
            <a:r>
              <a:rPr lang="en-US" sz="2800" b="1" dirty="0"/>
              <a:t>Status</a:t>
            </a:r>
            <a:r>
              <a:rPr lang="en-US" sz="2800" dirty="0"/>
              <a:t>: </a:t>
            </a:r>
            <a:r>
              <a:rPr lang="en-US" sz="2800" dirty="0" smtClean="0"/>
              <a:t>Confirming requested areas in Nepal and PNW</a:t>
            </a:r>
            <a:endParaRPr lang="en-US" sz="2800" dirty="0"/>
          </a:p>
          <a:p>
            <a:endParaRPr lang="en-US" sz="2800" dirty="0"/>
          </a:p>
          <a:p>
            <a:pPr marL="0" indent="0">
              <a:buNone/>
            </a:pPr>
            <a:endParaRPr lang="en-US" sz="2800" dirty="0"/>
          </a:p>
          <a:p>
            <a:pPr marL="0" indent="0">
              <a:buNone/>
            </a:pPr>
            <a:endParaRPr lang="en-US" sz="2800" dirty="0"/>
          </a:p>
        </p:txBody>
      </p:sp>
      <p:sp>
        <p:nvSpPr>
          <p:cNvPr id="3" name="Title 2"/>
          <p:cNvSpPr>
            <a:spLocks noGrp="1"/>
          </p:cNvSpPr>
          <p:nvPr>
            <p:ph type="title" idx="4294967295"/>
          </p:nvPr>
        </p:nvSpPr>
        <p:spPr>
          <a:xfrm>
            <a:off x="1066800" y="381000"/>
            <a:ext cx="7543800" cy="914400"/>
          </a:xfrm>
        </p:spPr>
        <p:txBody>
          <a:bodyPr>
            <a:normAutofit/>
          </a:bodyPr>
          <a:lstStyle/>
          <a:p>
            <a:pPr algn="l"/>
            <a:r>
              <a:rPr lang="en-US" dirty="0"/>
              <a:t>                  DLR/</a:t>
            </a:r>
            <a:r>
              <a:rPr lang="en-US" dirty="0" err="1"/>
              <a:t>TerraSAR</a:t>
            </a:r>
            <a:r>
              <a:rPr lang="en-US" dirty="0"/>
              <a:t>-X</a:t>
            </a:r>
          </a:p>
        </p:txBody>
      </p:sp>
    </p:spTree>
    <p:extLst>
      <p:ext uri="{BB962C8B-B14F-4D97-AF65-F5344CB8AC3E}">
        <p14:creationId xmlns:p14="http://schemas.microsoft.com/office/powerpoint/2010/main" val="149787136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57200" y="1600200"/>
            <a:ext cx="8686800" cy="4724400"/>
          </a:xfrm>
        </p:spPr>
        <p:txBody>
          <a:bodyPr/>
          <a:lstStyle/>
          <a:p>
            <a:pPr marL="0" indent="0">
              <a:buNone/>
            </a:pPr>
            <a:r>
              <a:rPr lang="en-US" sz="2400" dirty="0"/>
              <a:t>PI: Jean Philippe Malet</a:t>
            </a:r>
          </a:p>
          <a:p>
            <a:pPr marL="0" indent="0">
              <a:buNone/>
            </a:pPr>
            <a:endParaRPr lang="en-US" sz="2400" dirty="0"/>
          </a:p>
          <a:p>
            <a:pPr marL="0" indent="0">
              <a:buNone/>
            </a:pPr>
            <a:r>
              <a:rPr lang="en-US" sz="2400" b="1" dirty="0"/>
              <a:t>Status</a:t>
            </a:r>
            <a:r>
              <a:rPr lang="en-US" sz="2400" dirty="0"/>
              <a:t>: Agreements have been </a:t>
            </a:r>
            <a:r>
              <a:rPr lang="en-US" sz="2400" dirty="0" smtClean="0"/>
              <a:t>signed and SOAR </a:t>
            </a:r>
            <a:r>
              <a:rPr lang="en-US" sz="2400" dirty="0" err="1" smtClean="0"/>
              <a:t>Geohazard</a:t>
            </a:r>
            <a:r>
              <a:rPr lang="en-US" sz="2400" dirty="0" smtClean="0"/>
              <a:t> proposal has been accepted by CSA. </a:t>
            </a:r>
            <a:r>
              <a:rPr lang="en-US" sz="2400" dirty="0"/>
              <a:t>Access to acquisition planning tool has been established.</a:t>
            </a:r>
          </a:p>
          <a:p>
            <a:pPr marL="0" indent="0">
              <a:buNone/>
            </a:pPr>
            <a:endParaRPr lang="en-US" sz="2400" dirty="0" smtClean="0"/>
          </a:p>
          <a:p>
            <a:pPr marL="0" indent="0">
              <a:buNone/>
            </a:pPr>
            <a:r>
              <a:rPr lang="en-US" sz="2400" dirty="0" smtClean="0"/>
              <a:t>Image Quotas:</a:t>
            </a:r>
            <a:endParaRPr lang="en-US" sz="2400" dirty="0"/>
          </a:p>
          <a:p>
            <a:pPr marL="0" indent="0">
              <a:buNone/>
            </a:pPr>
            <a:r>
              <a:rPr lang="en-US" sz="2400" dirty="0"/>
              <a:t>Nepal: </a:t>
            </a:r>
            <a:r>
              <a:rPr lang="en-US" sz="2400" dirty="0" smtClean="0"/>
              <a:t>60 archived</a:t>
            </a:r>
            <a:endParaRPr lang="en-US" sz="2400" dirty="0"/>
          </a:p>
          <a:p>
            <a:pPr marL="0" indent="0">
              <a:buNone/>
            </a:pPr>
            <a:endParaRPr lang="en-US" sz="2400" dirty="0"/>
          </a:p>
          <a:p>
            <a:pPr marL="0" indent="0">
              <a:buNone/>
            </a:pPr>
            <a:r>
              <a:rPr lang="en-US" sz="2400" dirty="0"/>
              <a:t>PNW: </a:t>
            </a:r>
            <a:r>
              <a:rPr lang="en-US" sz="2400" dirty="0" smtClean="0"/>
              <a:t>50 archived</a:t>
            </a:r>
          </a:p>
          <a:p>
            <a:pPr marL="0" indent="0">
              <a:buNone/>
            </a:pPr>
            <a:endParaRPr lang="en-US" sz="2400" dirty="0" smtClean="0"/>
          </a:p>
          <a:p>
            <a:pPr marL="0" indent="0">
              <a:buNone/>
            </a:pPr>
            <a:endParaRPr lang="en-US" sz="2400" dirty="0"/>
          </a:p>
        </p:txBody>
      </p:sp>
      <p:sp>
        <p:nvSpPr>
          <p:cNvPr id="3" name="Title 2"/>
          <p:cNvSpPr>
            <a:spLocks noGrp="1"/>
          </p:cNvSpPr>
          <p:nvPr>
            <p:ph type="title" idx="4294967295"/>
          </p:nvPr>
        </p:nvSpPr>
        <p:spPr>
          <a:xfrm>
            <a:off x="1295400" y="304800"/>
            <a:ext cx="7543800" cy="914400"/>
          </a:xfrm>
        </p:spPr>
        <p:txBody>
          <a:bodyPr>
            <a:normAutofit/>
          </a:bodyPr>
          <a:lstStyle/>
          <a:p>
            <a:pPr algn="l"/>
            <a:r>
              <a:rPr lang="en-US" dirty="0"/>
              <a:t>                  CSA/Radarsat-2</a:t>
            </a:r>
          </a:p>
        </p:txBody>
      </p:sp>
    </p:spTree>
    <p:extLst>
      <p:ext uri="{BB962C8B-B14F-4D97-AF65-F5344CB8AC3E}">
        <p14:creationId xmlns:p14="http://schemas.microsoft.com/office/powerpoint/2010/main" val="285727746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marL="0" indent="0">
              <a:buNone/>
            </a:pPr>
            <a:r>
              <a:rPr lang="en-US" sz="3200" dirty="0"/>
              <a:t>PI: Signatory PI </a:t>
            </a:r>
            <a:r>
              <a:rPr lang="en-US" sz="3200" dirty="0" smtClean="0"/>
              <a:t>is likely Sigrid Roessner (will be </a:t>
            </a:r>
            <a:r>
              <a:rPr lang="en-US" sz="3200" dirty="0"/>
              <a:t>submitted on September).</a:t>
            </a:r>
          </a:p>
          <a:p>
            <a:pPr marL="0" indent="0">
              <a:buNone/>
            </a:pPr>
            <a:endParaRPr lang="en-US" sz="3200" dirty="0"/>
          </a:p>
          <a:p>
            <a:pPr marL="0" indent="0">
              <a:buNone/>
            </a:pPr>
            <a:r>
              <a:rPr lang="en-US" sz="3200" b="1" dirty="0"/>
              <a:t>Status</a:t>
            </a:r>
            <a:r>
              <a:rPr lang="en-US" sz="3200" dirty="0"/>
              <a:t>: All the signatures of the participants have been collected. Detailed proposal will be submitted on September to establish the quota. </a:t>
            </a:r>
          </a:p>
        </p:txBody>
      </p:sp>
      <p:sp>
        <p:nvSpPr>
          <p:cNvPr id="3" name="Title 2"/>
          <p:cNvSpPr>
            <a:spLocks noGrp="1"/>
          </p:cNvSpPr>
          <p:nvPr>
            <p:ph type="title" idx="4294967295"/>
          </p:nvPr>
        </p:nvSpPr>
        <p:spPr>
          <a:xfrm>
            <a:off x="762000" y="304800"/>
            <a:ext cx="7543800" cy="914400"/>
          </a:xfrm>
        </p:spPr>
        <p:txBody>
          <a:bodyPr>
            <a:normAutofit/>
          </a:bodyPr>
          <a:lstStyle/>
          <a:p>
            <a:pPr algn="l"/>
            <a:r>
              <a:rPr lang="en-US" dirty="0"/>
              <a:t>                  ASI/COSMO-</a:t>
            </a:r>
            <a:r>
              <a:rPr lang="en-US" dirty="0" err="1"/>
              <a:t>SkyMed</a:t>
            </a:r>
            <a:endParaRPr lang="en-US" dirty="0"/>
          </a:p>
        </p:txBody>
      </p:sp>
    </p:spTree>
    <p:extLst>
      <p:ext uri="{BB962C8B-B14F-4D97-AF65-F5344CB8AC3E}">
        <p14:creationId xmlns:p14="http://schemas.microsoft.com/office/powerpoint/2010/main" val="47340875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215358"/>
            <a:ext cx="8839200" cy="4724400"/>
          </a:xfrm>
        </p:spPr>
        <p:txBody>
          <a:bodyPr/>
          <a:lstStyle/>
          <a:p>
            <a:pPr marL="0" indent="0">
              <a:buNone/>
            </a:pPr>
            <a:r>
              <a:rPr lang="en-US" b="1" u="sng" dirty="0" smtClean="0"/>
              <a:t>Pleiades</a:t>
            </a:r>
          </a:p>
          <a:p>
            <a:pPr marL="0" indent="0">
              <a:buNone/>
            </a:pPr>
            <a:r>
              <a:rPr lang="en-US" b="1" dirty="0" smtClean="0"/>
              <a:t>Status</a:t>
            </a:r>
            <a:r>
              <a:rPr lang="en-US" dirty="0"/>
              <a:t>: Received approval from CNES for images, working to sign the Specific user Agreement. A total of 40,000 km</a:t>
            </a:r>
            <a:r>
              <a:rPr lang="en-US" baseline="30000" dirty="0"/>
              <a:t>2</a:t>
            </a:r>
            <a:r>
              <a:rPr lang="en-US" dirty="0"/>
              <a:t> can be requested within 3 year </a:t>
            </a:r>
            <a:r>
              <a:rPr lang="en-US" dirty="0" smtClean="0"/>
              <a:t>pilot. Agreements for specific data requests  need to be confirmed with participants in CEOS landslide pilot</a:t>
            </a:r>
            <a:endParaRPr lang="en-US" dirty="0"/>
          </a:p>
          <a:p>
            <a:pPr marL="0" indent="0">
              <a:buNone/>
            </a:pPr>
            <a:endParaRPr lang="en-US" b="1" dirty="0"/>
          </a:p>
          <a:p>
            <a:pPr marL="0" indent="0">
              <a:buNone/>
            </a:pPr>
            <a:r>
              <a:rPr lang="en-US" dirty="0"/>
              <a:t>Nepal: Archived imagery request for </a:t>
            </a:r>
            <a:r>
              <a:rPr lang="en-US" dirty="0" err="1" smtClean="0"/>
              <a:t>Karnali</a:t>
            </a:r>
            <a:r>
              <a:rPr lang="en-US" dirty="0" smtClean="0"/>
              <a:t>, </a:t>
            </a:r>
            <a:r>
              <a:rPr lang="en-US" dirty="0" err="1" smtClean="0"/>
              <a:t>Arniko</a:t>
            </a:r>
            <a:r>
              <a:rPr lang="en-US" dirty="0" smtClean="0"/>
              <a:t> and </a:t>
            </a:r>
            <a:r>
              <a:rPr lang="en-US" dirty="0" err="1" smtClean="0"/>
              <a:t>Pasang</a:t>
            </a:r>
            <a:r>
              <a:rPr lang="en-US" dirty="0" smtClean="0"/>
              <a:t> </a:t>
            </a:r>
            <a:r>
              <a:rPr lang="en-US" dirty="0" err="1" smtClean="0"/>
              <a:t>Lhamu</a:t>
            </a:r>
            <a:r>
              <a:rPr lang="en-US" dirty="0" smtClean="0"/>
              <a:t> highway</a:t>
            </a:r>
            <a:endParaRPr lang="en-US" dirty="0"/>
          </a:p>
          <a:p>
            <a:pPr marL="0" indent="0">
              <a:buNone/>
            </a:pPr>
            <a:endParaRPr lang="en-US" dirty="0"/>
          </a:p>
          <a:p>
            <a:pPr marL="0" indent="0">
              <a:buNone/>
            </a:pPr>
            <a:r>
              <a:rPr lang="en-US" dirty="0"/>
              <a:t>PNW: Archived and tasking request for Arizona Inn and </a:t>
            </a:r>
            <a:r>
              <a:rPr lang="en-US" dirty="0" err="1"/>
              <a:t>Hooskanaden</a:t>
            </a:r>
            <a:r>
              <a:rPr lang="en-US" dirty="0"/>
              <a:t> landslides (Oregon State University)</a:t>
            </a:r>
          </a:p>
          <a:p>
            <a:pPr marL="0" indent="0">
              <a:buNone/>
            </a:pPr>
            <a:r>
              <a:rPr lang="en-US" b="1" u="sng" dirty="0" smtClean="0"/>
              <a:t>SPOT</a:t>
            </a:r>
            <a:endParaRPr lang="en-US" b="1" u="sng" dirty="0"/>
          </a:p>
          <a:p>
            <a:pPr marL="0" indent="0">
              <a:buNone/>
            </a:pPr>
            <a:r>
              <a:rPr lang="en-US" sz="1800" dirty="0"/>
              <a:t>Most of the image request came for SPOT 6/7 which is not available from CEOS. CNES suggested and alternative way for requesting data through GEOSUD with Jean Philippe Malet as PI.  </a:t>
            </a:r>
          </a:p>
          <a:p>
            <a:pPr marL="0" indent="0">
              <a:buNone/>
            </a:pPr>
            <a:r>
              <a:rPr lang="en-US" sz="1800" b="1" dirty="0"/>
              <a:t>Status</a:t>
            </a:r>
            <a:r>
              <a:rPr lang="en-US" sz="1800" dirty="0"/>
              <a:t>: Waiting for information from </a:t>
            </a:r>
            <a:r>
              <a:rPr lang="en-US" sz="1800" dirty="0" smtClean="0"/>
              <a:t>Jean-Philippe </a:t>
            </a:r>
            <a:r>
              <a:rPr lang="en-US" sz="1800" dirty="0"/>
              <a:t>Malet</a:t>
            </a:r>
          </a:p>
        </p:txBody>
      </p:sp>
      <p:sp>
        <p:nvSpPr>
          <p:cNvPr id="3" name="Title 2"/>
          <p:cNvSpPr>
            <a:spLocks noGrp="1"/>
          </p:cNvSpPr>
          <p:nvPr>
            <p:ph type="title" idx="4294967295"/>
          </p:nvPr>
        </p:nvSpPr>
        <p:spPr>
          <a:xfrm>
            <a:off x="457200" y="304800"/>
            <a:ext cx="7543800" cy="914400"/>
          </a:xfrm>
        </p:spPr>
        <p:txBody>
          <a:bodyPr>
            <a:normAutofit/>
          </a:bodyPr>
          <a:lstStyle/>
          <a:p>
            <a:pPr algn="l"/>
            <a:r>
              <a:rPr lang="en-US" dirty="0"/>
              <a:t>                  </a:t>
            </a:r>
            <a:r>
              <a:rPr lang="en-US" dirty="0" smtClean="0"/>
              <a:t>CNES - Pleiades/SPOT</a:t>
            </a:r>
            <a:endParaRPr lang="en-US" dirty="0"/>
          </a:p>
        </p:txBody>
      </p:sp>
    </p:spTree>
    <p:extLst>
      <p:ext uri="{BB962C8B-B14F-4D97-AF65-F5344CB8AC3E}">
        <p14:creationId xmlns:p14="http://schemas.microsoft.com/office/powerpoint/2010/main" val="163704773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0"/>
            <a:ext cx="6081243" cy="1325563"/>
          </a:xfrm>
        </p:spPr>
        <p:txBody>
          <a:bodyPr>
            <a:normAutofit/>
          </a:bodyPr>
          <a:lstStyle/>
          <a:p>
            <a:r>
              <a:rPr lang="en-US" sz="2800" dirty="0" smtClean="0">
                <a:latin typeface="Arial" panose="020B0604020202020204" pitchFamily="34" charset="0"/>
                <a:cs typeface="Arial" panose="020B0604020202020204" pitchFamily="34" charset="0"/>
              </a:rPr>
              <a:t>Suggested rapid response for landslide disasters</a:t>
            </a:r>
            <a:endParaRPr lang="en-US" sz="2800" dirty="0">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p:txBody>
          <a:bodyPr>
            <a:normAutofit lnSpcReduction="10000"/>
          </a:bodyPr>
          <a:lstStyle/>
          <a:p>
            <a:r>
              <a:rPr lang="en-US" dirty="0" smtClean="0">
                <a:latin typeface="Arial" panose="020B0604020202020204" pitchFamily="34" charset="0"/>
                <a:cs typeface="Arial" panose="020B0604020202020204" pitchFamily="34" charset="0"/>
              </a:rPr>
              <a:t>Disaster occurs</a:t>
            </a:r>
          </a:p>
          <a:p>
            <a:r>
              <a:rPr lang="en-US" dirty="0" smtClean="0">
                <a:latin typeface="Arial" panose="020B0604020202020204" pitchFamily="34" charset="0"/>
                <a:cs typeface="Arial" panose="020B0604020202020204" pitchFamily="34" charset="0"/>
              </a:rPr>
              <a:t>Co-leads have a coordination e-mail to determine next steps</a:t>
            </a:r>
          </a:p>
          <a:p>
            <a:r>
              <a:rPr lang="en-US" dirty="0" smtClean="0">
                <a:latin typeface="Arial" panose="020B0604020202020204" pitchFamily="34" charset="0"/>
                <a:cs typeface="Arial" panose="020B0604020202020204" pitchFamily="34" charset="0"/>
              </a:rPr>
              <a:t>Send out CEOS Landslide WG e-mail</a:t>
            </a:r>
          </a:p>
          <a:p>
            <a:pPr lvl="1"/>
            <a:r>
              <a:rPr lang="en-US" dirty="0" smtClean="0">
                <a:latin typeface="Arial" panose="020B0604020202020204" pitchFamily="34" charset="0"/>
                <a:cs typeface="Arial" panose="020B0604020202020204" pitchFamily="34" charset="0"/>
              </a:rPr>
              <a:t>Determine potential end user group to be recipient of information </a:t>
            </a:r>
          </a:p>
          <a:p>
            <a:pPr lvl="1"/>
            <a:r>
              <a:rPr lang="en-US" dirty="0" smtClean="0">
                <a:latin typeface="Arial" panose="020B0604020202020204" pitchFamily="34" charset="0"/>
                <a:cs typeface="Arial" panose="020B0604020202020204" pitchFamily="34" charset="0"/>
              </a:rPr>
              <a:t>Determine core response group from CEOS group</a:t>
            </a:r>
          </a:p>
          <a:p>
            <a:r>
              <a:rPr lang="en-US" dirty="0" smtClean="0">
                <a:latin typeface="Arial" panose="020B0604020202020204" pitchFamily="34" charset="0"/>
                <a:cs typeface="Arial" panose="020B0604020202020204" pitchFamily="34" charset="0"/>
              </a:rPr>
              <a:t>Establish frequency of coordinating calls and create lead for engaging with end users</a:t>
            </a:r>
          </a:p>
          <a:p>
            <a:r>
              <a:rPr lang="en-US" dirty="0">
                <a:latin typeface="Arial" panose="020B0604020202020204" pitchFamily="34" charset="0"/>
                <a:cs typeface="Arial" panose="020B0604020202020204" pitchFamily="34" charset="0"/>
              </a:rPr>
              <a:t>Determine data availability from disaster </a:t>
            </a:r>
            <a:r>
              <a:rPr lang="en-US" dirty="0" smtClean="0">
                <a:latin typeface="Arial" panose="020B0604020202020204" pitchFamily="34" charset="0"/>
                <a:cs typeface="Arial" panose="020B0604020202020204" pitchFamily="34" charset="0"/>
              </a:rPr>
              <a:t>charter</a:t>
            </a:r>
          </a:p>
          <a:p>
            <a:r>
              <a:rPr lang="en-US" dirty="0" smtClean="0">
                <a:latin typeface="Arial" panose="020B0604020202020204" pitchFamily="34" charset="0"/>
                <a:cs typeface="Arial" panose="020B0604020202020204" pitchFamily="34" charset="0"/>
              </a:rPr>
              <a:t>Request additional tasking from CEOS (coordinating with other pilots if relevant)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902144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smtClean="0"/>
              <a:t>Research activities focused on application of remote sensing data products utilizing either publically available data or scenes obtained through an alternative agreements</a:t>
            </a:r>
          </a:p>
          <a:p>
            <a:endParaRPr lang="en-US" dirty="0"/>
          </a:p>
        </p:txBody>
      </p:sp>
      <p:sp>
        <p:nvSpPr>
          <p:cNvPr id="3" name="Title 2"/>
          <p:cNvSpPr>
            <a:spLocks noGrp="1"/>
          </p:cNvSpPr>
          <p:nvPr>
            <p:ph type="title" idx="4294967295"/>
          </p:nvPr>
        </p:nvSpPr>
        <p:spPr>
          <a:xfrm>
            <a:off x="-228600" y="304800"/>
            <a:ext cx="7543800" cy="914400"/>
          </a:xfrm>
        </p:spPr>
        <p:txBody>
          <a:bodyPr>
            <a:normAutofit/>
          </a:bodyPr>
          <a:lstStyle/>
          <a:p>
            <a:r>
              <a:rPr lang="en-US" dirty="0" smtClean="0"/>
              <a:t>Recent research activities</a:t>
            </a:r>
            <a:endParaRPr lang="en-US" dirty="0"/>
          </a:p>
        </p:txBody>
      </p:sp>
    </p:spTree>
    <p:extLst>
      <p:ext uri="{BB962C8B-B14F-4D97-AF65-F5344CB8AC3E}">
        <p14:creationId xmlns:p14="http://schemas.microsoft.com/office/powerpoint/2010/main" val="198096320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752600" y="1371600"/>
            <a:ext cx="7315200" cy="4724400"/>
          </a:xfrm>
        </p:spPr>
        <p:txBody>
          <a:bodyPr/>
          <a:lstStyle/>
          <a:p>
            <a:pPr eaLnBrk="1" fontAlgn="auto" hangingPunct="1">
              <a:spcAft>
                <a:spcPts val="0"/>
              </a:spcAft>
              <a:buFont typeface="Arial"/>
              <a:buChar char="•"/>
              <a:defRPr/>
            </a:pPr>
            <a:endParaRPr lang="en-US" sz="2400" dirty="0">
              <a:sym typeface="Arial Bold"/>
            </a:endParaRPr>
          </a:p>
          <a:p>
            <a:pPr marL="0" indent="0" eaLnBrk="1" fontAlgn="auto" hangingPunct="1">
              <a:spcAft>
                <a:spcPts val="0"/>
              </a:spcAft>
              <a:buFont typeface="Arial"/>
              <a:buNone/>
              <a:defRPr/>
            </a:pPr>
            <a:r>
              <a:rPr lang="en-US" sz="2400" b="1" dirty="0">
                <a:sym typeface="Arial Bold"/>
              </a:rPr>
              <a:t>Dr. Dalia Kirschbaum</a:t>
            </a:r>
            <a:r>
              <a:rPr lang="en-US" sz="2400" dirty="0">
                <a:sym typeface="Arial Bold"/>
              </a:rPr>
              <a:t>, NASA Goddard Space Flight Center, Maryland, USA</a:t>
            </a:r>
          </a:p>
          <a:p>
            <a:pPr marL="0" indent="0" eaLnBrk="1" fontAlgn="auto" hangingPunct="1">
              <a:spcAft>
                <a:spcPts val="0"/>
              </a:spcAft>
              <a:buFont typeface="Arial"/>
              <a:buNone/>
              <a:defRPr/>
            </a:pPr>
            <a:endParaRPr lang="en-US" sz="2400" b="1" dirty="0" smtClean="0">
              <a:sym typeface="Arial Bold"/>
            </a:endParaRPr>
          </a:p>
          <a:p>
            <a:pPr marL="0" indent="0" eaLnBrk="1" fontAlgn="auto" hangingPunct="1">
              <a:spcAft>
                <a:spcPts val="0"/>
              </a:spcAft>
              <a:buFont typeface="Arial"/>
              <a:buNone/>
              <a:defRPr/>
            </a:pPr>
            <a:r>
              <a:rPr lang="en-US" sz="2400" b="1" dirty="0">
                <a:sym typeface="Arial Bold"/>
              </a:rPr>
              <a:t>Dr. Jonathan Godt</a:t>
            </a:r>
            <a:r>
              <a:rPr lang="en-US" sz="2400" dirty="0">
                <a:sym typeface="Arial Bold"/>
              </a:rPr>
              <a:t>, Landslide Hazards Coordinator, U.S. Geological Survey, Colorado, USA</a:t>
            </a:r>
          </a:p>
          <a:p>
            <a:pPr marL="0" indent="0" eaLnBrk="1" fontAlgn="auto" hangingPunct="1">
              <a:spcAft>
                <a:spcPts val="0"/>
              </a:spcAft>
              <a:buFont typeface="Arial"/>
              <a:buNone/>
              <a:defRPr/>
            </a:pPr>
            <a:endParaRPr lang="en-US" sz="2400" b="1" dirty="0" smtClean="0">
              <a:sym typeface="Arial Bold"/>
            </a:endParaRPr>
          </a:p>
          <a:p>
            <a:pPr marL="0" indent="0" eaLnBrk="1" fontAlgn="auto" hangingPunct="1">
              <a:spcAft>
                <a:spcPts val="0"/>
              </a:spcAft>
              <a:buFont typeface="Arial"/>
              <a:buNone/>
              <a:defRPr/>
            </a:pPr>
            <a:r>
              <a:rPr lang="en-US" sz="2400" b="1" dirty="0">
                <a:sym typeface="Arial Bold"/>
              </a:rPr>
              <a:t>Dr. Jean-Philippe Malet</a:t>
            </a:r>
            <a:r>
              <a:rPr lang="en-US" sz="2400" dirty="0">
                <a:sym typeface="Arial Bold"/>
              </a:rPr>
              <a:t>, School and Observatory of Earth Sciences, University </a:t>
            </a:r>
            <a:r>
              <a:rPr lang="en-US" sz="2400" dirty="0">
                <a:solidFill>
                  <a:schemeClr val="tx1"/>
                </a:solidFill>
                <a:sym typeface="Arial Bold"/>
              </a:rPr>
              <a:t>of Strasbourg</a:t>
            </a:r>
            <a:r>
              <a:rPr lang="en-US" sz="2400" dirty="0" smtClean="0">
                <a:sym typeface="Arial Bold"/>
              </a:rPr>
              <a:t>, </a:t>
            </a:r>
            <a:r>
              <a:rPr lang="en-US" sz="2400" dirty="0">
                <a:sym typeface="Arial Bold"/>
              </a:rPr>
              <a:t>France</a:t>
            </a:r>
          </a:p>
          <a:p>
            <a:pPr marL="0" indent="0" eaLnBrk="1" fontAlgn="auto" hangingPunct="1">
              <a:spcAft>
                <a:spcPts val="0"/>
              </a:spcAft>
              <a:buFont typeface="Arial"/>
              <a:buNone/>
              <a:defRPr/>
            </a:pPr>
            <a:endParaRPr lang="en-US" sz="2400" b="1" dirty="0" smtClean="0">
              <a:sym typeface="Arial Bold"/>
            </a:endParaRPr>
          </a:p>
          <a:p>
            <a:pPr marL="0" indent="0" eaLnBrk="1" fontAlgn="auto" hangingPunct="1">
              <a:spcAft>
                <a:spcPts val="0"/>
              </a:spcAft>
              <a:buFont typeface="Arial"/>
              <a:buNone/>
              <a:defRPr/>
            </a:pPr>
            <a:r>
              <a:rPr lang="en-US" sz="2400" b="1" dirty="0" smtClean="0">
                <a:sym typeface="Arial Bold"/>
              </a:rPr>
              <a:t>Dr</a:t>
            </a:r>
            <a:r>
              <a:rPr lang="en-US" sz="2400" b="1" dirty="0">
                <a:sym typeface="Arial Bold"/>
              </a:rPr>
              <a:t>. Sigrid Roessner, </a:t>
            </a:r>
            <a:r>
              <a:rPr lang="en-US" sz="2400" dirty="0">
                <a:sym typeface="Arial Bold"/>
              </a:rPr>
              <a:t>GFZ German Research Centre for </a:t>
            </a:r>
            <a:r>
              <a:rPr lang="en-US" sz="2400" dirty="0" smtClean="0">
                <a:sym typeface="Arial Bold"/>
              </a:rPr>
              <a:t>Geosciences, Germany</a:t>
            </a:r>
            <a:endParaRPr lang="en-US" sz="2400" dirty="0">
              <a:sym typeface="Arial Bold"/>
            </a:endParaRPr>
          </a:p>
          <a:p>
            <a:pPr eaLnBrk="1" fontAlgn="auto" hangingPunct="1">
              <a:spcAft>
                <a:spcPts val="0"/>
              </a:spcAft>
              <a:buFont typeface="Arial"/>
              <a:buChar char="•"/>
              <a:defRPr/>
            </a:pPr>
            <a:endParaRPr lang="en-US" sz="2400" dirty="0" smtClean="0">
              <a:sym typeface="Arial Bold"/>
            </a:endParaRPr>
          </a:p>
          <a:p>
            <a:pPr marL="0" indent="0" eaLnBrk="1" fontAlgn="auto" hangingPunct="1">
              <a:spcAft>
                <a:spcPts val="0"/>
              </a:spcAft>
              <a:buFont typeface="Arial"/>
              <a:buNone/>
              <a:defRPr/>
            </a:pPr>
            <a:endParaRPr lang="en-US" sz="2400" dirty="0">
              <a:sym typeface="Arial Bold"/>
            </a:endParaRPr>
          </a:p>
          <a:p>
            <a:pPr marL="0" indent="0" eaLnBrk="1" fontAlgn="auto" hangingPunct="1">
              <a:spcAft>
                <a:spcPts val="0"/>
              </a:spcAft>
              <a:buFont typeface="Arial"/>
              <a:buNone/>
              <a:defRPr/>
            </a:pPr>
            <a:endParaRPr lang="en-US" sz="2400" dirty="0">
              <a:sym typeface="Arial Bold"/>
            </a:endParaRPr>
          </a:p>
        </p:txBody>
      </p:sp>
      <p:sp>
        <p:nvSpPr>
          <p:cNvPr id="17411" name="Title 2"/>
          <p:cNvSpPr>
            <a:spLocks noGrp="1"/>
          </p:cNvSpPr>
          <p:nvPr>
            <p:ph type="title" idx="4294967295"/>
          </p:nvPr>
        </p:nvSpPr>
        <p:spPr bwMode="auto">
          <a:xfrm>
            <a:off x="-228600" y="304800"/>
            <a:ext cx="7543800" cy="914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de-DE" smtClean="0">
                <a:latin typeface="Arial Bold" pitchFamily="34" charset="0"/>
                <a:ea typeface="Arial Bold" pitchFamily="34" charset="0"/>
                <a:cs typeface="Arial Bold" pitchFamily="34" charset="0"/>
              </a:rPr>
              <a:t>Co-leads of landslide pilot</a:t>
            </a:r>
          </a:p>
        </p:txBody>
      </p:sp>
      <p:pic>
        <p:nvPicPr>
          <p:cNvPr id="17412" name="Picture 4"/>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563563" y="5334000"/>
            <a:ext cx="992187"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3088" y="4005263"/>
            <a:ext cx="912812"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4" descr="Image result for Jonathan Godt USGS imag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3088" y="2835275"/>
            <a:ext cx="912812"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6" descr="Image result for dalia kirschbaum nasa bio"/>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7688" y="1620838"/>
            <a:ext cx="96202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582731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5029200" y="1143000"/>
            <a:ext cx="3886200" cy="4558284"/>
          </a:xfrm>
        </p:spPr>
      </p:pic>
      <p:sp>
        <p:nvSpPr>
          <p:cNvPr id="3" name="Title 2"/>
          <p:cNvSpPr>
            <a:spLocks noGrp="1"/>
          </p:cNvSpPr>
          <p:nvPr>
            <p:ph type="title" idx="4294967295"/>
          </p:nvPr>
        </p:nvSpPr>
        <p:spPr>
          <a:xfrm>
            <a:off x="1905000" y="76200"/>
            <a:ext cx="5638800" cy="914400"/>
          </a:xfrm>
        </p:spPr>
        <p:txBody>
          <a:bodyPr>
            <a:normAutofit/>
          </a:bodyPr>
          <a:lstStyle/>
          <a:p>
            <a:pPr algn="l"/>
            <a:r>
              <a:rPr lang="en-US" sz="2400" dirty="0" smtClean="0"/>
              <a:t>Multi-temporal monsoonal landslide along </a:t>
            </a:r>
            <a:r>
              <a:rPr lang="en-US" sz="2400" dirty="0" err="1" smtClean="0"/>
              <a:t>Pasang</a:t>
            </a:r>
            <a:r>
              <a:rPr lang="en-US" sz="2400" dirty="0" smtClean="0"/>
              <a:t> </a:t>
            </a:r>
            <a:r>
              <a:rPr lang="en-US" sz="2400" dirty="0" err="1" smtClean="0"/>
              <a:t>Lhamu</a:t>
            </a:r>
            <a:r>
              <a:rPr lang="en-US" sz="2400" dirty="0" smtClean="0"/>
              <a:t> Highway, Nepal</a:t>
            </a:r>
            <a:endParaRPr lang="en-US"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167878"/>
            <a:ext cx="4114800" cy="2831598"/>
          </a:xfrm>
          <a:prstGeom prst="rect">
            <a:avLst/>
          </a:prstGeom>
        </p:spPr>
      </p:pic>
      <p:sp>
        <p:nvSpPr>
          <p:cNvPr id="6" name="Rectangle 5"/>
          <p:cNvSpPr/>
          <p:nvPr/>
        </p:nvSpPr>
        <p:spPr>
          <a:xfrm>
            <a:off x="22412" y="6534503"/>
            <a:ext cx="4572000" cy="369332"/>
          </a:xfrm>
          <a:prstGeom prst="rect">
            <a:avLst/>
          </a:prstGeom>
        </p:spPr>
        <p:txBody>
          <a:bodyPr>
            <a:spAutoFit/>
          </a:bodyPr>
          <a:lstStyle/>
          <a:p>
            <a:r>
              <a:rPr lang="en-US" dirty="0" err="1" smtClean="0">
                <a:solidFill>
                  <a:srgbClr val="333333"/>
                </a:solidFill>
              </a:rPr>
              <a:t>Behling</a:t>
            </a:r>
            <a:r>
              <a:rPr lang="en-US" dirty="0" smtClean="0">
                <a:solidFill>
                  <a:srgbClr val="333333"/>
                </a:solidFill>
              </a:rPr>
              <a:t> and Roessner (2017)</a:t>
            </a:r>
            <a:endParaRPr lang="en-US" dirty="0"/>
          </a:p>
        </p:txBody>
      </p:sp>
      <p:sp>
        <p:nvSpPr>
          <p:cNvPr id="7" name="Content Placeholder 1"/>
          <p:cNvSpPr txBox="1">
            <a:spLocks/>
          </p:cNvSpPr>
          <p:nvPr/>
        </p:nvSpPr>
        <p:spPr bwMode="auto">
          <a:xfrm>
            <a:off x="152400" y="4114800"/>
            <a:ext cx="4800600" cy="3962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500"/>
              </a:spcBef>
              <a:spcAft>
                <a:spcPct val="0"/>
              </a:spcAft>
              <a:buSzPct val="100000"/>
              <a:buFont typeface="Arial" pitchFamily="34" charset="0"/>
              <a:buChar char="•"/>
              <a:defRPr sz="2000">
                <a:solidFill>
                  <a:srgbClr val="002569"/>
                </a:solidFill>
                <a:latin typeface="Arial" panose="020B0604020202020204" pitchFamily="34" charset="0"/>
                <a:ea typeface="Arial Bold"/>
                <a:cs typeface="Arial" panose="020B0604020202020204" pitchFamily="34" charset="0"/>
                <a:sym typeface="Arial Bold" pitchFamily="34" charset="0"/>
              </a:defRPr>
            </a:lvl1pPr>
            <a:lvl2pPr marL="768927" indent="-311727" algn="l" rtl="0" eaLnBrk="0" fontAlgn="base" hangingPunct="0">
              <a:spcBef>
                <a:spcPts val="500"/>
              </a:spcBef>
              <a:spcAft>
                <a:spcPct val="0"/>
              </a:spcAft>
              <a:buSzPct val="100000"/>
              <a:buFont typeface="Courier New" panose="02070309020205020404" pitchFamily="49" charset="0"/>
              <a:buChar char="o"/>
              <a:defRPr sz="2000">
                <a:solidFill>
                  <a:srgbClr val="002569"/>
                </a:solidFill>
                <a:latin typeface="Arial" panose="020B0604020202020204" pitchFamily="34" charset="0"/>
                <a:ea typeface="Arial Bold"/>
                <a:cs typeface="Arial" panose="020B0604020202020204" pitchFamily="34" charset="0"/>
                <a:sym typeface="Arial Bold" pitchFamily="34" charset="0"/>
              </a:defRPr>
            </a:lvl2pPr>
            <a:lvl3pPr marL="1188719" indent="-274319" algn="l" rtl="0" eaLnBrk="0" fontAlgn="base" hangingPunct="0">
              <a:spcBef>
                <a:spcPts val="500"/>
              </a:spcBef>
              <a:spcAft>
                <a:spcPct val="0"/>
              </a:spcAft>
              <a:buSzPct val="100000"/>
              <a:buFont typeface="Wingdings" panose="05000000000000000000" pitchFamily="2" charset="2"/>
              <a:buChar char="§"/>
              <a:defRPr sz="2000">
                <a:solidFill>
                  <a:srgbClr val="002569"/>
                </a:solidFill>
                <a:latin typeface="Arial" panose="020B0604020202020204" pitchFamily="34" charset="0"/>
                <a:ea typeface="Arial Bold"/>
                <a:cs typeface="Arial" panose="020B0604020202020204" pitchFamily="34" charset="0"/>
                <a:sym typeface="Arial Bold" pitchFamily="34" charset="0"/>
              </a:defRPr>
            </a:lvl3pPr>
            <a:lvl4pPr marL="1676400" indent="-304800" algn="l" rtl="0" eaLnBrk="0" fontAlgn="base" hangingPunct="0">
              <a:spcBef>
                <a:spcPts val="500"/>
              </a:spcBef>
              <a:spcAft>
                <a:spcPct val="0"/>
              </a:spcAft>
              <a:buSzPct val="100000"/>
              <a:buFont typeface="Arial" pitchFamily="34" charset="0"/>
              <a:buChar char="▪"/>
              <a:defRPr sz="2000">
                <a:solidFill>
                  <a:srgbClr val="002569"/>
                </a:solidFill>
                <a:latin typeface="Arial" panose="020B0604020202020204" pitchFamily="34" charset="0"/>
                <a:ea typeface="Arial Bold"/>
                <a:cs typeface="Arial" panose="020B0604020202020204" pitchFamily="34" charset="0"/>
                <a:sym typeface="Arial Bold" pitchFamily="34" charset="0"/>
              </a:defRPr>
            </a:lvl4pPr>
            <a:lvl5pPr marL="2171700" indent="-342900" algn="l" rtl="0" eaLnBrk="0" fontAlgn="base" hangingPunct="0">
              <a:spcBef>
                <a:spcPts val="500"/>
              </a:spcBef>
              <a:spcAft>
                <a:spcPct val="0"/>
              </a:spcAft>
              <a:buSzPct val="100000"/>
              <a:buFont typeface="Arial" pitchFamily="34" charset="0"/>
              <a:buChar char="•"/>
              <a:defRPr sz="2000">
                <a:solidFill>
                  <a:srgbClr val="002569"/>
                </a:solidFill>
                <a:latin typeface="Arial" panose="020B0604020202020204" pitchFamily="34" charset="0"/>
                <a:ea typeface="Arial Bold"/>
                <a:cs typeface="Arial" panose="020B0604020202020204" pitchFamily="34" charset="0"/>
                <a:sym typeface="Arial Bold" pitchFamily="34" charset="0"/>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eaLnBrk="1" hangingPunct="1"/>
            <a:r>
              <a:rPr lang="en-US" altLang="de-DE" sz="1800" kern="0" dirty="0" smtClean="0"/>
              <a:t>Multi temporal  monsoonal landslide inventory (2011 – 2015) derived from a time series of 13 </a:t>
            </a:r>
            <a:r>
              <a:rPr lang="en-US" altLang="de-DE" sz="1800" kern="0" dirty="0" err="1" smtClean="0"/>
              <a:t>Rapideye</a:t>
            </a:r>
            <a:r>
              <a:rPr lang="en-US" altLang="de-DE" sz="1800" kern="0" dirty="0" smtClean="0"/>
              <a:t> Level 3A data.</a:t>
            </a:r>
          </a:p>
          <a:p>
            <a:pPr defTabSz="914400" eaLnBrk="1" hangingPunct="1"/>
            <a:r>
              <a:rPr lang="en-US" altLang="de-DE" sz="1800" kern="0" dirty="0" smtClean="0"/>
              <a:t>2000 landslides with sizes ranging from 200 m</a:t>
            </a:r>
            <a:r>
              <a:rPr lang="en-US" altLang="de-DE" sz="1800" kern="0" baseline="30000" dirty="0" smtClean="0"/>
              <a:t>2</a:t>
            </a:r>
            <a:r>
              <a:rPr lang="en-US" altLang="de-DE" sz="1800" kern="0" dirty="0" smtClean="0"/>
              <a:t> to 0.76 km</a:t>
            </a:r>
            <a:r>
              <a:rPr lang="en-US" altLang="de-DE" sz="1800" kern="0" baseline="30000" dirty="0" smtClean="0"/>
              <a:t>2</a:t>
            </a:r>
            <a:r>
              <a:rPr lang="en-US" altLang="de-DE" sz="1800" kern="0" dirty="0" smtClean="0"/>
              <a:t> affecting a total area of 10.9 km</a:t>
            </a:r>
            <a:r>
              <a:rPr lang="en-US" altLang="de-DE" sz="1800" kern="0" baseline="30000" dirty="0" smtClean="0"/>
              <a:t>2</a:t>
            </a:r>
            <a:r>
              <a:rPr lang="en-US" altLang="de-DE" sz="1800" kern="0" dirty="0" smtClean="0"/>
              <a:t>.</a:t>
            </a:r>
            <a:endParaRPr lang="en-US" altLang="de-DE" sz="1800" kern="0" dirty="0"/>
          </a:p>
          <a:p>
            <a:pPr defTabSz="914400" eaLnBrk="1" hangingPunct="1"/>
            <a:r>
              <a:rPr lang="en-US" altLang="de-DE" sz="1800" kern="0" dirty="0" smtClean="0"/>
              <a:t>1224 landslides triggered by 2015 </a:t>
            </a:r>
            <a:r>
              <a:rPr lang="en-US" altLang="de-DE" sz="1800" kern="0" dirty="0" err="1" smtClean="0"/>
              <a:t>Gorkha</a:t>
            </a:r>
            <a:r>
              <a:rPr lang="en-US" altLang="de-DE" sz="1800" kern="0" dirty="0" smtClean="0"/>
              <a:t> earthquake.</a:t>
            </a:r>
            <a:endParaRPr lang="en-US" altLang="de-DE" sz="1800" kern="0" dirty="0"/>
          </a:p>
          <a:p>
            <a:pPr marL="0" indent="0" defTabSz="914400" eaLnBrk="1" hangingPunct="1">
              <a:buNone/>
            </a:pPr>
            <a:endParaRPr lang="en-US" altLang="de-DE" sz="1800" kern="0" dirty="0" smtClean="0"/>
          </a:p>
        </p:txBody>
      </p:sp>
    </p:spTree>
    <p:extLst>
      <p:ext uri="{BB962C8B-B14F-4D97-AF65-F5344CB8AC3E}">
        <p14:creationId xmlns:p14="http://schemas.microsoft.com/office/powerpoint/2010/main" val="412485046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3608696" y="1295400"/>
            <a:ext cx="5535304" cy="5257800"/>
          </a:xfrm>
        </p:spPr>
      </p:pic>
      <p:sp>
        <p:nvSpPr>
          <p:cNvPr id="3" name="Title 2"/>
          <p:cNvSpPr>
            <a:spLocks noGrp="1"/>
          </p:cNvSpPr>
          <p:nvPr>
            <p:ph type="title" idx="4294967295"/>
          </p:nvPr>
        </p:nvSpPr>
        <p:spPr>
          <a:xfrm>
            <a:off x="1828800" y="22225"/>
            <a:ext cx="5715000" cy="914400"/>
          </a:xfrm>
        </p:spPr>
        <p:txBody>
          <a:bodyPr>
            <a:normAutofit fontScale="90000"/>
          </a:bodyPr>
          <a:lstStyle/>
          <a:p>
            <a:r>
              <a:rPr lang="en-US" dirty="0" smtClean="0"/>
              <a:t>Landslide triggered by </a:t>
            </a:r>
            <a:r>
              <a:rPr lang="en-US" dirty="0" err="1" smtClean="0"/>
              <a:t>Gorkha</a:t>
            </a:r>
            <a:r>
              <a:rPr lang="en-US" dirty="0" smtClean="0"/>
              <a:t> Earthquake (</a:t>
            </a:r>
            <a:r>
              <a:rPr lang="en-US" dirty="0" err="1"/>
              <a:t>L</a:t>
            </a:r>
            <a:r>
              <a:rPr lang="en-US" dirty="0" err="1" smtClean="0"/>
              <a:t>angtang</a:t>
            </a:r>
            <a:r>
              <a:rPr lang="en-US" dirty="0" smtClean="0"/>
              <a:t>, Nepal)</a:t>
            </a:r>
            <a:endParaRPr lang="en-US" dirty="0"/>
          </a:p>
        </p:txBody>
      </p:sp>
      <p:sp>
        <p:nvSpPr>
          <p:cNvPr id="5" name="Content Placeholder 1"/>
          <p:cNvSpPr txBox="1">
            <a:spLocks/>
          </p:cNvSpPr>
          <p:nvPr/>
        </p:nvSpPr>
        <p:spPr bwMode="auto">
          <a:xfrm>
            <a:off x="23813" y="1524000"/>
            <a:ext cx="3584883" cy="5029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500"/>
              </a:spcBef>
              <a:spcAft>
                <a:spcPct val="0"/>
              </a:spcAft>
              <a:buSzPct val="100000"/>
              <a:buFont typeface="Arial" pitchFamily="34" charset="0"/>
              <a:buChar char="•"/>
              <a:defRPr sz="2000">
                <a:solidFill>
                  <a:srgbClr val="002569"/>
                </a:solidFill>
                <a:latin typeface="Arial" panose="020B0604020202020204" pitchFamily="34" charset="0"/>
                <a:ea typeface="Arial Bold"/>
                <a:cs typeface="Arial" panose="020B0604020202020204" pitchFamily="34" charset="0"/>
                <a:sym typeface="Arial Bold" pitchFamily="34" charset="0"/>
              </a:defRPr>
            </a:lvl1pPr>
            <a:lvl2pPr marL="768927" indent="-311727" algn="l" rtl="0" eaLnBrk="0" fontAlgn="base" hangingPunct="0">
              <a:spcBef>
                <a:spcPts val="500"/>
              </a:spcBef>
              <a:spcAft>
                <a:spcPct val="0"/>
              </a:spcAft>
              <a:buSzPct val="100000"/>
              <a:buFont typeface="Courier New" panose="02070309020205020404" pitchFamily="49" charset="0"/>
              <a:buChar char="o"/>
              <a:defRPr sz="2000">
                <a:solidFill>
                  <a:srgbClr val="002569"/>
                </a:solidFill>
                <a:latin typeface="Arial" panose="020B0604020202020204" pitchFamily="34" charset="0"/>
                <a:ea typeface="Arial Bold"/>
                <a:cs typeface="Arial" panose="020B0604020202020204" pitchFamily="34" charset="0"/>
                <a:sym typeface="Arial Bold" pitchFamily="34" charset="0"/>
              </a:defRPr>
            </a:lvl2pPr>
            <a:lvl3pPr marL="1188719" indent="-274319" algn="l" rtl="0" eaLnBrk="0" fontAlgn="base" hangingPunct="0">
              <a:spcBef>
                <a:spcPts val="500"/>
              </a:spcBef>
              <a:spcAft>
                <a:spcPct val="0"/>
              </a:spcAft>
              <a:buSzPct val="100000"/>
              <a:buFont typeface="Wingdings" panose="05000000000000000000" pitchFamily="2" charset="2"/>
              <a:buChar char="§"/>
              <a:defRPr sz="2000">
                <a:solidFill>
                  <a:srgbClr val="002569"/>
                </a:solidFill>
                <a:latin typeface="Arial" panose="020B0604020202020204" pitchFamily="34" charset="0"/>
                <a:ea typeface="Arial Bold"/>
                <a:cs typeface="Arial" panose="020B0604020202020204" pitchFamily="34" charset="0"/>
                <a:sym typeface="Arial Bold" pitchFamily="34" charset="0"/>
              </a:defRPr>
            </a:lvl3pPr>
            <a:lvl4pPr marL="1676400" indent="-304800" algn="l" rtl="0" eaLnBrk="0" fontAlgn="base" hangingPunct="0">
              <a:spcBef>
                <a:spcPts val="500"/>
              </a:spcBef>
              <a:spcAft>
                <a:spcPct val="0"/>
              </a:spcAft>
              <a:buSzPct val="100000"/>
              <a:buFont typeface="Arial" pitchFamily="34" charset="0"/>
              <a:buChar char="▪"/>
              <a:defRPr sz="2000">
                <a:solidFill>
                  <a:srgbClr val="002569"/>
                </a:solidFill>
                <a:latin typeface="Arial" panose="020B0604020202020204" pitchFamily="34" charset="0"/>
                <a:ea typeface="Arial Bold"/>
                <a:cs typeface="Arial" panose="020B0604020202020204" pitchFamily="34" charset="0"/>
                <a:sym typeface="Arial Bold" pitchFamily="34" charset="0"/>
              </a:defRPr>
            </a:lvl4pPr>
            <a:lvl5pPr marL="2171700" indent="-342900" algn="l" rtl="0" eaLnBrk="0" fontAlgn="base" hangingPunct="0">
              <a:spcBef>
                <a:spcPts val="500"/>
              </a:spcBef>
              <a:spcAft>
                <a:spcPct val="0"/>
              </a:spcAft>
              <a:buSzPct val="100000"/>
              <a:buFont typeface="Arial" pitchFamily="34" charset="0"/>
              <a:buChar char="•"/>
              <a:defRPr sz="2000">
                <a:solidFill>
                  <a:srgbClr val="002569"/>
                </a:solidFill>
                <a:latin typeface="Arial" panose="020B0604020202020204" pitchFamily="34" charset="0"/>
                <a:ea typeface="Arial Bold"/>
                <a:cs typeface="Arial" panose="020B0604020202020204" pitchFamily="34" charset="0"/>
                <a:sym typeface="Arial Bold" pitchFamily="34" charset="0"/>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eaLnBrk="1" hangingPunct="1"/>
            <a:r>
              <a:rPr lang="en-US" altLang="de-DE" sz="1800" kern="0" dirty="0" smtClean="0"/>
              <a:t>160 landslide identified using DSM prepared using SPOT 6/7 stereo pairs.</a:t>
            </a:r>
          </a:p>
          <a:p>
            <a:pPr marL="0" indent="0" defTabSz="914400" eaLnBrk="1" hangingPunct="1">
              <a:buNone/>
            </a:pPr>
            <a:endParaRPr lang="en-US" altLang="de-DE" sz="1800" kern="0" dirty="0" smtClean="0"/>
          </a:p>
          <a:p>
            <a:pPr defTabSz="914400" eaLnBrk="1" hangingPunct="1"/>
            <a:r>
              <a:rPr lang="en-US" sz="1800" kern="0" dirty="0" smtClean="0"/>
              <a:t>Main </a:t>
            </a:r>
            <a:r>
              <a:rPr lang="en-US" sz="1800" kern="0" dirty="0"/>
              <a:t>debris avalanches accumulated 6.95 × 106 m3 of deposits in the valley with thicknesses reaching 60 m, and 9.66 × 106 m3 in the glaciated part above 5000 m </a:t>
            </a:r>
            <a:r>
              <a:rPr lang="en-US" sz="1800" kern="0" dirty="0" err="1"/>
              <a:t>asl</a:t>
            </a:r>
            <a:r>
              <a:rPr lang="en-US" sz="1800" kern="0" dirty="0"/>
              <a:t>.</a:t>
            </a:r>
            <a:endParaRPr lang="en-US" altLang="de-DE" sz="1800" kern="0" dirty="0"/>
          </a:p>
          <a:p>
            <a:pPr defTabSz="914400" eaLnBrk="1" hangingPunct="1"/>
            <a:endParaRPr lang="en-US" altLang="de-DE" sz="1800" kern="0" dirty="0"/>
          </a:p>
          <a:p>
            <a:pPr defTabSz="914400" eaLnBrk="1" hangingPunct="1"/>
            <a:endParaRPr lang="en-US" altLang="de-DE" sz="1800" kern="0" dirty="0" smtClean="0"/>
          </a:p>
          <a:p>
            <a:pPr defTabSz="914400" eaLnBrk="1" hangingPunct="1"/>
            <a:endParaRPr lang="en-US" altLang="de-DE" sz="1800" kern="0" dirty="0"/>
          </a:p>
          <a:p>
            <a:pPr marL="0" indent="0" defTabSz="914400" eaLnBrk="1" hangingPunct="1">
              <a:buNone/>
            </a:pPr>
            <a:r>
              <a:rPr lang="en-US" altLang="de-DE" sz="1800" kern="0" dirty="0" err="1" smtClean="0"/>
              <a:t>Lacroix</a:t>
            </a:r>
            <a:r>
              <a:rPr lang="en-US" altLang="de-DE" sz="1800" kern="0" dirty="0" smtClean="0"/>
              <a:t> (2017)</a:t>
            </a:r>
          </a:p>
        </p:txBody>
      </p:sp>
    </p:spTree>
    <p:extLst>
      <p:ext uri="{BB962C8B-B14F-4D97-AF65-F5344CB8AC3E}">
        <p14:creationId xmlns:p14="http://schemas.microsoft.com/office/powerpoint/2010/main" val="220659455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3706747" y="1371600"/>
            <a:ext cx="5437253" cy="4724400"/>
          </a:xfrm>
        </p:spPr>
      </p:pic>
      <p:sp>
        <p:nvSpPr>
          <p:cNvPr id="3" name="Title 2"/>
          <p:cNvSpPr>
            <a:spLocks noGrp="1"/>
          </p:cNvSpPr>
          <p:nvPr>
            <p:ph type="title" idx="4294967295"/>
          </p:nvPr>
        </p:nvSpPr>
        <p:spPr>
          <a:xfrm>
            <a:off x="1886411" y="152400"/>
            <a:ext cx="5867400" cy="914400"/>
          </a:xfrm>
        </p:spPr>
        <p:txBody>
          <a:bodyPr>
            <a:normAutofit fontScale="90000"/>
          </a:bodyPr>
          <a:lstStyle/>
          <a:p>
            <a:pPr algn="l"/>
            <a:r>
              <a:rPr lang="en-US" sz="2400" dirty="0" smtClean="0"/>
              <a:t>Landslide Damage along </a:t>
            </a:r>
            <a:r>
              <a:rPr lang="en-US" sz="2400" dirty="0" err="1" smtClean="0"/>
              <a:t>Arniko</a:t>
            </a:r>
            <a:r>
              <a:rPr lang="en-US" sz="2400" dirty="0" smtClean="0"/>
              <a:t> Highway during </a:t>
            </a:r>
            <a:r>
              <a:rPr lang="en-US" sz="2400" dirty="0" err="1" smtClean="0"/>
              <a:t>Gorkha</a:t>
            </a:r>
            <a:r>
              <a:rPr lang="en-US" sz="2400" dirty="0" smtClean="0"/>
              <a:t> earthquake, 2015.</a:t>
            </a:r>
            <a:endParaRPr lang="en-US" sz="2400" dirty="0"/>
          </a:p>
        </p:txBody>
      </p:sp>
      <p:sp>
        <p:nvSpPr>
          <p:cNvPr id="5" name="Content Placeholder 1"/>
          <p:cNvSpPr txBox="1">
            <a:spLocks/>
          </p:cNvSpPr>
          <p:nvPr/>
        </p:nvSpPr>
        <p:spPr bwMode="auto">
          <a:xfrm>
            <a:off x="23813" y="1524000"/>
            <a:ext cx="3682934" cy="4724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500"/>
              </a:spcBef>
              <a:spcAft>
                <a:spcPct val="0"/>
              </a:spcAft>
              <a:buSzPct val="100000"/>
              <a:buFont typeface="Arial" pitchFamily="34" charset="0"/>
              <a:buChar char="•"/>
              <a:defRPr sz="2000">
                <a:solidFill>
                  <a:srgbClr val="002569"/>
                </a:solidFill>
                <a:latin typeface="Arial" panose="020B0604020202020204" pitchFamily="34" charset="0"/>
                <a:ea typeface="Arial Bold"/>
                <a:cs typeface="Arial" panose="020B0604020202020204" pitchFamily="34" charset="0"/>
                <a:sym typeface="Arial Bold" pitchFamily="34" charset="0"/>
              </a:defRPr>
            </a:lvl1pPr>
            <a:lvl2pPr marL="768927" indent="-311727" algn="l" rtl="0" eaLnBrk="0" fontAlgn="base" hangingPunct="0">
              <a:spcBef>
                <a:spcPts val="500"/>
              </a:spcBef>
              <a:spcAft>
                <a:spcPct val="0"/>
              </a:spcAft>
              <a:buSzPct val="100000"/>
              <a:buFont typeface="Courier New" panose="02070309020205020404" pitchFamily="49" charset="0"/>
              <a:buChar char="o"/>
              <a:defRPr sz="2000">
                <a:solidFill>
                  <a:srgbClr val="002569"/>
                </a:solidFill>
                <a:latin typeface="Arial" panose="020B0604020202020204" pitchFamily="34" charset="0"/>
                <a:ea typeface="Arial Bold"/>
                <a:cs typeface="Arial" panose="020B0604020202020204" pitchFamily="34" charset="0"/>
                <a:sym typeface="Arial Bold" pitchFamily="34" charset="0"/>
              </a:defRPr>
            </a:lvl2pPr>
            <a:lvl3pPr marL="1188719" indent="-274319" algn="l" rtl="0" eaLnBrk="0" fontAlgn="base" hangingPunct="0">
              <a:spcBef>
                <a:spcPts val="500"/>
              </a:spcBef>
              <a:spcAft>
                <a:spcPct val="0"/>
              </a:spcAft>
              <a:buSzPct val="100000"/>
              <a:buFont typeface="Wingdings" panose="05000000000000000000" pitchFamily="2" charset="2"/>
              <a:buChar char="§"/>
              <a:defRPr sz="2000">
                <a:solidFill>
                  <a:srgbClr val="002569"/>
                </a:solidFill>
                <a:latin typeface="Arial" panose="020B0604020202020204" pitchFamily="34" charset="0"/>
                <a:ea typeface="Arial Bold"/>
                <a:cs typeface="Arial" panose="020B0604020202020204" pitchFamily="34" charset="0"/>
                <a:sym typeface="Arial Bold" pitchFamily="34" charset="0"/>
              </a:defRPr>
            </a:lvl3pPr>
            <a:lvl4pPr marL="1676400" indent="-304800" algn="l" rtl="0" eaLnBrk="0" fontAlgn="base" hangingPunct="0">
              <a:spcBef>
                <a:spcPts val="500"/>
              </a:spcBef>
              <a:spcAft>
                <a:spcPct val="0"/>
              </a:spcAft>
              <a:buSzPct val="100000"/>
              <a:buFont typeface="Arial" pitchFamily="34" charset="0"/>
              <a:buChar char="▪"/>
              <a:defRPr sz="2000">
                <a:solidFill>
                  <a:srgbClr val="002569"/>
                </a:solidFill>
                <a:latin typeface="Arial" panose="020B0604020202020204" pitchFamily="34" charset="0"/>
                <a:ea typeface="Arial Bold"/>
                <a:cs typeface="Arial" panose="020B0604020202020204" pitchFamily="34" charset="0"/>
                <a:sym typeface="Arial Bold" pitchFamily="34" charset="0"/>
              </a:defRPr>
            </a:lvl4pPr>
            <a:lvl5pPr marL="2171700" indent="-342900" algn="l" rtl="0" eaLnBrk="0" fontAlgn="base" hangingPunct="0">
              <a:spcBef>
                <a:spcPts val="500"/>
              </a:spcBef>
              <a:spcAft>
                <a:spcPct val="0"/>
              </a:spcAft>
              <a:buSzPct val="100000"/>
              <a:buFont typeface="Arial" pitchFamily="34" charset="0"/>
              <a:buChar char="•"/>
              <a:defRPr sz="2000">
                <a:solidFill>
                  <a:srgbClr val="002569"/>
                </a:solidFill>
                <a:latin typeface="Arial" panose="020B0604020202020204" pitchFamily="34" charset="0"/>
                <a:ea typeface="Arial Bold"/>
                <a:cs typeface="Arial" panose="020B0604020202020204" pitchFamily="34" charset="0"/>
                <a:sym typeface="Arial Bold" pitchFamily="34" charset="0"/>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eaLnBrk="1" hangingPunct="1"/>
            <a:r>
              <a:rPr lang="en-US" altLang="de-DE" sz="1800" kern="0" dirty="0" smtClean="0"/>
              <a:t>Landslide inventory prepared using VHR satellite imagery and field visit (all derived from Google Earth Platform).</a:t>
            </a:r>
          </a:p>
          <a:p>
            <a:pPr defTabSz="914400" eaLnBrk="1" hangingPunct="1"/>
            <a:endParaRPr lang="en-US" altLang="de-DE" sz="1800" kern="0" dirty="0" smtClean="0"/>
          </a:p>
          <a:p>
            <a:pPr defTabSz="914400" eaLnBrk="1" hangingPunct="1"/>
            <a:r>
              <a:rPr lang="en-US" sz="1800" dirty="0"/>
              <a:t>35 </a:t>
            </a:r>
            <a:r>
              <a:rPr lang="en-US" sz="1800" dirty="0" err="1"/>
              <a:t>coseismic</a:t>
            </a:r>
            <a:r>
              <a:rPr lang="en-US" sz="1800" dirty="0"/>
              <a:t> landslides damaged the </a:t>
            </a:r>
            <a:r>
              <a:rPr lang="en-US" sz="1800" dirty="0" err="1" smtClean="0"/>
              <a:t>Arniko</a:t>
            </a:r>
            <a:r>
              <a:rPr lang="en-US" sz="1800" dirty="0" smtClean="0"/>
              <a:t> </a:t>
            </a:r>
            <a:r>
              <a:rPr lang="en-US" sz="1800" dirty="0"/>
              <a:t>Highway along a total length 1,415 </a:t>
            </a:r>
            <a:r>
              <a:rPr lang="en-US" sz="1800" dirty="0" err="1"/>
              <a:t>m.</a:t>
            </a:r>
            <a:r>
              <a:rPr lang="en-US" sz="1800" dirty="0"/>
              <a:t> The total volume of them was estimated to be 0.37 million </a:t>
            </a:r>
            <a:r>
              <a:rPr lang="en-US" sz="1800" dirty="0" smtClean="0"/>
              <a:t>m3</a:t>
            </a:r>
          </a:p>
          <a:p>
            <a:pPr defTabSz="914400" eaLnBrk="1" hangingPunct="1"/>
            <a:endParaRPr lang="en-US" altLang="de-DE" sz="1800" kern="0" dirty="0"/>
          </a:p>
          <a:p>
            <a:pPr marL="0" indent="0" defTabSz="914400" eaLnBrk="1" hangingPunct="1">
              <a:buNone/>
            </a:pPr>
            <a:endParaRPr lang="en-US" altLang="de-DE" sz="1800" kern="0" dirty="0" smtClean="0"/>
          </a:p>
          <a:p>
            <a:pPr defTabSz="914400" eaLnBrk="1" hangingPunct="1"/>
            <a:endParaRPr lang="en-US" altLang="de-DE" sz="1800" kern="0" dirty="0"/>
          </a:p>
          <a:p>
            <a:pPr defTabSz="914400" eaLnBrk="1" hangingPunct="1"/>
            <a:endParaRPr lang="en-US" altLang="de-DE" sz="1800" kern="0" dirty="0" smtClean="0"/>
          </a:p>
          <a:p>
            <a:pPr defTabSz="914400" eaLnBrk="1" hangingPunct="1"/>
            <a:endParaRPr lang="en-US" altLang="de-DE" sz="1800" kern="0" dirty="0"/>
          </a:p>
          <a:p>
            <a:pPr marL="0" indent="0" defTabSz="914400" eaLnBrk="1" hangingPunct="1">
              <a:buNone/>
            </a:pPr>
            <a:r>
              <a:rPr lang="en-US" altLang="de-DE" sz="1800" kern="0" dirty="0" smtClean="0"/>
              <a:t>Xu et al (2017)</a:t>
            </a:r>
          </a:p>
        </p:txBody>
      </p:sp>
    </p:spTree>
    <p:extLst>
      <p:ext uri="{BB962C8B-B14F-4D97-AF65-F5344CB8AC3E}">
        <p14:creationId xmlns:p14="http://schemas.microsoft.com/office/powerpoint/2010/main" val="140087568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175" y="1963768"/>
            <a:ext cx="3706617" cy="3293704"/>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0525" y="1931895"/>
            <a:ext cx="4554142" cy="3779884"/>
          </a:xfrm>
          <a:prstGeom prst="rect">
            <a:avLst/>
          </a:prstGeom>
        </p:spPr>
      </p:pic>
      <p:sp>
        <p:nvSpPr>
          <p:cNvPr id="13" name="TextBox 12"/>
          <p:cNvSpPr txBox="1"/>
          <p:nvPr/>
        </p:nvSpPr>
        <p:spPr>
          <a:xfrm>
            <a:off x="162158" y="5655352"/>
            <a:ext cx="3760901" cy="784830"/>
          </a:xfrm>
          <a:prstGeom prst="rect">
            <a:avLst/>
          </a:prstGeom>
          <a:noFill/>
        </p:spPr>
        <p:txBody>
          <a:bodyPr wrap="none" rtlCol="0">
            <a:spAutoFit/>
          </a:bodyPr>
          <a:lstStyle/>
          <a:p>
            <a:r>
              <a:rPr lang="en-US" sz="1500" b="1" dirty="0">
                <a:solidFill>
                  <a:srgbClr val="54C176"/>
                </a:solidFill>
              </a:rPr>
              <a:t>Green poly </a:t>
            </a:r>
            <a:r>
              <a:rPr lang="en-US" sz="1500" b="1" dirty="0"/>
              <a:t>= </a:t>
            </a:r>
            <a:r>
              <a:rPr lang="en-US" sz="1500" b="1" dirty="0" err="1"/>
              <a:t>Trishuli</a:t>
            </a:r>
            <a:r>
              <a:rPr lang="en-US" sz="1500" b="1" dirty="0"/>
              <a:t> basin   (Kyle study Area)</a:t>
            </a:r>
          </a:p>
          <a:p>
            <a:r>
              <a:rPr lang="en-US" sz="1500" b="1" dirty="0">
                <a:solidFill>
                  <a:srgbClr val="B41802"/>
                </a:solidFill>
              </a:rPr>
              <a:t>Bordeaux</a:t>
            </a:r>
            <a:r>
              <a:rPr lang="en-US" sz="1500" b="1" dirty="0"/>
              <a:t> = Roads</a:t>
            </a:r>
          </a:p>
          <a:p>
            <a:r>
              <a:rPr lang="en-US" sz="1500" b="1" dirty="0">
                <a:solidFill>
                  <a:srgbClr val="FF0000"/>
                </a:solidFill>
              </a:rPr>
              <a:t>Red circle </a:t>
            </a:r>
            <a:r>
              <a:rPr lang="en-US" sz="1500" b="1" dirty="0"/>
              <a:t>/</a:t>
            </a:r>
            <a:r>
              <a:rPr lang="en-US" sz="1500" dirty="0"/>
              <a:t> </a:t>
            </a:r>
            <a:r>
              <a:rPr lang="en-US" sz="1500" b="1" dirty="0">
                <a:solidFill>
                  <a:srgbClr val="7030A0"/>
                </a:solidFill>
              </a:rPr>
              <a:t>magenta lines</a:t>
            </a:r>
            <a:r>
              <a:rPr lang="en-US" sz="1500" dirty="0"/>
              <a:t> = </a:t>
            </a:r>
            <a:r>
              <a:rPr lang="en-US" sz="1500" b="1" dirty="0"/>
              <a:t>landslides</a:t>
            </a:r>
          </a:p>
        </p:txBody>
      </p:sp>
      <p:sp>
        <p:nvSpPr>
          <p:cNvPr id="14" name="TextBox 13"/>
          <p:cNvSpPr txBox="1"/>
          <p:nvPr/>
        </p:nvSpPr>
        <p:spPr>
          <a:xfrm>
            <a:off x="5293515" y="1595905"/>
            <a:ext cx="2683042" cy="323165"/>
          </a:xfrm>
          <a:prstGeom prst="rect">
            <a:avLst/>
          </a:prstGeom>
          <a:noFill/>
        </p:spPr>
        <p:txBody>
          <a:bodyPr wrap="none" rtlCol="0">
            <a:spAutoFit/>
          </a:bodyPr>
          <a:lstStyle/>
          <a:p>
            <a:r>
              <a:rPr lang="en-US" sz="1500" dirty="0"/>
              <a:t>Zoom over </a:t>
            </a:r>
            <a:r>
              <a:rPr lang="en-US" sz="1500" b="1" dirty="0"/>
              <a:t>focus area</a:t>
            </a:r>
            <a:r>
              <a:rPr lang="en-US" sz="1500" dirty="0"/>
              <a:t>  = </a:t>
            </a:r>
            <a:r>
              <a:rPr lang="en-US" sz="1500" b="1" dirty="0">
                <a:solidFill>
                  <a:srgbClr val="D39E01"/>
                </a:solidFill>
              </a:rPr>
              <a:t>Orange</a:t>
            </a:r>
          </a:p>
        </p:txBody>
      </p:sp>
      <p:sp>
        <p:nvSpPr>
          <p:cNvPr id="9" name="Rectangle 12"/>
          <p:cNvSpPr>
            <a:spLocks noChangeArrowheads="1"/>
          </p:cNvSpPr>
          <p:nvPr/>
        </p:nvSpPr>
        <p:spPr bwMode="auto">
          <a:xfrm>
            <a:off x="0" y="6507539"/>
            <a:ext cx="4757738"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charset="0"/>
              <a:buChar char="•"/>
              <a:defRPr sz="3200">
                <a:solidFill>
                  <a:srgbClr val="192C67"/>
                </a:solidFill>
                <a:latin typeface="Calibri" charset="0"/>
                <a:ea typeface="ＭＳ Ｐゴシック" charset="-128"/>
              </a:defRPr>
            </a:lvl1pPr>
            <a:lvl2pPr marL="37931725" indent="-37474525">
              <a:spcBef>
                <a:spcPct val="20000"/>
              </a:spcBef>
              <a:buFont typeface="Arial" charset="0"/>
              <a:buChar char="–"/>
              <a:defRPr sz="2800">
                <a:solidFill>
                  <a:srgbClr val="192C67"/>
                </a:solidFill>
                <a:latin typeface="Calibri" charset="0"/>
                <a:ea typeface="ＭＳ Ｐゴシック" charset="-128"/>
              </a:defRPr>
            </a:lvl2pPr>
            <a:lvl3pPr marL="1143000" indent="-228600">
              <a:spcBef>
                <a:spcPct val="20000"/>
              </a:spcBef>
              <a:buFont typeface="Arial" charset="0"/>
              <a:buChar char="•"/>
              <a:defRPr sz="2400">
                <a:solidFill>
                  <a:srgbClr val="192C67"/>
                </a:solidFill>
                <a:latin typeface="Calibri" charset="0"/>
                <a:ea typeface="ＭＳ Ｐゴシック" charset="-128"/>
              </a:defRPr>
            </a:lvl3pPr>
            <a:lvl4pPr marL="1600200" indent="-228600">
              <a:spcBef>
                <a:spcPct val="20000"/>
              </a:spcBef>
              <a:buFont typeface="Arial" charset="0"/>
              <a:buChar char="–"/>
              <a:defRPr sz="2000">
                <a:solidFill>
                  <a:srgbClr val="192C67"/>
                </a:solidFill>
                <a:latin typeface="Calibri" charset="0"/>
                <a:ea typeface="ＭＳ Ｐゴシック" charset="-128"/>
              </a:defRPr>
            </a:lvl4pPr>
            <a:lvl5pPr marL="2057400" indent="-228600">
              <a:spcBef>
                <a:spcPct val="20000"/>
              </a:spcBef>
              <a:buFont typeface="Arial" charset="0"/>
              <a:buChar char="»"/>
              <a:defRPr sz="2000">
                <a:solidFill>
                  <a:srgbClr val="192C67"/>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rgbClr val="192C67"/>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rgbClr val="192C67"/>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rgbClr val="192C67"/>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rgbClr val="192C67"/>
                </a:solidFill>
                <a:latin typeface="Calibri" charset="0"/>
                <a:ea typeface="ＭＳ Ｐゴシック" charset="-128"/>
              </a:defRPr>
            </a:lvl9pPr>
          </a:lstStyle>
          <a:p>
            <a:pPr>
              <a:spcBef>
                <a:spcPct val="0"/>
              </a:spcBef>
              <a:spcAft>
                <a:spcPct val="40000"/>
              </a:spcAft>
              <a:buFontTx/>
              <a:buNone/>
            </a:pPr>
            <a:r>
              <a:rPr lang="en-US" altLang="en-US" sz="844" i="1" dirty="0">
                <a:solidFill>
                  <a:schemeClr val="tx1"/>
                </a:solidFill>
                <a:latin typeface="Arial" charset="0"/>
              </a:rPr>
              <a:t>© 2017 California Institute of Technology. Government sponsorship acknowledged. </a:t>
            </a:r>
            <a:endParaRPr lang="en-US" altLang="en-US" sz="844" dirty="0">
              <a:solidFill>
                <a:schemeClr val="tx1"/>
              </a:solidFill>
              <a:latin typeface="Arial" charset="0"/>
            </a:endParaRPr>
          </a:p>
        </p:txBody>
      </p:sp>
      <p:sp>
        <p:nvSpPr>
          <p:cNvPr id="2" name="Rectangle 1"/>
          <p:cNvSpPr/>
          <p:nvPr/>
        </p:nvSpPr>
        <p:spPr>
          <a:xfrm>
            <a:off x="1463570" y="149830"/>
            <a:ext cx="6512987" cy="830997"/>
          </a:xfrm>
          <a:prstGeom prst="rect">
            <a:avLst/>
          </a:prstGeom>
        </p:spPr>
        <p:txBody>
          <a:bodyPr wrap="square">
            <a:spAutoFit/>
          </a:bodyPr>
          <a:lstStyle/>
          <a:p>
            <a:pPr algn="ctr"/>
            <a:r>
              <a:rPr lang="en-US" sz="2400" dirty="0">
                <a:solidFill>
                  <a:srgbClr val="FFFFFF"/>
                </a:solidFill>
              </a:rPr>
              <a:t>SAR feasibility for Landslide mapping in </a:t>
            </a:r>
            <a:r>
              <a:rPr lang="en-US" sz="2400" dirty="0" err="1">
                <a:solidFill>
                  <a:srgbClr val="FFFFFF"/>
                </a:solidFill>
              </a:rPr>
              <a:t>Langtang</a:t>
            </a:r>
            <a:r>
              <a:rPr lang="en-US" sz="2400" dirty="0">
                <a:solidFill>
                  <a:srgbClr val="FFFFFF"/>
                </a:solidFill>
              </a:rPr>
              <a:t> valley, along </a:t>
            </a:r>
            <a:r>
              <a:rPr lang="en-US" sz="2400" dirty="0" err="1">
                <a:solidFill>
                  <a:srgbClr val="FFFFFF"/>
                </a:solidFill>
              </a:rPr>
              <a:t>Trishuli</a:t>
            </a:r>
            <a:r>
              <a:rPr lang="en-US" sz="2400" dirty="0">
                <a:solidFill>
                  <a:srgbClr val="FFFFFF"/>
                </a:solidFill>
              </a:rPr>
              <a:t> highway</a:t>
            </a:r>
          </a:p>
        </p:txBody>
      </p:sp>
      <p:sp>
        <p:nvSpPr>
          <p:cNvPr id="3" name="TextBox 2"/>
          <p:cNvSpPr txBox="1"/>
          <p:nvPr/>
        </p:nvSpPr>
        <p:spPr>
          <a:xfrm>
            <a:off x="8162096" y="5747685"/>
            <a:ext cx="1023870" cy="300082"/>
          </a:xfrm>
          <a:prstGeom prst="rect">
            <a:avLst/>
          </a:prstGeom>
          <a:noFill/>
        </p:spPr>
        <p:txBody>
          <a:bodyPr wrap="none" rtlCol="0">
            <a:spAutoFit/>
          </a:bodyPr>
          <a:lstStyle/>
          <a:p>
            <a:r>
              <a:rPr lang="en-US" sz="1350" i="1" dirty="0"/>
              <a:t>Bekaert, JPL</a:t>
            </a:r>
          </a:p>
        </p:txBody>
      </p:sp>
    </p:spTree>
    <p:extLst>
      <p:ext uri="{BB962C8B-B14F-4D97-AF65-F5344CB8AC3E}">
        <p14:creationId xmlns:p14="http://schemas.microsoft.com/office/powerpoint/2010/main" val="376291163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973037" y="556455"/>
            <a:ext cx="5367175" cy="461665"/>
          </a:xfrm>
          <a:prstGeom prst="rect">
            <a:avLst/>
          </a:prstGeom>
        </p:spPr>
        <p:txBody>
          <a:bodyPr wrap="none">
            <a:spAutoFit/>
          </a:bodyPr>
          <a:lstStyle/>
          <a:p>
            <a:r>
              <a:rPr lang="en-US" sz="2400" b="1" dirty="0">
                <a:solidFill>
                  <a:srgbClr val="FFFFFF"/>
                </a:solidFill>
              </a:rPr>
              <a:t>Coherence-Index  (April-November)</a:t>
            </a:r>
          </a:p>
        </p:txBody>
      </p:sp>
      <p:sp>
        <p:nvSpPr>
          <p:cNvPr id="34" name="Rectangle 12"/>
          <p:cNvSpPr>
            <a:spLocks noChangeArrowheads="1"/>
          </p:cNvSpPr>
          <p:nvPr/>
        </p:nvSpPr>
        <p:spPr bwMode="auto">
          <a:xfrm>
            <a:off x="185620" y="6508142"/>
            <a:ext cx="4757738"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charset="0"/>
              <a:buChar char="•"/>
              <a:defRPr sz="3200">
                <a:solidFill>
                  <a:srgbClr val="192C67"/>
                </a:solidFill>
                <a:latin typeface="Calibri" charset="0"/>
                <a:ea typeface="ＭＳ Ｐゴシック" charset="-128"/>
              </a:defRPr>
            </a:lvl1pPr>
            <a:lvl2pPr marL="37931725" indent="-37474525">
              <a:spcBef>
                <a:spcPct val="20000"/>
              </a:spcBef>
              <a:buFont typeface="Arial" charset="0"/>
              <a:buChar char="–"/>
              <a:defRPr sz="2800">
                <a:solidFill>
                  <a:srgbClr val="192C67"/>
                </a:solidFill>
                <a:latin typeface="Calibri" charset="0"/>
                <a:ea typeface="ＭＳ Ｐゴシック" charset="-128"/>
              </a:defRPr>
            </a:lvl2pPr>
            <a:lvl3pPr marL="1143000" indent="-228600">
              <a:spcBef>
                <a:spcPct val="20000"/>
              </a:spcBef>
              <a:buFont typeface="Arial" charset="0"/>
              <a:buChar char="•"/>
              <a:defRPr sz="2400">
                <a:solidFill>
                  <a:srgbClr val="192C67"/>
                </a:solidFill>
                <a:latin typeface="Calibri" charset="0"/>
                <a:ea typeface="ＭＳ Ｐゴシック" charset="-128"/>
              </a:defRPr>
            </a:lvl3pPr>
            <a:lvl4pPr marL="1600200" indent="-228600">
              <a:spcBef>
                <a:spcPct val="20000"/>
              </a:spcBef>
              <a:buFont typeface="Arial" charset="0"/>
              <a:buChar char="–"/>
              <a:defRPr sz="2000">
                <a:solidFill>
                  <a:srgbClr val="192C67"/>
                </a:solidFill>
                <a:latin typeface="Calibri" charset="0"/>
                <a:ea typeface="ＭＳ Ｐゴシック" charset="-128"/>
              </a:defRPr>
            </a:lvl4pPr>
            <a:lvl5pPr marL="2057400" indent="-228600">
              <a:spcBef>
                <a:spcPct val="20000"/>
              </a:spcBef>
              <a:buFont typeface="Arial" charset="0"/>
              <a:buChar char="»"/>
              <a:defRPr sz="2000">
                <a:solidFill>
                  <a:srgbClr val="192C67"/>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rgbClr val="192C67"/>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rgbClr val="192C67"/>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rgbClr val="192C67"/>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rgbClr val="192C67"/>
                </a:solidFill>
                <a:latin typeface="Calibri" charset="0"/>
                <a:ea typeface="ＭＳ Ｐゴシック" charset="-128"/>
              </a:defRPr>
            </a:lvl9pPr>
          </a:lstStyle>
          <a:p>
            <a:pPr>
              <a:spcBef>
                <a:spcPct val="0"/>
              </a:spcBef>
              <a:spcAft>
                <a:spcPct val="40000"/>
              </a:spcAft>
              <a:buFontTx/>
              <a:buNone/>
            </a:pPr>
            <a:r>
              <a:rPr lang="en-US" altLang="en-US" sz="844" i="1" dirty="0">
                <a:solidFill>
                  <a:schemeClr val="tx1"/>
                </a:solidFill>
                <a:latin typeface="Arial" charset="0"/>
              </a:rPr>
              <a:t>© 2017 California Institute of Technology. Government sponsorship acknowledged. </a:t>
            </a:r>
            <a:endParaRPr lang="en-US" altLang="en-US" sz="844" dirty="0">
              <a:solidFill>
                <a:schemeClr val="tx1"/>
              </a:solidFill>
              <a:latin typeface="Arial" charset="0"/>
            </a:endParaRPr>
          </a:p>
        </p:txBody>
      </p:sp>
      <p:pic>
        <p:nvPicPr>
          <p:cNvPr id="42"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76200" y="1293891"/>
            <a:ext cx="8962471" cy="5019208"/>
          </a:xfrm>
        </p:spPr>
      </p:pic>
    </p:spTree>
    <p:extLst>
      <p:ext uri="{BB962C8B-B14F-4D97-AF65-F5344CB8AC3E}">
        <p14:creationId xmlns:p14="http://schemas.microsoft.com/office/powerpoint/2010/main" val="82792738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133600" y="236502"/>
            <a:ext cx="4953000" cy="906498"/>
          </a:xfrm>
          <a:prstGeom prst="rect">
            <a:avLst/>
          </a:prstGeom>
        </p:spPr>
        <p:txBody>
          <a:bodyPr vert="horz" lIns="68580" tIns="34290" rIns="68580" bIns="3429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FFFFFF"/>
                </a:solidFill>
              </a:rPr>
              <a:t>Landslide Mapping in </a:t>
            </a:r>
            <a:r>
              <a:rPr lang="en-US" sz="2800" b="1" dirty="0" err="1">
                <a:solidFill>
                  <a:srgbClr val="FFFFFF"/>
                </a:solidFill>
              </a:rPr>
              <a:t>Karnali</a:t>
            </a:r>
            <a:r>
              <a:rPr lang="en-US" sz="2800" b="1" dirty="0">
                <a:solidFill>
                  <a:srgbClr val="FFFFFF"/>
                </a:solidFill>
              </a:rPr>
              <a:t> Region</a:t>
            </a:r>
          </a:p>
        </p:txBody>
      </p:sp>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61" y="1380318"/>
            <a:ext cx="5929893" cy="4244039"/>
          </a:xfrm>
          <a:prstGeom prst="rect">
            <a:avLst/>
          </a:prstGeom>
        </p:spPr>
      </p:pic>
      <p:sp>
        <p:nvSpPr>
          <p:cNvPr id="6" name="Subtitle 2"/>
          <p:cNvSpPr txBox="1">
            <a:spLocks/>
          </p:cNvSpPr>
          <p:nvPr/>
        </p:nvSpPr>
        <p:spPr>
          <a:xfrm>
            <a:off x="5972254" y="1380318"/>
            <a:ext cx="2967030" cy="476789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indent="-257175"/>
            <a:r>
              <a:rPr lang="en-US" sz="1600" dirty="0"/>
              <a:t>One of the poorest and least accessible region.</a:t>
            </a:r>
          </a:p>
          <a:p>
            <a:pPr marL="257175" indent="-257175"/>
            <a:r>
              <a:rPr lang="en-US" sz="1600" dirty="0"/>
              <a:t>The </a:t>
            </a:r>
            <a:r>
              <a:rPr lang="en-US" sz="1600" dirty="0" err="1"/>
              <a:t>Karnali</a:t>
            </a:r>
            <a:r>
              <a:rPr lang="en-US" sz="1600" dirty="0"/>
              <a:t> highway is the only major road network connecting </a:t>
            </a:r>
            <a:r>
              <a:rPr lang="en-US" sz="1600" dirty="0" err="1"/>
              <a:t>Jumla</a:t>
            </a:r>
            <a:r>
              <a:rPr lang="en-US" sz="1600" dirty="0"/>
              <a:t> the capital with </a:t>
            </a:r>
            <a:r>
              <a:rPr lang="en-US" sz="1600" dirty="0" err="1"/>
              <a:t>Terai</a:t>
            </a:r>
            <a:r>
              <a:rPr lang="en-US" sz="1600" dirty="0"/>
              <a:t> region.</a:t>
            </a:r>
          </a:p>
          <a:p>
            <a:pPr marL="257175" indent="-257175"/>
            <a:r>
              <a:rPr lang="en-US" sz="1600" dirty="0"/>
              <a:t>Out of 232 km only 11 km are blacktopped and is considered as one of the most dangerous highways in the world.</a:t>
            </a:r>
          </a:p>
          <a:p>
            <a:pPr marL="257175" indent="-257175"/>
            <a:r>
              <a:rPr lang="en-US" sz="1600" dirty="0"/>
              <a:t>Reports of blockage every year due to landslides ultimately resulting in death of people due to food shortage.</a:t>
            </a:r>
          </a:p>
          <a:p>
            <a:pPr marL="257175" indent="-257175"/>
            <a:r>
              <a:rPr lang="en-US" sz="1600" b="1" dirty="0">
                <a:solidFill>
                  <a:schemeClr val="tx1">
                    <a:lumMod val="75000"/>
                  </a:schemeClr>
                </a:solidFill>
              </a:rPr>
              <a:t>This will be the first effort to map landslides in </a:t>
            </a:r>
            <a:r>
              <a:rPr lang="en-US" sz="1600" b="1" dirty="0" err="1">
                <a:solidFill>
                  <a:schemeClr val="tx1">
                    <a:lumMod val="75000"/>
                  </a:schemeClr>
                </a:solidFill>
              </a:rPr>
              <a:t>Karnali</a:t>
            </a:r>
            <a:r>
              <a:rPr lang="en-US" sz="1600" b="1" dirty="0">
                <a:solidFill>
                  <a:schemeClr val="tx1">
                    <a:lumMod val="75000"/>
                  </a:schemeClr>
                </a:solidFill>
              </a:rPr>
              <a:t> Highway in collaboration with The World Bank.</a:t>
            </a:r>
          </a:p>
          <a:p>
            <a:endParaRPr lang="en-US" sz="1600" dirty="0"/>
          </a:p>
        </p:txBody>
      </p:sp>
      <p:pic>
        <p:nvPicPr>
          <p:cNvPr id="7" name="Picture 6"/>
          <p:cNvPicPr>
            <a:picLocks noChangeAspect="1"/>
          </p:cNvPicPr>
          <p:nvPr/>
        </p:nvPicPr>
        <p:blipFill>
          <a:blip r:embed="rId3"/>
          <a:stretch>
            <a:fillRect/>
          </a:stretch>
        </p:blipFill>
        <p:spPr>
          <a:xfrm>
            <a:off x="2782704" y="5624357"/>
            <a:ext cx="3189550" cy="1185449"/>
          </a:xfrm>
          <a:prstGeom prst="rect">
            <a:avLst/>
          </a:prstGeom>
        </p:spPr>
      </p:pic>
      <p:sp>
        <p:nvSpPr>
          <p:cNvPr id="8" name="TextBox 7"/>
          <p:cNvSpPr txBox="1"/>
          <p:nvPr/>
        </p:nvSpPr>
        <p:spPr>
          <a:xfrm>
            <a:off x="1960043" y="6548858"/>
            <a:ext cx="822661" cy="253916"/>
          </a:xfrm>
          <a:prstGeom prst="rect">
            <a:avLst/>
          </a:prstGeom>
          <a:noFill/>
        </p:spPr>
        <p:txBody>
          <a:bodyPr wrap="none" rtlCol="0">
            <a:spAutoFit/>
          </a:bodyPr>
          <a:lstStyle/>
          <a:p>
            <a:r>
              <a:rPr lang="en-US" sz="1050" dirty="0"/>
              <a:t>@</a:t>
            </a:r>
            <a:r>
              <a:rPr lang="en-US" sz="1050" dirty="0" err="1"/>
              <a:t>KarnaliKo</a:t>
            </a:r>
            <a:endParaRPr lang="en-US" sz="1050" dirty="0"/>
          </a:p>
        </p:txBody>
      </p:sp>
    </p:spTree>
    <p:extLst>
      <p:ext uri="{BB962C8B-B14F-4D97-AF65-F5344CB8AC3E}">
        <p14:creationId xmlns:p14="http://schemas.microsoft.com/office/powerpoint/2010/main" val="206452809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2895600" y="1397261"/>
            <a:ext cx="6113929" cy="4724400"/>
          </a:xfrm>
        </p:spPr>
      </p:pic>
      <p:sp>
        <p:nvSpPr>
          <p:cNvPr id="3" name="Title 2"/>
          <p:cNvSpPr>
            <a:spLocks noGrp="1"/>
          </p:cNvSpPr>
          <p:nvPr>
            <p:ph type="title" idx="4294967295"/>
          </p:nvPr>
        </p:nvSpPr>
        <p:spPr>
          <a:xfrm>
            <a:off x="1864659" y="109388"/>
            <a:ext cx="5791200" cy="914400"/>
          </a:xfrm>
        </p:spPr>
        <p:txBody>
          <a:bodyPr>
            <a:normAutofit fontScale="90000"/>
          </a:bodyPr>
          <a:lstStyle/>
          <a:p>
            <a:pPr algn="l"/>
            <a:r>
              <a:rPr lang="en-US" sz="2400" dirty="0" smtClean="0"/>
              <a:t>Object oriented analysis based landslide mapping (</a:t>
            </a:r>
            <a:r>
              <a:rPr lang="en-US" sz="2400" dirty="0" err="1" smtClean="0"/>
              <a:t>Karnali</a:t>
            </a:r>
            <a:r>
              <a:rPr lang="en-US" sz="2400" dirty="0" smtClean="0"/>
              <a:t> Highway, </a:t>
            </a:r>
            <a:r>
              <a:rPr lang="en-US" sz="2400" dirty="0"/>
              <a:t>N</a:t>
            </a:r>
            <a:r>
              <a:rPr lang="en-US" sz="2400" dirty="0" smtClean="0"/>
              <a:t>epal)</a:t>
            </a: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5700" y="4632458"/>
            <a:ext cx="3608650" cy="224471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1219200"/>
            <a:ext cx="2133600" cy="240641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1307" y="1219200"/>
            <a:ext cx="5302436" cy="1659466"/>
          </a:xfrm>
          <a:prstGeom prst="rect">
            <a:avLst/>
          </a:prstGeom>
        </p:spPr>
      </p:pic>
      <p:cxnSp>
        <p:nvCxnSpPr>
          <p:cNvPr id="10" name="Straight Arrow Connector 9"/>
          <p:cNvCxnSpPr>
            <a:stCxn id="7" idx="2"/>
          </p:cNvCxnSpPr>
          <p:nvPr/>
        </p:nvCxnSpPr>
        <p:spPr>
          <a:xfrm>
            <a:off x="1828800" y="3625612"/>
            <a:ext cx="2286000" cy="336788"/>
          </a:xfrm>
          <a:prstGeom prst="straightConnector1">
            <a:avLst/>
          </a:prstGeom>
          <a:noFill/>
          <a:ln w="25400" cap="flat">
            <a:solidFill>
              <a:schemeClr val="tx1">
                <a:lumMod val="50000"/>
              </a:schemeClr>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11" name="Straight Arrow Connector 10"/>
          <p:cNvCxnSpPr>
            <a:stCxn id="6" idx="0"/>
          </p:cNvCxnSpPr>
          <p:nvPr/>
        </p:nvCxnSpPr>
        <p:spPr>
          <a:xfrm flipH="1" flipV="1">
            <a:off x="5410200" y="4495800"/>
            <a:ext cx="1679825" cy="136658"/>
          </a:xfrm>
          <a:prstGeom prst="straightConnector1">
            <a:avLst/>
          </a:prstGeom>
          <a:noFill/>
          <a:ln w="25400" cap="flat">
            <a:solidFill>
              <a:schemeClr val="tx1">
                <a:lumMod val="50000"/>
              </a:schemeClr>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14" name="Straight Arrow Connector 13"/>
          <p:cNvCxnSpPr/>
          <p:nvPr/>
        </p:nvCxnSpPr>
        <p:spPr>
          <a:xfrm>
            <a:off x="6172200" y="2868478"/>
            <a:ext cx="1835650" cy="292763"/>
          </a:xfrm>
          <a:prstGeom prst="straightConnector1">
            <a:avLst/>
          </a:prstGeom>
          <a:noFill/>
          <a:ln w="25400" cap="flat">
            <a:solidFill>
              <a:schemeClr val="tx1">
                <a:lumMod val="50000"/>
              </a:schemeClr>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16" name="TextBox 15"/>
          <p:cNvSpPr txBox="1"/>
          <p:nvPr/>
        </p:nvSpPr>
        <p:spPr>
          <a:xfrm>
            <a:off x="76200" y="4191000"/>
            <a:ext cx="2725186" cy="27135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marR="0" indent="-342900" defTabSz="914400" latinLnBrk="1">
              <a:lnSpc>
                <a:spcPct val="100000"/>
              </a:lnSpc>
              <a:spcBef>
                <a:spcPts val="500"/>
              </a:spcBef>
              <a:buClrTx/>
              <a:buSzPct val="100000"/>
              <a:buFont typeface="Arial" pitchFamily="34" charset="0"/>
              <a:buChar char="•"/>
              <a:tabLst/>
            </a:pPr>
            <a:r>
              <a:rPr lang="en-US" kern="0" dirty="0">
                <a:ea typeface="Arial Bold"/>
                <a:sym typeface="Arial Bold" pitchFamily="34" charset="0"/>
              </a:rPr>
              <a:t>Three stretch </a:t>
            </a:r>
            <a:r>
              <a:rPr lang="en-US" kern="0" dirty="0" smtClean="0">
                <a:ea typeface="Arial Bold"/>
                <a:sym typeface="Arial Bold" pitchFamily="34" charset="0"/>
              </a:rPr>
              <a:t>along     the </a:t>
            </a:r>
            <a:r>
              <a:rPr lang="en-US" kern="0" dirty="0">
                <a:ea typeface="Arial Bold"/>
                <a:sym typeface="Arial Bold" pitchFamily="34" charset="0"/>
              </a:rPr>
              <a:t>60 km highway </a:t>
            </a:r>
            <a:r>
              <a:rPr lang="en-US" kern="0" dirty="0" smtClean="0">
                <a:ea typeface="Arial Bold"/>
                <a:sym typeface="Arial Bold" pitchFamily="34" charset="0"/>
              </a:rPr>
              <a:t>     identified </a:t>
            </a:r>
            <a:r>
              <a:rPr lang="en-US" kern="0" dirty="0">
                <a:ea typeface="Arial Bold"/>
                <a:sym typeface="Arial Bold" pitchFamily="34" charset="0"/>
              </a:rPr>
              <a:t>to be  highly affected by </a:t>
            </a:r>
            <a:r>
              <a:rPr lang="en-US" kern="0" dirty="0" smtClean="0">
                <a:ea typeface="Arial Bold"/>
                <a:sym typeface="Arial Bold" pitchFamily="34" charset="0"/>
              </a:rPr>
              <a:t>landslides.</a:t>
            </a:r>
          </a:p>
          <a:p>
            <a:pPr marL="342900" marR="0" indent="-342900" defTabSz="914400" latinLnBrk="1">
              <a:lnSpc>
                <a:spcPct val="100000"/>
              </a:lnSpc>
              <a:spcBef>
                <a:spcPts val="500"/>
              </a:spcBef>
              <a:buClrTx/>
              <a:buSzPct val="100000"/>
              <a:buFont typeface="Arial" pitchFamily="34" charset="0"/>
              <a:buChar char="•"/>
              <a:tabLst/>
            </a:pPr>
            <a:r>
              <a:rPr lang="en-US" kern="0" dirty="0" smtClean="0">
                <a:ea typeface="Arial Bold"/>
                <a:sym typeface="Arial Bold" pitchFamily="34" charset="0"/>
              </a:rPr>
              <a:t>Data obtained from </a:t>
            </a:r>
            <a:r>
              <a:rPr lang="en-US" kern="0" dirty="0" err="1" smtClean="0">
                <a:ea typeface="Arial Bold"/>
                <a:sym typeface="Arial Bold" pitchFamily="34" charset="0"/>
              </a:rPr>
              <a:t>Ditigal</a:t>
            </a:r>
            <a:r>
              <a:rPr lang="en-US" kern="0" dirty="0" smtClean="0">
                <a:ea typeface="Arial Bold"/>
                <a:sym typeface="Arial Bold" pitchFamily="34" charset="0"/>
              </a:rPr>
              <a:t> Globe</a:t>
            </a:r>
            <a:endParaRPr lang="en-US" kern="0" dirty="0">
              <a:ea typeface="Arial Bold"/>
              <a:sym typeface="Arial Bold" pitchFamily="34" charset="0"/>
            </a:endParaRPr>
          </a:p>
          <a:p>
            <a:pPr marL="285750" marR="0" indent="-285750" defTabSz="457200" rtl="0" fontAlgn="auto" latinLnBrk="1" hangingPunct="0">
              <a:lnSpc>
                <a:spcPct val="100000"/>
              </a:lnSpc>
              <a:spcBef>
                <a:spcPts val="0"/>
              </a:spcBef>
              <a:spcAft>
                <a:spcPts val="0"/>
              </a:spcAft>
              <a:buClrTx/>
              <a:buSzTx/>
              <a:buFont typeface="Arial" panose="020B0604020202020204" pitchFamily="34" charset="0"/>
              <a:buChar char="•"/>
              <a:tabLst/>
            </a:pPr>
            <a:endParaRPr kumimoji="0" lang="en-US" b="0" i="0" u="none" strike="noStrike" cap="none" spc="0" normalizeH="0" baseline="0" dirty="0">
              <a:ln>
                <a:noFill/>
              </a:ln>
              <a:solidFill>
                <a:srgbClr val="002569"/>
              </a:solidFill>
              <a:effectLst/>
              <a:uFillTx/>
            </a:endParaRPr>
          </a:p>
          <a:p>
            <a:pPr marL="285750" marR="0" indent="-285750" defTabSz="457200" rtl="0" fontAlgn="auto" latinLnBrk="1" hangingPunct="0">
              <a:lnSpc>
                <a:spcPct val="100000"/>
              </a:lnSpc>
              <a:spcBef>
                <a:spcPts val="0"/>
              </a:spcBef>
              <a:spcAft>
                <a:spcPts val="0"/>
              </a:spcAft>
              <a:buClrTx/>
              <a:buSzTx/>
              <a:buFont typeface="Arial" panose="020B0604020202020204" pitchFamily="34" charset="0"/>
              <a:buChar char="•"/>
              <a:tabLst/>
            </a:pPr>
            <a:endParaRPr lang="en-US" dirty="0" smtClean="0"/>
          </a:p>
          <a:p>
            <a:pPr marR="0" defTabSz="457200" rtl="0" fontAlgn="auto" latinLnBrk="1" hangingPunct="0">
              <a:lnSpc>
                <a:spcPct val="100000"/>
              </a:lnSpc>
              <a:spcBef>
                <a:spcPts val="0"/>
              </a:spcBef>
              <a:spcAft>
                <a:spcPts val="0"/>
              </a:spcAft>
              <a:buClrTx/>
              <a:buSzTx/>
              <a:tabLst/>
            </a:pPr>
            <a:r>
              <a:rPr kumimoji="0" lang="en-US" b="0" i="0" u="none" strike="noStrike" cap="none" spc="0" normalizeH="0" baseline="0" dirty="0" smtClean="0">
                <a:ln>
                  <a:noFill/>
                </a:ln>
                <a:solidFill>
                  <a:srgbClr val="002569"/>
                </a:solidFill>
                <a:effectLst/>
                <a:uFillTx/>
              </a:rPr>
              <a:t>(NASA/USRA)</a:t>
            </a:r>
            <a:endParaRPr kumimoji="0" lang="en-US"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346659099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34" y="3606717"/>
            <a:ext cx="3781210" cy="1151930"/>
          </a:xfrm>
          <a:prstGeom prst="rect">
            <a:avLst/>
          </a:prstGeom>
        </p:spPr>
      </p:pic>
      <p:sp>
        <p:nvSpPr>
          <p:cNvPr id="3" name="Title 2"/>
          <p:cNvSpPr>
            <a:spLocks noGrp="1"/>
          </p:cNvSpPr>
          <p:nvPr>
            <p:ph type="title" idx="4294967295"/>
          </p:nvPr>
        </p:nvSpPr>
        <p:spPr>
          <a:xfrm>
            <a:off x="1901061" y="-62363"/>
            <a:ext cx="5715000" cy="914400"/>
          </a:xfrm>
        </p:spPr>
        <p:txBody>
          <a:bodyPr>
            <a:noAutofit/>
          </a:bodyPr>
          <a:lstStyle/>
          <a:p>
            <a:pPr algn="l"/>
            <a:r>
              <a:rPr lang="en-US" sz="2400" b="1" dirty="0"/>
              <a:t>Time-series </a:t>
            </a:r>
            <a:r>
              <a:rPr lang="en-US" sz="2400" b="1" dirty="0" err="1"/>
              <a:t>InSAR</a:t>
            </a:r>
            <a:r>
              <a:rPr lang="en-US" sz="2400" b="1" dirty="0"/>
              <a:t> research </a:t>
            </a:r>
            <a:r>
              <a:rPr lang="en-US" sz="2400" b="1" dirty="0" smtClean="0"/>
              <a:t>Demonstration </a:t>
            </a:r>
            <a:r>
              <a:rPr lang="en-US" sz="2400" b="1" dirty="0"/>
              <a:t>of landslide mapping using </a:t>
            </a:r>
            <a:r>
              <a:rPr lang="en-US" sz="2400" b="1" dirty="0" smtClean="0"/>
              <a:t>Sentinel-1 (PNW, USA)</a:t>
            </a:r>
            <a:endParaRPr lang="en-US" sz="2400" dirty="0"/>
          </a:p>
        </p:txBody>
      </p:sp>
      <p:sp>
        <p:nvSpPr>
          <p:cNvPr id="5" name="Rectangle 4"/>
          <p:cNvSpPr/>
          <p:nvPr/>
        </p:nvSpPr>
        <p:spPr>
          <a:xfrm>
            <a:off x="132191" y="1250124"/>
            <a:ext cx="3537741" cy="2308324"/>
          </a:xfrm>
          <a:prstGeom prst="rect">
            <a:avLst/>
          </a:prstGeom>
        </p:spPr>
        <p:txBody>
          <a:bodyPr wrap="square">
            <a:spAutoFit/>
          </a:bodyPr>
          <a:lstStyle/>
          <a:p>
            <a:r>
              <a:rPr lang="en-US" dirty="0"/>
              <a:t>M</a:t>
            </a:r>
            <a:r>
              <a:rPr lang="en-US" dirty="0" smtClean="0"/>
              <a:t>ap </a:t>
            </a:r>
            <a:r>
              <a:rPr lang="en-US" dirty="0"/>
              <a:t>shows average line-of-sight surface displacement rates between Oct 2014-May 2017 using Sentinel 1 SAR data and processed using JPL’s ISCE </a:t>
            </a:r>
            <a:r>
              <a:rPr lang="en-US" dirty="0" smtClean="0"/>
              <a:t>processor and </a:t>
            </a:r>
            <a:r>
              <a:rPr lang="en-US" dirty="0" err="1"/>
              <a:t>StaMPS</a:t>
            </a:r>
            <a:r>
              <a:rPr lang="en-US" dirty="0"/>
              <a:t> time-series package</a:t>
            </a:r>
            <a:r>
              <a:rPr lang="en-US" dirty="0" smtClean="0"/>
              <a:t>.</a:t>
            </a:r>
          </a:p>
          <a:p>
            <a:pPr marL="285750" indent="-285750">
              <a:buFont typeface="Arial" panose="020B0604020202020204" pitchFamily="34" charset="0"/>
              <a:buChar char="•"/>
            </a:pPr>
            <a:endParaRPr lang="en-US" dirty="0"/>
          </a:p>
        </p:txBody>
      </p:sp>
      <p:sp>
        <p:nvSpPr>
          <p:cNvPr id="6" name="Rectangle 5"/>
          <p:cNvSpPr/>
          <p:nvPr/>
        </p:nvSpPr>
        <p:spPr>
          <a:xfrm>
            <a:off x="152400" y="6153835"/>
            <a:ext cx="3385341" cy="738664"/>
          </a:xfrm>
          <a:prstGeom prst="rect">
            <a:avLst/>
          </a:prstGeom>
        </p:spPr>
        <p:txBody>
          <a:bodyPr wrap="square">
            <a:spAutoFit/>
          </a:bodyPr>
          <a:lstStyle/>
          <a:p>
            <a:r>
              <a:rPr lang="en-US" sz="1400" b="1" dirty="0"/>
              <a:t>D. </a:t>
            </a:r>
            <a:r>
              <a:rPr lang="en-US" sz="1400" b="1" dirty="0" err="1"/>
              <a:t>Bekaert</a:t>
            </a:r>
            <a:r>
              <a:rPr lang="en-US" sz="1400" b="1" dirty="0"/>
              <a:t>, P. </a:t>
            </a:r>
            <a:r>
              <a:rPr lang="en-US" sz="1400" b="1" dirty="0" err="1"/>
              <a:t>Agram</a:t>
            </a:r>
            <a:r>
              <a:rPr lang="en-US" sz="1400" b="1" dirty="0"/>
              <a:t>, and H. </a:t>
            </a:r>
            <a:r>
              <a:rPr lang="en-US" sz="1400" b="1" dirty="0" err="1"/>
              <a:t>Fattahi</a:t>
            </a:r>
            <a:r>
              <a:rPr lang="en-US" sz="1400" b="1" dirty="0"/>
              <a:t>. (</a:t>
            </a:r>
            <a:r>
              <a:rPr lang="en-US" sz="1400" dirty="0"/>
              <a:t>Jet Propulsion Laboratory, California Institute of Technology)</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7741" y="1193906"/>
            <a:ext cx="5606259" cy="5606259"/>
          </a:xfrm>
          <a:prstGeom prst="rect">
            <a:avLst/>
          </a:prstGeom>
        </p:spPr>
      </p:pic>
      <p:sp>
        <p:nvSpPr>
          <p:cNvPr id="9" name="TextBox 8"/>
          <p:cNvSpPr txBox="1"/>
          <p:nvPr/>
        </p:nvSpPr>
        <p:spPr>
          <a:xfrm>
            <a:off x="59648" y="3352800"/>
            <a:ext cx="3610284" cy="276999"/>
          </a:xfrm>
          <a:prstGeom prst="rect">
            <a:avLst/>
          </a:prstGeom>
          <a:noFill/>
        </p:spPr>
        <p:txBody>
          <a:bodyPr wrap="none" rtlCol="0">
            <a:spAutoFit/>
          </a:bodyPr>
          <a:lstStyle/>
          <a:p>
            <a:r>
              <a:rPr lang="en-US" sz="1200" b="1" dirty="0">
                <a:solidFill>
                  <a:schemeClr val="accent2"/>
                </a:solidFill>
              </a:rPr>
              <a:t>LOS time-series with respect to each </a:t>
            </a:r>
            <a:r>
              <a:rPr lang="en-US" sz="1200" b="1" dirty="0" smtClean="0">
                <a:solidFill>
                  <a:schemeClr val="accent2"/>
                </a:solidFill>
              </a:rPr>
              <a:t>reference</a:t>
            </a:r>
            <a:endParaRPr lang="en-US" sz="1200" b="1" dirty="0">
              <a:solidFill>
                <a:schemeClr val="accent2"/>
              </a:solidFill>
            </a:endParaRPr>
          </a:p>
        </p:txBody>
      </p:sp>
      <p:sp>
        <p:nvSpPr>
          <p:cNvPr id="10" name="Rectangle 9"/>
          <p:cNvSpPr/>
          <p:nvPr/>
        </p:nvSpPr>
        <p:spPr>
          <a:xfrm>
            <a:off x="3372253" y="3583634"/>
            <a:ext cx="184941" cy="2000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dirty="0">
                <a:solidFill>
                  <a:srgbClr val="FFFFFF"/>
                </a:solidFill>
              </a:rPr>
              <a:t>A</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80" y="4735564"/>
            <a:ext cx="3845859" cy="1230675"/>
          </a:xfrm>
          <a:prstGeom prst="rect">
            <a:avLst/>
          </a:prstGeom>
        </p:spPr>
      </p:pic>
      <p:sp>
        <p:nvSpPr>
          <p:cNvPr id="12" name="Rectangle 11"/>
          <p:cNvSpPr/>
          <p:nvPr/>
        </p:nvSpPr>
        <p:spPr>
          <a:xfrm>
            <a:off x="3397279" y="4874982"/>
            <a:ext cx="159915" cy="23597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dirty="0">
                <a:solidFill>
                  <a:srgbClr val="FFFFFF"/>
                </a:solidFill>
              </a:rPr>
              <a:t>H</a:t>
            </a:r>
          </a:p>
        </p:txBody>
      </p:sp>
    </p:spTree>
    <p:extLst>
      <p:ext uri="{BB962C8B-B14F-4D97-AF65-F5344CB8AC3E}">
        <p14:creationId xmlns:p14="http://schemas.microsoft.com/office/powerpoint/2010/main" val="167477813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40369" y="6553200"/>
            <a:ext cx="3024377" cy="249082"/>
          </a:xfrm>
        </p:spPr>
        <p:txBody>
          <a:bodyPr/>
          <a:lstStyle/>
          <a:p>
            <a:pPr marL="0" indent="0">
              <a:buNone/>
            </a:pPr>
            <a:r>
              <a:rPr lang="en-US" sz="1200" i="1" dirty="0" smtClean="0"/>
              <a:t>Dewitte et al. in preparation</a:t>
            </a:r>
            <a:endParaRPr lang="en-US" sz="1200" i="1" dirty="0"/>
          </a:p>
        </p:txBody>
      </p:sp>
      <p:sp>
        <p:nvSpPr>
          <p:cNvPr id="3" name="Title 2"/>
          <p:cNvSpPr>
            <a:spLocks noGrp="1"/>
          </p:cNvSpPr>
          <p:nvPr>
            <p:ph type="title" idx="4294967295"/>
          </p:nvPr>
        </p:nvSpPr>
        <p:spPr>
          <a:xfrm>
            <a:off x="2362200" y="96281"/>
            <a:ext cx="5181600" cy="914400"/>
          </a:xfrm>
        </p:spPr>
        <p:txBody>
          <a:bodyPr>
            <a:normAutofit fontScale="90000"/>
          </a:bodyPr>
          <a:lstStyle/>
          <a:p>
            <a:r>
              <a:rPr lang="en-US" dirty="0" err="1" smtClean="0"/>
              <a:t>Bukavu</a:t>
            </a:r>
            <a:r>
              <a:rPr lang="en-US" dirty="0" smtClean="0"/>
              <a:t>, Africa  landslide monitoring</a:t>
            </a:r>
            <a:endParaRPr lang="en-US" dirty="0"/>
          </a:p>
        </p:txBody>
      </p:sp>
      <p:pic>
        <p:nvPicPr>
          <p:cNvPr id="4" name="Picture 4">
            <a:extLst>
              <a:ext uri="{FF2B5EF4-FFF2-40B4-BE49-F238E27FC236}">
                <a16:creationId xmlns:a16="http://schemas.microsoft.com/office/drawing/2014/main" xmlns="" id="{A07A6300-8096-46E2-829E-210678677E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5999" y="1201418"/>
            <a:ext cx="3039979" cy="55789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a:extLst>
              <a:ext uri="{FF2B5EF4-FFF2-40B4-BE49-F238E27FC236}">
                <a16:creationId xmlns:a16="http://schemas.microsoft.com/office/drawing/2014/main" xmlns="" id="{C9AEB3DA-98F8-47D4-A265-0BEB7F869978}"/>
              </a:ext>
            </a:extLst>
          </p:cNvPr>
          <p:cNvGrpSpPr>
            <a:grpSpLocks noChangeAspect="1"/>
          </p:cNvGrpSpPr>
          <p:nvPr/>
        </p:nvGrpSpPr>
        <p:grpSpPr>
          <a:xfrm>
            <a:off x="152401" y="1201418"/>
            <a:ext cx="5867400" cy="3127810"/>
            <a:chOff x="598216" y="32538530"/>
            <a:chExt cx="18286187" cy="9748051"/>
          </a:xfrm>
        </p:grpSpPr>
        <p:sp>
          <p:nvSpPr>
            <p:cNvPr id="6" name="Rectangle 5">
              <a:extLst>
                <a:ext uri="{FF2B5EF4-FFF2-40B4-BE49-F238E27FC236}">
                  <a16:creationId xmlns:a16="http://schemas.microsoft.com/office/drawing/2014/main" xmlns="" id="{199D1973-DED5-45C2-9F33-12A095639D46}"/>
                </a:ext>
              </a:extLst>
            </p:cNvPr>
            <p:cNvSpPr/>
            <p:nvPr/>
          </p:nvSpPr>
          <p:spPr>
            <a:xfrm>
              <a:off x="598216" y="32565502"/>
              <a:ext cx="18286187" cy="97210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xmlns="" id="{E8083C68-4A3E-4279-80CB-2969262758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322" y="32538530"/>
              <a:ext cx="17713969" cy="93261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TextBox 7">
            <a:extLst>
              <a:ext uri="{FF2B5EF4-FFF2-40B4-BE49-F238E27FC236}">
                <a16:creationId xmlns:a16="http://schemas.microsoft.com/office/drawing/2014/main" xmlns="" id="{8B0AF1D7-9D34-4AC3-A225-52CAC91E961B}"/>
              </a:ext>
            </a:extLst>
          </p:cNvPr>
          <p:cNvSpPr txBox="1"/>
          <p:nvPr/>
        </p:nvSpPr>
        <p:spPr>
          <a:xfrm>
            <a:off x="184485" y="4414046"/>
            <a:ext cx="3168315" cy="1815882"/>
          </a:xfrm>
          <a:prstGeom prst="rect">
            <a:avLst/>
          </a:prstGeom>
          <a:noFill/>
        </p:spPr>
        <p:txBody>
          <a:bodyPr wrap="square" rtlCol="0">
            <a:spAutoFit/>
          </a:bodyPr>
          <a:lstStyle/>
          <a:p>
            <a:pPr algn="just"/>
            <a:r>
              <a:rPr lang="en-GB" sz="1400" dirty="0"/>
              <a:t>HR Pléiades image draped on 5 m </a:t>
            </a:r>
            <a:r>
              <a:rPr lang="en-GB" sz="1400" dirty="0" err="1"/>
              <a:t>TanDEM</a:t>
            </a:r>
            <a:r>
              <a:rPr lang="en-GB" sz="1400" dirty="0"/>
              <a:t>-X DEM. This figure </a:t>
            </a:r>
            <a:r>
              <a:rPr lang="en-GB" sz="1400" dirty="0" smtClean="0"/>
              <a:t>focuses </a:t>
            </a:r>
            <a:r>
              <a:rPr lang="en-GB" sz="1400" dirty="0"/>
              <a:t>on </a:t>
            </a:r>
            <a:r>
              <a:rPr lang="en-GB" sz="1400" b="1" dirty="0"/>
              <a:t>a large (1.5 km²), deep-seated and slow-moving landslide </a:t>
            </a:r>
            <a:r>
              <a:rPr lang="en-GB" sz="1400" dirty="0"/>
              <a:t>(</a:t>
            </a:r>
            <a:r>
              <a:rPr lang="en-GB" sz="1400" dirty="0" err="1"/>
              <a:t>Funu</a:t>
            </a:r>
            <a:r>
              <a:rPr lang="en-GB" sz="1400" dirty="0"/>
              <a:t> </a:t>
            </a:r>
            <a:r>
              <a:rPr lang="en-GB" sz="1400" dirty="0" smtClean="0"/>
              <a:t>landslide) </a:t>
            </a:r>
            <a:r>
              <a:rPr lang="en-GB" sz="1400" dirty="0"/>
              <a:t>that affects the densely inhabited (~80 000 </a:t>
            </a:r>
            <a:r>
              <a:rPr lang="en-GB" sz="1400" dirty="0" smtClean="0"/>
              <a:t>inhabitants in the landslide) </a:t>
            </a:r>
            <a:r>
              <a:rPr lang="en-GB" sz="1400" dirty="0"/>
              <a:t>south-western part of the city of Bukavu. </a:t>
            </a:r>
          </a:p>
        </p:txBody>
      </p:sp>
      <p:pic>
        <p:nvPicPr>
          <p:cNvPr id="9" name="Picture 2">
            <a:extLst>
              <a:ext uri="{FF2B5EF4-FFF2-40B4-BE49-F238E27FC236}">
                <a16:creationId xmlns:a16="http://schemas.microsoft.com/office/drawing/2014/main" xmlns="" id="{CC761858-A8A9-4E3A-B366-0F60E38F43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0456" y="4891099"/>
            <a:ext cx="2469345" cy="1858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699327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209800" y="76200"/>
            <a:ext cx="5181600" cy="914400"/>
          </a:xfrm>
        </p:spPr>
        <p:txBody>
          <a:bodyPr>
            <a:normAutofit fontScale="90000"/>
          </a:bodyPr>
          <a:lstStyle/>
          <a:p>
            <a:r>
              <a:rPr lang="en-US" dirty="0" err="1" smtClean="0"/>
              <a:t>InSAR</a:t>
            </a:r>
            <a:r>
              <a:rPr lang="en-US" dirty="0" smtClean="0"/>
              <a:t> deformation rate maps</a:t>
            </a:r>
            <a:endParaRPr lang="en-US" dirty="0"/>
          </a:p>
        </p:txBody>
      </p:sp>
      <p:pic>
        <p:nvPicPr>
          <p:cNvPr id="4" name="Picture 3">
            <a:extLst>
              <a:ext uri="{FF2B5EF4-FFF2-40B4-BE49-F238E27FC236}">
                <a16:creationId xmlns:a16="http://schemas.microsoft.com/office/drawing/2014/main" xmlns="" id="{653ADB70-304A-4C4D-A692-B27B59A36A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295400"/>
            <a:ext cx="6721371" cy="4752528"/>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xmlns="" id="{E6344DF9-CCFB-4F92-936A-4702417A7FEC}"/>
              </a:ext>
            </a:extLst>
          </p:cNvPr>
          <p:cNvSpPr txBox="1"/>
          <p:nvPr/>
        </p:nvSpPr>
        <p:spPr>
          <a:xfrm>
            <a:off x="444487" y="5963761"/>
            <a:ext cx="8423195" cy="954107"/>
          </a:xfrm>
          <a:prstGeom prst="rect">
            <a:avLst/>
          </a:prstGeom>
          <a:noFill/>
        </p:spPr>
        <p:txBody>
          <a:bodyPr wrap="square" rtlCol="0">
            <a:spAutoFit/>
          </a:bodyPr>
          <a:lstStyle/>
          <a:p>
            <a:pPr algn="just"/>
            <a:r>
              <a:rPr lang="en-GB" sz="1400" b="1" dirty="0"/>
              <a:t>InSAR deformation rate maps </a:t>
            </a:r>
            <a:r>
              <a:rPr lang="en-GB" sz="1400" dirty="0"/>
              <a:t>for the ascending (a) and descending (b) CSK datasets. The combination of the LOS vectors from the ascending and descending datasets shows clearly the </a:t>
            </a:r>
            <a:r>
              <a:rPr lang="en-GB" sz="1400" b="1" dirty="0"/>
              <a:t>large (1.5 km²), deep-seated and slow-moving landslide </a:t>
            </a:r>
            <a:r>
              <a:rPr lang="en-GB" sz="1400" dirty="0"/>
              <a:t>affecting the SW  part  of  the  city  (I) moving  towards the east with an important subsidence component. </a:t>
            </a:r>
          </a:p>
        </p:txBody>
      </p:sp>
      <p:sp>
        <p:nvSpPr>
          <p:cNvPr id="6" name="Content Placeholder 1"/>
          <p:cNvSpPr>
            <a:spLocks noGrp="1"/>
          </p:cNvSpPr>
          <p:nvPr>
            <p:ph sz="quarter" idx="10"/>
          </p:nvPr>
        </p:nvSpPr>
        <p:spPr>
          <a:xfrm>
            <a:off x="7162800" y="6608918"/>
            <a:ext cx="3024377" cy="249082"/>
          </a:xfrm>
        </p:spPr>
        <p:txBody>
          <a:bodyPr/>
          <a:lstStyle/>
          <a:p>
            <a:pPr marL="0" indent="0">
              <a:buNone/>
            </a:pPr>
            <a:r>
              <a:rPr lang="en-US" sz="1200" i="1" dirty="0" smtClean="0"/>
              <a:t>Dewitte et al. in preparation</a:t>
            </a:r>
            <a:endParaRPr lang="en-US" sz="1200" i="1" dirty="0"/>
          </a:p>
        </p:txBody>
      </p:sp>
      <p:sp>
        <p:nvSpPr>
          <p:cNvPr id="7" name="TextBox 6"/>
          <p:cNvSpPr txBox="1"/>
          <p:nvPr/>
        </p:nvSpPr>
        <p:spPr>
          <a:xfrm>
            <a:off x="7086600" y="1447800"/>
            <a:ext cx="1981200" cy="228600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fontAlgn="auto" latinLnBrk="1" hangingPunct="0">
              <a:spcBef>
                <a:spcPts val="0"/>
              </a:spcBef>
              <a:spcAft>
                <a:spcPts val="0"/>
              </a:spcAft>
            </a:pPr>
            <a:r>
              <a:rPr lang="en-GB" sz="1200" dirty="0" smtClean="0"/>
              <a:t>70 CSK images were acquired through the RESIST at a discounted rate through </a:t>
            </a:r>
            <a:r>
              <a:rPr lang="en-GB" sz="1200" dirty="0"/>
              <a:t>a specific agreement between </a:t>
            </a:r>
            <a:r>
              <a:rPr lang="en-GB" sz="1200" dirty="0" err="1"/>
              <a:t>Belspo</a:t>
            </a:r>
            <a:r>
              <a:rPr lang="en-GB" sz="1200" dirty="0"/>
              <a:t> (Belgian Science Policy) and A.S.I. - </a:t>
            </a:r>
            <a:r>
              <a:rPr lang="en-GB" sz="1200" dirty="0" err="1"/>
              <a:t>Agenzia</a:t>
            </a:r>
            <a:r>
              <a:rPr lang="en-GB" sz="1200" dirty="0"/>
              <a:t> </a:t>
            </a:r>
            <a:r>
              <a:rPr lang="en-GB" sz="1200" dirty="0" err="1"/>
              <a:t>Spaziale</a:t>
            </a:r>
            <a:r>
              <a:rPr lang="en-GB" sz="1200" dirty="0"/>
              <a:t> </a:t>
            </a:r>
            <a:r>
              <a:rPr lang="en-GB" sz="1200" dirty="0" err="1"/>
              <a:t>Italiana</a:t>
            </a:r>
            <a:r>
              <a:rPr lang="en-GB" sz="1200" dirty="0"/>
              <a:t>.  This was possible thanks to the RESIST project which is supported by </a:t>
            </a:r>
            <a:r>
              <a:rPr lang="en-GB" sz="1200" dirty="0" err="1"/>
              <a:t>Belpso</a:t>
            </a:r>
            <a:r>
              <a:rPr lang="en-GB" sz="1200" dirty="0"/>
              <a:t> and its space program.  </a:t>
            </a:r>
            <a:endParaRPr lang="en-US" sz="1200" dirty="0"/>
          </a:p>
          <a:p>
            <a:pPr marL="0" marR="0" indent="0" algn="l" defTabSz="457200" rtl="0" fontAlgn="auto" latinLnBrk="1"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390278332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idx="4294967295"/>
          </p:nvPr>
        </p:nvSpPr>
        <p:spPr>
          <a:xfrm>
            <a:off x="1066800" y="152400"/>
            <a:ext cx="7543800" cy="914400"/>
          </a:xfrm>
        </p:spPr>
        <p:txBody>
          <a:bodyPr>
            <a:normAutofit fontScale="90000"/>
          </a:bodyPr>
          <a:lstStyle/>
          <a:p>
            <a:pPr algn="ctr"/>
            <a:r>
              <a:rPr lang="de-DE" dirty="0" err="1" smtClean="0"/>
              <a:t>Landslides</a:t>
            </a:r>
            <a:r>
              <a:rPr lang="de-DE" dirty="0" smtClean="0"/>
              <a:t> in multi-</a:t>
            </a:r>
            <a:r>
              <a:rPr lang="de-DE" dirty="0" err="1" smtClean="0"/>
              <a:t>hazard</a:t>
            </a:r>
            <a:r>
              <a:rPr lang="de-DE" dirty="0" smtClean="0"/>
              <a:t> </a:t>
            </a:r>
            <a:br>
              <a:rPr lang="de-DE" dirty="0" smtClean="0"/>
            </a:br>
            <a:r>
              <a:rPr lang="de-DE" dirty="0" err="1" smtClean="0"/>
              <a:t>environments</a:t>
            </a:r>
            <a:endParaRPr lang="de-DE" dirty="0"/>
          </a:p>
        </p:txBody>
      </p:sp>
      <p:pic>
        <p:nvPicPr>
          <p:cNvPr id="5" name="Grafik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52994" y="3241880"/>
            <a:ext cx="3403163" cy="2560373"/>
          </a:xfrm>
          <a:prstGeom prst="rect">
            <a:avLst/>
          </a:prstGeom>
        </p:spPr>
      </p:pic>
      <p:pic>
        <p:nvPicPr>
          <p:cNvPr id="8" name="Grafik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1450" y="3241382"/>
            <a:ext cx="4481992" cy="2561138"/>
          </a:xfrm>
          <a:prstGeom prst="rect">
            <a:avLst/>
          </a:prstGeom>
        </p:spPr>
      </p:pic>
      <p:sp>
        <p:nvSpPr>
          <p:cNvPr id="9" name="Rechteck 1"/>
          <p:cNvSpPr>
            <a:spLocks noChangeArrowheads="1"/>
          </p:cNvSpPr>
          <p:nvPr/>
        </p:nvSpPr>
        <p:spPr bwMode="auto">
          <a:xfrm>
            <a:off x="3802071" y="5624059"/>
            <a:ext cx="88357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altLang="en-US" sz="750" b="0" i="1" u="none" strike="noStrike" kern="0" cap="none" spc="0" normalizeH="0" baseline="0" noProof="0" dirty="0">
                <a:ln>
                  <a:noFill/>
                </a:ln>
                <a:solidFill>
                  <a:srgbClr val="FFFFFF"/>
                </a:solidFill>
                <a:effectLst/>
                <a:uLnTx/>
                <a:uFillTx/>
                <a:cs typeface="+mn-cs"/>
              </a:rPr>
              <a:t>Credits: </a:t>
            </a:r>
            <a:r>
              <a:rPr kumimoji="0" lang="en-US" altLang="en-US" sz="750" b="0" i="1" u="none" strike="noStrike" kern="0" cap="none" spc="0" normalizeH="0" baseline="0" noProof="0" dirty="0" smtClean="0">
                <a:ln>
                  <a:noFill/>
                </a:ln>
                <a:solidFill>
                  <a:srgbClr val="FFFFFF"/>
                </a:solidFill>
                <a:effectLst/>
                <a:uLnTx/>
                <a:uFillTx/>
                <a:cs typeface="+mn-cs"/>
              </a:rPr>
              <a:t>K. Cook</a:t>
            </a:r>
            <a:endParaRPr kumimoji="0" lang="en-US" altLang="en-US" sz="750" b="0" i="1" u="none" strike="noStrike" kern="0" cap="none" spc="0" normalizeH="0" baseline="0" noProof="0" dirty="0">
              <a:ln>
                <a:noFill/>
              </a:ln>
              <a:solidFill>
                <a:srgbClr val="FFFFFF"/>
              </a:solidFill>
              <a:effectLst/>
              <a:uLnTx/>
              <a:uFillTx/>
              <a:cs typeface="+mn-cs"/>
            </a:endParaRPr>
          </a:p>
        </p:txBody>
      </p:sp>
      <p:sp>
        <p:nvSpPr>
          <p:cNvPr id="10" name="Textfeld 9"/>
          <p:cNvSpPr txBox="1"/>
          <p:nvPr/>
        </p:nvSpPr>
        <p:spPr>
          <a:xfrm>
            <a:off x="152400" y="2678765"/>
            <a:ext cx="3799566"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a:cs typeface="+mn-cs"/>
              </a:rPr>
              <a:t>New Zealand: </a:t>
            </a:r>
            <a:r>
              <a:rPr kumimoji="0" lang="en-US" sz="1400" b="0" i="0" u="none" strike="noStrike" kern="0" cap="none" spc="0" normalizeH="0" baseline="0" noProof="0" dirty="0" smtClean="0">
                <a:ln>
                  <a:noFill/>
                </a:ln>
                <a:solidFill>
                  <a:srgbClr val="000000"/>
                </a:solidFill>
                <a:effectLst/>
                <a:uLnTx/>
                <a:uFillTx/>
                <a:latin typeface="Calibri" panose="020F0502020204030204"/>
                <a:cs typeface="+mn-cs"/>
              </a:rPr>
              <a:t>2016 (7.8Mw) ca. 6,000 </a:t>
            </a:r>
            <a:r>
              <a:rPr kumimoji="0" lang="en-US" sz="1400" b="0" i="0" u="none" strike="noStrike" kern="0" cap="none" spc="0" normalizeH="0" baseline="0" noProof="0" dirty="0">
                <a:ln>
                  <a:noFill/>
                </a:ln>
                <a:solidFill>
                  <a:srgbClr val="000000"/>
                </a:solidFill>
                <a:effectLst/>
                <a:uLnTx/>
                <a:uFillTx/>
                <a:latin typeface="Calibri" panose="020F0502020204030204"/>
                <a:cs typeface="+mn-cs"/>
              </a:rPr>
              <a:t>landslides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Calibri" panose="020F0502020204030204"/>
                <a:cs typeface="+mn-cs"/>
              </a:rPr>
              <a:t>Nepal:              2015 (7.8Mw) ca. 20,000 landslides</a:t>
            </a:r>
          </a:p>
        </p:txBody>
      </p:sp>
      <p:sp>
        <p:nvSpPr>
          <p:cNvPr id="11" name="Rechteck 10"/>
          <p:cNvSpPr/>
          <p:nvPr/>
        </p:nvSpPr>
        <p:spPr>
          <a:xfrm>
            <a:off x="5775356" y="1497543"/>
            <a:ext cx="3368643" cy="830997"/>
          </a:xfrm>
          <a:prstGeom prst="rect">
            <a:avLst/>
          </a:prstGeom>
        </p:spPr>
        <p:txBody>
          <a:bodyPr wrap="square">
            <a:spAutoFit/>
          </a:bodyPr>
          <a:lstStyle/>
          <a:p>
            <a:pPr marL="177800" marR="0" lvl="0" indent="-177800" algn="ctr" defTabSz="914400" eaLnBrk="1" fontAlgn="auto" latinLnBrk="0" hangingPunct="1">
              <a:lnSpc>
                <a:spcPct val="120000"/>
              </a:lnSpc>
              <a:spcBef>
                <a:spcPts val="0"/>
              </a:spcBef>
              <a:spcAft>
                <a:spcPts val="0"/>
              </a:spcAft>
              <a:buClrTx/>
              <a:buSzTx/>
              <a:buFontTx/>
              <a:buNone/>
              <a:tabLst/>
              <a:defRPr/>
            </a:pPr>
            <a:r>
              <a:rPr kumimoji="0" lang="en-US" sz="2000" b="1" i="0" u="none" strike="noStrike" kern="0" cap="none" spc="0" normalizeH="0" baseline="0" noProof="0" dirty="0" err="1" smtClean="0">
                <a:ln>
                  <a:noFill/>
                </a:ln>
                <a:solidFill>
                  <a:srgbClr val="000000"/>
                </a:solidFill>
                <a:effectLst/>
                <a:uLnTx/>
                <a:uFillTx/>
                <a:latin typeface="Calibri" panose="020F0502020204030204"/>
                <a:cs typeface="+mn-cs"/>
              </a:rPr>
              <a:t>Hydrometeorologic</a:t>
            </a:r>
            <a:r>
              <a:rPr kumimoji="0" lang="en-US" sz="2000" b="1" i="0" u="none" strike="noStrike" kern="0" cap="none" spc="0" normalizeH="0" baseline="0" noProof="0" dirty="0" smtClean="0">
                <a:ln>
                  <a:noFill/>
                </a:ln>
                <a:solidFill>
                  <a:srgbClr val="000000"/>
                </a:solidFill>
                <a:effectLst/>
                <a:uLnTx/>
                <a:uFillTx/>
                <a:latin typeface="Calibri" panose="020F0502020204030204"/>
                <a:cs typeface="+mn-cs"/>
              </a:rPr>
              <a:t> extremes (</a:t>
            </a:r>
            <a:r>
              <a:rPr kumimoji="0" lang="en-US" sz="2000" b="1" i="0" u="none" strike="noStrike" kern="0" cap="none" spc="0" normalizeH="0" baseline="0" noProof="0" dirty="0">
                <a:ln>
                  <a:noFill/>
                </a:ln>
                <a:solidFill>
                  <a:srgbClr val="000000"/>
                </a:solidFill>
                <a:effectLst/>
                <a:uLnTx/>
                <a:uFillTx/>
                <a:latin typeface="Calibri" panose="020F0502020204030204"/>
                <a:cs typeface="+mn-cs"/>
              </a:rPr>
              <a:t>e.g. typhoon</a:t>
            </a:r>
            <a:r>
              <a:rPr kumimoji="0" lang="en-US" sz="1600" b="1" i="0" u="none" strike="noStrike" kern="0" cap="none" spc="0" normalizeH="0" baseline="0" noProof="0" dirty="0">
                <a:ln>
                  <a:noFill/>
                </a:ln>
                <a:solidFill>
                  <a:srgbClr val="000000"/>
                </a:solidFill>
                <a:effectLst/>
                <a:uLnTx/>
                <a:uFillTx/>
                <a:latin typeface="Calibri" panose="020F0502020204030204"/>
                <a:cs typeface="+mn-cs"/>
              </a:rPr>
              <a:t>)</a:t>
            </a:r>
          </a:p>
        </p:txBody>
      </p:sp>
      <p:sp>
        <p:nvSpPr>
          <p:cNvPr id="12" name="Textfeld 11"/>
          <p:cNvSpPr txBox="1"/>
          <p:nvPr/>
        </p:nvSpPr>
        <p:spPr>
          <a:xfrm>
            <a:off x="3255099" y="1631504"/>
            <a:ext cx="1697901"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000000"/>
                </a:solidFill>
                <a:effectLst/>
                <a:uLnTx/>
                <a:uFillTx/>
                <a:latin typeface="Calibri" panose="020F0502020204030204"/>
                <a:cs typeface="+mn-cs"/>
              </a:rPr>
              <a:t>Major triggers</a:t>
            </a:r>
          </a:p>
        </p:txBody>
      </p:sp>
      <p:pic>
        <p:nvPicPr>
          <p:cNvPr id="13" name="Grafik 12"/>
          <p:cNvPicPr>
            <a:picLocks noChangeAspect="1"/>
          </p:cNvPicPr>
          <p:nvPr/>
        </p:nvPicPr>
        <p:blipFill>
          <a:blip r:embed="rId4"/>
          <a:stretch>
            <a:fillRect/>
          </a:stretch>
        </p:blipFill>
        <p:spPr>
          <a:xfrm>
            <a:off x="5124297" y="1574568"/>
            <a:ext cx="600260" cy="558382"/>
          </a:xfrm>
          <a:prstGeom prst="rect">
            <a:avLst/>
          </a:prstGeom>
        </p:spPr>
      </p:pic>
      <p:pic>
        <p:nvPicPr>
          <p:cNvPr id="14" name="Grafik 13"/>
          <p:cNvPicPr>
            <a:picLocks noChangeAspect="1"/>
          </p:cNvPicPr>
          <p:nvPr/>
        </p:nvPicPr>
        <p:blipFill>
          <a:blip r:embed="rId5"/>
          <a:stretch>
            <a:fillRect/>
          </a:stretch>
        </p:blipFill>
        <p:spPr>
          <a:xfrm>
            <a:off x="2234514" y="1574568"/>
            <a:ext cx="757082" cy="517339"/>
          </a:xfrm>
          <a:prstGeom prst="rect">
            <a:avLst/>
          </a:prstGeom>
        </p:spPr>
      </p:pic>
      <p:sp>
        <p:nvSpPr>
          <p:cNvPr id="15" name="Rechteck 14"/>
          <p:cNvSpPr/>
          <p:nvPr/>
        </p:nvSpPr>
        <p:spPr>
          <a:xfrm>
            <a:off x="666350" y="1655151"/>
            <a:ext cx="1511952" cy="461665"/>
          </a:xfrm>
          <a:prstGeom prst="rect">
            <a:avLst/>
          </a:prstGeom>
        </p:spPr>
        <p:txBody>
          <a:bodyPr wrap="none">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a:cs typeface="+mn-cs"/>
              </a:rPr>
              <a:t>Earthquakes</a:t>
            </a:r>
          </a:p>
        </p:txBody>
      </p:sp>
      <p:sp>
        <p:nvSpPr>
          <p:cNvPr id="16" name="Rechteck 15"/>
          <p:cNvSpPr/>
          <p:nvPr/>
        </p:nvSpPr>
        <p:spPr>
          <a:xfrm>
            <a:off x="5040513" y="2678765"/>
            <a:ext cx="4572000" cy="307777"/>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a:cs typeface="+mn-cs"/>
              </a:rPr>
              <a:t>Taiwan: 2009 Typhoon </a:t>
            </a:r>
            <a:r>
              <a:rPr kumimoji="0" lang="en-US" sz="1400" b="0" i="0" u="none" strike="noStrike" kern="0" cap="none" spc="0" normalizeH="0" baseline="0" noProof="0" dirty="0" err="1" smtClean="0">
                <a:ln>
                  <a:noFill/>
                </a:ln>
                <a:solidFill>
                  <a:srgbClr val="000000"/>
                </a:solidFill>
                <a:effectLst/>
                <a:uLnTx/>
                <a:uFillTx/>
                <a:latin typeface="Calibri" panose="020F0502020204030204"/>
                <a:cs typeface="+mn-cs"/>
              </a:rPr>
              <a:t>Morakot</a:t>
            </a:r>
            <a:r>
              <a:rPr kumimoji="0" lang="en-US" sz="1400" b="0" i="0" u="none" strike="noStrike" kern="0" cap="none" spc="0" normalizeH="0" baseline="0" noProof="0" dirty="0" smtClean="0">
                <a:ln>
                  <a:noFill/>
                </a:ln>
                <a:solidFill>
                  <a:srgbClr val="000000"/>
                </a:solidFill>
                <a:effectLst/>
                <a:uLnTx/>
                <a:uFillTx/>
                <a:latin typeface="Calibri" panose="020F0502020204030204"/>
                <a:cs typeface="+mn-cs"/>
              </a:rPr>
              <a:t>: ca. </a:t>
            </a:r>
            <a:r>
              <a:rPr kumimoji="0" lang="en-US" sz="1400" b="0" i="0" u="none" strike="noStrike" kern="0" cap="none" spc="0" normalizeH="0" baseline="0" noProof="0" dirty="0">
                <a:ln>
                  <a:noFill/>
                </a:ln>
                <a:solidFill>
                  <a:srgbClr val="000000"/>
                </a:solidFill>
                <a:effectLst/>
                <a:uLnTx/>
                <a:uFillTx/>
                <a:latin typeface="Calibri" panose="020F0502020204030204"/>
                <a:cs typeface="+mn-cs"/>
              </a:rPr>
              <a:t>20,000 landslides</a:t>
            </a:r>
          </a:p>
        </p:txBody>
      </p:sp>
      <p:sp>
        <p:nvSpPr>
          <p:cNvPr id="17" name="Rechteck 1"/>
          <p:cNvSpPr>
            <a:spLocks noChangeArrowheads="1"/>
          </p:cNvSpPr>
          <p:nvPr/>
        </p:nvSpPr>
        <p:spPr bwMode="auto">
          <a:xfrm>
            <a:off x="7414300" y="5624059"/>
            <a:ext cx="127310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altLang="en-US" sz="750" b="0" i="1" u="none" strike="noStrike" kern="0" cap="none" spc="0" normalizeH="0" baseline="0" noProof="0" dirty="0">
                <a:ln>
                  <a:noFill/>
                </a:ln>
                <a:solidFill>
                  <a:srgbClr val="FFFFFF"/>
                </a:solidFill>
                <a:effectLst/>
                <a:uLnTx/>
                <a:uFillTx/>
                <a:cs typeface="+mn-cs"/>
              </a:rPr>
              <a:t>Credits: </a:t>
            </a:r>
            <a:r>
              <a:rPr kumimoji="0" lang="en-US" altLang="en-US" sz="750" b="0" i="1" u="none" strike="noStrike" kern="0" cap="none" spc="0" normalizeH="0" baseline="0" noProof="0" dirty="0" smtClean="0">
                <a:ln>
                  <a:noFill/>
                </a:ln>
                <a:solidFill>
                  <a:srgbClr val="FFFFFF"/>
                </a:solidFill>
                <a:effectLst/>
                <a:uLnTx/>
                <a:uFillTx/>
                <a:cs typeface="+mn-cs"/>
              </a:rPr>
              <a:t>Tsou Univ. Kyoto</a:t>
            </a:r>
            <a:endParaRPr kumimoji="0" lang="en-US" altLang="en-US" sz="750" b="0" i="1" u="none" strike="noStrike" kern="0" cap="none" spc="0" normalizeH="0" baseline="0" noProof="0" dirty="0">
              <a:ln>
                <a:noFill/>
              </a:ln>
              <a:solidFill>
                <a:srgbClr val="FFFFFF"/>
              </a:solidFill>
              <a:effectLst/>
              <a:uLnTx/>
              <a:uFillTx/>
              <a:cs typeface="+mn-cs"/>
            </a:endParaRPr>
          </a:p>
        </p:txBody>
      </p:sp>
      <p:sp>
        <p:nvSpPr>
          <p:cNvPr id="18" name="Textfeld 17"/>
          <p:cNvSpPr txBox="1"/>
          <p:nvPr/>
        </p:nvSpPr>
        <p:spPr>
          <a:xfrm>
            <a:off x="152400" y="5802253"/>
            <a:ext cx="3282117"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panose="020F0502020204030204"/>
                <a:cs typeface="+mn-cs"/>
              </a:rPr>
              <a:t>Nepal: </a:t>
            </a:r>
            <a:r>
              <a:rPr kumimoji="0" lang="en-US" sz="1200" b="0" i="0" u="none" strike="noStrike" kern="0" cap="none" spc="0" normalizeH="0" baseline="0" noProof="0" dirty="0" err="1" smtClean="0">
                <a:ln>
                  <a:noFill/>
                </a:ln>
                <a:solidFill>
                  <a:srgbClr val="000000"/>
                </a:solidFill>
                <a:effectLst/>
                <a:uLnTx/>
                <a:uFillTx/>
                <a:latin typeface="Calibri" panose="020F0502020204030204"/>
                <a:cs typeface="+mn-cs"/>
              </a:rPr>
              <a:t>Bhote</a:t>
            </a:r>
            <a:r>
              <a:rPr kumimoji="0" lang="en-US" sz="1200" b="0" i="0" u="none" strike="noStrike" kern="0" cap="none" spc="0" normalizeH="0" baseline="0" noProof="0" dirty="0" smtClean="0">
                <a:ln>
                  <a:noFill/>
                </a:ln>
                <a:solidFill>
                  <a:srgbClr val="000000"/>
                </a:solidFill>
                <a:effectLst/>
                <a:uLnTx/>
                <a:uFillTx/>
                <a:latin typeface="Calibri" panose="020F0502020204030204"/>
                <a:cs typeface="+mn-cs"/>
              </a:rPr>
              <a:t> </a:t>
            </a:r>
            <a:r>
              <a:rPr kumimoji="0" lang="en-US" sz="1200" b="0" i="0" u="none" strike="noStrike" kern="0" cap="none" spc="0" normalizeH="0" baseline="0" noProof="0" dirty="0" err="1" smtClean="0">
                <a:ln>
                  <a:noFill/>
                </a:ln>
                <a:solidFill>
                  <a:srgbClr val="000000"/>
                </a:solidFill>
                <a:effectLst/>
                <a:uLnTx/>
                <a:uFillTx/>
                <a:latin typeface="Calibri" panose="020F0502020204030204"/>
                <a:cs typeface="+mn-cs"/>
              </a:rPr>
              <a:t>Koshi</a:t>
            </a:r>
            <a:r>
              <a:rPr kumimoji="0" lang="en-US" sz="1200" b="0" i="0" u="none" strike="noStrike" kern="0" cap="none" spc="0" normalizeH="0" baseline="0" noProof="0" dirty="0" smtClean="0">
                <a:ln>
                  <a:noFill/>
                </a:ln>
                <a:solidFill>
                  <a:srgbClr val="000000"/>
                </a:solidFill>
                <a:effectLst/>
                <a:uLnTx/>
                <a:uFillTx/>
                <a:latin typeface="Calibri" panose="020F0502020204030204"/>
                <a:cs typeface="+mn-cs"/>
              </a:rPr>
              <a:t> (drone image month after EQ)</a:t>
            </a:r>
            <a:endParaRPr kumimoji="0" lang="en-US" sz="1200" b="0" i="0" u="none" strike="noStrike" kern="0" cap="none" spc="0" normalizeH="0" baseline="0" noProof="0" dirty="0">
              <a:ln>
                <a:noFill/>
              </a:ln>
              <a:solidFill>
                <a:srgbClr val="000000"/>
              </a:solidFill>
              <a:effectLst/>
              <a:uLnTx/>
              <a:uFillTx/>
              <a:latin typeface="Calibri" panose="020F0502020204030204"/>
              <a:cs typeface="+mn-cs"/>
            </a:endParaRPr>
          </a:p>
        </p:txBody>
      </p:sp>
      <p:sp>
        <p:nvSpPr>
          <p:cNvPr id="19" name="Textfeld 18"/>
          <p:cNvSpPr txBox="1"/>
          <p:nvPr/>
        </p:nvSpPr>
        <p:spPr>
          <a:xfrm>
            <a:off x="5252994" y="5802253"/>
            <a:ext cx="2061398"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panose="020F0502020204030204"/>
                <a:cs typeface="+mn-cs"/>
              </a:rPr>
              <a:t>Taiwan: </a:t>
            </a:r>
            <a:r>
              <a:rPr kumimoji="0" lang="en-US" sz="1200" b="0" i="0" u="none" strike="noStrike" kern="0" cap="none" spc="0" normalizeH="0" baseline="0" noProof="0" dirty="0" err="1" smtClean="0">
                <a:ln>
                  <a:noFill/>
                </a:ln>
                <a:solidFill>
                  <a:srgbClr val="000000"/>
                </a:solidFill>
                <a:effectLst/>
                <a:uLnTx/>
                <a:uFillTx/>
                <a:latin typeface="Calibri" panose="020F0502020204030204"/>
                <a:cs typeface="+mn-cs"/>
              </a:rPr>
              <a:t>fotos</a:t>
            </a:r>
            <a:r>
              <a:rPr kumimoji="0" lang="en-US" sz="1200" b="0" i="0" u="none" strike="noStrike" kern="0" cap="none" spc="0" normalizeH="0" baseline="0" noProof="0" dirty="0" smtClean="0">
                <a:ln>
                  <a:noFill/>
                </a:ln>
                <a:solidFill>
                  <a:srgbClr val="000000"/>
                </a:solidFill>
                <a:effectLst/>
                <a:uLnTx/>
                <a:uFillTx/>
                <a:latin typeface="Calibri" panose="020F0502020204030204"/>
                <a:cs typeface="+mn-cs"/>
              </a:rPr>
              <a:t> before and after</a:t>
            </a:r>
            <a:endParaRPr kumimoji="0" lang="en-US" sz="1200" b="0" i="0" u="none" strike="noStrike" kern="0" cap="none" spc="0" normalizeH="0" baseline="0" noProof="0" dirty="0">
              <a:ln>
                <a:noFill/>
              </a:ln>
              <a:solidFill>
                <a:srgbClr val="000000"/>
              </a:solidFill>
              <a:effectLst/>
              <a:uLnTx/>
              <a:uFillTx/>
              <a:latin typeface="Calibri" panose="020F0502020204030204"/>
              <a:cs typeface="+mn-cs"/>
            </a:endParaRPr>
          </a:p>
        </p:txBody>
      </p:sp>
    </p:spTree>
    <p:extLst>
      <p:ext uri="{BB962C8B-B14F-4D97-AF65-F5344CB8AC3E}">
        <p14:creationId xmlns:p14="http://schemas.microsoft.com/office/powerpoint/2010/main" val="233657017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endParaRPr lang="en-US" dirty="0"/>
          </a:p>
        </p:txBody>
      </p:sp>
      <p:sp>
        <p:nvSpPr>
          <p:cNvPr id="3" name="Title 2"/>
          <p:cNvSpPr>
            <a:spLocks noGrp="1"/>
          </p:cNvSpPr>
          <p:nvPr>
            <p:ph type="title" idx="4294967295"/>
          </p:nvPr>
        </p:nvSpPr>
        <p:spPr>
          <a:xfrm>
            <a:off x="1828800" y="228600"/>
            <a:ext cx="5791200" cy="914400"/>
          </a:xfrm>
        </p:spPr>
        <p:txBody>
          <a:bodyPr>
            <a:normAutofit/>
          </a:bodyPr>
          <a:lstStyle/>
          <a:p>
            <a:r>
              <a:rPr lang="en-US" dirty="0" err="1" smtClean="0"/>
              <a:t>Bukavu</a:t>
            </a:r>
            <a:r>
              <a:rPr lang="en-US" dirty="0" smtClean="0"/>
              <a:t> ground deformation</a:t>
            </a:r>
            <a:endParaRPr lang="en-US" dirty="0"/>
          </a:p>
        </p:txBody>
      </p:sp>
      <p:pic>
        <p:nvPicPr>
          <p:cNvPr id="4" name="Picture 3">
            <a:extLst>
              <a:ext uri="{FF2B5EF4-FFF2-40B4-BE49-F238E27FC236}">
                <a16:creationId xmlns:a16="http://schemas.microsoft.com/office/drawing/2014/main" xmlns="" id="{9783BC0F-516E-4F31-BAE4-13AC0F0358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5692" y="1216262"/>
            <a:ext cx="5105961" cy="3610308"/>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xmlns="" id="{E6344DF9-CCFB-4F92-936A-4702417A7FEC}"/>
              </a:ext>
            </a:extLst>
          </p:cNvPr>
          <p:cNvSpPr txBox="1"/>
          <p:nvPr/>
        </p:nvSpPr>
        <p:spPr>
          <a:xfrm>
            <a:off x="3905692" y="4843814"/>
            <a:ext cx="5238308" cy="646331"/>
          </a:xfrm>
          <a:prstGeom prst="rect">
            <a:avLst/>
          </a:prstGeom>
          <a:noFill/>
        </p:spPr>
        <p:txBody>
          <a:bodyPr wrap="square" rtlCol="0">
            <a:spAutoFit/>
          </a:bodyPr>
          <a:lstStyle/>
          <a:p>
            <a:pPr algn="just"/>
            <a:r>
              <a:rPr lang="en-GB" sz="1200" dirty="0"/>
              <a:t>Zoom on Funu landslide (I). Points A to F correspond to the positions where we extract the InSAR displacement time series in Figures 7 and 8 ; the points A, B and C also corresponding to DGPS benchmarks. </a:t>
            </a:r>
          </a:p>
        </p:txBody>
      </p:sp>
      <p:pic>
        <p:nvPicPr>
          <p:cNvPr id="6" name="Picture 5">
            <a:extLst>
              <a:ext uri="{FF2B5EF4-FFF2-40B4-BE49-F238E27FC236}">
                <a16:creationId xmlns:a16="http://schemas.microsoft.com/office/drawing/2014/main" xmlns="" id="{2373D8D4-199B-4B5D-9117-F4EFDF15524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52400" y="1205466"/>
            <a:ext cx="3617456" cy="515174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xmlns="" id="{B4944F87-61F4-4B4E-96F3-9728E5B99569}"/>
              </a:ext>
            </a:extLst>
          </p:cNvPr>
          <p:cNvSpPr txBox="1"/>
          <p:nvPr/>
        </p:nvSpPr>
        <p:spPr>
          <a:xfrm>
            <a:off x="3788906" y="5739824"/>
            <a:ext cx="5126494" cy="954107"/>
          </a:xfrm>
          <a:prstGeom prst="rect">
            <a:avLst/>
          </a:prstGeom>
          <a:noFill/>
        </p:spPr>
        <p:txBody>
          <a:bodyPr wrap="square" rtlCol="0">
            <a:spAutoFit/>
          </a:bodyPr>
          <a:lstStyle/>
          <a:p>
            <a:pPr algn="just"/>
            <a:r>
              <a:rPr lang="en-GB" sz="1400" dirty="0"/>
              <a:t>Time series of displacement obtained from InSAR  on which are overlaid the rates obtained from DGPS measurements when available. The green dashed line corresponds to the Mw 5.8 August 2015 </a:t>
            </a:r>
            <a:r>
              <a:rPr lang="en-GB" sz="1400" dirty="0" err="1"/>
              <a:t>Lwiro</a:t>
            </a:r>
            <a:r>
              <a:rPr lang="en-GB" sz="1400" dirty="0"/>
              <a:t> Earthquake. </a:t>
            </a:r>
          </a:p>
        </p:txBody>
      </p:sp>
      <p:sp>
        <p:nvSpPr>
          <p:cNvPr id="8" name="Content Placeholder 1"/>
          <p:cNvSpPr txBox="1">
            <a:spLocks/>
          </p:cNvSpPr>
          <p:nvPr/>
        </p:nvSpPr>
        <p:spPr>
          <a:xfrm>
            <a:off x="140369" y="6553200"/>
            <a:ext cx="3024377" cy="249082"/>
          </a:xfrm>
          <a:prstGeom prst="rect">
            <a:avLst/>
          </a:prstGeom>
        </p:spPr>
        <p:txBody>
          <a:bodyPr/>
          <a:lstStyle>
            <a:lvl1pPr marL="342900" indent="-342900" algn="l" rtl="0" eaLnBrk="0" fontAlgn="base" hangingPunct="0">
              <a:spcBef>
                <a:spcPts val="500"/>
              </a:spcBef>
              <a:spcAft>
                <a:spcPct val="0"/>
              </a:spcAft>
              <a:buSzPct val="100000"/>
              <a:buFont typeface="Arial" pitchFamily="34" charset="0"/>
              <a:buChar char="•"/>
              <a:defRPr sz="2000">
                <a:solidFill>
                  <a:srgbClr val="002569"/>
                </a:solidFill>
                <a:latin typeface="Arial" panose="020B0604020202020204" pitchFamily="34" charset="0"/>
                <a:ea typeface="Arial Bold"/>
                <a:cs typeface="Arial" panose="020B0604020202020204" pitchFamily="34" charset="0"/>
                <a:sym typeface="Arial Bold" pitchFamily="34" charset="0"/>
              </a:defRPr>
            </a:lvl1pPr>
            <a:lvl2pPr marL="768927" indent="-311727" algn="l" rtl="0" eaLnBrk="0" fontAlgn="base" hangingPunct="0">
              <a:spcBef>
                <a:spcPts val="500"/>
              </a:spcBef>
              <a:spcAft>
                <a:spcPct val="0"/>
              </a:spcAft>
              <a:buSzPct val="100000"/>
              <a:buFont typeface="Courier New" panose="02070309020205020404" pitchFamily="49" charset="0"/>
              <a:buChar char="o"/>
              <a:defRPr sz="2000">
                <a:solidFill>
                  <a:srgbClr val="002569"/>
                </a:solidFill>
                <a:latin typeface="Arial" panose="020B0604020202020204" pitchFamily="34" charset="0"/>
                <a:ea typeface="Arial Bold"/>
                <a:cs typeface="Arial" panose="020B0604020202020204" pitchFamily="34" charset="0"/>
                <a:sym typeface="Arial Bold" pitchFamily="34" charset="0"/>
              </a:defRPr>
            </a:lvl2pPr>
            <a:lvl3pPr marL="1188719" indent="-274319" algn="l" rtl="0" eaLnBrk="0" fontAlgn="base" hangingPunct="0">
              <a:spcBef>
                <a:spcPts val="500"/>
              </a:spcBef>
              <a:spcAft>
                <a:spcPct val="0"/>
              </a:spcAft>
              <a:buSzPct val="100000"/>
              <a:buFont typeface="Wingdings" panose="05000000000000000000" pitchFamily="2" charset="2"/>
              <a:buChar char="§"/>
              <a:defRPr sz="2000">
                <a:solidFill>
                  <a:srgbClr val="002569"/>
                </a:solidFill>
                <a:latin typeface="Arial" panose="020B0604020202020204" pitchFamily="34" charset="0"/>
                <a:ea typeface="Arial Bold"/>
                <a:cs typeface="Arial" panose="020B0604020202020204" pitchFamily="34" charset="0"/>
                <a:sym typeface="Arial Bold" pitchFamily="34" charset="0"/>
              </a:defRPr>
            </a:lvl3pPr>
            <a:lvl4pPr marL="1676400" indent="-304800" algn="l" rtl="0" eaLnBrk="0" fontAlgn="base" hangingPunct="0">
              <a:spcBef>
                <a:spcPts val="500"/>
              </a:spcBef>
              <a:spcAft>
                <a:spcPct val="0"/>
              </a:spcAft>
              <a:buSzPct val="100000"/>
              <a:buFont typeface="Arial" pitchFamily="34" charset="0"/>
              <a:buChar char="▪"/>
              <a:defRPr sz="2000">
                <a:solidFill>
                  <a:srgbClr val="002569"/>
                </a:solidFill>
                <a:latin typeface="Arial" panose="020B0604020202020204" pitchFamily="34" charset="0"/>
                <a:ea typeface="Arial Bold"/>
                <a:cs typeface="Arial" panose="020B0604020202020204" pitchFamily="34" charset="0"/>
                <a:sym typeface="Arial Bold" pitchFamily="34" charset="0"/>
              </a:defRPr>
            </a:lvl4pPr>
            <a:lvl5pPr marL="2171700" indent="-342900" algn="l" rtl="0" eaLnBrk="0" fontAlgn="base" hangingPunct="0">
              <a:spcBef>
                <a:spcPts val="500"/>
              </a:spcBef>
              <a:spcAft>
                <a:spcPct val="0"/>
              </a:spcAft>
              <a:buSzPct val="100000"/>
              <a:buFont typeface="Arial" pitchFamily="34" charset="0"/>
              <a:buChar char="•"/>
              <a:defRPr sz="2000">
                <a:solidFill>
                  <a:srgbClr val="002569"/>
                </a:solidFill>
                <a:latin typeface="Arial" panose="020B0604020202020204" pitchFamily="34" charset="0"/>
                <a:ea typeface="Arial Bold"/>
                <a:cs typeface="Arial" panose="020B0604020202020204" pitchFamily="34" charset="0"/>
                <a:sym typeface="Arial Bold" pitchFamily="34" charset="0"/>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defTabSz="914400">
              <a:buFont typeface="Arial" pitchFamily="34" charset="0"/>
              <a:buNone/>
            </a:pPr>
            <a:r>
              <a:rPr lang="en-US" sz="1200" i="1" kern="0" smtClean="0"/>
              <a:t>Dewitte et al. in preparation</a:t>
            </a:r>
            <a:endParaRPr lang="en-US" sz="1200" i="1" kern="0" dirty="0"/>
          </a:p>
        </p:txBody>
      </p:sp>
    </p:spTree>
    <p:extLst>
      <p:ext uri="{BB962C8B-B14F-4D97-AF65-F5344CB8AC3E}">
        <p14:creationId xmlns:p14="http://schemas.microsoft.com/office/powerpoint/2010/main" val="153257557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smtClean="0"/>
              <a:t>Slides coming from Chinese Academy of Sciences</a:t>
            </a:r>
            <a:endParaRPr lang="en-US" dirty="0"/>
          </a:p>
        </p:txBody>
      </p:sp>
      <p:sp>
        <p:nvSpPr>
          <p:cNvPr id="3" name="Title 2"/>
          <p:cNvSpPr>
            <a:spLocks noGrp="1"/>
          </p:cNvSpPr>
          <p:nvPr>
            <p:ph type="title" idx="4294967295"/>
          </p:nvPr>
        </p:nvSpPr>
        <p:spPr>
          <a:xfrm>
            <a:off x="-381000" y="228600"/>
            <a:ext cx="7543800" cy="914400"/>
          </a:xfrm>
        </p:spPr>
        <p:txBody>
          <a:bodyPr>
            <a:normAutofit/>
          </a:bodyPr>
          <a:lstStyle/>
          <a:p>
            <a:r>
              <a:rPr lang="en-US" dirty="0" smtClean="0"/>
              <a:t>Hold for CAS Slides</a:t>
            </a:r>
            <a:endParaRPr lang="en-US" dirty="0"/>
          </a:p>
        </p:txBody>
      </p:sp>
    </p:spTree>
    <p:extLst>
      <p:ext uri="{BB962C8B-B14F-4D97-AF65-F5344CB8AC3E}">
        <p14:creationId xmlns:p14="http://schemas.microsoft.com/office/powerpoint/2010/main" val="335527782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endParaRPr lang="en-US"/>
          </a:p>
        </p:txBody>
      </p:sp>
      <p:sp>
        <p:nvSpPr>
          <p:cNvPr id="3" name="Title 2"/>
          <p:cNvSpPr>
            <a:spLocks noGrp="1"/>
          </p:cNvSpPr>
          <p:nvPr>
            <p:ph type="title" idx="4294967295"/>
          </p:nvPr>
        </p:nvSpPr>
        <p:spPr/>
        <p:txBody>
          <a:bodyPr>
            <a:normAutofit/>
          </a:bodyPr>
          <a:lstStyle/>
          <a:p>
            <a:endParaRPr lang="en-US"/>
          </a:p>
        </p:txBody>
      </p:sp>
    </p:spTree>
    <p:extLst>
      <p:ext uri="{BB962C8B-B14F-4D97-AF65-F5344CB8AC3E}">
        <p14:creationId xmlns:p14="http://schemas.microsoft.com/office/powerpoint/2010/main" val="385984293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224963"/>
            <a:ext cx="8839200" cy="4724400"/>
          </a:xfrm>
        </p:spPr>
        <p:txBody>
          <a:bodyPr/>
          <a:lstStyle/>
          <a:p>
            <a:pPr marL="0" indent="0">
              <a:buNone/>
            </a:pPr>
            <a:r>
              <a:rPr lang="en-US" sz="1800" b="1" dirty="0"/>
              <a:t>Operational Take-</a:t>
            </a:r>
            <a:r>
              <a:rPr lang="en-US" sz="1800" b="1" dirty="0" err="1"/>
              <a:t>aways</a:t>
            </a:r>
            <a:endParaRPr lang="en-US" sz="1800" b="1" dirty="0"/>
          </a:p>
          <a:p>
            <a:r>
              <a:rPr lang="en-US" sz="1800" dirty="0" smtClean="0"/>
              <a:t>Working through the data access pipeline has taken a long time, but we hope to begin receiving data within the month</a:t>
            </a:r>
          </a:p>
          <a:p>
            <a:r>
              <a:rPr lang="en-US" sz="1800" dirty="0" smtClean="0"/>
              <a:t>A large impediment in the process has been the ability to sign agreements from another government agency</a:t>
            </a:r>
          </a:p>
          <a:p>
            <a:r>
              <a:rPr lang="en-US" sz="1800" dirty="0" smtClean="0"/>
              <a:t>There is interest and there are opportunities to leverage the Landslide pilot for rapid assessment post-disaster; however, there have not yet been many examples (Sierra Leone is a recent one where Lorant was involved with Jean-Philippe Malet)</a:t>
            </a:r>
          </a:p>
          <a:p>
            <a:pPr marL="0" indent="0">
              <a:buNone/>
            </a:pPr>
            <a:r>
              <a:rPr lang="en-US" sz="1800" b="1" dirty="0" smtClean="0"/>
              <a:t>Science Take-</a:t>
            </a:r>
            <a:r>
              <a:rPr lang="en-US" sz="1800" b="1" dirty="0" err="1" smtClean="0"/>
              <a:t>aways</a:t>
            </a:r>
            <a:endParaRPr lang="en-US" sz="1800" b="1" dirty="0" smtClean="0"/>
          </a:p>
          <a:p>
            <a:r>
              <a:rPr lang="en-US" sz="1800" dirty="0" smtClean="0"/>
              <a:t>Cutting edge research on the potential for exploiting SAR imagery for landslide detection and monitoring in complex terrain with dense or seasonal vegetation (such as in Nepal) is ongoing, but decorrelation remains a major issue in this region. The majority of the community is still reliant on optical or multi-spectral imagery.</a:t>
            </a:r>
          </a:p>
          <a:p>
            <a:r>
              <a:rPr lang="en-US" sz="1800" dirty="0" smtClean="0"/>
              <a:t>The pilot is keenly interested in gaining access to SPOT data, if possible, to expand the multi-temporal landslide mapping capabilities, particularly over Nepal</a:t>
            </a:r>
            <a:endParaRPr lang="en-US" sz="1800" dirty="0"/>
          </a:p>
        </p:txBody>
      </p:sp>
      <p:sp>
        <p:nvSpPr>
          <p:cNvPr id="3" name="Title 2"/>
          <p:cNvSpPr>
            <a:spLocks noGrp="1"/>
          </p:cNvSpPr>
          <p:nvPr>
            <p:ph type="title" idx="4294967295"/>
          </p:nvPr>
        </p:nvSpPr>
        <p:spPr>
          <a:xfrm>
            <a:off x="2209800" y="304800"/>
            <a:ext cx="4191000" cy="914400"/>
          </a:xfrm>
        </p:spPr>
        <p:txBody>
          <a:bodyPr>
            <a:normAutofit/>
          </a:bodyPr>
          <a:lstStyle/>
          <a:p>
            <a:r>
              <a:rPr lang="en-US" dirty="0" smtClean="0"/>
              <a:t>Final Remarks</a:t>
            </a:r>
            <a:endParaRPr lang="en-US" dirty="0"/>
          </a:p>
        </p:txBody>
      </p:sp>
    </p:spTree>
    <p:extLst>
      <p:ext uri="{BB962C8B-B14F-4D97-AF65-F5344CB8AC3E}">
        <p14:creationId xmlns:p14="http://schemas.microsoft.com/office/powerpoint/2010/main" val="197493774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1"/>
          <p:cNvSpPr>
            <a:spLocks noGrp="1"/>
          </p:cNvSpPr>
          <p:nvPr>
            <p:ph sz="quarter" idx="10"/>
          </p:nvPr>
        </p:nvSpPr>
        <p:spPr bwMode="auto">
          <a:xfrm>
            <a:off x="457200" y="1295400"/>
            <a:ext cx="8153400" cy="472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de-DE" sz="2400" b="1" dirty="0" smtClean="0"/>
              <a:t>January 2017</a:t>
            </a:r>
            <a:r>
              <a:rPr lang="en-US" altLang="de-DE" sz="2400" dirty="0" smtClean="0"/>
              <a:t>: </a:t>
            </a:r>
            <a:r>
              <a:rPr lang="en-US" altLang="de-DE" sz="2400" dirty="0"/>
              <a:t>P</a:t>
            </a:r>
            <a:r>
              <a:rPr lang="en-US" altLang="de-DE" sz="2400" dirty="0" smtClean="0"/>
              <a:t>lanning of data acquisitions for Nepal and  Pacific Northwest</a:t>
            </a:r>
          </a:p>
          <a:p>
            <a:pPr eaLnBrk="1" hangingPunct="1"/>
            <a:r>
              <a:rPr lang="en-US" altLang="de-DE" sz="2400" b="1" dirty="0" smtClean="0"/>
              <a:t>January 2017</a:t>
            </a:r>
            <a:r>
              <a:rPr lang="en-US" altLang="de-DE" sz="2400" dirty="0" smtClean="0"/>
              <a:t>: Begin licensing agreement processes and querying of data requests from the group</a:t>
            </a:r>
          </a:p>
          <a:p>
            <a:pPr eaLnBrk="1" hangingPunct="1"/>
            <a:r>
              <a:rPr lang="en-US" altLang="de-DE" sz="2400" b="1" dirty="0" smtClean="0"/>
              <a:t>April 2017</a:t>
            </a:r>
            <a:r>
              <a:rPr lang="en-US" altLang="de-DE" sz="2400" dirty="0" smtClean="0"/>
              <a:t>: Landslide pilot meeting at the European Geological Society Annual meeting and presentation in Remote Sensing of Landslides session</a:t>
            </a:r>
          </a:p>
          <a:p>
            <a:pPr eaLnBrk="1" hangingPunct="1"/>
            <a:r>
              <a:rPr lang="en-US" altLang="de-DE" sz="2400" b="1" dirty="0" smtClean="0"/>
              <a:t>July 2017</a:t>
            </a:r>
            <a:r>
              <a:rPr lang="en-US" altLang="de-DE" sz="2400" dirty="0" smtClean="0"/>
              <a:t>: Completed most licensing agreements and data request submissions to space agencies</a:t>
            </a:r>
          </a:p>
          <a:p>
            <a:pPr eaLnBrk="1" hangingPunct="1"/>
            <a:r>
              <a:rPr lang="en-US" altLang="de-DE" sz="2400" b="1" dirty="0" smtClean="0"/>
              <a:t>August 2017</a:t>
            </a:r>
            <a:r>
              <a:rPr lang="en-US" altLang="de-DE" sz="2400" dirty="0" smtClean="0"/>
              <a:t>: Continuing to request data for main pilot areas</a:t>
            </a:r>
          </a:p>
          <a:p>
            <a:pPr marL="0" indent="0" eaLnBrk="1" hangingPunct="1">
              <a:buNone/>
            </a:pPr>
            <a:endParaRPr lang="en-US" altLang="de-DE" sz="2800" dirty="0" smtClean="0"/>
          </a:p>
        </p:txBody>
      </p:sp>
      <p:sp>
        <p:nvSpPr>
          <p:cNvPr id="21507" name="Title 2"/>
          <p:cNvSpPr>
            <a:spLocks noGrp="1"/>
          </p:cNvSpPr>
          <p:nvPr>
            <p:ph type="title" idx="4294967295"/>
          </p:nvPr>
        </p:nvSpPr>
        <p:spPr bwMode="auto">
          <a:xfrm>
            <a:off x="0" y="228600"/>
            <a:ext cx="7543800" cy="914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de-DE" smtClean="0">
                <a:latin typeface="Arial Bold" pitchFamily="34" charset="0"/>
                <a:ea typeface="Arial Bold" pitchFamily="34" charset="0"/>
                <a:cs typeface="Arial Bold" pitchFamily="34" charset="0"/>
              </a:rPr>
              <a:t>Status for Landslide WG</a:t>
            </a:r>
          </a:p>
        </p:txBody>
      </p:sp>
    </p:spTree>
    <p:extLst>
      <p:ext uri="{BB962C8B-B14F-4D97-AF65-F5344CB8AC3E}">
        <p14:creationId xmlns:p14="http://schemas.microsoft.com/office/powerpoint/2010/main" val="77405982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1"/>
          </p:nvPr>
        </p:nvSpPr>
        <p:spPr>
          <a:noFill/>
        </p:spPr>
        <p:txBody>
          <a:bodyPr/>
          <a:lstStyle>
            <a:lvl1pPr eaLnBrk="0" hangingPunct="0">
              <a:defRPr>
                <a:solidFill>
                  <a:srgbClr val="002569"/>
                </a:solidFill>
                <a:latin typeface="Arial" pitchFamily="34" charset="0"/>
              </a:defRPr>
            </a:lvl1pPr>
            <a:lvl2pPr marL="742950" indent="-285750" eaLnBrk="0" hangingPunct="0">
              <a:defRPr>
                <a:solidFill>
                  <a:srgbClr val="002569"/>
                </a:solidFill>
                <a:latin typeface="Arial" pitchFamily="34" charset="0"/>
              </a:defRPr>
            </a:lvl2pPr>
            <a:lvl3pPr marL="1143000" indent="-228600" eaLnBrk="0" hangingPunct="0">
              <a:defRPr>
                <a:solidFill>
                  <a:srgbClr val="002569"/>
                </a:solidFill>
                <a:latin typeface="Arial" pitchFamily="34" charset="0"/>
              </a:defRPr>
            </a:lvl3pPr>
            <a:lvl4pPr marL="1600200" indent="-228600" eaLnBrk="0" hangingPunct="0">
              <a:defRPr>
                <a:solidFill>
                  <a:srgbClr val="002569"/>
                </a:solidFill>
                <a:latin typeface="Arial" pitchFamily="34" charset="0"/>
              </a:defRPr>
            </a:lvl4pPr>
            <a:lvl5pPr marL="2057400" indent="-228600" eaLnBrk="0" hangingPunct="0">
              <a:defRPr>
                <a:solidFill>
                  <a:srgbClr val="002569"/>
                </a:solidFill>
                <a:latin typeface="Arial" pitchFamily="34" charset="0"/>
              </a:defRPr>
            </a:lvl5pPr>
            <a:lvl6pPr marL="2514600" indent="-228600" defTabSz="457200" eaLnBrk="0" fontAlgn="base" hangingPunct="0">
              <a:spcBef>
                <a:spcPct val="0"/>
              </a:spcBef>
              <a:spcAft>
                <a:spcPct val="0"/>
              </a:spcAft>
              <a:defRPr>
                <a:solidFill>
                  <a:srgbClr val="002569"/>
                </a:solidFill>
                <a:latin typeface="Arial" pitchFamily="34" charset="0"/>
              </a:defRPr>
            </a:lvl6pPr>
            <a:lvl7pPr marL="2971800" indent="-228600" defTabSz="457200" eaLnBrk="0" fontAlgn="base" hangingPunct="0">
              <a:spcBef>
                <a:spcPct val="0"/>
              </a:spcBef>
              <a:spcAft>
                <a:spcPct val="0"/>
              </a:spcAft>
              <a:defRPr>
                <a:solidFill>
                  <a:srgbClr val="002569"/>
                </a:solidFill>
                <a:latin typeface="Arial" pitchFamily="34" charset="0"/>
              </a:defRPr>
            </a:lvl7pPr>
            <a:lvl8pPr marL="3429000" indent="-228600" defTabSz="457200" eaLnBrk="0" fontAlgn="base" hangingPunct="0">
              <a:spcBef>
                <a:spcPct val="0"/>
              </a:spcBef>
              <a:spcAft>
                <a:spcPct val="0"/>
              </a:spcAft>
              <a:defRPr>
                <a:solidFill>
                  <a:srgbClr val="002569"/>
                </a:solidFill>
                <a:latin typeface="Arial" pitchFamily="34" charset="0"/>
              </a:defRPr>
            </a:lvl8pPr>
            <a:lvl9pPr marL="3886200" indent="-228600" defTabSz="457200" eaLnBrk="0" fontAlgn="base" hangingPunct="0">
              <a:spcBef>
                <a:spcPct val="0"/>
              </a:spcBef>
              <a:spcAft>
                <a:spcPct val="0"/>
              </a:spcAft>
              <a:defRPr>
                <a:solidFill>
                  <a:srgbClr val="002569"/>
                </a:solidFill>
                <a:latin typeface="Arial" pitchFamily="34" charset="0"/>
              </a:defRPr>
            </a:lvl9pPr>
          </a:lstStyle>
          <a:p>
            <a:pPr eaLnBrk="1" hangingPunct="1"/>
            <a:fld id="{4B8B4FB1-3B25-42AA-A6CC-3E9543F0DF08}" type="slidenum">
              <a:rPr lang="en-GB" altLang="de-DE">
                <a:latin typeface="Calibri" pitchFamily="34" charset="0"/>
              </a:rPr>
              <a:pPr eaLnBrk="1" hangingPunct="1"/>
              <a:t>5</a:t>
            </a:fld>
            <a:endParaRPr lang="en-GB" altLang="de-DE">
              <a:latin typeface="Calibri" pitchFamily="34" charset="0"/>
            </a:endParaRPr>
          </a:p>
        </p:txBody>
      </p:sp>
      <p:sp>
        <p:nvSpPr>
          <p:cNvPr id="20483" name="Content Placeholder 2"/>
          <p:cNvSpPr>
            <a:spLocks noGrp="1"/>
          </p:cNvSpPr>
          <p:nvPr>
            <p:ph sz="quarter" idx="10"/>
          </p:nvPr>
        </p:nvSpPr>
        <p:spPr bwMode="auto">
          <a:xfrm>
            <a:off x="188913" y="1330325"/>
            <a:ext cx="8915400" cy="533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25450" lvl="1" indent="0" eaLnBrk="1" hangingPunct="1">
              <a:buFont typeface="Courier New" panose="02070309020205020404" pitchFamily="49" charset="0"/>
              <a:buNone/>
            </a:pPr>
            <a:endParaRPr lang="en-US" altLang="de-DE" sz="1800" dirty="0" smtClean="0"/>
          </a:p>
          <a:p>
            <a:pPr marL="425450" lvl="1" indent="0" eaLnBrk="1" hangingPunct="1">
              <a:buFont typeface="Courier New" panose="02070309020205020404" pitchFamily="49" charset="0"/>
              <a:buNone/>
            </a:pPr>
            <a:r>
              <a:rPr lang="en-US" altLang="de-DE" sz="2400" dirty="0" smtClean="0"/>
              <a:t>To demonstrate the </a:t>
            </a:r>
            <a:r>
              <a:rPr lang="en-US" altLang="de-DE" sz="2400" b="1" dirty="0" smtClean="0"/>
              <a:t>effective exploitation </a:t>
            </a:r>
            <a:r>
              <a:rPr lang="en-US" altLang="de-DE" sz="2400" dirty="0" smtClean="0"/>
              <a:t>of Earth observations (EO) data and technologies to </a:t>
            </a:r>
            <a:r>
              <a:rPr lang="en-US" altLang="de-DE" sz="2400" b="1" dirty="0" smtClean="0"/>
              <a:t>detect, map and monitor landslides and landslide prone hillsides</a:t>
            </a:r>
            <a:r>
              <a:rPr lang="en-US" altLang="de-DE" sz="2400" dirty="0" smtClean="0"/>
              <a:t>, in different physiographic and climatic regions. </a:t>
            </a:r>
          </a:p>
          <a:p>
            <a:pPr marL="425450" lvl="1" indent="0" eaLnBrk="1" hangingPunct="1">
              <a:buFont typeface="Courier New" panose="02070309020205020404" pitchFamily="49" charset="0"/>
              <a:buNone/>
            </a:pPr>
            <a:endParaRPr lang="en-US" altLang="de-DE" sz="2400" dirty="0" smtClean="0"/>
          </a:p>
          <a:p>
            <a:pPr marL="425450" lvl="1" indent="0" eaLnBrk="1" hangingPunct="1">
              <a:buFont typeface="Courier New" panose="02070309020205020404" pitchFamily="49" charset="0"/>
              <a:buNone/>
            </a:pPr>
            <a:r>
              <a:rPr lang="en-US" altLang="de-DE" sz="2400" dirty="0" smtClean="0"/>
              <a:t>To apply satellite EO across the </a:t>
            </a:r>
            <a:r>
              <a:rPr lang="en-US" altLang="de-DE" sz="2400" b="1" dirty="0" smtClean="0"/>
              <a:t>cycle of landslide disaster risk management</a:t>
            </a:r>
            <a:r>
              <a:rPr lang="en-US" altLang="de-DE" sz="2400" dirty="0" smtClean="0"/>
              <a:t>, including preparedness, situational awareness, response and recovery with a distinct multi-hazard focus on cascading impacts and risks. </a:t>
            </a:r>
          </a:p>
          <a:p>
            <a:pPr marL="425450" lvl="1" indent="0" eaLnBrk="1" hangingPunct="1">
              <a:buFont typeface="Courier New" panose="02070309020205020404" pitchFamily="49" charset="0"/>
              <a:buNone/>
            </a:pPr>
            <a:endParaRPr lang="en-US" altLang="de-DE" sz="2400" dirty="0" smtClean="0"/>
          </a:p>
          <a:p>
            <a:pPr marL="425450" lvl="1" indent="0" eaLnBrk="1" hangingPunct="1">
              <a:buFont typeface="Courier New" panose="02070309020205020404" pitchFamily="49" charset="0"/>
              <a:buNone/>
            </a:pPr>
            <a:endParaRPr lang="en-US" altLang="de-DE" sz="2400" dirty="0" smtClean="0"/>
          </a:p>
          <a:p>
            <a:pPr marL="425450" lvl="1" indent="0" eaLnBrk="1" hangingPunct="1">
              <a:buFont typeface="Courier New" panose="02070309020205020404" pitchFamily="49" charset="0"/>
              <a:buNone/>
            </a:pPr>
            <a:endParaRPr lang="en-US" altLang="de-DE" sz="2400" dirty="0" smtClean="0"/>
          </a:p>
        </p:txBody>
      </p:sp>
      <p:sp>
        <p:nvSpPr>
          <p:cNvPr id="4" name="Title 3"/>
          <p:cNvSpPr>
            <a:spLocks noGrp="1"/>
          </p:cNvSpPr>
          <p:nvPr>
            <p:ph type="title" idx="4294967295"/>
          </p:nvPr>
        </p:nvSpPr>
        <p:spPr>
          <a:xfrm>
            <a:off x="0" y="0"/>
            <a:ext cx="0" cy="0"/>
          </a:xfrm>
        </p:spPr>
        <p:txBody>
          <a:bodyPr>
            <a:normAutofit fontScale="90000"/>
          </a:bodyPr>
          <a:lstStyle/>
          <a:p>
            <a:pPr algn="ctr" eaLnBrk="1" fontAlgn="auto" hangingPunct="1">
              <a:spcBef>
                <a:spcPts val="0"/>
              </a:spcBef>
              <a:spcAft>
                <a:spcPts val="0"/>
              </a:spcAft>
              <a:defRPr/>
            </a:pPr>
            <a:endParaRPr lang="en-GB" dirty="0">
              <a:sym typeface="Arial Bold"/>
            </a:endParaRPr>
          </a:p>
        </p:txBody>
      </p:sp>
      <p:sp>
        <p:nvSpPr>
          <p:cNvPr id="20485" name="Title 1"/>
          <p:cNvSpPr>
            <a:spLocks noGrp="1"/>
          </p:cNvSpPr>
          <p:nvPr>
            <p:ph type="title" idx="4294967295"/>
          </p:nvPr>
        </p:nvSpPr>
        <p:spPr bwMode="auto">
          <a:xfrm>
            <a:off x="990600" y="277813"/>
            <a:ext cx="7543800" cy="914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altLang="de-DE" smtClean="0">
                <a:latin typeface="Arial Bold" pitchFamily="34" charset="0"/>
                <a:ea typeface="Arial Bold" pitchFamily="34" charset="0"/>
                <a:cs typeface="Arial Bold" pitchFamily="34" charset="0"/>
              </a:rPr>
              <a:t>Landslides Pilot:  Main Goals</a:t>
            </a:r>
            <a:endParaRPr lang="en-GB" altLang="de-DE" sz="2700" smtClean="0">
              <a:solidFill>
                <a:srgbClr val="FF0000"/>
              </a:solidFill>
              <a:latin typeface="Arial Bold" pitchFamily="34" charset="0"/>
              <a:ea typeface="Arial Bold" pitchFamily="34" charset="0"/>
              <a:cs typeface="Arial Bold" pitchFamily="34" charset="0"/>
            </a:endParaRPr>
          </a:p>
        </p:txBody>
      </p:sp>
      <p:sp>
        <p:nvSpPr>
          <p:cNvPr id="20486" name="Content Placeholder 2"/>
          <p:cNvSpPr txBox="1">
            <a:spLocks/>
          </p:cNvSpPr>
          <p:nvPr/>
        </p:nvSpPr>
        <p:spPr bwMode="auto">
          <a:xfrm>
            <a:off x="188913" y="2743200"/>
            <a:ext cx="4154487"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2569"/>
                </a:solidFill>
                <a:latin typeface="Arial" pitchFamily="34" charset="0"/>
              </a:defRPr>
            </a:lvl1pPr>
            <a:lvl2pPr marL="768350" indent="-311150" eaLnBrk="0" hangingPunct="0">
              <a:defRPr>
                <a:solidFill>
                  <a:srgbClr val="002569"/>
                </a:solidFill>
                <a:latin typeface="Arial" pitchFamily="34" charset="0"/>
              </a:defRPr>
            </a:lvl2pPr>
            <a:lvl3pPr marL="1187450" indent="-273050" eaLnBrk="0" hangingPunct="0">
              <a:defRPr>
                <a:solidFill>
                  <a:srgbClr val="002569"/>
                </a:solidFill>
                <a:latin typeface="Arial" pitchFamily="34" charset="0"/>
              </a:defRPr>
            </a:lvl3pPr>
            <a:lvl4pPr marL="1676400" indent="-304800" eaLnBrk="0" hangingPunct="0">
              <a:defRPr>
                <a:solidFill>
                  <a:srgbClr val="002569"/>
                </a:solidFill>
                <a:latin typeface="Arial" pitchFamily="34" charset="0"/>
              </a:defRPr>
            </a:lvl4pPr>
            <a:lvl5pPr marL="2171700" indent="-342900" eaLnBrk="0" hangingPunct="0">
              <a:defRPr>
                <a:solidFill>
                  <a:srgbClr val="002569"/>
                </a:solidFill>
                <a:latin typeface="Arial" pitchFamily="34" charset="0"/>
              </a:defRPr>
            </a:lvl5pPr>
            <a:lvl6pPr marL="2628900" indent="-342900" eaLnBrk="0" fontAlgn="base" hangingPunct="0">
              <a:spcBef>
                <a:spcPct val="0"/>
              </a:spcBef>
              <a:spcAft>
                <a:spcPct val="0"/>
              </a:spcAft>
              <a:defRPr>
                <a:solidFill>
                  <a:srgbClr val="002569"/>
                </a:solidFill>
                <a:latin typeface="Arial" pitchFamily="34" charset="0"/>
              </a:defRPr>
            </a:lvl6pPr>
            <a:lvl7pPr marL="3086100" indent="-342900" eaLnBrk="0" fontAlgn="base" hangingPunct="0">
              <a:spcBef>
                <a:spcPct val="0"/>
              </a:spcBef>
              <a:spcAft>
                <a:spcPct val="0"/>
              </a:spcAft>
              <a:defRPr>
                <a:solidFill>
                  <a:srgbClr val="002569"/>
                </a:solidFill>
                <a:latin typeface="Arial" pitchFamily="34" charset="0"/>
              </a:defRPr>
            </a:lvl7pPr>
            <a:lvl8pPr marL="3543300" indent="-342900" eaLnBrk="0" fontAlgn="base" hangingPunct="0">
              <a:spcBef>
                <a:spcPct val="0"/>
              </a:spcBef>
              <a:spcAft>
                <a:spcPct val="0"/>
              </a:spcAft>
              <a:defRPr>
                <a:solidFill>
                  <a:srgbClr val="002569"/>
                </a:solidFill>
                <a:latin typeface="Arial" pitchFamily="34" charset="0"/>
              </a:defRPr>
            </a:lvl8pPr>
            <a:lvl9pPr marL="4000500" indent="-342900" eaLnBrk="0" fontAlgn="base" hangingPunct="0">
              <a:spcBef>
                <a:spcPct val="0"/>
              </a:spcBef>
              <a:spcAft>
                <a:spcPct val="0"/>
              </a:spcAft>
              <a:defRPr>
                <a:solidFill>
                  <a:srgbClr val="002569"/>
                </a:solidFill>
                <a:latin typeface="Arial" pitchFamily="34" charset="0"/>
              </a:defRPr>
            </a:lvl9pPr>
          </a:lstStyle>
          <a:p>
            <a:pPr defTabSz="914400" eaLnBrk="1" hangingPunct="1">
              <a:spcBef>
                <a:spcPts val="500"/>
              </a:spcBef>
              <a:buSzPct val="100000"/>
              <a:buFont typeface="Arial" pitchFamily="34" charset="0"/>
              <a:buNone/>
            </a:pPr>
            <a:endParaRPr lang="en-US" altLang="de-DE" sz="2400" b="1">
              <a:solidFill>
                <a:srgbClr val="FF0000"/>
              </a:solidFill>
              <a:ea typeface="Arial Bold" pitchFamily="34" charset="0"/>
              <a:sym typeface="Arial Bold" pitchFamily="34" charset="0"/>
            </a:endParaRPr>
          </a:p>
        </p:txBody>
      </p:sp>
    </p:spTree>
    <p:extLst>
      <p:ext uri="{BB962C8B-B14F-4D97-AF65-F5344CB8AC3E}">
        <p14:creationId xmlns:p14="http://schemas.microsoft.com/office/powerpoint/2010/main" val="269927041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1"/>
          <p:cNvSpPr>
            <a:spLocks noGrp="1"/>
          </p:cNvSpPr>
          <p:nvPr>
            <p:ph sz="quarter" idx="10"/>
          </p:nvPr>
        </p:nvSpPr>
        <p:spPr bwMode="auto">
          <a:xfrm>
            <a:off x="304800" y="1295400"/>
            <a:ext cx="8610600" cy="533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 typeface="Helvetica" pitchFamily="34" charset="0"/>
              <a:buAutoNum type="alphaUcPeriod"/>
            </a:pPr>
            <a:r>
              <a:rPr lang="en-US" altLang="de-DE" sz="2800" b="1" dirty="0" smtClean="0"/>
              <a:t>Establish effective practices </a:t>
            </a:r>
            <a:r>
              <a:rPr lang="en-US" altLang="de-DE" sz="2800" dirty="0" smtClean="0"/>
              <a:t>for merging different Earth Observation data (e.g. optical and radar) to better monitor and map landslide activity over time and space.</a:t>
            </a:r>
          </a:p>
          <a:p>
            <a:pPr marL="457200" indent="-457200" eaLnBrk="1" hangingPunct="1">
              <a:buFont typeface="Helvetica" pitchFamily="34" charset="0"/>
              <a:buAutoNum type="alphaUcPeriod"/>
            </a:pPr>
            <a:r>
              <a:rPr lang="en-US" altLang="de-DE" sz="2800" dirty="0" smtClean="0"/>
              <a:t>Demonstrate how landslide products, models, and services can </a:t>
            </a:r>
            <a:r>
              <a:rPr lang="en-US" altLang="de-DE" sz="2800" b="1" dirty="0" smtClean="0"/>
              <a:t>support disaster risk management </a:t>
            </a:r>
            <a:r>
              <a:rPr lang="en-US" altLang="de-DE" sz="2800" dirty="0" smtClean="0"/>
              <a:t>for multi-hazard and cascading landslide events.</a:t>
            </a:r>
          </a:p>
          <a:p>
            <a:pPr marL="457200" indent="-457200" eaLnBrk="1" hangingPunct="1">
              <a:buFont typeface="Helvetica" pitchFamily="34" charset="0"/>
              <a:buAutoNum type="alphaUcPeriod"/>
            </a:pPr>
            <a:r>
              <a:rPr lang="en-US" altLang="de-DE" sz="2800" b="1" dirty="0" smtClean="0"/>
              <a:t>Engage and partner with data brokers and end users </a:t>
            </a:r>
            <a:r>
              <a:rPr lang="en-US" altLang="de-DE" sz="2800" dirty="0" smtClean="0"/>
              <a:t>to understand requirements and user expectations and get feedback through the activities described in objectives 1-2.</a:t>
            </a:r>
          </a:p>
        </p:txBody>
      </p:sp>
      <p:sp>
        <p:nvSpPr>
          <p:cNvPr id="22531" name="Title 2"/>
          <p:cNvSpPr>
            <a:spLocks noGrp="1"/>
          </p:cNvSpPr>
          <p:nvPr>
            <p:ph type="title" idx="4294967295"/>
          </p:nvPr>
        </p:nvSpPr>
        <p:spPr bwMode="auto">
          <a:xfrm>
            <a:off x="-152400" y="304800"/>
            <a:ext cx="7543800" cy="914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de-DE" smtClean="0">
                <a:latin typeface="Arial Bold" pitchFamily="34" charset="0"/>
                <a:ea typeface="Arial Bold" pitchFamily="34" charset="0"/>
                <a:cs typeface="Arial Bold" pitchFamily="34" charset="0"/>
              </a:rPr>
              <a:t>Pilot Objectives</a:t>
            </a:r>
          </a:p>
        </p:txBody>
      </p:sp>
    </p:spTree>
    <p:extLst>
      <p:ext uri="{BB962C8B-B14F-4D97-AF65-F5344CB8AC3E}">
        <p14:creationId xmlns:p14="http://schemas.microsoft.com/office/powerpoint/2010/main" val="91818784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a:xfrm>
            <a:off x="1828800" y="-4763"/>
            <a:ext cx="6169025" cy="10668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de-DE" smtClean="0">
                <a:latin typeface="Arial Bold" pitchFamily="34" charset="0"/>
                <a:ea typeface="Arial Bold" pitchFamily="34" charset="0"/>
                <a:cs typeface="Arial Bold" pitchFamily="34" charset="0"/>
              </a:rPr>
              <a:t>Key Pilot Outputs</a:t>
            </a:r>
            <a:br>
              <a:rPr lang="en-GB" altLang="de-DE" smtClean="0">
                <a:latin typeface="Arial Bold" pitchFamily="34" charset="0"/>
                <a:ea typeface="Arial Bold" pitchFamily="34" charset="0"/>
                <a:cs typeface="Arial Bold" pitchFamily="34" charset="0"/>
              </a:rPr>
            </a:br>
            <a:r>
              <a:rPr lang="en-GB" altLang="de-DE" smtClean="0">
                <a:latin typeface="Arial Bold" pitchFamily="34" charset="0"/>
                <a:ea typeface="Arial Bold" pitchFamily="34" charset="0"/>
                <a:cs typeface="Arial Bold" pitchFamily="34" charset="0"/>
              </a:rPr>
              <a:t>&amp; Deliverables</a:t>
            </a:r>
          </a:p>
        </p:txBody>
      </p:sp>
      <p:sp>
        <p:nvSpPr>
          <p:cNvPr id="23555" name="Content Placeholder 2"/>
          <p:cNvSpPr>
            <a:spLocks noGrp="1"/>
          </p:cNvSpPr>
          <p:nvPr>
            <p:ph idx="1"/>
          </p:nvPr>
        </p:nvSpPr>
        <p:spPr bwMode="auto">
          <a:xfrm>
            <a:off x="195263" y="1295400"/>
            <a:ext cx="8915400" cy="4864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Font typeface="Arial" pitchFamily="34" charset="0"/>
              <a:buNone/>
            </a:pPr>
            <a:r>
              <a:rPr lang="en-US" altLang="de-DE" sz="2000" smtClean="0">
                <a:latin typeface="Arial" pitchFamily="34" charset="0"/>
                <a:cs typeface="Arial" pitchFamily="34" charset="0"/>
              </a:rPr>
              <a:t>- Report on recommended practices for the </a:t>
            </a:r>
            <a:r>
              <a:rPr lang="en-US" altLang="de-DE" sz="2000" smtClean="0">
                <a:solidFill>
                  <a:schemeClr val="accent1"/>
                </a:solidFill>
                <a:latin typeface="Arial" pitchFamily="34" charset="0"/>
                <a:cs typeface="Arial" pitchFamily="34" charset="0"/>
              </a:rPr>
              <a:t>combined exploitation of SAR and Optical imagery </a:t>
            </a:r>
            <a:r>
              <a:rPr lang="en-US" altLang="de-DE" sz="2000" smtClean="0">
                <a:latin typeface="Arial" pitchFamily="34" charset="0"/>
                <a:cs typeface="Arial" pitchFamily="34" charset="0"/>
              </a:rPr>
              <a:t>and technologies for landslide detection, mapping and monitoring”.</a:t>
            </a:r>
            <a:r>
              <a:rPr lang="en-US" altLang="de-DE" sz="2000" b="1" smtClean="0">
                <a:latin typeface="Arial" pitchFamily="34" charset="0"/>
                <a:cs typeface="Arial" pitchFamily="34" charset="0"/>
              </a:rPr>
              <a:t> (Objective A</a:t>
            </a:r>
            <a:r>
              <a:rPr lang="en-US" altLang="de-DE" sz="2000" smtClean="0">
                <a:latin typeface="Arial" pitchFamily="34" charset="0"/>
                <a:cs typeface="Arial" pitchFamily="34" charset="0"/>
              </a:rPr>
              <a:t>)</a:t>
            </a:r>
          </a:p>
          <a:p>
            <a:pPr marL="0" indent="0" eaLnBrk="1" hangingPunct="1">
              <a:buFont typeface="Arial" pitchFamily="34" charset="0"/>
              <a:buNone/>
            </a:pPr>
            <a:endParaRPr lang="en-US" altLang="de-DE" sz="2000" smtClean="0">
              <a:latin typeface="Arial" pitchFamily="34" charset="0"/>
              <a:cs typeface="Arial" pitchFamily="34" charset="0"/>
            </a:endParaRPr>
          </a:p>
          <a:p>
            <a:pPr marL="0" indent="0" eaLnBrk="1" hangingPunct="1">
              <a:buFont typeface="Arial" pitchFamily="34" charset="0"/>
              <a:buNone/>
            </a:pPr>
            <a:r>
              <a:rPr lang="en-US" altLang="de-DE" sz="2000" smtClean="0">
                <a:latin typeface="Arial" pitchFamily="34" charset="0"/>
                <a:cs typeface="Arial" pitchFamily="34" charset="0"/>
              </a:rPr>
              <a:t>- Report on effective methodologies and strategies for considering </a:t>
            </a:r>
            <a:r>
              <a:rPr lang="en-US" altLang="de-DE" sz="2000" smtClean="0">
                <a:solidFill>
                  <a:schemeClr val="accent1"/>
                </a:solidFill>
                <a:latin typeface="Arial" pitchFamily="34" charset="0"/>
                <a:cs typeface="Arial" pitchFamily="34" charset="0"/>
              </a:rPr>
              <a:t>multi-hazard and cascading aspect of landslides </a:t>
            </a:r>
            <a:r>
              <a:rPr lang="en-US" altLang="de-DE" sz="2000" smtClean="0">
                <a:latin typeface="Arial" pitchFamily="34" charset="0"/>
                <a:cs typeface="Arial" pitchFamily="34" charset="0"/>
              </a:rPr>
              <a:t>through multi-temporal landslide mapping from multiple triggers (leveraging information/interactions with the volcano, flood and earthquake pilots) </a:t>
            </a:r>
            <a:r>
              <a:rPr lang="en-US" altLang="de-DE" sz="2000" b="1" smtClean="0">
                <a:latin typeface="Arial" pitchFamily="34" charset="0"/>
                <a:cs typeface="Arial" pitchFamily="34" charset="0"/>
              </a:rPr>
              <a:t>(Objective A-C)</a:t>
            </a:r>
            <a:endParaRPr lang="en-US" altLang="de-DE" sz="2000" smtClean="0">
              <a:latin typeface="Arial" pitchFamily="34" charset="0"/>
              <a:cs typeface="Arial" pitchFamily="34" charset="0"/>
            </a:endParaRPr>
          </a:p>
          <a:p>
            <a:pPr marL="0" indent="0" eaLnBrk="1" hangingPunct="1">
              <a:buFont typeface="Arial" pitchFamily="34" charset="0"/>
              <a:buNone/>
            </a:pPr>
            <a:endParaRPr lang="en-US" altLang="de-DE" sz="2000" smtClean="0">
              <a:latin typeface="Arial" pitchFamily="34" charset="0"/>
              <a:cs typeface="Arial" pitchFamily="34" charset="0"/>
            </a:endParaRPr>
          </a:p>
          <a:p>
            <a:pPr marL="0" indent="0" eaLnBrk="1" hangingPunct="1">
              <a:buFont typeface="Arial" pitchFamily="34" charset="0"/>
              <a:buNone/>
            </a:pPr>
            <a:r>
              <a:rPr lang="en-US" altLang="de-DE" sz="2000" smtClean="0">
                <a:latin typeface="Arial" pitchFamily="34" charset="0"/>
                <a:cs typeface="Arial" pitchFamily="34" charset="0"/>
              </a:rPr>
              <a:t>- </a:t>
            </a:r>
            <a:r>
              <a:rPr lang="en-US" altLang="de-DE" sz="2000" smtClean="0">
                <a:solidFill>
                  <a:schemeClr val="accent1"/>
                </a:solidFill>
                <a:latin typeface="Arial" pitchFamily="34" charset="0"/>
                <a:cs typeface="Arial" pitchFamily="34" charset="0"/>
              </a:rPr>
              <a:t>Landslide event inventory and activity (monitoring) maps </a:t>
            </a:r>
            <a:r>
              <a:rPr lang="en-US" altLang="de-DE" sz="2000" smtClean="0">
                <a:latin typeface="Arial" pitchFamily="34" charset="0"/>
                <a:cs typeface="Arial" pitchFamily="34" charset="0"/>
              </a:rPr>
              <a:t>produced using optical and SAR imagery and technologies, and their combination, for selected case studies / geographical areas. </a:t>
            </a:r>
            <a:r>
              <a:rPr lang="en-US" altLang="de-DE" sz="2000" b="1" smtClean="0">
                <a:latin typeface="Arial" pitchFamily="34" charset="0"/>
                <a:cs typeface="Arial" pitchFamily="34" charset="0"/>
              </a:rPr>
              <a:t>(Objectives B-C)</a:t>
            </a:r>
            <a:endParaRPr lang="en-US" altLang="de-DE" sz="2000" smtClean="0">
              <a:latin typeface="Arial" pitchFamily="34" charset="0"/>
              <a:cs typeface="Arial" pitchFamily="34" charset="0"/>
            </a:endParaRPr>
          </a:p>
          <a:p>
            <a:pPr marL="0" indent="0" eaLnBrk="1" hangingPunct="1">
              <a:buFont typeface="Arial" pitchFamily="34" charset="0"/>
              <a:buNone/>
            </a:pPr>
            <a:endParaRPr lang="en-US" altLang="de-DE" sz="2000" smtClean="0">
              <a:latin typeface="Arial" pitchFamily="34" charset="0"/>
              <a:cs typeface="Arial" pitchFamily="34" charset="0"/>
            </a:endParaRPr>
          </a:p>
          <a:p>
            <a:pPr marL="0" indent="0" eaLnBrk="1" hangingPunct="1">
              <a:buFont typeface="Arial" pitchFamily="34" charset="0"/>
              <a:buNone/>
            </a:pPr>
            <a:r>
              <a:rPr lang="en-US" altLang="de-DE" sz="2000" smtClean="0">
                <a:latin typeface="Arial" pitchFamily="34" charset="0"/>
                <a:cs typeface="Arial" pitchFamily="34" charset="0"/>
              </a:rPr>
              <a:t>- Report on </a:t>
            </a:r>
            <a:r>
              <a:rPr lang="en-US" altLang="de-DE" sz="2000" smtClean="0">
                <a:solidFill>
                  <a:schemeClr val="accent1"/>
                </a:solidFill>
                <a:latin typeface="Arial" pitchFamily="34" charset="0"/>
                <a:cs typeface="Arial" pitchFamily="34" charset="0"/>
              </a:rPr>
              <a:t>end user engagement strategies</a:t>
            </a:r>
            <a:r>
              <a:rPr lang="en-US" altLang="de-DE" sz="2000" smtClean="0">
                <a:latin typeface="Arial" pitchFamily="34" charset="0"/>
                <a:cs typeface="Arial" pitchFamily="34" charset="0"/>
              </a:rPr>
              <a:t> and characterize enablers, </a:t>
            </a:r>
            <a:r>
              <a:rPr lang="en-US" altLang="de-DE" sz="2000" smtClean="0">
                <a:solidFill>
                  <a:schemeClr val="accent1"/>
                </a:solidFill>
                <a:latin typeface="Arial" pitchFamily="34" charset="0"/>
                <a:cs typeface="Arial" pitchFamily="34" charset="0"/>
              </a:rPr>
              <a:t>challenges, barriers to effective transfer of information, knowledge and technologies</a:t>
            </a:r>
            <a:r>
              <a:rPr lang="en-US" altLang="de-DE" sz="2000" smtClean="0">
                <a:latin typeface="Arial" pitchFamily="34" charset="0"/>
                <a:cs typeface="Arial" pitchFamily="34" charset="0"/>
              </a:rPr>
              <a:t>. </a:t>
            </a:r>
            <a:r>
              <a:rPr lang="en-US" altLang="de-DE" sz="2000" b="1" smtClean="0">
                <a:latin typeface="Arial" pitchFamily="34" charset="0"/>
                <a:cs typeface="Arial" pitchFamily="34" charset="0"/>
              </a:rPr>
              <a:t>(Objective D)</a:t>
            </a:r>
          </a:p>
        </p:txBody>
      </p:sp>
    </p:spTree>
    <p:extLst>
      <p:ext uri="{BB962C8B-B14F-4D97-AF65-F5344CB8AC3E}">
        <p14:creationId xmlns:p14="http://schemas.microsoft.com/office/powerpoint/2010/main" val="408267611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bwMode="auto">
          <a:xfrm>
            <a:off x="304800" y="1371600"/>
            <a:ext cx="8153400" cy="472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de-DE" b="1" smtClean="0"/>
              <a:t>Users</a:t>
            </a:r>
            <a:r>
              <a:rPr lang="en-US" altLang="de-DE" smtClean="0"/>
              <a:t>: national, regional and local governments, civil protection agencies, meteorological and geological services, land use planning decision makers, disaster risk reduction specialists with NGOs and international organisations, industry (including e.g., insurance, transport, forestry sectors).</a:t>
            </a:r>
          </a:p>
          <a:p>
            <a:pPr eaLnBrk="1" hangingPunct="1"/>
            <a:r>
              <a:rPr lang="en-US" altLang="de-DE" b="1" smtClean="0"/>
              <a:t>Practitioners</a:t>
            </a:r>
            <a:r>
              <a:rPr lang="en-US" altLang="de-DE" smtClean="0"/>
              <a:t>: landslide modelers, scientists and engineers in hydrology, water and environment ministries, meteorological and geological services, satellite data providers, volcano observatories, and value added service companies.</a:t>
            </a:r>
          </a:p>
          <a:p>
            <a:pPr eaLnBrk="1" hangingPunct="1"/>
            <a:r>
              <a:rPr lang="en-US" altLang="de-DE" b="1" smtClean="0"/>
              <a:t>Institutional bodies responsible for communication of risk</a:t>
            </a:r>
            <a:r>
              <a:rPr lang="en-US" altLang="de-DE" smtClean="0"/>
              <a:t> (gap between technical level and shared information with communities): research institutions with operational responsibilities.</a:t>
            </a:r>
          </a:p>
          <a:p>
            <a:pPr eaLnBrk="1" hangingPunct="1"/>
            <a:r>
              <a:rPr lang="en-US" altLang="de-DE" b="1" smtClean="0"/>
              <a:t>General public</a:t>
            </a:r>
            <a:r>
              <a:rPr lang="en-US" altLang="de-DE" smtClean="0"/>
              <a:t>: landslide event information for some of the case studies will be made available to the general public for increased awareness of these hazards and remote sensing capabilities, although the main focus of the pilot is on specialized users. </a:t>
            </a:r>
          </a:p>
          <a:p>
            <a:pPr eaLnBrk="1" hangingPunct="1"/>
            <a:endParaRPr lang="en-US" altLang="de-DE" smtClean="0"/>
          </a:p>
        </p:txBody>
      </p:sp>
      <p:sp>
        <p:nvSpPr>
          <p:cNvPr id="3" name="Title 2"/>
          <p:cNvSpPr>
            <a:spLocks noGrp="1"/>
          </p:cNvSpPr>
          <p:nvPr>
            <p:ph type="title" idx="4294967295"/>
          </p:nvPr>
        </p:nvSpPr>
        <p:spPr>
          <a:xfrm>
            <a:off x="1752600" y="76200"/>
            <a:ext cx="5791200" cy="990600"/>
          </a:xfrm>
        </p:spPr>
        <p:txBody>
          <a:bodyPr>
            <a:normAutofit fontScale="90000"/>
          </a:bodyPr>
          <a:lstStyle/>
          <a:p>
            <a:pPr eaLnBrk="1" fontAlgn="auto" hangingPunct="1">
              <a:spcBef>
                <a:spcPts val="0"/>
              </a:spcBef>
              <a:spcAft>
                <a:spcPts val="0"/>
              </a:spcAft>
              <a:defRPr/>
            </a:pPr>
            <a:r>
              <a:rPr lang="en-US" dirty="0" smtClean="0">
                <a:sym typeface="Arial Bold"/>
              </a:rPr>
              <a:t>Proposed key user communities</a:t>
            </a:r>
            <a:endParaRPr lang="en-US" dirty="0">
              <a:sym typeface="Arial Bold"/>
            </a:endParaRPr>
          </a:p>
        </p:txBody>
      </p:sp>
    </p:spTree>
    <p:extLst>
      <p:ext uri="{BB962C8B-B14F-4D97-AF65-F5344CB8AC3E}">
        <p14:creationId xmlns:p14="http://schemas.microsoft.com/office/powerpoint/2010/main" val="175887608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0"/>
            <p:extLst>
              <p:ext uri="{D42A27DB-BD31-4B8C-83A1-F6EECF244321}">
                <p14:modId xmlns:p14="http://schemas.microsoft.com/office/powerpoint/2010/main" val="3054609429"/>
              </p:ext>
            </p:extLst>
          </p:nvPr>
        </p:nvGraphicFramePr>
        <p:xfrm>
          <a:off x="228600" y="1219200"/>
          <a:ext cx="6248401" cy="5397499"/>
        </p:xfrm>
        <a:graphic>
          <a:graphicData uri="http://schemas.openxmlformats.org/drawingml/2006/table">
            <a:tbl>
              <a:tblPr firstRow="1" firstCol="1" bandRow="1">
                <a:tableStyleId>{EEE7283C-3CF3-47DC-8721-378D4A62B228}</a:tableStyleId>
              </a:tblPr>
              <a:tblGrid>
                <a:gridCol w="2343991"/>
                <a:gridCol w="3904410"/>
              </a:tblGrid>
              <a:tr h="533381">
                <a:tc>
                  <a:txBody>
                    <a:bodyPr/>
                    <a:lstStyle/>
                    <a:p>
                      <a:pPr marL="0" marR="0" algn="ctr">
                        <a:lnSpc>
                          <a:spcPct val="107000"/>
                        </a:lnSpc>
                        <a:spcBef>
                          <a:spcPts val="0"/>
                        </a:spcBef>
                        <a:spcAft>
                          <a:spcPts val="0"/>
                        </a:spcAft>
                      </a:pPr>
                      <a:r>
                        <a:rPr lang="en-US" sz="1600" dirty="0" smtClean="0">
                          <a:effectLst/>
                        </a:rPr>
                        <a:t>Region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rPr>
                        <a:t>Regional Point of Contact</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782675">
                <a:tc>
                  <a:txBody>
                    <a:bodyPr/>
                    <a:lstStyle/>
                    <a:p>
                      <a:pPr marL="0" marR="0">
                        <a:lnSpc>
                          <a:spcPct val="107000"/>
                        </a:lnSpc>
                        <a:spcBef>
                          <a:spcPts val="0"/>
                        </a:spcBef>
                        <a:spcAft>
                          <a:spcPts val="0"/>
                        </a:spcAft>
                      </a:pPr>
                      <a:r>
                        <a:rPr lang="en-US" sz="1600" i="0" dirty="0">
                          <a:effectLst/>
                        </a:rPr>
                        <a:t>Nepal</a:t>
                      </a:r>
                      <a:endParaRPr lang="en-US" sz="160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i="0" dirty="0">
                          <a:effectLst/>
                        </a:rPr>
                        <a:t>Nick </a:t>
                      </a:r>
                      <a:r>
                        <a:rPr lang="en-US" sz="1600" i="0" dirty="0" smtClean="0">
                          <a:effectLst/>
                        </a:rPr>
                        <a:t>Rosser,</a:t>
                      </a:r>
                      <a:r>
                        <a:rPr lang="en-US" sz="1600" i="0" baseline="0" dirty="0" smtClean="0">
                          <a:effectLst/>
                        </a:rPr>
                        <a:t> Sigrid </a:t>
                      </a:r>
                      <a:r>
                        <a:rPr lang="en-US" sz="1600" i="0" dirty="0" smtClean="0"/>
                        <a:t>Roessner, Dalia Kirschbaum</a:t>
                      </a:r>
                      <a:endParaRPr lang="en-US" sz="1600" b="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782675">
                <a:tc>
                  <a:txBody>
                    <a:bodyPr/>
                    <a:lstStyle/>
                    <a:p>
                      <a:pPr marL="0" marR="0">
                        <a:lnSpc>
                          <a:spcPct val="107000"/>
                        </a:lnSpc>
                        <a:spcBef>
                          <a:spcPts val="0"/>
                        </a:spcBef>
                        <a:spcAft>
                          <a:spcPts val="0"/>
                        </a:spcAft>
                      </a:pPr>
                      <a:r>
                        <a:rPr lang="en-US" sz="1600" i="0" dirty="0">
                          <a:effectLst/>
                        </a:rPr>
                        <a:t>Pacific </a:t>
                      </a:r>
                      <a:r>
                        <a:rPr lang="en-US" sz="1600" i="0" dirty="0" smtClean="0">
                          <a:effectLst/>
                        </a:rPr>
                        <a:t>Northwest, US</a:t>
                      </a:r>
                      <a:endParaRPr lang="en-US" sz="160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i="0" dirty="0">
                          <a:effectLst/>
                        </a:rPr>
                        <a:t>Jonathan </a:t>
                      </a:r>
                      <a:r>
                        <a:rPr lang="en-US" sz="1600" i="0" dirty="0" smtClean="0">
                          <a:effectLst/>
                        </a:rPr>
                        <a:t>Godt, Dalia Kirschbaum</a:t>
                      </a:r>
                      <a:endParaRPr lang="en-US" sz="1600" b="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1338">
                <a:tc>
                  <a:txBody>
                    <a:bodyPr/>
                    <a:lstStyle/>
                    <a:p>
                      <a:pPr marL="0" marR="0">
                        <a:lnSpc>
                          <a:spcPct val="107000"/>
                        </a:lnSpc>
                        <a:spcBef>
                          <a:spcPts val="0"/>
                        </a:spcBef>
                        <a:spcAft>
                          <a:spcPts val="0"/>
                        </a:spcAft>
                      </a:pPr>
                      <a:r>
                        <a:rPr lang="en-US" sz="1600" i="1" dirty="0">
                          <a:effectLst/>
                        </a:rPr>
                        <a:t>Southeast Alaska</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nSpc>
                          <a:spcPct val="107000"/>
                        </a:lnSpc>
                        <a:spcBef>
                          <a:spcPts val="0"/>
                        </a:spcBef>
                        <a:spcAft>
                          <a:spcPts val="0"/>
                        </a:spcAft>
                      </a:pPr>
                      <a:r>
                        <a:rPr lang="en-US" sz="1600" i="1" dirty="0">
                          <a:effectLst/>
                        </a:rPr>
                        <a:t>Marten </a:t>
                      </a:r>
                      <a:r>
                        <a:rPr lang="en-US" sz="1600" i="1" dirty="0" err="1" smtClean="0">
                          <a:effectLst/>
                        </a:rPr>
                        <a:t>Geertsema</a:t>
                      </a:r>
                      <a:endParaRPr lang="en-US" sz="1600" b="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1338">
                <a:tc>
                  <a:txBody>
                    <a:bodyPr/>
                    <a:lstStyle/>
                    <a:p>
                      <a:pPr marL="0" marR="0">
                        <a:lnSpc>
                          <a:spcPct val="107000"/>
                        </a:lnSpc>
                        <a:spcBef>
                          <a:spcPts val="0"/>
                        </a:spcBef>
                        <a:spcAft>
                          <a:spcPts val="0"/>
                        </a:spcAft>
                      </a:pPr>
                      <a:r>
                        <a:rPr lang="en-US" sz="1600" i="1" dirty="0" smtClean="0">
                          <a:effectLst/>
                          <a:latin typeface="Calibri" panose="020F0502020204030204" pitchFamily="34" charset="0"/>
                          <a:ea typeface="Calibri" panose="020F0502020204030204" pitchFamily="34" charset="0"/>
                          <a:cs typeface="Times New Roman" panose="02020603050405020304" pitchFamily="18" charset="0"/>
                        </a:rPr>
                        <a:t>Peru</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nSpc>
                          <a:spcPct val="107000"/>
                        </a:lnSpc>
                        <a:spcBef>
                          <a:spcPts val="0"/>
                        </a:spcBef>
                        <a:spcAft>
                          <a:spcPts val="0"/>
                        </a:spcAft>
                      </a:pPr>
                      <a:r>
                        <a:rPr lang="en-US" sz="1600" i="1" dirty="0" smtClean="0">
                          <a:effectLst/>
                        </a:rPr>
                        <a:t>Jeff Kargel</a:t>
                      </a:r>
                      <a:endParaRPr lang="en-US" sz="1600" b="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174013">
                <a:tc>
                  <a:txBody>
                    <a:bodyPr/>
                    <a:lstStyle/>
                    <a:p>
                      <a:pPr marL="0" marR="0">
                        <a:lnSpc>
                          <a:spcPct val="107000"/>
                        </a:lnSpc>
                        <a:spcBef>
                          <a:spcPts val="0"/>
                        </a:spcBef>
                        <a:spcAft>
                          <a:spcPts val="0"/>
                        </a:spcAft>
                      </a:pPr>
                      <a:r>
                        <a:rPr lang="en-US" sz="1600" i="1" dirty="0" smtClean="0">
                          <a:effectLst/>
                        </a:rPr>
                        <a:t>Caribbean (Cuba/Lesser Antilles)</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nSpc>
                          <a:spcPct val="107000"/>
                        </a:lnSpc>
                        <a:spcBef>
                          <a:spcPts val="0"/>
                        </a:spcBef>
                        <a:spcAft>
                          <a:spcPts val="0"/>
                        </a:spcAft>
                      </a:pPr>
                      <a:r>
                        <a:rPr lang="en-US" sz="1600" i="1" dirty="0" smtClean="0">
                          <a:effectLst/>
                        </a:rPr>
                        <a:t>Enrique Castellanos,</a:t>
                      </a:r>
                      <a:r>
                        <a:rPr lang="en-US" sz="1600" i="1" baseline="0" dirty="0" smtClean="0">
                          <a:effectLst/>
                        </a:rPr>
                        <a:t> Jean-Philippe Malet</a:t>
                      </a:r>
                      <a:endParaRPr lang="en-US" sz="1600" b="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1338">
                <a:tc>
                  <a:txBody>
                    <a:bodyPr/>
                    <a:lstStyle/>
                    <a:p>
                      <a:pPr marL="0" marR="0">
                        <a:lnSpc>
                          <a:spcPct val="107000"/>
                        </a:lnSpc>
                        <a:spcBef>
                          <a:spcPts val="0"/>
                        </a:spcBef>
                        <a:spcAft>
                          <a:spcPts val="0"/>
                        </a:spcAft>
                      </a:pPr>
                      <a:r>
                        <a:rPr lang="en-US" sz="1600" i="1" dirty="0">
                          <a:effectLst/>
                        </a:rPr>
                        <a:t>China</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r>
                        <a:rPr lang="en-GB" sz="1600" i="1" dirty="0" smtClean="0">
                          <a:effectLst/>
                          <a:sym typeface="Calibri"/>
                        </a:rPr>
                        <a:t>Zeng-</a:t>
                      </a:r>
                      <a:r>
                        <a:rPr lang="en-GB" sz="1600" i="1" dirty="0" err="1" smtClean="0">
                          <a:effectLst/>
                          <a:sym typeface="Calibri"/>
                        </a:rPr>
                        <a:t>Guang</a:t>
                      </a:r>
                      <a:r>
                        <a:rPr lang="en-GB" sz="1600" i="1" dirty="0" smtClean="0">
                          <a:effectLst/>
                          <a:sym typeface="Calibri"/>
                        </a:rPr>
                        <a:t> Zhou (TBD)</a:t>
                      </a:r>
                      <a:endParaRPr lang="en-US" sz="1600" b="0" i="1" dirty="0">
                        <a:solidFill>
                          <a:schemeClr val="tx1"/>
                        </a:solidFill>
                        <a:effectLst/>
                        <a:latin typeface="+mn-lt"/>
                        <a:ea typeface="+mn-ea"/>
                        <a:cs typeface="+mn-cs"/>
                        <a:sym typeface="Calibri"/>
                      </a:endParaRPr>
                    </a:p>
                  </a:txBody>
                  <a:tcPr marL="68580" marR="68580" marT="0" marB="0" anchor="ctr"/>
                </a:tc>
              </a:tr>
              <a:tr h="950741">
                <a:tc>
                  <a:txBody>
                    <a:bodyPr/>
                    <a:lstStyle/>
                    <a:p>
                      <a:pPr marL="0" marR="0">
                        <a:lnSpc>
                          <a:spcPct val="107000"/>
                        </a:lnSpc>
                        <a:spcBef>
                          <a:spcPts val="0"/>
                        </a:spcBef>
                        <a:spcAft>
                          <a:spcPts val="0"/>
                        </a:spcAft>
                      </a:pPr>
                      <a:r>
                        <a:rPr lang="en-US" sz="1600" i="1" dirty="0" smtClean="0">
                          <a:effectLst/>
                        </a:rPr>
                        <a:t>Indonesia</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nSpc>
                          <a:spcPct val="107000"/>
                        </a:lnSpc>
                        <a:spcBef>
                          <a:spcPts val="0"/>
                        </a:spcBef>
                        <a:spcAft>
                          <a:spcPts val="0"/>
                        </a:spcAft>
                      </a:pPr>
                      <a:r>
                        <a:rPr lang="en-US" sz="1600" i="1" dirty="0" smtClean="0">
                          <a:effectLst/>
                        </a:rPr>
                        <a:t>TBD </a:t>
                      </a:r>
                      <a:endParaRPr lang="en-US" sz="1600" b="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3" name="Title 2"/>
          <p:cNvSpPr>
            <a:spLocks noGrp="1"/>
          </p:cNvSpPr>
          <p:nvPr>
            <p:ph type="title" idx="4294967295"/>
          </p:nvPr>
        </p:nvSpPr>
        <p:spPr>
          <a:xfrm>
            <a:off x="2133600" y="76200"/>
            <a:ext cx="5410200" cy="914400"/>
          </a:xfrm>
        </p:spPr>
        <p:txBody>
          <a:bodyPr>
            <a:normAutofit fontScale="90000"/>
          </a:bodyPr>
          <a:lstStyle/>
          <a:p>
            <a:pPr eaLnBrk="1" fontAlgn="auto" hangingPunct="1">
              <a:spcBef>
                <a:spcPts val="0"/>
              </a:spcBef>
              <a:spcAft>
                <a:spcPts val="0"/>
              </a:spcAft>
              <a:defRPr/>
            </a:pPr>
            <a:r>
              <a:rPr lang="en-US" dirty="0" smtClean="0">
                <a:sym typeface="Arial Bold"/>
              </a:rPr>
              <a:t>Proposed regional study leads</a:t>
            </a:r>
            <a:endParaRPr lang="en-US" dirty="0">
              <a:sym typeface="Arial Bold"/>
            </a:endParaRPr>
          </a:p>
        </p:txBody>
      </p:sp>
      <p:cxnSp>
        <p:nvCxnSpPr>
          <p:cNvPr id="5" name="Straight Connector 4"/>
          <p:cNvCxnSpPr/>
          <p:nvPr/>
        </p:nvCxnSpPr>
        <p:spPr>
          <a:xfrm>
            <a:off x="228600" y="3276600"/>
            <a:ext cx="6248401" cy="0"/>
          </a:xfrm>
          <a:prstGeom prst="line">
            <a:avLst/>
          </a:prstGeom>
          <a:noFill/>
          <a:ln w="38100" cap="flat">
            <a:solidFill>
              <a:srgbClr val="FF9A00"/>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6" name="TextBox 5"/>
          <p:cNvSpPr txBox="1"/>
          <p:nvPr/>
        </p:nvSpPr>
        <p:spPr>
          <a:xfrm>
            <a:off x="6629400" y="1905000"/>
            <a:ext cx="2438400" cy="147732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Other areas of interest to community:</a:t>
            </a:r>
          </a:p>
          <a:p>
            <a:pPr marL="285750" marR="0" indent="-285750" algn="l" defTabSz="457200" rtl="0" fontAlgn="auto" latinLnBrk="1" hangingPunct="0">
              <a:lnSpc>
                <a:spcPct val="100000"/>
              </a:lnSpc>
              <a:spcBef>
                <a:spcPts val="0"/>
              </a:spcBef>
              <a:spcAft>
                <a:spcPts val="0"/>
              </a:spcAft>
              <a:buClrTx/>
              <a:buSzTx/>
              <a:buFontTx/>
              <a:buChar char="-"/>
              <a:tabLst/>
            </a:pPr>
            <a:r>
              <a:rPr kumimoji="0" lang="en-US" sz="1800" b="0" i="0" u="none" strike="noStrike" cap="none" spc="0" normalizeH="0" baseline="0" dirty="0" smtClean="0">
                <a:ln>
                  <a:noFill/>
                </a:ln>
                <a:solidFill>
                  <a:srgbClr val="002569"/>
                </a:solidFill>
                <a:effectLst/>
                <a:uFillTx/>
              </a:rPr>
              <a:t>Eastern</a:t>
            </a:r>
            <a:r>
              <a:rPr kumimoji="0" lang="en-US" sz="1800" b="0" i="0" u="none" strike="noStrike" cap="none" spc="0" normalizeH="0" dirty="0" smtClean="0">
                <a:ln>
                  <a:noFill/>
                </a:ln>
                <a:solidFill>
                  <a:srgbClr val="002569"/>
                </a:solidFill>
                <a:effectLst/>
                <a:uFillTx/>
              </a:rPr>
              <a:t> </a:t>
            </a:r>
            <a:r>
              <a:rPr kumimoji="0" lang="en-US" sz="1800" b="0" i="0" u="none" strike="noStrike" cap="none" spc="0" normalizeH="0" baseline="0" dirty="0" smtClean="0">
                <a:ln>
                  <a:noFill/>
                </a:ln>
                <a:solidFill>
                  <a:srgbClr val="002569"/>
                </a:solidFill>
                <a:effectLst/>
                <a:uFillTx/>
              </a:rPr>
              <a:t>Africa (POC Olivier Dewitte)</a:t>
            </a:r>
          </a:p>
          <a:p>
            <a:pPr marR="0" algn="l" defTabSz="457200" rtl="0" fontAlgn="auto" latinLnBrk="1" hangingPunct="0">
              <a:lnSpc>
                <a:spcPct val="100000"/>
              </a:lnSpc>
              <a:spcBef>
                <a:spcPts val="0"/>
              </a:spcBef>
              <a:spcAft>
                <a:spcPts val="0"/>
              </a:spcAft>
              <a:buClrTx/>
              <a:buSzTx/>
              <a:tabLst/>
            </a:pPr>
            <a:endParaRPr kumimoji="0" lang="en-US" sz="18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321270189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1_Default">
  <a:themeElements>
    <a:clrScheme name="Default">
      <a:dk1>
        <a:srgbClr val="002569"/>
      </a:dk1>
      <a:lt1>
        <a:srgbClr val="696969"/>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2599</TotalTime>
  <Words>2407</Words>
  <Application>Microsoft Macintosh PowerPoint</Application>
  <PresentationFormat>On-screen Show (4:3)</PresentationFormat>
  <Paragraphs>287</Paragraphs>
  <Slides>33</Slides>
  <Notes>7</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1_Default</vt:lpstr>
      <vt:lpstr>PowerPoint Presentation</vt:lpstr>
      <vt:lpstr>Co-leads of landslide pilot</vt:lpstr>
      <vt:lpstr>Landslides in multi-hazard  environments</vt:lpstr>
      <vt:lpstr>Status for Landslide WG</vt:lpstr>
      <vt:lpstr>PowerPoint Presentation</vt:lpstr>
      <vt:lpstr>Pilot Objectives</vt:lpstr>
      <vt:lpstr>Key Pilot Outputs &amp; Deliverables</vt:lpstr>
      <vt:lpstr>Proposed key user communities</vt:lpstr>
      <vt:lpstr>Proposed regional study leads</vt:lpstr>
      <vt:lpstr>How data will be exploited</vt:lpstr>
      <vt:lpstr>Data requests/region</vt:lpstr>
      <vt:lpstr>Nepal data request areas</vt:lpstr>
      <vt:lpstr>PowerPoint Presentation</vt:lpstr>
      <vt:lpstr>                  DLR/TerraSAR-X</vt:lpstr>
      <vt:lpstr>                  CSA/Radarsat-2</vt:lpstr>
      <vt:lpstr>                  ASI/COSMO-SkyMed</vt:lpstr>
      <vt:lpstr>                  CNES - Pleiades/SPOT</vt:lpstr>
      <vt:lpstr>Suggested rapid response for landslide disasters</vt:lpstr>
      <vt:lpstr>Recent research activities</vt:lpstr>
      <vt:lpstr>Multi-temporal monsoonal landslide along Pasang Lhamu Highway, Nepal</vt:lpstr>
      <vt:lpstr>Landslide triggered by Gorkha Earthquake (Langtang, Nepal)</vt:lpstr>
      <vt:lpstr>Landslide Damage along Arniko Highway during Gorkha earthquake, 2015.</vt:lpstr>
      <vt:lpstr>PowerPoint Presentation</vt:lpstr>
      <vt:lpstr>PowerPoint Presentation</vt:lpstr>
      <vt:lpstr>PowerPoint Presentation</vt:lpstr>
      <vt:lpstr>Object oriented analysis based landslide mapping (Karnali Highway, Nepal)</vt:lpstr>
      <vt:lpstr>Time-series InSAR research Demonstration of landslide mapping using Sentinel-1 (PNW, USA)</vt:lpstr>
      <vt:lpstr>Bukavu, Africa  landslide monitoring</vt:lpstr>
      <vt:lpstr>InSAR deformation rate maps</vt:lpstr>
      <vt:lpstr>Bukavu ground deformation</vt:lpstr>
      <vt:lpstr>Hold for CAS Slides</vt:lpstr>
      <vt:lpstr>PowerPoint Presentation</vt:lpstr>
      <vt:lpstr>Final Remarks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Andrew Eddy</cp:lastModifiedBy>
  <cp:revision>542</cp:revision>
  <cp:lastPrinted>2017-03-15T00:55:25Z</cp:lastPrinted>
  <dcterms:modified xsi:type="dcterms:W3CDTF">2017-08-28T09:44:56Z</dcterms:modified>
</cp:coreProperties>
</file>