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60" r:id="rId2"/>
    <p:sldId id="321" r:id="rId3"/>
    <p:sldId id="353" r:id="rId4"/>
    <p:sldId id="344" r:id="rId5"/>
    <p:sldId id="359" r:id="rId6"/>
    <p:sldId id="358" r:id="rId7"/>
    <p:sldId id="335" r:id="rId8"/>
    <p:sldId id="376" r:id="rId9"/>
    <p:sldId id="357" r:id="rId10"/>
    <p:sldId id="316" r:id="rId11"/>
    <p:sldId id="346" r:id="rId12"/>
    <p:sldId id="366" r:id="rId13"/>
    <p:sldId id="367" r:id="rId14"/>
    <p:sldId id="369" r:id="rId15"/>
    <p:sldId id="374" r:id="rId16"/>
    <p:sldId id="375" r:id="rId17"/>
    <p:sldId id="302" r:id="rId18"/>
    <p:sldId id="360" r:id="rId19"/>
    <p:sldId id="355" r:id="rId20"/>
    <p:sldId id="356" r:id="rId21"/>
    <p:sldId id="307" r:id="rId22"/>
    <p:sldId id="347" r:id="rId23"/>
    <p:sldId id="349" r:id="rId24"/>
    <p:sldId id="350" r:id="rId25"/>
    <p:sldId id="314" r:id="rId26"/>
    <p:sldId id="377" r:id="rId27"/>
    <p:sldId id="330" r:id="rId28"/>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lippe Bally" initials="PhB" lastIdx="1" clrIdx="0"/>
  <p:cmAuthor id="1" name="Computing Argans" initials="CA" lastIdx="1" clrIdx="1">
    <p:extLst/>
  </p:cmAuthor>
  <p:cmAuthor id="2" name="Computing Argans" initials="CA [2]" lastIdx="1" clrIdx="2">
    <p:extLst/>
  </p:cmAuthor>
  <p:cmAuthor id="3" name="Computing Argans" initials="CA [3]" lastIdx="1" clrIdx="3">
    <p:extLst/>
  </p:cmAuthor>
  <p:cmAuthor id="4" name="Computing Argans" initials="CA [4]" lastIdx="1" clrIdx="4">
    <p:extLst/>
  </p:cmAuthor>
  <p:cmAuthor id="5" name="Computing Argans" initials="CA [5]" lastIdx="1" clrIdx="5">
    <p:extLst/>
  </p:cmAuthor>
  <p:cmAuthor id="6" name="Computing Argans" initials="CA [6]"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0FEF2"/>
    <a:srgbClr val="81C1FF"/>
    <a:srgbClr val="B0B2EB"/>
    <a:srgbClr val="646868"/>
    <a:srgbClr val="747D71"/>
    <a:srgbClr val="89827B"/>
    <a:srgbClr val="475769"/>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67" autoAdjust="0"/>
    <p:restoredTop sz="84487" autoAdjust="0"/>
  </p:normalViewPr>
  <p:slideViewPr>
    <p:cSldViewPr snapToGrid="0" snapToObjects="1">
      <p:cViewPr>
        <p:scale>
          <a:sx n="100" d="100"/>
          <a:sy n="100" d="100"/>
        </p:scale>
        <p:origin x="2120" y="3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43" cy="49667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64" y="0"/>
            <a:ext cx="2946443" cy="496671"/>
          </a:xfrm>
          <a:prstGeom prst="rect">
            <a:avLst/>
          </a:prstGeom>
        </p:spPr>
        <p:txBody>
          <a:bodyPr vert="horz" lIns="91440" tIns="45720" rIns="91440" bIns="45720" rtlCol="0"/>
          <a:lstStyle>
            <a:lvl1pPr algn="r">
              <a:defRPr sz="1200"/>
            </a:lvl1pPr>
          </a:lstStyle>
          <a:p>
            <a:fld id="{AECD27DC-6916-4328-AF23-EF669C54F941}" type="datetimeFigureOut">
              <a:rPr lang="en-GB" smtClean="0"/>
              <a:t>01/09/2017</a:t>
            </a:fld>
            <a:endParaRPr lang="en-GB"/>
          </a:p>
        </p:txBody>
      </p:sp>
      <p:sp>
        <p:nvSpPr>
          <p:cNvPr id="4" name="Footer Placeholder 3"/>
          <p:cNvSpPr>
            <a:spLocks noGrp="1"/>
          </p:cNvSpPr>
          <p:nvPr>
            <p:ph type="ftr" sz="quarter" idx="2"/>
          </p:nvPr>
        </p:nvSpPr>
        <p:spPr>
          <a:xfrm>
            <a:off x="1" y="9428272"/>
            <a:ext cx="2946443" cy="49667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64" y="9428272"/>
            <a:ext cx="2946443" cy="496671"/>
          </a:xfrm>
          <a:prstGeom prst="rect">
            <a:avLst/>
          </a:prstGeom>
        </p:spPr>
        <p:txBody>
          <a:bodyPr vert="horz" lIns="91440" tIns="45720" rIns="91440" bIns="45720" rtlCol="0" anchor="b"/>
          <a:lstStyle>
            <a:lvl1pPr algn="r">
              <a:defRPr sz="1200"/>
            </a:lvl1pPr>
          </a:lstStyle>
          <a:p>
            <a:fld id="{BF0B3A44-6711-4E3D-9EE3-EC31E26B7523}" type="slidenum">
              <a:rPr lang="en-GB" smtClean="0"/>
              <a:t>‹#›</a:t>
            </a:fld>
            <a:endParaRPr lang="en-GB"/>
          </a:p>
        </p:txBody>
      </p:sp>
    </p:spTree>
    <p:extLst>
      <p:ext uri="{BB962C8B-B14F-4D97-AF65-F5344CB8AC3E}">
        <p14:creationId xmlns:p14="http://schemas.microsoft.com/office/powerpoint/2010/main" val="4276643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4" y="0"/>
            <a:ext cx="2945659" cy="496332"/>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9/1/17</a:t>
            </a:fld>
            <a:endParaRPr lang="en-US"/>
          </a:p>
        </p:txBody>
      </p:sp>
      <p:sp>
        <p:nvSpPr>
          <p:cNvPr id="4" name="Slide Image Placeholder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2446" tIns="46223" rIns="92446" bIns="46223"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5453106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smtClean="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p>
        </p:txBody>
      </p:sp>
      <p:sp>
        <p:nvSpPr>
          <p:cNvPr id="4" name="Espace réservé du numéro de diapositive 3"/>
          <p:cNvSpPr>
            <a:spLocks noGrp="1"/>
          </p:cNvSpPr>
          <p:nvPr>
            <p:ph type="sldNum" sz="quarter" idx="10"/>
          </p:nvPr>
        </p:nvSpPr>
        <p:spPr/>
        <p:txBody>
          <a:bodyPr/>
          <a:lstStyle/>
          <a:p>
            <a:pPr>
              <a:defRPr/>
            </a:pPr>
            <a:fld id="{3D31D474-A30B-46C7-A7CB-BF5BB52F9BBE}" type="slidenum">
              <a:rPr lang="en-US" smtClean="0"/>
              <a:pPr>
                <a:defRPr/>
              </a:pPr>
              <a:t>13</a:t>
            </a:fld>
            <a:endParaRPr lang="en-US"/>
          </a:p>
        </p:txBody>
      </p:sp>
    </p:spTree>
    <p:extLst>
      <p:ext uri="{BB962C8B-B14F-4D97-AF65-F5344CB8AC3E}">
        <p14:creationId xmlns:p14="http://schemas.microsoft.com/office/powerpoint/2010/main" val="1896646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p>
        </p:txBody>
      </p:sp>
      <p:sp>
        <p:nvSpPr>
          <p:cNvPr id="4" name="Espace réservé du numéro de diapositive 3"/>
          <p:cNvSpPr>
            <a:spLocks noGrp="1"/>
          </p:cNvSpPr>
          <p:nvPr>
            <p:ph type="sldNum" sz="quarter" idx="10"/>
          </p:nvPr>
        </p:nvSpPr>
        <p:spPr/>
        <p:txBody>
          <a:bodyPr/>
          <a:lstStyle/>
          <a:p>
            <a:pPr>
              <a:defRPr/>
            </a:pPr>
            <a:fld id="{3D31D474-A30B-46C7-A7CB-BF5BB52F9BBE}" type="slidenum">
              <a:rPr lang="en-US" smtClean="0"/>
              <a:pPr>
                <a:defRPr/>
              </a:pPr>
              <a:t>14</a:t>
            </a:fld>
            <a:endParaRPr lang="en-US"/>
          </a:p>
        </p:txBody>
      </p:sp>
    </p:spTree>
    <p:extLst>
      <p:ext uri="{BB962C8B-B14F-4D97-AF65-F5344CB8AC3E}">
        <p14:creationId xmlns:p14="http://schemas.microsoft.com/office/powerpoint/2010/main" val="746853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85750" marR="0" lvl="0" indent="-285750" algn="l" defTabSz="457200" rtl="0" eaLnBrk="0" fontAlgn="base" latinLnBrk="0" hangingPunct="0">
              <a:lnSpc>
                <a:spcPct val="100000"/>
              </a:lnSpc>
              <a:spcBef>
                <a:spcPct val="30000"/>
              </a:spcBef>
              <a:spcAft>
                <a:spcPct val="0"/>
              </a:spcAft>
              <a:buClrTx/>
              <a:buSzTx/>
              <a:buFont typeface="Arial" charset="0"/>
              <a:buChar char="•"/>
              <a:tabLst/>
              <a:defRPr/>
            </a:pPr>
            <a:r>
              <a:rPr lang="en-CA" sz="1050" dirty="0" smtClean="0"/>
              <a:t>Expand capabilities to make sure that processing results are consistent across </a:t>
            </a:r>
            <a:r>
              <a:rPr lang="en-CA" sz="1050" smtClean="0"/>
              <a:t>user groups: </a:t>
            </a:r>
            <a:r>
              <a:rPr lang="en-CA" sz="1050" dirty="0" smtClean="0"/>
              <a:t>the knowledge base resulting from using hosted processing for geohazards may be accumulated between different user groups and over time by exploiting such products and access them over sequences and successive events in the case of future hazard impacts (over an area where historical measurements have already been provided and properly archived); the persistency of the products provided via the Geohazards Lab will support this. </a:t>
            </a:r>
          </a:p>
          <a:p>
            <a:pPr marL="285750" marR="0" lvl="0" indent="-285750" algn="l" defTabSz="457200" rtl="0" eaLnBrk="0" fontAlgn="base" latinLnBrk="0" hangingPunct="0">
              <a:lnSpc>
                <a:spcPct val="100000"/>
              </a:lnSpc>
              <a:spcBef>
                <a:spcPct val="30000"/>
              </a:spcBef>
              <a:spcAft>
                <a:spcPct val="0"/>
              </a:spcAft>
              <a:buClrTx/>
              <a:buSzTx/>
              <a:buFont typeface="Arial" charset="0"/>
              <a:buChar char="•"/>
              <a:tabLst/>
              <a:defRPr/>
            </a:pPr>
            <a:r>
              <a:rPr lang="en-CA" sz="1050" dirty="0" smtClean="0"/>
              <a:t>make sure that </a:t>
            </a:r>
            <a:r>
              <a:rPr lang="en-CA" sz="1050" b="1" dirty="0" smtClean="0"/>
              <a:t>users are aware of the assets available</a:t>
            </a:r>
            <a:r>
              <a:rPr lang="en-CA" sz="1050" dirty="0" smtClean="0"/>
              <a:t>: clear access method and shared results </a:t>
            </a:r>
            <a:r>
              <a:rPr lang="en-CA" sz="1000" i="1" dirty="0" smtClean="0"/>
              <a:t>Function: cataloguing external and internal EO data sources and processing chains, publishing and sharing results</a:t>
            </a:r>
            <a:r>
              <a:rPr lang="en-US" sz="1000" i="1" dirty="0" smtClean="0"/>
              <a:t>.</a:t>
            </a:r>
            <a:endParaRPr lang="en-CA" sz="1000" dirty="0" smtClean="0"/>
          </a:p>
          <a:p>
            <a:pPr marL="285750" lvl="0" indent="-285750">
              <a:buFont typeface="Arial" charset="0"/>
              <a:buChar char="•"/>
            </a:pPr>
            <a:r>
              <a:rPr lang="en-CA" sz="1000" dirty="0" smtClean="0"/>
              <a:t>unify the method to access services, be it with separate platforms or federated platforms</a:t>
            </a:r>
          </a:p>
          <a:p>
            <a:pPr lvl="0"/>
            <a:r>
              <a:rPr lang="en-CA" sz="1000" dirty="0" smtClean="0"/>
              <a:t>     Function: common orchestration of distributed resources, chaining of distributed processing  services or integration of common tools and data; this includes linking </a:t>
            </a:r>
            <a:r>
              <a:rPr lang="en-US" sz="1000" dirty="0" smtClean="0"/>
              <a:t>the series of processing chains (e.g. the GEP calls a service integrated on PEPS via WPS, etc.) or just integrating the same chain in different environments (e.g. in two platforms and the effort for the integration is shared)</a:t>
            </a:r>
            <a:endParaRPr lang="en-GB" sz="1000" dirty="0" smtClean="0"/>
          </a:p>
          <a:p>
            <a:endParaRPr lang="fr-FR" sz="1000" dirty="0"/>
          </a:p>
        </p:txBody>
      </p:sp>
      <p:sp>
        <p:nvSpPr>
          <p:cNvPr id="4" name="Espace réservé du numéro de diapositive 3"/>
          <p:cNvSpPr>
            <a:spLocks noGrp="1"/>
          </p:cNvSpPr>
          <p:nvPr>
            <p:ph type="sldNum" sz="quarter" idx="10"/>
          </p:nvPr>
        </p:nvSpPr>
        <p:spPr/>
        <p:txBody>
          <a:bodyPr/>
          <a:lstStyle/>
          <a:p>
            <a:pPr>
              <a:defRPr/>
            </a:pPr>
            <a:fld id="{3D31D474-A30B-46C7-A7CB-BF5BB52F9BBE}" type="slidenum">
              <a:rPr lang="en-US" smtClean="0"/>
              <a:pPr>
                <a:defRPr/>
              </a:pPr>
              <a:t>15</a:t>
            </a:fld>
            <a:endParaRPr lang="en-US"/>
          </a:p>
        </p:txBody>
      </p:sp>
    </p:spTree>
    <p:extLst>
      <p:ext uri="{BB962C8B-B14F-4D97-AF65-F5344CB8AC3E}">
        <p14:creationId xmlns:p14="http://schemas.microsoft.com/office/powerpoint/2010/main" val="2115929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85750" marR="0" lvl="0" indent="-285750" algn="l" defTabSz="457200" rtl="0" eaLnBrk="0" fontAlgn="base" latinLnBrk="0" hangingPunct="0">
              <a:lnSpc>
                <a:spcPct val="100000"/>
              </a:lnSpc>
              <a:spcBef>
                <a:spcPct val="30000"/>
              </a:spcBef>
              <a:spcAft>
                <a:spcPct val="0"/>
              </a:spcAft>
              <a:buClrTx/>
              <a:buSzTx/>
              <a:buFont typeface="Arial" charset="0"/>
              <a:buChar char="•"/>
              <a:tabLst/>
              <a:defRPr/>
            </a:pPr>
            <a:r>
              <a:rPr lang="en-CA" sz="1050" dirty="0" smtClean="0"/>
              <a:t>make sure that </a:t>
            </a:r>
            <a:r>
              <a:rPr lang="en-CA" sz="1050" b="1" dirty="0" smtClean="0"/>
              <a:t>users are aware of the assets available</a:t>
            </a:r>
            <a:r>
              <a:rPr lang="en-CA" sz="1050" dirty="0" smtClean="0"/>
              <a:t>: clear access method and shared results </a:t>
            </a:r>
            <a:r>
              <a:rPr lang="en-CA" sz="1000" i="1" dirty="0" smtClean="0"/>
              <a:t>Function: cataloguing external and internal EO data sources and processing chains, publishing and sharing results</a:t>
            </a:r>
            <a:r>
              <a:rPr lang="en-US" sz="1000" i="1" smtClean="0"/>
              <a:t>.</a:t>
            </a:r>
            <a:endParaRPr lang="en-CA" sz="1000" smtClean="0"/>
          </a:p>
          <a:p>
            <a:pPr marL="285750" lvl="0" indent="-285750">
              <a:buFont typeface="Arial" charset="0"/>
              <a:buChar char="•"/>
            </a:pPr>
            <a:r>
              <a:rPr lang="en-CA" sz="1000" dirty="0" smtClean="0"/>
              <a:t>unify the method to access services, be it with separate platforms or federated platforms</a:t>
            </a:r>
          </a:p>
          <a:p>
            <a:pPr lvl="0"/>
            <a:r>
              <a:rPr lang="en-CA" sz="1000" dirty="0" smtClean="0"/>
              <a:t>     Function: common orchestration of distributed resources, chaining of distributed processing  services or integration of common tools and data; this includes linking </a:t>
            </a:r>
            <a:r>
              <a:rPr lang="en-US" sz="1000" dirty="0" smtClean="0"/>
              <a:t>the series of processing chains (e.g. the GEP calls a service integrated on PEPS via WPS, etc.) or just integrating the same chain in different environments (e.g. in two platforms and the effort for the integration is shared)</a:t>
            </a:r>
            <a:endParaRPr lang="en-GB" sz="1000" dirty="0" smtClean="0"/>
          </a:p>
          <a:p>
            <a:endParaRPr lang="fr-FR" sz="1000" dirty="0"/>
          </a:p>
        </p:txBody>
      </p:sp>
      <p:sp>
        <p:nvSpPr>
          <p:cNvPr id="4" name="Espace réservé du numéro de diapositive 3"/>
          <p:cNvSpPr>
            <a:spLocks noGrp="1"/>
          </p:cNvSpPr>
          <p:nvPr>
            <p:ph type="sldNum" sz="quarter" idx="10"/>
          </p:nvPr>
        </p:nvSpPr>
        <p:spPr/>
        <p:txBody>
          <a:bodyPr/>
          <a:lstStyle/>
          <a:p>
            <a:pPr>
              <a:defRPr/>
            </a:pPr>
            <a:fld id="{3D31D474-A30B-46C7-A7CB-BF5BB52F9BBE}" type="slidenum">
              <a:rPr lang="en-US" smtClean="0"/>
              <a:pPr>
                <a:defRPr/>
              </a:pPr>
              <a:t>16</a:t>
            </a:fld>
            <a:endParaRPr lang="en-US"/>
          </a:p>
        </p:txBody>
      </p:sp>
    </p:spTree>
    <p:extLst>
      <p:ext uri="{BB962C8B-B14F-4D97-AF65-F5344CB8AC3E}">
        <p14:creationId xmlns:p14="http://schemas.microsoft.com/office/powerpoint/2010/main" val="1930935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p>
        </p:txBody>
      </p:sp>
      <p:sp>
        <p:nvSpPr>
          <p:cNvPr id="4" name="Espace réservé du numéro de diapositive 3"/>
          <p:cNvSpPr>
            <a:spLocks noGrp="1"/>
          </p:cNvSpPr>
          <p:nvPr>
            <p:ph type="sldNum" sz="quarter" idx="10"/>
          </p:nvPr>
        </p:nvSpPr>
        <p:spPr/>
        <p:txBody>
          <a:bodyPr/>
          <a:lstStyle/>
          <a:p>
            <a:pPr>
              <a:defRPr/>
            </a:pPr>
            <a:fld id="{3D31D474-A30B-46C7-A7CB-BF5BB52F9BBE}" type="slidenum">
              <a:rPr lang="en-US" smtClean="0"/>
              <a:pPr>
                <a:defRPr/>
              </a:pPr>
              <a:t>17</a:t>
            </a:fld>
            <a:endParaRPr lang="en-US"/>
          </a:p>
        </p:txBody>
      </p:sp>
    </p:spTree>
    <p:extLst>
      <p:ext uri="{BB962C8B-B14F-4D97-AF65-F5344CB8AC3E}">
        <p14:creationId xmlns:p14="http://schemas.microsoft.com/office/powerpoint/2010/main" val="2562240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D31D474-A30B-46C7-A7CB-BF5BB52F9BBE}" type="slidenum">
              <a:rPr lang="en-US" smtClean="0"/>
              <a:pPr>
                <a:defRPr/>
              </a:pPr>
              <a:t>18</a:t>
            </a:fld>
            <a:endParaRPr lang="en-US" dirty="0"/>
          </a:p>
        </p:txBody>
      </p:sp>
    </p:spTree>
    <p:extLst>
      <p:ext uri="{BB962C8B-B14F-4D97-AF65-F5344CB8AC3E}">
        <p14:creationId xmlns:p14="http://schemas.microsoft.com/office/powerpoint/2010/main" val="3145501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CEE7479D-AC55-4671-8E6F-674E82DAD388}" type="slidenum">
              <a:rPr lang="en-GB" smtClean="0">
                <a:solidFill>
                  <a:prstClr val="black"/>
                </a:solidFill>
              </a:rPr>
              <a:pPr eaLnBrk="1" hangingPunct="1"/>
              <a:t>19</a:t>
            </a:fld>
            <a:endParaRPr lang="en-GB"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CEE7479D-AC55-4671-8E6F-674E82DAD388}" type="slidenum">
              <a:rPr lang="en-GB" smtClean="0">
                <a:solidFill>
                  <a:prstClr val="black"/>
                </a:solidFill>
              </a:rPr>
              <a:pPr eaLnBrk="1" hangingPunct="1"/>
              <a:t>20</a:t>
            </a:fld>
            <a:endParaRPr lang="en-GB"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p>
        </p:txBody>
      </p:sp>
      <p:sp>
        <p:nvSpPr>
          <p:cNvPr id="4" name="Espace réservé du numéro de diapositive 3"/>
          <p:cNvSpPr>
            <a:spLocks noGrp="1"/>
          </p:cNvSpPr>
          <p:nvPr>
            <p:ph type="sldNum" sz="quarter" idx="10"/>
          </p:nvPr>
        </p:nvSpPr>
        <p:spPr/>
        <p:txBody>
          <a:bodyPr/>
          <a:lstStyle/>
          <a:p>
            <a:pPr>
              <a:defRPr/>
            </a:pPr>
            <a:fld id="{3D31D474-A30B-46C7-A7CB-BF5BB52F9BBE}" type="slidenum">
              <a:rPr lang="en-US" smtClean="0"/>
              <a:pPr>
                <a:defRPr/>
              </a:pPr>
              <a:t>21</a:t>
            </a:fld>
            <a:endParaRPr lang="en-US"/>
          </a:p>
        </p:txBody>
      </p:sp>
    </p:spTree>
    <p:extLst>
      <p:ext uri="{BB962C8B-B14F-4D97-AF65-F5344CB8AC3E}">
        <p14:creationId xmlns:p14="http://schemas.microsoft.com/office/powerpoint/2010/main" val="2562240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p>
        </p:txBody>
      </p:sp>
      <p:sp>
        <p:nvSpPr>
          <p:cNvPr id="4" name="Espace réservé du numéro de diapositive 3"/>
          <p:cNvSpPr>
            <a:spLocks noGrp="1"/>
          </p:cNvSpPr>
          <p:nvPr>
            <p:ph type="sldNum" sz="quarter" idx="10"/>
          </p:nvPr>
        </p:nvSpPr>
        <p:spPr/>
        <p:txBody>
          <a:bodyPr/>
          <a:lstStyle/>
          <a:p>
            <a:pPr>
              <a:defRPr/>
            </a:pPr>
            <a:fld id="{3D31D474-A30B-46C7-A7CB-BF5BB52F9BBE}" type="slidenum">
              <a:rPr lang="en-US" smtClean="0"/>
              <a:pPr>
                <a:defRPr/>
              </a:pPr>
              <a:t>22</a:t>
            </a:fld>
            <a:endParaRPr lang="en-US"/>
          </a:p>
        </p:txBody>
      </p:sp>
    </p:spTree>
    <p:extLst>
      <p:ext uri="{BB962C8B-B14F-4D97-AF65-F5344CB8AC3E}">
        <p14:creationId xmlns:p14="http://schemas.microsoft.com/office/powerpoint/2010/main" val="1232093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p>
        </p:txBody>
      </p:sp>
      <p:sp>
        <p:nvSpPr>
          <p:cNvPr id="4" name="Espace réservé du numéro de diapositive 3"/>
          <p:cNvSpPr>
            <a:spLocks noGrp="1"/>
          </p:cNvSpPr>
          <p:nvPr>
            <p:ph type="sldNum" sz="quarter" idx="10"/>
          </p:nvPr>
        </p:nvSpPr>
        <p:spPr/>
        <p:txBody>
          <a:bodyPr/>
          <a:lstStyle/>
          <a:p>
            <a:pPr>
              <a:defRPr/>
            </a:pPr>
            <a:fld id="{3D31D474-A30B-46C7-A7CB-BF5BB52F9BBE}" type="slidenum">
              <a:rPr lang="en-US" smtClean="0"/>
              <a:pPr>
                <a:defRPr/>
              </a:pPr>
              <a:t>23</a:t>
            </a:fld>
            <a:endParaRPr lang="en-US"/>
          </a:p>
        </p:txBody>
      </p:sp>
    </p:spTree>
    <p:extLst>
      <p:ext uri="{BB962C8B-B14F-4D97-AF65-F5344CB8AC3E}">
        <p14:creationId xmlns:p14="http://schemas.microsoft.com/office/powerpoint/2010/main" val="852432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dirty="0" smtClean="0">
                <a:latin typeface="Calibri" charset="0"/>
                <a:ea typeface="MS PGothic" charset="0"/>
              </a:rPr>
              <a:t>The users from the CEOS pilots and follow-on activities will use the data endorsed by CEOS for these activities. On a case by case basis, provided permission is granted, these data could be accessed/uploaded on-line for processing using the Geohazards Lab.  </a:t>
            </a:r>
          </a:p>
          <a:p>
            <a:pPr eaLnBrk="1" hangingPunct="1"/>
            <a:endParaRPr lang="en-GB" dirty="0">
              <a:latin typeface="Calibri" charset="0"/>
              <a:ea typeface="MS PGothic"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Calibri" charset="0"/>
                <a:ea typeface="MS PGothic" charset="0"/>
                <a:cs typeface="MS PGothic" charset="0"/>
              </a:defRPr>
            </a:lvl1pPr>
            <a:lvl2pPr marL="710855" indent="-273406" eaLnBrk="0" hangingPunct="0">
              <a:defRPr sz="2300">
                <a:solidFill>
                  <a:schemeClr val="tx1"/>
                </a:solidFill>
                <a:latin typeface="Calibri" charset="0"/>
                <a:ea typeface="MS PGothic" charset="0"/>
                <a:cs typeface="MS PGothic" charset="0"/>
              </a:defRPr>
            </a:lvl2pPr>
            <a:lvl3pPr marL="1093622" indent="-218724" eaLnBrk="0" hangingPunct="0">
              <a:defRPr sz="2300">
                <a:solidFill>
                  <a:schemeClr val="tx1"/>
                </a:solidFill>
                <a:latin typeface="Calibri" charset="0"/>
                <a:ea typeface="MS PGothic" charset="0"/>
                <a:cs typeface="MS PGothic" charset="0"/>
              </a:defRPr>
            </a:lvl3pPr>
            <a:lvl4pPr marL="1531071" indent="-218724" eaLnBrk="0" hangingPunct="0">
              <a:defRPr sz="2300">
                <a:solidFill>
                  <a:schemeClr val="tx1"/>
                </a:solidFill>
                <a:latin typeface="Calibri" charset="0"/>
                <a:ea typeface="MS PGothic" charset="0"/>
                <a:cs typeface="MS PGothic" charset="0"/>
              </a:defRPr>
            </a:lvl4pPr>
            <a:lvl5pPr marL="1968520" indent="-218724" eaLnBrk="0" hangingPunct="0">
              <a:defRPr sz="2300">
                <a:solidFill>
                  <a:schemeClr val="tx1"/>
                </a:solidFill>
                <a:latin typeface="Calibri" charset="0"/>
                <a:ea typeface="MS PGothic" charset="0"/>
                <a:cs typeface="MS PGothic" charset="0"/>
              </a:defRPr>
            </a:lvl5pPr>
            <a:lvl6pPr marL="2405969" indent="-218724" eaLnBrk="0" fontAlgn="base" hangingPunct="0">
              <a:spcBef>
                <a:spcPct val="0"/>
              </a:spcBef>
              <a:spcAft>
                <a:spcPct val="0"/>
              </a:spcAft>
              <a:defRPr sz="2300">
                <a:solidFill>
                  <a:schemeClr val="tx1"/>
                </a:solidFill>
                <a:latin typeface="Calibri" charset="0"/>
                <a:ea typeface="MS PGothic" charset="0"/>
                <a:cs typeface="MS PGothic" charset="0"/>
              </a:defRPr>
            </a:lvl6pPr>
            <a:lvl7pPr marL="2843418" indent="-218724" eaLnBrk="0" fontAlgn="base" hangingPunct="0">
              <a:spcBef>
                <a:spcPct val="0"/>
              </a:spcBef>
              <a:spcAft>
                <a:spcPct val="0"/>
              </a:spcAft>
              <a:defRPr sz="2300">
                <a:solidFill>
                  <a:schemeClr val="tx1"/>
                </a:solidFill>
                <a:latin typeface="Calibri" charset="0"/>
                <a:ea typeface="MS PGothic" charset="0"/>
                <a:cs typeface="MS PGothic" charset="0"/>
              </a:defRPr>
            </a:lvl7pPr>
            <a:lvl8pPr marL="3280867" indent="-218724" eaLnBrk="0" fontAlgn="base" hangingPunct="0">
              <a:spcBef>
                <a:spcPct val="0"/>
              </a:spcBef>
              <a:spcAft>
                <a:spcPct val="0"/>
              </a:spcAft>
              <a:defRPr sz="2300">
                <a:solidFill>
                  <a:schemeClr val="tx1"/>
                </a:solidFill>
                <a:latin typeface="Calibri" charset="0"/>
                <a:ea typeface="MS PGothic" charset="0"/>
                <a:cs typeface="MS PGothic" charset="0"/>
              </a:defRPr>
            </a:lvl8pPr>
            <a:lvl9pPr marL="3718316" indent="-218724" eaLnBrk="0" fontAlgn="base" hangingPunct="0">
              <a:spcBef>
                <a:spcPct val="0"/>
              </a:spcBef>
              <a:spcAft>
                <a:spcPct val="0"/>
              </a:spcAft>
              <a:defRPr sz="2300">
                <a:solidFill>
                  <a:schemeClr val="tx1"/>
                </a:solidFill>
                <a:latin typeface="Calibri" charset="0"/>
                <a:ea typeface="MS PGothic" charset="0"/>
                <a:cs typeface="MS PGothic" charset="0"/>
              </a:defRPr>
            </a:lvl9pPr>
          </a:lstStyle>
          <a:p>
            <a:pPr eaLnBrk="1" hangingPunct="1"/>
            <a:fld id="{13989D21-4BF9-E944-9886-60276C514B9D}" type="slidenum">
              <a:rPr lang="en-US" sz="1100"/>
              <a:pPr eaLnBrk="1" hangingPunct="1"/>
              <a:t>25</a:t>
            </a:fld>
            <a:endParaRPr lang="en-US" sz="11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dirty="0" smtClean="0">
                <a:latin typeface="Calibri" charset="0"/>
                <a:ea typeface="MS PGothic" charset="0"/>
              </a:rPr>
              <a:t>The users from the CEOS pilots and follow-on activities will use the data endorsed by CEOS for these activities. On a case by case basis, provided permission is granted, these data could be accessed/uploaded on-line for processing using the Geohazards Lab.  </a:t>
            </a:r>
          </a:p>
          <a:p>
            <a:pPr eaLnBrk="1" hangingPunct="1"/>
            <a:endParaRPr lang="en-GB" dirty="0">
              <a:latin typeface="Calibri" charset="0"/>
              <a:ea typeface="MS PGothic"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Calibri" charset="0"/>
                <a:ea typeface="MS PGothic" charset="0"/>
                <a:cs typeface="MS PGothic" charset="0"/>
              </a:defRPr>
            </a:lvl1pPr>
            <a:lvl2pPr marL="710855" indent="-273406" eaLnBrk="0" hangingPunct="0">
              <a:defRPr sz="2300">
                <a:solidFill>
                  <a:schemeClr val="tx1"/>
                </a:solidFill>
                <a:latin typeface="Calibri" charset="0"/>
                <a:ea typeface="MS PGothic" charset="0"/>
                <a:cs typeface="MS PGothic" charset="0"/>
              </a:defRPr>
            </a:lvl2pPr>
            <a:lvl3pPr marL="1093622" indent="-218724" eaLnBrk="0" hangingPunct="0">
              <a:defRPr sz="2300">
                <a:solidFill>
                  <a:schemeClr val="tx1"/>
                </a:solidFill>
                <a:latin typeface="Calibri" charset="0"/>
                <a:ea typeface="MS PGothic" charset="0"/>
                <a:cs typeface="MS PGothic" charset="0"/>
              </a:defRPr>
            </a:lvl3pPr>
            <a:lvl4pPr marL="1531071" indent="-218724" eaLnBrk="0" hangingPunct="0">
              <a:defRPr sz="2300">
                <a:solidFill>
                  <a:schemeClr val="tx1"/>
                </a:solidFill>
                <a:latin typeface="Calibri" charset="0"/>
                <a:ea typeface="MS PGothic" charset="0"/>
                <a:cs typeface="MS PGothic" charset="0"/>
              </a:defRPr>
            </a:lvl4pPr>
            <a:lvl5pPr marL="1968520" indent="-218724" eaLnBrk="0" hangingPunct="0">
              <a:defRPr sz="2300">
                <a:solidFill>
                  <a:schemeClr val="tx1"/>
                </a:solidFill>
                <a:latin typeface="Calibri" charset="0"/>
                <a:ea typeface="MS PGothic" charset="0"/>
                <a:cs typeface="MS PGothic" charset="0"/>
              </a:defRPr>
            </a:lvl5pPr>
            <a:lvl6pPr marL="2405969" indent="-218724" eaLnBrk="0" fontAlgn="base" hangingPunct="0">
              <a:spcBef>
                <a:spcPct val="0"/>
              </a:spcBef>
              <a:spcAft>
                <a:spcPct val="0"/>
              </a:spcAft>
              <a:defRPr sz="2300">
                <a:solidFill>
                  <a:schemeClr val="tx1"/>
                </a:solidFill>
                <a:latin typeface="Calibri" charset="0"/>
                <a:ea typeface="MS PGothic" charset="0"/>
                <a:cs typeface="MS PGothic" charset="0"/>
              </a:defRPr>
            </a:lvl6pPr>
            <a:lvl7pPr marL="2843418" indent="-218724" eaLnBrk="0" fontAlgn="base" hangingPunct="0">
              <a:spcBef>
                <a:spcPct val="0"/>
              </a:spcBef>
              <a:spcAft>
                <a:spcPct val="0"/>
              </a:spcAft>
              <a:defRPr sz="2300">
                <a:solidFill>
                  <a:schemeClr val="tx1"/>
                </a:solidFill>
                <a:latin typeface="Calibri" charset="0"/>
                <a:ea typeface="MS PGothic" charset="0"/>
                <a:cs typeface="MS PGothic" charset="0"/>
              </a:defRPr>
            </a:lvl7pPr>
            <a:lvl8pPr marL="3280867" indent="-218724" eaLnBrk="0" fontAlgn="base" hangingPunct="0">
              <a:spcBef>
                <a:spcPct val="0"/>
              </a:spcBef>
              <a:spcAft>
                <a:spcPct val="0"/>
              </a:spcAft>
              <a:defRPr sz="2300">
                <a:solidFill>
                  <a:schemeClr val="tx1"/>
                </a:solidFill>
                <a:latin typeface="Calibri" charset="0"/>
                <a:ea typeface="MS PGothic" charset="0"/>
                <a:cs typeface="MS PGothic" charset="0"/>
              </a:defRPr>
            </a:lvl8pPr>
            <a:lvl9pPr marL="3718316" indent="-218724" eaLnBrk="0" fontAlgn="base" hangingPunct="0">
              <a:spcBef>
                <a:spcPct val="0"/>
              </a:spcBef>
              <a:spcAft>
                <a:spcPct val="0"/>
              </a:spcAft>
              <a:defRPr sz="2300">
                <a:solidFill>
                  <a:schemeClr val="tx1"/>
                </a:solidFill>
                <a:latin typeface="Calibri" charset="0"/>
                <a:ea typeface="MS PGothic" charset="0"/>
                <a:cs typeface="MS PGothic" charset="0"/>
              </a:defRPr>
            </a:lvl9pPr>
          </a:lstStyle>
          <a:p>
            <a:pPr eaLnBrk="1" hangingPunct="1"/>
            <a:fld id="{13989D21-4BF9-E944-9886-60276C514B9D}" type="slidenum">
              <a:rPr lang="en-US" sz="1100"/>
              <a:pPr eaLnBrk="1" hangingPunct="1"/>
              <a:t>26</a:t>
            </a:fld>
            <a:endParaRPr lang="en-US" sz="1100"/>
          </a:p>
        </p:txBody>
      </p:sp>
    </p:spTree>
    <p:extLst>
      <p:ext uri="{BB962C8B-B14F-4D97-AF65-F5344CB8AC3E}">
        <p14:creationId xmlns:p14="http://schemas.microsoft.com/office/powerpoint/2010/main" val="1933520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27</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5</a:t>
            </a:fld>
            <a:endParaRPr lang="en-US"/>
          </a:p>
        </p:txBody>
      </p:sp>
    </p:spTree>
    <p:extLst>
      <p:ext uri="{BB962C8B-B14F-4D97-AF65-F5344CB8AC3E}">
        <p14:creationId xmlns:p14="http://schemas.microsoft.com/office/powerpoint/2010/main" val="593845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BE" dirty="0" err="1" smtClean="0"/>
              <a:t>Caption</a:t>
            </a:r>
            <a:r>
              <a:rPr lang="fr-BE" dirty="0" smtClean="0"/>
              <a:t> of the top </a:t>
            </a:r>
            <a:r>
              <a:rPr lang="fr-BE" dirty="0" err="1" smtClean="0"/>
              <a:t>left</a:t>
            </a:r>
            <a:r>
              <a:rPr lang="fr-BE" dirty="0" smtClean="0"/>
              <a:t> image: </a:t>
            </a:r>
            <a:r>
              <a:rPr lang="en-US" sz="1200" b="1" dirty="0" smtClean="0"/>
              <a:t>Deformation detected with the DLR </a:t>
            </a:r>
            <a:r>
              <a:rPr lang="en-US" sz="1200" b="1" dirty="0" err="1" smtClean="0"/>
              <a:t>InSAR</a:t>
            </a:r>
            <a:r>
              <a:rPr lang="en-US" sz="1200" b="1" dirty="0" smtClean="0"/>
              <a:t> Browse Service </a:t>
            </a:r>
            <a:r>
              <a:rPr lang="en-US" sz="1200" dirty="0" smtClean="0"/>
              <a:t>by an eruption of the </a:t>
            </a:r>
            <a:r>
              <a:rPr lang="en-US" sz="1200" b="1" dirty="0" smtClean="0"/>
              <a:t>volcano Piton de la </a:t>
            </a:r>
            <a:r>
              <a:rPr lang="en-US" sz="1200" b="1" dirty="0" err="1" smtClean="0"/>
              <a:t>Fournaise</a:t>
            </a:r>
            <a:r>
              <a:rPr lang="en-US" sz="1200" b="1" dirty="0" smtClean="0"/>
              <a:t> </a:t>
            </a:r>
            <a:r>
              <a:rPr lang="en-US" sz="1200" dirty="0" smtClean="0"/>
              <a:t>on January 31</a:t>
            </a:r>
            <a:r>
              <a:rPr lang="en-US" sz="1200" baseline="30000" dirty="0" smtClean="0"/>
              <a:t>s</a:t>
            </a:r>
            <a:r>
              <a:rPr lang="en-US" sz="1200" b="1" baseline="30000" dirty="0" smtClean="0"/>
              <a:t>t</a:t>
            </a:r>
            <a:r>
              <a:rPr lang="en-US" sz="1200" dirty="0" smtClean="0"/>
              <a:t>, the </a:t>
            </a:r>
            <a:r>
              <a:rPr lang="en-US" sz="1200" b="1" dirty="0" smtClean="0"/>
              <a:t>earthquake close to </a:t>
            </a:r>
            <a:r>
              <a:rPr lang="en-US" sz="1200" b="1" dirty="0" err="1" smtClean="0"/>
              <a:t>Behram</a:t>
            </a:r>
            <a:r>
              <a:rPr lang="en-US" sz="1200" b="1" dirty="0" smtClean="0"/>
              <a:t>, Turkey</a:t>
            </a:r>
            <a:r>
              <a:rPr lang="en-US" sz="1200" dirty="0" smtClean="0"/>
              <a:t>, the </a:t>
            </a:r>
            <a:r>
              <a:rPr lang="en-US" sz="1200" b="1" dirty="0" smtClean="0"/>
              <a:t>volcano Cerro Azul </a:t>
            </a:r>
            <a:r>
              <a:rPr lang="en-US" sz="1200" dirty="0" smtClean="0"/>
              <a:t>on the Galapagos Island of Isabella in March 2017, the April 5</a:t>
            </a:r>
            <a:r>
              <a:rPr lang="en-US" sz="1200" baseline="30000" dirty="0" smtClean="0"/>
              <a:t>th</a:t>
            </a:r>
            <a:r>
              <a:rPr lang="en-US" sz="1200" dirty="0" smtClean="0"/>
              <a:t> </a:t>
            </a:r>
            <a:r>
              <a:rPr lang="en-US" sz="1200" b="1" dirty="0" smtClean="0"/>
              <a:t>earthquake in north-eastern Iran </a:t>
            </a:r>
            <a:r>
              <a:rPr lang="en-US" sz="1200" dirty="0" smtClean="0"/>
              <a:t>and the second eruption of the </a:t>
            </a:r>
            <a:r>
              <a:rPr lang="en-US" sz="1200" b="1" dirty="0" smtClean="0"/>
              <a:t>volcano Piton de la </a:t>
            </a:r>
            <a:r>
              <a:rPr lang="en-US" sz="1200" b="1" dirty="0" err="1" smtClean="0"/>
              <a:t>Fournaise</a:t>
            </a:r>
            <a:r>
              <a:rPr lang="en-US" sz="1200" b="1" dirty="0" smtClean="0"/>
              <a:t> </a:t>
            </a:r>
            <a:r>
              <a:rPr lang="en-US" sz="1200" dirty="0" smtClean="0"/>
              <a:t>on May 17</a:t>
            </a:r>
            <a:r>
              <a:rPr lang="en-US" sz="1200" baseline="30000" dirty="0" smtClean="0"/>
              <a:t>th</a:t>
            </a:r>
            <a:r>
              <a:rPr lang="en-US" sz="1200" dirty="0" smtClean="0"/>
              <a:t>.</a:t>
            </a:r>
            <a:endParaRPr lang="en-GB" altLang="ja-JP" sz="1200" dirty="0" smtClean="0">
              <a:solidFill>
                <a:schemeClr val="tx1">
                  <a:lumMod val="75000"/>
                </a:schemeClr>
              </a:solidFill>
              <a:latin typeface="Arial" pitchFamily="34" charset="0"/>
              <a:ea typeface="ＭＳ Ｐゴシック" pitchFamily="50" charset="-128"/>
              <a:cs typeface="Arial" pitchFamily="34"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fr-BE" dirty="0" err="1" smtClean="0"/>
              <a:t>Caption</a:t>
            </a:r>
            <a:r>
              <a:rPr lang="fr-BE" dirty="0" smtClean="0"/>
              <a:t> of the central image: </a:t>
            </a:r>
            <a:r>
              <a:rPr lang="en-GB" altLang="ja-JP" dirty="0" smtClean="0">
                <a:solidFill>
                  <a:schemeClr val="tx1">
                    <a:lumMod val="75000"/>
                  </a:schemeClr>
                </a:solidFill>
                <a:latin typeface="Arial" pitchFamily="34" charset="0"/>
                <a:ea typeface="ＭＳ Ｐゴシック" pitchFamily="50" charset="-128"/>
                <a:cs typeface="Arial" pitchFamily="34" charset="0"/>
              </a:rPr>
              <a:t>Illustration of the systematic production of the DLR </a:t>
            </a:r>
            <a:r>
              <a:rPr lang="en-GB" altLang="ja-JP" dirty="0" err="1" smtClean="0">
                <a:solidFill>
                  <a:schemeClr val="tx1">
                    <a:lumMod val="75000"/>
                  </a:schemeClr>
                </a:solidFill>
                <a:latin typeface="Arial" pitchFamily="34" charset="0"/>
                <a:ea typeface="ＭＳ Ｐゴシック" pitchFamily="50" charset="-128"/>
                <a:cs typeface="Arial" pitchFamily="34" charset="0"/>
              </a:rPr>
              <a:t>InSAR</a:t>
            </a:r>
            <a:r>
              <a:rPr lang="en-GB" altLang="ja-JP" dirty="0" smtClean="0">
                <a:solidFill>
                  <a:schemeClr val="tx1">
                    <a:lumMod val="75000"/>
                  </a:schemeClr>
                </a:solidFill>
                <a:latin typeface="Arial" pitchFamily="34" charset="0"/>
                <a:ea typeface="ＭＳ Ｐゴシック" pitchFamily="50" charset="-128"/>
                <a:cs typeface="Arial" pitchFamily="34" charset="0"/>
              </a:rPr>
              <a:t> Browse chain using Sentinel-1 data on the GEP. Region: Himalayas.</a:t>
            </a:r>
          </a:p>
          <a:p>
            <a:endParaRPr lang="fr-BE" dirty="0" smtClean="0"/>
          </a:p>
          <a:p>
            <a:endParaRPr lang="en-GB"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7</a:t>
            </a:fld>
            <a:endParaRPr lang="en-US"/>
          </a:p>
        </p:txBody>
      </p:sp>
    </p:spTree>
    <p:extLst>
      <p:ext uri="{BB962C8B-B14F-4D97-AF65-F5344CB8AC3E}">
        <p14:creationId xmlns:p14="http://schemas.microsoft.com/office/powerpoint/2010/main" val="52084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p>
        </p:txBody>
      </p:sp>
      <p:sp>
        <p:nvSpPr>
          <p:cNvPr id="4" name="Espace réservé du numéro de diapositive 3"/>
          <p:cNvSpPr>
            <a:spLocks noGrp="1"/>
          </p:cNvSpPr>
          <p:nvPr>
            <p:ph type="sldNum" sz="quarter" idx="10"/>
          </p:nvPr>
        </p:nvSpPr>
        <p:spPr/>
        <p:txBody>
          <a:bodyPr/>
          <a:lstStyle/>
          <a:p>
            <a:pPr>
              <a:defRPr/>
            </a:pPr>
            <a:fld id="{3D31D474-A30B-46C7-A7CB-BF5BB52F9BBE}" type="slidenum">
              <a:rPr lang="en-US" smtClean="0"/>
              <a:pPr>
                <a:defRPr/>
              </a:pPr>
              <a:t>8</a:t>
            </a:fld>
            <a:endParaRPr lang="en-US"/>
          </a:p>
        </p:txBody>
      </p:sp>
    </p:spTree>
    <p:extLst>
      <p:ext uri="{BB962C8B-B14F-4D97-AF65-F5344CB8AC3E}">
        <p14:creationId xmlns:p14="http://schemas.microsoft.com/office/powerpoint/2010/main" val="818880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10</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11</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506144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p>
        </p:txBody>
      </p:sp>
      <p:sp>
        <p:nvSpPr>
          <p:cNvPr id="4" name="Espace réservé du numéro de diapositive 3"/>
          <p:cNvSpPr>
            <a:spLocks noGrp="1"/>
          </p:cNvSpPr>
          <p:nvPr>
            <p:ph type="sldNum" sz="quarter" idx="10"/>
          </p:nvPr>
        </p:nvSpPr>
        <p:spPr/>
        <p:txBody>
          <a:bodyPr/>
          <a:lstStyle/>
          <a:p>
            <a:pPr>
              <a:defRPr/>
            </a:pPr>
            <a:fld id="{3D31D474-A30B-46C7-A7CB-BF5BB52F9BBE}" type="slidenum">
              <a:rPr lang="en-US" smtClean="0"/>
              <a:pPr>
                <a:defRPr/>
              </a:pPr>
              <a:t>12</a:t>
            </a:fld>
            <a:endParaRPr lang="en-US"/>
          </a:p>
        </p:txBody>
      </p:sp>
    </p:spTree>
    <p:extLst>
      <p:ext uri="{BB962C8B-B14F-4D97-AF65-F5344CB8AC3E}">
        <p14:creationId xmlns:p14="http://schemas.microsoft.com/office/powerpoint/2010/main" val="1349470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188325" y="6494551"/>
            <a:ext cx="617157" cy="184666"/>
          </a:xfrm>
          <a:prstGeom prst="rect">
            <a:avLst/>
          </a:prstGeom>
          <a:noFill/>
          <a:ln w="9525">
            <a:noFill/>
            <a:miter lim="800000"/>
            <a:headEnd/>
            <a:tailEnd/>
          </a:ln>
        </p:spPr>
        <p:txBody>
          <a:bodyPr wrap="none" lIns="0" tIns="0" rIns="0" bIns="0">
            <a:spAutoFit/>
          </a:bodyPr>
          <a:lstStyle/>
          <a:p>
            <a:pPr algn="l">
              <a:defRPr/>
            </a:pPr>
            <a:r>
              <a:rPr lang="de-DE" sz="1200" dirty="0">
                <a:solidFill>
                  <a:srgbClr val="5F758D"/>
                </a:solidFill>
                <a:latin typeface="Century Gothic" pitchFamily="34" charset="0"/>
              </a:rPr>
              <a:t>Slide: </a:t>
            </a:r>
            <a:fld id="{00674DB5-EA4F-4207-BB2F-8F03D6107A33}" type="slidenum">
              <a:rPr lang="de-DE" sz="1200">
                <a:solidFill>
                  <a:srgbClr val="5F758D"/>
                </a:solidFill>
                <a:latin typeface="Century Gothic" pitchFamily="34" charset="0"/>
              </a:rPr>
              <a:pPr algn="l">
                <a:defRPr/>
              </a:pPr>
              <a:t>‹#›</a:t>
            </a:fld>
            <a:endParaRPr lang="de-DE" sz="1200" dirty="0">
              <a:solidFill>
                <a:srgbClr val="5F758D"/>
              </a:solidFill>
              <a:latin typeface="Century Gothic" pitchFamily="34" charset="0"/>
            </a:endParaRPr>
          </a:p>
        </p:txBody>
      </p:sp>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pic>
        <p:nvPicPr>
          <p:cNvPr id="7" name="Picture 2"/>
          <p:cNvPicPr>
            <a:picLocks noChangeAspect="1" noChangeArrowheads="1"/>
          </p:cNvPicPr>
          <p:nvPr userDrawn="1"/>
        </p:nvPicPr>
        <p:blipFill>
          <a:blip r:embed="rId3"/>
          <a:srcRect/>
          <a:stretch>
            <a:fillRect/>
          </a:stretch>
        </p:blipFill>
        <p:spPr bwMode="auto">
          <a:xfrm>
            <a:off x="7712320" y="4881563"/>
            <a:ext cx="1431680" cy="933450"/>
          </a:xfrm>
          <a:prstGeom prst="rect">
            <a:avLst/>
          </a:prstGeom>
          <a:noFill/>
          <a:ln w="12700">
            <a:noFill/>
            <a:miter lim="800000"/>
            <a:headEnd/>
            <a:tailEnd/>
          </a:ln>
        </p:spPr>
      </p:pic>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
        <p:nvSpPr>
          <p:cNvPr id="9" name="Rectangle 36"/>
          <p:cNvSpPr>
            <a:spLocks noChangeArrowheads="1"/>
          </p:cNvSpPr>
          <p:nvPr userDrawn="1"/>
        </p:nvSpPr>
        <p:spPr bwMode="auto">
          <a:xfrm>
            <a:off x="158549" y="6494551"/>
            <a:ext cx="4842672" cy="215444"/>
          </a:xfrm>
          <a:prstGeom prst="rect">
            <a:avLst/>
          </a:prstGeom>
          <a:noFill/>
          <a:ln w="9525">
            <a:noFill/>
            <a:miter lim="800000"/>
            <a:headEnd/>
            <a:tailEnd/>
          </a:ln>
        </p:spPr>
        <p:txBody>
          <a:bodyPr wrap="none" lIns="0" tIns="0" rIns="0" bIns="0">
            <a:spAutoFit/>
          </a:bodyPr>
          <a:lstStyle/>
          <a:p>
            <a:pPr algn="l">
              <a:defRPr/>
            </a:pPr>
            <a:r>
              <a:rPr lang="de-DE" sz="1400" b="0" dirty="0" smtClean="0">
                <a:solidFill>
                  <a:schemeClr val="tx2">
                    <a:lumMod val="50000"/>
                  </a:schemeClr>
                </a:solidFill>
                <a:latin typeface="Century Gothic" pitchFamily="34" charset="0"/>
              </a:rPr>
              <a:t>CEOS WG </a:t>
            </a:r>
            <a:r>
              <a:rPr lang="de-DE" sz="1400" b="0" dirty="0" err="1" smtClean="0">
                <a:solidFill>
                  <a:schemeClr val="tx2">
                    <a:lumMod val="50000"/>
                  </a:schemeClr>
                </a:solidFill>
                <a:latin typeface="Century Gothic" pitchFamily="34" charset="0"/>
              </a:rPr>
              <a:t>Disasters</a:t>
            </a:r>
            <a:r>
              <a:rPr lang="de-DE" sz="1400" b="0" dirty="0" smtClean="0">
                <a:solidFill>
                  <a:schemeClr val="tx2">
                    <a:lumMod val="50000"/>
                  </a:schemeClr>
                </a:solidFill>
                <a:latin typeface="Century Gothic" pitchFamily="34" charset="0"/>
              </a:rPr>
              <a:t>  |</a:t>
            </a:r>
            <a:r>
              <a:rPr lang="fr-FR" sz="1400" b="0" kern="1200" dirty="0" smtClean="0">
                <a:solidFill>
                  <a:schemeClr val="tx2">
                    <a:lumMod val="50000"/>
                  </a:schemeClr>
                </a:solidFill>
                <a:latin typeface="Century Gothic" pitchFamily="34" charset="0"/>
                <a:ea typeface="ＭＳ Ｐゴシック" pitchFamily="-106" charset="-128"/>
                <a:cs typeface="+mn-cs"/>
              </a:rPr>
              <a:t>Buenos Aires</a:t>
            </a:r>
            <a:r>
              <a:rPr lang="de-DE" sz="1400" b="0" dirty="0" smtClean="0">
                <a:solidFill>
                  <a:schemeClr val="tx2">
                    <a:lumMod val="50000"/>
                  </a:schemeClr>
                </a:solidFill>
                <a:latin typeface="Century Gothic" pitchFamily="34" charset="0"/>
              </a:rPr>
              <a:t>| 4-8 September 2017</a:t>
            </a:r>
            <a:endParaRPr lang="de-DE" sz="1400" b="0" dirty="0">
              <a:solidFill>
                <a:schemeClr val="tx2">
                  <a:lumMod val="50000"/>
                </a:schemeClr>
              </a:solidFill>
              <a:latin typeface="Century Gothic" pitchFamily="34" charset="0"/>
            </a:endParaRP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Footer Placeholder 9"/>
          <p:cNvSpPr>
            <a:spLocks noGrp="1"/>
          </p:cNvSpPr>
          <p:nvPr>
            <p:ph type="ftr" sz="quarter" idx="11"/>
          </p:nvPr>
        </p:nvSpPr>
        <p:spPr>
          <a:xfrm>
            <a:off x="232834" y="6412713"/>
            <a:ext cx="7222066" cy="357717"/>
          </a:xfrm>
          <a:prstGeom prst="rect">
            <a:avLst/>
          </a:prstGeom>
        </p:spPr>
        <p:txBody>
          <a:bodyPr/>
          <a:lstStyle>
            <a:lvl1pPr>
              <a:defRPr>
                <a:solidFill>
                  <a:schemeClr val="bg1">
                    <a:lumMod val="65000"/>
                  </a:schemeClr>
                </a:solidFill>
              </a:defRPr>
            </a:lvl1pPr>
          </a:lstStyle>
          <a:p>
            <a:pPr>
              <a:defRPr/>
            </a:pPr>
            <a:r>
              <a:rPr lang="en-US" b="1" dirty="0" smtClean="0">
                <a:latin typeface="Book Antiqua" pitchFamily="18" charset="0"/>
              </a:rPr>
              <a:t>The 27</a:t>
            </a:r>
            <a:r>
              <a:rPr lang="en-US" b="1" baseline="30000" dirty="0" smtClean="0">
                <a:latin typeface="Book Antiqua" pitchFamily="18" charset="0"/>
              </a:rPr>
              <a:t>th</a:t>
            </a:r>
            <a:r>
              <a:rPr lang="en-US" b="1" dirty="0" smtClean="0">
                <a:latin typeface="Book Antiqua" pitchFamily="18" charset="0"/>
              </a:rPr>
              <a:t>  CEOS Plenary – Montréal, Canada – 5-6 November, 2013</a:t>
            </a:r>
            <a:endParaRPr lang="en-US" b="1" dirty="0"/>
          </a:p>
        </p:txBody>
      </p:sp>
      <p:sp>
        <p:nvSpPr>
          <p:cNvPr id="2" name="Rectangle 4"/>
          <p:cNvSpPr>
            <a:spLocks noGrp="1" noChangeArrowheads="1"/>
          </p:cNvSpPr>
          <p:nvPr>
            <p:ph type="sldNum" sz="quarter" idx="10"/>
          </p:nvPr>
        </p:nvSpPr>
        <p:spPr>
          <a:xfrm>
            <a:off x="7260265" y="6453963"/>
            <a:ext cx="1639186" cy="318977"/>
          </a:xfrm>
        </p:spPr>
        <p:txBody>
          <a:bodyPr/>
          <a:lstStyle>
            <a:lvl1pPr>
              <a:defRPr sz="1200">
                <a:latin typeface="Century Gothic" pitchFamily="34" charset="0"/>
              </a:defRPr>
            </a:lvl1pPr>
          </a:lstStyle>
          <a:p>
            <a:pPr>
              <a:defRPr/>
            </a:pPr>
            <a:fld id="{6BF8D2B0-EFB6-4DAA-9B0B-6F6B3A580823}" type="slidenum">
              <a:rPr lang="en-US" smtClean="0"/>
              <a:pPr>
                <a:defRPr/>
              </a:pPr>
              <a:t>‹#›</a:t>
            </a:fld>
            <a:endParaRPr lang="en-US" dirty="0"/>
          </a:p>
        </p:txBody>
      </p:sp>
    </p:spTree>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877BD55-2FD9-2948-8B11-8744E9F5D97C}" type="datetimeFigureOut">
              <a:rPr lang="en-GB"/>
              <a:pPr>
                <a:defRPr/>
              </a:pPr>
              <a:t>01/09/2017</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3084DE2-43F4-6045-B795-274C5005DA41}" type="slidenum">
              <a:rPr lang="en-GB"/>
              <a:pPr>
                <a:defRPr/>
              </a:pPr>
              <a:t>‹#›</a:t>
            </a:fld>
            <a:endParaRPr lang="en-GB"/>
          </a:p>
        </p:txBody>
      </p:sp>
    </p:spTree>
    <p:extLst>
      <p:ext uri="{BB962C8B-B14F-4D97-AF65-F5344CB8AC3E}">
        <p14:creationId xmlns:p14="http://schemas.microsoft.com/office/powerpoint/2010/main" val="4155133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10" name="Picture 34"/>
          <p:cNvPicPr>
            <a:picLocks noChangeAspect="1" noChangeArrowheads="1"/>
          </p:cNvPicPr>
          <p:nvPr/>
        </p:nvPicPr>
        <p:blipFill>
          <a:blip r:embed="rId6" cstate="print"/>
          <a:srcRect t="16208"/>
          <a:stretch>
            <a:fillRect/>
          </a:stretch>
        </p:blipFill>
        <p:spPr bwMode="auto">
          <a:xfrm>
            <a:off x="1" y="0"/>
            <a:ext cx="1375442" cy="690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Lst>
  <p:transition spd="slow"/>
  <p:timing>
    <p:tnLst>
      <p:par>
        <p:cTn id="1" dur="indefinite" restart="never" nodeType="tmRoot"/>
      </p:par>
    </p:tnLst>
  </p:timing>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mailto:forM@Te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hyperlink" Target="http://esamultimedia.esa.int/docs/EarthObservation/Geohazards/2017-02-09_The_Geohazards_Lab_initiative.pdf" TargetMode="External"/><Relationship Id="rId4" Type="http://schemas.openxmlformats.org/officeDocument/2006/relationships/hyperlink" Target="mailto:philippe.bally@esa.int" TargetMode="External"/><Relationship Id="rId5" Type="http://schemas.openxmlformats.org/officeDocument/2006/relationships/hyperlink" Target="mailto:tpapadopoulou@argans.co.uk"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3"/>
          <p:cNvSpPr>
            <a:spLocks noGrp="1" noChangeArrowheads="1"/>
          </p:cNvSpPr>
          <p:nvPr>
            <p:ph type="subTitle" idx="1"/>
          </p:nvPr>
        </p:nvSpPr>
        <p:spPr>
          <a:xfrm>
            <a:off x="2145954" y="3098037"/>
            <a:ext cx="4875258" cy="1093787"/>
          </a:xfrm>
        </p:spPr>
        <p:txBody>
          <a:bodyPr/>
          <a:lstStyle/>
          <a:p>
            <a:pPr algn="ctr" eaLnBrk="1" hangingPunct="1"/>
            <a:r>
              <a:rPr lang="en-GB" altLang="ja-JP" dirty="0" smtClean="0">
                <a:latin typeface="Calibri" pitchFamily="34" charset="0"/>
                <a:ea typeface="ＭＳ Ｐゴシック" pitchFamily="50" charset="-128"/>
              </a:rPr>
              <a:t>CEOS WG Disasters meeting</a:t>
            </a:r>
          </a:p>
        </p:txBody>
      </p:sp>
      <p:sp>
        <p:nvSpPr>
          <p:cNvPr id="13315" name="Rectangle 44"/>
          <p:cNvSpPr>
            <a:spLocks noGrp="1" noChangeArrowheads="1"/>
          </p:cNvSpPr>
          <p:nvPr>
            <p:ph type="ctrTitle"/>
          </p:nvPr>
        </p:nvSpPr>
        <p:spPr>
          <a:xfrm>
            <a:off x="292925" y="388453"/>
            <a:ext cx="8581317" cy="2879679"/>
          </a:xfrm>
        </p:spPr>
        <p:txBody>
          <a:bodyPr/>
          <a:lstStyle/>
          <a:p>
            <a:pPr algn="ctr"/>
            <a:r>
              <a:rPr lang="en-US" sz="2400" i="1" dirty="0" smtClean="0"/>
              <a:t>CEOS </a:t>
            </a:r>
            <a:r>
              <a:rPr lang="en-US" sz="2400" i="1" dirty="0"/>
              <a:t>Disaster Risk </a:t>
            </a:r>
            <a:r>
              <a:rPr lang="en-US" sz="2400" i="1" dirty="0" smtClean="0"/>
              <a:t>Management</a:t>
            </a:r>
            <a:r>
              <a:rPr lang="en-US" dirty="0" smtClean="0"/>
              <a:t/>
            </a:r>
            <a:br>
              <a:rPr lang="en-US" dirty="0" smtClean="0"/>
            </a:br>
            <a:r>
              <a:rPr lang="en-US" sz="1800" dirty="0" smtClean="0"/>
              <a:t/>
            </a:r>
            <a:br>
              <a:rPr lang="en-US" sz="1800" dirty="0" smtClean="0"/>
            </a:br>
            <a:r>
              <a:rPr lang="en-US" dirty="0">
                <a:solidFill>
                  <a:schemeClr val="tx1">
                    <a:lumMod val="20000"/>
                    <a:lumOff val="80000"/>
                  </a:schemeClr>
                </a:solidFill>
              </a:rPr>
              <a:t>Proposition to the </a:t>
            </a:r>
            <a:r>
              <a:rPr lang="en-US" dirty="0" smtClean="0">
                <a:solidFill>
                  <a:schemeClr val="tx1">
                    <a:lumMod val="20000"/>
                    <a:lumOff val="80000"/>
                  </a:schemeClr>
                </a:solidFill>
              </a:rPr>
              <a:t>CEOS WG Disasters:</a:t>
            </a:r>
            <a:r>
              <a:rPr lang="en-US" sz="3600" dirty="0" smtClean="0">
                <a:solidFill>
                  <a:schemeClr val="tx1">
                    <a:lumMod val="20000"/>
                    <a:lumOff val="80000"/>
                  </a:schemeClr>
                </a:solidFill>
              </a:rPr>
              <a:t/>
            </a:r>
            <a:br>
              <a:rPr lang="en-US" sz="3600" dirty="0" smtClean="0">
                <a:solidFill>
                  <a:schemeClr val="tx1">
                    <a:lumMod val="20000"/>
                    <a:lumOff val="80000"/>
                  </a:schemeClr>
                </a:solidFill>
              </a:rPr>
            </a:br>
            <a:r>
              <a:rPr lang="en-US" sz="2000" dirty="0" smtClean="0">
                <a:solidFill>
                  <a:schemeClr val="tx1">
                    <a:lumMod val="20000"/>
                    <a:lumOff val="80000"/>
                  </a:schemeClr>
                </a:solidFill>
              </a:rPr>
              <a:t/>
            </a:r>
            <a:br>
              <a:rPr lang="en-US" sz="2000" dirty="0" smtClean="0">
                <a:solidFill>
                  <a:schemeClr val="tx1">
                    <a:lumMod val="20000"/>
                    <a:lumOff val="80000"/>
                  </a:schemeClr>
                </a:solidFill>
              </a:rPr>
            </a:br>
            <a:r>
              <a:rPr lang="en-US" sz="3600" dirty="0" smtClean="0"/>
              <a:t>The Geohazards Lab</a:t>
            </a:r>
            <a:r>
              <a:rPr lang="en-US" sz="3600" dirty="0" smtClean="0">
                <a:solidFill>
                  <a:schemeClr val="tx1">
                    <a:lumMod val="20000"/>
                    <a:lumOff val="80000"/>
                  </a:schemeClr>
                </a:solidFill>
              </a:rPr>
              <a:t/>
            </a:r>
            <a:br>
              <a:rPr lang="en-US" sz="3600" dirty="0" smtClean="0">
                <a:solidFill>
                  <a:schemeClr val="tx1">
                    <a:lumMod val="20000"/>
                    <a:lumOff val="80000"/>
                  </a:schemeClr>
                </a:solidFill>
              </a:rPr>
            </a:br>
            <a:endParaRPr lang="en-US" sz="3600" dirty="0" smtClean="0">
              <a:solidFill>
                <a:schemeClr val="tx1">
                  <a:lumMod val="20000"/>
                  <a:lumOff val="80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10</a:t>
            </a:fld>
            <a:endParaRPr lang="en-US" smtClean="0"/>
          </a:p>
        </p:txBody>
      </p:sp>
      <p:sp>
        <p:nvSpPr>
          <p:cNvPr id="3075" name="Title 1"/>
          <p:cNvSpPr>
            <a:spLocks noGrp="1"/>
          </p:cNvSpPr>
          <p:nvPr>
            <p:ph type="title" idx="4294967295"/>
          </p:nvPr>
        </p:nvSpPr>
        <p:spPr>
          <a:xfrm>
            <a:off x="1212450" y="137346"/>
            <a:ext cx="7687001" cy="575355"/>
          </a:xfrm>
        </p:spPr>
        <p:txBody>
          <a:bodyPr/>
          <a:lstStyle/>
          <a:p>
            <a:pPr algn="l" eaLnBrk="1" hangingPunct="1"/>
            <a:r>
              <a:rPr lang="en-GB" altLang="ja-JP" dirty="0">
                <a:latin typeface="Tahoma" pitchFamily="-106" charset="0"/>
                <a:ea typeface="ＭＳ Ｐゴシック" pitchFamily="-106" charset="-128"/>
                <a:cs typeface="Tahoma" pitchFamily="-106" charset="0"/>
              </a:rPr>
              <a:t/>
            </a:r>
            <a:br>
              <a:rPr lang="en-GB" altLang="ja-JP" dirty="0">
                <a:latin typeface="Tahoma" pitchFamily="-106" charset="0"/>
                <a:ea typeface="ＭＳ Ｐゴシック" pitchFamily="-106" charset="-128"/>
                <a:cs typeface="Tahoma" pitchFamily="-106" charset="0"/>
              </a:rPr>
            </a:br>
            <a:r>
              <a:rPr lang="en-GB" altLang="ja-JP" dirty="0" smtClean="0">
                <a:latin typeface="Tahoma" pitchFamily="-106" charset="0"/>
                <a:ea typeface="ＭＳ Ｐゴシック" pitchFamily="-106" charset="-128"/>
                <a:cs typeface="Tahoma" pitchFamily="-106" charset="0"/>
              </a:rPr>
              <a:t>Concrete objectives concerning DRR activities (1)</a:t>
            </a:r>
            <a:r>
              <a:rPr lang="en-GB" altLang="ja-JP" dirty="0">
                <a:solidFill>
                  <a:schemeClr val="tx1">
                    <a:lumMod val="75000"/>
                  </a:schemeClr>
                </a:solidFill>
                <a:latin typeface="Arial" pitchFamily="34" charset="0"/>
                <a:ea typeface="ＭＳ Ｐゴシック" pitchFamily="50" charset="-128"/>
                <a:cs typeface="Arial" pitchFamily="34" charset="0"/>
              </a:rPr>
              <a:t/>
            </a:r>
            <a:br>
              <a:rPr lang="en-GB" altLang="ja-JP" dirty="0">
                <a:solidFill>
                  <a:schemeClr val="tx1">
                    <a:lumMod val="75000"/>
                  </a:schemeClr>
                </a:solidFill>
                <a:latin typeface="Arial" pitchFamily="34" charset="0"/>
                <a:ea typeface="ＭＳ Ｐゴシック" pitchFamily="50" charset="-128"/>
                <a:cs typeface="Arial" pitchFamily="34" charset="0"/>
              </a:rPr>
            </a:br>
            <a:endParaRPr lang="en-US" dirty="0">
              <a:latin typeface="Tahoma" pitchFamily="-106" charset="0"/>
              <a:ea typeface="ＭＳ Ｐゴシック" pitchFamily="-106" charset="-128"/>
              <a:cs typeface="Tahoma" pitchFamily="-106" charset="0"/>
            </a:endParaRPr>
          </a:p>
        </p:txBody>
      </p:sp>
      <p:sp>
        <p:nvSpPr>
          <p:cNvPr id="5" name="Rectangle 3"/>
          <p:cNvSpPr txBox="1">
            <a:spLocks noChangeArrowheads="1"/>
          </p:cNvSpPr>
          <p:nvPr/>
        </p:nvSpPr>
        <p:spPr>
          <a:xfrm>
            <a:off x="-34564" y="1378857"/>
            <a:ext cx="9178563" cy="5479143"/>
          </a:xfrm>
          <a:prstGeom prst="rect">
            <a:avLst/>
          </a:prstGeom>
        </p:spPr>
        <p:txBody>
          <a:bodyPr/>
          <a:lstStyle/>
          <a:p>
            <a:pPr lvl="1" defTabSz="914400">
              <a:lnSpc>
                <a:spcPct val="90000"/>
              </a:lnSpc>
              <a:spcBef>
                <a:spcPct val="20000"/>
              </a:spcBef>
            </a:pPr>
            <a:endParaRPr lang="en-US" altLang="ja-JP" sz="2000" dirty="0">
              <a:solidFill>
                <a:schemeClr val="tx1">
                  <a:lumMod val="75000"/>
                </a:schemeClr>
              </a:solidFill>
              <a:latin typeface="Arial" pitchFamily="34" charset="0"/>
              <a:ea typeface="ＭＳ Ｐゴシック" pitchFamily="50" charset="-128"/>
              <a:cs typeface="Arial" pitchFamily="34" charset="0"/>
            </a:endParaRPr>
          </a:p>
          <a:p>
            <a:pPr lvl="1" defTabSz="914400">
              <a:lnSpc>
                <a:spcPct val="90000"/>
              </a:lnSpc>
              <a:spcBef>
                <a:spcPct val="20000"/>
              </a:spcBef>
            </a:pPr>
            <a:endParaRPr lang="en-GB" altLang="ja-JP" sz="2800" dirty="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endParaRPr lang="en-GB" altLang="ja-JP" sz="2400" b="1" dirty="0" smtClean="0">
              <a:solidFill>
                <a:schemeClr val="tx1">
                  <a:lumMod val="75000"/>
                </a:schemeClr>
              </a:solidFill>
              <a:latin typeface="Arial" pitchFamily="34" charset="0"/>
              <a:ea typeface="ＭＳ Ｐゴシック" pitchFamily="50" charset="-128"/>
              <a:cs typeface="Arial" pitchFamily="34" charset="0"/>
            </a:endParaRPr>
          </a:p>
        </p:txBody>
      </p:sp>
      <p:sp>
        <p:nvSpPr>
          <p:cNvPr id="3" name="Rectangle 2"/>
          <p:cNvSpPr/>
          <p:nvPr/>
        </p:nvSpPr>
        <p:spPr>
          <a:xfrm>
            <a:off x="-17282" y="1441132"/>
            <a:ext cx="9143998" cy="5416868"/>
          </a:xfrm>
          <a:prstGeom prst="rect">
            <a:avLst/>
          </a:prstGeom>
        </p:spPr>
        <p:txBody>
          <a:bodyPr wrap="square">
            <a:spAutoFit/>
          </a:bodyPr>
          <a:lstStyle/>
          <a:p>
            <a:pPr lvl="0" algn="just">
              <a:spcAft>
                <a:spcPts val="0"/>
              </a:spcAft>
            </a:pPr>
            <a:r>
              <a:rPr lang="en-GB" altLang="ja-JP" sz="2000" b="1" dirty="0" smtClean="0">
                <a:solidFill>
                  <a:schemeClr val="accent5">
                    <a:lumMod val="50000"/>
                  </a:schemeClr>
                </a:solidFill>
                <a:latin typeface="Tahoma" pitchFamily="-106" charset="0"/>
                <a:cs typeface="Tahoma" pitchFamily="-106" charset="0"/>
              </a:rPr>
              <a:t>Not </a:t>
            </a:r>
            <a:r>
              <a:rPr lang="en-GB" altLang="ja-JP" sz="2000" b="1" dirty="0">
                <a:solidFill>
                  <a:schemeClr val="accent5">
                    <a:lumMod val="50000"/>
                  </a:schemeClr>
                </a:solidFill>
                <a:latin typeface="Tahoma" pitchFamily="-106" charset="0"/>
                <a:cs typeface="Tahoma" pitchFamily="-106" charset="0"/>
              </a:rPr>
              <a:t>on an emergency </a:t>
            </a:r>
            <a:r>
              <a:rPr lang="en-GB" altLang="ja-JP" sz="2000" b="1" dirty="0" smtClean="0">
                <a:solidFill>
                  <a:schemeClr val="accent5">
                    <a:lumMod val="50000"/>
                  </a:schemeClr>
                </a:solidFill>
                <a:latin typeface="Tahoma" pitchFamily="-106" charset="0"/>
                <a:cs typeface="Tahoma" pitchFamily="-106" charset="0"/>
              </a:rPr>
              <a:t>basis</a:t>
            </a:r>
          </a:p>
          <a:p>
            <a:pPr lvl="0" algn="just">
              <a:spcAft>
                <a:spcPts val="0"/>
              </a:spcAft>
            </a:pPr>
            <a:endParaRPr lang="en-GB" altLang="ja-JP" sz="2000" b="1" dirty="0" smtClean="0">
              <a:solidFill>
                <a:schemeClr val="accent5">
                  <a:lumMod val="50000"/>
                </a:schemeClr>
              </a:solidFill>
              <a:latin typeface="Tahoma" pitchFamily="-106" charset="0"/>
              <a:cs typeface="Tahoma" pitchFamily="-106" charset="0"/>
            </a:endParaRPr>
          </a:p>
          <a:p>
            <a:pPr lvl="0" algn="just">
              <a:spcAft>
                <a:spcPts val="0"/>
              </a:spcAft>
            </a:pPr>
            <a:r>
              <a:rPr lang="en-US" b="1" dirty="0" smtClean="0">
                <a:solidFill>
                  <a:srgbClr val="002569"/>
                </a:solidFill>
                <a:ea typeface="MS Mincho"/>
                <a:cs typeface="Times New Roman"/>
              </a:rPr>
              <a:t>Exploit </a:t>
            </a:r>
            <a:r>
              <a:rPr lang="en-US" b="1" dirty="0">
                <a:solidFill>
                  <a:srgbClr val="002569"/>
                </a:solidFill>
                <a:ea typeface="MS Mincho"/>
                <a:cs typeface="Times New Roman"/>
              </a:rPr>
              <a:t>commonalities </a:t>
            </a:r>
            <a:r>
              <a:rPr lang="en-US" dirty="0" smtClean="0">
                <a:solidFill>
                  <a:srgbClr val="002569"/>
                </a:solidFill>
                <a:ea typeface="MS Mincho"/>
                <a:cs typeface="Times New Roman"/>
              </a:rPr>
              <a:t>across geohazards themes (tectonics, </a:t>
            </a:r>
            <a:r>
              <a:rPr lang="en-US" dirty="0">
                <a:solidFill>
                  <a:srgbClr val="002569"/>
                </a:solidFill>
                <a:ea typeface="MS Mincho"/>
                <a:cs typeface="Times New Roman"/>
              </a:rPr>
              <a:t>v</a:t>
            </a:r>
            <a:r>
              <a:rPr lang="en-US" dirty="0" smtClean="0">
                <a:solidFill>
                  <a:srgbClr val="002569"/>
                </a:solidFill>
                <a:ea typeface="MS Mincho"/>
                <a:cs typeface="Times New Roman"/>
              </a:rPr>
              <a:t>olcanoes, landslides) and need for common processing tools and systematic monitoring chains: </a:t>
            </a:r>
          </a:p>
          <a:p>
            <a:pPr lvl="0" algn="just">
              <a:spcAft>
                <a:spcPts val="0"/>
              </a:spcAft>
            </a:pPr>
            <a:endParaRPr lang="en-US" dirty="0" smtClean="0">
              <a:solidFill>
                <a:srgbClr val="002569"/>
              </a:solidFill>
              <a:ea typeface="MS Mincho"/>
              <a:cs typeface="Times New Roman"/>
            </a:endParaRPr>
          </a:p>
          <a:p>
            <a:pPr marL="400050" lvl="0" indent="-400050">
              <a:buFont typeface="+mj-lt"/>
              <a:buAutoNum type="romanUcPeriod"/>
            </a:pPr>
            <a:r>
              <a:rPr lang="en-GB" b="1" dirty="0"/>
              <a:t>Support the GSNL initiative with on-line services </a:t>
            </a:r>
            <a:r>
              <a:rPr lang="en-GB" i="1" dirty="0"/>
              <a:t>e</a:t>
            </a:r>
            <a:r>
              <a:rPr lang="en-GB" i="1" dirty="0" smtClean="0"/>
              <a:t>.g</a:t>
            </a:r>
            <a:r>
              <a:rPr lang="en-GB" i="1" dirty="0"/>
              <a:t>. provide access to processing tools for GSNL users</a:t>
            </a:r>
            <a:r>
              <a:rPr lang="en-GB" i="1" dirty="0" smtClean="0"/>
              <a:t>.</a:t>
            </a:r>
          </a:p>
          <a:p>
            <a:pPr marL="400050" lvl="0" indent="-400050">
              <a:buFont typeface="+mj-lt"/>
              <a:buAutoNum type="romanUcPeriod"/>
            </a:pPr>
            <a:endParaRPr lang="en-GB" dirty="0"/>
          </a:p>
          <a:p>
            <a:pPr marL="400050" indent="-400050">
              <a:buFont typeface="+mj-lt"/>
              <a:buAutoNum type="romanUcPeriod"/>
            </a:pPr>
            <a:r>
              <a:rPr lang="en-US" b="1" dirty="0"/>
              <a:t>Support other CEOS Pilots that are still pursuing their activities and other follow-on activities</a:t>
            </a:r>
            <a:r>
              <a:rPr lang="en-US" dirty="0"/>
              <a:t> </a:t>
            </a:r>
            <a:endParaRPr lang="en-US" dirty="0" smtClean="0"/>
          </a:p>
          <a:p>
            <a:pPr marL="400050" indent="-400050">
              <a:buFont typeface="+mj-lt"/>
              <a:buAutoNum type="romanUcPeriod"/>
            </a:pPr>
            <a:endParaRPr lang="en-US" dirty="0" smtClean="0"/>
          </a:p>
          <a:p>
            <a:pPr marL="400050" lvl="0" indent="-400050">
              <a:buFont typeface="+mj-lt"/>
              <a:buAutoNum type="romanUcPeriod"/>
            </a:pPr>
            <a:r>
              <a:rPr lang="en-GB" b="1" dirty="0" smtClean="0"/>
              <a:t>Support </a:t>
            </a:r>
            <a:r>
              <a:rPr lang="en-GB" b="1" dirty="0"/>
              <a:t>the Recovery Observatory (RO) activity by providing access to tools and hosted processing about geohazards related issues relevant to the RO deployed </a:t>
            </a:r>
            <a:endParaRPr lang="en-GB" b="1" dirty="0" smtClean="0"/>
          </a:p>
          <a:p>
            <a:pPr marL="400050" lvl="0" indent="-400050">
              <a:buFont typeface="+mj-lt"/>
              <a:buAutoNum type="romanUcPeriod"/>
            </a:pPr>
            <a:endParaRPr lang="en-GB" dirty="0"/>
          </a:p>
          <a:p>
            <a:pPr marL="400050" lvl="0" indent="-400050">
              <a:buFont typeface="+mj-lt"/>
              <a:buAutoNum type="romanUcPeriod"/>
            </a:pPr>
            <a:r>
              <a:rPr lang="en-GB" b="1" dirty="0"/>
              <a:t>Support GEO-DARMA by providing access to tools and hosted processing about geohazards in the priority areas (as </a:t>
            </a:r>
            <a:r>
              <a:rPr lang="en-GB" b="1" dirty="0" smtClean="0"/>
              <a:t>described </a:t>
            </a:r>
            <a:r>
              <a:rPr lang="en-GB" b="1" dirty="0"/>
              <a:t>in the GEO-DARMA implementation plan) for risk </a:t>
            </a:r>
            <a:r>
              <a:rPr lang="en-GB" b="1" dirty="0" smtClean="0"/>
              <a:t>assessment</a:t>
            </a:r>
            <a:endParaRPr lang="en-US" dirty="0" smtClean="0">
              <a:solidFill>
                <a:srgbClr val="002569"/>
              </a:solidFill>
              <a:ea typeface="MS Mincho"/>
              <a:cs typeface="Times New Roman"/>
            </a:endParaRPr>
          </a:p>
          <a:p>
            <a:pPr lvl="0" algn="just">
              <a:spcAft>
                <a:spcPts val="0"/>
              </a:spcAft>
            </a:pPr>
            <a:endParaRPr lang="en-GB" altLang="ja-JP" b="1" dirty="0" smtClean="0">
              <a:solidFill>
                <a:schemeClr val="accent5">
                  <a:lumMod val="50000"/>
                </a:schemeClr>
              </a:solidFill>
              <a:latin typeface="Tahoma" pitchFamily="-106" charset="0"/>
              <a:cs typeface="Tahoma" pitchFamily="-106" charset="0"/>
            </a:endParaRPr>
          </a:p>
        </p:txBody>
      </p:sp>
    </p:spTree>
    <p:extLst>
      <p:ext uri="{BB962C8B-B14F-4D97-AF65-F5344CB8AC3E}">
        <p14:creationId xmlns:p14="http://schemas.microsoft.com/office/powerpoint/2010/main" val="21319191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11</a:t>
            </a:fld>
            <a:endParaRPr lang="en-US" smtClean="0"/>
          </a:p>
        </p:txBody>
      </p:sp>
      <p:sp>
        <p:nvSpPr>
          <p:cNvPr id="3075" name="Title 1"/>
          <p:cNvSpPr>
            <a:spLocks noGrp="1"/>
          </p:cNvSpPr>
          <p:nvPr>
            <p:ph type="title" idx="4294967295"/>
          </p:nvPr>
        </p:nvSpPr>
        <p:spPr>
          <a:xfrm>
            <a:off x="1212450" y="137346"/>
            <a:ext cx="7687001" cy="575355"/>
          </a:xfrm>
        </p:spPr>
        <p:txBody>
          <a:bodyPr/>
          <a:lstStyle/>
          <a:p>
            <a:pPr algn="l" eaLnBrk="1" hangingPunct="1"/>
            <a:r>
              <a:rPr lang="en-GB" altLang="ja-JP" dirty="0">
                <a:latin typeface="Tahoma" pitchFamily="-106" charset="0"/>
                <a:ea typeface="ＭＳ Ｐゴシック" pitchFamily="-106" charset="-128"/>
                <a:cs typeface="Tahoma" pitchFamily="-106" charset="0"/>
              </a:rPr>
              <a:t/>
            </a:r>
            <a:br>
              <a:rPr lang="en-GB" altLang="ja-JP" dirty="0">
                <a:latin typeface="Tahoma" pitchFamily="-106" charset="0"/>
                <a:ea typeface="ＭＳ Ｐゴシック" pitchFamily="-106" charset="-128"/>
                <a:cs typeface="Tahoma" pitchFamily="-106" charset="0"/>
              </a:rPr>
            </a:br>
            <a:r>
              <a:rPr lang="en-GB" altLang="ja-JP" dirty="0" smtClean="0">
                <a:latin typeface="Tahoma" pitchFamily="-106" charset="0"/>
                <a:ea typeface="ＭＳ Ｐゴシック" pitchFamily="-106" charset="-128"/>
                <a:cs typeface="Tahoma" pitchFamily="-106" charset="0"/>
              </a:rPr>
              <a:t>Concrete objectives concerning DRR activities (2)</a:t>
            </a:r>
            <a:r>
              <a:rPr lang="en-GB" altLang="ja-JP" dirty="0">
                <a:solidFill>
                  <a:schemeClr val="tx1">
                    <a:lumMod val="75000"/>
                  </a:schemeClr>
                </a:solidFill>
                <a:latin typeface="Arial" pitchFamily="34" charset="0"/>
                <a:ea typeface="ＭＳ Ｐゴシック" pitchFamily="50" charset="-128"/>
                <a:cs typeface="Arial" pitchFamily="34" charset="0"/>
              </a:rPr>
              <a:t/>
            </a:r>
            <a:br>
              <a:rPr lang="en-GB" altLang="ja-JP" dirty="0">
                <a:solidFill>
                  <a:schemeClr val="tx1">
                    <a:lumMod val="75000"/>
                  </a:schemeClr>
                </a:solidFill>
                <a:latin typeface="Arial" pitchFamily="34" charset="0"/>
                <a:ea typeface="ＭＳ Ｐゴシック" pitchFamily="50" charset="-128"/>
                <a:cs typeface="Arial" pitchFamily="34" charset="0"/>
              </a:rPr>
            </a:br>
            <a:endParaRPr lang="en-US" dirty="0">
              <a:latin typeface="Tahoma" pitchFamily="-106" charset="0"/>
              <a:ea typeface="ＭＳ Ｐゴシック" pitchFamily="-106" charset="-128"/>
              <a:cs typeface="Tahoma" pitchFamily="-106" charset="0"/>
            </a:endParaRPr>
          </a:p>
        </p:txBody>
      </p:sp>
      <p:sp>
        <p:nvSpPr>
          <p:cNvPr id="5" name="Rectangle 3"/>
          <p:cNvSpPr txBox="1">
            <a:spLocks noChangeArrowheads="1"/>
          </p:cNvSpPr>
          <p:nvPr/>
        </p:nvSpPr>
        <p:spPr>
          <a:xfrm>
            <a:off x="-34564" y="1378857"/>
            <a:ext cx="9178563" cy="5479143"/>
          </a:xfrm>
          <a:prstGeom prst="rect">
            <a:avLst/>
          </a:prstGeom>
        </p:spPr>
        <p:txBody>
          <a:bodyPr/>
          <a:lstStyle/>
          <a:p>
            <a:pPr lvl="1" defTabSz="914400">
              <a:lnSpc>
                <a:spcPct val="90000"/>
              </a:lnSpc>
              <a:spcBef>
                <a:spcPct val="20000"/>
              </a:spcBef>
            </a:pPr>
            <a:endParaRPr lang="en-US" altLang="ja-JP" sz="2000" dirty="0">
              <a:solidFill>
                <a:schemeClr val="tx1">
                  <a:lumMod val="75000"/>
                </a:schemeClr>
              </a:solidFill>
              <a:latin typeface="Arial" pitchFamily="34" charset="0"/>
              <a:ea typeface="ＭＳ Ｐゴシック" pitchFamily="50" charset="-128"/>
              <a:cs typeface="Arial" pitchFamily="34" charset="0"/>
            </a:endParaRPr>
          </a:p>
          <a:p>
            <a:pPr lvl="1" defTabSz="914400">
              <a:lnSpc>
                <a:spcPct val="90000"/>
              </a:lnSpc>
              <a:spcBef>
                <a:spcPct val="20000"/>
              </a:spcBef>
            </a:pPr>
            <a:endParaRPr lang="en-GB" altLang="ja-JP" sz="2800" dirty="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endParaRPr lang="en-GB" altLang="ja-JP" sz="2400" b="1" dirty="0" smtClean="0">
              <a:solidFill>
                <a:schemeClr val="tx1">
                  <a:lumMod val="75000"/>
                </a:schemeClr>
              </a:solidFill>
              <a:latin typeface="Arial" pitchFamily="34" charset="0"/>
              <a:ea typeface="ＭＳ Ｐゴシック" pitchFamily="50" charset="-128"/>
              <a:cs typeface="Arial" pitchFamily="34" charset="0"/>
            </a:endParaRPr>
          </a:p>
        </p:txBody>
      </p:sp>
      <p:sp>
        <p:nvSpPr>
          <p:cNvPr id="3" name="Rectangle 2"/>
          <p:cNvSpPr/>
          <p:nvPr/>
        </p:nvSpPr>
        <p:spPr>
          <a:xfrm>
            <a:off x="-34564" y="1577308"/>
            <a:ext cx="9143998" cy="2339102"/>
          </a:xfrm>
          <a:prstGeom prst="rect">
            <a:avLst/>
          </a:prstGeom>
        </p:spPr>
        <p:txBody>
          <a:bodyPr wrap="square">
            <a:spAutoFit/>
          </a:bodyPr>
          <a:lstStyle/>
          <a:p>
            <a:pPr lvl="0" algn="just">
              <a:spcAft>
                <a:spcPts val="0"/>
              </a:spcAft>
            </a:pPr>
            <a:r>
              <a:rPr lang="en-GB" altLang="ja-JP" sz="2000" b="1" dirty="0" smtClean="0">
                <a:solidFill>
                  <a:schemeClr val="accent5">
                    <a:lumMod val="50000"/>
                  </a:schemeClr>
                </a:solidFill>
                <a:latin typeface="Tahoma" pitchFamily="-106" charset="0"/>
                <a:cs typeface="Tahoma" pitchFamily="-106" charset="0"/>
              </a:rPr>
              <a:t>On an emergency basis</a:t>
            </a:r>
            <a:endParaRPr lang="en-US" sz="2000" b="1" dirty="0" smtClean="0">
              <a:solidFill>
                <a:schemeClr val="accent5">
                  <a:lumMod val="50000"/>
                </a:schemeClr>
              </a:solidFill>
              <a:ea typeface="MS Mincho"/>
              <a:cs typeface="Times New Roman"/>
            </a:endParaRPr>
          </a:p>
          <a:p>
            <a:pPr lvl="1" algn="just">
              <a:spcAft>
                <a:spcPts val="0"/>
              </a:spcAft>
            </a:pPr>
            <a:endParaRPr lang="en-US" dirty="0" smtClean="0">
              <a:solidFill>
                <a:srgbClr val="002569"/>
              </a:solidFill>
              <a:ea typeface="MS Mincho"/>
              <a:cs typeface="Times New Roman"/>
            </a:endParaRPr>
          </a:p>
          <a:p>
            <a:pPr marL="400050" lvl="0" indent="-400050">
              <a:buFont typeface="+mj-lt"/>
              <a:buAutoNum type="romanUcPeriod" startAt="5"/>
            </a:pPr>
            <a:r>
              <a:rPr lang="en-GB" b="1" dirty="0" smtClean="0"/>
              <a:t>Pursue and support the generation and distribution of advanced science products based on terrain motion mapping</a:t>
            </a:r>
            <a:r>
              <a:rPr lang="en-GB" dirty="0" smtClean="0"/>
              <a:t> e.g. advanced tectonics mapping using Sentinel-1 for earthquake response (deformation maps, source models, etc.) </a:t>
            </a:r>
          </a:p>
          <a:p>
            <a:pPr marL="400050" lvl="0" indent="-400050">
              <a:buFont typeface="+mj-lt"/>
              <a:buAutoNum type="romanUcPeriod" startAt="5"/>
            </a:pPr>
            <a:endParaRPr lang="en-GB" dirty="0" smtClean="0"/>
          </a:p>
          <a:p>
            <a:pPr marL="400050" lvl="0" indent="-400050">
              <a:buFont typeface="+mj-lt"/>
              <a:buAutoNum type="romanUcPeriod" startAt="5"/>
            </a:pPr>
            <a:r>
              <a:rPr lang="en-US" b="1" dirty="0" smtClean="0"/>
              <a:t>Pursue and support the generation and distribution of other advanced science products</a:t>
            </a:r>
            <a:r>
              <a:rPr lang="en-GB" dirty="0" smtClean="0"/>
              <a:t> </a:t>
            </a:r>
            <a:r>
              <a:rPr lang="en-US" b="1" dirty="0" smtClean="0">
                <a:ea typeface="MS Mincho"/>
                <a:cs typeface="Times New Roman"/>
              </a:rPr>
              <a:t> </a:t>
            </a:r>
            <a:r>
              <a:rPr lang="en-US" dirty="0" smtClean="0">
                <a:solidFill>
                  <a:srgbClr val="002569"/>
                </a:solidFill>
                <a:ea typeface="MS Mincho"/>
                <a:cs typeface="Times New Roman"/>
              </a:rPr>
              <a:t>e.g. for landslide monitoring, thermal signatures of volcanic eruptions, etc.</a:t>
            </a:r>
            <a:endParaRPr lang="en-US" dirty="0">
              <a:solidFill>
                <a:srgbClr val="002569"/>
              </a:solidFill>
              <a:ea typeface="MS Mincho"/>
              <a:cs typeface="Times New Roman"/>
            </a:endParaRPr>
          </a:p>
        </p:txBody>
      </p:sp>
    </p:spTree>
    <p:extLst>
      <p:ext uri="{BB962C8B-B14F-4D97-AF65-F5344CB8AC3E}">
        <p14:creationId xmlns:p14="http://schemas.microsoft.com/office/powerpoint/2010/main" val="198466247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71511" y="137347"/>
            <a:ext cx="7556375" cy="8384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eaLnBrk="1" hangingPunct="1"/>
            <a:r>
              <a:rPr lang="en-GB" altLang="ja-JP" dirty="0" smtClean="0">
                <a:latin typeface="Tahoma" pitchFamily="-106" charset="0"/>
                <a:ea typeface="ＭＳ Ｐゴシック" pitchFamily="-106" charset="-128"/>
                <a:cs typeface="Tahoma" pitchFamily="-106" charset="0"/>
              </a:rPr>
              <a:t>Contributions from space agencies</a:t>
            </a:r>
            <a:endParaRPr lang="en-US" dirty="0">
              <a:latin typeface="Tahoma" pitchFamily="-106" charset="0"/>
              <a:ea typeface="ＭＳ Ｐゴシック" pitchFamily="-106" charset="-128"/>
              <a:cs typeface="Tahoma" pitchFamily="-106" charset="0"/>
            </a:endParaRPr>
          </a:p>
        </p:txBody>
      </p:sp>
      <p:sp>
        <p:nvSpPr>
          <p:cNvPr id="5" name="Rectangle 4"/>
          <p:cNvSpPr/>
          <p:nvPr/>
        </p:nvSpPr>
        <p:spPr>
          <a:xfrm>
            <a:off x="0" y="1390299"/>
            <a:ext cx="9143999" cy="4616648"/>
          </a:xfrm>
          <a:prstGeom prst="rect">
            <a:avLst/>
          </a:prstGeom>
        </p:spPr>
        <p:txBody>
          <a:bodyPr wrap="square">
            <a:spAutoFit/>
          </a:bodyPr>
          <a:lstStyle/>
          <a:p>
            <a:pPr lvl="0" algn="ctr"/>
            <a:r>
              <a:rPr lang="en-CA" sz="2400" dirty="0" smtClean="0">
                <a:solidFill>
                  <a:srgbClr val="6C1E15"/>
                </a:solidFill>
              </a:rPr>
              <a:t>… so far 4 space agencies …</a:t>
            </a:r>
          </a:p>
          <a:p>
            <a:pPr lvl="0"/>
            <a:endParaRPr lang="en-CA" dirty="0"/>
          </a:p>
          <a:p>
            <a:pPr marL="285750" lvl="0" indent="-285750">
              <a:buFontTx/>
              <a:buChar char="-"/>
            </a:pPr>
            <a:r>
              <a:rPr lang="en-CA" b="1" dirty="0" smtClean="0"/>
              <a:t>ESA</a:t>
            </a:r>
            <a:endParaRPr lang="en-CA" dirty="0" smtClean="0"/>
          </a:p>
          <a:p>
            <a:pPr lvl="0"/>
            <a:r>
              <a:rPr lang="en-CA" b="1" dirty="0"/>
              <a:t>	</a:t>
            </a:r>
            <a:r>
              <a:rPr lang="en-CA" dirty="0" smtClean="0"/>
              <a:t>-</a:t>
            </a:r>
            <a:r>
              <a:rPr lang="en-CA" b="1" dirty="0" smtClean="0"/>
              <a:t>access </a:t>
            </a:r>
            <a:r>
              <a:rPr lang="en-CA" b="1" dirty="0"/>
              <a:t>to the Geohazards Exploitation Platform</a:t>
            </a:r>
            <a:r>
              <a:rPr lang="en-CA" dirty="0"/>
              <a:t> </a:t>
            </a:r>
            <a:r>
              <a:rPr lang="en-CA" dirty="0" smtClean="0"/>
              <a:t>including: </a:t>
            </a:r>
            <a:r>
              <a:rPr lang="en-CA" dirty="0"/>
              <a:t>data </a:t>
            </a:r>
            <a:r>
              <a:rPr lang="en-CA" dirty="0" smtClean="0"/>
              <a:t>storage, 	processing </a:t>
            </a:r>
            <a:r>
              <a:rPr lang="en-CA" dirty="0"/>
              <a:t>software </a:t>
            </a:r>
            <a:r>
              <a:rPr lang="en-CA" dirty="0" smtClean="0"/>
              <a:t>(</a:t>
            </a:r>
            <a:r>
              <a:rPr lang="en-CA" dirty="0" err="1" smtClean="0"/>
              <a:t>InSAR</a:t>
            </a:r>
            <a:r>
              <a:rPr lang="en-CA" dirty="0" smtClean="0"/>
              <a:t> </a:t>
            </a:r>
            <a:r>
              <a:rPr lang="en-CA" dirty="0"/>
              <a:t>and stereo-optical processing </a:t>
            </a:r>
            <a:r>
              <a:rPr lang="en-CA" dirty="0" smtClean="0"/>
              <a:t>chains), e-collaboration 	environment; </a:t>
            </a:r>
            <a:endParaRPr lang="en-CA" dirty="0"/>
          </a:p>
          <a:p>
            <a:pPr lvl="0"/>
            <a:r>
              <a:rPr lang="en-CA" b="1" dirty="0"/>
              <a:t>	</a:t>
            </a:r>
            <a:r>
              <a:rPr lang="en-CA" dirty="0" smtClean="0"/>
              <a:t>-</a:t>
            </a:r>
            <a:r>
              <a:rPr lang="en-CA" b="1" dirty="0" smtClean="0"/>
              <a:t>man-power (staff &amp; support under consultancy contract)</a:t>
            </a:r>
            <a:r>
              <a:rPr lang="en-CA" dirty="0" smtClean="0"/>
              <a:t>: 	scientific animation 	and promotion of information </a:t>
            </a:r>
            <a:r>
              <a:rPr lang="en-CA" dirty="0"/>
              <a:t>and </a:t>
            </a:r>
            <a:r>
              <a:rPr lang="en-CA" dirty="0" smtClean="0"/>
              <a:t>results; support to 	coordination/governance. </a:t>
            </a:r>
          </a:p>
          <a:p>
            <a:pPr marL="285750" lvl="0" indent="-285750">
              <a:buFontTx/>
              <a:buChar char="-"/>
            </a:pPr>
            <a:endParaRPr lang="en-CA" b="1" dirty="0"/>
          </a:p>
          <a:p>
            <a:pPr marL="285750" lvl="0" indent="-285750">
              <a:buFontTx/>
              <a:buChar char="-"/>
            </a:pPr>
            <a:r>
              <a:rPr lang="en-CA" b="1" dirty="0" smtClean="0"/>
              <a:t>CNES</a:t>
            </a:r>
            <a:r>
              <a:rPr lang="en-CA" dirty="0" smtClean="0"/>
              <a:t> </a:t>
            </a:r>
            <a:r>
              <a:rPr lang="en-CA" dirty="0"/>
              <a:t>intends to provide:</a:t>
            </a:r>
            <a:endParaRPr lang="fr-FR" dirty="0"/>
          </a:p>
          <a:p>
            <a:pPr lvl="1"/>
            <a:r>
              <a:rPr lang="en-US" dirty="0" smtClean="0"/>
              <a:t>-</a:t>
            </a:r>
            <a:r>
              <a:rPr lang="en-US" b="1" dirty="0" smtClean="0"/>
              <a:t>Processing </a:t>
            </a:r>
            <a:r>
              <a:rPr lang="en-US" b="1" dirty="0"/>
              <a:t>services </a:t>
            </a:r>
            <a:r>
              <a:rPr lang="en-US" dirty="0"/>
              <a:t>developed by the French Solid Earth community within the </a:t>
            </a:r>
            <a:r>
              <a:rPr lang="en-US" u="sng" dirty="0">
                <a:hlinkClick r:id="rId3"/>
              </a:rPr>
              <a:t>forM@Ter</a:t>
            </a:r>
            <a:r>
              <a:rPr lang="en-US" dirty="0"/>
              <a:t> data </a:t>
            </a:r>
            <a:r>
              <a:rPr lang="en-US" dirty="0" err="1"/>
              <a:t>centre</a:t>
            </a:r>
            <a:r>
              <a:rPr lang="en-US" dirty="0"/>
              <a:t> including systematic </a:t>
            </a:r>
            <a:r>
              <a:rPr lang="en-US" dirty="0" err="1"/>
              <a:t>InSAR</a:t>
            </a:r>
            <a:r>
              <a:rPr lang="en-US" dirty="0"/>
              <a:t> processing, DEM processing and optical image correlation.</a:t>
            </a:r>
            <a:endParaRPr lang="fr-FR" dirty="0"/>
          </a:p>
          <a:p>
            <a:pPr lvl="1"/>
            <a:r>
              <a:rPr lang="en-US" dirty="0" smtClean="0"/>
              <a:t>-Potential </a:t>
            </a:r>
            <a:r>
              <a:rPr lang="en-US" dirty="0"/>
              <a:t>contribution to a pool of specific </a:t>
            </a:r>
            <a:r>
              <a:rPr lang="en-US" b="1" dirty="0"/>
              <a:t>human resources </a:t>
            </a:r>
            <a:r>
              <a:rPr lang="en-US" dirty="0"/>
              <a:t>dedicated to the Geohazards Lab initiative</a:t>
            </a:r>
            <a:endParaRPr lang="fr-FR" dirty="0"/>
          </a:p>
          <a:p>
            <a:pPr lvl="0"/>
            <a:endParaRPr lang="en-CA" u="sng" dirty="0" smtClean="0"/>
          </a:p>
        </p:txBody>
      </p:sp>
    </p:spTree>
    <p:extLst>
      <p:ext uri="{BB962C8B-B14F-4D97-AF65-F5344CB8AC3E}">
        <p14:creationId xmlns:p14="http://schemas.microsoft.com/office/powerpoint/2010/main" val="164541538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71511" y="137347"/>
            <a:ext cx="7556375" cy="8384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eaLnBrk="1" hangingPunct="1"/>
            <a:r>
              <a:rPr lang="en-GB" altLang="ja-JP" dirty="0" smtClean="0">
                <a:latin typeface="Tahoma" pitchFamily="-106" charset="0"/>
                <a:ea typeface="ＭＳ Ｐゴシック" pitchFamily="-106" charset="-128"/>
                <a:cs typeface="Tahoma" pitchFamily="-106" charset="0"/>
              </a:rPr>
              <a:t>Contributions from space agencies</a:t>
            </a:r>
            <a:endParaRPr lang="en-US" dirty="0">
              <a:latin typeface="Tahoma" pitchFamily="-106" charset="0"/>
              <a:ea typeface="ＭＳ Ｐゴシック" pitchFamily="-106" charset="-128"/>
              <a:cs typeface="Tahoma" pitchFamily="-106" charset="0"/>
            </a:endParaRPr>
          </a:p>
        </p:txBody>
      </p:sp>
      <p:sp>
        <p:nvSpPr>
          <p:cNvPr id="5" name="Rectangle 4"/>
          <p:cNvSpPr/>
          <p:nvPr/>
        </p:nvSpPr>
        <p:spPr>
          <a:xfrm>
            <a:off x="0" y="1390299"/>
            <a:ext cx="9143999" cy="3508653"/>
          </a:xfrm>
          <a:prstGeom prst="rect">
            <a:avLst/>
          </a:prstGeom>
        </p:spPr>
        <p:txBody>
          <a:bodyPr wrap="square">
            <a:spAutoFit/>
          </a:bodyPr>
          <a:lstStyle/>
          <a:p>
            <a:pPr algn="ctr"/>
            <a:r>
              <a:rPr lang="en-CA" sz="2400" dirty="0">
                <a:solidFill>
                  <a:schemeClr val="accent6">
                    <a:lumMod val="75000"/>
                  </a:schemeClr>
                </a:solidFill>
              </a:rPr>
              <a:t>… so far 4 space agencies …</a:t>
            </a:r>
          </a:p>
          <a:p>
            <a:pPr lvl="0"/>
            <a:endParaRPr lang="en-CA" u="sng" dirty="0" smtClean="0"/>
          </a:p>
          <a:p>
            <a:pPr marL="285750" indent="-285750">
              <a:buFontTx/>
              <a:buChar char="-"/>
            </a:pPr>
            <a:r>
              <a:rPr lang="en-CA" b="1" dirty="0" smtClean="0"/>
              <a:t>ASI</a:t>
            </a:r>
            <a:r>
              <a:rPr lang="en-CA" dirty="0" smtClean="0"/>
              <a:t>: shall </a:t>
            </a:r>
            <a:r>
              <a:rPr lang="en-CA" dirty="0"/>
              <a:t>make available CEOS and GSNL Cosmo-</a:t>
            </a:r>
            <a:r>
              <a:rPr lang="en-CA" dirty="0" err="1"/>
              <a:t>SkyMed</a:t>
            </a:r>
            <a:r>
              <a:rPr lang="en-CA" dirty="0"/>
              <a:t> </a:t>
            </a:r>
            <a:r>
              <a:rPr lang="en-CA" b="1" dirty="0"/>
              <a:t>collections through the GEP </a:t>
            </a:r>
            <a:r>
              <a:rPr lang="en-CA" dirty="0"/>
              <a:t>(already done for the Nepal event supersite). Further details </a:t>
            </a:r>
            <a:r>
              <a:rPr lang="en-CA" dirty="0" smtClean="0"/>
              <a:t>TBD.</a:t>
            </a:r>
          </a:p>
          <a:p>
            <a:pPr marL="285750" indent="-285750">
              <a:buFontTx/>
              <a:buChar char="-"/>
            </a:pPr>
            <a:endParaRPr lang="en-CA" dirty="0" smtClean="0"/>
          </a:p>
          <a:p>
            <a:pPr lvl="0"/>
            <a:endParaRPr lang="en-CA" dirty="0"/>
          </a:p>
          <a:p>
            <a:pPr lvl="0"/>
            <a:r>
              <a:rPr lang="en-CA" dirty="0"/>
              <a:t>- </a:t>
            </a:r>
            <a:r>
              <a:rPr lang="en-CA" dirty="0" smtClean="0"/>
              <a:t>  </a:t>
            </a:r>
            <a:r>
              <a:rPr lang="en-CA" b="1" dirty="0" smtClean="0"/>
              <a:t>DLR</a:t>
            </a:r>
            <a:r>
              <a:rPr lang="en-CA" dirty="0"/>
              <a:t>:  on a voluntary basis </a:t>
            </a:r>
            <a:r>
              <a:rPr lang="en-CA" dirty="0" smtClean="0"/>
              <a:t>provide:</a:t>
            </a:r>
          </a:p>
          <a:p>
            <a:pPr lvl="0"/>
            <a:r>
              <a:rPr lang="en-CA" b="1" dirty="0"/>
              <a:t>	</a:t>
            </a:r>
            <a:r>
              <a:rPr lang="en-CA" dirty="0" smtClean="0"/>
              <a:t>-</a:t>
            </a:r>
            <a:r>
              <a:rPr lang="en-CA" b="1" dirty="0" smtClean="0"/>
              <a:t>higher </a:t>
            </a:r>
            <a:r>
              <a:rPr lang="en-CA" b="1" dirty="0"/>
              <a:t>level science products</a:t>
            </a:r>
            <a:r>
              <a:rPr lang="en-CA" dirty="0"/>
              <a:t> derived from Sentinel-1 and </a:t>
            </a:r>
            <a:r>
              <a:rPr lang="en-CA" dirty="0" err="1"/>
              <a:t>TerraSAR</a:t>
            </a:r>
            <a:r>
              <a:rPr lang="en-CA" dirty="0"/>
              <a:t>-X </a:t>
            </a:r>
            <a:r>
              <a:rPr lang="en-CA" dirty="0" smtClean="0"/>
              <a:t>data 	    	-</a:t>
            </a:r>
            <a:r>
              <a:rPr lang="en-CA" b="1" dirty="0" smtClean="0"/>
              <a:t>access </a:t>
            </a:r>
            <a:r>
              <a:rPr lang="en-CA" dirty="0"/>
              <a:t>to the </a:t>
            </a:r>
            <a:r>
              <a:rPr lang="en-CA" b="1" dirty="0"/>
              <a:t>automated Sentinel-1 interferometric chain</a:t>
            </a:r>
            <a:r>
              <a:rPr lang="en-CA" dirty="0"/>
              <a:t>.</a:t>
            </a:r>
          </a:p>
          <a:p>
            <a:pPr marL="285750" indent="-285750">
              <a:buFontTx/>
              <a:buChar char="-"/>
            </a:pPr>
            <a:endParaRPr lang="en-GB" dirty="0"/>
          </a:p>
          <a:p>
            <a:pPr lvl="0"/>
            <a:endParaRPr lang="en-CA" u="sng" dirty="0" smtClean="0"/>
          </a:p>
          <a:p>
            <a:pPr lvl="0"/>
            <a:r>
              <a:rPr lang="en-CA" i="1" dirty="0" smtClean="0"/>
              <a:t>Contribution from other CEOS agencies </a:t>
            </a:r>
            <a:r>
              <a:rPr lang="en-CA" b="1" i="1" dirty="0" smtClean="0"/>
              <a:t>:</a:t>
            </a:r>
            <a:r>
              <a:rPr lang="en-CA" i="1" dirty="0" smtClean="0"/>
              <a:t>TBD</a:t>
            </a:r>
            <a:endParaRPr lang="fr-FR" i="1" dirty="0"/>
          </a:p>
        </p:txBody>
      </p:sp>
    </p:spTree>
    <p:extLst>
      <p:ext uri="{BB962C8B-B14F-4D97-AF65-F5344CB8AC3E}">
        <p14:creationId xmlns:p14="http://schemas.microsoft.com/office/powerpoint/2010/main" val="96888901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71511" y="137347"/>
            <a:ext cx="7556375" cy="8384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eaLnBrk="1" hangingPunct="1"/>
            <a:r>
              <a:rPr lang="en-GB" altLang="ja-JP" dirty="0" smtClean="0">
                <a:latin typeface="Tahoma" pitchFamily="-106" charset="0"/>
                <a:ea typeface="ＭＳ Ｐゴシック" pitchFamily="-106" charset="-128"/>
                <a:cs typeface="Tahoma" pitchFamily="-106" charset="0"/>
              </a:rPr>
              <a:t>Contributions from the geohazards community</a:t>
            </a:r>
            <a:endParaRPr lang="en-US" dirty="0">
              <a:latin typeface="Tahoma" pitchFamily="-106" charset="0"/>
              <a:ea typeface="ＭＳ Ｐゴシック" pitchFamily="-106" charset="-128"/>
              <a:cs typeface="Tahoma" pitchFamily="-106" charset="0"/>
            </a:endParaRPr>
          </a:p>
        </p:txBody>
      </p:sp>
      <p:sp>
        <p:nvSpPr>
          <p:cNvPr id="5" name="Rectangle 4"/>
          <p:cNvSpPr/>
          <p:nvPr/>
        </p:nvSpPr>
        <p:spPr>
          <a:xfrm>
            <a:off x="1" y="1390298"/>
            <a:ext cx="9143999" cy="4247317"/>
          </a:xfrm>
          <a:prstGeom prst="rect">
            <a:avLst/>
          </a:prstGeom>
        </p:spPr>
        <p:txBody>
          <a:bodyPr wrap="square">
            <a:spAutoFit/>
          </a:bodyPr>
          <a:lstStyle/>
          <a:p>
            <a:pPr lvl="0"/>
            <a:r>
              <a:rPr lang="en-US" sz="1600" b="1" dirty="0" smtClean="0"/>
              <a:t>Geoscience centers with EO expertise that </a:t>
            </a:r>
            <a:r>
              <a:rPr lang="en-US" sz="1600" b="1" dirty="0"/>
              <a:t>already have had </a:t>
            </a:r>
            <a:r>
              <a:rPr lang="en-US" sz="1600" b="1" dirty="0" smtClean="0"/>
              <a:t>an active role:</a:t>
            </a:r>
          </a:p>
          <a:p>
            <a:pPr lvl="0"/>
            <a:endParaRPr lang="en-US" sz="1600" b="1" u="sng" dirty="0" smtClean="0"/>
          </a:p>
          <a:p>
            <a:pPr marL="285750" lvl="0" indent="-285750">
              <a:buFont typeface="Wingdings" panose="05000000000000000000" pitchFamily="2" charset="2"/>
              <a:buChar char="§"/>
            </a:pPr>
            <a:r>
              <a:rPr lang="en-US" sz="1600" b="1" dirty="0" smtClean="0"/>
              <a:t>CNRS EOST </a:t>
            </a:r>
            <a:r>
              <a:rPr lang="en-US" sz="1600" dirty="0" smtClean="0"/>
              <a:t>/France</a:t>
            </a:r>
          </a:p>
          <a:p>
            <a:pPr marL="285750" lvl="0" indent="-285750">
              <a:buFont typeface="Wingdings" panose="05000000000000000000" pitchFamily="2" charset="2"/>
              <a:buChar char="§"/>
            </a:pPr>
            <a:r>
              <a:rPr lang="en-US" sz="1600" b="1" dirty="0" smtClean="0"/>
              <a:t>CNRS IPGP </a:t>
            </a:r>
            <a:r>
              <a:rPr lang="en-US" sz="1600" dirty="0" smtClean="0"/>
              <a:t>/France</a:t>
            </a:r>
          </a:p>
          <a:p>
            <a:pPr marL="285750" lvl="0" indent="-285750">
              <a:buFont typeface="Wingdings" panose="05000000000000000000" pitchFamily="2" charset="2"/>
              <a:buChar char="§"/>
            </a:pPr>
            <a:r>
              <a:rPr lang="en-US" sz="1600" b="1" dirty="0" smtClean="0"/>
              <a:t>COMET </a:t>
            </a:r>
            <a:r>
              <a:rPr lang="en-US" sz="1600" dirty="0" smtClean="0"/>
              <a:t>/UK</a:t>
            </a:r>
          </a:p>
          <a:p>
            <a:pPr marL="285750" lvl="0" indent="-285750">
              <a:buFont typeface="Wingdings" panose="05000000000000000000" pitchFamily="2" charset="2"/>
              <a:buChar char="§"/>
            </a:pPr>
            <a:r>
              <a:rPr lang="en-US" sz="1600" b="1" dirty="0" err="1" smtClean="0"/>
              <a:t>ISTerre</a:t>
            </a:r>
            <a:r>
              <a:rPr lang="en-US" sz="1600" b="1" dirty="0" smtClean="0"/>
              <a:t>/</a:t>
            </a:r>
            <a:r>
              <a:rPr lang="en-US" sz="1600" b="1" dirty="0" err="1" smtClean="0"/>
              <a:t>Institut</a:t>
            </a:r>
            <a:r>
              <a:rPr lang="en-US" sz="1600" b="1" dirty="0" smtClean="0"/>
              <a:t> </a:t>
            </a:r>
            <a:r>
              <a:rPr lang="en-US" sz="1600" b="1" dirty="0"/>
              <a:t>de </a:t>
            </a:r>
            <a:r>
              <a:rPr lang="en-US" sz="1600" b="1" dirty="0" err="1"/>
              <a:t>Recherche</a:t>
            </a:r>
            <a:r>
              <a:rPr lang="en-US" sz="1600" b="1" dirty="0"/>
              <a:t> pour le </a:t>
            </a:r>
            <a:r>
              <a:rPr lang="en-US" sz="1600" b="1" dirty="0" err="1"/>
              <a:t>Développement</a:t>
            </a:r>
            <a:r>
              <a:rPr lang="en-US" sz="1600" b="1" dirty="0"/>
              <a:t> (</a:t>
            </a:r>
            <a:r>
              <a:rPr lang="en-US" sz="1600" b="1" dirty="0" smtClean="0"/>
              <a:t>IRD) </a:t>
            </a:r>
            <a:r>
              <a:rPr lang="en-US" sz="1600" dirty="0" smtClean="0"/>
              <a:t>/France</a:t>
            </a:r>
          </a:p>
          <a:p>
            <a:pPr marL="285750" indent="-285750">
              <a:buFont typeface="Wingdings" panose="05000000000000000000" pitchFamily="2" charset="2"/>
              <a:buChar char="§"/>
            </a:pPr>
            <a:r>
              <a:rPr lang="en-US" sz="1600" b="1" dirty="0">
                <a:solidFill>
                  <a:srgbClr val="002569"/>
                </a:solidFill>
              </a:rPr>
              <a:t>INGV </a:t>
            </a:r>
            <a:r>
              <a:rPr lang="en-US" sz="1600" dirty="0">
                <a:solidFill>
                  <a:srgbClr val="002569"/>
                </a:solidFill>
              </a:rPr>
              <a:t>/</a:t>
            </a:r>
            <a:r>
              <a:rPr lang="en-US" sz="1600" dirty="0" smtClean="0">
                <a:solidFill>
                  <a:srgbClr val="002569"/>
                </a:solidFill>
              </a:rPr>
              <a:t>Italy (via the responsible of the </a:t>
            </a:r>
            <a:r>
              <a:rPr lang="en-US" sz="1600" dirty="0" err="1" smtClean="0">
                <a:solidFill>
                  <a:srgbClr val="002569"/>
                </a:solidFill>
              </a:rPr>
              <a:t>Geohazards</a:t>
            </a:r>
            <a:r>
              <a:rPr lang="en-US" sz="1600" dirty="0" smtClean="0">
                <a:solidFill>
                  <a:srgbClr val="002569"/>
                </a:solidFill>
              </a:rPr>
              <a:t> Supersites and Natural Laboratories initiatives)</a:t>
            </a:r>
          </a:p>
          <a:p>
            <a:pPr marL="285750" indent="-285750">
              <a:buFont typeface="Wingdings" panose="05000000000000000000" pitchFamily="2" charset="2"/>
              <a:buChar char="§"/>
            </a:pPr>
            <a:r>
              <a:rPr lang="en-US" sz="1600" b="1" dirty="0" smtClean="0">
                <a:solidFill>
                  <a:srgbClr val="002569"/>
                </a:solidFill>
              </a:rPr>
              <a:t>BRGM</a:t>
            </a:r>
            <a:r>
              <a:rPr lang="en-US" sz="1600" dirty="0" smtClean="0">
                <a:solidFill>
                  <a:srgbClr val="002569"/>
                </a:solidFill>
              </a:rPr>
              <a:t> /France (proposing to contribute to h</a:t>
            </a:r>
            <a:r>
              <a:rPr lang="en-US" sz="1600" dirty="0" smtClean="0"/>
              <a:t>armonize </a:t>
            </a:r>
            <a:r>
              <a:rPr lang="en-US" sz="1600" dirty="0"/>
              <a:t>and improve acceptance of platform based EO </a:t>
            </a:r>
            <a:r>
              <a:rPr lang="en-US" sz="1600" dirty="0" smtClean="0"/>
              <a:t>techniques to support </a:t>
            </a:r>
            <a:r>
              <a:rPr lang="en-US" sz="1600" dirty="0" err="1" smtClean="0"/>
              <a:t>geohazards</a:t>
            </a:r>
            <a:r>
              <a:rPr lang="en-US" sz="1600" dirty="0" smtClean="0"/>
              <a:t> users</a:t>
            </a:r>
            <a:r>
              <a:rPr lang="en-US" sz="1600" i="1" dirty="0" smtClean="0"/>
              <a:t>) </a:t>
            </a:r>
            <a:endParaRPr lang="en-US" sz="1600" dirty="0" smtClean="0">
              <a:solidFill>
                <a:srgbClr val="002569"/>
              </a:solidFill>
            </a:endParaRPr>
          </a:p>
          <a:p>
            <a:pPr marL="285750" indent="-285750">
              <a:buFont typeface="Wingdings" panose="05000000000000000000" pitchFamily="2" charset="2"/>
              <a:buChar char="§"/>
            </a:pPr>
            <a:r>
              <a:rPr lang="en-US" sz="1600" b="1" dirty="0">
                <a:solidFill>
                  <a:srgbClr val="002569"/>
                </a:solidFill>
              </a:rPr>
              <a:t>CNR-IREA</a:t>
            </a:r>
            <a:r>
              <a:rPr lang="en-US" sz="1600" dirty="0">
                <a:solidFill>
                  <a:srgbClr val="002569"/>
                </a:solidFill>
              </a:rPr>
              <a:t> /</a:t>
            </a:r>
            <a:r>
              <a:rPr lang="en-US" sz="1600" dirty="0" smtClean="0">
                <a:solidFill>
                  <a:srgbClr val="002569"/>
                </a:solidFill>
              </a:rPr>
              <a:t>Italy (via platform federation activities about </a:t>
            </a:r>
            <a:r>
              <a:rPr lang="en-US" sz="1600" dirty="0" err="1" smtClean="0">
                <a:solidFill>
                  <a:srgbClr val="002569"/>
                </a:solidFill>
              </a:rPr>
              <a:t>InSAR</a:t>
            </a:r>
            <a:r>
              <a:rPr lang="en-US" sz="1600" dirty="0" smtClean="0">
                <a:solidFill>
                  <a:srgbClr val="002569"/>
                </a:solidFill>
              </a:rPr>
              <a:t> data processing)</a:t>
            </a:r>
            <a:endParaRPr lang="en-US" sz="1600" dirty="0">
              <a:solidFill>
                <a:srgbClr val="002569"/>
              </a:solidFill>
            </a:endParaRPr>
          </a:p>
          <a:p>
            <a:endParaRPr lang="en-US" sz="1600" dirty="0" smtClean="0">
              <a:solidFill>
                <a:srgbClr val="002569"/>
              </a:solidFill>
            </a:endParaRPr>
          </a:p>
          <a:p>
            <a:r>
              <a:rPr lang="en-US" sz="1400" i="1" dirty="0" smtClean="0">
                <a:solidFill>
                  <a:srgbClr val="002569"/>
                </a:solidFill>
              </a:rPr>
              <a:t>(these thematic users are proposing to take part to the </a:t>
            </a:r>
            <a:r>
              <a:rPr lang="en-US" sz="1400" i="1" dirty="0" err="1" smtClean="0">
                <a:solidFill>
                  <a:srgbClr val="002569"/>
                </a:solidFill>
              </a:rPr>
              <a:t>Geohazards</a:t>
            </a:r>
            <a:r>
              <a:rPr lang="en-US" sz="1400" i="1" dirty="0" smtClean="0">
                <a:solidFill>
                  <a:srgbClr val="002569"/>
                </a:solidFill>
              </a:rPr>
              <a:t> Lab activity about platform specific issues)</a:t>
            </a:r>
          </a:p>
          <a:p>
            <a:endParaRPr lang="en-US" sz="1600" dirty="0" smtClean="0">
              <a:solidFill>
                <a:srgbClr val="002569"/>
              </a:solidFill>
            </a:endParaRPr>
          </a:p>
          <a:p>
            <a:pPr marL="285750" lvl="0" indent="-285750">
              <a:buFont typeface="Wingdings" panose="05000000000000000000" pitchFamily="2" charset="2"/>
              <a:buChar char="§"/>
            </a:pPr>
            <a:endParaRPr lang="en-US" sz="1600" dirty="0"/>
          </a:p>
          <a:p>
            <a:pPr lvl="0"/>
            <a:endParaRPr lang="en-US" sz="1600" b="1" u="sng" dirty="0" smtClean="0"/>
          </a:p>
          <a:p>
            <a:pPr lvl="0"/>
            <a:endParaRPr lang="en-US" sz="1600" b="1" dirty="0" smtClean="0"/>
          </a:p>
        </p:txBody>
      </p:sp>
    </p:spTree>
    <p:extLst>
      <p:ext uri="{BB962C8B-B14F-4D97-AF65-F5344CB8AC3E}">
        <p14:creationId xmlns:p14="http://schemas.microsoft.com/office/powerpoint/2010/main" val="19387633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71511" y="137347"/>
            <a:ext cx="7556375" cy="8384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eaLnBrk="1" hangingPunct="1"/>
            <a:r>
              <a:rPr lang="en-GB" altLang="ja-JP" dirty="0" smtClean="0">
                <a:latin typeface="Tahoma" pitchFamily="-106" charset="0"/>
                <a:ea typeface="ＭＳ Ｐゴシック" pitchFamily="-106" charset="-128"/>
                <a:cs typeface="Tahoma" pitchFamily="-106" charset="0"/>
              </a:rPr>
              <a:t>Proposed work</a:t>
            </a:r>
            <a:endParaRPr lang="en-US" dirty="0">
              <a:latin typeface="Tahoma" pitchFamily="-106" charset="0"/>
              <a:ea typeface="ＭＳ Ｐゴシック" pitchFamily="-106" charset="-128"/>
              <a:cs typeface="Tahoma" pitchFamily="-106" charset="0"/>
            </a:endParaRPr>
          </a:p>
        </p:txBody>
      </p:sp>
      <p:sp>
        <p:nvSpPr>
          <p:cNvPr id="5" name="Rectangle 4"/>
          <p:cNvSpPr/>
          <p:nvPr/>
        </p:nvSpPr>
        <p:spPr>
          <a:xfrm>
            <a:off x="1" y="1517889"/>
            <a:ext cx="9143999" cy="4770537"/>
          </a:xfrm>
          <a:prstGeom prst="rect">
            <a:avLst/>
          </a:prstGeom>
        </p:spPr>
        <p:txBody>
          <a:bodyPr wrap="square">
            <a:spAutoFit/>
          </a:bodyPr>
          <a:lstStyle/>
          <a:p>
            <a:pPr marL="285750" indent="-285750">
              <a:buFont typeface="Courier New" panose="02070309020205020404" pitchFamily="49" charset="0"/>
              <a:buChar char="o"/>
            </a:pPr>
            <a:r>
              <a:rPr lang="en-CA" sz="1600" dirty="0" smtClean="0"/>
              <a:t>With CEOS agencies, the </a:t>
            </a:r>
            <a:r>
              <a:rPr lang="en-CA" sz="1600" dirty="0" err="1"/>
              <a:t>Geohazards</a:t>
            </a:r>
            <a:r>
              <a:rPr lang="en-CA" sz="1600" dirty="0"/>
              <a:t> Lab will take advantage of </a:t>
            </a:r>
            <a:r>
              <a:rPr lang="en-CA" sz="1600" dirty="0" smtClean="0"/>
              <a:t>their </a:t>
            </a:r>
            <a:r>
              <a:rPr lang="en-CA" sz="1600" dirty="0"/>
              <a:t>mutual </a:t>
            </a:r>
            <a:r>
              <a:rPr lang="en-CA" sz="1600" dirty="0" smtClean="0"/>
              <a:t>capabilities and resources to </a:t>
            </a:r>
            <a:r>
              <a:rPr lang="en-CA" sz="1600" dirty="0"/>
              <a:t>support on-line </a:t>
            </a:r>
            <a:r>
              <a:rPr lang="en-CA" sz="1600" dirty="0" smtClean="0"/>
              <a:t>processing (with either interoperable but separate </a:t>
            </a:r>
            <a:r>
              <a:rPr lang="en-CA" sz="1600" dirty="0"/>
              <a:t>platforms or a federated </a:t>
            </a:r>
            <a:r>
              <a:rPr lang="en-CA" sz="1600" dirty="0" smtClean="0"/>
              <a:t>environment, TBD).</a:t>
            </a:r>
          </a:p>
          <a:p>
            <a:pPr marL="285750" indent="-285750">
              <a:buFont typeface="Courier New" panose="02070309020205020404" pitchFamily="49" charset="0"/>
              <a:buChar char="o"/>
            </a:pPr>
            <a:r>
              <a:rPr lang="en-CA" sz="1600" dirty="0" smtClean="0"/>
              <a:t>With community partners, </a:t>
            </a:r>
            <a:r>
              <a:rPr lang="en-CA" sz="1600" dirty="0"/>
              <a:t>it will take advantage of </a:t>
            </a:r>
            <a:r>
              <a:rPr lang="en-US" sz="1600" dirty="0" smtClean="0"/>
              <a:t>complementarities </a:t>
            </a:r>
            <a:r>
              <a:rPr lang="en-US" sz="1600" dirty="0"/>
              <a:t>and identify possible </a:t>
            </a:r>
            <a:r>
              <a:rPr lang="en-US" sz="1600" dirty="0" err="1"/>
              <a:t>cooperations</a:t>
            </a:r>
            <a:r>
              <a:rPr lang="en-US" sz="1600" dirty="0"/>
              <a:t> between different </a:t>
            </a:r>
            <a:r>
              <a:rPr lang="en-US" sz="1600" dirty="0" smtClean="0"/>
              <a:t>relevant projects (e.g. some geoscience partners provide hosted processing capabilities).</a:t>
            </a:r>
            <a:endParaRPr lang="en-CA" sz="1600" dirty="0"/>
          </a:p>
          <a:p>
            <a:pPr lvl="0"/>
            <a:endParaRPr lang="en-US" sz="1600" dirty="0" smtClean="0"/>
          </a:p>
          <a:p>
            <a:pPr lvl="0"/>
            <a:r>
              <a:rPr lang="en-US" sz="1600" dirty="0" smtClean="0"/>
              <a:t>The Geohazards Lab intends to perform the following tasks:</a:t>
            </a:r>
            <a:endParaRPr lang="en-CA" sz="1600" dirty="0" smtClean="0"/>
          </a:p>
          <a:p>
            <a:pPr marL="285750" lvl="0" indent="-285750">
              <a:buFont typeface="Arial" charset="0"/>
              <a:buChar char="•"/>
            </a:pPr>
            <a:r>
              <a:rPr lang="en-CA" sz="1600" dirty="0" smtClean="0"/>
              <a:t>Unify </a:t>
            </a:r>
            <a:r>
              <a:rPr lang="en-CA" sz="1600" dirty="0"/>
              <a:t>the method to access services, be it with separate platforms or </a:t>
            </a:r>
            <a:r>
              <a:rPr lang="en-CA" sz="1600" dirty="0" smtClean="0"/>
              <a:t>a federated environment</a:t>
            </a:r>
          </a:p>
          <a:p>
            <a:pPr marL="285750" lvl="0" indent="-285750">
              <a:buFont typeface="Arial" charset="0"/>
              <a:buChar char="•"/>
            </a:pPr>
            <a:r>
              <a:rPr lang="en-CA" sz="1600" dirty="0"/>
              <a:t>S</a:t>
            </a:r>
            <a:r>
              <a:rPr lang="en-CA" sz="1600" dirty="0" smtClean="0"/>
              <a:t>upport </a:t>
            </a:r>
            <a:r>
              <a:rPr lang="en-CA" sz="1600" dirty="0"/>
              <a:t>a common authentication and authorization </a:t>
            </a:r>
            <a:r>
              <a:rPr lang="en-CA" sz="1600" dirty="0" smtClean="0"/>
              <a:t>framework</a:t>
            </a:r>
          </a:p>
          <a:p>
            <a:pPr marL="285750" lvl="0" indent="-285750">
              <a:buFont typeface="Arial" charset="0"/>
              <a:buChar char="•"/>
            </a:pPr>
            <a:r>
              <a:rPr lang="en-CA" sz="1600" dirty="0" smtClean="0"/>
              <a:t>Allow users developing EO based services to integrate </a:t>
            </a:r>
            <a:r>
              <a:rPr lang="en-CA" sz="1600" dirty="0"/>
              <a:t>algorithms </a:t>
            </a:r>
            <a:r>
              <a:rPr lang="en-CA" sz="1600" dirty="0" smtClean="0"/>
              <a:t>&amp; tools </a:t>
            </a:r>
            <a:r>
              <a:rPr lang="en-CA" sz="1600" dirty="0"/>
              <a:t>in a common shared </a:t>
            </a:r>
            <a:r>
              <a:rPr lang="en-CA" sz="1600" dirty="0" smtClean="0"/>
              <a:t>environment</a:t>
            </a:r>
          </a:p>
          <a:p>
            <a:pPr marL="285750" indent="-285750">
              <a:buFont typeface="Arial" charset="0"/>
              <a:buChar char="•"/>
            </a:pPr>
            <a:r>
              <a:rPr lang="en-CA" sz="1600" dirty="0"/>
              <a:t>Ensure storage and processing resources are available to support on demand processing as requested by users</a:t>
            </a:r>
            <a:endParaRPr lang="en-GB" sz="1600" dirty="0"/>
          </a:p>
          <a:p>
            <a:pPr marL="285750" lvl="0" indent="-285750">
              <a:buFont typeface="Arial" charset="0"/>
              <a:buChar char="•"/>
            </a:pPr>
            <a:r>
              <a:rPr lang="en-CA" sz="1600" dirty="0" smtClean="0"/>
              <a:t>Define shared </a:t>
            </a:r>
            <a:r>
              <a:rPr lang="en-US" sz="1600" dirty="0"/>
              <a:t>governance</a:t>
            </a:r>
            <a:r>
              <a:rPr lang="en-CA" sz="1600" dirty="0"/>
              <a:t> </a:t>
            </a:r>
            <a:r>
              <a:rPr lang="en-CA" sz="1600" dirty="0" smtClean="0"/>
              <a:t>rules between the owners &amp; operators of the underlying processing environment</a:t>
            </a:r>
            <a:endParaRPr lang="en-GB" sz="1600" dirty="0"/>
          </a:p>
          <a:p>
            <a:pPr marL="285750" lvl="0" indent="-285750">
              <a:buFont typeface="Arial" charset="0"/>
              <a:buChar char="•"/>
            </a:pPr>
            <a:r>
              <a:rPr lang="en-CA" sz="1600" dirty="0" smtClean="0"/>
              <a:t>Make sure the system capabilities enable EO services to be consistent </a:t>
            </a:r>
            <a:r>
              <a:rPr lang="en-CA" sz="1600" dirty="0"/>
              <a:t>across user </a:t>
            </a:r>
            <a:r>
              <a:rPr lang="en-CA" sz="1600" dirty="0" smtClean="0"/>
              <a:t>groups and in time</a:t>
            </a:r>
          </a:p>
          <a:p>
            <a:r>
              <a:rPr lang="en-CA" sz="1600" dirty="0"/>
              <a:t> </a:t>
            </a:r>
            <a:endParaRPr lang="en-GB" sz="1600" dirty="0"/>
          </a:p>
        </p:txBody>
      </p:sp>
    </p:spTree>
    <p:extLst>
      <p:ext uri="{BB962C8B-B14F-4D97-AF65-F5344CB8AC3E}">
        <p14:creationId xmlns:p14="http://schemas.microsoft.com/office/powerpoint/2010/main" val="7755643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50246" y="105449"/>
            <a:ext cx="7556375" cy="8384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eaLnBrk="1" hangingPunct="1"/>
            <a:r>
              <a:rPr lang="en-GB" altLang="ja-JP" dirty="0" smtClean="0">
                <a:latin typeface="Tahoma" pitchFamily="-106" charset="0"/>
                <a:ea typeface="ＭＳ Ｐゴシック" pitchFamily="-106" charset="-128"/>
                <a:cs typeface="Tahoma" pitchFamily="-106" charset="0"/>
              </a:rPr>
              <a:t>Proposed work: </a:t>
            </a:r>
            <a:r>
              <a:rPr lang="en-GB" altLang="ja-JP" smtClean="0">
                <a:latin typeface="Tahoma" pitchFamily="-106" charset="0"/>
                <a:ea typeface="ＭＳ Ｐゴシック" pitchFamily="-106" charset="-128"/>
                <a:cs typeface="Tahoma" pitchFamily="-106" charset="0"/>
              </a:rPr>
              <a:t>first ideas</a:t>
            </a:r>
            <a:endParaRPr lang="en-US" dirty="0">
              <a:latin typeface="Tahoma" pitchFamily="-106" charset="0"/>
              <a:ea typeface="ＭＳ Ｐゴシック" pitchFamily="-106" charset="-128"/>
              <a:cs typeface="Tahoma" pitchFamily="-106" charset="0"/>
            </a:endParaRPr>
          </a:p>
        </p:txBody>
      </p:sp>
      <p:sp>
        <p:nvSpPr>
          <p:cNvPr id="5" name="Rectangle 4"/>
          <p:cNvSpPr/>
          <p:nvPr/>
        </p:nvSpPr>
        <p:spPr>
          <a:xfrm>
            <a:off x="1" y="1390298"/>
            <a:ext cx="9143999" cy="4770537"/>
          </a:xfrm>
          <a:prstGeom prst="rect">
            <a:avLst/>
          </a:prstGeom>
        </p:spPr>
        <p:txBody>
          <a:bodyPr wrap="square">
            <a:spAutoFit/>
          </a:bodyPr>
          <a:lstStyle/>
          <a:p>
            <a:r>
              <a:rPr lang="en-CA" sz="1600" dirty="0" smtClean="0"/>
              <a:t>Overall the collaboration of platforms under the Geohazards Lab will improve how users exploit EO in an on-line environment. </a:t>
            </a:r>
          </a:p>
          <a:p>
            <a:endParaRPr lang="en-CA" sz="1600" dirty="0"/>
          </a:p>
          <a:p>
            <a:r>
              <a:rPr lang="en-CA" sz="1600" dirty="0" smtClean="0"/>
              <a:t>Examples:</a:t>
            </a:r>
          </a:p>
          <a:p>
            <a:endParaRPr lang="en-CA" sz="1600" dirty="0" smtClean="0"/>
          </a:p>
          <a:p>
            <a:r>
              <a:rPr lang="en-CA" sz="1600" u="sng" dirty="0" smtClean="0"/>
              <a:t>ESA</a:t>
            </a:r>
          </a:p>
          <a:p>
            <a:r>
              <a:rPr lang="en-CA" sz="1600" dirty="0" smtClean="0"/>
              <a:t>The GEP will continue to be available for processing: it will be connected to Copernicus DIAS to access EO mission data from EO missions such as for instance Sentinel missions.</a:t>
            </a:r>
            <a:endParaRPr lang="en-US" sz="1600" dirty="0" smtClean="0"/>
          </a:p>
          <a:p>
            <a:pPr lvl="0"/>
            <a:endParaRPr lang="en-US" sz="1600" dirty="0" smtClean="0">
              <a:solidFill>
                <a:srgbClr val="002569"/>
              </a:solidFill>
            </a:endParaRPr>
          </a:p>
          <a:p>
            <a:pPr lvl="0"/>
            <a:r>
              <a:rPr lang="en-US" sz="1600" u="sng" dirty="0" smtClean="0">
                <a:solidFill>
                  <a:srgbClr val="002569"/>
                </a:solidFill>
              </a:rPr>
              <a:t>DLR</a:t>
            </a:r>
          </a:p>
          <a:p>
            <a:pPr lvl="0"/>
            <a:r>
              <a:rPr lang="en-US" sz="1600" dirty="0" smtClean="0">
                <a:solidFill>
                  <a:srgbClr val="002569"/>
                </a:solidFill>
              </a:rPr>
              <a:t>DLR intend to pursue &amp; expand their </a:t>
            </a:r>
            <a:r>
              <a:rPr lang="en-US" sz="1600" dirty="0" err="1" smtClean="0">
                <a:solidFill>
                  <a:srgbClr val="002569"/>
                </a:solidFill>
              </a:rPr>
              <a:t>InSAR</a:t>
            </a:r>
            <a:r>
              <a:rPr lang="en-US" sz="1600" dirty="0" smtClean="0">
                <a:solidFill>
                  <a:srgbClr val="002569"/>
                </a:solidFill>
              </a:rPr>
              <a:t> Browse service on GEP (confirmed) and are studying the possibility of a new on-line processing capability using </a:t>
            </a:r>
            <a:r>
              <a:rPr lang="en-US" sz="1600" dirty="0" err="1" smtClean="0">
                <a:solidFill>
                  <a:srgbClr val="002569"/>
                </a:solidFill>
              </a:rPr>
              <a:t>TerraSAR</a:t>
            </a:r>
            <a:r>
              <a:rPr lang="en-US" sz="1600" dirty="0" smtClean="0">
                <a:solidFill>
                  <a:srgbClr val="002569"/>
                </a:solidFill>
              </a:rPr>
              <a:t>-X run be DLR (TBC) and connected to GEP.</a:t>
            </a:r>
          </a:p>
          <a:p>
            <a:pPr lvl="0"/>
            <a:endParaRPr lang="en-US" sz="1600" dirty="0">
              <a:solidFill>
                <a:srgbClr val="002569"/>
              </a:solidFill>
            </a:endParaRPr>
          </a:p>
          <a:p>
            <a:pPr lvl="0"/>
            <a:r>
              <a:rPr lang="en-US" sz="1600" u="sng" dirty="0" smtClean="0">
                <a:solidFill>
                  <a:srgbClr val="002569"/>
                </a:solidFill>
              </a:rPr>
              <a:t>CNES and ESA</a:t>
            </a:r>
          </a:p>
          <a:p>
            <a:r>
              <a:rPr lang="en-US" sz="1600" dirty="0" smtClean="0"/>
              <a:t>Work with users from the </a:t>
            </a:r>
            <a:r>
              <a:rPr lang="en-US" sz="1600" dirty="0" err="1" smtClean="0"/>
              <a:t>Form@ter</a:t>
            </a:r>
            <a:r>
              <a:rPr lang="en-US" sz="1600" dirty="0" smtClean="0"/>
              <a:t> </a:t>
            </a:r>
            <a:r>
              <a:rPr lang="en-US" sz="1600" dirty="0" smtClean="0"/>
              <a:t>network and GEP users </a:t>
            </a:r>
            <a:r>
              <a:rPr lang="en-US" sz="1600" dirty="0"/>
              <a:t>to </a:t>
            </a:r>
            <a:r>
              <a:rPr lang="en-US" sz="1600" dirty="0" smtClean="0"/>
              <a:t>establish </a:t>
            </a:r>
            <a:r>
              <a:rPr lang="en-US" sz="1600" dirty="0"/>
              <a:t>a methodology </a:t>
            </a:r>
            <a:r>
              <a:rPr lang="en-US" sz="1600" dirty="0" smtClean="0"/>
              <a:t>about the generation </a:t>
            </a:r>
            <a:r>
              <a:rPr lang="en-US" sz="1600" dirty="0"/>
              <a:t>of </a:t>
            </a:r>
            <a:r>
              <a:rPr lang="en-US" sz="1600" dirty="0" smtClean="0"/>
              <a:t>deformation data using </a:t>
            </a:r>
            <a:r>
              <a:rPr lang="en-US" sz="1600" dirty="0" err="1" smtClean="0"/>
              <a:t>InSAR</a:t>
            </a:r>
            <a:r>
              <a:rPr lang="en-US" sz="1600" dirty="0" smtClean="0"/>
              <a:t> and Optical data (TBC). This will support </a:t>
            </a:r>
            <a:r>
              <a:rPr lang="en-US" sz="1600" dirty="0"/>
              <a:t>historical analysis and back analysis using hosted </a:t>
            </a:r>
            <a:r>
              <a:rPr lang="en-US" sz="1600" dirty="0" smtClean="0"/>
              <a:t>processing with different EO sources.</a:t>
            </a:r>
            <a:endParaRPr lang="en-US" sz="1600" dirty="0"/>
          </a:p>
          <a:p>
            <a:pPr lvl="0"/>
            <a:endParaRPr lang="en-US" sz="1600" u="sng" dirty="0" smtClean="0"/>
          </a:p>
        </p:txBody>
      </p:sp>
    </p:spTree>
    <p:extLst>
      <p:ext uri="{BB962C8B-B14F-4D97-AF65-F5344CB8AC3E}">
        <p14:creationId xmlns:p14="http://schemas.microsoft.com/office/powerpoint/2010/main" val="196526622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71511" y="137347"/>
            <a:ext cx="7033179" cy="8384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eaLnBrk="1" hangingPunct="1"/>
            <a:r>
              <a:rPr lang="en-GB" altLang="ja-JP" dirty="0" smtClean="0">
                <a:latin typeface="Tahoma" pitchFamily="-106" charset="0"/>
                <a:ea typeface="ＭＳ Ｐゴシック" pitchFamily="-106" charset="-128"/>
                <a:cs typeface="Tahoma" pitchFamily="-106" charset="0"/>
              </a:rPr>
              <a:t>Users of the </a:t>
            </a:r>
            <a:r>
              <a:rPr lang="en-GB" altLang="ja-JP" dirty="0" err="1" smtClean="0">
                <a:latin typeface="Tahoma" pitchFamily="-106" charset="0"/>
                <a:ea typeface="ＭＳ Ｐゴシック" pitchFamily="-106" charset="-128"/>
                <a:cs typeface="Tahoma" pitchFamily="-106" charset="0"/>
              </a:rPr>
              <a:t>Geohazards</a:t>
            </a:r>
            <a:r>
              <a:rPr lang="en-GB" altLang="ja-JP" dirty="0" smtClean="0">
                <a:latin typeface="Tahoma" pitchFamily="-106" charset="0"/>
                <a:ea typeface="ＭＳ Ｐゴシック" pitchFamily="-106" charset="-128"/>
                <a:cs typeface="Tahoma" pitchFamily="-106" charset="0"/>
              </a:rPr>
              <a:t> Lab:</a:t>
            </a:r>
            <a:endParaRPr lang="en-US" dirty="0">
              <a:latin typeface="Tahoma" pitchFamily="-106" charset="0"/>
              <a:ea typeface="ＭＳ Ｐゴシック" pitchFamily="-106" charset="-128"/>
              <a:cs typeface="Tahoma" pitchFamily="-106" charset="0"/>
            </a:endParaRPr>
          </a:p>
        </p:txBody>
      </p:sp>
      <p:sp>
        <p:nvSpPr>
          <p:cNvPr id="3" name="Rectangle 2"/>
          <p:cNvSpPr/>
          <p:nvPr/>
        </p:nvSpPr>
        <p:spPr bwMode="auto">
          <a:xfrm>
            <a:off x="101602" y="1421333"/>
            <a:ext cx="8948270" cy="571541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just"/>
            <a:r>
              <a:rPr lang="en-CA" b="1" dirty="0"/>
              <a:t>Type of users: </a:t>
            </a:r>
            <a:r>
              <a:rPr lang="en-CA" dirty="0"/>
              <a:t>typically geoscience centres in particular </a:t>
            </a:r>
            <a:r>
              <a:rPr lang="en-CA" dirty="0" err="1"/>
              <a:t>geohazard</a:t>
            </a:r>
            <a:r>
              <a:rPr lang="en-CA" dirty="0"/>
              <a:t> experts with skills in satellite EO that process, analyze, validate, integrate data to generate products for DRM purposes to be used by decision-makers (End Users). </a:t>
            </a:r>
          </a:p>
          <a:p>
            <a:pPr algn="just"/>
            <a:r>
              <a:rPr lang="en-CA" i="1" dirty="0">
                <a:solidFill>
                  <a:srgbClr val="000000"/>
                </a:solidFill>
              </a:rPr>
              <a:t>End Users aren’t intended to be direct users of the </a:t>
            </a:r>
            <a:r>
              <a:rPr lang="en-US" i="1" dirty="0" err="1">
                <a:solidFill>
                  <a:srgbClr val="000000"/>
                </a:solidFill>
              </a:rPr>
              <a:t>Geohazards</a:t>
            </a:r>
            <a:r>
              <a:rPr lang="en-US" i="1" dirty="0">
                <a:solidFill>
                  <a:srgbClr val="000000"/>
                </a:solidFill>
              </a:rPr>
              <a:t> Lab.</a:t>
            </a:r>
          </a:p>
          <a:p>
            <a:pPr algn="just"/>
            <a:endParaRPr lang="en-US" dirty="0" smtClean="0"/>
          </a:p>
          <a:p>
            <a:pPr algn="just"/>
            <a:r>
              <a:rPr lang="en-US" dirty="0" smtClean="0"/>
              <a:t>Users come </a:t>
            </a:r>
            <a:r>
              <a:rPr lang="en-CA" b="1" i="1" dirty="0" smtClean="0"/>
              <a:t>from several groups:</a:t>
            </a:r>
          </a:p>
          <a:p>
            <a:pPr marL="285750" lvl="0" indent="-285750" algn="just">
              <a:buFont typeface="Arial" charset="0"/>
              <a:buChar char="•"/>
            </a:pPr>
            <a:r>
              <a:rPr lang="en-GB" dirty="0" smtClean="0"/>
              <a:t>users of</a:t>
            </a:r>
            <a:r>
              <a:rPr lang="en-GB" dirty="0"/>
              <a:t> </a:t>
            </a:r>
            <a:r>
              <a:rPr lang="en-GB" dirty="0">
                <a:solidFill>
                  <a:srgbClr val="FF0000"/>
                </a:solidFill>
              </a:rPr>
              <a:t> thematic activities </a:t>
            </a:r>
            <a:r>
              <a:rPr lang="en-GB" dirty="0" smtClean="0">
                <a:solidFill>
                  <a:srgbClr val="FF0000"/>
                </a:solidFill>
              </a:rPr>
              <a:t>of the CEOS WG Disasters </a:t>
            </a:r>
            <a:r>
              <a:rPr lang="en-GB" dirty="0" smtClean="0"/>
              <a:t>i.e. seismic</a:t>
            </a:r>
            <a:r>
              <a:rPr lang="en-GB" dirty="0"/>
              <a:t>, volcano, </a:t>
            </a:r>
            <a:r>
              <a:rPr lang="en-GB" dirty="0" smtClean="0"/>
              <a:t>landslides </a:t>
            </a:r>
            <a:r>
              <a:rPr lang="en-GB" dirty="0"/>
              <a:t>and </a:t>
            </a:r>
            <a:r>
              <a:rPr lang="en-GB" dirty="0" smtClean="0"/>
              <a:t>the R.O.  </a:t>
            </a:r>
            <a:endParaRPr lang="en-GB" dirty="0"/>
          </a:p>
          <a:p>
            <a:pPr marL="285750" lvl="0" indent="-285750" algn="just">
              <a:buFont typeface="Arial" charset="0"/>
              <a:buChar char="•"/>
            </a:pPr>
            <a:r>
              <a:rPr lang="en-GB" dirty="0"/>
              <a:t>the </a:t>
            </a:r>
            <a:r>
              <a:rPr lang="en-GB" dirty="0">
                <a:solidFill>
                  <a:srgbClr val="FF0000"/>
                </a:solidFill>
              </a:rPr>
              <a:t>GSNL users</a:t>
            </a:r>
          </a:p>
          <a:p>
            <a:pPr marL="285750" indent="-285750" algn="just">
              <a:buFont typeface="Arial" charset="0"/>
              <a:buChar char="•"/>
            </a:pPr>
            <a:r>
              <a:rPr lang="en-GB" dirty="0" smtClean="0"/>
              <a:t>other users of the </a:t>
            </a:r>
            <a:r>
              <a:rPr lang="en-GB" dirty="0" err="1" smtClean="0">
                <a:solidFill>
                  <a:srgbClr val="FF0000"/>
                </a:solidFill>
              </a:rPr>
              <a:t>geohazards</a:t>
            </a:r>
            <a:r>
              <a:rPr lang="en-GB" dirty="0" smtClean="0">
                <a:solidFill>
                  <a:srgbClr val="FF0000"/>
                </a:solidFill>
              </a:rPr>
              <a:t> community </a:t>
            </a:r>
            <a:r>
              <a:rPr lang="en-GB" dirty="0" smtClean="0"/>
              <a:t> (the </a:t>
            </a:r>
            <a:r>
              <a:rPr lang="en-GB" dirty="0" err="1" smtClean="0"/>
              <a:t>Geohazards</a:t>
            </a:r>
            <a:r>
              <a:rPr lang="en-GB" dirty="0" smtClean="0"/>
              <a:t> Lab </a:t>
            </a:r>
            <a:r>
              <a:rPr lang="en-GB" dirty="0" err="1" smtClean="0"/>
              <a:t>itends</a:t>
            </a:r>
            <a:r>
              <a:rPr lang="en-GB" dirty="0" smtClean="0"/>
              <a:t> to </a:t>
            </a:r>
            <a:r>
              <a:rPr lang="en-US" dirty="0" smtClean="0"/>
              <a:t>support </a:t>
            </a:r>
            <a:r>
              <a:rPr lang="en-US" dirty="0"/>
              <a:t>other users of the </a:t>
            </a:r>
            <a:r>
              <a:rPr lang="en-US" dirty="0" err="1"/>
              <a:t>geohazards</a:t>
            </a:r>
            <a:r>
              <a:rPr lang="en-US" dirty="0"/>
              <a:t> community that are not in </a:t>
            </a:r>
            <a:r>
              <a:rPr lang="en-US" dirty="0" smtClean="0"/>
              <a:t>CEOS </a:t>
            </a:r>
            <a:r>
              <a:rPr lang="en-US" dirty="0"/>
              <a:t>WG Disaster </a:t>
            </a:r>
            <a:r>
              <a:rPr lang="en-US" dirty="0" smtClean="0"/>
              <a:t>activities, for instance 60+ </a:t>
            </a:r>
            <a:r>
              <a:rPr lang="en-US" dirty="0" err="1" smtClean="0"/>
              <a:t>geohazards</a:t>
            </a:r>
            <a:r>
              <a:rPr lang="en-US" dirty="0" smtClean="0"/>
              <a:t> users </a:t>
            </a:r>
            <a:r>
              <a:rPr lang="en-US" dirty="0"/>
              <a:t>in the </a:t>
            </a:r>
            <a:r>
              <a:rPr lang="en-US" dirty="0" smtClean="0"/>
              <a:t>GEP </a:t>
            </a:r>
            <a:r>
              <a:rPr lang="en-US" dirty="0"/>
              <a:t>today</a:t>
            </a:r>
            <a:r>
              <a:rPr lang="en-US" dirty="0" smtClean="0"/>
              <a:t>).</a:t>
            </a:r>
            <a:endParaRPr lang="en-GB" dirty="0"/>
          </a:p>
          <a:p>
            <a:pPr lvl="0"/>
            <a:endParaRPr lang="en-US" b="1" dirty="0" smtClean="0"/>
          </a:p>
          <a:p>
            <a:pPr lvl="0"/>
            <a:r>
              <a:rPr lang="en-US" b="1" dirty="0" smtClean="0"/>
              <a:t>Several </a:t>
            </a:r>
            <a:r>
              <a:rPr lang="en-US" b="1" dirty="0"/>
              <a:t>scenarios:</a:t>
            </a:r>
          </a:p>
          <a:p>
            <a:pPr marL="285750" lvl="0" indent="-285750">
              <a:buFontTx/>
              <a:buChar char="-"/>
            </a:pPr>
            <a:r>
              <a:rPr lang="en-US" dirty="0"/>
              <a:t>A user runs on demand processing</a:t>
            </a:r>
          </a:p>
          <a:p>
            <a:pPr marL="285750" lvl="0" indent="-285750">
              <a:buFontTx/>
              <a:buChar char="-"/>
            </a:pPr>
            <a:r>
              <a:rPr lang="en-US" dirty="0"/>
              <a:t>A user downloads measurements generated systematically or on request</a:t>
            </a:r>
          </a:p>
          <a:p>
            <a:pPr marL="285750" lvl="0" indent="-285750">
              <a:buFontTx/>
              <a:buChar char="-"/>
            </a:pPr>
            <a:r>
              <a:rPr lang="en-US" dirty="0"/>
              <a:t>A user </a:t>
            </a:r>
            <a:r>
              <a:rPr lang="en-US" dirty="0">
                <a:solidFill>
                  <a:srgbClr val="002569"/>
                </a:solidFill>
              </a:rPr>
              <a:t>integrates a new processing chain or </a:t>
            </a:r>
            <a:r>
              <a:rPr lang="en-US" dirty="0" err="1">
                <a:solidFill>
                  <a:srgbClr val="002569"/>
                </a:solidFill>
              </a:rPr>
              <a:t>or</a:t>
            </a:r>
            <a:r>
              <a:rPr lang="en-US" dirty="0">
                <a:solidFill>
                  <a:srgbClr val="002569"/>
                </a:solidFill>
              </a:rPr>
              <a:t> modifies an on line processing chains</a:t>
            </a:r>
          </a:p>
          <a:p>
            <a:pPr marL="285750" lvl="0" indent="-285750">
              <a:buFontTx/>
              <a:buChar char="-"/>
            </a:pPr>
            <a:r>
              <a:rPr lang="en-US" dirty="0">
                <a:solidFill>
                  <a:srgbClr val="002569"/>
                </a:solidFill>
              </a:rPr>
              <a:t>A user runs a chain globally to generate a new derived </a:t>
            </a:r>
            <a:r>
              <a:rPr lang="en-US" dirty="0" smtClean="0">
                <a:solidFill>
                  <a:srgbClr val="002569"/>
                </a:solidFill>
              </a:rPr>
              <a:t>product</a:t>
            </a:r>
            <a:r>
              <a:rPr lang="en-CA" dirty="0"/>
              <a:t> </a:t>
            </a:r>
            <a:endParaRPr lang="en-US" dirty="0"/>
          </a:p>
          <a:p>
            <a:pPr marL="449580" lvl="0" algn="just" eaLnBrk="0" hangingPunct="0">
              <a:spcBef>
                <a:spcPct val="30000"/>
              </a:spcBef>
              <a:spcAft>
                <a:spcPts val="0"/>
              </a:spcAft>
            </a:pPr>
            <a:endParaRPr kumimoji="0" lang="fr-FR" b="0" i="0" u="none" strike="noStrike" cap="none" normalizeH="0" baseline="0" dirty="0" smtClean="0">
              <a:ln>
                <a:noFill/>
              </a:ln>
              <a:solidFill>
                <a:srgbClr val="000000"/>
              </a:solidFill>
              <a:effectLst/>
              <a:latin typeface="+mn-lt"/>
            </a:endParaRPr>
          </a:p>
        </p:txBody>
      </p:sp>
    </p:spTree>
    <p:extLst>
      <p:ext uri="{BB962C8B-B14F-4D97-AF65-F5344CB8AC3E}">
        <p14:creationId xmlns:p14="http://schemas.microsoft.com/office/powerpoint/2010/main" val="355028632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65545" y="-59060"/>
            <a:ext cx="699628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a:r>
              <a:rPr lang="en-US" dirty="0" smtClean="0">
                <a:latin typeface="Tahoma" pitchFamily="-106" charset="0"/>
                <a:ea typeface="ＭＳ Ｐゴシック" pitchFamily="-106" charset="-128"/>
                <a:cs typeface="Tahoma" pitchFamily="-106" charset="0"/>
              </a:rPr>
              <a:t>Examples of users</a:t>
            </a:r>
            <a:endParaRPr lang="el-GR" dirty="0">
              <a:latin typeface="Tahoma" pitchFamily="-106" charset="0"/>
              <a:ea typeface="ＭＳ Ｐゴシック" pitchFamily="-106" charset="-128"/>
              <a:cs typeface="Tahoma" pitchFamily="-106" charset="0"/>
            </a:endParaRPr>
          </a:p>
        </p:txBody>
      </p:sp>
      <p:sp>
        <p:nvSpPr>
          <p:cNvPr id="3" name="Title 1"/>
          <p:cNvSpPr txBox="1">
            <a:spLocks/>
          </p:cNvSpPr>
          <p:nvPr/>
        </p:nvSpPr>
        <p:spPr bwMode="auto">
          <a:xfrm>
            <a:off x="200415" y="6293087"/>
            <a:ext cx="8755694" cy="621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a:r>
              <a:rPr lang="en-US" sz="1100" dirty="0" smtClean="0">
                <a:solidFill>
                  <a:srgbClr val="000000"/>
                </a:solidFill>
                <a:latin typeface="+mn-lt"/>
                <a:ea typeface="ＭＳ Ｐゴシック" pitchFamily="-106" charset="-128"/>
                <a:cs typeface="Tahoma" pitchFamily="-106" charset="0"/>
              </a:rPr>
              <a:t>Example of users from the Seismic hazards community </a:t>
            </a:r>
            <a:r>
              <a:rPr lang="en-US" sz="1100" dirty="0">
                <a:solidFill>
                  <a:srgbClr val="000000"/>
                </a:solidFill>
                <a:ea typeface="ＭＳ Ｐゴシック" pitchFamily="-106" charset="-128"/>
                <a:cs typeface="Tahoma" pitchFamily="-106" charset="0"/>
              </a:rPr>
              <a:t>already using the </a:t>
            </a:r>
            <a:r>
              <a:rPr lang="en-US" sz="1100" dirty="0" smtClean="0">
                <a:solidFill>
                  <a:srgbClr val="000000"/>
                </a:solidFill>
                <a:ea typeface="ＭＳ Ｐゴシック" pitchFamily="-106" charset="-128"/>
                <a:cs typeface="Tahoma" pitchFamily="-106" charset="0"/>
              </a:rPr>
              <a:t>GEP and potentially interested on the </a:t>
            </a:r>
            <a:r>
              <a:rPr lang="en-US" sz="1100" dirty="0" err="1" smtClean="0">
                <a:solidFill>
                  <a:srgbClr val="000000"/>
                </a:solidFill>
                <a:ea typeface="ＭＳ Ｐゴシック" pitchFamily="-106" charset="-128"/>
                <a:cs typeface="Tahoma" pitchFamily="-106" charset="0"/>
              </a:rPr>
              <a:t>Geohazards</a:t>
            </a:r>
            <a:r>
              <a:rPr lang="en-US" sz="1100" dirty="0" smtClean="0">
                <a:solidFill>
                  <a:srgbClr val="000000"/>
                </a:solidFill>
                <a:ea typeface="ＭＳ Ｐゴシック" pitchFamily="-106" charset="-128"/>
                <a:cs typeface="Tahoma" pitchFamily="-106" charset="0"/>
              </a:rPr>
              <a:t> Lab</a:t>
            </a:r>
            <a:r>
              <a:rPr lang="en-US" sz="1100" dirty="0" smtClean="0">
                <a:solidFill>
                  <a:srgbClr val="000000"/>
                </a:solidFill>
                <a:latin typeface="+mn-lt"/>
                <a:ea typeface="ＭＳ Ｐゴシック" pitchFamily="-106" charset="-128"/>
                <a:cs typeface="Tahoma" pitchFamily="-106" charset="0"/>
              </a:rPr>
              <a:t>, some of them being Seismic pilot users. The </a:t>
            </a:r>
            <a:r>
              <a:rPr lang="en-US" sz="1100" dirty="0" err="1" smtClean="0">
                <a:solidFill>
                  <a:srgbClr val="000000"/>
                </a:solidFill>
                <a:latin typeface="+mn-lt"/>
                <a:ea typeface="ＭＳ Ｐゴシック" pitchFamily="-106" charset="-128"/>
                <a:cs typeface="Tahoma" pitchFamily="-106" charset="0"/>
              </a:rPr>
              <a:t>Geohazards</a:t>
            </a:r>
            <a:r>
              <a:rPr lang="en-US" sz="1100" dirty="0" smtClean="0">
                <a:solidFill>
                  <a:srgbClr val="000000"/>
                </a:solidFill>
                <a:latin typeface="+mn-lt"/>
                <a:ea typeface="ＭＳ Ｐゴシック" pitchFamily="-106" charset="-128"/>
                <a:cs typeface="Tahoma" pitchFamily="-106" charset="0"/>
              </a:rPr>
              <a:t> Lab will support the CEOS, GSNL and GEODARMA users and </a:t>
            </a:r>
            <a:r>
              <a:rPr lang="en-US" sz="1100" dirty="0">
                <a:solidFill>
                  <a:srgbClr val="000000"/>
                </a:solidFill>
                <a:ea typeface="ＭＳ Ｐゴシック" pitchFamily="-106" charset="-128"/>
                <a:cs typeface="Tahoma" pitchFamily="-106" charset="0"/>
              </a:rPr>
              <a:t>is open </a:t>
            </a:r>
            <a:r>
              <a:rPr lang="en-US" sz="1100" dirty="0" smtClean="0">
                <a:solidFill>
                  <a:srgbClr val="000000"/>
                </a:solidFill>
                <a:ea typeface="ＭＳ Ｐゴシック" pitchFamily="-106" charset="-128"/>
                <a:cs typeface="Tahoma" pitchFamily="-106" charset="0"/>
              </a:rPr>
              <a:t>to users from the wide </a:t>
            </a:r>
            <a:r>
              <a:rPr lang="en-US" sz="1100" dirty="0" err="1" smtClean="0">
                <a:solidFill>
                  <a:srgbClr val="000000"/>
                </a:solidFill>
                <a:ea typeface="ＭＳ Ｐゴシック" pitchFamily="-106" charset="-128"/>
                <a:cs typeface="Tahoma" pitchFamily="-106" charset="0"/>
              </a:rPr>
              <a:t>geohazards</a:t>
            </a:r>
            <a:r>
              <a:rPr lang="en-US" sz="1100" dirty="0" smtClean="0">
                <a:solidFill>
                  <a:srgbClr val="000000"/>
                </a:solidFill>
                <a:ea typeface="ＭＳ Ｐゴシック" pitchFamily="-106" charset="-128"/>
                <a:cs typeface="Tahoma" pitchFamily="-106" charset="0"/>
              </a:rPr>
              <a:t> community.</a:t>
            </a:r>
            <a:endParaRPr lang="el-GR" sz="1100" dirty="0">
              <a:solidFill>
                <a:srgbClr val="000000"/>
              </a:solidFill>
              <a:latin typeface="+mn-lt"/>
              <a:ea typeface="ＭＳ Ｐゴシック" pitchFamily="-106" charset="-128"/>
              <a:cs typeface="Tahoma" pitchFamily="-106"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3696116545"/>
              </p:ext>
            </p:extLst>
          </p:nvPr>
        </p:nvGraphicFramePr>
        <p:xfrm>
          <a:off x="256783" y="1353797"/>
          <a:ext cx="8642958" cy="5006917"/>
        </p:xfrm>
        <a:graphic>
          <a:graphicData uri="http://schemas.openxmlformats.org/drawingml/2006/table">
            <a:tbl>
              <a:tblPr/>
              <a:tblGrid>
                <a:gridCol w="1689132"/>
                <a:gridCol w="2997518"/>
                <a:gridCol w="782262"/>
                <a:gridCol w="920715"/>
                <a:gridCol w="1012442"/>
                <a:gridCol w="1240889"/>
              </a:tblGrid>
              <a:tr h="379695">
                <a:tc>
                  <a:txBody>
                    <a:bodyPr/>
                    <a:lstStyle/>
                    <a:p>
                      <a:pPr algn="ctr" fontAlgn="ctr"/>
                      <a:r>
                        <a:rPr lang="fr-FR" sz="1000" b="1" i="0" u="none" strike="noStrike" dirty="0">
                          <a:solidFill>
                            <a:srgbClr val="000000"/>
                          </a:solidFill>
                          <a:effectLst/>
                          <a:latin typeface="Calibri"/>
                        </a:rPr>
                        <a:t>User</a:t>
                      </a:r>
                      <a:br>
                        <a:rPr lang="fr-FR" sz="1000" b="1" i="0" u="none" strike="noStrike" dirty="0">
                          <a:solidFill>
                            <a:srgbClr val="000000"/>
                          </a:solidFill>
                          <a:effectLst/>
                          <a:latin typeface="Calibri"/>
                        </a:rPr>
                      </a:br>
                      <a:endParaRPr lang="fr-FR" sz="1000" b="1" i="0" u="none" strike="noStrike" dirty="0">
                        <a:solidFill>
                          <a:srgbClr val="000000"/>
                        </a:solidFill>
                        <a:effectLst/>
                        <a:latin typeface="Calibri"/>
                      </a:endParaRP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000000"/>
                          </a:solidFill>
                          <a:effectLst/>
                          <a:latin typeface="Calibri"/>
                        </a:rPr>
                        <a:t>Affiliation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a:rPr>
                        <a:t>Country</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a:rPr>
                        <a:t>Expert user processing data</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Calibri"/>
                        </a:rPr>
                        <a:t>End user (not doing processing)</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smtClean="0">
                          <a:solidFill>
                            <a:srgbClr val="000000"/>
                          </a:solidFill>
                          <a:effectLst/>
                          <a:latin typeface="Calibri"/>
                        </a:rPr>
                        <a:t>Engaged</a:t>
                      </a:r>
                      <a:r>
                        <a:rPr lang="en-US" sz="1000" b="1" i="0" u="none" strike="noStrike" baseline="0" dirty="0" smtClean="0">
                          <a:solidFill>
                            <a:srgbClr val="000000"/>
                          </a:solidFill>
                          <a:effectLst/>
                          <a:latin typeface="Calibri"/>
                        </a:rPr>
                        <a:t> in precursor pilot?</a:t>
                      </a:r>
                      <a:endParaRPr lang="en-US" sz="1000" b="1" i="0" u="none" strike="noStrike" dirty="0">
                        <a:solidFill>
                          <a:srgbClr val="000000"/>
                        </a:solidFill>
                        <a:effectLst/>
                        <a:latin typeface="Calibri"/>
                      </a:endParaRP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0029">
                <a:tc>
                  <a:txBody>
                    <a:bodyPr/>
                    <a:lstStyle/>
                    <a:p>
                      <a:pPr algn="ctr" fontAlgn="ctr"/>
                      <a:r>
                        <a:rPr lang="fr-FR" sz="1000" b="0" i="0" u="none" strike="noStrike" dirty="0">
                          <a:solidFill>
                            <a:srgbClr val="000000"/>
                          </a:solidFill>
                          <a:effectLst/>
                          <a:latin typeface="Calibri"/>
                        </a:rPr>
                        <a:t>Stefano Salvi</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INGV</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IT</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smtClean="0">
                          <a:solidFill>
                            <a:srgbClr val="000000"/>
                          </a:solidFill>
                          <a:effectLst/>
                          <a:latin typeface="Calibri"/>
                        </a:rPr>
                        <a:t>Directly</a:t>
                      </a:r>
                      <a:endParaRPr lang="fr-FR" sz="1000" b="0" i="0" u="none" strike="noStrike" dirty="0">
                        <a:solidFill>
                          <a:srgbClr val="000000"/>
                        </a:solidFill>
                        <a:effectLst/>
                        <a:latin typeface="Calibri"/>
                      </a:endParaRP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510">
                <a:tc>
                  <a:txBody>
                    <a:bodyPr/>
                    <a:lstStyle/>
                    <a:p>
                      <a:pPr algn="ctr" fontAlgn="ctr"/>
                      <a:r>
                        <a:rPr lang="fr-FR" sz="1000" b="0" i="0" u="none" strike="noStrike" dirty="0">
                          <a:solidFill>
                            <a:srgbClr val="000000"/>
                          </a:solidFill>
                          <a:effectLst/>
                          <a:latin typeface="Calibri"/>
                        </a:rPr>
                        <a:t>Christian Bignami</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INGV</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IT</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smtClean="0">
                          <a:solidFill>
                            <a:srgbClr val="000000"/>
                          </a:solidFill>
                          <a:effectLst/>
                          <a:latin typeface="Calibri"/>
                        </a:rPr>
                        <a:t>Directly</a:t>
                      </a:r>
                      <a:endParaRPr lang="fr-FR" sz="1000" b="0" i="0" u="none" strike="noStrike" dirty="0">
                        <a:solidFill>
                          <a:srgbClr val="000000"/>
                        </a:solidFill>
                        <a:effectLst/>
                        <a:latin typeface="Calibri"/>
                      </a:endParaRP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133">
                <a:tc>
                  <a:txBody>
                    <a:bodyPr/>
                    <a:lstStyle/>
                    <a:p>
                      <a:pPr algn="ctr" fontAlgn="ctr"/>
                      <a:r>
                        <a:rPr lang="fr-FR" sz="1000" b="0" i="0" u="none" strike="noStrike" dirty="0">
                          <a:solidFill>
                            <a:srgbClr val="000000"/>
                          </a:solidFill>
                          <a:effectLst/>
                          <a:latin typeface="Calibri"/>
                        </a:rPr>
                        <a:t>Cristiano </a:t>
                      </a:r>
                      <a:r>
                        <a:rPr lang="fr-FR" sz="1000" b="0" i="0" u="none" strike="noStrike" dirty="0" err="1">
                          <a:solidFill>
                            <a:srgbClr val="000000"/>
                          </a:solidFill>
                          <a:effectLst/>
                          <a:latin typeface="Calibri"/>
                        </a:rPr>
                        <a:t>Tolomei</a:t>
                      </a:r>
                      <a:endParaRPr lang="fr-FR" sz="1000" b="0" i="0" u="none" strike="noStrike" dirty="0">
                        <a:solidFill>
                          <a:srgbClr val="000000"/>
                        </a:solidFill>
                        <a:effectLst/>
                        <a:latin typeface="Calibri"/>
                      </a:endParaRP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INGV</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IT</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smtClean="0">
                          <a:solidFill>
                            <a:srgbClr val="000000"/>
                          </a:solidFill>
                          <a:effectLst/>
                          <a:latin typeface="Calibri"/>
                        </a:rPr>
                        <a:t>Directly</a:t>
                      </a:r>
                      <a:endParaRPr lang="fr-FR" sz="1000" b="0" i="0" u="none" strike="noStrike" dirty="0">
                        <a:solidFill>
                          <a:srgbClr val="000000"/>
                        </a:solidFill>
                        <a:effectLst/>
                        <a:latin typeface="Calibri"/>
                      </a:endParaRP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873">
                <a:tc>
                  <a:txBody>
                    <a:bodyPr/>
                    <a:lstStyle/>
                    <a:p>
                      <a:pPr algn="ctr" fontAlgn="ctr"/>
                      <a:r>
                        <a:rPr lang="fr-FR" sz="1000" b="0" i="0" u="none" strike="noStrike" dirty="0">
                          <a:solidFill>
                            <a:srgbClr val="000000"/>
                          </a:solidFill>
                          <a:effectLst/>
                          <a:latin typeface="Calibri"/>
                        </a:rPr>
                        <a:t>Haris </a:t>
                      </a:r>
                      <a:r>
                        <a:rPr lang="fr-FR" sz="1000" b="0" i="0" u="none" strike="noStrike" dirty="0" err="1">
                          <a:solidFill>
                            <a:srgbClr val="000000"/>
                          </a:solidFill>
                          <a:effectLst/>
                          <a:latin typeface="Calibri"/>
                        </a:rPr>
                        <a:t>Kontoes</a:t>
                      </a:r>
                      <a:endParaRPr lang="fr-FR" sz="1000" b="0" i="0" u="none" strike="noStrike" dirty="0">
                        <a:solidFill>
                          <a:srgbClr val="000000"/>
                        </a:solidFill>
                        <a:effectLst/>
                        <a:latin typeface="Calibri"/>
                      </a:endParaRP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NOA</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GR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smtClean="0">
                          <a:solidFill>
                            <a:srgbClr val="000000"/>
                          </a:solidFill>
                          <a:effectLst/>
                          <a:latin typeface="Calibri"/>
                        </a:rPr>
                        <a:t>Directly</a:t>
                      </a:r>
                      <a:endParaRPr lang="fr-FR" sz="1000" b="0" i="0" u="none" strike="noStrike" dirty="0">
                        <a:solidFill>
                          <a:srgbClr val="000000"/>
                        </a:solidFill>
                        <a:effectLst/>
                        <a:latin typeface="Calibri"/>
                      </a:endParaRP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459">
                <a:tc>
                  <a:txBody>
                    <a:bodyPr/>
                    <a:lstStyle/>
                    <a:p>
                      <a:pPr algn="ctr" fontAlgn="ctr"/>
                      <a:r>
                        <a:rPr lang="fr-FR" sz="1000" b="0" i="0" u="none" strike="noStrike" dirty="0">
                          <a:solidFill>
                            <a:srgbClr val="000000"/>
                          </a:solidFill>
                          <a:effectLst/>
                          <a:latin typeface="Calibri"/>
                        </a:rPr>
                        <a:t>Tim Wright</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University of Leeds/COMET</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UK</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smtClean="0">
                          <a:solidFill>
                            <a:srgbClr val="000000"/>
                          </a:solidFill>
                          <a:effectLst/>
                          <a:latin typeface="Calibri"/>
                        </a:rPr>
                        <a:t>Directly</a:t>
                      </a:r>
                      <a:endParaRPr lang="fr-FR" sz="1000" b="0" i="0" u="none" strike="noStrike" dirty="0">
                        <a:solidFill>
                          <a:srgbClr val="000000"/>
                        </a:solidFill>
                        <a:effectLst/>
                        <a:latin typeface="Calibri"/>
                      </a:endParaRP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873">
                <a:tc>
                  <a:txBody>
                    <a:bodyPr/>
                    <a:lstStyle/>
                    <a:p>
                      <a:pPr algn="ctr" fontAlgn="ctr"/>
                      <a:r>
                        <a:rPr lang="fr-FR" sz="1000" b="0" i="0" u="none" strike="noStrike" dirty="0">
                          <a:solidFill>
                            <a:srgbClr val="000000"/>
                          </a:solidFill>
                          <a:effectLst/>
                          <a:latin typeface="Calibri"/>
                        </a:rPr>
                        <a:t>Barry Parsons</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University of Oxford/COMET</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UK</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Yes</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718">
                <a:tc>
                  <a:txBody>
                    <a:bodyPr/>
                    <a:lstStyle/>
                    <a:p>
                      <a:pPr algn="ctr" fontAlgn="ctr"/>
                      <a:r>
                        <a:rPr lang="fr-FR" sz="1000" b="0" i="0" u="none" strike="noStrike" dirty="0">
                          <a:solidFill>
                            <a:srgbClr val="000000"/>
                          </a:solidFill>
                          <a:effectLst/>
                          <a:latin typeface="Calibri"/>
                        </a:rPr>
                        <a:t>Francesco Casu</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CNR IREA</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IT</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Yes</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718">
                <a:tc>
                  <a:txBody>
                    <a:bodyPr/>
                    <a:lstStyle/>
                    <a:p>
                      <a:pPr algn="ctr" fontAlgn="ctr"/>
                      <a:r>
                        <a:rPr lang="fr-FR" sz="1000" b="0" i="0" u="none" strike="noStrike" dirty="0">
                          <a:solidFill>
                            <a:srgbClr val="000000"/>
                          </a:solidFill>
                          <a:effectLst/>
                          <a:latin typeface="Calibri"/>
                        </a:rPr>
                        <a:t>Eric Fielding</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NASA JPL</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USA</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Yes</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822">
                <a:tc>
                  <a:txBody>
                    <a:bodyPr/>
                    <a:lstStyle/>
                    <a:p>
                      <a:pPr algn="ctr" fontAlgn="ctr"/>
                      <a:r>
                        <a:rPr lang="fr-FR" sz="1000" b="0" i="0" u="none" strike="noStrike" dirty="0">
                          <a:solidFill>
                            <a:srgbClr val="000000"/>
                          </a:solidFill>
                          <a:effectLst/>
                          <a:latin typeface="Calibri"/>
                        </a:rPr>
                        <a:t>Falk Amelung</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University of Miami</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USA</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Yes</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614">
                <a:tc>
                  <a:txBody>
                    <a:bodyPr/>
                    <a:lstStyle/>
                    <a:p>
                      <a:pPr algn="ctr" fontAlgn="ctr"/>
                      <a:r>
                        <a:rPr lang="fr-FR" sz="1000" b="0" i="0" u="none" strike="noStrike" dirty="0">
                          <a:solidFill>
                            <a:srgbClr val="000000"/>
                          </a:solidFill>
                          <a:effectLst/>
                          <a:latin typeface="Calibri"/>
                        </a:rPr>
                        <a:t>Erwan Pathier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ISTERRE / University of Grenoble-Alpes</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FR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Yes</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029">
                <a:tc>
                  <a:txBody>
                    <a:bodyPr/>
                    <a:lstStyle/>
                    <a:p>
                      <a:pPr algn="ctr" fontAlgn="ctr"/>
                      <a:r>
                        <a:rPr lang="fr-FR" sz="1000" b="0" i="0" u="none" strike="noStrike" dirty="0">
                          <a:solidFill>
                            <a:srgbClr val="000000"/>
                          </a:solidFill>
                          <a:effectLst/>
                          <a:latin typeface="Calibri"/>
                        </a:rPr>
                        <a:t>Marie-Pierre Doin</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ISTERRE / University of Grenoble-Alpes</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FR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Yes</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718">
                <a:tc>
                  <a:txBody>
                    <a:bodyPr/>
                    <a:lstStyle/>
                    <a:p>
                      <a:pPr algn="ctr" fontAlgn="ctr"/>
                      <a:r>
                        <a:rPr lang="fr-FR" sz="1000" b="0" i="0" u="none" strike="noStrike" dirty="0">
                          <a:solidFill>
                            <a:srgbClr val="000000"/>
                          </a:solidFill>
                          <a:effectLst/>
                          <a:latin typeface="Calibri"/>
                        </a:rPr>
                        <a:t> </a:t>
                      </a:r>
                      <a:r>
                        <a:rPr lang="fr-FR" sz="1000" b="0" i="0" u="none" strike="noStrike" dirty="0" smtClean="0">
                          <a:solidFill>
                            <a:srgbClr val="000000"/>
                          </a:solidFill>
                          <a:effectLst/>
                          <a:latin typeface="Calibri"/>
                        </a:rPr>
                        <a:t>N/A</a:t>
                      </a:r>
                      <a:endParaRPr lang="fr-FR" sz="1000" b="0" i="0" u="none" strike="noStrike" dirty="0">
                        <a:solidFill>
                          <a:srgbClr val="000000"/>
                        </a:solidFill>
                        <a:effectLst/>
                        <a:latin typeface="Calibri"/>
                      </a:endParaRP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DPC</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IT</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End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smtClean="0">
                          <a:solidFill>
                            <a:srgbClr val="000000"/>
                          </a:solidFill>
                          <a:effectLst/>
                          <a:latin typeface="Calibri"/>
                        </a:rPr>
                        <a:t>No</a:t>
                      </a:r>
                      <a:endParaRPr lang="fr-FR" sz="1000" b="0" i="0" u="none" strike="noStrike" dirty="0">
                        <a:solidFill>
                          <a:srgbClr val="000000"/>
                        </a:solidFill>
                        <a:effectLst/>
                        <a:latin typeface="Calibri"/>
                      </a:endParaRP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510">
                <a:tc>
                  <a:txBody>
                    <a:bodyPr/>
                    <a:lstStyle/>
                    <a:p>
                      <a:pPr algn="ctr" fontAlgn="ctr"/>
                      <a:r>
                        <a:rPr lang="fr-FR" sz="1000" b="0" i="0" u="none" strike="noStrike" dirty="0">
                          <a:solidFill>
                            <a:srgbClr val="000000"/>
                          </a:solidFill>
                          <a:effectLst/>
                          <a:latin typeface="Calibri"/>
                        </a:rPr>
                        <a:t>Issak Parcharidis</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HUA</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GR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510">
                <a:tc>
                  <a:txBody>
                    <a:bodyPr/>
                    <a:lstStyle/>
                    <a:p>
                      <a:pPr algn="ctr" fontAlgn="ctr"/>
                      <a:r>
                        <a:rPr lang="fr-FR" sz="1000" b="0" i="0" u="none" strike="noStrike" dirty="0" smtClean="0">
                          <a:solidFill>
                            <a:srgbClr val="000000"/>
                          </a:solidFill>
                          <a:effectLst/>
                          <a:latin typeface="Calibri"/>
                        </a:rPr>
                        <a:t>N/A</a:t>
                      </a: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OASP</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GR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End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473">
                <a:tc>
                  <a:txBody>
                    <a:bodyPr/>
                    <a:lstStyle/>
                    <a:p>
                      <a:pPr algn="ctr" fontAlgn="ctr"/>
                      <a:r>
                        <a:rPr lang="fr-FR" sz="1000" b="0" i="0" u="none" strike="noStrike" dirty="0">
                          <a:solidFill>
                            <a:srgbClr val="000000"/>
                          </a:solidFill>
                          <a:effectLst/>
                          <a:latin typeface="Calibri"/>
                        </a:rPr>
                        <a:t>Pierre Briole</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ENS (Laboratoire de Géologie de l’Ecole normale supérieure)</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FR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903">
                <a:tc>
                  <a:txBody>
                    <a:bodyPr/>
                    <a:lstStyle/>
                    <a:p>
                      <a:pPr algn="ctr" fontAlgn="ctr"/>
                      <a:r>
                        <a:rPr lang="fr-FR" sz="1000" b="0" i="0" u="none" strike="noStrike" dirty="0">
                          <a:solidFill>
                            <a:srgbClr val="000000"/>
                          </a:solidFill>
                          <a:effectLst/>
                          <a:latin typeface="Calibri"/>
                        </a:rPr>
                        <a:t>Paul Arellano</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School of Geological Sciences and Engineering</a:t>
                      </a:r>
                      <a:br>
                        <a:rPr lang="en-US" sz="1000" b="0" i="0" u="none" strike="noStrike" dirty="0">
                          <a:solidFill>
                            <a:srgbClr val="000000"/>
                          </a:solidFill>
                          <a:effectLst/>
                          <a:latin typeface="Calibri"/>
                        </a:rPr>
                      </a:br>
                      <a:r>
                        <a:rPr lang="en-US" sz="1000" b="0" i="0" u="none" strike="noStrike" dirty="0">
                          <a:solidFill>
                            <a:srgbClr val="000000"/>
                          </a:solidFill>
                          <a:effectLst/>
                          <a:latin typeface="Calibri"/>
                        </a:rPr>
                        <a:t>Hacienda San José s/n - Proyecto Yachay</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ECU</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303">
                <a:tc>
                  <a:txBody>
                    <a:bodyPr/>
                    <a:lstStyle/>
                    <a:p>
                      <a:pPr algn="ctr" fontAlgn="ctr"/>
                      <a:r>
                        <a:rPr lang="fr-FR" sz="1000" b="0" i="0" u="none" strike="noStrike" dirty="0">
                          <a:solidFill>
                            <a:srgbClr val="000000"/>
                          </a:solidFill>
                          <a:effectLst/>
                          <a:latin typeface="Calibri"/>
                        </a:rPr>
                        <a:t>Abdelilah Tahayt</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University of Rabat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MA</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799">
                <a:tc>
                  <a:txBody>
                    <a:bodyPr/>
                    <a:lstStyle/>
                    <a:p>
                      <a:pPr algn="ctr" fontAlgn="ctr"/>
                      <a:r>
                        <a:rPr lang="fr-FR" sz="1000" b="0" i="0" u="none" strike="noStrike" dirty="0">
                          <a:solidFill>
                            <a:srgbClr val="000000"/>
                          </a:solidFill>
                          <a:effectLst/>
                          <a:latin typeface="Calibri"/>
                        </a:rPr>
                        <a:t>Fabio Bovenga</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Calibri"/>
                        </a:rPr>
                        <a:t>CNR ISSIA, GAP srl / Polytechnic and University of Bari</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IT</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407">
                <a:tc>
                  <a:txBody>
                    <a:bodyPr/>
                    <a:lstStyle/>
                    <a:p>
                      <a:pPr algn="ctr" fontAlgn="ctr"/>
                      <a:r>
                        <a:rPr lang="fr-FR" sz="1000" b="0" i="0" u="none" strike="noStrike" dirty="0">
                          <a:solidFill>
                            <a:srgbClr val="000000"/>
                          </a:solidFill>
                          <a:effectLst/>
                          <a:latin typeface="Calibri"/>
                        </a:rPr>
                        <a:t>Tom Ingleby</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University of Leeds</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UK</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303">
                <a:tc>
                  <a:txBody>
                    <a:bodyPr/>
                    <a:lstStyle/>
                    <a:p>
                      <a:pPr algn="ctr" fontAlgn="ctr"/>
                      <a:r>
                        <a:rPr lang="fr-FR" sz="1000" b="0" i="0" u="none" strike="noStrike" dirty="0">
                          <a:solidFill>
                            <a:srgbClr val="000000"/>
                          </a:solidFill>
                          <a:effectLst/>
                          <a:latin typeface="Calibri"/>
                        </a:rPr>
                        <a:t>Raphael Grandin</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Institut de Physique du Globe de Paris (IPGP)</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FR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992">
                <a:tc>
                  <a:txBody>
                    <a:bodyPr/>
                    <a:lstStyle/>
                    <a:p>
                      <a:pPr algn="ctr" fontAlgn="ctr"/>
                      <a:r>
                        <a:rPr lang="fr-FR" sz="1000" b="0" i="0" u="none" strike="noStrike" dirty="0">
                          <a:solidFill>
                            <a:srgbClr val="000000"/>
                          </a:solidFill>
                          <a:effectLst/>
                          <a:latin typeface="Calibri"/>
                        </a:rPr>
                        <a:t>Dominique Rémy</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Laboratoire de Dynamique Terrestre et Planétaire</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FR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199">
                <a:tc>
                  <a:txBody>
                    <a:bodyPr/>
                    <a:lstStyle/>
                    <a:p>
                      <a:pPr algn="ctr" fontAlgn="ctr"/>
                      <a:r>
                        <a:rPr lang="fr-FR" sz="1000" b="0" i="0" u="none" strike="noStrike" dirty="0">
                          <a:solidFill>
                            <a:srgbClr val="000000"/>
                          </a:solidFill>
                          <a:effectLst/>
                          <a:latin typeface="Calibri"/>
                        </a:rPr>
                        <a:t>Morteza Sedighi</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National Cartographic Center, Tehran – Iran</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IR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199">
                <a:tc>
                  <a:txBody>
                    <a:bodyPr/>
                    <a:lstStyle/>
                    <a:p>
                      <a:pPr algn="ctr" fontAlgn="ctr"/>
                      <a:r>
                        <a:rPr lang="fr-FR" sz="1000" b="0" i="0" u="none" strike="noStrike" dirty="0">
                          <a:solidFill>
                            <a:srgbClr val="000000"/>
                          </a:solidFill>
                          <a:effectLst/>
                          <a:latin typeface="Calibri"/>
                        </a:rPr>
                        <a:t>Pablo Jose Gonzalez Mendez</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University of Liverpool</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UK</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387262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6" name="Rectangle 2"/>
          <p:cNvSpPr txBox="1">
            <a:spLocks noChangeArrowheads="1"/>
          </p:cNvSpPr>
          <p:nvPr/>
        </p:nvSpPr>
        <p:spPr bwMode="auto">
          <a:xfrm>
            <a:off x="1165496" y="-92943"/>
            <a:ext cx="7691426"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6" rIns="91436" bIns="45716" anchor="ct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defTabSz="914364" eaLnBrk="1" fontAlgn="auto" hangingPunct="1">
              <a:spcBef>
                <a:spcPts val="0"/>
              </a:spcBef>
              <a:spcAft>
                <a:spcPts val="0"/>
              </a:spcAft>
            </a:pPr>
            <a:r>
              <a:rPr lang="en-GB" sz="3200" b="1" dirty="0">
                <a:solidFill>
                  <a:schemeClr val="bg1"/>
                </a:solidFill>
                <a:latin typeface="Tahoma" pitchFamily="-106" charset="0"/>
                <a:ea typeface="ＭＳ Ｐゴシック" pitchFamily="-106" charset="-128"/>
                <a:cs typeface="Tahoma" pitchFamily="-106" charset="0"/>
              </a:rPr>
              <a:t>More examples </a:t>
            </a:r>
            <a:r>
              <a:rPr lang="en-GB" sz="3200" b="1">
                <a:solidFill>
                  <a:schemeClr val="bg1"/>
                </a:solidFill>
                <a:latin typeface="Tahoma" pitchFamily="-106" charset="0"/>
                <a:ea typeface="ＭＳ Ｐゴシック" pitchFamily="-106" charset="-128"/>
                <a:cs typeface="Tahoma" pitchFamily="-106" charset="0"/>
              </a:rPr>
              <a:t>of </a:t>
            </a:r>
            <a:r>
              <a:rPr lang="en-GB" sz="3200" b="1" smtClean="0">
                <a:solidFill>
                  <a:schemeClr val="bg1"/>
                </a:solidFill>
                <a:latin typeface="Tahoma" pitchFamily="-106" charset="0"/>
                <a:ea typeface="ＭＳ Ｐゴシック" pitchFamily="-106" charset="-128"/>
                <a:cs typeface="Tahoma" pitchFamily="-106" charset="0"/>
              </a:rPr>
              <a:t>users (on GEP today)</a:t>
            </a:r>
            <a:endParaRPr lang="en-GB" sz="3200" b="1" dirty="0">
              <a:solidFill>
                <a:schemeClr val="bg1"/>
              </a:solidFill>
              <a:latin typeface="Tahoma" pitchFamily="-106" charset="0"/>
              <a:ea typeface="ＭＳ Ｐゴシック" pitchFamily="-106" charset="-128"/>
              <a:cs typeface="Tahoma" pitchFamily="-106" charset="0"/>
            </a:endParaRPr>
          </a:p>
        </p:txBody>
      </p:sp>
      <p:graphicFrame>
        <p:nvGraphicFramePr>
          <p:cNvPr id="8" name="Table 7"/>
          <p:cNvGraphicFramePr>
            <a:graphicFrameLocks noGrp="1"/>
          </p:cNvGraphicFramePr>
          <p:nvPr>
            <p:extLst>
              <p:ext uri="{D42A27DB-BD31-4B8C-83A1-F6EECF244321}">
                <p14:modId xmlns:p14="http://schemas.microsoft.com/office/powerpoint/2010/main" val="988489788"/>
              </p:ext>
            </p:extLst>
          </p:nvPr>
        </p:nvGraphicFramePr>
        <p:xfrm>
          <a:off x="683568" y="1556792"/>
          <a:ext cx="7560840" cy="4861290"/>
        </p:xfrm>
        <a:graphic>
          <a:graphicData uri="http://schemas.openxmlformats.org/drawingml/2006/table">
            <a:tbl>
              <a:tblPr firstRow="1" bandRow="1">
                <a:tableStyleId>{5C22544A-7EE6-4342-B048-85BDC9FD1C3A}</a:tableStyleId>
              </a:tblPr>
              <a:tblGrid>
                <a:gridCol w="3672408"/>
                <a:gridCol w="3888432"/>
              </a:tblGrid>
              <a:tr h="25993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alibri" pitchFamily="34" charset="0"/>
                          <a:ea typeface="ＭＳ Ｐゴシック" pitchFamily="34" charset="-128"/>
                        </a:rPr>
                        <a:t>User organisation</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000000"/>
                          </a:solidFill>
                          <a:effectLst/>
                          <a:latin typeface="Calibri" pitchFamily="34" charset="0"/>
                          <a:ea typeface="ＭＳ Ｐゴシック" pitchFamily="34" charset="-128"/>
                        </a:rPr>
                        <a:t>Areas</a:t>
                      </a: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err="1" smtClean="0">
                          <a:ln>
                            <a:noFill/>
                          </a:ln>
                          <a:solidFill>
                            <a:schemeClr val="tx1"/>
                          </a:solidFill>
                          <a:effectLst/>
                          <a:latin typeface="Calibri" pitchFamily="34" charset="0"/>
                          <a:ea typeface="ＭＳ Ｐゴシック" pitchFamily="34" charset="-128"/>
                        </a:rPr>
                        <a:t>Ecole</a:t>
                      </a: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 </a:t>
                      </a:r>
                      <a:r>
                        <a:rPr kumimoji="0" lang="en-GB" sz="1100" b="0" i="0" u="none" strike="noStrike" cap="none" normalizeH="0" baseline="0" dirty="0" err="1" smtClean="0">
                          <a:ln>
                            <a:noFill/>
                          </a:ln>
                          <a:solidFill>
                            <a:schemeClr val="tx1"/>
                          </a:solidFill>
                          <a:effectLst/>
                          <a:latin typeface="Calibri" pitchFamily="34" charset="0"/>
                          <a:ea typeface="ＭＳ Ｐゴシック" pitchFamily="34" charset="-128"/>
                        </a:rPr>
                        <a:t>Normale</a:t>
                      </a: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 </a:t>
                      </a:r>
                      <a:r>
                        <a:rPr kumimoji="0" lang="en-GB" sz="1100" b="0" i="0" u="none" strike="noStrike" cap="none" normalizeH="0" baseline="0" dirty="0" err="1" smtClean="0">
                          <a:ln>
                            <a:noFill/>
                          </a:ln>
                          <a:solidFill>
                            <a:schemeClr val="tx1"/>
                          </a:solidFill>
                          <a:effectLst/>
                          <a:latin typeface="Calibri" pitchFamily="34" charset="0"/>
                          <a:ea typeface="ＭＳ Ｐゴシック" pitchFamily="34" charset="-128"/>
                        </a:rPr>
                        <a:t>Supérieure</a:t>
                      </a: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 de Paris (France)</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C00000"/>
                          </a:solidFill>
                          <a:effectLst/>
                          <a:latin typeface="Calibri" pitchFamily="34" charset="0"/>
                          <a:ea typeface="ＭＳ Ｐゴシック" pitchFamily="34" charset="-128"/>
                        </a:rPr>
                        <a:t>Etna</a:t>
                      </a:r>
                      <a:r>
                        <a:rPr kumimoji="0" lang="en-GB" sz="1100" b="0" i="0" u="none" strike="noStrike" cap="none" normalizeH="0" baseline="0" dirty="0" smtClean="0">
                          <a:ln>
                            <a:noFill/>
                          </a:ln>
                          <a:solidFill>
                            <a:schemeClr val="accent6">
                              <a:lumMod val="50000"/>
                            </a:schemeClr>
                          </a:solidFill>
                          <a:effectLst/>
                          <a:latin typeface="Calibri" pitchFamily="34" charset="0"/>
                          <a:ea typeface="ＭＳ Ｐゴシック" pitchFamily="34" charset="-128"/>
                        </a:rPr>
                        <a:t>, Italy and </a:t>
                      </a:r>
                      <a:r>
                        <a:rPr kumimoji="0" lang="en-GB" sz="1100" b="0" i="0" u="none" strike="noStrike" cap="none" normalizeH="0" baseline="0" dirty="0" smtClean="0">
                          <a:ln>
                            <a:noFill/>
                          </a:ln>
                          <a:solidFill>
                            <a:srgbClr val="0066FF"/>
                          </a:solidFill>
                          <a:effectLst/>
                          <a:latin typeface="Calibri" pitchFamily="34" charset="0"/>
                          <a:ea typeface="ＭＳ Ｐゴシック" pitchFamily="34" charset="-128"/>
                        </a:rPr>
                        <a:t>Corinth Rift</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Greece</a:t>
                      </a: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DLR IMF (Germany)</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66FF"/>
                          </a:solidFill>
                          <a:effectLst/>
                          <a:latin typeface="Calibri" pitchFamily="34" charset="0"/>
                          <a:ea typeface="ＭＳ Ｐゴシック" pitchFamily="34" charset="-128"/>
                        </a:rPr>
                        <a:t>European tectonic mask</a:t>
                      </a:r>
                    </a:p>
                  </a:txBody>
                  <a:tcPr marL="6951" marR="6951" marT="6949" marB="0" anchor="b" horzOverflow="overflow"/>
                </a:tc>
              </a:tr>
              <a:tr h="19339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Altamira Information (Spain)</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Test sites on </a:t>
                      </a:r>
                      <a:r>
                        <a:rPr kumimoji="0" lang="en-GB" sz="1100" b="0" i="0" u="none" strike="noStrike" cap="none" normalizeH="0" baseline="0" dirty="0" smtClean="0">
                          <a:ln>
                            <a:noFill/>
                          </a:ln>
                          <a:solidFill>
                            <a:srgbClr val="00B050"/>
                          </a:solidFill>
                          <a:effectLst/>
                          <a:latin typeface="Calibri" pitchFamily="34" charset="0"/>
                          <a:ea typeface="ＭＳ Ｐゴシック" pitchFamily="34" charset="-128"/>
                        </a:rPr>
                        <a:t>landslides </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and</a:t>
                      </a:r>
                      <a:r>
                        <a:rPr kumimoji="0" lang="en-GB" sz="1100" b="0" i="0" u="none" strike="noStrike" cap="none" normalizeH="0" baseline="0" dirty="0" smtClean="0">
                          <a:ln>
                            <a:noFill/>
                          </a:ln>
                          <a:solidFill>
                            <a:srgbClr val="00B050"/>
                          </a:solidFill>
                          <a:effectLst/>
                          <a:latin typeface="Calibri" pitchFamily="34" charset="0"/>
                          <a:ea typeface="ＭＳ Ｐゴシック" pitchFamily="34" charset="-128"/>
                        </a:rPr>
                        <a:t> </a:t>
                      </a:r>
                      <a:r>
                        <a:rPr kumimoji="0" lang="en-GB" sz="1100" b="0" i="0" u="none" strike="noStrike" cap="none" normalizeH="0" baseline="0" dirty="0" smtClean="0">
                          <a:ln>
                            <a:noFill/>
                          </a:ln>
                          <a:solidFill>
                            <a:srgbClr val="0066FF"/>
                          </a:solidFill>
                          <a:effectLst/>
                          <a:latin typeface="Calibri" pitchFamily="34" charset="0"/>
                          <a:ea typeface="ＭＳ Ｐゴシック" pitchFamily="34" charset="-128"/>
                        </a:rPr>
                        <a:t>earthquakes</a:t>
                      </a: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1" i="0" u="none" strike="noStrike" cap="none" normalizeH="0" baseline="0" dirty="0" err="1" smtClean="0">
                          <a:ln>
                            <a:noFill/>
                          </a:ln>
                          <a:solidFill>
                            <a:schemeClr val="tx1"/>
                          </a:solidFill>
                          <a:effectLst/>
                          <a:latin typeface="Calibri" pitchFamily="34" charset="0"/>
                          <a:ea typeface="ＭＳ Ｐゴシック" pitchFamily="34" charset="-128"/>
                        </a:rPr>
                        <a:t>ISTerre</a:t>
                      </a:r>
                      <a:r>
                        <a:rPr kumimoji="0" lang="en-GB" sz="1100" b="1" i="0" u="none" strike="noStrike" cap="none" normalizeH="0" baseline="0" dirty="0" smtClean="0">
                          <a:ln>
                            <a:noFill/>
                          </a:ln>
                          <a:solidFill>
                            <a:schemeClr val="tx1"/>
                          </a:solidFill>
                          <a:effectLst/>
                          <a:latin typeface="Calibri" pitchFamily="34" charset="0"/>
                          <a:ea typeface="ＭＳ Ｐゴシック" pitchFamily="34" charset="-128"/>
                        </a:rPr>
                        <a:t> / </a:t>
                      </a:r>
                      <a:r>
                        <a:rPr kumimoji="0" lang="en-GB" sz="1100" b="1" i="0" u="none" strike="noStrike" cap="none" normalizeH="0" baseline="0" dirty="0" err="1" smtClean="0">
                          <a:ln>
                            <a:noFill/>
                          </a:ln>
                          <a:solidFill>
                            <a:schemeClr val="tx1"/>
                          </a:solidFill>
                          <a:effectLst/>
                          <a:latin typeface="Calibri" pitchFamily="34" charset="0"/>
                          <a:ea typeface="ＭＳ Ｐゴシック" pitchFamily="34" charset="-128"/>
                        </a:rPr>
                        <a:t>Institut</a:t>
                      </a:r>
                      <a:r>
                        <a:rPr kumimoji="0" lang="en-GB" sz="1100" b="1" i="0" u="none" strike="noStrike" cap="none" normalizeH="0" baseline="0" dirty="0" smtClean="0">
                          <a:ln>
                            <a:noFill/>
                          </a:ln>
                          <a:solidFill>
                            <a:schemeClr val="tx1"/>
                          </a:solidFill>
                          <a:effectLst/>
                          <a:latin typeface="Calibri" pitchFamily="34" charset="0"/>
                          <a:ea typeface="ＭＳ Ｐゴシック" pitchFamily="34" charset="-128"/>
                        </a:rPr>
                        <a:t> de Physique du Globe de Paris (France)</a:t>
                      </a:r>
                    </a:p>
                  </a:txBody>
                  <a:tcPr marL="6949" marR="6949" marT="695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kern="1200" cap="none" normalizeH="0" baseline="0" dirty="0" err="1" smtClean="0">
                          <a:ln>
                            <a:noFill/>
                          </a:ln>
                          <a:solidFill>
                            <a:schemeClr val="accent6">
                              <a:lumMod val="50000"/>
                            </a:schemeClr>
                          </a:solidFill>
                          <a:effectLst/>
                          <a:latin typeface="Calibri" pitchFamily="34" charset="0"/>
                          <a:ea typeface="ＭＳ Ｐゴシック" pitchFamily="34" charset="-128"/>
                          <a:cs typeface="+mn-cs"/>
                        </a:rPr>
                        <a:t>Subduction</a:t>
                      </a:r>
                      <a:r>
                        <a:rPr kumimoji="0" lang="en-US"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zones of </a:t>
                      </a:r>
                      <a:r>
                        <a:rPr kumimoji="0" lang="en-US" sz="1100" b="0" i="0" u="none" strike="noStrike" cap="none" normalizeH="0" baseline="0" dirty="0" smtClean="0">
                          <a:ln>
                            <a:noFill/>
                          </a:ln>
                          <a:solidFill>
                            <a:srgbClr val="0066FF"/>
                          </a:solidFill>
                          <a:effectLst/>
                          <a:latin typeface="Calibri" pitchFamily="34" charset="0"/>
                          <a:ea typeface="ＭＳ Ｐゴシック" pitchFamily="34" charset="-128"/>
                        </a:rPr>
                        <a:t>Latin America, the NAFZ and Tibet</a:t>
                      </a:r>
                      <a:r>
                        <a:rPr kumimoji="0" lang="en-US" sz="1100" b="0" i="0" u="none" strike="noStrike" cap="none" normalizeH="0" baseline="0" dirty="0" smtClean="0">
                          <a:ln>
                            <a:noFill/>
                          </a:ln>
                          <a:solidFill>
                            <a:srgbClr val="00B050"/>
                          </a:solidFill>
                          <a:effectLst/>
                          <a:latin typeface="Calibri" pitchFamily="34" charset="0"/>
                          <a:ea typeface="ＭＳ Ｐゴシック" pitchFamily="34" charset="-128"/>
                        </a:rPr>
                        <a:t>.</a:t>
                      </a:r>
                    </a:p>
                  </a:txBody>
                  <a:tcPr marL="6951" marR="6951" marT="6949" marB="0" anchor="b" horzOverflow="overflow"/>
                </a:tc>
              </a:tr>
              <a:tr h="194758">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INGV Roma (Italy)</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100" b="0" i="0" u="none" strike="noStrike" cap="none" normalizeH="0" baseline="0" dirty="0" smtClean="0">
                          <a:ln>
                            <a:noFill/>
                          </a:ln>
                          <a:solidFill>
                            <a:srgbClr val="0066FF"/>
                          </a:solidFill>
                          <a:effectLst/>
                          <a:latin typeface="Calibri" pitchFamily="34" charset="0"/>
                          <a:ea typeface="ＭＳ Ｐゴシック" pitchFamily="34" charset="-128"/>
                        </a:rPr>
                        <a:t>Alto Tiberina Fault </a:t>
                      </a:r>
                      <a:r>
                        <a:rPr kumimoji="0" lang="pt-BR"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and</a:t>
                      </a:r>
                      <a:r>
                        <a:rPr kumimoji="0" lang="pt-BR" sz="1100" b="0" i="0" u="none" strike="noStrike" cap="none" normalizeH="0" baseline="0" dirty="0" smtClean="0">
                          <a:ln>
                            <a:noFill/>
                          </a:ln>
                          <a:solidFill>
                            <a:srgbClr val="00B050"/>
                          </a:solidFill>
                          <a:effectLst/>
                          <a:latin typeface="Calibri" pitchFamily="34" charset="0"/>
                          <a:ea typeface="ＭＳ Ｐゴシック" pitchFamily="34" charset="-128"/>
                        </a:rPr>
                        <a:t> </a:t>
                      </a:r>
                      <a:r>
                        <a:rPr kumimoji="0" lang="pt-BR" sz="1100" b="0" i="0" u="none" strike="noStrike" cap="none" normalizeH="0" baseline="0" dirty="0" smtClean="0">
                          <a:ln>
                            <a:noFill/>
                          </a:ln>
                          <a:solidFill>
                            <a:srgbClr val="C00000"/>
                          </a:solidFill>
                          <a:effectLst/>
                          <a:latin typeface="Calibri" pitchFamily="34" charset="0"/>
                          <a:ea typeface="ＭＳ Ｐゴシック" pitchFamily="34" charset="-128"/>
                        </a:rPr>
                        <a:t>Fogo Cape Verde</a:t>
                      </a: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INGV Roma (Italy)</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66FF"/>
                          </a:solidFill>
                          <a:effectLst/>
                          <a:latin typeface="Calibri" pitchFamily="34" charset="0"/>
                          <a:ea typeface="ＭＳ Ｐゴシック" pitchFamily="34" charset="-128"/>
                        </a:rPr>
                        <a:t>Marmara</a:t>
                      </a:r>
                      <a:r>
                        <a:rPr kumimoji="0" lang="en-US"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East sector of </a:t>
                      </a:r>
                      <a:r>
                        <a:rPr kumimoji="0" lang="en-US" sz="1100" b="0" i="0" u="none" strike="noStrike" cap="none" normalizeH="0" baseline="0" dirty="0" smtClean="0">
                          <a:ln>
                            <a:noFill/>
                          </a:ln>
                          <a:solidFill>
                            <a:srgbClr val="0066FF"/>
                          </a:solidFill>
                          <a:effectLst/>
                          <a:latin typeface="Calibri" pitchFamily="34" charset="0"/>
                          <a:ea typeface="ＭＳ Ｐゴシック" pitchFamily="34" charset="-128"/>
                        </a:rPr>
                        <a:t>NAFS</a:t>
                      </a: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GB" sz="1100" b="1" i="0" u="none" strike="noStrike" cap="none" normalizeH="0" baseline="0" dirty="0" smtClean="0">
                          <a:ln>
                            <a:noFill/>
                          </a:ln>
                          <a:solidFill>
                            <a:schemeClr val="tx1"/>
                          </a:solidFill>
                          <a:effectLst/>
                          <a:latin typeface="Calibri" pitchFamily="34" charset="0"/>
                          <a:ea typeface="ＭＳ Ｐゴシック" pitchFamily="34" charset="-128"/>
                        </a:rPr>
                        <a:t>INGV Roma (Italy)</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66FF"/>
                          </a:solidFill>
                          <a:effectLst/>
                          <a:latin typeface="Calibri" pitchFamily="34" charset="0"/>
                          <a:ea typeface="ＭＳ Ｐゴシック" pitchFamily="34" charset="-128"/>
                        </a:rPr>
                        <a:t>Haiti </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and</a:t>
                      </a:r>
                      <a:r>
                        <a:rPr kumimoji="0" lang="en-GB" sz="1100" b="0" i="0" u="none" strike="noStrike" cap="none" normalizeH="0" baseline="0" dirty="0" smtClean="0">
                          <a:ln>
                            <a:noFill/>
                          </a:ln>
                          <a:solidFill>
                            <a:srgbClr val="00B050"/>
                          </a:solidFill>
                          <a:effectLst/>
                          <a:latin typeface="Calibri" pitchFamily="34" charset="0"/>
                          <a:ea typeface="ＭＳ Ｐゴシック" pitchFamily="34" charset="-128"/>
                        </a:rPr>
                        <a:t> </a:t>
                      </a:r>
                      <a:r>
                        <a:rPr kumimoji="0" lang="en-GB" sz="1100" b="0" i="0" u="none" strike="noStrike" cap="none" normalizeH="0" baseline="0" dirty="0" smtClean="0">
                          <a:ln>
                            <a:noFill/>
                          </a:ln>
                          <a:solidFill>
                            <a:srgbClr val="0066FF"/>
                          </a:solidFill>
                          <a:effectLst/>
                          <a:latin typeface="Calibri" pitchFamily="34" charset="0"/>
                          <a:ea typeface="ＭＳ Ｐゴシック" pitchFamily="34" charset="-128"/>
                        </a:rPr>
                        <a:t>West</a:t>
                      </a:r>
                      <a:r>
                        <a:rPr kumimoji="0" lang="en-GB" sz="1100" b="0" i="0" u="none" strike="noStrike" cap="none" normalizeH="0" baseline="0" dirty="0" smtClean="0">
                          <a:ln>
                            <a:noFill/>
                          </a:ln>
                          <a:solidFill>
                            <a:srgbClr val="3399FF"/>
                          </a:solidFill>
                          <a:effectLst/>
                          <a:latin typeface="Calibri" pitchFamily="34" charset="0"/>
                          <a:ea typeface="ＭＳ Ｐゴシック" pitchFamily="34" charset="-128"/>
                        </a:rPr>
                        <a:t> </a:t>
                      </a:r>
                      <a:r>
                        <a:rPr kumimoji="0" lang="en-GB" sz="1100" b="0" i="0" u="none" strike="noStrike" cap="none" normalizeH="0" baseline="0" dirty="0" smtClean="0">
                          <a:ln>
                            <a:noFill/>
                          </a:ln>
                          <a:solidFill>
                            <a:srgbClr val="0066FF"/>
                          </a:solidFill>
                          <a:effectLst/>
                          <a:latin typeface="Calibri" pitchFamily="34" charset="0"/>
                          <a:ea typeface="ＭＳ Ｐゴシック" pitchFamily="34" charset="-128"/>
                        </a:rPr>
                        <a:t>Java</a:t>
                      </a: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ETH (Switzerland)</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Large surface deformations caused by </a:t>
                      </a:r>
                      <a:r>
                        <a:rPr kumimoji="0" lang="pt-BR" sz="1100" b="0" i="0" u="none" strike="noStrike" kern="1200" cap="none" normalizeH="0" baseline="0" dirty="0" smtClean="0">
                          <a:ln>
                            <a:noFill/>
                          </a:ln>
                          <a:solidFill>
                            <a:srgbClr val="00B050"/>
                          </a:solidFill>
                          <a:effectLst/>
                          <a:latin typeface="Calibri" pitchFamily="34" charset="0"/>
                          <a:ea typeface="ＭＳ Ｐゴシック" pitchFamily="34" charset="-128"/>
                          <a:cs typeface="+mn-cs"/>
                        </a:rPr>
                        <a:t>landslides</a:t>
                      </a:r>
                      <a:r>
                        <a:rPr kumimoji="0" lang="pt-BR"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in Bhutan Himalaya</a:t>
                      </a:r>
                      <a:endParaRPr kumimoji="0" lang="pt-BR" sz="1100" b="0" i="0" u="none" strike="noStrike" cap="none" normalizeH="0" baseline="0" dirty="0" smtClean="0">
                        <a:ln>
                          <a:noFill/>
                        </a:ln>
                        <a:solidFill>
                          <a:srgbClr val="00B050"/>
                        </a:solidFill>
                        <a:effectLst/>
                        <a:latin typeface="Calibri" pitchFamily="34" charset="0"/>
                        <a:ea typeface="ＭＳ Ｐゴシック" pitchFamily="34" charset="-128"/>
                      </a:endParaRPr>
                    </a:p>
                  </a:txBody>
                  <a:tcPr marL="6951" marR="6951" marT="6949" marB="0" anchor="b" horzOverflow="overflow"/>
                </a:tc>
              </a:tr>
              <a:tr h="19475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alibri" pitchFamily="34" charset="0"/>
                          <a:ea typeface="ＭＳ Ｐゴシック" pitchFamily="34" charset="-128"/>
                        </a:rPr>
                        <a:t>NOA (Greece)</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err="1" smtClean="0">
                          <a:ln>
                            <a:noFill/>
                          </a:ln>
                          <a:solidFill>
                            <a:srgbClr val="0066FF"/>
                          </a:solidFill>
                          <a:effectLst/>
                          <a:latin typeface="Calibri" pitchFamily="34" charset="0"/>
                          <a:ea typeface="ＭＳ Ｐゴシック" pitchFamily="34" charset="-128"/>
                        </a:rPr>
                        <a:t>Geohazard</a:t>
                      </a:r>
                      <a:r>
                        <a:rPr kumimoji="0" lang="en-GB" sz="1100" b="0" i="0" u="none" strike="noStrike" cap="none" normalizeH="0" baseline="0" dirty="0" smtClean="0">
                          <a:ln>
                            <a:noFill/>
                          </a:ln>
                          <a:solidFill>
                            <a:srgbClr val="00B050"/>
                          </a:solidFill>
                          <a:effectLst/>
                          <a:latin typeface="Calibri" pitchFamily="34" charset="0"/>
                          <a:ea typeface="ＭＳ Ｐゴシック" pitchFamily="34" charset="-128"/>
                        </a:rPr>
                        <a:t> </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sites in Greece</a:t>
                      </a: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ＭＳ Ｐゴシック" pitchFamily="34" charset="-128"/>
                        </a:rPr>
                        <a:t>SATIM (Poland)</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Silesia &amp; Warsaw (Poland)</a:t>
                      </a:r>
                    </a:p>
                  </a:txBody>
                  <a:tcPr marL="6951" marR="6951" marT="6949" marB="0" anchor="b" horzOverflow="overflow"/>
                </a:tc>
              </a:tr>
              <a:tr h="35940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Obs. Physique du Globe de Clermont-Ferrand (France)</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C00000"/>
                          </a:solidFill>
                          <a:effectLst/>
                          <a:latin typeface="Calibri" pitchFamily="34" charset="0"/>
                          <a:ea typeface="ＭＳ Ｐゴシック" pitchFamily="34" charset="-128"/>
                        </a:rPr>
                        <a:t>Piton de la </a:t>
                      </a:r>
                      <a:r>
                        <a:rPr kumimoji="0" lang="en-GB" sz="1100" b="0" i="0" u="none" strike="noStrike" cap="none" normalizeH="0" baseline="0" dirty="0" err="1" smtClean="0">
                          <a:ln>
                            <a:noFill/>
                          </a:ln>
                          <a:solidFill>
                            <a:srgbClr val="C00000"/>
                          </a:solidFill>
                          <a:effectLst/>
                          <a:latin typeface="Calibri" pitchFamily="34" charset="0"/>
                          <a:ea typeface="ＭＳ Ｐゴシック" pitchFamily="34" charset="-128"/>
                        </a:rPr>
                        <a:t>Fournaise</a:t>
                      </a:r>
                      <a:r>
                        <a:rPr kumimoji="0" lang="en-GB" sz="1100" b="0" i="0" u="none" strike="noStrike" cap="none" normalizeH="0" baseline="0" dirty="0" smtClean="0">
                          <a:ln>
                            <a:noFill/>
                          </a:ln>
                          <a:solidFill>
                            <a:srgbClr val="C00000"/>
                          </a:solidFill>
                          <a:effectLst/>
                          <a:latin typeface="Calibri" pitchFamily="34" charset="0"/>
                          <a:ea typeface="ＭＳ Ｐゴシック" pitchFamily="34" charset="-128"/>
                        </a:rPr>
                        <a:t> </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in La </a:t>
                      </a:r>
                      <a:r>
                        <a:rPr kumimoji="0" lang="en-GB" sz="1100" b="0" i="0" u="none" strike="noStrike" kern="1200" cap="none" normalizeH="0" baseline="0" dirty="0" err="1" smtClean="0">
                          <a:ln>
                            <a:noFill/>
                          </a:ln>
                          <a:solidFill>
                            <a:schemeClr val="accent6">
                              <a:lumMod val="50000"/>
                            </a:schemeClr>
                          </a:solidFill>
                          <a:effectLst/>
                          <a:latin typeface="Calibri" pitchFamily="34" charset="0"/>
                          <a:ea typeface="ＭＳ Ｐゴシック" pitchFamily="34" charset="-128"/>
                          <a:cs typeface="+mn-cs"/>
                        </a:rPr>
                        <a:t>Réunion</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a:t>
                      </a:r>
                      <a:r>
                        <a:rPr kumimoji="0" lang="en-GB" sz="1100" b="0" i="0" u="none" strike="noStrike" cap="none" normalizeH="0" baseline="0" dirty="0" smtClean="0">
                          <a:ln>
                            <a:noFill/>
                          </a:ln>
                          <a:solidFill>
                            <a:srgbClr val="C00000"/>
                          </a:solidFill>
                          <a:effectLst/>
                          <a:latin typeface="Calibri" pitchFamily="34" charset="0"/>
                          <a:ea typeface="ＭＳ Ｐゴシック" pitchFamily="34" charset="-128"/>
                        </a:rPr>
                        <a:t>Cordon del </a:t>
                      </a:r>
                      <a:r>
                        <a:rPr kumimoji="0" lang="en-GB" sz="1100" b="0" i="0" u="none" strike="noStrike" cap="none" normalizeH="0" baseline="0" dirty="0" err="1" smtClean="0">
                          <a:ln>
                            <a:noFill/>
                          </a:ln>
                          <a:solidFill>
                            <a:srgbClr val="C00000"/>
                          </a:solidFill>
                          <a:effectLst/>
                          <a:latin typeface="Calibri" pitchFamily="34" charset="0"/>
                          <a:ea typeface="ＭＳ Ｐゴシック" pitchFamily="34" charset="-128"/>
                        </a:rPr>
                        <a:t>Azufre</a:t>
                      </a:r>
                      <a:r>
                        <a:rPr kumimoji="0" lang="en-GB" sz="1100" b="0" i="0" u="none" strike="noStrike" cap="none" normalizeH="0" baseline="0" dirty="0" smtClean="0">
                          <a:ln>
                            <a:noFill/>
                          </a:ln>
                          <a:solidFill>
                            <a:srgbClr val="C00000"/>
                          </a:solidFill>
                          <a:effectLst/>
                          <a:latin typeface="Calibri" pitchFamily="34" charset="0"/>
                          <a:ea typeface="ＭＳ Ｐゴシック" pitchFamily="34" charset="-128"/>
                        </a:rPr>
                        <a:t> / </a:t>
                      </a:r>
                      <a:r>
                        <a:rPr kumimoji="0" lang="en-GB" sz="1100" b="0" i="0" u="none" strike="noStrike" cap="none" normalizeH="0" baseline="0" dirty="0" err="1" smtClean="0">
                          <a:ln>
                            <a:noFill/>
                          </a:ln>
                          <a:solidFill>
                            <a:srgbClr val="C00000"/>
                          </a:solidFill>
                          <a:effectLst/>
                          <a:latin typeface="Calibri" pitchFamily="34" charset="0"/>
                          <a:ea typeface="ＭＳ Ｐゴシック" pitchFamily="34" charset="-128"/>
                        </a:rPr>
                        <a:t>Lastarria</a:t>
                      </a:r>
                      <a:r>
                        <a:rPr kumimoji="0" lang="en-GB" sz="1100" b="0" i="0" u="none" strike="noStrike" cap="none" normalizeH="0" baseline="0" dirty="0" smtClean="0">
                          <a:ln>
                            <a:noFill/>
                          </a:ln>
                          <a:solidFill>
                            <a:srgbClr val="C00000"/>
                          </a:solidFill>
                          <a:effectLst/>
                          <a:latin typeface="Calibri" pitchFamily="34" charset="0"/>
                          <a:ea typeface="ＭＳ Ｐゴシック" pitchFamily="34" charset="-128"/>
                        </a:rPr>
                        <a:t> </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in Chile–Argentina</a:t>
                      </a:r>
                    </a:p>
                  </a:txBody>
                  <a:tcPr marL="6951" marR="6951" marT="6949" marB="0" anchor="b" horzOverflow="overflow"/>
                </a:tc>
              </a:tr>
              <a:tr h="19259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INGV Catania (Italy)</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C00000"/>
                          </a:solidFill>
                          <a:effectLst/>
                          <a:latin typeface="Calibri" pitchFamily="34" charset="0"/>
                          <a:ea typeface="ＭＳ Ｐゴシック" pitchFamily="34" charset="-128"/>
                        </a:rPr>
                        <a:t>Etna &amp; </a:t>
                      </a:r>
                      <a:r>
                        <a:rPr kumimoji="0" lang="en-GB" sz="1100" b="0" i="0" u="none" strike="noStrike" cap="none" normalizeH="0" baseline="0" dirty="0" err="1" smtClean="0">
                          <a:ln>
                            <a:noFill/>
                          </a:ln>
                          <a:solidFill>
                            <a:srgbClr val="C00000"/>
                          </a:solidFill>
                          <a:effectLst/>
                          <a:latin typeface="Calibri" pitchFamily="34" charset="0"/>
                          <a:ea typeface="ＭＳ Ｐゴシック" pitchFamily="34" charset="-128"/>
                        </a:rPr>
                        <a:t>Campi</a:t>
                      </a:r>
                      <a:r>
                        <a:rPr kumimoji="0" lang="en-GB" sz="1100" b="0" i="0" u="none" strike="noStrike" cap="none" normalizeH="0" baseline="0" dirty="0" smtClean="0">
                          <a:ln>
                            <a:noFill/>
                          </a:ln>
                          <a:solidFill>
                            <a:srgbClr val="C00000"/>
                          </a:solidFill>
                          <a:effectLst/>
                          <a:latin typeface="Calibri" pitchFamily="34" charset="0"/>
                          <a:ea typeface="ＭＳ Ｐゴシック" pitchFamily="34" charset="-128"/>
                        </a:rPr>
                        <a:t> </a:t>
                      </a:r>
                      <a:r>
                        <a:rPr kumimoji="0" lang="en-GB" sz="1100" b="0" i="0" u="none" strike="noStrike" cap="none" normalizeH="0" baseline="0" dirty="0" err="1" smtClean="0">
                          <a:ln>
                            <a:noFill/>
                          </a:ln>
                          <a:solidFill>
                            <a:srgbClr val="C00000"/>
                          </a:solidFill>
                          <a:effectLst/>
                          <a:latin typeface="Calibri" pitchFamily="34" charset="0"/>
                          <a:ea typeface="ＭＳ Ｐゴシック" pitchFamily="34" charset="-128"/>
                        </a:rPr>
                        <a:t>Flegrei</a:t>
                      </a:r>
                      <a:r>
                        <a:rPr kumimoji="0" lang="en-GB" sz="1100" b="0" i="0" u="none" strike="noStrike" cap="none" normalizeH="0" baseline="0" dirty="0" smtClean="0">
                          <a:ln>
                            <a:noFill/>
                          </a:ln>
                          <a:solidFill>
                            <a:srgbClr val="C00000"/>
                          </a:solidFill>
                          <a:effectLst/>
                          <a:latin typeface="Calibri" pitchFamily="34" charset="0"/>
                          <a:ea typeface="ＭＳ Ｐゴシック" pitchFamily="34" charset="-128"/>
                        </a:rPr>
                        <a:t> / Vesuvius</a:t>
                      </a: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British </a:t>
                      </a:r>
                      <a:r>
                        <a:rPr kumimoji="0" lang="fr-FR" sz="1100" b="0" i="0" u="none" strike="noStrike" cap="none" normalizeH="0" baseline="0" dirty="0" err="1" smtClean="0">
                          <a:ln>
                            <a:noFill/>
                          </a:ln>
                          <a:solidFill>
                            <a:schemeClr val="tx1"/>
                          </a:solidFill>
                          <a:effectLst/>
                          <a:latin typeface="Calibri" pitchFamily="34" charset="0"/>
                          <a:ea typeface="ＭＳ Ｐゴシック" pitchFamily="34" charset="-128"/>
                        </a:rPr>
                        <a:t>Geological</a:t>
                      </a: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 Survey (UK)</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Urban areas of Great Britain</a:t>
                      </a:r>
                    </a:p>
                  </a:txBody>
                  <a:tcPr marL="6951" marR="6951" marT="6949" marB="0" anchor="b" horzOverflow="overflow"/>
                </a:tc>
              </a:tr>
              <a:tr h="19475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1" i="0" u="none" strike="noStrike" cap="none" normalizeH="0" baseline="0" dirty="0" err="1" smtClean="0">
                          <a:ln>
                            <a:noFill/>
                          </a:ln>
                          <a:solidFill>
                            <a:schemeClr val="tx1"/>
                          </a:solidFill>
                          <a:effectLst/>
                          <a:latin typeface="Calibri" pitchFamily="34" charset="0"/>
                          <a:ea typeface="ＭＳ Ｐゴシック" pitchFamily="34" charset="-128"/>
                        </a:rPr>
                        <a:t>University</a:t>
                      </a:r>
                      <a:r>
                        <a:rPr kumimoji="0" lang="fr-FR" sz="1100" b="1" i="0" u="none" strike="noStrike" cap="none" normalizeH="0" baseline="0" dirty="0" smtClean="0">
                          <a:ln>
                            <a:noFill/>
                          </a:ln>
                          <a:solidFill>
                            <a:schemeClr val="tx1"/>
                          </a:solidFill>
                          <a:effectLst/>
                          <a:latin typeface="Calibri" pitchFamily="34" charset="0"/>
                          <a:ea typeface="ＭＳ Ｐゴシック" pitchFamily="34" charset="-128"/>
                        </a:rPr>
                        <a:t> of Leeds (UK)</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Active deformation in the </a:t>
                      </a:r>
                      <a:r>
                        <a:rPr kumimoji="0" lang="en-GB" sz="1100" b="0" i="0" u="none" strike="noStrike" kern="1200" cap="none" normalizeH="0" baseline="0" dirty="0" smtClean="0">
                          <a:ln>
                            <a:noFill/>
                          </a:ln>
                          <a:solidFill>
                            <a:srgbClr val="0066FF"/>
                          </a:solidFill>
                          <a:effectLst/>
                          <a:latin typeface="Calibri" pitchFamily="34" charset="0"/>
                          <a:ea typeface="ＭＳ Ｐゴシック" pitchFamily="34" charset="-128"/>
                          <a:cs typeface="+mn-cs"/>
                        </a:rPr>
                        <a:t>Alpine-Himalayan belt</a:t>
                      </a:r>
                    </a:p>
                  </a:txBody>
                  <a:tcPr marL="6951" marR="6951" marT="6949" marB="0" anchor="b" horzOverflow="overflow"/>
                </a:tc>
              </a:tr>
              <a:tr h="35940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ESA</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Over calibration sites: Rain forest, Germany (DLR targets), Australia Milan, Chicago, Sao Paulo</a:t>
                      </a:r>
                    </a:p>
                  </a:txBody>
                  <a:tcPr marL="6951" marR="6951" marT="6949" marB="0" anchor="b" horzOverflow="overflow"/>
                </a:tc>
              </a:tr>
              <a:tr h="35940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ESA(Progressive Systems SLR)</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kern="1200" cap="none" normalizeH="0" baseline="0" dirty="0" smtClean="0">
                          <a:ln>
                            <a:noFill/>
                          </a:ln>
                          <a:solidFill>
                            <a:srgbClr val="0066FF"/>
                          </a:solidFill>
                          <a:effectLst/>
                          <a:latin typeface="Calibri" pitchFamily="34" charset="0"/>
                          <a:ea typeface="ＭＳ Ｐゴシック" pitchFamily="34" charset="-128"/>
                          <a:cs typeface="+mn-cs"/>
                        </a:rPr>
                        <a:t>Greater Cairo</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South </a:t>
                      </a:r>
                      <a:r>
                        <a:rPr kumimoji="0" lang="en-GB" sz="1100" b="0" i="0" u="none" strike="noStrike" kern="1200" cap="none" normalizeH="0" baseline="0" dirty="0" err="1" smtClean="0">
                          <a:ln>
                            <a:noFill/>
                          </a:ln>
                          <a:solidFill>
                            <a:schemeClr val="accent6">
                              <a:lumMod val="50000"/>
                            </a:schemeClr>
                          </a:solidFill>
                          <a:effectLst/>
                          <a:latin typeface="Calibri" pitchFamily="34" charset="0"/>
                          <a:ea typeface="ＭＳ Ｐゴシック" pitchFamily="34" charset="-128"/>
                          <a:cs typeface="+mn-cs"/>
                        </a:rPr>
                        <a:t>Rayan</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dune field, Middle Egypt province and </a:t>
                      </a:r>
                      <a:r>
                        <a:rPr kumimoji="0" lang="en-GB" sz="1100" b="0" i="0" u="none" strike="noStrike" kern="1200" cap="none" normalizeH="0" baseline="0" dirty="0" smtClean="0">
                          <a:ln>
                            <a:noFill/>
                          </a:ln>
                          <a:solidFill>
                            <a:srgbClr val="0066FF"/>
                          </a:solidFill>
                          <a:effectLst/>
                          <a:latin typeface="Calibri" pitchFamily="34" charset="0"/>
                          <a:ea typeface="ＭＳ Ｐゴシック" pitchFamily="34" charset="-128"/>
                          <a:cs typeface="+mn-cs"/>
                        </a:rPr>
                        <a:t>Aswan </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province</a:t>
                      </a:r>
                    </a:p>
                  </a:txBody>
                  <a:tcPr marL="6951" marR="6951" marT="6949" marB="0" anchor="b" horzOverflow="overflow"/>
                </a:tc>
              </a:tr>
              <a:tr h="35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CNR IREA (</a:t>
                      </a:r>
                      <a:r>
                        <a:rPr kumimoji="0" lang="fr-FR" sz="1100" b="0" i="0" u="none" strike="noStrike" cap="none" normalizeH="0" baseline="0" dirty="0" err="1" smtClean="0">
                          <a:ln>
                            <a:noFill/>
                          </a:ln>
                          <a:solidFill>
                            <a:schemeClr val="tx1"/>
                          </a:solidFill>
                          <a:effectLst/>
                          <a:latin typeface="Calibri" pitchFamily="34" charset="0"/>
                          <a:ea typeface="ＭＳ Ｐゴシック" pitchFamily="34" charset="-128"/>
                        </a:rPr>
                        <a:t>Italy</a:t>
                      </a: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Tests on </a:t>
                      </a:r>
                      <a:r>
                        <a:rPr kumimoji="0" lang="en-GB" sz="1100" b="0" i="0" u="none" strike="noStrike" kern="1200" cap="none" normalizeH="0" baseline="0" dirty="0" smtClean="0">
                          <a:ln>
                            <a:noFill/>
                          </a:ln>
                          <a:solidFill>
                            <a:srgbClr val="C00000"/>
                          </a:solidFill>
                          <a:effectLst/>
                          <a:latin typeface="Calibri" pitchFamily="34" charset="0"/>
                          <a:ea typeface="ＭＳ Ｐゴシック" pitchFamily="34" charset="-128"/>
                          <a:cs typeface="+mn-cs"/>
                        </a:rPr>
                        <a:t>Italian volcanoes</a:t>
                      </a:r>
                      <a:r>
                        <a:rPr kumimoji="0" lang="en-GB" sz="1100" b="0" i="0" u="none" strike="noStrike" kern="1200" cap="none" normalizeH="0" baseline="0" dirty="0" smtClean="0">
                          <a:ln>
                            <a:noFill/>
                          </a:ln>
                          <a:solidFill>
                            <a:srgbClr val="0066FF"/>
                          </a:solidFill>
                          <a:effectLst/>
                          <a:latin typeface="Calibri" pitchFamily="34" charset="0"/>
                          <a:ea typeface="ＭＳ Ｐゴシック" pitchFamily="34" charset="-128"/>
                          <a:cs typeface="+mn-cs"/>
                        </a:rPr>
                        <a:t> </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and</a:t>
                      </a:r>
                      <a:r>
                        <a:rPr kumimoji="0" lang="en-GB" sz="1100" b="0" i="0" u="none" strike="noStrike" kern="1200" cap="none" normalizeH="0" baseline="0" dirty="0" smtClean="0">
                          <a:ln>
                            <a:noFill/>
                          </a:ln>
                          <a:solidFill>
                            <a:srgbClr val="0066FF"/>
                          </a:solidFill>
                          <a:effectLst/>
                          <a:latin typeface="Calibri" pitchFamily="34" charset="0"/>
                          <a:ea typeface="ＭＳ Ｐゴシック" pitchFamily="34" charset="-128"/>
                          <a:cs typeface="+mn-cs"/>
                        </a:rPr>
                        <a:t> </a:t>
                      </a:r>
                      <a:r>
                        <a:rPr kumimoji="0" lang="en-GB" sz="1100" b="0" i="0" u="none" strike="noStrike" kern="1200" cap="none" normalizeH="0" baseline="0" dirty="0" smtClean="0">
                          <a:ln>
                            <a:noFill/>
                          </a:ln>
                          <a:solidFill>
                            <a:srgbClr val="C00000"/>
                          </a:solidFill>
                          <a:effectLst/>
                          <a:latin typeface="Calibri" pitchFamily="34" charset="0"/>
                          <a:ea typeface="ＭＳ Ｐゴシック" pitchFamily="34" charset="-128"/>
                          <a:cs typeface="+mn-cs"/>
                        </a:rPr>
                        <a:t>Hawaiian and Japanese volcanic</a:t>
                      </a:r>
                      <a:r>
                        <a:rPr kumimoji="0" lang="en-GB" sz="1100" b="0" i="0" u="none" strike="noStrike" kern="1200" cap="none" normalizeH="0" baseline="0" dirty="0" smtClean="0">
                          <a:ln>
                            <a:noFill/>
                          </a:ln>
                          <a:solidFill>
                            <a:srgbClr val="0066FF"/>
                          </a:solidFill>
                          <a:effectLst/>
                          <a:latin typeface="Calibri" pitchFamily="34" charset="0"/>
                          <a:ea typeface="ＭＳ Ｐゴシック" pitchFamily="34" charset="-128"/>
                          <a:cs typeface="+mn-cs"/>
                        </a:rPr>
                        <a:t> </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and</a:t>
                      </a:r>
                      <a:r>
                        <a:rPr kumimoji="0" lang="en-GB" sz="1100" b="0" i="0" u="none" strike="noStrike" kern="1200" cap="none" normalizeH="0" baseline="0" dirty="0" smtClean="0">
                          <a:ln>
                            <a:noFill/>
                          </a:ln>
                          <a:solidFill>
                            <a:srgbClr val="0066FF"/>
                          </a:solidFill>
                          <a:effectLst/>
                          <a:latin typeface="Calibri" pitchFamily="34" charset="0"/>
                          <a:ea typeface="ＭＳ Ｐゴシック" pitchFamily="34" charset="-128"/>
                          <a:cs typeface="+mn-cs"/>
                        </a:rPr>
                        <a:t> seismic </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areas</a:t>
                      </a:r>
                    </a:p>
                  </a:txBody>
                  <a:tcPr marL="6951" marR="6951" marT="6949" marB="0" anchor="b" horzOverflow="overflow"/>
                </a:tc>
              </a:tr>
              <a:tr h="35940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cap="none" normalizeH="0" baseline="0" dirty="0" err="1" smtClean="0">
                          <a:ln>
                            <a:noFill/>
                          </a:ln>
                          <a:solidFill>
                            <a:schemeClr val="tx1"/>
                          </a:solidFill>
                          <a:effectLst/>
                          <a:latin typeface="Calibri" pitchFamily="34" charset="0"/>
                          <a:ea typeface="ＭＳ Ｐゴシック" pitchFamily="34" charset="-128"/>
                        </a:rPr>
                        <a:t>Universita</a:t>
                      </a: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 De L’ Aquila  (</a:t>
                      </a:r>
                      <a:r>
                        <a:rPr kumimoji="0" lang="fr-FR" sz="1100" b="0" i="0" u="none" strike="noStrike" cap="none" normalizeH="0" baseline="0" dirty="0" err="1" smtClean="0">
                          <a:ln>
                            <a:noFill/>
                          </a:ln>
                          <a:solidFill>
                            <a:schemeClr val="tx1"/>
                          </a:solidFill>
                          <a:effectLst/>
                          <a:latin typeface="Calibri" pitchFamily="34" charset="0"/>
                          <a:ea typeface="ＭＳ Ｐゴシック" pitchFamily="34" charset="-128"/>
                        </a:rPr>
                        <a:t>Italy</a:t>
                      </a: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kern="1200" cap="none" normalizeH="0" baseline="0" dirty="0" err="1" smtClean="0">
                          <a:ln>
                            <a:noFill/>
                          </a:ln>
                          <a:solidFill>
                            <a:schemeClr val="accent6">
                              <a:lumMod val="50000"/>
                            </a:schemeClr>
                          </a:solidFill>
                          <a:effectLst/>
                          <a:latin typeface="Calibri" pitchFamily="34" charset="0"/>
                          <a:ea typeface="ＭＳ Ｐゴシック" pitchFamily="34" charset="-128"/>
                          <a:cs typeface="+mn-cs"/>
                        </a:rPr>
                        <a:t>Abruzzo</a:t>
                      </a:r>
                      <a:r>
                        <a:rPr kumimoji="0" lang="fr-FR"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a:t>
                      </a:r>
                      <a:r>
                        <a:rPr kumimoji="0" lang="fr-FR" sz="1100" b="0" i="0" u="none" strike="noStrike" kern="1200" cap="none" normalizeH="0" baseline="0" dirty="0" err="1" smtClean="0">
                          <a:ln>
                            <a:noFill/>
                          </a:ln>
                          <a:solidFill>
                            <a:schemeClr val="accent6">
                              <a:lumMod val="50000"/>
                            </a:schemeClr>
                          </a:solidFill>
                          <a:effectLst/>
                          <a:latin typeface="Calibri" pitchFamily="34" charset="0"/>
                          <a:ea typeface="ＭＳ Ｐゴシック" pitchFamily="34" charset="-128"/>
                          <a:cs typeface="+mn-cs"/>
                        </a:rPr>
                        <a:t>region</a:t>
                      </a:r>
                      <a:r>
                        <a:rPr kumimoji="0" lang="fr-FR"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L’ Aquila and Teramo for post-</a:t>
                      </a:r>
                      <a:r>
                        <a:rPr kumimoji="0" lang="fr-FR" sz="1100" b="0" i="0" u="none" strike="noStrike" kern="1200" cap="none" normalizeH="0" baseline="0" dirty="0" err="1" smtClean="0">
                          <a:ln>
                            <a:noFill/>
                          </a:ln>
                          <a:solidFill>
                            <a:srgbClr val="0070C0"/>
                          </a:solidFill>
                          <a:effectLst/>
                          <a:latin typeface="Calibri" pitchFamily="34" charset="0"/>
                          <a:ea typeface="ＭＳ Ｐゴシック" pitchFamily="34" charset="-128"/>
                          <a:cs typeface="+mn-cs"/>
                        </a:rPr>
                        <a:t>seismic</a:t>
                      </a:r>
                      <a:r>
                        <a:rPr kumimoji="0" lang="fr-FR"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a:t>
                      </a:r>
                      <a:r>
                        <a:rPr kumimoji="0" lang="fr-FR" sz="1100" b="0" i="0" u="none" strike="noStrike" kern="1200" cap="none" normalizeH="0" baseline="0" dirty="0" err="1" smtClean="0">
                          <a:ln>
                            <a:noFill/>
                          </a:ln>
                          <a:solidFill>
                            <a:schemeClr val="accent6">
                              <a:lumMod val="50000"/>
                            </a:schemeClr>
                          </a:solidFill>
                          <a:effectLst/>
                          <a:latin typeface="Calibri" pitchFamily="34" charset="0"/>
                          <a:ea typeface="ＭＳ Ｐゴシック" pitchFamily="34" charset="-128"/>
                          <a:cs typeface="+mn-cs"/>
                        </a:rPr>
                        <a:t>ground</a:t>
                      </a:r>
                      <a:r>
                        <a:rPr kumimoji="0" lang="fr-FR"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a:t>
                      </a:r>
                      <a:r>
                        <a:rPr kumimoji="0" lang="fr-FR" sz="1100" b="0" i="0" u="none" strike="noStrike" kern="1200" cap="none" normalizeH="0" baseline="0" dirty="0" err="1" smtClean="0">
                          <a:ln>
                            <a:noFill/>
                          </a:ln>
                          <a:solidFill>
                            <a:schemeClr val="accent6">
                              <a:lumMod val="50000"/>
                            </a:schemeClr>
                          </a:solidFill>
                          <a:effectLst/>
                          <a:latin typeface="Calibri" pitchFamily="34" charset="0"/>
                          <a:ea typeface="ＭＳ Ｐゴシック" pitchFamily="34" charset="-128"/>
                          <a:cs typeface="+mn-cs"/>
                        </a:rPr>
                        <a:t>displacements</a:t>
                      </a:r>
                      <a:r>
                        <a:rPr kumimoji="0" lang="fr-FR"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a:t>
                      </a:r>
                      <a:endPar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endParaRP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cap="none" normalizeH="0" baseline="0" dirty="0" err="1" smtClean="0">
                          <a:ln>
                            <a:noFill/>
                          </a:ln>
                          <a:solidFill>
                            <a:schemeClr val="tx1"/>
                          </a:solidFill>
                          <a:effectLst/>
                          <a:latin typeface="Calibri" pitchFamily="34" charset="0"/>
                          <a:ea typeface="ＭＳ Ｐゴシック" pitchFamily="34" charset="-128"/>
                        </a:rPr>
                        <a:t>University</a:t>
                      </a: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 </a:t>
                      </a:r>
                      <a:r>
                        <a:rPr kumimoji="0" lang="fr-FR" sz="1100" b="0" i="0" u="none" strike="noStrike" cap="none" normalizeH="0" baseline="0" dirty="0" err="1" smtClean="0">
                          <a:ln>
                            <a:noFill/>
                          </a:ln>
                          <a:solidFill>
                            <a:schemeClr val="tx1"/>
                          </a:solidFill>
                          <a:effectLst/>
                          <a:latin typeface="Calibri" pitchFamily="34" charset="0"/>
                          <a:ea typeface="ＭＳ Ｐゴシック" pitchFamily="34" charset="-128"/>
                        </a:rPr>
                        <a:t>College</a:t>
                      </a: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 of London (UK)</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UK </a:t>
                      </a:r>
                      <a:r>
                        <a:rPr kumimoji="0" lang="fr-FR" sz="1100" b="0" i="0" u="none" strike="noStrike" kern="1200" cap="none" normalizeH="0" baseline="0" dirty="0" err="1" smtClean="0">
                          <a:ln>
                            <a:noFill/>
                          </a:ln>
                          <a:solidFill>
                            <a:srgbClr val="00B050"/>
                          </a:solidFill>
                          <a:effectLst/>
                          <a:latin typeface="Calibri" pitchFamily="34" charset="0"/>
                          <a:ea typeface="ＭＳ Ｐゴシック" pitchFamily="34" charset="-128"/>
                          <a:cs typeface="+mn-cs"/>
                        </a:rPr>
                        <a:t>landslides</a:t>
                      </a:r>
                      <a:endParaRPr kumimoji="0" lang="en-GB" sz="1100" b="0" i="0" u="none" strike="noStrike" kern="1200" cap="none" normalizeH="0" baseline="0" dirty="0" smtClean="0">
                        <a:ln>
                          <a:noFill/>
                        </a:ln>
                        <a:solidFill>
                          <a:srgbClr val="00B050"/>
                        </a:solidFill>
                        <a:effectLst/>
                        <a:latin typeface="Calibri" pitchFamily="34" charset="0"/>
                        <a:ea typeface="ＭＳ Ｐゴシック" pitchFamily="34" charset="-128"/>
                        <a:cs typeface="+mn-cs"/>
                      </a:endParaRP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cap="none" normalizeH="0" baseline="0" dirty="0" err="1" smtClean="0">
                          <a:ln>
                            <a:noFill/>
                          </a:ln>
                          <a:solidFill>
                            <a:schemeClr val="tx1"/>
                          </a:solidFill>
                          <a:effectLst/>
                          <a:latin typeface="Calibri" pitchFamily="34" charset="0"/>
                          <a:ea typeface="ＭＳ Ｐゴシック" pitchFamily="34" charset="-128"/>
                        </a:rPr>
                        <a:t>University</a:t>
                      </a: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 of Rabat(</a:t>
                      </a:r>
                      <a:r>
                        <a:rPr kumimoji="0" lang="fr-FR" sz="1100" b="0" i="0" u="none" strike="noStrike" cap="none" normalizeH="0" baseline="0" dirty="0" err="1" smtClean="0">
                          <a:ln>
                            <a:noFill/>
                          </a:ln>
                          <a:solidFill>
                            <a:schemeClr val="tx1"/>
                          </a:solidFill>
                          <a:effectLst/>
                          <a:latin typeface="Calibri" pitchFamily="34" charset="0"/>
                          <a:ea typeface="ＭＳ Ｐゴシック" pitchFamily="34" charset="-128"/>
                        </a:rPr>
                        <a:t>Morocco</a:t>
                      </a: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kern="1200" cap="none" normalizeH="0" baseline="0" dirty="0" err="1" smtClean="0">
                          <a:ln>
                            <a:noFill/>
                          </a:ln>
                          <a:solidFill>
                            <a:schemeClr val="accent6">
                              <a:lumMod val="50000"/>
                            </a:schemeClr>
                          </a:solidFill>
                          <a:effectLst/>
                          <a:latin typeface="Calibri" pitchFamily="34" charset="0"/>
                          <a:ea typeface="ＭＳ Ｐゴシック" pitchFamily="34" charset="-128"/>
                          <a:cs typeface="+mn-cs"/>
                        </a:rPr>
                        <a:t>Morocco</a:t>
                      </a:r>
                      <a:r>
                        <a:rPr kumimoji="0" lang="fr-FR" sz="1100" b="0" i="0" u="none" strike="noStrike" kern="1200" cap="none" normalizeH="0" baseline="0" dirty="0" smtClean="0">
                          <a:ln>
                            <a:noFill/>
                          </a:ln>
                          <a:solidFill>
                            <a:srgbClr val="0066FF"/>
                          </a:solidFill>
                          <a:effectLst/>
                          <a:latin typeface="Calibri" pitchFamily="34" charset="0"/>
                          <a:ea typeface="ＭＳ Ｐゴシック" pitchFamily="34" charset="-128"/>
                          <a:cs typeface="+mn-cs"/>
                        </a:rPr>
                        <a:t> </a:t>
                      </a:r>
                      <a:r>
                        <a:rPr kumimoji="0" lang="fr-FR" sz="1100" b="0" i="0" u="none" strike="noStrike" kern="1200" cap="none" normalizeH="0" baseline="0" dirty="0" err="1" smtClean="0">
                          <a:ln>
                            <a:noFill/>
                          </a:ln>
                          <a:solidFill>
                            <a:srgbClr val="0066FF"/>
                          </a:solidFill>
                          <a:effectLst/>
                          <a:latin typeface="Calibri" pitchFamily="34" charset="0"/>
                          <a:ea typeface="ＭＳ Ｐゴシック" pitchFamily="34" charset="-128"/>
                          <a:cs typeface="+mn-cs"/>
                        </a:rPr>
                        <a:t>seismic</a:t>
                      </a:r>
                      <a:r>
                        <a:rPr kumimoji="0" lang="fr-FR" sz="1100" b="0" i="0" u="none" strike="noStrike" kern="1200" cap="none" normalizeH="0" baseline="0" dirty="0" smtClean="0">
                          <a:ln>
                            <a:noFill/>
                          </a:ln>
                          <a:solidFill>
                            <a:srgbClr val="0066FF"/>
                          </a:solidFill>
                          <a:effectLst/>
                          <a:latin typeface="Calibri" pitchFamily="34" charset="0"/>
                          <a:ea typeface="ＭＳ Ｐゴシック" pitchFamily="34" charset="-128"/>
                          <a:cs typeface="+mn-cs"/>
                        </a:rPr>
                        <a:t> </a:t>
                      </a:r>
                      <a:r>
                        <a:rPr kumimoji="0" lang="fr-FR" sz="1100" b="0" i="0" u="none" strike="noStrike" kern="1200" cap="none" normalizeH="0" baseline="0" dirty="0" err="1" smtClean="0">
                          <a:ln>
                            <a:noFill/>
                          </a:ln>
                          <a:solidFill>
                            <a:schemeClr val="accent6">
                              <a:lumMod val="50000"/>
                            </a:schemeClr>
                          </a:solidFill>
                          <a:effectLst/>
                          <a:latin typeface="Calibri" pitchFamily="34" charset="0"/>
                          <a:ea typeface="ＭＳ Ｐゴシック" pitchFamily="34" charset="-128"/>
                          <a:cs typeface="+mn-cs"/>
                        </a:rPr>
                        <a:t>activity</a:t>
                      </a:r>
                      <a:endPar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endParaRPr>
                    </a:p>
                  </a:txBody>
                  <a:tcPr marL="6951" marR="6951" marT="6949" marB="0" anchor="b" horzOverflow="overflow"/>
                </a:tc>
              </a:tr>
            </a:tbl>
          </a:graphicData>
        </a:graphic>
      </p:graphicFrame>
      <p:sp>
        <p:nvSpPr>
          <p:cNvPr id="2" name="Rectangle 1"/>
          <p:cNvSpPr/>
          <p:nvPr/>
        </p:nvSpPr>
        <p:spPr>
          <a:xfrm>
            <a:off x="8172400" y="1916832"/>
            <a:ext cx="971600" cy="115212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36" tIns="45716" rIns="91436" bIns="45716" spcCol="0" rtlCol="0" anchor="ctr"/>
          <a:lstStyle/>
          <a:p>
            <a:pPr defTabSz="914364" fontAlgn="auto">
              <a:spcBef>
                <a:spcPts val="0"/>
              </a:spcBef>
              <a:spcAft>
                <a:spcPts val="0"/>
              </a:spcAft>
            </a:pPr>
            <a:r>
              <a:rPr lang="fr-FR" sz="1000" dirty="0" err="1" smtClean="0">
                <a:solidFill>
                  <a:srgbClr val="C00000"/>
                </a:solidFill>
              </a:rPr>
              <a:t>Volcanoes</a:t>
            </a:r>
            <a:endParaRPr lang="fr-FR" sz="1000" dirty="0">
              <a:solidFill>
                <a:srgbClr val="C00000"/>
              </a:solidFill>
            </a:endParaRPr>
          </a:p>
          <a:p>
            <a:pPr defTabSz="914364" fontAlgn="auto">
              <a:spcBef>
                <a:spcPts val="0"/>
              </a:spcBef>
              <a:spcAft>
                <a:spcPts val="0"/>
              </a:spcAft>
            </a:pPr>
            <a:r>
              <a:rPr lang="fr-FR" sz="1000" dirty="0">
                <a:solidFill>
                  <a:srgbClr val="0066FF"/>
                </a:solidFill>
                <a:ea typeface="ＭＳ Ｐゴシック" pitchFamily="34" charset="-128"/>
              </a:rPr>
              <a:t>    </a:t>
            </a:r>
            <a:r>
              <a:rPr lang="fr-FR" sz="1000" dirty="0" smtClean="0">
                <a:solidFill>
                  <a:srgbClr val="0066FF"/>
                </a:solidFill>
                <a:ea typeface="ＭＳ Ｐゴシック" pitchFamily="34" charset="-128"/>
              </a:rPr>
              <a:t>   </a:t>
            </a:r>
            <a:r>
              <a:rPr lang="fr-FR" sz="1000" dirty="0" err="1" smtClean="0">
                <a:solidFill>
                  <a:srgbClr val="0066FF"/>
                </a:solidFill>
                <a:ea typeface="ＭＳ Ｐゴシック" pitchFamily="34" charset="-128"/>
              </a:rPr>
              <a:t>Earthquakes</a:t>
            </a:r>
            <a:endParaRPr lang="fr-FR" sz="1000" dirty="0">
              <a:solidFill>
                <a:srgbClr val="0066FF"/>
              </a:solidFill>
              <a:ea typeface="ＭＳ Ｐゴシック" pitchFamily="34" charset="-128"/>
            </a:endParaRPr>
          </a:p>
          <a:p>
            <a:pPr defTabSz="914364" fontAlgn="b"/>
            <a:r>
              <a:rPr lang="fr-FR" sz="1000" dirty="0">
                <a:solidFill>
                  <a:srgbClr val="00B050"/>
                </a:solidFill>
                <a:ea typeface="ＭＳ Ｐゴシック" pitchFamily="34" charset="-128"/>
              </a:rPr>
              <a:t>         </a:t>
            </a:r>
            <a:r>
              <a:rPr lang="fr-FR" sz="1000" dirty="0" smtClean="0">
                <a:solidFill>
                  <a:srgbClr val="00B050"/>
                </a:solidFill>
                <a:ea typeface="ＭＳ Ｐゴシック" pitchFamily="34" charset="-128"/>
              </a:rPr>
              <a:t>     </a:t>
            </a:r>
            <a:r>
              <a:rPr lang="fr-FR" sz="1000" dirty="0" err="1" smtClean="0">
                <a:solidFill>
                  <a:srgbClr val="00B050"/>
                </a:solidFill>
                <a:ea typeface="ＭＳ Ｐゴシック" pitchFamily="34" charset="-128"/>
              </a:rPr>
              <a:t>Landslides</a:t>
            </a:r>
            <a:endParaRPr lang="fr-FR" sz="1000" dirty="0" smtClean="0">
              <a:solidFill>
                <a:srgbClr val="00B050"/>
              </a:solidFill>
              <a:ea typeface="ＭＳ Ｐゴシック" pitchFamily="34" charset="-128"/>
            </a:endParaRPr>
          </a:p>
          <a:p>
            <a:pPr defTabSz="914364" fontAlgn="b"/>
            <a:endParaRPr lang="fr-FR" sz="1000" dirty="0">
              <a:solidFill>
                <a:srgbClr val="00B050"/>
              </a:solidFill>
              <a:ea typeface="ＭＳ Ｐゴシック" pitchFamily="34" charset="-128"/>
            </a:endParaRPr>
          </a:p>
          <a:p>
            <a:pPr defTabSz="914364" fontAlgn="b"/>
            <a:r>
              <a:rPr lang="fr-FR" sz="1000" dirty="0" smtClean="0">
                <a:solidFill>
                  <a:srgbClr val="7030A0"/>
                </a:solidFill>
                <a:ea typeface="ＭＳ Ｐゴシック" pitchFamily="34" charset="-128"/>
              </a:rPr>
              <a:t>Subsidence</a:t>
            </a:r>
            <a:endParaRPr lang="en-GB" sz="1000" dirty="0">
              <a:solidFill>
                <a:srgbClr val="7030A0"/>
              </a:solidFill>
              <a:ea typeface="ＭＳ Ｐゴシック" pitchFamily="34" charset="-128"/>
            </a:endParaRPr>
          </a:p>
        </p:txBody>
      </p:sp>
      <p:sp>
        <p:nvSpPr>
          <p:cNvPr id="3" name="Slide Number Placeholder 2"/>
          <p:cNvSpPr>
            <a:spLocks noGrp="1"/>
          </p:cNvSpPr>
          <p:nvPr>
            <p:ph type="sldNum" sz="quarter" idx="4294967295"/>
          </p:nvPr>
        </p:nvSpPr>
        <p:spPr>
          <a:xfrm>
            <a:off x="7239000" y="6546850"/>
            <a:ext cx="1905000" cy="311150"/>
          </a:xfrm>
          <a:prstGeom prst="rect">
            <a:avLst/>
          </a:prstGeom>
        </p:spPr>
        <p:txBody>
          <a:bodyPr/>
          <a:lstStyle/>
          <a:p>
            <a:fld id="{0E5741A4-A864-49A7-944A-A05ED55E0BC5}" type="slidenum">
              <a:rPr lang="fr-FR" smtClean="0"/>
              <a:pPr/>
              <a:t>19</a:t>
            </a:fld>
            <a:endParaRPr lang="fr-FR"/>
          </a:p>
        </p:txBody>
      </p:sp>
    </p:spTree>
    <p:extLst>
      <p:ext uri="{BB962C8B-B14F-4D97-AF65-F5344CB8AC3E}">
        <p14:creationId xmlns:p14="http://schemas.microsoft.com/office/powerpoint/2010/main" val="3749372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smtClean="0"/>
          </a:p>
        </p:txBody>
      </p:sp>
      <p:sp>
        <p:nvSpPr>
          <p:cNvPr id="3075" name="Title 1"/>
          <p:cNvSpPr>
            <a:spLocks noGrp="1"/>
          </p:cNvSpPr>
          <p:nvPr>
            <p:ph type="title" idx="4294967295"/>
          </p:nvPr>
        </p:nvSpPr>
        <p:spPr>
          <a:xfrm>
            <a:off x="1456998" y="267975"/>
            <a:ext cx="7033179" cy="575355"/>
          </a:xfrm>
        </p:spPr>
        <p:txBody>
          <a:bodyPr/>
          <a:lstStyle/>
          <a:p>
            <a:pPr algn="l" eaLnBrk="1" hangingPunct="1"/>
            <a:r>
              <a:rPr lang="en-GB" altLang="ja-JP" b="0" dirty="0">
                <a:latin typeface="Tahoma" pitchFamily="-106" charset="0"/>
                <a:ea typeface="ＭＳ Ｐゴシック" pitchFamily="-106" charset="-128"/>
                <a:cs typeface="Tahoma" pitchFamily="-106" charset="0"/>
              </a:rPr>
              <a:t/>
            </a:r>
            <a:br>
              <a:rPr lang="en-GB" altLang="ja-JP" b="0" dirty="0">
                <a:latin typeface="Tahoma" pitchFamily="-106" charset="0"/>
                <a:ea typeface="ＭＳ Ｐゴシック" pitchFamily="-106" charset="-128"/>
                <a:cs typeface="Tahoma" pitchFamily="-106" charset="0"/>
              </a:rPr>
            </a:br>
            <a:r>
              <a:rPr lang="en-GB" altLang="ja-JP" dirty="0" smtClean="0">
                <a:latin typeface="Tahoma" pitchFamily="-106" charset="0"/>
                <a:ea typeface="ＭＳ Ｐゴシック" pitchFamily="-106" charset="-128"/>
                <a:cs typeface="Tahoma" pitchFamily="-106" charset="0"/>
              </a:rPr>
              <a:t>Overview of Proposal:</a:t>
            </a:r>
            <a:r>
              <a:rPr lang="en-GB" altLang="ja-JP" dirty="0">
                <a:solidFill>
                  <a:schemeClr val="tx1">
                    <a:lumMod val="75000"/>
                  </a:schemeClr>
                </a:solidFill>
                <a:latin typeface="Arial" pitchFamily="34" charset="0"/>
                <a:ea typeface="ＭＳ Ｐゴシック" pitchFamily="50" charset="-128"/>
                <a:cs typeface="Arial" pitchFamily="34" charset="0"/>
              </a:rPr>
              <a:t/>
            </a:r>
            <a:br>
              <a:rPr lang="en-GB" altLang="ja-JP" dirty="0">
                <a:solidFill>
                  <a:schemeClr val="tx1">
                    <a:lumMod val="75000"/>
                  </a:schemeClr>
                </a:solidFill>
                <a:latin typeface="Arial" pitchFamily="34" charset="0"/>
                <a:ea typeface="ＭＳ Ｐゴシック" pitchFamily="50" charset="-128"/>
                <a:cs typeface="Arial" pitchFamily="34" charset="0"/>
              </a:rPr>
            </a:br>
            <a:endParaRPr lang="en-US" dirty="0">
              <a:latin typeface="Tahoma" pitchFamily="-106" charset="0"/>
              <a:ea typeface="ＭＳ Ｐゴシック" pitchFamily="-106" charset="-128"/>
              <a:cs typeface="Tahoma" pitchFamily="-106" charset="0"/>
            </a:endParaRPr>
          </a:p>
        </p:txBody>
      </p:sp>
      <p:sp>
        <p:nvSpPr>
          <p:cNvPr id="5" name="Rectangle 3"/>
          <p:cNvSpPr txBox="1">
            <a:spLocks noChangeArrowheads="1"/>
          </p:cNvSpPr>
          <p:nvPr/>
        </p:nvSpPr>
        <p:spPr>
          <a:xfrm>
            <a:off x="114300" y="1497288"/>
            <a:ext cx="8915400" cy="2252924"/>
          </a:xfrm>
          <a:prstGeom prst="rect">
            <a:avLst/>
          </a:prstGeom>
          <a:solidFill>
            <a:schemeClr val="accent3"/>
          </a:solidFill>
        </p:spPr>
        <p:txBody>
          <a:bodyPr wrap="square" lIns="0" rIns="432000">
            <a:spAutoFit/>
          </a:bodyPr>
          <a:lstStyle/>
          <a:p>
            <a:pPr marL="719138" lvl="1" indent="-360363" defTabSz="914400">
              <a:lnSpc>
                <a:spcPct val="90000"/>
              </a:lnSpc>
              <a:spcBef>
                <a:spcPct val="20000"/>
              </a:spcBef>
              <a:buFont typeface="Wingdings" panose="05000000000000000000" pitchFamily="2" charset="2"/>
              <a:buChar char="Ø"/>
            </a:pPr>
            <a:r>
              <a:rPr lang="en-US" altLang="ja-JP" b="1" dirty="0" smtClean="0">
                <a:solidFill>
                  <a:schemeClr val="tx2"/>
                </a:solidFill>
                <a:latin typeface="Arial" pitchFamily="34" charset="0"/>
                <a:ea typeface="ＭＳ Ｐゴシック" pitchFamily="50" charset="-128"/>
                <a:cs typeface="Arial" pitchFamily="34" charset="0"/>
              </a:rPr>
              <a:t>A new initiative (Jan 2017) </a:t>
            </a:r>
            <a:r>
              <a:rPr lang="en-US" altLang="ja-JP" dirty="0" smtClean="0">
                <a:solidFill>
                  <a:schemeClr val="tx2"/>
                </a:solidFill>
                <a:latin typeface="Arial" pitchFamily="34" charset="0"/>
                <a:ea typeface="ＭＳ Ｐゴシック" pitchFamily="50" charset="-128"/>
                <a:cs typeface="Arial" pitchFamily="34" charset="0"/>
              </a:rPr>
              <a:t>proposed in the frame of CEOS</a:t>
            </a:r>
          </a:p>
          <a:p>
            <a:pPr marL="719138" lvl="1" indent="-360363" defTabSz="914400">
              <a:lnSpc>
                <a:spcPct val="90000"/>
              </a:lnSpc>
              <a:spcBef>
                <a:spcPct val="20000"/>
              </a:spcBef>
              <a:buFont typeface="Wingdings" panose="05000000000000000000" pitchFamily="2" charset="2"/>
              <a:buChar char="Ø"/>
            </a:pPr>
            <a:r>
              <a:rPr lang="en-US" altLang="ja-JP" dirty="0" smtClean="0">
                <a:solidFill>
                  <a:schemeClr val="tx2"/>
                </a:solidFill>
                <a:latin typeface="Arial" pitchFamily="34" charset="0"/>
                <a:ea typeface="ＭＳ Ｐゴシック" pitchFamily="50" charset="-128"/>
                <a:cs typeface="Arial" pitchFamily="34" charset="0"/>
              </a:rPr>
              <a:t>Initially combining processing platform activities and thematic exploitation activities (e.g</a:t>
            </a:r>
            <a:r>
              <a:rPr lang="en-US" altLang="ja-JP" dirty="0">
                <a:solidFill>
                  <a:schemeClr val="tx2"/>
                </a:solidFill>
                <a:latin typeface="Arial" pitchFamily="34" charset="0"/>
                <a:ea typeface="ＭＳ Ｐゴシック" pitchFamily="50" charset="-128"/>
                <a:cs typeface="Arial" pitchFamily="34" charset="0"/>
              </a:rPr>
              <a:t>. </a:t>
            </a:r>
            <a:r>
              <a:rPr lang="en-US" altLang="ja-JP" dirty="0" smtClean="0">
                <a:solidFill>
                  <a:schemeClr val="tx2"/>
                </a:solidFill>
                <a:latin typeface="Arial" pitchFamily="34" charset="0"/>
                <a:ea typeface="ＭＳ Ｐゴシック" pitchFamily="50" charset="-128"/>
                <a:cs typeface="Arial" pitchFamily="34" charset="0"/>
              </a:rPr>
              <a:t>seismic/volcano/landslides Pilots and R.O.). Based on discussions during the 7</a:t>
            </a:r>
            <a:r>
              <a:rPr lang="en-US" altLang="ja-JP" baseline="30000" dirty="0" smtClean="0">
                <a:solidFill>
                  <a:schemeClr val="tx2"/>
                </a:solidFill>
                <a:latin typeface="Arial" pitchFamily="34" charset="0"/>
                <a:ea typeface="ＭＳ Ｐゴシック" pitchFamily="50" charset="-128"/>
                <a:cs typeface="Arial" pitchFamily="34" charset="0"/>
              </a:rPr>
              <a:t>th</a:t>
            </a:r>
            <a:r>
              <a:rPr lang="en-US" altLang="ja-JP" dirty="0" smtClean="0">
                <a:solidFill>
                  <a:schemeClr val="tx2"/>
                </a:solidFill>
                <a:latin typeface="Arial" pitchFamily="34" charset="0"/>
                <a:ea typeface="ＭＳ Ｐゴシック" pitchFamily="50" charset="-128"/>
                <a:cs typeface="Arial" pitchFamily="34" charset="0"/>
              </a:rPr>
              <a:t> meeting in March 2017, the </a:t>
            </a:r>
            <a:r>
              <a:rPr lang="en-US" altLang="ja-JP" b="1" dirty="0">
                <a:solidFill>
                  <a:schemeClr val="tx2"/>
                </a:solidFill>
                <a:latin typeface="Arial" pitchFamily="34" charset="0"/>
                <a:ea typeface="ＭＳ Ｐゴシック" pitchFamily="50" charset="-128"/>
                <a:cs typeface="Arial" pitchFamily="34" charset="0"/>
              </a:rPr>
              <a:t>CEOS WG Disasters </a:t>
            </a:r>
            <a:r>
              <a:rPr lang="en-US" altLang="ja-JP" dirty="0" smtClean="0">
                <a:solidFill>
                  <a:schemeClr val="tx2"/>
                </a:solidFill>
                <a:latin typeface="Arial" pitchFamily="34" charset="0"/>
                <a:ea typeface="ＭＳ Ｐゴシック" pitchFamily="50" charset="-128"/>
                <a:cs typeface="Arial" pitchFamily="34" charset="0"/>
              </a:rPr>
              <a:t>decided to define the Geohazards initiative as a stand alone activity and linking it to all relevant thematic activities under CEOS.</a:t>
            </a:r>
          </a:p>
          <a:p>
            <a:pPr marL="719138" lvl="1" indent="-360363" defTabSz="914400">
              <a:lnSpc>
                <a:spcPct val="90000"/>
              </a:lnSpc>
              <a:spcBef>
                <a:spcPct val="20000"/>
              </a:spcBef>
              <a:buFont typeface="Wingdings" panose="05000000000000000000" pitchFamily="2" charset="2"/>
              <a:buChar char="Ø"/>
            </a:pPr>
            <a:r>
              <a:rPr lang="en-US" altLang="ja-JP" b="1" dirty="0">
                <a:solidFill>
                  <a:schemeClr val="accent2"/>
                </a:solidFill>
                <a:latin typeface="Arial" pitchFamily="34" charset="0"/>
                <a:ea typeface="ＭＳ Ｐゴシック" pitchFamily="50" charset="-128"/>
                <a:cs typeface="Arial" pitchFamily="34" charset="0"/>
              </a:rPr>
              <a:t>A</a:t>
            </a:r>
            <a:r>
              <a:rPr lang="en-US" altLang="ja-JP" b="1" dirty="0" smtClean="0">
                <a:solidFill>
                  <a:schemeClr val="accent2"/>
                </a:solidFill>
                <a:latin typeface="Arial" pitchFamily="34" charset="0"/>
                <a:ea typeface="ＭＳ Ｐゴシック" pitchFamily="50" charset="-128"/>
                <a:cs typeface="Arial" pitchFamily="34" charset="0"/>
              </a:rPr>
              <a:t>pproved</a:t>
            </a:r>
            <a:r>
              <a:rPr lang="en-US" altLang="ja-JP" dirty="0" smtClean="0">
                <a:solidFill>
                  <a:schemeClr val="tx2"/>
                </a:solidFill>
                <a:latin typeface="Arial" pitchFamily="34" charset="0"/>
                <a:ea typeface="ＭＳ Ｐゴシック" pitchFamily="50" charset="-128"/>
                <a:cs typeface="Arial" pitchFamily="34" charset="0"/>
              </a:rPr>
              <a:t> by CEOS SIT during the </a:t>
            </a:r>
            <a:r>
              <a:rPr lang="en-GB" altLang="ja-JP" dirty="0" smtClean="0">
                <a:solidFill>
                  <a:schemeClr val="tx2"/>
                </a:solidFill>
                <a:latin typeface="Arial" pitchFamily="34" charset="0"/>
                <a:ea typeface="ＭＳ Ｐゴシック" pitchFamily="50" charset="-128"/>
                <a:cs typeface="Arial" pitchFamily="34" charset="0"/>
              </a:rPr>
              <a:t>SIT-32 in Paris</a:t>
            </a:r>
            <a:r>
              <a:rPr lang="en-GB" altLang="ja-JP" dirty="0">
                <a:solidFill>
                  <a:schemeClr val="tx2"/>
                </a:solidFill>
                <a:latin typeface="Arial" pitchFamily="34" charset="0"/>
                <a:ea typeface="ＭＳ Ｐゴシック" pitchFamily="50" charset="-128"/>
                <a:cs typeface="Arial" pitchFamily="34" charset="0"/>
              </a:rPr>
              <a:t>, France, </a:t>
            </a:r>
            <a:r>
              <a:rPr lang="en-GB" altLang="ja-JP" dirty="0" smtClean="0">
                <a:solidFill>
                  <a:schemeClr val="tx2"/>
                </a:solidFill>
                <a:latin typeface="Arial" pitchFamily="34" charset="0"/>
                <a:ea typeface="ＭＳ Ｐゴシック" pitchFamily="50" charset="-128"/>
                <a:cs typeface="Arial" pitchFamily="34" charset="0"/>
              </a:rPr>
              <a:t>27 </a:t>
            </a:r>
            <a:r>
              <a:rPr lang="en-GB" altLang="ja-JP" dirty="0">
                <a:solidFill>
                  <a:schemeClr val="tx2"/>
                </a:solidFill>
                <a:latin typeface="Arial" pitchFamily="34" charset="0"/>
                <a:ea typeface="ＭＳ Ｐゴシック" pitchFamily="50" charset="-128"/>
                <a:cs typeface="Arial" pitchFamily="34" charset="0"/>
              </a:rPr>
              <a:t>April </a:t>
            </a:r>
            <a:r>
              <a:rPr lang="en-GB" altLang="ja-JP" dirty="0" smtClean="0">
                <a:solidFill>
                  <a:schemeClr val="tx2"/>
                </a:solidFill>
                <a:latin typeface="Arial" pitchFamily="34" charset="0"/>
                <a:ea typeface="ＭＳ Ｐゴシック" pitchFamily="50" charset="-128"/>
                <a:cs typeface="Arial" pitchFamily="34" charset="0"/>
              </a:rPr>
              <a:t>2017</a:t>
            </a:r>
          </a:p>
          <a:p>
            <a:pPr marL="914400" lvl="1" indent="-457200" defTabSz="914400">
              <a:lnSpc>
                <a:spcPct val="90000"/>
              </a:lnSpc>
              <a:spcBef>
                <a:spcPct val="20000"/>
              </a:spcBef>
              <a:buFont typeface="Wingdings" panose="05000000000000000000" pitchFamily="2" charset="2"/>
              <a:buChar char="Ø"/>
            </a:pPr>
            <a:endParaRPr lang="en-GB" altLang="ja-JP" dirty="0" smtClean="0">
              <a:solidFill>
                <a:schemeClr val="tx2"/>
              </a:solidFill>
              <a:latin typeface="Arial" pitchFamily="34" charset="0"/>
              <a:ea typeface="ＭＳ Ｐゴシック" pitchFamily="50" charset="-128"/>
              <a:cs typeface="Arial" pitchFamily="34"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989765" y="3848558"/>
            <a:ext cx="5270500" cy="260540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546" y="3723434"/>
            <a:ext cx="2049438" cy="2855651"/>
          </a:xfrm>
          <a:prstGeom prst="rect">
            <a:avLst/>
          </a:prstGeom>
        </p:spPr>
      </p:pic>
      <p:sp>
        <p:nvSpPr>
          <p:cNvPr id="3" name="TextBox 2"/>
          <p:cNvSpPr txBox="1"/>
          <p:nvPr/>
        </p:nvSpPr>
        <p:spPr>
          <a:xfrm>
            <a:off x="1989764" y="6200272"/>
            <a:ext cx="3496636" cy="253916"/>
          </a:xfrm>
          <a:prstGeom prst="rect">
            <a:avLst/>
          </a:prstGeom>
          <a:noFill/>
        </p:spPr>
        <p:txBody>
          <a:bodyPr wrap="square" rtlCol="0">
            <a:spAutoFit/>
          </a:bodyPr>
          <a:lstStyle/>
          <a:p>
            <a:r>
              <a:rPr lang="de-DE" sz="1050" noProof="1" smtClean="0"/>
              <a:t>Credits: DLR, ESA, Copernicus programme.</a:t>
            </a:r>
            <a:endParaRPr lang="de-DE" sz="1050" noProof="1"/>
          </a:p>
        </p:txBody>
      </p:sp>
    </p:spTree>
    <p:extLst>
      <p:ext uri="{BB962C8B-B14F-4D97-AF65-F5344CB8AC3E}">
        <p14:creationId xmlns:p14="http://schemas.microsoft.com/office/powerpoint/2010/main" val="374645046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694997202"/>
              </p:ext>
            </p:extLst>
          </p:nvPr>
        </p:nvGraphicFramePr>
        <p:xfrm>
          <a:off x="611560" y="1890192"/>
          <a:ext cx="7560840" cy="2126309"/>
        </p:xfrm>
        <a:graphic>
          <a:graphicData uri="http://schemas.openxmlformats.org/drawingml/2006/table">
            <a:tbl>
              <a:tblPr firstRow="1" bandRow="1">
                <a:tableStyleId>{5C22544A-7EE6-4342-B048-85BDC9FD1C3A}</a:tableStyleId>
              </a:tblPr>
              <a:tblGrid>
                <a:gridCol w="3672408"/>
                <a:gridCol w="3888432"/>
              </a:tblGrid>
              <a:tr h="25993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alibri" pitchFamily="34" charset="0"/>
                          <a:ea typeface="ＭＳ Ｐゴシック" pitchFamily="34" charset="-128"/>
                        </a:rPr>
                        <a:t>User organisation</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000000"/>
                          </a:solidFill>
                          <a:effectLst/>
                          <a:latin typeface="Calibri" pitchFamily="34" charset="0"/>
                          <a:ea typeface="ＭＳ Ｐゴシック" pitchFamily="34" charset="-128"/>
                        </a:rPr>
                        <a:t>Areas</a:t>
                      </a: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CNR ISSIA (Italy)</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GB" sz="1000" kern="1200" dirty="0" smtClean="0">
                          <a:solidFill>
                            <a:srgbClr val="0066FF"/>
                          </a:solidFill>
                          <a:latin typeface="+mn-lt"/>
                          <a:ea typeface="ＭＳ Ｐゴシック" pitchFamily="34" charset="-128"/>
                          <a:cs typeface="+mn-cs"/>
                        </a:rPr>
                        <a:t>Indonesia</a:t>
                      </a: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IPGP (France)</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66FF"/>
                          </a:solidFill>
                          <a:effectLst/>
                          <a:latin typeface="Calibri" pitchFamily="34" charset="0"/>
                          <a:ea typeface="ＭＳ Ｐゴシック" pitchFamily="34" charset="-128"/>
                        </a:rPr>
                        <a:t>Asia, N&amp; S America, Indian Ocean</a:t>
                      </a:r>
                    </a:p>
                  </a:txBody>
                  <a:tcPr marL="6951" marR="6951" marT="6949" marB="0" anchor="b" horzOverflow="overflow"/>
                </a:tc>
              </a:tr>
              <a:tr h="19339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Universidad de Concepcion (Chile)</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Southern Andean zone</a:t>
                      </a:r>
                      <a:endParaRPr kumimoji="0" lang="en-GB" sz="1100" b="0" i="0" u="none" strike="noStrike" cap="none" normalizeH="0" baseline="0" dirty="0" smtClean="0">
                        <a:ln>
                          <a:noFill/>
                        </a:ln>
                        <a:solidFill>
                          <a:srgbClr val="0066FF"/>
                        </a:solidFill>
                        <a:effectLst/>
                        <a:latin typeface="Calibri" pitchFamily="34" charset="0"/>
                        <a:ea typeface="ＭＳ Ｐゴシック" pitchFamily="34" charset="-128"/>
                      </a:endParaRP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Laboratoire de Dynamique Terrestre et Planétaire</a:t>
                      </a: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 (France)</a:t>
                      </a:r>
                    </a:p>
                  </a:txBody>
                  <a:tcPr marL="6949" marR="6949" marT="695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South America active </a:t>
                      </a:r>
                      <a:r>
                        <a:rPr kumimoji="0" lang="en-US" sz="1100" b="0" i="0" u="none" strike="noStrike" kern="1200" cap="none" normalizeH="0" baseline="0" dirty="0" smtClean="0">
                          <a:ln>
                            <a:noFill/>
                          </a:ln>
                          <a:solidFill>
                            <a:srgbClr val="C00000"/>
                          </a:solidFill>
                          <a:effectLst/>
                          <a:latin typeface="Calibri" pitchFamily="34" charset="0"/>
                          <a:ea typeface="ＭＳ Ｐゴシック" pitchFamily="34" charset="-128"/>
                          <a:cs typeface="+mn-cs"/>
                        </a:rPr>
                        <a:t>volcanoes</a:t>
                      </a:r>
                      <a:r>
                        <a:rPr kumimoji="0" lang="en-US"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and </a:t>
                      </a:r>
                      <a:r>
                        <a:rPr kumimoji="0" lang="en-US" sz="1100" b="0" i="0" u="none" strike="noStrike" kern="1200" cap="none" normalizeH="0" baseline="0" dirty="0" smtClean="0">
                          <a:ln>
                            <a:noFill/>
                          </a:ln>
                          <a:solidFill>
                            <a:schemeClr val="tx1">
                              <a:lumMod val="60000"/>
                              <a:lumOff val="40000"/>
                            </a:schemeClr>
                          </a:solidFill>
                          <a:effectLst/>
                          <a:latin typeface="Calibri" pitchFamily="34" charset="0"/>
                          <a:ea typeface="ＭＳ Ｐゴシック" pitchFamily="34" charset="-128"/>
                          <a:cs typeface="+mn-cs"/>
                        </a:rPr>
                        <a:t>tectonics</a:t>
                      </a:r>
                      <a:endParaRPr kumimoji="0" lang="en-US" sz="1100" b="0" i="0" u="none" strike="noStrike" cap="none" normalizeH="0" baseline="0" dirty="0" smtClean="0">
                        <a:ln>
                          <a:noFill/>
                        </a:ln>
                        <a:solidFill>
                          <a:schemeClr val="tx1">
                            <a:lumMod val="60000"/>
                            <a:lumOff val="40000"/>
                          </a:schemeClr>
                        </a:solidFill>
                        <a:effectLst/>
                        <a:latin typeface="Calibri" pitchFamily="34" charset="0"/>
                        <a:ea typeface="ＭＳ Ｐゴシック" pitchFamily="34" charset="-128"/>
                      </a:endParaRPr>
                    </a:p>
                  </a:txBody>
                  <a:tcPr marL="6951" marR="6951" marT="6949" marB="0" anchor="b" horzOverflow="overflow"/>
                </a:tc>
              </a:tr>
              <a:tr h="194758">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BRGM (France)</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French coast </a:t>
                      </a:r>
                      <a:r>
                        <a:rPr lang="pt-BR" sz="1000" kern="1200" dirty="0" smtClean="0">
                          <a:solidFill>
                            <a:srgbClr val="7030A0"/>
                          </a:solidFill>
                          <a:latin typeface="+mn-lt"/>
                          <a:ea typeface="ＭＳ Ｐゴシック" pitchFamily="34" charset="-128"/>
                          <a:cs typeface="+mn-cs"/>
                        </a:rPr>
                        <a:t>subsidence</a:t>
                      </a: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AIM CEA (France)</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1000" kern="1200" dirty="0" smtClean="0">
                          <a:solidFill>
                            <a:srgbClr val="C00000"/>
                          </a:solidFill>
                          <a:latin typeface="+mn-lt"/>
                          <a:ea typeface="+mn-ea"/>
                          <a:cs typeface="+mn-cs"/>
                        </a:rPr>
                        <a:t>La Reunion</a:t>
                      </a: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National Cartographic </a:t>
                      </a:r>
                      <a:r>
                        <a:rPr kumimoji="0" lang="en-GB" sz="1100" b="0" i="0" u="none" strike="noStrike" cap="none" normalizeH="0" baseline="0" dirty="0" err="1" smtClean="0">
                          <a:ln>
                            <a:noFill/>
                          </a:ln>
                          <a:solidFill>
                            <a:schemeClr val="tx1"/>
                          </a:solidFill>
                          <a:effectLst/>
                          <a:latin typeface="Calibri" pitchFamily="34" charset="0"/>
                          <a:ea typeface="ＭＳ Ｐゴシック" pitchFamily="34" charset="-128"/>
                        </a:rPr>
                        <a:t>Center</a:t>
                      </a: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 (Iran)</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66FF"/>
                          </a:solidFill>
                          <a:effectLst/>
                          <a:latin typeface="Calibri" pitchFamily="34" charset="0"/>
                          <a:ea typeface="ＭＳ Ｐゴシック" pitchFamily="34" charset="-128"/>
                        </a:rPr>
                        <a:t>Iran</a:t>
                      </a:r>
                      <a:endParaRPr kumimoji="0" lang="en-GB" sz="1100" b="0" i="0" u="none" strike="noStrike" cap="none" normalizeH="0" baseline="0" dirty="0" smtClean="0">
                        <a:ln>
                          <a:noFill/>
                        </a:ln>
                        <a:solidFill>
                          <a:srgbClr val="0066FF"/>
                        </a:solidFill>
                        <a:effectLst/>
                        <a:latin typeface="Calibri" pitchFamily="34" charset="0"/>
                        <a:ea typeface="ＭＳ Ｐゴシック" pitchFamily="34" charset="-128"/>
                      </a:endParaRP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Calibri" pitchFamily="34" charset="0"/>
                          <a:ea typeface="ＭＳ Ｐゴシック" pitchFamily="34" charset="-128"/>
                        </a:rPr>
                        <a:t>Instituto </a:t>
                      </a:r>
                      <a:r>
                        <a:rPr kumimoji="0" lang="es-ES" sz="1100" b="0" i="0" u="none" strike="noStrike" cap="none" normalizeH="0" baseline="0" dirty="0" err="1" smtClean="0">
                          <a:ln>
                            <a:noFill/>
                          </a:ln>
                          <a:solidFill>
                            <a:schemeClr val="tx1"/>
                          </a:solidFill>
                          <a:effectLst/>
                          <a:latin typeface="Calibri" pitchFamily="34" charset="0"/>
                          <a:ea typeface="ＭＳ Ｐゴシック" pitchFamily="34" charset="-128"/>
                        </a:rPr>
                        <a:t>Geologico</a:t>
                      </a:r>
                      <a:r>
                        <a:rPr kumimoji="0" lang="es-ES" sz="1100" b="0" i="0" u="none" strike="noStrike" cap="none" normalizeH="0" baseline="0" dirty="0" smtClean="0">
                          <a:ln>
                            <a:noFill/>
                          </a:ln>
                          <a:solidFill>
                            <a:schemeClr val="tx1"/>
                          </a:solidFill>
                          <a:effectLst/>
                          <a:latin typeface="Calibri" pitchFamily="34" charset="0"/>
                          <a:ea typeface="ＭＳ Ｐゴシック" pitchFamily="34" charset="-128"/>
                        </a:rPr>
                        <a:t> y Minero de </a:t>
                      </a:r>
                      <a:r>
                        <a:rPr kumimoji="0" lang="es-ES" sz="1100" b="0" i="0" u="none" strike="noStrike" cap="none" normalizeH="0" baseline="0" dirty="0" err="1" smtClean="0">
                          <a:ln>
                            <a:noFill/>
                          </a:ln>
                          <a:solidFill>
                            <a:schemeClr val="tx1"/>
                          </a:solidFill>
                          <a:effectLst/>
                          <a:latin typeface="Calibri" pitchFamily="34" charset="0"/>
                          <a:ea typeface="ＭＳ Ｐゴシック" pitchFamily="34" charset="-128"/>
                        </a:rPr>
                        <a:t>Espana</a:t>
                      </a:r>
                      <a:r>
                        <a:rPr kumimoji="0" lang="es-ES" sz="1100" b="0" i="0" u="none" strike="noStrike" cap="none" normalizeH="0" baseline="0" dirty="0" smtClean="0">
                          <a:ln>
                            <a:noFill/>
                          </a:ln>
                          <a:solidFill>
                            <a:schemeClr val="tx1"/>
                          </a:solidFill>
                          <a:effectLst/>
                          <a:latin typeface="Calibri" pitchFamily="34" charset="0"/>
                          <a:ea typeface="ＭＳ Ｐゴシック" pitchFamily="34" charset="-128"/>
                        </a:rPr>
                        <a:t> (</a:t>
                      </a:r>
                      <a:r>
                        <a:rPr kumimoji="0" lang="es-ES" sz="1100" b="0" i="0" u="none" strike="noStrike" cap="none" normalizeH="0" baseline="0" dirty="0" err="1" smtClean="0">
                          <a:ln>
                            <a:noFill/>
                          </a:ln>
                          <a:solidFill>
                            <a:schemeClr val="tx1"/>
                          </a:solidFill>
                          <a:effectLst/>
                          <a:latin typeface="Calibri" pitchFamily="34" charset="0"/>
                          <a:ea typeface="ＭＳ Ｐゴシック" pitchFamily="34" charset="-128"/>
                        </a:rPr>
                        <a:t>Spain</a:t>
                      </a:r>
                      <a:r>
                        <a:rPr kumimoji="0" lang="es-ES" sz="1100" b="0" i="0" u="none" strike="noStrike" cap="none" normalizeH="0" baseline="0" dirty="0" smtClean="0">
                          <a:ln>
                            <a:noFill/>
                          </a:ln>
                          <a:solidFill>
                            <a:schemeClr val="tx1"/>
                          </a:solidFill>
                          <a:effectLst/>
                          <a:latin typeface="Calibri" pitchFamily="34" charset="0"/>
                          <a:ea typeface="ＭＳ Ｐゴシック" pitchFamily="34" charset="-128"/>
                        </a:rPr>
                        <a:t>)</a:t>
                      </a:r>
                      <a:endParaRPr kumimoji="0" lang="en-GB" sz="11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100" b="0" i="0" u="none" strike="noStrike" cap="none" normalizeH="0" baseline="0" dirty="0" smtClean="0">
                          <a:ln>
                            <a:noFill/>
                          </a:ln>
                          <a:solidFill>
                            <a:srgbClr val="7030A0"/>
                          </a:solidFill>
                          <a:effectLst/>
                          <a:latin typeface="Calibri" pitchFamily="34" charset="0"/>
                          <a:ea typeface="ＭＳ Ｐゴシック" pitchFamily="34" charset="-128"/>
                        </a:rPr>
                        <a:t>SouthEast Spain</a:t>
                      </a:r>
                    </a:p>
                  </a:txBody>
                  <a:tcPr marL="6951" marR="6951" marT="6949" marB="0" anchor="b" horzOverflow="overflow"/>
                </a:tc>
              </a:tr>
              <a:tr h="19475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USGS (USA)</a:t>
                      </a:r>
                      <a:endParaRPr kumimoji="0" lang="en-GB" sz="11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Latin America </a:t>
                      </a:r>
                      <a:r>
                        <a:rPr kumimoji="0" lang="en-GB" sz="1100" b="0" i="0" u="none" strike="noStrike" kern="1200" cap="none" normalizeH="0" baseline="0" dirty="0" smtClean="0">
                          <a:ln>
                            <a:noFill/>
                          </a:ln>
                          <a:solidFill>
                            <a:srgbClr val="C00000"/>
                          </a:solidFill>
                          <a:effectLst/>
                          <a:latin typeface="Calibri" pitchFamily="34" charset="0"/>
                          <a:ea typeface="ＭＳ Ｐゴシック" pitchFamily="34" charset="-128"/>
                          <a:cs typeface="+mn-cs"/>
                        </a:rPr>
                        <a:t>volcanoes</a:t>
                      </a: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CVGHM (Indonesia)</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Indonesian and Mexican </a:t>
                      </a:r>
                      <a:r>
                        <a:rPr kumimoji="0" lang="en-GB" sz="1100" b="0" i="0" u="none" strike="noStrike" kern="1200" cap="none" normalizeH="0" baseline="0" dirty="0" smtClean="0">
                          <a:ln>
                            <a:noFill/>
                          </a:ln>
                          <a:solidFill>
                            <a:srgbClr val="C00000"/>
                          </a:solidFill>
                          <a:effectLst/>
                          <a:latin typeface="Calibri" pitchFamily="34" charset="0"/>
                          <a:ea typeface="ＭＳ Ｐゴシック" pitchFamily="34" charset="-128"/>
                          <a:cs typeface="+mn-cs"/>
                        </a:rPr>
                        <a:t>volcanoes</a:t>
                      </a:r>
                    </a:p>
                  </a:txBody>
                  <a:tcPr marL="6951" marR="6951" marT="6949" marB="0" anchor="b" horzOverflow="overflow"/>
                </a:tc>
              </a:tr>
            </a:tbl>
          </a:graphicData>
        </a:graphic>
      </p:graphicFrame>
      <p:sp>
        <p:nvSpPr>
          <p:cNvPr id="2" name="Rectangle 1"/>
          <p:cNvSpPr/>
          <p:nvPr/>
        </p:nvSpPr>
        <p:spPr>
          <a:xfrm>
            <a:off x="8172400" y="1916832"/>
            <a:ext cx="971600" cy="158417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36" tIns="45716" rIns="91436" bIns="45716" spcCol="0" rtlCol="0" anchor="ctr"/>
          <a:lstStyle/>
          <a:p>
            <a:pPr defTabSz="914364" fontAlgn="auto">
              <a:spcBef>
                <a:spcPts val="0"/>
              </a:spcBef>
              <a:spcAft>
                <a:spcPts val="0"/>
              </a:spcAft>
            </a:pPr>
            <a:r>
              <a:rPr lang="fr-FR" sz="1000" dirty="0" err="1" smtClean="0">
                <a:solidFill>
                  <a:srgbClr val="C00000"/>
                </a:solidFill>
              </a:rPr>
              <a:t>Volcanoes</a:t>
            </a:r>
            <a:endParaRPr lang="fr-FR" sz="1000" dirty="0">
              <a:solidFill>
                <a:srgbClr val="C00000"/>
              </a:solidFill>
            </a:endParaRPr>
          </a:p>
          <a:p>
            <a:pPr defTabSz="914364" fontAlgn="auto">
              <a:spcBef>
                <a:spcPts val="0"/>
              </a:spcBef>
              <a:spcAft>
                <a:spcPts val="0"/>
              </a:spcAft>
            </a:pPr>
            <a:r>
              <a:rPr lang="fr-FR" sz="1000" dirty="0">
                <a:solidFill>
                  <a:srgbClr val="0066FF"/>
                </a:solidFill>
                <a:ea typeface="ＭＳ Ｐゴシック" pitchFamily="34" charset="-128"/>
              </a:rPr>
              <a:t>    </a:t>
            </a:r>
            <a:r>
              <a:rPr lang="fr-FR" sz="1000" dirty="0" smtClean="0">
                <a:solidFill>
                  <a:srgbClr val="0066FF"/>
                </a:solidFill>
                <a:ea typeface="ＭＳ Ｐゴシック" pitchFamily="34" charset="-128"/>
              </a:rPr>
              <a:t>  </a:t>
            </a:r>
            <a:r>
              <a:rPr lang="fr-FR" sz="1000" dirty="0" err="1" smtClean="0">
                <a:solidFill>
                  <a:srgbClr val="0066FF"/>
                </a:solidFill>
                <a:ea typeface="ＭＳ Ｐゴシック" pitchFamily="34" charset="-128"/>
              </a:rPr>
              <a:t>Earthquakes</a:t>
            </a:r>
            <a:endParaRPr lang="fr-FR" sz="1000" dirty="0">
              <a:solidFill>
                <a:srgbClr val="0066FF"/>
              </a:solidFill>
              <a:ea typeface="ＭＳ Ｐゴシック" pitchFamily="34" charset="-128"/>
            </a:endParaRPr>
          </a:p>
          <a:p>
            <a:pPr defTabSz="914364" fontAlgn="b"/>
            <a:r>
              <a:rPr lang="fr-FR" sz="1000" dirty="0">
                <a:solidFill>
                  <a:srgbClr val="00B050"/>
                </a:solidFill>
                <a:ea typeface="ＭＳ Ｐゴシック" pitchFamily="34" charset="-128"/>
              </a:rPr>
              <a:t>         </a:t>
            </a:r>
            <a:r>
              <a:rPr lang="fr-FR" sz="1000" dirty="0" smtClean="0">
                <a:solidFill>
                  <a:srgbClr val="00B050"/>
                </a:solidFill>
                <a:ea typeface="ＭＳ Ｐゴシック" pitchFamily="34" charset="-128"/>
              </a:rPr>
              <a:t>   </a:t>
            </a:r>
            <a:r>
              <a:rPr lang="fr-FR" sz="1000" dirty="0" err="1" smtClean="0">
                <a:solidFill>
                  <a:srgbClr val="00B050"/>
                </a:solidFill>
                <a:ea typeface="ＭＳ Ｐゴシック" pitchFamily="34" charset="-128"/>
              </a:rPr>
              <a:t>Landslides</a:t>
            </a:r>
            <a:r>
              <a:rPr lang="fr-FR" sz="1000" dirty="0" smtClean="0">
                <a:solidFill>
                  <a:srgbClr val="00B050"/>
                </a:solidFill>
                <a:ea typeface="ＭＳ Ｐゴシック" pitchFamily="34" charset="-128"/>
              </a:rPr>
              <a:t> </a:t>
            </a:r>
          </a:p>
          <a:p>
            <a:pPr defTabSz="914364" fontAlgn="b"/>
            <a:endParaRPr lang="fr-FR" sz="1000" dirty="0" smtClean="0">
              <a:solidFill>
                <a:srgbClr val="00B050"/>
              </a:solidFill>
              <a:ea typeface="ＭＳ Ｐゴシック" pitchFamily="34" charset="-128"/>
            </a:endParaRPr>
          </a:p>
          <a:p>
            <a:pPr defTabSz="914364" fontAlgn="b"/>
            <a:r>
              <a:rPr lang="fr-FR" sz="1000" dirty="0" smtClean="0">
                <a:solidFill>
                  <a:srgbClr val="7030A0"/>
                </a:solidFill>
                <a:ea typeface="ＭＳ Ｐゴシック" pitchFamily="34" charset="-128"/>
              </a:rPr>
              <a:t>Subsidence</a:t>
            </a:r>
            <a:endParaRPr lang="en-GB" sz="1000" dirty="0">
              <a:solidFill>
                <a:srgbClr val="7030A0"/>
              </a:solidFill>
              <a:ea typeface="ＭＳ Ｐゴシック" pitchFamily="34" charset="-128"/>
            </a:endParaRPr>
          </a:p>
        </p:txBody>
      </p:sp>
      <p:sp>
        <p:nvSpPr>
          <p:cNvPr id="3" name="Slide Number Placeholder 2"/>
          <p:cNvSpPr>
            <a:spLocks noGrp="1"/>
          </p:cNvSpPr>
          <p:nvPr>
            <p:ph type="sldNum" sz="quarter" idx="4294967295"/>
          </p:nvPr>
        </p:nvSpPr>
        <p:spPr>
          <a:xfrm>
            <a:off x="7239000" y="6546850"/>
            <a:ext cx="1905000" cy="311150"/>
          </a:xfrm>
          <a:prstGeom prst="rect">
            <a:avLst/>
          </a:prstGeom>
        </p:spPr>
        <p:txBody>
          <a:bodyPr/>
          <a:lstStyle/>
          <a:p>
            <a:fld id="{0E5741A4-A864-49A7-944A-A05ED55E0BC5}" type="slidenum">
              <a:rPr lang="fr-FR" smtClean="0"/>
              <a:pPr/>
              <a:t>20</a:t>
            </a:fld>
            <a:endParaRPr lang="fr-FR"/>
          </a:p>
        </p:txBody>
      </p:sp>
      <p:sp>
        <p:nvSpPr>
          <p:cNvPr id="4" name="Rectangle 3"/>
          <p:cNvSpPr/>
          <p:nvPr/>
        </p:nvSpPr>
        <p:spPr bwMode="auto">
          <a:xfrm>
            <a:off x="683568" y="4192343"/>
            <a:ext cx="7488832" cy="156966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85750" indent="-285750" eaLnBrk="0" hangingPunct="0">
              <a:buFont typeface="Wingdings" panose="05000000000000000000" pitchFamily="2" charset="2"/>
              <a:buChar char="Ø"/>
            </a:pPr>
            <a:r>
              <a:rPr lang="fr-FR" sz="1600" b="1" kern="0" dirty="0" smtClean="0">
                <a:solidFill>
                  <a:srgbClr val="002569"/>
                </a:solidFill>
                <a:ea typeface="Verdana" panose="020B0604030504040204" pitchFamily="34" charset="0"/>
                <a:cs typeface="Verdana" panose="020B0604030504040204" pitchFamily="34" charset="0"/>
              </a:rPr>
              <a:t>61</a:t>
            </a:r>
            <a:r>
              <a:rPr lang="fr-FR" sz="1600" b="1" kern="0" dirty="0" smtClean="0">
                <a:solidFill>
                  <a:srgbClr val="002569"/>
                </a:solidFill>
                <a:latin typeface="Arial" charset="0"/>
                <a:ea typeface="Verdana" panose="020B0604030504040204" pitchFamily="34" charset="0"/>
                <a:cs typeface="Verdana" panose="020B0604030504040204" pitchFamily="34" charset="0"/>
              </a:rPr>
              <a:t> </a:t>
            </a:r>
            <a:r>
              <a:rPr lang="fr-FR" sz="1600" kern="0" dirty="0" err="1" smtClean="0">
                <a:solidFill>
                  <a:srgbClr val="002569"/>
                </a:solidFill>
                <a:latin typeface="Arial" charset="0"/>
                <a:ea typeface="Verdana" panose="020B0604030504040204" pitchFamily="34" charset="0"/>
                <a:cs typeface="Verdana" panose="020B0604030504040204" pitchFamily="34" charset="0"/>
              </a:rPr>
              <a:t>users</a:t>
            </a:r>
            <a:r>
              <a:rPr lang="fr-FR" sz="1600" kern="0" dirty="0" smtClean="0">
                <a:solidFill>
                  <a:srgbClr val="002569"/>
                </a:solidFill>
                <a:latin typeface="Arial" charset="0"/>
                <a:ea typeface="Verdana" panose="020B0604030504040204" pitchFamily="34" charset="0"/>
                <a:cs typeface="Verdana" panose="020B0604030504040204" pitchFamily="34" charset="0"/>
              </a:rPr>
              <a:t> to date </a:t>
            </a:r>
          </a:p>
          <a:p>
            <a:pPr marL="285750" indent="-285750" eaLnBrk="0" hangingPunct="0">
              <a:buFont typeface="Wingdings" panose="05000000000000000000" pitchFamily="2" charset="2"/>
              <a:buChar char="Ø"/>
            </a:pPr>
            <a:r>
              <a:rPr lang="fr-FR" sz="1600" b="1" kern="0" dirty="0">
                <a:solidFill>
                  <a:srgbClr val="002569"/>
                </a:solidFill>
                <a:latin typeface="Arial" charset="0"/>
                <a:ea typeface="Verdana" panose="020B0604030504040204" pitchFamily="34" charset="0"/>
                <a:cs typeface="Verdana" panose="020B0604030504040204" pitchFamily="34" charset="0"/>
              </a:rPr>
              <a:t>5</a:t>
            </a:r>
            <a:r>
              <a:rPr lang="fr-FR" sz="1600" b="1" kern="0" dirty="0" smtClean="0">
                <a:solidFill>
                  <a:srgbClr val="002569"/>
                </a:solidFill>
                <a:latin typeface="Arial" charset="0"/>
                <a:ea typeface="Verdana" panose="020B0604030504040204" pitchFamily="34" charset="0"/>
                <a:cs typeface="Verdana" panose="020B0604030504040204" pitchFamily="34" charset="0"/>
              </a:rPr>
              <a:t> </a:t>
            </a:r>
            <a:r>
              <a:rPr lang="fr-FR" sz="1600" kern="0" dirty="0" smtClean="0">
                <a:solidFill>
                  <a:srgbClr val="002569"/>
                </a:solidFill>
                <a:latin typeface="Arial" charset="0"/>
                <a:ea typeface="Verdana" panose="020B0604030504040204" pitchFamily="34" charset="0"/>
                <a:cs typeface="Verdana" panose="020B0604030504040204" pitchFamily="34" charset="0"/>
              </a:rPr>
              <a:t>user organisations are </a:t>
            </a:r>
            <a:r>
              <a:rPr lang="fr-FR" sz="1600" b="1" kern="0" dirty="0" smtClean="0">
                <a:solidFill>
                  <a:srgbClr val="002569"/>
                </a:solidFill>
                <a:latin typeface="Arial" charset="0"/>
                <a:ea typeface="Verdana" panose="020B0604030504040204" pitchFamily="34" charset="0"/>
                <a:cs typeface="Verdana" panose="020B0604030504040204" pitchFamily="34" charset="0"/>
              </a:rPr>
              <a:t>CEOS pilot </a:t>
            </a:r>
            <a:r>
              <a:rPr lang="fr-FR" sz="1600" b="1" kern="0" dirty="0" err="1" smtClean="0">
                <a:solidFill>
                  <a:srgbClr val="002569"/>
                </a:solidFill>
                <a:latin typeface="Arial" charset="0"/>
                <a:ea typeface="Verdana" panose="020B0604030504040204" pitchFamily="34" charset="0"/>
                <a:cs typeface="Verdana" panose="020B0604030504040204" pitchFamily="34" charset="0"/>
              </a:rPr>
              <a:t>users</a:t>
            </a:r>
            <a:r>
              <a:rPr lang="fr-FR" sz="1600" b="1" kern="0" dirty="0" smtClean="0">
                <a:solidFill>
                  <a:srgbClr val="002569"/>
                </a:solidFill>
                <a:latin typeface="Arial" charset="0"/>
                <a:ea typeface="Verdana" panose="020B0604030504040204" pitchFamily="34" charset="0"/>
                <a:cs typeface="Verdana" panose="020B0604030504040204" pitchFamily="34" charset="0"/>
              </a:rPr>
              <a:t> </a:t>
            </a:r>
            <a:r>
              <a:rPr lang="fr-FR" sz="1600" kern="0" dirty="0" smtClean="0">
                <a:solidFill>
                  <a:srgbClr val="002569"/>
                </a:solidFill>
                <a:latin typeface="Arial" charset="0"/>
                <a:ea typeface="Verdana" panose="020B0604030504040204" pitchFamily="34" charset="0"/>
                <a:cs typeface="Verdana" panose="020B0604030504040204" pitchFamily="34" charset="0"/>
              </a:rPr>
              <a:t>(4 </a:t>
            </a:r>
            <a:r>
              <a:rPr lang="fr-FR" sz="1600" kern="0" dirty="0" err="1" smtClean="0">
                <a:solidFill>
                  <a:srgbClr val="002569"/>
                </a:solidFill>
                <a:latin typeface="Arial" charset="0"/>
                <a:ea typeface="Verdana" panose="020B0604030504040204" pitchFamily="34" charset="0"/>
                <a:cs typeface="Verdana" panose="020B0604030504040204" pitchFamily="34" charset="0"/>
              </a:rPr>
              <a:t>Seismic</a:t>
            </a:r>
            <a:r>
              <a:rPr lang="fr-FR" sz="1600" kern="0" dirty="0" smtClean="0">
                <a:solidFill>
                  <a:srgbClr val="002569"/>
                </a:solidFill>
                <a:latin typeface="Arial" charset="0"/>
                <a:ea typeface="Verdana" panose="020B0604030504040204" pitchFamily="34" charset="0"/>
                <a:cs typeface="Verdana" panose="020B0604030504040204" pitchFamily="34" charset="0"/>
              </a:rPr>
              <a:t> pilot </a:t>
            </a:r>
            <a:r>
              <a:rPr lang="fr-FR" sz="1600" kern="0" dirty="0" err="1" smtClean="0">
                <a:solidFill>
                  <a:srgbClr val="002569"/>
                </a:solidFill>
                <a:latin typeface="Arial" charset="0"/>
                <a:ea typeface="Verdana" panose="020B0604030504040204" pitchFamily="34" charset="0"/>
                <a:cs typeface="Verdana" panose="020B0604030504040204" pitchFamily="34" charset="0"/>
              </a:rPr>
              <a:t>users</a:t>
            </a:r>
            <a:r>
              <a:rPr lang="fr-FR" sz="1600" kern="0" dirty="0" smtClean="0">
                <a:solidFill>
                  <a:srgbClr val="002569"/>
                </a:solidFill>
                <a:latin typeface="Arial" charset="0"/>
                <a:ea typeface="Verdana" panose="020B0604030504040204" pitchFamily="34" charset="0"/>
                <a:cs typeface="Verdana" panose="020B0604030504040204" pitchFamily="34" charset="0"/>
              </a:rPr>
              <a:t> and 1 </a:t>
            </a:r>
            <a:r>
              <a:rPr lang="fr-FR" sz="1600" kern="0" dirty="0" err="1" smtClean="0">
                <a:solidFill>
                  <a:srgbClr val="002569"/>
                </a:solidFill>
                <a:latin typeface="Arial" charset="0"/>
                <a:ea typeface="Verdana" panose="020B0604030504040204" pitchFamily="34" charset="0"/>
                <a:cs typeface="Verdana" panose="020B0604030504040204" pitchFamily="34" charset="0"/>
              </a:rPr>
              <a:t>Volcano</a:t>
            </a:r>
            <a:r>
              <a:rPr lang="fr-FR" sz="1600" kern="0" dirty="0" smtClean="0">
                <a:solidFill>
                  <a:srgbClr val="002569"/>
                </a:solidFill>
                <a:latin typeface="Arial" charset="0"/>
                <a:ea typeface="Verdana" panose="020B0604030504040204" pitchFamily="34" charset="0"/>
                <a:cs typeface="Verdana" panose="020B0604030504040204" pitchFamily="34" charset="0"/>
              </a:rPr>
              <a:t> pilot)</a:t>
            </a:r>
          </a:p>
          <a:p>
            <a:pPr marL="285750" indent="-285750" eaLnBrk="0" hangingPunct="0">
              <a:buFont typeface="Wingdings" panose="05000000000000000000" pitchFamily="2" charset="2"/>
              <a:buChar char="Ø"/>
            </a:pPr>
            <a:r>
              <a:rPr lang="fr-FR" sz="1600" kern="0" dirty="0" err="1" smtClean="0">
                <a:solidFill>
                  <a:srgbClr val="002569"/>
                </a:solidFill>
                <a:latin typeface="Arial" charset="0"/>
                <a:ea typeface="Verdana" panose="020B0604030504040204" pitchFamily="34" charset="0"/>
                <a:cs typeface="Verdana" panose="020B0604030504040204" pitchFamily="34" charset="0"/>
              </a:rPr>
              <a:t>Mainly</a:t>
            </a:r>
            <a:r>
              <a:rPr lang="fr-FR" sz="1600" b="1" kern="0" dirty="0" smtClean="0">
                <a:solidFill>
                  <a:srgbClr val="002569"/>
                </a:solidFill>
                <a:latin typeface="Arial" charset="0"/>
                <a:ea typeface="Verdana" panose="020B0604030504040204" pitchFamily="34" charset="0"/>
                <a:cs typeface="Verdana" panose="020B0604030504040204" pitchFamily="34" charset="0"/>
              </a:rPr>
              <a:t> </a:t>
            </a:r>
            <a:r>
              <a:rPr lang="fr-FR" sz="1600" b="1" kern="0" dirty="0" err="1" smtClean="0">
                <a:solidFill>
                  <a:srgbClr val="002569"/>
                </a:solidFill>
                <a:latin typeface="Arial" charset="0"/>
                <a:ea typeface="Verdana" panose="020B0604030504040204" pitchFamily="34" charset="0"/>
                <a:cs typeface="Verdana" panose="020B0604030504040204" pitchFamily="34" charset="0"/>
              </a:rPr>
              <a:t>European</a:t>
            </a:r>
            <a:r>
              <a:rPr lang="fr-FR" sz="1600" b="1" kern="0" dirty="0" smtClean="0">
                <a:solidFill>
                  <a:srgbClr val="002569"/>
                </a:solidFill>
                <a:latin typeface="Arial" charset="0"/>
                <a:ea typeface="Verdana" panose="020B0604030504040204" pitchFamily="34" charset="0"/>
                <a:cs typeface="Verdana" panose="020B0604030504040204" pitchFamily="34" charset="0"/>
              </a:rPr>
              <a:t> </a:t>
            </a:r>
            <a:r>
              <a:rPr lang="fr-FR" sz="1600" b="1" kern="0" dirty="0" err="1" smtClean="0">
                <a:solidFill>
                  <a:srgbClr val="002569"/>
                </a:solidFill>
                <a:latin typeface="Arial" charset="0"/>
                <a:ea typeface="Verdana" panose="020B0604030504040204" pitchFamily="34" charset="0"/>
                <a:cs typeface="Verdana" panose="020B0604030504040204" pitchFamily="34" charset="0"/>
              </a:rPr>
              <a:t>users</a:t>
            </a:r>
            <a:r>
              <a:rPr lang="fr-FR" sz="1600" b="1" kern="0" dirty="0" smtClean="0">
                <a:solidFill>
                  <a:srgbClr val="002569"/>
                </a:solidFill>
                <a:latin typeface="Arial" charset="0"/>
                <a:ea typeface="Verdana" panose="020B0604030504040204" pitchFamily="34" charset="0"/>
                <a:cs typeface="Verdana" panose="020B0604030504040204" pitchFamily="34" charset="0"/>
              </a:rPr>
              <a:t>, </a:t>
            </a:r>
            <a:r>
              <a:rPr lang="fr-FR" sz="1600" kern="0" dirty="0" smtClean="0">
                <a:solidFill>
                  <a:srgbClr val="002569"/>
                </a:solidFill>
                <a:latin typeface="Arial" charset="0"/>
                <a:ea typeface="Verdana" panose="020B0604030504040204" pitchFamily="34" charset="0"/>
                <a:cs typeface="Verdana" panose="020B0604030504040204" pitchFamily="34" charset="0"/>
              </a:rPr>
              <a:t>but </a:t>
            </a:r>
            <a:r>
              <a:rPr lang="fr-FR" sz="1600" kern="0" dirty="0" err="1" smtClean="0">
                <a:solidFill>
                  <a:srgbClr val="002569"/>
                </a:solidFill>
                <a:latin typeface="Arial" charset="0"/>
                <a:ea typeface="Verdana" panose="020B0604030504040204" pitchFamily="34" charset="0"/>
                <a:cs typeface="Verdana" panose="020B0604030504040204" pitchFamily="34" charset="0"/>
              </a:rPr>
              <a:t>also</a:t>
            </a:r>
            <a:r>
              <a:rPr lang="fr-FR" sz="1600" kern="0" dirty="0" smtClean="0">
                <a:solidFill>
                  <a:srgbClr val="002569"/>
                </a:solidFill>
                <a:latin typeface="Arial" charset="0"/>
                <a:ea typeface="Verdana" panose="020B0604030504040204" pitchFamily="34" charset="0"/>
                <a:cs typeface="Verdana" panose="020B0604030504040204" pitchFamily="34" charset="0"/>
              </a:rPr>
              <a:t> </a:t>
            </a:r>
            <a:r>
              <a:rPr lang="fr-FR" sz="1600" kern="0" dirty="0" smtClean="0">
                <a:solidFill>
                  <a:srgbClr val="002569"/>
                </a:solidFill>
                <a:ea typeface="Verdana" panose="020B0604030504040204" pitchFamily="34" charset="0"/>
                <a:cs typeface="Verdana" panose="020B0604030504040204" pitchFamily="34" charset="0"/>
              </a:rPr>
              <a:t>11 </a:t>
            </a:r>
            <a:r>
              <a:rPr lang="fr-FR" sz="1600" kern="0" dirty="0" err="1" smtClean="0">
                <a:solidFill>
                  <a:srgbClr val="002569"/>
                </a:solidFill>
                <a:ea typeface="Verdana" panose="020B0604030504040204" pitchFamily="34" charset="0"/>
                <a:cs typeface="Verdana" panose="020B0604030504040204" pitchFamily="34" charset="0"/>
              </a:rPr>
              <a:t>users</a:t>
            </a:r>
            <a:r>
              <a:rPr lang="fr-FR" sz="1600" kern="0" dirty="0" smtClean="0">
                <a:solidFill>
                  <a:srgbClr val="002569"/>
                </a:solidFill>
                <a:ea typeface="Verdana" panose="020B0604030504040204" pitchFamily="34" charset="0"/>
                <a:cs typeface="Verdana" panose="020B0604030504040204" pitchFamily="34" charset="0"/>
              </a:rPr>
              <a:t> </a:t>
            </a:r>
            <a:r>
              <a:rPr lang="fr-FR" sz="1600" kern="0" dirty="0" err="1" smtClean="0">
                <a:solidFill>
                  <a:srgbClr val="002569"/>
                </a:solidFill>
                <a:ea typeface="Verdana" panose="020B0604030504040204" pitchFamily="34" charset="0"/>
                <a:cs typeface="Verdana" panose="020B0604030504040204" pitchFamily="34" charset="0"/>
              </a:rPr>
              <a:t>from</a:t>
            </a:r>
            <a:r>
              <a:rPr lang="fr-FR" sz="1600" kern="0" dirty="0" smtClean="0">
                <a:solidFill>
                  <a:srgbClr val="002569"/>
                </a:solidFill>
                <a:ea typeface="Verdana" panose="020B0604030504040204" pitchFamily="34" charset="0"/>
                <a:cs typeface="Verdana" panose="020B0604030504040204" pitchFamily="34" charset="0"/>
              </a:rPr>
              <a:t> </a:t>
            </a:r>
            <a:r>
              <a:rPr lang="fr-FR" sz="1600" b="1" kern="0" dirty="0" smtClean="0">
                <a:solidFill>
                  <a:srgbClr val="002569"/>
                </a:solidFill>
                <a:latin typeface="Arial" charset="0"/>
                <a:ea typeface="Verdana" panose="020B0604030504040204" pitchFamily="34" charset="0"/>
                <a:cs typeface="Verdana" panose="020B0604030504040204" pitchFamily="34" charset="0"/>
              </a:rPr>
              <a:t>Asia </a:t>
            </a:r>
            <a:r>
              <a:rPr lang="fr-FR" sz="1600" kern="0" dirty="0" smtClean="0">
                <a:solidFill>
                  <a:srgbClr val="002569"/>
                </a:solidFill>
                <a:latin typeface="Arial" charset="0"/>
                <a:ea typeface="Verdana" panose="020B0604030504040204" pitchFamily="34" charset="0"/>
                <a:cs typeface="Verdana" panose="020B0604030504040204" pitchFamily="34" charset="0"/>
              </a:rPr>
              <a:t>(</a:t>
            </a:r>
            <a:r>
              <a:rPr lang="fr-FR" sz="1600" kern="0" dirty="0" err="1" smtClean="0">
                <a:solidFill>
                  <a:srgbClr val="002569"/>
                </a:solidFill>
                <a:latin typeface="Arial" charset="0"/>
                <a:ea typeface="Verdana" panose="020B0604030504040204" pitchFamily="34" charset="0"/>
                <a:cs typeface="Verdana" panose="020B0604030504040204" pitchFamily="34" charset="0"/>
              </a:rPr>
              <a:t>Indonesia</a:t>
            </a:r>
            <a:r>
              <a:rPr lang="fr-FR" sz="1600" kern="0" dirty="0" smtClean="0">
                <a:solidFill>
                  <a:srgbClr val="002569"/>
                </a:solidFill>
                <a:latin typeface="Arial" charset="0"/>
                <a:ea typeface="Verdana" panose="020B0604030504040204" pitchFamily="34" charset="0"/>
                <a:cs typeface="Verdana" panose="020B0604030504040204" pitchFamily="34" charset="0"/>
              </a:rPr>
              <a:t>, </a:t>
            </a:r>
            <a:r>
              <a:rPr lang="fr-FR" sz="1600" kern="0" dirty="0" err="1" smtClean="0">
                <a:solidFill>
                  <a:srgbClr val="002569"/>
                </a:solidFill>
                <a:latin typeface="Arial" charset="0"/>
                <a:ea typeface="Verdana" panose="020B0604030504040204" pitchFamily="34" charset="0"/>
                <a:cs typeface="Verdana" panose="020B0604030504040204" pitchFamily="34" charset="0"/>
              </a:rPr>
              <a:t>Thailand</a:t>
            </a:r>
            <a:r>
              <a:rPr lang="fr-FR" sz="1600" kern="0" dirty="0" smtClean="0">
                <a:solidFill>
                  <a:srgbClr val="002569"/>
                </a:solidFill>
                <a:latin typeface="Arial" charset="0"/>
                <a:ea typeface="Verdana" panose="020B0604030504040204" pitchFamily="34" charset="0"/>
                <a:cs typeface="Verdana" panose="020B0604030504040204" pitchFamily="34" charset="0"/>
              </a:rPr>
              <a:t>, Malaysia and Iran), </a:t>
            </a:r>
            <a:r>
              <a:rPr lang="fr-FR" sz="1600" b="1" kern="0" dirty="0" err="1" smtClean="0">
                <a:solidFill>
                  <a:srgbClr val="002569"/>
                </a:solidFill>
                <a:latin typeface="Arial" charset="0"/>
                <a:ea typeface="Verdana" panose="020B0604030504040204" pitchFamily="34" charset="0"/>
                <a:cs typeface="Verdana" panose="020B0604030504040204" pitchFamily="34" charset="0"/>
              </a:rPr>
              <a:t>Africa</a:t>
            </a:r>
            <a:r>
              <a:rPr lang="fr-FR" sz="1600" b="1" kern="0" dirty="0" smtClean="0">
                <a:solidFill>
                  <a:srgbClr val="002569"/>
                </a:solidFill>
                <a:latin typeface="Arial" charset="0"/>
                <a:ea typeface="Verdana" panose="020B0604030504040204" pitchFamily="34" charset="0"/>
                <a:cs typeface="Verdana" panose="020B0604030504040204" pitchFamily="34" charset="0"/>
              </a:rPr>
              <a:t> </a:t>
            </a:r>
            <a:r>
              <a:rPr lang="fr-FR" sz="1600" kern="0" dirty="0" smtClean="0">
                <a:solidFill>
                  <a:srgbClr val="002569"/>
                </a:solidFill>
                <a:latin typeface="Arial" charset="0"/>
                <a:ea typeface="Verdana" panose="020B0604030504040204" pitchFamily="34" charset="0"/>
                <a:cs typeface="Verdana" panose="020B0604030504040204" pitchFamily="34" charset="0"/>
              </a:rPr>
              <a:t>(</a:t>
            </a:r>
            <a:r>
              <a:rPr lang="fr-FR" sz="1600" kern="0" dirty="0" err="1" smtClean="0">
                <a:solidFill>
                  <a:srgbClr val="002569"/>
                </a:solidFill>
                <a:latin typeface="Arial" charset="0"/>
                <a:ea typeface="Verdana" panose="020B0604030504040204" pitchFamily="34" charset="0"/>
                <a:cs typeface="Verdana" panose="020B0604030504040204" pitchFamily="34" charset="0"/>
              </a:rPr>
              <a:t>Algeria</a:t>
            </a:r>
            <a:r>
              <a:rPr lang="fr-FR" sz="1600" kern="0" dirty="0" smtClean="0">
                <a:solidFill>
                  <a:srgbClr val="002569"/>
                </a:solidFill>
                <a:latin typeface="Arial" charset="0"/>
                <a:ea typeface="Verdana" panose="020B0604030504040204" pitchFamily="34" charset="0"/>
                <a:cs typeface="Verdana" panose="020B0604030504040204" pitchFamily="34" charset="0"/>
              </a:rPr>
              <a:t>, </a:t>
            </a:r>
            <a:r>
              <a:rPr lang="fr-FR" sz="1600" kern="0" dirty="0" err="1" smtClean="0">
                <a:solidFill>
                  <a:srgbClr val="002569"/>
                </a:solidFill>
                <a:latin typeface="Arial" charset="0"/>
                <a:ea typeface="Verdana" panose="020B0604030504040204" pitchFamily="34" charset="0"/>
                <a:cs typeface="Verdana" panose="020B0604030504040204" pitchFamily="34" charset="0"/>
              </a:rPr>
              <a:t>Morocco</a:t>
            </a:r>
            <a:r>
              <a:rPr lang="fr-FR" sz="1600" kern="0" dirty="0" smtClean="0">
                <a:solidFill>
                  <a:srgbClr val="002569"/>
                </a:solidFill>
                <a:latin typeface="Arial" charset="0"/>
                <a:ea typeface="Verdana" panose="020B0604030504040204" pitchFamily="34" charset="0"/>
                <a:cs typeface="Verdana" panose="020B0604030504040204" pitchFamily="34" charset="0"/>
              </a:rPr>
              <a:t>), </a:t>
            </a:r>
            <a:r>
              <a:rPr lang="fr-FR" sz="1600" b="1" kern="0" dirty="0" smtClean="0">
                <a:solidFill>
                  <a:srgbClr val="002569"/>
                </a:solidFill>
                <a:latin typeface="Arial" charset="0"/>
                <a:ea typeface="Verdana" panose="020B0604030504040204" pitchFamily="34" charset="0"/>
                <a:cs typeface="Verdana" panose="020B0604030504040204" pitchFamily="34" charset="0"/>
              </a:rPr>
              <a:t>South </a:t>
            </a:r>
            <a:r>
              <a:rPr lang="fr-FR" sz="1600" b="1" kern="0" dirty="0" err="1" smtClean="0">
                <a:solidFill>
                  <a:srgbClr val="002569"/>
                </a:solidFill>
                <a:latin typeface="Arial" charset="0"/>
                <a:ea typeface="Verdana" panose="020B0604030504040204" pitchFamily="34" charset="0"/>
                <a:cs typeface="Verdana" panose="020B0604030504040204" pitchFamily="34" charset="0"/>
              </a:rPr>
              <a:t>America</a:t>
            </a:r>
            <a:r>
              <a:rPr lang="fr-FR" sz="1600" b="1" kern="0" dirty="0" smtClean="0">
                <a:solidFill>
                  <a:srgbClr val="002569"/>
                </a:solidFill>
                <a:latin typeface="Arial" charset="0"/>
                <a:ea typeface="Verdana" panose="020B0604030504040204" pitchFamily="34" charset="0"/>
                <a:cs typeface="Verdana" panose="020B0604030504040204" pitchFamily="34" charset="0"/>
              </a:rPr>
              <a:t> </a:t>
            </a:r>
            <a:r>
              <a:rPr lang="fr-FR" sz="1600" kern="0" dirty="0" smtClean="0">
                <a:solidFill>
                  <a:srgbClr val="002569"/>
                </a:solidFill>
                <a:latin typeface="Arial" charset="0"/>
                <a:ea typeface="Verdana" panose="020B0604030504040204" pitchFamily="34" charset="0"/>
                <a:cs typeface="Verdana" panose="020B0604030504040204" pitchFamily="34" charset="0"/>
              </a:rPr>
              <a:t>(Chile, Mexico)</a:t>
            </a:r>
            <a:r>
              <a:rPr lang="fr-FR" sz="1600" b="1" kern="0" dirty="0" smtClean="0">
                <a:solidFill>
                  <a:srgbClr val="002569"/>
                </a:solidFill>
                <a:latin typeface="Arial" charset="0"/>
                <a:ea typeface="Verdana" panose="020B0604030504040204" pitchFamily="34" charset="0"/>
                <a:cs typeface="Verdana" panose="020B0604030504040204" pitchFamily="34" charset="0"/>
              </a:rPr>
              <a:t> </a:t>
            </a:r>
            <a:r>
              <a:rPr lang="fr-FR" sz="1600" kern="0" dirty="0" smtClean="0">
                <a:solidFill>
                  <a:srgbClr val="002569"/>
                </a:solidFill>
                <a:latin typeface="Arial" charset="0"/>
                <a:ea typeface="Verdana" panose="020B0604030504040204" pitchFamily="34" charset="0"/>
                <a:cs typeface="Verdana" panose="020B0604030504040204" pitchFamily="34" charset="0"/>
              </a:rPr>
              <a:t>and </a:t>
            </a:r>
            <a:r>
              <a:rPr lang="fr-FR" sz="1600" b="1" kern="0" dirty="0" err="1" smtClean="0">
                <a:solidFill>
                  <a:srgbClr val="002569"/>
                </a:solidFill>
                <a:latin typeface="Arial" charset="0"/>
                <a:ea typeface="Verdana" panose="020B0604030504040204" pitchFamily="34" charset="0"/>
                <a:cs typeface="Verdana" panose="020B0604030504040204" pitchFamily="34" charset="0"/>
              </a:rPr>
              <a:t>North</a:t>
            </a:r>
            <a:r>
              <a:rPr lang="fr-FR" sz="1600" b="1" kern="0" dirty="0" smtClean="0">
                <a:solidFill>
                  <a:srgbClr val="002569"/>
                </a:solidFill>
                <a:latin typeface="Arial" charset="0"/>
                <a:ea typeface="Verdana" panose="020B0604030504040204" pitchFamily="34" charset="0"/>
                <a:cs typeface="Verdana" panose="020B0604030504040204" pitchFamily="34" charset="0"/>
              </a:rPr>
              <a:t> </a:t>
            </a:r>
            <a:r>
              <a:rPr lang="fr-FR" sz="1600" b="1" kern="0" dirty="0" err="1" smtClean="0">
                <a:solidFill>
                  <a:srgbClr val="002569"/>
                </a:solidFill>
                <a:latin typeface="Arial" charset="0"/>
                <a:ea typeface="Verdana" panose="020B0604030504040204" pitchFamily="34" charset="0"/>
                <a:cs typeface="Verdana" panose="020B0604030504040204" pitchFamily="34" charset="0"/>
              </a:rPr>
              <a:t>America</a:t>
            </a:r>
            <a:r>
              <a:rPr lang="fr-FR" sz="1600" b="1" kern="0" dirty="0" smtClean="0">
                <a:solidFill>
                  <a:srgbClr val="002569"/>
                </a:solidFill>
                <a:latin typeface="Arial" charset="0"/>
                <a:ea typeface="Verdana" panose="020B0604030504040204" pitchFamily="34" charset="0"/>
                <a:cs typeface="Verdana" panose="020B0604030504040204" pitchFamily="34" charset="0"/>
              </a:rPr>
              <a:t> </a:t>
            </a:r>
            <a:r>
              <a:rPr lang="fr-FR" sz="1600" kern="0" dirty="0" smtClean="0">
                <a:solidFill>
                  <a:srgbClr val="002569"/>
                </a:solidFill>
                <a:latin typeface="Arial" charset="0"/>
                <a:ea typeface="Verdana" panose="020B0604030504040204" pitchFamily="34" charset="0"/>
                <a:cs typeface="Verdana" panose="020B0604030504040204" pitchFamily="34" charset="0"/>
              </a:rPr>
              <a:t>(USA).</a:t>
            </a:r>
            <a:endParaRPr lang="en-GB" sz="1600" kern="0" dirty="0">
              <a:solidFill>
                <a:srgbClr val="002569"/>
              </a:solidFill>
              <a:latin typeface="Arial" charset="0"/>
              <a:ea typeface="Verdana" panose="020B0604030504040204" pitchFamily="34" charset="0"/>
              <a:cs typeface="Verdana" panose="020B0604030504040204" pitchFamily="34" charset="0"/>
            </a:endParaRPr>
          </a:p>
        </p:txBody>
      </p:sp>
      <p:sp>
        <p:nvSpPr>
          <p:cNvPr id="9" name="Rectangle 2"/>
          <p:cNvSpPr txBox="1">
            <a:spLocks noChangeArrowheads="1"/>
          </p:cNvSpPr>
          <p:nvPr/>
        </p:nvSpPr>
        <p:spPr bwMode="auto">
          <a:xfrm>
            <a:off x="1218660" y="0"/>
            <a:ext cx="8212420"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6" rIns="91436" bIns="45716" anchor="ct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defTabSz="914364" eaLnBrk="1" fontAlgn="auto" hangingPunct="1">
              <a:spcBef>
                <a:spcPts val="0"/>
              </a:spcBef>
              <a:spcAft>
                <a:spcPts val="0"/>
              </a:spcAft>
            </a:pPr>
            <a:r>
              <a:rPr lang="en-GB" sz="3200" b="1" dirty="0">
                <a:solidFill>
                  <a:schemeClr val="bg1"/>
                </a:solidFill>
                <a:latin typeface="Tahoma" pitchFamily="-106" charset="0"/>
                <a:ea typeface="ＭＳ Ｐゴシック" pitchFamily="-106" charset="-128"/>
                <a:cs typeface="Tahoma" pitchFamily="-106" charset="0"/>
              </a:rPr>
              <a:t>More examples </a:t>
            </a:r>
            <a:r>
              <a:rPr lang="en-GB" sz="3200" b="1">
                <a:solidFill>
                  <a:schemeClr val="bg1"/>
                </a:solidFill>
                <a:latin typeface="Tahoma" pitchFamily="-106" charset="0"/>
                <a:ea typeface="ＭＳ Ｐゴシック" pitchFamily="-106" charset="-128"/>
                <a:cs typeface="Tahoma" pitchFamily="-106" charset="0"/>
              </a:rPr>
              <a:t>of </a:t>
            </a:r>
            <a:r>
              <a:rPr lang="en-GB" sz="3200" b="1" smtClean="0">
                <a:solidFill>
                  <a:schemeClr val="bg1"/>
                </a:solidFill>
                <a:latin typeface="Tahoma" pitchFamily="-106" charset="0"/>
                <a:ea typeface="ＭＳ Ｐゴシック" pitchFamily="-106" charset="-128"/>
                <a:cs typeface="Tahoma" pitchFamily="-106" charset="0"/>
              </a:rPr>
              <a:t>users (on GEP today)</a:t>
            </a:r>
            <a:endParaRPr lang="en-GB" sz="3200" b="1" dirty="0">
              <a:solidFill>
                <a:schemeClr val="bg1"/>
              </a:solidFill>
              <a:latin typeface="Tahoma" pitchFamily="-106" charset="0"/>
              <a:ea typeface="ＭＳ Ｐゴシック" pitchFamily="-106" charset="-128"/>
              <a:cs typeface="Tahoma" pitchFamily="-106" charset="0"/>
            </a:endParaRPr>
          </a:p>
        </p:txBody>
      </p:sp>
    </p:spTree>
    <p:extLst>
      <p:ext uri="{BB962C8B-B14F-4D97-AF65-F5344CB8AC3E}">
        <p14:creationId xmlns:p14="http://schemas.microsoft.com/office/powerpoint/2010/main" val="1609741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71511" y="137347"/>
            <a:ext cx="7556375" cy="8384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eaLnBrk="1" hangingPunct="1"/>
            <a:r>
              <a:rPr lang="en-GB" altLang="ja-JP" dirty="0" smtClean="0">
                <a:latin typeface="Tahoma" pitchFamily="-106" charset="0"/>
                <a:ea typeface="ＭＳ Ｐゴシック" pitchFamily="-106" charset="-128"/>
                <a:cs typeface="Tahoma" pitchFamily="-106" charset="0"/>
              </a:rPr>
              <a:t>Collaborations</a:t>
            </a:r>
            <a:endParaRPr lang="en-US" dirty="0">
              <a:latin typeface="Tahoma" pitchFamily="-106" charset="0"/>
              <a:ea typeface="ＭＳ Ｐゴシック" pitchFamily="-106" charset="-128"/>
              <a:cs typeface="Tahoma" pitchFamily="-106" charset="0"/>
            </a:endParaRPr>
          </a:p>
        </p:txBody>
      </p:sp>
      <p:sp>
        <p:nvSpPr>
          <p:cNvPr id="5" name="Rectangle 4"/>
          <p:cNvSpPr/>
          <p:nvPr/>
        </p:nvSpPr>
        <p:spPr>
          <a:xfrm>
            <a:off x="0" y="1615768"/>
            <a:ext cx="9144000" cy="4770537"/>
          </a:xfrm>
          <a:prstGeom prst="rect">
            <a:avLst/>
          </a:prstGeom>
        </p:spPr>
        <p:txBody>
          <a:bodyPr wrap="square">
            <a:spAutoFit/>
          </a:bodyPr>
          <a:lstStyle/>
          <a:p>
            <a:pPr marL="285750" lvl="0" indent="-285750" algn="just">
              <a:buFont typeface="Arial" panose="020B0604020202020204" pitchFamily="34" charset="0"/>
              <a:buChar char="•"/>
            </a:pPr>
            <a:r>
              <a:rPr lang="en-US" sz="1600" b="1" dirty="0" smtClean="0"/>
              <a:t>GEODARMA: </a:t>
            </a:r>
            <a:r>
              <a:rPr lang="en-US" sz="1600" dirty="0" smtClean="0"/>
              <a:t>provide </a:t>
            </a:r>
            <a:r>
              <a:rPr lang="en-US" sz="1600" dirty="0"/>
              <a:t>access to data, tools and processing resources </a:t>
            </a:r>
            <a:r>
              <a:rPr lang="en-US" sz="1600" dirty="0" smtClean="0"/>
              <a:t>(on </a:t>
            </a:r>
            <a:r>
              <a:rPr lang="en-US" sz="1600" dirty="0"/>
              <a:t>a best effort </a:t>
            </a:r>
            <a:r>
              <a:rPr lang="en-US" sz="1600" dirty="0" smtClean="0"/>
              <a:t>basis) to GEODARMA.</a:t>
            </a:r>
          </a:p>
          <a:p>
            <a:pPr lvl="0" algn="just"/>
            <a:endParaRPr lang="en-US" sz="1600" b="1" dirty="0" smtClean="0"/>
          </a:p>
          <a:p>
            <a:pPr marL="285750" lvl="0" indent="-285750" algn="just">
              <a:buFont typeface="Arial" panose="020B0604020202020204" pitchFamily="34" charset="0"/>
              <a:buChar char="•"/>
            </a:pPr>
            <a:r>
              <a:rPr lang="en-US" sz="1600" b="1" dirty="0" smtClean="0"/>
              <a:t>GSNL:</a:t>
            </a:r>
            <a:r>
              <a:rPr lang="en-US" sz="1600" dirty="0" smtClean="0"/>
              <a:t> support </a:t>
            </a:r>
            <a:r>
              <a:rPr lang="en-US" sz="1600" dirty="0"/>
              <a:t>the GSNL objectives </a:t>
            </a:r>
            <a:r>
              <a:rPr lang="en-US" sz="1600" dirty="0" smtClean="0"/>
              <a:t>by </a:t>
            </a:r>
            <a:r>
              <a:rPr lang="en-US" sz="1600" dirty="0"/>
              <a:t>providing access to a </a:t>
            </a:r>
            <a:r>
              <a:rPr lang="en-US" sz="1600" dirty="0" smtClean="0"/>
              <a:t>processing environment. Host </a:t>
            </a:r>
            <a:r>
              <a:rPr lang="en-US" sz="1600" dirty="0"/>
              <a:t>scientific products generated by </a:t>
            </a:r>
            <a:r>
              <a:rPr lang="en-US" sz="1600" dirty="0" smtClean="0"/>
              <a:t>Supersites </a:t>
            </a:r>
            <a:r>
              <a:rPr lang="en-US" sz="1600" dirty="0"/>
              <a:t>and integrate collaboration and scientific processing services being developed for the GSNL community </a:t>
            </a:r>
            <a:r>
              <a:rPr lang="en-US" sz="1600" dirty="0" smtClean="0"/>
              <a:t>under </a:t>
            </a:r>
            <a:r>
              <a:rPr lang="en-US" sz="1600" dirty="0"/>
              <a:t>the EVER-EST project.</a:t>
            </a:r>
            <a:br>
              <a:rPr lang="en-US" sz="1600" dirty="0"/>
            </a:br>
            <a:endParaRPr lang="en-US" sz="1600" dirty="0" smtClean="0"/>
          </a:p>
          <a:p>
            <a:pPr marL="285750" lvl="0" indent="-285750" algn="just">
              <a:buFont typeface="Arial" panose="020B0604020202020204" pitchFamily="34" charset="0"/>
              <a:buChar char="•"/>
            </a:pPr>
            <a:r>
              <a:rPr lang="en-US" sz="1600" b="1" dirty="0"/>
              <a:t>Other CEOS WG Disasters activities: </a:t>
            </a:r>
          </a:p>
          <a:p>
            <a:pPr marL="742950" lvl="1" indent="-285750" algn="just">
              <a:buFont typeface="Wingdings" panose="05000000000000000000" pitchFamily="2" charset="2"/>
              <a:buChar char="ü"/>
            </a:pPr>
            <a:r>
              <a:rPr lang="en-US" sz="1600" dirty="0"/>
              <a:t>fully articulate  with current and follow-on CEOS activities </a:t>
            </a:r>
          </a:p>
          <a:p>
            <a:pPr marL="742950" lvl="1" indent="-285750" algn="just">
              <a:buFont typeface="Wingdings" panose="05000000000000000000" pitchFamily="2" charset="2"/>
              <a:buChar char="ü"/>
            </a:pPr>
            <a:r>
              <a:rPr lang="en-US" sz="1600" dirty="0"/>
              <a:t>provide a mechanism to access data and a scientific processing and e-collaboration environment.</a:t>
            </a:r>
          </a:p>
          <a:p>
            <a:pPr lvl="0" algn="just"/>
            <a:endParaRPr lang="en-CA" sz="1600" b="1" dirty="0">
              <a:solidFill>
                <a:srgbClr val="002569"/>
              </a:solidFill>
            </a:endParaRPr>
          </a:p>
          <a:p>
            <a:pPr marL="285750" lvl="0" indent="-285750" algn="just">
              <a:buFont typeface="Arial" panose="020B0604020202020204" pitchFamily="34" charset="0"/>
              <a:buChar char="•"/>
            </a:pPr>
            <a:r>
              <a:rPr lang="en-CA" sz="1600" b="1" dirty="0">
                <a:solidFill>
                  <a:srgbClr val="002569"/>
                </a:solidFill>
              </a:rPr>
              <a:t>CEOS WGISS activities:</a:t>
            </a:r>
            <a:r>
              <a:rPr lang="en-US" sz="1600" b="1" dirty="0">
                <a:solidFill>
                  <a:srgbClr val="002569"/>
                </a:solidFill>
              </a:rPr>
              <a:t> </a:t>
            </a:r>
            <a:r>
              <a:rPr lang="en-US" sz="1600" dirty="0">
                <a:solidFill>
                  <a:srgbClr val="002569"/>
                </a:solidFill>
              </a:rPr>
              <a:t>collaborate to support the </a:t>
            </a:r>
            <a:r>
              <a:rPr lang="en-US" sz="1600" dirty="0" err="1">
                <a:solidFill>
                  <a:srgbClr val="002569"/>
                </a:solidFill>
              </a:rPr>
              <a:t>realisation</a:t>
            </a:r>
            <a:r>
              <a:rPr lang="en-US" sz="1600" dirty="0">
                <a:solidFill>
                  <a:srgbClr val="002569"/>
                </a:solidFill>
              </a:rPr>
              <a:t> of a WGISS pilot; identified contribution: the GEP. A </a:t>
            </a:r>
            <a:r>
              <a:rPr lang="en-US" sz="1600" dirty="0" err="1">
                <a:solidFill>
                  <a:srgbClr val="002569"/>
                </a:solidFill>
              </a:rPr>
              <a:t>workplan</a:t>
            </a:r>
            <a:r>
              <a:rPr lang="en-US" sz="1600" dirty="0">
                <a:solidFill>
                  <a:srgbClr val="002569"/>
                </a:solidFill>
              </a:rPr>
              <a:t> has been written to prepare the pilot exercise.</a:t>
            </a:r>
          </a:p>
          <a:p>
            <a:pPr lvl="0" algn="just"/>
            <a:endParaRPr lang="en-US" sz="1600" dirty="0">
              <a:solidFill>
                <a:srgbClr val="002569"/>
              </a:solidFill>
            </a:endParaRPr>
          </a:p>
          <a:p>
            <a:pPr marL="285750" lvl="0" indent="-285750" algn="just">
              <a:buFont typeface="Arial" panose="020B0604020202020204" pitchFamily="34" charset="0"/>
              <a:buChar char="•"/>
            </a:pPr>
            <a:r>
              <a:rPr lang="en-US" sz="1600" b="1" dirty="0" err="1">
                <a:solidFill>
                  <a:srgbClr val="002569"/>
                </a:solidFill>
              </a:rPr>
              <a:t>nextGEOSS</a:t>
            </a:r>
            <a:r>
              <a:rPr lang="en-US" sz="1600" b="1" dirty="0">
                <a:solidFill>
                  <a:srgbClr val="002569"/>
                </a:solidFill>
              </a:rPr>
              <a:t>: </a:t>
            </a:r>
            <a:r>
              <a:rPr lang="en-US" sz="1600" dirty="0">
                <a:solidFill>
                  <a:srgbClr val="002569"/>
                </a:solidFill>
              </a:rPr>
              <a:t>on-going </a:t>
            </a:r>
            <a:r>
              <a:rPr lang="en-US" sz="1600" dirty="0" smtClean="0">
                <a:solidFill>
                  <a:srgbClr val="002569"/>
                </a:solidFill>
              </a:rPr>
              <a:t>discussions </a:t>
            </a:r>
            <a:r>
              <a:rPr lang="en-US" sz="1600" dirty="0">
                <a:solidFill>
                  <a:srgbClr val="002569"/>
                </a:solidFill>
              </a:rPr>
              <a:t>to </a:t>
            </a:r>
            <a:r>
              <a:rPr lang="en-CA" sz="1600" dirty="0">
                <a:solidFill>
                  <a:srgbClr val="002569"/>
                </a:solidFill>
              </a:rPr>
              <a:t>include the </a:t>
            </a:r>
            <a:r>
              <a:rPr lang="en-CA" sz="1600" dirty="0" err="1">
                <a:solidFill>
                  <a:srgbClr val="002569"/>
                </a:solidFill>
              </a:rPr>
              <a:t>Geohazards</a:t>
            </a:r>
            <a:r>
              <a:rPr lang="en-CA" sz="1600" dirty="0">
                <a:solidFill>
                  <a:srgbClr val="002569"/>
                </a:solidFill>
              </a:rPr>
              <a:t> Lab and its services within the GEOSS Common Infrastructure.</a:t>
            </a:r>
            <a:endParaRPr lang="en-US" sz="1600" b="1" dirty="0">
              <a:solidFill>
                <a:srgbClr val="002569"/>
              </a:solidFill>
            </a:endParaRPr>
          </a:p>
          <a:p>
            <a:pPr marL="285750" lvl="0" indent="-285750" algn="just">
              <a:buFont typeface="Arial" panose="020B0604020202020204" pitchFamily="34" charset="0"/>
              <a:buChar char="•"/>
            </a:pPr>
            <a:endParaRPr lang="en-US" sz="1600" dirty="0" smtClean="0"/>
          </a:p>
          <a:p>
            <a:pPr marL="285750" lvl="0" indent="-285750" algn="just">
              <a:buFont typeface="Arial" panose="020B0604020202020204" pitchFamily="34" charset="0"/>
              <a:buChar char="•"/>
            </a:pPr>
            <a:endParaRPr lang="en-US" sz="1600" dirty="0"/>
          </a:p>
        </p:txBody>
      </p:sp>
      <p:sp>
        <p:nvSpPr>
          <p:cNvPr id="6" name="Rectangle 5"/>
          <p:cNvSpPr/>
          <p:nvPr/>
        </p:nvSpPr>
        <p:spPr>
          <a:xfrm>
            <a:off x="594359" y="3824759"/>
            <a:ext cx="8941526" cy="338554"/>
          </a:xfrm>
          <a:prstGeom prst="rect">
            <a:avLst/>
          </a:prstGeom>
        </p:spPr>
        <p:txBody>
          <a:bodyPr wrap="square">
            <a:spAutoFit/>
          </a:bodyPr>
          <a:lstStyle/>
          <a:p>
            <a:pPr lvl="1"/>
            <a:endParaRPr lang="en-US" sz="1600" dirty="0" smtClean="0"/>
          </a:p>
        </p:txBody>
      </p:sp>
    </p:spTree>
    <p:extLst>
      <p:ext uri="{BB962C8B-B14F-4D97-AF65-F5344CB8AC3E}">
        <p14:creationId xmlns:p14="http://schemas.microsoft.com/office/powerpoint/2010/main" val="200776612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71511" y="137347"/>
            <a:ext cx="7556375" cy="8384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eaLnBrk="1" hangingPunct="1"/>
            <a:r>
              <a:rPr lang="en-GB" altLang="ja-JP" dirty="0" smtClean="0">
                <a:latin typeface="Tahoma" pitchFamily="-106" charset="0"/>
                <a:ea typeface="ＭＳ Ｐゴシック" pitchFamily="-106" charset="-128"/>
                <a:cs typeface="Tahoma" pitchFamily="-106" charset="0"/>
              </a:rPr>
              <a:t>Expected outcomes:</a:t>
            </a:r>
            <a:endParaRPr lang="en-US" dirty="0">
              <a:latin typeface="Tahoma" pitchFamily="-106" charset="0"/>
              <a:ea typeface="ＭＳ Ｐゴシック" pitchFamily="-106" charset="-128"/>
              <a:cs typeface="Tahoma" pitchFamily="-106" charset="0"/>
            </a:endParaRPr>
          </a:p>
        </p:txBody>
      </p:sp>
      <p:sp>
        <p:nvSpPr>
          <p:cNvPr id="5" name="Rectangle 4"/>
          <p:cNvSpPr/>
          <p:nvPr/>
        </p:nvSpPr>
        <p:spPr>
          <a:xfrm>
            <a:off x="0" y="1724625"/>
            <a:ext cx="9144000" cy="3139321"/>
          </a:xfrm>
          <a:prstGeom prst="rect">
            <a:avLst/>
          </a:prstGeom>
        </p:spPr>
        <p:txBody>
          <a:bodyPr wrap="square">
            <a:spAutoFit/>
          </a:bodyPr>
          <a:lstStyle/>
          <a:p>
            <a:pPr marL="285750" lvl="0" indent="-285750">
              <a:buFont typeface="Wingdings" charset="2"/>
              <a:buChar char="Ø"/>
            </a:pPr>
            <a:r>
              <a:rPr lang="en-GB" dirty="0"/>
              <a:t>Increase access to </a:t>
            </a:r>
            <a:r>
              <a:rPr lang="en-GB" b="1" dirty="0"/>
              <a:t>hosted processing</a:t>
            </a:r>
          </a:p>
          <a:p>
            <a:pPr marL="285750" lvl="0" indent="-285750">
              <a:buFont typeface="Wingdings" charset="2"/>
              <a:buChar char="Ø"/>
            </a:pPr>
            <a:r>
              <a:rPr lang="en-GB" dirty="0"/>
              <a:t>Increase</a:t>
            </a:r>
            <a:r>
              <a:rPr lang="en-GB" b="1" dirty="0"/>
              <a:t> </a:t>
            </a:r>
            <a:r>
              <a:rPr lang="en-GB" b="1" dirty="0" smtClean="0"/>
              <a:t>number </a:t>
            </a:r>
            <a:r>
              <a:rPr lang="en-GB" b="1" dirty="0"/>
              <a:t>of users </a:t>
            </a:r>
            <a:r>
              <a:rPr lang="en-GB" dirty="0"/>
              <a:t>that access on-line tools to support DRM</a:t>
            </a:r>
          </a:p>
          <a:p>
            <a:pPr marL="285750" lvl="0" indent="-285750">
              <a:buFont typeface="Wingdings" charset="2"/>
              <a:buChar char="Ø"/>
            </a:pPr>
            <a:r>
              <a:rPr lang="en-GB" dirty="0"/>
              <a:t>Increase</a:t>
            </a:r>
            <a:r>
              <a:rPr lang="en-GB" b="1" dirty="0"/>
              <a:t> </a:t>
            </a:r>
            <a:r>
              <a:rPr lang="en-GB" b="1" dirty="0" smtClean="0"/>
              <a:t>type </a:t>
            </a:r>
            <a:r>
              <a:rPr lang="en-GB" b="1" dirty="0"/>
              <a:t>of users </a:t>
            </a:r>
            <a:r>
              <a:rPr lang="en-GB" dirty="0"/>
              <a:t>in the different segments of the user </a:t>
            </a:r>
            <a:r>
              <a:rPr lang="en-GB" dirty="0" smtClean="0"/>
              <a:t>base; in particular address </a:t>
            </a:r>
            <a:r>
              <a:rPr lang="en-GB" dirty="0"/>
              <a:t>more types of </a:t>
            </a:r>
            <a:r>
              <a:rPr lang="en-GB" dirty="0" smtClean="0"/>
              <a:t>hazards;  keep focus on EO specialists from these user organisations (the thematic activities of the WG Disasters work with EO experts and end users/decision makers while in the short term the </a:t>
            </a:r>
            <a:r>
              <a:rPr lang="en-GB" dirty="0" err="1" smtClean="0"/>
              <a:t>Geohazards</a:t>
            </a:r>
            <a:r>
              <a:rPr lang="en-GB" dirty="0" smtClean="0"/>
              <a:t> Lab is intended to help EO specialists)  </a:t>
            </a:r>
            <a:endParaRPr lang="en-GB" dirty="0"/>
          </a:p>
          <a:p>
            <a:pPr marL="285750" lvl="0" indent="-285750">
              <a:buFont typeface="Wingdings" charset="2"/>
              <a:buChar char="Ø"/>
            </a:pPr>
            <a:r>
              <a:rPr lang="en-GB" b="1" dirty="0"/>
              <a:t>Increase </a:t>
            </a:r>
            <a:r>
              <a:rPr lang="en-GB" b="1" dirty="0" smtClean="0"/>
              <a:t>awareness/promotion</a:t>
            </a:r>
            <a:r>
              <a:rPr lang="en-GB" dirty="0" smtClean="0"/>
              <a:t> </a:t>
            </a:r>
            <a:r>
              <a:rPr lang="en-GB" dirty="0"/>
              <a:t>about satellite </a:t>
            </a:r>
            <a:r>
              <a:rPr lang="en-GB" dirty="0" smtClean="0"/>
              <a:t>EO and DRM for different relevant themes (landslides, seismic hazards, volcanoes): if requested help Pilot Leads of other thematic </a:t>
            </a:r>
            <a:r>
              <a:rPr lang="en-GB" dirty="0"/>
              <a:t>activities of </a:t>
            </a:r>
            <a:r>
              <a:rPr lang="en-GB" dirty="0" smtClean="0"/>
              <a:t>the WG </a:t>
            </a:r>
            <a:r>
              <a:rPr lang="en-GB" dirty="0"/>
              <a:t>Disasters </a:t>
            </a:r>
            <a:r>
              <a:rPr lang="en-GB" dirty="0" smtClean="0"/>
              <a:t>to promote results (e.g</a:t>
            </a:r>
            <a:r>
              <a:rPr lang="en-GB" dirty="0"/>
              <a:t>. </a:t>
            </a:r>
            <a:r>
              <a:rPr lang="en-GB" dirty="0" smtClean="0"/>
              <a:t>publish </a:t>
            </a:r>
            <a:r>
              <a:rPr lang="en-GB" dirty="0"/>
              <a:t>geospatial results on the Geohazards Lab). </a:t>
            </a:r>
          </a:p>
        </p:txBody>
      </p:sp>
    </p:spTree>
    <p:extLst>
      <p:ext uri="{BB962C8B-B14F-4D97-AF65-F5344CB8AC3E}">
        <p14:creationId xmlns:p14="http://schemas.microsoft.com/office/powerpoint/2010/main" val="208597028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71511" y="137347"/>
            <a:ext cx="7556375" cy="8384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eaLnBrk="1" hangingPunct="1"/>
            <a:r>
              <a:rPr lang="en-GB" altLang="ja-JP" dirty="0">
                <a:latin typeface="Tahoma" pitchFamily="-106" charset="0"/>
                <a:ea typeface="ＭＳ Ｐゴシック" pitchFamily="-106" charset="-128"/>
                <a:cs typeface="Tahoma" pitchFamily="-106" charset="0"/>
              </a:rPr>
              <a:t>E</a:t>
            </a:r>
            <a:r>
              <a:rPr lang="en-GB" altLang="ja-JP" dirty="0" smtClean="0">
                <a:latin typeface="Tahoma" pitchFamily="-106" charset="0"/>
                <a:ea typeface="ＭＳ Ｐゴシック" pitchFamily="-106" charset="-128"/>
                <a:cs typeface="Tahoma" pitchFamily="-106" charset="0"/>
              </a:rPr>
              <a:t>valuating achievements</a:t>
            </a:r>
            <a:r>
              <a:rPr lang="en-GB" altLang="ja-JP" dirty="0" smtClean="0">
                <a:latin typeface="Tahoma" pitchFamily="-106" charset="0"/>
                <a:ea typeface="ＭＳ Ｐゴシック" pitchFamily="-106" charset="-128"/>
                <a:cs typeface="Tahoma" pitchFamily="-106" charset="0"/>
              </a:rPr>
              <a:t>:</a:t>
            </a:r>
            <a:endParaRPr lang="en-US" dirty="0">
              <a:latin typeface="Tahoma" pitchFamily="-106" charset="0"/>
              <a:ea typeface="ＭＳ Ｐゴシック" pitchFamily="-106" charset="-128"/>
              <a:cs typeface="Tahoma" pitchFamily="-10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61771211"/>
              </p:ext>
            </p:extLst>
          </p:nvPr>
        </p:nvGraphicFramePr>
        <p:xfrm>
          <a:off x="132522" y="1480087"/>
          <a:ext cx="8895364" cy="5230239"/>
        </p:xfrm>
        <a:graphic>
          <a:graphicData uri="http://schemas.openxmlformats.org/drawingml/2006/table">
            <a:tbl>
              <a:tblPr firstRow="1" bandRow="1">
                <a:tableStyleId>{69CF1AB2-1976-4502-BF36-3FF5EA218861}</a:tableStyleId>
              </a:tblPr>
              <a:tblGrid>
                <a:gridCol w="6758608"/>
                <a:gridCol w="2136756"/>
              </a:tblGrid>
              <a:tr h="401708">
                <a:tc>
                  <a:txBody>
                    <a:bodyPr/>
                    <a:lstStyle/>
                    <a:p>
                      <a:pPr algn="ctr"/>
                      <a:r>
                        <a:rPr lang="en-US" dirty="0" smtClean="0"/>
                        <a:t>Criteria</a:t>
                      </a:r>
                      <a:endParaRPr lang="en-US" dirty="0">
                        <a:solidFill>
                          <a:schemeClr val="tx2"/>
                        </a:solidFill>
                      </a:endParaRPr>
                    </a:p>
                  </a:txBody>
                  <a:tcPr/>
                </a:tc>
                <a:tc>
                  <a:txBody>
                    <a:bodyPr/>
                    <a:lstStyle/>
                    <a:p>
                      <a:pPr algn="ctr"/>
                      <a:r>
                        <a:rPr lang="en-US" dirty="0" smtClean="0"/>
                        <a:t>Min.</a:t>
                      </a:r>
                      <a:r>
                        <a:rPr lang="en-US" baseline="0" dirty="0" smtClean="0"/>
                        <a:t> effort</a:t>
                      </a:r>
                      <a:endParaRPr lang="en-US" dirty="0">
                        <a:solidFill>
                          <a:schemeClr val="tx2"/>
                        </a:solidFill>
                      </a:endParaRPr>
                    </a:p>
                  </a:txBody>
                  <a:tcPr/>
                </a:tc>
              </a:tr>
              <a:tr h="627324">
                <a:tc>
                  <a:txBody>
                    <a:bodyPr/>
                    <a:lstStyle/>
                    <a:p>
                      <a:pPr marL="342900" marR="0" lvl="0" indent="-342900" algn="l" defTabSz="457200" rtl="0" eaLnBrk="1" fontAlgn="auto" latinLnBrk="0" hangingPunct="1">
                        <a:lnSpc>
                          <a:spcPct val="100000"/>
                        </a:lnSpc>
                        <a:spcBef>
                          <a:spcPts val="0"/>
                        </a:spcBef>
                        <a:spcAft>
                          <a:spcPts val="0"/>
                        </a:spcAft>
                        <a:buClrTx/>
                        <a:buSzTx/>
                        <a:buFont typeface="+mj-lt"/>
                        <a:buNone/>
                        <a:tabLst/>
                        <a:defRPr/>
                      </a:pPr>
                      <a:r>
                        <a:rPr lang="en-GB" sz="1400" b="1" u="none" dirty="0" smtClean="0"/>
                        <a:t>Number of EO processing chains available </a:t>
                      </a:r>
                      <a:r>
                        <a:rPr lang="en-GB" sz="1400" u="none" dirty="0" smtClean="0"/>
                        <a:t>to the users by the end</a:t>
                      </a:r>
                      <a:r>
                        <a:rPr lang="en-GB" sz="1400" u="none" baseline="0" dirty="0" smtClean="0"/>
                        <a:t> </a:t>
                      </a:r>
                      <a:r>
                        <a:rPr lang="en-GB" sz="1400" u="none" dirty="0" smtClean="0"/>
                        <a:t>of the activity</a:t>
                      </a:r>
                    </a:p>
                  </a:txBody>
                  <a:tcPr/>
                </a:tc>
                <a:tc>
                  <a:txBody>
                    <a:bodyPr/>
                    <a:lstStyle/>
                    <a:p>
                      <a:r>
                        <a:rPr lang="en-US" sz="1400" dirty="0" smtClean="0"/>
                        <a:t>15 chains</a:t>
                      </a:r>
                      <a:endParaRPr lang="en-US" sz="1400" dirty="0"/>
                    </a:p>
                  </a:txBody>
                  <a:tcPr/>
                </a:tc>
              </a:tr>
              <a:tr h="5980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u="none" dirty="0" smtClean="0"/>
                        <a:t>Type of EO data available </a:t>
                      </a:r>
                      <a:r>
                        <a:rPr lang="en-GB" sz="1400" u="none" dirty="0" smtClean="0"/>
                        <a:t>through the Geohazards Lab’s on-line platforms</a:t>
                      </a:r>
                      <a:endParaRPr lang="en-US" sz="1400" u="none" dirty="0"/>
                    </a:p>
                  </a:txBody>
                  <a:tcPr/>
                </a:tc>
                <a:tc>
                  <a:txBody>
                    <a:bodyPr/>
                    <a:lstStyle/>
                    <a:p>
                      <a:r>
                        <a:rPr lang="en-US" sz="1400" dirty="0" smtClean="0"/>
                        <a:t>3 SAR and 1 VHR Optical</a:t>
                      </a:r>
                      <a:r>
                        <a:rPr lang="en-US" sz="1400" baseline="0" dirty="0" smtClean="0"/>
                        <a:t> data source</a:t>
                      </a:r>
                      <a:endParaRPr lang="en-US" sz="1400" dirty="0"/>
                    </a:p>
                  </a:txBody>
                  <a:tcPr/>
                </a:tc>
              </a:tr>
              <a:tr h="6273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u="none" dirty="0" smtClean="0"/>
                        <a:t>Volume of EO data available </a:t>
                      </a:r>
                      <a:r>
                        <a:rPr lang="en-GB" sz="1400" u="none" dirty="0" smtClean="0"/>
                        <a:t>through the Geohazards Lab’s on-line platforms</a:t>
                      </a:r>
                      <a:endParaRPr lang="en-US" sz="1400" u="none" dirty="0"/>
                    </a:p>
                  </a:txBody>
                  <a:tcPr/>
                </a:tc>
                <a:tc>
                  <a:txBody>
                    <a:bodyPr/>
                    <a:lstStyle/>
                    <a:p>
                      <a:r>
                        <a:rPr lang="en-US" sz="1400" dirty="0" smtClean="0"/>
                        <a:t>100 scenes per data source</a:t>
                      </a:r>
                      <a:endParaRPr lang="en-US" sz="1400" dirty="0"/>
                    </a:p>
                  </a:txBody>
                  <a:tcPr/>
                </a:tc>
              </a:tr>
              <a:tr h="3603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u="none" dirty="0" smtClean="0"/>
                        <a:t>Number and quality of products </a:t>
                      </a:r>
                      <a:r>
                        <a:rPr lang="en-GB" sz="1400" u="none" dirty="0" smtClean="0"/>
                        <a:t>generated on-line</a:t>
                      </a:r>
                      <a:endParaRPr lang="en-US" sz="1400" u="none" dirty="0"/>
                    </a:p>
                  </a:txBody>
                  <a:tcPr/>
                </a:tc>
                <a:tc>
                  <a:txBody>
                    <a:bodyPr/>
                    <a:lstStyle/>
                    <a:p>
                      <a:r>
                        <a:rPr lang="en-US" sz="1400" dirty="0" smtClean="0"/>
                        <a:t>30 products</a:t>
                      </a:r>
                      <a:r>
                        <a:rPr lang="en-US" sz="1400" baseline="0" dirty="0" smtClean="0"/>
                        <a:t> per year</a:t>
                      </a:r>
                      <a:endParaRPr lang="en-US" sz="1400" dirty="0"/>
                    </a:p>
                  </a:txBody>
                  <a:tcPr/>
                </a:tc>
              </a:tr>
              <a:tr h="4017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u="none" dirty="0" smtClean="0"/>
                        <a:t>Number of users and practitioners </a:t>
                      </a:r>
                      <a:r>
                        <a:rPr lang="en-GB" sz="1400" u="none" dirty="0" smtClean="0"/>
                        <a:t>using the Geohazards Lab</a:t>
                      </a:r>
                      <a:endParaRPr lang="en-US" sz="1400" u="none" dirty="0"/>
                    </a:p>
                  </a:txBody>
                  <a:tcPr/>
                </a:tc>
                <a:tc>
                  <a:txBody>
                    <a:bodyPr/>
                    <a:lstStyle/>
                    <a:p>
                      <a:r>
                        <a:rPr lang="en-US" sz="1400" dirty="0" smtClean="0"/>
                        <a:t>30 users </a:t>
                      </a:r>
                      <a:endParaRPr lang="en-US" sz="1400" dirty="0"/>
                    </a:p>
                  </a:txBody>
                  <a:tcPr/>
                </a:tc>
              </a:tr>
              <a:tr h="6273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u="none" dirty="0" smtClean="0"/>
                        <a:t>Number and quality of peer reviewed papers </a:t>
                      </a:r>
                      <a:r>
                        <a:rPr lang="en-GB" sz="1400" u="none" dirty="0" smtClean="0"/>
                        <a:t>based on the work accomplished by the Geohazards Lab</a:t>
                      </a:r>
                      <a:endParaRPr lang="en-US" sz="1400" u="none" dirty="0"/>
                    </a:p>
                  </a:txBody>
                  <a:tcPr/>
                </a:tc>
                <a:tc>
                  <a:txBody>
                    <a:bodyPr/>
                    <a:lstStyle/>
                    <a:p>
                      <a:r>
                        <a:rPr lang="en-US" sz="1400" dirty="0" smtClean="0"/>
                        <a:t>5 papers per year</a:t>
                      </a:r>
                      <a:endParaRPr lang="en-US" sz="1400" dirty="0"/>
                    </a:p>
                  </a:txBody>
                  <a:tcPr/>
                </a:tc>
              </a:tr>
              <a:tr h="15863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u="none" dirty="0" smtClean="0"/>
                        <a:t>Success in raising awareness </a:t>
                      </a:r>
                      <a:r>
                        <a:rPr lang="en-US" sz="1400" b="0" u="none" dirty="0" smtClean="0"/>
                        <a:t>(a) within </a:t>
                      </a:r>
                      <a:r>
                        <a:rPr lang="en-US" sz="1400" u="none" dirty="0" smtClean="0"/>
                        <a:t>the scientific community (e.g. through capacity building) and (b) the end users/decision makers (when these are recipients of information products and </a:t>
                      </a:r>
                      <a:r>
                        <a:rPr lang="en-US" sz="1400" u="none" kern="1200" dirty="0" smtClean="0">
                          <a:solidFill>
                            <a:schemeClr val="dk1"/>
                          </a:solidFill>
                          <a:latin typeface="+mn-lt"/>
                          <a:ea typeface="+mn-ea"/>
                          <a:cs typeface="+mn-cs"/>
                        </a:rPr>
                        <a:t>reports based on the the interpretation of Geohazards Lab’s products)</a:t>
                      </a:r>
                      <a:r>
                        <a:rPr lang="en-GB" sz="1400" u="none" kern="1200" dirty="0" smtClean="0">
                          <a:solidFill>
                            <a:schemeClr val="dk1"/>
                          </a:solidFill>
                          <a:latin typeface="+mn-lt"/>
                          <a:ea typeface="+mn-ea"/>
                          <a:cs typeface="+mn-cs"/>
                        </a:rPr>
                        <a:t> </a:t>
                      </a:r>
                      <a:endParaRPr lang="en-US" sz="1400" u="none" kern="1200" dirty="0" smtClean="0">
                        <a:solidFill>
                          <a:schemeClr val="dk1"/>
                        </a:solidFill>
                        <a:latin typeface="+mn-lt"/>
                        <a:ea typeface="+mn-ea"/>
                        <a:cs typeface="+mn-cs"/>
                      </a:endParaRPr>
                    </a:p>
                    <a:p>
                      <a:endParaRPr lang="en-US" sz="1400" u="none" dirty="0"/>
                    </a:p>
                  </a:txBody>
                  <a:tcPr/>
                </a:tc>
                <a:tc>
                  <a:txBody>
                    <a:bodyPr/>
                    <a:lstStyle/>
                    <a:p>
                      <a:r>
                        <a:rPr lang="en-US" sz="1400" dirty="0" smtClean="0"/>
                        <a:t>(a) Training</a:t>
                      </a:r>
                      <a:r>
                        <a:rPr lang="en-US" sz="1400" baseline="0" dirty="0" smtClean="0"/>
                        <a:t> courses, workshops and (b) positive feedback from end users, benefit etc.</a:t>
                      </a:r>
                      <a:endParaRPr lang="en-US" sz="1400" dirty="0"/>
                    </a:p>
                  </a:txBody>
                  <a:tcPr/>
                </a:tc>
              </a:tr>
            </a:tbl>
          </a:graphicData>
        </a:graphic>
      </p:graphicFrame>
    </p:spTree>
    <p:extLst>
      <p:ext uri="{BB962C8B-B14F-4D97-AF65-F5344CB8AC3E}">
        <p14:creationId xmlns:p14="http://schemas.microsoft.com/office/powerpoint/2010/main" val="185608376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24</a:t>
            </a:fld>
            <a:endParaRPr lang="fr-FR"/>
          </a:p>
        </p:txBody>
      </p:sp>
      <p:sp>
        <p:nvSpPr>
          <p:cNvPr id="2" name="Title 1"/>
          <p:cNvSpPr>
            <a:spLocks noGrp="1"/>
          </p:cNvSpPr>
          <p:nvPr>
            <p:ph type="title" idx="4294967295"/>
          </p:nvPr>
        </p:nvSpPr>
        <p:spPr>
          <a:xfrm>
            <a:off x="1558472" y="-12307"/>
            <a:ext cx="5749832" cy="1143000"/>
          </a:xfrm>
        </p:spPr>
        <p:txBody>
          <a:bodyPr>
            <a:normAutofit/>
          </a:bodyPr>
          <a:lstStyle/>
          <a:p>
            <a:pPr algn="l"/>
            <a:r>
              <a:rPr lang="en-US" sz="3600" b="1" dirty="0" smtClean="0">
                <a:effectLst>
                  <a:outerShdw blurRad="38100" dist="38100" dir="2700000" algn="tl">
                    <a:srgbClr val="000000">
                      <a:alpha val="43137"/>
                    </a:srgbClr>
                  </a:outerShdw>
                </a:effectLst>
                <a:latin typeface="Calibri" panose="020F0502020204030204" pitchFamily="34" charset="0"/>
              </a:rPr>
              <a:t>Milestones and schedule:</a:t>
            </a:r>
            <a:endParaRPr lang="el-GR" sz="36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4294967295"/>
          </p:nvPr>
        </p:nvSpPr>
        <p:spPr>
          <a:xfrm>
            <a:off x="0" y="1358153"/>
            <a:ext cx="9144000" cy="5499847"/>
          </a:xfrm>
        </p:spPr>
        <p:txBody>
          <a:bodyPr>
            <a:normAutofit fontScale="77500" lnSpcReduction="20000"/>
          </a:bodyPr>
          <a:lstStyle/>
          <a:p>
            <a:pPr marL="0" indent="0">
              <a:buNone/>
            </a:pPr>
            <a:r>
              <a:rPr lang="en-US" sz="1600" u="sng" dirty="0"/>
              <a:t>Concept Phase</a:t>
            </a:r>
            <a:r>
              <a:rPr lang="en-US" sz="1600" dirty="0"/>
              <a:t>: </a:t>
            </a:r>
            <a:r>
              <a:rPr lang="en-US" sz="1600" dirty="0" smtClean="0"/>
              <a:t>April 2017- Q1 2018</a:t>
            </a:r>
          </a:p>
          <a:p>
            <a:pPr marL="0" indent="0">
              <a:buNone/>
            </a:pPr>
            <a:endParaRPr lang="en-GB" sz="1600" dirty="0"/>
          </a:p>
          <a:p>
            <a:pPr marL="0" indent="0">
              <a:buNone/>
            </a:pPr>
            <a:r>
              <a:rPr lang="en-CA" sz="1600" b="0" dirty="0" smtClean="0"/>
              <a:t>Currently</a:t>
            </a:r>
            <a:r>
              <a:rPr lang="en-CA" sz="1600" b="0" dirty="0"/>
              <a:t>:</a:t>
            </a:r>
            <a:r>
              <a:rPr lang="en-CA" sz="1600" b="0" dirty="0" smtClean="0"/>
              <a:t> process </a:t>
            </a:r>
            <a:r>
              <a:rPr lang="en-CA" sz="1600" b="0" dirty="0"/>
              <a:t>of elaboration and discussion between CEOS agencies and other partners </a:t>
            </a:r>
            <a:r>
              <a:rPr lang="en-CA" sz="1600" b="0" dirty="0" smtClean="0"/>
              <a:t>of </a:t>
            </a:r>
            <a:r>
              <a:rPr lang="en-CA" sz="1600" b="0" dirty="0"/>
              <a:t>the Geohazards Lab </a:t>
            </a:r>
            <a:r>
              <a:rPr lang="en-CA" sz="1600" b="0" dirty="0" smtClean="0"/>
              <a:t>to </a:t>
            </a:r>
            <a:r>
              <a:rPr lang="en-CA" sz="1600" b="0" dirty="0"/>
              <a:t>better define the activities and key outcomes.</a:t>
            </a:r>
            <a:endParaRPr lang="en-GB" sz="1600" b="0" dirty="0"/>
          </a:p>
          <a:p>
            <a:pPr marL="0" indent="0">
              <a:buNone/>
            </a:pPr>
            <a:r>
              <a:rPr lang="en-CA" sz="1600" dirty="0"/>
              <a:t> </a:t>
            </a:r>
            <a:endParaRPr lang="en-GB" sz="1600" dirty="0"/>
          </a:p>
          <a:p>
            <a:pPr marL="0" indent="0">
              <a:buNone/>
            </a:pPr>
            <a:r>
              <a:rPr lang="en-US" sz="1600" u="sng" dirty="0"/>
              <a:t>Implementation Phase</a:t>
            </a:r>
            <a:r>
              <a:rPr lang="en-US" sz="1600" dirty="0"/>
              <a:t>: </a:t>
            </a:r>
            <a:r>
              <a:rPr lang="en-US" sz="1600" dirty="0" smtClean="0"/>
              <a:t>Q2 2018 </a:t>
            </a:r>
            <a:r>
              <a:rPr lang="mr-IN" sz="1600" dirty="0" smtClean="0"/>
              <a:t>–</a:t>
            </a:r>
            <a:r>
              <a:rPr lang="en-US" sz="1600" dirty="0" smtClean="0"/>
              <a:t> Q1 2021</a:t>
            </a:r>
            <a:endParaRPr lang="en-GB" sz="1600" dirty="0"/>
          </a:p>
          <a:p>
            <a:pPr marL="0" indent="0">
              <a:buNone/>
            </a:pPr>
            <a:r>
              <a:rPr lang="en-US" sz="1600" dirty="0"/>
              <a:t>Year 1: </a:t>
            </a:r>
            <a:endParaRPr lang="en-GB" sz="1600" dirty="0"/>
          </a:p>
          <a:p>
            <a:pPr lvl="0">
              <a:buFont typeface="+mj-lt"/>
              <a:buAutoNum type="arabicPeriod"/>
            </a:pPr>
            <a:r>
              <a:rPr lang="en-GB" sz="1600" b="0" dirty="0" smtClean="0"/>
              <a:t>Expand integration </a:t>
            </a:r>
            <a:r>
              <a:rPr lang="en-GB" sz="1600" b="0" dirty="0"/>
              <a:t>of services and </a:t>
            </a:r>
            <a:r>
              <a:rPr lang="en-GB" sz="1600" b="0" dirty="0" smtClean="0"/>
              <a:t>tools to better meet community needs</a:t>
            </a:r>
          </a:p>
          <a:p>
            <a:pPr lvl="0">
              <a:buFont typeface="+mj-lt"/>
              <a:buAutoNum type="arabicPeriod"/>
            </a:pPr>
            <a:r>
              <a:rPr lang="en-CA" sz="1600" b="0" dirty="0" smtClean="0"/>
              <a:t>Document </a:t>
            </a:r>
            <a:r>
              <a:rPr lang="en-CA" sz="1600" b="0" dirty="0"/>
              <a:t>procedures to access and use processing chains.</a:t>
            </a:r>
            <a:endParaRPr lang="en-GB" sz="1600" b="0" dirty="0"/>
          </a:p>
          <a:p>
            <a:pPr>
              <a:buFont typeface="+mj-lt"/>
              <a:buAutoNum type="arabicPeriod"/>
            </a:pPr>
            <a:r>
              <a:rPr lang="en-CA" sz="1600" b="0" dirty="0"/>
              <a:t>Define </a:t>
            </a:r>
            <a:r>
              <a:rPr lang="en-CA" sz="1600" dirty="0"/>
              <a:t>protocol with CEOS agencies that contribute to the </a:t>
            </a:r>
            <a:r>
              <a:rPr lang="en-CA" sz="1600" dirty="0" err="1"/>
              <a:t>Geohazards</a:t>
            </a:r>
            <a:r>
              <a:rPr lang="en-CA" sz="1600" dirty="0"/>
              <a:t> Lab</a:t>
            </a:r>
            <a:r>
              <a:rPr lang="en-CA" sz="1600" b="0" dirty="0"/>
              <a:t>. As a baseline ESA will provide access to the GEP. This protocol is to develop collaboration with agencies willing to contribute to the processing environment (e.g. platform resources federation).</a:t>
            </a:r>
            <a:endParaRPr lang="en-GB" sz="1600" b="0" dirty="0"/>
          </a:p>
          <a:p>
            <a:pPr lvl="0">
              <a:buFont typeface="+mj-lt"/>
              <a:buAutoNum type="arabicPeriod"/>
            </a:pPr>
            <a:r>
              <a:rPr lang="en-CA" sz="1600" b="0" dirty="0" smtClean="0"/>
              <a:t>Enhance </a:t>
            </a:r>
            <a:r>
              <a:rPr lang="en-CA" sz="1600" b="0" dirty="0"/>
              <a:t>procedure to make data available in a timely fashion</a:t>
            </a:r>
            <a:r>
              <a:rPr lang="en-CA" sz="1600" b="0" dirty="0" smtClean="0"/>
              <a:t>.</a:t>
            </a:r>
            <a:endParaRPr lang="en-GB" sz="1600" b="0" dirty="0"/>
          </a:p>
          <a:p>
            <a:pPr lvl="0">
              <a:buFont typeface="+mj-lt"/>
              <a:buAutoNum type="arabicPeriod"/>
            </a:pPr>
            <a:r>
              <a:rPr lang="en-GB" sz="1600" b="0" dirty="0"/>
              <a:t>Develop a Web site</a:t>
            </a:r>
          </a:p>
          <a:p>
            <a:pPr lvl="0">
              <a:buFont typeface="+mj-lt"/>
              <a:buAutoNum type="arabicPeriod"/>
            </a:pPr>
            <a:r>
              <a:rPr lang="en-GB" sz="1600" b="0" dirty="0"/>
              <a:t>Start promoting hosted processing and raising awareness (capacity building, training courses, workshops)</a:t>
            </a:r>
          </a:p>
          <a:p>
            <a:pPr lvl="0">
              <a:buFont typeface="+mj-lt"/>
              <a:buAutoNum type="arabicPeriod"/>
            </a:pPr>
            <a:r>
              <a:rPr lang="en-GB" sz="1600" b="0" dirty="0"/>
              <a:t>Analyse geohazards community requirements</a:t>
            </a:r>
          </a:p>
          <a:p>
            <a:pPr marL="0" indent="0">
              <a:buNone/>
            </a:pPr>
            <a:r>
              <a:rPr lang="en-US" sz="1600" dirty="0"/>
              <a:t>Year 2:</a:t>
            </a:r>
            <a:endParaRPr lang="en-GB" sz="1600" dirty="0"/>
          </a:p>
          <a:p>
            <a:pPr>
              <a:buFont typeface="+mj-lt"/>
              <a:buAutoNum type="arabicPeriod"/>
            </a:pPr>
            <a:r>
              <a:rPr lang="en-GB" sz="1600" b="0" dirty="0"/>
              <a:t>Develop collaborative framework with geoscience centres and other </a:t>
            </a:r>
            <a:r>
              <a:rPr lang="en-GB" sz="1600" b="0" dirty="0" smtClean="0"/>
              <a:t>initiatives to define common standards/methodologies</a:t>
            </a:r>
          </a:p>
          <a:p>
            <a:pPr marL="0" indent="0">
              <a:buNone/>
            </a:pPr>
            <a:r>
              <a:rPr lang="fr-BE" sz="1600" b="0" i="1" dirty="0"/>
              <a:t> </a:t>
            </a:r>
            <a:r>
              <a:rPr lang="fr-BE" sz="1600" b="0" i="1" dirty="0" smtClean="0"/>
              <a:t>       (</a:t>
            </a:r>
            <a:r>
              <a:rPr lang="fr-BE" sz="1600" b="0" i="1" dirty="0" err="1" smtClean="0"/>
              <a:t>example</a:t>
            </a:r>
            <a:r>
              <a:rPr lang="fr-BE" sz="1600" b="0" i="1" dirty="0" smtClean="0"/>
              <a:t>: </a:t>
            </a:r>
            <a:r>
              <a:rPr lang="fr-BE" sz="1600" b="0" i="1" dirty="0" err="1" smtClean="0"/>
              <a:t>agree</a:t>
            </a:r>
            <a:r>
              <a:rPr lang="fr-BE" sz="1600" b="0" i="1" dirty="0" smtClean="0"/>
              <a:t> </a:t>
            </a:r>
            <a:r>
              <a:rPr lang="fr-BE" sz="1600" b="0" i="1" dirty="0" err="1" smtClean="0"/>
              <a:t>rules</a:t>
            </a:r>
            <a:r>
              <a:rPr lang="fr-BE" sz="1600" b="0" i="1" dirty="0" smtClean="0"/>
              <a:t> to </a:t>
            </a:r>
            <a:r>
              <a:rPr lang="fr-BE" sz="1600" b="0" i="1" dirty="0" err="1" smtClean="0"/>
              <a:t>present</a:t>
            </a:r>
            <a:r>
              <a:rPr lang="fr-BE" sz="1600" b="0" i="1" dirty="0" smtClean="0"/>
              <a:t> terrain motion </a:t>
            </a:r>
            <a:r>
              <a:rPr lang="fr-BE" sz="1600" b="0" i="1" dirty="0" err="1" smtClean="0"/>
              <a:t>measurements</a:t>
            </a:r>
            <a:r>
              <a:rPr lang="fr-BE" sz="1600" b="0" i="1" dirty="0" smtClean="0"/>
              <a:t> </a:t>
            </a:r>
            <a:r>
              <a:rPr lang="fr-BE" sz="1600" b="0" i="1" dirty="0" err="1" smtClean="0"/>
              <a:t>irrespectively</a:t>
            </a:r>
            <a:r>
              <a:rPr lang="fr-BE" sz="1600" b="0" i="1" dirty="0" smtClean="0"/>
              <a:t> of the </a:t>
            </a:r>
            <a:r>
              <a:rPr lang="fr-BE" sz="1600" b="0" i="1" dirty="0" err="1" smtClean="0"/>
              <a:t>processing</a:t>
            </a:r>
            <a:r>
              <a:rPr lang="fr-BE" sz="1600" b="0" i="1" dirty="0" smtClean="0"/>
              <a:t> </a:t>
            </a:r>
            <a:r>
              <a:rPr lang="fr-BE" sz="1600" b="0" i="1" dirty="0" err="1" smtClean="0"/>
              <a:t>chain</a:t>
            </a:r>
            <a:r>
              <a:rPr lang="fr-BE" sz="1600" b="0" i="1" dirty="0" smtClean="0"/>
              <a:t>)</a:t>
            </a:r>
            <a:endParaRPr lang="en-GB" sz="1600" b="0" i="1" dirty="0" smtClean="0"/>
          </a:p>
          <a:p>
            <a:pPr lvl="0">
              <a:buFont typeface="+mj-lt"/>
              <a:buAutoNum type="arabicPeriod"/>
            </a:pPr>
            <a:r>
              <a:rPr lang="en-GB" sz="1600" b="0" dirty="0"/>
              <a:t>Start harmonization and improvement of EO results</a:t>
            </a:r>
          </a:p>
          <a:p>
            <a:pPr lvl="0">
              <a:buFont typeface="+mj-lt"/>
              <a:buAutoNum type="arabicPeriod"/>
            </a:pPr>
            <a:r>
              <a:rPr lang="en-GB" sz="1600" b="0" dirty="0" smtClean="0"/>
              <a:t>Continue </a:t>
            </a:r>
            <a:r>
              <a:rPr lang="en-GB" sz="1600" b="0" dirty="0"/>
              <a:t>integration of services and </a:t>
            </a:r>
            <a:r>
              <a:rPr lang="en-GB" sz="1600" b="0" dirty="0" smtClean="0"/>
              <a:t>tools</a:t>
            </a:r>
          </a:p>
          <a:p>
            <a:pPr>
              <a:buFont typeface="+mj-lt"/>
              <a:buAutoNum type="arabicPeriod"/>
            </a:pPr>
            <a:r>
              <a:rPr lang="en-GB" sz="1600" b="0" dirty="0"/>
              <a:t>Validation and use of services and </a:t>
            </a:r>
            <a:r>
              <a:rPr lang="en-GB" sz="1600" b="0" dirty="0" smtClean="0"/>
              <a:t>tools</a:t>
            </a:r>
          </a:p>
          <a:p>
            <a:pPr lvl="0">
              <a:buFont typeface="+mj-lt"/>
              <a:buAutoNum type="arabicPeriod"/>
            </a:pPr>
            <a:r>
              <a:rPr lang="en-GB" sz="1600" b="0" dirty="0" smtClean="0"/>
              <a:t>F</a:t>
            </a:r>
            <a:r>
              <a:rPr lang="en-CA" sz="1600" b="0" dirty="0" err="1" smtClean="0"/>
              <a:t>inalize</a:t>
            </a:r>
            <a:r>
              <a:rPr lang="en-CA" sz="1600" b="0" dirty="0" smtClean="0"/>
              <a:t> definition </a:t>
            </a:r>
            <a:r>
              <a:rPr lang="en-CA" sz="1600" b="0" dirty="0"/>
              <a:t>of procedures to access and use processing chains.</a:t>
            </a:r>
            <a:endParaRPr lang="en-GB" sz="1600" b="0" dirty="0"/>
          </a:p>
          <a:p>
            <a:pPr marL="0" indent="0">
              <a:buNone/>
            </a:pPr>
            <a:r>
              <a:rPr lang="en-US" sz="1600" dirty="0" smtClean="0"/>
              <a:t>Year </a:t>
            </a:r>
            <a:r>
              <a:rPr lang="en-US" sz="1600" dirty="0"/>
              <a:t>3: </a:t>
            </a:r>
            <a:endParaRPr lang="en-GB" sz="1600" dirty="0"/>
          </a:p>
          <a:p>
            <a:pPr lvl="0">
              <a:buFont typeface="+mj-lt"/>
              <a:buAutoNum type="arabicPeriod"/>
            </a:pPr>
            <a:r>
              <a:rPr lang="en-GB" sz="1600" b="0" dirty="0"/>
              <a:t>Complete validation and </a:t>
            </a:r>
            <a:r>
              <a:rPr lang="en-GB" sz="1600" b="0" dirty="0" smtClean="0"/>
              <a:t>full scale demonstration of </a:t>
            </a:r>
            <a:r>
              <a:rPr lang="en-GB" sz="1600" b="0" dirty="0"/>
              <a:t>services and </a:t>
            </a:r>
            <a:r>
              <a:rPr lang="en-GB" sz="1600" b="0" dirty="0" smtClean="0"/>
              <a:t>tools</a:t>
            </a:r>
            <a:endParaRPr lang="en-GB" sz="1600" b="0" dirty="0"/>
          </a:p>
          <a:p>
            <a:pPr lvl="0">
              <a:buFont typeface="+mj-lt"/>
              <a:buAutoNum type="arabicPeriod"/>
            </a:pPr>
            <a:r>
              <a:rPr lang="en-GB" sz="1600" b="0" dirty="0"/>
              <a:t>Summarize lessons learnt.</a:t>
            </a:r>
          </a:p>
          <a:p>
            <a:pPr lvl="0">
              <a:buFont typeface="+mj-lt"/>
              <a:buAutoNum type="arabicPeriod"/>
            </a:pPr>
            <a:r>
              <a:rPr lang="en-GB" sz="1600" b="0" dirty="0"/>
              <a:t>Complete implementation of geohazards community requirements</a:t>
            </a:r>
          </a:p>
          <a:p>
            <a:pPr>
              <a:buFont typeface="+mj-lt"/>
              <a:buAutoNum type="arabicPeriod"/>
            </a:pPr>
            <a:r>
              <a:rPr lang="en-US" sz="1600" b="0" dirty="0"/>
              <a:t>Complete harmonization and improvement of EO results</a:t>
            </a:r>
            <a:endParaRPr lang="el-GR" sz="2000" b="0" dirty="0"/>
          </a:p>
        </p:txBody>
      </p:sp>
    </p:spTree>
    <p:extLst>
      <p:ext uri="{BB962C8B-B14F-4D97-AF65-F5344CB8AC3E}">
        <p14:creationId xmlns:p14="http://schemas.microsoft.com/office/powerpoint/2010/main" val="140500371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3"/>
          <p:cNvSpPr>
            <a:spLocks noGrp="1"/>
          </p:cNvSpPr>
          <p:nvPr>
            <p:ph type="body" sz="half" idx="2"/>
          </p:nvPr>
        </p:nvSpPr>
        <p:spPr>
          <a:xfrm>
            <a:off x="179388" y="1553029"/>
            <a:ext cx="8744388" cy="5103265"/>
          </a:xfrm>
        </p:spPr>
        <p:txBody>
          <a:bodyPr/>
          <a:lstStyle/>
          <a:p>
            <a:pPr algn="just">
              <a:lnSpc>
                <a:spcPct val="80000"/>
              </a:lnSpc>
            </a:pPr>
            <a:r>
              <a:rPr lang="en-US" sz="2000" dirty="0" smtClean="0">
                <a:latin typeface="Calibri" charset="0"/>
                <a:ea typeface="MS PGothic" charset="0"/>
              </a:rPr>
              <a:t>The Geohazards Lab shall be organized according to CEOS WG Disasters rules:</a:t>
            </a:r>
          </a:p>
          <a:p>
            <a:pPr algn="just">
              <a:lnSpc>
                <a:spcPct val="80000"/>
              </a:lnSpc>
            </a:pPr>
            <a:endParaRPr lang="en-US" sz="1800" dirty="0" smtClean="0">
              <a:latin typeface="Calibri" charset="0"/>
              <a:ea typeface="MS PGothic" charset="0"/>
            </a:endParaRPr>
          </a:p>
          <a:p>
            <a:pPr marL="342900" indent="-342900" algn="just">
              <a:lnSpc>
                <a:spcPct val="80000"/>
              </a:lnSpc>
              <a:buFont typeface="Wingdings" panose="05000000000000000000" pitchFamily="2" charset="2"/>
              <a:buChar char="q"/>
            </a:pPr>
            <a:r>
              <a:rPr lang="en-US" sz="1800" dirty="0" smtClean="0">
                <a:solidFill>
                  <a:schemeClr val="accent2"/>
                </a:solidFill>
                <a:latin typeface="Calibri" charset="0"/>
                <a:ea typeface="MS PGothic" charset="0"/>
              </a:rPr>
              <a:t>Coordination</a:t>
            </a:r>
            <a:r>
              <a:rPr lang="en-US" sz="1800" dirty="0" smtClean="0">
                <a:latin typeface="Calibri" charset="0"/>
                <a:ea typeface="MS PGothic" charset="0"/>
              </a:rPr>
              <a:t>: </a:t>
            </a:r>
            <a:r>
              <a:rPr lang="en-US" sz="1800" b="0" dirty="0" smtClean="0">
                <a:latin typeface="Calibri" charset="0"/>
                <a:ea typeface="MS PGothic" charset="0"/>
              </a:rPr>
              <a:t>ESA is proposing to play a role (Philippe Bally, Dorella Papadopoulou).</a:t>
            </a:r>
          </a:p>
          <a:p>
            <a:pPr marL="342900" indent="-342900" algn="just">
              <a:lnSpc>
                <a:spcPct val="80000"/>
              </a:lnSpc>
              <a:buFont typeface="Wingdings" panose="05000000000000000000" pitchFamily="2" charset="2"/>
              <a:buChar char="q"/>
            </a:pPr>
            <a:r>
              <a:rPr lang="en-US" sz="1800" dirty="0" smtClean="0">
                <a:solidFill>
                  <a:schemeClr val="accent2"/>
                </a:solidFill>
                <a:latin typeface="Calibri" charset="0"/>
                <a:ea typeface="MS PGothic" charset="0"/>
              </a:rPr>
              <a:t>Data access</a:t>
            </a:r>
            <a:r>
              <a:rPr lang="en-US" sz="1800" dirty="0" smtClean="0">
                <a:latin typeface="Calibri" charset="0"/>
                <a:ea typeface="MS PGothic" charset="0"/>
              </a:rPr>
              <a:t>: </a:t>
            </a:r>
            <a:r>
              <a:rPr lang="en-US" sz="1800" b="0" dirty="0" smtClean="0">
                <a:latin typeface="Calibri" charset="0"/>
                <a:ea typeface="MS PGothic" charset="0"/>
              </a:rPr>
              <a:t>Data delivery procedures in collaboration with the Geohazards Lab coordinators; CEOS pilot/follow-on leads, GSNL </a:t>
            </a:r>
            <a:r>
              <a:rPr lang="en-US" sz="1800" b="0" dirty="0" err="1" smtClean="0">
                <a:latin typeface="Calibri" charset="0"/>
                <a:ea typeface="MS PGothic" charset="0"/>
              </a:rPr>
              <a:t>PoC</a:t>
            </a:r>
            <a:r>
              <a:rPr lang="en-US" sz="1800" b="0" dirty="0" smtClean="0">
                <a:latin typeface="Calibri" charset="0"/>
                <a:ea typeface="MS PGothic" charset="0"/>
              </a:rPr>
              <a:t> and GEODARMA </a:t>
            </a:r>
            <a:r>
              <a:rPr lang="en-US" sz="1800" b="0" dirty="0" err="1" smtClean="0">
                <a:latin typeface="Calibri" charset="0"/>
                <a:ea typeface="MS PGothic" charset="0"/>
              </a:rPr>
              <a:t>PoC</a:t>
            </a:r>
            <a:r>
              <a:rPr lang="en-US" sz="1800" b="0" dirty="0" smtClean="0">
                <a:latin typeface="Calibri" charset="0"/>
                <a:ea typeface="MS PGothic" charset="0"/>
              </a:rPr>
              <a:t> shall manage data requests.</a:t>
            </a:r>
          </a:p>
          <a:p>
            <a:pPr marL="800100" lvl="1" indent="-342900" algn="just">
              <a:lnSpc>
                <a:spcPct val="80000"/>
              </a:lnSpc>
              <a:buFont typeface="Wingdings" charset="2"/>
              <a:buChar char="Ø"/>
            </a:pPr>
            <a:r>
              <a:rPr lang="en-US" sz="1600" b="0" dirty="0">
                <a:latin typeface="Calibri" charset="0"/>
                <a:ea typeface="MS PGothic" charset="0"/>
              </a:rPr>
              <a:t>the Geohazards Lab does not intend to request EO </a:t>
            </a:r>
            <a:r>
              <a:rPr lang="en-US" sz="1600" b="0" dirty="0" smtClean="0">
                <a:latin typeface="Calibri" charset="0"/>
                <a:ea typeface="MS PGothic" charset="0"/>
              </a:rPr>
              <a:t>data (apart from open &amp; free sources). </a:t>
            </a:r>
          </a:p>
          <a:p>
            <a:pPr marL="342900" indent="-342900" algn="just">
              <a:lnSpc>
                <a:spcPct val="80000"/>
              </a:lnSpc>
              <a:buFont typeface="Wingdings" charset="2"/>
              <a:buChar char="q"/>
            </a:pPr>
            <a:r>
              <a:rPr lang="en-US" sz="1800" dirty="0" smtClean="0">
                <a:solidFill>
                  <a:schemeClr val="accent2"/>
                </a:solidFill>
                <a:latin typeface="Calibri" charset="0"/>
                <a:ea typeface="MS PGothic" charset="0"/>
              </a:rPr>
              <a:t>Processing chains &amp; processing resources </a:t>
            </a:r>
            <a:r>
              <a:rPr lang="en-US" sz="1800" b="0" dirty="0" smtClean="0">
                <a:latin typeface="Calibri" charset="0"/>
                <a:ea typeface="MS PGothic" charset="0"/>
              </a:rPr>
              <a:t>from different infrastructures contributing in the Geohazards Lab will be provided on a voluntary basis by CEOS space agencies and partners. </a:t>
            </a:r>
          </a:p>
          <a:p>
            <a:pPr marL="342900" indent="-342900" algn="just">
              <a:lnSpc>
                <a:spcPct val="80000"/>
              </a:lnSpc>
              <a:buFont typeface="Wingdings" panose="05000000000000000000" pitchFamily="2" charset="2"/>
              <a:buChar char="q"/>
            </a:pPr>
            <a:r>
              <a:rPr lang="en-US" sz="1800" dirty="0" smtClean="0">
                <a:solidFill>
                  <a:schemeClr val="accent2"/>
                </a:solidFill>
                <a:latin typeface="Calibri" charset="0"/>
                <a:ea typeface="MS PGothic" charset="0"/>
              </a:rPr>
              <a:t>Platform resources federation</a:t>
            </a:r>
            <a:r>
              <a:rPr lang="en-US" sz="1800" b="0" dirty="0" smtClean="0">
                <a:latin typeface="Calibri" charset="0"/>
                <a:ea typeface="MS PGothic" charset="0"/>
              </a:rPr>
              <a:t>: governance to be defined among</a:t>
            </a:r>
            <a:r>
              <a:rPr lang="en-US" sz="1800" dirty="0" smtClean="0">
                <a:solidFill>
                  <a:schemeClr val="accent2"/>
                </a:solidFill>
                <a:latin typeface="Calibri" charset="0"/>
                <a:ea typeface="MS PGothic" charset="0"/>
              </a:rPr>
              <a:t> </a:t>
            </a:r>
            <a:r>
              <a:rPr lang="en-US" sz="1800" b="0" dirty="0" smtClean="0">
                <a:latin typeface="Calibri" charset="0"/>
                <a:ea typeface="MS PGothic" charset="0"/>
              </a:rPr>
              <a:t>the CEOS agencies willing to contribute to the Geohazards Lab.</a:t>
            </a:r>
          </a:p>
        </p:txBody>
      </p:sp>
      <p:sp>
        <p:nvSpPr>
          <p:cNvPr id="32770" name="Title 4"/>
          <p:cNvSpPr txBox="1">
            <a:spLocks/>
          </p:cNvSpPr>
          <p:nvPr/>
        </p:nvSpPr>
        <p:spPr bwMode="auto">
          <a:xfrm>
            <a:off x="1331259" y="202295"/>
            <a:ext cx="7432859"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sz="3200" b="1" dirty="0" smtClean="0">
                <a:solidFill>
                  <a:schemeClr val="bg1"/>
                </a:solidFill>
                <a:latin typeface="Tahoma" pitchFamily="-106" charset="0"/>
                <a:ea typeface="ＭＳ Ｐゴシック" pitchFamily="-106" charset="-128"/>
                <a:cs typeface="Tahoma" pitchFamily="-106" charset="0"/>
              </a:rPr>
              <a:t>Governance approach</a:t>
            </a:r>
            <a:endParaRPr lang="en-GB" sz="3200" b="1" dirty="0">
              <a:solidFill>
                <a:schemeClr val="bg1"/>
              </a:solidFill>
              <a:latin typeface="Tahoma" pitchFamily="-106" charset="0"/>
              <a:ea typeface="ＭＳ Ｐゴシック" pitchFamily="-106" charset="-128"/>
              <a:cs typeface="Tahoma" pitchFamily="-106" charset="0"/>
            </a:endParaRPr>
          </a:p>
        </p:txBody>
      </p:sp>
    </p:spTree>
    <p:extLst>
      <p:ext uri="{BB962C8B-B14F-4D97-AF65-F5344CB8AC3E}">
        <p14:creationId xmlns:p14="http://schemas.microsoft.com/office/powerpoint/2010/main" val="3652504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3"/>
          <p:cNvSpPr>
            <a:spLocks noGrp="1"/>
          </p:cNvSpPr>
          <p:nvPr>
            <p:ph type="body" sz="half" idx="2"/>
          </p:nvPr>
        </p:nvSpPr>
        <p:spPr>
          <a:xfrm>
            <a:off x="179388" y="1765300"/>
            <a:ext cx="8744388" cy="4890994"/>
          </a:xfrm>
        </p:spPr>
        <p:txBody>
          <a:bodyPr/>
          <a:lstStyle/>
          <a:p>
            <a:pPr marL="285750" lvl="1" indent="-285750">
              <a:buFont typeface="Wingdings" charset="2"/>
              <a:buChar char="Ø"/>
            </a:pPr>
            <a:r>
              <a:rPr lang="en-US" sz="1800" dirty="0" smtClean="0">
                <a:solidFill>
                  <a:srgbClr val="002569"/>
                </a:solidFill>
              </a:rPr>
              <a:t>Proposition of the Geohazards Lab approved </a:t>
            </a:r>
            <a:r>
              <a:rPr lang="en-US" sz="1800" b="0" dirty="0" smtClean="0">
                <a:solidFill>
                  <a:srgbClr val="002569"/>
                </a:solidFill>
              </a:rPr>
              <a:t>by the SIT in April 2017.</a:t>
            </a:r>
          </a:p>
          <a:p>
            <a:pPr marL="285750" lvl="1" indent="-285750">
              <a:buFont typeface="Wingdings" charset="2"/>
              <a:buChar char="Ø"/>
            </a:pPr>
            <a:r>
              <a:rPr lang="en-US" sz="1800" dirty="0" smtClean="0">
                <a:solidFill>
                  <a:srgbClr val="002569"/>
                </a:solidFill>
              </a:rPr>
              <a:t>Contributions gathered</a:t>
            </a:r>
            <a:r>
              <a:rPr lang="en-US" sz="1800" b="0" dirty="0" smtClean="0">
                <a:solidFill>
                  <a:srgbClr val="002569"/>
                </a:solidFill>
              </a:rPr>
              <a:t>: 4 CEOS spaces agencies and 8 partners.</a:t>
            </a:r>
          </a:p>
          <a:p>
            <a:pPr marL="0" lvl="1"/>
            <a:r>
              <a:rPr lang="en-US" sz="1800" b="0" dirty="0" smtClean="0">
                <a:solidFill>
                  <a:srgbClr val="002569"/>
                </a:solidFill>
              </a:rPr>
              <a:t>Further contributions are welcome if other CEOS space agencies or partners are interested.</a:t>
            </a:r>
          </a:p>
          <a:p>
            <a:pPr marL="285750" lvl="1" indent="-285750">
              <a:buFont typeface="Wingdings" charset="2"/>
              <a:buChar char="Ø"/>
            </a:pPr>
            <a:r>
              <a:rPr lang="en-US" sz="1800" b="0" dirty="0" smtClean="0">
                <a:solidFill>
                  <a:srgbClr val="002569"/>
                </a:solidFill>
              </a:rPr>
              <a:t>A </a:t>
            </a:r>
            <a:r>
              <a:rPr lang="en-US" sz="1800" dirty="0" smtClean="0">
                <a:solidFill>
                  <a:srgbClr val="002569"/>
                </a:solidFill>
              </a:rPr>
              <a:t>draft Implementation Plan </a:t>
            </a:r>
            <a:r>
              <a:rPr lang="en-US" sz="1800" b="0" dirty="0">
                <a:solidFill>
                  <a:srgbClr val="002569"/>
                </a:solidFill>
              </a:rPr>
              <a:t>was circulated on 30 August </a:t>
            </a:r>
            <a:r>
              <a:rPr lang="en-US" sz="1800" b="0" dirty="0" smtClean="0">
                <a:solidFill>
                  <a:srgbClr val="002569"/>
                </a:solidFill>
              </a:rPr>
              <a:t>(</a:t>
            </a:r>
            <a:r>
              <a:rPr lang="en-US" sz="1800" b="0" dirty="0" err="1" smtClean="0">
                <a:solidFill>
                  <a:srgbClr val="002569"/>
                </a:solidFill>
              </a:rPr>
              <a:t>WGDisasters_Geohazards_Lab-ImplementationPlan</a:t>
            </a:r>
            <a:r>
              <a:rPr lang="en-US" sz="1800" b="0" dirty="0" smtClean="0">
                <a:solidFill>
                  <a:srgbClr val="002569"/>
                </a:solidFill>
              </a:rPr>
              <a:t>)</a:t>
            </a:r>
          </a:p>
          <a:p>
            <a:pPr marL="285750" lvl="1" indent="-285750">
              <a:buFont typeface="Wingdings" charset="2"/>
              <a:buChar char="Ø"/>
            </a:pPr>
            <a:r>
              <a:rPr lang="en-US" sz="1800" b="0" dirty="0">
                <a:solidFill>
                  <a:srgbClr val="002569"/>
                </a:solidFill>
              </a:rPr>
              <a:t>The </a:t>
            </a:r>
            <a:r>
              <a:rPr lang="en-US" sz="1800" dirty="0">
                <a:solidFill>
                  <a:srgbClr val="002569"/>
                </a:solidFill>
              </a:rPr>
              <a:t>Geohazards Lab </a:t>
            </a:r>
            <a:r>
              <a:rPr lang="en-US" sz="1800" b="0" dirty="0">
                <a:solidFill>
                  <a:srgbClr val="002569"/>
                </a:solidFill>
              </a:rPr>
              <a:t>is aiming for the </a:t>
            </a:r>
            <a:r>
              <a:rPr lang="en-US" sz="1800" dirty="0">
                <a:solidFill>
                  <a:srgbClr val="002569"/>
                </a:solidFill>
              </a:rPr>
              <a:t>approval of its Implementation Plan </a:t>
            </a:r>
            <a:r>
              <a:rPr lang="en-US" sz="1800" b="0" dirty="0">
                <a:solidFill>
                  <a:srgbClr val="002569"/>
                </a:solidFill>
              </a:rPr>
              <a:t>in the next CEOS Plenary (October 2017</a:t>
            </a:r>
            <a:r>
              <a:rPr lang="en-US" sz="1800" b="0" dirty="0" smtClean="0">
                <a:solidFill>
                  <a:srgbClr val="002569"/>
                </a:solidFill>
              </a:rPr>
              <a:t>).</a:t>
            </a:r>
          </a:p>
          <a:p>
            <a:pPr marL="285750" lvl="1" indent="-285750">
              <a:buFont typeface="Wingdings" charset="2"/>
              <a:buChar char="Ø"/>
            </a:pPr>
            <a:r>
              <a:rPr lang="en-US" sz="1800" b="0" dirty="0" smtClean="0">
                <a:solidFill>
                  <a:srgbClr val="002569"/>
                </a:solidFill>
              </a:rPr>
              <a:t>Aiming to </a:t>
            </a:r>
            <a:r>
              <a:rPr lang="en-US" sz="1800" dirty="0">
                <a:solidFill>
                  <a:srgbClr val="002569"/>
                </a:solidFill>
              </a:rPr>
              <a:t>kick off in </a:t>
            </a:r>
            <a:r>
              <a:rPr lang="en-US" sz="1800" dirty="0" smtClean="0">
                <a:solidFill>
                  <a:srgbClr val="002569"/>
                </a:solidFill>
              </a:rPr>
              <a:t>early 2018</a:t>
            </a:r>
            <a:r>
              <a:rPr lang="en-US" sz="1800" b="0" dirty="0" smtClean="0">
                <a:solidFill>
                  <a:srgbClr val="002569"/>
                </a:solidFill>
              </a:rPr>
              <a:t>.</a:t>
            </a:r>
            <a:endParaRPr lang="en-US" sz="1800" b="0" dirty="0">
              <a:solidFill>
                <a:srgbClr val="002569"/>
              </a:solidFill>
            </a:endParaRPr>
          </a:p>
        </p:txBody>
      </p:sp>
      <p:sp>
        <p:nvSpPr>
          <p:cNvPr id="32770" name="Title 4"/>
          <p:cNvSpPr txBox="1">
            <a:spLocks/>
          </p:cNvSpPr>
          <p:nvPr/>
        </p:nvSpPr>
        <p:spPr bwMode="auto">
          <a:xfrm>
            <a:off x="1331259" y="202295"/>
            <a:ext cx="7432859"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sz="3200" b="1" dirty="0" smtClean="0">
                <a:solidFill>
                  <a:schemeClr val="bg1"/>
                </a:solidFill>
                <a:latin typeface="Tahoma" pitchFamily="-106" charset="0"/>
                <a:ea typeface="ＭＳ Ｐゴシック" pitchFamily="-106" charset="-128"/>
                <a:cs typeface="Tahoma" pitchFamily="-106" charset="0"/>
              </a:rPr>
              <a:t>Next steps</a:t>
            </a:r>
            <a:endParaRPr lang="en-GB" sz="3200" b="1" dirty="0">
              <a:solidFill>
                <a:schemeClr val="bg1"/>
              </a:solidFill>
              <a:latin typeface="Tahoma" pitchFamily="-106" charset="0"/>
              <a:ea typeface="ＭＳ Ｐゴシック" pitchFamily="-106" charset="-128"/>
              <a:cs typeface="Tahoma" pitchFamily="-106" charset="0"/>
            </a:endParaRPr>
          </a:p>
        </p:txBody>
      </p:sp>
    </p:spTree>
    <p:extLst>
      <p:ext uri="{BB962C8B-B14F-4D97-AF65-F5344CB8AC3E}">
        <p14:creationId xmlns:p14="http://schemas.microsoft.com/office/powerpoint/2010/main" val="447959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27</a:t>
            </a:fld>
            <a:endParaRPr lang="en-US" smtClean="0"/>
          </a:p>
        </p:txBody>
      </p:sp>
      <p:sp>
        <p:nvSpPr>
          <p:cNvPr id="5" name="Rectangle 3"/>
          <p:cNvSpPr txBox="1">
            <a:spLocks noChangeArrowheads="1"/>
          </p:cNvSpPr>
          <p:nvPr/>
        </p:nvSpPr>
        <p:spPr>
          <a:xfrm>
            <a:off x="-34564" y="1378857"/>
            <a:ext cx="9178563" cy="5479143"/>
          </a:xfrm>
          <a:prstGeom prst="rect">
            <a:avLst/>
          </a:prstGeom>
        </p:spPr>
        <p:txBody>
          <a:bodyPr/>
          <a:lstStyle/>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lgn="ctr">
              <a:buNone/>
            </a:pPr>
            <a:r>
              <a:rPr lang="en-US" sz="2800" dirty="0" smtClean="0"/>
              <a:t>Thank you</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r>
              <a:rPr lang="en-US" sz="2000" dirty="0" smtClean="0"/>
              <a:t>For </a:t>
            </a:r>
            <a:r>
              <a:rPr lang="en-US" sz="2000" dirty="0"/>
              <a:t>further information: </a:t>
            </a:r>
            <a:r>
              <a:rPr lang="en-US" sz="2000" i="1" dirty="0" err="1"/>
              <a:t>Geohazards</a:t>
            </a:r>
            <a:r>
              <a:rPr lang="en-US" sz="2000" i="1" dirty="0"/>
              <a:t> Lab initiative </a:t>
            </a:r>
            <a:r>
              <a:rPr lang="en-US" sz="2000" dirty="0" smtClean="0"/>
              <a:t>proposal: </a:t>
            </a:r>
          </a:p>
          <a:p>
            <a:pPr marL="0" indent="0">
              <a:buNone/>
            </a:pPr>
            <a:endParaRPr lang="en-US" sz="2000" dirty="0"/>
          </a:p>
          <a:p>
            <a:pPr marL="0" indent="0">
              <a:buNone/>
            </a:pPr>
            <a:r>
              <a:rPr lang="en-GB" sz="1200" dirty="0">
                <a:hlinkClick r:id="rId3"/>
              </a:rPr>
              <a:t>http://esamultimedia.esa.int/docs/EarthObservation/Geohazards/2017-03-13_The_Geohazards_Lab_initiative_Draft_2.0.pdf</a:t>
            </a:r>
            <a:endParaRPr lang="en-US" sz="1200" dirty="0"/>
          </a:p>
          <a:p>
            <a:pPr lvl="1" defTabSz="914400">
              <a:lnSpc>
                <a:spcPct val="90000"/>
              </a:lnSpc>
              <a:spcBef>
                <a:spcPct val="20000"/>
              </a:spcBef>
            </a:pPr>
            <a:endParaRPr lang="en-GB" altLang="ja-JP" sz="2800" dirty="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r>
              <a:rPr lang="en-GB" altLang="ja-JP" sz="1600" dirty="0" smtClean="0">
                <a:solidFill>
                  <a:schemeClr val="tx1">
                    <a:lumMod val="75000"/>
                  </a:schemeClr>
                </a:solidFill>
                <a:latin typeface="Arial" pitchFamily="34" charset="0"/>
                <a:ea typeface="ＭＳ Ｐゴシック" pitchFamily="50" charset="-128"/>
                <a:cs typeface="Arial" pitchFamily="34" charset="0"/>
              </a:rPr>
              <a:t>Philippe Bally, ESA	</a:t>
            </a:r>
            <a:r>
              <a:rPr lang="en-GB" altLang="ja-JP" sz="1600" dirty="0" smtClean="0">
                <a:solidFill>
                  <a:schemeClr val="tx1">
                    <a:lumMod val="75000"/>
                  </a:schemeClr>
                </a:solidFill>
                <a:latin typeface="Arial" pitchFamily="34" charset="0"/>
                <a:ea typeface="ＭＳ Ｐゴシック" pitchFamily="50" charset="-128"/>
                <a:cs typeface="Arial" pitchFamily="34" charset="0"/>
                <a:hlinkClick r:id="rId4"/>
              </a:rPr>
              <a:t>philippe.bally@esa.int</a:t>
            </a:r>
            <a:endParaRPr lang="en-GB" altLang="ja-JP" sz="1600" dirty="0" smtClean="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r>
              <a:rPr lang="en-GB" altLang="ja-JP" sz="1600" dirty="0" smtClean="0">
                <a:solidFill>
                  <a:schemeClr val="tx1">
                    <a:lumMod val="75000"/>
                  </a:schemeClr>
                </a:solidFill>
                <a:latin typeface="Arial" pitchFamily="34" charset="0"/>
                <a:ea typeface="ＭＳ Ｐゴシック" pitchFamily="50" charset="-128"/>
                <a:cs typeface="Arial" pitchFamily="34" charset="0"/>
              </a:rPr>
              <a:t>Theodora Papadopoulou, ARGANS Ltd. c/o ESA	</a:t>
            </a:r>
            <a:r>
              <a:rPr lang="en-GB" altLang="ja-JP" sz="1600" dirty="0" smtClean="0">
                <a:solidFill>
                  <a:schemeClr val="tx1">
                    <a:lumMod val="75000"/>
                  </a:schemeClr>
                </a:solidFill>
                <a:latin typeface="Arial" pitchFamily="34" charset="0"/>
                <a:ea typeface="ＭＳ Ｐゴシック" pitchFamily="50" charset="-128"/>
                <a:cs typeface="Arial" pitchFamily="34" charset="0"/>
                <a:hlinkClick r:id="rId5"/>
              </a:rPr>
              <a:t>tpapadopoulou@argans.co.uk</a:t>
            </a:r>
            <a:r>
              <a:rPr lang="en-GB" altLang="ja-JP" sz="1600" dirty="0" smtClean="0">
                <a:solidFill>
                  <a:schemeClr val="tx1">
                    <a:lumMod val="75000"/>
                  </a:schemeClr>
                </a:solidFill>
                <a:latin typeface="Arial" pitchFamily="34" charset="0"/>
                <a:ea typeface="ＭＳ Ｐゴシック" pitchFamily="50" charset="-128"/>
                <a:cs typeface="Arial" pitchFamily="34" charset="0"/>
              </a:rPr>
              <a:t> </a:t>
            </a:r>
          </a:p>
        </p:txBody>
      </p:sp>
    </p:spTree>
    <p:extLst>
      <p:ext uri="{BB962C8B-B14F-4D97-AF65-F5344CB8AC3E}">
        <p14:creationId xmlns:p14="http://schemas.microsoft.com/office/powerpoint/2010/main" val="13046906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a:t>
            </a:fld>
            <a:endParaRPr lang="en-US" smtClean="0"/>
          </a:p>
        </p:txBody>
      </p:sp>
      <p:sp>
        <p:nvSpPr>
          <p:cNvPr id="3075" name="Title 1"/>
          <p:cNvSpPr>
            <a:spLocks noGrp="1"/>
          </p:cNvSpPr>
          <p:nvPr>
            <p:ph type="title" idx="4294967295"/>
          </p:nvPr>
        </p:nvSpPr>
        <p:spPr>
          <a:xfrm>
            <a:off x="1456998" y="267975"/>
            <a:ext cx="7033179" cy="575355"/>
          </a:xfrm>
        </p:spPr>
        <p:txBody>
          <a:bodyPr/>
          <a:lstStyle/>
          <a:p>
            <a:pPr algn="l" eaLnBrk="1" hangingPunct="1"/>
            <a:r>
              <a:rPr lang="en-GB" altLang="ja-JP" b="0" dirty="0">
                <a:latin typeface="Tahoma" pitchFamily="-106" charset="0"/>
                <a:ea typeface="ＭＳ Ｐゴシック" pitchFamily="-106" charset="-128"/>
                <a:cs typeface="Tahoma" pitchFamily="-106" charset="0"/>
              </a:rPr>
              <a:t/>
            </a:r>
            <a:br>
              <a:rPr lang="en-GB" altLang="ja-JP" b="0" dirty="0">
                <a:latin typeface="Tahoma" pitchFamily="-106" charset="0"/>
                <a:ea typeface="ＭＳ Ｐゴシック" pitchFamily="-106" charset="-128"/>
                <a:cs typeface="Tahoma" pitchFamily="-106" charset="0"/>
              </a:rPr>
            </a:br>
            <a:r>
              <a:rPr lang="en-US" altLang="ja-JP" dirty="0" err="1">
                <a:latin typeface="Arial" pitchFamily="34" charset="0"/>
                <a:ea typeface="ＭＳ Ｐゴシック" pitchFamily="50" charset="-128"/>
                <a:cs typeface="Arial" pitchFamily="34" charset="0"/>
              </a:rPr>
              <a:t>Geohazards</a:t>
            </a:r>
            <a:r>
              <a:rPr lang="en-US" altLang="ja-JP" dirty="0">
                <a:latin typeface="Arial" pitchFamily="34" charset="0"/>
                <a:ea typeface="ＭＳ Ｐゴシック" pitchFamily="50" charset="-128"/>
                <a:cs typeface="Arial" pitchFamily="34" charset="0"/>
              </a:rPr>
              <a:t> Lab </a:t>
            </a:r>
            <a:r>
              <a:rPr lang="en-US" altLang="ja-JP" dirty="0" smtClean="0">
                <a:latin typeface="Arial" pitchFamily="34" charset="0"/>
                <a:ea typeface="ＭＳ Ｐゴシック" pitchFamily="50" charset="-128"/>
                <a:cs typeface="Arial" pitchFamily="34" charset="0"/>
              </a:rPr>
              <a:t>o</a:t>
            </a:r>
            <a:r>
              <a:rPr lang="en-GB" altLang="ja-JP" dirty="0" err="1" smtClean="0">
                <a:latin typeface="Tahoma" pitchFamily="-106" charset="0"/>
                <a:ea typeface="ＭＳ Ｐゴシック" pitchFamily="-106" charset="-128"/>
                <a:cs typeface="Tahoma" pitchFamily="-106" charset="0"/>
              </a:rPr>
              <a:t>verview</a:t>
            </a:r>
            <a:r>
              <a:rPr lang="en-GB" altLang="ja-JP" dirty="0" smtClean="0">
                <a:latin typeface="Tahoma" pitchFamily="-106" charset="0"/>
                <a:ea typeface="ＭＳ Ｐゴシック" pitchFamily="-106" charset="-128"/>
                <a:cs typeface="Tahoma" pitchFamily="-106" charset="0"/>
              </a:rPr>
              <a:t>:</a:t>
            </a:r>
            <a:r>
              <a:rPr lang="en-GB" altLang="ja-JP" dirty="0">
                <a:latin typeface="Arial" pitchFamily="34" charset="0"/>
                <a:ea typeface="ＭＳ Ｐゴシック" pitchFamily="50" charset="-128"/>
                <a:cs typeface="Arial" pitchFamily="34" charset="0"/>
              </a:rPr>
              <a:t/>
            </a:r>
            <a:br>
              <a:rPr lang="en-GB" altLang="ja-JP" dirty="0">
                <a:latin typeface="Arial" pitchFamily="34" charset="0"/>
                <a:ea typeface="ＭＳ Ｐゴシック" pitchFamily="50" charset="-128"/>
                <a:cs typeface="Arial" pitchFamily="34" charset="0"/>
              </a:rPr>
            </a:br>
            <a:endParaRPr lang="en-US" dirty="0">
              <a:latin typeface="Tahoma" pitchFamily="-106" charset="0"/>
              <a:ea typeface="ＭＳ Ｐゴシック" pitchFamily="-106" charset="-128"/>
              <a:cs typeface="Tahoma" pitchFamily="-106" charset="0"/>
            </a:endParaRPr>
          </a:p>
        </p:txBody>
      </p:sp>
      <p:sp>
        <p:nvSpPr>
          <p:cNvPr id="5" name="Rectangle 3"/>
          <p:cNvSpPr txBox="1">
            <a:spLocks noChangeArrowheads="1"/>
          </p:cNvSpPr>
          <p:nvPr/>
        </p:nvSpPr>
        <p:spPr>
          <a:xfrm>
            <a:off x="114300" y="1497288"/>
            <a:ext cx="8915400" cy="4915192"/>
          </a:xfrm>
          <a:prstGeom prst="rect">
            <a:avLst/>
          </a:prstGeom>
          <a:solidFill>
            <a:schemeClr val="accent3"/>
          </a:solidFill>
        </p:spPr>
        <p:txBody>
          <a:bodyPr wrap="square" lIns="0" rIns="432000">
            <a:spAutoFit/>
          </a:bodyPr>
          <a:lstStyle/>
          <a:p>
            <a:pPr marL="800100" lvl="1" indent="-342900" algn="just" defTabSz="914400">
              <a:lnSpc>
                <a:spcPct val="90000"/>
              </a:lnSpc>
              <a:spcBef>
                <a:spcPct val="20000"/>
              </a:spcBef>
              <a:buFont typeface="Wingdings" panose="05000000000000000000" pitchFamily="2" charset="2"/>
              <a:buChar char="q"/>
            </a:pPr>
            <a:r>
              <a:rPr lang="en-US" altLang="ja-JP" dirty="0" smtClean="0">
                <a:solidFill>
                  <a:schemeClr val="tx2"/>
                </a:solidFill>
                <a:latin typeface="Arial" pitchFamily="34" charset="0"/>
                <a:ea typeface="ＭＳ Ｐゴシック" pitchFamily="50" charset="-128"/>
                <a:cs typeface="Arial" pitchFamily="34" charset="0"/>
              </a:rPr>
              <a:t>Definition</a:t>
            </a:r>
            <a:r>
              <a:rPr lang="en-US" altLang="ja-JP" dirty="0">
                <a:solidFill>
                  <a:schemeClr val="tx2"/>
                </a:solidFill>
                <a:latin typeface="Arial" pitchFamily="34" charset="0"/>
                <a:ea typeface="ＭＳ Ｐゴシック" pitchFamily="50" charset="-128"/>
                <a:cs typeface="Arial" pitchFamily="34" charset="0"/>
              </a:rPr>
              <a:t>: </a:t>
            </a:r>
            <a:endParaRPr lang="en-US" altLang="ja-JP" b="1" dirty="0" smtClean="0">
              <a:solidFill>
                <a:srgbClr val="000000"/>
              </a:solidFill>
              <a:latin typeface="Arial" pitchFamily="34" charset="0"/>
              <a:ea typeface="ＭＳ Ｐゴシック" pitchFamily="50" charset="-128"/>
              <a:cs typeface="Arial" pitchFamily="34" charset="0"/>
            </a:endParaRPr>
          </a:p>
          <a:p>
            <a:pPr lvl="1" algn="ctr" defTabSz="914400">
              <a:lnSpc>
                <a:spcPct val="90000"/>
              </a:lnSpc>
              <a:spcBef>
                <a:spcPct val="20000"/>
              </a:spcBef>
            </a:pPr>
            <a:r>
              <a:rPr lang="en-US" altLang="ja-JP" b="1" dirty="0" smtClean="0">
                <a:solidFill>
                  <a:srgbClr val="000000"/>
                </a:solidFill>
                <a:latin typeface="Arial" pitchFamily="34" charset="0"/>
                <a:ea typeface="ＭＳ Ｐゴシック" pitchFamily="50" charset="-128"/>
                <a:cs typeface="Arial" pitchFamily="34" charset="0"/>
              </a:rPr>
              <a:t>A </a:t>
            </a:r>
            <a:r>
              <a:rPr lang="en-US" altLang="ja-JP" b="1" dirty="0">
                <a:solidFill>
                  <a:srgbClr val="000000"/>
                </a:solidFill>
                <a:latin typeface="Arial" pitchFamily="34" charset="0"/>
                <a:ea typeface="ＭＳ Ｐゴシック" pitchFamily="50" charset="-128"/>
                <a:cs typeface="Arial" pitchFamily="34" charset="0"/>
              </a:rPr>
              <a:t>platform </a:t>
            </a:r>
            <a:r>
              <a:rPr lang="en-US" altLang="ja-JP" b="1" dirty="0" smtClean="0">
                <a:solidFill>
                  <a:srgbClr val="000000"/>
                </a:solidFill>
                <a:latin typeface="Arial" pitchFamily="34" charset="0"/>
                <a:ea typeface="ＭＳ Ｐゴシック" pitchFamily="50" charset="-128"/>
                <a:cs typeface="Arial" pitchFamily="34" charset="0"/>
              </a:rPr>
              <a:t>with federated resources </a:t>
            </a:r>
          </a:p>
          <a:p>
            <a:pPr lvl="1" algn="ctr" defTabSz="914400">
              <a:lnSpc>
                <a:spcPct val="90000"/>
              </a:lnSpc>
              <a:spcBef>
                <a:spcPct val="20000"/>
              </a:spcBef>
            </a:pPr>
            <a:r>
              <a:rPr lang="en-US" altLang="ja-JP" b="1" dirty="0" smtClean="0">
                <a:solidFill>
                  <a:srgbClr val="000000"/>
                </a:solidFill>
                <a:latin typeface="Arial" pitchFamily="34" charset="0"/>
                <a:ea typeface="ＭＳ Ｐゴシック" pitchFamily="50" charset="-128"/>
                <a:cs typeface="Arial" pitchFamily="34" charset="0"/>
              </a:rPr>
              <a:t>to </a:t>
            </a:r>
            <a:r>
              <a:rPr lang="en-US" altLang="ja-JP" b="1" dirty="0">
                <a:solidFill>
                  <a:srgbClr val="000000"/>
                </a:solidFill>
                <a:latin typeface="Arial" pitchFamily="34" charset="0"/>
                <a:ea typeface="ＭＳ Ｐゴシック" pitchFamily="50" charset="-128"/>
                <a:cs typeface="Arial" pitchFamily="34" charset="0"/>
              </a:rPr>
              <a:t>access, process </a:t>
            </a:r>
            <a:endParaRPr lang="en-US" altLang="ja-JP" b="1" dirty="0" smtClean="0">
              <a:solidFill>
                <a:srgbClr val="000000"/>
              </a:solidFill>
              <a:latin typeface="Arial" pitchFamily="34" charset="0"/>
              <a:ea typeface="ＭＳ Ｐゴシック" pitchFamily="50" charset="-128"/>
              <a:cs typeface="Arial" pitchFamily="34" charset="0"/>
            </a:endParaRPr>
          </a:p>
          <a:p>
            <a:pPr lvl="1" algn="ctr" defTabSz="914400">
              <a:lnSpc>
                <a:spcPct val="90000"/>
              </a:lnSpc>
              <a:spcBef>
                <a:spcPct val="20000"/>
              </a:spcBef>
            </a:pPr>
            <a:r>
              <a:rPr lang="en-US" altLang="ja-JP" b="1" dirty="0" smtClean="0">
                <a:solidFill>
                  <a:srgbClr val="000000"/>
                </a:solidFill>
                <a:latin typeface="Arial" pitchFamily="34" charset="0"/>
                <a:ea typeface="ＭＳ Ｐゴシック" pitchFamily="50" charset="-128"/>
                <a:cs typeface="Arial" pitchFamily="34" charset="0"/>
              </a:rPr>
              <a:t>and </a:t>
            </a:r>
            <a:r>
              <a:rPr lang="en-US" altLang="ja-JP" b="1" dirty="0">
                <a:solidFill>
                  <a:srgbClr val="000000"/>
                </a:solidFill>
                <a:latin typeface="Arial" pitchFamily="34" charset="0"/>
                <a:ea typeface="ＭＳ Ｐゴシック" pitchFamily="50" charset="-128"/>
                <a:cs typeface="Arial" pitchFamily="34" charset="0"/>
              </a:rPr>
              <a:t>publish satellite EO data </a:t>
            </a:r>
            <a:endParaRPr lang="en-US" altLang="ja-JP" b="1" dirty="0" smtClean="0">
              <a:solidFill>
                <a:srgbClr val="000000"/>
              </a:solidFill>
              <a:latin typeface="Arial" pitchFamily="34" charset="0"/>
              <a:ea typeface="ＭＳ Ｐゴシック" pitchFamily="50" charset="-128"/>
              <a:cs typeface="Arial" pitchFamily="34" charset="0"/>
            </a:endParaRPr>
          </a:p>
          <a:p>
            <a:pPr lvl="1" algn="ctr" defTabSz="914400">
              <a:lnSpc>
                <a:spcPct val="90000"/>
              </a:lnSpc>
              <a:spcBef>
                <a:spcPct val="20000"/>
              </a:spcBef>
            </a:pPr>
            <a:r>
              <a:rPr lang="en-US" altLang="ja-JP" b="1" dirty="0" smtClean="0">
                <a:solidFill>
                  <a:srgbClr val="000000"/>
                </a:solidFill>
                <a:latin typeface="Arial" pitchFamily="34" charset="0"/>
                <a:ea typeface="ＭＳ Ｐゴシック" pitchFamily="50" charset="-128"/>
                <a:cs typeface="Arial" pitchFamily="34" charset="0"/>
              </a:rPr>
              <a:t>and </a:t>
            </a:r>
            <a:r>
              <a:rPr lang="en-US" altLang="ja-JP" b="1" dirty="0">
                <a:solidFill>
                  <a:srgbClr val="000000"/>
                </a:solidFill>
                <a:latin typeface="Arial" pitchFamily="34" charset="0"/>
                <a:ea typeface="ＭＳ Ｐゴシック" pitchFamily="50" charset="-128"/>
                <a:cs typeface="Arial" pitchFamily="34" charset="0"/>
              </a:rPr>
              <a:t>derived </a:t>
            </a:r>
            <a:r>
              <a:rPr lang="en-US" altLang="ja-JP" b="1" dirty="0" smtClean="0">
                <a:solidFill>
                  <a:srgbClr val="000000"/>
                </a:solidFill>
                <a:latin typeface="Arial" pitchFamily="34" charset="0"/>
                <a:ea typeface="ＭＳ Ｐゴシック" pitchFamily="50" charset="-128"/>
                <a:cs typeface="Arial" pitchFamily="34" charset="0"/>
              </a:rPr>
              <a:t>products</a:t>
            </a:r>
            <a:r>
              <a:rPr lang="en-US" altLang="ja-JP" b="1" i="1" dirty="0" smtClean="0">
                <a:solidFill>
                  <a:schemeClr val="accent2"/>
                </a:solidFill>
                <a:latin typeface="Arial" pitchFamily="34" charset="0"/>
                <a:ea typeface="ＭＳ Ｐゴシック" pitchFamily="50" charset="-128"/>
                <a:cs typeface="Arial" pitchFamily="34" charset="0"/>
              </a:rPr>
              <a:t> </a:t>
            </a:r>
          </a:p>
          <a:p>
            <a:pPr marL="800100" lvl="1" indent="-342900" algn="just" defTabSz="914400">
              <a:lnSpc>
                <a:spcPct val="90000"/>
              </a:lnSpc>
              <a:spcBef>
                <a:spcPct val="20000"/>
              </a:spcBef>
              <a:buFont typeface="Wingdings" panose="05000000000000000000" pitchFamily="2" charset="2"/>
              <a:buChar char="q"/>
            </a:pPr>
            <a:r>
              <a:rPr lang="en-US" altLang="ja-JP" dirty="0" smtClean="0">
                <a:solidFill>
                  <a:schemeClr val="tx2"/>
                </a:solidFill>
                <a:latin typeface="Arial" pitchFamily="34" charset="0"/>
                <a:ea typeface="ＭＳ Ｐゴシック" pitchFamily="50" charset="-128"/>
                <a:cs typeface="Arial" pitchFamily="34" charset="0"/>
              </a:rPr>
              <a:t>Goal: </a:t>
            </a:r>
            <a:endParaRPr lang="en-US" altLang="ja-JP" dirty="0">
              <a:solidFill>
                <a:schemeClr val="tx2"/>
              </a:solidFill>
              <a:latin typeface="Arial" pitchFamily="34" charset="0"/>
              <a:ea typeface="ＭＳ Ｐゴシック" pitchFamily="50" charset="-128"/>
              <a:cs typeface="Arial" pitchFamily="34" charset="0"/>
            </a:endParaRPr>
          </a:p>
          <a:p>
            <a:pPr lvl="1" algn="ctr" defTabSz="914400">
              <a:lnSpc>
                <a:spcPct val="90000"/>
              </a:lnSpc>
              <a:spcBef>
                <a:spcPct val="20000"/>
              </a:spcBef>
            </a:pPr>
            <a:r>
              <a:rPr lang="en-US" altLang="ja-JP" i="1" dirty="0" smtClean="0">
                <a:solidFill>
                  <a:srgbClr val="000000"/>
                </a:solidFill>
                <a:latin typeface="Arial" pitchFamily="34" charset="0"/>
                <a:ea typeface="ＭＳ Ｐゴシック" pitchFamily="50" charset="-128"/>
                <a:cs typeface="Arial" pitchFamily="34" charset="0"/>
              </a:rPr>
              <a:t>Provide </a:t>
            </a:r>
            <a:r>
              <a:rPr lang="en-US" altLang="ja-JP" i="1" dirty="0">
                <a:solidFill>
                  <a:srgbClr val="000000"/>
                </a:solidFill>
                <a:latin typeface="Arial" pitchFamily="34" charset="0"/>
                <a:ea typeface="ＭＳ Ｐゴシック" pitchFamily="50" charset="-128"/>
                <a:cs typeface="Arial" pitchFamily="34" charset="0"/>
              </a:rPr>
              <a:t>data </a:t>
            </a:r>
            <a:r>
              <a:rPr lang="en-US" altLang="ja-JP" i="1" dirty="0" smtClean="0">
                <a:solidFill>
                  <a:srgbClr val="000000"/>
                </a:solidFill>
                <a:latin typeface="Arial" pitchFamily="34" charset="0"/>
                <a:ea typeface="ＭＳ Ｐゴシック" pitchFamily="50" charset="-128"/>
                <a:cs typeface="Arial" pitchFamily="34" charset="0"/>
              </a:rPr>
              <a:t>access and </a:t>
            </a:r>
            <a:r>
              <a:rPr lang="en-US" altLang="ja-JP" i="1" dirty="0">
                <a:solidFill>
                  <a:srgbClr val="000000"/>
                </a:solidFill>
                <a:latin typeface="Arial" pitchFamily="34" charset="0"/>
                <a:ea typeface="ＭＳ Ｐゴシック" pitchFamily="50" charset="-128"/>
                <a:cs typeface="Arial" pitchFamily="34" charset="0"/>
              </a:rPr>
              <a:t>a processing </a:t>
            </a:r>
            <a:endParaRPr lang="en-US" altLang="ja-JP" i="1" dirty="0" smtClean="0">
              <a:solidFill>
                <a:srgbClr val="000000"/>
              </a:solidFill>
              <a:latin typeface="Arial" pitchFamily="34" charset="0"/>
              <a:ea typeface="ＭＳ Ｐゴシック" pitchFamily="50" charset="-128"/>
              <a:cs typeface="Arial" pitchFamily="34" charset="0"/>
            </a:endParaRPr>
          </a:p>
          <a:p>
            <a:pPr lvl="1" algn="ctr" defTabSz="914400">
              <a:lnSpc>
                <a:spcPct val="90000"/>
              </a:lnSpc>
              <a:spcBef>
                <a:spcPct val="20000"/>
              </a:spcBef>
            </a:pPr>
            <a:r>
              <a:rPr lang="en-US" altLang="ja-JP" i="1" dirty="0" smtClean="0">
                <a:solidFill>
                  <a:srgbClr val="000000"/>
                </a:solidFill>
                <a:latin typeface="Arial" pitchFamily="34" charset="0"/>
                <a:ea typeface="ＭＳ Ｐゴシック" pitchFamily="50" charset="-128"/>
                <a:cs typeface="Arial" pitchFamily="34" charset="0"/>
              </a:rPr>
              <a:t>and </a:t>
            </a:r>
            <a:r>
              <a:rPr lang="en-US" altLang="ja-JP" i="1" dirty="0">
                <a:solidFill>
                  <a:srgbClr val="000000"/>
                </a:solidFill>
                <a:latin typeface="Arial" pitchFamily="34" charset="0"/>
                <a:ea typeface="ＭＳ Ｐゴシック" pitchFamily="50" charset="-128"/>
                <a:cs typeface="Arial" pitchFamily="34" charset="0"/>
              </a:rPr>
              <a:t>e-collaboration environment </a:t>
            </a:r>
            <a:endParaRPr lang="en-US" altLang="ja-JP" i="1" dirty="0" smtClean="0">
              <a:solidFill>
                <a:srgbClr val="000000"/>
              </a:solidFill>
              <a:latin typeface="Arial" pitchFamily="34" charset="0"/>
              <a:ea typeface="ＭＳ Ｐゴシック" pitchFamily="50" charset="-128"/>
              <a:cs typeface="Arial" pitchFamily="34" charset="0"/>
            </a:endParaRPr>
          </a:p>
          <a:p>
            <a:pPr lvl="1" algn="ctr" defTabSz="914400">
              <a:lnSpc>
                <a:spcPct val="90000"/>
              </a:lnSpc>
              <a:spcBef>
                <a:spcPct val="20000"/>
              </a:spcBef>
            </a:pPr>
            <a:r>
              <a:rPr lang="en-US" altLang="ja-JP" i="1" dirty="0" smtClean="0">
                <a:solidFill>
                  <a:srgbClr val="000000"/>
                </a:solidFill>
                <a:latin typeface="Arial" pitchFamily="34" charset="0"/>
                <a:ea typeface="ＭＳ Ｐゴシック" pitchFamily="50" charset="-128"/>
                <a:cs typeface="Arial" pitchFamily="34" charset="0"/>
              </a:rPr>
              <a:t>to </a:t>
            </a:r>
            <a:r>
              <a:rPr lang="en-US" altLang="ja-JP" i="1" dirty="0">
                <a:solidFill>
                  <a:srgbClr val="000000"/>
                </a:solidFill>
                <a:latin typeface="Arial" pitchFamily="34" charset="0"/>
                <a:ea typeface="ＭＳ Ｐゴシック" pitchFamily="50" charset="-128"/>
                <a:cs typeface="Arial" pitchFamily="34" charset="0"/>
              </a:rPr>
              <a:t>exploit EO </a:t>
            </a:r>
            <a:r>
              <a:rPr lang="en-US" altLang="ja-JP" i="1" dirty="0" smtClean="0">
                <a:solidFill>
                  <a:srgbClr val="000000"/>
                </a:solidFill>
                <a:latin typeface="Arial" pitchFamily="34" charset="0"/>
                <a:ea typeface="ＭＳ Ｐゴシック" pitchFamily="50" charset="-128"/>
                <a:cs typeface="Arial" pitchFamily="34" charset="0"/>
              </a:rPr>
              <a:t>data to </a:t>
            </a:r>
            <a:r>
              <a:rPr lang="en-US" altLang="ja-JP" i="1" dirty="0">
                <a:solidFill>
                  <a:srgbClr val="000000"/>
                </a:solidFill>
                <a:latin typeface="Arial" pitchFamily="34" charset="0"/>
                <a:ea typeface="ＭＳ Ｐゴシック" pitchFamily="50" charset="-128"/>
                <a:cs typeface="Arial" pitchFamily="34" charset="0"/>
              </a:rPr>
              <a:t>assess </a:t>
            </a:r>
            <a:r>
              <a:rPr lang="en-US" altLang="ja-JP" i="1" dirty="0" err="1">
                <a:solidFill>
                  <a:srgbClr val="000000"/>
                </a:solidFill>
                <a:latin typeface="Arial" pitchFamily="34" charset="0"/>
                <a:ea typeface="ＭＳ Ｐゴシック" pitchFamily="50" charset="-128"/>
                <a:cs typeface="Arial" pitchFamily="34" charset="0"/>
              </a:rPr>
              <a:t>geohazards</a:t>
            </a:r>
            <a:r>
              <a:rPr lang="en-US" altLang="ja-JP" i="1" dirty="0">
                <a:solidFill>
                  <a:srgbClr val="000000"/>
                </a:solidFill>
                <a:latin typeface="Arial" pitchFamily="34" charset="0"/>
                <a:ea typeface="ＭＳ Ｐゴシック" pitchFamily="50" charset="-128"/>
                <a:cs typeface="Arial" pitchFamily="34" charset="0"/>
              </a:rPr>
              <a:t> and their </a:t>
            </a:r>
            <a:r>
              <a:rPr lang="en-US" altLang="ja-JP" i="1" dirty="0" smtClean="0">
                <a:solidFill>
                  <a:srgbClr val="000000"/>
                </a:solidFill>
                <a:latin typeface="Arial" pitchFamily="34" charset="0"/>
                <a:ea typeface="ＭＳ Ｐゴシック" pitchFamily="50" charset="-128"/>
                <a:cs typeface="Arial" pitchFamily="34" charset="0"/>
              </a:rPr>
              <a:t>impact</a:t>
            </a:r>
          </a:p>
          <a:p>
            <a:pPr lvl="1" algn="ctr" defTabSz="914400">
              <a:lnSpc>
                <a:spcPct val="90000"/>
              </a:lnSpc>
              <a:spcBef>
                <a:spcPct val="20000"/>
              </a:spcBef>
            </a:pPr>
            <a:endParaRPr lang="en-US" altLang="ja-JP" b="1" dirty="0">
              <a:solidFill>
                <a:srgbClr val="000000"/>
              </a:solidFill>
              <a:latin typeface="Arial" pitchFamily="34" charset="0"/>
              <a:ea typeface="ＭＳ Ｐゴシック" pitchFamily="50" charset="-128"/>
              <a:cs typeface="Arial" pitchFamily="34" charset="0"/>
            </a:endParaRPr>
          </a:p>
          <a:p>
            <a:pPr marL="800100" lvl="1" indent="-342900" algn="just" defTabSz="914400">
              <a:lnSpc>
                <a:spcPct val="90000"/>
              </a:lnSpc>
              <a:spcBef>
                <a:spcPct val="20000"/>
              </a:spcBef>
              <a:buFont typeface="Wingdings" panose="05000000000000000000" pitchFamily="2" charset="2"/>
              <a:buChar char="ü"/>
            </a:pPr>
            <a:r>
              <a:rPr lang="en-US" altLang="ja-JP" dirty="0" smtClean="0">
                <a:solidFill>
                  <a:schemeClr val="tx2"/>
                </a:solidFill>
                <a:latin typeface="Arial" pitchFamily="34" charset="0"/>
                <a:ea typeface="ＭＳ Ｐゴシック" pitchFamily="50" charset="-128"/>
                <a:cs typeface="Arial" pitchFamily="34" charset="0"/>
              </a:rPr>
              <a:t>Aims to </a:t>
            </a:r>
            <a:r>
              <a:rPr lang="en-US" altLang="ja-JP" b="1" dirty="0" smtClean="0">
                <a:solidFill>
                  <a:schemeClr val="tx2"/>
                </a:solidFill>
                <a:latin typeface="Arial" pitchFamily="34" charset="0"/>
                <a:ea typeface="ＭＳ Ｐゴシック" pitchFamily="50" charset="-128"/>
                <a:cs typeface="Arial" pitchFamily="34" charset="0"/>
              </a:rPr>
              <a:t>address </a:t>
            </a:r>
            <a:r>
              <a:rPr lang="en-US" b="1" dirty="0" smtClean="0">
                <a:solidFill>
                  <a:schemeClr val="tx2"/>
                </a:solidFill>
                <a:latin typeface="Arial" pitchFamily="34" charset="0"/>
                <a:ea typeface="ＭＳ Ｐゴシック" pitchFamily="50" charset="-128"/>
                <a:cs typeface="Arial" pitchFamily="34" charset="0"/>
              </a:rPr>
              <a:t>priorities of the Sendai Framework for Disaster Risk Reduction 2015-2030</a:t>
            </a:r>
            <a:r>
              <a:rPr lang="en-US" dirty="0" smtClean="0">
                <a:solidFill>
                  <a:schemeClr val="tx2"/>
                </a:solidFill>
                <a:latin typeface="Arial" pitchFamily="34" charset="0"/>
                <a:ea typeface="ＭＳ Ｐゴシック" pitchFamily="50" charset="-128"/>
                <a:cs typeface="Arial" pitchFamily="34" charset="0"/>
              </a:rPr>
              <a:t> using satellite EO (focus: better understanding hazards &amp; risks)</a:t>
            </a:r>
          </a:p>
          <a:p>
            <a:pPr marL="800100" lvl="1" indent="-342900" algn="just" defTabSz="914400">
              <a:lnSpc>
                <a:spcPct val="90000"/>
              </a:lnSpc>
              <a:spcBef>
                <a:spcPct val="20000"/>
              </a:spcBef>
              <a:buFont typeface="Wingdings" panose="05000000000000000000" pitchFamily="2" charset="2"/>
              <a:buChar char="ü"/>
            </a:pPr>
            <a:r>
              <a:rPr lang="en-US" altLang="ja-JP" dirty="0" smtClean="0">
                <a:solidFill>
                  <a:schemeClr val="tx2"/>
                </a:solidFill>
                <a:latin typeface="Arial" pitchFamily="34" charset="0"/>
                <a:ea typeface="ＭＳ Ｐゴシック" pitchFamily="50" charset="-128"/>
                <a:cs typeface="Arial" pitchFamily="34" charset="0"/>
              </a:rPr>
              <a:t>Supports and complements the </a:t>
            </a:r>
            <a:r>
              <a:rPr lang="en-US" altLang="ja-JP" b="1" dirty="0" smtClean="0">
                <a:solidFill>
                  <a:schemeClr val="tx2"/>
                </a:solidFill>
                <a:latin typeface="Arial" pitchFamily="34" charset="0"/>
                <a:ea typeface="ＭＳ Ｐゴシック" pitchFamily="50" charset="-128"/>
                <a:cs typeface="Arial" pitchFamily="34" charset="0"/>
              </a:rPr>
              <a:t>CEOS WG Disasters activities </a:t>
            </a:r>
            <a:r>
              <a:rPr lang="en-US" altLang="ja-JP" dirty="0" smtClean="0">
                <a:solidFill>
                  <a:schemeClr val="tx2"/>
                </a:solidFill>
                <a:latin typeface="Arial" pitchFamily="34" charset="0"/>
                <a:ea typeface="ＭＳ Ｐゴシック" pitchFamily="50" charset="-128"/>
                <a:cs typeface="Arial" pitchFamily="34" charset="0"/>
              </a:rPr>
              <a:t>(on-going pilots, follow-on activities and the RO),</a:t>
            </a:r>
            <a:r>
              <a:rPr lang="en-US" altLang="ja-JP" b="1" dirty="0" smtClean="0">
                <a:solidFill>
                  <a:schemeClr val="tx2"/>
                </a:solidFill>
                <a:latin typeface="Arial" pitchFamily="34" charset="0"/>
                <a:ea typeface="ＭＳ Ｐゴシック" pitchFamily="50" charset="-128"/>
                <a:cs typeface="Arial" pitchFamily="34" charset="0"/>
              </a:rPr>
              <a:t> the GSNL</a:t>
            </a:r>
            <a:r>
              <a:rPr lang="en-US" altLang="ja-JP" i="1" dirty="0" smtClean="0">
                <a:solidFill>
                  <a:schemeClr val="tx2"/>
                </a:solidFill>
                <a:latin typeface="Arial" pitchFamily="34" charset="0"/>
                <a:ea typeface="ＭＳ Ｐゴシック" pitchFamily="50" charset="-128"/>
                <a:cs typeface="Arial" pitchFamily="34" charset="0"/>
              </a:rPr>
              <a:t> </a:t>
            </a:r>
            <a:r>
              <a:rPr lang="en-US" altLang="ja-JP" dirty="0" smtClean="0">
                <a:solidFill>
                  <a:schemeClr val="tx2"/>
                </a:solidFill>
                <a:latin typeface="Arial" pitchFamily="34" charset="0"/>
                <a:ea typeface="ＭＳ Ｐゴシック" pitchFamily="50" charset="-128"/>
                <a:cs typeface="Arial" pitchFamily="34" charset="0"/>
              </a:rPr>
              <a:t>and </a:t>
            </a:r>
            <a:r>
              <a:rPr lang="en-US" altLang="ja-JP" b="1" dirty="0" smtClean="0">
                <a:solidFill>
                  <a:schemeClr val="tx2"/>
                </a:solidFill>
                <a:latin typeface="Arial" pitchFamily="34" charset="0"/>
                <a:ea typeface="ＭＳ Ｐゴシック" pitchFamily="50" charset="-128"/>
                <a:cs typeface="Arial" pitchFamily="34" charset="0"/>
              </a:rPr>
              <a:t>GEODARMA.</a:t>
            </a:r>
          </a:p>
          <a:p>
            <a:pPr marL="800100" lvl="1" indent="-342900" algn="just" defTabSz="914400">
              <a:lnSpc>
                <a:spcPct val="90000"/>
              </a:lnSpc>
              <a:spcBef>
                <a:spcPct val="20000"/>
              </a:spcBef>
              <a:buFont typeface="Wingdings" panose="05000000000000000000" pitchFamily="2" charset="2"/>
              <a:buChar char="q"/>
            </a:pPr>
            <a:endParaRPr lang="en-US" altLang="ja-JP" sz="2800" b="1" dirty="0">
              <a:solidFill>
                <a:schemeClr val="tx2"/>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199268754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4</a:t>
            </a:fld>
            <a:endParaRPr lang="fr-FR"/>
          </a:p>
        </p:txBody>
      </p:sp>
      <p:sp>
        <p:nvSpPr>
          <p:cNvPr id="3" name="Content Placeholder 2"/>
          <p:cNvSpPr>
            <a:spLocks noGrp="1"/>
          </p:cNvSpPr>
          <p:nvPr>
            <p:ph idx="4294967295"/>
          </p:nvPr>
        </p:nvSpPr>
        <p:spPr>
          <a:xfrm>
            <a:off x="0" y="1340769"/>
            <a:ext cx="9144000" cy="5517232"/>
          </a:xfrm>
        </p:spPr>
        <p:txBody>
          <a:bodyPr>
            <a:noAutofit/>
          </a:bodyPr>
          <a:lstStyle/>
          <a:p>
            <a:pPr marL="0" indent="0">
              <a:buNone/>
            </a:pPr>
            <a:endParaRPr lang="en-US" sz="1400" u="sng" dirty="0" smtClean="0"/>
          </a:p>
          <a:p>
            <a:pPr marL="457200" lvl="1" indent="0">
              <a:buNone/>
            </a:pPr>
            <a:endParaRPr lang="fr-FR" sz="1400" dirty="0"/>
          </a:p>
        </p:txBody>
      </p:sp>
      <p:sp>
        <p:nvSpPr>
          <p:cNvPr id="6" name="Title 1"/>
          <p:cNvSpPr txBox="1">
            <a:spLocks/>
          </p:cNvSpPr>
          <p:nvPr/>
        </p:nvSpPr>
        <p:spPr bwMode="auto">
          <a:xfrm>
            <a:off x="1393371" y="-12307"/>
            <a:ext cx="750608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a:r>
              <a:rPr lang="en-US" dirty="0" smtClean="0">
                <a:latin typeface="Tahoma" pitchFamily="-106" charset="0"/>
                <a:ea typeface="ＭＳ Ｐゴシック" pitchFamily="-106" charset="-128"/>
                <a:cs typeface="Tahoma" pitchFamily="-106" charset="0"/>
              </a:rPr>
              <a:t>What are the Challenges? </a:t>
            </a:r>
            <a:endParaRPr lang="el-GR" dirty="0">
              <a:latin typeface="Tahoma" pitchFamily="-106" charset="0"/>
              <a:ea typeface="ＭＳ Ｐゴシック" pitchFamily="-106" charset="-128"/>
              <a:cs typeface="Tahoma" pitchFamily="-106" charset="0"/>
            </a:endParaRPr>
          </a:p>
        </p:txBody>
      </p:sp>
      <p:sp>
        <p:nvSpPr>
          <p:cNvPr id="5" name="Content Placeholder 2"/>
          <p:cNvSpPr txBox="1">
            <a:spLocks/>
          </p:cNvSpPr>
          <p:nvPr/>
        </p:nvSpPr>
        <p:spPr bwMode="auto">
          <a:xfrm>
            <a:off x="73781" y="1340769"/>
            <a:ext cx="8906934" cy="2890022"/>
          </a:xfrm>
          <a:prstGeom prst="rect">
            <a:avLst/>
          </a:prstGeom>
          <a:solidFill>
            <a:schemeClr val="accent3"/>
          </a:solidFill>
          <a:ln w="9525">
            <a:noFill/>
            <a:miter lim="800000"/>
            <a:headEnd/>
            <a:tailEnd/>
          </a:ln>
        </p:spPr>
        <p:txBody>
          <a:bodyPr vert="horz" wrap="square" lIns="0" tIns="45720" rIns="32400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457200" lvl="1" indent="0" algn="just" eaLnBrk="1" hangingPunct="1">
              <a:lnSpc>
                <a:spcPct val="90000"/>
              </a:lnSpc>
              <a:buNone/>
            </a:pPr>
            <a:r>
              <a:rPr lang="en-US" sz="1800" dirty="0">
                <a:latin typeface="+mn-lt"/>
                <a:ea typeface="ＭＳ Ｐゴシック" pitchFamily="50" charset="-128"/>
                <a:cs typeface="Arial" pitchFamily="34" charset="0"/>
              </a:rPr>
              <a:t>Challenges</a:t>
            </a:r>
            <a:r>
              <a:rPr lang="en-US" sz="1800" b="0" dirty="0">
                <a:latin typeface="+mn-lt"/>
                <a:ea typeface="ＭＳ Ｐゴシック" pitchFamily="50" charset="-128"/>
                <a:cs typeface="Arial" pitchFamily="34" charset="0"/>
              </a:rPr>
              <a:t> </a:t>
            </a:r>
            <a:r>
              <a:rPr lang="en-US" sz="1800" dirty="0" smtClean="0">
                <a:latin typeface="+mn-lt"/>
                <a:ea typeface="ＭＳ Ｐゴシック" pitchFamily="50" charset="-128"/>
                <a:cs typeface="Arial" pitchFamily="34" charset="0"/>
              </a:rPr>
              <a:t>identified in the past years</a:t>
            </a:r>
            <a:r>
              <a:rPr lang="en-US" sz="1800" b="0" dirty="0" smtClean="0">
                <a:latin typeface="+mn-lt"/>
                <a:ea typeface="ＭＳ Ｐゴシック" pitchFamily="50" charset="-128"/>
                <a:cs typeface="Arial" pitchFamily="34" charset="0"/>
              </a:rPr>
              <a:t>:</a:t>
            </a:r>
            <a:endParaRPr lang="en-GB" sz="1800" b="0" dirty="0">
              <a:latin typeface="+mn-lt"/>
              <a:ea typeface="ＭＳ Ｐゴシック" pitchFamily="50" charset="-128"/>
              <a:cs typeface="Arial" pitchFamily="34" charset="0"/>
            </a:endParaRPr>
          </a:p>
          <a:p>
            <a:pPr lvl="1">
              <a:buFont typeface="Wingdings" panose="05000000000000000000" pitchFamily="2" charset="2"/>
              <a:buChar char="ü"/>
            </a:pPr>
            <a:r>
              <a:rPr lang="en-US" sz="1800" b="0" dirty="0">
                <a:latin typeface="+mn-lt"/>
                <a:ea typeface="ＭＳ Ｐゴシック" pitchFamily="50" charset="-128"/>
                <a:cs typeface="Arial" pitchFamily="34" charset="0"/>
              </a:rPr>
              <a:t>many users </a:t>
            </a:r>
            <a:r>
              <a:rPr lang="en-US" sz="1800" dirty="0">
                <a:latin typeface="+mn-lt"/>
                <a:ea typeface="ＭＳ Ｐゴシック" pitchFamily="50" charset="-128"/>
                <a:cs typeface="Arial" pitchFamily="34" charset="0"/>
              </a:rPr>
              <a:t>aren't aware or cannot afford </a:t>
            </a:r>
            <a:r>
              <a:rPr lang="en-US" sz="1800" b="0" dirty="0">
                <a:latin typeface="+mn-lt"/>
                <a:ea typeface="ＭＳ Ｐゴシック" pitchFamily="50" charset="-128"/>
                <a:cs typeface="Arial" pitchFamily="34" charset="0"/>
              </a:rPr>
              <a:t>EO based solutions</a:t>
            </a:r>
          </a:p>
          <a:p>
            <a:pPr lvl="1">
              <a:buFont typeface="Wingdings" panose="05000000000000000000" pitchFamily="2" charset="2"/>
              <a:buChar char="ü"/>
            </a:pPr>
            <a:r>
              <a:rPr lang="en-US" sz="1800" b="0" dirty="0">
                <a:ea typeface="ＭＳ Ｐゴシック" pitchFamily="50" charset="-128"/>
                <a:cs typeface="Arial" pitchFamily="34" charset="0"/>
              </a:rPr>
              <a:t>the EO data and derived VA products are </a:t>
            </a:r>
            <a:r>
              <a:rPr lang="en-US" sz="1800" dirty="0">
                <a:ea typeface="ＭＳ Ｐゴシック" pitchFamily="50" charset="-128"/>
                <a:cs typeface="Arial" pitchFamily="34" charset="0"/>
              </a:rPr>
              <a:t>costly to generate </a:t>
            </a:r>
            <a:r>
              <a:rPr lang="en-US" sz="1800" b="0" dirty="0">
                <a:ea typeface="ＭＳ Ｐゴシック" pitchFamily="50" charset="-128"/>
                <a:cs typeface="Arial" pitchFamily="34" charset="0"/>
              </a:rPr>
              <a:t>for the objectives of the community (e.g. with regional/global coverage) </a:t>
            </a:r>
            <a:endParaRPr lang="fr-FR" sz="1800" b="0" dirty="0">
              <a:ea typeface="ＭＳ Ｐゴシック" pitchFamily="50" charset="-128"/>
              <a:cs typeface="Arial" pitchFamily="34" charset="0"/>
            </a:endParaRPr>
          </a:p>
          <a:p>
            <a:pPr lvl="1">
              <a:buFont typeface="Wingdings" panose="05000000000000000000" pitchFamily="2" charset="2"/>
              <a:buChar char="ü"/>
            </a:pPr>
            <a:r>
              <a:rPr lang="en-US" sz="1800" b="0" dirty="0" smtClean="0">
                <a:latin typeface="+mn-lt"/>
                <a:ea typeface="ＭＳ Ｐゴシック" pitchFamily="50" charset="-128"/>
                <a:cs typeface="Arial" pitchFamily="34" charset="0"/>
              </a:rPr>
              <a:t>EO </a:t>
            </a:r>
            <a:r>
              <a:rPr lang="en-US" sz="1800" b="0" dirty="0">
                <a:latin typeface="+mn-lt"/>
                <a:ea typeface="ＭＳ Ｐゴシック" pitchFamily="50" charset="-128"/>
                <a:cs typeface="Arial" pitchFamily="34" charset="0"/>
              </a:rPr>
              <a:t>techniques need to be </a:t>
            </a:r>
            <a:r>
              <a:rPr lang="en-US" sz="1800" dirty="0">
                <a:latin typeface="+mn-lt"/>
                <a:ea typeface="ＭＳ Ｐゴシック" pitchFamily="50" charset="-128"/>
                <a:cs typeface="Arial" pitchFamily="34" charset="0"/>
              </a:rPr>
              <a:t>adopted by users </a:t>
            </a:r>
            <a:r>
              <a:rPr lang="en-US" sz="1800" b="0" dirty="0">
                <a:latin typeface="+mn-lt"/>
                <a:ea typeface="ＭＳ Ｐゴシック" pitchFamily="50" charset="-128"/>
                <a:cs typeface="Arial" pitchFamily="34" charset="0"/>
              </a:rPr>
              <a:t>(standards, norms)</a:t>
            </a:r>
          </a:p>
          <a:p>
            <a:pPr lvl="1">
              <a:buFont typeface="Wingdings" panose="05000000000000000000" pitchFamily="2" charset="2"/>
              <a:buChar char="ü"/>
            </a:pPr>
            <a:r>
              <a:rPr lang="en-US" sz="1800" b="0" dirty="0">
                <a:latin typeface="+mn-lt"/>
                <a:ea typeface="ＭＳ Ｐゴシック" pitchFamily="50" charset="-128"/>
                <a:cs typeface="Arial" pitchFamily="34" charset="0"/>
              </a:rPr>
              <a:t>some new EO missions' </a:t>
            </a:r>
            <a:r>
              <a:rPr lang="en-US" sz="1800" dirty="0">
                <a:latin typeface="+mn-lt"/>
                <a:ea typeface="ＭＳ Ｐゴシック" pitchFamily="50" charset="-128"/>
                <a:cs typeface="Arial" pitchFamily="34" charset="0"/>
              </a:rPr>
              <a:t>data are large </a:t>
            </a:r>
            <a:r>
              <a:rPr lang="en-US" sz="1800" b="0" dirty="0">
                <a:latin typeface="+mn-lt"/>
                <a:ea typeface="ＭＳ Ｐゴシック" pitchFamily="50" charset="-128"/>
                <a:cs typeface="Arial" pitchFamily="34" charset="0"/>
              </a:rPr>
              <a:t>in volume</a:t>
            </a:r>
          </a:p>
          <a:p>
            <a:pPr lvl="1">
              <a:buFont typeface="Wingdings" panose="05000000000000000000" pitchFamily="2" charset="2"/>
              <a:buChar char="ü"/>
            </a:pPr>
            <a:r>
              <a:rPr lang="en-US" sz="1800" b="0" dirty="0">
                <a:latin typeface="+mn-lt"/>
                <a:ea typeface="ＭＳ Ｐゴシック" pitchFamily="50" charset="-128"/>
                <a:cs typeface="Arial" pitchFamily="34" charset="0"/>
              </a:rPr>
              <a:t>some EO applications require </a:t>
            </a:r>
            <a:r>
              <a:rPr lang="en-US" sz="1800" dirty="0">
                <a:latin typeface="+mn-lt"/>
                <a:ea typeface="ＭＳ Ｐゴシック" pitchFamily="50" charset="-128"/>
                <a:cs typeface="Arial" pitchFamily="34" charset="0"/>
              </a:rPr>
              <a:t>complex or intensive processing</a:t>
            </a:r>
          </a:p>
          <a:p>
            <a:pPr lvl="1">
              <a:buFont typeface="Wingdings" panose="05000000000000000000" pitchFamily="2" charset="2"/>
              <a:buChar char="ü"/>
            </a:pPr>
            <a:r>
              <a:rPr lang="en-US" sz="1800" b="0" dirty="0">
                <a:latin typeface="+mn-lt"/>
                <a:ea typeface="ＭＳ Ｐゴシック" pitchFamily="50" charset="-128"/>
                <a:cs typeface="Arial" pitchFamily="34" charset="0"/>
              </a:rPr>
              <a:t>some EO applications require to </a:t>
            </a:r>
            <a:r>
              <a:rPr lang="en-US" sz="1800" dirty="0">
                <a:latin typeface="+mn-lt"/>
                <a:ea typeface="ＭＳ Ｐゴシック" pitchFamily="50" charset="-128"/>
                <a:cs typeface="Arial" pitchFamily="34" charset="0"/>
              </a:rPr>
              <a:t>maintain, reprocess and compare EO based VA </a:t>
            </a:r>
            <a:r>
              <a:rPr lang="en-US" sz="1800" dirty="0" smtClean="0">
                <a:latin typeface="+mn-lt"/>
                <a:ea typeface="ＭＳ Ｐゴシック" pitchFamily="50" charset="-128"/>
                <a:cs typeface="Arial" pitchFamily="34" charset="0"/>
              </a:rPr>
              <a:t>products</a:t>
            </a:r>
            <a:endParaRPr lang="en-US" sz="1800" b="0" dirty="0">
              <a:latin typeface="+mn-lt"/>
              <a:ea typeface="ＭＳ Ｐゴシック" pitchFamily="50" charset="-128"/>
              <a:cs typeface="Arial" pitchFamily="34" charset="0"/>
            </a:endParaRPr>
          </a:p>
        </p:txBody>
      </p:sp>
      <p:pic>
        <p:nvPicPr>
          <p:cNvPr id="1026" name="Picture 2" descr="https://discuss.terradue.com/uploads/db1051/optimized/1X/016100f98e95a4017d5753a1db3a651e3e2002b9_1_690x3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268" y="4204161"/>
            <a:ext cx="5290912" cy="256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56068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5</a:t>
            </a:fld>
            <a:endParaRPr lang="fr-FR"/>
          </a:p>
        </p:txBody>
      </p:sp>
      <p:sp>
        <p:nvSpPr>
          <p:cNvPr id="2" name="Title 1"/>
          <p:cNvSpPr>
            <a:spLocks noGrp="1"/>
          </p:cNvSpPr>
          <p:nvPr>
            <p:ph type="title" idx="4294967295"/>
          </p:nvPr>
        </p:nvSpPr>
        <p:spPr>
          <a:xfrm>
            <a:off x="1393369" y="-12307"/>
            <a:ext cx="7068459" cy="1143000"/>
          </a:xfrm>
        </p:spPr>
        <p:txBody>
          <a:bodyPr>
            <a:normAutofit/>
          </a:bodyPr>
          <a:lstStyle/>
          <a:p>
            <a:pPr algn="l"/>
            <a:r>
              <a:rPr lang="en-US" dirty="0"/>
              <a:t>A new activity with the </a:t>
            </a:r>
            <a:r>
              <a:rPr lang="en-US" dirty="0" smtClean="0"/>
              <a:t>geohazards community</a:t>
            </a:r>
            <a:r>
              <a:rPr lang="en-US" dirty="0" smtClean="0">
                <a:latin typeface="Tahoma" pitchFamily="-106" charset="0"/>
                <a:ea typeface="ＭＳ Ｐゴシック" pitchFamily="-106" charset="-128"/>
                <a:cs typeface="Tahoma" pitchFamily="-106" charset="0"/>
              </a:rPr>
              <a:t>:</a:t>
            </a:r>
            <a:endParaRPr lang="el-GR" dirty="0">
              <a:latin typeface="Tahoma" pitchFamily="-106" charset="0"/>
              <a:ea typeface="ＭＳ Ｐゴシック" pitchFamily="-106" charset="-128"/>
              <a:cs typeface="Tahoma" pitchFamily="-106" charset="0"/>
            </a:endParaRPr>
          </a:p>
        </p:txBody>
      </p:sp>
      <p:sp>
        <p:nvSpPr>
          <p:cNvPr id="3" name="Content Placeholder 2"/>
          <p:cNvSpPr>
            <a:spLocks noGrp="1"/>
          </p:cNvSpPr>
          <p:nvPr>
            <p:ph idx="4294967295"/>
          </p:nvPr>
        </p:nvSpPr>
        <p:spPr>
          <a:xfrm>
            <a:off x="0" y="1537190"/>
            <a:ext cx="9144000" cy="5177119"/>
          </a:xfrm>
        </p:spPr>
        <p:txBody>
          <a:bodyPr>
            <a:noAutofit/>
          </a:bodyPr>
          <a:lstStyle/>
          <a:p>
            <a:pPr marL="0" lvl="1" indent="0">
              <a:buNone/>
            </a:pPr>
            <a:r>
              <a:rPr lang="en-US" sz="1800" b="0" dirty="0" smtClean="0"/>
              <a:t>A </a:t>
            </a:r>
            <a:r>
              <a:rPr lang="en-US" sz="1800" b="0" i="1" dirty="0"/>
              <a:t>new activity </a:t>
            </a:r>
            <a:r>
              <a:rPr lang="en-US" sz="1800" b="0" dirty="0" smtClean="0"/>
              <a:t>to </a:t>
            </a:r>
            <a:r>
              <a:rPr lang="en-US" sz="1800" b="0" dirty="0"/>
              <a:t>start in </a:t>
            </a:r>
            <a:r>
              <a:rPr lang="en-US" sz="1800" b="0" dirty="0" smtClean="0"/>
              <a:t>late 2017 with </a:t>
            </a:r>
            <a:r>
              <a:rPr lang="en-US" sz="1800" b="0" dirty="0"/>
              <a:t>the goals to:</a:t>
            </a:r>
          </a:p>
          <a:p>
            <a:pPr marL="342900" lvl="1" indent="-342900">
              <a:buFont typeface="Arial" panose="020B0604020202020204" pitchFamily="34" charset="0"/>
              <a:buChar char="•"/>
            </a:pPr>
            <a:r>
              <a:rPr lang="en-US" sz="1700" b="0" dirty="0">
                <a:ea typeface="ＭＳ Ｐゴシック" pitchFamily="50" charset="-128"/>
                <a:cs typeface="Arial" pitchFamily="34" charset="0"/>
              </a:rPr>
              <a:t>Continue </a:t>
            </a:r>
            <a:r>
              <a:rPr lang="en-US" sz="1700" dirty="0">
                <a:ea typeface="ＭＳ Ｐゴシック" pitchFamily="50" charset="-128"/>
                <a:cs typeface="Arial" pitchFamily="34" charset="0"/>
              </a:rPr>
              <a:t>supporting CEOS and GSNL users </a:t>
            </a:r>
            <a:r>
              <a:rPr lang="en-US" sz="1700" b="0" dirty="0">
                <a:ea typeface="ＭＳ Ｐゴシック" pitchFamily="50" charset="-128"/>
                <a:cs typeface="Arial" pitchFamily="34" charset="0"/>
              </a:rPr>
              <a:t>to exploit data with hosted processing </a:t>
            </a:r>
          </a:p>
          <a:p>
            <a:pPr marL="342900" lvl="1" indent="-342900">
              <a:buFont typeface="Arial" panose="020B0604020202020204" pitchFamily="34" charset="0"/>
              <a:buChar char="•"/>
            </a:pPr>
            <a:r>
              <a:rPr lang="en-US" sz="1700" b="0" dirty="0">
                <a:ea typeface="ＭＳ Ｐゴシック" pitchFamily="50" charset="-128"/>
                <a:cs typeface="Arial" pitchFamily="34" charset="0"/>
              </a:rPr>
              <a:t>Work on </a:t>
            </a:r>
            <a:r>
              <a:rPr lang="en-US" sz="1700" dirty="0">
                <a:ea typeface="ＭＳ Ｐゴシック" pitchFamily="50" charset="-128"/>
                <a:cs typeface="Arial" pitchFamily="34" charset="0"/>
              </a:rPr>
              <a:t>standards and support consensus results generation </a:t>
            </a:r>
            <a:r>
              <a:rPr lang="en-US" sz="1700" b="0" dirty="0">
                <a:ea typeface="ＭＳ Ｐゴシック" pitchFamily="50" charset="-128"/>
                <a:cs typeface="Arial" pitchFamily="34" charset="0"/>
              </a:rPr>
              <a:t>(e-collaboration)</a:t>
            </a:r>
          </a:p>
          <a:p>
            <a:pPr>
              <a:buFont typeface="Arial" panose="020B0604020202020204" pitchFamily="34" charset="0"/>
              <a:buChar char="•"/>
            </a:pPr>
            <a:r>
              <a:rPr lang="en-US" sz="1700" b="0" dirty="0" smtClean="0"/>
              <a:t>achieve </a:t>
            </a:r>
            <a:r>
              <a:rPr lang="en-US" sz="1700" dirty="0"/>
              <a:t>awareness and acceptance</a:t>
            </a:r>
            <a:r>
              <a:rPr lang="en-US" sz="1700" b="0" dirty="0"/>
              <a:t> of EO based solutions with </a:t>
            </a:r>
            <a:r>
              <a:rPr lang="en-US" sz="1700" dirty="0"/>
              <a:t>expert users and end users </a:t>
            </a:r>
            <a:r>
              <a:rPr lang="en-US" sz="1700" b="0" dirty="0"/>
              <a:t>(in line with the </a:t>
            </a:r>
            <a:r>
              <a:rPr lang="en-US" sz="1700" b="0" dirty="0" smtClean="0"/>
              <a:t>CEOS pilots and follow-on activities, RO, GSNL and GEODARMA)</a:t>
            </a:r>
            <a:endParaRPr lang="en-US" sz="1700" b="0" dirty="0"/>
          </a:p>
          <a:p>
            <a:pPr>
              <a:buFont typeface="Arial" panose="020B0604020202020204" pitchFamily="34" charset="0"/>
              <a:buChar char="•"/>
            </a:pPr>
            <a:r>
              <a:rPr lang="en-US" sz="1700" b="0" dirty="0"/>
              <a:t>enable EO applications with </a:t>
            </a:r>
            <a:r>
              <a:rPr lang="en-US" sz="1700" dirty="0"/>
              <a:t>massive volume and/or intensive </a:t>
            </a:r>
            <a:r>
              <a:rPr lang="en-US" sz="1700" dirty="0" smtClean="0"/>
              <a:t>processing</a:t>
            </a:r>
            <a:r>
              <a:rPr lang="en-US" sz="1700" b="0" dirty="0" smtClean="0"/>
              <a:t>, </a:t>
            </a:r>
            <a:r>
              <a:rPr lang="en-US" sz="1700" b="0" dirty="0"/>
              <a:t>such as in the case of terrain motion monitoring based on </a:t>
            </a:r>
            <a:r>
              <a:rPr lang="en-US" sz="1700" b="0" dirty="0" err="1"/>
              <a:t>InSAR</a:t>
            </a:r>
            <a:r>
              <a:rPr lang="en-US" sz="1700" b="0" dirty="0"/>
              <a:t> or stereo-optical </a:t>
            </a:r>
            <a:r>
              <a:rPr lang="en-US" sz="1700" b="0" dirty="0" smtClean="0"/>
              <a:t>data, </a:t>
            </a:r>
            <a:endParaRPr lang="en-US" sz="1700" b="0" dirty="0"/>
          </a:p>
          <a:p>
            <a:pPr>
              <a:buFont typeface="Arial" panose="020B0604020202020204" pitchFamily="34" charset="0"/>
              <a:buChar char="•"/>
            </a:pPr>
            <a:r>
              <a:rPr lang="en-US" sz="1700" b="0" dirty="0"/>
              <a:t>reduce the </a:t>
            </a:r>
            <a:r>
              <a:rPr lang="en-US" sz="1700" dirty="0"/>
              <a:t>cost of EO exploitation </a:t>
            </a:r>
            <a:r>
              <a:rPr lang="en-US" sz="1700" b="0" dirty="0"/>
              <a:t>via the </a:t>
            </a:r>
            <a:r>
              <a:rPr lang="en-US" sz="1700" b="0" dirty="0" err="1"/>
              <a:t>mutualization</a:t>
            </a:r>
            <a:r>
              <a:rPr lang="en-US" sz="1700" b="0" dirty="0"/>
              <a:t> of resources (resources provisioning, processing chains)</a:t>
            </a:r>
            <a:endParaRPr lang="fr-FR" sz="1700" dirty="0"/>
          </a:p>
          <a:p>
            <a:pPr>
              <a:buFont typeface="Arial" panose="020B0604020202020204" pitchFamily="34" charset="0"/>
              <a:buChar char="•"/>
            </a:pPr>
            <a:r>
              <a:rPr lang="en-US" sz="1700" b="0" dirty="0" smtClean="0"/>
              <a:t>increase </a:t>
            </a:r>
            <a:r>
              <a:rPr lang="en-US" sz="1700" b="0" dirty="0"/>
              <a:t>access to users in regions where it is </a:t>
            </a:r>
            <a:r>
              <a:rPr lang="en-US" sz="1700" dirty="0"/>
              <a:t>difficult to download large EO data products </a:t>
            </a:r>
            <a:r>
              <a:rPr lang="en-US" sz="1700" b="0" dirty="0"/>
              <a:t>while the results of Cloud based processing generally are much smaller files (i.e. the </a:t>
            </a:r>
            <a:r>
              <a:rPr lang="en-US" sz="1700" b="0" dirty="0" err="1"/>
              <a:t>democratisation</a:t>
            </a:r>
            <a:r>
              <a:rPr lang="en-US" sz="1700" b="0" dirty="0"/>
              <a:t> of space technology),</a:t>
            </a:r>
          </a:p>
          <a:p>
            <a:pPr>
              <a:buFont typeface="Arial" panose="020B0604020202020204" pitchFamily="34" charset="0"/>
              <a:buChar char="•"/>
            </a:pPr>
            <a:r>
              <a:rPr lang="en-US" sz="1700" b="0" dirty="0"/>
              <a:t>ensure the </a:t>
            </a:r>
            <a:r>
              <a:rPr lang="en-US" sz="1700" dirty="0"/>
              <a:t>persistency of results </a:t>
            </a:r>
            <a:r>
              <a:rPr lang="en-US" sz="1700" b="0" dirty="0"/>
              <a:t>and allow to share and transform processing chains (geotagging results and publication, integration and evolution of processing chains</a:t>
            </a:r>
            <a:r>
              <a:rPr lang="en-US" sz="1700" b="0" dirty="0" smtClean="0"/>
              <a:t>)</a:t>
            </a:r>
            <a:endParaRPr lang="en-US" sz="1700" b="0" dirty="0"/>
          </a:p>
        </p:txBody>
      </p:sp>
    </p:spTree>
    <p:extLst>
      <p:ext uri="{BB962C8B-B14F-4D97-AF65-F5344CB8AC3E}">
        <p14:creationId xmlns:p14="http://schemas.microsoft.com/office/powerpoint/2010/main" val="173268586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6</a:t>
            </a:fld>
            <a:endParaRPr lang="fr-FR"/>
          </a:p>
        </p:txBody>
      </p:sp>
      <p:sp>
        <p:nvSpPr>
          <p:cNvPr id="2" name="Title 1"/>
          <p:cNvSpPr>
            <a:spLocks noGrp="1"/>
          </p:cNvSpPr>
          <p:nvPr>
            <p:ph type="title" idx="4294967295"/>
          </p:nvPr>
        </p:nvSpPr>
        <p:spPr>
          <a:xfrm>
            <a:off x="1640114" y="-12307"/>
            <a:ext cx="6821714" cy="1143000"/>
          </a:xfrm>
        </p:spPr>
        <p:txBody>
          <a:bodyPr>
            <a:normAutofit/>
          </a:bodyPr>
          <a:lstStyle/>
          <a:p>
            <a:pPr algn="l"/>
            <a:r>
              <a:rPr lang="en-US" kern="1200" dirty="0">
                <a:latin typeface="Tahoma" pitchFamily="-106" charset="0"/>
                <a:ea typeface="ＭＳ Ｐゴシック" pitchFamily="-106" charset="-128"/>
                <a:cs typeface="Tahoma" pitchFamily="-106" charset="0"/>
              </a:rPr>
              <a:t>Examples of </a:t>
            </a:r>
            <a:r>
              <a:rPr lang="en-US" kern="1200" dirty="0" smtClean="0">
                <a:latin typeface="Tahoma" pitchFamily="-106" charset="0"/>
                <a:ea typeface="ＭＳ Ｐゴシック" pitchFamily="-106" charset="-128"/>
                <a:cs typeface="Tahoma" pitchFamily="-106" charset="0"/>
              </a:rPr>
              <a:t>challenge:</a:t>
            </a:r>
            <a:endParaRPr lang="el-GR" kern="1200" dirty="0">
              <a:latin typeface="Tahoma" pitchFamily="-106" charset="0"/>
              <a:ea typeface="ＭＳ Ｐゴシック" pitchFamily="-106" charset="-128"/>
              <a:cs typeface="Tahoma" pitchFamily="-106" charset="0"/>
            </a:endParaRPr>
          </a:p>
        </p:txBody>
      </p:sp>
      <p:sp>
        <p:nvSpPr>
          <p:cNvPr id="3" name="Content Placeholder 2"/>
          <p:cNvSpPr>
            <a:spLocks noGrp="1"/>
          </p:cNvSpPr>
          <p:nvPr>
            <p:ph idx="4294967295"/>
          </p:nvPr>
        </p:nvSpPr>
        <p:spPr>
          <a:xfrm>
            <a:off x="0" y="1340769"/>
            <a:ext cx="9144000" cy="5517232"/>
          </a:xfrm>
        </p:spPr>
        <p:txBody>
          <a:bodyPr>
            <a:noAutofit/>
          </a:bodyPr>
          <a:lstStyle/>
          <a:p>
            <a:pPr marL="457200" lvl="1" indent="0">
              <a:buNone/>
            </a:pPr>
            <a:r>
              <a:rPr lang="en-US" sz="1400" dirty="0" smtClean="0"/>
              <a:t> </a:t>
            </a:r>
            <a:endParaRPr lang="fr-FR" sz="1400" dirty="0" smtClean="0"/>
          </a:p>
          <a:p>
            <a:pPr marL="0" indent="0">
              <a:buNone/>
            </a:pPr>
            <a:r>
              <a:rPr lang="fr-BE" sz="2000" b="0" i="1" dirty="0" smtClean="0"/>
              <a:t>Sentinel-1 and Sentinel-2 change the way satellite EO is exploited for DRR:</a:t>
            </a:r>
          </a:p>
          <a:p>
            <a:r>
              <a:rPr lang="fr-BE" sz="1800" b="0" dirty="0" smtClean="0"/>
              <a:t>Using Sentinel-1 complex data over the world tectonic mask requires to process </a:t>
            </a:r>
            <a:r>
              <a:rPr lang="fr-BE" sz="1800" dirty="0" smtClean="0"/>
              <a:t>200+ pairs of images every day </a:t>
            </a:r>
            <a:r>
              <a:rPr lang="fr-BE" sz="1800" b="0" dirty="0" smtClean="0"/>
              <a:t>(2800+Giga).</a:t>
            </a:r>
          </a:p>
          <a:p>
            <a:pPr marL="0" indent="0">
              <a:buNone/>
            </a:pPr>
            <a:endParaRPr lang="fr-BE" sz="1800" b="0" dirty="0" smtClean="0"/>
          </a:p>
          <a:p>
            <a:pPr marL="0" indent="0">
              <a:buNone/>
            </a:pPr>
            <a:endParaRPr lang="fr-BE" sz="1800" b="0" dirty="0" smtClean="0"/>
          </a:p>
          <a:p>
            <a:pPr marL="0" indent="0">
              <a:buNone/>
            </a:pPr>
            <a:endParaRPr lang="fr-BE" sz="1800" b="0" dirty="0" smtClean="0"/>
          </a:p>
          <a:p>
            <a:pPr marL="0" indent="0">
              <a:buNone/>
            </a:pPr>
            <a:endParaRPr lang="fr-BE" sz="1800" b="0" dirty="0"/>
          </a:p>
          <a:p>
            <a:pPr marL="0" indent="0">
              <a:buNone/>
            </a:pPr>
            <a:endParaRPr lang="fr-BE" sz="1800" b="0" dirty="0"/>
          </a:p>
          <a:p>
            <a:r>
              <a:rPr lang="fr-BE" sz="1800" b="0" dirty="0" smtClean="0"/>
              <a:t>Similarly using Sentinel-2 all land surfaces of the world are covered </a:t>
            </a:r>
            <a:r>
              <a:rPr lang="fr-BE" sz="1800" dirty="0" smtClean="0"/>
              <a:t>every 5 days (4+ Tera per day)</a:t>
            </a:r>
            <a:r>
              <a:rPr lang="fr-BE" sz="1800" b="0" dirty="0" smtClean="0"/>
              <a:t>.</a:t>
            </a:r>
          </a:p>
          <a:p>
            <a:endParaRPr lang="fr-BE" sz="1800" b="0" i="1" dirty="0" smtClean="0"/>
          </a:p>
          <a:p>
            <a:pPr marL="0" indent="0">
              <a:buNone/>
            </a:pPr>
            <a:r>
              <a:rPr lang="fr-BE" sz="1800" b="0" i="1" dirty="0" smtClean="0"/>
              <a:t>To adress this requires </a:t>
            </a:r>
          </a:p>
          <a:p>
            <a:pPr marL="0" indent="0">
              <a:buNone/>
            </a:pPr>
            <a:r>
              <a:rPr lang="fr-BE" sz="1800" b="0" i="1" dirty="0" smtClean="0"/>
              <a:t>a new approach for data exploitation.</a:t>
            </a:r>
          </a:p>
          <a:p>
            <a:endParaRPr lang="fr-BE" sz="1800" b="0" dirty="0" smtClean="0"/>
          </a:p>
          <a:p>
            <a:pPr marL="0" indent="0">
              <a:buNone/>
            </a:pPr>
            <a:endParaRPr lang="fr-FR" sz="1800" dirty="0" smtClean="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52507" y="2617344"/>
            <a:ext cx="4013987" cy="1624360"/>
          </a:xfrm>
          <a:prstGeom prst="rect">
            <a:avLst/>
          </a:prstGeom>
        </p:spPr>
      </p:pic>
      <p:pic>
        <p:nvPicPr>
          <p:cNvPr id="6"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80887" y="2617344"/>
            <a:ext cx="3969884" cy="1624360"/>
          </a:xfrm>
          <a:prstGeom prst="rect">
            <a:avLst/>
          </a:prstGeom>
          <a:noFill/>
          <a:ln w="9525">
            <a:noFill/>
            <a:miter lim="800000"/>
            <a:headEnd/>
            <a:tailEnd/>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1901" y="4714725"/>
            <a:ext cx="4612524" cy="2143275"/>
          </a:xfrm>
          <a:prstGeom prst="rect">
            <a:avLst/>
          </a:prstGeom>
        </p:spPr>
      </p:pic>
    </p:spTree>
    <p:extLst>
      <p:ext uri="{BB962C8B-B14F-4D97-AF65-F5344CB8AC3E}">
        <p14:creationId xmlns:p14="http://schemas.microsoft.com/office/powerpoint/2010/main" val="424352059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pture d’écran 2017-03-14 à 08.01.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9700"/>
            <a:ext cx="9144000" cy="4030060"/>
          </a:xfrm>
          <a:prstGeom prst="rect">
            <a:avLst/>
          </a:prstGeom>
        </p:spPr>
      </p:pic>
      <p:sp>
        <p:nvSpPr>
          <p:cNvPr id="2" name="Rectangle 1"/>
          <p:cNvSpPr/>
          <p:nvPr/>
        </p:nvSpPr>
        <p:spPr>
          <a:xfrm>
            <a:off x="134684" y="5611504"/>
            <a:ext cx="8951596" cy="895630"/>
          </a:xfrm>
          <a:prstGeom prst="rect">
            <a:avLst/>
          </a:prstGeom>
        </p:spPr>
        <p:txBody>
          <a:bodyPr wrap="square">
            <a:spAutoFit/>
          </a:bodyPr>
          <a:lstStyle/>
          <a:p>
            <a:pPr defTabSz="914400">
              <a:lnSpc>
                <a:spcPct val="90000"/>
              </a:lnSpc>
              <a:spcBef>
                <a:spcPct val="20000"/>
              </a:spcBef>
            </a:pPr>
            <a:r>
              <a:rPr lang="en-GB" altLang="ja-JP" dirty="0" smtClean="0">
                <a:solidFill>
                  <a:schemeClr val="tx1">
                    <a:lumMod val="75000"/>
                  </a:schemeClr>
                </a:solidFill>
                <a:latin typeface="Arial" pitchFamily="34" charset="0"/>
                <a:ea typeface="ＭＳ Ｐゴシック" pitchFamily="50" charset="-128"/>
                <a:cs typeface="Arial" pitchFamily="34" charset="0"/>
              </a:rPr>
              <a:t>The </a:t>
            </a:r>
            <a:r>
              <a:rPr lang="en-GB" altLang="ja-JP" i="1" dirty="0" err="1">
                <a:solidFill>
                  <a:schemeClr val="tx1">
                    <a:lumMod val="75000"/>
                  </a:schemeClr>
                </a:solidFill>
                <a:latin typeface="Arial" pitchFamily="34" charset="0"/>
                <a:ea typeface="ＭＳ Ｐゴシック" pitchFamily="50" charset="-128"/>
                <a:cs typeface="Arial" pitchFamily="34" charset="0"/>
              </a:rPr>
              <a:t>Geohazards</a:t>
            </a:r>
            <a:r>
              <a:rPr lang="en-GB" altLang="ja-JP" i="1" dirty="0">
                <a:solidFill>
                  <a:schemeClr val="tx1">
                    <a:lumMod val="75000"/>
                  </a:schemeClr>
                </a:solidFill>
                <a:latin typeface="Arial" pitchFamily="34" charset="0"/>
                <a:ea typeface="ＭＳ Ｐゴシック" pitchFamily="50" charset="-128"/>
                <a:cs typeface="Arial" pitchFamily="34" charset="0"/>
              </a:rPr>
              <a:t> Exploitation Platform </a:t>
            </a:r>
            <a:r>
              <a:rPr lang="en-GB" altLang="ja-JP" i="1" dirty="0" smtClean="0">
                <a:solidFill>
                  <a:schemeClr val="tx1">
                    <a:lumMod val="75000"/>
                  </a:schemeClr>
                </a:solidFill>
                <a:latin typeface="Arial" pitchFamily="34" charset="0"/>
                <a:ea typeface="ＭＳ Ｐゴシック" pitchFamily="50" charset="-128"/>
                <a:cs typeface="Arial" pitchFamily="34" charset="0"/>
              </a:rPr>
              <a:t>generated large volumes of measurements shared with the user community in the context of the CEOS WG Disaster since 2015.</a:t>
            </a:r>
            <a:endParaRPr lang="en-GB" altLang="ja-JP" dirty="0" smtClean="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r>
              <a:rPr lang="en-GB" altLang="ja-JP" i="1" dirty="0" smtClean="0">
                <a:solidFill>
                  <a:schemeClr val="tx1">
                    <a:lumMod val="75000"/>
                  </a:schemeClr>
                </a:solidFill>
                <a:latin typeface="Arial" pitchFamily="34" charset="0"/>
                <a:ea typeface="ＭＳ Ｐゴシック" pitchFamily="50" charset="-128"/>
                <a:cs typeface="Arial" pitchFamily="34" charset="0"/>
              </a:rPr>
              <a:t>Note</a:t>
            </a:r>
            <a:r>
              <a:rPr lang="en-GB" altLang="ja-JP" i="1" dirty="0">
                <a:solidFill>
                  <a:schemeClr val="tx1">
                    <a:lumMod val="75000"/>
                  </a:schemeClr>
                </a:solidFill>
                <a:latin typeface="Arial" pitchFamily="34" charset="0"/>
                <a:ea typeface="ＭＳ Ｐゴシック" pitchFamily="50" charset="-128"/>
                <a:cs typeface="Arial" pitchFamily="34" charset="0"/>
              </a:rPr>
              <a:t>: the </a:t>
            </a:r>
            <a:r>
              <a:rPr lang="en-GB" altLang="ja-JP" i="1" dirty="0" smtClean="0">
                <a:solidFill>
                  <a:schemeClr val="tx1">
                    <a:lumMod val="75000"/>
                  </a:schemeClr>
                </a:solidFill>
                <a:latin typeface="Arial" pitchFamily="34" charset="0"/>
                <a:ea typeface="ＭＳ Ｐゴシック" pitchFamily="50" charset="-128"/>
                <a:cs typeface="Arial" pitchFamily="34" charset="0"/>
              </a:rPr>
              <a:t>GEP is also a </a:t>
            </a:r>
            <a:r>
              <a:rPr lang="en-GB" altLang="ja-JP" i="1" dirty="0">
                <a:solidFill>
                  <a:schemeClr val="tx1">
                    <a:lumMod val="75000"/>
                  </a:schemeClr>
                </a:solidFill>
                <a:latin typeface="Arial" pitchFamily="34" charset="0"/>
                <a:ea typeface="ＭＳ Ｐゴシック" pitchFamily="50" charset="-128"/>
                <a:cs typeface="Arial" pitchFamily="34" charset="0"/>
              </a:rPr>
              <a:t>pilot within the CEOS WGISS</a:t>
            </a:r>
          </a:p>
        </p:txBody>
      </p:sp>
      <p:sp>
        <p:nvSpPr>
          <p:cNvPr id="4" name="Title 1"/>
          <p:cNvSpPr txBox="1">
            <a:spLocks/>
          </p:cNvSpPr>
          <p:nvPr/>
        </p:nvSpPr>
        <p:spPr bwMode="auto">
          <a:xfrm>
            <a:off x="1640114" y="-12307"/>
            <a:ext cx="682171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a:r>
              <a:rPr lang="en-US" dirty="0" smtClean="0">
                <a:latin typeface="Tahoma" pitchFamily="-106" charset="0"/>
                <a:ea typeface="ＭＳ Ｐゴシック" pitchFamily="-106" charset="-128"/>
                <a:cs typeface="Tahoma" pitchFamily="-106" charset="0"/>
              </a:rPr>
              <a:t>Example of opportunity:</a:t>
            </a:r>
            <a:endParaRPr lang="el-GR" dirty="0">
              <a:latin typeface="Tahoma" pitchFamily="-106" charset="0"/>
              <a:ea typeface="ＭＳ Ｐゴシック" pitchFamily="-106" charset="-128"/>
              <a:cs typeface="Tahoma" pitchFamily="-106"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45" t="685" r="1982"/>
          <a:stretch/>
        </p:blipFill>
        <p:spPr>
          <a:xfrm>
            <a:off x="1" y="1385048"/>
            <a:ext cx="2609849" cy="1301086"/>
          </a:xfrm>
          <a:prstGeom prst="rect">
            <a:avLst/>
          </a:prstGeom>
        </p:spPr>
      </p:pic>
    </p:spTree>
    <p:extLst>
      <p:ext uri="{BB962C8B-B14F-4D97-AF65-F5344CB8AC3E}">
        <p14:creationId xmlns:p14="http://schemas.microsoft.com/office/powerpoint/2010/main" val="280522078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71511" y="137347"/>
            <a:ext cx="7556375" cy="8384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eaLnBrk="1" hangingPunct="1"/>
            <a:r>
              <a:rPr lang="en-GB" altLang="ja-JP" dirty="0" smtClean="0">
                <a:latin typeface="Tahoma" pitchFamily="-106" charset="0"/>
                <a:ea typeface="ＭＳ Ｐゴシック" pitchFamily="-106" charset="-128"/>
                <a:cs typeface="Tahoma" pitchFamily="-106" charset="0"/>
              </a:rPr>
              <a:t>Overview:</a:t>
            </a:r>
            <a:endParaRPr lang="en-US" dirty="0">
              <a:latin typeface="Tahoma" pitchFamily="-106" charset="0"/>
              <a:ea typeface="ＭＳ Ｐゴシック" pitchFamily="-106" charset="-128"/>
              <a:cs typeface="Tahoma" pitchFamily="-106" charset="0"/>
            </a:endParaRPr>
          </a:p>
        </p:txBody>
      </p:sp>
      <p:sp>
        <p:nvSpPr>
          <p:cNvPr id="5" name="Rectangle 4"/>
          <p:cNvSpPr/>
          <p:nvPr/>
        </p:nvSpPr>
        <p:spPr>
          <a:xfrm>
            <a:off x="0" y="1444318"/>
            <a:ext cx="9144000" cy="4524315"/>
          </a:xfrm>
          <a:prstGeom prst="rect">
            <a:avLst/>
          </a:prstGeom>
        </p:spPr>
        <p:txBody>
          <a:bodyPr wrap="square">
            <a:spAutoFit/>
          </a:bodyPr>
          <a:lstStyle/>
          <a:p>
            <a:r>
              <a:rPr lang="en-GB" dirty="0" smtClean="0"/>
              <a:t>The Geohazards Lab intends to enable:</a:t>
            </a:r>
          </a:p>
          <a:p>
            <a:endParaRPr lang="en-GB" dirty="0"/>
          </a:p>
          <a:p>
            <a:pPr marL="285750" indent="-285750">
              <a:buFont typeface="Wingdings" charset="2"/>
              <a:buChar char="q"/>
            </a:pPr>
            <a:r>
              <a:rPr lang="en-US" i="1" dirty="0" smtClean="0"/>
              <a:t>Integration &amp; use </a:t>
            </a:r>
            <a:r>
              <a:rPr lang="en-US" i="1" dirty="0"/>
              <a:t>of tools in an </a:t>
            </a:r>
            <a:r>
              <a:rPr lang="en-US" i="1" dirty="0" smtClean="0"/>
              <a:t>on-line environment:</a:t>
            </a:r>
            <a:r>
              <a:rPr lang="en-GB" dirty="0" smtClean="0"/>
              <a:t> help the </a:t>
            </a:r>
            <a:r>
              <a:rPr lang="en-GB" dirty="0" err="1" smtClean="0"/>
              <a:t>geohazard</a:t>
            </a:r>
            <a:r>
              <a:rPr lang="en-GB" dirty="0" smtClean="0"/>
              <a:t> user community generate EO measurement with on line processing without downloading data.</a:t>
            </a:r>
          </a:p>
          <a:p>
            <a:endParaRPr lang="en-GB" dirty="0" smtClean="0"/>
          </a:p>
          <a:p>
            <a:pPr marL="285750" indent="-285750">
              <a:buFont typeface="Wingdings" charset="2"/>
              <a:buChar char="q"/>
            </a:pPr>
            <a:r>
              <a:rPr lang="en-GB" i="1" dirty="0" smtClean="0"/>
              <a:t>Conducting </a:t>
            </a:r>
            <a:r>
              <a:rPr lang="en-GB" i="1" dirty="0"/>
              <a:t>e-science: </a:t>
            </a:r>
            <a:r>
              <a:rPr lang="en-US" dirty="0"/>
              <a:t>accelerate the science use of satellite EO &amp; promote research through new mechanisms using the web (sharing results, take advantage of the persistency of EO measurements executed and stored </a:t>
            </a:r>
            <a:r>
              <a:rPr lang="en-US" dirty="0" smtClean="0"/>
              <a:t>on-line</a:t>
            </a:r>
            <a:r>
              <a:rPr lang="en-US" dirty="0"/>
              <a:t>, etc</a:t>
            </a:r>
            <a:r>
              <a:rPr lang="en-US" dirty="0" smtClean="0"/>
              <a:t>.).</a:t>
            </a:r>
          </a:p>
          <a:p>
            <a:endParaRPr lang="en-GB" dirty="0"/>
          </a:p>
          <a:p>
            <a:pPr marL="285750" lvl="0" indent="-285750">
              <a:buFont typeface="Wingdings" charset="2"/>
              <a:buChar char="q"/>
            </a:pPr>
            <a:r>
              <a:rPr lang="en-GB" i="1" dirty="0" smtClean="0"/>
              <a:t>Articulate with the relevant thematic activities of the WG Disasters and help them develop the user community</a:t>
            </a:r>
            <a:r>
              <a:rPr lang="en-GB" dirty="0" smtClean="0"/>
              <a:t>: support CEOS activities, and, in parallel, </a:t>
            </a:r>
            <a:r>
              <a:rPr lang="en-US" dirty="0" smtClean="0"/>
              <a:t>develop </a:t>
            </a:r>
            <a:r>
              <a:rPr lang="en-US" dirty="0"/>
              <a:t>and manage </a:t>
            </a:r>
            <a:r>
              <a:rPr lang="en-US" dirty="0" smtClean="0"/>
              <a:t>activities with other users of the </a:t>
            </a:r>
            <a:r>
              <a:rPr lang="en-US" dirty="0" err="1" smtClean="0"/>
              <a:t>geohazards</a:t>
            </a:r>
            <a:r>
              <a:rPr lang="en-US" dirty="0" smtClean="0"/>
              <a:t> community (that may not currently work in the framework of the CEOS WG Disaster).</a:t>
            </a:r>
          </a:p>
          <a:p>
            <a:pPr lvl="0"/>
            <a:endParaRPr lang="en-GB" dirty="0"/>
          </a:p>
          <a:p>
            <a:endParaRPr lang="en-GB" dirty="0"/>
          </a:p>
        </p:txBody>
      </p:sp>
    </p:spTree>
    <p:extLst>
      <p:ext uri="{BB962C8B-B14F-4D97-AF65-F5344CB8AC3E}">
        <p14:creationId xmlns:p14="http://schemas.microsoft.com/office/powerpoint/2010/main" val="156051834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57" y="1460370"/>
            <a:ext cx="8667206" cy="2880789"/>
          </a:xfrm>
          <a:prstGeom prst="rect">
            <a:avLst/>
          </a:prstGeom>
        </p:spPr>
        <p:txBody>
          <a:bodyPr wrap="square">
            <a:spAutoFit/>
          </a:bodyPr>
          <a:lstStyle/>
          <a:p>
            <a:pPr marL="0" lvl="1" algn="just" defTabSz="914400">
              <a:lnSpc>
                <a:spcPct val="90000"/>
              </a:lnSpc>
              <a:spcBef>
                <a:spcPct val="20000"/>
              </a:spcBef>
            </a:pPr>
            <a:r>
              <a:rPr lang="en-CA" sz="1400" dirty="0">
                <a:latin typeface="Calibri" panose="020F0502020204030204" pitchFamily="34" charset="0"/>
                <a:ea typeface="Calibri" charset="0"/>
                <a:cs typeface="Calibri" charset="0"/>
              </a:rPr>
              <a:t>The </a:t>
            </a:r>
            <a:r>
              <a:rPr lang="en-CA" sz="1400" dirty="0" err="1">
                <a:latin typeface="Calibri" panose="020F0502020204030204" pitchFamily="34" charset="0"/>
                <a:ea typeface="Calibri" charset="0"/>
                <a:cs typeface="Calibri" charset="0"/>
              </a:rPr>
              <a:t>Geohazards</a:t>
            </a:r>
            <a:r>
              <a:rPr lang="en-CA" sz="1400" dirty="0">
                <a:latin typeface="Calibri" panose="020F0502020204030204" pitchFamily="34" charset="0"/>
                <a:ea typeface="Calibri" charset="0"/>
                <a:cs typeface="Calibri" charset="0"/>
              </a:rPr>
              <a:t> Lab will articulate with the </a:t>
            </a:r>
            <a:r>
              <a:rPr lang="en-CA" sz="1400" b="1" dirty="0">
                <a:latin typeface="Calibri" panose="020F0502020204030204" pitchFamily="34" charset="0"/>
                <a:ea typeface="Calibri" charset="0"/>
                <a:cs typeface="Calibri" charset="0"/>
              </a:rPr>
              <a:t>Data Coordination Team (DCT) </a:t>
            </a:r>
            <a:r>
              <a:rPr lang="en-CA" sz="1400" dirty="0">
                <a:latin typeface="Calibri" panose="020F0502020204030204" pitchFamily="34" charset="0"/>
                <a:ea typeface="Calibri" charset="0"/>
                <a:cs typeface="Calibri" charset="0"/>
              </a:rPr>
              <a:t>to make sure it does not interfere with data ordering and delivery of other CEOS WG Disasters activities</a:t>
            </a:r>
            <a:r>
              <a:rPr lang="en-CA" sz="1400" dirty="0" smtClean="0">
                <a:latin typeface="Calibri" panose="020F0502020204030204" pitchFamily="34" charset="0"/>
                <a:ea typeface="Calibri" charset="0"/>
                <a:cs typeface="Calibri" charset="0"/>
              </a:rPr>
              <a:t>.</a:t>
            </a:r>
            <a:endParaRPr lang="en-US" altLang="ja-JP" sz="1400" dirty="0" smtClean="0">
              <a:solidFill>
                <a:schemeClr val="tx2"/>
              </a:solidFill>
              <a:latin typeface="Calibri" panose="020F0502020204030204" pitchFamily="34" charset="0"/>
              <a:ea typeface="ＭＳ Ｐゴシック" pitchFamily="50" charset="-128"/>
              <a:cs typeface="Arial" pitchFamily="34" charset="0"/>
            </a:endParaRPr>
          </a:p>
          <a:p>
            <a:pPr marL="358775" lvl="1" indent="-358775" algn="just" defTabSz="914400">
              <a:lnSpc>
                <a:spcPct val="90000"/>
              </a:lnSpc>
              <a:spcBef>
                <a:spcPct val="20000"/>
              </a:spcBef>
              <a:buFont typeface="Arial" panose="020B0604020202020204" pitchFamily="34" charset="0"/>
              <a:buChar char="•"/>
            </a:pPr>
            <a:r>
              <a:rPr lang="en-US" altLang="ja-JP" sz="1400" dirty="0" smtClean="0">
                <a:solidFill>
                  <a:schemeClr val="tx2"/>
                </a:solidFill>
                <a:latin typeface="Calibri" panose="020F0502020204030204" pitchFamily="34" charset="0"/>
                <a:ea typeface="ＭＳ Ｐゴシック" pitchFamily="50" charset="-128"/>
                <a:cs typeface="Arial" pitchFamily="34" charset="0"/>
              </a:rPr>
              <a:t>It provides </a:t>
            </a:r>
            <a:r>
              <a:rPr lang="en-US" altLang="ja-JP" sz="1400" b="1" dirty="0">
                <a:solidFill>
                  <a:schemeClr val="tx2"/>
                </a:solidFill>
                <a:latin typeface="Calibri" panose="020F0502020204030204" pitchFamily="34" charset="0"/>
                <a:ea typeface="ＭＳ Ｐゴシック" pitchFamily="50" charset="-128"/>
                <a:cs typeface="Arial" pitchFamily="34" charset="0"/>
              </a:rPr>
              <a:t>EO processing resources </a:t>
            </a:r>
            <a:r>
              <a:rPr lang="en-US" altLang="ja-JP" sz="1400" dirty="0">
                <a:solidFill>
                  <a:schemeClr val="tx2"/>
                </a:solidFill>
                <a:latin typeface="Calibri" panose="020F0502020204030204" pitchFamily="34" charset="0"/>
                <a:ea typeface="ＭＳ Ｐゴシック" pitchFamily="50" charset="-128"/>
                <a:cs typeface="Arial" pitchFamily="34" charset="0"/>
              </a:rPr>
              <a:t>to exploit these data. </a:t>
            </a:r>
            <a:r>
              <a:rPr lang="en-US" altLang="ja-JP" sz="1400" dirty="0" smtClean="0">
                <a:solidFill>
                  <a:schemeClr val="tx2"/>
                </a:solidFill>
                <a:latin typeface="Calibri" panose="020F0502020204030204" pitchFamily="34" charset="0"/>
                <a:ea typeface="ＭＳ Ｐゴシック" pitchFamily="50" charset="-128"/>
                <a:cs typeface="Arial" pitchFamily="34" charset="0"/>
              </a:rPr>
              <a:t>It </a:t>
            </a:r>
            <a:r>
              <a:rPr lang="en-US" altLang="ja-JP" sz="1400" dirty="0">
                <a:solidFill>
                  <a:schemeClr val="tx2"/>
                </a:solidFill>
                <a:latin typeface="Calibri" panose="020F0502020204030204" pitchFamily="34" charset="0"/>
                <a:ea typeface="ＭＳ Ｐゴシック" pitchFamily="50" charset="-128"/>
                <a:cs typeface="Arial" pitchFamily="34" charset="0"/>
              </a:rPr>
              <a:t>is directly accessing </a:t>
            </a:r>
            <a:r>
              <a:rPr lang="en-US" altLang="ja-JP" sz="1400" b="1" dirty="0">
                <a:solidFill>
                  <a:schemeClr val="tx2"/>
                </a:solidFill>
                <a:latin typeface="Calibri" panose="020F0502020204030204" pitchFamily="34" charset="0"/>
                <a:ea typeface="ＭＳ Ｐゴシック" pitchFamily="50" charset="-128"/>
                <a:cs typeface="Arial" pitchFamily="34" charset="0"/>
              </a:rPr>
              <a:t>open &amp; free </a:t>
            </a:r>
            <a:r>
              <a:rPr lang="en-US" altLang="ja-JP" sz="1400" b="1" dirty="0" smtClean="0">
                <a:solidFill>
                  <a:schemeClr val="tx2"/>
                </a:solidFill>
                <a:latin typeface="Calibri" panose="020F0502020204030204" pitchFamily="34" charset="0"/>
                <a:ea typeface="ＭＳ Ｐゴシック" pitchFamily="50" charset="-128"/>
                <a:cs typeface="Arial" pitchFamily="34" charset="0"/>
              </a:rPr>
              <a:t>data; </a:t>
            </a:r>
            <a:r>
              <a:rPr lang="en-US" altLang="ja-JP" sz="1400" dirty="0" smtClean="0">
                <a:solidFill>
                  <a:schemeClr val="tx2"/>
                </a:solidFill>
                <a:latin typeface="Calibri" panose="020F0502020204030204" pitchFamily="34" charset="0"/>
                <a:ea typeface="ＭＳ Ｐゴシック" pitchFamily="50" charset="-128"/>
                <a:cs typeface="Arial" pitchFamily="34" charset="0"/>
              </a:rPr>
              <a:t>it </a:t>
            </a:r>
            <a:r>
              <a:rPr lang="en-US" altLang="ja-JP" sz="1400" dirty="0">
                <a:solidFill>
                  <a:schemeClr val="tx2"/>
                </a:solidFill>
                <a:latin typeface="Calibri" panose="020F0502020204030204" pitchFamily="34" charset="0"/>
                <a:ea typeface="ＭＳ Ｐゴシック" pitchFamily="50" charset="-128"/>
                <a:cs typeface="Arial" pitchFamily="34" charset="0"/>
              </a:rPr>
              <a:t>is able to upload other EO data collections associated to users of CEOS WG Disasters activities (e.g. pilot, RO, etc.) </a:t>
            </a:r>
            <a:r>
              <a:rPr lang="en-US" altLang="ja-JP" sz="1400" b="1" dirty="0">
                <a:solidFill>
                  <a:schemeClr val="tx2"/>
                </a:solidFill>
                <a:latin typeface="Calibri" panose="020F0502020204030204" pitchFamily="34" charset="0"/>
                <a:ea typeface="ＭＳ Ｐゴシック" pitchFamily="50" charset="-128"/>
                <a:cs typeface="Arial" pitchFamily="34" charset="0"/>
              </a:rPr>
              <a:t>on  a case by case basis provided permissions are granted </a:t>
            </a:r>
            <a:r>
              <a:rPr lang="en-US" altLang="ja-JP" sz="1400" dirty="0">
                <a:solidFill>
                  <a:schemeClr val="tx2"/>
                </a:solidFill>
                <a:latin typeface="Calibri" panose="020F0502020204030204" pitchFamily="34" charset="0"/>
                <a:ea typeface="ＭＳ Ｐゴシック" pitchFamily="50" charset="-128"/>
                <a:cs typeface="Arial" pitchFamily="34" charset="0"/>
              </a:rPr>
              <a:t>and as per the DCT procedure. </a:t>
            </a:r>
            <a:endParaRPr lang="en-US" altLang="ja-JP" sz="1400" dirty="0" smtClean="0">
              <a:solidFill>
                <a:schemeClr val="tx2"/>
              </a:solidFill>
              <a:latin typeface="Calibri" panose="020F0502020204030204" pitchFamily="34" charset="0"/>
              <a:ea typeface="ＭＳ Ｐゴシック" pitchFamily="50" charset="-128"/>
              <a:cs typeface="Arial" pitchFamily="34" charset="0"/>
            </a:endParaRPr>
          </a:p>
          <a:p>
            <a:pPr marL="358775" lvl="1" indent="-358775" algn="just" defTabSz="914400">
              <a:lnSpc>
                <a:spcPct val="90000"/>
              </a:lnSpc>
              <a:spcBef>
                <a:spcPct val="20000"/>
              </a:spcBef>
              <a:buFont typeface="Arial" panose="020B0604020202020204" pitchFamily="34" charset="0"/>
              <a:buChar char="•"/>
            </a:pPr>
            <a:r>
              <a:rPr lang="en-US" sz="1400" dirty="0" smtClean="0">
                <a:solidFill>
                  <a:schemeClr val="tx2"/>
                </a:solidFill>
                <a:latin typeface="Calibri" panose="020F0502020204030204" pitchFamily="34" charset="0"/>
                <a:ea typeface="ＭＳ Ｐゴシック" pitchFamily="50" charset="-128"/>
                <a:cs typeface="Arial" pitchFamily="34" charset="0"/>
              </a:rPr>
              <a:t>It can also be used to </a:t>
            </a:r>
            <a:r>
              <a:rPr lang="en-US" sz="1400" b="1" dirty="0" smtClean="0">
                <a:solidFill>
                  <a:schemeClr val="tx2"/>
                </a:solidFill>
                <a:latin typeface="Calibri" panose="020F0502020204030204" pitchFamily="34" charset="0"/>
                <a:ea typeface="ＭＳ Ｐゴシック" pitchFamily="50" charset="-128"/>
                <a:cs typeface="Arial" pitchFamily="34" charset="0"/>
              </a:rPr>
              <a:t>deliver EO data </a:t>
            </a:r>
            <a:r>
              <a:rPr lang="en-US" sz="1400" dirty="0" smtClean="0">
                <a:solidFill>
                  <a:schemeClr val="tx2"/>
                </a:solidFill>
                <a:latin typeface="Calibri" panose="020F0502020204030204" pitchFamily="34" charset="0"/>
                <a:ea typeface="ＭＳ Ｐゴシック" pitchFamily="50" charset="-128"/>
                <a:cs typeface="Arial" pitchFamily="34" charset="0"/>
              </a:rPr>
              <a:t>e.g. to support CEOS </a:t>
            </a:r>
            <a:r>
              <a:rPr lang="en-US" sz="1400" dirty="0" smtClean="0">
                <a:latin typeface="Calibri" panose="020F0502020204030204" pitchFamily="34" charset="0"/>
                <a:ea typeface="Calibri" charset="0"/>
                <a:cs typeface="Calibri" charset="0"/>
              </a:rPr>
              <a:t>pilots activities, the R.O. and </a:t>
            </a:r>
            <a:r>
              <a:rPr lang="en-US" sz="1400" dirty="0" smtClean="0">
                <a:solidFill>
                  <a:schemeClr val="tx2"/>
                </a:solidFill>
                <a:latin typeface="Calibri" panose="020F0502020204030204" pitchFamily="34" charset="0"/>
                <a:ea typeface="ＭＳ Ｐゴシック" pitchFamily="50" charset="-128"/>
                <a:cs typeface="Arial" pitchFamily="34" charset="0"/>
              </a:rPr>
              <a:t>the </a:t>
            </a:r>
            <a:r>
              <a:rPr lang="en-US" sz="1400" dirty="0" err="1" smtClean="0">
                <a:latin typeface="Calibri" panose="020F0502020204030204" pitchFamily="34" charset="0"/>
                <a:ea typeface="Calibri" charset="0"/>
                <a:cs typeface="Calibri" charset="0"/>
              </a:rPr>
              <a:t>Geohazards</a:t>
            </a:r>
            <a:r>
              <a:rPr lang="en-US" sz="1400" dirty="0" smtClean="0">
                <a:latin typeface="Calibri" panose="020F0502020204030204" pitchFamily="34" charset="0"/>
                <a:ea typeface="Calibri" charset="0"/>
                <a:cs typeface="Calibri" charset="0"/>
              </a:rPr>
              <a:t> </a:t>
            </a:r>
            <a:r>
              <a:rPr lang="en-US" sz="1400" dirty="0">
                <a:latin typeface="Calibri" panose="020F0502020204030204" pitchFamily="34" charset="0"/>
                <a:ea typeface="Calibri" charset="0"/>
                <a:cs typeface="Calibri" charset="0"/>
              </a:rPr>
              <a:t>Supersites (GSNL) </a:t>
            </a:r>
            <a:r>
              <a:rPr lang="en-US" sz="1400" dirty="0" smtClean="0">
                <a:latin typeface="Calibri" panose="020F0502020204030204" pitchFamily="34" charset="0"/>
                <a:ea typeface="Calibri" charset="0"/>
                <a:cs typeface="Calibri" charset="0"/>
              </a:rPr>
              <a:t>initiative; for instance ASI confirms that GEP will be used for the GSNL concerning Cosmo data.</a:t>
            </a:r>
            <a:endParaRPr lang="en-US" sz="1400" dirty="0">
              <a:latin typeface="Calibri" panose="020F0502020204030204" pitchFamily="34" charset="0"/>
              <a:ea typeface="Calibri" charset="0"/>
              <a:cs typeface="Calibri" charset="0"/>
            </a:endParaRPr>
          </a:p>
          <a:p>
            <a:pPr marL="358775" lvl="1" indent="-358775" algn="just" defTabSz="914400">
              <a:lnSpc>
                <a:spcPct val="90000"/>
              </a:lnSpc>
              <a:spcBef>
                <a:spcPct val="20000"/>
              </a:spcBef>
              <a:buFont typeface="Arial" panose="020B0604020202020204" pitchFamily="34" charset="0"/>
              <a:buChar char="•"/>
            </a:pPr>
            <a:r>
              <a:rPr lang="en-US" altLang="ja-JP" sz="1400" dirty="0" smtClean="0">
                <a:solidFill>
                  <a:schemeClr val="tx2"/>
                </a:solidFill>
                <a:latin typeface="Calibri" panose="020F0502020204030204" pitchFamily="34" charset="0"/>
                <a:ea typeface="ＭＳ Ｐゴシック" pitchFamily="50" charset="-128"/>
                <a:cs typeface="Arial" pitchFamily="34" charset="0"/>
              </a:rPr>
              <a:t>In </a:t>
            </a:r>
            <a:r>
              <a:rPr lang="en-US" altLang="ja-JP" sz="1400" dirty="0">
                <a:solidFill>
                  <a:schemeClr val="tx2"/>
                </a:solidFill>
                <a:latin typeface="Calibri" panose="020F0502020204030204" pitchFamily="34" charset="0"/>
                <a:ea typeface="ＭＳ Ｐゴシック" pitchFamily="50" charset="-128"/>
                <a:cs typeface="Arial" pitchFamily="34" charset="0"/>
              </a:rPr>
              <a:t>addition the Lab is able to deliver </a:t>
            </a:r>
            <a:r>
              <a:rPr lang="en-US" altLang="ja-JP" sz="1400" b="1" dirty="0">
                <a:solidFill>
                  <a:schemeClr val="tx2"/>
                </a:solidFill>
                <a:latin typeface="Calibri" panose="020F0502020204030204" pitchFamily="34" charset="0"/>
                <a:ea typeface="ＭＳ Ｐゴシック" pitchFamily="50" charset="-128"/>
                <a:cs typeface="Arial" pitchFamily="34" charset="0"/>
              </a:rPr>
              <a:t>VA products </a:t>
            </a:r>
            <a:r>
              <a:rPr lang="en-US" altLang="ja-JP" sz="1400" dirty="0">
                <a:solidFill>
                  <a:schemeClr val="tx2"/>
                </a:solidFill>
                <a:latin typeface="Calibri" panose="020F0502020204030204" pitchFamily="34" charset="0"/>
                <a:ea typeface="ＭＳ Ｐゴシック" pitchFamily="50" charset="-128"/>
                <a:cs typeface="Arial" pitchFamily="34" charset="0"/>
              </a:rPr>
              <a:t>elaborated by partners on the platform or </a:t>
            </a:r>
            <a:r>
              <a:rPr lang="en-US" altLang="ja-JP" sz="1400" dirty="0" smtClean="0">
                <a:solidFill>
                  <a:schemeClr val="tx2"/>
                </a:solidFill>
                <a:latin typeface="Calibri" panose="020F0502020204030204" pitchFamily="34" charset="0"/>
                <a:ea typeface="ＭＳ Ｐゴシック" pitchFamily="50" charset="-128"/>
                <a:cs typeface="Arial" pitchFamily="34" charset="0"/>
              </a:rPr>
              <a:t>generated externally (e.g. off line) and published on the platform.</a:t>
            </a:r>
          </a:p>
          <a:p>
            <a:pPr marL="358775" lvl="1" indent="-358775" algn="just" defTabSz="914400">
              <a:lnSpc>
                <a:spcPct val="90000"/>
              </a:lnSpc>
              <a:spcBef>
                <a:spcPct val="20000"/>
              </a:spcBef>
              <a:buFont typeface="Arial" panose="020B0604020202020204" pitchFamily="34" charset="0"/>
              <a:buChar char="•"/>
            </a:pPr>
            <a:endParaRPr lang="en-US" altLang="ja-JP" dirty="0">
              <a:solidFill>
                <a:schemeClr val="tx2"/>
              </a:solidFill>
              <a:latin typeface="Arial" pitchFamily="34" charset="0"/>
              <a:ea typeface="ＭＳ Ｐゴシック" pitchFamily="50" charset="-128"/>
              <a:cs typeface="Arial" pitchFamily="34" charset="0"/>
            </a:endParaRPr>
          </a:p>
          <a:p>
            <a:pPr marL="358775" lvl="1" indent="-358775" algn="just" defTabSz="914400">
              <a:lnSpc>
                <a:spcPct val="90000"/>
              </a:lnSpc>
              <a:spcBef>
                <a:spcPct val="20000"/>
              </a:spcBef>
              <a:buFont typeface="Arial" panose="020B0604020202020204" pitchFamily="34" charset="0"/>
              <a:buChar char="•"/>
            </a:pPr>
            <a:endParaRPr lang="en-US" altLang="ja-JP" dirty="0" smtClean="0">
              <a:solidFill>
                <a:schemeClr val="tx2"/>
              </a:solidFill>
              <a:latin typeface="Arial" pitchFamily="34" charset="0"/>
              <a:ea typeface="ＭＳ Ｐゴシック" pitchFamily="50" charset="-128"/>
              <a:cs typeface="Arial" pitchFamily="34" charset="0"/>
            </a:endParaRPr>
          </a:p>
          <a:p>
            <a:pPr marL="0" lvl="1" algn="just" defTabSz="914400">
              <a:lnSpc>
                <a:spcPct val="90000"/>
              </a:lnSpc>
              <a:spcBef>
                <a:spcPct val="20000"/>
              </a:spcBef>
            </a:pPr>
            <a:endParaRPr lang="en-GB" altLang="ja-JP" i="1" dirty="0">
              <a:solidFill>
                <a:srgbClr val="000000"/>
              </a:solidFill>
              <a:latin typeface="Arial" pitchFamily="34" charset="0"/>
              <a:ea typeface="ＭＳ Ｐゴシック" pitchFamily="50" charset="-128"/>
              <a:cs typeface="Arial" pitchFamily="34" charset="0"/>
            </a:endParaRPr>
          </a:p>
        </p:txBody>
      </p:sp>
      <p:sp>
        <p:nvSpPr>
          <p:cNvPr id="4" name="Title 1"/>
          <p:cNvSpPr txBox="1">
            <a:spLocks/>
          </p:cNvSpPr>
          <p:nvPr/>
        </p:nvSpPr>
        <p:spPr bwMode="auto">
          <a:xfrm>
            <a:off x="1502362" y="145142"/>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eaLnBrk="1" hangingPunct="1"/>
            <a:r>
              <a:rPr lang="en-GB" altLang="ja-JP" kern="0" smtClean="0">
                <a:latin typeface="Tahoma" pitchFamily="-106" charset="0"/>
                <a:ea typeface="ＭＳ Ｐゴシック" pitchFamily="-106" charset="-128"/>
                <a:cs typeface="Tahoma" pitchFamily="-106" charset="0"/>
              </a:rPr>
              <a:t>The idea of the Geohazards Lab</a:t>
            </a:r>
            <a:endParaRPr lang="en-US" kern="0" dirty="0">
              <a:latin typeface="Tahoma" pitchFamily="-106" charset="0"/>
              <a:ea typeface="ＭＳ Ｐゴシック" pitchFamily="-106" charset="-128"/>
              <a:cs typeface="Tahoma" pitchFamily="-106" charset="0"/>
            </a:endParaRPr>
          </a:p>
        </p:txBody>
      </p:sp>
      <p:pic>
        <p:nvPicPr>
          <p:cNvPr id="5"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5210" y="3559278"/>
            <a:ext cx="4281715" cy="3222896"/>
          </a:xfrm>
          <a:prstGeom prst="rect">
            <a:avLst/>
          </a:prstGeom>
        </p:spPr>
      </p:pic>
    </p:spTree>
    <p:extLst>
      <p:ext uri="{BB962C8B-B14F-4D97-AF65-F5344CB8AC3E}">
        <p14:creationId xmlns:p14="http://schemas.microsoft.com/office/powerpoint/2010/main" val="2735700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3289</Words>
  <Application>Microsoft Macintosh PowerPoint</Application>
  <PresentationFormat>On-screen Show (4:3)</PresentationFormat>
  <Paragraphs>521</Paragraphs>
  <Slides>27</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Book Antiqua</vt:lpstr>
      <vt:lpstr>Calibri</vt:lpstr>
      <vt:lpstr>Century Gothic</vt:lpstr>
      <vt:lpstr>Courier New</vt:lpstr>
      <vt:lpstr>MS Mincho</vt:lpstr>
      <vt:lpstr>MS PGothic</vt:lpstr>
      <vt:lpstr>ＭＳ Ｐゴシック</vt:lpstr>
      <vt:lpstr>Tahoma</vt:lpstr>
      <vt:lpstr>Times New Roman</vt:lpstr>
      <vt:lpstr>Verdana</vt:lpstr>
      <vt:lpstr>Wingdings</vt:lpstr>
      <vt:lpstr>Arial</vt:lpstr>
      <vt:lpstr>4_EUM_template_v03</vt:lpstr>
      <vt:lpstr>CEOS Disaster Risk Management  Proposition to the CEOS WG Disasters:  The Geohazards Lab </vt:lpstr>
      <vt:lpstr> Overview of Proposal: </vt:lpstr>
      <vt:lpstr> Geohazards Lab overview: </vt:lpstr>
      <vt:lpstr>PowerPoint Presentation</vt:lpstr>
      <vt:lpstr>A new activity with the geohazards community:</vt:lpstr>
      <vt:lpstr>Examples of challenge:</vt:lpstr>
      <vt:lpstr>PowerPoint Presentation</vt:lpstr>
      <vt:lpstr>PowerPoint Presentation</vt:lpstr>
      <vt:lpstr>PowerPoint Presentation</vt:lpstr>
      <vt:lpstr> Concrete objectives concerning DRR activities (1) </vt:lpstr>
      <vt:lpstr> Concrete objectives concerning DRR activities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Milestones and schedule:</vt:lpstr>
      <vt:lpstr>PowerPoint Presentation</vt:lpstr>
      <vt:lpstr>PowerPoint Presentation</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Computing Argans</cp:lastModifiedBy>
  <cp:revision>550</cp:revision>
  <cp:lastPrinted>2017-03-13T08:48:56Z</cp:lastPrinted>
  <dcterms:created xsi:type="dcterms:W3CDTF">2011-11-16T09:23:13Z</dcterms:created>
  <dcterms:modified xsi:type="dcterms:W3CDTF">2017-09-01T13:35:02Z</dcterms:modified>
</cp:coreProperties>
</file>