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30"/>
  </p:notesMasterIdLst>
  <p:sldIdLst>
    <p:sldId id="256" r:id="rId3"/>
    <p:sldId id="368" r:id="rId4"/>
    <p:sldId id="362" r:id="rId5"/>
    <p:sldId id="332" r:id="rId6"/>
    <p:sldId id="393" r:id="rId7"/>
    <p:sldId id="346" r:id="rId8"/>
    <p:sldId id="357" r:id="rId9"/>
    <p:sldId id="375" r:id="rId10"/>
    <p:sldId id="376" r:id="rId11"/>
    <p:sldId id="381" r:id="rId12"/>
    <p:sldId id="383" r:id="rId13"/>
    <p:sldId id="384" r:id="rId14"/>
    <p:sldId id="382" r:id="rId15"/>
    <p:sldId id="347" r:id="rId16"/>
    <p:sldId id="386" r:id="rId17"/>
    <p:sldId id="387" r:id="rId18"/>
    <p:sldId id="388" r:id="rId19"/>
    <p:sldId id="348" r:id="rId20"/>
    <p:sldId id="336" r:id="rId21"/>
    <p:sldId id="378" r:id="rId22"/>
    <p:sldId id="379" r:id="rId23"/>
    <p:sldId id="380" r:id="rId24"/>
    <p:sldId id="369" r:id="rId25"/>
    <p:sldId id="389" r:id="rId26"/>
    <p:sldId id="390" r:id="rId27"/>
    <p:sldId id="391" r:id="rId28"/>
    <p:sldId id="392" r:id="rId29"/>
  </p:sldIdLst>
  <p:sldSz cx="9144000" cy="6858000" type="screen4x3"/>
  <p:notesSz cx="6797675" cy="99266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yc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CB5"/>
    <a:srgbClr val="FFFFFF"/>
    <a:srgbClr val="00FF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7336" autoAdjust="0"/>
  </p:normalViewPr>
  <p:slideViewPr>
    <p:cSldViewPr>
      <p:cViewPr>
        <p:scale>
          <a:sx n="77" d="100"/>
          <a:sy n="77" d="100"/>
        </p:scale>
        <p:origin x="-11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24" y="-11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AA92A-4FEC-4714-B851-972F2DBFB9E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21C4A40-81F1-487C-A487-9826117C1A57}">
      <dgm:prSet phldrT="[Texte]" custT="1"/>
      <dgm:spPr/>
      <dgm:t>
        <a:bodyPr/>
        <a:lstStyle/>
        <a:p>
          <a:r>
            <a:rPr lang="en-US" sz="1400" dirty="0" smtClean="0"/>
            <a:t>Forests, coastal and protected natural areas</a:t>
          </a:r>
          <a:endParaRPr lang="fr-FR" sz="1400" dirty="0"/>
        </a:p>
      </dgm:t>
    </dgm:pt>
    <dgm:pt modelId="{21309623-EEF8-42A6-86EA-78AB7C8384DF}" type="parTrans" cxnId="{0D3ABAA9-3ADD-49A7-AFF5-91CEAF4AEC99}">
      <dgm:prSet/>
      <dgm:spPr/>
      <dgm:t>
        <a:bodyPr/>
        <a:lstStyle/>
        <a:p>
          <a:endParaRPr lang="fr-FR"/>
        </a:p>
      </dgm:t>
    </dgm:pt>
    <dgm:pt modelId="{2E381861-25ED-4978-A5A6-96C92AFBBF46}" type="sibTrans" cxnId="{0D3ABAA9-3ADD-49A7-AFF5-91CEAF4AEC99}">
      <dgm:prSet/>
      <dgm:spPr/>
      <dgm:t>
        <a:bodyPr/>
        <a:lstStyle/>
        <a:p>
          <a:endParaRPr lang="fr-FR"/>
        </a:p>
      </dgm:t>
    </dgm:pt>
    <dgm:pt modelId="{C3CE3665-4914-4F6D-83A4-C1D1424C4457}">
      <dgm:prSet phldrT="[Texte]" custT="1"/>
      <dgm:spPr/>
      <dgm:t>
        <a:bodyPr/>
        <a:lstStyle/>
        <a:p>
          <a:r>
            <a:rPr lang="en-US" sz="1400" dirty="0" smtClean="0"/>
            <a:t>Health, Populations displacement</a:t>
          </a:r>
          <a:endParaRPr lang="fr-FR" sz="1400" dirty="0"/>
        </a:p>
      </dgm:t>
    </dgm:pt>
    <dgm:pt modelId="{84957F65-F758-4DE7-8B26-859BC743A028}" type="parTrans" cxnId="{F0C2E8C1-BFF9-4818-A28D-728CF4FFD464}">
      <dgm:prSet/>
      <dgm:spPr/>
      <dgm:t>
        <a:bodyPr/>
        <a:lstStyle/>
        <a:p>
          <a:endParaRPr lang="fr-FR"/>
        </a:p>
      </dgm:t>
    </dgm:pt>
    <dgm:pt modelId="{75F7C13A-0B05-4F33-87BF-7329A5AF6675}" type="sibTrans" cxnId="{F0C2E8C1-BFF9-4818-A28D-728CF4FFD464}">
      <dgm:prSet/>
      <dgm:spPr/>
      <dgm:t>
        <a:bodyPr/>
        <a:lstStyle/>
        <a:p>
          <a:endParaRPr lang="fr-FR"/>
        </a:p>
      </dgm:t>
    </dgm:pt>
    <dgm:pt modelId="{E36F3A5F-4259-49FC-BD27-2BDA97B43A7A}">
      <dgm:prSet phldrT="[Texte]" custT="1"/>
      <dgm:spPr/>
      <dgm:t>
        <a:bodyPr/>
        <a:lstStyle/>
        <a:p>
          <a:r>
            <a:rPr lang="en-US" sz="1400" dirty="0" smtClean="0"/>
            <a:t>Landslides, seismic risks</a:t>
          </a:r>
          <a:endParaRPr lang="fr-FR" sz="1400" dirty="0"/>
        </a:p>
      </dgm:t>
    </dgm:pt>
    <dgm:pt modelId="{59D11852-9A8E-428A-997D-271B2E031F35}" type="parTrans" cxnId="{333131F6-D5F8-4AD5-8FCE-4E7CD5C2B058}">
      <dgm:prSet/>
      <dgm:spPr/>
      <dgm:t>
        <a:bodyPr/>
        <a:lstStyle/>
        <a:p>
          <a:endParaRPr lang="fr-FR"/>
        </a:p>
      </dgm:t>
    </dgm:pt>
    <dgm:pt modelId="{92CA148A-4C42-45AB-948C-A1BA35D505E5}" type="sibTrans" cxnId="{333131F6-D5F8-4AD5-8FCE-4E7CD5C2B058}">
      <dgm:prSet/>
      <dgm:spPr/>
      <dgm:t>
        <a:bodyPr/>
        <a:lstStyle/>
        <a:p>
          <a:endParaRPr lang="fr-FR"/>
        </a:p>
      </dgm:t>
    </dgm:pt>
    <dgm:pt modelId="{685259F6-54B8-4426-A892-52FA218F061E}">
      <dgm:prSet phldrT="[Texte]" custT="1"/>
      <dgm:spPr/>
      <dgm:t>
        <a:bodyPr/>
        <a:lstStyle/>
        <a:p>
          <a:r>
            <a:rPr lang="en-US" sz="1400" dirty="0" smtClean="0"/>
            <a:t>Watersheds, flooding</a:t>
          </a:r>
          <a:endParaRPr lang="fr-FR" sz="1400" dirty="0"/>
        </a:p>
      </dgm:t>
    </dgm:pt>
    <dgm:pt modelId="{D50A69D8-2152-4F60-9824-C7A131D9BB81}" type="parTrans" cxnId="{368F2A99-C540-4356-8EEC-E18B638A0068}">
      <dgm:prSet/>
      <dgm:spPr/>
      <dgm:t>
        <a:bodyPr/>
        <a:lstStyle/>
        <a:p>
          <a:endParaRPr lang="fr-FR"/>
        </a:p>
      </dgm:t>
    </dgm:pt>
    <dgm:pt modelId="{2209A0B2-348C-49A2-9624-73B0BB8574E2}" type="sibTrans" cxnId="{368F2A99-C540-4356-8EEC-E18B638A0068}">
      <dgm:prSet/>
      <dgm:spPr/>
      <dgm:t>
        <a:bodyPr/>
        <a:lstStyle/>
        <a:p>
          <a:endParaRPr lang="fr-FR"/>
        </a:p>
      </dgm:t>
    </dgm:pt>
    <dgm:pt modelId="{8325D40C-E604-4CB5-8630-EDFA211340D6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400" dirty="0" smtClean="0"/>
            <a:t>Infrastructure and road communication</a:t>
          </a:r>
          <a:endParaRPr lang="fr-FR" sz="1400" dirty="0"/>
        </a:p>
      </dgm:t>
    </dgm:pt>
    <dgm:pt modelId="{0B9EFE62-2864-4B90-A7CC-EDDA73F020A3}" type="parTrans" cxnId="{9EC168D4-761B-4C18-871A-3BCC6A94A769}">
      <dgm:prSet/>
      <dgm:spPr/>
      <dgm:t>
        <a:bodyPr/>
        <a:lstStyle/>
        <a:p>
          <a:endParaRPr lang="fr-FR"/>
        </a:p>
      </dgm:t>
    </dgm:pt>
    <dgm:pt modelId="{3692BFA7-3E1D-4E48-9B77-41632C98FBD7}" type="sibTrans" cxnId="{9EC168D4-761B-4C18-871A-3BCC6A94A769}">
      <dgm:prSet/>
      <dgm:spPr/>
      <dgm:t>
        <a:bodyPr/>
        <a:lstStyle/>
        <a:p>
          <a:endParaRPr lang="fr-FR"/>
        </a:p>
      </dgm:t>
    </dgm:pt>
    <dgm:pt modelId="{6195D0AF-0700-44FC-8DC9-34D5C103BF39}">
      <dgm:prSet phldrT="[Texte]" custT="1"/>
      <dgm:spPr/>
      <dgm:t>
        <a:bodyPr/>
        <a:lstStyle/>
        <a:p>
          <a:r>
            <a:rPr lang="en-US" sz="1400" dirty="0" smtClean="0"/>
            <a:t>Agriculture and food security</a:t>
          </a:r>
          <a:endParaRPr lang="fr-FR" sz="1400" dirty="0"/>
        </a:p>
      </dgm:t>
    </dgm:pt>
    <dgm:pt modelId="{E3E8D872-2968-4C9E-AB6F-DC9AA196AA2A}" type="parTrans" cxnId="{24F6DDDE-E299-4899-99E8-CE80AB7F8D64}">
      <dgm:prSet/>
      <dgm:spPr/>
      <dgm:t>
        <a:bodyPr/>
        <a:lstStyle/>
        <a:p>
          <a:endParaRPr lang="fr-FR"/>
        </a:p>
      </dgm:t>
    </dgm:pt>
    <dgm:pt modelId="{E969B316-BD9B-4F04-983D-B9E3D092C249}" type="sibTrans" cxnId="{24F6DDDE-E299-4899-99E8-CE80AB7F8D64}">
      <dgm:prSet/>
      <dgm:spPr/>
      <dgm:t>
        <a:bodyPr/>
        <a:lstStyle/>
        <a:p>
          <a:endParaRPr lang="fr-FR"/>
        </a:p>
      </dgm:t>
    </dgm:pt>
    <dgm:pt modelId="{3A69B45F-FA74-4E1A-96F7-9B33951EE039}" type="pres">
      <dgm:prSet presAssocID="{308AA92A-4FEC-4714-B851-972F2DBFB9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E303E-4B53-4F9C-BF5D-12685B532531}" type="pres">
      <dgm:prSet presAssocID="{E21C4A40-81F1-487C-A487-9826117C1A57}" presName="node" presStyleLbl="node1" presStyleIdx="0" presStyleCnt="6" custScaleX="219399" custScaleY="82698" custRadScaleRad="1083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8175D4-8091-47DA-90B5-E585E456E8D0}" type="pres">
      <dgm:prSet presAssocID="{E21C4A40-81F1-487C-A487-9826117C1A57}" presName="spNode" presStyleCnt="0"/>
      <dgm:spPr/>
    </dgm:pt>
    <dgm:pt modelId="{0571B9F9-548E-424D-B8A4-9C8D78910F56}" type="pres">
      <dgm:prSet presAssocID="{2E381861-25ED-4978-A5A6-96C92AFBBF4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E6DFEF48-A7C4-473E-8B9C-50DDE1124E6D}" type="pres">
      <dgm:prSet presAssocID="{C3CE3665-4914-4F6D-83A4-C1D1424C4457}" presName="node" presStyleLbl="node1" presStyleIdx="1" presStyleCnt="6" custScaleX="219399" custScaleY="82698" custRadScaleRad="132542" custRadScaleInc="407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AC8E8-71E5-4A83-8ECD-C5688D46EC57}" type="pres">
      <dgm:prSet presAssocID="{C3CE3665-4914-4F6D-83A4-C1D1424C4457}" presName="spNode" presStyleCnt="0"/>
      <dgm:spPr/>
    </dgm:pt>
    <dgm:pt modelId="{7DE70CFB-A100-4F3F-9E79-48C15CABD1CD}" type="pres">
      <dgm:prSet presAssocID="{75F7C13A-0B05-4F33-87BF-7329A5AF667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A48FD4C1-E00B-44FC-ABB8-DCC21F5C2EF2}" type="pres">
      <dgm:prSet presAssocID="{E36F3A5F-4259-49FC-BD27-2BDA97B43A7A}" presName="node" presStyleLbl="node1" presStyleIdx="2" presStyleCnt="6" custScaleX="219399" custScaleY="82698" custRadScaleRad="125955" custRadScaleInc="-721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20749E-69A5-44B3-AF0A-9BBAFCE50121}" type="pres">
      <dgm:prSet presAssocID="{E36F3A5F-4259-49FC-BD27-2BDA97B43A7A}" presName="spNode" presStyleCnt="0"/>
      <dgm:spPr/>
    </dgm:pt>
    <dgm:pt modelId="{42EC352E-E5BB-4FF2-954A-97072C0F9CB0}" type="pres">
      <dgm:prSet presAssocID="{92CA148A-4C42-45AB-948C-A1BA35D505E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26EA48E-B649-4B13-945A-55444E3EA730}" type="pres">
      <dgm:prSet presAssocID="{685259F6-54B8-4426-A892-52FA218F061E}" presName="node" presStyleLbl="node1" presStyleIdx="3" presStyleCnt="6" custScaleX="219399" custScaleY="86722" custRadScaleRad="100108" custRadScaleInc="133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BEF705-E50B-4BC1-A355-DA5B5B8347FA}" type="pres">
      <dgm:prSet presAssocID="{685259F6-54B8-4426-A892-52FA218F061E}" presName="spNode" presStyleCnt="0"/>
      <dgm:spPr/>
    </dgm:pt>
    <dgm:pt modelId="{8083A270-6727-465E-B5CC-A985799D4606}" type="pres">
      <dgm:prSet presAssocID="{2209A0B2-348C-49A2-9624-73B0BB8574E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0BE5653-9EBE-40C3-88D9-B11A009E496E}" type="pres">
      <dgm:prSet presAssocID="{6195D0AF-0700-44FC-8DC9-34D5C103BF39}" presName="node" presStyleLbl="node1" presStyleIdx="4" presStyleCnt="6" custScaleX="219399" custScaleY="82698" custRadScaleRad="149337" custRadScaleInc="81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FA459-4C83-48F0-9F79-60830D1E6E70}" type="pres">
      <dgm:prSet presAssocID="{6195D0AF-0700-44FC-8DC9-34D5C103BF39}" presName="spNode" presStyleCnt="0"/>
      <dgm:spPr/>
    </dgm:pt>
    <dgm:pt modelId="{0B3CDFFB-43B8-4A49-8C93-0A9402C2AE28}" type="pres">
      <dgm:prSet presAssocID="{E969B316-BD9B-4F04-983D-B9E3D092C249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F189204-4725-4B57-8300-C191CD4FFF2A}" type="pres">
      <dgm:prSet presAssocID="{8325D40C-E604-4CB5-8630-EDFA211340D6}" presName="node" presStyleLbl="node1" presStyleIdx="5" presStyleCnt="6" custScaleX="205372" custScaleY="106037" custRadScaleRad="158502" custRadScaleInc="-498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5D7A3E-5143-4980-BB2F-CACFB5C8160A}" type="pres">
      <dgm:prSet presAssocID="{8325D40C-E604-4CB5-8630-EDFA211340D6}" presName="spNode" presStyleCnt="0"/>
      <dgm:spPr/>
    </dgm:pt>
    <dgm:pt modelId="{C67A8235-883F-46ED-B8B3-9099013411EC}" type="pres">
      <dgm:prSet presAssocID="{3692BFA7-3E1D-4E48-9B77-41632C98FBD7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24F6DDDE-E299-4899-99E8-CE80AB7F8D64}" srcId="{308AA92A-4FEC-4714-B851-972F2DBFB9E7}" destId="{6195D0AF-0700-44FC-8DC9-34D5C103BF39}" srcOrd="4" destOrd="0" parTransId="{E3E8D872-2968-4C9E-AB6F-DC9AA196AA2A}" sibTransId="{E969B316-BD9B-4F04-983D-B9E3D092C249}"/>
    <dgm:cxn modelId="{5CE80C89-EF53-4B32-A7A1-7A106CC9F266}" type="presOf" srcId="{E36F3A5F-4259-49FC-BD27-2BDA97B43A7A}" destId="{A48FD4C1-E00B-44FC-ABB8-DCC21F5C2EF2}" srcOrd="0" destOrd="0" presId="urn:microsoft.com/office/officeart/2005/8/layout/cycle6"/>
    <dgm:cxn modelId="{F0C2E8C1-BFF9-4818-A28D-728CF4FFD464}" srcId="{308AA92A-4FEC-4714-B851-972F2DBFB9E7}" destId="{C3CE3665-4914-4F6D-83A4-C1D1424C4457}" srcOrd="1" destOrd="0" parTransId="{84957F65-F758-4DE7-8B26-859BC743A028}" sibTransId="{75F7C13A-0B05-4F33-87BF-7329A5AF6675}"/>
    <dgm:cxn modelId="{0D3ABAA9-3ADD-49A7-AFF5-91CEAF4AEC99}" srcId="{308AA92A-4FEC-4714-B851-972F2DBFB9E7}" destId="{E21C4A40-81F1-487C-A487-9826117C1A57}" srcOrd="0" destOrd="0" parTransId="{21309623-EEF8-42A6-86EA-78AB7C8384DF}" sibTransId="{2E381861-25ED-4978-A5A6-96C92AFBBF46}"/>
    <dgm:cxn modelId="{10CBFA59-A827-4396-A089-0E276DFC07F3}" type="presOf" srcId="{6195D0AF-0700-44FC-8DC9-34D5C103BF39}" destId="{60BE5653-9EBE-40C3-88D9-B11A009E496E}" srcOrd="0" destOrd="0" presId="urn:microsoft.com/office/officeart/2005/8/layout/cycle6"/>
    <dgm:cxn modelId="{D7F4A462-DC0A-482A-94EF-A81BE1B18239}" type="presOf" srcId="{75F7C13A-0B05-4F33-87BF-7329A5AF6675}" destId="{7DE70CFB-A100-4F3F-9E79-48C15CABD1CD}" srcOrd="0" destOrd="0" presId="urn:microsoft.com/office/officeart/2005/8/layout/cycle6"/>
    <dgm:cxn modelId="{F50B1D0E-C64C-4382-A4C9-F45B19811BD1}" type="presOf" srcId="{8325D40C-E604-4CB5-8630-EDFA211340D6}" destId="{DF189204-4725-4B57-8300-C191CD4FFF2A}" srcOrd="0" destOrd="0" presId="urn:microsoft.com/office/officeart/2005/8/layout/cycle6"/>
    <dgm:cxn modelId="{333131F6-D5F8-4AD5-8FCE-4E7CD5C2B058}" srcId="{308AA92A-4FEC-4714-B851-972F2DBFB9E7}" destId="{E36F3A5F-4259-49FC-BD27-2BDA97B43A7A}" srcOrd="2" destOrd="0" parTransId="{59D11852-9A8E-428A-997D-271B2E031F35}" sibTransId="{92CA148A-4C42-45AB-948C-A1BA35D505E5}"/>
    <dgm:cxn modelId="{847F5DC7-2CD1-4AF7-9151-92B64BD171D7}" type="presOf" srcId="{2E381861-25ED-4978-A5A6-96C92AFBBF46}" destId="{0571B9F9-548E-424D-B8A4-9C8D78910F56}" srcOrd="0" destOrd="0" presId="urn:microsoft.com/office/officeart/2005/8/layout/cycle6"/>
    <dgm:cxn modelId="{3137B480-1773-4BB2-956B-2CF5118F59E0}" type="presOf" srcId="{2209A0B2-348C-49A2-9624-73B0BB8574E2}" destId="{8083A270-6727-465E-B5CC-A985799D4606}" srcOrd="0" destOrd="0" presId="urn:microsoft.com/office/officeart/2005/8/layout/cycle6"/>
    <dgm:cxn modelId="{9EC168D4-761B-4C18-871A-3BCC6A94A769}" srcId="{308AA92A-4FEC-4714-B851-972F2DBFB9E7}" destId="{8325D40C-E604-4CB5-8630-EDFA211340D6}" srcOrd="5" destOrd="0" parTransId="{0B9EFE62-2864-4B90-A7CC-EDDA73F020A3}" sibTransId="{3692BFA7-3E1D-4E48-9B77-41632C98FBD7}"/>
    <dgm:cxn modelId="{49F54A7E-5224-46DE-838F-B243FDAE415E}" type="presOf" srcId="{E969B316-BD9B-4F04-983D-B9E3D092C249}" destId="{0B3CDFFB-43B8-4A49-8C93-0A9402C2AE28}" srcOrd="0" destOrd="0" presId="urn:microsoft.com/office/officeart/2005/8/layout/cycle6"/>
    <dgm:cxn modelId="{F87B752A-4957-487C-93F1-BAB2F4F0990C}" type="presOf" srcId="{685259F6-54B8-4426-A892-52FA218F061E}" destId="{E26EA48E-B649-4B13-945A-55444E3EA730}" srcOrd="0" destOrd="0" presId="urn:microsoft.com/office/officeart/2005/8/layout/cycle6"/>
    <dgm:cxn modelId="{368F2A99-C540-4356-8EEC-E18B638A0068}" srcId="{308AA92A-4FEC-4714-B851-972F2DBFB9E7}" destId="{685259F6-54B8-4426-A892-52FA218F061E}" srcOrd="3" destOrd="0" parTransId="{D50A69D8-2152-4F60-9824-C7A131D9BB81}" sibTransId="{2209A0B2-348C-49A2-9624-73B0BB8574E2}"/>
    <dgm:cxn modelId="{10EAFCCF-09F3-4B81-BAF6-E9B071C51CAE}" type="presOf" srcId="{E21C4A40-81F1-487C-A487-9826117C1A57}" destId="{F02E303E-4B53-4F9C-BF5D-12685B532531}" srcOrd="0" destOrd="0" presId="urn:microsoft.com/office/officeart/2005/8/layout/cycle6"/>
    <dgm:cxn modelId="{BF0EAA01-A61E-455C-9962-0090D1860D78}" type="presOf" srcId="{C3CE3665-4914-4F6D-83A4-C1D1424C4457}" destId="{E6DFEF48-A7C4-473E-8B9C-50DDE1124E6D}" srcOrd="0" destOrd="0" presId="urn:microsoft.com/office/officeart/2005/8/layout/cycle6"/>
    <dgm:cxn modelId="{0D19124F-65CA-4174-B494-9F7243A6189C}" type="presOf" srcId="{92CA148A-4C42-45AB-948C-A1BA35D505E5}" destId="{42EC352E-E5BB-4FF2-954A-97072C0F9CB0}" srcOrd="0" destOrd="0" presId="urn:microsoft.com/office/officeart/2005/8/layout/cycle6"/>
    <dgm:cxn modelId="{9C28CA46-EDDB-46D9-BDC1-DE9C9C88BF3A}" type="presOf" srcId="{3692BFA7-3E1D-4E48-9B77-41632C98FBD7}" destId="{C67A8235-883F-46ED-B8B3-9099013411EC}" srcOrd="0" destOrd="0" presId="urn:microsoft.com/office/officeart/2005/8/layout/cycle6"/>
    <dgm:cxn modelId="{E28E42FC-1DEA-4249-97C0-338FA59BF1E0}" type="presOf" srcId="{308AA92A-4FEC-4714-B851-972F2DBFB9E7}" destId="{3A69B45F-FA74-4E1A-96F7-9B33951EE039}" srcOrd="0" destOrd="0" presId="urn:microsoft.com/office/officeart/2005/8/layout/cycle6"/>
    <dgm:cxn modelId="{05E7F804-C4E0-4E6B-97C7-A97DDDCF1C21}" type="presParOf" srcId="{3A69B45F-FA74-4E1A-96F7-9B33951EE039}" destId="{F02E303E-4B53-4F9C-BF5D-12685B532531}" srcOrd="0" destOrd="0" presId="urn:microsoft.com/office/officeart/2005/8/layout/cycle6"/>
    <dgm:cxn modelId="{2D6F60F9-F26B-45A4-B3DF-09D384C59EE7}" type="presParOf" srcId="{3A69B45F-FA74-4E1A-96F7-9B33951EE039}" destId="{BC8175D4-8091-47DA-90B5-E585E456E8D0}" srcOrd="1" destOrd="0" presId="urn:microsoft.com/office/officeart/2005/8/layout/cycle6"/>
    <dgm:cxn modelId="{9A1A1EBE-7261-4762-BAD0-E172866D31D5}" type="presParOf" srcId="{3A69B45F-FA74-4E1A-96F7-9B33951EE039}" destId="{0571B9F9-548E-424D-B8A4-9C8D78910F56}" srcOrd="2" destOrd="0" presId="urn:microsoft.com/office/officeart/2005/8/layout/cycle6"/>
    <dgm:cxn modelId="{4C2ED507-24A2-4114-94CA-D2B4C2B4E1A3}" type="presParOf" srcId="{3A69B45F-FA74-4E1A-96F7-9B33951EE039}" destId="{E6DFEF48-A7C4-473E-8B9C-50DDE1124E6D}" srcOrd="3" destOrd="0" presId="urn:microsoft.com/office/officeart/2005/8/layout/cycle6"/>
    <dgm:cxn modelId="{F2F2F62D-74A4-4F47-AE52-F2BA4387E699}" type="presParOf" srcId="{3A69B45F-FA74-4E1A-96F7-9B33951EE039}" destId="{656AC8E8-71E5-4A83-8ECD-C5688D46EC57}" srcOrd="4" destOrd="0" presId="urn:microsoft.com/office/officeart/2005/8/layout/cycle6"/>
    <dgm:cxn modelId="{DB69DEFB-8A31-4BC9-AF34-D436B969F0DB}" type="presParOf" srcId="{3A69B45F-FA74-4E1A-96F7-9B33951EE039}" destId="{7DE70CFB-A100-4F3F-9E79-48C15CABD1CD}" srcOrd="5" destOrd="0" presId="urn:microsoft.com/office/officeart/2005/8/layout/cycle6"/>
    <dgm:cxn modelId="{2D7A0266-7ADF-4014-8A8A-D7132674BA03}" type="presParOf" srcId="{3A69B45F-FA74-4E1A-96F7-9B33951EE039}" destId="{A48FD4C1-E00B-44FC-ABB8-DCC21F5C2EF2}" srcOrd="6" destOrd="0" presId="urn:microsoft.com/office/officeart/2005/8/layout/cycle6"/>
    <dgm:cxn modelId="{B5C36C51-8834-44B9-96A2-30935CC4BF6C}" type="presParOf" srcId="{3A69B45F-FA74-4E1A-96F7-9B33951EE039}" destId="{7520749E-69A5-44B3-AF0A-9BBAFCE50121}" srcOrd="7" destOrd="0" presId="urn:microsoft.com/office/officeart/2005/8/layout/cycle6"/>
    <dgm:cxn modelId="{2ABCF826-A2F2-45D9-8E1B-5D02E3322465}" type="presParOf" srcId="{3A69B45F-FA74-4E1A-96F7-9B33951EE039}" destId="{42EC352E-E5BB-4FF2-954A-97072C0F9CB0}" srcOrd="8" destOrd="0" presId="urn:microsoft.com/office/officeart/2005/8/layout/cycle6"/>
    <dgm:cxn modelId="{93A002D8-3B78-4D3E-BC5F-266986BC6896}" type="presParOf" srcId="{3A69B45F-FA74-4E1A-96F7-9B33951EE039}" destId="{E26EA48E-B649-4B13-945A-55444E3EA730}" srcOrd="9" destOrd="0" presId="urn:microsoft.com/office/officeart/2005/8/layout/cycle6"/>
    <dgm:cxn modelId="{CD44C172-B0CE-4E57-8AA2-1AC6FCDC2BC5}" type="presParOf" srcId="{3A69B45F-FA74-4E1A-96F7-9B33951EE039}" destId="{1FBEF705-E50B-4BC1-A355-DA5B5B8347FA}" srcOrd="10" destOrd="0" presId="urn:microsoft.com/office/officeart/2005/8/layout/cycle6"/>
    <dgm:cxn modelId="{D2AA8A4E-04A2-4AEE-B1D1-C37EA29A57CD}" type="presParOf" srcId="{3A69B45F-FA74-4E1A-96F7-9B33951EE039}" destId="{8083A270-6727-465E-B5CC-A985799D4606}" srcOrd="11" destOrd="0" presId="urn:microsoft.com/office/officeart/2005/8/layout/cycle6"/>
    <dgm:cxn modelId="{A945E4BC-0487-4917-9B6C-7D4B51C7E467}" type="presParOf" srcId="{3A69B45F-FA74-4E1A-96F7-9B33951EE039}" destId="{60BE5653-9EBE-40C3-88D9-B11A009E496E}" srcOrd="12" destOrd="0" presId="urn:microsoft.com/office/officeart/2005/8/layout/cycle6"/>
    <dgm:cxn modelId="{FB6BFF96-8131-426C-B34B-C8BCAFE560A2}" type="presParOf" srcId="{3A69B45F-FA74-4E1A-96F7-9B33951EE039}" destId="{402FA459-4C83-48F0-9F79-60830D1E6E70}" srcOrd="13" destOrd="0" presId="urn:microsoft.com/office/officeart/2005/8/layout/cycle6"/>
    <dgm:cxn modelId="{DB1C93F3-D0B6-406C-A791-F826DAA5E3CA}" type="presParOf" srcId="{3A69B45F-FA74-4E1A-96F7-9B33951EE039}" destId="{0B3CDFFB-43B8-4A49-8C93-0A9402C2AE28}" srcOrd="14" destOrd="0" presId="urn:microsoft.com/office/officeart/2005/8/layout/cycle6"/>
    <dgm:cxn modelId="{76651A15-0CF5-465C-92F8-020DD183C744}" type="presParOf" srcId="{3A69B45F-FA74-4E1A-96F7-9B33951EE039}" destId="{DF189204-4725-4B57-8300-C191CD4FFF2A}" srcOrd="15" destOrd="0" presId="urn:microsoft.com/office/officeart/2005/8/layout/cycle6"/>
    <dgm:cxn modelId="{96FECA10-FD30-42D1-B065-F624E095D75F}" type="presParOf" srcId="{3A69B45F-FA74-4E1A-96F7-9B33951EE039}" destId="{535D7A3E-5143-4980-BB2F-CACFB5C8160A}" srcOrd="16" destOrd="0" presId="urn:microsoft.com/office/officeart/2005/8/layout/cycle6"/>
    <dgm:cxn modelId="{D847FCA6-6947-498F-A494-5250BECD2107}" type="presParOf" srcId="{3A69B45F-FA74-4E1A-96F7-9B33951EE039}" destId="{C67A8235-883F-46ED-B8B3-9099013411EC}" srcOrd="17" destOrd="0" presId="urn:microsoft.com/office/officeart/2005/8/layout/cycle6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E303E-4B53-4F9C-BF5D-12685B532531}">
      <dsp:nvSpPr>
        <dsp:cNvPr id="0" name=""/>
        <dsp:cNvSpPr/>
      </dsp:nvSpPr>
      <dsp:spPr>
        <a:xfrm>
          <a:off x="3469969" y="0"/>
          <a:ext cx="2204060" cy="540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Forests, coastal and protected natural areas</a:t>
          </a:r>
          <a:endParaRPr lang="fr-FR" sz="1400" kern="1200" dirty="0"/>
        </a:p>
      </dsp:txBody>
      <dsp:txXfrm>
        <a:off x="3496330" y="26361"/>
        <a:ext cx="2151338" cy="487282"/>
      </dsp:txXfrm>
    </dsp:sp>
    <dsp:sp modelId="{0571B9F9-548E-424D-B8A4-9C8D78910F56}">
      <dsp:nvSpPr>
        <dsp:cNvPr id="0" name=""/>
        <dsp:cNvSpPr/>
      </dsp:nvSpPr>
      <dsp:spPr>
        <a:xfrm>
          <a:off x="3378572" y="516184"/>
          <a:ext cx="3078056" cy="3078056"/>
        </a:xfrm>
        <a:custGeom>
          <a:avLst/>
          <a:gdLst/>
          <a:ahLst/>
          <a:cxnLst/>
          <a:rect l="0" t="0" r="0" b="0"/>
          <a:pathLst>
            <a:path>
              <a:moveTo>
                <a:pt x="1815872" y="25104"/>
              </a:moveTo>
              <a:arcTo wR="1539028" hR="1539028" stAng="16821776" swAng="15994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FEF48-A7C4-473E-8B9C-50DDE1124E6D}">
      <dsp:nvSpPr>
        <dsp:cNvPr id="0" name=""/>
        <dsp:cNvSpPr/>
      </dsp:nvSpPr>
      <dsp:spPr>
        <a:xfrm>
          <a:off x="5363311" y="830793"/>
          <a:ext cx="2204060" cy="5400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Health, Populations displacement</a:t>
          </a:r>
          <a:endParaRPr lang="fr-FR" sz="1400" kern="1200" dirty="0"/>
        </a:p>
      </dsp:txBody>
      <dsp:txXfrm>
        <a:off x="5389672" y="857154"/>
        <a:ext cx="2151338" cy="487282"/>
      </dsp:txXfrm>
    </dsp:sp>
    <dsp:sp modelId="{7DE70CFB-A100-4F3F-9E79-48C15CABD1CD}">
      <dsp:nvSpPr>
        <dsp:cNvPr id="0" name=""/>
        <dsp:cNvSpPr/>
      </dsp:nvSpPr>
      <dsp:spPr>
        <a:xfrm>
          <a:off x="3495197" y="84579"/>
          <a:ext cx="3078056" cy="3078056"/>
        </a:xfrm>
        <a:custGeom>
          <a:avLst/>
          <a:gdLst/>
          <a:ahLst/>
          <a:cxnLst/>
          <a:rect l="0" t="0" r="0" b="0"/>
          <a:pathLst>
            <a:path>
              <a:moveTo>
                <a:pt x="3058351" y="1293539"/>
              </a:moveTo>
              <a:arcTo wR="1539028" hR="1539028" stAng="21049297" swAng="16405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D4C1-E00B-44FC-ABB8-DCC21F5C2EF2}">
      <dsp:nvSpPr>
        <dsp:cNvPr id="0" name=""/>
        <dsp:cNvSpPr/>
      </dsp:nvSpPr>
      <dsp:spPr>
        <a:xfrm>
          <a:off x="5337264" y="2110432"/>
          <a:ext cx="2204060" cy="5400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Landslides, seismic risks</a:t>
          </a:r>
          <a:endParaRPr lang="fr-FR" sz="1400" kern="1200" dirty="0"/>
        </a:p>
      </dsp:txBody>
      <dsp:txXfrm>
        <a:off x="5363625" y="2136793"/>
        <a:ext cx="2151338" cy="487282"/>
      </dsp:txXfrm>
    </dsp:sp>
    <dsp:sp modelId="{42EC352E-E5BB-4FF2-954A-97072C0F9CB0}">
      <dsp:nvSpPr>
        <dsp:cNvPr id="0" name=""/>
        <dsp:cNvSpPr/>
      </dsp:nvSpPr>
      <dsp:spPr>
        <a:xfrm>
          <a:off x="3266472" y="55624"/>
          <a:ext cx="3078056" cy="3078056"/>
        </a:xfrm>
        <a:custGeom>
          <a:avLst/>
          <a:gdLst/>
          <a:ahLst/>
          <a:cxnLst/>
          <a:rect l="0" t="0" r="0" b="0"/>
          <a:pathLst>
            <a:path>
              <a:moveTo>
                <a:pt x="2651928" y="2602070"/>
              </a:moveTo>
              <a:arcTo wR="1539028" hR="1539028" stAng="2621245" swAng="223200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EA48E-B649-4B13-945A-55444E3EA730}">
      <dsp:nvSpPr>
        <dsp:cNvPr id="0" name=""/>
        <dsp:cNvSpPr/>
      </dsp:nvSpPr>
      <dsp:spPr>
        <a:xfrm>
          <a:off x="3398312" y="3115809"/>
          <a:ext cx="2204060" cy="566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Watersheds, flooding</a:t>
          </a:r>
          <a:endParaRPr lang="fr-FR" sz="1400" kern="1200" dirty="0"/>
        </a:p>
      </dsp:txBody>
      <dsp:txXfrm>
        <a:off x="3425956" y="3143453"/>
        <a:ext cx="2148772" cy="510992"/>
      </dsp:txXfrm>
    </dsp:sp>
    <dsp:sp modelId="{8083A270-6727-465E-B5CC-A985799D4606}">
      <dsp:nvSpPr>
        <dsp:cNvPr id="0" name=""/>
        <dsp:cNvSpPr/>
      </dsp:nvSpPr>
      <dsp:spPr>
        <a:xfrm>
          <a:off x="2471078" y="42770"/>
          <a:ext cx="3078056" cy="3078056"/>
        </a:xfrm>
        <a:custGeom>
          <a:avLst/>
          <a:gdLst/>
          <a:ahLst/>
          <a:cxnLst/>
          <a:rect l="0" t="0" r="0" b="0"/>
          <a:pathLst>
            <a:path>
              <a:moveTo>
                <a:pt x="1404304" y="3072148"/>
              </a:moveTo>
              <a:arcTo wR="1539028" hR="1539028" stAng="5701320" swAng="236636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E5653-9EBE-40C3-88D9-B11A009E496E}">
      <dsp:nvSpPr>
        <dsp:cNvPr id="0" name=""/>
        <dsp:cNvSpPr/>
      </dsp:nvSpPr>
      <dsp:spPr>
        <a:xfrm>
          <a:off x="1236664" y="2132793"/>
          <a:ext cx="2204060" cy="540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Agriculture and food security</a:t>
          </a:r>
          <a:endParaRPr lang="fr-FR" sz="1400" kern="1200" dirty="0"/>
        </a:p>
      </dsp:txBody>
      <dsp:txXfrm>
        <a:off x="1263025" y="2159154"/>
        <a:ext cx="2151338" cy="487282"/>
      </dsp:txXfrm>
    </dsp:sp>
    <dsp:sp modelId="{0B3CDFFB-43B8-4A49-8C93-0A9402C2AE28}">
      <dsp:nvSpPr>
        <dsp:cNvPr id="0" name=""/>
        <dsp:cNvSpPr/>
      </dsp:nvSpPr>
      <dsp:spPr>
        <a:xfrm>
          <a:off x="2172473" y="4099"/>
          <a:ext cx="3078056" cy="3078056"/>
        </a:xfrm>
        <a:custGeom>
          <a:avLst/>
          <a:gdLst/>
          <a:ahLst/>
          <a:cxnLst/>
          <a:rect l="0" t="0" r="0" b="0"/>
          <a:pathLst>
            <a:path>
              <a:moveTo>
                <a:pt x="114513" y="2121578"/>
              </a:moveTo>
              <a:arcTo wR="1539028" hR="1539028" stAng="9465485" swAng="170308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89204-4725-4B57-8300-C191CD4FFF2A}">
      <dsp:nvSpPr>
        <dsp:cNvPr id="0" name=""/>
        <dsp:cNvSpPr/>
      </dsp:nvSpPr>
      <dsp:spPr>
        <a:xfrm>
          <a:off x="1248519" y="678387"/>
          <a:ext cx="2063146" cy="692404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Infrastructure and road communication</a:t>
          </a:r>
          <a:endParaRPr lang="fr-FR" sz="1400" kern="1200" dirty="0"/>
        </a:p>
      </dsp:txBody>
      <dsp:txXfrm>
        <a:off x="1282319" y="712187"/>
        <a:ext cx="1995546" cy="624804"/>
      </dsp:txXfrm>
    </dsp:sp>
    <dsp:sp modelId="{C67A8235-883F-46ED-B8B3-9099013411EC}">
      <dsp:nvSpPr>
        <dsp:cNvPr id="0" name=""/>
        <dsp:cNvSpPr/>
      </dsp:nvSpPr>
      <dsp:spPr>
        <a:xfrm>
          <a:off x="2468573" y="518617"/>
          <a:ext cx="3078056" cy="3078056"/>
        </a:xfrm>
        <a:custGeom>
          <a:avLst/>
          <a:gdLst/>
          <a:ahLst/>
          <a:cxnLst/>
          <a:rect l="0" t="0" r="0" b="0"/>
          <a:pathLst>
            <a:path>
              <a:moveTo>
                <a:pt x="847229" y="164247"/>
              </a:moveTo>
              <a:arcTo wR="1539028" hR="1539028" stAng="14597291" swAng="10185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6358" y="4715154"/>
            <a:ext cx="4984962" cy="4466987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6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046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71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0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12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3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88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35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838599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complete AOI of three departments (100 km x 80 km, 8000 km²) is systematically completely covered by HR sensors (Sentinel-1 and 2, Landsat-8), and these data are in addition to the table below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optical imagery is expected over 4 affected areas. The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SAR imagery is expected over 4 areas. The proposed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During the period of 4 years, it is assumed that 2 subsequent events may have a major impact on the affected area, requiring opportunistic imaging.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0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complete AOI of three departments (100 km x 80 km, 8000 km²) is systematically completely covered by HR sensors (Sentinel-1 and 2, Landsat-8), and these data are in addition to the table below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optical imagery is expected over 4 affected areas. The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SAR imagery is expected over 4 areas. The proposed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During the period of 4 years, it is assumed that 2 subsequent events may have a major impact on the affected area, requiring opportunistic imaging.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725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complete AOI of three departments (100 km x 80 km, 8000 km²) is systematically completely covered by HR sensors (Sentinel-1 and 2, Landsat-8), and these data are in addition to the table below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optical imagery is expected over 4 affected areas. The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SAR imagery is expected over 4 areas. The proposed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During the period of 4 years, it is assumed that 2 subsequent events may have a major impact on the affected area, requiring opportunistic imaging.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957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 complete AOI of three departments (100 km x 80 km, 8000 km²) is systematically completely covered by HR sensors (Sentinel-1 and 2, Landsat-8), and these data are in addition to the table below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optical imagery is expected over 4 affected areas. The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recovery monitoring activity based on VHR SAR imagery is expected over 4 areas. The proposed extent of each area is 15 km² x 15 km².</a:t>
            </a:r>
            <a:endParaRPr lang="fr-FR" sz="1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During the period of 4 years, it is assumed that 2 subsequent events may have a major impact on the affected area, requiring opportunistic imaging.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70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103343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Centre national </a:t>
            </a:r>
            <a:r>
              <a:rPr lang="en-US" sz="1000" dirty="0" err="1"/>
              <a:t>d’information</a:t>
            </a:r>
            <a:r>
              <a:rPr lang="en-US" sz="1000" dirty="0"/>
              <a:t> geo-</a:t>
            </a:r>
            <a:r>
              <a:rPr lang="en-US" sz="1000" dirty="0" err="1"/>
              <a:t>spatiale</a:t>
            </a:r>
            <a:r>
              <a:rPr lang="en-US" sz="1000" dirty="0"/>
              <a:t> (CNIGS)</a:t>
            </a:r>
          </a:p>
          <a:p>
            <a:r>
              <a:rPr lang="en-US" sz="1000" dirty="0"/>
              <a:t>CIAT </a:t>
            </a:r>
            <a:r>
              <a:rPr lang="mr-IN" sz="1000" dirty="0"/>
              <a:t>–</a:t>
            </a:r>
            <a:r>
              <a:rPr lang="en-US" sz="1000" dirty="0"/>
              <a:t> </a:t>
            </a:r>
            <a:r>
              <a:rPr lang="en-US" sz="1000" dirty="0" err="1"/>
              <a:t>Comite</a:t>
            </a:r>
            <a:r>
              <a:rPr lang="en-US" sz="1000" dirty="0"/>
              <a:t> </a:t>
            </a:r>
            <a:r>
              <a:rPr lang="en-US" sz="1000" dirty="0" err="1"/>
              <a:t>interministeriel</a:t>
            </a:r>
            <a:r>
              <a:rPr lang="en-US" sz="1000" dirty="0"/>
              <a:t> pour </a:t>
            </a:r>
            <a:r>
              <a:rPr lang="en-US" sz="1000" dirty="0" err="1"/>
              <a:t>l’amenagement</a:t>
            </a:r>
            <a:r>
              <a:rPr lang="en-US" sz="1000" dirty="0"/>
              <a:t> du </a:t>
            </a:r>
            <a:r>
              <a:rPr lang="en-US" sz="1000" dirty="0" err="1"/>
              <a:t>Territoire</a:t>
            </a:r>
            <a:endParaRPr lang="en-US" sz="1000" dirty="0"/>
          </a:p>
          <a:p>
            <a:r>
              <a:rPr lang="en-US" sz="1000" dirty="0"/>
              <a:t>ONEV </a:t>
            </a:r>
            <a:r>
              <a:rPr lang="mr-IN" sz="1000" dirty="0"/>
              <a:t>–</a:t>
            </a:r>
            <a:r>
              <a:rPr lang="en-US" sz="1000" dirty="0"/>
              <a:t> </a:t>
            </a:r>
            <a:r>
              <a:rPr lang="en-US" sz="1000" dirty="0" err="1"/>
              <a:t>Observatoire</a:t>
            </a:r>
            <a:r>
              <a:rPr lang="en-US" sz="1000" baseline="0" dirty="0"/>
              <a:t> national pour </a:t>
            </a:r>
            <a:r>
              <a:rPr lang="en-US" sz="1000" baseline="0" dirty="0" err="1"/>
              <a:t>l’environnement</a:t>
            </a:r>
            <a:r>
              <a:rPr lang="en-US" sz="1000" baseline="0" dirty="0"/>
              <a:t> et la </a:t>
            </a:r>
            <a:r>
              <a:rPr lang="en-US" sz="1000" baseline="0" dirty="0" err="1"/>
              <a:t>vulnerabilite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8289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390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681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18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1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12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12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5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28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859FA-827D-467A-9FD6-5076DF0FD4CA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A6AB1-06A8-4F22-9426-BBA463BEEAC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2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‹N°›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4408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688A2-8E53-481B-9A8F-269DB301F6F5}" type="datetimeFigureOut">
              <a:rPr lang="fr-FR" smtClean="0"/>
              <a:pPr/>
              <a:t>04/09/2017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9A61-8925-442A-930A-A32DB3445F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81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859FA-827D-467A-9FD6-5076DF0FD4CA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A6AB1-06A8-4F22-9426-BBA463BEEAC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1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928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‹N°›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659138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1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28600" y="1676400"/>
            <a:ext cx="8610599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CA" sz="3200" b="1" dirty="0" smtClean="0">
                <a:solidFill>
                  <a:srgbClr val="FFFFFF"/>
                </a:solidFill>
                <a:latin typeface="+mj-lt"/>
              </a:rPr>
              <a:t>Recovery </a:t>
            </a:r>
            <a:r>
              <a:rPr lang="en-CA" sz="3200" b="1" dirty="0">
                <a:solidFill>
                  <a:srgbClr val="FFFFFF"/>
                </a:solidFill>
                <a:latin typeface="+mj-lt"/>
              </a:rPr>
              <a:t>Observatory (RO)</a:t>
            </a:r>
            <a:br>
              <a:rPr lang="en-CA" sz="3200" b="1" dirty="0">
                <a:solidFill>
                  <a:srgbClr val="FFFFFF"/>
                </a:solidFill>
                <a:latin typeface="+mj-lt"/>
              </a:rPr>
            </a:br>
            <a:r>
              <a:rPr lang="en-CA" dirty="0">
                <a:latin typeface="+mj-lt"/>
              </a:rPr>
              <a:t/>
            </a:r>
            <a:br>
              <a:rPr lang="en-CA" dirty="0">
                <a:latin typeface="+mj-lt"/>
              </a:rPr>
            </a:b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Haiti Hurricane Matthew RO Status </a:t>
            </a:r>
            <a:r>
              <a:rPr lang="en-CA" sz="2400" dirty="0">
                <a:solidFill>
                  <a:schemeClr val="bg2"/>
                </a:solidFill>
                <a:latin typeface="+mj-lt"/>
              </a:rPr>
              <a:t>and Next Steps</a:t>
            </a:r>
            <a:br>
              <a:rPr lang="en-CA" sz="2400" dirty="0">
                <a:solidFill>
                  <a:schemeClr val="bg2"/>
                </a:solidFill>
                <a:latin typeface="+mj-lt"/>
              </a:rPr>
            </a:br>
            <a:r>
              <a:rPr lang="en-CA" sz="2400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en-CA" sz="2400" dirty="0" smtClean="0">
                <a:solidFill>
                  <a:schemeClr val="bg2"/>
                </a:solidFill>
                <a:latin typeface="+mj-lt"/>
              </a:rPr>
            </a:br>
            <a:r>
              <a:rPr lang="en-CA" sz="2400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en-CA" sz="2400" dirty="0" smtClean="0">
                <a:solidFill>
                  <a:schemeClr val="bg2"/>
                </a:solidFill>
                <a:latin typeface="+mj-lt"/>
              </a:rPr>
            </a:br>
            <a:r>
              <a:rPr lang="en-CA" sz="2400" dirty="0">
                <a:solidFill>
                  <a:schemeClr val="bg2"/>
                </a:solidFill>
                <a:latin typeface="+mj-lt"/>
              </a:rPr>
              <a:t/>
            </a:r>
            <a:br>
              <a:rPr lang="en-CA" sz="2400" dirty="0">
                <a:solidFill>
                  <a:schemeClr val="bg2"/>
                </a:solidFill>
                <a:latin typeface="+mj-lt"/>
              </a:rPr>
            </a:br>
            <a:r>
              <a:rPr lang="en-CA" sz="2400" dirty="0">
                <a:solidFill>
                  <a:schemeClr val="bg2"/>
                </a:solidFill>
                <a:latin typeface="+mj-lt"/>
              </a:rPr>
              <a:t>Presentation to </a:t>
            </a: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WGD #8</a:t>
            </a:r>
            <a:br>
              <a:rPr lang="en-CA" sz="2400" dirty="0" smtClean="0">
                <a:solidFill>
                  <a:schemeClr val="bg2"/>
                </a:solidFill>
                <a:latin typeface="+mj-lt"/>
              </a:rPr>
            </a:b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Buenos Aires September 5</a:t>
            </a:r>
            <a:r>
              <a:rPr lang="en-CA" sz="2400" baseline="30000" dirty="0" smtClean="0">
                <a:solidFill>
                  <a:schemeClr val="bg2"/>
                </a:solidFill>
                <a:latin typeface="+mj-lt"/>
              </a:rPr>
              <a:t>th</a:t>
            </a: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, 2017</a:t>
            </a:r>
            <a:r>
              <a:rPr lang="en-CA" sz="2800" dirty="0">
                <a:solidFill>
                  <a:schemeClr val="bg2"/>
                </a:solidFill>
                <a:latin typeface="+mj-lt"/>
              </a:rPr>
              <a:t/>
            </a:r>
            <a:br>
              <a:rPr lang="en-CA" sz="2800" dirty="0">
                <a:solidFill>
                  <a:schemeClr val="bg2"/>
                </a:solidFill>
                <a:latin typeface="+mj-lt"/>
              </a:rPr>
            </a:br>
            <a:r>
              <a:rPr lang="en-CA" sz="2800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en-CA" sz="2800" dirty="0" smtClean="0">
                <a:solidFill>
                  <a:schemeClr val="bg2"/>
                </a:solidFill>
                <a:latin typeface="+mj-lt"/>
              </a:rPr>
            </a:br>
            <a:r>
              <a:rPr lang="en-CA" sz="2400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en-CA" sz="2400" dirty="0" smtClean="0">
                <a:solidFill>
                  <a:schemeClr val="bg2"/>
                </a:solidFill>
                <a:latin typeface="+mj-lt"/>
              </a:rPr>
            </a:b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Helene </a:t>
            </a:r>
            <a:r>
              <a:rPr lang="en-CA" sz="2400" dirty="0">
                <a:solidFill>
                  <a:schemeClr val="bg2"/>
                </a:solidFill>
                <a:latin typeface="+mj-lt"/>
              </a:rPr>
              <a:t>de </a:t>
            </a: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Boissezon, CNES</a:t>
            </a:r>
            <a:br>
              <a:rPr lang="en-CA" sz="2400" dirty="0" smtClean="0">
                <a:solidFill>
                  <a:schemeClr val="bg2"/>
                </a:solidFill>
                <a:latin typeface="+mj-lt"/>
              </a:rPr>
            </a:br>
            <a:r>
              <a:rPr lang="en-CA" sz="2400" b="0" dirty="0">
                <a:solidFill>
                  <a:schemeClr val="bg2"/>
                </a:solidFill>
              </a:rPr>
              <a:t>Agwilh Collet, CNES </a:t>
            </a:r>
            <a:r>
              <a:rPr lang="en-CA" sz="2400" b="0" dirty="0" smtClean="0">
                <a:solidFill>
                  <a:schemeClr val="bg2"/>
                </a:solidFill>
              </a:rPr>
              <a:t/>
            </a:r>
            <a:br>
              <a:rPr lang="en-CA" sz="2400" b="0" dirty="0" smtClean="0">
                <a:solidFill>
                  <a:schemeClr val="bg2"/>
                </a:solidFill>
              </a:rPr>
            </a:b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Andrew Eddy</a:t>
            </a:r>
            <a:r>
              <a:rPr lang="en-CA" sz="24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CA" sz="2400" dirty="0" smtClean="0">
                <a:solidFill>
                  <a:schemeClr val="bg2"/>
                </a:solidFill>
                <a:latin typeface="+mj-lt"/>
              </a:rPr>
              <a:t>AG - ROOT </a:t>
            </a:r>
            <a:r>
              <a:rPr lang="en-CA" sz="2400" dirty="0">
                <a:solidFill>
                  <a:schemeClr val="bg2"/>
                </a:solidFill>
                <a:latin typeface="+mj-lt"/>
              </a:rPr>
              <a:t>Secretary</a:t>
            </a:r>
            <a:r>
              <a:rPr lang="en-CA" sz="2800" dirty="0">
                <a:solidFill>
                  <a:schemeClr val="bg2"/>
                </a:solidFill>
                <a:latin typeface="+mj-lt"/>
              </a:rPr>
              <a:t/>
            </a:r>
            <a:br>
              <a:rPr lang="en-CA" sz="2800" dirty="0">
                <a:solidFill>
                  <a:schemeClr val="bg2"/>
                </a:solidFill>
                <a:latin typeface="+mj-lt"/>
              </a:rPr>
            </a:br>
            <a:endParaRPr sz="2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4572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4864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057400" y="228600"/>
            <a:ext cx="4953000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fr-FR" sz="2800" b="1" dirty="0" smtClean="0"/>
              <a:t>Workshop </a:t>
            </a:r>
            <a:r>
              <a:rPr lang="fr-FR" sz="2800" b="1" dirty="0" err="1" smtClean="0"/>
              <a:t>users</a:t>
            </a:r>
            <a:r>
              <a:rPr lang="fr-FR" sz="2800" b="1" dirty="0" smtClean="0"/>
              <a:t> #1 :</a:t>
            </a:r>
          </a:p>
          <a:p>
            <a:pPr algn="ctr" defTabSz="914400"/>
            <a:r>
              <a:rPr lang="fr-FR" sz="2000" b="1" dirty="0" err="1" smtClean="0"/>
              <a:t>Concrete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example</a:t>
            </a:r>
            <a:endParaRPr lang="fr-FR" sz="2000" b="1" dirty="0" smtClean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119181" y="1629545"/>
            <a:ext cx="6858000" cy="4201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r" defTabSz="914400"/>
            <a:r>
              <a:rPr lang="fr-FR" smtClean="0">
                <a:latin typeface="Arial Narrow" panose="020B0606020202030204" pitchFamily="34" charset="0"/>
              </a:rPr>
              <a:t>Secteur 1 : Plaine des Cayes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49" name="Sous-titre 2"/>
          <p:cNvSpPr txBox="1">
            <a:spLocks/>
          </p:cNvSpPr>
          <p:nvPr/>
        </p:nvSpPr>
        <p:spPr>
          <a:xfrm>
            <a:off x="219503" y="2743200"/>
            <a:ext cx="1383665" cy="21336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err="1" smtClean="0">
                <a:latin typeface="Arial Narrow" panose="020B0606020202030204" pitchFamily="34" charset="0"/>
              </a:rPr>
              <a:t>Torbech</a:t>
            </a:r>
            <a:endParaRPr lang="fr-FR" sz="1800" dirty="0" smtClean="0">
              <a:latin typeface="Arial Narrow" panose="020B0606020202030204" pitchFamily="34" charset="0"/>
            </a:endParaRPr>
          </a:p>
          <a:p>
            <a:pPr algn="l"/>
            <a:r>
              <a:rPr lang="fr-FR" sz="1800" dirty="0" smtClean="0">
                <a:latin typeface="Arial Narrow" panose="020B0606020202030204" pitchFamily="34" charset="0"/>
              </a:rPr>
              <a:t>Spot 7 1,5m</a:t>
            </a:r>
            <a:endParaRPr lang="fr-FR" sz="1800" dirty="0">
              <a:latin typeface="Arial Narrow" panose="020B0606020202030204" pitchFamily="34" charset="0"/>
            </a:endParaRPr>
          </a:p>
          <a:p>
            <a:pPr algn="l"/>
            <a:r>
              <a:rPr lang="fr-FR" sz="1800" dirty="0">
                <a:latin typeface="Arial Narrow" panose="020B0606020202030204" pitchFamily="34" charset="0"/>
              </a:rPr>
              <a:t>Image </a:t>
            </a:r>
            <a:r>
              <a:rPr lang="fr-FR" sz="1800" dirty="0" err="1" smtClean="0">
                <a:latin typeface="Arial Narrow" panose="020B0606020202030204" pitchFamily="34" charset="0"/>
              </a:rPr>
              <a:t>before</a:t>
            </a:r>
            <a:r>
              <a:rPr lang="fr-FR" sz="1800" dirty="0" smtClean="0">
                <a:latin typeface="Arial Narrow" panose="020B0606020202030204" pitchFamily="34" charset="0"/>
              </a:rPr>
              <a:t> </a:t>
            </a:r>
            <a:r>
              <a:rPr lang="fr-FR" sz="1800" dirty="0">
                <a:latin typeface="Arial Narrow" panose="020B0606020202030204" pitchFamily="34" charset="0"/>
              </a:rPr>
              <a:t>Matthew 08/01/2016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1603170" y="2743200"/>
            <a:ext cx="7464630" cy="3979334"/>
            <a:chOff x="1696062" y="2330450"/>
            <a:chExt cx="6892871" cy="3674534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3"/>
            <a:srcRect t="2292" b="3702"/>
            <a:stretch/>
          </p:blipFill>
          <p:spPr>
            <a:xfrm>
              <a:off x="1696062" y="2330450"/>
              <a:ext cx="5594425" cy="3674534"/>
            </a:xfrm>
            <a:prstGeom prst="rect">
              <a:avLst/>
            </a:prstGeom>
            <a:effectLst>
              <a:outerShdw blurRad="50800" dist="190500" dir="13500000" algn="br" rotWithShape="0">
                <a:srgbClr val="00B050"/>
              </a:outerShdw>
            </a:effectLst>
          </p:spPr>
        </p:pic>
        <p:sp>
          <p:nvSpPr>
            <p:cNvPr id="52" name="ZoneTexte 51"/>
            <p:cNvSpPr txBox="1"/>
            <p:nvPr/>
          </p:nvSpPr>
          <p:spPr>
            <a:xfrm>
              <a:off x="1864292" y="4101026"/>
              <a:ext cx="1591532" cy="341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Deposits</a:t>
              </a:r>
              <a:r>
                <a:rPr lang="fr-FR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 Erosion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211122" y="2440274"/>
              <a:ext cx="856086" cy="596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Deposits</a:t>
              </a:r>
              <a:r>
                <a:rPr lang="fr-FR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 Erosion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020876" y="5544273"/>
              <a:ext cx="3674201" cy="341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Geometry</a:t>
              </a:r>
              <a:r>
                <a:rPr lang="fr-FR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modification: Progress of </a:t>
              </a:r>
              <a:r>
                <a:rPr lang="fr-FR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Coastline</a:t>
              </a:r>
              <a:endParaRPr lang="fr-FR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>
              <a:off x="2234707" y="4503187"/>
              <a:ext cx="179589" cy="46186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5639166" y="3063772"/>
              <a:ext cx="168968" cy="4554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067209" y="2646228"/>
              <a:ext cx="731525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857971" y="5131314"/>
              <a:ext cx="219447" cy="38083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>
              <a:off x="5231717" y="4623537"/>
              <a:ext cx="131022" cy="89699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Image 59"/>
            <p:cNvPicPr>
              <a:picLocks noChangeAspect="1"/>
            </p:cNvPicPr>
            <p:nvPr/>
          </p:nvPicPr>
          <p:blipFill rotWithShape="1">
            <a:blip r:embed="rId4"/>
            <a:srcRect t="4194" b="2241"/>
            <a:stretch/>
          </p:blipFill>
          <p:spPr>
            <a:xfrm>
              <a:off x="6449532" y="3686473"/>
              <a:ext cx="2139401" cy="168790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</p:grpSp>
      <p:grpSp>
        <p:nvGrpSpPr>
          <p:cNvPr id="61" name="Groupe 60"/>
          <p:cNvGrpSpPr/>
          <p:nvPr/>
        </p:nvGrpSpPr>
        <p:grpSpPr>
          <a:xfrm>
            <a:off x="683325" y="1496971"/>
            <a:ext cx="2204060" cy="540004"/>
            <a:chOff x="3469969" y="0"/>
            <a:chExt cx="2204060" cy="540004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3469969" y="0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ZoneTexte 62"/>
            <p:cNvSpPr txBox="1"/>
            <p:nvPr/>
          </p:nvSpPr>
          <p:spPr>
            <a:xfrm>
              <a:off x="3496330" y="26361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Forests, coastal and protected natural areas</a:t>
              </a:r>
              <a:endParaRPr lang="fr-FR" sz="1400" kern="1200" dirty="0"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193"/>
            <a:ext cx="995344" cy="248836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990600" y="6553200"/>
            <a:ext cx="2093420" cy="304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l"/>
            <a:r>
              <a:rPr lang="fr-FR" sz="1800" dirty="0" err="1" smtClean="0">
                <a:latin typeface="Arial Narrow" panose="020B0606020202030204" pitchFamily="34" charset="0"/>
              </a:rPr>
              <a:t>Study</a:t>
            </a:r>
            <a:r>
              <a:rPr lang="fr-FR" sz="1800" dirty="0" smtClean="0">
                <a:latin typeface="Arial Narrow" panose="020B0606020202030204" pitchFamily="34" charset="0"/>
              </a:rPr>
              <a:t> </a:t>
            </a:r>
            <a:r>
              <a:rPr lang="fr-FR" sz="1800" dirty="0" err="1" smtClean="0">
                <a:latin typeface="Arial Narrow" panose="020B0606020202030204" pitchFamily="34" charset="0"/>
              </a:rPr>
              <a:t>funded</a:t>
            </a:r>
            <a:r>
              <a:rPr lang="fr-FR" sz="1800" dirty="0" smtClean="0">
                <a:latin typeface="Arial Narrow" panose="020B0606020202030204" pitchFamily="34" charset="0"/>
              </a:rPr>
              <a:t> by CNES </a:t>
            </a:r>
            <a:endParaRPr lang="fr-FR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16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057400" y="228600"/>
            <a:ext cx="4953000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fr-FR" sz="2800" b="1" dirty="0" smtClean="0"/>
              <a:t>Workshop </a:t>
            </a:r>
            <a:r>
              <a:rPr lang="fr-FR" sz="2800" b="1" dirty="0" err="1" smtClean="0"/>
              <a:t>users</a:t>
            </a:r>
            <a:r>
              <a:rPr lang="fr-FR" sz="2800" b="1" dirty="0" smtClean="0"/>
              <a:t> #1 :</a:t>
            </a:r>
          </a:p>
          <a:p>
            <a:pPr algn="ctr" defTabSz="914400"/>
            <a:r>
              <a:rPr lang="fr-FR" sz="2000" b="1" dirty="0" err="1" smtClean="0"/>
              <a:t>Concrete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example</a:t>
            </a:r>
            <a:endParaRPr lang="fr-FR" sz="2000" b="1" dirty="0" smtClean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119181" y="1629545"/>
            <a:ext cx="6858000" cy="4201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r" defTabSz="914400"/>
            <a:r>
              <a:rPr lang="fr-FR" smtClean="0">
                <a:latin typeface="Arial Narrow" panose="020B0606020202030204" pitchFamily="34" charset="0"/>
              </a:rPr>
              <a:t>Secteur 1 : Plaine des Cayes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04998" y="2735704"/>
            <a:ext cx="1253568" cy="21410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err="1" smtClean="0">
                <a:latin typeface="Arial Narrow" panose="020B0606020202030204" pitchFamily="34" charset="0"/>
              </a:rPr>
              <a:t>Torbech</a:t>
            </a:r>
            <a:endParaRPr lang="fr-FR" sz="1800" dirty="0" smtClean="0">
              <a:latin typeface="Arial Narrow" panose="020B0606020202030204" pitchFamily="34" charset="0"/>
            </a:endParaRPr>
          </a:p>
          <a:p>
            <a:pPr algn="l"/>
            <a:r>
              <a:rPr lang="fr-FR" sz="1800" dirty="0" smtClean="0">
                <a:latin typeface="Arial Narrow" panose="020B0606020202030204" pitchFamily="34" charset="0"/>
              </a:rPr>
              <a:t>Spot 7 1,5m </a:t>
            </a:r>
            <a:endParaRPr lang="fr-FR" sz="1800" dirty="0">
              <a:latin typeface="Arial Narrow" panose="020B0606020202030204" pitchFamily="34" charset="0"/>
            </a:endParaRPr>
          </a:p>
          <a:p>
            <a:pPr algn="l"/>
            <a:r>
              <a:rPr lang="fr-FR" sz="1800" dirty="0">
                <a:latin typeface="Arial Narrow" panose="020B0606020202030204" pitchFamily="34" charset="0"/>
              </a:rPr>
              <a:t>Image </a:t>
            </a:r>
            <a:r>
              <a:rPr lang="fr-FR" sz="1800" dirty="0" smtClean="0">
                <a:latin typeface="Arial Narrow" panose="020B0606020202030204" pitchFamily="34" charset="0"/>
              </a:rPr>
              <a:t>post </a:t>
            </a:r>
            <a:r>
              <a:rPr lang="fr-FR" sz="1800" dirty="0">
                <a:latin typeface="Arial Narrow" panose="020B0606020202030204" pitchFamily="34" charset="0"/>
              </a:rPr>
              <a:t>Matthew </a:t>
            </a:r>
            <a:r>
              <a:rPr lang="fr-FR" sz="1800" dirty="0" smtClean="0">
                <a:latin typeface="Arial Narrow" panose="020B0606020202030204" pitchFamily="34" charset="0"/>
              </a:rPr>
              <a:t>14/02/2017</a:t>
            </a:r>
            <a:endParaRPr lang="fr-FR" sz="1800" dirty="0">
              <a:latin typeface="Arial Narrow" panose="020B060602020203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572495" y="2735705"/>
            <a:ext cx="7495305" cy="3969895"/>
            <a:chOff x="1709941" y="2347383"/>
            <a:chExt cx="6889699" cy="364913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t="241" r="908" b="1345"/>
            <a:stretch/>
          </p:blipFill>
          <p:spPr>
            <a:xfrm>
              <a:off x="1709941" y="2347383"/>
              <a:ext cx="5562926" cy="3649135"/>
            </a:xfrm>
            <a:prstGeom prst="rect">
              <a:avLst/>
            </a:prstGeom>
            <a:effectLst>
              <a:outerShdw blurRad="50800" dist="190500" dir="13500000" algn="br" rotWithShape="0">
                <a:srgbClr val="FFFF00"/>
              </a:outerShdw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1864292" y="4101026"/>
              <a:ext cx="1584290" cy="339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Deposits</a:t>
              </a:r>
              <a:r>
                <a:rPr lang="fr-FR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 Erosion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019652" y="5544273"/>
              <a:ext cx="3676636" cy="339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Geometry</a:t>
              </a:r>
              <a:r>
                <a:rPr lang="fr-FR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modification: Progress of </a:t>
              </a:r>
              <a:r>
                <a:rPr lang="fr-FR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Coastline</a:t>
              </a:r>
              <a:endParaRPr lang="fr-FR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2234707" y="4503187"/>
              <a:ext cx="179589" cy="46186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4857971" y="5131314"/>
              <a:ext cx="219447" cy="38083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5231717" y="4623537"/>
              <a:ext cx="131022" cy="89699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/>
            <a:srcRect l="3146" t="-82" b="4173"/>
            <a:stretch/>
          </p:blipFill>
          <p:spPr>
            <a:xfrm>
              <a:off x="6456310" y="3685117"/>
              <a:ext cx="2143330" cy="168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5211122" y="2440274"/>
              <a:ext cx="856086" cy="59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Deposits</a:t>
              </a:r>
              <a:r>
                <a:rPr lang="fr-FR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fr-FR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 Erosion</a:t>
              </a:r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5639166" y="3063772"/>
              <a:ext cx="168968" cy="4554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6067209" y="2646228"/>
              <a:ext cx="731525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683325" y="1496971"/>
            <a:ext cx="2204060" cy="540004"/>
            <a:chOff x="3469969" y="0"/>
            <a:chExt cx="2204060" cy="540004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469969" y="0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oneTexte 30"/>
            <p:cNvSpPr txBox="1"/>
            <p:nvPr/>
          </p:nvSpPr>
          <p:spPr>
            <a:xfrm>
              <a:off x="3496330" y="26361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Forests, coastal and protected natural areas</a:t>
              </a:r>
              <a:endParaRPr lang="fr-FR" sz="1400" kern="1200" dirty="0"/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193"/>
            <a:ext cx="995344" cy="248836"/>
          </a:xfrm>
          <a:prstGeom prst="rect">
            <a:avLst/>
          </a:prstGeom>
        </p:spPr>
      </p:pic>
      <p:sp>
        <p:nvSpPr>
          <p:cNvPr id="33" name="Sous-titre 2"/>
          <p:cNvSpPr txBox="1">
            <a:spLocks/>
          </p:cNvSpPr>
          <p:nvPr/>
        </p:nvSpPr>
        <p:spPr>
          <a:xfrm>
            <a:off x="990600" y="6553200"/>
            <a:ext cx="2093420" cy="304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l"/>
            <a:r>
              <a:rPr lang="fr-FR" sz="1800" dirty="0" err="1" smtClean="0">
                <a:latin typeface="Arial Narrow" panose="020B0606020202030204" pitchFamily="34" charset="0"/>
              </a:rPr>
              <a:t>Study</a:t>
            </a:r>
            <a:r>
              <a:rPr lang="fr-FR" sz="1800" dirty="0" smtClean="0">
                <a:latin typeface="Arial Narrow" panose="020B0606020202030204" pitchFamily="34" charset="0"/>
              </a:rPr>
              <a:t> </a:t>
            </a:r>
            <a:r>
              <a:rPr lang="fr-FR" sz="1800" dirty="0" err="1" smtClean="0">
                <a:latin typeface="Arial Narrow" panose="020B0606020202030204" pitchFamily="34" charset="0"/>
              </a:rPr>
              <a:t>funded</a:t>
            </a:r>
            <a:r>
              <a:rPr lang="fr-FR" sz="1800" dirty="0" smtClean="0">
                <a:latin typeface="Arial Narrow" panose="020B0606020202030204" pitchFamily="34" charset="0"/>
              </a:rPr>
              <a:t> by CNES </a:t>
            </a:r>
            <a:endParaRPr lang="fr-FR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82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057400" y="228600"/>
            <a:ext cx="4953000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fr-FR" sz="2800" b="1" dirty="0" smtClean="0"/>
              <a:t>Workshop </a:t>
            </a:r>
            <a:r>
              <a:rPr lang="fr-FR" sz="2800" b="1" dirty="0" err="1" smtClean="0"/>
              <a:t>users</a:t>
            </a:r>
            <a:r>
              <a:rPr lang="fr-FR" sz="2800" b="1" dirty="0" smtClean="0"/>
              <a:t> #1 :</a:t>
            </a:r>
          </a:p>
          <a:p>
            <a:pPr algn="ctr" defTabSz="914400"/>
            <a:r>
              <a:rPr lang="fr-FR" sz="2000" b="1" dirty="0" err="1" smtClean="0"/>
              <a:t>Concrete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example</a:t>
            </a:r>
            <a:endParaRPr lang="fr-FR" sz="2000" b="1" dirty="0" smtClean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520" y="1175040"/>
            <a:ext cx="4543920" cy="4443120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99360" y="1188720"/>
            <a:ext cx="4543920" cy="444312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0" y="5181600"/>
            <a:ext cx="2594160" cy="43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SPOT 6 – Pre Matthew</a:t>
            </a:r>
            <a:endParaRPr lang="en-US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2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January 2016</a:t>
            </a:r>
            <a:endParaRPr lang="en-US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4599360" y="5176722"/>
            <a:ext cx="2731320" cy="441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SPOT 7 – Post Matthew</a:t>
            </a:r>
            <a:endParaRPr lang="en-US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2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 2017</a:t>
            </a:r>
            <a:endParaRPr lang="en-US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>
          <a:xfrm>
            <a:off x="91440" y="5791200"/>
            <a:ext cx="8988840" cy="106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ALADIM to pre / post-Matthews images (SPOT)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Deposit </a:t>
            </a:r>
            <a:r>
              <a:rPr lang="en-US" sz="1600" dirty="0"/>
              <a:t>channels are difficult to map (+ ~ 30% of affected areas</a:t>
            </a:r>
            <a:r>
              <a:rPr lang="en-US" sz="1600" dirty="0" smtClean="0"/>
              <a:t>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Shadows </a:t>
            </a:r>
            <a:r>
              <a:rPr lang="en-US" sz="1600" dirty="0"/>
              <a:t>on the west and north slopes can cause an underestimation of total displacement</a:t>
            </a:r>
            <a:r>
              <a:rPr lang="en-US" sz="1600" dirty="0" smtClean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Very </a:t>
            </a:r>
            <a:r>
              <a:rPr lang="en-US" sz="1600" dirty="0"/>
              <a:t>complex landscape for automated mapping</a:t>
            </a:r>
            <a:endParaRPr lang="en-U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Image 12" descr="EOST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71600"/>
            <a:ext cx="947229" cy="717293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497330" y="1230296"/>
            <a:ext cx="2204060" cy="540004"/>
            <a:chOff x="5337264" y="2110432"/>
            <a:chExt cx="2204060" cy="540004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5337264" y="2110432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oneTexte 15"/>
            <p:cNvSpPr txBox="1"/>
            <p:nvPr/>
          </p:nvSpPr>
          <p:spPr>
            <a:xfrm>
              <a:off x="5363625" y="2136793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Landslides, seismic risks</a:t>
              </a:r>
              <a:endParaRPr lang="fr-FR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039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057400" y="228600"/>
            <a:ext cx="4953000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fr-FR" sz="2800" b="1" dirty="0" smtClean="0"/>
              <a:t>Workshop </a:t>
            </a:r>
            <a:r>
              <a:rPr lang="fr-FR" sz="2800" b="1" dirty="0" err="1" smtClean="0"/>
              <a:t>users</a:t>
            </a:r>
            <a:r>
              <a:rPr lang="fr-FR" sz="2800" b="1" dirty="0" smtClean="0"/>
              <a:t> #1 :</a:t>
            </a:r>
          </a:p>
          <a:p>
            <a:pPr algn="ctr" defTabSz="914400"/>
            <a:r>
              <a:rPr lang="fr-FR" sz="2000" b="1" dirty="0" err="1" smtClean="0"/>
              <a:t>Concrete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example</a:t>
            </a:r>
            <a:endParaRPr lang="fr-FR" sz="2000" b="1" dirty="0" smtClean="0"/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228601" y="2286000"/>
            <a:ext cx="2514599" cy="44067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r>
              <a:rPr lang="fr-FR" sz="1950" dirty="0" smtClean="0">
                <a:latin typeface="Arial Narrow" panose="020B0606020202030204" pitchFamily="34" charset="0"/>
              </a:rPr>
              <a:t>Evidence of </a:t>
            </a:r>
            <a:r>
              <a:rPr lang="fr-FR" sz="1950" dirty="0" err="1" smtClean="0">
                <a:latin typeface="Arial Narrow" panose="020B0606020202030204" pitchFamily="34" charset="0"/>
              </a:rPr>
              <a:t>pre</a:t>
            </a:r>
            <a:r>
              <a:rPr lang="fr-FR" sz="1950" dirty="0" smtClean="0">
                <a:latin typeface="Arial Narrow" panose="020B0606020202030204" pitchFamily="34" charset="0"/>
              </a:rPr>
              <a:t>/post-</a:t>
            </a:r>
            <a:r>
              <a:rPr lang="fr-FR" sz="1950" dirty="0" err="1" smtClean="0">
                <a:latin typeface="Arial Narrow" panose="020B0606020202030204" pitchFamily="34" charset="0"/>
              </a:rPr>
              <a:t>event</a:t>
            </a:r>
            <a:r>
              <a:rPr lang="fr-FR" sz="1950" dirty="0" smtClean="0">
                <a:latin typeface="Arial Narrow" panose="020B0606020202030204" pitchFamily="34" charset="0"/>
              </a:rPr>
              <a:t> variation</a:t>
            </a:r>
            <a:br>
              <a:rPr lang="fr-FR" sz="1950" dirty="0" smtClean="0">
                <a:latin typeface="Arial Narrow" panose="020B0606020202030204" pitchFamily="34" charset="0"/>
              </a:rPr>
            </a:br>
            <a:endParaRPr lang="fr-FR" sz="1950" dirty="0" smtClean="0">
              <a:latin typeface="Arial Narrow" panose="020B0606020202030204" pitchFamily="34" charset="0"/>
            </a:endParaRPr>
          </a:p>
          <a:p>
            <a:pPr algn="l" defTabSz="914400"/>
            <a:r>
              <a:rPr lang="fr-FR" sz="1950" dirty="0" smtClean="0">
                <a:latin typeface="Arial Narrow" panose="020B0606020202030204" pitchFamily="34" charset="0"/>
              </a:rPr>
              <a:t>SPOT6 MS of 08/01/2016 and SPOT 7 MS du 14/02/2017</a:t>
            </a:r>
            <a:br>
              <a:rPr lang="fr-FR" sz="1950" dirty="0" smtClean="0">
                <a:latin typeface="Arial Narrow" panose="020B0606020202030204" pitchFamily="34" charset="0"/>
              </a:rPr>
            </a:br>
            <a:endParaRPr lang="fr-FR" sz="1950" dirty="0" smtClean="0">
              <a:latin typeface="Arial Narrow" panose="020B0606020202030204" pitchFamily="34" charset="0"/>
            </a:endParaRPr>
          </a:p>
          <a:p>
            <a:pPr algn="l" defTabSz="914400"/>
            <a:r>
              <a:rPr lang="en-US" sz="1950" dirty="0" smtClean="0">
                <a:latin typeface="Arial Narrow" panose="020B0606020202030204" pitchFamily="34" charset="0"/>
              </a:rPr>
              <a:t>Fraction </a:t>
            </a:r>
            <a:r>
              <a:rPr lang="en-US" sz="1950" dirty="0">
                <a:latin typeface="Arial Narrow" panose="020B0606020202030204" pitchFamily="34" charset="0"/>
              </a:rPr>
              <a:t>of </a:t>
            </a:r>
            <a:r>
              <a:rPr lang="en-US" sz="1950">
                <a:latin typeface="Arial Narrow" panose="020B0606020202030204" pitchFamily="34" charset="0"/>
              </a:rPr>
              <a:t>the </a:t>
            </a:r>
            <a:r>
              <a:rPr lang="en-US" sz="1950" smtClean="0">
                <a:latin typeface="Arial Narrow" panose="020B0606020202030204" pitchFamily="34" charset="0"/>
              </a:rPr>
              <a:t>Vegetation </a:t>
            </a:r>
            <a:r>
              <a:rPr lang="en-US" sz="1950" dirty="0">
                <a:latin typeface="Arial Narrow" panose="020B0606020202030204" pitchFamily="34" charset="0"/>
              </a:rPr>
              <a:t>Cover</a:t>
            </a:r>
            <a:r>
              <a:rPr lang="fr-FR" sz="1950" dirty="0">
                <a:latin typeface="Arial Narrow" panose="020B0606020202030204" pitchFamily="34" charset="0"/>
              </a:rPr>
              <a:t> </a:t>
            </a:r>
            <a:r>
              <a:rPr lang="fr-FR" sz="1950" dirty="0" smtClean="0">
                <a:latin typeface="Arial Narrow" panose="020B0606020202030204" pitchFamily="34" charset="0"/>
              </a:rPr>
              <a:t>(</a:t>
            </a:r>
            <a:r>
              <a:rPr lang="fr-FR" sz="1950" dirty="0" err="1" smtClean="0">
                <a:latin typeface="Arial Narrow" panose="020B0606020202030204" pitchFamily="34" charset="0"/>
              </a:rPr>
              <a:t>calculate</a:t>
            </a:r>
            <a:r>
              <a:rPr lang="fr-FR" sz="1950" dirty="0" smtClean="0">
                <a:latin typeface="Arial Narrow" panose="020B0606020202030204" pitchFamily="34" charset="0"/>
              </a:rPr>
              <a:t> </a:t>
            </a:r>
            <a:r>
              <a:rPr lang="fr-FR" sz="1950" dirty="0" err="1" smtClean="0">
                <a:latin typeface="Arial Narrow" panose="020B0606020202030204" pitchFamily="34" charset="0"/>
              </a:rPr>
              <a:t>from</a:t>
            </a:r>
            <a:r>
              <a:rPr lang="fr-FR" sz="1950" dirty="0" smtClean="0">
                <a:latin typeface="Arial Narrow" panose="020B0606020202030204" pitchFamily="34" charset="0"/>
              </a:rPr>
              <a:t> NDVI) Evolution </a:t>
            </a:r>
            <a:r>
              <a:rPr lang="fr-FR" sz="1950" dirty="0" err="1">
                <a:latin typeface="Arial Narrow" panose="020B0606020202030204" pitchFamily="34" charset="0"/>
              </a:rPr>
              <a:t>betwen</a:t>
            </a:r>
            <a:r>
              <a:rPr lang="fr-FR" sz="1950" dirty="0">
                <a:latin typeface="Arial Narrow" panose="020B0606020202030204" pitchFamily="34" charset="0"/>
              </a:rPr>
              <a:t> 2016 </a:t>
            </a:r>
            <a:r>
              <a:rPr lang="fr-FR" sz="1950" dirty="0" smtClean="0">
                <a:latin typeface="Arial Narrow" panose="020B0606020202030204" pitchFamily="34" charset="0"/>
              </a:rPr>
              <a:t>and 2017</a:t>
            </a:r>
            <a:br>
              <a:rPr lang="fr-FR" sz="1950" dirty="0" smtClean="0">
                <a:latin typeface="Arial Narrow" panose="020B0606020202030204" pitchFamily="34" charset="0"/>
              </a:rPr>
            </a:br>
            <a:endParaRPr lang="fr-FR" sz="1950" dirty="0" smtClean="0">
              <a:latin typeface="Arial Narrow" panose="020B0606020202030204" pitchFamily="34" charset="0"/>
            </a:endParaRPr>
          </a:p>
          <a:p>
            <a:pPr lvl="1" algn="l" defTabSz="914400"/>
            <a:endParaRPr lang="fr-FR" sz="1950" dirty="0" smtClean="0">
              <a:latin typeface="Arial Narrow" panose="020B0606020202030204" pitchFamily="34" charset="0"/>
            </a:endParaRPr>
          </a:p>
          <a:p>
            <a:pPr lvl="1" algn="l" defTabSz="914400"/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2119181" y="1629545"/>
            <a:ext cx="6858000" cy="4201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latin typeface="Arial Narrow" panose="020B0606020202030204" pitchFamily="34" charset="0"/>
              </a:rPr>
              <a:t>Secteur de la Plaine des Cayes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78509"/>
            <a:ext cx="6477000" cy="4579491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924479" y="1489840"/>
            <a:ext cx="2204060" cy="540004"/>
            <a:chOff x="1236664" y="2132793"/>
            <a:chExt cx="2204060" cy="540004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1236664" y="2132793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ZoneTexte 29"/>
            <p:cNvSpPr txBox="1"/>
            <p:nvPr/>
          </p:nvSpPr>
          <p:spPr>
            <a:xfrm>
              <a:off x="1263025" y="2159154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Agriculture</a:t>
              </a:r>
              <a:endParaRPr lang="fr-FR" sz="1400" kern="1200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193"/>
            <a:ext cx="995344" cy="248836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990600" y="6553200"/>
            <a:ext cx="2093420" cy="304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l"/>
            <a:r>
              <a:rPr lang="fr-FR" sz="1800" dirty="0" err="1" smtClean="0">
                <a:latin typeface="Arial Narrow" panose="020B0606020202030204" pitchFamily="34" charset="0"/>
              </a:rPr>
              <a:t>Study</a:t>
            </a:r>
            <a:r>
              <a:rPr lang="fr-FR" sz="1800" dirty="0" smtClean="0">
                <a:latin typeface="Arial Narrow" panose="020B0606020202030204" pitchFamily="34" charset="0"/>
              </a:rPr>
              <a:t> </a:t>
            </a:r>
            <a:r>
              <a:rPr lang="fr-FR" sz="1800" dirty="0" err="1" smtClean="0">
                <a:latin typeface="Arial Narrow" panose="020B0606020202030204" pitchFamily="34" charset="0"/>
              </a:rPr>
              <a:t>funded</a:t>
            </a:r>
            <a:r>
              <a:rPr lang="fr-FR" sz="1800" dirty="0" smtClean="0">
                <a:latin typeface="Arial Narrow" panose="020B0606020202030204" pitchFamily="34" charset="0"/>
              </a:rPr>
              <a:t> by CNES </a:t>
            </a:r>
            <a:endParaRPr lang="fr-FR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4815" y="1447800"/>
            <a:ext cx="8915400" cy="5257800"/>
          </a:xfrm>
        </p:spPr>
        <p:txBody>
          <a:bodyPr/>
          <a:lstStyle/>
          <a:p>
            <a:r>
              <a:rPr lang="fr-FR" dirty="0" err="1"/>
              <a:t>Bathymetry</a:t>
            </a:r>
            <a:r>
              <a:rPr lang="fr-FR" dirty="0"/>
              <a:t> 50km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shoreline</a:t>
            </a:r>
            <a:r>
              <a:rPr lang="fr-FR" dirty="0"/>
              <a:t> (Global </a:t>
            </a:r>
            <a:r>
              <a:rPr lang="fr-FR" dirty="0" err="1"/>
              <a:t>Bathymetry</a:t>
            </a:r>
            <a:r>
              <a:rPr lang="fr-FR" dirty="0"/>
              <a:t> and </a:t>
            </a:r>
            <a:r>
              <a:rPr lang="fr-FR" dirty="0" err="1"/>
              <a:t>Elevation</a:t>
            </a:r>
            <a:r>
              <a:rPr lang="fr-FR" dirty="0"/>
              <a:t> Data at 30 Arc Seconds </a:t>
            </a:r>
            <a:r>
              <a:rPr lang="fr-FR" dirty="0" err="1"/>
              <a:t>Resolution</a:t>
            </a:r>
            <a:r>
              <a:rPr lang="fr-FR" dirty="0"/>
              <a:t> 2009) </a:t>
            </a:r>
          </a:p>
          <a:p>
            <a:r>
              <a:rPr lang="fr-FR" dirty="0"/>
              <a:t>Data Base BRGM </a:t>
            </a:r>
            <a:r>
              <a:rPr lang="fr-FR" dirty="0" smtClean="0"/>
              <a:t>(</a:t>
            </a:r>
            <a:r>
              <a:rPr lang="fr-FR" dirty="0" err="1" smtClean="0"/>
              <a:t>Geological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/>
              <a:t>mining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smtClean="0"/>
              <a:t>office)</a:t>
            </a:r>
            <a:endParaRPr lang="fr-FR" dirty="0"/>
          </a:p>
          <a:p>
            <a:pPr lvl="1"/>
            <a:r>
              <a:rPr lang="fr-FR" dirty="0" err="1"/>
              <a:t>Risk</a:t>
            </a:r>
            <a:r>
              <a:rPr lang="fr-FR" dirty="0"/>
              <a:t> Atlas 2017</a:t>
            </a:r>
          </a:p>
          <a:p>
            <a:pPr lvl="1"/>
            <a:r>
              <a:rPr lang="fr-FR" dirty="0"/>
              <a:t>36 </a:t>
            </a:r>
            <a:r>
              <a:rPr lang="fr-FR" dirty="0" err="1"/>
              <a:t>studies</a:t>
            </a:r>
            <a:r>
              <a:rPr lang="fr-FR" dirty="0"/>
              <a:t> on </a:t>
            </a:r>
            <a:r>
              <a:rPr lang="fr-FR" dirty="0" err="1"/>
              <a:t>haiti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1999 to 2015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GIS data </a:t>
            </a:r>
            <a:r>
              <a:rPr lang="fr-FR" b="1" dirty="0" err="1" smtClean="0"/>
              <a:t>related</a:t>
            </a:r>
            <a:endParaRPr lang="fr-FR" b="1" dirty="0"/>
          </a:p>
          <a:p>
            <a:r>
              <a:rPr lang="fr-FR" dirty="0"/>
              <a:t>Data Base CIAT</a:t>
            </a:r>
          </a:p>
          <a:p>
            <a:pPr lvl="1"/>
            <a:r>
              <a:rPr lang="fr-FR" dirty="0"/>
              <a:t>Administrative </a:t>
            </a:r>
            <a:r>
              <a:rPr lang="fr-FR" dirty="0" err="1"/>
              <a:t>boundaries</a:t>
            </a:r>
            <a:endParaRPr lang="fr-FR" dirty="0"/>
          </a:p>
          <a:p>
            <a:pPr lvl="1"/>
            <a:r>
              <a:rPr lang="fr-FR" dirty="0" err="1"/>
              <a:t>Studies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GIS </a:t>
            </a:r>
            <a:r>
              <a:rPr lang="fr-FR" dirty="0" smtClean="0"/>
              <a:t>data </a:t>
            </a:r>
            <a:r>
              <a:rPr lang="fr-FR" dirty="0" err="1" smtClean="0"/>
              <a:t>related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Works on Cap </a:t>
            </a:r>
            <a:r>
              <a:rPr lang="fr-FR" dirty="0" err="1" smtClean="0"/>
              <a:t>Haitian</a:t>
            </a:r>
            <a:endParaRPr lang="fr-FR" dirty="0"/>
          </a:p>
          <a:p>
            <a:r>
              <a:rPr lang="fr-FR" dirty="0"/>
              <a:t>CNIGS </a:t>
            </a:r>
            <a:r>
              <a:rPr lang="fr-FR" dirty="0" err="1"/>
              <a:t>Orthophoto</a:t>
            </a:r>
            <a:r>
              <a:rPr lang="fr-FR" dirty="0"/>
              <a:t> and </a:t>
            </a:r>
            <a:r>
              <a:rPr lang="fr-FR" b="1" dirty="0"/>
              <a:t>MNT 2014 : </a:t>
            </a:r>
            <a:r>
              <a:rPr lang="fr-FR" b="1" dirty="0" err="1"/>
              <a:t>cell</a:t>
            </a:r>
            <a:r>
              <a:rPr lang="fr-FR" b="1" dirty="0"/>
              <a:t> size : 1,5m</a:t>
            </a:r>
            <a:endParaRPr lang="fr-FR" dirty="0"/>
          </a:p>
          <a:p>
            <a:r>
              <a:rPr lang="fr-FR" dirty="0" smtClean="0"/>
              <a:t>Artibonite </a:t>
            </a:r>
            <a:r>
              <a:rPr lang="fr-FR" dirty="0" err="1"/>
              <a:t>project</a:t>
            </a:r>
            <a:r>
              <a:rPr lang="fr-FR" dirty="0"/>
              <a:t> (2014) Out of RO area (water uses and </a:t>
            </a:r>
            <a:r>
              <a:rPr lang="fr-FR" dirty="0" err="1"/>
              <a:t>waterhsed</a:t>
            </a:r>
            <a:r>
              <a:rPr lang="fr-FR" dirty="0"/>
              <a:t> </a:t>
            </a:r>
            <a:r>
              <a:rPr lang="fr-FR" dirty="0" smtClean="0"/>
              <a:t>) </a:t>
            </a:r>
          </a:p>
          <a:p>
            <a:r>
              <a:rPr lang="fr-FR" dirty="0" smtClean="0"/>
              <a:t>PDNA </a:t>
            </a:r>
            <a:r>
              <a:rPr lang="fr-FR" dirty="0"/>
              <a:t>: all documents and </a:t>
            </a:r>
            <a:r>
              <a:rPr lang="fr-FR" b="1" dirty="0"/>
              <a:t>GIS Data </a:t>
            </a:r>
            <a:r>
              <a:rPr lang="fr-FR" dirty="0"/>
              <a:t>(</a:t>
            </a:r>
            <a:r>
              <a:rPr lang="fr-FR" dirty="0" err="1"/>
              <a:t>Boundaries</a:t>
            </a:r>
            <a:r>
              <a:rPr lang="fr-FR" dirty="0"/>
              <a:t> / </a:t>
            </a:r>
            <a:r>
              <a:rPr lang="fr-FR" dirty="0" err="1"/>
              <a:t>School</a:t>
            </a:r>
            <a:r>
              <a:rPr lang="fr-FR" dirty="0"/>
              <a:t> /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facilities</a:t>
            </a:r>
            <a:r>
              <a:rPr lang="fr-FR" dirty="0"/>
              <a:t> / road </a:t>
            </a:r>
            <a:r>
              <a:rPr lang="fr-FR" dirty="0" err="1"/>
              <a:t>etc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/>
              <a:t>Cyclonic</a:t>
            </a:r>
            <a:r>
              <a:rPr lang="fr-FR" dirty="0"/>
              <a:t> </a:t>
            </a:r>
            <a:r>
              <a:rPr lang="fr-FR" dirty="0" err="1"/>
              <a:t>threat</a:t>
            </a:r>
            <a:r>
              <a:rPr lang="fr-FR" dirty="0"/>
              <a:t> ( 2009</a:t>
            </a:r>
            <a:r>
              <a:rPr lang="fr-FR" dirty="0" smtClean="0"/>
              <a:t>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914400"/>
          </a:xfrm>
        </p:spPr>
        <p:txBody>
          <a:bodyPr/>
          <a:lstStyle/>
          <a:p>
            <a:pPr algn="ctr"/>
            <a:r>
              <a:rPr lang="en-US" sz="2800" b="1" dirty="0" smtClean="0"/>
              <a:t>Data collected</a:t>
            </a:r>
            <a:br>
              <a:rPr lang="en-US" sz="2800" b="1" dirty="0" smtClean="0"/>
            </a:br>
            <a:r>
              <a:rPr lang="fr-FR" sz="2800" b="1" dirty="0" smtClean="0"/>
              <a:t>Workshop </a:t>
            </a:r>
            <a:r>
              <a:rPr lang="fr-FR" sz="2800" b="1" dirty="0" err="1"/>
              <a:t>users</a:t>
            </a:r>
            <a:r>
              <a:rPr lang="fr-FR" sz="2800" b="1" dirty="0"/>
              <a:t> #1</a:t>
            </a:r>
            <a:endParaRPr lang="en-US" sz="2800" b="1" dirty="0"/>
          </a:p>
          <a:p>
            <a:pPr algn="ctr"/>
            <a:r>
              <a:rPr lang="en-US" sz="2800" b="1" dirty="0" smtClean="0"/>
              <a:t> </a:t>
            </a:r>
            <a:r>
              <a:rPr lang="en-US" sz="2800" b="1" dirty="0"/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2391839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133600" y="514817"/>
            <a:ext cx="2204060" cy="540004"/>
            <a:chOff x="3469969" y="0"/>
            <a:chExt cx="2204060" cy="54000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469969" y="0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oneTexte 8"/>
            <p:cNvSpPr txBox="1"/>
            <p:nvPr/>
          </p:nvSpPr>
          <p:spPr>
            <a:xfrm>
              <a:off x="3496330" y="26361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white"/>
                  </a:solidFill>
                </a:rPr>
                <a:t>Forests, coastal and protected natural areas</a:t>
              </a:r>
              <a:endParaRPr lang="fr-FR" sz="1400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965700" y="514817"/>
            <a:ext cx="2204060" cy="540004"/>
            <a:chOff x="5363311" y="830793"/>
            <a:chExt cx="2204060" cy="540004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363311" y="830793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oneTexte 6"/>
            <p:cNvSpPr txBox="1"/>
            <p:nvPr/>
          </p:nvSpPr>
          <p:spPr>
            <a:xfrm>
              <a:off x="5389672" y="857154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white"/>
                  </a:solidFill>
                </a:rPr>
                <a:t>Health, Populations displacement</a:t>
              </a:r>
              <a:endParaRPr lang="fr-FR" sz="1400" kern="12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72337"/>
              </p:ext>
            </p:extLst>
          </p:nvPr>
        </p:nvGraphicFramePr>
        <p:xfrm>
          <a:off x="76200" y="1219200"/>
          <a:ext cx="8909661" cy="556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4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96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2386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b="1" noProof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Thematic</a:t>
                      </a:r>
                      <a:endParaRPr lang="fr-FR" sz="1200" b="1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Product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err="1" smtClean="0">
                          <a:effectLst/>
                        </a:rPr>
                        <a:t>Frequency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DATA 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Area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1989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Forest and protected natural </a:t>
                      </a:r>
                      <a:r>
                        <a:rPr lang="en-US" sz="1200" noProof="0" dirty="0" err="1" smtClean="0">
                          <a:effectLst/>
                          <a:latin typeface="+mn-lt"/>
                        </a:rPr>
                        <a:t>aresas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Status of regeneration in protected areas - Classification and detection of change</a:t>
                      </a:r>
                    </a:p>
                    <a:p>
                      <a:pPr algn="just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Monitoring of habitat resettlement (if possible).</a:t>
                      </a:r>
                    </a:p>
                    <a:p>
                      <a:pPr algn="just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Map of forest ecosystems</a:t>
                      </a:r>
                    </a:p>
                    <a:p>
                      <a:pPr algn="just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Forest Monitoring</a:t>
                      </a:r>
                    </a:p>
                    <a:p>
                      <a:pPr algn="just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Follow-up of the Mangrove</a:t>
                      </a:r>
                      <a:endParaRPr lang="en-US" sz="1200" b="1" baseline="0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  <a:sym typeface="Calibri"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200" b="1" baseline="0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Annual</a:t>
                      </a:r>
                      <a:endParaRPr lang="en-US" sz="1200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200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Optical THR and HR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Macaya Park</a:t>
                      </a:r>
                      <a:r>
                        <a:rPr lang="en-US" sz="1200" noProof="0" dirty="0" smtClean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Grand Bois</a:t>
                      </a:r>
                    </a:p>
                    <a:p>
                      <a:pPr algn="just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RB la </a:t>
                      </a:r>
                      <a:r>
                        <a:rPr lang="en-US" sz="1200" b="1" baseline="0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Hotte</a:t>
                      </a:r>
                      <a:endParaRPr lang="en-US" sz="1200" b="1" baseline="0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7947" marR="5794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2335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Coastal</a:t>
                      </a:r>
                      <a:r>
                        <a:rPr lang="en-US" sz="1200" baseline="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Zone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Monitoring of the coastal zone (zoom on change – scientific product)</a:t>
                      </a: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OCS – Coastal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ecosystem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Annual</a:t>
                      </a:r>
                      <a:endParaRPr lang="en-US" sz="1200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Optical THR and HR</a:t>
                      </a:r>
                      <a:endParaRPr lang="en-US" sz="1200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Sentinel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3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West and South coast only</a:t>
                      </a:r>
                      <a:endParaRPr lang="en-US" sz="1200" b="1" baseline="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7947" marR="5794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3685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Displacement of population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and rural habitats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Removal / Construction of damaged buildings</a:t>
                      </a:r>
                    </a:p>
                    <a:p>
                      <a:pPr algn="l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Change in use of urban land</a:t>
                      </a:r>
                    </a:p>
                    <a:p>
                      <a:pPr algn="l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Temporary housing (progress and location)</a:t>
                      </a:r>
                    </a:p>
                    <a:p>
                      <a:pPr algn="l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Type of reconstruction</a:t>
                      </a: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2 per years for 2 years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Optical THR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Jérémie</a:t>
                      </a:r>
                      <a:endParaRPr lang="en-US" sz="1200" b="1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Additional Areas TBD ?</a:t>
                      </a: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673169231"/>
                  </a:ext>
                </a:extLst>
              </a:tr>
              <a:tr h="616640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Health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Mapping risk of vector-borne diseases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Baseline 2017 then Annual</a:t>
                      </a:r>
                      <a:endParaRPr lang="en-US" sz="1200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TBD - 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Gothic"/>
                          <a:cs typeface="Times New Roman"/>
                        </a:rPr>
                        <a:t>Need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Gothic"/>
                          <a:cs typeface="Times New Roman"/>
                        </a:rPr>
                        <a:t> not confirmed at this stage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43161" marR="4316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r-FR" sz="10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2455709687"/>
                  </a:ext>
                </a:extLst>
              </a:tr>
            </a:tbl>
          </a:graphicData>
        </a:graphic>
      </p:graphicFrame>
      <p:sp>
        <p:nvSpPr>
          <p:cNvPr id="12" name="Content Placeholder 3"/>
          <p:cNvSpPr txBox="1">
            <a:spLocks/>
          </p:cNvSpPr>
          <p:nvPr/>
        </p:nvSpPr>
        <p:spPr>
          <a:xfrm>
            <a:off x="1981200" y="76681"/>
            <a:ext cx="5791200" cy="7620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Helvetica"/>
              </a:rPr>
              <a:t>Planned works 1/3</a:t>
            </a:r>
            <a:endParaRPr lang="en-US" sz="2400" b="1" dirty="0">
              <a:solidFill>
                <a:prstClr val="white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99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4978400" y="500520"/>
            <a:ext cx="2204060" cy="566280"/>
            <a:chOff x="3398312" y="3115809"/>
            <a:chExt cx="2204060" cy="56628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3398312" y="3115809"/>
              <a:ext cx="2204060" cy="566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oneTexte 14"/>
            <p:cNvSpPr txBox="1"/>
            <p:nvPr/>
          </p:nvSpPr>
          <p:spPr>
            <a:xfrm>
              <a:off x="3425956" y="3143453"/>
              <a:ext cx="2148772" cy="51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white"/>
                  </a:solidFill>
                </a:rPr>
                <a:t>Watersheds, flooding</a:t>
              </a:r>
              <a:endParaRPr lang="fr-FR" sz="1400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133600" y="521662"/>
            <a:ext cx="2204060" cy="540004"/>
            <a:chOff x="1236664" y="2132793"/>
            <a:chExt cx="2204060" cy="54000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36664" y="2132793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oneTexte 12"/>
            <p:cNvSpPr txBox="1"/>
            <p:nvPr/>
          </p:nvSpPr>
          <p:spPr>
            <a:xfrm>
              <a:off x="1263025" y="2159154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white"/>
                  </a:solidFill>
                </a:rPr>
                <a:t>Agriculture and food security</a:t>
              </a:r>
              <a:endParaRPr lang="fr-FR" sz="1400" kern="12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55901"/>
              </p:ext>
            </p:extLst>
          </p:nvPr>
        </p:nvGraphicFramePr>
        <p:xfrm>
          <a:off x="76200" y="1219365"/>
          <a:ext cx="8991600" cy="5508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3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3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186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79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6813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Thematic</a:t>
                      </a:r>
                      <a:endParaRPr lang="en-US" sz="1200" b="1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Product</a:t>
                      </a:r>
                      <a:endParaRPr lang="en-US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Frequency</a:t>
                      </a:r>
                      <a:endParaRPr lang="en-US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DATA </a:t>
                      </a:r>
                      <a:endParaRPr lang="en-US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Area</a:t>
                      </a:r>
                      <a:endParaRPr lang="en-US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noProof="0" dirty="0" smtClean="0">
                          <a:effectLst/>
                        </a:rPr>
                        <a:t>Comment</a:t>
                      </a:r>
                      <a:endParaRPr lang="en-US" sz="14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234">
                <a:tc rowSpan="3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Watersheds Monitoring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Monitoring  :</a:t>
                      </a:r>
                      <a:r>
                        <a:rPr lang="en-US" sz="1200" baseline="0" dirty="0" smtClean="0">
                          <a:latin typeface="+mn-lt"/>
                        </a:rPr>
                        <a:t>     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RéNOP</a:t>
                      </a:r>
                      <a:r>
                        <a:rPr lang="en-US" sz="1200" baseline="0" dirty="0" smtClean="0">
                          <a:latin typeface="+mn-lt"/>
                        </a:rPr>
                        <a:t> (OCS);  Ground movement ;            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loss of soil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Baseline +</a:t>
                      </a:r>
                      <a:br>
                        <a:rPr lang="en-US" sz="1200" noProof="0" dirty="0" smtClean="0">
                          <a:effectLst/>
                          <a:latin typeface="+mn-lt"/>
                        </a:rPr>
                      </a:br>
                      <a:r>
                        <a:rPr lang="en-US" sz="1200" noProof="0" dirty="0" smtClean="0">
                          <a:effectLst/>
                          <a:latin typeface="+mn-lt"/>
                        </a:rPr>
                        <a:t>update after major events</a:t>
                      </a: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noProof="0" dirty="0" smtClean="0">
                          <a:effectLst/>
                          <a:latin typeface="+mn-lt"/>
                        </a:rPr>
                        <a:t>MNT</a:t>
                      </a:r>
                      <a:br>
                        <a:rPr lang="en-US" sz="1200" baseline="0" noProof="0" dirty="0" smtClean="0">
                          <a:effectLst/>
                          <a:latin typeface="+mn-lt"/>
                        </a:rPr>
                      </a:br>
                      <a:r>
                        <a:rPr lang="en-US" sz="1200" baseline="0" noProof="0" dirty="0" smtClean="0">
                          <a:effectLst/>
                          <a:latin typeface="+mn-lt"/>
                        </a:rPr>
                        <a:t>Optical and Radar </a:t>
                      </a:r>
                      <a:br>
                        <a:rPr lang="en-US" sz="1200" baseline="0" noProof="0" dirty="0" smtClean="0">
                          <a:effectLst/>
                          <a:latin typeface="+mn-lt"/>
                        </a:rPr>
                      </a:br>
                      <a:r>
                        <a:rPr lang="en-US" sz="1200" baseline="0" noProof="0" dirty="0" smtClean="0">
                          <a:effectLst/>
                          <a:latin typeface="+mn-lt"/>
                        </a:rPr>
                        <a:t>HR and THR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Priority basins (vulnerability, stake, representativeness)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CIMA Foundation. / RASOR</a:t>
                      </a: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CNIGS</a:t>
                      </a: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Radar ability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44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Mapping and assessment of flooded areas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Crisis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SAR</a:t>
                      </a:r>
                      <a:br>
                        <a:rPr lang="en-US" sz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Lidar</a:t>
                      </a:r>
                      <a:endParaRPr lang="en-US" sz="1200" b="1" baseline="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Entire Area with identification of key points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according to the event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CNIGS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(+expert in hydraulic modeling)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Capacity to activate the Charter </a:t>
                      </a:r>
                      <a:endParaRPr lang="en-US" sz="1200" b="1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9366">
                <a:tc vMerge="1"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r-FR" sz="11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Early Warning : </a:t>
                      </a:r>
                      <a:r>
                        <a:rPr lang="en-US" sz="1200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Hydrometeo</a:t>
                      </a: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monitoring model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Flood routing</a:t>
                      </a: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Real time</a:t>
                      </a: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(Flood period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Pluviometry (automatic stations) ;                  </a:t>
                      </a:r>
                      <a:r>
                        <a:rPr lang="en-US" sz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weather image (</a:t>
                      </a:r>
                      <a:r>
                        <a:rPr lang="en-US" sz="1200" b="1" baseline="0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Imerg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);  Radar;           Caribbean Weather services </a:t>
                      </a: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Priority basins (vulnerability, stake, representativeness)</a:t>
                      </a:r>
                      <a:endParaRPr lang="en-US" sz="1200" b="1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CNIGS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(+expert in hydraulic modeling)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25588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Agriculture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Evaluation of agricultural change</a:t>
                      </a: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52" marR="579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Baseline before/after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Then 2 to 3 times / year</a:t>
                      </a:r>
                    </a:p>
                  </a:txBody>
                  <a:tcPr marL="57952" marR="579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</a:rPr>
                        <a:t>HR and THR Optical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952" marR="57952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Zooms on the plains of </a:t>
                      </a: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Jérémie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, Port </a:t>
                      </a: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Salut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et Les </a:t>
                      </a: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Cayes</a:t>
                      </a:r>
                      <a:endParaRPr lang="en-US" sz="1200" b="1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Access required to field data (for sample sites and validation)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 smtClean="0">
                        <a:effectLst/>
                        <a:latin typeface="+mn-lt"/>
                      </a:endParaRPr>
                    </a:p>
                  </a:txBody>
                  <a:tcPr marL="57952" marR="57952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Nomenclature adapted to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the South</a:t>
                      </a:r>
                      <a:endParaRPr lang="en-US" sz="1200" b="1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endParaRPr lang="en-US" sz="1200" baseline="0" noProof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  <a:p>
                      <a:pPr algn="l"/>
                      <a:r>
                        <a:rPr lang="en-US" sz="1200" dirty="0" smtClean="0"/>
                        <a:t>Basic product over the entire area, dynamically updated with Sentinel flows</a:t>
                      </a:r>
                      <a:endParaRPr lang="en-US" sz="1200" baseline="0" noProof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57952" marR="57952" marT="0" marB="0"/>
                </a:tc>
                <a:extLst>
                  <a:ext uri="{0D108BD9-81ED-4DB2-BD59-A6C34878D82A}">
                    <a16:rowId xmlns="" xmlns:a16="http://schemas.microsoft.com/office/drawing/2014/main" val="1036595749"/>
                  </a:ext>
                </a:extLst>
              </a:tr>
            </a:tbl>
          </a:graphicData>
        </a:graphic>
      </p:graphicFrame>
      <p:sp>
        <p:nvSpPr>
          <p:cNvPr id="19" name="Content Placeholder 3"/>
          <p:cNvSpPr txBox="1">
            <a:spLocks/>
          </p:cNvSpPr>
          <p:nvPr/>
        </p:nvSpPr>
        <p:spPr>
          <a:xfrm>
            <a:off x="1981200" y="0"/>
            <a:ext cx="5791200" cy="7620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Helvetica"/>
              </a:rPr>
              <a:t>Planned works 2/3</a:t>
            </a:r>
            <a:endParaRPr lang="en-US" sz="2400" b="1" dirty="0">
              <a:solidFill>
                <a:prstClr val="white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40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 txBox="1">
            <a:spLocks/>
          </p:cNvSpPr>
          <p:nvPr/>
        </p:nvSpPr>
        <p:spPr>
          <a:xfrm>
            <a:off x="1981200" y="76200"/>
            <a:ext cx="5791200" cy="7620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Helvetica"/>
              </a:rPr>
              <a:t>Planned works 3/3</a:t>
            </a:r>
            <a:endParaRPr lang="en-US" sz="2400" b="1" dirty="0">
              <a:solidFill>
                <a:prstClr val="white"/>
              </a:solidFill>
              <a:latin typeface="Helvetica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133600" y="533400"/>
            <a:ext cx="2204060" cy="540004"/>
            <a:chOff x="5337264" y="2110432"/>
            <a:chExt cx="2204060" cy="54000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337264" y="2110432"/>
              <a:ext cx="2204060" cy="5400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oneTexte 10"/>
            <p:cNvSpPr txBox="1"/>
            <p:nvPr/>
          </p:nvSpPr>
          <p:spPr>
            <a:xfrm>
              <a:off x="5363625" y="2136793"/>
              <a:ext cx="2151338" cy="487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white"/>
                  </a:solidFill>
                </a:rPr>
                <a:t>Landslides, seismic risks</a:t>
              </a:r>
              <a:endParaRPr lang="fr-FR" sz="1400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181600" y="533400"/>
            <a:ext cx="2063146" cy="540004"/>
            <a:chOff x="1248519" y="678387"/>
            <a:chExt cx="2063146" cy="69240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48519" y="678387"/>
              <a:ext cx="2063146" cy="6924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oneTexte 8"/>
            <p:cNvSpPr txBox="1"/>
            <p:nvPr/>
          </p:nvSpPr>
          <p:spPr>
            <a:xfrm>
              <a:off x="1282319" y="712187"/>
              <a:ext cx="1995546" cy="62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white"/>
                  </a:solidFill>
                </a:rPr>
                <a:t>Infrastructure and road network</a:t>
              </a:r>
              <a:endParaRPr lang="fr-FR" sz="1400" kern="12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350003"/>
              </p:ext>
            </p:extLst>
          </p:nvPr>
        </p:nvGraphicFramePr>
        <p:xfrm>
          <a:off x="76200" y="1186430"/>
          <a:ext cx="8975703" cy="5650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9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0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64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840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0808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Product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err="1" smtClean="0">
                          <a:effectLst/>
                        </a:rPr>
                        <a:t>Frequency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DATA 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noProof="0" dirty="0" smtClean="0">
                          <a:effectLst/>
                        </a:rPr>
                        <a:t>Area</a:t>
                      </a:r>
                      <a:endParaRPr lang="fr-FR" sz="18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50" noProof="0" dirty="0" smtClean="0">
                          <a:effectLst/>
                        </a:rPr>
                        <a:t>Comment</a:t>
                      </a:r>
                      <a:endParaRPr lang="fr-FR" sz="14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259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Landslide </a:t>
                      </a:r>
                      <a:r>
                        <a:rPr lang="en-US" sz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Automated change detection</a:t>
                      </a:r>
                    </a:p>
                  </a:txBody>
                  <a:tcPr marL="43161" marR="4316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Pré</a:t>
                      </a: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/ Post event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Optical THR HR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Very high resolution required to identify low amplitude movement</a:t>
                      </a:r>
                      <a:endParaRPr lang="en-US" sz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9924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Monitoring with quantification of displacements </a:t>
                      </a:r>
                      <a:r>
                        <a:rPr lang="en-US" sz="1200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(horizontal deformation fields) </a:t>
                      </a:r>
                      <a:endParaRPr lang="en-US" sz="1200" b="0" i="0" u="none" strike="noStrike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en-US" sz="12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By the application of correlation methods of time series images</a:t>
                      </a:r>
                    </a:p>
                  </a:txBody>
                  <a:tcPr marL="43161" marR="4316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months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TBC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Optical HR, THR</a:t>
                      </a:r>
                      <a:b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Stereo for MNT ?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Zoom on les </a:t>
                      </a: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Cayes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 – </a:t>
                      </a: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Jérémie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 Road</a:t>
                      </a:r>
                    </a:p>
                    <a:p>
                      <a:pPr algn="l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Jérémie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, les </a:t>
                      </a: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abricots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  <a:sym typeface="Calibri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Final product: Maps with displacement fields / speed per period and a map summarizing the sectors and their movements over the period</a:t>
                      </a:r>
                    </a:p>
                    <a:p>
                      <a:pPr algn="r"/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Access to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 field data essential (for characterization)</a:t>
                      </a:r>
                    </a:p>
                    <a:p>
                      <a:pPr algn="r"/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Catalog displacements on zoom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  <a:sym typeface="Calibri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5634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Quarry Detection and Development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 annual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THR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Arniquet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 quarry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  <a:sym typeface="Calibri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For regulation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  <a:sym typeface="Calibri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4087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Landslide </a:t>
                      </a:r>
                      <a:r>
                        <a:rPr lang="en-US" sz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Monitoring by radar amplitude image correlation tests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 annual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Radar</a:t>
                      </a:r>
                      <a:b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TerraSAR</a:t>
                      </a: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-X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Idem monitoring</a:t>
                      </a: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(e.g. offset-tracking)  need of HR radar data</a:t>
                      </a:r>
                      <a:endParaRPr lang="en-US" sz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5458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Mapping of Road network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Baseline + 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annual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Optical</a:t>
                      </a: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HR (primary road), THR for secondary</a:t>
                      </a:r>
                      <a:b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VHR or HR SAR (after storms)</a:t>
                      </a: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RO area</a:t>
                      </a:r>
                    </a:p>
                  </a:txBody>
                  <a:tcPr marL="43161" marR="43161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Calculation of RAI</a:t>
                      </a:r>
                    </a:p>
                    <a:p>
                      <a:pPr algn="r" defTabSz="457200">
                        <a:spcBef>
                          <a:spcPts val="600"/>
                        </a:spcBef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Comparison with CNIGS and UNDP</a:t>
                      </a:r>
                      <a:r>
                        <a:rPr lang="en-US" sz="12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 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network</a:t>
                      </a:r>
                    </a:p>
                    <a:p>
                      <a:pPr algn="r"/>
                      <a:r>
                        <a:rPr lang="en-US" sz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Precise MTN required</a:t>
                      </a:r>
                    </a:p>
                    <a:p>
                      <a:pPr algn="r"/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Calibri"/>
                        </a:rPr>
                        <a:t>Secondary dirt road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  <a:sym typeface="Calibri"/>
                      </a:endParaRPr>
                    </a:p>
                  </a:txBody>
                  <a:tcPr marL="43161" marR="43161" marT="0" marB="0"/>
                </a:tc>
                <a:extLst>
                  <a:ext uri="{0D108BD9-81ED-4DB2-BD59-A6C34878D82A}">
                    <a16:rowId xmlns="" xmlns:a16="http://schemas.microsoft.com/office/drawing/2014/main" val="182018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28199110"/>
              </p:ext>
            </p:extLst>
          </p:nvPr>
        </p:nvGraphicFramePr>
        <p:xfrm>
          <a:off x="76200" y="1371603"/>
          <a:ext cx="8991599" cy="518159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26897">
                  <a:extLst>
                    <a:ext uri="{9D8B030D-6E8A-4147-A177-3AD203B41FA5}">
                      <a16:colId xmlns="" xmlns:a16="http://schemas.microsoft.com/office/drawing/2014/main" val="1505190217"/>
                    </a:ext>
                  </a:extLst>
                </a:gridCol>
                <a:gridCol w="1826897">
                  <a:extLst>
                    <a:ext uri="{9D8B030D-6E8A-4147-A177-3AD203B41FA5}">
                      <a16:colId xmlns="" xmlns:a16="http://schemas.microsoft.com/office/drawing/2014/main" val="187610920"/>
                    </a:ext>
                  </a:extLst>
                </a:gridCol>
                <a:gridCol w="1469682">
                  <a:extLst>
                    <a:ext uri="{9D8B030D-6E8A-4147-A177-3AD203B41FA5}">
                      <a16:colId xmlns="" xmlns:a16="http://schemas.microsoft.com/office/drawing/2014/main" val="2571123877"/>
                    </a:ext>
                  </a:extLst>
                </a:gridCol>
                <a:gridCol w="1571744">
                  <a:extLst>
                    <a:ext uri="{9D8B030D-6E8A-4147-A177-3AD203B41FA5}">
                      <a16:colId xmlns="" xmlns:a16="http://schemas.microsoft.com/office/drawing/2014/main" val="487579249"/>
                    </a:ext>
                  </a:extLst>
                </a:gridCol>
                <a:gridCol w="1285972">
                  <a:extLst>
                    <a:ext uri="{9D8B030D-6E8A-4147-A177-3AD203B41FA5}">
                      <a16:colId xmlns="" xmlns:a16="http://schemas.microsoft.com/office/drawing/2014/main" val="2901138230"/>
                    </a:ext>
                  </a:extLst>
                </a:gridCol>
                <a:gridCol w="1010407">
                  <a:extLst>
                    <a:ext uri="{9D8B030D-6E8A-4147-A177-3AD203B41FA5}">
                      <a16:colId xmlns="" xmlns:a16="http://schemas.microsoft.com/office/drawing/2014/main" val="2508574734"/>
                    </a:ext>
                  </a:extLst>
                </a:gridCol>
              </a:tblGrid>
              <a:tr h="543114">
                <a:tc>
                  <a:txBody>
                    <a:bodyPr/>
                    <a:lstStyle/>
                    <a:p>
                      <a:pPr algn="ctr" defTabSz="457200" fontAlgn="ctr">
                        <a:spcBef>
                          <a:spcPts val="600"/>
                        </a:spcBef>
                      </a:pPr>
                      <a:r>
                        <a:rPr lang="fr-FR" sz="10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Produit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Key User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First Elaboration 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Satellite data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Focal Point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Institution</a:t>
                      </a:r>
                      <a:endParaRPr lang="fr-FR" sz="1000" b="1" i="0" u="none" strike="noStrike" dirty="0">
                        <a:solidFill>
                          <a:srgbClr val="FFFFFF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1599916"/>
                  </a:ext>
                </a:extLst>
              </a:tr>
              <a:tr h="381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Cartography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 of the building (Jérémie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, Les Cayes, route d’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Aquins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CIAT/Ministry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of Planning </a:t>
                      </a:r>
                      <a:r>
                        <a:rPr lang="fr-FR" sz="1000" u="none" strike="noStrike" dirty="0" smtClean="0">
                          <a:effectLst/>
                        </a:rPr>
                        <a:t>(MPCE</a:t>
                      </a:r>
                      <a:r>
                        <a:rPr lang="fr-FR" sz="1000" u="none" strike="noStrike" dirty="0">
                          <a:effectLst/>
                        </a:rPr>
                        <a:t>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Copernicus</a:t>
                      </a:r>
                      <a:r>
                        <a:rPr lang="fr-FR" sz="1000" u="none" strike="noStrike" dirty="0">
                          <a:effectLst/>
                        </a:rPr>
                        <a:t> EMS; SERTIT </a:t>
                      </a:r>
                      <a:r>
                        <a:rPr lang="fr-FR" sz="1000" u="none" strike="noStrike" dirty="0" smtClean="0">
                          <a:effectLst/>
                        </a:rPr>
                        <a:t>(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methodology</a:t>
                      </a:r>
                      <a:r>
                        <a:rPr lang="fr-FR" sz="1000" u="none" strike="noStrike" dirty="0" smtClean="0">
                          <a:effectLst/>
                        </a:rPr>
                        <a:t>); </a:t>
                      </a:r>
                      <a:r>
                        <a:rPr lang="fr-FR" sz="1000" u="none" strike="noStrike" dirty="0">
                          <a:effectLst/>
                        </a:rPr>
                        <a:t>CNIGS (production);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Optical THR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Rose-May GUIGNARD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CIAT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990765308"/>
                  </a:ext>
                </a:extLst>
              </a:tr>
              <a:tr h="3596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Pierre Alexilien Versaille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MPCE/ CNIGS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37384491"/>
                  </a:ext>
                </a:extLst>
              </a:tr>
              <a:tr h="6385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Land Use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All (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reference</a:t>
                      </a:r>
                      <a:r>
                        <a:rPr lang="fr-FR" sz="1000" u="none" strike="noStrike" dirty="0" smtClean="0">
                          <a:effectLst/>
                        </a:rPr>
                        <a:t> data)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CNIGS/CESBIO /SERTIT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Sentinel-2,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HR Optical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Jacques Philemon MONDESIR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MPCE / CNIGS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4027295608"/>
                  </a:ext>
                </a:extLst>
              </a:tr>
              <a:tr h="3522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Forest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 Evolution / </a:t>
                      </a:r>
                      <a:r>
                        <a:rPr lang="fr-FR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Environmental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 Impact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Ministry of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Environment</a:t>
                      </a:r>
                      <a:r>
                        <a:rPr lang="fr-FR" sz="1000" u="none" strike="noStrike" dirty="0" smtClean="0">
                          <a:effectLst/>
                        </a:rPr>
                        <a:t/>
                      </a:r>
                      <a:br>
                        <a:rPr lang="fr-FR" sz="1000" u="none" strike="noStrike" dirty="0" smtClean="0">
                          <a:effectLst/>
                        </a:rPr>
                      </a:br>
                      <a:r>
                        <a:rPr lang="fr-FR" sz="1000" u="none" strike="noStrike" dirty="0" smtClean="0">
                          <a:effectLst/>
                        </a:rPr>
                        <a:t>(MDE</a:t>
                      </a:r>
                      <a:r>
                        <a:rPr lang="fr-FR" sz="1000" u="none" strike="noStrike" dirty="0">
                          <a:effectLst/>
                        </a:rPr>
                        <a:t>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Copernicus</a:t>
                      </a:r>
                      <a:r>
                        <a:rPr lang="fr-FR" sz="1000" u="none" strike="noStrike" dirty="0">
                          <a:effectLst/>
                        </a:rPr>
                        <a:t> EMS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Sentinel-2, SPOT, </a:t>
                      </a:r>
                      <a:r>
                        <a:rPr lang="fr-FR" sz="1000" u="none" strike="noStrike" dirty="0" smtClean="0">
                          <a:effectLst/>
                        </a:rPr>
                        <a:t/>
                      </a:r>
                      <a:br>
                        <a:rPr lang="fr-FR" sz="1000" u="none" strike="noStrike" dirty="0" smtClean="0">
                          <a:effectLst/>
                        </a:rPr>
                      </a:br>
                      <a:r>
                        <a:rPr lang="fr-FR" sz="1000" u="none" strike="noStrike" dirty="0" smtClean="0">
                          <a:effectLst/>
                        </a:rPr>
                        <a:t>Optique </a:t>
                      </a:r>
                      <a:r>
                        <a:rPr lang="fr-FR" sz="1000" u="none" strike="noStrike" dirty="0">
                          <a:effectLst/>
                        </a:rPr>
                        <a:t>THR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Pierre Emmanuel PHILIPPE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MDE/ Directeur des forêts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3687326809"/>
                  </a:ext>
                </a:extLst>
              </a:tr>
              <a:tr h="3155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Saint Phar JEAN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MDE/ ONEV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1479893354"/>
                  </a:ext>
                </a:extLst>
              </a:tr>
              <a:tr h="3155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Agriculture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Ministry of Agriculture (</a:t>
                      </a:r>
                      <a:r>
                        <a:rPr lang="fr-FR" sz="1000" u="none" strike="noStrike" dirty="0">
                          <a:effectLst/>
                        </a:rPr>
                        <a:t>MARNDR)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Copernicus EMS ; CNIGS/SERTIT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Sentinel-2, </a:t>
                      </a:r>
                      <a:r>
                        <a:rPr lang="fr-FR" sz="1000" u="none" strike="noStrike" dirty="0" smtClean="0">
                          <a:effectLst/>
                        </a:rPr>
                        <a:t>Optical HR,</a:t>
                      </a:r>
                      <a:br>
                        <a:rPr lang="fr-FR" sz="1000" u="none" strike="noStrike" dirty="0" smtClean="0">
                          <a:effectLst/>
                        </a:rPr>
                      </a:br>
                      <a:r>
                        <a:rPr lang="fr-FR" sz="1000" u="none" strike="noStrike" dirty="0" smtClean="0">
                          <a:effectLst/>
                        </a:rPr>
                        <a:t>zoom THR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Ognel PIERRE-LOUIS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MARNDR/ DRFS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4128377149"/>
                  </a:ext>
                </a:extLst>
              </a:tr>
              <a:tr h="2715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David TELCY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MPCE / CNIGS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4068900156"/>
                  </a:ext>
                </a:extLst>
              </a:tr>
              <a:tr h="4183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State and monitoring of the Macaya Park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 ANAP / ONEV (MDE)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Copernicus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smtClean="0">
                          <a:effectLst/>
                        </a:rPr>
                        <a:t>EMS ; SERTIT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Optical </a:t>
                      </a:r>
                      <a:r>
                        <a:rPr lang="fr-FR" sz="1000" u="none" strike="noStrike" dirty="0">
                          <a:effectLst/>
                        </a:rPr>
                        <a:t>THR, radar THR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Sait Phar JEAN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MDE/ ONEV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2978081713"/>
                  </a:ext>
                </a:extLst>
              </a:tr>
              <a:tr h="3155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State and monitoring of </a:t>
                      </a:r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watersheds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ONEV (MDE) -  </a:t>
                      </a:r>
                      <a:r>
                        <a:rPr lang="fr-FR" sz="1000" u="none" strike="noStrike" dirty="0" smtClean="0">
                          <a:effectLst/>
                        </a:rPr>
                        <a:t>Ministry of Agriculture (MARNDR</a:t>
                      </a:r>
                      <a:r>
                        <a:rPr lang="fr-FR" sz="1000" u="none" strike="noStrike" dirty="0">
                          <a:effectLst/>
                        </a:rPr>
                        <a:t>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CIMA </a:t>
                      </a:r>
                      <a:r>
                        <a:rPr lang="fr-FR" sz="1000" u="none" strike="noStrike" dirty="0" err="1">
                          <a:effectLst/>
                        </a:rPr>
                        <a:t>Foundation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Digital terrain model 1m/20cm</a:t>
                      </a:r>
                      <a:br>
                        <a:rPr lang="fr-FR" sz="1000" u="none" strike="noStrike" dirty="0" smtClean="0">
                          <a:effectLst/>
                        </a:rPr>
                      </a:br>
                      <a:r>
                        <a:rPr lang="fr-FR" sz="1000" u="none" strike="noStrike" dirty="0" smtClean="0">
                          <a:effectLst/>
                        </a:rPr>
                        <a:t>and Radar </a:t>
                      </a:r>
                      <a:r>
                        <a:rPr lang="fr-FR" sz="1000" u="none" strike="noStrike" dirty="0">
                          <a:effectLst/>
                        </a:rPr>
                        <a:t>THR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Jean André PIERRE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MPCE/ CNIGS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289586881"/>
                  </a:ext>
                </a:extLst>
              </a:tr>
              <a:tr h="3082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Pradel FORMONVIL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MPCE/ CNIGS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4175574951"/>
                  </a:ext>
                </a:extLst>
              </a:tr>
              <a:tr h="3082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Saint Phar JEAN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MDE/ ONEV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1605581559"/>
                  </a:ext>
                </a:extLst>
              </a:tr>
              <a:tr h="3376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Landslide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 / </a:t>
                      </a:r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Quarry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Roman"/>
                        </a:rPr>
                        <a:t> monitoring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 BME / </a:t>
                      </a:r>
                      <a:r>
                        <a:rPr lang="fr-FR" sz="1000" u="none" strike="noStrike" dirty="0" smtClean="0">
                          <a:effectLst/>
                        </a:rPr>
                        <a:t>Ministry of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Public Works </a:t>
                      </a:r>
                      <a:r>
                        <a:rPr lang="fr-FR" sz="1000" u="none" strike="noStrike" dirty="0" smtClean="0">
                          <a:effectLst/>
                        </a:rPr>
                        <a:t>(MTPTC</a:t>
                      </a:r>
                      <a:r>
                        <a:rPr lang="fr-FR" sz="1000" u="none" strike="noStrike" dirty="0">
                          <a:effectLst/>
                        </a:rPr>
                        <a:t>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EOST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Optical HR/THR</a:t>
                      </a:r>
                      <a:r>
                        <a:rPr lang="fr-FR" sz="1000" u="none" strike="noStrike" dirty="0">
                          <a:effectLst/>
                        </a:rPr>
                        <a:t>, </a:t>
                      </a:r>
                      <a:r>
                        <a:rPr lang="fr-FR" sz="1000" u="none" strike="noStrike" dirty="0" smtClean="0">
                          <a:effectLst/>
                        </a:rPr>
                        <a:t/>
                      </a:r>
                      <a:br>
                        <a:rPr lang="fr-FR" sz="1000" u="none" strike="noStrike" dirty="0" smtClean="0">
                          <a:effectLst/>
                        </a:rPr>
                      </a:br>
                      <a:r>
                        <a:rPr lang="fr-FR" sz="1000" u="none" strike="noStrike" dirty="0" smtClean="0">
                          <a:effectLst/>
                        </a:rPr>
                        <a:t>Radar </a:t>
                      </a:r>
                      <a:r>
                        <a:rPr lang="fr-FR" sz="1000" u="none" strike="noStrike" dirty="0" err="1">
                          <a:effectLst/>
                        </a:rPr>
                        <a:t>TerraSAR</a:t>
                      </a:r>
                      <a:r>
                        <a:rPr lang="fr-FR" sz="1000" u="none" strike="noStrike" dirty="0">
                          <a:effectLst/>
                        </a:rPr>
                        <a:t>-X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Roman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Samuel GENEA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MTPTC/ BME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3825345375"/>
                  </a:ext>
                </a:extLst>
              </a:tr>
              <a:tr h="3155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Eric CALAIS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ENS France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="" xmlns:a16="http://schemas.microsoft.com/office/drawing/2014/main" val="2749218138"/>
                  </a:ext>
                </a:extLst>
              </a:tr>
            </a:tbl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914400"/>
          </a:xfrm>
        </p:spPr>
        <p:txBody>
          <a:bodyPr numCol="1" anchor="ctr"/>
          <a:lstStyle/>
          <a:p>
            <a:pPr algn="ctr"/>
            <a:r>
              <a:rPr lang="en-US" sz="2800" b="1" dirty="0" smtClean="0"/>
              <a:t>Thematic coordinators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7762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81200" y="0"/>
            <a:ext cx="5688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FFFF"/>
                </a:solidFill>
                <a:latin typeface="Arial"/>
                <a:cs typeface="Arial"/>
              </a:rPr>
              <a:t>ROOP – Data Acquisition Plan (1/4)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6" charset="-128"/>
              <a:cs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13794"/>
              </p:ext>
            </p:extLst>
          </p:nvPr>
        </p:nvGraphicFramePr>
        <p:xfrm>
          <a:off x="152401" y="1447801"/>
          <a:ext cx="8839198" cy="519616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04999">
                  <a:extLst>
                    <a:ext uri="{9D8B030D-6E8A-4147-A177-3AD203B41FA5}">
                      <a16:colId xmlns="" xmlns:a16="http://schemas.microsoft.com/office/drawing/2014/main" val="3406845244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574800060"/>
                    </a:ext>
                  </a:extLst>
                </a:gridCol>
                <a:gridCol w="2895151">
                  <a:extLst>
                    <a:ext uri="{9D8B030D-6E8A-4147-A177-3AD203B41FA5}">
                      <a16:colId xmlns="" xmlns:a16="http://schemas.microsoft.com/office/drawing/2014/main" val="1348910308"/>
                    </a:ext>
                  </a:extLst>
                </a:gridCol>
                <a:gridCol w="2210248">
                  <a:extLst>
                    <a:ext uri="{9D8B030D-6E8A-4147-A177-3AD203B41FA5}">
                      <a16:colId xmlns="" xmlns:a16="http://schemas.microsoft.com/office/drawing/2014/main" val="2855680552"/>
                    </a:ext>
                  </a:extLst>
                </a:gridCol>
              </a:tblGrid>
              <a:tr h="484667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Data Types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Possible sensor contribution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Images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Main applications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29411676"/>
                  </a:ext>
                </a:extLst>
              </a:tr>
              <a:tr h="1990059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VHR Optical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Pixel size: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 &lt; 1 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Pleiades, </a:t>
                      </a:r>
                      <a:r>
                        <a:rPr lang="en-GB" sz="1400" dirty="0" err="1">
                          <a:effectLst/>
                        </a:rPr>
                        <a:t>Geoeye</a:t>
                      </a:r>
                      <a:r>
                        <a:rPr lang="en-GB" sz="1400" dirty="0">
                          <a:effectLst/>
                        </a:rPr>
                        <a:t>, Wordlview-1, Worldview-2, Worldview-3, </a:t>
                      </a:r>
                      <a:r>
                        <a:rPr lang="en-GB" sz="1400" dirty="0" err="1">
                          <a:effectLst/>
                        </a:rPr>
                        <a:t>QuickBird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GeoEye</a:t>
                      </a:r>
                      <a:r>
                        <a:rPr lang="en-GB" sz="1400" dirty="0">
                          <a:effectLst/>
                        </a:rPr>
                        <a:t>, Worldview-1/2/3: approx. 225 km², swath approx. 15 km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Pleiades: 400 km², swath 20 km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Could be tasked per </a:t>
                      </a:r>
                      <a:r>
                        <a:rPr lang="en-GB" sz="1400" dirty="0" err="1">
                          <a:effectLst/>
                        </a:rPr>
                        <a:t>sq</a:t>
                      </a:r>
                      <a:r>
                        <a:rPr lang="en-GB" sz="1400" dirty="0">
                          <a:effectLst/>
                        </a:rPr>
                        <a:t> km to fit specific AOIs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Housing, transport, health and education</a:t>
                      </a:r>
                      <a:endParaRPr lang="fr-FR" sz="140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Agriculture, landcover, environmental monitoring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93667448"/>
                  </a:ext>
                </a:extLst>
              </a:tr>
              <a:tr h="1498593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HR Optical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Pixel size: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1 m &lt; 30 m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Landsat-8, Sentinel-2, SPOT 6m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SPOT: 3,600 km², swath 60 km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Landsat-8: 34,000 km², swath 185 km,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Sentinel-2: 84,100 km², swath 290 km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Agriculture, </a:t>
                      </a:r>
                      <a:r>
                        <a:rPr lang="fr-FR" sz="1400" dirty="0" err="1">
                          <a:effectLst/>
                        </a:rPr>
                        <a:t>landcover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landslides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environmental</a:t>
                      </a:r>
                      <a:r>
                        <a:rPr lang="fr-FR" sz="1400" dirty="0">
                          <a:effectLst/>
                        </a:rPr>
                        <a:t> monitoring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7563340"/>
                  </a:ext>
                </a:extLst>
              </a:tr>
              <a:tr h="1208280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Medium/Low Resolution Optical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Pixel size: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&gt; 30 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Sentinel-3, MODIS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MODIS: 5,428,900 km², swath 2330 km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Sentinel-3: 1,612,900 km², swath 1270 km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Coastal apps, environmental monitoring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20404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313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AB1-06A8-4F22-9426-BBA463BEEACE}" type="slidenum">
              <a:rPr lang="en-GB" smtClean="0"/>
              <a:t>2</a:t>
            </a:fld>
            <a:endParaRPr lang="en-GB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581400" y="1371600"/>
            <a:ext cx="5867399" cy="53340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q"/>
            </a:pPr>
            <a:r>
              <a:rPr lang="fr-BE" altLang="en-US" b="1" dirty="0" err="1" smtClean="0"/>
              <a:t>Haiti</a:t>
            </a:r>
            <a:r>
              <a:rPr lang="fr-BE" altLang="en-US" b="1" dirty="0" smtClean="0"/>
              <a:t> </a:t>
            </a:r>
            <a:r>
              <a:rPr lang="fr-BE" altLang="en-US" b="1" dirty="0" err="1" smtClean="0"/>
              <a:t>Recovery</a:t>
            </a:r>
            <a:r>
              <a:rPr lang="fr-BE" altLang="en-US" b="1" dirty="0" smtClean="0"/>
              <a:t> </a:t>
            </a:r>
            <a:r>
              <a:rPr lang="fr-BE" altLang="en-US" b="1" dirty="0" err="1" smtClean="0"/>
              <a:t>Observatory</a:t>
            </a:r>
            <a:endParaRPr lang="fr-BE" altLang="en-US" b="1" dirty="0" smtClean="0"/>
          </a:p>
          <a:p>
            <a:pPr lvl="1" defTabSz="914400"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altLang="en-US" dirty="0" err="1" smtClean="0"/>
              <a:t>Status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Overview</a:t>
            </a:r>
            <a:endParaRPr lang="fr-BE" altLang="en-US" dirty="0" smtClean="0"/>
          </a:p>
          <a:p>
            <a:pPr lvl="1" defTabSz="914400"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altLang="en-US" dirty="0" smtClean="0"/>
              <a:t>Workshop in Port-au-Prince</a:t>
            </a:r>
          </a:p>
          <a:p>
            <a:pPr lvl="1" defTabSz="914400"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altLang="en-US" dirty="0" smtClean="0"/>
              <a:t>ROOP</a:t>
            </a:r>
          </a:p>
          <a:p>
            <a:pPr lvl="1" defTabSz="914400"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altLang="en-US" dirty="0" err="1" smtClean="0"/>
              <a:t>Steering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Committee</a:t>
            </a:r>
            <a:endParaRPr lang="fr-BE" altLang="en-US" dirty="0" smtClean="0"/>
          </a:p>
          <a:p>
            <a:pPr lvl="1" defTabSz="914400"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fr-BE" altLang="en-US" dirty="0" err="1" smtClean="0"/>
              <a:t>Next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Steps</a:t>
            </a:r>
            <a:endParaRPr lang="en-GB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75884" y="252228"/>
            <a:ext cx="5491716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en-GB" altLang="ja-JP" sz="2000" b="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  <a:r>
              <a:rPr lang="en-GB" altLang="ja-JP" dirty="0" smtClean="0">
                <a:latin typeface="+mj-lt"/>
                <a:ea typeface="ＭＳ Ｐゴシック" pitchFamily="-106" charset="-128"/>
                <a:cs typeface="Tahoma" pitchFamily="-106" charset="0"/>
              </a:rPr>
              <a:t>Outline</a:t>
            </a:r>
            <a:endParaRPr lang="en-US" dirty="0"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8194" name="Picture 2" descr="D:\Utilisateurs\colleta\Documents\RO\3 - Meeting\17 03 16 WGD\gettyimages-6121751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r="27217"/>
          <a:stretch/>
        </p:blipFill>
        <p:spPr bwMode="auto">
          <a:xfrm>
            <a:off x="0" y="1143000"/>
            <a:ext cx="3581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81200" y="0"/>
            <a:ext cx="5688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FFFF"/>
                </a:solidFill>
                <a:latin typeface="Arial"/>
                <a:cs typeface="Arial"/>
              </a:rPr>
              <a:t>ROOP – Data Acquisition Plan (2/4)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6" charset="-128"/>
              <a:cs typeface="Aria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45757"/>
              </p:ext>
            </p:extLst>
          </p:nvPr>
        </p:nvGraphicFramePr>
        <p:xfrm>
          <a:off x="228600" y="1524000"/>
          <a:ext cx="8686800" cy="53186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789539215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832846786"/>
                    </a:ext>
                  </a:extLst>
                </a:gridCol>
                <a:gridCol w="3085659">
                  <a:extLst>
                    <a:ext uri="{9D8B030D-6E8A-4147-A177-3AD203B41FA5}">
                      <a16:colId xmlns="" xmlns:a16="http://schemas.microsoft.com/office/drawing/2014/main" val="3999921817"/>
                    </a:ext>
                  </a:extLst>
                </a:gridCol>
                <a:gridCol w="2172141">
                  <a:extLst>
                    <a:ext uri="{9D8B030D-6E8A-4147-A177-3AD203B41FA5}">
                      <a16:colId xmlns="" xmlns:a16="http://schemas.microsoft.com/office/drawing/2014/main" val="2488383688"/>
                    </a:ext>
                  </a:extLst>
                </a:gridCol>
              </a:tblGrid>
              <a:tr h="552001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Data Types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Possible sensor contribution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Images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Main applications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1060512"/>
                  </a:ext>
                </a:extLst>
              </a:tr>
              <a:tr h="1840463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VHR SAR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Pixel </a:t>
                      </a:r>
                      <a:r>
                        <a:rPr lang="de-DE" sz="1400" dirty="0" err="1">
                          <a:effectLst/>
                        </a:rPr>
                        <a:t>size</a:t>
                      </a:r>
                      <a:r>
                        <a:rPr lang="de-DE" sz="1400" dirty="0">
                          <a:effectLst/>
                        </a:rPr>
                        <a:t>:</a:t>
                      </a:r>
                      <a:br>
                        <a:rPr lang="de-DE" sz="1400" dirty="0">
                          <a:effectLst/>
                        </a:rPr>
                      </a:br>
                      <a:r>
                        <a:rPr lang="de-DE" sz="1400" dirty="0">
                          <a:effectLst/>
                        </a:rPr>
                        <a:t> &lt; 4 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</a:rPr>
                        <a:t>Cosmo-SkyMed</a:t>
                      </a:r>
                      <a:r>
                        <a:rPr lang="es-ES_tradnl" sz="1400" dirty="0">
                          <a:effectLst/>
                        </a:rPr>
                        <a:t>, ALOS-2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</a:rPr>
                        <a:t>TerraSAR</a:t>
                      </a:r>
                      <a:r>
                        <a:rPr lang="es-ES_tradnl" sz="1400" dirty="0">
                          <a:effectLst/>
                        </a:rPr>
                        <a:t>-X, Radarsat-2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Cosmo-</a:t>
                      </a:r>
                      <a:r>
                        <a:rPr lang="en-GB" sz="1400" dirty="0" err="1">
                          <a:effectLst/>
                        </a:rPr>
                        <a:t>SkyMed,TerraSAR</a:t>
                      </a:r>
                      <a:r>
                        <a:rPr lang="en-GB" sz="1400" dirty="0">
                          <a:effectLst/>
                        </a:rPr>
                        <a:t>-X, Radardat-2, in Spotlight mode the swath is 10 km.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ALOS-2 Spotlight mode: Swath 25 km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Sentinel-1, SM full res. mode: Swath 80 km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Focus on science products (interferometry, polarimetry)</a:t>
                      </a:r>
                      <a:endParaRPr lang="fr-FR" sz="1400">
                        <a:effectLst/>
                      </a:endParaRPr>
                    </a:p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Landslides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Ground movements Fault mapping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Flood products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extLst>
                  <a:ext uri="{0D108BD9-81ED-4DB2-BD59-A6C34878D82A}">
                    <a16:rowId xmlns="" xmlns:a16="http://schemas.microsoft.com/office/drawing/2014/main" val="2554004351"/>
                  </a:ext>
                </a:extLst>
              </a:tr>
              <a:tr h="2215244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HR SAR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Pixel </a:t>
                      </a:r>
                      <a:r>
                        <a:rPr lang="de-DE" sz="1400" dirty="0" err="1">
                          <a:effectLst/>
                        </a:rPr>
                        <a:t>size</a:t>
                      </a:r>
                      <a:r>
                        <a:rPr lang="de-DE" sz="1400" dirty="0">
                          <a:effectLst/>
                        </a:rPr>
                        <a:t>:</a:t>
                      </a:r>
                      <a:br>
                        <a:rPr lang="de-DE" sz="1400" dirty="0">
                          <a:effectLst/>
                        </a:rPr>
                      </a:br>
                      <a:r>
                        <a:rPr lang="de-DE" sz="1400" dirty="0">
                          <a:effectLst/>
                        </a:rPr>
                        <a:t>4 m &lt; 30 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Cosmo-SkyMed, ALOS-2, Sentinel-1</a:t>
                      </a:r>
                      <a:endParaRPr lang="fr-FR" sz="140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Radarsat-2 (to be confirmed)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Cosmo-</a:t>
                      </a:r>
                      <a:r>
                        <a:rPr lang="en-GB" sz="1400" dirty="0" err="1">
                          <a:effectLst/>
                        </a:rPr>
                        <a:t>SkyMed</a:t>
                      </a:r>
                      <a:r>
                        <a:rPr lang="en-GB" sz="1400" dirty="0">
                          <a:effectLst/>
                        </a:rPr>
                        <a:t>, ALOS-2 </a:t>
                      </a:r>
                      <a:r>
                        <a:rPr lang="en-GB" sz="1400" dirty="0" err="1">
                          <a:effectLst/>
                        </a:rPr>
                        <a:t>Stripmap</a:t>
                      </a:r>
                      <a:r>
                        <a:rPr lang="en-GB" sz="1400" dirty="0">
                          <a:effectLst/>
                        </a:rPr>
                        <a:t> modes or ALOS-2 fine mode: Swath from 30 km to 50 km 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Cosmo-</a:t>
                      </a:r>
                      <a:r>
                        <a:rPr lang="en-GB" sz="1400" dirty="0" err="1">
                          <a:effectLst/>
                        </a:rPr>
                        <a:t>SkyMed</a:t>
                      </a:r>
                      <a:r>
                        <a:rPr lang="en-GB" sz="1400" dirty="0">
                          <a:effectLst/>
                        </a:rPr>
                        <a:t>, ALOS-2, Radarsat-2 </a:t>
                      </a:r>
                      <a:r>
                        <a:rPr lang="en-GB" sz="1400" dirty="0" err="1">
                          <a:effectLst/>
                        </a:rPr>
                        <a:t>ScanSAR</a:t>
                      </a:r>
                      <a:r>
                        <a:rPr lang="en-GB" sz="1400" dirty="0">
                          <a:effectLst/>
                        </a:rPr>
                        <a:t> modes and Sentinel-1 in SM/IW high res mode: Swath from 200 km to 350 km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Focus on science products  (interferometry, polarimetry)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Ground movements (fault mapping, landslides)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Flood products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extLst>
                  <a:ext uri="{0D108BD9-81ED-4DB2-BD59-A6C34878D82A}">
                    <a16:rowId xmlns="" xmlns:a16="http://schemas.microsoft.com/office/drawing/2014/main" val="1800783364"/>
                  </a:ext>
                </a:extLst>
              </a:tr>
              <a:tr h="497692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DEM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World DEM, Lidar DEM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Entire AoI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Flood and landslide hazard products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2" marR="68132" marT="0" marB="0" anchor="ctr"/>
                </a:tc>
                <a:extLst>
                  <a:ext uri="{0D108BD9-81ED-4DB2-BD59-A6C34878D82A}">
                    <a16:rowId xmlns="" xmlns:a16="http://schemas.microsoft.com/office/drawing/2014/main" val="274313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04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81200" y="0"/>
            <a:ext cx="5688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FFFF"/>
                </a:solidFill>
                <a:latin typeface="Arial"/>
                <a:cs typeface="Arial"/>
              </a:rPr>
              <a:t>ROOP – Data Acquisition Plan (3/4)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6" charset="-128"/>
              <a:cs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5978"/>
              </p:ext>
            </p:extLst>
          </p:nvPr>
        </p:nvGraphicFramePr>
        <p:xfrm>
          <a:off x="152400" y="2133600"/>
          <a:ext cx="8805198" cy="450453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034123">
                  <a:extLst>
                    <a:ext uri="{9D8B030D-6E8A-4147-A177-3AD203B41FA5}">
                      <a16:colId xmlns="" xmlns:a16="http://schemas.microsoft.com/office/drawing/2014/main" val="1737331907"/>
                    </a:ext>
                  </a:extLst>
                </a:gridCol>
                <a:gridCol w="1588602">
                  <a:extLst>
                    <a:ext uri="{9D8B030D-6E8A-4147-A177-3AD203B41FA5}">
                      <a16:colId xmlns="" xmlns:a16="http://schemas.microsoft.com/office/drawing/2014/main" val="1923959730"/>
                    </a:ext>
                  </a:extLst>
                </a:gridCol>
                <a:gridCol w="1876281">
                  <a:extLst>
                    <a:ext uri="{9D8B030D-6E8A-4147-A177-3AD203B41FA5}">
                      <a16:colId xmlns="" xmlns:a16="http://schemas.microsoft.com/office/drawing/2014/main" val="786489888"/>
                    </a:ext>
                  </a:extLst>
                </a:gridCol>
                <a:gridCol w="1746444">
                  <a:extLst>
                    <a:ext uri="{9D8B030D-6E8A-4147-A177-3AD203B41FA5}">
                      <a16:colId xmlns="" xmlns:a16="http://schemas.microsoft.com/office/drawing/2014/main" val="2068856606"/>
                    </a:ext>
                  </a:extLst>
                </a:gridCol>
                <a:gridCol w="1559748">
                  <a:extLst>
                    <a:ext uri="{9D8B030D-6E8A-4147-A177-3AD203B41FA5}">
                      <a16:colId xmlns="" xmlns:a16="http://schemas.microsoft.com/office/drawing/2014/main" val="23794914"/>
                    </a:ext>
                  </a:extLst>
                </a:gridCol>
              </a:tblGrid>
              <a:tr h="269858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Period/Sensor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SPOT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Pleiades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Cosmo-Skymed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TerraSAR-X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2065051574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Baseline Data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6350593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Pre-event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10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3679225019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Post-event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8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11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24201917"/>
                  </a:ext>
                </a:extLst>
              </a:tr>
              <a:tr h="269858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Monitoring Data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9503529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30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10 (34)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2268244094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10 (34)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4254536850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10 (34)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694398096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2020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10 (34)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30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3888858118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7708695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Total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14+32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8+120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8+40 (132)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19+120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2142620949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80630"/>
                  </a:ext>
                </a:extLst>
              </a:tr>
              <a:tr h="164707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Main Applications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Agriculture, Forests and protected areas, health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Coastal zone monitoring, population displacement, road networks, rural settlements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Water system monitoring – rapid change detection/ obstructions, (landslides stacks of 24 added to 10 annual)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Landslides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650" marR="91650" marT="0" marB="0"/>
                </a:tc>
                <a:extLst>
                  <a:ext uri="{0D108BD9-81ED-4DB2-BD59-A6C34878D82A}">
                    <a16:rowId xmlns="" xmlns:a16="http://schemas.microsoft.com/office/drawing/2014/main" val="129976053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3514" y="1219200"/>
            <a:ext cx="8704083" cy="74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Describes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the current understanding of data needs based on planned applications and products. 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To be discuss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48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81200" y="0"/>
            <a:ext cx="5688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FFFF"/>
                </a:solidFill>
                <a:latin typeface="Arial"/>
                <a:cs typeface="Arial"/>
              </a:rPr>
              <a:t>ROOP – Data Acquisition Plan (4/4)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6" charset="-128"/>
              <a:cs typeface="Aria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9284"/>
              </p:ext>
            </p:extLst>
          </p:nvPr>
        </p:nvGraphicFramePr>
        <p:xfrm>
          <a:off x="228600" y="1447797"/>
          <a:ext cx="8750731" cy="464819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942923">
                  <a:extLst>
                    <a:ext uri="{9D8B030D-6E8A-4147-A177-3AD203B41FA5}">
                      <a16:colId xmlns="" xmlns:a16="http://schemas.microsoft.com/office/drawing/2014/main" val="3127153563"/>
                    </a:ext>
                  </a:extLst>
                </a:gridCol>
                <a:gridCol w="1735836">
                  <a:extLst>
                    <a:ext uri="{9D8B030D-6E8A-4147-A177-3AD203B41FA5}">
                      <a16:colId xmlns="" xmlns:a16="http://schemas.microsoft.com/office/drawing/2014/main" val="2415141606"/>
                    </a:ext>
                  </a:extLst>
                </a:gridCol>
                <a:gridCol w="1504334">
                  <a:extLst>
                    <a:ext uri="{9D8B030D-6E8A-4147-A177-3AD203B41FA5}">
                      <a16:colId xmlns="" xmlns:a16="http://schemas.microsoft.com/office/drawing/2014/main" val="4021098839"/>
                    </a:ext>
                  </a:extLst>
                </a:gridCol>
                <a:gridCol w="1901674">
                  <a:extLst>
                    <a:ext uri="{9D8B030D-6E8A-4147-A177-3AD203B41FA5}">
                      <a16:colId xmlns="" xmlns:a16="http://schemas.microsoft.com/office/drawing/2014/main" val="3096830697"/>
                    </a:ext>
                  </a:extLst>
                </a:gridCol>
                <a:gridCol w="1665964">
                  <a:extLst>
                    <a:ext uri="{9D8B030D-6E8A-4147-A177-3AD203B41FA5}">
                      <a16:colId xmlns="" xmlns:a16="http://schemas.microsoft.com/office/drawing/2014/main" val="752528944"/>
                    </a:ext>
                  </a:extLst>
                </a:gridCol>
              </a:tblGrid>
              <a:tr h="277259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Period/Sensor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RADARSAT-2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ALOS-2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ROSKOSMOS VHR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Sentinel 2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1059872785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Baseline Data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6737242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Pre-event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3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6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2350109760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Post-event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6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2412281663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Monitoring Data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283533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2017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6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15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1834206475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2018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15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3757931954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2019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15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30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223307000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2020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30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3681541308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478457470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Total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10+40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12+24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4+60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9+120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3102243217"/>
                  </a:ext>
                </a:extLst>
              </a:tr>
              <a:tr h="250022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2169414971"/>
                  </a:ext>
                </a:extLst>
              </a:tr>
              <a:tr h="1620697"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Main Applications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Water system monitoring, post event status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Change detection (also landslide coherence)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Coastal zone monitoring, population displacement, road networks, rural settlements</a:t>
                      </a:r>
                      <a:endParaRPr lang="fr-F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Land Use (all topics), Agriculture, Forests and protected areas</a:t>
                      </a:r>
                      <a:endParaRPr lang="fr-F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8511" marR="78511" marT="0" marB="0"/>
                </a:tc>
                <a:extLst>
                  <a:ext uri="{0D108BD9-81ED-4DB2-BD59-A6C34878D82A}">
                    <a16:rowId xmlns="" xmlns:a16="http://schemas.microsoft.com/office/drawing/2014/main" val="2215801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978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AB1-06A8-4F22-9426-BBA463BEEACE}" type="slidenum">
              <a:rPr lang="en-GB" smtClean="0"/>
              <a:t>23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81200" y="0"/>
            <a:ext cx="5688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rgbClr val="FFFFFF"/>
                </a:solidFill>
                <a:latin typeface="Arial"/>
                <a:cs typeface="Arial"/>
              </a:rPr>
              <a:t>RO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800" b="1" kern="0" noProof="0" dirty="0" err="1" smtClean="0">
                <a:solidFill>
                  <a:srgbClr val="FFFFFF"/>
                </a:solidFill>
                <a:latin typeface="Arial"/>
                <a:cs typeface="Arial"/>
              </a:rPr>
              <a:t>otcloud</a:t>
            </a:r>
            <a:r>
              <a:rPr lang="en-US" sz="2800" b="1" kern="0" noProof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kern="0" noProof="0" dirty="0" smtClean="0">
                <a:solidFill>
                  <a:schemeClr val="bg1"/>
                </a:solidFill>
                <a:latin typeface="Arial"/>
                <a:cs typeface="Arial"/>
              </a:rPr>
              <a:t>Platform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pitchFamily="-106" charset="-128"/>
                <a:cs typeface="Arial"/>
              </a:rPr>
              <a:t>www.recovery-observatory.org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6" charset="-128"/>
              <a:cs typeface="Arial"/>
            </a:endParaRPr>
          </a:p>
        </p:txBody>
      </p:sp>
      <p:pic>
        <p:nvPicPr>
          <p:cNvPr id="7170" name="Picture 2" descr="D:\Utilisateurs\colleta\Documents\RO\3 - Meeting\17 03 16 WGD\dotcloud R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9"/>
          <a:stretch/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9186"/>
            <a:ext cx="1143160" cy="3429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28960" y="1307068"/>
            <a:ext cx="708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r-FR" b="1" dirty="0" smtClean="0"/>
              <a:t>Translation of key </a:t>
            </a:r>
            <a:r>
              <a:rPr lang="fr-FR" b="1" dirty="0" err="1" smtClean="0"/>
              <a:t>texts</a:t>
            </a:r>
            <a:r>
              <a:rPr lang="fr-FR" b="1" dirty="0" smtClean="0"/>
              <a:t>. </a:t>
            </a:r>
            <a:r>
              <a:rPr lang="fr-FR" b="1" dirty="0" err="1" smtClean="0"/>
              <a:t>Multilingual</a:t>
            </a:r>
            <a:r>
              <a:rPr lang="fr-FR" b="1" dirty="0" smtClean="0"/>
              <a:t> by </a:t>
            </a:r>
            <a:r>
              <a:rPr lang="fr-FR" b="1" dirty="0" err="1" smtClean="0"/>
              <a:t>October</a:t>
            </a:r>
            <a:r>
              <a:rPr lang="fr-F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2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24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371600"/>
            <a:ext cx="9144000" cy="5105400"/>
          </a:xfrm>
        </p:spPr>
        <p:txBody>
          <a:bodyPr/>
          <a:lstStyle/>
          <a:p>
            <a:r>
              <a:rPr lang="en-US" sz="2200" dirty="0" smtClean="0"/>
              <a:t>Day-to-day management of the RO – </a:t>
            </a:r>
            <a:r>
              <a:rPr lang="en-US" sz="2200" dirty="0" err="1" smtClean="0"/>
              <a:t>telcon</a:t>
            </a:r>
            <a:r>
              <a:rPr lang="en-US" sz="2200" dirty="0" smtClean="0"/>
              <a:t> every 3/4 months 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Member of the Haiti </a:t>
            </a:r>
            <a:r>
              <a:rPr lang="en-US" sz="2200" dirty="0"/>
              <a:t>RO </a:t>
            </a:r>
            <a:r>
              <a:rPr lang="en-US" sz="2200" b="1" dirty="0"/>
              <a:t>Steering Committee (SC) </a:t>
            </a:r>
            <a:r>
              <a:rPr lang="en-US" sz="2200" b="1" dirty="0" smtClean="0"/>
              <a:t>:</a:t>
            </a:r>
            <a:br>
              <a:rPr lang="en-US" sz="2200" b="1" dirty="0" smtClean="0"/>
            </a:br>
            <a:r>
              <a:rPr lang="fr-FR" dirty="0" smtClean="0"/>
              <a:t>- </a:t>
            </a:r>
            <a:r>
              <a:rPr lang="fr-FR" dirty="0"/>
              <a:t>Michèle ORIOL (</a:t>
            </a:r>
            <a:r>
              <a:rPr lang="fr-FR" b="1" dirty="0"/>
              <a:t>CIAT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/>
              <a:t>Boby PIARD (</a:t>
            </a:r>
            <a:r>
              <a:rPr lang="fr-FR" b="1" dirty="0"/>
              <a:t>CNIGS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/>
              <a:t>Dwinell BELIZAIRE (</a:t>
            </a:r>
            <a:r>
              <a:rPr lang="fr-FR" b="1" dirty="0"/>
              <a:t>ONEV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/>
              <a:t>Martine THERER </a:t>
            </a:r>
            <a:r>
              <a:rPr lang="fr-FR" dirty="0" smtClean="0"/>
              <a:t>and </a:t>
            </a:r>
            <a:r>
              <a:rPr lang="fr-FR" dirty="0"/>
              <a:t>Chiara MELUCCI </a:t>
            </a:r>
            <a:r>
              <a:rPr lang="fr-FR" dirty="0" smtClean="0"/>
              <a:t>(</a:t>
            </a:r>
            <a:r>
              <a:rPr lang="fr-FR" b="1" dirty="0" smtClean="0"/>
              <a:t>UNDP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/>
              <a:t>Mare LO </a:t>
            </a:r>
            <a:r>
              <a:rPr lang="fr-FR" dirty="0" smtClean="0"/>
              <a:t>and </a:t>
            </a:r>
            <a:r>
              <a:rPr lang="fr-FR" dirty="0"/>
              <a:t>Sergio </a:t>
            </a:r>
            <a:r>
              <a:rPr lang="fr-FR" dirty="0" smtClean="0"/>
              <a:t>DELL’ANNA </a:t>
            </a:r>
            <a:r>
              <a:rPr lang="fr-FR" dirty="0"/>
              <a:t>(</a:t>
            </a:r>
            <a:r>
              <a:rPr lang="fr-FR" b="1" dirty="0"/>
              <a:t>WB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/>
              <a:t>Simona ZOFFOLI </a:t>
            </a:r>
            <a:r>
              <a:rPr lang="fr-FR" dirty="0" smtClean="0"/>
              <a:t>and </a:t>
            </a:r>
            <a:r>
              <a:rPr lang="fr-FR" dirty="0"/>
              <a:t>Giorgio BONI (</a:t>
            </a:r>
            <a:r>
              <a:rPr lang="fr-FR" b="1" dirty="0"/>
              <a:t>ASI</a:t>
            </a:r>
            <a:r>
              <a:rPr lang="fr-FR" dirty="0"/>
              <a:t>/ </a:t>
            </a:r>
            <a:r>
              <a:rPr lang="fr-FR" b="1" dirty="0"/>
              <a:t>CIMA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/>
              <a:t>Stéphane CHALIFOUX (</a:t>
            </a:r>
            <a:r>
              <a:rPr lang="fr-FR" b="1" dirty="0"/>
              <a:t>CSA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/>
              <a:t>Hélène de BOISSEZON (</a:t>
            </a:r>
            <a:r>
              <a:rPr lang="fr-FR" b="1" dirty="0"/>
              <a:t>CNES</a:t>
            </a:r>
            <a:r>
              <a:rPr lang="fr-FR" dirty="0" smtClean="0"/>
              <a:t>)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b="1" dirty="0" smtClean="0"/>
          </a:p>
          <a:p>
            <a:r>
              <a:rPr lang="en-US" sz="2200" dirty="0" smtClean="0"/>
              <a:t>First SC meeting planned on 27th September 2017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943600" cy="533400"/>
          </a:xfrm>
        </p:spPr>
        <p:txBody>
          <a:bodyPr/>
          <a:lstStyle/>
          <a:p>
            <a:pPr algn="ctr"/>
            <a:r>
              <a:rPr lang="en-US" sz="2800" b="1" dirty="0" smtClean="0"/>
              <a:t>Haiti RO Steering Committee #1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6824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25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Development </a:t>
            </a:r>
            <a:r>
              <a:rPr lang="en-US" sz="2800" dirty="0"/>
              <a:t>of </a:t>
            </a:r>
            <a:r>
              <a:rPr lang="en-US" sz="2800" dirty="0" smtClean="0"/>
              <a:t>first </a:t>
            </a:r>
            <a:r>
              <a:rPr lang="en-US" sz="2800" dirty="0"/>
              <a:t>applications based on identified requirements </a:t>
            </a:r>
            <a:r>
              <a:rPr lang="en-US" sz="2800" dirty="0" smtClean="0"/>
              <a:t>from Users workshop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Haitian Web Portal for all Spatial Data being established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Technical mission end 2017, to validate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products, plan capacity building and dissemination 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Solicitation </a:t>
            </a:r>
            <a:r>
              <a:rPr lang="en-US" sz="2800" dirty="0"/>
              <a:t>of new funding </a:t>
            </a:r>
            <a:r>
              <a:rPr lang="en-US" sz="2800" dirty="0" smtClean="0"/>
              <a:t>and partners </a:t>
            </a:r>
            <a:r>
              <a:rPr lang="en-US" sz="2800" dirty="0"/>
              <a:t>to augment </a:t>
            </a:r>
            <a:r>
              <a:rPr lang="en-US" sz="2800" dirty="0" smtClean="0"/>
              <a:t>applications offered and to develop Capacity Building capacities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Reporting to major stakeholders (WB, GFDRR, UN)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5791200" cy="762000"/>
          </a:xfrm>
        </p:spPr>
        <p:txBody>
          <a:bodyPr/>
          <a:lstStyle/>
          <a:p>
            <a:pPr algn="ctr"/>
            <a:r>
              <a:rPr lang="en-US" sz="2800" b="1" dirty="0" smtClean="0"/>
              <a:t>Haiti RO - Next </a:t>
            </a:r>
            <a:r>
              <a:rPr lang="en-US" sz="2800" b="1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175422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l" defTabSz="914400"/>
            <a:fld id="{86CB4B4D-7CA3-9044-876B-883B54F8677D}" type="slidenum">
              <a:rPr>
                <a:solidFill>
                  <a:srgbClr val="1F497D"/>
                </a:solidFill>
              </a:rPr>
              <a:pPr algn="l" defTabSz="914400"/>
              <a:t>26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 A</a:t>
            </a:r>
            <a:r>
              <a:rPr lang="en-GB" b="1" dirty="0" smtClean="0"/>
              <a:t>ugust </a:t>
            </a:r>
            <a:r>
              <a:rPr lang="en-GB" b="1" dirty="0"/>
              <a:t>2017 – </a:t>
            </a:r>
            <a:r>
              <a:rPr lang="en-GB" b="1" dirty="0" smtClean="0"/>
              <a:t>Haiti RO </a:t>
            </a:r>
            <a:r>
              <a:rPr lang="en-GB" b="1" dirty="0"/>
              <a:t>Establishment </a:t>
            </a:r>
            <a:endParaRPr lang="fr-FR" b="1" dirty="0"/>
          </a:p>
          <a:p>
            <a:r>
              <a:rPr lang="en-GB" sz="1800" dirty="0"/>
              <a:t>Discussion of MOUs with Haitian users and partners, </a:t>
            </a:r>
            <a:r>
              <a:rPr lang="en-GB" sz="1800" dirty="0" smtClean="0"/>
              <a:t>Establishment </a:t>
            </a:r>
            <a:r>
              <a:rPr lang="en-GB" sz="1800" dirty="0"/>
              <a:t>of </a:t>
            </a:r>
            <a:r>
              <a:rPr lang="en-GB" sz="1800" dirty="0" smtClean="0"/>
              <a:t>IT </a:t>
            </a:r>
            <a:r>
              <a:rPr lang="en-GB" sz="1800" dirty="0"/>
              <a:t>infrastructure  with charter images, baseline </a:t>
            </a:r>
            <a:r>
              <a:rPr lang="fr-FR" sz="1800" dirty="0" err="1" smtClean="0"/>
              <a:t>pre</a:t>
            </a:r>
            <a:r>
              <a:rPr lang="fr-FR" sz="1800" dirty="0" smtClean="0"/>
              <a:t>/post-</a:t>
            </a:r>
            <a:r>
              <a:rPr lang="fr-FR" sz="1800" dirty="0" err="1" smtClean="0"/>
              <a:t>event</a:t>
            </a:r>
            <a:endParaRPr lang="fr-FR" sz="1800" dirty="0" smtClean="0"/>
          </a:p>
          <a:p>
            <a:r>
              <a:rPr lang="en-GB" sz="1800" b="1" dirty="0" smtClean="0"/>
              <a:t>First </a:t>
            </a:r>
            <a:r>
              <a:rPr lang="en-GB" sz="1800" b="1" dirty="0"/>
              <a:t>User workshop </a:t>
            </a:r>
            <a:r>
              <a:rPr lang="en-GB" sz="1800" dirty="0"/>
              <a:t>in Haiti to provide further input to the ROOP and finalise the </a:t>
            </a:r>
            <a:r>
              <a:rPr lang="en-GB" sz="1800" dirty="0" smtClean="0"/>
              <a:t>Haiti RO </a:t>
            </a:r>
            <a:r>
              <a:rPr lang="en-GB" sz="1800" dirty="0"/>
              <a:t>baseline.</a:t>
            </a:r>
            <a:endParaRPr lang="fr-FR" sz="1800" dirty="0"/>
          </a:p>
          <a:p>
            <a:pPr marL="0" indent="0">
              <a:buNone/>
            </a:pPr>
            <a:r>
              <a:rPr lang="en-GB" b="1" dirty="0" smtClean="0"/>
              <a:t>Sept 2017 to early 2018 </a:t>
            </a:r>
            <a:r>
              <a:rPr lang="en-GB" b="1" dirty="0"/>
              <a:t>– </a:t>
            </a:r>
            <a:r>
              <a:rPr lang="en-GB" b="1" dirty="0" smtClean="0"/>
              <a:t>Haiti RO Commissioning</a:t>
            </a:r>
            <a:endParaRPr lang="fr-FR" sz="1800" dirty="0"/>
          </a:p>
          <a:p>
            <a:r>
              <a:rPr lang="en-GB" sz="1800" dirty="0"/>
              <a:t>Incorporating the first products into the Haiti RO and ensuring easy access </a:t>
            </a:r>
            <a:endParaRPr lang="fr-FR" sz="1800" dirty="0"/>
          </a:p>
          <a:p>
            <a:r>
              <a:rPr lang="en-GB" sz="1800" dirty="0" smtClean="0"/>
              <a:t>Definition of </a:t>
            </a:r>
            <a:r>
              <a:rPr lang="en-GB" sz="1800" dirty="0"/>
              <a:t>c</a:t>
            </a:r>
            <a:r>
              <a:rPr lang="en-GB" sz="1800" dirty="0" smtClean="0"/>
              <a:t>apacity </a:t>
            </a:r>
            <a:r>
              <a:rPr lang="en-GB" sz="1800" dirty="0"/>
              <a:t>b</a:t>
            </a:r>
            <a:r>
              <a:rPr lang="en-GB" sz="1800" dirty="0" smtClean="0"/>
              <a:t>uilding </a:t>
            </a:r>
            <a:r>
              <a:rPr lang="en-GB" sz="1800" dirty="0"/>
              <a:t>plan </a:t>
            </a:r>
            <a:endParaRPr lang="fr-FR" sz="1800" dirty="0"/>
          </a:p>
          <a:p>
            <a:r>
              <a:rPr lang="en-GB" sz="1800" dirty="0" smtClean="0"/>
              <a:t>Solicitation </a:t>
            </a:r>
            <a:r>
              <a:rPr lang="en-GB" sz="1800" dirty="0"/>
              <a:t>of new partnerships </a:t>
            </a:r>
            <a:r>
              <a:rPr lang="en-GB" sz="1800" dirty="0" smtClean="0"/>
              <a:t>(for value-adding and capacity building)</a:t>
            </a:r>
            <a:endParaRPr lang="fr-FR" sz="1800" dirty="0"/>
          </a:p>
          <a:p>
            <a:r>
              <a:rPr lang="en-GB" sz="1800" dirty="0" smtClean="0"/>
              <a:t>Animating </a:t>
            </a:r>
            <a:r>
              <a:rPr lang="en-GB" sz="1800" dirty="0"/>
              <a:t>the user forum; </a:t>
            </a:r>
            <a:r>
              <a:rPr lang="en-GB" sz="1800" dirty="0" smtClean="0"/>
              <a:t>Encouraging </a:t>
            </a:r>
            <a:r>
              <a:rPr lang="en-GB" sz="1800" dirty="0"/>
              <a:t>and promoting </a:t>
            </a:r>
            <a:r>
              <a:rPr lang="en-GB" sz="1800" dirty="0" smtClean="0"/>
              <a:t>Haiti RO </a:t>
            </a:r>
            <a:r>
              <a:rPr lang="en-GB" sz="1800" dirty="0"/>
              <a:t>use. </a:t>
            </a:r>
            <a:r>
              <a:rPr lang="en-GB" sz="1800" b="1" dirty="0" smtClean="0"/>
              <a:t>First </a:t>
            </a:r>
            <a:r>
              <a:rPr lang="en-GB" sz="1800" b="1" dirty="0"/>
              <a:t>“early evaluation”</a:t>
            </a:r>
            <a:r>
              <a:rPr lang="en-GB" sz="1800" dirty="0"/>
              <a:t>, with a report to </a:t>
            </a:r>
            <a:r>
              <a:rPr lang="en-GB" sz="1800" dirty="0" smtClean="0"/>
              <a:t>Haiti RO Steering Committee </a:t>
            </a:r>
          </a:p>
          <a:p>
            <a:pPr marL="0" indent="0">
              <a:buNone/>
            </a:pPr>
            <a:r>
              <a:rPr lang="en-GB" b="1" dirty="0" smtClean="0"/>
              <a:t>To </a:t>
            </a:r>
            <a:r>
              <a:rPr lang="en-GB" b="1" dirty="0"/>
              <a:t>end </a:t>
            </a:r>
            <a:r>
              <a:rPr lang="en-GB" b="1" dirty="0" smtClean="0"/>
              <a:t>2020 – Haiti RO Steady-state Operation / Generic RO definition</a:t>
            </a:r>
            <a:endParaRPr lang="fr-FR" b="1" dirty="0" smtClean="0"/>
          </a:p>
          <a:p>
            <a:r>
              <a:rPr lang="en-GB" sz="1800" dirty="0" smtClean="0"/>
              <a:t>Ensure </a:t>
            </a:r>
            <a:r>
              <a:rPr lang="en-GB" sz="1800" dirty="0"/>
              <a:t>IT updates,  engage in capacity building activities, generate regular products, report on </a:t>
            </a:r>
            <a:r>
              <a:rPr lang="en-GB" sz="1800" dirty="0" smtClean="0"/>
              <a:t>Haiti RO </a:t>
            </a:r>
            <a:r>
              <a:rPr lang="en-GB" sz="1800" dirty="0"/>
              <a:t>annually to stakeholders and </a:t>
            </a:r>
            <a:r>
              <a:rPr lang="en-GB" sz="1800" dirty="0" smtClean="0"/>
              <a:t>partners</a:t>
            </a:r>
          </a:p>
          <a:p>
            <a:r>
              <a:rPr lang="fr-FR" sz="1800" dirty="0" err="1" smtClean="0"/>
              <a:t>Analysis</a:t>
            </a:r>
            <a:r>
              <a:rPr lang="fr-FR" sz="1800" dirty="0" smtClean="0"/>
              <a:t> of </a:t>
            </a:r>
            <a:r>
              <a:rPr lang="fr-FR" sz="1800" dirty="0" err="1" smtClean="0"/>
              <a:t>Haiti</a:t>
            </a:r>
            <a:r>
              <a:rPr lang="fr-FR" sz="1800" dirty="0" smtClean="0"/>
              <a:t> RO </a:t>
            </a:r>
            <a:r>
              <a:rPr lang="fr-FR" sz="1800" dirty="0" err="1" smtClean="0"/>
              <a:t>operation</a:t>
            </a:r>
            <a:r>
              <a:rPr lang="fr-FR" sz="1800" dirty="0" smtClean="0"/>
              <a:t> &amp; </a:t>
            </a:r>
            <a:r>
              <a:rPr lang="fr-FR" sz="1800" dirty="0" err="1" smtClean="0"/>
              <a:t>results</a:t>
            </a:r>
            <a:r>
              <a:rPr lang="fr-FR" sz="1800" dirty="0" smtClean="0"/>
              <a:t>, to </a:t>
            </a:r>
            <a:r>
              <a:rPr lang="fr-FR" sz="1800" dirty="0" err="1" smtClean="0"/>
              <a:t>derive</a:t>
            </a:r>
            <a:r>
              <a:rPr lang="fr-FR" sz="1800" dirty="0" smtClean="0"/>
              <a:t> </a:t>
            </a:r>
            <a:r>
              <a:rPr lang="fr-FR" sz="1800" b="1" dirty="0" err="1" smtClean="0"/>
              <a:t>Generic</a:t>
            </a:r>
            <a:r>
              <a:rPr lang="fr-FR" sz="1800" b="1" dirty="0" smtClean="0"/>
              <a:t> RO </a:t>
            </a:r>
            <a:r>
              <a:rPr lang="fr-FR" sz="1800" b="1" dirty="0" err="1" smtClean="0"/>
              <a:t>specifications</a:t>
            </a:r>
            <a:endParaRPr lang="fr-FR" sz="1800" b="1" dirty="0"/>
          </a:p>
          <a:p>
            <a:r>
              <a:rPr lang="en-US" sz="1800" dirty="0"/>
              <a:t>Preparation of </a:t>
            </a:r>
            <a:r>
              <a:rPr lang="en-US" sz="1800" b="1" dirty="0" smtClean="0"/>
              <a:t>Haiti RO closure</a:t>
            </a:r>
            <a:r>
              <a:rPr lang="en-CA" sz="1800" dirty="0"/>
              <a:t>, including e</a:t>
            </a:r>
            <a:r>
              <a:rPr lang="en-US" sz="1800" dirty="0"/>
              <a:t>valuation</a:t>
            </a:r>
            <a:r>
              <a:rPr lang="en-CA" sz="1800" dirty="0"/>
              <a:t> and l</a:t>
            </a:r>
            <a:r>
              <a:rPr lang="en-US" sz="1800" dirty="0" err="1"/>
              <a:t>egacy</a:t>
            </a:r>
            <a:r>
              <a:rPr lang="en-US" sz="1800" dirty="0"/>
              <a:t> strategies</a:t>
            </a:r>
            <a:r>
              <a:rPr lang="en-US" sz="1800" dirty="0" smtClean="0"/>
              <a:t>.</a:t>
            </a:r>
          </a:p>
          <a:p>
            <a:endParaRPr lang="fr-FR" sz="1800" dirty="0"/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endParaRPr lang="fr-F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5791200" cy="762000"/>
          </a:xfrm>
        </p:spPr>
        <p:txBody>
          <a:bodyPr/>
          <a:lstStyle/>
          <a:p>
            <a:pPr algn="ctr"/>
            <a:r>
              <a:rPr lang="en-US" sz="2800" b="1" dirty="0" smtClean="0"/>
              <a:t>RO Timeline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4304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tilisateurs\colleta\Documents\RO\Dossier Tech\PHR\haiti_pleiades_postEvent_v3_cloudsMax75_100d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19735" r="5170" b="22176"/>
          <a:stretch/>
        </p:blipFill>
        <p:spPr bwMode="auto">
          <a:xfrm>
            <a:off x="4659086" y="1080120"/>
            <a:ext cx="4484914" cy="25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tilisateurs\colleta\Documents\RO\Dossier Tech\DigitalGlobe\haiti_Americandata_postEvent_cloudsMax75_100dp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0775" r="1429" b="4042"/>
          <a:stretch/>
        </p:blipFill>
        <p:spPr bwMode="auto">
          <a:xfrm>
            <a:off x="4572000" y="3645932"/>
            <a:ext cx="4572000" cy="32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Utilisateurs\colleta\Documents\RO\Dossier Tech\TerraSAR-X\haiti_TerraSAR-X_postEven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27675" r="17776" b="13053"/>
          <a:stretch/>
        </p:blipFill>
        <p:spPr bwMode="auto">
          <a:xfrm>
            <a:off x="0" y="1080120"/>
            <a:ext cx="4705120" cy="25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AB1-06A8-4F22-9426-BBA463BEEAC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81200" y="-76200"/>
            <a:ext cx="568863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srgbClr val="FFFFFF"/>
                </a:solidFill>
                <a:latin typeface="Arial"/>
                <a:cs typeface="Arial"/>
              </a:rPr>
              <a:t>THANK YOU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srgbClr val="FFFFFF"/>
                </a:solidFill>
                <a:latin typeface="Arial"/>
                <a:cs typeface="Arial"/>
              </a:rPr>
              <a:t>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srgbClr val="FFFFFF"/>
                </a:solidFill>
                <a:latin typeface="Arial"/>
                <a:cs typeface="Arial"/>
              </a:rPr>
              <a:t>YOUR ATTENTION</a:t>
            </a:r>
          </a:p>
        </p:txBody>
      </p:sp>
      <p:pic>
        <p:nvPicPr>
          <p:cNvPr id="6" name="Picture 4" descr="D:\Utilisateurs\colleta\Documents\RO\Dossier Tech\ALOS-2\haiti_Alos2_preEv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4448" r="1573" b="19541"/>
          <a:stretch/>
        </p:blipFill>
        <p:spPr bwMode="auto">
          <a:xfrm>
            <a:off x="0" y="3657601"/>
            <a:ext cx="47409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76600"/>
            <a:ext cx="470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err="1">
                <a:solidFill>
                  <a:srgbClr val="FFFFFF"/>
                </a:solidFill>
                <a:latin typeface="Arial"/>
                <a:cs typeface="Arial"/>
              </a:rPr>
              <a:t>TerraSAR</a:t>
            </a:r>
            <a:r>
              <a:rPr lang="en-US" kern="0" dirty="0">
                <a:solidFill>
                  <a:srgbClr val="FFFFFF"/>
                </a:solidFill>
                <a:latin typeface="Arial"/>
                <a:cs typeface="Arial"/>
              </a:rPr>
              <a:t>-X </a:t>
            </a:r>
            <a:r>
              <a:rPr lang="en-US" kern="0" dirty="0" err="1" smtClean="0">
                <a:solidFill>
                  <a:srgbClr val="FFFFFF"/>
                </a:solidFill>
                <a:latin typeface="Arial"/>
                <a:cs typeface="Arial"/>
              </a:rPr>
              <a:t>TanDEM</a:t>
            </a:r>
            <a:r>
              <a:rPr lang="en-US" kern="0" dirty="0" smtClean="0">
                <a:solidFill>
                  <a:srgbClr val="FFFFFF"/>
                </a:solidFill>
                <a:latin typeface="Arial"/>
                <a:cs typeface="Arial"/>
              </a:rPr>
              <a:t>-X (post-Matthew)</a:t>
            </a:r>
            <a:endParaRPr lang="en-US" kern="0" dirty="0">
              <a:solidFill>
                <a:srgbClr val="FFFFFF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657" y="6488669"/>
            <a:ext cx="470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  <a:cs typeface="Arial"/>
              </a:rPr>
              <a:t>ALOS-2 (</a:t>
            </a:r>
            <a:r>
              <a:rPr lang="en-US" kern="0" dirty="0" err="1" smtClean="0">
                <a:solidFill>
                  <a:srgbClr val="FFFFFF"/>
                </a:solidFill>
                <a:latin typeface="Arial"/>
                <a:cs typeface="Arial"/>
              </a:rPr>
              <a:t>pré</a:t>
            </a:r>
            <a:r>
              <a:rPr lang="en-US" kern="0" dirty="0" smtClean="0">
                <a:solidFill>
                  <a:srgbClr val="FFFFFF"/>
                </a:solidFill>
                <a:latin typeface="Arial"/>
                <a:cs typeface="Arial"/>
              </a:rPr>
              <a:t>-Matthew)</a:t>
            </a:r>
            <a:endParaRPr lang="en-US" kern="0" dirty="0">
              <a:solidFill>
                <a:srgbClr val="FFFFFF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64886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  <a:cs typeface="Arial"/>
              </a:rPr>
              <a:t>WorldView-1/2, </a:t>
            </a:r>
            <a:r>
              <a:rPr lang="en-US" b="1" kern="0" dirty="0" err="1" smtClean="0">
                <a:solidFill>
                  <a:srgbClr val="FFFFFF"/>
                </a:solidFill>
                <a:latin typeface="Arial"/>
                <a:cs typeface="Arial"/>
              </a:rPr>
              <a:t>Geoeye</a:t>
            </a:r>
            <a:r>
              <a:rPr lang="en-US" b="1" kern="0" dirty="0" smtClean="0">
                <a:solidFill>
                  <a:srgbClr val="FFFFFF"/>
                </a:solidFill>
                <a:latin typeface="Arial"/>
                <a:cs typeface="Arial"/>
              </a:rPr>
              <a:t> (post-Matthew)</a:t>
            </a:r>
            <a:endParaRPr lang="en-US" b="1" kern="0" dirty="0">
              <a:solidFill>
                <a:srgbClr val="FFFFFF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2766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err="1" smtClean="0">
                <a:solidFill>
                  <a:srgbClr val="FFFFFF"/>
                </a:solidFill>
                <a:latin typeface="Arial"/>
                <a:cs typeface="Arial"/>
              </a:rPr>
              <a:t>Pléiades</a:t>
            </a:r>
            <a:r>
              <a:rPr lang="en-US" kern="0" dirty="0" smtClean="0">
                <a:solidFill>
                  <a:srgbClr val="FFFFFF"/>
                </a:solidFill>
                <a:latin typeface="Arial"/>
                <a:cs typeface="Arial"/>
              </a:rPr>
              <a:t> (post-Matthew)</a:t>
            </a:r>
            <a:endParaRPr lang="en-US" kern="0" dirty="0">
              <a:solidFill>
                <a:srgbClr val="FFFFFF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7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975884" y="252228"/>
            <a:ext cx="5491716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en-GB" altLang="ja-JP" sz="2000" b="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  <a:r>
              <a:rPr lang="en-GB" altLang="ja-JP" dirty="0">
                <a:latin typeface="+mj-lt"/>
                <a:ea typeface="ＭＳ Ｐゴシック" pitchFamily="-106" charset="-128"/>
                <a:cs typeface="Tahoma" pitchFamily="-106" charset="0"/>
              </a:rPr>
              <a:t>RO Status Overview</a:t>
            </a:r>
            <a:endParaRPr lang="en-US" dirty="0"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3</a:t>
            </a:fld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-457200" y="4904363"/>
            <a:ext cx="9601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Triggering </a:t>
            </a:r>
            <a:r>
              <a:rPr lang="en-GB" altLang="ja-JP" sz="2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of the RO </a:t>
            </a:r>
            <a:r>
              <a:rPr lang="en-GB" altLang="ja-JP" sz="2000" b="1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decided by CEOS Chair in consultation with CEOS Principals</a:t>
            </a:r>
            <a:r>
              <a:rPr lang="en-GB" altLang="ja-JP" sz="2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, December 22, 2016</a:t>
            </a:r>
            <a:r>
              <a:rPr lang="en-GB" altLang="ja-JP" sz="2000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, after </a:t>
            </a:r>
            <a:r>
              <a:rPr lang="en-GB" altLang="ja-JP" sz="20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 pitchFamily="50" charset="-128"/>
                <a:cs typeface="Arial"/>
              </a:rPr>
              <a:t>Hurricane Matthew - October 2016</a:t>
            </a:r>
            <a:endParaRPr lang="en-GB" altLang="ja-JP" sz="2000" dirty="0">
              <a:solidFill>
                <a:schemeClr val="accent2">
                  <a:lumMod val="75000"/>
                </a:schemeClr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000" b="1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Mission to Haiti 31 Jan - 3 Feb 2017 </a:t>
            </a:r>
            <a:r>
              <a:rPr lang="en-GB" altLang="ja-JP" sz="2000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to establish partnership with Haiti RO users and </a:t>
            </a:r>
            <a:r>
              <a:rPr lang="en-GB" altLang="ja-JP" sz="2000" dirty="0" smtClean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stakeholders</a:t>
            </a:r>
            <a:r>
              <a:rPr lang="en-GB" altLang="ja-JP" sz="2000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000" b="1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Mission to Haiti </a:t>
            </a:r>
            <a:r>
              <a:rPr lang="en-GB" altLang="ja-JP" sz="2000" b="1" dirty="0" smtClean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29 May – 2 June 2017 </a:t>
            </a:r>
            <a:r>
              <a:rPr lang="en-GB" altLang="ja-JP" sz="2000" b="1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to establish </a:t>
            </a:r>
            <a:r>
              <a:rPr lang="en-GB" altLang="ja-JP" sz="2000" b="1" dirty="0" smtClean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RO </a:t>
            </a:r>
            <a:r>
              <a:rPr lang="en-GB" altLang="ja-JP" sz="2000" b="1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users </a:t>
            </a:r>
            <a:r>
              <a:rPr lang="en-GB" altLang="ja-JP" sz="2000" b="1" dirty="0" smtClean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connection and feedback from first products</a:t>
            </a:r>
            <a:endParaRPr lang="en-GB" altLang="ja-JP" sz="2000" b="1" dirty="0">
              <a:solidFill>
                <a:schemeClr val="tx2"/>
              </a:solidFill>
              <a:latin typeface="Arial"/>
              <a:ea typeface="ＭＳ Ｐゴシック" pitchFamily="50" charset="-128"/>
              <a:cs typeface="Arial"/>
            </a:endParaRPr>
          </a:p>
        </p:txBody>
      </p:sp>
      <p:sp>
        <p:nvSpPr>
          <p:cNvPr id="5" name="AutoShape 2" descr="http://media1.s-nbcnews.com/j/newscms/2016_40/1739776/ss-161006-hurricane-matthew-01_ffe240edfc9cc0b20802c568efb397a6.nbcnews-ux-1024-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b="15442"/>
          <a:stretch/>
        </p:blipFill>
        <p:spPr>
          <a:xfrm>
            <a:off x="0" y="1143000"/>
            <a:ext cx="9144000" cy="36576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286500" y="4492823"/>
            <a:ext cx="285670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 Reminder of Haiti’s diversity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7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>
          <a:xfrm>
            <a:off x="1905000" y="152400"/>
            <a:ext cx="5638800" cy="7620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Haiti RO to cover three departments: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Grand’Anse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Sud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Nippes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2" descr="D:\Utilisateurs\colleta\Documents\RO\0 - AOI\AOI 02 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23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57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975884" y="252228"/>
            <a:ext cx="5491716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en-GB" altLang="ja-JP" sz="2000" b="0" dirty="0">
                <a:solidFill>
                  <a:prstClr val="white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  <a:r>
              <a:rPr lang="en-GB" altLang="ja-JP" dirty="0">
                <a:solidFill>
                  <a:prstClr val="white"/>
                </a:solidFill>
                <a:latin typeface="Helvetica"/>
                <a:ea typeface="ＭＳ Ｐゴシック" pitchFamily="-106" charset="-128"/>
                <a:cs typeface="Tahoma" pitchFamily="-106" charset="0"/>
              </a:rPr>
              <a:t>RO Status Overview</a:t>
            </a:r>
            <a:endParaRPr lang="en-US" dirty="0">
              <a:solidFill>
                <a:prstClr val="white"/>
              </a:solidFill>
              <a:latin typeface="Helvetica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-76200" y="4634923"/>
            <a:ext cx="1966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altLang="ja-JP" sz="14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Malawi, Nepal demos</a:t>
            </a:r>
          </a:p>
        </p:txBody>
      </p:sp>
      <p:sp>
        <p:nvSpPr>
          <p:cNvPr id="84" name="Flèche droite 83"/>
          <p:cNvSpPr/>
          <p:nvPr/>
        </p:nvSpPr>
        <p:spPr>
          <a:xfrm>
            <a:off x="584784" y="2627373"/>
            <a:ext cx="7924800" cy="1773015"/>
          </a:xfrm>
          <a:prstGeom prst="rightArrow">
            <a:avLst>
              <a:gd name="adj1" fmla="val 50000"/>
              <a:gd name="adj2" fmla="val 17077"/>
            </a:avLst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fr-FR" dirty="0" smtClean="0"/>
              <a:t>       2015            2016            2017            2018           2019            2020</a:t>
            </a:r>
          </a:p>
          <a:p>
            <a:pPr algn="l" rtl="0" latinLnBrk="1" hangingPunct="0"/>
            <a:r>
              <a:rPr lang="fr-FR" sz="1600" dirty="0" smtClean="0"/>
              <a:t> </a:t>
            </a:r>
            <a:r>
              <a:rPr lang="fr-FR" sz="1600" dirty="0" err="1" smtClean="0"/>
              <a:t>jfmamjjasond</a:t>
            </a:r>
            <a:r>
              <a:rPr lang="fr-FR" sz="1600" dirty="0" smtClean="0"/>
              <a:t> </a:t>
            </a:r>
            <a:r>
              <a:rPr lang="fr-FR" sz="1600" dirty="0" err="1" smtClean="0"/>
              <a:t>jfmamjjasond</a:t>
            </a:r>
            <a:r>
              <a:rPr lang="fr-FR" sz="1600" dirty="0" smtClean="0"/>
              <a:t> </a:t>
            </a:r>
            <a:r>
              <a:rPr lang="fr-FR" sz="1600" dirty="0" err="1" smtClean="0"/>
              <a:t>jfmamjjasond</a:t>
            </a:r>
            <a:r>
              <a:rPr lang="fr-FR" sz="1600" dirty="0" smtClean="0"/>
              <a:t> </a:t>
            </a:r>
            <a:r>
              <a:rPr lang="fr-FR" sz="1600" dirty="0" err="1" smtClean="0"/>
              <a:t>jfmamjjasond</a:t>
            </a:r>
            <a:r>
              <a:rPr lang="fr-FR" sz="1600" dirty="0" smtClean="0"/>
              <a:t> </a:t>
            </a:r>
            <a:r>
              <a:rPr lang="fr-FR" sz="1600" dirty="0" err="1" smtClean="0"/>
              <a:t>jfmamjjasond</a:t>
            </a:r>
            <a:r>
              <a:rPr lang="fr-FR" sz="1600" dirty="0" smtClean="0"/>
              <a:t> </a:t>
            </a:r>
            <a:r>
              <a:rPr lang="fr-FR" sz="1600" dirty="0" err="1" smtClean="0"/>
              <a:t>jfmamjjasond</a:t>
            </a:r>
            <a:endParaRPr lang="fr-FR" sz="1600" dirty="0"/>
          </a:p>
          <a:p>
            <a:pPr algn="l" rtl="0" latinLnBrk="1" hangingPunct="0"/>
            <a:endParaRPr lang="fr-FR" dirty="0"/>
          </a:p>
        </p:txBody>
      </p:sp>
      <p:sp>
        <p:nvSpPr>
          <p:cNvPr id="85" name="Rectangle 84"/>
          <p:cNvSpPr/>
          <p:nvPr/>
        </p:nvSpPr>
        <p:spPr>
          <a:xfrm>
            <a:off x="198147" y="1976506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4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Infra </a:t>
            </a:r>
            <a:r>
              <a:rPr lang="en-GB" sz="1400" dirty="0" err="1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dvt</a:t>
            </a:r>
            <a:endParaRPr lang="fr-FR" sz="1600" dirty="0"/>
          </a:p>
        </p:txBody>
      </p:sp>
      <p:sp>
        <p:nvSpPr>
          <p:cNvPr id="86" name="Rectangle 85"/>
          <p:cNvSpPr/>
          <p:nvPr/>
        </p:nvSpPr>
        <p:spPr>
          <a:xfrm>
            <a:off x="892977" y="2244885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4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Product def.</a:t>
            </a:r>
          </a:p>
          <a:p>
            <a:r>
              <a:rPr lang="en-GB" altLang="ja-JP" sz="14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Image </a:t>
            </a:r>
            <a:r>
              <a:rPr lang="en-GB" altLang="ja-JP" sz="1400" dirty="0" err="1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requ</a:t>
            </a:r>
            <a:r>
              <a:rPr lang="en-GB" altLang="ja-JP" sz="14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.</a:t>
            </a:r>
            <a:endParaRPr lang="fr-FR" sz="1400" dirty="0"/>
          </a:p>
        </p:txBody>
      </p:sp>
      <p:sp>
        <p:nvSpPr>
          <p:cNvPr id="88" name="Triangle isocèle 87"/>
          <p:cNvSpPr/>
          <p:nvPr/>
        </p:nvSpPr>
        <p:spPr>
          <a:xfrm rot="16200000" flipH="1" flipV="1">
            <a:off x="617507" y="2329229"/>
            <a:ext cx="225922" cy="231100"/>
          </a:xfrm>
          <a:prstGeom prst="triangle">
            <a:avLst/>
          </a:prstGeom>
          <a:solidFill>
            <a:srgbClr val="1F497D"/>
          </a:solidFill>
          <a:ln w="25400" cap="flat">
            <a:solidFill>
              <a:srgbClr val="00519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fr-FR"/>
          </a:p>
        </p:txBody>
      </p:sp>
      <p:cxnSp>
        <p:nvCxnSpPr>
          <p:cNvPr id="89" name="Connecteur droit 88"/>
          <p:cNvCxnSpPr/>
          <p:nvPr/>
        </p:nvCxnSpPr>
        <p:spPr>
          <a:xfrm>
            <a:off x="614918" y="2462178"/>
            <a:ext cx="0" cy="620442"/>
          </a:xfrm>
          <a:prstGeom prst="line">
            <a:avLst/>
          </a:prstGeom>
          <a:noFill/>
          <a:ln w="25400" cap="flat">
            <a:solidFill>
              <a:srgbClr val="00519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riangle isocèle 89"/>
          <p:cNvSpPr/>
          <p:nvPr/>
        </p:nvSpPr>
        <p:spPr>
          <a:xfrm rot="16200000" flipH="1" flipV="1">
            <a:off x="1155836" y="2684436"/>
            <a:ext cx="225922" cy="231100"/>
          </a:xfrm>
          <a:prstGeom prst="triangle">
            <a:avLst/>
          </a:prstGeom>
          <a:solidFill>
            <a:srgbClr val="1F497D"/>
          </a:solidFill>
          <a:ln w="25400" cap="flat">
            <a:solidFill>
              <a:srgbClr val="00519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fr-FR"/>
          </a:p>
        </p:txBody>
      </p:sp>
      <p:cxnSp>
        <p:nvCxnSpPr>
          <p:cNvPr id="91" name="Connecteur droit 90"/>
          <p:cNvCxnSpPr/>
          <p:nvPr/>
        </p:nvCxnSpPr>
        <p:spPr>
          <a:xfrm>
            <a:off x="1153247" y="2888271"/>
            <a:ext cx="0" cy="194349"/>
          </a:xfrm>
          <a:prstGeom prst="line">
            <a:avLst/>
          </a:prstGeom>
          <a:noFill/>
          <a:ln w="25400" cap="flat">
            <a:solidFill>
              <a:srgbClr val="00519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/>
          <p:cNvSpPr/>
          <p:nvPr/>
        </p:nvSpPr>
        <p:spPr>
          <a:xfrm>
            <a:off x="3563791" y="3713992"/>
            <a:ext cx="769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</p:txBody>
      </p:sp>
      <p:sp>
        <p:nvSpPr>
          <p:cNvPr id="94" name="Rectangle 93"/>
          <p:cNvSpPr/>
          <p:nvPr/>
        </p:nvSpPr>
        <p:spPr>
          <a:xfrm>
            <a:off x="556882" y="3783912"/>
            <a:ext cx="3352738" cy="16793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1851975" y="4080925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rgbClr val="C00000"/>
                </a:solidFill>
                <a:latin typeface="Arial"/>
                <a:ea typeface="ＭＳ Ｐゴシック" pitchFamily="50" charset="-128"/>
                <a:cs typeface="Arial"/>
              </a:rPr>
              <a:t>Matthew hurricane</a:t>
            </a:r>
          </a:p>
          <a:p>
            <a:pPr algn="ctr"/>
            <a:r>
              <a:rPr lang="en-GB" sz="1400" dirty="0" smtClean="0">
                <a:solidFill>
                  <a:srgbClr val="C00000"/>
                </a:solidFill>
                <a:latin typeface="Arial"/>
                <a:ea typeface="ＭＳ Ｐゴシック" pitchFamily="50" charset="-128"/>
                <a:cs typeface="Arial"/>
              </a:rPr>
              <a:t>in </a:t>
            </a:r>
            <a:r>
              <a:rPr lang="en-GB" sz="1400" dirty="0" err="1" smtClean="0">
                <a:solidFill>
                  <a:srgbClr val="C00000"/>
                </a:solidFill>
                <a:latin typeface="Arial"/>
                <a:ea typeface="ＭＳ Ｐゴシック" pitchFamily="50" charset="-128"/>
                <a:cs typeface="Arial"/>
              </a:rPr>
              <a:t>Haïti</a:t>
            </a:r>
            <a:endParaRPr lang="en-GB" sz="1400" dirty="0" smtClean="0">
              <a:solidFill>
                <a:srgbClr val="C00000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algn="ctr"/>
            <a:r>
              <a:rPr lang="en-GB" sz="1200" dirty="0" smtClean="0">
                <a:solidFill>
                  <a:srgbClr val="C00000"/>
                </a:solidFill>
                <a:latin typeface="Arial"/>
                <a:ea typeface="ＭＳ Ｐゴシック" pitchFamily="50" charset="-128"/>
                <a:cs typeface="Arial"/>
              </a:rPr>
              <a:t>04/10/16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02" name="Triangle isocèle 101"/>
          <p:cNvSpPr/>
          <p:nvPr/>
        </p:nvSpPr>
        <p:spPr>
          <a:xfrm rot="16200000" flipH="1" flipV="1">
            <a:off x="3301168" y="2717201"/>
            <a:ext cx="225922" cy="231100"/>
          </a:xfrm>
          <a:prstGeom prst="triangl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fr-FR"/>
          </a:p>
        </p:txBody>
      </p:sp>
      <p:cxnSp>
        <p:nvCxnSpPr>
          <p:cNvPr id="103" name="Connecteur droit 102"/>
          <p:cNvCxnSpPr/>
          <p:nvPr/>
        </p:nvCxnSpPr>
        <p:spPr>
          <a:xfrm flipH="1">
            <a:off x="3288179" y="2717112"/>
            <a:ext cx="10400" cy="342319"/>
          </a:xfrm>
          <a:prstGeom prst="line">
            <a:avLst/>
          </a:prstGeom>
          <a:noFill/>
          <a:ln w="25400" cap="flat">
            <a:solidFill>
              <a:srgbClr val="EC7405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Rectangle 103"/>
          <p:cNvSpPr/>
          <p:nvPr/>
        </p:nvSpPr>
        <p:spPr>
          <a:xfrm>
            <a:off x="3453479" y="2637935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400" dirty="0" smtClean="0">
                <a:solidFill>
                  <a:srgbClr val="C0504D"/>
                </a:solidFill>
                <a:latin typeface="Arial"/>
                <a:ea typeface="ＭＳ Ｐゴシック" pitchFamily="50" charset="-128"/>
                <a:cs typeface="Arial"/>
              </a:rPr>
              <a:t>PDNA</a:t>
            </a:r>
            <a:endParaRPr lang="fr-FR" sz="1400" dirty="0">
              <a:solidFill>
                <a:srgbClr val="C0504D"/>
              </a:solidFill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1749380" y="4728319"/>
            <a:ext cx="1216247" cy="1538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0" name="Explosion 2 79"/>
          <p:cNvSpPr/>
          <p:nvPr/>
        </p:nvSpPr>
        <p:spPr>
          <a:xfrm>
            <a:off x="2469231" y="3700210"/>
            <a:ext cx="411967" cy="421779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9682" y="2034520"/>
            <a:ext cx="8903412" cy="3756680"/>
            <a:chOff x="99682" y="2034520"/>
            <a:chExt cx="8903412" cy="3756680"/>
          </a:xfrm>
        </p:grpSpPr>
        <p:sp>
          <p:nvSpPr>
            <p:cNvPr id="65" name="Rectangle 64"/>
            <p:cNvSpPr/>
            <p:nvPr/>
          </p:nvSpPr>
          <p:spPr>
            <a:xfrm>
              <a:off x="3558228" y="5063208"/>
              <a:ext cx="45719" cy="3809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fr-FR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99682" y="2034520"/>
              <a:ext cx="8903412" cy="3756680"/>
              <a:chOff x="99682" y="2034520"/>
              <a:chExt cx="8903412" cy="3756680"/>
            </a:xfrm>
          </p:grpSpPr>
          <p:sp>
            <p:nvSpPr>
              <p:cNvPr id="100" name="Triangle isocèle 99"/>
              <p:cNvSpPr/>
              <p:nvPr/>
            </p:nvSpPr>
            <p:spPr>
              <a:xfrm rot="16200000" flipH="1" flipV="1">
                <a:off x="7861836" y="2183043"/>
                <a:ext cx="225922" cy="231100"/>
              </a:xfrm>
              <a:prstGeom prst="triangle">
                <a:avLst/>
              </a:prstGeom>
              <a:solidFill>
                <a:srgbClr val="009900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l" rtl="0" latinLnBrk="1" hangingPunct="0"/>
                <a:endParaRPr lang="fr-FR"/>
              </a:p>
            </p:txBody>
          </p:sp>
          <p:grpSp>
            <p:nvGrpSpPr>
              <p:cNvPr id="3" name="Groupe 2"/>
              <p:cNvGrpSpPr/>
              <p:nvPr/>
            </p:nvGrpSpPr>
            <p:grpSpPr>
              <a:xfrm>
                <a:off x="99682" y="2034520"/>
                <a:ext cx="8903412" cy="3756680"/>
                <a:chOff x="99682" y="2034520"/>
                <a:chExt cx="8903412" cy="3756680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3205196" y="5063207"/>
                  <a:ext cx="57197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098422" y="5368007"/>
                  <a:ext cx="965328" cy="4231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100" dirty="0" smtClean="0">
                      <a:solidFill>
                        <a:srgbClr val="1F497D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Workshop</a:t>
                  </a:r>
                </a:p>
                <a:p>
                  <a:pPr algn="ctr"/>
                  <a:r>
                    <a:rPr lang="en-GB" sz="1050" dirty="0" smtClean="0">
                      <a:solidFill>
                        <a:srgbClr val="C000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29 May-1Jun</a:t>
                  </a:r>
                  <a:endParaRPr lang="fr-FR" sz="105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842882" y="5007484"/>
                  <a:ext cx="42671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GB" sz="1400" dirty="0" smtClean="0">
                      <a:solidFill>
                        <a:srgbClr val="1F497D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1</a:t>
                  </a:r>
                  <a:r>
                    <a:rPr lang="en-GB" sz="1400" baseline="30000" dirty="0" smtClean="0">
                      <a:solidFill>
                        <a:srgbClr val="1F497D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st</a:t>
                  </a:r>
                  <a:r>
                    <a:rPr lang="en-GB" sz="1400" dirty="0" smtClean="0">
                      <a:solidFill>
                        <a:srgbClr val="1F497D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 </a:t>
                  </a:r>
                </a:p>
                <a:p>
                  <a:pPr algn="r"/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794676" y="5063208"/>
                  <a:ext cx="45719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387963" y="5063207"/>
                  <a:ext cx="45719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043282" y="5063208"/>
                  <a:ext cx="45719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652882" y="5063207"/>
                  <a:ext cx="45719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233076" y="5063208"/>
                  <a:ext cx="45719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859247" y="5047403"/>
                  <a:ext cx="45719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208529" y="5026223"/>
                  <a:ext cx="38504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1F497D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2</a:t>
                  </a:r>
                  <a:r>
                    <a:rPr lang="en-GB" sz="1200" baseline="30000" dirty="0" smtClean="0">
                      <a:solidFill>
                        <a:srgbClr val="1F497D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nd</a:t>
                  </a:r>
                  <a:endParaRPr lang="fr-FR" sz="1200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99682" y="5097273"/>
                  <a:ext cx="224035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GB" sz="1400" b="1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Missions </a:t>
                  </a:r>
                  <a:r>
                    <a:rPr lang="en-GB" sz="1400" b="1" dirty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(</a:t>
                  </a:r>
                  <a:r>
                    <a:rPr lang="en-GB" sz="1400" b="1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Haiti, WB/UN)</a:t>
                  </a:r>
                  <a:br>
                    <a:rPr lang="en-GB" sz="1400" b="1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</a:br>
                  <a:r>
                    <a:rPr lang="en-GB" sz="1400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(2 to 3 per year)</a:t>
                  </a:r>
                  <a:endParaRPr lang="fr-FR" sz="14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87" name="Triangle isocèle 86"/>
                <p:cNvSpPr/>
                <p:nvPr/>
              </p:nvSpPr>
              <p:spPr>
                <a:xfrm flipH="1" flipV="1">
                  <a:off x="2941320" y="2777820"/>
                  <a:ext cx="182880" cy="30480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00B050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2057954" y="2219980"/>
                  <a:ext cx="205684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u="sng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RO </a:t>
                  </a:r>
                  <a:r>
                    <a:rPr lang="en-GB" sz="1600" b="1" u="sng" dirty="0" err="1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Haïti</a:t>
                  </a:r>
                  <a:r>
                    <a:rPr lang="en-GB" sz="1600" b="1" u="sng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 Triggering</a:t>
                  </a:r>
                </a:p>
                <a:p>
                  <a:pPr algn="ctr"/>
                  <a:r>
                    <a:rPr lang="en-GB" sz="1200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22/12/16</a:t>
                  </a:r>
                  <a:endParaRPr lang="fr-FR" sz="12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516036" y="2562376"/>
                  <a:ext cx="177805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altLang="ja-JP" sz="1400" dirty="0" smtClean="0">
                      <a:solidFill>
                        <a:srgbClr val="009900"/>
                      </a:solidFill>
                      <a:latin typeface="Arial"/>
                      <a:ea typeface="ＭＳ Ｐゴシック" pitchFamily="50" charset="-128"/>
                      <a:cs typeface="Arial"/>
                    </a:rPr>
                    <a:t>Early RO evaluation</a:t>
                  </a:r>
                  <a:endParaRPr lang="fr-FR" sz="1400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97" name="Triangle isocèle 96"/>
                <p:cNvSpPr/>
                <p:nvPr/>
              </p:nvSpPr>
              <p:spPr>
                <a:xfrm rot="16200000" flipH="1" flipV="1">
                  <a:off x="4303671" y="2624751"/>
                  <a:ext cx="225922" cy="231100"/>
                </a:xfrm>
                <a:prstGeom prst="triangle">
                  <a:avLst/>
                </a:prstGeom>
                <a:solidFill>
                  <a:srgbClr val="009900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  <p:cxnSp>
              <p:nvCxnSpPr>
                <p:cNvPr id="98" name="Connecteur droit 97"/>
                <p:cNvCxnSpPr>
                  <a:stCxn id="97" idx="2"/>
                </p:cNvCxnSpPr>
                <p:nvPr/>
              </p:nvCxnSpPr>
              <p:spPr>
                <a:xfrm flipH="1">
                  <a:off x="4290682" y="2627340"/>
                  <a:ext cx="10400" cy="455280"/>
                </a:xfrm>
                <a:prstGeom prst="line">
                  <a:avLst/>
                </a:prstGeom>
                <a:noFill/>
                <a:ln w="25400" cap="flat">
                  <a:solidFill>
                    <a:srgbClr val="00B050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99" name="Rectangle 98"/>
                <p:cNvSpPr/>
                <p:nvPr/>
              </p:nvSpPr>
              <p:spPr>
                <a:xfrm>
                  <a:off x="7983391" y="2034520"/>
                  <a:ext cx="101970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009900"/>
                      </a:solidFill>
                    </a:rPr>
                    <a:t>RO </a:t>
                  </a:r>
                  <a:r>
                    <a:rPr lang="fr-FR" sz="1400" b="1" dirty="0" err="1" smtClean="0">
                      <a:solidFill>
                        <a:srgbClr val="009900"/>
                      </a:solidFill>
                    </a:rPr>
                    <a:t>Lessons</a:t>
                  </a:r>
                  <a:endParaRPr lang="fr-FR" sz="1400" b="1" dirty="0">
                    <a:solidFill>
                      <a:srgbClr val="009900"/>
                    </a:solidFill>
                  </a:endParaRPr>
                </a:p>
                <a:p>
                  <a:r>
                    <a:rPr lang="fr-FR" sz="1400" b="1" dirty="0" err="1">
                      <a:solidFill>
                        <a:srgbClr val="009900"/>
                      </a:solidFill>
                    </a:rPr>
                    <a:t>l</a:t>
                  </a:r>
                  <a:r>
                    <a:rPr lang="fr-FR" sz="1400" b="1" dirty="0" err="1" smtClean="0">
                      <a:solidFill>
                        <a:srgbClr val="009900"/>
                      </a:solidFill>
                    </a:rPr>
                    <a:t>earned</a:t>
                  </a:r>
                  <a:endParaRPr lang="fr-FR" sz="1400" b="1" dirty="0">
                    <a:solidFill>
                      <a:srgbClr val="009900"/>
                    </a:solidFill>
                  </a:endParaRPr>
                </a:p>
              </p:txBody>
            </p:sp>
            <p:cxnSp>
              <p:nvCxnSpPr>
                <p:cNvPr id="101" name="Connecteur droit 100"/>
                <p:cNvCxnSpPr>
                  <a:stCxn id="100" idx="2"/>
                </p:cNvCxnSpPr>
                <p:nvPr/>
              </p:nvCxnSpPr>
              <p:spPr>
                <a:xfrm flipH="1">
                  <a:off x="7848847" y="2185632"/>
                  <a:ext cx="10400" cy="896988"/>
                </a:xfrm>
                <a:prstGeom prst="line">
                  <a:avLst/>
                </a:prstGeom>
                <a:noFill/>
                <a:ln w="25400" cap="flat">
                  <a:solidFill>
                    <a:srgbClr val="00B050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81" name="Rectangle 80"/>
                <p:cNvSpPr/>
                <p:nvPr/>
              </p:nvSpPr>
              <p:spPr>
                <a:xfrm>
                  <a:off x="4168763" y="5068362"/>
                  <a:ext cx="45719" cy="3809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00B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algn="l" rtl="0" latinLnBrk="1" hangingPunct="0"/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27858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91440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u="sng" dirty="0" smtClean="0"/>
              <a:t>Workshop users : 29 May to 2 June, </a:t>
            </a:r>
            <a:r>
              <a:rPr lang="en-US" sz="2400" b="1" u="sng" dirty="0"/>
              <a:t>2017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Validation of needs and state of the art with Haitian users, organized by CNIGS/CNES.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Introduced by the Head of the Ministry of Planning cabinet, CNIGS director, UNDP deputy country director, ONEV director.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pPr algn="ctr"/>
            <a:r>
              <a:rPr lang="en-US" sz="2800" b="1" dirty="0"/>
              <a:t>RO Mission to Haiti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29630" r="11154" b="27408"/>
          <a:stretch/>
        </p:blipFill>
        <p:spPr>
          <a:xfrm>
            <a:off x="2420007" y="3505200"/>
            <a:ext cx="6723993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5384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CNES :</a:t>
            </a:r>
          </a:p>
          <a:p>
            <a:r>
              <a:rPr lang="en-US" dirty="0">
                <a:solidFill>
                  <a:srgbClr val="002060"/>
                </a:solidFill>
              </a:rPr>
              <a:t>Helene de Boissezon</a:t>
            </a:r>
          </a:p>
          <a:p>
            <a:r>
              <a:rPr lang="en-US" dirty="0">
                <a:solidFill>
                  <a:srgbClr val="002060"/>
                </a:solidFill>
              </a:rPr>
              <a:t>Frederic Moll</a:t>
            </a:r>
          </a:p>
          <a:p>
            <a:r>
              <a:rPr lang="en-US" dirty="0">
                <a:solidFill>
                  <a:srgbClr val="002060"/>
                </a:solidFill>
              </a:rPr>
              <a:t>Agwilh </a:t>
            </a:r>
            <a:r>
              <a:rPr lang="en-US" dirty="0" smtClean="0">
                <a:solidFill>
                  <a:srgbClr val="002060"/>
                </a:solidFill>
              </a:rPr>
              <a:t>Collet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CIMA :</a:t>
            </a:r>
          </a:p>
          <a:p>
            <a:r>
              <a:rPr lang="en-US" dirty="0">
                <a:solidFill>
                  <a:srgbClr val="002060"/>
                </a:solidFill>
              </a:rPr>
              <a:t>Giorgio </a:t>
            </a:r>
            <a:r>
              <a:rPr lang="en-US" dirty="0" err="1" smtClean="0">
                <a:solidFill>
                  <a:srgbClr val="002060"/>
                </a:solidFill>
              </a:rPr>
              <a:t>Boni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RO </a:t>
            </a:r>
            <a:r>
              <a:rPr lang="en-US" dirty="0">
                <a:solidFill>
                  <a:srgbClr val="002060"/>
                </a:solidFill>
              </a:rPr>
              <a:t>Secretary :</a:t>
            </a:r>
          </a:p>
          <a:p>
            <a:r>
              <a:rPr lang="en-US" dirty="0">
                <a:solidFill>
                  <a:srgbClr val="002060"/>
                </a:solidFill>
              </a:rPr>
              <a:t>Andrew Eddy</a:t>
            </a:r>
          </a:p>
        </p:txBody>
      </p:sp>
    </p:spTree>
    <p:extLst>
      <p:ext uri="{BB962C8B-B14F-4D97-AF65-F5344CB8AC3E}">
        <p14:creationId xmlns:p14="http://schemas.microsoft.com/office/powerpoint/2010/main" val="3809338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4296634"/>
            <a:ext cx="9067800" cy="256136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46 participants</a:t>
            </a:r>
            <a:r>
              <a:rPr lang="en-US" sz="2400" dirty="0" smtClean="0">
                <a:solidFill>
                  <a:srgbClr val="002060"/>
                </a:solidFill>
              </a:rPr>
              <a:t> from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Ministry </a:t>
            </a:r>
            <a:r>
              <a:rPr lang="en-US" sz="2400" dirty="0">
                <a:solidFill>
                  <a:srgbClr val="002060"/>
                </a:solidFill>
              </a:rPr>
              <a:t>of </a:t>
            </a:r>
            <a:r>
              <a:rPr lang="en-US" sz="2400" dirty="0" smtClean="0">
                <a:solidFill>
                  <a:srgbClr val="002060"/>
                </a:solidFill>
              </a:rPr>
              <a:t>Planning, </a:t>
            </a:r>
            <a:r>
              <a:rPr lang="en-US" sz="2400" dirty="0" smtClean="0"/>
              <a:t>CNIGS, </a:t>
            </a:r>
            <a:r>
              <a:rPr lang="en-US" sz="2400" dirty="0" smtClean="0">
                <a:solidFill>
                  <a:srgbClr val="002060"/>
                </a:solidFill>
              </a:rPr>
              <a:t>CIAT, ONEV, Mining and Energy department, Ministry of Environment, Ministry of Agriculture, Nature Resources and Rural development, Delegation </a:t>
            </a:r>
            <a:r>
              <a:rPr lang="en-US" sz="2400" dirty="0">
                <a:solidFill>
                  <a:srgbClr val="002060"/>
                </a:solidFill>
              </a:rPr>
              <a:t>of European Union, Echo Field, French </a:t>
            </a:r>
            <a:r>
              <a:rPr lang="en-US" sz="2400" dirty="0" smtClean="0">
                <a:solidFill>
                  <a:srgbClr val="002060"/>
                </a:solidFill>
              </a:rPr>
              <a:t>embassy, CNSA (National Coordination of Food Security) , UNDP, UNEP, SERTIT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CIMA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914400"/>
          </a:xfrm>
        </p:spPr>
        <p:txBody>
          <a:bodyPr/>
          <a:lstStyle/>
          <a:p>
            <a:pPr algn="ctr"/>
            <a:r>
              <a:rPr lang="fr-FR" sz="2800" b="1" dirty="0" smtClean="0"/>
              <a:t>Workshop </a:t>
            </a:r>
            <a:r>
              <a:rPr lang="fr-FR" sz="2800" b="1" dirty="0" err="1" smtClean="0"/>
              <a:t>users</a:t>
            </a:r>
            <a:r>
              <a:rPr lang="fr-FR" sz="2800" b="1" dirty="0" smtClean="0"/>
              <a:t> #1</a:t>
            </a:r>
            <a:endParaRPr lang="en-US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31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1928331776"/>
              </p:ext>
            </p:extLst>
          </p:nvPr>
        </p:nvGraphicFramePr>
        <p:xfrm>
          <a:off x="-29308" y="1296208"/>
          <a:ext cx="9144000" cy="373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057400" y="228600"/>
            <a:ext cx="4953000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fr-FR" sz="2800" b="1" dirty="0" smtClean="0"/>
              <a:t>Workshop </a:t>
            </a:r>
            <a:r>
              <a:rPr lang="fr-FR" sz="2800" b="1" dirty="0" err="1" smtClean="0"/>
              <a:t>users</a:t>
            </a:r>
            <a:r>
              <a:rPr lang="fr-FR" sz="2800" b="1" dirty="0" smtClean="0"/>
              <a:t> #1</a:t>
            </a:r>
            <a:endParaRPr lang="en-US" sz="28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505200" y="2743200"/>
            <a:ext cx="1790698" cy="558801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/>
        </p:spPr>
        <p:txBody>
          <a:bodyPr/>
          <a:lstStyle/>
          <a:p>
            <a:pPr marL="0" indent="0" algn="ctr">
              <a:buNone/>
            </a:pPr>
            <a:r>
              <a:rPr lang="en-US" sz="1300" dirty="0">
                <a:latin typeface="+mn-lt"/>
              </a:rPr>
              <a:t>Technical web </a:t>
            </a:r>
            <a:r>
              <a:rPr lang="en-US" sz="1300" dirty="0" smtClean="0">
                <a:latin typeface="+mn-lt"/>
              </a:rPr>
              <a:t>infrastructure</a:t>
            </a:r>
            <a:endParaRPr lang="en-US" sz="1300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17585" y="5051177"/>
            <a:ext cx="9144000" cy="180682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6 Value-added product themes, 1 technical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</a:rPr>
              <a:t>Haitian + CEOS </a:t>
            </a:r>
            <a:r>
              <a:rPr lang="en-US" sz="2400" dirty="0" smtClean="0">
                <a:solidFill>
                  <a:srgbClr val="002060"/>
                </a:solidFill>
              </a:rPr>
              <a:t>speaker</a:t>
            </a:r>
            <a:endParaRPr lang="en-US" sz="2400" dirty="0">
              <a:solidFill>
                <a:srgbClr val="002060"/>
              </a:solidFill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Haitian concrete examples / showcases</a:t>
            </a:r>
          </a:p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Discussion to define priorities for value added products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8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914400"/>
          </a:xfrm>
        </p:spPr>
        <p:txBody>
          <a:bodyPr/>
          <a:lstStyle/>
          <a:p>
            <a:pPr algn="ctr"/>
            <a:r>
              <a:rPr lang="en-US" sz="2800" b="1" dirty="0" smtClean="0"/>
              <a:t>Feedback </a:t>
            </a:r>
            <a:r>
              <a:rPr lang="en-US" sz="2800" b="1" dirty="0"/>
              <a:t>from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fr-FR" sz="2800" b="1" dirty="0" smtClean="0"/>
              <a:t>Workshop </a:t>
            </a:r>
            <a:r>
              <a:rPr lang="fr-FR" sz="2800" b="1" dirty="0" err="1"/>
              <a:t>users</a:t>
            </a:r>
            <a:r>
              <a:rPr lang="fr-FR" sz="2800" b="1" dirty="0"/>
              <a:t> #1</a:t>
            </a:r>
            <a:endParaRPr lang="en-US" sz="2800" b="1" dirty="0"/>
          </a:p>
          <a:p>
            <a:pPr algn="ctr"/>
            <a:r>
              <a:rPr lang="en-US" sz="2800" b="1" dirty="0" smtClean="0"/>
              <a:t> </a:t>
            </a:r>
            <a:r>
              <a:rPr lang="en-US" sz="2800" b="1" dirty="0"/>
              <a:t>(1/2)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r>
              <a:rPr lang="en-US" sz="2400" b="1" dirty="0"/>
              <a:t>Strong Haitian </a:t>
            </a:r>
            <a:r>
              <a:rPr lang="en-US" sz="2400" b="1" dirty="0" smtClean="0"/>
              <a:t>presence</a:t>
            </a:r>
            <a:r>
              <a:rPr lang="en-US" sz="2400" dirty="0" smtClean="0"/>
              <a:t> </a:t>
            </a:r>
            <a:r>
              <a:rPr lang="en-US" sz="2400" b="1" dirty="0" smtClean="0"/>
              <a:t>and support </a:t>
            </a:r>
            <a:r>
              <a:rPr lang="en-US" sz="2400" dirty="0"/>
              <a:t>for RO </a:t>
            </a:r>
            <a:r>
              <a:rPr lang="en-US" sz="2400" dirty="0" smtClean="0"/>
              <a:t>concept</a:t>
            </a:r>
            <a:endParaRPr lang="en-US" sz="1800" dirty="0"/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Plan </a:t>
            </a:r>
            <a:r>
              <a:rPr lang="en-US" sz="2400" dirty="0">
                <a:solidFill>
                  <a:srgbClr val="002060"/>
                </a:solidFill>
              </a:rPr>
              <a:t>to link </a:t>
            </a:r>
            <a:r>
              <a:rPr lang="en-US" sz="2400" dirty="0" smtClean="0">
                <a:solidFill>
                  <a:srgbClr val="002060"/>
                </a:solidFill>
              </a:rPr>
              <a:t>existing </a:t>
            </a:r>
            <a:r>
              <a:rPr lang="en-US" sz="2400" dirty="0">
                <a:solidFill>
                  <a:srgbClr val="002060"/>
                </a:solidFill>
              </a:rPr>
              <a:t>tools </a:t>
            </a:r>
            <a:r>
              <a:rPr lang="en-US" sz="2400" dirty="0" smtClean="0">
                <a:solidFill>
                  <a:srgbClr val="002060"/>
                </a:solidFill>
              </a:rPr>
              <a:t>&amp; platforms </a:t>
            </a:r>
            <a:r>
              <a:rPr lang="en-US" sz="2400" dirty="0">
                <a:solidFill>
                  <a:srgbClr val="002060"/>
                </a:solidFill>
              </a:rPr>
              <a:t>for increased synergy: </a:t>
            </a:r>
            <a:r>
              <a:rPr lang="en-US" sz="2400" b="1" dirty="0" smtClean="0">
                <a:solidFill>
                  <a:srgbClr val="002060"/>
                </a:solidFill>
              </a:rPr>
              <a:t>Common portal RO, HaitiData.org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RASOR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KAL-Haiti</a:t>
            </a:r>
            <a:r>
              <a:rPr lang="en-US" sz="2400" dirty="0" smtClean="0">
                <a:solidFill>
                  <a:srgbClr val="002060"/>
                </a:solidFill>
              </a:rPr>
              <a:t>, future ONEV </a:t>
            </a:r>
            <a:r>
              <a:rPr lang="en-US" sz="2400" dirty="0">
                <a:solidFill>
                  <a:srgbClr val="002060"/>
                </a:solidFill>
              </a:rPr>
              <a:t>environmental information </a:t>
            </a:r>
            <a:r>
              <a:rPr lang="en-US" sz="2400" dirty="0" smtClean="0">
                <a:solidFill>
                  <a:srgbClr val="002060"/>
                </a:solidFill>
              </a:rPr>
              <a:t>service.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In each theme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Definition of key partners and key users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Feedback from first products and improvement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Choose zoom area(s) to highlight</a:t>
            </a:r>
          </a:p>
          <a:p>
            <a:pPr lvl="2">
              <a:buFont typeface="Symbol" charset="0"/>
              <a:buChar char=""/>
            </a:pPr>
            <a:r>
              <a:rPr lang="en-US" sz="2400" b="1" dirty="0" smtClean="0">
                <a:solidFill>
                  <a:srgbClr val="002060"/>
                </a:solidFill>
              </a:rPr>
              <a:t> Map of future works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Plan the Copernicus EMS </a:t>
            </a:r>
            <a:r>
              <a:rPr lang="en-US" sz="2400" b="1" dirty="0" err="1" smtClean="0">
                <a:solidFill>
                  <a:srgbClr val="002060"/>
                </a:solidFill>
              </a:rPr>
              <a:t>Risk&amp;Recovery</a:t>
            </a:r>
            <a:r>
              <a:rPr lang="en-US" sz="2400" b="1" dirty="0" smtClean="0">
                <a:solidFill>
                  <a:srgbClr val="002060"/>
                </a:solidFill>
              </a:rPr>
              <a:t> requests</a:t>
            </a:r>
          </a:p>
          <a:p>
            <a:pPr marL="0" indent="0">
              <a:buNone/>
            </a:pPr>
            <a:endParaRPr lang="en-US" sz="11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Strong need in Capacity Building </a:t>
            </a:r>
            <a:r>
              <a:rPr lang="en-US" sz="2400" dirty="0">
                <a:solidFill>
                  <a:srgbClr val="002060"/>
                </a:solidFill>
              </a:rPr>
              <a:t>(not directly addressed in CEOS WG Disasters framework)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47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25226</TotalTime>
  <Words>2738</Words>
  <Application>Microsoft Office PowerPoint</Application>
  <PresentationFormat>Affichage à l'écran (4:3)</PresentationFormat>
  <Paragraphs>544</Paragraphs>
  <Slides>27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Default</vt:lpstr>
      <vt:lpstr>1_Default</vt:lpstr>
      <vt:lpstr>Recovery Observatory (RO)  Haiti Hurricane Matthew RO Status and Next Steps    Presentation to WGD #8 Buenos Aires September 5th, 2017   Helene de Boissezon, CNES Agwilh Collet, CNES  Andrew Eddy, AG - ROOT Secretary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 Acquisition Plan</dc:title>
  <dc:creator>Agwilh Collet</dc:creator>
  <cp:lastModifiedBy>deboissezonh</cp:lastModifiedBy>
  <cp:revision>380</cp:revision>
  <cp:lastPrinted>2017-03-13T10:48:24Z</cp:lastPrinted>
  <dcterms:modified xsi:type="dcterms:W3CDTF">2017-09-04T14:59:50Z</dcterms:modified>
</cp:coreProperties>
</file>