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sldIdLst>
    <p:sldId id="256" r:id="rId2"/>
    <p:sldId id="277" r:id="rId3"/>
    <p:sldId id="276" r:id="rId4"/>
    <p:sldId id="274" r:id="rId5"/>
    <p:sldId id="270" r:id="rId6"/>
    <p:sldId id="278" r:id="rId7"/>
    <p:sldId id="271" r:id="rId8"/>
  </p:sldIdLst>
  <p:sldSz cx="9144000" cy="6858000" type="screen4x3"/>
  <p:notesSz cx="7010400" cy="92964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van Petiteville" initials="IP"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255"/>
    <p:restoredTop sz="50000" autoAdjust="0"/>
  </p:normalViewPr>
  <p:slideViewPr>
    <p:cSldViewPr>
      <p:cViewPr>
        <p:scale>
          <a:sx n="70" d="100"/>
          <a:sy n="70" d="100"/>
        </p:scale>
        <p:origin x="1808" y="-920"/>
      </p:cViewPr>
      <p:guideLst>
        <p:guide orient="horz" pos="2160"/>
        <p:guide pos="2880"/>
      </p:guideLst>
    </p:cSldViewPr>
  </p:slideViewPr>
  <p:notesTextViewPr>
    <p:cViewPr>
      <p:scale>
        <a:sx n="1" d="1"/>
        <a:sy n="1" d="1"/>
      </p:scale>
      <p:origin x="0" y="0"/>
    </p:cViewPr>
  </p:notesTextViewPr>
  <p:notesViewPr>
    <p:cSldViewPr>
      <p:cViewPr varScale="1">
        <p:scale>
          <a:sx n="63" d="100"/>
          <a:sy n="63" d="100"/>
        </p:scale>
        <p:origin x="-2424"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esProps" Target="presProps.xml"/><Relationship Id="rId12" Type="http://schemas.openxmlformats.org/officeDocument/2006/relationships/viewProps" Target="viewProps.xml"/><Relationship Id="rId13" Type="http://schemas.openxmlformats.org/officeDocument/2006/relationships/theme" Target="theme/theme1.xml"/><Relationship Id="rId14"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notesMaster" Target="notesMasters/notesMaster1.xml"/><Relationship Id="rId1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81100" y="696913"/>
            <a:ext cx="4648200" cy="3486150"/>
          </a:xfrm>
          <a:prstGeom prst="rect">
            <a:avLst/>
          </a:prstGeom>
        </p:spPr>
        <p:txBody>
          <a:bodyPr lIns="93177" tIns="46589" rIns="93177" bIns="46589"/>
          <a:lstStyle/>
          <a:p>
            <a:pPr lvl="0"/>
            <a:endParaRPr/>
          </a:p>
        </p:txBody>
      </p:sp>
      <p:sp>
        <p:nvSpPr>
          <p:cNvPr id="8" name="Shape 8"/>
          <p:cNvSpPr>
            <a:spLocks noGrp="1"/>
          </p:cNvSpPr>
          <p:nvPr>
            <p:ph type="body" sz="quarter" idx="1"/>
          </p:nvPr>
        </p:nvSpPr>
        <p:spPr>
          <a:xfrm>
            <a:off x="934720" y="4415790"/>
            <a:ext cx="5140960" cy="4183380"/>
          </a:xfrm>
          <a:prstGeom prst="rect">
            <a:avLst/>
          </a:prstGeom>
        </p:spPr>
        <p:txBody>
          <a:bodyPr lIns="93177" tIns="46589" rIns="93177" bIns="46589"/>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2879164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038468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8971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defTabSz="457200" eaLnBrk="1" fontAlgn="auto" latinLnBrk="0" hangingPunct="1">
              <a:lnSpc>
                <a:spcPct val="125000"/>
              </a:lnSpc>
              <a:spcBef>
                <a:spcPts val="0"/>
              </a:spcBef>
              <a:spcAft>
                <a:spcPts val="0"/>
              </a:spcAft>
              <a:buClrTx/>
              <a:buSzTx/>
              <a:buFontTx/>
              <a:buNone/>
              <a:tabLst/>
              <a:defRPr/>
            </a:pPr>
            <a:r>
              <a:rPr lang="en-US" sz="1200" dirty="0" smtClean="0"/>
              <a:t>Three Primary Objectives</a:t>
            </a:r>
          </a:p>
          <a:p>
            <a:r>
              <a:rPr lang="en-US" sz="1200" dirty="0" smtClean="0"/>
              <a:t>To optimize the benefits of space-based Earth observation through cooperation of CEOS Agencies in mission planning and in the development of compatible data products, formats, services, applications and policies.</a:t>
            </a:r>
          </a:p>
          <a:p>
            <a:r>
              <a:rPr lang="en-US" sz="1200" dirty="0" smtClean="0"/>
              <a:t>To aid both CEOS Agencies and the international community by, among other things, serving as the focal point for international coordination of space-based Earth observation activities, including the Group on Earth Observations and entities related to global change.</a:t>
            </a:r>
          </a:p>
          <a:p>
            <a:r>
              <a:rPr lang="en-US" sz="1200" dirty="0" smtClean="0"/>
              <a:t>To exchange policy and technical information to encourage complementarity and compatibility among space-based Earth observation systems currently in service or development, and the data received from them, as well as address issues of common interest across the spectrum of Earth observation satellite missions.</a:t>
            </a:r>
          </a:p>
          <a:p>
            <a:endParaRPr lang="en-US" dirty="0"/>
          </a:p>
        </p:txBody>
      </p:sp>
    </p:spTree>
    <p:extLst>
      <p:ext uri="{BB962C8B-B14F-4D97-AF65-F5344CB8AC3E}">
        <p14:creationId xmlns:p14="http://schemas.microsoft.com/office/powerpoint/2010/main" val="3115758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776338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612273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955985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‹Nr.›</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Content Placeholder 4"/>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lvl="0"/>
            <a:r>
              <a:rPr lang="en-US" dirty="0" smtClean="0"/>
              <a:t>Title Goes Here</a:t>
            </a:r>
            <a:endParaRPr lang="en-US" dirty="0"/>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png"/><Relationship Id="rId6"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5"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76200" y="2209800"/>
            <a:ext cx="8991600" cy="993131"/>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US" sz="2000" b="0" dirty="0" smtClean="0">
                <a:solidFill>
                  <a:schemeClr val="bg1"/>
                </a:solidFill>
                <a:latin typeface="+mj-lt"/>
              </a:rPr>
              <a:t>Use of EO for Improved Disaster Risk Management</a:t>
            </a:r>
            <a:endParaRPr sz="2000" b="1" dirty="0">
              <a:solidFill>
                <a:schemeClr val="bg1"/>
              </a:solidFill>
              <a:latin typeface="+mj-lt"/>
            </a:endParaRPr>
          </a:p>
        </p:txBody>
      </p:sp>
      <p:sp>
        <p:nvSpPr>
          <p:cNvPr id="11" name="Shape 11"/>
          <p:cNvSpPr/>
          <p:nvPr/>
        </p:nvSpPr>
        <p:spPr>
          <a:xfrm>
            <a:off x="76200" y="3249611"/>
            <a:ext cx="5867400" cy="2541589"/>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CA" sz="1600" dirty="0" smtClean="0">
                <a:solidFill>
                  <a:srgbClr val="FFFFFF"/>
                </a:solidFill>
                <a:latin typeface="+mj-lt"/>
                <a:ea typeface="Arial Bold"/>
                <a:cs typeface="Arial Bold"/>
                <a:sym typeface="Arial Bold"/>
              </a:rPr>
              <a:t>Stéphane Chalifoux, </a:t>
            </a:r>
            <a:r>
              <a:rPr lang="en-CA" sz="1600" dirty="0">
                <a:solidFill>
                  <a:srgbClr val="FFFFFF"/>
                </a:solidFill>
                <a:latin typeface="+mj-lt"/>
                <a:ea typeface="Arial Bold"/>
                <a:cs typeface="Arial Bold"/>
                <a:sym typeface="Arial Bold"/>
              </a:rPr>
              <a:t>Chair </a:t>
            </a:r>
            <a:r>
              <a:rPr lang="en-CA" sz="1600" dirty="0" smtClean="0">
                <a:solidFill>
                  <a:srgbClr val="FFFFFF"/>
                </a:solidFill>
                <a:latin typeface="+mj-lt"/>
                <a:ea typeface="Arial Bold"/>
                <a:cs typeface="Arial Bold"/>
                <a:sym typeface="Arial Bold"/>
              </a:rPr>
              <a:t>of WG Disasters (CSA)</a:t>
            </a:r>
            <a:endParaRPr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fr-CA" sz="1600" dirty="0" smtClean="0">
                <a:solidFill>
                  <a:schemeClr val="bg1"/>
                </a:solidFill>
                <a:latin typeface="+mj-lt"/>
                <a:ea typeface="Arial Bold"/>
                <a:cs typeface="Arial Bold"/>
                <a:sym typeface="Arial Bold"/>
              </a:rPr>
              <a:t>Andrew Eddy, </a:t>
            </a:r>
            <a:r>
              <a:rPr lang="en-US" sz="1600" dirty="0" smtClean="0">
                <a:solidFill>
                  <a:schemeClr val="bg1"/>
                </a:solidFill>
                <a:latin typeface="+mj-lt"/>
                <a:ea typeface="Arial Bold"/>
                <a:cs typeface="Arial Bold"/>
                <a:sym typeface="Arial Bold"/>
              </a:rPr>
              <a:t>Secretary </a:t>
            </a:r>
            <a:r>
              <a:rPr lang="en-US" sz="1600" dirty="0">
                <a:solidFill>
                  <a:schemeClr val="bg1"/>
                </a:solidFill>
                <a:latin typeface="+mj-lt"/>
                <a:ea typeface="Arial Bold"/>
                <a:cs typeface="Arial Bold"/>
                <a:sym typeface="Arial Bold"/>
              </a:rPr>
              <a:t>CEOS WG Disasters (Athena Global) </a:t>
            </a:r>
            <a:endParaRPr lang="en-US" sz="1600" dirty="0" smtClean="0">
              <a:solidFill>
                <a:schemeClr val="bg1"/>
              </a:solidFill>
              <a:latin typeface="+mj-lt"/>
              <a:ea typeface="Arial Bold"/>
              <a:cs typeface="Arial Bold"/>
              <a:sym typeface="Arial Bold"/>
            </a:endParaRPr>
          </a:p>
          <a:p>
            <a:pPr lvl="0" defTabSz="914400">
              <a:lnSpc>
                <a:spcPct val="150000"/>
              </a:lnSpc>
              <a:defRPr>
                <a:solidFill>
                  <a:srgbClr val="000000"/>
                </a:solidFill>
              </a:defRPr>
            </a:pPr>
            <a:endParaRPr lang="en-AU" sz="1600" dirty="0" smtClean="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CA" sz="1600" dirty="0" smtClean="0">
                <a:solidFill>
                  <a:srgbClr val="FFFFFF"/>
                </a:solidFill>
                <a:latin typeface="+mj-lt"/>
                <a:ea typeface="Arial Bold"/>
                <a:cs typeface="Arial Bold"/>
                <a:sym typeface="Arial Bold"/>
              </a:rPr>
              <a:t>Strengthening Disaster Risk Reduction Across the Americas </a:t>
            </a:r>
            <a:r>
              <a:rPr lang="mr-IN" sz="1600" dirty="0" smtClean="0">
                <a:solidFill>
                  <a:srgbClr val="FFFFFF"/>
                </a:solidFill>
                <a:latin typeface="+mj-lt"/>
                <a:ea typeface="Arial Bold"/>
                <a:cs typeface="Arial Bold"/>
                <a:sym typeface="Arial Bold"/>
              </a:rPr>
              <a:t>–</a:t>
            </a:r>
            <a:r>
              <a:rPr lang="en-CA" sz="1600" dirty="0" smtClean="0">
                <a:solidFill>
                  <a:srgbClr val="FFFFFF"/>
                </a:solidFill>
                <a:latin typeface="+mj-lt"/>
                <a:ea typeface="Arial Bold"/>
                <a:cs typeface="Arial Bold"/>
                <a:sym typeface="Arial Bold"/>
              </a:rPr>
              <a:t> Panel discussion on improving the use of EO</a:t>
            </a:r>
          </a:p>
          <a:p>
            <a:pPr lvl="0" defTabSz="914400">
              <a:lnSpc>
                <a:spcPct val="150000"/>
              </a:lnSpc>
              <a:defRPr>
                <a:solidFill>
                  <a:srgbClr val="000000"/>
                </a:solidFill>
              </a:defRPr>
            </a:pPr>
            <a:endParaRPr lang="en-CA" sz="1600" dirty="0">
              <a:solidFill>
                <a:srgbClr val="FFFFFF"/>
              </a:solidFill>
              <a:latin typeface="+mj-lt"/>
              <a:ea typeface="Arial Bold"/>
              <a:cs typeface="Arial Bold"/>
              <a:sym typeface="Arial Bold"/>
            </a:endParaRPr>
          </a:p>
          <a:p>
            <a:pPr lvl="0" defTabSz="914400">
              <a:lnSpc>
                <a:spcPct val="150000"/>
              </a:lnSpc>
              <a:defRPr>
                <a:solidFill>
                  <a:srgbClr val="000000"/>
                </a:solidFill>
              </a:defRPr>
            </a:pPr>
            <a:r>
              <a:rPr lang="en-CA" sz="1600" dirty="0" smtClean="0">
                <a:solidFill>
                  <a:srgbClr val="FFFFFF"/>
                </a:solidFill>
                <a:latin typeface="+mj-lt"/>
                <a:ea typeface="Arial Bold"/>
                <a:cs typeface="Arial Bold"/>
                <a:sym typeface="Arial Bold"/>
              </a:rPr>
              <a:t>Buenos Aires, 4 September, 2017</a:t>
            </a:r>
            <a:endParaRPr sz="1600" dirty="0">
              <a:solidFill>
                <a:srgbClr val="FFFFFF"/>
              </a:solidFill>
              <a:latin typeface="+mj-lt"/>
              <a:ea typeface="Arial Bold"/>
              <a:cs typeface="Arial Bold"/>
              <a:sym typeface="Arial Bold"/>
            </a:endParaRPr>
          </a:p>
        </p:txBody>
      </p:sp>
      <p:pic>
        <p:nvPicPr>
          <p:cNvPr id="12" name="ceos_logo.png"/>
          <p:cNvPicPr/>
          <p:nvPr/>
        </p:nvPicPr>
        <p:blipFill>
          <a:blip r:embed="rId3">
            <a:extLst/>
          </a:blip>
          <a:stretch>
            <a:fillRect/>
          </a:stretch>
        </p:blipFill>
        <p:spPr>
          <a:xfrm>
            <a:off x="622789" y="609600"/>
            <a:ext cx="2507906" cy="993132"/>
          </a:xfrm>
          <a:prstGeom prst="rect">
            <a:avLst/>
          </a:prstGeom>
          <a:ln w="12700">
            <a:miter lim="400000"/>
          </a:ln>
        </p:spPr>
      </p:pic>
      <p:sp>
        <p:nvSpPr>
          <p:cNvPr id="5" name="Shape 10"/>
          <p:cNvSpPr txBox="1">
            <a:spLocks/>
          </p:cNvSpPr>
          <p:nvPr/>
        </p:nvSpPr>
        <p:spPr>
          <a:xfrm>
            <a:off x="622789" y="1638829"/>
            <a:ext cx="2806211" cy="210183"/>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smtClean="0">
                <a:solidFill>
                  <a:schemeClr val="bg1">
                    <a:lumMod val="20000"/>
                    <a:lumOff val="80000"/>
                  </a:schemeClr>
                </a:solidFill>
                <a:latin typeface="+mj-lt"/>
              </a:rPr>
              <a:t>Committee on Earth Observation Satellites</a:t>
            </a:r>
            <a:endParaRPr lang="en-US" sz="1050" dirty="0">
              <a:solidFill>
                <a:schemeClr val="bg1">
                  <a:lumMod val="20000"/>
                  <a:lumOff val="80000"/>
                </a:schemeClr>
              </a:solidFill>
              <a:latin typeface="+mj-lt"/>
            </a:endParaRPr>
          </a:p>
        </p:txBody>
      </p:sp>
      <p:sp>
        <p:nvSpPr>
          <p:cNvPr id="6" name="Shape 11"/>
          <p:cNvSpPr/>
          <p:nvPr/>
        </p:nvSpPr>
        <p:spPr>
          <a:xfrm>
            <a:off x="5410201" y="228600"/>
            <a:ext cx="3657600" cy="508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Viewing Earth</a:t>
            </a:r>
          </a:p>
        </p:txBody>
      </p:sp>
      <p:sp>
        <p:nvSpPr>
          <p:cNvPr id="7" name="Shape 11"/>
          <p:cNvSpPr/>
          <p:nvPr/>
        </p:nvSpPr>
        <p:spPr>
          <a:xfrm>
            <a:off x="5334000" y="736599"/>
            <a:ext cx="3733801" cy="508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gn="ctr" defTabSz="914400">
              <a:lnSpc>
                <a:spcPct val="150000"/>
              </a:lnSpc>
              <a:defRPr>
                <a:solidFill>
                  <a:srgbClr val="000000"/>
                </a:solidFill>
              </a:defRPr>
            </a:pPr>
            <a:r>
              <a:rPr lang="en-AU" sz="2800" i="1" dirty="0" smtClean="0">
                <a:solidFill>
                  <a:srgbClr val="FFFFFF"/>
                </a:solidFill>
                <a:latin typeface="Arial Bold"/>
                <a:ea typeface="Arial Bold"/>
                <a:cs typeface="Arial Bold"/>
                <a:sym typeface="Arial Bold"/>
              </a:rPr>
              <a:t>Serving Society</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2</a:t>
            </a:fld>
            <a:endParaRPr lang="uk-UA" dirty="0"/>
          </a:p>
        </p:txBody>
      </p:sp>
      <p:sp>
        <p:nvSpPr>
          <p:cNvPr id="3" name="Content Placeholder 2"/>
          <p:cNvSpPr>
            <a:spLocks noGrp="1"/>
          </p:cNvSpPr>
          <p:nvPr>
            <p:ph sz="quarter" idx="10"/>
          </p:nvPr>
        </p:nvSpPr>
        <p:spPr>
          <a:xfrm>
            <a:off x="457200" y="1295400"/>
            <a:ext cx="8153400" cy="5257800"/>
          </a:xfrm>
        </p:spPr>
        <p:txBody>
          <a:bodyPr/>
          <a:lstStyle/>
          <a:p>
            <a:pPr marL="0" indent="0">
              <a:buNone/>
            </a:pPr>
            <a:r>
              <a:rPr lang="en-US" sz="1800" dirty="0" smtClean="0"/>
              <a:t>The CEOS Working Group on Disasters disaster </a:t>
            </a:r>
            <a:r>
              <a:rPr lang="en-US" sz="1800" dirty="0"/>
              <a:t>r</a:t>
            </a:r>
            <a:r>
              <a:rPr lang="en-US" sz="1800" dirty="0" smtClean="0"/>
              <a:t>isk management </a:t>
            </a:r>
            <a:r>
              <a:rPr lang="en-US" sz="1800" dirty="0"/>
              <a:t>pilots </a:t>
            </a:r>
            <a:r>
              <a:rPr lang="en-CA" sz="1800" i="1" dirty="0"/>
              <a:t>(floods, seismic hazards, </a:t>
            </a:r>
            <a:r>
              <a:rPr lang="en-CA" sz="1800" i="1" dirty="0" smtClean="0"/>
              <a:t>volcanoes, landslides) </a:t>
            </a:r>
            <a:r>
              <a:rPr lang="en-US" sz="1800" dirty="0" smtClean="0"/>
              <a:t>are </a:t>
            </a:r>
            <a:r>
              <a:rPr lang="en-US" sz="1800" dirty="0"/>
              <a:t>providing </a:t>
            </a:r>
            <a:r>
              <a:rPr lang="en-US" sz="1800" dirty="0" smtClean="0">
                <a:solidFill>
                  <a:srgbClr val="FF0000"/>
                </a:solidFill>
              </a:rPr>
              <a:t>demonstrations </a:t>
            </a:r>
            <a:r>
              <a:rPr lang="en-US" sz="1800" dirty="0">
                <a:solidFill>
                  <a:srgbClr val="FF0000"/>
                </a:solidFill>
              </a:rPr>
              <a:t>of this with local and regional levels </a:t>
            </a:r>
            <a:r>
              <a:rPr lang="en-US" sz="1800" dirty="0"/>
              <a:t>disaster risk reduction activities that are scalable and can be adapted to different geographical and capacity </a:t>
            </a:r>
            <a:r>
              <a:rPr lang="en-US" sz="1800" dirty="0" smtClean="0"/>
              <a:t>contexts.</a:t>
            </a:r>
          </a:p>
          <a:p>
            <a:pPr marL="0" indent="0">
              <a:buNone/>
            </a:pPr>
            <a:endParaRPr lang="en-US" sz="800" dirty="0"/>
          </a:p>
          <a:p>
            <a:pPr marL="0" indent="0">
              <a:buNone/>
            </a:pPr>
            <a:r>
              <a:rPr lang="en-US" sz="1800" dirty="0" smtClean="0"/>
              <a:t>CEOS </a:t>
            </a:r>
            <a:r>
              <a:rPr lang="en-US" sz="1800" dirty="0"/>
              <a:t>Agencies are supporting the </a:t>
            </a:r>
            <a:r>
              <a:rPr lang="en-US" sz="1800" dirty="0" smtClean="0">
                <a:solidFill>
                  <a:srgbClr val="FF0000"/>
                </a:solidFill>
              </a:rPr>
              <a:t>Haiti Recovery </a:t>
            </a:r>
            <a:r>
              <a:rPr lang="en-US" sz="1800" dirty="0">
                <a:solidFill>
                  <a:srgbClr val="FF0000"/>
                </a:solidFill>
              </a:rPr>
              <a:t>Observatory</a:t>
            </a:r>
            <a:r>
              <a:rPr lang="en-US" sz="1800" dirty="0"/>
              <a:t> which will collect satellite imagery, generate monitoring products and provide an informatics platform for recovery partners to collaborate in the reconstruction </a:t>
            </a:r>
            <a:r>
              <a:rPr lang="en-US" sz="1800" dirty="0" smtClean="0"/>
              <a:t>effort following Hurricane Matthew’s devastating impact in October 2016.</a:t>
            </a:r>
          </a:p>
          <a:p>
            <a:pPr marL="0" indent="0">
              <a:buNone/>
            </a:pPr>
            <a:endParaRPr lang="en-US" sz="800" dirty="0"/>
          </a:p>
          <a:p>
            <a:pPr marL="0" indent="0">
              <a:buNone/>
            </a:pPr>
            <a:r>
              <a:rPr lang="en-US" sz="1800" dirty="0" smtClean="0"/>
              <a:t>Other CEOS activities not showcased here are greatly contributing to improving the use of EO, including the </a:t>
            </a:r>
            <a:r>
              <a:rPr lang="en-US" sz="1800" dirty="0" err="1" smtClean="0"/>
              <a:t>Geoahzard</a:t>
            </a:r>
            <a:r>
              <a:rPr lang="en-US" sz="1800" dirty="0" smtClean="0"/>
              <a:t> Supersites and Natural Laboratories initiative, the </a:t>
            </a:r>
            <a:r>
              <a:rPr lang="en-US" sz="1800" dirty="0" err="1" smtClean="0"/>
              <a:t>emergin</a:t>
            </a:r>
            <a:r>
              <a:rPr lang="en-US" sz="1800" dirty="0" smtClean="0"/>
              <a:t> </a:t>
            </a:r>
            <a:r>
              <a:rPr lang="en-US" sz="1800" dirty="0" err="1" smtClean="0"/>
              <a:t>Geohazards</a:t>
            </a:r>
            <a:r>
              <a:rPr lang="en-US" sz="1800" dirty="0" smtClean="0"/>
              <a:t> Lab, and the GEO-DARMA (</a:t>
            </a:r>
            <a:r>
              <a:rPr lang="en-US" sz="1800" dirty="0"/>
              <a:t>Data Access for Risk Management) initiative (included in GEO Work </a:t>
            </a:r>
            <a:r>
              <a:rPr lang="en-US" sz="1800" dirty="0" err="1"/>
              <a:t>Programme</a:t>
            </a:r>
            <a:r>
              <a:rPr lang="en-US" sz="1800" dirty="0"/>
              <a:t> 2016</a:t>
            </a:r>
            <a:r>
              <a:rPr lang="en-US" sz="1800" dirty="0" smtClean="0"/>
              <a:t>). These activities will </a:t>
            </a:r>
            <a:r>
              <a:rPr lang="en-US" sz="1800" dirty="0"/>
              <a:t>facilitate the </a:t>
            </a:r>
            <a:r>
              <a:rPr lang="en-US" sz="1800" dirty="0">
                <a:solidFill>
                  <a:srgbClr val="FF0000"/>
                </a:solidFill>
              </a:rPr>
              <a:t>sustained provision of EO-based risk information products and services to decision-makers</a:t>
            </a:r>
            <a:r>
              <a:rPr lang="en-US" sz="1800" dirty="0"/>
              <a:t>. </a:t>
            </a:r>
            <a:endParaRPr lang="en-US" sz="1400" dirty="0"/>
          </a:p>
        </p:txBody>
      </p:sp>
      <p:sp>
        <p:nvSpPr>
          <p:cNvPr id="4" name="Content Placeholder 3"/>
          <p:cNvSpPr>
            <a:spLocks noGrp="1"/>
          </p:cNvSpPr>
          <p:nvPr>
            <p:ph sz="quarter" idx="11"/>
          </p:nvPr>
        </p:nvSpPr>
        <p:spPr>
          <a:xfrm>
            <a:off x="1905000" y="228600"/>
            <a:ext cx="5638800" cy="609600"/>
          </a:xfrm>
        </p:spPr>
        <p:txBody>
          <a:bodyPr/>
          <a:lstStyle/>
          <a:p>
            <a:pPr algn="ctr"/>
            <a:r>
              <a:rPr lang="en-US" dirty="0" smtClean="0"/>
              <a:t>Lessons Learned from the CEOS</a:t>
            </a:r>
            <a:endParaRPr lang="en-US" dirty="0"/>
          </a:p>
          <a:p>
            <a:pPr algn="ctr"/>
            <a:r>
              <a:rPr lang="en-US" dirty="0" smtClean="0"/>
              <a:t> Pilots </a:t>
            </a:r>
            <a:r>
              <a:rPr lang="mr-IN" dirty="0" smtClean="0"/>
              <a:t>–</a:t>
            </a:r>
            <a:r>
              <a:rPr lang="en-US" dirty="0" smtClean="0"/>
              <a:t> Improving Use of EO for DRM</a:t>
            </a:r>
            <a:endParaRPr lang="en-US" dirty="0"/>
          </a:p>
        </p:txBody>
      </p:sp>
    </p:spTree>
    <p:extLst>
      <p:ext uri="{BB962C8B-B14F-4D97-AF65-F5344CB8AC3E}">
        <p14:creationId xmlns:p14="http://schemas.microsoft.com/office/powerpoint/2010/main" val="3169149421"/>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3</a:t>
            </a:fld>
            <a:endParaRPr lang="uk-UA" dirty="0"/>
          </a:p>
        </p:txBody>
      </p:sp>
      <p:sp>
        <p:nvSpPr>
          <p:cNvPr id="3" name="Content Placeholder 2"/>
          <p:cNvSpPr>
            <a:spLocks noGrp="1"/>
          </p:cNvSpPr>
          <p:nvPr>
            <p:ph sz="quarter" idx="10"/>
          </p:nvPr>
        </p:nvSpPr>
        <p:spPr>
          <a:xfrm>
            <a:off x="457200" y="1295400"/>
            <a:ext cx="8458200" cy="5257800"/>
          </a:xfrm>
        </p:spPr>
        <p:txBody>
          <a:bodyPr/>
          <a:lstStyle/>
          <a:p>
            <a:pPr marL="0" indent="0">
              <a:buNone/>
            </a:pPr>
            <a:r>
              <a:rPr lang="en-CA" dirty="0"/>
              <a:t>The session </a:t>
            </a:r>
            <a:r>
              <a:rPr lang="en-CA" dirty="0" smtClean="0"/>
              <a:t>highlights achievements of CEOS pilots, and opens </a:t>
            </a:r>
            <a:r>
              <a:rPr lang="en-CA" dirty="0"/>
              <a:t>the discussion on how to fast track successful satellite data use for widespread uptake within the </a:t>
            </a:r>
            <a:r>
              <a:rPr lang="en-CA" dirty="0" smtClean="0"/>
              <a:t>disaster risk reduction community</a:t>
            </a:r>
            <a:r>
              <a:rPr lang="en-CA" dirty="0"/>
              <a:t>.</a:t>
            </a:r>
            <a:endParaRPr lang="en-US" dirty="0"/>
          </a:p>
          <a:p>
            <a:pPr marL="0" indent="0">
              <a:buNone/>
            </a:pPr>
            <a:endParaRPr lang="en-US" dirty="0" smtClean="0"/>
          </a:p>
          <a:p>
            <a:pPr marL="0" indent="0">
              <a:buNone/>
            </a:pPr>
            <a:r>
              <a:rPr lang="en-US" u="sng" dirty="0" smtClean="0"/>
              <a:t>Speakers</a:t>
            </a:r>
            <a:endParaRPr lang="en-US" u="sng" dirty="0"/>
          </a:p>
          <a:p>
            <a:r>
              <a:rPr lang="en-US" b="1" dirty="0" smtClean="0"/>
              <a:t>Flood </a:t>
            </a:r>
            <a:r>
              <a:rPr lang="en-US" b="1" dirty="0"/>
              <a:t>Pilot</a:t>
            </a:r>
            <a:r>
              <a:rPr lang="en-US" dirty="0"/>
              <a:t>: </a:t>
            </a:r>
            <a:r>
              <a:rPr lang="en-US" dirty="0" smtClean="0"/>
              <a:t>Bob </a:t>
            </a:r>
            <a:r>
              <a:rPr lang="en-US" dirty="0"/>
              <a:t>Kuligowski (NOAA)</a:t>
            </a:r>
            <a:r>
              <a:rPr lang="en-US" dirty="0" smtClean="0"/>
              <a:t>;</a:t>
            </a:r>
            <a:endParaRPr lang="en-US" dirty="0"/>
          </a:p>
          <a:p>
            <a:r>
              <a:rPr lang="en-US" b="1" dirty="0" smtClean="0"/>
              <a:t>Seismic </a:t>
            </a:r>
            <a:r>
              <a:rPr lang="en-US" b="1" dirty="0"/>
              <a:t>Hazards Pilot</a:t>
            </a:r>
            <a:r>
              <a:rPr lang="en-US" dirty="0"/>
              <a:t>: </a:t>
            </a:r>
            <a:r>
              <a:rPr lang="en-US" dirty="0" smtClean="0"/>
              <a:t>Stefano </a:t>
            </a:r>
            <a:r>
              <a:rPr lang="en-US" dirty="0" err="1" smtClean="0"/>
              <a:t>Salvi</a:t>
            </a:r>
            <a:r>
              <a:rPr lang="en-US" dirty="0"/>
              <a:t> </a:t>
            </a:r>
            <a:r>
              <a:rPr lang="en-US" smtClean="0"/>
              <a:t>(INGV), </a:t>
            </a:r>
            <a:r>
              <a:rPr lang="en-US" smtClean="0"/>
              <a:t>Theodora </a:t>
            </a:r>
            <a:r>
              <a:rPr lang="en-US" dirty="0"/>
              <a:t>Papadopoulou, (</a:t>
            </a:r>
            <a:r>
              <a:rPr lang="en-US" dirty="0" err="1"/>
              <a:t>Argans</a:t>
            </a:r>
            <a:r>
              <a:rPr lang="en-US" dirty="0"/>
              <a:t> Ltd/ESA</a:t>
            </a:r>
            <a:r>
              <a:rPr lang="en-US" dirty="0" smtClean="0"/>
              <a:t>)</a:t>
            </a:r>
            <a:endParaRPr lang="en-US" dirty="0"/>
          </a:p>
          <a:p>
            <a:r>
              <a:rPr lang="en-US" b="1" dirty="0" smtClean="0"/>
              <a:t>Volcano </a:t>
            </a:r>
            <a:r>
              <a:rPr lang="en-US" b="1" dirty="0"/>
              <a:t>Hazards Pilot</a:t>
            </a:r>
            <a:r>
              <a:rPr lang="en-US" dirty="0" smtClean="0"/>
              <a:t>: </a:t>
            </a:r>
            <a:r>
              <a:rPr lang="en-US" dirty="0"/>
              <a:t>Simona Zoffoli (ASI</a:t>
            </a:r>
            <a:r>
              <a:rPr lang="en-US" dirty="0" smtClean="0"/>
              <a:t>)</a:t>
            </a:r>
          </a:p>
          <a:p>
            <a:r>
              <a:rPr lang="en-US" b="1" dirty="0" smtClean="0"/>
              <a:t>Landslide Pilot: </a:t>
            </a:r>
            <a:r>
              <a:rPr lang="en-US" dirty="0" smtClean="0"/>
              <a:t>Dalia </a:t>
            </a:r>
            <a:r>
              <a:rPr lang="en-US" dirty="0" err="1" smtClean="0"/>
              <a:t>Kirschbaum</a:t>
            </a:r>
            <a:r>
              <a:rPr lang="en-US" dirty="0" smtClean="0"/>
              <a:t> (NASA)</a:t>
            </a:r>
            <a:endParaRPr lang="en-US" dirty="0"/>
          </a:p>
          <a:p>
            <a:r>
              <a:rPr lang="en-US" b="1" dirty="0" smtClean="0"/>
              <a:t>Recovery </a:t>
            </a:r>
            <a:r>
              <a:rPr lang="en-US" b="1" dirty="0"/>
              <a:t>Observatory</a:t>
            </a:r>
            <a:r>
              <a:rPr lang="en-US" dirty="0"/>
              <a:t>: </a:t>
            </a:r>
            <a:r>
              <a:rPr lang="en-US" dirty="0" smtClean="0"/>
              <a:t>Helene de </a:t>
            </a:r>
            <a:r>
              <a:rPr lang="en-US" dirty="0" err="1" smtClean="0"/>
              <a:t>Boissezon</a:t>
            </a:r>
            <a:r>
              <a:rPr lang="en-US" dirty="0" smtClean="0"/>
              <a:t> (CNES</a:t>
            </a:r>
            <a:r>
              <a:rPr lang="en-US" dirty="0"/>
              <a:t>)</a:t>
            </a:r>
          </a:p>
          <a:p>
            <a:endParaRPr lang="fr-CA" dirty="0"/>
          </a:p>
          <a:p>
            <a:pPr marL="0" indent="0">
              <a:buNone/>
            </a:pPr>
            <a:r>
              <a:rPr lang="en-US" dirty="0" smtClean="0"/>
              <a:t>Panel </a:t>
            </a:r>
            <a:r>
              <a:rPr lang="en-US" dirty="0"/>
              <a:t>discussion </a:t>
            </a:r>
            <a:r>
              <a:rPr lang="en-US" dirty="0" smtClean="0"/>
              <a:t>with speakers and Laura </a:t>
            </a:r>
            <a:r>
              <a:rPr lang="en-US" dirty="0" err="1" smtClean="0"/>
              <a:t>Frulla</a:t>
            </a:r>
            <a:r>
              <a:rPr lang="en-US" dirty="0" smtClean="0"/>
              <a:t> (CONAE)</a:t>
            </a:r>
            <a:endParaRPr lang="en-US" dirty="0"/>
          </a:p>
          <a:p>
            <a:endParaRPr lang="en-US" dirty="0"/>
          </a:p>
        </p:txBody>
      </p:sp>
      <p:sp>
        <p:nvSpPr>
          <p:cNvPr id="4" name="Content Placeholder 3"/>
          <p:cNvSpPr>
            <a:spLocks noGrp="1"/>
          </p:cNvSpPr>
          <p:nvPr>
            <p:ph sz="quarter" idx="11"/>
          </p:nvPr>
        </p:nvSpPr>
        <p:spPr/>
        <p:txBody>
          <a:bodyPr/>
          <a:lstStyle/>
          <a:p>
            <a:pPr algn="ctr"/>
            <a:r>
              <a:rPr lang="en-US" dirty="0" smtClean="0"/>
              <a:t>Agenda</a:t>
            </a:r>
            <a:endParaRPr lang="en-US" dirty="0"/>
          </a:p>
          <a:p>
            <a:endParaRPr lang="en-US" dirty="0"/>
          </a:p>
        </p:txBody>
      </p:sp>
    </p:spTree>
    <p:extLst>
      <p:ext uri="{BB962C8B-B14F-4D97-AF65-F5344CB8AC3E}">
        <p14:creationId xmlns:p14="http://schemas.microsoft.com/office/powerpoint/2010/main" val="55533589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TextBox 2"/>
          <p:cNvSpPr txBox="1"/>
          <p:nvPr/>
        </p:nvSpPr>
        <p:spPr>
          <a:xfrm>
            <a:off x="32658" y="1683603"/>
            <a:ext cx="9067800" cy="1200329"/>
          </a:xfrm>
          <a:prstGeom prst="rect">
            <a:avLst/>
          </a:prstGeom>
          <a:solidFill>
            <a:schemeClr val="accent4">
              <a:lumMod val="25000"/>
              <a:lumOff val="75000"/>
            </a:schemeClr>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b="1" dirty="0" smtClean="0">
                <a:solidFill>
                  <a:srgbClr val="002060"/>
                </a:solidFill>
                <a:latin typeface="+mj-lt"/>
              </a:rPr>
              <a:t>CEOS ensures </a:t>
            </a:r>
            <a:r>
              <a:rPr lang="en-US" b="1" dirty="0" smtClean="0">
                <a:solidFill>
                  <a:srgbClr val="FF0000"/>
                </a:solidFill>
                <a:latin typeface="+mj-lt"/>
              </a:rPr>
              <a:t>international coordination of civil space-based Earth observation</a:t>
            </a:r>
            <a:r>
              <a:rPr lang="en-US" b="1" dirty="0" smtClean="0">
                <a:solidFill>
                  <a:srgbClr val="002060"/>
                </a:solidFill>
                <a:latin typeface="+mj-lt"/>
              </a:rPr>
              <a:t> programs and promotes exchange of data to </a:t>
            </a:r>
            <a:r>
              <a:rPr lang="en-US" b="1" dirty="0" smtClean="0">
                <a:solidFill>
                  <a:srgbClr val="FF0000"/>
                </a:solidFill>
                <a:latin typeface="+mj-lt"/>
              </a:rPr>
              <a:t>optimize societal benefit</a:t>
            </a:r>
            <a:r>
              <a:rPr lang="en-US" b="1" dirty="0" smtClean="0">
                <a:solidFill>
                  <a:srgbClr val="002060"/>
                </a:solidFill>
                <a:latin typeface="+mj-lt"/>
              </a:rPr>
              <a:t> and </a:t>
            </a:r>
            <a:r>
              <a:rPr lang="en-US" b="1" dirty="0" smtClean="0">
                <a:solidFill>
                  <a:srgbClr val="FF0000"/>
                </a:solidFill>
                <a:latin typeface="+mj-lt"/>
              </a:rPr>
              <a:t>inform decision making </a:t>
            </a:r>
            <a:r>
              <a:rPr lang="en-US" b="1" dirty="0" smtClean="0">
                <a:solidFill>
                  <a:srgbClr val="002060"/>
                </a:solidFill>
                <a:latin typeface="+mj-lt"/>
              </a:rPr>
              <a:t>for securing a prosperous and sustainable future for humankind.</a:t>
            </a:r>
            <a:endParaRPr lang="en-US" b="1" dirty="0">
              <a:solidFill>
                <a:srgbClr val="002060"/>
              </a:solidFill>
              <a:latin typeface="+mj-lt"/>
            </a:endParaRPr>
          </a:p>
        </p:txBody>
      </p:sp>
      <p:sp>
        <p:nvSpPr>
          <p:cNvPr id="5" name="TextBox 4"/>
          <p:cNvSpPr txBox="1"/>
          <p:nvPr/>
        </p:nvSpPr>
        <p:spPr>
          <a:xfrm>
            <a:off x="35379" y="1295400"/>
            <a:ext cx="9067800" cy="369332"/>
          </a:xfrm>
          <a:prstGeom prst="rect">
            <a:avLst/>
          </a:prstGeom>
          <a:solidFill>
            <a:srgbClr val="002060"/>
          </a:solidFill>
          <a:ln>
            <a:solidFill>
              <a:schemeClr val="accent4">
                <a:lumMod val="75000"/>
                <a:lumOff val="25000"/>
              </a:schemeClr>
            </a:solidFill>
          </a:ln>
          <a:effectLst/>
          <a:scene3d>
            <a:camera prst="orthographicFront"/>
            <a:lightRig rig="threePt" dir="t"/>
          </a:scene3d>
          <a:sp3d>
            <a:bevelT/>
          </a:sp3d>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dirty="0" smtClean="0">
                <a:solidFill>
                  <a:srgbClr val="FFFFFF"/>
                </a:solidFill>
                <a:latin typeface="+mj-lt"/>
              </a:rPr>
              <a:t>Mission</a:t>
            </a:r>
            <a:endParaRPr lang="en-US" dirty="0">
              <a:solidFill>
                <a:srgbClr val="FFFFFF"/>
              </a:solidFill>
              <a:latin typeface="+mj-lt"/>
            </a:endParaRPr>
          </a:p>
        </p:txBody>
      </p:sp>
      <p:sp>
        <p:nvSpPr>
          <p:cNvPr id="7" name="Shape 11"/>
          <p:cNvSpPr/>
          <p:nvPr/>
        </p:nvSpPr>
        <p:spPr>
          <a:xfrm>
            <a:off x="1905000" y="304800"/>
            <a:ext cx="5791200" cy="508000"/>
          </a:xfrm>
          <a:prstGeom prst="rect">
            <a:avLst/>
          </a:prstGeom>
          <a:ln w="12700">
            <a:miter lim="400000"/>
          </a:ln>
          <a:extLst>
            <a:ext uri="{C572A759-6A51-4108-AA02-DFA0A04FC94B}">
              <ma14:wrappingTextBoxFlag xmlns:ma14="http://schemas.microsoft.com/office/mac/drawingml/2011/main" val="1"/>
            </a:ext>
          </a:extLst>
        </p:spPr>
        <p:txBody>
          <a:bodyPr lIns="0" tIns="0" rIns="0" bIns="0"/>
          <a:lstStyle/>
          <a:p>
            <a:pPr lvl="0" algn="ctr" defTabSz="914400">
              <a:lnSpc>
                <a:spcPct val="150000"/>
              </a:lnSpc>
              <a:defRPr>
                <a:solidFill>
                  <a:srgbClr val="000000"/>
                </a:solidFill>
              </a:defRPr>
            </a:pPr>
            <a:r>
              <a:rPr lang="en-AU" sz="2400" i="1" dirty="0" smtClean="0">
                <a:solidFill>
                  <a:srgbClr val="FFFFFF"/>
                </a:solidFill>
                <a:latin typeface="+mj-lt"/>
                <a:ea typeface="Arial Bold"/>
                <a:cs typeface="Arial Bold"/>
                <a:sym typeface="Arial Bold"/>
              </a:rPr>
              <a:t>CEOS Mission and Objectives</a:t>
            </a:r>
          </a:p>
        </p:txBody>
      </p:sp>
      <p:pic>
        <p:nvPicPr>
          <p:cNvPr id="8" name="Picture 2" descr="http://floodobservatory.colorado.edu/GlobalFloodplains/2015USA4314.jpg"/>
          <p:cNvPicPr>
            <a:picLocks noChangeAspect="1" noChangeArrowheads="1"/>
          </p:cNvPicPr>
          <p:nvPr/>
        </p:nvPicPr>
        <p:blipFill>
          <a:blip r:embed="rId3" cstate="print"/>
          <a:srcRect/>
          <a:stretch>
            <a:fillRect/>
          </a:stretch>
        </p:blipFill>
        <p:spPr bwMode="auto">
          <a:xfrm>
            <a:off x="152400" y="3581400"/>
            <a:ext cx="2514600" cy="2943523"/>
          </a:xfrm>
          <a:prstGeom prst="rect">
            <a:avLst/>
          </a:prstGeom>
          <a:noFill/>
          <a:ln>
            <a:solidFill>
              <a:schemeClr val="tx1"/>
            </a:solidFill>
          </a:ln>
        </p:spPr>
      </p:pic>
      <p:pic>
        <p:nvPicPr>
          <p:cNvPr id="9" name="Picture 8" descr="Screen Shot 2016-03-01 at 16.42.53.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00200" y="3429000"/>
            <a:ext cx="4045745" cy="2686739"/>
          </a:xfrm>
          <a:prstGeom prst="rect">
            <a:avLst/>
          </a:prstGeom>
          <a:ln>
            <a:solidFill>
              <a:schemeClr val="tx1"/>
            </a:solidFill>
          </a:ln>
        </p:spPr>
      </p:pic>
      <p:pic>
        <p:nvPicPr>
          <p:cNvPr id="10" name="Espace réservé du contenu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3352800"/>
            <a:ext cx="3733800" cy="2885887"/>
          </a:xfrm>
          <a:prstGeom prst="rect">
            <a:avLst/>
          </a:prstGeom>
          <a:ln>
            <a:solidFill>
              <a:schemeClr val="tx1"/>
            </a:solidFill>
          </a:ln>
        </p:spPr>
      </p:pic>
      <p:pic>
        <p:nvPicPr>
          <p:cNvPr id="11" name="Image 9"/>
          <p:cNvPicPr/>
          <p:nvPr/>
        </p:nvPicPr>
        <p:blipFill>
          <a:blip r:embed="rId6" cstate="email">
            <a:extLst>
              <a:ext uri="{28A0092B-C50C-407E-A947-70E740481C1C}">
                <a14:useLocalDpi xmlns:a14="http://schemas.microsoft.com/office/drawing/2010/main"/>
              </a:ext>
            </a:extLst>
          </a:blip>
          <a:srcRect/>
          <a:stretch>
            <a:fillRect/>
          </a:stretch>
        </p:blipFill>
        <p:spPr bwMode="auto">
          <a:xfrm>
            <a:off x="3015290" y="4876800"/>
            <a:ext cx="6052510" cy="168391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4137947779"/>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p:cNvSpPr>
            <a:spLocks noGrp="1"/>
          </p:cNvSpPr>
          <p:nvPr>
            <p:ph sz="quarter" idx="11"/>
          </p:nvPr>
        </p:nvSpPr>
        <p:spPr/>
        <p:txBody>
          <a:bodyPr/>
          <a:lstStyle/>
          <a:p>
            <a:pPr algn="ctr"/>
            <a:r>
              <a:rPr lang="en-US" dirty="0"/>
              <a:t>The Institutional Framework</a:t>
            </a:r>
          </a:p>
          <a:p>
            <a:endParaRPr lang="en-US" dirty="0"/>
          </a:p>
        </p:txBody>
      </p:sp>
      <p:sp>
        <p:nvSpPr>
          <p:cNvPr id="7" name="Text Box 2"/>
          <p:cNvSpPr txBox="1">
            <a:spLocks noChangeArrowheads="1"/>
          </p:cNvSpPr>
          <p:nvPr/>
        </p:nvSpPr>
        <p:spPr bwMode="auto">
          <a:xfrm>
            <a:off x="152400" y="1295400"/>
            <a:ext cx="8784976" cy="50475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p>
            <a:pPr eaLnBrk="0" hangingPunct="0"/>
            <a:r>
              <a:rPr lang="en-GB" sz="1400" b="1" i="1" dirty="0">
                <a:latin typeface="+mj-lt"/>
                <a:ea typeface="MS PGothic" pitchFamily="34" charset="-128"/>
              </a:rPr>
              <a:t>The international </a:t>
            </a:r>
            <a:r>
              <a:rPr lang="en-GB" sz="1400" b="1" i="1" dirty="0" smtClean="0">
                <a:latin typeface="+mj-lt"/>
                <a:ea typeface="MS PGothic" pitchFamily="34" charset="-128"/>
              </a:rPr>
              <a:t>community has </a:t>
            </a:r>
            <a:r>
              <a:rPr lang="en-GB" sz="1400" b="1" i="1" dirty="0">
                <a:latin typeface="+mj-lt"/>
                <a:ea typeface="MS PGothic" pitchFamily="34" charset="-128"/>
              </a:rPr>
              <a:t>undertaken a variety of initiatives on monitoring hazards, populations, and prevailing environmental conditions, to assist the most vulnerable nations to devise appropriate prevention and mitigation measures prior to such emergencies. </a:t>
            </a:r>
          </a:p>
          <a:p>
            <a:pPr eaLnBrk="0" hangingPunct="0"/>
            <a:endParaRPr lang="en-GB" sz="1400" b="0" dirty="0">
              <a:latin typeface="+mj-lt"/>
              <a:ea typeface="MS PGothic" pitchFamily="34" charset="-128"/>
            </a:endParaRPr>
          </a:p>
          <a:p>
            <a:pPr eaLnBrk="0" hangingPunct="0"/>
            <a:r>
              <a:rPr lang="en-GB" sz="1400" b="0" dirty="0">
                <a:latin typeface="+mj-lt"/>
                <a:ea typeface="MS PGothic" pitchFamily="34" charset="-128"/>
              </a:rPr>
              <a:t>This includes the </a:t>
            </a:r>
            <a:r>
              <a:rPr lang="en-GB" sz="1400" dirty="0">
                <a:latin typeface="+mj-lt"/>
                <a:ea typeface="MS PGothic" pitchFamily="34" charset="-128"/>
              </a:rPr>
              <a:t>World Bank/ISDR Global Facility for Disaster Reduction and Recovery</a:t>
            </a:r>
            <a:r>
              <a:rPr lang="en-GB" sz="1400" b="0" dirty="0">
                <a:latin typeface="+mj-lt"/>
                <a:ea typeface="MS PGothic" pitchFamily="34" charset="-128"/>
              </a:rPr>
              <a:t> (GFDRR) launched in 2006.</a:t>
            </a:r>
          </a:p>
          <a:p>
            <a:pPr eaLnBrk="0" hangingPunct="0"/>
            <a:endParaRPr lang="en-GB" altLang="ja-JP" sz="1400" b="0" dirty="0">
              <a:latin typeface="+mj-lt"/>
              <a:ea typeface="MS PGothic" pitchFamily="34" charset="-128"/>
            </a:endParaRPr>
          </a:p>
          <a:p>
            <a:pPr eaLnBrk="0" hangingPunct="0"/>
            <a:r>
              <a:rPr lang="en-GB" altLang="ja-JP" sz="1400" dirty="0">
                <a:latin typeface="+mj-lt"/>
                <a:ea typeface="MS PGothic" pitchFamily="34" charset="-128"/>
              </a:rPr>
              <a:t>Policy instruments &amp; strategic guidelines</a:t>
            </a:r>
            <a:r>
              <a:rPr lang="en-GB" altLang="ja-JP" sz="1400" dirty="0" smtClean="0">
                <a:latin typeface="+mj-lt"/>
                <a:ea typeface="MS PGothic" pitchFamily="34" charset="-128"/>
              </a:rPr>
              <a:t>:</a:t>
            </a:r>
          </a:p>
          <a:p>
            <a:pPr eaLnBrk="0" hangingPunct="0"/>
            <a:r>
              <a:rPr lang="en-GB" altLang="ja-JP" sz="1400" b="0" dirty="0" smtClean="0">
                <a:latin typeface="+mj-lt"/>
                <a:ea typeface="MS PGothic" pitchFamily="34" charset="-128"/>
              </a:rPr>
              <a:t> </a:t>
            </a:r>
          </a:p>
          <a:p>
            <a:pPr marL="285750" indent="-285750" eaLnBrk="0" hangingPunct="0">
              <a:buFont typeface="Arial" panose="020B0604020202020204" pitchFamily="34" charset="0"/>
              <a:buChar char="•"/>
            </a:pPr>
            <a:r>
              <a:rPr lang="en-US" altLang="ja-JP" sz="1400" b="1" dirty="0" smtClean="0">
                <a:solidFill>
                  <a:schemeClr val="tx2"/>
                </a:solidFill>
                <a:latin typeface="+mj-lt"/>
                <a:ea typeface="MS PGothic" pitchFamily="34" charset="-128"/>
              </a:rPr>
              <a:t>Involving situation:</a:t>
            </a:r>
          </a:p>
          <a:p>
            <a:pPr marL="742950" lvl="1" indent="-285750" eaLnBrk="0" hangingPunct="0">
              <a:buFont typeface="Arial" panose="020B0604020202020204" pitchFamily="34" charset="0"/>
              <a:buChar char="•"/>
            </a:pPr>
            <a:r>
              <a:rPr lang="en-US" altLang="ja-JP" sz="1400" dirty="0" smtClean="0">
                <a:solidFill>
                  <a:schemeClr val="tx2"/>
                </a:solidFill>
                <a:latin typeface="+mj-lt"/>
                <a:ea typeface="MS PGothic" pitchFamily="34" charset="-128"/>
              </a:rPr>
              <a:t>Increasing economic and human losses by 2100 due to augmentation of frequent extreme weather events and growing population in megacities.</a:t>
            </a:r>
          </a:p>
          <a:p>
            <a:pPr marL="742950" lvl="1" indent="-285750" eaLnBrk="0" hangingPunct="0">
              <a:buFont typeface="Arial" panose="020B0604020202020204" pitchFamily="34" charset="0"/>
              <a:buChar char="•"/>
            </a:pPr>
            <a:r>
              <a:rPr lang="en-US" altLang="ja-JP" sz="1400" dirty="0" smtClean="0">
                <a:solidFill>
                  <a:schemeClr val="tx2"/>
                </a:solidFill>
                <a:latin typeface="+mj-lt"/>
                <a:ea typeface="MS PGothic" pitchFamily="34" charset="-128"/>
              </a:rPr>
              <a:t>Every </a:t>
            </a:r>
            <a:r>
              <a:rPr lang="en-US" altLang="ja-JP" sz="1400" dirty="0">
                <a:solidFill>
                  <a:schemeClr val="tx2"/>
                </a:solidFill>
                <a:latin typeface="+mj-lt"/>
                <a:ea typeface="MS PGothic" pitchFamily="34" charset="-128"/>
              </a:rPr>
              <a:t>$1 invested in disaster prevention, $4 to $7 are saved in disaster </a:t>
            </a:r>
            <a:r>
              <a:rPr lang="en-US" altLang="ja-JP" sz="1400" dirty="0" smtClean="0">
                <a:solidFill>
                  <a:schemeClr val="tx2"/>
                </a:solidFill>
                <a:latin typeface="+mj-lt"/>
                <a:ea typeface="MS PGothic" pitchFamily="34" charset="-128"/>
              </a:rPr>
              <a:t>response (</a:t>
            </a:r>
            <a:r>
              <a:rPr lang="en-US" altLang="ja-JP" sz="1400" i="1" dirty="0" smtClean="0">
                <a:solidFill>
                  <a:schemeClr val="tx2"/>
                </a:solidFill>
                <a:latin typeface="+mj-lt"/>
                <a:ea typeface="MS PGothic" pitchFamily="34" charset="-128"/>
              </a:rPr>
              <a:t>source: UNDP</a:t>
            </a:r>
            <a:r>
              <a:rPr lang="en-US" altLang="ja-JP" sz="1400" dirty="0" smtClean="0">
                <a:solidFill>
                  <a:schemeClr val="tx2"/>
                </a:solidFill>
                <a:latin typeface="+mj-lt"/>
                <a:ea typeface="MS PGothic" pitchFamily="34" charset="-128"/>
              </a:rPr>
              <a:t>).</a:t>
            </a:r>
            <a:endParaRPr lang="en-US" altLang="ja-JP" sz="1400" dirty="0">
              <a:solidFill>
                <a:schemeClr val="tx2"/>
              </a:solidFill>
              <a:latin typeface="+mj-lt"/>
              <a:ea typeface="MS PGothic" pitchFamily="34" charset="-128"/>
            </a:endParaRPr>
          </a:p>
          <a:p>
            <a:pPr marL="742950" lvl="1" indent="-285750" eaLnBrk="0" hangingPunct="0">
              <a:buFont typeface="Arial" panose="020B0604020202020204" pitchFamily="34" charset="0"/>
              <a:buChar char="•"/>
            </a:pPr>
            <a:r>
              <a:rPr lang="en-US" altLang="ja-JP" sz="1400" dirty="0" smtClean="0">
                <a:solidFill>
                  <a:schemeClr val="tx2"/>
                </a:solidFill>
                <a:latin typeface="+mj-lt"/>
                <a:ea typeface="MS PGothic" pitchFamily="34" charset="-128"/>
              </a:rPr>
              <a:t>Acting mainly in response phase: not </a:t>
            </a:r>
            <a:r>
              <a:rPr lang="en-US" altLang="ja-JP" sz="1400" dirty="0">
                <a:solidFill>
                  <a:schemeClr val="tx2"/>
                </a:solidFill>
                <a:latin typeface="+mj-lt"/>
                <a:ea typeface="MS PGothic" pitchFamily="34" charset="-128"/>
              </a:rPr>
              <a:t>anymore </a:t>
            </a:r>
            <a:r>
              <a:rPr lang="en-US" altLang="ja-JP" sz="1400" dirty="0" smtClean="0">
                <a:solidFill>
                  <a:schemeClr val="tx2"/>
                </a:solidFill>
                <a:latin typeface="+mj-lt"/>
                <a:ea typeface="MS PGothic" pitchFamily="34" charset="-128"/>
              </a:rPr>
              <a:t>sustainable financially</a:t>
            </a:r>
          </a:p>
          <a:p>
            <a:pPr marL="285750" indent="-285750" eaLnBrk="0" hangingPunct="0">
              <a:buFont typeface="Arial" panose="020B0604020202020204" pitchFamily="34" charset="0"/>
              <a:buChar char="•"/>
            </a:pPr>
            <a:endParaRPr lang="en-US" altLang="ja-JP" sz="1400" dirty="0">
              <a:solidFill>
                <a:schemeClr val="tx2"/>
              </a:solidFill>
              <a:latin typeface="+mj-lt"/>
              <a:ea typeface="MS PGothic" pitchFamily="34" charset="-128"/>
            </a:endParaRPr>
          </a:p>
          <a:p>
            <a:pPr marL="285750" indent="-285750" eaLnBrk="0" hangingPunct="0">
              <a:buFont typeface="Arial" panose="020B0604020202020204" pitchFamily="34" charset="0"/>
              <a:buChar char="•"/>
            </a:pPr>
            <a:endParaRPr lang="en-US" altLang="ja-JP" sz="1400" dirty="0" smtClean="0">
              <a:solidFill>
                <a:schemeClr val="tx2"/>
              </a:solidFill>
              <a:latin typeface="+mj-lt"/>
              <a:ea typeface="MS PGothic" pitchFamily="34" charset="-128"/>
            </a:endParaRPr>
          </a:p>
          <a:p>
            <a:pPr marL="285750" indent="-285750" eaLnBrk="0" hangingPunct="0">
              <a:buFont typeface="Arial" panose="020B0604020202020204" pitchFamily="34" charset="0"/>
              <a:buChar char="•"/>
            </a:pPr>
            <a:r>
              <a:rPr lang="en-US" altLang="ja-JP" sz="1400" b="1" dirty="0" smtClean="0">
                <a:solidFill>
                  <a:schemeClr val="tx2"/>
                </a:solidFill>
                <a:latin typeface="+mj-lt"/>
                <a:ea typeface="MS PGothic" pitchFamily="34" charset="-128"/>
              </a:rPr>
              <a:t>Change of strategy in </a:t>
            </a:r>
            <a:r>
              <a:rPr lang="en-US" altLang="ja-JP" sz="1400" b="1" dirty="0">
                <a:solidFill>
                  <a:schemeClr val="tx2"/>
                </a:solidFill>
                <a:latin typeface="+mj-lt"/>
                <a:ea typeface="MS PGothic" pitchFamily="34" charset="-128"/>
              </a:rPr>
              <a:t>“Sendai Framework for Disaster Risk Reduction 2015-2030”: </a:t>
            </a:r>
            <a:r>
              <a:rPr lang="en-US" altLang="ja-JP" sz="1400" dirty="0">
                <a:solidFill>
                  <a:schemeClr val="tx2"/>
                </a:solidFill>
                <a:latin typeface="+mj-lt"/>
                <a:ea typeface="MS PGothic" pitchFamily="34" charset="-128"/>
              </a:rPr>
              <a:t> </a:t>
            </a:r>
          </a:p>
          <a:p>
            <a:pPr marL="742950" lvl="1" indent="-285750" eaLnBrk="0" hangingPunct="0">
              <a:buFont typeface="Arial" panose="020B0604020202020204" pitchFamily="34" charset="0"/>
              <a:buChar char="•"/>
            </a:pPr>
            <a:r>
              <a:rPr lang="en-US" altLang="ja-JP" sz="1400" dirty="0" smtClean="0">
                <a:solidFill>
                  <a:schemeClr val="tx2"/>
                </a:solidFill>
                <a:latin typeface="+mj-lt"/>
                <a:ea typeface="MS PGothic" pitchFamily="34" charset="-128"/>
              </a:rPr>
              <a:t>More investment needed on prevention and reconstruction. </a:t>
            </a:r>
          </a:p>
          <a:p>
            <a:pPr marL="742950" lvl="1" indent="-285750" eaLnBrk="0" hangingPunct="0">
              <a:buFont typeface="Arial" panose="020B0604020202020204" pitchFamily="34" charset="0"/>
              <a:buChar char="•"/>
            </a:pPr>
            <a:r>
              <a:rPr lang="en-US" altLang="ja-JP" sz="1400" dirty="0" smtClean="0">
                <a:solidFill>
                  <a:schemeClr val="tx2"/>
                </a:solidFill>
                <a:latin typeface="+mj-lt"/>
                <a:ea typeface="MS PGothic" pitchFamily="34" charset="-128"/>
              </a:rPr>
              <a:t>Recognition that remote </a:t>
            </a:r>
            <a:r>
              <a:rPr lang="en-US" altLang="ja-JP" sz="1400" dirty="0">
                <a:solidFill>
                  <a:schemeClr val="tx2"/>
                </a:solidFill>
                <a:latin typeface="+mj-lt"/>
                <a:ea typeface="MS PGothic" pitchFamily="34" charset="-128"/>
              </a:rPr>
              <a:t>sensing </a:t>
            </a:r>
            <a:r>
              <a:rPr lang="en-US" altLang="ja-JP" sz="1400" dirty="0" smtClean="0">
                <a:solidFill>
                  <a:schemeClr val="tx2"/>
                </a:solidFill>
                <a:latin typeface="+mj-lt"/>
                <a:ea typeface="MS PGothic" pitchFamily="34" charset="-128"/>
              </a:rPr>
              <a:t>can contribute to a better risk information to Decision–Makers. For 1</a:t>
            </a:r>
            <a:r>
              <a:rPr lang="en-US" altLang="ja-JP" sz="1400" baseline="30000" dirty="0" smtClean="0">
                <a:solidFill>
                  <a:schemeClr val="tx2"/>
                </a:solidFill>
                <a:latin typeface="+mj-lt"/>
                <a:ea typeface="MS PGothic" pitchFamily="34" charset="-128"/>
              </a:rPr>
              <a:t>st</a:t>
            </a:r>
            <a:r>
              <a:rPr lang="en-US" altLang="ja-JP" sz="1400" dirty="0" smtClean="0">
                <a:solidFill>
                  <a:schemeClr val="tx2"/>
                </a:solidFill>
                <a:latin typeface="+mj-lt"/>
                <a:ea typeface="MS PGothic" pitchFamily="34" charset="-128"/>
              </a:rPr>
              <a:t>  </a:t>
            </a:r>
            <a:r>
              <a:rPr lang="en-US" altLang="ja-JP" sz="1400" dirty="0">
                <a:solidFill>
                  <a:schemeClr val="tx2"/>
                </a:solidFill>
                <a:latin typeface="+mj-lt"/>
                <a:ea typeface="MS PGothic" pitchFamily="34" charset="-128"/>
              </a:rPr>
              <a:t>time in 20 y, </a:t>
            </a:r>
            <a:r>
              <a:rPr lang="en-US" altLang="ja-JP" sz="1400" dirty="0" smtClean="0">
                <a:solidFill>
                  <a:schemeClr val="tx2"/>
                </a:solidFill>
                <a:latin typeface="+mj-lt"/>
                <a:ea typeface="MS PGothic" pitchFamily="34" charset="-128"/>
              </a:rPr>
              <a:t>framework includes explicit </a:t>
            </a:r>
            <a:r>
              <a:rPr lang="en-US" altLang="ja-JP" sz="1400" dirty="0">
                <a:solidFill>
                  <a:schemeClr val="tx2"/>
                </a:solidFill>
                <a:latin typeface="+mj-lt"/>
                <a:ea typeface="MS PGothic" pitchFamily="34" charset="-128"/>
              </a:rPr>
              <a:t>references to satellite </a:t>
            </a:r>
            <a:r>
              <a:rPr lang="en-US" altLang="ja-JP" sz="1400" dirty="0" smtClean="0">
                <a:solidFill>
                  <a:schemeClr val="tx2"/>
                </a:solidFill>
                <a:latin typeface="+mj-lt"/>
                <a:ea typeface="MS PGothic" pitchFamily="34" charset="-128"/>
              </a:rPr>
              <a:t>EO (</a:t>
            </a:r>
            <a:r>
              <a:rPr lang="en-US" altLang="ja-JP" sz="1400" i="1" dirty="0" smtClean="0">
                <a:solidFill>
                  <a:schemeClr val="tx2"/>
                </a:solidFill>
                <a:latin typeface="+mj-lt"/>
                <a:ea typeface="MS PGothic" pitchFamily="34" charset="-128"/>
              </a:rPr>
              <a:t>articles 24-f and 25-c</a:t>
            </a:r>
            <a:r>
              <a:rPr lang="en-US" altLang="ja-JP" sz="1400" dirty="0" smtClean="0">
                <a:solidFill>
                  <a:schemeClr val="tx2"/>
                </a:solidFill>
                <a:latin typeface="+mj-lt"/>
                <a:ea typeface="MS PGothic" pitchFamily="34" charset="-128"/>
              </a:rPr>
              <a:t>)</a:t>
            </a:r>
          </a:p>
          <a:p>
            <a:pPr marL="742950" lvl="1" indent="-285750" eaLnBrk="0" hangingPunct="0">
              <a:buFont typeface="Arial" panose="020B0604020202020204" pitchFamily="34" charset="0"/>
              <a:buChar char="•"/>
            </a:pPr>
            <a:endParaRPr lang="en-US" altLang="ja-JP" sz="1400" dirty="0">
              <a:solidFill>
                <a:schemeClr val="tx2"/>
              </a:solidFill>
              <a:latin typeface="+mj-lt"/>
              <a:ea typeface="MS PGothic" pitchFamily="34" charset="-128"/>
            </a:endParaRPr>
          </a:p>
          <a:p>
            <a:pPr marL="285750" indent="-285750" eaLnBrk="0" hangingPunct="0">
              <a:buFont typeface="Arial" panose="020B0604020202020204" pitchFamily="34" charset="0"/>
              <a:buChar char="•"/>
            </a:pPr>
            <a:r>
              <a:rPr lang="en-US" altLang="ja-JP" sz="1400" b="1" dirty="0" smtClean="0">
                <a:solidFill>
                  <a:schemeClr val="tx2"/>
                </a:solidFill>
                <a:latin typeface="+mj-lt"/>
                <a:ea typeface="MS PGothic" pitchFamily="34" charset="-128"/>
              </a:rPr>
              <a:t>After Sendai, UN </a:t>
            </a:r>
            <a:r>
              <a:rPr lang="en-US" altLang="ja-JP" sz="1400" b="1" dirty="0">
                <a:solidFill>
                  <a:schemeClr val="tx2"/>
                </a:solidFill>
                <a:latin typeface="+mj-lt"/>
                <a:ea typeface="MS PGothic" pitchFamily="34" charset="-128"/>
              </a:rPr>
              <a:t>ISDR </a:t>
            </a:r>
            <a:r>
              <a:rPr lang="en-US" altLang="ja-JP" sz="1400" b="1" dirty="0" smtClean="0">
                <a:solidFill>
                  <a:schemeClr val="tx2"/>
                </a:solidFill>
                <a:latin typeface="+mj-lt"/>
                <a:ea typeface="MS PGothic" pitchFamily="34" charset="-128"/>
              </a:rPr>
              <a:t>asked </a:t>
            </a:r>
            <a:r>
              <a:rPr lang="en-US" altLang="ja-JP" sz="1400" b="1" dirty="0">
                <a:solidFill>
                  <a:schemeClr val="tx2"/>
                </a:solidFill>
                <a:latin typeface="+mj-lt"/>
                <a:ea typeface="MS PGothic" pitchFamily="34" charset="-128"/>
              </a:rPr>
              <a:t>both CEOS &amp; GEO </a:t>
            </a:r>
            <a:r>
              <a:rPr lang="en-US" altLang="ja-JP" sz="1400" b="1" dirty="0" smtClean="0">
                <a:solidFill>
                  <a:schemeClr val="tx2"/>
                </a:solidFill>
                <a:latin typeface="+mj-lt"/>
                <a:ea typeface="MS PGothic" pitchFamily="34" charset="-128"/>
              </a:rPr>
              <a:t>to define and implement concrete </a:t>
            </a:r>
            <a:r>
              <a:rPr lang="en-US" altLang="ja-JP" sz="1400" b="1" dirty="0">
                <a:solidFill>
                  <a:schemeClr val="tx2"/>
                </a:solidFill>
                <a:latin typeface="+mj-lt"/>
                <a:ea typeface="MS PGothic" pitchFamily="34" charset="-128"/>
              </a:rPr>
              <a:t>follow-on </a:t>
            </a:r>
            <a:r>
              <a:rPr lang="en-US" altLang="ja-JP" sz="1400" b="1" dirty="0" smtClean="0">
                <a:solidFill>
                  <a:schemeClr val="tx2"/>
                </a:solidFill>
                <a:latin typeface="+mj-lt"/>
                <a:ea typeface="MS PGothic" pitchFamily="34" charset="-128"/>
              </a:rPr>
              <a:t>actions based on the use of satellite EO, to address some priorities of the Sendai Framework.</a:t>
            </a:r>
            <a:endParaRPr lang="en-GB" altLang="ja-JP" sz="1400" b="0" dirty="0">
              <a:solidFill>
                <a:schemeClr val="tx2"/>
              </a:solidFill>
              <a:latin typeface="+mj-lt"/>
              <a:ea typeface="MS PGothic" pitchFamily="34" charset="-128"/>
            </a:endParaRPr>
          </a:p>
        </p:txBody>
      </p:sp>
    </p:spTree>
    <p:extLst>
      <p:ext uri="{BB962C8B-B14F-4D97-AF65-F5344CB8AC3E}">
        <p14:creationId xmlns:p14="http://schemas.microsoft.com/office/powerpoint/2010/main" val="365338367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6</a:t>
            </a:fld>
            <a:endParaRPr lang="uk-UA" dirty="0"/>
          </a:p>
        </p:txBody>
      </p:sp>
      <p:sp>
        <p:nvSpPr>
          <p:cNvPr id="4" name="Content Placeholder 3"/>
          <p:cNvSpPr>
            <a:spLocks noGrp="1"/>
          </p:cNvSpPr>
          <p:nvPr>
            <p:ph sz="quarter" idx="11"/>
          </p:nvPr>
        </p:nvSpPr>
        <p:spPr>
          <a:xfrm>
            <a:off x="1752600" y="304800"/>
            <a:ext cx="5943600" cy="533400"/>
          </a:xfrm>
        </p:spPr>
        <p:txBody>
          <a:bodyPr/>
          <a:lstStyle/>
          <a:p>
            <a:pPr algn="ctr"/>
            <a:r>
              <a:rPr lang="en-US" dirty="0"/>
              <a:t>Satellite EO &amp; Disaster Risk Management </a:t>
            </a:r>
          </a:p>
          <a:p>
            <a:endParaRPr lang="en-US" dirty="0"/>
          </a:p>
        </p:txBody>
      </p:sp>
      <p:sp>
        <p:nvSpPr>
          <p:cNvPr id="6" name="Text Box 2"/>
          <p:cNvSpPr txBox="1">
            <a:spLocks noChangeArrowheads="1"/>
          </p:cNvSpPr>
          <p:nvPr/>
        </p:nvSpPr>
        <p:spPr bwMode="auto">
          <a:xfrm>
            <a:off x="72454" y="1387019"/>
            <a:ext cx="9036050" cy="46628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a:defRPr/>
            </a:pPr>
            <a:r>
              <a:rPr lang="en-US" sz="1800" dirty="0">
                <a:solidFill>
                  <a:srgbClr val="002060"/>
                </a:solidFill>
                <a:latin typeface="+mj-lt"/>
              </a:rPr>
              <a:t>H</a:t>
            </a:r>
            <a:r>
              <a:rPr lang="en-US" sz="1800" dirty="0" smtClean="0">
                <a:solidFill>
                  <a:srgbClr val="002060"/>
                </a:solidFill>
                <a:latin typeface="+mj-lt"/>
              </a:rPr>
              <a:t>ow do space agencies contribute to DRM?</a:t>
            </a:r>
          </a:p>
          <a:p>
            <a:pPr>
              <a:spcBef>
                <a:spcPct val="50000"/>
              </a:spcBef>
              <a:buFont typeface="Wingdings" pitchFamily="2" charset="2"/>
              <a:buChar char="ü"/>
              <a:defRPr/>
            </a:pPr>
            <a:r>
              <a:rPr lang="fr-FR" sz="1800" b="0" dirty="0" smtClean="0">
                <a:solidFill>
                  <a:schemeClr val="tx2"/>
                </a:solidFill>
                <a:latin typeface="+mj-lt"/>
                <a:cs typeface="Times New Roman" pitchFamily="18" charset="0"/>
              </a:rPr>
              <a:t>  </a:t>
            </a:r>
            <a:r>
              <a:rPr lang="fr-FR" sz="1800" b="0" dirty="0" err="1" smtClean="0">
                <a:solidFill>
                  <a:schemeClr val="tx2"/>
                </a:solidFill>
                <a:latin typeface="+mj-lt"/>
                <a:cs typeface="Times New Roman" pitchFamily="18" charset="0"/>
              </a:rPr>
              <a:t>operate</a:t>
            </a:r>
            <a:r>
              <a:rPr lang="fr-FR" sz="1800" b="0" dirty="0" smtClean="0">
                <a:solidFill>
                  <a:schemeClr val="tx2"/>
                </a:solidFill>
                <a:latin typeface="+mj-lt"/>
                <a:cs typeface="Times New Roman" pitchFamily="18" charset="0"/>
              </a:rPr>
              <a:t> satellite missions (Optical, Radar)</a:t>
            </a:r>
          </a:p>
          <a:p>
            <a:pPr marL="355600" indent="-355600">
              <a:spcBef>
                <a:spcPct val="50000"/>
              </a:spcBef>
              <a:buFont typeface="Wingdings" pitchFamily="2" charset="2"/>
              <a:buChar char="ü"/>
              <a:defRPr/>
            </a:pPr>
            <a:r>
              <a:rPr lang="fr-FR" sz="1800" b="0" dirty="0" err="1" smtClean="0">
                <a:solidFill>
                  <a:schemeClr val="tx2"/>
                </a:solidFill>
                <a:latin typeface="+mj-lt"/>
                <a:cs typeface="Times New Roman" pitchFamily="18" charset="0"/>
              </a:rPr>
              <a:t>participate</a:t>
            </a:r>
            <a:r>
              <a:rPr lang="fr-FR" sz="1800" b="0" dirty="0" smtClean="0">
                <a:solidFill>
                  <a:schemeClr val="tx2"/>
                </a:solidFill>
                <a:latin typeface="+mj-lt"/>
                <a:cs typeface="Times New Roman" pitchFamily="18" charset="0"/>
              </a:rPr>
              <a:t> to joint initiatives </a:t>
            </a:r>
            <a:r>
              <a:rPr lang="fr-FR" sz="1800" b="0" dirty="0" err="1" smtClean="0">
                <a:solidFill>
                  <a:schemeClr val="tx2"/>
                </a:solidFill>
                <a:latin typeface="+mj-lt"/>
                <a:cs typeface="Times New Roman" pitchFamily="18" charset="0"/>
              </a:rPr>
              <a:t>e.g</a:t>
            </a:r>
            <a:r>
              <a:rPr lang="fr-FR" sz="1800" b="0" dirty="0" smtClean="0">
                <a:solidFill>
                  <a:schemeClr val="tx2"/>
                </a:solidFill>
                <a:latin typeface="+mj-lt"/>
                <a:cs typeface="Times New Roman" pitchFamily="18" charset="0"/>
              </a:rPr>
              <a:t>. International Charter </a:t>
            </a:r>
            <a:r>
              <a:rPr lang="fr-FR" sz="1800" b="0" dirty="0" err="1" smtClean="0">
                <a:solidFill>
                  <a:schemeClr val="tx2"/>
                </a:solidFill>
                <a:latin typeface="+mj-lt"/>
                <a:cs typeface="Times New Roman" pitchFamily="18" charset="0"/>
              </a:rPr>
              <a:t>Space</a:t>
            </a:r>
            <a:r>
              <a:rPr lang="fr-FR" sz="1800" b="0" dirty="0" smtClean="0">
                <a:solidFill>
                  <a:schemeClr val="tx2"/>
                </a:solidFill>
                <a:latin typeface="+mj-lt"/>
                <a:cs typeface="Times New Roman" pitchFamily="18" charset="0"/>
              </a:rPr>
              <a:t> &amp; Major </a:t>
            </a:r>
            <a:r>
              <a:rPr lang="fr-FR" sz="1800" b="0" dirty="0" err="1" smtClean="0">
                <a:solidFill>
                  <a:schemeClr val="tx2"/>
                </a:solidFill>
                <a:latin typeface="+mj-lt"/>
                <a:cs typeface="Times New Roman" pitchFamily="18" charset="0"/>
              </a:rPr>
              <a:t>Disasters</a:t>
            </a:r>
            <a:r>
              <a:rPr lang="fr-FR" sz="1800" b="0" dirty="0" smtClean="0">
                <a:solidFill>
                  <a:schemeClr val="tx2"/>
                </a:solidFill>
                <a:latin typeface="+mj-lt"/>
                <a:cs typeface="Times New Roman" pitchFamily="18" charset="0"/>
              </a:rPr>
              <a:t> </a:t>
            </a:r>
          </a:p>
          <a:p>
            <a:pPr marL="355600" indent="-355600">
              <a:spcBef>
                <a:spcPct val="50000"/>
              </a:spcBef>
              <a:buFont typeface="Wingdings" pitchFamily="2" charset="2"/>
              <a:buChar char="ü"/>
              <a:defRPr/>
            </a:pPr>
            <a:endParaRPr lang="fr-FR" sz="1800" b="0" dirty="0" smtClean="0">
              <a:latin typeface="+mj-lt"/>
              <a:cs typeface="Times New Roman" pitchFamily="18" charset="0"/>
            </a:endParaRPr>
          </a:p>
          <a:p>
            <a:pPr>
              <a:spcBef>
                <a:spcPct val="50000"/>
              </a:spcBef>
              <a:buFont typeface="Wingdings" pitchFamily="2" charset="2"/>
              <a:buChar char="Ø"/>
              <a:defRPr/>
            </a:pPr>
            <a:r>
              <a:rPr lang="fr-FR" sz="1800" b="0" dirty="0" smtClean="0">
                <a:solidFill>
                  <a:srgbClr val="002060"/>
                </a:solidFill>
                <a:latin typeface="+mj-lt"/>
                <a:cs typeface="Times New Roman" pitchFamily="18" charset="0"/>
              </a:rPr>
              <a:t> </a:t>
            </a:r>
            <a:r>
              <a:rPr lang="fr-FR" sz="1800" dirty="0" err="1" smtClean="0">
                <a:solidFill>
                  <a:srgbClr val="002060"/>
                </a:solidFill>
                <a:latin typeface="+mj-lt"/>
                <a:cs typeface="Times New Roman" pitchFamily="18" charset="0"/>
              </a:rPr>
              <a:t>Provide</a:t>
            </a:r>
            <a:r>
              <a:rPr lang="fr-FR" sz="1800" dirty="0" smtClean="0">
                <a:solidFill>
                  <a:srgbClr val="002060"/>
                </a:solidFill>
                <a:latin typeface="+mj-lt"/>
                <a:cs typeface="Times New Roman" pitchFamily="18" charset="0"/>
              </a:rPr>
              <a:t> </a:t>
            </a:r>
            <a:r>
              <a:rPr lang="fr-FR" sz="1800" dirty="0" err="1" smtClean="0">
                <a:solidFill>
                  <a:srgbClr val="002060"/>
                </a:solidFill>
                <a:latin typeface="+mj-lt"/>
                <a:cs typeface="Times New Roman" pitchFamily="18" charset="0"/>
              </a:rPr>
              <a:t>users</a:t>
            </a:r>
            <a:r>
              <a:rPr lang="fr-FR" sz="1800" dirty="0" smtClean="0">
                <a:solidFill>
                  <a:srgbClr val="002060"/>
                </a:solidFill>
                <a:latin typeface="+mj-lt"/>
                <a:cs typeface="Times New Roman" pitchFamily="18" charset="0"/>
              </a:rPr>
              <a:t> </a:t>
            </a:r>
            <a:r>
              <a:rPr lang="fr-FR" sz="1800" dirty="0" err="1" smtClean="0">
                <a:solidFill>
                  <a:srgbClr val="002060"/>
                </a:solidFill>
                <a:latin typeface="+mj-lt"/>
                <a:cs typeface="Times New Roman" pitchFamily="18" charset="0"/>
              </a:rPr>
              <a:t>with</a:t>
            </a:r>
            <a:r>
              <a:rPr lang="fr-FR" sz="1800" dirty="0" smtClean="0">
                <a:solidFill>
                  <a:srgbClr val="002060"/>
                </a:solidFill>
                <a:latin typeface="+mj-lt"/>
                <a:cs typeface="Times New Roman" pitchFamily="18" charset="0"/>
              </a:rPr>
              <a:t> </a:t>
            </a:r>
            <a:r>
              <a:rPr lang="fr-FR" sz="1800" dirty="0" err="1" smtClean="0">
                <a:solidFill>
                  <a:srgbClr val="002060"/>
                </a:solidFill>
                <a:latin typeface="+mj-lt"/>
                <a:cs typeface="Times New Roman" pitchFamily="18" charset="0"/>
              </a:rPr>
              <a:t>access</a:t>
            </a:r>
            <a:r>
              <a:rPr lang="fr-FR" sz="1800" dirty="0" smtClean="0">
                <a:solidFill>
                  <a:srgbClr val="002060"/>
                </a:solidFill>
                <a:latin typeface="+mj-lt"/>
                <a:cs typeface="Times New Roman" pitchFamily="18" charset="0"/>
              </a:rPr>
              <a:t> to EO data </a:t>
            </a:r>
            <a:r>
              <a:rPr lang="fr-FR" sz="1800" b="0" i="1" dirty="0" smtClean="0">
                <a:solidFill>
                  <a:srgbClr val="002060"/>
                </a:solidFill>
                <a:latin typeface="+mj-lt"/>
                <a:cs typeface="Times New Roman" pitchFamily="18" charset="0"/>
              </a:rPr>
              <a:t>as &amp; </a:t>
            </a:r>
            <a:r>
              <a:rPr lang="fr-FR" sz="1800" b="0" i="1" dirty="0" err="1" smtClean="0">
                <a:solidFill>
                  <a:srgbClr val="002060"/>
                </a:solidFill>
                <a:latin typeface="+mj-lt"/>
                <a:cs typeface="Times New Roman" pitchFamily="18" charset="0"/>
              </a:rPr>
              <a:t>when</a:t>
            </a:r>
            <a:r>
              <a:rPr lang="fr-FR" sz="1800" b="0" i="1" dirty="0" smtClean="0">
                <a:solidFill>
                  <a:srgbClr val="002060"/>
                </a:solidFill>
                <a:latin typeface="+mj-lt"/>
                <a:cs typeface="Times New Roman" pitchFamily="18" charset="0"/>
              </a:rPr>
              <a:t> </a:t>
            </a:r>
            <a:r>
              <a:rPr lang="fr-FR" sz="1800" b="0" i="1" dirty="0" err="1" smtClean="0">
                <a:solidFill>
                  <a:srgbClr val="002060"/>
                </a:solidFill>
                <a:latin typeface="+mj-lt"/>
                <a:cs typeface="Times New Roman" pitchFamily="18" charset="0"/>
              </a:rPr>
              <a:t>needed</a:t>
            </a:r>
            <a:endParaRPr lang="fr-FR" sz="1800" b="0" i="1" dirty="0" smtClean="0">
              <a:solidFill>
                <a:srgbClr val="002060"/>
              </a:solidFill>
              <a:latin typeface="+mj-lt"/>
              <a:cs typeface="Times New Roman" pitchFamily="18" charset="0"/>
            </a:endParaRPr>
          </a:p>
          <a:p>
            <a:pPr>
              <a:spcBef>
                <a:spcPct val="50000"/>
              </a:spcBef>
              <a:buFont typeface="Wingdings" pitchFamily="2" charset="2"/>
              <a:buChar char="ü"/>
              <a:defRPr/>
            </a:pPr>
            <a:r>
              <a:rPr lang="fr-FR" sz="1800" b="0" dirty="0" smtClean="0">
                <a:solidFill>
                  <a:schemeClr val="tx2"/>
                </a:solidFill>
                <a:latin typeface="+mj-lt"/>
                <a:cs typeface="Times New Roman" pitchFamily="18" charset="0"/>
              </a:rPr>
              <a:t> have </a:t>
            </a:r>
            <a:r>
              <a:rPr lang="fr-FR" sz="1800" b="0" dirty="0" err="1" smtClean="0">
                <a:solidFill>
                  <a:schemeClr val="tx2"/>
                </a:solidFill>
                <a:latin typeface="+mj-lt"/>
                <a:cs typeface="Times New Roman" pitchFamily="18" charset="0"/>
              </a:rPr>
              <a:t>their</a:t>
            </a:r>
            <a:r>
              <a:rPr lang="fr-FR" sz="1800" b="0" dirty="0" smtClean="0">
                <a:solidFill>
                  <a:schemeClr val="tx2"/>
                </a:solidFill>
                <a:latin typeface="+mj-lt"/>
                <a:cs typeface="Times New Roman" pitchFamily="18" charset="0"/>
              </a:rPr>
              <a:t> </a:t>
            </a:r>
            <a:r>
              <a:rPr lang="fr-FR" sz="1800" b="0" dirty="0" err="1" smtClean="0">
                <a:solidFill>
                  <a:schemeClr val="tx2"/>
                </a:solidFill>
                <a:latin typeface="+mj-lt"/>
                <a:cs typeface="Times New Roman" pitchFamily="18" charset="0"/>
              </a:rPr>
              <a:t>own</a:t>
            </a:r>
            <a:r>
              <a:rPr lang="fr-FR" sz="1800" b="0" dirty="0" smtClean="0">
                <a:solidFill>
                  <a:schemeClr val="tx2"/>
                </a:solidFill>
                <a:latin typeface="+mj-lt"/>
                <a:cs typeface="Times New Roman" pitchFamily="18" charset="0"/>
              </a:rPr>
              <a:t> EO Exploitation programmes to </a:t>
            </a:r>
            <a:r>
              <a:rPr lang="fr-FR" sz="1800" b="0" dirty="0" err="1" smtClean="0">
                <a:solidFill>
                  <a:schemeClr val="tx2"/>
                </a:solidFill>
                <a:latin typeface="+mj-lt"/>
                <a:cs typeface="Times New Roman" pitchFamily="18" charset="0"/>
              </a:rPr>
              <a:t>grow</a:t>
            </a:r>
            <a:r>
              <a:rPr lang="fr-FR" sz="1800" b="0" dirty="0" smtClean="0">
                <a:solidFill>
                  <a:schemeClr val="tx2"/>
                </a:solidFill>
                <a:latin typeface="+mj-lt"/>
                <a:cs typeface="Times New Roman" pitchFamily="18" charset="0"/>
              </a:rPr>
              <a:t> use of EO</a:t>
            </a:r>
          </a:p>
          <a:p>
            <a:pPr>
              <a:spcBef>
                <a:spcPct val="50000"/>
              </a:spcBef>
              <a:buFont typeface="Wingdings" pitchFamily="2" charset="2"/>
              <a:buChar char="ü"/>
              <a:defRPr/>
            </a:pPr>
            <a:r>
              <a:rPr lang="en-US" sz="1800" b="0" dirty="0" smtClean="0">
                <a:solidFill>
                  <a:schemeClr val="tx2"/>
                </a:solidFill>
                <a:latin typeface="+mj-lt"/>
                <a:cs typeface="Times New Roman" pitchFamily="18" charset="0"/>
              </a:rPr>
              <a:t> jointly p</a:t>
            </a:r>
            <a:r>
              <a:rPr lang="fr-FR" sz="1800" b="0" dirty="0" err="1" smtClean="0">
                <a:solidFill>
                  <a:schemeClr val="tx2"/>
                </a:solidFill>
                <a:latin typeface="+mj-lt"/>
                <a:cs typeface="Times New Roman" pitchFamily="18" charset="0"/>
              </a:rPr>
              <a:t>articipate</a:t>
            </a:r>
            <a:r>
              <a:rPr lang="fr-FR" sz="1800" b="0" dirty="0" smtClean="0">
                <a:solidFill>
                  <a:schemeClr val="tx2"/>
                </a:solidFill>
                <a:latin typeface="+mj-lt"/>
                <a:cs typeface="Times New Roman" pitchFamily="18" charset="0"/>
              </a:rPr>
              <a:t> to international collaborations (CEOS WG </a:t>
            </a:r>
            <a:r>
              <a:rPr lang="fr-FR" sz="1800" b="0" dirty="0" err="1" smtClean="0">
                <a:solidFill>
                  <a:schemeClr val="tx2"/>
                </a:solidFill>
                <a:latin typeface="+mj-lt"/>
                <a:cs typeface="Times New Roman" pitchFamily="18" charset="0"/>
              </a:rPr>
              <a:t>Disasters</a:t>
            </a:r>
            <a:r>
              <a:rPr lang="fr-FR" sz="1800" b="0" dirty="0" smtClean="0">
                <a:solidFill>
                  <a:schemeClr val="tx2"/>
                </a:solidFill>
                <a:latin typeface="+mj-lt"/>
                <a:cs typeface="Times New Roman" pitchFamily="18" charset="0"/>
              </a:rPr>
              <a:t>, IGOS, GEO, etc.) </a:t>
            </a:r>
          </a:p>
          <a:p>
            <a:pPr>
              <a:spcBef>
                <a:spcPct val="50000"/>
              </a:spcBef>
              <a:buFont typeface="Wingdings" pitchFamily="2" charset="2"/>
              <a:buChar char="ü"/>
              <a:defRPr/>
            </a:pPr>
            <a:r>
              <a:rPr lang="fr-FR" sz="1800" b="0" dirty="0">
                <a:solidFill>
                  <a:schemeClr val="tx2"/>
                </a:solidFill>
                <a:latin typeface="+mj-lt"/>
                <a:cs typeface="Times New Roman" pitchFamily="18" charset="0"/>
              </a:rPr>
              <a:t> </a:t>
            </a:r>
            <a:r>
              <a:rPr lang="fr-FR" sz="1800" b="0" dirty="0" err="1" smtClean="0">
                <a:solidFill>
                  <a:schemeClr val="tx2"/>
                </a:solidFill>
                <a:latin typeface="+mj-lt"/>
                <a:cs typeface="Times New Roman" pitchFamily="18" charset="0"/>
              </a:rPr>
              <a:t>participate</a:t>
            </a:r>
            <a:r>
              <a:rPr lang="fr-FR" sz="1800" b="0" dirty="0" smtClean="0">
                <a:solidFill>
                  <a:schemeClr val="tx2"/>
                </a:solidFill>
                <a:latin typeface="+mj-lt"/>
                <a:cs typeface="Times New Roman" pitchFamily="18" charset="0"/>
              </a:rPr>
              <a:t> to </a:t>
            </a:r>
            <a:r>
              <a:rPr lang="fr-FR" sz="1800" b="0" dirty="0" err="1" smtClean="0">
                <a:solidFill>
                  <a:schemeClr val="tx2"/>
                </a:solidFill>
                <a:latin typeface="+mj-lt"/>
                <a:cs typeface="Times New Roman" pitchFamily="18" charset="0"/>
              </a:rPr>
              <a:t>concrete</a:t>
            </a:r>
            <a:r>
              <a:rPr lang="fr-FR" sz="1800" b="0" dirty="0" smtClean="0">
                <a:solidFill>
                  <a:schemeClr val="tx2"/>
                </a:solidFill>
                <a:latin typeface="+mj-lt"/>
                <a:cs typeface="Times New Roman" pitchFamily="18" charset="0"/>
              </a:rPr>
              <a:t> </a:t>
            </a:r>
            <a:r>
              <a:rPr lang="fr-FR" sz="1800" b="0" dirty="0" err="1" smtClean="0">
                <a:solidFill>
                  <a:schemeClr val="tx2"/>
                </a:solidFill>
                <a:latin typeface="+mj-lt"/>
                <a:cs typeface="Times New Roman" pitchFamily="18" charset="0"/>
              </a:rPr>
              <a:t>activities</a:t>
            </a:r>
            <a:r>
              <a:rPr lang="fr-FR" sz="1800" b="0" dirty="0" smtClean="0">
                <a:solidFill>
                  <a:schemeClr val="tx2"/>
                </a:solidFill>
                <a:latin typeface="+mj-lt"/>
                <a:cs typeface="Times New Roman" pitchFamily="18" charset="0"/>
              </a:rPr>
              <a:t> to </a:t>
            </a:r>
            <a:r>
              <a:rPr lang="fr-FR" sz="1800" b="0" dirty="0" err="1" smtClean="0">
                <a:solidFill>
                  <a:schemeClr val="tx2"/>
                </a:solidFill>
                <a:latin typeface="+mj-lt"/>
                <a:cs typeface="Times New Roman" pitchFamily="18" charset="0"/>
              </a:rPr>
              <a:t>develop</a:t>
            </a:r>
            <a:r>
              <a:rPr lang="fr-FR" sz="1800" b="0" dirty="0" smtClean="0">
                <a:solidFill>
                  <a:schemeClr val="tx2"/>
                </a:solidFill>
                <a:latin typeface="+mj-lt"/>
                <a:cs typeface="Times New Roman" pitchFamily="18" charset="0"/>
              </a:rPr>
              <a:t> EO </a:t>
            </a:r>
            <a:r>
              <a:rPr lang="fr-FR" sz="1800" b="0" dirty="0" err="1" smtClean="0">
                <a:solidFill>
                  <a:schemeClr val="tx2"/>
                </a:solidFill>
                <a:latin typeface="+mj-lt"/>
                <a:cs typeface="Times New Roman" pitchFamily="18" charset="0"/>
              </a:rPr>
              <a:t>capacities</a:t>
            </a:r>
            <a:r>
              <a:rPr lang="fr-FR" sz="1800" b="0" dirty="0" smtClean="0">
                <a:solidFill>
                  <a:schemeClr val="tx2"/>
                </a:solidFill>
                <a:latin typeface="+mj-lt"/>
                <a:cs typeface="Times New Roman" pitchFamily="18" charset="0"/>
              </a:rPr>
              <a:t> (</a:t>
            </a:r>
            <a:r>
              <a:rPr lang="fr-FR" sz="1800" b="0" dirty="0" err="1" smtClean="0">
                <a:solidFill>
                  <a:schemeClr val="tx2"/>
                </a:solidFill>
                <a:latin typeface="+mj-lt"/>
                <a:cs typeface="Times New Roman" pitchFamily="18" charset="0"/>
              </a:rPr>
              <a:t>e.g</a:t>
            </a:r>
            <a:r>
              <a:rPr lang="fr-FR" sz="1800" b="0" dirty="0" smtClean="0">
                <a:solidFill>
                  <a:schemeClr val="tx2"/>
                </a:solidFill>
                <a:latin typeface="+mj-lt"/>
                <a:cs typeface="Times New Roman" pitchFamily="18" charset="0"/>
              </a:rPr>
              <a:t>. CEOS Pilots in </a:t>
            </a:r>
            <a:r>
              <a:rPr lang="fr-FR" sz="1800" b="0" dirty="0" err="1" smtClean="0">
                <a:solidFill>
                  <a:schemeClr val="tx2"/>
                </a:solidFill>
                <a:latin typeface="+mj-lt"/>
                <a:cs typeface="Times New Roman" pitchFamily="18" charset="0"/>
              </a:rPr>
              <a:t>various</a:t>
            </a:r>
            <a:r>
              <a:rPr lang="fr-FR" sz="1800" b="0" dirty="0" smtClean="0">
                <a:solidFill>
                  <a:schemeClr val="tx2"/>
                </a:solidFill>
                <a:latin typeface="+mj-lt"/>
                <a:cs typeface="Times New Roman" pitchFamily="18" charset="0"/>
              </a:rPr>
              <a:t> DRR </a:t>
            </a:r>
            <a:r>
              <a:rPr lang="fr-FR" sz="1800" b="0" dirty="0" err="1" smtClean="0">
                <a:solidFill>
                  <a:schemeClr val="tx2"/>
                </a:solidFill>
                <a:latin typeface="+mj-lt"/>
                <a:cs typeface="Times New Roman" pitchFamily="18" charset="0"/>
              </a:rPr>
              <a:t>themes</a:t>
            </a:r>
            <a:r>
              <a:rPr lang="fr-FR" sz="1800" b="0" dirty="0" smtClean="0">
                <a:solidFill>
                  <a:schemeClr val="tx2"/>
                </a:solidFill>
                <a:latin typeface="+mj-lt"/>
                <a:cs typeface="Times New Roman" pitchFamily="18" charset="0"/>
              </a:rPr>
              <a:t>)</a:t>
            </a:r>
          </a:p>
          <a:p>
            <a:pPr>
              <a:spcBef>
                <a:spcPct val="50000"/>
              </a:spcBef>
              <a:buFont typeface="Wingdings" pitchFamily="2" charset="2"/>
              <a:buChar char="ü"/>
              <a:defRPr/>
            </a:pPr>
            <a:endParaRPr lang="fr-FR" sz="1800" b="0" dirty="0" smtClean="0">
              <a:latin typeface="+mj-lt"/>
              <a:cs typeface="Times New Roman" pitchFamily="18" charset="0"/>
            </a:endParaRPr>
          </a:p>
          <a:p>
            <a:pPr>
              <a:spcBef>
                <a:spcPct val="50000"/>
              </a:spcBef>
              <a:buFont typeface="Wingdings" pitchFamily="2" charset="2"/>
              <a:buChar char="Ø"/>
              <a:defRPr/>
            </a:pPr>
            <a:r>
              <a:rPr lang="fr-FR" sz="1800" b="0" dirty="0" smtClean="0">
                <a:solidFill>
                  <a:srgbClr val="002060"/>
                </a:solidFill>
                <a:latin typeface="+mj-lt"/>
                <a:cs typeface="Times New Roman" pitchFamily="18" charset="0"/>
              </a:rPr>
              <a:t> </a:t>
            </a:r>
            <a:r>
              <a:rPr lang="fr-FR" sz="1800" dirty="0" err="1" smtClean="0">
                <a:solidFill>
                  <a:srgbClr val="002060"/>
                </a:solidFill>
                <a:latin typeface="+mj-lt"/>
                <a:cs typeface="Times New Roman" pitchFamily="18" charset="0"/>
              </a:rPr>
              <a:t>Enable</a:t>
            </a:r>
            <a:r>
              <a:rPr lang="fr-FR" sz="1800" dirty="0" smtClean="0">
                <a:solidFill>
                  <a:srgbClr val="002060"/>
                </a:solidFill>
                <a:latin typeface="+mj-lt"/>
                <a:cs typeface="Times New Roman" pitchFamily="18" charset="0"/>
              </a:rPr>
              <a:t> </a:t>
            </a:r>
            <a:r>
              <a:rPr lang="fr-FR" sz="1800" dirty="0" err="1" smtClean="0">
                <a:solidFill>
                  <a:srgbClr val="002060"/>
                </a:solidFill>
                <a:latin typeface="+mj-lt"/>
                <a:cs typeface="Times New Roman" pitchFamily="18" charset="0"/>
              </a:rPr>
              <a:t>innovative</a:t>
            </a:r>
            <a:r>
              <a:rPr lang="fr-FR" sz="1800" dirty="0" smtClean="0">
                <a:solidFill>
                  <a:srgbClr val="002060"/>
                </a:solidFill>
                <a:latin typeface="+mj-lt"/>
                <a:cs typeface="Times New Roman" pitchFamily="18" charset="0"/>
              </a:rPr>
              <a:t> EO applications </a:t>
            </a:r>
            <a:r>
              <a:rPr lang="fr-FR" sz="1800" b="0" dirty="0" smtClean="0">
                <a:solidFill>
                  <a:srgbClr val="002060"/>
                </a:solidFill>
                <a:latin typeface="+mj-lt"/>
                <a:cs typeface="Times New Roman" pitchFamily="18" charset="0"/>
              </a:rPr>
              <a:t>support DRM </a:t>
            </a:r>
            <a:r>
              <a:rPr lang="fr-FR" sz="1800" b="0" dirty="0" err="1" smtClean="0">
                <a:solidFill>
                  <a:srgbClr val="002060"/>
                </a:solidFill>
                <a:latin typeface="+mj-lt"/>
                <a:cs typeface="Times New Roman" pitchFamily="18" charset="0"/>
              </a:rPr>
              <a:t>users</a:t>
            </a:r>
            <a:endParaRPr lang="fr-FR" sz="1800" b="0" dirty="0" smtClean="0">
              <a:solidFill>
                <a:srgbClr val="002060"/>
              </a:solidFill>
              <a:latin typeface="+mj-lt"/>
              <a:cs typeface="Times New Roman" pitchFamily="18" charset="0"/>
            </a:endParaRPr>
          </a:p>
        </p:txBody>
      </p:sp>
      <p:pic>
        <p:nvPicPr>
          <p:cNvPr id="10" name="Picture 5" descr="top"/>
          <p:cNvPicPr>
            <a:picLocks noChangeAspect="1" noChangeArrowheads="1"/>
          </p:cNvPicPr>
          <p:nvPr/>
        </p:nvPicPr>
        <p:blipFill>
          <a:blip r:embed="rId3" cstate="print">
            <a:extLst>
              <a:ext uri="{28A0092B-C50C-407E-A947-70E740481C1C}">
                <a14:useLocalDpi xmlns:a14="http://schemas.microsoft.com/office/drawing/2010/main" val="0"/>
              </a:ext>
            </a:extLst>
          </a:blip>
          <a:srcRect r="85094"/>
          <a:stretch>
            <a:fillRect/>
          </a:stretch>
        </p:blipFill>
        <p:spPr bwMode="auto">
          <a:xfrm>
            <a:off x="7391400" y="5895975"/>
            <a:ext cx="762000" cy="73342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7" descr="IGO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6110288"/>
            <a:ext cx="1219200" cy="595312"/>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11"/>
          <p:cNvPicPr/>
          <p:nvPr/>
        </p:nvPicPr>
        <p:blipFill>
          <a:blip r:embed="rId5" cstate="print">
            <a:extLst>
              <a:ext uri="{28A0092B-C50C-407E-A947-70E740481C1C}">
                <a14:useLocalDpi xmlns:a14="http://schemas.microsoft.com/office/drawing/2010/main" val="0"/>
              </a:ext>
            </a:extLst>
          </a:blip>
          <a:stretch>
            <a:fillRect/>
          </a:stretch>
        </p:blipFill>
        <p:spPr>
          <a:xfrm>
            <a:off x="381000" y="6198235"/>
            <a:ext cx="2291715" cy="431165"/>
          </a:xfrm>
          <a:prstGeom prst="rect">
            <a:avLst/>
          </a:prstGeom>
        </p:spPr>
      </p:pic>
    </p:spTree>
    <p:extLst>
      <p:ext uri="{BB962C8B-B14F-4D97-AF65-F5344CB8AC3E}">
        <p14:creationId xmlns:p14="http://schemas.microsoft.com/office/powerpoint/2010/main" val="3883833689"/>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2"/>
          </p:nvPr>
        </p:nvSpPr>
        <p:spPr/>
        <p:txBody>
          <a:bodyPr/>
          <a:lstStyle/>
          <a:p>
            <a:pPr defTabSz="914400"/>
            <a:fld id="{86CB4B4D-7CA3-9044-876B-883B54F8677D}" type="slidenum">
              <a:rPr lang="uk-UA" smtClean="0"/>
              <a:pPr defTabSz="914400"/>
              <a:t>7</a:t>
            </a:fld>
            <a:endParaRPr lang="uk-UA" dirty="0"/>
          </a:p>
        </p:txBody>
      </p:sp>
      <p:sp>
        <p:nvSpPr>
          <p:cNvPr id="3" name="Content Placeholder 2"/>
          <p:cNvSpPr>
            <a:spLocks noGrp="1"/>
          </p:cNvSpPr>
          <p:nvPr>
            <p:ph sz="quarter" idx="10"/>
          </p:nvPr>
        </p:nvSpPr>
        <p:spPr>
          <a:xfrm>
            <a:off x="381000" y="1371600"/>
            <a:ext cx="8534400" cy="5257800"/>
          </a:xfrm>
        </p:spPr>
        <p:txBody>
          <a:bodyPr/>
          <a:lstStyle/>
          <a:p>
            <a:pPr marL="0" indent="0">
              <a:buNone/>
            </a:pPr>
            <a:r>
              <a:rPr lang="en-US" sz="1400" b="1" dirty="0"/>
              <a:t>Data uptake: </a:t>
            </a:r>
            <a:r>
              <a:rPr lang="en-US" sz="1400" dirty="0"/>
              <a:t>there’s clearly a lot of new data coming online, and a lot of potential users. What is the biggest hurdle to bringing data to users and seeing greater uptake?</a:t>
            </a:r>
          </a:p>
          <a:p>
            <a:pPr marL="0" indent="0">
              <a:buNone/>
            </a:pPr>
            <a:endParaRPr lang="en-US" sz="1400" dirty="0" smtClean="0"/>
          </a:p>
          <a:p>
            <a:pPr marL="0" indent="0">
              <a:buNone/>
            </a:pPr>
            <a:r>
              <a:rPr lang="en-US" sz="1400" b="1" dirty="0" smtClean="0"/>
              <a:t>Pilot </a:t>
            </a:r>
            <a:r>
              <a:rPr lang="en-US" sz="1400" b="1" dirty="0"/>
              <a:t>success: </a:t>
            </a:r>
            <a:r>
              <a:rPr lang="en-US" sz="1400" dirty="0"/>
              <a:t>we’ve seen a lot of great things from the pilot reports – what is the single most important outcome you see from your pilot, and how do you see this being carried forward beyond 2017?</a:t>
            </a:r>
          </a:p>
          <a:p>
            <a:pPr marL="0" indent="0">
              <a:buNone/>
            </a:pPr>
            <a:endParaRPr lang="en-US" sz="1400" dirty="0" smtClean="0"/>
          </a:p>
          <a:p>
            <a:pPr marL="0" indent="0">
              <a:buNone/>
            </a:pPr>
            <a:r>
              <a:rPr lang="en-US" sz="1400" b="1" dirty="0" smtClean="0"/>
              <a:t>Flooding</a:t>
            </a:r>
            <a:r>
              <a:rPr lang="en-US" sz="1400" b="1" dirty="0"/>
              <a:t>: </a:t>
            </a:r>
            <a:r>
              <a:rPr lang="en-US" sz="1400" dirty="0"/>
              <a:t>floods are the world’s most prevalent hazard – how can we do a better job to address regular flooding, especially in regions where disaster strikes year after year</a:t>
            </a:r>
            <a:r>
              <a:rPr lang="en-US" sz="1400" dirty="0" smtClean="0"/>
              <a:t>? What lessons learned from the Flood Pilot will carry forward, and through which mechanisms?</a:t>
            </a:r>
            <a:endParaRPr lang="en-US" sz="1400" dirty="0"/>
          </a:p>
          <a:p>
            <a:pPr marL="0" indent="0">
              <a:buNone/>
            </a:pPr>
            <a:endParaRPr lang="en-US" sz="1400" dirty="0" smtClean="0"/>
          </a:p>
          <a:p>
            <a:pPr marL="0" indent="0">
              <a:buNone/>
            </a:pPr>
            <a:r>
              <a:rPr lang="en-US" sz="1400" b="1" dirty="0" smtClean="0"/>
              <a:t>Beyond </a:t>
            </a:r>
            <a:r>
              <a:rPr lang="en-US" sz="1400" b="1" dirty="0"/>
              <a:t>pilots:</a:t>
            </a:r>
            <a:r>
              <a:rPr lang="en-US" sz="1400" dirty="0"/>
              <a:t> the pilots were all about bringing satellite data to the DRR community, ensuring satellites can effectively monitor and support prevention; </a:t>
            </a:r>
            <a:r>
              <a:rPr lang="en-US" sz="1400" dirty="0" smtClean="0"/>
              <a:t>three of the four thematic pilots are closing out at the end of 2017; what </a:t>
            </a:r>
            <a:r>
              <a:rPr lang="en-US" sz="1400" dirty="0"/>
              <a:t>are some of the successes, and what challenges remain</a:t>
            </a:r>
            <a:r>
              <a:rPr lang="en-US" sz="1400" dirty="0" smtClean="0"/>
              <a:t>?</a:t>
            </a:r>
          </a:p>
          <a:p>
            <a:pPr marL="0" indent="0">
              <a:buNone/>
            </a:pPr>
            <a:endParaRPr lang="en-US" sz="1400" dirty="0"/>
          </a:p>
          <a:p>
            <a:pPr marL="0" indent="0">
              <a:buNone/>
            </a:pPr>
            <a:r>
              <a:rPr lang="en-US" sz="1400" b="1" dirty="0" smtClean="0"/>
              <a:t>Haiti RO: </a:t>
            </a:r>
            <a:r>
              <a:rPr lang="en-US" sz="1400" dirty="0" smtClean="0"/>
              <a:t>addressing recovery head on is a new approach; what have the main challenges been? Is there a strong role for EO in recovery? Has implementing the project in Haiti been a challenge from a capacity building point of view?</a:t>
            </a:r>
          </a:p>
          <a:p>
            <a:pPr marL="0" indent="0">
              <a:buNone/>
            </a:pPr>
            <a:endParaRPr lang="en-US" sz="1400" dirty="0"/>
          </a:p>
          <a:p>
            <a:pPr marL="0" indent="0">
              <a:buNone/>
            </a:pPr>
            <a:r>
              <a:rPr lang="en-US" sz="1400" b="1" dirty="0" smtClean="0"/>
              <a:t>Multi-hazard approach: </a:t>
            </a:r>
            <a:r>
              <a:rPr lang="en-US" sz="1400" dirty="0" smtClean="0"/>
              <a:t>there is a strong emphasis in the Sendai Framework on multi-hazard DRR; how will CEOS address this moving forward?</a:t>
            </a:r>
            <a:endParaRPr lang="en-US" sz="1400" dirty="0"/>
          </a:p>
          <a:p>
            <a:pPr marL="0" indent="0">
              <a:buNone/>
            </a:pPr>
            <a:endParaRPr lang="en-US" sz="1400" dirty="0"/>
          </a:p>
        </p:txBody>
      </p:sp>
      <p:sp>
        <p:nvSpPr>
          <p:cNvPr id="4" name="Content Placeholder 3"/>
          <p:cNvSpPr>
            <a:spLocks noGrp="1"/>
          </p:cNvSpPr>
          <p:nvPr>
            <p:ph sz="quarter" idx="11"/>
          </p:nvPr>
        </p:nvSpPr>
        <p:spPr/>
        <p:txBody>
          <a:bodyPr/>
          <a:lstStyle/>
          <a:p>
            <a:pPr algn="ctr"/>
            <a:r>
              <a:rPr lang="en-US" dirty="0" smtClean="0"/>
              <a:t>Questions for the panel discussion</a:t>
            </a:r>
            <a:endParaRPr lang="en-US" dirty="0"/>
          </a:p>
          <a:p>
            <a:endParaRPr lang="en-US" dirty="0"/>
          </a:p>
        </p:txBody>
      </p:sp>
    </p:spTree>
    <p:extLst>
      <p:ext uri="{BB962C8B-B14F-4D97-AF65-F5344CB8AC3E}">
        <p14:creationId xmlns:p14="http://schemas.microsoft.com/office/powerpoint/2010/main" val="3925136735"/>
      </p:ext>
    </p:extLst>
  </p:cSld>
  <p:clrMapOvr>
    <a:masterClrMapping/>
  </p:clrMapOvr>
  <p:transition spd="med"/>
</p:sld>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9688</TotalTime>
  <Words>1057</Words>
  <Application>Microsoft Macintosh PowerPoint</Application>
  <PresentationFormat>Presentación en pantalla (4:3)</PresentationFormat>
  <Paragraphs>82</Paragraphs>
  <Slides>7</Slides>
  <Notes>7</Notes>
  <HiddenSlides>0</HiddenSlides>
  <MMClips>0</MMClips>
  <ScaleCrop>false</ScaleCrop>
  <HeadingPairs>
    <vt:vector size="6" baseType="variant">
      <vt:variant>
        <vt:lpstr>Fuentes usadas</vt:lpstr>
      </vt:variant>
      <vt:variant>
        <vt:i4>12</vt:i4>
      </vt:variant>
      <vt:variant>
        <vt:lpstr>Tema</vt:lpstr>
      </vt:variant>
      <vt:variant>
        <vt:i4>1</vt:i4>
      </vt:variant>
      <vt:variant>
        <vt:lpstr>Títulos de diapositiva</vt:lpstr>
      </vt:variant>
      <vt:variant>
        <vt:i4>7</vt:i4>
      </vt:variant>
    </vt:vector>
  </HeadingPairs>
  <TitlesOfParts>
    <vt:vector size="20" baseType="lpstr">
      <vt:lpstr>Arial</vt:lpstr>
      <vt:lpstr>Arial Bold</vt:lpstr>
      <vt:lpstr>Avenir Roman</vt:lpstr>
      <vt:lpstr>Calibri</vt:lpstr>
      <vt:lpstr>Courier New</vt:lpstr>
      <vt:lpstr>Droid Serif</vt:lpstr>
      <vt:lpstr>Helvetica</vt:lpstr>
      <vt:lpstr>MS PGothic</vt:lpstr>
      <vt:lpstr>ＭＳ Ｐゴシック</vt:lpstr>
      <vt:lpstr>Proxima Nova Regular</vt:lpstr>
      <vt:lpstr>Times New Roman</vt:lpstr>
      <vt:lpstr>Wingdings</vt:lpstr>
      <vt:lpstr>Default</vt:lpstr>
      <vt:lpstr>Use of EO for Improved Disaster Risk Management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Usuario de Microsoft Office</cp:lastModifiedBy>
  <cp:revision>156</cp:revision>
  <cp:lastPrinted>2016-05-13T19:27:55Z</cp:lastPrinted>
  <dcterms:modified xsi:type="dcterms:W3CDTF">2017-09-04T17:02:51Z</dcterms:modified>
</cp:coreProperties>
</file>