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 id="2147483846" r:id="rId3"/>
  </p:sldMasterIdLst>
  <p:notesMasterIdLst>
    <p:notesMasterId r:id="rId26"/>
  </p:notesMasterIdLst>
  <p:handoutMasterIdLst>
    <p:handoutMasterId r:id="rId27"/>
  </p:handoutMasterIdLst>
  <p:sldIdLst>
    <p:sldId id="446" r:id="rId4"/>
    <p:sldId id="386" r:id="rId5"/>
    <p:sldId id="447" r:id="rId6"/>
    <p:sldId id="448" r:id="rId7"/>
    <p:sldId id="484" r:id="rId8"/>
    <p:sldId id="349" r:id="rId9"/>
    <p:sldId id="359" r:id="rId10"/>
    <p:sldId id="305" r:id="rId11"/>
    <p:sldId id="382" r:id="rId12"/>
    <p:sldId id="391" r:id="rId13"/>
    <p:sldId id="497" r:id="rId14"/>
    <p:sldId id="415" r:id="rId15"/>
    <p:sldId id="416" r:id="rId16"/>
    <p:sldId id="499" r:id="rId17"/>
    <p:sldId id="501" r:id="rId18"/>
    <p:sldId id="498" r:id="rId19"/>
    <p:sldId id="456" r:id="rId20"/>
    <p:sldId id="502" r:id="rId21"/>
    <p:sldId id="460" r:id="rId22"/>
    <p:sldId id="493" r:id="rId23"/>
    <p:sldId id="503" r:id="rId24"/>
    <p:sldId id="398" r:id="rId25"/>
  </p:sldIdLst>
  <p:sldSz cx="9144000" cy="6858000" type="screen4x3"/>
  <p:notesSz cx="7099300" cy="10234613"/>
  <p:defaultTextStyle>
    <a:defPPr>
      <a:defRPr lang="de-DE"/>
    </a:defPPr>
    <a:lvl1pPr algn="l" defTabSz="457200" rtl="0" fontAlgn="base">
      <a:spcBef>
        <a:spcPct val="0"/>
      </a:spcBef>
      <a:spcAft>
        <a:spcPct val="0"/>
      </a:spcAft>
      <a:defRPr kern="1200">
        <a:solidFill>
          <a:srgbClr val="002569"/>
        </a:solidFill>
        <a:latin typeface="Arial" pitchFamily="34" charset="0"/>
        <a:ea typeface="+mn-ea"/>
        <a:cs typeface="Arial" pitchFamily="34" charset="0"/>
      </a:defRPr>
    </a:lvl1pPr>
    <a:lvl2pPr marL="457200" algn="l" defTabSz="457200" rtl="0" fontAlgn="base">
      <a:spcBef>
        <a:spcPct val="0"/>
      </a:spcBef>
      <a:spcAft>
        <a:spcPct val="0"/>
      </a:spcAft>
      <a:defRPr kern="1200">
        <a:solidFill>
          <a:srgbClr val="002569"/>
        </a:solidFill>
        <a:latin typeface="Arial" pitchFamily="34" charset="0"/>
        <a:ea typeface="+mn-ea"/>
        <a:cs typeface="Arial" pitchFamily="34" charset="0"/>
      </a:defRPr>
    </a:lvl2pPr>
    <a:lvl3pPr marL="914400" algn="l" defTabSz="457200" rtl="0" fontAlgn="base">
      <a:spcBef>
        <a:spcPct val="0"/>
      </a:spcBef>
      <a:spcAft>
        <a:spcPct val="0"/>
      </a:spcAft>
      <a:defRPr kern="1200">
        <a:solidFill>
          <a:srgbClr val="002569"/>
        </a:solidFill>
        <a:latin typeface="Arial" pitchFamily="34" charset="0"/>
        <a:ea typeface="+mn-ea"/>
        <a:cs typeface="Arial" pitchFamily="34" charset="0"/>
      </a:defRPr>
    </a:lvl3pPr>
    <a:lvl4pPr marL="1371600" algn="l" defTabSz="457200" rtl="0" fontAlgn="base">
      <a:spcBef>
        <a:spcPct val="0"/>
      </a:spcBef>
      <a:spcAft>
        <a:spcPct val="0"/>
      </a:spcAft>
      <a:defRPr kern="1200">
        <a:solidFill>
          <a:srgbClr val="002569"/>
        </a:solidFill>
        <a:latin typeface="Arial" pitchFamily="34" charset="0"/>
        <a:ea typeface="+mn-ea"/>
        <a:cs typeface="Arial" pitchFamily="34" charset="0"/>
      </a:defRPr>
    </a:lvl4pPr>
    <a:lvl5pPr marL="1828800" algn="l" defTabSz="457200" rtl="0" fontAlgn="base">
      <a:spcBef>
        <a:spcPct val="0"/>
      </a:spcBef>
      <a:spcAft>
        <a:spcPct val="0"/>
      </a:spcAft>
      <a:defRPr kern="1200">
        <a:solidFill>
          <a:srgbClr val="002569"/>
        </a:solidFill>
        <a:latin typeface="Arial" pitchFamily="34" charset="0"/>
        <a:ea typeface="+mn-ea"/>
        <a:cs typeface="Arial" pitchFamily="34" charset="0"/>
      </a:defRPr>
    </a:lvl5pPr>
    <a:lvl6pPr marL="2286000" algn="l" defTabSz="914400" rtl="0" eaLnBrk="1" latinLnBrk="0" hangingPunct="1">
      <a:defRPr kern="1200">
        <a:solidFill>
          <a:srgbClr val="002569"/>
        </a:solidFill>
        <a:latin typeface="Arial" pitchFamily="34" charset="0"/>
        <a:ea typeface="+mn-ea"/>
        <a:cs typeface="Arial" pitchFamily="34" charset="0"/>
      </a:defRPr>
    </a:lvl6pPr>
    <a:lvl7pPr marL="2743200" algn="l" defTabSz="914400" rtl="0" eaLnBrk="1" latinLnBrk="0" hangingPunct="1">
      <a:defRPr kern="1200">
        <a:solidFill>
          <a:srgbClr val="002569"/>
        </a:solidFill>
        <a:latin typeface="Arial" pitchFamily="34" charset="0"/>
        <a:ea typeface="+mn-ea"/>
        <a:cs typeface="Arial" pitchFamily="34" charset="0"/>
      </a:defRPr>
    </a:lvl7pPr>
    <a:lvl8pPr marL="3200400" algn="l" defTabSz="914400" rtl="0" eaLnBrk="1" latinLnBrk="0" hangingPunct="1">
      <a:defRPr kern="1200">
        <a:solidFill>
          <a:srgbClr val="002569"/>
        </a:solidFill>
        <a:latin typeface="Arial" pitchFamily="34" charset="0"/>
        <a:ea typeface="+mn-ea"/>
        <a:cs typeface="Arial" pitchFamily="34" charset="0"/>
      </a:defRPr>
    </a:lvl8pPr>
    <a:lvl9pPr marL="3657600" algn="l" defTabSz="914400" rtl="0" eaLnBrk="1" latinLnBrk="0" hangingPunct="1">
      <a:defRPr kern="1200">
        <a:solidFill>
          <a:srgbClr val="002569"/>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9CCFF"/>
    <a:srgbClr val="A6A6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32" autoAdjust="0"/>
    <p:restoredTop sz="90199" autoAdjust="0"/>
  </p:normalViewPr>
  <p:slideViewPr>
    <p:cSldViewPr showGuides="1">
      <p:cViewPr varScale="1">
        <p:scale>
          <a:sx n="85" d="100"/>
          <a:sy n="85" d="100"/>
        </p:scale>
        <p:origin x="-1240" y="-120"/>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46" d="100"/>
          <a:sy n="46" d="100"/>
        </p:scale>
        <p:origin x="-2490" y="-114"/>
      </p:cViewPr>
      <p:guideLst>
        <p:guide orient="horz" pos="3224"/>
        <p:guide pos="2236"/>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Header Placeholder 1"/>
          <p:cNvSpPr>
            <a:spLocks noGrp="1"/>
          </p:cNvSpPr>
          <p:nvPr>
            <p:ph type="hdr" sz="quarter"/>
          </p:nvPr>
        </p:nvSpPr>
        <p:spPr bwMode="auto">
          <a:xfrm>
            <a:off x="0" y="0"/>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a:defRPr sz="1300"/>
            </a:lvl1pPr>
          </a:lstStyle>
          <a:p>
            <a:endParaRPr lang="en-GB" altLang="de-DE"/>
          </a:p>
        </p:txBody>
      </p:sp>
      <p:sp>
        <p:nvSpPr>
          <p:cNvPr id="68611" name="Date Placeholder 2"/>
          <p:cNvSpPr>
            <a:spLocks noGrp="1"/>
          </p:cNvSpPr>
          <p:nvPr>
            <p:ph type="dt" sz="quarter" idx="1"/>
          </p:nvPr>
        </p:nvSpPr>
        <p:spPr bwMode="auto">
          <a:xfrm>
            <a:off x="4021294" y="0"/>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lvl1pPr algn="r">
              <a:defRPr sz="1300"/>
            </a:lvl1pPr>
          </a:lstStyle>
          <a:p>
            <a:fld id="{55C949A9-A256-470C-9162-D4CA1ABC2170}" type="datetimeFigureOut">
              <a:rPr lang="en-GB" altLang="de-DE"/>
              <a:pPr/>
              <a:t>17-08-28</a:t>
            </a:fld>
            <a:endParaRPr lang="en-GB" altLang="de-DE"/>
          </a:p>
        </p:txBody>
      </p:sp>
      <p:sp>
        <p:nvSpPr>
          <p:cNvPr id="68612" name="Footer Placeholder 3"/>
          <p:cNvSpPr>
            <a:spLocks noGrp="1"/>
          </p:cNvSpPr>
          <p:nvPr>
            <p:ph type="ftr" sz="quarter" idx="2"/>
          </p:nvPr>
        </p:nvSpPr>
        <p:spPr bwMode="auto">
          <a:xfrm>
            <a:off x="0" y="9721106"/>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a:defRPr sz="1300"/>
            </a:lvl1pPr>
          </a:lstStyle>
          <a:p>
            <a:endParaRPr lang="en-GB" altLang="de-DE"/>
          </a:p>
        </p:txBody>
      </p:sp>
      <p:sp>
        <p:nvSpPr>
          <p:cNvPr id="68613" name="Slide Number Placeholder 4"/>
          <p:cNvSpPr>
            <a:spLocks noGrp="1"/>
          </p:cNvSpPr>
          <p:nvPr>
            <p:ph type="sldNum" sz="quarter" idx="3"/>
          </p:nvPr>
        </p:nvSpPr>
        <p:spPr bwMode="auto">
          <a:xfrm>
            <a:off x="4021294" y="9721106"/>
            <a:ext cx="3076363" cy="51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b" anchorCtr="0" compatLnSpc="1">
            <a:prstTxWarp prst="textNoShape">
              <a:avLst/>
            </a:prstTxWarp>
          </a:bodyPr>
          <a:lstStyle>
            <a:lvl1pPr algn="r">
              <a:defRPr sz="1300"/>
            </a:lvl1pPr>
          </a:lstStyle>
          <a:p>
            <a:fld id="{D835A960-DEA5-4279-B444-EEB7C0DD9707}" type="slidenum">
              <a:rPr lang="en-GB" altLang="de-DE"/>
              <a:pPr/>
              <a:t>‹#›</a:t>
            </a:fld>
            <a:endParaRPr lang="en-GB" altLang="de-DE"/>
          </a:p>
        </p:txBody>
      </p:sp>
    </p:spTree>
    <p:extLst>
      <p:ext uri="{BB962C8B-B14F-4D97-AF65-F5344CB8AC3E}">
        <p14:creationId xmlns:p14="http://schemas.microsoft.com/office/powerpoint/2010/main" val="2710012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Shape 7"/>
          <p:cNvSpPr>
            <a:spLocks noGrp="1" noRot="1" noChangeAspect="1"/>
          </p:cNvSpPr>
          <p:nvPr>
            <p:ph type="sldImg"/>
          </p:nvPr>
        </p:nvSpPr>
        <p:spPr bwMode="auto">
          <a:xfrm>
            <a:off x="992188" y="768350"/>
            <a:ext cx="5114925"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0179" name="Shape 8"/>
          <p:cNvSpPr>
            <a:spLocks noGrp="1"/>
          </p:cNvSpPr>
          <p:nvPr>
            <p:ph type="body" sz="quarter" idx="1"/>
          </p:nvPr>
        </p:nvSpPr>
        <p:spPr bwMode="auto">
          <a:xfrm>
            <a:off x="946574" y="4861441"/>
            <a:ext cx="5206153" cy="460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9048" tIns="49524" rIns="99048" bIns="49524" numCol="1" anchor="t" anchorCtr="0" compatLnSpc="1">
            <a:prstTxWarp prst="textNoShape">
              <a:avLst/>
            </a:prstTxWarp>
          </a:bodyPr>
          <a:lstStyle/>
          <a:p>
            <a:pPr lvl="0"/>
            <a:endParaRPr lang="de-DE" altLang="de-DE" smtClean="0">
              <a:sym typeface="Avenir Roman"/>
            </a:endParaRPr>
          </a:p>
        </p:txBody>
      </p:sp>
    </p:spTree>
    <p:extLst>
      <p:ext uri="{BB962C8B-B14F-4D97-AF65-F5344CB8AC3E}">
        <p14:creationId xmlns:p14="http://schemas.microsoft.com/office/powerpoint/2010/main" val="2883297826"/>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Roman"/>
      </a:defRPr>
    </a:lvl1pPr>
    <a:lvl2pPr marL="742950" indent="-28575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Roman"/>
      </a:defRPr>
    </a:lvl2pPr>
    <a:lvl3pPr marL="1143000" indent="-22860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Roman"/>
      </a:defRPr>
    </a:lvl3pPr>
    <a:lvl4pPr marL="1600200" indent="-22860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Roman"/>
      </a:defRPr>
    </a:lvl4pPr>
    <a:lvl5pPr marL="2057400" indent="-228600" algn="l" defTabSz="457200" rtl="0" eaLnBrk="0" fontAlgn="base" hangingPunct="0">
      <a:lnSpc>
        <a:spcPct val="125000"/>
      </a:lnSpc>
      <a:spcBef>
        <a:spcPct val="30000"/>
      </a:spcBef>
      <a:spcAft>
        <a:spcPct val="0"/>
      </a:spcAft>
      <a:defRPr sz="2400">
        <a:solidFill>
          <a:schemeClr val="tx1"/>
        </a:solidFill>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642182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Nepal earthquake</a:t>
            </a:r>
            <a:r>
              <a:rPr lang="en-US" baseline="0" dirty="0" smtClean="0"/>
              <a:t> – add Nick </a:t>
            </a:r>
            <a:r>
              <a:rPr lang="en-US" baseline="0" dirty="0" err="1" smtClean="0"/>
              <a:t>rosser</a:t>
            </a:r>
            <a:r>
              <a:rPr lang="en-US" baseline="0" dirty="0" smtClean="0"/>
              <a:t>, Sigrid </a:t>
            </a:r>
            <a:r>
              <a:rPr lang="en-US" baseline="0" dirty="0" err="1" smtClean="0"/>
              <a:t>rosser</a:t>
            </a:r>
            <a:r>
              <a:rPr lang="en-US" baseline="0" dirty="0" smtClean="0"/>
              <a:t> – offset by Nepal earthquake. Sigrid extended 2011 to analyze relationship between EQ-landslide activity and usual background. How does landslide activity go “back to normal” after a major event. Usually the activity is not limited to just a short period, but have to understand how the activity goes back to stead state.</a:t>
            </a:r>
          </a:p>
          <a:p>
            <a:r>
              <a:rPr lang="en-US" baseline="0" dirty="0" smtClean="0"/>
              <a:t>Connected to events for longer term monitoring. Slides from Sigrid: take home point – create methodology/demonstration of long term monitoring analysis as input for hazard and risk assessment</a:t>
            </a:r>
            <a:endParaRPr lang="en-US" dirty="0"/>
          </a:p>
        </p:txBody>
      </p:sp>
    </p:spTree>
    <p:extLst>
      <p:ext uri="{BB962C8B-B14F-4D97-AF65-F5344CB8AC3E}">
        <p14:creationId xmlns:p14="http://schemas.microsoft.com/office/powerpoint/2010/main" val="4156492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p:sp>
      <p:sp>
        <p:nvSpPr>
          <p:cNvPr id="53251" name="Notes Placeholder 2"/>
          <p:cNvSpPr>
            <a:spLocks noGrp="1"/>
          </p:cNvSpPr>
          <p:nvPr>
            <p:ph type="body" idx="1"/>
          </p:nvPr>
        </p:nvSpPr>
        <p:spPr/>
        <p:txBody>
          <a:bodyPr/>
          <a:lstStyle/>
          <a:p>
            <a:pPr eaLnBrk="1" hangingPunct="1">
              <a:spcBef>
                <a:spcPct val="0"/>
              </a:spcBef>
            </a:pPr>
            <a:endParaRPr lang="en-GB" altLang="de-DE" sz="1700">
              <a:solidFill>
                <a:srgbClr val="000000"/>
              </a:solidFill>
            </a:endParaRPr>
          </a:p>
          <a:p>
            <a:pPr eaLnBrk="1" hangingPunct="1">
              <a:spcBef>
                <a:spcPct val="0"/>
              </a:spcBef>
            </a:pPr>
            <a:r>
              <a:rPr lang="en-US" altLang="de-DE" sz="1700">
                <a:solidFill>
                  <a:srgbClr val="000000"/>
                </a:solidFill>
              </a:rPr>
              <a:t>Key message regarding the new pilot : </a:t>
            </a:r>
          </a:p>
          <a:p>
            <a:pPr eaLnBrk="1" hangingPunct="1">
              <a:spcBef>
                <a:spcPct val="0"/>
              </a:spcBef>
            </a:pPr>
            <a:r>
              <a:rPr lang="en-US" altLang="de-DE" sz="1700">
                <a:solidFill>
                  <a:srgbClr val="000000"/>
                </a:solidFill>
              </a:rPr>
              <a:t>- it's about multi-hazard and multi-sensor approach to disaster resilience and risk reduction   </a:t>
            </a:r>
          </a:p>
          <a:p>
            <a:pPr eaLnBrk="1" hangingPunct="1">
              <a:spcBef>
                <a:spcPct val="0"/>
              </a:spcBef>
            </a:pPr>
            <a:r>
              <a:rPr lang="en-US" altLang="de-DE" sz="1700">
                <a:solidFill>
                  <a:srgbClr val="000000"/>
                </a:solidFill>
              </a:rPr>
              <a:t>- the multi-hazard tactic is to advance data fusion, integration and analysis, leveraging existing pilots as they end their 3 years. Starting with the new pilot we will look at earthquake, volcano and flood inducing cascading effects such as landslide and debris flow. </a:t>
            </a:r>
          </a:p>
          <a:p>
            <a:pPr eaLnBrk="1" hangingPunct="1">
              <a:spcBef>
                <a:spcPct val="0"/>
              </a:spcBef>
            </a:pPr>
            <a:r>
              <a:rPr lang="en-US" altLang="de-DE" smtClean="0">
                <a:solidFill>
                  <a:srgbClr val="000000"/>
                </a:solidFill>
              </a:rPr>
              <a:t/>
            </a:r>
            <a:br>
              <a:rPr lang="en-US" altLang="de-DE" smtClean="0">
                <a:solidFill>
                  <a:srgbClr val="000000"/>
                </a:solidFill>
              </a:rPr>
            </a:br>
            <a:endParaRPr lang="en-GB" altLang="de-DE" sz="1700">
              <a:solidFill>
                <a:srgbClr val="000000"/>
              </a:solidFill>
            </a:endParaRPr>
          </a:p>
        </p:txBody>
      </p:sp>
    </p:spTree>
    <p:extLst>
      <p:ext uri="{BB962C8B-B14F-4D97-AF65-F5344CB8AC3E}">
        <p14:creationId xmlns:p14="http://schemas.microsoft.com/office/powerpoint/2010/main" val="1033087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p:sp>
      <p:sp>
        <p:nvSpPr>
          <p:cNvPr id="54275" name="Notes Placeholder 2"/>
          <p:cNvSpPr>
            <a:spLocks noGrp="1"/>
          </p:cNvSpPr>
          <p:nvPr>
            <p:ph type="body" idx="1"/>
          </p:nvPr>
        </p:nvSpPr>
        <p:spPr/>
        <p:txBody>
          <a:bodyPr/>
          <a:lstStyle/>
          <a:p>
            <a:pPr eaLnBrk="1" hangingPunct="1">
              <a:spcBef>
                <a:spcPct val="0"/>
              </a:spcBef>
            </a:pPr>
            <a:endParaRPr lang="en-GB" altLang="de-DE" smtClean="0">
              <a:solidFill>
                <a:srgbClr val="000000"/>
              </a:solidFill>
            </a:endParaRPr>
          </a:p>
        </p:txBody>
      </p:sp>
    </p:spTree>
    <p:extLst>
      <p:ext uri="{BB962C8B-B14F-4D97-AF65-F5344CB8AC3E}">
        <p14:creationId xmlns:p14="http://schemas.microsoft.com/office/powerpoint/2010/main" val="246780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p:sp>
      <p:sp>
        <p:nvSpPr>
          <p:cNvPr id="58371" name="Notes Placeholder 2"/>
          <p:cNvSpPr>
            <a:spLocks noGrp="1"/>
          </p:cNvSpPr>
          <p:nvPr>
            <p:ph type="body" idx="1"/>
          </p:nvPr>
        </p:nvSpPr>
        <p:spPr/>
        <p:txBody>
          <a:bodyPr/>
          <a:lstStyle/>
          <a:p>
            <a:pPr eaLnBrk="1" hangingPunct="1">
              <a:spcBef>
                <a:spcPct val="0"/>
              </a:spcBef>
            </a:pPr>
            <a:r>
              <a:rPr lang="en-US" altLang="de-DE" smtClean="0">
                <a:solidFill>
                  <a:srgbClr val="000000"/>
                </a:solidFill>
              </a:rPr>
              <a:t>Other potential focus areas</a:t>
            </a:r>
          </a:p>
        </p:txBody>
      </p:sp>
    </p:spTree>
    <p:extLst>
      <p:ext uri="{BB962C8B-B14F-4D97-AF65-F5344CB8AC3E}">
        <p14:creationId xmlns:p14="http://schemas.microsoft.com/office/powerpoint/2010/main" val="933506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9277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Nepal earthquake</a:t>
            </a:r>
            <a:r>
              <a:rPr lang="en-US" baseline="0" dirty="0" smtClean="0"/>
              <a:t> – add Nick </a:t>
            </a:r>
            <a:r>
              <a:rPr lang="en-US" baseline="0" dirty="0" err="1" smtClean="0"/>
              <a:t>rosser</a:t>
            </a:r>
            <a:r>
              <a:rPr lang="en-US" baseline="0" dirty="0" smtClean="0"/>
              <a:t>, Sigrid </a:t>
            </a:r>
            <a:r>
              <a:rPr lang="en-US" baseline="0" dirty="0" err="1" smtClean="0"/>
              <a:t>rosser</a:t>
            </a:r>
            <a:r>
              <a:rPr lang="en-US" baseline="0" dirty="0" smtClean="0"/>
              <a:t> – offset by Nepal earthquake. Sigrid extended 2011 to analyze relationship between EQ-landslide activity and usual background. How does landslide activity go “back to normal” after a major event. Usually the activity is not limited to just a short period, but have to understand how the activity goes back to stead state.</a:t>
            </a:r>
          </a:p>
          <a:p>
            <a:r>
              <a:rPr lang="en-US" baseline="0" dirty="0" smtClean="0"/>
              <a:t>Connected to events for longer term monitoring. Slides from Sigrid: take home point – create methodology/demonstration of long term monitoring analysis as input for hazard and risk assessment</a:t>
            </a:r>
            <a:endParaRPr lang="en-US" dirty="0"/>
          </a:p>
        </p:txBody>
      </p:sp>
    </p:spTree>
    <p:extLst>
      <p:ext uri="{BB962C8B-B14F-4D97-AF65-F5344CB8AC3E}">
        <p14:creationId xmlns:p14="http://schemas.microsoft.com/office/powerpoint/2010/main" val="4156492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4" name="Rectangle 4"/>
          <p:cNvSpPr txBox="1">
            <a:spLocks noChangeArrowheads="1"/>
          </p:cNvSpPr>
          <p:nvPr userDrawn="1"/>
        </p:nvSpPr>
        <p:spPr>
          <a:xfrm>
            <a:off x="7278688" y="6567488"/>
            <a:ext cx="1639887" cy="204787"/>
          </a:xfrm>
          <a:prstGeom prst="rect">
            <a:avLst/>
          </a:prstGeom>
        </p:spPr>
        <p:txBody>
          <a:bodyPr/>
          <a:lstStyle>
            <a:defPPr>
              <a:defRPr lang="en-US"/>
            </a:defPPr>
            <a:lvl1pPr algn="r" defTabSz="457200" rtl="0" eaLnBrk="0" fontAlgn="base" hangingPunct="0">
              <a:spcBef>
                <a:spcPct val="50000"/>
              </a:spcBef>
              <a:spcAft>
                <a:spcPct val="0"/>
              </a:spcAft>
              <a:defRPr sz="1000" kern="1200">
                <a:solidFill>
                  <a:srgbClr val="002569"/>
                </a:solidFill>
                <a:latin typeface="Century Gothic" pitchFamily="34" charset="0"/>
                <a:ea typeface="ＭＳ Ｐゴシック" pitchFamily="-106" charset="-128"/>
                <a:cs typeface="Calibri" pitchFamily="-106" charset="0"/>
              </a:defRPr>
            </a:lvl1pPr>
            <a:lvl2pPr marL="457200" algn="l" defTabSz="457200" rtl="0" fontAlgn="base">
              <a:spcBef>
                <a:spcPct val="0"/>
              </a:spcBef>
              <a:spcAft>
                <a:spcPct val="0"/>
              </a:spcAft>
              <a:defRPr kern="1200">
                <a:solidFill>
                  <a:schemeClr val="tx1"/>
                </a:solidFill>
                <a:latin typeface="Arial" charset="0"/>
                <a:ea typeface="ＭＳ Ｐゴシック" pitchFamily="-106"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6"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6"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6" charset="-128"/>
                <a:cs typeface="+mn-cs"/>
              </a:defRPr>
            </a:lvl5pPr>
            <a:lvl6pPr marL="2286000" algn="l" defTabSz="914400" rtl="0" eaLnBrk="1" latinLnBrk="0" hangingPunct="1">
              <a:defRPr kern="1200">
                <a:solidFill>
                  <a:schemeClr val="tx1"/>
                </a:solidFill>
                <a:latin typeface="Arial" charset="0"/>
                <a:ea typeface="ＭＳ Ｐゴシック" pitchFamily="-106" charset="-128"/>
                <a:cs typeface="+mn-cs"/>
              </a:defRPr>
            </a:lvl6pPr>
            <a:lvl7pPr marL="2743200" algn="l" defTabSz="914400" rtl="0" eaLnBrk="1" latinLnBrk="0" hangingPunct="1">
              <a:defRPr kern="1200">
                <a:solidFill>
                  <a:schemeClr val="tx1"/>
                </a:solidFill>
                <a:latin typeface="Arial" charset="0"/>
                <a:ea typeface="ＭＳ Ｐゴシック" pitchFamily="-106" charset="-128"/>
                <a:cs typeface="+mn-cs"/>
              </a:defRPr>
            </a:lvl7pPr>
            <a:lvl8pPr marL="3200400" algn="l" defTabSz="914400" rtl="0" eaLnBrk="1" latinLnBrk="0" hangingPunct="1">
              <a:defRPr kern="1200">
                <a:solidFill>
                  <a:schemeClr val="tx1"/>
                </a:solidFill>
                <a:latin typeface="Arial" charset="0"/>
                <a:ea typeface="ＭＳ Ｐゴシック" pitchFamily="-106" charset="-128"/>
                <a:cs typeface="+mn-cs"/>
              </a:defRPr>
            </a:lvl8pPr>
            <a:lvl9pPr marL="3657600" algn="l" defTabSz="914400" rtl="0" eaLnBrk="1" latinLnBrk="0" hangingPunct="1">
              <a:defRPr kern="1200">
                <a:solidFill>
                  <a:schemeClr val="tx1"/>
                </a:solidFill>
                <a:latin typeface="Arial" charset="0"/>
                <a:ea typeface="ＭＳ Ｐゴシック" pitchFamily="-106" charset="-128"/>
                <a:cs typeface="+mn-cs"/>
              </a:defRPr>
            </a:lvl9pPr>
          </a:lstStyle>
          <a:p>
            <a:pPr>
              <a:defRPr/>
            </a:pPr>
            <a:fld id="{79DC89A4-01A6-4981-94AB-EE4509D2BF21}" type="slidenum">
              <a:rPr lang="en-US" smtClean="0"/>
              <a:pPr>
                <a:defRPr/>
              </a:pPr>
              <a:t>‹#›</a:t>
            </a:fld>
            <a:endParaRPr lang="en-US" dirty="0"/>
          </a:p>
        </p:txBody>
      </p:sp>
      <p:sp>
        <p:nvSpPr>
          <p:cNvPr id="2" name="タイトル 1"/>
          <p:cNvSpPr>
            <a:spLocks noGrp="1"/>
          </p:cNvSpPr>
          <p:nvPr>
            <p:ph type="title"/>
          </p:nvPr>
        </p:nvSpPr>
        <p:spPr>
          <a:xfrm>
            <a:off x="2137144" y="188913"/>
            <a:ext cx="6930656" cy="501650"/>
          </a:xfrm>
          <a:prstGeom prst="rect">
            <a:avLst/>
          </a:prstGeom>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296863" y="1457325"/>
            <a:ext cx="8445500" cy="4864100"/>
          </a:xfrm>
          <a:prstGeom prst="rect">
            <a:avLst/>
          </a:prstGeo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bwMode="auto">
          <a:xfrm>
            <a:off x="457200"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1">
                <a:ea typeface="MS PGothic" pitchFamily="34" charset="-128"/>
              </a:defRPr>
            </a:lvl1pPr>
          </a:lstStyle>
          <a:p>
            <a:fld id="{4EA0CF30-25D2-4C8D-A6CF-387A351AB5D2}" type="datetimeFigureOut">
              <a:rPr lang="ja-JP" altLang="de-DE"/>
              <a:pPr/>
              <a:t>17-08-28</a:t>
            </a:fld>
            <a:endParaRPr lang="ja-JP" altLang="en-US"/>
          </a:p>
        </p:txBody>
      </p:sp>
      <p:sp>
        <p:nvSpPr>
          <p:cNvPr id="6" name="フッター プレースホルダー 4"/>
          <p:cNvSpPr>
            <a:spLocks noGrp="1"/>
          </p:cNvSpPr>
          <p:nvPr>
            <p:ph type="ftr" sz="quarter" idx="11"/>
          </p:nvPr>
        </p:nvSpPr>
        <p:spPr bwMode="auto">
          <a:xfrm>
            <a:off x="3124200" y="6356350"/>
            <a:ext cx="2895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kumimoji="1">
                <a:ea typeface="MS PGothic" pitchFamily="34" charset="-128"/>
              </a:defRPr>
            </a:lvl1pPr>
          </a:lstStyle>
          <a:p>
            <a:endParaRPr lang="ja-JP" altLang="en-US"/>
          </a:p>
        </p:txBody>
      </p:sp>
      <p:sp>
        <p:nvSpPr>
          <p:cNvPr id="7" name="スライド番号プレースホルダー 5"/>
          <p:cNvSpPr>
            <a:spLocks noGrp="1"/>
          </p:cNvSpPr>
          <p:nvPr>
            <p:ph type="sldNum" sz="quarter" idx="12"/>
          </p:nvPr>
        </p:nvSpPr>
        <p:spPr/>
        <p:txBody>
          <a:bodyPr/>
          <a:lstStyle>
            <a:lvl1pPr>
              <a:defRPr kumimoji="1" sz="1200">
                <a:ea typeface="MS PGothic" pitchFamily="34" charset="-128"/>
              </a:defRPr>
            </a:lvl1pPr>
          </a:lstStyle>
          <a:p>
            <a:fld id="{0B48ED23-893C-4B08-9048-D3B82A2D5C3E}" type="slidenum">
              <a:rPr lang="ja-JP" altLang="en-US"/>
              <a:pPr/>
              <a:t>‹#›</a:t>
            </a:fld>
            <a:endParaRPr lang="ja-JP" altLang="en-US"/>
          </a:p>
        </p:txBody>
      </p:sp>
    </p:spTree>
    <p:extLst>
      <p:ext uri="{BB962C8B-B14F-4D97-AF65-F5344CB8AC3E}">
        <p14:creationId xmlns:p14="http://schemas.microsoft.com/office/powerpoint/2010/main" val="42908718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25B5F1-D57E-4BCD-91A9-6620AB2C68EB}" type="datetimeFigureOut">
              <a:rPr lang="en-US" smtClean="0">
                <a:solidFill>
                  <a:prstClr val="black">
                    <a:tint val="75000"/>
                  </a:prstClr>
                </a:solidFill>
              </a:rPr>
              <a:pPr/>
              <a:t>17-08-28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9B50C3-403E-4C2F-8E4A-4475BD8D7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076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5B5F1-D57E-4BCD-91A9-6620AB2C68EB}" type="datetimeFigureOut">
              <a:rPr lang="en-US" smtClean="0">
                <a:solidFill>
                  <a:prstClr val="black">
                    <a:tint val="75000"/>
                  </a:prstClr>
                </a:solidFill>
              </a:rPr>
              <a:pPr/>
              <a:t>17-08-28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9B50C3-403E-4C2F-8E4A-4475BD8D7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137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C25B5F1-D57E-4BCD-91A9-6620AB2C68EB}" type="datetimeFigureOut">
              <a:rPr lang="en-US" smtClean="0">
                <a:solidFill>
                  <a:prstClr val="black">
                    <a:tint val="75000"/>
                  </a:prstClr>
                </a:solidFill>
              </a:rPr>
              <a:pPr/>
              <a:t>17-08-28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9B50C3-403E-4C2F-8E4A-4475BD8D7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51291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C25B5F1-D57E-4BCD-91A9-6620AB2C68EB}" type="datetimeFigureOut">
              <a:rPr lang="en-US" smtClean="0">
                <a:solidFill>
                  <a:prstClr val="black">
                    <a:tint val="75000"/>
                  </a:prstClr>
                </a:solidFill>
              </a:rPr>
              <a:pPr/>
              <a:t>17-08-28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B9B50C3-403E-4C2F-8E4A-4475BD8D7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023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C25B5F1-D57E-4BCD-91A9-6620AB2C68EB}" type="datetimeFigureOut">
              <a:rPr lang="en-US" smtClean="0">
                <a:solidFill>
                  <a:prstClr val="black">
                    <a:tint val="75000"/>
                  </a:prstClr>
                </a:solidFill>
              </a:rPr>
              <a:pPr/>
              <a:t>17-08-28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B9B50C3-403E-4C2F-8E4A-4475BD8D7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3068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5B5F1-D57E-4BCD-91A9-6620AB2C68EB}" type="datetimeFigureOut">
              <a:rPr lang="en-US" smtClean="0">
                <a:solidFill>
                  <a:prstClr val="black">
                    <a:tint val="75000"/>
                  </a:prstClr>
                </a:solidFill>
              </a:rPr>
              <a:pPr/>
              <a:t>17-08-28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B9B50C3-403E-4C2F-8E4A-4475BD8D7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18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5B5F1-D57E-4BCD-91A9-6620AB2C68EB}" type="datetimeFigureOut">
              <a:rPr lang="en-US" smtClean="0">
                <a:solidFill>
                  <a:prstClr val="black">
                    <a:tint val="75000"/>
                  </a:prstClr>
                </a:solidFill>
              </a:rPr>
              <a:pPr/>
              <a:t>17-08-28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9B50C3-403E-4C2F-8E4A-4475BD8D7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7821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5B5F1-D57E-4BCD-91A9-6620AB2C68EB}" type="datetimeFigureOut">
              <a:rPr lang="en-US" smtClean="0">
                <a:solidFill>
                  <a:prstClr val="black">
                    <a:tint val="75000"/>
                  </a:prstClr>
                </a:solidFill>
              </a:rPr>
              <a:pPr/>
              <a:t>17-08-28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B9B50C3-403E-4C2F-8E4A-4475BD8D7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626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25B5F1-D57E-4BCD-91A9-6620AB2C68EB}" type="datetimeFigureOut">
              <a:rPr lang="en-US" smtClean="0">
                <a:solidFill>
                  <a:prstClr val="black">
                    <a:tint val="75000"/>
                  </a:prstClr>
                </a:solidFill>
              </a:rPr>
              <a:pPr/>
              <a:t>17-08-28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9B50C3-403E-4C2F-8E4A-4475BD8D7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484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C25B5F1-D57E-4BCD-91A9-6620AB2C68EB}" type="datetimeFigureOut">
              <a:rPr lang="en-US" smtClean="0">
                <a:solidFill>
                  <a:prstClr val="black">
                    <a:tint val="75000"/>
                  </a:prstClr>
                </a:solidFill>
              </a:rPr>
              <a:pPr/>
              <a:t>17-08-28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9B50C3-403E-4C2F-8E4A-4475BD8D7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12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hape 6"/>
          <p:cNvSpPr>
            <a:spLocks noGrp="1"/>
          </p:cNvSpPr>
          <p:nvPr>
            <p:ph type="sldNum" sz="quarter" idx="10"/>
          </p:nvPr>
        </p:nvSpPr>
        <p:spPr/>
        <p:txBody>
          <a:bodyPr/>
          <a:lstStyle>
            <a:lvl1pPr>
              <a:defRPr/>
            </a:lvl1pPr>
          </a:lstStyle>
          <a:p>
            <a:fld id="{601BC192-65A4-46C0-80AD-5C9D3D5BD536}" type="slidenum">
              <a:rPr lang="de-DE" altLang="de-DE"/>
              <a:pPr/>
              <a:t>‹#›</a:t>
            </a:fld>
            <a:endParaRPr lang="de-DE" altLang="de-DE"/>
          </a:p>
        </p:txBody>
      </p:sp>
    </p:spTree>
    <p:extLst>
      <p:ext uri="{BB962C8B-B14F-4D97-AF65-F5344CB8AC3E}">
        <p14:creationId xmlns:p14="http://schemas.microsoft.com/office/powerpoint/2010/main" val="2493428318"/>
      </p:ext>
    </p:extLst>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165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idx="4294967295"/>
          </p:nvPr>
        </p:nvSpPr>
        <p:spPr>
          <a:xfrm>
            <a:off x="1600200" y="22225"/>
            <a:ext cx="7543800" cy="914400"/>
          </a:xfrm>
          <a:prstGeom prst="rect">
            <a:avLst/>
          </a:prstGeom>
        </p:spPr>
        <p:txBody>
          <a:bodyPr>
            <a:normAutofit fontScale="90000"/>
          </a:bodyPr>
          <a:lstStyle>
            <a:lvl1pPr>
              <a:defRPr/>
            </a:lvl1pPr>
          </a:lstStyle>
          <a:p>
            <a:r>
              <a:rPr lang="en-US" smtClean="0"/>
              <a:t>Click to edit Master title style</a:t>
            </a:r>
            <a:endParaRPr lang="en-GB" dirty="0"/>
          </a:p>
        </p:txBody>
      </p:sp>
      <p:sp>
        <p:nvSpPr>
          <p:cNvPr id="4" name="Shape 6"/>
          <p:cNvSpPr>
            <a:spLocks noGrp="1"/>
          </p:cNvSpPr>
          <p:nvPr>
            <p:ph type="sldNum" sz="quarter" idx="11"/>
          </p:nvPr>
        </p:nvSpPr>
        <p:spPr/>
        <p:txBody>
          <a:bodyPr/>
          <a:lstStyle>
            <a:lvl1pPr>
              <a:defRPr/>
            </a:lvl1pPr>
          </a:lstStyle>
          <a:p>
            <a:fld id="{C5A6C534-5452-4C31-8E3E-62DE59B9A5EB}" type="slidenum">
              <a:rPr lang="de-DE" altLang="de-DE"/>
              <a:pPr/>
              <a:t>‹#›</a:t>
            </a:fld>
            <a:endParaRPr lang="de-DE" altLang="de-DE"/>
          </a:p>
        </p:txBody>
      </p:sp>
    </p:spTree>
    <p:extLst>
      <p:ext uri="{BB962C8B-B14F-4D97-AF65-F5344CB8AC3E}">
        <p14:creationId xmlns:p14="http://schemas.microsoft.com/office/powerpoint/2010/main" val="1047337659"/>
      </p:ext>
    </p:extLst>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119340"/>
      </p:ext>
    </p:extLst>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idx="4294967295"/>
          </p:nvPr>
        </p:nvSpPr>
        <p:spPr>
          <a:xfrm>
            <a:off x="1600200" y="22225"/>
            <a:ext cx="7543800" cy="914400"/>
          </a:xfrm>
          <a:prstGeom prst="rect">
            <a:avLst/>
          </a:prstGeom>
        </p:spPr>
        <p:txBody>
          <a:bodyPr>
            <a:normAutofit fontScale="90000"/>
          </a:bodyPr>
          <a:lstStyle>
            <a:lvl1pPr>
              <a:defRPr/>
            </a:lvl1pPr>
          </a:lstStyle>
          <a:p>
            <a:r>
              <a:rPr lang="en-US" smtClean="0"/>
              <a:t>Click to edit Master title style</a:t>
            </a:r>
            <a:endParaRPr lang="en-GB" dirty="0"/>
          </a:p>
        </p:txBody>
      </p:sp>
      <p:sp>
        <p:nvSpPr>
          <p:cNvPr id="4" name="Shape 6"/>
          <p:cNvSpPr>
            <a:spLocks noGrp="1"/>
          </p:cNvSpPr>
          <p:nvPr>
            <p:ph type="sldNum" sz="quarter" idx="11"/>
          </p:nvPr>
        </p:nvSpPr>
        <p:spPr/>
        <p:txBody>
          <a:bodyPr/>
          <a:lstStyle>
            <a:lvl1pPr>
              <a:defRPr/>
            </a:lvl1pPr>
          </a:lstStyle>
          <a:p>
            <a:fld id="{5A7BE0FA-9B2C-42E7-8E6B-75AFE8124BDE}" type="slidenum">
              <a:rPr lang="de-DE" altLang="de-DE"/>
              <a:pPr/>
              <a:t>‹#›</a:t>
            </a:fld>
            <a:endParaRPr lang="de-DE" altLang="de-DE"/>
          </a:p>
        </p:txBody>
      </p:sp>
    </p:spTree>
    <p:extLst>
      <p:ext uri="{BB962C8B-B14F-4D97-AF65-F5344CB8AC3E}">
        <p14:creationId xmlns:p14="http://schemas.microsoft.com/office/powerpoint/2010/main" val="1344256094"/>
      </p:ext>
    </p:extLst>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1"/>
          <p:cNvSpPr>
            <a:spLocks noGrp="1"/>
          </p:cNvSpPr>
          <p:nvPr>
            <p:ph type="title" idx="4294967295"/>
          </p:nvPr>
        </p:nvSpPr>
        <p:spPr>
          <a:xfrm>
            <a:off x="1600200" y="22225"/>
            <a:ext cx="7543800" cy="914400"/>
          </a:xfrm>
          <a:prstGeom prst="rect">
            <a:avLst/>
          </a:prstGeom>
        </p:spPr>
        <p:txBody>
          <a:bodyPr>
            <a:normAutofit fontScale="90000"/>
          </a:bodyPr>
          <a:lstStyle>
            <a:lvl1pPr>
              <a:defRPr/>
            </a:lvl1pPr>
          </a:lstStyle>
          <a:p>
            <a:r>
              <a:rPr lang="en-US" smtClean="0"/>
              <a:t>Click to edit Master title style</a:t>
            </a:r>
            <a:endParaRPr lang="en-GB" dirty="0"/>
          </a:p>
        </p:txBody>
      </p:sp>
      <p:sp>
        <p:nvSpPr>
          <p:cNvPr id="4" name="Shape 6"/>
          <p:cNvSpPr>
            <a:spLocks noGrp="1"/>
          </p:cNvSpPr>
          <p:nvPr>
            <p:ph type="sldNum" sz="quarter" idx="11"/>
          </p:nvPr>
        </p:nvSpPr>
        <p:spPr/>
        <p:txBody>
          <a:bodyPr/>
          <a:lstStyle>
            <a:lvl1pPr>
              <a:defRPr/>
            </a:lvl1pPr>
          </a:lstStyle>
          <a:p>
            <a:fld id="{66E84D08-0435-49A0-95C3-4CC166FEA0FC}" type="slidenum">
              <a:rPr lang="de-DE" altLang="de-DE"/>
              <a:pPr/>
              <a:t>‹#›</a:t>
            </a:fld>
            <a:endParaRPr lang="de-DE" altLang="de-DE"/>
          </a:p>
        </p:txBody>
      </p:sp>
    </p:spTree>
    <p:extLst>
      <p:ext uri="{BB962C8B-B14F-4D97-AF65-F5344CB8AC3E}">
        <p14:creationId xmlns:p14="http://schemas.microsoft.com/office/powerpoint/2010/main" val="1790724887"/>
      </p:ext>
    </p:extLst>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GB" smtClean="0"/>
              <a:t>Click to edit Master title style</a:t>
            </a:r>
            <a:endParaRPr lang="en-US"/>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bwMode="auto">
          <a:xfrm>
            <a:off x="628650" y="6356350"/>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lvl1pPr>
          </a:lstStyle>
          <a:p>
            <a:fld id="{670DCA23-3EEA-46B9-B9DC-B24C8E8A3527}" type="datetimeFigureOut">
              <a:rPr lang="en-US" altLang="de-DE"/>
              <a:pPr/>
              <a:t>17-08-28</a:t>
            </a:fld>
            <a:endParaRPr lang="en-US" altLang="de-DE"/>
          </a:p>
        </p:txBody>
      </p:sp>
      <p:sp>
        <p:nvSpPr>
          <p:cNvPr id="5" name="Footer Placeholder 4"/>
          <p:cNvSpPr>
            <a:spLocks noGrp="1"/>
          </p:cNvSpPr>
          <p:nvPr>
            <p:ph type="ftr" sz="quarter" idx="11"/>
          </p:nvPr>
        </p:nvSpPr>
        <p:spPr bwMode="auto">
          <a:xfrm>
            <a:off x="3028950" y="6356350"/>
            <a:ext cx="30861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lvl1pPr>
          </a:lstStyle>
          <a:p>
            <a:endParaRPr lang="en-US" altLang="de-DE"/>
          </a:p>
        </p:txBody>
      </p:sp>
      <p:sp>
        <p:nvSpPr>
          <p:cNvPr id="6" name="Slide Number Placeholder 5"/>
          <p:cNvSpPr>
            <a:spLocks noGrp="1"/>
          </p:cNvSpPr>
          <p:nvPr>
            <p:ph type="sldNum" sz="quarter" idx="12"/>
          </p:nvPr>
        </p:nvSpPr>
        <p:spPr>
          <a:xfrm>
            <a:off x="7239000" y="6546850"/>
            <a:ext cx="1905000" cy="246063"/>
          </a:xfrm>
        </p:spPr>
        <p:txBody>
          <a:bodyPr/>
          <a:lstStyle>
            <a:lvl1pPr>
              <a:defRPr/>
            </a:lvl1pPr>
          </a:lstStyle>
          <a:p>
            <a:fld id="{4371A57F-2D90-4044-A985-98FF69689B7E}" type="slidenum">
              <a:rPr lang="en-US" altLang="de-DE"/>
              <a:pPr/>
              <a:t>‹#›</a:t>
            </a:fld>
            <a:endParaRPr lang="en-US" altLang="de-DE"/>
          </a:p>
        </p:txBody>
      </p:sp>
    </p:spTree>
    <p:extLst>
      <p:ext uri="{BB962C8B-B14F-4D97-AF65-F5344CB8AC3E}">
        <p14:creationId xmlns:p14="http://schemas.microsoft.com/office/powerpoint/2010/main" val="809646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er/Subhead/Text">
    <p:spTree>
      <p:nvGrpSpPr>
        <p:cNvPr id="1" name=""/>
        <p:cNvGrpSpPr/>
        <p:nvPr/>
      </p:nvGrpSpPr>
      <p:grpSpPr>
        <a:xfrm>
          <a:off x="0" y="0"/>
          <a:ext cx="0" cy="0"/>
          <a:chOff x="0" y="0"/>
          <a:chExt cx="0" cy="0"/>
        </a:xfrm>
      </p:grpSpPr>
      <p:sp>
        <p:nvSpPr>
          <p:cNvPr id="15" name="Text Placeholder 13"/>
          <p:cNvSpPr>
            <a:spLocks noGrp="1"/>
          </p:cNvSpPr>
          <p:nvPr>
            <p:ph type="body" sz="quarter" idx="16" hasCustomPrompt="1"/>
          </p:nvPr>
        </p:nvSpPr>
        <p:spPr>
          <a:xfrm>
            <a:off x="474135" y="917222"/>
            <a:ext cx="8231188" cy="327905"/>
          </a:xfrm>
          <a:prstGeom prst="rect">
            <a:avLst/>
          </a:prstGeom>
        </p:spPr>
        <p:txBody>
          <a:bodyPr vert="horz"/>
          <a:lstStyle>
            <a:lvl1pPr marL="0" indent="0">
              <a:buFontTx/>
              <a:buNone/>
              <a:defRPr sz="2000" baseline="0">
                <a:solidFill>
                  <a:srgbClr val="000000"/>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smtClean="0"/>
              <a:t>Click to Edit Subhead</a:t>
            </a:r>
            <a:endParaRPr lang="en-US" dirty="0"/>
          </a:p>
        </p:txBody>
      </p:sp>
      <p:sp>
        <p:nvSpPr>
          <p:cNvPr id="16" name="Title 1"/>
          <p:cNvSpPr>
            <a:spLocks noGrp="1"/>
          </p:cNvSpPr>
          <p:nvPr>
            <p:ph type="ctrTitle" hasCustomPrompt="1"/>
          </p:nvPr>
        </p:nvSpPr>
        <p:spPr>
          <a:xfrm>
            <a:off x="454026" y="454025"/>
            <a:ext cx="8232774" cy="436031"/>
          </a:xfrm>
          <a:prstGeom prst="rect">
            <a:avLst/>
          </a:prstGeom>
        </p:spPr>
        <p:txBody>
          <a:bodyPr anchor="t">
            <a:noAutofit/>
          </a:bodyPr>
          <a:lstStyle>
            <a:lvl1pPr algn="l">
              <a:defRPr sz="2800" b="1" i="0" cap="none">
                <a:solidFill>
                  <a:srgbClr val="000000"/>
                </a:solidFill>
                <a:latin typeface="Arial"/>
                <a:cs typeface="Arial"/>
              </a:defRPr>
            </a:lvl1pPr>
          </a:lstStyle>
          <a:p>
            <a:r>
              <a:rPr lang="en-US" dirty="0" smtClean="0"/>
              <a:t>Click to Edit Header</a:t>
            </a:r>
            <a:endParaRPr lang="en-US" dirty="0"/>
          </a:p>
        </p:txBody>
      </p:sp>
      <p:sp>
        <p:nvSpPr>
          <p:cNvPr id="3" name="Text Placeholder 2"/>
          <p:cNvSpPr>
            <a:spLocks noGrp="1"/>
          </p:cNvSpPr>
          <p:nvPr>
            <p:ph type="body" sz="quarter" idx="17" hasCustomPrompt="1"/>
          </p:nvPr>
        </p:nvSpPr>
        <p:spPr>
          <a:xfrm>
            <a:off x="457200" y="1412875"/>
            <a:ext cx="8248650" cy="4879975"/>
          </a:xfrm>
          <a:prstGeom prst="rect">
            <a:avLst/>
          </a:prstGeom>
        </p:spPr>
        <p:txBody>
          <a:bodyPr vert="horz"/>
          <a:lstStyle>
            <a:lvl1pPr>
              <a:defRPr/>
            </a:lvl1pPr>
          </a:lstStyle>
          <a:p>
            <a:pPr lvl="0"/>
            <a:r>
              <a:rPr lang="en-US" dirty="0" smtClean="0"/>
              <a:t>Click to add text</a:t>
            </a:r>
            <a:endParaRPr lang="en-US" dirty="0"/>
          </a:p>
        </p:txBody>
      </p:sp>
      <p:sp>
        <p:nvSpPr>
          <p:cNvPr id="17" name="Title 5"/>
          <p:cNvSpPr txBox="1">
            <a:spLocks/>
          </p:cNvSpPr>
          <p:nvPr userDrawn="1"/>
        </p:nvSpPr>
        <p:spPr>
          <a:xfrm>
            <a:off x="7747001" y="6504210"/>
            <a:ext cx="1231511" cy="311727"/>
          </a:xfrm>
          <a:prstGeom prst="rect">
            <a:avLst/>
          </a:prstGeom>
        </p:spPr>
        <p:txBody>
          <a:bodyPr anchor="t">
            <a:noAutofit/>
          </a:bodyPr>
          <a:lstStyle>
            <a:lvl1pPr algn="l" defTabSz="457200" rtl="0" eaLnBrk="1" latinLnBrk="0" hangingPunct="1">
              <a:spcBef>
                <a:spcPct val="0"/>
              </a:spcBef>
              <a:buNone/>
              <a:defRPr sz="2800" b="1" i="0" kern="1200" cap="none">
                <a:solidFill>
                  <a:srgbClr val="000000"/>
                </a:solidFill>
                <a:latin typeface="Arial"/>
                <a:ea typeface="+mj-ea"/>
                <a:cs typeface="Arial"/>
              </a:defRPr>
            </a:lvl1pPr>
          </a:lstStyle>
          <a:p>
            <a:pPr algn="r"/>
            <a:r>
              <a:rPr lang="en-US" sz="1000" b="1" kern="500" spc="200" dirty="0" smtClean="0">
                <a:solidFill>
                  <a:schemeClr val="accent3"/>
                </a:solidFill>
              </a:rPr>
              <a:t>jpl.nasa.gov</a:t>
            </a:r>
            <a:endParaRPr lang="en-US" sz="1000" b="1" kern="500" spc="200" dirty="0">
              <a:solidFill>
                <a:schemeClr val="accent3"/>
              </a:solidFill>
            </a:endParaRPr>
          </a:p>
        </p:txBody>
      </p:sp>
      <p:sp>
        <p:nvSpPr>
          <p:cNvPr id="14" name="Date Placeholder 13"/>
          <p:cNvSpPr>
            <a:spLocks noGrp="1"/>
          </p:cNvSpPr>
          <p:nvPr>
            <p:ph type="dt" sz="half" idx="18"/>
          </p:nvPr>
        </p:nvSpPr>
        <p:spPr>
          <a:xfrm>
            <a:off x="628650" y="6356351"/>
            <a:ext cx="2057400" cy="365125"/>
          </a:xfrm>
          <a:prstGeom prst="rect">
            <a:avLst/>
          </a:prstGeom>
        </p:spPr>
        <p:txBody>
          <a:bodyPr/>
          <a:lstStyle/>
          <a:p>
            <a:endParaRPr lang="en-US" dirty="0"/>
          </a:p>
        </p:txBody>
      </p:sp>
      <p:sp>
        <p:nvSpPr>
          <p:cNvPr id="18" name="Footer Placeholder 17"/>
          <p:cNvSpPr>
            <a:spLocks noGrp="1"/>
          </p:cNvSpPr>
          <p:nvPr>
            <p:ph type="ftr" sz="quarter" idx="19"/>
          </p:nvPr>
        </p:nvSpPr>
        <p:spPr>
          <a:xfrm>
            <a:off x="3028950" y="6356351"/>
            <a:ext cx="3086100" cy="365125"/>
          </a:xfrm>
          <a:prstGeom prst="rect">
            <a:avLst/>
          </a:prstGeom>
        </p:spPr>
        <p:txBody>
          <a:bodyPr/>
          <a:lstStyle/>
          <a:p>
            <a:endParaRPr lang="en-US" dirty="0"/>
          </a:p>
        </p:txBody>
      </p:sp>
      <p:sp>
        <p:nvSpPr>
          <p:cNvPr id="19" name="Slide Number Placeholder 18"/>
          <p:cNvSpPr>
            <a:spLocks noGrp="1"/>
          </p:cNvSpPr>
          <p:nvPr>
            <p:ph type="sldNum" sz="quarter" idx="20"/>
          </p:nvPr>
        </p:nvSpPr>
        <p:spPr/>
        <p:txBody>
          <a:bodyPr/>
          <a:lstStyle/>
          <a:p>
            <a:fld id="{F1E51A9F-9D40-144B-9666-6B30B75E8C1B}" type="slidenum">
              <a:rPr lang="en-US" smtClean="0"/>
              <a:pPr/>
              <a:t>‹#›</a:t>
            </a:fld>
            <a:endParaRPr lang="en-US" dirty="0"/>
          </a:p>
        </p:txBody>
      </p:sp>
    </p:spTree>
    <p:extLst>
      <p:ext uri="{BB962C8B-B14F-4D97-AF65-F5344CB8AC3E}">
        <p14:creationId xmlns:p14="http://schemas.microsoft.com/office/powerpoint/2010/main" val="888463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C25B5F1-D57E-4BCD-91A9-6620AB2C68EB}" type="datetimeFigureOut">
              <a:rPr lang="en-US" smtClean="0">
                <a:solidFill>
                  <a:prstClr val="black">
                    <a:tint val="75000"/>
                  </a:prstClr>
                </a:solidFill>
              </a:rPr>
              <a:pPr/>
              <a:t>17-08-28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9B50C3-403E-4C2F-8E4A-4475BD8D7D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8351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theme" Target="../theme/theme1.xml"/><Relationship Id="rId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theme" Target="../theme/theme2.xml"/><Relationship Id="rId7" Type="http://schemas.openxmlformats.org/officeDocument/2006/relationships/image" Target="../media/image1.jpe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theme" Target="../theme/theme3.xml"/><Relationship Id="rId14" Type="http://schemas.openxmlformats.org/officeDocument/2006/relationships/image" Target="../media/image4.jpeg"/><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Shape 2"/>
          <p:cNvSpPr>
            <a:spLocks noGrp="1"/>
          </p:cNvSpPr>
          <p:nvPr>
            <p:ph type="sldNum" sz="quarter" idx="2"/>
          </p:nvPr>
        </p:nvSpPr>
        <p:spPr bwMode="auto">
          <a:xfrm>
            <a:off x="7239000" y="6546850"/>
            <a:ext cx="19050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spAutoFit/>
          </a:bodyPr>
          <a:lstStyle>
            <a:lvl1pPr algn="r">
              <a:spcBef>
                <a:spcPts val="600"/>
              </a:spcBef>
              <a:defRPr sz="1000">
                <a:latin typeface="Calibri" pitchFamily="34" charset="0"/>
                <a:ea typeface="Calibri" pitchFamily="34" charset="0"/>
                <a:cs typeface="Calibri" pitchFamily="34" charset="0"/>
                <a:sym typeface="Calibri" pitchFamily="34" charset="0"/>
              </a:defRPr>
            </a:lvl1pPr>
          </a:lstStyle>
          <a:p>
            <a:fld id="{DEF0CDD0-E40B-4B9D-A458-9C08A582AF26}" type="slidenum">
              <a:rPr lang="de-DE" altLang="de-DE"/>
              <a:pPr/>
              <a:t>‹#›</a:t>
            </a:fld>
            <a:endParaRPr lang="de-DE" altLang="de-DE"/>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ransition xmlns:p14="http://schemas.microsoft.com/office/powerpoint/2010/main" spd="med"/>
  <p:timing>
    <p:tnLst>
      <p:par>
        <p:cTn xmlns:p14="http://schemas.microsoft.com/office/powerpoint/2010/main" id="1" dur="indefinite" restart="never" nodeType="tmRoot"/>
      </p:par>
    </p:tnLst>
  </p:timing>
  <p:hf hdr="0" ftr="0" dt="0"/>
  <p:txStyles>
    <p:titleStyle>
      <a:lvl1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1pPr>
      <a:lvl2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2pPr>
      <a:lvl3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3pPr>
      <a:lvl4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4pPr>
      <a:lvl5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1pPr>
      <a:lvl2pPr marL="768350" indent="-31115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2pPr>
      <a:lvl3pPr marL="1187450" indent="-273050" algn="l" rtl="0" eaLnBrk="0" fontAlgn="base" hangingPunct="0">
        <a:spcBef>
          <a:spcPts val="500"/>
        </a:spcBef>
        <a:spcAft>
          <a:spcPct val="0"/>
        </a:spcAft>
        <a:buSzPct val="100000"/>
        <a:buFont typeface="Arial" pitchFamily="34" charset="0"/>
        <a:buChar char="o"/>
        <a:defRPr sz="2400">
          <a:solidFill>
            <a:srgbClr val="002569"/>
          </a:solidFill>
          <a:latin typeface="Arial Bold"/>
          <a:ea typeface="Arial Bold"/>
          <a:cs typeface="Arial Bold"/>
          <a:sym typeface="Arial Bold" pitchFamily="34" charset="0"/>
        </a:defRPr>
      </a:lvl3pPr>
      <a:lvl4pPr marL="1676400" indent="-30480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4pPr>
      <a:lvl5pPr marL="2171700" indent="-34290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050" name="Shape 2"/>
          <p:cNvSpPr>
            <a:spLocks noGrp="1"/>
          </p:cNvSpPr>
          <p:nvPr>
            <p:ph type="sldNum" sz="quarter" idx="2"/>
          </p:nvPr>
        </p:nvSpPr>
        <p:spPr bwMode="auto">
          <a:xfrm>
            <a:off x="7239000" y="6546850"/>
            <a:ext cx="19050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45719" tIns="45720" rIns="45719" bIns="45720" numCol="1" anchor="t" anchorCtr="0" compatLnSpc="1">
            <a:prstTxWarp prst="textNoShape">
              <a:avLst/>
            </a:prstTxWarp>
            <a:spAutoFit/>
          </a:bodyPr>
          <a:lstStyle>
            <a:lvl1pPr algn="r">
              <a:spcBef>
                <a:spcPts val="600"/>
              </a:spcBef>
              <a:defRPr sz="1000">
                <a:latin typeface="Calibri" pitchFamily="34" charset="0"/>
                <a:ea typeface="Calibri" pitchFamily="34" charset="0"/>
                <a:cs typeface="Calibri" pitchFamily="34" charset="0"/>
                <a:sym typeface="Calibri" pitchFamily="34" charset="0"/>
              </a:defRPr>
            </a:lvl1pPr>
          </a:lstStyle>
          <a:p>
            <a:fld id="{9CC4D477-941B-4B74-A80B-CFCD8E0FE41B}" type="slidenum">
              <a:rPr lang="de-DE" altLang="de-DE"/>
              <a:pPr/>
              <a:t>‹#›</a:t>
            </a:fld>
            <a:endParaRPr lang="de-DE" altLang="de-DE"/>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8" r:id="rId4"/>
    <p:sldLayoutId id="2147483703" r:id="rId5"/>
  </p:sldLayoutIdLst>
  <p:transition xmlns:p14="http://schemas.microsoft.com/office/powerpoint/2010/main" spd="med"/>
  <p:timing>
    <p:tnLst>
      <p:par>
        <p:cTn xmlns:p14="http://schemas.microsoft.com/office/powerpoint/2010/main" id="1" dur="indefinite" restart="never" nodeType="tmRoot"/>
      </p:par>
    </p:tnLst>
  </p:timing>
  <p:txStyles>
    <p:titleStyle>
      <a:lvl1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1pPr>
      <a:lvl2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2pPr>
      <a:lvl3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3pPr>
      <a:lvl4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4pPr>
      <a:lvl5pPr algn="r" rtl="0" eaLnBrk="0" fontAlgn="base" hangingPunct="0">
        <a:spcBef>
          <a:spcPct val="0"/>
        </a:spcBef>
        <a:spcAft>
          <a:spcPct val="0"/>
        </a:spcAft>
        <a:defRPr sz="3200">
          <a:solidFill>
            <a:srgbClr val="FFFFFF"/>
          </a:solidFill>
          <a:latin typeface="Arial Bold"/>
          <a:ea typeface="Arial Bold"/>
          <a:cs typeface="Arial Bold"/>
          <a:sym typeface="Arial Bold" pitchFamily="34" charset="0"/>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1pPr>
      <a:lvl2pPr marL="768350" indent="-31115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2pPr>
      <a:lvl3pPr marL="1187450" indent="-273050" algn="l" rtl="0" eaLnBrk="0" fontAlgn="base" hangingPunct="0">
        <a:spcBef>
          <a:spcPts val="500"/>
        </a:spcBef>
        <a:spcAft>
          <a:spcPct val="0"/>
        </a:spcAft>
        <a:buSzPct val="100000"/>
        <a:buFont typeface="Arial" pitchFamily="34" charset="0"/>
        <a:buChar char="o"/>
        <a:defRPr sz="2400">
          <a:solidFill>
            <a:srgbClr val="002569"/>
          </a:solidFill>
          <a:latin typeface="Arial Bold"/>
          <a:ea typeface="Arial Bold"/>
          <a:cs typeface="Arial Bold"/>
          <a:sym typeface="Arial Bold" pitchFamily="34" charset="0"/>
        </a:defRPr>
      </a:lvl3pPr>
      <a:lvl4pPr marL="1676400" indent="-30480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4pPr>
      <a:lvl5pPr marL="2171700" indent="-342900" algn="l" rtl="0" eaLnBrk="0" fontAlgn="base" hangingPunct="0">
        <a:spcBef>
          <a:spcPts val="500"/>
        </a:spcBef>
        <a:spcAft>
          <a:spcPct val="0"/>
        </a:spcAft>
        <a:buSzPct val="100000"/>
        <a:buFont typeface="Arial" pitchFamily="34" charset="0"/>
        <a:buChar char="•"/>
        <a:defRPr sz="2400">
          <a:solidFill>
            <a:srgbClr val="002569"/>
          </a:solidFill>
          <a:latin typeface="Arial Bold"/>
          <a:ea typeface="Arial Bold"/>
          <a:cs typeface="Arial Bold"/>
          <a:sym typeface="Arial Bold" pitchFamily="34" charset="0"/>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9C25B5F1-D57E-4BCD-91A9-6620AB2C68EB}" type="datetimeFigureOut">
              <a:rPr lang="en-US" smtClean="0">
                <a:solidFill>
                  <a:prstClr val="black">
                    <a:tint val="75000"/>
                  </a:prstClr>
                </a:solidFill>
                <a:latin typeface="Calibri"/>
                <a:cs typeface="+mn-cs"/>
              </a:rPr>
              <a:pPr defTabSz="914400" fontAlgn="auto">
                <a:spcBef>
                  <a:spcPts val="0"/>
                </a:spcBef>
                <a:spcAft>
                  <a:spcPts val="0"/>
                </a:spcAft>
              </a:pPr>
              <a:t>17-08-28</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3B9B50C3-403E-4C2F-8E4A-4475BD8D7D1C}" type="slidenum">
              <a:rPr lang="en-US" smtClean="0">
                <a:solidFill>
                  <a:prstClr val="black">
                    <a:tint val="75000"/>
                  </a:prstClr>
                </a:solidFill>
                <a:latin typeface="Calibri"/>
                <a:cs typeface="+mn-cs"/>
              </a:rPr>
              <a:pPr defTabSz="914400" fontAlgn="auto">
                <a:spcBef>
                  <a:spcPts val="0"/>
                </a:spcBef>
                <a:spcAft>
                  <a:spcPts val="0"/>
                </a:spcAft>
              </a:pPr>
              <a:t>‹#›</a:t>
            </a:fld>
            <a:endParaRPr lang="en-US">
              <a:solidFill>
                <a:prstClr val="black">
                  <a:tint val="75000"/>
                </a:prstClr>
              </a:solidFill>
              <a:latin typeface="Calibri"/>
              <a:cs typeface="+mn-cs"/>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85941771"/>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png"/><Relationship Id="rId3"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eg"/><Relationship Id="rId5" Type="http://schemas.openxmlformats.org/officeDocument/2006/relationships/image" Target="../media/image31.jpg"/><Relationship Id="rId6" Type="http://schemas.openxmlformats.org/officeDocument/2006/relationships/image" Target="../media/image32.png"/><Relationship Id="rId1" Type="http://schemas.openxmlformats.org/officeDocument/2006/relationships/slideLayout" Target="../slideLayouts/slideLayout3.xml"/><Relationship Id="rId2" Type="http://schemas.openxmlformats.org/officeDocument/2006/relationships/image" Target="../media/image2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emf"/><Relationship Id="rId1" Type="http://schemas.openxmlformats.org/officeDocument/2006/relationships/slideLayout" Target="../slideLayouts/slideLayout8.xml"/><Relationship Id="rId2" Type="http://schemas.openxmlformats.org/officeDocument/2006/relationships/image" Target="../media/image34.emf"/></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jpeg"/><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22.png"/><Relationship Id="rId6" Type="http://schemas.openxmlformats.org/officeDocument/2006/relationships/image" Target="../media/image45.jpe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mailto:dalia.b.Kirschbaum@nasa.gov" TargetMode="External"/><Relationship Id="rId4" Type="http://schemas.openxmlformats.org/officeDocument/2006/relationships/hyperlink" Target="mailto:jgodt@usgs.gov" TargetMode="External"/><Relationship Id="rId5" Type="http://schemas.openxmlformats.org/officeDocument/2006/relationships/hyperlink" Target="mailto:roessner@gfz-potsdam.de" TargetMode="External"/><Relationship Id="rId6" Type="http://schemas.openxmlformats.org/officeDocument/2006/relationships/hyperlink" Target="mailto:jeanphilippe.malet@unistra.fr" TargetMode="External"/><Relationship Id="rId1" Type="http://schemas.openxmlformats.org/officeDocument/2006/relationships/slideLayout" Target="../slideLayouts/slideLayout1.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g"/><Relationship Id="rId1" Type="http://schemas.openxmlformats.org/officeDocument/2006/relationships/slideLayout" Target="../slideLayouts/slideLayout5.xml"/><Relationship Id="rId2"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emf"/><Relationship Id="rId5" Type="http://schemas.openxmlformats.org/officeDocument/2006/relationships/image" Target="../media/image16.emf"/><Relationship Id="rId1" Type="http://schemas.openxmlformats.org/officeDocument/2006/relationships/slideLayout" Target="../slideLayouts/slideLayout5.xml"/><Relationship Id="rId2" Type="http://schemas.openxmlformats.org/officeDocument/2006/relationships/image" Target="../media/image13.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jpe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9"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b="0" dirty="0" smtClean="0">
                <a:solidFill>
                  <a:srgbClr val="696969">
                    <a:lumMod val="20000"/>
                    <a:lumOff val="80000"/>
                  </a:srgbClr>
                </a:solidFill>
              </a:rPr>
              <a:t>Committee on Earth Observation Satellites</a:t>
            </a:r>
            <a:endParaRPr lang="en-US" sz="1050" b="0" dirty="0">
              <a:solidFill>
                <a:srgbClr val="696969">
                  <a:lumMod val="20000"/>
                  <a:lumOff val="80000"/>
                </a:srgbClr>
              </a:solidFill>
            </a:endParaRPr>
          </a:p>
        </p:txBody>
      </p:sp>
      <p:sp>
        <p:nvSpPr>
          <p:cNvPr id="6" name="TextBox 5"/>
          <p:cNvSpPr txBox="1"/>
          <p:nvPr/>
        </p:nvSpPr>
        <p:spPr>
          <a:xfrm>
            <a:off x="643999" y="2895600"/>
            <a:ext cx="4101611" cy="28007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sz="3600" smtClean="0">
                <a:solidFill>
                  <a:schemeClr val="tx2">
                    <a:lumMod val="20000"/>
                    <a:lumOff val="80000"/>
                  </a:schemeClr>
                </a:solidFill>
              </a:rPr>
              <a:t>CEOS Landslide </a:t>
            </a:r>
            <a:r>
              <a:rPr lang="en-US" sz="3600" dirty="0" smtClean="0">
                <a:solidFill>
                  <a:schemeClr val="tx2">
                    <a:lumMod val="20000"/>
                    <a:lumOff val="80000"/>
                  </a:schemeClr>
                </a:solidFill>
              </a:rPr>
              <a:t>Pilot Working Group: An Overview</a:t>
            </a:r>
          </a:p>
          <a:p>
            <a:pPr algn="l" rtl="0" latinLnBrk="1" hangingPunct="0"/>
            <a:endParaRPr lang="en-US" sz="3600" dirty="0" smtClean="0">
              <a:solidFill>
                <a:schemeClr val="tx2">
                  <a:lumMod val="20000"/>
                  <a:lumOff val="80000"/>
                </a:schemeClr>
              </a:solidFill>
            </a:endParaRPr>
          </a:p>
          <a:p>
            <a:pPr algn="l" rtl="0" latinLnBrk="1" hangingPunct="0"/>
            <a:r>
              <a:rPr lang="en-US" sz="3200" i="1" dirty="0" smtClean="0">
                <a:solidFill>
                  <a:schemeClr val="tx2">
                    <a:lumMod val="20000"/>
                    <a:lumOff val="80000"/>
                  </a:schemeClr>
                </a:solidFill>
              </a:rPr>
              <a:t>September 4</a:t>
            </a:r>
            <a:r>
              <a:rPr lang="en-US" sz="3200" i="1" baseline="30000" dirty="0" smtClean="0">
                <a:solidFill>
                  <a:schemeClr val="tx2">
                    <a:lumMod val="20000"/>
                    <a:lumOff val="80000"/>
                  </a:schemeClr>
                </a:solidFill>
              </a:rPr>
              <a:t>th</a:t>
            </a:r>
            <a:r>
              <a:rPr lang="en-US" sz="3200" i="1" dirty="0" smtClean="0">
                <a:solidFill>
                  <a:schemeClr val="tx2">
                    <a:lumMod val="20000"/>
                    <a:lumOff val="80000"/>
                  </a:schemeClr>
                </a:solidFill>
              </a:rPr>
              <a:t>, 2017</a:t>
            </a:r>
            <a:endParaRPr lang="en-US" sz="3200" i="1" dirty="0">
              <a:solidFill>
                <a:schemeClr val="tx2">
                  <a:lumMod val="20000"/>
                  <a:lumOff val="80000"/>
                </a:schemeClr>
              </a:solidFill>
            </a:endParaRPr>
          </a:p>
        </p:txBody>
      </p:sp>
    </p:spTree>
    <p:extLst>
      <p:ext uri="{BB962C8B-B14F-4D97-AF65-F5344CB8AC3E}">
        <p14:creationId xmlns:p14="http://schemas.microsoft.com/office/powerpoint/2010/main" val="3993805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nvPr>
        </p:nvGraphicFramePr>
        <p:xfrm>
          <a:off x="228600" y="1219200"/>
          <a:ext cx="8686800" cy="5397677"/>
        </p:xfrm>
        <a:graphic>
          <a:graphicData uri="http://schemas.openxmlformats.org/drawingml/2006/table">
            <a:tbl>
              <a:tblPr firstRow="1" firstCol="1" bandRow="1">
                <a:tableStyleId>{EEE7283C-3CF3-47DC-8721-378D4A62B228}</a:tableStyleId>
              </a:tblPr>
              <a:tblGrid>
                <a:gridCol w="3258719"/>
                <a:gridCol w="5428081"/>
              </a:tblGrid>
              <a:tr h="533381">
                <a:tc>
                  <a:txBody>
                    <a:bodyPr/>
                    <a:lstStyle/>
                    <a:p>
                      <a:pPr marL="0" marR="0" algn="ctr">
                        <a:lnSpc>
                          <a:spcPct val="107000"/>
                        </a:lnSpc>
                        <a:spcBef>
                          <a:spcPts val="0"/>
                        </a:spcBef>
                        <a:spcAft>
                          <a:spcPts val="0"/>
                        </a:spcAft>
                      </a:pPr>
                      <a:r>
                        <a:rPr lang="en-US" sz="2400" dirty="0" smtClean="0">
                          <a:effectLst/>
                        </a:rPr>
                        <a:t>Region</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2400" dirty="0">
                          <a:effectLst/>
                        </a:rPr>
                        <a:t>Regional Point of Contact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82675">
                <a:tc>
                  <a:txBody>
                    <a:bodyPr/>
                    <a:lstStyle/>
                    <a:p>
                      <a:pPr marL="0" marR="0">
                        <a:lnSpc>
                          <a:spcPct val="107000"/>
                        </a:lnSpc>
                        <a:spcBef>
                          <a:spcPts val="0"/>
                        </a:spcBef>
                        <a:spcAft>
                          <a:spcPts val="0"/>
                        </a:spcAft>
                      </a:pPr>
                      <a:r>
                        <a:rPr lang="en-US" sz="2400" i="0" dirty="0">
                          <a:effectLst/>
                        </a:rPr>
                        <a:t>Nepal</a:t>
                      </a: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i="0" dirty="0">
                          <a:effectLst/>
                        </a:rPr>
                        <a:t>Nick </a:t>
                      </a:r>
                      <a:r>
                        <a:rPr lang="en-US" sz="2400" i="0" dirty="0" smtClean="0">
                          <a:effectLst/>
                        </a:rPr>
                        <a:t>Rosser,</a:t>
                      </a:r>
                      <a:r>
                        <a:rPr lang="en-US" sz="2400" i="0" baseline="0" dirty="0" smtClean="0">
                          <a:effectLst/>
                        </a:rPr>
                        <a:t> Sigrid </a:t>
                      </a:r>
                      <a:r>
                        <a:rPr lang="en-US" sz="2400" i="0" dirty="0" smtClean="0"/>
                        <a:t>Roessner, Dalia Kirschbaum</a:t>
                      </a:r>
                      <a:endParaRPr lang="en-US" sz="24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782675">
                <a:tc>
                  <a:txBody>
                    <a:bodyPr/>
                    <a:lstStyle/>
                    <a:p>
                      <a:pPr marL="0" marR="0">
                        <a:lnSpc>
                          <a:spcPct val="107000"/>
                        </a:lnSpc>
                        <a:spcBef>
                          <a:spcPts val="0"/>
                        </a:spcBef>
                        <a:spcAft>
                          <a:spcPts val="0"/>
                        </a:spcAft>
                      </a:pPr>
                      <a:r>
                        <a:rPr lang="en-US" sz="2400" i="0" dirty="0">
                          <a:effectLst/>
                        </a:rPr>
                        <a:t>Pacific </a:t>
                      </a:r>
                      <a:r>
                        <a:rPr lang="en-US" sz="2400" i="0" dirty="0" smtClean="0">
                          <a:effectLst/>
                        </a:rPr>
                        <a:t>Northwest, US</a:t>
                      </a:r>
                      <a:endParaRPr lang="en-US" sz="240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2400" i="0" dirty="0">
                          <a:effectLst/>
                        </a:rPr>
                        <a:t>Jonathan </a:t>
                      </a:r>
                      <a:r>
                        <a:rPr lang="en-US" sz="2400" i="0" dirty="0" smtClean="0">
                          <a:effectLst/>
                        </a:rPr>
                        <a:t>Godt, Dalia Kirschbaum</a:t>
                      </a:r>
                      <a:endParaRPr lang="en-US" sz="2400" b="0" i="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1338">
                <a:tc>
                  <a:txBody>
                    <a:bodyPr/>
                    <a:lstStyle/>
                    <a:p>
                      <a:pPr marL="0" marR="0">
                        <a:lnSpc>
                          <a:spcPct val="107000"/>
                        </a:lnSpc>
                        <a:spcBef>
                          <a:spcPts val="0"/>
                        </a:spcBef>
                        <a:spcAft>
                          <a:spcPts val="0"/>
                        </a:spcAft>
                      </a:pPr>
                      <a:r>
                        <a:rPr lang="en-US" sz="2400" i="1" dirty="0">
                          <a:effectLst/>
                        </a:rPr>
                        <a:t>Southeast Alaska</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2400" i="1" dirty="0">
                          <a:effectLst/>
                        </a:rPr>
                        <a:t>Marten </a:t>
                      </a:r>
                      <a:r>
                        <a:rPr lang="en-US" sz="2400" i="1" dirty="0" err="1" smtClean="0">
                          <a:effectLst/>
                        </a:rPr>
                        <a:t>Geertsema</a:t>
                      </a:r>
                      <a:endParaRPr lang="en-US" sz="2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1338">
                <a:tc>
                  <a:txBody>
                    <a:bodyPr/>
                    <a:lstStyle/>
                    <a:p>
                      <a:pPr marL="0" marR="0">
                        <a:lnSpc>
                          <a:spcPct val="107000"/>
                        </a:lnSpc>
                        <a:spcBef>
                          <a:spcPts val="0"/>
                        </a:spcBef>
                        <a:spcAft>
                          <a:spcPts val="0"/>
                        </a:spcAft>
                      </a:pPr>
                      <a:r>
                        <a:rPr lang="en-US" sz="2400" i="1" dirty="0" smtClean="0">
                          <a:effectLst/>
                          <a:latin typeface="Calibri" panose="020F0502020204030204" pitchFamily="34" charset="0"/>
                          <a:ea typeface="Calibri" panose="020F0502020204030204" pitchFamily="34" charset="0"/>
                          <a:cs typeface="Times New Roman" panose="02020603050405020304" pitchFamily="18" charset="0"/>
                        </a:rPr>
                        <a:t>Peru</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2400" i="1" dirty="0" smtClean="0">
                          <a:effectLst/>
                        </a:rPr>
                        <a:t>Jeff Kargel</a:t>
                      </a:r>
                      <a:endParaRPr lang="en-US" sz="2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1174013">
                <a:tc>
                  <a:txBody>
                    <a:bodyPr/>
                    <a:lstStyle/>
                    <a:p>
                      <a:pPr marL="0" marR="0">
                        <a:lnSpc>
                          <a:spcPct val="107000"/>
                        </a:lnSpc>
                        <a:spcBef>
                          <a:spcPts val="0"/>
                        </a:spcBef>
                        <a:spcAft>
                          <a:spcPts val="0"/>
                        </a:spcAft>
                      </a:pPr>
                      <a:r>
                        <a:rPr lang="en-US" sz="2400" i="1" dirty="0" smtClean="0">
                          <a:effectLst/>
                        </a:rPr>
                        <a:t>Caribbean (Cuba/Lesser Antilles)</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2400" i="1" dirty="0" smtClean="0">
                          <a:effectLst/>
                        </a:rPr>
                        <a:t>Enrique Castellanos,</a:t>
                      </a:r>
                      <a:r>
                        <a:rPr lang="en-US" sz="2400" i="1" baseline="0" dirty="0" smtClean="0">
                          <a:effectLst/>
                        </a:rPr>
                        <a:t> Jean-Philippe Malet</a:t>
                      </a:r>
                      <a:endParaRPr lang="en-US" sz="2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91338">
                <a:tc>
                  <a:txBody>
                    <a:bodyPr/>
                    <a:lstStyle/>
                    <a:p>
                      <a:pPr marL="0" marR="0">
                        <a:lnSpc>
                          <a:spcPct val="107000"/>
                        </a:lnSpc>
                        <a:spcBef>
                          <a:spcPts val="0"/>
                        </a:spcBef>
                        <a:spcAft>
                          <a:spcPts val="0"/>
                        </a:spcAft>
                      </a:pPr>
                      <a:r>
                        <a:rPr lang="en-US" sz="2400" i="1" dirty="0">
                          <a:effectLst/>
                        </a:rPr>
                        <a:t>China</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r>
                        <a:rPr lang="en-GB" sz="2400" i="1" dirty="0" smtClean="0">
                          <a:effectLst/>
                          <a:sym typeface="Calibri"/>
                        </a:rPr>
                        <a:t>Zeng-</a:t>
                      </a:r>
                      <a:r>
                        <a:rPr lang="en-GB" sz="2400" i="1" dirty="0" err="1" smtClean="0">
                          <a:effectLst/>
                          <a:sym typeface="Calibri"/>
                        </a:rPr>
                        <a:t>Guang</a:t>
                      </a:r>
                      <a:r>
                        <a:rPr lang="en-GB" sz="2400" i="1" dirty="0" smtClean="0">
                          <a:effectLst/>
                          <a:sym typeface="Calibri"/>
                        </a:rPr>
                        <a:t> Zhou (TBD)</a:t>
                      </a:r>
                      <a:endParaRPr lang="en-US" sz="2400" b="0" i="1" dirty="0">
                        <a:solidFill>
                          <a:schemeClr val="tx1"/>
                        </a:solidFill>
                        <a:effectLst/>
                        <a:latin typeface="+mn-lt"/>
                        <a:ea typeface="+mn-ea"/>
                        <a:cs typeface="+mn-cs"/>
                        <a:sym typeface="Calibri"/>
                      </a:endParaRPr>
                    </a:p>
                  </a:txBody>
                  <a:tcPr marL="68580" marR="68580" marT="0" marB="0" anchor="ctr"/>
                </a:tc>
              </a:tr>
              <a:tr h="950741">
                <a:tc>
                  <a:txBody>
                    <a:bodyPr/>
                    <a:lstStyle/>
                    <a:p>
                      <a:pPr marL="0" marR="0">
                        <a:lnSpc>
                          <a:spcPct val="107000"/>
                        </a:lnSpc>
                        <a:spcBef>
                          <a:spcPts val="0"/>
                        </a:spcBef>
                        <a:spcAft>
                          <a:spcPts val="0"/>
                        </a:spcAft>
                      </a:pPr>
                      <a:r>
                        <a:rPr lang="en-US" sz="2400" i="1" dirty="0" smtClean="0">
                          <a:effectLst/>
                        </a:rPr>
                        <a:t>Indonesia</a:t>
                      </a:r>
                      <a:endParaRPr lang="en-US" sz="240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a:lnSpc>
                          <a:spcPct val="107000"/>
                        </a:lnSpc>
                        <a:spcBef>
                          <a:spcPts val="0"/>
                        </a:spcBef>
                        <a:spcAft>
                          <a:spcPts val="0"/>
                        </a:spcAft>
                      </a:pPr>
                      <a:r>
                        <a:rPr lang="en-US" sz="2400" i="1" dirty="0" smtClean="0">
                          <a:effectLst/>
                        </a:rPr>
                        <a:t>TBD </a:t>
                      </a:r>
                      <a:endParaRPr lang="en-US" sz="2400" b="0" i="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
        <p:nvSpPr>
          <p:cNvPr id="3" name="Title 2"/>
          <p:cNvSpPr>
            <a:spLocks noGrp="1"/>
          </p:cNvSpPr>
          <p:nvPr>
            <p:ph type="title" idx="4294967295"/>
          </p:nvPr>
        </p:nvSpPr>
        <p:spPr>
          <a:xfrm>
            <a:off x="2133600" y="76200"/>
            <a:ext cx="5410200" cy="914400"/>
          </a:xfrm>
        </p:spPr>
        <p:txBody>
          <a:bodyPr>
            <a:normAutofit fontScale="90000"/>
          </a:bodyPr>
          <a:lstStyle/>
          <a:p>
            <a:pPr eaLnBrk="1" fontAlgn="auto" hangingPunct="1">
              <a:spcBef>
                <a:spcPts val="0"/>
              </a:spcBef>
              <a:spcAft>
                <a:spcPts val="0"/>
              </a:spcAft>
              <a:defRPr/>
            </a:pPr>
            <a:r>
              <a:rPr lang="en-US" dirty="0" smtClean="0">
                <a:sym typeface="Arial Bold"/>
              </a:rPr>
              <a:t>Proposed regional study leads</a:t>
            </a:r>
            <a:endParaRPr lang="en-US" dirty="0">
              <a:sym typeface="Arial Bold"/>
            </a:endParaRPr>
          </a:p>
        </p:txBody>
      </p:sp>
      <p:cxnSp>
        <p:nvCxnSpPr>
          <p:cNvPr id="5" name="Straight Connector 4"/>
          <p:cNvCxnSpPr/>
          <p:nvPr/>
        </p:nvCxnSpPr>
        <p:spPr>
          <a:xfrm>
            <a:off x="228600" y="3276600"/>
            <a:ext cx="8686800" cy="0"/>
          </a:xfrm>
          <a:prstGeom prst="line">
            <a:avLst/>
          </a:prstGeom>
          <a:noFill/>
          <a:ln w="38100" cap="flat">
            <a:solidFill>
              <a:srgbClr val="FF9A00"/>
            </a:solidFill>
            <a:prstDash val="solid"/>
            <a:bevel/>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1145305"/>
            <a:ext cx="9067800" cy="5737569"/>
          </a:xfrm>
        </p:spPr>
      </p:pic>
      <p:sp>
        <p:nvSpPr>
          <p:cNvPr id="3" name="Title 2"/>
          <p:cNvSpPr>
            <a:spLocks noGrp="1"/>
          </p:cNvSpPr>
          <p:nvPr>
            <p:ph type="title" idx="4294967295"/>
          </p:nvPr>
        </p:nvSpPr>
        <p:spPr/>
        <p:txBody>
          <a:bodyPr>
            <a:normAutofit fontScale="90000"/>
          </a:bodyPr>
          <a:lstStyle/>
          <a:p>
            <a:pPr algn="l"/>
            <a:endParaRPr lang="en-US" dirty="0"/>
          </a:p>
        </p:txBody>
      </p:sp>
      <p:sp>
        <p:nvSpPr>
          <p:cNvPr id="5" name="TextBox 4"/>
          <p:cNvSpPr txBox="1"/>
          <p:nvPr/>
        </p:nvSpPr>
        <p:spPr>
          <a:xfrm>
            <a:off x="2743200" y="2133600"/>
            <a:ext cx="914400"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err="1">
                <a:ln>
                  <a:noFill/>
                </a:ln>
                <a:solidFill>
                  <a:srgbClr val="FFFFFF"/>
                </a:solidFill>
                <a:effectLst/>
                <a:uFillTx/>
              </a:rPr>
              <a:t>Karnali</a:t>
            </a:r>
            <a:endParaRPr kumimoji="0" lang="en-US" sz="1800" b="0" i="0" u="none" strike="noStrike" cap="none" spc="0" normalizeH="0" baseline="0" dirty="0">
              <a:ln>
                <a:noFill/>
              </a:ln>
              <a:solidFill>
                <a:srgbClr val="FFFFFF"/>
              </a:solidFill>
              <a:effectLst/>
              <a:uFillTx/>
            </a:endParaRPr>
          </a:p>
        </p:txBody>
      </p:sp>
      <p:sp>
        <p:nvSpPr>
          <p:cNvPr id="7" name="TextBox 6"/>
          <p:cNvSpPr txBox="1"/>
          <p:nvPr/>
        </p:nvSpPr>
        <p:spPr>
          <a:xfrm>
            <a:off x="4533900" y="3172980"/>
            <a:ext cx="914400"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err="1">
                <a:ln>
                  <a:noFill/>
                </a:ln>
                <a:solidFill>
                  <a:srgbClr val="FFFFFF"/>
                </a:solidFill>
                <a:effectLst/>
                <a:uFillTx/>
              </a:rPr>
              <a:t>Trishuli</a:t>
            </a:r>
            <a:endParaRPr kumimoji="0" lang="en-US" sz="1800" b="0" i="0" u="none" strike="noStrike" cap="none" spc="0" normalizeH="0" baseline="0" dirty="0">
              <a:ln>
                <a:noFill/>
              </a:ln>
              <a:solidFill>
                <a:srgbClr val="FFFFFF"/>
              </a:solidFill>
              <a:effectLst/>
              <a:uFillTx/>
            </a:endParaRPr>
          </a:p>
        </p:txBody>
      </p:sp>
      <p:sp>
        <p:nvSpPr>
          <p:cNvPr id="8" name="TextBox 7"/>
          <p:cNvSpPr txBox="1"/>
          <p:nvPr/>
        </p:nvSpPr>
        <p:spPr>
          <a:xfrm>
            <a:off x="6248400" y="3449979"/>
            <a:ext cx="914400" cy="369330"/>
          </a:xfrm>
          <a:prstGeom prst="rect">
            <a:avLst/>
          </a:prstGeom>
          <a:noFill/>
          <a:ln w="12700" cap="flat">
            <a:solidFill>
              <a:schemeClr val="tx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err="1">
                <a:ln>
                  <a:noFill/>
                </a:ln>
                <a:solidFill>
                  <a:srgbClr val="FFFFFF"/>
                </a:solidFill>
                <a:effectLst/>
                <a:uFillTx/>
              </a:rPr>
              <a:t>Arniko</a:t>
            </a:r>
            <a:endParaRPr kumimoji="0" lang="en-US" sz="1800" b="0" i="0" u="none" strike="noStrike" cap="none" spc="0" normalizeH="0" baseline="0" dirty="0">
              <a:ln>
                <a:noFill/>
              </a:ln>
              <a:solidFill>
                <a:srgbClr val="FFFFFF"/>
              </a:solidFill>
              <a:effectLst/>
              <a:uFillTx/>
            </a:endParaRPr>
          </a:p>
        </p:txBody>
      </p:sp>
      <p:cxnSp>
        <p:nvCxnSpPr>
          <p:cNvPr id="10" name="Straight Arrow Connector 9"/>
          <p:cNvCxnSpPr/>
          <p:nvPr/>
        </p:nvCxnSpPr>
        <p:spPr>
          <a:xfrm flipH="1">
            <a:off x="2286000" y="2514600"/>
            <a:ext cx="914400" cy="838200"/>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2" name="Straight Arrow Connector 11"/>
          <p:cNvCxnSpPr>
            <a:stCxn id="7" idx="2"/>
          </p:cNvCxnSpPr>
          <p:nvPr/>
        </p:nvCxnSpPr>
        <p:spPr>
          <a:xfrm>
            <a:off x="4991100" y="3542310"/>
            <a:ext cx="114300" cy="877290"/>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H="1">
            <a:off x="6096000" y="3819309"/>
            <a:ext cx="609600" cy="676491"/>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2" name="TextBox 1"/>
          <p:cNvSpPr txBox="1"/>
          <p:nvPr/>
        </p:nvSpPr>
        <p:spPr>
          <a:xfrm>
            <a:off x="2667000" y="340376"/>
            <a:ext cx="4298611"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sz="3600" dirty="0">
                <a:solidFill>
                  <a:srgbClr val="FFFFFF"/>
                </a:solidFill>
              </a:rPr>
              <a:t> Nepal tasking areas</a:t>
            </a:r>
            <a:endParaRPr kumimoji="0" lang="en-US" sz="3600" b="0" i="0" u="none" strike="noStrike" cap="none" spc="0" normalizeH="0" baseline="0" dirty="0">
              <a:ln>
                <a:noFill/>
              </a:ln>
              <a:solidFill>
                <a:srgbClr val="FFFFFF"/>
              </a:solidFill>
              <a:effectLst/>
              <a:uFillTx/>
            </a:endParaRPr>
          </a:p>
        </p:txBody>
      </p:sp>
    </p:spTree>
    <p:extLst>
      <p:ext uri="{BB962C8B-B14F-4D97-AF65-F5344CB8AC3E}">
        <p14:creationId xmlns:p14="http://schemas.microsoft.com/office/powerpoint/2010/main" val="27972287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638" y="1201738"/>
            <a:ext cx="3335337" cy="5354637"/>
          </a:xfrm>
          <a:prstGeom prst="rect">
            <a:avLst/>
          </a:prstGeom>
          <a:noFill/>
        </p:spPr>
        <p:txBody>
          <a:bodyPr>
            <a:spAutoFit/>
          </a:bodyPr>
          <a:lstStyle/>
          <a:p>
            <a:pPr fontAlgn="auto">
              <a:spcBef>
                <a:spcPts val="0"/>
              </a:spcBef>
              <a:spcAft>
                <a:spcPts val="0"/>
              </a:spcAft>
              <a:defRPr/>
            </a:pPr>
            <a:r>
              <a:rPr lang="en-US" sz="2100" b="1" kern="0" dirty="0"/>
              <a:t>Pre- &amp; post- monsoon</a:t>
            </a:r>
            <a:endParaRPr lang="en-US" kern="0" dirty="0"/>
          </a:p>
          <a:p>
            <a:pPr marL="257175" indent="-257175" fontAlgn="auto">
              <a:spcBef>
                <a:spcPts val="0"/>
              </a:spcBef>
              <a:spcAft>
                <a:spcPts val="0"/>
              </a:spcAft>
              <a:buFont typeface="Arial" charset="0"/>
              <a:buChar char="•"/>
              <a:defRPr/>
            </a:pPr>
            <a:r>
              <a:rPr lang="en-US" sz="1500" kern="0" dirty="0" err="1"/>
              <a:t>WorldView</a:t>
            </a:r>
            <a:r>
              <a:rPr lang="en-US" sz="1500" kern="0" dirty="0"/>
              <a:t> &amp; </a:t>
            </a:r>
            <a:r>
              <a:rPr lang="en-US" sz="1500" kern="0" dirty="0" err="1"/>
              <a:t>Quickbird</a:t>
            </a:r>
            <a:r>
              <a:rPr lang="en-US" sz="1500" kern="0" dirty="0"/>
              <a:t> </a:t>
            </a:r>
          </a:p>
          <a:p>
            <a:pPr marL="600075" lvl="1" indent="-257175" fontAlgn="auto">
              <a:spcBef>
                <a:spcPts val="0"/>
              </a:spcBef>
              <a:spcAft>
                <a:spcPts val="0"/>
              </a:spcAft>
              <a:buFont typeface="Arial" charset="0"/>
              <a:buChar char="•"/>
              <a:defRPr/>
            </a:pPr>
            <a:r>
              <a:rPr lang="en-US" sz="1500" kern="0" dirty="0"/>
              <a:t>May 2014 &amp; 24</a:t>
            </a:r>
            <a:r>
              <a:rPr lang="en-US" sz="1500" kern="0" baseline="30000" dirty="0"/>
              <a:t>th</a:t>
            </a:r>
            <a:r>
              <a:rPr lang="en-US" sz="1500" kern="0" dirty="0"/>
              <a:t> May 2015</a:t>
            </a:r>
          </a:p>
          <a:p>
            <a:pPr marL="257175" indent="-257175" fontAlgn="auto">
              <a:spcBef>
                <a:spcPts val="0"/>
              </a:spcBef>
              <a:spcAft>
                <a:spcPts val="0"/>
              </a:spcAft>
              <a:buFont typeface="Arial" charset="0"/>
              <a:buChar char="•"/>
              <a:defRPr/>
            </a:pPr>
            <a:endParaRPr lang="en-US" sz="1500" kern="0" dirty="0"/>
          </a:p>
          <a:p>
            <a:pPr marL="257175" indent="-257175" fontAlgn="auto">
              <a:spcBef>
                <a:spcPts val="0"/>
              </a:spcBef>
              <a:spcAft>
                <a:spcPts val="0"/>
              </a:spcAft>
              <a:buFont typeface="Arial" charset="0"/>
              <a:buChar char="•"/>
              <a:defRPr/>
            </a:pPr>
            <a:r>
              <a:rPr lang="en-US" sz="1500" kern="0" dirty="0" err="1"/>
              <a:t>Pléiades</a:t>
            </a:r>
            <a:r>
              <a:rPr lang="en-US" sz="1500" kern="0" dirty="0"/>
              <a:t> image </a:t>
            </a:r>
          </a:p>
          <a:p>
            <a:pPr marL="600075" lvl="1" indent="-257175" fontAlgn="auto">
              <a:spcBef>
                <a:spcPts val="0"/>
              </a:spcBef>
              <a:spcAft>
                <a:spcPts val="0"/>
              </a:spcAft>
              <a:buFont typeface="Arial" charset="0"/>
              <a:buChar char="•"/>
              <a:defRPr/>
            </a:pPr>
            <a:r>
              <a:rPr lang="en-US" sz="1500" kern="0" dirty="0"/>
              <a:t>9</a:t>
            </a:r>
            <a:r>
              <a:rPr lang="en-US" sz="1500" kern="0" baseline="30000" dirty="0"/>
              <a:t>th</a:t>
            </a:r>
            <a:r>
              <a:rPr lang="en-US" sz="1500" kern="0" dirty="0"/>
              <a:t> September 2015</a:t>
            </a:r>
          </a:p>
          <a:p>
            <a:pPr marL="257175" indent="-257175" fontAlgn="auto">
              <a:spcBef>
                <a:spcPts val="0"/>
              </a:spcBef>
              <a:spcAft>
                <a:spcPts val="0"/>
              </a:spcAft>
              <a:buFont typeface="Arial" charset="0"/>
              <a:buChar char="•"/>
              <a:defRPr/>
            </a:pPr>
            <a:endParaRPr lang="en-US" sz="1500" kern="0" dirty="0"/>
          </a:p>
          <a:p>
            <a:pPr marL="257175" indent="-257175" fontAlgn="auto">
              <a:spcBef>
                <a:spcPts val="0"/>
              </a:spcBef>
              <a:spcAft>
                <a:spcPts val="0"/>
              </a:spcAft>
              <a:buFont typeface="Arial" charset="0"/>
              <a:buChar char="•"/>
              <a:defRPr/>
            </a:pPr>
            <a:r>
              <a:rPr lang="en-US" sz="1500" kern="0" dirty="0"/>
              <a:t>Significant registration errors in steep topography</a:t>
            </a:r>
          </a:p>
          <a:p>
            <a:pPr fontAlgn="auto">
              <a:spcBef>
                <a:spcPts val="0"/>
              </a:spcBef>
              <a:spcAft>
                <a:spcPts val="0"/>
              </a:spcAft>
              <a:defRPr/>
            </a:pPr>
            <a:endParaRPr lang="en-US" sz="1500" kern="0" dirty="0"/>
          </a:p>
          <a:p>
            <a:pPr fontAlgn="auto">
              <a:spcBef>
                <a:spcPts val="0"/>
              </a:spcBef>
              <a:spcAft>
                <a:spcPts val="0"/>
              </a:spcAft>
              <a:defRPr/>
            </a:pPr>
            <a:endParaRPr lang="en-US" sz="1500" kern="0" dirty="0"/>
          </a:p>
          <a:p>
            <a:pPr fontAlgn="auto">
              <a:spcBef>
                <a:spcPts val="0"/>
              </a:spcBef>
              <a:spcAft>
                <a:spcPts val="0"/>
              </a:spcAft>
              <a:defRPr/>
            </a:pPr>
            <a:r>
              <a:rPr lang="en-US" sz="1500" b="1" kern="0" dirty="0"/>
              <a:t>Results: </a:t>
            </a:r>
          </a:p>
          <a:p>
            <a:pPr fontAlgn="auto">
              <a:spcBef>
                <a:spcPts val="0"/>
              </a:spcBef>
              <a:spcAft>
                <a:spcPts val="0"/>
              </a:spcAft>
              <a:defRPr/>
            </a:pPr>
            <a:endParaRPr lang="en-US" sz="1500" kern="0" dirty="0"/>
          </a:p>
          <a:p>
            <a:pPr marL="214313" indent="-214313" fontAlgn="auto">
              <a:spcBef>
                <a:spcPts val="0"/>
              </a:spcBef>
              <a:spcAft>
                <a:spcPts val="0"/>
              </a:spcAft>
              <a:buFont typeface="Arial" charset="0"/>
              <a:buChar char="•"/>
              <a:defRPr/>
            </a:pPr>
            <a:r>
              <a:rPr lang="en-US" sz="1500" kern="0" dirty="0"/>
              <a:t>389 pre-EQ landslides (</a:t>
            </a:r>
            <a:r>
              <a:rPr lang="en-US" sz="1500" i="1" kern="0" dirty="0"/>
              <a:t>c</a:t>
            </a:r>
            <a:r>
              <a:rPr lang="en-US" sz="1500" kern="0" dirty="0"/>
              <a:t>. 1.3 / km</a:t>
            </a:r>
            <a:r>
              <a:rPr lang="en-US" sz="1500" kern="0" baseline="30000" dirty="0"/>
              <a:t>2</a:t>
            </a:r>
            <a:r>
              <a:rPr lang="en-US" sz="1500" kern="0" dirty="0"/>
              <a:t>)</a:t>
            </a:r>
          </a:p>
          <a:p>
            <a:pPr fontAlgn="auto">
              <a:spcBef>
                <a:spcPts val="0"/>
              </a:spcBef>
              <a:spcAft>
                <a:spcPts val="0"/>
              </a:spcAft>
              <a:defRPr/>
            </a:pPr>
            <a:endParaRPr lang="en-US" sz="1500" kern="0" dirty="0"/>
          </a:p>
          <a:p>
            <a:pPr marL="214313" indent="-214313" fontAlgn="auto">
              <a:spcBef>
                <a:spcPts val="0"/>
              </a:spcBef>
              <a:spcAft>
                <a:spcPts val="0"/>
              </a:spcAft>
              <a:buFont typeface="Arial" charset="0"/>
              <a:buChar char="•"/>
              <a:defRPr/>
            </a:pPr>
            <a:r>
              <a:rPr lang="en-US" sz="1500" kern="0" dirty="0"/>
              <a:t>2,626 post-EQ landslides (</a:t>
            </a:r>
            <a:r>
              <a:rPr lang="en-US" sz="1500" i="1" kern="0" dirty="0"/>
              <a:t>c</a:t>
            </a:r>
            <a:r>
              <a:rPr lang="en-US" sz="1500" kern="0" dirty="0"/>
              <a:t>. 9 / km</a:t>
            </a:r>
            <a:r>
              <a:rPr lang="en-US" sz="1500" kern="0" baseline="30000" dirty="0"/>
              <a:t>2</a:t>
            </a:r>
            <a:r>
              <a:rPr lang="en-US" sz="1500" kern="0" dirty="0"/>
              <a:t>)</a:t>
            </a:r>
          </a:p>
          <a:p>
            <a:pPr marL="214313" indent="-214313" fontAlgn="auto">
              <a:spcBef>
                <a:spcPts val="0"/>
              </a:spcBef>
              <a:spcAft>
                <a:spcPts val="0"/>
              </a:spcAft>
              <a:buFont typeface="Arial" charset="0"/>
              <a:buChar char="•"/>
              <a:defRPr/>
            </a:pPr>
            <a:endParaRPr lang="en-US" sz="1500" kern="0" dirty="0"/>
          </a:p>
          <a:p>
            <a:pPr marL="214313" indent="-214313" fontAlgn="auto">
              <a:spcBef>
                <a:spcPts val="0"/>
              </a:spcBef>
              <a:spcAft>
                <a:spcPts val="0"/>
              </a:spcAft>
              <a:buFont typeface="Arial" charset="0"/>
              <a:buChar char="•"/>
              <a:defRPr/>
            </a:pPr>
            <a:r>
              <a:rPr lang="en-US" sz="1500" kern="0" dirty="0"/>
              <a:t>2,550 post-monsoon landslides</a:t>
            </a:r>
          </a:p>
          <a:p>
            <a:pPr fontAlgn="auto">
              <a:spcBef>
                <a:spcPts val="0"/>
              </a:spcBef>
              <a:spcAft>
                <a:spcPts val="0"/>
              </a:spcAft>
              <a:defRPr/>
            </a:pPr>
            <a:endParaRPr lang="en-US" kern="0" dirty="0"/>
          </a:p>
          <a:p>
            <a:pPr fontAlgn="auto">
              <a:spcBef>
                <a:spcPts val="0"/>
              </a:spcBef>
              <a:spcAft>
                <a:spcPts val="0"/>
              </a:spcAft>
              <a:defRPr/>
            </a:pPr>
            <a:endParaRPr lang="en-US" kern="0" dirty="0"/>
          </a:p>
        </p:txBody>
      </p:sp>
      <p:sp>
        <p:nvSpPr>
          <p:cNvPr id="28" name="Rectangle 27"/>
          <p:cNvSpPr/>
          <p:nvPr/>
        </p:nvSpPr>
        <p:spPr>
          <a:xfrm>
            <a:off x="7467600" y="1384273"/>
            <a:ext cx="1414462" cy="117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a:p>
        </p:txBody>
      </p:sp>
      <p:sp>
        <p:nvSpPr>
          <p:cNvPr id="35844" name="TextBox 28"/>
          <p:cNvSpPr txBox="1">
            <a:spLocks noChangeArrowheads="1"/>
          </p:cNvSpPr>
          <p:nvPr/>
        </p:nvSpPr>
        <p:spPr bwMode="auto">
          <a:xfrm>
            <a:off x="6818767" y="1237833"/>
            <a:ext cx="6651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2569"/>
                </a:solidFill>
                <a:latin typeface="Arial" pitchFamily="34" charset="0"/>
              </a:defRPr>
            </a:lvl1pPr>
            <a:lvl2pPr marL="742950" indent="-285750" eaLnBrk="0" hangingPunct="0">
              <a:defRPr>
                <a:solidFill>
                  <a:srgbClr val="002569"/>
                </a:solidFill>
                <a:latin typeface="Arial" pitchFamily="34" charset="0"/>
              </a:defRPr>
            </a:lvl2pPr>
            <a:lvl3pPr marL="1143000" indent="-228600" eaLnBrk="0" hangingPunct="0">
              <a:defRPr>
                <a:solidFill>
                  <a:srgbClr val="002569"/>
                </a:solidFill>
                <a:latin typeface="Arial" pitchFamily="34" charset="0"/>
              </a:defRPr>
            </a:lvl3pPr>
            <a:lvl4pPr marL="1600200" indent="-228600" eaLnBrk="0" hangingPunct="0">
              <a:defRPr>
                <a:solidFill>
                  <a:srgbClr val="002569"/>
                </a:solidFill>
                <a:latin typeface="Arial" pitchFamily="34" charset="0"/>
              </a:defRPr>
            </a:lvl4pPr>
            <a:lvl5pPr marL="2057400" indent="-228600" eaLnBrk="0" hangingPunct="0">
              <a:defRPr>
                <a:solidFill>
                  <a:srgbClr val="002569"/>
                </a:solidFill>
                <a:latin typeface="Arial" pitchFamily="34" charset="0"/>
              </a:defRPr>
            </a:lvl5pPr>
            <a:lvl6pPr marL="2514600" indent="-228600" defTabSz="457200" eaLnBrk="0" fontAlgn="base" hangingPunct="0">
              <a:spcBef>
                <a:spcPct val="0"/>
              </a:spcBef>
              <a:spcAft>
                <a:spcPct val="0"/>
              </a:spcAft>
              <a:defRPr>
                <a:solidFill>
                  <a:srgbClr val="002569"/>
                </a:solidFill>
                <a:latin typeface="Arial" pitchFamily="34" charset="0"/>
              </a:defRPr>
            </a:lvl6pPr>
            <a:lvl7pPr marL="2971800" indent="-228600" defTabSz="457200" eaLnBrk="0" fontAlgn="base" hangingPunct="0">
              <a:spcBef>
                <a:spcPct val="0"/>
              </a:spcBef>
              <a:spcAft>
                <a:spcPct val="0"/>
              </a:spcAft>
              <a:defRPr>
                <a:solidFill>
                  <a:srgbClr val="002569"/>
                </a:solidFill>
                <a:latin typeface="Arial" pitchFamily="34" charset="0"/>
              </a:defRPr>
            </a:lvl7pPr>
            <a:lvl8pPr marL="3429000" indent="-228600" defTabSz="457200" eaLnBrk="0" fontAlgn="base" hangingPunct="0">
              <a:spcBef>
                <a:spcPct val="0"/>
              </a:spcBef>
              <a:spcAft>
                <a:spcPct val="0"/>
              </a:spcAft>
              <a:defRPr>
                <a:solidFill>
                  <a:srgbClr val="002569"/>
                </a:solidFill>
                <a:latin typeface="Arial" pitchFamily="34" charset="0"/>
              </a:defRPr>
            </a:lvl8pPr>
            <a:lvl9pPr marL="3886200" indent="-228600" defTabSz="457200" eaLnBrk="0" fontAlgn="base" hangingPunct="0">
              <a:spcBef>
                <a:spcPct val="0"/>
              </a:spcBef>
              <a:spcAft>
                <a:spcPct val="0"/>
              </a:spcAft>
              <a:defRPr>
                <a:solidFill>
                  <a:srgbClr val="002569"/>
                </a:solidFill>
                <a:latin typeface="Arial" pitchFamily="34" charset="0"/>
              </a:defRPr>
            </a:lvl9pPr>
          </a:lstStyle>
          <a:p>
            <a:pPr algn="ctr" eaLnBrk="1" hangingPunct="1"/>
            <a:r>
              <a:rPr lang="en-US" altLang="de-DE" sz="1600" dirty="0">
                <a:solidFill>
                  <a:schemeClr val="bg1"/>
                </a:solidFill>
              </a:rPr>
              <a:t>5 km</a:t>
            </a:r>
          </a:p>
        </p:txBody>
      </p:sp>
      <p:sp>
        <p:nvSpPr>
          <p:cNvPr id="3" name="Rectangle 2"/>
          <p:cNvSpPr/>
          <p:nvPr/>
        </p:nvSpPr>
        <p:spPr>
          <a:xfrm>
            <a:off x="228600" y="4292600"/>
            <a:ext cx="301625" cy="24606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a:p>
        </p:txBody>
      </p:sp>
      <p:sp>
        <p:nvSpPr>
          <p:cNvPr id="7" name="Rectangle 6"/>
          <p:cNvSpPr/>
          <p:nvPr/>
        </p:nvSpPr>
        <p:spPr>
          <a:xfrm>
            <a:off x="231775" y="4965700"/>
            <a:ext cx="301625" cy="246063"/>
          </a:xfrm>
          <a:prstGeom prst="rect">
            <a:avLst/>
          </a:prstGeom>
          <a:solidFill>
            <a:srgbClr val="FFB9D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a:p>
        </p:txBody>
      </p:sp>
      <p:sp>
        <p:nvSpPr>
          <p:cNvPr id="8" name="Rectangle 7"/>
          <p:cNvSpPr/>
          <p:nvPr/>
        </p:nvSpPr>
        <p:spPr>
          <a:xfrm>
            <a:off x="228600" y="5638800"/>
            <a:ext cx="301625" cy="247650"/>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a:p>
        </p:txBody>
      </p:sp>
      <p:sp>
        <p:nvSpPr>
          <p:cNvPr id="9" name="TextBox 8"/>
          <p:cNvSpPr txBox="1"/>
          <p:nvPr/>
        </p:nvSpPr>
        <p:spPr>
          <a:xfrm>
            <a:off x="0" y="6488113"/>
            <a:ext cx="3221038" cy="3698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fontAlgn="auto" latinLnBrk="1" hangingPunct="0">
              <a:spcBef>
                <a:spcPts val="0"/>
              </a:spcBef>
              <a:spcAft>
                <a:spcPts val="0"/>
              </a:spcAft>
              <a:defRPr/>
            </a:pPr>
            <a:r>
              <a:rPr lang="en-US" kern="0" dirty="0"/>
              <a:t>Slides from N. Rosser/Durham</a:t>
            </a:r>
          </a:p>
        </p:txBody>
      </p:sp>
      <p:sp>
        <p:nvSpPr>
          <p:cNvPr id="6" name="Title 5"/>
          <p:cNvSpPr>
            <a:spLocks noGrp="1"/>
          </p:cNvSpPr>
          <p:nvPr>
            <p:ph type="title" idx="4294967295"/>
          </p:nvPr>
        </p:nvSpPr>
        <p:spPr>
          <a:xfrm>
            <a:off x="1371600" y="120650"/>
            <a:ext cx="6234113" cy="914400"/>
          </a:xfrm>
        </p:spPr>
        <p:txBody>
          <a:bodyPr>
            <a:normAutofit fontScale="90000"/>
          </a:bodyPr>
          <a:lstStyle/>
          <a:p>
            <a:pPr eaLnBrk="1" fontAlgn="auto" hangingPunct="1">
              <a:spcBef>
                <a:spcPts val="0"/>
              </a:spcBef>
              <a:spcAft>
                <a:spcPts val="0"/>
              </a:spcAft>
              <a:defRPr/>
            </a:pPr>
            <a:r>
              <a:rPr lang="en-US" dirty="0" smtClean="0">
                <a:sym typeface="Arial Bold"/>
              </a:rPr>
              <a:t>Pre-  &amp; post-monsoon landslide mapping, 2015</a:t>
            </a:r>
            <a:endParaRPr lang="en-US" dirty="0">
              <a:sym typeface="Arial Bold"/>
            </a:endParaRPr>
          </a:p>
        </p:txBody>
      </p:sp>
      <p:pic>
        <p:nvPicPr>
          <p:cNvPr id="35850" name="Picture 1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357563" y="1554163"/>
            <a:ext cx="578643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le 14"/>
          <p:cNvSpPr/>
          <p:nvPr/>
        </p:nvSpPr>
        <p:spPr>
          <a:xfrm>
            <a:off x="5897563" y="3638550"/>
            <a:ext cx="1608137" cy="996950"/>
          </a:xfrm>
          <a:prstGeom prst="roundRect">
            <a:avLst>
              <a:gd name="adj" fmla="val 8410"/>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90600" y="1295400"/>
            <a:ext cx="727233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135063" y="6172200"/>
            <a:ext cx="1779587" cy="171450"/>
          </a:xfrm>
          <a:prstGeom prst="rect">
            <a:avLst/>
          </a:prstGeom>
          <a:solidFill>
            <a:schemeClr val="bg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a:p>
        </p:txBody>
      </p:sp>
      <p:sp>
        <p:nvSpPr>
          <p:cNvPr id="36868" name="TextBox 8"/>
          <p:cNvSpPr txBox="1">
            <a:spLocks noChangeArrowheads="1"/>
          </p:cNvSpPr>
          <p:nvPr/>
        </p:nvSpPr>
        <p:spPr bwMode="auto">
          <a:xfrm>
            <a:off x="1135063" y="5835650"/>
            <a:ext cx="17795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2569"/>
                </a:solidFill>
                <a:latin typeface="Arial" pitchFamily="34" charset="0"/>
              </a:defRPr>
            </a:lvl1pPr>
            <a:lvl2pPr marL="742950" indent="-285750" eaLnBrk="0" hangingPunct="0">
              <a:defRPr>
                <a:solidFill>
                  <a:srgbClr val="002569"/>
                </a:solidFill>
                <a:latin typeface="Arial" pitchFamily="34" charset="0"/>
              </a:defRPr>
            </a:lvl2pPr>
            <a:lvl3pPr marL="1143000" indent="-228600" eaLnBrk="0" hangingPunct="0">
              <a:defRPr>
                <a:solidFill>
                  <a:srgbClr val="002569"/>
                </a:solidFill>
                <a:latin typeface="Arial" pitchFamily="34" charset="0"/>
              </a:defRPr>
            </a:lvl3pPr>
            <a:lvl4pPr marL="1600200" indent="-228600" eaLnBrk="0" hangingPunct="0">
              <a:defRPr>
                <a:solidFill>
                  <a:srgbClr val="002569"/>
                </a:solidFill>
                <a:latin typeface="Arial" pitchFamily="34" charset="0"/>
              </a:defRPr>
            </a:lvl4pPr>
            <a:lvl5pPr marL="2057400" indent="-228600" eaLnBrk="0" hangingPunct="0">
              <a:defRPr>
                <a:solidFill>
                  <a:srgbClr val="002569"/>
                </a:solidFill>
                <a:latin typeface="Arial" pitchFamily="34" charset="0"/>
              </a:defRPr>
            </a:lvl5pPr>
            <a:lvl6pPr marL="2514600" indent="-228600" defTabSz="457200" eaLnBrk="0" fontAlgn="base" hangingPunct="0">
              <a:spcBef>
                <a:spcPct val="0"/>
              </a:spcBef>
              <a:spcAft>
                <a:spcPct val="0"/>
              </a:spcAft>
              <a:defRPr>
                <a:solidFill>
                  <a:srgbClr val="002569"/>
                </a:solidFill>
                <a:latin typeface="Arial" pitchFamily="34" charset="0"/>
              </a:defRPr>
            </a:lvl6pPr>
            <a:lvl7pPr marL="2971800" indent="-228600" defTabSz="457200" eaLnBrk="0" fontAlgn="base" hangingPunct="0">
              <a:spcBef>
                <a:spcPct val="0"/>
              </a:spcBef>
              <a:spcAft>
                <a:spcPct val="0"/>
              </a:spcAft>
              <a:defRPr>
                <a:solidFill>
                  <a:srgbClr val="002569"/>
                </a:solidFill>
                <a:latin typeface="Arial" pitchFamily="34" charset="0"/>
              </a:defRPr>
            </a:lvl7pPr>
            <a:lvl8pPr marL="3429000" indent="-228600" defTabSz="457200" eaLnBrk="0" fontAlgn="base" hangingPunct="0">
              <a:spcBef>
                <a:spcPct val="0"/>
              </a:spcBef>
              <a:spcAft>
                <a:spcPct val="0"/>
              </a:spcAft>
              <a:defRPr>
                <a:solidFill>
                  <a:srgbClr val="002569"/>
                </a:solidFill>
                <a:latin typeface="Arial" pitchFamily="34" charset="0"/>
              </a:defRPr>
            </a:lvl8pPr>
            <a:lvl9pPr marL="3886200" indent="-228600" defTabSz="457200" eaLnBrk="0" fontAlgn="base" hangingPunct="0">
              <a:spcBef>
                <a:spcPct val="0"/>
              </a:spcBef>
              <a:spcAft>
                <a:spcPct val="0"/>
              </a:spcAft>
              <a:defRPr>
                <a:solidFill>
                  <a:srgbClr val="002569"/>
                </a:solidFill>
                <a:latin typeface="Arial" pitchFamily="34" charset="0"/>
              </a:defRPr>
            </a:lvl9pPr>
          </a:lstStyle>
          <a:p>
            <a:pPr algn="ctr" eaLnBrk="1" hangingPunct="1"/>
            <a:r>
              <a:rPr lang="en-US" altLang="de-DE" b="1" dirty="0">
                <a:solidFill>
                  <a:srgbClr val="FFFFFF"/>
                </a:solidFill>
              </a:rPr>
              <a:t>1 km</a:t>
            </a:r>
          </a:p>
        </p:txBody>
      </p:sp>
      <p:sp>
        <p:nvSpPr>
          <p:cNvPr id="5" name="Rectangle 4"/>
          <p:cNvSpPr/>
          <p:nvPr/>
        </p:nvSpPr>
        <p:spPr>
          <a:xfrm>
            <a:off x="990600" y="1287463"/>
            <a:ext cx="3886200" cy="4191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kern="0"/>
          </a:p>
        </p:txBody>
      </p:sp>
      <p:sp>
        <p:nvSpPr>
          <p:cNvPr id="36870" name="TextBox 5"/>
          <p:cNvSpPr txBox="1">
            <a:spLocks noChangeArrowheads="1"/>
          </p:cNvSpPr>
          <p:nvPr/>
        </p:nvSpPr>
        <p:spPr bwMode="auto">
          <a:xfrm>
            <a:off x="1011238" y="1365250"/>
            <a:ext cx="3954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2569"/>
                </a:solidFill>
                <a:latin typeface="Arial" pitchFamily="34" charset="0"/>
              </a:defRPr>
            </a:lvl1pPr>
            <a:lvl2pPr marL="742950" indent="-285750" eaLnBrk="0" hangingPunct="0">
              <a:defRPr>
                <a:solidFill>
                  <a:srgbClr val="002569"/>
                </a:solidFill>
                <a:latin typeface="Arial" pitchFamily="34" charset="0"/>
              </a:defRPr>
            </a:lvl2pPr>
            <a:lvl3pPr marL="1143000" indent="-228600" eaLnBrk="0" hangingPunct="0">
              <a:defRPr>
                <a:solidFill>
                  <a:srgbClr val="002569"/>
                </a:solidFill>
                <a:latin typeface="Arial" pitchFamily="34" charset="0"/>
              </a:defRPr>
            </a:lvl3pPr>
            <a:lvl4pPr marL="1600200" indent="-228600" eaLnBrk="0" hangingPunct="0">
              <a:defRPr>
                <a:solidFill>
                  <a:srgbClr val="002569"/>
                </a:solidFill>
                <a:latin typeface="Arial" pitchFamily="34" charset="0"/>
              </a:defRPr>
            </a:lvl4pPr>
            <a:lvl5pPr marL="2057400" indent="-228600" eaLnBrk="0" hangingPunct="0">
              <a:defRPr>
                <a:solidFill>
                  <a:srgbClr val="002569"/>
                </a:solidFill>
                <a:latin typeface="Arial" pitchFamily="34" charset="0"/>
              </a:defRPr>
            </a:lvl5pPr>
            <a:lvl6pPr marL="2514600" indent="-228600" defTabSz="457200" eaLnBrk="0" fontAlgn="base" hangingPunct="0">
              <a:spcBef>
                <a:spcPct val="0"/>
              </a:spcBef>
              <a:spcAft>
                <a:spcPct val="0"/>
              </a:spcAft>
              <a:defRPr>
                <a:solidFill>
                  <a:srgbClr val="002569"/>
                </a:solidFill>
                <a:latin typeface="Arial" pitchFamily="34" charset="0"/>
              </a:defRPr>
            </a:lvl6pPr>
            <a:lvl7pPr marL="2971800" indent="-228600" defTabSz="457200" eaLnBrk="0" fontAlgn="base" hangingPunct="0">
              <a:spcBef>
                <a:spcPct val="0"/>
              </a:spcBef>
              <a:spcAft>
                <a:spcPct val="0"/>
              </a:spcAft>
              <a:defRPr>
                <a:solidFill>
                  <a:srgbClr val="002569"/>
                </a:solidFill>
                <a:latin typeface="Arial" pitchFamily="34" charset="0"/>
              </a:defRPr>
            </a:lvl7pPr>
            <a:lvl8pPr marL="3429000" indent="-228600" defTabSz="457200" eaLnBrk="0" fontAlgn="base" hangingPunct="0">
              <a:spcBef>
                <a:spcPct val="0"/>
              </a:spcBef>
              <a:spcAft>
                <a:spcPct val="0"/>
              </a:spcAft>
              <a:defRPr>
                <a:solidFill>
                  <a:srgbClr val="002569"/>
                </a:solidFill>
                <a:latin typeface="Arial" pitchFamily="34" charset="0"/>
              </a:defRPr>
            </a:lvl8pPr>
            <a:lvl9pPr marL="3886200" indent="-228600" defTabSz="457200" eaLnBrk="0" fontAlgn="base" hangingPunct="0">
              <a:spcBef>
                <a:spcPct val="0"/>
              </a:spcBef>
              <a:spcAft>
                <a:spcPct val="0"/>
              </a:spcAft>
              <a:defRPr>
                <a:solidFill>
                  <a:srgbClr val="002569"/>
                </a:solidFill>
                <a:latin typeface="Arial" pitchFamily="34" charset="0"/>
              </a:defRPr>
            </a:lvl9pPr>
          </a:lstStyle>
          <a:p>
            <a:pPr eaLnBrk="1" hangingPunct="1"/>
            <a:r>
              <a:rPr lang="en-US" altLang="de-DE">
                <a:solidFill>
                  <a:srgbClr val="FFFFFF"/>
                </a:solidFill>
              </a:rPr>
              <a:t>Combined EQ &amp; monsoon landslides</a:t>
            </a:r>
          </a:p>
        </p:txBody>
      </p:sp>
      <p:sp>
        <p:nvSpPr>
          <p:cNvPr id="10" name="TextBox 9"/>
          <p:cNvSpPr txBox="1"/>
          <p:nvPr/>
        </p:nvSpPr>
        <p:spPr>
          <a:xfrm>
            <a:off x="0" y="6500813"/>
            <a:ext cx="3221038" cy="3698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spcFirstLastPara="1" wrap="none" lIns="45719" tIns="45719" rIns="45719" bIns="45719" spcCol="38100">
            <a:spAutoFit/>
          </a:bodyPr>
          <a:lstStyle/>
          <a:p>
            <a:pPr fontAlgn="auto" latinLnBrk="1" hangingPunct="0">
              <a:spcBef>
                <a:spcPts val="0"/>
              </a:spcBef>
              <a:spcAft>
                <a:spcPts val="0"/>
              </a:spcAft>
              <a:defRPr/>
            </a:pPr>
            <a:r>
              <a:rPr lang="en-US" kern="0" dirty="0"/>
              <a:t>Slides from N. Rosser/Durham</a:t>
            </a:r>
          </a:p>
        </p:txBody>
      </p:sp>
      <p:sp>
        <p:nvSpPr>
          <p:cNvPr id="11" name="Title 5"/>
          <p:cNvSpPr>
            <a:spLocks noGrp="1"/>
          </p:cNvSpPr>
          <p:nvPr>
            <p:ph type="title" idx="4294967295"/>
          </p:nvPr>
        </p:nvSpPr>
        <p:spPr>
          <a:xfrm>
            <a:off x="1371600" y="120650"/>
            <a:ext cx="6234113" cy="914400"/>
          </a:xfrm>
        </p:spPr>
        <p:txBody>
          <a:bodyPr>
            <a:normAutofit fontScale="90000"/>
          </a:bodyPr>
          <a:lstStyle/>
          <a:p>
            <a:pPr eaLnBrk="1" fontAlgn="auto" hangingPunct="1">
              <a:spcBef>
                <a:spcPts val="0"/>
              </a:spcBef>
              <a:spcAft>
                <a:spcPts val="0"/>
              </a:spcAft>
              <a:defRPr/>
            </a:pPr>
            <a:r>
              <a:rPr lang="en-US" dirty="0" smtClean="0">
                <a:sym typeface="Arial Bold"/>
              </a:rPr>
              <a:t>Pre-  &amp; post-monsoon landslide mapping, 2015</a:t>
            </a:r>
            <a:endParaRPr lang="en-US" dirty="0">
              <a:sym typeface="Arial Bold"/>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5029200" y="1143000"/>
            <a:ext cx="3886200" cy="4558284"/>
          </a:xfrm>
        </p:spPr>
      </p:pic>
      <p:sp>
        <p:nvSpPr>
          <p:cNvPr id="3" name="Title 2"/>
          <p:cNvSpPr>
            <a:spLocks noGrp="1"/>
          </p:cNvSpPr>
          <p:nvPr>
            <p:ph type="title" idx="4294967295"/>
          </p:nvPr>
        </p:nvSpPr>
        <p:spPr>
          <a:xfrm>
            <a:off x="1905000" y="114462"/>
            <a:ext cx="5638800" cy="914400"/>
          </a:xfrm>
        </p:spPr>
        <p:txBody>
          <a:bodyPr>
            <a:normAutofit/>
          </a:bodyPr>
          <a:lstStyle/>
          <a:p>
            <a:pPr algn="l"/>
            <a:r>
              <a:rPr lang="en-US" sz="2400" dirty="0" smtClean="0"/>
              <a:t>Multi-temporal monsoonal landslide along </a:t>
            </a:r>
            <a:r>
              <a:rPr lang="en-US" sz="2400" dirty="0" err="1" smtClean="0"/>
              <a:t>Pasang</a:t>
            </a:r>
            <a:r>
              <a:rPr lang="en-US" sz="2400" dirty="0" smtClean="0"/>
              <a:t> </a:t>
            </a:r>
            <a:r>
              <a:rPr lang="en-US" sz="2400" dirty="0" err="1" smtClean="0"/>
              <a:t>Lhamu</a:t>
            </a:r>
            <a:r>
              <a:rPr lang="en-US" sz="2400" dirty="0" smtClean="0"/>
              <a:t> Highway, Nepal</a:t>
            </a:r>
            <a:endParaRPr lang="en-US" sz="2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167878"/>
            <a:ext cx="4114800" cy="2831598"/>
          </a:xfrm>
          <a:prstGeom prst="rect">
            <a:avLst/>
          </a:prstGeom>
        </p:spPr>
      </p:pic>
      <p:sp>
        <p:nvSpPr>
          <p:cNvPr id="6" name="Rectangle 5"/>
          <p:cNvSpPr/>
          <p:nvPr/>
        </p:nvSpPr>
        <p:spPr>
          <a:xfrm>
            <a:off x="22412" y="6534503"/>
            <a:ext cx="4572000" cy="369332"/>
          </a:xfrm>
          <a:prstGeom prst="rect">
            <a:avLst/>
          </a:prstGeom>
        </p:spPr>
        <p:txBody>
          <a:bodyPr>
            <a:spAutoFit/>
          </a:bodyPr>
          <a:lstStyle/>
          <a:p>
            <a:r>
              <a:rPr lang="en-US" dirty="0" err="1" smtClean="0">
                <a:solidFill>
                  <a:srgbClr val="333333"/>
                </a:solidFill>
              </a:rPr>
              <a:t>Behling</a:t>
            </a:r>
            <a:r>
              <a:rPr lang="en-US" dirty="0" smtClean="0">
                <a:solidFill>
                  <a:srgbClr val="333333"/>
                </a:solidFill>
              </a:rPr>
              <a:t> and Roessner (2017)</a:t>
            </a:r>
            <a:endParaRPr lang="en-US" dirty="0"/>
          </a:p>
        </p:txBody>
      </p:sp>
      <p:sp>
        <p:nvSpPr>
          <p:cNvPr id="7" name="Content Placeholder 1"/>
          <p:cNvSpPr txBox="1">
            <a:spLocks/>
          </p:cNvSpPr>
          <p:nvPr/>
        </p:nvSpPr>
        <p:spPr bwMode="auto">
          <a:xfrm>
            <a:off x="152400" y="4114800"/>
            <a:ext cx="4800600" cy="3962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1pPr>
            <a:lvl2pPr marL="768927" indent="-311727" algn="l" rtl="0" eaLnBrk="0" fontAlgn="base" hangingPunct="0">
              <a:spcBef>
                <a:spcPts val="500"/>
              </a:spcBef>
              <a:spcAft>
                <a:spcPct val="0"/>
              </a:spcAft>
              <a:buSzPct val="100000"/>
              <a:buFont typeface="Courier New" panose="02070309020205020404" pitchFamily="49" charset="0"/>
              <a:buChar char="o"/>
              <a:defRPr sz="2000">
                <a:solidFill>
                  <a:srgbClr val="002569"/>
                </a:solidFill>
                <a:latin typeface="Arial" panose="020B0604020202020204" pitchFamily="34" charset="0"/>
                <a:ea typeface="Arial Bold"/>
                <a:cs typeface="Arial" panose="020B0604020202020204" pitchFamily="34" charset="0"/>
                <a:sym typeface="Arial Bold" pitchFamily="34" charset="0"/>
              </a:defRPr>
            </a:lvl2pPr>
            <a:lvl3pPr marL="1188719" indent="-274319" algn="l" rtl="0" eaLnBrk="0" fontAlgn="base" hangingPunct="0">
              <a:spcBef>
                <a:spcPts val="500"/>
              </a:spcBef>
              <a:spcAft>
                <a:spcPct val="0"/>
              </a:spcAft>
              <a:buSzPct val="100000"/>
              <a:buFont typeface="Wingdings" panose="05000000000000000000" pitchFamily="2" charset="2"/>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3pPr>
            <a:lvl4pPr marL="1676400" indent="-3048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4pPr>
            <a:lvl5pPr marL="2171700" indent="-342900" algn="l" rtl="0" eaLnBrk="0" fontAlgn="base" hangingPunct="0">
              <a:spcBef>
                <a:spcPts val="500"/>
              </a:spcBef>
              <a:spcAft>
                <a:spcPct val="0"/>
              </a:spcAft>
              <a:buSzPct val="100000"/>
              <a:buFont typeface="Arial" pitchFamily="34" charset="0"/>
              <a:buChar char="•"/>
              <a:defRPr sz="2000">
                <a:solidFill>
                  <a:srgbClr val="002569"/>
                </a:solidFill>
                <a:latin typeface="Arial" panose="020B0604020202020204" pitchFamily="34" charset="0"/>
                <a:ea typeface="Arial Bold"/>
                <a:cs typeface="Arial" panose="020B0604020202020204" pitchFamily="34" charset="0"/>
                <a:sym typeface="Arial Bold" pitchFamily="34" charset="0"/>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eaLnBrk="1" hangingPunct="1"/>
            <a:r>
              <a:rPr lang="en-US" altLang="de-DE" sz="1800" kern="0" dirty="0" smtClean="0"/>
              <a:t>Multi temporal  monsoonal landslide inventory (2011 – 2015) derived from a time series of 13 </a:t>
            </a:r>
            <a:r>
              <a:rPr lang="en-US" altLang="de-DE" sz="1800" kern="0" dirty="0" err="1" smtClean="0"/>
              <a:t>Rapideye</a:t>
            </a:r>
            <a:r>
              <a:rPr lang="en-US" altLang="de-DE" sz="1800" kern="0" dirty="0" smtClean="0"/>
              <a:t> Level 3A data.</a:t>
            </a:r>
          </a:p>
          <a:p>
            <a:pPr defTabSz="914400" eaLnBrk="1" hangingPunct="1"/>
            <a:r>
              <a:rPr lang="en-US" altLang="de-DE" sz="1800" kern="0" dirty="0" smtClean="0"/>
              <a:t>2000 landslides with sizes ranging from 200 m</a:t>
            </a:r>
            <a:r>
              <a:rPr lang="en-US" altLang="de-DE" sz="1800" kern="0" baseline="30000" dirty="0" smtClean="0"/>
              <a:t>2</a:t>
            </a:r>
            <a:r>
              <a:rPr lang="en-US" altLang="de-DE" sz="1800" kern="0" dirty="0" smtClean="0"/>
              <a:t> to 0.76 km</a:t>
            </a:r>
            <a:r>
              <a:rPr lang="en-US" altLang="de-DE" sz="1800" kern="0" baseline="30000" dirty="0" smtClean="0"/>
              <a:t>2</a:t>
            </a:r>
            <a:r>
              <a:rPr lang="en-US" altLang="de-DE" sz="1800" kern="0" dirty="0" smtClean="0"/>
              <a:t> affecting a total area of 10.9 km</a:t>
            </a:r>
            <a:r>
              <a:rPr lang="en-US" altLang="de-DE" sz="1800" kern="0" baseline="30000" dirty="0" smtClean="0"/>
              <a:t>2</a:t>
            </a:r>
            <a:r>
              <a:rPr lang="en-US" altLang="de-DE" sz="1800" kern="0" dirty="0" smtClean="0"/>
              <a:t>.</a:t>
            </a:r>
            <a:endParaRPr lang="en-US" altLang="de-DE" sz="1800" kern="0" dirty="0"/>
          </a:p>
          <a:p>
            <a:pPr defTabSz="914400" eaLnBrk="1" hangingPunct="1"/>
            <a:r>
              <a:rPr lang="en-US" altLang="de-DE" sz="1800" kern="0" dirty="0" smtClean="0"/>
              <a:t>1224 landslides triggered by 2015 </a:t>
            </a:r>
            <a:r>
              <a:rPr lang="en-US" altLang="de-DE" sz="1800" kern="0" dirty="0" err="1" smtClean="0"/>
              <a:t>Gorkha</a:t>
            </a:r>
            <a:r>
              <a:rPr lang="en-US" altLang="de-DE" sz="1800" kern="0" dirty="0" smtClean="0"/>
              <a:t> earthquake.</a:t>
            </a:r>
            <a:endParaRPr lang="en-US" altLang="de-DE" sz="1800" kern="0" dirty="0"/>
          </a:p>
          <a:p>
            <a:pPr marL="0" indent="0" defTabSz="914400" eaLnBrk="1" hangingPunct="1">
              <a:buNone/>
            </a:pPr>
            <a:endParaRPr lang="en-US" altLang="de-DE" sz="1800" kern="0" dirty="0" smtClean="0"/>
          </a:p>
        </p:txBody>
      </p:sp>
    </p:spTree>
    <p:extLst>
      <p:ext uri="{BB962C8B-B14F-4D97-AF65-F5344CB8AC3E}">
        <p14:creationId xmlns:p14="http://schemas.microsoft.com/office/powerpoint/2010/main" val="28048493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895600" y="1397261"/>
            <a:ext cx="6113929" cy="4724400"/>
          </a:xfrm>
        </p:spPr>
      </p:pic>
      <p:sp>
        <p:nvSpPr>
          <p:cNvPr id="3" name="Title 2"/>
          <p:cNvSpPr>
            <a:spLocks noGrp="1"/>
          </p:cNvSpPr>
          <p:nvPr>
            <p:ph type="title" idx="4294967295"/>
          </p:nvPr>
        </p:nvSpPr>
        <p:spPr>
          <a:xfrm>
            <a:off x="1864659" y="109388"/>
            <a:ext cx="5791200" cy="914400"/>
          </a:xfrm>
        </p:spPr>
        <p:txBody>
          <a:bodyPr>
            <a:normAutofit fontScale="90000"/>
          </a:bodyPr>
          <a:lstStyle/>
          <a:p>
            <a:pPr algn="l"/>
            <a:r>
              <a:rPr lang="en-US" sz="2400" dirty="0" smtClean="0"/>
              <a:t>Object oriented analysis based landslide mapping (</a:t>
            </a:r>
            <a:r>
              <a:rPr lang="en-US" sz="2400" dirty="0" err="1" smtClean="0"/>
              <a:t>Karnali</a:t>
            </a:r>
            <a:r>
              <a:rPr lang="en-US" sz="2400" dirty="0" smtClean="0"/>
              <a:t> Highway, </a:t>
            </a:r>
            <a:r>
              <a:rPr lang="en-US" sz="2400" dirty="0"/>
              <a:t>N</a:t>
            </a:r>
            <a:r>
              <a:rPr lang="en-US" sz="2400" dirty="0" smtClean="0"/>
              <a:t>epal)</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5700" y="4632458"/>
            <a:ext cx="3608650" cy="224471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133600" cy="240641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1307" y="1219200"/>
            <a:ext cx="5302436" cy="1659466"/>
          </a:xfrm>
          <a:prstGeom prst="rect">
            <a:avLst/>
          </a:prstGeom>
        </p:spPr>
      </p:pic>
      <p:cxnSp>
        <p:nvCxnSpPr>
          <p:cNvPr id="10" name="Straight Arrow Connector 9"/>
          <p:cNvCxnSpPr>
            <a:stCxn id="7" idx="2"/>
          </p:cNvCxnSpPr>
          <p:nvPr/>
        </p:nvCxnSpPr>
        <p:spPr>
          <a:xfrm>
            <a:off x="1828800" y="3625612"/>
            <a:ext cx="2286000" cy="336788"/>
          </a:xfrm>
          <a:prstGeom prst="straightConnector1">
            <a:avLst/>
          </a:prstGeom>
          <a:noFill/>
          <a:ln w="25400" cap="flat">
            <a:solidFill>
              <a:schemeClr val="tx1">
                <a:lumMod val="50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1" name="Straight Arrow Connector 10"/>
          <p:cNvCxnSpPr>
            <a:stCxn id="6" idx="0"/>
          </p:cNvCxnSpPr>
          <p:nvPr/>
        </p:nvCxnSpPr>
        <p:spPr>
          <a:xfrm flipH="1" flipV="1">
            <a:off x="5410200" y="4495800"/>
            <a:ext cx="1679825" cy="136658"/>
          </a:xfrm>
          <a:prstGeom prst="straightConnector1">
            <a:avLst/>
          </a:prstGeom>
          <a:noFill/>
          <a:ln w="25400" cap="flat">
            <a:solidFill>
              <a:schemeClr val="tx1">
                <a:lumMod val="50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a:off x="6172200" y="2868478"/>
            <a:ext cx="1835650" cy="292763"/>
          </a:xfrm>
          <a:prstGeom prst="straightConnector1">
            <a:avLst/>
          </a:prstGeom>
          <a:noFill/>
          <a:ln w="25400" cap="flat">
            <a:solidFill>
              <a:schemeClr val="tx1">
                <a:lumMod val="50000"/>
              </a:schemeClr>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6" name="TextBox 15"/>
          <p:cNvSpPr txBox="1"/>
          <p:nvPr/>
        </p:nvSpPr>
        <p:spPr>
          <a:xfrm>
            <a:off x="33825" y="3836243"/>
            <a:ext cx="2725186" cy="271356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marR="0" indent="-342900" defTabSz="914400" latinLnBrk="1">
              <a:lnSpc>
                <a:spcPct val="100000"/>
              </a:lnSpc>
              <a:spcBef>
                <a:spcPts val="500"/>
              </a:spcBef>
              <a:buClrTx/>
              <a:buSzPct val="100000"/>
              <a:buFont typeface="Arial" pitchFamily="34" charset="0"/>
              <a:buChar char="•"/>
              <a:tabLst/>
            </a:pPr>
            <a:r>
              <a:rPr lang="en-US" kern="0" dirty="0">
                <a:ea typeface="Arial Bold"/>
                <a:sym typeface="Arial Bold" pitchFamily="34" charset="0"/>
              </a:rPr>
              <a:t>Three stretch </a:t>
            </a:r>
            <a:r>
              <a:rPr lang="en-US" kern="0" dirty="0" smtClean="0">
                <a:ea typeface="Arial Bold"/>
                <a:sym typeface="Arial Bold" pitchFamily="34" charset="0"/>
              </a:rPr>
              <a:t>along     the </a:t>
            </a:r>
            <a:r>
              <a:rPr lang="en-US" kern="0" dirty="0">
                <a:ea typeface="Arial Bold"/>
                <a:sym typeface="Arial Bold" pitchFamily="34" charset="0"/>
              </a:rPr>
              <a:t>60 km highway </a:t>
            </a:r>
            <a:r>
              <a:rPr lang="en-US" kern="0" dirty="0" smtClean="0">
                <a:ea typeface="Arial Bold"/>
                <a:sym typeface="Arial Bold" pitchFamily="34" charset="0"/>
              </a:rPr>
              <a:t>     identified </a:t>
            </a:r>
            <a:r>
              <a:rPr lang="en-US" kern="0" dirty="0">
                <a:ea typeface="Arial Bold"/>
                <a:sym typeface="Arial Bold" pitchFamily="34" charset="0"/>
              </a:rPr>
              <a:t>to be  highly affected by </a:t>
            </a:r>
            <a:r>
              <a:rPr lang="en-US" kern="0" dirty="0" smtClean="0">
                <a:ea typeface="Arial Bold"/>
                <a:sym typeface="Arial Bold" pitchFamily="34" charset="0"/>
              </a:rPr>
              <a:t>landslides.</a:t>
            </a:r>
          </a:p>
          <a:p>
            <a:pPr marL="342900" marR="0" indent="-342900" defTabSz="914400" latinLnBrk="1">
              <a:lnSpc>
                <a:spcPct val="100000"/>
              </a:lnSpc>
              <a:spcBef>
                <a:spcPts val="500"/>
              </a:spcBef>
              <a:buClrTx/>
              <a:buSzPct val="100000"/>
              <a:buFont typeface="Arial" pitchFamily="34" charset="0"/>
              <a:buChar char="•"/>
              <a:tabLst/>
            </a:pPr>
            <a:r>
              <a:rPr lang="en-US" kern="0" dirty="0" smtClean="0">
                <a:ea typeface="Arial Bold"/>
                <a:sym typeface="Arial Bold" pitchFamily="34" charset="0"/>
              </a:rPr>
              <a:t>Data obtained from </a:t>
            </a:r>
            <a:r>
              <a:rPr lang="en-US" kern="0" dirty="0" err="1" smtClean="0">
                <a:ea typeface="Arial Bold"/>
                <a:sym typeface="Arial Bold" pitchFamily="34" charset="0"/>
              </a:rPr>
              <a:t>Ditigal</a:t>
            </a:r>
            <a:r>
              <a:rPr lang="en-US" kern="0" dirty="0" smtClean="0">
                <a:ea typeface="Arial Bold"/>
                <a:sym typeface="Arial Bold" pitchFamily="34" charset="0"/>
              </a:rPr>
              <a:t> Globe</a:t>
            </a:r>
            <a:endParaRPr lang="en-US" kern="0" dirty="0">
              <a:ea typeface="Arial Bold"/>
              <a:sym typeface="Arial Bold" pitchFamily="34" charset="0"/>
            </a:endParaRPr>
          </a:p>
          <a:p>
            <a:pPr marL="285750" marR="0" indent="-285750" defTabSz="457200" rtl="0" fontAlgn="auto" latinLnBrk="1" hangingPunct="0">
              <a:lnSpc>
                <a:spcPct val="100000"/>
              </a:lnSpc>
              <a:spcBef>
                <a:spcPts val="0"/>
              </a:spcBef>
              <a:spcAft>
                <a:spcPts val="0"/>
              </a:spcAft>
              <a:buClrTx/>
              <a:buSzTx/>
              <a:buFont typeface="Arial" panose="020B0604020202020204" pitchFamily="34" charset="0"/>
              <a:buChar char="•"/>
              <a:tabLst/>
            </a:pPr>
            <a:endParaRPr kumimoji="0" lang="en-US" b="0" i="0" u="none" strike="noStrike" cap="none" spc="0" normalizeH="0" baseline="0" dirty="0">
              <a:ln>
                <a:noFill/>
              </a:ln>
              <a:solidFill>
                <a:srgbClr val="002569"/>
              </a:solidFill>
              <a:effectLst/>
              <a:uFillTx/>
            </a:endParaRPr>
          </a:p>
          <a:p>
            <a:pPr marL="285750" marR="0" indent="-285750" defTabSz="457200" rtl="0" fontAlgn="auto" latinLnBrk="1" hangingPunct="0">
              <a:lnSpc>
                <a:spcPct val="100000"/>
              </a:lnSpc>
              <a:spcBef>
                <a:spcPts val="0"/>
              </a:spcBef>
              <a:spcAft>
                <a:spcPts val="0"/>
              </a:spcAft>
              <a:buClrTx/>
              <a:buSzTx/>
              <a:buFont typeface="Arial" panose="020B0604020202020204" pitchFamily="34" charset="0"/>
              <a:buChar char="•"/>
              <a:tabLst/>
            </a:pPr>
            <a:endParaRPr lang="en-US" dirty="0" smtClean="0"/>
          </a:p>
          <a:p>
            <a:pPr marR="0" defTabSz="457200" rtl="0" fontAlgn="auto" latinLnBrk="1" hangingPunct="0">
              <a:lnSpc>
                <a:spcPct val="100000"/>
              </a:lnSpc>
              <a:spcBef>
                <a:spcPts val="0"/>
              </a:spcBef>
              <a:spcAft>
                <a:spcPts val="0"/>
              </a:spcAft>
              <a:buClrTx/>
              <a:buSzTx/>
              <a:tabLst/>
            </a:pPr>
            <a:r>
              <a:rPr kumimoji="0" lang="en-US" b="0" i="0" u="none" strike="noStrike" cap="none" spc="0" normalizeH="0" baseline="0" dirty="0" smtClean="0">
                <a:ln>
                  <a:noFill/>
                </a:ln>
                <a:solidFill>
                  <a:srgbClr val="002569"/>
                </a:solidFill>
                <a:effectLst/>
                <a:uFillTx/>
              </a:rPr>
              <a:t>(NASA/USRA)</a:t>
            </a:r>
            <a:endParaRPr kumimoji="0" lang="en-US" b="0" i="0" u="none" strike="noStrike" cap="none" spc="0" normalizeH="0" baseline="0" dirty="0">
              <a:ln>
                <a:noFill/>
              </a:ln>
              <a:solidFill>
                <a:srgbClr val="002569"/>
              </a:solidFill>
              <a:effectLst/>
              <a:uFillTx/>
            </a:endParaRPr>
          </a:p>
        </p:txBody>
      </p:sp>
      <p:pic>
        <p:nvPicPr>
          <p:cNvPr id="12" name="Picture 11"/>
          <p:cNvPicPr>
            <a:picLocks noChangeAspect="1"/>
          </p:cNvPicPr>
          <p:nvPr/>
        </p:nvPicPr>
        <p:blipFill>
          <a:blip r:embed="rId6"/>
          <a:stretch>
            <a:fillRect/>
          </a:stretch>
        </p:blipFill>
        <p:spPr>
          <a:xfrm>
            <a:off x="2096150" y="5672551"/>
            <a:ext cx="3189550" cy="1185449"/>
          </a:xfrm>
          <a:prstGeom prst="rect">
            <a:avLst/>
          </a:prstGeom>
        </p:spPr>
      </p:pic>
      <p:sp>
        <p:nvSpPr>
          <p:cNvPr id="13" name="TextBox 12"/>
          <p:cNvSpPr txBox="1"/>
          <p:nvPr/>
        </p:nvSpPr>
        <p:spPr>
          <a:xfrm>
            <a:off x="1158310" y="6623259"/>
            <a:ext cx="822661" cy="253916"/>
          </a:xfrm>
          <a:prstGeom prst="rect">
            <a:avLst/>
          </a:prstGeom>
          <a:noFill/>
        </p:spPr>
        <p:txBody>
          <a:bodyPr wrap="none" rtlCol="0">
            <a:spAutoFit/>
          </a:bodyPr>
          <a:lstStyle/>
          <a:p>
            <a:r>
              <a:rPr lang="en-US" sz="1050" dirty="0"/>
              <a:t>@</a:t>
            </a:r>
            <a:r>
              <a:rPr lang="en-US" sz="1050" dirty="0" err="1"/>
              <a:t>KarnaliKo</a:t>
            </a:r>
            <a:endParaRPr lang="en-US" sz="1050" dirty="0"/>
          </a:p>
        </p:txBody>
      </p:sp>
    </p:spTree>
    <p:extLst>
      <p:ext uri="{BB962C8B-B14F-4D97-AF65-F5344CB8AC3E}">
        <p14:creationId xmlns:p14="http://schemas.microsoft.com/office/powerpoint/2010/main" val="67749742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0" y="1147797"/>
            <a:ext cx="9144000" cy="5739874"/>
          </a:xfrm>
        </p:spPr>
      </p:pic>
      <p:sp>
        <p:nvSpPr>
          <p:cNvPr id="3" name="Title 2"/>
          <p:cNvSpPr>
            <a:spLocks noGrp="1"/>
          </p:cNvSpPr>
          <p:nvPr>
            <p:ph type="title" idx="4294967295"/>
          </p:nvPr>
        </p:nvSpPr>
        <p:spPr/>
        <p:txBody>
          <a:bodyPr>
            <a:normAutofit fontScale="90000"/>
          </a:bodyPr>
          <a:lstStyle/>
          <a:p>
            <a:pPr algn="l"/>
            <a:endParaRPr lang="en-US" dirty="0"/>
          </a:p>
        </p:txBody>
      </p:sp>
      <p:sp>
        <p:nvSpPr>
          <p:cNvPr id="5" name="TextBox 4"/>
          <p:cNvSpPr txBox="1"/>
          <p:nvPr/>
        </p:nvSpPr>
        <p:spPr>
          <a:xfrm>
            <a:off x="3429000" y="1981200"/>
            <a:ext cx="1981200"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FFFF"/>
                </a:solidFill>
              </a:rPr>
              <a:t>Cascade landslide</a:t>
            </a:r>
            <a:endParaRPr kumimoji="0" lang="en-US" sz="1800" b="0" i="0" u="none" strike="noStrike" cap="none" spc="0" normalizeH="0" baseline="0" dirty="0">
              <a:ln>
                <a:noFill/>
              </a:ln>
              <a:solidFill>
                <a:srgbClr val="FFFFFF"/>
              </a:solidFill>
              <a:effectLst/>
              <a:uFillTx/>
            </a:endParaRPr>
          </a:p>
        </p:txBody>
      </p:sp>
      <p:cxnSp>
        <p:nvCxnSpPr>
          <p:cNvPr id="6" name="Straight Arrow Connector 5"/>
          <p:cNvCxnSpPr/>
          <p:nvPr/>
        </p:nvCxnSpPr>
        <p:spPr>
          <a:xfrm flipH="1">
            <a:off x="2971800" y="2362200"/>
            <a:ext cx="914400" cy="838200"/>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7" name="TextBox 6"/>
          <p:cNvSpPr txBox="1"/>
          <p:nvPr/>
        </p:nvSpPr>
        <p:spPr>
          <a:xfrm>
            <a:off x="1371600" y="5105400"/>
            <a:ext cx="2286000"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a:solidFill>
                  <a:srgbClr val="FFFFFF"/>
                </a:solidFill>
              </a:rPr>
              <a:t>Arizona Inn landslide</a:t>
            </a:r>
            <a:endParaRPr kumimoji="0" lang="en-US" sz="1800" b="0" i="0" u="none" strike="noStrike" cap="none" spc="0" normalizeH="0" baseline="0" dirty="0">
              <a:ln>
                <a:noFill/>
              </a:ln>
              <a:solidFill>
                <a:srgbClr val="FFFFFF"/>
              </a:solidFill>
              <a:effectLst/>
              <a:uFillTx/>
            </a:endParaRPr>
          </a:p>
        </p:txBody>
      </p:sp>
      <p:cxnSp>
        <p:nvCxnSpPr>
          <p:cNvPr id="8" name="Straight Arrow Connector 7"/>
          <p:cNvCxnSpPr/>
          <p:nvPr/>
        </p:nvCxnSpPr>
        <p:spPr>
          <a:xfrm flipH="1">
            <a:off x="990600" y="5452477"/>
            <a:ext cx="838199" cy="774213"/>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9" name="TextBox 8"/>
          <p:cNvSpPr txBox="1"/>
          <p:nvPr/>
        </p:nvSpPr>
        <p:spPr>
          <a:xfrm>
            <a:off x="1598850" y="6248400"/>
            <a:ext cx="2515949"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dirty="0" err="1">
                <a:solidFill>
                  <a:srgbClr val="FFFFFF"/>
                </a:solidFill>
              </a:rPr>
              <a:t>Hooskanaden</a:t>
            </a:r>
            <a:r>
              <a:rPr lang="en-US" dirty="0">
                <a:solidFill>
                  <a:srgbClr val="FFFFFF"/>
                </a:solidFill>
              </a:rPr>
              <a:t> landslide</a:t>
            </a:r>
            <a:endParaRPr kumimoji="0" lang="en-US" sz="1800" b="0" i="0" u="none" strike="noStrike" cap="none" spc="0" normalizeH="0" baseline="0" dirty="0">
              <a:ln>
                <a:noFill/>
              </a:ln>
              <a:solidFill>
                <a:srgbClr val="FFFFFF"/>
              </a:solidFill>
              <a:effectLst/>
              <a:uFillTx/>
            </a:endParaRPr>
          </a:p>
        </p:txBody>
      </p:sp>
      <p:cxnSp>
        <p:nvCxnSpPr>
          <p:cNvPr id="10" name="Straight Arrow Connector 9"/>
          <p:cNvCxnSpPr/>
          <p:nvPr/>
        </p:nvCxnSpPr>
        <p:spPr>
          <a:xfrm flipH="1">
            <a:off x="990600" y="6433065"/>
            <a:ext cx="608252" cy="184665"/>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11" name="TextBox 10"/>
          <p:cNvSpPr txBox="1"/>
          <p:nvPr/>
        </p:nvSpPr>
        <p:spPr>
          <a:xfrm>
            <a:off x="5181600" y="1295400"/>
            <a:ext cx="2209800" cy="369330"/>
          </a:xfrm>
          <a:prstGeom prst="rect">
            <a:avLst/>
          </a:prstGeom>
          <a:noFill/>
          <a:ln w="12700" cap="flat">
            <a:solidFill>
              <a:schemeClr val="bg2">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FFFFFF"/>
                </a:solidFill>
                <a:effectLst/>
                <a:uFillTx/>
              </a:rPr>
              <a:t>Wenatchee landslide</a:t>
            </a:r>
          </a:p>
        </p:txBody>
      </p:sp>
      <p:cxnSp>
        <p:nvCxnSpPr>
          <p:cNvPr id="12" name="Straight Arrow Connector 11"/>
          <p:cNvCxnSpPr/>
          <p:nvPr/>
        </p:nvCxnSpPr>
        <p:spPr>
          <a:xfrm flipH="1">
            <a:off x="4419600" y="1524000"/>
            <a:ext cx="762000" cy="0"/>
          </a:xfrm>
          <a:prstGeom prst="straightConnector1">
            <a:avLst/>
          </a:prstGeom>
          <a:noFill/>
          <a:ln w="25400" cap="flat">
            <a:solidFill>
              <a:srgbClr val="FF000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2" name="TextBox 1"/>
          <p:cNvSpPr txBox="1"/>
          <p:nvPr/>
        </p:nvSpPr>
        <p:spPr>
          <a:xfrm>
            <a:off x="2487788" y="290276"/>
            <a:ext cx="4625623" cy="7078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fontAlgn="auto" latinLnBrk="1" hangingPunct="0">
              <a:spcBef>
                <a:spcPts val="0"/>
              </a:spcBef>
              <a:spcAft>
                <a:spcPts val="0"/>
              </a:spcAft>
            </a:pPr>
            <a:r>
              <a:rPr lang="en-US" sz="4000" dirty="0">
                <a:solidFill>
                  <a:srgbClr val="FFFFFF"/>
                </a:solidFill>
              </a:rPr>
              <a:t> PNW tasking areas</a:t>
            </a:r>
            <a:endParaRPr kumimoji="0" lang="en-US" sz="4000" b="0" i="0" u="none" strike="noStrike" cap="none" spc="0" normalizeH="0" baseline="0" dirty="0">
              <a:ln>
                <a:noFill/>
              </a:ln>
              <a:solidFill>
                <a:srgbClr val="FFFFFF"/>
              </a:solidFill>
              <a:effectLst/>
              <a:uFillTx/>
            </a:endParaRPr>
          </a:p>
        </p:txBody>
      </p:sp>
    </p:spTree>
    <p:extLst>
      <p:ext uri="{BB962C8B-B14F-4D97-AF65-F5344CB8AC3E}">
        <p14:creationId xmlns:p14="http://schemas.microsoft.com/office/powerpoint/2010/main" val="10118847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20"/>
          </p:nvPr>
        </p:nvSpPr>
        <p:spPr/>
        <p:txBody>
          <a:bodyPr/>
          <a:lstStyle/>
          <a:p>
            <a:fld id="{F1E51A9F-9D40-144B-9666-6B30B75E8C1B}" type="slidenum">
              <a:rPr lang="en-US" smtClean="0"/>
              <a:pPr/>
              <a:t>17</a:t>
            </a:fld>
            <a:endParaRPr lang="en-US" dirty="0"/>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t="4669" r="8898"/>
          <a:stretch/>
        </p:blipFill>
        <p:spPr>
          <a:xfrm>
            <a:off x="7561" y="4006312"/>
            <a:ext cx="4334256" cy="265845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07430" y="1683902"/>
            <a:ext cx="3483864" cy="216065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4916" y="1683901"/>
            <a:ext cx="3483864" cy="2160655"/>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70413" y="4006312"/>
            <a:ext cx="4389560" cy="2727702"/>
          </a:xfrm>
          <a:prstGeom prst="rect">
            <a:avLst/>
          </a:prstGeom>
        </p:spPr>
      </p:pic>
      <p:cxnSp>
        <p:nvCxnSpPr>
          <p:cNvPr id="18" name="Straight Arrow Connector 17"/>
          <p:cNvCxnSpPr/>
          <p:nvPr/>
        </p:nvCxnSpPr>
        <p:spPr>
          <a:xfrm>
            <a:off x="6230319" y="5083444"/>
            <a:ext cx="309966" cy="387458"/>
          </a:xfrm>
          <a:prstGeom prst="straightConnector1">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556142" y="4714112"/>
            <a:ext cx="1774556" cy="369332"/>
          </a:xfrm>
          <a:prstGeom prst="rect">
            <a:avLst/>
          </a:prstGeom>
          <a:noFill/>
        </p:spPr>
        <p:txBody>
          <a:bodyPr wrap="square" rtlCol="0">
            <a:spAutoFit/>
          </a:bodyPr>
          <a:lstStyle/>
          <a:p>
            <a:r>
              <a:rPr lang="en-US" dirty="0" smtClean="0"/>
              <a:t>displacement</a:t>
            </a:r>
            <a:endParaRPr lang="en-US" dirty="0"/>
          </a:p>
        </p:txBody>
      </p:sp>
      <p:cxnSp>
        <p:nvCxnSpPr>
          <p:cNvPr id="20" name="Straight Arrow Connector 19"/>
          <p:cNvCxnSpPr/>
          <p:nvPr/>
        </p:nvCxnSpPr>
        <p:spPr>
          <a:xfrm>
            <a:off x="1725478" y="4644715"/>
            <a:ext cx="309966" cy="387458"/>
          </a:xfrm>
          <a:prstGeom prst="straightConnector1">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051301" y="4275383"/>
            <a:ext cx="1774556" cy="369332"/>
          </a:xfrm>
          <a:prstGeom prst="rect">
            <a:avLst/>
          </a:prstGeom>
          <a:noFill/>
        </p:spPr>
        <p:txBody>
          <a:bodyPr wrap="square" rtlCol="0">
            <a:spAutoFit/>
          </a:bodyPr>
          <a:lstStyle/>
          <a:p>
            <a:r>
              <a:rPr lang="en-US" dirty="0" smtClean="0"/>
              <a:t>displacement</a:t>
            </a:r>
            <a:endParaRPr lang="en-US" dirty="0"/>
          </a:p>
        </p:txBody>
      </p:sp>
      <p:cxnSp>
        <p:nvCxnSpPr>
          <p:cNvPr id="22" name="Straight Arrow Connector 21"/>
          <p:cNvCxnSpPr/>
          <p:nvPr/>
        </p:nvCxnSpPr>
        <p:spPr>
          <a:xfrm>
            <a:off x="3580108" y="5892630"/>
            <a:ext cx="199892" cy="249865"/>
          </a:xfrm>
          <a:prstGeom prst="straightConnector1">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074827" y="5489493"/>
            <a:ext cx="1774556" cy="369332"/>
          </a:xfrm>
          <a:prstGeom prst="rect">
            <a:avLst/>
          </a:prstGeom>
          <a:noFill/>
        </p:spPr>
        <p:txBody>
          <a:bodyPr wrap="square" rtlCol="0">
            <a:spAutoFit/>
          </a:bodyPr>
          <a:lstStyle/>
          <a:p>
            <a:r>
              <a:rPr lang="en-US" dirty="0" err="1"/>
              <a:t>p</a:t>
            </a:r>
            <a:r>
              <a:rPr lang="en-US" dirty="0" err="1" smtClean="0"/>
              <a:t>recip</a:t>
            </a:r>
            <a:r>
              <a:rPr lang="en-US" dirty="0" smtClean="0"/>
              <a:t>.</a:t>
            </a:r>
            <a:endParaRPr lang="en-US" dirty="0"/>
          </a:p>
        </p:txBody>
      </p:sp>
      <p:cxnSp>
        <p:nvCxnSpPr>
          <p:cNvPr id="25" name="Straight Arrow Connector 24"/>
          <p:cNvCxnSpPr/>
          <p:nvPr/>
        </p:nvCxnSpPr>
        <p:spPr>
          <a:xfrm>
            <a:off x="7578671" y="6105644"/>
            <a:ext cx="192641" cy="161497"/>
          </a:xfrm>
          <a:prstGeom prst="straightConnector1">
            <a:avLst/>
          </a:prstGeom>
          <a:ln w="12700" cap="flat" cmpd="sng" algn="ctr">
            <a:solidFill>
              <a:schemeClr val="tx1"/>
            </a:solidFill>
            <a:prstDash val="solid"/>
            <a:round/>
            <a:headEnd type="none" w="med" len="med"/>
            <a:tailEnd type="triangle"/>
          </a:ln>
          <a:effectLst/>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941654" y="5759223"/>
            <a:ext cx="1774556" cy="369332"/>
          </a:xfrm>
          <a:prstGeom prst="rect">
            <a:avLst/>
          </a:prstGeom>
          <a:noFill/>
        </p:spPr>
        <p:txBody>
          <a:bodyPr wrap="square" rtlCol="0">
            <a:spAutoFit/>
          </a:bodyPr>
          <a:lstStyle/>
          <a:p>
            <a:r>
              <a:rPr lang="en-US" dirty="0" err="1"/>
              <a:t>p</a:t>
            </a:r>
            <a:r>
              <a:rPr lang="en-US" dirty="0" err="1" smtClean="0"/>
              <a:t>recip</a:t>
            </a:r>
            <a:r>
              <a:rPr lang="en-US" dirty="0" smtClean="0"/>
              <a:t>.</a:t>
            </a:r>
            <a:endParaRPr lang="en-US" dirty="0"/>
          </a:p>
        </p:txBody>
      </p:sp>
      <p:sp>
        <p:nvSpPr>
          <p:cNvPr id="24" name="Text Placeholder 7"/>
          <p:cNvSpPr>
            <a:spLocks noGrp="1"/>
          </p:cNvSpPr>
          <p:nvPr>
            <p:ph type="body" sz="quarter" idx="19"/>
          </p:nvPr>
        </p:nvSpPr>
        <p:spPr>
          <a:xfrm>
            <a:off x="668538" y="1295400"/>
            <a:ext cx="4055862" cy="497589"/>
          </a:xfrm>
          <a:noFill/>
          <a:effectLst/>
        </p:spPr>
        <p:txBody>
          <a:bodyPr>
            <a:noAutofit/>
          </a:bodyPr>
          <a:lstStyle/>
          <a:p>
            <a:r>
              <a:rPr lang="en-US" sz="1800" b="1" dirty="0" err="1" smtClean="0">
                <a:ln w="0"/>
                <a:solidFill>
                  <a:srgbClr val="000000"/>
                </a:solidFill>
              </a:rPr>
              <a:t>InSAR</a:t>
            </a:r>
            <a:r>
              <a:rPr lang="en-US" sz="1800" b="1" dirty="0" smtClean="0">
                <a:ln w="0"/>
                <a:solidFill>
                  <a:srgbClr val="000000"/>
                </a:solidFill>
              </a:rPr>
              <a:t> time series Offset Tracking</a:t>
            </a:r>
            <a:endParaRPr lang="en-US" sz="1800" b="1" dirty="0">
              <a:ln w="0"/>
              <a:solidFill>
                <a:srgbClr val="000000"/>
              </a:solidFill>
            </a:endParaRPr>
          </a:p>
        </p:txBody>
      </p:sp>
      <p:sp>
        <p:nvSpPr>
          <p:cNvPr id="27" name="Title 1"/>
          <p:cNvSpPr txBox="1">
            <a:spLocks/>
          </p:cNvSpPr>
          <p:nvPr/>
        </p:nvSpPr>
        <p:spPr>
          <a:xfrm>
            <a:off x="1963963" y="46037"/>
            <a:ext cx="6265637"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rgbClr val="FFFFFF"/>
                </a:solidFill>
              </a:rPr>
              <a:t>Landslide Monitoring </a:t>
            </a:r>
            <a:br>
              <a:rPr lang="en-US" sz="3600" dirty="0" smtClean="0">
                <a:solidFill>
                  <a:srgbClr val="FFFFFF"/>
                </a:solidFill>
              </a:rPr>
            </a:br>
            <a:r>
              <a:rPr lang="en-US" sz="3600" dirty="0" smtClean="0">
                <a:solidFill>
                  <a:srgbClr val="FFFFFF"/>
                </a:solidFill>
              </a:rPr>
              <a:t>North California / Eel River</a:t>
            </a:r>
            <a:endParaRPr lang="en-US" sz="3600" dirty="0">
              <a:solidFill>
                <a:srgbClr val="FFFFFF"/>
              </a:solidFill>
            </a:endParaRPr>
          </a:p>
        </p:txBody>
      </p:sp>
      <p:sp>
        <p:nvSpPr>
          <p:cNvPr id="28" name="Text Placeholder 6"/>
          <p:cNvSpPr txBox="1">
            <a:spLocks/>
          </p:cNvSpPr>
          <p:nvPr/>
        </p:nvSpPr>
        <p:spPr>
          <a:xfrm>
            <a:off x="5133000" y="1263212"/>
            <a:ext cx="4391997" cy="80443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i="1" dirty="0" smtClean="0"/>
              <a:t>A. </a:t>
            </a:r>
            <a:r>
              <a:rPr lang="en-US" sz="1600" i="1" dirty="0" err="1" smtClean="0"/>
              <a:t>Handwerger</a:t>
            </a:r>
            <a:r>
              <a:rPr lang="en-US" sz="1600" i="1" dirty="0" smtClean="0"/>
              <a:t>, M.-H. Huang, E.J. Fielding</a:t>
            </a:r>
          </a:p>
        </p:txBody>
      </p:sp>
    </p:spTree>
    <p:extLst>
      <p:ext uri="{BB962C8B-B14F-4D97-AF65-F5344CB8AC3E}">
        <p14:creationId xmlns:p14="http://schemas.microsoft.com/office/powerpoint/2010/main" val="366441784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4" y="3606717"/>
            <a:ext cx="3781210" cy="1151930"/>
          </a:xfrm>
          <a:prstGeom prst="rect">
            <a:avLst/>
          </a:prstGeom>
        </p:spPr>
      </p:pic>
      <p:sp>
        <p:nvSpPr>
          <p:cNvPr id="3" name="Title 2"/>
          <p:cNvSpPr>
            <a:spLocks noGrp="1"/>
          </p:cNvSpPr>
          <p:nvPr>
            <p:ph type="title" idx="4294967295"/>
          </p:nvPr>
        </p:nvSpPr>
        <p:spPr>
          <a:xfrm>
            <a:off x="1901061" y="-62363"/>
            <a:ext cx="5715000" cy="914400"/>
          </a:xfrm>
        </p:spPr>
        <p:txBody>
          <a:bodyPr>
            <a:noAutofit/>
          </a:bodyPr>
          <a:lstStyle/>
          <a:p>
            <a:pPr algn="l"/>
            <a:r>
              <a:rPr lang="en-US" sz="2400" b="1" dirty="0"/>
              <a:t>Time-series </a:t>
            </a:r>
            <a:r>
              <a:rPr lang="en-US" sz="2400" b="1" dirty="0" err="1"/>
              <a:t>InSAR</a:t>
            </a:r>
            <a:r>
              <a:rPr lang="en-US" sz="2400" b="1" dirty="0"/>
              <a:t> research </a:t>
            </a:r>
            <a:r>
              <a:rPr lang="en-US" sz="2400" b="1" dirty="0" smtClean="0"/>
              <a:t>Demonstration </a:t>
            </a:r>
            <a:r>
              <a:rPr lang="en-US" sz="2400" b="1" dirty="0"/>
              <a:t>of landslide mapping using </a:t>
            </a:r>
            <a:r>
              <a:rPr lang="en-US" sz="2400" b="1" dirty="0" smtClean="0"/>
              <a:t>Sentinel-1 (PNW, USA)</a:t>
            </a:r>
            <a:endParaRPr lang="en-US" sz="2400" dirty="0"/>
          </a:p>
        </p:txBody>
      </p:sp>
      <p:sp>
        <p:nvSpPr>
          <p:cNvPr id="5" name="Rectangle 4"/>
          <p:cNvSpPr/>
          <p:nvPr/>
        </p:nvSpPr>
        <p:spPr>
          <a:xfrm>
            <a:off x="132191" y="1250124"/>
            <a:ext cx="3537741" cy="2308324"/>
          </a:xfrm>
          <a:prstGeom prst="rect">
            <a:avLst/>
          </a:prstGeom>
        </p:spPr>
        <p:txBody>
          <a:bodyPr wrap="square">
            <a:spAutoFit/>
          </a:bodyPr>
          <a:lstStyle/>
          <a:p>
            <a:r>
              <a:rPr lang="en-US" dirty="0"/>
              <a:t>M</a:t>
            </a:r>
            <a:r>
              <a:rPr lang="en-US" dirty="0" smtClean="0"/>
              <a:t>ap </a:t>
            </a:r>
            <a:r>
              <a:rPr lang="en-US" dirty="0"/>
              <a:t>shows average line-of-sight surface displacement rates between Oct 2014-May 2017 using Sentinel 1 SAR data and processed using JPL’s ISCE </a:t>
            </a:r>
            <a:r>
              <a:rPr lang="en-US" dirty="0" smtClean="0"/>
              <a:t>processor and </a:t>
            </a:r>
            <a:r>
              <a:rPr lang="en-US" dirty="0" err="1"/>
              <a:t>StaMPS</a:t>
            </a:r>
            <a:r>
              <a:rPr lang="en-US" dirty="0"/>
              <a:t> time-series package</a:t>
            </a:r>
            <a:r>
              <a:rPr lang="en-US" dirty="0" smtClean="0"/>
              <a:t>.</a:t>
            </a:r>
          </a:p>
          <a:p>
            <a:pPr marL="285750" indent="-285750">
              <a:buFont typeface="Arial" panose="020B0604020202020204" pitchFamily="34" charset="0"/>
              <a:buChar char="•"/>
            </a:pPr>
            <a:endParaRPr lang="en-US" dirty="0"/>
          </a:p>
        </p:txBody>
      </p:sp>
      <p:sp>
        <p:nvSpPr>
          <p:cNvPr id="6" name="Rectangle 5"/>
          <p:cNvSpPr/>
          <p:nvPr/>
        </p:nvSpPr>
        <p:spPr>
          <a:xfrm>
            <a:off x="152400" y="6153835"/>
            <a:ext cx="3385341" cy="738664"/>
          </a:xfrm>
          <a:prstGeom prst="rect">
            <a:avLst/>
          </a:prstGeom>
        </p:spPr>
        <p:txBody>
          <a:bodyPr wrap="square">
            <a:spAutoFit/>
          </a:bodyPr>
          <a:lstStyle/>
          <a:p>
            <a:r>
              <a:rPr lang="en-US" sz="1400" b="1" dirty="0"/>
              <a:t>D. </a:t>
            </a:r>
            <a:r>
              <a:rPr lang="en-US" sz="1400" b="1" dirty="0" err="1"/>
              <a:t>Bekaert</a:t>
            </a:r>
            <a:r>
              <a:rPr lang="en-US" sz="1400" b="1" dirty="0"/>
              <a:t>, P. </a:t>
            </a:r>
            <a:r>
              <a:rPr lang="en-US" sz="1400" b="1" dirty="0" err="1"/>
              <a:t>Agram</a:t>
            </a:r>
            <a:r>
              <a:rPr lang="en-US" sz="1400" b="1" dirty="0"/>
              <a:t>, and H. </a:t>
            </a:r>
            <a:r>
              <a:rPr lang="en-US" sz="1400" b="1" dirty="0" err="1"/>
              <a:t>Fattahi</a:t>
            </a:r>
            <a:r>
              <a:rPr lang="en-US" sz="1400" b="1" dirty="0"/>
              <a:t>. (</a:t>
            </a:r>
            <a:r>
              <a:rPr lang="en-US" sz="1400" dirty="0"/>
              <a:t>Jet Propulsion Laboratory, California Institute of Technology)</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7741" y="1193906"/>
            <a:ext cx="5606259" cy="5606259"/>
          </a:xfrm>
          <a:prstGeom prst="rect">
            <a:avLst/>
          </a:prstGeom>
        </p:spPr>
      </p:pic>
      <p:sp>
        <p:nvSpPr>
          <p:cNvPr id="9" name="TextBox 8"/>
          <p:cNvSpPr txBox="1"/>
          <p:nvPr/>
        </p:nvSpPr>
        <p:spPr>
          <a:xfrm>
            <a:off x="59648" y="3352800"/>
            <a:ext cx="3610284" cy="276999"/>
          </a:xfrm>
          <a:prstGeom prst="rect">
            <a:avLst/>
          </a:prstGeom>
          <a:noFill/>
        </p:spPr>
        <p:txBody>
          <a:bodyPr wrap="none" rtlCol="0">
            <a:spAutoFit/>
          </a:bodyPr>
          <a:lstStyle/>
          <a:p>
            <a:r>
              <a:rPr lang="en-US" sz="1200" b="1" dirty="0">
                <a:solidFill>
                  <a:schemeClr val="accent2"/>
                </a:solidFill>
              </a:rPr>
              <a:t>LOS time-series with respect to each </a:t>
            </a:r>
            <a:r>
              <a:rPr lang="en-US" sz="1200" b="1" dirty="0" smtClean="0">
                <a:solidFill>
                  <a:schemeClr val="accent2"/>
                </a:solidFill>
              </a:rPr>
              <a:t>reference</a:t>
            </a:r>
            <a:endParaRPr lang="en-US" sz="1200" b="1" dirty="0">
              <a:solidFill>
                <a:schemeClr val="accent2"/>
              </a:solidFill>
            </a:endParaRPr>
          </a:p>
        </p:txBody>
      </p:sp>
      <p:sp>
        <p:nvSpPr>
          <p:cNvPr id="10" name="Rectangle 9"/>
          <p:cNvSpPr/>
          <p:nvPr/>
        </p:nvSpPr>
        <p:spPr>
          <a:xfrm>
            <a:off x="3372253" y="3583634"/>
            <a:ext cx="184941" cy="200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solidFill>
                  <a:srgbClr val="FFFFFF"/>
                </a:solidFill>
              </a:rPr>
              <a:t>A</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780" y="4735564"/>
            <a:ext cx="3845859" cy="1230675"/>
          </a:xfrm>
          <a:prstGeom prst="rect">
            <a:avLst/>
          </a:prstGeom>
        </p:spPr>
      </p:pic>
      <p:sp>
        <p:nvSpPr>
          <p:cNvPr id="12" name="Rectangle 11"/>
          <p:cNvSpPr/>
          <p:nvPr/>
        </p:nvSpPr>
        <p:spPr>
          <a:xfrm>
            <a:off x="3397279" y="4874982"/>
            <a:ext cx="159915" cy="23597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200" dirty="0">
                <a:solidFill>
                  <a:srgbClr val="FFFFFF"/>
                </a:solidFill>
              </a:rPr>
              <a:t>H</a:t>
            </a:r>
          </a:p>
        </p:txBody>
      </p:sp>
    </p:spTree>
    <p:extLst>
      <p:ext uri="{BB962C8B-B14F-4D97-AF65-F5344CB8AC3E}">
        <p14:creationId xmlns:p14="http://schemas.microsoft.com/office/powerpoint/2010/main" val="2372828077"/>
      </p:ext>
    </p:extLst>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a:spLocks noGrp="1"/>
          </p:cNvSpPr>
          <p:nvPr>
            <p:ph idx="1"/>
          </p:nvPr>
        </p:nvSpPr>
        <p:spPr>
          <a:xfrm>
            <a:off x="193789" y="6386248"/>
            <a:ext cx="8837322" cy="528195"/>
          </a:xfrm>
        </p:spPr>
        <p:txBody>
          <a:bodyPr>
            <a:normAutofit fontScale="92500" lnSpcReduction="20000"/>
          </a:bodyPr>
          <a:lstStyle/>
          <a:p>
            <a:pPr marL="0" indent="0">
              <a:buNone/>
            </a:pPr>
            <a:r>
              <a:rPr lang="en-US" sz="1200" dirty="0" smtClean="0"/>
              <a:t>Source: https</a:t>
            </a:r>
            <a:r>
              <a:rPr lang="en-US" sz="1200" dirty="0"/>
              <a:t>://www.smu.edu/-/media/Site/Dedman/Academics/Departments/EarthSciences/PDF/Lu/136_Hu_et_al_InSAR_Cacades_Landslide_Complex_RSE_2016.ashx?la=</a:t>
            </a:r>
            <a:r>
              <a:rPr lang="en-US" sz="1200" dirty="0" smtClean="0"/>
              <a:t>en</a:t>
            </a:r>
            <a:endParaRPr lang="en-US" sz="1200" dirty="0"/>
          </a:p>
        </p:txBody>
      </p:sp>
      <p:pic>
        <p:nvPicPr>
          <p:cNvPr id="3" name="Picture 3"/>
          <p:cNvPicPr>
            <a:picLocks noChangeAspect="1"/>
          </p:cNvPicPr>
          <p:nvPr/>
        </p:nvPicPr>
        <p:blipFill>
          <a:blip r:embed="rId2"/>
          <a:stretch>
            <a:fillRect/>
          </a:stretch>
        </p:blipFill>
        <p:spPr>
          <a:xfrm>
            <a:off x="5076460" y="1253684"/>
            <a:ext cx="3448050" cy="5019675"/>
          </a:xfrm>
          <a:prstGeom prst="rect">
            <a:avLst/>
          </a:prstGeom>
        </p:spPr>
      </p:pic>
      <p:pic>
        <p:nvPicPr>
          <p:cNvPr id="4" name="Picture 4"/>
          <p:cNvPicPr>
            <a:picLocks noChangeAspect="1"/>
          </p:cNvPicPr>
          <p:nvPr/>
        </p:nvPicPr>
        <p:blipFill>
          <a:blip r:embed="rId3"/>
          <a:stretch>
            <a:fillRect/>
          </a:stretch>
        </p:blipFill>
        <p:spPr>
          <a:xfrm>
            <a:off x="1071923" y="2000719"/>
            <a:ext cx="3579332" cy="3587598"/>
          </a:xfrm>
          <a:prstGeom prst="rect">
            <a:avLst/>
          </a:prstGeom>
        </p:spPr>
      </p:pic>
      <p:cxnSp>
        <p:nvCxnSpPr>
          <p:cNvPr id="5" name="Straight Connector 6"/>
          <p:cNvCxnSpPr/>
          <p:nvPr/>
        </p:nvCxnSpPr>
        <p:spPr>
          <a:xfrm>
            <a:off x="2949702" y="3406859"/>
            <a:ext cx="3103808" cy="772732"/>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TextBox 8"/>
          <p:cNvSpPr txBox="1"/>
          <p:nvPr/>
        </p:nvSpPr>
        <p:spPr>
          <a:xfrm>
            <a:off x="402267" y="5613022"/>
            <a:ext cx="4649512" cy="584776"/>
          </a:xfrm>
          <a:prstGeom prst="rect">
            <a:avLst/>
          </a:prstGeom>
          <a:noFill/>
        </p:spPr>
        <p:txBody>
          <a:bodyPr wrap="square" rtlCol="0">
            <a:spAutoFit/>
          </a:bodyPr>
          <a:lstStyle/>
          <a:p>
            <a:pPr algn="ctr"/>
            <a:r>
              <a:rPr lang="en-US" sz="1600" dirty="0" smtClean="0"/>
              <a:t>Movement (in mm) of </a:t>
            </a:r>
            <a:r>
              <a:rPr lang="en-US" sz="1600" dirty="0"/>
              <a:t>the Crescent Lake </a:t>
            </a:r>
            <a:r>
              <a:rPr lang="en-US" sz="1600" dirty="0" smtClean="0"/>
              <a:t>Landslide from </a:t>
            </a:r>
            <a:r>
              <a:rPr lang="en-US" sz="1600" dirty="0"/>
              <a:t>2007 to </a:t>
            </a:r>
            <a:r>
              <a:rPr lang="en-US" sz="1600" dirty="0" smtClean="0"/>
              <a:t>2011 using </a:t>
            </a:r>
            <a:r>
              <a:rPr lang="en-US" sz="1600" dirty="0" err="1" smtClean="0"/>
              <a:t>InSAR</a:t>
            </a:r>
            <a:r>
              <a:rPr lang="en-US" sz="1600" dirty="0" smtClean="0"/>
              <a:t> techniques</a:t>
            </a:r>
            <a:endParaRPr lang="en-US" sz="1600" dirty="0"/>
          </a:p>
        </p:txBody>
      </p:sp>
      <p:sp>
        <p:nvSpPr>
          <p:cNvPr id="7" name="Title 1"/>
          <p:cNvSpPr>
            <a:spLocks noGrp="1"/>
          </p:cNvSpPr>
          <p:nvPr>
            <p:ph type="title"/>
          </p:nvPr>
        </p:nvSpPr>
        <p:spPr>
          <a:xfrm>
            <a:off x="76200" y="1265237"/>
            <a:ext cx="5023556" cy="1325563"/>
          </a:xfrm>
        </p:spPr>
        <p:txBody>
          <a:bodyPr>
            <a:noAutofit/>
          </a:bodyPr>
          <a:lstStyle/>
          <a:p>
            <a:pPr algn="ctr"/>
            <a:r>
              <a:rPr lang="en-US" sz="1600" b="1" dirty="0" smtClean="0">
                <a:solidFill>
                  <a:schemeClr val="tx1"/>
                </a:solidFill>
                <a:latin typeface="Calibri"/>
                <a:cs typeface="Calibri"/>
              </a:rPr>
              <a:t>Previous demonstrations of </a:t>
            </a:r>
            <a:r>
              <a:rPr lang="en-US" sz="1600" b="1" dirty="0" err="1" smtClean="0">
                <a:solidFill>
                  <a:schemeClr val="tx1"/>
                </a:solidFill>
                <a:latin typeface="Calibri"/>
                <a:cs typeface="Calibri"/>
              </a:rPr>
              <a:t>InSAR</a:t>
            </a:r>
            <a:r>
              <a:rPr lang="en-US" sz="1600" b="1" dirty="0" smtClean="0">
                <a:solidFill>
                  <a:schemeClr val="tx1"/>
                </a:solidFill>
                <a:latin typeface="Calibri"/>
                <a:cs typeface="Calibri"/>
              </a:rPr>
              <a:t> movement analyses for Washington State Landslides</a:t>
            </a:r>
            <a:br>
              <a:rPr lang="en-US" sz="1600" b="1" dirty="0" smtClean="0">
                <a:solidFill>
                  <a:schemeClr val="tx1"/>
                </a:solidFill>
                <a:latin typeface="Calibri"/>
                <a:cs typeface="Calibri"/>
              </a:rPr>
            </a:br>
            <a:r>
              <a:rPr lang="en-US" sz="1600" b="1" dirty="0" smtClean="0">
                <a:solidFill>
                  <a:schemeClr val="tx1"/>
                </a:solidFill>
                <a:latin typeface="Calibri"/>
                <a:cs typeface="Calibri"/>
              </a:rPr>
              <a:t>(Columbia River)</a:t>
            </a:r>
            <a:endParaRPr lang="en-US" sz="1600" b="1" dirty="0">
              <a:solidFill>
                <a:schemeClr val="tx1"/>
              </a:solidFill>
              <a:latin typeface="Calibri"/>
              <a:cs typeface="Calibri"/>
            </a:endParaRPr>
          </a:p>
        </p:txBody>
      </p:sp>
      <p:sp>
        <p:nvSpPr>
          <p:cNvPr id="8" name="Title 1"/>
          <p:cNvSpPr txBox="1">
            <a:spLocks/>
          </p:cNvSpPr>
          <p:nvPr/>
        </p:nvSpPr>
        <p:spPr>
          <a:xfrm>
            <a:off x="1371600" y="122237"/>
            <a:ext cx="657043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smtClean="0">
                <a:solidFill>
                  <a:srgbClr val="FFFFFF"/>
                </a:solidFill>
              </a:rPr>
              <a:t>Landslide Monitoring </a:t>
            </a:r>
            <a:br>
              <a:rPr lang="en-US" sz="3200" dirty="0" smtClean="0">
                <a:solidFill>
                  <a:srgbClr val="FFFFFF"/>
                </a:solidFill>
              </a:rPr>
            </a:br>
            <a:r>
              <a:rPr lang="en-US" sz="3200" dirty="0" smtClean="0">
                <a:solidFill>
                  <a:srgbClr val="FFFFFF"/>
                </a:solidFill>
              </a:rPr>
              <a:t>Washington / Columbia River</a:t>
            </a:r>
            <a:endParaRPr lang="en-US" sz="3200" dirty="0">
              <a:solidFill>
                <a:srgbClr val="FFFFFF"/>
              </a:solidFill>
            </a:endParaRPr>
          </a:p>
        </p:txBody>
      </p:sp>
    </p:spTree>
    <p:extLst>
      <p:ext uri="{BB962C8B-B14F-4D97-AF65-F5344CB8AC3E}">
        <p14:creationId xmlns:p14="http://schemas.microsoft.com/office/powerpoint/2010/main" val="395076981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1752600" y="1371600"/>
            <a:ext cx="7315200" cy="4724400"/>
          </a:xfrm>
        </p:spPr>
        <p:txBody>
          <a:bodyPr/>
          <a:lstStyle/>
          <a:p>
            <a:pPr eaLnBrk="1" fontAlgn="auto" hangingPunct="1">
              <a:spcAft>
                <a:spcPts val="0"/>
              </a:spcAft>
              <a:buFont typeface="Arial"/>
              <a:buChar char="•"/>
              <a:defRPr/>
            </a:pPr>
            <a:endParaRPr lang="en-US" sz="2400" dirty="0">
              <a:sym typeface="Arial Bold"/>
            </a:endParaRPr>
          </a:p>
          <a:p>
            <a:pPr marL="0" indent="0" eaLnBrk="1" fontAlgn="auto" hangingPunct="1">
              <a:spcAft>
                <a:spcPts val="0"/>
              </a:spcAft>
              <a:buFont typeface="Arial"/>
              <a:buNone/>
              <a:defRPr/>
            </a:pPr>
            <a:r>
              <a:rPr lang="en-US" sz="2400" b="1" dirty="0">
                <a:sym typeface="Arial Bold"/>
              </a:rPr>
              <a:t>Dr. Dalia Kirschbaum</a:t>
            </a:r>
            <a:r>
              <a:rPr lang="en-US" sz="2400" dirty="0">
                <a:sym typeface="Arial Bold"/>
              </a:rPr>
              <a:t>, NASA Goddard Space Flight Center, Maryland, USA</a:t>
            </a:r>
          </a:p>
          <a:p>
            <a:pPr marL="0" indent="0" eaLnBrk="1" fontAlgn="auto" hangingPunct="1">
              <a:spcAft>
                <a:spcPts val="0"/>
              </a:spcAft>
              <a:buFont typeface="Arial"/>
              <a:buNone/>
              <a:defRPr/>
            </a:pPr>
            <a:endParaRPr lang="en-US" sz="2400" b="1" dirty="0" smtClean="0">
              <a:sym typeface="Arial Bold"/>
            </a:endParaRPr>
          </a:p>
          <a:p>
            <a:pPr marL="0" indent="0" eaLnBrk="1" fontAlgn="auto" hangingPunct="1">
              <a:spcAft>
                <a:spcPts val="0"/>
              </a:spcAft>
              <a:buFont typeface="Arial"/>
              <a:buNone/>
              <a:defRPr/>
            </a:pPr>
            <a:r>
              <a:rPr lang="en-US" sz="2400" b="1" dirty="0">
                <a:sym typeface="Arial Bold"/>
              </a:rPr>
              <a:t>Dr. Jonathan Godt</a:t>
            </a:r>
            <a:r>
              <a:rPr lang="en-US" sz="2400" dirty="0">
                <a:sym typeface="Arial Bold"/>
              </a:rPr>
              <a:t>, Landslide Hazards Coordinator, U.S. Geological Survey, Colorado, USA</a:t>
            </a:r>
          </a:p>
          <a:p>
            <a:pPr marL="0" indent="0" eaLnBrk="1" fontAlgn="auto" hangingPunct="1">
              <a:spcAft>
                <a:spcPts val="0"/>
              </a:spcAft>
              <a:buFont typeface="Arial"/>
              <a:buNone/>
              <a:defRPr/>
            </a:pPr>
            <a:endParaRPr lang="en-US" sz="2400" b="1" dirty="0" smtClean="0">
              <a:sym typeface="Arial Bold"/>
            </a:endParaRPr>
          </a:p>
          <a:p>
            <a:pPr marL="0" indent="0" eaLnBrk="1" fontAlgn="auto" hangingPunct="1">
              <a:spcAft>
                <a:spcPts val="0"/>
              </a:spcAft>
              <a:buFont typeface="Arial"/>
              <a:buNone/>
              <a:defRPr/>
            </a:pPr>
            <a:r>
              <a:rPr lang="en-US" sz="2400" b="1" dirty="0">
                <a:sym typeface="Arial Bold"/>
              </a:rPr>
              <a:t>Dr. Jean-Philippe Malet</a:t>
            </a:r>
            <a:r>
              <a:rPr lang="en-US" sz="2400" dirty="0">
                <a:sym typeface="Arial Bold"/>
              </a:rPr>
              <a:t>, School and Observatory of Earth Sciences, University </a:t>
            </a:r>
            <a:r>
              <a:rPr lang="en-US" sz="2400" dirty="0">
                <a:solidFill>
                  <a:schemeClr val="tx1"/>
                </a:solidFill>
                <a:sym typeface="Arial Bold"/>
              </a:rPr>
              <a:t>of Strasbourg</a:t>
            </a:r>
            <a:r>
              <a:rPr lang="en-US" sz="2400" dirty="0" smtClean="0">
                <a:sym typeface="Arial Bold"/>
              </a:rPr>
              <a:t>, </a:t>
            </a:r>
            <a:r>
              <a:rPr lang="en-US" sz="2400" dirty="0">
                <a:sym typeface="Arial Bold"/>
              </a:rPr>
              <a:t>France</a:t>
            </a:r>
          </a:p>
          <a:p>
            <a:pPr marL="0" indent="0" eaLnBrk="1" fontAlgn="auto" hangingPunct="1">
              <a:spcAft>
                <a:spcPts val="0"/>
              </a:spcAft>
              <a:buFont typeface="Arial"/>
              <a:buNone/>
              <a:defRPr/>
            </a:pPr>
            <a:endParaRPr lang="en-US" sz="2400" b="1" dirty="0" smtClean="0">
              <a:sym typeface="Arial Bold"/>
            </a:endParaRPr>
          </a:p>
          <a:p>
            <a:pPr marL="0" indent="0" eaLnBrk="1" fontAlgn="auto" hangingPunct="1">
              <a:spcAft>
                <a:spcPts val="0"/>
              </a:spcAft>
              <a:buFont typeface="Arial"/>
              <a:buNone/>
              <a:defRPr/>
            </a:pPr>
            <a:r>
              <a:rPr lang="en-US" sz="2400" b="1" dirty="0" smtClean="0">
                <a:sym typeface="Arial Bold"/>
              </a:rPr>
              <a:t>Dr</a:t>
            </a:r>
            <a:r>
              <a:rPr lang="en-US" sz="2400" b="1" dirty="0">
                <a:sym typeface="Arial Bold"/>
              </a:rPr>
              <a:t>. Sigrid Roessner, </a:t>
            </a:r>
            <a:r>
              <a:rPr lang="en-US" sz="2400" dirty="0">
                <a:sym typeface="Arial Bold"/>
              </a:rPr>
              <a:t>GFZ German Research Centre for </a:t>
            </a:r>
            <a:r>
              <a:rPr lang="en-US" sz="2400" dirty="0" smtClean="0">
                <a:sym typeface="Arial Bold"/>
              </a:rPr>
              <a:t>Geosciences, Germany</a:t>
            </a:r>
            <a:endParaRPr lang="en-US" sz="2400" dirty="0">
              <a:sym typeface="Arial Bold"/>
            </a:endParaRPr>
          </a:p>
          <a:p>
            <a:pPr eaLnBrk="1" fontAlgn="auto" hangingPunct="1">
              <a:spcAft>
                <a:spcPts val="0"/>
              </a:spcAft>
              <a:buFont typeface="Arial"/>
              <a:buChar char="•"/>
              <a:defRPr/>
            </a:pPr>
            <a:endParaRPr lang="en-US" sz="2400" dirty="0" smtClean="0">
              <a:sym typeface="Arial Bold"/>
            </a:endParaRPr>
          </a:p>
          <a:p>
            <a:pPr marL="0" indent="0" eaLnBrk="1" fontAlgn="auto" hangingPunct="1">
              <a:spcAft>
                <a:spcPts val="0"/>
              </a:spcAft>
              <a:buFont typeface="Arial"/>
              <a:buNone/>
              <a:defRPr/>
            </a:pPr>
            <a:endParaRPr lang="en-US" sz="2400" dirty="0">
              <a:sym typeface="Arial Bold"/>
            </a:endParaRPr>
          </a:p>
          <a:p>
            <a:pPr marL="0" indent="0" eaLnBrk="1" fontAlgn="auto" hangingPunct="1">
              <a:spcAft>
                <a:spcPts val="0"/>
              </a:spcAft>
              <a:buFont typeface="Arial"/>
              <a:buNone/>
              <a:defRPr/>
            </a:pPr>
            <a:endParaRPr lang="en-US" sz="2400" dirty="0">
              <a:sym typeface="Arial Bold"/>
            </a:endParaRPr>
          </a:p>
        </p:txBody>
      </p:sp>
      <p:sp>
        <p:nvSpPr>
          <p:cNvPr id="17411" name="Title 2"/>
          <p:cNvSpPr>
            <a:spLocks noGrp="1"/>
          </p:cNvSpPr>
          <p:nvPr>
            <p:ph type="title" idx="4294967295"/>
          </p:nvPr>
        </p:nvSpPr>
        <p:spPr bwMode="auto">
          <a:xfrm>
            <a:off x="-228600" y="304800"/>
            <a:ext cx="75438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de-DE" smtClean="0">
                <a:latin typeface="Arial Bold" pitchFamily="34" charset="0"/>
                <a:ea typeface="Arial Bold" pitchFamily="34" charset="0"/>
                <a:cs typeface="Arial Bold" pitchFamily="34" charset="0"/>
              </a:rPr>
              <a:t>Co-leads of landslide pilot</a:t>
            </a:r>
          </a:p>
        </p:txBody>
      </p:sp>
      <p:pic>
        <p:nvPicPr>
          <p:cNvPr id="17412"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3563" y="5334000"/>
            <a:ext cx="9921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3088" y="4005263"/>
            <a:ext cx="912812"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descr="Image result for Jonathan Godt USGS imag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3088" y="2835275"/>
            <a:ext cx="912812"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6" descr="Image result for dalia kirschbaum nasa bio"/>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7688" y="1620838"/>
            <a:ext cx="962025"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890882" y="117820"/>
            <a:ext cx="5652917" cy="9807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auto">
              <a:spcBef>
                <a:spcPts val="0"/>
              </a:spcBef>
              <a:spcAft>
                <a:spcPts val="0"/>
              </a:spcAft>
            </a:pPr>
            <a:r>
              <a:rPr lang="fr-FR" sz="2400" dirty="0" err="1">
                <a:solidFill>
                  <a:srgbClr val="FFFFFF"/>
                </a:solidFill>
              </a:rPr>
              <a:t>Generalizing</a:t>
            </a:r>
            <a:r>
              <a:rPr lang="fr-FR" sz="2400" dirty="0">
                <a:solidFill>
                  <a:srgbClr val="FFFFFF"/>
                </a:solidFill>
              </a:rPr>
              <a:t> the </a:t>
            </a:r>
            <a:r>
              <a:rPr lang="fr-FR" sz="2400" dirty="0" err="1">
                <a:solidFill>
                  <a:srgbClr val="FFFFFF"/>
                </a:solidFill>
              </a:rPr>
              <a:t>creation</a:t>
            </a:r>
            <a:r>
              <a:rPr lang="fr-FR" sz="2400" dirty="0">
                <a:solidFill>
                  <a:srgbClr val="FFFFFF"/>
                </a:solidFill>
              </a:rPr>
              <a:t> </a:t>
            </a:r>
            <a:r>
              <a:rPr lang="fr-FR" sz="2400" dirty="0" smtClean="0">
                <a:solidFill>
                  <a:srgbClr val="FFFFFF"/>
                </a:solidFill>
              </a:rPr>
              <a:t>of EO-</a:t>
            </a:r>
            <a:r>
              <a:rPr lang="fr-FR" sz="2400" dirty="0" err="1" smtClean="0">
                <a:solidFill>
                  <a:srgbClr val="FFFFFF"/>
                </a:solidFill>
              </a:rPr>
              <a:t>based</a:t>
            </a:r>
            <a:r>
              <a:rPr lang="fr-FR" sz="2400" dirty="0" smtClean="0">
                <a:solidFill>
                  <a:srgbClr val="FFFFFF"/>
                </a:solidFill>
              </a:rPr>
              <a:t> </a:t>
            </a:r>
            <a:r>
              <a:rPr lang="fr-FR" sz="2400" dirty="0">
                <a:solidFill>
                  <a:srgbClr val="FFFFFF"/>
                </a:solidFill>
              </a:rPr>
              <a:t>inventories </a:t>
            </a:r>
            <a:r>
              <a:rPr lang="fr-FR" sz="2400" dirty="0" err="1">
                <a:solidFill>
                  <a:srgbClr val="FFFFFF"/>
                </a:solidFill>
              </a:rPr>
              <a:t>after</a:t>
            </a:r>
            <a:r>
              <a:rPr lang="fr-FR" sz="2400" dirty="0">
                <a:solidFill>
                  <a:srgbClr val="FFFFFF"/>
                </a:solidFill>
              </a:rPr>
              <a:t> </a:t>
            </a:r>
            <a:r>
              <a:rPr lang="fr-FR" sz="2400" dirty="0" smtClean="0">
                <a:solidFill>
                  <a:srgbClr val="FFFFFF"/>
                </a:solidFill>
              </a:rPr>
              <a:t>major </a:t>
            </a:r>
            <a:r>
              <a:rPr lang="fr-FR" sz="2400" dirty="0" err="1" smtClean="0">
                <a:solidFill>
                  <a:srgbClr val="FFFFFF"/>
                </a:solidFill>
              </a:rPr>
              <a:t>triggering</a:t>
            </a:r>
            <a:r>
              <a:rPr lang="fr-FR" sz="2400" dirty="0" smtClean="0">
                <a:solidFill>
                  <a:srgbClr val="FFFFFF"/>
                </a:solidFill>
              </a:rPr>
              <a:t> </a:t>
            </a:r>
            <a:r>
              <a:rPr lang="fr-FR" sz="2400" dirty="0" err="1">
                <a:solidFill>
                  <a:srgbClr val="FFFFFF"/>
                </a:solidFill>
              </a:rPr>
              <a:t>events</a:t>
            </a:r>
            <a:endParaRPr lang="fr-FR" sz="2400" dirty="0">
              <a:solidFill>
                <a:srgbClr val="FFFFFF"/>
              </a:solidFill>
            </a:endParaRPr>
          </a:p>
        </p:txBody>
      </p:sp>
      <p:sp>
        <p:nvSpPr>
          <p:cNvPr id="3" name="Text Box 3"/>
          <p:cNvSpPr txBox="1">
            <a:spLocks noChangeArrowheads="1"/>
          </p:cNvSpPr>
          <p:nvPr/>
        </p:nvSpPr>
        <p:spPr bwMode="auto">
          <a:xfrm>
            <a:off x="4132927" y="1469220"/>
            <a:ext cx="4724400"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087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 pos="7188200" algn="l"/>
                <a:tab pos="7637463" algn="l"/>
                <a:tab pos="8086725" algn="l"/>
              </a:tabLst>
              <a:defRPr>
                <a:solidFill>
                  <a:srgbClr val="000000"/>
                </a:solidFill>
                <a:latin typeface="Arial" charset="0"/>
                <a:ea typeface="ＭＳ Ｐゴシック" charset="0"/>
                <a:cs typeface="Microsoft YaHei" charset="0"/>
              </a:defRPr>
            </a:lvl9pPr>
          </a:lstStyle>
          <a:p>
            <a:pPr algn="just" defTabSz="914400" fontAlgn="auto">
              <a:spcBef>
                <a:spcPts val="0"/>
              </a:spcBef>
              <a:spcAft>
                <a:spcPts val="0"/>
              </a:spcAft>
            </a:pPr>
            <a:r>
              <a:rPr lang="de-DE" sz="1400" dirty="0" err="1" smtClean="0"/>
              <a:t>Systematizing</a:t>
            </a:r>
            <a:r>
              <a:rPr lang="de-DE" sz="1400" dirty="0" smtClean="0"/>
              <a:t> </a:t>
            </a:r>
            <a:r>
              <a:rPr lang="de-DE" sz="1400" dirty="0" err="1" smtClean="0"/>
              <a:t>the</a:t>
            </a:r>
            <a:r>
              <a:rPr lang="de-DE" sz="1400" dirty="0" smtClean="0"/>
              <a:t> </a:t>
            </a:r>
            <a:r>
              <a:rPr lang="de-DE" sz="1400" dirty="0" err="1" smtClean="0"/>
              <a:t>creation</a:t>
            </a:r>
            <a:r>
              <a:rPr lang="de-DE" sz="1400" dirty="0" smtClean="0"/>
              <a:t> </a:t>
            </a:r>
            <a:r>
              <a:rPr lang="de-DE" sz="1400" dirty="0" err="1" smtClean="0"/>
              <a:t>of</a:t>
            </a:r>
            <a:r>
              <a:rPr lang="de-DE" sz="1400" dirty="0" smtClean="0"/>
              <a:t> EO-</a:t>
            </a:r>
            <a:r>
              <a:rPr lang="de-DE" sz="1400" dirty="0" err="1" smtClean="0"/>
              <a:t>based</a:t>
            </a:r>
            <a:r>
              <a:rPr lang="de-DE" sz="1400" dirty="0" smtClean="0"/>
              <a:t> </a:t>
            </a:r>
            <a:r>
              <a:rPr lang="de-DE" sz="1400" dirty="0" err="1" smtClean="0"/>
              <a:t>landslide</a:t>
            </a:r>
            <a:r>
              <a:rPr lang="de-DE" sz="1400" dirty="0" smtClean="0"/>
              <a:t> </a:t>
            </a:r>
            <a:r>
              <a:rPr lang="de-DE" sz="1400" dirty="0" err="1" smtClean="0"/>
              <a:t>inventory</a:t>
            </a:r>
            <a:r>
              <a:rPr lang="de-DE" sz="1400" dirty="0" smtClean="0"/>
              <a:t> after </a:t>
            </a:r>
            <a:r>
              <a:rPr lang="de-DE" sz="1400" dirty="0" err="1" smtClean="0"/>
              <a:t>major</a:t>
            </a:r>
            <a:r>
              <a:rPr lang="de-DE" sz="1400" dirty="0" smtClean="0"/>
              <a:t> </a:t>
            </a:r>
            <a:r>
              <a:rPr lang="de-DE" sz="1400" dirty="0" err="1" smtClean="0"/>
              <a:t>triggering</a:t>
            </a:r>
            <a:r>
              <a:rPr lang="de-DE" sz="1400" dirty="0" smtClean="0"/>
              <a:t> </a:t>
            </a:r>
            <a:r>
              <a:rPr lang="de-DE" sz="1400" dirty="0" err="1" smtClean="0"/>
              <a:t>events</a:t>
            </a:r>
            <a:r>
              <a:rPr lang="de-DE" sz="1400" dirty="0" smtClean="0"/>
              <a:t> (ETQ &gt; </a:t>
            </a:r>
            <a:r>
              <a:rPr lang="de-DE" sz="1400" dirty="0" err="1" smtClean="0"/>
              <a:t>threshold</a:t>
            </a:r>
            <a:r>
              <a:rPr lang="de-DE" sz="1400" dirty="0" smtClean="0"/>
              <a:t> M</a:t>
            </a:r>
            <a:r>
              <a:rPr lang="de-DE" sz="1400" baseline="-25000" dirty="0" smtClean="0"/>
              <a:t>L</a:t>
            </a:r>
            <a:r>
              <a:rPr lang="de-DE" sz="1400" dirty="0" smtClean="0"/>
              <a:t>; </a:t>
            </a:r>
            <a:r>
              <a:rPr lang="de-DE" sz="1400" dirty="0" err="1" smtClean="0"/>
              <a:t>rainfall</a:t>
            </a:r>
            <a:r>
              <a:rPr lang="de-DE" sz="1400" dirty="0" smtClean="0"/>
              <a:t> </a:t>
            </a:r>
            <a:r>
              <a:rPr lang="de-DE" sz="1400" dirty="0" err="1" smtClean="0"/>
              <a:t>event</a:t>
            </a:r>
            <a:r>
              <a:rPr lang="de-DE" sz="1400" dirty="0" smtClean="0"/>
              <a:t> &gt; XX mm) </a:t>
            </a:r>
            <a:r>
              <a:rPr lang="de-DE" sz="1400" dirty="0" err="1" smtClean="0"/>
              <a:t>at</a:t>
            </a:r>
            <a:r>
              <a:rPr lang="de-DE" sz="1400" dirty="0" smtClean="0"/>
              <a:t> </a:t>
            </a:r>
            <a:r>
              <a:rPr lang="de-DE" sz="1400" dirty="0" err="1" smtClean="0"/>
              <a:t>the</a:t>
            </a:r>
            <a:r>
              <a:rPr lang="de-DE" sz="1400" dirty="0" smtClean="0"/>
              <a:t> global </a:t>
            </a:r>
            <a:r>
              <a:rPr lang="de-DE" sz="1400" dirty="0" err="1" smtClean="0"/>
              <a:t>scale</a:t>
            </a:r>
            <a:endParaRPr lang="de-DE" sz="1400" dirty="0"/>
          </a:p>
          <a:p>
            <a:pPr algn="just" defTabSz="914400" fontAlgn="auto">
              <a:spcBef>
                <a:spcPts val="0"/>
              </a:spcBef>
              <a:spcAft>
                <a:spcPts val="0"/>
              </a:spcAft>
            </a:pPr>
            <a:r>
              <a:rPr lang="de-DE" sz="1400" dirty="0" err="1" smtClean="0"/>
              <a:t>Document</a:t>
            </a:r>
            <a:r>
              <a:rPr lang="de-DE" sz="1400" dirty="0" smtClean="0"/>
              <a:t> </a:t>
            </a:r>
            <a:r>
              <a:rPr lang="de-DE" sz="1400" dirty="0" err="1" smtClean="0"/>
              <a:t>the</a:t>
            </a:r>
            <a:r>
              <a:rPr lang="de-DE" sz="1400" dirty="0" smtClean="0"/>
              <a:t> </a:t>
            </a:r>
            <a:r>
              <a:rPr lang="de-DE" sz="1400" dirty="0" err="1" smtClean="0"/>
              <a:t>triggering</a:t>
            </a:r>
            <a:r>
              <a:rPr lang="de-DE" sz="1400" dirty="0" smtClean="0"/>
              <a:t> </a:t>
            </a:r>
            <a:r>
              <a:rPr lang="de-DE" sz="1400" dirty="0" err="1" smtClean="0"/>
              <a:t>event</a:t>
            </a:r>
            <a:r>
              <a:rPr lang="de-DE" sz="1400" dirty="0" smtClean="0"/>
              <a:t> (</a:t>
            </a:r>
            <a:r>
              <a:rPr lang="de-DE" sz="1400" dirty="0" err="1" smtClean="0"/>
              <a:t>seismology</a:t>
            </a:r>
            <a:r>
              <a:rPr lang="de-DE" sz="1400" dirty="0" smtClean="0"/>
              <a:t>, EO-</a:t>
            </a:r>
            <a:r>
              <a:rPr lang="de-DE" sz="1400" dirty="0" err="1" smtClean="0"/>
              <a:t>based</a:t>
            </a:r>
            <a:r>
              <a:rPr lang="de-DE" sz="1400" dirty="0" smtClean="0"/>
              <a:t> </a:t>
            </a:r>
            <a:r>
              <a:rPr lang="de-DE" sz="1400" dirty="0" err="1" smtClean="0"/>
              <a:t>rainfall</a:t>
            </a:r>
            <a:r>
              <a:rPr lang="de-DE" sz="1400" dirty="0" smtClean="0"/>
              <a:t> </a:t>
            </a:r>
            <a:r>
              <a:rPr lang="de-DE" sz="1400" dirty="0" err="1" smtClean="0"/>
              <a:t>estimate</a:t>
            </a:r>
            <a:r>
              <a:rPr lang="de-DE" sz="1400" dirty="0" smtClean="0"/>
              <a:t> </a:t>
            </a:r>
            <a:r>
              <a:rPr lang="de-DE" sz="1400" dirty="0" err="1" smtClean="0"/>
              <a:t>using</a:t>
            </a:r>
            <a:r>
              <a:rPr lang="de-DE" sz="1400" dirty="0" smtClean="0"/>
              <a:t> GPM)</a:t>
            </a:r>
          </a:p>
          <a:p>
            <a:pPr algn="just" defTabSz="914400" fontAlgn="auto">
              <a:spcBef>
                <a:spcPts val="0"/>
              </a:spcBef>
              <a:spcAft>
                <a:spcPts val="0"/>
              </a:spcAft>
            </a:pPr>
            <a:endParaRPr lang="de-DE" sz="1400" dirty="0" smtClean="0"/>
          </a:p>
          <a:p>
            <a:pPr marL="285750" indent="-285750" algn="just" defTabSz="914400" fontAlgn="auto">
              <a:spcBef>
                <a:spcPts val="0"/>
              </a:spcBef>
              <a:spcAft>
                <a:spcPts val="0"/>
              </a:spcAft>
              <a:buFont typeface="Wingdings" charset="0"/>
              <a:buChar char="à"/>
            </a:pPr>
            <a:r>
              <a:rPr lang="de-DE" sz="1400" dirty="0" smtClean="0">
                <a:sym typeface="Wingdings"/>
              </a:rPr>
              <a:t>Create </a:t>
            </a:r>
            <a:r>
              <a:rPr lang="de-DE" sz="1400" dirty="0" err="1" smtClean="0">
                <a:sym typeface="Wingdings"/>
              </a:rPr>
              <a:t>scaling</a:t>
            </a:r>
            <a:r>
              <a:rPr lang="de-DE" sz="1400" dirty="0" smtClean="0">
                <a:sym typeface="Wingdings"/>
              </a:rPr>
              <a:t> </a:t>
            </a:r>
            <a:r>
              <a:rPr lang="de-DE" sz="1400" dirty="0" err="1" smtClean="0">
                <a:sym typeface="Wingdings"/>
              </a:rPr>
              <a:t>laws</a:t>
            </a:r>
            <a:r>
              <a:rPr lang="de-DE" sz="1400" dirty="0" smtClean="0">
                <a:sym typeface="Wingdings"/>
              </a:rPr>
              <a:t> </a:t>
            </a:r>
            <a:r>
              <a:rPr lang="de-DE" sz="1400" dirty="0" err="1" smtClean="0">
                <a:sym typeface="Wingdings"/>
              </a:rPr>
              <a:t>relating</a:t>
            </a:r>
            <a:r>
              <a:rPr lang="de-DE" sz="1400" dirty="0" smtClean="0">
                <a:sym typeface="Wingdings"/>
              </a:rPr>
              <a:t> </a:t>
            </a:r>
            <a:r>
              <a:rPr lang="de-DE" sz="1400" dirty="0" err="1" smtClean="0">
                <a:sym typeface="Wingdings"/>
              </a:rPr>
              <a:t>landslide</a:t>
            </a:r>
            <a:r>
              <a:rPr lang="de-DE" sz="1400" dirty="0" smtClean="0">
                <a:sym typeface="Wingdings"/>
              </a:rPr>
              <a:t> </a:t>
            </a:r>
            <a:r>
              <a:rPr lang="de-DE" sz="1400" dirty="0" err="1" smtClean="0">
                <a:sym typeface="Wingdings"/>
              </a:rPr>
              <a:t>intensity</a:t>
            </a:r>
            <a:r>
              <a:rPr lang="de-DE" sz="1400" dirty="0" smtClean="0">
                <a:sym typeface="Wingdings"/>
              </a:rPr>
              <a:t> </a:t>
            </a:r>
            <a:r>
              <a:rPr lang="de-DE" sz="1400" dirty="0" err="1" smtClean="0">
                <a:sym typeface="Wingdings"/>
              </a:rPr>
              <a:t>to</a:t>
            </a:r>
            <a:r>
              <a:rPr lang="de-DE" sz="1400" dirty="0" smtClean="0">
                <a:sym typeface="Wingdings"/>
              </a:rPr>
              <a:t> </a:t>
            </a:r>
            <a:r>
              <a:rPr lang="de-DE" sz="1400" dirty="0" err="1" smtClean="0">
                <a:sym typeface="Wingdings"/>
              </a:rPr>
              <a:t>the</a:t>
            </a:r>
            <a:r>
              <a:rPr lang="de-DE" sz="1400" dirty="0" smtClean="0">
                <a:sym typeface="Wingdings"/>
              </a:rPr>
              <a:t> </a:t>
            </a:r>
            <a:r>
              <a:rPr lang="de-DE" sz="1400" dirty="0" err="1" smtClean="0">
                <a:sym typeface="Wingdings"/>
              </a:rPr>
              <a:t>triggering</a:t>
            </a:r>
            <a:r>
              <a:rPr lang="de-DE" sz="1400" dirty="0" smtClean="0">
                <a:sym typeface="Wingdings"/>
              </a:rPr>
              <a:t> </a:t>
            </a:r>
            <a:r>
              <a:rPr lang="de-DE" sz="1400" dirty="0" err="1" smtClean="0">
                <a:sym typeface="Wingdings"/>
              </a:rPr>
              <a:t>events</a:t>
            </a:r>
            <a:endParaRPr lang="de-DE" sz="1400" dirty="0" smtClean="0">
              <a:sym typeface="Wingdings"/>
            </a:endParaRPr>
          </a:p>
          <a:p>
            <a:pPr marL="285750" indent="-285750" algn="just" defTabSz="914400" fontAlgn="auto">
              <a:spcBef>
                <a:spcPts val="0"/>
              </a:spcBef>
              <a:spcAft>
                <a:spcPts val="0"/>
              </a:spcAft>
              <a:buFont typeface="Wingdings" charset="0"/>
              <a:buChar char="à"/>
            </a:pPr>
            <a:endParaRPr lang="de-DE" sz="1400" dirty="0">
              <a:sym typeface="Wingdings"/>
            </a:endParaRPr>
          </a:p>
          <a:p>
            <a:pPr marL="285750" indent="-285750" algn="just" defTabSz="914400" fontAlgn="auto">
              <a:spcBef>
                <a:spcPts val="0"/>
              </a:spcBef>
              <a:spcAft>
                <a:spcPts val="0"/>
              </a:spcAft>
              <a:buFont typeface="Wingdings" charset="0"/>
              <a:buChar char="à"/>
            </a:pPr>
            <a:r>
              <a:rPr lang="de-DE" sz="1400" dirty="0" smtClean="0">
                <a:sym typeface="Wingdings"/>
              </a:rPr>
              <a:t>CNES </a:t>
            </a:r>
            <a:r>
              <a:rPr lang="de-DE" sz="1400" dirty="0" err="1" smtClean="0">
                <a:sym typeface="Wingdings"/>
              </a:rPr>
              <a:t>project</a:t>
            </a:r>
            <a:r>
              <a:rPr lang="de-DE" sz="1400" dirty="0" smtClean="0">
                <a:sym typeface="Wingdings"/>
              </a:rPr>
              <a:t>: Post-</a:t>
            </a:r>
            <a:r>
              <a:rPr lang="de-DE" sz="1400" dirty="0" err="1" smtClean="0">
                <a:sym typeface="Wingdings"/>
              </a:rPr>
              <a:t>doc</a:t>
            </a:r>
            <a:r>
              <a:rPr lang="de-DE" sz="1400" dirty="0" smtClean="0">
                <a:sym typeface="Wingdings"/>
              </a:rPr>
              <a:t> </a:t>
            </a:r>
            <a:r>
              <a:rPr lang="de-DE" sz="1400" dirty="0" err="1" smtClean="0">
                <a:sym typeface="Wingdings"/>
              </a:rPr>
              <a:t>project</a:t>
            </a:r>
            <a:r>
              <a:rPr lang="de-DE" sz="1400" dirty="0" smtClean="0">
                <a:sym typeface="Wingdings"/>
              </a:rPr>
              <a:t> </a:t>
            </a:r>
            <a:r>
              <a:rPr lang="de-DE" sz="1400" dirty="0" err="1" smtClean="0">
                <a:sym typeface="Wingdings"/>
              </a:rPr>
              <a:t>of</a:t>
            </a:r>
            <a:r>
              <a:rPr lang="de-DE" sz="1400" dirty="0" smtClean="0">
                <a:sym typeface="Wingdings"/>
              </a:rPr>
              <a:t> Odin Marc </a:t>
            </a:r>
            <a:r>
              <a:rPr lang="de-DE" sz="1400" dirty="0" err="1" smtClean="0">
                <a:sym typeface="Wingdings"/>
              </a:rPr>
              <a:t>at</a:t>
            </a:r>
            <a:r>
              <a:rPr lang="de-DE" sz="1400" dirty="0" smtClean="0">
                <a:sym typeface="Wingdings"/>
              </a:rPr>
              <a:t> CNRS/EOST</a:t>
            </a:r>
            <a:endParaRPr lang="de-DE" sz="1400" dirty="0"/>
          </a:p>
          <a:p>
            <a:pPr defTabSz="914400" fontAlgn="auto">
              <a:spcBef>
                <a:spcPts val="0"/>
              </a:spcBef>
              <a:spcAft>
                <a:spcPts val="0"/>
              </a:spcAft>
            </a:pPr>
            <a:endParaRPr lang="de-DE" sz="1400"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1278686"/>
            <a:ext cx="3581400" cy="27983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Text Box 5"/>
          <p:cNvSpPr txBox="1">
            <a:spLocks noChangeArrowheads="1"/>
          </p:cNvSpPr>
          <p:nvPr/>
        </p:nvSpPr>
        <p:spPr bwMode="auto">
          <a:xfrm>
            <a:off x="632520" y="1354887"/>
            <a:ext cx="1981200" cy="3047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60876" rIns="90000" bIns="45000"/>
          <a:lstStyle>
            <a:lvl1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1pPr>
            <a:lvl2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2pPr>
            <a:lvl3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3pPr>
            <a:lvl4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4pPr>
            <a:lvl5pPr>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Lst>
              <a:defRPr>
                <a:solidFill>
                  <a:srgbClr val="000000"/>
                </a:solidFill>
                <a:latin typeface="Arial" charset="0"/>
                <a:ea typeface="ＭＳ Ｐゴシック" charset="0"/>
                <a:cs typeface="Microsoft YaHei" charset="0"/>
              </a:defRPr>
            </a:lvl9pPr>
          </a:lstStyle>
          <a:p>
            <a:pPr defTabSz="914400" fontAlgn="auto">
              <a:spcBef>
                <a:spcPts val="0"/>
              </a:spcBef>
              <a:spcAft>
                <a:spcPts val="0"/>
              </a:spcAft>
            </a:pPr>
            <a:r>
              <a:rPr lang="de-DE" sz="1050" dirty="0" err="1" smtClean="0"/>
              <a:t>Empirical</a:t>
            </a:r>
            <a:r>
              <a:rPr lang="de-DE" sz="1050" dirty="0" smtClean="0"/>
              <a:t> </a:t>
            </a:r>
            <a:r>
              <a:rPr lang="de-DE" sz="1050" dirty="0" err="1" smtClean="0"/>
              <a:t>relation</a:t>
            </a:r>
            <a:r>
              <a:rPr lang="de-DE" sz="1050" dirty="0" smtClean="0"/>
              <a:t> in Taiwan</a:t>
            </a:r>
            <a:endParaRPr lang="de-DE" sz="1050" dirty="0"/>
          </a:p>
        </p:txBody>
      </p:sp>
      <p:grpSp>
        <p:nvGrpSpPr>
          <p:cNvPr id="10" name="Grouper 9"/>
          <p:cNvGrpSpPr/>
          <p:nvPr/>
        </p:nvGrpSpPr>
        <p:grpSpPr>
          <a:xfrm>
            <a:off x="89804" y="4181825"/>
            <a:ext cx="9018700" cy="2672546"/>
            <a:chOff x="89804" y="4446818"/>
            <a:chExt cx="9018700" cy="2672546"/>
          </a:xfrm>
        </p:grpSpPr>
        <p:pic>
          <p:nvPicPr>
            <p:cNvPr id="6"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370" t="3631" b="3716"/>
            <a:stretch/>
          </p:blipFill>
          <p:spPr bwMode="auto">
            <a:xfrm>
              <a:off x="89804" y="4446818"/>
              <a:ext cx="9018700" cy="26725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 name="Rectangle 7"/>
            <p:cNvSpPr/>
            <p:nvPr/>
          </p:nvSpPr>
          <p:spPr bwMode="auto">
            <a:xfrm>
              <a:off x="1294201" y="5469846"/>
              <a:ext cx="162814" cy="195391"/>
            </a:xfrm>
            <a:prstGeom prst="rect">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a:endParaRPr kumimoji="1" lang="fr-FR" sz="1600" b="1">
                <a:solidFill>
                  <a:prstClr val="black"/>
                </a:solidFill>
                <a:latin typeface="Arial" charset="0"/>
                <a:cs typeface="+mn-cs"/>
              </a:endParaRPr>
            </a:p>
          </p:txBody>
        </p:sp>
        <p:sp>
          <p:nvSpPr>
            <p:cNvPr id="9" name="ZoneTexte 8"/>
            <p:cNvSpPr txBox="1"/>
            <p:nvPr/>
          </p:nvSpPr>
          <p:spPr>
            <a:xfrm>
              <a:off x="1479255" y="5306876"/>
              <a:ext cx="855823" cy="577081"/>
            </a:xfrm>
            <a:prstGeom prst="rect">
              <a:avLst/>
            </a:prstGeom>
            <a:noFill/>
          </p:spPr>
          <p:txBody>
            <a:bodyPr wrap="none" rtlCol="0">
              <a:spAutoFit/>
            </a:bodyPr>
            <a:lstStyle/>
            <a:p>
              <a:pPr algn="ctr" defTabSz="914400" fontAlgn="auto">
                <a:spcBef>
                  <a:spcPts val="0"/>
                </a:spcBef>
                <a:spcAft>
                  <a:spcPts val="0"/>
                </a:spcAft>
              </a:pPr>
              <a:r>
                <a:rPr lang="fr-FR" sz="1050" dirty="0">
                  <a:solidFill>
                    <a:srgbClr val="000000"/>
                  </a:solidFill>
                  <a:latin typeface="Calibri"/>
                  <a:cs typeface="+mn-cs"/>
                </a:rPr>
                <a:t>Ethiopie</a:t>
              </a:r>
            </a:p>
            <a:p>
              <a:pPr algn="ctr" defTabSz="914400" fontAlgn="auto">
                <a:spcBef>
                  <a:spcPts val="0"/>
                </a:spcBef>
                <a:spcAft>
                  <a:spcPts val="0"/>
                </a:spcAft>
              </a:pPr>
              <a:r>
                <a:rPr lang="fr-FR" sz="1050" dirty="0">
                  <a:solidFill>
                    <a:srgbClr val="000000"/>
                  </a:solidFill>
                  <a:latin typeface="Calibri"/>
                  <a:cs typeface="+mn-cs"/>
                </a:rPr>
                <a:t>(Volcanique)</a:t>
              </a:r>
            </a:p>
            <a:p>
              <a:pPr algn="ctr" defTabSz="914400" fontAlgn="auto">
                <a:spcBef>
                  <a:spcPts val="0"/>
                </a:spcBef>
                <a:spcAft>
                  <a:spcPts val="0"/>
                </a:spcAft>
              </a:pPr>
              <a:r>
                <a:rPr lang="fr-FR" sz="1050" dirty="0">
                  <a:solidFill>
                    <a:srgbClr val="000000"/>
                  </a:solidFill>
                  <a:latin typeface="Calibri"/>
                  <a:cs typeface="+mn-cs"/>
                </a:rPr>
                <a:t>+, ++, +</a:t>
              </a:r>
            </a:p>
          </p:txBody>
        </p:sp>
      </p:grpSp>
      <p:pic>
        <p:nvPicPr>
          <p:cNvPr id="12" name="Imag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761742" y="6496289"/>
            <a:ext cx="359420" cy="359420"/>
          </a:xfrm>
          <a:prstGeom prst="rect">
            <a:avLst/>
          </a:prstGeom>
        </p:spPr>
      </p:pic>
      <p:pic>
        <p:nvPicPr>
          <p:cNvPr id="13" name="Image 12" descr="Capture d’écran 2017-02-27 à 15.49.19.jpg"/>
          <p:cNvPicPr>
            <a:picLocks noChangeAspect="1"/>
          </p:cNvPicPr>
          <p:nvPr/>
        </p:nvPicPr>
        <p:blipFill rotWithShape="1">
          <a:blip r:embed="rId6" cstate="print">
            <a:extLst>
              <a:ext uri="{28A0092B-C50C-407E-A947-70E740481C1C}">
                <a14:useLocalDpi xmlns:a14="http://schemas.microsoft.com/office/drawing/2010/main"/>
              </a:ext>
            </a:extLst>
          </a:blip>
          <a:srcRect t="-1"/>
          <a:stretch/>
        </p:blipFill>
        <p:spPr>
          <a:xfrm>
            <a:off x="0" y="6493580"/>
            <a:ext cx="510479" cy="364420"/>
          </a:xfrm>
          <a:prstGeom prst="rect">
            <a:avLst/>
          </a:prstGeom>
        </p:spPr>
      </p:pic>
    </p:spTree>
    <p:extLst>
      <p:ext uri="{BB962C8B-B14F-4D97-AF65-F5344CB8AC3E}">
        <p14:creationId xmlns:p14="http://schemas.microsoft.com/office/powerpoint/2010/main" val="283546811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5368"/>
            <a:ext cx="3276600" cy="1325563"/>
          </a:xfrm>
        </p:spPr>
        <p:txBody>
          <a:bodyPr/>
          <a:lstStyle/>
          <a:p>
            <a:r>
              <a:rPr lang="en-US" dirty="0" smtClean="0">
                <a:solidFill>
                  <a:srgbClr val="FFFFFF"/>
                </a:solidFill>
              </a:rPr>
              <a:t>Pilot Status</a:t>
            </a:r>
            <a:endParaRPr lang="en-US" dirty="0">
              <a:solidFill>
                <a:srgbClr val="FFFFFF"/>
              </a:solidFill>
            </a:endParaRPr>
          </a:p>
        </p:txBody>
      </p:sp>
      <p:sp>
        <p:nvSpPr>
          <p:cNvPr id="3" name="Content Placeholder 2"/>
          <p:cNvSpPr>
            <a:spLocks noGrp="1"/>
          </p:cNvSpPr>
          <p:nvPr>
            <p:ph idx="1"/>
          </p:nvPr>
        </p:nvSpPr>
        <p:spPr/>
        <p:txBody>
          <a:bodyPr/>
          <a:lstStyle/>
          <a:p>
            <a:r>
              <a:rPr lang="en-US" dirty="0" smtClean="0"/>
              <a:t>Pilot started in Fall 2016, most licensing agreements have been signed and we hope to obtain data within the next month</a:t>
            </a:r>
          </a:p>
          <a:p>
            <a:r>
              <a:rPr lang="en-US" dirty="0" smtClean="0"/>
              <a:t>The first focus has been on primary study regions (Nepal and the Pacific Northwest, US) but we will move focus to other experimental regions early next year</a:t>
            </a:r>
          </a:p>
          <a:p>
            <a:r>
              <a:rPr lang="en-US" dirty="0" smtClean="0"/>
              <a:t>It is an open community and we welcome new members, ideas, and research opportunities! </a:t>
            </a:r>
            <a:endParaRPr lang="en-US" dirty="0"/>
          </a:p>
        </p:txBody>
      </p:sp>
    </p:spTree>
    <p:extLst>
      <p:ext uri="{BB962C8B-B14F-4D97-AF65-F5344CB8AC3E}">
        <p14:creationId xmlns:p14="http://schemas.microsoft.com/office/powerpoint/2010/main" val="534156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49154" name="Title 1"/>
          <p:cNvSpPr>
            <a:spLocks noGrp="1"/>
          </p:cNvSpPr>
          <p:nvPr>
            <p:ph type="title"/>
          </p:nvPr>
        </p:nvSpPr>
        <p:spPr bwMode="auto">
          <a:xfrm>
            <a:off x="-685800" y="101600"/>
            <a:ext cx="6931025" cy="501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de-DE" dirty="0" smtClean="0">
                <a:solidFill>
                  <a:schemeClr val="tx1"/>
                </a:solidFill>
                <a:latin typeface="Arial Bold" pitchFamily="34" charset="0"/>
                <a:ea typeface="Arial Bold" pitchFamily="34" charset="0"/>
                <a:cs typeface="Arial Bold" pitchFamily="34" charset="0"/>
              </a:rPr>
              <a:t>Thank you for your attention</a:t>
            </a:r>
          </a:p>
        </p:txBody>
      </p:sp>
      <p:sp>
        <p:nvSpPr>
          <p:cNvPr id="49155" name="Content Placeholder 2"/>
          <p:cNvSpPr>
            <a:spLocks noGrp="1"/>
          </p:cNvSpPr>
          <p:nvPr>
            <p:ph idx="1"/>
          </p:nvPr>
        </p:nvSpPr>
        <p:spPr bwMode="auto">
          <a:xfrm>
            <a:off x="76200" y="841375"/>
            <a:ext cx="7607300" cy="4864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None/>
            </a:pPr>
            <a:r>
              <a:rPr lang="en-US" altLang="de-DE" sz="1800" b="1" dirty="0" smtClean="0">
                <a:latin typeface="Arial Bold" pitchFamily="34" charset="0"/>
                <a:ea typeface="Arial Bold" pitchFamily="34" charset="0"/>
                <a:cs typeface="Arial Bold" pitchFamily="34" charset="0"/>
              </a:rPr>
              <a:t>Dalia Kirschbaum, </a:t>
            </a:r>
            <a:r>
              <a:rPr lang="en-US" altLang="de-DE" sz="1800" b="1" dirty="0" smtClean="0">
                <a:latin typeface="Arial Bold" pitchFamily="34" charset="0"/>
                <a:ea typeface="Arial Bold" pitchFamily="34" charset="0"/>
                <a:cs typeface="Arial Bold" pitchFamily="34" charset="0"/>
                <a:hlinkClick r:id="rId3"/>
              </a:rPr>
              <a:t>dalia.b.Kirschbaum@nasa.gov</a:t>
            </a:r>
            <a:endParaRPr lang="en-US" altLang="de-DE" sz="1800" b="1" dirty="0" smtClean="0">
              <a:latin typeface="Arial Bold" pitchFamily="34" charset="0"/>
              <a:ea typeface="Arial Bold" pitchFamily="34" charset="0"/>
              <a:cs typeface="Arial Bold" pitchFamily="34" charset="0"/>
            </a:endParaRPr>
          </a:p>
          <a:p>
            <a:pPr marL="0" indent="0" eaLnBrk="1" hangingPunct="1">
              <a:buNone/>
            </a:pPr>
            <a:r>
              <a:rPr lang="en-US" altLang="de-DE" sz="1800" b="1" dirty="0" smtClean="0">
                <a:latin typeface="Arial Bold" pitchFamily="34" charset="0"/>
                <a:ea typeface="Arial Bold" pitchFamily="34" charset="0"/>
                <a:cs typeface="Arial Bold" pitchFamily="34" charset="0"/>
              </a:rPr>
              <a:t>Jonathan Godt, </a:t>
            </a:r>
            <a:r>
              <a:rPr lang="en-US" altLang="de-DE" sz="1800" b="1" dirty="0" smtClean="0">
                <a:latin typeface="Arial Bold" pitchFamily="34" charset="0"/>
                <a:ea typeface="Arial Bold" pitchFamily="34" charset="0"/>
                <a:cs typeface="Arial Bold" pitchFamily="34" charset="0"/>
                <a:hlinkClick r:id="rId4"/>
              </a:rPr>
              <a:t>jgodt@usgs.gov</a:t>
            </a:r>
            <a:endParaRPr lang="en-US" altLang="de-DE" sz="1800" b="1" dirty="0" smtClean="0">
              <a:latin typeface="Arial Bold" pitchFamily="34" charset="0"/>
              <a:ea typeface="Arial Bold" pitchFamily="34" charset="0"/>
              <a:cs typeface="Arial Bold" pitchFamily="34" charset="0"/>
            </a:endParaRPr>
          </a:p>
          <a:p>
            <a:pPr marL="0" indent="0" eaLnBrk="1" hangingPunct="1">
              <a:buNone/>
            </a:pPr>
            <a:r>
              <a:rPr lang="en-US" altLang="de-DE" sz="1800" b="1" dirty="0" smtClean="0">
                <a:latin typeface="Arial Bold" pitchFamily="34" charset="0"/>
                <a:ea typeface="Arial Bold" pitchFamily="34" charset="0"/>
                <a:cs typeface="Arial Bold" pitchFamily="34" charset="0"/>
              </a:rPr>
              <a:t>Sigrid Roessner, </a:t>
            </a:r>
            <a:r>
              <a:rPr lang="en-US" altLang="de-DE" sz="1800" b="1" dirty="0" smtClean="0">
                <a:latin typeface="Arial Bold" pitchFamily="34" charset="0"/>
                <a:ea typeface="Arial Bold" pitchFamily="34" charset="0"/>
                <a:cs typeface="Arial Bold" pitchFamily="34" charset="0"/>
                <a:hlinkClick r:id="rId5"/>
              </a:rPr>
              <a:t>roessner@gfz-potsdam.de</a:t>
            </a:r>
            <a:endParaRPr lang="en-US" altLang="de-DE" sz="1800" b="1" dirty="0" smtClean="0">
              <a:latin typeface="Arial Bold" pitchFamily="34" charset="0"/>
              <a:ea typeface="Arial Bold" pitchFamily="34" charset="0"/>
              <a:cs typeface="Arial Bold" pitchFamily="34" charset="0"/>
            </a:endParaRPr>
          </a:p>
          <a:p>
            <a:pPr marL="0" indent="0" eaLnBrk="1" hangingPunct="1">
              <a:buNone/>
            </a:pPr>
            <a:r>
              <a:rPr lang="en-US" altLang="de-DE" sz="1800" b="1" dirty="0" smtClean="0">
                <a:latin typeface="Arial Bold" pitchFamily="34" charset="0"/>
                <a:ea typeface="Arial Bold" pitchFamily="34" charset="0"/>
                <a:cs typeface="Arial Bold" pitchFamily="34" charset="0"/>
              </a:rPr>
              <a:t>Jean-Philippe Malet, </a:t>
            </a:r>
            <a:r>
              <a:rPr lang="en-US" altLang="de-DE" sz="1800" b="1" dirty="0" smtClean="0">
                <a:latin typeface="Arial Bold" pitchFamily="34" charset="0"/>
                <a:ea typeface="Arial Bold" pitchFamily="34" charset="0"/>
                <a:cs typeface="Arial Bold" pitchFamily="34" charset="0"/>
                <a:hlinkClick r:id="rId6"/>
              </a:rPr>
              <a:t>jeanphilippe.malet@unistra.fr</a:t>
            </a:r>
            <a:r>
              <a:rPr lang="en-US" altLang="de-DE" sz="1800" b="1" dirty="0" smtClean="0">
                <a:latin typeface="Arial Bold" pitchFamily="34" charset="0"/>
                <a:ea typeface="Arial Bold" pitchFamily="34" charset="0"/>
                <a:cs typeface="Arial Bold" pitchFamily="34" charset="0"/>
              </a:rPr>
              <a:t> </a:t>
            </a:r>
          </a:p>
        </p:txBody>
      </p:sp>
      <p:sp>
        <p:nvSpPr>
          <p:cNvPr id="49156" name="Slide Number Placeholder 3"/>
          <p:cNvSpPr>
            <a:spLocks noGrp="1"/>
          </p:cNvSpPr>
          <p:nvPr>
            <p:ph type="sldNum" sz="quarter" idx="12"/>
          </p:nvPr>
        </p:nvSpPr>
        <p:spPr>
          <a:noFill/>
        </p:spPr>
        <p:txBody>
          <a:bodyPr/>
          <a:lstStyle>
            <a:lvl1pPr eaLnBrk="0" hangingPunct="0">
              <a:defRPr>
                <a:solidFill>
                  <a:srgbClr val="002569"/>
                </a:solidFill>
                <a:latin typeface="Arial" pitchFamily="34" charset="0"/>
              </a:defRPr>
            </a:lvl1pPr>
            <a:lvl2pPr marL="742950" indent="-285750" eaLnBrk="0" hangingPunct="0">
              <a:defRPr>
                <a:solidFill>
                  <a:srgbClr val="002569"/>
                </a:solidFill>
                <a:latin typeface="Arial" pitchFamily="34" charset="0"/>
              </a:defRPr>
            </a:lvl2pPr>
            <a:lvl3pPr marL="1143000" indent="-228600" eaLnBrk="0" hangingPunct="0">
              <a:defRPr>
                <a:solidFill>
                  <a:srgbClr val="002569"/>
                </a:solidFill>
                <a:latin typeface="Arial" pitchFamily="34" charset="0"/>
              </a:defRPr>
            </a:lvl3pPr>
            <a:lvl4pPr marL="1600200" indent="-228600" eaLnBrk="0" hangingPunct="0">
              <a:defRPr>
                <a:solidFill>
                  <a:srgbClr val="002569"/>
                </a:solidFill>
                <a:latin typeface="Arial" pitchFamily="34" charset="0"/>
              </a:defRPr>
            </a:lvl4pPr>
            <a:lvl5pPr marL="2057400" indent="-228600" eaLnBrk="0" hangingPunct="0">
              <a:defRPr>
                <a:solidFill>
                  <a:srgbClr val="002569"/>
                </a:solidFill>
                <a:latin typeface="Arial" pitchFamily="34" charset="0"/>
              </a:defRPr>
            </a:lvl5pPr>
            <a:lvl6pPr marL="2514600" indent="-228600" defTabSz="457200" eaLnBrk="0" fontAlgn="base" hangingPunct="0">
              <a:spcBef>
                <a:spcPct val="0"/>
              </a:spcBef>
              <a:spcAft>
                <a:spcPct val="0"/>
              </a:spcAft>
              <a:defRPr>
                <a:solidFill>
                  <a:srgbClr val="002569"/>
                </a:solidFill>
                <a:latin typeface="Arial" pitchFamily="34" charset="0"/>
              </a:defRPr>
            </a:lvl6pPr>
            <a:lvl7pPr marL="2971800" indent="-228600" defTabSz="457200" eaLnBrk="0" fontAlgn="base" hangingPunct="0">
              <a:spcBef>
                <a:spcPct val="0"/>
              </a:spcBef>
              <a:spcAft>
                <a:spcPct val="0"/>
              </a:spcAft>
              <a:defRPr>
                <a:solidFill>
                  <a:srgbClr val="002569"/>
                </a:solidFill>
                <a:latin typeface="Arial" pitchFamily="34" charset="0"/>
              </a:defRPr>
            </a:lvl7pPr>
            <a:lvl8pPr marL="3429000" indent="-228600" defTabSz="457200" eaLnBrk="0" fontAlgn="base" hangingPunct="0">
              <a:spcBef>
                <a:spcPct val="0"/>
              </a:spcBef>
              <a:spcAft>
                <a:spcPct val="0"/>
              </a:spcAft>
              <a:defRPr>
                <a:solidFill>
                  <a:srgbClr val="002569"/>
                </a:solidFill>
                <a:latin typeface="Arial" pitchFamily="34" charset="0"/>
              </a:defRPr>
            </a:lvl8pPr>
            <a:lvl9pPr marL="3886200" indent="-228600" defTabSz="457200" eaLnBrk="0" fontAlgn="base" hangingPunct="0">
              <a:spcBef>
                <a:spcPct val="0"/>
              </a:spcBef>
              <a:spcAft>
                <a:spcPct val="0"/>
              </a:spcAft>
              <a:defRPr>
                <a:solidFill>
                  <a:srgbClr val="002569"/>
                </a:solidFill>
                <a:latin typeface="Arial" pitchFamily="34" charset="0"/>
              </a:defRPr>
            </a:lvl9pPr>
          </a:lstStyle>
          <a:p>
            <a:pPr eaLnBrk="1" hangingPunct="1"/>
            <a:fld id="{0C0ACE21-0263-4642-AB4E-828C43201289}" type="slidenum">
              <a:rPr lang="ja-JP" altLang="en-US">
                <a:latin typeface="Calibri" pitchFamily="34" charset="0"/>
              </a:rPr>
              <a:pPr eaLnBrk="1" hangingPunct="1"/>
              <a:t>22</a:t>
            </a:fld>
            <a:endParaRPr lang="ja-JP" altLang="en-US">
              <a:latin typeface="Calibri"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2547490" y="164759"/>
            <a:ext cx="4400424" cy="904856"/>
          </a:xfrm>
        </p:spPr>
        <p:txBody>
          <a:bodyPr>
            <a:normAutofit fontScale="90000"/>
          </a:bodyPr>
          <a:lstStyle/>
          <a:p>
            <a:pPr algn="ctr"/>
            <a:r>
              <a:rPr lang="de-DE" dirty="0" err="1" smtClean="0"/>
              <a:t>Landslides</a:t>
            </a:r>
            <a:r>
              <a:rPr lang="de-DE" dirty="0" smtClean="0"/>
              <a:t> – global </a:t>
            </a:r>
            <a:r>
              <a:rPr lang="de-DE" dirty="0" err="1" smtClean="0"/>
              <a:t>phenomenon</a:t>
            </a:r>
            <a:endParaRPr lang="de-DE" dirty="0"/>
          </a:p>
        </p:txBody>
      </p:sp>
      <p:sp>
        <p:nvSpPr>
          <p:cNvPr id="5" name="Rechteck 4"/>
          <p:cNvSpPr/>
          <p:nvPr/>
        </p:nvSpPr>
        <p:spPr>
          <a:xfrm>
            <a:off x="5699440" y="5722527"/>
            <a:ext cx="3243538" cy="738664"/>
          </a:xfrm>
          <a:prstGeom prst="rect">
            <a:avLst/>
          </a:prstGeom>
        </p:spPr>
        <p:txBody>
          <a:bodyPr wrap="square">
            <a:spAutoFit/>
          </a:bodyPr>
          <a:lstStyle/>
          <a:p>
            <a:pPr marL="0" marR="0" lvl="0" indent="0" defTabSz="914400" eaLnBrk="0" fontAlgn="auto" latinLnBrk="0" hangingPunct="0">
              <a:lnSpc>
                <a:spcPct val="100000"/>
              </a:lnSpc>
              <a:spcBef>
                <a:spcPts val="225"/>
              </a:spcBef>
              <a:spcAft>
                <a:spcPts val="0"/>
              </a:spcAft>
              <a:buClrTx/>
              <a:buSzTx/>
              <a:buFontTx/>
              <a:buNone/>
              <a:tabLst/>
              <a:defRPr/>
            </a:pPr>
            <a:r>
              <a:rPr kumimoji="0" lang="en-US" altLang="de-DE" sz="1400" b="1" i="0" u="none" strike="noStrike" kern="0" cap="none" spc="0" normalizeH="0" baseline="0" noProof="0" dirty="0" smtClean="0">
                <a:ln>
                  <a:noFill/>
                </a:ln>
                <a:solidFill>
                  <a:srgbClr val="000000"/>
                </a:solidFill>
                <a:effectLst/>
                <a:uLnTx/>
                <a:uFillTx/>
                <a:latin typeface="Calibri" panose="020F0502020204030204" pitchFamily="34" charset="0"/>
                <a:cs typeface="+mn-cs"/>
              </a:rPr>
              <a:t>David Petley</a:t>
            </a:r>
            <a:r>
              <a:rPr kumimoji="0" lang="en-US" altLang="de-DE" sz="1400" b="1" i="0" u="none" strike="noStrike" kern="0" cap="none" spc="0" normalizeH="0" noProof="0" dirty="0" smtClean="0">
                <a:ln>
                  <a:noFill/>
                </a:ln>
                <a:solidFill>
                  <a:srgbClr val="000000"/>
                </a:solidFill>
                <a:effectLst/>
                <a:uLnTx/>
                <a:uFillTx/>
                <a:latin typeface="Calibri" panose="020F0502020204030204" pitchFamily="34" charset="0"/>
                <a:cs typeface="+mn-cs"/>
              </a:rPr>
              <a:t> estimates that </a:t>
            </a:r>
            <a:r>
              <a:rPr kumimoji="0" lang="en-US" altLang="de-DE" sz="1400" b="1" i="0" u="none" strike="noStrike" kern="0" cap="none" spc="0" normalizeH="0" baseline="0" noProof="0" dirty="0" smtClean="0">
                <a:ln>
                  <a:noFill/>
                </a:ln>
                <a:solidFill>
                  <a:srgbClr val="000000"/>
                </a:solidFill>
                <a:effectLst/>
                <a:uLnTx/>
                <a:uFillTx/>
                <a:latin typeface="Calibri" panose="020F0502020204030204" pitchFamily="34" charset="0"/>
                <a:cs typeface="+mn-cs"/>
              </a:rPr>
              <a:t>landslides between 2002-2012 ca. 90,000 </a:t>
            </a:r>
            <a:r>
              <a:rPr lang="en-US" altLang="de-DE" sz="1400" b="1" kern="0" dirty="0">
                <a:solidFill>
                  <a:srgbClr val="000000"/>
                </a:solidFill>
                <a:latin typeface="Calibri" panose="020F0502020204030204" pitchFamily="34" charset="0"/>
                <a:cs typeface="+mn-cs"/>
              </a:rPr>
              <a:t>fatalities (http://</a:t>
            </a:r>
            <a:r>
              <a:rPr lang="en-US" altLang="de-DE" sz="1400" b="1" kern="0" dirty="0" smtClean="0">
                <a:solidFill>
                  <a:srgbClr val="000000"/>
                </a:solidFill>
                <a:latin typeface="Calibri" panose="020F0502020204030204" pitchFamily="34" charset="0"/>
                <a:cs typeface="+mn-cs"/>
              </a:rPr>
              <a:t>blogs.agu.org)</a:t>
            </a:r>
            <a:endParaRPr kumimoji="0" lang="en-US" altLang="de-DE" sz="1400" b="1" i="0" u="none" strike="noStrike" kern="0" cap="none" spc="0" normalizeH="0" baseline="0" noProof="0" dirty="0">
              <a:ln>
                <a:noFill/>
              </a:ln>
              <a:solidFill>
                <a:srgbClr val="000000"/>
              </a:solidFill>
              <a:effectLst/>
              <a:uLnTx/>
              <a:uFillTx/>
              <a:latin typeface="Calibri" panose="020F0502020204030204" pitchFamily="34" charset="0"/>
              <a:cs typeface="+mn-cs"/>
            </a:endParaRPr>
          </a:p>
        </p:txBody>
      </p:sp>
      <p:sp>
        <p:nvSpPr>
          <p:cNvPr id="54" name="Textfeld 53"/>
          <p:cNvSpPr txBox="1"/>
          <p:nvPr/>
        </p:nvSpPr>
        <p:spPr>
          <a:xfrm>
            <a:off x="0" y="6461191"/>
            <a:ext cx="7827206" cy="4616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fontAlgn="auto" latinLnBrk="1" hangingPunct="0">
              <a:spcBef>
                <a:spcPts val="0"/>
              </a:spcBef>
              <a:spcAft>
                <a:spcPts val="0"/>
              </a:spcAft>
            </a:pPr>
            <a:r>
              <a:rPr lang="de-DE" sz="1200" dirty="0" smtClean="0"/>
              <a:t>UN-Spider Data </a:t>
            </a:r>
            <a:r>
              <a:rPr lang="de-DE" sz="1200" dirty="0" err="1" smtClean="0"/>
              <a:t>application</a:t>
            </a:r>
            <a:r>
              <a:rPr lang="de-DE" sz="1200" dirty="0" smtClean="0"/>
              <a:t> </a:t>
            </a:r>
            <a:r>
              <a:rPr lang="de-DE" sz="1200" dirty="0" err="1" smtClean="0"/>
              <a:t>guidelines</a:t>
            </a:r>
            <a:r>
              <a:rPr lang="de-DE" sz="1200" dirty="0" smtClean="0"/>
              <a:t>:</a:t>
            </a:r>
          </a:p>
          <a:p>
            <a:pPr fontAlgn="auto" latinLnBrk="1" hangingPunct="0">
              <a:spcBef>
                <a:spcPts val="0"/>
              </a:spcBef>
              <a:spcAft>
                <a:spcPts val="0"/>
              </a:spcAft>
            </a:pPr>
            <a:r>
              <a:rPr lang="de-DE" sz="1200" dirty="0" smtClean="0"/>
              <a:t>http</a:t>
            </a:r>
            <a:r>
              <a:rPr lang="de-DE" sz="1200" dirty="0"/>
              <a:t>://www.un-spider.org/links-and-resources/data-sources/daotm-landslides</a:t>
            </a:r>
            <a:endParaRPr kumimoji="0" lang="de-DE" sz="1200" b="0" i="0" u="none" strike="noStrike" cap="none" spc="0" normalizeH="0" baseline="0" dirty="0">
              <a:ln>
                <a:noFill/>
              </a:ln>
              <a:solidFill>
                <a:srgbClr val="002569"/>
              </a:solidFill>
              <a:effectLst/>
              <a:uFillTx/>
            </a:endParaRPr>
          </a:p>
        </p:txBody>
      </p:sp>
      <p:pic>
        <p:nvPicPr>
          <p:cNvPr id="55" name="Picture 5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24643"/>
            <a:ext cx="5116655" cy="2595219"/>
          </a:xfrm>
          <a:prstGeom prst="rect">
            <a:avLst/>
          </a:prstGeom>
        </p:spPr>
      </p:pic>
      <p:pic>
        <p:nvPicPr>
          <p:cNvPr id="56" name="Picture 55"/>
          <p:cNvPicPr>
            <a:picLocks noChangeAspect="1"/>
          </p:cNvPicPr>
          <p:nvPr/>
        </p:nvPicPr>
        <p:blipFill>
          <a:blip r:embed="rId3"/>
          <a:stretch>
            <a:fillRect/>
          </a:stretch>
        </p:blipFill>
        <p:spPr>
          <a:xfrm>
            <a:off x="0" y="3971397"/>
            <a:ext cx="5595662" cy="25811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403446"/>
            <a:ext cx="3206270" cy="2239045"/>
          </a:xfrm>
          <a:prstGeom prst="rect">
            <a:avLst/>
          </a:prstGeom>
        </p:spPr>
      </p:pic>
      <p:sp>
        <p:nvSpPr>
          <p:cNvPr id="57" name="TextBox 56"/>
          <p:cNvSpPr txBox="1"/>
          <p:nvPr/>
        </p:nvSpPr>
        <p:spPr>
          <a:xfrm>
            <a:off x="1219200" y="1065713"/>
            <a:ext cx="2830260"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002569"/>
                </a:solidFill>
                <a:effectLst/>
                <a:uFillTx/>
              </a:rPr>
              <a:t>Global landslide susceptibility map</a:t>
            </a:r>
            <a:endParaRPr kumimoji="0" lang="en-US" sz="1400" b="0" i="0" u="none" strike="noStrike" cap="none" spc="0" normalizeH="0" baseline="0" dirty="0">
              <a:ln>
                <a:noFill/>
              </a:ln>
              <a:solidFill>
                <a:srgbClr val="002569"/>
              </a:solidFill>
              <a:effectLst/>
              <a:uFillTx/>
            </a:endParaRPr>
          </a:p>
        </p:txBody>
      </p:sp>
      <p:sp>
        <p:nvSpPr>
          <p:cNvPr id="58" name="TextBox 57"/>
          <p:cNvSpPr txBox="1"/>
          <p:nvPr/>
        </p:nvSpPr>
        <p:spPr>
          <a:xfrm>
            <a:off x="1205606" y="3642491"/>
            <a:ext cx="2480805" cy="3077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rgbClr val="FFFFFF"/>
                </a:solidFill>
                <a:effectLst/>
                <a:uFillTx/>
              </a:rPr>
              <a:t>Stanley and Kirschbaum 2017</a:t>
            </a:r>
            <a:endParaRPr kumimoji="0" lang="en-US" sz="1400" b="0" i="0" u="none" strike="noStrike" cap="none" spc="0" normalizeH="0" baseline="0" dirty="0">
              <a:ln>
                <a:noFill/>
              </a:ln>
              <a:solidFill>
                <a:srgbClr val="FFFFFF"/>
              </a:solidFill>
              <a:effectLst/>
              <a:uFillTx/>
            </a:endParaRPr>
          </a:p>
        </p:txBody>
      </p:sp>
      <p:sp>
        <p:nvSpPr>
          <p:cNvPr id="59" name="TextBox 58"/>
          <p:cNvSpPr txBox="1"/>
          <p:nvPr/>
        </p:nvSpPr>
        <p:spPr>
          <a:xfrm>
            <a:off x="3609240" y="6304271"/>
            <a:ext cx="1974256" cy="26160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100" b="0" i="0" u="none" strike="noStrike" cap="none" spc="0" normalizeH="0" baseline="0" dirty="0" smtClean="0">
                <a:ln>
                  <a:noFill/>
                </a:ln>
                <a:solidFill>
                  <a:srgbClr val="FFFFFF"/>
                </a:solidFill>
                <a:effectLst/>
                <a:uFillTx/>
              </a:rPr>
              <a:t>Stanley and Kirschbaum 2017</a:t>
            </a:r>
            <a:endParaRPr kumimoji="0" lang="en-US" sz="1100" b="0" i="0" u="none" strike="noStrike" cap="none" spc="0" normalizeH="0" baseline="0" dirty="0">
              <a:ln>
                <a:noFill/>
              </a:ln>
              <a:solidFill>
                <a:srgbClr val="FFFFFF"/>
              </a:solidFill>
              <a:effectLst/>
              <a:uFillTx/>
            </a:endParaRPr>
          </a:p>
        </p:txBody>
      </p:sp>
      <p:sp>
        <p:nvSpPr>
          <p:cNvPr id="60" name="TextBox 59"/>
          <p:cNvSpPr txBox="1"/>
          <p:nvPr/>
        </p:nvSpPr>
        <p:spPr>
          <a:xfrm>
            <a:off x="5791200" y="3755953"/>
            <a:ext cx="3276600" cy="13849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fontAlgn="auto" latinLnBrk="1" hangingPunct="0">
              <a:spcBef>
                <a:spcPts val="0"/>
              </a:spcBef>
              <a:spcAft>
                <a:spcPts val="0"/>
              </a:spcAft>
            </a:pPr>
            <a:r>
              <a:rPr lang="en-US" sz="1400" dirty="0"/>
              <a:t>The Sierra Leone </a:t>
            </a:r>
            <a:r>
              <a:rPr lang="en-US" sz="1400" dirty="0" smtClean="0"/>
              <a:t>landslide triggered by </a:t>
            </a:r>
            <a:r>
              <a:rPr lang="en-US" sz="1400" dirty="0"/>
              <a:t>heavy rainfall, with the main event appearing to be a large landslide in the Regent area, on the margins of the city of </a:t>
            </a:r>
            <a:r>
              <a:rPr lang="en-US" sz="1400" dirty="0" smtClean="0"/>
              <a:t>Freetown</a:t>
            </a:r>
            <a:r>
              <a:rPr lang="en-US" sz="1400" dirty="0"/>
              <a:t> </a:t>
            </a:r>
            <a:r>
              <a:rPr lang="en-US" sz="1400" dirty="0" smtClean="0"/>
              <a:t>on August 14</a:t>
            </a:r>
            <a:r>
              <a:rPr lang="en-US" sz="1400" baseline="30000" dirty="0" smtClean="0"/>
              <a:t>th</a:t>
            </a:r>
            <a:r>
              <a:rPr lang="en-US" sz="1400" dirty="0" smtClean="0"/>
              <a:t>, &gt;500 fatalities estimated</a:t>
            </a:r>
            <a:r>
              <a:rPr lang="en-US" sz="1400" dirty="0"/>
              <a:t> </a:t>
            </a:r>
            <a:endParaRPr kumimoji="0" lang="en-US" sz="14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204029405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idx="4294967295"/>
          </p:nvPr>
        </p:nvSpPr>
        <p:spPr>
          <a:xfrm>
            <a:off x="1066800" y="152400"/>
            <a:ext cx="7543800" cy="914400"/>
          </a:xfrm>
        </p:spPr>
        <p:txBody>
          <a:bodyPr>
            <a:normAutofit fontScale="90000"/>
          </a:bodyPr>
          <a:lstStyle/>
          <a:p>
            <a:pPr algn="ctr"/>
            <a:r>
              <a:rPr lang="de-DE" dirty="0" err="1" smtClean="0"/>
              <a:t>Landslides</a:t>
            </a:r>
            <a:r>
              <a:rPr lang="de-DE" dirty="0" smtClean="0"/>
              <a:t> in multi-</a:t>
            </a:r>
            <a:r>
              <a:rPr lang="de-DE" dirty="0" err="1" smtClean="0"/>
              <a:t>hazard</a:t>
            </a:r>
            <a:r>
              <a:rPr lang="de-DE" dirty="0" smtClean="0"/>
              <a:t> </a:t>
            </a:r>
            <a:br>
              <a:rPr lang="de-DE" dirty="0" smtClean="0"/>
            </a:br>
            <a:r>
              <a:rPr lang="de-DE" dirty="0" err="1" smtClean="0"/>
              <a:t>environments</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52994" y="3241880"/>
            <a:ext cx="3403163" cy="2560373"/>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450" y="3241382"/>
            <a:ext cx="4481992" cy="2561138"/>
          </a:xfrm>
          <a:prstGeom prst="rect">
            <a:avLst/>
          </a:prstGeom>
        </p:spPr>
      </p:pic>
      <p:sp>
        <p:nvSpPr>
          <p:cNvPr id="9" name="Rechteck 1"/>
          <p:cNvSpPr>
            <a:spLocks noChangeArrowheads="1"/>
          </p:cNvSpPr>
          <p:nvPr/>
        </p:nvSpPr>
        <p:spPr bwMode="auto">
          <a:xfrm>
            <a:off x="3802071" y="5624059"/>
            <a:ext cx="88357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750" b="0" i="1" u="none" strike="noStrike" kern="0" cap="none" spc="0" normalizeH="0" baseline="0" noProof="0" dirty="0">
                <a:ln>
                  <a:noFill/>
                </a:ln>
                <a:solidFill>
                  <a:srgbClr val="FFFFFF"/>
                </a:solidFill>
                <a:effectLst/>
                <a:uLnTx/>
                <a:uFillTx/>
                <a:cs typeface="+mn-cs"/>
              </a:rPr>
              <a:t>Credits: </a:t>
            </a:r>
            <a:r>
              <a:rPr kumimoji="0" lang="en-US" altLang="en-US" sz="750" b="0" i="1" u="none" strike="noStrike" kern="0" cap="none" spc="0" normalizeH="0" baseline="0" noProof="0" dirty="0" smtClean="0">
                <a:ln>
                  <a:noFill/>
                </a:ln>
                <a:solidFill>
                  <a:srgbClr val="FFFFFF"/>
                </a:solidFill>
                <a:effectLst/>
                <a:uLnTx/>
                <a:uFillTx/>
                <a:cs typeface="+mn-cs"/>
              </a:rPr>
              <a:t>K. Cook</a:t>
            </a:r>
            <a:endParaRPr kumimoji="0" lang="en-US" altLang="en-US" sz="750" b="0" i="1" u="none" strike="noStrike" kern="0" cap="none" spc="0" normalizeH="0" baseline="0" noProof="0" dirty="0">
              <a:ln>
                <a:noFill/>
              </a:ln>
              <a:solidFill>
                <a:srgbClr val="FFFFFF"/>
              </a:solidFill>
              <a:effectLst/>
              <a:uLnTx/>
              <a:uFillTx/>
              <a:cs typeface="+mn-cs"/>
            </a:endParaRPr>
          </a:p>
        </p:txBody>
      </p:sp>
      <p:sp>
        <p:nvSpPr>
          <p:cNvPr id="10" name="Textfeld 9"/>
          <p:cNvSpPr txBox="1"/>
          <p:nvPr/>
        </p:nvSpPr>
        <p:spPr>
          <a:xfrm>
            <a:off x="152400" y="2678765"/>
            <a:ext cx="3799566"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cs typeface="+mn-cs"/>
              </a:rPr>
              <a:t>New Zealand: </a:t>
            </a:r>
            <a:r>
              <a:rPr kumimoji="0" lang="en-US" sz="1400" b="0" i="0" u="none" strike="noStrike" kern="0" cap="none" spc="0" normalizeH="0" baseline="0" noProof="0" dirty="0" smtClean="0">
                <a:ln>
                  <a:noFill/>
                </a:ln>
                <a:solidFill>
                  <a:srgbClr val="000000"/>
                </a:solidFill>
                <a:effectLst/>
                <a:uLnTx/>
                <a:uFillTx/>
                <a:latin typeface="Calibri" panose="020F0502020204030204"/>
                <a:cs typeface="+mn-cs"/>
              </a:rPr>
              <a:t>2016 (7.8Mw) ca. 6,000 </a:t>
            </a:r>
            <a:r>
              <a:rPr kumimoji="0" lang="en-US" sz="1400" b="0" i="0" u="none" strike="noStrike" kern="0" cap="none" spc="0" normalizeH="0" baseline="0" noProof="0" dirty="0">
                <a:ln>
                  <a:noFill/>
                </a:ln>
                <a:solidFill>
                  <a:srgbClr val="000000"/>
                </a:solidFill>
                <a:effectLst/>
                <a:uLnTx/>
                <a:uFillTx/>
                <a:latin typeface="Calibri" panose="020F0502020204030204"/>
                <a:cs typeface="+mn-cs"/>
              </a:rPr>
              <a:t>landslides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Calibri" panose="020F0502020204030204"/>
                <a:cs typeface="+mn-cs"/>
              </a:rPr>
              <a:t>Nepal:              2015 (7.8Mw) ca. 20,000 landslides</a:t>
            </a:r>
          </a:p>
        </p:txBody>
      </p:sp>
      <p:sp>
        <p:nvSpPr>
          <p:cNvPr id="11" name="Rechteck 10"/>
          <p:cNvSpPr/>
          <p:nvPr/>
        </p:nvSpPr>
        <p:spPr>
          <a:xfrm>
            <a:off x="5775356" y="1497543"/>
            <a:ext cx="3368643" cy="830997"/>
          </a:xfrm>
          <a:prstGeom prst="rect">
            <a:avLst/>
          </a:prstGeom>
        </p:spPr>
        <p:txBody>
          <a:bodyPr wrap="square">
            <a:spAutoFit/>
          </a:bodyPr>
          <a:lstStyle/>
          <a:p>
            <a:pPr marL="177800" marR="0" lvl="0" indent="-177800" algn="ctr" defTabSz="914400" eaLnBrk="1" fontAlgn="auto" latinLnBrk="0" hangingPunct="1">
              <a:lnSpc>
                <a:spcPct val="120000"/>
              </a:lnSpc>
              <a:spcBef>
                <a:spcPts val="0"/>
              </a:spcBef>
              <a:spcAft>
                <a:spcPts val="0"/>
              </a:spcAft>
              <a:buClrTx/>
              <a:buSzTx/>
              <a:buFontTx/>
              <a:buNone/>
              <a:tabLst/>
              <a:defRPr/>
            </a:pPr>
            <a:r>
              <a:rPr kumimoji="0" lang="en-US" sz="2000" b="1" i="0" u="none" strike="noStrike" kern="0" cap="none" spc="0" normalizeH="0" baseline="0" noProof="0" dirty="0" err="1" smtClean="0">
                <a:ln>
                  <a:noFill/>
                </a:ln>
                <a:solidFill>
                  <a:srgbClr val="000000"/>
                </a:solidFill>
                <a:effectLst/>
                <a:uLnTx/>
                <a:uFillTx/>
                <a:latin typeface="Calibri" panose="020F0502020204030204"/>
                <a:cs typeface="+mn-cs"/>
              </a:rPr>
              <a:t>Hydrometeorologic</a:t>
            </a:r>
            <a:r>
              <a:rPr kumimoji="0" lang="en-US" sz="2000" b="1" i="0" u="none" strike="noStrike" kern="0" cap="none" spc="0" normalizeH="0" baseline="0" noProof="0" dirty="0" smtClean="0">
                <a:ln>
                  <a:noFill/>
                </a:ln>
                <a:solidFill>
                  <a:srgbClr val="000000"/>
                </a:solidFill>
                <a:effectLst/>
                <a:uLnTx/>
                <a:uFillTx/>
                <a:latin typeface="Calibri" panose="020F0502020204030204"/>
                <a:cs typeface="+mn-cs"/>
              </a:rPr>
              <a:t> extremes (</a:t>
            </a:r>
            <a:r>
              <a:rPr kumimoji="0" lang="en-US" sz="2000" b="1" i="0" u="none" strike="noStrike" kern="0" cap="none" spc="0" normalizeH="0" baseline="0" noProof="0" dirty="0">
                <a:ln>
                  <a:noFill/>
                </a:ln>
                <a:solidFill>
                  <a:srgbClr val="000000"/>
                </a:solidFill>
                <a:effectLst/>
                <a:uLnTx/>
                <a:uFillTx/>
                <a:latin typeface="Calibri" panose="020F0502020204030204"/>
                <a:cs typeface="+mn-cs"/>
              </a:rPr>
              <a:t>e.g. typhoon</a:t>
            </a:r>
            <a:r>
              <a:rPr kumimoji="0" lang="en-US" sz="1600" b="1" i="0" u="none" strike="noStrike" kern="0" cap="none" spc="0" normalizeH="0" baseline="0" noProof="0" dirty="0">
                <a:ln>
                  <a:noFill/>
                </a:ln>
                <a:solidFill>
                  <a:srgbClr val="000000"/>
                </a:solidFill>
                <a:effectLst/>
                <a:uLnTx/>
                <a:uFillTx/>
                <a:latin typeface="Calibri" panose="020F0502020204030204"/>
                <a:cs typeface="+mn-cs"/>
              </a:rPr>
              <a:t>)</a:t>
            </a:r>
          </a:p>
        </p:txBody>
      </p:sp>
      <p:sp>
        <p:nvSpPr>
          <p:cNvPr id="12" name="Textfeld 11"/>
          <p:cNvSpPr txBox="1"/>
          <p:nvPr/>
        </p:nvSpPr>
        <p:spPr>
          <a:xfrm>
            <a:off x="3255099" y="1631504"/>
            <a:ext cx="1697901"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000"/>
                </a:solidFill>
                <a:effectLst/>
                <a:uLnTx/>
                <a:uFillTx/>
                <a:latin typeface="Calibri" panose="020F0502020204030204"/>
                <a:cs typeface="+mn-cs"/>
              </a:rPr>
              <a:t>Major triggers</a:t>
            </a:r>
          </a:p>
        </p:txBody>
      </p:sp>
      <p:pic>
        <p:nvPicPr>
          <p:cNvPr id="13" name="Grafik 12"/>
          <p:cNvPicPr>
            <a:picLocks noChangeAspect="1"/>
          </p:cNvPicPr>
          <p:nvPr/>
        </p:nvPicPr>
        <p:blipFill>
          <a:blip r:embed="rId4"/>
          <a:stretch>
            <a:fillRect/>
          </a:stretch>
        </p:blipFill>
        <p:spPr>
          <a:xfrm>
            <a:off x="5124297" y="1574568"/>
            <a:ext cx="600260" cy="558382"/>
          </a:xfrm>
          <a:prstGeom prst="rect">
            <a:avLst/>
          </a:prstGeom>
        </p:spPr>
      </p:pic>
      <p:pic>
        <p:nvPicPr>
          <p:cNvPr id="14" name="Grafik 13"/>
          <p:cNvPicPr>
            <a:picLocks noChangeAspect="1"/>
          </p:cNvPicPr>
          <p:nvPr/>
        </p:nvPicPr>
        <p:blipFill>
          <a:blip r:embed="rId5"/>
          <a:stretch>
            <a:fillRect/>
          </a:stretch>
        </p:blipFill>
        <p:spPr>
          <a:xfrm>
            <a:off x="2234514" y="1574568"/>
            <a:ext cx="757082" cy="517339"/>
          </a:xfrm>
          <a:prstGeom prst="rect">
            <a:avLst/>
          </a:prstGeom>
        </p:spPr>
      </p:pic>
      <p:sp>
        <p:nvSpPr>
          <p:cNvPr id="15" name="Rechteck 14"/>
          <p:cNvSpPr/>
          <p:nvPr/>
        </p:nvSpPr>
        <p:spPr>
          <a:xfrm>
            <a:off x="666350" y="1655151"/>
            <a:ext cx="1511952" cy="461665"/>
          </a:xfrm>
          <a:prstGeom prst="rect">
            <a:avLst/>
          </a:prstGeom>
        </p:spPr>
        <p:txBody>
          <a:bodyPr wrap="none">
            <a:spAutoFit/>
          </a:bodyPr>
          <a:lstStyle/>
          <a:p>
            <a:pPr marL="0" marR="0" lvl="0" indent="0" defTabSz="914400" eaLnBrk="1" fontAlgn="auto" latinLnBrk="0" hangingPunct="1">
              <a:lnSpc>
                <a:spcPct val="12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Calibri" panose="020F0502020204030204"/>
                <a:cs typeface="+mn-cs"/>
              </a:rPr>
              <a:t>Earthquakes</a:t>
            </a:r>
          </a:p>
        </p:txBody>
      </p:sp>
      <p:sp>
        <p:nvSpPr>
          <p:cNvPr id="16" name="Rechteck 15"/>
          <p:cNvSpPr/>
          <p:nvPr/>
        </p:nvSpPr>
        <p:spPr>
          <a:xfrm>
            <a:off x="5040513" y="2678765"/>
            <a:ext cx="4572000" cy="307777"/>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a:cs typeface="+mn-cs"/>
              </a:rPr>
              <a:t>Taiwan: 2009 Typhoon </a:t>
            </a:r>
            <a:r>
              <a:rPr kumimoji="0" lang="en-US" sz="1400" b="0" i="0" u="none" strike="noStrike" kern="0" cap="none" spc="0" normalizeH="0" baseline="0" noProof="0" dirty="0" err="1" smtClean="0">
                <a:ln>
                  <a:noFill/>
                </a:ln>
                <a:solidFill>
                  <a:srgbClr val="000000"/>
                </a:solidFill>
                <a:effectLst/>
                <a:uLnTx/>
                <a:uFillTx/>
                <a:latin typeface="Calibri" panose="020F0502020204030204"/>
                <a:cs typeface="+mn-cs"/>
              </a:rPr>
              <a:t>Morakot</a:t>
            </a:r>
            <a:r>
              <a:rPr kumimoji="0" lang="en-US" sz="1400" b="0" i="0" u="none" strike="noStrike" kern="0" cap="none" spc="0" normalizeH="0" baseline="0" noProof="0" dirty="0" smtClean="0">
                <a:ln>
                  <a:noFill/>
                </a:ln>
                <a:solidFill>
                  <a:srgbClr val="000000"/>
                </a:solidFill>
                <a:effectLst/>
                <a:uLnTx/>
                <a:uFillTx/>
                <a:latin typeface="Calibri" panose="020F0502020204030204"/>
                <a:cs typeface="+mn-cs"/>
              </a:rPr>
              <a:t>: ca. </a:t>
            </a:r>
            <a:r>
              <a:rPr kumimoji="0" lang="en-US" sz="1400" b="0" i="0" u="none" strike="noStrike" kern="0" cap="none" spc="0" normalizeH="0" baseline="0" noProof="0" dirty="0">
                <a:ln>
                  <a:noFill/>
                </a:ln>
                <a:solidFill>
                  <a:srgbClr val="000000"/>
                </a:solidFill>
                <a:effectLst/>
                <a:uLnTx/>
                <a:uFillTx/>
                <a:latin typeface="Calibri" panose="020F0502020204030204"/>
                <a:cs typeface="+mn-cs"/>
              </a:rPr>
              <a:t>20,000 landslides</a:t>
            </a:r>
          </a:p>
        </p:txBody>
      </p:sp>
      <p:sp>
        <p:nvSpPr>
          <p:cNvPr id="17" name="Rechteck 1"/>
          <p:cNvSpPr>
            <a:spLocks noChangeArrowheads="1"/>
          </p:cNvSpPr>
          <p:nvPr/>
        </p:nvSpPr>
        <p:spPr bwMode="auto">
          <a:xfrm>
            <a:off x="7414300" y="5624059"/>
            <a:ext cx="1273105"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0" fontAlgn="auto" latinLnBrk="0" hangingPunct="0">
              <a:lnSpc>
                <a:spcPct val="100000"/>
              </a:lnSpc>
              <a:spcBef>
                <a:spcPts val="0"/>
              </a:spcBef>
              <a:spcAft>
                <a:spcPts val="0"/>
              </a:spcAft>
              <a:buClrTx/>
              <a:buSzTx/>
              <a:buFontTx/>
              <a:buNone/>
              <a:tabLst/>
              <a:defRPr/>
            </a:pPr>
            <a:r>
              <a:rPr kumimoji="0" lang="en-US" altLang="en-US" sz="750" b="0" i="1" u="none" strike="noStrike" kern="0" cap="none" spc="0" normalizeH="0" baseline="0" noProof="0" dirty="0">
                <a:ln>
                  <a:noFill/>
                </a:ln>
                <a:solidFill>
                  <a:srgbClr val="FFFFFF"/>
                </a:solidFill>
                <a:effectLst/>
                <a:uLnTx/>
                <a:uFillTx/>
                <a:cs typeface="+mn-cs"/>
              </a:rPr>
              <a:t>Credits: </a:t>
            </a:r>
            <a:r>
              <a:rPr kumimoji="0" lang="en-US" altLang="en-US" sz="750" b="0" i="1" u="none" strike="noStrike" kern="0" cap="none" spc="0" normalizeH="0" baseline="0" noProof="0" dirty="0" smtClean="0">
                <a:ln>
                  <a:noFill/>
                </a:ln>
                <a:solidFill>
                  <a:srgbClr val="FFFFFF"/>
                </a:solidFill>
                <a:effectLst/>
                <a:uLnTx/>
                <a:uFillTx/>
                <a:cs typeface="+mn-cs"/>
              </a:rPr>
              <a:t>Tsou Univ. Kyoto</a:t>
            </a:r>
            <a:endParaRPr kumimoji="0" lang="en-US" altLang="en-US" sz="750" b="0" i="1" u="none" strike="noStrike" kern="0" cap="none" spc="0" normalizeH="0" baseline="0" noProof="0" dirty="0">
              <a:ln>
                <a:noFill/>
              </a:ln>
              <a:solidFill>
                <a:srgbClr val="FFFFFF"/>
              </a:solidFill>
              <a:effectLst/>
              <a:uLnTx/>
              <a:uFillTx/>
              <a:cs typeface="+mn-cs"/>
            </a:endParaRPr>
          </a:p>
        </p:txBody>
      </p:sp>
      <p:sp>
        <p:nvSpPr>
          <p:cNvPr id="18" name="Textfeld 17"/>
          <p:cNvSpPr txBox="1"/>
          <p:nvPr/>
        </p:nvSpPr>
        <p:spPr>
          <a:xfrm>
            <a:off x="152400" y="5802253"/>
            <a:ext cx="3282117"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a:cs typeface="+mn-cs"/>
              </a:rPr>
              <a:t>Nepal: </a:t>
            </a:r>
            <a:r>
              <a:rPr kumimoji="0" lang="en-US" sz="1200" b="0" i="0" u="none" strike="noStrike" kern="0" cap="none" spc="0" normalizeH="0" baseline="0" noProof="0" dirty="0" err="1" smtClean="0">
                <a:ln>
                  <a:noFill/>
                </a:ln>
                <a:solidFill>
                  <a:srgbClr val="000000"/>
                </a:solidFill>
                <a:effectLst/>
                <a:uLnTx/>
                <a:uFillTx/>
                <a:latin typeface="Calibri" panose="020F0502020204030204"/>
                <a:cs typeface="+mn-cs"/>
              </a:rPr>
              <a:t>Bhote</a:t>
            </a:r>
            <a:r>
              <a:rPr kumimoji="0" lang="en-US" sz="1200" b="0" i="0" u="none" strike="noStrike" kern="0" cap="none" spc="0" normalizeH="0" baseline="0" noProof="0" dirty="0" smtClean="0">
                <a:ln>
                  <a:noFill/>
                </a:ln>
                <a:solidFill>
                  <a:srgbClr val="000000"/>
                </a:solidFill>
                <a:effectLst/>
                <a:uLnTx/>
                <a:uFillTx/>
                <a:latin typeface="Calibri" panose="020F0502020204030204"/>
                <a:cs typeface="+mn-cs"/>
              </a:rPr>
              <a:t> </a:t>
            </a:r>
            <a:r>
              <a:rPr kumimoji="0" lang="en-US" sz="1200" b="0" i="0" u="none" strike="noStrike" kern="0" cap="none" spc="0" normalizeH="0" baseline="0" noProof="0" dirty="0" err="1" smtClean="0">
                <a:ln>
                  <a:noFill/>
                </a:ln>
                <a:solidFill>
                  <a:srgbClr val="000000"/>
                </a:solidFill>
                <a:effectLst/>
                <a:uLnTx/>
                <a:uFillTx/>
                <a:latin typeface="Calibri" panose="020F0502020204030204"/>
                <a:cs typeface="+mn-cs"/>
              </a:rPr>
              <a:t>Koshi</a:t>
            </a:r>
            <a:r>
              <a:rPr kumimoji="0" lang="en-US" sz="1200" b="0" i="0" u="none" strike="noStrike" kern="0" cap="none" spc="0" normalizeH="0" baseline="0" noProof="0" dirty="0" smtClean="0">
                <a:ln>
                  <a:noFill/>
                </a:ln>
                <a:solidFill>
                  <a:srgbClr val="000000"/>
                </a:solidFill>
                <a:effectLst/>
                <a:uLnTx/>
                <a:uFillTx/>
                <a:latin typeface="Calibri" panose="020F0502020204030204"/>
                <a:cs typeface="+mn-cs"/>
              </a:rPr>
              <a:t> (drone image month after EQ)</a:t>
            </a:r>
            <a:endParaRPr kumimoji="0" lang="en-US" sz="1200" b="0" i="0" u="none" strike="noStrike" kern="0" cap="none" spc="0" normalizeH="0" baseline="0" noProof="0" dirty="0">
              <a:ln>
                <a:noFill/>
              </a:ln>
              <a:solidFill>
                <a:srgbClr val="000000"/>
              </a:solidFill>
              <a:effectLst/>
              <a:uLnTx/>
              <a:uFillTx/>
              <a:latin typeface="Calibri" panose="020F0502020204030204"/>
              <a:cs typeface="+mn-cs"/>
            </a:endParaRPr>
          </a:p>
        </p:txBody>
      </p:sp>
      <p:sp>
        <p:nvSpPr>
          <p:cNvPr id="19" name="Textfeld 18"/>
          <p:cNvSpPr txBox="1"/>
          <p:nvPr/>
        </p:nvSpPr>
        <p:spPr>
          <a:xfrm>
            <a:off x="5252994" y="5802253"/>
            <a:ext cx="2061398" cy="27699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000000"/>
                </a:solidFill>
                <a:effectLst/>
                <a:uLnTx/>
                <a:uFillTx/>
                <a:latin typeface="Calibri" panose="020F0502020204030204"/>
                <a:cs typeface="+mn-cs"/>
              </a:rPr>
              <a:t>Taiwan: </a:t>
            </a:r>
            <a:r>
              <a:rPr kumimoji="0" lang="en-US" sz="1200" b="0" i="0" u="none" strike="noStrike" kern="0" cap="none" spc="0" normalizeH="0" baseline="0" noProof="0" dirty="0" err="1" smtClean="0">
                <a:ln>
                  <a:noFill/>
                </a:ln>
                <a:solidFill>
                  <a:srgbClr val="000000"/>
                </a:solidFill>
                <a:effectLst/>
                <a:uLnTx/>
                <a:uFillTx/>
                <a:latin typeface="Calibri" panose="020F0502020204030204"/>
                <a:cs typeface="+mn-cs"/>
              </a:rPr>
              <a:t>fotos</a:t>
            </a:r>
            <a:r>
              <a:rPr kumimoji="0" lang="en-US" sz="1200" b="0" i="0" u="none" strike="noStrike" kern="0" cap="none" spc="0" normalizeH="0" baseline="0" noProof="0" dirty="0" smtClean="0">
                <a:ln>
                  <a:noFill/>
                </a:ln>
                <a:solidFill>
                  <a:srgbClr val="000000"/>
                </a:solidFill>
                <a:effectLst/>
                <a:uLnTx/>
                <a:uFillTx/>
                <a:latin typeface="Calibri" panose="020F0502020204030204"/>
                <a:cs typeface="+mn-cs"/>
              </a:rPr>
              <a:t> before and after</a:t>
            </a:r>
            <a:endParaRPr kumimoji="0" lang="en-US" sz="1200" b="0" i="0" u="none" strike="noStrike" kern="0" cap="none" spc="0" normalizeH="0" baseline="0" noProof="0" dirty="0">
              <a:ln>
                <a:noFill/>
              </a:ln>
              <a:solidFill>
                <a:srgbClr val="000000"/>
              </a:solidFill>
              <a:effectLst/>
              <a:uLnTx/>
              <a:uFillTx/>
              <a:latin typeface="Calibri" panose="020F0502020204030204"/>
              <a:cs typeface="+mn-cs"/>
            </a:endParaRPr>
          </a:p>
        </p:txBody>
      </p:sp>
    </p:spTree>
    <p:extLst>
      <p:ext uri="{BB962C8B-B14F-4D97-AF65-F5344CB8AC3E}">
        <p14:creationId xmlns:p14="http://schemas.microsoft.com/office/powerpoint/2010/main" val="78285753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1862667" y="103709"/>
            <a:ext cx="5588000" cy="9807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auto">
              <a:spcBef>
                <a:spcPts val="0"/>
              </a:spcBef>
              <a:spcAft>
                <a:spcPts val="0"/>
              </a:spcAft>
            </a:pPr>
            <a:r>
              <a:rPr lang="fr-FR" sz="3600" dirty="0" err="1">
                <a:solidFill>
                  <a:srgbClr val="FFFFFF"/>
                </a:solidFill>
                <a:latin typeface="Calibri Light"/>
                <a:cs typeface="Calibri Light"/>
              </a:rPr>
              <a:t>Landslide</a:t>
            </a:r>
            <a:r>
              <a:rPr lang="fr-FR" sz="3600" dirty="0">
                <a:solidFill>
                  <a:srgbClr val="FFFFFF"/>
                </a:solidFill>
                <a:latin typeface="Calibri Light"/>
                <a:cs typeface="Calibri Light"/>
              </a:rPr>
              <a:t> </a:t>
            </a:r>
            <a:r>
              <a:rPr lang="fr-FR" sz="3600" dirty="0" err="1">
                <a:solidFill>
                  <a:srgbClr val="FFFFFF"/>
                </a:solidFill>
                <a:latin typeface="Calibri Light"/>
                <a:cs typeface="Calibri Light"/>
              </a:rPr>
              <a:t>Remote</a:t>
            </a:r>
            <a:r>
              <a:rPr lang="fr-FR" sz="3600" dirty="0">
                <a:solidFill>
                  <a:srgbClr val="FFFFFF"/>
                </a:solidFill>
                <a:latin typeface="Calibri Light"/>
                <a:cs typeface="Calibri Light"/>
              </a:rPr>
              <a:t> </a:t>
            </a:r>
            <a:r>
              <a:rPr lang="fr-FR" sz="3600" dirty="0" err="1">
                <a:solidFill>
                  <a:srgbClr val="FFFFFF"/>
                </a:solidFill>
                <a:latin typeface="Calibri Light"/>
                <a:cs typeface="Calibri Light"/>
              </a:rPr>
              <a:t>Sensing</a:t>
            </a:r>
            <a:endParaRPr lang="fr-FR" sz="3600" dirty="0">
              <a:solidFill>
                <a:srgbClr val="FFFFFF"/>
              </a:solidFill>
              <a:latin typeface="Calibri Light"/>
              <a:cs typeface="Calibri Light"/>
            </a:endParaRPr>
          </a:p>
        </p:txBody>
      </p:sp>
      <p:pic>
        <p:nvPicPr>
          <p:cNvPr id="12"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66615" y="4132620"/>
            <a:ext cx="4010054" cy="2721899"/>
          </a:xfrm>
          <a:prstGeom prst="rect">
            <a:avLst/>
          </a:prstGeom>
        </p:spPr>
      </p:pic>
      <p:sp>
        <p:nvSpPr>
          <p:cNvPr id="13" name="Rectangle 12"/>
          <p:cNvSpPr/>
          <p:nvPr/>
        </p:nvSpPr>
        <p:spPr>
          <a:xfrm>
            <a:off x="7120467" y="5996199"/>
            <a:ext cx="1537716" cy="7386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defTabSz="914400" fontAlgn="auto">
              <a:spcBef>
                <a:spcPts val="0"/>
              </a:spcBef>
              <a:spcAft>
                <a:spcPts val="0"/>
              </a:spcAft>
            </a:pPr>
            <a:r>
              <a:rPr lang="en-US" sz="2800" dirty="0">
                <a:solidFill>
                  <a:prstClr val="black"/>
                </a:solidFill>
                <a:latin typeface="Arial" panose="020B0604020202020204" pitchFamily="34" charset="0"/>
                <a:cs typeface="Arial" panose="020B0604020202020204" pitchFamily="34" charset="0"/>
              </a:rPr>
              <a:t>When?</a:t>
            </a:r>
          </a:p>
          <a:p>
            <a:pPr algn="ctr" defTabSz="914400" fontAlgn="auto">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(Forecast)</a:t>
            </a:r>
          </a:p>
        </p:txBody>
      </p:sp>
      <p:pic>
        <p:nvPicPr>
          <p:cNvPr id="14"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50727" y="1226832"/>
            <a:ext cx="3925942" cy="2664806"/>
          </a:xfrm>
          <a:prstGeom prst="rect">
            <a:avLst/>
          </a:prstGeom>
        </p:spPr>
      </p:pic>
      <p:pic>
        <p:nvPicPr>
          <p:cNvPr id="15"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872067" y="1324679"/>
            <a:ext cx="2438400" cy="2438400"/>
          </a:xfrm>
          <a:prstGeom prst="rect">
            <a:avLst/>
          </a:prstGeom>
          <a:noFill/>
          <a:ln w="19050">
            <a:noFill/>
            <a:miter lim="800000"/>
            <a:headEnd/>
            <a:tailEnd/>
          </a:ln>
          <a:extLst/>
        </p:spPr>
      </p:pic>
      <p:sp>
        <p:nvSpPr>
          <p:cNvPr id="16" name="Rectangle 15"/>
          <p:cNvSpPr/>
          <p:nvPr/>
        </p:nvSpPr>
        <p:spPr>
          <a:xfrm>
            <a:off x="265642" y="1226831"/>
            <a:ext cx="4041752" cy="2664806"/>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pic>
        <p:nvPicPr>
          <p:cNvPr id="17" name="Picture 4" descr="http://blogs.agu.org/landslideblog/files/2011/01/11_01-Nova-Friburgo-2.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65642" y="4115549"/>
            <a:ext cx="4041752" cy="2694502"/>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307134" y="5919999"/>
            <a:ext cx="1537716" cy="8148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lang="en-US" sz="2800" dirty="0">
                <a:solidFill>
                  <a:prstClr val="black"/>
                </a:solidFill>
                <a:latin typeface="Arial" panose="020B0604020202020204" pitchFamily="34" charset="0"/>
                <a:cs typeface="Arial" panose="020B0604020202020204" pitchFamily="34" charset="0"/>
              </a:rPr>
              <a:t>Where?</a:t>
            </a:r>
          </a:p>
          <a:p>
            <a:pPr algn="ctr" defTabSz="914400" fontAlgn="auto">
              <a:lnSpc>
                <a:spcPts val="1400"/>
              </a:lnSpc>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(Location)</a:t>
            </a:r>
          </a:p>
        </p:txBody>
      </p:sp>
      <p:sp>
        <p:nvSpPr>
          <p:cNvPr id="19" name="Rectangle 18"/>
          <p:cNvSpPr/>
          <p:nvPr/>
        </p:nvSpPr>
        <p:spPr>
          <a:xfrm>
            <a:off x="324951" y="1301111"/>
            <a:ext cx="1537716" cy="8148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lang="en-US" sz="2800" dirty="0">
                <a:solidFill>
                  <a:prstClr val="black"/>
                </a:solidFill>
                <a:latin typeface="Arial" panose="020B0604020202020204" pitchFamily="34" charset="0"/>
                <a:cs typeface="Arial" panose="020B0604020202020204" pitchFamily="34" charset="0"/>
              </a:rPr>
              <a:t>What?</a:t>
            </a:r>
          </a:p>
          <a:p>
            <a:pPr algn="ctr" defTabSz="914400" fontAlgn="auto">
              <a:lnSpc>
                <a:spcPts val="1400"/>
              </a:lnSpc>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(Type, Activity)</a:t>
            </a:r>
          </a:p>
        </p:txBody>
      </p:sp>
      <p:sp>
        <p:nvSpPr>
          <p:cNvPr id="20" name="Rectangle 19"/>
          <p:cNvSpPr/>
          <p:nvPr/>
        </p:nvSpPr>
        <p:spPr>
          <a:xfrm>
            <a:off x="7120467" y="1347999"/>
            <a:ext cx="1537716" cy="8148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r>
              <a:rPr lang="en-US" sz="2800" dirty="0">
                <a:solidFill>
                  <a:prstClr val="black"/>
                </a:solidFill>
                <a:latin typeface="Arial" panose="020B0604020202020204" pitchFamily="34" charset="0"/>
                <a:cs typeface="Arial" panose="020B0604020202020204" pitchFamily="34" charset="0"/>
              </a:rPr>
              <a:t>How?</a:t>
            </a:r>
          </a:p>
          <a:p>
            <a:pPr algn="ctr" defTabSz="914400" fontAlgn="auto">
              <a:lnSpc>
                <a:spcPts val="1400"/>
              </a:lnSpc>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(Displacement, </a:t>
            </a:r>
          </a:p>
          <a:p>
            <a:pPr algn="ctr" defTabSz="914400" fontAlgn="auto">
              <a:lnSpc>
                <a:spcPts val="1400"/>
              </a:lnSpc>
              <a:spcBef>
                <a:spcPts val="0"/>
              </a:spcBef>
              <a:spcAft>
                <a:spcPts val="0"/>
              </a:spcAft>
            </a:pPr>
            <a:r>
              <a:rPr lang="en-US" sz="1600" dirty="0">
                <a:solidFill>
                  <a:prstClr val="black"/>
                </a:solidFill>
                <a:latin typeface="Arial" panose="020B0604020202020204" pitchFamily="34" charset="0"/>
                <a:cs typeface="Arial" panose="020B0604020202020204" pitchFamily="34" charset="0"/>
              </a:rPr>
              <a:t>Mechanism)</a:t>
            </a:r>
          </a:p>
        </p:txBody>
      </p:sp>
      <p:sp>
        <p:nvSpPr>
          <p:cNvPr id="21" name="Rectangle 20"/>
          <p:cNvSpPr/>
          <p:nvPr/>
        </p:nvSpPr>
        <p:spPr>
          <a:xfrm>
            <a:off x="4632519" y="4059407"/>
            <a:ext cx="4278245" cy="2868324"/>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pic>
        <p:nvPicPr>
          <p:cNvPr id="2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10862" y="1895069"/>
            <a:ext cx="3885996" cy="3736020"/>
          </a:xfrm>
          <a:prstGeom prst="rect">
            <a:avLst/>
          </a:prstGeom>
        </p:spPr>
      </p:pic>
      <p:cxnSp>
        <p:nvCxnSpPr>
          <p:cNvPr id="23" name="Straight Connector 2"/>
          <p:cNvCxnSpPr/>
          <p:nvPr/>
        </p:nvCxnSpPr>
        <p:spPr>
          <a:xfrm flipH="1">
            <a:off x="1097353" y="1123829"/>
            <a:ext cx="8004314" cy="0"/>
          </a:xfrm>
          <a:prstGeom prst="line">
            <a:avLst/>
          </a:prstGeom>
          <a:ln w="19050">
            <a:solidFill>
              <a:srgbClr val="005DA8"/>
            </a:solidFill>
          </a:ln>
        </p:spPr>
        <p:style>
          <a:lnRef idx="1">
            <a:schemeClr val="accent1"/>
          </a:lnRef>
          <a:fillRef idx="0">
            <a:schemeClr val="accent1"/>
          </a:fillRef>
          <a:effectRef idx="0">
            <a:schemeClr val="accent1"/>
          </a:effectRef>
          <a:fontRef idx="minor">
            <a:schemeClr val="tx1"/>
          </a:fontRef>
        </p:style>
      </p:cxnSp>
      <p:pic>
        <p:nvPicPr>
          <p:cNvPr id="24" name="Image 2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761742" y="6496289"/>
            <a:ext cx="359420" cy="359420"/>
          </a:xfrm>
          <a:prstGeom prst="rect">
            <a:avLst/>
          </a:prstGeom>
        </p:spPr>
      </p:pic>
    </p:spTree>
    <p:extLst>
      <p:ext uri="{BB962C8B-B14F-4D97-AF65-F5344CB8AC3E}">
        <p14:creationId xmlns:p14="http://schemas.microsoft.com/office/powerpoint/2010/main" val="2501932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1"/>
          </p:nvPr>
        </p:nvSpPr>
        <p:spPr>
          <a:noFill/>
        </p:spPr>
        <p:txBody>
          <a:bodyPr/>
          <a:lstStyle>
            <a:lvl1pPr eaLnBrk="0" hangingPunct="0">
              <a:defRPr>
                <a:solidFill>
                  <a:srgbClr val="002569"/>
                </a:solidFill>
                <a:latin typeface="Arial" pitchFamily="34" charset="0"/>
              </a:defRPr>
            </a:lvl1pPr>
            <a:lvl2pPr marL="742950" indent="-285750" eaLnBrk="0" hangingPunct="0">
              <a:defRPr>
                <a:solidFill>
                  <a:srgbClr val="002569"/>
                </a:solidFill>
                <a:latin typeface="Arial" pitchFamily="34" charset="0"/>
              </a:defRPr>
            </a:lvl2pPr>
            <a:lvl3pPr marL="1143000" indent="-228600" eaLnBrk="0" hangingPunct="0">
              <a:defRPr>
                <a:solidFill>
                  <a:srgbClr val="002569"/>
                </a:solidFill>
                <a:latin typeface="Arial" pitchFamily="34" charset="0"/>
              </a:defRPr>
            </a:lvl3pPr>
            <a:lvl4pPr marL="1600200" indent="-228600" eaLnBrk="0" hangingPunct="0">
              <a:defRPr>
                <a:solidFill>
                  <a:srgbClr val="002569"/>
                </a:solidFill>
                <a:latin typeface="Arial" pitchFamily="34" charset="0"/>
              </a:defRPr>
            </a:lvl4pPr>
            <a:lvl5pPr marL="2057400" indent="-228600" eaLnBrk="0" hangingPunct="0">
              <a:defRPr>
                <a:solidFill>
                  <a:srgbClr val="002569"/>
                </a:solidFill>
                <a:latin typeface="Arial" pitchFamily="34" charset="0"/>
              </a:defRPr>
            </a:lvl5pPr>
            <a:lvl6pPr marL="2514600" indent="-228600" defTabSz="457200" eaLnBrk="0" fontAlgn="base" hangingPunct="0">
              <a:spcBef>
                <a:spcPct val="0"/>
              </a:spcBef>
              <a:spcAft>
                <a:spcPct val="0"/>
              </a:spcAft>
              <a:defRPr>
                <a:solidFill>
                  <a:srgbClr val="002569"/>
                </a:solidFill>
                <a:latin typeface="Arial" pitchFamily="34" charset="0"/>
              </a:defRPr>
            </a:lvl6pPr>
            <a:lvl7pPr marL="2971800" indent="-228600" defTabSz="457200" eaLnBrk="0" fontAlgn="base" hangingPunct="0">
              <a:spcBef>
                <a:spcPct val="0"/>
              </a:spcBef>
              <a:spcAft>
                <a:spcPct val="0"/>
              </a:spcAft>
              <a:defRPr>
                <a:solidFill>
                  <a:srgbClr val="002569"/>
                </a:solidFill>
                <a:latin typeface="Arial" pitchFamily="34" charset="0"/>
              </a:defRPr>
            </a:lvl7pPr>
            <a:lvl8pPr marL="3429000" indent="-228600" defTabSz="457200" eaLnBrk="0" fontAlgn="base" hangingPunct="0">
              <a:spcBef>
                <a:spcPct val="0"/>
              </a:spcBef>
              <a:spcAft>
                <a:spcPct val="0"/>
              </a:spcAft>
              <a:defRPr>
                <a:solidFill>
                  <a:srgbClr val="002569"/>
                </a:solidFill>
                <a:latin typeface="Arial" pitchFamily="34" charset="0"/>
              </a:defRPr>
            </a:lvl8pPr>
            <a:lvl9pPr marL="3886200" indent="-228600" defTabSz="457200" eaLnBrk="0" fontAlgn="base" hangingPunct="0">
              <a:spcBef>
                <a:spcPct val="0"/>
              </a:spcBef>
              <a:spcAft>
                <a:spcPct val="0"/>
              </a:spcAft>
              <a:defRPr>
                <a:solidFill>
                  <a:srgbClr val="002569"/>
                </a:solidFill>
                <a:latin typeface="Arial" pitchFamily="34" charset="0"/>
              </a:defRPr>
            </a:lvl9pPr>
          </a:lstStyle>
          <a:p>
            <a:pPr eaLnBrk="1" hangingPunct="1"/>
            <a:fld id="{4B8B4FB1-3B25-42AA-A6CC-3E9543F0DF08}" type="slidenum">
              <a:rPr lang="en-GB" altLang="de-DE">
                <a:latin typeface="Calibri" pitchFamily="34" charset="0"/>
              </a:rPr>
              <a:pPr eaLnBrk="1" hangingPunct="1"/>
              <a:t>6</a:t>
            </a:fld>
            <a:endParaRPr lang="en-GB" altLang="de-DE">
              <a:latin typeface="Calibri" pitchFamily="34" charset="0"/>
            </a:endParaRPr>
          </a:p>
        </p:txBody>
      </p:sp>
      <p:sp>
        <p:nvSpPr>
          <p:cNvPr id="20483" name="Content Placeholder 2"/>
          <p:cNvSpPr>
            <a:spLocks noGrp="1"/>
          </p:cNvSpPr>
          <p:nvPr>
            <p:ph sz="quarter" idx="10"/>
          </p:nvPr>
        </p:nvSpPr>
        <p:spPr bwMode="auto">
          <a:xfrm>
            <a:off x="188913" y="1330325"/>
            <a:ext cx="89154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25450" lvl="1" indent="0" eaLnBrk="1" hangingPunct="1">
              <a:buFont typeface="Courier New" panose="02070309020205020404" pitchFamily="49" charset="0"/>
              <a:buNone/>
            </a:pPr>
            <a:endParaRPr lang="en-US" altLang="de-DE" sz="1800" dirty="0" smtClean="0"/>
          </a:p>
          <a:p>
            <a:pPr marL="425450" lvl="1" indent="0" eaLnBrk="1" hangingPunct="1">
              <a:buFont typeface="Courier New" panose="02070309020205020404" pitchFamily="49" charset="0"/>
              <a:buNone/>
            </a:pPr>
            <a:r>
              <a:rPr lang="en-US" altLang="de-DE" sz="2400" dirty="0" smtClean="0"/>
              <a:t>To demonstrate the </a:t>
            </a:r>
            <a:r>
              <a:rPr lang="en-US" altLang="de-DE" sz="2400" b="1" dirty="0" smtClean="0"/>
              <a:t>effective exploitation </a:t>
            </a:r>
            <a:r>
              <a:rPr lang="en-US" altLang="de-DE" sz="2400" dirty="0" smtClean="0"/>
              <a:t>of Earth observations (EO) data and technologies to </a:t>
            </a:r>
            <a:r>
              <a:rPr lang="en-US" altLang="de-DE" sz="2400" b="1" dirty="0" smtClean="0"/>
              <a:t>detect, map and monitor landslides and landslide prone hillsides</a:t>
            </a:r>
            <a:r>
              <a:rPr lang="en-US" altLang="de-DE" sz="2400" dirty="0" smtClean="0"/>
              <a:t>, in different physiographic and climatic regions. </a:t>
            </a:r>
          </a:p>
          <a:p>
            <a:pPr marL="425450" lvl="1" indent="0" eaLnBrk="1" hangingPunct="1">
              <a:buFont typeface="Courier New" panose="02070309020205020404" pitchFamily="49" charset="0"/>
              <a:buNone/>
            </a:pPr>
            <a:endParaRPr lang="en-US" altLang="de-DE" sz="2400" dirty="0" smtClean="0"/>
          </a:p>
          <a:p>
            <a:pPr marL="425450" lvl="1" indent="0" eaLnBrk="1" hangingPunct="1">
              <a:buFont typeface="Courier New" panose="02070309020205020404" pitchFamily="49" charset="0"/>
              <a:buNone/>
            </a:pPr>
            <a:r>
              <a:rPr lang="en-US" altLang="de-DE" sz="2400" dirty="0" smtClean="0"/>
              <a:t>To apply satellite EO across the </a:t>
            </a:r>
            <a:r>
              <a:rPr lang="en-US" altLang="de-DE" sz="2400" b="1" dirty="0" smtClean="0"/>
              <a:t>cycle of landslide disaster risk management</a:t>
            </a:r>
            <a:r>
              <a:rPr lang="en-US" altLang="de-DE" sz="2400" dirty="0" smtClean="0"/>
              <a:t>, including preparedness, situational awareness, response and recovery with a distinct multi-hazard focus on cascading impacts and risks. </a:t>
            </a:r>
          </a:p>
          <a:p>
            <a:pPr marL="425450" lvl="1" indent="0" eaLnBrk="1" hangingPunct="1">
              <a:buFont typeface="Courier New" panose="02070309020205020404" pitchFamily="49" charset="0"/>
              <a:buNone/>
            </a:pPr>
            <a:endParaRPr lang="en-US" altLang="de-DE" sz="2400" dirty="0" smtClean="0"/>
          </a:p>
          <a:p>
            <a:pPr marL="425450" lvl="1" indent="0" eaLnBrk="1" hangingPunct="1">
              <a:buFont typeface="Courier New" panose="02070309020205020404" pitchFamily="49" charset="0"/>
              <a:buNone/>
            </a:pPr>
            <a:endParaRPr lang="en-US" altLang="de-DE" sz="2400" dirty="0" smtClean="0"/>
          </a:p>
          <a:p>
            <a:pPr marL="425450" lvl="1" indent="0" eaLnBrk="1" hangingPunct="1">
              <a:buFont typeface="Courier New" panose="02070309020205020404" pitchFamily="49" charset="0"/>
              <a:buNone/>
            </a:pPr>
            <a:endParaRPr lang="en-US" altLang="de-DE" sz="2400" dirty="0" smtClean="0"/>
          </a:p>
        </p:txBody>
      </p:sp>
      <p:sp>
        <p:nvSpPr>
          <p:cNvPr id="4" name="Title 3"/>
          <p:cNvSpPr>
            <a:spLocks noGrp="1"/>
          </p:cNvSpPr>
          <p:nvPr>
            <p:ph type="title" idx="4294967295"/>
          </p:nvPr>
        </p:nvSpPr>
        <p:spPr>
          <a:xfrm>
            <a:off x="0" y="0"/>
            <a:ext cx="0" cy="0"/>
          </a:xfrm>
        </p:spPr>
        <p:txBody>
          <a:bodyPr>
            <a:normAutofit fontScale="90000"/>
          </a:bodyPr>
          <a:lstStyle/>
          <a:p>
            <a:pPr algn="ctr" eaLnBrk="1" fontAlgn="auto" hangingPunct="1">
              <a:spcBef>
                <a:spcPts val="0"/>
              </a:spcBef>
              <a:spcAft>
                <a:spcPts val="0"/>
              </a:spcAft>
              <a:defRPr/>
            </a:pPr>
            <a:endParaRPr lang="en-GB" dirty="0">
              <a:sym typeface="Arial Bold"/>
            </a:endParaRPr>
          </a:p>
        </p:txBody>
      </p:sp>
      <p:sp>
        <p:nvSpPr>
          <p:cNvPr id="20485" name="Title 1"/>
          <p:cNvSpPr>
            <a:spLocks noGrp="1"/>
          </p:cNvSpPr>
          <p:nvPr>
            <p:ph type="title" idx="4294967295"/>
          </p:nvPr>
        </p:nvSpPr>
        <p:spPr bwMode="auto">
          <a:xfrm>
            <a:off x="990600" y="277813"/>
            <a:ext cx="75438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altLang="de-DE" smtClean="0">
                <a:latin typeface="Arial Bold" pitchFamily="34" charset="0"/>
                <a:ea typeface="Arial Bold" pitchFamily="34" charset="0"/>
                <a:cs typeface="Arial Bold" pitchFamily="34" charset="0"/>
              </a:rPr>
              <a:t>Landslides Pilot:  Main Goals</a:t>
            </a:r>
            <a:endParaRPr lang="en-GB" altLang="de-DE" sz="2700" smtClean="0">
              <a:solidFill>
                <a:srgbClr val="FF0000"/>
              </a:solidFill>
              <a:latin typeface="Arial Bold" pitchFamily="34" charset="0"/>
              <a:ea typeface="Arial Bold" pitchFamily="34" charset="0"/>
              <a:cs typeface="Arial Bold" pitchFamily="34" charset="0"/>
            </a:endParaRPr>
          </a:p>
        </p:txBody>
      </p:sp>
      <p:sp>
        <p:nvSpPr>
          <p:cNvPr id="20486" name="Content Placeholder 2"/>
          <p:cNvSpPr txBox="1">
            <a:spLocks/>
          </p:cNvSpPr>
          <p:nvPr/>
        </p:nvSpPr>
        <p:spPr bwMode="auto">
          <a:xfrm>
            <a:off x="188913" y="2743200"/>
            <a:ext cx="415448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rgbClr val="002569"/>
                </a:solidFill>
                <a:latin typeface="Arial" pitchFamily="34" charset="0"/>
              </a:defRPr>
            </a:lvl1pPr>
            <a:lvl2pPr marL="768350" indent="-311150" eaLnBrk="0" hangingPunct="0">
              <a:defRPr>
                <a:solidFill>
                  <a:srgbClr val="002569"/>
                </a:solidFill>
                <a:latin typeface="Arial" pitchFamily="34" charset="0"/>
              </a:defRPr>
            </a:lvl2pPr>
            <a:lvl3pPr marL="1187450" indent="-273050" eaLnBrk="0" hangingPunct="0">
              <a:defRPr>
                <a:solidFill>
                  <a:srgbClr val="002569"/>
                </a:solidFill>
                <a:latin typeface="Arial" pitchFamily="34" charset="0"/>
              </a:defRPr>
            </a:lvl3pPr>
            <a:lvl4pPr marL="1676400" indent="-304800" eaLnBrk="0" hangingPunct="0">
              <a:defRPr>
                <a:solidFill>
                  <a:srgbClr val="002569"/>
                </a:solidFill>
                <a:latin typeface="Arial" pitchFamily="34" charset="0"/>
              </a:defRPr>
            </a:lvl4pPr>
            <a:lvl5pPr marL="2171700" indent="-342900" eaLnBrk="0" hangingPunct="0">
              <a:defRPr>
                <a:solidFill>
                  <a:srgbClr val="002569"/>
                </a:solidFill>
                <a:latin typeface="Arial" pitchFamily="34" charset="0"/>
              </a:defRPr>
            </a:lvl5pPr>
            <a:lvl6pPr marL="2628900" indent="-342900" eaLnBrk="0" fontAlgn="base" hangingPunct="0">
              <a:spcBef>
                <a:spcPct val="0"/>
              </a:spcBef>
              <a:spcAft>
                <a:spcPct val="0"/>
              </a:spcAft>
              <a:defRPr>
                <a:solidFill>
                  <a:srgbClr val="002569"/>
                </a:solidFill>
                <a:latin typeface="Arial" pitchFamily="34" charset="0"/>
              </a:defRPr>
            </a:lvl6pPr>
            <a:lvl7pPr marL="3086100" indent="-342900" eaLnBrk="0" fontAlgn="base" hangingPunct="0">
              <a:spcBef>
                <a:spcPct val="0"/>
              </a:spcBef>
              <a:spcAft>
                <a:spcPct val="0"/>
              </a:spcAft>
              <a:defRPr>
                <a:solidFill>
                  <a:srgbClr val="002569"/>
                </a:solidFill>
                <a:latin typeface="Arial" pitchFamily="34" charset="0"/>
              </a:defRPr>
            </a:lvl7pPr>
            <a:lvl8pPr marL="3543300" indent="-342900" eaLnBrk="0" fontAlgn="base" hangingPunct="0">
              <a:spcBef>
                <a:spcPct val="0"/>
              </a:spcBef>
              <a:spcAft>
                <a:spcPct val="0"/>
              </a:spcAft>
              <a:defRPr>
                <a:solidFill>
                  <a:srgbClr val="002569"/>
                </a:solidFill>
                <a:latin typeface="Arial" pitchFamily="34" charset="0"/>
              </a:defRPr>
            </a:lvl8pPr>
            <a:lvl9pPr marL="4000500" indent="-342900" eaLnBrk="0" fontAlgn="base" hangingPunct="0">
              <a:spcBef>
                <a:spcPct val="0"/>
              </a:spcBef>
              <a:spcAft>
                <a:spcPct val="0"/>
              </a:spcAft>
              <a:defRPr>
                <a:solidFill>
                  <a:srgbClr val="002569"/>
                </a:solidFill>
                <a:latin typeface="Arial" pitchFamily="34" charset="0"/>
              </a:defRPr>
            </a:lvl9pPr>
          </a:lstStyle>
          <a:p>
            <a:pPr defTabSz="914400" eaLnBrk="1" hangingPunct="1">
              <a:spcBef>
                <a:spcPts val="500"/>
              </a:spcBef>
              <a:buSzPct val="100000"/>
              <a:buFont typeface="Arial" pitchFamily="34" charset="0"/>
              <a:buNone/>
            </a:pPr>
            <a:endParaRPr lang="en-US" altLang="de-DE" sz="2400" b="1">
              <a:solidFill>
                <a:srgbClr val="FF0000"/>
              </a:solidFill>
              <a:ea typeface="Arial Bold" pitchFamily="34" charset="0"/>
              <a:sym typeface="Arial Bold"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1"/>
          <p:cNvSpPr>
            <a:spLocks noGrp="1"/>
          </p:cNvSpPr>
          <p:nvPr>
            <p:ph sz="quarter" idx="10"/>
          </p:nvPr>
        </p:nvSpPr>
        <p:spPr bwMode="auto">
          <a:xfrm>
            <a:off x="304800" y="1295400"/>
            <a:ext cx="8610600" cy="533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eaLnBrk="1" hangingPunct="1">
              <a:buFont typeface="Helvetica" pitchFamily="34" charset="0"/>
              <a:buAutoNum type="alphaUcPeriod"/>
            </a:pPr>
            <a:r>
              <a:rPr lang="en-US" altLang="de-DE" sz="2800" b="1" dirty="0" smtClean="0"/>
              <a:t>Establish effective practices </a:t>
            </a:r>
            <a:r>
              <a:rPr lang="en-US" altLang="de-DE" sz="2800" dirty="0" smtClean="0"/>
              <a:t>for merging different Earth Observation data (e.g. optical and radar) to better monitor and map landslide activity over time and space.</a:t>
            </a:r>
          </a:p>
          <a:p>
            <a:pPr marL="457200" indent="-457200" eaLnBrk="1" hangingPunct="1">
              <a:buFont typeface="Helvetica" pitchFamily="34" charset="0"/>
              <a:buAutoNum type="alphaUcPeriod"/>
            </a:pPr>
            <a:r>
              <a:rPr lang="en-US" altLang="de-DE" sz="2800" dirty="0" smtClean="0"/>
              <a:t>Demonstrate how landslide products, models, and services can </a:t>
            </a:r>
            <a:r>
              <a:rPr lang="en-US" altLang="de-DE" sz="2800" b="1" dirty="0" smtClean="0"/>
              <a:t>support disaster risk management </a:t>
            </a:r>
            <a:r>
              <a:rPr lang="en-US" altLang="de-DE" sz="2800" dirty="0" smtClean="0"/>
              <a:t>for multi-hazard and cascading landslide events.</a:t>
            </a:r>
          </a:p>
          <a:p>
            <a:pPr marL="457200" indent="-457200" eaLnBrk="1" hangingPunct="1">
              <a:buFont typeface="Helvetica" pitchFamily="34" charset="0"/>
              <a:buAutoNum type="alphaUcPeriod"/>
            </a:pPr>
            <a:r>
              <a:rPr lang="en-US" altLang="de-DE" sz="2800" b="1" dirty="0" smtClean="0"/>
              <a:t>Engage and partner with data brokers and end users </a:t>
            </a:r>
            <a:r>
              <a:rPr lang="en-US" altLang="de-DE" sz="2800" dirty="0" smtClean="0"/>
              <a:t>to understand requirements and user expectations and get feedback through the activities described in objectives 1-2.</a:t>
            </a:r>
          </a:p>
        </p:txBody>
      </p:sp>
      <p:sp>
        <p:nvSpPr>
          <p:cNvPr id="22531" name="Title 2"/>
          <p:cNvSpPr>
            <a:spLocks noGrp="1"/>
          </p:cNvSpPr>
          <p:nvPr>
            <p:ph type="title" idx="4294967295"/>
          </p:nvPr>
        </p:nvSpPr>
        <p:spPr bwMode="auto">
          <a:xfrm>
            <a:off x="-762000" y="228600"/>
            <a:ext cx="7543800" cy="91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de-DE" dirty="0" smtClean="0">
                <a:latin typeface="Arial Bold" pitchFamily="34" charset="0"/>
                <a:ea typeface="Arial Bold" pitchFamily="34" charset="0"/>
                <a:cs typeface="Arial Bold" pitchFamily="34" charset="0"/>
              </a:rPr>
              <a:t>Pilot Objectives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bwMode="auto">
          <a:xfrm>
            <a:off x="1828800" y="-4763"/>
            <a:ext cx="6169025" cy="106680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GB" altLang="de-DE" smtClean="0">
                <a:latin typeface="Arial Bold" pitchFamily="34" charset="0"/>
                <a:ea typeface="Arial Bold" pitchFamily="34" charset="0"/>
                <a:cs typeface="Arial Bold" pitchFamily="34" charset="0"/>
              </a:rPr>
              <a:t>Key Pilot Outputs</a:t>
            </a:r>
            <a:br>
              <a:rPr lang="en-GB" altLang="de-DE" smtClean="0">
                <a:latin typeface="Arial Bold" pitchFamily="34" charset="0"/>
                <a:ea typeface="Arial Bold" pitchFamily="34" charset="0"/>
                <a:cs typeface="Arial Bold" pitchFamily="34" charset="0"/>
              </a:rPr>
            </a:br>
            <a:r>
              <a:rPr lang="en-GB" altLang="de-DE" smtClean="0">
                <a:latin typeface="Arial Bold" pitchFamily="34" charset="0"/>
                <a:ea typeface="Arial Bold" pitchFamily="34" charset="0"/>
                <a:cs typeface="Arial Bold" pitchFamily="34" charset="0"/>
              </a:rPr>
              <a:t>&amp; Deliverables</a:t>
            </a:r>
          </a:p>
        </p:txBody>
      </p:sp>
      <p:sp>
        <p:nvSpPr>
          <p:cNvPr id="23555" name="Content Placeholder 2"/>
          <p:cNvSpPr>
            <a:spLocks noGrp="1"/>
          </p:cNvSpPr>
          <p:nvPr>
            <p:ph idx="1"/>
          </p:nvPr>
        </p:nvSpPr>
        <p:spPr bwMode="auto">
          <a:xfrm>
            <a:off x="195263" y="1295400"/>
            <a:ext cx="8915400" cy="4864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buFont typeface="Arial" pitchFamily="34" charset="0"/>
              <a:buNone/>
            </a:pPr>
            <a:r>
              <a:rPr lang="en-US" altLang="de-DE" sz="2000" smtClean="0">
                <a:latin typeface="Arial" pitchFamily="34" charset="0"/>
                <a:cs typeface="Arial" pitchFamily="34" charset="0"/>
              </a:rPr>
              <a:t>- Report on recommended practices for the </a:t>
            </a:r>
            <a:r>
              <a:rPr lang="en-US" altLang="de-DE" sz="2000" smtClean="0">
                <a:solidFill>
                  <a:schemeClr val="accent1"/>
                </a:solidFill>
                <a:latin typeface="Arial" pitchFamily="34" charset="0"/>
                <a:cs typeface="Arial" pitchFamily="34" charset="0"/>
              </a:rPr>
              <a:t>combined exploitation of SAR and Optical imagery </a:t>
            </a:r>
            <a:r>
              <a:rPr lang="en-US" altLang="de-DE" sz="2000" smtClean="0">
                <a:latin typeface="Arial" pitchFamily="34" charset="0"/>
                <a:cs typeface="Arial" pitchFamily="34" charset="0"/>
              </a:rPr>
              <a:t>and technologies for landslide detection, mapping and monitoring”.</a:t>
            </a:r>
            <a:r>
              <a:rPr lang="en-US" altLang="de-DE" sz="2000" b="1" smtClean="0">
                <a:latin typeface="Arial" pitchFamily="34" charset="0"/>
                <a:cs typeface="Arial" pitchFamily="34" charset="0"/>
              </a:rPr>
              <a:t> (Objective A</a:t>
            </a:r>
            <a:r>
              <a:rPr lang="en-US" altLang="de-DE" sz="2000" smtClean="0">
                <a:latin typeface="Arial" pitchFamily="34" charset="0"/>
                <a:cs typeface="Arial" pitchFamily="34" charset="0"/>
              </a:rPr>
              <a:t>)</a:t>
            </a:r>
          </a:p>
          <a:p>
            <a:pPr marL="0" indent="0" eaLnBrk="1" hangingPunct="1">
              <a:buFont typeface="Arial" pitchFamily="34" charset="0"/>
              <a:buNone/>
            </a:pPr>
            <a:endParaRPr lang="en-US" altLang="de-DE" sz="2000" smtClean="0">
              <a:latin typeface="Arial" pitchFamily="34" charset="0"/>
              <a:cs typeface="Arial" pitchFamily="34" charset="0"/>
            </a:endParaRPr>
          </a:p>
          <a:p>
            <a:pPr marL="0" indent="0" eaLnBrk="1" hangingPunct="1">
              <a:buFont typeface="Arial" pitchFamily="34" charset="0"/>
              <a:buNone/>
            </a:pPr>
            <a:r>
              <a:rPr lang="en-US" altLang="de-DE" sz="2000" smtClean="0">
                <a:latin typeface="Arial" pitchFamily="34" charset="0"/>
                <a:cs typeface="Arial" pitchFamily="34" charset="0"/>
              </a:rPr>
              <a:t>- Report on effective methodologies and strategies for considering </a:t>
            </a:r>
            <a:r>
              <a:rPr lang="en-US" altLang="de-DE" sz="2000" smtClean="0">
                <a:solidFill>
                  <a:schemeClr val="accent1"/>
                </a:solidFill>
                <a:latin typeface="Arial" pitchFamily="34" charset="0"/>
                <a:cs typeface="Arial" pitchFamily="34" charset="0"/>
              </a:rPr>
              <a:t>multi-hazard and cascading aspect of landslides </a:t>
            </a:r>
            <a:r>
              <a:rPr lang="en-US" altLang="de-DE" sz="2000" smtClean="0">
                <a:latin typeface="Arial" pitchFamily="34" charset="0"/>
                <a:cs typeface="Arial" pitchFamily="34" charset="0"/>
              </a:rPr>
              <a:t>through multi-temporal landslide mapping from multiple triggers (leveraging information/interactions with the volcano, flood and earthquake pilots) </a:t>
            </a:r>
            <a:r>
              <a:rPr lang="en-US" altLang="de-DE" sz="2000" b="1" smtClean="0">
                <a:latin typeface="Arial" pitchFamily="34" charset="0"/>
                <a:cs typeface="Arial" pitchFamily="34" charset="0"/>
              </a:rPr>
              <a:t>(Objective A-C)</a:t>
            </a:r>
            <a:endParaRPr lang="en-US" altLang="de-DE" sz="2000" smtClean="0">
              <a:latin typeface="Arial" pitchFamily="34" charset="0"/>
              <a:cs typeface="Arial" pitchFamily="34" charset="0"/>
            </a:endParaRPr>
          </a:p>
          <a:p>
            <a:pPr marL="0" indent="0" eaLnBrk="1" hangingPunct="1">
              <a:buFont typeface="Arial" pitchFamily="34" charset="0"/>
              <a:buNone/>
            </a:pPr>
            <a:endParaRPr lang="en-US" altLang="de-DE" sz="2000" smtClean="0">
              <a:latin typeface="Arial" pitchFamily="34" charset="0"/>
              <a:cs typeface="Arial" pitchFamily="34" charset="0"/>
            </a:endParaRPr>
          </a:p>
          <a:p>
            <a:pPr marL="0" indent="0" eaLnBrk="1" hangingPunct="1">
              <a:buFont typeface="Arial" pitchFamily="34" charset="0"/>
              <a:buNone/>
            </a:pPr>
            <a:r>
              <a:rPr lang="en-US" altLang="de-DE" sz="2000" smtClean="0">
                <a:latin typeface="Arial" pitchFamily="34" charset="0"/>
                <a:cs typeface="Arial" pitchFamily="34" charset="0"/>
              </a:rPr>
              <a:t>- </a:t>
            </a:r>
            <a:r>
              <a:rPr lang="en-US" altLang="de-DE" sz="2000" smtClean="0">
                <a:solidFill>
                  <a:schemeClr val="accent1"/>
                </a:solidFill>
                <a:latin typeface="Arial" pitchFamily="34" charset="0"/>
                <a:cs typeface="Arial" pitchFamily="34" charset="0"/>
              </a:rPr>
              <a:t>Landslide event inventory and activity (monitoring) maps </a:t>
            </a:r>
            <a:r>
              <a:rPr lang="en-US" altLang="de-DE" sz="2000" smtClean="0">
                <a:latin typeface="Arial" pitchFamily="34" charset="0"/>
                <a:cs typeface="Arial" pitchFamily="34" charset="0"/>
              </a:rPr>
              <a:t>produced using optical and SAR imagery and technologies, and their combination, for selected case studies / geographical areas. </a:t>
            </a:r>
            <a:r>
              <a:rPr lang="en-US" altLang="de-DE" sz="2000" b="1" smtClean="0">
                <a:latin typeface="Arial" pitchFamily="34" charset="0"/>
                <a:cs typeface="Arial" pitchFamily="34" charset="0"/>
              </a:rPr>
              <a:t>(Objectives B-C)</a:t>
            </a:r>
            <a:endParaRPr lang="en-US" altLang="de-DE" sz="2000" smtClean="0">
              <a:latin typeface="Arial" pitchFamily="34" charset="0"/>
              <a:cs typeface="Arial" pitchFamily="34" charset="0"/>
            </a:endParaRPr>
          </a:p>
          <a:p>
            <a:pPr marL="0" indent="0" eaLnBrk="1" hangingPunct="1">
              <a:buFont typeface="Arial" pitchFamily="34" charset="0"/>
              <a:buNone/>
            </a:pPr>
            <a:endParaRPr lang="en-US" altLang="de-DE" sz="2000" smtClean="0">
              <a:latin typeface="Arial" pitchFamily="34" charset="0"/>
              <a:cs typeface="Arial" pitchFamily="34" charset="0"/>
            </a:endParaRPr>
          </a:p>
          <a:p>
            <a:pPr marL="0" indent="0" eaLnBrk="1" hangingPunct="1">
              <a:buFont typeface="Arial" pitchFamily="34" charset="0"/>
              <a:buNone/>
            </a:pPr>
            <a:r>
              <a:rPr lang="en-US" altLang="de-DE" sz="2000" smtClean="0">
                <a:latin typeface="Arial" pitchFamily="34" charset="0"/>
                <a:cs typeface="Arial" pitchFamily="34" charset="0"/>
              </a:rPr>
              <a:t>- Report on </a:t>
            </a:r>
            <a:r>
              <a:rPr lang="en-US" altLang="de-DE" sz="2000" smtClean="0">
                <a:solidFill>
                  <a:schemeClr val="accent1"/>
                </a:solidFill>
                <a:latin typeface="Arial" pitchFamily="34" charset="0"/>
                <a:cs typeface="Arial" pitchFamily="34" charset="0"/>
              </a:rPr>
              <a:t>end user engagement strategies</a:t>
            </a:r>
            <a:r>
              <a:rPr lang="en-US" altLang="de-DE" sz="2000" smtClean="0">
                <a:latin typeface="Arial" pitchFamily="34" charset="0"/>
                <a:cs typeface="Arial" pitchFamily="34" charset="0"/>
              </a:rPr>
              <a:t> and characterize enablers, </a:t>
            </a:r>
            <a:r>
              <a:rPr lang="en-US" altLang="de-DE" sz="2000" smtClean="0">
                <a:solidFill>
                  <a:schemeClr val="accent1"/>
                </a:solidFill>
                <a:latin typeface="Arial" pitchFamily="34" charset="0"/>
                <a:cs typeface="Arial" pitchFamily="34" charset="0"/>
              </a:rPr>
              <a:t>challenges, barriers to effective transfer of information, knowledge and technologies</a:t>
            </a:r>
            <a:r>
              <a:rPr lang="en-US" altLang="de-DE" sz="2000" smtClean="0">
                <a:latin typeface="Arial" pitchFamily="34" charset="0"/>
                <a:cs typeface="Arial" pitchFamily="34" charset="0"/>
              </a:rPr>
              <a:t>. </a:t>
            </a:r>
            <a:r>
              <a:rPr lang="en-US" altLang="de-DE" sz="2000" b="1" smtClean="0">
                <a:latin typeface="Arial" pitchFamily="34" charset="0"/>
                <a:cs typeface="Arial" pitchFamily="34" charset="0"/>
              </a:rPr>
              <a:t>(Objective D)</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bwMode="auto">
          <a:xfrm>
            <a:off x="304800" y="1371600"/>
            <a:ext cx="81534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de-DE" b="1" smtClean="0"/>
              <a:t>Users</a:t>
            </a:r>
            <a:r>
              <a:rPr lang="en-US" altLang="de-DE" smtClean="0"/>
              <a:t>: national, regional and local governments, civil protection agencies, meteorological and geological services, land use planning decision makers, disaster risk reduction specialists with NGOs and international organisations, industry (including e.g., insurance, transport, forestry sectors).</a:t>
            </a:r>
          </a:p>
          <a:p>
            <a:pPr eaLnBrk="1" hangingPunct="1"/>
            <a:r>
              <a:rPr lang="en-US" altLang="de-DE" b="1" smtClean="0"/>
              <a:t>Practitioners</a:t>
            </a:r>
            <a:r>
              <a:rPr lang="en-US" altLang="de-DE" smtClean="0"/>
              <a:t>: landslide modelers, scientists and engineers in hydrology, water and environment ministries, meteorological and geological services, satellite data providers, volcano observatories, and value added service companies.</a:t>
            </a:r>
          </a:p>
          <a:p>
            <a:pPr eaLnBrk="1" hangingPunct="1"/>
            <a:r>
              <a:rPr lang="en-US" altLang="de-DE" b="1" smtClean="0"/>
              <a:t>Institutional bodies responsible for communication of risk</a:t>
            </a:r>
            <a:r>
              <a:rPr lang="en-US" altLang="de-DE" smtClean="0"/>
              <a:t> (gap between technical level and shared information with communities): research institutions with operational responsibilities.</a:t>
            </a:r>
          </a:p>
          <a:p>
            <a:pPr eaLnBrk="1" hangingPunct="1"/>
            <a:r>
              <a:rPr lang="en-US" altLang="de-DE" b="1" smtClean="0"/>
              <a:t>General public</a:t>
            </a:r>
            <a:r>
              <a:rPr lang="en-US" altLang="de-DE" smtClean="0"/>
              <a:t>: landslide event information for some of the case studies will be made available to the general public for increased awareness of these hazards and remote sensing capabilities, although the main focus of the pilot is on specialized users. </a:t>
            </a:r>
          </a:p>
          <a:p>
            <a:pPr eaLnBrk="1" hangingPunct="1"/>
            <a:endParaRPr lang="en-US" altLang="de-DE" smtClean="0"/>
          </a:p>
        </p:txBody>
      </p:sp>
      <p:sp>
        <p:nvSpPr>
          <p:cNvPr id="3" name="Title 2"/>
          <p:cNvSpPr>
            <a:spLocks noGrp="1"/>
          </p:cNvSpPr>
          <p:nvPr>
            <p:ph type="title" idx="4294967295"/>
          </p:nvPr>
        </p:nvSpPr>
        <p:spPr>
          <a:xfrm>
            <a:off x="1752600" y="76200"/>
            <a:ext cx="5791200" cy="990600"/>
          </a:xfrm>
        </p:spPr>
        <p:txBody>
          <a:bodyPr>
            <a:normAutofit fontScale="90000"/>
          </a:bodyPr>
          <a:lstStyle/>
          <a:p>
            <a:pPr eaLnBrk="1" fontAlgn="auto" hangingPunct="1">
              <a:spcBef>
                <a:spcPts val="0"/>
              </a:spcBef>
              <a:spcAft>
                <a:spcPts val="0"/>
              </a:spcAft>
              <a:defRPr/>
            </a:pPr>
            <a:r>
              <a:rPr lang="en-US" dirty="0" smtClean="0">
                <a:sym typeface="Arial Bold"/>
              </a:rPr>
              <a:t>Proposed key user communities</a:t>
            </a:r>
            <a:endParaRPr lang="en-US" dirty="0">
              <a:sym typeface="Arial Bold"/>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Default">
  <a:themeElements>
    <a:clrScheme name="Default">
      <a:dk1>
        <a:srgbClr val="002569"/>
      </a:dk1>
      <a:lt1>
        <a:srgbClr val="696969"/>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1398</TotalTime>
  <Words>1617</Words>
  <Application>Microsoft Macintosh PowerPoint</Application>
  <PresentationFormat>On-screen Show (4:3)</PresentationFormat>
  <Paragraphs>178</Paragraphs>
  <Slides>22</Slides>
  <Notes>7</Notes>
  <HiddenSlides>0</HiddenSlides>
  <MMClips>0</MMClips>
  <ScaleCrop>false</ScaleCrop>
  <HeadingPairs>
    <vt:vector size="4" baseType="variant">
      <vt:variant>
        <vt:lpstr>Theme</vt:lpstr>
      </vt:variant>
      <vt:variant>
        <vt:i4>3</vt:i4>
      </vt:variant>
      <vt:variant>
        <vt:lpstr>Slide Titles</vt:lpstr>
      </vt:variant>
      <vt:variant>
        <vt:i4>22</vt:i4>
      </vt:variant>
    </vt:vector>
  </HeadingPairs>
  <TitlesOfParts>
    <vt:vector size="25" baseType="lpstr">
      <vt:lpstr>Default</vt:lpstr>
      <vt:lpstr>1_Default</vt:lpstr>
      <vt:lpstr>11_Office Theme</vt:lpstr>
      <vt:lpstr>PowerPoint Presentation</vt:lpstr>
      <vt:lpstr>Co-leads of landslide pilot</vt:lpstr>
      <vt:lpstr>Landslides – global phenomenon</vt:lpstr>
      <vt:lpstr>Landslides in multi-hazard  environments</vt:lpstr>
      <vt:lpstr>PowerPoint Presentation</vt:lpstr>
      <vt:lpstr>PowerPoint Presentation</vt:lpstr>
      <vt:lpstr>Pilot Objectives</vt:lpstr>
      <vt:lpstr>Key Pilot Outputs &amp; Deliverables</vt:lpstr>
      <vt:lpstr>Proposed key user communities</vt:lpstr>
      <vt:lpstr>Proposed regional study leads</vt:lpstr>
      <vt:lpstr>PowerPoint Presentation</vt:lpstr>
      <vt:lpstr>Pre-  &amp; post-monsoon landslide mapping, 2015</vt:lpstr>
      <vt:lpstr>Pre-  &amp; post-monsoon landslide mapping, 2015</vt:lpstr>
      <vt:lpstr>Multi-temporal monsoonal landslide along Pasang Lhamu Highway, Nepal</vt:lpstr>
      <vt:lpstr>Object oriented analysis based landslide mapping (Karnali Highway, Nepal)</vt:lpstr>
      <vt:lpstr>PowerPoint Presentation</vt:lpstr>
      <vt:lpstr>PowerPoint Presentation</vt:lpstr>
      <vt:lpstr>Time-series InSAR research Demonstration of landslide mapping using Sentinel-1 (PNW, USA)</vt:lpstr>
      <vt:lpstr>Previous demonstrations of InSAR movement analyses for Washington State Landslides (Columbia River)</vt:lpstr>
      <vt:lpstr>PowerPoint Presentation</vt:lpstr>
      <vt:lpstr>Pilot Status</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Andrew Eddy</cp:lastModifiedBy>
  <cp:revision>495</cp:revision>
  <cp:lastPrinted>2017-03-15T00:55:25Z</cp:lastPrinted>
  <dcterms:modified xsi:type="dcterms:W3CDTF">2017-08-28T09:44:05Z</dcterms:modified>
</cp:coreProperties>
</file>