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5" r:id="rId1"/>
  </p:sldMasterIdLst>
  <p:notesMasterIdLst>
    <p:notesMasterId r:id="rId17"/>
  </p:notesMasterIdLst>
  <p:handoutMasterIdLst>
    <p:handoutMasterId r:id="rId18"/>
  </p:handoutMasterIdLst>
  <p:sldIdLst>
    <p:sldId id="334" r:id="rId2"/>
    <p:sldId id="330" r:id="rId3"/>
    <p:sldId id="352" r:id="rId4"/>
    <p:sldId id="344" r:id="rId5"/>
    <p:sldId id="345" r:id="rId6"/>
    <p:sldId id="346" r:id="rId7"/>
    <p:sldId id="347" r:id="rId8"/>
    <p:sldId id="333" r:id="rId9"/>
    <p:sldId id="341" r:id="rId10"/>
    <p:sldId id="351" r:id="rId11"/>
    <p:sldId id="339" r:id="rId12"/>
    <p:sldId id="348" r:id="rId13"/>
    <p:sldId id="349" r:id="rId14"/>
    <p:sldId id="350" r:id="rId15"/>
    <p:sldId id="335" r:id="rId1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héodora Papadopoulou" initials="TP" lastIdx="7" clrIdx="0"/>
  <p:cmAuthor id="1" name="Dorella Papadopoulou" initials="DP" lastIdx="1" clrIdx="1"/>
  <p:cmAuthor id="2" name="Stefano" initials="SS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1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4CCA4-9E15-4D12-A733-EB57E2B982EF}" type="datetimeFigureOut">
              <a:rPr lang="el-GR" smtClean="0"/>
              <a:pPr/>
              <a:t>25/8/17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E9B1C-A3FD-4B1B-9557-4D3F4FD777A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52411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ADE53-25F9-45BC-9DA5-155FCAD80EE5}" type="datetimeFigureOut">
              <a:rPr lang="fr-FR" smtClean="0"/>
              <a:pPr/>
              <a:t>25/08/2017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8FEE1-F678-4450-BE58-770401A6DC9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873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098A87-5171-4B75-93C2-5524BB9D1112}" type="slidenum">
              <a:rPr lang="de-DE" smtClean="0">
                <a:latin typeface="Times New Roman" pitchFamily="-106" charset="0"/>
              </a:rPr>
              <a:pPr/>
              <a:t>1</a:t>
            </a:fld>
            <a:endParaRPr lang="de-DE" smtClean="0">
              <a:latin typeface="Times New Roman" pitchFamily="-106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Times New Roman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283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8FEE1-F678-4450-BE58-770401A6DC9E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4864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8FEE1-F678-4450-BE58-770401A6DC9E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7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0" dirty="0" smtClean="0">
                <a:solidFill>
                  <a:schemeClr val="tx1"/>
                </a:solidFill>
              </a:rPr>
              <a:t>“Derived objective for the Pilot”: THE SUBSET OF EACH BIG (10 years) SANTORINI OBJECTIVE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8FEE1-F678-4450-BE58-770401A6DC9E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4593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already GSNL </a:t>
            </a:r>
            <a:r>
              <a:rPr lang="en-US" dirty="0" err="1" smtClean="0"/>
              <a:t>sciense</a:t>
            </a:r>
            <a:r>
              <a:rPr lang="en-US" dirty="0" smtClean="0"/>
              <a:t> users using the</a:t>
            </a:r>
            <a:r>
              <a:rPr lang="en-US" baseline="0" dirty="0" smtClean="0"/>
              <a:t> GEP (INGV, NOA).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8FEE1-F678-4450-BE58-770401A6DC9E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7634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already GSNL </a:t>
            </a:r>
            <a:r>
              <a:rPr lang="en-US" dirty="0" err="1" smtClean="0"/>
              <a:t>sciense</a:t>
            </a:r>
            <a:r>
              <a:rPr lang="en-US" dirty="0" smtClean="0"/>
              <a:t> users using the</a:t>
            </a:r>
            <a:r>
              <a:rPr lang="en-US" baseline="0" dirty="0" smtClean="0"/>
              <a:t> GEP (INGV, NOA).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8FEE1-F678-4450-BE58-770401A6DC9E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7296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already GSNL </a:t>
            </a:r>
            <a:r>
              <a:rPr lang="en-US" dirty="0" err="1" smtClean="0"/>
              <a:t>sciense</a:t>
            </a:r>
            <a:r>
              <a:rPr lang="en-US" dirty="0" smtClean="0"/>
              <a:t> users using the</a:t>
            </a:r>
            <a:r>
              <a:rPr lang="en-US" baseline="0" dirty="0" smtClean="0"/>
              <a:t> GEP (INGV, NOA).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8FEE1-F678-4450-BE58-770401A6DC9E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919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already GSNL </a:t>
            </a:r>
            <a:r>
              <a:rPr lang="en-US" dirty="0" err="1" smtClean="0"/>
              <a:t>sciense</a:t>
            </a:r>
            <a:r>
              <a:rPr lang="en-US" dirty="0" smtClean="0"/>
              <a:t> users using the</a:t>
            </a:r>
            <a:r>
              <a:rPr lang="en-US" baseline="0" dirty="0" smtClean="0"/>
              <a:t> GEP (INGV, NOA).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8FEE1-F678-4450-BE58-770401A6DC9E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716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 detail of the descending Sentinel-1 </a:t>
            </a:r>
            <a:r>
              <a:rPr lang="en-US" sz="1200" dirty="0" err="1" smtClean="0"/>
              <a:t>interferogram</a:t>
            </a:r>
            <a:r>
              <a:rPr lang="en-US" sz="1200" dirty="0" smtClean="0"/>
              <a:t>, showing the </a:t>
            </a:r>
            <a:r>
              <a:rPr lang="en-US" sz="1200" b="1" dirty="0" smtClean="0"/>
              <a:t>linear fringe discontinuities</a:t>
            </a:r>
            <a:r>
              <a:rPr lang="en-US" sz="1200" dirty="0" smtClean="0"/>
              <a:t> corresponding to ground breakage. The black line has been identified with a co-seismic scarp with 1-2 m displacement on the Monte </a:t>
            </a:r>
            <a:r>
              <a:rPr lang="en-US" sz="1200" dirty="0" err="1" smtClean="0"/>
              <a:t>Vettore</a:t>
            </a:r>
            <a:r>
              <a:rPr lang="en-US" sz="1200" dirty="0" smtClean="0"/>
              <a:t> fault. The yellow line has not been verified into the field but may represent the surface expression of a lateral fault which has been modeled by the inversion of </a:t>
            </a:r>
            <a:r>
              <a:rPr lang="en-US" sz="1200" dirty="0" err="1" smtClean="0"/>
              <a:t>InSAR</a:t>
            </a:r>
            <a:r>
              <a:rPr lang="en-US" sz="1200" dirty="0" smtClean="0"/>
              <a:t> data.</a:t>
            </a:r>
            <a:endParaRPr lang="en-GB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8FEE1-F678-4450-BE58-770401A6DC9E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13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8FEE1-F678-4450-BE58-770401A6DC9E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09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546850"/>
            <a:ext cx="1905000" cy="311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F8D2B0-EFB6-4DAA-9B0B-6F6B3A580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018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8188325" y="6494551"/>
            <a:ext cx="61715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de-DE" sz="1200" dirty="0">
                <a:solidFill>
                  <a:srgbClr val="5F758D"/>
                </a:solidFill>
                <a:latin typeface="Century Gothic" pitchFamily="34" charset="0"/>
              </a:rPr>
              <a:t>Slide: </a:t>
            </a:r>
            <a:fld id="{00674DB5-EA4F-4207-BB2F-8F03D6107A33}" type="slidenum">
              <a:rPr lang="de-DE" sz="1200">
                <a:solidFill>
                  <a:srgbClr val="5F758D"/>
                </a:solidFill>
                <a:latin typeface="Century Gothic" pitchFamily="34" charset="0"/>
              </a:rPr>
              <a:pPr algn="l">
                <a:defRPr/>
              </a:pPr>
              <a:t>‹#›</a:t>
            </a:fld>
            <a:endParaRPr lang="de-DE" sz="1200" dirty="0">
              <a:solidFill>
                <a:srgbClr val="5F758D"/>
              </a:solidFill>
              <a:latin typeface="Century Gothic" pitchFamily="34" charset="0"/>
            </a:endParaRPr>
          </a:p>
        </p:txBody>
      </p:sp>
      <p:sp>
        <p:nvSpPr>
          <p:cNvPr id="5" name="AutoShape 5"/>
          <p:cNvSpPr>
            <a:spLocks noChangeAspect="1" noChangeArrowheads="1" noTextEdit="1"/>
          </p:cNvSpPr>
          <p:nvPr/>
        </p:nvSpPr>
        <p:spPr bwMode="auto">
          <a:xfrm>
            <a:off x="0" y="3244851"/>
            <a:ext cx="91440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Tahom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712320" y="4881563"/>
            <a:ext cx="1431680" cy="933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87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4089889" y="666750"/>
            <a:ext cx="4810857" cy="18748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81097" y="2722564"/>
            <a:ext cx="4826977" cy="109378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9" name="Rectangle 36"/>
          <p:cNvSpPr>
            <a:spLocks noChangeArrowheads="1"/>
          </p:cNvSpPr>
          <p:nvPr userDrawn="1"/>
        </p:nvSpPr>
        <p:spPr bwMode="auto">
          <a:xfrm>
            <a:off x="158549" y="6494551"/>
            <a:ext cx="484267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>
              <a:defRPr/>
            </a:pPr>
            <a:r>
              <a:rPr lang="de-DE" sz="1400" b="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CEOS WG </a:t>
            </a:r>
            <a:r>
              <a:rPr lang="de-DE" sz="1400" b="0" dirty="0" err="1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Disasters</a:t>
            </a:r>
            <a:r>
              <a:rPr lang="de-DE" sz="1400" b="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  |</a:t>
            </a:r>
            <a:r>
              <a:rPr lang="fr-FR" sz="1400" b="0" kern="120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  <a:ea typeface="ＭＳ Ｐゴシック" pitchFamily="-106" charset="-128"/>
                <a:cs typeface="+mn-cs"/>
              </a:rPr>
              <a:t>Buenos Aires</a:t>
            </a:r>
            <a:r>
              <a:rPr lang="de-DE" sz="1400" b="0" dirty="0" smtClean="0">
                <a:solidFill>
                  <a:schemeClr val="tx2">
                    <a:lumMod val="50000"/>
                  </a:schemeClr>
                </a:solidFill>
                <a:latin typeface="Century Gothic" pitchFamily="34" charset="0"/>
              </a:rPr>
              <a:t>| 4-8 September 2017</a:t>
            </a:r>
            <a:endParaRPr lang="de-DE" sz="1400" b="0" dirty="0">
              <a:solidFill>
                <a:schemeClr val="tx2">
                  <a:lumMod val="5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518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347788"/>
            <a:ext cx="9144000" cy="551021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srgbClr val="000000"/>
              </a:solidFill>
              <a:latin typeface="Tahoma" pitchFamily="34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71638" y="188913"/>
            <a:ext cx="739616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6863" y="1457325"/>
            <a:ext cx="8445500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50" y="482815"/>
            <a:ext cx="1544012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Aft>
                <a:spcPct val="0"/>
              </a:spcAft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WG Disasters #2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Paris, France</a:t>
            </a:r>
          </a:p>
          <a:p>
            <a:pPr eaLnBrk="0" fontAlgn="base" hangingPunct="0">
              <a:spcAft>
                <a:spcPct val="0"/>
              </a:spcAft>
              <a:defRPr/>
            </a:pPr>
            <a:r>
              <a:rPr lang="en-US" sz="1000" b="1" dirty="0" smtClean="0">
                <a:solidFill>
                  <a:srgbClr val="FFFFFF"/>
                </a:solidFill>
                <a:latin typeface="Arial Unicode MS" pitchFamily="-111" charset="0"/>
                <a:ea typeface="ＭＳ Ｐゴシック" pitchFamily="-105" charset="-128"/>
                <a:cs typeface="ＭＳ Ｐゴシック" pitchFamily="-105" charset="-128"/>
              </a:rPr>
              <a:t>10-12 September, 2014</a:t>
            </a:r>
            <a:endParaRPr lang="en-US" sz="1000" b="1" dirty="0">
              <a:solidFill>
                <a:srgbClr val="FFFFFF"/>
              </a:solidFill>
              <a:latin typeface="Arial Unicode MS" pitchFamily="-111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239000" y="6600825"/>
            <a:ext cx="1905000" cy="2571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000">
                <a:solidFill>
                  <a:srgbClr val="002569"/>
                </a:solidFill>
                <a:latin typeface="Calibri" pitchFamily="-106" charset="0"/>
                <a:cs typeface="Calibri" pitchFamily="-106" charset="0"/>
              </a:defRPr>
            </a:lvl1pPr>
          </a:lstStyle>
          <a:p>
            <a:pPr defTabSz="457200" fontAlgn="base">
              <a:spcAft>
                <a:spcPct val="0"/>
              </a:spcAft>
              <a:defRPr/>
            </a:pPr>
            <a:fld id="{980EA4A0-E513-42EA-B292-B21C1B51B660}" type="slidenum">
              <a:rPr lang="en-US">
                <a:ea typeface="ＭＳ Ｐゴシック" pitchFamily="-106" charset="-128"/>
              </a:rPr>
              <a:pPr defTabSz="457200" fontAlgn="base"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pitchFamily="-106" charset="-128"/>
            </a:endParaRPr>
          </a:p>
        </p:txBody>
      </p:sp>
      <p:pic>
        <p:nvPicPr>
          <p:cNvPr id="5" name="Picture 4" descr="CEOS_logo_trans_SMAL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8" y="119764"/>
            <a:ext cx="915254" cy="36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814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/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b="1">
          <a:solidFill>
            <a:schemeClr val="tx2"/>
          </a:solidFill>
          <a:latin typeface="Arial" charset="0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-106" charset="0"/>
        <a:buChar char="o"/>
        <a:defRPr sz="2000" b="1">
          <a:solidFill>
            <a:schemeClr val="tx2"/>
          </a:solidFill>
          <a:latin typeface="Arial" charset="0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-106" charset="2"/>
        <a:buChar char="§"/>
        <a:defRPr b="1">
          <a:solidFill>
            <a:schemeClr val="tx2"/>
          </a:solidFill>
          <a:latin typeface="Arial" charset="0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b="1">
          <a:solidFill>
            <a:schemeClr val="tx2"/>
          </a:solidFill>
          <a:latin typeface="Arial" charset="0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comet.nerc.ac.uk/COMET-LiCS-portal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philippe.bally@esa.int" TargetMode="External"/><Relationship Id="rId4" Type="http://schemas.openxmlformats.org/officeDocument/2006/relationships/hyperlink" Target="mailto:stefano.salvi@ingv.it" TargetMode="External"/><Relationship Id="rId5" Type="http://schemas.openxmlformats.org/officeDocument/2006/relationships/hyperlink" Target="mailto:tpapadopoulou@argans.co.uk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esamultimedia.esa.int/docs/EarthObservation/Geohazards/esa-geo-hzrd-2012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3"/>
          <p:cNvSpPr>
            <a:spLocks noGrp="1" noChangeArrowheads="1"/>
          </p:cNvSpPr>
          <p:nvPr>
            <p:ph type="subTitle" idx="1"/>
          </p:nvPr>
        </p:nvSpPr>
        <p:spPr>
          <a:xfrm>
            <a:off x="2145954" y="3098037"/>
            <a:ext cx="4875258" cy="1093787"/>
          </a:xfrm>
        </p:spPr>
        <p:txBody>
          <a:bodyPr/>
          <a:lstStyle/>
          <a:p>
            <a:pPr eaLnBrk="1" hangingPunct="1"/>
            <a:r>
              <a:rPr lang="en-GB" altLang="ja-JP" dirty="0" smtClean="0">
                <a:latin typeface="Calibri" pitchFamily="34" charset="0"/>
                <a:ea typeface="ＭＳ Ｐゴシック" pitchFamily="50" charset="-128"/>
              </a:rPr>
              <a:t>CEOS WG Disasters meeting, 4-8 September 2017</a:t>
            </a:r>
          </a:p>
        </p:txBody>
      </p:sp>
      <p:sp>
        <p:nvSpPr>
          <p:cNvPr id="13315" name="Rectangle 44"/>
          <p:cNvSpPr>
            <a:spLocks noGrp="1" noChangeArrowheads="1"/>
          </p:cNvSpPr>
          <p:nvPr>
            <p:ph type="ctrTitle"/>
          </p:nvPr>
        </p:nvSpPr>
        <p:spPr>
          <a:xfrm>
            <a:off x="292925" y="388453"/>
            <a:ext cx="8581317" cy="2879679"/>
          </a:xfrm>
        </p:spPr>
        <p:txBody>
          <a:bodyPr/>
          <a:lstStyle/>
          <a:p>
            <a:pPr algn="ctr"/>
            <a:r>
              <a:rPr lang="en-US" sz="2400" i="1" dirty="0" smtClean="0"/>
              <a:t>CEOS </a:t>
            </a:r>
            <a:r>
              <a:rPr lang="en-US" sz="2400" i="1" dirty="0"/>
              <a:t>Disaster Risk </a:t>
            </a:r>
            <a:r>
              <a:rPr lang="en-US" sz="2400" i="1" dirty="0" smtClean="0"/>
              <a:t>Management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Seismic hazards Pilot</a:t>
            </a:r>
            <a:br>
              <a:rPr lang="en-U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Showcase</a:t>
            </a:r>
            <a:r>
              <a:rPr lang="en-US" sz="3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</a:br>
            <a:endParaRPr lang="en-US" sz="3600" dirty="0" smtClean="0">
              <a:solidFill>
                <a:schemeClr val="tx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84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741A4-A864-49A7-944A-A05ED55E0BC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1908" y="-99392"/>
            <a:ext cx="9122092" cy="1084982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Example: </a:t>
            </a:r>
            <a:r>
              <a:rPr lang="en-US" sz="2800" dirty="0" err="1" smtClean="0"/>
              <a:t>LiCSAR</a:t>
            </a:r>
            <a:r>
              <a:rPr lang="en-US" sz="2800" dirty="0" smtClean="0"/>
              <a:t> - </a:t>
            </a:r>
            <a:r>
              <a:rPr lang="en-US" sz="2800" dirty="0" smtClean="0"/>
              <a:t>Tools for a</a:t>
            </a:r>
            <a:r>
              <a:rPr lang="en-US" sz="2800" dirty="0" smtClean="0"/>
              <a:t>utomated </a:t>
            </a:r>
            <a:r>
              <a:rPr lang="en-US" sz="2800" dirty="0"/>
              <a:t>generation of Sentinel-1 frame </a:t>
            </a:r>
            <a:r>
              <a:rPr lang="en-US" sz="2800" dirty="0" err="1" smtClean="0"/>
              <a:t>interferograms</a:t>
            </a:r>
            <a:r>
              <a:rPr lang="en-US" sz="2800" dirty="0" smtClean="0"/>
              <a:t> by COMET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292" y="5030628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/>
              <a:t>The </a:t>
            </a:r>
            <a:r>
              <a:rPr lang="en-US" sz="1600" dirty="0" err="1"/>
              <a:t>LiCSAR</a:t>
            </a:r>
            <a:r>
              <a:rPr lang="en-US" sz="1600" dirty="0"/>
              <a:t> </a:t>
            </a:r>
            <a:r>
              <a:rPr lang="en-US" sz="1600" dirty="0" err="1"/>
              <a:t>InSAR</a:t>
            </a:r>
            <a:r>
              <a:rPr lang="en-US" sz="1600" dirty="0"/>
              <a:t> products are generated within two weeks of acquisition of Sentinel-1 images. </a:t>
            </a:r>
            <a:r>
              <a:rPr lang="en-US" sz="1600" b="1" dirty="0" smtClean="0"/>
              <a:t>Over </a:t>
            </a:r>
            <a:r>
              <a:rPr lang="en-US" sz="1600" b="1" dirty="0"/>
              <a:t>1000 frames </a:t>
            </a:r>
            <a:r>
              <a:rPr lang="en-US" sz="1600" dirty="0" smtClean="0"/>
              <a:t>have being</a:t>
            </a:r>
            <a:r>
              <a:rPr lang="en-US" sz="1600" b="1" dirty="0" smtClean="0"/>
              <a:t> </a:t>
            </a:r>
            <a:r>
              <a:rPr lang="en-US" sz="1600" b="1" dirty="0"/>
              <a:t>processed </a:t>
            </a:r>
            <a:r>
              <a:rPr lang="en-US" sz="1600" dirty="0"/>
              <a:t>systematically over the </a:t>
            </a:r>
            <a:r>
              <a:rPr lang="en-US" sz="1600" b="1" dirty="0"/>
              <a:t>Alpine-Himalayan Belt. First </a:t>
            </a:r>
            <a:r>
              <a:rPr lang="en-US" sz="1600" b="1" dirty="0" err="1"/>
              <a:t>LiCSAR</a:t>
            </a:r>
            <a:r>
              <a:rPr lang="en-US" sz="1600" b="1" dirty="0"/>
              <a:t> results </a:t>
            </a:r>
            <a:r>
              <a:rPr lang="en-US" sz="1600" dirty="0"/>
              <a:t>were presented in the AGU 2016 for large scale Sentinel-1 frames processing for the </a:t>
            </a:r>
            <a:r>
              <a:rPr lang="en-US" sz="1600" b="1" dirty="0"/>
              <a:t>entire North Anatolian Fault</a:t>
            </a:r>
            <a:r>
              <a:rPr lang="en-US" sz="1600" dirty="0"/>
              <a:t>. </a:t>
            </a:r>
            <a:endParaRPr lang="en-US" sz="1600" dirty="0" smtClean="0"/>
          </a:p>
          <a:p>
            <a:pPr algn="just"/>
            <a:r>
              <a:rPr lang="en-US" sz="1600" dirty="0" smtClean="0"/>
              <a:t>Details: </a:t>
            </a:r>
            <a:r>
              <a:rPr lang="en-US" sz="1200" dirty="0" smtClean="0">
                <a:hlinkClick r:id="rId2"/>
              </a:rPr>
              <a:t>http</a:t>
            </a:r>
            <a:r>
              <a:rPr lang="en-US" sz="1200" dirty="0">
                <a:hlinkClick r:id="rId2"/>
              </a:rPr>
              <a:t>://comet.nerc.ac.uk/COMET-LiCS-portal</a:t>
            </a:r>
            <a:r>
              <a:rPr lang="en-US" sz="1200" dirty="0" smtClean="0">
                <a:hlinkClick r:id="rId2"/>
              </a:rPr>
              <a:t>/</a:t>
            </a:r>
            <a:r>
              <a:rPr lang="en-US" sz="1200" dirty="0" smtClean="0"/>
              <a:t> </a:t>
            </a:r>
            <a:endParaRPr lang="fr-FR" sz="1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60" y="1841315"/>
            <a:ext cx="4824537" cy="323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88" y="1869067"/>
            <a:ext cx="4127500" cy="2141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66592" y="4010848"/>
            <a:ext cx="4127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East-West component of the surface </a:t>
            </a:r>
            <a:r>
              <a:rPr lang="en-US" sz="1200" dirty="0" smtClean="0"/>
              <a:t>displacement rates </a:t>
            </a:r>
            <a:r>
              <a:rPr lang="en-US" sz="1200" dirty="0"/>
              <a:t>from October 2014 to April 2016 using ascending and descending passes over the entire length of the North Anatolian Fault System.</a:t>
            </a:r>
          </a:p>
        </p:txBody>
      </p:sp>
      <p:sp>
        <p:nvSpPr>
          <p:cNvPr id="9" name="Rectangle 8"/>
          <p:cNvSpPr/>
          <p:nvPr/>
        </p:nvSpPr>
        <p:spPr>
          <a:xfrm>
            <a:off x="214610" y="1284292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C00000"/>
                </a:solidFill>
              </a:rPr>
              <a:t>Working with new types of data: SENTINEL-1 </a:t>
            </a:r>
            <a:r>
              <a:rPr lang="en-US" sz="1600" dirty="0">
                <a:solidFill>
                  <a:srgbClr val="C00000"/>
                </a:solidFill>
              </a:rPr>
              <a:t>generates massive volumes of data </a:t>
            </a:r>
            <a:r>
              <a:rPr lang="en-US" sz="1600" dirty="0" smtClean="0">
                <a:solidFill>
                  <a:srgbClr val="C00000"/>
                </a:solidFill>
              </a:rPr>
              <a:t>with </a:t>
            </a:r>
            <a:r>
              <a:rPr lang="en-US" sz="1600" dirty="0">
                <a:solidFill>
                  <a:srgbClr val="C00000"/>
                </a:solidFill>
              </a:rPr>
              <a:t>high duty cycle, shorter revisits, and wider </a:t>
            </a:r>
            <a:r>
              <a:rPr lang="en-US" sz="1600" dirty="0" smtClean="0">
                <a:solidFill>
                  <a:srgbClr val="C00000"/>
                </a:solidFill>
              </a:rPr>
              <a:t>swaths than previous missions (e.g. ENVISAT). </a:t>
            </a:r>
            <a:endParaRPr lang="fr-FR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229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150292" y="0"/>
            <a:ext cx="8539733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en-US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Success of the pilot</a:t>
            </a:r>
            <a:endParaRPr lang="el-GR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1334803"/>
            <a:ext cx="9144000" cy="40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-106" charset="0"/>
              <a:buChar char="o"/>
              <a:defRPr sz="20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-106" charset="2"/>
              <a:buChar char="§"/>
              <a:defRPr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Font typeface="Arial" charset="0"/>
              <a:buNone/>
            </a:pPr>
            <a:endParaRPr lang="en-GB" sz="1600" b="0" kern="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sz="1600" b="0" kern="0" dirty="0" smtClean="0"/>
              <a:t>Seismic Hazards pilot </a:t>
            </a:r>
            <a:r>
              <a:rPr lang="en-GB" sz="1600" kern="0" dirty="0" smtClean="0"/>
              <a:t>successfully addressed seismic hazards </a:t>
            </a:r>
            <a:r>
              <a:rPr lang="en-GB" sz="1600" b="0" kern="0" dirty="0" smtClean="0"/>
              <a:t>by providing: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CA" sz="1600" b="0" kern="0" dirty="0" smtClean="0"/>
              <a:t>access to data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CA" sz="1600" b="0" kern="0" dirty="0" smtClean="0"/>
              <a:t>access to tools &amp; hosted processing</a:t>
            </a:r>
            <a:endParaRPr lang="en-GB" sz="1600" b="0" kern="0" dirty="0" smtClean="0">
              <a:cs typeface="ＭＳ Ｐゴシック" charset="-128"/>
            </a:endParaRP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1600" kern="0" dirty="0" smtClean="0">
                <a:cs typeface="ＭＳ Ｐゴシック" charset="-128"/>
              </a:rPr>
              <a:t>Primarily focused on EO practitioners from geoscience </a:t>
            </a:r>
            <a:r>
              <a:rPr lang="en-US" sz="1600" kern="0" dirty="0" err="1" smtClean="0">
                <a:cs typeface="ＭＳ Ｐゴシック" charset="-128"/>
              </a:rPr>
              <a:t>centres</a:t>
            </a:r>
            <a:r>
              <a:rPr lang="en-US" sz="1600" kern="0" dirty="0" smtClean="0">
                <a:cs typeface="ＭＳ Ｐゴシック" charset="-128"/>
              </a:rPr>
              <a:t> (expert users) </a:t>
            </a:r>
            <a:r>
              <a:rPr lang="en-US" sz="1600" b="0" kern="0" dirty="0" smtClean="0">
                <a:cs typeface="ＭＳ Ｐゴシック" charset="-128"/>
              </a:rPr>
              <a:t>and has few end users (e.g. civil protection agencies of Italy and Greece)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1600" kern="0" dirty="0" smtClean="0">
                <a:cs typeface="ＭＳ Ｐゴシック" charset="-128"/>
              </a:rPr>
              <a:t>Benefit</a:t>
            </a:r>
            <a:r>
              <a:rPr lang="en-US" sz="1600" b="0" kern="0" dirty="0" smtClean="0">
                <a:cs typeface="ＭＳ Ｐゴシック" charset="-128"/>
              </a:rPr>
              <a:t>: helped analyze the impact of the events and better elaborate scientific advice to support end users in their decision making process.</a:t>
            </a:r>
            <a:endParaRPr lang="fr-FR" sz="1600" b="0" kern="0" dirty="0" smtClean="0">
              <a:cs typeface="ＭＳ Ｐゴシック" charset="-128"/>
            </a:endParaRP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1600" kern="0" dirty="0" smtClean="0">
                <a:cs typeface="ＭＳ Ｐゴシック" charset="-128"/>
              </a:rPr>
              <a:t>High value benefit to geoscience </a:t>
            </a:r>
            <a:r>
              <a:rPr lang="en-US" sz="1600" kern="0" dirty="0" err="1" smtClean="0">
                <a:cs typeface="ＭＳ Ｐゴシック" charset="-128"/>
              </a:rPr>
              <a:t>centres</a:t>
            </a:r>
            <a:r>
              <a:rPr lang="en-US" sz="1600" kern="0" dirty="0" smtClean="0">
                <a:cs typeface="ＭＳ Ｐゴシック" charset="-128"/>
              </a:rPr>
              <a:t> and end users</a:t>
            </a:r>
            <a:r>
              <a:rPr lang="en-US" sz="1600" b="0" kern="0" dirty="0" smtClean="0">
                <a:cs typeface="ＭＳ Ｐゴシック" charset="-128"/>
              </a:rPr>
              <a:t>: some already expressed the need to continue the activity and expand its objectives, for instance: </a:t>
            </a:r>
          </a:p>
          <a:p>
            <a:pPr marL="742950" lvl="2" indent="-342900">
              <a:buFont typeface="Wingdings" panose="05000000000000000000" pitchFamily="2" charset="2"/>
              <a:buChar char="v"/>
            </a:pPr>
            <a:r>
              <a:rPr lang="en-US" sz="1400" b="0" kern="0" dirty="0" smtClean="0">
                <a:cs typeface="ＭＳ Ｐゴシック" charset="-128"/>
              </a:rPr>
              <a:t>strain rate and active fault mapping to be expanded in a global basis, </a:t>
            </a:r>
          </a:p>
          <a:p>
            <a:pPr marL="742950" lvl="2" indent="-342900">
              <a:buFont typeface="Wingdings" panose="05000000000000000000" pitchFamily="2" charset="2"/>
              <a:buChar char="v"/>
            </a:pPr>
            <a:r>
              <a:rPr lang="en-US" sz="1400" b="0" kern="0" dirty="0" smtClean="0">
                <a:cs typeface="ＭＳ Ｐゴシック" charset="-128"/>
              </a:rPr>
              <a:t>earthquake response to expand in 10-12 events per year</a:t>
            </a: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1600" kern="0" dirty="0" smtClean="0">
                <a:cs typeface="ＭＳ Ｐゴシック" charset="-128"/>
              </a:rPr>
              <a:t>Well-set example of collaboration to exploit data &amp; tools; </a:t>
            </a:r>
            <a:r>
              <a:rPr lang="en-US" sz="1600" b="0" kern="0" dirty="0" smtClean="0">
                <a:cs typeface="ＭＳ Ｐゴシック" charset="-128"/>
              </a:rPr>
              <a:t>makes it a good basis for a new initiative with broader goals to achieve greater impact.</a:t>
            </a:r>
            <a:endParaRPr lang="en-US" sz="1600" b="0" kern="0" dirty="0" smtClean="0">
              <a:cs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560" y="5373385"/>
            <a:ext cx="86148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b="1" dirty="0"/>
              <a:t>The partners confirm </a:t>
            </a:r>
            <a:r>
              <a:rPr lang="en-CA" sz="1600" b="1" dirty="0" smtClean="0"/>
              <a:t>the </a:t>
            </a: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relevance </a:t>
            </a:r>
            <a:r>
              <a:rPr lang="en-US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and importance of the </a:t>
            </a: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long-term objectives </a:t>
            </a:r>
            <a:r>
              <a:rPr lang="en-US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defined in </a:t>
            </a: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Santorini and the need to continue to </a:t>
            </a:r>
            <a:r>
              <a:rPr lang="en-CA" sz="1600" b="1" dirty="0" smtClean="0"/>
              <a:t>address them </a:t>
            </a:r>
            <a:r>
              <a:rPr lang="en-CA" sz="1600" b="1" dirty="0"/>
              <a:t>through </a:t>
            </a:r>
            <a:r>
              <a:rPr lang="en-CA" sz="1600" b="1" dirty="0">
                <a:solidFill>
                  <a:srgbClr val="FF0000"/>
                </a:solidFill>
              </a:rPr>
              <a:t>a consolidation activity </a:t>
            </a:r>
            <a:r>
              <a:rPr lang="en-CA" sz="1600" b="1" dirty="0"/>
              <a:t>to be started in end 2017</a:t>
            </a:r>
            <a:r>
              <a:rPr lang="en-CA" sz="1600" b="1" dirty="0" smtClean="0"/>
              <a:t>. </a:t>
            </a:r>
          </a:p>
          <a:p>
            <a:r>
              <a:rPr lang="en-CA" sz="1600" b="1" dirty="0" smtClean="0"/>
              <a:t>In dialogue with the partners we defined new targets for a follow on activity. 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143180745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340768"/>
            <a:ext cx="9144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 </a:t>
            </a: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follow-on activity </a:t>
            </a: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is proposed and is based on the objectives </a:t>
            </a: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from the Santorini report </a:t>
            </a: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with </a:t>
            </a: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new </a:t>
            </a: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and theme-specific targets:</a:t>
            </a:r>
          </a:p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600" b="1" i="1" kern="0" dirty="0" smtClean="0">
              <a:solidFill>
                <a:srgbClr val="002569"/>
              </a:solidFill>
              <a:latin typeface="Arial" charset="0"/>
              <a:ea typeface="ＭＳ Ｐゴシック" charset="-128"/>
            </a:endParaRPr>
          </a:p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b="1" i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Not </a:t>
            </a:r>
            <a:r>
              <a:rPr lang="en-US" sz="1600" b="1" i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on an emergency basis</a:t>
            </a: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Pursue </a:t>
            </a:r>
            <a:r>
              <a:rPr lang="en-US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global strain rate </a:t>
            </a: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mapping that is a long process</a:t>
            </a: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Expand </a:t>
            </a: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active </a:t>
            </a:r>
            <a:r>
              <a:rPr lang="en-US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fault mapping </a:t>
            </a: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from </a:t>
            </a:r>
            <a:r>
              <a:rPr lang="en-US" sz="1600" u="sng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regional to global coverage</a:t>
            </a: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 primarily with VHRO for fault reconnaissance mapping</a:t>
            </a: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Pursue support </a:t>
            </a: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to GSNL</a:t>
            </a: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1600" b="1" u="sng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Develop a collaborative framework with geoscience </a:t>
            </a:r>
            <a:r>
              <a:rPr lang="en-US" sz="1600" b="1" u="sng" kern="0" dirty="0" err="1">
                <a:solidFill>
                  <a:srgbClr val="002569"/>
                </a:solidFill>
                <a:latin typeface="Arial" charset="0"/>
                <a:ea typeface="ＭＳ Ｐゴシック" charset="-128"/>
              </a:rPr>
              <a:t>centres</a:t>
            </a:r>
            <a:r>
              <a:rPr lang="en-US" sz="1600" b="1" u="sng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to achieve adoption of technology by decision makers, establish a consensus methodology for product generation </a:t>
            </a: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and </a:t>
            </a: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reach decision makers </a:t>
            </a:r>
            <a:endParaRPr lang="en-US" sz="1600" kern="0" dirty="0" smtClean="0">
              <a:solidFill>
                <a:srgbClr val="002569"/>
              </a:solidFill>
              <a:latin typeface="Arial" charset="0"/>
              <a:ea typeface="ＭＳ Ｐゴシック" charset="-128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</a:pPr>
            <a:endParaRPr lang="en-US" sz="1600" kern="0" dirty="0">
              <a:solidFill>
                <a:srgbClr val="002569"/>
              </a:solidFill>
              <a:latin typeface="Arial" charset="0"/>
              <a:ea typeface="ＭＳ Ｐゴシック" charset="-128"/>
            </a:endParaRPr>
          </a:p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b="1" i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On an emergency </a:t>
            </a:r>
            <a:r>
              <a:rPr lang="en-US" sz="1600" b="1" i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basis</a:t>
            </a: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 startAt="5"/>
            </a:pP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Exploit </a:t>
            </a: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EO data to derive </a:t>
            </a:r>
            <a:r>
              <a:rPr lang="en-US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advanced tectonic products for earthquake </a:t>
            </a: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response</a:t>
            </a: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: expand </a:t>
            </a: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to target of </a:t>
            </a:r>
            <a:r>
              <a:rPr lang="en-US" sz="1600" u="sng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at least 10-12 EQ per </a:t>
            </a:r>
            <a:r>
              <a:rPr lang="en-US" sz="1600" u="sng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year</a:t>
            </a: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 startAt="5"/>
            </a:pP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Articulate </a:t>
            </a:r>
            <a:r>
              <a:rPr lang="en-US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with EO disaster response capabilities </a:t>
            </a: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e.g. the Charter to make sure users are aware of and use </a:t>
            </a: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it</a:t>
            </a: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.</a:t>
            </a:r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150292" y="116632"/>
            <a:ext cx="8886204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en-US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Proposed follow-on: </a:t>
            </a:r>
            <a:r>
              <a:rPr lang="en-US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 Seismic Hazards </a:t>
            </a:r>
          </a:p>
          <a:p>
            <a:pPr algn="l"/>
            <a:r>
              <a:rPr lang="en-US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Consolidation activity</a:t>
            </a:r>
            <a:endParaRPr lang="el-GR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7477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484606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Pilot leads have started gathering </a:t>
            </a:r>
            <a:r>
              <a:rPr lang="en-US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contributions from space </a:t>
            </a: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agencies:</a:t>
            </a: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ESA </a:t>
            </a: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ASI</a:t>
            </a: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DLR</a:t>
            </a: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</a:pP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CNES</a:t>
            </a:r>
            <a:endParaRPr lang="en-US" sz="1600" kern="0" dirty="0" smtClean="0">
              <a:solidFill>
                <a:srgbClr val="002569"/>
              </a:solidFill>
              <a:latin typeface="Arial" charset="0"/>
              <a:ea typeface="ＭＳ Ｐゴシック" charset="-128"/>
            </a:endParaRPr>
          </a:p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600" kern="0" dirty="0">
              <a:solidFill>
                <a:srgbClr val="002569"/>
              </a:solidFill>
              <a:latin typeface="Arial" charset="0"/>
              <a:ea typeface="ＭＳ Ｐゴシック" charset="-128"/>
            </a:endParaRPr>
          </a:p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Partners </a:t>
            </a:r>
            <a:r>
              <a:rPr lang="en-US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from the community </a:t>
            </a: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(8 geoscience </a:t>
            </a:r>
            <a:r>
              <a:rPr lang="en-US" sz="1600" kern="0" dirty="0" err="1">
                <a:solidFill>
                  <a:srgbClr val="002569"/>
                </a:solidFill>
                <a:latin typeface="Arial" charset="0"/>
                <a:ea typeface="ＭＳ Ｐゴシック" charset="-128"/>
              </a:rPr>
              <a:t>centres</a:t>
            </a:r>
            <a:r>
              <a:rPr lang="en-US" sz="1600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 so far</a:t>
            </a: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):</a:t>
            </a:r>
            <a:endParaRPr lang="en-US" sz="1600" b="1" i="1" kern="0" dirty="0" smtClean="0">
              <a:solidFill>
                <a:srgbClr val="002569"/>
              </a:solidFill>
              <a:latin typeface="Arial" charset="0"/>
              <a:ea typeface="ＭＳ Ｐゴシック" charset="-128"/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COMET </a:t>
            </a:r>
            <a:r>
              <a:rPr lang="en-US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/UK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CNR-IREA /Italy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INGV </a:t>
            </a:r>
            <a:r>
              <a:rPr lang="en-US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/Italy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b="1" kern="0" dirty="0" err="1">
                <a:solidFill>
                  <a:srgbClr val="002569"/>
                </a:solidFill>
                <a:latin typeface="Arial" charset="0"/>
                <a:ea typeface="ＭＳ Ｐゴシック" charset="-128"/>
              </a:rPr>
              <a:t>ISTerre</a:t>
            </a:r>
            <a:r>
              <a:rPr lang="en-US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/</a:t>
            </a:r>
            <a:r>
              <a:rPr lang="en-US" sz="1600" b="1" kern="0" dirty="0" err="1">
                <a:solidFill>
                  <a:srgbClr val="002569"/>
                </a:solidFill>
                <a:latin typeface="Arial" charset="0"/>
                <a:ea typeface="ＭＳ Ｐゴシック" charset="-128"/>
              </a:rPr>
              <a:t>Institut</a:t>
            </a:r>
            <a:r>
              <a:rPr lang="en-US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 de </a:t>
            </a:r>
            <a:r>
              <a:rPr lang="en-US" sz="1600" b="1" kern="0" dirty="0" err="1">
                <a:solidFill>
                  <a:srgbClr val="002569"/>
                </a:solidFill>
                <a:latin typeface="Arial" charset="0"/>
                <a:ea typeface="ＭＳ Ｐゴシック" charset="-128"/>
              </a:rPr>
              <a:t>Recherche</a:t>
            </a:r>
            <a:r>
              <a:rPr lang="en-US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 pour le </a:t>
            </a:r>
            <a:r>
              <a:rPr lang="en-US" sz="1600" b="1" kern="0" dirty="0" err="1">
                <a:solidFill>
                  <a:srgbClr val="002569"/>
                </a:solidFill>
                <a:latin typeface="Arial" charset="0"/>
                <a:ea typeface="ＭＳ Ｐゴシック" charset="-128"/>
              </a:rPr>
              <a:t>Développement</a:t>
            </a:r>
            <a:r>
              <a:rPr lang="en-US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 (IRD) /France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b="1" kern="0" dirty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National Observatory of Athens (NOA) /</a:t>
            </a:r>
            <a:r>
              <a:rPr lang="en-CA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Athens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b="1" kern="0" dirty="0" err="1">
                <a:solidFill>
                  <a:srgbClr val="008080"/>
                </a:solidFill>
                <a:latin typeface="Arial" charset="0"/>
                <a:ea typeface="ＭＳ Ｐゴシック" charset="-128"/>
              </a:rPr>
              <a:t>Harokopeion</a:t>
            </a:r>
            <a:r>
              <a:rPr lang="en-CA" sz="1600" b="1" kern="0" dirty="0">
                <a:solidFill>
                  <a:srgbClr val="008080"/>
                </a:solidFill>
                <a:latin typeface="Arial" charset="0"/>
                <a:ea typeface="ＭＳ Ｐゴシック" charset="-128"/>
              </a:rPr>
              <a:t> University of Athens (HUA) / Greece</a:t>
            </a:r>
            <a:endParaRPr lang="en-US" sz="1600" b="1" kern="0" dirty="0">
              <a:solidFill>
                <a:srgbClr val="008080"/>
              </a:solidFill>
              <a:latin typeface="Arial" charset="0"/>
              <a:ea typeface="ＭＳ Ｐゴシック" charset="-128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CA" sz="1600" b="1" kern="0" dirty="0" smtClean="0">
                <a:solidFill>
                  <a:srgbClr val="008080"/>
                </a:solidFill>
                <a:latin typeface="Arial" charset="0"/>
                <a:ea typeface="ＭＳ Ｐゴシック" charset="-128"/>
              </a:rPr>
              <a:t>CEO-</a:t>
            </a:r>
            <a:r>
              <a:rPr lang="en-CA" sz="1600" b="1" kern="0" dirty="0" err="1" smtClean="0">
                <a:solidFill>
                  <a:srgbClr val="008080"/>
                </a:solidFill>
                <a:latin typeface="Arial" charset="0"/>
                <a:ea typeface="ＭＳ Ｐゴシック" charset="-128"/>
              </a:rPr>
              <a:t>YachayTech</a:t>
            </a:r>
            <a:r>
              <a:rPr lang="en-CA" sz="1600" b="1" kern="0" dirty="0" smtClean="0">
                <a:solidFill>
                  <a:srgbClr val="008080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sz="1600" b="1" kern="0" dirty="0">
                <a:solidFill>
                  <a:srgbClr val="008080"/>
                </a:solidFill>
                <a:latin typeface="Arial" charset="0"/>
                <a:ea typeface="ＭＳ Ｐゴシック" charset="-128"/>
              </a:rPr>
              <a:t>/ Ecuador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b="1" kern="0" dirty="0">
                <a:solidFill>
                  <a:srgbClr val="008080"/>
                </a:solidFill>
                <a:latin typeface="Arial" charset="0"/>
                <a:ea typeface="ＭＳ Ｐゴシック" charset="-128"/>
              </a:rPr>
              <a:t>CNRS IPGP /France</a:t>
            </a:r>
          </a:p>
          <a:p>
            <a:r>
              <a:rPr lang="en-CA" sz="1600" b="1" kern="0" dirty="0" smtClean="0">
                <a:solidFill>
                  <a:srgbClr val="008080"/>
                </a:solidFill>
                <a:latin typeface="Arial" charset="0"/>
                <a:ea typeface="ＭＳ Ｐゴシック" charset="-128"/>
              </a:rPr>
              <a:t>    (new partners)</a:t>
            </a:r>
            <a:endParaRPr lang="en-GB" sz="1600" b="1" kern="0" dirty="0">
              <a:solidFill>
                <a:srgbClr val="00808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150292" y="116632"/>
            <a:ext cx="8870418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en-US" dirty="0">
                <a:latin typeface="Calibri" charset="0"/>
                <a:ea typeface="Calibri" charset="0"/>
                <a:cs typeface="Calibri" charset="0"/>
              </a:rPr>
              <a:t>Proposed follow-on: Contributions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637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1762009"/>
            <a:ext cx="9020710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The Pilot activity is closing</a:t>
            </a:r>
          </a:p>
          <a:p>
            <a:pPr marL="800100" lvl="2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Formal </a:t>
            </a: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closure End November</a:t>
            </a:r>
          </a:p>
          <a:p>
            <a:pPr marL="800100" lvl="2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No additional data requests expected in this framework</a:t>
            </a:r>
          </a:p>
          <a:p>
            <a:pPr marL="800100" lvl="2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Some VA results still pending, will be integrated in the Final Report (intended early </a:t>
            </a: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Q4 2017)</a:t>
            </a:r>
            <a:endParaRPr lang="en-US" sz="1600" kern="0" dirty="0" smtClean="0">
              <a:solidFill>
                <a:srgbClr val="002569"/>
              </a:solidFill>
              <a:latin typeface="Arial" charset="0"/>
              <a:ea typeface="ＭＳ Ｐゴシック" charset="-128"/>
            </a:endParaRPr>
          </a:p>
          <a:p>
            <a:pPr marL="342900" lvl="1" indent="-3429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</a:pPr>
            <a:r>
              <a:rPr lang="en-US" sz="1600" b="1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 new Seismic Hazard Consolidation activity is proposed </a:t>
            </a:r>
            <a:endParaRPr lang="en-US" sz="1600" kern="0" dirty="0">
              <a:solidFill>
                <a:srgbClr val="002569"/>
              </a:solidFill>
              <a:latin typeface="Arial" charset="0"/>
              <a:ea typeface="ＭＳ Ｐゴシック" charset="-128"/>
            </a:endParaRPr>
          </a:p>
          <a:p>
            <a:pPr marL="800100" lvl="2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 </a:t>
            </a: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Draft was circulated on 30 </a:t>
            </a: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August (</a:t>
            </a:r>
            <a:r>
              <a:rPr lang="en-US" sz="1600" kern="0" dirty="0" err="1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Proposition_Seismic_Hazards_Consolidation_Phase</a:t>
            </a: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)</a:t>
            </a:r>
          </a:p>
          <a:p>
            <a:pPr marL="800100" lvl="2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Awaiting </a:t>
            </a:r>
            <a:r>
              <a:rPr lang="en-US" sz="1600" kern="0" dirty="0" smtClean="0">
                <a:solidFill>
                  <a:srgbClr val="002569"/>
                </a:solidFill>
                <a:latin typeface="Arial" charset="0"/>
                <a:ea typeface="ＭＳ Ｐゴシック" charset="-128"/>
              </a:rPr>
              <a:t>approval with the aim to kick off in End 2017.</a:t>
            </a:r>
          </a:p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GB" sz="2000" b="1" kern="0" dirty="0">
              <a:solidFill>
                <a:srgbClr val="00808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150292" y="116632"/>
            <a:ext cx="8870418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Conclusion</a:t>
            </a:r>
            <a:endParaRPr lang="el-GR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9947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smtClean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-34564" y="1378857"/>
            <a:ext cx="9178563" cy="547914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 algn="ctr">
              <a:buNone/>
            </a:pPr>
            <a:r>
              <a:rPr lang="en-US" sz="2800" dirty="0" smtClean="0"/>
              <a:t>Thank you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GB" altLang="ja-JP" sz="2800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en-GB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Philippe Bally, ESA	</a:t>
            </a:r>
            <a:r>
              <a:rPr lang="en-GB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hlinkClick r:id="rId3"/>
              </a:rPr>
              <a:t>philippe.bally@esa.int</a:t>
            </a:r>
            <a:endParaRPr lang="en-GB" altLang="ja-JP" sz="1600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en-GB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Stefano Salvi, INGV </a:t>
            </a:r>
            <a:r>
              <a:rPr lang="en-GB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hlinkClick r:id="rId4"/>
              </a:rPr>
              <a:t>stefano.salvi@ingv.it</a:t>
            </a:r>
            <a:r>
              <a:rPr lang="en-GB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 </a:t>
            </a:r>
          </a:p>
          <a:p>
            <a:pPr defTabSz="914400">
              <a:lnSpc>
                <a:spcPct val="90000"/>
              </a:lnSpc>
              <a:spcBef>
                <a:spcPct val="20000"/>
              </a:spcBef>
            </a:pPr>
            <a:r>
              <a:rPr lang="en-GB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Theodora Papadopoulou, ARGANS Ltd. c/o ESA	</a:t>
            </a:r>
            <a:r>
              <a:rPr lang="en-GB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  <a:hlinkClick r:id="rId5"/>
              </a:rPr>
              <a:t>tpapadopoulou@argans.co.uk</a:t>
            </a:r>
            <a:r>
              <a:rPr lang="en-GB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11110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741A4-A864-49A7-944A-A05ED55E0BC5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1520" y="-11875"/>
            <a:ext cx="689796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Seismic Hazards pilot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Context and objectives </a:t>
            </a:r>
            <a:endParaRPr lang="el-GR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7504" y="1589569"/>
            <a:ext cx="9036496" cy="450300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tx1"/>
                </a:solidFill>
              </a:rPr>
              <a:t>With respect to the objectives </a:t>
            </a:r>
            <a:r>
              <a:rPr lang="en-US" sz="5400" dirty="0">
                <a:solidFill>
                  <a:schemeClr val="tx1"/>
                </a:solidFill>
              </a:rPr>
              <a:t>derived from the Santorini report </a:t>
            </a:r>
            <a:r>
              <a:rPr lang="en-US" sz="5400" b="0" dirty="0">
                <a:solidFill>
                  <a:srgbClr val="002569">
                    <a:lumMod val="75000"/>
                  </a:srgbClr>
                </a:solidFill>
                <a:ea typeface="ＭＳ Ｐゴシック" pitchFamily="50" charset="-128"/>
                <a:cs typeface="Arial" pitchFamily="34" charset="0"/>
                <a:hlinkClick r:id="rId3"/>
              </a:rPr>
              <a:t>http://esamultimedia.esa.int/docs/EarthObservation/Geohazards/esa-geo-hzrd-2012.pdf</a:t>
            </a:r>
            <a:r>
              <a:rPr lang="en-US" sz="5400" b="0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5400" b="0" dirty="0">
                <a:solidFill>
                  <a:schemeClr val="tx1"/>
                </a:solidFill>
              </a:rPr>
              <a:t>… the </a:t>
            </a:r>
            <a:r>
              <a:rPr lang="en-US" sz="5400" dirty="0">
                <a:solidFill>
                  <a:srgbClr val="C00000"/>
                </a:solidFill>
              </a:rPr>
              <a:t>Seismic Hazards </a:t>
            </a:r>
            <a:r>
              <a:rPr lang="en-US" sz="5400" dirty="0" smtClean="0">
                <a:solidFill>
                  <a:srgbClr val="C00000"/>
                </a:solidFill>
              </a:rPr>
              <a:t>pilot</a:t>
            </a:r>
            <a:r>
              <a:rPr lang="en-US" sz="5400" b="0" dirty="0">
                <a:solidFill>
                  <a:schemeClr val="tx1"/>
                </a:solidFill>
              </a:rPr>
              <a:t> </a:t>
            </a:r>
            <a:r>
              <a:rPr lang="en-US" sz="5400" b="0" dirty="0" smtClean="0">
                <a:solidFill>
                  <a:schemeClr val="tx1"/>
                </a:solidFill>
              </a:rPr>
              <a:t>set </a:t>
            </a:r>
            <a:r>
              <a:rPr lang="en-US" sz="5400" b="0" dirty="0">
                <a:solidFill>
                  <a:schemeClr val="tx1"/>
                </a:solidFill>
              </a:rPr>
              <a:t>the following objectives:</a:t>
            </a:r>
          </a:p>
          <a:p>
            <a:pPr marL="0" indent="0">
              <a:buNone/>
            </a:pPr>
            <a:endParaRPr lang="en-US" sz="5400" b="0" dirty="0"/>
          </a:p>
          <a:p>
            <a:pPr lvl="0">
              <a:spcAft>
                <a:spcPts val="1000"/>
              </a:spcAft>
              <a:buFont typeface="+mj-lt"/>
              <a:buAutoNum type="alphaUcPeriod"/>
              <a:defRPr/>
            </a:pPr>
            <a:r>
              <a:rPr lang="en-GB" sz="5400" dirty="0">
                <a:solidFill>
                  <a:schemeClr val="tx1"/>
                </a:solidFill>
              </a:rPr>
              <a:t>Support the generation of globally self-consistent strain rate estimates and the mapping of active faults at the global scale by providing EO </a:t>
            </a:r>
            <a:r>
              <a:rPr lang="en-GB" sz="5400" dirty="0" err="1">
                <a:solidFill>
                  <a:schemeClr val="tx1"/>
                </a:solidFill>
              </a:rPr>
              <a:t>InSAR</a:t>
            </a:r>
            <a:r>
              <a:rPr lang="en-GB" sz="5400" dirty="0">
                <a:solidFill>
                  <a:schemeClr val="tx1"/>
                </a:solidFill>
              </a:rPr>
              <a:t> and optical data and processing capacities to existing initiatives, such as the </a:t>
            </a:r>
            <a:r>
              <a:rPr lang="en-GB" sz="5400" dirty="0" err="1">
                <a:solidFill>
                  <a:schemeClr val="tx1"/>
                </a:solidFill>
              </a:rPr>
              <a:t>iGSRM</a:t>
            </a:r>
            <a:r>
              <a:rPr lang="en-GB" sz="5400" dirty="0">
                <a:solidFill>
                  <a:schemeClr val="tx1"/>
                </a:solidFill>
              </a:rPr>
              <a:t> </a:t>
            </a:r>
          </a:p>
          <a:p>
            <a:pPr marL="0" lvl="0" indent="0">
              <a:spcAft>
                <a:spcPts val="1000"/>
              </a:spcAft>
              <a:buNone/>
              <a:defRPr/>
            </a:pPr>
            <a:r>
              <a:rPr lang="en-GB" sz="5400" b="0" i="1" dirty="0">
                <a:solidFill>
                  <a:schemeClr val="tx1"/>
                </a:solidFill>
              </a:rPr>
              <a:t>[role of EO: wide extent satellite observations] </a:t>
            </a:r>
          </a:p>
          <a:p>
            <a:pPr marL="0" lvl="0" indent="0">
              <a:spcAft>
                <a:spcPts val="1000"/>
              </a:spcAft>
              <a:buNone/>
              <a:defRPr/>
            </a:pPr>
            <a:r>
              <a:rPr lang="en-GB" sz="5400" b="0" dirty="0">
                <a:solidFill>
                  <a:schemeClr val="tx1"/>
                </a:solidFill>
              </a:rPr>
              <a:t>Concrete target for the Pilot: </a:t>
            </a:r>
            <a:r>
              <a:rPr lang="en-GB" sz="5400" b="0" dirty="0">
                <a:solidFill>
                  <a:srgbClr val="FF0000"/>
                </a:solidFill>
              </a:rPr>
              <a:t>Test, validate and start production in representative priority areas.</a:t>
            </a:r>
            <a:endParaRPr lang="en-GB" sz="5400" b="0" i="1" dirty="0">
              <a:solidFill>
                <a:srgbClr val="FF0000"/>
              </a:solidFill>
            </a:endParaRPr>
          </a:p>
          <a:p>
            <a:pPr marL="914400" indent="-914400">
              <a:spcAft>
                <a:spcPts val="1000"/>
              </a:spcAft>
              <a:buFont typeface="+mj-lt"/>
              <a:buAutoNum type="alphaUcPeriod" startAt="2"/>
              <a:defRPr/>
            </a:pPr>
            <a:r>
              <a:rPr lang="en-GB" sz="5400" dirty="0">
                <a:solidFill>
                  <a:srgbClr val="002569"/>
                </a:solidFill>
              </a:rPr>
              <a:t>Support and continue the GSNL </a:t>
            </a:r>
          </a:p>
          <a:p>
            <a:pPr marL="0" indent="0">
              <a:spcAft>
                <a:spcPts val="1000"/>
              </a:spcAft>
              <a:buNone/>
              <a:defRPr/>
            </a:pPr>
            <a:r>
              <a:rPr lang="en-GB" sz="5400" b="0" i="1" dirty="0">
                <a:solidFill>
                  <a:srgbClr val="002569"/>
                </a:solidFill>
              </a:rPr>
              <a:t>[role of EO: multiple observations focused on supersites] </a:t>
            </a:r>
          </a:p>
          <a:p>
            <a:pPr marL="0" indent="0">
              <a:spcAft>
                <a:spcPts val="1000"/>
              </a:spcAft>
              <a:buNone/>
              <a:defRPr/>
            </a:pPr>
            <a:r>
              <a:rPr lang="en-GB" sz="5400" b="0" dirty="0">
                <a:solidFill>
                  <a:schemeClr val="tx1"/>
                </a:solidFill>
              </a:rPr>
              <a:t>Concrete target for the Pilot: </a:t>
            </a:r>
            <a:r>
              <a:rPr lang="en-GB" sz="5400" b="0" dirty="0">
                <a:solidFill>
                  <a:srgbClr val="FF0000"/>
                </a:solidFill>
              </a:rPr>
              <a:t>Help the GNSL access and exploit data.</a:t>
            </a:r>
            <a:endParaRPr lang="en-GB" sz="5400" b="0" i="1" dirty="0">
              <a:solidFill>
                <a:srgbClr val="FF0000"/>
              </a:solidFill>
            </a:endParaRPr>
          </a:p>
          <a:p>
            <a:pPr marL="914400" indent="-914400">
              <a:spcAft>
                <a:spcPts val="1000"/>
              </a:spcAft>
              <a:buFont typeface="+mj-lt"/>
              <a:buAutoNum type="alphaUcPeriod" startAt="3"/>
              <a:defRPr/>
            </a:pPr>
            <a:r>
              <a:rPr lang="en-GB" sz="5400" dirty="0">
                <a:solidFill>
                  <a:srgbClr val="002569"/>
                </a:solidFill>
              </a:rPr>
              <a:t>Develop and demonstrate advanced science products for rapid earthquake response </a:t>
            </a:r>
          </a:p>
          <a:p>
            <a:pPr marL="0" indent="0">
              <a:spcAft>
                <a:spcPts val="1000"/>
              </a:spcAft>
              <a:buNone/>
              <a:defRPr/>
            </a:pPr>
            <a:r>
              <a:rPr lang="en-GB" sz="5400" b="0" i="1" dirty="0">
                <a:solidFill>
                  <a:srgbClr val="002569"/>
                </a:solidFill>
              </a:rPr>
              <a:t>[role of EO: observation of earthquakes with M&gt;5.8] </a:t>
            </a:r>
          </a:p>
          <a:p>
            <a:pPr marL="0" indent="0">
              <a:spcAft>
                <a:spcPts val="1000"/>
              </a:spcAft>
              <a:buNone/>
              <a:defRPr/>
            </a:pPr>
            <a:r>
              <a:rPr lang="en-GB" sz="5400" b="0" dirty="0">
                <a:solidFill>
                  <a:schemeClr val="tx1"/>
                </a:solidFill>
              </a:rPr>
              <a:t>Concrete target for the Pilot: </a:t>
            </a:r>
            <a:r>
              <a:rPr lang="en-GB" sz="5400" b="0" dirty="0">
                <a:solidFill>
                  <a:srgbClr val="FF0000"/>
                </a:solidFill>
              </a:rPr>
              <a:t>Generate EO based earthquake response products.</a:t>
            </a:r>
          </a:p>
          <a:p>
            <a:pPr lvl="0">
              <a:spcAft>
                <a:spcPts val="1000"/>
              </a:spcAft>
              <a:buFont typeface="+mj-lt"/>
              <a:buAutoNum type="alphaUcPeriod"/>
              <a:defRPr/>
            </a:pPr>
            <a:endParaRPr lang="en-GB" sz="5600" b="0" i="1" dirty="0">
              <a:solidFill>
                <a:srgbClr val="002569"/>
              </a:solidFill>
            </a:endParaRPr>
          </a:p>
          <a:p>
            <a:pPr marL="0" indent="0">
              <a:spcAft>
                <a:spcPts val="1000"/>
              </a:spcAft>
              <a:buNone/>
              <a:defRPr/>
            </a:pPr>
            <a:endParaRPr lang="en-GB" sz="4800" b="0" i="1" dirty="0">
              <a:solidFill>
                <a:srgbClr val="002569"/>
              </a:solidFill>
            </a:endParaRPr>
          </a:p>
          <a:p>
            <a:pPr lvl="0">
              <a:spcAft>
                <a:spcPts val="1000"/>
              </a:spcAft>
              <a:buFont typeface="+mj-lt"/>
              <a:buAutoNum type="alphaUcPeriod"/>
              <a:defRPr/>
            </a:pPr>
            <a:endParaRPr lang="en-GB" sz="4800" b="0" i="1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72408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741A4-A864-49A7-944A-A05ED55E0BC5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1520" y="-11875"/>
            <a:ext cx="689796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Seismic Hazards pilot </a:t>
            </a:r>
            <a:r>
              <a:rPr lang="mr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Contributors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examples of end users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l-GR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7504" y="1589569"/>
            <a:ext cx="9036496" cy="385565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4900" b="0" dirty="0" smtClean="0">
                <a:solidFill>
                  <a:schemeClr val="tx1"/>
                </a:solidFill>
                <a:latin typeface="+mn-lt"/>
              </a:rPr>
              <a:t>The pilot is supported by:</a:t>
            </a:r>
          </a:p>
          <a:p>
            <a:r>
              <a:rPr lang="en-US" sz="4900" dirty="0" smtClean="0">
                <a:solidFill>
                  <a:schemeClr val="tx1"/>
                </a:solidFill>
                <a:latin typeface="+mn-lt"/>
              </a:rPr>
              <a:t>6 space agencies</a:t>
            </a:r>
            <a:r>
              <a:rPr lang="en-US" sz="4900" b="0" dirty="0" smtClean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4900" b="0" dirty="0">
                <a:solidFill>
                  <a:schemeClr val="tx1"/>
                </a:solidFill>
              </a:rPr>
              <a:t>ESA, NASA, ASI, CNES, DLR, </a:t>
            </a:r>
            <a:r>
              <a:rPr lang="en-US" sz="4900" b="0" dirty="0" smtClean="0">
                <a:solidFill>
                  <a:schemeClr val="tx1"/>
                </a:solidFill>
              </a:rPr>
              <a:t>JAXA</a:t>
            </a:r>
            <a:endParaRPr lang="en-US" sz="4900" b="0" dirty="0" smtClean="0">
              <a:solidFill>
                <a:schemeClr val="tx1"/>
              </a:solidFill>
              <a:latin typeface="+mn-lt"/>
            </a:endParaRPr>
          </a:p>
          <a:p>
            <a:r>
              <a:rPr lang="en-US" sz="4900" dirty="0" smtClean="0">
                <a:solidFill>
                  <a:schemeClr val="tx1"/>
                </a:solidFill>
                <a:latin typeface="+mn-lt"/>
              </a:rPr>
              <a:t>8 geoscience </a:t>
            </a:r>
            <a:r>
              <a:rPr lang="en-US" sz="4900" dirty="0" err="1" smtClean="0">
                <a:solidFill>
                  <a:schemeClr val="tx1"/>
                </a:solidFill>
                <a:latin typeface="+mn-lt"/>
              </a:rPr>
              <a:t>centres</a:t>
            </a:r>
            <a:r>
              <a:rPr lang="en-US" sz="4900" dirty="0" smtClean="0">
                <a:solidFill>
                  <a:schemeClr val="tx1"/>
                </a:solidFill>
                <a:latin typeface="+mn-lt"/>
              </a:rPr>
              <a:t> with EO practitioners </a:t>
            </a:r>
            <a:r>
              <a:rPr lang="en-US" sz="4900" b="0" dirty="0" smtClean="0">
                <a:solidFill>
                  <a:schemeClr val="tx1"/>
                </a:solidFill>
                <a:latin typeface="+mn-lt"/>
              </a:rPr>
              <a:t>from </a:t>
            </a:r>
            <a:r>
              <a:rPr lang="en-US" sz="4900" dirty="0" smtClean="0">
                <a:solidFill>
                  <a:schemeClr val="tx1"/>
                </a:solidFill>
                <a:latin typeface="+mn-lt"/>
              </a:rPr>
              <a:t>5 countries </a:t>
            </a:r>
            <a:r>
              <a:rPr lang="en-US" sz="4900" b="0" dirty="0" smtClean="0">
                <a:solidFill>
                  <a:schemeClr val="tx1"/>
                </a:solidFill>
                <a:latin typeface="+mn-lt"/>
              </a:rPr>
              <a:t>focusing on </a:t>
            </a:r>
            <a:r>
              <a:rPr lang="en-US" sz="4900" dirty="0" smtClean="0">
                <a:solidFill>
                  <a:schemeClr val="tx1"/>
                </a:solidFill>
                <a:latin typeface="+mn-lt"/>
              </a:rPr>
              <a:t>11 sites </a:t>
            </a:r>
            <a:r>
              <a:rPr lang="en-US" sz="4900" b="0" dirty="0" smtClean="0">
                <a:solidFill>
                  <a:schemeClr val="tx1"/>
                </a:solidFill>
                <a:latin typeface="+mn-lt"/>
              </a:rPr>
              <a:t>(AOIs) worldwide</a:t>
            </a:r>
            <a:r>
              <a:rPr lang="en-US" sz="4900" b="0" dirty="0" smtClean="0">
                <a:solidFill>
                  <a:schemeClr val="tx1"/>
                </a:solidFill>
                <a:latin typeface="+mn-lt"/>
              </a:rPr>
              <a:t>:</a:t>
            </a:r>
          </a:p>
          <a:p>
            <a:pPr lvl="1"/>
            <a:r>
              <a:rPr lang="en-US" sz="4900" b="0" dirty="0" smtClean="0">
                <a:solidFill>
                  <a:schemeClr val="tx1"/>
                </a:solidFill>
                <a:latin typeface="+mn-lt"/>
              </a:rPr>
              <a:t>INGV</a:t>
            </a:r>
            <a:r>
              <a:rPr lang="en-US" sz="49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900" b="0" dirty="0" smtClean="0">
                <a:solidFill>
                  <a:schemeClr val="tx1"/>
                </a:solidFill>
                <a:latin typeface="+mn-lt"/>
              </a:rPr>
              <a:t>(IT)</a:t>
            </a:r>
            <a:r>
              <a:rPr lang="en-US" sz="4900" b="0" dirty="0" smtClean="0">
                <a:solidFill>
                  <a:schemeClr val="tx1"/>
                </a:solidFill>
                <a:latin typeface="+mn-lt"/>
              </a:rPr>
              <a:t> </a:t>
            </a:r>
          </a:p>
          <a:p>
            <a:pPr lvl="1"/>
            <a:r>
              <a:rPr lang="en-US" sz="4900" b="0" dirty="0" smtClean="0">
                <a:solidFill>
                  <a:schemeClr val="tx1"/>
                </a:solidFill>
                <a:latin typeface="+mn-lt"/>
              </a:rPr>
              <a:t>COMET (UK)</a:t>
            </a:r>
          </a:p>
          <a:p>
            <a:pPr lvl="1"/>
            <a:r>
              <a:rPr lang="en-US" sz="4900" b="0" dirty="0" smtClean="0">
                <a:solidFill>
                  <a:schemeClr val="tx1"/>
                </a:solidFill>
                <a:latin typeface="+mn-lt"/>
              </a:rPr>
              <a:t>NASA JPL (US)</a:t>
            </a:r>
          </a:p>
          <a:p>
            <a:pPr lvl="1"/>
            <a:r>
              <a:rPr lang="it-IT" sz="4900" b="0" dirty="0" smtClean="0">
                <a:solidFill>
                  <a:schemeClr val="tx1"/>
                </a:solidFill>
                <a:latin typeface="+mn-lt"/>
              </a:rPr>
              <a:t>CNR IREA (IT) </a:t>
            </a:r>
          </a:p>
          <a:p>
            <a:pPr lvl="1"/>
            <a:r>
              <a:rPr lang="en-US" sz="4900" b="0" dirty="0" smtClean="0">
                <a:solidFill>
                  <a:schemeClr val="tx1"/>
                </a:solidFill>
                <a:latin typeface="+mn-lt"/>
              </a:rPr>
              <a:t>University </a:t>
            </a:r>
            <a:r>
              <a:rPr lang="en-US" sz="4900" b="0" dirty="0">
                <a:solidFill>
                  <a:schemeClr val="tx1"/>
                </a:solidFill>
                <a:latin typeface="+mn-lt"/>
              </a:rPr>
              <a:t>of </a:t>
            </a:r>
            <a:r>
              <a:rPr lang="en-US" sz="4900" b="0" dirty="0" smtClean="0">
                <a:solidFill>
                  <a:schemeClr val="tx1"/>
                </a:solidFill>
                <a:latin typeface="+mn-lt"/>
              </a:rPr>
              <a:t>Miami (US)</a:t>
            </a:r>
          </a:p>
          <a:p>
            <a:pPr lvl="1"/>
            <a:r>
              <a:rPr lang="en-US" sz="4900" b="0" dirty="0" smtClean="0">
                <a:solidFill>
                  <a:schemeClr val="tx1"/>
                </a:solidFill>
                <a:latin typeface="+mn-lt"/>
              </a:rPr>
              <a:t>NOA (GR)</a:t>
            </a:r>
          </a:p>
          <a:p>
            <a:pPr lvl="1"/>
            <a:r>
              <a:rPr lang="en-US" sz="4900" b="0" dirty="0" smtClean="0">
                <a:solidFill>
                  <a:schemeClr val="tx1"/>
                </a:solidFill>
                <a:latin typeface="+mn-lt"/>
              </a:rPr>
              <a:t>UNAVCO (US)</a:t>
            </a:r>
          </a:p>
          <a:p>
            <a:pPr lvl="1"/>
            <a:r>
              <a:rPr lang="it-IT" sz="4900" b="0" dirty="0" err="1" smtClean="0">
                <a:solidFill>
                  <a:schemeClr val="tx1"/>
                </a:solidFill>
                <a:latin typeface="+mn-lt"/>
              </a:rPr>
              <a:t>ISTerre</a:t>
            </a:r>
            <a:r>
              <a:rPr lang="it-IT" sz="4900" b="0" dirty="0" smtClean="0">
                <a:solidFill>
                  <a:schemeClr val="tx1"/>
                </a:solidFill>
                <a:latin typeface="+mn-lt"/>
              </a:rPr>
              <a:t>/IPGP(FR)</a:t>
            </a:r>
            <a:endParaRPr lang="en-US" sz="4900" b="0" dirty="0" smtClean="0">
              <a:latin typeface="+mn-lt"/>
            </a:endParaRPr>
          </a:p>
          <a:p>
            <a:pPr lvl="0">
              <a:spcAft>
                <a:spcPts val="1000"/>
              </a:spcAft>
              <a:buFont typeface="+mj-lt"/>
              <a:buAutoNum type="alphaUcPeriod" startAt="3"/>
              <a:defRPr/>
            </a:pPr>
            <a:endParaRPr lang="en-GB" sz="4900" b="0" i="1" dirty="0">
              <a:solidFill>
                <a:srgbClr val="002569"/>
              </a:solidFill>
            </a:endParaRPr>
          </a:p>
          <a:p>
            <a:pPr marL="0" indent="0">
              <a:spcAft>
                <a:spcPts val="1000"/>
              </a:spcAft>
              <a:buNone/>
              <a:defRPr/>
            </a:pPr>
            <a:r>
              <a:rPr lang="en-GB" sz="4900" dirty="0" smtClean="0">
                <a:solidFill>
                  <a:srgbClr val="002569"/>
                </a:solidFill>
              </a:rPr>
              <a:t>End users</a:t>
            </a:r>
            <a:r>
              <a:rPr lang="en-GB" sz="4900" b="0" dirty="0" smtClean="0">
                <a:solidFill>
                  <a:srgbClr val="002569"/>
                </a:solidFill>
              </a:rPr>
              <a:t>: </a:t>
            </a:r>
            <a:r>
              <a:rPr lang="en-US" sz="4900" b="0" dirty="0">
                <a:solidFill>
                  <a:srgbClr val="002569"/>
                </a:solidFill>
              </a:rPr>
              <a:t>Italian Civil </a:t>
            </a:r>
            <a:r>
              <a:rPr lang="en-US" sz="4900" b="0" dirty="0" smtClean="0">
                <a:solidFill>
                  <a:srgbClr val="002569"/>
                </a:solidFill>
              </a:rPr>
              <a:t>Protection Department (DPC), </a:t>
            </a:r>
            <a:r>
              <a:rPr lang="en-US" sz="4900" b="0" dirty="0">
                <a:solidFill>
                  <a:srgbClr val="002569"/>
                </a:solidFill>
              </a:rPr>
              <a:t>Greek </a:t>
            </a:r>
            <a:r>
              <a:rPr lang="en-US" sz="4900" b="0" dirty="0"/>
              <a:t>Earthquake Planning and Protection </a:t>
            </a:r>
            <a:r>
              <a:rPr lang="en-US" sz="4900" b="0" dirty="0" smtClean="0"/>
              <a:t>Organization (EPPO</a:t>
            </a:r>
            <a:endParaRPr lang="en-GB" sz="4900" b="0" i="1" dirty="0">
              <a:solidFill>
                <a:srgbClr val="00256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804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741A4-A864-49A7-944A-A05ED55E0BC5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23527" y="188640"/>
            <a:ext cx="5904657" cy="8509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Achievements </a:t>
            </a:r>
            <a:r>
              <a:rPr lang="mr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–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Objective A</a:t>
            </a:r>
            <a:endParaRPr lang="el-G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-180528" y="1340768"/>
            <a:ext cx="9176048" cy="2232248"/>
          </a:xfrm>
        </p:spPr>
        <p:txBody>
          <a:bodyPr/>
          <a:lstStyle/>
          <a:p>
            <a:pPr marL="457200" lvl="1" indent="0">
              <a:buNone/>
            </a:pPr>
            <a:r>
              <a:rPr lang="en-US" sz="1600" b="0" dirty="0" smtClean="0">
                <a:solidFill>
                  <a:srgbClr val="002569"/>
                </a:solidFill>
              </a:rPr>
              <a:t>The </a:t>
            </a:r>
            <a:r>
              <a:rPr lang="en-US" sz="1600" dirty="0" smtClean="0">
                <a:solidFill>
                  <a:srgbClr val="002569"/>
                </a:solidFill>
              </a:rPr>
              <a:t>Seismic Hazards pilot met its objectives</a:t>
            </a:r>
            <a:r>
              <a:rPr lang="en-US" sz="1600" b="0" dirty="0" smtClean="0">
                <a:solidFill>
                  <a:srgbClr val="002569"/>
                </a:solidFill>
              </a:rPr>
              <a:t>, in particular:</a:t>
            </a:r>
          </a:p>
          <a:p>
            <a:pPr marL="457200" lvl="1" indent="0">
              <a:buNone/>
            </a:pPr>
            <a:endParaRPr lang="en-US" sz="1600" u="sng" dirty="0" smtClean="0">
              <a:solidFill>
                <a:srgbClr val="002569"/>
              </a:solidFill>
            </a:endParaRPr>
          </a:p>
          <a:p>
            <a:pPr marL="457200" lvl="1" indent="0">
              <a:buNone/>
            </a:pPr>
            <a:r>
              <a:rPr lang="en-US" sz="1600" u="sng" dirty="0" smtClean="0">
                <a:solidFill>
                  <a:srgbClr val="002569"/>
                </a:solidFill>
              </a:rPr>
              <a:t>Objective A: </a:t>
            </a:r>
            <a:r>
              <a:rPr lang="en-GB" sz="1600" dirty="0">
                <a:solidFill>
                  <a:schemeClr val="tx1"/>
                </a:solidFill>
              </a:rPr>
              <a:t>Support the generation of globally self-consistent strain rate estimates and the mapping of active faults at the global scale by providing EO </a:t>
            </a:r>
            <a:r>
              <a:rPr lang="en-GB" sz="1600" dirty="0" err="1">
                <a:solidFill>
                  <a:schemeClr val="tx1"/>
                </a:solidFill>
              </a:rPr>
              <a:t>InSAR</a:t>
            </a:r>
            <a:r>
              <a:rPr lang="en-GB" sz="1600" dirty="0">
                <a:solidFill>
                  <a:schemeClr val="tx1"/>
                </a:solidFill>
              </a:rPr>
              <a:t> and optical data and processing capacities to existing initiatives, such as the </a:t>
            </a:r>
            <a:r>
              <a:rPr lang="en-GB" sz="1600" dirty="0" err="1">
                <a:solidFill>
                  <a:schemeClr val="tx1"/>
                </a:solidFill>
              </a:rPr>
              <a:t>iGSRM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b="0" i="1" dirty="0">
                <a:solidFill>
                  <a:schemeClr val="tx1"/>
                </a:solidFill>
              </a:rPr>
              <a:t>[role of EO: wide extent satellite observations] </a:t>
            </a:r>
            <a:r>
              <a:rPr lang="en-GB" sz="1600" b="0" i="1" dirty="0" smtClean="0">
                <a:solidFill>
                  <a:schemeClr val="tx1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GB" sz="1600" b="0" i="1" dirty="0" smtClean="0">
                <a:solidFill>
                  <a:schemeClr val="tx1"/>
                </a:solidFill>
              </a:rPr>
              <a:t>Pilot objective: </a:t>
            </a:r>
            <a:r>
              <a:rPr lang="en-GB" sz="1600" b="0" dirty="0" smtClean="0">
                <a:solidFill>
                  <a:srgbClr val="FF0000"/>
                </a:solidFill>
              </a:rPr>
              <a:t>Test</a:t>
            </a:r>
            <a:r>
              <a:rPr lang="en-GB" sz="1600" b="0" dirty="0">
                <a:solidFill>
                  <a:srgbClr val="FF0000"/>
                </a:solidFill>
              </a:rPr>
              <a:t>, validate and start production in representative priority </a:t>
            </a:r>
            <a:r>
              <a:rPr lang="en-GB" sz="1600" b="0" dirty="0" smtClean="0">
                <a:solidFill>
                  <a:srgbClr val="FF0000"/>
                </a:solidFill>
              </a:rPr>
              <a:t>areas</a:t>
            </a:r>
            <a:endParaRPr lang="en-GB" sz="1600" b="0" i="1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1600" b="0" u="sng" dirty="0" smtClean="0">
              <a:solidFill>
                <a:srgbClr val="002569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55" y="3337457"/>
            <a:ext cx="2650357" cy="13876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80527" y="3281721"/>
            <a:ext cx="6652194" cy="391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u="sng" dirty="0">
                <a:solidFill>
                  <a:srgbClr val="002569"/>
                </a:solidFill>
              </a:rPr>
              <a:t>Strain rate mapping</a:t>
            </a:r>
            <a:r>
              <a:rPr lang="en-US" sz="1600" dirty="0">
                <a:solidFill>
                  <a:srgbClr val="002569"/>
                </a:solidFill>
              </a:rPr>
              <a:t>:</a:t>
            </a:r>
          </a:p>
          <a:p>
            <a:pPr lvl="1">
              <a:buFont typeface="Wingdings" charset="2"/>
              <a:buChar char="ü"/>
            </a:pPr>
            <a:r>
              <a:rPr lang="en-US" sz="1600" dirty="0">
                <a:solidFill>
                  <a:srgbClr val="002569"/>
                </a:solidFill>
              </a:rPr>
              <a:t>The methodology is validated e.g. over Turkey by COMET (UK) and California by Univ. Miami (with EO data collections provided outside CEOS) </a:t>
            </a:r>
          </a:p>
          <a:p>
            <a:pPr lvl="1">
              <a:buFont typeface="Wingdings" charset="2"/>
              <a:buChar char="ü"/>
            </a:pPr>
            <a:r>
              <a:rPr lang="en-US" sz="1600" dirty="0">
                <a:solidFill>
                  <a:srgbClr val="002569"/>
                </a:solidFill>
              </a:rPr>
              <a:t>The global production has started: the entire length of the North Anatolian Fault System has been already processed by COMET</a:t>
            </a:r>
          </a:p>
          <a:p>
            <a:pPr lvl="1"/>
            <a:endParaRPr lang="en-US" sz="1600" u="sng" dirty="0">
              <a:solidFill>
                <a:srgbClr val="002569"/>
              </a:solidFill>
            </a:endParaRPr>
          </a:p>
          <a:p>
            <a:pPr lvl="1"/>
            <a:r>
              <a:rPr lang="en-US" sz="1600" u="sng" dirty="0">
                <a:solidFill>
                  <a:srgbClr val="002569"/>
                </a:solidFill>
              </a:rPr>
              <a:t>Active fault mapping</a:t>
            </a:r>
            <a:r>
              <a:rPr lang="en-US" sz="1600" dirty="0">
                <a:solidFill>
                  <a:srgbClr val="002569"/>
                </a:solidFill>
              </a:rPr>
              <a:t>:</a:t>
            </a:r>
          </a:p>
          <a:p>
            <a:pPr lvl="1">
              <a:buFont typeface="Wingdings" charset="2"/>
              <a:buChar char="ü"/>
            </a:pPr>
            <a:r>
              <a:rPr lang="en-US" sz="1600" dirty="0">
                <a:solidFill>
                  <a:srgbClr val="002569"/>
                </a:solidFill>
              </a:rPr>
              <a:t>Stereo optical data used to support fault reconnaissance mapping locally over limited areas </a:t>
            </a:r>
            <a:r>
              <a:rPr lang="en-US" sz="1600" dirty="0" smtClean="0">
                <a:solidFill>
                  <a:srgbClr val="002569"/>
                </a:solidFill>
              </a:rPr>
              <a:t>(by University of Leeds and COMET)</a:t>
            </a:r>
            <a:endParaRPr lang="en-US" sz="1600" dirty="0">
              <a:solidFill>
                <a:srgbClr val="002569"/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en-US" sz="1600" dirty="0">
                <a:solidFill>
                  <a:srgbClr val="002569"/>
                </a:solidFill>
              </a:rPr>
              <a:t>First analysis of the need for large scale fault reconnaissance mapping  </a:t>
            </a:r>
          </a:p>
          <a:p>
            <a:pPr lvl="1">
              <a:spcAft>
                <a:spcPts val="1000"/>
              </a:spcAft>
              <a:defRPr/>
            </a:pPr>
            <a:endParaRPr lang="el-GR" sz="1600" dirty="0">
              <a:solidFill>
                <a:srgbClr val="002569"/>
              </a:solidFill>
            </a:endParaRPr>
          </a:p>
          <a:p>
            <a:endParaRPr lang="el-GR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3606" r="39762" b="3606"/>
          <a:stretch>
            <a:fillRect/>
          </a:stretch>
        </p:blipFill>
        <p:spPr>
          <a:xfrm rot="5400000">
            <a:off x="7095862" y="4481672"/>
            <a:ext cx="1175250" cy="26240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71666" y="6381330"/>
            <a:ext cx="25238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002569"/>
                </a:solidFill>
              </a:rPr>
              <a:t>Preliminary results over the </a:t>
            </a:r>
            <a:r>
              <a:rPr lang="en-US" sz="1100" dirty="0" err="1" smtClean="0">
                <a:solidFill>
                  <a:srgbClr val="002569"/>
                </a:solidFill>
              </a:rPr>
              <a:t>Sagaing</a:t>
            </a:r>
            <a:r>
              <a:rPr lang="en-US" sz="1100" dirty="0" smtClean="0">
                <a:solidFill>
                  <a:srgbClr val="002569"/>
                </a:solidFill>
              </a:rPr>
              <a:t> fault in Myanmar.</a:t>
            </a:r>
            <a:endParaRPr lang="en-US" sz="1100" dirty="0"/>
          </a:p>
        </p:txBody>
      </p:sp>
      <p:sp>
        <p:nvSpPr>
          <p:cNvPr id="9" name="Rectangle 8"/>
          <p:cNvSpPr/>
          <p:nvPr/>
        </p:nvSpPr>
        <p:spPr>
          <a:xfrm>
            <a:off x="6371454" y="4701399"/>
            <a:ext cx="252385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002569"/>
                </a:solidFill>
              </a:rPr>
              <a:t>COMET’s </a:t>
            </a:r>
            <a:r>
              <a:rPr lang="en-US" sz="1100" dirty="0" err="1" smtClean="0">
                <a:solidFill>
                  <a:srgbClr val="002569"/>
                </a:solidFill>
              </a:rPr>
              <a:t>LiCSAR</a:t>
            </a:r>
            <a:r>
              <a:rPr lang="en-US" sz="1100" dirty="0" smtClean="0">
                <a:solidFill>
                  <a:srgbClr val="002569"/>
                </a:solidFill>
              </a:rPr>
              <a:t> portal.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092653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741A4-A864-49A7-944A-A05ED55E0BC5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23527" y="188640"/>
            <a:ext cx="5904657" cy="8509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Achievements </a:t>
            </a:r>
            <a:r>
              <a:rPr lang="mr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–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Objective B</a:t>
            </a:r>
            <a:endParaRPr lang="el-G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37728" y="1340768"/>
            <a:ext cx="8888016" cy="5085184"/>
          </a:xfrm>
        </p:spPr>
        <p:txBody>
          <a:bodyPr/>
          <a:lstStyle/>
          <a:p>
            <a:pPr marL="457200" lvl="1" indent="0">
              <a:buNone/>
            </a:pPr>
            <a:endParaRPr lang="en-US" sz="1600" b="0" dirty="0">
              <a:solidFill>
                <a:srgbClr val="002569"/>
              </a:solidFill>
            </a:endParaRPr>
          </a:p>
          <a:p>
            <a:pPr marL="457200" lvl="1" indent="0">
              <a:buNone/>
            </a:pPr>
            <a:r>
              <a:rPr lang="en-GB" sz="1600" u="sng" dirty="0" smtClean="0">
                <a:solidFill>
                  <a:srgbClr val="002569"/>
                </a:solidFill>
              </a:rPr>
              <a:t>Objective B</a:t>
            </a:r>
            <a:r>
              <a:rPr lang="en-GB" sz="1600" dirty="0" smtClean="0">
                <a:solidFill>
                  <a:srgbClr val="002569"/>
                </a:solidFill>
              </a:rPr>
              <a:t>: </a:t>
            </a:r>
            <a:r>
              <a:rPr lang="en-GB" sz="1600" dirty="0">
                <a:solidFill>
                  <a:srgbClr val="002569"/>
                </a:solidFill>
              </a:rPr>
              <a:t>Support and continue the GSNL </a:t>
            </a:r>
            <a:r>
              <a:rPr lang="en-GB" sz="1600" b="0" i="1" dirty="0">
                <a:solidFill>
                  <a:srgbClr val="002569"/>
                </a:solidFill>
              </a:rPr>
              <a:t>[role of EO: multiple observations focused on supersites] </a:t>
            </a:r>
            <a:r>
              <a:rPr lang="en-GB" sz="1600" b="0" i="1" dirty="0" smtClean="0">
                <a:solidFill>
                  <a:srgbClr val="002569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GB" sz="1600" b="0" i="1" dirty="0">
                <a:solidFill>
                  <a:schemeClr val="tx1"/>
                </a:solidFill>
              </a:rPr>
              <a:t>Pilot objective: </a:t>
            </a:r>
            <a:r>
              <a:rPr lang="en-GB" sz="1600" b="0" dirty="0" smtClean="0">
                <a:solidFill>
                  <a:srgbClr val="FF0000"/>
                </a:solidFill>
              </a:rPr>
              <a:t>Help </a:t>
            </a:r>
            <a:r>
              <a:rPr lang="en-GB" sz="1600" b="0" dirty="0">
                <a:solidFill>
                  <a:srgbClr val="FF0000"/>
                </a:solidFill>
              </a:rPr>
              <a:t>the GNSL access and exploit </a:t>
            </a:r>
            <a:r>
              <a:rPr lang="en-GB" sz="1600" b="0" dirty="0" smtClean="0">
                <a:solidFill>
                  <a:srgbClr val="FF0000"/>
                </a:solidFill>
              </a:rPr>
              <a:t>data</a:t>
            </a:r>
            <a:endParaRPr lang="en-GB" sz="1600" b="0" dirty="0" smtClean="0">
              <a:solidFill>
                <a:srgbClr val="002569"/>
              </a:solidFill>
            </a:endParaRPr>
          </a:p>
          <a:p>
            <a:pPr marL="457200" lvl="1" indent="0">
              <a:buNone/>
            </a:pPr>
            <a:endParaRPr lang="en-GB" sz="1600" u="sng" dirty="0">
              <a:solidFill>
                <a:srgbClr val="002569"/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en-US" sz="1600" b="0" dirty="0" smtClean="0">
                <a:solidFill>
                  <a:srgbClr val="002569"/>
                </a:solidFill>
              </a:rPr>
              <a:t>The </a:t>
            </a:r>
            <a:r>
              <a:rPr lang="en-US" sz="1600" b="0" dirty="0">
                <a:solidFill>
                  <a:srgbClr val="002569"/>
                </a:solidFill>
              </a:rPr>
              <a:t>GEP successfully </a:t>
            </a:r>
            <a:r>
              <a:rPr lang="en-US" sz="1600" b="0" dirty="0" smtClean="0">
                <a:solidFill>
                  <a:srgbClr val="002569"/>
                </a:solidFill>
              </a:rPr>
              <a:t>supported </a:t>
            </a:r>
            <a:r>
              <a:rPr lang="en-US" sz="1600" b="0" dirty="0">
                <a:solidFill>
                  <a:srgbClr val="002569"/>
                </a:solidFill>
              </a:rPr>
              <a:t>the </a:t>
            </a:r>
            <a:r>
              <a:rPr lang="en-US" sz="1600" b="0" dirty="0" smtClean="0">
                <a:solidFill>
                  <a:srgbClr val="002569"/>
                </a:solidFill>
              </a:rPr>
              <a:t>GSNL experts </a:t>
            </a:r>
            <a:r>
              <a:rPr lang="en-US" sz="1600" b="0" dirty="0">
                <a:solidFill>
                  <a:srgbClr val="002569"/>
                </a:solidFill>
              </a:rPr>
              <a:t>for data </a:t>
            </a:r>
            <a:r>
              <a:rPr lang="en-US" sz="1600" b="0" dirty="0" smtClean="0">
                <a:solidFill>
                  <a:srgbClr val="002569"/>
                </a:solidFill>
              </a:rPr>
              <a:t>delivery, on </a:t>
            </a:r>
            <a:r>
              <a:rPr lang="en-US" sz="1600" b="0" dirty="0">
                <a:solidFill>
                  <a:srgbClr val="002569"/>
                </a:solidFill>
              </a:rPr>
              <a:t>demand processing </a:t>
            </a:r>
            <a:r>
              <a:rPr lang="en-US" sz="1600" b="0" dirty="0" smtClean="0">
                <a:solidFill>
                  <a:srgbClr val="002569"/>
                </a:solidFill>
              </a:rPr>
              <a:t>(mainly </a:t>
            </a:r>
            <a:r>
              <a:rPr lang="en-US" sz="1600" b="0" dirty="0" err="1" smtClean="0">
                <a:solidFill>
                  <a:srgbClr val="002569"/>
                </a:solidFill>
              </a:rPr>
              <a:t>InSAR</a:t>
            </a:r>
            <a:r>
              <a:rPr lang="en-US" sz="1600" b="0" dirty="0" smtClean="0">
                <a:solidFill>
                  <a:srgbClr val="002569"/>
                </a:solidFill>
              </a:rPr>
              <a:t>) and the </a:t>
            </a:r>
            <a:r>
              <a:rPr lang="en-US" sz="1600" b="0" dirty="0">
                <a:solidFill>
                  <a:srgbClr val="002569"/>
                </a:solidFill>
              </a:rPr>
              <a:t>integration of chains dedicated to GSNL </a:t>
            </a:r>
            <a:r>
              <a:rPr lang="en-US" sz="1600" b="0" dirty="0" smtClean="0">
                <a:solidFill>
                  <a:srgbClr val="002569"/>
                </a:solidFill>
              </a:rPr>
              <a:t>activities (e.g. SISTEM by INGV Catania) </a:t>
            </a:r>
          </a:p>
          <a:p>
            <a:pPr lvl="1">
              <a:buFont typeface="Wingdings" charset="2"/>
              <a:buChar char="ü"/>
            </a:pPr>
            <a:r>
              <a:rPr lang="en-US" sz="1600" b="0" dirty="0">
                <a:solidFill>
                  <a:srgbClr val="002569"/>
                </a:solidFill>
              </a:rPr>
              <a:t>The pilot </a:t>
            </a:r>
            <a:r>
              <a:rPr lang="en-US" sz="1600" b="0" dirty="0" smtClean="0">
                <a:solidFill>
                  <a:srgbClr val="002569"/>
                </a:solidFill>
              </a:rPr>
              <a:t>supported the </a:t>
            </a:r>
            <a:r>
              <a:rPr lang="en-US" sz="1600" b="0" dirty="0" err="1">
                <a:solidFill>
                  <a:srgbClr val="002569"/>
                </a:solidFill>
              </a:rPr>
              <a:t>Gorkha</a:t>
            </a:r>
            <a:r>
              <a:rPr lang="en-US" sz="1600" b="0" dirty="0">
                <a:solidFill>
                  <a:srgbClr val="002569"/>
                </a:solidFill>
              </a:rPr>
              <a:t> earthquake Event </a:t>
            </a:r>
            <a:r>
              <a:rPr lang="en-US" sz="1600" b="0" dirty="0" smtClean="0">
                <a:solidFill>
                  <a:srgbClr val="002569"/>
                </a:solidFill>
              </a:rPr>
              <a:t>Supersite, with the additional analysis of ALOS-2 data (not provided through the GSNL).</a:t>
            </a:r>
            <a:endParaRPr lang="en-US" sz="1600" b="0" dirty="0">
              <a:solidFill>
                <a:srgbClr val="002569"/>
              </a:solidFill>
            </a:endParaRPr>
          </a:p>
          <a:p>
            <a:pPr marL="457200" lvl="1" indent="0">
              <a:buNone/>
            </a:pPr>
            <a:endParaRPr lang="en-US" sz="1600" b="0" dirty="0" smtClean="0">
              <a:solidFill>
                <a:srgbClr val="00256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207892"/>
            <a:ext cx="5604717" cy="265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34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741A4-A864-49A7-944A-A05ED55E0BC5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23527" y="188640"/>
            <a:ext cx="8136905" cy="8509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Achievements </a:t>
            </a:r>
            <a:r>
              <a:rPr lang="mr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–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Objective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</a:t>
            </a:r>
            <a:endParaRPr lang="el-G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358615"/>
            <a:ext cx="9020977" cy="4869160"/>
          </a:xfrm>
        </p:spPr>
        <p:txBody>
          <a:bodyPr/>
          <a:lstStyle/>
          <a:p>
            <a:pPr marL="457200" lvl="1" indent="0">
              <a:buNone/>
            </a:pPr>
            <a:r>
              <a:rPr lang="en-GB" sz="1600" u="sng" dirty="0" smtClean="0">
                <a:solidFill>
                  <a:srgbClr val="002569"/>
                </a:solidFill>
              </a:rPr>
              <a:t>Objective C: </a:t>
            </a:r>
            <a:r>
              <a:rPr lang="en-GB" sz="1600" dirty="0">
                <a:solidFill>
                  <a:srgbClr val="002569"/>
                </a:solidFill>
              </a:rPr>
              <a:t>Develop and demonstrate advanced science products for rapid earthquake response </a:t>
            </a:r>
            <a:r>
              <a:rPr lang="en-GB" sz="1600" b="0" i="1" dirty="0">
                <a:solidFill>
                  <a:srgbClr val="002569"/>
                </a:solidFill>
              </a:rPr>
              <a:t>[role of EO: observation of earthquakes with M&gt;5.8] </a:t>
            </a:r>
            <a:endParaRPr lang="en-GB" sz="1600" b="0" i="1" dirty="0" smtClean="0">
              <a:solidFill>
                <a:srgbClr val="002569"/>
              </a:solidFill>
            </a:endParaRPr>
          </a:p>
          <a:p>
            <a:pPr marL="457200" lvl="1" indent="0">
              <a:buNone/>
            </a:pPr>
            <a:r>
              <a:rPr lang="en-GB" sz="1600" b="0" i="1" dirty="0">
                <a:solidFill>
                  <a:schemeClr val="tx1"/>
                </a:solidFill>
              </a:rPr>
              <a:t>Pilot objective: </a:t>
            </a:r>
            <a:r>
              <a:rPr lang="en-GB" sz="1600" b="0" dirty="0" smtClean="0">
                <a:solidFill>
                  <a:srgbClr val="FF0000"/>
                </a:solidFill>
              </a:rPr>
              <a:t>Generate </a:t>
            </a:r>
            <a:r>
              <a:rPr lang="en-GB" sz="1600" b="0" dirty="0">
                <a:solidFill>
                  <a:srgbClr val="FF0000"/>
                </a:solidFill>
              </a:rPr>
              <a:t>EO based earthquake </a:t>
            </a:r>
            <a:r>
              <a:rPr lang="en-GB" sz="1600" b="0" dirty="0" smtClean="0">
                <a:solidFill>
                  <a:srgbClr val="FF0000"/>
                </a:solidFill>
              </a:rPr>
              <a:t>response products</a:t>
            </a:r>
            <a:endParaRPr lang="en-GB" sz="1600" b="0" dirty="0" smtClean="0">
              <a:solidFill>
                <a:srgbClr val="002569"/>
              </a:solidFill>
            </a:endParaRPr>
          </a:p>
          <a:p>
            <a:pPr marL="457200" lvl="1" indent="0">
              <a:buNone/>
            </a:pPr>
            <a:endParaRPr lang="en-GB" sz="1600" u="sng" dirty="0">
              <a:solidFill>
                <a:srgbClr val="002569"/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en-US" sz="1600" b="0" dirty="0">
                <a:solidFill>
                  <a:srgbClr val="002569"/>
                </a:solidFill>
              </a:rPr>
              <a:t>since November 2014 </a:t>
            </a:r>
            <a:r>
              <a:rPr lang="en-US" sz="1600" b="0" dirty="0" smtClean="0">
                <a:solidFill>
                  <a:srgbClr val="002569"/>
                </a:solidFill>
              </a:rPr>
              <a:t>the seismic </a:t>
            </a:r>
            <a:r>
              <a:rPr lang="en-US" sz="1600" b="0" dirty="0">
                <a:solidFill>
                  <a:srgbClr val="002569"/>
                </a:solidFill>
              </a:rPr>
              <a:t>pilot provided support </a:t>
            </a:r>
            <a:r>
              <a:rPr lang="en-US" sz="1600" b="0" dirty="0" smtClean="0">
                <a:solidFill>
                  <a:srgbClr val="002569"/>
                </a:solidFill>
              </a:rPr>
              <a:t>to </a:t>
            </a:r>
            <a:r>
              <a:rPr lang="en-US" sz="1600" dirty="0">
                <a:solidFill>
                  <a:srgbClr val="002569"/>
                </a:solidFill>
              </a:rPr>
              <a:t>8 earthquakes with magnitude &gt; 5.8 in 5 </a:t>
            </a:r>
            <a:r>
              <a:rPr lang="en-US" sz="1600" dirty="0" smtClean="0">
                <a:solidFill>
                  <a:srgbClr val="002569"/>
                </a:solidFill>
              </a:rPr>
              <a:t>countries worldwide</a:t>
            </a:r>
            <a:r>
              <a:rPr lang="en-US" sz="1600" b="0" dirty="0" smtClean="0">
                <a:solidFill>
                  <a:srgbClr val="002569"/>
                </a:solidFill>
              </a:rPr>
              <a:t>, in 5 countries: </a:t>
            </a:r>
            <a:r>
              <a:rPr lang="fr-FR" sz="1600" b="0" dirty="0" err="1" smtClean="0">
                <a:solidFill>
                  <a:schemeClr val="tx1"/>
                </a:solidFill>
              </a:rPr>
              <a:t>Nepal</a:t>
            </a:r>
            <a:r>
              <a:rPr lang="fr-FR" sz="1600" b="0" dirty="0" smtClean="0">
                <a:solidFill>
                  <a:schemeClr val="tx1"/>
                </a:solidFill>
              </a:rPr>
              <a:t> (</a:t>
            </a:r>
            <a:r>
              <a:rPr lang="fr-FR" sz="1600" b="0" dirty="0" err="1" smtClean="0">
                <a:solidFill>
                  <a:schemeClr val="tx1"/>
                </a:solidFill>
              </a:rPr>
              <a:t>Gorkha</a:t>
            </a:r>
            <a:r>
              <a:rPr lang="fr-FR" sz="1600" b="0" dirty="0" smtClean="0">
                <a:solidFill>
                  <a:schemeClr val="tx1"/>
                </a:solidFill>
              </a:rPr>
              <a:t>), </a:t>
            </a:r>
            <a:r>
              <a:rPr lang="fr-FR" sz="1600" b="0" dirty="0" err="1" smtClean="0">
                <a:solidFill>
                  <a:schemeClr val="tx1"/>
                </a:solidFill>
              </a:rPr>
              <a:t>Greece</a:t>
            </a:r>
            <a:r>
              <a:rPr lang="fr-FR" sz="1600" b="0" dirty="0" smtClean="0">
                <a:solidFill>
                  <a:schemeClr val="tx1"/>
                </a:solidFill>
              </a:rPr>
              <a:t> (</a:t>
            </a:r>
            <a:r>
              <a:rPr lang="fr-FR" sz="1600" b="0" dirty="0" err="1" smtClean="0">
                <a:solidFill>
                  <a:schemeClr val="tx1"/>
                </a:solidFill>
              </a:rPr>
              <a:t>Cephalonia</a:t>
            </a:r>
            <a:r>
              <a:rPr lang="fr-FR" sz="1600" b="0" dirty="0" smtClean="0">
                <a:solidFill>
                  <a:schemeClr val="tx1"/>
                </a:solidFill>
              </a:rPr>
              <a:t> and </a:t>
            </a:r>
            <a:r>
              <a:rPr lang="fr-FR" sz="1600" b="0" dirty="0" err="1" smtClean="0">
                <a:solidFill>
                  <a:schemeClr val="tx1"/>
                </a:solidFill>
              </a:rPr>
              <a:t>Lefkada</a:t>
            </a:r>
            <a:r>
              <a:rPr lang="fr-FR" sz="1600" b="0" dirty="0" smtClean="0">
                <a:solidFill>
                  <a:schemeClr val="tx1"/>
                </a:solidFill>
              </a:rPr>
              <a:t>), </a:t>
            </a:r>
            <a:r>
              <a:rPr lang="fr-FR" sz="1600" b="0" dirty="0" err="1" smtClean="0">
                <a:solidFill>
                  <a:schemeClr val="tx1"/>
                </a:solidFill>
              </a:rPr>
              <a:t>Ecuador</a:t>
            </a:r>
            <a:r>
              <a:rPr lang="fr-FR" sz="1600" b="0" dirty="0" smtClean="0">
                <a:solidFill>
                  <a:schemeClr val="tx1"/>
                </a:solidFill>
              </a:rPr>
              <a:t> (</a:t>
            </a:r>
            <a:r>
              <a:rPr lang="fr-FR" sz="1600" b="0" dirty="0" err="1" smtClean="0">
                <a:solidFill>
                  <a:schemeClr val="tx1"/>
                </a:solidFill>
              </a:rPr>
              <a:t>Muisne</a:t>
            </a:r>
            <a:r>
              <a:rPr lang="fr-FR" sz="1600" b="0" dirty="0" smtClean="0">
                <a:solidFill>
                  <a:schemeClr val="tx1"/>
                </a:solidFill>
              </a:rPr>
              <a:t>), </a:t>
            </a:r>
            <a:r>
              <a:rPr lang="fr-FR" sz="1600" b="0" dirty="0">
                <a:solidFill>
                  <a:schemeClr val="tx1"/>
                </a:solidFill>
              </a:rPr>
              <a:t>New </a:t>
            </a:r>
            <a:r>
              <a:rPr lang="fr-FR" sz="1600" b="0" dirty="0" err="1">
                <a:solidFill>
                  <a:schemeClr val="tx1"/>
                </a:solidFill>
              </a:rPr>
              <a:t>Zealand</a:t>
            </a:r>
            <a:r>
              <a:rPr lang="fr-FR" sz="1600" b="0" dirty="0">
                <a:solidFill>
                  <a:schemeClr val="tx1"/>
                </a:solidFill>
              </a:rPr>
              <a:t> (</a:t>
            </a:r>
            <a:r>
              <a:rPr lang="fr-FR" sz="1600" b="0" dirty="0" err="1">
                <a:solidFill>
                  <a:schemeClr val="tx1"/>
                </a:solidFill>
              </a:rPr>
              <a:t>Kaikura</a:t>
            </a:r>
            <a:r>
              <a:rPr lang="fr-FR" sz="1600" b="0" dirty="0" smtClean="0">
                <a:solidFill>
                  <a:schemeClr val="tx1"/>
                </a:solidFill>
              </a:rPr>
              <a:t>) and </a:t>
            </a:r>
            <a:r>
              <a:rPr lang="fr-FR" sz="1600" b="0" dirty="0" err="1">
                <a:solidFill>
                  <a:schemeClr val="tx1"/>
                </a:solidFill>
              </a:rPr>
              <a:t>Italy</a:t>
            </a:r>
            <a:r>
              <a:rPr lang="fr-FR" sz="1600" b="0" dirty="0">
                <a:solidFill>
                  <a:schemeClr val="tx1"/>
                </a:solidFill>
              </a:rPr>
              <a:t> (Amatrice, </a:t>
            </a:r>
            <a:r>
              <a:rPr lang="fr-FR" sz="1600" b="0" dirty="0" err="1">
                <a:solidFill>
                  <a:schemeClr val="tx1"/>
                </a:solidFill>
              </a:rPr>
              <a:t>Visso</a:t>
            </a:r>
            <a:r>
              <a:rPr lang="fr-FR" sz="1600" b="0" dirty="0">
                <a:solidFill>
                  <a:schemeClr val="tx1"/>
                </a:solidFill>
              </a:rPr>
              <a:t> and </a:t>
            </a:r>
            <a:r>
              <a:rPr lang="fr-FR" sz="1600" b="0" dirty="0" err="1">
                <a:solidFill>
                  <a:schemeClr val="tx1"/>
                </a:solidFill>
              </a:rPr>
              <a:t>Norcia</a:t>
            </a:r>
            <a:r>
              <a:rPr lang="fr-FR" sz="1600" b="0" dirty="0" smtClean="0">
                <a:solidFill>
                  <a:schemeClr val="tx1"/>
                </a:solidFill>
              </a:rPr>
              <a:t>). </a:t>
            </a:r>
            <a:r>
              <a:rPr lang="fr-FR" sz="1600" b="0" dirty="0" err="1" smtClean="0">
                <a:solidFill>
                  <a:schemeClr val="tx1"/>
                </a:solidFill>
              </a:rPr>
              <a:t>Typically</a:t>
            </a:r>
            <a:r>
              <a:rPr lang="fr-FR" sz="1600" b="0" dirty="0" smtClean="0">
                <a:solidFill>
                  <a:schemeClr val="tx1"/>
                </a:solidFill>
              </a:rPr>
              <a:t>, </a:t>
            </a:r>
            <a:r>
              <a:rPr lang="fr-FR" sz="1600" b="0" dirty="0" err="1" smtClean="0">
                <a:solidFill>
                  <a:schemeClr val="tx1"/>
                </a:solidFill>
              </a:rPr>
              <a:t>users</a:t>
            </a:r>
            <a:r>
              <a:rPr lang="fr-FR" sz="1600" b="0" dirty="0" smtClean="0">
                <a:solidFill>
                  <a:schemeClr val="tx1"/>
                </a:solidFill>
              </a:rPr>
              <a:t> are </a:t>
            </a:r>
            <a:r>
              <a:rPr lang="fr-FR" sz="1600" dirty="0" err="1" smtClean="0">
                <a:solidFill>
                  <a:schemeClr val="tx1"/>
                </a:solidFill>
              </a:rPr>
              <a:t>geoscience</a:t>
            </a:r>
            <a:r>
              <a:rPr lang="fr-FR" sz="1600" dirty="0" smtClean="0">
                <a:solidFill>
                  <a:schemeClr val="tx1"/>
                </a:solidFill>
              </a:rPr>
              <a:t> centres.</a:t>
            </a:r>
            <a:endParaRPr lang="en-US" sz="1600" b="0" dirty="0">
              <a:solidFill>
                <a:srgbClr val="002569"/>
              </a:solidFill>
            </a:endParaRPr>
          </a:p>
          <a:p>
            <a:pPr lvl="1">
              <a:buFont typeface="Wingdings" charset="2"/>
              <a:buChar char="ü"/>
            </a:pPr>
            <a:r>
              <a:rPr lang="en-US" sz="1600" b="0" dirty="0" smtClean="0">
                <a:solidFill>
                  <a:srgbClr val="002569"/>
                </a:solidFill>
              </a:rPr>
              <a:t>In </a:t>
            </a:r>
            <a:r>
              <a:rPr lang="en-US" sz="1600" b="0" dirty="0">
                <a:solidFill>
                  <a:srgbClr val="002569"/>
                </a:solidFill>
              </a:rPr>
              <a:t>a few cases, products derived from pilot work were </a:t>
            </a:r>
            <a:r>
              <a:rPr lang="en-US" sz="1600" dirty="0" smtClean="0">
                <a:solidFill>
                  <a:srgbClr val="002569"/>
                </a:solidFill>
              </a:rPr>
              <a:t>also used </a:t>
            </a:r>
            <a:r>
              <a:rPr lang="en-US" sz="1600" dirty="0">
                <a:solidFill>
                  <a:srgbClr val="002569"/>
                </a:solidFill>
              </a:rPr>
              <a:t>by end users </a:t>
            </a:r>
            <a:r>
              <a:rPr lang="en-US" sz="1600" b="0" dirty="0" smtClean="0">
                <a:solidFill>
                  <a:srgbClr val="002569"/>
                </a:solidFill>
              </a:rPr>
              <a:t>(e.g. Italian Civil </a:t>
            </a:r>
            <a:r>
              <a:rPr lang="en-US" sz="1600" b="0" dirty="0" smtClean="0">
                <a:solidFill>
                  <a:srgbClr val="002569"/>
                </a:solidFill>
              </a:rPr>
              <a:t>Protection, Greek </a:t>
            </a:r>
            <a:r>
              <a:rPr lang="en-US" sz="1600" b="0" dirty="0"/>
              <a:t>Earthquake Planning and Protection Organization (EPPO</a:t>
            </a:r>
            <a:r>
              <a:rPr lang="en-US" sz="1600" b="0" dirty="0" smtClean="0"/>
              <a:t>)</a:t>
            </a:r>
            <a:r>
              <a:rPr lang="en-US" sz="1600" b="0" dirty="0" smtClean="0">
                <a:solidFill>
                  <a:srgbClr val="002569"/>
                </a:solidFill>
              </a:rPr>
              <a:t>)</a:t>
            </a:r>
            <a:endParaRPr lang="en-US" sz="1600" b="0" dirty="0">
              <a:solidFill>
                <a:srgbClr val="002569"/>
              </a:solidFill>
            </a:endParaRPr>
          </a:p>
          <a:p>
            <a:pPr marL="457200" lvl="1" indent="0">
              <a:buNone/>
            </a:pPr>
            <a:endParaRPr lang="en-US" sz="1600" u="sng" dirty="0" smtClean="0">
              <a:solidFill>
                <a:srgbClr val="002569"/>
              </a:solidFill>
            </a:endParaRPr>
          </a:p>
          <a:p>
            <a:pPr marL="457200" lvl="1" indent="0">
              <a:spcAft>
                <a:spcPts val="1000"/>
              </a:spcAft>
              <a:buNone/>
              <a:defRPr/>
            </a:pPr>
            <a:endParaRPr lang="en-US" sz="1600" dirty="0" smtClean="0">
              <a:solidFill>
                <a:srgbClr val="002569"/>
              </a:solidFill>
            </a:endParaRPr>
          </a:p>
          <a:p>
            <a:pPr marL="457200" lvl="1" indent="0">
              <a:spcAft>
                <a:spcPts val="1000"/>
              </a:spcAft>
              <a:buNone/>
              <a:defRPr/>
            </a:pPr>
            <a:endParaRPr lang="el-GR" sz="1600" dirty="0">
              <a:solidFill>
                <a:srgbClr val="002569"/>
              </a:solidFill>
            </a:endParaRPr>
          </a:p>
          <a:p>
            <a:pPr marL="0" indent="0">
              <a:buNone/>
            </a:pPr>
            <a:endParaRPr lang="el-GR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4580"/>
            <a:ext cx="4485491" cy="204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28753" y="6076958"/>
            <a:ext cx="4427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ALOS-2 </a:t>
            </a:r>
            <a:r>
              <a:rPr lang="en-US" sz="1400" dirty="0" err="1" smtClean="0"/>
              <a:t>interferograms</a:t>
            </a:r>
            <a:r>
              <a:rPr lang="en-US" sz="1400" dirty="0" smtClean="0"/>
              <a:t> </a:t>
            </a:r>
            <a:r>
              <a:rPr lang="en-US" sz="1400" dirty="0" smtClean="0"/>
              <a:t>showing </a:t>
            </a:r>
            <a:r>
              <a:rPr lang="en-US" sz="1400" dirty="0"/>
              <a:t>LOS and Along Track </a:t>
            </a:r>
            <a:r>
              <a:rPr lang="en-US" sz="1400" dirty="0" smtClean="0"/>
              <a:t>deformation, generated by NASA JPL over </a:t>
            </a:r>
            <a:r>
              <a:rPr lang="en-US" sz="1400" dirty="0" err="1" smtClean="0"/>
              <a:t>Kaikura</a:t>
            </a:r>
            <a:r>
              <a:rPr lang="en-US" sz="1400" dirty="0" smtClean="0"/>
              <a:t>, New Zealand.</a:t>
            </a:r>
            <a:endParaRPr lang="fr-FR" sz="14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873" y="4074580"/>
            <a:ext cx="2502627" cy="170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932042" y="5715456"/>
            <a:ext cx="42119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Coseismic</a:t>
            </a:r>
            <a:r>
              <a:rPr lang="en-US" sz="1400" dirty="0"/>
              <a:t> Range Offsets from Sentinel-1 SAR data highlighting the fault trace and numerous fault segments</a:t>
            </a:r>
            <a:r>
              <a:rPr lang="en-US" sz="1400" dirty="0" smtClean="0"/>
              <a:t>.</a:t>
            </a:r>
          </a:p>
          <a:p>
            <a:r>
              <a:rPr lang="en-US" sz="1400" b="1" dirty="0" smtClean="0">
                <a:solidFill>
                  <a:srgbClr val="008080"/>
                </a:solidFill>
              </a:rPr>
              <a:t>Results were online 5.5 hours after satellite acquisition.</a:t>
            </a:r>
            <a:endParaRPr lang="fr-FR" sz="14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43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741A4-A864-49A7-944A-A05ED55E0BC5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323527" y="188640"/>
            <a:ext cx="8136905" cy="850900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Achievements </a:t>
            </a:r>
            <a:r>
              <a:rPr lang="mr-IN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–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Other</a:t>
            </a:r>
            <a:endParaRPr lang="el-G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0" y="1340768"/>
            <a:ext cx="9113143" cy="4869160"/>
          </a:xfrm>
        </p:spPr>
        <p:txBody>
          <a:bodyPr/>
          <a:lstStyle/>
          <a:p>
            <a:pPr marL="457200" lvl="1" indent="0">
              <a:buNone/>
            </a:pPr>
            <a:r>
              <a:rPr lang="en-US" sz="1600" u="sng" dirty="0" smtClean="0">
                <a:solidFill>
                  <a:srgbClr val="002569"/>
                </a:solidFill>
              </a:rPr>
              <a:t>Other </a:t>
            </a:r>
            <a:r>
              <a:rPr lang="en-US" sz="1600" u="sng" dirty="0" smtClean="0">
                <a:solidFill>
                  <a:srgbClr val="002569"/>
                </a:solidFill>
              </a:rPr>
              <a:t>outcomes:</a:t>
            </a:r>
          </a:p>
          <a:p>
            <a:pPr marL="457200" lvl="1" indent="0">
              <a:buNone/>
            </a:pPr>
            <a:endParaRPr lang="en-US" sz="1600" u="sng" dirty="0">
              <a:solidFill>
                <a:srgbClr val="002569"/>
              </a:solidFill>
            </a:endParaRPr>
          </a:p>
          <a:p>
            <a:pPr lvl="1">
              <a:buFont typeface="Wingdings" charset="2"/>
              <a:buChar char="ü"/>
              <a:defRPr/>
            </a:pPr>
            <a:r>
              <a:rPr lang="en-US" sz="1600" b="0" dirty="0">
                <a:solidFill>
                  <a:srgbClr val="002569"/>
                </a:solidFill>
              </a:rPr>
              <a:t>Collaboration with </a:t>
            </a:r>
            <a:r>
              <a:rPr lang="en-US" sz="1600" b="0" dirty="0" smtClean="0">
                <a:solidFill>
                  <a:srgbClr val="002569"/>
                </a:solidFill>
              </a:rPr>
              <a:t>mission </a:t>
            </a:r>
            <a:r>
              <a:rPr lang="en-US" sz="1600" b="0" dirty="0">
                <a:solidFill>
                  <a:srgbClr val="002569"/>
                </a:solidFill>
              </a:rPr>
              <a:t>operators </a:t>
            </a:r>
            <a:r>
              <a:rPr lang="en-US" sz="1600" b="0" dirty="0" smtClean="0">
                <a:solidFill>
                  <a:srgbClr val="002569"/>
                </a:solidFill>
              </a:rPr>
              <a:t>to </a:t>
            </a:r>
            <a:r>
              <a:rPr lang="en-US" sz="1600" dirty="0">
                <a:solidFill>
                  <a:srgbClr val="002569"/>
                </a:solidFill>
              </a:rPr>
              <a:t>optimize </a:t>
            </a:r>
            <a:r>
              <a:rPr lang="en-US" sz="1600" dirty="0" smtClean="0">
                <a:solidFill>
                  <a:srgbClr val="002569"/>
                </a:solidFill>
              </a:rPr>
              <a:t>EO coverage </a:t>
            </a:r>
            <a:r>
              <a:rPr lang="en-US" sz="1600" dirty="0">
                <a:solidFill>
                  <a:srgbClr val="002569"/>
                </a:solidFill>
              </a:rPr>
              <a:t>against thematic priority areas </a:t>
            </a:r>
            <a:r>
              <a:rPr lang="en-US" sz="1600" b="0" dirty="0">
                <a:solidFill>
                  <a:srgbClr val="002569"/>
                </a:solidFill>
              </a:rPr>
              <a:t>of the </a:t>
            </a:r>
            <a:r>
              <a:rPr lang="en-US" sz="1600" b="0" dirty="0" smtClean="0">
                <a:solidFill>
                  <a:srgbClr val="002569"/>
                </a:solidFill>
              </a:rPr>
              <a:t>pilot: </a:t>
            </a:r>
            <a:r>
              <a:rPr lang="en-GB" sz="1600" b="0" dirty="0"/>
              <a:t>t</a:t>
            </a:r>
            <a:r>
              <a:rPr lang="en-GB" sz="1600" b="0" dirty="0" smtClean="0"/>
              <a:t>here </a:t>
            </a:r>
            <a:r>
              <a:rPr lang="en-GB" sz="1600" b="0" dirty="0"/>
              <a:t>is a high correlation between the Sentinel-1 acquisitions and target areas of the pilot </a:t>
            </a:r>
            <a:r>
              <a:rPr lang="en-GB" sz="1600" b="0" dirty="0" smtClean="0"/>
              <a:t>community</a:t>
            </a:r>
          </a:p>
          <a:p>
            <a:pPr marL="457200" lvl="1" indent="0">
              <a:buNone/>
              <a:defRPr/>
            </a:pPr>
            <a:endParaRPr lang="en-US" sz="1600" b="0" dirty="0">
              <a:solidFill>
                <a:srgbClr val="002569"/>
              </a:solidFill>
            </a:endParaRPr>
          </a:p>
          <a:p>
            <a:pPr lvl="1">
              <a:buFont typeface="Wingdings" charset="2"/>
              <a:buChar char="ü"/>
              <a:defRPr/>
            </a:pPr>
            <a:r>
              <a:rPr lang="en-US" sz="1600" b="0" dirty="0" smtClean="0">
                <a:solidFill>
                  <a:srgbClr val="002569"/>
                </a:solidFill>
              </a:rPr>
              <a:t>Examine gaps of the acquisition plans over high </a:t>
            </a:r>
            <a:r>
              <a:rPr lang="en-US" sz="1600" b="0" dirty="0">
                <a:solidFill>
                  <a:srgbClr val="002569"/>
                </a:solidFill>
              </a:rPr>
              <a:t>seismic </a:t>
            </a:r>
            <a:r>
              <a:rPr lang="en-US" sz="1600" b="0" dirty="0" smtClean="0">
                <a:solidFill>
                  <a:srgbClr val="002569"/>
                </a:solidFill>
              </a:rPr>
              <a:t>risk megacities: confirmed that most </a:t>
            </a:r>
            <a:r>
              <a:rPr lang="en-US" sz="1600" b="0" dirty="0">
                <a:solidFill>
                  <a:srgbClr val="002569"/>
                </a:solidFill>
              </a:rPr>
              <a:t>sites </a:t>
            </a:r>
            <a:r>
              <a:rPr lang="en-US" sz="1600" b="0" dirty="0" smtClean="0">
                <a:solidFill>
                  <a:srgbClr val="002569"/>
                </a:solidFill>
              </a:rPr>
              <a:t>at </a:t>
            </a:r>
            <a:r>
              <a:rPr lang="en-US" sz="1600" b="0" dirty="0">
                <a:solidFill>
                  <a:srgbClr val="002569"/>
                </a:solidFill>
              </a:rPr>
              <a:t>least partially covered by </a:t>
            </a:r>
            <a:r>
              <a:rPr lang="en-US" sz="1600" b="0" dirty="0" smtClean="0">
                <a:solidFill>
                  <a:srgbClr val="002569"/>
                </a:solidFill>
              </a:rPr>
              <a:t>SAR data  </a:t>
            </a:r>
            <a:endParaRPr lang="en-US" sz="1600" dirty="0">
              <a:solidFill>
                <a:srgbClr val="002569"/>
              </a:solidFill>
            </a:endParaRPr>
          </a:p>
          <a:p>
            <a:pPr marL="457200" lvl="1" indent="0">
              <a:buNone/>
              <a:defRPr/>
            </a:pPr>
            <a:endParaRPr lang="en-US" sz="1600" dirty="0" smtClean="0">
              <a:solidFill>
                <a:schemeClr val="accent2"/>
              </a:solidFill>
            </a:endParaRPr>
          </a:p>
          <a:p>
            <a:pPr marL="457200" lvl="1" indent="0">
              <a:buNone/>
              <a:defRPr/>
            </a:pPr>
            <a:endParaRPr lang="en-US" sz="1600" dirty="0">
              <a:solidFill>
                <a:schemeClr val="accent2"/>
              </a:solidFill>
            </a:endParaRPr>
          </a:p>
          <a:p>
            <a:pPr marL="457200" lvl="1" indent="0">
              <a:buNone/>
              <a:defRPr/>
            </a:pPr>
            <a:endParaRPr lang="en-US" sz="1600" dirty="0" smtClean="0">
              <a:solidFill>
                <a:schemeClr val="accent2"/>
              </a:solidFill>
            </a:endParaRPr>
          </a:p>
          <a:p>
            <a:pPr marL="457200" lvl="1" indent="0">
              <a:buNone/>
              <a:defRPr/>
            </a:pPr>
            <a:endParaRPr lang="en-US" sz="1600" dirty="0">
              <a:solidFill>
                <a:schemeClr val="accent2"/>
              </a:solidFill>
            </a:endParaRPr>
          </a:p>
          <a:p>
            <a:pPr marL="457200" lvl="1" indent="0">
              <a:buNone/>
              <a:defRPr/>
            </a:pPr>
            <a:endParaRPr lang="en-US" sz="1600" dirty="0" smtClean="0">
              <a:solidFill>
                <a:schemeClr val="accent2"/>
              </a:solidFill>
            </a:endParaRPr>
          </a:p>
          <a:p>
            <a:pPr marL="457200" lvl="1" indent="0">
              <a:buNone/>
              <a:defRPr/>
            </a:pPr>
            <a:endParaRPr lang="en-US" sz="1600" dirty="0">
              <a:solidFill>
                <a:schemeClr val="accent2"/>
              </a:solidFill>
            </a:endParaRPr>
          </a:p>
          <a:p>
            <a:pPr marL="457200" lvl="1" indent="0">
              <a:buNone/>
              <a:defRPr/>
            </a:pPr>
            <a:endParaRPr lang="en-US" sz="1600" dirty="0" smtClean="0">
              <a:solidFill>
                <a:schemeClr val="accent2"/>
              </a:solidFill>
            </a:endParaRPr>
          </a:p>
          <a:p>
            <a:pPr marL="457200" lvl="1" indent="0">
              <a:buNone/>
              <a:defRPr/>
            </a:pPr>
            <a:endParaRPr lang="en-US" sz="1600" dirty="0">
              <a:solidFill>
                <a:schemeClr val="accent2"/>
              </a:solidFill>
            </a:endParaRPr>
          </a:p>
          <a:p>
            <a:pPr marL="457200" lvl="1" indent="0">
              <a:buNone/>
              <a:defRPr/>
            </a:pPr>
            <a:endParaRPr lang="en-US" sz="1600" dirty="0" smtClean="0">
              <a:solidFill>
                <a:schemeClr val="accent2"/>
              </a:solidFill>
            </a:endParaRPr>
          </a:p>
          <a:p>
            <a:pPr lvl="1">
              <a:buFont typeface="Wingdings" charset="2"/>
              <a:buChar char="ü"/>
              <a:defRPr/>
            </a:pPr>
            <a:r>
              <a:rPr lang="en-US" sz="1600" dirty="0">
                <a:solidFill>
                  <a:srgbClr val="002569"/>
                </a:solidFill>
              </a:rPr>
              <a:t>Promotion</a:t>
            </a:r>
            <a:r>
              <a:rPr lang="en-US" sz="1600" dirty="0">
                <a:solidFill>
                  <a:srgbClr val="002569"/>
                </a:solidFill>
              </a:rPr>
              <a:t>: in total </a:t>
            </a:r>
            <a:r>
              <a:rPr lang="en-US" sz="1600" dirty="0">
                <a:solidFill>
                  <a:srgbClr val="002569"/>
                </a:solidFill>
              </a:rPr>
              <a:t>23 </a:t>
            </a:r>
            <a:r>
              <a:rPr lang="en-US" sz="1600" dirty="0">
                <a:solidFill>
                  <a:srgbClr val="002569"/>
                </a:solidFill>
              </a:rPr>
              <a:t>publications, </a:t>
            </a:r>
            <a:r>
              <a:rPr lang="en-US" sz="1600" dirty="0" smtClean="0">
                <a:solidFill>
                  <a:srgbClr val="002569"/>
                </a:solidFill>
              </a:rPr>
              <a:t>2 </a:t>
            </a:r>
            <a:r>
              <a:rPr lang="en-US" sz="1600" dirty="0">
                <a:solidFill>
                  <a:srgbClr val="002569"/>
                </a:solidFill>
              </a:rPr>
              <a:t>presentations, 2 posters and 10 web-stories</a:t>
            </a:r>
            <a:r>
              <a:rPr lang="en-US" sz="1600" dirty="0">
                <a:solidFill>
                  <a:srgbClr val="002569"/>
                </a:solidFill>
              </a:rPr>
              <a:t>/ articles </a:t>
            </a:r>
            <a:r>
              <a:rPr lang="en-US" sz="1600" dirty="0">
                <a:solidFill>
                  <a:srgbClr val="002569"/>
                </a:solidFill>
              </a:rPr>
              <a:t>stemmed out of pilot work.</a:t>
            </a:r>
          </a:p>
          <a:p>
            <a:pPr marL="457200" lvl="1" indent="0">
              <a:buNone/>
              <a:defRPr/>
            </a:pPr>
            <a:endParaRPr lang="en-US" sz="1600" dirty="0" smtClean="0">
              <a:solidFill>
                <a:srgbClr val="002569"/>
              </a:solidFill>
            </a:endParaRPr>
          </a:p>
          <a:p>
            <a:pPr marL="457200" lvl="1" indent="0">
              <a:spcAft>
                <a:spcPts val="1000"/>
              </a:spcAft>
              <a:buNone/>
              <a:defRPr/>
            </a:pPr>
            <a:endParaRPr lang="en-US" sz="1600" dirty="0" smtClean="0">
              <a:solidFill>
                <a:srgbClr val="002569"/>
              </a:solidFill>
            </a:endParaRPr>
          </a:p>
          <a:p>
            <a:pPr marL="457200" lvl="1" indent="0">
              <a:spcAft>
                <a:spcPts val="1000"/>
              </a:spcAft>
              <a:buNone/>
              <a:defRPr/>
            </a:pPr>
            <a:endParaRPr lang="el-GR" sz="1600" dirty="0">
              <a:solidFill>
                <a:srgbClr val="002569"/>
              </a:solidFill>
            </a:endParaRPr>
          </a:p>
          <a:p>
            <a:pPr marL="0" indent="0">
              <a:buNone/>
            </a:pPr>
            <a:endParaRPr lang="el-GR" sz="1600" dirty="0"/>
          </a:p>
        </p:txBody>
      </p:sp>
      <p:pic>
        <p:nvPicPr>
          <p:cNvPr id="7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61" y="3775348"/>
            <a:ext cx="4148884" cy="221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sentinel.esa.int/documents/247904/1685281/Cycle-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030" y="3523044"/>
            <a:ext cx="4068567" cy="268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0192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6184" y="1412776"/>
            <a:ext cx="551428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Earthquake in Ecuador </a:t>
            </a:r>
            <a:r>
              <a:rPr lang="en-GB" sz="1600" b="1" dirty="0"/>
              <a:t>(</a:t>
            </a:r>
            <a:r>
              <a:rPr lang="en-US" sz="1600" b="1" dirty="0"/>
              <a:t>Mw 6.0 in </a:t>
            </a:r>
            <a:r>
              <a:rPr lang="en-US" sz="1600" b="1" dirty="0" err="1" smtClean="0"/>
              <a:t>Muisne</a:t>
            </a:r>
            <a:r>
              <a:rPr lang="en-GB" sz="1600" b="1" dirty="0" smtClean="0"/>
              <a:t>) </a:t>
            </a:r>
            <a:r>
              <a:rPr lang="en-US" sz="1600" b="1" dirty="0" smtClean="0"/>
              <a:t>on </a:t>
            </a:r>
            <a:r>
              <a:rPr lang="en-US" sz="1600" b="1" dirty="0"/>
              <a:t>16 April </a:t>
            </a:r>
            <a:r>
              <a:rPr lang="en-US" sz="1600" b="1" dirty="0" smtClean="0"/>
              <a:t>2016 </a:t>
            </a:r>
            <a:endParaRPr lang="en-US" sz="1600" b="1" dirty="0"/>
          </a:p>
          <a:p>
            <a:pPr algn="just"/>
            <a:r>
              <a:rPr lang="en-US" sz="1600" dirty="0" smtClean="0"/>
              <a:t>-April </a:t>
            </a:r>
            <a:r>
              <a:rPr lang="en-US" sz="1600" dirty="0"/>
              <a:t>17, </a:t>
            </a:r>
            <a:r>
              <a:rPr lang="en-US" sz="1600" dirty="0" smtClean="0"/>
              <a:t>2016: </a:t>
            </a:r>
            <a:r>
              <a:rPr lang="en-US" sz="1600" dirty="0"/>
              <a:t>the Ecuador government asked assistance to the Directorate-General Humanitarian Aid and Civil Protection of the European </a:t>
            </a:r>
            <a:r>
              <a:rPr lang="en-US" sz="1600" dirty="0" smtClean="0"/>
              <a:t>Commission. </a:t>
            </a:r>
            <a:r>
              <a:rPr lang="en-US" sz="1600" dirty="0"/>
              <a:t>Italy declared the emergency state for the Ecuador </a:t>
            </a:r>
            <a:r>
              <a:rPr lang="en-US" sz="1600" dirty="0" smtClean="0"/>
              <a:t>earthquake (under </a:t>
            </a:r>
            <a:r>
              <a:rPr lang="en-US" sz="1600" dirty="0"/>
              <a:t>the coordination of the United Nations</a:t>
            </a:r>
            <a:r>
              <a:rPr lang="en-US" sz="1600" dirty="0" smtClean="0"/>
              <a:t>). </a:t>
            </a:r>
            <a:endParaRPr lang="en-US" sz="1600" u="sng" dirty="0" smtClean="0"/>
          </a:p>
          <a:p>
            <a:pPr marL="0" lvl="1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u="sng" dirty="0" smtClean="0"/>
              <a:t>CEOS </a:t>
            </a:r>
            <a:r>
              <a:rPr lang="en-US" sz="1600" u="sng" dirty="0"/>
              <a:t>Seismic Hazards Pilot partner</a:t>
            </a:r>
            <a:r>
              <a:rPr lang="en-US" sz="1600" dirty="0"/>
              <a:t>: </a:t>
            </a:r>
            <a:r>
              <a:rPr lang="en-US" sz="1600" b="1" dirty="0"/>
              <a:t>Institute for Electromagnetic Sensing of the Environment (CNR-IREA is a Center of Competence on </a:t>
            </a:r>
            <a:r>
              <a:rPr lang="en-US" sz="1600" b="1" dirty="0" err="1"/>
              <a:t>DInSAR</a:t>
            </a:r>
            <a:r>
              <a:rPr lang="en-US" sz="1600" b="1" dirty="0"/>
              <a:t> for the Italian Civil Protection Department (DPC). </a:t>
            </a:r>
          </a:p>
          <a:p>
            <a:pPr marL="0" lvl="1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dirty="0" smtClean="0"/>
              <a:t>A </a:t>
            </a:r>
            <a:r>
              <a:rPr lang="en-US" sz="1600" b="1" dirty="0" smtClean="0"/>
              <a:t>detailed </a:t>
            </a:r>
            <a:r>
              <a:rPr lang="en-US" sz="1600" b="1" dirty="0"/>
              <a:t>report on the surface deformations </a:t>
            </a:r>
            <a:r>
              <a:rPr lang="en-US" sz="1600" dirty="0" smtClean="0"/>
              <a:t>was provided by CNR-IREA, </a:t>
            </a:r>
            <a:r>
              <a:rPr lang="en-US" sz="1600" dirty="0"/>
              <a:t>which was also forwarded to the Ecuadorian authorities of civil protection. The generated deformation maps were </a:t>
            </a:r>
            <a:r>
              <a:rPr lang="en-US" sz="1600" dirty="0" smtClean="0"/>
              <a:t>used:</a:t>
            </a:r>
          </a:p>
          <a:p>
            <a:pPr marL="0" lvl="1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b="1" dirty="0" smtClean="0"/>
              <a:t>(a) to </a:t>
            </a:r>
            <a:r>
              <a:rPr lang="en-US" sz="1600" b="1" dirty="0"/>
              <a:t>understand the extension of the area affected by displacement and better focus the activities during the </a:t>
            </a:r>
            <a:r>
              <a:rPr lang="en-US" sz="1600" b="1" dirty="0" smtClean="0"/>
              <a:t>emergency</a:t>
            </a:r>
          </a:p>
          <a:p>
            <a:pPr marL="0" lvl="1"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600" b="1" dirty="0" smtClean="0"/>
              <a:t>(b) to </a:t>
            </a:r>
            <a:r>
              <a:rPr lang="en-US" sz="1600" b="1" dirty="0"/>
              <a:t>model the </a:t>
            </a:r>
            <a:r>
              <a:rPr lang="en-US" sz="1600" b="1" dirty="0" err="1"/>
              <a:t>seismogenic</a:t>
            </a:r>
            <a:r>
              <a:rPr lang="en-US" sz="1600" b="1" dirty="0"/>
              <a:t> fault in order to increase the knowledge on the earthquake and its causes</a:t>
            </a:r>
            <a:r>
              <a:rPr lang="en-US" sz="1600" dirty="0"/>
              <a:t>.  </a:t>
            </a:r>
            <a:endParaRPr lang="en-GB" sz="1600" dirty="0"/>
          </a:p>
          <a:p>
            <a:pPr marL="0"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600" kern="0" dirty="0">
              <a:solidFill>
                <a:srgbClr val="002569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150292" y="0"/>
            <a:ext cx="8539733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en-US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Example </a:t>
            </a:r>
            <a:r>
              <a:rPr lang="mr-IN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–</a:t>
            </a:r>
            <a:r>
              <a:rPr lang="en-US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en-US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2016 Ecuador </a:t>
            </a:r>
            <a:r>
              <a:rPr lang="en-US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earthquake </a:t>
            </a:r>
            <a:endParaRPr lang="el-GR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39485" y="4985122"/>
            <a:ext cx="3347864" cy="830997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200" smtClean="0">
                <a:ea typeface="Perpetua" charset="0"/>
              </a:rPr>
              <a:t>Interferogram</a:t>
            </a:r>
            <a:r>
              <a:rPr lang="en-US" sz="1200" dirty="0" smtClean="0">
                <a:ea typeface="Perpetua" charset="0"/>
              </a:rPr>
              <a:t> </a:t>
            </a:r>
            <a:r>
              <a:rPr lang="en-US" sz="1200" dirty="0">
                <a:ea typeface="Perpetua" charset="0"/>
              </a:rPr>
              <a:t>and displacement map generated by CNR-IREA, exploiting two Copernicus Sentinel-1 acquisitions of 12 and 24 April 2016. </a:t>
            </a:r>
            <a:endParaRPr lang="en-US" sz="1200" dirty="0"/>
          </a:p>
        </p:txBody>
      </p:sp>
      <p:pic>
        <p:nvPicPr>
          <p:cNvPr id="7" name="Imag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598964"/>
            <a:ext cx="3553704" cy="311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519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F8D2B0-EFB6-4DAA-9B0B-6F6B3A58082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6183" y="1378301"/>
            <a:ext cx="515424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b="1" dirty="0" smtClean="0"/>
              <a:t>Earthquake in Central Italy (</a:t>
            </a:r>
            <a:r>
              <a:rPr lang="en-US" sz="1600" b="1" dirty="0"/>
              <a:t>Mw </a:t>
            </a:r>
            <a:r>
              <a:rPr lang="en-US" sz="1600" b="1" dirty="0" smtClean="0"/>
              <a:t>6.0 in </a:t>
            </a:r>
            <a:r>
              <a:rPr lang="en-US" sz="1600" b="1" dirty="0" err="1" smtClean="0"/>
              <a:t>Amatrice</a:t>
            </a:r>
            <a:r>
              <a:rPr lang="en-GB" sz="1600" b="1" dirty="0" smtClean="0"/>
              <a:t>) on 24 August 2016 </a:t>
            </a:r>
            <a:r>
              <a:rPr lang="en-US" sz="1600" u="sng" dirty="0"/>
              <a:t>(</a:t>
            </a:r>
            <a:r>
              <a:rPr lang="en-US" sz="1600" i="1" u="sng" dirty="0"/>
              <a:t>recorded about 300 fatalities</a:t>
            </a:r>
            <a:r>
              <a:rPr lang="en-US" sz="1600" u="sng" dirty="0" smtClean="0"/>
              <a:t>)</a:t>
            </a:r>
            <a:r>
              <a:rPr lang="en-GB" sz="1600" b="1" dirty="0" smtClean="0"/>
              <a:t>, </a:t>
            </a:r>
            <a:r>
              <a:rPr lang="en-GB" sz="1600" b="1" dirty="0" smtClean="0"/>
              <a:t>followed </a:t>
            </a:r>
            <a:r>
              <a:rPr lang="en-GB" sz="1600" b="1" dirty="0" smtClean="0"/>
              <a:t>by two earthquakes on 26 October (</a:t>
            </a:r>
            <a:r>
              <a:rPr lang="en-US" sz="1600" b="1" dirty="0"/>
              <a:t>Mw 5.4 and 5.9 </a:t>
            </a:r>
            <a:r>
              <a:rPr lang="en-US" sz="1600" b="1" dirty="0" smtClean="0"/>
              <a:t>in </a:t>
            </a:r>
            <a:r>
              <a:rPr lang="en-GB" sz="1600" b="1" dirty="0" err="1" smtClean="0"/>
              <a:t>Visso</a:t>
            </a:r>
            <a:r>
              <a:rPr lang="en-GB" sz="1600" b="1" dirty="0" smtClean="0"/>
              <a:t>) and an earthquake on 30 October (</a:t>
            </a:r>
            <a:r>
              <a:rPr lang="en-US" sz="1600" b="1" dirty="0"/>
              <a:t>Mw 6.5 </a:t>
            </a:r>
            <a:r>
              <a:rPr lang="en-US" sz="1600" b="1" dirty="0" smtClean="0"/>
              <a:t> in </a:t>
            </a:r>
            <a:r>
              <a:rPr lang="en-GB" sz="1600" b="1" dirty="0" smtClean="0"/>
              <a:t>Norcia) </a:t>
            </a:r>
            <a:r>
              <a:rPr lang="en-US" sz="1600" u="sng" dirty="0" smtClean="0"/>
              <a:t>(the largest event recorded in the last 30 years in </a:t>
            </a:r>
            <a:r>
              <a:rPr lang="en-US" sz="1600" u="sng" dirty="0" err="1" smtClean="0"/>
              <a:t>italy</a:t>
            </a:r>
            <a:r>
              <a:rPr lang="en-US" sz="1600" u="sng" dirty="0" smtClean="0"/>
              <a:t>)</a:t>
            </a:r>
            <a:endParaRPr lang="en-GB" sz="1600" b="1" dirty="0" smtClean="0"/>
          </a:p>
          <a:p>
            <a:endParaRPr lang="en-GB" sz="1600" dirty="0"/>
          </a:p>
          <a:p>
            <a:pPr algn="just"/>
            <a:r>
              <a:rPr lang="en-US" sz="1600" u="sng" dirty="0"/>
              <a:t>CEOS Seismic Hazards Pilot partner</a:t>
            </a:r>
            <a:r>
              <a:rPr lang="en-US" sz="1600" dirty="0"/>
              <a:t>: </a:t>
            </a:r>
            <a:r>
              <a:rPr lang="en-GB" sz="1600" b="1" dirty="0" smtClean="0"/>
              <a:t>National </a:t>
            </a:r>
            <a:r>
              <a:rPr lang="en-GB" sz="1600" b="1" dirty="0"/>
              <a:t>I</a:t>
            </a:r>
            <a:r>
              <a:rPr lang="en-GB" sz="1600" b="1" dirty="0" smtClean="0"/>
              <a:t>nstitute </a:t>
            </a:r>
            <a:r>
              <a:rPr lang="en-GB" sz="1600" b="1" dirty="0"/>
              <a:t>of Geophysics and Volcanology of Italy </a:t>
            </a:r>
            <a:r>
              <a:rPr lang="en-GB" sz="1600" b="1" dirty="0" smtClean="0"/>
              <a:t>(</a:t>
            </a:r>
            <a:r>
              <a:rPr lang="en-US" sz="1600" b="1" dirty="0" smtClean="0"/>
              <a:t>INGV) triggered the </a:t>
            </a:r>
            <a:r>
              <a:rPr lang="en-US" sz="1600" b="1" dirty="0" smtClean="0"/>
              <a:t>CEOS </a:t>
            </a:r>
            <a:r>
              <a:rPr lang="en-US" sz="1600" b="1" dirty="0" smtClean="0"/>
              <a:t>Seismic Pilot within the</a:t>
            </a:r>
            <a:r>
              <a:rPr lang="en-GB" sz="1600" b="1" dirty="0" smtClean="0"/>
              <a:t> 24 August</a:t>
            </a:r>
            <a:r>
              <a:rPr lang="en-GB" sz="1600" dirty="0" smtClean="0"/>
              <a:t>, </a:t>
            </a:r>
            <a:r>
              <a:rPr lang="en-GB" sz="1600" dirty="0"/>
              <a:t>with the aim to access and exploit EO data for </a:t>
            </a:r>
            <a:r>
              <a:rPr lang="en-GB" sz="1600" dirty="0">
                <a:solidFill>
                  <a:srgbClr val="FF0000"/>
                </a:solidFill>
              </a:rPr>
              <a:t>Active Tectonics Mapping</a:t>
            </a:r>
            <a:r>
              <a:rPr lang="en-GB" sz="1600" dirty="0" smtClean="0">
                <a:solidFill>
                  <a:srgbClr val="FF0000"/>
                </a:solidFill>
              </a:rPr>
              <a:t>. </a:t>
            </a:r>
            <a:r>
              <a:rPr lang="en-GB" sz="1600" dirty="0" smtClean="0">
                <a:solidFill>
                  <a:schemeClr val="tx2"/>
                </a:solidFill>
              </a:rPr>
              <a:t>The Italian Space Agency (ASI) organised the data tasking and delivery to support this event.</a:t>
            </a:r>
            <a:endParaRPr lang="en-GB" sz="1600" dirty="0">
              <a:solidFill>
                <a:schemeClr val="tx2"/>
              </a:solidFill>
            </a:endParaRPr>
          </a:p>
          <a:p>
            <a:endParaRPr lang="en-GB" sz="1600" dirty="0">
              <a:solidFill>
                <a:srgbClr val="FF0000"/>
              </a:solidFill>
            </a:endParaRPr>
          </a:p>
          <a:p>
            <a:pPr algn="just"/>
            <a:r>
              <a:rPr lang="en-US" sz="1600" b="1" dirty="0" smtClean="0">
                <a:solidFill>
                  <a:schemeClr val="tx2"/>
                </a:solidFill>
              </a:rPr>
              <a:t>Products </a:t>
            </a:r>
            <a:r>
              <a:rPr lang="en-US" sz="1600" b="1" dirty="0">
                <a:solidFill>
                  <a:schemeClr val="tx2"/>
                </a:solidFill>
              </a:rPr>
              <a:t>and detailed reports </a:t>
            </a:r>
            <a:r>
              <a:rPr lang="en-US" sz="1600" dirty="0">
                <a:solidFill>
                  <a:schemeClr val="tx2"/>
                </a:solidFill>
              </a:rPr>
              <a:t>about the events were provided to the Italian Civil Protection Department (DPC) by the main </a:t>
            </a:r>
            <a:r>
              <a:rPr lang="en-US" sz="1600" dirty="0" err="1">
                <a:solidFill>
                  <a:schemeClr val="tx2"/>
                </a:solidFill>
              </a:rPr>
              <a:t>CoC</a:t>
            </a:r>
            <a:r>
              <a:rPr lang="en-US" sz="1600" dirty="0">
                <a:solidFill>
                  <a:schemeClr val="tx2"/>
                </a:solidFill>
              </a:rPr>
              <a:t> (INGV) and others </a:t>
            </a:r>
            <a:r>
              <a:rPr lang="en-US" sz="1600" dirty="0" err="1">
                <a:solidFill>
                  <a:schemeClr val="tx2"/>
                </a:solidFill>
              </a:rPr>
              <a:t>CoCs</a:t>
            </a:r>
            <a:r>
              <a:rPr lang="en-US" sz="1600" dirty="0">
                <a:solidFill>
                  <a:schemeClr val="tx2"/>
                </a:solidFill>
              </a:rPr>
              <a:t> (e.g. CNR-IREA</a:t>
            </a:r>
            <a:r>
              <a:rPr lang="en-US" sz="1600" dirty="0" smtClean="0">
                <a:solidFill>
                  <a:schemeClr val="tx2"/>
                </a:solidFill>
              </a:rPr>
              <a:t>).</a:t>
            </a:r>
            <a:endParaRPr lang="fr-FR" sz="1600" dirty="0">
              <a:solidFill>
                <a:schemeClr val="tx2"/>
              </a:solidFill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 bwMode="auto">
          <a:xfrm>
            <a:off x="150292" y="0"/>
            <a:ext cx="8539733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Century Gothic" pitchFamily="34" charset="0"/>
              </a:defRPr>
            </a:lvl9pPr>
          </a:lstStyle>
          <a:p>
            <a:pPr algn="l"/>
            <a:r>
              <a:rPr lang="en-US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Example </a:t>
            </a:r>
            <a:r>
              <a:rPr lang="mr-IN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–</a:t>
            </a:r>
            <a:r>
              <a:rPr lang="en-US" sz="3600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2016 Central Italy earthquakes</a:t>
            </a:r>
            <a:endParaRPr lang="el-GR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5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52" y="1409587"/>
            <a:ext cx="4032448" cy="44106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81218" y="5871178"/>
            <a:ext cx="389311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Sentinel-1 </a:t>
            </a:r>
            <a:r>
              <a:rPr lang="en-US" sz="1400" dirty="0" err="1" smtClean="0"/>
              <a:t>interferogram</a:t>
            </a:r>
            <a:r>
              <a:rPr lang="en-US" sz="1400" dirty="0" smtClean="0"/>
              <a:t>, showing the </a:t>
            </a:r>
            <a:r>
              <a:rPr lang="en-US" sz="1400" b="1" dirty="0" smtClean="0"/>
              <a:t>linear fringe discontinuities</a:t>
            </a:r>
            <a:r>
              <a:rPr lang="en-US" sz="1400" dirty="0" smtClean="0"/>
              <a:t> corresponding </a:t>
            </a:r>
            <a:r>
              <a:rPr lang="en-US" sz="1400" dirty="0"/>
              <a:t>to ground </a:t>
            </a:r>
            <a:r>
              <a:rPr lang="en-US" sz="1400" dirty="0" smtClean="0"/>
              <a:t>breakage: 1-2 </a:t>
            </a:r>
            <a:r>
              <a:rPr lang="en-US" sz="1400" dirty="0"/>
              <a:t>m displacement on the Monte </a:t>
            </a:r>
            <a:r>
              <a:rPr lang="en-US" sz="1400" dirty="0" err="1"/>
              <a:t>Vettore</a:t>
            </a:r>
            <a:r>
              <a:rPr lang="en-US" sz="1400" dirty="0"/>
              <a:t> </a:t>
            </a:r>
            <a:r>
              <a:rPr lang="en-US" sz="1400" dirty="0" smtClean="0"/>
              <a:t>fault. </a:t>
            </a:r>
            <a:endParaRPr lang="en-GB" sz="1400" dirty="0"/>
          </a:p>
        </p:txBody>
      </p:sp>
      <p:pic>
        <p:nvPicPr>
          <p:cNvPr id="7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218" y="1578344"/>
            <a:ext cx="3893116" cy="425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6606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4_EUM_template_v03">
  <a:themeElements>
    <a:clrScheme name="1_EUM_template_v03 1">
      <a:dk1>
        <a:srgbClr val="002569"/>
      </a:dk1>
      <a:lt1>
        <a:srgbClr val="FFFFFF"/>
      </a:lt1>
      <a:dk2>
        <a:srgbClr val="002569"/>
      </a:dk2>
      <a:lt2>
        <a:srgbClr val="5F758D"/>
      </a:lt2>
      <a:accent1>
        <a:srgbClr val="FF9A00"/>
      </a:accent1>
      <a:accent2>
        <a:srgbClr val="9F2D20"/>
      </a:accent2>
      <a:accent3>
        <a:srgbClr val="FFFFFF"/>
      </a:accent3>
      <a:accent4>
        <a:srgbClr val="001E59"/>
      </a:accent4>
      <a:accent5>
        <a:srgbClr val="FFCAAA"/>
      </a:accent5>
      <a:accent6>
        <a:srgbClr val="90281C"/>
      </a:accent6>
      <a:hlink>
        <a:srgbClr val="7498C0"/>
      </a:hlink>
      <a:folHlink>
        <a:srgbClr val="929497"/>
      </a:folHlink>
    </a:clrScheme>
    <a:fontScheme name="4_EUM_template_v03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7479</TotalTime>
  <Words>1854</Words>
  <Application>Microsoft Macintosh PowerPoint</Application>
  <PresentationFormat>On-screen Show (4:3)</PresentationFormat>
  <Paragraphs>196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 Unicode MS</vt:lpstr>
      <vt:lpstr>Calibri</vt:lpstr>
      <vt:lpstr>Century Gothic</vt:lpstr>
      <vt:lpstr>Courier New</vt:lpstr>
      <vt:lpstr>ＭＳ Ｐゴシック</vt:lpstr>
      <vt:lpstr>Perpetua</vt:lpstr>
      <vt:lpstr>Tahoma</vt:lpstr>
      <vt:lpstr>Times New Roman</vt:lpstr>
      <vt:lpstr>Verdana</vt:lpstr>
      <vt:lpstr>Wingdings</vt:lpstr>
      <vt:lpstr>Arial</vt:lpstr>
      <vt:lpstr>4_EUM_template_v03</vt:lpstr>
      <vt:lpstr>CEOS Disaster Risk Management  Seismic hazards Pilot Showcase </vt:lpstr>
      <vt:lpstr>Seismic Hazards pilot – Context and objectives </vt:lpstr>
      <vt:lpstr>Seismic Hazards pilot – Contributors and examples of end users </vt:lpstr>
      <vt:lpstr>Achievements – Objective A</vt:lpstr>
      <vt:lpstr>Achievements – Objective B</vt:lpstr>
      <vt:lpstr>Achievements – Objective C</vt:lpstr>
      <vt:lpstr>Achievements – Other</vt:lpstr>
      <vt:lpstr>PowerPoint Presentation</vt:lpstr>
      <vt:lpstr>PowerPoint Presentation</vt:lpstr>
      <vt:lpstr>Example: LiCSAR - Tools for automated generation of Sentinel-1 frame interferograms by COMET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CEOS Disaster Risk Management  Seismic hazards Pilot Showcase </dc:title>
  <cp:lastModifiedBy>Computing Argans</cp:lastModifiedBy>
  <cp:revision>23</cp:revision>
  <cp:lastPrinted>2017-08-30T09:55:13Z</cp:lastPrinted>
  <dcterms:modified xsi:type="dcterms:W3CDTF">2017-08-30T10:54:20Z</dcterms:modified>
</cp:coreProperties>
</file>