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387" r:id="rId3"/>
    <p:sldId id="388" r:id="rId4"/>
    <p:sldId id="389" r:id="rId5"/>
    <p:sldId id="362" r:id="rId6"/>
    <p:sldId id="363" r:id="rId7"/>
    <p:sldId id="332" r:id="rId8"/>
    <p:sldId id="385" r:id="rId9"/>
    <p:sldId id="346" r:id="rId10"/>
    <p:sldId id="357" r:id="rId11"/>
    <p:sldId id="375" r:id="rId12"/>
    <p:sldId id="390" r:id="rId13"/>
    <p:sldId id="392" r:id="rId14"/>
    <p:sldId id="393" r:id="rId15"/>
    <p:sldId id="384" r:id="rId16"/>
    <p:sldId id="394" r:id="rId17"/>
    <p:sldId id="335" r:id="rId18"/>
    <p:sldId id="377" r:id="rId19"/>
    <p:sldId id="353" r:id="rId20"/>
    <p:sldId id="369" r:id="rId21"/>
    <p:sldId id="349" r:id="rId22"/>
    <p:sldId id="355" r:id="rId23"/>
    <p:sldId id="356" r:id="rId24"/>
    <p:sldId id="391" r:id="rId25"/>
  </p:sldIdLst>
  <p:sldSz cx="9144000" cy="6858000" type="screen4x3"/>
  <p:notesSz cx="6797675" cy="9926638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oyc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CE1CB5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89165" autoAdjust="0"/>
  </p:normalViewPr>
  <p:slideViewPr>
    <p:cSldViewPr>
      <p:cViewPr>
        <p:scale>
          <a:sx n="69" d="100"/>
          <a:sy n="69" d="100"/>
        </p:scale>
        <p:origin x="-140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24" y="-114"/>
      </p:cViewPr>
      <p:guideLst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AA92A-4FEC-4714-B851-972F2DBFB9E7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21C4A40-81F1-487C-A487-9826117C1A57}">
      <dgm:prSet phldrT="[Texte]" custT="1"/>
      <dgm:spPr/>
      <dgm:t>
        <a:bodyPr/>
        <a:lstStyle/>
        <a:p>
          <a:r>
            <a:rPr lang="en-US" sz="1400" dirty="0" smtClean="0"/>
            <a:t>Forests, coastal and protected natural areas</a:t>
          </a:r>
          <a:endParaRPr lang="fr-FR" sz="1400" dirty="0"/>
        </a:p>
      </dgm:t>
    </dgm:pt>
    <dgm:pt modelId="{21309623-EEF8-42A6-86EA-78AB7C8384DF}" type="parTrans" cxnId="{0D3ABAA9-3ADD-49A7-AFF5-91CEAF4AEC99}">
      <dgm:prSet/>
      <dgm:spPr/>
      <dgm:t>
        <a:bodyPr/>
        <a:lstStyle/>
        <a:p>
          <a:endParaRPr lang="fr-FR"/>
        </a:p>
      </dgm:t>
    </dgm:pt>
    <dgm:pt modelId="{2E381861-25ED-4978-A5A6-96C92AFBBF46}" type="sibTrans" cxnId="{0D3ABAA9-3ADD-49A7-AFF5-91CEAF4AEC99}">
      <dgm:prSet/>
      <dgm:spPr/>
      <dgm:t>
        <a:bodyPr/>
        <a:lstStyle/>
        <a:p>
          <a:endParaRPr lang="fr-FR"/>
        </a:p>
      </dgm:t>
    </dgm:pt>
    <dgm:pt modelId="{C3CE3665-4914-4F6D-83A4-C1D1424C4457}">
      <dgm:prSet phldrT="[Texte]" custT="1"/>
      <dgm:spPr/>
      <dgm:t>
        <a:bodyPr/>
        <a:lstStyle/>
        <a:p>
          <a:r>
            <a:rPr lang="en-US" sz="1400" dirty="0" smtClean="0"/>
            <a:t>Health, Populations displacement</a:t>
          </a:r>
          <a:endParaRPr lang="fr-FR" sz="1400" dirty="0"/>
        </a:p>
      </dgm:t>
    </dgm:pt>
    <dgm:pt modelId="{84957F65-F758-4DE7-8B26-859BC743A028}" type="parTrans" cxnId="{F0C2E8C1-BFF9-4818-A28D-728CF4FFD464}">
      <dgm:prSet/>
      <dgm:spPr/>
      <dgm:t>
        <a:bodyPr/>
        <a:lstStyle/>
        <a:p>
          <a:endParaRPr lang="fr-FR"/>
        </a:p>
      </dgm:t>
    </dgm:pt>
    <dgm:pt modelId="{75F7C13A-0B05-4F33-87BF-7329A5AF6675}" type="sibTrans" cxnId="{F0C2E8C1-BFF9-4818-A28D-728CF4FFD464}">
      <dgm:prSet/>
      <dgm:spPr/>
      <dgm:t>
        <a:bodyPr/>
        <a:lstStyle/>
        <a:p>
          <a:endParaRPr lang="fr-FR"/>
        </a:p>
      </dgm:t>
    </dgm:pt>
    <dgm:pt modelId="{E36F3A5F-4259-49FC-BD27-2BDA97B43A7A}">
      <dgm:prSet phldrT="[Texte]" custT="1"/>
      <dgm:spPr/>
      <dgm:t>
        <a:bodyPr/>
        <a:lstStyle/>
        <a:p>
          <a:r>
            <a:rPr lang="en-US" sz="1400" dirty="0" smtClean="0"/>
            <a:t>Landslides, seismic risks</a:t>
          </a:r>
          <a:endParaRPr lang="fr-FR" sz="1400" dirty="0"/>
        </a:p>
      </dgm:t>
    </dgm:pt>
    <dgm:pt modelId="{59D11852-9A8E-428A-997D-271B2E031F35}" type="parTrans" cxnId="{333131F6-D5F8-4AD5-8FCE-4E7CD5C2B058}">
      <dgm:prSet/>
      <dgm:spPr/>
      <dgm:t>
        <a:bodyPr/>
        <a:lstStyle/>
        <a:p>
          <a:endParaRPr lang="fr-FR"/>
        </a:p>
      </dgm:t>
    </dgm:pt>
    <dgm:pt modelId="{92CA148A-4C42-45AB-948C-A1BA35D505E5}" type="sibTrans" cxnId="{333131F6-D5F8-4AD5-8FCE-4E7CD5C2B058}">
      <dgm:prSet/>
      <dgm:spPr/>
      <dgm:t>
        <a:bodyPr/>
        <a:lstStyle/>
        <a:p>
          <a:endParaRPr lang="fr-FR"/>
        </a:p>
      </dgm:t>
    </dgm:pt>
    <dgm:pt modelId="{685259F6-54B8-4426-A892-52FA218F061E}">
      <dgm:prSet phldrT="[Texte]" custT="1"/>
      <dgm:spPr/>
      <dgm:t>
        <a:bodyPr/>
        <a:lstStyle/>
        <a:p>
          <a:r>
            <a:rPr lang="en-US" sz="1400" dirty="0" smtClean="0"/>
            <a:t>Watersheds, flooding</a:t>
          </a:r>
          <a:endParaRPr lang="fr-FR" sz="1400" dirty="0"/>
        </a:p>
      </dgm:t>
    </dgm:pt>
    <dgm:pt modelId="{D50A69D8-2152-4F60-9824-C7A131D9BB81}" type="parTrans" cxnId="{368F2A99-C540-4356-8EEC-E18B638A0068}">
      <dgm:prSet/>
      <dgm:spPr/>
      <dgm:t>
        <a:bodyPr/>
        <a:lstStyle/>
        <a:p>
          <a:endParaRPr lang="fr-FR"/>
        </a:p>
      </dgm:t>
    </dgm:pt>
    <dgm:pt modelId="{2209A0B2-348C-49A2-9624-73B0BB8574E2}" type="sibTrans" cxnId="{368F2A99-C540-4356-8EEC-E18B638A0068}">
      <dgm:prSet/>
      <dgm:spPr/>
      <dgm:t>
        <a:bodyPr/>
        <a:lstStyle/>
        <a:p>
          <a:endParaRPr lang="fr-FR"/>
        </a:p>
      </dgm:t>
    </dgm:pt>
    <dgm:pt modelId="{8325D40C-E604-4CB5-8630-EDFA211340D6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sz="1400" dirty="0" smtClean="0"/>
            <a:t>Infrastructure and road communication</a:t>
          </a:r>
          <a:endParaRPr lang="fr-FR" sz="1400" dirty="0"/>
        </a:p>
      </dgm:t>
    </dgm:pt>
    <dgm:pt modelId="{0B9EFE62-2864-4B90-A7CC-EDDA73F020A3}" type="parTrans" cxnId="{9EC168D4-761B-4C18-871A-3BCC6A94A769}">
      <dgm:prSet/>
      <dgm:spPr/>
      <dgm:t>
        <a:bodyPr/>
        <a:lstStyle/>
        <a:p>
          <a:endParaRPr lang="fr-FR"/>
        </a:p>
      </dgm:t>
    </dgm:pt>
    <dgm:pt modelId="{3692BFA7-3E1D-4E48-9B77-41632C98FBD7}" type="sibTrans" cxnId="{9EC168D4-761B-4C18-871A-3BCC6A94A769}">
      <dgm:prSet/>
      <dgm:spPr/>
      <dgm:t>
        <a:bodyPr/>
        <a:lstStyle/>
        <a:p>
          <a:endParaRPr lang="fr-FR"/>
        </a:p>
      </dgm:t>
    </dgm:pt>
    <dgm:pt modelId="{6195D0AF-0700-44FC-8DC9-34D5C103BF39}">
      <dgm:prSet phldrT="[Texte]" custT="1"/>
      <dgm:spPr/>
      <dgm:t>
        <a:bodyPr/>
        <a:lstStyle/>
        <a:p>
          <a:r>
            <a:rPr lang="en-US" sz="1400" dirty="0" smtClean="0"/>
            <a:t>Agriculture and food security</a:t>
          </a:r>
          <a:endParaRPr lang="fr-FR" sz="1400" dirty="0"/>
        </a:p>
      </dgm:t>
    </dgm:pt>
    <dgm:pt modelId="{E3E8D872-2968-4C9E-AB6F-DC9AA196AA2A}" type="parTrans" cxnId="{24F6DDDE-E299-4899-99E8-CE80AB7F8D64}">
      <dgm:prSet/>
      <dgm:spPr/>
      <dgm:t>
        <a:bodyPr/>
        <a:lstStyle/>
        <a:p>
          <a:endParaRPr lang="fr-FR"/>
        </a:p>
      </dgm:t>
    </dgm:pt>
    <dgm:pt modelId="{E969B316-BD9B-4F04-983D-B9E3D092C249}" type="sibTrans" cxnId="{24F6DDDE-E299-4899-99E8-CE80AB7F8D64}">
      <dgm:prSet/>
      <dgm:spPr/>
      <dgm:t>
        <a:bodyPr/>
        <a:lstStyle/>
        <a:p>
          <a:endParaRPr lang="fr-FR"/>
        </a:p>
      </dgm:t>
    </dgm:pt>
    <dgm:pt modelId="{3A69B45F-FA74-4E1A-96F7-9B33951EE039}" type="pres">
      <dgm:prSet presAssocID="{308AA92A-4FEC-4714-B851-972F2DBFB9E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2E303E-4B53-4F9C-BF5D-12685B532531}" type="pres">
      <dgm:prSet presAssocID="{E21C4A40-81F1-487C-A487-9826117C1A57}" presName="node" presStyleLbl="node1" presStyleIdx="0" presStyleCnt="6" custScaleX="219399" custScaleY="82698" custRadScaleRad="10831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C8175D4-8091-47DA-90B5-E585E456E8D0}" type="pres">
      <dgm:prSet presAssocID="{E21C4A40-81F1-487C-A487-9826117C1A57}" presName="spNode" presStyleCnt="0"/>
      <dgm:spPr/>
    </dgm:pt>
    <dgm:pt modelId="{0571B9F9-548E-424D-B8A4-9C8D78910F56}" type="pres">
      <dgm:prSet presAssocID="{2E381861-25ED-4978-A5A6-96C92AFBBF46}" presName="sibTrans" presStyleLbl="sibTrans1D1" presStyleIdx="0" presStyleCnt="6"/>
      <dgm:spPr/>
      <dgm:t>
        <a:bodyPr/>
        <a:lstStyle/>
        <a:p>
          <a:endParaRPr lang="en-US"/>
        </a:p>
      </dgm:t>
    </dgm:pt>
    <dgm:pt modelId="{E6DFEF48-A7C4-473E-8B9C-50DDE1124E6D}" type="pres">
      <dgm:prSet presAssocID="{C3CE3665-4914-4F6D-83A4-C1D1424C4457}" presName="node" presStyleLbl="node1" presStyleIdx="1" presStyleCnt="6" custScaleX="219399" custScaleY="82698" custRadScaleRad="132542" custRadScaleInc="407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56AC8E8-71E5-4A83-8ECD-C5688D46EC57}" type="pres">
      <dgm:prSet presAssocID="{C3CE3665-4914-4F6D-83A4-C1D1424C4457}" presName="spNode" presStyleCnt="0"/>
      <dgm:spPr/>
    </dgm:pt>
    <dgm:pt modelId="{7DE70CFB-A100-4F3F-9E79-48C15CABD1CD}" type="pres">
      <dgm:prSet presAssocID="{75F7C13A-0B05-4F33-87BF-7329A5AF6675}" presName="sibTrans" presStyleLbl="sibTrans1D1" presStyleIdx="1" presStyleCnt="6"/>
      <dgm:spPr/>
      <dgm:t>
        <a:bodyPr/>
        <a:lstStyle/>
        <a:p>
          <a:endParaRPr lang="en-US"/>
        </a:p>
      </dgm:t>
    </dgm:pt>
    <dgm:pt modelId="{A48FD4C1-E00B-44FC-ABB8-DCC21F5C2EF2}" type="pres">
      <dgm:prSet presAssocID="{E36F3A5F-4259-49FC-BD27-2BDA97B43A7A}" presName="node" presStyleLbl="node1" presStyleIdx="2" presStyleCnt="6" custScaleX="219399" custScaleY="82698" custRadScaleRad="125955" custRadScaleInc="-721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20749E-69A5-44B3-AF0A-9BBAFCE50121}" type="pres">
      <dgm:prSet presAssocID="{E36F3A5F-4259-49FC-BD27-2BDA97B43A7A}" presName="spNode" presStyleCnt="0"/>
      <dgm:spPr/>
    </dgm:pt>
    <dgm:pt modelId="{42EC352E-E5BB-4FF2-954A-97072C0F9CB0}" type="pres">
      <dgm:prSet presAssocID="{92CA148A-4C42-45AB-948C-A1BA35D505E5}" presName="sibTrans" presStyleLbl="sibTrans1D1" presStyleIdx="2" presStyleCnt="6"/>
      <dgm:spPr/>
      <dgm:t>
        <a:bodyPr/>
        <a:lstStyle/>
        <a:p>
          <a:endParaRPr lang="en-US"/>
        </a:p>
      </dgm:t>
    </dgm:pt>
    <dgm:pt modelId="{E26EA48E-B649-4B13-945A-55444E3EA730}" type="pres">
      <dgm:prSet presAssocID="{685259F6-54B8-4426-A892-52FA218F061E}" presName="node" presStyleLbl="node1" presStyleIdx="3" presStyleCnt="6" custScaleX="219399" custScaleY="86722" custRadScaleRad="100108" custRadScaleInc="1332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BEF705-E50B-4BC1-A355-DA5B5B8347FA}" type="pres">
      <dgm:prSet presAssocID="{685259F6-54B8-4426-A892-52FA218F061E}" presName="spNode" presStyleCnt="0"/>
      <dgm:spPr/>
    </dgm:pt>
    <dgm:pt modelId="{8083A270-6727-465E-B5CC-A985799D4606}" type="pres">
      <dgm:prSet presAssocID="{2209A0B2-348C-49A2-9624-73B0BB8574E2}" presName="sibTrans" presStyleLbl="sibTrans1D1" presStyleIdx="3" presStyleCnt="6"/>
      <dgm:spPr/>
      <dgm:t>
        <a:bodyPr/>
        <a:lstStyle/>
        <a:p>
          <a:endParaRPr lang="en-US"/>
        </a:p>
      </dgm:t>
    </dgm:pt>
    <dgm:pt modelId="{60BE5653-9EBE-40C3-88D9-B11A009E496E}" type="pres">
      <dgm:prSet presAssocID="{6195D0AF-0700-44FC-8DC9-34D5C103BF39}" presName="node" presStyleLbl="node1" presStyleIdx="4" presStyleCnt="6" custScaleX="219399" custScaleY="82698" custRadScaleRad="149337" custRadScaleInc="81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FA459-4C83-48F0-9F79-60830D1E6E70}" type="pres">
      <dgm:prSet presAssocID="{6195D0AF-0700-44FC-8DC9-34D5C103BF39}" presName="spNode" presStyleCnt="0"/>
      <dgm:spPr/>
    </dgm:pt>
    <dgm:pt modelId="{0B3CDFFB-43B8-4A49-8C93-0A9402C2AE28}" type="pres">
      <dgm:prSet presAssocID="{E969B316-BD9B-4F04-983D-B9E3D092C249}" presName="sibTrans" presStyleLbl="sibTrans1D1" presStyleIdx="4" presStyleCnt="6"/>
      <dgm:spPr/>
      <dgm:t>
        <a:bodyPr/>
        <a:lstStyle/>
        <a:p>
          <a:endParaRPr lang="en-US"/>
        </a:p>
      </dgm:t>
    </dgm:pt>
    <dgm:pt modelId="{DF189204-4725-4B57-8300-C191CD4FFF2A}" type="pres">
      <dgm:prSet presAssocID="{8325D40C-E604-4CB5-8630-EDFA211340D6}" presName="node" presStyleLbl="node1" presStyleIdx="5" presStyleCnt="6" custScaleX="205372" custScaleY="106037" custRadScaleRad="158502" custRadScaleInc="-4987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35D7A3E-5143-4980-BB2F-CACFB5C8160A}" type="pres">
      <dgm:prSet presAssocID="{8325D40C-E604-4CB5-8630-EDFA211340D6}" presName="spNode" presStyleCnt="0"/>
      <dgm:spPr/>
    </dgm:pt>
    <dgm:pt modelId="{C67A8235-883F-46ED-B8B3-9099013411EC}" type="pres">
      <dgm:prSet presAssocID="{3692BFA7-3E1D-4E48-9B77-41632C98FBD7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24F6DDDE-E299-4899-99E8-CE80AB7F8D64}" srcId="{308AA92A-4FEC-4714-B851-972F2DBFB9E7}" destId="{6195D0AF-0700-44FC-8DC9-34D5C103BF39}" srcOrd="4" destOrd="0" parTransId="{E3E8D872-2968-4C9E-AB6F-DC9AA196AA2A}" sibTransId="{E969B316-BD9B-4F04-983D-B9E3D092C249}"/>
    <dgm:cxn modelId="{5CE80C89-EF53-4B32-A7A1-7A106CC9F266}" type="presOf" srcId="{E36F3A5F-4259-49FC-BD27-2BDA97B43A7A}" destId="{A48FD4C1-E00B-44FC-ABB8-DCC21F5C2EF2}" srcOrd="0" destOrd="0" presId="urn:microsoft.com/office/officeart/2005/8/layout/cycle6"/>
    <dgm:cxn modelId="{F0C2E8C1-BFF9-4818-A28D-728CF4FFD464}" srcId="{308AA92A-4FEC-4714-B851-972F2DBFB9E7}" destId="{C3CE3665-4914-4F6D-83A4-C1D1424C4457}" srcOrd="1" destOrd="0" parTransId="{84957F65-F758-4DE7-8B26-859BC743A028}" sibTransId="{75F7C13A-0B05-4F33-87BF-7329A5AF6675}"/>
    <dgm:cxn modelId="{0D3ABAA9-3ADD-49A7-AFF5-91CEAF4AEC99}" srcId="{308AA92A-4FEC-4714-B851-972F2DBFB9E7}" destId="{E21C4A40-81F1-487C-A487-9826117C1A57}" srcOrd="0" destOrd="0" parTransId="{21309623-EEF8-42A6-86EA-78AB7C8384DF}" sibTransId="{2E381861-25ED-4978-A5A6-96C92AFBBF46}"/>
    <dgm:cxn modelId="{10CBFA59-A827-4396-A089-0E276DFC07F3}" type="presOf" srcId="{6195D0AF-0700-44FC-8DC9-34D5C103BF39}" destId="{60BE5653-9EBE-40C3-88D9-B11A009E496E}" srcOrd="0" destOrd="0" presId="urn:microsoft.com/office/officeart/2005/8/layout/cycle6"/>
    <dgm:cxn modelId="{D7F4A462-DC0A-482A-94EF-A81BE1B18239}" type="presOf" srcId="{75F7C13A-0B05-4F33-87BF-7329A5AF6675}" destId="{7DE70CFB-A100-4F3F-9E79-48C15CABD1CD}" srcOrd="0" destOrd="0" presId="urn:microsoft.com/office/officeart/2005/8/layout/cycle6"/>
    <dgm:cxn modelId="{F50B1D0E-C64C-4382-A4C9-F45B19811BD1}" type="presOf" srcId="{8325D40C-E604-4CB5-8630-EDFA211340D6}" destId="{DF189204-4725-4B57-8300-C191CD4FFF2A}" srcOrd="0" destOrd="0" presId="urn:microsoft.com/office/officeart/2005/8/layout/cycle6"/>
    <dgm:cxn modelId="{333131F6-D5F8-4AD5-8FCE-4E7CD5C2B058}" srcId="{308AA92A-4FEC-4714-B851-972F2DBFB9E7}" destId="{E36F3A5F-4259-49FC-BD27-2BDA97B43A7A}" srcOrd="2" destOrd="0" parTransId="{59D11852-9A8E-428A-997D-271B2E031F35}" sibTransId="{92CA148A-4C42-45AB-948C-A1BA35D505E5}"/>
    <dgm:cxn modelId="{847F5DC7-2CD1-4AF7-9151-92B64BD171D7}" type="presOf" srcId="{2E381861-25ED-4978-A5A6-96C92AFBBF46}" destId="{0571B9F9-548E-424D-B8A4-9C8D78910F56}" srcOrd="0" destOrd="0" presId="urn:microsoft.com/office/officeart/2005/8/layout/cycle6"/>
    <dgm:cxn modelId="{3137B480-1773-4BB2-956B-2CF5118F59E0}" type="presOf" srcId="{2209A0B2-348C-49A2-9624-73B0BB8574E2}" destId="{8083A270-6727-465E-B5CC-A985799D4606}" srcOrd="0" destOrd="0" presId="urn:microsoft.com/office/officeart/2005/8/layout/cycle6"/>
    <dgm:cxn modelId="{9EC168D4-761B-4C18-871A-3BCC6A94A769}" srcId="{308AA92A-4FEC-4714-B851-972F2DBFB9E7}" destId="{8325D40C-E604-4CB5-8630-EDFA211340D6}" srcOrd="5" destOrd="0" parTransId="{0B9EFE62-2864-4B90-A7CC-EDDA73F020A3}" sibTransId="{3692BFA7-3E1D-4E48-9B77-41632C98FBD7}"/>
    <dgm:cxn modelId="{49F54A7E-5224-46DE-838F-B243FDAE415E}" type="presOf" srcId="{E969B316-BD9B-4F04-983D-B9E3D092C249}" destId="{0B3CDFFB-43B8-4A49-8C93-0A9402C2AE28}" srcOrd="0" destOrd="0" presId="urn:microsoft.com/office/officeart/2005/8/layout/cycle6"/>
    <dgm:cxn modelId="{F87B752A-4957-487C-93F1-BAB2F4F0990C}" type="presOf" srcId="{685259F6-54B8-4426-A892-52FA218F061E}" destId="{E26EA48E-B649-4B13-945A-55444E3EA730}" srcOrd="0" destOrd="0" presId="urn:microsoft.com/office/officeart/2005/8/layout/cycle6"/>
    <dgm:cxn modelId="{368F2A99-C540-4356-8EEC-E18B638A0068}" srcId="{308AA92A-4FEC-4714-B851-972F2DBFB9E7}" destId="{685259F6-54B8-4426-A892-52FA218F061E}" srcOrd="3" destOrd="0" parTransId="{D50A69D8-2152-4F60-9824-C7A131D9BB81}" sibTransId="{2209A0B2-348C-49A2-9624-73B0BB8574E2}"/>
    <dgm:cxn modelId="{10EAFCCF-09F3-4B81-BAF6-E9B071C51CAE}" type="presOf" srcId="{E21C4A40-81F1-487C-A487-9826117C1A57}" destId="{F02E303E-4B53-4F9C-BF5D-12685B532531}" srcOrd="0" destOrd="0" presId="urn:microsoft.com/office/officeart/2005/8/layout/cycle6"/>
    <dgm:cxn modelId="{BF0EAA01-A61E-455C-9962-0090D1860D78}" type="presOf" srcId="{C3CE3665-4914-4F6D-83A4-C1D1424C4457}" destId="{E6DFEF48-A7C4-473E-8B9C-50DDE1124E6D}" srcOrd="0" destOrd="0" presId="urn:microsoft.com/office/officeart/2005/8/layout/cycle6"/>
    <dgm:cxn modelId="{0D19124F-65CA-4174-B494-9F7243A6189C}" type="presOf" srcId="{92CA148A-4C42-45AB-948C-A1BA35D505E5}" destId="{42EC352E-E5BB-4FF2-954A-97072C0F9CB0}" srcOrd="0" destOrd="0" presId="urn:microsoft.com/office/officeart/2005/8/layout/cycle6"/>
    <dgm:cxn modelId="{9C28CA46-EDDB-46D9-BDC1-DE9C9C88BF3A}" type="presOf" srcId="{3692BFA7-3E1D-4E48-9B77-41632C98FBD7}" destId="{C67A8235-883F-46ED-B8B3-9099013411EC}" srcOrd="0" destOrd="0" presId="urn:microsoft.com/office/officeart/2005/8/layout/cycle6"/>
    <dgm:cxn modelId="{E28E42FC-1DEA-4249-97C0-338FA59BF1E0}" type="presOf" srcId="{308AA92A-4FEC-4714-B851-972F2DBFB9E7}" destId="{3A69B45F-FA74-4E1A-96F7-9B33951EE039}" srcOrd="0" destOrd="0" presId="urn:microsoft.com/office/officeart/2005/8/layout/cycle6"/>
    <dgm:cxn modelId="{05E7F804-C4E0-4E6B-97C7-A97DDDCF1C21}" type="presParOf" srcId="{3A69B45F-FA74-4E1A-96F7-9B33951EE039}" destId="{F02E303E-4B53-4F9C-BF5D-12685B532531}" srcOrd="0" destOrd="0" presId="urn:microsoft.com/office/officeart/2005/8/layout/cycle6"/>
    <dgm:cxn modelId="{2D6F60F9-F26B-45A4-B3DF-09D384C59EE7}" type="presParOf" srcId="{3A69B45F-FA74-4E1A-96F7-9B33951EE039}" destId="{BC8175D4-8091-47DA-90B5-E585E456E8D0}" srcOrd="1" destOrd="0" presId="urn:microsoft.com/office/officeart/2005/8/layout/cycle6"/>
    <dgm:cxn modelId="{9A1A1EBE-7261-4762-BAD0-E172866D31D5}" type="presParOf" srcId="{3A69B45F-FA74-4E1A-96F7-9B33951EE039}" destId="{0571B9F9-548E-424D-B8A4-9C8D78910F56}" srcOrd="2" destOrd="0" presId="urn:microsoft.com/office/officeart/2005/8/layout/cycle6"/>
    <dgm:cxn modelId="{4C2ED507-24A2-4114-94CA-D2B4C2B4E1A3}" type="presParOf" srcId="{3A69B45F-FA74-4E1A-96F7-9B33951EE039}" destId="{E6DFEF48-A7C4-473E-8B9C-50DDE1124E6D}" srcOrd="3" destOrd="0" presId="urn:microsoft.com/office/officeart/2005/8/layout/cycle6"/>
    <dgm:cxn modelId="{F2F2F62D-74A4-4F47-AE52-F2BA4387E699}" type="presParOf" srcId="{3A69B45F-FA74-4E1A-96F7-9B33951EE039}" destId="{656AC8E8-71E5-4A83-8ECD-C5688D46EC57}" srcOrd="4" destOrd="0" presId="urn:microsoft.com/office/officeart/2005/8/layout/cycle6"/>
    <dgm:cxn modelId="{DB69DEFB-8A31-4BC9-AF34-D436B969F0DB}" type="presParOf" srcId="{3A69B45F-FA74-4E1A-96F7-9B33951EE039}" destId="{7DE70CFB-A100-4F3F-9E79-48C15CABD1CD}" srcOrd="5" destOrd="0" presId="urn:microsoft.com/office/officeart/2005/8/layout/cycle6"/>
    <dgm:cxn modelId="{2D7A0266-7ADF-4014-8A8A-D7132674BA03}" type="presParOf" srcId="{3A69B45F-FA74-4E1A-96F7-9B33951EE039}" destId="{A48FD4C1-E00B-44FC-ABB8-DCC21F5C2EF2}" srcOrd="6" destOrd="0" presId="urn:microsoft.com/office/officeart/2005/8/layout/cycle6"/>
    <dgm:cxn modelId="{B5C36C51-8834-44B9-96A2-30935CC4BF6C}" type="presParOf" srcId="{3A69B45F-FA74-4E1A-96F7-9B33951EE039}" destId="{7520749E-69A5-44B3-AF0A-9BBAFCE50121}" srcOrd="7" destOrd="0" presId="urn:microsoft.com/office/officeart/2005/8/layout/cycle6"/>
    <dgm:cxn modelId="{2ABCF826-A2F2-45D9-8E1B-5D02E3322465}" type="presParOf" srcId="{3A69B45F-FA74-4E1A-96F7-9B33951EE039}" destId="{42EC352E-E5BB-4FF2-954A-97072C0F9CB0}" srcOrd="8" destOrd="0" presId="urn:microsoft.com/office/officeart/2005/8/layout/cycle6"/>
    <dgm:cxn modelId="{93A002D8-3B78-4D3E-BC5F-266986BC6896}" type="presParOf" srcId="{3A69B45F-FA74-4E1A-96F7-9B33951EE039}" destId="{E26EA48E-B649-4B13-945A-55444E3EA730}" srcOrd="9" destOrd="0" presId="urn:microsoft.com/office/officeart/2005/8/layout/cycle6"/>
    <dgm:cxn modelId="{CD44C172-B0CE-4E57-8AA2-1AC6FCDC2BC5}" type="presParOf" srcId="{3A69B45F-FA74-4E1A-96F7-9B33951EE039}" destId="{1FBEF705-E50B-4BC1-A355-DA5B5B8347FA}" srcOrd="10" destOrd="0" presId="urn:microsoft.com/office/officeart/2005/8/layout/cycle6"/>
    <dgm:cxn modelId="{D2AA8A4E-04A2-4AEE-B1D1-C37EA29A57CD}" type="presParOf" srcId="{3A69B45F-FA74-4E1A-96F7-9B33951EE039}" destId="{8083A270-6727-465E-B5CC-A985799D4606}" srcOrd="11" destOrd="0" presId="urn:microsoft.com/office/officeart/2005/8/layout/cycle6"/>
    <dgm:cxn modelId="{A945E4BC-0487-4917-9B6C-7D4B51C7E467}" type="presParOf" srcId="{3A69B45F-FA74-4E1A-96F7-9B33951EE039}" destId="{60BE5653-9EBE-40C3-88D9-B11A009E496E}" srcOrd="12" destOrd="0" presId="urn:microsoft.com/office/officeart/2005/8/layout/cycle6"/>
    <dgm:cxn modelId="{FB6BFF96-8131-426C-B34B-C8BCAFE560A2}" type="presParOf" srcId="{3A69B45F-FA74-4E1A-96F7-9B33951EE039}" destId="{402FA459-4C83-48F0-9F79-60830D1E6E70}" srcOrd="13" destOrd="0" presId="urn:microsoft.com/office/officeart/2005/8/layout/cycle6"/>
    <dgm:cxn modelId="{DB1C93F3-D0B6-406C-A791-F826DAA5E3CA}" type="presParOf" srcId="{3A69B45F-FA74-4E1A-96F7-9B33951EE039}" destId="{0B3CDFFB-43B8-4A49-8C93-0A9402C2AE28}" srcOrd="14" destOrd="0" presId="urn:microsoft.com/office/officeart/2005/8/layout/cycle6"/>
    <dgm:cxn modelId="{76651A15-0CF5-465C-92F8-020DD183C744}" type="presParOf" srcId="{3A69B45F-FA74-4E1A-96F7-9B33951EE039}" destId="{DF189204-4725-4B57-8300-C191CD4FFF2A}" srcOrd="15" destOrd="0" presId="urn:microsoft.com/office/officeart/2005/8/layout/cycle6"/>
    <dgm:cxn modelId="{96FECA10-FD30-42D1-B065-F624E095D75F}" type="presParOf" srcId="{3A69B45F-FA74-4E1A-96F7-9B33951EE039}" destId="{535D7A3E-5143-4980-BB2F-CACFB5C8160A}" srcOrd="16" destOrd="0" presId="urn:microsoft.com/office/officeart/2005/8/layout/cycle6"/>
    <dgm:cxn modelId="{D847FCA6-6947-498F-A494-5250BECD2107}" type="presParOf" srcId="{3A69B45F-FA74-4E1A-96F7-9B33951EE039}" destId="{C67A8235-883F-46ED-B8B3-9099013411EC}" srcOrd="17" destOrd="0" presId="urn:microsoft.com/office/officeart/2005/8/layout/cycle6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E303E-4B53-4F9C-BF5D-12685B532531}">
      <dsp:nvSpPr>
        <dsp:cNvPr id="0" name=""/>
        <dsp:cNvSpPr/>
      </dsp:nvSpPr>
      <dsp:spPr>
        <a:xfrm>
          <a:off x="3469969" y="0"/>
          <a:ext cx="2204060" cy="5400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Forests, coastal and protected natural areas</a:t>
          </a:r>
          <a:endParaRPr lang="fr-FR" sz="1400" kern="1200" dirty="0"/>
        </a:p>
      </dsp:txBody>
      <dsp:txXfrm>
        <a:off x="3496330" y="26361"/>
        <a:ext cx="2151338" cy="487282"/>
      </dsp:txXfrm>
    </dsp:sp>
    <dsp:sp modelId="{0571B9F9-548E-424D-B8A4-9C8D78910F56}">
      <dsp:nvSpPr>
        <dsp:cNvPr id="0" name=""/>
        <dsp:cNvSpPr/>
      </dsp:nvSpPr>
      <dsp:spPr>
        <a:xfrm>
          <a:off x="3378572" y="516184"/>
          <a:ext cx="3078056" cy="3078056"/>
        </a:xfrm>
        <a:custGeom>
          <a:avLst/>
          <a:gdLst/>
          <a:ahLst/>
          <a:cxnLst/>
          <a:rect l="0" t="0" r="0" b="0"/>
          <a:pathLst>
            <a:path>
              <a:moveTo>
                <a:pt x="1815872" y="25104"/>
              </a:moveTo>
              <a:arcTo wR="1539028" hR="1539028" stAng="16821776" swAng="1599457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DFEF48-A7C4-473E-8B9C-50DDE1124E6D}">
      <dsp:nvSpPr>
        <dsp:cNvPr id="0" name=""/>
        <dsp:cNvSpPr/>
      </dsp:nvSpPr>
      <dsp:spPr>
        <a:xfrm>
          <a:off x="5363311" y="830793"/>
          <a:ext cx="2204060" cy="5400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Health, Populations displacement</a:t>
          </a:r>
          <a:endParaRPr lang="fr-FR" sz="1400" kern="1200" dirty="0"/>
        </a:p>
      </dsp:txBody>
      <dsp:txXfrm>
        <a:off x="5389672" y="857154"/>
        <a:ext cx="2151338" cy="487282"/>
      </dsp:txXfrm>
    </dsp:sp>
    <dsp:sp modelId="{7DE70CFB-A100-4F3F-9E79-48C15CABD1CD}">
      <dsp:nvSpPr>
        <dsp:cNvPr id="0" name=""/>
        <dsp:cNvSpPr/>
      </dsp:nvSpPr>
      <dsp:spPr>
        <a:xfrm>
          <a:off x="3495197" y="84579"/>
          <a:ext cx="3078056" cy="3078056"/>
        </a:xfrm>
        <a:custGeom>
          <a:avLst/>
          <a:gdLst/>
          <a:ahLst/>
          <a:cxnLst/>
          <a:rect l="0" t="0" r="0" b="0"/>
          <a:pathLst>
            <a:path>
              <a:moveTo>
                <a:pt x="3058351" y="1293539"/>
              </a:moveTo>
              <a:arcTo wR="1539028" hR="1539028" stAng="21049297" swAng="164056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D4C1-E00B-44FC-ABB8-DCC21F5C2EF2}">
      <dsp:nvSpPr>
        <dsp:cNvPr id="0" name=""/>
        <dsp:cNvSpPr/>
      </dsp:nvSpPr>
      <dsp:spPr>
        <a:xfrm>
          <a:off x="5337264" y="2110432"/>
          <a:ext cx="2204060" cy="5400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Landslides, seismic risks</a:t>
          </a:r>
          <a:endParaRPr lang="fr-FR" sz="1400" kern="1200" dirty="0"/>
        </a:p>
      </dsp:txBody>
      <dsp:txXfrm>
        <a:off x="5363625" y="2136793"/>
        <a:ext cx="2151338" cy="487282"/>
      </dsp:txXfrm>
    </dsp:sp>
    <dsp:sp modelId="{42EC352E-E5BB-4FF2-954A-97072C0F9CB0}">
      <dsp:nvSpPr>
        <dsp:cNvPr id="0" name=""/>
        <dsp:cNvSpPr/>
      </dsp:nvSpPr>
      <dsp:spPr>
        <a:xfrm>
          <a:off x="3266472" y="55624"/>
          <a:ext cx="3078056" cy="3078056"/>
        </a:xfrm>
        <a:custGeom>
          <a:avLst/>
          <a:gdLst/>
          <a:ahLst/>
          <a:cxnLst/>
          <a:rect l="0" t="0" r="0" b="0"/>
          <a:pathLst>
            <a:path>
              <a:moveTo>
                <a:pt x="2651928" y="2602070"/>
              </a:moveTo>
              <a:arcTo wR="1539028" hR="1539028" stAng="2621245" swAng="2232002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EA48E-B649-4B13-945A-55444E3EA730}">
      <dsp:nvSpPr>
        <dsp:cNvPr id="0" name=""/>
        <dsp:cNvSpPr/>
      </dsp:nvSpPr>
      <dsp:spPr>
        <a:xfrm>
          <a:off x="3398312" y="3115809"/>
          <a:ext cx="2204060" cy="566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Watersheds, flooding</a:t>
          </a:r>
          <a:endParaRPr lang="fr-FR" sz="1400" kern="1200" dirty="0"/>
        </a:p>
      </dsp:txBody>
      <dsp:txXfrm>
        <a:off x="3425956" y="3143453"/>
        <a:ext cx="2148772" cy="510992"/>
      </dsp:txXfrm>
    </dsp:sp>
    <dsp:sp modelId="{8083A270-6727-465E-B5CC-A985799D4606}">
      <dsp:nvSpPr>
        <dsp:cNvPr id="0" name=""/>
        <dsp:cNvSpPr/>
      </dsp:nvSpPr>
      <dsp:spPr>
        <a:xfrm>
          <a:off x="2471078" y="42770"/>
          <a:ext cx="3078056" cy="3078056"/>
        </a:xfrm>
        <a:custGeom>
          <a:avLst/>
          <a:gdLst/>
          <a:ahLst/>
          <a:cxnLst/>
          <a:rect l="0" t="0" r="0" b="0"/>
          <a:pathLst>
            <a:path>
              <a:moveTo>
                <a:pt x="1404304" y="3072148"/>
              </a:moveTo>
              <a:arcTo wR="1539028" hR="1539028" stAng="5701320" swAng="236636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E5653-9EBE-40C3-88D9-B11A009E496E}">
      <dsp:nvSpPr>
        <dsp:cNvPr id="0" name=""/>
        <dsp:cNvSpPr/>
      </dsp:nvSpPr>
      <dsp:spPr>
        <a:xfrm>
          <a:off x="1236664" y="2132793"/>
          <a:ext cx="2204060" cy="5400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Agriculture and food security</a:t>
          </a:r>
          <a:endParaRPr lang="fr-FR" sz="1400" kern="1200" dirty="0"/>
        </a:p>
      </dsp:txBody>
      <dsp:txXfrm>
        <a:off x="1263025" y="2159154"/>
        <a:ext cx="2151338" cy="487282"/>
      </dsp:txXfrm>
    </dsp:sp>
    <dsp:sp modelId="{0B3CDFFB-43B8-4A49-8C93-0A9402C2AE28}">
      <dsp:nvSpPr>
        <dsp:cNvPr id="0" name=""/>
        <dsp:cNvSpPr/>
      </dsp:nvSpPr>
      <dsp:spPr>
        <a:xfrm>
          <a:off x="2172473" y="4099"/>
          <a:ext cx="3078056" cy="3078056"/>
        </a:xfrm>
        <a:custGeom>
          <a:avLst/>
          <a:gdLst/>
          <a:ahLst/>
          <a:cxnLst/>
          <a:rect l="0" t="0" r="0" b="0"/>
          <a:pathLst>
            <a:path>
              <a:moveTo>
                <a:pt x="114513" y="2121578"/>
              </a:moveTo>
              <a:arcTo wR="1539028" hR="1539028" stAng="9465485" swAng="1703082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189204-4725-4B57-8300-C191CD4FFF2A}">
      <dsp:nvSpPr>
        <dsp:cNvPr id="0" name=""/>
        <dsp:cNvSpPr/>
      </dsp:nvSpPr>
      <dsp:spPr>
        <a:xfrm>
          <a:off x="1248519" y="678387"/>
          <a:ext cx="2063146" cy="692404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Infrastructure and road communication</a:t>
          </a:r>
          <a:endParaRPr lang="fr-FR" sz="1400" kern="1200" dirty="0"/>
        </a:p>
      </dsp:txBody>
      <dsp:txXfrm>
        <a:off x="1282319" y="712187"/>
        <a:ext cx="1995546" cy="624804"/>
      </dsp:txXfrm>
    </dsp:sp>
    <dsp:sp modelId="{C67A8235-883F-46ED-B8B3-9099013411EC}">
      <dsp:nvSpPr>
        <dsp:cNvPr id="0" name=""/>
        <dsp:cNvSpPr/>
      </dsp:nvSpPr>
      <dsp:spPr>
        <a:xfrm>
          <a:off x="2468573" y="518617"/>
          <a:ext cx="3078056" cy="3078056"/>
        </a:xfrm>
        <a:custGeom>
          <a:avLst/>
          <a:gdLst/>
          <a:ahLst/>
          <a:cxnLst/>
          <a:rect l="0" t="0" r="0" b="0"/>
          <a:pathLst>
            <a:path>
              <a:moveTo>
                <a:pt x="847229" y="164247"/>
              </a:moveTo>
              <a:arcTo wR="1539028" hR="1539028" stAng="14597291" swAng="1018584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6358" y="4715154"/>
            <a:ext cx="4984962" cy="4466987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1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12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123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535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366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46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71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805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5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588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Times New Roman" pitchFamily="-106" charset="0"/>
              </a:rPr>
              <a:t>Space agencies have traditionally </a:t>
            </a:r>
            <a:r>
              <a:rPr lang="en-US" dirty="0" smtClean="0">
                <a:latin typeface="Times New Roman" pitchFamily="-106" charset="0"/>
              </a:rPr>
              <a:t>focused </a:t>
            </a:r>
            <a:r>
              <a:rPr lang="en-US" dirty="0" smtClean="0">
                <a:latin typeface="Times New Roman" pitchFamily="-106" charset="0"/>
              </a:rPr>
              <a:t>on response, with some degree of success</a:t>
            </a:r>
            <a:r>
              <a:rPr lang="en-US" dirty="0" smtClean="0">
                <a:latin typeface="Times New Roman" pitchFamily="-106" charset="0"/>
              </a:rPr>
              <a:t>.</a:t>
            </a:r>
            <a:r>
              <a:rPr lang="en-US" baseline="0" dirty="0" smtClean="0">
                <a:latin typeface="Times New Roman" pitchFamily="-106" charset="0"/>
              </a:rPr>
              <a:t> But other phases could benefit a lot from EO satellite images, among which the months et years after a major disaster, for addressing recovery and rehabilitation issues. </a:t>
            </a: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103343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Centre national </a:t>
            </a:r>
            <a:r>
              <a:rPr lang="en-US" sz="1000" dirty="0" err="1"/>
              <a:t>d’information</a:t>
            </a:r>
            <a:r>
              <a:rPr lang="en-US" sz="1000" dirty="0"/>
              <a:t> geo-</a:t>
            </a:r>
            <a:r>
              <a:rPr lang="en-US" sz="1000" dirty="0" err="1"/>
              <a:t>spatiale</a:t>
            </a:r>
            <a:r>
              <a:rPr lang="en-US" sz="1000" dirty="0"/>
              <a:t> (CNIGS)</a:t>
            </a:r>
          </a:p>
          <a:p>
            <a:r>
              <a:rPr lang="en-US" sz="1000" dirty="0"/>
              <a:t>CIAT </a:t>
            </a:r>
            <a:r>
              <a:rPr lang="mr-IN" sz="1000" dirty="0"/>
              <a:t>–</a:t>
            </a:r>
            <a:r>
              <a:rPr lang="en-US" sz="1000" dirty="0"/>
              <a:t> </a:t>
            </a:r>
            <a:r>
              <a:rPr lang="en-US" sz="1000" dirty="0" err="1"/>
              <a:t>Comite</a:t>
            </a:r>
            <a:r>
              <a:rPr lang="en-US" sz="1000" dirty="0"/>
              <a:t> </a:t>
            </a:r>
            <a:r>
              <a:rPr lang="en-US" sz="1000" dirty="0" err="1"/>
              <a:t>interministeriel</a:t>
            </a:r>
            <a:r>
              <a:rPr lang="en-US" sz="1000" dirty="0"/>
              <a:t> pour </a:t>
            </a:r>
            <a:r>
              <a:rPr lang="en-US" sz="1000" dirty="0" err="1"/>
              <a:t>l’amenagement</a:t>
            </a:r>
            <a:r>
              <a:rPr lang="en-US" sz="1000" dirty="0"/>
              <a:t> du </a:t>
            </a:r>
            <a:r>
              <a:rPr lang="en-US" sz="1000" dirty="0" err="1"/>
              <a:t>Territoire</a:t>
            </a:r>
            <a:endParaRPr lang="en-US" sz="1000" dirty="0"/>
          </a:p>
          <a:p>
            <a:r>
              <a:rPr lang="en-US" sz="1000" dirty="0"/>
              <a:t>ONEV </a:t>
            </a:r>
            <a:r>
              <a:rPr lang="mr-IN" sz="1000" dirty="0"/>
              <a:t>–</a:t>
            </a:r>
            <a:r>
              <a:rPr lang="en-US" sz="1000" dirty="0"/>
              <a:t> </a:t>
            </a:r>
            <a:r>
              <a:rPr lang="en-US" sz="1000" dirty="0" err="1"/>
              <a:t>Observatoire</a:t>
            </a:r>
            <a:r>
              <a:rPr lang="en-US" sz="1000" baseline="0" dirty="0"/>
              <a:t> national pour </a:t>
            </a:r>
            <a:r>
              <a:rPr lang="en-US" sz="1000" baseline="0" dirty="0" err="1"/>
              <a:t>l’environnement</a:t>
            </a:r>
            <a:r>
              <a:rPr lang="en-US" sz="1000" baseline="0" dirty="0"/>
              <a:t> et la </a:t>
            </a:r>
            <a:r>
              <a:rPr lang="en-US" sz="1000" baseline="0" dirty="0" err="1"/>
              <a:t>vulnerabilite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58289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90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068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availability and sharing of timely and relevant information is critical for assisting </a:t>
            </a:r>
            <a:r>
              <a:rPr lang="en-US" dirty="0" smtClean="0"/>
              <a:t>rescue</a:t>
            </a:r>
            <a:r>
              <a:rPr lang="en-US" baseline="0" dirty="0" smtClean="0"/>
              <a:t> and </a:t>
            </a:r>
            <a:r>
              <a:rPr lang="en-US" dirty="0" smtClean="0"/>
              <a:t>humanitarian </a:t>
            </a:r>
            <a:r>
              <a:rPr lang="en-US" dirty="0" smtClean="0"/>
              <a:t>operations</a:t>
            </a:r>
            <a:r>
              <a:rPr lang="en-US" dirty="0" smtClean="0"/>
              <a:t>.</a:t>
            </a:r>
            <a:endParaRPr lang="en-GB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As shown here in the graph in the immediate aftermath of an event there is a peak in the demand of data and information including maps</a:t>
            </a:r>
            <a:r>
              <a:rPr lang="en-US" dirty="0" smtClean="0"/>
              <a:t>. When addressing post crisis and development</a:t>
            </a:r>
            <a:r>
              <a:rPr lang="en-US" baseline="0" dirty="0" smtClean="0"/>
              <a:t> planning, there is a need in much more complex products, requiring new methods and a lot of external data.</a:t>
            </a:r>
            <a:endParaRPr lang="en-GB" dirty="0" smtClean="0"/>
          </a:p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C80B034-5E82-4B64-B02B-C8125BAE09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8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The Recovery Observatory pilot has been created in 2014 to demonstrate the value of using satellite Earth Observations to support Recovery from a major disaster,</a:t>
            </a:r>
            <a:r>
              <a:rPr lang="en-GB" sz="2400" baseline="0" dirty="0" smtClean="0">
                <a:effectLst/>
                <a:latin typeface="+mn-lt"/>
                <a:ea typeface="+mn-ea"/>
                <a:cs typeface="+mn-cs"/>
                <a:sym typeface="Avenir Roman"/>
              </a:rPr>
              <a:t> in the </a:t>
            </a: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near-term</a:t>
            </a:r>
            <a:r>
              <a:rPr lang="en-GB" sz="2400" baseline="0" dirty="0" smtClean="0">
                <a:effectLst/>
                <a:latin typeface="+mn-lt"/>
                <a:ea typeface="+mn-ea"/>
                <a:cs typeface="+mn-cs"/>
                <a:sym typeface="Avenir Roman"/>
              </a:rPr>
              <a:t> (1 year) </a:t>
            </a: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 and long-term (3-4 years).</a:t>
            </a:r>
          </a:p>
          <a:p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The RO aims to offer free and open access to data and information useful in planning and monitoring recovery, but also to serve as a forum of exchange and collaboration on recovery related issues to foster resilience at the community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4 year real life demonstration</a:t>
            </a:r>
          </a:p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After an initial period of operations, the post Matthew RO will be evaluated in late 2017 or early 2018. </a:t>
            </a:r>
          </a:p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effectLst/>
                <a:latin typeface="+mn-lt"/>
                <a:ea typeface="+mn-ea"/>
                <a:cs typeface="+mn-cs"/>
                <a:sym typeface="Avenir Roman"/>
              </a:rPr>
              <a:t>Lessons learned will be documented to improve the operations of the post Matthew RO until 2020 and to define a generic concept of RO that should result in broader use of EO during the recovery phase for future major disasters events.</a:t>
            </a:r>
            <a:endParaRPr lang="fr-FR" sz="2400" dirty="0" smtClean="0">
              <a:effectLst/>
              <a:latin typeface="+mn-lt"/>
              <a:ea typeface="+mn-ea"/>
              <a:cs typeface="+mn-cs"/>
              <a:sym typeface="Avenir Roman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Broken banana trees stand in a flooded field in the village of Sous-Roche, on the outskirts of Les Cayes, South of </a:t>
            </a:r>
            <a:r>
              <a:rPr lang="en-US" dirty="0" err="1" smtClean="0"/>
              <a:t>Macaya</a:t>
            </a:r>
            <a:r>
              <a:rPr lang="en-US" dirty="0" smtClean="0"/>
              <a:t> National Park, Haiti, after Hurricane Matthew. It could take up to 10 years for mature fruit trees to fully grow back. (Rebecca Blackwell/Associated Press)</a:t>
            </a:r>
            <a:endParaRPr lang="fr-FR" dirty="0" smtClean="0"/>
          </a:p>
          <a:p>
            <a:pPr eaLnBrk="1" hangingPunct="1">
              <a:spcBef>
                <a:spcPct val="0"/>
              </a:spcBef>
            </a:pPr>
            <a:endParaRPr lang="en-US" dirty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31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E688A2-8E53-481B-9A8F-269DB301F6F5}" type="datetimeFigureOut">
              <a:rPr lang="fr-FR" smtClean="0"/>
              <a:pPr/>
              <a:t>04/09/2017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9A61-8925-442A-930A-A32DB3445FE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84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C859FA-827D-467A-9FD6-5076DF0FD4CA}" type="datetimeFigureOut">
              <a:rPr lang="en-GB" smtClean="0"/>
              <a:t>04/09/2017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AA6AB1-06A8-4F22-9426-BBA463BEEAC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22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60265" y="6453963"/>
            <a:ext cx="1639186" cy="318977"/>
          </a:xfrm>
        </p:spPr>
        <p:txBody>
          <a:bodyPr/>
          <a:lstStyle>
            <a:lvl1pPr>
              <a:defRPr sz="12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‹N°›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7144" y="188913"/>
            <a:ext cx="6930656" cy="5016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6863" y="1457325"/>
            <a:ext cx="8445500" cy="4864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05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7" r:id="rId3"/>
    <p:sldLayoutId id="2147483668" r:id="rId4"/>
    <p:sldLayoutId id="2147483669" r:id="rId5"/>
    <p:sldLayoutId id="2147483670" r:id="rId6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304800" y="1676400"/>
            <a:ext cx="8610600" cy="502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CA" sz="3200" b="1" dirty="0" smtClean="0">
                <a:solidFill>
                  <a:srgbClr val="FFFFFF"/>
                </a:solidFill>
                <a:latin typeface="+mj-lt"/>
              </a:rPr>
              <a:t>Recovery </a:t>
            </a:r>
            <a:r>
              <a:rPr lang="en-CA" sz="3200" b="1" dirty="0">
                <a:solidFill>
                  <a:srgbClr val="FFFFFF"/>
                </a:solidFill>
                <a:latin typeface="+mj-lt"/>
              </a:rPr>
              <a:t>Observatory (RO)</a:t>
            </a:r>
            <a:br>
              <a:rPr lang="en-CA" sz="3200" b="1" dirty="0">
                <a:solidFill>
                  <a:srgbClr val="FFFFFF"/>
                </a:solidFill>
                <a:latin typeface="+mj-lt"/>
              </a:rPr>
            </a:br>
            <a:r>
              <a:rPr lang="en-CA" dirty="0">
                <a:latin typeface="+mj-lt"/>
              </a:rPr>
              <a:t/>
            </a:r>
            <a:br>
              <a:rPr lang="en-CA" dirty="0"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Haiti Hurricane Matthew RO </a:t>
            </a:r>
            <a:r>
              <a:rPr lang="mr-IN" sz="2400" dirty="0" smtClean="0">
                <a:solidFill>
                  <a:schemeClr val="bg2"/>
                </a:solidFill>
                <a:latin typeface="+mj-lt"/>
              </a:rPr>
              <a:t>–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 An Overview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400" dirty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CEOS Pilots Showcase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Buenos Aires September 4</a:t>
            </a:r>
            <a:r>
              <a:rPr lang="en-CA" sz="2400" baseline="30000" dirty="0" smtClean="0">
                <a:solidFill>
                  <a:schemeClr val="bg2"/>
                </a:solidFill>
                <a:latin typeface="+mj-lt"/>
              </a:rPr>
              <a:t>th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, 2017</a:t>
            </a:r>
            <a:r>
              <a:rPr lang="en-CA" sz="28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>
                <a:solidFill>
                  <a:schemeClr val="bg2"/>
                </a:solidFill>
                <a:latin typeface="+mj-lt"/>
              </a:rPr>
            </a:br>
            <a:r>
              <a:rPr lang="en-CA" sz="28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 smtClean="0">
                <a:solidFill>
                  <a:schemeClr val="bg2"/>
                </a:solidFill>
                <a:latin typeface="+mj-lt"/>
              </a:rPr>
            </a:br>
            <a:r>
              <a:rPr lang="en-CA" sz="2800" dirty="0" smtClean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 smtClean="0">
                <a:solidFill>
                  <a:schemeClr val="bg2"/>
                </a:solidFill>
                <a:latin typeface="+mj-lt"/>
              </a:rPr>
            </a:br>
            <a:r>
              <a:rPr lang="en-CA" sz="2800" dirty="0">
                <a:solidFill>
                  <a:schemeClr val="bg2"/>
                </a:solidFill>
                <a:latin typeface="+mj-lt"/>
              </a:rPr>
              <a:t/>
            </a:r>
            <a:br>
              <a:rPr lang="en-CA" sz="2800" dirty="0">
                <a:solidFill>
                  <a:schemeClr val="bg2"/>
                </a:solidFill>
                <a:latin typeface="+mj-lt"/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Helene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de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Boissezon, CNES</a:t>
            </a:r>
            <a:br>
              <a:rPr lang="en-CA" sz="2400" dirty="0" smtClean="0">
                <a:solidFill>
                  <a:schemeClr val="bg2"/>
                </a:solidFill>
                <a:latin typeface="+mj-lt"/>
              </a:rPr>
            </a:br>
            <a:r>
              <a:rPr lang="en-CA" sz="2400" b="0" dirty="0">
                <a:solidFill>
                  <a:schemeClr val="bg2"/>
                </a:solidFill>
              </a:rPr>
              <a:t>Agwilh Collet, CNES</a:t>
            </a:r>
            <a:br>
              <a:rPr lang="en-CA" sz="2400" b="0" dirty="0">
                <a:solidFill>
                  <a:schemeClr val="bg2"/>
                </a:solidFill>
              </a:rPr>
            </a:b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Andrew </a:t>
            </a:r>
            <a:r>
              <a:rPr lang="en-CA" sz="2400" dirty="0">
                <a:solidFill>
                  <a:schemeClr val="bg2"/>
                </a:solidFill>
                <a:latin typeface="+mj-lt"/>
              </a:rPr>
              <a:t>Eddy, </a:t>
            </a:r>
            <a:r>
              <a:rPr lang="en-CA" sz="2400" dirty="0" smtClean="0">
                <a:solidFill>
                  <a:schemeClr val="bg2"/>
                </a:solidFill>
                <a:latin typeface="+mj-lt"/>
              </a:rPr>
              <a:t>AG - ROOT Secretary</a:t>
            </a:r>
            <a:endParaRPr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4572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14864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10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4296634"/>
            <a:ext cx="9067800" cy="256136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u="sng" dirty="0" smtClean="0">
                <a:solidFill>
                  <a:srgbClr val="002060"/>
                </a:solidFill>
              </a:rPr>
              <a:t>46 participants</a:t>
            </a:r>
            <a:r>
              <a:rPr lang="en-US" sz="2400" dirty="0" smtClean="0">
                <a:solidFill>
                  <a:srgbClr val="002060"/>
                </a:solidFill>
              </a:rPr>
              <a:t> from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Ministry </a:t>
            </a:r>
            <a:r>
              <a:rPr lang="en-US" sz="2400" dirty="0">
                <a:solidFill>
                  <a:srgbClr val="002060"/>
                </a:solidFill>
              </a:rPr>
              <a:t>of </a:t>
            </a:r>
            <a:r>
              <a:rPr lang="en-US" sz="2400" dirty="0" smtClean="0">
                <a:solidFill>
                  <a:srgbClr val="002060"/>
                </a:solidFill>
              </a:rPr>
              <a:t>Planning, </a:t>
            </a:r>
            <a:r>
              <a:rPr lang="en-US" sz="2400" dirty="0" smtClean="0"/>
              <a:t>CNIGS, </a:t>
            </a:r>
            <a:r>
              <a:rPr lang="en-US" sz="2400" dirty="0" smtClean="0">
                <a:solidFill>
                  <a:srgbClr val="002060"/>
                </a:solidFill>
              </a:rPr>
              <a:t>CIAT, ONEV, Mining and Energy department, Ministry of Environment, Ministry of Agriculture, Nature Resources and Rural development, Delegation </a:t>
            </a:r>
            <a:r>
              <a:rPr lang="en-US" sz="2400" dirty="0">
                <a:solidFill>
                  <a:srgbClr val="002060"/>
                </a:solidFill>
              </a:rPr>
              <a:t>of European Union, Echo Field, French </a:t>
            </a:r>
            <a:r>
              <a:rPr lang="en-US" sz="2400" dirty="0" smtClean="0">
                <a:solidFill>
                  <a:srgbClr val="002060"/>
                </a:solidFill>
              </a:rPr>
              <a:t>embassy, CNSA (National Coordination of Food Security) , UNDP, UNEP, SERTIT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smtClean="0">
                <a:solidFill>
                  <a:srgbClr val="002060"/>
                </a:solidFill>
              </a:rPr>
              <a:t>CIMA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914400"/>
          </a:xfrm>
        </p:spPr>
        <p:txBody>
          <a:bodyPr/>
          <a:lstStyle/>
          <a:p>
            <a:pPr algn="ctr"/>
            <a:r>
              <a:rPr lang="fr-FR" sz="2800" b="1" dirty="0" smtClean="0"/>
              <a:t>Workshop </a:t>
            </a:r>
            <a:r>
              <a:rPr lang="fr-FR" sz="2800" b="1" dirty="0" err="1" smtClean="0"/>
              <a:t>users</a:t>
            </a:r>
            <a:r>
              <a:rPr lang="fr-FR" sz="2800" b="1" dirty="0" smtClean="0"/>
              <a:t> #1</a:t>
            </a:r>
            <a:endParaRPr lang="en-US" sz="28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1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e 15"/>
          <p:cNvGraphicFramePr/>
          <p:nvPr>
            <p:extLst>
              <p:ext uri="{D42A27DB-BD31-4B8C-83A1-F6EECF244321}">
                <p14:modId xmlns:p14="http://schemas.microsoft.com/office/powerpoint/2010/main" val="1928331776"/>
              </p:ext>
            </p:extLst>
          </p:nvPr>
        </p:nvGraphicFramePr>
        <p:xfrm>
          <a:off x="-29308" y="1296208"/>
          <a:ext cx="9144000" cy="3732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11</a:t>
            </a:fld>
            <a:endParaRPr lang="uk-UA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>
          <a:xfrm>
            <a:off x="3505200" y="2743200"/>
            <a:ext cx="1790698" cy="558801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/>
          <a:lstStyle/>
          <a:p>
            <a:pPr marL="0" indent="0" algn="ctr">
              <a:buNone/>
            </a:pPr>
            <a:r>
              <a:rPr lang="en-US" sz="1300" dirty="0">
                <a:latin typeface="+mn-lt"/>
              </a:rPr>
              <a:t>Technical web </a:t>
            </a:r>
            <a:r>
              <a:rPr lang="en-US" sz="1300" dirty="0" smtClean="0">
                <a:latin typeface="+mn-lt"/>
              </a:rPr>
              <a:t>infrastructure</a:t>
            </a:r>
            <a:endParaRPr lang="en-US" sz="1300" dirty="0"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/>
          </p:nvPr>
        </p:nvSpPr>
        <p:spPr>
          <a:xfrm>
            <a:off x="17585" y="5051177"/>
            <a:ext cx="9144000" cy="18068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u="sng" dirty="0" smtClean="0">
                <a:solidFill>
                  <a:srgbClr val="002060"/>
                </a:solidFill>
              </a:rPr>
              <a:t>6 Value-added product themes, 1 technical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Haitian + CEOS </a:t>
            </a:r>
            <a:r>
              <a:rPr lang="en-US" sz="2400" dirty="0" smtClean="0">
                <a:solidFill>
                  <a:srgbClr val="002060"/>
                </a:solidFill>
              </a:rPr>
              <a:t>speaker</a:t>
            </a:r>
            <a:endParaRPr lang="en-US" sz="2400" dirty="0">
              <a:solidFill>
                <a:srgbClr val="002060"/>
              </a:solidFill>
            </a:endParaRPr>
          </a:p>
          <a:p>
            <a:pPr algn="l"/>
            <a:r>
              <a:rPr lang="en-US" sz="2400" dirty="0" smtClean="0">
                <a:solidFill>
                  <a:srgbClr val="002060"/>
                </a:solidFill>
              </a:rPr>
              <a:t>Haitian concrete examples / showcases</a:t>
            </a:r>
          </a:p>
          <a:p>
            <a:pPr algn="l"/>
            <a:r>
              <a:rPr lang="en-US" sz="2400" dirty="0" smtClean="0">
                <a:solidFill>
                  <a:srgbClr val="002060"/>
                </a:solidFill>
              </a:rPr>
              <a:t>Discussion to define priorities for value added products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smtClean="0"/>
              <a:t>Workshop </a:t>
            </a:r>
            <a:r>
              <a:rPr lang="fr-FR" sz="2800" b="1" dirty="0" err="1" smtClean="0"/>
              <a:t>users</a:t>
            </a:r>
            <a:r>
              <a:rPr lang="fr-FR" sz="2800" b="1" dirty="0" smtClean="0"/>
              <a:t> #1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63178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12</a:t>
            </a:fld>
            <a:endParaRPr lang="uk-UA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1219200"/>
            <a:ext cx="8839200" cy="5486400"/>
          </a:xfrm>
        </p:spPr>
        <p:txBody>
          <a:bodyPr/>
          <a:lstStyle/>
          <a:p>
            <a:r>
              <a:rPr lang="en-US" sz="2400" b="1" dirty="0"/>
              <a:t>Strong Haitian </a:t>
            </a:r>
            <a:r>
              <a:rPr lang="en-US" sz="2400" b="1" dirty="0" smtClean="0"/>
              <a:t>presence</a:t>
            </a:r>
            <a:r>
              <a:rPr lang="en-US" sz="2400" dirty="0" smtClean="0"/>
              <a:t> </a:t>
            </a:r>
            <a:r>
              <a:rPr lang="en-US" sz="2400" b="1" dirty="0" smtClean="0"/>
              <a:t>and support </a:t>
            </a:r>
            <a:r>
              <a:rPr lang="en-US" sz="2400" dirty="0"/>
              <a:t>for RO </a:t>
            </a:r>
            <a:r>
              <a:rPr lang="en-US" sz="2400" dirty="0" smtClean="0"/>
              <a:t>concept</a:t>
            </a:r>
            <a:endParaRPr lang="en-US" sz="1800" dirty="0"/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Plan </a:t>
            </a:r>
            <a:r>
              <a:rPr lang="en-US" sz="2400" dirty="0">
                <a:solidFill>
                  <a:srgbClr val="002060"/>
                </a:solidFill>
              </a:rPr>
              <a:t>to link </a:t>
            </a:r>
            <a:r>
              <a:rPr lang="en-US" sz="2400" dirty="0" smtClean="0">
                <a:solidFill>
                  <a:srgbClr val="002060"/>
                </a:solidFill>
              </a:rPr>
              <a:t>existing </a:t>
            </a:r>
            <a:r>
              <a:rPr lang="en-US" sz="2400" dirty="0">
                <a:solidFill>
                  <a:srgbClr val="002060"/>
                </a:solidFill>
              </a:rPr>
              <a:t>tools </a:t>
            </a:r>
            <a:r>
              <a:rPr lang="en-US" sz="2400" dirty="0" smtClean="0">
                <a:solidFill>
                  <a:srgbClr val="002060"/>
                </a:solidFill>
              </a:rPr>
              <a:t>&amp; platforms </a:t>
            </a:r>
            <a:r>
              <a:rPr lang="en-US" sz="2400" dirty="0">
                <a:solidFill>
                  <a:srgbClr val="002060"/>
                </a:solidFill>
              </a:rPr>
              <a:t>for increased synergy: </a:t>
            </a:r>
            <a:r>
              <a:rPr lang="en-US" sz="2400" b="1" dirty="0" smtClean="0">
                <a:solidFill>
                  <a:srgbClr val="002060"/>
                </a:solidFill>
              </a:rPr>
              <a:t>Common portal RO, HaitiData.org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</a:rPr>
              <a:t>RASOR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</a:rPr>
              <a:t>KAL-Haiti</a:t>
            </a:r>
            <a:r>
              <a:rPr lang="en-US" sz="2400" dirty="0" smtClean="0">
                <a:solidFill>
                  <a:srgbClr val="002060"/>
                </a:solidFill>
              </a:rPr>
              <a:t>, future ONEV </a:t>
            </a:r>
            <a:r>
              <a:rPr lang="en-US" sz="2400" dirty="0">
                <a:solidFill>
                  <a:srgbClr val="002060"/>
                </a:solidFill>
              </a:rPr>
              <a:t>environmental information </a:t>
            </a:r>
            <a:r>
              <a:rPr lang="en-US" sz="2400" dirty="0" smtClean="0">
                <a:solidFill>
                  <a:srgbClr val="002060"/>
                </a:solidFill>
              </a:rPr>
              <a:t>service.</a:t>
            </a:r>
          </a:p>
          <a:p>
            <a:pPr marL="0" indent="0">
              <a:buNone/>
            </a:pPr>
            <a:endParaRPr lang="en-US" sz="1100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In each theme</a:t>
            </a:r>
            <a:r>
              <a:rPr lang="en-US" sz="2400" dirty="0" smtClean="0">
                <a:solidFill>
                  <a:srgbClr val="002060"/>
                </a:solidFill>
              </a:rPr>
              <a:t>: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Definition of key partners and key users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Feedback from first products and improvement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Choose zoom area(s) to highlight</a:t>
            </a:r>
          </a:p>
          <a:p>
            <a:pPr lvl="2">
              <a:buFont typeface="Symbol" charset="0"/>
              <a:buChar char=""/>
            </a:pPr>
            <a:r>
              <a:rPr lang="en-US" sz="2400" b="1" dirty="0" smtClean="0">
                <a:solidFill>
                  <a:srgbClr val="002060"/>
                </a:solidFill>
              </a:rPr>
              <a:t> Map of future works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Plan the Copernicus EMS </a:t>
            </a:r>
            <a:r>
              <a:rPr lang="en-US" sz="2400" b="1" dirty="0" err="1" smtClean="0">
                <a:solidFill>
                  <a:srgbClr val="002060"/>
                </a:solidFill>
              </a:rPr>
              <a:t>Risk&amp;Recovery</a:t>
            </a:r>
            <a:r>
              <a:rPr lang="en-US" sz="2400" b="1" dirty="0" smtClean="0">
                <a:solidFill>
                  <a:srgbClr val="002060"/>
                </a:solidFill>
              </a:rPr>
              <a:t> requests</a:t>
            </a:r>
          </a:p>
          <a:p>
            <a:pPr marL="0" indent="0">
              <a:buNone/>
            </a:pPr>
            <a:endParaRPr lang="en-US" sz="1100" b="1" dirty="0" smtClean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Strong need in Capacity Building </a:t>
            </a:r>
            <a:r>
              <a:rPr lang="en-US" sz="2400" dirty="0">
                <a:solidFill>
                  <a:srgbClr val="002060"/>
                </a:solidFill>
              </a:rPr>
              <a:t>(not directly addressed in CEOS WG Disasters framework)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152400"/>
            <a:ext cx="4953000" cy="914400"/>
          </a:xfrm>
        </p:spPr>
        <p:txBody>
          <a:bodyPr/>
          <a:lstStyle/>
          <a:p>
            <a:pPr algn="ctr"/>
            <a:r>
              <a:rPr lang="en-US" sz="2800" b="1" dirty="0" smtClean="0"/>
              <a:t>Feedback </a:t>
            </a:r>
            <a:r>
              <a:rPr lang="en-US" sz="2800" b="1" dirty="0"/>
              <a:t>from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fr-FR" sz="2800" b="1" dirty="0" smtClean="0"/>
              <a:t>Workshop </a:t>
            </a:r>
            <a:r>
              <a:rPr lang="fr-FR" sz="2800" b="1" dirty="0" err="1"/>
              <a:t>users</a:t>
            </a:r>
            <a:r>
              <a:rPr lang="fr-FR" sz="2800" b="1" dirty="0"/>
              <a:t> #</a:t>
            </a:r>
            <a:r>
              <a:rPr lang="fr-FR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3291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>
                <a:solidFill>
                  <a:srgbClr val="1F497D"/>
                </a:solidFill>
              </a:rPr>
              <a:pPr defTabSz="914400"/>
              <a:t>13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smtClean="0">
                <a:solidFill>
                  <a:prstClr val="white"/>
                </a:solidFill>
              </a:rPr>
              <a:t>Workshop </a:t>
            </a:r>
            <a:r>
              <a:rPr lang="fr-FR" sz="2800" b="1" dirty="0" err="1" smtClean="0">
                <a:solidFill>
                  <a:prstClr val="white"/>
                </a:solidFill>
              </a:rPr>
              <a:t>users</a:t>
            </a:r>
            <a:r>
              <a:rPr lang="fr-FR" sz="2800" b="1" dirty="0" smtClean="0">
                <a:solidFill>
                  <a:prstClr val="white"/>
                </a:solidFill>
              </a:rPr>
              <a:t> #1 :</a:t>
            </a:r>
          </a:p>
          <a:p>
            <a:pPr algn="ctr" defTabSz="914400"/>
            <a:r>
              <a:rPr lang="fr-FR" sz="2000" b="1" dirty="0" err="1" smtClean="0">
                <a:solidFill>
                  <a:prstClr val="white"/>
                </a:solidFill>
              </a:rPr>
              <a:t>Concrete</a:t>
            </a:r>
            <a:r>
              <a:rPr lang="fr-FR" sz="2000" b="1" dirty="0" smtClean="0">
                <a:solidFill>
                  <a:prstClr val="white"/>
                </a:solidFill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</a:rPr>
              <a:t>example</a:t>
            </a:r>
            <a:endParaRPr lang="fr-FR" sz="2000" b="1" dirty="0" smtClean="0">
              <a:solidFill>
                <a:prstClr val="white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2119181" y="1629545"/>
            <a:ext cx="6858000" cy="4201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r" defTabSz="914400"/>
            <a:r>
              <a:rPr lang="fr-FR" smtClean="0">
                <a:latin typeface="Arial Narrow" panose="020B0606020202030204" pitchFamily="34" charset="0"/>
              </a:rPr>
              <a:t>Secteur 1 : Plaine des Cayes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49" name="Sous-titre 2"/>
          <p:cNvSpPr txBox="1">
            <a:spLocks/>
          </p:cNvSpPr>
          <p:nvPr/>
        </p:nvSpPr>
        <p:spPr>
          <a:xfrm>
            <a:off x="219503" y="2743200"/>
            <a:ext cx="1383665" cy="2133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Torbech</a:t>
            </a:r>
            <a:endParaRPr lang="fr-FR" sz="1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/>
            <a:r>
              <a:rPr lang="fr-FR" sz="1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Spot 7 1,5m</a:t>
            </a:r>
            <a:endParaRPr lang="fr-FR" sz="1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/>
            <a:r>
              <a:rPr lang="fr-FR" sz="1800" dirty="0">
                <a:solidFill>
                  <a:prstClr val="black"/>
                </a:solidFill>
                <a:latin typeface="Arial Narrow" panose="020B0606020202030204" pitchFamily="34" charset="0"/>
              </a:rPr>
              <a:t>Image </a:t>
            </a:r>
            <a:r>
              <a:rPr lang="fr-FR" sz="18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before</a:t>
            </a:r>
            <a:r>
              <a:rPr lang="fr-FR" sz="1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fr-FR" sz="1800" dirty="0">
                <a:solidFill>
                  <a:prstClr val="black"/>
                </a:solidFill>
                <a:latin typeface="Arial Narrow" panose="020B0606020202030204" pitchFamily="34" charset="0"/>
              </a:rPr>
              <a:t>Matthew 08/01/2016</a:t>
            </a:r>
          </a:p>
        </p:txBody>
      </p:sp>
      <p:grpSp>
        <p:nvGrpSpPr>
          <p:cNvPr id="50" name="Groupe 49"/>
          <p:cNvGrpSpPr/>
          <p:nvPr/>
        </p:nvGrpSpPr>
        <p:grpSpPr>
          <a:xfrm>
            <a:off x="1603170" y="2743200"/>
            <a:ext cx="7464630" cy="3979334"/>
            <a:chOff x="1696062" y="2330450"/>
            <a:chExt cx="6892871" cy="3674534"/>
          </a:xfrm>
        </p:grpSpPr>
        <p:pic>
          <p:nvPicPr>
            <p:cNvPr id="51" name="Image 50"/>
            <p:cNvPicPr>
              <a:picLocks noChangeAspect="1"/>
            </p:cNvPicPr>
            <p:nvPr/>
          </p:nvPicPr>
          <p:blipFill rotWithShape="1">
            <a:blip r:embed="rId3"/>
            <a:srcRect t="2292" b="3702"/>
            <a:stretch/>
          </p:blipFill>
          <p:spPr>
            <a:xfrm>
              <a:off x="1696062" y="2330450"/>
              <a:ext cx="5594425" cy="3674534"/>
            </a:xfrm>
            <a:prstGeom prst="rect">
              <a:avLst/>
            </a:prstGeom>
            <a:effectLst>
              <a:outerShdw blurRad="50800" dist="190500" dir="13500000" algn="br" rotWithShape="0">
                <a:srgbClr val="00B050"/>
              </a:outerShdw>
            </a:effectLst>
          </p:spPr>
        </p:pic>
        <p:sp>
          <p:nvSpPr>
            <p:cNvPr id="52" name="ZoneTexte 51"/>
            <p:cNvSpPr txBox="1"/>
            <p:nvPr/>
          </p:nvSpPr>
          <p:spPr>
            <a:xfrm>
              <a:off x="1864292" y="4101026"/>
              <a:ext cx="1591532" cy="341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Deposits</a:t>
              </a:r>
              <a:r>
                <a:rPr lang="fr-FR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/ Erosion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211122" y="2440274"/>
              <a:ext cx="856086" cy="596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Deposits</a:t>
              </a:r>
              <a:r>
                <a:rPr lang="fr-FR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/ Erosion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3020876" y="5544273"/>
              <a:ext cx="3674201" cy="341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Geometry</a:t>
              </a:r>
              <a:r>
                <a:rPr lang="fr-FR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 modification: Progress of </a:t>
              </a:r>
              <a:r>
                <a:rPr lang="fr-FR" dirty="0" err="1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Coastline</a:t>
              </a:r>
              <a:endParaRPr lang="fr-FR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55" name="Connecteur droit 54"/>
            <p:cNvCxnSpPr/>
            <p:nvPr/>
          </p:nvCxnSpPr>
          <p:spPr>
            <a:xfrm>
              <a:off x="2234707" y="4503187"/>
              <a:ext cx="179589" cy="46186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5639166" y="3063772"/>
              <a:ext cx="168968" cy="4554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6067209" y="2646228"/>
              <a:ext cx="731525" cy="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4857971" y="5131314"/>
              <a:ext cx="219447" cy="38083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5231717" y="4623537"/>
              <a:ext cx="131022" cy="89699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4"/>
            <a:srcRect t="4194" b="2241"/>
            <a:stretch/>
          </p:blipFill>
          <p:spPr>
            <a:xfrm>
              <a:off x="6449532" y="3686473"/>
              <a:ext cx="2139401" cy="168790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</p:pic>
      </p:grpSp>
      <p:grpSp>
        <p:nvGrpSpPr>
          <p:cNvPr id="61" name="Groupe 60"/>
          <p:cNvGrpSpPr/>
          <p:nvPr/>
        </p:nvGrpSpPr>
        <p:grpSpPr>
          <a:xfrm>
            <a:off x="683325" y="1496971"/>
            <a:ext cx="2204060" cy="540004"/>
            <a:chOff x="3469969" y="0"/>
            <a:chExt cx="2204060" cy="540004"/>
          </a:xfrm>
        </p:grpSpPr>
        <p:sp>
          <p:nvSpPr>
            <p:cNvPr id="62" name="Rectangle à coins arrondis 61"/>
            <p:cNvSpPr/>
            <p:nvPr/>
          </p:nvSpPr>
          <p:spPr>
            <a:xfrm>
              <a:off x="3469969" y="0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ZoneTexte 62"/>
            <p:cNvSpPr txBox="1"/>
            <p:nvPr/>
          </p:nvSpPr>
          <p:spPr>
            <a:xfrm>
              <a:off x="3496330" y="26361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prstClr val="white"/>
                  </a:solidFill>
                </a:rPr>
                <a:t>Forests, coastal and protected natural areas</a:t>
              </a:r>
              <a:endParaRPr lang="fr-FR" sz="1400" kern="1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193"/>
            <a:ext cx="995344" cy="248836"/>
          </a:xfrm>
          <a:prstGeom prst="rect">
            <a:avLst/>
          </a:prstGeom>
        </p:spPr>
      </p:pic>
      <p:sp>
        <p:nvSpPr>
          <p:cNvPr id="21" name="Sous-titre 2"/>
          <p:cNvSpPr txBox="1">
            <a:spLocks/>
          </p:cNvSpPr>
          <p:nvPr/>
        </p:nvSpPr>
        <p:spPr>
          <a:xfrm>
            <a:off x="990600" y="6553200"/>
            <a:ext cx="2093420" cy="304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l"/>
            <a:r>
              <a:rPr lang="fr-FR" dirty="0" err="1" smtClean="0">
                <a:latin typeface="Arial Narrow" panose="020B0606020202030204" pitchFamily="34" charset="0"/>
              </a:rPr>
              <a:t>Study</a:t>
            </a: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dirty="0" err="1" smtClean="0">
                <a:latin typeface="Arial Narrow" panose="020B0606020202030204" pitchFamily="34" charset="0"/>
              </a:rPr>
              <a:t>funded</a:t>
            </a:r>
            <a:r>
              <a:rPr lang="fr-FR" dirty="0" smtClean="0">
                <a:latin typeface="Arial Narrow" panose="020B0606020202030204" pitchFamily="34" charset="0"/>
              </a:rPr>
              <a:t> by CNES </a:t>
            </a:r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595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>
                <a:solidFill>
                  <a:srgbClr val="1F497D"/>
                </a:solidFill>
              </a:rPr>
              <a:pPr defTabSz="914400"/>
              <a:t>14</a:t>
            </a:fld>
            <a:endParaRPr dirty="0">
              <a:solidFill>
                <a:srgbClr val="1F497D"/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smtClean="0">
                <a:solidFill>
                  <a:prstClr val="white"/>
                </a:solidFill>
              </a:rPr>
              <a:t>Workshop </a:t>
            </a:r>
            <a:r>
              <a:rPr lang="fr-FR" sz="2800" b="1" dirty="0" err="1" smtClean="0">
                <a:solidFill>
                  <a:prstClr val="white"/>
                </a:solidFill>
              </a:rPr>
              <a:t>users</a:t>
            </a:r>
            <a:r>
              <a:rPr lang="fr-FR" sz="2800" b="1" dirty="0" smtClean="0">
                <a:solidFill>
                  <a:prstClr val="white"/>
                </a:solidFill>
              </a:rPr>
              <a:t> #1 :</a:t>
            </a:r>
          </a:p>
          <a:p>
            <a:pPr algn="ctr" defTabSz="914400"/>
            <a:r>
              <a:rPr lang="fr-FR" sz="2000" b="1" dirty="0" err="1" smtClean="0">
                <a:solidFill>
                  <a:prstClr val="white"/>
                </a:solidFill>
              </a:rPr>
              <a:t>Concrete</a:t>
            </a:r>
            <a:r>
              <a:rPr lang="fr-FR" sz="2000" b="1" dirty="0" smtClean="0">
                <a:solidFill>
                  <a:prstClr val="white"/>
                </a:solidFill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</a:rPr>
              <a:t>example</a:t>
            </a:r>
            <a:endParaRPr lang="fr-FR" sz="2000" b="1" dirty="0" smtClean="0">
              <a:solidFill>
                <a:prstClr val="white"/>
              </a:solidFill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2119181" y="1629545"/>
            <a:ext cx="6858000" cy="42013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r" defTabSz="914400"/>
            <a:r>
              <a:rPr lang="fr-FR" smtClean="0">
                <a:latin typeface="Arial Narrow" panose="020B0606020202030204" pitchFamily="34" charset="0"/>
              </a:rPr>
              <a:t>Secteur 1 : Plaine des Cayes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204998" y="2735704"/>
            <a:ext cx="1253568" cy="21410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Torbech</a:t>
            </a:r>
            <a:endParaRPr lang="fr-FR" sz="1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/>
            <a:r>
              <a:rPr lang="fr-FR" sz="1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Spot 7 1,5m </a:t>
            </a:r>
            <a:endParaRPr lang="fr-FR" sz="18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l"/>
            <a:r>
              <a:rPr lang="fr-FR" sz="1800" dirty="0">
                <a:solidFill>
                  <a:prstClr val="black"/>
                </a:solidFill>
                <a:latin typeface="Arial Narrow" panose="020B0606020202030204" pitchFamily="34" charset="0"/>
              </a:rPr>
              <a:t>Image </a:t>
            </a:r>
            <a:r>
              <a:rPr lang="fr-FR" sz="1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post </a:t>
            </a:r>
            <a:r>
              <a:rPr lang="fr-FR" sz="1800" dirty="0">
                <a:solidFill>
                  <a:prstClr val="black"/>
                </a:solidFill>
                <a:latin typeface="Arial Narrow" panose="020B0606020202030204" pitchFamily="34" charset="0"/>
              </a:rPr>
              <a:t>Matthew </a:t>
            </a:r>
            <a:r>
              <a:rPr lang="fr-FR" sz="18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14/02/2017</a:t>
            </a:r>
            <a:endParaRPr lang="fr-FR" sz="18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572495" y="2735705"/>
            <a:ext cx="7495305" cy="3969895"/>
            <a:chOff x="1709941" y="2347383"/>
            <a:chExt cx="6889699" cy="364913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/>
            <a:srcRect t="241" r="908" b="1345"/>
            <a:stretch/>
          </p:blipFill>
          <p:spPr>
            <a:xfrm>
              <a:off x="1709941" y="2347383"/>
              <a:ext cx="5562926" cy="3649135"/>
            </a:xfrm>
            <a:prstGeom prst="rect">
              <a:avLst/>
            </a:prstGeom>
            <a:effectLst>
              <a:outerShdw blurRad="50800" dist="190500" dir="13500000" algn="br" rotWithShape="0">
                <a:srgbClr val="FFFF00"/>
              </a:outerShdw>
            </a:effectLst>
          </p:spPr>
        </p:pic>
        <p:sp>
          <p:nvSpPr>
            <p:cNvPr id="14" name="ZoneTexte 13"/>
            <p:cNvSpPr txBox="1"/>
            <p:nvPr/>
          </p:nvSpPr>
          <p:spPr>
            <a:xfrm>
              <a:off x="1864292" y="4101026"/>
              <a:ext cx="1584290" cy="339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Deposits</a:t>
              </a:r>
              <a:r>
                <a:rPr lang="fr-FR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/ Erosion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019652" y="5544273"/>
              <a:ext cx="3676636" cy="339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>
                  <a:solidFill>
                    <a:prstClr val="white"/>
                  </a:solidFill>
                  <a:latin typeface="Arial Narrow" panose="020B0606020202030204" pitchFamily="34" charset="0"/>
                </a:rPr>
                <a:t>Geometry</a:t>
              </a:r>
              <a:r>
                <a:rPr lang="fr-FR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 modification: Progress of </a:t>
              </a:r>
              <a:r>
                <a:rPr lang="fr-FR" dirty="0" err="1">
                  <a:solidFill>
                    <a:prstClr val="white"/>
                  </a:solidFill>
                  <a:latin typeface="Arial Narrow" panose="020B0606020202030204" pitchFamily="34" charset="0"/>
                </a:rPr>
                <a:t>Coastline</a:t>
              </a:r>
              <a:endParaRPr lang="fr-FR" dirty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2234707" y="4503187"/>
              <a:ext cx="179589" cy="46186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4857971" y="5131314"/>
              <a:ext cx="219447" cy="38083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5231717" y="4623537"/>
              <a:ext cx="131022" cy="896999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4"/>
            <a:srcRect l="3146" t="-82" b="4173"/>
            <a:stretch/>
          </p:blipFill>
          <p:spPr>
            <a:xfrm>
              <a:off x="6456310" y="3685117"/>
              <a:ext cx="2143330" cy="16875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5211122" y="2440274"/>
              <a:ext cx="856086" cy="59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Deposits</a:t>
              </a:r>
              <a:r>
                <a:rPr lang="fr-FR" dirty="0" smtClean="0">
                  <a:solidFill>
                    <a:prstClr val="white"/>
                  </a:solidFill>
                  <a:latin typeface="Arial Narrow" panose="020B0606020202030204" pitchFamily="34" charset="0"/>
                </a:rPr>
                <a:t> </a:t>
              </a:r>
              <a:r>
                <a:rPr lang="fr-FR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/ Erosion</a:t>
              </a: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639166" y="3063772"/>
              <a:ext cx="168968" cy="4554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6067209" y="2646228"/>
              <a:ext cx="731525" cy="1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/>
          <p:cNvGrpSpPr/>
          <p:nvPr/>
        </p:nvGrpSpPr>
        <p:grpSpPr>
          <a:xfrm>
            <a:off x="683325" y="1496971"/>
            <a:ext cx="2204060" cy="540004"/>
            <a:chOff x="3469969" y="0"/>
            <a:chExt cx="2204060" cy="540004"/>
          </a:xfrm>
        </p:grpSpPr>
        <p:sp>
          <p:nvSpPr>
            <p:cNvPr id="30" name="Rectangle à coins arrondis 29"/>
            <p:cNvSpPr/>
            <p:nvPr/>
          </p:nvSpPr>
          <p:spPr>
            <a:xfrm>
              <a:off x="3469969" y="0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ZoneTexte 30"/>
            <p:cNvSpPr txBox="1"/>
            <p:nvPr/>
          </p:nvSpPr>
          <p:spPr>
            <a:xfrm>
              <a:off x="3496330" y="26361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prstClr val="white"/>
                  </a:solidFill>
                </a:rPr>
                <a:t>Forests, coastal and protected natural areas</a:t>
              </a:r>
              <a:endParaRPr lang="fr-FR" sz="1400" kern="1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193"/>
            <a:ext cx="995344" cy="248836"/>
          </a:xfrm>
          <a:prstGeom prst="rect">
            <a:avLst/>
          </a:prstGeom>
        </p:spPr>
      </p:pic>
      <p:sp>
        <p:nvSpPr>
          <p:cNvPr id="33" name="Sous-titre 2"/>
          <p:cNvSpPr txBox="1">
            <a:spLocks/>
          </p:cNvSpPr>
          <p:nvPr/>
        </p:nvSpPr>
        <p:spPr>
          <a:xfrm>
            <a:off x="990600" y="6553200"/>
            <a:ext cx="2093420" cy="304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l"/>
            <a:r>
              <a:rPr lang="fr-FR" dirty="0" err="1" smtClean="0">
                <a:latin typeface="Arial Narrow" panose="020B0606020202030204" pitchFamily="34" charset="0"/>
              </a:rPr>
              <a:t>Study</a:t>
            </a: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dirty="0" err="1" smtClean="0">
                <a:latin typeface="Arial Narrow" panose="020B0606020202030204" pitchFamily="34" charset="0"/>
              </a:rPr>
              <a:t>funded</a:t>
            </a:r>
            <a:r>
              <a:rPr lang="fr-FR" dirty="0" smtClean="0">
                <a:latin typeface="Arial Narrow" panose="020B0606020202030204" pitchFamily="34" charset="0"/>
              </a:rPr>
              <a:t> by CNES </a:t>
            </a:r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290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smtClean="0"/>
              <a:t>Workshop </a:t>
            </a:r>
            <a:r>
              <a:rPr lang="fr-FR" sz="2800" b="1" dirty="0" err="1" smtClean="0"/>
              <a:t>users</a:t>
            </a:r>
            <a:r>
              <a:rPr lang="fr-FR" sz="2800" b="1" dirty="0" smtClean="0"/>
              <a:t> #1 :</a:t>
            </a:r>
          </a:p>
          <a:p>
            <a:pPr algn="ctr" defTabSz="914400"/>
            <a:r>
              <a:rPr lang="fr-FR" sz="2000" b="1" dirty="0" err="1" smtClean="0"/>
              <a:t>Concrete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example</a:t>
            </a:r>
            <a:endParaRPr lang="fr-FR" sz="2000" b="1" dirty="0" smtClean="0"/>
          </a:p>
        </p:txBody>
      </p:sp>
      <p:pic>
        <p:nvPicPr>
          <p:cNvPr id="7" name="Imag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520" y="1175040"/>
            <a:ext cx="4543920" cy="4443120"/>
          </a:xfrm>
          <a:prstGeom prst="rect">
            <a:avLst/>
          </a:prstGeom>
          <a:ln>
            <a:noFill/>
          </a:ln>
        </p:spPr>
      </p:pic>
      <p:pic>
        <p:nvPicPr>
          <p:cNvPr id="8" name="Imag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99360" y="1188720"/>
            <a:ext cx="4543920" cy="444312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0" y="5181600"/>
            <a:ext cx="2594160" cy="43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2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SPOT 6 – Pre Matthew</a:t>
            </a:r>
            <a:endParaRPr lang="en-US" sz="12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January 2016</a:t>
            </a:r>
            <a:endParaRPr lang="en-US" sz="12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4"/>
          <p:cNvSpPr/>
          <p:nvPr/>
        </p:nvSpPr>
        <p:spPr>
          <a:xfrm>
            <a:off x="4599360" y="5176722"/>
            <a:ext cx="2731320" cy="441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2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SPOT 7 – Post Matthew</a:t>
            </a:r>
            <a:endParaRPr lang="en-US" sz="12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2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February 2017</a:t>
            </a:r>
            <a:endParaRPr lang="en-US" sz="12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7"/>
          <p:cNvSpPr/>
          <p:nvPr/>
        </p:nvSpPr>
        <p:spPr>
          <a:xfrm>
            <a:off x="91440" y="5791200"/>
            <a:ext cx="8988840" cy="106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ALADIM to pre / post-Matthews images (SPOT)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Deposit </a:t>
            </a:r>
            <a:r>
              <a:rPr lang="en-US" sz="1600" dirty="0"/>
              <a:t>channels are difficult to map (+ ~ 30% of affected areas</a:t>
            </a:r>
            <a:r>
              <a:rPr lang="en-US" sz="1600" dirty="0" smtClean="0"/>
              <a:t>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Shadows </a:t>
            </a:r>
            <a:r>
              <a:rPr lang="en-US" sz="1600" dirty="0"/>
              <a:t>on the west and north slopes can cause an underestimation of total displacement</a:t>
            </a:r>
            <a:r>
              <a:rPr lang="en-US" sz="1600" dirty="0" smtClean="0"/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Very </a:t>
            </a:r>
            <a:r>
              <a:rPr lang="en-US" sz="1600" dirty="0"/>
              <a:t>complex landscape for automated mapping</a:t>
            </a:r>
            <a:endParaRPr lang="en-US" sz="16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Image 12" descr="EOST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56" y="1371600"/>
            <a:ext cx="911873" cy="690519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3497330" y="1230296"/>
            <a:ext cx="2204060" cy="540004"/>
            <a:chOff x="5337264" y="2110432"/>
            <a:chExt cx="2204060" cy="540004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5337264" y="2110432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5363625" y="2136793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Landslides, seismic risks</a:t>
              </a:r>
              <a:endParaRPr lang="fr-FR" sz="1400" kern="1200" dirty="0"/>
            </a:p>
          </p:txBody>
        </p:sp>
      </p:grpSp>
      <p:sp>
        <p:nvSpPr>
          <p:cNvPr id="1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7039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057400" y="228600"/>
            <a:ext cx="49530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SzPct val="100000"/>
              <a:buFont typeface="Arial"/>
              <a:buNone/>
              <a:defRPr sz="240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fr-FR" sz="2800" b="1" dirty="0" smtClean="0">
                <a:solidFill>
                  <a:prstClr val="white"/>
                </a:solidFill>
              </a:rPr>
              <a:t>Workshop </a:t>
            </a:r>
            <a:r>
              <a:rPr lang="fr-FR" sz="2800" b="1" dirty="0" err="1" smtClean="0">
                <a:solidFill>
                  <a:prstClr val="white"/>
                </a:solidFill>
              </a:rPr>
              <a:t>users</a:t>
            </a:r>
            <a:r>
              <a:rPr lang="fr-FR" sz="2800" b="1" dirty="0" smtClean="0">
                <a:solidFill>
                  <a:prstClr val="white"/>
                </a:solidFill>
              </a:rPr>
              <a:t> #1 :</a:t>
            </a:r>
          </a:p>
          <a:p>
            <a:pPr algn="ctr" defTabSz="914400"/>
            <a:r>
              <a:rPr lang="fr-FR" sz="2000" b="1" dirty="0" err="1" smtClean="0">
                <a:solidFill>
                  <a:prstClr val="white"/>
                </a:solidFill>
              </a:rPr>
              <a:t>Concrete</a:t>
            </a:r>
            <a:r>
              <a:rPr lang="fr-FR" sz="2000" b="1" dirty="0" smtClean="0">
                <a:solidFill>
                  <a:prstClr val="white"/>
                </a:solidFill>
              </a:rPr>
              <a:t> </a:t>
            </a:r>
            <a:r>
              <a:rPr lang="fr-FR" sz="2000" b="1" dirty="0" err="1" smtClean="0">
                <a:solidFill>
                  <a:prstClr val="white"/>
                </a:solidFill>
              </a:rPr>
              <a:t>example</a:t>
            </a:r>
            <a:endParaRPr lang="fr-FR" sz="2000" b="1" dirty="0" smtClean="0">
              <a:solidFill>
                <a:prstClr val="white"/>
              </a:solidFill>
            </a:endParaRPr>
          </a:p>
        </p:txBody>
      </p:sp>
      <p:sp>
        <p:nvSpPr>
          <p:cNvPr id="25" name="Sous-titre 2"/>
          <p:cNvSpPr txBox="1">
            <a:spLocks/>
          </p:cNvSpPr>
          <p:nvPr/>
        </p:nvSpPr>
        <p:spPr>
          <a:xfrm>
            <a:off x="228601" y="2286000"/>
            <a:ext cx="2514599" cy="44067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l" defTabSz="914400">
              <a:buFont typeface="Arial"/>
              <a:buNone/>
            </a:pPr>
            <a:r>
              <a:rPr lang="fr-FR" sz="1950" dirty="0" smtClean="0">
                <a:latin typeface="Arial Narrow" panose="020B0606020202030204" pitchFamily="34" charset="0"/>
              </a:rPr>
              <a:t>Evidence of </a:t>
            </a:r>
            <a:r>
              <a:rPr lang="fr-FR" sz="1950" dirty="0" err="1" smtClean="0">
                <a:latin typeface="Arial Narrow" panose="020B0606020202030204" pitchFamily="34" charset="0"/>
              </a:rPr>
              <a:t>pre</a:t>
            </a:r>
            <a:r>
              <a:rPr lang="fr-FR" sz="1950" dirty="0" smtClean="0">
                <a:latin typeface="Arial Narrow" panose="020B0606020202030204" pitchFamily="34" charset="0"/>
              </a:rPr>
              <a:t>/post-</a:t>
            </a:r>
            <a:r>
              <a:rPr lang="fr-FR" sz="1950" dirty="0" err="1" smtClean="0">
                <a:latin typeface="Arial Narrow" panose="020B0606020202030204" pitchFamily="34" charset="0"/>
              </a:rPr>
              <a:t>event</a:t>
            </a:r>
            <a:r>
              <a:rPr lang="fr-FR" sz="1950" dirty="0" smtClean="0">
                <a:latin typeface="Arial Narrow" panose="020B0606020202030204" pitchFamily="34" charset="0"/>
              </a:rPr>
              <a:t> variation</a:t>
            </a:r>
            <a:br>
              <a:rPr lang="fr-FR" sz="1950" dirty="0" smtClean="0">
                <a:latin typeface="Arial Narrow" panose="020B0606020202030204" pitchFamily="34" charset="0"/>
              </a:rPr>
            </a:br>
            <a:endParaRPr lang="fr-FR" sz="1950" dirty="0" smtClean="0">
              <a:latin typeface="Arial Narrow" panose="020B0606020202030204" pitchFamily="34" charset="0"/>
            </a:endParaRPr>
          </a:p>
          <a:p>
            <a:pPr algn="l" defTabSz="914400"/>
            <a:r>
              <a:rPr lang="fr-FR" sz="1950" dirty="0" smtClean="0">
                <a:latin typeface="Arial Narrow" panose="020B0606020202030204" pitchFamily="34" charset="0"/>
              </a:rPr>
              <a:t>SPOT6 MS of 08/01/2016 and SPOT 7 MS du 14/02/2017</a:t>
            </a:r>
            <a:br>
              <a:rPr lang="fr-FR" sz="1950" dirty="0" smtClean="0">
                <a:latin typeface="Arial Narrow" panose="020B0606020202030204" pitchFamily="34" charset="0"/>
              </a:rPr>
            </a:br>
            <a:endParaRPr lang="fr-FR" sz="1950" dirty="0" smtClean="0">
              <a:latin typeface="Arial Narrow" panose="020B0606020202030204" pitchFamily="34" charset="0"/>
            </a:endParaRPr>
          </a:p>
          <a:p>
            <a:pPr algn="l" defTabSz="914400"/>
            <a:r>
              <a:rPr lang="en-US" sz="1950" dirty="0" smtClean="0">
                <a:latin typeface="Arial Narrow" panose="020B0606020202030204" pitchFamily="34" charset="0"/>
              </a:rPr>
              <a:t>Fraction </a:t>
            </a:r>
            <a:r>
              <a:rPr lang="en-US" sz="1950" dirty="0">
                <a:latin typeface="Arial Narrow" panose="020B0606020202030204" pitchFamily="34" charset="0"/>
              </a:rPr>
              <a:t>of the </a:t>
            </a:r>
            <a:r>
              <a:rPr lang="en-US" sz="1950" dirty="0" smtClean="0">
                <a:latin typeface="Arial Narrow" panose="020B0606020202030204" pitchFamily="34" charset="0"/>
              </a:rPr>
              <a:t>Vegetation </a:t>
            </a:r>
            <a:r>
              <a:rPr lang="en-US" sz="1950" dirty="0">
                <a:latin typeface="Arial Narrow" panose="020B0606020202030204" pitchFamily="34" charset="0"/>
              </a:rPr>
              <a:t>Cover</a:t>
            </a:r>
            <a:r>
              <a:rPr lang="fr-FR" sz="1950" dirty="0">
                <a:latin typeface="Arial Narrow" panose="020B0606020202030204" pitchFamily="34" charset="0"/>
              </a:rPr>
              <a:t> </a:t>
            </a:r>
            <a:r>
              <a:rPr lang="fr-FR" sz="1950" dirty="0" smtClean="0">
                <a:latin typeface="Arial Narrow" panose="020B0606020202030204" pitchFamily="34" charset="0"/>
              </a:rPr>
              <a:t>(</a:t>
            </a:r>
            <a:r>
              <a:rPr lang="fr-FR" sz="1950" dirty="0" err="1" smtClean="0">
                <a:latin typeface="Arial Narrow" panose="020B0606020202030204" pitchFamily="34" charset="0"/>
              </a:rPr>
              <a:t>calculate</a:t>
            </a:r>
            <a:r>
              <a:rPr lang="fr-FR" sz="1950" dirty="0" smtClean="0">
                <a:latin typeface="Arial Narrow" panose="020B0606020202030204" pitchFamily="34" charset="0"/>
              </a:rPr>
              <a:t> </a:t>
            </a:r>
            <a:r>
              <a:rPr lang="fr-FR" sz="1950" dirty="0" err="1" smtClean="0">
                <a:latin typeface="Arial Narrow" panose="020B0606020202030204" pitchFamily="34" charset="0"/>
              </a:rPr>
              <a:t>from</a:t>
            </a:r>
            <a:r>
              <a:rPr lang="fr-FR" sz="1950" dirty="0" smtClean="0">
                <a:latin typeface="Arial Narrow" panose="020B0606020202030204" pitchFamily="34" charset="0"/>
              </a:rPr>
              <a:t> NDVI) Evolution </a:t>
            </a:r>
            <a:r>
              <a:rPr lang="fr-FR" sz="1950" dirty="0" err="1">
                <a:latin typeface="Arial Narrow" panose="020B0606020202030204" pitchFamily="34" charset="0"/>
              </a:rPr>
              <a:t>betwen</a:t>
            </a:r>
            <a:r>
              <a:rPr lang="fr-FR" sz="1950" dirty="0">
                <a:latin typeface="Arial Narrow" panose="020B0606020202030204" pitchFamily="34" charset="0"/>
              </a:rPr>
              <a:t> 2016 </a:t>
            </a:r>
            <a:r>
              <a:rPr lang="fr-FR" sz="1950" dirty="0" smtClean="0">
                <a:latin typeface="Arial Narrow" panose="020B0606020202030204" pitchFamily="34" charset="0"/>
              </a:rPr>
              <a:t>and 2017</a:t>
            </a:r>
            <a:br>
              <a:rPr lang="fr-FR" sz="1950" dirty="0" smtClean="0">
                <a:latin typeface="Arial Narrow" panose="020B0606020202030204" pitchFamily="34" charset="0"/>
              </a:rPr>
            </a:br>
            <a:endParaRPr lang="fr-FR" sz="1950" dirty="0" smtClean="0">
              <a:latin typeface="Arial Narrow" panose="020B0606020202030204" pitchFamily="34" charset="0"/>
            </a:endParaRPr>
          </a:p>
          <a:p>
            <a:pPr lvl="1" algn="l" defTabSz="914400"/>
            <a:endParaRPr lang="fr-FR" sz="1950" dirty="0" smtClean="0">
              <a:latin typeface="Arial Narrow" panose="020B0606020202030204" pitchFamily="34" charset="0"/>
            </a:endParaRPr>
          </a:p>
          <a:p>
            <a:pPr lvl="1" algn="l" defTabSz="914400"/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26" name="Sous-titre 2"/>
          <p:cNvSpPr txBox="1">
            <a:spLocks/>
          </p:cNvSpPr>
          <p:nvPr/>
        </p:nvSpPr>
        <p:spPr>
          <a:xfrm>
            <a:off x="2119181" y="1629545"/>
            <a:ext cx="6858000" cy="4201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>
                <a:solidFill>
                  <a:prstClr val="black"/>
                </a:solidFill>
                <a:latin typeface="Arial Narrow" panose="020B0606020202030204" pitchFamily="34" charset="0"/>
              </a:rPr>
              <a:t>Secteur de la Plaine des Cayes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78509"/>
            <a:ext cx="6477000" cy="4579491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924479" y="1489840"/>
            <a:ext cx="2204060" cy="540004"/>
            <a:chOff x="1236664" y="2132793"/>
            <a:chExt cx="2204060" cy="540004"/>
          </a:xfrm>
        </p:grpSpPr>
        <p:sp>
          <p:nvSpPr>
            <p:cNvPr id="29" name="Rectangle à coins arrondis 28"/>
            <p:cNvSpPr/>
            <p:nvPr/>
          </p:nvSpPr>
          <p:spPr>
            <a:xfrm>
              <a:off x="1236664" y="2132793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ZoneTexte 29"/>
            <p:cNvSpPr txBox="1"/>
            <p:nvPr/>
          </p:nvSpPr>
          <p:spPr>
            <a:xfrm>
              <a:off x="1263025" y="2159154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prstClr val="white"/>
                  </a:solidFill>
                </a:rPr>
                <a:t>Agriculture</a:t>
              </a:r>
              <a:endParaRPr lang="fr-FR" sz="1400" kern="12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193"/>
            <a:ext cx="995344" cy="248836"/>
          </a:xfrm>
          <a:prstGeom prst="rect">
            <a:avLst/>
          </a:prstGeom>
        </p:spPr>
      </p:pic>
      <p:sp>
        <p:nvSpPr>
          <p:cNvPr id="10" name="Sous-titre 2"/>
          <p:cNvSpPr txBox="1">
            <a:spLocks/>
          </p:cNvSpPr>
          <p:nvPr/>
        </p:nvSpPr>
        <p:spPr>
          <a:xfrm>
            <a:off x="990600" y="6553200"/>
            <a:ext cx="2093420" cy="304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l"/>
            <a:r>
              <a:rPr lang="fr-FR" dirty="0" err="1" smtClean="0">
                <a:latin typeface="Arial Narrow" panose="020B0606020202030204" pitchFamily="34" charset="0"/>
              </a:rPr>
              <a:t>Study</a:t>
            </a: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dirty="0" err="1" smtClean="0">
                <a:latin typeface="Arial Narrow" panose="020B0606020202030204" pitchFamily="34" charset="0"/>
              </a:rPr>
              <a:t>funded</a:t>
            </a:r>
            <a:r>
              <a:rPr lang="fr-FR" dirty="0" smtClean="0">
                <a:latin typeface="Arial Narrow" panose="020B0606020202030204" pitchFamily="34" charset="0"/>
              </a:rPr>
              <a:t> by CNES </a:t>
            </a:r>
            <a:endParaRPr lang="fr-FR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67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133600" y="514817"/>
            <a:ext cx="2204060" cy="540004"/>
            <a:chOff x="3469969" y="0"/>
            <a:chExt cx="2204060" cy="540004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3469969" y="0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3496330" y="26361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Forests, coastal and protected natural areas</a:t>
              </a:r>
              <a:endParaRPr lang="fr-FR" sz="1400" kern="1200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965700" y="514817"/>
            <a:ext cx="2204060" cy="540004"/>
            <a:chOff x="5363311" y="830793"/>
            <a:chExt cx="2204060" cy="540004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363311" y="830793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ZoneTexte 6"/>
            <p:cNvSpPr txBox="1"/>
            <p:nvPr/>
          </p:nvSpPr>
          <p:spPr>
            <a:xfrm>
              <a:off x="5389672" y="857154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Health, Populations displacement</a:t>
              </a:r>
              <a:endParaRPr lang="fr-FR" sz="1400" kern="1200" dirty="0"/>
            </a:p>
          </p:txBody>
        </p:sp>
      </p:grp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397879"/>
              </p:ext>
            </p:extLst>
          </p:nvPr>
        </p:nvGraphicFramePr>
        <p:xfrm>
          <a:off x="76200" y="1219200"/>
          <a:ext cx="8909661" cy="556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3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548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8966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2386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b="1" noProof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Thematic</a:t>
                      </a:r>
                      <a:endParaRPr lang="fr-FR" sz="1200" b="1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smtClean="0">
                          <a:effectLst/>
                        </a:rPr>
                        <a:t>Product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err="1" smtClean="0">
                          <a:effectLst/>
                        </a:rPr>
                        <a:t>Frequency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smtClean="0">
                          <a:effectLst/>
                        </a:rPr>
                        <a:t>DATA 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smtClean="0">
                          <a:effectLst/>
                        </a:rPr>
                        <a:t>Area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1989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Forest and protected natural </a:t>
                      </a:r>
                      <a:r>
                        <a:rPr lang="en-US" sz="1200" noProof="0" dirty="0" err="1" smtClean="0">
                          <a:effectLst/>
                          <a:latin typeface="+mn-lt"/>
                        </a:rPr>
                        <a:t>aresas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Status of regeneration in protected areas - Classification and detection of change</a:t>
                      </a:r>
                    </a:p>
                    <a:p>
                      <a:pPr algn="just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Monitoring of habitat resettlement (if possible).</a:t>
                      </a:r>
                    </a:p>
                    <a:p>
                      <a:pPr algn="just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Map of forest ecosystems</a:t>
                      </a:r>
                    </a:p>
                    <a:p>
                      <a:pPr algn="just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Forest Monitoring</a:t>
                      </a:r>
                    </a:p>
                    <a:p>
                      <a:pPr algn="just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Follow-up of the Mangrove</a:t>
                      </a:r>
                      <a:endParaRPr lang="en-US" sz="1200" b="1" baseline="0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  <a:sym typeface="Calibri"/>
                      </a:endParaRPr>
                    </a:p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b="1" baseline="0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Annual</a:t>
                      </a:r>
                      <a:endParaRPr lang="en-US" sz="1200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Optical THR and HR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Macaya Park</a:t>
                      </a:r>
                      <a:r>
                        <a:rPr lang="en-US" sz="1200" noProof="0" dirty="0" smtClean="0">
                          <a:effectLst/>
                          <a:latin typeface="+mn-lt"/>
                        </a:rPr>
                        <a:t>  </a:t>
                      </a:r>
                    </a:p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Grand Bois</a:t>
                      </a:r>
                    </a:p>
                    <a:p>
                      <a:pPr algn="just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RB la </a:t>
                      </a:r>
                      <a:r>
                        <a:rPr lang="en-US" sz="1200" b="1" baseline="0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Hotte</a:t>
                      </a:r>
                      <a:endParaRPr lang="en-US" sz="1200" b="1" baseline="0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57947" marR="57947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2335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Coastal</a:t>
                      </a:r>
                      <a:r>
                        <a:rPr lang="en-US" sz="1200" baseline="0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Zone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n-lt"/>
                        </a:rPr>
                        <a:t>Monitoring of the coastal zone (zoom on change – scientific product)</a:t>
                      </a:r>
                    </a:p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OCS – Coastal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ecosystem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Annual</a:t>
                      </a:r>
                      <a:endParaRPr lang="en-US" sz="1200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Optical THR and HR</a:t>
                      </a:r>
                      <a:endParaRPr lang="en-US" sz="1200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Sentinel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3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West and South coast only</a:t>
                      </a:r>
                      <a:endParaRPr lang="en-US" sz="1200" b="1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57947" marR="57947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83685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Displacement of population</a:t>
                      </a:r>
                      <a:r>
                        <a:rPr lang="en-US" sz="1200" baseline="0" dirty="0" smtClean="0">
                          <a:effectLst/>
                          <a:latin typeface="+mn-lt"/>
                        </a:rPr>
                        <a:t> and rural habitats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Removal / Construction of damaged buildings</a:t>
                      </a:r>
                    </a:p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Change in use of urban land</a:t>
                      </a:r>
                    </a:p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Temporary housing (progress and location)</a:t>
                      </a:r>
                    </a:p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Type of reconstruction</a:t>
                      </a: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2 per years for 2 years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Optical THR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Jérémie</a:t>
                      </a:r>
                      <a:endParaRPr lang="en-US" sz="1200" b="1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Additional Areas TBD ?</a:t>
                      </a: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673169231"/>
                  </a:ext>
                </a:extLst>
              </a:tr>
              <a:tr h="616640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Health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Mapping risk of vector-borne diseases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Baseline 2017 then Annual</a:t>
                      </a:r>
                      <a:endParaRPr lang="en-US" sz="1200" noProof="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TBD - 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MS Gothic"/>
                          <a:cs typeface="Times New Roman"/>
                        </a:rPr>
                        <a:t>Need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MS Gothic"/>
                          <a:cs typeface="Times New Roman"/>
                        </a:rPr>
                        <a:t> not confirmed at this stage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MS Gothic"/>
                        <a:cs typeface="Times New Roman"/>
                      </a:endParaRPr>
                    </a:p>
                  </a:txBody>
                  <a:tcPr marL="43161" marR="43161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0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2455709687"/>
                  </a:ext>
                </a:extLst>
              </a:tr>
            </a:tbl>
          </a:graphicData>
        </a:graphic>
      </p:graphicFrame>
      <p:sp>
        <p:nvSpPr>
          <p:cNvPr id="12" name="Content Placeholder 3"/>
          <p:cNvSpPr txBox="1">
            <a:spLocks/>
          </p:cNvSpPr>
          <p:nvPr/>
        </p:nvSpPr>
        <p:spPr>
          <a:xfrm>
            <a:off x="1981200" y="76681"/>
            <a:ext cx="5791200" cy="7620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Planned works 1/3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7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4978400" y="500520"/>
            <a:ext cx="2204060" cy="566280"/>
            <a:chOff x="3398312" y="3115809"/>
            <a:chExt cx="2204060" cy="566280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3398312" y="3115809"/>
              <a:ext cx="2204060" cy="566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ZoneTexte 14"/>
            <p:cNvSpPr txBox="1"/>
            <p:nvPr/>
          </p:nvSpPr>
          <p:spPr>
            <a:xfrm>
              <a:off x="3425956" y="3143453"/>
              <a:ext cx="2148772" cy="5109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Watersheds, flooding</a:t>
              </a:r>
              <a:endParaRPr lang="fr-FR" sz="1400" kern="1200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133600" y="521662"/>
            <a:ext cx="2204060" cy="540004"/>
            <a:chOff x="1236664" y="2132793"/>
            <a:chExt cx="2204060" cy="540004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1236664" y="2132793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ZoneTexte 12"/>
            <p:cNvSpPr txBox="1"/>
            <p:nvPr/>
          </p:nvSpPr>
          <p:spPr>
            <a:xfrm>
              <a:off x="1263025" y="2159154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Agriculture and food security</a:t>
              </a:r>
              <a:endParaRPr lang="fr-FR" sz="1400" kern="1200" dirty="0"/>
            </a:p>
          </p:txBody>
        </p:sp>
      </p:grp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38060"/>
              </p:ext>
            </p:extLst>
          </p:nvPr>
        </p:nvGraphicFramePr>
        <p:xfrm>
          <a:off x="76200" y="1219365"/>
          <a:ext cx="8991600" cy="5508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34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39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40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35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1868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7795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16813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Thematic</a:t>
                      </a:r>
                      <a:endParaRPr lang="en-US" sz="1200" b="1" noProof="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Product</a:t>
                      </a:r>
                      <a:endParaRPr lang="en-US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Frequency</a:t>
                      </a:r>
                      <a:endParaRPr lang="en-US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DATA </a:t>
                      </a:r>
                      <a:endParaRPr lang="en-US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</a:rPr>
                        <a:t>Area</a:t>
                      </a:r>
                      <a:endParaRPr lang="en-US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050" noProof="0" dirty="0" smtClean="0">
                          <a:effectLst/>
                        </a:rPr>
                        <a:t>Comment</a:t>
                      </a:r>
                      <a:endParaRPr lang="en-US" sz="14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2234">
                <a:tc rowSpan="3"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Watersheds Monitoring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n-lt"/>
                        </a:rPr>
                        <a:t>Monitoring  :</a:t>
                      </a:r>
                      <a:r>
                        <a:rPr lang="en-US" sz="1200" baseline="0" dirty="0" smtClean="0">
                          <a:latin typeface="+mn-lt"/>
                        </a:rPr>
                        <a:t>      </a:t>
                      </a:r>
                      <a:r>
                        <a:rPr lang="en-US" sz="1200" baseline="0" dirty="0" err="1" smtClean="0">
                          <a:latin typeface="+mn-lt"/>
                        </a:rPr>
                        <a:t>RéNOP</a:t>
                      </a:r>
                      <a:r>
                        <a:rPr lang="en-US" sz="1200" baseline="0" dirty="0" smtClean="0">
                          <a:latin typeface="+mn-lt"/>
                        </a:rPr>
                        <a:t> (OCS);  Ground movement ;             </a:t>
                      </a: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loss of soil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Baseline +</a:t>
                      </a:r>
                      <a:br>
                        <a:rPr lang="en-US" sz="1200" noProof="0" dirty="0" smtClean="0">
                          <a:effectLst/>
                          <a:latin typeface="+mn-lt"/>
                        </a:rPr>
                      </a:br>
                      <a:r>
                        <a:rPr lang="en-US" sz="1200" noProof="0" dirty="0" smtClean="0">
                          <a:effectLst/>
                          <a:latin typeface="+mn-lt"/>
                        </a:rPr>
                        <a:t>update after major events</a:t>
                      </a: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noProof="0" dirty="0" smtClean="0">
                          <a:effectLst/>
                          <a:latin typeface="+mn-lt"/>
                        </a:rPr>
                        <a:t>MNT</a:t>
                      </a:r>
                      <a:br>
                        <a:rPr lang="en-US" sz="1200" baseline="0" noProof="0" dirty="0" smtClean="0">
                          <a:effectLst/>
                          <a:latin typeface="+mn-lt"/>
                        </a:rPr>
                      </a:br>
                      <a:r>
                        <a:rPr lang="en-US" sz="1200" baseline="0" noProof="0" dirty="0" smtClean="0">
                          <a:effectLst/>
                          <a:latin typeface="+mn-lt"/>
                        </a:rPr>
                        <a:t>Optical and Radar </a:t>
                      </a:r>
                      <a:br>
                        <a:rPr lang="en-US" sz="1200" baseline="0" noProof="0" dirty="0" smtClean="0">
                          <a:effectLst/>
                          <a:latin typeface="+mn-lt"/>
                        </a:rPr>
                      </a:br>
                      <a:r>
                        <a:rPr lang="en-US" sz="1200" baseline="0" noProof="0" dirty="0" smtClean="0">
                          <a:effectLst/>
                          <a:latin typeface="+mn-lt"/>
                        </a:rPr>
                        <a:t>HR and THR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Priority basins (vulnerability, stake, representativeness)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CIMA Foundation. / RASOR</a:t>
                      </a: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CNIGS</a:t>
                      </a: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Radar ability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444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Mapping and assessment of flooded areas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Crisis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SAR</a:t>
                      </a:r>
                      <a:br>
                        <a:rPr lang="en-US" sz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</a:br>
                      <a:r>
                        <a:rPr lang="en-US" sz="1200" b="1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Lidar</a:t>
                      </a:r>
                      <a:endParaRPr lang="en-US" sz="1200" b="1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n-lt"/>
                        </a:rPr>
                        <a:t>Entire Area with identification of key points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according to the event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CNIGS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(+expert in hydraulic modeling)</a:t>
                      </a:r>
                    </a:p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Capacity to activate the Charter </a:t>
                      </a:r>
                      <a:endParaRPr lang="en-US" sz="1200" b="1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9366">
                <a:tc vMerge="1">
                  <a:txBody>
                    <a:bodyPr/>
                    <a:lstStyle/>
                    <a:p>
                      <a:pPr algn="just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1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Early Warning : </a:t>
                      </a:r>
                      <a:r>
                        <a:rPr lang="en-US" sz="1200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Hydrometeo</a:t>
                      </a: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monitoring model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Flood routing</a:t>
                      </a: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Real time</a:t>
                      </a: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(Flood period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Pluviometry (automatic stations) ;                  </a:t>
                      </a:r>
                      <a:r>
                        <a:rPr lang="en-US" sz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weather image (</a:t>
                      </a:r>
                      <a:r>
                        <a:rPr lang="en-US" sz="1200" b="1" baseline="0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Imerg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);  Radar;           Caribbean Weather services </a:t>
                      </a: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Priority basins (vulnerability, stake, representativeness)</a:t>
                      </a:r>
                      <a:endParaRPr lang="en-US" sz="1200" b="1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CNIGS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(+expert in hydraulic modeling)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5588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Agriculture</a:t>
                      </a:r>
                      <a:endParaRPr lang="en-US" sz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Evaluation of agricultural change</a:t>
                      </a:r>
                    </a:p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52" marR="579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Baseline before/after</a:t>
                      </a:r>
                    </a:p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Then 2 to 3 times / year</a:t>
                      </a:r>
                    </a:p>
                  </a:txBody>
                  <a:tcPr marL="57952" marR="579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effectLst/>
                          <a:latin typeface="+mn-lt"/>
                        </a:rPr>
                        <a:t>HR and THR Optical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7952" marR="57952" marT="0" marB="0"/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Zooms on the plains of </a:t>
                      </a: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Jérémie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, Port </a:t>
                      </a: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Salut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et Les </a:t>
                      </a: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Cayes</a:t>
                      </a:r>
                      <a:endParaRPr lang="en-US" sz="1200" b="1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Access required to field data (for sample sites and validation)</a:t>
                      </a:r>
                    </a:p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noProof="0" dirty="0" smtClean="0">
                        <a:effectLst/>
                        <a:latin typeface="+mn-lt"/>
                      </a:endParaRPr>
                    </a:p>
                  </a:txBody>
                  <a:tcPr marL="57952" marR="57952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Nomenclature adapted to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the South</a:t>
                      </a:r>
                      <a:endParaRPr lang="en-US" sz="1200" b="1" noProof="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l"/>
                      <a:endParaRPr lang="en-US" sz="1200" baseline="0" noProof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MS Gothic"/>
                        <a:cs typeface="Times New Roman"/>
                      </a:endParaRPr>
                    </a:p>
                    <a:p>
                      <a:pPr algn="l"/>
                      <a:r>
                        <a:rPr lang="en-US" sz="1200" dirty="0" smtClean="0"/>
                        <a:t>Basic product over the entire area, dynamically updated with Sentinel flows</a:t>
                      </a:r>
                      <a:endParaRPr lang="en-US" sz="1200" baseline="0" noProof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MS Gothic"/>
                        <a:cs typeface="Times New Roman"/>
                      </a:endParaRPr>
                    </a:p>
                  </a:txBody>
                  <a:tcPr marL="57952" marR="57952" marT="0" marB="0"/>
                </a:tc>
                <a:extLst>
                  <a:ext uri="{0D108BD9-81ED-4DB2-BD59-A6C34878D82A}">
                    <a16:rowId xmlns="" xmlns:a16="http://schemas.microsoft.com/office/drawing/2014/main" val="1036595749"/>
                  </a:ext>
                </a:extLst>
              </a:tr>
            </a:tbl>
          </a:graphicData>
        </a:graphic>
      </p:graphicFrame>
      <p:sp>
        <p:nvSpPr>
          <p:cNvPr id="19" name="Content Placeholder 3"/>
          <p:cNvSpPr txBox="1">
            <a:spLocks/>
          </p:cNvSpPr>
          <p:nvPr/>
        </p:nvSpPr>
        <p:spPr>
          <a:xfrm>
            <a:off x="1981200" y="0"/>
            <a:ext cx="5791200" cy="7620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Planned works 2/3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10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3"/>
          <p:cNvSpPr txBox="1">
            <a:spLocks/>
          </p:cNvSpPr>
          <p:nvPr/>
        </p:nvSpPr>
        <p:spPr>
          <a:xfrm>
            <a:off x="1981200" y="76200"/>
            <a:ext cx="5791200" cy="7620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Planned works 3/3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133600" y="533400"/>
            <a:ext cx="2204060" cy="540004"/>
            <a:chOff x="5337264" y="2110432"/>
            <a:chExt cx="2204060" cy="54000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5337264" y="2110432"/>
              <a:ext cx="2204060" cy="54000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ZoneTexte 10"/>
            <p:cNvSpPr txBox="1"/>
            <p:nvPr/>
          </p:nvSpPr>
          <p:spPr>
            <a:xfrm>
              <a:off x="5363625" y="2136793"/>
              <a:ext cx="2151338" cy="487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Landslides, seismic risks</a:t>
              </a:r>
              <a:endParaRPr lang="fr-FR" sz="1400" kern="120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181600" y="533400"/>
            <a:ext cx="2063146" cy="540004"/>
            <a:chOff x="1248519" y="678387"/>
            <a:chExt cx="2063146" cy="692404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1248519" y="678387"/>
              <a:ext cx="2063146" cy="692404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ZoneTexte 8"/>
            <p:cNvSpPr txBox="1"/>
            <p:nvPr/>
          </p:nvSpPr>
          <p:spPr>
            <a:xfrm>
              <a:off x="1282319" y="712187"/>
              <a:ext cx="1995546" cy="624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Infrastructure and road network</a:t>
              </a:r>
              <a:endParaRPr lang="fr-FR" sz="1400" kern="1200" dirty="0"/>
            </a:p>
          </p:txBody>
        </p:sp>
      </p:grp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407130"/>
              </p:ext>
            </p:extLst>
          </p:nvPr>
        </p:nvGraphicFramePr>
        <p:xfrm>
          <a:off x="76200" y="1186430"/>
          <a:ext cx="8975703" cy="5650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9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803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64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840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00808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smtClean="0">
                          <a:effectLst/>
                        </a:rPr>
                        <a:t>Product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err="1" smtClean="0">
                          <a:effectLst/>
                        </a:rPr>
                        <a:t>Frequency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smtClean="0">
                          <a:effectLst/>
                        </a:rPr>
                        <a:t>DATA 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200" noProof="0" dirty="0" smtClean="0">
                          <a:effectLst/>
                        </a:rPr>
                        <a:t>Area</a:t>
                      </a:r>
                      <a:endParaRPr lang="fr-FR" sz="18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noProof="0" dirty="0" smtClean="0">
                          <a:effectLst/>
                        </a:rPr>
                        <a:t>Comment</a:t>
                      </a:r>
                      <a:endParaRPr lang="fr-FR" sz="14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57947" marR="57947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3259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Landslide </a:t>
                      </a:r>
                      <a:r>
                        <a:rPr lang="en-US" sz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Automated change detection</a:t>
                      </a:r>
                    </a:p>
                  </a:txBody>
                  <a:tcPr marL="43161" marR="43161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Pré</a:t>
                      </a: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/ Post event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Optical THR HR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Very high resolution required to identify low amplitude movement</a:t>
                      </a:r>
                      <a:endParaRPr lang="en-US" sz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9924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Monitoring with quantification of displacements </a:t>
                      </a:r>
                      <a:r>
                        <a:rPr lang="en-US" sz="1200" baseline="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(horizontal deformation fields) </a:t>
                      </a:r>
                      <a:endParaRPr lang="en-US" sz="1200" b="0" i="0" u="none" strike="noStrike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sz="12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By the application of correlation methods of time series images</a:t>
                      </a:r>
                    </a:p>
                  </a:txBody>
                  <a:tcPr marL="43161" marR="43161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to </a:t>
                      </a: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 months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TBC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Optical HR, THR</a:t>
                      </a:r>
                      <a:b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Stereo for MNT ?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Zoom on les </a:t>
                      </a: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Cayes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 – </a:t>
                      </a: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Jérémie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 Road</a:t>
                      </a:r>
                    </a:p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Jérémie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, les </a:t>
                      </a: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abricots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  <a:sym typeface="Calibri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Final product: Maps with displacement fields / speed per period and a map summarizing the sectors and their movements over the period</a:t>
                      </a:r>
                    </a:p>
                    <a:p>
                      <a:pPr algn="r"/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Access to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 field data essential (for characterization)</a:t>
                      </a:r>
                    </a:p>
                    <a:p>
                      <a:pPr algn="r"/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Catalog displacements on zoom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  <a:sym typeface="Calibri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5634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Quarry Detection and Development</a:t>
                      </a:r>
                      <a:endParaRPr lang="en-US" sz="1200" noProof="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Bi annual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THR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b="1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Arniquet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 quarry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  <a:sym typeface="Calibri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marL="0" marR="0" indent="0" algn="r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For regulation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  <a:sym typeface="Calibri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4087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/>
                        <a:t>Landslide </a:t>
                      </a:r>
                      <a:r>
                        <a:rPr lang="en-US" sz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Monitoring by radar amplitude image correlation tests</a:t>
                      </a:r>
                      <a:endParaRPr lang="en-US" sz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Bi annual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Radar</a:t>
                      </a:r>
                      <a:b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en-US" sz="1200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TerraSAR</a:t>
                      </a: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-X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Idem monitoring</a:t>
                      </a: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 (e.g. offset-tracking)  need of HR radar data</a:t>
                      </a:r>
                      <a:endParaRPr lang="en-US" sz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75458">
                <a:tc>
                  <a:txBody>
                    <a:bodyPr/>
                    <a:lstStyle/>
                    <a:p>
                      <a:pPr algn="ctr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Mapping of Road network</a:t>
                      </a:r>
                      <a:endParaRPr lang="en-US" sz="1200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Baseline + 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annual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20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Optical</a:t>
                      </a: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HR (primary road), THR for secondary</a:t>
                      </a:r>
                      <a:b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en-US" sz="1200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VHR or HR SAR (after storms)</a:t>
                      </a:r>
                      <a:endParaRPr lang="en-US" sz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1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RO area</a:t>
                      </a:r>
                    </a:p>
                  </a:txBody>
                  <a:tcPr marL="43161" marR="43161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Calculation of RAI</a:t>
                      </a:r>
                    </a:p>
                    <a:p>
                      <a:pPr algn="r" defTabSz="457200">
                        <a:spcBef>
                          <a:spcPts val="600"/>
                        </a:spcBef>
                      </a:pP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Comparison with CNIGS and UNDP</a:t>
                      </a:r>
                      <a:r>
                        <a:rPr lang="en-US" sz="1200" b="1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 </a:t>
                      </a:r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network</a:t>
                      </a:r>
                    </a:p>
                    <a:p>
                      <a:pPr algn="r"/>
                      <a:r>
                        <a:rPr lang="en-US" sz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Calibri"/>
                        </a:rPr>
                        <a:t>Precise MTN required</a:t>
                      </a:r>
                    </a:p>
                    <a:p>
                      <a:pPr algn="r"/>
                      <a:r>
                        <a:rPr lang="en-US" sz="1200" b="1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  <a:sym typeface="Calibri"/>
                        </a:rPr>
                        <a:t>Secondary dirt road</a:t>
                      </a:r>
                      <a:endParaRPr lang="en-US" sz="1200" b="1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  <a:sym typeface="Calibri"/>
                      </a:endParaRPr>
                    </a:p>
                  </a:txBody>
                  <a:tcPr marL="43161" marR="43161" marT="0" marB="0"/>
                </a:tc>
                <a:extLst>
                  <a:ext uri="{0D108BD9-81ED-4DB2-BD59-A6C34878D82A}">
                    <a16:rowId xmlns="" xmlns:a16="http://schemas.microsoft.com/office/drawing/2014/main" val="1820181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00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Figure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944721" cy="30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0"/>
            <a:ext cx="568863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Arial"/>
                <a:cs typeface="Arial"/>
              </a:rPr>
              <a:t>Disaster Risk Management &amp; Satellite EO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106" charset="-128"/>
              <a:cs typeface="Arial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05433"/>
            <a:ext cx="3118683" cy="22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33029" r="41435" b="15347"/>
          <a:stretch>
            <a:fillRect/>
          </a:stretch>
        </p:blipFill>
        <p:spPr bwMode="auto">
          <a:xfrm>
            <a:off x="2771800" y="1700808"/>
            <a:ext cx="28178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2" t="33029" r="14549" b="15347"/>
          <a:stretch>
            <a:fillRect/>
          </a:stretch>
        </p:blipFill>
        <p:spPr bwMode="auto">
          <a:xfrm>
            <a:off x="3707904" y="3441700"/>
            <a:ext cx="2865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rm cycl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82" y="1844824"/>
            <a:ext cx="423202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988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AB1-06A8-4F22-9426-BBA463BEEACE}" type="slidenum">
              <a:rPr lang="en-GB" smtClean="0"/>
              <a:t>20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0"/>
            <a:ext cx="568863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rgbClr val="FFFFFF"/>
                </a:solidFill>
                <a:latin typeface="Arial"/>
                <a:cs typeface="Arial"/>
              </a:rPr>
              <a:t>RO 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2800" b="1" kern="0" noProof="0" dirty="0" err="1" smtClean="0">
                <a:solidFill>
                  <a:srgbClr val="FFFFFF"/>
                </a:solidFill>
                <a:latin typeface="Arial"/>
                <a:cs typeface="Arial"/>
              </a:rPr>
              <a:t>otcloud</a:t>
            </a:r>
            <a:r>
              <a:rPr lang="en-US" sz="2800" b="1" kern="0" noProof="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kern="0" noProof="0" dirty="0" smtClean="0">
                <a:solidFill>
                  <a:schemeClr val="bg1"/>
                </a:solidFill>
                <a:latin typeface="Arial"/>
                <a:cs typeface="Arial"/>
              </a:rPr>
              <a:t>Platform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1"/>
                </a:solidFill>
                <a:latin typeface="Arial"/>
                <a:ea typeface="ＭＳ Ｐゴシック" pitchFamily="-106" charset="-128"/>
                <a:cs typeface="Arial"/>
              </a:rPr>
              <a:t>www.recovery-observatory.org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106" charset="-128"/>
              <a:cs typeface="Arial"/>
            </a:endParaRPr>
          </a:p>
        </p:txBody>
      </p:sp>
      <p:pic>
        <p:nvPicPr>
          <p:cNvPr id="7170" name="Picture 2" descr="D:\Utilisateurs\colleta\Documents\RO\3 - Meeting\17 03 16 WGD\dotcloud R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9"/>
          <a:stretch/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9186"/>
            <a:ext cx="1143160" cy="3429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828960" y="1359186"/>
            <a:ext cx="708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fr-FR" b="1" dirty="0" smtClean="0"/>
              <a:t>Translation of key </a:t>
            </a:r>
            <a:r>
              <a:rPr lang="fr-FR" b="1" dirty="0" err="1" smtClean="0"/>
              <a:t>texts</a:t>
            </a:r>
            <a:r>
              <a:rPr lang="fr-FR" b="1" dirty="0" smtClean="0"/>
              <a:t>. </a:t>
            </a:r>
            <a:r>
              <a:rPr lang="fr-FR" b="1" dirty="0" err="1" smtClean="0"/>
              <a:t>Multilingual</a:t>
            </a:r>
            <a:r>
              <a:rPr lang="fr-FR" b="1" dirty="0" smtClean="0"/>
              <a:t> by </a:t>
            </a:r>
            <a:r>
              <a:rPr lang="fr-FR" b="1" dirty="0" err="1" smtClean="0"/>
              <a:t>October</a:t>
            </a:r>
            <a:r>
              <a:rPr lang="fr-FR" b="1" dirty="0" smtClean="0"/>
              <a:t>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182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21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371600"/>
            <a:ext cx="9144000" cy="5105400"/>
          </a:xfrm>
        </p:spPr>
        <p:txBody>
          <a:bodyPr/>
          <a:lstStyle/>
          <a:p>
            <a:r>
              <a:rPr lang="en-US" sz="2200" dirty="0" smtClean="0"/>
              <a:t>Day-to-day management of the RO – </a:t>
            </a:r>
            <a:r>
              <a:rPr lang="en-US" sz="2200" dirty="0" err="1" smtClean="0"/>
              <a:t>telcon</a:t>
            </a:r>
            <a:r>
              <a:rPr lang="en-US" sz="2200" dirty="0" smtClean="0"/>
              <a:t> every 3/4 months </a:t>
            </a:r>
            <a:br>
              <a:rPr lang="en-US" sz="2200" dirty="0" smtClean="0"/>
            </a:br>
            <a:endParaRPr lang="en-US" sz="2200" dirty="0" smtClean="0"/>
          </a:p>
          <a:p>
            <a:r>
              <a:rPr lang="en-US" sz="2200" dirty="0" smtClean="0"/>
              <a:t>Member of the Haiti </a:t>
            </a:r>
            <a:r>
              <a:rPr lang="en-US" sz="2200" dirty="0"/>
              <a:t>RO </a:t>
            </a:r>
            <a:r>
              <a:rPr lang="en-US" sz="2200" b="1" dirty="0"/>
              <a:t>Steering Committee (SC) </a:t>
            </a:r>
            <a:r>
              <a:rPr lang="en-US" sz="2200" b="1" dirty="0" smtClean="0"/>
              <a:t>:</a:t>
            </a:r>
            <a:br>
              <a:rPr lang="en-US" sz="2200" b="1" dirty="0" smtClean="0"/>
            </a:br>
            <a:r>
              <a:rPr lang="fr-FR" dirty="0" smtClean="0"/>
              <a:t>- </a:t>
            </a:r>
            <a:r>
              <a:rPr lang="fr-FR" dirty="0"/>
              <a:t>Michèle ORIOL (</a:t>
            </a:r>
            <a:r>
              <a:rPr lang="fr-FR" b="1" dirty="0"/>
              <a:t>CIAT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Boby PIARD (</a:t>
            </a:r>
            <a:r>
              <a:rPr lang="fr-FR" b="1" dirty="0"/>
              <a:t>CNIGS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Dwinell BELIZAIRE (</a:t>
            </a:r>
            <a:r>
              <a:rPr lang="fr-FR" b="1" dirty="0"/>
              <a:t>ONEV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Martine THERER </a:t>
            </a:r>
            <a:r>
              <a:rPr lang="fr-FR" dirty="0" smtClean="0"/>
              <a:t>and </a:t>
            </a:r>
            <a:r>
              <a:rPr lang="fr-FR" dirty="0"/>
              <a:t>Chiara MELUCCI </a:t>
            </a:r>
            <a:r>
              <a:rPr lang="fr-FR" dirty="0" smtClean="0"/>
              <a:t>(</a:t>
            </a:r>
            <a:r>
              <a:rPr lang="fr-FR" b="1" dirty="0" smtClean="0"/>
              <a:t>UNDP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Mare LO </a:t>
            </a:r>
            <a:r>
              <a:rPr lang="fr-FR" dirty="0" smtClean="0"/>
              <a:t>and </a:t>
            </a:r>
            <a:r>
              <a:rPr lang="fr-FR" dirty="0"/>
              <a:t>Sergio </a:t>
            </a:r>
            <a:r>
              <a:rPr lang="fr-FR" dirty="0" smtClean="0"/>
              <a:t>DELL’ANNA </a:t>
            </a:r>
            <a:r>
              <a:rPr lang="fr-FR" dirty="0"/>
              <a:t>(</a:t>
            </a:r>
            <a:r>
              <a:rPr lang="fr-FR" b="1" dirty="0"/>
              <a:t>WB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Simona ZOFFOLI </a:t>
            </a:r>
            <a:r>
              <a:rPr lang="fr-FR" dirty="0" smtClean="0"/>
              <a:t>and </a:t>
            </a:r>
            <a:r>
              <a:rPr lang="fr-FR" dirty="0"/>
              <a:t>Giorgio BONI (</a:t>
            </a:r>
            <a:r>
              <a:rPr lang="fr-FR" b="1" dirty="0"/>
              <a:t>ASI</a:t>
            </a:r>
            <a:r>
              <a:rPr lang="fr-FR" dirty="0"/>
              <a:t>/ </a:t>
            </a:r>
            <a:r>
              <a:rPr lang="fr-FR" b="1" dirty="0"/>
              <a:t>CIMA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Stéphane CHALIFOUX (</a:t>
            </a:r>
            <a:r>
              <a:rPr lang="fr-FR" b="1" dirty="0"/>
              <a:t>CSA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- </a:t>
            </a:r>
            <a:r>
              <a:rPr lang="fr-FR" dirty="0"/>
              <a:t>Hélène de BOISSEZON (</a:t>
            </a:r>
            <a:r>
              <a:rPr lang="fr-FR" b="1" dirty="0"/>
              <a:t>CNES</a:t>
            </a:r>
            <a:r>
              <a:rPr lang="fr-FR" dirty="0" smtClean="0"/>
              <a:t>)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endParaRPr lang="en-US" sz="2200" b="1" dirty="0" smtClean="0"/>
          </a:p>
          <a:p>
            <a:r>
              <a:rPr lang="en-US" sz="2200" dirty="0" smtClean="0"/>
              <a:t>First SC meeting planned on 27</a:t>
            </a:r>
            <a:r>
              <a:rPr lang="en-US" sz="2200" baseline="30000" dirty="0" smtClean="0"/>
              <a:t>th</a:t>
            </a:r>
            <a:r>
              <a:rPr lang="en-US" sz="2200" dirty="0" smtClean="0"/>
              <a:t> September 2017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828800" y="304800"/>
            <a:ext cx="5943600" cy="533400"/>
          </a:xfrm>
        </p:spPr>
        <p:txBody>
          <a:bodyPr/>
          <a:lstStyle/>
          <a:p>
            <a:pPr algn="ctr"/>
            <a:r>
              <a:rPr lang="en-US" sz="2800" b="1" dirty="0" smtClean="0"/>
              <a:t>Haiti RO Steering Committee #1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639397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22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1219200"/>
            <a:ext cx="8686800" cy="5334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 smtClean="0"/>
              <a:t>Development </a:t>
            </a:r>
            <a:r>
              <a:rPr lang="en-US" sz="2800" dirty="0"/>
              <a:t>of </a:t>
            </a:r>
            <a:r>
              <a:rPr lang="en-US" sz="2800" dirty="0" smtClean="0"/>
              <a:t>first </a:t>
            </a:r>
            <a:r>
              <a:rPr lang="en-US" sz="2800" dirty="0"/>
              <a:t>applications based on identified requirements </a:t>
            </a:r>
            <a:r>
              <a:rPr lang="en-US" sz="2800" dirty="0" smtClean="0"/>
              <a:t>from Users workshop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Haitian Web Portal for all Spatial Data being established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Technical mission end 2017, to validate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products, plan capacity building and dissemination </a:t>
            </a:r>
            <a:endParaRPr lang="en-US" sz="2800" dirty="0"/>
          </a:p>
          <a:p>
            <a:pPr>
              <a:lnSpc>
                <a:spcPct val="120000"/>
              </a:lnSpc>
            </a:pPr>
            <a:r>
              <a:rPr lang="en-US" sz="2800" dirty="0" smtClean="0"/>
              <a:t>Solicitation </a:t>
            </a:r>
            <a:r>
              <a:rPr lang="en-US" sz="2800" dirty="0"/>
              <a:t>of new funding </a:t>
            </a:r>
            <a:r>
              <a:rPr lang="en-US" sz="2800" dirty="0" smtClean="0"/>
              <a:t>and partners </a:t>
            </a:r>
            <a:r>
              <a:rPr lang="en-US" sz="2800" dirty="0"/>
              <a:t>to augment </a:t>
            </a:r>
            <a:r>
              <a:rPr lang="en-US" sz="2800" dirty="0" smtClean="0"/>
              <a:t>applications offered and to develop Capacity Building capacities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Reporting to major stakeholders (WB, GFDRR, UN)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905000" y="152400"/>
            <a:ext cx="5791200" cy="762000"/>
          </a:xfrm>
        </p:spPr>
        <p:txBody>
          <a:bodyPr/>
          <a:lstStyle/>
          <a:p>
            <a:pPr algn="ctr"/>
            <a:r>
              <a:rPr lang="en-US" sz="2800" b="1" dirty="0" smtClean="0"/>
              <a:t>Haiti RO - Next </a:t>
            </a:r>
            <a:r>
              <a:rPr lang="en-US" sz="2800" b="1" dirty="0"/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3601703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l" defTabSz="914400"/>
            <a:fld id="{86CB4B4D-7CA3-9044-876B-883B54F8677D}" type="slidenum">
              <a:rPr lang="uk-UA" smtClean="0"/>
              <a:pPr algn="l" defTabSz="914400"/>
              <a:t>23</a:t>
            </a:fld>
            <a:endParaRPr lang="uk-U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8610600" cy="53340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To A</a:t>
            </a:r>
            <a:r>
              <a:rPr lang="en-GB" b="1" dirty="0" smtClean="0"/>
              <a:t>ugust </a:t>
            </a:r>
            <a:r>
              <a:rPr lang="en-GB" b="1" dirty="0"/>
              <a:t>2017 – </a:t>
            </a:r>
            <a:r>
              <a:rPr lang="en-GB" b="1" dirty="0" smtClean="0"/>
              <a:t>Haiti RO </a:t>
            </a:r>
            <a:r>
              <a:rPr lang="en-GB" b="1" dirty="0"/>
              <a:t>Establishment </a:t>
            </a:r>
            <a:endParaRPr lang="fr-FR" b="1" dirty="0"/>
          </a:p>
          <a:p>
            <a:r>
              <a:rPr lang="en-GB" sz="1800" dirty="0"/>
              <a:t>Discussion of MOUs with Haitian users and partners, </a:t>
            </a:r>
            <a:r>
              <a:rPr lang="en-GB" sz="1800" dirty="0" smtClean="0"/>
              <a:t>Establishment </a:t>
            </a:r>
            <a:r>
              <a:rPr lang="en-GB" sz="1800" dirty="0"/>
              <a:t>of </a:t>
            </a:r>
            <a:r>
              <a:rPr lang="en-GB" sz="1800" dirty="0" smtClean="0"/>
              <a:t>IT </a:t>
            </a:r>
            <a:r>
              <a:rPr lang="en-GB" sz="1800" dirty="0"/>
              <a:t>infrastructure  with charter images, baseline </a:t>
            </a:r>
            <a:r>
              <a:rPr lang="fr-FR" sz="1800" dirty="0" err="1" smtClean="0"/>
              <a:t>pre</a:t>
            </a:r>
            <a:r>
              <a:rPr lang="fr-FR" sz="1800" dirty="0" smtClean="0"/>
              <a:t>/post-</a:t>
            </a:r>
            <a:r>
              <a:rPr lang="fr-FR" sz="1800" dirty="0" err="1" smtClean="0"/>
              <a:t>event</a:t>
            </a:r>
            <a:endParaRPr lang="fr-FR" sz="1800" dirty="0" smtClean="0"/>
          </a:p>
          <a:p>
            <a:r>
              <a:rPr lang="en-GB" sz="1800" b="1" dirty="0" smtClean="0"/>
              <a:t>First </a:t>
            </a:r>
            <a:r>
              <a:rPr lang="en-GB" sz="1800" b="1" dirty="0"/>
              <a:t>User workshop </a:t>
            </a:r>
            <a:r>
              <a:rPr lang="en-GB" sz="1800" dirty="0"/>
              <a:t>in Haiti to provide further input to the ROOP and finalise the </a:t>
            </a:r>
            <a:r>
              <a:rPr lang="en-GB" sz="1800" dirty="0" smtClean="0"/>
              <a:t>Haiti RO </a:t>
            </a:r>
            <a:r>
              <a:rPr lang="en-GB" sz="1800" dirty="0"/>
              <a:t>baseline.</a:t>
            </a:r>
            <a:endParaRPr lang="fr-FR" sz="1800" dirty="0"/>
          </a:p>
          <a:p>
            <a:pPr marL="0" indent="0">
              <a:buNone/>
            </a:pPr>
            <a:r>
              <a:rPr lang="en-GB" b="1" dirty="0" smtClean="0"/>
              <a:t>Sept 2017 to early 2018 </a:t>
            </a:r>
            <a:r>
              <a:rPr lang="en-GB" b="1" dirty="0"/>
              <a:t>– </a:t>
            </a:r>
            <a:r>
              <a:rPr lang="en-GB" b="1" dirty="0" smtClean="0"/>
              <a:t>Haiti RO Commissioning</a:t>
            </a:r>
            <a:endParaRPr lang="fr-FR" sz="1800" dirty="0"/>
          </a:p>
          <a:p>
            <a:r>
              <a:rPr lang="en-GB" sz="1800" dirty="0"/>
              <a:t>Incorporating the first products into the Haiti RO and ensuring easy access </a:t>
            </a:r>
            <a:endParaRPr lang="fr-FR" sz="1800" dirty="0"/>
          </a:p>
          <a:p>
            <a:r>
              <a:rPr lang="en-GB" sz="1800" dirty="0" smtClean="0"/>
              <a:t>Definition of </a:t>
            </a:r>
            <a:r>
              <a:rPr lang="en-GB" sz="1800" dirty="0"/>
              <a:t>c</a:t>
            </a:r>
            <a:r>
              <a:rPr lang="en-GB" sz="1800" dirty="0" smtClean="0"/>
              <a:t>apacity </a:t>
            </a:r>
            <a:r>
              <a:rPr lang="en-GB" sz="1800" dirty="0"/>
              <a:t>b</a:t>
            </a:r>
            <a:r>
              <a:rPr lang="en-GB" sz="1800" dirty="0" smtClean="0"/>
              <a:t>uilding </a:t>
            </a:r>
            <a:r>
              <a:rPr lang="en-GB" sz="1800" dirty="0"/>
              <a:t>plan </a:t>
            </a:r>
            <a:endParaRPr lang="fr-FR" sz="1800" dirty="0"/>
          </a:p>
          <a:p>
            <a:r>
              <a:rPr lang="en-GB" sz="1800" dirty="0" smtClean="0"/>
              <a:t>Solicitation </a:t>
            </a:r>
            <a:r>
              <a:rPr lang="en-GB" sz="1800" dirty="0"/>
              <a:t>of new partnerships </a:t>
            </a:r>
            <a:r>
              <a:rPr lang="en-GB" sz="1800" dirty="0" smtClean="0"/>
              <a:t>(for value-adding and capacity building)</a:t>
            </a:r>
            <a:endParaRPr lang="fr-FR" sz="1800" dirty="0"/>
          </a:p>
          <a:p>
            <a:r>
              <a:rPr lang="en-GB" sz="1800" dirty="0" smtClean="0"/>
              <a:t>Animating </a:t>
            </a:r>
            <a:r>
              <a:rPr lang="en-GB" sz="1800" dirty="0"/>
              <a:t>the user forum; </a:t>
            </a:r>
            <a:r>
              <a:rPr lang="en-GB" sz="1800" dirty="0" smtClean="0"/>
              <a:t>Encouraging </a:t>
            </a:r>
            <a:r>
              <a:rPr lang="en-GB" sz="1800" dirty="0"/>
              <a:t>and promoting </a:t>
            </a:r>
            <a:r>
              <a:rPr lang="en-GB" sz="1800" dirty="0" smtClean="0"/>
              <a:t>Haiti RO </a:t>
            </a:r>
            <a:r>
              <a:rPr lang="en-GB" sz="1800" dirty="0"/>
              <a:t>use. </a:t>
            </a:r>
            <a:r>
              <a:rPr lang="en-GB" sz="1800" b="1" dirty="0" smtClean="0"/>
              <a:t>First </a:t>
            </a:r>
            <a:r>
              <a:rPr lang="en-GB" sz="1800" b="1" dirty="0"/>
              <a:t>“early evaluation”</a:t>
            </a:r>
            <a:r>
              <a:rPr lang="en-GB" sz="1800" dirty="0"/>
              <a:t>, with a report to </a:t>
            </a:r>
            <a:r>
              <a:rPr lang="en-GB" sz="1800" dirty="0" smtClean="0"/>
              <a:t>Haiti RO Steering Committee </a:t>
            </a:r>
          </a:p>
          <a:p>
            <a:pPr marL="0" indent="0">
              <a:buNone/>
            </a:pPr>
            <a:r>
              <a:rPr lang="en-GB" b="1" dirty="0" smtClean="0"/>
              <a:t>To </a:t>
            </a:r>
            <a:r>
              <a:rPr lang="en-GB" b="1" dirty="0"/>
              <a:t>end </a:t>
            </a:r>
            <a:r>
              <a:rPr lang="en-GB" b="1" dirty="0" smtClean="0"/>
              <a:t>2020 – Haiti RO Steady-state Operation / Generic RO definition</a:t>
            </a:r>
            <a:endParaRPr lang="fr-FR" b="1" dirty="0" smtClean="0"/>
          </a:p>
          <a:p>
            <a:r>
              <a:rPr lang="en-GB" sz="1800" dirty="0" smtClean="0"/>
              <a:t>Ensure </a:t>
            </a:r>
            <a:r>
              <a:rPr lang="en-GB" sz="1800" dirty="0"/>
              <a:t>IT updates,  engage in capacity building activities, generate regular products, report on </a:t>
            </a:r>
            <a:r>
              <a:rPr lang="en-GB" sz="1800" dirty="0" smtClean="0"/>
              <a:t>Haiti RO </a:t>
            </a:r>
            <a:r>
              <a:rPr lang="en-GB" sz="1800" dirty="0"/>
              <a:t>annually to stakeholders and </a:t>
            </a:r>
            <a:r>
              <a:rPr lang="en-GB" sz="1800" dirty="0" smtClean="0"/>
              <a:t>partners</a:t>
            </a:r>
          </a:p>
          <a:p>
            <a:r>
              <a:rPr lang="fr-FR" sz="1800" dirty="0" err="1" smtClean="0"/>
              <a:t>Analysis</a:t>
            </a:r>
            <a:r>
              <a:rPr lang="fr-FR" sz="1800" dirty="0" smtClean="0"/>
              <a:t> of </a:t>
            </a:r>
            <a:r>
              <a:rPr lang="fr-FR" sz="1800" dirty="0" err="1" smtClean="0"/>
              <a:t>Haiti</a:t>
            </a:r>
            <a:r>
              <a:rPr lang="fr-FR" sz="1800" dirty="0" smtClean="0"/>
              <a:t> RO </a:t>
            </a:r>
            <a:r>
              <a:rPr lang="fr-FR" sz="1800" dirty="0" err="1" smtClean="0"/>
              <a:t>operation</a:t>
            </a:r>
            <a:r>
              <a:rPr lang="fr-FR" sz="1800" dirty="0" smtClean="0"/>
              <a:t> &amp;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, to </a:t>
            </a:r>
            <a:r>
              <a:rPr lang="fr-FR" sz="1800" dirty="0" err="1" smtClean="0"/>
              <a:t>derive</a:t>
            </a:r>
            <a:r>
              <a:rPr lang="fr-FR" sz="1800" dirty="0" smtClean="0"/>
              <a:t> </a:t>
            </a:r>
            <a:r>
              <a:rPr lang="fr-FR" sz="1800" b="1" dirty="0" err="1" smtClean="0"/>
              <a:t>Generic</a:t>
            </a:r>
            <a:r>
              <a:rPr lang="fr-FR" sz="1800" b="1" dirty="0" smtClean="0"/>
              <a:t> RO </a:t>
            </a:r>
            <a:r>
              <a:rPr lang="fr-FR" sz="1800" b="1" dirty="0" err="1" smtClean="0"/>
              <a:t>specifications</a:t>
            </a:r>
            <a:endParaRPr lang="fr-FR" sz="1800" b="1" dirty="0"/>
          </a:p>
          <a:p>
            <a:r>
              <a:rPr lang="en-US" sz="1800" dirty="0"/>
              <a:t>Preparation of </a:t>
            </a:r>
            <a:r>
              <a:rPr lang="en-US" sz="1800" b="1" dirty="0" smtClean="0"/>
              <a:t>Haiti RO closure</a:t>
            </a:r>
            <a:r>
              <a:rPr lang="en-CA" sz="1800" dirty="0"/>
              <a:t>, including e</a:t>
            </a:r>
            <a:r>
              <a:rPr lang="en-US" sz="1800" dirty="0"/>
              <a:t>valuation</a:t>
            </a:r>
            <a:r>
              <a:rPr lang="en-CA" sz="1800" dirty="0"/>
              <a:t> and l</a:t>
            </a:r>
            <a:r>
              <a:rPr lang="en-US" sz="1800" dirty="0" err="1"/>
              <a:t>egacy</a:t>
            </a:r>
            <a:r>
              <a:rPr lang="en-US" sz="1800" dirty="0"/>
              <a:t> strategies</a:t>
            </a:r>
            <a:r>
              <a:rPr lang="en-US" sz="1800" dirty="0" smtClean="0"/>
              <a:t>.</a:t>
            </a:r>
          </a:p>
          <a:p>
            <a:endParaRPr lang="fr-FR" sz="1800" dirty="0"/>
          </a:p>
          <a:p>
            <a:pPr marL="0" indent="0" algn="l">
              <a:buNone/>
            </a:pPr>
            <a:endParaRPr lang="fr-FR" dirty="0"/>
          </a:p>
          <a:p>
            <a:pPr marL="0" indent="0" algn="l">
              <a:buNone/>
            </a:pPr>
            <a:endParaRPr lang="fr-FR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1905000" y="152400"/>
            <a:ext cx="5791200" cy="762000"/>
          </a:xfrm>
        </p:spPr>
        <p:txBody>
          <a:bodyPr/>
          <a:lstStyle/>
          <a:p>
            <a:pPr algn="ctr"/>
            <a:r>
              <a:rPr lang="en-US" sz="2800" b="1" dirty="0" smtClean="0"/>
              <a:t>RO Timeline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5333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24</a:t>
            </a:fld>
            <a:endParaRPr lang="uk-UA" dirty="0"/>
          </a:p>
        </p:txBody>
      </p:sp>
      <p:pic>
        <p:nvPicPr>
          <p:cNvPr id="5" name="Picture 2" descr="D:\Utilisateurs\colleta\Documents\RO\Dossier Tech\SPOT\haiti_spot_postevent_v3_cloudsMax75_100dp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2065" r="1348" b="3007"/>
          <a:stretch/>
        </p:blipFill>
        <p:spPr bwMode="auto">
          <a:xfrm>
            <a:off x="0" y="1066801"/>
            <a:ext cx="512337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CIAT-Need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36240" r="18793" b="6965"/>
          <a:stretch/>
        </p:blipFill>
        <p:spPr>
          <a:xfrm>
            <a:off x="4724400" y="3913714"/>
            <a:ext cx="4419600" cy="2944286"/>
          </a:xfrm>
          <a:prstGeom prst="rect">
            <a:avLst/>
          </a:prstGeom>
        </p:spPr>
      </p:pic>
      <p:pic>
        <p:nvPicPr>
          <p:cNvPr id="7" name="Picture 2" descr="D:\Utilisateurs\colleta\Documents\RO\2 - Users\ONEV\Zone_ONEV\zone one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11647"/>
          <a:stretch/>
        </p:blipFill>
        <p:spPr bwMode="auto">
          <a:xfrm>
            <a:off x="0" y="3913715"/>
            <a:ext cx="4724400" cy="29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tilisateurs\colleta\Documents\RO\Dossier Tech\PHR\haiti_pleiades_postEvent_v3_cloudsMax75_100dp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0" t="19735" r="5170" b="22176"/>
          <a:stretch/>
        </p:blipFill>
        <p:spPr bwMode="auto">
          <a:xfrm flipV="1">
            <a:off x="5123379" y="1066800"/>
            <a:ext cx="2484654" cy="14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Utilisateurs\colleta\Documents\RO\Dossier Tech\DigitalGlobe\haiti_Americandata_postEvent_cloudsMax75_100dp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0775" r="1429" b="4042"/>
          <a:stretch/>
        </p:blipFill>
        <p:spPr bwMode="auto">
          <a:xfrm flipV="1">
            <a:off x="7229444" y="1066800"/>
            <a:ext cx="1914555" cy="13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Utilisateurs\colleta\Documents\RO\Dossier Tech\TerraSAR-X\haiti_TerraSAR-X_postEve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27675" r="17776" b="13053"/>
          <a:stretch/>
        </p:blipFill>
        <p:spPr bwMode="auto">
          <a:xfrm flipV="1">
            <a:off x="6705600" y="2362200"/>
            <a:ext cx="2438401" cy="155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Utilisateurs\colleta\Documents\RO\Dossier Tech\ALOS-2\haiti_Alos2_preEven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4448" r="1573" b="19541"/>
          <a:stretch/>
        </p:blipFill>
        <p:spPr bwMode="auto">
          <a:xfrm flipV="1">
            <a:off x="5115822" y="2500844"/>
            <a:ext cx="2103514" cy="141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880084" y="79761"/>
            <a:ext cx="568863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smtClean="0">
                <a:solidFill>
                  <a:srgbClr val="FFFFFF"/>
                </a:solidFill>
                <a:latin typeface="Arial"/>
                <a:cs typeface="Arial"/>
              </a:rPr>
              <a:t>THANK YOU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smtClean="0">
                <a:solidFill>
                  <a:srgbClr val="FFFFFF"/>
                </a:solidFill>
                <a:latin typeface="Arial"/>
                <a:cs typeface="Arial"/>
              </a:rPr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995202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idx="1"/>
          </p:nvPr>
        </p:nvSpPr>
        <p:spPr>
          <a:xfrm>
            <a:off x="152400" y="0"/>
            <a:ext cx="8839200" cy="54006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Verdana" pitchFamily="34" charset="0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Geo-Information in </a:t>
            </a:r>
          </a:p>
          <a:p>
            <a:pPr marL="0" indent="0" algn="ctr" eaLnBrk="1" fontAlgn="auto" hangingPunct="1">
              <a:spcAft>
                <a:spcPts val="0"/>
              </a:spcAft>
              <a:buFont typeface="Verdana" pitchFamily="34" charset="0"/>
              <a:buNone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Response &amp; Recovery</a:t>
            </a:r>
          </a:p>
        </p:txBody>
      </p:sp>
      <p:pic>
        <p:nvPicPr>
          <p:cNvPr id="8195" name="Picture 3" descr="Response Model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75" y="1412875"/>
            <a:ext cx="8089900" cy="5289550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579438" y="1593850"/>
            <a:ext cx="7997825" cy="4275138"/>
          </a:xfrm>
          <a:prstGeom prst="rect">
            <a:avLst/>
          </a:prstGeom>
          <a:noFill/>
          <a:ln w="28575">
            <a:solidFill>
              <a:srgbClr val="A4005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 rot="-5400000">
            <a:off x="-741362" y="3541713"/>
            <a:ext cx="29718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pPr algn="ctr" eaLnBrk="0" hangingPunct="0"/>
            <a:r>
              <a:rPr lang="en-US" altLang="en-US" sz="1400" b="1">
                <a:solidFill>
                  <a:srgbClr val="044D72"/>
                </a:solidFill>
                <a:latin typeface="Calibri" pitchFamily="34" charset="0"/>
              </a:rPr>
              <a:t>Demand for geo-information</a:t>
            </a:r>
            <a:endParaRPr lang="en-US" sz="1400" b="1" noProof="1">
              <a:solidFill>
                <a:srgbClr val="044D72"/>
              </a:solidFill>
              <a:latin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45410" y="1597307"/>
            <a:ext cx="1215343" cy="4247908"/>
          </a:xfrm>
          <a:prstGeom prst="roundRect">
            <a:avLst/>
          </a:prstGeom>
          <a:solidFill>
            <a:srgbClr val="FBFF76">
              <a:alpha val="48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447362" y="2405500"/>
            <a:ext cx="2673788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ct val="100000"/>
              </a:spcAft>
              <a:buSzPct val="25000"/>
              <a:defRPr/>
            </a:pPr>
            <a:r>
              <a:rPr lang="en-US" sz="1400" b="1" kern="0" dirty="0" smtClean="0">
                <a:solidFill>
                  <a:srgbClr val="000000"/>
                </a:solidFill>
                <a:latin typeface="Verdana"/>
                <a:cs typeface="Arial"/>
              </a:rPr>
              <a:t>Highest current use during crisis – need to develop methodologies and products for recovery planning and monitoring</a:t>
            </a:r>
            <a:endParaRPr lang="en-US" sz="1400" kern="0" dirty="0">
              <a:solidFill>
                <a:srgbClr val="000000"/>
              </a:solidFill>
              <a:latin typeface="Verdana"/>
              <a:cs typeface="Arial"/>
            </a:endParaRPr>
          </a:p>
        </p:txBody>
      </p:sp>
      <p:sp>
        <p:nvSpPr>
          <p:cNvPr id="2" name="Right Arrow 1"/>
          <p:cNvSpPr/>
          <p:nvPr/>
        </p:nvSpPr>
        <p:spPr>
          <a:xfrm rot="580796">
            <a:off x="3641844" y="2605659"/>
            <a:ext cx="1335487" cy="211501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11555" y="1597307"/>
            <a:ext cx="2665708" cy="4247908"/>
          </a:xfrm>
          <a:prstGeom prst="roundRect">
            <a:avLst/>
          </a:prstGeom>
          <a:gradFill flip="none" rotWithShape="1">
            <a:gsLst>
              <a:gs pos="0">
                <a:srgbClr val="FFF200">
                  <a:alpha val="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  <a:tileRect r="-100000" b="-100000"/>
          </a:gradFill>
          <a:ln w="508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FFFFFF"/>
                </a:solidFill>
              </a:rPr>
              <a:t>Recovery Observatory</a:t>
            </a:r>
            <a:r>
              <a:rPr lang="en-GB" b="1" dirty="0">
                <a:solidFill>
                  <a:srgbClr val="FFFFFF"/>
                </a:solidFill>
              </a:rPr>
              <a:t> </a:t>
            </a:r>
            <a:r>
              <a:rPr lang="en-GB" b="1" dirty="0" smtClean="0">
                <a:solidFill>
                  <a:srgbClr val="FFFFFF"/>
                </a:solidFill>
              </a:rPr>
              <a:t>added value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8702" y="6571620"/>
            <a:ext cx="23679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Slide adapted from UNOSAT Luca </a:t>
            </a:r>
            <a:r>
              <a:rPr lang="en-US" sz="900" dirty="0" err="1" smtClean="0"/>
              <a:t>dell’Oro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05867404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/>
          <a:stretch>
            <a:fillRect/>
          </a:stretch>
        </p:blipFill>
        <p:spPr bwMode="auto">
          <a:xfrm>
            <a:off x="7648378" y="4388231"/>
            <a:ext cx="1009981" cy="10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" r="8914"/>
          <a:stretch>
            <a:fillRect/>
          </a:stretch>
        </p:blipFill>
        <p:spPr bwMode="auto">
          <a:xfrm>
            <a:off x="7623741" y="3977675"/>
            <a:ext cx="1281221" cy="12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/>
          <a:stretch>
            <a:fillRect/>
          </a:stretch>
        </p:blipFill>
        <p:spPr bwMode="auto">
          <a:xfrm>
            <a:off x="7620223" y="3827515"/>
            <a:ext cx="1287788" cy="128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" r="8914"/>
          <a:stretch>
            <a:fillRect/>
          </a:stretch>
        </p:blipFill>
        <p:spPr bwMode="auto">
          <a:xfrm>
            <a:off x="7629956" y="3698891"/>
            <a:ext cx="1281221" cy="12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/>
          <a:stretch>
            <a:fillRect/>
          </a:stretch>
        </p:blipFill>
        <p:spPr bwMode="auto">
          <a:xfrm>
            <a:off x="7620223" y="3544051"/>
            <a:ext cx="1287788" cy="128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" r="8914"/>
          <a:stretch>
            <a:fillRect/>
          </a:stretch>
        </p:blipFill>
        <p:spPr bwMode="auto">
          <a:xfrm>
            <a:off x="7605453" y="3429035"/>
            <a:ext cx="1281221" cy="12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70318"/>
            <a:ext cx="4608512" cy="3808800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96" name="Rectangle 95"/>
          <p:cNvSpPr/>
          <p:nvPr/>
        </p:nvSpPr>
        <p:spPr>
          <a:xfrm>
            <a:off x="395536" y="2389148"/>
            <a:ext cx="4608512" cy="3816424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Rectangle 97"/>
          <p:cNvSpPr/>
          <p:nvPr/>
        </p:nvSpPr>
        <p:spPr>
          <a:xfrm>
            <a:off x="1123463" y="3835181"/>
            <a:ext cx="1204358" cy="94037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3500837" y="4438494"/>
            <a:ext cx="935727" cy="787981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/>
          <p:cNvSpPr txBox="1"/>
          <p:nvPr/>
        </p:nvSpPr>
        <p:spPr>
          <a:xfrm>
            <a:off x="3059832" y="2590389"/>
            <a:ext cx="1224136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Overview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AOI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1031678" y="4035812"/>
            <a:ext cx="129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Urban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zoom 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3330773" y="4571772"/>
            <a:ext cx="1296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Urban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zoom 2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1676400" y="314980"/>
            <a:ext cx="563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What </a:t>
            </a:r>
            <a:r>
              <a:rPr lang="en-US" sz="2800" b="1" dirty="0" smtClean="0">
                <a:solidFill>
                  <a:schemeClr val="bg1"/>
                </a:solidFill>
              </a:rPr>
              <a:t>does the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RO consist of?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7" name="ZoneTexte 106"/>
          <p:cNvSpPr txBox="1"/>
          <p:nvPr/>
        </p:nvSpPr>
        <p:spPr>
          <a:xfrm>
            <a:off x="5292080" y="1407064"/>
            <a:ext cx="3456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B050"/>
                </a:solidFill>
              </a:rPr>
              <a:t>Overview area</a:t>
            </a:r>
          </a:p>
          <a:p>
            <a:r>
              <a:rPr lang="en-US" sz="1600" b="1" dirty="0" smtClean="0"/>
              <a:t>Mid-scale products from Sentinel data at 10m resolution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Change in landcover, open spaces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Vegetation loss or re-growth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Agriculture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Update frequency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every 10 days to 6 months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5292080" y="4158900"/>
            <a:ext cx="3679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Zooms</a:t>
            </a:r>
          </a:p>
          <a:p>
            <a:r>
              <a:rPr lang="en-US" sz="1600" b="1" dirty="0" smtClean="0"/>
              <a:t>Large scale products from very high resolution data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Protected areas,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Settlements,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Infrastructures, …</a:t>
            </a:r>
          </a:p>
          <a:p>
            <a:pPr>
              <a:spcBef>
                <a:spcPts val="600"/>
              </a:spcBef>
            </a:pPr>
            <a:r>
              <a:rPr lang="en-US" sz="1600" b="1" dirty="0" smtClean="0"/>
              <a:t>Update frequency: </a:t>
            </a:r>
            <a:endParaRPr lang="fr-FR" sz="1600" dirty="0" smtClean="0"/>
          </a:p>
          <a:p>
            <a:r>
              <a:rPr lang="fr-FR" sz="1600" dirty="0" err="1" smtClean="0"/>
              <a:t>Every</a:t>
            </a:r>
            <a:r>
              <a:rPr lang="fr-FR" sz="1600" dirty="0" smtClean="0"/>
              <a:t> 6 </a:t>
            </a:r>
            <a:r>
              <a:rPr lang="fr-FR" sz="1600" dirty="0" err="1" smtClean="0"/>
              <a:t>months</a:t>
            </a:r>
            <a:r>
              <a:rPr lang="fr-FR" sz="1600" dirty="0" smtClean="0"/>
              <a:t>; </a:t>
            </a:r>
            <a:r>
              <a:rPr lang="fr-FR" sz="1600" dirty="0" err="1" smtClean="0"/>
              <a:t>tuned</a:t>
            </a:r>
            <a:r>
              <a:rPr lang="fr-FR" sz="1600" dirty="0" smtClean="0"/>
              <a:t> to applications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331142" y="1311930"/>
            <a:ext cx="4672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Free and open collection of images and maps at several scales</a:t>
            </a:r>
          </a:p>
          <a:p>
            <a:pPr algn="ctr"/>
            <a:r>
              <a:rPr lang="en-US" sz="1600" b="1" dirty="0"/>
              <a:t>Field data for </a:t>
            </a:r>
            <a:r>
              <a:rPr lang="en-US" sz="1600" b="1" dirty="0" smtClean="0"/>
              <a:t>validation</a:t>
            </a:r>
          </a:p>
          <a:p>
            <a:pPr algn="ctr"/>
            <a:r>
              <a:rPr lang="en-US" sz="1600" b="1" dirty="0" smtClean="0"/>
              <a:t>Strong capacity building component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87"/>
          <a:stretch>
            <a:fillRect/>
          </a:stretch>
        </p:blipFill>
        <p:spPr bwMode="auto">
          <a:xfrm>
            <a:off x="7601935" y="3333929"/>
            <a:ext cx="1287788" cy="128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" r="8914"/>
          <a:stretch>
            <a:fillRect/>
          </a:stretch>
        </p:blipFill>
        <p:spPr bwMode="auto">
          <a:xfrm>
            <a:off x="7608501" y="3192269"/>
            <a:ext cx="1281221" cy="128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285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>
                <a:latin typeface="+mj-lt"/>
                <a:ea typeface="ＭＳ Ｐゴシック" pitchFamily="-106" charset="-128"/>
                <a:cs typeface="Tahoma" pitchFamily="-106" charset="0"/>
              </a:rPr>
              <a:t>RO Status Overview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78737" y="6567055"/>
            <a:ext cx="1639186" cy="205885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z="1200" smtClean="0"/>
              <a:pPr>
                <a:defRPr/>
              </a:pPr>
              <a:t>5</a:t>
            </a:fld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-457200" y="4904363"/>
            <a:ext cx="9601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Triggering </a:t>
            </a:r>
            <a:r>
              <a:rPr lang="en-GB" altLang="ja-JP" sz="20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of the RO </a:t>
            </a: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decided by CEOS Chair in consultation with CEOS Principals, </a:t>
            </a:r>
            <a:r>
              <a:rPr lang="en-GB" altLang="ja-JP" sz="2000" b="1" dirty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December 22, 2016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, after </a:t>
            </a:r>
            <a:r>
              <a:rPr lang="en-GB" altLang="ja-JP" sz="2000" dirty="0" smtClean="0">
                <a:solidFill>
                  <a:schemeClr val="accent2">
                    <a:lumMod val="75000"/>
                  </a:schemeClr>
                </a:solidFill>
                <a:latin typeface="Arial"/>
                <a:ea typeface="ＭＳ Ｐゴシック" pitchFamily="50" charset="-128"/>
                <a:cs typeface="Arial"/>
              </a:rPr>
              <a:t>Hurricane Matthew - October 2016</a:t>
            </a:r>
            <a:endParaRPr lang="en-GB" altLang="ja-JP" sz="2000" dirty="0">
              <a:solidFill>
                <a:schemeClr val="accent2">
                  <a:lumMod val="75000"/>
                </a:schemeClr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to Haiti 31 Jan - 3 Feb 2017 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to establish partnership with Haiti RO users and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stakeholders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 </a:t>
            </a:r>
          </a:p>
          <a:p>
            <a:pPr marL="800100" lvl="1" indent="-342900" defTabSz="91440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GB" altLang="ja-JP" sz="2000" b="1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Mission to Haiti </a:t>
            </a:r>
            <a:r>
              <a:rPr lang="en-GB" altLang="ja-JP" sz="2000" b="1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29 May – 2 June 2017 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to establish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RO </a:t>
            </a:r>
            <a:r>
              <a:rPr lang="en-GB" altLang="ja-JP" sz="2000" dirty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users </a:t>
            </a:r>
            <a:r>
              <a:rPr lang="en-GB" altLang="ja-JP" sz="2000" dirty="0" smtClean="0">
                <a:solidFill>
                  <a:schemeClr val="tx2"/>
                </a:solidFill>
                <a:latin typeface="Arial"/>
                <a:ea typeface="ＭＳ Ｐゴシック" pitchFamily="50" charset="-128"/>
                <a:cs typeface="Arial"/>
              </a:rPr>
              <a:t>connection and feedback from first products</a:t>
            </a:r>
            <a:endParaRPr lang="en-GB" altLang="ja-JP" sz="2000" dirty="0">
              <a:solidFill>
                <a:schemeClr val="tx2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5" name="AutoShape 2" descr="http://media1.s-nbcnews.com/j/newscms/2016_40/1739776/ss-161006-hurricane-matthew-01_ffe240edfc9cc0b20802c568efb397a6.nbcnews-ux-1024-9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 b="15442"/>
          <a:stretch/>
        </p:blipFill>
        <p:spPr>
          <a:xfrm>
            <a:off x="0" y="1143000"/>
            <a:ext cx="9144000" cy="36576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6286500" y="4492823"/>
            <a:ext cx="28567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A Reminder of Haiti’s diversity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57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75884" y="252228"/>
            <a:ext cx="5491716" cy="73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altLang="ja-JP" sz="2000" b="0" dirty="0"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  <a:r>
              <a:rPr lang="en-GB" altLang="ja-JP" dirty="0">
                <a:latin typeface="+mj-lt"/>
                <a:ea typeface="ＭＳ Ｐゴシック" pitchFamily="-106" charset="-128"/>
                <a:cs typeface="Tahoma" pitchFamily="-106" charset="0"/>
              </a:rPr>
              <a:t>RO Status Overview</a:t>
            </a:r>
            <a:endParaRPr lang="en-US" dirty="0">
              <a:latin typeface="+mj-lt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78737" y="6567055"/>
            <a:ext cx="1639186" cy="205885"/>
          </a:xfrm>
        </p:spPr>
        <p:txBody>
          <a:bodyPr/>
          <a:lstStyle>
            <a:lvl1pPr>
              <a:defRPr sz="1000">
                <a:latin typeface="Century Gothic" pitchFamily="34" charset="0"/>
              </a:defRPr>
            </a:lvl1pPr>
          </a:lstStyle>
          <a:p>
            <a:pPr>
              <a:defRPr/>
            </a:pPr>
            <a:fld id="{6BF8D2B0-EFB6-4DAA-9B0B-6F6B3A580823}" type="slidenum">
              <a:rPr lang="en-US" sz="1200" smtClean="0"/>
              <a:pPr>
                <a:defRPr/>
              </a:pPr>
              <a:t>6</a:t>
            </a:fld>
            <a:endParaRPr lang="en-US" sz="1200" dirty="0"/>
          </a:p>
        </p:txBody>
      </p:sp>
      <p:sp>
        <p:nvSpPr>
          <p:cNvPr id="51" name="Rectangle 50"/>
          <p:cNvSpPr/>
          <p:nvPr/>
        </p:nvSpPr>
        <p:spPr>
          <a:xfrm>
            <a:off x="-76200" y="4634923"/>
            <a:ext cx="1966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altLang="ja-JP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Malawi, Nepal demos</a:t>
            </a:r>
          </a:p>
        </p:txBody>
      </p:sp>
      <p:sp>
        <p:nvSpPr>
          <p:cNvPr id="84" name="Flèche droite 83"/>
          <p:cNvSpPr/>
          <p:nvPr/>
        </p:nvSpPr>
        <p:spPr>
          <a:xfrm>
            <a:off x="584784" y="2627373"/>
            <a:ext cx="7924800" cy="1773015"/>
          </a:xfrm>
          <a:prstGeom prst="rightArrow">
            <a:avLst>
              <a:gd name="adj1" fmla="val 50000"/>
              <a:gd name="adj2" fmla="val 17077"/>
            </a:avLst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rtl="0" latinLnBrk="1" hangingPunct="0"/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      2015            2016            2017            2018           </a:t>
            </a:r>
            <a:r>
              <a:rPr lang="fr-FR" dirty="0" smtClean="0"/>
              <a:t>2019            2020</a:t>
            </a:r>
          </a:p>
          <a:p>
            <a:pPr algn="l" rtl="0" latinLnBrk="1" hangingPunct="0"/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r>
              <a:rPr lang="fr-FR" sz="1600" dirty="0" smtClean="0"/>
              <a:t> </a:t>
            </a:r>
            <a:r>
              <a:rPr lang="fr-FR" sz="1600" dirty="0" err="1" smtClean="0"/>
              <a:t>jfmamjjasond</a:t>
            </a:r>
            <a:endParaRPr lang="fr-FR" sz="1600" dirty="0"/>
          </a:p>
          <a:p>
            <a:pPr algn="l" rtl="0" latinLnBrk="1" hangingPunct="0"/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98147" y="1976506"/>
            <a:ext cx="830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Infra </a:t>
            </a:r>
            <a:r>
              <a:rPr lang="en-GB" sz="1400" dirty="0" err="1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dvt</a:t>
            </a:r>
            <a:endParaRPr lang="fr-FR" sz="1600" dirty="0"/>
          </a:p>
        </p:txBody>
      </p:sp>
      <p:sp>
        <p:nvSpPr>
          <p:cNvPr id="86" name="Rectangle 85"/>
          <p:cNvSpPr/>
          <p:nvPr/>
        </p:nvSpPr>
        <p:spPr>
          <a:xfrm>
            <a:off x="892977" y="2244885"/>
            <a:ext cx="1149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Product def.</a:t>
            </a:r>
          </a:p>
          <a:p>
            <a:r>
              <a:rPr lang="en-GB" altLang="ja-JP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Image </a:t>
            </a:r>
            <a:r>
              <a:rPr lang="en-GB" altLang="ja-JP" sz="1400" dirty="0" err="1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requ</a:t>
            </a:r>
            <a:r>
              <a:rPr lang="en-GB" altLang="ja-JP" sz="1400" dirty="0" smtClean="0">
                <a:solidFill>
                  <a:srgbClr val="1F497D"/>
                </a:solidFill>
                <a:latin typeface="Arial"/>
                <a:ea typeface="ＭＳ Ｐゴシック" pitchFamily="50" charset="-128"/>
                <a:cs typeface="Arial"/>
              </a:rPr>
              <a:t>.</a:t>
            </a:r>
            <a:endParaRPr lang="fr-FR" sz="1400" dirty="0"/>
          </a:p>
        </p:txBody>
      </p:sp>
      <p:sp>
        <p:nvSpPr>
          <p:cNvPr id="88" name="Triangle isocèle 87"/>
          <p:cNvSpPr/>
          <p:nvPr/>
        </p:nvSpPr>
        <p:spPr>
          <a:xfrm rot="16200000" flipH="1" flipV="1">
            <a:off x="617507" y="2329229"/>
            <a:ext cx="225922" cy="231100"/>
          </a:xfrm>
          <a:prstGeom prst="triangle">
            <a:avLst/>
          </a:prstGeom>
          <a:solidFill>
            <a:srgbClr val="1F497D"/>
          </a:solidFill>
          <a:ln w="25400" cap="flat">
            <a:solidFill>
              <a:srgbClr val="00519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89" name="Connecteur droit 88"/>
          <p:cNvCxnSpPr/>
          <p:nvPr/>
        </p:nvCxnSpPr>
        <p:spPr>
          <a:xfrm>
            <a:off x="614918" y="2462178"/>
            <a:ext cx="0" cy="620442"/>
          </a:xfrm>
          <a:prstGeom prst="line">
            <a:avLst/>
          </a:prstGeom>
          <a:noFill/>
          <a:ln w="25400" cap="flat">
            <a:solidFill>
              <a:srgbClr val="005191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0" name="Triangle isocèle 89"/>
          <p:cNvSpPr/>
          <p:nvPr/>
        </p:nvSpPr>
        <p:spPr>
          <a:xfrm rot="16200000" flipH="1" flipV="1">
            <a:off x="1155836" y="2684436"/>
            <a:ext cx="225922" cy="231100"/>
          </a:xfrm>
          <a:prstGeom prst="triangle">
            <a:avLst/>
          </a:prstGeom>
          <a:solidFill>
            <a:srgbClr val="1F497D"/>
          </a:solidFill>
          <a:ln w="25400" cap="flat">
            <a:solidFill>
              <a:srgbClr val="00519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91" name="Connecteur droit 90"/>
          <p:cNvCxnSpPr/>
          <p:nvPr/>
        </p:nvCxnSpPr>
        <p:spPr>
          <a:xfrm>
            <a:off x="1153247" y="2888271"/>
            <a:ext cx="0" cy="194349"/>
          </a:xfrm>
          <a:prstGeom prst="line">
            <a:avLst/>
          </a:prstGeom>
          <a:noFill/>
          <a:ln w="25400" cap="flat">
            <a:solidFill>
              <a:srgbClr val="005191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3" name="Rectangle 92"/>
          <p:cNvSpPr/>
          <p:nvPr/>
        </p:nvSpPr>
        <p:spPr>
          <a:xfrm>
            <a:off x="3563791" y="3713992"/>
            <a:ext cx="7692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dirty="0"/>
          </a:p>
        </p:txBody>
      </p:sp>
      <p:sp>
        <p:nvSpPr>
          <p:cNvPr id="94" name="Rectangle 93"/>
          <p:cNvSpPr/>
          <p:nvPr/>
        </p:nvSpPr>
        <p:spPr>
          <a:xfrm>
            <a:off x="556882" y="3783912"/>
            <a:ext cx="3352738" cy="167938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accent2"/>
              </a:gs>
            </a:gsLst>
            <a:path path="circle">
              <a:fillToRect l="100000" b="100000"/>
            </a:path>
            <a:tileRect t="-100000" r="-100000"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851975" y="4080925"/>
            <a:ext cx="1656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Matthew hurricane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in </a:t>
            </a:r>
            <a:r>
              <a:rPr lang="en-GB" sz="1400" dirty="0" err="1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Haïti</a:t>
            </a:r>
            <a:endParaRPr lang="en-GB" sz="1400" dirty="0" smtClean="0">
              <a:solidFill>
                <a:srgbClr val="C00000"/>
              </a:solidFill>
              <a:latin typeface="Arial"/>
              <a:ea typeface="ＭＳ Ｐゴシック" pitchFamily="50" charset="-128"/>
              <a:cs typeface="Arial"/>
            </a:endParaRPr>
          </a:p>
          <a:p>
            <a:pPr algn="ctr"/>
            <a:r>
              <a:rPr lang="en-GB" sz="1200" dirty="0" smtClean="0">
                <a:solidFill>
                  <a:srgbClr val="C00000"/>
                </a:solidFill>
                <a:latin typeface="Arial"/>
                <a:ea typeface="ＭＳ Ｐゴシック" pitchFamily="50" charset="-128"/>
                <a:cs typeface="Arial"/>
              </a:rPr>
              <a:t>04/10/16</a:t>
            </a:r>
            <a:endParaRPr lang="fr-FR" sz="1200" dirty="0">
              <a:solidFill>
                <a:srgbClr val="C00000"/>
              </a:solidFill>
            </a:endParaRPr>
          </a:p>
        </p:txBody>
      </p:sp>
      <p:sp>
        <p:nvSpPr>
          <p:cNvPr id="102" name="Triangle isocèle 101"/>
          <p:cNvSpPr/>
          <p:nvPr/>
        </p:nvSpPr>
        <p:spPr>
          <a:xfrm rot="16200000" flipH="1" flipV="1">
            <a:off x="3301168" y="2717201"/>
            <a:ext cx="225922" cy="231100"/>
          </a:xfrm>
          <a:prstGeom prst="triangl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3">
                  <a:lumMod val="75000"/>
                </a:schemeClr>
              </a:gs>
            </a:gsLst>
            <a:lin ang="1620000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cxnSp>
        <p:nvCxnSpPr>
          <p:cNvPr id="103" name="Connecteur droit 102"/>
          <p:cNvCxnSpPr/>
          <p:nvPr/>
        </p:nvCxnSpPr>
        <p:spPr>
          <a:xfrm flipH="1">
            <a:off x="3288179" y="2717112"/>
            <a:ext cx="10400" cy="342319"/>
          </a:xfrm>
          <a:prstGeom prst="line">
            <a:avLst/>
          </a:prstGeom>
          <a:noFill/>
          <a:ln w="25400" cap="flat">
            <a:solidFill>
              <a:srgbClr val="EC7405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4" name="Rectangle 103"/>
          <p:cNvSpPr/>
          <p:nvPr/>
        </p:nvSpPr>
        <p:spPr>
          <a:xfrm>
            <a:off x="3453479" y="2637935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sz="1400" dirty="0" smtClean="0">
                <a:solidFill>
                  <a:schemeClr val="accent2"/>
                </a:solidFill>
                <a:latin typeface="Arial"/>
                <a:ea typeface="ＭＳ Ｐゴシック" pitchFamily="50" charset="-128"/>
                <a:cs typeface="Arial"/>
              </a:rPr>
              <a:t>PDNA</a:t>
            </a:r>
            <a:endParaRPr lang="fr-FR" sz="1400" dirty="0">
              <a:solidFill>
                <a:schemeClr val="accent2"/>
              </a:solidFill>
            </a:endParaRPr>
          </a:p>
        </p:txBody>
      </p:sp>
      <p:sp>
        <p:nvSpPr>
          <p:cNvPr id="83" name="Rectangle à coins arrondis 82"/>
          <p:cNvSpPr/>
          <p:nvPr/>
        </p:nvSpPr>
        <p:spPr>
          <a:xfrm>
            <a:off x="1749380" y="4728319"/>
            <a:ext cx="1216247" cy="1538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xplosion 2 79"/>
          <p:cNvSpPr/>
          <p:nvPr/>
        </p:nvSpPr>
        <p:spPr>
          <a:xfrm>
            <a:off x="2469231" y="3700210"/>
            <a:ext cx="411967" cy="421779"/>
          </a:xfrm>
          <a:prstGeom prst="irregularSeal2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99682" y="2034520"/>
            <a:ext cx="8903412" cy="3756680"/>
            <a:chOff x="99682" y="2034520"/>
            <a:chExt cx="8903412" cy="3756680"/>
          </a:xfrm>
        </p:grpSpPr>
        <p:sp>
          <p:nvSpPr>
            <p:cNvPr id="65" name="Rectangle 64"/>
            <p:cNvSpPr/>
            <p:nvPr/>
          </p:nvSpPr>
          <p:spPr>
            <a:xfrm>
              <a:off x="3558228" y="5063208"/>
              <a:ext cx="45719" cy="380999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rgbClr val="00B050"/>
                </a:gs>
              </a:gsLst>
              <a:path path="circle">
                <a:fillToRect l="50000" t="50000" r="50000" b="50000"/>
              </a:path>
              <a:tileRect/>
            </a:gra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endParaRP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99682" y="2034520"/>
              <a:ext cx="8903412" cy="3756680"/>
              <a:chOff x="99682" y="2034520"/>
              <a:chExt cx="8903412" cy="3756680"/>
            </a:xfrm>
          </p:grpSpPr>
          <p:sp>
            <p:nvSpPr>
              <p:cNvPr id="100" name="Triangle isocèle 99"/>
              <p:cNvSpPr/>
              <p:nvPr/>
            </p:nvSpPr>
            <p:spPr>
              <a:xfrm rot="16200000" flipH="1" flipV="1">
                <a:off x="7861836" y="2183043"/>
                <a:ext cx="225922" cy="231100"/>
              </a:xfrm>
              <a:prstGeom prst="triangle">
                <a:avLst/>
              </a:prstGeom>
              <a:solidFill>
                <a:srgbClr val="009900"/>
              </a:solidFill>
              <a:ln w="25400" cap="flat">
                <a:noFill/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endParaRPr>
              </a:p>
            </p:txBody>
          </p:sp>
          <p:grpSp>
            <p:nvGrpSpPr>
              <p:cNvPr id="3" name="Groupe 2"/>
              <p:cNvGrpSpPr/>
              <p:nvPr/>
            </p:nvGrpSpPr>
            <p:grpSpPr>
              <a:xfrm>
                <a:off x="99682" y="2034520"/>
                <a:ext cx="8903412" cy="3756680"/>
                <a:chOff x="99682" y="2034520"/>
                <a:chExt cx="8903412" cy="3756680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3205196" y="5063207"/>
                  <a:ext cx="57197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3098422" y="5368007"/>
                  <a:ext cx="965328" cy="4231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100" dirty="0" smtClean="0">
                      <a:solidFill>
                        <a:srgbClr val="1F497D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Workshop</a:t>
                  </a:r>
                </a:p>
                <a:p>
                  <a:pPr algn="ctr"/>
                  <a:r>
                    <a:rPr lang="en-GB" sz="1050" dirty="0" smtClean="0">
                      <a:solidFill>
                        <a:srgbClr val="C000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29 May-1Jun</a:t>
                  </a:r>
                  <a:endParaRPr lang="fr-FR" sz="105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2842882" y="5007484"/>
                  <a:ext cx="426719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GB" sz="1400" dirty="0" smtClean="0">
                      <a:solidFill>
                        <a:srgbClr val="1F497D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1</a:t>
                  </a:r>
                  <a:r>
                    <a:rPr lang="en-GB" sz="1400" baseline="30000" dirty="0" smtClean="0">
                      <a:solidFill>
                        <a:srgbClr val="1F497D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st</a:t>
                  </a:r>
                  <a:r>
                    <a:rPr lang="en-GB" sz="1400" dirty="0" smtClean="0">
                      <a:solidFill>
                        <a:srgbClr val="1F497D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 </a:t>
                  </a:r>
                </a:p>
                <a:p>
                  <a:pPr algn="r"/>
                  <a:endParaRPr lang="fr-FR" sz="12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794676" y="5063208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5387963" y="5063207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6043282" y="5063208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652882" y="5063207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7233076" y="5063208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7859247" y="5047403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3208529" y="5026223"/>
                  <a:ext cx="38504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200" dirty="0" smtClean="0">
                      <a:solidFill>
                        <a:srgbClr val="1F497D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2</a:t>
                  </a:r>
                  <a:r>
                    <a:rPr lang="en-GB" sz="1200" baseline="30000" dirty="0" smtClean="0">
                      <a:solidFill>
                        <a:srgbClr val="1F497D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nd</a:t>
                  </a:r>
                  <a:endParaRPr lang="fr-FR" sz="1200" dirty="0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99682" y="5097273"/>
                  <a:ext cx="224035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n-GB" sz="1400" b="1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Missions </a:t>
                  </a:r>
                  <a:r>
                    <a:rPr lang="en-GB" sz="1400" b="1" dirty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(</a:t>
                  </a:r>
                  <a:r>
                    <a:rPr lang="en-GB" sz="1400" b="1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Haiti, WB/UN)</a:t>
                  </a:r>
                  <a:br>
                    <a:rPr lang="en-GB" sz="1400" b="1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</a:br>
                  <a:r>
                    <a:rPr lang="en-GB" sz="1400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(2 to 3 per year)</a:t>
                  </a:r>
                  <a:endParaRPr lang="fr-FR" sz="1400" dirty="0">
                    <a:solidFill>
                      <a:srgbClr val="009900"/>
                    </a:solidFill>
                  </a:endParaRPr>
                </a:p>
              </p:txBody>
            </p:sp>
            <p:sp>
              <p:nvSpPr>
                <p:cNvPr id="87" name="Triangle isocèle 86"/>
                <p:cNvSpPr/>
                <p:nvPr/>
              </p:nvSpPr>
              <p:spPr>
                <a:xfrm flipH="1" flipV="1">
                  <a:off x="2941320" y="2777820"/>
                  <a:ext cx="182880" cy="304800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rgbClr val="00B050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2057954" y="2219980"/>
                  <a:ext cx="205684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600" b="1" u="sng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RO </a:t>
                  </a:r>
                  <a:r>
                    <a:rPr lang="en-GB" sz="1600" b="1" u="sng" dirty="0" err="1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Haïti</a:t>
                  </a:r>
                  <a:r>
                    <a:rPr lang="en-GB" sz="1600" b="1" u="sng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 Triggering</a:t>
                  </a:r>
                </a:p>
                <a:p>
                  <a:pPr algn="ctr"/>
                  <a:r>
                    <a:rPr lang="en-GB" sz="1200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22/12/16</a:t>
                  </a:r>
                  <a:endParaRPr lang="fr-FR" sz="1200" dirty="0">
                    <a:solidFill>
                      <a:srgbClr val="009900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516036" y="2562376"/>
                  <a:ext cx="17780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altLang="ja-JP" sz="1400" dirty="0" smtClean="0">
                      <a:solidFill>
                        <a:srgbClr val="009900"/>
                      </a:solidFill>
                      <a:latin typeface="Arial"/>
                      <a:ea typeface="ＭＳ Ｐゴシック" pitchFamily="50" charset="-128"/>
                      <a:cs typeface="Arial"/>
                    </a:rPr>
                    <a:t>Early RO evaluation</a:t>
                  </a:r>
                  <a:endParaRPr lang="fr-FR" sz="1400" dirty="0">
                    <a:solidFill>
                      <a:srgbClr val="009900"/>
                    </a:solidFill>
                  </a:endParaRPr>
                </a:p>
              </p:txBody>
            </p:sp>
            <p:sp>
              <p:nvSpPr>
                <p:cNvPr id="97" name="Triangle isocèle 96"/>
                <p:cNvSpPr/>
                <p:nvPr/>
              </p:nvSpPr>
              <p:spPr>
                <a:xfrm rot="16200000" flipH="1" flipV="1">
                  <a:off x="4303671" y="2624751"/>
                  <a:ext cx="225922" cy="231100"/>
                </a:xfrm>
                <a:prstGeom prst="triangle">
                  <a:avLst/>
                </a:prstGeom>
                <a:solidFill>
                  <a:srgbClr val="009900"/>
                </a:soli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  <p:cxnSp>
              <p:nvCxnSpPr>
                <p:cNvPr id="98" name="Connecteur droit 97"/>
                <p:cNvCxnSpPr>
                  <a:stCxn id="97" idx="2"/>
                </p:cNvCxnSpPr>
                <p:nvPr/>
              </p:nvCxnSpPr>
              <p:spPr>
                <a:xfrm flipH="1">
                  <a:off x="4290682" y="2627340"/>
                  <a:ext cx="10400" cy="455280"/>
                </a:xfrm>
                <a:prstGeom prst="line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99" name="Rectangle 98"/>
                <p:cNvSpPr/>
                <p:nvPr/>
              </p:nvSpPr>
              <p:spPr>
                <a:xfrm>
                  <a:off x="7983391" y="2034520"/>
                  <a:ext cx="101970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 dirty="0" smtClean="0">
                      <a:solidFill>
                        <a:srgbClr val="009900"/>
                      </a:solidFill>
                    </a:rPr>
                    <a:t>RO </a:t>
                  </a:r>
                  <a:r>
                    <a:rPr lang="fr-FR" sz="1400" b="1" dirty="0" err="1" smtClean="0">
                      <a:solidFill>
                        <a:srgbClr val="009900"/>
                      </a:solidFill>
                    </a:rPr>
                    <a:t>Lessons</a:t>
                  </a:r>
                  <a:endParaRPr lang="fr-FR" sz="1400" b="1" dirty="0">
                    <a:solidFill>
                      <a:srgbClr val="009900"/>
                    </a:solidFill>
                  </a:endParaRPr>
                </a:p>
                <a:p>
                  <a:r>
                    <a:rPr lang="fr-FR" sz="1400" b="1" dirty="0" err="1">
                      <a:solidFill>
                        <a:srgbClr val="009900"/>
                      </a:solidFill>
                    </a:rPr>
                    <a:t>l</a:t>
                  </a:r>
                  <a:r>
                    <a:rPr lang="fr-FR" sz="1400" b="1" dirty="0" err="1" smtClean="0">
                      <a:solidFill>
                        <a:srgbClr val="009900"/>
                      </a:solidFill>
                    </a:rPr>
                    <a:t>earned</a:t>
                  </a:r>
                  <a:endParaRPr lang="fr-FR" sz="1400" b="1" dirty="0">
                    <a:solidFill>
                      <a:srgbClr val="009900"/>
                    </a:solidFill>
                  </a:endParaRPr>
                </a:p>
              </p:txBody>
            </p:sp>
            <p:cxnSp>
              <p:nvCxnSpPr>
                <p:cNvPr id="101" name="Connecteur droit 100"/>
                <p:cNvCxnSpPr>
                  <a:stCxn id="100" idx="2"/>
                </p:cNvCxnSpPr>
                <p:nvPr/>
              </p:nvCxnSpPr>
              <p:spPr>
                <a:xfrm flipH="1">
                  <a:off x="7848847" y="2185632"/>
                  <a:ext cx="10400" cy="896988"/>
                </a:xfrm>
                <a:prstGeom prst="line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81" name="Rectangle 80"/>
                <p:cNvSpPr/>
                <p:nvPr/>
              </p:nvSpPr>
              <p:spPr>
                <a:xfrm>
                  <a:off x="4168763" y="5068362"/>
                  <a:ext cx="45719" cy="38099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rgbClr val="00B05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5400" cap="flat">
                  <a:noFill/>
                  <a:prstDash val="solid"/>
                  <a:bevel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1800" b="0" i="0" u="none" strike="noStrike" cap="none" spc="0" normalizeH="0" baseline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615785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 txBox="1">
            <a:spLocks/>
          </p:cNvSpPr>
          <p:nvPr/>
        </p:nvSpPr>
        <p:spPr>
          <a:xfrm>
            <a:off x="1905000" y="152400"/>
            <a:ext cx="5638800" cy="762000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02569"/>
                </a:solidFill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Haiti RO to cover three departments: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Grand’Anse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Sud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, and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Nippes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2" descr="D:\Utilisateurs\colleta\Documents\RO\0 - AOI\AOI 02 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23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57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0"/>
            <a:ext cx="568863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>
                <a:solidFill>
                  <a:srgbClr val="FFFFFF"/>
                </a:solidFill>
                <a:latin typeface="Arial"/>
                <a:cs typeface="Arial"/>
              </a:rPr>
              <a:t>Area of Interest - Zoom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106" charset="-128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590743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Environment / Agriculture monitoring : a key to success</a:t>
            </a:r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err="1" smtClean="0"/>
              <a:t>Macaya</a:t>
            </a:r>
            <a:r>
              <a:rPr lang="en-US" sz="1600" b="1" dirty="0" smtClean="0"/>
              <a:t> </a:t>
            </a:r>
            <a:r>
              <a:rPr lang="en-US" sz="1600" b="1" dirty="0"/>
              <a:t>National </a:t>
            </a:r>
            <a:r>
              <a:rPr lang="en-US" sz="1600" b="1" dirty="0" smtClean="0"/>
              <a:t>Park :</a:t>
            </a:r>
            <a:r>
              <a:rPr lang="en-US" sz="1600" dirty="0"/>
              <a:t>a biosphere reserve by UNESCO (</a:t>
            </a:r>
            <a:r>
              <a:rPr lang="en-US" sz="1600" dirty="0" smtClean="0"/>
              <a:t>2016)</a:t>
            </a:r>
            <a:endParaRPr lang="en-US" sz="1600" b="1" dirty="0" smtClean="0"/>
          </a:p>
          <a:p>
            <a:pPr algn="ctr"/>
            <a:endParaRPr lang="en-US" sz="1600" b="1" dirty="0"/>
          </a:p>
        </p:txBody>
      </p:sp>
      <p:sp>
        <p:nvSpPr>
          <p:cNvPr id="2" name="AutoShape 2" descr="http://binaryapi.ap.org/dacaa5d37f76464b83ae3688adf09c0f/46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7" name="Picture 3" descr="D:\Utilisateurs\colleta\Documents\RO\3 - Meeting\17 03 16 WGD\devasted la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/>
          <a:stretch/>
        </p:blipFill>
        <p:spPr bwMode="auto">
          <a:xfrm>
            <a:off x="0" y="1143000"/>
            <a:ext cx="9144000" cy="476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06727" y="5551710"/>
            <a:ext cx="3124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Rebecca Blackwell/Associated Press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99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219200"/>
            <a:ext cx="9144000" cy="2362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u="sng" dirty="0" smtClean="0"/>
              <a:t>Workshop users : 29 May to 2 June, </a:t>
            </a:r>
            <a:r>
              <a:rPr lang="en-US" sz="2400" b="1" u="sng" dirty="0"/>
              <a:t>2017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Validation of needs and state of the art with Haitian users, organized by CNIGS/CNES.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Introduced by the Head of the Ministry of Planning cabinet, CNIGS director, UNDP deputy country director, ONEV director.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228600"/>
            <a:ext cx="4953000" cy="533400"/>
          </a:xfrm>
        </p:spPr>
        <p:txBody>
          <a:bodyPr/>
          <a:lstStyle/>
          <a:p>
            <a:pPr algn="ctr"/>
            <a:r>
              <a:rPr lang="en-US" sz="2800" b="1" dirty="0"/>
              <a:t>RO Mission to Haiti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9630" r="11154" b="27408"/>
          <a:stretch/>
        </p:blipFill>
        <p:spPr>
          <a:xfrm>
            <a:off x="2420007" y="3505200"/>
            <a:ext cx="6723993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35384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CNES :</a:t>
            </a:r>
          </a:p>
          <a:p>
            <a:r>
              <a:rPr lang="en-US" dirty="0">
                <a:solidFill>
                  <a:srgbClr val="002060"/>
                </a:solidFill>
              </a:rPr>
              <a:t>Helene de Boissezon</a:t>
            </a:r>
          </a:p>
          <a:p>
            <a:r>
              <a:rPr lang="en-US" dirty="0">
                <a:solidFill>
                  <a:srgbClr val="002060"/>
                </a:solidFill>
              </a:rPr>
              <a:t>Frederic Moll</a:t>
            </a:r>
          </a:p>
          <a:p>
            <a:r>
              <a:rPr lang="en-US" dirty="0">
                <a:solidFill>
                  <a:srgbClr val="002060"/>
                </a:solidFill>
              </a:rPr>
              <a:t>Agwilh </a:t>
            </a:r>
            <a:r>
              <a:rPr lang="en-US" dirty="0" smtClean="0">
                <a:solidFill>
                  <a:srgbClr val="002060"/>
                </a:solidFill>
              </a:rPr>
              <a:t>Collet</a:t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CIMA/ASI </a:t>
            </a:r>
            <a:r>
              <a:rPr lang="en-US" dirty="0">
                <a:solidFill>
                  <a:srgbClr val="002060"/>
                </a:solidFill>
              </a:rPr>
              <a:t>:</a:t>
            </a:r>
          </a:p>
          <a:p>
            <a:r>
              <a:rPr lang="en-US" dirty="0">
                <a:solidFill>
                  <a:srgbClr val="002060"/>
                </a:solidFill>
              </a:rPr>
              <a:t>Giorgio </a:t>
            </a:r>
            <a:r>
              <a:rPr lang="en-US" dirty="0" err="1" smtClean="0">
                <a:solidFill>
                  <a:srgbClr val="002060"/>
                </a:solidFill>
              </a:rPr>
              <a:t>Boni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RO </a:t>
            </a:r>
            <a:r>
              <a:rPr lang="en-US" dirty="0">
                <a:solidFill>
                  <a:srgbClr val="002060"/>
                </a:solidFill>
              </a:rPr>
              <a:t>Secretary :</a:t>
            </a:r>
          </a:p>
          <a:p>
            <a:r>
              <a:rPr lang="en-US" dirty="0">
                <a:solidFill>
                  <a:srgbClr val="002060"/>
                </a:solidFill>
              </a:rPr>
              <a:t>Andrew Eddy</a:t>
            </a:r>
          </a:p>
        </p:txBody>
      </p:sp>
    </p:spTree>
    <p:extLst>
      <p:ext uri="{BB962C8B-B14F-4D97-AF65-F5344CB8AC3E}">
        <p14:creationId xmlns:p14="http://schemas.microsoft.com/office/powerpoint/2010/main" val="3809338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25741</TotalTime>
  <Words>1925</Words>
  <Application>Microsoft Office PowerPoint</Application>
  <PresentationFormat>Affichage à l'écran (4:3)</PresentationFormat>
  <Paragraphs>326</Paragraphs>
  <Slides>24</Slides>
  <Notes>23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Default</vt:lpstr>
      <vt:lpstr>Recovery Observatory (RO)  Haiti Hurricane Matthew RO – An Overview   CEOS Pilots Showcase Buenos Aires September 4th, 2017    Helene de Boissezon, CNES Agwilh Collet, CNES Andrew Eddy, AG - ROOT Secretary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 Acquisition Plan</dc:title>
  <dc:creator>Agwilh Collet, Andrew Eddy</dc:creator>
  <cp:lastModifiedBy>deboissezonh</cp:lastModifiedBy>
  <cp:revision>396</cp:revision>
  <cp:lastPrinted>2017-03-13T10:48:24Z</cp:lastPrinted>
  <dcterms:modified xsi:type="dcterms:W3CDTF">2017-09-04T14:59:06Z</dcterms:modified>
</cp:coreProperties>
</file>