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910" r:id="rId2"/>
  </p:sldMasterIdLst>
  <p:notesMasterIdLst>
    <p:notesMasterId r:id="rId18"/>
  </p:notesMasterIdLst>
  <p:handoutMasterIdLst>
    <p:handoutMasterId r:id="rId19"/>
  </p:handoutMasterIdLst>
  <p:sldIdLst>
    <p:sldId id="1079" r:id="rId3"/>
    <p:sldId id="1091" r:id="rId4"/>
    <p:sldId id="1100" r:id="rId5"/>
    <p:sldId id="1210" r:id="rId6"/>
    <p:sldId id="1199" r:id="rId7"/>
    <p:sldId id="1224" r:id="rId8"/>
    <p:sldId id="1208" r:id="rId9"/>
    <p:sldId id="1225" r:id="rId10"/>
    <p:sldId id="1215" r:id="rId11"/>
    <p:sldId id="1216" r:id="rId12"/>
    <p:sldId id="1222" r:id="rId13"/>
    <p:sldId id="1203" r:id="rId14"/>
    <p:sldId id="1226" r:id="rId15"/>
    <p:sldId id="1227" r:id="rId16"/>
    <p:sldId id="1176" r:id="rId17"/>
  </p:sldIdLst>
  <p:sldSz cx="9144000" cy="6858000" type="screen4x3"/>
  <p:notesSz cx="6934200" cy="9220200"/>
  <p:defaultTextStyle>
    <a:defPPr>
      <a:defRPr lang="en-US"/>
    </a:defPPr>
    <a:lvl1pPr algn="l" rtl="0" eaLnBrk="0" fontAlgn="base" hangingPunct="0">
      <a:spcBef>
        <a:spcPct val="0"/>
      </a:spcBef>
      <a:spcAft>
        <a:spcPct val="0"/>
      </a:spcAft>
      <a:defRPr sz="3600" b="1"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3600" b="1"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3600" b="1"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3600" b="1"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3600" b="1" kern="1200">
        <a:solidFill>
          <a:schemeClr val="tx2"/>
        </a:solidFill>
        <a:latin typeface="Times New Roman" pitchFamily="18" charset="0"/>
        <a:ea typeface="+mn-ea"/>
        <a:cs typeface="+mn-cs"/>
      </a:defRPr>
    </a:lvl5pPr>
    <a:lvl6pPr marL="2286000" algn="l" defTabSz="914400" rtl="0" eaLnBrk="1" latinLnBrk="0" hangingPunct="1">
      <a:defRPr sz="3600" b="1" kern="1200">
        <a:solidFill>
          <a:schemeClr val="tx2"/>
        </a:solidFill>
        <a:latin typeface="Times New Roman" pitchFamily="18" charset="0"/>
        <a:ea typeface="+mn-ea"/>
        <a:cs typeface="+mn-cs"/>
      </a:defRPr>
    </a:lvl6pPr>
    <a:lvl7pPr marL="2743200" algn="l" defTabSz="914400" rtl="0" eaLnBrk="1" latinLnBrk="0" hangingPunct="1">
      <a:defRPr sz="3600" b="1" kern="1200">
        <a:solidFill>
          <a:schemeClr val="tx2"/>
        </a:solidFill>
        <a:latin typeface="Times New Roman" pitchFamily="18" charset="0"/>
        <a:ea typeface="+mn-ea"/>
        <a:cs typeface="+mn-cs"/>
      </a:defRPr>
    </a:lvl7pPr>
    <a:lvl8pPr marL="3200400" algn="l" defTabSz="914400" rtl="0" eaLnBrk="1" latinLnBrk="0" hangingPunct="1">
      <a:defRPr sz="3600" b="1" kern="1200">
        <a:solidFill>
          <a:schemeClr val="tx2"/>
        </a:solidFill>
        <a:latin typeface="Times New Roman" pitchFamily="18" charset="0"/>
        <a:ea typeface="+mn-ea"/>
        <a:cs typeface="+mn-cs"/>
      </a:defRPr>
    </a:lvl8pPr>
    <a:lvl9pPr marL="3657600" algn="l" defTabSz="914400" rtl="0" eaLnBrk="1" latinLnBrk="0" hangingPunct="1">
      <a:defRPr sz="3600" b="1"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2784">
          <p15:clr>
            <a:srgbClr val="A4A3A4"/>
          </p15:clr>
        </p15:guide>
      </p15:sldGuideLst>
    </p:ext>
    <p:ext uri="{2D200454-40CA-4A62-9FC3-DE9A4176ACB9}">
      <p15:notesGuideLst xmlns:p15="http://schemas.microsoft.com/office/powerpoint/2012/main" xmlns="">
        <p15:guide id="1" orient="horz" pos="2836">
          <p15:clr>
            <a:srgbClr val="A4A3A4"/>
          </p15:clr>
        </p15:guide>
        <p15:guide id="2" pos="2229">
          <p15:clr>
            <a:srgbClr val="A4A3A4"/>
          </p15:clr>
        </p15:guide>
        <p15:guide id="3" orient="horz" pos="2904">
          <p15:clr>
            <a:srgbClr val="A4A3A4"/>
          </p15:clr>
        </p15:guide>
        <p15:guide id="4"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FF"/>
    <a:srgbClr val="EC94D3"/>
    <a:srgbClr val="F08C93"/>
    <a:srgbClr val="ED717A"/>
    <a:srgbClr val="7FA3FD"/>
    <a:srgbClr val="F0BC8C"/>
    <a:srgbClr val="F77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5" autoAdjust="0"/>
    <p:restoredTop sz="96031" autoAdjust="0"/>
  </p:normalViewPr>
  <p:slideViewPr>
    <p:cSldViewPr>
      <p:cViewPr varScale="1">
        <p:scale>
          <a:sx n="10" d="100"/>
          <a:sy n="10" d="100"/>
        </p:scale>
        <p:origin x="-968" y="16"/>
      </p:cViewPr>
      <p:guideLst>
        <p:guide orient="horz" pos="2208"/>
        <p:guide pos="27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00"/>
    </p:cViewPr>
  </p:sorterViewPr>
  <p:notesViewPr>
    <p:cSldViewPr>
      <p:cViewPr>
        <p:scale>
          <a:sx n="100" d="100"/>
          <a:sy n="100" d="100"/>
        </p:scale>
        <p:origin x="-864" y="2490"/>
      </p:cViewPr>
      <p:guideLst>
        <p:guide orient="horz" pos="2836"/>
        <p:guide orient="horz" pos="2904"/>
        <p:guide pos="2229"/>
        <p:guide pos="218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09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2383" y="4377645"/>
            <a:ext cx="5087879" cy="4151691"/>
          </a:xfrm>
          <a:prstGeom prst="rect">
            <a:avLst/>
          </a:prstGeom>
          <a:noFill/>
          <a:ln w="12700">
            <a:noFill/>
            <a:miter lim="800000"/>
            <a:headEnd/>
            <a:tailEnd/>
          </a:ln>
          <a:effectLst/>
        </p:spPr>
        <p:txBody>
          <a:bodyPr vert="horz" wrap="square" lIns="90486" tIns="44449" rIns="90486" bIns="444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169988" y="696913"/>
            <a:ext cx="4591050" cy="34448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90323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2"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orldpop.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4294967295"/>
          </p:nvPr>
        </p:nvSpPr>
        <p:spPr bwMode="auto">
          <a:xfrm>
            <a:off x="3927514" y="8756915"/>
            <a:ext cx="3005131" cy="461660"/>
          </a:xfrm>
          <a:prstGeom prst="rect">
            <a:avLst/>
          </a:prstGeom>
          <a:noFill/>
          <a:ln>
            <a:miter lim="800000"/>
            <a:headEnd/>
            <a:tailEnd/>
          </a:ln>
        </p:spPr>
        <p:txBody>
          <a:bodyPr/>
          <a:lstStyle/>
          <a:p>
            <a:pPr algn="ctr"/>
            <a:fld id="{581282BF-9C57-4036-88B5-8303E19C717B}" type="slidenum">
              <a:rPr lang="de-DE" altLang="en-US"/>
              <a:pPr algn="ctr"/>
              <a:t>1</a:t>
            </a:fld>
            <a:endParaRPr lang="de-DE"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w="9525"/>
        </p:spPr>
        <p:txBody>
          <a:bodyPr/>
          <a:lstStyle/>
          <a:p>
            <a:endParaRPr lang="de-DE" alt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7342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p:spPr>
        <p:txBody>
          <a:bodyPr/>
          <a:lstStyle/>
          <a:p>
            <a:pPr eaLnBrk="1" hangingPunct="1">
              <a:spcBef>
                <a:spcPct val="0"/>
              </a:spcBef>
            </a:pPr>
            <a:endParaRPr lang="en-US" altLang="en-US">
              <a:latin typeface="Times New Roman" pitchFamily="18" charset="0"/>
            </a:endParaRPr>
          </a:p>
        </p:txBody>
      </p:sp>
      <p:sp>
        <p:nvSpPr>
          <p:cNvPr id="9220" name="Slide Number Placeholder 3"/>
          <p:cNvSpPr>
            <a:spLocks noGrp="1"/>
          </p:cNvSpPr>
          <p:nvPr>
            <p:ph type="sldNum" sz="quarter" idx="4294967295"/>
          </p:nvPr>
        </p:nvSpPr>
        <p:spPr bwMode="auto">
          <a:xfrm>
            <a:off x="3927514" y="8756915"/>
            <a:ext cx="3005131" cy="461660"/>
          </a:xfrm>
          <a:prstGeom prst="rect">
            <a:avLst/>
          </a:prstGeom>
          <a:noFill/>
          <a:ln>
            <a:miter lim="800000"/>
            <a:headEnd/>
            <a:tailEnd/>
          </a:ln>
        </p:spPr>
        <p:txBody>
          <a:bodyPr/>
          <a:lstStyle/>
          <a:p>
            <a:pPr algn="ctr"/>
            <a:fld id="{066959B3-16C5-41CB-B94B-ADC7FD9AC1D9}" type="slidenum">
              <a:rPr lang="en-US" altLang="en-US">
                <a:solidFill>
                  <a:srgbClr val="000000"/>
                </a:solidFill>
              </a:rPr>
              <a:pPr algn="ctr"/>
              <a:t>2</a:t>
            </a:fld>
            <a:endParaRPr lang="en-US" altLang="en-US">
              <a:solidFill>
                <a:srgbClr val="000000"/>
              </a:solidFill>
            </a:endParaRPr>
          </a:p>
        </p:txBody>
      </p:sp>
      <p:sp>
        <p:nvSpPr>
          <p:cNvPr id="9221" name="Header Placeholder 4"/>
          <p:cNvSpPr>
            <a:spLocks noGrp="1"/>
          </p:cNvSpPr>
          <p:nvPr>
            <p:ph type="hdr" sz="quarter" idx="4294967295"/>
          </p:nvPr>
        </p:nvSpPr>
        <p:spPr bwMode="auto">
          <a:xfrm>
            <a:off x="0" y="0"/>
            <a:ext cx="3005131" cy="461660"/>
          </a:xfrm>
          <a:prstGeom prst="rect">
            <a:avLst/>
          </a:prstGeom>
          <a:noFill/>
          <a:ln>
            <a:miter lim="800000"/>
            <a:headEnd/>
            <a:tailEnd/>
          </a:ln>
        </p:spPr>
        <p:txBody>
          <a:bodyPr/>
          <a:lstStyle/>
          <a:p>
            <a:pPr algn="ctr"/>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36745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p:spPr>
        <p:txBody>
          <a:bodyPr/>
          <a:lstStyle/>
          <a:p>
            <a:pPr eaLnBrk="1" hangingPunct="1">
              <a:spcBef>
                <a:spcPct val="0"/>
              </a:spcBef>
            </a:pPr>
            <a:endParaRPr lang="fr-BE" altLang="en-US" dirty="0">
              <a:latin typeface="Times New Roman" pitchFamily="18" charset="0"/>
            </a:endParaRPr>
          </a:p>
        </p:txBody>
      </p:sp>
      <p:sp>
        <p:nvSpPr>
          <p:cNvPr id="25604" name="Slide Number Placeholder 3"/>
          <p:cNvSpPr>
            <a:spLocks noGrp="1"/>
          </p:cNvSpPr>
          <p:nvPr>
            <p:ph type="sldNum" sz="quarter" idx="4294967295"/>
          </p:nvPr>
        </p:nvSpPr>
        <p:spPr bwMode="auto">
          <a:xfrm>
            <a:off x="3927514" y="8756915"/>
            <a:ext cx="3005131" cy="461660"/>
          </a:xfrm>
          <a:prstGeom prst="rect">
            <a:avLst/>
          </a:prstGeom>
          <a:noFill/>
          <a:ln>
            <a:miter lim="800000"/>
            <a:headEnd/>
            <a:tailEnd/>
          </a:ln>
        </p:spPr>
        <p:txBody>
          <a:bodyPr/>
          <a:lstStyle/>
          <a:p>
            <a:pPr algn="ctr"/>
            <a:fld id="{2F1A4902-852A-42AD-B768-3A771D308DD7}" type="slidenum">
              <a:rPr lang="en-GB" altLang="en-US"/>
              <a:pPr algn="ctr"/>
              <a:t>3</a:t>
            </a:fld>
            <a:endParaRPr lang="en-GB" altLang="en-US"/>
          </a:p>
        </p:txBody>
      </p:sp>
    </p:spTree>
    <p:extLst>
      <p:ext uri="{BB962C8B-B14F-4D97-AF65-F5344CB8AC3E}">
        <p14:creationId xmlns:p14="http://schemas.microsoft.com/office/powerpoint/2010/main" val="348910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p:spPr>
        <p:txBody>
          <a:bodyPr/>
          <a:lstStyle/>
          <a:p>
            <a:pPr eaLnBrk="1" hangingPunct="1">
              <a:spcBef>
                <a:spcPct val="0"/>
              </a:spcBef>
            </a:pPr>
            <a:r>
              <a:rPr lang="en-US" altLang="en-US" dirty="0">
                <a:latin typeface="Times New Roman" pitchFamily="18" charset="0"/>
              </a:rPr>
              <a:t>Updates on </a:t>
            </a:r>
            <a:r>
              <a:rPr lang="en-US" altLang="en-US" dirty="0" err="1">
                <a:latin typeface="Times New Roman" pitchFamily="18" charset="0"/>
              </a:rPr>
              <a:t>OpenGeoSocial</a:t>
            </a:r>
            <a:r>
              <a:rPr lang="en-US" altLang="en-US" dirty="0">
                <a:latin typeface="Times New Roman" pitchFamily="18" charset="0"/>
              </a:rPr>
              <a:t> API for global dashboard?</a:t>
            </a:r>
          </a:p>
        </p:txBody>
      </p:sp>
      <p:sp>
        <p:nvSpPr>
          <p:cNvPr id="9220" name="Slide Number Placeholder 3"/>
          <p:cNvSpPr>
            <a:spLocks noGrp="1"/>
          </p:cNvSpPr>
          <p:nvPr>
            <p:ph type="sldNum" sz="quarter" idx="4294967295"/>
          </p:nvPr>
        </p:nvSpPr>
        <p:spPr bwMode="auto">
          <a:xfrm>
            <a:off x="3927514" y="8756915"/>
            <a:ext cx="3005131" cy="461660"/>
          </a:xfrm>
          <a:prstGeom prst="rect">
            <a:avLst/>
          </a:prstGeom>
          <a:noFill/>
          <a:ln>
            <a:miter lim="800000"/>
            <a:headEnd/>
            <a:tailEnd/>
          </a:ln>
        </p:spPr>
        <p:txBody>
          <a:bodyPr/>
          <a:lstStyle/>
          <a:p>
            <a:pPr algn="ctr"/>
            <a:fld id="{066959B3-16C5-41CB-B94B-ADC7FD9AC1D9}" type="slidenum">
              <a:rPr lang="en-US" altLang="en-US">
                <a:solidFill>
                  <a:srgbClr val="000000"/>
                </a:solidFill>
              </a:rPr>
              <a:pPr algn="ctr"/>
              <a:t>4</a:t>
            </a:fld>
            <a:endParaRPr lang="en-US" altLang="en-US">
              <a:solidFill>
                <a:srgbClr val="000000"/>
              </a:solidFill>
            </a:endParaRPr>
          </a:p>
        </p:txBody>
      </p:sp>
      <p:sp>
        <p:nvSpPr>
          <p:cNvPr id="9221" name="Header Placeholder 4"/>
          <p:cNvSpPr>
            <a:spLocks noGrp="1"/>
          </p:cNvSpPr>
          <p:nvPr>
            <p:ph type="hdr" sz="quarter" idx="4294967295"/>
          </p:nvPr>
        </p:nvSpPr>
        <p:spPr bwMode="auto">
          <a:xfrm>
            <a:off x="0" y="0"/>
            <a:ext cx="3005131" cy="461660"/>
          </a:xfrm>
          <a:prstGeom prst="rect">
            <a:avLst/>
          </a:prstGeom>
          <a:noFill/>
          <a:ln>
            <a:miter lim="800000"/>
            <a:headEnd/>
            <a:tailEnd/>
          </a:ln>
        </p:spPr>
        <p:txBody>
          <a:bodyPr/>
          <a:lstStyle/>
          <a:p>
            <a:pPr algn="ctr"/>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348000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0488" y="922338"/>
            <a:ext cx="4211637"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7276" y="4389742"/>
            <a:ext cx="4824413"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lgn="just" fontAlgn="t">
              <a:defRPr/>
            </a:pPr>
            <a:r>
              <a:rPr lang="en-US" sz="1800" b="1" kern="1200" dirty="0">
                <a:solidFill>
                  <a:schemeClr val="tx1"/>
                </a:solidFill>
                <a:latin typeface="Times New Roman" pitchFamily="-112" charset="0"/>
                <a:ea typeface="+mn-ea"/>
                <a:cs typeface="+mn-cs"/>
              </a:rPr>
              <a:t>Technical Description of Figures:</a:t>
            </a:r>
          </a:p>
          <a:p>
            <a:pPr algn="just" fontAlgn="t">
              <a:defRPr/>
            </a:pPr>
            <a:r>
              <a:rPr lang="en-US" sz="1800" b="1" i="1" kern="1200" dirty="0">
                <a:solidFill>
                  <a:schemeClr val="tx1"/>
                </a:solidFill>
                <a:latin typeface="Times New Roman" pitchFamily="-112" charset="0"/>
                <a:ea typeface="+mn-ea"/>
                <a:cs typeface="+mn-cs"/>
              </a:rPr>
              <a:t>Figure 1: </a:t>
            </a:r>
            <a:r>
              <a:rPr lang="en-US" sz="1800" i="1" kern="1200" dirty="0">
                <a:solidFill>
                  <a:schemeClr val="tx1"/>
                </a:solidFill>
                <a:latin typeface="Times New Roman" pitchFamily="-112" charset="0"/>
                <a:ea typeface="+mn-ea"/>
                <a:cs typeface="+mn-cs"/>
              </a:rPr>
              <a:t>(A) </a:t>
            </a:r>
            <a:r>
              <a:rPr lang="en-US" sz="1800" kern="1200" dirty="0">
                <a:solidFill>
                  <a:schemeClr val="tx1"/>
                </a:solidFill>
                <a:latin typeface="Times New Roman" pitchFamily="-112" charset="0"/>
                <a:ea typeface="+mn-ea"/>
                <a:cs typeface="+mn-cs"/>
              </a:rPr>
              <a:t>Map of MODIS Aqua / Terra NDVI in Southern Thailand averaged over the length of the MODIS record for the 8-day surface reflectance product (MOD09Q1) acquired annually on January 9. </a:t>
            </a:r>
            <a:r>
              <a:rPr lang="en-US" sz="1800" i="1" kern="1200" dirty="0">
                <a:solidFill>
                  <a:schemeClr val="tx1"/>
                </a:solidFill>
                <a:latin typeface="Times New Roman" pitchFamily="-112" charset="0"/>
                <a:ea typeface="+mn-ea"/>
                <a:cs typeface="+mn-cs"/>
              </a:rPr>
              <a:t>(B) </a:t>
            </a:r>
            <a:r>
              <a:rPr lang="en-US" sz="1800" kern="1200" dirty="0">
                <a:solidFill>
                  <a:schemeClr val="tx1"/>
                </a:solidFill>
                <a:latin typeface="Times New Roman" pitchFamily="-112" charset="0"/>
                <a:ea typeface="+mn-ea"/>
                <a:cs typeface="+mn-cs"/>
              </a:rPr>
              <a:t>Permanent Water Bodies (MOD44) dataset used to train surface water classifiers which are applied to detect flooding from Near Real-Time MODIS imagery. </a:t>
            </a:r>
            <a:r>
              <a:rPr lang="en-US" sz="1800" i="1" kern="1200" dirty="0">
                <a:solidFill>
                  <a:schemeClr val="tx1"/>
                </a:solidFill>
                <a:latin typeface="Times New Roman" pitchFamily="-112" charset="0"/>
                <a:ea typeface="+mn-ea"/>
                <a:cs typeface="+mn-cs"/>
              </a:rPr>
              <a:t>(C)</a:t>
            </a:r>
            <a:r>
              <a:rPr lang="en-US" sz="1800" kern="1200" dirty="0">
                <a:solidFill>
                  <a:schemeClr val="tx1"/>
                </a:solidFill>
                <a:latin typeface="Times New Roman" pitchFamily="-112" charset="0"/>
                <a:ea typeface="+mn-ea"/>
                <a:cs typeface="+mn-cs"/>
              </a:rPr>
              <a:t> 4-day Aqua/Terra Near Real-Time NDVI composite image showing flooded conditions in Southern Thailand. </a:t>
            </a:r>
          </a:p>
          <a:p>
            <a:pPr algn="just" fontAlgn="t">
              <a:defRPr/>
            </a:pPr>
            <a:endParaRPr lang="en-US" b="1" i="1" dirty="0"/>
          </a:p>
          <a:p>
            <a:pPr algn="just" fontAlgn="t">
              <a:defRPr/>
            </a:pPr>
            <a:r>
              <a:rPr lang="en-US" sz="1800" b="1" i="1" kern="1200" dirty="0">
                <a:solidFill>
                  <a:schemeClr val="tx1"/>
                </a:solidFill>
                <a:latin typeface="Times New Roman" pitchFamily="-112" charset="0"/>
                <a:ea typeface="+mn-ea"/>
                <a:cs typeface="+mn-cs"/>
              </a:rPr>
              <a:t>Figure 2: </a:t>
            </a:r>
            <a:r>
              <a:rPr lang="en-US" sz="1800" kern="1200" dirty="0">
                <a:solidFill>
                  <a:schemeClr val="tx1"/>
                </a:solidFill>
                <a:latin typeface="Times New Roman" pitchFamily="-112" charset="0"/>
                <a:ea typeface="+mn-ea"/>
                <a:cs typeface="+mn-cs"/>
              </a:rPr>
              <a:t>Shows the flood classifier calculated in Figures 1A – 1B applied to Figure 1C in order to classify high confidence flooded areas (red), medium </a:t>
            </a:r>
            <a:r>
              <a:rPr lang="en-US" sz="1800" kern="1200" dirty="0" err="1">
                <a:solidFill>
                  <a:schemeClr val="tx1"/>
                </a:solidFill>
                <a:latin typeface="Times New Roman" pitchFamily="-112" charset="0"/>
                <a:ea typeface="+mn-ea"/>
                <a:cs typeface="+mn-cs"/>
              </a:rPr>
              <a:t>confience</a:t>
            </a:r>
            <a:r>
              <a:rPr lang="en-US" sz="1800" kern="1200" dirty="0">
                <a:solidFill>
                  <a:schemeClr val="tx1"/>
                </a:solidFill>
                <a:latin typeface="Times New Roman" pitchFamily="-112" charset="0"/>
                <a:ea typeface="+mn-ea"/>
                <a:cs typeface="+mn-cs"/>
              </a:rPr>
              <a:t> flooded areas (orange), and non-flooded areas (others). Flood extent resolution is 250m resolution; and the method has been validated with multiple high resolution radar sensors across multiple years and conditions, achieving 87% accuracy. </a:t>
            </a:r>
          </a:p>
          <a:p>
            <a:pPr algn="just" fontAlgn="t">
              <a:defRPr/>
            </a:pPr>
            <a:endParaRPr lang="en-US" sz="1800" kern="1200" dirty="0">
              <a:solidFill>
                <a:schemeClr val="tx1"/>
              </a:solidFill>
              <a:latin typeface="Times New Roman" pitchFamily="-112" charset="0"/>
              <a:ea typeface="+mn-ea"/>
              <a:cs typeface="+mn-cs"/>
            </a:endParaRPr>
          </a:p>
          <a:p>
            <a:pPr algn="just" fontAlgn="t">
              <a:defRPr/>
            </a:pPr>
            <a:r>
              <a:rPr lang="en-US" sz="1800" b="1" kern="1200" dirty="0">
                <a:solidFill>
                  <a:schemeClr val="tx1"/>
                </a:solidFill>
                <a:latin typeface="Times New Roman" pitchFamily="-112" charset="0"/>
                <a:ea typeface="+mn-ea"/>
                <a:cs typeface="+mn-cs"/>
              </a:rPr>
              <a:t>Figure 3</a:t>
            </a:r>
            <a:r>
              <a:rPr lang="en-US" sz="1800" kern="1200" dirty="0">
                <a:solidFill>
                  <a:schemeClr val="tx1"/>
                </a:solidFill>
                <a:latin typeface="Times New Roman" pitchFamily="-112" charset="0"/>
                <a:ea typeface="+mn-ea"/>
                <a:cs typeface="+mn-cs"/>
              </a:rPr>
              <a:t>: </a:t>
            </a:r>
            <a:r>
              <a:rPr lang="en-US" sz="1800" i="1" kern="1200" dirty="0">
                <a:solidFill>
                  <a:schemeClr val="tx1"/>
                </a:solidFill>
                <a:latin typeface="Times New Roman" pitchFamily="-112" charset="0"/>
                <a:ea typeface="+mn-ea"/>
                <a:cs typeface="+mn-cs"/>
              </a:rPr>
              <a:t>(A)</a:t>
            </a:r>
            <a:r>
              <a:rPr lang="en-US" sz="1800" kern="1200" dirty="0">
                <a:solidFill>
                  <a:schemeClr val="tx1"/>
                </a:solidFill>
                <a:latin typeface="Times New Roman" pitchFamily="-112" charset="0"/>
                <a:ea typeface="+mn-ea"/>
                <a:cs typeface="+mn-cs"/>
              </a:rPr>
              <a:t> </a:t>
            </a:r>
            <a:r>
              <a:rPr lang="en-US" sz="1800" kern="1200" dirty="0" err="1">
                <a:solidFill>
                  <a:schemeClr val="tx1"/>
                </a:solidFill>
                <a:latin typeface="Times New Roman" pitchFamily="-112" charset="0"/>
                <a:ea typeface="+mn-ea"/>
                <a:cs typeface="+mn-cs"/>
              </a:rPr>
              <a:t>Landcover</a:t>
            </a:r>
            <a:r>
              <a:rPr lang="en-US" sz="1800" kern="1200" dirty="0">
                <a:solidFill>
                  <a:schemeClr val="tx1"/>
                </a:solidFill>
                <a:latin typeface="Times New Roman" pitchFamily="-112" charset="0"/>
                <a:ea typeface="+mn-ea"/>
                <a:cs typeface="+mn-cs"/>
              </a:rPr>
              <a:t> (sq. km) impacted by high confidence flooding in Thailand for the time period 1/9/17 – 1/13/17. Flooded areas are those shown in Figure 2. </a:t>
            </a:r>
            <a:r>
              <a:rPr lang="en-US" sz="1800" kern="1200" dirty="0" err="1">
                <a:solidFill>
                  <a:schemeClr val="tx1"/>
                </a:solidFill>
                <a:latin typeface="Times New Roman" pitchFamily="-112" charset="0"/>
                <a:ea typeface="+mn-ea"/>
                <a:cs typeface="+mn-cs"/>
              </a:rPr>
              <a:t>Landcover</a:t>
            </a:r>
            <a:r>
              <a:rPr lang="en-US" sz="1800" kern="1200" dirty="0">
                <a:solidFill>
                  <a:schemeClr val="tx1"/>
                </a:solidFill>
                <a:latin typeface="Times New Roman" pitchFamily="-112" charset="0"/>
                <a:ea typeface="+mn-ea"/>
                <a:cs typeface="+mn-cs"/>
              </a:rPr>
              <a:t> data is derived from MOD12Q1 </a:t>
            </a:r>
            <a:r>
              <a:rPr lang="en-US" sz="1800" kern="1200" dirty="0" err="1">
                <a:solidFill>
                  <a:schemeClr val="tx1"/>
                </a:solidFill>
                <a:latin typeface="Times New Roman" pitchFamily="-112" charset="0"/>
                <a:ea typeface="+mn-ea"/>
                <a:cs typeface="+mn-cs"/>
              </a:rPr>
              <a:t>Landcover</a:t>
            </a:r>
            <a:r>
              <a:rPr lang="en-US" sz="1800" kern="1200" dirty="0">
                <a:solidFill>
                  <a:schemeClr val="tx1"/>
                </a:solidFill>
                <a:latin typeface="Times New Roman" pitchFamily="-112" charset="0"/>
                <a:ea typeface="+mn-ea"/>
                <a:cs typeface="+mn-cs"/>
              </a:rPr>
              <a:t> products and the Global </a:t>
            </a:r>
            <a:r>
              <a:rPr lang="en-US" sz="1800" kern="1200" dirty="0" err="1">
                <a:solidFill>
                  <a:schemeClr val="tx1"/>
                </a:solidFill>
                <a:latin typeface="Times New Roman" pitchFamily="-112" charset="0"/>
                <a:ea typeface="+mn-ea"/>
                <a:cs typeface="+mn-cs"/>
              </a:rPr>
              <a:t>Landcover</a:t>
            </a:r>
            <a:r>
              <a:rPr lang="en-US" sz="1800" kern="1200" dirty="0">
                <a:solidFill>
                  <a:schemeClr val="tx1"/>
                </a:solidFill>
                <a:latin typeface="Times New Roman" pitchFamily="-112" charset="0"/>
                <a:ea typeface="+mn-ea"/>
                <a:cs typeface="+mn-cs"/>
              </a:rPr>
              <a:t> Facility GLCF Classification scheme. </a:t>
            </a:r>
            <a:r>
              <a:rPr lang="en-US" sz="1800" i="1" kern="1200" dirty="0">
                <a:solidFill>
                  <a:schemeClr val="tx1"/>
                </a:solidFill>
                <a:latin typeface="Times New Roman" pitchFamily="-112" charset="0"/>
                <a:ea typeface="+mn-ea"/>
                <a:cs typeface="+mn-cs"/>
              </a:rPr>
              <a:t>(B) </a:t>
            </a:r>
            <a:r>
              <a:rPr lang="en-US" sz="1800" kern="1200" dirty="0">
                <a:solidFill>
                  <a:schemeClr val="tx1"/>
                </a:solidFill>
                <a:latin typeface="Times New Roman" pitchFamily="-112" charset="0"/>
                <a:ea typeface="+mn-ea"/>
                <a:cs typeface="+mn-cs"/>
              </a:rPr>
              <a:t>Population per country at risk of flooding for the time period 1/9/17 – 1/13/17. Population data derived from </a:t>
            </a:r>
            <a:r>
              <a:rPr lang="en-US" sz="1800" kern="1200" dirty="0" err="1">
                <a:solidFill>
                  <a:schemeClr val="tx1"/>
                </a:solidFill>
                <a:latin typeface="Times New Roman" pitchFamily="-112" charset="0"/>
                <a:ea typeface="+mn-ea"/>
                <a:cs typeface="+mn-cs"/>
              </a:rPr>
              <a:t>Worldpop</a:t>
            </a:r>
            <a:r>
              <a:rPr lang="en-US" sz="1800" kern="1200" dirty="0">
                <a:solidFill>
                  <a:schemeClr val="tx1"/>
                </a:solidFill>
                <a:latin typeface="Times New Roman" pitchFamily="-112" charset="0"/>
                <a:ea typeface="+mn-ea"/>
                <a:cs typeface="+mn-cs"/>
              </a:rPr>
              <a:t> (</a:t>
            </a:r>
            <a:r>
              <a:rPr lang="en-US" sz="1800" kern="1200" dirty="0">
                <a:solidFill>
                  <a:schemeClr val="tx1"/>
                </a:solidFill>
                <a:latin typeface="Times New Roman" pitchFamily="-112" charset="0"/>
                <a:ea typeface="+mn-ea"/>
                <a:cs typeface="+mn-cs"/>
                <a:hlinkClick r:id="rId3"/>
              </a:rPr>
              <a:t>http://worldpop.org</a:t>
            </a:r>
            <a:r>
              <a:rPr lang="en-US" sz="1800" kern="1200" dirty="0">
                <a:solidFill>
                  <a:schemeClr val="tx1"/>
                </a:solidFill>
                <a:latin typeface="Times New Roman" pitchFamily="-112" charset="0"/>
                <a:ea typeface="+mn-ea"/>
                <a:cs typeface="+mn-cs"/>
              </a:rPr>
              <a:t>). </a:t>
            </a:r>
            <a:endParaRPr lang="en-US" dirty="0">
              <a:ea typeface="ＭＳ Ｐゴシック" pitchFamily="1" charset="-128"/>
            </a:endParaRPr>
          </a:p>
        </p:txBody>
      </p:sp>
    </p:spTree>
    <p:extLst>
      <p:ext uri="{BB962C8B-B14F-4D97-AF65-F5344CB8AC3E}">
        <p14:creationId xmlns:p14="http://schemas.microsoft.com/office/powerpoint/2010/main" val="255731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62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RASOR flood models were employed to simulate the 2014 floods in Malaysia and to analyze how the inundation depths would increase if the SAR-based subsidence projections for 2020 and 2050 become reality.  In each case, the TRMM historical rainfall from December 2014 was used as input.  Flood impact was computed using EO based exposure data and vulnerability functions available via the RASOR platform.</a:t>
            </a:r>
          </a:p>
        </p:txBody>
      </p:sp>
    </p:spTree>
    <p:extLst>
      <p:ext uri="{BB962C8B-B14F-4D97-AF65-F5344CB8AC3E}">
        <p14:creationId xmlns:p14="http://schemas.microsoft.com/office/powerpoint/2010/main" val="312253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CIMH</a:t>
            </a:r>
            <a:r>
              <a:rPr lang="en-US" baseline="0" dirty="0"/>
              <a:t> has </a:t>
            </a:r>
            <a:r>
              <a:rPr lang="en-US" dirty="0"/>
              <a:t>experimented with a processing routine which compared two RADARSAT 2 images (pre-event and post-event) for an identical area in which Belmopan, Belize is relatively central. The result of the process produced an image which highlighted a series of regions for which it is suggested that a level of 95% change intensity occurred. Please see the attached image for which the following labeled sections are explained below:</a:t>
            </a:r>
          </a:p>
          <a:p>
            <a:r>
              <a:rPr lang="en-US" dirty="0"/>
              <a:t> </a:t>
            </a:r>
          </a:p>
          <a:p>
            <a:r>
              <a:rPr lang="en-US" dirty="0"/>
              <a:t>A - The Pre-event image</a:t>
            </a:r>
          </a:p>
          <a:p>
            <a:r>
              <a:rPr lang="en-US" dirty="0"/>
              <a:t>B - The Post-event Image</a:t>
            </a:r>
          </a:p>
          <a:p>
            <a:r>
              <a:rPr lang="en-US" dirty="0"/>
              <a:t>C - The result of the change detection routine (where features in green represent detected changes)</a:t>
            </a:r>
          </a:p>
          <a:p>
            <a:r>
              <a:rPr lang="en-US" dirty="0"/>
              <a:t>D-  A close up of some of the larger change features from the result.</a:t>
            </a:r>
          </a:p>
          <a:p>
            <a:r>
              <a:rPr lang="en-US" dirty="0"/>
              <a:t> </a:t>
            </a:r>
          </a:p>
        </p:txBody>
      </p:sp>
    </p:spTree>
    <p:extLst>
      <p:ext uri="{BB962C8B-B14F-4D97-AF65-F5344CB8AC3E}">
        <p14:creationId xmlns:p14="http://schemas.microsoft.com/office/powerpoint/2010/main" val="222746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5"/>
          <p:cNvSpPr>
            <a:spLocks noGrp="1"/>
          </p:cNvSpPr>
          <p:nvPr userDrawn="1">
            <p:ph type="sldNum" sz="quarter" idx="10"/>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600"/>
            </a:lvl1pPr>
          </a:lstStyle>
          <a:p>
            <a:fld id="{3A86AE8E-D549-4C81-A371-621FC48DD80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09563" y="6523038"/>
            <a:ext cx="4524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en-US" sz="900">
                <a:solidFill>
                  <a:srgbClr val="5F758D"/>
                </a:solidFill>
                <a:latin typeface="Century Gothic" pitchFamily="34" charset="0"/>
              </a:rPr>
              <a:t>Slide: </a:t>
            </a:r>
            <a:fld id="{A99E9238-1DFB-43C3-BB75-62C3C392F8A9}" type="slidenum">
              <a:rPr lang="de-DE" altLang="en-US" sz="900">
                <a:solidFill>
                  <a:srgbClr val="5F758D"/>
                </a:solidFill>
                <a:latin typeface="Century Gothic" pitchFamily="34" charset="0"/>
              </a:rPr>
              <a:pPr/>
              <a:t>‹#›</a:t>
            </a:fld>
            <a:endParaRPr lang="de-DE" altLang="en-US" sz="90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0"/>
            <a:ext cx="9144000" cy="288925"/>
          </a:xfrm>
          <a:prstGeom prst="rect">
            <a:avLst/>
          </a:prstGeom>
          <a:noFill/>
          <a:ln w="9525">
            <a:noFill/>
            <a:miter lim="800000"/>
            <a:headEnd/>
            <a:tailEnd/>
          </a:ln>
        </p:spPr>
        <p:txBody>
          <a:bodyPr/>
          <a:lstStyle/>
          <a:p>
            <a:endParaRPr lang="en-US"/>
          </a:p>
        </p:txBody>
      </p:sp>
      <p:pic>
        <p:nvPicPr>
          <p:cNvPr id="6" name="Picture 2"/>
          <p:cNvPicPr>
            <a:picLocks noChangeAspect="1" noChangeArrowheads="1"/>
          </p:cNvPicPr>
          <p:nvPr userDrawn="1"/>
        </p:nvPicPr>
        <p:blipFill>
          <a:blip r:embed="rId3" cstate="print"/>
          <a:srcRect/>
          <a:stretch>
            <a:fillRect/>
          </a:stretch>
        </p:blipFill>
        <p:spPr bwMode="auto">
          <a:xfrm>
            <a:off x="7712075" y="4881563"/>
            <a:ext cx="1431925"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2EBE8-3906-4833-A5E3-CC41C8D04B8B}" type="datetimeFigureOut">
              <a:rPr lang="en-US" smtClean="0">
                <a:solidFill>
                  <a:prstClr val="black">
                    <a:tint val="75000"/>
                  </a:prstClr>
                </a:solidFill>
              </a:rPr>
              <a:pPr/>
              <a:t>17-08-30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C4208E-F5B7-48C7-8863-6A0C42D8F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76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2EBE8-3906-4833-A5E3-CC41C8D04B8B}" type="datetimeFigureOut">
              <a:rPr lang="en-US" smtClean="0">
                <a:solidFill>
                  <a:prstClr val="black">
                    <a:tint val="75000"/>
                  </a:prstClr>
                </a:solidFill>
              </a:rPr>
              <a:pPr/>
              <a:t>17-08-30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C4208E-F5B7-48C7-8863-6A0C42D8F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188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2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Tree>
  </p:cSld>
  <p:clrMap bg1="lt1" tx1="dk1" bg2="lt2" tx2="dk2" accent1="accent1" accent2="accent2" accent3="accent3" accent4="accent4" accent5="accent5" accent6="accent6" hlink="hlink" folHlink="folHlink"/>
  <p:sldLayoutIdLst>
    <p:sldLayoutId id="2147484896" r:id="rId1"/>
    <p:sldLayoutId id="2147484889" r:id="rId2"/>
    <p:sldLayoutId id="2147484890" r:id="rId3"/>
    <p:sldLayoutId id="2147484892" r:id="rId4"/>
    <p:sldLayoutId id="2147484897" r:id="rId5"/>
  </p:sldLayoutIdLst>
  <p:hf hdr="0" ftr="0" dt="0"/>
  <p:txStyles>
    <p:titleStyle>
      <a:lvl1pPr algn="ctr" defTabSz="903288" rtl="0" eaLnBrk="0" fontAlgn="base" hangingPunct="0">
        <a:spcBef>
          <a:spcPct val="0"/>
        </a:spcBef>
        <a:spcAft>
          <a:spcPct val="0"/>
        </a:spcAft>
        <a:defRPr sz="3600" b="1">
          <a:solidFill>
            <a:schemeClr val="tx2"/>
          </a:solidFill>
          <a:latin typeface="+mj-lt"/>
          <a:ea typeface="+mj-ea"/>
          <a:cs typeface="+mj-cs"/>
        </a:defRPr>
      </a:lvl1pPr>
      <a:lvl2pPr algn="ctr" defTabSz="903288" rtl="0" eaLnBrk="0" fontAlgn="base" hangingPunct="0">
        <a:spcBef>
          <a:spcPct val="0"/>
        </a:spcBef>
        <a:spcAft>
          <a:spcPct val="0"/>
        </a:spcAft>
        <a:defRPr sz="3600" b="1">
          <a:solidFill>
            <a:schemeClr val="tx2"/>
          </a:solidFill>
          <a:latin typeface="Times New Roman" pitchFamily="-112" charset="0"/>
        </a:defRPr>
      </a:lvl2pPr>
      <a:lvl3pPr algn="ctr" defTabSz="903288" rtl="0" eaLnBrk="0" fontAlgn="base" hangingPunct="0">
        <a:spcBef>
          <a:spcPct val="0"/>
        </a:spcBef>
        <a:spcAft>
          <a:spcPct val="0"/>
        </a:spcAft>
        <a:defRPr sz="3600" b="1">
          <a:solidFill>
            <a:schemeClr val="tx2"/>
          </a:solidFill>
          <a:latin typeface="Times New Roman" pitchFamily="-112" charset="0"/>
        </a:defRPr>
      </a:lvl3pPr>
      <a:lvl4pPr algn="ctr" defTabSz="903288" rtl="0" eaLnBrk="0" fontAlgn="base" hangingPunct="0">
        <a:spcBef>
          <a:spcPct val="0"/>
        </a:spcBef>
        <a:spcAft>
          <a:spcPct val="0"/>
        </a:spcAft>
        <a:defRPr sz="3600" b="1">
          <a:solidFill>
            <a:schemeClr val="tx2"/>
          </a:solidFill>
          <a:latin typeface="Times New Roman" pitchFamily="-112" charset="0"/>
        </a:defRPr>
      </a:lvl4pPr>
      <a:lvl5pPr algn="ctr" defTabSz="903288" rtl="0" eaLnBrk="0" fontAlgn="base" hangingPunct="0">
        <a:spcBef>
          <a:spcPct val="0"/>
        </a:spcBef>
        <a:spcAft>
          <a:spcPct val="0"/>
        </a:spcAft>
        <a:defRPr sz="3600" b="1">
          <a:solidFill>
            <a:schemeClr val="tx2"/>
          </a:solidFill>
          <a:latin typeface="Times New Roman" pitchFamily="-112" charset="0"/>
        </a:defRPr>
      </a:lvl5pPr>
      <a:lvl6pPr marL="457200" algn="ctr" defTabSz="903288" rtl="0" eaLnBrk="0" fontAlgn="base" hangingPunct="0">
        <a:spcBef>
          <a:spcPct val="0"/>
        </a:spcBef>
        <a:spcAft>
          <a:spcPct val="0"/>
        </a:spcAft>
        <a:defRPr sz="3600" b="1">
          <a:solidFill>
            <a:schemeClr val="tx2"/>
          </a:solidFill>
          <a:latin typeface="Times New Roman" pitchFamily="-112" charset="0"/>
        </a:defRPr>
      </a:lvl6pPr>
      <a:lvl7pPr marL="914400" algn="ctr" defTabSz="903288" rtl="0" eaLnBrk="0" fontAlgn="base" hangingPunct="0">
        <a:spcBef>
          <a:spcPct val="0"/>
        </a:spcBef>
        <a:spcAft>
          <a:spcPct val="0"/>
        </a:spcAft>
        <a:defRPr sz="3600" b="1">
          <a:solidFill>
            <a:schemeClr val="tx2"/>
          </a:solidFill>
          <a:latin typeface="Times New Roman" pitchFamily="-112" charset="0"/>
        </a:defRPr>
      </a:lvl7pPr>
      <a:lvl8pPr marL="1371600" algn="ctr" defTabSz="903288" rtl="0" eaLnBrk="0" fontAlgn="base" hangingPunct="0">
        <a:spcBef>
          <a:spcPct val="0"/>
        </a:spcBef>
        <a:spcAft>
          <a:spcPct val="0"/>
        </a:spcAft>
        <a:defRPr sz="3600" b="1">
          <a:solidFill>
            <a:schemeClr val="tx2"/>
          </a:solidFill>
          <a:latin typeface="Times New Roman" pitchFamily="-112" charset="0"/>
        </a:defRPr>
      </a:lvl8pPr>
      <a:lvl9pPr marL="1828800" algn="ctr" defTabSz="903288" rtl="0" eaLnBrk="0" fontAlgn="base" hangingPunct="0">
        <a:spcBef>
          <a:spcPct val="0"/>
        </a:spcBef>
        <a:spcAft>
          <a:spcPct val="0"/>
        </a:spcAft>
        <a:defRPr sz="3600" b="1">
          <a:solidFill>
            <a:schemeClr val="tx2"/>
          </a:solidFill>
          <a:latin typeface="Times New Roman" pitchFamily="-112" charset="0"/>
        </a:defRPr>
      </a:lvl9pPr>
    </p:titleStyle>
    <p:bodyStyle>
      <a:lvl1pPr marL="346075" indent="-346075" algn="l" defTabSz="903288" rtl="0" eaLnBrk="0" fontAlgn="base" hangingPunct="0">
        <a:lnSpc>
          <a:spcPct val="85000"/>
        </a:lnSpc>
        <a:spcBef>
          <a:spcPct val="45000"/>
        </a:spcBef>
        <a:spcAft>
          <a:spcPct val="0"/>
        </a:spcAft>
        <a:buChar char="•"/>
        <a:defRPr sz="3200">
          <a:solidFill>
            <a:schemeClr val="tx1"/>
          </a:solidFill>
          <a:latin typeface="+mn-lt"/>
          <a:ea typeface="+mn-ea"/>
          <a:cs typeface="+mn-cs"/>
        </a:defRPr>
      </a:lvl1pPr>
      <a:lvl2pPr marL="803275" indent="-342900" algn="l" defTabSz="903288" rtl="0" eaLnBrk="0" fontAlgn="base" hangingPunct="0">
        <a:lnSpc>
          <a:spcPct val="85000"/>
        </a:lnSpc>
        <a:spcBef>
          <a:spcPct val="20000"/>
        </a:spcBef>
        <a:spcAft>
          <a:spcPct val="0"/>
        </a:spcAft>
        <a:buChar char="•"/>
        <a:defRPr sz="2800">
          <a:solidFill>
            <a:schemeClr val="tx1"/>
          </a:solidFill>
          <a:latin typeface="+mn-lt"/>
        </a:defRPr>
      </a:lvl2pPr>
      <a:lvl3pPr marL="1103313" indent="-185738" algn="l" defTabSz="903288" rtl="0" eaLnBrk="0" fontAlgn="base" hangingPunct="0">
        <a:spcBef>
          <a:spcPct val="20000"/>
        </a:spcBef>
        <a:spcAft>
          <a:spcPct val="0"/>
        </a:spcAft>
        <a:buChar char="•"/>
        <a:defRPr sz="2400">
          <a:solidFill>
            <a:schemeClr val="tx1"/>
          </a:solidFill>
          <a:latin typeface="+mn-lt"/>
        </a:defRPr>
      </a:lvl3pPr>
      <a:lvl4pPr marL="1549400" indent="-195263" algn="l" defTabSz="903288" rtl="0" eaLnBrk="0" fontAlgn="base" hangingPunct="0">
        <a:spcBef>
          <a:spcPct val="20000"/>
        </a:spcBef>
        <a:spcAft>
          <a:spcPct val="0"/>
        </a:spcAft>
        <a:buChar char="•"/>
        <a:defRPr sz="2400">
          <a:solidFill>
            <a:schemeClr val="tx1"/>
          </a:solidFill>
          <a:latin typeface="+mn-lt"/>
        </a:defRPr>
      </a:lvl4pPr>
      <a:lvl5pPr marL="2006600" indent="-201613" algn="l" defTabSz="903288" rtl="0" eaLnBrk="0" fontAlgn="base" hangingPunct="0">
        <a:spcBef>
          <a:spcPct val="20000"/>
        </a:spcBef>
        <a:spcAft>
          <a:spcPct val="0"/>
        </a:spcAft>
        <a:buChar char="•"/>
        <a:defRPr sz="2400">
          <a:solidFill>
            <a:schemeClr val="tx1"/>
          </a:solidFill>
          <a:latin typeface="+mn-lt"/>
        </a:defRPr>
      </a:lvl5pPr>
      <a:lvl6pPr marL="2463800" indent="-201613" algn="l" defTabSz="903288" rtl="0" eaLnBrk="0" fontAlgn="base" hangingPunct="0">
        <a:spcBef>
          <a:spcPct val="20000"/>
        </a:spcBef>
        <a:spcAft>
          <a:spcPct val="0"/>
        </a:spcAft>
        <a:buChar char="•"/>
        <a:defRPr sz="2400">
          <a:solidFill>
            <a:schemeClr val="tx1"/>
          </a:solidFill>
          <a:latin typeface="+mn-lt"/>
        </a:defRPr>
      </a:lvl6pPr>
      <a:lvl7pPr marL="2921000" indent="-201613" algn="l" defTabSz="903288" rtl="0" eaLnBrk="0" fontAlgn="base" hangingPunct="0">
        <a:spcBef>
          <a:spcPct val="20000"/>
        </a:spcBef>
        <a:spcAft>
          <a:spcPct val="0"/>
        </a:spcAft>
        <a:buChar char="•"/>
        <a:defRPr sz="2400">
          <a:solidFill>
            <a:schemeClr val="tx1"/>
          </a:solidFill>
          <a:latin typeface="+mn-lt"/>
        </a:defRPr>
      </a:lvl7pPr>
      <a:lvl8pPr marL="3378200" indent="-201613" algn="l" defTabSz="903288" rtl="0" eaLnBrk="0" fontAlgn="base" hangingPunct="0">
        <a:spcBef>
          <a:spcPct val="20000"/>
        </a:spcBef>
        <a:spcAft>
          <a:spcPct val="0"/>
        </a:spcAft>
        <a:buChar char="•"/>
        <a:defRPr sz="2400">
          <a:solidFill>
            <a:schemeClr val="tx1"/>
          </a:solidFill>
          <a:latin typeface="+mn-lt"/>
        </a:defRPr>
      </a:lvl8pPr>
      <a:lvl9pPr marL="3835400" indent="-201613" algn="l" defTabSz="903288"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022EBE8-3906-4833-A5E3-CC41C8D04B8B}" type="datetimeFigureOut">
              <a:rPr lang="en-US" b="0" smtClean="0">
                <a:solidFill>
                  <a:prstClr val="black">
                    <a:tint val="75000"/>
                  </a:prstClr>
                </a:solidFill>
                <a:latin typeface="Calibri"/>
              </a:rPr>
              <a:pPr eaLnBrk="1" fontAlgn="auto" hangingPunct="1">
                <a:spcBef>
                  <a:spcPts val="0"/>
                </a:spcBef>
                <a:spcAft>
                  <a:spcPts val="0"/>
                </a:spcAft>
              </a:pPr>
              <a:t>17-08-30</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2C4208E-F5B7-48C7-8863-6A0C42D8F6BD}"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782750227"/>
      </p:ext>
    </p:extLst>
  </p:cSld>
  <p:clrMap bg1="lt1" tx1="dk1" bg2="lt2" tx2="dk2" accent1="accent1" accent2="accent2" accent3="accent3" accent4="accent4" accent5="accent5" accent6="accent6" hlink="hlink" folHlink="folHlink"/>
  <p:sldLayoutIdLst>
    <p:sldLayoutId id="2147484911" r:id="rId1"/>
    <p:sldLayoutId id="21474849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uart.frye@nasa.gov" TargetMode="External"/><Relationship Id="rId4" Type="http://schemas.openxmlformats.org/officeDocument/2006/relationships/hyperlink" Target="mailto:bob.kuligowski@noaa.gov" TargetMode="External"/><Relationship Id="rId5" Type="http://schemas.openxmlformats.org/officeDocument/2006/relationships/hyperlink" Target="mailto:david.s.green@nasa.gov" TargetMode="External"/><Relationship Id="rId6" Type="http://schemas.openxmlformats.org/officeDocument/2006/relationships/image" Target="../media/image3.emf"/><Relationship Id="rId7"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pmm.nasa.gov/precip-apps" TargetMode="External"/><Relationship Id="rId6" Type="http://schemas.openxmlformats.org/officeDocument/2006/relationships/hyperlink" Target="http://centroclima.org/powered-by-nasa/"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projectmekongnasa.appspot.com/" TargetMode="External"/><Relationship Id="rId5" Type="http://schemas.openxmlformats.org/officeDocument/2006/relationships/image" Target="../media/image9.png"/><Relationship Id="rId6" Type="http://schemas.openxmlformats.org/officeDocument/2006/relationships/image" Target="../media/image10.emf"/><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tiff"/><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hyperlink" Target="http://due.esrin.esa.int/page_globcover.php" TargetMode="External"/><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3"/>
          <p:cNvSpPr>
            <a:spLocks noGrp="1" noChangeArrowheads="1"/>
          </p:cNvSpPr>
          <p:nvPr>
            <p:ph type="subTitle" idx="1"/>
          </p:nvPr>
        </p:nvSpPr>
        <p:spPr>
          <a:xfrm>
            <a:off x="2411413" y="1628800"/>
            <a:ext cx="6697662" cy="2304405"/>
          </a:xfrm>
        </p:spPr>
        <p:txBody>
          <a:bodyPr/>
          <a:lstStyle/>
          <a:p>
            <a:r>
              <a:rPr lang="en-US" altLang="en-US" dirty="0">
                <a:ea typeface="ＭＳ Ｐゴシック" pitchFamily="34" charset="-128"/>
              </a:rPr>
              <a:t>Presented at the CEOS Disasters Working Group Meeting #8 in Buenos Aires, Argentina</a:t>
            </a:r>
          </a:p>
          <a:p>
            <a:r>
              <a:rPr lang="en-US" altLang="en-US" dirty="0">
                <a:ea typeface="ＭＳ Ｐゴシック" pitchFamily="34" charset="-128"/>
              </a:rPr>
              <a:t>Co-Lead Stu Frye (</a:t>
            </a:r>
            <a:r>
              <a:rPr lang="en-US" altLang="en-US" dirty="0">
                <a:ea typeface="ＭＳ Ｐゴシック" pitchFamily="34" charset="-128"/>
                <a:hlinkClick r:id="rId3"/>
              </a:rPr>
              <a:t>stuart.frye@nasa.gov</a:t>
            </a:r>
            <a:r>
              <a:rPr lang="en-US" altLang="en-US" dirty="0">
                <a:ea typeface="ＭＳ Ｐゴシック" pitchFamily="34" charset="-128"/>
              </a:rPr>
              <a:t>)</a:t>
            </a:r>
          </a:p>
          <a:p>
            <a:r>
              <a:rPr lang="en-US" altLang="en-US" dirty="0">
                <a:ea typeface="ＭＳ Ｐゴシック" pitchFamily="34" charset="-128"/>
              </a:rPr>
              <a:t>Co-Lead Bob Kuligowski (</a:t>
            </a:r>
            <a:r>
              <a:rPr lang="en-US" altLang="en-US" dirty="0">
                <a:ea typeface="ＭＳ Ｐゴシック" pitchFamily="34" charset="-128"/>
                <a:hlinkClick r:id="rId4"/>
              </a:rPr>
              <a:t>bob.kuligowski@noaa.gov</a:t>
            </a:r>
            <a:r>
              <a:rPr lang="en-US" altLang="en-US" dirty="0">
                <a:ea typeface="ＭＳ Ｐゴシック" pitchFamily="34" charset="-128"/>
              </a:rPr>
              <a:t>)</a:t>
            </a:r>
          </a:p>
          <a:p>
            <a:r>
              <a:rPr lang="en-US" altLang="en-US" dirty="0">
                <a:ea typeface="ＭＳ Ｐゴシック" pitchFamily="34" charset="-128"/>
              </a:rPr>
              <a:t>NASA Rep to the CEOS </a:t>
            </a:r>
            <a:r>
              <a:rPr lang="en-US" altLang="en-US" dirty="0" err="1">
                <a:ea typeface="ＭＳ Ｐゴシック" pitchFamily="34" charset="-128"/>
              </a:rPr>
              <a:t>WGDis</a:t>
            </a:r>
            <a:r>
              <a:rPr lang="en-US" altLang="en-US" dirty="0">
                <a:ea typeface="ＭＳ Ｐゴシック" pitchFamily="34" charset="-128"/>
              </a:rPr>
              <a:t> David Green (</a:t>
            </a:r>
            <a:r>
              <a:rPr lang="en-US" altLang="en-US" dirty="0">
                <a:ea typeface="ＭＳ Ｐゴシック" pitchFamily="34" charset="-128"/>
                <a:hlinkClick r:id="rId5"/>
              </a:rPr>
              <a:t>david.s.green@nasa.gov</a:t>
            </a:r>
            <a:r>
              <a:rPr lang="en-US" altLang="en-US" dirty="0">
                <a:ea typeface="ＭＳ Ｐゴシック" pitchFamily="34" charset="-128"/>
              </a:rPr>
              <a:t>)</a:t>
            </a:r>
          </a:p>
          <a:p>
            <a:r>
              <a:rPr lang="en-US" altLang="en-US" dirty="0">
                <a:ea typeface="ＭＳ Ｐゴシック" pitchFamily="34" charset="-128"/>
              </a:rPr>
              <a:t>4 September 2017</a:t>
            </a:r>
          </a:p>
        </p:txBody>
      </p:sp>
      <p:sp>
        <p:nvSpPr>
          <p:cNvPr id="5123" name="Rectangle 44"/>
          <p:cNvSpPr>
            <a:spLocks noGrp="1" noChangeArrowheads="1"/>
          </p:cNvSpPr>
          <p:nvPr>
            <p:ph type="ctrTitle"/>
          </p:nvPr>
        </p:nvSpPr>
        <p:spPr>
          <a:xfrm>
            <a:off x="-36513" y="188913"/>
            <a:ext cx="9145588" cy="1295871"/>
          </a:xfrm>
        </p:spPr>
        <p:txBody>
          <a:bodyPr/>
          <a:lstStyle/>
          <a:p>
            <a:r>
              <a:rPr lang="en-US" altLang="en-US" dirty="0">
                <a:solidFill>
                  <a:schemeClr val="bg1"/>
                </a:solidFill>
                <a:ea typeface="ＭＳ Ｐゴシック" pitchFamily="34" charset="-128"/>
              </a:rPr>
              <a:t>CEOS Disaster Risk Management Flood Pilot</a:t>
            </a:r>
            <a:endParaRPr lang="en-US" altLang="en-US" dirty="0">
              <a:ea typeface="ＭＳ Ｐゴシック" pitchFamily="34" charset="-128"/>
            </a:endParaRPr>
          </a:p>
        </p:txBody>
      </p:sp>
      <p:pic>
        <p:nvPicPr>
          <p:cNvPr id="5124" name="Picture 1"/>
          <p:cNvPicPr>
            <a:picLocks noChangeAspect="1" noChangeArrowheads="1"/>
          </p:cNvPicPr>
          <p:nvPr/>
        </p:nvPicPr>
        <p:blipFill>
          <a:blip r:embed="rId6" cstate="print"/>
          <a:srcRect/>
          <a:stretch>
            <a:fillRect/>
          </a:stretch>
        </p:blipFill>
        <p:spPr bwMode="auto">
          <a:xfrm>
            <a:off x="6659563" y="5013325"/>
            <a:ext cx="1106487" cy="863600"/>
          </a:xfrm>
          <a:prstGeom prst="rect">
            <a:avLst/>
          </a:prstGeom>
          <a:noFill/>
          <a:ln w="9525">
            <a:solidFill>
              <a:schemeClr val="bg1"/>
            </a:solidFill>
            <a:miter lim="800000"/>
            <a:headEnd/>
            <a:tailEnd/>
          </a:ln>
        </p:spPr>
      </p:pic>
      <p:pic>
        <p:nvPicPr>
          <p:cNvPr id="5125" name="Picture 4"/>
          <p:cNvPicPr>
            <a:picLocks noChangeAspect="1"/>
          </p:cNvPicPr>
          <p:nvPr/>
        </p:nvPicPr>
        <p:blipFill>
          <a:blip r:embed="rId7" cstate="print"/>
          <a:srcRect/>
          <a:stretch>
            <a:fillRect/>
          </a:stretch>
        </p:blipFill>
        <p:spPr bwMode="auto">
          <a:xfrm>
            <a:off x="5508625" y="4941888"/>
            <a:ext cx="1079500" cy="1079500"/>
          </a:xfrm>
          <a:prstGeom prst="rect">
            <a:avLst/>
          </a:prstGeom>
          <a:noFill/>
          <a:ln w="9525">
            <a:noFill/>
            <a:miter lim="800000"/>
            <a:headEnd/>
            <a:tailEnd/>
          </a:ln>
        </p:spPr>
      </p:pic>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4864"/>
            <a:ext cx="3044952" cy="3471941"/>
          </a:xfrm>
          <a:prstGeom prst="rect">
            <a:avLst/>
          </a:prstGeom>
        </p:spPr>
      </p:pic>
      <p:pic>
        <p:nvPicPr>
          <p:cNvPr id="11"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204864"/>
            <a:ext cx="3044952" cy="3471941"/>
          </a:xfrm>
          <a:prstGeom prst="rect">
            <a:avLst/>
          </a:prstGeom>
        </p:spPr>
      </p:pic>
      <p:pic>
        <p:nvPicPr>
          <p:cNvPr id="12"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048" y="2204864"/>
            <a:ext cx="3044952" cy="3471941"/>
          </a:xfrm>
          <a:prstGeom prst="rect">
            <a:avLst/>
          </a:prstGeom>
        </p:spPr>
      </p:pic>
      <p:sp>
        <p:nvSpPr>
          <p:cNvPr id="13" name="Title 1"/>
          <p:cNvSpPr txBox="1">
            <a:spLocks/>
          </p:cNvSpPr>
          <p:nvPr/>
        </p:nvSpPr>
        <p:spPr bwMode="auto">
          <a:xfrm>
            <a:off x="0" y="141277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chemeClr val="tx2"/>
                </a:solidFill>
                <a:effectLst/>
                <a:uLnTx/>
                <a:uFillTx/>
                <a:latin typeface="+mj-lt"/>
                <a:ea typeface="+mj-ea"/>
                <a:cs typeface="+mj-cs"/>
              </a:rPr>
              <a:t>ALOS ascending (2007-2011)</a:t>
            </a:r>
          </a:p>
        </p:txBody>
      </p:sp>
      <p:sp>
        <p:nvSpPr>
          <p:cNvPr id="14" name="Title 1"/>
          <p:cNvSpPr txBox="1">
            <a:spLocks/>
          </p:cNvSpPr>
          <p:nvPr/>
        </p:nvSpPr>
        <p:spPr bwMode="auto">
          <a:xfrm>
            <a:off x="3203848" y="141277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lang="en-US" altLang="en-US" sz="2400" kern="0" dirty="0">
                <a:latin typeface="+mj-lt"/>
                <a:ea typeface="+mj-ea"/>
                <a:cs typeface="+mj-cs"/>
              </a:rPr>
              <a:t>CSK</a:t>
            </a:r>
            <a:r>
              <a:rPr kumimoji="0" lang="en-US" altLang="en-US" sz="2400" b="1" i="0" u="none" strike="noStrike" kern="0" cap="none" spc="0" normalizeH="0" baseline="0" noProof="0" dirty="0">
                <a:ln>
                  <a:noFill/>
                </a:ln>
                <a:solidFill>
                  <a:schemeClr val="tx2"/>
                </a:solidFill>
                <a:effectLst/>
                <a:uLnTx/>
                <a:uFillTx/>
                <a:latin typeface="+mj-lt"/>
                <a:ea typeface="+mj-ea"/>
                <a:cs typeface="+mj-cs"/>
              </a:rPr>
              <a:t> ascending (2013-2015)</a:t>
            </a:r>
          </a:p>
        </p:txBody>
      </p:sp>
      <p:sp>
        <p:nvSpPr>
          <p:cNvPr id="15" name="Title 1"/>
          <p:cNvSpPr txBox="1">
            <a:spLocks/>
          </p:cNvSpPr>
          <p:nvPr/>
        </p:nvSpPr>
        <p:spPr bwMode="auto">
          <a:xfrm>
            <a:off x="6099048" y="141277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lang="en-US" altLang="en-US" sz="2400" kern="0" dirty="0">
                <a:latin typeface="+mj-lt"/>
                <a:ea typeface="+mj-ea"/>
                <a:cs typeface="+mj-cs"/>
              </a:rPr>
              <a:t>Difference </a:t>
            </a:r>
            <a:r>
              <a:rPr kumimoji="0" lang="en-US" altLang="en-US" sz="2400" b="1" i="0" u="none" strike="noStrike" kern="0" cap="none" spc="0" normalizeH="0" baseline="0" noProof="0" dirty="0">
                <a:ln>
                  <a:noFill/>
                </a:ln>
                <a:solidFill>
                  <a:schemeClr val="tx2"/>
                </a:solidFill>
                <a:effectLst/>
                <a:uLnTx/>
                <a:uFillTx/>
                <a:latin typeface="+mj-lt"/>
                <a:ea typeface="+mj-ea"/>
                <a:cs typeface="+mj-cs"/>
              </a:rPr>
              <a:t>(CSK-ALOS)</a:t>
            </a:r>
          </a:p>
        </p:txBody>
      </p:sp>
      <p:sp>
        <p:nvSpPr>
          <p:cNvPr id="16" name="Title 1"/>
          <p:cNvSpPr txBox="1">
            <a:spLocks/>
          </p:cNvSpPr>
          <p:nvPr/>
        </p:nvSpPr>
        <p:spPr bwMode="auto">
          <a:xfrm>
            <a:off x="6099048" y="573325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lang="en-US" altLang="en-US" sz="2000" b="0" kern="0" noProof="0" dirty="0">
                <a:latin typeface="+mj-lt"/>
                <a:ea typeface="+mj-ea"/>
                <a:cs typeface="+mj-cs"/>
              </a:rPr>
              <a:t>(red = increased rate of subsidence)</a:t>
            </a:r>
            <a:endParaRPr kumimoji="0" lang="en-US" altLang="en-US" sz="2000" b="0" i="0" u="none" strike="noStrike" kern="0" cap="none" spc="0" normalizeH="0" baseline="0" noProof="0" dirty="0">
              <a:ln>
                <a:noFill/>
              </a:ln>
              <a:solidFill>
                <a:schemeClr val="tx2"/>
              </a:solidFill>
              <a:effectLst/>
              <a:uLnTx/>
              <a:uFillTx/>
              <a:latin typeface="+mj-lt"/>
              <a:ea typeface="+mj-ea"/>
              <a:cs typeface="+mj-cs"/>
            </a:endParaRPr>
          </a:p>
        </p:txBody>
      </p:sp>
      <p:sp>
        <p:nvSpPr>
          <p:cNvPr id="18" name="Slide Number Placeholder 17"/>
          <p:cNvSpPr>
            <a:spLocks noGrp="1"/>
          </p:cNvSpPr>
          <p:nvPr>
            <p:ph type="sldNum" sz="quarter" idx="10"/>
          </p:nvPr>
        </p:nvSpPr>
        <p:spPr>
          <a:xfrm>
            <a:off x="8172400" y="6400800"/>
            <a:ext cx="971600" cy="457200"/>
          </a:xfrm>
        </p:spPr>
        <p:txBody>
          <a:bodyPr anchor="t" anchorCtr="0"/>
          <a:lstStyle/>
          <a:p>
            <a:pPr algn="ctr"/>
            <a:fld id="{3A86AE8E-D549-4C81-A371-621FC48DD807}" type="slidenum">
              <a:rPr lang="en-US" altLang="en-US" sz="1600" smtClean="0">
                <a:solidFill>
                  <a:schemeClr val="tx1"/>
                </a:solidFill>
              </a:rPr>
              <a:pPr algn="ctr"/>
              <a:t>10</a:t>
            </a:fld>
            <a:endParaRPr lang="en-US" altLang="en-US" sz="1600" dirty="0">
              <a:solidFill>
                <a:schemeClr val="tx1"/>
              </a:solidFill>
            </a:endParaRPr>
          </a:p>
        </p:txBody>
      </p:sp>
      <p:sp>
        <p:nvSpPr>
          <p:cNvPr id="17" name="Title 1"/>
          <p:cNvSpPr txBox="1">
            <a:spLocks/>
          </p:cNvSpPr>
          <p:nvPr/>
        </p:nvSpPr>
        <p:spPr bwMode="auto">
          <a:xfrm>
            <a:off x="0" y="908720"/>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Subsidence Mapping by INGV (RASOR)</a:t>
            </a:r>
            <a:endParaRPr kumimoji="0" lang="en-US"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19"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903288" rtl="0" eaLnBrk="0" fontAlgn="base" hangingPunct="0">
              <a:spcBef>
                <a:spcPct val="0"/>
              </a:spcBef>
              <a:spcAft>
                <a:spcPct val="0"/>
              </a:spcAft>
              <a:defRPr sz="3600" b="1">
                <a:solidFill>
                  <a:schemeClr val="tx2"/>
                </a:solidFill>
                <a:latin typeface="+mj-lt"/>
                <a:ea typeface="+mj-ea"/>
                <a:cs typeface="+mj-cs"/>
              </a:defRPr>
            </a:lvl1pPr>
            <a:lvl2pPr algn="ctr" defTabSz="903288" rtl="0" eaLnBrk="0" fontAlgn="base" hangingPunct="0">
              <a:spcBef>
                <a:spcPct val="0"/>
              </a:spcBef>
              <a:spcAft>
                <a:spcPct val="0"/>
              </a:spcAft>
              <a:defRPr sz="3600" b="1">
                <a:solidFill>
                  <a:schemeClr val="tx2"/>
                </a:solidFill>
                <a:latin typeface="Times New Roman" pitchFamily="-112" charset="0"/>
              </a:defRPr>
            </a:lvl2pPr>
            <a:lvl3pPr algn="ctr" defTabSz="903288" rtl="0" eaLnBrk="0" fontAlgn="base" hangingPunct="0">
              <a:spcBef>
                <a:spcPct val="0"/>
              </a:spcBef>
              <a:spcAft>
                <a:spcPct val="0"/>
              </a:spcAft>
              <a:defRPr sz="3600" b="1">
                <a:solidFill>
                  <a:schemeClr val="tx2"/>
                </a:solidFill>
                <a:latin typeface="Times New Roman" pitchFamily="-112" charset="0"/>
              </a:defRPr>
            </a:lvl3pPr>
            <a:lvl4pPr algn="ctr" defTabSz="903288" rtl="0" eaLnBrk="0" fontAlgn="base" hangingPunct="0">
              <a:spcBef>
                <a:spcPct val="0"/>
              </a:spcBef>
              <a:spcAft>
                <a:spcPct val="0"/>
              </a:spcAft>
              <a:defRPr sz="3600" b="1">
                <a:solidFill>
                  <a:schemeClr val="tx2"/>
                </a:solidFill>
                <a:latin typeface="Times New Roman" pitchFamily="-112" charset="0"/>
              </a:defRPr>
            </a:lvl4pPr>
            <a:lvl5pPr algn="ctr" defTabSz="903288" rtl="0" eaLnBrk="0" fontAlgn="base" hangingPunct="0">
              <a:spcBef>
                <a:spcPct val="0"/>
              </a:spcBef>
              <a:spcAft>
                <a:spcPct val="0"/>
              </a:spcAft>
              <a:defRPr sz="3600" b="1">
                <a:solidFill>
                  <a:schemeClr val="tx2"/>
                </a:solidFill>
                <a:latin typeface="Times New Roman" pitchFamily="-112" charset="0"/>
              </a:defRPr>
            </a:lvl5pPr>
            <a:lvl6pPr marL="457200" algn="ctr" defTabSz="903288" rtl="0" eaLnBrk="0" fontAlgn="base" hangingPunct="0">
              <a:spcBef>
                <a:spcPct val="0"/>
              </a:spcBef>
              <a:spcAft>
                <a:spcPct val="0"/>
              </a:spcAft>
              <a:defRPr sz="3600" b="1">
                <a:solidFill>
                  <a:schemeClr val="tx2"/>
                </a:solidFill>
                <a:latin typeface="Times New Roman" pitchFamily="-112" charset="0"/>
              </a:defRPr>
            </a:lvl6pPr>
            <a:lvl7pPr marL="914400" algn="ctr" defTabSz="903288" rtl="0" eaLnBrk="0" fontAlgn="base" hangingPunct="0">
              <a:spcBef>
                <a:spcPct val="0"/>
              </a:spcBef>
              <a:spcAft>
                <a:spcPct val="0"/>
              </a:spcAft>
              <a:defRPr sz="3600" b="1">
                <a:solidFill>
                  <a:schemeClr val="tx2"/>
                </a:solidFill>
                <a:latin typeface="Times New Roman" pitchFamily="-112" charset="0"/>
              </a:defRPr>
            </a:lvl7pPr>
            <a:lvl8pPr marL="1371600" algn="ctr" defTabSz="903288" rtl="0" eaLnBrk="0" fontAlgn="base" hangingPunct="0">
              <a:spcBef>
                <a:spcPct val="0"/>
              </a:spcBef>
              <a:spcAft>
                <a:spcPct val="0"/>
              </a:spcAft>
              <a:defRPr sz="3600" b="1">
                <a:solidFill>
                  <a:schemeClr val="tx2"/>
                </a:solidFill>
                <a:latin typeface="Times New Roman" pitchFamily="-112" charset="0"/>
              </a:defRPr>
            </a:lvl8pPr>
            <a:lvl9pPr marL="1828800" algn="ctr" defTabSz="903288" rtl="0" eaLnBrk="0" fontAlgn="base" hangingPunct="0">
              <a:spcBef>
                <a:spcPct val="0"/>
              </a:spcBef>
              <a:spcAft>
                <a:spcPct val="0"/>
              </a:spcAft>
              <a:defRPr sz="3600" b="1">
                <a:solidFill>
                  <a:schemeClr val="tx2"/>
                </a:solidFill>
                <a:latin typeface="Times New Roman" pitchFamily="-112"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a:ea typeface="+mj-ea"/>
                <a:cs typeface="+mj-cs"/>
              </a:rPr>
              <a:t>Evaluating Subsidence…</a:t>
            </a:r>
          </a:p>
        </p:txBody>
      </p:sp>
    </p:spTree>
    <p:extLst>
      <p:ext uri="{BB962C8B-B14F-4D97-AF65-F5344CB8AC3E}">
        <p14:creationId xmlns:p14="http://schemas.microsoft.com/office/powerpoint/2010/main" val="161795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a:xfrm>
            <a:off x="8172400" y="6400800"/>
            <a:ext cx="971600" cy="457200"/>
          </a:xfrm>
        </p:spPr>
        <p:txBody>
          <a:bodyPr/>
          <a:lstStyle/>
          <a:p>
            <a:fld id="{3A86AE8E-D549-4C81-A371-621FC48DD807}" type="slidenum">
              <a:rPr lang="en-US" altLang="en-US" smtClean="0">
                <a:solidFill>
                  <a:srgbClr val="000000"/>
                </a:solidFill>
              </a:rPr>
              <a:pPr/>
              <a:t>11</a:t>
            </a:fld>
            <a:endParaRPr lang="en-US" altLang="en-US" dirty="0">
              <a:solidFill>
                <a:srgbClr val="000000"/>
              </a:solidFill>
            </a:endParaRPr>
          </a:p>
        </p:txBody>
      </p:sp>
      <p:sp>
        <p:nvSpPr>
          <p:cNvPr id="7" name="CasellaDiTesto 5"/>
          <p:cNvSpPr txBox="1"/>
          <p:nvPr/>
        </p:nvSpPr>
        <p:spPr>
          <a:xfrm>
            <a:off x="179512" y="1124744"/>
            <a:ext cx="3096344" cy="2308324"/>
          </a:xfrm>
          <a:prstGeom prst="rect">
            <a:avLst/>
          </a:prstGeom>
          <a:noFill/>
        </p:spPr>
        <p:txBody>
          <a:bodyPr wrap="square" rtlCol="0">
            <a:spAutoFit/>
          </a:bodyPr>
          <a:lstStyle/>
          <a:p>
            <a:r>
              <a:rPr lang="en-US" sz="2400" b="0" dirty="0">
                <a:solidFill>
                  <a:prstClr val="black"/>
                </a:solidFill>
              </a:rPr>
              <a:t>Inundation depths calculated for subsidence scenarios in 2014, 2020 and 2050 based on rainfall from the Dec 2014 flood</a:t>
            </a:r>
          </a:p>
        </p:txBody>
      </p:sp>
      <p:grpSp>
        <p:nvGrpSpPr>
          <p:cNvPr id="8" name="Gruppo 20"/>
          <p:cNvGrpSpPr/>
          <p:nvPr/>
        </p:nvGrpSpPr>
        <p:grpSpPr>
          <a:xfrm>
            <a:off x="4716016" y="1124744"/>
            <a:ext cx="4248472" cy="2773667"/>
            <a:chOff x="-1188640" y="3786741"/>
            <a:chExt cx="4704299" cy="3071259"/>
          </a:xfrm>
        </p:grpSpPr>
        <p:pic>
          <p:nvPicPr>
            <p:cNvPr id="9"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640" y="3786741"/>
              <a:ext cx="4704299" cy="3071259"/>
            </a:xfrm>
            <a:prstGeom prst="rect">
              <a:avLst/>
            </a:prstGeom>
          </p:spPr>
        </p:pic>
        <p:sp>
          <p:nvSpPr>
            <p:cNvPr id="10" name="TextBox 21"/>
            <p:cNvSpPr txBox="1"/>
            <p:nvPr/>
          </p:nvSpPr>
          <p:spPr>
            <a:xfrm>
              <a:off x="-1080792" y="3786742"/>
              <a:ext cx="941307" cy="546213"/>
            </a:xfrm>
            <a:prstGeom prst="rect">
              <a:avLst/>
            </a:prstGeom>
            <a:noFill/>
          </p:spPr>
          <p:txBody>
            <a:bodyPr wrap="none" rtlCol="0">
              <a:spAutoFit/>
            </a:bodyPr>
            <a:lstStyle/>
            <a:p>
              <a:r>
                <a:rPr lang="en-US" sz="4400" b="1" dirty="0"/>
                <a:t>2014</a:t>
              </a:r>
              <a:endParaRPr lang="en-GB" sz="4400" b="1" dirty="0"/>
            </a:p>
          </p:txBody>
        </p:sp>
      </p:grpSp>
      <p:grpSp>
        <p:nvGrpSpPr>
          <p:cNvPr id="11" name="Gruppo 19"/>
          <p:cNvGrpSpPr/>
          <p:nvPr/>
        </p:nvGrpSpPr>
        <p:grpSpPr>
          <a:xfrm>
            <a:off x="179512" y="4084333"/>
            <a:ext cx="4248472" cy="2773667"/>
            <a:chOff x="9684568" y="0"/>
            <a:chExt cx="4704299" cy="3071259"/>
          </a:xfrm>
        </p:grpSpPr>
        <p:pic>
          <p:nvPicPr>
            <p:cNvPr id="12"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568" y="0"/>
              <a:ext cx="4704299" cy="3071259"/>
            </a:xfrm>
            <a:prstGeom prst="rect">
              <a:avLst/>
            </a:prstGeom>
          </p:spPr>
        </p:pic>
        <p:sp>
          <p:nvSpPr>
            <p:cNvPr id="13" name="TextBox 22"/>
            <p:cNvSpPr txBox="1"/>
            <p:nvPr/>
          </p:nvSpPr>
          <p:spPr>
            <a:xfrm>
              <a:off x="9716950" y="6763"/>
              <a:ext cx="941307" cy="546213"/>
            </a:xfrm>
            <a:prstGeom prst="rect">
              <a:avLst/>
            </a:prstGeom>
            <a:noFill/>
          </p:spPr>
          <p:txBody>
            <a:bodyPr wrap="none" rtlCol="0">
              <a:spAutoFit/>
            </a:bodyPr>
            <a:lstStyle/>
            <a:p>
              <a:r>
                <a:rPr lang="en-US" sz="4400" b="1" dirty="0"/>
                <a:t>2020</a:t>
              </a:r>
              <a:endParaRPr lang="en-GB" sz="4400" b="1" dirty="0"/>
            </a:p>
          </p:txBody>
        </p:sp>
      </p:grpSp>
      <p:grpSp>
        <p:nvGrpSpPr>
          <p:cNvPr id="14" name="Gruppo 18"/>
          <p:cNvGrpSpPr/>
          <p:nvPr/>
        </p:nvGrpSpPr>
        <p:grpSpPr>
          <a:xfrm>
            <a:off x="4716016" y="4084333"/>
            <a:ext cx="4248472" cy="2773667"/>
            <a:chOff x="10332640" y="2838946"/>
            <a:chExt cx="4704299" cy="3071259"/>
          </a:xfrm>
        </p:grpSpPr>
        <p:pic>
          <p:nvPicPr>
            <p:cNvPr id="15"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2640" y="2838946"/>
              <a:ext cx="4704299" cy="3071259"/>
            </a:xfrm>
            <a:prstGeom prst="rect">
              <a:avLst/>
            </a:prstGeom>
          </p:spPr>
        </p:pic>
        <p:sp>
          <p:nvSpPr>
            <p:cNvPr id="16" name="TextBox 23"/>
            <p:cNvSpPr txBox="1"/>
            <p:nvPr/>
          </p:nvSpPr>
          <p:spPr>
            <a:xfrm>
              <a:off x="10418033" y="2863502"/>
              <a:ext cx="941307" cy="546213"/>
            </a:xfrm>
            <a:prstGeom prst="rect">
              <a:avLst/>
            </a:prstGeom>
            <a:noFill/>
          </p:spPr>
          <p:txBody>
            <a:bodyPr wrap="none" rtlCol="0">
              <a:spAutoFit/>
            </a:bodyPr>
            <a:lstStyle/>
            <a:p>
              <a:r>
                <a:rPr lang="en-US" sz="4400" b="1" dirty="0"/>
                <a:t>2050</a:t>
              </a:r>
              <a:endParaRPr lang="en-GB" sz="4400" b="1" dirty="0"/>
            </a:p>
          </p:txBody>
        </p:sp>
      </p:grpSp>
      <p:grpSp>
        <p:nvGrpSpPr>
          <p:cNvPr id="17" name="Group 64"/>
          <p:cNvGrpSpPr/>
          <p:nvPr/>
        </p:nvGrpSpPr>
        <p:grpSpPr>
          <a:xfrm>
            <a:off x="3491880" y="1844824"/>
            <a:ext cx="997281" cy="1969770"/>
            <a:chOff x="9594519" y="29706093"/>
            <a:chExt cx="997281" cy="1969770"/>
          </a:xfrm>
        </p:grpSpPr>
        <p:sp>
          <p:nvSpPr>
            <p:cNvPr id="19" name="TextBox 65"/>
            <p:cNvSpPr txBox="1"/>
            <p:nvPr/>
          </p:nvSpPr>
          <p:spPr>
            <a:xfrm>
              <a:off x="9594519" y="29706093"/>
              <a:ext cx="997281" cy="1969770"/>
            </a:xfrm>
            <a:prstGeom prst="rect">
              <a:avLst/>
            </a:prstGeom>
            <a:solidFill>
              <a:schemeClr val="bg1"/>
            </a:solidFill>
            <a:ln>
              <a:solidFill>
                <a:schemeClr val="accent1"/>
              </a:solidFill>
            </a:ln>
          </p:spPr>
          <p:txBody>
            <a:bodyPr wrap="square" rtlCol="0">
              <a:spAutoFit/>
            </a:bodyPr>
            <a:lstStyle/>
            <a:p>
              <a:r>
                <a:rPr lang="en-US" sz="1100" dirty="0"/>
                <a:t>         </a:t>
              </a:r>
            </a:p>
            <a:p>
              <a:r>
                <a:rPr lang="en-US" sz="1100" dirty="0"/>
                <a:t>          </a:t>
              </a:r>
              <a:r>
                <a:rPr lang="en-US" sz="1000" dirty="0"/>
                <a:t>0 - 1 m</a:t>
              </a:r>
            </a:p>
            <a:p>
              <a:r>
                <a:rPr lang="en-US" sz="1000" dirty="0"/>
                <a:t>           1 - 2 m</a:t>
              </a:r>
            </a:p>
            <a:p>
              <a:r>
                <a:rPr lang="en-US" sz="1000" dirty="0"/>
                <a:t>           2 - 3 m</a:t>
              </a:r>
            </a:p>
            <a:p>
              <a:r>
                <a:rPr lang="en-US" sz="1000" dirty="0"/>
                <a:t>           3 - 4 m</a:t>
              </a:r>
            </a:p>
            <a:p>
              <a:r>
                <a:rPr lang="en-US" sz="1000" dirty="0"/>
                <a:t>           4 - 5 m</a:t>
              </a:r>
            </a:p>
            <a:p>
              <a:r>
                <a:rPr lang="en-US" sz="1000" dirty="0"/>
                <a:t>           5 - 6 m</a:t>
              </a:r>
            </a:p>
            <a:p>
              <a:r>
                <a:rPr lang="en-US" sz="1000" dirty="0"/>
                <a:t>           6 - 7 m</a:t>
              </a:r>
            </a:p>
            <a:p>
              <a:r>
                <a:rPr lang="en-US" sz="1000" dirty="0"/>
                <a:t>           7 - 8 m</a:t>
              </a:r>
            </a:p>
            <a:p>
              <a:r>
                <a:rPr lang="en-US" sz="1000" dirty="0"/>
                <a:t>           8 - 9 m</a:t>
              </a:r>
            </a:p>
            <a:p>
              <a:r>
                <a:rPr lang="en-US" sz="1000" dirty="0"/>
                <a:t>           9 - 10 m</a:t>
              </a:r>
            </a:p>
            <a:p>
              <a:r>
                <a:rPr lang="en-US" sz="1000" dirty="0"/>
                <a:t>           &gt; 10 m</a:t>
              </a:r>
              <a:endParaRPr lang="en-GB" sz="1000" dirty="0"/>
            </a:p>
          </p:txBody>
        </p:sp>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39996" y="29767692"/>
              <a:ext cx="202744" cy="183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903288" rtl="0" eaLnBrk="0" fontAlgn="base" hangingPunct="0">
              <a:spcBef>
                <a:spcPct val="0"/>
              </a:spcBef>
              <a:spcAft>
                <a:spcPct val="0"/>
              </a:spcAft>
              <a:defRPr sz="3600" b="1">
                <a:solidFill>
                  <a:schemeClr val="tx2"/>
                </a:solidFill>
                <a:latin typeface="+mj-lt"/>
                <a:ea typeface="+mj-ea"/>
                <a:cs typeface="+mj-cs"/>
              </a:defRPr>
            </a:lvl1pPr>
            <a:lvl2pPr algn="ctr" defTabSz="903288" rtl="0" eaLnBrk="0" fontAlgn="base" hangingPunct="0">
              <a:spcBef>
                <a:spcPct val="0"/>
              </a:spcBef>
              <a:spcAft>
                <a:spcPct val="0"/>
              </a:spcAft>
              <a:defRPr sz="3600" b="1">
                <a:solidFill>
                  <a:schemeClr val="tx2"/>
                </a:solidFill>
                <a:latin typeface="Times New Roman" pitchFamily="-112" charset="0"/>
              </a:defRPr>
            </a:lvl2pPr>
            <a:lvl3pPr algn="ctr" defTabSz="903288" rtl="0" eaLnBrk="0" fontAlgn="base" hangingPunct="0">
              <a:spcBef>
                <a:spcPct val="0"/>
              </a:spcBef>
              <a:spcAft>
                <a:spcPct val="0"/>
              </a:spcAft>
              <a:defRPr sz="3600" b="1">
                <a:solidFill>
                  <a:schemeClr val="tx2"/>
                </a:solidFill>
                <a:latin typeface="Times New Roman" pitchFamily="-112" charset="0"/>
              </a:defRPr>
            </a:lvl3pPr>
            <a:lvl4pPr algn="ctr" defTabSz="903288" rtl="0" eaLnBrk="0" fontAlgn="base" hangingPunct="0">
              <a:spcBef>
                <a:spcPct val="0"/>
              </a:spcBef>
              <a:spcAft>
                <a:spcPct val="0"/>
              </a:spcAft>
              <a:defRPr sz="3600" b="1">
                <a:solidFill>
                  <a:schemeClr val="tx2"/>
                </a:solidFill>
                <a:latin typeface="Times New Roman" pitchFamily="-112" charset="0"/>
              </a:defRPr>
            </a:lvl4pPr>
            <a:lvl5pPr algn="ctr" defTabSz="903288" rtl="0" eaLnBrk="0" fontAlgn="base" hangingPunct="0">
              <a:spcBef>
                <a:spcPct val="0"/>
              </a:spcBef>
              <a:spcAft>
                <a:spcPct val="0"/>
              </a:spcAft>
              <a:defRPr sz="3600" b="1">
                <a:solidFill>
                  <a:schemeClr val="tx2"/>
                </a:solidFill>
                <a:latin typeface="Times New Roman" pitchFamily="-112" charset="0"/>
              </a:defRPr>
            </a:lvl5pPr>
            <a:lvl6pPr marL="457200" algn="ctr" defTabSz="903288" rtl="0" eaLnBrk="0" fontAlgn="base" hangingPunct="0">
              <a:spcBef>
                <a:spcPct val="0"/>
              </a:spcBef>
              <a:spcAft>
                <a:spcPct val="0"/>
              </a:spcAft>
              <a:defRPr sz="3600" b="1">
                <a:solidFill>
                  <a:schemeClr val="tx2"/>
                </a:solidFill>
                <a:latin typeface="Times New Roman" pitchFamily="-112" charset="0"/>
              </a:defRPr>
            </a:lvl6pPr>
            <a:lvl7pPr marL="914400" algn="ctr" defTabSz="903288" rtl="0" eaLnBrk="0" fontAlgn="base" hangingPunct="0">
              <a:spcBef>
                <a:spcPct val="0"/>
              </a:spcBef>
              <a:spcAft>
                <a:spcPct val="0"/>
              </a:spcAft>
              <a:defRPr sz="3600" b="1">
                <a:solidFill>
                  <a:schemeClr val="tx2"/>
                </a:solidFill>
                <a:latin typeface="Times New Roman" pitchFamily="-112" charset="0"/>
              </a:defRPr>
            </a:lvl7pPr>
            <a:lvl8pPr marL="1371600" algn="ctr" defTabSz="903288" rtl="0" eaLnBrk="0" fontAlgn="base" hangingPunct="0">
              <a:spcBef>
                <a:spcPct val="0"/>
              </a:spcBef>
              <a:spcAft>
                <a:spcPct val="0"/>
              </a:spcAft>
              <a:defRPr sz="3600" b="1">
                <a:solidFill>
                  <a:schemeClr val="tx2"/>
                </a:solidFill>
                <a:latin typeface="Times New Roman" pitchFamily="-112" charset="0"/>
              </a:defRPr>
            </a:lvl8pPr>
            <a:lvl9pPr marL="1828800" algn="ctr" defTabSz="903288" rtl="0" eaLnBrk="0" fontAlgn="base" hangingPunct="0">
              <a:spcBef>
                <a:spcPct val="0"/>
              </a:spcBef>
              <a:spcAft>
                <a:spcPct val="0"/>
              </a:spcAft>
              <a:defRPr sz="3600" b="1">
                <a:solidFill>
                  <a:schemeClr val="tx2"/>
                </a:solidFill>
                <a:latin typeface="Times New Roman" pitchFamily="-112"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a:ea typeface="+mj-ea"/>
                <a:cs typeface="+mj-cs"/>
              </a:rPr>
              <a:t>…and </a:t>
            </a:r>
            <a:r>
              <a:rPr lang="en-US" altLang="en-US" sz="3200" kern="0" dirty="0">
                <a:solidFill>
                  <a:srgbClr val="000000"/>
                </a:solidFill>
                <a:latin typeface="Times New Roman"/>
              </a:rPr>
              <a:t>Its Impact on </a:t>
            </a:r>
            <a:r>
              <a:rPr kumimoji="0" lang="en-US" altLang="en-US" sz="3200" b="1" i="0" u="none" strike="noStrike" kern="0" cap="none" spc="0" normalizeH="0" baseline="0" noProof="0" dirty="0">
                <a:ln>
                  <a:noFill/>
                </a:ln>
                <a:solidFill>
                  <a:srgbClr val="000000"/>
                </a:solidFill>
                <a:effectLst/>
                <a:uLnTx/>
                <a:uFillTx/>
                <a:latin typeface="Times New Roman"/>
                <a:ea typeface="+mj-ea"/>
                <a:cs typeface="+mj-cs"/>
              </a:rPr>
              <a:t>Potential Future Floods</a:t>
            </a:r>
          </a:p>
        </p:txBody>
      </p:sp>
      <p:sp>
        <p:nvSpPr>
          <p:cNvPr id="21" name="Slide Number Placeholder 17"/>
          <p:cNvSpPr>
            <a:spLocks noGrp="1"/>
          </p:cNvSpPr>
          <p:nvPr>
            <p:ph type="sldNum" sz="quarter" idx="10"/>
          </p:nvPr>
        </p:nvSpPr>
        <p:spPr>
          <a:xfrm>
            <a:off x="8172400" y="6425230"/>
            <a:ext cx="971600" cy="457200"/>
          </a:xfrm>
        </p:spPr>
        <p:txBody>
          <a:bodyPr anchor="t" anchorCtr="0"/>
          <a:lstStyle/>
          <a:p>
            <a:pPr algn="ctr"/>
            <a:fld id="{FF1978CE-6B85-4736-AB35-4E6E84869EBF}" type="slidenum">
              <a:rPr lang="en-US" altLang="en-US" sz="1600" smtClean="0">
                <a:solidFill>
                  <a:schemeClr val="tx1"/>
                </a:solidFill>
              </a:rPr>
              <a:t>11</a:t>
            </a:fld>
            <a:endParaRPr lang="en-US" altLang="en-US" sz="1600" dirty="0">
              <a:solidFill>
                <a:schemeClr val="tx1"/>
              </a:solidFill>
            </a:endParaRPr>
          </a:p>
        </p:txBody>
      </p:sp>
    </p:spTree>
    <p:extLst>
      <p:ext uri="{BB962C8B-B14F-4D97-AF65-F5344CB8AC3E}">
        <p14:creationId xmlns:p14="http://schemas.microsoft.com/office/powerpoint/2010/main" val="72645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25286"/>
          </a:xfrm>
        </p:spPr>
        <p:txBody>
          <a:bodyPr/>
          <a:lstStyle/>
          <a:p>
            <a:r>
              <a:rPr lang="en-US" altLang="en-US" sz="3200" dirty="0"/>
              <a:t>Developing Local Capacity to Evaluate Flood Damage</a:t>
            </a:r>
          </a:p>
        </p:txBody>
      </p:sp>
      <p:pic>
        <p:nvPicPr>
          <p:cNvPr id="8" name="Picture 7" descr="Change Map.jpg"/>
          <p:cNvPicPr>
            <a:picLocks noChangeAspect="1"/>
          </p:cNvPicPr>
          <p:nvPr/>
        </p:nvPicPr>
        <p:blipFill>
          <a:blip r:embed="rId3" cstate="print"/>
          <a:stretch>
            <a:fillRect/>
          </a:stretch>
        </p:blipFill>
        <p:spPr>
          <a:xfrm>
            <a:off x="323528" y="1139176"/>
            <a:ext cx="8229600" cy="5718824"/>
          </a:xfrm>
          <a:prstGeom prst="rect">
            <a:avLst/>
          </a:prstGeom>
        </p:spPr>
      </p:pic>
      <p:sp>
        <p:nvSpPr>
          <p:cNvPr id="5" name="Slide Number Placeholder 17"/>
          <p:cNvSpPr txBox="1">
            <a:spLocks/>
          </p:cNvSpPr>
          <p:nvPr/>
        </p:nvSpPr>
        <p:spPr bwMode="auto">
          <a:xfrm>
            <a:off x="8172400" y="6374737"/>
            <a:ext cx="971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3600" b="1"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3600" b="1"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3600" b="1"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3600" b="1" kern="1200">
                <a:solidFill>
                  <a:schemeClr val="tx2"/>
                </a:solidFill>
                <a:latin typeface="Times New Roman" pitchFamily="18" charset="0"/>
                <a:ea typeface="+mn-ea"/>
                <a:cs typeface="+mn-cs"/>
              </a:defRPr>
            </a:lvl5pPr>
            <a:lvl6pPr marL="2286000" algn="l" defTabSz="914400" rtl="0" eaLnBrk="1" latinLnBrk="0" hangingPunct="1">
              <a:defRPr sz="3600" b="1" kern="1200">
                <a:solidFill>
                  <a:schemeClr val="tx2"/>
                </a:solidFill>
                <a:latin typeface="Times New Roman" pitchFamily="18" charset="0"/>
                <a:ea typeface="+mn-ea"/>
                <a:cs typeface="+mn-cs"/>
              </a:defRPr>
            </a:lvl6pPr>
            <a:lvl7pPr marL="2743200" algn="l" defTabSz="914400" rtl="0" eaLnBrk="1" latinLnBrk="0" hangingPunct="1">
              <a:defRPr sz="3600" b="1" kern="1200">
                <a:solidFill>
                  <a:schemeClr val="tx2"/>
                </a:solidFill>
                <a:latin typeface="Times New Roman" pitchFamily="18" charset="0"/>
                <a:ea typeface="+mn-ea"/>
                <a:cs typeface="+mn-cs"/>
              </a:defRPr>
            </a:lvl7pPr>
            <a:lvl8pPr marL="3200400" algn="l" defTabSz="914400" rtl="0" eaLnBrk="1" latinLnBrk="0" hangingPunct="1">
              <a:defRPr sz="3600" b="1" kern="1200">
                <a:solidFill>
                  <a:schemeClr val="tx2"/>
                </a:solidFill>
                <a:latin typeface="Times New Roman" pitchFamily="18" charset="0"/>
                <a:ea typeface="+mn-ea"/>
                <a:cs typeface="+mn-cs"/>
              </a:defRPr>
            </a:lvl8pPr>
            <a:lvl9pPr marL="3657600" algn="l" defTabSz="914400" rtl="0" eaLnBrk="1" latinLnBrk="0" hangingPunct="1">
              <a:defRPr sz="3600" b="1" kern="1200">
                <a:solidFill>
                  <a:schemeClr val="tx2"/>
                </a:solidFill>
                <a:latin typeface="Times New Roman" pitchFamily="18" charset="0"/>
                <a:ea typeface="+mn-ea"/>
                <a:cs typeface="+mn-cs"/>
              </a:defRPr>
            </a:lvl9pPr>
          </a:lstStyle>
          <a:p>
            <a:fld id="{809A6E59-1D1F-4A2F-9D5A-15012E98802C}" type="slidenum">
              <a:rPr lang="en-US" altLang="en-US" smtClean="0">
                <a:solidFill>
                  <a:schemeClr val="tx1"/>
                </a:solidFill>
              </a:rPr>
              <a:t>12</a:t>
            </a:fld>
            <a:endParaRPr lang="en-US" alt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US" dirty="0"/>
              <a:t>User Comments</a:t>
            </a:r>
          </a:p>
        </p:txBody>
      </p:sp>
      <p:sp>
        <p:nvSpPr>
          <p:cNvPr id="3" name="Content Placeholder 2"/>
          <p:cNvSpPr txBox="1">
            <a:spLocks/>
          </p:cNvSpPr>
          <p:nvPr/>
        </p:nvSpPr>
        <p:spPr bwMode="auto">
          <a:xfrm>
            <a:off x="539752" y="980728"/>
            <a:ext cx="8208712"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6075" indent="-346075" algn="l" defTabSz="903288" rtl="0" eaLnBrk="0" fontAlgn="base" hangingPunct="0">
              <a:lnSpc>
                <a:spcPct val="85000"/>
              </a:lnSpc>
              <a:spcBef>
                <a:spcPct val="45000"/>
              </a:spcBef>
              <a:spcAft>
                <a:spcPct val="0"/>
              </a:spcAft>
              <a:buChar char="•"/>
              <a:defRPr sz="3200">
                <a:solidFill>
                  <a:schemeClr val="tx1"/>
                </a:solidFill>
                <a:latin typeface="+mn-lt"/>
                <a:ea typeface="+mn-ea"/>
                <a:cs typeface="+mn-cs"/>
              </a:defRPr>
            </a:lvl1pPr>
            <a:lvl2pPr marL="803275" indent="-342900" algn="l" defTabSz="903288" rtl="0" eaLnBrk="0" fontAlgn="base" hangingPunct="0">
              <a:lnSpc>
                <a:spcPct val="85000"/>
              </a:lnSpc>
              <a:spcBef>
                <a:spcPct val="20000"/>
              </a:spcBef>
              <a:spcAft>
                <a:spcPct val="0"/>
              </a:spcAft>
              <a:buChar char="•"/>
              <a:defRPr sz="2800">
                <a:solidFill>
                  <a:schemeClr val="tx1"/>
                </a:solidFill>
                <a:latin typeface="+mn-lt"/>
              </a:defRPr>
            </a:lvl2pPr>
            <a:lvl3pPr marL="1103313" indent="-185738" algn="l" defTabSz="903288" rtl="0" eaLnBrk="0" fontAlgn="base" hangingPunct="0">
              <a:spcBef>
                <a:spcPct val="20000"/>
              </a:spcBef>
              <a:spcAft>
                <a:spcPct val="0"/>
              </a:spcAft>
              <a:buChar char="•"/>
              <a:defRPr sz="2400">
                <a:solidFill>
                  <a:schemeClr val="tx1"/>
                </a:solidFill>
                <a:latin typeface="+mn-lt"/>
              </a:defRPr>
            </a:lvl3pPr>
            <a:lvl4pPr marL="1549400" indent="-195263" algn="l" defTabSz="903288" rtl="0" eaLnBrk="0" fontAlgn="base" hangingPunct="0">
              <a:spcBef>
                <a:spcPct val="20000"/>
              </a:spcBef>
              <a:spcAft>
                <a:spcPct val="0"/>
              </a:spcAft>
              <a:buChar char="•"/>
              <a:defRPr sz="2400">
                <a:solidFill>
                  <a:schemeClr val="tx1"/>
                </a:solidFill>
                <a:latin typeface="+mn-lt"/>
              </a:defRPr>
            </a:lvl4pPr>
            <a:lvl5pPr marL="2006600" indent="-201613" algn="l" defTabSz="903288" rtl="0" eaLnBrk="0" fontAlgn="base" hangingPunct="0">
              <a:spcBef>
                <a:spcPct val="20000"/>
              </a:spcBef>
              <a:spcAft>
                <a:spcPct val="0"/>
              </a:spcAft>
              <a:buChar char="•"/>
              <a:defRPr sz="2400">
                <a:solidFill>
                  <a:schemeClr val="tx1"/>
                </a:solidFill>
                <a:latin typeface="+mn-lt"/>
              </a:defRPr>
            </a:lvl5pPr>
            <a:lvl6pPr marL="2463800" indent="-201613" algn="l" defTabSz="903288" rtl="0" eaLnBrk="0" fontAlgn="base" hangingPunct="0">
              <a:spcBef>
                <a:spcPct val="20000"/>
              </a:spcBef>
              <a:spcAft>
                <a:spcPct val="0"/>
              </a:spcAft>
              <a:buChar char="•"/>
              <a:defRPr sz="2400">
                <a:solidFill>
                  <a:schemeClr val="tx1"/>
                </a:solidFill>
                <a:latin typeface="+mn-lt"/>
              </a:defRPr>
            </a:lvl6pPr>
            <a:lvl7pPr marL="2921000" indent="-201613" algn="l" defTabSz="903288" rtl="0" eaLnBrk="0" fontAlgn="base" hangingPunct="0">
              <a:spcBef>
                <a:spcPct val="20000"/>
              </a:spcBef>
              <a:spcAft>
                <a:spcPct val="0"/>
              </a:spcAft>
              <a:buChar char="•"/>
              <a:defRPr sz="2400">
                <a:solidFill>
                  <a:schemeClr val="tx1"/>
                </a:solidFill>
                <a:latin typeface="+mn-lt"/>
              </a:defRPr>
            </a:lvl7pPr>
            <a:lvl8pPr marL="3378200" indent="-201613" algn="l" defTabSz="903288" rtl="0" eaLnBrk="0" fontAlgn="base" hangingPunct="0">
              <a:spcBef>
                <a:spcPct val="20000"/>
              </a:spcBef>
              <a:spcAft>
                <a:spcPct val="0"/>
              </a:spcAft>
              <a:buChar char="•"/>
              <a:defRPr sz="2400">
                <a:solidFill>
                  <a:schemeClr val="tx1"/>
                </a:solidFill>
                <a:latin typeface="+mn-lt"/>
              </a:defRPr>
            </a:lvl8pPr>
            <a:lvl9pPr marL="3835400" indent="-201613" algn="l" defTabSz="903288" rtl="0" eaLnBrk="0" fontAlgn="base" hangingPunct="0">
              <a:spcBef>
                <a:spcPct val="20000"/>
              </a:spcBef>
              <a:spcAft>
                <a:spcPct val="0"/>
              </a:spcAft>
              <a:buChar char="•"/>
              <a:defRPr sz="2400">
                <a:solidFill>
                  <a:schemeClr val="tx1"/>
                </a:solidFill>
                <a:latin typeface="+mn-lt"/>
              </a:defRPr>
            </a:lvl9pPr>
          </a:lstStyle>
          <a:p>
            <a:pPr lvl="0">
              <a:lnSpc>
                <a:spcPct val="100000"/>
              </a:lnSpc>
              <a:spcBef>
                <a:spcPts val="600"/>
              </a:spcBef>
            </a:pPr>
            <a:r>
              <a:rPr lang="en-US" sz="2400" b="0" dirty="0"/>
              <a:t>“These files [of flooding in Sri Lanka in May 2016] are perfect for me and our </a:t>
            </a:r>
            <a:r>
              <a:rPr lang="en-US" sz="2400" b="0" u="sng" dirty="0"/>
              <a:t>needs…Your outreach and forward thinking about open data really does save lives</a:t>
            </a:r>
            <a:r>
              <a:rPr lang="en-US" sz="2400" b="0" dirty="0"/>
              <a:t>.” – Blake </a:t>
            </a:r>
            <a:r>
              <a:rPr lang="en-US" sz="2400" b="0" dirty="0" err="1"/>
              <a:t>Giradot</a:t>
            </a:r>
            <a:r>
              <a:rPr lang="en-US" sz="2400" b="0" dirty="0"/>
              <a:t>, Humanitarian Open Street Map Team</a:t>
            </a:r>
          </a:p>
          <a:p>
            <a:pPr lvl="0">
              <a:lnSpc>
                <a:spcPct val="100000"/>
              </a:lnSpc>
              <a:spcBef>
                <a:spcPts val="600"/>
              </a:spcBef>
            </a:pPr>
            <a:r>
              <a:rPr lang="en-US" sz="2400" b="0" dirty="0"/>
              <a:t>“This [flood products for Louisiana in May 2016 converted to GIS layers] is </a:t>
            </a:r>
            <a:r>
              <a:rPr lang="en-US" sz="2400" b="0" u="sng" dirty="0"/>
              <a:t>absolutely the direction we want to head</a:t>
            </a:r>
            <a:r>
              <a:rPr lang="en-US" sz="2400" b="0" dirty="0"/>
              <a:t>.”—C. Vaughan, Federal Emergency Management Agency (FEMA)</a:t>
            </a:r>
          </a:p>
          <a:p>
            <a:pPr lvl="0">
              <a:lnSpc>
                <a:spcPct val="100000"/>
              </a:lnSpc>
              <a:spcBef>
                <a:spcPts val="600"/>
              </a:spcBef>
            </a:pPr>
            <a:r>
              <a:rPr lang="en-US" sz="2400" b="0" dirty="0"/>
              <a:t>“We see our success as the openings we made with all the assistance offered and given by our CEOS partners.  Some components [include] the tremendous access to satellite images and the actual use of these images by our staff…a</a:t>
            </a:r>
            <a:r>
              <a:rPr lang="en-GB" sz="2400" b="0" dirty="0" err="1"/>
              <a:t>nd</a:t>
            </a:r>
            <a:r>
              <a:rPr lang="en-GB" sz="2400" b="0" dirty="0"/>
              <a:t> last but not least the </a:t>
            </a:r>
            <a:r>
              <a:rPr lang="en-GB" sz="2400" b="0" u="sng" dirty="0"/>
              <a:t>capacity building and access to new techniques</a:t>
            </a:r>
            <a:r>
              <a:rPr lang="en-GB" sz="2400" b="0" dirty="0"/>
              <a:t> for our young professionals.”—</a:t>
            </a:r>
            <a:r>
              <a:rPr lang="en-US" sz="2400" b="0" dirty="0"/>
              <a:t>Namibia Department of Water Affairs, Hydrology Division Director Pauline </a:t>
            </a:r>
            <a:r>
              <a:rPr lang="en-US" sz="2400" b="0" dirty="0" err="1"/>
              <a:t>Mufeti</a:t>
            </a:r>
            <a:endParaRPr lang="en-US" sz="2400" b="0" dirty="0"/>
          </a:p>
          <a:p>
            <a:pPr>
              <a:lnSpc>
                <a:spcPct val="100000"/>
              </a:lnSpc>
              <a:spcBef>
                <a:spcPts val="600"/>
              </a:spcBef>
            </a:pPr>
            <a:endParaRPr lang="en-US" sz="2400" dirty="0"/>
          </a:p>
        </p:txBody>
      </p:sp>
    </p:spTree>
    <p:extLst>
      <p:ext uri="{BB962C8B-B14F-4D97-AF65-F5344CB8AC3E}">
        <p14:creationId xmlns:p14="http://schemas.microsoft.com/office/powerpoint/2010/main" val="177008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US" dirty="0"/>
              <a:t>Looking Forward</a:t>
            </a:r>
          </a:p>
        </p:txBody>
      </p:sp>
      <p:sp>
        <p:nvSpPr>
          <p:cNvPr id="3" name="Content Placeholder 2"/>
          <p:cNvSpPr txBox="1">
            <a:spLocks/>
          </p:cNvSpPr>
          <p:nvPr/>
        </p:nvSpPr>
        <p:spPr bwMode="auto">
          <a:xfrm>
            <a:off x="539752" y="908720"/>
            <a:ext cx="8208712"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6075" indent="-346075" algn="l" defTabSz="903288" rtl="0" eaLnBrk="0" fontAlgn="base" hangingPunct="0">
              <a:lnSpc>
                <a:spcPct val="85000"/>
              </a:lnSpc>
              <a:spcBef>
                <a:spcPct val="45000"/>
              </a:spcBef>
              <a:spcAft>
                <a:spcPct val="0"/>
              </a:spcAft>
              <a:buChar char="•"/>
              <a:defRPr sz="3200">
                <a:solidFill>
                  <a:schemeClr val="tx1"/>
                </a:solidFill>
                <a:latin typeface="+mn-lt"/>
                <a:ea typeface="+mn-ea"/>
                <a:cs typeface="+mn-cs"/>
              </a:defRPr>
            </a:lvl1pPr>
            <a:lvl2pPr marL="803275" indent="-342900" algn="l" defTabSz="903288" rtl="0" eaLnBrk="0" fontAlgn="base" hangingPunct="0">
              <a:lnSpc>
                <a:spcPct val="85000"/>
              </a:lnSpc>
              <a:spcBef>
                <a:spcPct val="20000"/>
              </a:spcBef>
              <a:spcAft>
                <a:spcPct val="0"/>
              </a:spcAft>
              <a:buChar char="•"/>
              <a:defRPr sz="2800">
                <a:solidFill>
                  <a:schemeClr val="tx1"/>
                </a:solidFill>
                <a:latin typeface="+mn-lt"/>
              </a:defRPr>
            </a:lvl2pPr>
            <a:lvl3pPr marL="1103313" indent="-185738" algn="l" defTabSz="903288" rtl="0" eaLnBrk="0" fontAlgn="base" hangingPunct="0">
              <a:spcBef>
                <a:spcPct val="20000"/>
              </a:spcBef>
              <a:spcAft>
                <a:spcPct val="0"/>
              </a:spcAft>
              <a:buChar char="•"/>
              <a:defRPr sz="2400">
                <a:solidFill>
                  <a:schemeClr val="tx1"/>
                </a:solidFill>
                <a:latin typeface="+mn-lt"/>
              </a:defRPr>
            </a:lvl3pPr>
            <a:lvl4pPr marL="1549400" indent="-195263" algn="l" defTabSz="903288" rtl="0" eaLnBrk="0" fontAlgn="base" hangingPunct="0">
              <a:spcBef>
                <a:spcPct val="20000"/>
              </a:spcBef>
              <a:spcAft>
                <a:spcPct val="0"/>
              </a:spcAft>
              <a:buChar char="•"/>
              <a:defRPr sz="2400">
                <a:solidFill>
                  <a:schemeClr val="tx1"/>
                </a:solidFill>
                <a:latin typeface="+mn-lt"/>
              </a:defRPr>
            </a:lvl4pPr>
            <a:lvl5pPr marL="2006600" indent="-201613" algn="l" defTabSz="903288" rtl="0" eaLnBrk="0" fontAlgn="base" hangingPunct="0">
              <a:spcBef>
                <a:spcPct val="20000"/>
              </a:spcBef>
              <a:spcAft>
                <a:spcPct val="0"/>
              </a:spcAft>
              <a:buChar char="•"/>
              <a:defRPr sz="2400">
                <a:solidFill>
                  <a:schemeClr val="tx1"/>
                </a:solidFill>
                <a:latin typeface="+mn-lt"/>
              </a:defRPr>
            </a:lvl5pPr>
            <a:lvl6pPr marL="2463800" indent="-201613" algn="l" defTabSz="903288" rtl="0" eaLnBrk="0" fontAlgn="base" hangingPunct="0">
              <a:spcBef>
                <a:spcPct val="20000"/>
              </a:spcBef>
              <a:spcAft>
                <a:spcPct val="0"/>
              </a:spcAft>
              <a:buChar char="•"/>
              <a:defRPr sz="2400">
                <a:solidFill>
                  <a:schemeClr val="tx1"/>
                </a:solidFill>
                <a:latin typeface="+mn-lt"/>
              </a:defRPr>
            </a:lvl6pPr>
            <a:lvl7pPr marL="2921000" indent="-201613" algn="l" defTabSz="903288" rtl="0" eaLnBrk="0" fontAlgn="base" hangingPunct="0">
              <a:spcBef>
                <a:spcPct val="20000"/>
              </a:spcBef>
              <a:spcAft>
                <a:spcPct val="0"/>
              </a:spcAft>
              <a:buChar char="•"/>
              <a:defRPr sz="2400">
                <a:solidFill>
                  <a:schemeClr val="tx1"/>
                </a:solidFill>
                <a:latin typeface="+mn-lt"/>
              </a:defRPr>
            </a:lvl7pPr>
            <a:lvl8pPr marL="3378200" indent="-201613" algn="l" defTabSz="903288" rtl="0" eaLnBrk="0" fontAlgn="base" hangingPunct="0">
              <a:spcBef>
                <a:spcPct val="20000"/>
              </a:spcBef>
              <a:spcAft>
                <a:spcPct val="0"/>
              </a:spcAft>
              <a:buChar char="•"/>
              <a:defRPr sz="2400">
                <a:solidFill>
                  <a:schemeClr val="tx1"/>
                </a:solidFill>
                <a:latin typeface="+mn-lt"/>
              </a:defRPr>
            </a:lvl8pPr>
            <a:lvl9pPr marL="3835400" indent="-201613" algn="l" defTabSz="903288" rtl="0" eaLnBrk="0" fontAlgn="base" hangingPunct="0">
              <a:spcBef>
                <a:spcPct val="20000"/>
              </a:spcBef>
              <a:spcAft>
                <a:spcPct val="0"/>
              </a:spcAft>
              <a:buChar char="•"/>
              <a:defRPr sz="2400">
                <a:solidFill>
                  <a:schemeClr val="tx1"/>
                </a:solidFill>
                <a:latin typeface="+mn-lt"/>
              </a:defRPr>
            </a:lvl9pPr>
          </a:lstStyle>
          <a:p>
            <a:pPr lvl="0">
              <a:lnSpc>
                <a:spcPct val="100000"/>
              </a:lnSpc>
              <a:spcBef>
                <a:spcPts val="600"/>
              </a:spcBef>
            </a:pPr>
            <a:r>
              <a:rPr lang="en-US" sz="2000" b="0" dirty="0"/>
              <a:t>Although the official Flood Pilot will end in December, a number of participating efforts will continue, including:</a:t>
            </a:r>
          </a:p>
          <a:p>
            <a:pPr lvl="1">
              <a:lnSpc>
                <a:spcPct val="100000"/>
              </a:lnSpc>
              <a:spcBef>
                <a:spcPts val="600"/>
              </a:spcBef>
            </a:pPr>
            <a:r>
              <a:rPr lang="en-US" altLang="en-US" sz="1800" b="0" dirty="0"/>
              <a:t>Lower Mekong River Basin Project (NASA GSFC/SERVIR) which includes locally-produced flood maps and products showing flood impacts</a:t>
            </a:r>
          </a:p>
          <a:p>
            <a:pPr lvl="1">
              <a:lnSpc>
                <a:spcPct val="100000"/>
              </a:lnSpc>
              <a:spcBef>
                <a:spcPts val="600"/>
              </a:spcBef>
            </a:pPr>
            <a:r>
              <a:rPr lang="en-US" altLang="en-US" sz="1800" b="0" dirty="0"/>
              <a:t>Dartmouth Flood Observatory (Univ. Of Colorado), which has received support to collaborate with Remote Sensing Solutions to develop a more comprehensive “one-stop shop” for global flood disaster response assistance</a:t>
            </a:r>
          </a:p>
          <a:p>
            <a:pPr lvl="1">
              <a:lnSpc>
                <a:spcPct val="100000"/>
              </a:lnSpc>
              <a:spcBef>
                <a:spcPts val="600"/>
              </a:spcBef>
            </a:pPr>
            <a:r>
              <a:rPr lang="en-US" altLang="en-US" sz="1800" b="0" dirty="0"/>
              <a:t>Global Flood Monitoring System (U. of Maryland) will continue to provide automated flood forecasts to users worldwide</a:t>
            </a:r>
          </a:p>
          <a:p>
            <a:pPr lvl="1">
              <a:lnSpc>
                <a:spcPct val="100000"/>
              </a:lnSpc>
              <a:spcBef>
                <a:spcPts val="600"/>
              </a:spcBef>
            </a:pPr>
            <a:r>
              <a:rPr lang="en-US" altLang="en-US" sz="1800" b="0" dirty="0"/>
              <a:t>Global Flash Flood Guidance (HRC), which provides real-time flash flood forecasts to roughly 10% of the entire global population</a:t>
            </a:r>
          </a:p>
          <a:p>
            <a:pPr>
              <a:lnSpc>
                <a:spcPct val="100000"/>
              </a:lnSpc>
              <a:spcBef>
                <a:spcPts val="600"/>
              </a:spcBef>
            </a:pPr>
            <a:r>
              <a:rPr lang="en-US" altLang="en-US" sz="2000" b="0" dirty="0"/>
              <a:t>GEO-DARMA will leverage and extend other Pilot efforts though the details are still being worked out</a:t>
            </a:r>
          </a:p>
          <a:p>
            <a:pPr>
              <a:lnSpc>
                <a:spcPct val="100000"/>
              </a:lnSpc>
              <a:spcBef>
                <a:spcPts val="600"/>
              </a:spcBef>
            </a:pPr>
            <a:r>
              <a:rPr lang="en-US" altLang="en-US" sz="2000" b="0" dirty="0"/>
              <a:t>In the Americas, the </a:t>
            </a:r>
            <a:r>
              <a:rPr lang="en-US" altLang="en-US" sz="2000" b="0" dirty="0" err="1"/>
              <a:t>AmeriGEOSS</a:t>
            </a:r>
            <a:r>
              <a:rPr lang="en-US" altLang="en-US" sz="2000" b="0" dirty="0"/>
              <a:t> Disasters Group will extend flood DRM accomplishments from the Caribbean and Central America region to all participating GEO countries in Latin America</a:t>
            </a:r>
          </a:p>
        </p:txBody>
      </p:sp>
    </p:spTree>
    <p:extLst>
      <p:ext uri="{BB962C8B-B14F-4D97-AF65-F5344CB8AC3E}">
        <p14:creationId xmlns:p14="http://schemas.microsoft.com/office/powerpoint/2010/main" val="63862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92896"/>
            <a:ext cx="9144000" cy="646331"/>
          </a:xfrm>
          <a:prstGeom prst="rect">
            <a:avLst/>
          </a:prstGeom>
          <a:noFill/>
        </p:spPr>
        <p:txBody>
          <a:bodyPr wrap="square" rtlCol="0">
            <a:spAutoFit/>
          </a:bodyPr>
          <a:lstStyle/>
          <a:p>
            <a:pPr algn="ctr"/>
            <a:r>
              <a:rPr lang="en-US" dirty="0"/>
              <a:t>Questions / Discussion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187450" y="188913"/>
            <a:ext cx="7032625" cy="738187"/>
          </a:xfrm>
        </p:spPr>
        <p:txBody>
          <a:bodyPr/>
          <a:lstStyle/>
          <a:p>
            <a:pPr eaLnBrk="1" hangingPunct="1"/>
            <a:r>
              <a:rPr lang="en-GB" altLang="ja-JP" sz="3200" dirty="0">
                <a:ea typeface="ＭＳ Ｐゴシック" pitchFamily="34" charset="-128"/>
                <a:cs typeface="Tahoma" pitchFamily="34" charset="0"/>
              </a:rPr>
              <a:t>CEOS DRM Flood Pilot Overview</a:t>
            </a:r>
            <a:endParaRPr lang="en-US" altLang="en-US" sz="3200" dirty="0">
              <a:ea typeface="ＭＳ Ｐゴシック" pitchFamily="34" charset="-128"/>
              <a:cs typeface="Tahoma" pitchFamily="34" charset="0"/>
            </a:endParaRPr>
          </a:p>
        </p:txBody>
      </p:sp>
      <p:sp>
        <p:nvSpPr>
          <p:cNvPr id="5" name="Rectangle 3"/>
          <p:cNvSpPr txBox="1">
            <a:spLocks noChangeArrowheads="1"/>
          </p:cNvSpPr>
          <p:nvPr/>
        </p:nvSpPr>
        <p:spPr>
          <a:xfrm>
            <a:off x="147638" y="1363663"/>
            <a:ext cx="8937625" cy="5130800"/>
          </a:xfrm>
          <a:prstGeom prst="rect">
            <a:avLst/>
          </a:prstGeom>
        </p:spPr>
        <p:txBody>
          <a:bodyPr/>
          <a:lstStyle/>
          <a:p>
            <a:pPr marL="342900" indent="-342900" algn="ctr">
              <a:lnSpc>
                <a:spcPct val="90000"/>
              </a:lnSpc>
              <a:spcBef>
                <a:spcPct val="20000"/>
              </a:spcBef>
              <a:buFont typeface="Arial" charset="0"/>
              <a:buChar char="•"/>
              <a:defRPr/>
            </a:pPr>
            <a:endParaRPr lang="en-GB" altLang="ja-JP" sz="2400" dirty="0">
              <a:solidFill>
                <a:schemeClr val="tx1">
                  <a:lumMod val="75000"/>
                </a:schemeClr>
              </a:solidFill>
              <a:latin typeface="Arial" pitchFamily="34" charset="0"/>
              <a:ea typeface="ＭＳ Ｐゴシック" pitchFamily="50" charset="-128"/>
              <a:cs typeface="Arial" pitchFamily="34" charset="0"/>
            </a:endParaRPr>
          </a:p>
          <a:p>
            <a:pPr marL="342900" indent="-342900" algn="ctr">
              <a:lnSpc>
                <a:spcPct val="90000"/>
              </a:lnSpc>
              <a:spcBef>
                <a:spcPct val="20000"/>
              </a:spcBef>
              <a:buFont typeface="Arial" charset="0"/>
              <a:buChar char="•"/>
              <a:defRPr/>
            </a:pPr>
            <a:endParaRPr lang="en-GB" altLang="ja-JP" sz="2400" dirty="0">
              <a:solidFill>
                <a:schemeClr val="tx1">
                  <a:lumMod val="75000"/>
                </a:schemeClr>
              </a:solidFill>
              <a:latin typeface="Arial" pitchFamily="34" charset="0"/>
              <a:ea typeface="ＭＳ Ｐゴシック" pitchFamily="50" charset="-128"/>
              <a:cs typeface="Arial" pitchFamily="34" charset="0"/>
            </a:endParaRPr>
          </a:p>
        </p:txBody>
      </p:sp>
      <p:sp>
        <p:nvSpPr>
          <p:cNvPr id="6" name="Content Placeholder 2"/>
          <p:cNvSpPr txBox="1">
            <a:spLocks/>
          </p:cNvSpPr>
          <p:nvPr/>
        </p:nvSpPr>
        <p:spPr>
          <a:xfrm>
            <a:off x="468313" y="1052513"/>
            <a:ext cx="8064500" cy="5256212"/>
          </a:xfrm>
          <a:prstGeom prst="rect">
            <a:avLst/>
          </a:prstGeom>
        </p:spPr>
        <p:txBody>
          <a:bodyPr/>
          <a:lstStyle/>
          <a:p>
            <a:pPr marL="346075" marR="0" lvl="0" indent="-346075" algn="l" defTabSz="903288" rtl="0" eaLnBrk="0" fontAlgn="base" latinLnBrk="0" hangingPunct="0">
              <a:lnSpc>
                <a:spcPct val="90000"/>
              </a:lnSpc>
              <a:spcBef>
                <a:spcPts val="600"/>
              </a:spcBef>
              <a:spcAft>
                <a:spcPct val="0"/>
              </a:spcAft>
              <a:buClrTx/>
              <a:buSzTx/>
              <a:buFontTx/>
              <a:buChar char="•"/>
              <a:tabLst/>
              <a:defRPr/>
            </a:pPr>
            <a:r>
              <a:rPr kumimoji="0" lang="en-US" altLang="en-US" sz="2400" i="0" u="none" strike="noStrike" kern="0" cap="none" spc="0" normalizeH="0" baseline="0" noProof="0" dirty="0">
                <a:ln>
                  <a:noFill/>
                </a:ln>
                <a:solidFill>
                  <a:schemeClr val="tx1"/>
                </a:solidFill>
                <a:effectLst/>
                <a:uLnTx/>
                <a:uFillTx/>
                <a:latin typeface="+mn-lt"/>
                <a:ea typeface="ＭＳ Ｐゴシック" pitchFamily="34" charset="-128"/>
                <a:cs typeface="+mn-cs"/>
              </a:rPr>
              <a:t>Goal: </a:t>
            </a:r>
            <a:r>
              <a:rPr kumimoji="0" lang="en-US" altLang="en-US" sz="2400" b="0" i="0" u="none" strike="noStrike" kern="0" cap="none" spc="0" normalizeH="0" baseline="0" noProof="0" dirty="0">
                <a:ln>
                  <a:noFill/>
                </a:ln>
                <a:solidFill>
                  <a:schemeClr val="tx1"/>
                </a:solidFill>
                <a:effectLst/>
                <a:uLnTx/>
                <a:uFillTx/>
                <a:latin typeface="+mn-lt"/>
                <a:ea typeface="ＭＳ Ｐゴシック" pitchFamily="34" charset="-128"/>
                <a:cs typeface="+mn-cs"/>
              </a:rPr>
              <a:t>demonstrate effective</a:t>
            </a:r>
            <a:r>
              <a:rPr kumimoji="0" lang="en-US" altLang="en-US" sz="2400" b="0" i="0" u="none" strike="noStrike" kern="0" cap="none" spc="0" normalizeH="0" noProof="0" dirty="0">
                <a:ln>
                  <a:noFill/>
                </a:ln>
                <a:solidFill>
                  <a:schemeClr val="tx1"/>
                </a:solidFill>
                <a:effectLst/>
                <a:uLnTx/>
                <a:uFillTx/>
                <a:latin typeface="+mn-lt"/>
                <a:ea typeface="ＭＳ Ｐゴシック" pitchFamily="34" charset="-128"/>
                <a:cs typeface="+mn-cs"/>
              </a:rPr>
              <a:t> application of EO to the full cycle of flood management at all scales by:</a:t>
            </a:r>
            <a:endParaRPr kumimoji="0" lang="en-US" altLang="en-US" sz="2400" b="0" i="0" u="none" strike="noStrike" kern="0" cap="none" spc="0" normalizeH="0" baseline="0" noProof="0" dirty="0">
              <a:ln>
                <a:noFill/>
              </a:ln>
              <a:solidFill>
                <a:schemeClr val="tx1"/>
              </a:solidFill>
              <a:effectLst/>
              <a:uLnTx/>
              <a:uFillTx/>
              <a:latin typeface="+mn-lt"/>
              <a:ea typeface="ＭＳ Ｐゴシック" pitchFamily="34" charset="-128"/>
              <a:cs typeface="+mn-cs"/>
            </a:endParaRPr>
          </a:p>
          <a:p>
            <a:pPr marL="803275" lvl="1" indent="-346075" defTabSz="903288">
              <a:lnSpc>
                <a:spcPct val="90000"/>
              </a:lnSpc>
              <a:spcBef>
                <a:spcPts val="600"/>
              </a:spcBef>
              <a:buFontTx/>
              <a:buChar char="•"/>
            </a:pPr>
            <a:r>
              <a:rPr kumimoji="0" lang="en-US" altLang="en-US" sz="2000" i="0" u="none" strike="noStrike" kern="0" cap="none" spc="0" normalizeH="0" baseline="0" noProof="0" dirty="0">
                <a:ln>
                  <a:noFill/>
                </a:ln>
                <a:solidFill>
                  <a:schemeClr val="tx1"/>
                </a:solidFill>
                <a:effectLst/>
                <a:uLnTx/>
                <a:uFillTx/>
                <a:latin typeface="+mn-lt"/>
                <a:ea typeface="ＭＳ Ｐゴシック" pitchFamily="34" charset="-128"/>
                <a:cs typeface="+mn-cs"/>
              </a:rPr>
              <a:t>Objective A:</a:t>
            </a:r>
            <a:r>
              <a:rPr kumimoji="0" lang="en-US" altLang="en-US" sz="2000" b="0" i="0" u="none" strike="noStrike" kern="0" cap="none" spc="0" normalizeH="0" baseline="0" noProof="0" dirty="0">
                <a:ln>
                  <a:noFill/>
                </a:ln>
                <a:solidFill>
                  <a:schemeClr val="tx1"/>
                </a:solidFill>
                <a:effectLst/>
                <a:uLnTx/>
                <a:uFillTx/>
                <a:latin typeface="+mn-lt"/>
                <a:ea typeface="ＭＳ Ｐゴシック" pitchFamily="34" charset="-128"/>
                <a:cs typeface="+mn-cs"/>
              </a:rPr>
              <a:t> Integrating information from existing NRT global flood monitoring / modeling systems into a Global Flood Dashboard;</a:t>
            </a:r>
          </a:p>
          <a:p>
            <a:pPr marL="803275" lvl="1" indent="-346075" defTabSz="903288">
              <a:lnSpc>
                <a:spcPct val="90000"/>
              </a:lnSpc>
              <a:spcBef>
                <a:spcPts val="600"/>
              </a:spcBef>
              <a:buFontTx/>
              <a:buChar char="•"/>
            </a:pPr>
            <a:r>
              <a:rPr kumimoji="0" lang="en-US" altLang="en-US" sz="2000" i="0" u="none" strike="noStrike" kern="0" cap="none" spc="0" normalizeH="0" baseline="0" noProof="0" dirty="0">
                <a:ln>
                  <a:noFill/>
                </a:ln>
                <a:solidFill>
                  <a:schemeClr val="tx1"/>
                </a:solidFill>
                <a:effectLst/>
                <a:uLnTx/>
                <a:uFillTx/>
                <a:latin typeface="+mn-lt"/>
                <a:ea typeface="ＭＳ Ｐゴシック" pitchFamily="34" charset="-128"/>
                <a:cs typeface="+mn-cs"/>
              </a:rPr>
              <a:t>Objective B: </a:t>
            </a:r>
            <a:r>
              <a:rPr kumimoji="0" lang="en-US" altLang="en-US" sz="2000" b="0" i="0" u="none" strike="noStrike" kern="0" cap="none" spc="0" normalizeH="0" baseline="0" noProof="0" dirty="0">
                <a:ln>
                  <a:noFill/>
                </a:ln>
                <a:solidFill>
                  <a:schemeClr val="tx1"/>
                </a:solidFill>
                <a:effectLst/>
                <a:uLnTx/>
                <a:uFillTx/>
                <a:latin typeface="+mn-lt"/>
                <a:ea typeface="ＭＳ Ｐゴシック" pitchFamily="34" charset="-128"/>
                <a:cs typeface="+mn-cs"/>
              </a:rPr>
              <a:t>Delivering EO-based</a:t>
            </a:r>
            <a:r>
              <a:rPr kumimoji="0" lang="en-US" altLang="en-US" sz="2000" b="0" i="0" u="none" strike="noStrike" kern="0" cap="none" spc="0" normalizeH="0" noProof="0" dirty="0">
                <a:ln>
                  <a:noFill/>
                </a:ln>
                <a:solidFill>
                  <a:schemeClr val="tx1"/>
                </a:solidFill>
                <a:effectLst/>
                <a:uLnTx/>
                <a:uFillTx/>
                <a:latin typeface="+mn-lt"/>
                <a:ea typeface="ＭＳ Ｐゴシック" pitchFamily="34" charset="-128"/>
                <a:cs typeface="+mn-cs"/>
              </a:rPr>
              <a:t> flood mitigation, warning, and response products and services through regional end-to-end pilots</a:t>
            </a:r>
          </a:p>
          <a:p>
            <a:pPr marL="803275" lvl="1" indent="-346075" defTabSz="903288">
              <a:lnSpc>
                <a:spcPct val="90000"/>
              </a:lnSpc>
              <a:spcBef>
                <a:spcPts val="600"/>
              </a:spcBef>
              <a:buFontTx/>
              <a:buChar char="•"/>
            </a:pPr>
            <a:r>
              <a:rPr lang="en-US" altLang="en-US" sz="2000" kern="0" baseline="0" dirty="0">
                <a:solidFill>
                  <a:schemeClr val="tx1"/>
                </a:solidFill>
                <a:latin typeface="+mn-lt"/>
                <a:ea typeface="ＭＳ Ｐゴシック" pitchFamily="34" charset="-128"/>
              </a:rPr>
              <a:t>Objective</a:t>
            </a:r>
            <a:r>
              <a:rPr lang="en-US" altLang="en-US" sz="2000" kern="0" dirty="0">
                <a:solidFill>
                  <a:schemeClr val="tx1"/>
                </a:solidFill>
                <a:latin typeface="+mn-lt"/>
                <a:ea typeface="ＭＳ Ｐゴシック" pitchFamily="34" charset="-128"/>
              </a:rPr>
              <a:t> C: </a:t>
            </a:r>
            <a:r>
              <a:rPr lang="en-US" altLang="en-US" sz="2000" b="0" kern="0" dirty="0">
                <a:solidFill>
                  <a:schemeClr val="tx1"/>
                </a:solidFill>
                <a:latin typeface="+mn-lt"/>
                <a:ea typeface="ＭＳ Ｐゴシック" pitchFamily="34" charset="-128"/>
              </a:rPr>
              <a:t>Encouraging at least base-level in-country capacity to access EO and integrate it into their operational systems and flood management practices</a:t>
            </a:r>
            <a:endParaRPr kumimoji="0" lang="en-US" altLang="en-US" sz="2000" b="0" i="0" u="none" strike="noStrike" kern="0" cap="none" spc="0" normalizeH="0" baseline="0" noProof="0" dirty="0">
              <a:ln>
                <a:noFill/>
              </a:ln>
              <a:solidFill>
                <a:schemeClr val="tx1"/>
              </a:solidFill>
              <a:effectLst/>
              <a:uLnTx/>
              <a:uFillTx/>
              <a:latin typeface="+mn-lt"/>
              <a:ea typeface="ＭＳ Ｐゴシック" pitchFamily="34" charset="-128"/>
              <a:cs typeface="+mn-cs"/>
            </a:endParaRPr>
          </a:p>
        </p:txBody>
      </p:sp>
      <p:sp>
        <p:nvSpPr>
          <p:cNvPr id="7" name="Slide Number Placeholder 5"/>
          <p:cNvSpPr txBox="1">
            <a:spLocks/>
          </p:cNvSpPr>
          <p:nvPr/>
        </p:nvSpPr>
        <p:spPr>
          <a:xfrm>
            <a:off x="8220075" y="6400800"/>
            <a:ext cx="923925"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A86AE8E-D549-4C81-A371-621FC48DD807}" type="slidenum">
              <a:rPr kumimoji="0" lang="en-US" altLang="en-US" sz="1600" b="1"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en-US" sz="1600" b="1"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grpSp>
        <p:nvGrpSpPr>
          <p:cNvPr id="8" name="Group 3"/>
          <p:cNvGrpSpPr>
            <a:grpSpLocks noChangeAspect="1"/>
          </p:cNvGrpSpPr>
          <p:nvPr/>
        </p:nvGrpSpPr>
        <p:grpSpPr>
          <a:xfrm>
            <a:off x="2255490" y="3940910"/>
            <a:ext cx="4896544" cy="2917090"/>
            <a:chOff x="0" y="1457325"/>
            <a:chExt cx="5238543" cy="2856339"/>
          </a:xfrm>
        </p:grpSpPr>
        <p:pic>
          <p:nvPicPr>
            <p:cNvPr id="9"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57325"/>
              <a:ext cx="5238543" cy="2856339"/>
            </a:xfrm>
            <a:prstGeom prst="rect">
              <a:avLst/>
            </a:prstGeom>
            <a:noFill/>
            <a:ln>
              <a:noFill/>
            </a:ln>
            <a:effectLst/>
            <a:extLst/>
          </p:spPr>
        </p:pic>
        <p:sp>
          <p:nvSpPr>
            <p:cNvPr id="10" name="TextBox 5"/>
            <p:cNvSpPr txBox="1"/>
            <p:nvPr/>
          </p:nvSpPr>
          <p:spPr>
            <a:xfrm>
              <a:off x="90480" y="2885494"/>
              <a:ext cx="775914" cy="761648"/>
            </a:xfrm>
            <a:prstGeom prst="rect">
              <a:avLst/>
            </a:prstGeom>
            <a:noFill/>
          </p:spPr>
          <p:txBody>
            <a:bodyPr wrap="none" rtlCol="0">
              <a:spAutoFit/>
            </a:bodyPr>
            <a:lstStyle/>
            <a:p>
              <a:r>
                <a:rPr lang="en-GB" sz="1400" b="1" dirty="0">
                  <a:solidFill>
                    <a:schemeClr val="bg1"/>
                  </a:solidFill>
                </a:rPr>
                <a:t>Flood</a:t>
              </a:r>
            </a:p>
            <a:p>
              <a:r>
                <a:rPr lang="en-GB" sz="1400" dirty="0">
                  <a:solidFill>
                    <a:schemeClr val="bg1"/>
                  </a:solidFill>
                </a:rPr>
                <a:t>Pilot</a:t>
              </a:r>
            </a:p>
            <a:p>
              <a:r>
                <a:rPr lang="en-GB" sz="1400" b="1" dirty="0">
                  <a:solidFill>
                    <a:schemeClr val="bg1"/>
                  </a:solidFill>
                </a:rPr>
                <a:t>Regions</a:t>
              </a:r>
            </a:p>
            <a:p>
              <a:r>
                <a:rPr lang="en-GB" sz="1400" dirty="0">
                  <a:solidFill>
                    <a:schemeClr val="bg1"/>
                  </a:solidFill>
                </a:rPr>
                <a:t>In Purple</a:t>
              </a:r>
              <a:endParaRPr lang="en-GB" sz="1400" b="1" dirty="0">
                <a:solidFill>
                  <a:schemeClr val="bg1"/>
                </a:solidFill>
              </a:endParaRPr>
            </a:p>
          </p:txBody>
        </p:sp>
      </p:gr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0" y="-1"/>
            <a:ext cx="9144000" cy="914400"/>
          </a:xfrm>
          <a:prstGeom prst="rect">
            <a:avLst/>
          </a:prstGeom>
          <a:noFill/>
          <a:ln w="9525">
            <a:noFill/>
            <a:miter lim="800000"/>
            <a:headEnd/>
            <a:tailEnd/>
          </a:ln>
        </p:spPr>
        <p:txBody>
          <a:bodyPr anchor="ctr" anchorCtr="0"/>
          <a:lstStyle/>
          <a:p>
            <a:pPr algn="ctr" eaLnBrk="1" hangingPunct="1"/>
            <a:r>
              <a:rPr lang="en-US" altLang="en-US" sz="3200" dirty="0">
                <a:solidFill>
                  <a:schemeClr val="tx1"/>
                </a:solidFill>
              </a:rPr>
              <a:t>How Data Have Been Exploited</a:t>
            </a:r>
          </a:p>
        </p:txBody>
      </p:sp>
      <p:sp>
        <p:nvSpPr>
          <p:cNvPr id="24579" name="Text Placeholder 3"/>
          <p:cNvSpPr>
            <a:spLocks noGrp="1"/>
          </p:cNvSpPr>
          <p:nvPr>
            <p:ph type="body" sz="half" idx="2"/>
          </p:nvPr>
        </p:nvSpPr>
        <p:spPr>
          <a:xfrm>
            <a:off x="161925" y="704850"/>
            <a:ext cx="8709025" cy="6088063"/>
          </a:xfrm>
        </p:spPr>
        <p:txBody>
          <a:bodyPr/>
          <a:lstStyle/>
          <a:p>
            <a:endParaRPr lang="fr-BE" altLang="en-US" b="1"/>
          </a:p>
          <a:p>
            <a:endParaRPr lang="fr-BE" altLang="en-US" b="1"/>
          </a:p>
          <a:p>
            <a:endParaRPr lang="fr-BE" altLang="en-US" b="1"/>
          </a:p>
          <a:p>
            <a:endParaRPr lang="fr-BE" altLang="en-US"/>
          </a:p>
          <a:p>
            <a:endParaRPr lang="fr-BE" altLang="en-US" b="1"/>
          </a:p>
        </p:txBody>
      </p:sp>
      <p:graphicFrame>
        <p:nvGraphicFramePr>
          <p:cNvPr id="2" name="Table 1"/>
          <p:cNvGraphicFramePr>
            <a:graphicFrameLocks noGrp="1"/>
          </p:cNvGraphicFramePr>
          <p:nvPr/>
        </p:nvGraphicFramePr>
        <p:xfrm>
          <a:off x="0" y="908720"/>
          <a:ext cx="9144000" cy="4846319"/>
        </p:xfrm>
        <a:graphic>
          <a:graphicData uri="http://schemas.openxmlformats.org/drawingml/2006/table">
            <a:tbl>
              <a:tblPr firstRow="1" bandRow="1">
                <a:tableStyleId>{3C2FFA5D-87B4-456A-9821-1D502468CF0F}</a:tableStyleId>
              </a:tblPr>
              <a:tblGrid>
                <a:gridCol w="2795809">
                  <a:extLst>
                    <a:ext uri="{9D8B030D-6E8A-4147-A177-3AD203B41FA5}">
                      <a16:colId xmlns:a16="http://schemas.microsoft.com/office/drawing/2014/main" xmlns="" val="20000"/>
                    </a:ext>
                  </a:extLst>
                </a:gridCol>
                <a:gridCol w="3300191">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0">
                <a:tc>
                  <a:txBody>
                    <a:bodyPr/>
                    <a:lstStyle/>
                    <a:p>
                      <a:r>
                        <a:rPr lang="en-US" dirty="0">
                          <a:solidFill>
                            <a:srgbClr val="002569"/>
                          </a:solidFill>
                        </a:rPr>
                        <a:t>Geographic Area</a:t>
                      </a:r>
                    </a:p>
                  </a:txBody>
                  <a:tcPr/>
                </a:tc>
                <a:tc>
                  <a:txBody>
                    <a:bodyPr/>
                    <a:lstStyle/>
                    <a:p>
                      <a:r>
                        <a:rPr lang="en-US" dirty="0">
                          <a:solidFill>
                            <a:srgbClr val="002569"/>
                          </a:solidFill>
                        </a:rPr>
                        <a:t>Product</a:t>
                      </a:r>
                    </a:p>
                  </a:txBody>
                  <a:tcPr/>
                </a:tc>
                <a:tc>
                  <a:txBody>
                    <a:bodyPr/>
                    <a:lstStyle/>
                    <a:p>
                      <a:r>
                        <a:rPr lang="en-US" dirty="0">
                          <a:solidFill>
                            <a:srgbClr val="002569"/>
                          </a:solidFill>
                        </a:rPr>
                        <a:t>Value</a:t>
                      </a:r>
                      <a:r>
                        <a:rPr lang="en-US" baseline="0" dirty="0">
                          <a:solidFill>
                            <a:srgbClr val="002569"/>
                          </a:solidFill>
                        </a:rPr>
                        <a:t> Added P</a:t>
                      </a:r>
                      <a:r>
                        <a:rPr lang="en-US" dirty="0">
                          <a:solidFill>
                            <a:srgbClr val="002569"/>
                          </a:solidFill>
                        </a:rPr>
                        <a:t>artner</a:t>
                      </a:r>
                    </a:p>
                  </a:txBody>
                  <a:tcPr/>
                </a:tc>
                <a:extLst>
                  <a:ext uri="{0D108BD9-81ED-4DB2-BD59-A6C34878D82A}">
                    <a16:rowId xmlns:a16="http://schemas.microsoft.com/office/drawing/2014/main" xmlns="" val="10000"/>
                  </a:ext>
                </a:extLst>
              </a:tr>
              <a:tr h="440965">
                <a:tc>
                  <a:txBody>
                    <a:bodyPr/>
                    <a:lstStyle/>
                    <a:p>
                      <a:r>
                        <a:rPr lang="en-US" sz="1400" dirty="0">
                          <a:solidFill>
                            <a:srgbClr val="002569"/>
                          </a:solidFill>
                        </a:rPr>
                        <a:t>Global</a:t>
                      </a:r>
                    </a:p>
                  </a:txBody>
                  <a:tcPr/>
                </a:tc>
                <a:tc>
                  <a:txBody>
                    <a:bodyPr/>
                    <a:lstStyle/>
                    <a:p>
                      <a:r>
                        <a:rPr lang="en-US" sz="1400" dirty="0">
                          <a:solidFill>
                            <a:srgbClr val="002569"/>
                          </a:solidFill>
                        </a:rPr>
                        <a:t>Flood extent maps and flood forecasts</a:t>
                      </a:r>
                    </a:p>
                  </a:txBody>
                  <a:tcPr/>
                </a:tc>
                <a:tc>
                  <a:txBody>
                    <a:bodyPr/>
                    <a:lstStyle/>
                    <a:p>
                      <a:r>
                        <a:rPr lang="en-US" sz="1400" dirty="0">
                          <a:solidFill>
                            <a:srgbClr val="002569"/>
                          </a:solidFill>
                        </a:rPr>
                        <a:t>Dartmouth Flood Observatory,</a:t>
                      </a:r>
                      <a:r>
                        <a:rPr lang="en-US" sz="1400" baseline="0" dirty="0">
                          <a:solidFill>
                            <a:srgbClr val="002569"/>
                          </a:solidFill>
                        </a:rPr>
                        <a:t> University of Maryland</a:t>
                      </a:r>
                      <a:endParaRPr lang="en-US" sz="1400" dirty="0">
                        <a:solidFill>
                          <a:srgbClr val="002569"/>
                        </a:solidFill>
                      </a:endParaRPr>
                    </a:p>
                  </a:txBody>
                  <a:tcPr/>
                </a:tc>
                <a:extLst>
                  <a:ext uri="{0D108BD9-81ED-4DB2-BD59-A6C34878D82A}">
                    <a16:rowId xmlns:a16="http://schemas.microsoft.com/office/drawing/2014/main" xmlns="" val="10001"/>
                  </a:ext>
                </a:extLst>
              </a:tr>
              <a:tr h="440965">
                <a:tc>
                  <a:txBody>
                    <a:bodyPr/>
                    <a:lstStyle/>
                    <a:p>
                      <a:r>
                        <a:rPr lang="en-US" sz="1400" dirty="0">
                          <a:solidFill>
                            <a:srgbClr val="002569"/>
                          </a:solidFill>
                        </a:rPr>
                        <a:t>Haiti</a:t>
                      </a:r>
                    </a:p>
                  </a:txBody>
                  <a:tcPr/>
                </a:tc>
                <a:tc>
                  <a:txBody>
                    <a:bodyPr/>
                    <a:lstStyle/>
                    <a:p>
                      <a:r>
                        <a:rPr lang="en-US" sz="1400" dirty="0">
                          <a:solidFill>
                            <a:srgbClr val="002569"/>
                          </a:solidFill>
                        </a:rPr>
                        <a:t>Flood extent maps, flood risk maps,</a:t>
                      </a:r>
                      <a:r>
                        <a:rPr lang="en-US" sz="1400" baseline="0" dirty="0">
                          <a:solidFill>
                            <a:srgbClr val="002569"/>
                          </a:solidFill>
                        </a:rPr>
                        <a:t> landslide maps, flash flood guidance / threat maps, integrated risk assessment platform</a:t>
                      </a:r>
                      <a:endParaRPr lang="en-US" sz="1400" dirty="0">
                        <a:solidFill>
                          <a:srgbClr val="002569"/>
                        </a:solidFill>
                      </a:endParaRPr>
                    </a:p>
                  </a:txBody>
                  <a:tcPr/>
                </a:tc>
                <a:tc>
                  <a:txBody>
                    <a:bodyPr/>
                    <a:lstStyle/>
                    <a:p>
                      <a:r>
                        <a:rPr lang="en-US" sz="1400" dirty="0">
                          <a:solidFill>
                            <a:srgbClr val="002569"/>
                          </a:solidFill>
                        </a:rPr>
                        <a:t>SERTIT, CIMA,</a:t>
                      </a:r>
                      <a:r>
                        <a:rPr lang="en-US" sz="1400" baseline="0" dirty="0">
                          <a:solidFill>
                            <a:srgbClr val="002569"/>
                          </a:solidFill>
                        </a:rPr>
                        <a:t> INGV, Altamira, CIMH, RASOR FP7, NOAA/HRC</a:t>
                      </a:r>
                      <a:endParaRPr lang="en-US" sz="1400" dirty="0">
                        <a:solidFill>
                          <a:srgbClr val="002569"/>
                        </a:solidFill>
                      </a:endParaRPr>
                    </a:p>
                  </a:txBody>
                  <a:tcPr/>
                </a:tc>
                <a:extLst>
                  <a:ext uri="{0D108BD9-81ED-4DB2-BD59-A6C34878D82A}">
                    <a16:rowId xmlns:a16="http://schemas.microsoft.com/office/drawing/2014/main" xmlns="" val="10002"/>
                  </a:ext>
                </a:extLst>
              </a:tr>
              <a:tr h="440965">
                <a:tc>
                  <a:txBody>
                    <a:bodyPr/>
                    <a:lstStyle/>
                    <a:p>
                      <a:r>
                        <a:rPr lang="en-US" sz="1400" dirty="0">
                          <a:solidFill>
                            <a:srgbClr val="002569"/>
                          </a:solidFill>
                        </a:rPr>
                        <a:t>Other Caribbean</a:t>
                      </a:r>
                      <a:r>
                        <a:rPr lang="en-US" sz="1400" baseline="0" dirty="0">
                          <a:solidFill>
                            <a:srgbClr val="002569"/>
                          </a:solidFill>
                        </a:rPr>
                        <a:t> islands, Central America</a:t>
                      </a:r>
                      <a:endParaRPr lang="en-US" sz="1400" dirty="0">
                        <a:solidFill>
                          <a:srgbClr val="002569"/>
                        </a:solidFill>
                      </a:endParaRPr>
                    </a:p>
                  </a:txBody>
                  <a:tcPr/>
                </a:tc>
                <a:tc>
                  <a:txBody>
                    <a:bodyPr/>
                    <a:lstStyle/>
                    <a:p>
                      <a:r>
                        <a:rPr lang="en-US" sz="1400" dirty="0">
                          <a:solidFill>
                            <a:srgbClr val="002569"/>
                          </a:solidFill>
                        </a:rPr>
                        <a:t>Flood damage maps,</a:t>
                      </a:r>
                      <a:r>
                        <a:rPr lang="en-US" sz="1400" baseline="0" dirty="0">
                          <a:solidFill>
                            <a:srgbClr val="002569"/>
                          </a:solidFill>
                        </a:rPr>
                        <a:t> change detection products, co-registered map overlays</a:t>
                      </a:r>
                      <a:endParaRPr lang="en-US" sz="1400" dirty="0">
                        <a:solidFill>
                          <a:srgbClr val="002569"/>
                        </a:solidFill>
                      </a:endParaRPr>
                    </a:p>
                  </a:txBody>
                  <a:tcPr/>
                </a:tc>
                <a:tc>
                  <a:txBody>
                    <a:bodyPr/>
                    <a:lstStyle/>
                    <a:p>
                      <a:r>
                        <a:rPr lang="en-US" sz="1400" dirty="0">
                          <a:solidFill>
                            <a:srgbClr val="002569"/>
                          </a:solidFill>
                        </a:rPr>
                        <a:t>CATHALAC, CIMH,</a:t>
                      </a:r>
                      <a:r>
                        <a:rPr lang="en-US" sz="1400" baseline="0" dirty="0">
                          <a:solidFill>
                            <a:srgbClr val="002569"/>
                          </a:solidFill>
                        </a:rPr>
                        <a:t> NASA/GSFC, RCCP (Costa Rica)</a:t>
                      </a:r>
                      <a:endParaRPr lang="en-US" sz="1400" dirty="0">
                        <a:solidFill>
                          <a:srgbClr val="002569"/>
                        </a:solidFill>
                      </a:endParaRPr>
                    </a:p>
                  </a:txBody>
                  <a:tcPr/>
                </a:tc>
                <a:extLst>
                  <a:ext uri="{0D108BD9-81ED-4DB2-BD59-A6C34878D82A}">
                    <a16:rowId xmlns:a16="http://schemas.microsoft.com/office/drawing/2014/main" xmlns="" val="10003"/>
                  </a:ext>
                </a:extLst>
              </a:tr>
              <a:tr h="440965">
                <a:tc>
                  <a:txBody>
                    <a:bodyPr/>
                    <a:lstStyle/>
                    <a:p>
                      <a:r>
                        <a:rPr lang="en-US" sz="1400" dirty="0">
                          <a:solidFill>
                            <a:srgbClr val="002569"/>
                          </a:solidFill>
                        </a:rPr>
                        <a:t>Namibia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569"/>
                          </a:solidFill>
                        </a:rPr>
                        <a:t>Flood extent maps, flood warning products, </a:t>
                      </a:r>
                      <a:r>
                        <a:rPr lang="en-US" sz="1400" baseline="0" dirty="0">
                          <a:solidFill>
                            <a:srgbClr val="002569"/>
                          </a:solidFill>
                        </a:rPr>
                        <a:t>co-registered map overlays</a:t>
                      </a:r>
                      <a:endParaRPr lang="en-US" sz="1400" dirty="0">
                        <a:solidFill>
                          <a:srgbClr val="002569"/>
                        </a:solidFill>
                      </a:endParaRPr>
                    </a:p>
                  </a:txBody>
                  <a:tcPr/>
                </a:tc>
                <a:tc>
                  <a:txBody>
                    <a:bodyPr/>
                    <a:lstStyle/>
                    <a:p>
                      <a:r>
                        <a:rPr lang="en-US" sz="1400" dirty="0">
                          <a:solidFill>
                            <a:srgbClr val="002569"/>
                          </a:solidFill>
                        </a:rPr>
                        <a:t>Namibia Hydrology Dept, Namibian Water Authority, NASA</a:t>
                      </a:r>
                    </a:p>
                  </a:txBody>
                  <a:tcPr/>
                </a:tc>
                <a:extLst>
                  <a:ext uri="{0D108BD9-81ED-4DB2-BD59-A6C34878D82A}">
                    <a16:rowId xmlns:a16="http://schemas.microsoft.com/office/drawing/2014/main" xmlns="" val="10004"/>
                  </a:ext>
                </a:extLst>
              </a:tr>
              <a:tr h="440965">
                <a:tc>
                  <a:txBody>
                    <a:bodyPr/>
                    <a:lstStyle/>
                    <a:p>
                      <a:r>
                        <a:rPr lang="en-US" sz="1400" dirty="0">
                          <a:solidFill>
                            <a:srgbClr val="002569"/>
                          </a:solidFill>
                        </a:rPr>
                        <a:t>Zambezi</a:t>
                      </a:r>
                      <a:r>
                        <a:rPr lang="en-US" sz="1400" baseline="0" dirty="0">
                          <a:solidFill>
                            <a:srgbClr val="002569"/>
                          </a:solidFill>
                        </a:rPr>
                        <a:t> basin</a:t>
                      </a:r>
                      <a:endParaRPr lang="en-US" sz="1400" dirty="0">
                        <a:solidFill>
                          <a:srgbClr val="002569"/>
                        </a:solidFill>
                      </a:endParaRPr>
                    </a:p>
                  </a:txBody>
                  <a:tcPr/>
                </a:tc>
                <a:tc>
                  <a:txBody>
                    <a:bodyPr/>
                    <a:lstStyle/>
                    <a:p>
                      <a:r>
                        <a:rPr lang="en-US" sz="1400" dirty="0">
                          <a:solidFill>
                            <a:srgbClr val="002569"/>
                          </a:solidFill>
                        </a:rPr>
                        <a:t>Flood extent maps, flood forecast models, </a:t>
                      </a:r>
                      <a:r>
                        <a:rPr lang="en-US" sz="1400" b="0" dirty="0">
                          <a:solidFill>
                            <a:srgbClr val="002569"/>
                          </a:solidFill>
                        </a:rPr>
                        <a:t>flood hazard maps, </a:t>
                      </a:r>
                      <a:r>
                        <a:rPr lang="en-US" sz="1400" dirty="0">
                          <a:solidFill>
                            <a:srgbClr val="002569"/>
                          </a:solidFill>
                        </a:rPr>
                        <a:t>flood depth forecasts</a:t>
                      </a:r>
                    </a:p>
                  </a:txBody>
                  <a:tcPr/>
                </a:tc>
                <a:tc>
                  <a:txBody>
                    <a:bodyPr/>
                    <a:lstStyle/>
                    <a:p>
                      <a:r>
                        <a:rPr lang="en-US" sz="1400" dirty="0">
                          <a:solidFill>
                            <a:srgbClr val="002569"/>
                          </a:solidFill>
                        </a:rPr>
                        <a:t>Lippmann Institute (</a:t>
                      </a:r>
                      <a:r>
                        <a:rPr lang="en-US" sz="1400" baseline="0" dirty="0">
                          <a:solidFill>
                            <a:srgbClr val="002569"/>
                          </a:solidFill>
                        </a:rPr>
                        <a:t>HAZARD, WATCHFUL</a:t>
                      </a:r>
                      <a:r>
                        <a:rPr lang="en-US" sz="1400" b="0" baseline="0" dirty="0">
                          <a:solidFill>
                            <a:srgbClr val="002569"/>
                          </a:solidFill>
                        </a:rPr>
                        <a:t>), </a:t>
                      </a:r>
                      <a:r>
                        <a:rPr lang="en-US" sz="1400" b="0" baseline="0" dirty="0" err="1">
                          <a:solidFill>
                            <a:srgbClr val="002569"/>
                          </a:solidFill>
                        </a:rPr>
                        <a:t>Deltares</a:t>
                      </a:r>
                      <a:r>
                        <a:rPr lang="en-US" sz="1400" b="0" baseline="0" dirty="0">
                          <a:solidFill>
                            <a:srgbClr val="002569"/>
                          </a:solidFill>
                        </a:rPr>
                        <a:t>, RSS</a:t>
                      </a:r>
                      <a:endParaRPr lang="en-US" sz="1400" b="0" dirty="0">
                        <a:solidFill>
                          <a:srgbClr val="002569"/>
                        </a:solidFill>
                      </a:endParaRPr>
                    </a:p>
                  </a:txBody>
                  <a:tcPr/>
                </a:tc>
                <a:extLst>
                  <a:ext uri="{0D108BD9-81ED-4DB2-BD59-A6C34878D82A}">
                    <a16:rowId xmlns:a16="http://schemas.microsoft.com/office/drawing/2014/main" xmlns="" val="10005"/>
                  </a:ext>
                </a:extLst>
              </a:tr>
              <a:tr h="440965">
                <a:tc>
                  <a:txBody>
                    <a:bodyPr/>
                    <a:lstStyle/>
                    <a:p>
                      <a:r>
                        <a:rPr lang="en-US" sz="1400" dirty="0">
                          <a:solidFill>
                            <a:srgbClr val="002569"/>
                          </a:solidFill>
                        </a:rPr>
                        <a:t>Mekong</a:t>
                      </a:r>
                    </a:p>
                  </a:txBody>
                  <a:tcPr/>
                </a:tc>
                <a:tc>
                  <a:txBody>
                    <a:bodyPr/>
                    <a:lstStyle/>
                    <a:p>
                      <a:r>
                        <a:rPr lang="en-US" sz="1400" dirty="0">
                          <a:solidFill>
                            <a:srgbClr val="002569"/>
                          </a:solidFill>
                        </a:rPr>
                        <a:t>Flood extent maps, flood risk maps, flash flood guidance / threat maps</a:t>
                      </a:r>
                    </a:p>
                  </a:txBody>
                  <a:tcPr/>
                </a:tc>
                <a:tc>
                  <a:txBody>
                    <a:bodyPr/>
                    <a:lstStyle/>
                    <a:p>
                      <a:r>
                        <a:rPr lang="en-US" sz="1400" dirty="0">
                          <a:solidFill>
                            <a:srgbClr val="002569"/>
                          </a:solidFill>
                        </a:rPr>
                        <a:t>Mekong River Commission, ADPC,</a:t>
                      </a:r>
                      <a:r>
                        <a:rPr lang="en-US" sz="1400" baseline="0" dirty="0">
                          <a:solidFill>
                            <a:srgbClr val="002569"/>
                          </a:solidFill>
                        </a:rPr>
                        <a:t> </a:t>
                      </a:r>
                      <a:r>
                        <a:rPr lang="en-US" sz="1400" dirty="0">
                          <a:solidFill>
                            <a:srgbClr val="002569"/>
                          </a:solidFill>
                        </a:rPr>
                        <a:t>NASA, NOAA, HRC, USGS, Univ. of South Carolina, Texas A&amp;M , IMWI</a:t>
                      </a:r>
                    </a:p>
                  </a:txBody>
                  <a:tcPr/>
                </a:tc>
                <a:extLst>
                  <a:ext uri="{0D108BD9-81ED-4DB2-BD59-A6C34878D82A}">
                    <a16:rowId xmlns:a16="http://schemas.microsoft.com/office/drawing/2014/main" xmlns="" val="10006"/>
                  </a:ext>
                </a:extLst>
              </a:tr>
              <a:tr h="440965">
                <a:tc>
                  <a:txBody>
                    <a:bodyPr/>
                    <a:lstStyle/>
                    <a:p>
                      <a:r>
                        <a:rPr lang="en-US" sz="1400" dirty="0">
                          <a:solidFill>
                            <a:srgbClr val="002569"/>
                          </a:solidFill>
                        </a:rPr>
                        <a:t>Java (Bandung, Jakarta, </a:t>
                      </a:r>
                      <a:r>
                        <a:rPr lang="en-US" sz="1400" dirty="0" err="1">
                          <a:solidFill>
                            <a:srgbClr val="002569"/>
                          </a:solidFill>
                        </a:rPr>
                        <a:t>Cilacap</a:t>
                      </a:r>
                      <a:r>
                        <a:rPr lang="en-US" sz="1400" dirty="0">
                          <a:solidFill>
                            <a:srgbClr val="002569"/>
                          </a:solidFill>
                        </a:rPr>
                        <a:t>)</a:t>
                      </a:r>
                    </a:p>
                  </a:txBody>
                  <a:tcPr/>
                </a:tc>
                <a:tc>
                  <a:txBody>
                    <a:bodyPr/>
                    <a:lstStyle/>
                    <a:p>
                      <a:r>
                        <a:rPr lang="en-US" sz="1400" dirty="0">
                          <a:solidFill>
                            <a:srgbClr val="002569"/>
                          </a:solidFill>
                        </a:rPr>
                        <a:t>Flood risk maps, subsidence maps tied to flood risk, tsunami risk maps (</a:t>
                      </a:r>
                      <a:r>
                        <a:rPr lang="en-US" sz="1400" dirty="0" err="1">
                          <a:solidFill>
                            <a:srgbClr val="002569"/>
                          </a:solidFill>
                        </a:rPr>
                        <a:t>Cilacap</a:t>
                      </a:r>
                      <a:r>
                        <a:rPr lang="en-US" sz="1400" dirty="0">
                          <a:solidFill>
                            <a:srgbClr val="002569"/>
                          </a:solidFill>
                        </a:rPr>
                        <a:t> only), flood extent maps</a:t>
                      </a:r>
                    </a:p>
                  </a:txBody>
                  <a:tcPr/>
                </a:tc>
                <a:tc>
                  <a:txBody>
                    <a:bodyPr/>
                    <a:lstStyle/>
                    <a:p>
                      <a:r>
                        <a:rPr lang="en-US" sz="1400" dirty="0">
                          <a:solidFill>
                            <a:srgbClr val="002569"/>
                          </a:solidFill>
                        </a:rPr>
                        <a:t>SERTIT, </a:t>
                      </a:r>
                      <a:r>
                        <a:rPr lang="en-US" sz="1400" dirty="0" err="1">
                          <a:solidFill>
                            <a:srgbClr val="002569"/>
                          </a:solidFill>
                        </a:rPr>
                        <a:t>Deltares</a:t>
                      </a:r>
                      <a:r>
                        <a:rPr lang="en-US" sz="1400" dirty="0">
                          <a:solidFill>
                            <a:srgbClr val="002569"/>
                          </a:solidFill>
                        </a:rPr>
                        <a:t>, CIMA, Altamira, INGV, </a:t>
                      </a:r>
                      <a:r>
                        <a:rPr lang="en-US" sz="1400" baseline="0" dirty="0">
                          <a:solidFill>
                            <a:srgbClr val="002569"/>
                          </a:solidFill>
                        </a:rPr>
                        <a:t>RASOR FP7,</a:t>
                      </a:r>
                      <a:endParaRPr lang="en-US" sz="1400" dirty="0">
                        <a:solidFill>
                          <a:srgbClr val="002569"/>
                        </a:solidFill>
                      </a:endParaRPr>
                    </a:p>
                  </a:txBody>
                  <a:tcPr/>
                </a:tc>
                <a:extLst>
                  <a:ext uri="{0D108BD9-81ED-4DB2-BD59-A6C34878D82A}">
                    <a16:rowId xmlns:a16="http://schemas.microsoft.com/office/drawing/2014/main" xmlns="" val="10007"/>
                  </a:ext>
                </a:extLst>
              </a:tr>
            </a:tbl>
          </a:graphicData>
        </a:graphic>
      </p:graphicFrame>
      <p:sp>
        <p:nvSpPr>
          <p:cNvPr id="24581" name="TextBox 2"/>
          <p:cNvSpPr txBox="1">
            <a:spLocks noChangeArrowheads="1"/>
          </p:cNvSpPr>
          <p:nvPr/>
        </p:nvSpPr>
        <p:spPr bwMode="auto">
          <a:xfrm>
            <a:off x="251520" y="5805264"/>
            <a:ext cx="8639175" cy="646112"/>
          </a:xfrm>
          <a:prstGeom prst="rect">
            <a:avLst/>
          </a:prstGeom>
          <a:noFill/>
          <a:ln w="9525">
            <a:noFill/>
            <a:miter lim="800000"/>
            <a:headEnd/>
            <a:tailEnd/>
          </a:ln>
        </p:spPr>
        <p:txBody>
          <a:bodyPr>
            <a:spAutoFit/>
          </a:bodyPr>
          <a:lstStyle/>
          <a:p>
            <a:pPr algn="ctr"/>
            <a:r>
              <a:rPr lang="en-US" altLang="en-US" sz="1800" dirty="0"/>
              <a:t>Products used by: national end users, civil protection agencies, World Bank, Red Cross, World Food Program, River Commissions (</a:t>
            </a:r>
            <a:r>
              <a:rPr lang="en-US" altLang="en-US" sz="1800" dirty="0" err="1"/>
              <a:t>Kavango</a:t>
            </a:r>
            <a:r>
              <a:rPr lang="en-US" altLang="en-US" sz="1800" dirty="0"/>
              <a:t>, Zambezi, Mekong)</a:t>
            </a:r>
          </a:p>
        </p:txBody>
      </p:sp>
      <p:sp>
        <p:nvSpPr>
          <p:cNvPr id="7" name="Slide Number Placeholder 10"/>
          <p:cNvSpPr txBox="1">
            <a:spLocks/>
          </p:cNvSpPr>
          <p:nvPr/>
        </p:nvSpPr>
        <p:spPr>
          <a:xfrm>
            <a:off x="8244408" y="6400800"/>
            <a:ext cx="899592"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A86AE8E-D549-4C81-A371-621FC48DD807}" type="slidenum">
              <a:rPr kumimoji="0" lang="en-US" altLang="en-US" sz="1600" b="1"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altLang="en-US" sz="1600" b="1"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
            <a:ext cx="9144000" cy="914400"/>
          </a:xfrm>
        </p:spPr>
        <p:txBody>
          <a:bodyPr/>
          <a:lstStyle/>
          <a:p>
            <a:pPr eaLnBrk="1" hangingPunct="1"/>
            <a:r>
              <a:rPr lang="en-GB" altLang="en-US" sz="3200" dirty="0">
                <a:ea typeface="ＭＳ Ｐゴシック" pitchFamily="34" charset="-128"/>
                <a:cs typeface="Tahoma" pitchFamily="34" charset="0"/>
              </a:rPr>
              <a:t>Streamlined Real-Time Data Access</a:t>
            </a:r>
            <a:endParaRPr lang="en-US" altLang="en-US" sz="3200" dirty="0">
              <a:ea typeface="ＭＳ Ｐゴシック" pitchFamily="34" charset="-128"/>
              <a:cs typeface="Tahoma" pitchFamily="34" charset="0"/>
            </a:endParaRPr>
          </a:p>
        </p:txBody>
      </p:sp>
      <p:sp>
        <p:nvSpPr>
          <p:cNvPr id="5" name="Rectangle 3"/>
          <p:cNvSpPr txBox="1">
            <a:spLocks noChangeArrowheads="1"/>
          </p:cNvSpPr>
          <p:nvPr/>
        </p:nvSpPr>
        <p:spPr>
          <a:xfrm>
            <a:off x="147638" y="1363663"/>
            <a:ext cx="8937625" cy="5130800"/>
          </a:xfrm>
          <a:prstGeom prst="rect">
            <a:avLst/>
          </a:prstGeom>
        </p:spPr>
        <p:txBody>
          <a:bodyPr/>
          <a:lstStyle/>
          <a:p>
            <a:pPr marL="342900" indent="-342900" algn="ctr">
              <a:lnSpc>
                <a:spcPct val="90000"/>
              </a:lnSpc>
              <a:spcBef>
                <a:spcPct val="20000"/>
              </a:spcBef>
              <a:buFont typeface="Arial" charset="0"/>
              <a:buChar char="•"/>
              <a:defRPr/>
            </a:pPr>
            <a:endParaRPr lang="en-GB" altLang="ja-JP" sz="2400" dirty="0">
              <a:solidFill>
                <a:schemeClr val="tx1">
                  <a:lumMod val="75000"/>
                </a:schemeClr>
              </a:solidFill>
              <a:latin typeface="Arial" pitchFamily="34" charset="0"/>
              <a:ea typeface="ＭＳ Ｐゴシック" pitchFamily="50" charset="-128"/>
              <a:cs typeface="Arial" pitchFamily="34" charset="0"/>
            </a:endParaRPr>
          </a:p>
          <a:p>
            <a:pPr marL="342900" indent="-342900" algn="ctr">
              <a:lnSpc>
                <a:spcPct val="90000"/>
              </a:lnSpc>
              <a:spcBef>
                <a:spcPct val="20000"/>
              </a:spcBef>
              <a:buFont typeface="Arial" charset="0"/>
              <a:buChar char="•"/>
              <a:defRPr/>
            </a:pPr>
            <a:endParaRPr lang="en-GB" altLang="ja-JP" sz="2400" dirty="0">
              <a:solidFill>
                <a:schemeClr val="tx1">
                  <a:lumMod val="75000"/>
                </a:schemeClr>
              </a:solidFill>
              <a:latin typeface="Arial" pitchFamily="34" charset="0"/>
              <a:ea typeface="ＭＳ Ｐゴシック" pitchFamily="50" charset="-128"/>
              <a:cs typeface="Arial" pitchFamily="34" charset="0"/>
            </a:endParaRPr>
          </a:p>
        </p:txBody>
      </p:sp>
      <p:sp>
        <p:nvSpPr>
          <p:cNvPr id="7" name="Slide Number Placeholder 5"/>
          <p:cNvSpPr txBox="1">
            <a:spLocks/>
          </p:cNvSpPr>
          <p:nvPr/>
        </p:nvSpPr>
        <p:spPr>
          <a:xfrm>
            <a:off x="8244408" y="6400800"/>
            <a:ext cx="899592"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A86AE8E-D549-4C81-A371-621FC48DD807}" type="slidenum">
              <a:rPr kumimoji="0" lang="en-US" altLang="en-US" sz="1600" b="1"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altLang="en-US" sz="1600" b="1"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r="63806" b="3448"/>
          <a:stretch>
            <a:fillRect/>
          </a:stretch>
        </p:blipFill>
        <p:spPr bwMode="auto">
          <a:xfrm>
            <a:off x="21600" y="2497178"/>
            <a:ext cx="4572000" cy="3811339"/>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62999" t="12303" r="14951" b="4351"/>
          <a:stretch>
            <a:fillRect/>
          </a:stretch>
        </p:blipFill>
        <p:spPr bwMode="auto">
          <a:xfrm>
            <a:off x="5264667" y="2495469"/>
            <a:ext cx="3228022" cy="3813048"/>
          </a:xfrm>
          <a:prstGeom prst="rect">
            <a:avLst/>
          </a:prstGeom>
          <a:noFill/>
          <a:ln w="9525">
            <a:noFill/>
            <a:miter lim="800000"/>
            <a:headEnd/>
            <a:tailEnd/>
          </a:ln>
        </p:spPr>
      </p:pic>
      <p:sp>
        <p:nvSpPr>
          <p:cNvPr id="10" name="Rectangle 9"/>
          <p:cNvSpPr/>
          <p:nvPr/>
        </p:nvSpPr>
        <p:spPr>
          <a:xfrm>
            <a:off x="4593600" y="1737269"/>
            <a:ext cx="4503125" cy="400110"/>
          </a:xfrm>
          <a:prstGeom prst="rect">
            <a:avLst/>
          </a:prstGeom>
        </p:spPr>
        <p:txBody>
          <a:bodyPr wrap="square">
            <a:spAutoFit/>
          </a:bodyPr>
          <a:lstStyle/>
          <a:p>
            <a:pPr algn="ctr"/>
            <a:r>
              <a:rPr lang="en-US" sz="2000" b="0" dirty="0">
                <a:hlinkClick r:id="rId5"/>
              </a:rPr>
              <a:t>https://pmm.nasa.gov/precip-apps</a:t>
            </a:r>
            <a:endParaRPr lang="en-US" sz="2000" b="0" dirty="0"/>
          </a:p>
        </p:txBody>
      </p:sp>
      <p:sp>
        <p:nvSpPr>
          <p:cNvPr id="11" name="Rectangle 10"/>
          <p:cNvSpPr/>
          <p:nvPr/>
        </p:nvSpPr>
        <p:spPr>
          <a:xfrm>
            <a:off x="2619" y="1737269"/>
            <a:ext cx="4590981" cy="400110"/>
          </a:xfrm>
          <a:prstGeom prst="rect">
            <a:avLst/>
          </a:prstGeom>
        </p:spPr>
        <p:txBody>
          <a:bodyPr wrap="square">
            <a:spAutoFit/>
          </a:bodyPr>
          <a:lstStyle/>
          <a:p>
            <a:pPr algn="ctr"/>
            <a:r>
              <a:rPr lang="en-US" sz="2000" b="0" dirty="0">
                <a:hlinkClick r:id="rId6"/>
              </a:rPr>
              <a:t>http://centroclima.org/powered-by-nasa/</a:t>
            </a:r>
            <a:r>
              <a:rPr lang="en-US" sz="2000" b="0" dirty="0"/>
              <a:t> </a:t>
            </a:r>
          </a:p>
        </p:txBody>
      </p:sp>
      <p:sp>
        <p:nvSpPr>
          <p:cNvPr id="2" name="TextBox 1"/>
          <p:cNvSpPr txBox="1"/>
          <p:nvPr/>
        </p:nvSpPr>
        <p:spPr>
          <a:xfrm>
            <a:off x="-9865" y="1003864"/>
            <a:ext cx="4590981" cy="523220"/>
          </a:xfrm>
          <a:prstGeom prst="rect">
            <a:avLst/>
          </a:prstGeom>
          <a:noFill/>
        </p:spPr>
        <p:txBody>
          <a:bodyPr wrap="square" rtlCol="0">
            <a:spAutoFit/>
          </a:bodyPr>
          <a:lstStyle/>
          <a:p>
            <a:pPr algn="ctr"/>
            <a:r>
              <a:rPr lang="en-US" sz="2800" dirty="0"/>
              <a:t>Central America</a:t>
            </a:r>
          </a:p>
        </p:txBody>
      </p:sp>
      <p:sp>
        <p:nvSpPr>
          <p:cNvPr id="12" name="TextBox 11"/>
          <p:cNvSpPr txBox="1"/>
          <p:nvPr/>
        </p:nvSpPr>
        <p:spPr>
          <a:xfrm>
            <a:off x="4636735" y="1003863"/>
            <a:ext cx="4483886" cy="523220"/>
          </a:xfrm>
          <a:prstGeom prst="rect">
            <a:avLst/>
          </a:prstGeom>
          <a:noFill/>
        </p:spPr>
        <p:txBody>
          <a:bodyPr wrap="square" rtlCol="0">
            <a:spAutoFit/>
          </a:bodyPr>
          <a:lstStyle/>
          <a:p>
            <a:pPr algn="ctr"/>
            <a:r>
              <a:rPr lang="en-US" sz="2800" dirty="0"/>
              <a:t>Southeast Asia</a:t>
            </a:r>
          </a:p>
        </p:txBody>
      </p:sp>
    </p:spTree>
    <p:extLst>
      <p:ext uri="{BB962C8B-B14F-4D97-AF65-F5344CB8AC3E}">
        <p14:creationId xmlns:p14="http://schemas.microsoft.com/office/powerpoint/2010/main" val="2340952287"/>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853" y="4057074"/>
            <a:ext cx="3582512" cy="165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5037" y="5638800"/>
            <a:ext cx="8610600" cy="738664"/>
          </a:xfrm>
          <a:prstGeom prst="rect">
            <a:avLst/>
          </a:prstGeom>
          <a:solidFill>
            <a:srgbClr val="CCFFCC"/>
          </a:solidFill>
          <a:ln w="19050">
            <a:solidFill>
              <a:schemeClr val="tx1"/>
            </a:solidFill>
          </a:ln>
        </p:spPr>
        <p:txBody>
          <a:bodyPr wrap="square" rtlCol="0">
            <a:spAutoFit/>
          </a:bodyPr>
          <a:lstStyle/>
          <a:p>
            <a:pPr algn="just"/>
            <a:r>
              <a:rPr lang="en-US" sz="1400" b="1" dirty="0">
                <a:latin typeface="+mn-lt"/>
              </a:rPr>
              <a:t>MODIS satellite observations and derived information products (e.g. flooded areas and socioeconomic impacts) are being used by regional NGO’s like the Asian Disaster Preparedness center to identify floods and associated impacts to people and infrastructure in near real-time.</a:t>
            </a:r>
            <a:endParaRPr lang="en-US" sz="1300" b="1" dirty="0">
              <a:latin typeface="+mn-lt"/>
            </a:endParaRPr>
          </a:p>
        </p:txBody>
      </p:sp>
      <p:sp>
        <p:nvSpPr>
          <p:cNvPr id="18" name="TextBox 17"/>
          <p:cNvSpPr txBox="1"/>
          <p:nvPr/>
        </p:nvSpPr>
        <p:spPr>
          <a:xfrm>
            <a:off x="3521512" y="6398319"/>
            <a:ext cx="4691777" cy="276999"/>
          </a:xfrm>
          <a:prstGeom prst="rect">
            <a:avLst/>
          </a:prstGeom>
          <a:solidFill>
            <a:schemeClr val="bg1"/>
          </a:solidFill>
          <a:ln w="12700">
            <a:solidFill>
              <a:schemeClr val="tx1"/>
            </a:solidFill>
          </a:ln>
        </p:spPr>
        <p:txBody>
          <a:bodyPr wrap="square" rtlCol="0">
            <a:spAutoFit/>
          </a:bodyPr>
          <a:lstStyle/>
          <a:p>
            <a:pPr algn="ctr"/>
            <a:r>
              <a:rPr lang="en-US" sz="1200" b="1" dirty="0">
                <a:latin typeface="Arial" pitchFamily="34" charset="0"/>
                <a:cs typeface="Arial" pitchFamily="34" charset="0"/>
              </a:rPr>
              <a:t>Interactive Web Map: </a:t>
            </a:r>
            <a:r>
              <a:rPr lang="en-US" sz="1200" b="1" dirty="0">
                <a:latin typeface="Arial" pitchFamily="34" charset="0"/>
                <a:cs typeface="Arial" pitchFamily="34" charset="0"/>
                <a:hlinkClick r:id="rId4"/>
              </a:rPr>
              <a:t>http://projectmekongnasa.appspot.com</a:t>
            </a:r>
            <a:r>
              <a:rPr lang="en-US" sz="1200" b="1" dirty="0">
                <a:latin typeface="Arial" pitchFamily="34" charset="0"/>
                <a:cs typeface="Arial" pitchFamily="34" charset="0"/>
              </a:rPr>
              <a:t> </a:t>
            </a:r>
          </a:p>
        </p:txBody>
      </p:sp>
      <p:cxnSp>
        <p:nvCxnSpPr>
          <p:cNvPr id="5" name="Straight Arrow Connector 4"/>
          <p:cNvCxnSpPr/>
          <p:nvPr/>
        </p:nvCxnSpPr>
        <p:spPr>
          <a:xfrm>
            <a:off x="2343415" y="1530608"/>
            <a:ext cx="387438" cy="3743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pic>
        <p:nvPicPr>
          <p:cNvPr id="11" name="Picture 11" descr="C:\Users\aahamed\Desktop\Thai_Floods_f_nolege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1" y="1021821"/>
            <a:ext cx="3110124" cy="378849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781800" y="819090"/>
            <a:ext cx="1555663" cy="400110"/>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Southern Thailand Flooding as of 1/13/17</a:t>
            </a:r>
          </a:p>
        </p:txBody>
      </p:sp>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586094"/>
            <a:ext cx="1596720" cy="97650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066800"/>
            <a:ext cx="5764619" cy="172137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2" y="3634826"/>
            <a:ext cx="2362198" cy="369332"/>
          </a:xfrm>
          <a:prstGeom prst="rect">
            <a:avLst/>
          </a:prstGeom>
          <a:solidFill>
            <a:schemeClr val="bg1"/>
          </a:solidFill>
          <a:ln w="12700">
            <a:noFill/>
          </a:ln>
        </p:spPr>
        <p:txBody>
          <a:bodyPr wrap="square" rtlCol="0">
            <a:spAutoFit/>
          </a:bodyPr>
          <a:lstStyle/>
          <a:p>
            <a:pPr algn="ctr"/>
            <a:r>
              <a:rPr lang="en-US" sz="900" b="1" dirty="0">
                <a:latin typeface="+mj-lt"/>
              </a:rPr>
              <a:t>Impacted </a:t>
            </a:r>
            <a:r>
              <a:rPr lang="en-US" sz="900" b="1" dirty="0" err="1">
                <a:latin typeface="+mj-lt"/>
              </a:rPr>
              <a:t>Landcover</a:t>
            </a:r>
            <a:r>
              <a:rPr lang="en-US" sz="900" b="1" dirty="0">
                <a:latin typeface="+mj-lt"/>
              </a:rPr>
              <a:t> (</a:t>
            </a:r>
            <a:r>
              <a:rPr lang="en-US" sz="900" b="1" dirty="0" err="1">
                <a:latin typeface="+mj-lt"/>
              </a:rPr>
              <a:t>sq</a:t>
            </a:r>
            <a:r>
              <a:rPr lang="en-US" sz="900" b="1" dirty="0">
                <a:latin typeface="+mj-lt"/>
              </a:rPr>
              <a:t> km.) in Thailand (as of 1/13)</a:t>
            </a:r>
          </a:p>
        </p:txBody>
      </p:sp>
      <p:sp>
        <p:nvSpPr>
          <p:cNvPr id="34" name="TextBox 33"/>
          <p:cNvSpPr txBox="1"/>
          <p:nvPr/>
        </p:nvSpPr>
        <p:spPr>
          <a:xfrm>
            <a:off x="2100710" y="3623664"/>
            <a:ext cx="2827716" cy="369332"/>
          </a:xfrm>
          <a:prstGeom prst="rect">
            <a:avLst/>
          </a:prstGeom>
          <a:solidFill>
            <a:schemeClr val="bg1"/>
          </a:solidFill>
          <a:ln w="12700">
            <a:noFill/>
          </a:ln>
        </p:spPr>
        <p:txBody>
          <a:bodyPr wrap="square" rtlCol="0">
            <a:spAutoFit/>
          </a:bodyPr>
          <a:lstStyle/>
          <a:p>
            <a:pPr algn="ctr"/>
            <a:r>
              <a:rPr lang="en-US" sz="900" b="1" dirty="0">
                <a:latin typeface="+mj-lt"/>
              </a:rPr>
              <a:t>Population Exposed to Flooding</a:t>
            </a:r>
          </a:p>
          <a:p>
            <a:pPr algn="ctr"/>
            <a:r>
              <a:rPr lang="en-US" sz="900" b="1" dirty="0">
                <a:latin typeface="+mj-lt"/>
              </a:rPr>
              <a:t> (as of 1/13)</a:t>
            </a:r>
          </a:p>
        </p:txBody>
      </p:sp>
      <p:pic>
        <p:nvPicPr>
          <p:cNvPr id="3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346" y="3808329"/>
            <a:ext cx="787234" cy="476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35" y="4126430"/>
            <a:ext cx="1472365" cy="135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4126430"/>
            <a:ext cx="1064520" cy="134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nt-Up Arrow 8"/>
          <p:cNvSpPr/>
          <p:nvPr/>
        </p:nvSpPr>
        <p:spPr>
          <a:xfrm rot="10800000">
            <a:off x="900378" y="3263444"/>
            <a:ext cx="2640418" cy="401497"/>
          </a:xfrm>
          <a:prstGeom prst="bentUpArrow">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ent-Up Arrow 43"/>
          <p:cNvSpPr/>
          <p:nvPr/>
        </p:nvSpPr>
        <p:spPr>
          <a:xfrm rot="10800000">
            <a:off x="3352800" y="3263445"/>
            <a:ext cx="2507746" cy="409928"/>
          </a:xfrm>
          <a:prstGeom prst="bentUpArrow">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5011655" y="2265236"/>
            <a:ext cx="450763" cy="1260729"/>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Bent-Up Arrow 44"/>
          <p:cNvSpPr/>
          <p:nvPr/>
        </p:nvSpPr>
        <p:spPr>
          <a:xfrm rot="5400000">
            <a:off x="4149473" y="1403054"/>
            <a:ext cx="450763" cy="2985094"/>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ent-Up Arrow 46"/>
          <p:cNvSpPr/>
          <p:nvPr/>
        </p:nvSpPr>
        <p:spPr>
          <a:xfrm rot="5400000">
            <a:off x="3102228" y="355808"/>
            <a:ext cx="450763" cy="5079585"/>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133600" y="2895601"/>
            <a:ext cx="2819400" cy="215444"/>
          </a:xfrm>
          <a:prstGeom prst="rect">
            <a:avLst/>
          </a:prstGeom>
          <a:noFill/>
        </p:spPr>
        <p:txBody>
          <a:bodyPr wrap="square" rtlCol="0">
            <a:spAutoFit/>
          </a:bodyPr>
          <a:lstStyle/>
          <a:p>
            <a:r>
              <a:rPr lang="en-US" sz="800" b="1" dirty="0">
                <a:latin typeface="+mj-lt"/>
              </a:rPr>
              <a:t>Spectral Training and Image Classification</a:t>
            </a:r>
          </a:p>
        </p:txBody>
      </p:sp>
      <p:sp>
        <p:nvSpPr>
          <p:cNvPr id="48" name="TextBox 47"/>
          <p:cNvSpPr txBox="1"/>
          <p:nvPr/>
        </p:nvSpPr>
        <p:spPr>
          <a:xfrm>
            <a:off x="2514600" y="3200400"/>
            <a:ext cx="2819400" cy="215444"/>
          </a:xfrm>
          <a:prstGeom prst="rect">
            <a:avLst/>
          </a:prstGeom>
          <a:noFill/>
        </p:spPr>
        <p:txBody>
          <a:bodyPr wrap="square" rtlCol="0">
            <a:spAutoFit/>
          </a:bodyPr>
          <a:lstStyle/>
          <a:p>
            <a:r>
              <a:rPr lang="en-US" sz="800" b="1" dirty="0">
                <a:latin typeface="+mj-lt"/>
              </a:rPr>
              <a:t>Incorporate Socioeconomic Data</a:t>
            </a:r>
          </a:p>
        </p:txBody>
      </p:sp>
      <p:sp>
        <p:nvSpPr>
          <p:cNvPr id="49" name="TextBox 48"/>
          <p:cNvSpPr txBox="1"/>
          <p:nvPr/>
        </p:nvSpPr>
        <p:spPr>
          <a:xfrm>
            <a:off x="-2" y="2547108"/>
            <a:ext cx="685801"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Figure 1</a:t>
            </a:r>
          </a:p>
        </p:txBody>
      </p:sp>
      <p:sp>
        <p:nvSpPr>
          <p:cNvPr id="50" name="TextBox 49"/>
          <p:cNvSpPr txBox="1"/>
          <p:nvPr/>
        </p:nvSpPr>
        <p:spPr>
          <a:xfrm>
            <a:off x="1257300" y="2665068"/>
            <a:ext cx="228599"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A</a:t>
            </a:r>
          </a:p>
        </p:txBody>
      </p:sp>
      <p:sp>
        <p:nvSpPr>
          <p:cNvPr id="51" name="TextBox 50"/>
          <p:cNvSpPr txBox="1"/>
          <p:nvPr/>
        </p:nvSpPr>
        <p:spPr>
          <a:xfrm>
            <a:off x="3438524" y="2665067"/>
            <a:ext cx="228599"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B</a:t>
            </a:r>
          </a:p>
        </p:txBody>
      </p:sp>
      <p:sp>
        <p:nvSpPr>
          <p:cNvPr id="52" name="TextBox 51"/>
          <p:cNvSpPr txBox="1"/>
          <p:nvPr/>
        </p:nvSpPr>
        <p:spPr>
          <a:xfrm>
            <a:off x="5029201" y="2665066"/>
            <a:ext cx="228599"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C</a:t>
            </a:r>
          </a:p>
        </p:txBody>
      </p:sp>
      <p:sp>
        <p:nvSpPr>
          <p:cNvPr id="53" name="TextBox 52"/>
          <p:cNvSpPr txBox="1"/>
          <p:nvPr/>
        </p:nvSpPr>
        <p:spPr>
          <a:xfrm>
            <a:off x="5867402" y="1021821"/>
            <a:ext cx="685801"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Figure 2</a:t>
            </a:r>
          </a:p>
        </p:txBody>
      </p:sp>
      <p:sp>
        <p:nvSpPr>
          <p:cNvPr id="54" name="TextBox 53"/>
          <p:cNvSpPr txBox="1"/>
          <p:nvPr/>
        </p:nvSpPr>
        <p:spPr>
          <a:xfrm>
            <a:off x="2209800" y="5334000"/>
            <a:ext cx="685801"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Figure 3</a:t>
            </a:r>
          </a:p>
        </p:txBody>
      </p:sp>
      <p:sp>
        <p:nvSpPr>
          <p:cNvPr id="56" name="TextBox 55"/>
          <p:cNvSpPr txBox="1"/>
          <p:nvPr/>
        </p:nvSpPr>
        <p:spPr>
          <a:xfrm>
            <a:off x="671778" y="5363289"/>
            <a:ext cx="228599"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A</a:t>
            </a:r>
          </a:p>
        </p:txBody>
      </p:sp>
      <p:sp>
        <p:nvSpPr>
          <p:cNvPr id="57" name="TextBox 56"/>
          <p:cNvSpPr txBox="1"/>
          <p:nvPr/>
        </p:nvSpPr>
        <p:spPr>
          <a:xfrm>
            <a:off x="3048000" y="4046446"/>
            <a:ext cx="228599" cy="246221"/>
          </a:xfrm>
          <a:prstGeom prst="rect">
            <a:avLst/>
          </a:prstGeom>
          <a:solidFill>
            <a:schemeClr val="bg1"/>
          </a:solidFill>
          <a:ln>
            <a:solidFill>
              <a:schemeClr val="tx1"/>
            </a:solidFill>
          </a:ln>
        </p:spPr>
        <p:txBody>
          <a:bodyPr wrap="square" rtlCol="0">
            <a:spAutoFit/>
          </a:bodyPr>
          <a:lstStyle/>
          <a:p>
            <a:pPr algn="ctr"/>
            <a:r>
              <a:rPr lang="en-US" sz="1000" b="1" dirty="0">
                <a:latin typeface="Arial" pitchFamily="34" charset="0"/>
                <a:cs typeface="Arial" pitchFamily="34" charset="0"/>
              </a:rPr>
              <a:t>B</a:t>
            </a:r>
          </a:p>
        </p:txBody>
      </p:sp>
      <p:sp>
        <p:nvSpPr>
          <p:cNvPr id="33" name="TextBox 32"/>
          <p:cNvSpPr txBox="1"/>
          <p:nvPr/>
        </p:nvSpPr>
        <p:spPr>
          <a:xfrm>
            <a:off x="0" y="6525344"/>
            <a:ext cx="4283968" cy="338554"/>
          </a:xfrm>
          <a:prstGeom prst="rect">
            <a:avLst/>
          </a:prstGeom>
          <a:noFill/>
        </p:spPr>
        <p:txBody>
          <a:bodyPr wrap="square" rtlCol="0">
            <a:spAutoFit/>
          </a:bodyPr>
          <a:lstStyle/>
          <a:p>
            <a:pPr eaLnBrk="1" fontAlgn="auto" hangingPunct="1">
              <a:spcBef>
                <a:spcPts val="0"/>
              </a:spcBef>
              <a:spcAft>
                <a:spcPts val="0"/>
              </a:spcAft>
            </a:pPr>
            <a:r>
              <a:rPr lang="en-US" sz="1600" b="0" dirty="0">
                <a:solidFill>
                  <a:schemeClr val="tx1"/>
                </a:solidFill>
                <a:latin typeface="Calibri"/>
              </a:rPr>
              <a:t>Credit: A. </a:t>
            </a:r>
            <a:r>
              <a:rPr lang="en-US" sz="1600" b="0" dirty="0" err="1">
                <a:solidFill>
                  <a:schemeClr val="tx1"/>
                </a:solidFill>
                <a:latin typeface="Calibri"/>
              </a:rPr>
              <a:t>Ahamed</a:t>
            </a:r>
            <a:r>
              <a:rPr lang="en-US" sz="1600" b="0" dirty="0">
                <a:solidFill>
                  <a:schemeClr val="tx1"/>
                </a:solidFill>
                <a:latin typeface="Calibri"/>
              </a:rPr>
              <a:t>, J. </a:t>
            </a:r>
            <a:r>
              <a:rPr lang="en-US" sz="1600" b="0" dirty="0" err="1">
                <a:solidFill>
                  <a:schemeClr val="tx1"/>
                </a:solidFill>
                <a:latin typeface="Calibri"/>
              </a:rPr>
              <a:t>Bolten</a:t>
            </a:r>
            <a:r>
              <a:rPr lang="en-US" sz="1600" b="0" dirty="0">
                <a:solidFill>
                  <a:schemeClr val="tx1"/>
                </a:solidFill>
                <a:latin typeface="Calibri"/>
              </a:rPr>
              <a:t>, NASA GSFC</a:t>
            </a:r>
          </a:p>
        </p:txBody>
      </p:sp>
      <p:sp>
        <p:nvSpPr>
          <p:cNvPr id="37" name="Title 1"/>
          <p:cNvSpPr txBox="1">
            <a:spLocks/>
          </p:cNvSpPr>
          <p:nvPr/>
        </p:nvSpPr>
        <p:spPr bwMode="auto">
          <a:xfrm>
            <a:off x="0" y="2438"/>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903288" rtl="0" eaLnBrk="0" fontAlgn="base" hangingPunct="0">
              <a:spcBef>
                <a:spcPct val="0"/>
              </a:spcBef>
              <a:spcAft>
                <a:spcPct val="0"/>
              </a:spcAft>
              <a:defRPr sz="3600" b="1">
                <a:solidFill>
                  <a:schemeClr val="tx2"/>
                </a:solidFill>
                <a:latin typeface="+mj-lt"/>
                <a:ea typeface="+mj-ea"/>
                <a:cs typeface="+mj-cs"/>
              </a:defRPr>
            </a:lvl1pPr>
            <a:lvl2pPr algn="ctr" defTabSz="903288" rtl="0" eaLnBrk="0" fontAlgn="base" hangingPunct="0">
              <a:spcBef>
                <a:spcPct val="0"/>
              </a:spcBef>
              <a:spcAft>
                <a:spcPct val="0"/>
              </a:spcAft>
              <a:defRPr sz="3600" b="1">
                <a:solidFill>
                  <a:schemeClr val="tx2"/>
                </a:solidFill>
                <a:latin typeface="Times New Roman" pitchFamily="-112" charset="0"/>
              </a:defRPr>
            </a:lvl2pPr>
            <a:lvl3pPr algn="ctr" defTabSz="903288" rtl="0" eaLnBrk="0" fontAlgn="base" hangingPunct="0">
              <a:spcBef>
                <a:spcPct val="0"/>
              </a:spcBef>
              <a:spcAft>
                <a:spcPct val="0"/>
              </a:spcAft>
              <a:defRPr sz="3600" b="1">
                <a:solidFill>
                  <a:schemeClr val="tx2"/>
                </a:solidFill>
                <a:latin typeface="Times New Roman" pitchFamily="-112" charset="0"/>
              </a:defRPr>
            </a:lvl3pPr>
            <a:lvl4pPr algn="ctr" defTabSz="903288" rtl="0" eaLnBrk="0" fontAlgn="base" hangingPunct="0">
              <a:spcBef>
                <a:spcPct val="0"/>
              </a:spcBef>
              <a:spcAft>
                <a:spcPct val="0"/>
              </a:spcAft>
              <a:defRPr sz="3600" b="1">
                <a:solidFill>
                  <a:schemeClr val="tx2"/>
                </a:solidFill>
                <a:latin typeface="Times New Roman" pitchFamily="-112" charset="0"/>
              </a:defRPr>
            </a:lvl4pPr>
            <a:lvl5pPr algn="ctr" defTabSz="903288" rtl="0" eaLnBrk="0" fontAlgn="base" hangingPunct="0">
              <a:spcBef>
                <a:spcPct val="0"/>
              </a:spcBef>
              <a:spcAft>
                <a:spcPct val="0"/>
              </a:spcAft>
              <a:defRPr sz="3600" b="1">
                <a:solidFill>
                  <a:schemeClr val="tx2"/>
                </a:solidFill>
                <a:latin typeface="Times New Roman" pitchFamily="-112" charset="0"/>
              </a:defRPr>
            </a:lvl5pPr>
            <a:lvl6pPr marL="457200" algn="ctr" defTabSz="903288" rtl="0" eaLnBrk="0" fontAlgn="base" hangingPunct="0">
              <a:spcBef>
                <a:spcPct val="0"/>
              </a:spcBef>
              <a:spcAft>
                <a:spcPct val="0"/>
              </a:spcAft>
              <a:defRPr sz="3600" b="1">
                <a:solidFill>
                  <a:schemeClr val="tx2"/>
                </a:solidFill>
                <a:latin typeface="Times New Roman" pitchFamily="-112" charset="0"/>
              </a:defRPr>
            </a:lvl6pPr>
            <a:lvl7pPr marL="914400" algn="ctr" defTabSz="903288" rtl="0" eaLnBrk="0" fontAlgn="base" hangingPunct="0">
              <a:spcBef>
                <a:spcPct val="0"/>
              </a:spcBef>
              <a:spcAft>
                <a:spcPct val="0"/>
              </a:spcAft>
              <a:defRPr sz="3600" b="1">
                <a:solidFill>
                  <a:schemeClr val="tx2"/>
                </a:solidFill>
                <a:latin typeface="Times New Roman" pitchFamily="-112" charset="0"/>
              </a:defRPr>
            </a:lvl7pPr>
            <a:lvl8pPr marL="1371600" algn="ctr" defTabSz="903288" rtl="0" eaLnBrk="0" fontAlgn="base" hangingPunct="0">
              <a:spcBef>
                <a:spcPct val="0"/>
              </a:spcBef>
              <a:spcAft>
                <a:spcPct val="0"/>
              </a:spcAft>
              <a:defRPr sz="3600" b="1">
                <a:solidFill>
                  <a:schemeClr val="tx2"/>
                </a:solidFill>
                <a:latin typeface="Times New Roman" pitchFamily="-112" charset="0"/>
              </a:defRPr>
            </a:lvl8pPr>
            <a:lvl9pPr marL="1828800" algn="ctr" defTabSz="903288" rtl="0" eaLnBrk="0" fontAlgn="base" hangingPunct="0">
              <a:spcBef>
                <a:spcPct val="0"/>
              </a:spcBef>
              <a:spcAft>
                <a:spcPct val="0"/>
              </a:spcAft>
              <a:defRPr sz="3600" b="1">
                <a:solidFill>
                  <a:schemeClr val="tx2"/>
                </a:solidFill>
                <a:latin typeface="Times New Roman" pitchFamily="-112" charset="0"/>
              </a:defRPr>
            </a:lvl9pPr>
          </a:lstStyle>
          <a:p>
            <a:pPr eaLnBrk="1" hangingPunct="1"/>
            <a:r>
              <a:rPr lang="en-GB" altLang="en-US" sz="3200" kern="0" dirty="0">
                <a:ea typeface="ＭＳ Ｐゴシック" pitchFamily="34" charset="-128"/>
                <a:cs typeface="Tahoma" pitchFamily="34" charset="0"/>
              </a:rPr>
              <a:t>New Real-Time Flood Products</a:t>
            </a:r>
            <a:endParaRPr lang="en-US" altLang="en-US" sz="3200" kern="0" dirty="0">
              <a:ea typeface="ＭＳ Ｐゴシック" pitchFamily="34" charset="-128"/>
              <a:cs typeface="Tahoma" pitchFamily="34" charset="0"/>
            </a:endParaRPr>
          </a:p>
        </p:txBody>
      </p:sp>
      <p:sp>
        <p:nvSpPr>
          <p:cNvPr id="38" name="Slide Number Placeholder 5"/>
          <p:cNvSpPr txBox="1">
            <a:spLocks/>
          </p:cNvSpPr>
          <p:nvPr/>
        </p:nvSpPr>
        <p:spPr>
          <a:xfrm>
            <a:off x="8244408" y="6400800"/>
            <a:ext cx="899592"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FB26ADF-E5C3-4D35-8271-D89C6E4F5C72}" type="slidenum">
              <a:rPr kumimoji="0" lang="en-US" altLang="en-US" sz="1600" b="1" i="0" u="none" strike="noStrike" kern="1200" cap="none" spc="0" normalizeH="0" baseline="0" noProof="0" smtClean="0">
                <a:ln>
                  <a:noFill/>
                </a:ln>
                <a:solidFill>
                  <a:schemeClr val="tx2"/>
                </a:solidFill>
                <a:effectLst/>
                <a:uLnTx/>
                <a:uFillTx/>
                <a:latin typeface="Times New Roman" pitchFamily="18" charset="0"/>
                <a:ea typeface="+mn-ea"/>
                <a:cs typeface="+mn-cs"/>
              </a:rPr>
              <a:t>5</a:t>
            </a:fld>
            <a:endParaRPr kumimoji="0" lang="en-US" altLang="en-US" sz="1600" b="1"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0700598"/>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14400"/>
          </a:xfrm>
        </p:spPr>
        <p:txBody>
          <a:bodyPr/>
          <a:lstStyle/>
          <a:p>
            <a:r>
              <a:rPr lang="en-US" altLang="en-US" sz="3200" dirty="0"/>
              <a:t>Better Flood Observations for Better Forecasts</a:t>
            </a:r>
          </a:p>
        </p:txBody>
      </p:sp>
      <p:sp>
        <p:nvSpPr>
          <p:cNvPr id="6" name="Slide Number Placeholder 5"/>
          <p:cNvSpPr>
            <a:spLocks noGrp="1"/>
          </p:cNvSpPr>
          <p:nvPr>
            <p:ph type="sldNum" sz="quarter" idx="10"/>
          </p:nvPr>
        </p:nvSpPr>
        <p:spPr>
          <a:xfrm>
            <a:off x="8172400" y="6400800"/>
            <a:ext cx="971600" cy="457200"/>
          </a:xfrm>
        </p:spPr>
        <p:txBody>
          <a:bodyPr/>
          <a:lstStyle/>
          <a:p>
            <a:fld id="{3A86AE8E-D549-4C81-A371-621FC48DD807}" type="slidenum">
              <a:rPr lang="en-US" altLang="en-US" smtClean="0"/>
              <a:pPr/>
              <a:t>6</a:t>
            </a:fld>
            <a:endParaRPr lang="en-US" altLang="en-US" dirty="0"/>
          </a:p>
        </p:txBody>
      </p:sp>
      <p:sp>
        <p:nvSpPr>
          <p:cNvPr id="19458" name="AutoShape 2" descr="imap://bob%2Ekuligowski%40noaa%2Egov@imap.gmail.com:993/fetch%3EUID%3E/INBOX%3E144349?part=1.2&amp;type=image/jpeg&amp;filename=NASA_AIST_Africa_supersit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imap://bob%2Ekuligowski%40noaa%2Egov@imap.gmail.com:993/fetch%3EUID%3E/INBOX%3E144349?part=1.2&amp;type=image/jpeg&amp;filename=NASA_AIST_Africa_supersit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imap://bob%2Ekuligowski%40noaa%2Egov@imap.gmail.com:993/fetch%3EUID%3E/INBOX%3E144349?part=1.2&amp;type=image/jpeg&amp;filename=NASA_AIST_Africa_supersit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a:spLocks noGrp="1"/>
          </p:cNvSpPr>
          <p:nvPr>
            <p:ph idx="1"/>
          </p:nvPr>
        </p:nvSpPr>
        <p:spPr>
          <a:xfrm>
            <a:off x="467544" y="5877272"/>
            <a:ext cx="8280920" cy="648295"/>
          </a:xfrm>
        </p:spPr>
        <p:txBody>
          <a:bodyPr/>
          <a:lstStyle/>
          <a:p>
            <a:pPr marL="3175" indent="-3175">
              <a:lnSpc>
                <a:spcPct val="90000"/>
              </a:lnSpc>
              <a:spcBef>
                <a:spcPts val="600"/>
              </a:spcBef>
              <a:buNone/>
            </a:pPr>
            <a:r>
              <a:rPr lang="en-US" altLang="en-US" sz="2000" dirty="0"/>
              <a:t>More realistic and complete stream networks from EO data leads to improved flood model simulations in regions with few gauges (Credit: G. Schumann, UCLA)</a:t>
            </a:r>
            <a:endParaRPr lang="en-US" altLang="en-US" sz="18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3988" r="14584" b="8929"/>
          <a:stretch/>
        </p:blipFill>
        <p:spPr>
          <a:xfrm>
            <a:off x="1331640" y="943677"/>
            <a:ext cx="4572000" cy="4371980"/>
          </a:xfrm>
          <a:prstGeom prst="rect">
            <a:avLst/>
          </a:prstGeom>
        </p:spPr>
      </p:pic>
      <p:sp>
        <p:nvSpPr>
          <p:cNvPr id="10" name="TextBox 9"/>
          <p:cNvSpPr txBox="1"/>
          <p:nvPr/>
        </p:nvSpPr>
        <p:spPr>
          <a:xfrm>
            <a:off x="-60851" y="1598625"/>
            <a:ext cx="1680523" cy="3693319"/>
          </a:xfrm>
          <a:prstGeom prst="rect">
            <a:avLst/>
          </a:prstGeom>
          <a:noFill/>
        </p:spPr>
        <p:txBody>
          <a:bodyPr wrap="square" rtlCol="0">
            <a:spAutoFit/>
          </a:bodyPr>
          <a:lstStyle/>
          <a:p>
            <a:r>
              <a:rPr lang="en-US" sz="1800" dirty="0">
                <a:solidFill>
                  <a:srgbClr val="FF00FF"/>
                </a:solidFill>
              </a:rPr>
              <a:t>Pink outline</a:t>
            </a:r>
            <a:r>
              <a:rPr lang="en-US" sz="1800" dirty="0"/>
              <a:t>: </a:t>
            </a:r>
            <a:r>
              <a:rPr lang="en-US" sz="1800" b="0" dirty="0"/>
              <a:t>Simulation based on </a:t>
            </a:r>
            <a:r>
              <a:rPr lang="en-US" sz="1800" b="0" dirty="0" err="1"/>
              <a:t>HydroSHEDS</a:t>
            </a:r>
            <a:r>
              <a:rPr lang="en-US" sz="1800" b="0" dirty="0"/>
              <a:t> stream network &amp; river widths. </a:t>
            </a:r>
          </a:p>
          <a:p>
            <a:r>
              <a:rPr lang="en-US" sz="1800" dirty="0">
                <a:solidFill>
                  <a:srgbClr val="0066FF"/>
                </a:solidFill>
              </a:rPr>
              <a:t>Blue area</a:t>
            </a:r>
            <a:r>
              <a:rPr lang="en-US" sz="1800" dirty="0"/>
              <a:t>: </a:t>
            </a:r>
            <a:r>
              <a:rPr lang="en-US" sz="1800" b="0" dirty="0"/>
              <a:t>Simulation based on Landsat-derived stream networks &amp; river widths.</a:t>
            </a:r>
          </a:p>
        </p:txBody>
      </p:sp>
      <p:sp>
        <p:nvSpPr>
          <p:cNvPr id="11" name="Rectangle 10"/>
          <p:cNvSpPr/>
          <p:nvPr/>
        </p:nvSpPr>
        <p:spPr bwMode="auto">
          <a:xfrm>
            <a:off x="3059832" y="2750753"/>
            <a:ext cx="1224136" cy="576064"/>
          </a:xfrm>
          <a:prstGeom prst="rect">
            <a:avLst/>
          </a:prstGeom>
          <a:noFill/>
          <a:ln w="2857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03288"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Times New Roman" pitchFamily="-112" charset="0"/>
            </a:endParaRPr>
          </a:p>
        </p:txBody>
      </p:sp>
      <p:cxnSp>
        <p:nvCxnSpPr>
          <p:cNvPr id="12" name="Straight Connector 11"/>
          <p:cNvCxnSpPr/>
          <p:nvPr/>
        </p:nvCxnSpPr>
        <p:spPr bwMode="auto">
          <a:xfrm flipV="1">
            <a:off x="3059832" y="1121564"/>
            <a:ext cx="2380801" cy="1629189"/>
          </a:xfrm>
          <a:prstGeom prst="line">
            <a:avLst/>
          </a:prstGeom>
          <a:solidFill>
            <a:srgbClr val="FFCC66"/>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059832" y="3326817"/>
            <a:ext cx="2380801" cy="963099"/>
          </a:xfrm>
          <a:prstGeom prst="line">
            <a:avLst/>
          </a:prstGeom>
          <a:solidFill>
            <a:srgbClr val="FFCC66"/>
          </a:solidFill>
          <a:ln w="28575" cap="flat" cmpd="sng" algn="ctr">
            <a:solidFill>
              <a:schemeClr val="tx1"/>
            </a:solidFill>
            <a:prstDash val="solid"/>
            <a:round/>
            <a:headEnd type="none" w="med" len="med"/>
            <a:tailEnd type="none" w="med" len="med"/>
          </a:ln>
          <a:effectLst/>
        </p:spPr>
      </p:cxnSp>
      <p:pic>
        <p:nvPicPr>
          <p:cNvPr id="14" name="Picture 13" descr="NASA_AIST_Africa_supersite.jpg"/>
          <p:cNvPicPr>
            <a:picLocks noChangeAspect="1"/>
          </p:cNvPicPr>
          <p:nvPr/>
        </p:nvPicPr>
        <p:blipFill rotWithShape="1">
          <a:blip r:embed="rId3" cstate="print"/>
          <a:srcRect l="6126" t="43020" r="47500" b="3314"/>
          <a:stretch/>
        </p:blipFill>
        <p:spPr>
          <a:xfrm>
            <a:off x="5419883" y="1163492"/>
            <a:ext cx="3657600" cy="3174521"/>
          </a:xfrm>
          <a:prstGeom prst="rect">
            <a:avLst/>
          </a:prstGeom>
        </p:spPr>
      </p:pic>
    </p:spTree>
    <p:extLst>
      <p:ext uri="{BB962C8B-B14F-4D97-AF65-F5344CB8AC3E}">
        <p14:creationId xmlns:p14="http://schemas.microsoft.com/office/powerpoint/2010/main" val="417161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stretch>
            <a:fillRect/>
          </a:stretch>
        </p:blipFill>
        <p:spPr>
          <a:xfrm>
            <a:off x="3973397" y="517718"/>
            <a:ext cx="5089077" cy="5297883"/>
          </a:xfrm>
          <a:prstGeom prst="rect">
            <a:avLst/>
          </a:prstGeom>
        </p:spPr>
      </p:pic>
      <p:pic>
        <p:nvPicPr>
          <p:cNvPr id="4" name="Picture 3"/>
          <p:cNvPicPr>
            <a:picLocks noChangeAspect="1"/>
          </p:cNvPicPr>
          <p:nvPr/>
        </p:nvPicPr>
        <p:blipFill rotWithShape="1">
          <a:blip r:embed="rId3" cstate="print"/>
          <a:srcRect l="14688" b="5847"/>
          <a:stretch/>
        </p:blipFill>
        <p:spPr>
          <a:xfrm>
            <a:off x="0" y="188640"/>
            <a:ext cx="2085336" cy="2327892"/>
          </a:xfrm>
          <a:prstGeom prst="rect">
            <a:avLst/>
          </a:prstGeom>
        </p:spPr>
      </p:pic>
      <p:pic>
        <p:nvPicPr>
          <p:cNvPr id="5" name="Picture 4"/>
          <p:cNvPicPr>
            <a:picLocks noChangeAspect="1"/>
          </p:cNvPicPr>
          <p:nvPr/>
        </p:nvPicPr>
        <p:blipFill rotWithShape="1">
          <a:blip r:embed="rId4" cstate="print"/>
          <a:srcRect b="8023"/>
          <a:stretch/>
        </p:blipFill>
        <p:spPr>
          <a:xfrm>
            <a:off x="0" y="2564904"/>
            <a:ext cx="2065889" cy="2102179"/>
          </a:xfrm>
          <a:prstGeom prst="rect">
            <a:avLst/>
          </a:prstGeom>
        </p:spPr>
      </p:pic>
      <p:sp>
        <p:nvSpPr>
          <p:cNvPr id="11" name="Right Brace 10"/>
          <p:cNvSpPr/>
          <p:nvPr/>
        </p:nvSpPr>
        <p:spPr>
          <a:xfrm>
            <a:off x="3491880" y="764703"/>
            <a:ext cx="481519" cy="5975461"/>
          </a:xfrm>
          <a:prstGeom prst="rightBrace">
            <a:avLst>
              <a:gd name="adj1" fmla="val 8333"/>
              <a:gd name="adj2" fmla="val 4957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sz="1800" b="0">
              <a:solidFill>
                <a:prstClr val="black"/>
              </a:solidFill>
            </a:endParaRPr>
          </a:p>
        </p:txBody>
      </p:sp>
      <p:pic>
        <p:nvPicPr>
          <p:cNvPr id="12" name="Picture 11"/>
          <p:cNvPicPr>
            <a:picLocks noChangeAspect="1"/>
          </p:cNvPicPr>
          <p:nvPr/>
        </p:nvPicPr>
        <p:blipFill>
          <a:blip r:embed="rId5" cstate="print"/>
          <a:stretch>
            <a:fillRect/>
          </a:stretch>
        </p:blipFill>
        <p:spPr>
          <a:xfrm>
            <a:off x="0" y="4653136"/>
            <a:ext cx="2065889" cy="2094860"/>
          </a:xfrm>
          <a:prstGeom prst="rect">
            <a:avLst/>
          </a:prstGeom>
        </p:spPr>
      </p:pic>
      <p:sp>
        <p:nvSpPr>
          <p:cNvPr id="13" name="TextBox 12"/>
          <p:cNvSpPr txBox="1"/>
          <p:nvPr/>
        </p:nvSpPr>
        <p:spPr>
          <a:xfrm>
            <a:off x="2123728" y="908720"/>
            <a:ext cx="1655810" cy="1384995"/>
          </a:xfrm>
          <a:prstGeom prst="rect">
            <a:avLst/>
          </a:prstGeom>
          <a:noFill/>
        </p:spPr>
        <p:txBody>
          <a:bodyPr wrap="square" rtlCol="0">
            <a:spAutoFit/>
          </a:bodyPr>
          <a:lstStyle/>
          <a:p>
            <a:pPr eaLnBrk="1" fontAlgn="auto" hangingPunct="1">
              <a:spcBef>
                <a:spcPts val="0"/>
              </a:spcBef>
              <a:spcAft>
                <a:spcPts val="0"/>
              </a:spcAft>
            </a:pPr>
            <a:r>
              <a:rPr lang="en-US" sz="1400" b="0" dirty="0">
                <a:solidFill>
                  <a:prstClr val="black"/>
                </a:solidFill>
                <a:cs typeface="Times New Roman" pitchFamily="18" charset="0"/>
              </a:rPr>
              <a:t>2-D flood model simulation based on Water Balance Model (WBM) long-term simulated hydrologic flows</a:t>
            </a:r>
          </a:p>
        </p:txBody>
      </p:sp>
      <p:sp>
        <p:nvSpPr>
          <p:cNvPr id="14" name="TextBox 13"/>
          <p:cNvSpPr txBox="1"/>
          <p:nvPr/>
        </p:nvSpPr>
        <p:spPr>
          <a:xfrm>
            <a:off x="2051720" y="2852936"/>
            <a:ext cx="1656184" cy="1600438"/>
          </a:xfrm>
          <a:prstGeom prst="rect">
            <a:avLst/>
          </a:prstGeom>
          <a:noFill/>
        </p:spPr>
        <p:txBody>
          <a:bodyPr wrap="square" rtlCol="0">
            <a:spAutoFit/>
          </a:bodyPr>
          <a:lstStyle/>
          <a:p>
            <a:pPr eaLnBrk="1" fontAlgn="auto" hangingPunct="1">
              <a:spcBef>
                <a:spcPts val="0"/>
              </a:spcBef>
              <a:spcAft>
                <a:spcPts val="0"/>
              </a:spcAft>
            </a:pPr>
            <a:r>
              <a:rPr lang="en-US" sz="1400" b="0" dirty="0">
                <a:solidFill>
                  <a:prstClr val="black"/>
                </a:solidFill>
                <a:cs typeface="Times New Roman" pitchFamily="18" charset="0"/>
              </a:rPr>
              <a:t>ALOS-PALSAR L-band flood image of the 2015 event. RGB composite of multiple polarizations (HV, HH, HV/HH)</a:t>
            </a:r>
          </a:p>
        </p:txBody>
      </p:sp>
      <p:sp>
        <p:nvSpPr>
          <p:cNvPr id="15" name="TextBox 14"/>
          <p:cNvSpPr txBox="1"/>
          <p:nvPr/>
        </p:nvSpPr>
        <p:spPr>
          <a:xfrm>
            <a:off x="2051720" y="4869160"/>
            <a:ext cx="1681589" cy="1600438"/>
          </a:xfrm>
          <a:prstGeom prst="rect">
            <a:avLst/>
          </a:prstGeom>
          <a:noFill/>
        </p:spPr>
        <p:txBody>
          <a:bodyPr wrap="square" rtlCol="0">
            <a:spAutoFit/>
          </a:bodyPr>
          <a:lstStyle/>
          <a:p>
            <a:pPr eaLnBrk="1" fontAlgn="auto" hangingPunct="1">
              <a:spcBef>
                <a:spcPts val="0"/>
              </a:spcBef>
              <a:spcAft>
                <a:spcPts val="0"/>
              </a:spcAft>
            </a:pPr>
            <a:r>
              <a:rPr lang="en-US" sz="1400" b="0" dirty="0">
                <a:solidFill>
                  <a:prstClr val="black"/>
                </a:solidFill>
                <a:cs typeface="Times New Roman" pitchFamily="18" charset="0"/>
              </a:rPr>
              <a:t>Detailed land cover classification (2009) based on ESA’s GLOBCOVER: </a:t>
            </a:r>
            <a:r>
              <a:rPr lang="en-US" sz="1400" b="0" dirty="0">
                <a:solidFill>
                  <a:prstClr val="black"/>
                </a:solidFill>
                <a:cs typeface="Times New Roman" pitchFamily="18" charset="0"/>
                <a:hlinkClick r:id="rId6"/>
              </a:rPr>
              <a:t>http://due.esrin.esa.int/page_globcover.php</a:t>
            </a:r>
            <a:endParaRPr lang="en-US" sz="1400" b="0" dirty="0">
              <a:solidFill>
                <a:prstClr val="black"/>
              </a:solidFill>
              <a:cs typeface="Times New Roman" pitchFamily="18" charset="0"/>
            </a:endParaRPr>
          </a:p>
        </p:txBody>
      </p:sp>
      <p:sp>
        <p:nvSpPr>
          <p:cNvPr id="19" name="TextBox 18"/>
          <p:cNvSpPr txBox="1"/>
          <p:nvPr/>
        </p:nvSpPr>
        <p:spPr>
          <a:xfrm>
            <a:off x="3779913" y="5661248"/>
            <a:ext cx="5364088" cy="954107"/>
          </a:xfrm>
          <a:prstGeom prst="rect">
            <a:avLst/>
          </a:prstGeom>
          <a:noFill/>
        </p:spPr>
        <p:txBody>
          <a:bodyPr wrap="square" rtlCol="0">
            <a:spAutoFit/>
          </a:bodyPr>
          <a:lstStyle/>
          <a:p>
            <a:pPr eaLnBrk="1" fontAlgn="auto" hangingPunct="1">
              <a:spcBef>
                <a:spcPts val="0"/>
              </a:spcBef>
              <a:spcAft>
                <a:spcPts val="0"/>
              </a:spcAft>
            </a:pPr>
            <a:r>
              <a:rPr lang="en-US" sz="1400" b="0" dirty="0">
                <a:solidFill>
                  <a:prstClr val="black"/>
                </a:solidFill>
                <a:cs typeface="Times New Roman" pitchFamily="18" charset="0"/>
              </a:rPr>
              <a:t>Coupled WBM-LISFLOOD-FP flood model is capable of simulating floodplain depth magnitudes. Cross-validating those with ALOS L-band polarizations for different flooded vegetation can improve satellite-based flood mapping.</a:t>
            </a:r>
          </a:p>
        </p:txBody>
      </p:sp>
      <p:sp>
        <p:nvSpPr>
          <p:cNvPr id="20" name="TextBox 19"/>
          <p:cNvSpPr txBox="1"/>
          <p:nvPr/>
        </p:nvSpPr>
        <p:spPr>
          <a:xfrm>
            <a:off x="3779912" y="6550223"/>
            <a:ext cx="5364088" cy="307777"/>
          </a:xfrm>
          <a:prstGeom prst="rect">
            <a:avLst/>
          </a:prstGeom>
          <a:noFill/>
        </p:spPr>
        <p:txBody>
          <a:bodyPr wrap="square" rtlCol="0">
            <a:spAutoFit/>
          </a:bodyPr>
          <a:lstStyle/>
          <a:p>
            <a:pPr eaLnBrk="1" fontAlgn="auto" hangingPunct="1">
              <a:spcBef>
                <a:spcPts val="0"/>
              </a:spcBef>
              <a:spcAft>
                <a:spcPts val="0"/>
              </a:spcAft>
            </a:pPr>
            <a:r>
              <a:rPr lang="en-US" sz="1400" b="0" dirty="0">
                <a:solidFill>
                  <a:prstClr val="black"/>
                </a:solidFill>
                <a:cs typeface="Times New Roman" pitchFamily="18" charset="0"/>
              </a:rPr>
              <a:t>Contributors: G. Schumann, V. Dang, A. Kettner &amp; B. Brakenridge</a:t>
            </a:r>
          </a:p>
        </p:txBody>
      </p:sp>
      <p:sp>
        <p:nvSpPr>
          <p:cNvPr id="21"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a:ea typeface="+mj-ea"/>
                <a:cs typeface="+mj-cs"/>
              </a:rPr>
              <a:t>Better Forecasts of Flood Depth</a:t>
            </a:r>
          </a:p>
        </p:txBody>
      </p:sp>
      <p:sp>
        <p:nvSpPr>
          <p:cNvPr id="16" name="Slide Number Placeholder 3"/>
          <p:cNvSpPr>
            <a:spLocks noGrp="1"/>
          </p:cNvSpPr>
          <p:nvPr>
            <p:ph type="sldNum" sz="quarter" idx="12"/>
          </p:nvPr>
        </p:nvSpPr>
        <p:spPr>
          <a:xfrm>
            <a:off x="8172400" y="6381328"/>
            <a:ext cx="971600" cy="478715"/>
          </a:xfrm>
        </p:spPr>
        <p:txBody>
          <a:bodyPr anchor="t" anchorCtr="0"/>
          <a:lstStyle/>
          <a:p>
            <a:pPr algn="ctr"/>
            <a:fld id="{F1984C16-E69B-4276-9BBE-1E9C49ADA144}" type="slidenum">
              <a:rPr lang="en-US" sz="1600" smtClean="0">
                <a:solidFill>
                  <a:schemeClr val="tx1"/>
                </a:solidFill>
              </a:rPr>
              <a:t>7</a:t>
            </a:fld>
            <a:endParaRPr lang="en-US" sz="1600" dirty="0">
              <a:solidFill>
                <a:schemeClr val="tx1"/>
              </a:solidFill>
            </a:endParaRPr>
          </a:p>
        </p:txBody>
      </p:sp>
    </p:spTree>
    <p:extLst>
      <p:ext uri="{BB962C8B-B14F-4D97-AF65-F5344CB8AC3E}">
        <p14:creationId xmlns:p14="http://schemas.microsoft.com/office/powerpoint/2010/main" val="264910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a:ea typeface="+mj-ea"/>
                <a:cs typeface="+mj-cs"/>
              </a:rPr>
              <a:t>Local Capacity for Flood Modeling</a:t>
            </a:r>
          </a:p>
        </p:txBody>
      </p:sp>
      <p:sp>
        <p:nvSpPr>
          <p:cNvPr id="25" name="Content Placeholder 2"/>
          <p:cNvSpPr txBox="1">
            <a:spLocks/>
          </p:cNvSpPr>
          <p:nvPr/>
        </p:nvSpPr>
        <p:spPr bwMode="auto">
          <a:xfrm>
            <a:off x="539752" y="1124744"/>
            <a:ext cx="5204878"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6075" indent="-346075" algn="l" defTabSz="903288" rtl="0" eaLnBrk="0" fontAlgn="base" hangingPunct="0">
              <a:lnSpc>
                <a:spcPct val="85000"/>
              </a:lnSpc>
              <a:spcBef>
                <a:spcPct val="45000"/>
              </a:spcBef>
              <a:spcAft>
                <a:spcPct val="0"/>
              </a:spcAft>
              <a:buChar char="•"/>
              <a:defRPr sz="3200">
                <a:solidFill>
                  <a:schemeClr val="tx1"/>
                </a:solidFill>
                <a:latin typeface="+mn-lt"/>
                <a:ea typeface="+mn-ea"/>
                <a:cs typeface="+mn-cs"/>
              </a:defRPr>
            </a:lvl1pPr>
            <a:lvl2pPr marL="803275" indent="-342900" algn="l" defTabSz="903288" rtl="0" eaLnBrk="0" fontAlgn="base" hangingPunct="0">
              <a:lnSpc>
                <a:spcPct val="85000"/>
              </a:lnSpc>
              <a:spcBef>
                <a:spcPct val="20000"/>
              </a:spcBef>
              <a:spcAft>
                <a:spcPct val="0"/>
              </a:spcAft>
              <a:buChar char="•"/>
              <a:defRPr sz="2800">
                <a:solidFill>
                  <a:schemeClr val="tx1"/>
                </a:solidFill>
                <a:latin typeface="+mn-lt"/>
              </a:defRPr>
            </a:lvl2pPr>
            <a:lvl3pPr marL="1103313" indent="-185738" algn="l" defTabSz="903288" rtl="0" eaLnBrk="0" fontAlgn="base" hangingPunct="0">
              <a:spcBef>
                <a:spcPct val="20000"/>
              </a:spcBef>
              <a:spcAft>
                <a:spcPct val="0"/>
              </a:spcAft>
              <a:buChar char="•"/>
              <a:defRPr sz="2400">
                <a:solidFill>
                  <a:schemeClr val="tx1"/>
                </a:solidFill>
                <a:latin typeface="+mn-lt"/>
              </a:defRPr>
            </a:lvl3pPr>
            <a:lvl4pPr marL="1549400" indent="-195263" algn="l" defTabSz="903288" rtl="0" eaLnBrk="0" fontAlgn="base" hangingPunct="0">
              <a:spcBef>
                <a:spcPct val="20000"/>
              </a:spcBef>
              <a:spcAft>
                <a:spcPct val="0"/>
              </a:spcAft>
              <a:buChar char="•"/>
              <a:defRPr sz="2400">
                <a:solidFill>
                  <a:schemeClr val="tx1"/>
                </a:solidFill>
                <a:latin typeface="+mn-lt"/>
              </a:defRPr>
            </a:lvl4pPr>
            <a:lvl5pPr marL="2006600" indent="-201613" algn="l" defTabSz="903288" rtl="0" eaLnBrk="0" fontAlgn="base" hangingPunct="0">
              <a:spcBef>
                <a:spcPct val="20000"/>
              </a:spcBef>
              <a:spcAft>
                <a:spcPct val="0"/>
              </a:spcAft>
              <a:buChar char="•"/>
              <a:defRPr sz="2400">
                <a:solidFill>
                  <a:schemeClr val="tx1"/>
                </a:solidFill>
                <a:latin typeface="+mn-lt"/>
              </a:defRPr>
            </a:lvl5pPr>
            <a:lvl6pPr marL="2463800" indent="-201613" algn="l" defTabSz="903288" rtl="0" eaLnBrk="0" fontAlgn="base" hangingPunct="0">
              <a:spcBef>
                <a:spcPct val="20000"/>
              </a:spcBef>
              <a:spcAft>
                <a:spcPct val="0"/>
              </a:spcAft>
              <a:buChar char="•"/>
              <a:defRPr sz="2400">
                <a:solidFill>
                  <a:schemeClr val="tx1"/>
                </a:solidFill>
                <a:latin typeface="+mn-lt"/>
              </a:defRPr>
            </a:lvl6pPr>
            <a:lvl7pPr marL="2921000" indent="-201613" algn="l" defTabSz="903288" rtl="0" eaLnBrk="0" fontAlgn="base" hangingPunct="0">
              <a:spcBef>
                <a:spcPct val="20000"/>
              </a:spcBef>
              <a:spcAft>
                <a:spcPct val="0"/>
              </a:spcAft>
              <a:buChar char="•"/>
              <a:defRPr sz="2400">
                <a:solidFill>
                  <a:schemeClr val="tx1"/>
                </a:solidFill>
                <a:latin typeface="+mn-lt"/>
              </a:defRPr>
            </a:lvl7pPr>
            <a:lvl8pPr marL="3378200" indent="-201613" algn="l" defTabSz="903288" rtl="0" eaLnBrk="0" fontAlgn="base" hangingPunct="0">
              <a:spcBef>
                <a:spcPct val="20000"/>
              </a:spcBef>
              <a:spcAft>
                <a:spcPct val="0"/>
              </a:spcAft>
              <a:buChar char="•"/>
              <a:defRPr sz="2400">
                <a:solidFill>
                  <a:schemeClr val="tx1"/>
                </a:solidFill>
                <a:latin typeface="+mn-lt"/>
              </a:defRPr>
            </a:lvl8pPr>
            <a:lvl9pPr marL="3835400" indent="-201613" algn="l" defTabSz="903288" rtl="0" eaLnBrk="0" fontAlgn="base" hangingPunct="0">
              <a:spcBef>
                <a:spcPct val="20000"/>
              </a:spcBef>
              <a:spcAft>
                <a:spcPct val="0"/>
              </a:spcAft>
              <a:buChar char="•"/>
              <a:defRPr sz="2400">
                <a:solidFill>
                  <a:schemeClr val="tx1"/>
                </a:solidFill>
                <a:latin typeface="+mn-lt"/>
              </a:defRPr>
            </a:lvl9pPr>
          </a:lstStyle>
          <a:p>
            <a:pPr marL="346075" marR="0" lvl="0" indent="-346075" algn="l" defTabSz="903288" rtl="0" eaLnBrk="0" fontAlgn="base" latinLnBrk="0" hangingPunct="0">
              <a:lnSpc>
                <a:spcPct val="100000"/>
              </a:lnSpc>
              <a:spcBef>
                <a:spcPts val="6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Hong / Flaming (U. of Oklahoma / NOAA) installed the Ensemble</a:t>
            </a:r>
            <a:r>
              <a:rPr kumimoji="0" lang="en-US" altLang="en-US" sz="2400" b="0" i="0" u="none" strike="noStrike" kern="0" cap="none" spc="0" normalizeH="0" noProof="0" dirty="0">
                <a:ln>
                  <a:noFill/>
                </a:ln>
                <a:solidFill>
                  <a:srgbClr val="000000"/>
                </a:solidFill>
                <a:effectLst/>
                <a:uLnTx/>
                <a:uFillTx/>
                <a:latin typeface="Times New Roman"/>
                <a:ea typeface="+mn-ea"/>
                <a:cs typeface="+mn-cs"/>
              </a:rPr>
              <a:t> Framework for Flash Flood Forecasting (EF5) model at the </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Regional Centre for Mapping of Resources for Development (RCMRD) in Kenya.</a:t>
            </a:r>
          </a:p>
          <a:p>
            <a:pPr marL="346075" marR="0" lvl="0" indent="-346075" algn="l" defTabSz="903288" rtl="0" eaLnBrk="0" fontAlgn="base" latinLnBrk="0" hangingPunct="0">
              <a:lnSpc>
                <a:spcPct val="100000"/>
              </a:lnSpc>
              <a:spcBef>
                <a:spcPts val="6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This model produces real-time</a:t>
            </a:r>
            <a:r>
              <a:rPr kumimoji="0" lang="en-US" altLang="en-US" sz="2400" b="0" i="0" u="none" strike="noStrike" kern="0" cap="none" spc="0" normalizeH="0" noProof="0" dirty="0">
                <a:ln>
                  <a:noFill/>
                </a:ln>
                <a:solidFill>
                  <a:srgbClr val="000000"/>
                </a:solidFill>
                <a:effectLst/>
                <a:uLnTx/>
                <a:uFillTx/>
                <a:latin typeface="Times New Roman"/>
                <a:ea typeface="+mn-ea"/>
                <a:cs typeface="+mn-cs"/>
              </a:rPr>
              <a:t> </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products on RCRMD’s Amazon</a:t>
            </a:r>
            <a:r>
              <a:rPr kumimoji="0" lang="en-US" altLang="en-US" sz="2400" b="0" i="0" u="none" strike="noStrike" kern="0" cap="none" spc="0" normalizeH="0" noProof="0" dirty="0">
                <a:ln>
                  <a:noFill/>
                </a:ln>
                <a:solidFill>
                  <a:srgbClr val="000000"/>
                </a:solidFill>
                <a:effectLst/>
                <a:uLnTx/>
                <a:uFillTx/>
                <a:latin typeface="Times New Roman"/>
                <a:ea typeface="+mn-ea"/>
                <a:cs typeface="+mn-cs"/>
              </a:rPr>
              <a:t> cloud that are distributed</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through the Open </a:t>
            </a:r>
            <a:r>
              <a:rPr kumimoji="0" lang="en-US" altLang="en-US" sz="2400" b="0" i="0" u="none" strike="noStrike" kern="0" cap="none" spc="0" normalizeH="0" baseline="0" noProof="0" dirty="0" err="1">
                <a:ln>
                  <a:noFill/>
                </a:ln>
                <a:solidFill>
                  <a:srgbClr val="000000"/>
                </a:solidFill>
                <a:effectLst/>
                <a:uLnTx/>
                <a:uFillTx/>
                <a:latin typeface="Times New Roman"/>
                <a:ea typeface="+mn-ea"/>
                <a:cs typeface="+mn-cs"/>
              </a:rPr>
              <a:t>GeoSocial</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API under RCRMD control (web interface is being implemented).</a:t>
            </a:r>
          </a:p>
          <a:p>
            <a:pPr marL="346075" marR="0" lvl="0" indent="-346075" algn="l" defTabSz="903288" rtl="0" eaLnBrk="0" fontAlgn="base" latinLnBrk="0" hangingPunct="0">
              <a:lnSpc>
                <a:spcPct val="100000"/>
              </a:lnSpc>
              <a:spcBef>
                <a:spcPts val="600"/>
              </a:spcBef>
              <a:spcAft>
                <a:spcPct val="0"/>
              </a:spcAft>
              <a:buClrTx/>
              <a:buSzTx/>
              <a:buFontTx/>
              <a:buChar char="•"/>
              <a:tabLst/>
              <a:defRPr/>
            </a:pPr>
            <a:r>
              <a:rPr lang="en-US" altLang="en-US" sz="2400" b="0" kern="0" dirty="0">
                <a:solidFill>
                  <a:srgbClr val="000000"/>
                </a:solidFill>
                <a:latin typeface="Times New Roman"/>
              </a:rPr>
              <a:t>Training in the RCRMD member states is ongoing.</a:t>
            </a:r>
            <a:endParaRPr kumimoji="0" lang="en-US" altLang="en-US" sz="2400" b="0"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482" y="2092537"/>
            <a:ext cx="3657600" cy="3657600"/>
          </a:xfrm>
          <a:prstGeom prst="rect">
            <a:avLst/>
          </a:prstGeom>
        </p:spPr>
      </p:pic>
      <p:sp>
        <p:nvSpPr>
          <p:cNvPr id="3" name="TextBox 2"/>
          <p:cNvSpPr txBox="1"/>
          <p:nvPr/>
        </p:nvSpPr>
        <p:spPr>
          <a:xfrm>
            <a:off x="5876554" y="1663079"/>
            <a:ext cx="3140603" cy="461665"/>
          </a:xfrm>
          <a:prstGeom prst="rect">
            <a:avLst/>
          </a:prstGeom>
          <a:noFill/>
        </p:spPr>
        <p:txBody>
          <a:bodyPr wrap="none" rtlCol="0">
            <a:spAutoFit/>
          </a:bodyPr>
          <a:lstStyle/>
          <a:p>
            <a:r>
              <a:rPr lang="en-US" sz="2400" b="0" dirty="0">
                <a:solidFill>
                  <a:schemeClr val="tx1"/>
                </a:solidFill>
              </a:rPr>
              <a:t>RCRMD member states</a:t>
            </a:r>
          </a:p>
        </p:txBody>
      </p:sp>
      <p:sp>
        <p:nvSpPr>
          <p:cNvPr id="4" name="Slide Number Placeholder 3"/>
          <p:cNvSpPr>
            <a:spLocks noGrp="1"/>
          </p:cNvSpPr>
          <p:nvPr>
            <p:ph type="sldNum" sz="quarter" idx="12"/>
          </p:nvPr>
        </p:nvSpPr>
        <p:spPr>
          <a:xfrm>
            <a:off x="8172400" y="6381328"/>
            <a:ext cx="971600" cy="478715"/>
          </a:xfrm>
        </p:spPr>
        <p:txBody>
          <a:bodyPr anchor="t" anchorCtr="0"/>
          <a:lstStyle/>
          <a:p>
            <a:pPr algn="ctr"/>
            <a:fld id="{72C4208E-F5B7-48C7-8863-6A0C42D8F6BD}" type="slidenum">
              <a:rPr lang="en-US" sz="1600" smtClean="0">
                <a:solidFill>
                  <a:schemeClr val="tx1"/>
                </a:solidFill>
              </a:rPr>
              <a:pPr algn="ctr"/>
              <a:t>8</a:t>
            </a:fld>
            <a:endParaRPr lang="en-US" sz="1600" dirty="0">
              <a:solidFill>
                <a:schemeClr val="tx1"/>
              </a:solidFill>
            </a:endParaRPr>
          </a:p>
        </p:txBody>
      </p:sp>
    </p:spTree>
    <p:extLst>
      <p:ext uri="{BB962C8B-B14F-4D97-AF65-F5344CB8AC3E}">
        <p14:creationId xmlns:p14="http://schemas.microsoft.com/office/powerpoint/2010/main" val="68545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14400"/>
          </a:xfrm>
        </p:spPr>
        <p:txBody>
          <a:bodyPr/>
          <a:lstStyle/>
          <a:p>
            <a:r>
              <a:rPr lang="en-US" altLang="en-US" sz="3200" dirty="0"/>
              <a:t>Better Estimates of Flood Severity</a:t>
            </a:r>
          </a:p>
        </p:txBody>
      </p:sp>
      <p:sp>
        <p:nvSpPr>
          <p:cNvPr id="12291" name="Content Placeholder 2"/>
          <p:cNvSpPr>
            <a:spLocks noGrp="1"/>
          </p:cNvSpPr>
          <p:nvPr>
            <p:ph idx="1"/>
          </p:nvPr>
        </p:nvSpPr>
        <p:spPr>
          <a:xfrm>
            <a:off x="539552" y="1196752"/>
            <a:ext cx="2808312" cy="5040560"/>
          </a:xfrm>
        </p:spPr>
        <p:txBody>
          <a:bodyPr/>
          <a:lstStyle/>
          <a:p>
            <a:pPr>
              <a:lnSpc>
                <a:spcPct val="90000"/>
              </a:lnSpc>
              <a:spcBef>
                <a:spcPts val="600"/>
              </a:spcBef>
            </a:pPr>
            <a:r>
              <a:rPr lang="en-US" altLang="en-US" sz="2400" dirty="0"/>
              <a:t>LIST flood hazard maps determine flood severity by comparing flood extent in a SAR image with computed extent / return period from simulated historic floods</a:t>
            </a:r>
          </a:p>
          <a:p>
            <a:pPr>
              <a:lnSpc>
                <a:spcPct val="90000"/>
              </a:lnSpc>
              <a:spcBef>
                <a:spcPts val="600"/>
              </a:spcBef>
            </a:pPr>
            <a:r>
              <a:rPr lang="en-US" altLang="en-US" sz="2400" dirty="0"/>
              <a:t>The UN World Food </a:t>
            </a:r>
            <a:r>
              <a:rPr lang="en-US" altLang="en-US" sz="2400" dirty="0" err="1"/>
              <a:t>Programme</a:t>
            </a:r>
            <a:r>
              <a:rPr lang="en-US" altLang="en-US" sz="2400" dirty="0"/>
              <a:t> has shown interest</a:t>
            </a:r>
          </a:p>
        </p:txBody>
      </p:sp>
      <p:sp>
        <p:nvSpPr>
          <p:cNvPr id="6" name="Slide Number Placeholder 5"/>
          <p:cNvSpPr>
            <a:spLocks noGrp="1"/>
          </p:cNvSpPr>
          <p:nvPr>
            <p:ph type="sldNum" sz="quarter" idx="10"/>
          </p:nvPr>
        </p:nvSpPr>
        <p:spPr>
          <a:xfrm>
            <a:off x="8172400" y="6400800"/>
            <a:ext cx="971600" cy="457200"/>
          </a:xfrm>
        </p:spPr>
        <p:txBody>
          <a:bodyPr/>
          <a:lstStyle/>
          <a:p>
            <a:fld id="{3A86AE8E-D549-4C81-A371-621FC48DD807}" type="slidenum">
              <a:rPr lang="en-US" altLang="en-US" smtClean="0">
                <a:solidFill>
                  <a:srgbClr val="000000"/>
                </a:solidFill>
              </a:rPr>
              <a:pPr/>
              <a:t>9</a:t>
            </a:fld>
            <a:endParaRPr lang="en-US" altLang="en-US" dirty="0">
              <a:solidFill>
                <a:srgbClr val="000000"/>
              </a:solidFill>
            </a:endParaRPr>
          </a:p>
        </p:txBody>
      </p:sp>
      <p:pic>
        <p:nvPicPr>
          <p:cNvPr id="5" name="Picture 5"/>
          <p:cNvPicPr>
            <a:picLocks noChangeAspect="1"/>
          </p:cNvPicPr>
          <p:nvPr/>
        </p:nvPicPr>
        <p:blipFill>
          <a:blip r:embed="rId2" cstate="print"/>
          <a:srcRect/>
          <a:stretch>
            <a:fillRect/>
          </a:stretch>
        </p:blipFill>
        <p:spPr bwMode="auto">
          <a:xfrm>
            <a:off x="3657600" y="1124744"/>
            <a:ext cx="5486400" cy="5217352"/>
          </a:xfrm>
          <a:prstGeom prst="rect">
            <a:avLst/>
          </a:prstGeom>
          <a:noFill/>
          <a:ln w="9525">
            <a:noFill/>
            <a:miter lim="800000"/>
            <a:headEnd/>
            <a:tailEnd/>
          </a:ln>
        </p:spPr>
      </p:pic>
    </p:spTree>
    <p:extLst>
      <p:ext uri="{BB962C8B-B14F-4D97-AF65-F5344CB8AC3E}">
        <p14:creationId xmlns:p14="http://schemas.microsoft.com/office/powerpoint/2010/main" val="321617162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66"/>
        </a:solidFill>
        <a:ln w="28575" cap="flat" cmpd="sng" algn="ctr">
          <a:solidFill>
            <a:schemeClr val="tx1"/>
          </a:solidFill>
          <a:prstDash val="solid"/>
          <a:round/>
          <a:headEnd type="none" w="med" len="med"/>
          <a:tailEnd type="none" w="med" len="med"/>
        </a:ln>
        <a:effectLst>
          <a:outerShdw dist="107763" dir="8100000" algn="ctr" rotWithShape="0">
            <a:schemeClr val="bg2"/>
          </a:outerShdw>
        </a:effectLst>
      </a:spPr>
      <a:bodyPr vert="eaVert" wrap="none" lIns="91440" tIns="45720" rIns="91440" bIns="45720" numCol="1" anchor="ctr" anchorCtr="0" compatLnSpc="1">
        <a:prstTxWarp prst="textNoShape">
          <a:avLst/>
        </a:prstTxWarp>
      </a:bodyPr>
      <a:lstStyle>
        <a:defPPr marL="0" marR="0" indent="0" algn="ctr" defTabSz="903288"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solidFill>
          <a:srgbClr val="FFCC66"/>
        </a:solidFill>
        <a:ln w="28575" cap="flat" cmpd="sng" algn="ctr">
          <a:solidFill>
            <a:schemeClr val="tx1"/>
          </a:solidFill>
          <a:prstDash val="solid"/>
          <a:round/>
          <a:headEnd type="none" w="med" len="med"/>
          <a:tailEnd type="none" w="med" len="med"/>
        </a:ln>
        <a:effectLst>
          <a:outerShdw dist="107763" dir="8100000" algn="ctr" rotWithShape="0">
            <a:schemeClr val="bg2"/>
          </a:outerShdw>
        </a:effectLst>
      </a:spPr>
      <a:bodyPr vert="eaVert" wrap="none" lIns="91440" tIns="45720" rIns="91440" bIns="45720" numCol="1" anchor="ctr" anchorCtr="0" compatLnSpc="1">
        <a:prstTxWarp prst="textNoShape">
          <a:avLst/>
        </a:prstTxWarp>
      </a:bodyPr>
      <a:lstStyle>
        <a:defPPr marL="0" marR="0" indent="0" algn="ctr" defTabSz="903288"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
  <TotalTime>10733</TotalTime>
  <Pages>1</Pages>
  <Words>1758</Words>
  <Application>Microsoft Macintosh PowerPoint</Application>
  <PresentationFormat>On-screen Show (4:3)</PresentationFormat>
  <Paragraphs>153</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1_Office Theme</vt:lpstr>
      <vt:lpstr>CEOS Disaster Risk Management Flood Pilot</vt:lpstr>
      <vt:lpstr>CEOS DRM Flood Pilot Overview</vt:lpstr>
      <vt:lpstr>PowerPoint Presentation</vt:lpstr>
      <vt:lpstr>Streamlined Real-Time Data Access</vt:lpstr>
      <vt:lpstr>PowerPoint Presentation</vt:lpstr>
      <vt:lpstr>Better Flood Observations for Better Forecasts</vt:lpstr>
      <vt:lpstr>PowerPoint Presentation</vt:lpstr>
      <vt:lpstr>PowerPoint Presentation</vt:lpstr>
      <vt:lpstr>Better Estimates of Flood Severity</vt:lpstr>
      <vt:lpstr>PowerPoint Presentation</vt:lpstr>
      <vt:lpstr>PowerPoint Presentation</vt:lpstr>
      <vt:lpstr>Developing Local Capacity to Evaluate Flood Damage</vt:lpstr>
      <vt:lpstr>User Comments</vt:lpstr>
      <vt:lpstr>Looking Forward</vt:lpstr>
      <vt:lpstr>PowerPoint Presentation</vt:lpstr>
    </vt:vector>
  </TitlesOfParts>
  <Manager>Guy Seguin</Manager>
  <Company>Athena Global for CSA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DI0609 definition</dc:title>
  <dc:subject>GEO</dc:subject>
  <dc:creator>Andrew Eddy</dc:creator>
  <cp:lastModifiedBy>Andrew Eddy</cp:lastModifiedBy>
  <cp:revision>1421</cp:revision>
  <cp:lastPrinted>2007-11-07T16:00:48Z</cp:lastPrinted>
  <dcterms:created xsi:type="dcterms:W3CDTF">1997-07-08T15:16:20Z</dcterms:created>
  <dcterms:modified xsi:type="dcterms:W3CDTF">2017-08-30T11:38:58Z</dcterms:modified>
</cp:coreProperties>
</file>