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3" r:id="rId1"/>
    <p:sldMasterId id="2147483737" r:id="rId2"/>
    <p:sldMasterId id="2147483711" r:id="rId3"/>
    <p:sldMasterId id="2147483725" r:id="rId4"/>
  </p:sldMasterIdLst>
  <p:notesMasterIdLst>
    <p:notesMasterId r:id="rId33"/>
  </p:notesMasterIdLst>
  <p:sldIdLst>
    <p:sldId id="347" r:id="rId5"/>
    <p:sldId id="341" r:id="rId6"/>
    <p:sldId id="264" r:id="rId7"/>
    <p:sldId id="265" r:id="rId8"/>
    <p:sldId id="310" r:id="rId9"/>
    <p:sldId id="267" r:id="rId10"/>
    <p:sldId id="309" r:id="rId11"/>
    <p:sldId id="269" r:id="rId12"/>
    <p:sldId id="311" r:id="rId13"/>
    <p:sldId id="271" r:id="rId14"/>
    <p:sldId id="312" r:id="rId15"/>
    <p:sldId id="273" r:id="rId16"/>
    <p:sldId id="274" r:id="rId17"/>
    <p:sldId id="287" r:id="rId18"/>
    <p:sldId id="350" r:id="rId19"/>
    <p:sldId id="351" r:id="rId20"/>
    <p:sldId id="335" r:id="rId21"/>
    <p:sldId id="299" r:id="rId22"/>
    <p:sldId id="318" r:id="rId23"/>
    <p:sldId id="314" r:id="rId24"/>
    <p:sldId id="322" r:id="rId25"/>
    <p:sldId id="315" r:id="rId26"/>
    <p:sldId id="316" r:id="rId27"/>
    <p:sldId id="324" r:id="rId28"/>
    <p:sldId id="336" r:id="rId29"/>
    <p:sldId id="337" r:id="rId30"/>
    <p:sldId id="263" r:id="rId31"/>
    <p:sldId id="348" r:id="rId32"/>
  </p:sldIdLst>
  <p:sldSz cx="9906000" cy="6858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F"/>
    <a:srgbClr val="E1F4FF"/>
    <a:srgbClr val="F4F7ED"/>
    <a:srgbClr val="728E3A"/>
    <a:srgbClr val="E6E6E6"/>
    <a:srgbClr val="E2E2E2"/>
    <a:srgbClr val="E0E0E0"/>
    <a:srgbClr val="CCECFF"/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>
      <p:cViewPr varScale="1">
        <p:scale>
          <a:sx n="102" d="100"/>
          <a:sy n="102" d="100"/>
        </p:scale>
        <p:origin x="-1152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3A884-36E2-4D0C-BC99-109639E479D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1B663-C695-421F-8EAF-1B97D31089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512B2DB3-7CB1-4B66-A868-6C4B49DA5A82}" type="slidenum">
              <a:rPr lang="ru-RU" sz="1200" smtClean="0">
                <a:latin typeface="Times New Roman" pitchFamily="18" charset="0"/>
              </a:rPr>
              <a:pPr>
                <a:defRPr/>
              </a:pPr>
              <a:t>14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6FD66410-301D-4F75-B146-BEC08470BC8C}" type="slidenum">
              <a:rPr lang="ru-RU" sz="1200" smtClean="0">
                <a:latin typeface="Times New Roman" pitchFamily="18" charset="0"/>
              </a:rPr>
              <a:pPr>
                <a:defRPr/>
              </a:pPr>
              <a:t>17</a:t>
            </a:fld>
            <a:endParaRPr lang="ru-RU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4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778A-F6A0-40A6-B9AA-7EEA97FD051C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7E09-458D-45BD-A0B6-EE85E437F6D7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F0725-AF02-43A2-99C8-854170E35C67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068BB-B24B-4728-85FD-15C41CD2463B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EED45-17CB-447E-8E75-E18DA65C3A35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70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29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13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12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369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43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196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7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70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577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274639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138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979CA-C577-4169-90B8-5CF9CE4AFF88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274639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3686-AE34-48B2-9512-E4015AC3BA5B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274639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27B3-0127-4EDD-A484-7A3236B0669D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5DC0-55D3-46FD-8A96-5E462435E0F0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0DE1-9AF6-450D-9896-245B60A9BBFD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4C36-EED7-48C4-9D2A-0315BD4FB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9794" y="142852"/>
            <a:ext cx="7286676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95DC0-55D3-46FD-8A96-5E462435E0F0}" type="datetime1">
              <a:rPr lang="ru-RU" smtClean="0"/>
              <a:pPr/>
              <a:t>12.03.2017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89F14-558C-45C2-A9CC-B8F83F424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араллелограмм 2"/>
          <p:cNvSpPr/>
          <p:nvPr userDrawn="1"/>
        </p:nvSpPr>
        <p:spPr>
          <a:xfrm>
            <a:off x="2309794" y="181770"/>
            <a:ext cx="7286676" cy="582934"/>
          </a:xfrm>
          <a:custGeom>
            <a:avLst/>
            <a:gdLst>
              <a:gd name="connsiteX0" fmla="*/ 0 w 6687624"/>
              <a:gd name="connsiteY0" fmla="*/ 571504 h 571504"/>
              <a:gd name="connsiteX1" fmla="*/ 497208 w 6687624"/>
              <a:gd name="connsiteY1" fmla="*/ 0 h 571504"/>
              <a:gd name="connsiteX2" fmla="*/ 6687624 w 6687624"/>
              <a:gd name="connsiteY2" fmla="*/ 0 h 571504"/>
              <a:gd name="connsiteX3" fmla="*/ 6190416 w 6687624"/>
              <a:gd name="connsiteY3" fmla="*/ 571504 h 571504"/>
              <a:gd name="connsiteX4" fmla="*/ 0 w 6687624"/>
              <a:gd name="connsiteY4" fmla="*/ 571504 h 571504"/>
              <a:gd name="connsiteX0" fmla="*/ 0 w 6196134"/>
              <a:gd name="connsiteY0" fmla="*/ 571504 h 571504"/>
              <a:gd name="connsiteX1" fmla="*/ 497208 w 6196134"/>
              <a:gd name="connsiteY1" fmla="*/ 0 h 571504"/>
              <a:gd name="connsiteX2" fmla="*/ 6196134 w 6196134"/>
              <a:gd name="connsiteY2" fmla="*/ 0 h 571504"/>
              <a:gd name="connsiteX3" fmla="*/ 6190416 w 6196134"/>
              <a:gd name="connsiteY3" fmla="*/ 571504 h 571504"/>
              <a:gd name="connsiteX4" fmla="*/ 0 w 6196134"/>
              <a:gd name="connsiteY4" fmla="*/ 571504 h 571504"/>
              <a:gd name="connsiteX0" fmla="*/ 371472 w 6567606"/>
              <a:gd name="connsiteY0" fmla="*/ 582934 h 582934"/>
              <a:gd name="connsiteX1" fmla="*/ 0 w 6567606"/>
              <a:gd name="connsiteY1" fmla="*/ 0 h 582934"/>
              <a:gd name="connsiteX2" fmla="*/ 6567606 w 6567606"/>
              <a:gd name="connsiteY2" fmla="*/ 11430 h 582934"/>
              <a:gd name="connsiteX3" fmla="*/ 6561888 w 6567606"/>
              <a:gd name="connsiteY3" fmla="*/ 582934 h 582934"/>
              <a:gd name="connsiteX4" fmla="*/ 371472 w 6567606"/>
              <a:gd name="connsiteY4" fmla="*/ 582934 h 5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606" h="582934">
                <a:moveTo>
                  <a:pt x="371472" y="582934"/>
                </a:moveTo>
                <a:lnTo>
                  <a:pt x="0" y="0"/>
                </a:lnTo>
                <a:lnTo>
                  <a:pt x="6567606" y="11430"/>
                </a:lnTo>
                <a:lnTo>
                  <a:pt x="6561888" y="582934"/>
                </a:lnTo>
                <a:lnTo>
                  <a:pt x="371472" y="582934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/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9390106" y="6486539"/>
            <a:ext cx="7064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2000" b="1">
                <a:solidFill>
                  <a:srgbClr val="000099"/>
                </a:solidFill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516E97-D324-47F1-9A1A-8EF8BAE52308}" type="slidenum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 descr="C:\Users\Оксана\Desktop\Лого РКС новый\перзентации\Безымянный-1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3" y="3547"/>
            <a:ext cx="9721080" cy="68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9197103" y="6525346"/>
            <a:ext cx="7064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2000" b="1">
                <a:solidFill>
                  <a:srgbClr val="000099"/>
                </a:solidFill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516E97-D324-47F1-9A1A-8EF8BAE5230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 userDrawn="1"/>
        </p:nvSpPr>
        <p:spPr bwMode="auto">
          <a:xfrm>
            <a:off x="407988" y="6400802"/>
            <a:ext cx="4902200" cy="309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89989" tIns="46794" rIns="89989" bIns="46794">
            <a:spAutoFit/>
          </a:bodyPr>
          <a:lstStyle/>
          <a:p>
            <a:pPr>
              <a:defRPr/>
            </a:pP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©</a:t>
            </a:r>
            <a:r>
              <a:rPr lang="en-US" sz="1400" b="1" i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JSC 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«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RUSSIAN SPACE SYSTEMS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»</a:t>
            </a:r>
            <a:endParaRPr lang="en-US" sz="1400" b="1" i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8" name="Picture 2" descr="C:\Users\Оксана\Desktop\Лого РКС новый\перзентации\лого2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04664"/>
            <a:ext cx="1451649" cy="48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10" r:id="rId7"/>
    <p:sldLayoutId id="214748370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CEB04-A256-4801-A70C-EE7C1609ED42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F87F6-D785-4F05-8145-21E3CF7FB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946F0-A197-4137-BBD8-D3F0744AE24F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70613-4273-4B63-8D5F-DF55F50883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2279E-1E80-49B6-9F0D-2681168205F9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887DB-3316-4C79-89B2-87DA4C0997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-15552" y="2"/>
            <a:ext cx="9993560" cy="6869347"/>
            <a:chOff x="-15552" y="2"/>
            <a:chExt cx="9993560" cy="6869347"/>
          </a:xfrm>
        </p:grpSpPr>
        <p:pic>
          <p:nvPicPr>
            <p:cNvPr id="1026" name="Picture 2" descr="C:\Users\Оксана\Desktop\Лого РКС новый\перзентации\фон_ркс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52" y="2"/>
              <a:ext cx="9993560" cy="6869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/>
          </p:nvSpPr>
          <p:spPr bwMode="auto">
            <a:xfrm>
              <a:off x="259486" y="1537118"/>
              <a:ext cx="8774723" cy="739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RUSSIAN EARTH OBSERVATION SYSTEM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pic>
          <p:nvPicPr>
            <p:cNvPr id="9" name="Picture 2" descr="C:\Users\Оксана\Desktop\Лого РКС новый\перзентации\лого2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96" y="404664"/>
              <a:ext cx="1440160" cy="481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2000672" y="404664"/>
            <a:ext cx="6887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b="1" dirty="0" smtClean="0">
                <a:solidFill>
                  <a:schemeClr val="tx2"/>
                </a:solidFill>
              </a:rPr>
              <a:t>METEOR-M</a:t>
            </a:r>
            <a:endParaRPr lang="ru-RU" altLang="ru-RU" sz="2000" b="1" dirty="0">
              <a:solidFill>
                <a:schemeClr val="tx2"/>
              </a:solidFill>
            </a:endParaRPr>
          </a:p>
        </p:txBody>
      </p:sp>
      <p:sp>
        <p:nvSpPr>
          <p:cNvPr id="64516" name="Прямоугольник 5"/>
          <p:cNvSpPr>
            <a:spLocks noChangeArrowheads="1"/>
          </p:cNvSpPr>
          <p:nvPr/>
        </p:nvSpPr>
        <p:spPr bwMode="auto">
          <a:xfrm>
            <a:off x="315772" y="3356992"/>
            <a:ext cx="4302032" cy="49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5" tIns="34208" rIns="68415" bIns="34208">
            <a:spAutoFit/>
          </a:bodyPr>
          <a:lstStyle/>
          <a:p>
            <a:pPr marL="0" lvl="1"/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Launch date – </a:t>
            </a:r>
            <a:r>
              <a:rPr lang="ru-RU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en-US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September,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2009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(Meteor-M1)</a:t>
            </a:r>
            <a:endParaRPr lang="ru-RU" altLang="ru-RU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lvl="1"/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Launch </a:t>
            </a:r>
            <a:r>
              <a:rPr lang="en-US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date –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 July, </a:t>
            </a:r>
            <a:r>
              <a:rPr lang="en-US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014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(Meteor-M2)</a:t>
            </a:r>
            <a:endParaRPr lang="ru-RU" altLang="ru-RU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9" name="Picture 8" descr="Метеор-М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7" y="2221284"/>
            <a:ext cx="2110223" cy="113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128464" y="3886097"/>
            <a:ext cx="5040560" cy="26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5" tIns="34208" rIns="68415" bIns="34208">
            <a:spAutoFit/>
          </a:bodyPr>
          <a:lstStyle/>
          <a:p>
            <a:pPr marL="177800" lvl="1">
              <a:lnSpc>
                <a:spcPct val="90000"/>
              </a:lnSpc>
            </a:pP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Next launch  –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beginning of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201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 (Meteor-M2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.1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72479" y="1052736"/>
            <a:ext cx="9361041" cy="1018647"/>
          </a:xfrm>
          <a:prstGeom prst="roundRect">
            <a:avLst>
              <a:gd name="adj" fmla="val 11744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Mission </a:t>
            </a:r>
            <a:r>
              <a:rPr lang="en-US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Purpose</a:t>
            </a:r>
            <a:r>
              <a:rPr lang="ru-RU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16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Operational acquiring of cloudiness and the Earth’s underlying surface data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hydrometeorological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data acquisition,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heliogeophysical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measurements, Earth’s resources study, and ecological monitoring</a:t>
            </a: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4488" y="4570829"/>
            <a:ext cx="3960440" cy="1738491"/>
          </a:xfrm>
          <a:prstGeom prst="roundRect">
            <a:avLst>
              <a:gd name="adj" fmla="val 7387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marL="0" lvl="1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en-US" sz="140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Current Tasks</a:t>
            </a:r>
            <a:endParaRPr lang="ru-RU" sz="14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Environmental monitoring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 fontAlgn="auto"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Ice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conditions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monitoring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 fontAlgn="auto"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Operational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emergency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monitoring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 fontAlgn="auto"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Monitoring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 radiation and </a:t>
            </a:r>
            <a:r>
              <a:rPr lang="en-US" sz="1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heliogeophysical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conditions in near-Earth space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880992" y="2262559"/>
            <a:ext cx="4752528" cy="2849662"/>
          </a:xfrm>
          <a:prstGeom prst="roundRect">
            <a:avLst>
              <a:gd name="adj" fmla="val 3861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Onboard Instruments</a:t>
            </a:r>
            <a:endParaRPr lang="ru-RU" sz="1400" b="1" cap="all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indent="-252000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 Medium-Resolution Optical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[KMSS]</a:t>
            </a:r>
          </a:p>
          <a:p>
            <a:pPr marL="252000" indent="-252000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Land-Using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[MSU-100]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MS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.53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90µ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60m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900km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indent="-252000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Marine-Using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[MSU-50]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MS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.37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.69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120m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900km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indent="-252000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Low-Resolution Optical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[MSU-MR]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MS (6 bands, 0.5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2.5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m)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width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2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800km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6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9993560" cy="6896760"/>
            <a:chOff x="0" y="0"/>
            <a:chExt cx="9993560" cy="6896760"/>
          </a:xfrm>
        </p:grpSpPr>
        <p:pic>
          <p:nvPicPr>
            <p:cNvPr id="2" name="Picture 3" descr="O:\2620\Для сотрудников отдела\Емельянов\ИРАН_27082015\Снимки\KMSS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993560" cy="6896760"/>
            </a:xfrm>
            <a:prstGeom prst="rect">
              <a:avLst/>
            </a:prstGeom>
            <a:noFill/>
          </p:spPr>
        </p:pic>
        <p:pic>
          <p:nvPicPr>
            <p:cNvPr id="6" name="Picture 2" descr="C:\Users\Оксана\Desktop\Лого РКС новый\перзентации\лого2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96" y="404664"/>
              <a:ext cx="1440160" cy="48167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2000672" y="404664"/>
              <a:ext cx="68877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ru-RU" sz="2000" b="1" cap="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Meteor-M</a:t>
              </a:r>
              <a:endParaRPr lang="ru-RU" altLang="ru-RU" sz="20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0998" y="6399093"/>
              <a:ext cx="3390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i="1" cap="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©</a:t>
              </a:r>
              <a:r>
                <a:rPr lang="en-US" sz="1400" b="1" i="1" cap="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JSC  </a:t>
              </a:r>
              <a:r>
                <a:rPr lang="ru-RU" sz="1400" b="1" i="1" cap="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«</a:t>
              </a:r>
              <a:r>
                <a:rPr lang="en-US" sz="1400" b="1" i="1" cap="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Russian Space Systems</a:t>
              </a:r>
              <a:r>
                <a:rPr lang="ru-RU" sz="1400" b="1" i="1" cap="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»</a:t>
              </a:r>
              <a:endParaRPr lang="ru-RU" sz="1400" b="1" i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45488" y="6548591"/>
              <a:ext cx="360040" cy="276936"/>
            </a:xfrm>
            <a:prstGeom prst="rect">
              <a:avLst/>
            </a:prstGeom>
            <a:noFill/>
          </p:spPr>
          <p:txBody>
            <a:bodyPr wrap="square" lIns="91377" tIns="45689" rIns="91377" bIns="45689">
              <a:spAutoFit/>
            </a:bodyPr>
            <a:lstStyle/>
            <a:p>
              <a:pPr defTabSz="91376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cap="all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11</a:t>
              </a:r>
              <a:endParaRPr lang="ru-RU" sz="1200" b="1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697416" y="332656"/>
            <a:ext cx="898003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Rasht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3"/>
          <p:cNvSpPr txBox="1">
            <a:spLocks noChangeArrowheads="1"/>
          </p:cNvSpPr>
          <p:nvPr/>
        </p:nvSpPr>
        <p:spPr bwMode="auto">
          <a:xfrm>
            <a:off x="2000672" y="404664"/>
            <a:ext cx="6887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b="1" dirty="0" smtClean="0">
                <a:solidFill>
                  <a:schemeClr val="tx2"/>
                </a:solidFill>
              </a:rPr>
              <a:t>ELECTRO-L</a:t>
            </a:r>
            <a:endParaRPr lang="ru-RU" altLang="ru-RU" sz="2000" b="1" dirty="0">
              <a:solidFill>
                <a:schemeClr val="tx2"/>
              </a:solidFill>
            </a:endParaRPr>
          </a:p>
        </p:txBody>
      </p:sp>
      <p:sp>
        <p:nvSpPr>
          <p:cNvPr id="66564" name="Прямоугольник 5"/>
          <p:cNvSpPr>
            <a:spLocks noChangeArrowheads="1"/>
          </p:cNvSpPr>
          <p:nvPr/>
        </p:nvSpPr>
        <p:spPr bwMode="auto">
          <a:xfrm>
            <a:off x="320394" y="3861048"/>
            <a:ext cx="4056542" cy="65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5" tIns="34208" rIns="68415" bIns="34208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Launch date 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January 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2011 (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Electro-L1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en-US" altLang="ru-RU" sz="1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lvl="1">
              <a:lnSpc>
                <a:spcPct val="90000"/>
              </a:lnSpc>
            </a:pPr>
            <a:r>
              <a:rPr lang="en-US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December 11, 2015 </a:t>
            </a:r>
            <a:r>
              <a:rPr lang="ru-RU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Electro-L2</a:t>
            </a:r>
            <a:r>
              <a:rPr lang="ru-RU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endParaRPr lang="ru-RU" altLang="ru-RU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7" name="Picture 8" descr="Электро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870">
            <a:off x="515676" y="2075234"/>
            <a:ext cx="2245445" cy="207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72480" y="1052467"/>
            <a:ext cx="9361040" cy="1027874"/>
          </a:xfrm>
          <a:prstGeom prst="roundRect">
            <a:avLst>
              <a:gd name="adj" fmla="val 13357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fontAlgn="auto">
              <a:spcBef>
                <a:spcPct val="50000"/>
              </a:spcBef>
              <a:defRPr/>
            </a:pPr>
            <a:r>
              <a:rPr lang="en-US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Mission </a:t>
            </a:r>
            <a:r>
              <a:rPr lang="en-US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Purpose</a:t>
            </a:r>
            <a:r>
              <a:rPr lang="ru-RU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16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Operational acquiring of cloudiness and the Earth’s underlying surface data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hydrometeorological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data acquisition,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heliogeophysical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measurements</a:t>
            </a: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4488" y="4721887"/>
            <a:ext cx="3240360" cy="1587433"/>
          </a:xfrm>
          <a:prstGeom prst="roundRect">
            <a:avLst>
              <a:gd name="adj" fmla="val 8112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marL="0" lvl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Current Tasks</a:t>
            </a:r>
            <a:endParaRPr lang="ru-RU" sz="14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>
              <a:spcBef>
                <a:spcPct val="500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Operational imaging of the Earth’s underlying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surface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>
              <a:spcBef>
                <a:spcPct val="500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World Ocean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state monitoring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>
              <a:spcBef>
                <a:spcPct val="500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Global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monitoring of emergencies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4448944" y="2276872"/>
            <a:ext cx="5184576" cy="2887255"/>
          </a:xfrm>
          <a:prstGeom prst="roundRect">
            <a:avLst>
              <a:gd name="adj" fmla="val 4907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Onboard Instrument</a:t>
            </a:r>
            <a:endParaRPr lang="ru-RU" sz="1400" b="1" cap="all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indent="-252000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Geostationary MS Optical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[MSU-GS]</a:t>
            </a:r>
            <a:endParaRPr lang="en-US" sz="1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Coverage area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entire disk 				of the Earth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VIS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.5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1000m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IR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3.5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12.5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4000m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900km</a:t>
            </a:r>
          </a:p>
          <a:p>
            <a:pPr marL="252000" lvl="1"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Revisit period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 24h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30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min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 scheduled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/</a:t>
            </a:r>
          </a:p>
          <a:p>
            <a:pPr marL="252000" lvl="1"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15min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 ground 					commands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36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2620\Для сотрудников отдела\Емельянов\ИРАН_27082015\Снимки\ЭЛЕКТРО\RGB-1.jpg"/>
          <p:cNvPicPr>
            <a:picLocks noChangeAspect="1" noChangeArrowheads="1"/>
          </p:cNvPicPr>
          <p:nvPr/>
        </p:nvPicPr>
        <p:blipFill>
          <a:blip r:embed="rId3" cstate="print"/>
          <a:srcRect l="-2663" t="-21820" b="-20328"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51" name="Picture 3" descr="O:\2620\Для сотрудников отдела\Емельянов\ИРАН_27082015\Снимки\ЭЛЕКТРО\9.jpg"/>
          <p:cNvPicPr>
            <a:picLocks noChangeAspect="1" noChangeArrowheads="1"/>
          </p:cNvPicPr>
          <p:nvPr/>
        </p:nvPicPr>
        <p:blipFill>
          <a:blip r:embed="rId4" cstate="print"/>
          <a:srcRect t="-21820" r="-4478" b="-20328"/>
          <a:stretch>
            <a:fillRect/>
          </a:stretch>
        </p:blipFill>
        <p:spPr bwMode="auto">
          <a:xfrm>
            <a:off x="4953000" y="0"/>
            <a:ext cx="504056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7589" name="Прямоугольник 16"/>
          <p:cNvSpPr>
            <a:spLocks noChangeArrowheads="1"/>
          </p:cNvSpPr>
          <p:nvPr/>
        </p:nvSpPr>
        <p:spPr bwMode="auto">
          <a:xfrm>
            <a:off x="56456" y="5795972"/>
            <a:ext cx="4703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Visible bands (RGB)</a:t>
            </a:r>
            <a:endParaRPr lang="ru-RU" alt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590" name="Прямоугольник 17"/>
          <p:cNvSpPr>
            <a:spLocks noChangeArrowheads="1"/>
          </p:cNvSpPr>
          <p:nvPr/>
        </p:nvSpPr>
        <p:spPr bwMode="auto">
          <a:xfrm>
            <a:off x="5045869" y="5814556"/>
            <a:ext cx="47036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IR band 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(10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µ</a:t>
            </a:r>
            <a:r>
              <a:rPr lang="en-US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m)</a:t>
            </a:r>
            <a:endParaRPr lang="ru-RU" alt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76484" y="6548591"/>
            <a:ext cx="360040" cy="276936"/>
          </a:xfrm>
          <a:prstGeom prst="rect">
            <a:avLst/>
          </a:prstGeom>
          <a:noFill/>
        </p:spPr>
        <p:txBody>
          <a:bodyPr wrap="square" lIns="91377" tIns="45689" rIns="91377" bIns="45689">
            <a:spAutoFit/>
          </a:bodyPr>
          <a:lstStyle/>
          <a:p>
            <a:pPr defTabSz="913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  <a:endParaRPr lang="ru-RU" sz="12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Оксана\Desktop\Лого РКС новый\перзентации\лого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404664"/>
            <a:ext cx="1440160" cy="4816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000672" y="404664"/>
            <a:ext cx="6887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ELECTRO-L</a:t>
            </a:r>
            <a:endParaRPr lang="ru-RU" alt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998" y="6399093"/>
            <a:ext cx="3390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©</a:t>
            </a:r>
            <a:r>
              <a:rPr lang="en-US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JSC  </a:t>
            </a:r>
            <a:r>
              <a:rPr lang="ru-RU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en-US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Russian Space Systems</a:t>
            </a:r>
            <a:r>
              <a:rPr lang="ru-RU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1400" b="1" i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2254250" y="5584803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</a:p>
        </p:txBody>
      </p:sp>
      <p:grpSp>
        <p:nvGrpSpPr>
          <p:cNvPr id="2" name="Группа 30"/>
          <p:cNvGrpSpPr>
            <a:grpSpLocks/>
          </p:cNvGrpSpPr>
          <p:nvPr/>
        </p:nvGrpSpPr>
        <p:grpSpPr bwMode="auto">
          <a:xfrm>
            <a:off x="7275513" y="2911210"/>
            <a:ext cx="2419350" cy="2739006"/>
            <a:chOff x="7321889" y="2957509"/>
            <a:chExt cx="2419457" cy="2738192"/>
          </a:xfrm>
        </p:grpSpPr>
        <p:sp>
          <p:nvSpPr>
            <p:cNvPr id="18465" name="TextBox 23"/>
            <p:cNvSpPr txBox="1">
              <a:spLocks noChangeArrowheads="1"/>
            </p:cNvSpPr>
            <p:nvPr/>
          </p:nvSpPr>
          <p:spPr bwMode="auto">
            <a:xfrm>
              <a:off x="7321889" y="5418784"/>
              <a:ext cx="2409740" cy="276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200" b="1" dirty="0">
                  <a:solidFill>
                    <a:schemeClr val="tx2"/>
                  </a:solidFill>
                  <a:latin typeface="Arial" charset="0"/>
                </a:rPr>
                <a:t>Space Communication Station</a:t>
              </a:r>
              <a:endParaRPr lang="ru-RU" sz="1200" b="1" dirty="0">
                <a:solidFill>
                  <a:schemeClr val="tx2"/>
                </a:solidFill>
                <a:latin typeface="Arial" charset="0"/>
              </a:endParaRPr>
            </a:p>
          </p:txBody>
        </p:sp>
        <p:pic>
          <p:nvPicPr>
            <p:cNvPr id="5139" name="Picture 3" descr="D:\Моя информация\Реклама\2009\Книга Глобал проблемы\Антенна СКС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8" r="22537"/>
            <a:stretch>
              <a:fillRect/>
            </a:stretch>
          </p:blipFill>
          <p:spPr bwMode="auto">
            <a:xfrm>
              <a:off x="7381927" y="2957509"/>
              <a:ext cx="2359419" cy="24717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19"/>
          <p:cNvGrpSpPr>
            <a:grpSpLocks/>
          </p:cNvGrpSpPr>
          <p:nvPr/>
        </p:nvGrpSpPr>
        <p:grpSpPr bwMode="auto">
          <a:xfrm>
            <a:off x="281657" y="993331"/>
            <a:ext cx="2151063" cy="1788503"/>
            <a:chOff x="166654" y="1152509"/>
            <a:chExt cx="2151361" cy="1633549"/>
          </a:xfrm>
        </p:grpSpPr>
        <p:pic>
          <p:nvPicPr>
            <p:cNvPr id="18461" name="Picture 6" descr="P10100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75" b="12393"/>
            <a:stretch>
              <a:fillRect/>
            </a:stretch>
          </p:blipFill>
          <p:spPr bwMode="auto">
            <a:xfrm>
              <a:off x="166654" y="1152509"/>
              <a:ext cx="2151361" cy="16335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" name="Text Box 4"/>
            <p:cNvSpPr txBox="1">
              <a:spLocks noChangeArrowheads="1"/>
            </p:cNvSpPr>
            <p:nvPr/>
          </p:nvSpPr>
          <p:spPr bwMode="auto">
            <a:xfrm>
              <a:off x="1597950" y="1230464"/>
              <a:ext cx="662453" cy="309222"/>
            </a:xfrm>
            <a:prstGeom prst="rect">
              <a:avLst/>
            </a:prstGeom>
            <a:solidFill>
              <a:schemeClr val="bg1">
                <a:lumMod val="95000"/>
                <a:alpha val="45000"/>
              </a:schemeClr>
            </a:solidFill>
            <a:ln>
              <a:noFill/>
            </a:ln>
            <a:effectLst>
              <a:softEdge rad="31750"/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b="1" dirty="0" smtClean="0">
                  <a:solidFill>
                    <a:schemeClr val="tx2"/>
                  </a:solidFill>
                  <a:cs typeface="Arial" pitchFamily="34" charset="0"/>
                </a:rPr>
                <a:t>RC</a:t>
              </a:r>
              <a:r>
                <a:rPr lang="ru-RU" sz="1600" b="1" dirty="0" smtClean="0">
                  <a:solidFill>
                    <a:schemeClr val="tx2"/>
                  </a:solidFill>
                  <a:cs typeface="Arial" pitchFamily="34" charset="0"/>
                </a:rPr>
                <a:t>-7</a:t>
              </a:r>
              <a:endParaRPr lang="ru-RU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4" name="Группа 22"/>
          <p:cNvGrpSpPr>
            <a:grpSpLocks/>
          </p:cNvGrpSpPr>
          <p:nvPr/>
        </p:nvGrpSpPr>
        <p:grpSpPr bwMode="auto">
          <a:xfrm>
            <a:off x="2643634" y="983804"/>
            <a:ext cx="2165350" cy="1798931"/>
            <a:chOff x="2574364" y="1142984"/>
            <a:chExt cx="2164323" cy="1643074"/>
          </a:xfrm>
        </p:grpSpPr>
        <p:pic>
          <p:nvPicPr>
            <p:cNvPr id="18457" name="Picture 13" descr="IMG_39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3" r="3883"/>
            <a:stretch>
              <a:fillRect/>
            </a:stretch>
          </p:blipFill>
          <p:spPr bwMode="auto">
            <a:xfrm>
              <a:off x="2574364" y="1142984"/>
              <a:ext cx="2164323" cy="164307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4058737" y="1185847"/>
              <a:ext cx="662047" cy="309222"/>
            </a:xfrm>
            <a:prstGeom prst="rect">
              <a:avLst/>
            </a:prstGeom>
            <a:solidFill>
              <a:schemeClr val="bg1">
                <a:lumMod val="95000"/>
                <a:alpha val="45000"/>
              </a:schemeClr>
            </a:solidFill>
            <a:ln>
              <a:noFill/>
            </a:ln>
            <a:effectLst>
              <a:softEdge rad="31750"/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b="1" dirty="0" smtClean="0">
                  <a:solidFill>
                    <a:schemeClr val="tx2"/>
                  </a:solidFill>
                  <a:cs typeface="Arial" pitchFamily="34" charset="0"/>
                </a:rPr>
                <a:t>RC</a:t>
              </a:r>
              <a:r>
                <a:rPr lang="ru-RU" sz="1600" b="1" dirty="0" smtClean="0">
                  <a:solidFill>
                    <a:schemeClr val="tx2"/>
                  </a:solidFill>
                  <a:cs typeface="Arial" pitchFamily="34" charset="0"/>
                </a:rPr>
                <a:t>-5</a:t>
              </a:r>
              <a:endParaRPr lang="ru-RU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5" name="Группа 27"/>
          <p:cNvGrpSpPr>
            <a:grpSpLocks/>
          </p:cNvGrpSpPr>
          <p:nvPr/>
        </p:nvGrpSpPr>
        <p:grpSpPr bwMode="auto">
          <a:xfrm>
            <a:off x="5019898" y="1002854"/>
            <a:ext cx="2165350" cy="1778074"/>
            <a:chOff x="5003256" y="1162034"/>
            <a:chExt cx="2164323" cy="1624024"/>
          </a:xfrm>
        </p:grpSpPr>
        <p:pic>
          <p:nvPicPr>
            <p:cNvPr id="18453" name="Picture 12" descr="IMG_389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8" r="6104"/>
            <a:stretch>
              <a:fillRect/>
            </a:stretch>
          </p:blipFill>
          <p:spPr bwMode="auto">
            <a:xfrm>
              <a:off x="5003256" y="1162034"/>
              <a:ext cx="2164323" cy="162402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6440003" y="1233058"/>
              <a:ext cx="662047" cy="309222"/>
            </a:xfrm>
            <a:prstGeom prst="rect">
              <a:avLst/>
            </a:prstGeom>
            <a:solidFill>
              <a:schemeClr val="bg1">
                <a:lumMod val="95000"/>
                <a:alpha val="45000"/>
              </a:schemeClr>
            </a:solidFill>
            <a:ln>
              <a:noFill/>
            </a:ln>
            <a:effectLst>
              <a:softEdge rad="31750"/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b="1" dirty="0" smtClean="0">
                  <a:solidFill>
                    <a:schemeClr val="tx2"/>
                  </a:solidFill>
                  <a:cs typeface="Arial" pitchFamily="34" charset="0"/>
                </a:rPr>
                <a:t>RC</a:t>
              </a:r>
              <a:r>
                <a:rPr lang="ru-RU" sz="1600" b="1" dirty="0" smtClean="0">
                  <a:solidFill>
                    <a:schemeClr val="tx2"/>
                  </a:solidFill>
                  <a:cs typeface="Arial" pitchFamily="34" charset="0"/>
                </a:rPr>
                <a:t>-3</a:t>
              </a:r>
              <a:endParaRPr lang="ru-RU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6" name="Группа 28"/>
          <p:cNvGrpSpPr>
            <a:grpSpLocks/>
          </p:cNvGrpSpPr>
          <p:nvPr/>
        </p:nvGrpSpPr>
        <p:grpSpPr bwMode="auto">
          <a:xfrm>
            <a:off x="7407276" y="1002854"/>
            <a:ext cx="2163763" cy="1778074"/>
            <a:chOff x="7453331" y="1162033"/>
            <a:chExt cx="2164323" cy="1624025"/>
          </a:xfrm>
        </p:grpSpPr>
        <p:pic>
          <p:nvPicPr>
            <p:cNvPr id="18449" name="Picture 9" descr="P101008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98"/>
            <a:stretch>
              <a:fillRect/>
            </a:stretch>
          </p:blipFill>
          <p:spPr bwMode="auto">
            <a:xfrm>
              <a:off x="7453331" y="1162033"/>
              <a:ext cx="2164323" cy="162402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8889835" y="1233058"/>
              <a:ext cx="662532" cy="309222"/>
            </a:xfrm>
            <a:prstGeom prst="rect">
              <a:avLst/>
            </a:prstGeom>
            <a:solidFill>
              <a:schemeClr val="bg1">
                <a:lumMod val="95000"/>
                <a:alpha val="45000"/>
              </a:schemeClr>
            </a:solidFill>
            <a:ln>
              <a:noFill/>
            </a:ln>
            <a:effectLst>
              <a:softEdge rad="31750"/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00" b="1" dirty="0" smtClean="0">
                  <a:solidFill>
                    <a:schemeClr val="tx2"/>
                  </a:solidFill>
                  <a:cs typeface="Arial" pitchFamily="34" charset="0"/>
                </a:rPr>
                <a:t>RC</a:t>
              </a:r>
              <a:r>
                <a:rPr lang="ru-RU" sz="1600" b="1" dirty="0" smtClean="0">
                  <a:solidFill>
                    <a:schemeClr val="tx2"/>
                  </a:solidFill>
                  <a:cs typeface="Arial" pitchFamily="34" charset="0"/>
                </a:rPr>
                <a:t>-2</a:t>
              </a:r>
              <a:endParaRPr lang="ru-RU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sp>
        <p:nvSpPr>
          <p:cNvPr id="18446" name="Rectangle 23"/>
          <p:cNvSpPr>
            <a:spLocks noChangeArrowheads="1"/>
          </p:cNvSpPr>
          <p:nvPr/>
        </p:nvSpPr>
        <p:spPr bwMode="auto">
          <a:xfrm>
            <a:off x="1640632" y="5373216"/>
            <a:ext cx="3841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Arial" charset="0"/>
              </a:rPr>
              <a:t>EO Data Receiving and Recording Complex</a:t>
            </a:r>
            <a:endParaRPr lang="ru-RU" sz="12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8447" name="Picture 25" descr="IMG_869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8"/>
          <a:stretch>
            <a:fillRect/>
          </a:stretch>
        </p:blipFill>
        <p:spPr bwMode="auto">
          <a:xfrm>
            <a:off x="2648743" y="2996952"/>
            <a:ext cx="3744417" cy="226045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24" descr="IMG_7346 ne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-410" r="14096"/>
          <a:stretch>
            <a:fillRect/>
          </a:stretch>
        </p:blipFill>
        <p:spPr bwMode="auto">
          <a:xfrm>
            <a:off x="272480" y="2996952"/>
            <a:ext cx="2232248" cy="227537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044728" y="260648"/>
            <a:ext cx="780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Russian and foreign </a:t>
            </a:r>
            <a: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Earth Observation Data </a:t>
            </a:r>
            <a:r>
              <a:rPr lang="en-US" sz="200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receiving and recording FACILITIES</a:t>
            </a:r>
            <a:endParaRPr lang="ru-RU" sz="20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5"/>
          <p:cNvSpPr txBox="1"/>
          <p:nvPr/>
        </p:nvSpPr>
        <p:spPr>
          <a:xfrm>
            <a:off x="284732" y="5661248"/>
            <a:ext cx="9348788" cy="720080"/>
          </a:xfrm>
          <a:prstGeom prst="roundRect">
            <a:avLst>
              <a:gd name="adj" fmla="val 12349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antenna complexes provide data receiving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 the rate between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5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320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Mbps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Х-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band with left and right polarization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 24 hours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up to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30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satellites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79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2680" y="161915"/>
            <a:ext cx="780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46C0A"/>
              </a:buClr>
              <a:buSzPct val="128000"/>
            </a:pP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RECEIVING COMPLEXES BEING DEVELOPED BY NTS OMZ OF JSC “RUSSIAN SPACE SYSTEMS”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81075"/>
            <a:ext cx="3197225" cy="5527675"/>
          </a:xfrm>
          <a:prstGeom prst="rect">
            <a:avLst/>
          </a:prstGeom>
          <a:ln w="28575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Group 76"/>
          <p:cNvGraphicFramePr>
            <a:graphicFrameLocks noGrp="1"/>
          </p:cNvGraphicFramePr>
          <p:nvPr/>
        </p:nvGraphicFramePr>
        <p:xfrm>
          <a:off x="4166617" y="1009157"/>
          <a:ext cx="5322887" cy="5516187"/>
        </p:xfrm>
        <a:graphic>
          <a:graphicData uri="http://schemas.openxmlformats.org/drawingml/2006/table">
            <a:tbl>
              <a:tblPr/>
              <a:tblGrid>
                <a:gridCol w="1728266"/>
                <a:gridCol w="1229246"/>
                <a:gridCol w="1479550"/>
                <a:gridCol w="885825"/>
              </a:tblGrid>
              <a:tr h="340319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Complex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1681" marR="616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PK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2.4</a:t>
                      </a:r>
                    </a:p>
                  </a:txBody>
                  <a:tcPr marL="61681" marR="616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PK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3.1</a:t>
                      </a:r>
                    </a:p>
                  </a:txBody>
                  <a:tcPr marL="61681" marR="616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80975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PK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3.6</a:t>
                      </a:r>
                    </a:p>
                  </a:txBody>
                  <a:tcPr marL="61681" marR="616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9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Antenna type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EF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Axial-symmetric parabola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=0,4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Antenna size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3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Rotary support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EF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Double-elevation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Polarization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Right-hand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­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band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),</a:t>
                      </a:r>
                      <a:b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right- ad left-hand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(Х­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band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Operating frequencies MHz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EF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1690­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1710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7450­-7550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8000­-8400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Receive rate, Mbps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 to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310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Mbps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 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Х­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band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(155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Mbps in each channel)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b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 to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Mbps in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­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band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Quality factor, dB/K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E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9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Antenna complex/Rotary support weight no more than, kg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/260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80/350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110/350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39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Rotary support power consumption, no more than, W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E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3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Reception area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Entire upper hemisphere including zenith area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Primary power supply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EF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220W, 50Hz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2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Antenna complex operating temperature range, C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etersburgC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­40... +50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Antenna complex deployment conditions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EF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Under radar dome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681" marR="616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88504" y="980728"/>
          <a:ext cx="8928992" cy="4915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1584176"/>
                <a:gridCol w="2952328"/>
                <a:gridCol w="1584176"/>
              </a:tblGrid>
              <a:tr h="148723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Double-elevation scheme of rotary support construction</a:t>
                      </a:r>
                      <a:endParaRPr lang="ru-RU" sz="18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Antenna complex feed is dual-band (X- and L-band)</a:t>
                      </a:r>
                      <a:endParaRPr lang="ru-RU" sz="1800" dirty="0" smtClean="0"/>
                    </a:p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509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New types of </a:t>
                      </a:r>
                      <a:r>
                        <a:rPr lang="en-US" sz="1800" b="1" dirty="0" err="1" smtClean="0"/>
                        <a:t>cycloidal</a:t>
                      </a:r>
                      <a:r>
                        <a:rPr lang="en-US" sz="1800" b="1" dirty="0" smtClean="0"/>
                        <a:t> speed reducers used in rotary support</a:t>
                      </a:r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Use of radio receiver</a:t>
                      </a:r>
                      <a:endParaRPr lang="ru-RU" sz="18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6294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Receiving complex is automatic</a:t>
                      </a:r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b="1" dirty="0" smtClean="0"/>
                        <a:t>Radio paths have the capabilities of controlling and adjusting</a:t>
                      </a:r>
                      <a:r>
                        <a:rPr lang="ru-RU" sz="1800" b="1" dirty="0" smtClean="0"/>
                        <a:t>: </a:t>
                      </a:r>
                    </a:p>
                    <a:p>
                      <a:pPr algn="l">
                        <a:defRPr/>
                      </a:pPr>
                      <a:r>
                        <a:rPr lang="ru-RU" sz="1800" b="1" dirty="0" smtClean="0"/>
                        <a:t>-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Given receive frequencies</a:t>
                      </a:r>
                      <a:r>
                        <a:rPr lang="ru-RU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l">
                        <a:buFontTx/>
                        <a:buChar char="-"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Modulations</a:t>
                      </a:r>
                      <a:r>
                        <a:rPr lang="ru-RU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l">
                        <a:defRPr/>
                      </a:pPr>
                      <a:r>
                        <a:rPr lang="ru-RU" sz="1800" b="1" dirty="0" smtClean="0"/>
                        <a:t> - 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Data receive rate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072680" y="161915"/>
            <a:ext cx="780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46C0A"/>
              </a:buClr>
              <a:buSzPct val="128000"/>
            </a:pPr>
            <a:r>
              <a:rPr lang="en-US" sz="2000" b="1" dirty="0" smtClean="0">
                <a:solidFill>
                  <a:schemeClr val="tx2"/>
                </a:solidFill>
                <a:latin typeface="Arial" charset="0"/>
              </a:rPr>
              <a:t>BASIC ENGINEERING SOLUTIONS CHOSEN IN DEVELOPING RECEIVING COMPLEXES</a:t>
            </a:r>
          </a:p>
          <a:p>
            <a:pPr>
              <a:buClr>
                <a:srgbClr val="E46C0A"/>
              </a:buClr>
              <a:buSzPct val="128000"/>
            </a:pPr>
            <a:endParaRPr lang="ru-RU" sz="2000" b="1" dirty="0" smtClean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1426" y="1124744"/>
            <a:ext cx="117951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7336" y="2564904"/>
            <a:ext cx="12239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lrts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6" y="2564904"/>
            <a:ext cx="122555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9496" y="1124744"/>
            <a:ext cx="1223962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5328" y="4077072"/>
            <a:ext cx="13874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9418" y="4077072"/>
            <a:ext cx="1295400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6845300" y="3774690"/>
            <a:ext cx="2857500" cy="2481263"/>
            <a:chOff x="6810388" y="3947844"/>
            <a:chExt cx="2857520" cy="2481962"/>
          </a:xfrm>
        </p:grpSpPr>
        <p:pic>
          <p:nvPicPr>
            <p:cNvPr id="1028" name="Picture 4" descr="http://www.securitylab.ru/upload/iblock/cd6/cd692c6954a00489448cf6cd122d950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10388" y="3947844"/>
              <a:ext cx="2857520" cy="24819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6919927" y="5802566"/>
              <a:ext cx="2595580" cy="590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800" b="1" dirty="0">
                  <a:solidFill>
                    <a:schemeClr val="accent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Data </a:t>
              </a:r>
              <a:r>
                <a:rPr lang="en-US" sz="1800" b="1" dirty="0" smtClean="0">
                  <a:solidFill>
                    <a:schemeClr val="accent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Storage </a:t>
              </a:r>
              <a:endParaRPr lang="en-US" sz="1800" b="1" dirty="0">
                <a:solidFill>
                  <a:schemeClr val="accent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sz="1800" b="1" dirty="0" smtClean="0">
                  <a:solidFill>
                    <a:schemeClr val="accent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System</a:t>
              </a:r>
              <a:endParaRPr lang="ru-RU" sz="1800" b="1" dirty="0">
                <a:solidFill>
                  <a:schemeClr val="accent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411" name="Picture 2" descr="http://avnetclientsolutions.blog.com/files/2012/02/DB.gif"/>
          <p:cNvPicPr>
            <a:picLocks noChangeAspect="1" noChangeArrowheads="1"/>
          </p:cNvPicPr>
          <p:nvPr/>
        </p:nvPicPr>
        <p:blipFill>
          <a:blip r:embed="rId4" cstate="print">
            <a:lum bright="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2388803"/>
            <a:ext cx="61722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Двойная стрелка вверх/вниз 32"/>
          <p:cNvSpPr/>
          <p:nvPr/>
        </p:nvSpPr>
        <p:spPr bwMode="auto">
          <a:xfrm rot="4342019">
            <a:off x="5465627" y="804353"/>
            <a:ext cx="450363" cy="3627419"/>
          </a:xfrm>
          <a:prstGeom prst="upDownArrow">
            <a:avLst>
              <a:gd name="adj1" fmla="val 67597"/>
              <a:gd name="adj2" fmla="val 59155"/>
            </a:avLst>
          </a:prstGeom>
          <a:gradFill flip="none" rotWithShape="1">
            <a:gsLst>
              <a:gs pos="30000">
                <a:srgbClr val="CC0000">
                  <a:alpha val="46000"/>
                </a:srgbClr>
              </a:gs>
              <a:gs pos="65000">
                <a:schemeClr val="accent1">
                  <a:tint val="44500"/>
                  <a:satMod val="160000"/>
                  <a:alpha val="48000"/>
                  <a:lumMod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600000" scaled="0"/>
            <a:tileRect/>
          </a:gra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90000" tIns="46800" rIns="90000" bIns="46800"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 bwMode="auto">
          <a:xfrm rot="10800000">
            <a:off x="2701926" y="5030403"/>
            <a:ext cx="847725" cy="53498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90000" tIns="46800" rIns="90000" bIns="46800"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 bwMode="auto">
          <a:xfrm rot="13643767">
            <a:off x="787400" y="4268401"/>
            <a:ext cx="806450" cy="4889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90000" tIns="46800" rIns="90000" bIns="46800"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42"/>
          <p:cNvGrpSpPr>
            <a:grpSpLocks/>
          </p:cNvGrpSpPr>
          <p:nvPr/>
        </p:nvGrpSpPr>
        <p:grpSpPr bwMode="auto">
          <a:xfrm>
            <a:off x="344488" y="2469765"/>
            <a:ext cx="1285876" cy="1649413"/>
            <a:chOff x="309530" y="2643182"/>
            <a:chExt cx="1285884" cy="1649129"/>
          </a:xfrm>
        </p:grpSpPr>
        <p:pic>
          <p:nvPicPr>
            <p:cNvPr id="1030" name="Picture 6" descr="execute, gears, process, running, settings, utilities ico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2406" y="2643182"/>
              <a:ext cx="1000132" cy="9999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309530" y="3643314"/>
              <a:ext cx="1285884" cy="648997"/>
            </a:xfrm>
            <a:prstGeom prst="rect">
              <a:avLst/>
            </a:prstGeom>
            <a:solidFill>
              <a:srgbClr val="0070C0"/>
            </a:solidFill>
            <a:effectLst>
              <a:softEdge rad="63500"/>
            </a:effectLst>
          </p:spPr>
          <p:txBody>
            <a:bodyPr tIns="108000" bIns="108000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Standard 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Processing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Группа 41"/>
          <p:cNvGrpSpPr>
            <a:grpSpLocks/>
          </p:cNvGrpSpPr>
          <p:nvPr/>
        </p:nvGrpSpPr>
        <p:grpSpPr bwMode="auto">
          <a:xfrm>
            <a:off x="2503488" y="1136263"/>
            <a:ext cx="1357312" cy="1695450"/>
            <a:chOff x="2469308" y="1309723"/>
            <a:chExt cx="1357322" cy="1695592"/>
          </a:xfrm>
        </p:grpSpPr>
        <p:pic>
          <p:nvPicPr>
            <p:cNvPr id="1036" name="Picture 12" descr="batch, databases, process ico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893897">
              <a:off x="2597896" y="1309723"/>
              <a:ext cx="1082683" cy="10827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2469308" y="2356318"/>
              <a:ext cx="1357322" cy="648997"/>
            </a:xfrm>
            <a:prstGeom prst="rect">
              <a:avLst/>
            </a:prstGeom>
            <a:solidFill>
              <a:srgbClr val="0070C0"/>
            </a:solidFill>
            <a:effectLst>
              <a:softEdge rad="63500"/>
            </a:effectLst>
          </p:spPr>
          <p:txBody>
            <a:bodyPr tIns="108000" bIns="108000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Value-added 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Processing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Группа 48"/>
          <p:cNvGrpSpPr>
            <a:grpSpLocks/>
          </p:cNvGrpSpPr>
          <p:nvPr/>
        </p:nvGrpSpPr>
        <p:grpSpPr bwMode="auto">
          <a:xfrm>
            <a:off x="6202364" y="1041013"/>
            <a:ext cx="3500437" cy="2286000"/>
            <a:chOff x="6167446" y="1214422"/>
            <a:chExt cx="3500462" cy="2286016"/>
          </a:xfrm>
        </p:grpSpPr>
        <p:grpSp>
          <p:nvGrpSpPr>
            <p:cNvPr id="6" name="Группа 40"/>
            <p:cNvGrpSpPr>
              <a:grpSpLocks/>
            </p:cNvGrpSpPr>
            <p:nvPr/>
          </p:nvGrpSpPr>
          <p:grpSpPr bwMode="auto">
            <a:xfrm>
              <a:off x="6167446" y="1214422"/>
              <a:ext cx="3500462" cy="2286016"/>
              <a:chOff x="6167446" y="1214422"/>
              <a:chExt cx="3500462" cy="2286016"/>
            </a:xfrm>
          </p:grpSpPr>
          <p:sp>
            <p:nvSpPr>
              <p:cNvPr id="34" name="Облако 33"/>
              <p:cNvSpPr/>
              <p:nvPr/>
            </p:nvSpPr>
            <p:spPr bwMode="auto">
              <a:xfrm>
                <a:off x="6167446" y="1214422"/>
                <a:ext cx="3500462" cy="2286016"/>
              </a:xfrm>
              <a:prstGeom prst="clou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63500"/>
              </a:effectLst>
            </p:spPr>
            <p:txBody>
              <a:bodyPr lIns="90000" tIns="46800" rIns="90000" bIns="46800"/>
              <a:lstStyle/>
              <a:p>
                <a:pPr eaLnBrk="0" hangingPunct="0">
                  <a:defRPr/>
                </a:pPr>
                <a:endParaRPr lang="ru-RU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034" name="Picture 10" descr="group, large, people, users icon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524768" y="1428737"/>
                <a:ext cx="1000132" cy="10001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7452" name="TextBox 25"/>
            <p:cNvSpPr txBox="1">
              <a:spLocks noChangeArrowheads="1"/>
            </p:cNvSpPr>
            <p:nvPr/>
          </p:nvSpPr>
          <p:spPr bwMode="auto">
            <a:xfrm>
              <a:off x="6738950" y="2599296"/>
              <a:ext cx="2595546" cy="34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b="1" dirty="0">
                  <a:solidFill>
                    <a:srgbClr val="C00000"/>
                  </a:solidFill>
                  <a:latin typeface="Arial" charset="0"/>
                </a:rPr>
                <a:t>External </a:t>
              </a:r>
              <a:r>
                <a:rPr lang="en-US" sz="1800" b="1" dirty="0" smtClean="0">
                  <a:solidFill>
                    <a:srgbClr val="C00000"/>
                  </a:solidFill>
                  <a:latin typeface="Arial" charset="0"/>
                </a:rPr>
                <a:t>Users</a:t>
              </a:r>
              <a:endParaRPr lang="ru-RU" sz="1800" b="1" dirty="0">
                <a:solidFill>
                  <a:srgbClr val="C00000"/>
                </a:solidFill>
                <a:latin typeface="Arial" charset="0"/>
              </a:endParaRPr>
            </a:p>
          </p:txBody>
        </p:sp>
      </p:grpSp>
      <p:grpSp>
        <p:nvGrpSpPr>
          <p:cNvPr id="7" name="Группа 45"/>
          <p:cNvGrpSpPr>
            <a:grpSpLocks/>
          </p:cNvGrpSpPr>
          <p:nvPr/>
        </p:nvGrpSpPr>
        <p:grpSpPr bwMode="auto">
          <a:xfrm>
            <a:off x="3521076" y="4755765"/>
            <a:ext cx="1357313" cy="1433513"/>
            <a:chOff x="3486532" y="4929198"/>
            <a:chExt cx="1357322" cy="1433685"/>
          </a:xfrm>
        </p:grpSpPr>
        <p:pic>
          <p:nvPicPr>
            <p:cNvPr id="1038" name="Picture 14" descr="calendar, date, time ico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67508" y="4929198"/>
              <a:ext cx="928694" cy="928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" name="TextBox 44"/>
            <p:cNvSpPr txBox="1"/>
            <p:nvPr/>
          </p:nvSpPr>
          <p:spPr>
            <a:xfrm>
              <a:off x="3486532" y="5929330"/>
              <a:ext cx="1357322" cy="433553"/>
            </a:xfrm>
            <a:prstGeom prst="rect">
              <a:avLst/>
            </a:prstGeom>
            <a:solidFill>
              <a:srgbClr val="0070C0"/>
            </a:solidFill>
            <a:effectLst>
              <a:softEdge rad="63500"/>
            </a:effectLst>
          </p:spPr>
          <p:txBody>
            <a:bodyPr tIns="108000" bIns="108000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Planning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Стрелка вправо 30"/>
          <p:cNvSpPr/>
          <p:nvPr/>
        </p:nvSpPr>
        <p:spPr bwMode="auto">
          <a:xfrm rot="19610970">
            <a:off x="1389064" y="1787138"/>
            <a:ext cx="895350" cy="52228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90000" tIns="46800" rIns="90000" bIns="46800"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 bwMode="auto">
          <a:xfrm rot="2626523">
            <a:off x="4041775" y="1790315"/>
            <a:ext cx="933450" cy="53181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90000" tIns="46800" rIns="90000" bIns="46800"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43"/>
          <p:cNvGrpSpPr>
            <a:grpSpLocks/>
          </p:cNvGrpSpPr>
          <p:nvPr/>
        </p:nvGrpSpPr>
        <p:grpSpPr bwMode="auto">
          <a:xfrm>
            <a:off x="1281114" y="4422390"/>
            <a:ext cx="1439862" cy="1958938"/>
            <a:chOff x="1246408" y="4596310"/>
            <a:chExt cx="1440160" cy="1958826"/>
          </a:xfrm>
        </p:grpSpPr>
        <p:sp>
          <p:nvSpPr>
            <p:cNvPr id="22" name="TextBox 21"/>
            <p:cNvSpPr txBox="1"/>
            <p:nvPr/>
          </p:nvSpPr>
          <p:spPr>
            <a:xfrm>
              <a:off x="1246408" y="5906176"/>
              <a:ext cx="1440160" cy="648960"/>
            </a:xfrm>
            <a:prstGeom prst="rect">
              <a:avLst/>
            </a:prstGeom>
            <a:solidFill>
              <a:srgbClr val="0070C0"/>
            </a:solidFill>
            <a:effectLst>
              <a:softEdge rad="63500"/>
            </a:effectLst>
          </p:spPr>
          <p:txBody>
            <a:bodyPr tIns="108000" bIns="108000">
              <a:spAutoFit/>
            </a:bodyPr>
            <a:lstStyle>
              <a:defPPr>
                <a:defRPr lang="ru-RU"/>
              </a:defPPr>
              <a:lvl1pPr algn="ctr">
                <a:defRPr sz="1900" b="1">
                  <a:solidFill>
                    <a:srgbClr val="002060"/>
                  </a:solidFill>
                  <a:latin typeface="+mj-lt"/>
                </a:defRPr>
              </a:lvl1pPr>
            </a:lstStyle>
            <a:p>
              <a:pPr>
                <a:defRPr/>
              </a:pPr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Receiving and Registration</a:t>
              </a:r>
              <a:endPara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446" name="Picture 8" descr="antenna, radar, radio, satelite ic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9662" y="4596310"/>
              <a:ext cx="1357322" cy="1357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Двойная стрелка вверх/вниз 35"/>
          <p:cNvSpPr/>
          <p:nvPr/>
        </p:nvSpPr>
        <p:spPr bwMode="auto">
          <a:xfrm rot="6559700">
            <a:off x="5476318" y="2612066"/>
            <a:ext cx="450363" cy="3627419"/>
          </a:xfrm>
          <a:prstGeom prst="upDownArrow">
            <a:avLst>
              <a:gd name="adj1" fmla="val 67597"/>
              <a:gd name="adj2" fmla="val 59155"/>
            </a:avLst>
          </a:prstGeom>
          <a:gradFill flip="none" rotWithShape="1">
            <a:gsLst>
              <a:gs pos="30000">
                <a:srgbClr val="92D050"/>
              </a:gs>
              <a:gs pos="65000">
                <a:schemeClr val="accent1">
                  <a:tint val="44500"/>
                  <a:satMod val="160000"/>
                  <a:alpha val="48000"/>
                  <a:lumMod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600000" scaled="0"/>
            <a:tileRect/>
          </a:gra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90000" tIns="46800" rIns="90000" bIns="46800"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 bwMode="auto">
          <a:xfrm rot="7700492">
            <a:off x="4453733" y="4312059"/>
            <a:ext cx="830263" cy="4984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90000" tIns="46800" rIns="90000" bIns="46800"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00890" y="3347389"/>
            <a:ext cx="1571636" cy="710552"/>
          </a:xfrm>
          <a:prstGeom prst="rect">
            <a:avLst/>
          </a:prstGeom>
          <a:solidFill>
            <a:srgbClr val="CC0000"/>
          </a:solidFill>
          <a:effectLst>
            <a:softEdge rad="63500"/>
          </a:effectLst>
        </p:spPr>
        <p:txBody>
          <a:bodyPr tIns="108000" bIns="10800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rgbClr val="00206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CATALOG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Jobs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/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Data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46"/>
          <p:cNvGrpSpPr>
            <a:grpSpLocks/>
          </p:cNvGrpSpPr>
          <p:nvPr/>
        </p:nvGrpSpPr>
        <p:grpSpPr bwMode="auto">
          <a:xfrm>
            <a:off x="4630738" y="2398326"/>
            <a:ext cx="1643062" cy="1720850"/>
            <a:chOff x="4595810" y="2571744"/>
            <a:chExt cx="1643074" cy="1720567"/>
          </a:xfrm>
        </p:grpSpPr>
        <p:pic>
          <p:nvPicPr>
            <p:cNvPr id="1026" name="Picture 2" descr="people, users icon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67274" y="2571744"/>
              <a:ext cx="1014420" cy="1014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595810" y="3643314"/>
              <a:ext cx="1643074" cy="648997"/>
            </a:xfrm>
            <a:prstGeom prst="rect">
              <a:avLst/>
            </a:prstGeom>
            <a:solidFill>
              <a:srgbClr val="0070C0"/>
            </a:solidFill>
            <a:effectLst>
              <a:softEdge rad="63500"/>
            </a:effectLst>
          </p:spPr>
          <p:txBody>
            <a:bodyPr tIns="108000" bIns="108000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Customer </a:t>
              </a:r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Interaction</a:t>
              </a:r>
              <a:endPara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" name="Двойная стрелка вверх/вниз 39"/>
          <p:cNvSpPr/>
          <p:nvPr/>
        </p:nvSpPr>
        <p:spPr bwMode="auto">
          <a:xfrm rot="4342019">
            <a:off x="6401430" y="1488956"/>
            <a:ext cx="450363" cy="1666828"/>
          </a:xfrm>
          <a:prstGeom prst="upDownArrow">
            <a:avLst>
              <a:gd name="adj1" fmla="val 67597"/>
              <a:gd name="adj2" fmla="val 59155"/>
            </a:avLst>
          </a:prstGeom>
          <a:gradFill flip="none" rotWithShape="1">
            <a:gsLst>
              <a:gs pos="30000">
                <a:srgbClr val="CC0000">
                  <a:alpha val="46000"/>
                </a:srgbClr>
              </a:gs>
              <a:gs pos="65000">
                <a:schemeClr val="accent1">
                  <a:tint val="44500"/>
                  <a:satMod val="160000"/>
                  <a:alpha val="48000"/>
                  <a:lumMod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600000" scaled="0"/>
            <a:tileRect/>
          </a:gra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90000" tIns="46800" rIns="90000" bIns="46800"/>
          <a:lstStyle/>
          <a:p>
            <a:pPr eaLnBrk="0" hangingPunct="0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0672" y="272842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Technological scheme of </a:t>
            </a:r>
            <a: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/>
              </a:rPr>
              <a:t>RUSSIAN </a:t>
            </a:r>
            <a: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operator’s </a:t>
            </a:r>
            <a:r>
              <a:rPr lang="en-US" sz="200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Cycle</a:t>
            </a:r>
            <a:endParaRPr lang="ru-RU" sz="20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06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2000672" y="404664"/>
            <a:ext cx="68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Earth Observation DATA APPLICATIONs</a:t>
            </a:r>
            <a:endParaRPr lang="ru-RU" sz="20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1" descr="C:\Documents and Settings\emelyanov_ks\Рабочий стол\Рисунок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908720"/>
            <a:ext cx="9691688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218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672" y="404664"/>
            <a:ext cx="6887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MAPPING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5" name="Picture 1" descr="C:\Documents and Settings\emelyanov_ks\Рабочий стол\Рисунок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165" y="908720"/>
            <a:ext cx="9831387" cy="5510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51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5"/>
          <a:stretch/>
        </p:blipFill>
        <p:spPr>
          <a:xfrm>
            <a:off x="-15552" y="-15720"/>
            <a:ext cx="9921552" cy="6873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8770" y="288403"/>
            <a:ext cx="7524750" cy="707823"/>
          </a:xfrm>
          <a:prstGeom prst="rect">
            <a:avLst/>
          </a:prstGeom>
          <a:noFill/>
        </p:spPr>
        <p:txBody>
          <a:bodyPr lIns="91377" tIns="45689" rIns="91377" bIns="45689">
            <a:spAutoFit/>
          </a:bodyPr>
          <a:lstStyle/>
          <a:p>
            <a:pPr defTabSz="913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Russian Earth Observation </a:t>
            </a:r>
            <a:br>
              <a:rPr lang="en-US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Satellite Constellation</a:t>
            </a:r>
            <a:endParaRPr lang="ru-RU" sz="20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Оксана\Desktop\Лого РКС новый\перзентации\лого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404664"/>
            <a:ext cx="1440160" cy="4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0998" y="6399093"/>
            <a:ext cx="3390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©</a:t>
            </a:r>
            <a:r>
              <a:rPr lang="en-US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JSC  </a:t>
            </a:r>
            <a:r>
              <a:rPr lang="ru-RU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en-US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Russian Space Systems</a:t>
            </a:r>
            <a:r>
              <a:rPr lang="ru-RU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1400" b="1" i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17496" y="6548591"/>
            <a:ext cx="360040" cy="276936"/>
          </a:xfrm>
          <a:prstGeom prst="rect">
            <a:avLst/>
          </a:prstGeom>
          <a:noFill/>
        </p:spPr>
        <p:txBody>
          <a:bodyPr wrap="square" lIns="91377" tIns="45689" rIns="91377" bIns="45689">
            <a:spAutoFit/>
          </a:bodyPr>
          <a:lstStyle/>
          <a:p>
            <a:pPr defTabSz="913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12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5626" y="404664"/>
            <a:ext cx="68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AGRICULTURE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7" name="Picture 1" descr="C:\Documents and Settings\emelyanov_ks\Рабочий стол\Рисунок5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6" y="836712"/>
            <a:ext cx="9850437" cy="5589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10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672" y="404664"/>
            <a:ext cx="68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City Vegetation</a:t>
            </a:r>
            <a:endParaRPr lang="ru-RU" sz="20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89" name="Picture 1" descr="C:\Documents and Settings\emelyanov_ks\Рабочий стол\Рисунок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6" y="836712"/>
            <a:ext cx="9831387" cy="561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53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5626" y="404664"/>
            <a:ext cx="68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FORESTRY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 descr="C:\Documents and Settings\emelyanov_ks\Рабочий стол\Рисунок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6" y="887561"/>
            <a:ext cx="9801225" cy="5565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44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672" y="404664"/>
            <a:ext cx="68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NATURAL RESOURCES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" descr="C:\Documents and Settings\emelyanov_ks\Рабочий стол\Рисунок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" y="908720"/>
            <a:ext cx="9850438" cy="5510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25626" y="404664"/>
            <a:ext cx="68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River Floods</a:t>
            </a:r>
            <a:endParaRPr lang="ru-RU" sz="20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C:\Documents and Settings\emelyanov_ks\Рабочий стол\Рисунок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2" y="787951"/>
            <a:ext cx="9880600" cy="5645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5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2680" y="404664"/>
            <a:ext cx="6934200" cy="367712"/>
          </a:xfrm>
          <a:prstGeom prst="rect">
            <a:avLst/>
          </a:prstGeom>
          <a:noFill/>
        </p:spPr>
        <p:txBody>
          <a:bodyPr lIns="59356" tIns="29678" rIns="59356" bIns="2967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Resurs</a:t>
            </a:r>
            <a: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-P data covering diagram</a:t>
            </a:r>
            <a:endParaRPr lang="ru-RU" sz="20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2480" y="5691293"/>
            <a:ext cx="9433048" cy="624312"/>
          </a:xfrm>
          <a:prstGeom prst="roundRect">
            <a:avLst>
              <a:gd name="adj" fmla="val 11357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area of the Russian territory coverage by </a:t>
            </a:r>
            <a:r>
              <a:rPr lang="en-US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Resurs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(PAN and MS data) is more </a:t>
            </a:r>
            <a:b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 30 million sq. km since 2013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 descr="C:\Documents and Settings\emelyanov_ks\Рабочий стол\Рисунок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3" y="929481"/>
            <a:ext cx="9577064" cy="4803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72680" y="404664"/>
            <a:ext cx="6934200" cy="367712"/>
          </a:xfrm>
          <a:prstGeom prst="rect">
            <a:avLst/>
          </a:prstGeom>
          <a:noFill/>
        </p:spPr>
        <p:txBody>
          <a:bodyPr lIns="59356" tIns="29678" rIns="59356" bIns="2967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cap="all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Kanopus</a:t>
            </a:r>
            <a: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-V data covering diagram</a:t>
            </a:r>
            <a:endParaRPr lang="ru-RU" sz="20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C:\Documents and Settings\emelyanov_ks\Рабочий стол\Рисунок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916469"/>
            <a:ext cx="9577064" cy="4803775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2480" y="5691293"/>
            <a:ext cx="9433048" cy="624312"/>
          </a:xfrm>
          <a:prstGeom prst="roundRect">
            <a:avLst>
              <a:gd name="adj" fmla="val 11357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area of the Russian territory coverage by Kanopus-V1 (PAN and MS data) is more </a:t>
            </a:r>
            <a:b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 50 million sq. km since 2013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123"/>
          <p:cNvSpPr txBox="1"/>
          <p:nvPr/>
        </p:nvSpPr>
        <p:spPr>
          <a:xfrm rot="16200000">
            <a:off x="3757096" y="-2735408"/>
            <a:ext cx="2376262" cy="9777540"/>
          </a:xfrm>
          <a:prstGeom prst="rect">
            <a:avLst/>
          </a:prstGeom>
          <a:solidFill>
            <a:srgbClr val="EFF9FF"/>
          </a:solidFill>
          <a:ln>
            <a:noFill/>
          </a:ln>
          <a:effectLst>
            <a:softEdge rad="63500"/>
          </a:effectLst>
        </p:spPr>
        <p:txBody>
          <a:bodyPr wrap="square" lIns="95766" tIns="47883" rIns="95766" bIns="47883">
            <a:noAutofit/>
          </a:bodyPr>
          <a:lstStyle/>
          <a:p>
            <a:pPr algn="ctr">
              <a:defRPr/>
            </a:pPr>
            <a:r>
              <a:rPr lang="en-US" sz="14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Hydrometeorology</a:t>
            </a:r>
            <a:endParaRPr lang="ru-RU" sz="14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 rot="16200000">
            <a:off x="3489118" y="108454"/>
            <a:ext cx="2912222" cy="9777541"/>
          </a:xfrm>
          <a:prstGeom prst="rect">
            <a:avLst/>
          </a:prstGeom>
          <a:solidFill>
            <a:srgbClr val="F4F7ED"/>
          </a:solidFill>
          <a:ln>
            <a:noFill/>
          </a:ln>
          <a:effectLst>
            <a:softEdge rad="63500"/>
          </a:effectLst>
        </p:spPr>
        <p:txBody>
          <a:bodyPr wrap="square" lIns="95766" tIns="47883" rIns="95766" bIns="47883">
            <a:noAutofit/>
          </a:bodyPr>
          <a:lstStyle/>
          <a:p>
            <a:pPr algn="ctr">
              <a:defRPr/>
            </a:pPr>
            <a:r>
              <a:rPr lang="en-US" sz="1400" b="1" cap="all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Natural Resources</a:t>
            </a:r>
            <a:endParaRPr lang="ru-RU" sz="1400" b="1" cap="all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5135946" y="1699556"/>
            <a:ext cx="622016" cy="752369"/>
            <a:chOff x="5541330" y="1181313"/>
            <a:chExt cx="622852" cy="751521"/>
          </a:xfrm>
        </p:grpSpPr>
        <p:pic>
          <p:nvPicPr>
            <p:cNvPr id="13" name="Picture 8" descr="Электро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79111" y="1181313"/>
              <a:ext cx="547481" cy="5071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5541330" y="1717391"/>
              <a:ext cx="622852" cy="2154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Electro-L2</a:t>
              </a:r>
              <a:endParaRPr lang="ru-RU" dirty="0"/>
            </a:p>
          </p:txBody>
        </p:sp>
      </p:grpSp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116120" y="1686963"/>
            <a:ext cx="622158" cy="764962"/>
            <a:chOff x="2679764" y="1260539"/>
            <a:chExt cx="621877" cy="764567"/>
          </a:xfrm>
        </p:grpSpPr>
        <p:pic>
          <p:nvPicPr>
            <p:cNvPr id="16" name="Picture 8" descr="Электро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79764" y="1260539"/>
              <a:ext cx="582640" cy="53916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2679906" y="1809531"/>
              <a:ext cx="621735" cy="21557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Electro-L1</a:t>
              </a:r>
              <a:endParaRPr lang="ru-RU" dirty="0"/>
            </a:p>
          </p:txBody>
        </p:sp>
      </p:grpSp>
      <p:sp>
        <p:nvSpPr>
          <p:cNvPr id="18" name="Штриховая стрелка вправо 17"/>
          <p:cNvSpPr/>
          <p:nvPr/>
        </p:nvSpPr>
        <p:spPr>
          <a:xfrm>
            <a:off x="89719" y="3232724"/>
            <a:ext cx="9777536" cy="396875"/>
          </a:xfrm>
          <a:prstGeom prst="stripedRightArrow">
            <a:avLst>
              <a:gd name="adj1" fmla="val 77740"/>
              <a:gd name="adj2" fmla="val 63209"/>
            </a:avLst>
          </a:prstGeom>
          <a:gradFill flip="none" rotWithShape="1">
            <a:gsLst>
              <a:gs pos="14000">
                <a:schemeClr val="accent1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0"/>
            <a:tileRect/>
          </a:gra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66" tIns="47883" rIns="95766" bIns="47883"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2" name="TextBox 45"/>
          <p:cNvSpPr txBox="1">
            <a:spLocks noChangeArrowheads="1"/>
          </p:cNvSpPr>
          <p:nvPr/>
        </p:nvSpPr>
        <p:spPr bwMode="auto">
          <a:xfrm>
            <a:off x="524116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2006</a:t>
            </a:r>
          </a:p>
        </p:txBody>
      </p:sp>
      <p:grpSp>
        <p:nvGrpSpPr>
          <p:cNvPr id="12" name="Группа 20"/>
          <p:cNvGrpSpPr>
            <a:grpSpLocks/>
          </p:cNvGrpSpPr>
          <p:nvPr/>
        </p:nvGrpSpPr>
        <p:grpSpPr bwMode="auto">
          <a:xfrm>
            <a:off x="523810" y="3626075"/>
            <a:ext cx="649267" cy="703699"/>
            <a:chOff x="54230" y="3855034"/>
            <a:chExt cx="650566" cy="703981"/>
          </a:xfrm>
        </p:grpSpPr>
        <p:pic>
          <p:nvPicPr>
            <p:cNvPr id="22" name="Picture 7" descr="Ресурс-ДК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8065" y="3855034"/>
              <a:ext cx="514915" cy="484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 bwMode="auto">
            <a:xfrm>
              <a:off x="54230" y="4343243"/>
              <a:ext cx="650566" cy="2157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Resurs</a:t>
              </a:r>
              <a:r>
                <a:rPr lang="en-US" dirty="0" smtClean="0"/>
                <a:t>-DK</a:t>
              </a:r>
              <a:endParaRPr lang="ru-RU" dirty="0"/>
            </a:p>
          </p:txBody>
        </p:sp>
      </p:grpSp>
      <p:grpSp>
        <p:nvGrpSpPr>
          <p:cNvPr id="15" name="Группа 23"/>
          <p:cNvGrpSpPr>
            <a:grpSpLocks/>
          </p:cNvGrpSpPr>
          <p:nvPr/>
        </p:nvGrpSpPr>
        <p:grpSpPr bwMode="auto">
          <a:xfrm>
            <a:off x="1300916" y="1068255"/>
            <a:ext cx="634840" cy="607803"/>
            <a:chOff x="1233021" y="2154997"/>
            <a:chExt cx="635441" cy="607774"/>
          </a:xfrm>
        </p:grpSpPr>
        <p:pic>
          <p:nvPicPr>
            <p:cNvPr id="25" name="Picture 8" descr="Метеор-М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74658" y="2154997"/>
              <a:ext cx="569059" cy="3682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 bwMode="auto">
            <a:xfrm>
              <a:off x="1233021" y="2547095"/>
              <a:ext cx="635441" cy="2156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Meteor-M1</a:t>
              </a:r>
              <a:endParaRPr lang="ru-RU" dirty="0"/>
            </a:p>
          </p:txBody>
        </p:sp>
      </p:grpSp>
      <p:grpSp>
        <p:nvGrpSpPr>
          <p:cNvPr id="19" name="Группа 26"/>
          <p:cNvGrpSpPr>
            <a:grpSpLocks/>
          </p:cNvGrpSpPr>
          <p:nvPr/>
        </p:nvGrpSpPr>
        <p:grpSpPr bwMode="auto">
          <a:xfrm>
            <a:off x="3607743" y="3683399"/>
            <a:ext cx="626825" cy="630877"/>
            <a:chOff x="4128685" y="4611955"/>
            <a:chExt cx="625992" cy="631070"/>
          </a:xfrm>
        </p:grpSpPr>
        <p:pic>
          <p:nvPicPr>
            <p:cNvPr id="28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95133" y="4611955"/>
              <a:ext cx="541405" cy="415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/>
            <p:cNvSpPr txBox="1"/>
            <p:nvPr/>
          </p:nvSpPr>
          <p:spPr bwMode="auto">
            <a:xfrm>
              <a:off x="4128685" y="5027273"/>
              <a:ext cx="625992" cy="21575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Resurs-P1</a:t>
              </a:r>
              <a:endParaRPr lang="ru-RU" dirty="0"/>
            </a:p>
          </p:txBody>
        </p:sp>
      </p:grpSp>
      <p:grpSp>
        <p:nvGrpSpPr>
          <p:cNvPr id="20" name="Группа 29"/>
          <p:cNvGrpSpPr>
            <a:grpSpLocks/>
          </p:cNvGrpSpPr>
          <p:nvPr/>
        </p:nvGrpSpPr>
        <p:grpSpPr bwMode="auto">
          <a:xfrm>
            <a:off x="2799127" y="4352659"/>
            <a:ext cx="719799" cy="675301"/>
            <a:chOff x="3344773" y="3862960"/>
            <a:chExt cx="720781" cy="676420"/>
          </a:xfrm>
        </p:grpSpPr>
        <p:sp>
          <p:nvSpPr>
            <p:cNvPr id="31" name="TextBox 30"/>
            <p:cNvSpPr txBox="1"/>
            <p:nvPr/>
          </p:nvSpPr>
          <p:spPr bwMode="auto">
            <a:xfrm>
              <a:off x="3344773" y="4323337"/>
              <a:ext cx="720781" cy="2160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Kanopus-V1</a:t>
              </a:r>
              <a:endParaRPr lang="ru-RU" dirty="0"/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90407" y="3862960"/>
              <a:ext cx="596946" cy="45162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Группа 32"/>
          <p:cNvGrpSpPr>
            <a:grpSpLocks/>
          </p:cNvGrpSpPr>
          <p:nvPr/>
        </p:nvGrpSpPr>
        <p:grpSpPr bwMode="auto">
          <a:xfrm>
            <a:off x="4351714" y="3677104"/>
            <a:ext cx="626825" cy="637173"/>
            <a:chOff x="5550917" y="4809728"/>
            <a:chExt cx="627216" cy="637094"/>
          </a:xfrm>
        </p:grpSpPr>
        <p:pic>
          <p:nvPicPr>
            <p:cNvPr id="34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95831" y="4809728"/>
              <a:ext cx="547074" cy="420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Box 34"/>
            <p:cNvSpPr txBox="1"/>
            <p:nvPr/>
          </p:nvSpPr>
          <p:spPr bwMode="auto">
            <a:xfrm>
              <a:off x="5550917" y="5231163"/>
              <a:ext cx="627216" cy="21565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Resurs-P2</a:t>
              </a:r>
              <a:endParaRPr lang="ru-RU" dirty="0"/>
            </a:p>
          </p:txBody>
        </p:sp>
      </p:grpSp>
      <p:sp>
        <p:nvSpPr>
          <p:cNvPr id="7192" name="TextBox 46"/>
          <p:cNvSpPr txBox="1">
            <a:spLocks noChangeArrowheads="1"/>
          </p:cNvSpPr>
          <p:nvPr/>
        </p:nvSpPr>
        <p:spPr bwMode="auto">
          <a:xfrm>
            <a:off x="1294009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2009</a:t>
            </a:r>
          </a:p>
        </p:txBody>
      </p:sp>
      <p:sp>
        <p:nvSpPr>
          <p:cNvPr id="7194" name="TextBox 46"/>
          <p:cNvSpPr txBox="1">
            <a:spLocks noChangeArrowheads="1"/>
          </p:cNvSpPr>
          <p:nvPr/>
        </p:nvSpPr>
        <p:spPr bwMode="auto">
          <a:xfrm>
            <a:off x="2108546" y="3263678"/>
            <a:ext cx="637307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2011</a:t>
            </a:r>
          </a:p>
        </p:txBody>
      </p:sp>
      <p:sp>
        <p:nvSpPr>
          <p:cNvPr id="7195" name="TextBox 46"/>
          <p:cNvSpPr txBox="1">
            <a:spLocks noChangeArrowheads="1"/>
          </p:cNvSpPr>
          <p:nvPr/>
        </p:nvSpPr>
        <p:spPr bwMode="auto">
          <a:xfrm>
            <a:off x="2834699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2012</a:t>
            </a:r>
          </a:p>
        </p:txBody>
      </p:sp>
      <p:sp>
        <p:nvSpPr>
          <p:cNvPr id="7196" name="TextBox 46"/>
          <p:cNvSpPr txBox="1">
            <a:spLocks noChangeArrowheads="1"/>
          </p:cNvSpPr>
          <p:nvPr/>
        </p:nvSpPr>
        <p:spPr bwMode="auto">
          <a:xfrm>
            <a:off x="3596828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2013</a:t>
            </a:r>
          </a:p>
        </p:txBody>
      </p:sp>
      <p:sp>
        <p:nvSpPr>
          <p:cNvPr id="7197" name="TextBox 46"/>
          <p:cNvSpPr txBox="1">
            <a:spLocks noChangeArrowheads="1"/>
          </p:cNvSpPr>
          <p:nvPr/>
        </p:nvSpPr>
        <p:spPr bwMode="auto">
          <a:xfrm>
            <a:off x="4340799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2014</a:t>
            </a:r>
          </a:p>
        </p:txBody>
      </p:sp>
      <p:sp>
        <p:nvSpPr>
          <p:cNvPr id="7198" name="TextBox 46"/>
          <p:cNvSpPr txBox="1">
            <a:spLocks noChangeArrowheads="1"/>
          </p:cNvSpPr>
          <p:nvPr/>
        </p:nvSpPr>
        <p:spPr bwMode="auto">
          <a:xfrm>
            <a:off x="5122627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2015</a:t>
            </a:r>
          </a:p>
        </p:txBody>
      </p:sp>
      <p:sp>
        <p:nvSpPr>
          <p:cNvPr id="7199" name="TextBox 46"/>
          <p:cNvSpPr txBox="1">
            <a:spLocks noChangeArrowheads="1"/>
          </p:cNvSpPr>
          <p:nvPr/>
        </p:nvSpPr>
        <p:spPr bwMode="auto">
          <a:xfrm>
            <a:off x="5902098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2016</a:t>
            </a:r>
          </a:p>
        </p:txBody>
      </p:sp>
      <p:sp>
        <p:nvSpPr>
          <p:cNvPr id="7200" name="TextBox 46"/>
          <p:cNvSpPr txBox="1">
            <a:spLocks noChangeArrowheads="1"/>
          </p:cNvSpPr>
          <p:nvPr/>
        </p:nvSpPr>
        <p:spPr bwMode="auto">
          <a:xfrm>
            <a:off x="6696033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2017</a:t>
            </a:r>
          </a:p>
        </p:txBody>
      </p:sp>
      <p:sp>
        <p:nvSpPr>
          <p:cNvPr id="7201" name="TextBox 46"/>
          <p:cNvSpPr txBox="1">
            <a:spLocks noChangeArrowheads="1"/>
          </p:cNvSpPr>
          <p:nvPr/>
        </p:nvSpPr>
        <p:spPr bwMode="auto">
          <a:xfrm>
            <a:off x="7484573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2018</a:t>
            </a:r>
          </a:p>
        </p:txBody>
      </p:sp>
      <p:sp>
        <p:nvSpPr>
          <p:cNvPr id="7202" name="TextBox 46"/>
          <p:cNvSpPr txBox="1">
            <a:spLocks noChangeArrowheads="1"/>
          </p:cNvSpPr>
          <p:nvPr/>
        </p:nvSpPr>
        <p:spPr bwMode="auto">
          <a:xfrm>
            <a:off x="8259067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2019</a:t>
            </a:r>
          </a:p>
        </p:txBody>
      </p:sp>
      <p:sp>
        <p:nvSpPr>
          <p:cNvPr id="7203" name="TextBox 46"/>
          <p:cNvSpPr txBox="1">
            <a:spLocks noChangeArrowheads="1"/>
          </p:cNvSpPr>
          <p:nvPr/>
        </p:nvSpPr>
        <p:spPr bwMode="auto">
          <a:xfrm>
            <a:off x="9018638" y="3263678"/>
            <a:ext cx="648655" cy="34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2020</a:t>
            </a:r>
          </a:p>
        </p:txBody>
      </p:sp>
      <p:grpSp>
        <p:nvGrpSpPr>
          <p:cNvPr id="24" name="Группа 52"/>
          <p:cNvGrpSpPr>
            <a:grpSpLocks/>
          </p:cNvGrpSpPr>
          <p:nvPr/>
        </p:nvGrpSpPr>
        <p:grpSpPr bwMode="auto">
          <a:xfrm>
            <a:off x="6618072" y="3653080"/>
            <a:ext cx="820675" cy="677491"/>
            <a:chOff x="5183464" y="3859641"/>
            <a:chExt cx="1170882" cy="767930"/>
          </a:xfrm>
        </p:grpSpPr>
        <p:sp>
          <p:nvSpPr>
            <p:cNvPr id="54" name="TextBox 53"/>
            <p:cNvSpPr txBox="1"/>
            <p:nvPr/>
          </p:nvSpPr>
          <p:spPr bwMode="auto">
            <a:xfrm>
              <a:off x="5183464" y="4383093"/>
              <a:ext cx="1170882" cy="24447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squar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Kanopus</a:t>
              </a:r>
              <a:r>
                <a:rPr lang="en-US" dirty="0" smtClean="0"/>
                <a:t>-V-IK</a:t>
              </a:r>
              <a:endParaRPr lang="ru-RU" dirty="0"/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61059" y="3859641"/>
              <a:ext cx="821888" cy="5249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Группа 162"/>
          <p:cNvGrpSpPr>
            <a:grpSpLocks/>
          </p:cNvGrpSpPr>
          <p:nvPr/>
        </p:nvGrpSpPr>
        <p:grpSpPr bwMode="auto">
          <a:xfrm>
            <a:off x="7471958" y="1817106"/>
            <a:ext cx="721402" cy="623325"/>
            <a:chOff x="5444164" y="1959740"/>
            <a:chExt cx="917409" cy="792596"/>
          </a:xfrm>
        </p:grpSpPr>
        <p:pic>
          <p:nvPicPr>
            <p:cNvPr id="58" name="Picture 8" descr="Метеор-М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36898" y="1959740"/>
              <a:ext cx="761026" cy="4932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5444164" y="2478078"/>
              <a:ext cx="917409" cy="27425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Meteor-M2.2</a:t>
              </a:r>
              <a:endParaRPr lang="ru-RU" dirty="0"/>
            </a:p>
          </p:txBody>
        </p:sp>
      </p:grpSp>
      <p:grpSp>
        <p:nvGrpSpPr>
          <p:cNvPr id="30" name="Группа 65"/>
          <p:cNvGrpSpPr>
            <a:grpSpLocks/>
          </p:cNvGrpSpPr>
          <p:nvPr/>
        </p:nvGrpSpPr>
        <p:grpSpPr bwMode="auto">
          <a:xfrm>
            <a:off x="6670328" y="2564901"/>
            <a:ext cx="700064" cy="685111"/>
            <a:chOff x="5525929" y="5673165"/>
            <a:chExt cx="699889" cy="684879"/>
          </a:xfrm>
        </p:grpSpPr>
        <p:sp>
          <p:nvSpPr>
            <p:cNvPr id="67" name="TextBox 66"/>
            <p:cNvSpPr txBox="1"/>
            <p:nvPr/>
          </p:nvSpPr>
          <p:spPr bwMode="auto">
            <a:xfrm>
              <a:off x="5554690" y="6142431"/>
              <a:ext cx="644297" cy="21561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Arctica</a:t>
              </a:r>
              <a:r>
                <a:rPr lang="en-US" dirty="0" smtClean="0"/>
                <a:t>-M</a:t>
              </a:r>
              <a:r>
                <a:rPr lang="ru-RU" dirty="0" smtClean="0"/>
                <a:t>1</a:t>
              </a:r>
              <a:endParaRPr lang="ru-RU" dirty="0"/>
            </a:p>
          </p:txBody>
        </p:sp>
        <p:pic>
          <p:nvPicPr>
            <p:cNvPr id="7306" name="Picture 4" descr="G:\презентация ТЭК\спутники для Кати\арктика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2750">
              <a:off x="5525929" y="5673165"/>
              <a:ext cx="699889" cy="38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Группа 68"/>
          <p:cNvGrpSpPr>
            <a:grpSpLocks/>
          </p:cNvGrpSpPr>
          <p:nvPr/>
        </p:nvGrpSpPr>
        <p:grpSpPr bwMode="auto">
          <a:xfrm>
            <a:off x="4347706" y="1078948"/>
            <a:ext cx="634840" cy="597111"/>
            <a:chOff x="1249074" y="2165681"/>
            <a:chExt cx="635441" cy="597082"/>
          </a:xfrm>
        </p:grpSpPr>
        <p:pic>
          <p:nvPicPr>
            <p:cNvPr id="70" name="Picture 8" descr="Метеор-М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71625" y="2165681"/>
              <a:ext cx="556329" cy="3600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Box 70"/>
            <p:cNvSpPr txBox="1"/>
            <p:nvPr/>
          </p:nvSpPr>
          <p:spPr bwMode="auto">
            <a:xfrm>
              <a:off x="1249074" y="2547087"/>
              <a:ext cx="635441" cy="2156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Meteor-M</a:t>
              </a:r>
              <a:r>
                <a:rPr lang="ru-RU" dirty="0" smtClean="0"/>
                <a:t>2</a:t>
              </a:r>
              <a:endParaRPr lang="ru-RU" dirty="0"/>
            </a:p>
          </p:txBody>
        </p:sp>
      </p:grpSp>
      <p:grpSp>
        <p:nvGrpSpPr>
          <p:cNvPr id="37" name="Группа 77"/>
          <p:cNvGrpSpPr>
            <a:grpSpLocks/>
          </p:cNvGrpSpPr>
          <p:nvPr/>
        </p:nvGrpSpPr>
        <p:grpSpPr bwMode="auto">
          <a:xfrm>
            <a:off x="6660461" y="4352940"/>
            <a:ext cx="719799" cy="675021"/>
            <a:chOff x="5456556" y="4000161"/>
            <a:chExt cx="719590" cy="674733"/>
          </a:xfrm>
        </p:grpSpPr>
        <p:sp>
          <p:nvSpPr>
            <p:cNvPr id="79" name="TextBox 78"/>
            <p:cNvSpPr txBox="1"/>
            <p:nvPr/>
          </p:nvSpPr>
          <p:spPr bwMode="auto">
            <a:xfrm>
              <a:off x="5456556" y="4459300"/>
              <a:ext cx="719590" cy="2155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Kanopus</a:t>
              </a:r>
              <a:r>
                <a:rPr lang="en-US" dirty="0" smtClean="0"/>
                <a:t>-V</a:t>
              </a:r>
              <a:r>
                <a:rPr lang="ru-RU" dirty="0" smtClean="0"/>
                <a:t>3</a:t>
              </a:r>
              <a:endParaRPr lang="ru-RU" dirty="0"/>
            </a:p>
          </p:txBody>
        </p:sp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88625" y="4000161"/>
              <a:ext cx="603075" cy="4697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Группа 83"/>
          <p:cNvGrpSpPr>
            <a:grpSpLocks/>
          </p:cNvGrpSpPr>
          <p:nvPr/>
        </p:nvGrpSpPr>
        <p:grpSpPr bwMode="auto">
          <a:xfrm>
            <a:off x="7449001" y="4346859"/>
            <a:ext cx="719799" cy="681103"/>
            <a:chOff x="5490424" y="3916905"/>
            <a:chExt cx="719592" cy="682235"/>
          </a:xfrm>
        </p:grpSpPr>
        <p:sp>
          <p:nvSpPr>
            <p:cNvPr id="85" name="TextBox 84"/>
            <p:cNvSpPr txBox="1"/>
            <p:nvPr/>
          </p:nvSpPr>
          <p:spPr bwMode="auto">
            <a:xfrm>
              <a:off x="5490424" y="4383096"/>
              <a:ext cx="719592" cy="21604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Kanopus</a:t>
              </a:r>
              <a:r>
                <a:rPr lang="en-US" dirty="0" smtClean="0"/>
                <a:t>-V</a:t>
              </a:r>
              <a:r>
                <a:rPr lang="ru-RU" dirty="0" smtClean="0"/>
                <a:t>5</a:t>
              </a:r>
              <a:endParaRPr lang="ru-RU" dirty="0"/>
            </a:p>
          </p:txBody>
        </p:sp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22492" y="3916905"/>
              <a:ext cx="603076" cy="46909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Группа 86"/>
          <p:cNvGrpSpPr>
            <a:grpSpLocks/>
          </p:cNvGrpSpPr>
          <p:nvPr/>
        </p:nvGrpSpPr>
        <p:grpSpPr bwMode="auto">
          <a:xfrm>
            <a:off x="7449001" y="5055079"/>
            <a:ext cx="719799" cy="675021"/>
            <a:chOff x="5490424" y="3923958"/>
            <a:chExt cx="719592" cy="674733"/>
          </a:xfrm>
        </p:grpSpPr>
        <p:sp>
          <p:nvSpPr>
            <p:cNvPr id="88" name="TextBox 87"/>
            <p:cNvSpPr txBox="1"/>
            <p:nvPr/>
          </p:nvSpPr>
          <p:spPr bwMode="auto">
            <a:xfrm>
              <a:off x="5490424" y="4383097"/>
              <a:ext cx="719592" cy="2155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Kanopus</a:t>
              </a:r>
              <a:r>
                <a:rPr lang="en-US" dirty="0" smtClean="0"/>
                <a:t>-V</a:t>
              </a:r>
              <a:r>
                <a:rPr lang="ru-RU" dirty="0" smtClean="0"/>
                <a:t>6</a:t>
              </a:r>
              <a:endParaRPr lang="ru-RU" dirty="0"/>
            </a:p>
          </p:txBody>
        </p:sp>
        <p:pic>
          <p:nvPicPr>
            <p:cNvPr id="8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22492" y="3923958"/>
              <a:ext cx="603076" cy="4697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Группа 92"/>
          <p:cNvGrpSpPr>
            <a:grpSpLocks/>
          </p:cNvGrpSpPr>
          <p:nvPr/>
        </p:nvGrpSpPr>
        <p:grpSpPr bwMode="auto">
          <a:xfrm>
            <a:off x="6709352" y="1706176"/>
            <a:ext cx="622016" cy="745749"/>
            <a:chOff x="5541894" y="1187927"/>
            <a:chExt cx="621739" cy="744907"/>
          </a:xfrm>
        </p:grpSpPr>
        <p:pic>
          <p:nvPicPr>
            <p:cNvPr id="94" name="Picture 8" descr="Электро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54961" y="1187927"/>
              <a:ext cx="566771" cy="5245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Box 94"/>
            <p:cNvSpPr txBox="1"/>
            <p:nvPr/>
          </p:nvSpPr>
          <p:spPr bwMode="auto">
            <a:xfrm>
              <a:off x="5541894" y="1717392"/>
              <a:ext cx="621739" cy="2154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Electro-L</a:t>
              </a:r>
              <a:r>
                <a:rPr lang="ru-RU" dirty="0" smtClean="0"/>
                <a:t>3</a:t>
              </a:r>
              <a:endParaRPr lang="ru-RU" dirty="0"/>
            </a:p>
          </p:txBody>
        </p:sp>
      </p:grpSp>
      <p:grpSp>
        <p:nvGrpSpPr>
          <p:cNvPr id="41" name="Группа 162"/>
          <p:cNvGrpSpPr>
            <a:grpSpLocks/>
          </p:cNvGrpSpPr>
          <p:nvPr/>
        </p:nvGrpSpPr>
        <p:grpSpPr bwMode="auto">
          <a:xfrm>
            <a:off x="6672375" y="1065419"/>
            <a:ext cx="721402" cy="610639"/>
            <a:chOff x="5444196" y="1977082"/>
            <a:chExt cx="917415" cy="774585"/>
          </a:xfrm>
        </p:grpSpPr>
        <p:pic>
          <p:nvPicPr>
            <p:cNvPr id="97" name="Picture 8" descr="Метеор-М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34897" y="1977082"/>
              <a:ext cx="734097" cy="47466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Box 97"/>
            <p:cNvSpPr txBox="1"/>
            <p:nvPr/>
          </p:nvSpPr>
          <p:spPr>
            <a:xfrm>
              <a:off x="5444196" y="2478073"/>
              <a:ext cx="917415" cy="2735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Meteor-M2.1</a:t>
              </a:r>
              <a:endParaRPr lang="ru-RU" dirty="0"/>
            </a:p>
          </p:txBody>
        </p:sp>
      </p:grpSp>
      <p:grpSp>
        <p:nvGrpSpPr>
          <p:cNvPr id="42" name="Группа 98"/>
          <p:cNvGrpSpPr>
            <a:grpSpLocks/>
          </p:cNvGrpSpPr>
          <p:nvPr/>
        </p:nvGrpSpPr>
        <p:grpSpPr bwMode="auto">
          <a:xfrm>
            <a:off x="5917846" y="3681439"/>
            <a:ext cx="626825" cy="632837"/>
            <a:chOff x="5550872" y="4814058"/>
            <a:chExt cx="627210" cy="632758"/>
          </a:xfrm>
        </p:grpSpPr>
        <p:pic>
          <p:nvPicPr>
            <p:cNvPr id="100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11435" y="4814058"/>
              <a:ext cx="541431" cy="416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1" name="TextBox 100"/>
            <p:cNvSpPr txBox="1"/>
            <p:nvPr/>
          </p:nvSpPr>
          <p:spPr bwMode="auto">
            <a:xfrm>
              <a:off x="5550872" y="5231157"/>
              <a:ext cx="627210" cy="21565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Resurs</a:t>
              </a:r>
              <a:r>
                <a:rPr lang="en-US" dirty="0" smtClean="0"/>
                <a:t>-P</a:t>
              </a:r>
              <a:r>
                <a:rPr lang="ru-RU" dirty="0" smtClean="0"/>
                <a:t>3</a:t>
              </a:r>
              <a:endParaRPr lang="ru-RU" dirty="0"/>
            </a:p>
          </p:txBody>
        </p:sp>
      </p:grpSp>
      <p:grpSp>
        <p:nvGrpSpPr>
          <p:cNvPr id="43" name="Группа 101"/>
          <p:cNvGrpSpPr>
            <a:grpSpLocks/>
          </p:cNvGrpSpPr>
          <p:nvPr/>
        </p:nvGrpSpPr>
        <p:grpSpPr bwMode="auto">
          <a:xfrm>
            <a:off x="8985470" y="3685127"/>
            <a:ext cx="714990" cy="629149"/>
            <a:chOff x="8495347" y="4388851"/>
            <a:chExt cx="714810" cy="629071"/>
          </a:xfrm>
        </p:grpSpPr>
        <p:pic>
          <p:nvPicPr>
            <p:cNvPr id="103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595605" y="4388851"/>
              <a:ext cx="511468" cy="392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TextBox 103"/>
            <p:cNvSpPr txBox="1"/>
            <p:nvPr/>
          </p:nvSpPr>
          <p:spPr bwMode="auto">
            <a:xfrm>
              <a:off x="8495347" y="4802263"/>
              <a:ext cx="714810" cy="21565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Resurs</a:t>
              </a:r>
              <a:r>
                <a:rPr lang="en-US" dirty="0" smtClean="0"/>
                <a:t>-PM</a:t>
              </a:r>
              <a:r>
                <a:rPr lang="ru-RU" dirty="0" smtClean="0"/>
                <a:t>1</a:t>
              </a:r>
              <a:endParaRPr lang="ru-RU" dirty="0"/>
            </a:p>
          </p:txBody>
        </p:sp>
      </p:grpSp>
      <p:grpSp>
        <p:nvGrpSpPr>
          <p:cNvPr id="44" name="Группа 162"/>
          <p:cNvGrpSpPr>
            <a:grpSpLocks/>
          </p:cNvGrpSpPr>
          <p:nvPr/>
        </p:nvGrpSpPr>
        <p:grpSpPr bwMode="auto">
          <a:xfrm>
            <a:off x="8222693" y="1079005"/>
            <a:ext cx="721402" cy="597054"/>
            <a:chOff x="5515591" y="1994312"/>
            <a:chExt cx="917413" cy="757353"/>
          </a:xfrm>
        </p:grpSpPr>
        <p:pic>
          <p:nvPicPr>
            <p:cNvPr id="106" name="Picture 8" descr="Метеор-М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25939" y="1994312"/>
              <a:ext cx="705682" cy="45744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6"/>
            <p:cNvSpPr txBox="1"/>
            <p:nvPr/>
          </p:nvSpPr>
          <p:spPr>
            <a:xfrm>
              <a:off x="5515591" y="2478071"/>
              <a:ext cx="917413" cy="2735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Meteor-M2.</a:t>
              </a:r>
              <a:r>
                <a:rPr lang="ru-RU" dirty="0" smtClean="0"/>
                <a:t>4</a:t>
              </a:r>
              <a:endParaRPr lang="ru-RU" dirty="0"/>
            </a:p>
          </p:txBody>
        </p:sp>
      </p:grpSp>
      <p:grpSp>
        <p:nvGrpSpPr>
          <p:cNvPr id="45" name="Группа 162"/>
          <p:cNvGrpSpPr>
            <a:grpSpLocks/>
          </p:cNvGrpSpPr>
          <p:nvPr/>
        </p:nvGrpSpPr>
        <p:grpSpPr bwMode="auto">
          <a:xfrm>
            <a:off x="7448199" y="1076647"/>
            <a:ext cx="721402" cy="599411"/>
            <a:chOff x="5444187" y="1990151"/>
            <a:chExt cx="917413" cy="762182"/>
          </a:xfrm>
        </p:grpSpPr>
        <p:pic>
          <p:nvPicPr>
            <p:cNvPr id="109" name="Picture 8" descr="Метеор-М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34500" y="1990151"/>
              <a:ext cx="714092" cy="4628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TextBox 109"/>
            <p:cNvSpPr txBox="1"/>
            <p:nvPr/>
          </p:nvSpPr>
          <p:spPr>
            <a:xfrm>
              <a:off x="5444187" y="2478077"/>
              <a:ext cx="917413" cy="27425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Meteor-M2.</a:t>
              </a:r>
              <a:r>
                <a:rPr lang="ru-RU" dirty="0" smtClean="0"/>
                <a:t>3</a:t>
              </a:r>
              <a:endParaRPr lang="ru-RU" dirty="0"/>
            </a:p>
          </p:txBody>
        </p:sp>
      </p:grpSp>
      <p:grpSp>
        <p:nvGrpSpPr>
          <p:cNvPr id="46" name="Группа 121"/>
          <p:cNvGrpSpPr/>
          <p:nvPr/>
        </p:nvGrpSpPr>
        <p:grpSpPr>
          <a:xfrm>
            <a:off x="8109332" y="4552411"/>
            <a:ext cx="948124" cy="809900"/>
            <a:chOff x="8297453" y="1412776"/>
            <a:chExt cx="948124" cy="809900"/>
          </a:xfrm>
        </p:grpSpPr>
        <p:sp>
          <p:nvSpPr>
            <p:cNvPr id="112" name="TextBox 111"/>
            <p:cNvSpPr txBox="1"/>
            <p:nvPr/>
          </p:nvSpPr>
          <p:spPr bwMode="auto">
            <a:xfrm>
              <a:off x="8477586" y="2006990"/>
              <a:ext cx="581941" cy="2156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Obzor</a:t>
              </a:r>
              <a:r>
                <a:rPr lang="en-US" dirty="0" smtClean="0"/>
                <a:t>-R</a:t>
              </a:r>
              <a:r>
                <a:rPr lang="ru-RU" dirty="0" smtClean="0"/>
                <a:t>1</a:t>
              </a:r>
              <a:endParaRPr lang="ru-RU" dirty="0"/>
            </a:p>
          </p:txBody>
        </p:sp>
        <p:pic>
          <p:nvPicPr>
            <p:cNvPr id="7258" name="Picture 3" descr="G:\презентация ТЭК\спутники для Кати\Обзор-Р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7453" y="1412776"/>
              <a:ext cx="948124" cy="748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Группа 116"/>
          <p:cNvGrpSpPr>
            <a:grpSpLocks/>
          </p:cNvGrpSpPr>
          <p:nvPr/>
        </p:nvGrpSpPr>
        <p:grpSpPr bwMode="auto">
          <a:xfrm>
            <a:off x="7495488" y="3701169"/>
            <a:ext cx="626825" cy="613107"/>
            <a:chOff x="5550908" y="4877807"/>
            <a:chExt cx="627217" cy="613030"/>
          </a:xfrm>
        </p:grpSpPr>
        <p:pic>
          <p:nvPicPr>
            <p:cNvPr id="118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03855" y="4877807"/>
              <a:ext cx="510676" cy="392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9" name="TextBox 118"/>
            <p:cNvSpPr txBox="1"/>
            <p:nvPr/>
          </p:nvSpPr>
          <p:spPr bwMode="auto">
            <a:xfrm>
              <a:off x="5550908" y="5275178"/>
              <a:ext cx="627217" cy="21565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Resurs</a:t>
              </a:r>
              <a:r>
                <a:rPr lang="en-US" dirty="0" smtClean="0"/>
                <a:t>-P</a:t>
              </a:r>
              <a:r>
                <a:rPr lang="ru-RU" dirty="0" smtClean="0"/>
                <a:t>4</a:t>
              </a:r>
              <a:endParaRPr lang="ru-RU" dirty="0"/>
            </a:p>
          </p:txBody>
        </p:sp>
      </p:grpSp>
      <p:grpSp>
        <p:nvGrpSpPr>
          <p:cNvPr id="48" name="Группа 135"/>
          <p:cNvGrpSpPr/>
          <p:nvPr/>
        </p:nvGrpSpPr>
        <p:grpSpPr>
          <a:xfrm>
            <a:off x="7416467" y="5754593"/>
            <a:ext cx="784866" cy="631693"/>
            <a:chOff x="7400969" y="3560666"/>
            <a:chExt cx="784866" cy="631693"/>
          </a:xfrm>
        </p:grpSpPr>
        <p:sp>
          <p:nvSpPr>
            <p:cNvPr id="121" name="TextBox 120"/>
            <p:cNvSpPr txBox="1"/>
            <p:nvPr/>
          </p:nvSpPr>
          <p:spPr bwMode="auto">
            <a:xfrm>
              <a:off x="7402774" y="3976673"/>
              <a:ext cx="783061" cy="2156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Kondor</a:t>
              </a:r>
              <a:r>
                <a:rPr lang="en-US" dirty="0" smtClean="0"/>
                <a:t>-FKA</a:t>
              </a:r>
              <a:r>
                <a:rPr lang="ru-RU" dirty="0" smtClean="0"/>
                <a:t>1</a:t>
              </a:r>
              <a:endParaRPr lang="ru-RU" dirty="0"/>
            </a:p>
          </p:txBody>
        </p:sp>
        <p:pic>
          <p:nvPicPr>
            <p:cNvPr id="7227" name="Picture 3" descr="D:\Stremov\08_Презентация_хар_спут\Кондор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69" y="3560666"/>
              <a:ext cx="736425" cy="3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Группа 134"/>
          <p:cNvGrpSpPr/>
          <p:nvPr/>
        </p:nvGrpSpPr>
        <p:grpSpPr>
          <a:xfrm>
            <a:off x="8191864" y="5754592"/>
            <a:ext cx="783061" cy="631694"/>
            <a:chOff x="8192865" y="3565174"/>
            <a:chExt cx="783061" cy="631694"/>
          </a:xfrm>
        </p:grpSpPr>
        <p:sp>
          <p:nvSpPr>
            <p:cNvPr id="123" name="TextBox 122"/>
            <p:cNvSpPr txBox="1"/>
            <p:nvPr/>
          </p:nvSpPr>
          <p:spPr bwMode="auto">
            <a:xfrm>
              <a:off x="8192865" y="3981182"/>
              <a:ext cx="783061" cy="2156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Kondor</a:t>
              </a:r>
              <a:r>
                <a:rPr lang="en-US" dirty="0" smtClean="0"/>
                <a:t>-FKA</a:t>
              </a:r>
              <a:r>
                <a:rPr lang="ru-RU" dirty="0" smtClean="0"/>
                <a:t>2</a:t>
              </a:r>
              <a:endParaRPr lang="ru-RU" dirty="0"/>
            </a:p>
          </p:txBody>
        </p:sp>
        <p:pic>
          <p:nvPicPr>
            <p:cNvPr id="7231" name="Picture 3" descr="D:\Stremov\08_Презентация_хар_спут\Кондор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443" y="3565174"/>
              <a:ext cx="685997" cy="385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Группа 124"/>
          <p:cNvGrpSpPr>
            <a:grpSpLocks/>
          </p:cNvGrpSpPr>
          <p:nvPr/>
        </p:nvGrpSpPr>
        <p:grpSpPr bwMode="auto">
          <a:xfrm>
            <a:off x="8269982" y="3685125"/>
            <a:ext cx="626825" cy="629151"/>
            <a:chOff x="5551487" y="4861765"/>
            <a:chExt cx="625993" cy="629072"/>
          </a:xfrm>
        </p:grpSpPr>
        <p:pic>
          <p:nvPicPr>
            <p:cNvPr id="126" name="Picture 3" descr="D:\Shihanoff\Мои рисунки\Рисунок3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91217" y="4861765"/>
              <a:ext cx="534029" cy="41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7" name="TextBox 126"/>
            <p:cNvSpPr txBox="1"/>
            <p:nvPr/>
          </p:nvSpPr>
          <p:spPr bwMode="auto">
            <a:xfrm>
              <a:off x="5551487" y="5275178"/>
              <a:ext cx="625993" cy="21565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Resurs</a:t>
              </a:r>
              <a:r>
                <a:rPr lang="en-US" dirty="0" smtClean="0"/>
                <a:t>-P</a:t>
              </a:r>
              <a:r>
                <a:rPr lang="ru-RU" dirty="0" smtClean="0"/>
                <a:t>5</a:t>
              </a:r>
              <a:endParaRPr lang="ru-RU" dirty="0"/>
            </a:p>
          </p:txBody>
        </p:sp>
      </p:grpSp>
      <p:grpSp>
        <p:nvGrpSpPr>
          <p:cNvPr id="57" name="Группа 130"/>
          <p:cNvGrpSpPr>
            <a:grpSpLocks/>
          </p:cNvGrpSpPr>
          <p:nvPr/>
        </p:nvGrpSpPr>
        <p:grpSpPr bwMode="auto">
          <a:xfrm>
            <a:off x="9025545" y="1085341"/>
            <a:ext cx="634840" cy="590718"/>
            <a:chOff x="1233021" y="2172076"/>
            <a:chExt cx="635440" cy="590690"/>
          </a:xfrm>
        </p:grpSpPr>
        <p:pic>
          <p:nvPicPr>
            <p:cNvPr id="132" name="Picture 8" descr="Метеор-М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91626" y="2172076"/>
              <a:ext cx="532005" cy="3442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TextBox 132"/>
            <p:cNvSpPr txBox="1"/>
            <p:nvPr/>
          </p:nvSpPr>
          <p:spPr bwMode="auto">
            <a:xfrm>
              <a:off x="1233021" y="2547090"/>
              <a:ext cx="635440" cy="2156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Meteor-M3</a:t>
              </a:r>
              <a:endParaRPr lang="ru-RU" dirty="0"/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2000853" y="272905"/>
            <a:ext cx="7977336" cy="707823"/>
          </a:xfrm>
          <a:prstGeom prst="rect">
            <a:avLst/>
          </a:prstGeom>
          <a:noFill/>
        </p:spPr>
        <p:txBody>
          <a:bodyPr wrap="square" lIns="91377" tIns="45689" rIns="91377" bIns="45689">
            <a:spAutoFit/>
          </a:bodyPr>
          <a:lstStyle/>
          <a:p>
            <a:pPr defTabSz="913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RUSSIAN EARTH OBSERVATION </a:t>
            </a:r>
            <a:b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/>
              </a:rPr>
              <a:t>SATELLITE CONSTELLATION 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2006–2020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Группа 65"/>
          <p:cNvGrpSpPr>
            <a:grpSpLocks/>
          </p:cNvGrpSpPr>
          <p:nvPr/>
        </p:nvGrpSpPr>
        <p:grpSpPr bwMode="auto">
          <a:xfrm>
            <a:off x="8233362" y="2564901"/>
            <a:ext cx="700064" cy="685111"/>
            <a:chOff x="5525929" y="5673165"/>
            <a:chExt cx="699889" cy="684879"/>
          </a:xfrm>
        </p:grpSpPr>
        <p:sp>
          <p:nvSpPr>
            <p:cNvPr id="116" name="TextBox 115"/>
            <p:cNvSpPr txBox="1"/>
            <p:nvPr/>
          </p:nvSpPr>
          <p:spPr bwMode="auto">
            <a:xfrm>
              <a:off x="5554690" y="6142431"/>
              <a:ext cx="644297" cy="21561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Arctica-M2</a:t>
              </a:r>
              <a:endParaRPr lang="ru-RU" dirty="0"/>
            </a:p>
          </p:txBody>
        </p:sp>
        <p:pic>
          <p:nvPicPr>
            <p:cNvPr id="117" name="Picture 4" descr="G:\презентация ТЭК\спутники для Кати\арктика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2750">
              <a:off x="5525929" y="5673165"/>
              <a:ext cx="699889" cy="38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2" name="Группа 141"/>
          <p:cNvGrpSpPr/>
          <p:nvPr/>
        </p:nvGrpSpPr>
        <p:grpSpPr>
          <a:xfrm>
            <a:off x="1190682" y="1054105"/>
            <a:ext cx="7779713" cy="5350470"/>
            <a:chOff x="1190682" y="958850"/>
            <a:chExt cx="7779713" cy="5474377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 rot="5400000">
              <a:off x="3126591" y="3695201"/>
              <a:ext cx="5429134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 rot="5400000">
              <a:off x="-1453418" y="3695296"/>
              <a:ext cx="5429135" cy="0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 rot="5400000">
              <a:off x="-723915" y="3693665"/>
              <a:ext cx="5427460" cy="1587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rot="5400000">
              <a:off x="-650906" y="3690644"/>
              <a:ext cx="5429135" cy="0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68276" y="3695245"/>
              <a:ext cx="5427459" cy="1588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5400000">
              <a:off x="819356" y="3695201"/>
              <a:ext cx="5429134" cy="0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>
              <a:off x="2340942" y="3695245"/>
              <a:ext cx="5427459" cy="1588"/>
            </a:xfrm>
            <a:prstGeom prst="line">
              <a:avLst/>
            </a:prstGeom>
            <a:ln w="127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5400000">
              <a:off x="1579317" y="3694458"/>
              <a:ext cx="5427460" cy="0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3908409" y="3701904"/>
              <a:ext cx="5429134" cy="0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702203" y="3718660"/>
              <a:ext cx="5429134" cy="0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5478792" y="3705502"/>
              <a:ext cx="5429135" cy="0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6255827" y="3673418"/>
              <a:ext cx="5429135" cy="0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 rot="5400000">
              <a:off x="-1523886" y="3695296"/>
              <a:ext cx="5429135" cy="0"/>
            </a:xfrm>
            <a:prstGeom prst="line">
              <a:avLst/>
            </a:prstGeom>
            <a:ln w="12700">
              <a:solidFill>
                <a:srgbClr val="16628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Группа 80"/>
          <p:cNvGrpSpPr>
            <a:grpSpLocks/>
          </p:cNvGrpSpPr>
          <p:nvPr/>
        </p:nvGrpSpPr>
        <p:grpSpPr bwMode="auto">
          <a:xfrm>
            <a:off x="6660461" y="5056667"/>
            <a:ext cx="719799" cy="673433"/>
            <a:chOff x="5490424" y="3924589"/>
            <a:chExt cx="719590" cy="674551"/>
          </a:xfrm>
        </p:grpSpPr>
        <p:sp>
          <p:nvSpPr>
            <p:cNvPr id="82" name="TextBox 81"/>
            <p:cNvSpPr txBox="1"/>
            <p:nvPr/>
          </p:nvSpPr>
          <p:spPr bwMode="auto">
            <a:xfrm>
              <a:off x="5490424" y="4383096"/>
              <a:ext cx="719590" cy="21604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err="1" smtClean="0"/>
                <a:t>Kanopus</a:t>
              </a:r>
              <a:r>
                <a:rPr lang="en-US" dirty="0" smtClean="0"/>
                <a:t>-V</a:t>
              </a:r>
              <a:r>
                <a:rPr lang="ru-RU" dirty="0" smtClean="0"/>
                <a:t>4</a:t>
              </a:r>
              <a:endParaRPr lang="ru-RU" dirty="0"/>
            </a:p>
          </p:txBody>
        </p:sp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22493" y="3924589"/>
              <a:ext cx="603075" cy="46909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" name="TextBox 136"/>
          <p:cNvSpPr txBox="1"/>
          <p:nvPr/>
        </p:nvSpPr>
        <p:spPr>
          <a:xfrm rot="16200000">
            <a:off x="-887395" y="1909084"/>
            <a:ext cx="2319752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95766" tIns="47883" rIns="95766" bIns="47883" anchor="ctr">
            <a:noAutofit/>
          </a:bodyPr>
          <a:lstStyle/>
          <a:p>
            <a:pPr algn="ctr">
              <a:defRPr/>
            </a:pPr>
            <a:r>
              <a:rPr lang="en-US" sz="14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Hydrometeorology</a:t>
            </a:r>
            <a:endParaRPr lang="ru-RU" sz="1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 rot="16200000">
            <a:off x="-1157137" y="4815391"/>
            <a:ext cx="2874838" cy="432048"/>
          </a:xfrm>
          <a:prstGeom prst="rect">
            <a:avLst/>
          </a:prstGeom>
          <a:solidFill>
            <a:srgbClr val="728E3A"/>
          </a:solidFill>
          <a:ln>
            <a:noFill/>
          </a:ln>
          <a:effectLst>
            <a:softEdge rad="63500"/>
          </a:effectLst>
        </p:spPr>
        <p:txBody>
          <a:bodyPr wrap="square" lIns="95766" tIns="47883" rIns="95766" bIns="47883" anchor="ctr">
            <a:noAutofit/>
          </a:bodyPr>
          <a:lstStyle/>
          <a:p>
            <a:pPr algn="ctr">
              <a:defRPr/>
            </a:pPr>
            <a:r>
              <a:rPr lang="en-US" sz="14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NATURAL  RESOURCES</a:t>
            </a:r>
            <a:endParaRPr lang="ru-RU" sz="1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8327" y="6165304"/>
            <a:ext cx="1628091" cy="25058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softEdge rad="31750"/>
          </a:effectLst>
        </p:spPr>
        <p:txBody>
          <a:bodyPr wrap="none" lIns="95766" tIns="47883" rIns="95766" bIns="47883">
            <a:spAutoFit/>
          </a:bodyPr>
          <a:lstStyle/>
          <a:p>
            <a:pPr>
              <a:defRPr/>
            </a:pPr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MS (visible and IR) data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318323" y="6165304"/>
            <a:ext cx="762469" cy="2505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31750"/>
          </a:effectLst>
        </p:spPr>
        <p:txBody>
          <a:bodyPr wrap="none" lIns="95766" tIns="47883" rIns="95766" bIns="47883">
            <a:spAutoFit/>
          </a:bodyPr>
          <a:lstStyle/>
          <a:p>
            <a:pPr>
              <a:defRPr/>
            </a:pPr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SAR data</a:t>
            </a:r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0" name="Группа 92"/>
          <p:cNvGrpSpPr>
            <a:grpSpLocks/>
          </p:cNvGrpSpPr>
          <p:nvPr/>
        </p:nvGrpSpPr>
        <p:grpSpPr bwMode="auto">
          <a:xfrm>
            <a:off x="8272386" y="1706176"/>
            <a:ext cx="622016" cy="745749"/>
            <a:chOff x="5541898" y="1187927"/>
            <a:chExt cx="621739" cy="744907"/>
          </a:xfrm>
        </p:grpSpPr>
        <p:pic>
          <p:nvPicPr>
            <p:cNvPr id="135" name="Picture 8" descr="Электро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54961" y="1187927"/>
              <a:ext cx="566771" cy="5245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" name="TextBox 135"/>
            <p:cNvSpPr txBox="1"/>
            <p:nvPr/>
          </p:nvSpPr>
          <p:spPr bwMode="auto">
            <a:xfrm>
              <a:off x="5541898" y="1717392"/>
              <a:ext cx="621739" cy="2154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Electro-L4</a:t>
              </a:r>
              <a:endParaRPr lang="ru-RU" dirty="0"/>
            </a:p>
          </p:txBody>
        </p:sp>
      </p:grpSp>
      <p:grpSp>
        <p:nvGrpSpPr>
          <p:cNvPr id="139" name="Группа 92"/>
          <p:cNvGrpSpPr>
            <a:grpSpLocks/>
          </p:cNvGrpSpPr>
          <p:nvPr/>
        </p:nvGrpSpPr>
        <p:grpSpPr bwMode="auto">
          <a:xfrm>
            <a:off x="9031957" y="1706176"/>
            <a:ext cx="622016" cy="745749"/>
            <a:chOff x="5541902" y="1187927"/>
            <a:chExt cx="621739" cy="744907"/>
          </a:xfrm>
        </p:grpSpPr>
        <p:pic>
          <p:nvPicPr>
            <p:cNvPr id="140" name="Picture 8" descr="Электро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54961" y="1187927"/>
              <a:ext cx="566771" cy="5245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" name="TextBox 140"/>
            <p:cNvSpPr txBox="1"/>
            <p:nvPr/>
          </p:nvSpPr>
          <p:spPr bwMode="auto">
            <a:xfrm>
              <a:off x="5541902" y="1717392"/>
              <a:ext cx="621739" cy="2154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softEdge rad="31750"/>
            </a:effectLst>
          </p:spPr>
          <p:txBody>
            <a:bodyPr wrap="none" lIns="54000" tIns="25200" rIns="54000" bIns="36000">
              <a:spAutoFit/>
            </a:bodyPr>
            <a:lstStyle>
              <a:defPPr>
                <a:defRPr lang="ru-RU"/>
              </a:defPPr>
              <a:lvl1pPr algn="ctr">
                <a:defRPr sz="1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defRPr>
              </a:lvl1pPr>
            </a:lstStyle>
            <a:p>
              <a:pPr>
                <a:defRPr/>
              </a:pPr>
              <a:r>
                <a:rPr lang="en-US" dirty="0" smtClean="0"/>
                <a:t>Electro-L5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09339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Лого РКС новый\перзентации\фон_рк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2"/>
            <a:ext cx="9993560" cy="686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ксана\Desktop\Лого РКС новый\перзентации\Logo_ORKK_ru-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04" y="392784"/>
            <a:ext cx="2097868" cy="75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259486" y="1537118"/>
            <a:ext cx="8774723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Thank you for attention!</a:t>
            </a:r>
            <a:endParaRPr lang="ru-RU" sz="32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" name="Picture 2" descr="C:\Users\Оксана\Desktop\Лого РКС новый\перзентации\лого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404664"/>
            <a:ext cx="1440160" cy="4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2680" y="291644"/>
            <a:ext cx="7977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/>
                <a:cs typeface="+mn-cs"/>
              </a:rPr>
              <a:t>INFORMATION CAPABILITIES OF RUSSIAN </a:t>
            </a:r>
            <a:br>
              <a:rPr lang="en-US" sz="2000" b="1" dirty="0" smtClean="0">
                <a:solidFill>
                  <a:schemeClr val="tx2"/>
                </a:solidFill>
                <a:latin typeface="Arial"/>
                <a:cs typeface="+mn-cs"/>
              </a:rPr>
            </a:br>
            <a:r>
              <a:rPr lang="en-US" sz="20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Earth Observation </a:t>
            </a:r>
            <a:r>
              <a:rPr lang="en-US" sz="2000" b="1" dirty="0" smtClean="0">
                <a:solidFill>
                  <a:schemeClr val="tx2"/>
                </a:solidFill>
                <a:latin typeface="Arial"/>
                <a:cs typeface="+mn-cs"/>
              </a:rPr>
              <a:t>SATELLITE CONSTELLATION</a:t>
            </a:r>
            <a:endParaRPr lang="en-US" sz="2000" b="1" dirty="0">
              <a:solidFill>
                <a:schemeClr val="tx2"/>
              </a:solidFill>
              <a:latin typeface="Arial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419212"/>
              </p:ext>
            </p:extLst>
          </p:nvPr>
        </p:nvGraphicFramePr>
        <p:xfrm>
          <a:off x="116466" y="1008182"/>
          <a:ext cx="9661069" cy="3219912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1884206"/>
                <a:gridCol w="1080120"/>
                <a:gridCol w="648072"/>
                <a:gridCol w="648072"/>
                <a:gridCol w="504056"/>
                <a:gridCol w="504056"/>
                <a:gridCol w="576064"/>
                <a:gridCol w="576064"/>
                <a:gridCol w="792088"/>
                <a:gridCol w="720080"/>
                <a:gridCol w="720080"/>
                <a:gridCol w="1008111"/>
              </a:tblGrid>
              <a:tr h="15814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i="1" kern="1200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Satellite </a:t>
                      </a:r>
                      <a:r>
                        <a:rPr lang="ru-RU" sz="1200" b="1" i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1200" b="1" i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 Characteristics</a:t>
                      </a:r>
                      <a:endParaRPr lang="ru-RU" sz="1200" b="1" i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Resurs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-DK</a:t>
                      </a:r>
                      <a:endParaRPr lang="ru-RU" sz="1200" b="0" i="1" dirty="0" smtClean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Resurs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-P</a:t>
                      </a:r>
                      <a:endParaRPr lang="ru-RU" sz="1200" b="0" i="1" dirty="0" smtClean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Kanopus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-V</a:t>
                      </a:r>
                      <a:endParaRPr lang="ru-RU" sz="1200" b="0" i="1" dirty="0" smtClean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Meteor-M</a:t>
                      </a:r>
                      <a:endParaRPr lang="ru-RU" sz="1200" b="0" i="1" dirty="0" smtClean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Electro-L</a:t>
                      </a:r>
                      <a:endParaRPr lang="ru-RU" sz="1200" b="0" i="1" dirty="0" smtClean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7474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Launch Date (</a:t>
                      </a:r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dd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-mm-</a:t>
                      </a:r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yyyy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)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15.06.2006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archive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only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)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.06.2013 (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Resurs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-P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26.12.2014 (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Resurs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-P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13.03.2016 (</a:t>
                      </a: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Resurs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-P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3)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22.07.2012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7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.09.2009 (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Meteor-M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1)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08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.0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7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.2014 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(Meteor-M2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)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20.01.2011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(1)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11.12.2015</a:t>
                      </a:r>
                      <a:r>
                        <a:rPr lang="en-US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(2)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15814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Active Lifetime (years)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5…7</a:t>
                      </a: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5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158143">
                <a:tc row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Instrument</a:t>
                      </a:r>
                      <a:endParaRPr lang="ru-RU" sz="1200" b="1" kern="1200" dirty="0">
                        <a:solidFill>
                          <a:schemeClr val="tx2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Geoton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Geoton</a:t>
                      </a:r>
                      <a:endParaRPr lang="ru-RU" sz="1200" b="0" kern="1200" dirty="0" smtClean="0">
                        <a:solidFill>
                          <a:schemeClr val="tx2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GSA</a:t>
                      </a:r>
                      <a:endParaRPr lang="ru-RU" sz="1200" b="0" kern="1200" dirty="0">
                        <a:solidFill>
                          <a:schemeClr val="tx2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kern="120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ShMSA</a:t>
                      </a:r>
                      <a:endParaRPr lang="ru-RU" sz="1200" b="0" kern="1200" dirty="0">
                        <a:solidFill>
                          <a:schemeClr val="tx2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PSS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0" kern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MSS</a:t>
                      </a:r>
                      <a:endParaRPr lang="ru-RU" sz="1200" b="0" kern="1200" dirty="0" smtClean="0">
                        <a:solidFill>
                          <a:schemeClr val="tx2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KMSS</a:t>
                      </a: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*</a:t>
                      </a:r>
                      <a:endParaRPr lang="ru-RU" sz="1200" b="0" dirty="0">
                        <a:solidFill>
                          <a:schemeClr val="accent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200" b="0" dirty="0">
                        <a:solidFill>
                          <a:schemeClr val="accent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MSU</a:t>
                      </a:r>
                      <a:r>
                        <a:rPr lang="ru-RU" sz="1200" b="0" kern="120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en-US" sz="1200" b="0" kern="120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MR</a:t>
                      </a:r>
                      <a:r>
                        <a:rPr lang="ru-RU" sz="1200" b="0" kern="120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*</a:t>
                      </a: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MSU</a:t>
                      </a: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GS</a:t>
                      </a: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*</a:t>
                      </a: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158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1200" b="0" kern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VR</a:t>
                      </a:r>
                      <a:endParaRPr lang="ru-RU" sz="1200" b="0" kern="1200" dirty="0" smtClean="0">
                        <a:solidFill>
                          <a:schemeClr val="tx2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037" marR="51037" marT="29322" marB="29322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kern="120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SR</a:t>
                      </a:r>
                      <a:r>
                        <a:rPr lang="ru-RU" sz="1200" b="0" kern="120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ea typeface="+mn-ea"/>
                          <a:cs typeface="Arial" pitchFamily="34" charset="0"/>
                        </a:rPr>
                        <a:t>*</a:t>
                      </a:r>
                      <a:endParaRPr lang="ru-RU" sz="1200" b="0" kern="1200" dirty="0">
                        <a:solidFill>
                          <a:schemeClr val="accent2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037" marR="51037" marT="29322" marB="29322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MSU-50</a:t>
                      </a: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*</a:t>
                      </a:r>
                      <a:endParaRPr lang="ru-RU" sz="1200" b="0" dirty="0">
                        <a:solidFill>
                          <a:schemeClr val="accent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MSU-100</a:t>
                      </a: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*</a:t>
                      </a:r>
                      <a:endParaRPr lang="ru-RU" sz="1200" b="0" dirty="0">
                        <a:solidFill>
                          <a:schemeClr val="accent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7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Swath Width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km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)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28 / 16**</a:t>
                      </a: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38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25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97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441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23 </a:t>
                      </a: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20 </a:t>
                      </a: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900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900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2800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Entire disk of </a:t>
                      </a:r>
                      <a:b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</a:b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the Earth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3913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Spatial Resolution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m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):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Panchromatic (PAN)</a:t>
                      </a:r>
                      <a:endParaRPr lang="ru-RU" sz="120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Multispectral (MS)</a:t>
                      </a:r>
                      <a:endParaRPr lang="ru-RU" sz="1200" b="0" baseline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 / 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*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*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147511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 / 3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5*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*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en-US" sz="1200" b="0" baseline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30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12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23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.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8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60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120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.1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120</a:t>
                      </a: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1000</a:t>
                      </a: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VIS</a:t>
                      </a:r>
                      <a:r>
                        <a:rPr lang="en-US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 1000,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IR 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 4000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158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Spectral</a:t>
                      </a:r>
                      <a:r>
                        <a:rPr lang="en-US" sz="120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Bands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6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96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-255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6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6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b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15814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Revisit Period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days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)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6–10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4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4406" marR="84406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15</a:t>
                      </a:r>
                      <a:r>
                        <a:rPr lang="ru-RU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30 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minutes</a:t>
                      </a: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171098">
                <a:tc gridSpan="1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* </a:t>
                      </a: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Open access data; </a:t>
                      </a: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** </a:t>
                      </a: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Before</a:t>
                      </a: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 / </a:t>
                      </a: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after</a:t>
                      </a: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September</a:t>
                      </a:r>
                      <a:r>
                        <a:rPr lang="ru-RU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accent2"/>
                          </a:solidFill>
                          <a:latin typeface="Arial Narrow" pitchFamily="34" charset="0"/>
                          <a:cs typeface="Arial" pitchFamily="34" charset="0"/>
                        </a:rPr>
                        <a:t>2011</a:t>
                      </a:r>
                      <a:endParaRPr lang="ru-RU" sz="1200" b="0" i="1" dirty="0">
                        <a:solidFill>
                          <a:schemeClr val="accent2"/>
                        </a:solidFill>
                        <a:latin typeface="Arial Narrow" pitchFamily="34" charset="0"/>
                      </a:endParaRPr>
                    </a:p>
                  </a:txBody>
                  <a:tcPr marL="51037" marR="51037" marT="29322" marB="29322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99834"/>
              </p:ext>
            </p:extLst>
          </p:nvPr>
        </p:nvGraphicFramePr>
        <p:xfrm>
          <a:off x="128464" y="4258192"/>
          <a:ext cx="9661074" cy="2339160"/>
        </p:xfrm>
        <a:graphic>
          <a:graphicData uri="http://schemas.openxmlformats.org/drawingml/2006/table">
            <a:tbl>
              <a:tblPr firstRow="1" firstCol="1">
                <a:tableStyleId>{93296810-A885-4BE3-A3E7-6D5BEEA58F35}</a:tableStyleId>
              </a:tblPr>
              <a:tblGrid>
                <a:gridCol w="1471651"/>
                <a:gridCol w="1246651"/>
                <a:gridCol w="1248139"/>
                <a:gridCol w="1404156"/>
                <a:gridCol w="1482165"/>
                <a:gridCol w="1248139"/>
                <a:gridCol w="1560173"/>
              </a:tblGrid>
              <a:tr h="3281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kern="1200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Satellite </a:t>
                      </a:r>
                      <a:r>
                        <a:rPr lang="ru-RU" sz="1200" b="1" i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/</a:t>
                      </a:r>
                      <a:endParaRPr lang="en-US" sz="1200" b="1" i="1" baseline="0" dirty="0" smtClean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Thematic Tasks</a:t>
                      </a:r>
                      <a:r>
                        <a:rPr lang="ru-RU" sz="1200" b="1" i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 </a:t>
                      </a:r>
                      <a:endParaRPr lang="ru-RU" sz="1200" b="1" i="1" dirty="0" smtClean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Cartography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Ecological Monitoring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Infrastructure Object Monitoring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Environmental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 Management</a:t>
                      </a:r>
                      <a:endParaRPr lang="ru-RU" sz="1200" b="1" dirty="0" smtClean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Natural Resources Monitoring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Monitoring of Man-Made and Natural Disasters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 Narrow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281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Resurs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-DK</a:t>
                      </a:r>
                      <a:endParaRPr lang="ru-RU" sz="1200" b="1" i="1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1:10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,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and smaller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328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Resurs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-P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 </a:t>
                      </a:r>
                      <a:endParaRPr lang="ru-RU" sz="1200" b="1" i="1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1:10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,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and smaller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2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3281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err="1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Kanopus</a:t>
                      </a: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-V</a:t>
                      </a:r>
                      <a:endParaRPr lang="ru-RU" sz="1200" b="1" i="1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1:25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,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and smaller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3281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Meteor-M</a:t>
                      </a:r>
                      <a:endParaRPr lang="ru-RU" sz="1200" b="1" i="1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1:500</a:t>
                      </a: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,</a:t>
                      </a:r>
                      <a:r>
                        <a:rPr lang="ru-RU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and smaller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b="0" baseline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b="0" baseline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  <a:tr h="3384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Electro-L</a:t>
                      </a:r>
                      <a:endParaRPr lang="ru-RU" sz="1200" b="1" i="1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6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 smtClean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b="0" baseline="0" dirty="0" smtClean="0">
                          <a:solidFill>
                            <a:schemeClr val="tx2"/>
                          </a:solidFill>
                          <a:latin typeface="Arial Narrow" pitchFamily="34" charset="0"/>
                          <a:cs typeface="Arial" pitchFamily="34" charset="0"/>
                        </a:rPr>
                        <a:t>–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2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Large-scale</a:t>
                      </a:r>
                      <a:endParaRPr lang="ru-RU" sz="1200" b="0" dirty="0" smtClean="0">
                        <a:solidFill>
                          <a:schemeClr val="tx2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Arial Narrow" pitchFamily="34" charset="0"/>
                        </a:rPr>
                        <a:t>+</a:t>
                      </a:r>
                      <a:endParaRPr lang="ru-RU" sz="1600" b="0" dirty="0">
                        <a:solidFill>
                          <a:schemeClr val="tx2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51037" marR="51037" marT="29322" marB="29322" anchor="ctr">
                    <a:lnL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662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9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4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000672" y="404664"/>
            <a:ext cx="6887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RESURS-DK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7" descr="Ресурс-ДК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823">
            <a:off x="105192" y="1945874"/>
            <a:ext cx="2337550" cy="205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150423" y="3959150"/>
            <a:ext cx="34344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15" tIns="34208" rIns="68415" bIns="34208">
            <a:spAutoFit/>
          </a:bodyPr>
          <a:lstStyle/>
          <a:p>
            <a:pPr marL="177800" lvl="1">
              <a:lnSpc>
                <a:spcPct val="90000"/>
              </a:lnSpc>
            </a:pP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Launch date 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June 15, 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2006</a:t>
            </a:r>
            <a:endParaRPr lang="ru-RU" altLang="ru-RU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72480" y="1052736"/>
            <a:ext cx="9361040" cy="1033400"/>
          </a:xfrm>
          <a:prstGeom prst="roundRect">
            <a:avLst>
              <a:gd name="adj" fmla="val 12741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fontAlgn="auto">
              <a:spcAft>
                <a:spcPts val="1000"/>
              </a:spcAft>
              <a:defRPr/>
            </a:pPr>
            <a:r>
              <a:rPr lang="en-US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Mission </a:t>
            </a:r>
            <a:r>
              <a:rPr lang="en-US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Purpose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Near real-time acquiring of highly informative data in visible and near-IR spectral range for ecological monitoring,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natural resources inventory, mineral exploration, and mapping 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70777" y="4670463"/>
            <a:ext cx="4178167" cy="1638857"/>
          </a:xfrm>
          <a:prstGeom prst="roundRect">
            <a:avLst>
              <a:gd name="adj" fmla="val 7547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45696" rIns="36000" bIns="45696">
            <a:spAutoFit/>
          </a:bodyPr>
          <a:lstStyle/>
          <a:p>
            <a:pPr marL="90488" lvl="1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140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Current Tasks</a:t>
            </a:r>
            <a:endParaRPr lang="ru-RU" sz="14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90488" indent="174625" fontAlgn="auto"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Inventory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 natural resources, topographic and thematic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mapping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90488" indent="174625" fontAlgn="auto">
              <a:spcBef>
                <a:spcPct val="50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onitoring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 the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biosphere pollution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sources;</a:t>
            </a:r>
          </a:p>
          <a:p>
            <a:pPr marL="90488" indent="174625" fontAlgn="auto">
              <a:spcBef>
                <a:spcPct val="50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onitoring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emergencies</a:t>
            </a:r>
          </a:p>
          <a:p>
            <a:pPr marL="90488" indent="174625" fontAlgn="auto">
              <a:spcBef>
                <a:spcPct val="50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esearch activities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4448944" y="2276872"/>
            <a:ext cx="5184576" cy="1368152"/>
          </a:xfrm>
          <a:prstGeom prst="roundRect">
            <a:avLst>
              <a:gd name="adj" fmla="val 9542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Onboard Instrument</a:t>
            </a:r>
            <a:endParaRPr lang="ru-RU" sz="1400" b="1" cap="all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indent="-252000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Highly </a:t>
            </a:r>
            <a:r>
              <a:rPr lang="en-US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Detailed-Resolution </a:t>
            </a: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Optical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Geoton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PAN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58-0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80µ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1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 / 3m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*</a:t>
            </a: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MS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 bands,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5-0.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2-3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 /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3-5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*</a:t>
            </a: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28km /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16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73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" y="0"/>
            <a:ext cx="9906001" cy="6858000"/>
            <a:chOff x="-1" y="0"/>
            <a:chExt cx="9906001" cy="685800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-1" y="0"/>
              <a:ext cx="9906001" cy="6858000"/>
              <a:chOff x="-1" y="0"/>
              <a:chExt cx="9906001" cy="6858000"/>
            </a:xfrm>
          </p:grpSpPr>
          <p:pic>
            <p:nvPicPr>
              <p:cNvPr id="3074" name="Picture 2" descr="O:\2620\Для сотрудников отдела\Емельянов\ИРАН_27082015\Снимки\135600291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3728"/>
              <a:stretch>
                <a:fillRect/>
              </a:stretch>
            </p:blipFill>
            <p:spPr bwMode="auto">
              <a:xfrm>
                <a:off x="-1" y="0"/>
                <a:ext cx="9906001" cy="6858000"/>
              </a:xfrm>
              <a:prstGeom prst="rect">
                <a:avLst/>
              </a:prstGeom>
              <a:noFill/>
            </p:spPr>
          </p:pic>
          <p:pic>
            <p:nvPicPr>
              <p:cNvPr id="4" name="Picture 2" descr="C:\Users\Оксана\Desktop\Лого РКС новый\перзентации\лого2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96" y="404664"/>
                <a:ext cx="1440160" cy="48167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3"/>
              <p:cNvSpPr txBox="1">
                <a:spLocks noChangeArrowheads="1"/>
              </p:cNvSpPr>
              <p:nvPr/>
            </p:nvSpPr>
            <p:spPr bwMode="auto">
              <a:xfrm>
                <a:off x="2000672" y="404664"/>
                <a:ext cx="688776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ru-RU" sz="2000" b="1" cap="all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Resurs</a:t>
                </a:r>
                <a:r>
                  <a:rPr lang="en-US" altLang="ru-RU" sz="2000" b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-DK</a:t>
                </a:r>
                <a:endParaRPr lang="ru-RU" altLang="ru-RU" sz="2000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00998" y="6399093"/>
                <a:ext cx="33901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©</a:t>
                </a:r>
                <a:r>
                  <a:rPr lang="en-US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JSC  </a:t>
                </a:r>
                <a:r>
                  <a:rPr lang="ru-RU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«</a:t>
                </a:r>
                <a:r>
                  <a:rPr lang="en-US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Russian Space Systems</a:t>
                </a:r>
                <a:r>
                  <a:rPr lang="ru-RU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»</a:t>
                </a:r>
                <a:endParaRPr lang="ru-RU" sz="1400" b="1" i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417496" y="6548591"/>
                <a:ext cx="360040" cy="276936"/>
              </a:xfrm>
              <a:prstGeom prst="rect">
                <a:avLst/>
              </a:prstGeom>
              <a:noFill/>
            </p:spPr>
            <p:txBody>
              <a:bodyPr wrap="square" lIns="91377" tIns="45689" rIns="91377" bIns="45689">
                <a:spAutoFit/>
              </a:bodyPr>
              <a:lstStyle/>
              <a:p>
                <a:pPr defTabSz="91376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5</a:t>
                </a:r>
                <a:endParaRPr lang="ru-RU" sz="1200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8539886" y="364594"/>
              <a:ext cx="1021626" cy="400110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Tehran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2025675" y="404664"/>
            <a:ext cx="6887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b="1" dirty="0" smtClean="0">
                <a:solidFill>
                  <a:schemeClr val="tx2"/>
                </a:solidFill>
              </a:rPr>
              <a:t>RESURS-P</a:t>
            </a:r>
            <a:endParaRPr lang="ru-RU" altLang="ru-RU" sz="2000" b="1" dirty="0">
              <a:solidFill>
                <a:schemeClr val="tx2"/>
              </a:solidFill>
            </a:endParaRPr>
          </a:p>
        </p:txBody>
      </p:sp>
      <p:sp>
        <p:nvSpPr>
          <p:cNvPr id="60420" name="Прямоугольник 5"/>
          <p:cNvSpPr>
            <a:spLocks noChangeArrowheads="1"/>
          </p:cNvSpPr>
          <p:nvPr/>
        </p:nvSpPr>
        <p:spPr bwMode="auto">
          <a:xfrm>
            <a:off x="128464" y="3454049"/>
            <a:ext cx="4176464" cy="65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5" tIns="34208" rIns="68415" bIns="34208">
            <a:spAutoFit/>
          </a:bodyPr>
          <a:lstStyle/>
          <a:p>
            <a:pPr marL="177800" lvl="1">
              <a:lnSpc>
                <a:spcPct val="90000"/>
              </a:lnSpc>
            </a:pPr>
            <a:r>
              <a:rPr lang="en-US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Launch date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25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June,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2013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(Resurs-P1)</a:t>
            </a:r>
          </a:p>
          <a:p>
            <a:pPr marL="177800" lvl="1">
              <a:lnSpc>
                <a:spcPct val="90000"/>
              </a:lnSpc>
            </a:pP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          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December,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201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 (Resurs-P2)</a:t>
            </a:r>
          </a:p>
          <a:p>
            <a:pPr marL="177800" lvl="1">
              <a:lnSpc>
                <a:spcPct val="90000"/>
              </a:lnSpc>
            </a:pPr>
            <a:r>
              <a:rPr lang="en-US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      13 March 2016 </a:t>
            </a:r>
            <a:r>
              <a:rPr lang="en-US" altLang="ru-RU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(Resurs-P3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altLang="ru-RU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2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104">
            <a:off x="-50690" y="1958485"/>
            <a:ext cx="2440199" cy="173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72480" y="1042201"/>
            <a:ext cx="9361040" cy="1018647"/>
          </a:xfrm>
          <a:prstGeom prst="roundRect">
            <a:avLst>
              <a:gd name="adj" fmla="val 12017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Mission </a:t>
            </a:r>
            <a:r>
              <a:rPr lang="en-US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Purpose</a:t>
            </a:r>
          </a:p>
          <a:p>
            <a:pPr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Near real-time acquiring of highly informative data in visible and near-IR spectral range for ecological monitoring,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natural resources inventory, mineral exploration, and mapping 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4488" y="4262414"/>
            <a:ext cx="3888432" cy="2118914"/>
          </a:xfrm>
          <a:prstGeom prst="roundRect">
            <a:avLst>
              <a:gd name="adj" fmla="val 7354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40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Current Tasks</a:t>
            </a:r>
            <a:endParaRPr lang="ru-RU" sz="14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 fontAlgn="auto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Maps creation and update (scale 1:10,000 and smaller)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>
              <a:lnSpc>
                <a:spcPct val="90000"/>
              </a:lnSpc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Environmental ecological monitoring</a:t>
            </a:r>
          </a:p>
          <a:p>
            <a:pPr indent="177800">
              <a:lnSpc>
                <a:spcPct val="90000"/>
              </a:lnSpc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Operational emergencies monitoring</a:t>
            </a:r>
          </a:p>
          <a:p>
            <a:pPr indent="177800">
              <a:lnSpc>
                <a:spcPct val="90000"/>
              </a:lnSpc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Respond to agriculture and forestry challenges</a:t>
            </a:r>
          </a:p>
          <a:p>
            <a:pPr indent="177800">
              <a:lnSpc>
                <a:spcPct val="90000"/>
              </a:lnSpc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Socio-economic infrastructure monitoring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880992" y="2132856"/>
            <a:ext cx="4752528" cy="4257269"/>
          </a:xfrm>
          <a:prstGeom prst="roundRect">
            <a:avLst>
              <a:gd name="adj" fmla="val 3037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Onboard Instruments</a:t>
            </a:r>
            <a:endParaRPr lang="ru-RU" sz="1400" b="1" cap="all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indent="-252000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Highly </a:t>
            </a:r>
            <a:r>
              <a:rPr lang="en-US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Detailed-Resolution </a:t>
            </a: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Optical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Geoton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PAN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58-0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80µ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MS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(5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45-0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90µ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38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indent="-252000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 Wide-Swath Optical Cameras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ShMSA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]</a:t>
            </a:r>
          </a:p>
          <a:p>
            <a:pPr marL="252000" indent="-252000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High Resolution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ShMSA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-VR]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PAN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58-0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80µ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12m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MS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(5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90µ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23.8m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97km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indent="-252000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Medium Resolution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ShMSA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-SR]</a:t>
            </a:r>
            <a:endParaRPr lang="ru-RU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PAN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58-0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80µ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60m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MS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(5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bands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90µ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120m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441km</a:t>
            </a: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indent="-252000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Hyperspectral Camera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[GSA]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(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96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-255 bands,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4-1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m)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30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5200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width	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25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ru-RU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0"/>
            <a:ext cx="9907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Оксана\Desktop\Лого РКС новый\перзентации\лого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404664"/>
            <a:ext cx="1440160" cy="4816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000672" y="404664"/>
            <a:ext cx="6887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b="1" cap="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Resurs</a:t>
            </a:r>
            <a:r>
              <a:rPr lang="en-US" altLang="ru-RU" sz="20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</a:t>
            </a:r>
            <a:endParaRPr lang="ru-RU" altLang="ru-RU" sz="2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0998" y="6399093"/>
            <a:ext cx="3390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©</a:t>
            </a:r>
            <a:r>
              <a:rPr lang="en-US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JSC  </a:t>
            </a:r>
            <a:r>
              <a:rPr lang="ru-RU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en-US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Russian Space Systems</a:t>
            </a:r>
            <a:r>
              <a:rPr lang="ru-RU" sz="1400" b="1" i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1400" b="1" i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9886" y="364594"/>
            <a:ext cx="982961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Dublin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3"/>
          <p:cNvSpPr txBox="1">
            <a:spLocks noChangeArrowheads="1"/>
          </p:cNvSpPr>
          <p:nvPr/>
        </p:nvSpPr>
        <p:spPr bwMode="auto">
          <a:xfrm>
            <a:off x="2025675" y="404664"/>
            <a:ext cx="68877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000" b="1" dirty="0" smtClean="0">
                <a:solidFill>
                  <a:schemeClr val="tx2"/>
                </a:solidFill>
              </a:rPr>
              <a:t>KANOPUS-V</a:t>
            </a:r>
            <a:endParaRPr lang="ru-RU" altLang="ru-RU" sz="2000" b="1" dirty="0">
              <a:solidFill>
                <a:schemeClr val="tx2"/>
              </a:solidFill>
            </a:endParaRPr>
          </a:p>
        </p:txBody>
      </p:sp>
      <p:sp>
        <p:nvSpPr>
          <p:cNvPr id="62468" name="Прямоугольник 5"/>
          <p:cNvSpPr>
            <a:spLocks noChangeArrowheads="1"/>
          </p:cNvSpPr>
          <p:nvPr/>
        </p:nvSpPr>
        <p:spPr bwMode="auto">
          <a:xfrm>
            <a:off x="56456" y="3356992"/>
            <a:ext cx="4320480" cy="45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5" tIns="34208" rIns="68415" bIns="34208">
            <a:spAutoFit/>
          </a:bodyPr>
          <a:lstStyle/>
          <a:p>
            <a:pPr marL="177800" lvl="1">
              <a:lnSpc>
                <a:spcPct val="90000"/>
              </a:lnSpc>
            </a:pP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Launch date 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July 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2012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(Kanopus-V1)</a:t>
            </a:r>
          </a:p>
          <a:p>
            <a:pPr marL="177800" lvl="1">
              <a:lnSpc>
                <a:spcPct val="90000"/>
              </a:lnSpc>
            </a:pPr>
            <a:endParaRPr lang="ru-RU" altLang="ru-RU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1" y="2132856"/>
            <a:ext cx="2304256" cy="125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56456" y="3645024"/>
            <a:ext cx="4392488" cy="26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5" tIns="34208" rIns="68415" bIns="34208">
            <a:spAutoFit/>
          </a:bodyPr>
          <a:lstStyle/>
          <a:p>
            <a:pPr marL="177800" lvl="1">
              <a:lnSpc>
                <a:spcPct val="90000"/>
              </a:lnSpc>
            </a:pP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Next launch  –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end of</a:t>
            </a:r>
            <a:r>
              <a:rPr lang="ru-RU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201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 (</a:t>
            </a:r>
            <a:r>
              <a:rPr lang="en-US" altLang="ru-RU" sz="1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Kanopus</a:t>
            </a:r>
            <a:r>
              <a:rPr lang="en-US" alt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-V-IK)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2480" y="4077072"/>
            <a:ext cx="3744416" cy="2242758"/>
          </a:xfrm>
          <a:prstGeom prst="roundRect">
            <a:avLst>
              <a:gd name="adj" fmla="val 5316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marL="0" lvl="1">
              <a:spcBef>
                <a:spcPts val="500"/>
              </a:spcBef>
              <a:spcAft>
                <a:spcPts val="0"/>
              </a:spcAft>
              <a:defRPr/>
            </a:pPr>
            <a:r>
              <a:rPr lang="en-US" sz="1400" b="1" cap="all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Current Tasks</a:t>
            </a:r>
            <a:endParaRPr lang="ru-RU" sz="1400" b="1" cap="all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Maps creation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update (scale 1:25,000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and smaller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nvironmental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ecological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monitoring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Operational emergencies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monitoring</a:t>
            </a:r>
          </a:p>
          <a:p>
            <a:pPr indent="177800"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espond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 agriculture and forestry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challenges</a:t>
            </a:r>
            <a:endParaRPr lang="en-US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indent="177800">
              <a:spcBef>
                <a:spcPts val="500"/>
              </a:spcBef>
              <a:spcAft>
                <a:spcPct val="5000"/>
              </a:spcAft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ocio-economic </a:t>
            </a:r>
            <a:r>
              <a:rPr lang="en-US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infrastructure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monitoring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097016" y="2276872"/>
            <a:ext cx="4536504" cy="1910745"/>
          </a:xfrm>
          <a:prstGeom prst="roundRect">
            <a:avLst>
              <a:gd name="adj" fmla="val 5035"/>
            </a:avLst>
          </a:prstGeom>
          <a:solidFill>
            <a:srgbClr val="EFF9FF"/>
          </a:solidFill>
          <a:ln w="12700">
            <a:solidFill>
              <a:schemeClr val="tx2">
                <a:lumMod val="75000"/>
              </a:schemeClr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cap="al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Onboard Instruments</a:t>
            </a:r>
            <a:endParaRPr lang="ru-RU" sz="1400" b="1" cap="all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PAN Optical System</a:t>
            </a:r>
            <a:r>
              <a:rPr lang="ru-RU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[PSS]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7800" lvl="1"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2.1m</a:t>
            </a: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  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23km</a:t>
            </a:r>
          </a:p>
          <a:p>
            <a:pPr marL="342900" indent="-342900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MS Optical System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[MSS]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7800" lvl="1"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Resolution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 bands,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.46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-0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µ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12m</a:t>
            </a: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Swath width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  	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20km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72480" y="1052736"/>
            <a:ext cx="9361040" cy="1037101"/>
          </a:xfrm>
          <a:prstGeom prst="roundRect">
            <a:avLst>
              <a:gd name="adj" fmla="val 14184"/>
            </a:avLst>
          </a:prstGeom>
          <a:solidFill>
            <a:schemeClr val="tx2"/>
          </a:solidFill>
          <a:ln w="12700"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0" tIns="45696" rIns="91390" bIns="45696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Mission </a:t>
            </a:r>
            <a:r>
              <a:rPr lang="en-US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Purpose</a:t>
            </a:r>
            <a:r>
              <a:rPr lang="ru-RU" sz="1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en-US" sz="16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Near real-time acquiring of highly informative data in visible and near-IR spectral range for ecological monitoring,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natural resources inventory, mineral exploration, and topographic mapping</a:t>
            </a:r>
            <a:endParaRPr lang="ru-RU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15552" y="-1"/>
            <a:ext cx="9921552" cy="6868767"/>
            <a:chOff x="-15552" y="-1"/>
            <a:chExt cx="9921552" cy="6868767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15552" y="-1"/>
              <a:ext cx="9921552" cy="6868767"/>
              <a:chOff x="-15552" y="-1"/>
              <a:chExt cx="9921552" cy="6868767"/>
            </a:xfrm>
          </p:grpSpPr>
          <p:pic>
            <p:nvPicPr>
              <p:cNvPr id="4098" name="Picture 2" descr="O:\2620\Для сотрудников отдела\Емельянов\ИРАН_27082015\Снимки\1356002937 (Иран, Тегеран, аэропорт)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0000" contrast="20000"/>
              </a:blip>
              <a:srcRect l="7112" t="2285" r="17289" b="23844"/>
              <a:stretch>
                <a:fillRect/>
              </a:stretch>
            </p:blipFill>
            <p:spPr bwMode="auto">
              <a:xfrm>
                <a:off x="-15552" y="-1"/>
                <a:ext cx="9921552" cy="6868767"/>
              </a:xfrm>
              <a:prstGeom prst="rect">
                <a:avLst/>
              </a:prstGeom>
              <a:noFill/>
            </p:spPr>
          </p:pic>
          <p:pic>
            <p:nvPicPr>
              <p:cNvPr id="4" name="Picture 2" descr="C:\Users\Оксана\Desktop\Лого РКС новый\перзентации\лого2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96" y="404664"/>
                <a:ext cx="1440160" cy="48167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3"/>
              <p:cNvSpPr txBox="1">
                <a:spLocks noChangeArrowheads="1"/>
              </p:cNvSpPr>
              <p:nvPr/>
            </p:nvSpPr>
            <p:spPr bwMode="auto">
              <a:xfrm>
                <a:off x="2000672" y="404664"/>
                <a:ext cx="688776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ru-RU" sz="2000" b="1" cap="all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Kanopus</a:t>
                </a:r>
                <a:r>
                  <a:rPr lang="en-US" altLang="ru-RU" sz="2000" b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-V</a:t>
                </a:r>
                <a:endParaRPr lang="ru-RU" altLang="ru-RU" sz="2000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00998" y="6399093"/>
                <a:ext cx="33901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©</a:t>
                </a:r>
                <a:r>
                  <a:rPr lang="en-US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JSC  </a:t>
                </a:r>
                <a:r>
                  <a:rPr lang="ru-RU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«</a:t>
                </a:r>
                <a:r>
                  <a:rPr lang="en-US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Russian Space Systems</a:t>
                </a:r>
                <a:r>
                  <a:rPr lang="ru-RU" sz="1400" b="1" i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»</a:t>
                </a:r>
                <a:endParaRPr lang="ru-RU" sz="1400" b="1" i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17496" y="6548591"/>
                <a:ext cx="360040" cy="276936"/>
              </a:xfrm>
              <a:prstGeom prst="rect">
                <a:avLst/>
              </a:prstGeom>
              <a:noFill/>
            </p:spPr>
            <p:txBody>
              <a:bodyPr wrap="square" lIns="91377" tIns="45689" rIns="91377" bIns="45689">
                <a:spAutoFit/>
              </a:bodyPr>
              <a:lstStyle/>
              <a:p>
                <a:pPr defTabSz="91376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cap="all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9</a:t>
                </a:r>
                <a:endParaRPr lang="ru-RU" sz="1200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539886" y="332656"/>
              <a:ext cx="1021626" cy="400110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Tehran</a:t>
              </a:r>
              <a:endPara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10615</TotalTime>
  <Words>1227</Words>
  <Application>Microsoft Office PowerPoint</Application>
  <PresentationFormat>Лист A4 (210x297 мм)</PresentationFormat>
  <Paragraphs>397</Paragraphs>
  <Slides>28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Тема Office</vt:lpstr>
      <vt:lpstr>2_Специальное оформление</vt:lpstr>
      <vt:lpstr>Специальное оформление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Apple</dc:creator>
  <cp:lastModifiedBy>Федоркова Юлия</cp:lastModifiedBy>
  <cp:revision>582</cp:revision>
  <cp:lastPrinted>2014-07-29T12:00:24Z</cp:lastPrinted>
  <dcterms:created xsi:type="dcterms:W3CDTF">2014-07-15T01:53:40Z</dcterms:created>
  <dcterms:modified xsi:type="dcterms:W3CDTF">2017-03-12T16:44:03Z</dcterms:modified>
</cp:coreProperties>
</file>