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56" r:id="rId27"/>
    <p:sldId id="257" r:id="rId28"/>
    <p:sldId id="258" r:id="rId29"/>
    <p:sldId id="259" r:id="rId30"/>
    <p:sldId id="260" r:id="rId31"/>
    <p:sldId id="261" r:id="rId32"/>
    <p:sldId id="262" r:id="rId33"/>
    <p:sldId id="263" r:id="rId34"/>
    <p:sldId id="264" r:id="rId35"/>
    <p:sldId id="265" r:id="rId36"/>
    <p:sldId id="267" r:id="rId37"/>
    <p:sldId id="268" r:id="rId38"/>
    <p:sldId id="269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5C7A"/>
    <a:srgbClr val="EDEDF4"/>
    <a:srgbClr val="E46D0A"/>
    <a:srgbClr val="FF9933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5" autoAdjust="0"/>
    <p:restoredTop sz="96132" autoAdjust="0"/>
  </p:normalViewPr>
  <p:slideViewPr>
    <p:cSldViewPr snapToGrid="0">
      <p:cViewPr>
        <p:scale>
          <a:sx n="70" d="100"/>
          <a:sy n="70" d="100"/>
        </p:scale>
        <p:origin x="-138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760" y="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DS2\database02\PROJETS_EN_COURS\CNES_RO\Phase%202%20-%20Demonstrateurs\Demo_N&#233;pal\graphiqu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DS2\database02\PROJETS_EN_COURS\CNES_RO\Phase%202%20-%20Demonstrateurs\Demo_N&#233;pal\graphiqu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DS2\database02\PROJETS_EN_COURS\CNES_RO\Phase%202%20-%20Demonstrateurs\Demo_N&#233;pal\graphiqu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DS2\database02\PROJETS_EN_COURS\CNES_RO\Phase%202%20-%20Demonstrateurs\Demo_N&#233;pal\graphique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DS2\database02\PROJETS_EN_COURS\CNES_RO\Phase%202%20-%20Demonstrateurs\Demo_N&#233;pal\graphique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DS2\database02\PROJETS_EN_COURS\CNES_RO\Phase%202%20-%20Demonstrateurs\Demo_N&#233;pal\graphiqu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Building grading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Feuil1!$F$10</c:f>
              <c:strCache>
                <c:ptCount val="1"/>
              </c:strCache>
            </c:strRef>
          </c:tx>
          <c:spPr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FFFF99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FFC000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FF0000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Feuil1!$E$11:$E$13</c:f>
              <c:strCache>
                <c:ptCount val="3"/>
                <c:pt idx="0">
                  <c:v>Buildings with no visible damage</c:v>
                </c:pt>
                <c:pt idx="1">
                  <c:v>Potentially damaged buildings</c:v>
                </c:pt>
                <c:pt idx="2">
                  <c:v>Destroyed buildings</c:v>
                </c:pt>
              </c:strCache>
            </c:strRef>
          </c:cat>
          <c:val>
            <c:numRef>
              <c:f>Feuil1!$F$11:$F$13</c:f>
              <c:numCache>
                <c:formatCode>General</c:formatCode>
                <c:ptCount val="3"/>
                <c:pt idx="0">
                  <c:v>6747</c:v>
                </c:pt>
                <c:pt idx="1">
                  <c:v>1786</c:v>
                </c:pt>
                <c:pt idx="2">
                  <c:v>426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Buildings re-constructed identically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Feuil1!$F$10</c:f>
              <c:strCache>
                <c:ptCount val="1"/>
              </c:strCache>
            </c:strRef>
          </c:tx>
          <c:spPr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0070C0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FFFF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00B050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Feuil1!$E$18:$E$20</c:f>
              <c:strCache>
                <c:ptCount val="3"/>
                <c:pt idx="0">
                  <c:v>stage "foundations excavated"</c:v>
                </c:pt>
                <c:pt idx="1">
                  <c:v>stage "walls erected"</c:v>
                </c:pt>
                <c:pt idx="2">
                  <c:v>stage "construction complete" (roof visible)</c:v>
                </c:pt>
              </c:strCache>
            </c:strRef>
          </c:cat>
          <c:val>
            <c:numRef>
              <c:f>Feuil1!$F$18:$F$20</c:f>
              <c:numCache>
                <c:formatCode>General</c:formatCode>
                <c:ptCount val="3"/>
                <c:pt idx="0">
                  <c:v>2</c:v>
                </c:pt>
                <c:pt idx="1">
                  <c:v>49</c:v>
                </c:pt>
                <c:pt idx="2">
                  <c:v>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6350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aseline="0" dirty="0" smtClean="0"/>
              <a:t>Newly constructed </a:t>
            </a:r>
            <a:r>
              <a:rPr lang="en-US" sz="1400" baseline="0" dirty="0"/>
              <a:t>buildings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Feuil1!$F$10</c:f>
              <c:strCache>
                <c:ptCount val="1"/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0070C0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FFFF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00B050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dLbl>
              <c:idx val="1"/>
              <c:layout>
                <c:manualLayout>
                  <c:x val="2.2719881533795616E-2"/>
                  <c:y val="1.0918185334026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Feuil1!$E$34:$E$36</c:f>
              <c:strCache>
                <c:ptCount val="3"/>
                <c:pt idx="0">
                  <c:v>stage "foundations excavated"</c:v>
                </c:pt>
                <c:pt idx="1">
                  <c:v>stage "walls erected"</c:v>
                </c:pt>
                <c:pt idx="2">
                  <c:v>stage "construction complete" (roof visible)</c:v>
                </c:pt>
              </c:strCache>
            </c:strRef>
          </c:cat>
          <c:val>
            <c:numRef>
              <c:f>Feuil1!$F$34:$F$36</c:f>
              <c:numCache>
                <c:formatCode>General</c:formatCode>
                <c:ptCount val="3"/>
                <c:pt idx="0">
                  <c:v>2</c:v>
                </c:pt>
                <c:pt idx="1">
                  <c:v>13</c:v>
                </c:pt>
                <c:pt idx="2">
                  <c:v>3168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6350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Feuil1!$E$52</c:f>
              <c:strCache>
                <c:ptCount val="1"/>
                <c:pt idx="0">
                  <c:v>Negligeable to moderate damages</c:v>
                </c:pt>
              </c:strCache>
            </c:strRef>
          </c:tx>
          <c:spPr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bg1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tx1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0070C0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00FFFF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rgbClr val="00B050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Feuil1!$F$50:$J$50</c:f>
              <c:strCache>
                <c:ptCount val="5"/>
                <c:pt idx="0">
                  <c:v>Number of buildings cleared up</c:v>
                </c:pt>
                <c:pt idx="1">
                  <c:v>Number of buildings without visible changes</c:v>
                </c:pt>
                <c:pt idx="2">
                  <c:v>Foundation excavated</c:v>
                </c:pt>
                <c:pt idx="3">
                  <c:v>Walls erected</c:v>
                </c:pt>
                <c:pt idx="4">
                  <c:v>Construction complete</c:v>
                </c:pt>
              </c:strCache>
            </c:strRef>
          </c:cat>
          <c:val>
            <c:numRef>
              <c:f>Feuil1!$F$51:$J$51</c:f>
              <c:numCache>
                <c:formatCode>General</c:formatCode>
                <c:ptCount val="5"/>
                <c:pt idx="0">
                  <c:v>1756</c:v>
                </c:pt>
                <c:pt idx="1">
                  <c:v>4963</c:v>
                </c:pt>
                <c:pt idx="2">
                  <c:v>1</c:v>
                </c:pt>
                <c:pt idx="3">
                  <c:v>26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1"/>
          <c:order val="0"/>
          <c:tx>
            <c:strRef>
              <c:f>Feuil1!$E$54</c:f>
              <c:strCache>
                <c:ptCount val="1"/>
                <c:pt idx="0">
                  <c:v>Substantial to very heavy damages</c:v>
                </c:pt>
              </c:strCache>
            </c:strRef>
          </c:tx>
          <c:spPr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bg1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tx1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0070C0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00FFFF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rgbClr val="00B050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Feuil1!$F$50:$J$50</c:f>
              <c:strCache>
                <c:ptCount val="5"/>
                <c:pt idx="0">
                  <c:v>Number of buildings cleared up</c:v>
                </c:pt>
                <c:pt idx="1">
                  <c:v>Number of buildings without visible changes</c:v>
                </c:pt>
                <c:pt idx="2">
                  <c:v>Foundation excavated</c:v>
                </c:pt>
                <c:pt idx="3">
                  <c:v>Walls erected</c:v>
                </c:pt>
                <c:pt idx="4">
                  <c:v>Construction complete</c:v>
                </c:pt>
              </c:strCache>
            </c:strRef>
          </c:cat>
          <c:val>
            <c:numRef>
              <c:f>Feuil1!$F$53:$J$53</c:f>
              <c:numCache>
                <c:formatCode>General</c:formatCode>
                <c:ptCount val="5"/>
                <c:pt idx="0">
                  <c:v>717</c:v>
                </c:pt>
                <c:pt idx="1">
                  <c:v>1043</c:v>
                </c:pt>
                <c:pt idx="2">
                  <c:v>1</c:v>
                </c:pt>
                <c:pt idx="3">
                  <c:v>19</c:v>
                </c:pt>
                <c:pt idx="4">
                  <c:v>6</c:v>
                </c:pt>
              </c:numCache>
            </c:numRef>
          </c:val>
        </c:ser>
        <c:ser>
          <c:idx val="0"/>
          <c:order val="1"/>
          <c:tx>
            <c:strRef>
              <c:f>Feuil1!$E$54</c:f>
              <c:strCache>
                <c:ptCount val="1"/>
                <c:pt idx="0">
                  <c:v>Substantial to very heavy damages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Feuil1!$F$50:$J$50</c:f>
              <c:strCache>
                <c:ptCount val="5"/>
                <c:pt idx="0">
                  <c:v>Number of buildings cleared up</c:v>
                </c:pt>
                <c:pt idx="1">
                  <c:v>Number of buildings without visible changes</c:v>
                </c:pt>
                <c:pt idx="2">
                  <c:v>Foundation excavated</c:v>
                </c:pt>
                <c:pt idx="3">
                  <c:v>Walls erected</c:v>
                </c:pt>
                <c:pt idx="4">
                  <c:v>Construction complete</c:v>
                </c:pt>
              </c:strCache>
            </c:strRef>
          </c:cat>
          <c:val>
            <c:numRef>
              <c:f>Feuil1!$F$53:$J$53</c:f>
              <c:numCache>
                <c:formatCode>General</c:formatCode>
                <c:ptCount val="5"/>
                <c:pt idx="0">
                  <c:v>717</c:v>
                </c:pt>
                <c:pt idx="1">
                  <c:v>1043</c:v>
                </c:pt>
                <c:pt idx="2">
                  <c:v>1</c:v>
                </c:pt>
                <c:pt idx="3">
                  <c:v>19</c:v>
                </c:pt>
                <c:pt idx="4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1"/>
          <c:order val="0"/>
          <c:tx>
            <c:strRef>
              <c:f>Feuil1!$E$56</c:f>
              <c:strCache>
                <c:ptCount val="1"/>
                <c:pt idx="0">
                  <c:v>Completely destroyed</c:v>
                </c:pt>
              </c:strCache>
            </c:strRef>
          </c:tx>
          <c:spPr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bg1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0070C0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00FFFF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FFFF">
                    <a:alpha val="40000"/>
                  </a:srgbClr>
                </a:outerShdw>
              </a:effectLst>
            </c:spPr>
          </c:dPt>
          <c:dPt>
            <c:idx val="4"/>
            <c:bubble3D val="0"/>
            <c:spPr>
              <a:solidFill>
                <a:srgbClr val="00B050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B050">
                    <a:alpha val="40000"/>
                  </a:srgbClr>
                </a:outerShdw>
              </a:effectLst>
            </c:spPr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Feuil1!$F$50:$J$50</c:f>
              <c:strCache>
                <c:ptCount val="5"/>
                <c:pt idx="0">
                  <c:v>Number of buildings cleared up</c:v>
                </c:pt>
                <c:pt idx="1">
                  <c:v>Number of buildings without visible changes</c:v>
                </c:pt>
                <c:pt idx="2">
                  <c:v>Foundation excavated</c:v>
                </c:pt>
                <c:pt idx="3">
                  <c:v>Walls erected</c:v>
                </c:pt>
                <c:pt idx="4">
                  <c:v>Construction complete</c:v>
                </c:pt>
              </c:strCache>
            </c:strRef>
          </c:cat>
          <c:val>
            <c:numRef>
              <c:f>Feuil1!$F$55:$J$55</c:f>
              <c:numCache>
                <c:formatCode>General</c:formatCode>
                <c:ptCount val="5"/>
                <c:pt idx="0">
                  <c:v>284</c:v>
                </c:pt>
                <c:pt idx="1">
                  <c:v>63</c:v>
                </c:pt>
                <c:pt idx="2">
                  <c:v>0</c:v>
                </c:pt>
                <c:pt idx="3">
                  <c:v>3</c:v>
                </c:pt>
                <c:pt idx="4">
                  <c:v>76</c:v>
                </c:pt>
              </c:numCache>
            </c:numRef>
          </c:val>
        </c:ser>
        <c:ser>
          <c:idx val="0"/>
          <c:order val="1"/>
          <c:tx>
            <c:strRef>
              <c:f>Feuil1!$E$54</c:f>
              <c:strCache>
                <c:ptCount val="1"/>
                <c:pt idx="0">
                  <c:v>Substantial to very heavy damages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Feuil1!$F$50:$J$50</c:f>
              <c:strCache>
                <c:ptCount val="5"/>
                <c:pt idx="0">
                  <c:v>Number of buildings cleared up</c:v>
                </c:pt>
                <c:pt idx="1">
                  <c:v>Number of buildings without visible changes</c:v>
                </c:pt>
                <c:pt idx="2">
                  <c:v>Foundation excavated</c:v>
                </c:pt>
                <c:pt idx="3">
                  <c:v>Walls erected</c:v>
                </c:pt>
                <c:pt idx="4">
                  <c:v>Construction complete</c:v>
                </c:pt>
              </c:strCache>
            </c:strRef>
          </c:cat>
          <c:val>
            <c:numRef>
              <c:f>Feuil1!$F$53:$J$53</c:f>
              <c:numCache>
                <c:formatCode>General</c:formatCode>
                <c:ptCount val="5"/>
                <c:pt idx="0">
                  <c:v>717</c:v>
                </c:pt>
                <c:pt idx="1">
                  <c:v>1043</c:v>
                </c:pt>
                <c:pt idx="2">
                  <c:v>1</c:v>
                </c:pt>
                <c:pt idx="3">
                  <c:v>19</c:v>
                </c:pt>
                <c:pt idx="4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66F0A-F437-498E-B88C-3A09C6675F36}" type="datetimeFigureOut">
              <a:rPr lang="fr-FR" smtClean="0"/>
              <a:pPr/>
              <a:t>13/03/2017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BF3B1-2DAD-4FCD-969D-A973B220532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84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99AAC-0E46-4F7A-B958-7E41FE6BAF45}" type="datetimeFigureOut">
              <a:rPr lang="fr-FR" smtClean="0"/>
              <a:pPr/>
              <a:t>13/03/2017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80094-FF3A-4872-A754-516DF51416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746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804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970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6069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283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905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069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59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7140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9027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2509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702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9302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6862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3980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339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6293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3312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558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8041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89912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9302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710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4365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11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8672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6435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08771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2569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0726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6518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2883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4024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804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2551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89912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9302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306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6704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4300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58389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208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07493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32871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507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956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858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063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772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80094-FF3A-4872-A754-516DF5141689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3489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" descr="data:image/jpeg;base64,/9j/4AAQSkZJRgABAQAAAQABAAD/2wCEAAkGBxQSEhQSERQWFhAXFBQYFBcYFhUXFhcWFhQWFhQXFRsZHCghGh4lHBYUIT0hJikrLi4uFyEzODMsNygtLisBCgoKDg0OFxAQGywkHyQuLCwsLCwsLCwsLCwsLCwsLCwsLCwwLCwsLCwsLC0sLCwsLCwsLCwsLCwsLCwsLCwsLP/AABEIAKUBMQMBEQACEQEDEQH/xAAcAAEAAgIDAQAAAAAAAAAAAAAAAQcFBgIDBAj/xABJEAABAwIABwkMCAYCAwEAAAABAAIDBBEFBgcSITFhEyJBUVRxgZHRFBYyNFNygoOSoaKxFyNCUmLB0tMzQ0STssJjs3PD8CX/xAAbAQADAAMBAQAAAAAAAAAAAAAAAQIDBAUGB//EADYRAAIBAQMICQQDAQADAAAAAAABAgMEETEFEhMhQVGh0RQVMlJhcYGR8DOxweEiQlMGcqLx/9oADAMBAAIRAxEAPwC58J4Qjp4nTTOzYmC7jpOs2AAGkkkgWHGmk27kVCLk81YmpyZUKIahM7mjA/ycFk0MjYVjqeB0OyrUg/lVJ9GL85U9Cy1Yam9ceRw+lil8hU9UP7qNC96H0Ce9ceQ+lil8hU9UP7qWhe8fV8+8uPI5jKvSeRqfZh/dRonvDq+pvXHkdrMqVGdbJxzsZ+Typ0bJ6BV8DuZlMoTrMo54z+V0ZjF0CtuXudzMo2Dz/OcOeGb8mJZjF0Gvu4rmeqLHmgdqqWjnD2/5NCWayXY6y/qeqLGqidoFXBfbKwH3lFzJdmrL+j9me6HCUL/Aljd5r2n5FIxOElimekFBJKACACACACACACACACACACACACACACACACACACACACACACACACACANNysu//AD3bZYv8r/kstHtG1ZPqr1KUW0dVBIoJDCQ0SkUEhhSMlIYSKJSGcS0HWAkUmzsgkLPAJb5pLfkkwaUsdZkIMP1TPBqZx62QjqJskzG7PSljFeyMjT4817P6gkcTmRO95bf3pGN2Gzv+vF8zJ0+U6tb4TYHjax4PWH29yRieS6LwbXquRlabKwf5lKOdkv5Fn5oMMskd2fuv2ZakyoUjvDZNHtLWuHwOJ9yV5glkqssGn687jM0mO1BJqqWN8/Oj/wAwE7zXlYLRHGD9Nf2M1T1TJBeN7Xjja4OHuQa0oyjqauO5BIQAQAQAQAQAQAQAQAQAQAQAQAQAQAQAQAQAQBpWVzxD10f5rLR7RtWP6hS62jqoJFBIYSGiUigkMKRhIZKRRKQwEhhIoJDJSGEhhIokJDCkYZoIcNDhqI0EcxCCsVczL0WNFZF/DqZeZzt0HVJcIvZgnY6E+1Bfb7XGfosptWz+I2KUbWljutpt8KM9mpPJFCXZbXH57mw0GVSF1hNBIw8bC2Ro575p9xTz0adTI1RdiSfnq5/c2PB+OVFNbMqGAngfeM34gHgX6FWcjSqWC0U8YP01/YzrXAi4NxwEakzTwJQAQAQAQAQAQAQAQAQAQAQAQAQAQBpWV3xD10fycstHtG1Y/qFLraOqgkUEhhIaJSKCQwpGSkMJFEpDASGEigkMlIYSGEiiQkMKRhA0AkUSpGEhoJMpHpoa+WA3hkfHw7xzmg84BselF7RNSlCp24p+aNnwblHrY7B5ZM3hz25ruhzLDrBVKozQq5Is8+zfHyw48za8GZUKd9hPHJEeEj6xnw2d8KpVVtObVyJWj9NqXB8dXE23BmGYKgXgmY/jDXDOHO3WOkLIpJ4HMq2erS+pFo96ZhCACACACACACACACACACANJyu+Ieuj+Tllo9o2rH9QphbR1UEigkMJDRKRQSGFIwkMlIolIYCQwkUEhkpDCQwkUSEhhSMIGgEiiVIwkNBJlIlIYSKCQ0SDYgjQRpB4Qdh4Eh7LjYsE47VsFgJd0YPsyjPHtXDviVKpJGjWyZZquMbn4auGHA3TBOVCF1hUxuiP3m/WM6QBnDoBWVVltOTXyHVjrpSUvB6ny4m6YOwnDUNzoJGSN4c1wNthGsHYVlUk8Dj1aFSk7qkWn4nrTMQQAQAQAQAQAQAQBpOV3xD10fycstHtG1Y/qFMLaOqgkUEhhIaJSKCQwpGSkMJFEpDASGEigkMlIYSGEiiQkMKRhA0AkUSpGEholJlIJDCRQSGiUhgJFBIZ2QTOY4PY5zHjU5pLXDmI0pX3ClGMlmyV63PWbhgXKPUxWbMGzs272QekBY9IvtWWNeSx1nKtGRKFTXT/i/de379Df8BY6UlVZrX5kp/lyb1xPE0+C7oJWeNWMjg2nJlos+uSvW9a1zXqbEshzwgAgAgAgAgDScrviHro/k5ZaPaNqx/UKYW0dVBIoJDCQ0SkUEhhSMJDJSKJSGAkMJFBIZKQwkMJFEhIYUjCBoBIolSMJDQSZSJSGEigkNEpDASKCQwkMlIoEKRo2PAGOtVS2aH7rEPsSEmw/C7W33jYska0onOtWSrPaNd2a96/KwfB+JZeL2PFNVWZnblMfsPsLn8DtTubQdi2oVoy1bTzdryVXs98rs6O9flYr7eJsyynMCACACANJyu+Ieuj+Tllo9o2rH9QphbR1UEigkMJDRKRQSGFIyUhhIolIYCQwkUEhkpDCQwkUSEhhSMIGgEiiVIwkNBJlIlIYSKCQ0SkMBIoJDCQyUigpGEhghIpG0Yu48VNLZrju0P3Hk5wH4H6xzG45llhXlHxOXa8kULRrSzZb1h6rld6lpYvY0U9YPqnWkAu6N2h46PtDaLhbkKsZ4HlbXk+vZX/Nat6w+eDM0shpBAGk5XfEPXR/Jyy0e0bVj+oUwto6qCRQSGEho5MYXENaCXHQAASSeIAa0h4K9mx4OxFrprEQFjTwykM62nfj2VDmkYJ2ujHbf5fLjOQZKag+HPC07A93zDVGkRheUYbIs7/omk5Uz+079aWetwuso93j+jrlyUTjwaiIna17fldGeUspQ2xfuapjHi5NQvYyfMJeCWlji4ENIBvcAjWOBO+83aFeFZNxv1bycWsXJq572QlgzGhzi8kAAmwGhpNzY9RSbuCvaIUUnLbuNjOSyr8pT+1J+2pvNbrOlufDmYnGDEmqo491l3N0dwCY3Odm31Fwc0WBOi+nSUGxQttKtLNjff4muJG4EhhIolIZkMA4GlrJdxhzc/NLiXEhoa21ySATrIGrhSuvMdevCjDPnh4G0jJbV+Up/ak/bRmmj1vR3PhzNfxlxcloXsZM6Nxe0uGYXGwBAN85otr+aTVxu2W1QtCbinq3mHUG0ezBuCp6g2gifJta05oPEXeCOkoubIqVqdLtyS+bsTZqLJrWvsX7lEOJz85w6GAj3p5jNGeV7PHs3v058jJMyUycNUwc0Tj/ALhPRmDryHcfv+jl9FD+Vt/sn9xGi8R9ex/z/wDb9HXJkqmHg1EZ52Ob8iVLpFLLlPbB+9/4RX7hYnSCBfSNR2jYsJ3VrNtosnVZKxkg3FrXta4Bz3hwDhcBwDDY6VapSZzJ5Ys0JOP8ndq1Jcz1NyYVnDJT+3J+2jQyI68s+6XsuZy+i+r8pB7Un6EaCQde2fuy4cyfouqvKwdcn6EtBIOvqHdlw5j6L6rysHXJ+hHR5D6+od2XDmR9F9X5SD2pP0JdHl4D6/s/dlw5ngwxiHU00T5pHQmNgBdmvfnaSALAsAOkjhUSoSir2bNnyxQr1FTipXvwXM1dYDrHKN5aQ5pLXA3BBIIPGCNIKQOKkmmr0W3k2xmlq2yRT750QYRJqLg7OFnjVfe6xr6Lnes9VzvT2Hj8tZPpWZxnT1KV+rdddh4azdlsnDNJyu+Ieuj+Tllo9o2rH9QphbR1UEigkM2PE3FKSvebHMgYRuklrm+vMYOF1ugXueAHHOeaYK9oVJb2XNgPF6npG5sEYabb550yO85x0nm1DgC13JvE5NStOo/5MyiRiPPVVscQvLIxg43ua35lBUYuWCMecaaK9u66e/8A5o+1PNe4ydGrdx+zPbTYThk/hzRv817XfIpGOUJRxTKXyk4T3evkzTdkQbE3iu25f8TnD0VkS1HesNPMoq/brN9yTYM3KjMpG/meXbcxm8YObQ53pKZYnOyjUzqubuN2UmgddRA2RjmPaHMcC1zTpBBFiCgcZOLTWJQ2OGLzqGoMekwuu6Fx4WX0tP4m3APQeFM9NZLQq8M7asfniYNI2wkMlIZaeR3Bto5qkjS9wjZ5rNLiOdzregmjh5Xq3yjTWzX7/r7lipnHKZxzbLX4Tkip2F5jDYhbUAzS9zjqaA9zxc8Q4dCh62emsThZrKpzd1+vl56jbcXMm8EID6q08v3f5TfR+36WjYE1E51pyrUnqp/xXH32enubvHGGgNaAGjQABYAbAFRy223ezkgQQAQBhMdMJdz0U8gNn5mYzz37xp6Cb9CmbuTNuw0dNaIQ2X3vyWtlK4u4N7oqYYLb17wHeY3fP+EOWrFXu49faq2hozqbUuOzifQgC3DwpKACACACACANDyuYQzaeOAHTLJnHzIrE/EY+pa1pl/G472QKOdWlU7q4v9XlULSPXBIaLbyS4PzKV8xGmaQ28yPej4t061vWWN0b954//oK+faFTX9Vxev7XG8LZOEaTld8Q9dH8nLLR7RtWP6hTC2jqoJFBxsLpDR9EYr4LbS0sMLRpawFx43u3zz0uJWpJ3u84NabnNyMqpMZVmUfHOZs76SncY2sDRI9uh7nOaHWafsgBw0jTfhHDlhBXXs6ljssHFVJa78Ct3kuJc4kuOsnSTzk6Ssh01qVyCkZBaDrAQUmztpacyPZGzw3uaxvnOIa33kKQclFOT2az6PoKRsMUcTPAjY1jeZoAHyWI8vOTlJye07nyAWuQLmwubXJ1AbUE3HJAGExvwA2tp3RGwkG+id9141dB1HYeZBsWW0OjUUtm3yKElicxzmPBa9pLXNOsOabOB5iCg9TFppNYHBIoJDR9DYs4N7mpYYOFjBnbXnfSHpcXKjyNpq6WrKe98NnAyaDCY7AuBo6VrhGN89xfK8+FI8kkucecnRqCSRmrV51WnLZqS3IyJKZhNExkykxQkx0rRNINBfe0QOwjS/o0bVDmdezZJnUWdUeat239fNRoWEsc62e+dO5jfuxfVgdLd91krG5M7NLJ9np4Rv8APX+uBiXV8p1yynnkefmVLbNpUqa/qvZHHuuTyj/bd2qbytHDur2REk73CznuI4i4ke8pNlRhFa0l7G+5IMG50s1SRoY0Rs859nP6QA321loracXLla6EKS2636al+fYtRZzzZoGVrC7o44YI3ua97i9xaS05jBYC406XOB9BYa0rlcdzIlnjOc6klekrte9/pcSsu75fKy/3H9q1s5npVRpd1eyOPdknlJPbd2qb2UqVPur2RBqH/fd7Tu1K9laOG5eyOJld953WUrylCO5EE316VJaSWBCRRLWkkBou4kBo4yTYDrSC9JXvA+hsDUIggihGqONrb8ZA0npNz0rqwjmxSPnNorOtVnUe1tnsVGE0nK74h66P5OWWj2jasf1CmFtHVQSKDhfQkNH0FidhptXSxyAjPADZR92RoAcOnWNhC1JxuZw69J05te3kZtSYTVMcMSIq76xp3KpAtngXDwNQkHDzjSNoFlcZ3G1Z7VKlqxXzAqXD2LVTRn6+Mhl9Ejd9GeLfcHM6x2LImngdejXhV7L9NpiUGcJFG35LcG7tXNeRvIWOkPFnHeMHxE+gplgadvqZtG7fqLsWM4JWWWDCxDqenY4hzTu5INiHAlsJHTuh6AqR18mUk1Kb8uf4NuxKxgFbTNkNhM3eTDieB4QHE4aRz24EmaNrs+hqOOzZ5GfSNYqrKzi/mPbWRjevIZNbgfazH9IGbzhvGg7mS7RetE9mtflfn3K7SOuZ/EXBvdFdAwi7Wu3R/mx74dBdmDpSNa21dHQk9+r3/V5fSo8qEAEAVRlLxtMj3UcDrRN3szhre7hj80ajxm41DTjlLYehyZYlGKrTWt4eHj57vfyr9YztEpMaCQ0EigkNF55P8G7hQwgiz3jdX8d5NIB2huaOhbMFdE8dlKtpbTJrBal6fvWbGrNAovKFhUTV8u+GbHaJun7l874y9adV3yPa5Ks7p2WOrHX74cLjXN0HGOsLGdLNe4kSDjHWpHmvcSHDjCQ7mSkBKRQSGbJk9wdu9dFcXbHeV3oWzPjLD0LLQjnTRzcr19FZJXYy/j748Ly710TwoQBpOV3xD10fycstHtG1Y/qFMLaOqgkUEhmWxbxgmopd0hNwbB7D4L2jgPERps7gvwgkGJRUsTHVoxqxukXPi1jhTVoAY7MmtpifYP25vA8bR02WvKDRyK1mnSxw3mwKTAcZGBwIcAWkWIIuCOIhAGjYxZNIJrvpTuEn3bXiPo62ejo2FWpvab9G3zjqnrXH55lY4bwFPSOzaiMtud64aWO812o82g7Fd6Z1qVaFVXwfMs3JBg7MpXznwppDY/giuwfFunWscsTl5SqX1FHcvv8AEb4pOcfPmN2E+6ayeUG7S8tZxZjN40jntnekrPT2Wno6UY/NZ68RcP8AcdU1zjaCSzJuIAnev9Em/MXJMm2UNNTaWK1rl68i+FJ5o8mFsHsqIZIJPAe0tPGOIjaDY84QXSqOnNTjij55whRuhlfDJokjcWu5xwjYRYjYQkz11OanFTjgyyMjmDbNnqSNZETOZu+eRsJLR6CEcfK9XXGmvP582lkpnGCAMdjFXmnpZ5h4TInlvnW3vvskzNZ6ekqxg9rR8834ySeEnSSeElYT2YSKJSY0EhoJFHuwHg/uiohg4JJAHeYN9J8IciKvdxitFbQ0p1Ny47OJ9DgW0DUts8KSgDpdSsOtjfZCLis+W8juSP7jPZHYlcgz5bwaKPybPZb2IuQ9JPezEY1shhpJ5XRRHNjdmgsbYvdvWDVwuIUVLlFu427DpKtohBSet73ht4FEgLnnvCUhhIZaeSHB2bFLUEaZHhjfNj1kc7nEegtyyx1OR5T/AKCvnVIUlsV783+kvcsBbR54IA0nK74h66P5OWWj2jasf1CmFtHVQSKCQwkNEg2II0EG4PCCNRCRRuuLmUeop7Mn+vi4ybSgbHfa9LTtCxygngadWwwnrjqfD58uLQwBjJT1jbwSAuAu5h3sjedvFtFxtWFxaxOXVoTpP+S5GXSMR0VlIyZjo5Wh8bhZzXC4KCoycXfF6yv/AKzAk4F3SYKmfw6XQPPz0C+0A8I319rzOl/G2Q3VFx+fNWG045YXFPQzTMdvizNiI076TescOO187mClYmnZaWkrRi/X0KDAVM9MEhourJjhzuilEbzeWCzHcZZb6p3UC3nYUmefyhQ0dXOWEtfP54m4JGgVXlgwPmvjq2jevG5y+c0Exu6Whw9FqR3Mk1r06T81+fnmb7ilgzuajghIs4MBf5798/4iUzl2qrpa0p+Ory2GXQa4QBr+P8Zdg+pA4GB3Q1zXH3ApSwNywO60w8yiFhPWhIolJjQSGgkUb9kiwbnTy1BGiNmY3z5DpI2hrfjWSktd5xct1s2nGmtrv9F84FsLOeaNXx5xqNA2LMY18kjnaHEgBrRvjo2lo6SsdSeadHJ1g6VKV7uS+7+M085UqjyMXW/tWLTvcdbqKl33wI+lGp8jD8f6ktPIrqGj3nwI+lGp8lB1SfqS08iuoaHelw5GLxix1nrItxkbG1mc1xzA65zb2Bu46L2POAonVclcbVkyXSs1TSRbbw13GsrCdQlIoc2k8XCdgSGj6Cxcwd3NTQw8LGAO2vOl56XFx6V04RzYpHzy2V9PXnU3vhs4GRVmsEAaTld8Q9dH8nLLR7RtWP6hTC2jqoJFBIYSGiUigkM7IJnMcHscWvabtc0kOB2EKQaTVzLoyc40OrYnsm01EWbnOAsHtdfNdYaAd64EDRovovYYpxuOLbLOqUk44M3BQaZr2UCFrsH1OcL2jzhsc0hzT1gJrE2bG2q8Lt5TldjBLLSwUjv4cJcQeF2sMB80FwGwjiVndhQjGpKosX8fuYlI2AkNGx4gYY7lrIyTaKT6qTis4713Q7N08V0jVttHS0XvWtfPIvdI80eXCNAydm5ytzmZzHW2seHt97QgunUlB3xx56j1IINXx/xiNFDE5nhumZoFrmNhD5Rp4wA300mb1gsyrzkngk/d6lz9DZYJQ9rXtN2uAc0jUQRcEdCZpNNO5kVEDZGOY8XY5pa4cYcLEdRQEZOLTWKPn7GLAr6Od0Ml7C5jdwPZfeuG3jHAVhauPY2a0Rr01OPqtz+YGNUmySkxoJDCRRd2TfBu40MZIs+W8rvTtmfAGLYpq6J5HKlbSWmW5avbHjebQrOcUnlKwlu1c9oO8iDYxxXG+efacR6K1arvkewyRR0dmT2y1/hc/U1ZYjqEqRgJFBIYSGSkUZ7EbB2710LSLta7dH80e+HxZg6Vkoxzpo0MqV9DZZva/wCK9f1eXquieDCACANJyu+Ieuj+Tllo9o2rH9QphbR1UbpkvxebU1DpZWh0EI1OF2ukd4IIOggC5581YasrlcjVtdVwjcsWbvhfJtRzXMYdA/8A4zvPYdcAebZYlVkjVhbKkcdfmafhHJdVM0wvjmb0xv6jdvxK1VRtwt1N9pNcTX6nFGuj8Kll9ECT/rJVZ0d5sRtNJ4SX2+552YAqzoFLU/2JR82obW8yaamv7L3RlMH4h10pA3Hc2/ekc1oHOBd3uUuaMUrZRjtv8i18TcWGUERYHZ8ryDI+1rkeCGjgaLnrJ4VilK85VotDrSv2bDPqTXK8ytYfDIhRsN5JLOlt9mNpu0Ha5wHQ08YVRW06eTqF8tI8Fh5/oqgKjshIoJDQISKRf+JeFu6qOGUm8mbmSeezeuPTbO9JI8ta6WiqyisNnkzNoNcIApnKrhLda3cgd7CwN9N9nv8AduY9FTI9JkulmUc7vPgtS/Jnsl2NIzRRTOs4eLk/abrMfONNtmjg0iZq5Tsjv00PXnz8fMshUcUx+GsDQ1ce5zsDm62nU5p42kaQf/ik1eZqFepRlnQdxXWFclkrSTTTNe3gbJdjh6TQQ49DVDhuO3RyzB/Ujd5a+D5swM+Ite3+nLhxtkiP+1/cozGbscpWV/3u9HyOkYm1/JX9cf6ksxl9YWXvr2fI91Bk7rZHASRiJhIzi6RhIbffEBhdptdCpsxVMrWaCea735P83F0xsDQGtFmgAAcQGgBbB5Rtt3s6MJ1jYIZJn+DGxzz6IJsk3cry6VN1JxgsW7j51llc9znvN3ucXOPG5xJceslaTPfRiopRWC1L0OKRRKkYCRQSGEhkpFFm5IMHWbPUkeERGzmbvnkc5LR6C27NHGR5j/oa98oUVs1v11L54ljLaPNhABAGk5XfEPXR/Jyy0e0bVj+oUwto6qLCyf47U9HD3PMx7bvc50rRnhxOouaN8LANboB8FYKlNyd6NO02adSWdF+hZeDMN09QLwTRycYa4Zw526x0hYHFrE586c4dpXGQSICACACAOuoqGRtL5HNYwa3OIa0c5OgIGk27kaFjPlLijBjovrZNW6EHc27RwvPu2nUrUd50KGT5S11NS3bf0VVUTuke6SRxdI43c46SSeEqjsxSiklgdYSKCRQSGSkMsbI7hOz5qYnQ4CVnO2zJOsGP2SkcnKtK+Manp+V+S00HFOqqqGxsfI82YxrnOPEGgknqCCoxcmorFnzlWVTpZHyv8KR7nu2Fzi63Re3QoZ7GEFCKitmo6b9escYI1EJGQsPFbKS6MCOtBe0aBK3S8D/kb9rnGnYTpTUjj2rJSl/Kjq8NnpuLIwZhaGobnQSskHDmnSNjhradhV3nFq0alJ3TTR7UGIIAIAIA6aqqZE3Ole1jBrc5waOsovuKhCU3dFXvwK7yiY4QS05pqaTPc57d0c0HNDGnOsHWs65DdV9F1hqTV1yO9kvJ9WFXS1Y3JYX434YFaBa56MJDJUjASKCQwkME2SKRfuKeDe5qSGEizgwF/nv3z/iJXSpxzYpHz+3V9PaJ1NjeryWpcDLqzUCACANJyu+Ieuj+Tllo9o2rH9QphbR1UEiht4RqSGZaixlrIv4dTMBxF5eBzB9wFDinsMboU5YxXzyMvT5Rq9osZGP2ujZ/pmqXTiY3YqL2Xev/ANO1+UuuPDEOaPtcUtHEOg0fH3PDUY8179dS4DiayJvUQ2/vRmoyRslFf1+5g6usklOdNI+R3AXvc8jmzibINmMYx7Ku8jpSLJSGAkMJFBIZKQzvoa2SF4kheWSC9nDWLgg+4pCnCM45slejKHG+u5VL1jsSMPQrP3EdNTjJVyMcySokcxwIc0u0EHWDsSMkLLRi1KMVejFqTYCCkEhnKN5aQ5pLXDUQSCOYjSFI2k1c8DN0mONdEAG1MhH482T3vBPvTzmasrBZp4wXpevse8ZQ6/yjP7bOxGezF1VZtz9zrkx/rzqnzeaKL82FLPkXHJdlX9b/AFfM8VTjZWyCzqqW34SI/wDrAUubM8LBZo4QXrr+95iZpHPOc9xc7jcS49Z0qGbcUoq6KuXhqOKRQCRQSGEhkpFBSMJDMzifg7uisgjtdueHv82Pfm+wkBvpK6cc6aRqZQr6GzTntuuXm9X79C+10TwIQAQAQBpOV3xD10fycstHtG1Y/qFMLaOqgkUEhhIaJSKCQwpGSkMJFEpDASGEigkMlIYSGEiiQkMKRhA0AkUSpGEholJlIJDCRQSGiUhgJFBIYSGSkUFIwkMsnI/g3+PUkcUTPc+T/wBfUVtWaOMjzf8A0FfsUV/5P7L8llraPNBABABAGt5QcDSVdG6OGxkDmva0m2dm3u0E6AbE69HNrWSnJRlezPZ6ihNN4FSnEqvH9K/rjPyctjSR3nS6RS733OJxNruSyfD2paSO8fSKXeHefXclk6m9qWfHeV0ml3h3n13JZOpvajPjvH0ml3iO9Cu5LL1DtSz47x9Jpd5DvRruSy9Q7Us5bx9Jo95DvRruSy9Q7Us5D6TR7yHejXcll6h2pZyH0qj3kT3o13JZeodqWch9Ko95DvRruSy9Q7Ur0PpVHvId6NdyWXqHaleh9Lo95E96NdyWXqHalePpdDvId6NdyWXqHai8fS6HeQ70q3ksvUO1IrplDvod6VbyWXqHakHTKHfQ70q3ksvUO1IrplDvonvSreSy9Q7Uh9Ns/fQ70q3ksvUO1K4fTbP30O9Kt5LL1DtSuY+m2fvod6VbyWXqHai5j6dZ++ie9Kt5LL1DtU5rH06z99DvSreSy9Q7UZrH06zd9DvSreSy9Q7Us1j6fZu+ie9Gu5LJ1N7Us1j6fZu+uJPejXclk+HtSzGPrCzd9cR3o13JZPh7UsyW4fWFl764jvRruSyfD2pZktw+sLL31xJ70a7ksnw9qNHLcPrGy/6LjyHejXclk+HtS0ctw+sbL/ouPInvQruSyfB+pLRy3D6ysn+i48h3oV3JZPg/Ulopbh9ZWT/RceRPefXclk62fqS0U9w+s7J/ouPI5DE2vP8ASv8AaiH+6NFPcHWlj/0Xs+Rb+KmCe5aWKE2zw277aRnuOc+x4RckcwC3Kcc2KR5C3WjpFedRYPDyWpcDLqzUCACACACACACACACACACACACACACACACACACACACACACACACACACACACACACACACACACACACACACACACACACAP//Z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338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 userDrawn="1"/>
        </p:nvSpPr>
        <p:spPr>
          <a:xfrm>
            <a:off x="8676456" y="648866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B555E8D-8820-42CD-97DC-039D942E9813}" type="slidenum">
              <a:rPr lang="fr-FR" b="0" smtClean="0">
                <a:solidFill>
                  <a:srgbClr val="002060"/>
                </a:solidFill>
              </a:rPr>
              <a:t>‹N°›</a:t>
            </a:fld>
            <a:endParaRPr lang="fr-FR" b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63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ZoneTexte 2"/>
          <p:cNvSpPr txBox="1"/>
          <p:nvPr userDrawn="1"/>
        </p:nvSpPr>
        <p:spPr>
          <a:xfrm>
            <a:off x="35496" y="6466389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B555E8D-8820-42CD-97DC-039D942E9813}" type="slidenum">
              <a:rPr lang="fr-FR" b="0" smtClean="0">
                <a:solidFill>
                  <a:srgbClr val="002060"/>
                </a:solidFill>
              </a:rPr>
              <a:t>‹N°›</a:t>
            </a:fld>
            <a:endParaRPr lang="fr-FR" b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3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150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914400" rtl="0" eaLnBrk="1" latinLnBrk="0" hangingPunct="1">
        <a:spcBef>
          <a:spcPct val="0"/>
        </a:spcBef>
        <a:buNone/>
        <a:defRPr sz="3600" kern="1200">
          <a:solidFill>
            <a:srgbClr val="005C7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5C7A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5C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5C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5C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5C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2.png"/><Relationship Id="rId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21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2.png"/><Relationship Id="rId9" Type="http://schemas.openxmlformats.org/officeDocument/2006/relationships/image" Target="../media/image18.png"/><Relationship Id="rId1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611560" y="3645024"/>
            <a:ext cx="8424936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CEOS </a:t>
            </a:r>
            <a:r>
              <a:rPr lang="fr-FR" sz="2000" b="1" dirty="0" err="1" smtClean="0">
                <a:solidFill>
                  <a:srgbClr val="002060"/>
                </a:solidFill>
              </a:rPr>
              <a:t>Recovery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Observatory</a:t>
            </a:r>
            <a:endParaRPr lang="fr-FR" sz="2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MALAWI DEMONSTRATOR – </a:t>
            </a:r>
            <a:r>
              <a:rPr lang="fr-FR" sz="2000" b="1" dirty="0" err="1" smtClean="0">
                <a:solidFill>
                  <a:srgbClr val="002060"/>
                </a:solidFill>
              </a:rPr>
              <a:t>October</a:t>
            </a:r>
            <a:r>
              <a:rPr lang="fr-FR" sz="2000" b="1" dirty="0" smtClean="0">
                <a:solidFill>
                  <a:srgbClr val="002060"/>
                </a:solidFill>
              </a:rPr>
              <a:t> 2016</a:t>
            </a:r>
          </a:p>
          <a:p>
            <a:pPr marL="0" indent="0">
              <a:buNone/>
            </a:pPr>
            <a:endParaRPr lang="fr-FR" sz="2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Agriculture monitoring in the </a:t>
            </a:r>
            <a:r>
              <a:rPr lang="fr-FR" sz="2000" b="1" dirty="0" err="1" smtClean="0">
                <a:solidFill>
                  <a:srgbClr val="002060"/>
                </a:solidFill>
              </a:rPr>
              <a:t>Elephant</a:t>
            </a:r>
            <a:r>
              <a:rPr lang="fr-FR" sz="2000" b="1" dirty="0" smtClean="0">
                <a:solidFill>
                  <a:srgbClr val="002060"/>
                </a:solidFill>
              </a:rPr>
              <a:t> Marsh area </a:t>
            </a:r>
            <a:r>
              <a:rPr lang="fr-FR" sz="2000" b="1" dirty="0" err="1" smtClean="0">
                <a:solidFill>
                  <a:srgbClr val="002060"/>
                </a:solidFill>
              </a:rPr>
              <a:t>between</a:t>
            </a:r>
            <a:r>
              <a:rPr lang="fr-FR" sz="2000" b="1" dirty="0" smtClean="0">
                <a:solidFill>
                  <a:srgbClr val="002060"/>
                </a:solidFill>
              </a:rPr>
              <a:t> 2013 and 2016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82" y="6103861"/>
            <a:ext cx="720079" cy="72007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2" y="6221008"/>
            <a:ext cx="1473472" cy="58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6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>
                <a:solidFill>
                  <a:srgbClr val="002060"/>
                </a:solidFill>
              </a:rPr>
              <a:t>3. </a:t>
            </a:r>
            <a:r>
              <a:rPr lang="fr-FR" sz="2000" b="1" dirty="0" err="1">
                <a:solidFill>
                  <a:srgbClr val="002060"/>
                </a:solidFill>
              </a:rPr>
              <a:t>Studying</a:t>
            </a:r>
            <a:r>
              <a:rPr lang="fr-FR" sz="2000" b="1" dirty="0">
                <a:solidFill>
                  <a:srgbClr val="002060"/>
                </a:solidFill>
              </a:rPr>
              <a:t> flood impact on agricultural areas (L8) </a:t>
            </a:r>
          </a:p>
          <a:p>
            <a:pPr marL="0" indent="0" algn="r"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Land-use description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0" y="1628800"/>
            <a:ext cx="9147669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5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>
                <a:solidFill>
                  <a:srgbClr val="002060"/>
                </a:solidFill>
              </a:rPr>
              <a:t>3. </a:t>
            </a:r>
            <a:r>
              <a:rPr lang="fr-FR" sz="2000" b="1" dirty="0" err="1">
                <a:solidFill>
                  <a:srgbClr val="002060"/>
                </a:solidFill>
              </a:rPr>
              <a:t>Studying</a:t>
            </a:r>
            <a:r>
              <a:rPr lang="fr-FR" sz="2000" b="1" dirty="0">
                <a:solidFill>
                  <a:srgbClr val="002060"/>
                </a:solidFill>
              </a:rPr>
              <a:t> flood impact on agricultural areas (L8) </a:t>
            </a:r>
          </a:p>
          <a:p>
            <a:pPr marL="0" indent="0" algn="r"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Land-use description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9" y="1628801"/>
            <a:ext cx="9107181" cy="52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2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719064" y="35133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3. </a:t>
            </a:r>
            <a:r>
              <a:rPr lang="fr-FR" sz="2000" b="1" dirty="0" err="1" smtClean="0">
                <a:solidFill>
                  <a:srgbClr val="002060"/>
                </a:solidFill>
              </a:rPr>
              <a:t>Studying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flood </a:t>
            </a:r>
            <a:r>
              <a:rPr lang="fr-FR" sz="2000" b="1" dirty="0" smtClean="0">
                <a:solidFill>
                  <a:srgbClr val="002060"/>
                </a:solidFill>
              </a:rPr>
              <a:t>impact on </a:t>
            </a:r>
            <a:r>
              <a:rPr lang="fr-FR" sz="2000" b="1" dirty="0">
                <a:solidFill>
                  <a:srgbClr val="002060"/>
                </a:solidFill>
              </a:rPr>
              <a:t>agricultural </a:t>
            </a:r>
            <a:r>
              <a:rPr lang="fr-FR" sz="2000" b="1" dirty="0" smtClean="0">
                <a:solidFill>
                  <a:srgbClr val="002060"/>
                </a:solidFill>
              </a:rPr>
              <a:t>areas (L8) </a:t>
            </a:r>
          </a:p>
        </p:txBody>
      </p:sp>
      <p:sp>
        <p:nvSpPr>
          <p:cNvPr id="2" name="Rectangle 1"/>
          <p:cNvSpPr/>
          <p:nvPr/>
        </p:nvSpPr>
        <p:spPr>
          <a:xfrm>
            <a:off x="117957" y="3237300"/>
            <a:ext cx="2915980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IE" sz="1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Season 2013 - 2014</a:t>
            </a:r>
            <a:endParaRPr lang="fr-FR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fr-FR" sz="1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Baseline</a:t>
            </a:r>
            <a:endParaRPr lang="fr-FR" sz="1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96180" y="3264058"/>
            <a:ext cx="2915980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IE" sz="16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Season 2014 - 201</a:t>
            </a:r>
            <a:r>
              <a:rPr lang="fr-FR" sz="16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fr-FR" sz="1600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Critical flooding early 2015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08548" y="3269623"/>
            <a:ext cx="2915980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IE" sz="1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Season </a:t>
            </a:r>
            <a:r>
              <a:rPr lang="en-IE" sz="16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n-IE" sz="1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IE" sz="16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fr-FR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IE" sz="1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Severe drought</a:t>
            </a:r>
            <a:endParaRPr lang="fr-FR" sz="1400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96320" y="336570"/>
            <a:ext cx="2953305" cy="2953305"/>
          </a:xfrm>
          <a:prstGeom prst="rect">
            <a:avLst/>
          </a:prstGeom>
        </p:spPr>
      </p:pic>
      <p:pic>
        <p:nvPicPr>
          <p:cNvPr id="15" name="Imag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3160069" y="332656"/>
            <a:ext cx="2934552" cy="2930397"/>
          </a:xfrm>
          <a:prstGeom prst="rect">
            <a:avLst/>
          </a:prstGeom>
        </p:spPr>
      </p:pic>
      <p:pic>
        <p:nvPicPr>
          <p:cNvPr id="16" name="Image 15"/>
          <p:cNvPicPr/>
          <p:nvPr/>
        </p:nvPicPr>
        <p:blipFill>
          <a:blip r:embed="rId5"/>
          <a:stretch>
            <a:fillRect/>
          </a:stretch>
        </p:blipFill>
        <p:spPr>
          <a:xfrm>
            <a:off x="6156176" y="362380"/>
            <a:ext cx="2910920" cy="29067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240" y="4688923"/>
            <a:ext cx="22811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002060"/>
                </a:solidFill>
              </a:rPr>
              <a:t>Large variations are </a:t>
            </a:r>
            <a:endParaRPr lang="en-US" b="1" u="sng" dirty="0" smtClean="0">
              <a:solidFill>
                <a:srgbClr val="002060"/>
              </a:solidFill>
            </a:endParaRPr>
          </a:p>
          <a:p>
            <a:r>
              <a:rPr lang="en-US" b="1" u="sng" dirty="0" smtClean="0">
                <a:solidFill>
                  <a:srgbClr val="002060"/>
                </a:solidFill>
              </a:rPr>
              <a:t>the </a:t>
            </a:r>
            <a:r>
              <a:rPr lang="en-US" b="1" u="sng" dirty="0">
                <a:solidFill>
                  <a:srgbClr val="002060"/>
                </a:solidFill>
              </a:rPr>
              <a:t>trends to focus on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2377" y="3977071"/>
            <a:ext cx="6831623" cy="248776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0952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719064" y="35133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3. </a:t>
            </a:r>
            <a:r>
              <a:rPr lang="fr-FR" sz="2000" b="1" dirty="0" err="1" smtClean="0">
                <a:solidFill>
                  <a:srgbClr val="002060"/>
                </a:solidFill>
              </a:rPr>
              <a:t>Studying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flood </a:t>
            </a:r>
            <a:r>
              <a:rPr lang="fr-FR" sz="2000" b="1" dirty="0" smtClean="0">
                <a:solidFill>
                  <a:srgbClr val="002060"/>
                </a:solidFill>
              </a:rPr>
              <a:t>impact on </a:t>
            </a:r>
            <a:r>
              <a:rPr lang="fr-FR" sz="2000" b="1" dirty="0">
                <a:solidFill>
                  <a:srgbClr val="002060"/>
                </a:solidFill>
              </a:rPr>
              <a:t>agricultural </a:t>
            </a:r>
            <a:r>
              <a:rPr lang="fr-FR" sz="2000" b="1" dirty="0" smtClean="0">
                <a:solidFill>
                  <a:srgbClr val="002060"/>
                </a:solidFill>
              </a:rPr>
              <a:t>areas (L8)</a:t>
            </a:r>
          </a:p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Cross-</a:t>
            </a:r>
            <a:r>
              <a:rPr lang="fr-FR" sz="2000" b="1" dirty="0" err="1" smtClean="0">
                <a:solidFill>
                  <a:srgbClr val="002060"/>
                </a:solidFill>
              </a:rPr>
              <a:t>tabulated</a:t>
            </a:r>
            <a:r>
              <a:rPr lang="fr-FR" sz="2000" b="1" dirty="0" smtClean="0">
                <a:solidFill>
                  <a:srgbClr val="002060"/>
                </a:solidFill>
              </a:rPr>
              <a:t> land-use </a:t>
            </a:r>
            <a:r>
              <a:rPr lang="fr-FR" sz="2000" b="1" dirty="0" err="1" smtClean="0">
                <a:solidFill>
                  <a:srgbClr val="002060"/>
                </a:solidFill>
              </a:rPr>
              <a:t>statistics</a:t>
            </a:r>
            <a:endParaRPr lang="fr-FR" sz="2000" b="1" dirty="0" smtClean="0">
              <a:solidFill>
                <a:srgbClr val="002060"/>
              </a:solidFill>
            </a:endParaRP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157083" y="1393756"/>
            <a:ext cx="8807405" cy="486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800" dirty="0">
                <a:solidFill>
                  <a:srgbClr val="002060"/>
                </a:solidFill>
              </a:rPr>
              <a:t>Changes between 2013-2014 and 2014-2015 seasons - Flooding </a:t>
            </a:r>
            <a:r>
              <a:rPr lang="en-IE" sz="1800" dirty="0" smtClean="0">
                <a:solidFill>
                  <a:srgbClr val="002060"/>
                </a:solidFill>
              </a:rPr>
              <a:t>period</a:t>
            </a:r>
            <a:endParaRPr lang="fr-FR" sz="1800" dirty="0">
              <a:solidFill>
                <a:srgbClr val="00206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61" y="3362934"/>
            <a:ext cx="8272177" cy="270375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61" y="1836011"/>
            <a:ext cx="2076164" cy="133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3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719064" y="35133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3. </a:t>
            </a:r>
            <a:r>
              <a:rPr lang="fr-FR" sz="2000" b="1" dirty="0" err="1" smtClean="0">
                <a:solidFill>
                  <a:srgbClr val="002060"/>
                </a:solidFill>
              </a:rPr>
              <a:t>Studying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flood </a:t>
            </a:r>
            <a:r>
              <a:rPr lang="fr-FR" sz="2000" b="1" dirty="0" smtClean="0">
                <a:solidFill>
                  <a:srgbClr val="002060"/>
                </a:solidFill>
              </a:rPr>
              <a:t>impact on </a:t>
            </a:r>
            <a:r>
              <a:rPr lang="fr-FR" sz="2000" b="1" dirty="0">
                <a:solidFill>
                  <a:srgbClr val="002060"/>
                </a:solidFill>
              </a:rPr>
              <a:t>agricultural </a:t>
            </a:r>
            <a:r>
              <a:rPr lang="fr-FR" sz="2000" b="1" dirty="0" smtClean="0">
                <a:solidFill>
                  <a:srgbClr val="002060"/>
                </a:solidFill>
              </a:rPr>
              <a:t>areas (L8)</a:t>
            </a:r>
          </a:p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Cross-</a:t>
            </a:r>
            <a:r>
              <a:rPr lang="fr-FR" sz="2000" b="1" dirty="0" err="1" smtClean="0">
                <a:solidFill>
                  <a:srgbClr val="002060"/>
                </a:solidFill>
              </a:rPr>
              <a:t>tabulated</a:t>
            </a:r>
            <a:r>
              <a:rPr lang="fr-FR" sz="2000" b="1" dirty="0" smtClean="0">
                <a:solidFill>
                  <a:srgbClr val="002060"/>
                </a:solidFill>
              </a:rPr>
              <a:t> land-use </a:t>
            </a:r>
            <a:r>
              <a:rPr lang="fr-FR" sz="2000" b="1" dirty="0" err="1" smtClean="0">
                <a:solidFill>
                  <a:srgbClr val="002060"/>
                </a:solidFill>
              </a:rPr>
              <a:t>statistics</a:t>
            </a:r>
            <a:endParaRPr lang="fr-FR" sz="2000" b="1" dirty="0" smtClean="0">
              <a:solidFill>
                <a:srgbClr val="002060"/>
              </a:solidFill>
            </a:endParaRP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157083" y="1393756"/>
            <a:ext cx="8807405" cy="486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2060"/>
                </a:solidFill>
              </a:rPr>
              <a:t>Changes between 2014-2015 and 2015-2016 - Recovery </a:t>
            </a:r>
            <a:r>
              <a:rPr lang="en-US" sz="1800" dirty="0" smtClean="0">
                <a:solidFill>
                  <a:srgbClr val="002060"/>
                </a:solidFill>
              </a:rPr>
              <a:t>period</a:t>
            </a:r>
            <a:endParaRPr lang="fr-FR" sz="1800" dirty="0">
              <a:solidFill>
                <a:srgbClr val="00206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61" y="1836011"/>
            <a:ext cx="2076164" cy="133598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61" y="3372206"/>
            <a:ext cx="8144727" cy="273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4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719064" y="35133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3. </a:t>
            </a:r>
            <a:r>
              <a:rPr lang="fr-FR" sz="2000" b="1" dirty="0" err="1" smtClean="0">
                <a:solidFill>
                  <a:srgbClr val="002060"/>
                </a:solidFill>
              </a:rPr>
              <a:t>Studying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flood </a:t>
            </a:r>
            <a:r>
              <a:rPr lang="fr-FR" sz="2000" b="1" dirty="0" smtClean="0">
                <a:solidFill>
                  <a:srgbClr val="002060"/>
                </a:solidFill>
              </a:rPr>
              <a:t>impact on </a:t>
            </a:r>
            <a:r>
              <a:rPr lang="fr-FR" sz="2000" b="1" dirty="0">
                <a:solidFill>
                  <a:srgbClr val="002060"/>
                </a:solidFill>
              </a:rPr>
              <a:t>agricultural </a:t>
            </a:r>
            <a:r>
              <a:rPr lang="fr-FR" sz="2000" b="1" dirty="0" smtClean="0">
                <a:solidFill>
                  <a:srgbClr val="002060"/>
                </a:solidFill>
              </a:rPr>
              <a:t>areas (L8)</a:t>
            </a:r>
          </a:p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Cross-</a:t>
            </a:r>
            <a:r>
              <a:rPr lang="fr-FR" sz="2000" b="1" dirty="0" err="1" smtClean="0">
                <a:solidFill>
                  <a:srgbClr val="002060"/>
                </a:solidFill>
              </a:rPr>
              <a:t>tabulated</a:t>
            </a:r>
            <a:r>
              <a:rPr lang="fr-FR" sz="2000" b="1" dirty="0" smtClean="0">
                <a:solidFill>
                  <a:srgbClr val="002060"/>
                </a:solidFill>
              </a:rPr>
              <a:t> land-use </a:t>
            </a:r>
            <a:r>
              <a:rPr lang="fr-FR" sz="2000" b="1" dirty="0" err="1" smtClean="0">
                <a:solidFill>
                  <a:srgbClr val="002060"/>
                </a:solidFill>
              </a:rPr>
              <a:t>statistics</a:t>
            </a:r>
            <a:endParaRPr lang="fr-FR" sz="2000" b="1" dirty="0" smtClean="0">
              <a:solidFill>
                <a:srgbClr val="002060"/>
              </a:solidFill>
            </a:endParaRP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157083" y="1393756"/>
            <a:ext cx="8807405" cy="486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2060"/>
                </a:solidFill>
              </a:rPr>
              <a:t>Changes between 2013-2014 and 2015-2016 - pre/post </a:t>
            </a:r>
            <a:r>
              <a:rPr lang="en-US" sz="1800" dirty="0" smtClean="0">
                <a:solidFill>
                  <a:srgbClr val="002060"/>
                </a:solidFill>
              </a:rPr>
              <a:t>flooding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61" y="1836011"/>
            <a:ext cx="2076164" cy="13359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61" y="3332899"/>
            <a:ext cx="8337339" cy="276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719064" y="35133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3. </a:t>
            </a:r>
            <a:r>
              <a:rPr lang="fr-FR" sz="2000" b="1" dirty="0" err="1" smtClean="0">
                <a:solidFill>
                  <a:srgbClr val="002060"/>
                </a:solidFill>
              </a:rPr>
              <a:t>Studying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flood </a:t>
            </a:r>
            <a:r>
              <a:rPr lang="fr-FR" sz="2000" b="1" dirty="0" smtClean="0">
                <a:solidFill>
                  <a:srgbClr val="002060"/>
                </a:solidFill>
              </a:rPr>
              <a:t>impact on </a:t>
            </a:r>
            <a:r>
              <a:rPr lang="fr-FR" sz="2000" b="1" dirty="0">
                <a:solidFill>
                  <a:srgbClr val="002060"/>
                </a:solidFill>
              </a:rPr>
              <a:t>agricultural </a:t>
            </a:r>
            <a:r>
              <a:rPr lang="fr-FR" sz="2000" b="1" dirty="0" smtClean="0">
                <a:solidFill>
                  <a:srgbClr val="002060"/>
                </a:solidFill>
              </a:rPr>
              <a:t>areas (L8)</a:t>
            </a:r>
          </a:p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Cross-</a:t>
            </a:r>
            <a:r>
              <a:rPr lang="fr-FR" sz="2000" b="1" dirty="0" err="1" smtClean="0">
                <a:solidFill>
                  <a:srgbClr val="002060"/>
                </a:solidFill>
              </a:rPr>
              <a:t>tabulated</a:t>
            </a:r>
            <a:r>
              <a:rPr lang="fr-FR" sz="2000" b="1" dirty="0" smtClean="0">
                <a:solidFill>
                  <a:srgbClr val="002060"/>
                </a:solidFill>
              </a:rPr>
              <a:t> land-use </a:t>
            </a:r>
            <a:r>
              <a:rPr lang="fr-FR" sz="2000" b="1" dirty="0" err="1" smtClean="0">
                <a:solidFill>
                  <a:srgbClr val="002060"/>
                </a:solidFill>
              </a:rPr>
              <a:t>statistics</a:t>
            </a:r>
            <a:endParaRPr lang="fr-FR" sz="2000" b="1" dirty="0" smtClean="0">
              <a:solidFill>
                <a:srgbClr val="002060"/>
              </a:solidFill>
            </a:endParaRP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157083" y="1393756"/>
            <a:ext cx="8807405" cy="4092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These results should be taken with caution: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Spatial resolution of Landsat-8 (30 m)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Number of images used in the time series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Absence of ground truth / validation</a:t>
            </a:r>
          </a:p>
          <a:p>
            <a:endParaRPr lang="en-US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In </a:t>
            </a:r>
            <a:r>
              <a:rPr lang="en-US" sz="1800" dirty="0">
                <a:solidFill>
                  <a:srgbClr val="002060"/>
                </a:solidFill>
              </a:rPr>
              <a:t>particular, </a:t>
            </a:r>
            <a:r>
              <a:rPr lang="en-IE" sz="1800" dirty="0">
                <a:solidFill>
                  <a:srgbClr val="002060"/>
                </a:solidFill>
              </a:rPr>
              <a:t>the surfaces classified as CROPS1 north of the new riverbed on the 2015-2016 season are </a:t>
            </a:r>
            <a:r>
              <a:rPr lang="en-IE" sz="1800" dirty="0" smtClean="0">
                <a:solidFill>
                  <a:srgbClr val="002060"/>
                </a:solidFill>
              </a:rPr>
              <a:t>abandoned.</a:t>
            </a:r>
            <a:endParaRPr lang="en-US" sz="1800" dirty="0">
              <a:solidFill>
                <a:srgbClr val="002060"/>
              </a:solidFill>
            </a:endParaRPr>
          </a:p>
          <a:p>
            <a:endParaRPr lang="en-US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1800" b="1" u="sng" dirty="0" smtClean="0">
                <a:solidFill>
                  <a:srgbClr val="002060"/>
                </a:solidFill>
              </a:rPr>
              <a:t>Large variations are the trends to focus on</a:t>
            </a:r>
            <a:endParaRPr lang="en-US" sz="18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719064" y="35133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4. </a:t>
            </a:r>
            <a:r>
              <a:rPr lang="fr-FR" sz="2000" b="1" dirty="0" err="1" smtClean="0">
                <a:solidFill>
                  <a:srgbClr val="002060"/>
                </a:solidFill>
              </a:rPr>
              <a:t>Crop-wise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analysis</a:t>
            </a:r>
            <a:r>
              <a:rPr lang="fr-FR" sz="2000" b="1" dirty="0">
                <a:solidFill>
                  <a:srgbClr val="002060"/>
                </a:solidFill>
              </a:rPr>
              <a:t> for the 2015-2016 </a:t>
            </a:r>
            <a:r>
              <a:rPr lang="fr-FR" sz="2000" b="1" dirty="0" err="1" smtClean="0">
                <a:solidFill>
                  <a:srgbClr val="002060"/>
                </a:solidFill>
              </a:rPr>
              <a:t>season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(</a:t>
            </a:r>
            <a:r>
              <a:rPr lang="fr-FR" sz="2000" b="1" dirty="0" smtClean="0">
                <a:solidFill>
                  <a:srgbClr val="002060"/>
                </a:solidFill>
              </a:rPr>
              <a:t>S2</a:t>
            </a:r>
            <a:r>
              <a:rPr lang="fr-FR" sz="2000" b="1" dirty="0">
                <a:solidFill>
                  <a:srgbClr val="002060"/>
                </a:solidFill>
              </a:rPr>
              <a:t>)</a:t>
            </a:r>
          </a:p>
          <a:p>
            <a:pPr marL="0" indent="0" algn="r"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Data </a:t>
            </a:r>
            <a:r>
              <a:rPr lang="fr-FR" sz="2000" dirty="0" err="1" smtClean="0">
                <a:solidFill>
                  <a:srgbClr val="002060"/>
                </a:solidFill>
              </a:rPr>
              <a:t>inventory</a:t>
            </a:r>
            <a:r>
              <a:rPr lang="fr-FR" sz="2000" dirty="0" smtClean="0">
                <a:solidFill>
                  <a:srgbClr val="002060"/>
                </a:solidFill>
              </a:rPr>
              <a:t> and </a:t>
            </a:r>
            <a:r>
              <a:rPr lang="fr-FR" sz="2000" dirty="0" err="1" smtClean="0">
                <a:solidFill>
                  <a:srgbClr val="002060"/>
                </a:solidFill>
              </a:rPr>
              <a:t>selection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14" name="Imag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3" y="2204864"/>
            <a:ext cx="2285172" cy="119273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836712"/>
            <a:ext cx="5299098" cy="590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719064" y="35133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4. </a:t>
            </a:r>
            <a:r>
              <a:rPr lang="fr-FR" sz="2000" b="1" dirty="0" err="1" smtClean="0">
                <a:solidFill>
                  <a:srgbClr val="002060"/>
                </a:solidFill>
              </a:rPr>
              <a:t>Crop-wise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analysis</a:t>
            </a:r>
            <a:r>
              <a:rPr lang="fr-FR" sz="2000" b="1" dirty="0">
                <a:solidFill>
                  <a:srgbClr val="002060"/>
                </a:solidFill>
              </a:rPr>
              <a:t> for the 2015-2016 </a:t>
            </a:r>
            <a:r>
              <a:rPr lang="fr-FR" sz="2000" b="1" dirty="0" err="1" smtClean="0">
                <a:solidFill>
                  <a:srgbClr val="002060"/>
                </a:solidFill>
              </a:rPr>
              <a:t>season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(</a:t>
            </a:r>
            <a:r>
              <a:rPr lang="fr-FR" sz="2000" b="1" dirty="0" smtClean="0">
                <a:solidFill>
                  <a:srgbClr val="002060"/>
                </a:solidFill>
              </a:rPr>
              <a:t>S2</a:t>
            </a:r>
            <a:r>
              <a:rPr lang="fr-FR" sz="2000" b="1" dirty="0">
                <a:solidFill>
                  <a:srgbClr val="002060"/>
                </a:solidFill>
              </a:rPr>
              <a:t>)</a:t>
            </a:r>
          </a:p>
          <a:p>
            <a:pPr marL="0" indent="0" algn="r">
              <a:buNone/>
            </a:pPr>
            <a:r>
              <a:rPr lang="fr-FR" sz="2000" dirty="0" err="1" smtClean="0">
                <a:solidFill>
                  <a:srgbClr val="002060"/>
                </a:solidFill>
              </a:rPr>
              <a:t>Processing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5" name="Image 4"/>
          <p:cNvPicPr/>
          <p:nvPr/>
        </p:nvPicPr>
        <p:blipFill>
          <a:blip r:embed="rId3"/>
          <a:stretch>
            <a:fillRect/>
          </a:stretch>
        </p:blipFill>
        <p:spPr>
          <a:xfrm>
            <a:off x="323528" y="1738536"/>
            <a:ext cx="5040640" cy="50267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9592" y="939077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02060"/>
                </a:solidFill>
              </a:rPr>
              <a:t>Enhanced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Vegetation</a:t>
            </a:r>
            <a:r>
              <a:rPr lang="fr-FR" dirty="0">
                <a:solidFill>
                  <a:srgbClr val="002060"/>
                </a:solidFill>
              </a:rPr>
              <a:t> Index </a:t>
            </a:r>
            <a:r>
              <a:rPr lang="fr-FR" dirty="0" err="1">
                <a:solidFill>
                  <a:srgbClr val="002060"/>
                </a:solidFill>
              </a:rPr>
              <a:t>calculated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from</a:t>
            </a:r>
            <a:r>
              <a:rPr lang="fr-FR" dirty="0">
                <a:solidFill>
                  <a:srgbClr val="002060"/>
                </a:solidFill>
              </a:rPr>
              <a:t> surface </a:t>
            </a:r>
            <a:r>
              <a:rPr lang="fr-FR" dirty="0" err="1">
                <a:solidFill>
                  <a:srgbClr val="002060"/>
                </a:solidFill>
              </a:rPr>
              <a:t>reflectance</a:t>
            </a:r>
            <a:r>
              <a:rPr lang="fr-FR" dirty="0">
                <a:solidFill>
                  <a:srgbClr val="002060"/>
                </a:solidFill>
              </a:rPr>
              <a:t>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Layer </a:t>
            </a:r>
            <a:r>
              <a:rPr lang="fr-FR" dirty="0" err="1">
                <a:solidFill>
                  <a:srgbClr val="002060"/>
                </a:solidFill>
              </a:rPr>
              <a:t>stack</a:t>
            </a:r>
            <a:r>
              <a:rPr lang="fr-FR" dirty="0">
                <a:solidFill>
                  <a:srgbClr val="002060"/>
                </a:solidFill>
              </a:rPr>
              <a:t> of EVI </a:t>
            </a:r>
            <a:r>
              <a:rPr lang="fr-FR" dirty="0" err="1">
                <a:solidFill>
                  <a:srgbClr val="002060"/>
                </a:solidFill>
              </a:rPr>
              <a:t>layers</a:t>
            </a:r>
            <a:r>
              <a:rPr lang="fr-FR" dirty="0">
                <a:solidFill>
                  <a:srgbClr val="002060"/>
                </a:solidFill>
              </a:rPr>
              <a:t> per agricultural </a:t>
            </a:r>
            <a:r>
              <a:rPr lang="fr-FR" dirty="0" err="1">
                <a:solidFill>
                  <a:srgbClr val="002060"/>
                </a:solidFill>
              </a:rPr>
              <a:t>season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36096" y="5013176"/>
            <a:ext cx="2915980" cy="1467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IE" sz="1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Season </a:t>
            </a:r>
            <a:r>
              <a:rPr lang="en-IE" sz="16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n-IE" sz="1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IE" sz="16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fr-FR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IE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Coloured composition </a:t>
            </a:r>
            <a:endParaRPr lang="fr-FR" sz="1400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Blue </a:t>
            </a:r>
            <a:r>
              <a:rPr lang="en-IE" sz="1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band : </a:t>
            </a:r>
            <a:r>
              <a:rPr lang="en-IE" sz="1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03/12/201</a:t>
            </a:r>
            <a:r>
              <a:rPr lang="fr-FR" sz="1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fr-FR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 band : </a:t>
            </a:r>
            <a:r>
              <a:rPr lang="en-IE" sz="1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10/06/201</a:t>
            </a:r>
            <a:r>
              <a:rPr lang="fr-FR" sz="1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fr-FR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IE" sz="1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 band : </a:t>
            </a:r>
            <a:r>
              <a:rPr lang="en-IE" sz="1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30/07/2016</a:t>
            </a:r>
            <a:endParaRPr lang="fr-FR" sz="1400" dirty="0">
              <a:solidFill>
                <a:srgbClr val="00206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1738536"/>
            <a:ext cx="3384376" cy="312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7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719064" y="35133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4. </a:t>
            </a:r>
            <a:r>
              <a:rPr lang="fr-FR" sz="2000" b="1" dirty="0" err="1" smtClean="0">
                <a:solidFill>
                  <a:srgbClr val="002060"/>
                </a:solidFill>
              </a:rPr>
              <a:t>Crop-wise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analysis</a:t>
            </a:r>
            <a:r>
              <a:rPr lang="fr-FR" sz="2000" b="1" dirty="0">
                <a:solidFill>
                  <a:srgbClr val="002060"/>
                </a:solidFill>
              </a:rPr>
              <a:t> for the 2015-2016 </a:t>
            </a:r>
            <a:r>
              <a:rPr lang="fr-FR" sz="2000" b="1" dirty="0" err="1" smtClean="0">
                <a:solidFill>
                  <a:srgbClr val="002060"/>
                </a:solidFill>
              </a:rPr>
              <a:t>season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(</a:t>
            </a:r>
            <a:r>
              <a:rPr lang="fr-FR" sz="2000" b="1" dirty="0" smtClean="0">
                <a:solidFill>
                  <a:srgbClr val="002060"/>
                </a:solidFill>
              </a:rPr>
              <a:t>S2)</a:t>
            </a:r>
          </a:p>
          <a:p>
            <a:pPr marL="0" indent="0" algn="r"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Land-use description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92" y="801544"/>
            <a:ext cx="9145016" cy="5477566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6746875" y="2241550"/>
            <a:ext cx="171450" cy="15632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6918325" y="2247657"/>
            <a:ext cx="184150" cy="9525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7102475" y="2234957"/>
            <a:ext cx="180975" cy="1270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7283450" y="2238132"/>
            <a:ext cx="177800" cy="15875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7461250" y="2203207"/>
            <a:ext cx="180975" cy="5080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V="1">
            <a:off x="7642225" y="2171457"/>
            <a:ext cx="177800" cy="3175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7820025" y="2171457"/>
            <a:ext cx="180975" cy="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V="1">
            <a:off x="8001000" y="2127007"/>
            <a:ext cx="180975" cy="4445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V="1">
            <a:off x="8181975" y="2104782"/>
            <a:ext cx="355600" cy="22224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flipV="1">
            <a:off x="6746875" y="2787650"/>
            <a:ext cx="174625" cy="47626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6918325" y="2787650"/>
            <a:ext cx="187325" cy="15875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7102475" y="2803525"/>
            <a:ext cx="180975" cy="6985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7283450" y="2873375"/>
            <a:ext cx="180975" cy="47625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7461250" y="2921000"/>
            <a:ext cx="180975" cy="6985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7642225" y="2990850"/>
            <a:ext cx="174625" cy="22225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>
            <a:off x="7816850" y="3013075"/>
            <a:ext cx="180975" cy="41275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>
            <a:off x="7997825" y="3054350"/>
            <a:ext cx="184150" cy="60325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8181975" y="3114675"/>
            <a:ext cx="177800" cy="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 flipV="1">
            <a:off x="8359775" y="3070224"/>
            <a:ext cx="180975" cy="44451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 flipV="1">
            <a:off x="6731000" y="4178301"/>
            <a:ext cx="187325" cy="22224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>
            <a:off x="6918325" y="4178300"/>
            <a:ext cx="174625" cy="635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/>
          <p:nvPr/>
        </p:nvCxnSpPr>
        <p:spPr>
          <a:xfrm>
            <a:off x="7092950" y="4192587"/>
            <a:ext cx="180975" cy="106363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>
            <a:off x="7273925" y="4298950"/>
            <a:ext cx="187325" cy="3175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/>
          <p:cNvCxnSpPr/>
          <p:nvPr/>
        </p:nvCxnSpPr>
        <p:spPr>
          <a:xfrm>
            <a:off x="7461250" y="4330700"/>
            <a:ext cx="180975" cy="96317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/>
          <p:cNvCxnSpPr/>
          <p:nvPr/>
        </p:nvCxnSpPr>
        <p:spPr>
          <a:xfrm>
            <a:off x="7642225" y="4427017"/>
            <a:ext cx="174625" cy="142875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/>
          <p:cNvCxnSpPr/>
          <p:nvPr/>
        </p:nvCxnSpPr>
        <p:spPr>
          <a:xfrm flipV="1">
            <a:off x="7816850" y="4540250"/>
            <a:ext cx="174625" cy="29642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 flipV="1">
            <a:off x="7991475" y="4498454"/>
            <a:ext cx="190500" cy="41796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/>
          <p:cNvCxnSpPr/>
          <p:nvPr/>
        </p:nvCxnSpPr>
        <p:spPr>
          <a:xfrm flipV="1">
            <a:off x="8181975" y="4468812"/>
            <a:ext cx="174625" cy="29641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/>
          <p:cNvCxnSpPr/>
          <p:nvPr/>
        </p:nvCxnSpPr>
        <p:spPr>
          <a:xfrm flipV="1">
            <a:off x="8356600" y="4397375"/>
            <a:ext cx="180975" cy="71436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/>
          <p:cNvCxnSpPr/>
          <p:nvPr/>
        </p:nvCxnSpPr>
        <p:spPr>
          <a:xfrm>
            <a:off x="6746875" y="5762625"/>
            <a:ext cx="182563" cy="26194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6929438" y="5788819"/>
            <a:ext cx="178593" cy="102394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 flipV="1">
            <a:off x="7102475" y="5362575"/>
            <a:ext cx="188119" cy="528638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>
            <a:off x="7290594" y="5362575"/>
            <a:ext cx="181769" cy="1905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116"/>
          <p:cNvCxnSpPr/>
          <p:nvPr/>
        </p:nvCxnSpPr>
        <p:spPr>
          <a:xfrm>
            <a:off x="7472363" y="5381625"/>
            <a:ext cx="180975" cy="23813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/>
          <p:cNvCxnSpPr/>
          <p:nvPr/>
        </p:nvCxnSpPr>
        <p:spPr>
          <a:xfrm flipV="1">
            <a:off x="7653338" y="5357813"/>
            <a:ext cx="173831" cy="47625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123"/>
          <p:cNvCxnSpPr/>
          <p:nvPr/>
        </p:nvCxnSpPr>
        <p:spPr>
          <a:xfrm flipV="1">
            <a:off x="7827169" y="5334000"/>
            <a:ext cx="180975" cy="23813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/>
          <p:cNvCxnSpPr/>
          <p:nvPr/>
        </p:nvCxnSpPr>
        <p:spPr>
          <a:xfrm>
            <a:off x="8008144" y="5334000"/>
            <a:ext cx="183356" cy="59531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/>
          <p:cNvCxnSpPr/>
          <p:nvPr/>
        </p:nvCxnSpPr>
        <p:spPr>
          <a:xfrm flipV="1">
            <a:off x="8191500" y="5364956"/>
            <a:ext cx="178594" cy="28575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/>
          <p:cNvCxnSpPr/>
          <p:nvPr/>
        </p:nvCxnSpPr>
        <p:spPr>
          <a:xfrm flipV="1">
            <a:off x="8370094" y="5317331"/>
            <a:ext cx="180975" cy="47625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01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063" y="2906134"/>
            <a:ext cx="5544680" cy="3951866"/>
          </a:xfrm>
          <a:prstGeom prst="rect">
            <a:avLst/>
          </a:prstGeom>
        </p:spPr>
      </p:pic>
      <p:sp>
        <p:nvSpPr>
          <p:cNvPr id="3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1. </a:t>
            </a:r>
            <a:r>
              <a:rPr lang="fr-FR" sz="2000" b="1" dirty="0" err="1" smtClean="0">
                <a:solidFill>
                  <a:srgbClr val="002060"/>
                </a:solidFill>
              </a:rPr>
              <a:t>Context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and </a:t>
            </a:r>
            <a:r>
              <a:rPr lang="fr-FR" sz="2000" b="1" dirty="0" err="1">
                <a:solidFill>
                  <a:srgbClr val="002060"/>
                </a:solidFill>
              </a:rPr>
              <a:t>overview</a:t>
            </a:r>
            <a:r>
              <a:rPr lang="fr-FR" sz="2000" b="1" dirty="0">
                <a:solidFill>
                  <a:srgbClr val="002060"/>
                </a:solidFill>
              </a:rPr>
              <a:t> of the </a:t>
            </a:r>
            <a:r>
              <a:rPr lang="fr-FR" sz="2000" b="1" dirty="0" err="1" smtClean="0">
                <a:solidFill>
                  <a:srgbClr val="002060"/>
                </a:solidFill>
              </a:rPr>
              <a:t>study</a:t>
            </a:r>
            <a:endParaRPr lang="fr-FR" sz="2000" b="1" dirty="0" smtClean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Area of </a:t>
            </a:r>
            <a:r>
              <a:rPr lang="fr-FR" sz="2000" dirty="0" err="1" smtClean="0">
                <a:solidFill>
                  <a:srgbClr val="002060"/>
                </a:solidFill>
              </a:rPr>
              <a:t>interest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5" name="Image 4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2906134"/>
            <a:ext cx="3256354" cy="3951866"/>
          </a:xfrm>
          <a:prstGeom prst="rect">
            <a:avLst/>
          </a:prstGeom>
        </p:spPr>
      </p:pic>
      <p:sp>
        <p:nvSpPr>
          <p:cNvPr id="7" name="Sous-titre 2"/>
          <p:cNvSpPr txBox="1">
            <a:spLocks/>
          </p:cNvSpPr>
          <p:nvPr/>
        </p:nvSpPr>
        <p:spPr>
          <a:xfrm>
            <a:off x="107504" y="1116587"/>
            <a:ext cx="8970504" cy="3240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err="1" smtClean="0">
                <a:solidFill>
                  <a:srgbClr val="002060"/>
                </a:solidFill>
              </a:rPr>
              <a:t>January</a:t>
            </a:r>
            <a:r>
              <a:rPr lang="fr-FR" sz="1800" dirty="0" smtClean="0">
                <a:solidFill>
                  <a:srgbClr val="002060"/>
                </a:solidFill>
              </a:rPr>
              <a:t> 2015, </a:t>
            </a:r>
            <a:r>
              <a:rPr lang="fr-FR" sz="1800" dirty="0" err="1" smtClean="0">
                <a:solidFill>
                  <a:srgbClr val="002060"/>
                </a:solidFill>
              </a:rPr>
              <a:t>severe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rainfall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caused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historical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flooding</a:t>
            </a:r>
            <a:r>
              <a:rPr lang="fr-FR" sz="1800" dirty="0" smtClean="0">
                <a:solidFill>
                  <a:srgbClr val="002060"/>
                </a:solidFill>
              </a:rPr>
              <a:t> in Malawi</a:t>
            </a:r>
          </a:p>
          <a:p>
            <a:r>
              <a:rPr lang="fr-FR" sz="1800" dirty="0" smtClean="0">
                <a:solidFill>
                  <a:srgbClr val="002060"/>
                </a:solidFill>
              </a:rPr>
              <a:t>Charter </a:t>
            </a:r>
            <a:r>
              <a:rPr lang="fr-FR" sz="1800" dirty="0" err="1" smtClean="0">
                <a:solidFill>
                  <a:srgbClr val="002060"/>
                </a:solidFill>
              </a:rPr>
              <a:t>is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triggered</a:t>
            </a:r>
            <a:r>
              <a:rPr lang="fr-FR" sz="1800" dirty="0" smtClean="0">
                <a:solidFill>
                  <a:srgbClr val="002060"/>
                </a:solidFill>
              </a:rPr>
              <a:t> the </a:t>
            </a:r>
            <a:r>
              <a:rPr lang="fr-FR" sz="1800" dirty="0">
                <a:solidFill>
                  <a:srgbClr val="002060"/>
                </a:solidFill>
              </a:rPr>
              <a:t>8th of </a:t>
            </a:r>
            <a:r>
              <a:rPr lang="fr-FR" sz="1800" dirty="0" err="1">
                <a:solidFill>
                  <a:srgbClr val="002060"/>
                </a:solidFill>
              </a:rPr>
              <a:t>January</a:t>
            </a:r>
            <a:r>
              <a:rPr lang="fr-FR" sz="1800" dirty="0">
                <a:solidFill>
                  <a:srgbClr val="002060"/>
                </a:solidFill>
              </a:rPr>
              <a:t> </a:t>
            </a:r>
            <a:r>
              <a:rPr lang="en-IE" sz="1800" dirty="0" smtClean="0">
                <a:solidFill>
                  <a:srgbClr val="002060"/>
                </a:solidFill>
              </a:rPr>
              <a:t>by the Department of Disaster Management Affairs of Malawi</a:t>
            </a:r>
            <a:endParaRPr lang="fr-FR" sz="1800" dirty="0" smtClean="0">
              <a:solidFill>
                <a:srgbClr val="002060"/>
              </a:solidFill>
            </a:endParaRPr>
          </a:p>
          <a:p>
            <a:r>
              <a:rPr lang="fr-FR" sz="1800" dirty="0" err="1" smtClean="0">
                <a:solidFill>
                  <a:srgbClr val="002060"/>
                </a:solidFill>
              </a:rPr>
              <a:t>Elephant</a:t>
            </a:r>
            <a:r>
              <a:rPr lang="fr-FR" sz="1800" dirty="0" smtClean="0">
                <a:solidFill>
                  <a:srgbClr val="002060"/>
                </a:solidFill>
              </a:rPr>
              <a:t> Marsh : </a:t>
            </a:r>
            <a:r>
              <a:rPr lang="fr-FR" sz="1800" dirty="0" err="1" smtClean="0">
                <a:solidFill>
                  <a:srgbClr val="002060"/>
                </a:solidFill>
              </a:rPr>
              <a:t>wetland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where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en-IE" sz="1800" dirty="0" smtClean="0">
                <a:solidFill>
                  <a:srgbClr val="002060"/>
                </a:solidFill>
              </a:rPr>
              <a:t>the fishery and agriculture are crucial livelihoods for the local communities</a:t>
            </a:r>
          </a:p>
          <a:p>
            <a:r>
              <a:rPr lang="fr-FR" sz="1800" dirty="0" smtClean="0">
                <a:solidFill>
                  <a:srgbClr val="002060"/>
                </a:solidFill>
              </a:rPr>
              <a:t>Area </a:t>
            </a:r>
            <a:r>
              <a:rPr lang="fr-FR" sz="1800" dirty="0">
                <a:solidFill>
                  <a:srgbClr val="002060"/>
                </a:solidFill>
              </a:rPr>
              <a:t>10 km x 10km at the border </a:t>
            </a:r>
            <a:r>
              <a:rPr lang="fr-FR" sz="1800" dirty="0" err="1">
                <a:solidFill>
                  <a:srgbClr val="002060"/>
                </a:solidFill>
              </a:rPr>
              <a:t>between</a:t>
            </a:r>
            <a:r>
              <a:rPr lang="fr-FR" sz="1800" dirty="0">
                <a:solidFill>
                  <a:srgbClr val="002060"/>
                </a:solidFill>
              </a:rPr>
              <a:t> Malawi and Mozambique (Ruo River)</a:t>
            </a:r>
          </a:p>
          <a:p>
            <a:endParaRPr lang="fr-FR" sz="1800" dirty="0">
              <a:solidFill>
                <a:srgbClr val="002060"/>
              </a:solidFill>
            </a:endParaRPr>
          </a:p>
        </p:txBody>
      </p:sp>
      <p:sp>
        <p:nvSpPr>
          <p:cNvPr id="8" name="Zone de texte 42"/>
          <p:cNvSpPr txBox="1"/>
          <p:nvPr/>
        </p:nvSpPr>
        <p:spPr>
          <a:xfrm>
            <a:off x="1183265" y="5766129"/>
            <a:ext cx="1382395" cy="3803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50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Area of interest</a:t>
            </a:r>
            <a:endParaRPr lang="fr-FR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 de texte 54"/>
          <p:cNvSpPr txBox="1"/>
          <p:nvPr/>
        </p:nvSpPr>
        <p:spPr>
          <a:xfrm rot="19213084">
            <a:off x="1634201" y="6026660"/>
            <a:ext cx="1514475" cy="3683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500"/>
              </a:spcBef>
              <a:spcAft>
                <a:spcPts val="800"/>
              </a:spcAft>
            </a:pPr>
            <a:r>
              <a:rPr lang="fr-FR" sz="800" dirty="0">
                <a:solidFill>
                  <a:srgbClr val="1F4E7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Ruo River</a:t>
            </a:r>
            <a:endParaRPr lang="fr-FR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54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719064" y="35133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4. </a:t>
            </a:r>
            <a:r>
              <a:rPr lang="fr-FR" sz="2000" b="1" dirty="0" err="1" smtClean="0">
                <a:solidFill>
                  <a:srgbClr val="002060"/>
                </a:solidFill>
              </a:rPr>
              <a:t>Crop-wise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analysis</a:t>
            </a:r>
            <a:r>
              <a:rPr lang="fr-FR" sz="2000" b="1" dirty="0">
                <a:solidFill>
                  <a:srgbClr val="002060"/>
                </a:solidFill>
              </a:rPr>
              <a:t> for the 2015-2016 </a:t>
            </a:r>
            <a:r>
              <a:rPr lang="fr-FR" sz="2000" b="1" dirty="0" err="1" smtClean="0">
                <a:solidFill>
                  <a:srgbClr val="002060"/>
                </a:solidFill>
              </a:rPr>
              <a:t>season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(</a:t>
            </a:r>
            <a:r>
              <a:rPr lang="fr-FR" sz="2000" b="1" dirty="0" smtClean="0">
                <a:solidFill>
                  <a:srgbClr val="002060"/>
                </a:solidFill>
              </a:rPr>
              <a:t>S2)</a:t>
            </a:r>
          </a:p>
          <a:p>
            <a:pPr marL="0" indent="0" algn="r"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Land-use description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48" y="764704"/>
            <a:ext cx="9156648" cy="5168314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 flipV="1">
            <a:off x="6739731" y="5372100"/>
            <a:ext cx="180182" cy="52387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6919913" y="5372100"/>
            <a:ext cx="185737" cy="61913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7105650" y="5434013"/>
            <a:ext cx="185738" cy="14287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7291388" y="5448300"/>
            <a:ext cx="185737" cy="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7477125" y="5424488"/>
            <a:ext cx="176213" cy="23812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7653338" y="5367338"/>
            <a:ext cx="180975" cy="57149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7834313" y="5367337"/>
            <a:ext cx="361950" cy="40482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8196263" y="5407819"/>
            <a:ext cx="188118" cy="11906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8382000" y="5419725"/>
            <a:ext cx="185738" cy="4762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V="1">
            <a:off x="6753225" y="3940969"/>
            <a:ext cx="178594" cy="30956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flipV="1">
            <a:off x="6931819" y="3938588"/>
            <a:ext cx="183356" cy="2381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7112794" y="3933825"/>
            <a:ext cx="178594" cy="7144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7291388" y="3936206"/>
            <a:ext cx="180975" cy="66676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7472363" y="4002882"/>
            <a:ext cx="183356" cy="7143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7655719" y="4010025"/>
            <a:ext cx="178594" cy="5715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7834313" y="4067175"/>
            <a:ext cx="361950" cy="64294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>
            <a:off x="8196263" y="4131469"/>
            <a:ext cx="178593" cy="7144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 flipV="1">
            <a:off x="8374856" y="4126706"/>
            <a:ext cx="183357" cy="11907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 flipV="1">
            <a:off x="6729413" y="2878931"/>
            <a:ext cx="176212" cy="28575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 flipV="1">
            <a:off x="6905625" y="2864644"/>
            <a:ext cx="180975" cy="14287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>
            <a:off x="7086600" y="2864643"/>
            <a:ext cx="364331" cy="45245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/>
          <p:cNvCxnSpPr/>
          <p:nvPr/>
        </p:nvCxnSpPr>
        <p:spPr>
          <a:xfrm flipV="1">
            <a:off x="7446169" y="2883694"/>
            <a:ext cx="183356" cy="26194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>
            <a:off x="7629525" y="2887265"/>
            <a:ext cx="176213" cy="15479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/>
          <p:cNvCxnSpPr/>
          <p:nvPr/>
        </p:nvCxnSpPr>
        <p:spPr>
          <a:xfrm flipV="1">
            <a:off x="7800975" y="2871789"/>
            <a:ext cx="364331" cy="30955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/>
          <p:cNvCxnSpPr/>
          <p:nvPr/>
        </p:nvCxnSpPr>
        <p:spPr>
          <a:xfrm>
            <a:off x="8165306" y="2871787"/>
            <a:ext cx="180975" cy="14288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/>
        </p:nvCxnSpPr>
        <p:spPr>
          <a:xfrm flipV="1">
            <a:off x="8346281" y="2881313"/>
            <a:ext cx="178594" cy="4762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/>
          <p:cNvCxnSpPr/>
          <p:nvPr/>
        </p:nvCxnSpPr>
        <p:spPr>
          <a:xfrm>
            <a:off x="6769894" y="1309689"/>
            <a:ext cx="354806" cy="16667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/>
          <p:cNvCxnSpPr/>
          <p:nvPr/>
        </p:nvCxnSpPr>
        <p:spPr>
          <a:xfrm>
            <a:off x="7119938" y="1323975"/>
            <a:ext cx="185737" cy="414338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/>
          <p:cNvCxnSpPr/>
          <p:nvPr/>
        </p:nvCxnSpPr>
        <p:spPr>
          <a:xfrm>
            <a:off x="7298531" y="1733550"/>
            <a:ext cx="180975" cy="11906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/>
          <p:cNvCxnSpPr/>
          <p:nvPr/>
        </p:nvCxnSpPr>
        <p:spPr>
          <a:xfrm flipV="1">
            <a:off x="7479506" y="1659731"/>
            <a:ext cx="180975" cy="88107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/>
          <p:cNvCxnSpPr/>
          <p:nvPr/>
        </p:nvCxnSpPr>
        <p:spPr>
          <a:xfrm flipV="1">
            <a:off x="7658100" y="1490663"/>
            <a:ext cx="183356" cy="166687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 flipV="1">
            <a:off x="7836694" y="1402557"/>
            <a:ext cx="178594" cy="92868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 flipV="1">
            <a:off x="8015288" y="1338263"/>
            <a:ext cx="176212" cy="64293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117"/>
          <p:cNvCxnSpPr/>
          <p:nvPr/>
        </p:nvCxnSpPr>
        <p:spPr>
          <a:xfrm flipV="1">
            <a:off x="8191500" y="1295400"/>
            <a:ext cx="180975" cy="42863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/>
          <p:cNvCxnSpPr/>
          <p:nvPr/>
        </p:nvCxnSpPr>
        <p:spPr>
          <a:xfrm>
            <a:off x="8367713" y="1293019"/>
            <a:ext cx="185738" cy="138112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43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719064" y="35133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4. </a:t>
            </a:r>
            <a:r>
              <a:rPr lang="fr-FR" sz="2000" b="1" dirty="0" err="1" smtClean="0">
                <a:solidFill>
                  <a:srgbClr val="002060"/>
                </a:solidFill>
              </a:rPr>
              <a:t>Crop-wise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analysis</a:t>
            </a:r>
            <a:r>
              <a:rPr lang="fr-FR" sz="2000" b="1" dirty="0">
                <a:solidFill>
                  <a:srgbClr val="002060"/>
                </a:solidFill>
              </a:rPr>
              <a:t> for the 2015-2016 </a:t>
            </a:r>
            <a:r>
              <a:rPr lang="fr-FR" sz="2000" b="1" dirty="0" err="1" smtClean="0">
                <a:solidFill>
                  <a:srgbClr val="002060"/>
                </a:solidFill>
              </a:rPr>
              <a:t>season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(</a:t>
            </a:r>
            <a:r>
              <a:rPr lang="fr-FR" sz="2000" b="1" dirty="0" smtClean="0">
                <a:solidFill>
                  <a:srgbClr val="002060"/>
                </a:solidFill>
              </a:rPr>
              <a:t>S2)</a:t>
            </a:r>
          </a:p>
          <a:p>
            <a:pPr marL="0" indent="0" algn="r"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Land-use description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1" y="836712"/>
            <a:ext cx="9083799" cy="5112568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 flipV="1">
            <a:off x="6791325" y="1488281"/>
            <a:ext cx="176213" cy="16907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6962775" y="1481138"/>
            <a:ext cx="178594" cy="9525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7136606" y="1481138"/>
            <a:ext cx="183357" cy="111918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7319963" y="1593056"/>
            <a:ext cx="178593" cy="33338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7496175" y="1481138"/>
            <a:ext cx="178594" cy="145256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7674770" y="1290638"/>
            <a:ext cx="180974" cy="19050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7850981" y="1290638"/>
            <a:ext cx="350044" cy="33337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8201025" y="1323975"/>
            <a:ext cx="357188" cy="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6779419" y="2795588"/>
            <a:ext cx="169069" cy="88107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V="1">
            <a:off x="6948488" y="2636044"/>
            <a:ext cx="183356" cy="159544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V="1">
            <a:off x="7131844" y="2462213"/>
            <a:ext cx="183356" cy="173831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7312819" y="2464594"/>
            <a:ext cx="183356" cy="33338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7491413" y="2497931"/>
            <a:ext cx="178593" cy="178594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7670006" y="2676525"/>
            <a:ext cx="178594" cy="138113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>
            <a:off x="7848600" y="2814638"/>
            <a:ext cx="176213" cy="14287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>
            <a:off x="8024813" y="2828925"/>
            <a:ext cx="180975" cy="14288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 flipV="1">
            <a:off x="8201025" y="2821781"/>
            <a:ext cx="361950" cy="21432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 flipV="1">
            <a:off x="6774656" y="4176713"/>
            <a:ext cx="176213" cy="2384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 flipV="1">
            <a:off x="6948488" y="4145756"/>
            <a:ext cx="183356" cy="30957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>
            <a:off x="7131844" y="4143372"/>
            <a:ext cx="183356" cy="45247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 flipV="1">
            <a:off x="7315200" y="4188619"/>
            <a:ext cx="183356" cy="2381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/>
          <p:cNvCxnSpPr/>
          <p:nvPr/>
        </p:nvCxnSpPr>
        <p:spPr>
          <a:xfrm flipV="1">
            <a:off x="7498556" y="4164806"/>
            <a:ext cx="178594" cy="23813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/>
          <p:cNvCxnSpPr/>
          <p:nvPr/>
        </p:nvCxnSpPr>
        <p:spPr>
          <a:xfrm>
            <a:off x="7677150" y="4161234"/>
            <a:ext cx="176213" cy="34529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/>
          <p:cNvCxnSpPr/>
          <p:nvPr/>
        </p:nvCxnSpPr>
        <p:spPr>
          <a:xfrm flipV="1">
            <a:off x="7851775" y="4197350"/>
            <a:ext cx="730250" cy="1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/>
          <p:cNvCxnSpPr/>
          <p:nvPr/>
        </p:nvCxnSpPr>
        <p:spPr>
          <a:xfrm flipV="1">
            <a:off x="6772275" y="5283200"/>
            <a:ext cx="177800" cy="186531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/>
          <p:cNvCxnSpPr/>
          <p:nvPr/>
        </p:nvCxnSpPr>
        <p:spPr>
          <a:xfrm flipV="1">
            <a:off x="6948488" y="5038727"/>
            <a:ext cx="185737" cy="242089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>
            <a:off x="7134225" y="5048249"/>
            <a:ext cx="177800" cy="336551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/>
        </p:nvCxnSpPr>
        <p:spPr>
          <a:xfrm>
            <a:off x="7312025" y="5378450"/>
            <a:ext cx="539750" cy="79375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/>
          <p:cNvCxnSpPr/>
          <p:nvPr/>
        </p:nvCxnSpPr>
        <p:spPr>
          <a:xfrm flipV="1">
            <a:off x="7848600" y="5454650"/>
            <a:ext cx="368300" cy="3175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/>
          <p:cNvCxnSpPr/>
          <p:nvPr/>
        </p:nvCxnSpPr>
        <p:spPr>
          <a:xfrm>
            <a:off x="8216900" y="5454650"/>
            <a:ext cx="361950" cy="9525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27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719064" y="35133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4. </a:t>
            </a:r>
            <a:r>
              <a:rPr lang="fr-FR" sz="2000" b="1" dirty="0" err="1" smtClean="0">
                <a:solidFill>
                  <a:srgbClr val="002060"/>
                </a:solidFill>
              </a:rPr>
              <a:t>Crop-wise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analysis</a:t>
            </a:r>
            <a:r>
              <a:rPr lang="fr-FR" sz="2000" b="1" dirty="0">
                <a:solidFill>
                  <a:srgbClr val="002060"/>
                </a:solidFill>
              </a:rPr>
              <a:t> for the 2015-2016 </a:t>
            </a:r>
            <a:r>
              <a:rPr lang="fr-FR" sz="2000" b="1" dirty="0" err="1" smtClean="0">
                <a:solidFill>
                  <a:srgbClr val="002060"/>
                </a:solidFill>
              </a:rPr>
              <a:t>season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(</a:t>
            </a:r>
            <a:r>
              <a:rPr lang="fr-FR" sz="2000" b="1" dirty="0" smtClean="0">
                <a:solidFill>
                  <a:srgbClr val="002060"/>
                </a:solidFill>
              </a:rPr>
              <a:t>S2</a:t>
            </a:r>
            <a:r>
              <a:rPr lang="fr-FR" sz="2000" b="1" dirty="0">
                <a:solidFill>
                  <a:srgbClr val="002060"/>
                </a:solidFill>
              </a:rPr>
              <a:t>)</a:t>
            </a:r>
          </a:p>
          <a:p>
            <a:pPr marL="0" indent="0" algn="r"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Assignation of </a:t>
            </a:r>
            <a:r>
              <a:rPr lang="fr-FR" sz="2000" dirty="0" err="1" smtClean="0">
                <a:solidFill>
                  <a:srgbClr val="002060"/>
                </a:solidFill>
              </a:rPr>
              <a:t>crops</a:t>
            </a:r>
            <a:r>
              <a:rPr lang="fr-FR" sz="2000" dirty="0" smtClean="0">
                <a:solidFill>
                  <a:srgbClr val="002060"/>
                </a:solidFill>
              </a:rPr>
              <a:t> types to </a:t>
            </a:r>
            <a:r>
              <a:rPr lang="fr-FR" sz="2000" dirty="0" err="1" smtClean="0">
                <a:solidFill>
                  <a:srgbClr val="002060"/>
                </a:solidFill>
              </a:rPr>
              <a:t>crops</a:t>
            </a:r>
            <a:r>
              <a:rPr lang="fr-FR" sz="2000" dirty="0" smtClean="0">
                <a:solidFill>
                  <a:srgbClr val="002060"/>
                </a:solidFill>
              </a:rPr>
              <a:t> classes</a:t>
            </a:r>
            <a:endParaRPr lang="fr-FR" sz="2000" dirty="0">
              <a:solidFill>
                <a:srgbClr val="002060"/>
              </a:solidFill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89977"/>
              </p:ext>
            </p:extLst>
          </p:nvPr>
        </p:nvGraphicFramePr>
        <p:xfrm>
          <a:off x="114298" y="879232"/>
          <a:ext cx="8862647" cy="5907544"/>
        </p:xfrm>
        <a:graphic>
          <a:graphicData uri="http://schemas.openxmlformats.org/drawingml/2006/table">
            <a:tbl>
              <a:tblPr firstRow="1" firstCol="1" bandRow="1"/>
              <a:tblGrid>
                <a:gridCol w="670824"/>
                <a:gridCol w="1447418"/>
                <a:gridCol w="1912260"/>
                <a:gridCol w="4832145"/>
              </a:tblGrid>
              <a:tr h="146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IE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28" marR="26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IE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Short name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28" marR="26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IE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28" marR="26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IE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Potential crops type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28" marR="26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3086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28" marR="26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CROPS1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28" marR="26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E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Crops type 1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28" marR="26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IE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Several vegetation cycles are observed during a year, which could correspond to a main crop in rotation with another intra-calendar crop, or with a fallow period.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IE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Based on the crop calendar used for this analysis, it is not possible to take a decision on the crop type without more specific expertise.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IE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28" marR="26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69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28" marR="26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I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CROPS2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28" marR="26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7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I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Crops type 2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28" marR="26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Maize (late harvesting)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Tobacco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Sorghum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Sunflower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Rice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Pigeon pea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I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28" marR="26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96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28" marR="26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I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CROPS3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28" marR="26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A8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I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Crops type 3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28" marR="26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Tobacco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Groundnut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Cow pea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Sorghum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Pumpkin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Sunflower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Sweet potatoes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Various vegetables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28" marR="26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67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28" marR="26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CROPS4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28" marR="26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8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Crops type 4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28" marR="264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Tobacco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Groundnut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Cow pea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Sorghum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Pumpkin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Sunflower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Sweet potatoes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E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Various vegetables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28" marR="26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719064" y="35133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4. </a:t>
            </a:r>
            <a:r>
              <a:rPr lang="fr-FR" sz="2000" b="1" dirty="0" err="1" smtClean="0">
                <a:solidFill>
                  <a:srgbClr val="002060"/>
                </a:solidFill>
              </a:rPr>
              <a:t>Crop-wise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analysis</a:t>
            </a:r>
            <a:r>
              <a:rPr lang="fr-FR" sz="2000" b="1" dirty="0">
                <a:solidFill>
                  <a:srgbClr val="002060"/>
                </a:solidFill>
              </a:rPr>
              <a:t> for the 2015-2016 </a:t>
            </a:r>
            <a:r>
              <a:rPr lang="fr-FR" sz="2000" b="1" dirty="0" err="1" smtClean="0">
                <a:solidFill>
                  <a:srgbClr val="002060"/>
                </a:solidFill>
              </a:rPr>
              <a:t>season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(</a:t>
            </a:r>
            <a:r>
              <a:rPr lang="fr-FR" sz="2000" b="1" dirty="0" smtClean="0">
                <a:solidFill>
                  <a:srgbClr val="002060"/>
                </a:solidFill>
              </a:rPr>
              <a:t>S2</a:t>
            </a:r>
            <a:r>
              <a:rPr lang="fr-FR" sz="2000" b="1" dirty="0">
                <a:solidFill>
                  <a:srgbClr val="002060"/>
                </a:solidFill>
              </a:rPr>
              <a:t>)</a:t>
            </a:r>
          </a:p>
          <a:p>
            <a:pPr marL="0" indent="0" algn="r"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Assignation of </a:t>
            </a:r>
            <a:r>
              <a:rPr lang="fr-FR" sz="2000" dirty="0" err="1" smtClean="0">
                <a:solidFill>
                  <a:srgbClr val="002060"/>
                </a:solidFill>
              </a:rPr>
              <a:t>crops</a:t>
            </a:r>
            <a:r>
              <a:rPr lang="fr-FR" sz="2000" dirty="0" smtClean="0">
                <a:solidFill>
                  <a:srgbClr val="002060"/>
                </a:solidFill>
              </a:rPr>
              <a:t> types to </a:t>
            </a:r>
            <a:r>
              <a:rPr lang="fr-FR" sz="2000" dirty="0" err="1" smtClean="0">
                <a:solidFill>
                  <a:srgbClr val="002060"/>
                </a:solidFill>
              </a:rPr>
              <a:t>crops</a:t>
            </a:r>
            <a:r>
              <a:rPr lang="fr-FR" sz="2000" dirty="0" smtClean="0">
                <a:solidFill>
                  <a:srgbClr val="002060"/>
                </a:solidFill>
              </a:rPr>
              <a:t> classes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251520" y="1528893"/>
            <a:ext cx="8189095" cy="1442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err="1" smtClean="0">
                <a:solidFill>
                  <a:srgbClr val="002060"/>
                </a:solidFill>
              </a:rPr>
              <a:t>Matching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should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be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taken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with</a:t>
            </a:r>
            <a:r>
              <a:rPr lang="fr-FR" sz="1800" dirty="0" smtClean="0">
                <a:solidFill>
                  <a:srgbClr val="002060"/>
                </a:solidFill>
              </a:rPr>
              <a:t> caution :</a:t>
            </a:r>
          </a:p>
          <a:p>
            <a:r>
              <a:rPr lang="fr-FR" sz="1800" dirty="0" err="1" smtClean="0">
                <a:solidFill>
                  <a:srgbClr val="002060"/>
                </a:solidFill>
              </a:rPr>
              <a:t>Crop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calendar</a:t>
            </a:r>
            <a:r>
              <a:rPr lang="fr-FR" sz="1800" dirty="0" smtClean="0">
                <a:solidFill>
                  <a:srgbClr val="002060"/>
                </a:solidFill>
              </a:rPr>
              <a:t> of </a:t>
            </a:r>
            <a:r>
              <a:rPr lang="fr-FR" sz="1800" dirty="0" err="1" smtClean="0">
                <a:solidFill>
                  <a:srgbClr val="002060"/>
                </a:solidFill>
              </a:rPr>
              <a:t>Phalombe</a:t>
            </a:r>
            <a:r>
              <a:rPr lang="fr-FR" sz="1800" dirty="0" smtClean="0">
                <a:solidFill>
                  <a:srgbClr val="002060"/>
                </a:solidFill>
              </a:rPr>
              <a:t> district</a:t>
            </a:r>
          </a:p>
          <a:p>
            <a:r>
              <a:rPr lang="fr-FR" sz="1800" dirty="0" smtClean="0">
                <a:solidFill>
                  <a:srgbClr val="002060"/>
                </a:solidFill>
              </a:rPr>
              <a:t>Absence of images </a:t>
            </a:r>
            <a:r>
              <a:rPr lang="fr-FR" sz="1800" dirty="0" err="1" smtClean="0">
                <a:solidFill>
                  <a:srgbClr val="002060"/>
                </a:solidFill>
              </a:rPr>
              <a:t>between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February</a:t>
            </a:r>
            <a:r>
              <a:rPr lang="fr-FR" sz="1800" dirty="0" smtClean="0">
                <a:solidFill>
                  <a:srgbClr val="002060"/>
                </a:solidFill>
              </a:rPr>
              <a:t> and May</a:t>
            </a:r>
          </a:p>
          <a:p>
            <a:r>
              <a:rPr lang="fr-FR" sz="1800" dirty="0" err="1" smtClean="0">
                <a:solidFill>
                  <a:srgbClr val="002060"/>
                </a:solidFill>
              </a:rPr>
              <a:t>Significant</a:t>
            </a:r>
            <a:r>
              <a:rPr lang="fr-FR" sz="1800" dirty="0" smtClean="0">
                <a:solidFill>
                  <a:srgbClr val="002060"/>
                </a:solidFill>
              </a:rPr>
              <a:t> variations of temporal profiles</a:t>
            </a:r>
          </a:p>
          <a:p>
            <a:endParaRPr lang="fr-FR" sz="1800" dirty="0" smtClean="0">
              <a:solidFill>
                <a:srgbClr val="002060"/>
              </a:solidFill>
            </a:endParaRPr>
          </a:p>
          <a:p>
            <a:endParaRPr lang="fr-FR" sz="1800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9863" y="6164056"/>
            <a:ext cx="23225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rgbClr val="002060"/>
                </a:solidFill>
              </a:rPr>
              <a:t>CROPS1 temporal profiles</a:t>
            </a:r>
            <a:endParaRPr lang="fr-FR" sz="16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1260" y="6164056"/>
            <a:ext cx="232255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rgbClr val="002060"/>
                </a:solidFill>
              </a:rPr>
              <a:t>CROPS2 temporal profiles</a:t>
            </a:r>
            <a:endParaRPr lang="fr-FR" sz="16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520" y="3064625"/>
            <a:ext cx="78339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u="sng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ground expertise could consolidate this results</a:t>
            </a:r>
            <a:r>
              <a:rPr lang="en-IE" u="sng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 the analysis to more relevant classes grouping </a:t>
            </a:r>
          </a:p>
          <a:p>
            <a:r>
              <a:rPr lang="en-IE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fewer crop per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thematic classes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215" y="971237"/>
            <a:ext cx="3602785" cy="4013161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 rotWithShape="1">
          <a:blip r:embed="rId4"/>
          <a:srcRect l="569"/>
          <a:stretch/>
        </p:blipFill>
        <p:spPr bwMode="auto">
          <a:xfrm>
            <a:off x="118878" y="4551016"/>
            <a:ext cx="2697031" cy="16130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/>
          <p:cNvPicPr/>
          <p:nvPr/>
        </p:nvPicPr>
        <p:blipFill rotWithShape="1">
          <a:blip r:embed="rId5"/>
          <a:srcRect l="1141"/>
          <a:stretch/>
        </p:blipFill>
        <p:spPr bwMode="auto">
          <a:xfrm>
            <a:off x="2863866" y="4551016"/>
            <a:ext cx="2677349" cy="16270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 11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172" y="5077224"/>
            <a:ext cx="2285172" cy="119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719064" y="35133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5. Conclusion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251520" y="1265124"/>
            <a:ext cx="8778180" cy="4441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Goals achieved: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Development of a methodology based on the exploitation of time series</a:t>
            </a:r>
          </a:p>
          <a:p>
            <a:r>
              <a:rPr lang="en-US" sz="1800" dirty="0">
                <a:solidFill>
                  <a:srgbClr val="002060"/>
                </a:solidFill>
              </a:rPr>
              <a:t>Quantification of the impact of the 2015 flood event</a:t>
            </a:r>
          </a:p>
          <a:p>
            <a:r>
              <a:rPr lang="en-US" sz="1800" dirty="0">
                <a:solidFill>
                  <a:srgbClr val="002060"/>
                </a:solidFill>
              </a:rPr>
              <a:t>Detection and characterization of several agricultural classes</a:t>
            </a: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Lessons learnt from the study: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Paramount importance of ground expertise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Data sampling / exhaustiveness of the time series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Importance of high resolution data</a:t>
            </a:r>
          </a:p>
          <a:p>
            <a:endParaRPr lang="en-US" sz="1800" dirty="0" smtClean="0">
              <a:solidFill>
                <a:srgbClr val="002060"/>
              </a:solidFill>
            </a:endParaRPr>
          </a:p>
          <a:p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4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719064" y="35133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6. Technical recommendations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251520" y="1265125"/>
            <a:ext cx="8778180" cy="3667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AutoNum type="arabicPeriod"/>
            </a:pPr>
            <a:r>
              <a:rPr lang="en-IE" sz="1800" dirty="0" smtClean="0">
                <a:solidFill>
                  <a:srgbClr val="002060"/>
                </a:solidFill>
              </a:rPr>
              <a:t>Integrate </a:t>
            </a:r>
            <a:r>
              <a:rPr lang="en-IE" sz="1800" dirty="0">
                <a:solidFill>
                  <a:srgbClr val="002060"/>
                </a:solidFill>
              </a:rPr>
              <a:t>ground observation and agricultural </a:t>
            </a:r>
            <a:r>
              <a:rPr lang="en-IE" sz="1800" dirty="0" smtClean="0">
                <a:solidFill>
                  <a:srgbClr val="002060"/>
                </a:solidFill>
              </a:rPr>
              <a:t>expertise</a:t>
            </a:r>
          </a:p>
          <a:p>
            <a:pPr lvl="1">
              <a:buFontTx/>
              <a:buChar char="-"/>
            </a:pPr>
            <a:r>
              <a:rPr lang="en-IE" sz="1600" i="1" dirty="0">
                <a:solidFill>
                  <a:srgbClr val="002060"/>
                </a:solidFill>
              </a:rPr>
              <a:t>To base the analysis on a specific crop calendar and focus the assumptions on crops type 	</a:t>
            </a:r>
          </a:p>
          <a:p>
            <a:pPr>
              <a:buAutoNum type="arabicPeriod"/>
            </a:pPr>
            <a:endParaRPr lang="en-IE" sz="1800" dirty="0" smtClean="0">
              <a:solidFill>
                <a:srgbClr val="002060"/>
              </a:solidFill>
            </a:endParaRPr>
          </a:p>
          <a:p>
            <a:pPr>
              <a:buAutoNum type="arabicPeriod"/>
            </a:pPr>
            <a:r>
              <a:rPr lang="en-IE" sz="1800" dirty="0">
                <a:solidFill>
                  <a:srgbClr val="002060"/>
                </a:solidFill>
              </a:rPr>
              <a:t>Study a combined use of both Landsat-8 and Sentinel-2 images within time </a:t>
            </a:r>
            <a:r>
              <a:rPr lang="en-IE" sz="1800" dirty="0" smtClean="0">
                <a:solidFill>
                  <a:srgbClr val="002060"/>
                </a:solidFill>
              </a:rPr>
              <a:t>series</a:t>
            </a:r>
          </a:p>
          <a:p>
            <a:pPr lvl="1">
              <a:buFontTx/>
              <a:buChar char="-"/>
            </a:pPr>
            <a:r>
              <a:rPr lang="en-IE" sz="1600" i="1" dirty="0" smtClean="0">
                <a:solidFill>
                  <a:srgbClr val="002060"/>
                </a:solidFill>
              </a:rPr>
              <a:t>To improve the sampling of the time series</a:t>
            </a:r>
          </a:p>
          <a:p>
            <a:pPr lvl="1">
              <a:buFontTx/>
              <a:buChar char="-"/>
            </a:pPr>
            <a:endParaRPr lang="en-IE" sz="1600" dirty="0" smtClean="0">
              <a:solidFill>
                <a:srgbClr val="002060"/>
              </a:solidFill>
            </a:endParaRPr>
          </a:p>
          <a:p>
            <a:pPr>
              <a:buAutoNum type="arabicPeriod"/>
            </a:pPr>
            <a:r>
              <a:rPr lang="en-IE" sz="1800" dirty="0">
                <a:solidFill>
                  <a:srgbClr val="002060"/>
                </a:solidFill>
              </a:rPr>
              <a:t>Study an integration of SAR polarimetry into the time </a:t>
            </a:r>
            <a:r>
              <a:rPr lang="en-IE" sz="1800" dirty="0" smtClean="0">
                <a:solidFill>
                  <a:srgbClr val="002060"/>
                </a:solidFill>
              </a:rPr>
              <a:t>series</a:t>
            </a:r>
          </a:p>
          <a:p>
            <a:pPr lvl="1">
              <a:buFontTx/>
              <a:buChar char="-"/>
            </a:pPr>
            <a:r>
              <a:rPr lang="en-IE" sz="1600" i="1" dirty="0" smtClean="0">
                <a:solidFill>
                  <a:srgbClr val="002060"/>
                </a:solidFill>
              </a:rPr>
              <a:t>To </a:t>
            </a:r>
            <a:r>
              <a:rPr lang="en-IE" sz="1600" i="1" dirty="0">
                <a:solidFill>
                  <a:srgbClr val="002060"/>
                </a:solidFill>
              </a:rPr>
              <a:t>detect harvesting during the wet </a:t>
            </a:r>
            <a:r>
              <a:rPr lang="en-IE" sz="1600" i="1" dirty="0" smtClean="0">
                <a:solidFill>
                  <a:srgbClr val="002060"/>
                </a:solidFill>
              </a:rPr>
              <a:t>season</a:t>
            </a:r>
            <a:endParaRPr lang="en-IE" sz="1600" i="1" dirty="0">
              <a:solidFill>
                <a:srgbClr val="002060"/>
              </a:solidFill>
            </a:endParaRPr>
          </a:p>
          <a:p>
            <a:pPr>
              <a:buAutoNum type="arabicPeriod"/>
            </a:pPr>
            <a:endParaRPr lang="en-IE" sz="1800" dirty="0" smtClean="0">
              <a:solidFill>
                <a:srgbClr val="002060"/>
              </a:solidFill>
            </a:endParaRPr>
          </a:p>
          <a:p>
            <a:pPr>
              <a:buAutoNum type="arabicPeriod"/>
            </a:pPr>
            <a:r>
              <a:rPr lang="en-IE" sz="1800" dirty="0">
                <a:solidFill>
                  <a:srgbClr val="002060"/>
                </a:solidFill>
              </a:rPr>
              <a:t>Integrate 1 or 2 VHR imagery per </a:t>
            </a:r>
            <a:r>
              <a:rPr lang="en-IE" sz="1800" dirty="0" smtClean="0">
                <a:solidFill>
                  <a:srgbClr val="002060"/>
                </a:solidFill>
              </a:rPr>
              <a:t>season</a:t>
            </a:r>
          </a:p>
          <a:p>
            <a:pPr lvl="1">
              <a:buFontTx/>
              <a:buChar char="-"/>
            </a:pPr>
            <a:r>
              <a:rPr lang="en-IE" sz="1600" i="1" dirty="0" smtClean="0">
                <a:solidFill>
                  <a:srgbClr val="002060"/>
                </a:solidFill>
              </a:rPr>
              <a:t>To provide </a:t>
            </a:r>
            <a:r>
              <a:rPr lang="en-IE" sz="1600" i="1" dirty="0">
                <a:solidFill>
                  <a:srgbClr val="002060"/>
                </a:solidFill>
              </a:rPr>
              <a:t>a </a:t>
            </a:r>
            <a:r>
              <a:rPr lang="en-IE" sz="1600" i="1" dirty="0" err="1">
                <a:solidFill>
                  <a:srgbClr val="002060"/>
                </a:solidFill>
              </a:rPr>
              <a:t>spatialization</a:t>
            </a:r>
            <a:r>
              <a:rPr lang="en-IE" sz="1600" i="1" dirty="0">
                <a:solidFill>
                  <a:srgbClr val="002060"/>
                </a:solidFill>
              </a:rPr>
              <a:t> of the ground observations supporting assumptions on agricultural crops</a:t>
            </a:r>
          </a:p>
          <a:p>
            <a:pPr>
              <a:buFontTx/>
              <a:buChar char="-"/>
            </a:pP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77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611208" y="3528962"/>
            <a:ext cx="8424936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CEOS </a:t>
            </a:r>
            <a:r>
              <a:rPr lang="fr-FR" sz="2000" b="1" dirty="0" err="1" smtClean="0">
                <a:solidFill>
                  <a:srgbClr val="002060"/>
                </a:solidFill>
              </a:rPr>
              <a:t>Recovery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Observatory</a:t>
            </a:r>
            <a:endParaRPr lang="fr-FR" sz="2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MALAWI DEMONSTRATOR – </a:t>
            </a:r>
            <a:r>
              <a:rPr lang="fr-FR" sz="2000" b="1" dirty="0" err="1" smtClean="0">
                <a:solidFill>
                  <a:srgbClr val="002060"/>
                </a:solidFill>
              </a:rPr>
              <a:t>October</a:t>
            </a:r>
            <a:r>
              <a:rPr lang="fr-FR" sz="2000" b="1" dirty="0" smtClean="0">
                <a:solidFill>
                  <a:srgbClr val="002060"/>
                </a:solidFill>
              </a:rPr>
              <a:t> 2016</a:t>
            </a:r>
          </a:p>
          <a:p>
            <a:pPr marL="0" indent="0">
              <a:buNone/>
            </a:pPr>
            <a:endParaRPr lang="en-US" sz="5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Example of state of the road S152 from the </a:t>
            </a:r>
            <a:r>
              <a:rPr lang="en-US" sz="2000" b="1" dirty="0" err="1" smtClean="0">
                <a:solidFill>
                  <a:srgbClr val="002060"/>
                </a:solidFill>
              </a:rPr>
              <a:t>Thabwa</a:t>
            </a:r>
            <a:r>
              <a:rPr lang="en-US" sz="2000" b="1" dirty="0" smtClean="0">
                <a:solidFill>
                  <a:srgbClr val="002060"/>
                </a:solidFill>
              </a:rPr>
              <a:t> Junction in the context of the recovery following the floods of January 2015</a:t>
            </a:r>
          </a:p>
          <a:p>
            <a:pPr marL="0" indent="0">
              <a:buNone/>
            </a:pPr>
            <a:endParaRPr lang="fr-FR" sz="1050" b="1" dirty="0" smtClean="0">
              <a:solidFill>
                <a:srgbClr val="00206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955" y="6107598"/>
            <a:ext cx="720079" cy="72007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2" y="6221008"/>
            <a:ext cx="1473472" cy="586628"/>
          </a:xfrm>
          <a:prstGeom prst="rect">
            <a:avLst/>
          </a:prstGeom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611208" y="5133858"/>
            <a:ext cx="6305707" cy="973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Non-exhaustive inventory. Refer to report for exhaustive assessment.</a:t>
            </a:r>
            <a:endParaRPr lang="en-US" sz="10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2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539552" y="116632"/>
            <a:ext cx="842493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CEOS </a:t>
            </a:r>
            <a:r>
              <a:rPr lang="fr-FR" sz="2000" b="1" dirty="0" err="1" smtClean="0">
                <a:solidFill>
                  <a:srgbClr val="002060"/>
                </a:solidFill>
              </a:rPr>
              <a:t>Recovery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Observatory</a:t>
            </a:r>
            <a:endParaRPr lang="fr-FR" sz="2000" b="1" dirty="0" smtClean="0">
              <a:solidFill>
                <a:srgbClr val="002060"/>
              </a:solidFill>
            </a:endParaRP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467544" y="1556791"/>
            <a:ext cx="8424936" cy="36834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</a:rPr>
              <a:t>Context and overview of the study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</a:rPr>
              <a:t>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</a:rPr>
              <a:t>Situational analysis</a:t>
            </a:r>
          </a:p>
          <a:p>
            <a:pPr marL="685800" lvl="1">
              <a:buFontTx/>
              <a:buChar char="-"/>
            </a:pPr>
            <a:r>
              <a:rPr lang="en-US" sz="1600" dirty="0" smtClean="0">
                <a:solidFill>
                  <a:srgbClr val="002060"/>
                </a:solidFill>
              </a:rPr>
              <a:t>Key information</a:t>
            </a:r>
          </a:p>
          <a:p>
            <a:pPr marL="685800" lvl="1">
              <a:buFontTx/>
              <a:buChar char="-"/>
            </a:pPr>
            <a:r>
              <a:rPr lang="en-US" sz="1600" dirty="0" smtClean="0">
                <a:solidFill>
                  <a:srgbClr val="002060"/>
                </a:solidFill>
              </a:rPr>
              <a:t>General state of the road</a:t>
            </a:r>
          </a:p>
          <a:p>
            <a:pPr marL="685800" lvl="1">
              <a:buFontTx/>
              <a:buChar char="-"/>
            </a:pPr>
            <a:r>
              <a:rPr lang="en-US" sz="1600" dirty="0" smtClean="0">
                <a:solidFill>
                  <a:srgbClr val="002060"/>
                </a:solidFill>
              </a:rPr>
              <a:t>Significant damages</a:t>
            </a:r>
          </a:p>
          <a:p>
            <a:pPr marL="685800" lvl="1">
              <a:buFontTx/>
              <a:buChar char="-"/>
            </a:pPr>
            <a:r>
              <a:rPr lang="en-US" sz="1600" dirty="0" smtClean="0">
                <a:solidFill>
                  <a:srgbClr val="002060"/>
                </a:solidFill>
              </a:rPr>
              <a:t>State of the bridge</a:t>
            </a:r>
          </a:p>
          <a:p>
            <a:pPr marL="685800" lvl="1">
              <a:buFontTx/>
              <a:buChar char="-"/>
            </a:pPr>
            <a:r>
              <a:rPr lang="en-US" sz="1600" dirty="0" smtClean="0">
                <a:solidFill>
                  <a:srgbClr val="002060"/>
                </a:solidFill>
              </a:rPr>
              <a:t>State of the culverts</a:t>
            </a:r>
          </a:p>
          <a:p>
            <a:pPr marL="685800" lvl="1">
              <a:buFontTx/>
              <a:buChar char="-"/>
            </a:pPr>
            <a:r>
              <a:rPr lang="en-US" sz="1600" dirty="0" smtClean="0">
                <a:solidFill>
                  <a:srgbClr val="002060"/>
                </a:solidFill>
              </a:rPr>
              <a:t>State of the fording sites and aprons</a:t>
            </a:r>
          </a:p>
          <a:p>
            <a:pPr marL="685800" lvl="1">
              <a:buFontTx/>
              <a:buChar char="-"/>
            </a:pPr>
            <a:r>
              <a:rPr lang="en-US" sz="1600" dirty="0" smtClean="0">
                <a:solidFill>
                  <a:srgbClr val="002060"/>
                </a:solidFill>
              </a:rPr>
              <a:t>Surrounding activities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23206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917894"/>
            <a:ext cx="3185358" cy="3824427"/>
          </a:xfrm>
          <a:prstGeom prst="rect">
            <a:avLst/>
          </a:prstGeom>
        </p:spPr>
      </p:pic>
      <p:sp>
        <p:nvSpPr>
          <p:cNvPr id="3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1. </a:t>
            </a:r>
            <a:r>
              <a:rPr lang="fr-FR" sz="2000" b="1" dirty="0" err="1" smtClean="0">
                <a:solidFill>
                  <a:srgbClr val="002060"/>
                </a:solidFill>
              </a:rPr>
              <a:t>Context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and </a:t>
            </a:r>
            <a:r>
              <a:rPr lang="fr-FR" sz="2000" b="1" dirty="0" err="1">
                <a:solidFill>
                  <a:srgbClr val="002060"/>
                </a:solidFill>
              </a:rPr>
              <a:t>overview</a:t>
            </a:r>
            <a:r>
              <a:rPr lang="fr-FR" sz="2000" b="1" dirty="0">
                <a:solidFill>
                  <a:srgbClr val="002060"/>
                </a:solidFill>
              </a:rPr>
              <a:t> of the </a:t>
            </a:r>
            <a:r>
              <a:rPr lang="fr-FR" sz="2000" b="1" dirty="0" err="1" smtClean="0">
                <a:solidFill>
                  <a:srgbClr val="002060"/>
                </a:solidFill>
              </a:rPr>
              <a:t>study</a:t>
            </a:r>
            <a:endParaRPr lang="fr-FR" sz="2000" b="1" dirty="0" smtClean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Area of </a:t>
            </a:r>
            <a:r>
              <a:rPr lang="fr-FR" sz="2000" dirty="0" err="1" smtClean="0">
                <a:solidFill>
                  <a:srgbClr val="002060"/>
                </a:solidFill>
              </a:rPr>
              <a:t>interest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07504" y="1195718"/>
            <a:ext cx="8970504" cy="3240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err="1" smtClean="0">
                <a:solidFill>
                  <a:srgbClr val="002060"/>
                </a:solidFill>
              </a:rPr>
              <a:t>January</a:t>
            </a:r>
            <a:r>
              <a:rPr lang="fr-FR" sz="1800" dirty="0" smtClean="0">
                <a:solidFill>
                  <a:srgbClr val="002060"/>
                </a:solidFill>
              </a:rPr>
              <a:t> 2015, </a:t>
            </a:r>
            <a:r>
              <a:rPr lang="fr-FR" sz="1800" dirty="0" err="1" smtClean="0">
                <a:solidFill>
                  <a:srgbClr val="002060"/>
                </a:solidFill>
              </a:rPr>
              <a:t>severe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rainfall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caused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historical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flooding</a:t>
            </a:r>
            <a:r>
              <a:rPr lang="fr-FR" sz="1800" dirty="0" smtClean="0">
                <a:solidFill>
                  <a:srgbClr val="002060"/>
                </a:solidFill>
              </a:rPr>
              <a:t> in Malawi</a:t>
            </a:r>
          </a:p>
          <a:p>
            <a:r>
              <a:rPr lang="fr-FR" sz="1800" dirty="0" smtClean="0">
                <a:solidFill>
                  <a:srgbClr val="002060"/>
                </a:solidFill>
              </a:rPr>
              <a:t>Charter </a:t>
            </a:r>
            <a:r>
              <a:rPr lang="fr-FR" sz="1800" dirty="0" err="1" smtClean="0">
                <a:solidFill>
                  <a:srgbClr val="002060"/>
                </a:solidFill>
              </a:rPr>
              <a:t>is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triggered</a:t>
            </a:r>
            <a:r>
              <a:rPr lang="fr-FR" sz="1800" dirty="0" smtClean="0">
                <a:solidFill>
                  <a:srgbClr val="002060"/>
                </a:solidFill>
              </a:rPr>
              <a:t> the </a:t>
            </a:r>
            <a:r>
              <a:rPr lang="fr-FR" sz="1800" dirty="0">
                <a:solidFill>
                  <a:srgbClr val="002060"/>
                </a:solidFill>
              </a:rPr>
              <a:t>8th of </a:t>
            </a:r>
            <a:r>
              <a:rPr lang="fr-FR" sz="1800" dirty="0" err="1">
                <a:solidFill>
                  <a:srgbClr val="002060"/>
                </a:solidFill>
              </a:rPr>
              <a:t>January</a:t>
            </a:r>
            <a:r>
              <a:rPr lang="fr-FR" sz="1800" dirty="0">
                <a:solidFill>
                  <a:srgbClr val="002060"/>
                </a:solidFill>
              </a:rPr>
              <a:t> </a:t>
            </a:r>
            <a:r>
              <a:rPr lang="en-IE" sz="1800" dirty="0" smtClean="0">
                <a:solidFill>
                  <a:srgbClr val="002060"/>
                </a:solidFill>
              </a:rPr>
              <a:t>by the Department of Disaster Management Affairs of Malawi</a:t>
            </a:r>
            <a:endParaRPr lang="fr-FR" sz="1800" dirty="0" smtClean="0">
              <a:solidFill>
                <a:srgbClr val="002060"/>
              </a:solidFill>
            </a:endParaRPr>
          </a:p>
          <a:p>
            <a:r>
              <a:rPr lang="fr-FR" sz="1800" dirty="0" smtClean="0">
                <a:solidFill>
                  <a:srgbClr val="002060"/>
                </a:solidFill>
              </a:rPr>
              <a:t>Road S152 </a:t>
            </a:r>
            <a:r>
              <a:rPr lang="en-US" sz="1800" dirty="0" smtClean="0">
                <a:solidFill>
                  <a:srgbClr val="002060"/>
                </a:solidFill>
              </a:rPr>
              <a:t>(</a:t>
            </a:r>
            <a:r>
              <a:rPr lang="en-US" sz="1800" dirty="0" err="1">
                <a:solidFill>
                  <a:srgbClr val="002060"/>
                </a:solidFill>
              </a:rPr>
              <a:t>Thabwa</a:t>
            </a:r>
            <a:r>
              <a:rPr lang="en-US" sz="1800" dirty="0">
                <a:solidFill>
                  <a:srgbClr val="002060"/>
                </a:solidFill>
              </a:rPr>
              <a:t>-</a:t>
            </a:r>
            <a:r>
              <a:rPr lang="en-US" sz="1800" dirty="0" err="1">
                <a:solidFill>
                  <a:srgbClr val="002060"/>
                </a:solidFill>
              </a:rPr>
              <a:t>Masenjere</a:t>
            </a:r>
            <a:r>
              <a:rPr lang="en-US" sz="1800" dirty="0">
                <a:solidFill>
                  <a:srgbClr val="002060"/>
                </a:solidFill>
              </a:rPr>
              <a:t>-Fatima</a:t>
            </a:r>
            <a:r>
              <a:rPr lang="en-US" sz="1800" dirty="0" smtClean="0">
                <a:solidFill>
                  <a:srgbClr val="002060"/>
                </a:solidFill>
              </a:rPr>
              <a:t>) has been particularly impacted by the rains.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Emergency works have been carried out and completed in June 2015</a:t>
            </a:r>
            <a:endParaRPr lang="fr-FR" sz="1800" dirty="0">
              <a:solidFill>
                <a:srgbClr val="002060"/>
              </a:solidFill>
            </a:endParaRPr>
          </a:p>
          <a:p>
            <a:endParaRPr lang="fr-FR" sz="1800" dirty="0">
              <a:solidFill>
                <a:srgbClr val="002060"/>
              </a:solidFill>
            </a:endParaRPr>
          </a:p>
        </p:txBody>
      </p:sp>
      <p:sp>
        <p:nvSpPr>
          <p:cNvPr id="8" name="Zone de texte 42"/>
          <p:cNvSpPr txBox="1"/>
          <p:nvPr/>
        </p:nvSpPr>
        <p:spPr>
          <a:xfrm>
            <a:off x="464434" y="4830107"/>
            <a:ext cx="1382395" cy="3803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50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Area of interest</a:t>
            </a:r>
            <a:endParaRPr lang="fr-FR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823" y="2919046"/>
            <a:ext cx="5401319" cy="38232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2730022">
            <a:off x="4758302" y="3257758"/>
            <a:ext cx="945988" cy="323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 de texte 42"/>
          <p:cNvSpPr txBox="1"/>
          <p:nvPr/>
        </p:nvSpPr>
        <p:spPr>
          <a:xfrm>
            <a:off x="3848901" y="3293381"/>
            <a:ext cx="1382395" cy="38036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Bef>
                <a:spcPts val="50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Area of interest</a:t>
            </a:r>
            <a:endParaRPr lang="fr-FR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35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944572"/>
              </p:ext>
            </p:extLst>
          </p:nvPr>
        </p:nvGraphicFramePr>
        <p:xfrm>
          <a:off x="4946937" y="2709206"/>
          <a:ext cx="4197063" cy="4246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Image bitmap" r:id="rId4" imgW="6942857" imgH="7039958" progId="Paint.Picture">
                  <p:embed/>
                </p:oleObj>
              </mc:Choice>
              <mc:Fallback>
                <p:oleObj name="Image bitmap" r:id="rId4" imgW="6942857" imgH="7039958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6937" y="2709206"/>
                        <a:ext cx="4197063" cy="42460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2. Data</a:t>
            </a: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07504" y="1195717"/>
            <a:ext cx="6810881" cy="5482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smtClean="0">
                <a:solidFill>
                  <a:srgbClr val="002060"/>
                </a:solidFill>
              </a:rPr>
              <a:t>Post-</a:t>
            </a:r>
            <a:r>
              <a:rPr lang="fr-FR" sz="1800" dirty="0" err="1" smtClean="0">
                <a:solidFill>
                  <a:srgbClr val="002060"/>
                </a:solidFill>
              </a:rPr>
              <a:t>event</a:t>
            </a:r>
            <a:r>
              <a:rPr lang="fr-FR" sz="1800" dirty="0" smtClean="0">
                <a:solidFill>
                  <a:srgbClr val="002060"/>
                </a:solidFill>
              </a:rPr>
              <a:t> image: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2060"/>
                </a:solidFill>
              </a:rPr>
              <a:t>Pleiades-HR </a:t>
            </a:r>
            <a:r>
              <a:rPr lang="en-US" sz="1600" dirty="0" smtClean="0">
                <a:solidFill>
                  <a:srgbClr val="002060"/>
                </a:solidFill>
              </a:rPr>
              <a:t>1B acquired on 11/08/2016, spatial resolution 50 cm</a:t>
            </a:r>
          </a:p>
          <a:p>
            <a:endParaRPr lang="fr-FR" sz="1800" dirty="0" smtClean="0">
              <a:solidFill>
                <a:srgbClr val="002060"/>
              </a:solidFill>
            </a:endParaRPr>
          </a:p>
          <a:p>
            <a:r>
              <a:rPr lang="fr-FR" sz="1800" dirty="0" smtClean="0">
                <a:solidFill>
                  <a:srgbClr val="002060"/>
                </a:solidFill>
              </a:rPr>
              <a:t>Baseline (Google </a:t>
            </a:r>
            <a:r>
              <a:rPr lang="fr-FR" sz="1800" dirty="0" err="1" smtClean="0">
                <a:solidFill>
                  <a:srgbClr val="002060"/>
                </a:solidFill>
              </a:rPr>
              <a:t>Earth</a:t>
            </a:r>
            <a:r>
              <a:rPr lang="fr-FR" sz="1800" dirty="0" smtClean="0">
                <a:solidFill>
                  <a:srgbClr val="002060"/>
                </a:solidFill>
              </a:rPr>
              <a:t>):</a:t>
            </a:r>
            <a:endParaRPr lang="fr-FR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2060"/>
                </a:solidFill>
              </a:rPr>
              <a:t>26/10/2013 </a:t>
            </a:r>
            <a:r>
              <a:rPr lang="en-US" sz="1600" dirty="0" smtClean="0">
                <a:solidFill>
                  <a:srgbClr val="002060"/>
                </a:solidFill>
              </a:rPr>
              <a:t>(pre-event). Source: Pleiades (CNES/Airbus DS), 50 cm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2060"/>
                </a:solidFill>
              </a:rPr>
              <a:t>29/10/2014 (pre-event</a:t>
            </a:r>
            <a:r>
              <a:rPr lang="en-US" sz="1600" dirty="0" smtClean="0">
                <a:solidFill>
                  <a:srgbClr val="002060"/>
                </a:solidFill>
              </a:rPr>
              <a:t>). Source: </a:t>
            </a:r>
            <a:r>
              <a:rPr lang="en-US" sz="1600" dirty="0" err="1" smtClean="0">
                <a:solidFill>
                  <a:srgbClr val="002060"/>
                </a:solidFill>
              </a:rPr>
              <a:t>DigitalGlobe</a:t>
            </a:r>
            <a:r>
              <a:rPr lang="en-US" sz="1600" dirty="0" smtClean="0">
                <a:solidFill>
                  <a:srgbClr val="002060"/>
                </a:solidFill>
              </a:rPr>
              <a:t>, 50 cm</a:t>
            </a:r>
            <a:endParaRPr lang="en-US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20/01/2015 (post-event</a:t>
            </a:r>
            <a:r>
              <a:rPr lang="en-US" sz="1600" dirty="0">
                <a:solidFill>
                  <a:srgbClr val="002060"/>
                </a:solidFill>
              </a:rPr>
              <a:t>). Source: </a:t>
            </a:r>
            <a:r>
              <a:rPr lang="en-US" sz="1600" dirty="0" err="1" smtClean="0">
                <a:solidFill>
                  <a:srgbClr val="002060"/>
                </a:solidFill>
              </a:rPr>
              <a:t>DigitalGlobe</a:t>
            </a:r>
            <a:r>
              <a:rPr lang="en-US" sz="1600" dirty="0" smtClean="0">
                <a:solidFill>
                  <a:srgbClr val="002060"/>
                </a:solidFill>
              </a:rPr>
              <a:t>, 50 cm</a:t>
            </a:r>
            <a:endParaRPr lang="en-US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27/01/2015 </a:t>
            </a:r>
            <a:r>
              <a:rPr lang="en-US" sz="1600" dirty="0">
                <a:solidFill>
                  <a:srgbClr val="002060"/>
                </a:solidFill>
              </a:rPr>
              <a:t>(</a:t>
            </a:r>
            <a:r>
              <a:rPr lang="en-US" sz="1600" dirty="0" smtClean="0">
                <a:solidFill>
                  <a:srgbClr val="002060"/>
                </a:solidFill>
              </a:rPr>
              <a:t>post-event). </a:t>
            </a:r>
            <a:r>
              <a:rPr lang="en-US" sz="1600" dirty="0">
                <a:solidFill>
                  <a:srgbClr val="002060"/>
                </a:solidFill>
              </a:rPr>
              <a:t>Source: </a:t>
            </a:r>
            <a:r>
              <a:rPr lang="en-US" sz="1600" dirty="0" err="1" smtClean="0">
                <a:solidFill>
                  <a:srgbClr val="002060"/>
                </a:solidFill>
              </a:rPr>
              <a:t>DigitalGlobe</a:t>
            </a:r>
            <a:r>
              <a:rPr lang="en-US" sz="1600" dirty="0" smtClean="0">
                <a:solidFill>
                  <a:srgbClr val="002060"/>
                </a:solidFill>
              </a:rPr>
              <a:t>, 50 cm</a:t>
            </a:r>
            <a:endParaRPr lang="en-US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600" dirty="0">
              <a:solidFill>
                <a:srgbClr val="002060"/>
              </a:solidFill>
            </a:endParaRPr>
          </a:p>
          <a:p>
            <a:r>
              <a:rPr lang="en-US" sz="1800" dirty="0" smtClean="0">
                <a:solidFill>
                  <a:srgbClr val="002060"/>
                </a:solidFill>
              </a:rPr>
              <a:t>What we are looking for: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Any changes </a:t>
            </a:r>
            <a:r>
              <a:rPr lang="en-US" sz="1600" dirty="0">
                <a:solidFill>
                  <a:srgbClr val="002060"/>
                </a:solidFill>
              </a:rPr>
              <a:t>that have taken </a:t>
            </a:r>
            <a:r>
              <a:rPr lang="en-US" sz="1600" dirty="0" smtClean="0">
                <a:solidFill>
                  <a:srgbClr val="002060"/>
                </a:solidFill>
              </a:rPr>
              <a:t>place after the flood event: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002060"/>
                </a:solidFill>
              </a:rPr>
              <a:t>Construction works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002060"/>
                </a:solidFill>
              </a:rPr>
              <a:t>Significant damages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002060"/>
                </a:solidFill>
              </a:rPr>
              <a:t>Any new activities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But also: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002060"/>
                </a:solidFill>
              </a:rPr>
              <a:t>State of the bridges, culverts, fording sites and aprons</a:t>
            </a: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2269223" y="873441"/>
            <a:ext cx="179297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60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30" y="1126485"/>
            <a:ext cx="9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E" dirty="0" smtClean="0">
                <a:solidFill>
                  <a:srgbClr val="002060"/>
                </a:solidFill>
              </a:rPr>
              <a:t>What </a:t>
            </a:r>
            <a:r>
              <a:rPr lang="en-IE" dirty="0">
                <a:solidFill>
                  <a:srgbClr val="002060"/>
                </a:solidFill>
              </a:rPr>
              <a:t>the landscape in the abandoned agricultural area </a:t>
            </a:r>
            <a:r>
              <a:rPr lang="en-IE" dirty="0" smtClean="0">
                <a:solidFill>
                  <a:srgbClr val="002060"/>
                </a:solidFill>
              </a:rPr>
              <a:t>looks </a:t>
            </a:r>
            <a:r>
              <a:rPr lang="en-IE" dirty="0">
                <a:solidFill>
                  <a:srgbClr val="002060"/>
                </a:solidFill>
              </a:rPr>
              <a:t>like. </a:t>
            </a:r>
            <a:endParaRPr lang="en-IE" dirty="0" smtClean="0">
              <a:solidFill>
                <a:srgbClr val="002060"/>
              </a:solidFill>
            </a:endParaRPr>
          </a:p>
          <a:p>
            <a:pPr algn="just"/>
            <a:r>
              <a:rPr lang="en-IE" dirty="0" smtClean="0">
                <a:solidFill>
                  <a:srgbClr val="002060"/>
                </a:solidFill>
              </a:rPr>
              <a:t>Alluvial </a:t>
            </a:r>
            <a:r>
              <a:rPr lang="en-IE" dirty="0">
                <a:solidFill>
                  <a:srgbClr val="002060"/>
                </a:solidFill>
              </a:rPr>
              <a:t>deposits and traces of crops in still humid areas are clearly </a:t>
            </a:r>
            <a:r>
              <a:rPr lang="en-IE" dirty="0" smtClean="0">
                <a:solidFill>
                  <a:srgbClr val="002060"/>
                </a:solidFill>
              </a:rPr>
              <a:t>visible (19</a:t>
            </a:r>
            <a:r>
              <a:rPr lang="en-IE" baseline="30000" dirty="0" smtClean="0">
                <a:solidFill>
                  <a:srgbClr val="002060"/>
                </a:solidFill>
              </a:rPr>
              <a:t>th</a:t>
            </a:r>
            <a:r>
              <a:rPr lang="en-IE" dirty="0" smtClean="0">
                <a:solidFill>
                  <a:srgbClr val="002060"/>
                </a:solidFill>
              </a:rPr>
              <a:t> </a:t>
            </a:r>
            <a:r>
              <a:rPr lang="en-IE" dirty="0">
                <a:solidFill>
                  <a:srgbClr val="002060"/>
                </a:solidFill>
              </a:rPr>
              <a:t>March </a:t>
            </a:r>
            <a:r>
              <a:rPr lang="en-IE" dirty="0" smtClean="0">
                <a:solidFill>
                  <a:srgbClr val="002060"/>
                </a:solidFill>
              </a:rPr>
              <a:t>2015).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683568" y="1785837"/>
            <a:ext cx="7860123" cy="5072163"/>
          </a:xfrm>
          <a:prstGeom prst="rect">
            <a:avLst/>
          </a:prstGeom>
        </p:spPr>
      </p:pic>
      <p:sp>
        <p:nvSpPr>
          <p:cNvPr id="9" name="Zone de texte 53"/>
          <p:cNvSpPr txBox="1"/>
          <p:nvPr/>
        </p:nvSpPr>
        <p:spPr>
          <a:xfrm>
            <a:off x="5822195" y="6597352"/>
            <a:ext cx="2743200" cy="37909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Bef>
                <a:spcPts val="500"/>
              </a:spcBef>
              <a:spcAft>
                <a:spcPts val="800"/>
              </a:spcAft>
            </a:pPr>
            <a:r>
              <a:rPr lang="en-US" sz="900">
                <a:ln>
                  <a:noFill/>
                </a:ln>
                <a:solidFill>
                  <a:srgbClr val="FFFFFF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© Ashley Cooper/ globalwarmingimages.net</a:t>
            </a:r>
            <a:endParaRPr lang="fr-F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500"/>
              </a:spcBef>
              <a:spcAft>
                <a:spcPts val="800"/>
              </a:spcAft>
            </a:pPr>
            <a:r>
              <a:rPr lang="fr-FR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2792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t="9142" r="4022" b="2335"/>
          <a:stretch/>
        </p:blipFill>
        <p:spPr>
          <a:xfrm>
            <a:off x="4607859" y="752886"/>
            <a:ext cx="4536141" cy="6105114"/>
          </a:xfrm>
          <a:prstGeom prst="rect">
            <a:avLst/>
          </a:prstGeom>
        </p:spPr>
      </p:pic>
      <p:sp>
        <p:nvSpPr>
          <p:cNvPr id="3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>
                <a:solidFill>
                  <a:srgbClr val="002060"/>
                </a:solidFill>
              </a:rPr>
              <a:t>3</a:t>
            </a:r>
            <a:r>
              <a:rPr lang="fr-FR" sz="2000" b="1" dirty="0" smtClean="0">
                <a:solidFill>
                  <a:srgbClr val="002060"/>
                </a:solidFill>
              </a:rPr>
              <a:t>. </a:t>
            </a:r>
            <a:r>
              <a:rPr lang="fr-FR" sz="2000" b="1" dirty="0" err="1" smtClean="0">
                <a:solidFill>
                  <a:srgbClr val="002060"/>
                </a:solidFill>
              </a:rPr>
              <a:t>Situational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analysis</a:t>
            </a:r>
            <a:endParaRPr lang="fr-FR" sz="2000" b="1" dirty="0" smtClean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Key information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2269223" y="873441"/>
            <a:ext cx="179297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78696"/>
              </p:ext>
            </p:extLst>
          </p:nvPr>
        </p:nvGraphicFramePr>
        <p:xfrm>
          <a:off x="57709" y="2991290"/>
          <a:ext cx="4510635" cy="3744987"/>
        </p:xfrm>
        <a:graphic>
          <a:graphicData uri="http://schemas.openxmlformats.org/drawingml/2006/table">
            <a:tbl>
              <a:tblPr firstRow="1" firstCol="1" bandRow="1"/>
              <a:tblGrid>
                <a:gridCol w="2839134"/>
                <a:gridCol w="1671501"/>
              </a:tblGrid>
              <a:tr h="358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Length analyzed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19.8 km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Nature of the road surface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bare soil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bridges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culverts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fording sites and aprons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populated areas crossed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9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Altitude of the start </a:t>
                      </a: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point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Thabwa</a:t>
                      </a: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junction)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(SRTM 1”)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Altitude of the end </a:t>
                      </a: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point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Chikadza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 </a:t>
                      </a: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(SRTM 1”)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6" name="Connecteur droit avec flèche 5"/>
          <p:cNvCxnSpPr/>
          <p:nvPr/>
        </p:nvCxnSpPr>
        <p:spPr>
          <a:xfrm flipH="1">
            <a:off x="5326688" y="1516241"/>
            <a:ext cx="467678" cy="925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727691" y="1371537"/>
            <a:ext cx="2804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>
                <a:solidFill>
                  <a:schemeClr val="accent6">
                    <a:lumMod val="75000"/>
                  </a:schemeClr>
                </a:solidFill>
              </a:rPr>
              <a:t>Improvements</a:t>
            </a:r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accent6">
                    <a:lumMod val="75000"/>
                  </a:schemeClr>
                </a:solidFill>
              </a:rPr>
              <a:t>seen</a:t>
            </a:r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 slide 6</a:t>
            </a:r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6695670" y="3890499"/>
            <a:ext cx="317588" cy="1058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4872585" y="3869124"/>
            <a:ext cx="1859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err="1" smtClean="0">
                <a:solidFill>
                  <a:schemeClr val="accent6">
                    <a:lumMod val="75000"/>
                  </a:schemeClr>
                </a:solidFill>
              </a:rPr>
              <a:t>Improvement</a:t>
            </a:r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accent6">
                    <a:lumMod val="75000"/>
                  </a:schemeClr>
                </a:solidFill>
              </a:rPr>
              <a:t>seen</a:t>
            </a:r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 slide 7</a:t>
            </a:r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6695670" y="3996398"/>
            <a:ext cx="486180" cy="213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706429" y="2267952"/>
            <a:ext cx="1859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Damages </a:t>
            </a:r>
            <a:r>
              <a:rPr lang="fr-FR" sz="1200" dirty="0" err="1" smtClean="0">
                <a:solidFill>
                  <a:schemeClr val="accent6">
                    <a:lumMod val="75000"/>
                  </a:schemeClr>
                </a:solidFill>
              </a:rPr>
              <a:t>seen</a:t>
            </a:r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 slide 8</a:t>
            </a:r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 flipH="1" flipV="1">
            <a:off x="5476876" y="2362798"/>
            <a:ext cx="647700" cy="43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5695951" y="2406451"/>
            <a:ext cx="428625" cy="1658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 flipV="1">
            <a:off x="6200775" y="2876295"/>
            <a:ext cx="50196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6279805" y="2714291"/>
            <a:ext cx="1859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err="1" smtClean="0">
                <a:solidFill>
                  <a:schemeClr val="accent6">
                    <a:lumMod val="75000"/>
                  </a:schemeClr>
                </a:solidFill>
              </a:rPr>
              <a:t>Culverts</a:t>
            </a:r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accent6">
                    <a:lumMod val="75000"/>
                  </a:schemeClr>
                </a:solidFill>
              </a:rPr>
              <a:t>seen</a:t>
            </a:r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 slide 9</a:t>
            </a:r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397482" y="1607998"/>
            <a:ext cx="1859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Bridge</a:t>
            </a:r>
            <a:r>
              <a:rPr lang="fr-FR" sz="1200" dirty="0" smtClean="0"/>
              <a:t> </a:t>
            </a:r>
            <a:r>
              <a:rPr lang="fr-FR" sz="1200" dirty="0" err="1" smtClean="0">
                <a:solidFill>
                  <a:schemeClr val="accent6">
                    <a:lumMod val="75000"/>
                  </a:schemeClr>
                </a:solidFill>
              </a:rPr>
              <a:t>seen</a:t>
            </a:r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 slide 10</a:t>
            </a:r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 flipH="1" flipV="1">
            <a:off x="5372100" y="1732909"/>
            <a:ext cx="515304" cy="217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6054062" y="5411324"/>
            <a:ext cx="1859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err="1" smtClean="0">
                <a:solidFill>
                  <a:schemeClr val="accent6">
                    <a:lumMod val="75000"/>
                  </a:schemeClr>
                </a:solidFill>
              </a:rPr>
              <a:t>Fording</a:t>
            </a:r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 sites </a:t>
            </a:r>
            <a:r>
              <a:rPr lang="fr-FR" sz="1200" dirty="0" err="1" smtClean="0">
                <a:solidFill>
                  <a:schemeClr val="accent6">
                    <a:lumMod val="75000"/>
                  </a:schemeClr>
                </a:solidFill>
              </a:rPr>
              <a:t>seen</a:t>
            </a:r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</a:rPr>
              <a:t> slide 11</a:t>
            </a:r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0" name="Connecteur droit avec flèche 29"/>
          <p:cNvCxnSpPr/>
          <p:nvPr/>
        </p:nvCxnSpPr>
        <p:spPr>
          <a:xfrm flipV="1">
            <a:off x="7913959" y="5257800"/>
            <a:ext cx="433387" cy="2877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7913959" y="5545524"/>
            <a:ext cx="8776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H="1" flipV="1">
            <a:off x="5221914" y="1418339"/>
            <a:ext cx="571499" cy="95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30620" y="1191373"/>
            <a:ext cx="4572000" cy="16614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Bef>
                <a:spcPts val="500"/>
              </a:spcBef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symbol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following map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shows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location of the sites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analyzed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satellite images.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sites are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described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this document,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snapshots of full resolution satellite images (Pleiades image and the baseline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For an complete analysis of the sites, please refer to the report.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79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2"/>
          <p:cNvSpPr txBox="1">
            <a:spLocks/>
          </p:cNvSpPr>
          <p:nvPr/>
        </p:nvSpPr>
        <p:spPr>
          <a:xfrm>
            <a:off x="107504" y="1195718"/>
            <a:ext cx="9036496" cy="695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02060"/>
                </a:solidFill>
              </a:rPr>
              <a:t>The general state of the road is good. Since the baseline, it appears that the road has been rehabilitated and widened, in some locations from a width of approximately 5-6 m to 8-9 m.</a:t>
            </a:r>
            <a:endParaRPr lang="fr-FR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sz="1000" dirty="0" smtClean="0">
              <a:solidFill>
                <a:srgbClr val="00206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2269223" y="873441"/>
            <a:ext cx="179297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>
                <a:solidFill>
                  <a:srgbClr val="002060"/>
                </a:solidFill>
              </a:rPr>
              <a:t>3</a:t>
            </a:r>
            <a:r>
              <a:rPr lang="fr-FR" sz="2000" b="1" dirty="0" smtClean="0">
                <a:solidFill>
                  <a:srgbClr val="002060"/>
                </a:solidFill>
              </a:rPr>
              <a:t>. </a:t>
            </a:r>
            <a:r>
              <a:rPr lang="fr-FR" sz="2000" b="1" dirty="0" err="1" smtClean="0">
                <a:solidFill>
                  <a:srgbClr val="002060"/>
                </a:solidFill>
              </a:rPr>
              <a:t>Situational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analysis</a:t>
            </a:r>
            <a:endParaRPr lang="fr-FR" sz="2000" b="1" dirty="0" smtClean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General state of the road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88" y="1792601"/>
            <a:ext cx="6664072" cy="4992169"/>
          </a:xfrm>
          <a:prstGeom prst="rect">
            <a:avLst/>
          </a:prstGeom>
        </p:spPr>
      </p:pic>
      <p:sp>
        <p:nvSpPr>
          <p:cNvPr id="18" name="Sous-titre 2"/>
          <p:cNvSpPr txBox="1">
            <a:spLocks/>
          </p:cNvSpPr>
          <p:nvPr/>
        </p:nvSpPr>
        <p:spPr>
          <a:xfrm>
            <a:off x="6410455" y="3123131"/>
            <a:ext cx="3056275" cy="973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Non-exhaustive inventory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Refer to report for exhaustive assessment</a:t>
            </a:r>
            <a:endParaRPr lang="en-US" sz="1000" dirty="0" smtClean="0">
              <a:solidFill>
                <a:srgbClr val="002060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1409700" y="3380107"/>
            <a:ext cx="866857" cy="126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0" y="3230166"/>
            <a:ext cx="1775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B0F0"/>
                </a:solidFill>
              </a:rPr>
              <a:t>Baseline </a:t>
            </a:r>
            <a:r>
              <a:rPr lang="fr-FR" sz="1400" dirty="0" err="1" smtClean="0">
                <a:solidFill>
                  <a:srgbClr val="00B0F0"/>
                </a:solidFill>
              </a:rPr>
              <a:t>imagery</a:t>
            </a:r>
            <a:endParaRPr lang="fr-FR" sz="1400" dirty="0" smtClean="0">
              <a:solidFill>
                <a:srgbClr val="00B0F0"/>
              </a:solidFill>
            </a:endParaRPr>
          </a:p>
          <a:p>
            <a:r>
              <a:rPr lang="fr-FR" sz="1400" dirty="0" err="1" smtClean="0">
                <a:solidFill>
                  <a:srgbClr val="00B0F0"/>
                </a:solidFill>
              </a:rPr>
              <a:t>DigitalGlobe</a:t>
            </a:r>
            <a:r>
              <a:rPr lang="fr-FR" sz="1400" dirty="0" smtClean="0">
                <a:solidFill>
                  <a:srgbClr val="00B0F0"/>
                </a:solidFill>
              </a:rPr>
              <a:t> 50 cm</a:t>
            </a:r>
          </a:p>
          <a:p>
            <a:r>
              <a:rPr lang="fr-FR" sz="1400" dirty="0" smtClean="0">
                <a:solidFill>
                  <a:srgbClr val="00B0F0"/>
                </a:solidFill>
              </a:rPr>
              <a:t>(Google </a:t>
            </a:r>
            <a:r>
              <a:rPr lang="fr-FR" sz="1400" dirty="0" err="1" smtClean="0">
                <a:solidFill>
                  <a:srgbClr val="00B0F0"/>
                </a:solidFill>
              </a:rPr>
              <a:t>Earth</a:t>
            </a:r>
            <a:r>
              <a:rPr lang="fr-FR" sz="1400" dirty="0" smtClean="0">
                <a:solidFill>
                  <a:srgbClr val="00B0F0"/>
                </a:solidFill>
              </a:rPr>
              <a:t>)</a:t>
            </a:r>
            <a:endParaRPr lang="fr-FR" sz="1400" dirty="0">
              <a:solidFill>
                <a:srgbClr val="00B0F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068909" y="2118608"/>
            <a:ext cx="2007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B0F0"/>
                </a:solidFill>
              </a:rPr>
              <a:t>Post-</a:t>
            </a:r>
            <a:r>
              <a:rPr lang="fr-FR" sz="1400" dirty="0" err="1" smtClean="0">
                <a:solidFill>
                  <a:srgbClr val="00B0F0"/>
                </a:solidFill>
              </a:rPr>
              <a:t>event</a:t>
            </a:r>
            <a:r>
              <a:rPr lang="fr-FR" sz="1400" dirty="0" smtClean="0">
                <a:solidFill>
                  <a:srgbClr val="00B0F0"/>
                </a:solidFill>
              </a:rPr>
              <a:t> image</a:t>
            </a:r>
          </a:p>
          <a:p>
            <a:r>
              <a:rPr lang="fr-FR" sz="1400" dirty="0" smtClean="0">
                <a:solidFill>
                  <a:srgbClr val="00B0F0"/>
                </a:solidFill>
              </a:rPr>
              <a:t>Pléiades, 50 cm</a:t>
            </a:r>
            <a:endParaRPr lang="fr-FR" sz="1400" dirty="0">
              <a:solidFill>
                <a:srgbClr val="00B0F0"/>
              </a:solidFill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H="1">
            <a:off x="5916466" y="2441620"/>
            <a:ext cx="1152443" cy="825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1381125" y="5951857"/>
            <a:ext cx="866857" cy="126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-28575" y="5801916"/>
            <a:ext cx="1775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B0F0"/>
                </a:solidFill>
              </a:rPr>
              <a:t>Baseline </a:t>
            </a:r>
            <a:r>
              <a:rPr lang="fr-FR" sz="1400" dirty="0" err="1" smtClean="0">
                <a:solidFill>
                  <a:srgbClr val="00B0F0"/>
                </a:solidFill>
              </a:rPr>
              <a:t>imagery</a:t>
            </a:r>
            <a:endParaRPr lang="fr-FR" sz="1400" dirty="0" smtClean="0">
              <a:solidFill>
                <a:srgbClr val="00B0F0"/>
              </a:solidFill>
            </a:endParaRPr>
          </a:p>
          <a:p>
            <a:r>
              <a:rPr lang="fr-FR" sz="1400" dirty="0" err="1" smtClean="0">
                <a:solidFill>
                  <a:srgbClr val="00B0F0"/>
                </a:solidFill>
              </a:rPr>
              <a:t>DigitalGlobe</a:t>
            </a:r>
            <a:r>
              <a:rPr lang="fr-FR" sz="1400" dirty="0" smtClean="0">
                <a:solidFill>
                  <a:srgbClr val="00B0F0"/>
                </a:solidFill>
              </a:rPr>
              <a:t> 50 cm</a:t>
            </a:r>
          </a:p>
          <a:p>
            <a:r>
              <a:rPr lang="fr-FR" sz="1400" dirty="0" smtClean="0">
                <a:solidFill>
                  <a:srgbClr val="00B0F0"/>
                </a:solidFill>
              </a:rPr>
              <a:t>(Google </a:t>
            </a:r>
            <a:r>
              <a:rPr lang="fr-FR" sz="1400" dirty="0" err="1" smtClean="0">
                <a:solidFill>
                  <a:srgbClr val="00B0F0"/>
                </a:solidFill>
              </a:rPr>
              <a:t>Earth</a:t>
            </a:r>
            <a:r>
              <a:rPr lang="fr-FR" sz="1400" dirty="0" smtClean="0">
                <a:solidFill>
                  <a:srgbClr val="00B0F0"/>
                </a:solidFill>
              </a:rPr>
              <a:t>)</a:t>
            </a:r>
            <a:endParaRPr lang="fr-FR" sz="1400" dirty="0">
              <a:solidFill>
                <a:srgbClr val="00B0F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076448" y="5428637"/>
            <a:ext cx="2007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B0F0"/>
                </a:solidFill>
              </a:rPr>
              <a:t>Post-</a:t>
            </a:r>
            <a:r>
              <a:rPr lang="fr-FR" sz="1400" dirty="0" err="1" smtClean="0">
                <a:solidFill>
                  <a:srgbClr val="00B0F0"/>
                </a:solidFill>
              </a:rPr>
              <a:t>event</a:t>
            </a:r>
            <a:r>
              <a:rPr lang="fr-FR" sz="1400" dirty="0" smtClean="0">
                <a:solidFill>
                  <a:srgbClr val="00B0F0"/>
                </a:solidFill>
              </a:rPr>
              <a:t> image</a:t>
            </a:r>
          </a:p>
          <a:p>
            <a:r>
              <a:rPr lang="fr-FR" sz="1400" dirty="0" smtClean="0">
                <a:solidFill>
                  <a:srgbClr val="00B0F0"/>
                </a:solidFill>
              </a:rPr>
              <a:t>Pléiades, 50 cm</a:t>
            </a:r>
            <a:endParaRPr lang="fr-FR" sz="1400" dirty="0">
              <a:solidFill>
                <a:srgbClr val="00B0F0"/>
              </a:solidFill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 flipH="1">
            <a:off x="5924005" y="5751649"/>
            <a:ext cx="1152443" cy="825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07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2269223" y="873441"/>
            <a:ext cx="179297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>
                <a:solidFill>
                  <a:srgbClr val="002060"/>
                </a:solidFill>
              </a:rPr>
              <a:t>3</a:t>
            </a:r>
            <a:r>
              <a:rPr lang="fr-FR" sz="2000" b="1" dirty="0" smtClean="0">
                <a:solidFill>
                  <a:srgbClr val="002060"/>
                </a:solidFill>
              </a:rPr>
              <a:t>. </a:t>
            </a:r>
            <a:r>
              <a:rPr lang="fr-FR" sz="2000" b="1" dirty="0" err="1" smtClean="0">
                <a:solidFill>
                  <a:srgbClr val="002060"/>
                </a:solidFill>
              </a:rPr>
              <a:t>Situational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analysis</a:t>
            </a:r>
            <a:endParaRPr lang="fr-FR" sz="2000" b="1" dirty="0" smtClean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General state of the road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19" y="1478334"/>
            <a:ext cx="6361151" cy="4846040"/>
          </a:xfrm>
          <a:prstGeom prst="rect">
            <a:avLst/>
          </a:prstGeom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6410455" y="3123131"/>
            <a:ext cx="3056275" cy="973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Non-exhaustive inventory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Refer to report for exhaustive assessment</a:t>
            </a:r>
            <a:endParaRPr lang="en-US" sz="1000" dirty="0" smtClean="0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02678" y="992593"/>
            <a:ext cx="4208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Baseline </a:t>
            </a:r>
          </a:p>
          <a:p>
            <a:pPr algn="ctr"/>
            <a:r>
              <a:rPr lang="fr-FR" sz="1400" dirty="0" smtClean="0"/>
              <a:t>(</a:t>
            </a:r>
            <a:r>
              <a:rPr lang="fr-FR" sz="1400" dirty="0" err="1" smtClean="0"/>
              <a:t>DigitalGlobe</a:t>
            </a:r>
            <a:r>
              <a:rPr lang="fr-FR" sz="1400" dirty="0" smtClean="0"/>
              <a:t>, 50 cm Google </a:t>
            </a:r>
            <a:r>
              <a:rPr lang="fr-FR" sz="1400" dirty="0" err="1" smtClean="0"/>
              <a:t>Earth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4311386" y="996359"/>
            <a:ext cx="177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Post-</a:t>
            </a:r>
            <a:r>
              <a:rPr lang="fr-FR" sz="1400" dirty="0" err="1" smtClean="0"/>
              <a:t>event</a:t>
            </a:r>
            <a:r>
              <a:rPr lang="fr-FR" sz="1400" dirty="0" smtClean="0"/>
              <a:t> image </a:t>
            </a:r>
          </a:p>
          <a:p>
            <a:pPr algn="ctr"/>
            <a:r>
              <a:rPr lang="fr-FR" sz="1400" dirty="0" smtClean="0"/>
              <a:t>(Pléiades, 50 cm)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06310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2269223" y="873441"/>
            <a:ext cx="179297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>
                <a:solidFill>
                  <a:srgbClr val="002060"/>
                </a:solidFill>
              </a:rPr>
              <a:t>3</a:t>
            </a:r>
            <a:r>
              <a:rPr lang="fr-FR" sz="2000" b="1" dirty="0" smtClean="0">
                <a:solidFill>
                  <a:srgbClr val="002060"/>
                </a:solidFill>
              </a:rPr>
              <a:t>. </a:t>
            </a:r>
            <a:r>
              <a:rPr lang="fr-FR" sz="2000" b="1" dirty="0" err="1" smtClean="0">
                <a:solidFill>
                  <a:srgbClr val="002060"/>
                </a:solidFill>
              </a:rPr>
              <a:t>Situational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analysis</a:t>
            </a:r>
            <a:endParaRPr lang="fr-FR" sz="2000" b="1" dirty="0" smtClean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fr-FR" sz="2000" b="1" dirty="0" err="1" smtClean="0">
                <a:solidFill>
                  <a:srgbClr val="002060"/>
                </a:solidFill>
              </a:rPr>
              <a:t>Significant</a:t>
            </a:r>
            <a:r>
              <a:rPr lang="fr-FR" sz="2000" b="1" dirty="0" smtClean="0">
                <a:solidFill>
                  <a:srgbClr val="002060"/>
                </a:solidFill>
              </a:rPr>
              <a:t> damages</a:t>
            </a: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6410455" y="3123131"/>
            <a:ext cx="3056275" cy="973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Non-exhaustive inventory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Refer to report for exhaustive assessment</a:t>
            </a:r>
            <a:endParaRPr lang="en-US" sz="1000" dirty="0" smtClean="0">
              <a:solidFill>
                <a:srgbClr val="00206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20" y="1317811"/>
            <a:ext cx="6328593" cy="513671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43379" y="843329"/>
            <a:ext cx="4208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Baseline </a:t>
            </a:r>
          </a:p>
          <a:p>
            <a:pPr algn="ctr"/>
            <a:r>
              <a:rPr lang="fr-FR" sz="1400" dirty="0" smtClean="0"/>
              <a:t>(</a:t>
            </a:r>
            <a:r>
              <a:rPr lang="fr-FR" sz="1400" dirty="0" err="1" smtClean="0"/>
              <a:t>DigitalGlobe</a:t>
            </a:r>
            <a:r>
              <a:rPr lang="fr-FR" sz="1400" dirty="0" smtClean="0"/>
              <a:t>, 50 cm Google </a:t>
            </a:r>
            <a:r>
              <a:rPr lang="fr-FR" sz="1400" dirty="0" err="1" smtClean="0"/>
              <a:t>Earth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4320911" y="845527"/>
            <a:ext cx="177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Post-</a:t>
            </a:r>
            <a:r>
              <a:rPr lang="fr-FR" sz="1400" dirty="0" err="1" smtClean="0"/>
              <a:t>event</a:t>
            </a:r>
            <a:r>
              <a:rPr lang="fr-FR" sz="1400" dirty="0" smtClean="0"/>
              <a:t> image </a:t>
            </a:r>
          </a:p>
          <a:p>
            <a:pPr algn="ctr"/>
            <a:r>
              <a:rPr lang="fr-FR" sz="1400" dirty="0" smtClean="0"/>
              <a:t>(Pléiades, 50 cm)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23982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2269223" y="873441"/>
            <a:ext cx="179297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>
                <a:solidFill>
                  <a:srgbClr val="002060"/>
                </a:solidFill>
              </a:rPr>
              <a:t>3</a:t>
            </a:r>
            <a:r>
              <a:rPr lang="fr-FR" sz="2000" b="1" dirty="0" smtClean="0">
                <a:solidFill>
                  <a:srgbClr val="002060"/>
                </a:solidFill>
              </a:rPr>
              <a:t>. </a:t>
            </a:r>
            <a:r>
              <a:rPr lang="fr-FR" sz="2000" b="1" dirty="0" err="1" smtClean="0">
                <a:solidFill>
                  <a:srgbClr val="002060"/>
                </a:solidFill>
              </a:rPr>
              <a:t>Situational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analysis</a:t>
            </a:r>
            <a:endParaRPr lang="fr-FR" sz="2000" b="1" dirty="0" smtClean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State of the </a:t>
            </a:r>
            <a:r>
              <a:rPr lang="fr-FR" sz="2000" b="1" dirty="0" err="1" smtClean="0">
                <a:solidFill>
                  <a:srgbClr val="002060"/>
                </a:solidFill>
              </a:rPr>
              <a:t>culverts</a:t>
            </a:r>
            <a:endParaRPr lang="fr-FR" sz="2000" b="1" dirty="0" smtClean="0">
              <a:solidFill>
                <a:srgbClr val="00206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16" y="1429888"/>
            <a:ext cx="6050337" cy="49767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618" y="1052736"/>
            <a:ext cx="2528870" cy="189665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037" y="3155576"/>
            <a:ext cx="2506451" cy="167227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549898" y="4602116"/>
            <a:ext cx="167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bg1"/>
                </a:solidFill>
              </a:rPr>
              <a:t>Source ECHA (Burkina Faso)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900665" y="2718556"/>
            <a:ext cx="167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bg1"/>
                </a:solidFill>
              </a:rPr>
              <a:t>Source </a:t>
            </a:r>
            <a:r>
              <a:rPr lang="fr-FR" sz="900" dirty="0" err="1" smtClean="0">
                <a:solidFill>
                  <a:schemeClr val="bg1"/>
                </a:solidFill>
              </a:rPr>
              <a:t>SHIdF</a:t>
            </a:r>
            <a:r>
              <a:rPr lang="fr-FR" sz="900" dirty="0" smtClean="0">
                <a:solidFill>
                  <a:schemeClr val="bg1"/>
                </a:solidFill>
              </a:rPr>
              <a:t> (Togo)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13" name="Sous-titre 2"/>
          <p:cNvSpPr txBox="1">
            <a:spLocks/>
          </p:cNvSpPr>
          <p:nvPr/>
        </p:nvSpPr>
        <p:spPr>
          <a:xfrm>
            <a:off x="6458037" y="5034037"/>
            <a:ext cx="3056275" cy="973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Non-exhaustive inventory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Refer to report for exhaustive assessment</a:t>
            </a:r>
            <a:endParaRPr lang="en-US" sz="1000" dirty="0" smtClean="0">
              <a:solidFill>
                <a:srgbClr val="00206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79958" y="925429"/>
            <a:ext cx="4208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Baseline </a:t>
            </a:r>
          </a:p>
          <a:p>
            <a:pPr algn="ctr"/>
            <a:r>
              <a:rPr lang="fr-FR" sz="1400" dirty="0" smtClean="0"/>
              <a:t>(</a:t>
            </a:r>
            <a:r>
              <a:rPr lang="fr-FR" sz="1400" dirty="0" err="1" smtClean="0"/>
              <a:t>DigitalGlobe</a:t>
            </a:r>
            <a:r>
              <a:rPr lang="fr-FR" sz="1400" dirty="0" smtClean="0"/>
              <a:t>, 50 cm Google </a:t>
            </a:r>
            <a:r>
              <a:rPr lang="fr-FR" sz="1400" dirty="0" err="1" smtClean="0"/>
              <a:t>Earth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288666" y="929195"/>
            <a:ext cx="177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Post-</a:t>
            </a:r>
            <a:r>
              <a:rPr lang="fr-FR" sz="1400" dirty="0" err="1" smtClean="0"/>
              <a:t>event</a:t>
            </a:r>
            <a:r>
              <a:rPr lang="fr-FR" sz="1400" dirty="0" smtClean="0"/>
              <a:t> image </a:t>
            </a:r>
          </a:p>
          <a:p>
            <a:pPr algn="ctr"/>
            <a:r>
              <a:rPr lang="fr-FR" sz="1400" dirty="0" smtClean="0"/>
              <a:t>(Pléiades, 50 cm)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606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2269223" y="873441"/>
            <a:ext cx="179297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>
                <a:solidFill>
                  <a:srgbClr val="002060"/>
                </a:solidFill>
              </a:rPr>
              <a:t>3</a:t>
            </a:r>
            <a:r>
              <a:rPr lang="fr-FR" sz="2000" b="1" dirty="0" smtClean="0">
                <a:solidFill>
                  <a:srgbClr val="002060"/>
                </a:solidFill>
              </a:rPr>
              <a:t>. </a:t>
            </a:r>
            <a:r>
              <a:rPr lang="fr-FR" sz="2000" b="1" dirty="0" err="1" smtClean="0">
                <a:solidFill>
                  <a:srgbClr val="002060"/>
                </a:solidFill>
              </a:rPr>
              <a:t>Situational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analysis</a:t>
            </a:r>
            <a:endParaRPr lang="fr-FR" sz="2000" b="1" dirty="0" smtClean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State of the bridge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13" y="2187388"/>
            <a:ext cx="6221842" cy="2600885"/>
          </a:xfrm>
          <a:prstGeom prst="rect">
            <a:avLst/>
          </a:prstGeom>
        </p:spPr>
      </p:pic>
      <p:sp>
        <p:nvSpPr>
          <p:cNvPr id="7" name="Sous-titre 2"/>
          <p:cNvSpPr txBox="1">
            <a:spLocks/>
          </p:cNvSpPr>
          <p:nvPr/>
        </p:nvSpPr>
        <p:spPr>
          <a:xfrm>
            <a:off x="6410455" y="3123131"/>
            <a:ext cx="3056275" cy="973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Non-exhaustive inventory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Refer to report for exhaustive assessment</a:t>
            </a:r>
            <a:endParaRPr lang="en-US" sz="1000" dirty="0" smtClean="0">
              <a:solidFill>
                <a:srgbClr val="00206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31228" y="1701837"/>
            <a:ext cx="4208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Baseline </a:t>
            </a:r>
          </a:p>
          <a:p>
            <a:pPr algn="ctr"/>
            <a:r>
              <a:rPr lang="fr-FR" sz="1400" dirty="0" smtClean="0"/>
              <a:t>(</a:t>
            </a:r>
            <a:r>
              <a:rPr lang="fr-FR" sz="1400" dirty="0" err="1" smtClean="0"/>
              <a:t>DigitalGlobe</a:t>
            </a:r>
            <a:r>
              <a:rPr lang="fr-FR" sz="1400" dirty="0" smtClean="0"/>
              <a:t>, 50 cm Google </a:t>
            </a:r>
            <a:r>
              <a:rPr lang="fr-FR" sz="1400" dirty="0" err="1" smtClean="0"/>
              <a:t>Earth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4301861" y="1690482"/>
            <a:ext cx="177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Post-</a:t>
            </a:r>
            <a:r>
              <a:rPr lang="fr-FR" sz="1400" dirty="0" err="1" smtClean="0"/>
              <a:t>event</a:t>
            </a:r>
            <a:r>
              <a:rPr lang="fr-FR" sz="1400" dirty="0" smtClean="0"/>
              <a:t> image </a:t>
            </a:r>
          </a:p>
          <a:p>
            <a:pPr algn="ctr"/>
            <a:r>
              <a:rPr lang="fr-FR" sz="1400" dirty="0" smtClean="0"/>
              <a:t>(Pléiades, 50 cm)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38413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2269223" y="873441"/>
            <a:ext cx="179297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>
                <a:solidFill>
                  <a:srgbClr val="002060"/>
                </a:solidFill>
              </a:rPr>
              <a:t>3</a:t>
            </a:r>
            <a:r>
              <a:rPr lang="fr-FR" sz="2000" b="1" dirty="0" smtClean="0">
                <a:solidFill>
                  <a:srgbClr val="002060"/>
                </a:solidFill>
              </a:rPr>
              <a:t>. </a:t>
            </a:r>
            <a:r>
              <a:rPr lang="fr-FR" sz="2000" b="1" dirty="0" err="1" smtClean="0">
                <a:solidFill>
                  <a:srgbClr val="002060"/>
                </a:solidFill>
              </a:rPr>
              <a:t>Situational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analysis</a:t>
            </a:r>
            <a:endParaRPr lang="fr-FR" sz="2000" b="1" dirty="0" smtClean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State of the </a:t>
            </a:r>
            <a:r>
              <a:rPr lang="fr-FR" sz="2000" b="1" dirty="0" err="1" smtClean="0">
                <a:solidFill>
                  <a:srgbClr val="002060"/>
                </a:solidFill>
              </a:rPr>
              <a:t>fording</a:t>
            </a:r>
            <a:r>
              <a:rPr lang="fr-FR" sz="2000" b="1" dirty="0" smtClean="0">
                <a:solidFill>
                  <a:srgbClr val="002060"/>
                </a:solidFill>
              </a:rPr>
              <a:t> sites and aprons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47" y="1196172"/>
            <a:ext cx="6159436" cy="263175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45" y="3818965"/>
            <a:ext cx="6113226" cy="2614355"/>
          </a:xfrm>
          <a:prstGeom prst="rect">
            <a:avLst/>
          </a:prstGeom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6410455" y="3123131"/>
            <a:ext cx="3056275" cy="973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Non-exhaustive inventory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Refer to report for exhaustive assessment</a:t>
            </a:r>
            <a:endParaRPr lang="en-US" sz="1000" dirty="0" smtClean="0">
              <a:solidFill>
                <a:srgbClr val="00206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69328" y="739201"/>
            <a:ext cx="4208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Baseline </a:t>
            </a:r>
          </a:p>
          <a:p>
            <a:pPr algn="ctr"/>
            <a:r>
              <a:rPr lang="fr-FR" sz="1400" dirty="0" smtClean="0"/>
              <a:t>(</a:t>
            </a:r>
            <a:r>
              <a:rPr lang="fr-FR" sz="1400" dirty="0" err="1" smtClean="0"/>
              <a:t>DigitalGlobe</a:t>
            </a:r>
            <a:r>
              <a:rPr lang="fr-FR" sz="1400" dirty="0" smtClean="0"/>
              <a:t>, 50 cm Google </a:t>
            </a:r>
            <a:r>
              <a:rPr lang="fr-FR" sz="1400" dirty="0" err="1" smtClean="0"/>
              <a:t>Earth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4417744" y="739201"/>
            <a:ext cx="177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Post-</a:t>
            </a:r>
            <a:r>
              <a:rPr lang="fr-FR" sz="1400" dirty="0" err="1" smtClean="0"/>
              <a:t>event</a:t>
            </a:r>
            <a:r>
              <a:rPr lang="fr-FR" sz="1400" dirty="0" smtClean="0"/>
              <a:t> image </a:t>
            </a:r>
          </a:p>
          <a:p>
            <a:pPr algn="ctr"/>
            <a:r>
              <a:rPr lang="fr-FR" sz="1400" dirty="0" smtClean="0"/>
              <a:t>(Pléiades, 50 cm)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4383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>
                <a:solidFill>
                  <a:srgbClr val="002060"/>
                </a:solidFill>
              </a:rPr>
              <a:t>3</a:t>
            </a:r>
            <a:r>
              <a:rPr lang="fr-FR" sz="2000" b="1" dirty="0" smtClean="0">
                <a:solidFill>
                  <a:srgbClr val="002060"/>
                </a:solidFill>
              </a:rPr>
              <a:t>. </a:t>
            </a:r>
            <a:r>
              <a:rPr lang="fr-FR" sz="2000" b="1" dirty="0" err="1" smtClean="0">
                <a:solidFill>
                  <a:srgbClr val="002060"/>
                </a:solidFill>
              </a:rPr>
              <a:t>Situational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analysis</a:t>
            </a:r>
            <a:endParaRPr lang="fr-FR" sz="2000" b="1" dirty="0" smtClean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fr-FR" sz="2000" b="1" dirty="0" err="1" smtClean="0">
                <a:solidFill>
                  <a:srgbClr val="002060"/>
                </a:solidFill>
              </a:rPr>
              <a:t>Surrounding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activities</a:t>
            </a:r>
            <a:endParaRPr lang="fr-FR" sz="2000" b="1" dirty="0" smtClean="0">
              <a:solidFill>
                <a:srgbClr val="002060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6483813" y="1993355"/>
            <a:ext cx="3056275" cy="973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Non-exhaustive inventory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Refer to report for exhaustive assessment</a:t>
            </a:r>
            <a:endParaRPr lang="en-US" sz="1000" dirty="0" smtClean="0">
              <a:solidFill>
                <a:srgbClr val="00206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10" y="1375190"/>
            <a:ext cx="6052809" cy="25325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10" y="3907715"/>
            <a:ext cx="6052809" cy="260051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0029" y="3801740"/>
            <a:ext cx="2691533" cy="199742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467600" y="5568328"/>
            <a:ext cx="167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bg1"/>
                </a:solidFill>
              </a:rPr>
              <a:t>Source </a:t>
            </a:r>
            <a:r>
              <a:rPr lang="fr-FR" sz="900" dirty="0" err="1" smtClean="0">
                <a:solidFill>
                  <a:schemeClr val="bg1"/>
                </a:solidFill>
              </a:rPr>
              <a:t>WesternAG</a:t>
            </a:r>
            <a:r>
              <a:rPr lang="fr-FR" sz="900" dirty="0" smtClean="0">
                <a:solidFill>
                  <a:schemeClr val="bg1"/>
                </a:solidFill>
              </a:rPr>
              <a:t> (Delta Lake)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39552" y="879031"/>
            <a:ext cx="4208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Baseline </a:t>
            </a:r>
          </a:p>
          <a:p>
            <a:pPr algn="ctr"/>
            <a:r>
              <a:rPr lang="fr-FR" sz="1400" dirty="0" smtClean="0"/>
              <a:t>(</a:t>
            </a:r>
            <a:r>
              <a:rPr lang="fr-FR" sz="1400" dirty="0" err="1" smtClean="0"/>
              <a:t>DigitalGlobe</a:t>
            </a:r>
            <a:r>
              <a:rPr lang="fr-FR" sz="1400" dirty="0" smtClean="0"/>
              <a:t>, 50 cm Google </a:t>
            </a:r>
            <a:r>
              <a:rPr lang="fr-FR" sz="1400" dirty="0" err="1" smtClean="0"/>
              <a:t>Earth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218990" y="879031"/>
            <a:ext cx="177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Post-</a:t>
            </a:r>
            <a:r>
              <a:rPr lang="fr-FR" sz="1400" dirty="0" err="1" smtClean="0"/>
              <a:t>event</a:t>
            </a:r>
            <a:r>
              <a:rPr lang="fr-FR" sz="1400" dirty="0" smtClean="0"/>
              <a:t> image </a:t>
            </a:r>
          </a:p>
          <a:p>
            <a:pPr algn="ctr"/>
            <a:r>
              <a:rPr lang="fr-FR" sz="1400" dirty="0" smtClean="0"/>
              <a:t>(Pléiades, 50 cm)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34190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539552" y="116632"/>
            <a:ext cx="842493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4. Conclusion</a:t>
            </a: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107058" y="1319398"/>
            <a:ext cx="8966603" cy="4905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This study </a:t>
            </a:r>
            <a:r>
              <a:rPr lang="en-US" sz="2000" smtClean="0">
                <a:solidFill>
                  <a:srgbClr val="002060"/>
                </a:solidFill>
              </a:rPr>
              <a:t>confirmed Very High </a:t>
            </a:r>
            <a:r>
              <a:rPr lang="en-US" sz="2000" dirty="0">
                <a:solidFill>
                  <a:srgbClr val="002060"/>
                </a:solidFill>
              </a:rPr>
              <a:t>R</a:t>
            </a:r>
            <a:r>
              <a:rPr lang="en-US" sz="2000" smtClean="0">
                <a:solidFill>
                  <a:srgbClr val="002060"/>
                </a:solidFill>
              </a:rPr>
              <a:t>esolution Satellite capacities: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significant enlargements of </a:t>
            </a:r>
            <a:r>
              <a:rPr lang="en-US" sz="2000" dirty="0">
                <a:solidFill>
                  <a:srgbClr val="002060"/>
                </a:solidFill>
              </a:rPr>
              <a:t>a road </a:t>
            </a:r>
            <a:r>
              <a:rPr lang="en-US" sz="2000" dirty="0" smtClean="0">
                <a:solidFill>
                  <a:srgbClr val="002060"/>
                </a:solidFill>
              </a:rPr>
              <a:t>are visible</a:t>
            </a:r>
          </a:p>
          <a:p>
            <a:pPr lvl="0"/>
            <a:r>
              <a:rPr lang="en-US" sz="2000" dirty="0" smtClean="0">
                <a:solidFill>
                  <a:srgbClr val="002060"/>
                </a:solidFill>
              </a:rPr>
              <a:t>significant rehabilitations </a:t>
            </a:r>
            <a:r>
              <a:rPr lang="en-US" sz="2000" dirty="0">
                <a:solidFill>
                  <a:srgbClr val="002060"/>
                </a:solidFill>
              </a:rPr>
              <a:t>of the </a:t>
            </a:r>
            <a:r>
              <a:rPr lang="en-US" sz="2000" dirty="0" smtClean="0">
                <a:solidFill>
                  <a:srgbClr val="002060"/>
                </a:solidFill>
              </a:rPr>
              <a:t>road surface are visible</a:t>
            </a:r>
            <a:endParaRPr lang="fr-FR" sz="2000" dirty="0">
              <a:solidFill>
                <a:srgbClr val="002060"/>
              </a:solidFill>
            </a:endParaRPr>
          </a:p>
          <a:p>
            <a:pPr lvl="0"/>
            <a:r>
              <a:rPr lang="en-US" sz="2000" dirty="0">
                <a:solidFill>
                  <a:srgbClr val="002060"/>
                </a:solidFill>
              </a:rPr>
              <a:t>above a certain size, </a:t>
            </a:r>
            <a:r>
              <a:rPr lang="en-US" sz="2000" dirty="0" smtClean="0">
                <a:solidFill>
                  <a:srgbClr val="002060"/>
                </a:solidFill>
              </a:rPr>
              <a:t>damages </a:t>
            </a:r>
            <a:r>
              <a:rPr lang="en-US" sz="2000" dirty="0">
                <a:solidFill>
                  <a:srgbClr val="002060"/>
                </a:solidFill>
              </a:rPr>
              <a:t>in the </a:t>
            </a:r>
            <a:r>
              <a:rPr lang="en-US" sz="2000" dirty="0" smtClean="0">
                <a:solidFill>
                  <a:srgbClr val="002060"/>
                </a:solidFill>
              </a:rPr>
              <a:t>road surface are visible</a:t>
            </a:r>
          </a:p>
          <a:p>
            <a:pPr lvl="0"/>
            <a:r>
              <a:rPr lang="en-US" sz="2000" dirty="0" smtClean="0">
                <a:solidFill>
                  <a:srgbClr val="002060"/>
                </a:solidFill>
              </a:rPr>
              <a:t>water flows </a:t>
            </a:r>
            <a:r>
              <a:rPr lang="en-US" sz="2000" dirty="0">
                <a:solidFill>
                  <a:srgbClr val="002060"/>
                </a:solidFill>
              </a:rPr>
              <a:t>crossing a road </a:t>
            </a:r>
            <a:r>
              <a:rPr lang="en-US" sz="2000" dirty="0" smtClean="0">
                <a:solidFill>
                  <a:srgbClr val="002060"/>
                </a:solidFill>
              </a:rPr>
              <a:t>are visible</a:t>
            </a:r>
          </a:p>
          <a:p>
            <a:pPr lvl="0"/>
            <a:r>
              <a:rPr lang="en-US" sz="2000" dirty="0" smtClean="0">
                <a:solidFill>
                  <a:srgbClr val="002060"/>
                </a:solidFill>
              </a:rPr>
              <a:t>rehabilitations </a:t>
            </a:r>
            <a:r>
              <a:rPr lang="en-US" sz="2000" dirty="0">
                <a:solidFill>
                  <a:srgbClr val="002060"/>
                </a:solidFill>
              </a:rPr>
              <a:t>of aprons </a:t>
            </a:r>
            <a:r>
              <a:rPr lang="en-US" sz="2000" dirty="0" smtClean="0">
                <a:solidFill>
                  <a:srgbClr val="002060"/>
                </a:solidFill>
              </a:rPr>
              <a:t>are </a:t>
            </a:r>
            <a:r>
              <a:rPr lang="en-US" sz="2000" dirty="0">
                <a:solidFill>
                  <a:srgbClr val="002060"/>
                </a:solidFill>
              </a:rPr>
              <a:t>visible, in case of deposits </a:t>
            </a:r>
            <a:r>
              <a:rPr lang="en-US" sz="2000" dirty="0" smtClean="0">
                <a:solidFill>
                  <a:srgbClr val="002060"/>
                </a:solidFill>
              </a:rPr>
              <a:t>removal</a:t>
            </a:r>
          </a:p>
          <a:p>
            <a:pPr lvl="0"/>
            <a:r>
              <a:rPr lang="en-US" sz="2000" dirty="0" smtClean="0">
                <a:solidFill>
                  <a:srgbClr val="002060"/>
                </a:solidFill>
              </a:rPr>
              <a:t>construction </a:t>
            </a:r>
            <a:r>
              <a:rPr lang="en-US" sz="2000" dirty="0">
                <a:solidFill>
                  <a:srgbClr val="002060"/>
                </a:solidFill>
              </a:rPr>
              <a:t>sites like water projects (irrigation for example) are </a:t>
            </a:r>
            <a:r>
              <a:rPr lang="en-US" sz="2000" dirty="0" smtClean="0">
                <a:solidFill>
                  <a:srgbClr val="002060"/>
                </a:solidFill>
              </a:rPr>
              <a:t>visible</a:t>
            </a:r>
          </a:p>
          <a:p>
            <a:pPr lvl="0"/>
            <a:endParaRPr lang="en-US" sz="2000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Without ground truth, it wasn’t possible to assess which changes were not visible.</a:t>
            </a:r>
          </a:p>
          <a:p>
            <a:pPr marL="0" lvl="0" indent="0">
              <a:buNone/>
            </a:pPr>
            <a:endParaRPr lang="en-US" sz="2000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en-US" sz="2000" dirty="0">
                <a:solidFill>
                  <a:srgbClr val="002060"/>
                </a:solidFill>
              </a:rPr>
              <a:t>Considering </a:t>
            </a:r>
            <a:r>
              <a:rPr lang="en-US" sz="2000" dirty="0" smtClean="0">
                <a:solidFill>
                  <a:srgbClr val="002060"/>
                </a:solidFill>
              </a:rPr>
              <a:t>project monitoring and evaluation, the cost-benefit ratio of space-based observation needs to be compared with traditional methods (field mission).</a:t>
            </a:r>
            <a:endParaRPr lang="en-US" sz="2000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fr-FR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17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611560" y="3645024"/>
            <a:ext cx="8424936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CEOS </a:t>
            </a:r>
            <a:r>
              <a:rPr lang="fr-FR" sz="2000" b="1" dirty="0" err="1" smtClean="0">
                <a:solidFill>
                  <a:srgbClr val="002060"/>
                </a:solidFill>
              </a:rPr>
              <a:t>Recovery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Observatory</a:t>
            </a:r>
            <a:endParaRPr lang="fr-FR" sz="2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NEPAL DEMONSTRATOR – </a:t>
            </a:r>
            <a:r>
              <a:rPr lang="fr-FR" sz="2000" b="1" dirty="0" err="1" smtClean="0">
                <a:solidFill>
                  <a:srgbClr val="002060"/>
                </a:solidFill>
              </a:rPr>
              <a:t>October</a:t>
            </a:r>
            <a:r>
              <a:rPr lang="fr-FR" sz="2000" b="1" dirty="0" smtClean="0">
                <a:solidFill>
                  <a:srgbClr val="002060"/>
                </a:solidFill>
              </a:rPr>
              <a:t> 2016</a:t>
            </a:r>
          </a:p>
          <a:p>
            <a:pPr marL="0" indent="0">
              <a:buNone/>
            </a:pPr>
            <a:endParaRPr lang="fr-FR" sz="2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Progress on the monitoring of the reconstruction after the 2015 earthquake in the area of </a:t>
            </a:r>
            <a:r>
              <a:rPr lang="en-US" sz="2000" b="1" dirty="0" err="1" smtClean="0">
                <a:solidFill>
                  <a:srgbClr val="002060"/>
                </a:solidFill>
              </a:rPr>
              <a:t>Mainapokhari</a:t>
            </a:r>
            <a:endParaRPr lang="fr-FR" sz="2000" b="1" dirty="0" smtClean="0">
              <a:solidFill>
                <a:srgbClr val="00206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01" y="6087557"/>
            <a:ext cx="720079" cy="72007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2" y="6221008"/>
            <a:ext cx="1473472" cy="58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4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6853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871" y="-101867"/>
            <a:ext cx="4005366" cy="1920106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4"/>
          <a:stretch>
            <a:fillRect/>
          </a:stretch>
        </p:blipFill>
        <p:spPr>
          <a:xfrm>
            <a:off x="4004945" y="1786608"/>
            <a:ext cx="5139055" cy="5076825"/>
          </a:xfrm>
          <a:prstGeom prst="rect">
            <a:avLst/>
          </a:prstGeom>
        </p:spPr>
      </p:pic>
      <p:sp>
        <p:nvSpPr>
          <p:cNvPr id="3" name="Sous-titre 2"/>
          <p:cNvSpPr txBox="1">
            <a:spLocks/>
          </p:cNvSpPr>
          <p:nvPr/>
        </p:nvSpPr>
        <p:spPr>
          <a:xfrm>
            <a:off x="251520" y="163260"/>
            <a:ext cx="4089039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1. </a:t>
            </a:r>
            <a:r>
              <a:rPr lang="fr-FR" sz="2000" b="1" dirty="0" err="1" smtClean="0">
                <a:solidFill>
                  <a:srgbClr val="002060"/>
                </a:solidFill>
              </a:rPr>
              <a:t>Context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and </a:t>
            </a:r>
            <a:r>
              <a:rPr lang="fr-FR" sz="2000" b="1" dirty="0" err="1">
                <a:solidFill>
                  <a:srgbClr val="002060"/>
                </a:solidFill>
              </a:rPr>
              <a:t>overview</a:t>
            </a:r>
            <a:r>
              <a:rPr lang="fr-FR" sz="2000" b="1" dirty="0">
                <a:solidFill>
                  <a:srgbClr val="002060"/>
                </a:solidFill>
              </a:rPr>
              <a:t> of the </a:t>
            </a:r>
            <a:r>
              <a:rPr lang="fr-FR" sz="2000" b="1" dirty="0" err="1" smtClean="0">
                <a:solidFill>
                  <a:srgbClr val="002060"/>
                </a:solidFill>
              </a:rPr>
              <a:t>study</a:t>
            </a:r>
            <a:endParaRPr lang="fr-FR" sz="20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Agriculture in the area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251520" y="1142037"/>
            <a:ext cx="3938953" cy="3240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smtClean="0">
                <a:solidFill>
                  <a:srgbClr val="002060"/>
                </a:solidFill>
              </a:rPr>
              <a:t>Small-</a:t>
            </a:r>
            <a:r>
              <a:rPr lang="fr-FR" sz="1800" dirty="0" err="1" smtClean="0">
                <a:solidFill>
                  <a:srgbClr val="002060"/>
                </a:solidFill>
              </a:rPr>
              <a:t>scale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farm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sector</a:t>
            </a:r>
            <a:endParaRPr lang="fr-FR" sz="1800" dirty="0" smtClean="0">
              <a:solidFill>
                <a:srgbClr val="002060"/>
              </a:solidFill>
            </a:endParaRPr>
          </a:p>
          <a:p>
            <a:r>
              <a:rPr lang="fr-FR" sz="1800" dirty="0" smtClean="0">
                <a:solidFill>
                  <a:srgbClr val="002060"/>
                </a:solidFill>
              </a:rPr>
              <a:t>Subsidence agriculture</a:t>
            </a:r>
          </a:p>
          <a:p>
            <a:endParaRPr lang="fr-FR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sz="1800" dirty="0" err="1" smtClean="0">
                <a:solidFill>
                  <a:srgbClr val="002060"/>
                </a:solidFill>
              </a:rPr>
              <a:t>Crop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calendar</a:t>
            </a:r>
            <a:r>
              <a:rPr lang="fr-FR" sz="1800" dirty="0" smtClean="0">
                <a:solidFill>
                  <a:srgbClr val="002060"/>
                </a:solidFill>
              </a:rPr>
              <a:t> in the </a:t>
            </a:r>
            <a:r>
              <a:rPr lang="fr-FR" sz="1800" dirty="0" err="1" smtClean="0">
                <a:solidFill>
                  <a:srgbClr val="002060"/>
                </a:solidFill>
              </a:rPr>
              <a:t>Phalombe</a:t>
            </a:r>
            <a:r>
              <a:rPr lang="fr-FR" sz="1800" dirty="0" smtClean="0">
                <a:solidFill>
                  <a:srgbClr val="002060"/>
                </a:solidFill>
              </a:rPr>
              <a:t> District</a:t>
            </a:r>
            <a:endParaRPr lang="fr-FR" sz="1800" dirty="0">
              <a:solidFill>
                <a:srgbClr val="002060"/>
              </a:solidFill>
            </a:endParaRPr>
          </a:p>
        </p:txBody>
      </p:sp>
      <p:pic>
        <p:nvPicPr>
          <p:cNvPr id="11" name="Imag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971600" y="2611545"/>
            <a:ext cx="2289217" cy="2772569"/>
          </a:xfrm>
          <a:prstGeom prst="rect">
            <a:avLst/>
          </a:prstGeom>
        </p:spPr>
      </p:pic>
      <p:pic>
        <p:nvPicPr>
          <p:cNvPr id="12" name="Image 11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" y="5522503"/>
            <a:ext cx="2285172" cy="119273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325" y="-9811"/>
            <a:ext cx="336545" cy="182805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5635" y="1828050"/>
            <a:ext cx="309730" cy="1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6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1. </a:t>
            </a:r>
            <a:r>
              <a:rPr lang="fr-FR" sz="2000" b="1" dirty="0" err="1" smtClean="0">
                <a:solidFill>
                  <a:srgbClr val="002060"/>
                </a:solidFill>
              </a:rPr>
              <a:t>Context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and </a:t>
            </a:r>
            <a:r>
              <a:rPr lang="fr-FR" sz="2000" b="1" dirty="0" err="1">
                <a:solidFill>
                  <a:srgbClr val="002060"/>
                </a:solidFill>
              </a:rPr>
              <a:t>overview</a:t>
            </a:r>
            <a:r>
              <a:rPr lang="fr-FR" sz="2000" b="1" dirty="0">
                <a:solidFill>
                  <a:srgbClr val="002060"/>
                </a:solidFill>
              </a:rPr>
              <a:t> of the </a:t>
            </a:r>
            <a:r>
              <a:rPr lang="fr-FR" sz="2000" b="1" dirty="0" err="1" smtClean="0">
                <a:solidFill>
                  <a:srgbClr val="002060"/>
                </a:solidFill>
              </a:rPr>
              <a:t>study</a:t>
            </a:r>
            <a:endParaRPr lang="fr-FR" sz="2000" b="1" dirty="0" smtClean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Area of </a:t>
            </a:r>
            <a:r>
              <a:rPr lang="fr-FR" sz="2000" dirty="0" err="1" smtClean="0">
                <a:solidFill>
                  <a:srgbClr val="002060"/>
                </a:solidFill>
              </a:rPr>
              <a:t>interest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249702" y="3031872"/>
            <a:ext cx="4981722" cy="3672043"/>
          </a:xfrm>
          <a:prstGeom prst="rect">
            <a:avLst/>
          </a:prstGeom>
        </p:spPr>
      </p:pic>
      <p:sp>
        <p:nvSpPr>
          <p:cNvPr id="7" name="Sous-titre 2"/>
          <p:cNvSpPr txBox="1">
            <a:spLocks/>
          </p:cNvSpPr>
          <p:nvPr/>
        </p:nvSpPr>
        <p:spPr>
          <a:xfrm>
            <a:off x="107504" y="1116587"/>
            <a:ext cx="8970504" cy="3240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smtClean="0">
                <a:solidFill>
                  <a:srgbClr val="002060"/>
                </a:solidFill>
              </a:rPr>
              <a:t>25th of April 2015, 11:56, </a:t>
            </a:r>
            <a:r>
              <a:rPr lang="fr-FR" sz="1800" dirty="0" err="1" smtClean="0">
                <a:solidFill>
                  <a:srgbClr val="002060"/>
                </a:solidFill>
              </a:rPr>
              <a:t>Earthquake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with</a:t>
            </a:r>
            <a:r>
              <a:rPr lang="fr-FR" sz="1800" dirty="0" smtClean="0">
                <a:solidFill>
                  <a:srgbClr val="002060"/>
                </a:solidFill>
              </a:rPr>
              <a:t> a magnitude of 7.2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Heavy </a:t>
            </a:r>
            <a:r>
              <a:rPr lang="en-US" sz="1800" dirty="0">
                <a:solidFill>
                  <a:srgbClr val="002060"/>
                </a:solidFill>
              </a:rPr>
              <a:t>casualties as well as extensive building damages</a:t>
            </a:r>
          </a:p>
          <a:p>
            <a:r>
              <a:rPr lang="en-US" sz="1800" dirty="0">
                <a:solidFill>
                  <a:srgbClr val="002060"/>
                </a:solidFill>
              </a:rPr>
              <a:t>The International Charter has been triggered the 25th of April 2015 the by the Disaster Management Support (DMS) </a:t>
            </a:r>
            <a:r>
              <a:rPr lang="en-US" sz="1800" dirty="0" err="1">
                <a:solidFill>
                  <a:srgbClr val="002060"/>
                </a:solidFill>
              </a:rPr>
              <a:t>Programme</a:t>
            </a:r>
            <a:r>
              <a:rPr lang="en-US" sz="1800" dirty="0">
                <a:solidFill>
                  <a:srgbClr val="002060"/>
                </a:solidFill>
              </a:rPr>
              <a:t> Office of the Indian Space Research </a:t>
            </a:r>
            <a:r>
              <a:rPr lang="en-US" sz="1800" dirty="0" err="1">
                <a:solidFill>
                  <a:srgbClr val="002060"/>
                </a:solidFill>
              </a:rPr>
              <a:t>Organisation</a:t>
            </a:r>
            <a:r>
              <a:rPr lang="en-US" sz="1800" dirty="0">
                <a:solidFill>
                  <a:srgbClr val="002060"/>
                </a:solidFill>
              </a:rPr>
              <a:t> (ISRO) and UNITAR/UNOSAT on behalf of UNICEF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RO demonstrator : a</a:t>
            </a:r>
            <a:r>
              <a:rPr lang="fr-FR" sz="1800" dirty="0" err="1" smtClean="0">
                <a:solidFill>
                  <a:srgbClr val="002060"/>
                </a:solidFill>
              </a:rPr>
              <a:t>rea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>
                <a:solidFill>
                  <a:srgbClr val="002060"/>
                </a:solidFill>
              </a:rPr>
              <a:t>10 km x </a:t>
            </a:r>
            <a:r>
              <a:rPr lang="fr-FR" sz="1800" dirty="0" smtClean="0">
                <a:solidFill>
                  <a:srgbClr val="002060"/>
                </a:solidFill>
              </a:rPr>
              <a:t>10km, 80km </a:t>
            </a:r>
            <a:r>
              <a:rPr lang="fr-FR" sz="1800" dirty="0" err="1" smtClean="0">
                <a:solidFill>
                  <a:srgbClr val="002060"/>
                </a:solidFill>
              </a:rPr>
              <a:t>east</a:t>
            </a:r>
            <a:r>
              <a:rPr lang="fr-FR" sz="1800" dirty="0" smtClean="0">
                <a:solidFill>
                  <a:srgbClr val="002060"/>
                </a:solidFill>
              </a:rPr>
              <a:t> of </a:t>
            </a:r>
            <a:r>
              <a:rPr lang="fr-FR" sz="1800" dirty="0" err="1" smtClean="0">
                <a:solidFill>
                  <a:srgbClr val="002060"/>
                </a:solidFill>
              </a:rPr>
              <a:t>Kathmandu</a:t>
            </a:r>
            <a:endParaRPr lang="fr-FR" sz="1800" dirty="0">
              <a:solidFill>
                <a:srgbClr val="002060"/>
              </a:solidFill>
            </a:endParaRPr>
          </a:p>
        </p:txBody>
      </p:sp>
      <p:sp>
        <p:nvSpPr>
          <p:cNvPr id="2" name="Flèche vers le haut 1"/>
          <p:cNvSpPr/>
          <p:nvPr/>
        </p:nvSpPr>
        <p:spPr>
          <a:xfrm rot="18103277">
            <a:off x="575810" y="3840074"/>
            <a:ext cx="172115" cy="581564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89086" y="3853857"/>
            <a:ext cx="1925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>
                <a:solidFill>
                  <a:schemeClr val="bg1"/>
                </a:solidFill>
              </a:rPr>
              <a:t>Epicenter</a:t>
            </a:r>
            <a:r>
              <a:rPr lang="fr-FR" sz="1200" dirty="0" smtClean="0">
                <a:solidFill>
                  <a:schemeClr val="bg1"/>
                </a:solidFill>
              </a:rPr>
              <a:t> 80 km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047394" y="4282298"/>
            <a:ext cx="1184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0000"/>
                </a:solidFill>
              </a:rPr>
              <a:t>Area of </a:t>
            </a:r>
            <a:r>
              <a:rPr lang="fr-FR" sz="1200" dirty="0" err="1">
                <a:solidFill>
                  <a:srgbClr val="FF0000"/>
                </a:solidFill>
              </a:rPr>
              <a:t>I</a:t>
            </a:r>
            <a:r>
              <a:rPr lang="fr-FR" sz="1200" dirty="0" err="1" smtClean="0">
                <a:solidFill>
                  <a:srgbClr val="FF0000"/>
                </a:solidFill>
              </a:rPr>
              <a:t>nterest</a:t>
            </a:r>
            <a:endParaRPr lang="fr-FR" sz="1200" dirty="0">
              <a:solidFill>
                <a:srgbClr val="FF00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8" t="9945" r="18185" b="5163"/>
          <a:stretch/>
        </p:blipFill>
        <p:spPr>
          <a:xfrm>
            <a:off x="5414603" y="3031872"/>
            <a:ext cx="3549885" cy="364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9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2. Data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552" y="925436"/>
            <a:ext cx="8642839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Pleiades images acquired the 13</a:t>
            </a:r>
            <a:r>
              <a:rPr lang="en-US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June 2014 (10 months before the earthquake)</a:t>
            </a:r>
            <a:endParaRPr lang="fr-FR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Pleiades image acquired the 8</a:t>
            </a:r>
            <a:r>
              <a:rPr lang="en-US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May 2015 (13 days after the earthquake)</a:t>
            </a:r>
            <a:endParaRPr lang="fr-FR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Pleiades 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acquired the 7</a:t>
            </a:r>
            <a:r>
              <a:rPr lang="en-US" baseline="300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November 2016 (19 months after the earthquake)</a:t>
            </a:r>
            <a:endParaRPr lang="fr-FR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145804" y="2697795"/>
            <a:ext cx="8889023" cy="694592"/>
          </a:xfrm>
          <a:prstGeom prst="rightArrow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45804" y="2860425"/>
            <a:ext cx="2711697" cy="369332"/>
          </a:xfrm>
          <a:prstGeom prst="rect">
            <a:avLst/>
          </a:prstGeom>
          <a:noFill/>
          <a:ln w="158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2014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857501" y="2860425"/>
            <a:ext cx="2711697" cy="369332"/>
          </a:xfrm>
          <a:prstGeom prst="rect">
            <a:avLst/>
          </a:prstGeom>
          <a:noFill/>
          <a:ln w="158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2015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569198" y="2860425"/>
            <a:ext cx="2711697" cy="369332"/>
          </a:xfrm>
          <a:prstGeom prst="rect">
            <a:avLst/>
          </a:prstGeom>
          <a:noFill/>
          <a:ln w="158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2016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15" name="Connecteur droit avec flèche 14"/>
          <p:cNvCxnSpPr>
            <a:stCxn id="10" idx="0"/>
          </p:cNvCxnSpPr>
          <p:nvPr/>
        </p:nvCxnSpPr>
        <p:spPr>
          <a:xfrm>
            <a:off x="1501653" y="2860425"/>
            <a:ext cx="1832" cy="679814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56818" y="3497839"/>
            <a:ext cx="2289667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13/06/2014</a:t>
            </a:r>
            <a:endParaRPr lang="fr-FR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4359" y="2343871"/>
            <a:ext cx="10534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002060"/>
                </a:solidFill>
              </a:rPr>
              <a:t>25/04/2015</a:t>
            </a:r>
            <a:endParaRPr lang="fr-FR" sz="1400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3542939" y="2592343"/>
            <a:ext cx="5815" cy="63024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101" y="1886766"/>
            <a:ext cx="447675" cy="466725"/>
          </a:xfrm>
          <a:prstGeom prst="rect">
            <a:avLst/>
          </a:prstGeom>
        </p:spPr>
      </p:pic>
      <p:cxnSp>
        <p:nvCxnSpPr>
          <p:cNvPr id="20" name="Connecteur droit avec flèche 19"/>
          <p:cNvCxnSpPr/>
          <p:nvPr/>
        </p:nvCxnSpPr>
        <p:spPr>
          <a:xfrm>
            <a:off x="3611106" y="2860425"/>
            <a:ext cx="1832" cy="679814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466272" y="3507334"/>
            <a:ext cx="2289667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08/05/2015</a:t>
            </a:r>
            <a:endParaRPr lang="fr-FR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7764006" y="2860425"/>
            <a:ext cx="1832" cy="679814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669695" y="3510455"/>
            <a:ext cx="2289667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08/11/2016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796" y="3758256"/>
            <a:ext cx="841709" cy="52105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252" y="3769031"/>
            <a:ext cx="841709" cy="521058"/>
          </a:xfrm>
          <a:prstGeom prst="rect">
            <a:avLst/>
          </a:prstGeom>
        </p:spPr>
      </p:pic>
      <p:pic>
        <p:nvPicPr>
          <p:cNvPr id="29" name="Image 28"/>
          <p:cNvPicPr/>
          <p:nvPr/>
        </p:nvPicPr>
        <p:blipFill>
          <a:blip r:embed="rId5"/>
          <a:stretch>
            <a:fillRect/>
          </a:stretch>
        </p:blipFill>
        <p:spPr>
          <a:xfrm>
            <a:off x="1226931" y="4327760"/>
            <a:ext cx="1143658" cy="1217375"/>
          </a:xfrm>
          <a:prstGeom prst="rect">
            <a:avLst/>
          </a:prstGeom>
        </p:spPr>
      </p:pic>
      <p:pic>
        <p:nvPicPr>
          <p:cNvPr id="30" name="Image 29"/>
          <p:cNvPicPr/>
          <p:nvPr/>
        </p:nvPicPr>
        <p:blipFill>
          <a:blip r:embed="rId6"/>
          <a:stretch>
            <a:fillRect/>
          </a:stretch>
        </p:blipFill>
        <p:spPr>
          <a:xfrm>
            <a:off x="1226931" y="5584416"/>
            <a:ext cx="1143658" cy="121708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-61954" y="4684512"/>
            <a:ext cx="2285500" cy="683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</a:pPr>
            <a:r>
              <a:rPr lang="fr-FR" sz="16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Viewing</a:t>
            </a:r>
            <a:r>
              <a:rPr lang="fr-FR" sz="16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angle</a:t>
            </a:r>
          </a:p>
          <a:p>
            <a:pPr lv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</a:pPr>
            <a:r>
              <a:rPr lang="fr-FR" sz="16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°</a:t>
            </a:r>
            <a:endParaRPr lang="fr-FR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-61954" y="5913135"/>
            <a:ext cx="2285500" cy="683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</a:pPr>
            <a:r>
              <a:rPr lang="fr-FR" sz="16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Viewing</a:t>
            </a:r>
            <a:r>
              <a:rPr lang="fr-FR" sz="16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Angle</a:t>
            </a:r>
          </a:p>
          <a:p>
            <a:pPr lv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</a:pPr>
            <a:r>
              <a:rPr lang="fr-FR" sz="16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°</a:t>
            </a:r>
            <a:endParaRPr lang="fr-FR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16724" y="5609210"/>
            <a:ext cx="2285500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</a:pPr>
            <a:r>
              <a:rPr lang="fr-FR" sz="16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Viewing</a:t>
            </a:r>
            <a:r>
              <a:rPr lang="fr-FR" sz="16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angle: 29 °</a:t>
            </a:r>
            <a:endParaRPr lang="fr-FR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Image 34"/>
          <p:cNvPicPr/>
          <p:nvPr/>
        </p:nvPicPr>
        <p:blipFill>
          <a:blip r:embed="rId7"/>
          <a:stretch>
            <a:fillRect/>
          </a:stretch>
        </p:blipFill>
        <p:spPr>
          <a:xfrm>
            <a:off x="2983624" y="4319234"/>
            <a:ext cx="1257302" cy="1330596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982" y="3777920"/>
            <a:ext cx="841709" cy="521058"/>
          </a:xfrm>
          <a:prstGeom prst="rect">
            <a:avLst/>
          </a:prstGeom>
        </p:spPr>
      </p:pic>
      <p:pic>
        <p:nvPicPr>
          <p:cNvPr id="31" name="Image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147740" y="4317089"/>
            <a:ext cx="1232532" cy="1306282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669695" y="5584416"/>
            <a:ext cx="2285500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</a:pPr>
            <a:r>
              <a:rPr lang="fr-FR" sz="16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Viewing</a:t>
            </a:r>
            <a:r>
              <a:rPr lang="fr-FR" sz="16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angle: 17 °</a:t>
            </a:r>
            <a:endParaRPr lang="fr-FR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75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3. Building </a:t>
            </a:r>
            <a:r>
              <a:rPr lang="fr-FR" sz="2000" b="1" dirty="0" err="1" smtClean="0">
                <a:solidFill>
                  <a:srgbClr val="002060"/>
                </a:solidFill>
              </a:rPr>
              <a:t>grading</a:t>
            </a:r>
            <a:endParaRPr lang="fr-FR" sz="2000" b="1" dirty="0" smtClean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fr-FR" sz="2000" b="1" dirty="0" err="1" smtClean="0">
                <a:solidFill>
                  <a:srgbClr val="002060"/>
                </a:solidFill>
              </a:rPr>
              <a:t>Examples</a:t>
            </a:r>
            <a:endParaRPr lang="fr-FR" sz="2000" b="1" dirty="0" smtClean="0">
              <a:solidFill>
                <a:srgbClr val="002060"/>
              </a:solidFill>
            </a:endParaRPr>
          </a:p>
        </p:txBody>
      </p:sp>
      <p:sp>
        <p:nvSpPr>
          <p:cNvPr id="47" name="Rectangle 18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767758" y="5309455"/>
            <a:ext cx="208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>
              <a:latin typeface="Calibri" panose="020F050202020403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24" y="406464"/>
            <a:ext cx="4572245" cy="23920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8810" y="6374777"/>
            <a:ext cx="130035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13/06/2014</a:t>
            </a:r>
            <a:endParaRPr lang="fr-FR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53485" y="6374777"/>
            <a:ext cx="130035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08/05/2015</a:t>
            </a:r>
            <a:endParaRPr lang="fr-FR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lèche vers le haut 7"/>
          <p:cNvSpPr/>
          <p:nvPr/>
        </p:nvSpPr>
        <p:spPr>
          <a:xfrm rot="16200000">
            <a:off x="5129456" y="1015134"/>
            <a:ext cx="426027" cy="42203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31" y="2891990"/>
            <a:ext cx="3511424" cy="353212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306" y="2891990"/>
            <a:ext cx="3563070" cy="357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4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3. Buildings </a:t>
            </a:r>
            <a:r>
              <a:rPr lang="fr-FR" sz="2000" b="1" dirty="0" err="1" smtClean="0">
                <a:solidFill>
                  <a:srgbClr val="002060"/>
                </a:solidFill>
              </a:rPr>
              <a:t>grading</a:t>
            </a:r>
            <a:endParaRPr lang="fr-FR" sz="2000" b="1" dirty="0" smtClean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fr-FR" sz="2000" b="1" dirty="0" err="1" smtClean="0">
                <a:solidFill>
                  <a:srgbClr val="002060"/>
                </a:solidFill>
              </a:rPr>
              <a:t>Examples</a:t>
            </a:r>
            <a:endParaRPr lang="fr-FR" sz="2000" b="1" dirty="0" smtClean="0">
              <a:solidFill>
                <a:srgbClr val="002060"/>
              </a:solidFill>
            </a:endParaRPr>
          </a:p>
        </p:txBody>
      </p:sp>
      <p:sp>
        <p:nvSpPr>
          <p:cNvPr id="47" name="Rectangle 18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767758" y="5309455"/>
            <a:ext cx="208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>
              <a:latin typeface="Calibri" panose="020F050202020403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24" y="406464"/>
            <a:ext cx="4572245" cy="23920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8810" y="6374777"/>
            <a:ext cx="130035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13/06/2014</a:t>
            </a:r>
            <a:endParaRPr lang="fr-FR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8316" y="6374777"/>
            <a:ext cx="130035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08/05/2015</a:t>
            </a:r>
            <a:endParaRPr lang="fr-FR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lèche vers le haut 7"/>
          <p:cNvSpPr/>
          <p:nvPr/>
        </p:nvSpPr>
        <p:spPr>
          <a:xfrm rot="16200000">
            <a:off x="5094287" y="1788857"/>
            <a:ext cx="426027" cy="42203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14" y="2878660"/>
            <a:ext cx="3496117" cy="349611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725" y="2830114"/>
            <a:ext cx="3530844" cy="354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2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3. Buildings </a:t>
            </a:r>
            <a:r>
              <a:rPr lang="fr-FR" sz="2000" b="1" dirty="0" err="1" smtClean="0">
                <a:solidFill>
                  <a:srgbClr val="002060"/>
                </a:solidFill>
              </a:rPr>
              <a:t>grading</a:t>
            </a:r>
            <a:endParaRPr lang="fr-FR" sz="2000" b="1" dirty="0" smtClean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fr-FR" sz="2000" b="1" dirty="0" err="1" smtClean="0">
                <a:solidFill>
                  <a:srgbClr val="002060"/>
                </a:solidFill>
              </a:rPr>
              <a:t>Examples</a:t>
            </a:r>
            <a:endParaRPr lang="fr-FR" sz="2000" b="1" dirty="0" smtClean="0">
              <a:solidFill>
                <a:srgbClr val="002060"/>
              </a:solidFill>
            </a:endParaRPr>
          </a:p>
        </p:txBody>
      </p:sp>
      <p:sp>
        <p:nvSpPr>
          <p:cNvPr id="47" name="Rectangle 18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767758" y="5309455"/>
            <a:ext cx="2087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>
              <a:latin typeface="Calibri" panose="020F050202020403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24" y="406464"/>
            <a:ext cx="4572245" cy="23920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8810" y="6374777"/>
            <a:ext cx="130035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13/06/2014</a:t>
            </a:r>
            <a:endParaRPr lang="fr-FR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65111" y="6374777"/>
            <a:ext cx="130035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08/05/2015</a:t>
            </a:r>
            <a:endParaRPr lang="fr-FR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lèche vers le haut 7"/>
          <p:cNvSpPr/>
          <p:nvPr/>
        </p:nvSpPr>
        <p:spPr>
          <a:xfrm rot="16200000">
            <a:off x="5041534" y="2374441"/>
            <a:ext cx="426027" cy="42203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24" y="2848647"/>
            <a:ext cx="3567801" cy="356079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8450" y="2831382"/>
            <a:ext cx="3578057" cy="357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4. Damage </a:t>
            </a:r>
            <a:r>
              <a:rPr lang="fr-FR" sz="2000" b="1" dirty="0" err="1" smtClean="0">
                <a:solidFill>
                  <a:srgbClr val="002060"/>
                </a:solidFill>
              </a:rPr>
              <a:t>assessment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map</a:t>
            </a:r>
            <a:endParaRPr lang="fr-FR" sz="2000" b="1" dirty="0" smtClean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746" y="5380672"/>
            <a:ext cx="7801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err="1" smtClean="0">
                <a:solidFill>
                  <a:srgbClr val="002060"/>
                </a:solidFill>
              </a:rPr>
              <a:t>These</a:t>
            </a:r>
            <a:r>
              <a:rPr lang="fr-FR" dirty="0" smtClean="0">
                <a:solidFill>
                  <a:srgbClr val="002060"/>
                </a:solidFill>
              </a:rPr>
              <a:t> figures </a:t>
            </a:r>
            <a:r>
              <a:rPr lang="fr-FR" dirty="0" err="1" smtClean="0">
                <a:solidFill>
                  <a:srgbClr val="002060"/>
                </a:solidFill>
              </a:rPr>
              <a:t>should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be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taken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with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smtClean="0">
                <a:solidFill>
                  <a:srgbClr val="002060"/>
                </a:solidFill>
              </a:rPr>
              <a:t>caution. the </a:t>
            </a:r>
            <a:r>
              <a:rPr lang="fr-FR" dirty="0" err="1" smtClean="0">
                <a:solidFill>
                  <a:srgbClr val="002060"/>
                </a:solidFill>
              </a:rPr>
              <a:t>interpetation</a:t>
            </a:r>
            <a:r>
              <a:rPr lang="fr-FR" dirty="0" smtClean="0">
                <a:solidFill>
                  <a:srgbClr val="002060"/>
                </a:solidFill>
              </a:rPr>
              <a:t> on the post-</a:t>
            </a:r>
            <a:r>
              <a:rPr lang="fr-FR" dirty="0" err="1" smtClean="0">
                <a:solidFill>
                  <a:srgbClr val="002060"/>
                </a:solidFill>
              </a:rPr>
              <a:t>event</a:t>
            </a:r>
            <a:r>
              <a:rPr lang="fr-FR" dirty="0" smtClean="0">
                <a:solidFill>
                  <a:srgbClr val="002060"/>
                </a:solidFill>
              </a:rPr>
              <a:t> image </a:t>
            </a:r>
            <a:r>
              <a:rPr lang="fr-FR" dirty="0" err="1" smtClean="0">
                <a:solidFill>
                  <a:srgbClr val="002060"/>
                </a:solidFill>
              </a:rPr>
              <a:t>is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delicate</a:t>
            </a:r>
            <a:r>
              <a:rPr lang="fr-FR" dirty="0" smtClean="0">
                <a:solidFill>
                  <a:srgbClr val="002060"/>
                </a:solidFill>
              </a:rPr>
              <a:t> due to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the angle of the post-</a:t>
            </a:r>
            <a:r>
              <a:rPr lang="fr-FR" dirty="0" err="1" smtClean="0">
                <a:solidFill>
                  <a:srgbClr val="002060"/>
                </a:solidFill>
              </a:rPr>
              <a:t>disaster</a:t>
            </a:r>
            <a:r>
              <a:rPr lang="fr-FR" dirty="0" smtClean="0">
                <a:solidFill>
                  <a:srgbClr val="002060"/>
                </a:solidFill>
              </a:rPr>
              <a:t> image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the size of the buildings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dirty="0" smtClean="0">
              <a:solidFill>
                <a:srgbClr val="002060"/>
              </a:solidFill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146746" y="1258927"/>
          <a:ext cx="4605274" cy="3128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2637"/>
                <a:gridCol w="2302637"/>
              </a:tblGrid>
              <a:tr h="426122">
                <a:tc>
                  <a:txBody>
                    <a:bodyPr/>
                    <a:lstStyle/>
                    <a:p>
                      <a:pPr algn="l"/>
                      <a:r>
                        <a:rPr lang="fr-FR" sz="1600" b="0" dirty="0" err="1" smtClean="0">
                          <a:solidFill>
                            <a:srgbClr val="002060"/>
                          </a:solidFill>
                        </a:rPr>
                        <a:t>Number</a:t>
                      </a:r>
                      <a:r>
                        <a:rPr lang="fr-FR" sz="1600" b="0" dirty="0" smtClean="0">
                          <a:solidFill>
                            <a:srgbClr val="002060"/>
                          </a:solidFill>
                        </a:rPr>
                        <a:t> of buildings</a:t>
                      </a:r>
                      <a:endParaRPr lang="fr-FR" sz="16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rgbClr val="002060"/>
                          </a:solidFill>
                        </a:rPr>
                        <a:t>9246</a:t>
                      </a:r>
                      <a:endParaRPr lang="fr-FR" sz="16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45640">
                <a:tc>
                  <a:txBody>
                    <a:bodyPr/>
                    <a:lstStyle/>
                    <a:p>
                      <a:pPr algn="l"/>
                      <a:r>
                        <a:rPr kumimoji="0" lang="fr-FR" altLang="fr-F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Buildings </a:t>
                      </a:r>
                      <a:r>
                        <a:rPr kumimoji="0" lang="fr-FR" altLang="fr-FR" sz="1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constructed</a:t>
                      </a:r>
                      <a:r>
                        <a:rPr kumimoji="0" lang="fr-FR" altLang="fr-F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altLang="fr-FR" sz="1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between</a:t>
                      </a:r>
                      <a:r>
                        <a:rPr kumimoji="0" lang="fr-FR" altLang="fr-F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 13/06/2014 and the 08/05/2015 </a:t>
                      </a:r>
                      <a:endParaRPr lang="fr-FR" sz="16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rgbClr val="002060"/>
                          </a:solidFill>
                        </a:rPr>
                        <a:t> 287 (3 %)</a:t>
                      </a:r>
                      <a:endParaRPr lang="fr-FR" sz="16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65450">
                <a:tc>
                  <a:txBody>
                    <a:bodyPr/>
                    <a:lstStyle/>
                    <a:p>
                      <a:pPr algn="l"/>
                      <a:r>
                        <a:rPr kumimoji="0" lang="fr-FR" altLang="fr-F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Grade 1 (</a:t>
                      </a:r>
                      <a:r>
                        <a:rPr kumimoji="0" lang="fr-FR" altLang="fr-FR" sz="1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Negligeable</a:t>
                      </a:r>
                      <a:r>
                        <a:rPr kumimoji="0" lang="fr-FR" altLang="fr-F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</a:t>
                      </a:r>
                      <a:r>
                        <a:rPr kumimoji="0" lang="fr-FR" altLang="fr-FR" sz="1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moderate</a:t>
                      </a:r>
                      <a:r>
                        <a:rPr kumimoji="0" lang="fr-FR" altLang="fr-FR" sz="1600" b="0" i="0" u="none" strike="noStrike" kern="1200" cap="none" normalizeH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damage</a:t>
                      </a:r>
                      <a:r>
                        <a:rPr kumimoji="0" lang="fr-FR" altLang="fr-F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fr-FR" sz="16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rgbClr val="002060"/>
                          </a:solidFill>
                        </a:rPr>
                        <a:t>6747 (73 %)</a:t>
                      </a:r>
                      <a:endParaRPr lang="fr-FR" sz="16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665450">
                <a:tc>
                  <a:txBody>
                    <a:bodyPr/>
                    <a:lstStyle/>
                    <a:p>
                      <a:pPr algn="l"/>
                      <a:r>
                        <a:rPr kumimoji="0" lang="fr-FR" altLang="fr-F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Grade 2 (</a:t>
                      </a:r>
                      <a:r>
                        <a:rPr kumimoji="0" lang="fr-FR" altLang="fr-FR" sz="1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Substential</a:t>
                      </a:r>
                      <a:r>
                        <a:rPr kumimoji="0" lang="fr-FR" altLang="fr-FR" sz="1600" b="0" i="0" u="none" strike="noStrike" kern="1200" cap="none" normalizeH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</a:t>
                      </a:r>
                      <a:r>
                        <a:rPr kumimoji="0" lang="fr-FR" altLang="fr-FR" sz="1600" b="0" i="0" u="none" strike="noStrike" kern="1200" cap="none" normalizeH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very</a:t>
                      </a:r>
                      <a:r>
                        <a:rPr kumimoji="0" lang="fr-FR" altLang="fr-FR" sz="1600" b="0" i="0" u="none" strike="noStrike" kern="1200" cap="none" normalizeH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altLang="fr-FR" sz="1600" b="0" i="0" u="none" strike="noStrike" kern="1200" cap="none" normalizeH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heavy</a:t>
                      </a:r>
                      <a:r>
                        <a:rPr kumimoji="0" lang="fr-FR" altLang="fr-FR" sz="1600" b="0" i="0" u="none" strike="noStrike" kern="1200" cap="none" normalizeH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damage</a:t>
                      </a:r>
                      <a:r>
                        <a:rPr kumimoji="0" lang="fr-FR" altLang="fr-F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fr-FR" sz="16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rgbClr val="002060"/>
                          </a:solidFill>
                        </a:rPr>
                        <a:t>1786 (19 %)</a:t>
                      </a:r>
                      <a:endParaRPr lang="fr-FR" sz="16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26122">
                <a:tc>
                  <a:txBody>
                    <a:bodyPr/>
                    <a:lstStyle/>
                    <a:p>
                      <a:pPr algn="l"/>
                      <a:r>
                        <a:rPr kumimoji="0" lang="fr-FR" altLang="fr-F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Grade 3 (destruction)</a:t>
                      </a:r>
                      <a:endParaRPr lang="fr-FR" sz="16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fr-F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426 (5 %)</a:t>
                      </a:r>
                      <a:endParaRPr lang="fr-FR" sz="16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8" name="Image 7"/>
          <p:cNvPicPr/>
          <p:nvPr/>
        </p:nvPicPr>
        <p:blipFill>
          <a:blip r:embed="rId3"/>
          <a:stretch>
            <a:fillRect/>
          </a:stretch>
        </p:blipFill>
        <p:spPr>
          <a:xfrm>
            <a:off x="4816698" y="1052736"/>
            <a:ext cx="4244505" cy="425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9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5. </a:t>
            </a:r>
            <a:r>
              <a:rPr lang="fr-FR" sz="2000" b="1" dirty="0" err="1" smtClean="0">
                <a:solidFill>
                  <a:srgbClr val="002060"/>
                </a:solidFill>
              </a:rPr>
              <a:t>Recovery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map</a:t>
            </a:r>
            <a:endParaRPr lang="fr-FR" sz="2000" b="1" dirty="0" smtClean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746" y="5380672"/>
            <a:ext cx="60078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err="1" smtClean="0">
                <a:solidFill>
                  <a:srgbClr val="002060"/>
                </a:solidFill>
              </a:rPr>
              <a:t>These</a:t>
            </a:r>
            <a:r>
              <a:rPr lang="fr-FR" dirty="0" smtClean="0">
                <a:solidFill>
                  <a:srgbClr val="002060"/>
                </a:solidFill>
              </a:rPr>
              <a:t> figures </a:t>
            </a:r>
            <a:r>
              <a:rPr lang="fr-FR" dirty="0" err="1" smtClean="0">
                <a:solidFill>
                  <a:srgbClr val="002060"/>
                </a:solidFill>
              </a:rPr>
              <a:t>should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be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taken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with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smtClean="0">
                <a:solidFill>
                  <a:srgbClr val="002060"/>
                </a:solidFill>
              </a:rPr>
              <a:t>caution. the </a:t>
            </a:r>
            <a:r>
              <a:rPr lang="fr-FR" dirty="0" err="1" smtClean="0">
                <a:solidFill>
                  <a:srgbClr val="002060"/>
                </a:solidFill>
              </a:rPr>
              <a:t>interpetation</a:t>
            </a:r>
            <a:r>
              <a:rPr lang="fr-FR" dirty="0" smtClean="0">
                <a:solidFill>
                  <a:srgbClr val="002060"/>
                </a:solidFill>
              </a:rPr>
              <a:t> on the post-</a:t>
            </a:r>
            <a:r>
              <a:rPr lang="fr-FR" dirty="0" err="1" smtClean="0">
                <a:solidFill>
                  <a:srgbClr val="002060"/>
                </a:solidFill>
              </a:rPr>
              <a:t>event</a:t>
            </a:r>
            <a:r>
              <a:rPr lang="fr-FR" dirty="0" smtClean="0">
                <a:solidFill>
                  <a:srgbClr val="002060"/>
                </a:solidFill>
              </a:rPr>
              <a:t> image </a:t>
            </a:r>
            <a:r>
              <a:rPr lang="fr-FR" dirty="0" err="1" smtClean="0">
                <a:solidFill>
                  <a:srgbClr val="002060"/>
                </a:solidFill>
              </a:rPr>
              <a:t>is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delicate</a:t>
            </a:r>
            <a:r>
              <a:rPr lang="fr-FR" dirty="0" smtClean="0">
                <a:solidFill>
                  <a:srgbClr val="002060"/>
                </a:solidFill>
              </a:rPr>
              <a:t> due to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the angle of the post-</a:t>
            </a:r>
            <a:r>
              <a:rPr lang="fr-FR" dirty="0" err="1" smtClean="0">
                <a:solidFill>
                  <a:srgbClr val="002060"/>
                </a:solidFill>
              </a:rPr>
              <a:t>disaster</a:t>
            </a:r>
            <a:r>
              <a:rPr lang="fr-FR" dirty="0" smtClean="0">
                <a:solidFill>
                  <a:srgbClr val="002060"/>
                </a:solidFill>
              </a:rPr>
              <a:t> image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the size of the buildings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dirty="0" smtClean="0">
              <a:solidFill>
                <a:srgbClr val="002060"/>
              </a:solidFill>
            </a:endParaRPr>
          </a:p>
        </p:txBody>
      </p:sp>
      <p:pic>
        <p:nvPicPr>
          <p:cNvPr id="9" name="Image 8"/>
          <p:cNvPicPr/>
          <p:nvPr/>
        </p:nvPicPr>
        <p:blipFill>
          <a:blip r:embed="rId3"/>
          <a:stretch>
            <a:fillRect/>
          </a:stretch>
        </p:blipFill>
        <p:spPr>
          <a:xfrm>
            <a:off x="4893684" y="784776"/>
            <a:ext cx="4070804" cy="4077086"/>
          </a:xfrm>
          <a:prstGeom prst="rect">
            <a:avLst/>
          </a:prstGeom>
        </p:spPr>
      </p:pic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589824"/>
              </p:ext>
            </p:extLst>
          </p:nvPr>
        </p:nvGraphicFramePr>
        <p:xfrm>
          <a:off x="257049" y="1323787"/>
          <a:ext cx="4494971" cy="3978792"/>
        </p:xfrm>
        <a:graphic>
          <a:graphicData uri="http://schemas.openxmlformats.org/drawingml/2006/table">
            <a:tbl>
              <a:tblPr firstRow="1" firstCol="1" bandRow="1"/>
              <a:tblGrid>
                <a:gridCol w="3068405"/>
                <a:gridCol w="714275"/>
                <a:gridCol w="712291"/>
              </a:tblGrid>
              <a:tr h="471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number of buildings the 07/11/2016 (19 months after the EQ)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9655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buildings cleared up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2787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buildings without visible changes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6338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61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Buildings re-constructed identically between the 08/05/2015 and the 07/11/2016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134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stage "foundations excavated"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1.5 %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CFF"/>
                    </a:solidFill>
                  </a:tcPr>
                </a:tc>
              </a:tr>
              <a:tr h="2358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stage "walls erected"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36.6 %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FFFF"/>
                    </a:solidFill>
                  </a:tcPr>
                </a:tc>
              </a:tr>
              <a:tr h="2358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stage "construction complete" (roof visible)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FF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FF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61.9 %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FFC8"/>
                    </a:solidFill>
                  </a:tcPr>
                </a:tc>
              </a:tr>
              <a:tr h="47174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 buildings constructed between the 08/05/2015 and the 07/11/2016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3183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stage "foundations excavated"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0.1 %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CFF"/>
                    </a:solidFill>
                  </a:tcPr>
                </a:tc>
              </a:tr>
              <a:tr h="2358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stage "walls erected"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0.4 %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FFFF"/>
                    </a:solidFill>
                  </a:tcPr>
                </a:tc>
              </a:tr>
              <a:tr h="2358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stage "construction complete" (roof visible)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FF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3168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FF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99.5 %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FFC8"/>
                    </a:solidFill>
                  </a:tcPr>
                </a:tc>
              </a:tr>
            </a:tbl>
          </a:graphicData>
        </a:graphic>
      </p:graphicFrame>
      <p:pic>
        <p:nvPicPr>
          <p:cNvPr id="13" name="Imag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6152151" y="4939955"/>
            <a:ext cx="2991849" cy="12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7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6. </a:t>
            </a:r>
            <a:r>
              <a:rPr lang="fr-FR" sz="2000" b="1" dirty="0" err="1" smtClean="0">
                <a:solidFill>
                  <a:srgbClr val="002060"/>
                </a:solidFill>
              </a:rPr>
              <a:t>Recovery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map</a:t>
            </a:r>
            <a:endParaRPr lang="fr-FR" sz="2000" b="1" dirty="0" smtClean="0">
              <a:solidFill>
                <a:srgbClr val="002060"/>
              </a:solidFill>
            </a:endParaRPr>
          </a:p>
        </p:txBody>
      </p:sp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9102001"/>
              </p:ext>
            </p:extLst>
          </p:nvPr>
        </p:nvGraphicFramePr>
        <p:xfrm>
          <a:off x="1" y="1426916"/>
          <a:ext cx="2927838" cy="3681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4956898"/>
              </p:ext>
            </p:extLst>
          </p:nvPr>
        </p:nvGraphicFramePr>
        <p:xfrm>
          <a:off x="2852945" y="1426914"/>
          <a:ext cx="3309204" cy="3751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Graphique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0065365"/>
              </p:ext>
            </p:extLst>
          </p:nvPr>
        </p:nvGraphicFramePr>
        <p:xfrm>
          <a:off x="5780783" y="1426912"/>
          <a:ext cx="3441090" cy="3751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7635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7. </a:t>
            </a:r>
            <a:r>
              <a:rPr lang="fr-FR" sz="2000" b="1" dirty="0">
                <a:solidFill>
                  <a:srgbClr val="002060"/>
                </a:solidFill>
              </a:rPr>
              <a:t>State of the reconstruction by </a:t>
            </a:r>
            <a:r>
              <a:rPr lang="fr-FR" sz="2000" b="1" dirty="0" err="1">
                <a:solidFill>
                  <a:srgbClr val="002060"/>
                </a:solidFill>
              </a:rPr>
              <a:t>grading</a:t>
            </a:r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level</a:t>
            </a:r>
            <a:endParaRPr lang="fr-FR" sz="2000" b="1" dirty="0" smtClean="0">
              <a:solidFill>
                <a:srgbClr val="00206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443871"/>
              </p:ext>
            </p:extLst>
          </p:nvPr>
        </p:nvGraphicFramePr>
        <p:xfrm>
          <a:off x="539552" y="1381491"/>
          <a:ext cx="8200003" cy="4386264"/>
        </p:xfrm>
        <a:graphic>
          <a:graphicData uri="http://schemas.openxmlformats.org/drawingml/2006/table">
            <a:tbl>
              <a:tblPr firstRow="1" firstCol="1" bandRow="1"/>
              <a:tblGrid>
                <a:gridCol w="1258183"/>
                <a:gridCol w="1028451"/>
                <a:gridCol w="1382843"/>
                <a:gridCol w="1219894"/>
                <a:gridCol w="1219894"/>
                <a:gridCol w="1219894"/>
                <a:gridCol w="870844"/>
              </a:tblGrid>
              <a:tr h="1214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buildings cleared up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buildings without visible changes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Under re-construction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Foundations visible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Under re-construction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Walls erected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Re-construction complete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7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Level 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Negligeable to moderate damages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1756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( 26.0 %)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4963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( 73.6 %)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( 0.0 %)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( 0.4 %)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( 0.0 %)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6747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(100 %)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9"/>
                    </a:solidFill>
                  </a:tcPr>
                </a:tc>
              </a:tr>
              <a:tr h="13001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Level 2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Substantial to very heavy damages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717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( 40.1 %)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1043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( 58.4 %)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( 0.0 %)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( 1.2 %)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( 0.3 %)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1786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(100 %)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AB"/>
                    </a:solidFill>
                  </a:tcPr>
                </a:tc>
              </a:tr>
              <a:tr h="814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Level 3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Completely destroyed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284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( 66.7 %)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( 14.8 %)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( 0.0 %)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( 0.7 % 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( 17.8 %)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426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(100 %)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649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>
                <a:solidFill>
                  <a:srgbClr val="002060"/>
                </a:solidFill>
              </a:rPr>
              <a:t>7</a:t>
            </a:r>
            <a:r>
              <a:rPr lang="fr-FR" sz="2000" b="1" dirty="0" smtClean="0">
                <a:solidFill>
                  <a:srgbClr val="002060"/>
                </a:solidFill>
              </a:rPr>
              <a:t>. State of the reconstruction by </a:t>
            </a:r>
            <a:r>
              <a:rPr lang="fr-FR" sz="2000" b="1" dirty="0" err="1" smtClean="0">
                <a:solidFill>
                  <a:srgbClr val="002060"/>
                </a:solidFill>
              </a:rPr>
              <a:t>grading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level</a:t>
            </a:r>
            <a:endParaRPr lang="fr-FR" sz="2000" b="1" dirty="0" smtClean="0">
              <a:solidFill>
                <a:srgbClr val="002060"/>
              </a:solidFill>
            </a:endParaRPr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8744215"/>
              </p:ext>
            </p:extLst>
          </p:nvPr>
        </p:nvGraphicFramePr>
        <p:xfrm>
          <a:off x="-298939" y="1547060"/>
          <a:ext cx="3648808" cy="3027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1654573"/>
              </p:ext>
            </p:extLst>
          </p:nvPr>
        </p:nvGraphicFramePr>
        <p:xfrm>
          <a:off x="2224158" y="1547060"/>
          <a:ext cx="4740793" cy="4458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4653868"/>
              </p:ext>
            </p:extLst>
          </p:nvPr>
        </p:nvGraphicFramePr>
        <p:xfrm>
          <a:off x="5944747" y="1547060"/>
          <a:ext cx="3199253" cy="3174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8408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>
                <a:solidFill>
                  <a:srgbClr val="002060"/>
                </a:solidFill>
              </a:rPr>
              <a:t>1. </a:t>
            </a:r>
            <a:r>
              <a:rPr lang="fr-FR" sz="2000" b="1" dirty="0" err="1">
                <a:solidFill>
                  <a:srgbClr val="002060"/>
                </a:solidFill>
              </a:rPr>
              <a:t>Context</a:t>
            </a:r>
            <a:r>
              <a:rPr lang="fr-FR" sz="2000" b="1" dirty="0">
                <a:solidFill>
                  <a:srgbClr val="002060"/>
                </a:solidFill>
              </a:rPr>
              <a:t> and </a:t>
            </a:r>
            <a:r>
              <a:rPr lang="fr-FR" sz="2000" b="1" dirty="0" err="1">
                <a:solidFill>
                  <a:srgbClr val="002060"/>
                </a:solidFill>
              </a:rPr>
              <a:t>overview</a:t>
            </a:r>
            <a:r>
              <a:rPr lang="fr-FR" sz="2000" b="1" dirty="0">
                <a:solidFill>
                  <a:srgbClr val="002060"/>
                </a:solidFill>
              </a:rPr>
              <a:t> of the </a:t>
            </a:r>
            <a:r>
              <a:rPr lang="fr-FR" sz="2000" b="1" dirty="0" err="1">
                <a:solidFill>
                  <a:srgbClr val="002060"/>
                </a:solidFill>
              </a:rPr>
              <a:t>study</a:t>
            </a:r>
            <a:endParaRPr lang="fr-FR" sz="2000" b="1" dirty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fr-FR" sz="2000" dirty="0" err="1" smtClean="0">
                <a:solidFill>
                  <a:srgbClr val="002060"/>
                </a:solidFill>
              </a:rPr>
              <a:t>Imagery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</a:rPr>
              <a:t>used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994" y="980728"/>
            <a:ext cx="2959174" cy="2955371"/>
          </a:xfrm>
          <a:prstGeom prst="rect">
            <a:avLst/>
          </a:prstGeom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467544" y="3943448"/>
            <a:ext cx="2232248" cy="1933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SPOT-6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Pixel size: 6 m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25/07/2015</a:t>
            </a:r>
          </a:p>
          <a:p>
            <a:pPr marL="0" indent="0" algn="ctr">
              <a:buNone/>
            </a:pPr>
            <a:endParaRPr lang="en-US" sz="14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PAN 1.5 m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MS 6 m (3 VIS, 1 NIR)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Tasking on-demand</a:t>
            </a:r>
          </a:p>
          <a:p>
            <a:pPr marL="0" indent="0" algn="just">
              <a:buNone/>
            </a:pP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3419872" y="3943449"/>
            <a:ext cx="2448272" cy="2293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Sentinel-2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Pixel size: 10 m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30/07/2016</a:t>
            </a:r>
          </a:p>
          <a:p>
            <a:pPr marL="0" indent="0" algn="ctr">
              <a:buNone/>
            </a:pPr>
            <a:endParaRPr lang="en-US" sz="14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MS 10 m (3 VIS, </a:t>
            </a:r>
            <a:r>
              <a:rPr lang="en-US" sz="1400" dirty="0">
                <a:solidFill>
                  <a:srgbClr val="002060"/>
                </a:solidFill>
              </a:rPr>
              <a:t>1 NIR</a:t>
            </a:r>
            <a:r>
              <a:rPr lang="en-US" sz="1400" dirty="0" smtClean="0">
                <a:solidFill>
                  <a:srgbClr val="002060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MS 20 m (4 NIR, 2 SWIR)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MS 60 m (1 VIR, 1 NIR, 1 SWIR)</a:t>
            </a:r>
            <a:endParaRPr lang="en-US" sz="14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Systematic acquisition</a:t>
            </a:r>
            <a:endParaRPr lang="en-US" sz="14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14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6191672" y="3945118"/>
            <a:ext cx="2952328" cy="2292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Landsat-8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Pixel size: 30 m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25/07/2015</a:t>
            </a:r>
          </a:p>
          <a:p>
            <a:pPr marL="0" indent="0" algn="ctr">
              <a:buNone/>
            </a:pPr>
            <a:endParaRPr lang="en-US" sz="14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PAN 15 m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MS 30 </a:t>
            </a:r>
            <a:r>
              <a:rPr lang="en-US" sz="1400" dirty="0">
                <a:solidFill>
                  <a:srgbClr val="002060"/>
                </a:solidFill>
              </a:rPr>
              <a:t>m </a:t>
            </a:r>
            <a:r>
              <a:rPr lang="en-US" sz="1400" dirty="0" smtClean="0">
                <a:solidFill>
                  <a:srgbClr val="002060"/>
                </a:solidFill>
              </a:rPr>
              <a:t>(4 </a:t>
            </a:r>
            <a:r>
              <a:rPr lang="en-US" sz="1400" dirty="0">
                <a:solidFill>
                  <a:srgbClr val="002060"/>
                </a:solidFill>
              </a:rPr>
              <a:t>VIS, </a:t>
            </a:r>
            <a:r>
              <a:rPr lang="en-US" sz="1400" dirty="0" smtClean="0">
                <a:solidFill>
                  <a:srgbClr val="002060"/>
                </a:solidFill>
              </a:rPr>
              <a:t>1 NIR, 2 SWIR)</a:t>
            </a:r>
            <a:endParaRPr lang="en-US" sz="14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MS 100 </a:t>
            </a:r>
            <a:r>
              <a:rPr lang="en-US" sz="1400" dirty="0">
                <a:solidFill>
                  <a:srgbClr val="002060"/>
                </a:solidFill>
              </a:rPr>
              <a:t>m </a:t>
            </a:r>
            <a:r>
              <a:rPr lang="en-US" sz="1400" dirty="0" smtClean="0">
                <a:solidFill>
                  <a:srgbClr val="002060"/>
                </a:solidFill>
              </a:rPr>
              <a:t>(2 TIRS)</a:t>
            </a:r>
            <a:endParaRPr lang="en-US" sz="14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rgbClr val="002060"/>
                </a:solidFill>
              </a:rPr>
              <a:t>Systematic acquisition</a:t>
            </a:r>
          </a:p>
          <a:p>
            <a:pPr marL="0" indent="0" algn="ctr">
              <a:buNone/>
            </a:pPr>
            <a:endParaRPr lang="en-US" sz="14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en-US" sz="600" dirty="0">
              <a:solidFill>
                <a:srgbClr val="00206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05" y="980728"/>
            <a:ext cx="2951582" cy="295537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258" y="988077"/>
            <a:ext cx="2951012" cy="295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2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3127"/>
            <a:ext cx="6074873" cy="6074873"/>
          </a:xfrm>
          <a:prstGeom prst="rect">
            <a:avLst/>
          </a:prstGeom>
        </p:spPr>
      </p:pic>
      <p:sp>
        <p:nvSpPr>
          <p:cNvPr id="3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2. </a:t>
            </a:r>
            <a:r>
              <a:rPr lang="fr-FR" sz="2000" b="1" dirty="0" err="1" smtClean="0">
                <a:solidFill>
                  <a:srgbClr val="002060"/>
                </a:solidFill>
              </a:rPr>
              <a:t>Delineation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of agricultural areas (SPOT-6)</a:t>
            </a:r>
          </a:p>
          <a:p>
            <a:pPr marL="0" indent="0" algn="r">
              <a:buNone/>
            </a:pPr>
            <a:r>
              <a:rPr lang="fr-FR" sz="2000" dirty="0" err="1" smtClean="0">
                <a:solidFill>
                  <a:srgbClr val="002060"/>
                </a:solidFill>
              </a:rPr>
              <a:t>Interpretation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6553114" y="834804"/>
            <a:ext cx="2520280" cy="4896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Small </a:t>
            </a:r>
            <a:r>
              <a:rPr lang="en-US" sz="1400" dirty="0">
                <a:solidFill>
                  <a:srgbClr val="002060"/>
                </a:solidFill>
              </a:rPr>
              <a:t>isolated agricultural area</a:t>
            </a:r>
          </a:p>
          <a:p>
            <a:pPr marL="0" indent="0" algn="just">
              <a:buNone/>
            </a:pPr>
            <a:endParaRPr lang="en-US" sz="6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en-US" sz="6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Large agricultural areas. High density foliage and geometric patterns</a:t>
            </a:r>
          </a:p>
          <a:p>
            <a:pPr marL="0" indent="0" algn="just">
              <a:buNone/>
            </a:pPr>
            <a:endParaRPr lang="en-US" sz="6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Large agricultural areas. No active vegetation but geometric patterns.</a:t>
            </a:r>
          </a:p>
          <a:p>
            <a:pPr marL="0" indent="0" algn="just">
              <a:buNone/>
            </a:pPr>
            <a:endParaRPr lang="en-US" sz="6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Large agricultural areas in Mozambique. No active vegetation but geometric patterns. Isolated trees. Forest clearings</a:t>
            </a:r>
          </a:p>
          <a:p>
            <a:pPr marL="0" indent="0" algn="just">
              <a:buNone/>
            </a:pPr>
            <a:endParaRPr lang="en-US" sz="6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n-US" sz="1400" dirty="0" smtClean="0">
                <a:solidFill>
                  <a:srgbClr val="002060"/>
                </a:solidFill>
              </a:rPr>
              <a:t>Large area of abandoned </a:t>
            </a:r>
            <a:r>
              <a:rPr lang="en-US" sz="1400" dirty="0">
                <a:solidFill>
                  <a:srgbClr val="002060"/>
                </a:solidFill>
              </a:rPr>
              <a:t>agricultural land, covered by alluvial deposits. </a:t>
            </a:r>
            <a:r>
              <a:rPr lang="en-IE" sz="1400" dirty="0">
                <a:solidFill>
                  <a:srgbClr val="002060"/>
                </a:solidFill>
              </a:rPr>
              <a:t>A</a:t>
            </a:r>
            <a:r>
              <a:rPr lang="en-IE" sz="1400" dirty="0" smtClean="0">
                <a:solidFill>
                  <a:srgbClr val="002060"/>
                </a:solidFill>
              </a:rPr>
              <a:t>gricultural </a:t>
            </a:r>
            <a:r>
              <a:rPr lang="en-IE" sz="1400" dirty="0">
                <a:solidFill>
                  <a:srgbClr val="002060"/>
                </a:solidFill>
              </a:rPr>
              <a:t>area most affected by the 2015 </a:t>
            </a:r>
            <a:r>
              <a:rPr lang="en-IE" sz="1400" dirty="0" smtClean="0">
                <a:solidFill>
                  <a:srgbClr val="002060"/>
                </a:solidFill>
              </a:rPr>
              <a:t>floods</a:t>
            </a:r>
          </a:p>
          <a:p>
            <a:pPr marL="0" indent="0" algn="just">
              <a:buNone/>
            </a:pPr>
            <a:endParaRPr lang="en-IE" sz="6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n-IE" sz="1400" dirty="0" smtClean="0">
                <a:solidFill>
                  <a:srgbClr val="002060"/>
                </a:solidFill>
              </a:rPr>
              <a:t>Small </a:t>
            </a:r>
            <a:r>
              <a:rPr lang="en-IE" sz="1400" dirty="0">
                <a:solidFill>
                  <a:srgbClr val="002060"/>
                </a:solidFill>
              </a:rPr>
              <a:t>abandoned irrigated </a:t>
            </a:r>
            <a:r>
              <a:rPr lang="en-IE" sz="1400" dirty="0" smtClean="0">
                <a:solidFill>
                  <a:srgbClr val="002060"/>
                </a:solidFill>
              </a:rPr>
              <a:t>area (rice)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74255" y="335699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164730" y="432281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183779" y="459488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5370289"/>
              </p:ext>
            </p:extLst>
          </p:nvPr>
        </p:nvGraphicFramePr>
        <p:xfrm>
          <a:off x="6183779" y="4403812"/>
          <a:ext cx="3714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Image bitmap" r:id="rId5" imgW="1333333" imgH="838095" progId="Paint.Picture">
                  <p:embed/>
                </p:oleObj>
              </mc:Choice>
              <mc:Fallback>
                <p:oleObj name="Image bitmap" r:id="rId5" imgW="1333333" imgH="8380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3779" y="4403812"/>
                        <a:ext cx="371475" cy="23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Image 14"/>
          <p:cNvPicPr/>
          <p:nvPr/>
        </p:nvPicPr>
        <p:blipFill>
          <a:blip r:embed="rId7"/>
          <a:stretch>
            <a:fillRect/>
          </a:stretch>
        </p:blipFill>
        <p:spPr>
          <a:xfrm>
            <a:off x="6205982" y="5369632"/>
            <a:ext cx="363437" cy="233768"/>
          </a:xfrm>
          <a:prstGeom prst="rect">
            <a:avLst/>
          </a:prstGeom>
        </p:spPr>
      </p:pic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334445"/>
              </p:ext>
            </p:extLst>
          </p:nvPr>
        </p:nvGraphicFramePr>
        <p:xfrm>
          <a:off x="6169492" y="868326"/>
          <a:ext cx="361950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Image bitmap" r:id="rId8" imgW="1348857" imgH="823031" progId="Paint.Picture">
                  <p:embed/>
                </p:oleObj>
              </mc:Choice>
              <mc:Fallback>
                <p:oleObj name="Image bitmap" r:id="rId8" imgW="1348857" imgH="82303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492" y="868326"/>
                        <a:ext cx="361950" cy="23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3618589"/>
              </p:ext>
            </p:extLst>
          </p:nvPr>
        </p:nvGraphicFramePr>
        <p:xfrm>
          <a:off x="6183779" y="1453111"/>
          <a:ext cx="352425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Image bitmap" r:id="rId10" imgW="1333333" imgH="846072" progId="Paint.Picture">
                  <p:embed/>
                </p:oleObj>
              </mc:Choice>
              <mc:Fallback>
                <p:oleObj name="Image bitmap" r:id="rId10" imgW="1333333" imgH="84607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3779" y="1453111"/>
                        <a:ext cx="352425" cy="21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225822"/>
              </p:ext>
            </p:extLst>
          </p:nvPr>
        </p:nvGraphicFramePr>
        <p:xfrm>
          <a:off x="6164730" y="2234817"/>
          <a:ext cx="381000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Image bitmap" r:id="rId12" imgW="1340952" imgH="823031" progId="Paint.Picture">
                  <p:embed/>
                </p:oleObj>
              </mc:Choice>
              <mc:Fallback>
                <p:oleObj name="Image bitmap" r:id="rId12" imgW="1340952" imgH="82303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4730" y="2234817"/>
                        <a:ext cx="381000" cy="23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698092"/>
              </p:ext>
            </p:extLst>
          </p:nvPr>
        </p:nvGraphicFramePr>
        <p:xfrm>
          <a:off x="6173387" y="3207061"/>
          <a:ext cx="39052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Image bitmap" r:id="rId14" imgW="1394581" imgH="861135" progId="Paint.Picture">
                  <p:embed/>
                </p:oleObj>
              </mc:Choice>
              <mc:Fallback>
                <p:oleObj name="Image bitmap" r:id="rId14" imgW="1394581" imgH="86113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3387" y="3207061"/>
                        <a:ext cx="390525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535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719064" y="35133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3. </a:t>
            </a:r>
            <a:r>
              <a:rPr lang="fr-FR" sz="2000" b="1" dirty="0" err="1" smtClean="0">
                <a:solidFill>
                  <a:srgbClr val="002060"/>
                </a:solidFill>
              </a:rPr>
              <a:t>Studying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flood </a:t>
            </a:r>
            <a:r>
              <a:rPr lang="fr-FR" sz="2000" b="1" dirty="0" smtClean="0">
                <a:solidFill>
                  <a:srgbClr val="002060"/>
                </a:solidFill>
              </a:rPr>
              <a:t>impact on </a:t>
            </a:r>
            <a:r>
              <a:rPr lang="fr-FR" sz="2000" b="1" dirty="0">
                <a:solidFill>
                  <a:srgbClr val="002060"/>
                </a:solidFill>
              </a:rPr>
              <a:t>agricultural </a:t>
            </a:r>
            <a:r>
              <a:rPr lang="fr-FR" sz="2000" b="1" dirty="0" smtClean="0">
                <a:solidFill>
                  <a:srgbClr val="002060"/>
                </a:solidFill>
              </a:rPr>
              <a:t>areas (L8) </a:t>
            </a:r>
          </a:p>
          <a:p>
            <a:pPr marL="0" indent="0" algn="r"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Data </a:t>
            </a:r>
            <a:r>
              <a:rPr lang="fr-FR" sz="2000" dirty="0" err="1" smtClean="0">
                <a:solidFill>
                  <a:srgbClr val="002060"/>
                </a:solidFill>
              </a:rPr>
              <a:t>selection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124247" y="2175979"/>
            <a:ext cx="3933404" cy="1205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err="1" smtClean="0">
                <a:solidFill>
                  <a:srgbClr val="002060"/>
                </a:solidFill>
              </a:rPr>
              <a:t>Selection</a:t>
            </a:r>
            <a:r>
              <a:rPr lang="fr-FR" sz="1800" dirty="0" smtClean="0">
                <a:solidFill>
                  <a:srgbClr val="002060"/>
                </a:solidFill>
              </a:rPr>
              <a:t> of consistent dates </a:t>
            </a:r>
            <a:r>
              <a:rPr lang="fr-FR" sz="1800" dirty="0" err="1" smtClean="0">
                <a:solidFill>
                  <a:srgbClr val="002060"/>
                </a:solidFill>
              </a:rPr>
              <a:t>between</a:t>
            </a:r>
            <a:r>
              <a:rPr lang="fr-FR" sz="1800" dirty="0" smtClean="0">
                <a:solidFill>
                  <a:srgbClr val="002060"/>
                </a:solidFill>
              </a:rPr>
              <a:t> agricultural </a:t>
            </a:r>
            <a:r>
              <a:rPr lang="fr-FR" sz="1800" dirty="0" err="1" smtClean="0">
                <a:solidFill>
                  <a:srgbClr val="002060"/>
                </a:solidFill>
              </a:rPr>
              <a:t>seasons</a:t>
            </a:r>
            <a:r>
              <a:rPr lang="fr-FR" sz="1800" dirty="0" smtClean="0">
                <a:solidFill>
                  <a:srgbClr val="002060"/>
                </a:solidFill>
              </a:rPr>
              <a:t> to </a:t>
            </a:r>
            <a:r>
              <a:rPr lang="fr-FR" sz="1800" dirty="0" err="1" smtClean="0">
                <a:solidFill>
                  <a:srgbClr val="002060"/>
                </a:solidFill>
              </a:rPr>
              <a:t>facilitate</a:t>
            </a:r>
            <a:r>
              <a:rPr lang="fr-FR" sz="1800" dirty="0" smtClean="0">
                <a:solidFill>
                  <a:srgbClr val="002060"/>
                </a:solidFill>
              </a:rPr>
              <a:t> the </a:t>
            </a:r>
            <a:r>
              <a:rPr lang="fr-FR" sz="1800" dirty="0" err="1" smtClean="0">
                <a:solidFill>
                  <a:srgbClr val="002060"/>
                </a:solidFill>
              </a:rPr>
              <a:t>comparison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between</a:t>
            </a:r>
            <a:r>
              <a:rPr lang="fr-FR" sz="1800" dirty="0" smtClean="0">
                <a:solidFill>
                  <a:srgbClr val="002060"/>
                </a:solidFill>
              </a:rPr>
              <a:t> </a:t>
            </a:r>
            <a:r>
              <a:rPr lang="fr-FR" sz="1800" dirty="0" err="1" smtClean="0">
                <a:solidFill>
                  <a:srgbClr val="002060"/>
                </a:solidFill>
              </a:rPr>
              <a:t>them</a:t>
            </a:r>
            <a:endParaRPr lang="fr-FR" sz="1800" dirty="0">
              <a:solidFill>
                <a:srgbClr val="00206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46" y="4238031"/>
            <a:ext cx="4060422" cy="83084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266" y="1579265"/>
            <a:ext cx="4927058" cy="4869160"/>
          </a:xfrm>
          <a:prstGeom prst="rect">
            <a:avLst/>
          </a:prstGeom>
        </p:spPr>
      </p:pic>
      <p:sp>
        <p:nvSpPr>
          <p:cNvPr id="10" name="Accolade fermante 9"/>
          <p:cNvSpPr/>
          <p:nvPr/>
        </p:nvSpPr>
        <p:spPr>
          <a:xfrm rot="16200000">
            <a:off x="7985677" y="1303630"/>
            <a:ext cx="303012" cy="37533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Accolade fermante 11"/>
          <p:cNvSpPr/>
          <p:nvPr/>
        </p:nvSpPr>
        <p:spPr>
          <a:xfrm rot="16200000">
            <a:off x="7337977" y="1313155"/>
            <a:ext cx="303012" cy="37533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Accolade fermante 12"/>
          <p:cNvSpPr/>
          <p:nvPr/>
        </p:nvSpPr>
        <p:spPr>
          <a:xfrm rot="16200000">
            <a:off x="5423452" y="1313155"/>
            <a:ext cx="303012" cy="37533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Sous-titre 2"/>
          <p:cNvSpPr txBox="1">
            <a:spLocks/>
          </p:cNvSpPr>
          <p:nvPr/>
        </p:nvSpPr>
        <p:spPr>
          <a:xfrm>
            <a:off x="5428930" y="1088872"/>
            <a:ext cx="311105" cy="486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>
                <a:solidFill>
                  <a:srgbClr val="002060"/>
                </a:solidFill>
              </a:rPr>
              <a:t>1</a:t>
            </a:r>
            <a:endParaRPr lang="fr-FR" sz="1800" dirty="0">
              <a:solidFill>
                <a:srgbClr val="002060"/>
              </a:solidFill>
            </a:endParaRPr>
          </a:p>
        </p:txBody>
      </p:sp>
      <p:sp>
        <p:nvSpPr>
          <p:cNvPr id="15" name="Sous-titre 2"/>
          <p:cNvSpPr txBox="1">
            <a:spLocks/>
          </p:cNvSpPr>
          <p:nvPr/>
        </p:nvSpPr>
        <p:spPr>
          <a:xfrm>
            <a:off x="7362505" y="1071208"/>
            <a:ext cx="311105" cy="486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>
                <a:solidFill>
                  <a:srgbClr val="002060"/>
                </a:solidFill>
              </a:rPr>
              <a:t>2</a:t>
            </a:r>
            <a:endParaRPr lang="fr-FR" sz="1800" dirty="0">
              <a:solidFill>
                <a:srgbClr val="002060"/>
              </a:solidFill>
            </a:endParaRPr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7994695" y="1070315"/>
            <a:ext cx="311105" cy="486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>
                <a:solidFill>
                  <a:srgbClr val="002060"/>
                </a:solidFill>
              </a:rPr>
              <a:t>3</a:t>
            </a:r>
            <a:endParaRPr lang="fr-FR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2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719064" y="35133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 smtClean="0">
                <a:solidFill>
                  <a:srgbClr val="002060"/>
                </a:solidFill>
              </a:rPr>
              <a:t>3. </a:t>
            </a:r>
            <a:r>
              <a:rPr lang="fr-FR" sz="2000" b="1" dirty="0" err="1" smtClean="0">
                <a:solidFill>
                  <a:srgbClr val="002060"/>
                </a:solidFill>
              </a:rPr>
              <a:t>Studying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flood </a:t>
            </a:r>
            <a:r>
              <a:rPr lang="fr-FR" sz="2000" b="1" dirty="0" smtClean="0">
                <a:solidFill>
                  <a:srgbClr val="002060"/>
                </a:solidFill>
              </a:rPr>
              <a:t>impact on </a:t>
            </a:r>
            <a:r>
              <a:rPr lang="fr-FR" sz="2000" b="1" dirty="0">
                <a:solidFill>
                  <a:srgbClr val="002060"/>
                </a:solidFill>
              </a:rPr>
              <a:t>agricultural </a:t>
            </a:r>
            <a:r>
              <a:rPr lang="fr-FR" sz="2000" b="1" dirty="0" smtClean="0">
                <a:solidFill>
                  <a:srgbClr val="002060"/>
                </a:solidFill>
              </a:rPr>
              <a:t>areas (L8) </a:t>
            </a:r>
          </a:p>
          <a:p>
            <a:pPr marL="0" indent="0" algn="r">
              <a:buNone/>
            </a:pPr>
            <a:r>
              <a:rPr lang="fr-FR" sz="2000" dirty="0" err="1" smtClean="0">
                <a:solidFill>
                  <a:srgbClr val="002060"/>
                </a:solidFill>
              </a:rPr>
              <a:t>Processing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07504" y="1453948"/>
            <a:ext cx="2952328" cy="2947453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>
          <a:blip r:embed="rId4"/>
          <a:stretch>
            <a:fillRect/>
          </a:stretch>
        </p:blipFill>
        <p:spPr>
          <a:xfrm>
            <a:off x="3101125" y="1460516"/>
            <a:ext cx="2952328" cy="2957219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5"/>
          <a:stretch>
            <a:fillRect/>
          </a:stretch>
        </p:blipFill>
        <p:spPr>
          <a:xfrm>
            <a:off x="6107549" y="1460516"/>
            <a:ext cx="2966185" cy="29572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4" y="4365160"/>
            <a:ext cx="2915980" cy="1467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IE" sz="1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Season 2013 - 2014</a:t>
            </a:r>
            <a:endParaRPr lang="fr-FR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IE" sz="1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Coloured composition </a:t>
            </a:r>
            <a:endParaRPr lang="fr-FR" sz="14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Blue </a:t>
            </a:r>
            <a:r>
              <a:rPr lang="en-IE" sz="1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band : 10/12/2013</a:t>
            </a:r>
            <a:endParaRPr lang="fr-FR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 band : 04/06/2014</a:t>
            </a:r>
            <a:endParaRPr lang="fr-FR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IE" sz="1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 band : 07/08/2014</a:t>
            </a:r>
            <a:endParaRPr lang="fr-FR" sz="1400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19299" y="4391918"/>
            <a:ext cx="2915980" cy="1467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IE" sz="16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Season 2014 - 201</a:t>
            </a:r>
            <a:r>
              <a:rPr lang="fr-FR" sz="16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fr-FR" sz="1600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IE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Coloured composition </a:t>
            </a:r>
            <a:endParaRPr lang="fr-FR" sz="1400" b="1" dirty="0" smtClean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Blue </a:t>
            </a:r>
            <a:r>
              <a:rPr lang="en-IE" sz="1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band : </a:t>
            </a:r>
            <a:r>
              <a:rPr lang="en-IE" sz="1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13/12/2014</a:t>
            </a:r>
            <a:endParaRPr lang="fr-FR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 band : </a:t>
            </a:r>
            <a:r>
              <a:rPr lang="en-IE" sz="1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07/06/2015</a:t>
            </a:r>
            <a:endParaRPr lang="fr-FR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IE" sz="1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 band : </a:t>
            </a:r>
            <a:r>
              <a:rPr lang="en-IE" sz="1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25/07/2015</a:t>
            </a:r>
            <a:endParaRPr lang="fr-FR" sz="1400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49268" y="4397483"/>
            <a:ext cx="2915980" cy="1467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IE" sz="1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Season </a:t>
            </a:r>
            <a:r>
              <a:rPr lang="en-IE" sz="16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n-IE" sz="1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IE" sz="16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fr-FR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IE" sz="14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Coloured composition </a:t>
            </a:r>
            <a:endParaRPr lang="fr-FR" sz="1400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Blue </a:t>
            </a:r>
            <a:r>
              <a:rPr lang="en-IE" sz="1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band : </a:t>
            </a:r>
            <a:r>
              <a:rPr lang="en-IE" sz="1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14/11/201</a:t>
            </a:r>
            <a:r>
              <a:rPr lang="fr-FR" sz="1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fr-FR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 band : </a:t>
            </a:r>
            <a:r>
              <a:rPr lang="en-IE" sz="1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24/05/201</a:t>
            </a:r>
            <a:r>
              <a:rPr lang="fr-FR" sz="1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fr-FR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IE" sz="1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 band : </a:t>
            </a:r>
            <a:r>
              <a:rPr lang="en-IE" sz="1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27/07/2016</a:t>
            </a:r>
            <a:endParaRPr lang="fr-FR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7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539552" y="116632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5C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000" b="1" dirty="0">
                <a:solidFill>
                  <a:srgbClr val="002060"/>
                </a:solidFill>
              </a:rPr>
              <a:t>3. </a:t>
            </a:r>
            <a:r>
              <a:rPr lang="fr-FR" sz="2000" b="1" dirty="0" err="1">
                <a:solidFill>
                  <a:srgbClr val="002060"/>
                </a:solidFill>
              </a:rPr>
              <a:t>Studying</a:t>
            </a:r>
            <a:r>
              <a:rPr lang="fr-FR" sz="2000" b="1" dirty="0">
                <a:solidFill>
                  <a:srgbClr val="002060"/>
                </a:solidFill>
              </a:rPr>
              <a:t> flood impact on agricultural areas (L8) </a:t>
            </a:r>
          </a:p>
          <a:p>
            <a:pPr marL="0" indent="0" algn="r">
              <a:buNone/>
            </a:pPr>
            <a:r>
              <a:rPr lang="fr-FR" sz="2000" dirty="0" smtClean="0">
                <a:solidFill>
                  <a:srgbClr val="002060"/>
                </a:solidFill>
              </a:rPr>
              <a:t>Land-use description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45" y="1394048"/>
            <a:ext cx="9034455" cy="546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7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TM04033929[[fn=Ardoise]]</Template>
  <TotalTime>20430</TotalTime>
  <Words>2485</Words>
  <Application>Microsoft Office PowerPoint</Application>
  <PresentationFormat>Affichage à l'écran (4:3)</PresentationFormat>
  <Paragraphs>567</Paragraphs>
  <Slides>49</Slides>
  <Notes>49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1" baseType="lpstr">
      <vt:lpstr>Thème Office</vt:lpstr>
      <vt:lpstr>Image bitmap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SERTIT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Agwilh</dc:creator>
  <cp:lastModifiedBy>Collet Agwilh</cp:lastModifiedBy>
  <cp:revision>826</cp:revision>
  <cp:lastPrinted>2017-03-13T08:32:29Z</cp:lastPrinted>
  <dcterms:created xsi:type="dcterms:W3CDTF">2013-04-12T08:58:05Z</dcterms:created>
  <dcterms:modified xsi:type="dcterms:W3CDTF">2017-03-16T00:07:09Z</dcterms:modified>
</cp:coreProperties>
</file>