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sldIdLst>
    <p:sldId id="256" r:id="rId2"/>
    <p:sldId id="368" r:id="rId3"/>
    <p:sldId id="362" r:id="rId4"/>
    <p:sldId id="363" r:id="rId5"/>
    <p:sldId id="370" r:id="rId6"/>
    <p:sldId id="332" r:id="rId7"/>
    <p:sldId id="344" r:id="rId8"/>
    <p:sldId id="346" r:id="rId9"/>
    <p:sldId id="357" r:id="rId10"/>
    <p:sldId id="347" r:id="rId11"/>
    <p:sldId id="348" r:id="rId12"/>
    <p:sldId id="353" r:id="rId13"/>
    <p:sldId id="335" r:id="rId14"/>
    <p:sldId id="321" r:id="rId15"/>
    <p:sldId id="359" r:id="rId16"/>
    <p:sldId id="372" r:id="rId17"/>
    <p:sldId id="358" r:id="rId18"/>
    <p:sldId id="371" r:id="rId19"/>
    <p:sldId id="271" r:id="rId20"/>
    <p:sldId id="337" r:id="rId21"/>
    <p:sldId id="366" r:id="rId22"/>
    <p:sldId id="373" r:id="rId23"/>
    <p:sldId id="340" r:id="rId24"/>
    <p:sldId id="342" r:id="rId25"/>
    <p:sldId id="364" r:id="rId26"/>
    <p:sldId id="367" r:id="rId27"/>
    <p:sldId id="374" r:id="rId28"/>
    <p:sldId id="336" r:id="rId29"/>
    <p:sldId id="338" r:id="rId30"/>
    <p:sldId id="341" r:id="rId31"/>
    <p:sldId id="339" r:id="rId32"/>
    <p:sldId id="369" r:id="rId33"/>
    <p:sldId id="355" r:id="rId34"/>
    <p:sldId id="354" r:id="rId35"/>
    <p:sldId id="356" r:id="rId36"/>
    <p:sldId id="349" r:id="rId37"/>
    <p:sldId id="360" r:id="rId38"/>
    <p:sldId id="361" r:id="rId39"/>
  </p:sldIdLst>
  <p:sldSz cx="9144000" cy="6858000" type="screen4x3"/>
  <p:notesSz cx="6797675" cy="9926638"/>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royc" initials="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1CB5"/>
    <a:srgbClr val="FFFFFF"/>
    <a:srgbClr val="00FF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87922" autoAdjust="0"/>
  </p:normalViewPr>
  <p:slideViewPr>
    <p:cSldViewPr>
      <p:cViewPr>
        <p:scale>
          <a:sx n="66" d="100"/>
          <a:sy n="66" d="100"/>
        </p:scale>
        <p:origin x="-1482" y="-7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63" d="100"/>
          <a:sy n="63" d="100"/>
        </p:scale>
        <p:origin x="-2424" y="-114"/>
      </p:cViewPr>
      <p:guideLst>
        <p:guide orient="horz" pos="3127"/>
        <p:guide pos="214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917575" y="744538"/>
            <a:ext cx="4962525" cy="3722687"/>
          </a:xfrm>
          <a:prstGeom prst="rect">
            <a:avLst/>
          </a:prstGeom>
        </p:spPr>
        <p:txBody>
          <a:bodyPr lIns="93177" tIns="46589" rIns="93177" bIns="46589"/>
          <a:lstStyle/>
          <a:p>
            <a:pPr lvl="0"/>
            <a:endParaRPr/>
          </a:p>
        </p:txBody>
      </p:sp>
      <p:sp>
        <p:nvSpPr>
          <p:cNvPr id="8" name="Shape 8"/>
          <p:cNvSpPr>
            <a:spLocks noGrp="1"/>
          </p:cNvSpPr>
          <p:nvPr>
            <p:ph type="body" sz="quarter" idx="1"/>
          </p:nvPr>
        </p:nvSpPr>
        <p:spPr>
          <a:xfrm>
            <a:off x="906358" y="4715154"/>
            <a:ext cx="4984962" cy="4466987"/>
          </a:xfrm>
          <a:prstGeom prst="rect">
            <a:avLst/>
          </a:prstGeom>
        </p:spPr>
        <p:txBody>
          <a:bodyPr lIns="93177" tIns="46589" rIns="93177" bIns="46589"/>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bit.ly/2jUHKWW"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7916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4053124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dirty="0" smtClean="0"/>
          </a:p>
        </p:txBody>
      </p:sp>
    </p:spTree>
    <p:extLst>
      <p:ext uri="{BB962C8B-B14F-4D97-AF65-F5344CB8AC3E}">
        <p14:creationId xmlns:p14="http://schemas.microsoft.com/office/powerpoint/2010/main" val="2838599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5835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5835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sz="1000" dirty="0" smtClean="0">
                <a:effectLst/>
                <a:latin typeface="+mn-lt"/>
                <a:ea typeface="+mn-ea"/>
                <a:cs typeface="+mn-cs"/>
                <a:sym typeface="Avenir Roman"/>
              </a:rPr>
              <a:t>The </a:t>
            </a:r>
            <a:r>
              <a:rPr lang="en-US" sz="1000" dirty="0" err="1" smtClean="0">
                <a:effectLst/>
                <a:latin typeface="+mn-lt"/>
                <a:ea typeface="+mn-ea"/>
                <a:cs typeface="+mn-cs"/>
                <a:sym typeface="Avenir Roman"/>
              </a:rPr>
              <a:t>Macaya</a:t>
            </a:r>
            <a:r>
              <a:rPr lang="en-US" sz="1000" dirty="0" smtClean="0">
                <a:effectLst/>
                <a:latin typeface="+mn-lt"/>
                <a:ea typeface="+mn-ea"/>
                <a:cs typeface="+mn-cs"/>
                <a:sym typeface="Avenir Roman"/>
              </a:rPr>
              <a:t>, :situation of the vegetation cover</a:t>
            </a:r>
          </a:p>
          <a:p>
            <a:pPr lvl="0"/>
            <a:r>
              <a:rPr lang="en-US" sz="1000" dirty="0" smtClean="0">
                <a:effectLst/>
                <a:latin typeface="+mn-lt"/>
                <a:ea typeface="+mn-ea"/>
                <a:cs typeface="+mn-cs"/>
                <a:sym typeface="Avenir Roman"/>
              </a:rPr>
              <a:t>Corridor </a:t>
            </a:r>
            <a:r>
              <a:rPr lang="en-US" sz="1000" dirty="0" err="1" smtClean="0">
                <a:effectLst/>
                <a:latin typeface="+mn-lt"/>
                <a:ea typeface="+mn-ea"/>
                <a:cs typeface="+mn-cs"/>
                <a:sym typeface="Avenir Roman"/>
              </a:rPr>
              <a:t>Miragoâne</a:t>
            </a:r>
            <a:r>
              <a:rPr lang="en-US" sz="1000" dirty="0" smtClean="0">
                <a:effectLst/>
                <a:latin typeface="+mn-lt"/>
                <a:ea typeface="+mn-ea"/>
                <a:cs typeface="+mn-cs"/>
                <a:sym typeface="Avenir Roman"/>
              </a:rPr>
              <a:t> - Les Cayes :progression of informal settlements</a:t>
            </a:r>
          </a:p>
          <a:p>
            <a:pPr lvl="0"/>
            <a:r>
              <a:rPr lang="en-US" sz="1000" dirty="0" smtClean="0">
                <a:effectLst/>
                <a:latin typeface="+mn-lt"/>
                <a:ea typeface="+mn-ea"/>
                <a:cs typeface="+mn-cs"/>
                <a:sym typeface="Avenir Roman"/>
              </a:rPr>
              <a:t>Coastal zone Les Cayes - </a:t>
            </a:r>
            <a:r>
              <a:rPr lang="en-US" sz="1000" dirty="0" err="1" smtClean="0">
                <a:effectLst/>
                <a:latin typeface="+mn-lt"/>
                <a:ea typeface="+mn-ea"/>
                <a:cs typeface="+mn-cs"/>
                <a:sym typeface="Avenir Roman"/>
              </a:rPr>
              <a:t>Jérémy</a:t>
            </a:r>
            <a:r>
              <a:rPr lang="en-US" sz="1000" dirty="0" smtClean="0">
                <a:effectLst/>
                <a:latin typeface="+mn-lt"/>
                <a:ea typeface="+mn-ea"/>
                <a:cs typeface="+mn-cs"/>
                <a:sym typeface="Avenir Roman"/>
              </a:rPr>
              <a:t> : in particular the coastline</a:t>
            </a:r>
          </a:p>
          <a:p>
            <a:pPr lvl="0"/>
            <a:r>
              <a:rPr lang="en-US" sz="1000" dirty="0" smtClean="0">
                <a:effectLst/>
                <a:latin typeface="+mn-lt"/>
                <a:ea typeface="+mn-ea"/>
                <a:cs typeface="+mn-cs"/>
                <a:sym typeface="Avenir Roman"/>
              </a:rPr>
              <a:t>Dame-Marie Corridor </a:t>
            </a:r>
            <a:r>
              <a:rPr lang="en-US" sz="1000" dirty="0" err="1" smtClean="0">
                <a:effectLst/>
                <a:latin typeface="+mn-lt"/>
                <a:ea typeface="+mn-ea"/>
                <a:cs typeface="+mn-cs"/>
                <a:sym typeface="Avenir Roman"/>
              </a:rPr>
              <a:t>Jérémie</a:t>
            </a:r>
            <a:r>
              <a:rPr lang="en-US" sz="1000" dirty="0" smtClean="0">
                <a:effectLst/>
                <a:latin typeface="+mn-lt"/>
                <a:ea typeface="+mn-ea"/>
                <a:cs typeface="+mn-cs"/>
                <a:sym typeface="Avenir Roman"/>
              </a:rPr>
              <a:t> : progression of informal settlements</a:t>
            </a:r>
          </a:p>
          <a:p>
            <a:pPr lvl="0"/>
            <a:r>
              <a:rPr lang="en-US" sz="1000" dirty="0" smtClean="0">
                <a:effectLst/>
                <a:latin typeface="+mn-lt"/>
                <a:ea typeface="+mn-ea"/>
                <a:cs typeface="+mn-cs"/>
                <a:sym typeface="Avenir Roman"/>
              </a:rPr>
              <a:t>The group of communes : progression of informal settlements</a:t>
            </a:r>
          </a:p>
          <a:p>
            <a:pPr lvl="0"/>
            <a:r>
              <a:rPr lang="en-US" sz="1000" dirty="0" smtClean="0">
                <a:effectLst/>
                <a:latin typeface="+mn-lt"/>
                <a:ea typeface="+mn-ea"/>
                <a:cs typeface="+mn-cs"/>
                <a:sym typeface="Avenir Roman"/>
              </a:rPr>
              <a:t>Port </a:t>
            </a:r>
            <a:r>
              <a:rPr lang="en-US" sz="1000" dirty="0" err="1" smtClean="0">
                <a:effectLst/>
                <a:latin typeface="+mn-lt"/>
                <a:ea typeface="+mn-ea"/>
                <a:cs typeface="+mn-cs"/>
                <a:sym typeface="Avenir Roman"/>
              </a:rPr>
              <a:t>Salut</a:t>
            </a:r>
            <a:endParaRPr lang="en-US" sz="1000" dirty="0" smtClean="0">
              <a:effectLst/>
              <a:latin typeface="+mn-lt"/>
              <a:ea typeface="+mn-ea"/>
              <a:cs typeface="+mn-cs"/>
              <a:sym typeface="Avenir Roman"/>
            </a:endParaRPr>
          </a:p>
          <a:p>
            <a:pPr lvl="0"/>
            <a:r>
              <a:rPr lang="en-US" sz="1000" dirty="0" err="1" smtClean="0">
                <a:effectLst/>
                <a:latin typeface="+mn-lt"/>
                <a:ea typeface="+mn-ea"/>
                <a:cs typeface="+mn-cs"/>
                <a:sym typeface="Avenir Roman"/>
              </a:rPr>
              <a:t>Arniquet</a:t>
            </a:r>
            <a:endParaRPr lang="en-US" sz="1000" dirty="0" smtClean="0">
              <a:effectLst/>
              <a:latin typeface="+mn-lt"/>
              <a:ea typeface="+mn-ea"/>
              <a:cs typeface="+mn-cs"/>
              <a:sym typeface="Avenir Roman"/>
            </a:endParaRPr>
          </a:p>
          <a:p>
            <a:pPr lvl="0"/>
            <a:r>
              <a:rPr lang="en-US" sz="1000" dirty="0" smtClean="0">
                <a:effectLst/>
                <a:latin typeface="+mn-lt"/>
                <a:ea typeface="+mn-ea"/>
                <a:cs typeface="+mn-cs"/>
                <a:sym typeface="Avenir Roman"/>
              </a:rPr>
              <a:t>Around Chantal</a:t>
            </a:r>
          </a:p>
          <a:p>
            <a:pPr lvl="0"/>
            <a:r>
              <a:rPr lang="en-US" sz="1000" dirty="0" smtClean="0">
                <a:effectLst/>
                <a:latin typeface="+mn-lt"/>
                <a:ea typeface="+mn-ea"/>
                <a:cs typeface="+mn-cs"/>
                <a:sym typeface="Avenir Roman"/>
              </a:rPr>
              <a:t>Around the English</a:t>
            </a:r>
          </a:p>
          <a:p>
            <a:pPr lvl="0"/>
            <a:r>
              <a:rPr lang="en-US" sz="1000" dirty="0" smtClean="0">
                <a:effectLst/>
                <a:latin typeface="+mn-lt"/>
                <a:ea typeface="+mn-ea"/>
                <a:cs typeface="+mn-cs"/>
                <a:sym typeface="Avenir Roman"/>
              </a:rPr>
              <a:t>Around Port à </a:t>
            </a:r>
            <a:r>
              <a:rPr lang="en-US" sz="1000" dirty="0" err="1" smtClean="0">
                <a:effectLst/>
                <a:latin typeface="+mn-lt"/>
                <a:ea typeface="+mn-ea"/>
                <a:cs typeface="+mn-cs"/>
                <a:sym typeface="Avenir Roman"/>
              </a:rPr>
              <a:t>Piment</a:t>
            </a:r>
            <a:endParaRPr lang="en-US" sz="1000" dirty="0" smtClean="0">
              <a:effectLst/>
              <a:latin typeface="+mn-lt"/>
              <a:ea typeface="+mn-ea"/>
              <a:cs typeface="+mn-cs"/>
              <a:sym typeface="Avenir Roman"/>
            </a:endParaRPr>
          </a:p>
          <a:p>
            <a:pPr lvl="0"/>
            <a:r>
              <a:rPr lang="en-US" sz="1000" dirty="0" smtClean="0">
                <a:effectLst/>
                <a:latin typeface="+mn-lt"/>
                <a:ea typeface="+mn-ea"/>
                <a:cs typeface="+mn-cs"/>
                <a:sym typeface="Avenir Roman"/>
              </a:rPr>
              <a:t>Beaumont</a:t>
            </a:r>
          </a:p>
          <a:p>
            <a:pPr lvl="0"/>
            <a:r>
              <a:rPr lang="en-US" sz="1000" dirty="0" smtClean="0">
                <a:effectLst/>
                <a:latin typeface="+mn-lt"/>
                <a:ea typeface="+mn-ea"/>
                <a:cs typeface="+mn-cs"/>
                <a:sym typeface="Avenir Roman"/>
              </a:rPr>
              <a:t>About The Source</a:t>
            </a:r>
          </a:p>
          <a:p>
            <a:pPr lvl="0"/>
            <a:r>
              <a:rPr lang="en-US" sz="1000" dirty="0" err="1" smtClean="0">
                <a:effectLst/>
                <a:latin typeface="+mn-lt"/>
                <a:ea typeface="+mn-ea"/>
                <a:cs typeface="+mn-cs"/>
                <a:sym typeface="Avenir Roman"/>
              </a:rPr>
              <a:t>Anse</a:t>
            </a:r>
            <a:r>
              <a:rPr lang="en-US" sz="1000" dirty="0" smtClean="0">
                <a:effectLst/>
                <a:latin typeface="+mn-lt"/>
                <a:ea typeface="+mn-ea"/>
                <a:cs typeface="+mn-cs"/>
                <a:sym typeface="Avenir Roman"/>
              </a:rPr>
              <a:t> </a:t>
            </a:r>
            <a:r>
              <a:rPr lang="en-US" sz="1000" dirty="0" err="1" smtClean="0">
                <a:effectLst/>
                <a:latin typeface="+mn-lt"/>
                <a:ea typeface="+mn-ea"/>
                <a:cs typeface="+mn-cs"/>
                <a:sym typeface="Avenir Roman"/>
              </a:rPr>
              <a:t>d'Hainault</a:t>
            </a:r>
            <a:endParaRPr lang="en-US" sz="1000" dirty="0" smtClean="0">
              <a:effectLst/>
              <a:latin typeface="+mn-lt"/>
              <a:ea typeface="+mn-ea"/>
              <a:cs typeface="+mn-cs"/>
              <a:sym typeface="Avenir Roman"/>
            </a:endParaRPr>
          </a:p>
          <a:p>
            <a:pPr lvl="0"/>
            <a:r>
              <a:rPr lang="en-US" sz="1000" dirty="0" smtClean="0">
                <a:effectLst/>
                <a:latin typeface="+mn-lt"/>
                <a:ea typeface="+mn-ea"/>
                <a:cs typeface="+mn-cs"/>
                <a:sym typeface="Avenir Roman"/>
              </a:rPr>
              <a:t>Dame Marie</a:t>
            </a:r>
          </a:p>
          <a:p>
            <a:pPr lvl="0"/>
            <a:r>
              <a:rPr lang="en-US" sz="1000" dirty="0" smtClean="0">
                <a:effectLst/>
                <a:latin typeface="+mn-lt"/>
                <a:ea typeface="+mn-ea"/>
                <a:cs typeface="+mn-cs"/>
                <a:sym typeface="Avenir Roman"/>
              </a:rPr>
              <a:t>Saint Louis of the South</a:t>
            </a:r>
          </a:p>
          <a:p>
            <a:pPr lvl="0"/>
            <a:r>
              <a:rPr lang="en-US" sz="1000" dirty="0" err="1" smtClean="0">
                <a:effectLst/>
                <a:latin typeface="+mn-lt"/>
                <a:ea typeface="+mn-ea"/>
                <a:cs typeface="+mn-cs"/>
                <a:sym typeface="Avenir Roman"/>
              </a:rPr>
              <a:t>Barradère</a:t>
            </a:r>
            <a:endParaRPr lang="en-US" sz="1000" dirty="0" smtClean="0">
              <a:effectLst/>
              <a:latin typeface="+mn-lt"/>
              <a:ea typeface="+mn-ea"/>
              <a:cs typeface="+mn-cs"/>
              <a:sym typeface="Avenir Roman"/>
            </a:endParaRPr>
          </a:p>
          <a:p>
            <a:pPr lvl="0"/>
            <a:endParaRPr lang="en-US" sz="1000" dirty="0" smtClean="0">
              <a:effectLst/>
              <a:latin typeface="+mn-lt"/>
              <a:ea typeface="+mn-ea"/>
              <a:cs typeface="+mn-cs"/>
              <a:sym typeface="Avenir Roman"/>
            </a:endParaRPr>
          </a:p>
          <a:p>
            <a:pPr lvl="0"/>
            <a:r>
              <a:rPr lang="en-US" sz="1000" dirty="0" smtClean="0">
                <a:effectLst/>
                <a:latin typeface="+mn-lt"/>
                <a:ea typeface="+mn-ea"/>
                <a:cs typeface="+mn-cs"/>
                <a:sym typeface="Avenir Roman"/>
              </a:rPr>
              <a:t>Erosion of mountain areas to the sea</a:t>
            </a:r>
          </a:p>
          <a:p>
            <a:pPr lvl="0"/>
            <a:r>
              <a:rPr lang="en-US" sz="1000" dirty="0" smtClean="0">
                <a:effectLst/>
                <a:latin typeface="+mn-lt"/>
                <a:ea typeface="+mn-ea"/>
                <a:cs typeface="+mn-cs"/>
                <a:sym typeface="Avenir Roman"/>
              </a:rPr>
              <a:t>The situation of cocoa, coffee and cashew nuts,</a:t>
            </a:r>
            <a:endParaRPr lang="en-US" sz="1000" dirty="0">
              <a:latin typeface="Times New Roman" pitchFamily="-106" charset="0"/>
            </a:endParaRPr>
          </a:p>
        </p:txBody>
      </p:sp>
      <p:sp>
        <p:nvSpPr>
          <p:cNvPr id="5124" name="Slide Number Placeholder 3"/>
          <p:cNvSpPr>
            <a:spLocks noGrp="1"/>
          </p:cNvSpPr>
          <p:nvPr>
            <p:ph type="sldNum" sz="quarter" idx="5"/>
          </p:nvPr>
        </p:nvSpPr>
        <p:spPr bwMode="auto">
          <a:xfrm>
            <a:off x="3850443" y="9428584"/>
            <a:ext cx="2945659" cy="496332"/>
          </a:xfrm>
          <a:prstGeom prst="rect">
            <a:avLst/>
          </a:prstGeom>
          <a:noFill/>
          <a:ln>
            <a:miter lim="800000"/>
            <a:headEnd/>
            <a:tailEnd/>
          </a:ln>
        </p:spPr>
        <p:txBody>
          <a:bodyPr lIns="93177" tIns="46589" rIns="93177" bIns="46589"/>
          <a:lstStyle/>
          <a:p>
            <a:fld id="{47D10890-62FC-4A72-AC60-97757228D65B}" type="slidenum">
              <a:rPr lang="en-US" smtClean="0">
                <a:solidFill>
                  <a:srgbClr val="000000"/>
                </a:solidFill>
              </a:rPr>
              <a:pPr/>
              <a:t>14</a:t>
            </a:fld>
            <a:endParaRPr lang="en-US" dirty="0">
              <a:solidFill>
                <a:srgbClr val="000000"/>
              </a:solidFill>
            </a:endParaRPr>
          </a:p>
        </p:txBody>
      </p:sp>
      <p:sp>
        <p:nvSpPr>
          <p:cNvPr id="5125" name="Header Placeholder 4"/>
          <p:cNvSpPr>
            <a:spLocks noGrp="1"/>
          </p:cNvSpPr>
          <p:nvPr>
            <p:ph type="hdr" sz="quarter"/>
          </p:nvPr>
        </p:nvSpPr>
        <p:spPr bwMode="auto">
          <a:xfrm>
            <a:off x="0" y="0"/>
            <a:ext cx="2945659" cy="496332"/>
          </a:xfrm>
          <a:prstGeom prst="rect">
            <a:avLst/>
          </a:prstGeom>
          <a:noFill/>
          <a:ln>
            <a:miter lim="800000"/>
            <a:headEnd/>
            <a:tailEnd/>
          </a:ln>
        </p:spPr>
        <p:txBody>
          <a:bodyPr wrap="square" lIns="93177" tIns="46589" rIns="93177" bIns="46589" numCol="1" anchor="t" anchorCtr="0" compatLnSpc="1">
            <a:prstTxWarp prst="textNoShape">
              <a:avLst/>
            </a:prstTxWarp>
          </a:bodyPr>
          <a:lstStyle/>
          <a:p>
            <a:pPr fontAlgn="base">
              <a:spcBef>
                <a:spcPct val="0"/>
              </a:spcBef>
              <a:spcAft>
                <a:spcPct val="0"/>
              </a:spcAft>
            </a:pPr>
            <a:endParaRPr lang="en-US" dirty="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000" dirty="0" smtClean="0">
                <a:latin typeface="Times New Roman" pitchFamily="-106" charset="0"/>
              </a:rPr>
              <a:t>Recent feedback from IOM indicates that actual areas of interest may be in areas already mapped after event to show reconstruction, as opposed to missing areas, where 5 months later we will see mixture of damage and reconstruction.</a:t>
            </a:r>
            <a:endParaRPr lang="en-US" sz="1000" dirty="0">
              <a:latin typeface="Times New Roman" pitchFamily="-106" charset="0"/>
            </a:endParaRPr>
          </a:p>
        </p:txBody>
      </p:sp>
      <p:sp>
        <p:nvSpPr>
          <p:cNvPr id="5124" name="Slide Number Placeholder 3"/>
          <p:cNvSpPr>
            <a:spLocks noGrp="1"/>
          </p:cNvSpPr>
          <p:nvPr>
            <p:ph type="sldNum" sz="quarter" idx="5"/>
          </p:nvPr>
        </p:nvSpPr>
        <p:spPr bwMode="auto">
          <a:xfrm>
            <a:off x="3850443" y="9428584"/>
            <a:ext cx="2945659" cy="496332"/>
          </a:xfrm>
          <a:prstGeom prst="rect">
            <a:avLst/>
          </a:prstGeom>
          <a:noFill/>
          <a:ln>
            <a:miter lim="800000"/>
            <a:headEnd/>
            <a:tailEnd/>
          </a:ln>
        </p:spPr>
        <p:txBody>
          <a:bodyPr lIns="93177" tIns="46589" rIns="93177" bIns="46589"/>
          <a:lstStyle/>
          <a:p>
            <a:fld id="{47D10890-62FC-4A72-AC60-97757228D65B}" type="slidenum">
              <a:rPr lang="en-US" smtClean="0">
                <a:solidFill>
                  <a:srgbClr val="000000"/>
                </a:solidFill>
              </a:rPr>
              <a:pPr/>
              <a:t>15</a:t>
            </a:fld>
            <a:endParaRPr lang="en-US" dirty="0">
              <a:solidFill>
                <a:srgbClr val="000000"/>
              </a:solidFill>
            </a:endParaRPr>
          </a:p>
        </p:txBody>
      </p:sp>
      <p:sp>
        <p:nvSpPr>
          <p:cNvPr id="5125" name="Header Placeholder 4"/>
          <p:cNvSpPr>
            <a:spLocks noGrp="1"/>
          </p:cNvSpPr>
          <p:nvPr>
            <p:ph type="hdr" sz="quarter"/>
          </p:nvPr>
        </p:nvSpPr>
        <p:spPr bwMode="auto">
          <a:xfrm>
            <a:off x="0" y="0"/>
            <a:ext cx="2945659" cy="496332"/>
          </a:xfrm>
          <a:prstGeom prst="rect">
            <a:avLst/>
          </a:prstGeom>
          <a:noFill/>
          <a:ln>
            <a:miter lim="800000"/>
            <a:headEnd/>
            <a:tailEnd/>
          </a:ln>
        </p:spPr>
        <p:txBody>
          <a:bodyPr wrap="square" lIns="93177" tIns="46589" rIns="93177" bIns="46589" numCol="1" anchor="t" anchorCtr="0" compatLnSpc="1">
            <a:prstTxWarp prst="textNoShape">
              <a:avLst/>
            </a:prstTxWarp>
          </a:bodyPr>
          <a:lstStyle/>
          <a:p>
            <a:pPr fontAlgn="base">
              <a:spcBef>
                <a:spcPct val="0"/>
              </a:spcBef>
              <a:spcAft>
                <a:spcPct val="0"/>
              </a:spcAft>
            </a:pPr>
            <a:endParaRPr lang="en-US" dirty="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000" dirty="0">
              <a:latin typeface="Times New Roman" pitchFamily="-106" charset="0"/>
            </a:endParaRPr>
          </a:p>
        </p:txBody>
      </p:sp>
      <p:sp>
        <p:nvSpPr>
          <p:cNvPr id="5124" name="Slide Number Placeholder 3"/>
          <p:cNvSpPr>
            <a:spLocks noGrp="1"/>
          </p:cNvSpPr>
          <p:nvPr>
            <p:ph type="sldNum" sz="quarter" idx="5"/>
          </p:nvPr>
        </p:nvSpPr>
        <p:spPr bwMode="auto">
          <a:xfrm>
            <a:off x="3850443" y="9428584"/>
            <a:ext cx="2945659" cy="496332"/>
          </a:xfrm>
          <a:prstGeom prst="rect">
            <a:avLst/>
          </a:prstGeom>
          <a:noFill/>
          <a:ln>
            <a:miter lim="800000"/>
            <a:headEnd/>
            <a:tailEnd/>
          </a:ln>
        </p:spPr>
        <p:txBody>
          <a:bodyPr lIns="93177" tIns="46589" rIns="93177" bIns="46589"/>
          <a:lstStyle/>
          <a:p>
            <a:fld id="{47D10890-62FC-4A72-AC60-97757228D65B}" type="slidenum">
              <a:rPr lang="en-US" smtClean="0">
                <a:solidFill>
                  <a:srgbClr val="000000"/>
                </a:solidFill>
              </a:rPr>
              <a:pPr/>
              <a:t>16</a:t>
            </a:fld>
            <a:endParaRPr lang="en-US" dirty="0">
              <a:solidFill>
                <a:srgbClr val="000000"/>
              </a:solidFill>
            </a:endParaRPr>
          </a:p>
        </p:txBody>
      </p:sp>
      <p:sp>
        <p:nvSpPr>
          <p:cNvPr id="5125" name="Header Placeholder 4"/>
          <p:cNvSpPr>
            <a:spLocks noGrp="1"/>
          </p:cNvSpPr>
          <p:nvPr>
            <p:ph type="hdr" sz="quarter"/>
          </p:nvPr>
        </p:nvSpPr>
        <p:spPr bwMode="auto">
          <a:xfrm>
            <a:off x="0" y="0"/>
            <a:ext cx="2945659" cy="496332"/>
          </a:xfrm>
          <a:prstGeom prst="rect">
            <a:avLst/>
          </a:prstGeom>
          <a:noFill/>
          <a:ln>
            <a:miter lim="800000"/>
            <a:headEnd/>
            <a:tailEnd/>
          </a:ln>
        </p:spPr>
        <p:txBody>
          <a:bodyPr wrap="square" lIns="93177" tIns="46589" rIns="93177" bIns="46589" numCol="1" anchor="t" anchorCtr="0" compatLnSpc="1">
            <a:prstTxWarp prst="textNoShape">
              <a:avLst/>
            </a:prstTxWarp>
          </a:bodyPr>
          <a:lstStyle/>
          <a:p>
            <a:pPr fontAlgn="base">
              <a:spcBef>
                <a:spcPct val="0"/>
              </a:spcBef>
              <a:spcAft>
                <a:spcPct val="0"/>
              </a:spcAft>
            </a:pPr>
            <a:endParaRPr lang="en-US" dirty="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Times New Roman" pitchFamily="-106" charset="0"/>
            </a:endParaRPr>
          </a:p>
        </p:txBody>
      </p:sp>
      <p:sp>
        <p:nvSpPr>
          <p:cNvPr id="5124" name="Slide Number Placeholder 3"/>
          <p:cNvSpPr>
            <a:spLocks noGrp="1"/>
          </p:cNvSpPr>
          <p:nvPr>
            <p:ph type="sldNum" sz="quarter" idx="5"/>
          </p:nvPr>
        </p:nvSpPr>
        <p:spPr bwMode="auto">
          <a:xfrm>
            <a:off x="3850443" y="9428584"/>
            <a:ext cx="2945659" cy="496332"/>
          </a:xfrm>
          <a:prstGeom prst="rect">
            <a:avLst/>
          </a:prstGeom>
          <a:noFill/>
          <a:ln>
            <a:miter lim="800000"/>
            <a:headEnd/>
            <a:tailEnd/>
          </a:ln>
        </p:spPr>
        <p:txBody>
          <a:bodyPr lIns="93177" tIns="46589" rIns="93177" bIns="46589"/>
          <a:lstStyle/>
          <a:p>
            <a:fld id="{47D10890-62FC-4A72-AC60-97757228D65B}" type="slidenum">
              <a:rPr lang="en-US" smtClean="0">
                <a:solidFill>
                  <a:srgbClr val="000000"/>
                </a:solidFill>
              </a:rPr>
              <a:pPr/>
              <a:t>17</a:t>
            </a:fld>
            <a:endParaRPr lang="en-US" dirty="0">
              <a:solidFill>
                <a:srgbClr val="000000"/>
              </a:solidFill>
            </a:endParaRPr>
          </a:p>
        </p:txBody>
      </p:sp>
      <p:sp>
        <p:nvSpPr>
          <p:cNvPr id="5125" name="Header Placeholder 4"/>
          <p:cNvSpPr>
            <a:spLocks noGrp="1"/>
          </p:cNvSpPr>
          <p:nvPr>
            <p:ph type="hdr" sz="quarter"/>
          </p:nvPr>
        </p:nvSpPr>
        <p:spPr bwMode="auto">
          <a:xfrm>
            <a:off x="0" y="0"/>
            <a:ext cx="2945659" cy="496332"/>
          </a:xfrm>
          <a:prstGeom prst="rect">
            <a:avLst/>
          </a:prstGeom>
          <a:noFill/>
          <a:ln>
            <a:miter lim="800000"/>
            <a:headEnd/>
            <a:tailEnd/>
          </a:ln>
        </p:spPr>
        <p:txBody>
          <a:bodyPr wrap="square" lIns="93177" tIns="46589" rIns="93177" bIns="46589" numCol="1" anchor="t" anchorCtr="0" compatLnSpc="1">
            <a:prstTxWarp prst="textNoShape">
              <a:avLst/>
            </a:prstTxWarp>
          </a:bodyPr>
          <a:lstStyle/>
          <a:p>
            <a:pPr fontAlgn="base">
              <a:spcBef>
                <a:spcPct val="0"/>
              </a:spcBef>
              <a:spcAft>
                <a:spcPct val="0"/>
              </a:spcAft>
            </a:pPr>
            <a:endParaRPr lang="en-US" dirty="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Times New Roman" pitchFamily="-106" charset="0"/>
            </a:endParaRPr>
          </a:p>
        </p:txBody>
      </p:sp>
      <p:sp>
        <p:nvSpPr>
          <p:cNvPr id="5124" name="Slide Number Placeholder 3"/>
          <p:cNvSpPr>
            <a:spLocks noGrp="1"/>
          </p:cNvSpPr>
          <p:nvPr>
            <p:ph type="sldNum" sz="quarter" idx="5"/>
          </p:nvPr>
        </p:nvSpPr>
        <p:spPr bwMode="auto">
          <a:xfrm>
            <a:off x="3850443" y="9428584"/>
            <a:ext cx="2945659" cy="496332"/>
          </a:xfrm>
          <a:prstGeom prst="rect">
            <a:avLst/>
          </a:prstGeom>
          <a:noFill/>
          <a:ln>
            <a:miter lim="800000"/>
            <a:headEnd/>
            <a:tailEnd/>
          </a:ln>
        </p:spPr>
        <p:txBody>
          <a:bodyPr lIns="93177" tIns="46589" rIns="93177" bIns="46589"/>
          <a:lstStyle/>
          <a:p>
            <a:fld id="{47D10890-62FC-4A72-AC60-97757228D65B}" type="slidenum">
              <a:rPr lang="en-US" smtClean="0">
                <a:solidFill>
                  <a:srgbClr val="000000"/>
                </a:solidFill>
              </a:rPr>
              <a:pPr/>
              <a:t>18</a:t>
            </a:fld>
            <a:endParaRPr lang="en-US" dirty="0">
              <a:solidFill>
                <a:srgbClr val="000000"/>
              </a:solidFill>
            </a:endParaRPr>
          </a:p>
        </p:txBody>
      </p:sp>
      <p:sp>
        <p:nvSpPr>
          <p:cNvPr id="5125" name="Header Placeholder 4"/>
          <p:cNvSpPr>
            <a:spLocks noGrp="1"/>
          </p:cNvSpPr>
          <p:nvPr>
            <p:ph type="hdr" sz="quarter"/>
          </p:nvPr>
        </p:nvSpPr>
        <p:spPr bwMode="auto">
          <a:xfrm>
            <a:off x="0" y="0"/>
            <a:ext cx="2945659" cy="496332"/>
          </a:xfrm>
          <a:prstGeom prst="rect">
            <a:avLst/>
          </a:prstGeom>
          <a:noFill/>
          <a:ln>
            <a:miter lim="800000"/>
            <a:headEnd/>
            <a:tailEnd/>
          </a:ln>
        </p:spPr>
        <p:txBody>
          <a:bodyPr wrap="square" lIns="93177" tIns="46589" rIns="93177" bIns="46589" numCol="1" anchor="t" anchorCtr="0" compatLnSpc="1">
            <a:prstTxWarp prst="textNoShape">
              <a:avLst/>
            </a:prstTxWarp>
          </a:bodyPr>
          <a:lstStyle/>
          <a:p>
            <a:pPr fontAlgn="base">
              <a:spcBef>
                <a:spcPct val="0"/>
              </a:spcBef>
              <a:spcAft>
                <a:spcPct val="0"/>
              </a:spcAft>
            </a:pPr>
            <a:endParaRPr lang="en-US" dirty="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583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1890100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122814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2123184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2123184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1146915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887638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err="1" smtClean="0"/>
              <a:t>February</a:t>
            </a:r>
            <a:r>
              <a:rPr lang="fr-FR" sz="1000" dirty="0" smtClean="0"/>
              <a:t> 2017 images</a:t>
            </a:r>
            <a:endParaRPr lang="fr-FR" sz="1000" dirty="0"/>
          </a:p>
        </p:txBody>
      </p:sp>
    </p:spTree>
    <p:extLst>
      <p:ext uri="{BB962C8B-B14F-4D97-AF65-F5344CB8AC3E}">
        <p14:creationId xmlns:p14="http://schemas.microsoft.com/office/powerpoint/2010/main" val="3554771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defTabSz="457200" eaLnBrk="1" fontAlgn="auto" latinLnBrk="0" hangingPunct="1">
              <a:lnSpc>
                <a:spcPct val="125000"/>
              </a:lnSpc>
              <a:spcBef>
                <a:spcPct val="0"/>
              </a:spcBef>
              <a:spcAft>
                <a:spcPts val="0"/>
              </a:spcAft>
              <a:buClrTx/>
              <a:buSzTx/>
              <a:buFontTx/>
              <a:buNone/>
              <a:tabLst/>
              <a:defRPr/>
            </a:pPr>
            <a:r>
              <a:rPr lang="en-US" sz="1000" dirty="0" smtClean="0"/>
              <a:t>Broken banana trees stand in a flooded field in the village of Sous-Roche, on the outskirts of Les Cayes, South of </a:t>
            </a:r>
            <a:r>
              <a:rPr lang="en-US" sz="1000" dirty="0" err="1" smtClean="0"/>
              <a:t>Macaya</a:t>
            </a:r>
            <a:r>
              <a:rPr lang="en-US" sz="1000" dirty="0" smtClean="0"/>
              <a:t> National Park, Haiti, after Hurricane Matthew. It could take up to 10 years for mature fruit trees to fully grow back. (Rebecca Blackwell/Associated Press)</a:t>
            </a:r>
            <a:endParaRPr lang="fr-FR" sz="1000" dirty="0" smtClean="0"/>
          </a:p>
          <a:p>
            <a:pPr eaLnBrk="1" hangingPunct="1">
              <a:spcBef>
                <a:spcPct val="0"/>
              </a:spcBef>
            </a:pPr>
            <a:endParaRPr lang="en-US" sz="1000" dirty="0">
              <a:latin typeface="Times New Roman" pitchFamily="-106" charset="0"/>
            </a:endParaRPr>
          </a:p>
        </p:txBody>
      </p:sp>
      <p:sp>
        <p:nvSpPr>
          <p:cNvPr id="5124" name="Slide Number Placeholder 3"/>
          <p:cNvSpPr>
            <a:spLocks noGrp="1"/>
          </p:cNvSpPr>
          <p:nvPr>
            <p:ph type="sldNum" sz="quarter" idx="5"/>
          </p:nvPr>
        </p:nvSpPr>
        <p:spPr bwMode="auto">
          <a:xfrm>
            <a:off x="3850443" y="9428584"/>
            <a:ext cx="2945659" cy="496332"/>
          </a:xfrm>
          <a:prstGeom prst="rect">
            <a:avLst/>
          </a:prstGeom>
          <a:noFill/>
          <a:ln>
            <a:miter lim="800000"/>
            <a:headEnd/>
            <a:tailEnd/>
          </a:ln>
        </p:spPr>
        <p:txBody>
          <a:bodyPr lIns="93177" tIns="46589" rIns="93177" bIns="46589"/>
          <a:lstStyle/>
          <a:p>
            <a:fld id="{47D10890-62FC-4A72-AC60-97757228D65B}" type="slidenum">
              <a:rPr lang="en-US" smtClean="0">
                <a:solidFill>
                  <a:srgbClr val="000000"/>
                </a:solidFill>
              </a:rPr>
              <a:pPr/>
              <a:t>26</a:t>
            </a:fld>
            <a:endParaRPr lang="en-US" dirty="0">
              <a:solidFill>
                <a:srgbClr val="000000"/>
              </a:solidFill>
            </a:endParaRPr>
          </a:p>
        </p:txBody>
      </p:sp>
      <p:sp>
        <p:nvSpPr>
          <p:cNvPr id="5125" name="Header Placeholder 4"/>
          <p:cNvSpPr>
            <a:spLocks noGrp="1"/>
          </p:cNvSpPr>
          <p:nvPr>
            <p:ph type="hdr" sz="quarter"/>
          </p:nvPr>
        </p:nvSpPr>
        <p:spPr bwMode="auto">
          <a:xfrm>
            <a:off x="0" y="0"/>
            <a:ext cx="2945659" cy="496332"/>
          </a:xfrm>
          <a:prstGeom prst="rect">
            <a:avLst/>
          </a:prstGeom>
          <a:noFill/>
          <a:ln>
            <a:miter lim="800000"/>
            <a:headEnd/>
            <a:tailEnd/>
          </a:ln>
        </p:spPr>
        <p:txBody>
          <a:bodyPr wrap="square" lIns="93177" tIns="46589" rIns="93177" bIns="46589" numCol="1" anchor="t" anchorCtr="0" compatLnSpc="1">
            <a:prstTxWarp prst="textNoShape">
              <a:avLst/>
            </a:prstTxWarp>
          </a:bodyPr>
          <a:lstStyle/>
          <a:p>
            <a:pPr fontAlgn="base">
              <a:spcBef>
                <a:spcPct val="0"/>
              </a:spcBef>
              <a:spcAft>
                <a:spcPct val="0"/>
              </a:spcAft>
            </a:pPr>
            <a:endParaRPr lang="en-US" dirty="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000" dirty="0">
              <a:latin typeface="Times New Roman" pitchFamily="-106" charset="0"/>
            </a:endParaRPr>
          </a:p>
        </p:txBody>
      </p:sp>
      <p:sp>
        <p:nvSpPr>
          <p:cNvPr id="5124" name="Slide Number Placeholder 3"/>
          <p:cNvSpPr>
            <a:spLocks noGrp="1"/>
          </p:cNvSpPr>
          <p:nvPr>
            <p:ph type="sldNum" sz="quarter" idx="5"/>
          </p:nvPr>
        </p:nvSpPr>
        <p:spPr bwMode="auto">
          <a:xfrm>
            <a:off x="3850443" y="9428584"/>
            <a:ext cx="2945659" cy="496332"/>
          </a:xfrm>
          <a:prstGeom prst="rect">
            <a:avLst/>
          </a:prstGeom>
          <a:noFill/>
          <a:ln>
            <a:miter lim="800000"/>
            <a:headEnd/>
            <a:tailEnd/>
          </a:ln>
        </p:spPr>
        <p:txBody>
          <a:bodyPr lIns="93177" tIns="46589" rIns="93177" bIns="46589"/>
          <a:lstStyle/>
          <a:p>
            <a:fld id="{47D10890-62FC-4A72-AC60-97757228D65B}" type="slidenum">
              <a:rPr lang="en-US" smtClean="0">
                <a:solidFill>
                  <a:srgbClr val="000000"/>
                </a:solidFill>
              </a:rPr>
              <a:pPr/>
              <a:t>27</a:t>
            </a:fld>
            <a:endParaRPr lang="en-US" dirty="0">
              <a:solidFill>
                <a:srgbClr val="000000"/>
              </a:solidFill>
            </a:endParaRPr>
          </a:p>
        </p:txBody>
      </p:sp>
      <p:sp>
        <p:nvSpPr>
          <p:cNvPr id="5125" name="Header Placeholder 4"/>
          <p:cNvSpPr>
            <a:spLocks noGrp="1"/>
          </p:cNvSpPr>
          <p:nvPr>
            <p:ph type="hdr" sz="quarter"/>
          </p:nvPr>
        </p:nvSpPr>
        <p:spPr bwMode="auto">
          <a:xfrm>
            <a:off x="0" y="0"/>
            <a:ext cx="2945659" cy="496332"/>
          </a:xfrm>
          <a:prstGeom prst="rect">
            <a:avLst/>
          </a:prstGeom>
          <a:noFill/>
          <a:ln>
            <a:miter lim="800000"/>
            <a:headEnd/>
            <a:tailEnd/>
          </a:ln>
        </p:spPr>
        <p:txBody>
          <a:bodyPr wrap="square" lIns="93177" tIns="46589" rIns="93177" bIns="46589" numCol="1" anchor="t" anchorCtr="0" compatLnSpc="1">
            <a:prstTxWarp prst="textNoShape">
              <a:avLst/>
            </a:prstTxWarp>
          </a:bodyPr>
          <a:lstStyle/>
          <a:p>
            <a:pPr fontAlgn="base">
              <a:spcBef>
                <a:spcPct val="0"/>
              </a:spcBef>
              <a:spcAft>
                <a:spcPct val="0"/>
              </a:spcAft>
            </a:pPr>
            <a:endParaRPr lang="en-US" dirty="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sz="1000" dirty="0" smtClean="0">
                <a:effectLst/>
                <a:latin typeface="+mn-lt"/>
                <a:ea typeface="+mn-ea"/>
                <a:cs typeface="+mn-cs"/>
                <a:sym typeface="Avenir Roman"/>
              </a:rPr>
              <a:t>The </a:t>
            </a:r>
            <a:r>
              <a:rPr lang="en-US" sz="1000" dirty="0" err="1" smtClean="0">
                <a:effectLst/>
                <a:latin typeface="+mn-lt"/>
                <a:ea typeface="+mn-ea"/>
                <a:cs typeface="+mn-cs"/>
                <a:sym typeface="Avenir Roman"/>
              </a:rPr>
              <a:t>Macaya</a:t>
            </a:r>
            <a:r>
              <a:rPr lang="en-US" sz="1000" dirty="0" smtClean="0">
                <a:effectLst/>
                <a:latin typeface="+mn-lt"/>
                <a:ea typeface="+mn-ea"/>
                <a:cs typeface="+mn-cs"/>
                <a:sym typeface="Avenir Roman"/>
              </a:rPr>
              <a:t>, :situation of the vegetation cover</a:t>
            </a:r>
          </a:p>
          <a:p>
            <a:pPr lvl="0"/>
            <a:r>
              <a:rPr lang="en-US" sz="1000" dirty="0" smtClean="0">
                <a:effectLst/>
                <a:latin typeface="+mn-lt"/>
                <a:ea typeface="+mn-ea"/>
                <a:cs typeface="+mn-cs"/>
                <a:sym typeface="Avenir Roman"/>
              </a:rPr>
              <a:t>Corridor </a:t>
            </a:r>
            <a:r>
              <a:rPr lang="en-US" sz="1000" dirty="0" err="1" smtClean="0">
                <a:effectLst/>
                <a:latin typeface="+mn-lt"/>
                <a:ea typeface="+mn-ea"/>
                <a:cs typeface="+mn-cs"/>
                <a:sym typeface="Avenir Roman"/>
              </a:rPr>
              <a:t>Miragoâne</a:t>
            </a:r>
            <a:r>
              <a:rPr lang="en-US" sz="1000" dirty="0" smtClean="0">
                <a:effectLst/>
                <a:latin typeface="+mn-lt"/>
                <a:ea typeface="+mn-ea"/>
                <a:cs typeface="+mn-cs"/>
                <a:sym typeface="Avenir Roman"/>
              </a:rPr>
              <a:t> - Les Cayes :progression of informal settlements</a:t>
            </a:r>
          </a:p>
          <a:p>
            <a:pPr lvl="0"/>
            <a:r>
              <a:rPr lang="en-US" sz="1000" dirty="0" smtClean="0">
                <a:effectLst/>
                <a:latin typeface="+mn-lt"/>
                <a:ea typeface="+mn-ea"/>
                <a:cs typeface="+mn-cs"/>
                <a:sym typeface="Avenir Roman"/>
              </a:rPr>
              <a:t>Coastal zone Les Cayes - </a:t>
            </a:r>
            <a:r>
              <a:rPr lang="en-US" sz="1000" dirty="0" err="1" smtClean="0">
                <a:effectLst/>
                <a:latin typeface="+mn-lt"/>
                <a:ea typeface="+mn-ea"/>
                <a:cs typeface="+mn-cs"/>
                <a:sym typeface="Avenir Roman"/>
              </a:rPr>
              <a:t>Jérémy</a:t>
            </a:r>
            <a:r>
              <a:rPr lang="en-US" sz="1000" dirty="0" smtClean="0">
                <a:effectLst/>
                <a:latin typeface="+mn-lt"/>
                <a:ea typeface="+mn-ea"/>
                <a:cs typeface="+mn-cs"/>
                <a:sym typeface="Avenir Roman"/>
              </a:rPr>
              <a:t> : in particular the coastline</a:t>
            </a:r>
          </a:p>
          <a:p>
            <a:pPr lvl="0"/>
            <a:r>
              <a:rPr lang="en-US" sz="1000" dirty="0" smtClean="0">
                <a:effectLst/>
                <a:latin typeface="+mn-lt"/>
                <a:ea typeface="+mn-ea"/>
                <a:cs typeface="+mn-cs"/>
                <a:sym typeface="Avenir Roman"/>
              </a:rPr>
              <a:t>Dame-Marie Corridor </a:t>
            </a:r>
            <a:r>
              <a:rPr lang="en-US" sz="1000" dirty="0" err="1" smtClean="0">
                <a:effectLst/>
                <a:latin typeface="+mn-lt"/>
                <a:ea typeface="+mn-ea"/>
                <a:cs typeface="+mn-cs"/>
                <a:sym typeface="Avenir Roman"/>
              </a:rPr>
              <a:t>Jérémie</a:t>
            </a:r>
            <a:r>
              <a:rPr lang="en-US" sz="1000" dirty="0" smtClean="0">
                <a:effectLst/>
                <a:latin typeface="+mn-lt"/>
                <a:ea typeface="+mn-ea"/>
                <a:cs typeface="+mn-cs"/>
                <a:sym typeface="Avenir Roman"/>
              </a:rPr>
              <a:t> : progression of informal settlements</a:t>
            </a:r>
          </a:p>
          <a:p>
            <a:pPr lvl="0"/>
            <a:r>
              <a:rPr lang="en-US" sz="1000" dirty="0" smtClean="0">
                <a:effectLst/>
                <a:latin typeface="+mn-lt"/>
                <a:ea typeface="+mn-ea"/>
                <a:cs typeface="+mn-cs"/>
                <a:sym typeface="Avenir Roman"/>
              </a:rPr>
              <a:t>The group of communes : progression of informal settlements</a:t>
            </a:r>
          </a:p>
          <a:p>
            <a:pPr lvl="0"/>
            <a:r>
              <a:rPr lang="en-US" sz="1000" dirty="0" smtClean="0">
                <a:effectLst/>
                <a:latin typeface="+mn-lt"/>
                <a:ea typeface="+mn-ea"/>
                <a:cs typeface="+mn-cs"/>
                <a:sym typeface="Avenir Roman"/>
              </a:rPr>
              <a:t>Port </a:t>
            </a:r>
            <a:r>
              <a:rPr lang="en-US" sz="1000" dirty="0" err="1" smtClean="0">
                <a:effectLst/>
                <a:latin typeface="+mn-lt"/>
                <a:ea typeface="+mn-ea"/>
                <a:cs typeface="+mn-cs"/>
                <a:sym typeface="Avenir Roman"/>
              </a:rPr>
              <a:t>Salut</a:t>
            </a:r>
            <a:endParaRPr lang="en-US" sz="1000" dirty="0" smtClean="0">
              <a:effectLst/>
              <a:latin typeface="+mn-lt"/>
              <a:ea typeface="+mn-ea"/>
              <a:cs typeface="+mn-cs"/>
              <a:sym typeface="Avenir Roman"/>
            </a:endParaRPr>
          </a:p>
          <a:p>
            <a:pPr lvl="0"/>
            <a:r>
              <a:rPr lang="en-US" sz="1000" dirty="0" err="1" smtClean="0">
                <a:effectLst/>
                <a:latin typeface="+mn-lt"/>
                <a:ea typeface="+mn-ea"/>
                <a:cs typeface="+mn-cs"/>
                <a:sym typeface="Avenir Roman"/>
              </a:rPr>
              <a:t>Arniquet</a:t>
            </a:r>
            <a:endParaRPr lang="en-US" sz="1000" dirty="0" smtClean="0">
              <a:effectLst/>
              <a:latin typeface="+mn-lt"/>
              <a:ea typeface="+mn-ea"/>
              <a:cs typeface="+mn-cs"/>
              <a:sym typeface="Avenir Roman"/>
            </a:endParaRPr>
          </a:p>
          <a:p>
            <a:pPr lvl="0"/>
            <a:r>
              <a:rPr lang="en-US" sz="1000" dirty="0" smtClean="0">
                <a:effectLst/>
                <a:latin typeface="+mn-lt"/>
                <a:ea typeface="+mn-ea"/>
                <a:cs typeface="+mn-cs"/>
                <a:sym typeface="Avenir Roman"/>
              </a:rPr>
              <a:t>Around Chantal</a:t>
            </a:r>
          </a:p>
          <a:p>
            <a:pPr lvl="0"/>
            <a:r>
              <a:rPr lang="en-US" sz="1000" dirty="0" smtClean="0">
                <a:effectLst/>
                <a:latin typeface="+mn-lt"/>
                <a:ea typeface="+mn-ea"/>
                <a:cs typeface="+mn-cs"/>
                <a:sym typeface="Avenir Roman"/>
              </a:rPr>
              <a:t>Around the English</a:t>
            </a:r>
          </a:p>
          <a:p>
            <a:pPr lvl="0"/>
            <a:r>
              <a:rPr lang="en-US" sz="1000" dirty="0" smtClean="0">
                <a:effectLst/>
                <a:latin typeface="+mn-lt"/>
                <a:ea typeface="+mn-ea"/>
                <a:cs typeface="+mn-cs"/>
                <a:sym typeface="Avenir Roman"/>
              </a:rPr>
              <a:t>Around Port à </a:t>
            </a:r>
            <a:r>
              <a:rPr lang="en-US" sz="1000" dirty="0" err="1" smtClean="0">
                <a:effectLst/>
                <a:latin typeface="+mn-lt"/>
                <a:ea typeface="+mn-ea"/>
                <a:cs typeface="+mn-cs"/>
                <a:sym typeface="Avenir Roman"/>
              </a:rPr>
              <a:t>Piment</a:t>
            </a:r>
            <a:endParaRPr lang="en-US" sz="1000" dirty="0" smtClean="0">
              <a:effectLst/>
              <a:latin typeface="+mn-lt"/>
              <a:ea typeface="+mn-ea"/>
              <a:cs typeface="+mn-cs"/>
              <a:sym typeface="Avenir Roman"/>
            </a:endParaRPr>
          </a:p>
          <a:p>
            <a:pPr lvl="0"/>
            <a:r>
              <a:rPr lang="en-US" sz="1000" dirty="0" smtClean="0">
                <a:effectLst/>
                <a:latin typeface="+mn-lt"/>
                <a:ea typeface="+mn-ea"/>
                <a:cs typeface="+mn-cs"/>
                <a:sym typeface="Avenir Roman"/>
              </a:rPr>
              <a:t>Beaumont</a:t>
            </a:r>
          </a:p>
          <a:p>
            <a:pPr lvl="0"/>
            <a:r>
              <a:rPr lang="en-US" sz="1000" dirty="0" smtClean="0">
                <a:effectLst/>
                <a:latin typeface="+mn-lt"/>
                <a:ea typeface="+mn-ea"/>
                <a:cs typeface="+mn-cs"/>
                <a:sym typeface="Avenir Roman"/>
              </a:rPr>
              <a:t>About The Source</a:t>
            </a:r>
          </a:p>
          <a:p>
            <a:pPr lvl="0"/>
            <a:r>
              <a:rPr lang="en-US" sz="1000" dirty="0" err="1" smtClean="0">
                <a:effectLst/>
                <a:latin typeface="+mn-lt"/>
                <a:ea typeface="+mn-ea"/>
                <a:cs typeface="+mn-cs"/>
                <a:sym typeface="Avenir Roman"/>
              </a:rPr>
              <a:t>Anse</a:t>
            </a:r>
            <a:r>
              <a:rPr lang="en-US" sz="1000" dirty="0" smtClean="0">
                <a:effectLst/>
                <a:latin typeface="+mn-lt"/>
                <a:ea typeface="+mn-ea"/>
                <a:cs typeface="+mn-cs"/>
                <a:sym typeface="Avenir Roman"/>
              </a:rPr>
              <a:t> </a:t>
            </a:r>
            <a:r>
              <a:rPr lang="en-US" sz="1000" dirty="0" err="1" smtClean="0">
                <a:effectLst/>
                <a:latin typeface="+mn-lt"/>
                <a:ea typeface="+mn-ea"/>
                <a:cs typeface="+mn-cs"/>
                <a:sym typeface="Avenir Roman"/>
              </a:rPr>
              <a:t>d'Hainault</a:t>
            </a:r>
            <a:endParaRPr lang="en-US" sz="1000" dirty="0" smtClean="0">
              <a:effectLst/>
              <a:latin typeface="+mn-lt"/>
              <a:ea typeface="+mn-ea"/>
              <a:cs typeface="+mn-cs"/>
              <a:sym typeface="Avenir Roman"/>
            </a:endParaRPr>
          </a:p>
          <a:p>
            <a:pPr lvl="0"/>
            <a:r>
              <a:rPr lang="en-US" sz="1000" dirty="0" smtClean="0">
                <a:effectLst/>
                <a:latin typeface="+mn-lt"/>
                <a:ea typeface="+mn-ea"/>
                <a:cs typeface="+mn-cs"/>
                <a:sym typeface="Avenir Roman"/>
              </a:rPr>
              <a:t>Dame Marie</a:t>
            </a:r>
          </a:p>
          <a:p>
            <a:pPr lvl="0"/>
            <a:r>
              <a:rPr lang="en-US" sz="1000" dirty="0" smtClean="0">
                <a:effectLst/>
                <a:latin typeface="+mn-lt"/>
                <a:ea typeface="+mn-ea"/>
                <a:cs typeface="+mn-cs"/>
                <a:sym typeface="Avenir Roman"/>
              </a:rPr>
              <a:t>Saint Louis of the South</a:t>
            </a:r>
          </a:p>
          <a:p>
            <a:pPr lvl="0"/>
            <a:r>
              <a:rPr lang="en-US" sz="1000" dirty="0" err="1" smtClean="0">
                <a:effectLst/>
                <a:latin typeface="+mn-lt"/>
                <a:ea typeface="+mn-ea"/>
                <a:cs typeface="+mn-cs"/>
                <a:sym typeface="Avenir Roman"/>
              </a:rPr>
              <a:t>Barradère</a:t>
            </a:r>
            <a:endParaRPr lang="en-US" sz="1000" dirty="0" smtClean="0">
              <a:effectLst/>
              <a:latin typeface="+mn-lt"/>
              <a:ea typeface="+mn-ea"/>
              <a:cs typeface="+mn-cs"/>
              <a:sym typeface="Avenir Roman"/>
            </a:endParaRPr>
          </a:p>
          <a:p>
            <a:pPr lvl="0"/>
            <a:endParaRPr lang="en-US" sz="1000" dirty="0" smtClean="0">
              <a:effectLst/>
              <a:latin typeface="+mn-lt"/>
              <a:ea typeface="+mn-ea"/>
              <a:cs typeface="+mn-cs"/>
              <a:sym typeface="Avenir Roman"/>
            </a:endParaRPr>
          </a:p>
          <a:p>
            <a:pPr lvl="0"/>
            <a:r>
              <a:rPr lang="en-US" sz="1000" dirty="0" smtClean="0">
                <a:effectLst/>
                <a:latin typeface="+mn-lt"/>
                <a:ea typeface="+mn-ea"/>
                <a:cs typeface="+mn-cs"/>
                <a:sym typeface="Avenir Roman"/>
              </a:rPr>
              <a:t>Erosion of mountain areas to the sea</a:t>
            </a:r>
          </a:p>
          <a:p>
            <a:pPr lvl="0"/>
            <a:r>
              <a:rPr lang="en-US" sz="1000" dirty="0" smtClean="0">
                <a:effectLst/>
                <a:latin typeface="+mn-lt"/>
                <a:ea typeface="+mn-ea"/>
                <a:cs typeface="+mn-cs"/>
                <a:sym typeface="Avenir Roman"/>
              </a:rPr>
              <a:t>The situation of cocoa, coffee and cashew nuts,</a:t>
            </a:r>
            <a:endParaRPr lang="en-US" sz="1000" dirty="0" smtClean="0">
              <a:latin typeface="Times New Roman" pitchFamily="-106" charset="0"/>
            </a:endParaRPr>
          </a:p>
          <a:p>
            <a:pPr eaLnBrk="1" hangingPunct="1">
              <a:spcBef>
                <a:spcPct val="0"/>
              </a:spcBef>
            </a:pPr>
            <a:endParaRPr lang="en-US" sz="1000" dirty="0">
              <a:latin typeface="Times New Roman" pitchFamily="-106" charset="0"/>
            </a:endParaRPr>
          </a:p>
        </p:txBody>
      </p:sp>
      <p:sp>
        <p:nvSpPr>
          <p:cNvPr id="5124" name="Slide Number Placeholder 3"/>
          <p:cNvSpPr>
            <a:spLocks noGrp="1"/>
          </p:cNvSpPr>
          <p:nvPr>
            <p:ph type="sldNum" sz="quarter" idx="5"/>
          </p:nvPr>
        </p:nvSpPr>
        <p:spPr bwMode="auto">
          <a:xfrm>
            <a:off x="3850443" y="9428584"/>
            <a:ext cx="2945659" cy="496332"/>
          </a:xfrm>
          <a:prstGeom prst="rect">
            <a:avLst/>
          </a:prstGeom>
          <a:noFill/>
          <a:ln>
            <a:miter lim="800000"/>
            <a:headEnd/>
            <a:tailEnd/>
          </a:ln>
        </p:spPr>
        <p:txBody>
          <a:bodyPr lIns="93177" tIns="46589" rIns="93177" bIns="46589"/>
          <a:lstStyle/>
          <a:p>
            <a:fld id="{47D10890-62FC-4A72-AC60-97757228D65B}" type="slidenum">
              <a:rPr lang="en-US" smtClean="0">
                <a:solidFill>
                  <a:srgbClr val="000000"/>
                </a:solidFill>
              </a:rPr>
              <a:pPr/>
              <a:t>28</a:t>
            </a:fld>
            <a:endParaRPr lang="en-US" dirty="0">
              <a:solidFill>
                <a:srgbClr val="000000"/>
              </a:solidFill>
            </a:endParaRPr>
          </a:p>
        </p:txBody>
      </p:sp>
      <p:sp>
        <p:nvSpPr>
          <p:cNvPr id="5125" name="Header Placeholder 4"/>
          <p:cNvSpPr>
            <a:spLocks noGrp="1"/>
          </p:cNvSpPr>
          <p:nvPr>
            <p:ph type="hdr" sz="quarter"/>
          </p:nvPr>
        </p:nvSpPr>
        <p:spPr bwMode="auto">
          <a:xfrm>
            <a:off x="0" y="0"/>
            <a:ext cx="2945659" cy="496332"/>
          </a:xfrm>
          <a:prstGeom prst="rect">
            <a:avLst/>
          </a:prstGeom>
          <a:noFill/>
          <a:ln>
            <a:miter lim="800000"/>
            <a:headEnd/>
            <a:tailEnd/>
          </a:ln>
        </p:spPr>
        <p:txBody>
          <a:bodyPr wrap="square" lIns="93177" tIns="46589" rIns="93177" bIns="46589" numCol="1" anchor="t" anchorCtr="0" compatLnSpc="1">
            <a:prstTxWarp prst="textNoShape">
              <a:avLst/>
            </a:prstTxWarp>
          </a:bodyPr>
          <a:lstStyle/>
          <a:p>
            <a:pPr fontAlgn="base">
              <a:spcBef>
                <a:spcPct val="0"/>
              </a:spcBef>
              <a:spcAft>
                <a:spcPct val="0"/>
              </a:spcAft>
            </a:pPr>
            <a:endParaRPr lang="en-US" dirty="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117835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50444" y="9428584"/>
            <a:ext cx="2945659" cy="496332"/>
          </a:xfrm>
          <a:prstGeom prst="rect">
            <a:avLst/>
          </a:prstGeom>
        </p:spPr>
        <p:txBody>
          <a:bodyPr/>
          <a:lstStyle/>
          <a:p>
            <a:pPr>
              <a:defRPr/>
            </a:pPr>
            <a:fld id="{3D31D474-A30B-46C7-A7CB-BF5BB52F9BBE}" type="slidenum">
              <a:rPr lang="en-US" smtClean="0"/>
              <a:pPr>
                <a:defRPr/>
              </a:pPr>
              <a:t>3</a:t>
            </a:fld>
            <a:endParaRPr lang="en-US"/>
          </a:p>
        </p:txBody>
      </p:sp>
    </p:spTree>
    <p:extLst>
      <p:ext uri="{BB962C8B-B14F-4D97-AF65-F5344CB8AC3E}">
        <p14:creationId xmlns:p14="http://schemas.microsoft.com/office/powerpoint/2010/main" val="1042789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99866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261735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smtClean="0"/>
              <a:t>In French for </a:t>
            </a:r>
            <a:r>
              <a:rPr lang="fr-FR" sz="1000" dirty="0" err="1" smtClean="0"/>
              <a:t>now</a:t>
            </a:r>
            <a:r>
              <a:rPr lang="fr-FR" sz="1000" dirty="0" smtClean="0"/>
              <a:t> </a:t>
            </a:r>
            <a:r>
              <a:rPr lang="fr-FR" sz="1000" dirty="0" err="1" smtClean="0"/>
              <a:t>with</a:t>
            </a:r>
            <a:r>
              <a:rPr lang="fr-FR" sz="1000" dirty="0" smtClean="0"/>
              <a:t> </a:t>
            </a:r>
            <a:r>
              <a:rPr lang="fr-FR" sz="1000" dirty="0" err="1" smtClean="0"/>
              <a:t>english</a:t>
            </a:r>
            <a:r>
              <a:rPr lang="fr-FR" sz="1000" baseline="0" dirty="0" smtClean="0"/>
              <a:t> </a:t>
            </a:r>
            <a:r>
              <a:rPr lang="fr-FR" sz="1000" baseline="0" dirty="0" err="1" smtClean="0"/>
              <a:t>resume</a:t>
            </a:r>
            <a:r>
              <a:rPr lang="fr-FR" sz="1000" baseline="0" dirty="0" smtClean="0"/>
              <a:t>.</a:t>
            </a:r>
            <a:br>
              <a:rPr lang="fr-FR" sz="1000" baseline="0" dirty="0" smtClean="0"/>
            </a:br>
            <a:r>
              <a:rPr lang="fr-FR" sz="1000" baseline="0" dirty="0" smtClean="0"/>
              <a:t>French : due to local </a:t>
            </a:r>
            <a:r>
              <a:rPr lang="fr-FR" sz="1000" baseline="0" dirty="0" err="1" smtClean="0"/>
              <a:t>actors</a:t>
            </a:r>
            <a:r>
              <a:rPr lang="fr-FR" sz="1000" baseline="0" dirty="0" smtClean="0"/>
              <a:t> </a:t>
            </a:r>
            <a:br>
              <a:rPr lang="fr-FR" sz="1000" baseline="0" dirty="0" smtClean="0"/>
            </a:br>
            <a:r>
              <a:rPr lang="fr-FR" sz="1000" baseline="0" dirty="0" smtClean="0"/>
              <a:t>Will </a:t>
            </a:r>
            <a:r>
              <a:rPr lang="fr-FR" sz="1000" baseline="0" dirty="0" err="1" smtClean="0"/>
              <a:t>be</a:t>
            </a:r>
            <a:r>
              <a:rPr lang="fr-FR" sz="1000" baseline="0" dirty="0" smtClean="0"/>
              <a:t> a fluent </a:t>
            </a:r>
            <a:r>
              <a:rPr lang="fr-FR" sz="1000" baseline="0" dirty="0" err="1" smtClean="0"/>
              <a:t>website</a:t>
            </a:r>
            <a:r>
              <a:rPr lang="fr-FR" sz="1000" baseline="0" dirty="0" smtClean="0"/>
              <a:t> … in the future</a:t>
            </a:r>
            <a:endParaRPr lang="fr-FR" sz="1000" dirty="0"/>
          </a:p>
        </p:txBody>
      </p:sp>
    </p:spTree>
    <p:extLst>
      <p:ext uri="{BB962C8B-B14F-4D97-AF65-F5344CB8AC3E}">
        <p14:creationId xmlns:p14="http://schemas.microsoft.com/office/powerpoint/2010/main" val="3103343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1437390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1611391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80681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Centre national </a:t>
            </a:r>
            <a:r>
              <a:rPr lang="en-US" sz="1000" dirty="0" err="1"/>
              <a:t>d’information</a:t>
            </a:r>
            <a:r>
              <a:rPr lang="en-US" sz="1000" dirty="0"/>
              <a:t> geo-</a:t>
            </a:r>
            <a:r>
              <a:rPr lang="en-US" sz="1000" dirty="0" err="1"/>
              <a:t>spatiale</a:t>
            </a:r>
            <a:r>
              <a:rPr lang="en-US" sz="1000" dirty="0"/>
              <a:t> (CNIGS)</a:t>
            </a:r>
          </a:p>
          <a:p>
            <a:r>
              <a:rPr lang="en-US" sz="1000" dirty="0"/>
              <a:t>CIAT </a:t>
            </a:r>
            <a:r>
              <a:rPr lang="mr-IN" sz="1000" dirty="0"/>
              <a:t>–</a:t>
            </a:r>
            <a:r>
              <a:rPr lang="en-US" sz="1000" dirty="0"/>
              <a:t> </a:t>
            </a:r>
            <a:r>
              <a:rPr lang="en-US" sz="1000" dirty="0" err="1"/>
              <a:t>Comite</a:t>
            </a:r>
            <a:r>
              <a:rPr lang="en-US" sz="1000" dirty="0"/>
              <a:t> </a:t>
            </a:r>
            <a:r>
              <a:rPr lang="en-US" sz="1000" dirty="0" err="1"/>
              <a:t>interministeriel</a:t>
            </a:r>
            <a:r>
              <a:rPr lang="en-US" sz="1000" dirty="0"/>
              <a:t> pour </a:t>
            </a:r>
            <a:r>
              <a:rPr lang="en-US" sz="1000" dirty="0" err="1"/>
              <a:t>l’amenagement</a:t>
            </a:r>
            <a:r>
              <a:rPr lang="en-US" sz="1000" dirty="0"/>
              <a:t> du </a:t>
            </a:r>
            <a:r>
              <a:rPr lang="en-US" sz="1000" dirty="0" err="1"/>
              <a:t>Territoire</a:t>
            </a:r>
            <a:endParaRPr lang="en-US" sz="1000" dirty="0"/>
          </a:p>
          <a:p>
            <a:r>
              <a:rPr lang="en-US" sz="1000" dirty="0"/>
              <a:t>ONEV </a:t>
            </a:r>
            <a:r>
              <a:rPr lang="mr-IN" sz="1000" dirty="0"/>
              <a:t>–</a:t>
            </a:r>
            <a:r>
              <a:rPr lang="en-US" sz="1000" dirty="0"/>
              <a:t> </a:t>
            </a:r>
            <a:r>
              <a:rPr lang="en-US" sz="1000" dirty="0" err="1"/>
              <a:t>Observatoire</a:t>
            </a:r>
            <a:r>
              <a:rPr lang="en-US" sz="1000" baseline="0" dirty="0"/>
              <a:t> national pour </a:t>
            </a:r>
            <a:r>
              <a:rPr lang="en-US" sz="1000" baseline="0" dirty="0" err="1"/>
              <a:t>l’environnement</a:t>
            </a:r>
            <a:r>
              <a:rPr lang="en-US" sz="1000" baseline="0" dirty="0"/>
              <a:t> et la </a:t>
            </a:r>
            <a:r>
              <a:rPr lang="en-US" sz="1000" baseline="0" dirty="0" err="1"/>
              <a:t>vulnerabilite</a:t>
            </a:r>
            <a:endParaRPr lang="en-US" sz="1000" dirty="0"/>
          </a:p>
        </p:txBody>
      </p:sp>
    </p:spTree>
    <p:extLst>
      <p:ext uri="{BB962C8B-B14F-4D97-AF65-F5344CB8AC3E}">
        <p14:creationId xmlns:p14="http://schemas.microsoft.com/office/powerpoint/2010/main" val="2758289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Boby Piard DG of CNIGS will present RO on behalf</a:t>
            </a:r>
            <a:r>
              <a:rPr lang="en-US" sz="1000" baseline="0" dirty="0" smtClean="0"/>
              <a:t> of team, at invitation of World Bank.</a:t>
            </a:r>
            <a:endParaRPr lang="en-US" sz="1000" dirty="0"/>
          </a:p>
        </p:txBody>
      </p:sp>
    </p:spTree>
    <p:extLst>
      <p:ext uri="{BB962C8B-B14F-4D97-AF65-F5344CB8AC3E}">
        <p14:creationId xmlns:p14="http://schemas.microsoft.com/office/powerpoint/2010/main" val="655073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641187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defTabSz="914400">
              <a:lnSpc>
                <a:spcPct val="90000"/>
              </a:lnSpc>
              <a:spcBef>
                <a:spcPct val="20000"/>
              </a:spcBef>
              <a:buFont typeface="Arial"/>
              <a:buChar char="•"/>
            </a:pPr>
            <a:r>
              <a:rPr lang="en-GB" altLang="ja-JP" sz="1200" dirty="0" smtClean="0">
                <a:solidFill>
                  <a:srgbClr val="1F497D"/>
                </a:solidFill>
                <a:latin typeface="Arial"/>
                <a:ea typeface="ＭＳ Ｐゴシック" pitchFamily="50" charset="-128"/>
                <a:cs typeface="Arial"/>
              </a:rPr>
              <a:t>Recovery Observatory (RO) infrastructure developed by CEOS partner agencies in 2015</a:t>
            </a:r>
          </a:p>
          <a:p>
            <a:pPr marL="800100" lvl="1" indent="-342900" defTabSz="914400">
              <a:lnSpc>
                <a:spcPct val="90000"/>
              </a:lnSpc>
              <a:spcBef>
                <a:spcPct val="20000"/>
              </a:spcBef>
              <a:buFont typeface="Arial"/>
              <a:buChar char="•"/>
            </a:pPr>
            <a:r>
              <a:rPr lang="en-GB" altLang="ja-JP" sz="1200" dirty="0" smtClean="0">
                <a:solidFill>
                  <a:srgbClr val="1F497D"/>
                </a:solidFill>
                <a:latin typeface="Arial"/>
                <a:ea typeface="ＭＳ Ｐゴシック" pitchFamily="50" charset="-128"/>
                <a:cs typeface="Arial"/>
              </a:rPr>
              <a:t>CNES-commissioned study on RO product definition and image requirements presented to DRM stakeholders in 2015</a:t>
            </a:r>
          </a:p>
          <a:p>
            <a:pPr marL="800100" lvl="1" indent="-342900" defTabSz="914400">
              <a:lnSpc>
                <a:spcPct val="90000"/>
              </a:lnSpc>
              <a:spcBef>
                <a:spcPct val="20000"/>
              </a:spcBef>
              <a:buFont typeface="Arial"/>
              <a:buChar char="•"/>
            </a:pPr>
            <a:r>
              <a:rPr lang="en-GB" altLang="ja-JP" sz="1200" dirty="0" smtClean="0">
                <a:solidFill>
                  <a:srgbClr val="1F497D"/>
                </a:solidFill>
                <a:latin typeface="Arial"/>
                <a:ea typeface="ＭＳ Ｐゴシック" pitchFamily="50" charset="-128"/>
                <a:cs typeface="Arial"/>
              </a:rPr>
              <a:t>Applications demonstrators 2016 (Malawi; Nepal)</a:t>
            </a:r>
          </a:p>
          <a:p>
            <a:pPr marL="800100" lvl="1" indent="-342900" defTabSz="914400">
              <a:lnSpc>
                <a:spcPct val="90000"/>
              </a:lnSpc>
              <a:spcBef>
                <a:spcPct val="20000"/>
              </a:spcBef>
              <a:buFont typeface="Arial"/>
              <a:buChar char="•"/>
            </a:pPr>
            <a:r>
              <a:rPr lang="en-GB" altLang="ja-JP" sz="1200" b="1" dirty="0" smtClean="0">
                <a:solidFill>
                  <a:schemeClr val="tx2"/>
                </a:solidFill>
                <a:latin typeface="Arial"/>
                <a:ea typeface="ＭＳ Ｐゴシック" pitchFamily="50" charset="-128"/>
                <a:cs typeface="Arial"/>
              </a:rPr>
              <a:t>Triggering of the RO decided by CEOS Chair in consultation with CEOS Principals, December 22, 2016</a:t>
            </a:r>
            <a:r>
              <a:rPr lang="en-GB" altLang="ja-JP" sz="1200" dirty="0" smtClean="0">
                <a:solidFill>
                  <a:schemeClr val="tx2"/>
                </a:solidFill>
                <a:latin typeface="Arial"/>
                <a:ea typeface="ＭＳ Ｐゴシック" pitchFamily="50" charset="-128"/>
                <a:cs typeface="Arial"/>
              </a:rPr>
              <a:t>, after significant impact of Hurricane Matthew in Southwest Haiti (October 2016)</a:t>
            </a:r>
          </a:p>
          <a:p>
            <a:pPr marL="800100" lvl="1" indent="-342900" defTabSz="914400">
              <a:lnSpc>
                <a:spcPct val="90000"/>
              </a:lnSpc>
              <a:spcBef>
                <a:spcPct val="20000"/>
              </a:spcBef>
              <a:buFont typeface="Arial"/>
              <a:buChar char="•"/>
            </a:pPr>
            <a:r>
              <a:rPr lang="en-GB" altLang="ja-JP" sz="1200" b="1" dirty="0" smtClean="0">
                <a:solidFill>
                  <a:schemeClr val="tx2"/>
                </a:solidFill>
                <a:latin typeface="Arial"/>
                <a:ea typeface="ＭＳ Ｐゴシック" pitchFamily="50" charset="-128"/>
                <a:cs typeface="Arial"/>
              </a:rPr>
              <a:t>Mission to Haiti 31 Jan - 3 Feb 2017 to establish partnership with Haiti RO users and stakeholders</a:t>
            </a:r>
          </a:p>
          <a:p>
            <a:pPr marL="800100" lvl="1" indent="-342900" defTabSz="914400">
              <a:lnSpc>
                <a:spcPct val="90000"/>
              </a:lnSpc>
              <a:spcBef>
                <a:spcPct val="20000"/>
              </a:spcBef>
              <a:buFont typeface="Arial"/>
              <a:buChar char="•"/>
            </a:pPr>
            <a:r>
              <a:rPr lang="en-GB" altLang="ja-JP" sz="1200" b="1" dirty="0" smtClean="0">
                <a:solidFill>
                  <a:schemeClr val="tx2"/>
                </a:solidFill>
                <a:latin typeface="Arial"/>
                <a:ea typeface="ＭＳ Ｐゴシック" pitchFamily="50" charset="-128"/>
                <a:cs typeface="Arial"/>
              </a:rPr>
              <a:t>PDNA released 3 February by Haitian Government</a:t>
            </a:r>
          </a:p>
          <a:p>
            <a:pPr marL="457200" lvl="6" indent="0" defTabSz="914400">
              <a:lnSpc>
                <a:spcPct val="90000"/>
              </a:lnSpc>
              <a:spcBef>
                <a:spcPct val="20000"/>
              </a:spcBef>
            </a:pPr>
            <a:r>
              <a:rPr lang="en-US" sz="1200" dirty="0" smtClean="0">
                <a:hlinkClick r:id="rId3"/>
              </a:rPr>
              <a:t>		</a:t>
            </a:r>
            <a:r>
              <a:rPr lang="en-US" sz="1200" u="sng" dirty="0" smtClean="0">
                <a:hlinkClick r:id="rId3"/>
              </a:rPr>
              <a:t>http://bit.ly/2jUHKWW</a:t>
            </a:r>
            <a:endParaRPr lang="en-GB" altLang="ja-JP" sz="1200" b="1" dirty="0" smtClean="0">
              <a:solidFill>
                <a:schemeClr val="tx2"/>
              </a:solidFill>
              <a:latin typeface="Arial"/>
              <a:ea typeface="ＭＳ Ｐゴシック" pitchFamily="50" charset="-128"/>
              <a:cs typeface="Arial"/>
            </a:endParaRPr>
          </a:p>
          <a:p>
            <a:pPr marL="800100" lvl="1" indent="-342900" defTabSz="914400">
              <a:lnSpc>
                <a:spcPct val="90000"/>
              </a:lnSpc>
              <a:spcBef>
                <a:spcPct val="20000"/>
              </a:spcBef>
              <a:buFont typeface="Arial"/>
              <a:buChar char="•"/>
            </a:pPr>
            <a:r>
              <a:rPr lang="en-GB" altLang="ja-JP" sz="1200" dirty="0" smtClean="0">
                <a:solidFill>
                  <a:schemeClr val="accent6">
                    <a:lumMod val="75000"/>
                  </a:schemeClr>
                </a:solidFill>
                <a:latin typeface="Arial"/>
                <a:ea typeface="ＭＳ Ｐゴシック" pitchFamily="50" charset="-128"/>
                <a:cs typeface="Arial"/>
              </a:rPr>
              <a:t>User workshop in Haiti late May 2017;</a:t>
            </a:r>
          </a:p>
          <a:p>
            <a:pPr marL="800100" lvl="1" indent="-342900" defTabSz="914400">
              <a:lnSpc>
                <a:spcPct val="90000"/>
              </a:lnSpc>
              <a:spcBef>
                <a:spcPct val="20000"/>
              </a:spcBef>
              <a:buFont typeface="Arial"/>
              <a:buChar char="•"/>
            </a:pPr>
            <a:r>
              <a:rPr lang="en-GB" altLang="ja-JP" sz="1200" dirty="0" smtClean="0">
                <a:solidFill>
                  <a:schemeClr val="accent6">
                    <a:lumMod val="75000"/>
                  </a:schemeClr>
                </a:solidFill>
                <a:latin typeface="Arial"/>
                <a:ea typeface="ＭＳ Ｐゴシック" pitchFamily="50" charset="-128"/>
                <a:cs typeface="Arial"/>
              </a:rPr>
              <a:t>Early RO evaluation fall 2017;</a:t>
            </a:r>
          </a:p>
          <a:p>
            <a:pPr marL="800100" lvl="1" indent="-342900" defTabSz="914400">
              <a:lnSpc>
                <a:spcPct val="90000"/>
              </a:lnSpc>
              <a:spcBef>
                <a:spcPct val="20000"/>
              </a:spcBef>
              <a:buFont typeface="Arial"/>
              <a:buChar char="•"/>
            </a:pPr>
            <a:r>
              <a:rPr lang="en-GB" altLang="ja-JP" sz="1200" dirty="0" smtClean="0">
                <a:solidFill>
                  <a:schemeClr val="accent6">
                    <a:lumMod val="75000"/>
                  </a:schemeClr>
                </a:solidFill>
                <a:latin typeface="Arial"/>
                <a:ea typeface="ＭＳ Ｐゴシック" pitchFamily="50" charset="-128"/>
                <a:cs typeface="Arial"/>
              </a:rPr>
              <a:t>Matthew RO to continue for three to four years (TBD with user community)</a:t>
            </a:r>
          </a:p>
          <a:p>
            <a:pPr marL="800100" lvl="1" indent="-342900" defTabSz="914400">
              <a:lnSpc>
                <a:spcPct val="90000"/>
              </a:lnSpc>
              <a:spcBef>
                <a:spcPct val="20000"/>
              </a:spcBef>
              <a:buFont typeface="Arial"/>
              <a:buChar char="•"/>
            </a:pPr>
            <a:r>
              <a:rPr lang="en-GB" altLang="ja-JP" sz="1200" dirty="0" smtClean="0">
                <a:solidFill>
                  <a:schemeClr val="accent6">
                    <a:lumMod val="75000"/>
                  </a:schemeClr>
                </a:solidFill>
                <a:latin typeface="Arial"/>
                <a:ea typeface="ＭＳ Ｐゴシック" pitchFamily="50" charset="-128"/>
                <a:cs typeface="Arial"/>
              </a:rPr>
              <a:t>Lessons learned and sustainability strategy after evaluation of 1</a:t>
            </a:r>
            <a:r>
              <a:rPr lang="en-GB" altLang="ja-JP" sz="1200" baseline="30000" dirty="0" smtClean="0">
                <a:solidFill>
                  <a:schemeClr val="accent6">
                    <a:lumMod val="75000"/>
                  </a:schemeClr>
                </a:solidFill>
                <a:latin typeface="Arial"/>
                <a:ea typeface="ＭＳ Ｐゴシック" pitchFamily="50" charset="-128"/>
                <a:cs typeface="Arial"/>
              </a:rPr>
              <a:t>st</a:t>
            </a:r>
            <a:r>
              <a:rPr lang="en-GB" altLang="ja-JP" sz="1200" dirty="0" smtClean="0">
                <a:solidFill>
                  <a:schemeClr val="accent6">
                    <a:lumMod val="75000"/>
                  </a:schemeClr>
                </a:solidFill>
                <a:latin typeface="Arial"/>
                <a:ea typeface="ＭＳ Ｐゴシック" pitchFamily="50" charset="-128"/>
                <a:cs typeface="Arial"/>
              </a:rPr>
              <a:t> RO</a:t>
            </a:r>
          </a:p>
          <a:p>
            <a:endParaRPr lang="en-US" sz="1200" dirty="0" smtClean="0"/>
          </a:p>
          <a:p>
            <a:endParaRPr lang="en-US" sz="1200" dirty="0"/>
          </a:p>
        </p:txBody>
      </p:sp>
      <p:sp>
        <p:nvSpPr>
          <p:cNvPr id="4" name="Slide Number Placeholder 3"/>
          <p:cNvSpPr>
            <a:spLocks noGrp="1"/>
          </p:cNvSpPr>
          <p:nvPr>
            <p:ph type="sldNum" sz="quarter" idx="10"/>
          </p:nvPr>
        </p:nvSpPr>
        <p:spPr>
          <a:xfrm>
            <a:off x="3850444" y="9428584"/>
            <a:ext cx="2945659" cy="496332"/>
          </a:xfrm>
          <a:prstGeom prst="rect">
            <a:avLst/>
          </a:prstGeom>
        </p:spPr>
        <p:txBody>
          <a:bodyPr/>
          <a:lstStyle/>
          <a:p>
            <a:pPr>
              <a:defRPr/>
            </a:pPr>
            <a:fld id="{3D31D474-A30B-46C7-A7CB-BF5BB52F9BBE}" type="slidenum">
              <a:rPr lang="en-US" smtClean="0"/>
              <a:pPr>
                <a:defRPr/>
              </a:pPr>
              <a:t>4</a:t>
            </a:fld>
            <a:endParaRPr lang="en-US"/>
          </a:p>
        </p:txBody>
      </p:sp>
    </p:spTree>
    <p:extLst>
      <p:ext uri="{BB962C8B-B14F-4D97-AF65-F5344CB8AC3E}">
        <p14:creationId xmlns:p14="http://schemas.microsoft.com/office/powerpoint/2010/main" val="1042789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917575" y="744538"/>
            <a:ext cx="4962525" cy="3722687"/>
          </a:xfrm>
        </p:spPr>
      </p:sp>
      <p:sp>
        <p:nvSpPr>
          <p:cNvPr id="3" name="Rectangle 2"/>
          <p:cNvSpPr>
            <a:spLocks noGrp="1"/>
          </p:cNvSpPr>
          <p:nvPr>
            <p:ph type="body" idx="1"/>
          </p:nvPr>
        </p:nvSpPr>
        <p:spPr/>
        <p:txBody>
          <a:bodyPr>
            <a:normAutofit fontScale="62500" lnSpcReduction="20000"/>
          </a:bodyPr>
          <a:lstStyle>
            <a:extLst/>
          </a:lstStyle>
          <a:p>
            <a:r>
              <a:rPr lang="fr-FR" sz="1400" b="0" i="0" u="none" strike="noStrike" baseline="0" dirty="0" smtClean="0">
                <a:latin typeface="+mn-lt"/>
                <a:ea typeface="+mn-ea"/>
                <a:cs typeface="+mn-cs"/>
                <a:sym typeface="Avenir Roman"/>
              </a:rPr>
              <a:t>CHAPITRE I. Profil du pays et ses vulnérabilités</a:t>
            </a:r>
          </a:p>
          <a:p>
            <a:r>
              <a:rPr lang="fr-FR" sz="1400" b="0" i="0" u="none" strike="noStrike" baseline="0" dirty="0" smtClean="0">
                <a:latin typeface="+mn-lt"/>
                <a:ea typeface="+mn-ea"/>
                <a:cs typeface="+mn-cs"/>
                <a:sym typeface="Avenir Roman"/>
              </a:rPr>
              <a:t>1.1. Profil d’Haïti ....................................................................................................... 1</a:t>
            </a:r>
          </a:p>
          <a:p>
            <a:r>
              <a:rPr lang="fr-FR" sz="1400" b="0" i="0" u="none" strike="noStrike" baseline="0" dirty="0" smtClean="0">
                <a:latin typeface="+mn-lt"/>
                <a:ea typeface="+mn-ea"/>
                <a:cs typeface="+mn-cs"/>
                <a:sym typeface="Avenir Roman"/>
              </a:rPr>
              <a:t>1.2. Vulnérabilités aux désastres naturels......................................................... 3</a:t>
            </a:r>
          </a:p>
          <a:p>
            <a:r>
              <a:rPr lang="fr-FR" sz="1400" b="0" i="0" u="none" strike="noStrike" baseline="0" dirty="0" smtClean="0">
                <a:latin typeface="+mn-lt"/>
                <a:ea typeface="+mn-ea"/>
                <a:cs typeface="+mn-cs"/>
                <a:sym typeface="Avenir Roman"/>
              </a:rPr>
              <a:t>CHAPITRE II. Le cyclone </a:t>
            </a:r>
            <a:r>
              <a:rPr lang="fr-FR" sz="1400" b="0" i="0" u="none" strike="noStrike" baseline="0" dirty="0" err="1" smtClean="0">
                <a:latin typeface="+mn-lt"/>
                <a:ea typeface="+mn-ea"/>
                <a:cs typeface="+mn-cs"/>
                <a:sym typeface="Avenir Roman"/>
              </a:rPr>
              <a:t>mathieu</a:t>
            </a:r>
            <a:r>
              <a:rPr lang="fr-FR" sz="1400" b="0" i="0" u="none" strike="noStrike" baseline="0" dirty="0" smtClean="0">
                <a:latin typeface="+mn-lt"/>
                <a:ea typeface="+mn-ea"/>
                <a:cs typeface="+mn-cs"/>
                <a:sym typeface="Avenir Roman"/>
              </a:rPr>
              <a:t> et la réponse à la catastrophe</a:t>
            </a:r>
          </a:p>
          <a:p>
            <a:r>
              <a:rPr lang="fr-FR" sz="1400" b="0" i="0" u="none" strike="noStrike" baseline="0" dirty="0" smtClean="0">
                <a:latin typeface="+mn-lt"/>
                <a:ea typeface="+mn-ea"/>
                <a:cs typeface="+mn-cs"/>
                <a:sym typeface="Avenir Roman"/>
              </a:rPr>
              <a:t>2.1. Le passage du cyclone </a:t>
            </a:r>
            <a:r>
              <a:rPr lang="fr-FR" sz="1400" b="0" i="0" u="none" strike="noStrike" baseline="0" dirty="0" err="1" smtClean="0">
                <a:latin typeface="+mn-lt"/>
                <a:ea typeface="+mn-ea"/>
                <a:cs typeface="+mn-cs"/>
                <a:sym typeface="Avenir Roman"/>
              </a:rPr>
              <a:t>mathieu</a:t>
            </a:r>
            <a:r>
              <a:rPr lang="fr-FR" sz="1400" b="0" i="0" u="none" strike="noStrike" baseline="0" dirty="0" smtClean="0">
                <a:latin typeface="+mn-lt"/>
                <a:ea typeface="+mn-ea"/>
                <a:cs typeface="+mn-cs"/>
                <a:sym typeface="Avenir Roman"/>
              </a:rPr>
              <a:t>....................................................................... 7</a:t>
            </a:r>
          </a:p>
          <a:p>
            <a:r>
              <a:rPr lang="fr-FR" sz="1400" b="0" i="0" u="none" strike="noStrike" baseline="0" dirty="0" smtClean="0">
                <a:latin typeface="+mn-lt"/>
                <a:ea typeface="+mn-ea"/>
                <a:cs typeface="+mn-cs"/>
                <a:sym typeface="Avenir Roman"/>
              </a:rPr>
              <a:t>2.2. La réponse du gouvernement.......................................................................... 9</a:t>
            </a:r>
          </a:p>
          <a:p>
            <a:r>
              <a:rPr lang="fr-FR" sz="1400" b="0" i="0" u="none" strike="noStrike" baseline="0" dirty="0" smtClean="0">
                <a:latin typeface="+mn-lt"/>
                <a:ea typeface="+mn-ea"/>
                <a:cs typeface="+mn-cs"/>
                <a:sym typeface="Avenir Roman"/>
              </a:rPr>
              <a:t>2.3. La réponse internationale............................................................................. 10</a:t>
            </a:r>
          </a:p>
          <a:p>
            <a:r>
              <a:rPr lang="fr-FR" sz="1400" b="0" i="0" u="none" strike="noStrike" baseline="0" dirty="0" smtClean="0">
                <a:latin typeface="+mn-lt"/>
                <a:ea typeface="+mn-ea"/>
                <a:cs typeface="+mn-cs"/>
                <a:sym typeface="Avenir Roman"/>
              </a:rPr>
              <a:t>CHAPITRE III. La méthodologie et le processus </a:t>
            </a:r>
            <a:r>
              <a:rPr lang="fr-FR" sz="1400" b="0" i="0" u="none" strike="noStrike" baseline="0" dirty="0" err="1" smtClean="0">
                <a:latin typeface="+mn-lt"/>
                <a:ea typeface="+mn-ea"/>
                <a:cs typeface="+mn-cs"/>
                <a:sym typeface="Avenir Roman"/>
              </a:rPr>
              <a:t>pdna</a:t>
            </a:r>
            <a:r>
              <a:rPr lang="fr-FR" sz="1400" b="0" i="0" u="none" strike="noStrike" baseline="0" dirty="0" smtClean="0">
                <a:latin typeface="+mn-lt"/>
                <a:ea typeface="+mn-ea"/>
                <a:cs typeface="+mn-cs"/>
                <a:sym typeface="Avenir Roman"/>
              </a:rPr>
              <a:t> en </a:t>
            </a:r>
            <a:r>
              <a:rPr lang="fr-FR" sz="1400" b="0" i="0" u="none" strike="noStrike" baseline="0" dirty="0" err="1" smtClean="0">
                <a:latin typeface="+mn-lt"/>
                <a:ea typeface="+mn-ea"/>
                <a:cs typeface="+mn-cs"/>
                <a:sym typeface="Avenir Roman"/>
              </a:rPr>
              <a:t>haïti</a:t>
            </a:r>
            <a:endParaRPr lang="fr-FR" sz="1400" b="0" i="0" u="none" strike="noStrike" baseline="0" dirty="0" smtClean="0">
              <a:latin typeface="+mn-lt"/>
              <a:ea typeface="+mn-ea"/>
              <a:cs typeface="+mn-cs"/>
              <a:sym typeface="Avenir Roman"/>
            </a:endParaRPr>
          </a:p>
          <a:p>
            <a:r>
              <a:rPr lang="fr-FR" sz="1400" b="0" i="0" u="none" strike="noStrike" baseline="0" dirty="0" smtClean="0">
                <a:latin typeface="+mn-lt"/>
                <a:ea typeface="+mn-ea"/>
                <a:cs typeface="+mn-cs"/>
                <a:sym typeface="Avenir Roman"/>
              </a:rPr>
              <a:t>3.1. La méthodologie </a:t>
            </a:r>
            <a:r>
              <a:rPr lang="fr-FR" sz="1400" b="0" i="0" u="none" strike="noStrike" baseline="0" dirty="0" err="1" smtClean="0">
                <a:latin typeface="+mn-lt"/>
                <a:ea typeface="+mn-ea"/>
                <a:cs typeface="+mn-cs"/>
                <a:sym typeface="Avenir Roman"/>
              </a:rPr>
              <a:t>pdna</a:t>
            </a:r>
            <a:r>
              <a:rPr lang="fr-FR" sz="1400" b="0" i="0" u="none" strike="noStrike" baseline="0" dirty="0" smtClean="0">
                <a:latin typeface="+mn-lt"/>
                <a:ea typeface="+mn-ea"/>
                <a:cs typeface="+mn-cs"/>
                <a:sym typeface="Avenir Roman"/>
              </a:rPr>
              <a:t>......................................................................................13</a:t>
            </a:r>
          </a:p>
          <a:p>
            <a:r>
              <a:rPr lang="fr-FR" sz="1400" b="0" i="0" u="none" strike="noStrike" baseline="0" dirty="0" smtClean="0">
                <a:latin typeface="+mn-lt"/>
                <a:ea typeface="+mn-ea"/>
                <a:cs typeface="+mn-cs"/>
                <a:sym typeface="Avenir Roman"/>
              </a:rPr>
              <a:t>3.2. Le processus </a:t>
            </a:r>
            <a:r>
              <a:rPr lang="fr-FR" sz="1400" b="0" i="0" u="none" strike="noStrike" baseline="0" dirty="0" err="1" smtClean="0">
                <a:latin typeface="+mn-lt"/>
                <a:ea typeface="+mn-ea"/>
                <a:cs typeface="+mn-cs"/>
                <a:sym typeface="Avenir Roman"/>
              </a:rPr>
              <a:t>pdna</a:t>
            </a:r>
            <a:r>
              <a:rPr lang="fr-FR" sz="1400" b="0" i="0" u="none" strike="noStrike" baseline="0" dirty="0" smtClean="0">
                <a:latin typeface="+mn-lt"/>
                <a:ea typeface="+mn-ea"/>
                <a:cs typeface="+mn-cs"/>
                <a:sym typeface="Avenir Roman"/>
              </a:rPr>
              <a:t> en Haïti.............................................................................15</a:t>
            </a:r>
          </a:p>
          <a:p>
            <a:r>
              <a:rPr lang="fr-FR" sz="1400" b="0" i="0" u="none" strike="noStrike" baseline="0" dirty="0" smtClean="0">
                <a:latin typeface="+mn-lt"/>
                <a:ea typeface="+mn-ea"/>
                <a:cs typeface="+mn-cs"/>
                <a:sym typeface="Avenir Roman"/>
              </a:rPr>
              <a:t>CHAPITRE IV. Bilan des effets et des besoins post-</a:t>
            </a:r>
            <a:r>
              <a:rPr lang="fr-FR" sz="1400" b="0" i="0" u="none" strike="noStrike" baseline="0" dirty="0" err="1" smtClean="0">
                <a:latin typeface="+mn-lt"/>
                <a:ea typeface="+mn-ea"/>
                <a:cs typeface="+mn-cs"/>
                <a:sym typeface="Avenir Roman"/>
              </a:rPr>
              <a:t>mathieu</a:t>
            </a:r>
            <a:endParaRPr lang="fr-FR" sz="1400" b="0" i="0" u="none" strike="noStrike" baseline="0" dirty="0" smtClean="0">
              <a:latin typeface="+mn-lt"/>
              <a:ea typeface="+mn-ea"/>
              <a:cs typeface="+mn-cs"/>
              <a:sym typeface="Avenir Roman"/>
            </a:endParaRPr>
          </a:p>
          <a:p>
            <a:r>
              <a:rPr lang="fr-FR" sz="1400" b="0" i="0" u="none" strike="noStrike" baseline="0" dirty="0" smtClean="0">
                <a:latin typeface="+mn-lt"/>
                <a:ea typeface="+mn-ea"/>
                <a:cs typeface="+mn-cs"/>
                <a:sym typeface="Avenir Roman"/>
              </a:rPr>
              <a:t>4.1. L’ampleur du désastre......................................................................................19</a:t>
            </a:r>
          </a:p>
          <a:p>
            <a:r>
              <a:rPr lang="fr-FR" sz="1400" b="0" i="0" u="none" strike="noStrike" baseline="0" dirty="0" smtClean="0">
                <a:latin typeface="+mn-lt"/>
                <a:ea typeface="+mn-ea"/>
                <a:cs typeface="+mn-cs"/>
                <a:sym typeface="Avenir Roman"/>
              </a:rPr>
              <a:t>4.2. Les besoins globaux ..........................................................................................24</a:t>
            </a:r>
          </a:p>
          <a:p>
            <a:r>
              <a:rPr lang="fr-FR" sz="1400" b="0" i="0" u="none" strike="noStrike" baseline="0" dirty="0" smtClean="0">
                <a:latin typeface="+mn-lt"/>
                <a:ea typeface="+mn-ea"/>
                <a:cs typeface="+mn-cs"/>
                <a:sym typeface="Avenir Roman"/>
              </a:rPr>
              <a:t>4.3. Les effets et les besoins des différents secteurs....................................27</a:t>
            </a:r>
            <a:br>
              <a:rPr lang="fr-FR" sz="1400" b="0" i="0" u="none" strike="noStrike" baseline="0" dirty="0" smtClean="0">
                <a:latin typeface="+mn-lt"/>
                <a:ea typeface="+mn-ea"/>
                <a:cs typeface="+mn-cs"/>
                <a:sym typeface="Avenir Roman"/>
              </a:rPr>
            </a:br>
            <a:r>
              <a:rPr lang="fr-FR" sz="1400" b="0" i="0" u="none" strike="noStrike" baseline="0" dirty="0" smtClean="0">
                <a:latin typeface="+mn-lt"/>
                <a:ea typeface="+mn-ea"/>
                <a:cs typeface="+mn-cs"/>
                <a:sym typeface="Avenir Roman"/>
              </a:rPr>
              <a:t>V. Impact macro-économique</a:t>
            </a:r>
          </a:p>
          <a:p>
            <a:r>
              <a:rPr lang="fr-FR" sz="1400" b="0" i="0" u="none" strike="noStrike" baseline="0" dirty="0" smtClean="0">
                <a:latin typeface="+mn-lt"/>
                <a:ea typeface="+mn-ea"/>
                <a:cs typeface="+mn-cs"/>
                <a:sym typeface="Avenir Roman"/>
              </a:rPr>
              <a:t>5.1. Développements macroéconomiques récents................................................51</a:t>
            </a:r>
          </a:p>
          <a:p>
            <a:r>
              <a:rPr lang="fr-FR" sz="1400" b="0" i="0" u="none" strike="noStrike" baseline="0" dirty="0" smtClean="0">
                <a:latin typeface="+mn-lt"/>
                <a:ea typeface="+mn-ea"/>
                <a:cs typeface="+mn-cs"/>
                <a:sym typeface="Avenir Roman"/>
              </a:rPr>
              <a:t>5.2. Projections initiales pour 2017 et 2018......................................................... 53</a:t>
            </a:r>
          </a:p>
          <a:p>
            <a:r>
              <a:rPr lang="fr-FR" sz="1400" b="0" i="0" u="none" strike="noStrike" baseline="0" dirty="0" smtClean="0">
                <a:latin typeface="+mn-lt"/>
                <a:ea typeface="+mn-ea"/>
                <a:cs typeface="+mn-cs"/>
                <a:sym typeface="Avenir Roman"/>
              </a:rPr>
              <a:t>5.3. Méthodologie......................................................................................................... 54</a:t>
            </a:r>
          </a:p>
          <a:p>
            <a:r>
              <a:rPr lang="fr-FR" sz="1400" b="0" i="0" u="none" strike="noStrike" baseline="0" dirty="0" smtClean="0">
                <a:latin typeface="+mn-lt"/>
                <a:ea typeface="+mn-ea"/>
                <a:cs typeface="+mn-cs"/>
                <a:sym typeface="Avenir Roman"/>
              </a:rPr>
              <a:t>5.4. Projections post-</a:t>
            </a:r>
            <a:r>
              <a:rPr lang="fr-FR" sz="1400" b="0" i="0" u="none" strike="noStrike" baseline="0" dirty="0" err="1" smtClean="0">
                <a:latin typeface="+mn-lt"/>
                <a:ea typeface="+mn-ea"/>
                <a:cs typeface="+mn-cs"/>
                <a:sym typeface="Avenir Roman"/>
              </a:rPr>
              <a:t>mathieu</a:t>
            </a:r>
            <a:r>
              <a:rPr lang="fr-FR" sz="1400" b="0" i="0" u="none" strike="noStrike" baseline="0" dirty="0" smtClean="0">
                <a:latin typeface="+mn-lt"/>
                <a:ea typeface="+mn-ea"/>
                <a:cs typeface="+mn-cs"/>
                <a:sym typeface="Avenir Roman"/>
              </a:rPr>
              <a:t>................................................................................... 55</a:t>
            </a:r>
          </a:p>
          <a:p>
            <a:r>
              <a:rPr lang="fr-FR" sz="1400" b="0" i="0" u="none" strike="noStrike" baseline="0" dirty="0" smtClean="0">
                <a:latin typeface="+mn-lt"/>
                <a:ea typeface="+mn-ea"/>
                <a:cs typeface="+mn-cs"/>
                <a:sym typeface="Avenir Roman"/>
              </a:rPr>
              <a:t>CHAPITRE VI. Impact humain et social</a:t>
            </a:r>
          </a:p>
          <a:p>
            <a:r>
              <a:rPr lang="fr-FR" sz="1400" b="0" i="0" u="none" strike="noStrike" baseline="0" dirty="0" smtClean="0">
                <a:latin typeface="+mn-lt"/>
                <a:ea typeface="+mn-ea"/>
                <a:cs typeface="+mn-cs"/>
                <a:sym typeface="Avenir Roman"/>
              </a:rPr>
              <a:t>6.1. Impact du cyclone </a:t>
            </a:r>
            <a:r>
              <a:rPr lang="fr-FR" sz="1400" b="0" i="0" u="none" strike="noStrike" baseline="0" dirty="0" err="1" smtClean="0">
                <a:latin typeface="+mn-lt"/>
                <a:ea typeface="+mn-ea"/>
                <a:cs typeface="+mn-cs"/>
                <a:sym typeface="Avenir Roman"/>
              </a:rPr>
              <a:t>mathieu</a:t>
            </a:r>
            <a:r>
              <a:rPr lang="fr-FR" sz="1400" b="0" i="0" u="none" strike="noStrike" baseline="0" dirty="0" smtClean="0">
                <a:latin typeface="+mn-lt"/>
                <a:ea typeface="+mn-ea"/>
                <a:cs typeface="+mn-cs"/>
                <a:sym typeface="Avenir Roman"/>
              </a:rPr>
              <a:t> sur le bien-être général de la population affectée</a:t>
            </a:r>
            <a:br>
              <a:rPr lang="fr-FR" sz="1400" b="0" i="0" u="none" strike="noStrike" baseline="0" dirty="0" smtClean="0">
                <a:latin typeface="+mn-lt"/>
                <a:ea typeface="+mn-ea"/>
                <a:cs typeface="+mn-cs"/>
                <a:sym typeface="Avenir Roman"/>
              </a:rPr>
            </a:br>
            <a:r>
              <a:rPr lang="fr-FR" sz="1400" b="0" i="0" u="none" strike="noStrike" baseline="0" dirty="0" smtClean="0">
                <a:latin typeface="+mn-lt"/>
                <a:ea typeface="+mn-ea"/>
                <a:cs typeface="+mn-cs"/>
                <a:sym typeface="Avenir Roman"/>
              </a:rPr>
              <a:t>6.2. En focus : la sécurité alimentaire et le passage du cyclone </a:t>
            </a:r>
            <a:r>
              <a:rPr lang="fr-FR" sz="1400" b="0" i="0" u="none" strike="noStrike" baseline="0" dirty="0" err="1" smtClean="0">
                <a:latin typeface="+mn-lt"/>
                <a:ea typeface="+mn-ea"/>
                <a:cs typeface="+mn-cs"/>
                <a:sym typeface="Avenir Roman"/>
              </a:rPr>
              <a:t>mathieu</a:t>
            </a:r>
            <a:r>
              <a:rPr lang="fr-FR" sz="1400" b="0" i="0" u="none" strike="noStrike" baseline="0" dirty="0" smtClean="0">
                <a:latin typeface="+mn-lt"/>
                <a:ea typeface="+mn-ea"/>
                <a:cs typeface="+mn-cs"/>
                <a:sym typeface="Avenir Roman"/>
              </a:rPr>
              <a:t> </a:t>
            </a:r>
          </a:p>
          <a:p>
            <a:r>
              <a:rPr lang="fr-FR" sz="1400" b="0" i="0" u="none" strike="noStrike" baseline="0" dirty="0" smtClean="0">
                <a:latin typeface="+mn-lt"/>
                <a:ea typeface="+mn-ea"/>
                <a:cs typeface="+mn-cs"/>
                <a:sym typeface="Avenir Roman"/>
              </a:rPr>
              <a:t>CHAPITRE VII. Stratégie de relèvement</a:t>
            </a:r>
          </a:p>
          <a:p>
            <a:r>
              <a:rPr lang="fr-FR" sz="1400" b="0" i="0" u="none" strike="noStrike" baseline="0" dirty="0" smtClean="0">
                <a:latin typeface="+mn-lt"/>
                <a:ea typeface="+mn-ea"/>
                <a:cs typeface="+mn-cs"/>
                <a:sym typeface="Avenir Roman"/>
              </a:rPr>
              <a:t>7.1. La stratégie générale de relèvement ...............................................................71</a:t>
            </a:r>
          </a:p>
          <a:p>
            <a:r>
              <a:rPr lang="fr-FR" sz="1400" b="0" i="0" u="none" strike="noStrike" baseline="0" dirty="0" smtClean="0">
                <a:latin typeface="+mn-lt"/>
                <a:ea typeface="+mn-ea"/>
                <a:cs typeface="+mn-cs"/>
                <a:sym typeface="Avenir Roman"/>
              </a:rPr>
              <a:t>7.2. Les principes directeurs du processus de relèvement ...............................77</a:t>
            </a:r>
          </a:p>
          <a:p>
            <a:r>
              <a:rPr lang="fr-FR" sz="1400" b="0" i="0" u="none" strike="noStrike" baseline="0" dirty="0" smtClean="0">
                <a:latin typeface="+mn-lt"/>
                <a:ea typeface="+mn-ea"/>
                <a:cs typeface="+mn-cs"/>
                <a:sym typeface="Avenir Roman"/>
              </a:rPr>
              <a:t>7.3. Les axes stratégiques.............................................................................................78</a:t>
            </a:r>
            <a:br>
              <a:rPr lang="fr-FR" sz="1400" b="0" i="0" u="none" strike="noStrike" baseline="0" dirty="0" smtClean="0">
                <a:latin typeface="+mn-lt"/>
                <a:ea typeface="+mn-ea"/>
                <a:cs typeface="+mn-cs"/>
                <a:sym typeface="Avenir Roman"/>
              </a:rPr>
            </a:br>
            <a:r>
              <a:rPr lang="fr-FR" sz="1400" b="0" i="0" u="none" strike="noStrike" baseline="0" dirty="0" smtClean="0">
                <a:latin typeface="+mn-lt"/>
                <a:ea typeface="+mn-ea"/>
                <a:cs typeface="+mn-cs"/>
                <a:sym typeface="Avenir Roman"/>
              </a:rPr>
              <a:t>7.4. Le cadre institutionnel d’opérationnalisation de la stratégie..............81</a:t>
            </a:r>
            <a:endParaRPr lang="en-US" sz="1400" dirty="0"/>
          </a:p>
        </p:txBody>
      </p:sp>
      <p:sp>
        <p:nvSpPr>
          <p:cNvPr id="4" name="Espace réservé du numéro de diapositive 3"/>
          <p:cNvSpPr>
            <a:spLocks noGrp="1"/>
          </p:cNvSpPr>
          <p:nvPr>
            <p:ph type="sldNum" sz="quarter" idx="10"/>
          </p:nvPr>
        </p:nvSpPr>
        <p:spPr>
          <a:xfrm>
            <a:off x="3849862" y="9428272"/>
            <a:ext cx="2946275" cy="496671"/>
          </a:xfrm>
          <a:prstGeom prst="rect">
            <a:avLst/>
          </a:prstGeom>
        </p:spPr>
        <p:txBody>
          <a:bodyPr/>
          <a:lstStyle>
            <a:extLst/>
          </a:lstStyle>
          <a:p>
            <a:fld id="{CA5D3BF3-D352-46FC-8343-31F56E6730EA}" type="slidenum">
              <a:rPr lang="en-US" smtClean="0"/>
              <a:pPr/>
              <a:t>5</a:t>
            </a:fld>
            <a:endParaRPr lang="en-US"/>
          </a:p>
        </p:txBody>
      </p:sp>
    </p:spTree>
    <p:extLst>
      <p:ext uri="{BB962C8B-B14F-4D97-AF65-F5344CB8AC3E}">
        <p14:creationId xmlns:p14="http://schemas.microsoft.com/office/powerpoint/2010/main" val="11637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Times New Roman" pitchFamily="-106" charset="0"/>
            </a:endParaRPr>
          </a:p>
        </p:txBody>
      </p:sp>
      <p:sp>
        <p:nvSpPr>
          <p:cNvPr id="5124" name="Slide Number Placeholder 3"/>
          <p:cNvSpPr>
            <a:spLocks noGrp="1"/>
          </p:cNvSpPr>
          <p:nvPr>
            <p:ph type="sldNum" sz="quarter" idx="5"/>
          </p:nvPr>
        </p:nvSpPr>
        <p:spPr bwMode="auto">
          <a:xfrm>
            <a:off x="3850443" y="9428584"/>
            <a:ext cx="2945659" cy="496332"/>
          </a:xfrm>
          <a:prstGeom prst="rect">
            <a:avLst/>
          </a:prstGeom>
          <a:noFill/>
          <a:ln>
            <a:miter lim="800000"/>
            <a:headEnd/>
            <a:tailEnd/>
          </a:ln>
        </p:spPr>
        <p:txBody>
          <a:bodyPr lIns="93177" tIns="46589" rIns="93177" bIns="46589"/>
          <a:lstStyle/>
          <a:p>
            <a:fld id="{47D10890-62FC-4A72-AC60-97757228D65B}" type="slidenum">
              <a:rPr lang="en-US" smtClean="0">
                <a:solidFill>
                  <a:srgbClr val="000000"/>
                </a:solidFill>
              </a:rPr>
              <a:pPr/>
              <a:t>6</a:t>
            </a:fld>
            <a:endParaRPr lang="en-US" dirty="0">
              <a:solidFill>
                <a:srgbClr val="000000"/>
              </a:solidFill>
            </a:endParaRPr>
          </a:p>
        </p:txBody>
      </p:sp>
      <p:sp>
        <p:nvSpPr>
          <p:cNvPr id="5125" name="Header Placeholder 4"/>
          <p:cNvSpPr>
            <a:spLocks noGrp="1"/>
          </p:cNvSpPr>
          <p:nvPr>
            <p:ph type="hdr" sz="quarter"/>
          </p:nvPr>
        </p:nvSpPr>
        <p:spPr bwMode="auto">
          <a:xfrm>
            <a:off x="0" y="0"/>
            <a:ext cx="2945659" cy="496332"/>
          </a:xfrm>
          <a:prstGeom prst="rect">
            <a:avLst/>
          </a:prstGeom>
          <a:noFill/>
          <a:ln>
            <a:miter lim="800000"/>
            <a:headEnd/>
            <a:tailEnd/>
          </a:ln>
        </p:spPr>
        <p:txBody>
          <a:bodyPr wrap="square" lIns="93177" tIns="46589" rIns="93177" bIns="46589" numCol="1" anchor="t" anchorCtr="0" compatLnSpc="1">
            <a:prstTxWarp prst="textNoShape">
              <a:avLst/>
            </a:prstTxWarp>
          </a:bodyPr>
          <a:lstStyle/>
          <a:p>
            <a:pPr fontAlgn="base">
              <a:spcBef>
                <a:spcPct val="0"/>
              </a:spcBef>
              <a:spcAft>
                <a:spcPct val="0"/>
              </a:spcAft>
            </a:pPr>
            <a:endParaRPr lang="en-US" dirty="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a:effectLst/>
                <a:latin typeface="+mn-lt"/>
                <a:ea typeface="+mn-ea"/>
                <a:cs typeface="+mn-cs"/>
                <a:sym typeface="Avenir Roman"/>
              </a:rPr>
              <a:t>Ministère de la planification; Ministère de la Protection civile ; Ministère de l’intérieur et des collectivités territoriales ; Ministère de l’agriculture, des ressources naturelles et du développement rural (MARNDR) ; Ministère des finances.</a:t>
            </a:r>
          </a:p>
          <a:p>
            <a:r>
              <a:rPr lang="en-US" sz="1200" dirty="0">
                <a:effectLst/>
                <a:latin typeface="+mn-lt"/>
                <a:ea typeface="+mn-ea"/>
                <a:cs typeface="+mn-cs"/>
                <a:sym typeface="Avenir Roman"/>
              </a:rPr>
              <a:t>In addition, Haitian universities and institutes of higher learning are expected to play a role as </a:t>
            </a:r>
            <a:r>
              <a:rPr lang="en-US" sz="1200" dirty="0" err="1">
                <a:effectLst/>
                <a:latin typeface="+mn-lt"/>
                <a:ea typeface="+mn-ea"/>
                <a:cs typeface="+mn-cs"/>
                <a:sym typeface="Avenir Roman"/>
              </a:rPr>
              <a:t>centres</a:t>
            </a:r>
            <a:r>
              <a:rPr lang="en-US" sz="1200" dirty="0">
                <a:effectLst/>
                <a:latin typeface="+mn-lt"/>
                <a:ea typeface="+mn-ea"/>
                <a:cs typeface="+mn-cs"/>
                <a:sym typeface="Avenir Roman"/>
              </a:rPr>
              <a:t> of excellence and partners in the RO. These include: UEH, UNIQ, </a:t>
            </a:r>
            <a:r>
              <a:rPr lang="en-US" sz="1200" dirty="0" err="1">
                <a:effectLst/>
                <a:latin typeface="+mn-lt"/>
                <a:ea typeface="+mn-ea"/>
                <a:cs typeface="+mn-cs"/>
                <a:sym typeface="Avenir Roman"/>
              </a:rPr>
              <a:t>Université</a:t>
            </a:r>
            <a:r>
              <a:rPr lang="en-US" sz="1200" dirty="0">
                <a:effectLst/>
                <a:latin typeface="+mn-lt"/>
                <a:ea typeface="+mn-ea"/>
                <a:cs typeface="+mn-cs"/>
                <a:sym typeface="Avenir Roman"/>
              </a:rPr>
              <a:t> Notre-Dame des </a:t>
            </a:r>
            <a:r>
              <a:rPr lang="en-US" sz="1200" dirty="0" err="1">
                <a:effectLst/>
                <a:latin typeface="+mn-lt"/>
                <a:ea typeface="+mn-ea"/>
                <a:cs typeface="+mn-cs"/>
                <a:sym typeface="Avenir Roman"/>
              </a:rPr>
              <a:t>Cayes</a:t>
            </a:r>
            <a:r>
              <a:rPr lang="en-US" sz="1200" dirty="0">
                <a:effectLst/>
                <a:latin typeface="+mn-lt"/>
                <a:ea typeface="+mn-ea"/>
                <a:cs typeface="+mn-cs"/>
                <a:sym typeface="Avenir Roman"/>
              </a:rPr>
              <a:t>. </a:t>
            </a:r>
            <a:endParaRPr lang="fr-FR" sz="1200" dirty="0">
              <a:effectLst/>
              <a:latin typeface="+mn-lt"/>
              <a:ea typeface="+mn-ea"/>
              <a:cs typeface="+mn-cs"/>
              <a:sym typeface="Avenir Roman"/>
            </a:endParaRPr>
          </a:p>
          <a:p>
            <a:r>
              <a:rPr lang="en-GB" sz="1200" b="1" dirty="0">
                <a:effectLst/>
                <a:latin typeface="+mn-lt"/>
                <a:ea typeface="+mn-ea"/>
                <a:cs typeface="+mn-cs"/>
                <a:sym typeface="Avenir Roman"/>
              </a:rPr>
              <a:t>CEOS Agencies:</a:t>
            </a:r>
            <a:endParaRPr lang="fr-FR" sz="1200" dirty="0">
              <a:effectLst/>
              <a:latin typeface="+mn-lt"/>
              <a:ea typeface="+mn-ea"/>
              <a:cs typeface="+mn-cs"/>
              <a:sym typeface="Avenir Roman"/>
            </a:endParaRPr>
          </a:p>
          <a:p>
            <a:r>
              <a:rPr lang="en-GB" sz="1200" dirty="0">
                <a:effectLst/>
                <a:latin typeface="+mn-lt"/>
                <a:ea typeface="+mn-ea"/>
                <a:cs typeface="+mn-cs"/>
                <a:sym typeface="Avenir Roman"/>
              </a:rPr>
              <a:t>The following CEOS agencies have expressed support for RO triggering in Haiti:</a:t>
            </a:r>
            <a:endParaRPr lang="fr-FR" sz="1200" dirty="0">
              <a:effectLst/>
              <a:latin typeface="+mn-lt"/>
              <a:ea typeface="+mn-ea"/>
              <a:cs typeface="+mn-cs"/>
              <a:sym typeface="Avenir Roman"/>
            </a:endParaRPr>
          </a:p>
          <a:p>
            <a:pPr lvl="0"/>
            <a:r>
              <a:rPr lang="en-GB" sz="1200" b="1" dirty="0">
                <a:effectLst/>
                <a:latin typeface="+mn-lt"/>
                <a:ea typeface="+mn-ea"/>
                <a:cs typeface="+mn-cs"/>
                <a:sym typeface="Avenir Roman"/>
              </a:rPr>
              <a:t>ASI</a:t>
            </a:r>
            <a:r>
              <a:rPr lang="en-GB" sz="1200" dirty="0">
                <a:effectLst/>
                <a:latin typeface="+mn-lt"/>
                <a:ea typeface="+mn-ea"/>
                <a:cs typeface="+mn-cs"/>
                <a:sym typeface="Avenir Roman"/>
              </a:rPr>
              <a:t>: CSK archived and newly acquired data; possible support to Italian providers of value-added products.</a:t>
            </a:r>
            <a:endParaRPr lang="fr-FR" sz="1200" dirty="0">
              <a:effectLst/>
              <a:latin typeface="+mn-lt"/>
              <a:ea typeface="+mn-ea"/>
              <a:cs typeface="+mn-cs"/>
              <a:sym typeface="Avenir Roman"/>
            </a:endParaRPr>
          </a:p>
          <a:p>
            <a:pPr lvl="0"/>
            <a:r>
              <a:rPr lang="en-GB" sz="1200" b="1" dirty="0">
                <a:effectLst/>
                <a:latin typeface="+mn-lt"/>
                <a:ea typeface="+mn-ea"/>
                <a:cs typeface="+mn-cs"/>
                <a:sym typeface="Avenir Roman"/>
              </a:rPr>
              <a:t>China/AOE/CAS</a:t>
            </a:r>
            <a:r>
              <a:rPr lang="en-GB" sz="1200" dirty="0">
                <a:effectLst/>
                <a:latin typeface="+mn-lt"/>
                <a:ea typeface="+mn-ea"/>
                <a:cs typeface="+mn-cs"/>
                <a:sym typeface="Avenir Roman"/>
              </a:rPr>
              <a:t>: scientific research on RO area of interest and possible data contribution.</a:t>
            </a:r>
            <a:endParaRPr lang="fr-FR" sz="1200" dirty="0">
              <a:effectLst/>
              <a:latin typeface="+mn-lt"/>
              <a:ea typeface="+mn-ea"/>
              <a:cs typeface="+mn-cs"/>
              <a:sym typeface="Avenir Roman"/>
            </a:endParaRPr>
          </a:p>
          <a:p>
            <a:pPr lvl="0"/>
            <a:r>
              <a:rPr lang="en-GB" sz="1200" b="1" dirty="0">
                <a:effectLst/>
                <a:latin typeface="+mn-lt"/>
                <a:ea typeface="+mn-ea"/>
                <a:cs typeface="+mn-cs"/>
                <a:sym typeface="Avenir Roman"/>
              </a:rPr>
              <a:t>CNES</a:t>
            </a:r>
            <a:r>
              <a:rPr lang="en-GB" sz="1200" dirty="0">
                <a:effectLst/>
                <a:latin typeface="+mn-lt"/>
                <a:ea typeface="+mn-ea"/>
                <a:cs typeface="+mn-cs"/>
                <a:sym typeface="Avenir Roman"/>
              </a:rPr>
              <a:t>: archived and newly acquired Pleiades and SPOT data; IT infrastructure; project management support; ROOT secretariat and general coordination support; value adding support to French industry.</a:t>
            </a:r>
            <a:endParaRPr lang="fr-FR" sz="1200" dirty="0">
              <a:effectLst/>
              <a:latin typeface="+mn-lt"/>
              <a:ea typeface="+mn-ea"/>
              <a:cs typeface="+mn-cs"/>
              <a:sym typeface="Avenir Roman"/>
            </a:endParaRPr>
          </a:p>
          <a:p>
            <a:pPr lvl="0"/>
            <a:r>
              <a:rPr lang="en-GB" sz="1200" b="1" dirty="0">
                <a:effectLst/>
                <a:latin typeface="+mn-lt"/>
                <a:ea typeface="+mn-ea"/>
                <a:cs typeface="+mn-cs"/>
                <a:sym typeface="Avenir Roman"/>
              </a:rPr>
              <a:t>ESA</a:t>
            </a:r>
            <a:r>
              <a:rPr lang="en-GB" sz="1200" dirty="0">
                <a:effectLst/>
                <a:latin typeface="+mn-lt"/>
                <a:ea typeface="+mn-ea"/>
                <a:cs typeface="+mn-cs"/>
                <a:sym typeface="Avenir Roman"/>
              </a:rPr>
              <a:t>: </a:t>
            </a:r>
            <a:r>
              <a:rPr lang="fr-FR" sz="1200" dirty="0">
                <a:effectLst/>
                <a:latin typeface="+mn-lt"/>
                <a:ea typeface="+mn-ea"/>
                <a:cs typeface="+mn-cs"/>
                <a:sym typeface="Avenir Roman"/>
              </a:rPr>
              <a:t>ESA </a:t>
            </a:r>
            <a:r>
              <a:rPr lang="fr-FR" sz="1200" dirty="0" err="1">
                <a:effectLst/>
                <a:latin typeface="+mn-lt"/>
                <a:ea typeface="+mn-ea"/>
                <a:cs typeface="+mn-cs"/>
                <a:sym typeface="Avenir Roman"/>
              </a:rPr>
              <a:t>is</a:t>
            </a:r>
            <a:r>
              <a:rPr lang="fr-FR" sz="1200" dirty="0">
                <a:effectLst/>
                <a:latin typeface="+mn-lt"/>
                <a:ea typeface="+mn-ea"/>
                <a:cs typeface="+mn-cs"/>
                <a:sym typeface="Avenir Roman"/>
              </a:rPr>
              <a:t> </a:t>
            </a:r>
            <a:r>
              <a:rPr lang="fr-FR" sz="1200" dirty="0" err="1">
                <a:effectLst/>
                <a:latin typeface="+mn-lt"/>
                <a:ea typeface="+mn-ea"/>
                <a:cs typeface="+mn-cs"/>
                <a:sym typeface="Avenir Roman"/>
              </a:rPr>
              <a:t>proposing</a:t>
            </a:r>
            <a:r>
              <a:rPr lang="fr-FR" sz="1200" dirty="0">
                <a:effectLst/>
                <a:latin typeface="+mn-lt"/>
                <a:ea typeface="+mn-ea"/>
                <a:cs typeface="+mn-cs"/>
                <a:sym typeface="Avenir Roman"/>
              </a:rPr>
              <a:t> the </a:t>
            </a:r>
            <a:r>
              <a:rPr lang="fr-FR" sz="1200" dirty="0" err="1">
                <a:effectLst/>
                <a:latin typeface="+mn-lt"/>
                <a:ea typeface="+mn-ea"/>
                <a:cs typeface="+mn-cs"/>
                <a:sym typeface="Avenir Roman"/>
              </a:rPr>
              <a:t>following</a:t>
            </a:r>
            <a:r>
              <a:rPr lang="fr-FR" sz="1200" dirty="0">
                <a:effectLst/>
                <a:latin typeface="+mn-lt"/>
                <a:ea typeface="+mn-ea"/>
                <a:cs typeface="+mn-cs"/>
                <a:sym typeface="Avenir Roman"/>
              </a:rPr>
              <a:t> contribution in the course of </a:t>
            </a:r>
            <a:r>
              <a:rPr lang="fr-FR" sz="1200" dirty="0" err="1">
                <a:effectLst/>
                <a:latin typeface="+mn-lt"/>
                <a:ea typeface="+mn-ea"/>
                <a:cs typeface="+mn-cs"/>
                <a:sym typeface="Avenir Roman"/>
              </a:rPr>
              <a:t>year</a:t>
            </a:r>
            <a:r>
              <a:rPr lang="fr-FR" sz="1200" dirty="0">
                <a:effectLst/>
                <a:latin typeface="+mn-lt"/>
                <a:ea typeface="+mn-ea"/>
                <a:cs typeface="+mn-cs"/>
                <a:sym typeface="Avenir Roman"/>
              </a:rPr>
              <a:t> 2017; the ESA contribution </a:t>
            </a:r>
            <a:r>
              <a:rPr lang="fr-FR" sz="1200" dirty="0" err="1">
                <a:effectLst/>
                <a:latin typeface="+mn-lt"/>
                <a:ea typeface="+mn-ea"/>
                <a:cs typeface="+mn-cs"/>
                <a:sym typeface="Avenir Roman"/>
              </a:rPr>
              <a:t>is</a:t>
            </a:r>
            <a:r>
              <a:rPr lang="fr-FR" sz="1200" dirty="0">
                <a:effectLst/>
                <a:latin typeface="+mn-lt"/>
                <a:ea typeface="+mn-ea"/>
                <a:cs typeface="+mn-cs"/>
                <a:sym typeface="Avenir Roman"/>
              </a:rPr>
              <a:t> to </a:t>
            </a:r>
            <a:r>
              <a:rPr lang="fr-FR" sz="1200" dirty="0" err="1">
                <a:effectLst/>
                <a:latin typeface="+mn-lt"/>
                <a:ea typeface="+mn-ea"/>
                <a:cs typeface="+mn-cs"/>
                <a:sym typeface="Avenir Roman"/>
              </a:rPr>
              <a:t>be</a:t>
            </a:r>
            <a:r>
              <a:rPr lang="fr-FR" sz="1200" dirty="0">
                <a:effectLst/>
                <a:latin typeface="+mn-lt"/>
                <a:ea typeface="+mn-ea"/>
                <a:cs typeface="+mn-cs"/>
                <a:sym typeface="Avenir Roman"/>
              </a:rPr>
              <a:t> </a:t>
            </a:r>
            <a:r>
              <a:rPr lang="fr-FR" sz="1200" dirty="0" err="1">
                <a:effectLst/>
                <a:latin typeface="+mn-lt"/>
                <a:ea typeface="+mn-ea"/>
                <a:cs typeface="+mn-cs"/>
                <a:sym typeface="Avenir Roman"/>
              </a:rPr>
              <a:t>defined</a:t>
            </a:r>
            <a:r>
              <a:rPr lang="fr-FR" sz="1200" dirty="0">
                <a:effectLst/>
                <a:latin typeface="+mn-lt"/>
                <a:ea typeface="+mn-ea"/>
                <a:cs typeface="+mn-cs"/>
                <a:sym typeface="Avenir Roman"/>
              </a:rPr>
              <a:t> in the successive </a:t>
            </a:r>
            <a:r>
              <a:rPr lang="fr-FR" sz="1200" dirty="0" err="1">
                <a:effectLst/>
                <a:latin typeface="+mn-lt"/>
                <a:ea typeface="+mn-ea"/>
                <a:cs typeface="+mn-cs"/>
                <a:sym typeface="Avenir Roman"/>
              </a:rPr>
              <a:t>years</a:t>
            </a:r>
            <a:r>
              <a:rPr lang="fr-FR" sz="1200" dirty="0">
                <a:effectLst/>
                <a:latin typeface="+mn-lt"/>
                <a:ea typeface="+mn-ea"/>
                <a:cs typeface="+mn-cs"/>
                <a:sym typeface="Avenir Roman"/>
              </a:rPr>
              <a:t>:</a:t>
            </a:r>
          </a:p>
          <a:p>
            <a:pPr lvl="1"/>
            <a:r>
              <a:rPr lang="fr-FR" sz="1200" dirty="0">
                <a:effectLst/>
                <a:latin typeface="+mn-lt"/>
                <a:ea typeface="+mn-ea"/>
                <a:cs typeface="+mn-cs"/>
                <a:sym typeface="Avenir Roman"/>
              </a:rPr>
              <a:t>Sentinel-1, 2 and 3 data and </a:t>
            </a:r>
            <a:r>
              <a:rPr lang="fr-FR" sz="1200" dirty="0" err="1">
                <a:effectLst/>
                <a:latin typeface="+mn-lt"/>
                <a:ea typeface="+mn-ea"/>
                <a:cs typeface="+mn-cs"/>
                <a:sym typeface="Avenir Roman"/>
              </a:rPr>
              <a:t>technical</a:t>
            </a:r>
            <a:r>
              <a:rPr lang="fr-FR" sz="1200" dirty="0">
                <a:effectLst/>
                <a:latin typeface="+mn-lt"/>
                <a:ea typeface="+mn-ea"/>
                <a:cs typeface="+mn-cs"/>
                <a:sym typeface="Avenir Roman"/>
              </a:rPr>
              <a:t> </a:t>
            </a:r>
            <a:r>
              <a:rPr lang="fr-FR" sz="1200" dirty="0" err="1">
                <a:effectLst/>
                <a:latin typeface="+mn-lt"/>
                <a:ea typeface="+mn-ea"/>
                <a:cs typeface="+mn-cs"/>
                <a:sym typeface="Avenir Roman"/>
              </a:rPr>
              <a:t>advice</a:t>
            </a:r>
            <a:r>
              <a:rPr lang="fr-FR" sz="1200" dirty="0">
                <a:effectLst/>
                <a:latin typeface="+mn-lt"/>
                <a:ea typeface="+mn-ea"/>
                <a:cs typeface="+mn-cs"/>
                <a:sym typeface="Avenir Roman"/>
              </a:rPr>
              <a:t> </a:t>
            </a:r>
          </a:p>
          <a:p>
            <a:pPr lvl="1"/>
            <a:r>
              <a:rPr lang="fr-FR" sz="1200" dirty="0">
                <a:effectLst/>
                <a:latin typeface="+mn-lt"/>
                <a:ea typeface="+mn-ea"/>
                <a:cs typeface="+mn-cs"/>
                <a:sym typeface="Avenir Roman"/>
              </a:rPr>
              <a:t>Tools and services for terrain motion </a:t>
            </a:r>
            <a:r>
              <a:rPr lang="fr-FR" sz="1200" dirty="0" err="1">
                <a:effectLst/>
                <a:latin typeface="+mn-lt"/>
                <a:ea typeface="+mn-ea"/>
                <a:cs typeface="+mn-cs"/>
                <a:sym typeface="Avenir Roman"/>
              </a:rPr>
              <a:t>mapping</a:t>
            </a:r>
            <a:r>
              <a:rPr lang="fr-FR" sz="1200" dirty="0">
                <a:effectLst/>
                <a:latin typeface="+mn-lt"/>
                <a:ea typeface="+mn-ea"/>
                <a:cs typeface="+mn-cs"/>
                <a:sym typeface="Avenir Roman"/>
              </a:rPr>
              <a:t>, </a:t>
            </a:r>
            <a:r>
              <a:rPr lang="fr-FR" sz="1200" dirty="0" err="1">
                <a:effectLst/>
                <a:latin typeface="+mn-lt"/>
                <a:ea typeface="+mn-ea"/>
                <a:cs typeface="+mn-cs"/>
                <a:sym typeface="Avenir Roman"/>
              </a:rPr>
              <a:t>landslide</a:t>
            </a:r>
            <a:r>
              <a:rPr lang="fr-FR" sz="1200" dirty="0">
                <a:effectLst/>
                <a:latin typeface="+mn-lt"/>
                <a:ea typeface="+mn-ea"/>
                <a:cs typeface="+mn-cs"/>
                <a:sym typeface="Avenir Roman"/>
              </a:rPr>
              <a:t> </a:t>
            </a:r>
            <a:r>
              <a:rPr lang="fr-FR" sz="1200" dirty="0" err="1">
                <a:effectLst/>
                <a:latin typeface="+mn-lt"/>
                <a:ea typeface="+mn-ea"/>
                <a:cs typeface="+mn-cs"/>
                <a:sym typeface="Avenir Roman"/>
              </a:rPr>
              <a:t>hazard</a:t>
            </a:r>
            <a:r>
              <a:rPr lang="fr-FR" sz="1200" dirty="0">
                <a:effectLst/>
                <a:latin typeface="+mn-lt"/>
                <a:ea typeface="+mn-ea"/>
                <a:cs typeface="+mn-cs"/>
                <a:sym typeface="Avenir Roman"/>
              </a:rPr>
              <a:t> </a:t>
            </a:r>
            <a:r>
              <a:rPr lang="fr-FR" sz="1200" dirty="0" err="1">
                <a:effectLst/>
                <a:latin typeface="+mn-lt"/>
                <a:ea typeface="+mn-ea"/>
                <a:cs typeface="+mn-cs"/>
                <a:sym typeface="Avenir Roman"/>
              </a:rPr>
              <a:t>mapping</a:t>
            </a:r>
            <a:r>
              <a:rPr lang="fr-FR" sz="1200" dirty="0">
                <a:effectLst/>
                <a:latin typeface="+mn-lt"/>
                <a:ea typeface="+mn-ea"/>
                <a:cs typeface="+mn-cs"/>
                <a:sym typeface="Avenir Roman"/>
              </a:rPr>
              <a:t> and </a:t>
            </a:r>
            <a:r>
              <a:rPr lang="fr-FR" sz="1200" dirty="0" err="1">
                <a:effectLst/>
                <a:latin typeface="+mn-lt"/>
                <a:ea typeface="+mn-ea"/>
                <a:cs typeface="+mn-cs"/>
                <a:sym typeface="Avenir Roman"/>
              </a:rPr>
              <a:t>possibly</a:t>
            </a:r>
            <a:r>
              <a:rPr lang="fr-FR" sz="1200" dirty="0">
                <a:effectLst/>
                <a:latin typeface="+mn-lt"/>
                <a:ea typeface="+mn-ea"/>
                <a:cs typeface="+mn-cs"/>
                <a:sym typeface="Avenir Roman"/>
              </a:rPr>
              <a:t> </a:t>
            </a:r>
            <a:r>
              <a:rPr lang="fr-FR" sz="1200" dirty="0" err="1">
                <a:effectLst/>
                <a:latin typeface="+mn-lt"/>
                <a:ea typeface="+mn-ea"/>
                <a:cs typeface="+mn-cs"/>
                <a:sym typeface="Avenir Roman"/>
              </a:rPr>
              <a:t>other</a:t>
            </a:r>
            <a:r>
              <a:rPr lang="fr-FR" sz="1200" dirty="0">
                <a:effectLst/>
                <a:latin typeface="+mn-lt"/>
                <a:ea typeface="+mn-ea"/>
                <a:cs typeface="+mn-cs"/>
                <a:sym typeface="Avenir Roman"/>
              </a:rPr>
              <a:t> relevant </a:t>
            </a:r>
            <a:r>
              <a:rPr lang="fr-FR" sz="1200" dirty="0" err="1">
                <a:effectLst/>
                <a:latin typeface="+mn-lt"/>
                <a:ea typeface="+mn-ea"/>
                <a:cs typeface="+mn-cs"/>
                <a:sym typeface="Avenir Roman"/>
              </a:rPr>
              <a:t>geohazard</a:t>
            </a:r>
            <a:r>
              <a:rPr lang="fr-FR" sz="1200" dirty="0">
                <a:effectLst/>
                <a:latin typeface="+mn-lt"/>
                <a:ea typeface="+mn-ea"/>
                <a:cs typeface="+mn-cs"/>
                <a:sym typeface="Avenir Roman"/>
              </a:rPr>
              <a:t> types </a:t>
            </a:r>
            <a:r>
              <a:rPr lang="en-GB" sz="1200" dirty="0">
                <a:effectLst/>
                <a:latin typeface="+mn-lt"/>
                <a:ea typeface="+mn-ea"/>
                <a:cs typeface="+mn-cs"/>
                <a:sym typeface="Avenir Roman"/>
              </a:rPr>
              <a:t> </a:t>
            </a:r>
            <a:endParaRPr lang="fr-FR" sz="1200" dirty="0">
              <a:effectLst/>
              <a:latin typeface="+mn-lt"/>
              <a:ea typeface="+mn-ea"/>
              <a:cs typeface="+mn-cs"/>
              <a:sym typeface="Avenir Roman"/>
            </a:endParaRPr>
          </a:p>
          <a:p>
            <a:pPr lvl="0"/>
            <a:r>
              <a:rPr lang="fr-FR" sz="1200" b="1" dirty="0">
                <a:effectLst/>
                <a:latin typeface="+mn-lt"/>
                <a:ea typeface="+mn-ea"/>
                <a:cs typeface="+mn-cs"/>
                <a:sym typeface="Avenir Roman"/>
              </a:rPr>
              <a:t>JAXA</a:t>
            </a:r>
            <a:r>
              <a:rPr lang="fr-FR" sz="1200" dirty="0">
                <a:effectLst/>
                <a:latin typeface="+mn-lt"/>
                <a:ea typeface="+mn-ea"/>
                <a:cs typeface="+mn-cs"/>
                <a:sym typeface="Avenir Roman"/>
              </a:rPr>
              <a:t>: possible ALOS-2 data acquisition.</a:t>
            </a:r>
          </a:p>
          <a:p>
            <a:endParaRPr lang="fr-FR" sz="1200" dirty="0"/>
          </a:p>
          <a:p>
            <a:r>
              <a:rPr lang="en-GB" sz="1200" dirty="0">
                <a:effectLst/>
                <a:latin typeface="+mn-lt"/>
                <a:ea typeface="+mn-ea"/>
                <a:cs typeface="+mn-cs"/>
                <a:sym typeface="Avenir Roman"/>
              </a:rPr>
              <a:t>CIMH (Caribbean Institute for Hydrology and Meteorology), CIMA (Italy - hydrology, exposure, and vulnerability assessment), INGV (Italy - </a:t>
            </a:r>
            <a:r>
              <a:rPr lang="en-GB" sz="1200" dirty="0" err="1">
                <a:effectLst/>
                <a:latin typeface="+mn-lt"/>
                <a:ea typeface="+mn-ea"/>
                <a:cs typeface="+mn-cs"/>
                <a:sym typeface="Avenir Roman"/>
              </a:rPr>
              <a:t>geohazards</a:t>
            </a:r>
            <a:r>
              <a:rPr lang="en-GB" sz="1200" dirty="0">
                <a:effectLst/>
                <a:latin typeface="+mn-lt"/>
                <a:ea typeface="+mn-ea"/>
                <a:cs typeface="+mn-cs"/>
                <a:sym typeface="Avenir Roman"/>
              </a:rPr>
              <a:t>), IRD (France – </a:t>
            </a:r>
            <a:r>
              <a:rPr lang="en-GB" sz="1200" dirty="0" err="1">
                <a:effectLst/>
                <a:latin typeface="+mn-lt"/>
                <a:ea typeface="+mn-ea"/>
                <a:cs typeface="+mn-cs"/>
                <a:sym typeface="Avenir Roman"/>
              </a:rPr>
              <a:t>Institut</a:t>
            </a:r>
            <a:r>
              <a:rPr lang="en-GB" sz="1200" dirty="0">
                <a:effectLst/>
                <a:latin typeface="+mn-lt"/>
                <a:ea typeface="+mn-ea"/>
                <a:cs typeface="+mn-cs"/>
                <a:sym typeface="Avenir Roman"/>
              </a:rPr>
              <a:t> de </a:t>
            </a:r>
            <a:r>
              <a:rPr lang="en-GB" sz="1200" dirty="0" err="1">
                <a:effectLst/>
                <a:latin typeface="+mn-lt"/>
                <a:ea typeface="+mn-ea"/>
                <a:cs typeface="+mn-cs"/>
                <a:sym typeface="Avenir Roman"/>
              </a:rPr>
              <a:t>recherche</a:t>
            </a:r>
            <a:r>
              <a:rPr lang="en-GB" sz="1200" dirty="0">
                <a:effectLst/>
                <a:latin typeface="+mn-lt"/>
                <a:ea typeface="+mn-ea"/>
                <a:cs typeface="+mn-cs"/>
                <a:sym typeface="Avenir Roman"/>
              </a:rPr>
              <a:t> pour le </a:t>
            </a:r>
            <a:r>
              <a:rPr lang="en-GB" sz="1200" dirty="0" err="1">
                <a:effectLst/>
                <a:latin typeface="+mn-lt"/>
                <a:ea typeface="+mn-ea"/>
                <a:cs typeface="+mn-cs"/>
                <a:sym typeface="Avenir Roman"/>
              </a:rPr>
              <a:t>developpement</a:t>
            </a:r>
            <a:r>
              <a:rPr lang="en-GB" sz="1200" dirty="0">
                <a:effectLst/>
                <a:latin typeface="+mn-lt"/>
                <a:ea typeface="+mn-ea"/>
                <a:cs typeface="+mn-cs"/>
                <a:sym typeface="Avenir Roman"/>
              </a:rPr>
              <a:t>), CIRAD (France – Agricultural research for development), CESBIO (France – Centre </a:t>
            </a:r>
            <a:r>
              <a:rPr lang="en-GB" sz="1200" dirty="0" err="1">
                <a:effectLst/>
                <a:latin typeface="+mn-lt"/>
                <a:ea typeface="+mn-ea"/>
                <a:cs typeface="+mn-cs"/>
                <a:sym typeface="Avenir Roman"/>
              </a:rPr>
              <a:t>d’etudes</a:t>
            </a:r>
            <a:r>
              <a:rPr lang="en-GB" sz="1200" dirty="0">
                <a:effectLst/>
                <a:latin typeface="+mn-lt"/>
                <a:ea typeface="+mn-ea"/>
                <a:cs typeface="+mn-cs"/>
                <a:sym typeface="Avenir Roman"/>
              </a:rPr>
              <a:t> </a:t>
            </a:r>
            <a:r>
              <a:rPr lang="en-GB" sz="1200" dirty="0" err="1">
                <a:effectLst/>
                <a:latin typeface="+mn-lt"/>
                <a:ea typeface="+mn-ea"/>
                <a:cs typeface="+mn-cs"/>
                <a:sym typeface="Avenir Roman"/>
              </a:rPr>
              <a:t>spatiales</a:t>
            </a:r>
            <a:r>
              <a:rPr lang="en-GB" sz="1200" dirty="0">
                <a:effectLst/>
                <a:latin typeface="+mn-lt"/>
                <a:ea typeface="+mn-ea"/>
                <a:cs typeface="+mn-cs"/>
                <a:sym typeface="Avenir Roman"/>
              </a:rPr>
              <a:t> de la biosphere). </a:t>
            </a:r>
            <a:endParaRPr lang="fr-FR" sz="1200" dirty="0"/>
          </a:p>
        </p:txBody>
      </p:sp>
    </p:spTree>
    <p:extLst>
      <p:ext uri="{BB962C8B-B14F-4D97-AF65-F5344CB8AC3E}">
        <p14:creationId xmlns:p14="http://schemas.microsoft.com/office/powerpoint/2010/main" val="880681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928317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CNIGS : </a:t>
            </a:r>
            <a:r>
              <a:rPr lang="fr-FR" dirty="0" smtClean="0"/>
              <a:t>National Center for </a:t>
            </a:r>
            <a:r>
              <a:rPr lang="fr-FR" dirty="0" err="1" smtClean="0"/>
              <a:t>Geo</a:t>
            </a:r>
            <a:r>
              <a:rPr lang="fr-FR" dirty="0" smtClean="0"/>
              <a:t>-Spatial Information</a:t>
            </a:r>
            <a:r>
              <a:rPr lang="fr-FR" dirty="0" smtClean="0"/>
              <a:t/>
            </a:r>
            <a:br>
              <a:rPr lang="fr-FR" dirty="0" smtClean="0"/>
            </a:br>
            <a:r>
              <a:rPr lang="fr-FR" dirty="0" smtClean="0"/>
              <a:t>CIAT : </a:t>
            </a:r>
            <a:r>
              <a:rPr lang="en-US" dirty="0" err="1" smtClean="0"/>
              <a:t>Interministerial</a:t>
            </a:r>
            <a:r>
              <a:rPr lang="en-US" dirty="0" smtClean="0"/>
              <a:t> Committee for Territorial Development</a:t>
            </a:r>
          </a:p>
          <a:p>
            <a:r>
              <a:rPr lang="fr-FR" dirty="0" smtClean="0"/>
              <a:t>ONEV : </a:t>
            </a:r>
            <a:r>
              <a:rPr lang="en-US" dirty="0" smtClean="0"/>
              <a:t>National Observatory of the Environment and Vulnerability</a:t>
            </a:r>
            <a:endParaRPr lang="fr-FR" dirty="0"/>
          </a:p>
        </p:txBody>
      </p:sp>
    </p:spTree>
    <p:extLst>
      <p:ext uri="{BB962C8B-B14F-4D97-AF65-F5344CB8AC3E}">
        <p14:creationId xmlns:p14="http://schemas.microsoft.com/office/powerpoint/2010/main" val="3344121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8CE688A2-8E53-481B-9A8F-269DB301F6F5}" type="datetimeFigureOut">
              <a:rPr lang="fr-FR" smtClean="0"/>
              <a:pPr/>
              <a:t>13/03/2017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40C99A61-8925-442A-930A-A32DB3445FEA}" type="slidenum">
              <a:rPr lang="fr-FR" smtClean="0"/>
              <a:pPr/>
              <a:t>‹N°›</a:t>
            </a:fld>
            <a:endParaRPr lang="fr-FR"/>
          </a:p>
        </p:txBody>
      </p:sp>
    </p:spTree>
    <p:extLst>
      <p:ext uri="{BB962C8B-B14F-4D97-AF65-F5344CB8AC3E}">
        <p14:creationId xmlns:p14="http://schemas.microsoft.com/office/powerpoint/2010/main" val="1205845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5C859FA-827D-467A-9FD6-5076DF0FD4CA}" type="datetimeFigureOut">
              <a:rPr lang="en-GB" smtClean="0"/>
              <a:t>13/03/2017</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6AA6AB1-06A8-4F22-9426-BBA463BEEACE}" type="slidenum">
              <a:rPr lang="en-GB" smtClean="0"/>
              <a:t>‹N°›</a:t>
            </a:fld>
            <a:endParaRPr lang="en-GB"/>
          </a:p>
        </p:txBody>
      </p:sp>
    </p:spTree>
    <p:extLst>
      <p:ext uri="{BB962C8B-B14F-4D97-AF65-F5344CB8AC3E}">
        <p14:creationId xmlns:p14="http://schemas.microsoft.com/office/powerpoint/2010/main" val="2474222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60265" y="6453963"/>
            <a:ext cx="1639186" cy="318977"/>
          </a:xfrm>
        </p:spPr>
        <p:txBody>
          <a:bodyPr/>
          <a:lstStyle>
            <a:lvl1pPr>
              <a:defRPr sz="1200">
                <a:latin typeface="Century Gothic" pitchFamily="34" charset="0"/>
              </a:defRPr>
            </a:lvl1pPr>
          </a:lstStyle>
          <a:p>
            <a:pPr>
              <a:defRPr/>
            </a:pPr>
            <a:fld id="{6BF8D2B0-EFB6-4DAA-9B0B-6F6B3A580823}" type="slidenum">
              <a:rPr lang="en-US" smtClean="0"/>
              <a:pPr>
                <a:defRPr/>
              </a:pPr>
              <a:t>‹N°›</a:t>
            </a:fld>
            <a:endParaRPr lang="en-US" dirty="0"/>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‹N°›</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lvl="0"/>
            <a:r>
              <a:rPr lang="en-US" dirty="0"/>
              <a:t>Title Goes Here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45336" y="2309"/>
            <a:ext cx="7589520" cy="4559808"/>
          </a:xfrm>
          <a:prstGeom prst="rect">
            <a:avLst/>
          </a:prstGeom>
          <a:solidFill>
            <a:schemeClr val="tx2">
              <a:shade val="50000"/>
            </a:schemeClr>
          </a:solidFill>
          <a:ln>
            <a:noFill/>
          </a:ln>
        </p:spPr>
        <p:txBody>
          <a:bodyPr lIns="121917" tIns="60958" rIns="121917" bIns="60958"/>
          <a:lstStyle>
            <a:lvl1pPr>
              <a:buNone/>
              <a:defRPr sz="3200"/>
            </a:lvl1pPr>
            <a:extLst/>
          </a:lstStyle>
          <a:p>
            <a:r>
              <a:rPr lang="es-ES_tradnl" smtClean="0"/>
              <a:t>Drag picture to placeholder or click icon to add</a:t>
            </a:r>
            <a:endParaRPr lang="en-US" dirty="0"/>
          </a:p>
        </p:txBody>
      </p:sp>
      <p:sp>
        <p:nvSpPr>
          <p:cNvPr id="4" name="Text Placeholder 3"/>
          <p:cNvSpPr>
            <a:spLocks noGrp="1"/>
          </p:cNvSpPr>
          <p:nvPr>
            <p:ph type="body" sz="half" idx="2"/>
          </p:nvPr>
        </p:nvSpPr>
        <p:spPr>
          <a:xfrm>
            <a:off x="1600200" y="5486400"/>
            <a:ext cx="7315200" cy="685800"/>
          </a:xfrm>
          <a:prstGeom prst="rect">
            <a:avLst/>
          </a:prstGeom>
        </p:spPr>
        <p:txBody>
          <a:bodyPr lIns="121917" tIns="60958" rIns="121917" bIns="60958"/>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s-ES_tradnl" smtClean="0"/>
              <a:t>Click to edit Master text styles</a:t>
            </a:r>
          </a:p>
        </p:txBody>
      </p:sp>
      <p:sp>
        <p:nvSpPr>
          <p:cNvPr id="8" name="Rectangle 7"/>
          <p:cNvSpPr/>
          <p:nvPr/>
        </p:nvSpPr>
        <p:spPr>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917" tIns="60958" rIns="121917" bIns="60958" anchor="ctr"/>
          <a:lstStyle>
            <a:extLst/>
          </a:lstStyle>
          <a:p>
            <a:pPr algn="ctr"/>
            <a:endParaRPr lang="en-US" sz="180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917" tIns="60958" rIns="121917" bIns="60958" anchor="ctr"/>
          <a:lstStyle>
            <a:extLst/>
          </a:lstStyle>
          <a:p>
            <a:pPr algn="ctr"/>
            <a:endParaRPr lang="en-US" sz="1800"/>
          </a:p>
        </p:txBody>
      </p:sp>
      <p:sp>
        <p:nvSpPr>
          <p:cNvPr id="10" name="Rectangle 9"/>
          <p:cNvSpPr/>
          <p:nvPr/>
        </p:nvSpPr>
        <p:spPr>
          <a:xfrm>
            <a:off x="1545336" y="4654296"/>
            <a:ext cx="758952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917" tIns="60958" rIns="121917" bIns="60958" anchor="ctr"/>
          <a:lstStyle>
            <a:extLst/>
          </a:lstStyle>
          <a:p>
            <a:pPr algn="ctr"/>
            <a:endParaRPr lang="en-US" sz="1800"/>
          </a:p>
        </p:txBody>
      </p:sp>
      <p:sp>
        <p:nvSpPr>
          <p:cNvPr id="2" name="Title 1"/>
          <p:cNvSpPr>
            <a:spLocks noGrp="1"/>
          </p:cNvSpPr>
          <p:nvPr>
            <p:ph type="title"/>
          </p:nvPr>
        </p:nvSpPr>
        <p:spPr>
          <a:xfrm>
            <a:off x="1600200" y="4724400"/>
            <a:ext cx="7315200" cy="609600"/>
          </a:xfrm>
          <a:prstGeom prst="rect">
            <a:avLst/>
          </a:prstGeom>
        </p:spPr>
        <p:txBody>
          <a:bodyPr lIns="121917" tIns="60958" rIns="121917" bIns="60958" anchor="ctr"/>
          <a:lstStyle>
            <a:lvl1pPr algn="l">
              <a:buNone/>
              <a:defRPr sz="2800" b="0">
                <a:solidFill>
                  <a:srgbClr val="FFFFFF"/>
                </a:solidFill>
              </a:defRPr>
            </a:lvl1pPr>
            <a:extLst/>
          </a:lstStyle>
          <a:p>
            <a:r>
              <a:rPr lang="es-ES_tradnl" smtClean="0"/>
              <a:t>Click to edit Master title style</a:t>
            </a:r>
            <a:endParaRPr lang="en-US" dirty="0"/>
          </a:p>
        </p:txBody>
      </p:sp>
      <p:sp>
        <p:nvSpPr>
          <p:cNvPr id="11" name="Rectangle 10"/>
          <p:cNvSpPr/>
          <p:nvPr/>
        </p:nvSpPr>
        <p:spPr>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917" tIns="60958" rIns="121917" bIns="60958" anchor="ctr"/>
          <a:lstStyle>
            <a:extLst/>
          </a:lstStyle>
          <a:p>
            <a:pPr algn="ctr"/>
            <a:endParaRPr lang="en-US" sz="1800"/>
          </a:p>
        </p:txBody>
      </p:sp>
      <p:sp>
        <p:nvSpPr>
          <p:cNvPr id="12" name="Date Placeholder 11"/>
          <p:cNvSpPr>
            <a:spLocks noGrp="1"/>
          </p:cNvSpPr>
          <p:nvPr>
            <p:ph type="dt" sz="half" idx="10"/>
          </p:nvPr>
        </p:nvSpPr>
        <p:spPr>
          <a:xfrm>
            <a:off x="6248400" y="6248400"/>
            <a:ext cx="2667000" cy="365125"/>
          </a:xfrm>
          <a:prstGeom prst="rect">
            <a:avLst/>
          </a:prstGeom>
        </p:spPr>
        <p:txBody>
          <a:bodyPr lIns="121917" tIns="60958" rIns="121917" bIns="60958" rtlCol="0"/>
          <a:lstStyle>
            <a:extLst/>
          </a:lstStyle>
          <a:p>
            <a:fld id="{E4606EA6-EFEA-4C30-9264-4F9291A5780D}" type="datetime1">
              <a:rPr lang="en-US" smtClean="0"/>
              <a:pPr/>
              <a:t>3/13/2017</a:t>
            </a:fld>
            <a:endParaRPr lang="en-US"/>
          </a:p>
        </p:txBody>
      </p:sp>
      <p:sp>
        <p:nvSpPr>
          <p:cNvPr id="13" name="Slide Number Placeholder 12"/>
          <p:cNvSpPr>
            <a:spLocks noGrp="1"/>
          </p:cNvSpPr>
          <p:nvPr>
            <p:ph type="sldNum" sz="quarter" idx="11"/>
          </p:nvPr>
        </p:nvSpPr>
        <p:spPr>
          <a:xfrm>
            <a:off x="0" y="4667249"/>
            <a:ext cx="1447800" cy="553994"/>
          </a:xfrm>
        </p:spPr>
        <p:txBody>
          <a:bodyPr tIns="60958" bIns="60958" rtlCol="0"/>
          <a:lstStyle>
            <a:lvl1pPr>
              <a:defRPr sz="2800"/>
            </a:lvl1pPr>
            <a:extLst/>
          </a:lstStyle>
          <a:p>
            <a:pPr algn="ctr"/>
            <a:fld id="{8F82E0A0-C266-4798-8C8F-B9F91E9DA37E}" type="slidenum">
              <a:rPr lang="en-US" sz="2800" b="1" smtClean="0">
                <a:solidFill>
                  <a:srgbClr val="FFFFFF"/>
                </a:solidFill>
              </a:rPr>
              <a:pPr algn="ctr"/>
              <a:t>‹N°›</a:t>
            </a:fld>
            <a:endParaRPr lang="en-US" sz="2800" dirty="0"/>
          </a:p>
        </p:txBody>
      </p:sp>
      <p:sp>
        <p:nvSpPr>
          <p:cNvPr id="14" name="Footer Placeholder 13"/>
          <p:cNvSpPr>
            <a:spLocks noGrp="1"/>
          </p:cNvSpPr>
          <p:nvPr>
            <p:ph type="ftr" sz="quarter" idx="12"/>
          </p:nvPr>
        </p:nvSpPr>
        <p:spPr>
          <a:xfrm>
            <a:off x="1600200" y="6248207"/>
            <a:ext cx="4572000" cy="365125"/>
          </a:xfrm>
          <a:prstGeom prst="rect">
            <a:avLst/>
          </a:prstGeom>
        </p:spPr>
        <p:txBody>
          <a:bodyPr lIns="121917" tIns="60958" rIns="121917" bIns="60958" rtlCol="0"/>
          <a:lstStyle>
            <a:extLst/>
          </a:lstStyle>
          <a:p>
            <a:endParaRPr lang="en-US" dirty="0"/>
          </a:p>
        </p:txBody>
      </p:sp>
    </p:spTree>
    <p:extLst>
      <p:ext uri="{BB962C8B-B14F-4D97-AF65-F5344CB8AC3E}">
        <p14:creationId xmlns:p14="http://schemas.microsoft.com/office/powerpoint/2010/main" val="363192435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67" r:id="rId3"/>
    <p:sldLayoutId id="2147483668" r:id="rId4"/>
    <p:sldLayoutId id="2147483669" r:id="rId5"/>
    <p:sldLayoutId id="2147483670" r:id="rId6"/>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gfdrr.org/wrc3"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228600" y="1676400"/>
            <a:ext cx="8610599" cy="51816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CA" sz="3200" b="1" dirty="0" smtClean="0">
                <a:solidFill>
                  <a:srgbClr val="FFFFFF"/>
                </a:solidFill>
                <a:latin typeface="+mj-lt"/>
              </a:rPr>
              <a:t>Recovery </a:t>
            </a:r>
            <a:r>
              <a:rPr lang="en-CA" sz="3200" b="1" dirty="0">
                <a:solidFill>
                  <a:srgbClr val="FFFFFF"/>
                </a:solidFill>
                <a:latin typeface="+mj-lt"/>
              </a:rPr>
              <a:t>Observatory (RO)</a:t>
            </a:r>
            <a:br>
              <a:rPr lang="en-CA" sz="3200" b="1" dirty="0">
                <a:solidFill>
                  <a:srgbClr val="FFFFFF"/>
                </a:solidFill>
                <a:latin typeface="+mj-lt"/>
              </a:rPr>
            </a:br>
            <a:r>
              <a:rPr lang="en-CA" dirty="0">
                <a:latin typeface="+mj-lt"/>
              </a:rPr>
              <a:t/>
            </a:r>
            <a:br>
              <a:rPr lang="en-CA" dirty="0">
                <a:latin typeface="+mj-lt"/>
              </a:rPr>
            </a:br>
            <a:r>
              <a:rPr lang="en-CA" sz="2400" dirty="0" smtClean="0">
                <a:solidFill>
                  <a:schemeClr val="bg2"/>
                </a:solidFill>
                <a:latin typeface="+mj-lt"/>
              </a:rPr>
              <a:t>Haiti Hurricane Matthew RO Status </a:t>
            </a:r>
            <a:r>
              <a:rPr lang="en-CA" sz="2400" dirty="0">
                <a:solidFill>
                  <a:schemeClr val="bg2"/>
                </a:solidFill>
                <a:latin typeface="+mj-lt"/>
              </a:rPr>
              <a:t>and Next Steps</a:t>
            </a:r>
            <a:br>
              <a:rPr lang="en-CA" sz="2400" dirty="0">
                <a:solidFill>
                  <a:schemeClr val="bg2"/>
                </a:solidFill>
                <a:latin typeface="+mj-lt"/>
              </a:rPr>
            </a:br>
            <a:r>
              <a:rPr lang="en-CA" sz="2400" dirty="0" smtClean="0">
                <a:solidFill>
                  <a:schemeClr val="bg2"/>
                </a:solidFill>
                <a:latin typeface="+mj-lt"/>
              </a:rPr>
              <a:t>Report on demonstrator activities</a:t>
            </a:r>
            <a:br>
              <a:rPr lang="en-CA" sz="2400" dirty="0" smtClean="0">
                <a:solidFill>
                  <a:schemeClr val="bg2"/>
                </a:solidFill>
                <a:latin typeface="+mj-lt"/>
              </a:rPr>
            </a:br>
            <a:r>
              <a:rPr lang="en-CA" sz="2400" dirty="0" smtClean="0">
                <a:solidFill>
                  <a:schemeClr val="bg2"/>
                </a:solidFill>
                <a:latin typeface="+mj-lt"/>
              </a:rPr>
              <a:t/>
            </a:r>
            <a:br>
              <a:rPr lang="en-CA" sz="2400" dirty="0" smtClean="0">
                <a:solidFill>
                  <a:schemeClr val="bg2"/>
                </a:solidFill>
                <a:latin typeface="+mj-lt"/>
              </a:rPr>
            </a:br>
            <a:r>
              <a:rPr lang="en-CA" sz="2400" dirty="0">
                <a:solidFill>
                  <a:schemeClr val="bg2"/>
                </a:solidFill>
                <a:latin typeface="+mj-lt"/>
              </a:rPr>
              <a:t/>
            </a:r>
            <a:br>
              <a:rPr lang="en-CA" sz="2400" dirty="0">
                <a:solidFill>
                  <a:schemeClr val="bg2"/>
                </a:solidFill>
                <a:latin typeface="+mj-lt"/>
              </a:rPr>
            </a:br>
            <a:r>
              <a:rPr lang="en-CA" sz="2400" dirty="0">
                <a:solidFill>
                  <a:schemeClr val="bg2"/>
                </a:solidFill>
                <a:latin typeface="+mj-lt"/>
              </a:rPr>
              <a:t>Presentation to </a:t>
            </a:r>
            <a:r>
              <a:rPr lang="en-CA" sz="2400" dirty="0" smtClean="0">
                <a:solidFill>
                  <a:schemeClr val="bg2"/>
                </a:solidFill>
                <a:latin typeface="+mj-lt"/>
              </a:rPr>
              <a:t>WGD, March 16, </a:t>
            </a:r>
            <a:r>
              <a:rPr lang="en-CA" sz="2400" dirty="0">
                <a:solidFill>
                  <a:schemeClr val="bg2"/>
                </a:solidFill>
                <a:latin typeface="+mj-lt"/>
              </a:rPr>
              <a:t>2017</a:t>
            </a:r>
            <a:r>
              <a:rPr lang="en-CA" sz="2800" dirty="0">
                <a:solidFill>
                  <a:schemeClr val="bg2"/>
                </a:solidFill>
                <a:latin typeface="+mj-lt"/>
              </a:rPr>
              <a:t/>
            </a:r>
            <a:br>
              <a:rPr lang="en-CA" sz="2800" dirty="0">
                <a:solidFill>
                  <a:schemeClr val="bg2"/>
                </a:solidFill>
                <a:latin typeface="+mj-lt"/>
              </a:rPr>
            </a:br>
            <a:r>
              <a:rPr lang="en-CA" sz="2800" dirty="0">
                <a:solidFill>
                  <a:schemeClr val="bg2"/>
                </a:solidFill>
                <a:latin typeface="+mj-lt"/>
              </a:rPr>
              <a:t/>
            </a:r>
            <a:br>
              <a:rPr lang="en-CA" sz="2800" dirty="0">
                <a:solidFill>
                  <a:schemeClr val="bg2"/>
                </a:solidFill>
                <a:latin typeface="+mj-lt"/>
              </a:rPr>
            </a:br>
            <a:r>
              <a:rPr lang="en-CA" sz="2800" dirty="0">
                <a:solidFill>
                  <a:schemeClr val="bg2"/>
                </a:solidFill>
                <a:latin typeface="+mj-lt"/>
              </a:rPr>
              <a:t/>
            </a:r>
            <a:br>
              <a:rPr lang="en-CA" sz="2800" dirty="0">
                <a:solidFill>
                  <a:schemeClr val="bg2"/>
                </a:solidFill>
                <a:latin typeface="+mj-lt"/>
              </a:rPr>
            </a:br>
            <a:r>
              <a:rPr lang="en-CA" sz="2400" b="0" dirty="0">
                <a:solidFill>
                  <a:schemeClr val="bg2"/>
                </a:solidFill>
                <a:latin typeface="+mj-lt"/>
              </a:rPr>
              <a:t>Agwilh Collet</a:t>
            </a:r>
            <a:r>
              <a:rPr lang="en-CA" sz="2400" dirty="0" smtClean="0">
                <a:solidFill>
                  <a:schemeClr val="bg2"/>
                </a:solidFill>
                <a:latin typeface="+mj-lt"/>
              </a:rPr>
              <a:t>, </a:t>
            </a:r>
            <a:r>
              <a:rPr lang="en-CA" sz="2400" dirty="0">
                <a:solidFill>
                  <a:schemeClr val="bg2"/>
                </a:solidFill>
                <a:latin typeface="+mj-lt"/>
              </a:rPr>
              <a:t>Helene de </a:t>
            </a:r>
            <a:r>
              <a:rPr lang="en-CA" sz="2400" dirty="0" smtClean="0">
                <a:solidFill>
                  <a:schemeClr val="bg2"/>
                </a:solidFill>
                <a:latin typeface="+mj-lt"/>
              </a:rPr>
              <a:t>Boissezon</a:t>
            </a:r>
            <a:br>
              <a:rPr lang="en-CA" sz="2400" dirty="0" smtClean="0">
                <a:solidFill>
                  <a:schemeClr val="bg2"/>
                </a:solidFill>
                <a:latin typeface="+mj-lt"/>
              </a:rPr>
            </a:br>
            <a:r>
              <a:rPr lang="en-CA" sz="2400" dirty="0" smtClean="0">
                <a:solidFill>
                  <a:schemeClr val="bg2"/>
                </a:solidFill>
                <a:latin typeface="+mj-lt"/>
              </a:rPr>
              <a:t>Steven Hosford</a:t>
            </a:r>
            <a:r>
              <a:rPr lang="en-CA" sz="2400" b="0" dirty="0" smtClean="0">
                <a:solidFill>
                  <a:schemeClr val="bg2"/>
                </a:solidFill>
                <a:latin typeface="+mj-lt"/>
              </a:rPr>
              <a:t>, </a:t>
            </a:r>
            <a:r>
              <a:rPr lang="en-CA" sz="2400" b="0" dirty="0">
                <a:solidFill>
                  <a:schemeClr val="bg2"/>
                </a:solidFill>
                <a:latin typeface="+mj-lt"/>
              </a:rPr>
              <a:t>CNES</a:t>
            </a:r>
            <a:br>
              <a:rPr lang="en-CA" sz="2400" b="0" dirty="0">
                <a:solidFill>
                  <a:schemeClr val="bg2"/>
                </a:solidFill>
                <a:latin typeface="+mj-lt"/>
              </a:rPr>
            </a:br>
            <a:r>
              <a:rPr lang="en-CA" sz="2400" b="0" dirty="0">
                <a:solidFill>
                  <a:schemeClr val="bg2"/>
                </a:solidFill>
                <a:latin typeface="+mj-lt"/>
              </a:rPr>
              <a:t>Mare Lo, GFDRR</a:t>
            </a:r>
            <a:r>
              <a:rPr lang="en-CA" sz="2400" dirty="0" smtClean="0">
                <a:solidFill>
                  <a:schemeClr val="bg1"/>
                </a:solidFill>
                <a:latin typeface="+mj-lt"/>
              </a:rPr>
              <a:t/>
            </a:r>
            <a:br>
              <a:rPr lang="en-CA" sz="2400" dirty="0" smtClean="0">
                <a:solidFill>
                  <a:schemeClr val="bg1"/>
                </a:solidFill>
                <a:latin typeface="+mj-lt"/>
              </a:rPr>
            </a:br>
            <a:r>
              <a:rPr lang="en-CA" sz="2400" dirty="0" smtClean="0">
                <a:solidFill>
                  <a:schemeClr val="bg2"/>
                </a:solidFill>
                <a:latin typeface="+mj-lt"/>
              </a:rPr>
              <a:t>Andrew </a:t>
            </a:r>
            <a:r>
              <a:rPr lang="en-CA" sz="2400" dirty="0">
                <a:solidFill>
                  <a:schemeClr val="bg2"/>
                </a:solidFill>
                <a:latin typeface="+mj-lt"/>
              </a:rPr>
              <a:t>Eddy, ROOT Secretary</a:t>
            </a:r>
            <a:r>
              <a:rPr lang="en-CA" sz="2800" dirty="0">
                <a:solidFill>
                  <a:schemeClr val="bg2"/>
                </a:solidFill>
                <a:latin typeface="+mj-lt"/>
              </a:rPr>
              <a:t/>
            </a:r>
            <a:br>
              <a:rPr lang="en-CA" sz="2800" dirty="0">
                <a:solidFill>
                  <a:schemeClr val="bg2"/>
                </a:solidFill>
                <a:latin typeface="+mj-lt"/>
              </a:rPr>
            </a:br>
            <a:endParaRPr sz="2800" dirty="0">
              <a:solidFill>
                <a:schemeClr val="bg2"/>
              </a:solidFill>
              <a:latin typeface="+mj-lt"/>
            </a:endParaRPr>
          </a:p>
        </p:txBody>
      </p:sp>
      <p:pic>
        <p:nvPicPr>
          <p:cNvPr id="12" name="ceos_logo.png"/>
          <p:cNvPicPr/>
          <p:nvPr/>
        </p:nvPicPr>
        <p:blipFill>
          <a:blip r:embed="rId3">
            <a:extLst/>
          </a:blip>
          <a:stretch>
            <a:fillRect/>
          </a:stretch>
        </p:blipFill>
        <p:spPr>
          <a:xfrm>
            <a:off x="622789" y="457200"/>
            <a:ext cx="2507906" cy="993132"/>
          </a:xfrm>
          <a:prstGeom prst="rect">
            <a:avLst/>
          </a:prstGeom>
          <a:ln w="12700">
            <a:miter lim="400000"/>
          </a:ln>
        </p:spPr>
      </p:pic>
      <p:sp>
        <p:nvSpPr>
          <p:cNvPr id="5" name="Shape 10"/>
          <p:cNvSpPr txBox="1">
            <a:spLocks/>
          </p:cNvSpPr>
          <p:nvPr/>
        </p:nvSpPr>
        <p:spPr>
          <a:xfrm>
            <a:off x="622789" y="1486429"/>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10</a:t>
            </a:fld>
            <a:endParaRPr lang="uk-UA" dirty="0"/>
          </a:p>
        </p:txBody>
      </p:sp>
      <p:sp>
        <p:nvSpPr>
          <p:cNvPr id="3" name="Content Placeholder 2"/>
          <p:cNvSpPr>
            <a:spLocks noGrp="1"/>
          </p:cNvSpPr>
          <p:nvPr>
            <p:ph sz="quarter" idx="10"/>
          </p:nvPr>
        </p:nvSpPr>
        <p:spPr>
          <a:xfrm>
            <a:off x="152400" y="1447800"/>
            <a:ext cx="8763000" cy="5562600"/>
          </a:xfrm>
        </p:spPr>
        <p:txBody>
          <a:bodyPr/>
          <a:lstStyle/>
          <a:p>
            <a:r>
              <a:rPr lang="en-US" sz="2400" dirty="0"/>
              <a:t>Strong support for RO </a:t>
            </a:r>
            <a:r>
              <a:rPr lang="en-US" sz="2400" dirty="0" smtClean="0"/>
              <a:t>concept</a:t>
            </a:r>
            <a:endParaRPr lang="en-US" sz="2400" dirty="0"/>
          </a:p>
          <a:p>
            <a:r>
              <a:rPr lang="en-US" sz="2400" dirty="0">
                <a:solidFill>
                  <a:srgbClr val="002060"/>
                </a:solidFill>
              </a:rPr>
              <a:t>Desire to link RO to existing tools and platforms for increased synergy: </a:t>
            </a:r>
            <a:r>
              <a:rPr lang="en-US" sz="2400" b="1" dirty="0">
                <a:solidFill>
                  <a:srgbClr val="002060"/>
                </a:solidFill>
              </a:rPr>
              <a:t>HaitiData.org</a:t>
            </a:r>
            <a:r>
              <a:rPr lang="en-US" sz="2400" dirty="0">
                <a:solidFill>
                  <a:srgbClr val="002060"/>
                </a:solidFill>
              </a:rPr>
              <a:t>, KAL-Haiti, RASOR, new ONEV environmental information </a:t>
            </a:r>
            <a:r>
              <a:rPr lang="en-US" sz="2400" dirty="0" smtClean="0">
                <a:solidFill>
                  <a:srgbClr val="002060"/>
                </a:solidFill>
              </a:rPr>
              <a:t>service</a:t>
            </a:r>
            <a:endParaRPr lang="en-US" sz="2400" dirty="0" smtClean="0">
              <a:solidFill>
                <a:srgbClr val="002060"/>
              </a:solidFill>
            </a:endParaRPr>
          </a:p>
          <a:p>
            <a:r>
              <a:rPr lang="en-US" sz="2400" dirty="0">
                <a:solidFill>
                  <a:srgbClr val="002060"/>
                </a:solidFill>
              </a:rPr>
              <a:t>Role of local champions </a:t>
            </a:r>
          </a:p>
          <a:p>
            <a:pPr lvl="1"/>
            <a:r>
              <a:rPr lang="en-US" sz="2400" b="1" dirty="0">
                <a:solidFill>
                  <a:srgbClr val="002060"/>
                </a:solidFill>
              </a:rPr>
              <a:t>CNIGS</a:t>
            </a:r>
            <a:r>
              <a:rPr lang="en-US" sz="2400" dirty="0">
                <a:solidFill>
                  <a:srgbClr val="002060"/>
                </a:solidFill>
              </a:rPr>
              <a:t> technical implementation and leadership</a:t>
            </a:r>
          </a:p>
          <a:p>
            <a:pPr lvl="1"/>
            <a:r>
              <a:rPr lang="en-US" sz="2400" b="1" dirty="0">
                <a:solidFill>
                  <a:srgbClr val="002060"/>
                </a:solidFill>
              </a:rPr>
              <a:t>CIAT</a:t>
            </a:r>
            <a:r>
              <a:rPr lang="en-US" sz="2400" dirty="0">
                <a:solidFill>
                  <a:srgbClr val="002060"/>
                </a:solidFill>
              </a:rPr>
              <a:t> user needs coordination</a:t>
            </a:r>
          </a:p>
          <a:p>
            <a:pPr lvl="1"/>
            <a:r>
              <a:rPr lang="en-US" sz="2400" b="1" dirty="0">
                <a:solidFill>
                  <a:srgbClr val="002060"/>
                </a:solidFill>
              </a:rPr>
              <a:t>Ministry of planning</a:t>
            </a:r>
            <a:r>
              <a:rPr lang="en-US" sz="2400" dirty="0">
                <a:solidFill>
                  <a:srgbClr val="002060"/>
                </a:solidFill>
              </a:rPr>
              <a:t> linkages to national and local recovery efforts</a:t>
            </a:r>
          </a:p>
          <a:p>
            <a:pPr lvl="1"/>
            <a:r>
              <a:rPr lang="en-US" sz="2400" b="1" dirty="0">
                <a:solidFill>
                  <a:srgbClr val="002060"/>
                </a:solidFill>
              </a:rPr>
              <a:t>ONEV</a:t>
            </a:r>
            <a:r>
              <a:rPr lang="en-US" sz="2400" dirty="0">
                <a:solidFill>
                  <a:srgbClr val="002060"/>
                </a:solidFill>
              </a:rPr>
              <a:t> linkages to environmental and eco-system </a:t>
            </a:r>
            <a:r>
              <a:rPr lang="en-US" sz="2400" dirty="0" smtClean="0">
                <a:solidFill>
                  <a:srgbClr val="002060"/>
                </a:solidFill>
              </a:rPr>
              <a:t>monitoring</a:t>
            </a:r>
            <a:endParaRPr lang="en-US" sz="2400" dirty="0">
              <a:solidFill>
                <a:srgbClr val="002060"/>
              </a:solidFill>
            </a:endParaRPr>
          </a:p>
          <a:p>
            <a:r>
              <a:rPr lang="en-US" sz="2400" dirty="0" smtClean="0">
                <a:solidFill>
                  <a:srgbClr val="002060"/>
                </a:solidFill>
              </a:rPr>
              <a:t>Strong interest of universities and research communities</a:t>
            </a:r>
            <a:endParaRPr lang="en-US" sz="2400" dirty="0">
              <a:solidFill>
                <a:srgbClr val="002060"/>
              </a:solidFill>
            </a:endParaRPr>
          </a:p>
        </p:txBody>
      </p:sp>
      <p:sp>
        <p:nvSpPr>
          <p:cNvPr id="4" name="Content Placeholder 3"/>
          <p:cNvSpPr>
            <a:spLocks noGrp="1"/>
          </p:cNvSpPr>
          <p:nvPr>
            <p:ph sz="quarter" idx="11"/>
          </p:nvPr>
        </p:nvSpPr>
        <p:spPr>
          <a:xfrm>
            <a:off x="2057400" y="152400"/>
            <a:ext cx="4953000" cy="533400"/>
          </a:xfrm>
        </p:spPr>
        <p:txBody>
          <a:bodyPr/>
          <a:lstStyle/>
          <a:p>
            <a:pPr algn="ctr"/>
            <a:r>
              <a:rPr lang="en-US" sz="2800" b="1" dirty="0"/>
              <a:t>Feedback from consultations (1/2)</a:t>
            </a:r>
          </a:p>
        </p:txBody>
      </p:sp>
    </p:spTree>
    <p:extLst>
      <p:ext uri="{BB962C8B-B14F-4D97-AF65-F5344CB8AC3E}">
        <p14:creationId xmlns:p14="http://schemas.microsoft.com/office/powerpoint/2010/main" val="239183953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11</a:t>
            </a:fld>
            <a:endParaRPr lang="uk-UA" dirty="0"/>
          </a:p>
        </p:txBody>
      </p:sp>
      <p:sp>
        <p:nvSpPr>
          <p:cNvPr id="3" name="Content Placeholder 2"/>
          <p:cNvSpPr>
            <a:spLocks noGrp="1"/>
          </p:cNvSpPr>
          <p:nvPr>
            <p:ph sz="quarter" idx="10"/>
          </p:nvPr>
        </p:nvSpPr>
        <p:spPr>
          <a:xfrm>
            <a:off x="152400" y="1447800"/>
            <a:ext cx="8763000" cy="5105400"/>
          </a:xfrm>
        </p:spPr>
        <p:txBody>
          <a:bodyPr/>
          <a:lstStyle/>
          <a:p>
            <a:r>
              <a:rPr lang="en-US" sz="2400" dirty="0"/>
              <a:t>Area to be extended to the three administrative units</a:t>
            </a:r>
          </a:p>
          <a:p>
            <a:r>
              <a:rPr lang="en-US" sz="2400" dirty="0"/>
              <a:t>Main application </a:t>
            </a:r>
            <a:r>
              <a:rPr lang="en-US" sz="2400" dirty="0" smtClean="0"/>
              <a:t>areas :</a:t>
            </a:r>
            <a:endParaRPr lang="en-US" sz="2400" dirty="0">
              <a:solidFill>
                <a:srgbClr val="FF0000"/>
              </a:solidFill>
            </a:endParaRPr>
          </a:p>
          <a:p>
            <a:pPr lvl="1"/>
            <a:r>
              <a:rPr lang="en-US" dirty="0">
                <a:solidFill>
                  <a:srgbClr val="002060"/>
                </a:solidFill>
              </a:rPr>
              <a:t>Agriculture and food security</a:t>
            </a:r>
          </a:p>
          <a:p>
            <a:pPr lvl="1"/>
            <a:r>
              <a:rPr lang="en-US" dirty="0">
                <a:solidFill>
                  <a:srgbClr val="002060"/>
                </a:solidFill>
              </a:rPr>
              <a:t>Forests and protected areas</a:t>
            </a:r>
          </a:p>
          <a:p>
            <a:pPr lvl="1"/>
            <a:r>
              <a:rPr lang="en-US" dirty="0">
                <a:solidFill>
                  <a:srgbClr val="002060"/>
                </a:solidFill>
              </a:rPr>
              <a:t>Coastal zone monitoring and coastal settlements</a:t>
            </a:r>
          </a:p>
          <a:p>
            <a:pPr lvl="1"/>
            <a:r>
              <a:rPr lang="en-US" dirty="0">
                <a:solidFill>
                  <a:srgbClr val="002060"/>
                </a:solidFill>
              </a:rPr>
              <a:t>Population displacement and rural settlements</a:t>
            </a:r>
          </a:p>
          <a:p>
            <a:pPr lvl="1"/>
            <a:r>
              <a:rPr lang="en-US" dirty="0">
                <a:solidFill>
                  <a:srgbClr val="002060"/>
                </a:solidFill>
              </a:rPr>
              <a:t>Road networks and accessibility</a:t>
            </a:r>
          </a:p>
          <a:p>
            <a:pPr lvl="1"/>
            <a:r>
              <a:rPr lang="en-US" dirty="0">
                <a:solidFill>
                  <a:srgbClr val="002060"/>
                </a:solidFill>
              </a:rPr>
              <a:t>Landslides and water system monitoring (river bed and river discharge monitoring)</a:t>
            </a:r>
          </a:p>
          <a:p>
            <a:r>
              <a:rPr lang="en-US" sz="2400" dirty="0">
                <a:solidFill>
                  <a:srgbClr val="002060"/>
                </a:solidFill>
              </a:rPr>
              <a:t>Baseline pre and immediately post event; update every six months over </a:t>
            </a:r>
            <a:r>
              <a:rPr lang="en-US" sz="2400" dirty="0" err="1">
                <a:solidFill>
                  <a:srgbClr val="002060"/>
                </a:solidFill>
              </a:rPr>
              <a:t>AoI</a:t>
            </a:r>
            <a:r>
              <a:rPr lang="en-US" sz="2400" dirty="0">
                <a:solidFill>
                  <a:srgbClr val="002060"/>
                </a:solidFill>
              </a:rPr>
              <a:t>; hotspots with more detailed, more frequent coverage; thematic applications led by theme leaders (e.g. Environment- ONEV); reactive update after future events.</a:t>
            </a:r>
          </a:p>
          <a:p>
            <a:endParaRPr lang="en-US" sz="2400" dirty="0">
              <a:solidFill>
                <a:srgbClr val="002060"/>
              </a:solidFill>
            </a:endParaRPr>
          </a:p>
        </p:txBody>
      </p:sp>
      <p:sp>
        <p:nvSpPr>
          <p:cNvPr id="4" name="Content Placeholder 3"/>
          <p:cNvSpPr>
            <a:spLocks noGrp="1"/>
          </p:cNvSpPr>
          <p:nvPr>
            <p:ph sz="quarter" idx="11"/>
          </p:nvPr>
        </p:nvSpPr>
        <p:spPr>
          <a:xfrm>
            <a:off x="2057400" y="152400"/>
            <a:ext cx="4953000" cy="533400"/>
          </a:xfrm>
        </p:spPr>
        <p:txBody>
          <a:bodyPr/>
          <a:lstStyle/>
          <a:p>
            <a:pPr algn="ctr"/>
            <a:r>
              <a:rPr lang="en-US" sz="2800" b="1" dirty="0"/>
              <a:t>Feedback from consultations (2/2)</a:t>
            </a:r>
          </a:p>
        </p:txBody>
      </p:sp>
    </p:spTree>
    <p:extLst>
      <p:ext uri="{BB962C8B-B14F-4D97-AF65-F5344CB8AC3E}">
        <p14:creationId xmlns:p14="http://schemas.microsoft.com/office/powerpoint/2010/main" val="1817762224"/>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au 24"/>
          <p:cNvGraphicFramePr>
            <a:graphicFrameLocks noGrp="1"/>
          </p:cNvGraphicFramePr>
          <p:nvPr>
            <p:extLst>
              <p:ext uri="{D42A27DB-BD31-4B8C-83A1-F6EECF244321}">
                <p14:modId xmlns:p14="http://schemas.microsoft.com/office/powerpoint/2010/main" val="3950217703"/>
              </p:ext>
            </p:extLst>
          </p:nvPr>
        </p:nvGraphicFramePr>
        <p:xfrm>
          <a:off x="533400" y="1524000"/>
          <a:ext cx="8305800" cy="1051220"/>
        </p:xfrm>
        <a:graphic>
          <a:graphicData uri="http://schemas.openxmlformats.org/drawingml/2006/table">
            <a:tbl>
              <a:tblPr firstRow="1" firstCol="1" bandRow="1">
                <a:tableStyleId>{5940675A-B579-460E-94D1-54222C63F5DA}</a:tableStyleId>
              </a:tblPr>
              <a:tblGrid>
                <a:gridCol w="2133600">
                  <a:extLst>
                    <a:ext uri="{9D8B030D-6E8A-4147-A177-3AD203B41FA5}">
                      <a16:colId xmlns="" xmlns:a16="http://schemas.microsoft.com/office/drawing/2014/main" val="20000"/>
                    </a:ext>
                  </a:extLst>
                </a:gridCol>
                <a:gridCol w="6172200">
                  <a:extLst>
                    <a:ext uri="{9D8B030D-6E8A-4147-A177-3AD203B41FA5}">
                      <a16:colId xmlns="" xmlns:a16="http://schemas.microsoft.com/office/drawing/2014/main" val="20001"/>
                    </a:ext>
                  </a:extLst>
                </a:gridCol>
              </a:tblGrid>
              <a:tr h="353291">
                <a:tc>
                  <a:txBody>
                    <a:bodyPr/>
                    <a:lstStyle/>
                    <a:p>
                      <a:pPr algn="just">
                        <a:lnSpc>
                          <a:spcPct val="117000"/>
                        </a:lnSpc>
                        <a:spcBef>
                          <a:spcPts val="1200"/>
                        </a:spcBef>
                        <a:spcAft>
                          <a:spcPts val="0"/>
                        </a:spcAft>
                      </a:pPr>
                      <a:r>
                        <a:rPr lang="en-GB" sz="1600" b="1" dirty="0">
                          <a:effectLst/>
                        </a:rPr>
                        <a:t>Baseline mapping</a:t>
                      </a:r>
                      <a:endParaRPr lang="fr-FR" sz="2000" b="1" dirty="0">
                        <a:solidFill>
                          <a:srgbClr val="000000"/>
                        </a:solidFill>
                        <a:effectLst/>
                        <a:latin typeface="Arial"/>
                        <a:ea typeface="Times New Roman"/>
                        <a:cs typeface="Times New Roman"/>
                      </a:endParaRPr>
                    </a:p>
                  </a:txBody>
                  <a:tcPr marL="68580" marR="68580" marT="0" marB="0"/>
                </a:tc>
                <a:tc>
                  <a:txBody>
                    <a:bodyPr/>
                    <a:lstStyle/>
                    <a:p>
                      <a:pPr algn="just">
                        <a:lnSpc>
                          <a:spcPct val="117000"/>
                        </a:lnSpc>
                        <a:spcBef>
                          <a:spcPts val="1200"/>
                        </a:spcBef>
                        <a:spcAft>
                          <a:spcPts val="0"/>
                        </a:spcAft>
                      </a:pPr>
                      <a:r>
                        <a:rPr lang="en-GB" sz="1600" dirty="0">
                          <a:effectLst/>
                        </a:rPr>
                        <a:t>Pre-event baseline </a:t>
                      </a:r>
                      <a:r>
                        <a:rPr lang="en-GB" sz="1600" dirty="0" err="1">
                          <a:effectLst/>
                        </a:rPr>
                        <a:t>landcover</a:t>
                      </a:r>
                      <a:r>
                        <a:rPr lang="en-GB" sz="1600" dirty="0">
                          <a:effectLst/>
                        </a:rPr>
                        <a:t> map of area of interest </a:t>
                      </a:r>
                      <a:endParaRPr lang="fr-FR" sz="2000" dirty="0">
                        <a:solidFill>
                          <a:srgbClr val="000000"/>
                        </a:solidFill>
                        <a:effectLst/>
                        <a:latin typeface="Arial"/>
                        <a:ea typeface="Times New Roman"/>
                        <a:cs typeface="Times New Roman"/>
                      </a:endParaRPr>
                    </a:p>
                  </a:txBody>
                  <a:tcPr marL="68580" marR="68580" marT="0" marB="0"/>
                </a:tc>
                <a:extLst>
                  <a:ext uri="{0D108BD9-81ED-4DB2-BD59-A6C34878D82A}">
                    <a16:rowId xmlns="" xmlns:a16="http://schemas.microsoft.com/office/drawing/2014/main" val="10000"/>
                  </a:ext>
                </a:extLst>
              </a:tr>
              <a:tr h="484909">
                <a:tc>
                  <a:txBody>
                    <a:bodyPr/>
                    <a:lstStyle/>
                    <a:p>
                      <a:pPr algn="just">
                        <a:lnSpc>
                          <a:spcPct val="117000"/>
                        </a:lnSpc>
                        <a:spcBef>
                          <a:spcPts val="1200"/>
                        </a:spcBef>
                        <a:spcAft>
                          <a:spcPts val="0"/>
                        </a:spcAft>
                      </a:pPr>
                      <a:r>
                        <a:rPr lang="en-GB" sz="1600" dirty="0">
                          <a:effectLst/>
                        </a:rPr>
                        <a:t> </a:t>
                      </a:r>
                      <a:endParaRPr lang="fr-FR" sz="2000" dirty="0">
                        <a:solidFill>
                          <a:srgbClr val="000000"/>
                        </a:solidFill>
                        <a:effectLst/>
                        <a:latin typeface="Arial"/>
                        <a:ea typeface="Times New Roman"/>
                        <a:cs typeface="Times New Roman"/>
                      </a:endParaRPr>
                    </a:p>
                  </a:txBody>
                  <a:tcPr marL="68580" marR="68580" marT="0" marB="0"/>
                </a:tc>
                <a:tc>
                  <a:txBody>
                    <a:bodyPr/>
                    <a:lstStyle/>
                    <a:p>
                      <a:pPr algn="just">
                        <a:lnSpc>
                          <a:spcPct val="117000"/>
                        </a:lnSpc>
                        <a:spcBef>
                          <a:spcPts val="1200"/>
                        </a:spcBef>
                        <a:spcAft>
                          <a:spcPts val="0"/>
                        </a:spcAft>
                      </a:pPr>
                      <a:r>
                        <a:rPr lang="en-GB" sz="1600" dirty="0">
                          <a:effectLst/>
                        </a:rPr>
                        <a:t>After</a:t>
                      </a:r>
                      <a:r>
                        <a:rPr lang="en-GB" sz="1600" baseline="0" dirty="0">
                          <a:effectLst/>
                        </a:rPr>
                        <a:t> event baseline</a:t>
                      </a:r>
                      <a:r>
                        <a:rPr lang="en-GB" sz="1600" dirty="0">
                          <a:effectLst/>
                        </a:rPr>
                        <a:t> map showing categories of damage over </a:t>
                      </a:r>
                      <a:r>
                        <a:rPr lang="en-GB" sz="1600" dirty="0" err="1">
                          <a:effectLst/>
                        </a:rPr>
                        <a:t>AoI</a:t>
                      </a:r>
                      <a:r>
                        <a:rPr lang="en-GB" sz="1600" dirty="0">
                          <a:effectLst/>
                        </a:rPr>
                        <a:t>  </a:t>
                      </a:r>
                    </a:p>
                    <a:p>
                      <a:pPr algn="just">
                        <a:lnSpc>
                          <a:spcPct val="117000"/>
                        </a:lnSpc>
                        <a:spcBef>
                          <a:spcPts val="1200"/>
                        </a:spcBef>
                        <a:spcAft>
                          <a:spcPts val="0"/>
                        </a:spcAft>
                      </a:pPr>
                      <a:r>
                        <a:rPr lang="fr-FR" sz="1600" dirty="0">
                          <a:solidFill>
                            <a:srgbClr val="000000"/>
                          </a:solidFill>
                          <a:effectLst/>
                          <a:latin typeface="+mn-lt"/>
                          <a:ea typeface="Times New Roman"/>
                          <a:cs typeface="Times New Roman"/>
                        </a:rPr>
                        <a:t>Update </a:t>
                      </a:r>
                      <a:r>
                        <a:rPr lang="fr-FR" sz="1600" dirty="0" err="1">
                          <a:solidFill>
                            <a:srgbClr val="000000"/>
                          </a:solidFill>
                          <a:effectLst/>
                          <a:latin typeface="+mn-lt"/>
                          <a:ea typeface="Times New Roman"/>
                          <a:cs typeface="Times New Roman"/>
                        </a:rPr>
                        <a:t>with</a:t>
                      </a:r>
                      <a:r>
                        <a:rPr lang="fr-FR" sz="1600" dirty="0">
                          <a:solidFill>
                            <a:srgbClr val="000000"/>
                          </a:solidFill>
                          <a:effectLst/>
                          <a:latin typeface="+mn-lt"/>
                          <a:ea typeface="Times New Roman"/>
                          <a:cs typeface="Times New Roman"/>
                        </a:rPr>
                        <a:t> </a:t>
                      </a:r>
                      <a:r>
                        <a:rPr lang="fr-FR" sz="1600" dirty="0" err="1">
                          <a:solidFill>
                            <a:srgbClr val="000000"/>
                          </a:solidFill>
                          <a:effectLst/>
                          <a:latin typeface="+mn-lt"/>
                          <a:ea typeface="Times New Roman"/>
                          <a:cs typeface="Times New Roman"/>
                        </a:rPr>
                        <a:t>schools</a:t>
                      </a:r>
                      <a:r>
                        <a:rPr lang="fr-FR" sz="1600" dirty="0">
                          <a:solidFill>
                            <a:srgbClr val="000000"/>
                          </a:solidFill>
                          <a:effectLst/>
                          <a:latin typeface="+mn-lt"/>
                          <a:ea typeface="Times New Roman"/>
                          <a:cs typeface="Times New Roman"/>
                        </a:rPr>
                        <a:t> and </a:t>
                      </a:r>
                      <a:r>
                        <a:rPr lang="fr-FR" sz="1600" dirty="0" err="1">
                          <a:solidFill>
                            <a:srgbClr val="000000"/>
                          </a:solidFill>
                          <a:effectLst/>
                          <a:latin typeface="+mn-lt"/>
                          <a:ea typeface="Times New Roman"/>
                          <a:cs typeface="Times New Roman"/>
                        </a:rPr>
                        <a:t>health</a:t>
                      </a:r>
                      <a:r>
                        <a:rPr lang="fr-FR" sz="1600" dirty="0">
                          <a:solidFill>
                            <a:srgbClr val="000000"/>
                          </a:solidFill>
                          <a:effectLst/>
                          <a:latin typeface="+mn-lt"/>
                          <a:ea typeface="Times New Roman"/>
                          <a:cs typeface="Times New Roman"/>
                        </a:rPr>
                        <a:t> centres and road network</a:t>
                      </a:r>
                    </a:p>
                  </a:txBody>
                  <a:tcPr marL="68580" marR="68580" marT="0" marB="0"/>
                </a:tc>
                <a:extLst>
                  <a:ext uri="{0D108BD9-81ED-4DB2-BD59-A6C34878D82A}">
                    <a16:rowId xmlns="" xmlns:a16="http://schemas.microsoft.com/office/drawing/2014/main" val="10001"/>
                  </a:ext>
                </a:extLst>
              </a:tr>
            </a:tbl>
          </a:graphicData>
        </a:graphic>
      </p:graphicFrame>
      <p:graphicFrame>
        <p:nvGraphicFramePr>
          <p:cNvPr id="26" name="Tableau 25"/>
          <p:cNvGraphicFramePr>
            <a:graphicFrameLocks noGrp="1"/>
          </p:cNvGraphicFramePr>
          <p:nvPr>
            <p:extLst>
              <p:ext uri="{D42A27DB-BD31-4B8C-83A1-F6EECF244321}">
                <p14:modId xmlns:p14="http://schemas.microsoft.com/office/powerpoint/2010/main" val="4150918441"/>
              </p:ext>
            </p:extLst>
          </p:nvPr>
        </p:nvGraphicFramePr>
        <p:xfrm>
          <a:off x="533400" y="2819400"/>
          <a:ext cx="8305800" cy="1041498"/>
        </p:xfrm>
        <a:graphic>
          <a:graphicData uri="http://schemas.openxmlformats.org/drawingml/2006/table">
            <a:tbl>
              <a:tblPr firstRow="1" firstCol="1" bandRow="1">
                <a:tableStyleId>{5940675A-B579-460E-94D1-54222C63F5DA}</a:tableStyleId>
              </a:tblPr>
              <a:tblGrid>
                <a:gridCol w="2133600">
                  <a:extLst>
                    <a:ext uri="{9D8B030D-6E8A-4147-A177-3AD203B41FA5}">
                      <a16:colId xmlns="" xmlns:a16="http://schemas.microsoft.com/office/drawing/2014/main" val="20000"/>
                    </a:ext>
                  </a:extLst>
                </a:gridCol>
                <a:gridCol w="6172200">
                  <a:extLst>
                    <a:ext uri="{9D8B030D-6E8A-4147-A177-3AD203B41FA5}">
                      <a16:colId xmlns="" xmlns:a16="http://schemas.microsoft.com/office/drawing/2014/main" val="20001"/>
                    </a:ext>
                  </a:extLst>
                </a:gridCol>
              </a:tblGrid>
              <a:tr h="415747">
                <a:tc>
                  <a:txBody>
                    <a:bodyPr/>
                    <a:lstStyle/>
                    <a:p>
                      <a:pPr algn="just">
                        <a:lnSpc>
                          <a:spcPct val="117000"/>
                        </a:lnSpc>
                        <a:spcBef>
                          <a:spcPts val="1200"/>
                        </a:spcBef>
                        <a:spcAft>
                          <a:spcPts val="0"/>
                        </a:spcAft>
                      </a:pPr>
                      <a:r>
                        <a:rPr lang="en-GB" sz="1600" b="1" dirty="0">
                          <a:effectLst/>
                        </a:rPr>
                        <a:t>Housing</a:t>
                      </a:r>
                      <a:endParaRPr lang="fr-FR" sz="1600" b="1" dirty="0">
                        <a:solidFill>
                          <a:srgbClr val="000000"/>
                        </a:solidFill>
                        <a:effectLst/>
                        <a:latin typeface="Arial"/>
                        <a:ea typeface="Times New Roman"/>
                        <a:cs typeface="Times New Roman"/>
                      </a:endParaRPr>
                    </a:p>
                  </a:txBody>
                  <a:tcPr marL="68580" marR="68580" marT="0" marB="0"/>
                </a:tc>
                <a:tc>
                  <a:txBody>
                    <a:bodyPr/>
                    <a:lstStyle/>
                    <a:p>
                      <a:pPr algn="just">
                        <a:lnSpc>
                          <a:spcPct val="117000"/>
                        </a:lnSpc>
                        <a:spcBef>
                          <a:spcPts val="1200"/>
                        </a:spcBef>
                        <a:spcAft>
                          <a:spcPts val="0"/>
                        </a:spcAft>
                      </a:pPr>
                      <a:r>
                        <a:rPr lang="en-GB" sz="1600" dirty="0">
                          <a:effectLst/>
                        </a:rPr>
                        <a:t>Progress of housing reconstruction (routine product) </a:t>
                      </a:r>
                      <a:r>
                        <a:rPr lang="en-GB" sz="1600" dirty="0" smtClean="0">
                          <a:effectLst/>
                        </a:rPr>
                        <a:t>1 or 2 </a:t>
                      </a:r>
                      <a:r>
                        <a:rPr lang="en-GB" sz="1600" dirty="0">
                          <a:effectLst/>
                        </a:rPr>
                        <a:t>years only?</a:t>
                      </a:r>
                      <a:endParaRPr lang="fr-FR" sz="1600" dirty="0">
                        <a:solidFill>
                          <a:srgbClr val="000000"/>
                        </a:solidFill>
                        <a:effectLst/>
                        <a:latin typeface="Arial"/>
                        <a:ea typeface="Times New Roman"/>
                        <a:cs typeface="Times New Roman"/>
                      </a:endParaRPr>
                    </a:p>
                  </a:txBody>
                  <a:tcPr marL="68580" marR="68580" marT="0" marB="0"/>
                </a:tc>
                <a:extLst>
                  <a:ext uri="{0D108BD9-81ED-4DB2-BD59-A6C34878D82A}">
                    <a16:rowId xmlns="" xmlns:a16="http://schemas.microsoft.com/office/drawing/2014/main" val="10000"/>
                  </a:ext>
                </a:extLst>
              </a:tr>
              <a:tr h="495969">
                <a:tc>
                  <a:txBody>
                    <a:bodyPr/>
                    <a:lstStyle/>
                    <a:p>
                      <a:pPr algn="just">
                        <a:lnSpc>
                          <a:spcPct val="117000"/>
                        </a:lnSpc>
                        <a:spcBef>
                          <a:spcPts val="1200"/>
                        </a:spcBef>
                        <a:spcAft>
                          <a:spcPts val="0"/>
                        </a:spcAft>
                      </a:pPr>
                      <a:r>
                        <a:rPr lang="en-GB" sz="1600">
                          <a:effectLst/>
                        </a:rPr>
                        <a:t> </a:t>
                      </a:r>
                      <a:endParaRPr lang="fr-FR" sz="1600">
                        <a:solidFill>
                          <a:srgbClr val="000000"/>
                        </a:solidFill>
                        <a:effectLst/>
                        <a:latin typeface="Arial"/>
                        <a:ea typeface="Times New Roman"/>
                        <a:cs typeface="Times New Roman"/>
                      </a:endParaRPr>
                    </a:p>
                  </a:txBody>
                  <a:tcPr marL="68580" marR="68580" marT="0" marB="0"/>
                </a:tc>
                <a:tc>
                  <a:txBody>
                    <a:bodyPr/>
                    <a:lstStyle/>
                    <a:p>
                      <a:pPr marL="0" marR="0" indent="0" algn="just" defTabSz="457200" eaLnBrk="1" fontAlgn="auto" latinLnBrk="0" hangingPunct="1">
                        <a:lnSpc>
                          <a:spcPct val="117000"/>
                        </a:lnSpc>
                        <a:spcBef>
                          <a:spcPts val="1200"/>
                        </a:spcBef>
                        <a:spcAft>
                          <a:spcPts val="0"/>
                        </a:spcAft>
                        <a:buClrTx/>
                        <a:buSzTx/>
                        <a:buFontTx/>
                        <a:buNone/>
                        <a:tabLst/>
                        <a:defRPr/>
                      </a:pPr>
                      <a:r>
                        <a:rPr lang="en-CA" sz="1600" dirty="0">
                          <a:effectLst/>
                        </a:rPr>
                        <a:t>Population displacement monitoring product (routine product)</a:t>
                      </a:r>
                      <a:endParaRPr lang="fr-FR" sz="1600" dirty="0">
                        <a:solidFill>
                          <a:srgbClr val="000000"/>
                        </a:solidFill>
                        <a:effectLst/>
                        <a:latin typeface="Arial"/>
                        <a:ea typeface="Times New Roman"/>
                        <a:cs typeface="Times New Roman"/>
                      </a:endParaRPr>
                    </a:p>
                  </a:txBody>
                  <a:tcPr marL="68580" marR="68580" marT="0" marB="0"/>
                </a:tc>
                <a:extLst>
                  <a:ext uri="{0D108BD9-81ED-4DB2-BD59-A6C34878D82A}">
                    <a16:rowId xmlns="" xmlns:a16="http://schemas.microsoft.com/office/drawing/2014/main" val="10001"/>
                  </a:ext>
                </a:extLst>
              </a:tr>
            </a:tbl>
          </a:graphicData>
        </a:graphic>
      </p:graphicFrame>
      <p:graphicFrame>
        <p:nvGraphicFramePr>
          <p:cNvPr id="27" name="Tableau 26"/>
          <p:cNvGraphicFramePr>
            <a:graphicFrameLocks noGrp="1"/>
          </p:cNvGraphicFramePr>
          <p:nvPr>
            <p:extLst>
              <p:ext uri="{D42A27DB-BD31-4B8C-83A1-F6EECF244321}">
                <p14:modId xmlns:p14="http://schemas.microsoft.com/office/powerpoint/2010/main" val="498957222"/>
              </p:ext>
            </p:extLst>
          </p:nvPr>
        </p:nvGraphicFramePr>
        <p:xfrm>
          <a:off x="533400" y="4191000"/>
          <a:ext cx="8305800" cy="1866616"/>
        </p:xfrm>
        <a:graphic>
          <a:graphicData uri="http://schemas.openxmlformats.org/drawingml/2006/table">
            <a:tbl>
              <a:tblPr firstRow="1" firstCol="1" bandRow="1">
                <a:tableStyleId>{5940675A-B579-460E-94D1-54222C63F5DA}</a:tableStyleId>
              </a:tblPr>
              <a:tblGrid>
                <a:gridCol w="2133600">
                  <a:extLst>
                    <a:ext uri="{9D8B030D-6E8A-4147-A177-3AD203B41FA5}">
                      <a16:colId xmlns="" xmlns:a16="http://schemas.microsoft.com/office/drawing/2014/main" val="20000"/>
                    </a:ext>
                  </a:extLst>
                </a:gridCol>
                <a:gridCol w="6172200">
                  <a:extLst>
                    <a:ext uri="{9D8B030D-6E8A-4147-A177-3AD203B41FA5}">
                      <a16:colId xmlns="" xmlns:a16="http://schemas.microsoft.com/office/drawing/2014/main" val="20001"/>
                    </a:ext>
                  </a:extLst>
                </a:gridCol>
              </a:tblGrid>
              <a:tr h="779124">
                <a:tc>
                  <a:txBody>
                    <a:bodyPr/>
                    <a:lstStyle/>
                    <a:p>
                      <a:pPr algn="just">
                        <a:lnSpc>
                          <a:spcPct val="117000"/>
                        </a:lnSpc>
                        <a:spcBef>
                          <a:spcPts val="1200"/>
                        </a:spcBef>
                        <a:spcAft>
                          <a:spcPts val="0"/>
                        </a:spcAft>
                      </a:pPr>
                      <a:r>
                        <a:rPr lang="en-GB" sz="1600" b="1" dirty="0">
                          <a:effectLst/>
                        </a:rPr>
                        <a:t>Transport</a:t>
                      </a:r>
                      <a:endParaRPr lang="fr-FR" sz="2000" b="1" dirty="0">
                        <a:solidFill>
                          <a:srgbClr val="000000"/>
                        </a:solidFill>
                        <a:effectLst/>
                        <a:latin typeface="Arial"/>
                        <a:ea typeface="Times New Roman"/>
                        <a:cs typeface="Times New Roman"/>
                      </a:endParaRPr>
                    </a:p>
                  </a:txBody>
                  <a:tcPr marL="68580" marR="68580" marT="0" marB="0"/>
                </a:tc>
                <a:tc>
                  <a:txBody>
                    <a:bodyPr/>
                    <a:lstStyle/>
                    <a:p>
                      <a:pPr algn="just">
                        <a:lnSpc>
                          <a:spcPct val="117000"/>
                        </a:lnSpc>
                        <a:spcBef>
                          <a:spcPts val="1200"/>
                        </a:spcBef>
                        <a:spcAft>
                          <a:spcPts val="0"/>
                        </a:spcAft>
                      </a:pPr>
                      <a:r>
                        <a:rPr lang="en-GB" sz="1600" dirty="0">
                          <a:effectLst/>
                        </a:rPr>
                        <a:t>Status of critical transportation points (input to Rural Access Index)  (routine product)</a:t>
                      </a:r>
                      <a:endParaRPr lang="fr-FR" sz="2000" dirty="0">
                        <a:solidFill>
                          <a:srgbClr val="000000"/>
                        </a:solidFill>
                        <a:effectLst/>
                        <a:latin typeface="Arial"/>
                        <a:ea typeface="Times New Roman"/>
                        <a:cs typeface="Times New Roman"/>
                      </a:endParaRPr>
                    </a:p>
                  </a:txBody>
                  <a:tcPr marL="68580" marR="68580" marT="0" marB="0"/>
                </a:tc>
                <a:extLst>
                  <a:ext uri="{0D108BD9-81ED-4DB2-BD59-A6C34878D82A}">
                    <a16:rowId xmlns="" xmlns:a16="http://schemas.microsoft.com/office/drawing/2014/main" val="10000"/>
                  </a:ext>
                </a:extLst>
              </a:tr>
              <a:tr h="355314">
                <a:tc>
                  <a:txBody>
                    <a:bodyPr/>
                    <a:lstStyle/>
                    <a:p>
                      <a:pPr algn="just">
                        <a:lnSpc>
                          <a:spcPct val="117000"/>
                        </a:lnSpc>
                        <a:spcBef>
                          <a:spcPts val="1200"/>
                        </a:spcBef>
                        <a:spcAft>
                          <a:spcPts val="0"/>
                        </a:spcAft>
                      </a:pPr>
                      <a:r>
                        <a:rPr lang="en-GB" sz="1600" b="1" dirty="0">
                          <a:effectLst/>
                        </a:rPr>
                        <a:t>Agriculture</a:t>
                      </a:r>
                      <a:endParaRPr lang="fr-FR" sz="2000" b="1" dirty="0">
                        <a:solidFill>
                          <a:srgbClr val="000000"/>
                        </a:solidFill>
                        <a:effectLst/>
                        <a:latin typeface="Arial"/>
                        <a:ea typeface="Times New Roman"/>
                        <a:cs typeface="Times New Roman"/>
                      </a:endParaRPr>
                    </a:p>
                  </a:txBody>
                  <a:tcPr marL="68580" marR="68580" marT="0" marB="0"/>
                </a:tc>
                <a:tc>
                  <a:txBody>
                    <a:bodyPr/>
                    <a:lstStyle/>
                    <a:p>
                      <a:pPr algn="just">
                        <a:lnSpc>
                          <a:spcPct val="117000"/>
                        </a:lnSpc>
                        <a:spcBef>
                          <a:spcPts val="1200"/>
                        </a:spcBef>
                        <a:spcAft>
                          <a:spcPts val="0"/>
                        </a:spcAft>
                      </a:pPr>
                      <a:r>
                        <a:rPr lang="en-GB" sz="1600" dirty="0">
                          <a:effectLst/>
                        </a:rPr>
                        <a:t>Agricultural change assessment (science product)</a:t>
                      </a:r>
                      <a:endParaRPr lang="fr-FR" sz="1600" dirty="0">
                        <a:effectLst/>
                      </a:endParaRPr>
                    </a:p>
                    <a:p>
                      <a:pPr algn="just">
                        <a:lnSpc>
                          <a:spcPct val="117000"/>
                        </a:lnSpc>
                        <a:spcBef>
                          <a:spcPts val="1200"/>
                        </a:spcBef>
                        <a:spcAft>
                          <a:spcPts val="0"/>
                        </a:spcAft>
                      </a:pPr>
                      <a:endParaRPr lang="fr-FR" sz="1600" dirty="0">
                        <a:effectLst/>
                      </a:endParaRPr>
                    </a:p>
                  </a:txBody>
                  <a:tcPr marL="68580" marR="68580" marT="0" marB="0"/>
                </a:tc>
                <a:extLst>
                  <a:ext uri="{0D108BD9-81ED-4DB2-BD59-A6C34878D82A}">
                    <a16:rowId xmlns="" xmlns:a16="http://schemas.microsoft.com/office/drawing/2014/main" val="10001"/>
                  </a:ext>
                </a:extLst>
              </a:tr>
              <a:tr h="389563">
                <a:tc>
                  <a:txBody>
                    <a:bodyPr/>
                    <a:lstStyle/>
                    <a:p>
                      <a:pPr algn="l">
                        <a:lnSpc>
                          <a:spcPct val="117000"/>
                        </a:lnSpc>
                        <a:spcBef>
                          <a:spcPts val="1200"/>
                        </a:spcBef>
                        <a:spcAft>
                          <a:spcPts val="0"/>
                        </a:spcAft>
                      </a:pPr>
                      <a:r>
                        <a:rPr lang="en-GB" sz="1600" b="1" dirty="0">
                          <a:effectLst/>
                        </a:rPr>
                        <a:t>Health</a:t>
                      </a:r>
                      <a:endParaRPr lang="fr-FR" sz="2000" b="1" dirty="0">
                        <a:solidFill>
                          <a:srgbClr val="000000"/>
                        </a:solidFill>
                        <a:effectLst/>
                        <a:latin typeface="Arial"/>
                        <a:ea typeface="Times New Roman"/>
                        <a:cs typeface="Times New Roman"/>
                      </a:endParaRPr>
                    </a:p>
                  </a:txBody>
                  <a:tcPr marL="68580" marR="68580" marT="0" marB="0"/>
                </a:tc>
                <a:tc>
                  <a:txBody>
                    <a:bodyPr/>
                    <a:lstStyle/>
                    <a:p>
                      <a:pPr algn="just">
                        <a:lnSpc>
                          <a:spcPct val="117000"/>
                        </a:lnSpc>
                        <a:spcBef>
                          <a:spcPts val="1200"/>
                        </a:spcBef>
                        <a:spcAft>
                          <a:spcPts val="0"/>
                        </a:spcAft>
                      </a:pPr>
                      <a:r>
                        <a:rPr lang="en-GB" sz="1600" dirty="0">
                          <a:effectLst/>
                        </a:rPr>
                        <a:t>Vector-based disease</a:t>
                      </a:r>
                      <a:r>
                        <a:rPr lang="en-GB" sz="1600" baseline="0" dirty="0">
                          <a:effectLst/>
                        </a:rPr>
                        <a:t> risk product (science product)</a:t>
                      </a:r>
                      <a:endParaRPr lang="en-GB" sz="1600" dirty="0">
                        <a:effectLst/>
                      </a:endParaRPr>
                    </a:p>
                  </a:txBody>
                  <a:tcPr marL="68580" marR="68580" marT="0" marB="0"/>
                </a:tc>
                <a:extLst>
                  <a:ext uri="{0D108BD9-81ED-4DB2-BD59-A6C34878D82A}">
                    <a16:rowId xmlns="" xmlns:a16="http://schemas.microsoft.com/office/drawing/2014/main" val="10002"/>
                  </a:ext>
                </a:extLst>
              </a:tr>
            </a:tbl>
          </a:graphicData>
        </a:graphic>
      </p:graphicFrame>
      <p:sp>
        <p:nvSpPr>
          <p:cNvPr id="28" name="Content Placeholder 3"/>
          <p:cNvSpPr txBox="1">
            <a:spLocks/>
          </p:cNvSpPr>
          <p:nvPr/>
        </p:nvSpPr>
        <p:spPr>
          <a:xfrm>
            <a:off x="1981200" y="228600"/>
            <a:ext cx="5791200" cy="762000"/>
          </a:xfrm>
          <a:prstGeom prst="rect">
            <a:avLst/>
          </a:prstGeo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r>
              <a:rPr lang="en-US" sz="2400" b="1" dirty="0">
                <a:solidFill>
                  <a:schemeClr val="bg1"/>
                </a:solidFill>
                <a:latin typeface="+mj-lt"/>
              </a:rPr>
              <a:t>ROOP Preliminary Product List 1/2</a:t>
            </a:r>
          </a:p>
        </p:txBody>
      </p:sp>
    </p:spTree>
    <p:extLst>
      <p:ext uri="{BB962C8B-B14F-4D97-AF65-F5344CB8AC3E}">
        <p14:creationId xmlns:p14="http://schemas.microsoft.com/office/powerpoint/2010/main" val="22290016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427672500"/>
              </p:ext>
            </p:extLst>
          </p:nvPr>
        </p:nvGraphicFramePr>
        <p:xfrm>
          <a:off x="381000" y="1600200"/>
          <a:ext cx="8382000" cy="4937570"/>
        </p:xfrm>
        <a:graphic>
          <a:graphicData uri="http://schemas.openxmlformats.org/drawingml/2006/table">
            <a:tbl>
              <a:tblPr firstRow="1" firstCol="1" bandRow="1">
                <a:tableStyleId>{5940675A-B579-460E-94D1-54222C63F5DA}</a:tableStyleId>
              </a:tblPr>
              <a:tblGrid>
                <a:gridCol w="2880092">
                  <a:extLst>
                    <a:ext uri="{9D8B030D-6E8A-4147-A177-3AD203B41FA5}">
                      <a16:colId xmlns="" xmlns:a16="http://schemas.microsoft.com/office/drawing/2014/main" val="20000"/>
                    </a:ext>
                  </a:extLst>
                </a:gridCol>
                <a:gridCol w="5501908">
                  <a:extLst>
                    <a:ext uri="{9D8B030D-6E8A-4147-A177-3AD203B41FA5}">
                      <a16:colId xmlns="" xmlns:a16="http://schemas.microsoft.com/office/drawing/2014/main" val="20001"/>
                    </a:ext>
                  </a:extLst>
                </a:gridCol>
              </a:tblGrid>
              <a:tr h="990600">
                <a:tc>
                  <a:txBody>
                    <a:bodyPr/>
                    <a:lstStyle/>
                    <a:p>
                      <a:pPr algn="just">
                        <a:lnSpc>
                          <a:spcPct val="117000"/>
                        </a:lnSpc>
                        <a:spcBef>
                          <a:spcPts val="1200"/>
                        </a:spcBef>
                        <a:spcAft>
                          <a:spcPts val="0"/>
                        </a:spcAft>
                      </a:pPr>
                      <a:r>
                        <a:rPr lang="en-GB" sz="1600" b="1" dirty="0">
                          <a:effectLst/>
                        </a:rPr>
                        <a:t>Environment</a:t>
                      </a:r>
                      <a:endParaRPr lang="fr-FR" sz="2000" b="1" dirty="0">
                        <a:solidFill>
                          <a:srgbClr val="000000"/>
                        </a:solidFill>
                        <a:effectLst/>
                        <a:latin typeface="Arial"/>
                        <a:ea typeface="Times New Roman"/>
                        <a:cs typeface="Times New Roman"/>
                      </a:endParaRPr>
                    </a:p>
                  </a:txBody>
                  <a:tcPr marL="68580" marR="68580" marT="0" marB="0"/>
                </a:tc>
                <a:tc>
                  <a:txBody>
                    <a:bodyPr/>
                    <a:lstStyle/>
                    <a:p>
                      <a:pPr algn="just">
                        <a:lnSpc>
                          <a:spcPct val="117000"/>
                        </a:lnSpc>
                        <a:spcBef>
                          <a:spcPts val="1200"/>
                        </a:spcBef>
                        <a:spcAft>
                          <a:spcPts val="0"/>
                        </a:spcAft>
                      </a:pPr>
                      <a:r>
                        <a:rPr lang="en-GB" sz="1600" dirty="0">
                          <a:effectLst/>
                        </a:rPr>
                        <a:t>Status of regeneration, deforestation and human impacts (and other parameters?) in protected areas (routine product)</a:t>
                      </a:r>
                    </a:p>
                  </a:txBody>
                  <a:tcPr marL="68580" marR="68580" marT="0" marB="0"/>
                </a:tc>
                <a:extLst>
                  <a:ext uri="{0D108BD9-81ED-4DB2-BD59-A6C34878D82A}">
                    <a16:rowId xmlns="" xmlns:a16="http://schemas.microsoft.com/office/drawing/2014/main" val="10000"/>
                  </a:ext>
                </a:extLst>
              </a:tr>
              <a:tr h="1149667">
                <a:tc>
                  <a:txBody>
                    <a:bodyPr/>
                    <a:lstStyle/>
                    <a:p>
                      <a:pPr algn="just">
                        <a:lnSpc>
                          <a:spcPct val="117000"/>
                        </a:lnSpc>
                        <a:spcBef>
                          <a:spcPts val="1200"/>
                        </a:spcBef>
                        <a:spcAft>
                          <a:spcPts val="0"/>
                        </a:spcAft>
                      </a:pPr>
                      <a:r>
                        <a:rPr lang="en-GB" sz="1600" dirty="0">
                          <a:effectLst/>
                        </a:rPr>
                        <a:t> </a:t>
                      </a:r>
                      <a:endParaRPr lang="fr-FR" sz="2000" dirty="0">
                        <a:solidFill>
                          <a:srgbClr val="000000"/>
                        </a:solidFill>
                        <a:effectLst/>
                        <a:latin typeface="Arial"/>
                        <a:ea typeface="Times New Roman"/>
                        <a:cs typeface="Times New Roman"/>
                      </a:endParaRPr>
                    </a:p>
                  </a:txBody>
                  <a:tcPr marL="68580" marR="68580" marT="0" marB="0"/>
                </a:tc>
                <a:tc>
                  <a:txBody>
                    <a:bodyPr/>
                    <a:lstStyle/>
                    <a:p>
                      <a:pPr algn="just">
                        <a:lnSpc>
                          <a:spcPct val="117000"/>
                        </a:lnSpc>
                        <a:spcBef>
                          <a:spcPts val="1200"/>
                        </a:spcBef>
                        <a:spcAft>
                          <a:spcPts val="0"/>
                        </a:spcAft>
                      </a:pPr>
                      <a:r>
                        <a:rPr lang="en-GB" sz="1600" dirty="0">
                          <a:effectLst/>
                        </a:rPr>
                        <a:t>Coastal zone monitoring with focus on reefs (reef health) and coastline (sedimentation,</a:t>
                      </a:r>
                      <a:r>
                        <a:rPr lang="en-GB" sz="1600" baseline="0" dirty="0">
                          <a:effectLst/>
                        </a:rPr>
                        <a:t> river discharge, coastline change)</a:t>
                      </a:r>
                      <a:r>
                        <a:rPr lang="en-GB" sz="1600" dirty="0">
                          <a:effectLst/>
                        </a:rPr>
                        <a:t> – (science product)</a:t>
                      </a:r>
                    </a:p>
                  </a:txBody>
                  <a:tcPr marL="68580" marR="68580" marT="0" marB="0"/>
                </a:tc>
                <a:extLst>
                  <a:ext uri="{0D108BD9-81ED-4DB2-BD59-A6C34878D82A}">
                    <a16:rowId xmlns="" xmlns:a16="http://schemas.microsoft.com/office/drawing/2014/main" val="10001"/>
                  </a:ext>
                </a:extLst>
              </a:tr>
              <a:tr h="0">
                <a:tc>
                  <a:txBody>
                    <a:bodyPr/>
                    <a:lstStyle/>
                    <a:p>
                      <a:pPr algn="just">
                        <a:lnSpc>
                          <a:spcPct val="117000"/>
                        </a:lnSpc>
                        <a:spcBef>
                          <a:spcPts val="1200"/>
                        </a:spcBef>
                        <a:spcAft>
                          <a:spcPts val="0"/>
                        </a:spcAft>
                      </a:pPr>
                      <a:endParaRPr lang="fr-FR" sz="2000" dirty="0">
                        <a:solidFill>
                          <a:srgbClr val="000000"/>
                        </a:solidFill>
                        <a:effectLst/>
                        <a:latin typeface="Arial"/>
                        <a:ea typeface="Times New Roman"/>
                        <a:cs typeface="Times New Roman"/>
                      </a:endParaRPr>
                    </a:p>
                  </a:txBody>
                  <a:tcPr marL="68580" marR="68580" marT="0" marB="0"/>
                </a:tc>
                <a:tc>
                  <a:txBody>
                    <a:bodyPr/>
                    <a:lstStyle/>
                    <a:p>
                      <a:pPr algn="just">
                        <a:lnSpc>
                          <a:spcPct val="117000"/>
                        </a:lnSpc>
                        <a:spcBef>
                          <a:spcPts val="1200"/>
                        </a:spcBef>
                        <a:spcAft>
                          <a:spcPts val="0"/>
                        </a:spcAft>
                      </a:pPr>
                      <a:r>
                        <a:rPr lang="fr-FR" sz="1600" baseline="0" dirty="0">
                          <a:solidFill>
                            <a:srgbClr val="000000"/>
                          </a:solidFill>
                          <a:effectLst/>
                          <a:latin typeface="Arial"/>
                          <a:ea typeface="Times New Roman"/>
                          <a:cs typeface="Times New Roman"/>
                        </a:rPr>
                        <a:t>Integrated </a:t>
                      </a:r>
                      <a:r>
                        <a:rPr lang="fr-FR" sz="1600" baseline="0" dirty="0" err="1">
                          <a:solidFill>
                            <a:srgbClr val="000000"/>
                          </a:solidFill>
                          <a:effectLst/>
                          <a:latin typeface="Arial"/>
                          <a:ea typeface="Times New Roman"/>
                          <a:cs typeface="Times New Roman"/>
                        </a:rPr>
                        <a:t>w</a:t>
                      </a:r>
                      <a:r>
                        <a:rPr lang="fr-FR" sz="1600" dirty="0" err="1">
                          <a:solidFill>
                            <a:srgbClr val="000000"/>
                          </a:solidFill>
                          <a:effectLst/>
                          <a:latin typeface="Arial"/>
                          <a:ea typeface="Times New Roman"/>
                          <a:cs typeface="Times New Roman"/>
                        </a:rPr>
                        <a:t>atershed</a:t>
                      </a:r>
                      <a:r>
                        <a:rPr lang="fr-FR" sz="1600" baseline="0" dirty="0">
                          <a:solidFill>
                            <a:srgbClr val="000000"/>
                          </a:solidFill>
                          <a:effectLst/>
                          <a:latin typeface="Arial"/>
                          <a:ea typeface="Times New Roman"/>
                          <a:cs typeface="Times New Roman"/>
                        </a:rPr>
                        <a:t> monitoring (science </a:t>
                      </a:r>
                      <a:r>
                        <a:rPr lang="fr-FR" sz="1600" baseline="0" dirty="0" err="1">
                          <a:solidFill>
                            <a:srgbClr val="000000"/>
                          </a:solidFill>
                          <a:effectLst/>
                          <a:latin typeface="Arial"/>
                          <a:ea typeface="Times New Roman"/>
                          <a:cs typeface="Times New Roman"/>
                        </a:rPr>
                        <a:t>product</a:t>
                      </a:r>
                      <a:r>
                        <a:rPr lang="fr-FR" sz="1600" baseline="0" dirty="0">
                          <a:solidFill>
                            <a:srgbClr val="000000"/>
                          </a:solidFill>
                          <a:effectLst/>
                          <a:latin typeface="Arial"/>
                          <a:ea typeface="Times New Roman"/>
                          <a:cs typeface="Times New Roman"/>
                        </a:rPr>
                        <a:t>)</a:t>
                      </a:r>
                    </a:p>
                    <a:p>
                      <a:pPr algn="just">
                        <a:lnSpc>
                          <a:spcPct val="117000"/>
                        </a:lnSpc>
                        <a:spcBef>
                          <a:spcPts val="1200"/>
                        </a:spcBef>
                        <a:spcAft>
                          <a:spcPts val="0"/>
                        </a:spcAft>
                      </a:pPr>
                      <a:endParaRPr lang="fr-FR" sz="1600" dirty="0">
                        <a:solidFill>
                          <a:srgbClr val="000000"/>
                        </a:solidFill>
                        <a:effectLst/>
                        <a:latin typeface="Arial"/>
                        <a:ea typeface="Times New Roman"/>
                        <a:cs typeface="Times New Roman"/>
                      </a:endParaRPr>
                    </a:p>
                  </a:txBody>
                  <a:tcPr marL="68580" marR="68580" marT="0" marB="0"/>
                </a:tc>
                <a:extLst>
                  <a:ext uri="{0D108BD9-81ED-4DB2-BD59-A6C34878D82A}">
                    <a16:rowId xmlns="" xmlns:a16="http://schemas.microsoft.com/office/drawing/2014/main" val="10002"/>
                  </a:ext>
                </a:extLst>
              </a:tr>
              <a:tr h="565848">
                <a:tc>
                  <a:txBody>
                    <a:bodyPr/>
                    <a:lstStyle/>
                    <a:p>
                      <a:pPr algn="just">
                        <a:lnSpc>
                          <a:spcPct val="117000"/>
                        </a:lnSpc>
                        <a:spcBef>
                          <a:spcPts val="1200"/>
                        </a:spcBef>
                        <a:spcAft>
                          <a:spcPts val="0"/>
                        </a:spcAft>
                      </a:pPr>
                      <a:r>
                        <a:rPr lang="en-GB" sz="1600">
                          <a:effectLst/>
                        </a:rPr>
                        <a:t> </a:t>
                      </a:r>
                      <a:endParaRPr lang="fr-FR" sz="2000">
                        <a:solidFill>
                          <a:srgbClr val="000000"/>
                        </a:solidFill>
                        <a:effectLst/>
                        <a:latin typeface="Arial"/>
                        <a:ea typeface="Times New Roman"/>
                        <a:cs typeface="Times New Roman"/>
                      </a:endParaRPr>
                    </a:p>
                  </a:txBody>
                  <a:tcPr marL="68580" marR="68580" marT="0" marB="0"/>
                </a:tc>
                <a:tc>
                  <a:txBody>
                    <a:bodyPr/>
                    <a:lstStyle/>
                    <a:p>
                      <a:pPr algn="just">
                        <a:lnSpc>
                          <a:spcPct val="117000"/>
                        </a:lnSpc>
                        <a:spcBef>
                          <a:spcPts val="1200"/>
                        </a:spcBef>
                        <a:spcAft>
                          <a:spcPts val="0"/>
                        </a:spcAft>
                      </a:pPr>
                      <a:r>
                        <a:rPr lang="en-GB" sz="1600" dirty="0">
                          <a:effectLst/>
                        </a:rPr>
                        <a:t>Ground movements: landslide (base map and update after major met events or seismic event) and fault mapping (science product)</a:t>
                      </a:r>
                    </a:p>
                    <a:p>
                      <a:pPr algn="just">
                        <a:lnSpc>
                          <a:spcPct val="117000"/>
                        </a:lnSpc>
                        <a:spcBef>
                          <a:spcPts val="1200"/>
                        </a:spcBef>
                        <a:spcAft>
                          <a:spcPts val="0"/>
                        </a:spcAft>
                      </a:pPr>
                      <a:endParaRPr lang="en-GB" sz="1600" dirty="0">
                        <a:effectLst/>
                      </a:endParaRPr>
                    </a:p>
                  </a:txBody>
                  <a:tcPr marL="68580" marR="68580" marT="0" marB="0"/>
                </a:tc>
                <a:extLst>
                  <a:ext uri="{0D108BD9-81ED-4DB2-BD59-A6C34878D82A}">
                    <a16:rowId xmlns="" xmlns:a16="http://schemas.microsoft.com/office/drawing/2014/main" val="10003"/>
                  </a:ext>
                </a:extLst>
              </a:tr>
              <a:tr h="0">
                <a:tc>
                  <a:txBody>
                    <a:bodyPr/>
                    <a:lstStyle/>
                    <a:p>
                      <a:pPr algn="just">
                        <a:lnSpc>
                          <a:spcPct val="117000"/>
                        </a:lnSpc>
                        <a:spcBef>
                          <a:spcPts val="1200"/>
                        </a:spcBef>
                        <a:spcAft>
                          <a:spcPts val="0"/>
                        </a:spcAft>
                      </a:pPr>
                      <a:r>
                        <a:rPr lang="en-GB" sz="1600">
                          <a:effectLst/>
                        </a:rPr>
                        <a:t> </a:t>
                      </a:r>
                      <a:endParaRPr lang="fr-FR" sz="2000">
                        <a:solidFill>
                          <a:srgbClr val="000000"/>
                        </a:solidFill>
                        <a:effectLst/>
                        <a:latin typeface="Arial"/>
                        <a:ea typeface="Times New Roman"/>
                        <a:cs typeface="Times New Roman"/>
                      </a:endParaRPr>
                    </a:p>
                  </a:txBody>
                  <a:tcPr marL="68580" marR="68580" marT="0" marB="0"/>
                </a:tc>
                <a:tc>
                  <a:txBody>
                    <a:bodyPr/>
                    <a:lstStyle/>
                    <a:p>
                      <a:pPr algn="just">
                        <a:lnSpc>
                          <a:spcPct val="117000"/>
                        </a:lnSpc>
                        <a:spcBef>
                          <a:spcPts val="1200"/>
                        </a:spcBef>
                        <a:spcAft>
                          <a:spcPts val="0"/>
                        </a:spcAft>
                      </a:pPr>
                      <a:r>
                        <a:rPr lang="en-GB" sz="1600" dirty="0">
                          <a:effectLst/>
                        </a:rPr>
                        <a:t>Evolving hazards – change detection map of high risk vulnerable areas ;</a:t>
                      </a:r>
                      <a:r>
                        <a:rPr lang="en-GB" sz="1600" baseline="0" dirty="0">
                          <a:effectLst/>
                        </a:rPr>
                        <a:t> </a:t>
                      </a:r>
                      <a:r>
                        <a:rPr lang="en-GB" sz="1600" dirty="0">
                          <a:effectLst/>
                        </a:rPr>
                        <a:t>flooding after new met events (science product)</a:t>
                      </a:r>
                      <a:endParaRPr lang="fr-FR" sz="2000" dirty="0">
                        <a:solidFill>
                          <a:srgbClr val="000000"/>
                        </a:solidFill>
                        <a:effectLst/>
                        <a:latin typeface="Arial"/>
                        <a:ea typeface="Times New Roman"/>
                        <a:cs typeface="Times New Roman"/>
                      </a:endParaRPr>
                    </a:p>
                  </a:txBody>
                  <a:tcPr marL="68580" marR="68580" marT="0" marB="0"/>
                </a:tc>
                <a:extLst>
                  <a:ext uri="{0D108BD9-81ED-4DB2-BD59-A6C34878D82A}">
                    <a16:rowId xmlns="" xmlns:a16="http://schemas.microsoft.com/office/drawing/2014/main" val="10004"/>
                  </a:ext>
                </a:extLst>
              </a:tr>
            </a:tbl>
          </a:graphicData>
        </a:graphic>
      </p:graphicFrame>
      <p:sp>
        <p:nvSpPr>
          <p:cNvPr id="3" name="Content Placeholder 3"/>
          <p:cNvSpPr txBox="1">
            <a:spLocks/>
          </p:cNvSpPr>
          <p:nvPr/>
        </p:nvSpPr>
        <p:spPr>
          <a:xfrm>
            <a:off x="2209800" y="304800"/>
            <a:ext cx="5791200" cy="762000"/>
          </a:xfrm>
          <a:prstGeom prst="rect">
            <a:avLst/>
          </a:prstGeom>
        </p:spPr>
        <p:txBody>
          <a:bodyPr/>
          <a:lstStyle>
            <a:lvl1pPr marL="0" indent="0">
              <a:spcBef>
                <a:spcPts val="500"/>
              </a:spcBef>
              <a:buSzPct val="100000"/>
              <a:buFont typeface="Arial"/>
              <a:buNone/>
              <a:defRPr sz="2400">
                <a:solidFill>
                  <a:schemeClr val="bg1"/>
                </a:solidFill>
                <a:latin typeface="+mj-lt"/>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r>
              <a:rPr lang="en-US" b="1" dirty="0"/>
              <a:t>ROOP Preliminary Product List 2/2</a:t>
            </a:r>
          </a:p>
        </p:txBody>
      </p:sp>
    </p:spTree>
    <p:extLst>
      <p:ext uri="{BB962C8B-B14F-4D97-AF65-F5344CB8AC3E}">
        <p14:creationId xmlns:p14="http://schemas.microsoft.com/office/powerpoint/2010/main" val="2656730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828800" y="0"/>
            <a:ext cx="6477000"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a:solidFill>
                  <a:srgbClr val="FFFFFF"/>
                </a:solidFill>
                <a:latin typeface="Arial"/>
                <a:cs typeface="Arial"/>
              </a:rPr>
              <a:t>RO monitoring needs being mapped out by CIAT, ONEV and others :</a:t>
            </a:r>
          </a:p>
        </p:txBody>
      </p:sp>
      <p:sp>
        <p:nvSpPr>
          <p:cNvPr id="13" name="ZoneTexte 12"/>
          <p:cNvSpPr txBox="1"/>
          <p:nvPr/>
        </p:nvSpPr>
        <p:spPr>
          <a:xfrm>
            <a:off x="762000" y="3815472"/>
            <a:ext cx="5517222" cy="338554"/>
          </a:xfrm>
          <a:prstGeom prst="rect">
            <a:avLst/>
          </a:prstGeom>
          <a:noFill/>
        </p:spPr>
        <p:txBody>
          <a:bodyPr wrap="square" rtlCol="0">
            <a:spAutoFit/>
          </a:bodyPr>
          <a:lstStyle/>
          <a:p>
            <a:pPr algn="ctr"/>
            <a:r>
              <a:rPr lang="en-US" sz="1600" b="1" dirty="0"/>
              <a:t>Charter activation for Matthew in Haiti</a:t>
            </a:r>
          </a:p>
        </p:txBody>
      </p:sp>
      <p:sp>
        <p:nvSpPr>
          <p:cNvPr id="15" name="ZoneTexte 14"/>
          <p:cNvSpPr txBox="1"/>
          <p:nvPr/>
        </p:nvSpPr>
        <p:spPr>
          <a:xfrm>
            <a:off x="1332216" y="1447800"/>
            <a:ext cx="5906784" cy="338554"/>
          </a:xfrm>
          <a:prstGeom prst="rect">
            <a:avLst/>
          </a:prstGeom>
          <a:noFill/>
        </p:spPr>
        <p:txBody>
          <a:bodyPr wrap="square" rtlCol="0">
            <a:spAutoFit/>
          </a:bodyPr>
          <a:lstStyle/>
          <a:p>
            <a:pPr algn="ctr"/>
            <a:r>
              <a:rPr lang="en-US" sz="1600" b="1" dirty="0"/>
              <a:t>CIAT input on priority </a:t>
            </a:r>
            <a:r>
              <a:rPr lang="en-US" sz="1600" b="1" dirty="0" smtClean="0"/>
              <a:t>monitoring</a:t>
            </a:r>
            <a:endParaRPr lang="en-US" sz="1600" b="1" dirty="0">
              <a:solidFill>
                <a:srgbClr val="FF0000"/>
              </a:solidFill>
            </a:endParaRPr>
          </a:p>
        </p:txBody>
      </p:sp>
      <p:pic>
        <p:nvPicPr>
          <p:cNvPr id="2" name="Picture 1" descr="CIAT-Needs"/>
          <p:cNvPicPr>
            <a:picLocks noChangeAspect="1"/>
          </p:cNvPicPr>
          <p:nvPr/>
        </p:nvPicPr>
        <p:blipFill rotWithShape="1">
          <a:blip r:embed="rId3">
            <a:extLst>
              <a:ext uri="{28A0092B-C50C-407E-A947-70E740481C1C}">
                <a14:useLocalDpi xmlns:a14="http://schemas.microsoft.com/office/drawing/2010/main" val="0"/>
              </a:ext>
            </a:extLst>
          </a:blip>
          <a:srcRect t="1492" b="6965"/>
          <a:stretch/>
        </p:blipFill>
        <p:spPr>
          <a:xfrm>
            <a:off x="491306" y="1905000"/>
            <a:ext cx="7966894" cy="4673600"/>
          </a:xfrm>
          <a:prstGeom prst="rect">
            <a:avLst/>
          </a:prstGeom>
        </p:spPr>
      </p:pic>
      <p:sp>
        <p:nvSpPr>
          <p:cNvPr id="7" name="Rectangle 6"/>
          <p:cNvSpPr/>
          <p:nvPr/>
        </p:nvSpPr>
        <p:spPr>
          <a:xfrm>
            <a:off x="491306" y="1917176"/>
            <a:ext cx="3124200" cy="1892824"/>
          </a:xfrm>
          <a:prstGeom prst="rect">
            <a:avLst/>
          </a:prstGeom>
          <a:solidFill>
            <a:schemeClr val="bg1">
              <a:lumMod val="85000"/>
            </a:scheme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spcBef>
                <a:spcPts val="0"/>
              </a:spcBef>
              <a:spcAft>
                <a:spcPts val="0"/>
              </a:spcAft>
              <a:buClrTx/>
              <a:buSzTx/>
              <a:buFontTx/>
              <a:buNone/>
              <a:tabLst/>
            </a:pPr>
            <a:r>
              <a:rPr kumimoji="0" lang="fr-FR" sz="1800" b="0" i="0" u="none" strike="noStrike" cap="none" spc="0" normalizeH="0" baseline="0" dirty="0" err="1">
                <a:ln>
                  <a:noFill/>
                </a:ln>
                <a:solidFill>
                  <a:srgbClr val="002569"/>
                </a:solidFill>
                <a:effectLst/>
                <a:uFillTx/>
              </a:rPr>
              <a:t>Legend</a:t>
            </a:r>
            <a:r>
              <a:rPr kumimoji="0" lang="fr-FR" sz="1800" b="0" i="0" u="none" strike="noStrike" cap="none" spc="0" normalizeH="0" baseline="0" dirty="0">
                <a:ln>
                  <a:noFill/>
                </a:ln>
                <a:solidFill>
                  <a:srgbClr val="002569"/>
                </a:solidFill>
                <a:effectLst/>
                <a:uFillTx/>
              </a:rPr>
              <a:t> </a:t>
            </a:r>
            <a:r>
              <a:rPr kumimoji="0" lang="fr-FR" sz="1800" b="0" i="0" u="none" strike="noStrike" cap="none" spc="0" normalizeH="0" baseline="0" dirty="0" smtClean="0">
                <a:ln>
                  <a:noFill/>
                </a:ln>
                <a:solidFill>
                  <a:srgbClr val="002569"/>
                </a:solidFill>
                <a:effectLst/>
                <a:uFillTx/>
              </a:rPr>
              <a:t>:</a:t>
            </a:r>
          </a:p>
          <a:p>
            <a:pPr marL="0" marR="0" indent="0" algn="l" defTabSz="457200" rtl="0" fontAlgn="auto" latinLnBrk="1" hangingPunct="0">
              <a:spcBef>
                <a:spcPts val="0"/>
              </a:spcBef>
              <a:spcAft>
                <a:spcPts val="0"/>
              </a:spcAft>
              <a:buClrTx/>
              <a:buSzTx/>
              <a:buFontTx/>
              <a:buNone/>
              <a:tabLst/>
            </a:pPr>
            <a:r>
              <a:rPr lang="fr-FR" dirty="0" smtClean="0"/>
              <a:t>          </a:t>
            </a:r>
            <a:r>
              <a:rPr lang="fr-FR" dirty="0" err="1" smtClean="0"/>
              <a:t>Coastline</a:t>
            </a:r>
            <a:r>
              <a:rPr lang="fr-FR" dirty="0" smtClean="0"/>
              <a:t> monitoring</a:t>
            </a:r>
            <a:endParaRPr lang="fr-FR" dirty="0"/>
          </a:p>
          <a:p>
            <a:pPr marL="0" marR="0" indent="0" algn="l" defTabSz="457200" rtl="0" fontAlgn="auto" latinLnBrk="1" hangingPunct="0">
              <a:lnSpc>
                <a:spcPct val="150000"/>
              </a:lnSpc>
              <a:spcBef>
                <a:spcPts val="0"/>
              </a:spcBef>
              <a:spcAft>
                <a:spcPts val="0"/>
              </a:spcAft>
              <a:buClrTx/>
              <a:buSzTx/>
              <a:buFontTx/>
              <a:buNone/>
              <a:tabLst/>
            </a:pPr>
            <a:r>
              <a:rPr lang="fr-FR" dirty="0"/>
              <a:t>          </a:t>
            </a:r>
            <a:r>
              <a:rPr lang="fr-FR" dirty="0" err="1" smtClean="0"/>
              <a:t>Vegetation</a:t>
            </a:r>
            <a:r>
              <a:rPr lang="fr-FR" dirty="0" smtClean="0"/>
              <a:t> </a:t>
            </a:r>
            <a:r>
              <a:rPr lang="fr-FR" dirty="0" err="1" smtClean="0"/>
              <a:t>Cover</a:t>
            </a:r>
            <a:endParaRPr lang="fr-FR" dirty="0" smtClean="0"/>
          </a:p>
          <a:p>
            <a:pPr marL="0" marR="0" indent="0" algn="l" defTabSz="457200" rtl="0" fontAlgn="auto" latinLnBrk="1" hangingPunct="0">
              <a:spcBef>
                <a:spcPts val="0"/>
              </a:spcBef>
              <a:spcAft>
                <a:spcPts val="0"/>
              </a:spcAft>
              <a:buClrTx/>
              <a:buSzTx/>
              <a:buFontTx/>
              <a:buNone/>
              <a:tabLst/>
            </a:pPr>
            <a:r>
              <a:rPr lang="fr-FR" dirty="0"/>
              <a:t>	 </a:t>
            </a:r>
            <a:r>
              <a:rPr lang="fr-FR" dirty="0" smtClean="0"/>
              <a:t>  Progression of Informal    		</a:t>
            </a:r>
            <a:r>
              <a:rPr lang="fr-FR" dirty="0" err="1" smtClean="0"/>
              <a:t>settlements</a:t>
            </a:r>
            <a:endParaRPr lang="fr-FR" dirty="0"/>
          </a:p>
          <a:p>
            <a:pPr marL="0" marR="0" indent="0" algn="l" defTabSz="457200" rtl="0" fontAlgn="auto" latinLnBrk="1" hangingPunct="0">
              <a:spcBef>
                <a:spcPts val="0"/>
              </a:spcBef>
              <a:spcAft>
                <a:spcPts val="0"/>
              </a:spcAft>
              <a:buClrTx/>
              <a:buSzTx/>
              <a:buFontTx/>
              <a:buNone/>
              <a:tabLst/>
            </a:pPr>
            <a:r>
              <a:rPr lang="fr-FR" dirty="0" smtClean="0"/>
              <a:t>	</a:t>
            </a:r>
            <a:r>
              <a:rPr lang="fr-FR" dirty="0" smtClean="0"/>
              <a:t>   </a:t>
            </a:r>
            <a:r>
              <a:rPr lang="fr-FR" dirty="0" err="1" smtClean="0"/>
              <a:t>Others</a:t>
            </a:r>
            <a:r>
              <a:rPr lang="fr-FR" dirty="0" smtClean="0"/>
              <a:t> </a:t>
            </a:r>
            <a:r>
              <a:rPr lang="fr-FR" dirty="0" err="1" smtClean="0"/>
              <a:t>AoI</a:t>
            </a:r>
            <a:endParaRPr lang="fr-FR" dirty="0" smtClean="0"/>
          </a:p>
        </p:txBody>
      </p:sp>
      <p:sp>
        <p:nvSpPr>
          <p:cNvPr id="8" name="Rectangle 7"/>
          <p:cNvSpPr/>
          <p:nvPr/>
        </p:nvSpPr>
        <p:spPr>
          <a:xfrm>
            <a:off x="609600" y="2353526"/>
            <a:ext cx="381000" cy="266699"/>
          </a:xfrm>
          <a:prstGeom prst="rect">
            <a:avLst/>
          </a:prstGeom>
          <a:solidFill>
            <a:schemeClr val="accent5">
              <a:lumMod val="60000"/>
              <a:lumOff val="40000"/>
            </a:scheme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9" name="Rectangle 8"/>
          <p:cNvSpPr/>
          <p:nvPr/>
        </p:nvSpPr>
        <p:spPr>
          <a:xfrm>
            <a:off x="609600" y="2696427"/>
            <a:ext cx="381000" cy="266699"/>
          </a:xfrm>
          <a:prstGeom prst="rect">
            <a:avLst/>
          </a:prstGeom>
          <a:solidFill>
            <a:srgbClr val="92D05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10" name="Rectangle 9"/>
          <p:cNvSpPr/>
          <p:nvPr/>
        </p:nvSpPr>
        <p:spPr>
          <a:xfrm>
            <a:off x="609600" y="3077427"/>
            <a:ext cx="381000" cy="266699"/>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11" name="Rectangle 10"/>
          <p:cNvSpPr/>
          <p:nvPr/>
        </p:nvSpPr>
        <p:spPr>
          <a:xfrm>
            <a:off x="609600" y="3465376"/>
            <a:ext cx="381000" cy="266699"/>
          </a:xfrm>
          <a:prstGeom prst="rect">
            <a:avLst/>
          </a:prstGeom>
          <a:gradFill>
            <a:gsLst>
              <a:gs pos="0">
                <a:srgbClr val="FF0000"/>
              </a:gs>
              <a:gs pos="100000">
                <a:schemeClr val="tx2"/>
              </a:gs>
            </a:gsLst>
            <a:path path="circle">
              <a:fillToRect l="50000" t="50000" r="50000" b="50000"/>
            </a:path>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2222798832"/>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tilisateurs\colleta\Documents\RO\2 - Users\IOM\IOM priority v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6444"/>
            <a:ext cx="9144000" cy="515090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1828800" y="0"/>
            <a:ext cx="6477000"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a:solidFill>
                  <a:srgbClr val="FFFFFF"/>
                </a:solidFill>
                <a:latin typeface="Arial"/>
                <a:cs typeface="Arial"/>
              </a:rPr>
              <a:t>RO monitoring needs being mapped out by CIAT, ONEV and others :</a:t>
            </a:r>
          </a:p>
        </p:txBody>
      </p:sp>
      <p:sp>
        <p:nvSpPr>
          <p:cNvPr id="15" name="ZoneTexte 14"/>
          <p:cNvSpPr txBox="1"/>
          <p:nvPr/>
        </p:nvSpPr>
        <p:spPr>
          <a:xfrm>
            <a:off x="1332216" y="1219200"/>
            <a:ext cx="5906784" cy="584775"/>
          </a:xfrm>
          <a:prstGeom prst="rect">
            <a:avLst/>
          </a:prstGeom>
          <a:noFill/>
        </p:spPr>
        <p:txBody>
          <a:bodyPr wrap="square" rtlCol="0">
            <a:spAutoFit/>
          </a:bodyPr>
          <a:lstStyle/>
          <a:p>
            <a:pPr algn="ctr"/>
            <a:r>
              <a:rPr lang="en-US" sz="1600" b="1" dirty="0"/>
              <a:t>IOM input on priority monitoring </a:t>
            </a:r>
          </a:p>
          <a:p>
            <a:pPr algn="ctr"/>
            <a:r>
              <a:rPr lang="en-US" sz="1600" b="1" dirty="0"/>
              <a:t>(International Organization for Migration)</a:t>
            </a:r>
          </a:p>
        </p:txBody>
      </p:sp>
      <p:sp>
        <p:nvSpPr>
          <p:cNvPr id="3" name="Rectangle 2"/>
          <p:cNvSpPr/>
          <p:nvPr/>
        </p:nvSpPr>
        <p:spPr>
          <a:xfrm>
            <a:off x="0" y="1771473"/>
            <a:ext cx="3124200" cy="1200327"/>
          </a:xfrm>
          <a:prstGeom prst="rect">
            <a:avLst/>
          </a:prstGeom>
          <a:solidFill>
            <a:srgbClr val="FFFFFF">
              <a:alpha val="74902"/>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FR" sz="1800" b="0" i="0" u="none" strike="noStrike" cap="none" spc="0" normalizeH="0" baseline="0" dirty="0" err="1">
                <a:ln>
                  <a:noFill/>
                </a:ln>
                <a:solidFill>
                  <a:srgbClr val="002569"/>
                </a:solidFill>
                <a:effectLst/>
                <a:uFillTx/>
              </a:rPr>
              <a:t>Legend</a:t>
            </a:r>
            <a:r>
              <a:rPr kumimoji="0" lang="fr-FR" sz="1800" b="0" i="0" u="none" strike="noStrike" cap="none" spc="0" normalizeH="0" baseline="0" dirty="0">
                <a:ln>
                  <a:noFill/>
                </a:ln>
                <a:solidFill>
                  <a:srgbClr val="002569"/>
                </a:solidFill>
                <a:effectLst/>
                <a:uFillTx/>
              </a:rPr>
              <a:t> :</a:t>
            </a:r>
          </a:p>
          <a:p>
            <a:pPr marL="0" marR="0" indent="0" algn="l" defTabSz="457200" rtl="0" fontAlgn="auto" latinLnBrk="1" hangingPunct="0">
              <a:lnSpc>
                <a:spcPct val="100000"/>
              </a:lnSpc>
              <a:spcBef>
                <a:spcPts val="0"/>
              </a:spcBef>
              <a:spcAft>
                <a:spcPts val="0"/>
              </a:spcAft>
              <a:buClrTx/>
              <a:buSzTx/>
              <a:buFontTx/>
              <a:buNone/>
              <a:tabLst/>
            </a:pPr>
            <a:r>
              <a:rPr lang="fr-FR" dirty="0"/>
              <a:t>          </a:t>
            </a:r>
            <a:r>
              <a:rPr lang="fr-FR" dirty="0" smtClean="0"/>
              <a:t>VHR </a:t>
            </a:r>
            <a:r>
              <a:rPr lang="fr-FR" dirty="0" err="1" smtClean="0"/>
              <a:t>priority</a:t>
            </a:r>
            <a:endParaRPr kumimoji="0" lang="fr-FR" sz="1800" b="0" i="0" u="none" strike="noStrike" cap="none" spc="0" normalizeH="0" baseline="0" dirty="0">
              <a:ln>
                <a:noFill/>
              </a:ln>
              <a:solidFill>
                <a:srgbClr val="002569"/>
              </a:solidFill>
              <a:effectLst/>
              <a:uFillTx/>
            </a:endParaRPr>
          </a:p>
          <a:p>
            <a:pPr marL="0" marR="0" indent="0" algn="l" defTabSz="457200" rtl="0" fontAlgn="auto" latinLnBrk="1" hangingPunct="0">
              <a:lnSpc>
                <a:spcPct val="100000"/>
              </a:lnSpc>
              <a:spcBef>
                <a:spcPts val="0"/>
              </a:spcBef>
              <a:spcAft>
                <a:spcPts val="0"/>
              </a:spcAft>
              <a:buClrTx/>
              <a:buSzTx/>
              <a:buFontTx/>
              <a:buNone/>
              <a:tabLst/>
            </a:pPr>
            <a:r>
              <a:rPr lang="fr-FR" dirty="0"/>
              <a:t>          </a:t>
            </a:r>
            <a:r>
              <a:rPr lang="fr-FR" dirty="0" err="1" smtClean="0"/>
              <a:t>Missing</a:t>
            </a:r>
            <a:r>
              <a:rPr lang="fr-FR" dirty="0" smtClean="0"/>
              <a:t> EO data</a:t>
            </a:r>
            <a:endParaRPr lang="fr-FR" dirty="0"/>
          </a:p>
          <a:p>
            <a:pPr marL="0" marR="0" indent="0" algn="l" defTabSz="457200" rtl="0" fontAlgn="auto" latinLnBrk="1" hangingPunct="0">
              <a:lnSpc>
                <a:spcPct val="100000"/>
              </a:lnSpc>
              <a:spcBef>
                <a:spcPts val="0"/>
              </a:spcBef>
              <a:spcAft>
                <a:spcPts val="0"/>
              </a:spcAft>
              <a:buClrTx/>
              <a:buSzTx/>
              <a:buFontTx/>
              <a:buNone/>
              <a:tabLst/>
            </a:pPr>
            <a:r>
              <a:rPr lang="fr-FR" dirty="0"/>
              <a:t>          Drone Data</a:t>
            </a:r>
          </a:p>
        </p:txBody>
      </p:sp>
      <p:cxnSp>
        <p:nvCxnSpPr>
          <p:cNvPr id="5" name="Connecteur droit 4"/>
          <p:cNvCxnSpPr/>
          <p:nvPr/>
        </p:nvCxnSpPr>
        <p:spPr>
          <a:xfrm>
            <a:off x="106339" y="2257335"/>
            <a:ext cx="381000" cy="0"/>
          </a:xfrm>
          <a:prstGeom prst="line">
            <a:avLst/>
          </a:prstGeom>
          <a:noFill/>
          <a:ln w="25400" cap="flat">
            <a:solidFill>
              <a:srgbClr val="FFC0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7" name="Rectangle 6"/>
          <p:cNvSpPr/>
          <p:nvPr/>
        </p:nvSpPr>
        <p:spPr>
          <a:xfrm>
            <a:off x="106339" y="2371636"/>
            <a:ext cx="381000" cy="266699"/>
          </a:xfrm>
          <a:prstGeom prst="rect">
            <a:avLst/>
          </a:prstGeom>
          <a:solidFill>
            <a:schemeClr val="accent4">
              <a:lumMod val="75000"/>
            </a:scheme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11" name="Rectangle 10"/>
          <p:cNvSpPr/>
          <p:nvPr/>
        </p:nvSpPr>
        <p:spPr>
          <a:xfrm>
            <a:off x="106339" y="2676436"/>
            <a:ext cx="381000" cy="266699"/>
          </a:xfrm>
          <a:prstGeom prst="rect">
            <a:avLst/>
          </a:prstGeom>
          <a:solidFill>
            <a:srgbClr val="00B05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2" name="Rectangle 1"/>
          <p:cNvSpPr/>
          <p:nvPr/>
        </p:nvSpPr>
        <p:spPr>
          <a:xfrm>
            <a:off x="754039" y="3076665"/>
            <a:ext cx="3741761" cy="3628935"/>
          </a:xfrm>
          <a:prstGeom prst="rect">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2410883887"/>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tilisateurs\colleta\Documents\RO\2 - Users\ONEV\Zone_ONEV\zone one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4979"/>
            <a:ext cx="9167884" cy="483302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1828800" y="0"/>
            <a:ext cx="6477000"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a:solidFill>
                  <a:srgbClr val="FFFFFF"/>
                </a:solidFill>
                <a:latin typeface="Arial"/>
                <a:cs typeface="Arial"/>
              </a:rPr>
              <a:t>RO monitoring needs being mapped out by CIAT, ONEV and others :</a:t>
            </a:r>
          </a:p>
        </p:txBody>
      </p:sp>
      <p:sp>
        <p:nvSpPr>
          <p:cNvPr id="15" name="ZoneTexte 14"/>
          <p:cNvSpPr txBox="1"/>
          <p:nvPr/>
        </p:nvSpPr>
        <p:spPr>
          <a:xfrm>
            <a:off x="447676" y="1219200"/>
            <a:ext cx="8562976" cy="584775"/>
          </a:xfrm>
          <a:prstGeom prst="rect">
            <a:avLst/>
          </a:prstGeom>
          <a:noFill/>
        </p:spPr>
        <p:txBody>
          <a:bodyPr wrap="square" rtlCol="0">
            <a:spAutoFit/>
          </a:bodyPr>
          <a:lstStyle/>
          <a:p>
            <a:pPr algn="ctr"/>
            <a:r>
              <a:rPr lang="en-US" sz="1600" b="1" dirty="0" smtClean="0"/>
              <a:t>ONEV </a:t>
            </a:r>
            <a:r>
              <a:rPr lang="en-US" sz="1600" b="1" dirty="0"/>
              <a:t>input on priority monitoring </a:t>
            </a:r>
          </a:p>
          <a:p>
            <a:pPr algn="ctr"/>
            <a:r>
              <a:rPr lang="en-US" sz="1600" b="1" dirty="0"/>
              <a:t>(National Observatory of the Environment and Vulnerability)</a:t>
            </a:r>
            <a:endParaRPr lang="en-US" sz="1600" b="1" dirty="0"/>
          </a:p>
        </p:txBody>
      </p:sp>
      <p:sp>
        <p:nvSpPr>
          <p:cNvPr id="3" name="Rectangle 2"/>
          <p:cNvSpPr/>
          <p:nvPr/>
        </p:nvSpPr>
        <p:spPr>
          <a:xfrm>
            <a:off x="0" y="5519174"/>
            <a:ext cx="3733800" cy="1338826"/>
          </a:xfrm>
          <a:prstGeom prst="rect">
            <a:avLst/>
          </a:prstGeom>
          <a:solidFill>
            <a:srgbClr val="FFFFFF">
              <a:alpha val="74902"/>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50000"/>
              </a:lnSpc>
              <a:spcBef>
                <a:spcPts val="0"/>
              </a:spcBef>
              <a:spcAft>
                <a:spcPts val="0"/>
              </a:spcAft>
              <a:buClrTx/>
              <a:buSzTx/>
              <a:buFontTx/>
              <a:buNone/>
              <a:tabLst/>
            </a:pPr>
            <a:r>
              <a:rPr kumimoji="0" lang="fr-FR" sz="1800" b="0" i="0" u="none" strike="noStrike" cap="none" spc="0" normalizeH="0" baseline="0" dirty="0" smtClean="0">
                <a:ln>
                  <a:noFill/>
                </a:ln>
                <a:solidFill>
                  <a:srgbClr val="002569"/>
                </a:solidFill>
                <a:effectLst/>
                <a:uFillTx/>
              </a:rPr>
              <a:t>  </a:t>
            </a:r>
            <a:r>
              <a:rPr kumimoji="0" lang="fr-FR" sz="1800" b="0" i="0" u="none" strike="noStrike" cap="none" spc="0" normalizeH="0" baseline="0" dirty="0" err="1" smtClean="0">
                <a:ln>
                  <a:noFill/>
                </a:ln>
                <a:solidFill>
                  <a:srgbClr val="002569"/>
                </a:solidFill>
                <a:effectLst/>
                <a:uFillTx/>
              </a:rPr>
              <a:t>Legend</a:t>
            </a:r>
            <a:r>
              <a:rPr kumimoji="0" lang="fr-FR" sz="1800" b="0" i="0" u="none" strike="noStrike" cap="none" spc="0" normalizeH="0" baseline="0" dirty="0" smtClean="0">
                <a:ln>
                  <a:noFill/>
                </a:ln>
                <a:solidFill>
                  <a:srgbClr val="002569"/>
                </a:solidFill>
                <a:effectLst/>
                <a:uFillTx/>
              </a:rPr>
              <a:t> </a:t>
            </a:r>
            <a:r>
              <a:rPr kumimoji="0" lang="fr-FR" sz="1800" b="0" i="0" u="none" strike="noStrike" cap="none" spc="0" normalizeH="0" baseline="0" dirty="0">
                <a:ln>
                  <a:noFill/>
                </a:ln>
                <a:solidFill>
                  <a:srgbClr val="002569"/>
                </a:solidFill>
                <a:effectLst/>
                <a:uFillTx/>
              </a:rPr>
              <a:t>:</a:t>
            </a:r>
          </a:p>
          <a:p>
            <a:pPr marL="0" marR="0" indent="0" algn="l" defTabSz="457200" rtl="0" fontAlgn="auto" latinLnBrk="1" hangingPunct="0">
              <a:spcBef>
                <a:spcPts val="0"/>
              </a:spcBef>
              <a:spcAft>
                <a:spcPts val="0"/>
              </a:spcAft>
              <a:buClrTx/>
              <a:buSzTx/>
              <a:buFontTx/>
              <a:buNone/>
              <a:tabLst/>
            </a:pPr>
            <a:r>
              <a:rPr lang="fr-FR" dirty="0" smtClean="0"/>
              <a:t>          </a:t>
            </a:r>
            <a:r>
              <a:rPr lang="fr-FR" dirty="0" err="1" smtClean="0"/>
              <a:t>Minister</a:t>
            </a:r>
            <a:r>
              <a:rPr lang="fr-FR" dirty="0" smtClean="0"/>
              <a:t> of the </a:t>
            </a:r>
            <a:r>
              <a:rPr lang="fr-FR" dirty="0" err="1" smtClean="0"/>
              <a:t>Environment</a:t>
            </a:r>
            <a:r>
              <a:rPr lang="fr-FR" dirty="0" smtClean="0"/>
              <a:t>         		area of interventions</a:t>
            </a:r>
            <a:endParaRPr lang="fr-FR" dirty="0"/>
          </a:p>
          <a:p>
            <a:pPr marL="0" marR="0" indent="0" algn="l" defTabSz="457200" rtl="0" fontAlgn="auto" latinLnBrk="1" hangingPunct="0">
              <a:lnSpc>
                <a:spcPct val="100000"/>
              </a:lnSpc>
              <a:spcBef>
                <a:spcPts val="0"/>
              </a:spcBef>
              <a:spcAft>
                <a:spcPts val="0"/>
              </a:spcAft>
              <a:buClrTx/>
              <a:buSzTx/>
              <a:buFontTx/>
              <a:buNone/>
              <a:tabLst/>
            </a:pPr>
            <a:r>
              <a:rPr lang="fr-FR" dirty="0"/>
              <a:t>          </a:t>
            </a:r>
            <a:r>
              <a:rPr lang="fr-FR" dirty="0" smtClean="0"/>
              <a:t>ONEV </a:t>
            </a:r>
            <a:r>
              <a:rPr lang="fr-FR" dirty="0" err="1" smtClean="0"/>
              <a:t>priority</a:t>
            </a:r>
            <a:endParaRPr lang="fr-FR" dirty="0"/>
          </a:p>
        </p:txBody>
      </p:sp>
      <p:sp>
        <p:nvSpPr>
          <p:cNvPr id="7" name="Rectangle 6"/>
          <p:cNvSpPr/>
          <p:nvPr/>
        </p:nvSpPr>
        <p:spPr>
          <a:xfrm>
            <a:off x="106339" y="6026751"/>
            <a:ext cx="381000" cy="266699"/>
          </a:xfrm>
          <a:prstGeom prst="rect">
            <a:avLst/>
          </a:prstGeom>
          <a:solidFill>
            <a:srgbClr val="CE1CB5"/>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11" name="Rectangle 10"/>
          <p:cNvSpPr/>
          <p:nvPr/>
        </p:nvSpPr>
        <p:spPr>
          <a:xfrm>
            <a:off x="106339" y="6522052"/>
            <a:ext cx="381000" cy="266699"/>
          </a:xfrm>
          <a:prstGeom prst="rect">
            <a:avLst/>
          </a:prstGeom>
          <a:solidFill>
            <a:srgbClr val="FFFF0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596821045"/>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tilisateurs\colleta\Documents\RO\Inventaire Image\Geostore\2017 02 Spot\DS_SPOT7_201702141503065_FR1_FR1_SE1_SE1_W074N18_01790.jpeg"/>
          <p:cNvPicPr>
            <a:picLocks noChangeAspect="1" noChangeArrowheads="1"/>
          </p:cNvPicPr>
          <p:nvPr/>
        </p:nvPicPr>
        <p:blipFill rotWithShape="1">
          <a:blip r:embed="rId3">
            <a:extLst>
              <a:ext uri="{28A0092B-C50C-407E-A947-70E740481C1C}">
                <a14:useLocalDpi xmlns:a14="http://schemas.microsoft.com/office/drawing/2010/main" val="0"/>
              </a:ext>
            </a:extLst>
          </a:blip>
          <a:srcRect l="14763" r="2399" b="1381"/>
          <a:stretch/>
        </p:blipFill>
        <p:spPr bwMode="auto">
          <a:xfrm>
            <a:off x="1" y="1194871"/>
            <a:ext cx="5486400" cy="5663130"/>
          </a:xfrm>
          <a:prstGeom prst="rect">
            <a:avLst/>
          </a:prstGeom>
          <a:noFill/>
          <a:ln w="38100">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1981199" y="1947"/>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rgbClr val="FFFFFF"/>
                </a:solidFill>
                <a:latin typeface="Arial"/>
                <a:cs typeface="Arial"/>
              </a:rPr>
              <a:t>RO Acquisition Plan </a:t>
            </a:r>
            <a:endParaRPr kumimoji="0" lang="en-US" sz="2400"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sp>
        <p:nvSpPr>
          <p:cNvPr id="27" name="Rectangle 26"/>
          <p:cNvSpPr/>
          <p:nvPr/>
        </p:nvSpPr>
        <p:spPr>
          <a:xfrm>
            <a:off x="4342790" y="4738687"/>
            <a:ext cx="965448" cy="762133"/>
          </a:xfrm>
          <a:prstGeom prst="rect">
            <a:avLst/>
          </a:prstGeom>
          <a:solidFill>
            <a:schemeClr val="accent6">
              <a:lumMod val="75000"/>
              <a:alpha val="5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Zoom</a:t>
            </a:r>
            <a:endParaRPr lang="fr-FR" dirty="0"/>
          </a:p>
        </p:txBody>
      </p:sp>
      <p:sp>
        <p:nvSpPr>
          <p:cNvPr id="29" name="ZoneTexte 28"/>
          <p:cNvSpPr txBox="1"/>
          <p:nvPr/>
        </p:nvSpPr>
        <p:spPr>
          <a:xfrm>
            <a:off x="152400" y="1406972"/>
            <a:ext cx="1656501" cy="584775"/>
          </a:xfrm>
          <a:prstGeom prst="rect">
            <a:avLst/>
          </a:prstGeom>
          <a:solidFill>
            <a:srgbClr val="FFFFFF">
              <a:alpha val="74118"/>
            </a:srgbClr>
          </a:solidFill>
          <a:effectLst>
            <a:outerShdw blurRad="50800" dist="38100" dir="2700000" algn="tl" rotWithShape="0">
              <a:prstClr val="black">
                <a:alpha val="40000"/>
              </a:prstClr>
            </a:outerShdw>
          </a:effectLst>
        </p:spPr>
        <p:txBody>
          <a:bodyPr wrap="square" rtlCol="0">
            <a:spAutoFit/>
          </a:bodyPr>
          <a:lstStyle/>
          <a:p>
            <a:pPr algn="ctr"/>
            <a:r>
              <a:rPr lang="en-US" sz="1600" b="1" dirty="0">
                <a:solidFill>
                  <a:schemeClr val="bg1"/>
                </a:solidFill>
              </a:rPr>
              <a:t>Overview</a:t>
            </a:r>
          </a:p>
          <a:p>
            <a:pPr algn="ctr"/>
            <a:r>
              <a:rPr lang="en-US" sz="1600" b="1" dirty="0">
                <a:solidFill>
                  <a:schemeClr val="bg1"/>
                </a:solidFill>
              </a:rPr>
              <a:t>AOI</a:t>
            </a:r>
          </a:p>
        </p:txBody>
      </p:sp>
      <p:sp>
        <p:nvSpPr>
          <p:cNvPr id="32" name="ZoneTexte 31"/>
          <p:cNvSpPr txBox="1"/>
          <p:nvPr/>
        </p:nvSpPr>
        <p:spPr>
          <a:xfrm>
            <a:off x="5562600" y="1600200"/>
            <a:ext cx="3423314" cy="4770537"/>
          </a:xfrm>
          <a:prstGeom prst="rect">
            <a:avLst/>
          </a:prstGeom>
          <a:noFill/>
        </p:spPr>
        <p:txBody>
          <a:bodyPr wrap="square" rtlCol="0">
            <a:spAutoFit/>
          </a:bodyPr>
          <a:lstStyle/>
          <a:p>
            <a:pPr algn="ctr"/>
            <a:r>
              <a:rPr lang="en-US" sz="1600" b="1" dirty="0"/>
              <a:t>Free and open collection of images and maps at several </a:t>
            </a:r>
            <a:r>
              <a:rPr lang="en-US" sz="1600" b="1" dirty="0" smtClean="0"/>
              <a:t>scales</a:t>
            </a:r>
            <a:br>
              <a:rPr lang="en-US" sz="1600" b="1" dirty="0" smtClean="0"/>
            </a:br>
            <a:endParaRPr lang="en-US" sz="1600" b="1" dirty="0"/>
          </a:p>
          <a:p>
            <a:pPr algn="ctr"/>
            <a:r>
              <a:rPr lang="en-US" sz="1600" b="1" dirty="0"/>
              <a:t>Field data for </a:t>
            </a:r>
            <a:r>
              <a:rPr lang="en-US" sz="1600" b="1" dirty="0" smtClean="0"/>
              <a:t>validation</a:t>
            </a:r>
            <a:br>
              <a:rPr lang="en-US" sz="1600" b="1" dirty="0" smtClean="0"/>
            </a:br>
            <a:endParaRPr lang="en-US" sz="1600" b="1" dirty="0"/>
          </a:p>
          <a:p>
            <a:pPr algn="ctr"/>
            <a:r>
              <a:rPr lang="en-US" sz="1600" b="1" dirty="0"/>
              <a:t>Strong capacity building </a:t>
            </a:r>
            <a:r>
              <a:rPr lang="en-US" sz="1600" b="1" dirty="0" smtClean="0"/>
              <a:t>component</a:t>
            </a:r>
          </a:p>
          <a:p>
            <a:pPr algn="ctr"/>
            <a:endParaRPr lang="en-US" sz="1600" b="1" dirty="0"/>
          </a:p>
          <a:p>
            <a:pPr algn="ctr"/>
            <a:endParaRPr lang="en-US" sz="1600" b="1" dirty="0"/>
          </a:p>
          <a:p>
            <a:pPr algn="ctr"/>
            <a:r>
              <a:rPr lang="en-US" sz="1600" b="1" dirty="0"/>
              <a:t>An HR cover of the entire AOI, few VHR on zoom before and after </a:t>
            </a:r>
            <a:r>
              <a:rPr lang="en-US" sz="1600" b="1" dirty="0" smtClean="0"/>
              <a:t>Matthew</a:t>
            </a:r>
            <a:endParaRPr lang="en-US" sz="1600" b="1" dirty="0"/>
          </a:p>
          <a:p>
            <a:pPr algn="ctr"/>
            <a:r>
              <a:rPr lang="en-US" sz="1600" b="1" dirty="0"/>
              <a:t>(Optical and SAR</a:t>
            </a:r>
            <a:r>
              <a:rPr lang="en-US" sz="1600" b="1" dirty="0" smtClean="0"/>
              <a:t>) for reconstruction planning</a:t>
            </a:r>
            <a:br>
              <a:rPr lang="en-US" sz="1600" b="1" dirty="0" smtClean="0"/>
            </a:br>
            <a:r>
              <a:rPr lang="en-US" sz="1600" b="1" dirty="0"/>
              <a:t/>
            </a:r>
            <a:br>
              <a:rPr lang="en-US" sz="1600" b="1" dirty="0"/>
            </a:br>
            <a:r>
              <a:rPr lang="en-US" sz="1600" b="1" dirty="0" smtClean="0"/>
              <a:t>Regular programming for reconstruction  monitoring</a:t>
            </a:r>
            <a:endParaRPr lang="en-US" sz="1600" b="1" dirty="0">
              <a:solidFill>
                <a:schemeClr val="accent3">
                  <a:lumMod val="75000"/>
                </a:schemeClr>
              </a:solidFill>
            </a:endParaRPr>
          </a:p>
          <a:p>
            <a:pPr algn="ctr"/>
            <a:endParaRPr lang="en-US" sz="1600" b="1" dirty="0"/>
          </a:p>
        </p:txBody>
      </p:sp>
      <p:sp>
        <p:nvSpPr>
          <p:cNvPr id="34" name="Rectangle 33"/>
          <p:cNvSpPr/>
          <p:nvPr/>
        </p:nvSpPr>
        <p:spPr>
          <a:xfrm>
            <a:off x="497926" y="2667000"/>
            <a:ext cx="965448" cy="762133"/>
          </a:xfrm>
          <a:prstGeom prst="rect">
            <a:avLst/>
          </a:prstGeom>
          <a:solidFill>
            <a:schemeClr val="accent6">
              <a:lumMod val="75000"/>
              <a:alpha val="5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Zoom</a:t>
            </a:r>
            <a:endParaRPr lang="fr-FR" dirty="0"/>
          </a:p>
        </p:txBody>
      </p:sp>
      <p:sp>
        <p:nvSpPr>
          <p:cNvPr id="8" name="Rectangle 7"/>
          <p:cNvSpPr/>
          <p:nvPr/>
        </p:nvSpPr>
        <p:spPr>
          <a:xfrm>
            <a:off x="3733800" y="2212008"/>
            <a:ext cx="965448" cy="762133"/>
          </a:xfrm>
          <a:prstGeom prst="rect">
            <a:avLst/>
          </a:prstGeom>
          <a:solidFill>
            <a:schemeClr val="accent6">
              <a:lumMod val="75000"/>
              <a:alpha val="5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Zoom</a:t>
            </a:r>
            <a:endParaRPr lang="fr-FR" dirty="0"/>
          </a:p>
        </p:txBody>
      </p:sp>
      <p:sp>
        <p:nvSpPr>
          <p:cNvPr id="9" name="Rectangle 8"/>
          <p:cNvSpPr/>
          <p:nvPr/>
        </p:nvSpPr>
        <p:spPr>
          <a:xfrm>
            <a:off x="2826007" y="5608604"/>
            <a:ext cx="965448" cy="762133"/>
          </a:xfrm>
          <a:prstGeom prst="rect">
            <a:avLst/>
          </a:prstGeom>
          <a:solidFill>
            <a:schemeClr val="accent6">
              <a:lumMod val="75000"/>
              <a:alpha val="5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Zoom</a:t>
            </a:r>
            <a:endParaRPr lang="fr-FR" dirty="0"/>
          </a:p>
        </p:txBody>
      </p:sp>
      <p:sp>
        <p:nvSpPr>
          <p:cNvPr id="10" name="Rectangle 9"/>
          <p:cNvSpPr/>
          <p:nvPr/>
        </p:nvSpPr>
        <p:spPr>
          <a:xfrm>
            <a:off x="1886717" y="3282566"/>
            <a:ext cx="965448" cy="762133"/>
          </a:xfrm>
          <a:prstGeom prst="rect">
            <a:avLst/>
          </a:prstGeom>
          <a:solidFill>
            <a:schemeClr val="accent6">
              <a:lumMod val="75000"/>
              <a:alpha val="5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Zoom</a:t>
            </a:r>
            <a:endParaRPr lang="fr-FR" dirty="0"/>
          </a:p>
        </p:txBody>
      </p:sp>
    </p:spTree>
    <p:extLst>
      <p:ext uri="{BB962C8B-B14F-4D97-AF65-F5344CB8AC3E}">
        <p14:creationId xmlns:p14="http://schemas.microsoft.com/office/powerpoint/2010/main" val="132667303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3200" b="1" kern="0" noProof="0" dirty="0">
                <a:solidFill>
                  <a:srgbClr val="FFFFFF"/>
                </a:solidFill>
                <a:latin typeface="Arial"/>
                <a:cs typeface="Arial"/>
              </a:rPr>
              <a:t>RO Baseline :</a:t>
            </a:r>
          </a:p>
          <a:p>
            <a:pPr marL="0" marR="0" lvl="0" indent="0" defTabSz="914400" rtl="0" eaLnBrk="1" fontAlgn="base" latinLnBrk="0" hangingPunct="1">
              <a:lnSpc>
                <a:spcPct val="100000"/>
              </a:lnSpc>
              <a:spcBef>
                <a:spcPct val="0"/>
              </a:spcBef>
              <a:spcAft>
                <a:spcPct val="0"/>
              </a:spcAft>
              <a:buClrTx/>
              <a:buSzTx/>
              <a:buFontTx/>
              <a:buNone/>
              <a:tabLst/>
              <a:defRPr/>
            </a:pPr>
            <a:r>
              <a:rPr lang="en-US" sz="2400" b="1" kern="0" noProof="0" dirty="0">
                <a:solidFill>
                  <a:srgbClr val="FFFFFF"/>
                </a:solidFill>
                <a:latin typeface="Arial"/>
                <a:cs typeface="Arial"/>
              </a:rPr>
              <a:t>Pre/Post Matthew</a:t>
            </a:r>
            <a:endParaRPr kumimoji="0" lang="en-US" sz="2400"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pic>
        <p:nvPicPr>
          <p:cNvPr id="11" name="Picture 3"/>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556" y="4149701"/>
            <a:ext cx="4541695" cy="2246814"/>
          </a:xfrm>
          <a:prstGeom prst="rect">
            <a:avLst/>
          </a:prstGeom>
          <a:noFill/>
          <a:ln>
            <a:noFill/>
          </a:ln>
        </p:spPr>
      </p:pic>
      <p:sp>
        <p:nvSpPr>
          <p:cNvPr id="13" name="ZoneTexte 12"/>
          <p:cNvSpPr txBox="1"/>
          <p:nvPr/>
        </p:nvSpPr>
        <p:spPr>
          <a:xfrm>
            <a:off x="762000" y="3815472"/>
            <a:ext cx="5517222" cy="338554"/>
          </a:xfrm>
          <a:prstGeom prst="rect">
            <a:avLst/>
          </a:prstGeom>
          <a:noFill/>
        </p:spPr>
        <p:txBody>
          <a:bodyPr wrap="square" rtlCol="0">
            <a:spAutoFit/>
          </a:bodyPr>
          <a:lstStyle/>
          <a:p>
            <a:pPr algn="ctr"/>
            <a:r>
              <a:rPr lang="en-US" sz="1600" b="1" dirty="0"/>
              <a:t>Charter activation for Matthew in Haiti</a:t>
            </a:r>
          </a:p>
        </p:txBody>
      </p:sp>
      <p:sp>
        <p:nvSpPr>
          <p:cNvPr id="14" name="ZoneTexte 13"/>
          <p:cNvSpPr txBox="1"/>
          <p:nvPr/>
        </p:nvSpPr>
        <p:spPr>
          <a:xfrm>
            <a:off x="5410200" y="4573494"/>
            <a:ext cx="3505199" cy="1877437"/>
          </a:xfrm>
          <a:prstGeom prst="rect">
            <a:avLst/>
          </a:prstGeom>
          <a:noFill/>
        </p:spPr>
        <p:txBody>
          <a:bodyPr wrap="square" rtlCol="0">
            <a:spAutoFit/>
          </a:bodyPr>
          <a:lstStyle/>
          <a:p>
            <a:pPr algn="ctr"/>
            <a:r>
              <a:rPr lang="en-US" sz="1600" b="1" dirty="0"/>
              <a:t>ROSCOSMOS- </a:t>
            </a:r>
            <a:r>
              <a:rPr lang="en-US" sz="1600" b="1" dirty="0" err="1"/>
              <a:t>Resurs</a:t>
            </a:r>
            <a:r>
              <a:rPr lang="en-US" sz="1600" b="1" dirty="0"/>
              <a:t> p</a:t>
            </a:r>
            <a:br>
              <a:rPr lang="en-US" sz="1600" b="1" dirty="0"/>
            </a:br>
            <a:r>
              <a:rPr lang="en-US" sz="1600" b="1" dirty="0"/>
              <a:t>ROSCOSMOS- </a:t>
            </a:r>
            <a:r>
              <a:rPr lang="en-US" sz="1600" b="1" dirty="0" err="1"/>
              <a:t>Kanopus</a:t>
            </a:r>
            <a:r>
              <a:rPr lang="en-US" sz="1600" b="1" dirty="0"/>
              <a:t> v</a:t>
            </a:r>
          </a:p>
          <a:p>
            <a:pPr algn="ctr"/>
            <a:r>
              <a:rPr lang="en-US" sz="1600" b="1" dirty="0"/>
              <a:t>CNES - </a:t>
            </a:r>
            <a:r>
              <a:rPr lang="en-US" sz="1600" b="1" dirty="0" err="1"/>
              <a:t>Pléiades</a:t>
            </a:r>
            <a:r>
              <a:rPr lang="en-US" sz="1600" b="1" dirty="0"/>
              <a:t> </a:t>
            </a:r>
          </a:p>
          <a:p>
            <a:pPr algn="ctr"/>
            <a:r>
              <a:rPr lang="en-US" sz="1600" b="1" dirty="0"/>
              <a:t>CSA – Radarsat-2</a:t>
            </a:r>
          </a:p>
          <a:p>
            <a:pPr algn="ctr"/>
            <a:endParaRPr lang="en-US" sz="1600" b="1" dirty="0" smtClean="0"/>
          </a:p>
          <a:p>
            <a:pPr algn="ctr"/>
            <a:r>
              <a:rPr lang="en-US" b="1" dirty="0">
                <a:solidFill>
                  <a:schemeClr val="accent3">
                    <a:lumMod val="75000"/>
                  </a:schemeClr>
                </a:solidFill>
              </a:rPr>
              <a:t>Action : </a:t>
            </a:r>
            <a:r>
              <a:rPr lang="en-US" b="1" dirty="0" smtClean="0">
                <a:solidFill>
                  <a:schemeClr val="accent3">
                    <a:lumMod val="75000"/>
                  </a:schemeClr>
                </a:solidFill>
              </a:rPr>
              <a:t>Charter- CEOS agreement</a:t>
            </a:r>
            <a:endParaRPr lang="en-US" b="1" dirty="0">
              <a:solidFill>
                <a:schemeClr val="accent3">
                  <a:lumMod val="75000"/>
                </a:schemeClr>
              </a:solidFill>
            </a:endParaRPr>
          </a:p>
        </p:txBody>
      </p:sp>
      <p:sp>
        <p:nvSpPr>
          <p:cNvPr id="15" name="ZoneTexte 14"/>
          <p:cNvSpPr txBox="1"/>
          <p:nvPr/>
        </p:nvSpPr>
        <p:spPr>
          <a:xfrm>
            <a:off x="36816" y="1295400"/>
            <a:ext cx="8878584" cy="2369880"/>
          </a:xfrm>
          <a:prstGeom prst="rect">
            <a:avLst/>
          </a:prstGeom>
          <a:noFill/>
        </p:spPr>
        <p:txBody>
          <a:bodyPr wrap="square" rtlCol="0">
            <a:spAutoFit/>
          </a:bodyPr>
          <a:lstStyle/>
          <a:p>
            <a:pPr algn="ctr"/>
            <a:r>
              <a:rPr lang="en-US" sz="1600" b="1" dirty="0"/>
              <a:t>An HR cover of the entire AOI, few VHR on zoom before and after Matthew</a:t>
            </a:r>
          </a:p>
          <a:p>
            <a:pPr algn="ctr"/>
            <a:r>
              <a:rPr lang="en-US" sz="1600" b="1" dirty="0"/>
              <a:t>(Optical and SAR) </a:t>
            </a:r>
            <a:br>
              <a:rPr lang="en-US" sz="1600" b="1" dirty="0"/>
            </a:br>
            <a:r>
              <a:rPr lang="en-US" sz="1600" b="1" dirty="0" smtClean="0"/>
              <a:t>Archive Existing data :</a:t>
            </a:r>
            <a:endParaRPr lang="en-US" sz="1600" b="1" dirty="0"/>
          </a:p>
          <a:p>
            <a:pPr algn="ctr"/>
            <a:r>
              <a:rPr lang="en-US" sz="1600" b="1" dirty="0"/>
              <a:t/>
            </a:r>
            <a:br>
              <a:rPr lang="en-US" sz="1600" b="1" dirty="0"/>
            </a:br>
            <a:r>
              <a:rPr lang="en-US" sz="1600" b="1" dirty="0" err="1"/>
              <a:t>TerraSAR</a:t>
            </a:r>
            <a:r>
              <a:rPr lang="en-US" sz="1600" b="1" dirty="0"/>
              <a:t>-X, Spot, Landsat, WV, ALOS-2,</a:t>
            </a:r>
          </a:p>
          <a:p>
            <a:pPr algn="ctr"/>
            <a:r>
              <a:rPr lang="en-US" sz="1600" b="1" dirty="0"/>
              <a:t>Radarsat-2, </a:t>
            </a:r>
            <a:r>
              <a:rPr lang="en-US" sz="1600" b="1" dirty="0" err="1"/>
              <a:t>Pléiades</a:t>
            </a:r>
            <a:r>
              <a:rPr lang="en-US" sz="1600" b="1" dirty="0"/>
              <a:t>, Drones </a:t>
            </a:r>
            <a:r>
              <a:rPr lang="en-US" sz="1600" b="1" dirty="0" smtClean="0"/>
              <a:t>images</a:t>
            </a:r>
          </a:p>
          <a:p>
            <a:pPr algn="ctr"/>
            <a:endParaRPr lang="en-US" sz="1600" b="1" dirty="0"/>
          </a:p>
          <a:p>
            <a:pPr algn="ctr"/>
            <a:r>
              <a:rPr lang="en-US" b="1" dirty="0" smtClean="0">
                <a:solidFill>
                  <a:schemeClr val="accent3">
                    <a:lumMod val="75000"/>
                  </a:schemeClr>
                </a:solidFill>
              </a:rPr>
              <a:t>Action : Discuss Archive Data quota </a:t>
            </a:r>
          </a:p>
          <a:p>
            <a:pPr algn="ctr"/>
            <a:r>
              <a:rPr lang="en-US" b="1" dirty="0" smtClean="0">
                <a:solidFill>
                  <a:schemeClr val="accent3">
                    <a:lumMod val="75000"/>
                  </a:schemeClr>
                </a:solidFill>
              </a:rPr>
              <a:t>with CEOS RO partners</a:t>
            </a:r>
            <a:endParaRPr lang="en-US" b="1" dirty="0">
              <a:solidFill>
                <a:schemeClr val="accent3">
                  <a:lumMod val="75000"/>
                </a:schemeClr>
              </a:solidFill>
            </a:endParaRPr>
          </a:p>
        </p:txBody>
      </p:sp>
      <p:grpSp>
        <p:nvGrpSpPr>
          <p:cNvPr id="16" name="Groupe 15"/>
          <p:cNvGrpSpPr/>
          <p:nvPr/>
        </p:nvGrpSpPr>
        <p:grpSpPr>
          <a:xfrm>
            <a:off x="7015512" y="1875280"/>
            <a:ext cx="1309242" cy="2203925"/>
            <a:chOff x="7601935" y="3192269"/>
            <a:chExt cx="1309242" cy="2203925"/>
          </a:xfrm>
        </p:grpSpPr>
        <p:grpSp>
          <p:nvGrpSpPr>
            <p:cNvPr id="17" name="Groupe 16"/>
            <p:cNvGrpSpPr/>
            <p:nvPr/>
          </p:nvGrpSpPr>
          <p:grpSpPr>
            <a:xfrm>
              <a:off x="7620223" y="3544051"/>
              <a:ext cx="1290954" cy="1852143"/>
              <a:chOff x="7620223" y="3544051"/>
              <a:chExt cx="1290954" cy="1852143"/>
            </a:xfrm>
          </p:grpSpPr>
          <p:pic>
            <p:nvPicPr>
              <p:cNvPr id="2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r="17187"/>
              <a:stretch>
                <a:fillRect/>
              </a:stretch>
            </p:blipFill>
            <p:spPr bwMode="auto">
              <a:xfrm>
                <a:off x="7648378" y="4388231"/>
                <a:ext cx="1009981" cy="1007963"/>
              </a:xfrm>
              <a:prstGeom prst="rect">
                <a:avLst/>
              </a:prstGeom>
              <a:noFill/>
              <a:ln w="9525">
                <a:noFill/>
                <a:miter lim="800000"/>
                <a:headEnd/>
                <a:tailEnd/>
              </a:ln>
              <a:scene3d>
                <a:camera prst="isometricOffAxis2Top"/>
                <a:lightRig rig="threePt" dir="t"/>
              </a:scene3d>
            </p:spPr>
          </p:pic>
          <p:pic>
            <p:nvPicPr>
              <p:cNvPr id="2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t="2599" r="8914"/>
              <a:stretch>
                <a:fillRect/>
              </a:stretch>
            </p:blipFill>
            <p:spPr bwMode="auto">
              <a:xfrm>
                <a:off x="7623741" y="3977675"/>
                <a:ext cx="1281221" cy="1285824"/>
              </a:xfrm>
              <a:prstGeom prst="rect">
                <a:avLst/>
              </a:prstGeom>
              <a:noFill/>
              <a:ln w="9525">
                <a:noFill/>
                <a:miter lim="800000"/>
                <a:headEnd/>
                <a:tailEnd/>
              </a:ln>
              <a:scene3d>
                <a:camera prst="isometricOffAxis2Top"/>
                <a:lightRig rig="threePt" dir="t"/>
              </a:scene3d>
            </p:spPr>
          </p:pic>
          <p:pic>
            <p:nvPicPr>
              <p:cNvPr id="2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r="17187"/>
              <a:stretch>
                <a:fillRect/>
              </a:stretch>
            </p:blipFill>
            <p:spPr bwMode="auto">
              <a:xfrm>
                <a:off x="7620223" y="3827515"/>
                <a:ext cx="1287788" cy="1285215"/>
              </a:xfrm>
              <a:prstGeom prst="rect">
                <a:avLst/>
              </a:prstGeom>
              <a:noFill/>
              <a:ln w="9525">
                <a:noFill/>
                <a:miter lim="800000"/>
                <a:headEnd/>
                <a:tailEnd/>
              </a:ln>
              <a:scene3d>
                <a:camera prst="isometricOffAxis2Top"/>
                <a:lightRig rig="threePt" dir="t"/>
              </a:scene3d>
            </p:spPr>
          </p:pic>
          <p:pic>
            <p:nvPicPr>
              <p:cNvPr id="2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t="2599" r="8914"/>
              <a:stretch>
                <a:fillRect/>
              </a:stretch>
            </p:blipFill>
            <p:spPr bwMode="auto">
              <a:xfrm>
                <a:off x="7629956" y="3698891"/>
                <a:ext cx="1281221" cy="1285824"/>
              </a:xfrm>
              <a:prstGeom prst="rect">
                <a:avLst/>
              </a:prstGeom>
              <a:noFill/>
              <a:ln w="9525">
                <a:noFill/>
                <a:miter lim="800000"/>
                <a:headEnd/>
                <a:tailEnd/>
              </a:ln>
              <a:scene3d>
                <a:camera prst="isometricOffAxis2Top"/>
                <a:lightRig rig="threePt" dir="t"/>
              </a:scene3d>
            </p:spPr>
          </p:pic>
          <p:pic>
            <p:nvPicPr>
              <p:cNvPr id="2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r="17187"/>
              <a:stretch>
                <a:fillRect/>
              </a:stretch>
            </p:blipFill>
            <p:spPr bwMode="auto">
              <a:xfrm>
                <a:off x="7620223" y="3544051"/>
                <a:ext cx="1287788" cy="1285215"/>
              </a:xfrm>
              <a:prstGeom prst="rect">
                <a:avLst/>
              </a:prstGeom>
              <a:noFill/>
              <a:ln w="9525">
                <a:noFill/>
                <a:miter lim="800000"/>
                <a:headEnd/>
                <a:tailEnd/>
              </a:ln>
              <a:scene3d>
                <a:camera prst="isometricOffAxis2Top"/>
                <a:lightRig rig="threePt" dir="t"/>
              </a:scene3d>
            </p:spPr>
          </p:pic>
        </p:grpSp>
        <p:pic>
          <p:nvPicPr>
            <p:cNvPr id="1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t="2599" r="8914"/>
            <a:stretch>
              <a:fillRect/>
            </a:stretch>
          </p:blipFill>
          <p:spPr bwMode="auto">
            <a:xfrm>
              <a:off x="7605453" y="3429035"/>
              <a:ext cx="1281221" cy="1285824"/>
            </a:xfrm>
            <a:prstGeom prst="rect">
              <a:avLst/>
            </a:prstGeom>
            <a:noFill/>
            <a:ln w="9525">
              <a:noFill/>
              <a:miter lim="800000"/>
              <a:headEnd/>
              <a:tailEnd/>
            </a:ln>
            <a:scene3d>
              <a:camera prst="isometricOffAxis2Top"/>
              <a:lightRig rig="threePt" dir="t"/>
            </a:scene3d>
          </p:spPr>
        </p:pic>
        <p:pic>
          <p:nvPicPr>
            <p:cNvPr id="1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r="17187"/>
            <a:stretch>
              <a:fillRect/>
            </a:stretch>
          </p:blipFill>
          <p:spPr bwMode="auto">
            <a:xfrm>
              <a:off x="7601935" y="3333929"/>
              <a:ext cx="1287788" cy="1285215"/>
            </a:xfrm>
            <a:prstGeom prst="rect">
              <a:avLst/>
            </a:prstGeom>
            <a:noFill/>
            <a:ln w="9525">
              <a:noFill/>
              <a:miter lim="800000"/>
              <a:headEnd/>
              <a:tailEnd/>
            </a:ln>
            <a:scene3d>
              <a:camera prst="isometricOffAxis2Top"/>
              <a:lightRig rig="threePt" dir="t"/>
            </a:scene3d>
          </p:spPr>
        </p:pic>
        <p:pic>
          <p:nvPicPr>
            <p:cNvPr id="2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t="2599" r="8914"/>
            <a:stretch>
              <a:fillRect/>
            </a:stretch>
          </p:blipFill>
          <p:spPr bwMode="auto">
            <a:xfrm>
              <a:off x="7608501" y="3192269"/>
              <a:ext cx="1281221" cy="1285824"/>
            </a:xfrm>
            <a:prstGeom prst="rect">
              <a:avLst/>
            </a:prstGeom>
            <a:noFill/>
            <a:ln w="9525">
              <a:noFill/>
              <a:miter lim="800000"/>
              <a:headEnd/>
              <a:tailEnd/>
            </a:ln>
            <a:scene3d>
              <a:camera prst="isometricOffAxis2Top"/>
              <a:lightRig rig="threePt" dir="t"/>
            </a:scene3d>
          </p:spPr>
        </p:pic>
      </p:grpSp>
    </p:spTree>
    <p:extLst>
      <p:ext uri="{BB962C8B-B14F-4D97-AF65-F5344CB8AC3E}">
        <p14:creationId xmlns:p14="http://schemas.microsoft.com/office/powerpoint/2010/main" val="2031357484"/>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ZoneTexte 105"/>
          <p:cNvSpPr txBox="1"/>
          <p:nvPr/>
        </p:nvSpPr>
        <p:spPr>
          <a:xfrm>
            <a:off x="1828800" y="152400"/>
            <a:ext cx="5715000" cy="954107"/>
          </a:xfrm>
          <a:prstGeom prst="rect">
            <a:avLst/>
          </a:prstGeom>
          <a:noFill/>
        </p:spPr>
        <p:txBody>
          <a:bodyPr wrap="square" rtlCol="0">
            <a:spAutoFit/>
          </a:bodyPr>
          <a:lstStyle/>
          <a:p>
            <a:pPr algn="l"/>
            <a:r>
              <a:rPr lang="en-US" sz="2800" b="1" dirty="0">
                <a:solidFill>
                  <a:schemeClr val="bg1"/>
                </a:solidFill>
              </a:rPr>
              <a:t>RO acquisition </a:t>
            </a:r>
            <a:r>
              <a:rPr lang="en-US" sz="2800" b="1" dirty="0" smtClean="0">
                <a:solidFill>
                  <a:schemeClr val="bg1"/>
                </a:solidFill>
              </a:rPr>
              <a:t>plan : Overview Area</a:t>
            </a:r>
            <a:endParaRPr lang="en-US" sz="2800" b="1" dirty="0">
              <a:solidFill>
                <a:srgbClr val="FF0000"/>
              </a:solidFill>
            </a:endParaRPr>
          </a:p>
        </p:txBody>
      </p:sp>
      <p:sp>
        <p:nvSpPr>
          <p:cNvPr id="107" name="ZoneTexte 106"/>
          <p:cNvSpPr txBox="1"/>
          <p:nvPr/>
        </p:nvSpPr>
        <p:spPr>
          <a:xfrm>
            <a:off x="5334000" y="1527849"/>
            <a:ext cx="3623320" cy="5786199"/>
          </a:xfrm>
          <a:prstGeom prst="rect">
            <a:avLst/>
          </a:prstGeom>
          <a:noFill/>
        </p:spPr>
        <p:txBody>
          <a:bodyPr wrap="square" rtlCol="0">
            <a:spAutoFit/>
          </a:bodyPr>
          <a:lstStyle/>
          <a:p>
            <a:pPr>
              <a:spcAft>
                <a:spcPts val="600"/>
              </a:spcAft>
            </a:pPr>
            <a:r>
              <a:rPr lang="en-US" b="1" dirty="0">
                <a:solidFill>
                  <a:srgbClr val="00B050"/>
                </a:solidFill>
              </a:rPr>
              <a:t>Overview area</a:t>
            </a:r>
          </a:p>
          <a:p>
            <a:r>
              <a:rPr lang="en-US" sz="1600" b="1" dirty="0"/>
              <a:t>Mid-scale products : overview AOI</a:t>
            </a:r>
          </a:p>
          <a:p>
            <a:pPr>
              <a:buFont typeface="Arial" pitchFamily="34" charset="0"/>
              <a:buChar char="•"/>
            </a:pPr>
            <a:r>
              <a:rPr lang="en-US" sz="1600" dirty="0"/>
              <a:t> Change in </a:t>
            </a:r>
            <a:r>
              <a:rPr lang="en-US" sz="1600" dirty="0" err="1"/>
              <a:t>landcover</a:t>
            </a:r>
            <a:r>
              <a:rPr lang="en-US" sz="1600" dirty="0"/>
              <a:t>, open spaces</a:t>
            </a:r>
          </a:p>
          <a:p>
            <a:pPr>
              <a:buFont typeface="Arial" pitchFamily="34" charset="0"/>
              <a:buChar char="•"/>
            </a:pPr>
            <a:r>
              <a:rPr lang="en-US" sz="1600" dirty="0"/>
              <a:t> Vegetation loss or re-growth</a:t>
            </a:r>
          </a:p>
          <a:p>
            <a:pPr>
              <a:buFont typeface="Arial" pitchFamily="34" charset="0"/>
              <a:buChar char="•"/>
            </a:pPr>
            <a:r>
              <a:rPr lang="en-US" sz="1600" dirty="0"/>
              <a:t> </a:t>
            </a:r>
            <a:r>
              <a:rPr lang="en-US" sz="1600" dirty="0" smtClean="0"/>
              <a:t>Agriculture</a:t>
            </a:r>
          </a:p>
          <a:p>
            <a:pPr>
              <a:buFont typeface="Arial" pitchFamily="34" charset="0"/>
              <a:buChar char="•"/>
            </a:pPr>
            <a:r>
              <a:rPr lang="en-US" sz="1600" dirty="0" smtClean="0"/>
              <a:t> Coastal apps</a:t>
            </a:r>
          </a:p>
          <a:p>
            <a:pPr>
              <a:buFont typeface="Arial" pitchFamily="34" charset="0"/>
              <a:buChar char="•"/>
            </a:pPr>
            <a:endParaRPr lang="en-US" sz="1600" dirty="0"/>
          </a:p>
          <a:p>
            <a:pPr>
              <a:buFont typeface="Arial" pitchFamily="34" charset="0"/>
              <a:buChar char="•"/>
            </a:pPr>
            <a:endParaRPr lang="en-US" sz="1600" dirty="0"/>
          </a:p>
          <a:p>
            <a:pPr>
              <a:buFont typeface="Arial" pitchFamily="34" charset="0"/>
              <a:buChar char="•"/>
            </a:pPr>
            <a:endParaRPr lang="en-US" sz="1600" dirty="0"/>
          </a:p>
          <a:p>
            <a:pPr algn="l"/>
            <a:r>
              <a:rPr lang="en-GB" sz="1600" b="1" u="sng" dirty="0"/>
              <a:t>HR Optical </a:t>
            </a:r>
            <a:r>
              <a:rPr lang="en-GB" sz="1200" b="1" dirty="0"/>
              <a:t>: SPOT, Landsat-8, Sentinel-2</a:t>
            </a:r>
          </a:p>
          <a:p>
            <a:pPr algn="l"/>
            <a:r>
              <a:rPr lang="en-GB" sz="1600" b="1" u="sng" dirty="0"/>
              <a:t>Medium/Low Resolution Optical : </a:t>
            </a:r>
            <a:r>
              <a:rPr lang="en-GB" sz="1200" b="1" dirty="0"/>
              <a:t>MODIS, </a:t>
            </a:r>
            <a:r>
              <a:rPr lang="en-GB" sz="1200" b="1" dirty="0" smtClean="0"/>
              <a:t>Sentinel-3</a:t>
            </a:r>
          </a:p>
          <a:p>
            <a:pPr algn="l"/>
            <a:r>
              <a:rPr lang="de-DE" sz="1600" b="1" u="sng" dirty="0" smtClean="0"/>
              <a:t>HR </a:t>
            </a:r>
            <a:r>
              <a:rPr lang="de-DE" sz="1600" b="1" u="sng" dirty="0"/>
              <a:t>SAR</a:t>
            </a:r>
            <a:r>
              <a:rPr lang="de-DE" sz="1200" b="1" dirty="0"/>
              <a:t>: CSK, TSX, ALOS-2, Radarsat-2</a:t>
            </a:r>
            <a:endParaRPr lang="fr-FR" sz="1200" b="1" dirty="0"/>
          </a:p>
          <a:p>
            <a:pPr algn="l"/>
            <a:r>
              <a:rPr lang="fr-FR" sz="1600" b="1" u="sng" dirty="0"/>
              <a:t>DEM</a:t>
            </a:r>
          </a:p>
          <a:p>
            <a:endParaRPr lang="en-US" sz="1600" dirty="0"/>
          </a:p>
          <a:p>
            <a:pPr>
              <a:spcBef>
                <a:spcPts val="600"/>
              </a:spcBef>
            </a:pPr>
            <a:r>
              <a:rPr lang="en-US" sz="1600" b="1" dirty="0"/>
              <a:t>Update frequency</a:t>
            </a:r>
            <a:r>
              <a:rPr lang="en-US" sz="1600" dirty="0"/>
              <a:t>: </a:t>
            </a:r>
          </a:p>
          <a:p>
            <a:r>
              <a:rPr lang="en-US" sz="1600" dirty="0"/>
              <a:t>every 10 days to 6 months</a:t>
            </a:r>
          </a:p>
          <a:p>
            <a:endParaRPr lang="en-US" sz="1600" dirty="0"/>
          </a:p>
          <a:p>
            <a:pPr algn="l"/>
            <a:r>
              <a:rPr lang="fr-FR" sz="1400" dirty="0"/>
              <a:t>(Agriculture, </a:t>
            </a:r>
            <a:r>
              <a:rPr lang="fr-FR" sz="1400" dirty="0" err="1"/>
              <a:t>landcover</a:t>
            </a:r>
            <a:r>
              <a:rPr lang="fr-FR" sz="1400" dirty="0"/>
              <a:t>, </a:t>
            </a:r>
            <a:r>
              <a:rPr lang="fr-FR" sz="1400" dirty="0" err="1"/>
              <a:t>landslides</a:t>
            </a:r>
            <a:r>
              <a:rPr lang="fr-FR" sz="1400" dirty="0"/>
              <a:t>, </a:t>
            </a:r>
            <a:r>
              <a:rPr lang="fr-FR" sz="1400" dirty="0" err="1"/>
              <a:t>environmental</a:t>
            </a:r>
            <a:r>
              <a:rPr lang="fr-FR" sz="1400" dirty="0"/>
              <a:t> monitoring, </a:t>
            </a:r>
            <a:r>
              <a:rPr lang="en-GB" sz="1400" dirty="0"/>
              <a:t>Coastal apps, Flood and landslide hazard products )</a:t>
            </a:r>
            <a:endParaRPr lang="fr-FR" sz="1400" dirty="0">
              <a:solidFill>
                <a:srgbClr val="000000"/>
              </a:solidFill>
              <a:latin typeface="Arial"/>
              <a:ea typeface="Times New Roman"/>
              <a:cs typeface="Times New Roman"/>
            </a:endParaRPr>
          </a:p>
          <a:p>
            <a:pPr algn="l"/>
            <a:endParaRPr lang="fr-FR" sz="1600" dirty="0">
              <a:solidFill>
                <a:srgbClr val="000000"/>
              </a:solidFill>
              <a:latin typeface="Arial"/>
              <a:ea typeface="Times New Roman"/>
              <a:cs typeface="Times New Roman"/>
            </a:endParaRPr>
          </a:p>
          <a:p>
            <a:endParaRPr lang="en-US" sz="1600" dirty="0"/>
          </a:p>
        </p:txBody>
      </p:sp>
      <p:sp>
        <p:nvSpPr>
          <p:cNvPr id="2" name="AutoShape 2" descr="https://www.disasterscharter.org/image/journal/article.jpg?img_id=350414&amp;t=147670698571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6" name="Picture 2" descr="D:\Utilisateurs\colleta\Documents\RO\Inventaire Image\Charter\Charte_Haiti\Charte_Haiti\Call 581\roscosmos\resurs_p\8434_3-preview.jpg"/>
          <p:cNvPicPr>
            <a:picLocks noChangeAspect="1" noChangeArrowheads="1"/>
          </p:cNvPicPr>
          <p:nvPr/>
        </p:nvPicPr>
        <p:blipFill rotWithShape="1">
          <a:blip r:embed="rId3">
            <a:extLst>
              <a:ext uri="{28A0092B-C50C-407E-A947-70E740481C1C}">
                <a14:useLocalDpi xmlns:a14="http://schemas.microsoft.com/office/drawing/2010/main" val="0"/>
              </a:ext>
            </a:extLst>
          </a:blip>
          <a:srcRect l="24948" t="10207" r="13342" b="33769"/>
          <a:stretch/>
        </p:blipFill>
        <p:spPr bwMode="auto">
          <a:xfrm>
            <a:off x="0" y="1143001"/>
            <a:ext cx="4790364" cy="57149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4785" y="5943600"/>
            <a:ext cx="4805149" cy="923330"/>
          </a:xfrm>
          <a:prstGeom prst="rect">
            <a:avLst/>
          </a:prstGeom>
        </p:spPr>
        <p:txBody>
          <a:bodyPr wrap="square">
            <a:spAutoFit/>
          </a:bodyPr>
          <a:lstStyle/>
          <a:p>
            <a:pPr algn="r"/>
            <a:r>
              <a:rPr lang="fr-FR" dirty="0" smtClean="0">
                <a:solidFill>
                  <a:schemeClr val="bg1"/>
                </a:solidFill>
              </a:rPr>
              <a:t>Charter Acquisition</a:t>
            </a:r>
          </a:p>
          <a:p>
            <a:pPr algn="r"/>
            <a:r>
              <a:rPr lang="fr-FR" dirty="0" smtClean="0">
                <a:solidFill>
                  <a:schemeClr val="bg1"/>
                </a:solidFill>
              </a:rPr>
              <a:t>ROSCOSMOS, RESURS_P, 2016-10-09, 22:20:00</a:t>
            </a:r>
            <a:endParaRPr lang="fr-FR" dirty="0">
              <a:solidFill>
                <a:schemeClr val="bg1"/>
              </a:solidFill>
            </a:endParaRPr>
          </a:p>
        </p:txBody>
      </p:sp>
    </p:spTree>
    <p:extLst>
      <p:ext uri="{BB962C8B-B14F-4D97-AF65-F5344CB8AC3E}">
        <p14:creationId xmlns:p14="http://schemas.microsoft.com/office/powerpoint/2010/main" val="3328520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AA6AB1-06A8-4F22-9426-BBA463BEEACE}" type="slidenum">
              <a:rPr lang="en-GB" smtClean="0"/>
              <a:t>2</a:t>
            </a:fld>
            <a:endParaRPr lang="en-GB"/>
          </a:p>
        </p:txBody>
      </p:sp>
      <p:sp>
        <p:nvSpPr>
          <p:cNvPr id="4" name="Content Placeholder 4"/>
          <p:cNvSpPr txBox="1">
            <a:spLocks/>
          </p:cNvSpPr>
          <p:nvPr/>
        </p:nvSpPr>
        <p:spPr>
          <a:xfrm>
            <a:off x="3581400" y="1371600"/>
            <a:ext cx="5867399" cy="5334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spcAft>
                <a:spcPts val="1200"/>
              </a:spcAft>
              <a:buClr>
                <a:srgbClr val="0F5494"/>
              </a:buClr>
              <a:buFont typeface="Wingdings" panose="05000000000000000000" pitchFamily="2" charset="2"/>
              <a:buChar char="q"/>
            </a:pPr>
            <a:r>
              <a:rPr lang="fr-BE" altLang="en-US" b="1" dirty="0" err="1" smtClean="0"/>
              <a:t>Haiti</a:t>
            </a:r>
            <a:r>
              <a:rPr lang="fr-BE" altLang="en-US" b="1" dirty="0" smtClean="0"/>
              <a:t> </a:t>
            </a:r>
            <a:r>
              <a:rPr lang="fr-BE" altLang="en-US" b="1" dirty="0" err="1" smtClean="0"/>
              <a:t>Recovery</a:t>
            </a:r>
            <a:r>
              <a:rPr lang="fr-BE" altLang="en-US" b="1" dirty="0" smtClean="0"/>
              <a:t> </a:t>
            </a:r>
            <a:r>
              <a:rPr lang="fr-BE" altLang="en-US" b="1" dirty="0" err="1" smtClean="0"/>
              <a:t>Observatory</a:t>
            </a:r>
            <a:endParaRPr lang="fr-BE" altLang="en-US" b="1" dirty="0" smtClean="0"/>
          </a:p>
          <a:p>
            <a:pPr lvl="1" defTabSz="914400">
              <a:spcAft>
                <a:spcPts val="1200"/>
              </a:spcAft>
              <a:buClr>
                <a:srgbClr val="0F5494"/>
              </a:buClr>
              <a:buFont typeface="Wingdings" panose="05000000000000000000" pitchFamily="2" charset="2"/>
              <a:buChar char="§"/>
            </a:pPr>
            <a:r>
              <a:rPr lang="fr-BE" altLang="en-US" dirty="0" err="1" smtClean="0"/>
              <a:t>Status</a:t>
            </a:r>
            <a:r>
              <a:rPr lang="fr-BE" altLang="en-US" dirty="0" smtClean="0"/>
              <a:t> </a:t>
            </a:r>
            <a:r>
              <a:rPr lang="fr-BE" altLang="en-US" dirty="0" err="1" smtClean="0"/>
              <a:t>Overview</a:t>
            </a:r>
            <a:endParaRPr lang="fr-BE" altLang="en-US" dirty="0" smtClean="0"/>
          </a:p>
          <a:p>
            <a:pPr lvl="1" defTabSz="914400">
              <a:spcAft>
                <a:spcPts val="1200"/>
              </a:spcAft>
              <a:buClr>
                <a:srgbClr val="0F5494"/>
              </a:buClr>
              <a:buFont typeface="Wingdings" panose="05000000000000000000" pitchFamily="2" charset="2"/>
              <a:buChar char="§"/>
            </a:pPr>
            <a:r>
              <a:rPr lang="fr-BE" altLang="en-US" dirty="0" smtClean="0"/>
              <a:t>First mission to </a:t>
            </a:r>
            <a:r>
              <a:rPr lang="fr-BE" altLang="en-US" dirty="0" err="1" smtClean="0"/>
              <a:t>Haiti</a:t>
            </a:r>
            <a:r>
              <a:rPr lang="fr-BE" altLang="en-US" dirty="0" smtClean="0"/>
              <a:t> and feedback</a:t>
            </a:r>
          </a:p>
          <a:p>
            <a:pPr lvl="1" defTabSz="914400">
              <a:spcAft>
                <a:spcPts val="1200"/>
              </a:spcAft>
              <a:buClr>
                <a:srgbClr val="0F5494"/>
              </a:buClr>
              <a:buFont typeface="Wingdings" panose="05000000000000000000" pitchFamily="2" charset="2"/>
              <a:buChar char="§"/>
            </a:pPr>
            <a:r>
              <a:rPr lang="fr-BE" altLang="en-US" dirty="0" smtClean="0"/>
              <a:t>Acquisition Plan</a:t>
            </a:r>
          </a:p>
          <a:p>
            <a:pPr lvl="1" defTabSz="914400">
              <a:spcAft>
                <a:spcPts val="1200"/>
              </a:spcAft>
              <a:buClr>
                <a:srgbClr val="0F5494"/>
              </a:buClr>
              <a:buFont typeface="Wingdings" panose="05000000000000000000" pitchFamily="2" charset="2"/>
              <a:buChar char="§"/>
            </a:pPr>
            <a:r>
              <a:rPr lang="fr-BE" altLang="en-US" dirty="0" err="1" smtClean="0"/>
              <a:t>Next</a:t>
            </a:r>
            <a:r>
              <a:rPr lang="fr-BE" altLang="en-US" dirty="0" smtClean="0"/>
              <a:t> </a:t>
            </a:r>
            <a:r>
              <a:rPr lang="fr-BE" altLang="en-US" dirty="0" err="1" smtClean="0"/>
              <a:t>Steps</a:t>
            </a:r>
            <a:endParaRPr lang="fr-BE" altLang="en-US" dirty="0" smtClean="0"/>
          </a:p>
          <a:p>
            <a:pPr lvl="1" defTabSz="914400">
              <a:spcAft>
                <a:spcPts val="1200"/>
              </a:spcAft>
              <a:buClr>
                <a:srgbClr val="0F5494"/>
              </a:buClr>
              <a:buFont typeface="Wingdings" panose="05000000000000000000" pitchFamily="2" charset="2"/>
              <a:buChar char="§"/>
            </a:pPr>
            <a:r>
              <a:rPr lang="fr-BE" altLang="en-US" dirty="0" smtClean="0"/>
              <a:t>Management</a:t>
            </a:r>
            <a:endParaRPr lang="fr-BE" altLang="en-US" dirty="0"/>
          </a:p>
          <a:p>
            <a:pPr defTabSz="914400">
              <a:spcAft>
                <a:spcPts val="1200"/>
              </a:spcAft>
              <a:buClr>
                <a:srgbClr val="0F5494"/>
              </a:buClr>
              <a:buFont typeface="Wingdings" panose="05000000000000000000" pitchFamily="2" charset="2"/>
              <a:buChar char="q"/>
            </a:pPr>
            <a:r>
              <a:rPr lang="fr-BE" altLang="en-US" b="1" dirty="0" err="1"/>
              <a:t>Demonstrator</a:t>
            </a:r>
            <a:r>
              <a:rPr lang="fr-BE" altLang="en-US" b="1" dirty="0"/>
              <a:t> </a:t>
            </a:r>
            <a:r>
              <a:rPr lang="fr-BE" altLang="en-US" b="1" dirty="0" err="1" smtClean="0"/>
              <a:t>activities</a:t>
            </a:r>
            <a:endParaRPr lang="fr-BE" altLang="en-US" b="1" dirty="0"/>
          </a:p>
          <a:p>
            <a:pPr lvl="1" defTabSz="914400">
              <a:spcAft>
                <a:spcPts val="1200"/>
              </a:spcAft>
              <a:buClr>
                <a:srgbClr val="0F5494"/>
              </a:buClr>
              <a:buFont typeface="Wingdings" panose="05000000000000000000" pitchFamily="2" charset="2"/>
              <a:buChar char="§"/>
            </a:pPr>
            <a:r>
              <a:rPr lang="fr-BE" altLang="en-US" b="1" dirty="0" smtClean="0"/>
              <a:t>Malawi</a:t>
            </a:r>
          </a:p>
          <a:p>
            <a:pPr lvl="1" defTabSz="914400">
              <a:spcAft>
                <a:spcPts val="1200"/>
              </a:spcAft>
              <a:buClr>
                <a:srgbClr val="0F5494"/>
              </a:buClr>
              <a:buFont typeface="Wingdings" panose="05000000000000000000" pitchFamily="2" charset="2"/>
              <a:buChar char="§"/>
            </a:pPr>
            <a:r>
              <a:rPr lang="fr-BE" altLang="en-US" b="1" dirty="0" err="1" smtClean="0"/>
              <a:t>Nepal</a:t>
            </a:r>
            <a:endParaRPr lang="fr-BE" altLang="en-US" dirty="0"/>
          </a:p>
          <a:p>
            <a:pPr lvl="1" defTabSz="914400"/>
            <a:endParaRPr lang="en-GB" altLang="en-US" dirty="0"/>
          </a:p>
        </p:txBody>
      </p:sp>
      <p:sp>
        <p:nvSpPr>
          <p:cNvPr id="7" name="Title 1"/>
          <p:cNvSpPr txBox="1">
            <a:spLocks/>
          </p:cNvSpPr>
          <p:nvPr/>
        </p:nvSpPr>
        <p:spPr bwMode="auto">
          <a:xfrm>
            <a:off x="1975884" y="252228"/>
            <a:ext cx="5491716" cy="7383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ctr" eaLnBrk="1" hangingPunct="1"/>
            <a:r>
              <a:rPr lang="en-GB" altLang="ja-JP" sz="2000" b="0" dirty="0">
                <a:latin typeface="Tahoma" pitchFamily="-106" charset="0"/>
                <a:ea typeface="ＭＳ Ｐゴシック" pitchFamily="-106" charset="-128"/>
                <a:cs typeface="Tahoma" pitchFamily="-106" charset="0"/>
              </a:rPr>
              <a:t> </a:t>
            </a:r>
            <a:r>
              <a:rPr lang="en-GB" altLang="ja-JP" dirty="0" smtClean="0">
                <a:latin typeface="+mj-lt"/>
                <a:ea typeface="ＭＳ Ｐゴシック" pitchFamily="-106" charset="-128"/>
                <a:cs typeface="Tahoma" pitchFamily="-106" charset="0"/>
              </a:rPr>
              <a:t>Plan</a:t>
            </a:r>
            <a:endParaRPr lang="en-US" dirty="0">
              <a:latin typeface="+mj-lt"/>
              <a:ea typeface="ＭＳ Ｐゴシック" pitchFamily="-106" charset="-128"/>
              <a:cs typeface="Tahoma" pitchFamily="-106" charset="0"/>
            </a:endParaRPr>
          </a:p>
        </p:txBody>
      </p:sp>
      <p:pic>
        <p:nvPicPr>
          <p:cNvPr id="8194" name="Picture 2" descr="D:\Utilisateurs\colleta\Documents\RO\3 - Meeting\17 03 16 WGD\gettyimages-612175132.jpg"/>
          <p:cNvPicPr>
            <a:picLocks noChangeAspect="1" noChangeArrowheads="1"/>
          </p:cNvPicPr>
          <p:nvPr/>
        </p:nvPicPr>
        <p:blipFill rotWithShape="1">
          <a:blip r:embed="rId3">
            <a:extLst>
              <a:ext uri="{28A0092B-C50C-407E-A947-70E740481C1C}">
                <a14:useLocalDpi xmlns:a14="http://schemas.microsoft.com/office/drawing/2010/main" val="0"/>
              </a:ext>
            </a:extLst>
          </a:blip>
          <a:srcRect l="37518" r="27217"/>
          <a:stretch/>
        </p:blipFill>
        <p:spPr bwMode="auto">
          <a:xfrm>
            <a:off x="0" y="1143000"/>
            <a:ext cx="35814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9251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6AA6AB1-06A8-4F22-9426-BBA463BEEACE}" type="slidenum">
              <a:rPr lang="en-GB" smtClean="0"/>
              <a:t>20</a:t>
            </a:fld>
            <a:endParaRPr lang="en-GB"/>
          </a:p>
        </p:txBody>
      </p:sp>
      <p:pic>
        <p:nvPicPr>
          <p:cNvPr id="1028" name="Picture 4" descr="D:\Utilisateurs\colleta\Documents\RO\Dossier Tech\ALOS-2\haiti_Alos2_preEv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438400"/>
            <a:ext cx="5954713" cy="421044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tilisateurs\colleta\Documents\RO\Dossier Tech\ALOS-2\haiti_Alos2_postEv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2743200"/>
            <a:ext cx="5711673" cy="40386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a:solidFill>
                  <a:srgbClr val="FFFFFF"/>
                </a:solidFill>
                <a:latin typeface="Arial"/>
                <a:cs typeface="Arial"/>
              </a:rPr>
              <a:t>Existing Data : ALOS-2</a:t>
            </a:r>
            <a:endParaRPr kumimoji="0" lang="en-US" sz="2000"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sp>
        <p:nvSpPr>
          <p:cNvPr id="10" name="ZoneTexte 9"/>
          <p:cNvSpPr txBox="1"/>
          <p:nvPr/>
        </p:nvSpPr>
        <p:spPr>
          <a:xfrm>
            <a:off x="152400" y="1273125"/>
            <a:ext cx="5334000" cy="1200329"/>
          </a:xfrm>
          <a:prstGeom prst="rect">
            <a:avLst/>
          </a:prstGeom>
          <a:noFill/>
        </p:spPr>
        <p:txBody>
          <a:bodyPr wrap="square" rtlCol="0">
            <a:spAutoFit/>
          </a:bodyPr>
          <a:lstStyle/>
          <a:p>
            <a:pPr algn="ctr"/>
            <a:r>
              <a:rPr lang="en-US" b="1" dirty="0"/>
              <a:t>Pre event :</a:t>
            </a:r>
            <a:br>
              <a:rPr lang="en-US" b="1" dirty="0"/>
            </a:br>
            <a:r>
              <a:rPr lang="en-US" b="1" dirty="0"/>
              <a:t>05/06/2016 T16:48:40</a:t>
            </a:r>
            <a:br>
              <a:rPr lang="en-US" b="1" dirty="0"/>
            </a:br>
            <a:r>
              <a:rPr lang="en-US" b="1" dirty="0"/>
              <a:t>24/04/2016 T16:48:40</a:t>
            </a:r>
            <a:br>
              <a:rPr lang="en-US" b="1" dirty="0"/>
            </a:br>
            <a:r>
              <a:rPr lang="en-US" b="1" dirty="0"/>
              <a:t>08/05/2016 T16:48:48</a:t>
            </a:r>
          </a:p>
        </p:txBody>
      </p:sp>
      <p:sp>
        <p:nvSpPr>
          <p:cNvPr id="11" name="ZoneTexte 10"/>
          <p:cNvSpPr txBox="1"/>
          <p:nvPr/>
        </p:nvSpPr>
        <p:spPr>
          <a:xfrm>
            <a:off x="5867400" y="1542871"/>
            <a:ext cx="3276600" cy="1200329"/>
          </a:xfrm>
          <a:prstGeom prst="rect">
            <a:avLst/>
          </a:prstGeom>
          <a:noFill/>
        </p:spPr>
        <p:txBody>
          <a:bodyPr wrap="square" rtlCol="0">
            <a:spAutoFit/>
          </a:bodyPr>
          <a:lstStyle/>
          <a:p>
            <a:pPr algn="ctr"/>
            <a:r>
              <a:rPr lang="en-US" b="1" dirty="0"/>
              <a:t>Post event :</a:t>
            </a:r>
          </a:p>
          <a:p>
            <a:pPr algn="ctr"/>
            <a:r>
              <a:rPr lang="en-US" b="1" dirty="0"/>
              <a:t>20/11/2016 T16:47:25</a:t>
            </a:r>
          </a:p>
          <a:p>
            <a:pPr algn="ctr"/>
            <a:r>
              <a:rPr lang="en-US" b="1" dirty="0"/>
              <a:t>06/11/2016 T16:47:25</a:t>
            </a:r>
          </a:p>
          <a:p>
            <a:pPr algn="ctr"/>
            <a:r>
              <a:rPr lang="en-US" b="1" dirty="0"/>
              <a:t>05/10/2016 </a:t>
            </a:r>
            <a:r>
              <a:rPr lang="en-US" b="1" dirty="0" smtClean="0"/>
              <a:t>T05:02:05</a:t>
            </a:r>
            <a:endParaRPr lang="en-US" b="1" dirty="0"/>
          </a:p>
        </p:txBody>
      </p:sp>
    </p:spTree>
    <p:extLst>
      <p:ext uri="{BB962C8B-B14F-4D97-AF65-F5344CB8AC3E}">
        <p14:creationId xmlns:p14="http://schemas.microsoft.com/office/powerpoint/2010/main" val="38075113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6AA6AB1-06A8-4F22-9426-BBA463BEEACE}" type="slidenum">
              <a:rPr lang="en-GB" smtClean="0"/>
              <a:t>21</a:t>
            </a:fld>
            <a:endParaRPr lang="en-GB"/>
          </a:p>
        </p:txBody>
      </p:sp>
      <p:sp>
        <p:nvSpPr>
          <p:cNvPr id="8"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a:solidFill>
                  <a:srgbClr val="FFFFFF"/>
                </a:solidFill>
                <a:latin typeface="Arial"/>
                <a:cs typeface="Arial"/>
              </a:rPr>
              <a:t>Existing Data : </a:t>
            </a:r>
            <a:r>
              <a:rPr lang="en-US" sz="2800" b="1" kern="0" noProof="0" dirty="0" smtClean="0">
                <a:solidFill>
                  <a:srgbClr val="FFFFFF"/>
                </a:solidFill>
                <a:latin typeface="Arial"/>
                <a:cs typeface="Arial"/>
              </a:rPr>
              <a:t>ALOS-2</a:t>
            </a:r>
            <a:br>
              <a:rPr lang="en-US" sz="2800" b="1" kern="0" noProof="0" dirty="0" smtClean="0">
                <a:solidFill>
                  <a:srgbClr val="FFFFFF"/>
                </a:solidFill>
                <a:latin typeface="Arial"/>
                <a:cs typeface="Arial"/>
              </a:rPr>
            </a:br>
            <a:r>
              <a:rPr lang="en-US" sz="2400" b="1" kern="0" noProof="0" dirty="0" smtClean="0">
                <a:solidFill>
                  <a:srgbClr val="FFFFFF"/>
                </a:solidFill>
                <a:latin typeface="Arial"/>
                <a:cs typeface="Arial"/>
              </a:rPr>
              <a:t>(Flood Pilot Data)</a:t>
            </a:r>
            <a:endParaRPr kumimoji="0" lang="en-US"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sp>
        <p:nvSpPr>
          <p:cNvPr id="11" name="ZoneTexte 10"/>
          <p:cNvSpPr txBox="1"/>
          <p:nvPr/>
        </p:nvSpPr>
        <p:spPr>
          <a:xfrm>
            <a:off x="6766558" y="1371600"/>
            <a:ext cx="2377441" cy="3139321"/>
          </a:xfrm>
          <a:prstGeom prst="rect">
            <a:avLst/>
          </a:prstGeom>
          <a:noFill/>
        </p:spPr>
        <p:txBody>
          <a:bodyPr wrap="square" rtlCol="0">
            <a:spAutoFit/>
          </a:bodyPr>
          <a:lstStyle/>
          <a:p>
            <a:pPr algn="r"/>
            <a:r>
              <a:rPr lang="en-US" b="1" dirty="0" smtClean="0"/>
              <a:t>Alos-2</a:t>
            </a:r>
          </a:p>
          <a:p>
            <a:pPr algn="r"/>
            <a:r>
              <a:rPr lang="en-US" b="1" dirty="0" smtClean="0"/>
              <a:t>Post Event</a:t>
            </a:r>
          </a:p>
          <a:p>
            <a:pPr algn="r"/>
            <a:endParaRPr lang="en-US" b="1" dirty="0" smtClean="0"/>
          </a:p>
          <a:p>
            <a:pPr algn="r"/>
            <a:r>
              <a:rPr lang="en-US" b="1" dirty="0" smtClean="0"/>
              <a:t>JAPAN-JAXA-ALOS2-EICS </a:t>
            </a:r>
          </a:p>
          <a:p>
            <a:pPr algn="r"/>
            <a:r>
              <a:rPr lang="en-US" b="1" dirty="0"/>
              <a:t>05/10/2016 T05:02:05</a:t>
            </a:r>
          </a:p>
          <a:p>
            <a:pPr algn="r"/>
            <a:r>
              <a:rPr lang="en-US" b="1" dirty="0" smtClean="0"/>
              <a:t> </a:t>
            </a:r>
          </a:p>
          <a:p>
            <a:pPr algn="r"/>
            <a:endParaRPr lang="en-US" b="1" dirty="0" smtClean="0"/>
          </a:p>
          <a:p>
            <a:pPr algn="r"/>
            <a:r>
              <a:rPr lang="en-US" b="1" dirty="0" smtClean="0"/>
              <a:t>155218</a:t>
            </a:r>
          </a:p>
          <a:p>
            <a:pPr algn="r"/>
            <a:r>
              <a:rPr lang="en-US" b="1" dirty="0" smtClean="0"/>
              <a:t>155153</a:t>
            </a:r>
            <a:endParaRPr lang="en-US" b="1" dirty="0"/>
          </a:p>
        </p:txBody>
      </p:sp>
      <p:pic>
        <p:nvPicPr>
          <p:cNvPr id="5122" name="Picture 2" descr="D:\Utilisateurs\colleta\Documents\RO\Inventaire Image\ALOS-2\0000114828\0000114828_001001_ALOS2127910360-161005\BRS-HH-ALOS2127910360-161005-FBDR1.5RUA.jpg"/>
          <p:cNvPicPr>
            <a:picLocks noChangeAspect="1" noChangeArrowheads="1"/>
          </p:cNvPicPr>
          <p:nvPr/>
        </p:nvPicPr>
        <p:blipFill rotWithShape="1">
          <a:blip r:embed="rId3">
            <a:extLst>
              <a:ext uri="{28A0092B-C50C-407E-A947-70E740481C1C}">
                <a14:useLocalDpi xmlns:a14="http://schemas.microsoft.com/office/drawing/2010/main" val="0"/>
              </a:ext>
            </a:extLst>
          </a:blip>
          <a:srcRect t="47739"/>
          <a:stretch/>
        </p:blipFill>
        <p:spPr bwMode="auto">
          <a:xfrm>
            <a:off x="-9526" y="1143000"/>
            <a:ext cx="6791326" cy="343473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Utilisateurs\colleta\Documents\RO\Inventaire Image\ALOS-2\0000114829\BRS-HH-ALOS2127910350-161005-FBDR1.5RUA.jpg"/>
          <p:cNvPicPr>
            <a:picLocks noChangeAspect="1" noChangeArrowheads="1"/>
          </p:cNvPicPr>
          <p:nvPr/>
        </p:nvPicPr>
        <p:blipFill rotWithShape="1">
          <a:blip r:embed="rId4">
            <a:extLst>
              <a:ext uri="{28A0092B-C50C-407E-A947-70E740481C1C}">
                <a14:useLocalDpi xmlns:a14="http://schemas.microsoft.com/office/drawing/2010/main" val="0"/>
              </a:ext>
            </a:extLst>
          </a:blip>
          <a:srcRect t="1739" b="46464"/>
          <a:stretch/>
        </p:blipFill>
        <p:spPr bwMode="auto">
          <a:xfrm>
            <a:off x="-24766" y="3453780"/>
            <a:ext cx="6791325" cy="3404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1526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Utilisateurs\colleta\Documents\RO\Dossier Tech\TerraSAR-X\haiti_TerraSAR-X_postEvent.jpg"/>
          <p:cNvPicPr>
            <a:picLocks noChangeAspect="1" noChangeArrowheads="1"/>
          </p:cNvPicPr>
          <p:nvPr/>
        </p:nvPicPr>
        <p:blipFill rotWithShape="1">
          <a:blip r:embed="rId3">
            <a:extLst>
              <a:ext uri="{28A0092B-C50C-407E-A947-70E740481C1C}">
                <a14:useLocalDpi xmlns:a14="http://schemas.microsoft.com/office/drawing/2010/main" val="0"/>
              </a:ext>
            </a:extLst>
          </a:blip>
          <a:srcRect l="1425" t="21586" r="15487" b="2015"/>
          <a:stretch/>
        </p:blipFill>
        <p:spPr bwMode="auto">
          <a:xfrm>
            <a:off x="0" y="1080121"/>
            <a:ext cx="9144000" cy="577788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66AA6AB1-06A8-4F22-9426-BBA463BEEACE}" type="slidenum">
              <a:rPr lang="en-GB" smtClean="0"/>
              <a:t>22</a:t>
            </a:fld>
            <a:endParaRPr lang="en-GB"/>
          </a:p>
        </p:txBody>
      </p:sp>
      <p:sp>
        <p:nvSpPr>
          <p:cNvPr id="8"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a:solidFill>
                  <a:srgbClr val="FFFFFF"/>
                </a:solidFill>
                <a:latin typeface="Arial"/>
                <a:cs typeface="Arial"/>
              </a:rPr>
              <a:t>Existing Data : </a:t>
            </a:r>
            <a:endParaRPr lang="en-US" sz="2800" b="1" kern="0" noProof="0" dirty="0" smtClean="0">
              <a:solidFill>
                <a:srgbClr val="FFFFFF"/>
              </a:solidFill>
              <a:latin typeface="Arial"/>
              <a:cs typeface="Arial"/>
            </a:endParaRPr>
          </a:p>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err="1" smtClean="0">
                <a:solidFill>
                  <a:srgbClr val="FFFFFF"/>
                </a:solidFill>
                <a:latin typeface="Arial"/>
                <a:cs typeface="Arial"/>
              </a:rPr>
              <a:t>TerraSAR</a:t>
            </a:r>
            <a:r>
              <a:rPr lang="en-US" sz="2800" b="1" kern="0" noProof="0" dirty="0" smtClean="0">
                <a:solidFill>
                  <a:srgbClr val="FFFFFF"/>
                </a:solidFill>
                <a:latin typeface="Arial"/>
                <a:cs typeface="Arial"/>
              </a:rPr>
              <a:t>-X </a:t>
            </a:r>
            <a:r>
              <a:rPr lang="en-US" sz="2800" b="1" kern="0" noProof="0" dirty="0" err="1" smtClean="0">
                <a:solidFill>
                  <a:srgbClr val="FFFFFF"/>
                </a:solidFill>
                <a:latin typeface="Arial"/>
                <a:cs typeface="Arial"/>
              </a:rPr>
              <a:t>TanDEM</a:t>
            </a:r>
            <a:r>
              <a:rPr lang="en-US" sz="2800" b="1" kern="0" noProof="0" dirty="0" smtClean="0">
                <a:solidFill>
                  <a:srgbClr val="FFFFFF"/>
                </a:solidFill>
                <a:latin typeface="Arial"/>
                <a:cs typeface="Arial"/>
              </a:rPr>
              <a:t>-X</a:t>
            </a:r>
            <a:endParaRPr kumimoji="0" lang="en-US"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spTree>
    <p:extLst>
      <p:ext uri="{BB962C8B-B14F-4D97-AF65-F5344CB8AC3E}">
        <p14:creationId xmlns:p14="http://schemas.microsoft.com/office/powerpoint/2010/main" val="440326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a:solidFill>
                  <a:srgbClr val="FFFFFF"/>
                </a:solidFill>
                <a:latin typeface="Arial"/>
                <a:cs typeface="Arial"/>
              </a:rPr>
              <a:t>Existing Data : Radarsat-2</a:t>
            </a:r>
            <a:endParaRPr kumimoji="0" lang="en-US" sz="2000"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sp>
        <p:nvSpPr>
          <p:cNvPr id="10" name="ZoneTexte 9"/>
          <p:cNvSpPr txBox="1"/>
          <p:nvPr/>
        </p:nvSpPr>
        <p:spPr>
          <a:xfrm>
            <a:off x="5583076" y="1862078"/>
            <a:ext cx="3560924" cy="2862322"/>
          </a:xfrm>
          <a:prstGeom prst="rect">
            <a:avLst/>
          </a:prstGeom>
          <a:noFill/>
        </p:spPr>
        <p:txBody>
          <a:bodyPr wrap="square" rtlCol="0">
            <a:spAutoFit/>
          </a:bodyPr>
          <a:lstStyle/>
          <a:p>
            <a:pPr algn="ctr"/>
            <a:r>
              <a:rPr lang="en-US" b="1" dirty="0"/>
              <a:t>Pre event :</a:t>
            </a:r>
            <a:br>
              <a:rPr lang="en-US" b="1" dirty="0"/>
            </a:br>
            <a:r>
              <a:rPr lang="fr-FR" b="1" dirty="0"/>
              <a:t>11/02/2016 23:12</a:t>
            </a:r>
          </a:p>
          <a:p>
            <a:pPr algn="ctr" fontAlgn="b"/>
            <a:r>
              <a:rPr lang="fr-FR" b="1" dirty="0"/>
              <a:t>06/03/2016 23:12</a:t>
            </a:r>
          </a:p>
          <a:p>
            <a:pPr algn="ctr" fontAlgn="b"/>
            <a:r>
              <a:rPr lang="fr-FR" b="1" dirty="0"/>
              <a:t>30/03/2016 23:12</a:t>
            </a:r>
          </a:p>
          <a:p>
            <a:pPr algn="ctr" fontAlgn="ctr"/>
            <a:r>
              <a:rPr lang="fr-FR" b="1" dirty="0"/>
              <a:t>23/04/2016 23:12</a:t>
            </a:r>
          </a:p>
          <a:p>
            <a:pPr algn="ctr" fontAlgn="ctr"/>
            <a:r>
              <a:rPr lang="fr-FR" b="1" dirty="0"/>
              <a:t>17/05/2016 23:12</a:t>
            </a:r>
          </a:p>
          <a:p>
            <a:pPr algn="ctr" fontAlgn="ctr"/>
            <a:r>
              <a:rPr lang="fr-FR" b="1" dirty="0"/>
              <a:t>10/06/2016 23:12</a:t>
            </a:r>
          </a:p>
          <a:p>
            <a:pPr algn="ctr" fontAlgn="ctr"/>
            <a:r>
              <a:rPr lang="fr-FR" b="1" dirty="0"/>
              <a:t>04/07/2016 23:12</a:t>
            </a:r>
          </a:p>
          <a:p>
            <a:pPr algn="ctr" fontAlgn="ctr"/>
            <a:r>
              <a:rPr lang="fr-FR" b="1" dirty="0"/>
              <a:t>21/08/2016 23:12</a:t>
            </a:r>
          </a:p>
          <a:p>
            <a:pPr algn="ctr"/>
            <a:endParaRPr lang="en-US" b="1" dirty="0"/>
          </a:p>
        </p:txBody>
      </p:sp>
      <p:sp>
        <p:nvSpPr>
          <p:cNvPr id="11" name="ZoneTexte 10"/>
          <p:cNvSpPr txBox="1"/>
          <p:nvPr/>
        </p:nvSpPr>
        <p:spPr>
          <a:xfrm>
            <a:off x="5583076" y="4876800"/>
            <a:ext cx="3560924" cy="1477328"/>
          </a:xfrm>
          <a:prstGeom prst="rect">
            <a:avLst/>
          </a:prstGeom>
          <a:noFill/>
        </p:spPr>
        <p:txBody>
          <a:bodyPr wrap="square" rtlCol="0">
            <a:spAutoFit/>
          </a:bodyPr>
          <a:lstStyle/>
          <a:p>
            <a:pPr algn="ctr"/>
            <a:r>
              <a:rPr lang="en-US" b="1" dirty="0"/>
              <a:t>Post event :</a:t>
            </a:r>
          </a:p>
          <a:p>
            <a:pPr algn="ctr"/>
            <a:r>
              <a:rPr lang="en-US" b="1" dirty="0"/>
              <a:t>07/10/2016  10:56:04</a:t>
            </a:r>
            <a:br>
              <a:rPr lang="en-US" b="1" dirty="0"/>
            </a:br>
            <a:r>
              <a:rPr lang="en-US" b="1" dirty="0"/>
              <a:t>08/10/2016  23:12:13</a:t>
            </a:r>
            <a:br>
              <a:rPr lang="en-US" b="1" dirty="0"/>
            </a:br>
            <a:r>
              <a:rPr lang="en-US" b="1" dirty="0"/>
              <a:t>01/11/2016  23:12:12</a:t>
            </a:r>
            <a:br>
              <a:rPr lang="en-US" b="1" dirty="0"/>
            </a:br>
            <a:r>
              <a:rPr lang="en-US" b="1" dirty="0"/>
              <a:t>25/11/2016  23:12:10</a:t>
            </a:r>
          </a:p>
        </p:txBody>
      </p:sp>
      <p:pic>
        <p:nvPicPr>
          <p:cNvPr id="9" name="Image 8" descr="Full Quickloo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198"/>
          <a:stretch/>
        </p:blipFill>
        <p:spPr bwMode="auto">
          <a:xfrm>
            <a:off x="0" y="4173997"/>
            <a:ext cx="5564289" cy="2684003"/>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descr="Full Quicklo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15931"/>
            <a:ext cx="5526584" cy="2962014"/>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5526584" y="1259904"/>
            <a:ext cx="3617416" cy="369332"/>
          </a:xfrm>
          <a:prstGeom prst="rect">
            <a:avLst/>
          </a:prstGeom>
          <a:noFill/>
        </p:spPr>
        <p:txBody>
          <a:bodyPr wrap="square" rtlCol="0">
            <a:spAutoFit/>
          </a:bodyPr>
          <a:lstStyle/>
          <a:p>
            <a:pPr algn="ctr"/>
            <a:r>
              <a:rPr lang="en-US" b="1" u="sng" dirty="0"/>
              <a:t>Two areas</a:t>
            </a:r>
          </a:p>
        </p:txBody>
      </p:sp>
    </p:spTree>
    <p:extLst>
      <p:ext uri="{BB962C8B-B14F-4D97-AF65-F5344CB8AC3E}">
        <p14:creationId xmlns:p14="http://schemas.microsoft.com/office/powerpoint/2010/main" val="10720074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a:solidFill>
                  <a:srgbClr val="FFFFFF"/>
                </a:solidFill>
                <a:latin typeface="Arial"/>
                <a:cs typeface="Arial"/>
              </a:rPr>
              <a:t>Existing Data : SPOT 6/7</a:t>
            </a:r>
            <a:endParaRPr kumimoji="0" lang="en-US" sz="2000"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pic>
        <p:nvPicPr>
          <p:cNvPr id="6146" name="Picture 2" descr="D:\Utilisateurs\colleta\Documents\RO\Dossier Tech\SPOT\haiti_spot_postevent_v3_cloudsMax75_100dpi.jpg"/>
          <p:cNvPicPr>
            <a:picLocks noChangeAspect="1" noChangeArrowheads="1"/>
          </p:cNvPicPr>
          <p:nvPr/>
        </p:nvPicPr>
        <p:blipFill rotWithShape="1">
          <a:blip r:embed="rId3">
            <a:extLst>
              <a:ext uri="{28A0092B-C50C-407E-A947-70E740481C1C}">
                <a14:useLocalDpi xmlns:a14="http://schemas.microsoft.com/office/drawing/2010/main" val="0"/>
              </a:ext>
            </a:extLst>
          </a:blip>
          <a:srcRect l="1573" t="2065" r="1348" b="3007"/>
          <a:stretch/>
        </p:blipFill>
        <p:spPr bwMode="auto">
          <a:xfrm>
            <a:off x="145550" y="2057400"/>
            <a:ext cx="8876872" cy="48006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45550" y="1135832"/>
            <a:ext cx="8745877" cy="923330"/>
          </a:xfrm>
          <a:prstGeom prst="rect">
            <a:avLst/>
          </a:prstGeom>
        </p:spPr>
        <p:txBody>
          <a:bodyPr wrap="square">
            <a:spAutoFit/>
          </a:bodyPr>
          <a:lstStyle/>
          <a:p>
            <a:pPr algn="ctr" fontAlgn="ctr"/>
            <a:r>
              <a:rPr lang="fr-FR" b="1" dirty="0"/>
              <a:t>The </a:t>
            </a:r>
            <a:r>
              <a:rPr lang="fr-FR" b="1" dirty="0" err="1"/>
              <a:t>entire</a:t>
            </a:r>
            <a:r>
              <a:rPr lang="fr-FR" b="1" dirty="0"/>
              <a:t> AOI has been </a:t>
            </a:r>
            <a:r>
              <a:rPr lang="fr-FR" b="1" dirty="0" err="1"/>
              <a:t>covered</a:t>
            </a:r>
            <a:r>
              <a:rPr lang="fr-FR" b="1" dirty="0"/>
              <a:t> on </a:t>
            </a:r>
            <a:r>
              <a:rPr lang="fr-FR" b="1" dirty="0" err="1"/>
              <a:t>February</a:t>
            </a:r>
            <a:r>
              <a:rPr lang="fr-FR" b="1" dirty="0"/>
              <a:t> 1st and 14,  3 images cloud free</a:t>
            </a:r>
          </a:p>
          <a:p>
            <a:pPr algn="ctr" fontAlgn="ctr"/>
            <a:r>
              <a:rPr lang="fr-FR" b="1" dirty="0" err="1"/>
              <a:t>Pre</a:t>
            </a:r>
            <a:r>
              <a:rPr lang="fr-FR" b="1" dirty="0"/>
              <a:t> Event : 25/06/2016 – 26/01/2016</a:t>
            </a:r>
          </a:p>
          <a:p>
            <a:pPr algn="ctr" fontAlgn="ctr"/>
            <a:r>
              <a:rPr lang="fr-FR" b="1" dirty="0"/>
              <a:t>Post Event : 08/10/2016</a:t>
            </a:r>
          </a:p>
        </p:txBody>
      </p:sp>
    </p:spTree>
    <p:extLst>
      <p:ext uri="{BB962C8B-B14F-4D97-AF65-F5344CB8AC3E}">
        <p14:creationId xmlns:p14="http://schemas.microsoft.com/office/powerpoint/2010/main" val="10248991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a:solidFill>
                  <a:srgbClr val="FFFFFF"/>
                </a:solidFill>
                <a:latin typeface="Arial"/>
                <a:cs typeface="Arial"/>
              </a:rPr>
              <a:t>Existing Data : SPOT 6/7</a:t>
            </a:r>
            <a:endParaRPr kumimoji="0" lang="en-US" sz="2000"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pic>
        <p:nvPicPr>
          <p:cNvPr id="2050" name="Picture 2" descr="D:\Utilisateurs\colleta\Desktop\DS_SPOT7_201702141503065_FR1_FR1_SE1_SE1_W074N18_01790.jpeg"/>
          <p:cNvPicPr>
            <a:picLocks noChangeAspect="1" noChangeArrowheads="1"/>
          </p:cNvPicPr>
          <p:nvPr/>
        </p:nvPicPr>
        <p:blipFill rotWithShape="1">
          <a:blip r:embed="rId3">
            <a:extLst>
              <a:ext uri="{28A0092B-C50C-407E-A947-70E740481C1C}">
                <a14:useLocalDpi xmlns:a14="http://schemas.microsoft.com/office/drawing/2010/main" val="0"/>
              </a:ext>
            </a:extLst>
          </a:blip>
          <a:srcRect l="652" t="7000" r="889"/>
          <a:stretch/>
        </p:blipFill>
        <p:spPr bwMode="auto">
          <a:xfrm>
            <a:off x="399495" y="1409700"/>
            <a:ext cx="4220222" cy="35433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tilisateurs\colleta\Desktop\DS_SPOT7_201702141502435_FR1_FR1_SE1_SE1_W074N18_02845.jpeg"/>
          <p:cNvPicPr>
            <a:picLocks noChangeAspect="1" noChangeArrowheads="1"/>
          </p:cNvPicPr>
          <p:nvPr/>
        </p:nvPicPr>
        <p:blipFill rotWithShape="1">
          <a:blip r:embed="rId4">
            <a:extLst>
              <a:ext uri="{28A0092B-C50C-407E-A947-70E740481C1C}">
                <a14:useLocalDpi xmlns:a14="http://schemas.microsoft.com/office/drawing/2010/main" val="0"/>
              </a:ext>
            </a:extLst>
          </a:blip>
          <a:srcRect l="889" r="1558" b="14243"/>
          <a:stretch/>
        </p:blipFill>
        <p:spPr bwMode="auto">
          <a:xfrm>
            <a:off x="4657817" y="1409700"/>
            <a:ext cx="4181383"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090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400" b="1" kern="0" noProof="0" dirty="0" smtClean="0">
                <a:solidFill>
                  <a:srgbClr val="FFFFFF"/>
                </a:solidFill>
                <a:latin typeface="Arial"/>
                <a:cs typeface="Arial"/>
              </a:rPr>
              <a:t>Ro Acquisition Plan – Zoom Areas</a:t>
            </a:r>
            <a:endParaRPr kumimoji="0" lang="en-US" sz="2400"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sp>
        <p:nvSpPr>
          <p:cNvPr id="11" name="ZoneTexte 10"/>
          <p:cNvSpPr txBox="1"/>
          <p:nvPr/>
        </p:nvSpPr>
        <p:spPr>
          <a:xfrm>
            <a:off x="0" y="5907437"/>
            <a:ext cx="9144000" cy="1077218"/>
          </a:xfrm>
          <a:prstGeom prst="rect">
            <a:avLst/>
          </a:prstGeom>
          <a:noFill/>
        </p:spPr>
        <p:txBody>
          <a:bodyPr wrap="square" rtlCol="0">
            <a:spAutoFit/>
          </a:bodyPr>
          <a:lstStyle/>
          <a:p>
            <a:pPr algn="ctr"/>
            <a:r>
              <a:rPr lang="en-US" sz="1600" b="1" dirty="0" smtClean="0"/>
              <a:t>Environment / Agriculture monitoring : a key to success</a:t>
            </a:r>
          </a:p>
          <a:p>
            <a:pPr algn="ctr"/>
            <a:endParaRPr lang="en-US" sz="1600" b="1" dirty="0" smtClean="0"/>
          </a:p>
          <a:p>
            <a:pPr algn="ctr"/>
            <a:r>
              <a:rPr lang="en-US" sz="1600" b="1" dirty="0" err="1" smtClean="0"/>
              <a:t>Macaya</a:t>
            </a:r>
            <a:r>
              <a:rPr lang="en-US" sz="1600" b="1" dirty="0" smtClean="0"/>
              <a:t> </a:t>
            </a:r>
            <a:r>
              <a:rPr lang="en-US" sz="1600" b="1" dirty="0"/>
              <a:t>National </a:t>
            </a:r>
            <a:r>
              <a:rPr lang="en-US" sz="1600" b="1" dirty="0" smtClean="0"/>
              <a:t>Park : </a:t>
            </a:r>
            <a:r>
              <a:rPr lang="en-US" sz="1600" dirty="0" smtClean="0"/>
              <a:t>a </a:t>
            </a:r>
            <a:r>
              <a:rPr lang="en-US" sz="1600" dirty="0"/>
              <a:t>biosphere reserve by UNESCO (</a:t>
            </a:r>
            <a:r>
              <a:rPr lang="en-US" sz="1600" dirty="0" smtClean="0"/>
              <a:t>2016)</a:t>
            </a:r>
            <a:endParaRPr lang="en-US" sz="1600" b="1" dirty="0" smtClean="0"/>
          </a:p>
          <a:p>
            <a:pPr algn="ctr"/>
            <a:endParaRPr lang="en-US" sz="1600" b="1" dirty="0"/>
          </a:p>
        </p:txBody>
      </p:sp>
      <p:sp>
        <p:nvSpPr>
          <p:cNvPr id="2" name="AutoShape 2" descr="http://binaryapi.ap.org/dacaa5d37f76464b83ae3688adf09c0f/460x.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47" name="Picture 3" descr="D:\Utilisateurs\colleta\Documents\RO\3 - Meeting\17 03 16 WGD\devasted land.jpg"/>
          <p:cNvPicPr>
            <a:picLocks noChangeAspect="1" noChangeArrowheads="1"/>
          </p:cNvPicPr>
          <p:nvPr/>
        </p:nvPicPr>
        <p:blipFill rotWithShape="1">
          <a:blip r:embed="rId3">
            <a:extLst>
              <a:ext uri="{28A0092B-C50C-407E-A947-70E740481C1C}">
                <a14:useLocalDpi xmlns:a14="http://schemas.microsoft.com/office/drawing/2010/main" val="0"/>
              </a:ext>
            </a:extLst>
          </a:blip>
          <a:srcRect t="7404"/>
          <a:stretch/>
        </p:blipFill>
        <p:spPr bwMode="auto">
          <a:xfrm>
            <a:off x="0" y="1143000"/>
            <a:ext cx="9144000" cy="47644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06727" y="5551710"/>
            <a:ext cx="3124573" cy="307777"/>
          </a:xfrm>
          <a:prstGeom prst="rect">
            <a:avLst/>
          </a:prstGeom>
        </p:spPr>
        <p:txBody>
          <a:bodyPr wrap="none">
            <a:spAutoFit/>
          </a:bodyPr>
          <a:lstStyle/>
          <a:p>
            <a:r>
              <a:rPr lang="en-US" sz="1400" dirty="0">
                <a:solidFill>
                  <a:schemeClr val="bg1"/>
                </a:solidFill>
              </a:rPr>
              <a:t>Rebecca Blackwell/Associated Press</a:t>
            </a:r>
            <a:endParaRPr lang="fr-FR" sz="1400" dirty="0">
              <a:solidFill>
                <a:schemeClr val="bg1"/>
              </a:solidFill>
            </a:endParaRPr>
          </a:p>
        </p:txBody>
      </p:sp>
    </p:spTree>
    <p:extLst>
      <p:ext uri="{BB962C8B-B14F-4D97-AF65-F5344CB8AC3E}">
        <p14:creationId xmlns:p14="http://schemas.microsoft.com/office/powerpoint/2010/main" val="571899162"/>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Utilisateurs\colleta\Documents\RO\Photo\20170210_Arbres detruits Sud Ouest Hait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54" r="2226"/>
          <a:stretch/>
        </p:blipFill>
        <p:spPr bwMode="auto">
          <a:xfrm>
            <a:off x="0" y="1080120"/>
            <a:ext cx="9144000" cy="57778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400" b="1" kern="0" noProof="0" dirty="0" smtClean="0">
                <a:solidFill>
                  <a:srgbClr val="FFFFFF"/>
                </a:solidFill>
                <a:latin typeface="Arial"/>
                <a:cs typeface="Arial"/>
              </a:rPr>
              <a:t>Ro Acquisition Plan – Zoom Areas</a:t>
            </a:r>
            <a:endParaRPr kumimoji="0" lang="en-US" sz="2400"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sp>
        <p:nvSpPr>
          <p:cNvPr id="2" name="AutoShape 2" descr="http://binaryapi.ap.org/dacaa5d37f76464b83ae3688adf09c0f/460x.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Rectangle 7"/>
          <p:cNvSpPr/>
          <p:nvPr/>
        </p:nvSpPr>
        <p:spPr>
          <a:xfrm>
            <a:off x="6553200" y="6477000"/>
            <a:ext cx="2662908" cy="307777"/>
          </a:xfrm>
          <a:prstGeom prst="rect">
            <a:avLst/>
          </a:prstGeom>
        </p:spPr>
        <p:txBody>
          <a:bodyPr wrap="none">
            <a:spAutoFit/>
          </a:bodyPr>
          <a:lstStyle/>
          <a:p>
            <a:r>
              <a:rPr lang="en-US" sz="1400" dirty="0" smtClean="0">
                <a:solidFill>
                  <a:schemeClr val="bg1"/>
                </a:solidFill>
              </a:rPr>
              <a:t>South West of Haiti 10.02.2017</a:t>
            </a:r>
            <a:endParaRPr lang="fr-FR" sz="1400" dirty="0">
              <a:solidFill>
                <a:schemeClr val="bg1"/>
              </a:solidFill>
            </a:endParaRPr>
          </a:p>
        </p:txBody>
      </p:sp>
    </p:spTree>
    <p:extLst>
      <p:ext uri="{BB962C8B-B14F-4D97-AF65-F5344CB8AC3E}">
        <p14:creationId xmlns:p14="http://schemas.microsoft.com/office/powerpoint/2010/main" val="2539547375"/>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4628312" y="1143000"/>
            <a:ext cx="4442717" cy="5647700"/>
          </a:xfrm>
          <a:prstGeom prst="rect">
            <a:avLst/>
          </a:prstGeom>
          <a:noFill/>
        </p:spPr>
        <p:txBody>
          <a:bodyPr wrap="square" rtlCol="0">
            <a:spAutoFit/>
          </a:bodyPr>
          <a:lstStyle/>
          <a:p>
            <a:pPr algn="ctr"/>
            <a:r>
              <a:rPr lang="en-US" sz="1600" b="1" u="sng" dirty="0" smtClean="0">
                <a:solidFill>
                  <a:schemeClr val="tx2"/>
                </a:solidFill>
              </a:rPr>
              <a:t>Several target already defined :</a:t>
            </a:r>
          </a:p>
          <a:p>
            <a:pPr algn="ctr"/>
            <a:r>
              <a:rPr lang="en-US" sz="1600" b="1" dirty="0" err="1"/>
              <a:t>Macaya</a:t>
            </a:r>
            <a:r>
              <a:rPr lang="en-US" sz="1600" b="1" dirty="0"/>
              <a:t> National Park</a:t>
            </a:r>
          </a:p>
          <a:p>
            <a:pPr algn="ctr"/>
            <a:r>
              <a:rPr lang="en-US" sz="1600" b="1" dirty="0"/>
              <a:t>Urban Area </a:t>
            </a:r>
            <a:r>
              <a:rPr lang="en-US" sz="1600" dirty="0"/>
              <a:t>(Port </a:t>
            </a:r>
            <a:r>
              <a:rPr lang="en-US" sz="1600" dirty="0" err="1"/>
              <a:t>salut</a:t>
            </a:r>
            <a:r>
              <a:rPr lang="en-US" sz="1600" dirty="0"/>
              <a:t>, Les Cayes..)</a:t>
            </a:r>
          </a:p>
          <a:p>
            <a:pPr algn="ctr"/>
            <a:r>
              <a:rPr lang="en-US" sz="1600" b="1" dirty="0"/>
              <a:t>Infrastructures </a:t>
            </a:r>
            <a:r>
              <a:rPr lang="en-US" sz="1600" b="1" dirty="0" smtClean="0"/>
              <a:t>monitoring </a:t>
            </a:r>
            <a:r>
              <a:rPr lang="en-US" sz="1600" dirty="0" smtClean="0"/>
              <a:t>(Hospital..)</a:t>
            </a:r>
            <a:r>
              <a:rPr lang="en-US" sz="1600" dirty="0"/>
              <a:t/>
            </a:r>
            <a:br>
              <a:rPr lang="en-US" sz="1600" dirty="0"/>
            </a:br>
            <a:r>
              <a:rPr lang="en-US" sz="1600" b="1" dirty="0"/>
              <a:t>Population </a:t>
            </a:r>
            <a:r>
              <a:rPr lang="en-US" sz="1600" b="1" dirty="0" smtClean="0"/>
              <a:t>movement</a:t>
            </a:r>
            <a:br>
              <a:rPr lang="en-US" sz="1600" b="1" dirty="0" smtClean="0"/>
            </a:br>
            <a:r>
              <a:rPr lang="en-US" sz="1600" dirty="0"/>
              <a:t>(</a:t>
            </a:r>
            <a:r>
              <a:rPr lang="en-US" sz="1600" dirty="0">
                <a:sym typeface="Avenir Roman"/>
              </a:rPr>
              <a:t>Dame-Marie Corridor </a:t>
            </a:r>
            <a:r>
              <a:rPr lang="en-US" sz="1600" dirty="0" err="1">
                <a:sym typeface="Avenir Roman"/>
              </a:rPr>
              <a:t>Jérémie</a:t>
            </a:r>
            <a:r>
              <a:rPr lang="en-US" sz="1600" dirty="0">
                <a:sym typeface="Avenir Roman"/>
              </a:rPr>
              <a:t> </a:t>
            </a:r>
            <a:r>
              <a:rPr lang="en-US" sz="1600" dirty="0" smtClean="0">
                <a:sym typeface="Avenir Roman"/>
              </a:rPr>
              <a:t>)</a:t>
            </a:r>
            <a:endParaRPr lang="en-US" sz="1600" b="1" dirty="0"/>
          </a:p>
          <a:p>
            <a:pPr algn="ctr"/>
            <a:r>
              <a:rPr lang="en-US" sz="1600" b="1" dirty="0"/>
              <a:t>Coastline monitoring </a:t>
            </a:r>
            <a:br>
              <a:rPr lang="en-US" sz="1600" b="1" dirty="0"/>
            </a:br>
            <a:r>
              <a:rPr lang="en-US" sz="1600" dirty="0"/>
              <a:t>(</a:t>
            </a:r>
            <a:r>
              <a:rPr lang="en-US" sz="1600" dirty="0">
                <a:sym typeface="Avenir Roman"/>
              </a:rPr>
              <a:t>zone Les Cayes - </a:t>
            </a:r>
            <a:r>
              <a:rPr lang="en-US" sz="1600" dirty="0" err="1">
                <a:sym typeface="Avenir Roman"/>
              </a:rPr>
              <a:t>Jérémy</a:t>
            </a:r>
            <a:r>
              <a:rPr lang="en-US" sz="1600" dirty="0">
                <a:sym typeface="Avenir Roman"/>
              </a:rPr>
              <a:t> )</a:t>
            </a:r>
            <a:endParaRPr lang="en-US" sz="1600" dirty="0"/>
          </a:p>
          <a:p>
            <a:pPr algn="ctr"/>
            <a:endParaRPr lang="en-US" sz="1600" dirty="0"/>
          </a:p>
          <a:p>
            <a:pPr algn="ctr"/>
            <a:r>
              <a:rPr lang="en-US" sz="1600" b="1" dirty="0"/>
              <a:t>Erosion of mountain </a:t>
            </a:r>
            <a:r>
              <a:rPr lang="en-US" sz="1600" b="1" dirty="0" smtClean="0"/>
              <a:t>area to the sea</a:t>
            </a:r>
            <a:r>
              <a:rPr lang="en-US" sz="1600" b="1" dirty="0"/>
              <a:t/>
            </a:r>
            <a:br>
              <a:rPr lang="en-US" sz="1600" b="1" dirty="0"/>
            </a:br>
            <a:r>
              <a:rPr lang="en-US" sz="1600" b="1" dirty="0"/>
              <a:t>Pine </a:t>
            </a:r>
            <a:r>
              <a:rPr lang="en-US" sz="1600" b="1" dirty="0" smtClean="0"/>
              <a:t>forests, Situation </a:t>
            </a:r>
            <a:r>
              <a:rPr lang="en-US" sz="1600" b="1" dirty="0"/>
              <a:t>of the cocoa, coffee and the cashew nut </a:t>
            </a:r>
            <a:r>
              <a:rPr lang="en-US" sz="1600" b="1" dirty="0" smtClean="0"/>
              <a:t>culture,</a:t>
            </a:r>
            <a:endParaRPr lang="en-US" sz="1600" b="1" dirty="0"/>
          </a:p>
          <a:p>
            <a:pPr algn="ctr"/>
            <a:r>
              <a:rPr lang="en-US" sz="1600" b="1" dirty="0"/>
              <a:t>Landslide </a:t>
            </a:r>
            <a:r>
              <a:rPr lang="en-US" sz="1600" b="1" dirty="0" smtClean="0"/>
              <a:t>Area, Watershed …</a:t>
            </a:r>
          </a:p>
          <a:p>
            <a:pPr algn="ctr"/>
            <a:endParaRPr lang="en-US" sz="1600" b="1" dirty="0"/>
          </a:p>
          <a:p>
            <a:pPr algn="ctr"/>
            <a:r>
              <a:rPr lang="en-US" sz="1600" b="1" dirty="0" smtClean="0">
                <a:solidFill>
                  <a:schemeClr val="accent3">
                    <a:lumMod val="50000"/>
                  </a:schemeClr>
                </a:solidFill>
              </a:rPr>
              <a:t>Users input still being received</a:t>
            </a:r>
            <a:br>
              <a:rPr lang="en-US" sz="1600" b="1" dirty="0" smtClean="0">
                <a:solidFill>
                  <a:schemeClr val="accent3">
                    <a:lumMod val="50000"/>
                  </a:schemeClr>
                </a:solidFill>
              </a:rPr>
            </a:br>
            <a:r>
              <a:rPr lang="en-US" sz="1600" b="1" dirty="0" smtClean="0">
                <a:solidFill>
                  <a:schemeClr val="accent3">
                    <a:lumMod val="50000"/>
                  </a:schemeClr>
                </a:solidFill>
              </a:rPr>
              <a:t>analysis in ROOP late March</a:t>
            </a:r>
            <a:endParaRPr lang="en-US" sz="1600" b="1" dirty="0">
              <a:solidFill>
                <a:schemeClr val="accent3">
                  <a:lumMod val="50000"/>
                </a:schemeClr>
              </a:solidFill>
            </a:endParaRPr>
          </a:p>
          <a:p>
            <a:pPr algn="l"/>
            <a:endParaRPr lang="en-US" sz="1600" b="1" dirty="0"/>
          </a:p>
          <a:p>
            <a:pPr algn="l"/>
            <a:r>
              <a:rPr lang="en-US" sz="1600" b="1" u="sng" dirty="0"/>
              <a:t>VHR Optical</a:t>
            </a:r>
            <a:r>
              <a:rPr lang="en-US" sz="1600" b="1" dirty="0"/>
              <a:t> </a:t>
            </a:r>
            <a:r>
              <a:rPr lang="en-US" sz="1600" b="1" dirty="0" smtClean="0"/>
              <a:t>:</a:t>
            </a:r>
            <a:r>
              <a:rPr lang="en-US" sz="1200" b="1" dirty="0"/>
              <a:t> </a:t>
            </a:r>
            <a:r>
              <a:rPr lang="en-US" sz="1200" b="1" dirty="0" err="1" smtClean="0"/>
              <a:t>Pléiades</a:t>
            </a:r>
            <a:r>
              <a:rPr lang="en-US" sz="1200" b="1" dirty="0"/>
              <a:t>, (</a:t>
            </a:r>
            <a:r>
              <a:rPr lang="en-US" sz="1200" b="1" dirty="0" err="1"/>
              <a:t>GeoEye</a:t>
            </a:r>
            <a:r>
              <a:rPr lang="en-US" sz="1200" b="1" dirty="0"/>
              <a:t>, </a:t>
            </a:r>
            <a:r>
              <a:rPr lang="en-US" sz="1200" b="1" dirty="0" err="1"/>
              <a:t>Woldview</a:t>
            </a:r>
            <a:r>
              <a:rPr lang="en-US" sz="1200" b="1" dirty="0"/>
              <a:t> 1/2/3)</a:t>
            </a:r>
          </a:p>
          <a:p>
            <a:pPr algn="l"/>
            <a:r>
              <a:rPr lang="en-US" sz="1600" b="1" u="sng" dirty="0"/>
              <a:t>VHR SAR</a:t>
            </a:r>
            <a:r>
              <a:rPr lang="en-US" sz="1600" b="1" dirty="0"/>
              <a:t> :</a:t>
            </a:r>
            <a:r>
              <a:rPr lang="en-US" sz="1200" b="1" dirty="0"/>
              <a:t> </a:t>
            </a:r>
            <a:r>
              <a:rPr lang="en-US" sz="1200" b="1" dirty="0" smtClean="0"/>
              <a:t>Alos-2, CSK</a:t>
            </a:r>
            <a:r>
              <a:rPr lang="en-US" sz="1200" b="1" dirty="0"/>
              <a:t>, TSX, </a:t>
            </a:r>
            <a:r>
              <a:rPr lang="en-US" sz="1200" b="1" dirty="0" smtClean="0"/>
              <a:t>Radarsat-2 Spotlight</a:t>
            </a:r>
            <a:endParaRPr lang="en-US" sz="1200" b="1" dirty="0"/>
          </a:p>
          <a:p>
            <a:pPr algn="l"/>
            <a:endParaRPr lang="en-US" sz="1600" b="1" dirty="0"/>
          </a:p>
          <a:p>
            <a:pPr>
              <a:spcBef>
                <a:spcPts val="600"/>
              </a:spcBef>
            </a:pPr>
            <a:r>
              <a:rPr lang="en-US" sz="1600" b="1" dirty="0" smtClean="0"/>
              <a:t>Possible Update </a:t>
            </a:r>
            <a:r>
              <a:rPr lang="en-US" sz="1600" b="1" dirty="0"/>
              <a:t>frequency: </a:t>
            </a:r>
            <a:endParaRPr lang="fr-FR" sz="1600" dirty="0"/>
          </a:p>
          <a:p>
            <a:r>
              <a:rPr lang="fr-FR" sz="1600" dirty="0" err="1"/>
              <a:t>Every</a:t>
            </a:r>
            <a:r>
              <a:rPr lang="fr-FR" sz="1600" dirty="0"/>
              <a:t> 6 </a:t>
            </a:r>
            <a:r>
              <a:rPr lang="fr-FR" sz="1600" dirty="0" err="1"/>
              <a:t>months</a:t>
            </a:r>
            <a:r>
              <a:rPr lang="fr-FR" sz="1600" dirty="0"/>
              <a:t>; </a:t>
            </a:r>
            <a:r>
              <a:rPr lang="fr-FR" sz="1600" dirty="0" err="1"/>
              <a:t>tuned</a:t>
            </a:r>
            <a:r>
              <a:rPr lang="fr-FR" sz="1600" dirty="0"/>
              <a:t> to </a:t>
            </a:r>
            <a:r>
              <a:rPr lang="fr-FR" sz="1600" dirty="0" smtClean="0"/>
              <a:t>applications</a:t>
            </a:r>
          </a:p>
        </p:txBody>
      </p:sp>
      <p:pic>
        <p:nvPicPr>
          <p:cNvPr id="3074" name="Picture 2" descr="D:\Utilisateurs\colleta\Documents\RO\Inventaire Image\Geostore\Pléiades\DS_PHR1A_201512261529468_FR1_PX_W074N18_0206_02977.jpeg"/>
          <p:cNvPicPr>
            <a:picLocks noChangeAspect="1" noChangeArrowheads="1"/>
          </p:cNvPicPr>
          <p:nvPr/>
        </p:nvPicPr>
        <p:blipFill rotWithShape="1">
          <a:blip r:embed="rId3">
            <a:extLst>
              <a:ext uri="{28A0092B-C50C-407E-A947-70E740481C1C}">
                <a14:useLocalDpi xmlns:a14="http://schemas.microsoft.com/office/drawing/2010/main" val="0"/>
              </a:ext>
            </a:extLst>
          </a:blip>
          <a:srcRect t="19540"/>
          <a:stretch/>
        </p:blipFill>
        <p:spPr bwMode="auto">
          <a:xfrm>
            <a:off x="259360" y="1323833"/>
            <a:ext cx="4084040" cy="538176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400" b="1" kern="0" noProof="0" dirty="0" smtClean="0">
                <a:solidFill>
                  <a:srgbClr val="FFFFFF"/>
                </a:solidFill>
                <a:latin typeface="Arial"/>
                <a:cs typeface="Arial"/>
              </a:rPr>
              <a:t>Ro Acquisition Plan – Zoom Areas</a:t>
            </a:r>
            <a:endParaRPr kumimoji="0" lang="en-US" sz="2400"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spTree>
    <p:extLst>
      <p:ext uri="{BB962C8B-B14F-4D97-AF65-F5344CB8AC3E}">
        <p14:creationId xmlns:p14="http://schemas.microsoft.com/office/powerpoint/2010/main" val="3683313011"/>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6AA6AB1-06A8-4F22-9426-BBA463BEEACE}" type="slidenum">
              <a:rPr lang="en-GB" smtClean="0"/>
              <a:t>29</a:t>
            </a:fld>
            <a:endParaRPr lang="en-GB"/>
          </a:p>
        </p:txBody>
      </p:sp>
      <p:sp>
        <p:nvSpPr>
          <p:cNvPr id="8"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solidFill>
                <a:latin typeface="Arial"/>
                <a:cs typeface="Arial"/>
              </a:rPr>
              <a:t>Existing </a:t>
            </a:r>
            <a:r>
              <a:rPr lang="en-US" sz="2800" b="1" kern="0" noProof="0" dirty="0">
                <a:solidFill>
                  <a:schemeClr val="bg1"/>
                </a:solidFill>
                <a:latin typeface="Arial"/>
                <a:cs typeface="Arial"/>
              </a:rPr>
              <a:t>Data : </a:t>
            </a:r>
            <a:r>
              <a:rPr lang="en-US" sz="2800" b="1" kern="0" noProof="0" dirty="0" err="1" smtClean="0">
                <a:solidFill>
                  <a:schemeClr val="bg1"/>
                </a:solidFill>
                <a:latin typeface="Arial"/>
                <a:cs typeface="Arial"/>
              </a:rPr>
              <a:t>Pléiades</a:t>
            </a:r>
            <a:endParaRPr lang="en-US" sz="2800" b="1" kern="0" noProof="0" dirty="0" smtClean="0">
              <a:solidFill>
                <a:schemeClr val="bg1"/>
              </a:solidFill>
              <a:latin typeface="Arial"/>
              <a:cs typeface="Arial"/>
            </a:endParaRPr>
          </a:p>
        </p:txBody>
      </p:sp>
      <p:pic>
        <p:nvPicPr>
          <p:cNvPr id="4099" name="Picture 3" descr="D:\Utilisateurs\colleta\Documents\RO\Inventaire Image\Geostore\Pléiades\DS_PHR1A_201610071530048_FR1_PX_W075N18_1115_00596 (1).jpeg"/>
          <p:cNvPicPr>
            <a:picLocks noChangeAspect="1" noChangeArrowheads="1"/>
          </p:cNvPicPr>
          <p:nvPr/>
        </p:nvPicPr>
        <p:blipFill rotWithShape="1">
          <a:blip r:embed="rId3">
            <a:extLst>
              <a:ext uri="{28A0092B-C50C-407E-A947-70E740481C1C}">
                <a14:useLocalDpi xmlns:a14="http://schemas.microsoft.com/office/drawing/2010/main" val="0"/>
              </a:ext>
            </a:extLst>
          </a:blip>
          <a:srcRect t="24092" b="16212"/>
          <a:stretch/>
        </p:blipFill>
        <p:spPr bwMode="auto">
          <a:xfrm>
            <a:off x="0" y="5117026"/>
            <a:ext cx="9144000" cy="174097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Utilisateurs\colleta\Documents\RO\Dossier Tech\PHR\haiti_pleiades_postEvent_v3_cloudsMax75_100dpi.jpg"/>
          <p:cNvPicPr>
            <a:picLocks noChangeAspect="1" noChangeArrowheads="1"/>
          </p:cNvPicPr>
          <p:nvPr/>
        </p:nvPicPr>
        <p:blipFill rotWithShape="1">
          <a:blip r:embed="rId4">
            <a:extLst>
              <a:ext uri="{28A0092B-C50C-407E-A947-70E740481C1C}">
                <a14:useLocalDpi xmlns:a14="http://schemas.microsoft.com/office/drawing/2010/main" val="0"/>
              </a:ext>
            </a:extLst>
          </a:blip>
          <a:srcRect l="1551" t="19735" r="3961" b="22176"/>
          <a:stretch/>
        </p:blipFill>
        <p:spPr bwMode="auto">
          <a:xfrm>
            <a:off x="0" y="1143000"/>
            <a:ext cx="9144000" cy="397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351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tilisateurs\colleta\Documents\RO\Photo\20170210_Maison remplie de coquillages amenes par la m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082" b="18775"/>
          <a:stretch/>
        </p:blipFill>
        <p:spPr bwMode="auto">
          <a:xfrm>
            <a:off x="794" y="1143000"/>
            <a:ext cx="9143206" cy="41243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bwMode="auto">
          <a:xfrm>
            <a:off x="1975884" y="252228"/>
            <a:ext cx="5491716" cy="7383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ctr" eaLnBrk="1" hangingPunct="1"/>
            <a:r>
              <a:rPr lang="en-GB" altLang="ja-JP" sz="2000" b="0" dirty="0">
                <a:latin typeface="Tahoma" pitchFamily="-106" charset="0"/>
                <a:ea typeface="ＭＳ Ｐゴシック" pitchFamily="-106" charset="-128"/>
                <a:cs typeface="Tahoma" pitchFamily="-106" charset="0"/>
              </a:rPr>
              <a:t> </a:t>
            </a:r>
            <a:r>
              <a:rPr lang="en-GB" altLang="ja-JP" dirty="0">
                <a:latin typeface="+mj-lt"/>
                <a:ea typeface="ＭＳ Ｐゴシック" pitchFamily="-106" charset="-128"/>
                <a:cs typeface="Tahoma" pitchFamily="-106" charset="0"/>
              </a:rPr>
              <a:t>RO Status Overview</a:t>
            </a:r>
            <a:endParaRPr lang="en-US" dirty="0">
              <a:latin typeface="+mj-lt"/>
              <a:ea typeface="ＭＳ Ｐゴシック" pitchFamily="-106" charset="-128"/>
              <a:cs typeface="Tahoma" pitchFamily="-106" charset="0"/>
            </a:endParaRPr>
          </a:p>
        </p:txBody>
      </p:sp>
      <p:sp>
        <p:nvSpPr>
          <p:cNvPr id="4" name="Rectangle 4"/>
          <p:cNvSpPr>
            <a:spLocks noGrp="1" noChangeArrowheads="1"/>
          </p:cNvSpPr>
          <p:nvPr>
            <p:ph type="sldNum" sz="quarter" idx="10"/>
          </p:nvPr>
        </p:nvSpPr>
        <p:spPr>
          <a:xfrm>
            <a:off x="7278737" y="6567055"/>
            <a:ext cx="1639186" cy="205885"/>
          </a:xfrm>
        </p:spPr>
        <p:txBody>
          <a:bodyPr/>
          <a:lstStyle>
            <a:lvl1pPr>
              <a:defRPr sz="1000">
                <a:latin typeface="Century Gothic" pitchFamily="34" charset="0"/>
              </a:defRPr>
            </a:lvl1pPr>
          </a:lstStyle>
          <a:p>
            <a:pPr>
              <a:defRPr/>
            </a:pPr>
            <a:fld id="{6BF8D2B0-EFB6-4DAA-9B0B-6F6B3A580823}" type="slidenum">
              <a:rPr lang="en-US" sz="1200" smtClean="0"/>
              <a:pPr>
                <a:defRPr/>
              </a:pPr>
              <a:t>3</a:t>
            </a:fld>
            <a:endParaRPr lang="en-US" sz="1200" dirty="0"/>
          </a:p>
        </p:txBody>
      </p:sp>
      <p:sp>
        <p:nvSpPr>
          <p:cNvPr id="3" name="TextBox 2"/>
          <p:cNvSpPr txBox="1"/>
          <p:nvPr/>
        </p:nvSpPr>
        <p:spPr>
          <a:xfrm>
            <a:off x="-93663" y="5267325"/>
            <a:ext cx="9237663" cy="1538883"/>
          </a:xfrm>
          <a:prstGeom prst="rect">
            <a:avLst/>
          </a:prstGeom>
          <a:noFill/>
        </p:spPr>
        <p:txBody>
          <a:bodyPr wrap="square" rtlCol="0">
            <a:spAutoFit/>
          </a:bodyPr>
          <a:lstStyle/>
          <a:p>
            <a:pPr marL="800100" lvl="1" indent="-342900" defTabSz="914400">
              <a:lnSpc>
                <a:spcPct val="90000"/>
              </a:lnSpc>
              <a:spcBef>
                <a:spcPct val="20000"/>
              </a:spcBef>
              <a:buFont typeface="Arial"/>
              <a:buChar char="•"/>
            </a:pPr>
            <a:r>
              <a:rPr lang="en-GB" altLang="ja-JP" sz="2000" b="1" dirty="0" smtClean="0">
                <a:solidFill>
                  <a:schemeClr val="tx2"/>
                </a:solidFill>
                <a:latin typeface="Arial"/>
                <a:ea typeface="ＭＳ Ｐゴシック" pitchFamily="50" charset="-128"/>
                <a:cs typeface="Arial"/>
              </a:rPr>
              <a:t>Triggering </a:t>
            </a:r>
            <a:r>
              <a:rPr lang="en-GB" altLang="ja-JP" sz="2000" b="1" dirty="0">
                <a:solidFill>
                  <a:schemeClr val="tx2"/>
                </a:solidFill>
                <a:latin typeface="Arial"/>
                <a:ea typeface="ＭＳ Ｐゴシック" pitchFamily="50" charset="-128"/>
                <a:cs typeface="Arial"/>
              </a:rPr>
              <a:t>of the RO decided by CEOS Chair in consultation with CEOS Principals, December 22, 2016</a:t>
            </a:r>
            <a:r>
              <a:rPr lang="en-GB" altLang="ja-JP" sz="2000" dirty="0">
                <a:solidFill>
                  <a:schemeClr val="tx2"/>
                </a:solidFill>
                <a:latin typeface="Arial"/>
                <a:ea typeface="ＭＳ Ｐゴシック" pitchFamily="50" charset="-128"/>
                <a:cs typeface="Arial"/>
              </a:rPr>
              <a:t>, after significant impact of Hurricane Matthew in Southwest Haiti (October 2016); </a:t>
            </a:r>
          </a:p>
          <a:p>
            <a:pPr marL="800100" lvl="1" indent="-342900" defTabSz="914400">
              <a:lnSpc>
                <a:spcPct val="90000"/>
              </a:lnSpc>
              <a:spcBef>
                <a:spcPct val="20000"/>
              </a:spcBef>
              <a:buFont typeface="Arial"/>
              <a:buChar char="•"/>
            </a:pPr>
            <a:r>
              <a:rPr lang="en-GB" altLang="ja-JP" sz="2000" b="1" dirty="0">
                <a:solidFill>
                  <a:schemeClr val="tx2"/>
                </a:solidFill>
                <a:latin typeface="Arial"/>
                <a:ea typeface="ＭＳ Ｐゴシック" pitchFamily="50" charset="-128"/>
                <a:cs typeface="Arial"/>
              </a:rPr>
              <a:t>Mission to Haiti 31 Jan - 3 Feb 2017 to establish partnership with Haiti RO users and </a:t>
            </a:r>
            <a:r>
              <a:rPr lang="en-GB" altLang="ja-JP" sz="2000" b="1" dirty="0" smtClean="0">
                <a:solidFill>
                  <a:schemeClr val="tx2"/>
                </a:solidFill>
                <a:latin typeface="Arial"/>
                <a:ea typeface="ＭＳ Ｐゴシック" pitchFamily="50" charset="-128"/>
                <a:cs typeface="Arial"/>
              </a:rPr>
              <a:t>stakeholders</a:t>
            </a:r>
            <a:endParaRPr lang="en-GB" altLang="ja-JP" sz="2000" b="1" dirty="0">
              <a:solidFill>
                <a:schemeClr val="tx2"/>
              </a:solidFill>
              <a:latin typeface="Arial"/>
              <a:ea typeface="ＭＳ Ｐゴシック" pitchFamily="50" charset="-128"/>
              <a:cs typeface="Arial"/>
            </a:endParaRPr>
          </a:p>
        </p:txBody>
      </p:sp>
      <p:sp>
        <p:nvSpPr>
          <p:cNvPr id="5" name="AutoShape 2" descr="http://media1.s-nbcnews.com/j/newscms/2016_40/1739776/ss-161006-hurricane-matthew-01_ffe240edfc9cc0b20802c568efb397a6.nbcnews-ux-1024-9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TextBox 2"/>
          <p:cNvSpPr txBox="1"/>
          <p:nvPr/>
        </p:nvSpPr>
        <p:spPr>
          <a:xfrm>
            <a:off x="6286500" y="4959548"/>
            <a:ext cx="2856706" cy="307777"/>
          </a:xfrm>
          <a:prstGeom prst="rect">
            <a:avLst/>
          </a:prstGeom>
          <a:noFill/>
          <a:ln>
            <a:noFill/>
          </a:ln>
        </p:spPr>
        <p:txBody>
          <a:bodyPr wrap="square" rtlCol="0">
            <a:spAutoFit/>
          </a:bodyPr>
          <a:lstStyle/>
          <a:p>
            <a:pPr algn="r"/>
            <a:r>
              <a:rPr lang="en-US" sz="1400" dirty="0" smtClean="0">
                <a:solidFill>
                  <a:schemeClr val="bg1"/>
                </a:solidFill>
              </a:rPr>
              <a:t>House full of seashell</a:t>
            </a:r>
            <a:endParaRPr lang="en-US" sz="1400" dirty="0">
              <a:solidFill>
                <a:schemeClr val="bg1"/>
              </a:solidFill>
            </a:endParaRPr>
          </a:p>
        </p:txBody>
      </p:sp>
    </p:spTree>
    <p:extLst>
      <p:ext uri="{BB962C8B-B14F-4D97-AF65-F5344CB8AC3E}">
        <p14:creationId xmlns:p14="http://schemas.microsoft.com/office/powerpoint/2010/main" val="1620957768"/>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a:solidFill>
                  <a:srgbClr val="FFFFFF"/>
                </a:solidFill>
                <a:latin typeface="Arial"/>
                <a:cs typeface="Arial"/>
              </a:rPr>
              <a:t>Existing Data : Radarsat-2</a:t>
            </a:r>
            <a:endParaRPr kumimoji="0" lang="en-US" sz="2000"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sp>
        <p:nvSpPr>
          <p:cNvPr id="14" name="ZoneTexte 13"/>
          <p:cNvSpPr txBox="1"/>
          <p:nvPr/>
        </p:nvSpPr>
        <p:spPr>
          <a:xfrm>
            <a:off x="152398" y="1457235"/>
            <a:ext cx="8763002" cy="369332"/>
          </a:xfrm>
          <a:prstGeom prst="rect">
            <a:avLst/>
          </a:prstGeom>
          <a:noFill/>
        </p:spPr>
        <p:txBody>
          <a:bodyPr wrap="square" rtlCol="0">
            <a:spAutoFit/>
          </a:bodyPr>
          <a:lstStyle/>
          <a:p>
            <a:pPr algn="ctr"/>
            <a:r>
              <a:rPr lang="en-US" b="1" dirty="0"/>
              <a:t>Spotlights Post Event</a:t>
            </a:r>
          </a:p>
        </p:txBody>
      </p:sp>
      <p:pic>
        <p:nvPicPr>
          <p:cNvPr id="5122" name="Picture 2" descr="D:\Utilisateurs\colleta\Documents\RO\Dossier Tech\Radarsat-2\October Spotl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05424"/>
            <a:ext cx="2743200" cy="1866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25514" y="4365912"/>
            <a:ext cx="3649539" cy="1754326"/>
          </a:xfrm>
          <a:prstGeom prst="rect">
            <a:avLst/>
          </a:prstGeom>
        </p:spPr>
        <p:txBody>
          <a:bodyPr wrap="square">
            <a:spAutoFit/>
          </a:bodyPr>
          <a:lstStyle/>
          <a:p>
            <a:pPr algn="ctr" fontAlgn="ctr"/>
            <a:r>
              <a:rPr lang="fr-FR" b="1" dirty="0"/>
              <a:t>15/10/2016 23:08</a:t>
            </a:r>
          </a:p>
          <a:p>
            <a:pPr algn="ctr" fontAlgn="ctr"/>
            <a:r>
              <a:rPr lang="fr-FR" b="1" dirty="0"/>
              <a:t>15/10/2016 23:08</a:t>
            </a:r>
          </a:p>
          <a:p>
            <a:pPr algn="ctr" fontAlgn="ctr"/>
            <a:r>
              <a:rPr lang="fr-FR" b="1" dirty="0"/>
              <a:t>24/10/2016 11:00</a:t>
            </a:r>
          </a:p>
          <a:p>
            <a:pPr algn="ctr" fontAlgn="ctr"/>
            <a:r>
              <a:rPr lang="fr-FR" b="1" dirty="0"/>
              <a:t>29/10/2016 22:59</a:t>
            </a:r>
          </a:p>
          <a:p>
            <a:pPr algn="ctr" fontAlgn="ctr"/>
            <a:r>
              <a:rPr lang="fr-FR" b="1" dirty="0"/>
              <a:t>31/10/2016 10:56</a:t>
            </a:r>
          </a:p>
          <a:p>
            <a:pPr algn="ctr" fontAlgn="ctr"/>
            <a:r>
              <a:rPr lang="fr-FR" b="1" dirty="0"/>
              <a:t>31/10/2016 10:56</a:t>
            </a:r>
          </a:p>
        </p:txBody>
      </p:sp>
      <p:pic>
        <p:nvPicPr>
          <p:cNvPr id="13" name="Image 12" descr="Full Quickl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05" y="4343400"/>
            <a:ext cx="444901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descr="Full Quickl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005424"/>
            <a:ext cx="5204931" cy="203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919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6AA6AB1-06A8-4F22-9426-BBA463BEEACE}" type="slidenum">
              <a:rPr lang="en-GB" smtClean="0"/>
              <a:t>31</a:t>
            </a:fld>
            <a:endParaRPr lang="en-GB"/>
          </a:p>
        </p:txBody>
      </p:sp>
      <p:sp>
        <p:nvSpPr>
          <p:cNvPr id="8"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a:solidFill>
                  <a:srgbClr val="FFFFFF"/>
                </a:solidFill>
                <a:latin typeface="Arial"/>
                <a:cs typeface="Arial"/>
              </a:rPr>
              <a:t>Existing Data : WV-1/2, </a:t>
            </a:r>
            <a:r>
              <a:rPr lang="en-US" sz="2800" b="1" kern="0" noProof="0" dirty="0" err="1">
                <a:solidFill>
                  <a:srgbClr val="FFFFFF"/>
                </a:solidFill>
                <a:latin typeface="Arial"/>
                <a:cs typeface="Arial"/>
              </a:rPr>
              <a:t>Geoeye</a:t>
            </a:r>
            <a:endParaRPr kumimoji="0" lang="en-US" sz="2000"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pic>
        <p:nvPicPr>
          <p:cNvPr id="3074" name="Picture 2" descr="D:\Utilisateurs\colleta\Documents\RO\Dossier Tech\DigitalGlobe\haiti_Americandata_postEvent_cloudsMax75_100d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81146"/>
            <a:ext cx="7315200" cy="517133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76200" y="1143000"/>
            <a:ext cx="2057400" cy="3693319"/>
          </a:xfrm>
          <a:prstGeom prst="rect">
            <a:avLst/>
          </a:prstGeom>
          <a:noFill/>
        </p:spPr>
        <p:txBody>
          <a:bodyPr wrap="square" rtlCol="0">
            <a:spAutoFit/>
          </a:bodyPr>
          <a:lstStyle/>
          <a:p>
            <a:pPr algn="ctr"/>
            <a:r>
              <a:rPr lang="en-US" b="1" dirty="0"/>
              <a:t>Pre event :</a:t>
            </a:r>
            <a:br>
              <a:rPr lang="en-US" b="1" dirty="0"/>
            </a:br>
            <a:r>
              <a:rPr lang="en-US" b="1" dirty="0"/>
              <a:t>WV02 28/09/2016</a:t>
            </a:r>
          </a:p>
          <a:p>
            <a:pPr algn="ctr"/>
            <a:r>
              <a:rPr lang="en-US" b="1" dirty="0"/>
              <a:t>WV02 29/08/2016</a:t>
            </a:r>
          </a:p>
          <a:p>
            <a:pPr algn="ctr"/>
            <a:r>
              <a:rPr lang="en-US" b="1" dirty="0"/>
              <a:t>WV02 13/08/2016</a:t>
            </a:r>
          </a:p>
          <a:p>
            <a:pPr algn="ctr"/>
            <a:r>
              <a:rPr lang="en-US" b="1" dirty="0"/>
              <a:t>WV01 07/08/2016</a:t>
            </a:r>
          </a:p>
          <a:p>
            <a:pPr algn="ctr"/>
            <a:r>
              <a:rPr lang="en-US" b="1" dirty="0"/>
              <a:t>WV02 27/07/2016</a:t>
            </a:r>
          </a:p>
          <a:p>
            <a:pPr algn="ctr"/>
            <a:r>
              <a:rPr lang="en-US" b="1" dirty="0"/>
              <a:t>WV02 17/07/2016</a:t>
            </a:r>
          </a:p>
          <a:p>
            <a:pPr algn="ctr"/>
            <a:r>
              <a:rPr lang="en-US" b="1" dirty="0"/>
              <a:t>WV02 06/07/2016</a:t>
            </a:r>
            <a:br>
              <a:rPr lang="en-US" b="1" dirty="0"/>
            </a:br>
            <a:r>
              <a:rPr lang="en-US" b="1" dirty="0"/>
              <a:t>WV02 </a:t>
            </a:r>
            <a:r>
              <a:rPr lang="en-US" b="1" dirty="0" smtClean="0"/>
              <a:t>07/06/2016</a:t>
            </a:r>
            <a:r>
              <a:rPr lang="en-US" b="1" dirty="0"/>
              <a:t/>
            </a:r>
            <a:br>
              <a:rPr lang="en-US" b="1" dirty="0"/>
            </a:br>
            <a:r>
              <a:rPr lang="en-US" b="1" dirty="0"/>
              <a:t>WV01 12/06/2016</a:t>
            </a:r>
            <a:br>
              <a:rPr lang="en-US" b="1" dirty="0"/>
            </a:br>
            <a:r>
              <a:rPr lang="en-US" b="1" dirty="0"/>
              <a:t>GEO1 07/06/2016</a:t>
            </a:r>
            <a:br>
              <a:rPr lang="en-US" b="1" dirty="0"/>
            </a:br>
            <a:r>
              <a:rPr lang="en-US" b="1" dirty="0"/>
              <a:t>WV01 28/03/2016</a:t>
            </a:r>
            <a:br>
              <a:rPr lang="en-US" b="1" dirty="0"/>
            </a:br>
            <a:r>
              <a:rPr lang="en-US" b="1" dirty="0"/>
              <a:t>WV01 23/02/2016</a:t>
            </a:r>
          </a:p>
        </p:txBody>
      </p:sp>
      <p:sp>
        <p:nvSpPr>
          <p:cNvPr id="10" name="ZoneTexte 9"/>
          <p:cNvSpPr txBox="1"/>
          <p:nvPr/>
        </p:nvSpPr>
        <p:spPr>
          <a:xfrm>
            <a:off x="4114800" y="1143000"/>
            <a:ext cx="3807077" cy="646331"/>
          </a:xfrm>
          <a:prstGeom prst="rect">
            <a:avLst/>
          </a:prstGeom>
          <a:noFill/>
        </p:spPr>
        <p:txBody>
          <a:bodyPr wrap="square" rtlCol="0">
            <a:spAutoFit/>
          </a:bodyPr>
          <a:lstStyle/>
          <a:p>
            <a:pPr algn="ctr"/>
            <a:r>
              <a:rPr lang="en-US" b="1" dirty="0"/>
              <a:t>Post event :</a:t>
            </a:r>
          </a:p>
          <a:p>
            <a:pPr algn="ctr"/>
            <a:r>
              <a:rPr lang="en-US" b="1" dirty="0"/>
              <a:t>From 09/10/2016 To 17/10/2016</a:t>
            </a:r>
          </a:p>
        </p:txBody>
      </p:sp>
    </p:spTree>
    <p:extLst>
      <p:ext uri="{BB962C8B-B14F-4D97-AF65-F5344CB8AC3E}">
        <p14:creationId xmlns:p14="http://schemas.microsoft.com/office/powerpoint/2010/main" val="11839349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6AA6AB1-06A8-4F22-9426-BBA463BEEACE}" type="slidenum">
              <a:rPr lang="en-GB" smtClean="0"/>
              <a:t>32</a:t>
            </a:fld>
            <a:endParaRPr lang="en-GB"/>
          </a:p>
        </p:txBody>
      </p:sp>
      <p:sp>
        <p:nvSpPr>
          <p:cNvPr id="8" name="Title 1"/>
          <p:cNvSpPr txBox="1">
            <a:spLocks/>
          </p:cNvSpPr>
          <p:nvPr/>
        </p:nvSpPr>
        <p:spPr bwMode="auto">
          <a:xfrm>
            <a:off x="1981200" y="0"/>
            <a:ext cx="5688631"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rgbClr val="FFFFFF"/>
                </a:solidFill>
                <a:latin typeface="Arial"/>
                <a:cs typeface="Arial"/>
              </a:rPr>
              <a:t>RO </a:t>
            </a:r>
            <a:r>
              <a:rPr lang="en-US" sz="2800" b="1" dirty="0">
                <a:solidFill>
                  <a:srgbClr val="FFFFFF"/>
                </a:solidFill>
                <a:latin typeface="Arial"/>
                <a:cs typeface="Arial"/>
              </a:rPr>
              <a:t>D</a:t>
            </a:r>
            <a:r>
              <a:rPr lang="en-US" sz="2800" b="1" kern="0" noProof="0" dirty="0" err="1" smtClean="0">
                <a:solidFill>
                  <a:srgbClr val="FFFFFF"/>
                </a:solidFill>
                <a:latin typeface="Arial"/>
                <a:cs typeface="Arial"/>
              </a:rPr>
              <a:t>otcloud</a:t>
            </a:r>
            <a:r>
              <a:rPr lang="en-US" sz="2800" b="1" kern="0" noProof="0" dirty="0" smtClean="0">
                <a:solidFill>
                  <a:srgbClr val="FFFFFF"/>
                </a:solidFill>
                <a:latin typeface="Arial"/>
                <a:cs typeface="Arial"/>
              </a:rPr>
              <a:t> </a:t>
            </a:r>
            <a:r>
              <a:rPr lang="en-US" sz="2800" b="1" kern="0" noProof="0" dirty="0" smtClean="0">
                <a:solidFill>
                  <a:schemeClr val="bg1"/>
                </a:solidFill>
                <a:latin typeface="Arial"/>
                <a:cs typeface="Arial"/>
              </a:rPr>
              <a:t>Platform creation </a:t>
            </a:r>
            <a:r>
              <a:rPr lang="en-US" sz="2800" b="1" kern="0" noProof="0" dirty="0" smtClean="0">
                <a:solidFill>
                  <a:srgbClr val="FFFFFF"/>
                </a:solidFill>
                <a:latin typeface="Arial"/>
                <a:cs typeface="Arial"/>
              </a:rPr>
              <a:t>on-going </a:t>
            </a:r>
            <a:r>
              <a:rPr lang="mr-IN" sz="2800" b="1" kern="0" noProof="0" dirty="0" smtClean="0">
                <a:solidFill>
                  <a:srgbClr val="FFFFFF"/>
                </a:solidFill>
                <a:latin typeface="Arial"/>
                <a:cs typeface="Arial"/>
              </a:rPr>
              <a:t>–</a:t>
            </a:r>
            <a:r>
              <a:rPr lang="en-US" sz="2800" b="1" kern="0" noProof="0" dirty="0" smtClean="0">
                <a:solidFill>
                  <a:srgbClr val="FFFFFF"/>
                </a:solidFill>
                <a:latin typeface="Arial"/>
                <a:cs typeface="Arial"/>
              </a:rPr>
              <a:t> </a:t>
            </a:r>
            <a:r>
              <a:rPr lang="en-US" sz="2000" b="1" kern="0" noProof="0" dirty="0" smtClean="0">
                <a:solidFill>
                  <a:srgbClr val="FFFFFF"/>
                </a:solidFill>
                <a:latin typeface="Arial"/>
                <a:cs typeface="Arial"/>
              </a:rPr>
              <a:t>first version late April 2017</a:t>
            </a:r>
            <a:endParaRPr kumimoji="0" lang="en-US" sz="1600" b="1" i="0" u="none" strike="noStrike" kern="0" cap="none" spc="0" normalizeH="0" baseline="0" noProof="0" dirty="0">
              <a:ln>
                <a:noFill/>
              </a:ln>
              <a:solidFill>
                <a:srgbClr val="FFFFFF"/>
              </a:solidFill>
              <a:effectLst/>
              <a:uLnTx/>
              <a:uFillTx/>
              <a:latin typeface="Arial"/>
              <a:ea typeface="ＭＳ Ｐゴシック" pitchFamily="-106" charset="-128"/>
              <a:cs typeface="Arial"/>
            </a:endParaRPr>
          </a:p>
        </p:txBody>
      </p:sp>
      <p:pic>
        <p:nvPicPr>
          <p:cNvPr id="7170" name="Picture 2" descr="D:\Utilisateurs\colleta\Documents\RO\3 - Meeting\17 03 16 WGD\dotcloud 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3504"/>
            <a:ext cx="9144000" cy="568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247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33</a:t>
            </a:fld>
            <a:endParaRPr lang="uk-UA" dirty="0"/>
          </a:p>
        </p:txBody>
      </p:sp>
      <p:sp>
        <p:nvSpPr>
          <p:cNvPr id="3" name="Content Placeholder 2"/>
          <p:cNvSpPr>
            <a:spLocks noGrp="1"/>
          </p:cNvSpPr>
          <p:nvPr>
            <p:ph sz="quarter" idx="10"/>
          </p:nvPr>
        </p:nvSpPr>
        <p:spPr>
          <a:xfrm>
            <a:off x="304800" y="1295400"/>
            <a:ext cx="8534400" cy="4953000"/>
          </a:xfrm>
        </p:spPr>
        <p:txBody>
          <a:bodyPr/>
          <a:lstStyle/>
          <a:p>
            <a:r>
              <a:rPr lang="en-US" sz="2800" dirty="0"/>
              <a:t>Update of Operations Plan (ROOP) to be developed in cooperation with Haitian partners and international DRM community in March 2017</a:t>
            </a:r>
          </a:p>
          <a:p>
            <a:r>
              <a:rPr lang="en-US" sz="2800" dirty="0"/>
              <a:t>Development of pilot applications based on identified requirements for presentation at May workshop</a:t>
            </a:r>
          </a:p>
          <a:p>
            <a:r>
              <a:rPr lang="en-US" sz="2800" dirty="0" err="1"/>
              <a:t>Sollicitation</a:t>
            </a:r>
            <a:r>
              <a:rPr lang="en-US" sz="2800" dirty="0"/>
              <a:t> of new funding and new partners to augment monitoring applications to be </a:t>
            </a:r>
            <a:r>
              <a:rPr lang="en-US" sz="2800" dirty="0" smtClean="0"/>
              <a:t>offered</a:t>
            </a:r>
          </a:p>
          <a:p>
            <a:r>
              <a:rPr lang="en-US" sz="2800" dirty="0" smtClean="0"/>
              <a:t>“Table </a:t>
            </a:r>
            <a:r>
              <a:rPr lang="en-US" sz="2800" dirty="0" err="1" smtClean="0"/>
              <a:t>Verte</a:t>
            </a:r>
            <a:r>
              <a:rPr lang="en-US" sz="2800" dirty="0" smtClean="0"/>
              <a:t>” contacts and Haiti presentation by RO Team (CNIGS, 29 and 30 March) </a:t>
            </a:r>
            <a:r>
              <a:rPr lang="en-US" sz="2800" dirty="0"/>
              <a:t>in </a:t>
            </a:r>
            <a:r>
              <a:rPr lang="en-US" sz="2800" dirty="0" smtClean="0"/>
              <a:t>Port-</a:t>
            </a:r>
            <a:r>
              <a:rPr lang="en-US" sz="2800" dirty="0" err="1" smtClean="0"/>
              <a:t>Salut</a:t>
            </a:r>
            <a:endParaRPr lang="en-US" sz="2800" dirty="0"/>
          </a:p>
          <a:p>
            <a:r>
              <a:rPr lang="en-US" sz="2800" dirty="0"/>
              <a:t>May User Workshop – proposed for 29 and 30 </a:t>
            </a:r>
            <a:r>
              <a:rPr lang="en-US" sz="2800" dirty="0" smtClean="0"/>
              <a:t>May or 30 and 31 May </a:t>
            </a:r>
            <a:r>
              <a:rPr lang="en-US" sz="2800" dirty="0"/>
              <a:t>in </a:t>
            </a:r>
            <a:r>
              <a:rPr lang="en-US" sz="2800" dirty="0" smtClean="0"/>
              <a:t>Port-au-Prince</a:t>
            </a:r>
            <a:endParaRPr lang="en-US" sz="2800" dirty="0"/>
          </a:p>
        </p:txBody>
      </p:sp>
      <p:sp>
        <p:nvSpPr>
          <p:cNvPr id="4" name="Content Placeholder 3"/>
          <p:cNvSpPr>
            <a:spLocks noGrp="1"/>
          </p:cNvSpPr>
          <p:nvPr>
            <p:ph sz="quarter" idx="11"/>
          </p:nvPr>
        </p:nvSpPr>
        <p:spPr>
          <a:xfrm>
            <a:off x="1905000" y="152400"/>
            <a:ext cx="5791200" cy="762000"/>
          </a:xfrm>
        </p:spPr>
        <p:txBody>
          <a:bodyPr/>
          <a:lstStyle/>
          <a:p>
            <a:pPr algn="ctr"/>
            <a:r>
              <a:rPr lang="en-US" sz="2800" b="1" dirty="0"/>
              <a:t>Next steps</a:t>
            </a:r>
          </a:p>
        </p:txBody>
      </p:sp>
    </p:spTree>
    <p:extLst>
      <p:ext uri="{BB962C8B-B14F-4D97-AF65-F5344CB8AC3E}">
        <p14:creationId xmlns:p14="http://schemas.microsoft.com/office/powerpoint/2010/main" val="3601703918"/>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34</a:t>
            </a:fld>
            <a:endParaRPr lang="uk-UA" dirty="0"/>
          </a:p>
        </p:txBody>
      </p:sp>
      <p:sp>
        <p:nvSpPr>
          <p:cNvPr id="3" name="Content Placeholder 2"/>
          <p:cNvSpPr>
            <a:spLocks noGrp="1"/>
          </p:cNvSpPr>
          <p:nvPr>
            <p:ph sz="quarter" idx="10"/>
          </p:nvPr>
        </p:nvSpPr>
        <p:spPr>
          <a:xfrm>
            <a:off x="304800" y="1143000"/>
            <a:ext cx="8458200" cy="5486400"/>
          </a:xfrm>
        </p:spPr>
        <p:txBody>
          <a:bodyPr/>
          <a:lstStyle/>
          <a:p>
            <a:r>
              <a:rPr lang="en-US" sz="2400" dirty="0"/>
              <a:t>Bring together local, national and international RO users to present recovery plans of government and NGOs in affected areas;</a:t>
            </a:r>
          </a:p>
          <a:p>
            <a:r>
              <a:rPr lang="en-US" sz="2400" dirty="0"/>
              <a:t>Showcase preliminary RO platform, with pilot applications for review and improvement proposals by users;</a:t>
            </a:r>
          </a:p>
          <a:p>
            <a:r>
              <a:rPr lang="en-US" sz="2400" dirty="0"/>
              <a:t>Discuss capacity building plan and specific initiatives to ensure increased capacity at national and local levels;</a:t>
            </a:r>
          </a:p>
          <a:p>
            <a:r>
              <a:rPr lang="en-US" sz="2400" dirty="0"/>
              <a:t>Discuss improvements and ideal ‘steady-state’ RO;</a:t>
            </a:r>
          </a:p>
          <a:p>
            <a:r>
              <a:rPr lang="en-US" sz="2400" dirty="0"/>
              <a:t>Discuss functionalities required (database, archive search, platform, portal, product generation, </a:t>
            </a:r>
            <a:r>
              <a:rPr lang="en-US" sz="2400" dirty="0" err="1"/>
              <a:t>etc</a:t>
            </a:r>
            <a:r>
              <a:rPr lang="en-US" sz="2400" dirty="0"/>
              <a:t>) for integrated EO-based information systems in Haiti; review role of different projects;</a:t>
            </a:r>
          </a:p>
          <a:p>
            <a:r>
              <a:rPr lang="en-US" sz="2400" dirty="0"/>
              <a:t>Discuss dissemination strategies to ensure full RO access for users with different levels of capacity.</a:t>
            </a:r>
          </a:p>
        </p:txBody>
      </p:sp>
      <p:sp>
        <p:nvSpPr>
          <p:cNvPr id="4" name="Content Placeholder 3"/>
          <p:cNvSpPr>
            <a:spLocks noGrp="1"/>
          </p:cNvSpPr>
          <p:nvPr>
            <p:ph sz="quarter" idx="11"/>
          </p:nvPr>
        </p:nvSpPr>
        <p:spPr>
          <a:xfrm>
            <a:off x="1828800" y="152400"/>
            <a:ext cx="6400800" cy="762000"/>
          </a:xfrm>
        </p:spPr>
        <p:txBody>
          <a:bodyPr/>
          <a:lstStyle/>
          <a:p>
            <a:pPr algn="ctr"/>
            <a:r>
              <a:rPr lang="en-US" b="1" dirty="0" smtClean="0"/>
              <a:t>User Workshop </a:t>
            </a:r>
            <a:r>
              <a:rPr lang="mr-IN" b="1" dirty="0" smtClean="0"/>
              <a:t>–</a:t>
            </a:r>
            <a:r>
              <a:rPr lang="en-US" b="1" dirty="0" smtClean="0"/>
              <a:t> Port</a:t>
            </a:r>
            <a:r>
              <a:rPr lang="en-US" b="1" dirty="0"/>
              <a:t>-au-Prince </a:t>
            </a:r>
            <a:endParaRPr lang="en-US" b="1" dirty="0" smtClean="0"/>
          </a:p>
          <a:p>
            <a:pPr algn="ctr"/>
            <a:r>
              <a:rPr lang="en-US" b="1" dirty="0" smtClean="0"/>
              <a:t>(</a:t>
            </a:r>
            <a:r>
              <a:rPr lang="en-US" b="1" dirty="0"/>
              <a:t>May 29 and </a:t>
            </a:r>
            <a:r>
              <a:rPr lang="en-US" b="1" dirty="0" smtClean="0"/>
              <a:t>30 or May 30 and 31)</a:t>
            </a:r>
            <a:endParaRPr lang="en-US" b="1" dirty="0"/>
          </a:p>
        </p:txBody>
      </p:sp>
    </p:spTree>
    <p:extLst>
      <p:ext uri="{BB962C8B-B14F-4D97-AF65-F5344CB8AC3E}">
        <p14:creationId xmlns:p14="http://schemas.microsoft.com/office/powerpoint/2010/main" val="707008439"/>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
          </p:nvPr>
        </p:nvSpPr>
        <p:spPr/>
        <p:txBody>
          <a:bodyPr/>
          <a:lstStyle/>
          <a:p>
            <a:pPr algn="l" defTabSz="914400"/>
            <a:fld id="{86CB4B4D-7CA3-9044-876B-883B54F8677D}" type="slidenum">
              <a:rPr lang="uk-UA" smtClean="0"/>
              <a:pPr algn="l" defTabSz="914400"/>
              <a:t>35</a:t>
            </a:fld>
            <a:endParaRPr lang="uk-UA" dirty="0"/>
          </a:p>
        </p:txBody>
      </p:sp>
      <p:sp>
        <p:nvSpPr>
          <p:cNvPr id="3" name="Espace réservé du contenu 2"/>
          <p:cNvSpPr>
            <a:spLocks noGrp="1"/>
          </p:cNvSpPr>
          <p:nvPr>
            <p:ph sz="quarter" idx="10"/>
          </p:nvPr>
        </p:nvSpPr>
        <p:spPr>
          <a:xfrm>
            <a:off x="304800" y="1295400"/>
            <a:ext cx="8610600" cy="5334000"/>
          </a:xfrm>
        </p:spPr>
        <p:txBody>
          <a:bodyPr/>
          <a:lstStyle/>
          <a:p>
            <a:pPr marL="0" indent="0">
              <a:buNone/>
            </a:pPr>
            <a:r>
              <a:rPr lang="en-GB" b="1" dirty="0"/>
              <a:t>To June 2017 – RO Establishment </a:t>
            </a:r>
            <a:endParaRPr lang="fr-FR" b="1" dirty="0"/>
          </a:p>
          <a:p>
            <a:r>
              <a:rPr lang="en-GB" sz="1800" dirty="0"/>
              <a:t>Discussion of MOUs with Haitian users and partners, </a:t>
            </a:r>
            <a:endParaRPr lang="fr-FR" sz="1800" dirty="0"/>
          </a:p>
          <a:p>
            <a:r>
              <a:rPr lang="en-GB" sz="1800" dirty="0" err="1"/>
              <a:t>Sollicitation</a:t>
            </a:r>
            <a:r>
              <a:rPr lang="en-GB" sz="1800" dirty="0"/>
              <a:t> of new partnerships (especially for value-adding)</a:t>
            </a:r>
            <a:endParaRPr lang="fr-FR" sz="1800" dirty="0"/>
          </a:p>
          <a:p>
            <a:r>
              <a:rPr lang="en-GB" sz="1800" dirty="0"/>
              <a:t>Establishment of </a:t>
            </a:r>
            <a:r>
              <a:rPr lang="en-GB" sz="1800" dirty="0" smtClean="0"/>
              <a:t>IT </a:t>
            </a:r>
            <a:r>
              <a:rPr lang="en-GB" sz="1800" dirty="0"/>
              <a:t>infrastructure  with charter images, baseline </a:t>
            </a:r>
            <a:r>
              <a:rPr lang="fr-FR" sz="1800" dirty="0" err="1" smtClean="0"/>
              <a:t>pre</a:t>
            </a:r>
            <a:r>
              <a:rPr lang="fr-FR" sz="1800" dirty="0" smtClean="0"/>
              <a:t>/post-</a:t>
            </a:r>
            <a:r>
              <a:rPr lang="fr-FR" sz="1800" dirty="0" err="1" smtClean="0"/>
              <a:t>event</a:t>
            </a:r>
            <a:endParaRPr lang="fr-FR" sz="1800" dirty="0"/>
          </a:p>
          <a:p>
            <a:r>
              <a:rPr lang="en-GB" sz="1800" dirty="0"/>
              <a:t>Development of capacity building plan </a:t>
            </a:r>
            <a:endParaRPr lang="fr-FR" sz="1800" dirty="0"/>
          </a:p>
          <a:p>
            <a:r>
              <a:rPr lang="en-GB" sz="1800" b="1" dirty="0"/>
              <a:t>First User workshop </a:t>
            </a:r>
            <a:r>
              <a:rPr lang="en-GB" sz="1800" dirty="0"/>
              <a:t>in Haiti to provide further input to the ROOP and finalise the RO baseline.</a:t>
            </a:r>
            <a:endParaRPr lang="fr-FR" sz="1800" dirty="0"/>
          </a:p>
          <a:p>
            <a:pPr marL="0" indent="0">
              <a:buNone/>
            </a:pPr>
            <a:r>
              <a:rPr lang="en-GB" b="1" dirty="0"/>
              <a:t>June to fall 2017 – RO Commissioning</a:t>
            </a:r>
            <a:endParaRPr lang="fr-FR" b="1" dirty="0"/>
          </a:p>
          <a:p>
            <a:r>
              <a:rPr lang="en-GB" sz="1800" dirty="0"/>
              <a:t>Incorporating the first products into the RO and ensuring easy access; </a:t>
            </a:r>
            <a:endParaRPr lang="fr-FR" sz="1800" dirty="0"/>
          </a:p>
          <a:p>
            <a:r>
              <a:rPr lang="en-GB" sz="1800" dirty="0"/>
              <a:t>Animating the user forum; </a:t>
            </a:r>
            <a:endParaRPr lang="fr-FR" sz="1800" dirty="0"/>
          </a:p>
          <a:p>
            <a:r>
              <a:rPr lang="en-GB" sz="1800" dirty="0"/>
              <a:t>Encouraging and promoting RO use. </a:t>
            </a:r>
            <a:endParaRPr lang="fr-FR" sz="1800" dirty="0"/>
          </a:p>
          <a:p>
            <a:r>
              <a:rPr lang="en-GB" sz="1800" dirty="0"/>
              <a:t>First “early evaluation”, with a report to RO Steering Committee </a:t>
            </a:r>
            <a:endParaRPr lang="en-GB" sz="1800" dirty="0" smtClean="0"/>
          </a:p>
          <a:p>
            <a:pPr marL="0" indent="0">
              <a:buNone/>
            </a:pPr>
            <a:r>
              <a:rPr lang="en-GB" b="1" dirty="0" smtClean="0"/>
              <a:t>To </a:t>
            </a:r>
            <a:r>
              <a:rPr lang="en-GB" b="1" dirty="0"/>
              <a:t>end 2021 (est.) – RO Steady-state Operations</a:t>
            </a:r>
            <a:endParaRPr lang="fr-FR" b="1" dirty="0"/>
          </a:p>
          <a:p>
            <a:r>
              <a:rPr lang="en-GB" sz="1800" dirty="0"/>
              <a:t>Ensure IT updates,  engage in capacity building activities, generate regular products, report on RO annually to stakeholders and partners</a:t>
            </a:r>
            <a:endParaRPr lang="fr-FR" sz="1800" dirty="0"/>
          </a:p>
          <a:p>
            <a:r>
              <a:rPr lang="en-US" sz="1800" dirty="0"/>
              <a:t>Preparation of closure</a:t>
            </a:r>
            <a:r>
              <a:rPr lang="en-CA" sz="1800" dirty="0"/>
              <a:t>, including e</a:t>
            </a:r>
            <a:r>
              <a:rPr lang="en-US" sz="1800" dirty="0"/>
              <a:t>valuation</a:t>
            </a:r>
            <a:r>
              <a:rPr lang="en-CA" sz="1800" dirty="0"/>
              <a:t> and l</a:t>
            </a:r>
            <a:r>
              <a:rPr lang="en-US" sz="1800" dirty="0" err="1"/>
              <a:t>egacy</a:t>
            </a:r>
            <a:r>
              <a:rPr lang="en-US" sz="1800" dirty="0"/>
              <a:t> strategies.</a:t>
            </a:r>
            <a:endParaRPr lang="fr-FR" sz="1800" dirty="0"/>
          </a:p>
          <a:p>
            <a:pPr marL="0" indent="0" algn="l">
              <a:buNone/>
            </a:pPr>
            <a:endParaRPr lang="fr-FR" dirty="0"/>
          </a:p>
          <a:p>
            <a:pPr marL="0" indent="0" algn="l">
              <a:buNone/>
            </a:pPr>
            <a:endParaRPr lang="fr-FR" dirty="0"/>
          </a:p>
        </p:txBody>
      </p:sp>
      <p:sp>
        <p:nvSpPr>
          <p:cNvPr id="5" name="Content Placeholder 3"/>
          <p:cNvSpPr>
            <a:spLocks noGrp="1"/>
          </p:cNvSpPr>
          <p:nvPr>
            <p:ph sz="quarter" idx="11"/>
          </p:nvPr>
        </p:nvSpPr>
        <p:spPr>
          <a:xfrm>
            <a:off x="1905000" y="152400"/>
            <a:ext cx="5791200" cy="762000"/>
          </a:xfrm>
        </p:spPr>
        <p:txBody>
          <a:bodyPr/>
          <a:lstStyle/>
          <a:p>
            <a:pPr algn="ctr"/>
            <a:r>
              <a:rPr lang="en-US" sz="2800" b="1" dirty="0"/>
              <a:t>Timeline</a:t>
            </a:r>
          </a:p>
        </p:txBody>
      </p:sp>
    </p:spTree>
    <p:extLst>
      <p:ext uri="{BB962C8B-B14F-4D97-AF65-F5344CB8AC3E}">
        <p14:creationId xmlns:p14="http://schemas.microsoft.com/office/powerpoint/2010/main" val="3465333729"/>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36</a:t>
            </a:fld>
            <a:endParaRPr lang="uk-UA" dirty="0"/>
          </a:p>
        </p:txBody>
      </p:sp>
      <p:sp>
        <p:nvSpPr>
          <p:cNvPr id="3" name="Content Placeholder 2"/>
          <p:cNvSpPr>
            <a:spLocks noGrp="1"/>
          </p:cNvSpPr>
          <p:nvPr>
            <p:ph sz="quarter" idx="10"/>
          </p:nvPr>
        </p:nvSpPr>
        <p:spPr>
          <a:xfrm>
            <a:off x="0" y="1219200"/>
            <a:ext cx="9144000" cy="5715000"/>
          </a:xfrm>
        </p:spPr>
        <p:txBody>
          <a:bodyPr/>
          <a:lstStyle/>
          <a:p>
            <a:pPr>
              <a:spcAft>
                <a:spcPts val="600"/>
              </a:spcAft>
            </a:pPr>
            <a:r>
              <a:rPr lang="en-US" sz="2200" dirty="0"/>
              <a:t>Haiti RO </a:t>
            </a:r>
            <a:r>
              <a:rPr lang="en-US" sz="2200" dirty="0">
                <a:solidFill>
                  <a:srgbClr val="002060"/>
                </a:solidFill>
              </a:rPr>
              <a:t>will set up a </a:t>
            </a:r>
            <a:r>
              <a:rPr lang="en-US" sz="2200" b="1" dirty="0"/>
              <a:t>Project Team</a:t>
            </a:r>
            <a:r>
              <a:rPr lang="en-US" sz="2200" dirty="0"/>
              <a:t>, made up of local stakeholders, international DRM community, value adders, academia,  and CEOS satellite community. All RO contributors and users are de facto members of Project Team. All ROOT members invited to join.</a:t>
            </a:r>
          </a:p>
          <a:p>
            <a:pPr>
              <a:spcAft>
                <a:spcPts val="600"/>
              </a:spcAft>
            </a:pPr>
            <a:r>
              <a:rPr lang="en-US" sz="2200" dirty="0"/>
              <a:t>Haiti RO </a:t>
            </a:r>
            <a:r>
              <a:rPr lang="en-US" sz="2200" b="1" dirty="0"/>
              <a:t>Steering Committee (SC) </a:t>
            </a:r>
            <a:r>
              <a:rPr lang="en-US" sz="2200" dirty="0"/>
              <a:t>to be made up of Haiti champions CNIGS, CIAT and ONEV, together with GFDRR/WB, and UNDP as representatives of the international community, and </a:t>
            </a:r>
            <a:r>
              <a:rPr lang="en-US" sz="2200" dirty="0" smtClean="0"/>
              <a:t>two or three volunteers ROOT CEOS agencies.</a:t>
            </a:r>
            <a:endParaRPr lang="en-US" sz="2200" dirty="0"/>
          </a:p>
          <a:p>
            <a:pPr>
              <a:spcAft>
                <a:spcPts val="600"/>
              </a:spcAft>
            </a:pPr>
            <a:r>
              <a:rPr lang="en-US" sz="2200" dirty="0"/>
              <a:t>Haiti SC to meet via teleconference once every three months to oversee RO development and address issues that </a:t>
            </a:r>
            <a:r>
              <a:rPr lang="en-US" sz="2200" dirty="0" smtClean="0"/>
              <a:t>arise, and face to face as required.</a:t>
            </a:r>
            <a:endParaRPr lang="en-US" sz="2200" dirty="0"/>
          </a:p>
          <a:p>
            <a:pPr>
              <a:spcAft>
                <a:spcPts val="600"/>
              </a:spcAft>
            </a:pPr>
            <a:r>
              <a:rPr lang="en-US" sz="2200" dirty="0"/>
              <a:t>Day-to-day management of RO to be undertaken by project team on </a:t>
            </a:r>
            <a:r>
              <a:rPr lang="en-US" sz="2200" dirty="0">
                <a:solidFill>
                  <a:srgbClr val="002060"/>
                </a:solidFill>
              </a:rPr>
              <a:t>a decentralized basis (project leadership by CNIGS; technical project management support by CNES</a:t>
            </a:r>
            <a:r>
              <a:rPr lang="en-US" sz="2200" dirty="0" smtClean="0">
                <a:solidFill>
                  <a:srgbClr val="002060"/>
                </a:solidFill>
              </a:rPr>
              <a:t>).</a:t>
            </a:r>
            <a:endParaRPr lang="en-US" sz="2200" dirty="0">
              <a:solidFill>
                <a:srgbClr val="FF0000"/>
              </a:solidFill>
            </a:endParaRPr>
          </a:p>
        </p:txBody>
      </p:sp>
      <p:sp>
        <p:nvSpPr>
          <p:cNvPr id="4" name="Content Placeholder 3"/>
          <p:cNvSpPr>
            <a:spLocks noGrp="1"/>
          </p:cNvSpPr>
          <p:nvPr>
            <p:ph sz="quarter" idx="11"/>
          </p:nvPr>
        </p:nvSpPr>
        <p:spPr>
          <a:xfrm>
            <a:off x="1828800" y="304800"/>
            <a:ext cx="5943600" cy="533400"/>
          </a:xfrm>
        </p:spPr>
        <p:txBody>
          <a:bodyPr/>
          <a:lstStyle/>
          <a:p>
            <a:pPr algn="ctr"/>
            <a:r>
              <a:rPr lang="en-US" sz="2800" b="1" dirty="0"/>
              <a:t>Proposed Haiti RO Management</a:t>
            </a:r>
          </a:p>
        </p:txBody>
      </p:sp>
    </p:spTree>
    <p:extLst>
      <p:ext uri="{BB962C8B-B14F-4D97-AF65-F5344CB8AC3E}">
        <p14:creationId xmlns:p14="http://schemas.microsoft.com/office/powerpoint/2010/main" val="1063939779"/>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0" y="1196975"/>
            <a:ext cx="9144000" cy="2736850"/>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defTabSz="914400">
              <a:defRPr/>
            </a:pPr>
            <a:r>
              <a:rPr lang="en-GB" altLang="en-US" dirty="0">
                <a:latin typeface="Arial Black" panose="020B0A04020102020204" pitchFamily="34" charset="0"/>
              </a:rPr>
              <a:t/>
            </a:r>
            <a:br>
              <a:rPr lang="en-GB" altLang="en-US" dirty="0">
                <a:latin typeface="Arial Black" panose="020B0A04020102020204" pitchFamily="34" charset="0"/>
              </a:rPr>
            </a:br>
            <a:r>
              <a:rPr lang="en-GB" altLang="en-US" dirty="0">
                <a:latin typeface="Arial Black" panose="020B0A04020102020204" pitchFamily="34" charset="0"/>
              </a:rPr>
              <a:t>World Reconstruction</a:t>
            </a:r>
            <a:br>
              <a:rPr lang="en-GB" altLang="en-US" dirty="0">
                <a:latin typeface="Arial Black" panose="020B0A04020102020204" pitchFamily="34" charset="0"/>
              </a:rPr>
            </a:br>
            <a:r>
              <a:rPr lang="en-GB" altLang="en-US" dirty="0">
                <a:latin typeface="Arial Black" panose="020B0A04020102020204" pitchFamily="34" charset="0"/>
              </a:rPr>
              <a:t>Conference (WRC3)</a:t>
            </a:r>
            <a:br>
              <a:rPr lang="en-GB" altLang="en-US" dirty="0">
                <a:latin typeface="Arial Black" panose="020B0A04020102020204" pitchFamily="34" charset="0"/>
              </a:rPr>
            </a:br>
            <a:r>
              <a:rPr lang="en-GB" altLang="en-US" dirty="0">
                <a:latin typeface="Arial Black" panose="020B0A04020102020204" pitchFamily="34" charset="0"/>
              </a:rPr>
              <a:t>6-7 June 2017</a:t>
            </a:r>
            <a:br>
              <a:rPr lang="en-GB" altLang="en-US" dirty="0">
                <a:latin typeface="Arial Black" panose="020B0A04020102020204" pitchFamily="34" charset="0"/>
              </a:rPr>
            </a:br>
            <a:r>
              <a:rPr lang="en-GB" altLang="en-US" dirty="0">
                <a:latin typeface="Arial Black" panose="020B0A04020102020204" pitchFamily="34" charset="0"/>
              </a:rPr>
              <a:t>Brussels</a:t>
            </a:r>
            <a:endParaRPr lang="en-GB" dirty="0">
              <a:latin typeface="Arial Black" panose="020B0A040201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1397"/>
            <a:ext cx="9144000" cy="5715206"/>
          </a:xfrm>
          <a:prstGeom prst="rect">
            <a:avLst/>
          </a:prstGeom>
        </p:spPr>
      </p:pic>
      <p:sp>
        <p:nvSpPr>
          <p:cNvPr id="4" name="Rectangle 3"/>
          <p:cNvSpPr/>
          <p:nvPr/>
        </p:nvSpPr>
        <p:spPr>
          <a:xfrm>
            <a:off x="304800" y="5105400"/>
            <a:ext cx="8763000" cy="276999"/>
          </a:xfrm>
          <a:prstGeom prst="rect">
            <a:avLst/>
          </a:prstGeom>
        </p:spPr>
        <p:txBody>
          <a:bodyPr wrap="square">
            <a:spAutoFit/>
          </a:bodyPr>
          <a:lstStyle/>
          <a:p>
            <a:r>
              <a:rPr lang="en-GB" sz="1200" dirty="0">
                <a:solidFill>
                  <a:srgbClr val="FF0000"/>
                </a:solidFill>
              </a:rPr>
              <a:t>To support the implementation of </a:t>
            </a:r>
            <a:r>
              <a:rPr lang="en-GB" sz="1200" b="1" dirty="0">
                <a:solidFill>
                  <a:srgbClr val="FF0000"/>
                </a:solidFill>
              </a:rPr>
              <a:t>Priority 4 of the Sendai Framework for Disaster Risk Reduction 2015 – 2030 </a:t>
            </a:r>
            <a:endParaRPr lang="en-US" sz="1200" dirty="0">
              <a:solidFill>
                <a:srgbClr val="FF0000"/>
              </a:solidFill>
            </a:endParaRPr>
          </a:p>
        </p:txBody>
      </p:sp>
    </p:spTree>
    <p:extLst>
      <p:ext uri="{BB962C8B-B14F-4D97-AF65-F5344CB8AC3E}">
        <p14:creationId xmlns:p14="http://schemas.microsoft.com/office/powerpoint/2010/main" val="4008535564"/>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AA6AB1-06A8-4F22-9426-BBA463BEEACE}" type="slidenum">
              <a:rPr lang="en-GB" smtClean="0"/>
              <a:t>38</a:t>
            </a:fld>
            <a:endParaRPr lang="en-GB"/>
          </a:p>
        </p:txBody>
      </p:sp>
      <p:sp>
        <p:nvSpPr>
          <p:cNvPr id="3" name="Content Placeholder 3"/>
          <p:cNvSpPr txBox="1">
            <a:spLocks/>
          </p:cNvSpPr>
          <p:nvPr/>
        </p:nvSpPr>
        <p:spPr>
          <a:xfrm>
            <a:off x="468313" y="1916113"/>
            <a:ext cx="8229600" cy="3960812"/>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spcBef>
                <a:spcPts val="600"/>
              </a:spcBef>
              <a:spcAft>
                <a:spcPts val="1200"/>
              </a:spcAft>
              <a:buClr>
                <a:srgbClr val="0F5494"/>
              </a:buClr>
              <a:buFont typeface="Wingdings" panose="05000000000000000000" pitchFamily="2" charset="2"/>
              <a:buChar char="§"/>
              <a:defRPr/>
            </a:pPr>
            <a:r>
              <a:rPr lang="fr-BE" altLang="en-US" b="1" kern="1200" dirty="0">
                <a:latin typeface="+mj-lt"/>
                <a:ea typeface="MS PGothic" pitchFamily="34" charset="-128"/>
              </a:rPr>
              <a:t>Structure:</a:t>
            </a:r>
          </a:p>
          <a:p>
            <a:pPr defTabSz="914400">
              <a:spcBef>
                <a:spcPts val="600"/>
              </a:spcBef>
              <a:spcAft>
                <a:spcPts val="1200"/>
              </a:spcAft>
              <a:buClr>
                <a:srgbClr val="0F5494"/>
              </a:buClr>
              <a:buFont typeface="Wingdings" panose="05000000000000000000" pitchFamily="2" charset="2"/>
              <a:buChar char="§"/>
              <a:defRPr/>
            </a:pPr>
            <a:r>
              <a:rPr lang="fr-BE" altLang="en-US" b="1" kern="1200" dirty="0">
                <a:latin typeface="+mj-lt"/>
                <a:ea typeface="MS PGothic" pitchFamily="34" charset="-128"/>
              </a:rPr>
              <a:t>3 </a:t>
            </a:r>
            <a:r>
              <a:rPr lang="fr-BE" altLang="en-US" b="1" kern="1200" dirty="0" err="1">
                <a:latin typeface="+mj-lt"/>
                <a:ea typeface="MS PGothic" pitchFamily="34" charset="-128"/>
              </a:rPr>
              <a:t>days</a:t>
            </a:r>
            <a:r>
              <a:rPr lang="fr-BE" altLang="en-US" b="1" kern="1200" dirty="0">
                <a:latin typeface="+mj-lt"/>
                <a:ea typeface="MS PGothic" pitchFamily="34" charset="-128"/>
              </a:rPr>
              <a:t> of </a:t>
            </a:r>
            <a:r>
              <a:rPr lang="fr-BE" altLang="en-US" b="1" kern="1200" dirty="0" err="1">
                <a:latin typeface="+mj-lt"/>
                <a:ea typeface="MS PGothic" pitchFamily="34" charset="-128"/>
              </a:rPr>
              <a:t>Conference</a:t>
            </a:r>
            <a:r>
              <a:rPr lang="fr-BE" altLang="en-US" b="1" kern="1200" dirty="0">
                <a:latin typeface="+mj-lt"/>
                <a:ea typeface="MS PGothic" pitchFamily="34" charset="-128"/>
              </a:rPr>
              <a:t> and </a:t>
            </a:r>
            <a:r>
              <a:rPr lang="fr-BE" altLang="en-US" b="1" kern="1200" dirty="0" err="1">
                <a:latin typeface="+mj-lt"/>
                <a:ea typeface="MS PGothic" pitchFamily="34" charset="-128"/>
              </a:rPr>
              <a:t>Tour&amp;Taxi</a:t>
            </a:r>
            <a:r>
              <a:rPr lang="fr-BE" altLang="en-US" b="1" kern="1200" dirty="0">
                <a:latin typeface="+mj-lt"/>
                <a:ea typeface="MS PGothic" pitchFamily="34" charset="-128"/>
              </a:rPr>
              <a:t> (at The Square)</a:t>
            </a:r>
          </a:p>
          <a:p>
            <a:pPr defTabSz="914400">
              <a:spcBef>
                <a:spcPts val="600"/>
              </a:spcBef>
              <a:spcAft>
                <a:spcPts val="1200"/>
              </a:spcAft>
              <a:buClr>
                <a:srgbClr val="0F5494"/>
              </a:buClr>
              <a:buFont typeface="Wingdings" panose="05000000000000000000" pitchFamily="2" charset="2"/>
              <a:buChar char="§"/>
              <a:defRPr/>
            </a:pPr>
            <a:r>
              <a:rPr lang="fr-BE" altLang="en-US" b="1" kern="1200" dirty="0">
                <a:latin typeface="+mj-lt"/>
                <a:ea typeface="MS PGothic" pitchFamily="34" charset="-128"/>
              </a:rPr>
              <a:t>5 </a:t>
            </a:r>
            <a:r>
              <a:rPr lang="fr-BE" altLang="en-US" b="1" kern="1200" dirty="0" err="1">
                <a:latin typeface="+mj-lt"/>
                <a:ea typeface="MS PGothic" pitchFamily="34" charset="-128"/>
              </a:rPr>
              <a:t>plenaries</a:t>
            </a:r>
            <a:r>
              <a:rPr lang="fr-BE" altLang="en-US" b="1" kern="1200" dirty="0">
                <a:latin typeface="+mj-lt"/>
                <a:ea typeface="MS PGothic" pitchFamily="34" charset="-128"/>
              </a:rPr>
              <a:t> </a:t>
            </a:r>
            <a:endParaRPr lang="fr-BE" altLang="en-US" kern="1200" dirty="0">
              <a:latin typeface="+mj-lt"/>
              <a:ea typeface="MS PGothic" pitchFamily="34" charset="-128"/>
            </a:endParaRPr>
          </a:p>
          <a:p>
            <a:pPr defTabSz="914400">
              <a:spcBef>
                <a:spcPts val="600"/>
              </a:spcBef>
              <a:spcAft>
                <a:spcPts val="1200"/>
              </a:spcAft>
              <a:buClr>
                <a:srgbClr val="0F5494"/>
              </a:buClr>
              <a:buFont typeface="Wingdings" panose="05000000000000000000" pitchFamily="2" charset="2"/>
              <a:buChar char="§"/>
              <a:defRPr/>
            </a:pPr>
            <a:r>
              <a:rPr lang="fr-BE" altLang="en-US" b="1" kern="1200" dirty="0">
                <a:latin typeface="+mj-lt"/>
                <a:ea typeface="MS PGothic" pitchFamily="34" charset="-128"/>
              </a:rPr>
              <a:t>21 </a:t>
            </a:r>
            <a:r>
              <a:rPr lang="fr-BE" altLang="en-US" b="1" kern="1200" dirty="0" err="1">
                <a:latin typeface="+mj-lt"/>
                <a:ea typeface="MS PGothic" pitchFamily="34" charset="-128"/>
              </a:rPr>
              <a:t>technical</a:t>
            </a:r>
            <a:r>
              <a:rPr lang="fr-BE" altLang="en-US" b="1" kern="1200" dirty="0">
                <a:latin typeface="+mj-lt"/>
                <a:ea typeface="MS PGothic" pitchFamily="34" charset="-128"/>
              </a:rPr>
              <a:t> sessions </a:t>
            </a:r>
            <a:endParaRPr lang="en-GB" altLang="en-US" b="1" kern="1200" dirty="0">
              <a:latin typeface="+mj-lt"/>
              <a:ea typeface="MS PGothic" pitchFamily="34" charset="-128"/>
            </a:endParaRPr>
          </a:p>
        </p:txBody>
      </p:sp>
      <p:sp>
        <p:nvSpPr>
          <p:cNvPr id="4" name="Content Placeholder 4"/>
          <p:cNvSpPr txBox="1">
            <a:spLocks/>
          </p:cNvSpPr>
          <p:nvPr/>
        </p:nvSpPr>
        <p:spPr>
          <a:xfrm>
            <a:off x="179388" y="4791075"/>
            <a:ext cx="8936037" cy="1685925"/>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spcAft>
                <a:spcPts val="1200"/>
              </a:spcAft>
              <a:buClr>
                <a:srgbClr val="0F5494"/>
              </a:buClr>
              <a:buFont typeface="Wingdings" panose="05000000000000000000" pitchFamily="2" charset="2"/>
              <a:buChar char="q"/>
            </a:pPr>
            <a:r>
              <a:rPr lang="fr-BE" altLang="en-US" b="1" dirty="0"/>
              <a:t>WRC3 </a:t>
            </a:r>
            <a:r>
              <a:rPr lang="fr-BE" altLang="en-US" b="1" dirty="0" err="1"/>
              <a:t>website</a:t>
            </a:r>
            <a:r>
              <a:rPr lang="fr-BE" altLang="en-US" b="1" dirty="0"/>
              <a:t>: </a:t>
            </a:r>
            <a:r>
              <a:rPr lang="fr-BE" altLang="en-US" dirty="0">
                <a:hlinkClick r:id="rId3"/>
              </a:rPr>
              <a:t>https://www.gfdrr.org/wrc3</a:t>
            </a:r>
            <a:endParaRPr lang="fr-BE" altLang="en-US" sz="2800" dirty="0"/>
          </a:p>
          <a:p>
            <a:pPr defTabSz="914400">
              <a:spcAft>
                <a:spcPts val="1200"/>
              </a:spcAft>
              <a:buClr>
                <a:srgbClr val="0F5494"/>
              </a:buClr>
              <a:buFont typeface="Wingdings" panose="05000000000000000000" pitchFamily="2" charset="2"/>
              <a:buChar char="q"/>
            </a:pPr>
            <a:r>
              <a:rPr lang="fr-BE" altLang="en-US" b="1" dirty="0"/>
              <a:t>Registration: </a:t>
            </a:r>
            <a:r>
              <a:rPr lang="fr-BE" altLang="en-US" dirty="0"/>
              <a:t>To </a:t>
            </a:r>
            <a:r>
              <a:rPr lang="fr-BE" altLang="en-US" dirty="0" err="1"/>
              <a:t>be</a:t>
            </a:r>
            <a:r>
              <a:rPr lang="fr-BE" altLang="en-US" dirty="0"/>
              <a:t> </a:t>
            </a:r>
            <a:r>
              <a:rPr lang="fr-BE" altLang="en-US" dirty="0" err="1"/>
              <a:t>launched</a:t>
            </a:r>
            <a:r>
              <a:rPr lang="fr-BE" altLang="en-US" dirty="0"/>
              <a:t> by the end of  </a:t>
            </a:r>
            <a:r>
              <a:rPr lang="fr-BE" altLang="en-US" dirty="0" err="1"/>
              <a:t>Feb</a:t>
            </a:r>
            <a:r>
              <a:rPr lang="fr-BE" altLang="en-US" dirty="0"/>
              <a:t>. 2017</a:t>
            </a:r>
          </a:p>
          <a:p>
            <a:pPr defTabSz="914400"/>
            <a:endParaRPr lang="en-GB" altLang="en-US" dirty="0"/>
          </a:p>
        </p:txBody>
      </p:sp>
      <p:pic>
        <p:nvPicPr>
          <p:cNvPr id="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65850"/>
            <a:ext cx="697706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810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75884" y="252228"/>
            <a:ext cx="5491716" cy="7383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ctr" eaLnBrk="1" hangingPunct="1"/>
            <a:r>
              <a:rPr lang="en-GB" altLang="ja-JP" sz="2000" b="0" dirty="0">
                <a:latin typeface="Tahoma" pitchFamily="-106" charset="0"/>
                <a:ea typeface="ＭＳ Ｐゴシック" pitchFamily="-106" charset="-128"/>
                <a:cs typeface="Tahoma" pitchFamily="-106" charset="0"/>
              </a:rPr>
              <a:t> </a:t>
            </a:r>
            <a:r>
              <a:rPr lang="en-GB" altLang="ja-JP" dirty="0">
                <a:latin typeface="+mj-lt"/>
                <a:ea typeface="ＭＳ Ｐゴシック" pitchFamily="-106" charset="-128"/>
                <a:cs typeface="Tahoma" pitchFamily="-106" charset="0"/>
              </a:rPr>
              <a:t>RO Status Overview</a:t>
            </a:r>
            <a:endParaRPr lang="en-US" dirty="0">
              <a:latin typeface="+mj-lt"/>
              <a:ea typeface="ＭＳ Ｐゴシック" pitchFamily="-106" charset="-128"/>
              <a:cs typeface="Tahoma" pitchFamily="-106" charset="0"/>
            </a:endParaRPr>
          </a:p>
        </p:txBody>
      </p:sp>
      <p:sp>
        <p:nvSpPr>
          <p:cNvPr id="4" name="Rectangle 4"/>
          <p:cNvSpPr>
            <a:spLocks noGrp="1" noChangeArrowheads="1"/>
          </p:cNvSpPr>
          <p:nvPr>
            <p:ph type="sldNum" sz="quarter" idx="10"/>
          </p:nvPr>
        </p:nvSpPr>
        <p:spPr>
          <a:xfrm>
            <a:off x="7278737" y="6567055"/>
            <a:ext cx="1639186" cy="205885"/>
          </a:xfrm>
        </p:spPr>
        <p:txBody>
          <a:bodyPr/>
          <a:lstStyle>
            <a:lvl1pPr>
              <a:defRPr sz="1000">
                <a:latin typeface="Century Gothic" pitchFamily="34" charset="0"/>
              </a:defRPr>
            </a:lvl1pPr>
          </a:lstStyle>
          <a:p>
            <a:pPr>
              <a:defRPr/>
            </a:pPr>
            <a:fld id="{6BF8D2B0-EFB6-4DAA-9B0B-6F6B3A580823}" type="slidenum">
              <a:rPr lang="en-US" sz="1200" smtClean="0"/>
              <a:pPr>
                <a:defRPr/>
              </a:pPr>
              <a:t>4</a:t>
            </a:fld>
            <a:endParaRPr lang="en-US" sz="1200" dirty="0"/>
          </a:p>
        </p:txBody>
      </p:sp>
      <p:sp>
        <p:nvSpPr>
          <p:cNvPr id="5" name="Flèche droite 4"/>
          <p:cNvSpPr/>
          <p:nvPr/>
        </p:nvSpPr>
        <p:spPr>
          <a:xfrm>
            <a:off x="907193" y="2577261"/>
            <a:ext cx="7924800" cy="1773015"/>
          </a:xfrm>
          <a:prstGeom prst="rightArrow">
            <a:avLst>
              <a:gd name="adj1" fmla="val 50000"/>
              <a:gd name="adj2" fmla="val 17077"/>
            </a:avLst>
          </a:prstGeom>
          <a:solidFill>
            <a:schemeClr val="accent1">
              <a:lumMod val="60000"/>
              <a:lumOff val="40000"/>
            </a:scheme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r>
              <a:rPr kumimoji="0" lang="fr-FR" sz="1800" b="0" i="0" u="none" strike="noStrike" cap="none" spc="0" normalizeH="0" baseline="0" dirty="0" smtClean="0">
                <a:ln>
                  <a:noFill/>
                </a:ln>
                <a:solidFill>
                  <a:srgbClr val="002569"/>
                </a:solidFill>
                <a:effectLst/>
                <a:uFillTx/>
              </a:rPr>
              <a:t>       2015            2016            2017            2018           </a:t>
            </a:r>
            <a:r>
              <a:rPr lang="fr-FR" dirty="0" smtClean="0"/>
              <a:t>2019            2020</a:t>
            </a:r>
          </a:p>
          <a:p>
            <a:pPr algn="l" rtl="0" latinLnBrk="1" hangingPunct="0"/>
            <a:r>
              <a:rPr lang="fr-FR" sz="1600" dirty="0" smtClean="0"/>
              <a:t> </a:t>
            </a:r>
            <a:r>
              <a:rPr lang="fr-FR" sz="1600" dirty="0" err="1" smtClean="0"/>
              <a:t>jfmamjjasond</a:t>
            </a:r>
            <a:r>
              <a:rPr lang="fr-FR" sz="1600" dirty="0" smtClean="0"/>
              <a:t> </a:t>
            </a:r>
            <a:r>
              <a:rPr lang="fr-FR" sz="1600" dirty="0" err="1" smtClean="0"/>
              <a:t>jfmamjjasond</a:t>
            </a:r>
            <a:r>
              <a:rPr lang="fr-FR" sz="1600" dirty="0" smtClean="0"/>
              <a:t> </a:t>
            </a:r>
            <a:r>
              <a:rPr lang="fr-FR" sz="1600" dirty="0" err="1" smtClean="0"/>
              <a:t>jfmamjjasond</a:t>
            </a:r>
            <a:r>
              <a:rPr lang="fr-FR" sz="1600" dirty="0" smtClean="0"/>
              <a:t> </a:t>
            </a:r>
            <a:r>
              <a:rPr lang="fr-FR" sz="1600" dirty="0" err="1" smtClean="0"/>
              <a:t>jfmamjjasond</a:t>
            </a:r>
            <a:r>
              <a:rPr lang="fr-FR" sz="1600" dirty="0" smtClean="0"/>
              <a:t> </a:t>
            </a:r>
            <a:r>
              <a:rPr lang="fr-FR" sz="1600" dirty="0" err="1" smtClean="0"/>
              <a:t>jfmamjjasond</a:t>
            </a:r>
            <a:r>
              <a:rPr lang="fr-FR" sz="1600" dirty="0" smtClean="0"/>
              <a:t> </a:t>
            </a:r>
            <a:r>
              <a:rPr lang="fr-FR" sz="1600" dirty="0" err="1" smtClean="0"/>
              <a:t>jfmamjjasond</a:t>
            </a:r>
            <a:endParaRPr lang="fr-FR" sz="1600" dirty="0"/>
          </a:p>
          <a:p>
            <a:pPr algn="l" rtl="0" latinLnBrk="1" hangingPunct="0"/>
            <a:endParaRPr kumimoji="0" lang="fr-FR" sz="1800" b="0" i="0" u="none" strike="noStrike" cap="none" spc="0" normalizeH="0" baseline="0" dirty="0">
              <a:ln>
                <a:noFill/>
              </a:ln>
              <a:solidFill>
                <a:srgbClr val="002569"/>
              </a:solidFill>
              <a:effectLst/>
              <a:uFillTx/>
            </a:endParaRPr>
          </a:p>
        </p:txBody>
      </p:sp>
      <p:sp>
        <p:nvSpPr>
          <p:cNvPr id="7" name="Rectangle 6"/>
          <p:cNvSpPr/>
          <p:nvPr/>
        </p:nvSpPr>
        <p:spPr>
          <a:xfrm>
            <a:off x="1135793" y="1295400"/>
            <a:ext cx="1237839" cy="307777"/>
          </a:xfrm>
          <a:prstGeom prst="rect">
            <a:avLst/>
          </a:prstGeom>
        </p:spPr>
        <p:txBody>
          <a:bodyPr wrap="none">
            <a:spAutoFit/>
          </a:bodyPr>
          <a:lstStyle/>
          <a:p>
            <a:pPr algn="l"/>
            <a:r>
              <a:rPr lang="en-GB" altLang="ja-JP" sz="1400" dirty="0" smtClean="0">
                <a:solidFill>
                  <a:srgbClr val="1F497D"/>
                </a:solidFill>
                <a:latin typeface="Arial"/>
                <a:ea typeface="ＭＳ Ｐゴシック" pitchFamily="50" charset="-128"/>
                <a:cs typeface="Arial"/>
              </a:rPr>
              <a:t>Infrastructure</a:t>
            </a:r>
            <a:endParaRPr lang="fr-FR" sz="1600" dirty="0"/>
          </a:p>
        </p:txBody>
      </p:sp>
      <p:sp>
        <p:nvSpPr>
          <p:cNvPr id="8" name="Rectangle 7"/>
          <p:cNvSpPr/>
          <p:nvPr/>
        </p:nvSpPr>
        <p:spPr>
          <a:xfrm>
            <a:off x="1670881" y="1743261"/>
            <a:ext cx="3297698" cy="307777"/>
          </a:xfrm>
          <a:prstGeom prst="rect">
            <a:avLst/>
          </a:prstGeom>
        </p:spPr>
        <p:txBody>
          <a:bodyPr wrap="none">
            <a:spAutoFit/>
          </a:bodyPr>
          <a:lstStyle/>
          <a:p>
            <a:r>
              <a:rPr lang="en-GB" altLang="ja-JP" sz="1400" dirty="0" smtClean="0">
                <a:solidFill>
                  <a:srgbClr val="1F497D"/>
                </a:solidFill>
                <a:latin typeface="Arial"/>
                <a:ea typeface="ＭＳ Ｐゴシック" pitchFamily="50" charset="-128"/>
                <a:cs typeface="Arial"/>
              </a:rPr>
              <a:t>Product definition, image </a:t>
            </a:r>
            <a:r>
              <a:rPr lang="en-GB" altLang="ja-JP" sz="1400" dirty="0">
                <a:solidFill>
                  <a:srgbClr val="1F497D"/>
                </a:solidFill>
                <a:latin typeface="Arial"/>
                <a:ea typeface="ＭＳ Ｐゴシック" pitchFamily="50" charset="-128"/>
                <a:cs typeface="Arial"/>
              </a:rPr>
              <a:t>requirements </a:t>
            </a:r>
            <a:endParaRPr lang="fr-FR" sz="1400" dirty="0"/>
          </a:p>
        </p:txBody>
      </p:sp>
      <p:sp>
        <p:nvSpPr>
          <p:cNvPr id="9" name="Triangle isocèle 8"/>
          <p:cNvSpPr/>
          <p:nvPr/>
        </p:nvSpPr>
        <p:spPr>
          <a:xfrm flipH="1" flipV="1">
            <a:off x="3264090" y="2727708"/>
            <a:ext cx="182880" cy="304800"/>
          </a:xfrm>
          <a:prstGeom prst="triangle">
            <a:avLst/>
          </a:prstGeom>
          <a:gradFill flip="none" rotWithShape="1">
            <a:gsLst>
              <a:gs pos="0">
                <a:srgbClr val="00B050"/>
              </a:gs>
              <a:gs pos="100000">
                <a:schemeClr val="accent3">
                  <a:lumMod val="75000"/>
                </a:schemeClr>
              </a:gs>
            </a:gsLst>
            <a:lin ang="1620000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12" name="Triangle isocèle 11"/>
          <p:cNvSpPr/>
          <p:nvPr/>
        </p:nvSpPr>
        <p:spPr>
          <a:xfrm rot="16200000" flipH="1" flipV="1">
            <a:off x="939916" y="1369011"/>
            <a:ext cx="225922" cy="231100"/>
          </a:xfrm>
          <a:prstGeom prst="triangle">
            <a:avLst/>
          </a:prstGeom>
          <a:gradFill flip="none" rotWithShape="1">
            <a:gsLst>
              <a:gs pos="0">
                <a:srgbClr val="00B050"/>
              </a:gs>
              <a:gs pos="100000">
                <a:schemeClr val="accent3">
                  <a:lumMod val="75000"/>
                </a:schemeClr>
              </a:gs>
            </a:gsLst>
            <a:lin ang="1620000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cxnSp>
        <p:nvCxnSpPr>
          <p:cNvPr id="14" name="Connecteur droit 13"/>
          <p:cNvCxnSpPr>
            <a:stCxn id="12" idx="2"/>
          </p:cNvCxnSpPr>
          <p:nvPr/>
        </p:nvCxnSpPr>
        <p:spPr>
          <a:xfrm>
            <a:off x="937327" y="1371600"/>
            <a:ext cx="0" cy="1660908"/>
          </a:xfrm>
          <a:prstGeom prst="line">
            <a:avLst/>
          </a:prstGeom>
          <a:noFill/>
          <a:ln w="25400" cap="flat">
            <a:solidFill>
              <a:srgbClr val="00B05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5" name="Triangle isocèle 14"/>
          <p:cNvSpPr/>
          <p:nvPr/>
        </p:nvSpPr>
        <p:spPr>
          <a:xfrm rot="16200000" flipH="1" flipV="1">
            <a:off x="1458516" y="1789035"/>
            <a:ext cx="225922" cy="231100"/>
          </a:xfrm>
          <a:prstGeom prst="triangle">
            <a:avLst/>
          </a:prstGeom>
          <a:gradFill flip="none" rotWithShape="1">
            <a:gsLst>
              <a:gs pos="0">
                <a:srgbClr val="00B050"/>
              </a:gs>
              <a:gs pos="100000">
                <a:schemeClr val="accent3">
                  <a:lumMod val="75000"/>
                </a:schemeClr>
              </a:gs>
            </a:gsLst>
            <a:lin ang="1620000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cxnSp>
        <p:nvCxnSpPr>
          <p:cNvPr id="16" name="Connecteur droit 15"/>
          <p:cNvCxnSpPr>
            <a:stCxn id="15" idx="2"/>
          </p:cNvCxnSpPr>
          <p:nvPr/>
        </p:nvCxnSpPr>
        <p:spPr>
          <a:xfrm>
            <a:off x="1455927" y="1791624"/>
            <a:ext cx="0" cy="1240884"/>
          </a:xfrm>
          <a:prstGeom prst="line">
            <a:avLst/>
          </a:prstGeom>
          <a:noFill/>
          <a:ln w="25400" cap="flat">
            <a:solidFill>
              <a:srgbClr val="00B05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9" name="Rectangle 18"/>
          <p:cNvSpPr/>
          <p:nvPr/>
        </p:nvSpPr>
        <p:spPr>
          <a:xfrm>
            <a:off x="2145395" y="4953001"/>
            <a:ext cx="1301575" cy="365609"/>
          </a:xfrm>
          <a:prstGeom prst="rect">
            <a:avLst/>
          </a:prstGeom>
          <a:gradFill flip="none" rotWithShape="1">
            <a:gsLst>
              <a:gs pos="0">
                <a:schemeClr val="accent6">
                  <a:lumMod val="75000"/>
                </a:schemeClr>
              </a:gs>
              <a:gs pos="100000">
                <a:schemeClr val="accent6">
                  <a:lumMod val="50000"/>
                </a:schemeClr>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20" name="Rectangle 19"/>
          <p:cNvSpPr/>
          <p:nvPr/>
        </p:nvSpPr>
        <p:spPr>
          <a:xfrm>
            <a:off x="-20952" y="4800600"/>
            <a:ext cx="1996836" cy="1169551"/>
          </a:xfrm>
          <a:prstGeom prst="rect">
            <a:avLst/>
          </a:prstGeom>
        </p:spPr>
        <p:txBody>
          <a:bodyPr wrap="square">
            <a:spAutoFit/>
          </a:bodyPr>
          <a:lstStyle/>
          <a:p>
            <a:pPr algn="l"/>
            <a:r>
              <a:rPr lang="en-GB" altLang="ja-JP" sz="1400" b="1" dirty="0" smtClean="0">
                <a:solidFill>
                  <a:schemeClr val="accent6">
                    <a:lumMod val="75000"/>
                  </a:schemeClr>
                </a:solidFill>
                <a:latin typeface="Arial"/>
                <a:ea typeface="ＭＳ Ｐゴシック" pitchFamily="50" charset="-128"/>
                <a:cs typeface="Arial"/>
              </a:rPr>
              <a:t>Malawi, Nepal</a:t>
            </a:r>
          </a:p>
          <a:p>
            <a:pPr algn="l"/>
            <a:r>
              <a:rPr lang="en-GB" sz="1400" b="1" dirty="0" smtClean="0">
                <a:solidFill>
                  <a:schemeClr val="accent6">
                    <a:lumMod val="75000"/>
                  </a:schemeClr>
                </a:solidFill>
                <a:latin typeface="Arial"/>
                <a:ea typeface="ＭＳ Ｐゴシック" pitchFamily="50" charset="-128"/>
                <a:cs typeface="Arial"/>
              </a:rPr>
              <a:t>Demonstrators</a:t>
            </a:r>
            <a:br>
              <a:rPr lang="en-GB" sz="1400" b="1" dirty="0" smtClean="0">
                <a:solidFill>
                  <a:schemeClr val="accent6">
                    <a:lumMod val="75000"/>
                  </a:schemeClr>
                </a:solidFill>
                <a:latin typeface="Arial"/>
                <a:ea typeface="ＭＳ Ｐゴシック" pitchFamily="50" charset="-128"/>
                <a:cs typeface="Arial"/>
              </a:rPr>
            </a:br>
            <a:endParaRPr lang="en-GB" sz="1400" dirty="0">
              <a:solidFill>
                <a:schemeClr val="tx1"/>
              </a:solidFill>
              <a:latin typeface="Arial"/>
              <a:ea typeface="ＭＳ Ｐゴシック" pitchFamily="50" charset="-128"/>
              <a:cs typeface="Arial"/>
            </a:endParaRPr>
          </a:p>
          <a:p>
            <a:pPr algn="l"/>
            <a:r>
              <a:rPr lang="en-GB" sz="1400" b="1" dirty="0" smtClean="0">
                <a:solidFill>
                  <a:schemeClr val="accent3">
                    <a:lumMod val="50000"/>
                  </a:schemeClr>
                </a:solidFill>
                <a:latin typeface="Arial"/>
                <a:ea typeface="ＭＳ Ｐゴシック" pitchFamily="50" charset="-128"/>
                <a:cs typeface="Arial"/>
              </a:rPr>
              <a:t>Missions to </a:t>
            </a:r>
            <a:r>
              <a:rPr lang="en-GB" sz="1400" b="1" dirty="0" smtClean="0">
                <a:solidFill>
                  <a:schemeClr val="accent3">
                    <a:lumMod val="50000"/>
                  </a:schemeClr>
                </a:solidFill>
                <a:latin typeface="Arial"/>
                <a:ea typeface="ＭＳ Ｐゴシック" pitchFamily="50" charset="-128"/>
                <a:cs typeface="Arial"/>
              </a:rPr>
              <a:t>Haiti</a:t>
            </a:r>
            <a:br>
              <a:rPr lang="en-GB" sz="1400" b="1" dirty="0" smtClean="0">
                <a:solidFill>
                  <a:schemeClr val="accent3">
                    <a:lumMod val="50000"/>
                  </a:schemeClr>
                </a:solidFill>
                <a:latin typeface="Arial"/>
                <a:ea typeface="ＭＳ Ｐゴシック" pitchFamily="50" charset="-128"/>
                <a:cs typeface="Arial"/>
              </a:rPr>
            </a:br>
            <a:r>
              <a:rPr lang="en-GB" sz="1400" b="1" dirty="0" smtClean="0">
                <a:solidFill>
                  <a:schemeClr val="accent3">
                    <a:lumMod val="50000"/>
                  </a:schemeClr>
                </a:solidFill>
                <a:latin typeface="Arial"/>
                <a:ea typeface="ＭＳ Ｐゴシック" pitchFamily="50" charset="-128"/>
                <a:cs typeface="Arial"/>
              </a:rPr>
              <a:t>(2 to 3 per year)</a:t>
            </a:r>
            <a:endParaRPr lang="fr-FR" sz="1400" b="1" dirty="0">
              <a:solidFill>
                <a:schemeClr val="accent3">
                  <a:lumMod val="50000"/>
                </a:schemeClr>
              </a:solidFill>
            </a:endParaRPr>
          </a:p>
        </p:txBody>
      </p:sp>
      <p:sp>
        <p:nvSpPr>
          <p:cNvPr id="23" name="Rectangle 22"/>
          <p:cNvSpPr/>
          <p:nvPr/>
        </p:nvSpPr>
        <p:spPr>
          <a:xfrm>
            <a:off x="2386354" y="2219980"/>
            <a:ext cx="1938351" cy="523220"/>
          </a:xfrm>
          <a:prstGeom prst="rect">
            <a:avLst/>
          </a:prstGeom>
        </p:spPr>
        <p:txBody>
          <a:bodyPr wrap="none">
            <a:spAutoFit/>
          </a:bodyPr>
          <a:lstStyle/>
          <a:p>
            <a:pPr algn="ctr"/>
            <a:r>
              <a:rPr lang="en-GB" sz="1600" u="sng" dirty="0" smtClean="0">
                <a:solidFill>
                  <a:schemeClr val="tx2"/>
                </a:solidFill>
                <a:latin typeface="Arial"/>
                <a:ea typeface="ＭＳ Ｐゴシック" pitchFamily="50" charset="-128"/>
                <a:cs typeface="Arial"/>
              </a:rPr>
              <a:t>RO Haiti Triggering</a:t>
            </a:r>
          </a:p>
          <a:p>
            <a:pPr algn="ctr"/>
            <a:r>
              <a:rPr lang="en-GB" sz="1200" dirty="0" smtClean="0">
                <a:solidFill>
                  <a:schemeClr val="accent2"/>
                </a:solidFill>
                <a:latin typeface="Arial"/>
                <a:ea typeface="ＭＳ Ｐゴシック" pitchFamily="50" charset="-128"/>
                <a:cs typeface="Arial"/>
              </a:rPr>
              <a:t>12/22/16</a:t>
            </a:r>
            <a:endParaRPr lang="fr-FR" sz="1200" dirty="0">
              <a:solidFill>
                <a:schemeClr val="accent2"/>
              </a:solidFill>
            </a:endParaRPr>
          </a:p>
        </p:txBody>
      </p:sp>
      <p:sp>
        <p:nvSpPr>
          <p:cNvPr id="29" name="Rectangle 28"/>
          <p:cNvSpPr/>
          <p:nvPr/>
        </p:nvSpPr>
        <p:spPr>
          <a:xfrm>
            <a:off x="3574193" y="3663880"/>
            <a:ext cx="769207" cy="307777"/>
          </a:xfrm>
          <a:prstGeom prst="rect">
            <a:avLst/>
          </a:prstGeom>
        </p:spPr>
        <p:txBody>
          <a:bodyPr wrap="square">
            <a:spAutoFit/>
          </a:bodyPr>
          <a:lstStyle/>
          <a:p>
            <a:r>
              <a:rPr lang="en-GB" sz="1400" dirty="0" smtClean="0">
                <a:solidFill>
                  <a:srgbClr val="1F497D"/>
                </a:solidFill>
                <a:latin typeface="Arial"/>
                <a:ea typeface="ＭＳ Ｐゴシック" pitchFamily="50" charset="-128"/>
                <a:cs typeface="Arial"/>
              </a:rPr>
              <a:t>Today</a:t>
            </a:r>
            <a:endParaRPr lang="fr-FR" sz="1400" dirty="0"/>
          </a:p>
        </p:txBody>
      </p:sp>
      <p:sp>
        <p:nvSpPr>
          <p:cNvPr id="30" name="Rectangle 29"/>
          <p:cNvSpPr/>
          <p:nvPr/>
        </p:nvSpPr>
        <p:spPr>
          <a:xfrm>
            <a:off x="907193" y="3733800"/>
            <a:ext cx="2758913" cy="167938"/>
          </a:xfrm>
          <a:prstGeom prst="rect">
            <a:avLst/>
          </a:prstGeom>
          <a:gradFill flip="none" rotWithShape="1">
            <a:gsLst>
              <a:gs pos="0">
                <a:srgbClr val="C00000"/>
              </a:gs>
              <a:gs pos="100000">
                <a:schemeClr val="accent2"/>
              </a:gs>
            </a:gsLst>
            <a:path path="circle">
              <a:fillToRect l="100000" b="100000"/>
            </a:path>
            <a:tileRect t="-100000" r="-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32" name="Rectangle 31"/>
          <p:cNvSpPr/>
          <p:nvPr/>
        </p:nvSpPr>
        <p:spPr>
          <a:xfrm>
            <a:off x="2335311" y="4030813"/>
            <a:ext cx="1686679" cy="707886"/>
          </a:xfrm>
          <a:prstGeom prst="rect">
            <a:avLst/>
          </a:prstGeom>
        </p:spPr>
        <p:txBody>
          <a:bodyPr wrap="none">
            <a:spAutoFit/>
          </a:bodyPr>
          <a:lstStyle/>
          <a:p>
            <a:pPr algn="ctr"/>
            <a:r>
              <a:rPr lang="en-GB" sz="1400" dirty="0" smtClean="0">
                <a:solidFill>
                  <a:srgbClr val="1F497D"/>
                </a:solidFill>
                <a:latin typeface="Arial"/>
                <a:ea typeface="ＭＳ Ｐゴシック" pitchFamily="50" charset="-128"/>
                <a:cs typeface="Arial"/>
              </a:rPr>
              <a:t>Hurricane Matthew</a:t>
            </a:r>
          </a:p>
          <a:p>
            <a:pPr algn="ctr"/>
            <a:r>
              <a:rPr lang="en-GB" sz="1400" dirty="0" smtClean="0">
                <a:solidFill>
                  <a:srgbClr val="1F497D"/>
                </a:solidFill>
                <a:latin typeface="Arial"/>
                <a:ea typeface="ＭＳ Ｐゴシック" pitchFamily="50" charset="-128"/>
                <a:cs typeface="Arial"/>
              </a:rPr>
              <a:t>in </a:t>
            </a:r>
            <a:r>
              <a:rPr lang="en-GB" sz="1400" dirty="0" err="1" smtClean="0">
                <a:solidFill>
                  <a:srgbClr val="1F497D"/>
                </a:solidFill>
                <a:latin typeface="Arial"/>
                <a:ea typeface="ＭＳ Ｐゴシック" pitchFamily="50" charset="-128"/>
                <a:cs typeface="Arial"/>
              </a:rPr>
              <a:t>Haïti</a:t>
            </a:r>
            <a:endParaRPr lang="en-GB" sz="1400" dirty="0" smtClean="0">
              <a:solidFill>
                <a:srgbClr val="1F497D"/>
              </a:solidFill>
              <a:latin typeface="Arial"/>
              <a:ea typeface="ＭＳ Ｐゴシック" pitchFamily="50" charset="-128"/>
              <a:cs typeface="Arial"/>
            </a:endParaRPr>
          </a:p>
          <a:p>
            <a:pPr algn="ctr"/>
            <a:r>
              <a:rPr lang="en-GB" sz="1200" dirty="0" smtClean="0">
                <a:solidFill>
                  <a:srgbClr val="C00000"/>
                </a:solidFill>
                <a:latin typeface="Arial"/>
                <a:ea typeface="ＭＳ Ｐゴシック" pitchFamily="50" charset="-128"/>
                <a:cs typeface="Arial"/>
              </a:rPr>
              <a:t>10/04/16</a:t>
            </a:r>
            <a:endParaRPr lang="fr-FR" sz="1200" dirty="0">
              <a:solidFill>
                <a:srgbClr val="C00000"/>
              </a:solidFill>
            </a:endParaRPr>
          </a:p>
        </p:txBody>
      </p:sp>
      <p:sp>
        <p:nvSpPr>
          <p:cNvPr id="36" name="Étoile à 10 branches 35"/>
          <p:cNvSpPr/>
          <p:nvPr/>
        </p:nvSpPr>
        <p:spPr>
          <a:xfrm>
            <a:off x="3046600" y="3853319"/>
            <a:ext cx="264101" cy="224095"/>
          </a:xfrm>
          <a:prstGeom prst="star10">
            <a:avLst/>
          </a:prstGeom>
          <a:gradFill flip="none" rotWithShape="1">
            <a:gsLst>
              <a:gs pos="0">
                <a:srgbClr val="C00000"/>
              </a:gs>
              <a:gs pos="100000">
                <a:srgbClr val="FF0000"/>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38" name="Rectangle 37"/>
          <p:cNvSpPr/>
          <p:nvPr/>
        </p:nvSpPr>
        <p:spPr>
          <a:xfrm>
            <a:off x="3593196" y="5410200"/>
            <a:ext cx="57197" cy="380999"/>
          </a:xfrm>
          <a:prstGeom prst="rect">
            <a:avLst/>
          </a:prstGeom>
          <a:gradFill flip="none" rotWithShape="1">
            <a:gsLst>
              <a:gs pos="0">
                <a:schemeClr val="accent3">
                  <a:lumMod val="75000"/>
                </a:schemeClr>
              </a:gs>
              <a:gs pos="100000">
                <a:srgbClr val="00B050"/>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42" name="Rectangle 41"/>
          <p:cNvSpPr/>
          <p:nvPr/>
        </p:nvSpPr>
        <p:spPr>
          <a:xfrm>
            <a:off x="4057603" y="5410201"/>
            <a:ext cx="45719" cy="380999"/>
          </a:xfrm>
          <a:prstGeom prst="rect">
            <a:avLst/>
          </a:prstGeom>
          <a:gradFill flip="none" rotWithShape="1">
            <a:gsLst>
              <a:gs pos="0">
                <a:schemeClr val="accent3">
                  <a:lumMod val="75000"/>
                </a:schemeClr>
              </a:gs>
              <a:gs pos="100000">
                <a:srgbClr val="00B050"/>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44" name="Rectangle 43"/>
          <p:cNvSpPr/>
          <p:nvPr/>
        </p:nvSpPr>
        <p:spPr>
          <a:xfrm>
            <a:off x="4721154" y="2512264"/>
            <a:ext cx="1778051" cy="307777"/>
          </a:xfrm>
          <a:prstGeom prst="rect">
            <a:avLst/>
          </a:prstGeom>
        </p:spPr>
        <p:txBody>
          <a:bodyPr wrap="none">
            <a:spAutoFit/>
          </a:bodyPr>
          <a:lstStyle/>
          <a:p>
            <a:r>
              <a:rPr lang="en-GB" altLang="ja-JP" sz="1400" dirty="0" smtClean="0">
                <a:solidFill>
                  <a:schemeClr val="accent6">
                    <a:lumMod val="75000"/>
                  </a:schemeClr>
                </a:solidFill>
                <a:latin typeface="Arial"/>
                <a:ea typeface="ＭＳ Ｐゴシック" pitchFamily="50" charset="-128"/>
                <a:cs typeface="Arial"/>
              </a:rPr>
              <a:t>Early RO evaluation</a:t>
            </a:r>
            <a:endParaRPr lang="fr-FR" sz="1400" dirty="0">
              <a:solidFill>
                <a:schemeClr val="accent6">
                  <a:lumMod val="75000"/>
                </a:schemeClr>
              </a:solidFill>
            </a:endParaRPr>
          </a:p>
        </p:txBody>
      </p:sp>
      <p:sp>
        <p:nvSpPr>
          <p:cNvPr id="45" name="Triangle isocèle 44"/>
          <p:cNvSpPr/>
          <p:nvPr/>
        </p:nvSpPr>
        <p:spPr>
          <a:xfrm rot="16200000" flipH="1" flipV="1">
            <a:off x="4508789" y="2574639"/>
            <a:ext cx="225922" cy="231100"/>
          </a:xfrm>
          <a:prstGeom prst="triangle">
            <a:avLst/>
          </a:prstGeom>
          <a:gradFill flip="none" rotWithShape="1">
            <a:gsLst>
              <a:gs pos="0">
                <a:srgbClr val="FFC000"/>
              </a:gs>
              <a:gs pos="100000">
                <a:schemeClr val="accent3">
                  <a:lumMod val="75000"/>
                </a:schemeClr>
              </a:gs>
            </a:gsLst>
            <a:lin ang="1620000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cxnSp>
        <p:nvCxnSpPr>
          <p:cNvPr id="46" name="Connecteur droit 45"/>
          <p:cNvCxnSpPr>
            <a:stCxn id="45" idx="2"/>
          </p:cNvCxnSpPr>
          <p:nvPr/>
        </p:nvCxnSpPr>
        <p:spPr>
          <a:xfrm flipH="1">
            <a:off x="4495800" y="2577228"/>
            <a:ext cx="10400" cy="455280"/>
          </a:xfrm>
          <a:prstGeom prst="line">
            <a:avLst/>
          </a:prstGeom>
          <a:noFill/>
          <a:ln w="25400" cap="flat">
            <a:solidFill>
              <a:srgbClr val="00B05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48" name="Rectangle 47"/>
          <p:cNvSpPr/>
          <p:nvPr/>
        </p:nvSpPr>
        <p:spPr>
          <a:xfrm>
            <a:off x="8305800" y="1984408"/>
            <a:ext cx="851515" cy="523220"/>
          </a:xfrm>
          <a:prstGeom prst="rect">
            <a:avLst/>
          </a:prstGeom>
        </p:spPr>
        <p:txBody>
          <a:bodyPr wrap="none">
            <a:spAutoFit/>
          </a:bodyPr>
          <a:lstStyle/>
          <a:p>
            <a:r>
              <a:rPr lang="fr-FR" sz="1400" dirty="0" err="1" smtClean="0">
                <a:solidFill>
                  <a:schemeClr val="accent6">
                    <a:lumMod val="75000"/>
                  </a:schemeClr>
                </a:solidFill>
              </a:rPr>
              <a:t>Lessons</a:t>
            </a:r>
            <a:endParaRPr lang="fr-FR" sz="1400" dirty="0">
              <a:solidFill>
                <a:schemeClr val="accent6">
                  <a:lumMod val="75000"/>
                </a:schemeClr>
              </a:solidFill>
            </a:endParaRPr>
          </a:p>
          <a:p>
            <a:r>
              <a:rPr lang="fr-FR" sz="1400" dirty="0" err="1" smtClean="0">
                <a:solidFill>
                  <a:schemeClr val="accent6">
                    <a:lumMod val="75000"/>
                  </a:schemeClr>
                </a:solidFill>
              </a:rPr>
              <a:t>learned</a:t>
            </a:r>
            <a:endParaRPr lang="fr-FR" sz="1400" dirty="0">
              <a:solidFill>
                <a:schemeClr val="accent6">
                  <a:lumMod val="75000"/>
                </a:schemeClr>
              </a:solidFill>
            </a:endParaRPr>
          </a:p>
        </p:txBody>
      </p:sp>
      <p:sp>
        <p:nvSpPr>
          <p:cNvPr id="49" name="Triangle isocèle 48"/>
          <p:cNvSpPr/>
          <p:nvPr/>
        </p:nvSpPr>
        <p:spPr>
          <a:xfrm rot="16200000" flipH="1" flipV="1">
            <a:off x="8184245" y="2132931"/>
            <a:ext cx="225922" cy="231100"/>
          </a:xfrm>
          <a:prstGeom prst="triangle">
            <a:avLst/>
          </a:prstGeom>
          <a:gradFill flip="none" rotWithShape="1">
            <a:gsLst>
              <a:gs pos="0">
                <a:srgbClr val="FFC000"/>
              </a:gs>
              <a:gs pos="100000">
                <a:schemeClr val="accent3">
                  <a:lumMod val="75000"/>
                </a:schemeClr>
              </a:gs>
            </a:gsLst>
            <a:lin ang="1620000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cxnSp>
        <p:nvCxnSpPr>
          <p:cNvPr id="50" name="Connecteur droit 49"/>
          <p:cNvCxnSpPr>
            <a:stCxn id="49" idx="2"/>
          </p:cNvCxnSpPr>
          <p:nvPr/>
        </p:nvCxnSpPr>
        <p:spPr>
          <a:xfrm flipH="1">
            <a:off x="8171256" y="2135520"/>
            <a:ext cx="10400" cy="896988"/>
          </a:xfrm>
          <a:prstGeom prst="line">
            <a:avLst/>
          </a:prstGeom>
          <a:noFill/>
          <a:ln w="25400" cap="flat">
            <a:solidFill>
              <a:srgbClr val="00B05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52" name="Rectangle 51"/>
          <p:cNvSpPr/>
          <p:nvPr/>
        </p:nvSpPr>
        <p:spPr>
          <a:xfrm>
            <a:off x="3432200" y="5715000"/>
            <a:ext cx="1296524" cy="492443"/>
          </a:xfrm>
          <a:prstGeom prst="rect">
            <a:avLst/>
          </a:prstGeom>
        </p:spPr>
        <p:txBody>
          <a:bodyPr wrap="none">
            <a:spAutoFit/>
          </a:bodyPr>
          <a:lstStyle/>
          <a:p>
            <a:pPr algn="ctr"/>
            <a:r>
              <a:rPr lang="en-GB" sz="1400" dirty="0" smtClean="0">
                <a:solidFill>
                  <a:srgbClr val="1F497D"/>
                </a:solidFill>
                <a:latin typeface="Arial"/>
                <a:ea typeface="ＭＳ Ｐゴシック" pitchFamily="50" charset="-128"/>
                <a:cs typeface="Arial"/>
              </a:rPr>
              <a:t>Workshop</a:t>
            </a:r>
          </a:p>
          <a:p>
            <a:pPr algn="ctr"/>
            <a:r>
              <a:rPr lang="en-GB" sz="1200" dirty="0" smtClean="0">
                <a:solidFill>
                  <a:srgbClr val="C00000"/>
                </a:solidFill>
                <a:latin typeface="Arial"/>
                <a:ea typeface="ＭＳ Ｐゴシック" pitchFamily="50" charset="-128"/>
                <a:cs typeface="Arial"/>
              </a:rPr>
              <a:t>Week of 29 May</a:t>
            </a:r>
            <a:endParaRPr lang="fr-FR" sz="1200" dirty="0">
              <a:solidFill>
                <a:srgbClr val="C00000"/>
              </a:solidFill>
            </a:endParaRPr>
          </a:p>
        </p:txBody>
      </p:sp>
      <p:sp>
        <p:nvSpPr>
          <p:cNvPr id="53" name="Rectangle 52"/>
          <p:cNvSpPr/>
          <p:nvPr/>
        </p:nvSpPr>
        <p:spPr>
          <a:xfrm>
            <a:off x="2446286" y="5354477"/>
            <a:ext cx="1211314" cy="492443"/>
          </a:xfrm>
          <a:prstGeom prst="rect">
            <a:avLst/>
          </a:prstGeom>
        </p:spPr>
        <p:txBody>
          <a:bodyPr wrap="none">
            <a:spAutoFit/>
          </a:bodyPr>
          <a:lstStyle/>
          <a:p>
            <a:pPr algn="r"/>
            <a:r>
              <a:rPr lang="en-GB" sz="1400" dirty="0" smtClean="0">
                <a:solidFill>
                  <a:srgbClr val="1F497D"/>
                </a:solidFill>
                <a:latin typeface="Arial"/>
                <a:ea typeface="ＭＳ Ｐゴシック" pitchFamily="50" charset="-128"/>
                <a:cs typeface="Arial"/>
              </a:rPr>
              <a:t>1</a:t>
            </a:r>
            <a:r>
              <a:rPr lang="en-GB" sz="1400" baseline="30000" dirty="0" smtClean="0">
                <a:solidFill>
                  <a:srgbClr val="1F497D"/>
                </a:solidFill>
                <a:latin typeface="Arial"/>
                <a:ea typeface="ＭＳ Ｐゴシック" pitchFamily="50" charset="-128"/>
                <a:cs typeface="Arial"/>
              </a:rPr>
              <a:t>st</a:t>
            </a:r>
            <a:r>
              <a:rPr lang="en-GB" sz="1400" dirty="0" smtClean="0">
                <a:solidFill>
                  <a:srgbClr val="1F497D"/>
                </a:solidFill>
                <a:latin typeface="Arial"/>
                <a:ea typeface="ＭＳ Ｐゴシック" pitchFamily="50" charset="-128"/>
                <a:cs typeface="Arial"/>
              </a:rPr>
              <a:t> </a:t>
            </a:r>
          </a:p>
          <a:p>
            <a:pPr algn="r"/>
            <a:r>
              <a:rPr lang="en-GB" sz="1200" dirty="0" smtClean="0">
                <a:solidFill>
                  <a:srgbClr val="C00000"/>
                </a:solidFill>
                <a:latin typeface="Arial"/>
                <a:ea typeface="ＭＳ Ｐゴシック" pitchFamily="50" charset="-128"/>
                <a:cs typeface="Arial"/>
              </a:rPr>
              <a:t>31 </a:t>
            </a:r>
            <a:r>
              <a:rPr lang="en-GB" sz="1200" dirty="0">
                <a:solidFill>
                  <a:srgbClr val="C00000"/>
                </a:solidFill>
                <a:latin typeface="Arial"/>
                <a:ea typeface="ＭＳ Ｐゴシック" pitchFamily="50" charset="-128"/>
                <a:cs typeface="Arial"/>
              </a:rPr>
              <a:t>J</a:t>
            </a:r>
            <a:r>
              <a:rPr lang="en-GB" sz="1200" dirty="0" smtClean="0">
                <a:solidFill>
                  <a:srgbClr val="C00000"/>
                </a:solidFill>
                <a:latin typeface="Arial"/>
                <a:ea typeface="ＭＳ Ｐゴシック" pitchFamily="50" charset="-128"/>
                <a:cs typeface="Arial"/>
              </a:rPr>
              <a:t>an – 3 </a:t>
            </a:r>
            <a:r>
              <a:rPr lang="en-GB" sz="1200" dirty="0">
                <a:solidFill>
                  <a:srgbClr val="C00000"/>
                </a:solidFill>
                <a:latin typeface="Arial"/>
                <a:ea typeface="ＭＳ Ｐゴシック" pitchFamily="50" charset="-128"/>
                <a:cs typeface="Arial"/>
              </a:rPr>
              <a:t>F</a:t>
            </a:r>
            <a:r>
              <a:rPr lang="en-GB" sz="1200" dirty="0" smtClean="0">
                <a:solidFill>
                  <a:srgbClr val="C00000"/>
                </a:solidFill>
                <a:latin typeface="Arial"/>
                <a:ea typeface="ＭＳ Ｐゴシック" pitchFamily="50" charset="-128"/>
                <a:cs typeface="Arial"/>
              </a:rPr>
              <a:t>eb</a:t>
            </a:r>
            <a:endParaRPr lang="fr-FR" sz="1200" dirty="0">
              <a:solidFill>
                <a:srgbClr val="C00000"/>
              </a:solidFill>
            </a:endParaRPr>
          </a:p>
        </p:txBody>
      </p:sp>
      <p:sp>
        <p:nvSpPr>
          <p:cNvPr id="54" name="Rectangle 53"/>
          <p:cNvSpPr/>
          <p:nvPr/>
        </p:nvSpPr>
        <p:spPr>
          <a:xfrm>
            <a:off x="4526281" y="5410200"/>
            <a:ext cx="45719" cy="380999"/>
          </a:xfrm>
          <a:prstGeom prst="rect">
            <a:avLst/>
          </a:prstGeom>
          <a:gradFill flip="none" rotWithShape="1">
            <a:gsLst>
              <a:gs pos="0">
                <a:schemeClr val="accent3">
                  <a:lumMod val="75000"/>
                </a:schemeClr>
              </a:gs>
              <a:gs pos="100000">
                <a:srgbClr val="00B050"/>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55" name="Rectangle 54"/>
          <p:cNvSpPr/>
          <p:nvPr/>
        </p:nvSpPr>
        <p:spPr>
          <a:xfrm>
            <a:off x="4953000" y="5410201"/>
            <a:ext cx="45719" cy="380999"/>
          </a:xfrm>
          <a:prstGeom prst="rect">
            <a:avLst/>
          </a:prstGeom>
          <a:gradFill flip="none" rotWithShape="1">
            <a:gsLst>
              <a:gs pos="0">
                <a:schemeClr val="accent3">
                  <a:lumMod val="75000"/>
                </a:schemeClr>
              </a:gs>
              <a:gs pos="100000">
                <a:srgbClr val="00B050"/>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56" name="Rectangle 55"/>
          <p:cNvSpPr/>
          <p:nvPr/>
        </p:nvSpPr>
        <p:spPr>
          <a:xfrm>
            <a:off x="5410200" y="5410200"/>
            <a:ext cx="45719" cy="380999"/>
          </a:xfrm>
          <a:prstGeom prst="rect">
            <a:avLst/>
          </a:prstGeom>
          <a:gradFill flip="none" rotWithShape="1">
            <a:gsLst>
              <a:gs pos="0">
                <a:schemeClr val="accent3">
                  <a:lumMod val="75000"/>
                </a:schemeClr>
              </a:gs>
              <a:gs pos="100000">
                <a:srgbClr val="00B050"/>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57" name="Rectangle 56"/>
          <p:cNvSpPr/>
          <p:nvPr/>
        </p:nvSpPr>
        <p:spPr>
          <a:xfrm>
            <a:off x="5745481" y="5410200"/>
            <a:ext cx="45719" cy="380999"/>
          </a:xfrm>
          <a:prstGeom prst="rect">
            <a:avLst/>
          </a:prstGeom>
          <a:gradFill flip="none" rotWithShape="1">
            <a:gsLst>
              <a:gs pos="0">
                <a:schemeClr val="accent3">
                  <a:lumMod val="75000"/>
                </a:schemeClr>
              </a:gs>
              <a:gs pos="100000">
                <a:srgbClr val="00B050"/>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58" name="Rectangle 57"/>
          <p:cNvSpPr/>
          <p:nvPr/>
        </p:nvSpPr>
        <p:spPr>
          <a:xfrm>
            <a:off x="6248400" y="5410201"/>
            <a:ext cx="45719" cy="380999"/>
          </a:xfrm>
          <a:prstGeom prst="rect">
            <a:avLst/>
          </a:prstGeom>
          <a:gradFill flip="none" rotWithShape="1">
            <a:gsLst>
              <a:gs pos="0">
                <a:schemeClr val="accent3">
                  <a:lumMod val="75000"/>
                </a:schemeClr>
              </a:gs>
              <a:gs pos="100000">
                <a:srgbClr val="00B050"/>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59" name="Rectangle 58"/>
          <p:cNvSpPr/>
          <p:nvPr/>
        </p:nvSpPr>
        <p:spPr>
          <a:xfrm>
            <a:off x="6675119" y="5410200"/>
            <a:ext cx="45719" cy="380999"/>
          </a:xfrm>
          <a:prstGeom prst="rect">
            <a:avLst/>
          </a:prstGeom>
          <a:gradFill flip="none" rotWithShape="1">
            <a:gsLst>
              <a:gs pos="0">
                <a:schemeClr val="accent3">
                  <a:lumMod val="75000"/>
                </a:schemeClr>
              </a:gs>
              <a:gs pos="100000">
                <a:srgbClr val="00B050"/>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60" name="Rectangle 59"/>
          <p:cNvSpPr/>
          <p:nvPr/>
        </p:nvSpPr>
        <p:spPr>
          <a:xfrm>
            <a:off x="7010400" y="5410200"/>
            <a:ext cx="45719" cy="380999"/>
          </a:xfrm>
          <a:prstGeom prst="rect">
            <a:avLst/>
          </a:prstGeom>
          <a:gradFill flip="none" rotWithShape="1">
            <a:gsLst>
              <a:gs pos="0">
                <a:schemeClr val="accent3">
                  <a:lumMod val="75000"/>
                </a:schemeClr>
              </a:gs>
              <a:gs pos="100000">
                <a:srgbClr val="00B050"/>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61" name="Rectangle 60"/>
          <p:cNvSpPr/>
          <p:nvPr/>
        </p:nvSpPr>
        <p:spPr>
          <a:xfrm>
            <a:off x="7391400" y="5410201"/>
            <a:ext cx="45719" cy="380999"/>
          </a:xfrm>
          <a:prstGeom prst="rect">
            <a:avLst/>
          </a:prstGeom>
          <a:gradFill flip="none" rotWithShape="1">
            <a:gsLst>
              <a:gs pos="0">
                <a:schemeClr val="accent3">
                  <a:lumMod val="75000"/>
                </a:schemeClr>
              </a:gs>
              <a:gs pos="100000">
                <a:srgbClr val="00B050"/>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62" name="Rectangle 61"/>
          <p:cNvSpPr/>
          <p:nvPr/>
        </p:nvSpPr>
        <p:spPr>
          <a:xfrm>
            <a:off x="7848600" y="5410200"/>
            <a:ext cx="45719" cy="380999"/>
          </a:xfrm>
          <a:prstGeom prst="rect">
            <a:avLst/>
          </a:prstGeom>
          <a:gradFill flip="none" rotWithShape="1">
            <a:gsLst>
              <a:gs pos="0">
                <a:schemeClr val="accent3">
                  <a:lumMod val="75000"/>
                </a:schemeClr>
              </a:gs>
              <a:gs pos="100000">
                <a:srgbClr val="00B050"/>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63" name="Rectangle 62"/>
          <p:cNvSpPr/>
          <p:nvPr/>
        </p:nvSpPr>
        <p:spPr>
          <a:xfrm>
            <a:off x="8229600" y="5410200"/>
            <a:ext cx="45719" cy="380999"/>
          </a:xfrm>
          <a:prstGeom prst="rect">
            <a:avLst/>
          </a:prstGeom>
          <a:gradFill flip="none" rotWithShape="1">
            <a:gsLst>
              <a:gs pos="0">
                <a:schemeClr val="accent3">
                  <a:lumMod val="75000"/>
                </a:schemeClr>
              </a:gs>
              <a:gs pos="100000">
                <a:srgbClr val="00B050"/>
              </a:gs>
            </a:gsLst>
            <a:path path="circle">
              <a:fillToRect l="50000" t="50000" r="50000" b="50000"/>
            </a:path>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sp>
        <p:nvSpPr>
          <p:cNvPr id="39" name="Triangle isocèle 38"/>
          <p:cNvSpPr/>
          <p:nvPr/>
        </p:nvSpPr>
        <p:spPr>
          <a:xfrm rot="16200000" flipH="1" flipV="1">
            <a:off x="3657689" y="2667089"/>
            <a:ext cx="225922" cy="231100"/>
          </a:xfrm>
          <a:prstGeom prst="triangle">
            <a:avLst/>
          </a:prstGeom>
          <a:gradFill flip="none" rotWithShape="1">
            <a:gsLst>
              <a:gs pos="0">
                <a:srgbClr val="FFC000"/>
              </a:gs>
              <a:gs pos="100000">
                <a:schemeClr val="accent3">
                  <a:lumMod val="75000"/>
                </a:schemeClr>
              </a:gs>
            </a:gsLst>
            <a:lin ang="1620000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2569"/>
              </a:solidFill>
              <a:effectLst/>
              <a:uFillTx/>
            </a:endParaRPr>
          </a:p>
        </p:txBody>
      </p:sp>
      <p:cxnSp>
        <p:nvCxnSpPr>
          <p:cNvPr id="40" name="Connecteur droit 39"/>
          <p:cNvCxnSpPr/>
          <p:nvPr/>
        </p:nvCxnSpPr>
        <p:spPr>
          <a:xfrm flipH="1">
            <a:off x="3644700" y="2667000"/>
            <a:ext cx="10400" cy="342319"/>
          </a:xfrm>
          <a:prstGeom prst="line">
            <a:avLst/>
          </a:prstGeom>
          <a:noFill/>
          <a:ln w="25400" cap="flat">
            <a:solidFill>
              <a:srgbClr val="00B05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41" name="Rectangle 40"/>
          <p:cNvSpPr/>
          <p:nvPr/>
        </p:nvSpPr>
        <p:spPr>
          <a:xfrm>
            <a:off x="3810000" y="2587823"/>
            <a:ext cx="684803" cy="307777"/>
          </a:xfrm>
          <a:prstGeom prst="rect">
            <a:avLst/>
          </a:prstGeom>
        </p:spPr>
        <p:txBody>
          <a:bodyPr wrap="none">
            <a:spAutoFit/>
          </a:bodyPr>
          <a:lstStyle/>
          <a:p>
            <a:r>
              <a:rPr lang="en-GB" altLang="ja-JP" sz="1400" dirty="0" smtClean="0">
                <a:solidFill>
                  <a:schemeClr val="accent2"/>
                </a:solidFill>
                <a:latin typeface="Arial"/>
                <a:ea typeface="ＭＳ Ｐゴシック" pitchFamily="50" charset="-128"/>
                <a:cs typeface="Arial"/>
              </a:rPr>
              <a:t>PDNA</a:t>
            </a:r>
            <a:endParaRPr lang="fr-FR" sz="1400" dirty="0">
              <a:solidFill>
                <a:schemeClr val="accent2"/>
              </a:solidFill>
            </a:endParaRPr>
          </a:p>
        </p:txBody>
      </p:sp>
    </p:spTree>
    <p:extLst>
      <p:ext uri="{BB962C8B-B14F-4D97-AF65-F5344CB8AC3E}">
        <p14:creationId xmlns:p14="http://schemas.microsoft.com/office/powerpoint/2010/main" val="46157854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656169"/>
            <a:ext cx="7994396" cy="609600"/>
          </a:xfrm>
        </p:spPr>
        <p:txBody>
          <a:bodyPr>
            <a:noAutofit/>
          </a:bodyPr>
          <a:lstStyle/>
          <a:p>
            <a:pPr algn="ctr"/>
            <a:r>
              <a:rPr lang="en-US" sz="4000" b="1" dirty="0" smtClean="0"/>
              <a:t>Hurricane Matthew – </a:t>
            </a:r>
            <a:r>
              <a:rPr lang="fr-FR" sz="4000" b="1" dirty="0"/>
              <a:t>Haïti </a:t>
            </a:r>
            <a:r>
              <a:rPr lang="en-US" sz="4000" b="1" dirty="0"/>
              <a:t>2016</a:t>
            </a:r>
          </a:p>
        </p:txBody>
      </p:sp>
      <p:sp>
        <p:nvSpPr>
          <p:cNvPr id="7" name="Text Placeholder 6"/>
          <p:cNvSpPr>
            <a:spLocks noGrp="1"/>
          </p:cNvSpPr>
          <p:nvPr>
            <p:ph type="body" sz="half" idx="2"/>
          </p:nvPr>
        </p:nvSpPr>
        <p:spPr>
          <a:xfrm>
            <a:off x="1600200" y="5562600"/>
            <a:ext cx="7315200" cy="1295400"/>
          </a:xfrm>
        </p:spPr>
        <p:txBody>
          <a:bodyPr>
            <a:normAutofit fontScale="85000" lnSpcReduction="20000"/>
          </a:bodyPr>
          <a:lstStyle/>
          <a:p>
            <a:pPr algn="ctr"/>
            <a:r>
              <a:rPr lang="en-US" sz="3200" b="1" dirty="0">
                <a:solidFill>
                  <a:srgbClr val="CC9B00"/>
                </a:solidFill>
              </a:rPr>
              <a:t>Evaluation des Besoins Post </a:t>
            </a:r>
            <a:r>
              <a:rPr lang="en-US" sz="3200" b="1" dirty="0" err="1">
                <a:solidFill>
                  <a:srgbClr val="CC9B00"/>
                </a:solidFill>
              </a:rPr>
              <a:t>Désastre</a:t>
            </a:r>
            <a:endParaRPr lang="en-US" sz="3200" b="1" dirty="0">
              <a:solidFill>
                <a:srgbClr val="CC9B00"/>
              </a:solidFill>
            </a:endParaRPr>
          </a:p>
          <a:p>
            <a:pPr algn="ctr"/>
            <a:r>
              <a:rPr lang="en-US" sz="3200" b="1" dirty="0">
                <a:solidFill>
                  <a:srgbClr val="FFC000"/>
                </a:solidFill>
              </a:rPr>
              <a:t>Post Disaster Needs </a:t>
            </a:r>
            <a:r>
              <a:rPr lang="en-US" sz="3200" b="1" dirty="0" smtClean="0">
                <a:solidFill>
                  <a:srgbClr val="FFC000"/>
                </a:solidFill>
              </a:rPr>
              <a:t>Assessment</a:t>
            </a:r>
            <a:br>
              <a:rPr lang="en-US" sz="3200" b="1" dirty="0" smtClean="0">
                <a:solidFill>
                  <a:srgbClr val="FFC000"/>
                </a:solidFill>
              </a:rPr>
            </a:br>
            <a:r>
              <a:rPr lang="en-US" sz="4100" b="1" dirty="0" smtClean="0">
                <a:solidFill>
                  <a:srgbClr val="FFC000"/>
                </a:solidFill>
              </a:rPr>
              <a:t>PDNA</a:t>
            </a:r>
            <a:endParaRPr lang="en-US" sz="4100" b="1" dirty="0">
              <a:solidFill>
                <a:srgbClr val="FFC000"/>
              </a:solidFill>
            </a:endParaRP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9955" b="9955"/>
          <a:stretch>
            <a:fillRect/>
          </a:stretch>
        </p:blipFill>
        <p:spPr>
          <a:xfrm>
            <a:off x="101600" y="-52053"/>
            <a:ext cx="8847203" cy="4559808"/>
          </a:xfrm>
        </p:spPr>
      </p:pic>
      <p:pic>
        <p:nvPicPr>
          <p:cNvPr id="10" name="Picture 9"/>
          <p:cNvPicPr/>
          <p:nvPr/>
        </p:nvPicPr>
        <p:blipFill rotWithShape="1">
          <a:blip r:embed="rId4" cstate="print">
            <a:extLst>
              <a:ext uri="{28A0092B-C50C-407E-A947-70E740481C1C}">
                <a14:useLocalDpi xmlns:a14="http://schemas.microsoft.com/office/drawing/2010/main" val="0"/>
              </a:ext>
            </a:extLst>
          </a:blip>
          <a:srcRect l="4340" r="56166" b="33018"/>
          <a:stretch/>
        </p:blipFill>
        <p:spPr bwMode="auto">
          <a:xfrm>
            <a:off x="-48768" y="5359824"/>
            <a:ext cx="1594104" cy="14981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4425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1905000" y="152400"/>
            <a:ext cx="5638800" cy="762000"/>
          </a:xfrm>
          <a:prstGeom prst="rect">
            <a:avLst/>
          </a:prstGeo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algn="ctr"/>
            <a:r>
              <a:rPr lang="en-US" sz="2400" b="1" dirty="0">
                <a:solidFill>
                  <a:schemeClr val="bg1"/>
                </a:solidFill>
                <a:latin typeface="+mj-lt"/>
              </a:rPr>
              <a:t>Haiti RO to cover three departments: </a:t>
            </a:r>
            <a:r>
              <a:rPr lang="en-US" sz="2400" b="1" dirty="0" err="1">
                <a:solidFill>
                  <a:schemeClr val="bg1"/>
                </a:solidFill>
                <a:latin typeface="+mj-lt"/>
              </a:rPr>
              <a:t>Grand’Anse</a:t>
            </a:r>
            <a:r>
              <a:rPr lang="en-US" sz="2400" b="1" dirty="0">
                <a:solidFill>
                  <a:schemeClr val="bg1"/>
                </a:solidFill>
                <a:latin typeface="+mj-lt"/>
              </a:rPr>
              <a:t>, </a:t>
            </a:r>
            <a:r>
              <a:rPr lang="en-US" sz="2400" b="1" dirty="0" err="1">
                <a:solidFill>
                  <a:schemeClr val="bg1"/>
                </a:solidFill>
                <a:latin typeface="+mj-lt"/>
              </a:rPr>
              <a:t>Sud</a:t>
            </a:r>
            <a:r>
              <a:rPr lang="en-US" sz="2400" b="1" dirty="0">
                <a:solidFill>
                  <a:schemeClr val="bg1"/>
                </a:solidFill>
                <a:latin typeface="+mj-lt"/>
              </a:rPr>
              <a:t>, and </a:t>
            </a:r>
            <a:r>
              <a:rPr lang="en-US" sz="2400" b="1" dirty="0" err="1">
                <a:solidFill>
                  <a:schemeClr val="bg1"/>
                </a:solidFill>
                <a:latin typeface="+mj-lt"/>
              </a:rPr>
              <a:t>Nippes</a:t>
            </a:r>
            <a:endParaRPr lang="en-US" sz="2400" b="1" dirty="0">
              <a:solidFill>
                <a:schemeClr val="bg1"/>
              </a:solidFill>
              <a:latin typeface="+mj-lt"/>
            </a:endParaRPr>
          </a:p>
        </p:txBody>
      </p:sp>
      <p:pic>
        <p:nvPicPr>
          <p:cNvPr id="12" name="Picture 2" descr="D:\Utilisateurs\colleta\Documents\RO\0 - AOI\AOI 02 2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423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757448"/>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
          </p:nvPr>
        </p:nvSpPr>
        <p:spPr/>
        <p:txBody>
          <a:bodyPr/>
          <a:lstStyle/>
          <a:p>
            <a:pPr defTabSz="914400"/>
            <a:fld id="{86CB4B4D-7CA3-9044-876B-883B54F8677D}" type="slidenum">
              <a:rPr lang="uk-UA" smtClean="0"/>
              <a:pPr defTabSz="914400"/>
              <a:t>7</a:t>
            </a:fld>
            <a:endParaRPr lang="uk-UA" dirty="0"/>
          </a:p>
        </p:txBody>
      </p:sp>
      <p:sp>
        <p:nvSpPr>
          <p:cNvPr id="3" name="Espace réservé du contenu 2"/>
          <p:cNvSpPr>
            <a:spLocks noGrp="1"/>
          </p:cNvSpPr>
          <p:nvPr>
            <p:ph sz="quarter" idx="10"/>
          </p:nvPr>
        </p:nvSpPr>
        <p:spPr>
          <a:xfrm>
            <a:off x="228600" y="1295400"/>
            <a:ext cx="8915400" cy="5334000"/>
          </a:xfrm>
        </p:spPr>
        <p:txBody>
          <a:bodyPr/>
          <a:lstStyle/>
          <a:p>
            <a:pPr marL="0" indent="0">
              <a:buNone/>
            </a:pPr>
            <a:r>
              <a:rPr lang="en-GB" b="1" dirty="0"/>
              <a:t>National government users : </a:t>
            </a:r>
            <a:endParaRPr lang="fr-FR" b="1" dirty="0"/>
          </a:p>
          <a:p>
            <a:pPr marL="0" indent="0">
              <a:buNone/>
            </a:pPr>
            <a:r>
              <a:rPr lang="fr-FR" dirty="0"/>
              <a:t>3 </a:t>
            </a:r>
            <a:r>
              <a:rPr lang="fr-FR" dirty="0" err="1"/>
              <a:t>early</a:t>
            </a:r>
            <a:r>
              <a:rPr lang="fr-FR" dirty="0"/>
              <a:t> </a:t>
            </a:r>
            <a:r>
              <a:rPr lang="fr-FR" dirty="0" err="1"/>
              <a:t>partners</a:t>
            </a:r>
            <a:r>
              <a:rPr lang="fr-FR" dirty="0"/>
              <a:t> : CNIGS, CIAT, ONEV </a:t>
            </a:r>
          </a:p>
          <a:p>
            <a:pPr marL="0" indent="0">
              <a:buNone/>
            </a:pPr>
            <a:r>
              <a:rPr lang="fr-FR" dirty="0" err="1"/>
              <a:t>Other</a:t>
            </a:r>
            <a:r>
              <a:rPr lang="fr-FR" dirty="0"/>
              <a:t> </a:t>
            </a:r>
            <a:r>
              <a:rPr lang="fr-FR" dirty="0" err="1"/>
              <a:t>desired</a:t>
            </a:r>
            <a:r>
              <a:rPr lang="fr-FR" dirty="0"/>
              <a:t> </a:t>
            </a:r>
            <a:r>
              <a:rPr lang="fr-FR" dirty="0" err="1"/>
              <a:t>partners</a:t>
            </a:r>
            <a:r>
              <a:rPr lang="fr-FR" dirty="0"/>
              <a:t> : </a:t>
            </a:r>
            <a:r>
              <a:rPr lang="fr-FR" dirty="0" err="1"/>
              <a:t>ministries</a:t>
            </a:r>
            <a:r>
              <a:rPr lang="fr-FR" dirty="0"/>
              <a:t> (planning, </a:t>
            </a:r>
            <a:r>
              <a:rPr lang="fr-FR" dirty="0" err="1"/>
              <a:t>interior</a:t>
            </a:r>
            <a:r>
              <a:rPr lang="fr-FR" dirty="0"/>
              <a:t>, agriculture, finance…)  </a:t>
            </a:r>
          </a:p>
          <a:p>
            <a:pPr marL="0" indent="0">
              <a:buNone/>
            </a:pPr>
            <a:r>
              <a:rPr lang="fr-FR" b="1" dirty="0"/>
              <a:t>Academia: </a:t>
            </a:r>
            <a:r>
              <a:rPr lang="fr-FR" dirty="0" err="1" smtClean="0"/>
              <a:t>universities</a:t>
            </a:r>
            <a:r>
              <a:rPr lang="fr-FR" dirty="0" smtClean="0"/>
              <a:t> </a:t>
            </a:r>
            <a:r>
              <a:rPr lang="fr-FR" dirty="0"/>
              <a:t>and institutes (UEH, </a:t>
            </a:r>
            <a:r>
              <a:rPr lang="fr-FR" dirty="0" err="1" smtClean="0"/>
              <a:t>UniQ</a:t>
            </a:r>
            <a:r>
              <a:rPr lang="fr-FR" dirty="0"/>
              <a:t>, </a:t>
            </a:r>
            <a:r>
              <a:rPr lang="fr-FR" dirty="0" err="1"/>
              <a:t>UNDCayes</a:t>
            </a:r>
            <a:r>
              <a:rPr lang="fr-FR" dirty="0"/>
              <a:t>, </a:t>
            </a:r>
            <a:r>
              <a:rPr lang="fr-FR" dirty="0" smtClean="0"/>
              <a:t>ENS...) </a:t>
            </a:r>
            <a:endParaRPr lang="fr-FR" dirty="0"/>
          </a:p>
          <a:p>
            <a:pPr marL="0" indent="0">
              <a:buNone/>
            </a:pPr>
            <a:r>
              <a:rPr lang="fr-FR" b="1" dirty="0"/>
              <a:t>CEOS </a:t>
            </a:r>
            <a:r>
              <a:rPr lang="fr-FR" b="1" dirty="0" err="1"/>
              <a:t>agencies</a:t>
            </a:r>
            <a:r>
              <a:rPr lang="fr-FR" b="1" dirty="0"/>
              <a:t> </a:t>
            </a:r>
            <a:r>
              <a:rPr lang="fr-FR" b="1" dirty="0" smtClean="0"/>
              <a:t>:  </a:t>
            </a:r>
          </a:p>
          <a:p>
            <a:pPr marL="0" indent="0">
              <a:buNone/>
            </a:pPr>
            <a:r>
              <a:rPr lang="en-GB" dirty="0" smtClean="0">
                <a:sym typeface="Avenir Roman"/>
              </a:rPr>
              <a:t>Italy </a:t>
            </a:r>
            <a:r>
              <a:rPr lang="en-GB" dirty="0">
                <a:sym typeface="Avenir Roman"/>
              </a:rPr>
              <a:t>(ASI), China (CAS), France (CNES), Europe (ESA), Japan (</a:t>
            </a:r>
            <a:r>
              <a:rPr lang="fr-FR" dirty="0">
                <a:sym typeface="Avenir Roman"/>
              </a:rPr>
              <a:t>JAXA), USA (NASA, NOAA, USGS) - </a:t>
            </a:r>
            <a:r>
              <a:rPr lang="fr-FR" dirty="0" err="1">
                <a:sym typeface="Avenir Roman"/>
              </a:rPr>
              <a:t>Possibly</a:t>
            </a:r>
            <a:r>
              <a:rPr lang="fr-FR" dirty="0">
                <a:sym typeface="Avenir Roman"/>
              </a:rPr>
              <a:t> Germany (DLR), Canada (CSA). Open to </a:t>
            </a:r>
            <a:r>
              <a:rPr lang="fr-FR" dirty="0" err="1">
                <a:sym typeface="Avenir Roman"/>
              </a:rPr>
              <a:t>others</a:t>
            </a:r>
            <a:r>
              <a:rPr lang="mr-IN" dirty="0">
                <a:sym typeface="Avenir Roman"/>
              </a:rPr>
              <a:t>…</a:t>
            </a:r>
            <a:endParaRPr lang="fr-FR" dirty="0">
              <a:sym typeface="Avenir Roman"/>
            </a:endParaRPr>
          </a:p>
          <a:p>
            <a:pPr marL="0" indent="0">
              <a:buNone/>
            </a:pPr>
            <a:r>
              <a:rPr lang="fr-FR" b="1" dirty="0"/>
              <a:t>DRM </a:t>
            </a:r>
            <a:r>
              <a:rPr lang="fr-FR" b="1" dirty="0" err="1"/>
              <a:t>stakeholders</a:t>
            </a:r>
            <a:r>
              <a:rPr lang="fr-FR" b="1" dirty="0"/>
              <a:t> and </a:t>
            </a:r>
            <a:r>
              <a:rPr lang="fr-FR" b="1" dirty="0" err="1"/>
              <a:t>donor</a:t>
            </a:r>
            <a:r>
              <a:rPr lang="fr-FR" b="1" dirty="0"/>
              <a:t> bodies :</a:t>
            </a:r>
          </a:p>
          <a:p>
            <a:pPr marL="0" lvl="0" indent="0">
              <a:buNone/>
            </a:pPr>
            <a:r>
              <a:rPr lang="en-GB" dirty="0"/>
              <a:t>WB, GFDRR, UNDP, </a:t>
            </a:r>
            <a:r>
              <a:rPr lang="en-GB" dirty="0" smtClean="0"/>
              <a:t>EU</a:t>
            </a:r>
            <a:r>
              <a:rPr lang="en-GB" dirty="0" smtClean="0"/>
              <a:t>, </a:t>
            </a:r>
            <a:r>
              <a:rPr lang="en-GB" dirty="0" smtClean="0"/>
              <a:t>UNEP</a:t>
            </a:r>
            <a:r>
              <a:rPr lang="en-GB" dirty="0"/>
              <a:t>, UNOPS, WHO, UN Habitat, </a:t>
            </a:r>
            <a:r>
              <a:rPr lang="en-GB" dirty="0" smtClean="0"/>
              <a:t>UNOOSA,…</a:t>
            </a:r>
            <a:br>
              <a:rPr lang="en-GB" dirty="0" smtClean="0"/>
            </a:br>
            <a:r>
              <a:rPr lang="fr-FR" b="1" dirty="0" smtClean="0"/>
              <a:t>NGO</a:t>
            </a:r>
            <a:r>
              <a:rPr lang="fr-FR" b="1" dirty="0"/>
              <a:t>, </a:t>
            </a:r>
            <a:r>
              <a:rPr lang="fr-FR" b="1" dirty="0" err="1"/>
              <a:t>crowdsourcing</a:t>
            </a:r>
            <a:r>
              <a:rPr lang="fr-FR" b="1" dirty="0"/>
              <a:t> and collaborative associations :</a:t>
            </a:r>
          </a:p>
          <a:p>
            <a:pPr marL="0" indent="0">
              <a:buNone/>
            </a:pPr>
            <a:r>
              <a:rPr lang="fr-FR" dirty="0"/>
              <a:t>Potentiel 3D, OSM, …… </a:t>
            </a:r>
          </a:p>
          <a:p>
            <a:pPr marL="0" indent="0">
              <a:buNone/>
            </a:pPr>
            <a:r>
              <a:rPr lang="fr-FR" b="1" dirty="0"/>
              <a:t>International </a:t>
            </a:r>
            <a:r>
              <a:rPr lang="fr-FR" b="1" dirty="0" err="1"/>
              <a:t>scientific</a:t>
            </a:r>
            <a:r>
              <a:rPr lang="fr-FR" b="1" dirty="0"/>
              <a:t> </a:t>
            </a:r>
            <a:r>
              <a:rPr lang="fr-FR" b="1" dirty="0" err="1"/>
              <a:t>community</a:t>
            </a:r>
            <a:r>
              <a:rPr lang="fr-FR" b="1" dirty="0"/>
              <a:t>: </a:t>
            </a:r>
          </a:p>
          <a:p>
            <a:pPr marL="0" indent="0">
              <a:buNone/>
            </a:pPr>
            <a:r>
              <a:rPr lang="fr-FR" dirty="0"/>
              <a:t>CIMH, CIMA, INGV, CIRAD, CESBIO, …. </a:t>
            </a:r>
          </a:p>
          <a:p>
            <a:pPr marL="0" indent="0">
              <a:buNone/>
            </a:pPr>
            <a:endParaRPr lang="fr-FR" dirty="0"/>
          </a:p>
        </p:txBody>
      </p:sp>
      <p:sp>
        <p:nvSpPr>
          <p:cNvPr id="5" name="Content Placeholder 3"/>
          <p:cNvSpPr>
            <a:spLocks noGrp="1"/>
          </p:cNvSpPr>
          <p:nvPr>
            <p:ph sz="quarter" idx="11"/>
          </p:nvPr>
        </p:nvSpPr>
        <p:spPr>
          <a:xfrm>
            <a:off x="1905000" y="304800"/>
            <a:ext cx="5791200" cy="762000"/>
          </a:xfrm>
        </p:spPr>
        <p:txBody>
          <a:bodyPr/>
          <a:lstStyle/>
          <a:p>
            <a:pPr algn="ctr"/>
            <a:r>
              <a:rPr lang="en-US" b="1" dirty="0" smtClean="0"/>
              <a:t>Potential RO </a:t>
            </a:r>
            <a:r>
              <a:rPr lang="en-US" b="1" dirty="0"/>
              <a:t>Partners, Users, Practitioners</a:t>
            </a:r>
          </a:p>
        </p:txBody>
      </p:sp>
    </p:spTree>
    <p:extLst>
      <p:ext uri="{BB962C8B-B14F-4D97-AF65-F5344CB8AC3E}">
        <p14:creationId xmlns:p14="http://schemas.microsoft.com/office/powerpoint/2010/main" val="2350363846"/>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8</a:t>
            </a:fld>
            <a:endParaRPr lang="uk-UA" dirty="0"/>
          </a:p>
        </p:txBody>
      </p:sp>
      <p:sp>
        <p:nvSpPr>
          <p:cNvPr id="3" name="Content Placeholder 2"/>
          <p:cNvSpPr>
            <a:spLocks noGrp="1"/>
          </p:cNvSpPr>
          <p:nvPr>
            <p:ph sz="quarter" idx="10"/>
          </p:nvPr>
        </p:nvSpPr>
        <p:spPr>
          <a:xfrm>
            <a:off x="609600" y="1447800"/>
            <a:ext cx="8305800" cy="5105400"/>
          </a:xfrm>
        </p:spPr>
        <p:txBody>
          <a:bodyPr/>
          <a:lstStyle/>
          <a:p>
            <a:pPr marL="0" indent="0">
              <a:buNone/>
            </a:pPr>
            <a:r>
              <a:rPr lang="en-US" sz="2400" dirty="0"/>
              <a:t>31 January to 3 February, 2017</a:t>
            </a:r>
          </a:p>
          <a:p>
            <a:pPr marL="0" indent="0">
              <a:buNone/>
            </a:pPr>
            <a:endParaRPr lang="en-US" sz="2400" dirty="0">
              <a:solidFill>
                <a:srgbClr val="002060"/>
              </a:solidFill>
            </a:endParaRPr>
          </a:p>
          <a:p>
            <a:pPr marL="0" indent="0">
              <a:buNone/>
            </a:pPr>
            <a:r>
              <a:rPr lang="en-US" sz="2400" dirty="0">
                <a:solidFill>
                  <a:srgbClr val="002060"/>
                </a:solidFill>
              </a:rPr>
              <a:t>Joint CNES-GFDRR mission on behalf of RO to establish partnership with RO user sand stakeholders and develop consensus on user needs for the RO </a:t>
            </a:r>
          </a:p>
          <a:p>
            <a:pPr marL="0" indent="0">
              <a:buNone/>
            </a:pPr>
            <a:r>
              <a:rPr lang="en-US" sz="2400" dirty="0">
                <a:solidFill>
                  <a:srgbClr val="002060"/>
                </a:solidFill>
              </a:rPr>
              <a:t>CNES:</a:t>
            </a:r>
          </a:p>
          <a:p>
            <a:r>
              <a:rPr lang="en-US" sz="2400" dirty="0">
                <a:solidFill>
                  <a:srgbClr val="002060"/>
                </a:solidFill>
              </a:rPr>
              <a:t>Helene de </a:t>
            </a:r>
            <a:r>
              <a:rPr lang="en-US" sz="2400" dirty="0" err="1">
                <a:solidFill>
                  <a:srgbClr val="002060"/>
                </a:solidFill>
              </a:rPr>
              <a:t>Boissezon</a:t>
            </a:r>
            <a:endParaRPr lang="en-US" sz="2400" dirty="0">
              <a:solidFill>
                <a:srgbClr val="002060"/>
              </a:solidFill>
            </a:endParaRPr>
          </a:p>
          <a:p>
            <a:r>
              <a:rPr lang="en-US" sz="2400" dirty="0" err="1">
                <a:solidFill>
                  <a:srgbClr val="002060"/>
                </a:solidFill>
              </a:rPr>
              <a:t>Aurelie</a:t>
            </a:r>
            <a:r>
              <a:rPr lang="en-US" sz="2400" dirty="0">
                <a:solidFill>
                  <a:srgbClr val="002060"/>
                </a:solidFill>
              </a:rPr>
              <a:t> Sand</a:t>
            </a:r>
          </a:p>
          <a:p>
            <a:pPr marL="0" indent="0">
              <a:buNone/>
            </a:pPr>
            <a:r>
              <a:rPr lang="en-US" sz="2400" dirty="0">
                <a:solidFill>
                  <a:srgbClr val="002060"/>
                </a:solidFill>
              </a:rPr>
              <a:t>GFDRR:</a:t>
            </a:r>
          </a:p>
          <a:p>
            <a:r>
              <a:rPr lang="en-US" sz="2400" dirty="0" err="1">
                <a:solidFill>
                  <a:srgbClr val="002060"/>
                </a:solidFill>
              </a:rPr>
              <a:t>Gian</a:t>
            </a:r>
            <a:r>
              <a:rPr lang="en-US" sz="2400" dirty="0">
                <a:solidFill>
                  <a:srgbClr val="002060"/>
                </a:solidFill>
              </a:rPr>
              <a:t> Michele </a:t>
            </a:r>
            <a:r>
              <a:rPr lang="en-US" sz="2400" dirty="0" err="1">
                <a:solidFill>
                  <a:srgbClr val="002060"/>
                </a:solidFill>
              </a:rPr>
              <a:t>Toglia</a:t>
            </a:r>
            <a:endParaRPr lang="en-US" sz="2400" dirty="0">
              <a:solidFill>
                <a:srgbClr val="002060"/>
              </a:solidFill>
            </a:endParaRPr>
          </a:p>
          <a:p>
            <a:pPr marL="0" indent="0">
              <a:buNone/>
            </a:pPr>
            <a:r>
              <a:rPr lang="en-US" sz="2400" dirty="0">
                <a:solidFill>
                  <a:srgbClr val="002060"/>
                </a:solidFill>
              </a:rPr>
              <a:t>ROOT Secretary:</a:t>
            </a:r>
          </a:p>
          <a:p>
            <a:r>
              <a:rPr lang="en-US" sz="2400" dirty="0">
                <a:solidFill>
                  <a:srgbClr val="002060"/>
                </a:solidFill>
              </a:rPr>
              <a:t>Andrew Eddy</a:t>
            </a:r>
          </a:p>
        </p:txBody>
      </p:sp>
      <p:sp>
        <p:nvSpPr>
          <p:cNvPr id="4" name="Content Placeholder 3"/>
          <p:cNvSpPr>
            <a:spLocks noGrp="1"/>
          </p:cNvSpPr>
          <p:nvPr>
            <p:ph sz="quarter" idx="11"/>
          </p:nvPr>
        </p:nvSpPr>
        <p:spPr>
          <a:xfrm>
            <a:off x="2057400" y="228600"/>
            <a:ext cx="4953000" cy="533400"/>
          </a:xfrm>
        </p:spPr>
        <p:txBody>
          <a:bodyPr/>
          <a:lstStyle/>
          <a:p>
            <a:pPr algn="ctr"/>
            <a:r>
              <a:rPr lang="en-US" sz="2800" b="1" dirty="0"/>
              <a:t>RO Mission to Haiti </a:t>
            </a:r>
          </a:p>
        </p:txBody>
      </p:sp>
    </p:spTree>
    <p:extLst>
      <p:ext uri="{BB962C8B-B14F-4D97-AF65-F5344CB8AC3E}">
        <p14:creationId xmlns:p14="http://schemas.microsoft.com/office/powerpoint/2010/main" val="3809338067"/>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9</a:t>
            </a:fld>
            <a:endParaRPr lang="uk-UA" dirty="0"/>
          </a:p>
        </p:txBody>
      </p:sp>
      <p:sp>
        <p:nvSpPr>
          <p:cNvPr id="3" name="Content Placeholder 2"/>
          <p:cNvSpPr>
            <a:spLocks noGrp="1"/>
          </p:cNvSpPr>
          <p:nvPr>
            <p:ph sz="quarter" idx="10"/>
          </p:nvPr>
        </p:nvSpPr>
        <p:spPr>
          <a:xfrm>
            <a:off x="152400" y="1447800"/>
            <a:ext cx="8763000" cy="5105400"/>
          </a:xfrm>
        </p:spPr>
        <p:txBody>
          <a:bodyPr/>
          <a:lstStyle/>
          <a:p>
            <a:r>
              <a:rPr lang="en-US" sz="2400" dirty="0"/>
              <a:t>CNIGS</a:t>
            </a:r>
          </a:p>
          <a:p>
            <a:r>
              <a:rPr lang="en-US" sz="2400" dirty="0">
                <a:solidFill>
                  <a:srgbClr val="002060"/>
                </a:solidFill>
              </a:rPr>
              <a:t>CIAT</a:t>
            </a:r>
          </a:p>
          <a:p>
            <a:r>
              <a:rPr lang="en-US" sz="2400" dirty="0">
                <a:solidFill>
                  <a:srgbClr val="002060"/>
                </a:solidFill>
              </a:rPr>
              <a:t>ONEV</a:t>
            </a:r>
          </a:p>
          <a:p>
            <a:r>
              <a:rPr lang="en-US" sz="2400" dirty="0" err="1">
                <a:solidFill>
                  <a:srgbClr val="002060"/>
                </a:solidFill>
              </a:rPr>
              <a:t>Ministere</a:t>
            </a:r>
            <a:r>
              <a:rPr lang="en-US" sz="2400" dirty="0">
                <a:solidFill>
                  <a:srgbClr val="002060"/>
                </a:solidFill>
              </a:rPr>
              <a:t> de la </a:t>
            </a:r>
            <a:r>
              <a:rPr lang="en-US" sz="2400" dirty="0" err="1">
                <a:solidFill>
                  <a:srgbClr val="002060"/>
                </a:solidFill>
              </a:rPr>
              <a:t>planification</a:t>
            </a:r>
            <a:endParaRPr lang="en-US" sz="2400" dirty="0">
              <a:solidFill>
                <a:srgbClr val="002060"/>
              </a:solidFill>
            </a:endParaRPr>
          </a:p>
          <a:p>
            <a:r>
              <a:rPr lang="en-US" sz="2400" dirty="0">
                <a:solidFill>
                  <a:srgbClr val="002060"/>
                </a:solidFill>
              </a:rPr>
              <a:t>UNDP</a:t>
            </a:r>
          </a:p>
          <a:p>
            <a:r>
              <a:rPr lang="en-US" sz="2400" dirty="0">
                <a:solidFill>
                  <a:srgbClr val="002060"/>
                </a:solidFill>
              </a:rPr>
              <a:t>UNEP</a:t>
            </a:r>
          </a:p>
          <a:p>
            <a:r>
              <a:rPr lang="en-US" sz="2400" dirty="0">
                <a:solidFill>
                  <a:srgbClr val="002060"/>
                </a:solidFill>
              </a:rPr>
              <a:t>WHO (World Health Organization)</a:t>
            </a:r>
          </a:p>
          <a:p>
            <a:r>
              <a:rPr lang="en-US" sz="2400" dirty="0">
                <a:solidFill>
                  <a:srgbClr val="002060"/>
                </a:solidFill>
              </a:rPr>
              <a:t>IOM (International Organization for Migration)</a:t>
            </a:r>
          </a:p>
          <a:p>
            <a:r>
              <a:rPr lang="en-US" sz="2400" dirty="0" smtClean="0">
                <a:solidFill>
                  <a:srgbClr val="002060"/>
                </a:solidFill>
              </a:rPr>
              <a:t>Delegation of European Union</a:t>
            </a:r>
            <a:endParaRPr lang="en-US" sz="2400" dirty="0">
              <a:solidFill>
                <a:srgbClr val="002060"/>
              </a:solidFill>
            </a:endParaRPr>
          </a:p>
          <a:p>
            <a:r>
              <a:rPr lang="en-US" sz="2400" dirty="0">
                <a:solidFill>
                  <a:srgbClr val="002060"/>
                </a:solidFill>
              </a:rPr>
              <a:t>Open Street Map/3D Potential</a:t>
            </a:r>
          </a:p>
          <a:p>
            <a:r>
              <a:rPr lang="en-US" sz="2400" dirty="0" err="1" smtClean="0">
                <a:solidFill>
                  <a:srgbClr val="002060"/>
                </a:solidFill>
              </a:rPr>
              <a:t>Univ</a:t>
            </a:r>
            <a:r>
              <a:rPr lang="en-US" sz="2400" dirty="0" smtClean="0">
                <a:solidFill>
                  <a:srgbClr val="002060"/>
                </a:solidFill>
              </a:rPr>
              <a:t> </a:t>
            </a:r>
            <a:r>
              <a:rPr lang="en-US" sz="2400" dirty="0">
                <a:solidFill>
                  <a:srgbClr val="002060"/>
                </a:solidFill>
              </a:rPr>
              <a:t>Notre-Dame des </a:t>
            </a:r>
            <a:r>
              <a:rPr lang="en-US" sz="2400" dirty="0" smtClean="0">
                <a:solidFill>
                  <a:srgbClr val="002060"/>
                </a:solidFill>
              </a:rPr>
              <a:t>Cayes, </a:t>
            </a:r>
            <a:r>
              <a:rPr lang="en-US" sz="2400" dirty="0" err="1" smtClean="0">
                <a:solidFill>
                  <a:srgbClr val="002060"/>
                </a:solidFill>
              </a:rPr>
              <a:t>UniQ</a:t>
            </a:r>
            <a:r>
              <a:rPr lang="en-US" sz="2400" dirty="0" smtClean="0">
                <a:solidFill>
                  <a:srgbClr val="002060"/>
                </a:solidFill>
              </a:rPr>
              <a:t> (</a:t>
            </a:r>
            <a:r>
              <a:rPr lang="en-US" sz="2400" dirty="0" err="1">
                <a:solidFill>
                  <a:srgbClr val="002060"/>
                </a:solidFill>
              </a:rPr>
              <a:t>Q</a:t>
            </a:r>
            <a:r>
              <a:rPr lang="en-US" sz="2400" dirty="0" err="1" smtClean="0">
                <a:solidFill>
                  <a:srgbClr val="002060"/>
                </a:solidFill>
              </a:rPr>
              <a:t>uisqueya</a:t>
            </a:r>
            <a:r>
              <a:rPr lang="en-US" sz="2400" dirty="0" smtClean="0">
                <a:solidFill>
                  <a:srgbClr val="002060"/>
                </a:solidFill>
              </a:rPr>
              <a:t>), UEH, ENS</a:t>
            </a:r>
            <a:endParaRPr lang="en-US" sz="2400" dirty="0">
              <a:solidFill>
                <a:srgbClr val="002060"/>
              </a:solidFill>
            </a:endParaRPr>
          </a:p>
        </p:txBody>
      </p:sp>
      <p:sp>
        <p:nvSpPr>
          <p:cNvPr id="4" name="Content Placeholder 3"/>
          <p:cNvSpPr>
            <a:spLocks noGrp="1"/>
          </p:cNvSpPr>
          <p:nvPr>
            <p:ph sz="quarter" idx="11"/>
          </p:nvPr>
        </p:nvSpPr>
        <p:spPr>
          <a:xfrm>
            <a:off x="2057400" y="228600"/>
            <a:ext cx="4953000" cy="533400"/>
          </a:xfrm>
        </p:spPr>
        <p:txBody>
          <a:bodyPr/>
          <a:lstStyle/>
          <a:p>
            <a:pPr algn="ctr"/>
            <a:r>
              <a:rPr lang="en-US" sz="2800" b="1" dirty="0"/>
              <a:t>Consultations </a:t>
            </a:r>
            <a:r>
              <a:rPr lang="mr-IN" sz="2800" b="1" dirty="0"/>
              <a:t>–</a:t>
            </a:r>
            <a:r>
              <a:rPr lang="en-US" sz="2800" b="1" dirty="0"/>
              <a:t> Mission to Haiti (Jan/Feb 2017)</a:t>
            </a:r>
          </a:p>
        </p:txBody>
      </p:sp>
    </p:spTree>
    <p:extLst>
      <p:ext uri="{BB962C8B-B14F-4D97-AF65-F5344CB8AC3E}">
        <p14:creationId xmlns:p14="http://schemas.microsoft.com/office/powerpoint/2010/main" val="307263045"/>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23597</TotalTime>
  <Words>2366</Words>
  <Application>Microsoft Office PowerPoint</Application>
  <PresentationFormat>Affichage à l'écran (4:3)</PresentationFormat>
  <Paragraphs>442</Paragraphs>
  <Slides>38</Slides>
  <Notes>38</Notes>
  <HiddenSlides>0</HiddenSlides>
  <MMClips>0</MMClips>
  <ScaleCrop>false</ScaleCrop>
  <HeadingPairs>
    <vt:vector size="4" baseType="variant">
      <vt:variant>
        <vt:lpstr>Thème</vt:lpstr>
      </vt:variant>
      <vt:variant>
        <vt:i4>1</vt:i4>
      </vt:variant>
      <vt:variant>
        <vt:lpstr>Titres des diapositives</vt:lpstr>
      </vt:variant>
      <vt:variant>
        <vt:i4>38</vt:i4>
      </vt:variant>
    </vt:vector>
  </HeadingPairs>
  <TitlesOfParts>
    <vt:vector size="39" baseType="lpstr">
      <vt:lpstr>Default</vt:lpstr>
      <vt:lpstr>Recovery Observatory (RO)  Haiti Hurricane Matthew RO Status and Next Steps Report on demonstrator activities   Presentation to WGD, March 16, 2017   Agwilh Collet, Helene de Boissezon Steven Hosford, CNES Mare Lo, GFDRR Andrew Eddy, ROOT Secretary </vt:lpstr>
      <vt:lpstr>Présentation PowerPoint</vt:lpstr>
      <vt:lpstr>Présentation PowerPoint</vt:lpstr>
      <vt:lpstr>Présentation PowerPoint</vt:lpstr>
      <vt:lpstr>Hurricane Matthew – Haïti 2016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 Acquisition Plan</dc:title>
  <dc:creator>Agwilh Collet</dc:creator>
  <cp:lastModifiedBy>Collet Agwilh</cp:lastModifiedBy>
  <cp:revision>320</cp:revision>
  <cp:lastPrinted>2017-03-13T10:48:24Z</cp:lastPrinted>
  <dcterms:modified xsi:type="dcterms:W3CDTF">2017-03-16T00:07:27Z</dcterms:modified>
</cp:coreProperties>
</file>