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7"/>
  </p:notesMasterIdLst>
  <p:sldIdLst>
    <p:sldId id="299" r:id="rId2"/>
    <p:sldId id="362" r:id="rId3"/>
    <p:sldId id="375" r:id="rId4"/>
    <p:sldId id="310" r:id="rId5"/>
    <p:sldId id="313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 Petiteville" initials="I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0FC9"/>
    <a:srgbClr val="FFFFFF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5" autoAdjust="0"/>
    <p:restoredTop sz="97010" autoAdjust="0"/>
  </p:normalViewPr>
  <p:slideViewPr>
    <p:cSldViewPr snapToGrid="0">
      <p:cViewPr>
        <p:scale>
          <a:sx n="100" d="100"/>
          <a:sy n="100" d="100"/>
        </p:scale>
        <p:origin x="-492" y="10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516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23107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592106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43F-56B6-463F-8154-E8BEBCAF300F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  <a:ln w="12700">
            <a:miter lim="400000"/>
          </a:ln>
        </p:spPr>
        <p:txBody>
          <a:bodyPr vert="horz" lIns="91440" tIns="45720" rIns="91440" bIns="45720" rtlCol="0" anchor="ctr">
            <a:spAutoFit/>
          </a:bodyPr>
          <a:lstStyle>
            <a:defPPr>
              <a:defRPr lang="en-US"/>
            </a:defPPr>
            <a:lvl1pPr algn="r" rtl="0" fontAlgn="base">
              <a:spcBef>
                <a:spcPts val="60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A80205F9-DBA9-4FE3-8856-4E86E235B6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75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646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7" r:id="rId3"/>
    <p:sldLayoutId id="2147483658" r:id="rId4"/>
    <p:sldLayoutId id="2147483661" r:id="rId5"/>
  </p:sldLayoutIdLst>
  <p:transition spd="med"/>
  <p:timing>
    <p:tnLst>
      <p:par>
        <p:cTn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b="0" dirty="0" smtClean="0">
                <a:solidFill>
                  <a:srgbClr val="696969">
                    <a:lumMod val="20000"/>
                    <a:lumOff val="80000"/>
                  </a:srgbClr>
                </a:solidFill>
              </a:rPr>
              <a:t>Committee on Earth Observation Satellites</a:t>
            </a:r>
            <a:endParaRPr lang="en-US" sz="1050" b="0" dirty="0">
              <a:solidFill>
                <a:srgbClr val="696969">
                  <a:lumMod val="20000"/>
                  <a:lumOff val="80000"/>
                </a:srgb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363448" y="4519302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Ivan </a:t>
            </a:r>
            <a:r>
              <a:rPr lang="en-GB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Petiteville</a:t>
            </a:r>
            <a:r>
              <a:rPr lang="en-GB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ESA </a:t>
            </a: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Andrew Eddy, Athena Global</a:t>
            </a:r>
            <a:endParaRPr lang="en-GB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CA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Disasters WG</a:t>
            </a:r>
            <a:endParaRPr lang="en-AU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15 March 2017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9885" y="2537938"/>
            <a:ext cx="5822469" cy="2031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GB" sz="4200" b="1" dirty="0" smtClean="0">
                <a:solidFill>
                  <a:srgbClr val="FFFFFF"/>
                </a:solidFill>
              </a:rPr>
              <a:t>GEO-DARMA KO </a:t>
            </a:r>
          </a:p>
          <a:p>
            <a:pPr algn="l" rtl="0" latinLnBrk="1" hangingPunct="0"/>
            <a:r>
              <a:rPr lang="en-GB" sz="4200" b="1" dirty="0" smtClean="0">
                <a:solidFill>
                  <a:srgbClr val="FFFFFF"/>
                </a:solidFill>
              </a:rPr>
              <a:t>Workshop and Status Report</a:t>
            </a:r>
            <a:endParaRPr lang="ja-JP" altLang="en-US" sz="4200" dirty="0">
              <a:latin typeface="Droid Serif"/>
            </a:endParaRPr>
          </a:p>
        </p:txBody>
      </p:sp>
    </p:spTree>
    <p:extLst>
      <p:ext uri="{BB962C8B-B14F-4D97-AF65-F5344CB8AC3E}">
        <p14:creationId xmlns:p14="http://schemas.microsoft.com/office/powerpoint/2010/main" val="16110324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3825" y="1130300"/>
            <a:ext cx="9020175" cy="5626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Objectives:</a:t>
            </a:r>
          </a:p>
          <a:p>
            <a:pPr lvl="1"/>
            <a:r>
              <a:rPr lang="en-US" sz="1400" dirty="0" smtClean="0"/>
              <a:t>Understand Sendai Framework priorities as they apply to EO</a:t>
            </a:r>
          </a:p>
          <a:p>
            <a:pPr lvl="1"/>
            <a:r>
              <a:rPr lang="en-US" sz="1400" dirty="0" smtClean="0"/>
              <a:t>Examine Sendai Framework monitoring indicators and relevance for EO</a:t>
            </a:r>
          </a:p>
          <a:p>
            <a:pPr lvl="1"/>
            <a:r>
              <a:rPr lang="en-US" sz="1400" dirty="0"/>
              <a:t>Examine regional organizations of </a:t>
            </a:r>
            <a:r>
              <a:rPr lang="en-US" sz="1400" dirty="0" smtClean="0"/>
              <a:t>interest</a:t>
            </a:r>
            <a:endParaRPr lang="en-US" sz="1400" dirty="0"/>
          </a:p>
          <a:p>
            <a:pPr lvl="1"/>
            <a:r>
              <a:rPr lang="en-US" sz="1400" dirty="0" smtClean="0"/>
              <a:t>Take stock of relevant regional DRR programs in three regions</a:t>
            </a:r>
          </a:p>
          <a:p>
            <a:pPr lvl="1"/>
            <a:r>
              <a:rPr lang="en-US" sz="1400" dirty="0" smtClean="0"/>
              <a:t>Begin planning for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SC meeting and Concept workshop in Cancun </a:t>
            </a:r>
          </a:p>
          <a:p>
            <a:pPr marL="0" lvl="0" indent="0">
              <a:buNone/>
            </a:pPr>
            <a:r>
              <a:rPr lang="en-US" sz="1400" b="1" dirty="0" smtClean="0"/>
              <a:t>Results:</a:t>
            </a:r>
            <a:endParaRPr lang="en-US" sz="1400" b="1" dirty="0"/>
          </a:p>
          <a:p>
            <a:pPr lvl="1"/>
            <a:r>
              <a:rPr lang="en-US" sz="1400" dirty="0" smtClean="0"/>
              <a:t>17 people brainstormed around GEO-DARMA objectives and content of Concept Document/prototyping phase</a:t>
            </a:r>
            <a:endParaRPr lang="en-US" sz="1400" dirty="0"/>
          </a:p>
          <a:p>
            <a:pPr lvl="1"/>
            <a:r>
              <a:rPr lang="en-US" sz="1400" dirty="0" smtClean="0"/>
              <a:t>Steering Committee partly established and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mtg planned for Global Platform in May; new members to be sought to round out existing confirmations; Concept Workshop planned for May (participants to be identified, exact time and venue still TBD, possible help from GEO Sec on logistics) </a:t>
            </a:r>
            <a:endParaRPr lang="en-US" sz="1400" dirty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Strong opportunities for EO data linked to existing DRR </a:t>
            </a:r>
            <a:r>
              <a:rPr lang="en-US" sz="1400" dirty="0" smtClean="0">
                <a:solidFill>
                  <a:schemeClr val="tx1"/>
                </a:solidFill>
              </a:rPr>
              <a:t>projects (during Prototyping Phase) and possibly Sendai </a:t>
            </a:r>
            <a:r>
              <a:rPr lang="en-US" sz="1400" dirty="0" smtClean="0"/>
              <a:t>Framework Implementation </a:t>
            </a:r>
            <a:r>
              <a:rPr lang="en-US" sz="1400" dirty="0" smtClean="0">
                <a:solidFill>
                  <a:schemeClr val="tx1"/>
                </a:solidFill>
              </a:rPr>
              <a:t>&amp; Monitoring (Targets / Indicators)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dirty="0" smtClean="0"/>
              <a:t>Excellent discussions on next steps </a:t>
            </a:r>
            <a:r>
              <a:rPr lang="mr-IN" sz="1400" dirty="0" smtClean="0"/>
              <a:t>–</a:t>
            </a:r>
            <a:r>
              <a:rPr lang="en-US" sz="1400" dirty="0" smtClean="0"/>
              <a:t> next meeting (</a:t>
            </a:r>
            <a:r>
              <a:rPr lang="en-US" sz="1400" dirty="0" err="1" smtClean="0"/>
              <a:t>telcon</a:t>
            </a:r>
            <a:r>
              <a:rPr lang="en-US" sz="1400" dirty="0" smtClean="0"/>
              <a:t>) planned for review of Regional </a:t>
            </a:r>
            <a:r>
              <a:rPr lang="en-US" sz="1400" dirty="0" err="1" smtClean="0"/>
              <a:t>organisations</a:t>
            </a:r>
            <a:r>
              <a:rPr lang="en-US" sz="1400" dirty="0" smtClean="0"/>
              <a:t> and projects</a:t>
            </a:r>
          </a:p>
          <a:p>
            <a:pPr lvl="1"/>
            <a:r>
              <a:rPr lang="en-US" sz="1400" dirty="0" smtClean="0"/>
              <a:t>Potential Participation in GEO-DARMA expressed at KO Workshop from external institutions e.g. CIMA Foundation, NCEO, ..</a:t>
            </a:r>
          </a:p>
          <a:p>
            <a:pPr lvl="1"/>
            <a:r>
              <a:rPr lang="en-US" sz="1400" dirty="0" smtClean="0"/>
              <a:t>Contact and involvement with Regional Institutions has recently begun. Some key partners (UNESCAP, GFDRR, </a:t>
            </a:r>
            <a:r>
              <a:rPr lang="en-US" sz="1400" dirty="0" err="1" smtClean="0"/>
              <a:t>etc</a:t>
            </a:r>
            <a:r>
              <a:rPr lang="en-US" sz="1400" dirty="0" smtClean="0"/>
              <a:t>) engaged at senior levels </a:t>
            </a:r>
            <a:r>
              <a:rPr lang="mr-IN" sz="1400" dirty="0" smtClean="0"/>
              <a:t>–</a:t>
            </a:r>
            <a:r>
              <a:rPr lang="en-US" sz="1400" dirty="0" smtClean="0"/>
              <a:t> work underway to reach out to </a:t>
            </a:r>
            <a:r>
              <a:rPr lang="en-US" sz="1400" smtClean="0"/>
              <a:t>large </a:t>
            </a:r>
            <a:r>
              <a:rPr lang="en-US" sz="1400" smtClean="0"/>
              <a:t>number </a:t>
            </a:r>
            <a:r>
              <a:rPr lang="en-US" sz="1400" dirty="0" smtClean="0"/>
              <a:t>of institutions for Technical Committee; should be well advanced by May 2017; possible support from GEO Sec, NCEO</a:t>
            </a:r>
            <a:r>
              <a:rPr lang="mr-IN" sz="1400" dirty="0" smtClean="0"/>
              <a:t>…</a:t>
            </a:r>
            <a:r>
              <a:rPr lang="en-CA" sz="1400" dirty="0" smtClean="0"/>
              <a:t> (review of list, contacts and outreach)</a:t>
            </a:r>
            <a:endParaRPr lang="en-US" sz="1400" dirty="0"/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1420438" y="338224"/>
            <a:ext cx="6589047" cy="81487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KO Workshop 14 March</a:t>
            </a:r>
            <a:endParaRPr lang="en-US" sz="28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088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381" y="1319347"/>
            <a:ext cx="8805643" cy="5021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b="1" dirty="0" err="1" smtClean="0"/>
              <a:t>Tiziana</a:t>
            </a:r>
            <a:r>
              <a:rPr lang="en-US" b="1" dirty="0" smtClean="0"/>
              <a:t> </a:t>
            </a:r>
            <a:r>
              <a:rPr lang="en-US" b="1" dirty="0" err="1" smtClean="0"/>
              <a:t>Bonapace</a:t>
            </a:r>
            <a:r>
              <a:rPr lang="en-US" b="1" dirty="0" smtClean="0"/>
              <a:t>, </a:t>
            </a:r>
            <a:r>
              <a:rPr lang="en-US" b="1" dirty="0"/>
              <a:t>Director ICT and DRR, </a:t>
            </a:r>
            <a:r>
              <a:rPr lang="en-US" b="1" dirty="0" smtClean="0"/>
              <a:t>UNESCAP</a:t>
            </a:r>
            <a:endParaRPr lang="en-US" b="1" dirty="0"/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b="1" dirty="0"/>
              <a:t>Francis </a:t>
            </a:r>
            <a:r>
              <a:rPr lang="en-US" b="1" dirty="0" err="1"/>
              <a:t>Ghesquiere</a:t>
            </a:r>
            <a:r>
              <a:rPr lang="en-US" b="1" dirty="0"/>
              <a:t>, Head, </a:t>
            </a:r>
            <a:r>
              <a:rPr lang="en-US" b="1" dirty="0" smtClean="0"/>
              <a:t>GFDRR</a:t>
            </a:r>
            <a:endParaRPr lang="en-US" b="1" dirty="0"/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b="1" dirty="0" smtClean="0"/>
              <a:t>Michael </a:t>
            </a:r>
            <a:r>
              <a:rPr lang="en-US" b="1" dirty="0" err="1" smtClean="0"/>
              <a:t>Szoenyi</a:t>
            </a:r>
            <a:r>
              <a:rPr lang="en-US" b="1" dirty="0" smtClean="0"/>
              <a:t>, </a:t>
            </a:r>
            <a:r>
              <a:rPr lang="en-US" b="1" dirty="0"/>
              <a:t>Group Head of Flood Resilience, Zurich Insurance </a:t>
            </a:r>
            <a:r>
              <a:rPr lang="en-US" b="1" dirty="0" smtClean="0"/>
              <a:t>group</a:t>
            </a:r>
            <a:endParaRPr lang="en-US" b="1" dirty="0"/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b="1" dirty="0"/>
              <a:t>Mohammed Ibrahim, Principal </a:t>
            </a:r>
            <a:r>
              <a:rPr lang="en-US" b="1" dirty="0" err="1"/>
              <a:t>programme</a:t>
            </a:r>
            <a:r>
              <a:rPr lang="en-US" b="1" dirty="0"/>
              <a:t> officer, ECOWAS </a:t>
            </a:r>
            <a:r>
              <a:rPr lang="en-US" b="1" dirty="0" smtClean="0"/>
              <a:t>Commission</a:t>
            </a:r>
            <a:r>
              <a:rPr lang="en-US" b="1" dirty="0"/>
              <a:t> </a:t>
            </a:r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b="1" dirty="0" smtClean="0"/>
              <a:t>Faisal </a:t>
            </a:r>
            <a:r>
              <a:rPr lang="en-US" b="1" dirty="0" err="1"/>
              <a:t>Djalal</a:t>
            </a:r>
            <a:r>
              <a:rPr lang="en-US" b="1" dirty="0"/>
              <a:t>, Chairperson, Asia-Pacific Alliance for Disaster </a:t>
            </a:r>
            <a:r>
              <a:rPr lang="en-US" b="1" dirty="0" smtClean="0"/>
              <a:t>Management</a:t>
            </a:r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b="1" dirty="0" err="1"/>
              <a:t>Peeranan</a:t>
            </a:r>
            <a:r>
              <a:rPr lang="en-US" b="1" dirty="0"/>
              <a:t> </a:t>
            </a:r>
            <a:r>
              <a:rPr lang="en-US" b="1" dirty="0" err="1"/>
              <a:t>Towashiraporn</a:t>
            </a:r>
            <a:r>
              <a:rPr lang="en-US" b="1" dirty="0"/>
              <a:t>, Capacity Development Specialist, Asian Disaster Preparedness Center (ADPC)  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r>
              <a:rPr lang="en-US" b="1" dirty="0"/>
              <a:t>Ivan Petiteville, GEO-DARMA </a:t>
            </a:r>
            <a:r>
              <a:rPr lang="en-US" b="1" dirty="0" err="1"/>
              <a:t>PoC</a:t>
            </a:r>
            <a:r>
              <a:rPr lang="en-US" b="1" dirty="0"/>
              <a:t>,  CEOS /  </a:t>
            </a:r>
            <a:r>
              <a:rPr lang="en-US" b="1" dirty="0" smtClean="0"/>
              <a:t>ESA</a:t>
            </a:r>
            <a:r>
              <a:rPr lang="en-US" b="1" dirty="0"/>
              <a:t> </a:t>
            </a:r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sz="1600" dirty="0" err="1"/>
              <a:t>Mamadou</a:t>
            </a:r>
            <a:r>
              <a:rPr lang="en-US" sz="1600" dirty="0"/>
              <a:t> </a:t>
            </a:r>
            <a:r>
              <a:rPr lang="en-US" sz="1600" dirty="0" err="1"/>
              <a:t>Toure</a:t>
            </a:r>
            <a:r>
              <a:rPr lang="en-US" sz="1600" dirty="0"/>
              <a:t>, Founder and Chairman, Africa 2.0 </a:t>
            </a:r>
            <a:r>
              <a:rPr lang="en-US" sz="1600" dirty="0" smtClean="0"/>
              <a:t>Foundation</a:t>
            </a:r>
            <a:endParaRPr lang="en-US" sz="1600" dirty="0"/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sz="1600" dirty="0"/>
              <a:t>Joseph </a:t>
            </a:r>
            <a:r>
              <a:rPr lang="en-US" sz="1600" dirty="0" err="1"/>
              <a:t>Tocco</a:t>
            </a:r>
            <a:r>
              <a:rPr lang="en-US" sz="1600" dirty="0"/>
              <a:t>, Chief Executive, Americas, XL Catlin </a:t>
            </a:r>
            <a:endParaRPr lang="en-US" sz="1600" dirty="0" smtClean="0"/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sz="1600" dirty="0"/>
              <a:t>Gilles </a:t>
            </a:r>
            <a:r>
              <a:rPr lang="en-US" sz="1600" dirty="0" err="1"/>
              <a:t>Ollier</a:t>
            </a:r>
            <a:r>
              <a:rPr lang="en-US" sz="1600" dirty="0"/>
              <a:t>, Head of EO, DG Innovation, European Commission  </a:t>
            </a:r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sz="1600" dirty="0"/>
              <a:t>Ronald Jackson, Executive Director, Caribbean Disaster and Emergency Management Agency (CDEMA</a:t>
            </a:r>
            <a:r>
              <a:rPr lang="en-US" sz="1600" dirty="0" smtClean="0"/>
              <a:t>)</a:t>
            </a:r>
            <a:r>
              <a:rPr lang="en-US" sz="1600" dirty="0"/>
              <a:t> </a:t>
            </a:r>
            <a:endParaRPr lang="en-US" sz="1600" dirty="0" smtClean="0"/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 sz="1600" dirty="0" smtClean="0"/>
              <a:t>Irene </a:t>
            </a:r>
            <a:r>
              <a:rPr lang="en-US" sz="1600" dirty="0" err="1"/>
              <a:t>Céspedes</a:t>
            </a:r>
            <a:r>
              <a:rPr lang="en-US" sz="1600" dirty="0"/>
              <a:t>, General Director, Regional Center for Disaster Information for Latin America and the Caribbean (CRID)  </a:t>
            </a:r>
          </a:p>
          <a:p>
            <a:pPr marL="285750" indent="-285750">
              <a:spcAft>
                <a:spcPts val="300"/>
              </a:spcAft>
              <a:buFont typeface="Arial"/>
              <a:buChar char="•"/>
            </a:pPr>
            <a:endParaRPr kumimoji="0" lang="en-US" sz="1600" b="1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1764885" y="187820"/>
            <a:ext cx="6244600" cy="948566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Proposed GEO-DARMA Steering Committee Members (in bold confirmed)</a:t>
            </a:r>
            <a:endParaRPr lang="en-US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783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1295400"/>
            <a:ext cx="8382000" cy="1981200"/>
          </a:xfrm>
        </p:spPr>
        <p:txBody>
          <a:bodyPr/>
          <a:lstStyle/>
          <a:p>
            <a:pPr marL="0" indent="0">
              <a:buNone/>
            </a:pPr>
            <a:r>
              <a:rPr lang="en-CA" i="1" dirty="0" smtClean="0"/>
              <a:t>.</a:t>
            </a:r>
          </a:p>
          <a:p>
            <a:pPr marL="0" indent="0">
              <a:buNone/>
            </a:pPr>
            <a:endParaRPr lang="en-CA" i="1" dirty="0"/>
          </a:p>
          <a:p>
            <a:pPr marL="0" indent="0">
              <a:buNone/>
            </a:pPr>
            <a:endParaRPr lang="en-CA" i="1" dirty="0" smtClean="0"/>
          </a:p>
          <a:p>
            <a:pPr marL="0" indent="0">
              <a:buNone/>
            </a:pPr>
            <a:endParaRPr lang="en-CA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</p:spPr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pic>
        <p:nvPicPr>
          <p:cNvPr id="7" name="Picture 6" descr="800px-UN_regional_groups[1]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648200"/>
          </a:xfrm>
          <a:prstGeom prst="rect">
            <a:avLst/>
          </a:prstGeom>
        </p:spPr>
      </p:pic>
      <p:pic>
        <p:nvPicPr>
          <p:cNvPr id="8" name="Picture 7" descr="Screen Shot 2016-03-22 at 13.44.22[1]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43000"/>
            <a:ext cx="3124199" cy="1269909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977030" y="2599343"/>
            <a:ext cx="2528169" cy="3258631"/>
          </a:xfrm>
          <a:prstGeom prst="ellipse">
            <a:avLst/>
          </a:prstGeom>
          <a:noFill/>
          <a:ln w="38100" cap="flat">
            <a:solidFill>
              <a:srgbClr val="EA4FFF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0" name="Oval 9"/>
          <p:cNvSpPr/>
          <p:nvPr/>
        </p:nvSpPr>
        <p:spPr>
          <a:xfrm>
            <a:off x="3581400" y="2667000"/>
            <a:ext cx="2133600" cy="2743200"/>
          </a:xfrm>
          <a:prstGeom prst="ellipse">
            <a:avLst/>
          </a:prstGeom>
          <a:noFill/>
          <a:ln w="38100" cap="flat">
            <a:solidFill>
              <a:srgbClr val="0000FF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38800" y="1828800"/>
            <a:ext cx="2286000" cy="2590800"/>
          </a:xfrm>
          <a:prstGeom prst="ellipse">
            <a:avLst/>
          </a:prstGeom>
          <a:noFill/>
          <a:ln w="38100" cap="flat">
            <a:solidFill>
              <a:srgbClr val="168015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7400" y="1981200"/>
            <a:ext cx="1905000" cy="25853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spc="0" normalizeH="0" baseline="0" dirty="0" smtClean="0">
              <a:ln>
                <a:noFill/>
              </a:ln>
              <a:solidFill>
                <a:srgbClr val="7F4D00"/>
              </a:solidFill>
              <a:effectLst/>
              <a:uFillTx/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ASEAN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ADRC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SDMC (SAARC)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UNESCAP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APEC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LAS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PIFS</a:t>
            </a:r>
            <a:endParaRPr kumimoji="0" lang="en-US" sz="1800" b="1" i="1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3276600"/>
            <a:ext cx="1676400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b="1" i="1" dirty="0" smtClean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CDEMA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CEPRELAC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INDM (OAS)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CAPRADE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/>
              <a:t>CRID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ECLAC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2971800"/>
            <a:ext cx="1676400" cy="25853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b="1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SADC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spc="0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FillTx/>
              </a:rPr>
              <a:t>LAS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ECOWAS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CILSS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IGAD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UNECA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spc="0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5867400"/>
            <a:ext cx="8915400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International: consider regional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processes and </a:t>
            </a:r>
            <a:r>
              <a:rPr kumimoji="0" lang="en-US" sz="1600" b="1" i="1" u="none" strike="noStrike" cap="none" spc="0" normalizeH="0" dirty="0" err="1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programmes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of World Bank, </a:t>
            </a:r>
            <a:r>
              <a:rPr kumimoji="0" lang="en-US" sz="1600" b="1" i="1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GFDRR, UNDP, UNEP, UNESCO, UNISDR, across all regions, especially in areas where there is no regional </a:t>
            </a:r>
            <a:r>
              <a:rPr kumimoji="0" lang="en-US" sz="1600" b="1" i="1" u="none" strike="noStrike" cap="none" spc="0" normalizeH="0" baseline="0" dirty="0" err="1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organisation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(e.g. </a:t>
            </a:r>
            <a:r>
              <a:rPr lang="en-US" sz="1600" b="1" i="1" dirty="0" smtClean="0"/>
              <a:t>C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entral </a:t>
            </a:r>
            <a:r>
              <a:rPr lang="en-US" sz="1600" b="1" i="1" dirty="0" smtClean="0"/>
              <a:t>A</a:t>
            </a:r>
            <a:r>
              <a:rPr kumimoji="0" lang="en-US" sz="1600" b="1" i="1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sia)</a:t>
            </a:r>
            <a:endParaRPr kumimoji="0" lang="en-US" sz="1600" b="1" i="1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6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1904999" y="304800"/>
            <a:ext cx="6589047" cy="5334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GEO-DARMA Partnership Approach</a:t>
            </a:r>
            <a:endParaRPr lang="en-US" sz="28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510" y="2599343"/>
            <a:ext cx="168251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D70FC9"/>
                </a:solidFill>
                <a:effectLst/>
                <a:uFillTx/>
              </a:rPr>
              <a:t>Latin America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D70FC9"/>
                </a:solidFill>
                <a:effectLst/>
                <a:uFillTx/>
              </a:rPr>
              <a:t>Caribbean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D70FC9"/>
              </a:solidFill>
              <a:effectLst/>
              <a:uFillTx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60490" y="2460192"/>
            <a:ext cx="74661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FillTx/>
              </a:rPr>
              <a:t>Africa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FillTx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66780" y="2090862"/>
            <a:ext cx="140102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FillTx/>
              </a:rPr>
              <a:t>Asia-Pacific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B05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160880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Content Placeholder 27" descr="Screen Shot 2016-09-07 at 19.11.3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3" t="-9488" r="-166" b="-10571"/>
          <a:stretch/>
        </p:blipFill>
        <p:spPr>
          <a:xfrm>
            <a:off x="124040" y="2315215"/>
            <a:ext cx="8881577" cy="2962841"/>
          </a:xfrm>
        </p:spPr>
      </p:pic>
      <p:sp>
        <p:nvSpPr>
          <p:cNvPr id="33" name="Rectangle 32"/>
          <p:cNvSpPr/>
          <p:nvPr/>
        </p:nvSpPr>
        <p:spPr>
          <a:xfrm>
            <a:off x="930479" y="1855204"/>
            <a:ext cx="4610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Work Logic – Conceptual Phase (KO – M8)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07776" y="218262"/>
            <a:ext cx="713518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GB" dirty="0" smtClean="0">
                <a:solidFill>
                  <a:srgbClr val="FFFFFF"/>
                </a:solidFill>
              </a:rPr>
              <a:t>Work Flow – Concept Phase </a:t>
            </a:r>
          </a:p>
          <a:p>
            <a:pPr algn="ctr"/>
            <a:r>
              <a:rPr lang="en-GB" dirty="0" smtClean="0">
                <a:solidFill>
                  <a:srgbClr val="FFFFFF"/>
                </a:solidFill>
              </a:rPr>
              <a:t>(KO to 8 Mo)</a:t>
            </a:r>
            <a:endParaRPr lang="en-GB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0894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1_Default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Ivan Petiteville</cp:lastModifiedBy>
  <cp:revision>287</cp:revision>
  <dcterms:modified xsi:type="dcterms:W3CDTF">2017-03-15T13:55:00Z</dcterms:modified>
</cp:coreProperties>
</file>