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7"/>
  </p:notesMasterIdLst>
  <p:handoutMasterIdLst>
    <p:handoutMasterId r:id="rId18"/>
  </p:handoutMasterIdLst>
  <p:sldIdLst>
    <p:sldId id="534" r:id="rId2"/>
    <p:sldId id="544" r:id="rId3"/>
    <p:sldId id="535" r:id="rId4"/>
    <p:sldId id="543" r:id="rId5"/>
    <p:sldId id="536" r:id="rId6"/>
    <p:sldId id="537" r:id="rId7"/>
    <p:sldId id="538" r:id="rId8"/>
    <p:sldId id="539" r:id="rId9"/>
    <p:sldId id="540" r:id="rId10"/>
    <p:sldId id="542" r:id="rId11"/>
    <p:sldId id="541" r:id="rId12"/>
    <p:sldId id="530" r:id="rId13"/>
    <p:sldId id="531" r:id="rId14"/>
    <p:sldId id="532" r:id="rId15"/>
    <p:sldId id="533" r:id="rId16"/>
  </p:sldIdLst>
  <p:sldSz cx="9144000" cy="6858000" type="screen4x3"/>
  <p:notesSz cx="6934200" cy="92202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p:defaultTextStyle>
  <p:extLst>
    <p:ext uri="{EFAFB233-063F-42B5-8137-9DF3F51BA10A}">
      <p15:sldGuideLst xmlns:p15="http://schemas.microsoft.com/office/powerpoint/2012/main" xmlns="">
        <p15:guide id="1" orient="horz" pos="4277">
          <p15:clr>
            <a:srgbClr val="A4A3A4"/>
          </p15:clr>
        </p15:guide>
        <p15:guide id="2" pos="2893">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trick Matgen" initials="PM" lastIdx="1" clrIdx="0"/>
  <p:cmAuthor id="1" name="Bally" initials="PB"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9999"/>
    <a:srgbClr val="000000"/>
    <a:srgbClr val="002A6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78" autoAdjust="0"/>
    <p:restoredTop sz="96473" autoAdjust="0"/>
  </p:normalViewPr>
  <p:slideViewPr>
    <p:cSldViewPr snapToGrid="0" snapToObjects="1">
      <p:cViewPr varScale="1">
        <p:scale>
          <a:sx n="110" d="100"/>
          <a:sy n="110" d="100"/>
        </p:scale>
        <p:origin x="-1452" y="-66"/>
      </p:cViewPr>
      <p:guideLst>
        <p:guide orient="horz" pos="4277"/>
        <p:guide pos="2893"/>
      </p:guideLst>
    </p:cSldViewPr>
  </p:slideViewPr>
  <p:outlineViewPr>
    <p:cViewPr>
      <p:scale>
        <a:sx n="33" d="100"/>
        <a:sy n="33" d="100"/>
      </p:scale>
      <p:origin x="0" y="948"/>
    </p:cViewPr>
  </p:outlineViewPr>
  <p:notesTextViewPr>
    <p:cViewPr>
      <p:scale>
        <a:sx n="100" d="100"/>
        <a:sy n="100" d="100"/>
      </p:scale>
      <p:origin x="0" y="0"/>
    </p:cViewPr>
  </p:notesTextViewPr>
  <p:sorterViewPr>
    <p:cViewPr>
      <p:scale>
        <a:sx n="100" d="100"/>
        <a:sy n="100" d="100"/>
      </p:scale>
      <p:origin x="0" y="260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27776" y="0"/>
            <a:ext cx="3004820" cy="461010"/>
          </a:xfrm>
          <a:prstGeom prst="rect">
            <a:avLst/>
          </a:prstGeom>
        </p:spPr>
        <p:txBody>
          <a:bodyPr vert="horz" lIns="91440" tIns="45720" rIns="91440" bIns="45720" rtlCol="0"/>
          <a:lstStyle>
            <a:lvl1pPr algn="r">
              <a:defRPr sz="1200"/>
            </a:lvl1pPr>
          </a:lstStyle>
          <a:p>
            <a:fld id="{E0A69F09-9DF7-40DA-AFC1-E292B9A543FE}" type="datetimeFigureOut">
              <a:rPr lang="en-GB" smtClean="0"/>
              <a:pPr/>
              <a:t>03/03/2017</a:t>
            </a:fld>
            <a:endParaRPr lang="en-GB"/>
          </a:p>
        </p:txBody>
      </p:sp>
      <p:sp>
        <p:nvSpPr>
          <p:cNvPr id="4" name="Footer Placeholder 3"/>
          <p:cNvSpPr>
            <a:spLocks noGrp="1"/>
          </p:cNvSpPr>
          <p:nvPr>
            <p:ph type="ftr" sz="quarter" idx="2"/>
          </p:nvPr>
        </p:nvSpPr>
        <p:spPr>
          <a:xfrm>
            <a:off x="0" y="8757590"/>
            <a:ext cx="3004820" cy="46101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27776" y="8757590"/>
            <a:ext cx="3004820" cy="461010"/>
          </a:xfrm>
          <a:prstGeom prst="rect">
            <a:avLst/>
          </a:prstGeom>
        </p:spPr>
        <p:txBody>
          <a:bodyPr vert="horz" lIns="91440" tIns="45720" rIns="91440" bIns="45720" rtlCol="0" anchor="b"/>
          <a:lstStyle>
            <a:lvl1pPr algn="r">
              <a:defRPr sz="1200"/>
            </a:lvl1pPr>
          </a:lstStyle>
          <a:p>
            <a:fld id="{F07E1D14-1362-435D-B2A7-59F51FF06C7D}" type="slidenum">
              <a:rPr lang="en-GB" smtClean="0"/>
              <a:pPr/>
              <a:t>‹#›</a:t>
            </a:fld>
            <a:endParaRPr lang="en-GB"/>
          </a:p>
        </p:txBody>
      </p:sp>
    </p:spTree>
    <p:extLst>
      <p:ext uri="{BB962C8B-B14F-4D97-AF65-F5344CB8AC3E}">
        <p14:creationId xmlns:p14="http://schemas.microsoft.com/office/powerpoint/2010/main" xmlns="" val="35351166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27776" y="0"/>
            <a:ext cx="3004820" cy="46101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06" charset="0"/>
              </a:defRPr>
            </a:lvl1pPr>
          </a:lstStyle>
          <a:p>
            <a:pPr>
              <a:defRPr/>
            </a:pPr>
            <a:fld id="{70C43DB1-6AE4-42F4-A030-67A0368BA2C1}" type="datetime1">
              <a:rPr lang="en-US"/>
              <a:pPr>
                <a:defRPr/>
              </a:pPr>
              <a:t>3/3/2017</a:t>
            </a:fld>
            <a:endParaRPr lang="en-US"/>
          </a:p>
        </p:txBody>
      </p:sp>
      <p:sp>
        <p:nvSpPr>
          <p:cNvPr id="4" name="Slide Image Placeholder 3"/>
          <p:cNvSpPr>
            <a:spLocks noGrp="1" noRot="1" noChangeAspect="1"/>
          </p:cNvSpPr>
          <p:nvPr>
            <p:ph type="sldImg" idx="2"/>
          </p:nvPr>
        </p:nvSpPr>
        <p:spPr>
          <a:xfrm>
            <a:off x="1163638" y="692150"/>
            <a:ext cx="4606925" cy="3455988"/>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93421" y="4379595"/>
            <a:ext cx="5547360" cy="414909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57590"/>
            <a:ext cx="3004820" cy="46101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27776" y="8757590"/>
            <a:ext cx="3004820" cy="46101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06" charset="0"/>
              </a:defRPr>
            </a:lvl1pPr>
          </a:lstStyle>
          <a:p>
            <a:pPr>
              <a:defRPr/>
            </a:pPr>
            <a:fld id="{3D31D474-A30B-46C7-A7CB-BF5BB52F9BBE}" type="slidenum">
              <a:rPr lang="en-US"/>
              <a:pPr>
                <a:defRPr/>
              </a:pPr>
              <a:t>‹#›</a:t>
            </a:fld>
            <a:endParaRPr lang="en-US"/>
          </a:p>
        </p:txBody>
      </p:sp>
    </p:spTree>
    <p:extLst>
      <p:ext uri="{BB962C8B-B14F-4D97-AF65-F5344CB8AC3E}">
        <p14:creationId xmlns:p14="http://schemas.microsoft.com/office/powerpoint/2010/main" xmlns="" val="301070270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778A4C7-619F-6A42-96DE-810EE6B9387E}" type="datetimeFigureOut">
              <a:rPr lang="en-US" smtClean="0"/>
              <a:pPr/>
              <a:t>3/3/2017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D591D0C-C0FA-874C-9669-C81633C717A2}" type="slidenum">
              <a:rPr lang="en-US" smtClean="0"/>
              <a:pPr/>
              <a:t>‹#›</a:t>
            </a:fld>
            <a:endParaRPr lang="en-US"/>
          </a:p>
        </p:txBody>
      </p:sp>
      <p:sp>
        <p:nvSpPr>
          <p:cNvPr id="7" name="Rectangle 6"/>
          <p:cNvSpPr/>
          <p:nvPr userDrawn="1"/>
        </p:nvSpPr>
        <p:spPr bwMode="auto">
          <a:xfrm>
            <a:off x="65314" y="506186"/>
            <a:ext cx="1420586" cy="506185"/>
          </a:xfrm>
          <a:prstGeom prst="rect">
            <a:avLst/>
          </a:prstGeom>
          <a:solidFill>
            <a:srgbClr val="002A6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bg1"/>
                </a:solidFill>
                <a:effectLst/>
                <a:latin typeface="Tahoma" pitchFamily="34" charset="0"/>
              </a:rPr>
              <a:t>Flood Pilot</a:t>
            </a:r>
          </a:p>
        </p:txBody>
      </p:sp>
    </p:spTree>
    <p:extLst>
      <p:ext uri="{BB962C8B-B14F-4D97-AF65-F5344CB8AC3E}">
        <p14:creationId xmlns:p14="http://schemas.microsoft.com/office/powerpoint/2010/main" xmlns="" val="25632496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55D2E00-AF3C-421B-8183-C899D699904F}" type="datetimeFigureOut">
              <a:rPr lang="en-US" smtClean="0"/>
              <a:pPr/>
              <a:t>3/3/2017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021790E-F9B2-4963-B44C-8B80EDDD8883}" type="slidenum">
              <a:rPr lang="en-US" smtClean="0"/>
              <a:pPr/>
              <a:t>‹#›</a:t>
            </a:fld>
            <a:endParaRPr lang="en-US"/>
          </a:p>
        </p:txBody>
      </p:sp>
      <p:sp>
        <p:nvSpPr>
          <p:cNvPr id="8" name="Rectangle 7"/>
          <p:cNvSpPr/>
          <p:nvPr userDrawn="1"/>
        </p:nvSpPr>
        <p:spPr bwMode="auto">
          <a:xfrm>
            <a:off x="65314" y="506186"/>
            <a:ext cx="1420586" cy="506185"/>
          </a:xfrm>
          <a:prstGeom prst="rect">
            <a:avLst/>
          </a:prstGeom>
          <a:solidFill>
            <a:srgbClr val="002A6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smtClean="0">
              <a:ln>
                <a:noFill/>
              </a:ln>
              <a:solidFill>
                <a:srgbClr val="000000"/>
              </a:solidFill>
              <a:effectLst/>
              <a:latin typeface="Tahoma" pitchFamily="34" charset="0"/>
            </a:endParaRPr>
          </a:p>
        </p:txBody>
      </p:sp>
      <p:sp>
        <p:nvSpPr>
          <p:cNvPr id="9" name="TextBox 8"/>
          <p:cNvSpPr txBox="1"/>
          <p:nvPr userDrawn="1"/>
        </p:nvSpPr>
        <p:spPr>
          <a:xfrm>
            <a:off x="65314" y="506186"/>
            <a:ext cx="1453243" cy="553998"/>
          </a:xfrm>
          <a:prstGeom prst="rect">
            <a:avLst/>
          </a:prstGeom>
          <a:noFill/>
        </p:spPr>
        <p:txBody>
          <a:bodyPr wrap="square" rtlCol="0">
            <a:spAutoFit/>
          </a:bodyPr>
          <a:lstStyle/>
          <a:p>
            <a:r>
              <a:rPr lang="en-US" sz="1000" dirty="0" smtClean="0">
                <a:solidFill>
                  <a:schemeClr val="bg1"/>
                </a:solidFill>
              </a:rPr>
              <a:t>WG</a:t>
            </a:r>
            <a:r>
              <a:rPr lang="en-US" sz="1000" baseline="0" dirty="0" smtClean="0">
                <a:solidFill>
                  <a:schemeClr val="bg1"/>
                </a:solidFill>
              </a:rPr>
              <a:t> Disasters #5</a:t>
            </a:r>
          </a:p>
          <a:p>
            <a:r>
              <a:rPr lang="en-US" sz="1000" baseline="0" dirty="0" smtClean="0">
                <a:solidFill>
                  <a:schemeClr val="bg1"/>
                </a:solidFill>
              </a:rPr>
              <a:t>Bonn, Germany</a:t>
            </a:r>
          </a:p>
          <a:p>
            <a:r>
              <a:rPr lang="en-US" sz="1000" baseline="0" dirty="0" smtClean="0">
                <a:solidFill>
                  <a:schemeClr val="bg1"/>
                </a:solidFill>
              </a:rPr>
              <a:t>8-10 March, 2016</a:t>
            </a:r>
            <a:endParaRPr lang="en-US" sz="1000" dirty="0">
              <a:solidFill>
                <a:schemeClr val="bg1"/>
              </a:solidFill>
            </a:endParaRPr>
          </a:p>
        </p:txBody>
      </p:sp>
    </p:spTree>
    <p:extLst>
      <p:ext uri="{BB962C8B-B14F-4D97-AF65-F5344CB8AC3E}">
        <p14:creationId xmlns:p14="http://schemas.microsoft.com/office/powerpoint/2010/main" xmlns="" val="19493829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cstate="email">
            <a:extLst>
              <a:ext uri="{28A0092B-C50C-407E-A947-70E740481C1C}">
                <a14:useLocalDpi xmlns:a14="http://schemas.microsoft.com/office/drawing/2010/main" xmlns="" val="0"/>
              </a:ext>
            </a:extLst>
          </a:blip>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bwMode="auto">
          <a:xfrm>
            <a:off x="0" y="1347788"/>
            <a:ext cx="9144000" cy="55102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wrap="none" anchor="ctr"/>
          <a:lstStyle/>
          <a:p>
            <a:pPr algn="r" defTabSz="914400" eaLnBrk="0" hangingPunct="0">
              <a:defRPr/>
            </a:pPr>
            <a:endParaRPr lang="en-US" sz="1500" dirty="0">
              <a:solidFill>
                <a:srgbClr val="000000"/>
              </a:solidFill>
              <a:latin typeface="Tahoma" pitchFamily="34" charset="0"/>
              <a:ea typeface="ＭＳ Ｐゴシック" pitchFamily="-105" charset="-128"/>
              <a:cs typeface="ＭＳ Ｐゴシック" pitchFamily="-105" charset="-128"/>
            </a:endParaRPr>
          </a:p>
        </p:txBody>
      </p:sp>
      <p:sp>
        <p:nvSpPr>
          <p:cNvPr id="1027" name="Rectangle 2"/>
          <p:cNvSpPr>
            <a:spLocks noGrp="1" noChangeArrowheads="1"/>
          </p:cNvSpPr>
          <p:nvPr>
            <p:ph type="title"/>
          </p:nvPr>
        </p:nvSpPr>
        <p:spPr bwMode="auto">
          <a:xfrm>
            <a:off x="1671638" y="188913"/>
            <a:ext cx="7396162"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58"/>
          <p:cNvSpPr>
            <a:spLocks noGrp="1" noChangeArrowheads="1"/>
          </p:cNvSpPr>
          <p:nvPr>
            <p:ph type="body" idx="1"/>
          </p:nvPr>
        </p:nvSpPr>
        <p:spPr bwMode="auto">
          <a:xfrm>
            <a:off x="296863" y="1457325"/>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4" name="TextBox 3"/>
          <p:cNvSpPr txBox="1"/>
          <p:nvPr/>
        </p:nvSpPr>
        <p:spPr>
          <a:xfrm>
            <a:off x="19050" y="482815"/>
            <a:ext cx="1505540" cy="553998"/>
          </a:xfrm>
          <a:prstGeom prst="rect">
            <a:avLst/>
          </a:prstGeom>
          <a:noFill/>
        </p:spPr>
        <p:txBody>
          <a:bodyPr wrap="none">
            <a:spAutoFit/>
          </a:bodyPr>
          <a:lstStyle/>
          <a:p>
            <a:pPr defTabSz="914400" eaLnBrk="0" hangingPunct="0">
              <a:spcBef>
                <a:spcPts val="0"/>
              </a:spcBef>
              <a:defRPr/>
            </a:pPr>
            <a:r>
              <a:rPr lang="en-US" sz="1000" b="1" dirty="0" smtClean="0">
                <a:solidFill>
                  <a:srgbClr val="FFFFFF"/>
                </a:solidFill>
                <a:latin typeface="Arial Unicode MS" pitchFamily="-111" charset="0"/>
                <a:ea typeface="ＭＳ Ｐゴシック" pitchFamily="-105" charset="-128"/>
                <a:cs typeface="ＭＳ Ｐゴシック" pitchFamily="-105" charset="-128"/>
              </a:rPr>
              <a:t>WG Disasters #4</a:t>
            </a:r>
          </a:p>
          <a:p>
            <a:pPr defTabSz="914400" eaLnBrk="0" hangingPunct="0">
              <a:spcBef>
                <a:spcPts val="0"/>
              </a:spcBef>
              <a:defRPr/>
            </a:pPr>
            <a:r>
              <a:rPr lang="en-US" sz="1000" b="1" baseline="0" dirty="0" err="1" smtClean="0">
                <a:solidFill>
                  <a:srgbClr val="FFFFFF"/>
                </a:solidFill>
                <a:latin typeface="Arial Unicode MS" pitchFamily="-111" charset="0"/>
                <a:ea typeface="ＭＳ Ｐゴシック" pitchFamily="-105" charset="-128"/>
                <a:cs typeface="ＭＳ Ｐゴシック" pitchFamily="-105" charset="-128"/>
              </a:rPr>
              <a:t>Frascati</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Italy</a:t>
            </a:r>
          </a:p>
          <a:p>
            <a:pPr defTabSz="914400" eaLnBrk="0" hangingPunct="0">
              <a:spcBef>
                <a:spcPts val="0"/>
              </a:spcBef>
              <a:defRPr/>
            </a:pP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8-10 September,  2015</a:t>
            </a:r>
            <a:endParaRPr lang="en-US" sz="1000" b="1" dirty="0">
              <a:solidFill>
                <a:srgbClr val="FFFFFF"/>
              </a:solidFill>
              <a:latin typeface="Arial Unicode MS" pitchFamily="-111" charset="0"/>
              <a:ea typeface="ＭＳ Ｐゴシック" pitchFamily="-105" charset="-128"/>
              <a:cs typeface="ＭＳ Ｐゴシック" pitchFamily="-105" charset="-128"/>
            </a:endParaRPr>
          </a:p>
        </p:txBody>
      </p:sp>
      <p:sp>
        <p:nvSpPr>
          <p:cNvPr id="8" name="Rectangle 4"/>
          <p:cNvSpPr>
            <a:spLocks noGrp="1" noChangeArrowheads="1"/>
          </p:cNvSpPr>
          <p:nvPr>
            <p:ph type="sldNum" sz="quarter" idx="4"/>
          </p:nvPr>
        </p:nvSpPr>
        <p:spPr>
          <a:xfrm>
            <a:off x="7239000" y="6600825"/>
            <a:ext cx="1905000" cy="257175"/>
          </a:xfrm>
          <a:prstGeom prst="rect">
            <a:avLst/>
          </a:prstGeom>
        </p:spPr>
        <p:txBody>
          <a:bodyPr vert="horz" wrap="square" lIns="91440" tIns="45720" rIns="91440" bIns="45720" numCol="1" anchor="t" anchorCtr="0" compatLnSpc="1">
            <a:prstTxWarp prst="textNoShape">
              <a:avLst/>
            </a:prstTxWarp>
          </a:bodyPr>
          <a:lstStyle>
            <a:lvl1pPr algn="r" eaLnBrk="0" hangingPunct="0">
              <a:spcBef>
                <a:spcPct val="50000"/>
              </a:spcBef>
              <a:defRPr sz="1000">
                <a:solidFill>
                  <a:srgbClr val="002569"/>
                </a:solidFill>
                <a:latin typeface="Calibri" pitchFamily="-106" charset="0"/>
                <a:cs typeface="Calibri" pitchFamily="-106" charset="0"/>
              </a:defRPr>
            </a:lvl1pPr>
          </a:lstStyle>
          <a:p>
            <a:pPr>
              <a:defRPr/>
            </a:pPr>
            <a:fld id="{980EA4A0-E513-42EA-B292-B21C1B51B660}" type="slidenum">
              <a:rPr lang="en-US"/>
              <a:pPr>
                <a:defRPr/>
              </a:pPr>
              <a:t>‹#›</a:t>
            </a:fld>
            <a:endParaRPr lang="en-US"/>
          </a:p>
        </p:txBody>
      </p:sp>
      <p:pic>
        <p:nvPicPr>
          <p:cNvPr id="5" name="Picture 4" descr="CEOS_logo_trans_SMALL.png"/>
          <p:cNvPicPr>
            <a:picLocks noChangeAspect="1"/>
          </p:cNvPicPr>
          <p:nvPr/>
        </p:nvPicPr>
        <p:blipFill>
          <a:blip r:embed="rId5" cstate="email">
            <a:extLst>
              <a:ext uri="{28A0092B-C50C-407E-A947-70E740481C1C}">
                <a14:useLocalDpi xmlns:a14="http://schemas.microsoft.com/office/drawing/2010/main" xmlns="" val="0"/>
              </a:ext>
            </a:extLst>
          </a:blip>
          <a:stretch>
            <a:fillRect/>
          </a:stretch>
        </p:blipFill>
        <p:spPr>
          <a:xfrm>
            <a:off x="75078" y="119764"/>
            <a:ext cx="915254" cy="363051"/>
          </a:xfrm>
          <a:prstGeom prst="rect">
            <a:avLst/>
          </a:prstGeom>
        </p:spPr>
      </p:pic>
      <p:sp>
        <p:nvSpPr>
          <p:cNvPr id="10" name="Rectangle 9"/>
          <p:cNvSpPr/>
          <p:nvPr userDrawn="1"/>
        </p:nvSpPr>
        <p:spPr bwMode="auto">
          <a:xfrm>
            <a:off x="65314" y="506186"/>
            <a:ext cx="1420586" cy="506185"/>
          </a:xfrm>
          <a:prstGeom prst="rect">
            <a:avLst/>
          </a:prstGeom>
          <a:solidFill>
            <a:srgbClr val="002A6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smtClean="0">
              <a:ln>
                <a:noFill/>
              </a:ln>
              <a:solidFill>
                <a:srgbClr val="000000"/>
              </a:solidFill>
              <a:effectLst/>
              <a:latin typeface="Tahoma" pitchFamily="34" charset="0"/>
            </a:endParaRPr>
          </a:p>
        </p:txBody>
      </p:sp>
      <p:sp>
        <p:nvSpPr>
          <p:cNvPr id="11" name="TextBox 10"/>
          <p:cNvSpPr txBox="1"/>
          <p:nvPr userDrawn="1"/>
        </p:nvSpPr>
        <p:spPr>
          <a:xfrm>
            <a:off x="65314" y="506186"/>
            <a:ext cx="1453243" cy="553998"/>
          </a:xfrm>
          <a:prstGeom prst="rect">
            <a:avLst/>
          </a:prstGeom>
          <a:noFill/>
        </p:spPr>
        <p:txBody>
          <a:bodyPr wrap="square" rtlCol="0">
            <a:spAutoFit/>
          </a:bodyPr>
          <a:lstStyle/>
          <a:p>
            <a:r>
              <a:rPr lang="en-US" sz="1000" dirty="0" smtClean="0">
                <a:solidFill>
                  <a:schemeClr val="bg1"/>
                </a:solidFill>
              </a:rPr>
              <a:t>WG</a:t>
            </a:r>
            <a:r>
              <a:rPr lang="en-US" sz="1000" baseline="0" dirty="0" smtClean="0">
                <a:solidFill>
                  <a:schemeClr val="bg1"/>
                </a:solidFill>
              </a:rPr>
              <a:t> Disasters #5</a:t>
            </a:r>
          </a:p>
          <a:p>
            <a:r>
              <a:rPr lang="en-US" sz="1000" baseline="0" dirty="0" smtClean="0">
                <a:solidFill>
                  <a:schemeClr val="bg1"/>
                </a:solidFill>
              </a:rPr>
              <a:t>Bonn, Germany</a:t>
            </a:r>
          </a:p>
          <a:p>
            <a:r>
              <a:rPr lang="en-US" sz="1000" baseline="0" dirty="0" smtClean="0">
                <a:solidFill>
                  <a:schemeClr val="bg1"/>
                </a:solidFill>
              </a:rPr>
              <a:t>8-10 March, 2016</a:t>
            </a:r>
            <a:endParaRPr lang="en-US" sz="10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5" r:id="rId2"/>
  </p:sldLayoutIdLst>
  <p:transition spd="slow"/>
  <p:timing>
    <p:tnLst>
      <p:par>
        <p:cTn id="1" dur="indefinite" restart="never" nodeType="tmRoot"/>
      </p:par>
    </p:tnLst>
  </p:timing>
  <p:txStyles>
    <p:title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Sustainability: Questions</a:t>
            </a:r>
            <a:endParaRPr lang="en-US" dirty="0"/>
          </a:p>
        </p:txBody>
      </p:sp>
      <p:sp>
        <p:nvSpPr>
          <p:cNvPr id="3" name="Content Placeholder 2"/>
          <p:cNvSpPr>
            <a:spLocks noGrp="1"/>
          </p:cNvSpPr>
          <p:nvPr>
            <p:ph idx="1"/>
          </p:nvPr>
        </p:nvSpPr>
        <p:spPr>
          <a:xfrm>
            <a:off x="296862" y="1457325"/>
            <a:ext cx="8561911" cy="4864100"/>
          </a:xfrm>
        </p:spPr>
        <p:txBody>
          <a:bodyPr/>
          <a:lstStyle/>
          <a:p>
            <a:pPr marL="0" indent="0">
              <a:buNone/>
            </a:pPr>
            <a:r>
              <a:rPr lang="en-US" dirty="0" smtClean="0"/>
              <a:t>What </a:t>
            </a:r>
            <a:r>
              <a:rPr lang="en-US" dirty="0"/>
              <a:t>elements of the pilot have proven to be successful, especially with regard to user interest and involvement? Are there specific elements that will be "missed" if stopped now? Which ones and why</a:t>
            </a:r>
            <a:r>
              <a:rPr lang="en-US" dirty="0" smtClean="0"/>
              <a:t>? (1 of 2)</a:t>
            </a:r>
            <a:endParaRPr lang="en-US" dirty="0" smtClean="0"/>
          </a:p>
          <a:p>
            <a:r>
              <a:rPr lang="en-US" sz="1800" dirty="0" smtClean="0">
                <a:solidFill>
                  <a:srgbClr val="009999"/>
                </a:solidFill>
              </a:rPr>
              <a:t>Access to previously unavailable data (e.g., COSMO-</a:t>
            </a:r>
            <a:r>
              <a:rPr lang="en-US" sz="1800" dirty="0" err="1" smtClean="0">
                <a:solidFill>
                  <a:srgbClr val="009999"/>
                </a:solidFill>
              </a:rPr>
              <a:t>SkyMed</a:t>
            </a:r>
            <a:r>
              <a:rPr lang="en-US" sz="1800" dirty="0" smtClean="0">
                <a:solidFill>
                  <a:srgbClr val="009999"/>
                </a:solidFill>
              </a:rPr>
              <a:t>, Radarsat-2, ALOS-2) and products during flood disaster improved response cycle in all </a:t>
            </a:r>
            <a:r>
              <a:rPr lang="en-US" sz="1800" dirty="0" smtClean="0">
                <a:solidFill>
                  <a:srgbClr val="009999"/>
                </a:solidFill>
              </a:rPr>
              <a:t>regions</a:t>
            </a:r>
            <a:endParaRPr lang="en-US" sz="1800" dirty="0" smtClean="0">
              <a:solidFill>
                <a:srgbClr val="FF0000"/>
              </a:solidFill>
            </a:endParaRPr>
          </a:p>
          <a:p>
            <a:pPr lvl="1"/>
            <a:r>
              <a:rPr lang="en-US" sz="1600" dirty="0" smtClean="0">
                <a:solidFill>
                  <a:srgbClr val="009999"/>
                </a:solidFill>
              </a:rPr>
              <a:t>Capacity developed to generate products </a:t>
            </a:r>
            <a:r>
              <a:rPr lang="en-US" sz="1600" u="sng" dirty="0" smtClean="0">
                <a:solidFill>
                  <a:srgbClr val="009999"/>
                </a:solidFill>
              </a:rPr>
              <a:t>locally</a:t>
            </a:r>
            <a:r>
              <a:rPr lang="en-US" sz="1600" dirty="0" smtClean="0">
                <a:solidFill>
                  <a:srgbClr val="009999"/>
                </a:solidFill>
              </a:rPr>
              <a:t> </a:t>
            </a:r>
            <a:r>
              <a:rPr lang="en-US" sz="1600" dirty="0" smtClean="0">
                <a:solidFill>
                  <a:srgbClr val="009999"/>
                </a:solidFill>
              </a:rPr>
              <a:t>(e.g., RCRMD in Nairobi, Kenya; Regional Climate Change Program in Costa Rica; CIMH in Barbados) from </a:t>
            </a:r>
            <a:r>
              <a:rPr lang="en-US" sz="1600" dirty="0" smtClean="0">
                <a:solidFill>
                  <a:srgbClr val="009999"/>
                </a:solidFill>
              </a:rPr>
              <a:t>these data </a:t>
            </a:r>
            <a:r>
              <a:rPr lang="en-US" sz="1600" dirty="0" smtClean="0">
                <a:solidFill>
                  <a:srgbClr val="009999"/>
                </a:solidFill>
              </a:rPr>
              <a:t>sets</a:t>
            </a:r>
            <a:endParaRPr lang="en-US" sz="1600" dirty="0" smtClean="0">
              <a:solidFill>
                <a:srgbClr val="FF0000"/>
              </a:solidFill>
            </a:endParaRPr>
          </a:p>
          <a:p>
            <a:r>
              <a:rPr lang="en-US" sz="1800" dirty="0" smtClean="0">
                <a:solidFill>
                  <a:srgbClr val="009999"/>
                </a:solidFill>
              </a:rPr>
              <a:t>Monitoring and model products delivered through standard interfaces in compact vector map layer </a:t>
            </a:r>
            <a:r>
              <a:rPr lang="en-US" sz="1800" dirty="0" smtClean="0">
                <a:solidFill>
                  <a:srgbClr val="009999"/>
                </a:solidFill>
              </a:rPr>
              <a:t>format via Open </a:t>
            </a:r>
            <a:r>
              <a:rPr lang="en-US" sz="1800" dirty="0" err="1" smtClean="0">
                <a:solidFill>
                  <a:srgbClr val="009999"/>
                </a:solidFill>
              </a:rPr>
              <a:t>GeoSocial</a:t>
            </a:r>
            <a:r>
              <a:rPr lang="en-US" sz="1800" dirty="0" smtClean="0">
                <a:solidFill>
                  <a:srgbClr val="009999"/>
                </a:solidFill>
              </a:rPr>
              <a:t> API—highly </a:t>
            </a:r>
            <a:r>
              <a:rPr lang="en-US" sz="1800" dirty="0" smtClean="0">
                <a:solidFill>
                  <a:srgbClr val="009999"/>
                </a:solidFill>
              </a:rPr>
              <a:t>useful to end </a:t>
            </a:r>
            <a:r>
              <a:rPr lang="en-US" sz="1800" dirty="0" smtClean="0">
                <a:solidFill>
                  <a:srgbClr val="009999"/>
                </a:solidFill>
              </a:rPr>
              <a:t>users (e.g., FEMA; Pacific Disaster Center, Namibia Department of Hydrology)</a:t>
            </a:r>
            <a:endParaRPr lang="en-US" sz="1800" dirty="0" smtClean="0">
              <a:solidFill>
                <a:srgbClr val="FF0000"/>
              </a:solidFill>
            </a:endParaRPr>
          </a:p>
        </p:txBody>
      </p:sp>
    </p:spTree>
    <p:extLst>
      <p:ext uri="{BB962C8B-B14F-4D97-AF65-F5344CB8AC3E}">
        <p14:creationId xmlns:p14="http://schemas.microsoft.com/office/powerpoint/2010/main" xmlns="" val="888864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Sustainability: Questions</a:t>
            </a:r>
          </a:p>
        </p:txBody>
      </p:sp>
      <p:sp>
        <p:nvSpPr>
          <p:cNvPr id="3" name="Content Placeholder 2"/>
          <p:cNvSpPr>
            <a:spLocks noGrp="1"/>
          </p:cNvSpPr>
          <p:nvPr>
            <p:ph idx="1"/>
          </p:nvPr>
        </p:nvSpPr>
        <p:spPr>
          <a:xfrm>
            <a:off x="296863" y="1457324"/>
            <a:ext cx="8445500" cy="5180867"/>
          </a:xfrm>
        </p:spPr>
        <p:txBody>
          <a:bodyPr/>
          <a:lstStyle/>
          <a:p>
            <a:pPr marL="0" indent="0">
              <a:buNone/>
            </a:pPr>
            <a:r>
              <a:rPr lang="en-US" dirty="0" smtClean="0"/>
              <a:t>What </a:t>
            </a:r>
            <a:r>
              <a:rPr lang="en-US" dirty="0"/>
              <a:t>are the largest threats to sustainability, and what are the consequences of not achieving a sustainable service as proposed</a:t>
            </a:r>
            <a:r>
              <a:rPr lang="en-US" dirty="0" smtClean="0"/>
              <a:t>?</a:t>
            </a:r>
            <a:endParaRPr lang="en-US" dirty="0"/>
          </a:p>
          <a:p>
            <a:pPr marL="0" indent="0">
              <a:buNone/>
            </a:pPr>
            <a:r>
              <a:rPr lang="en-US" dirty="0" smtClean="0">
                <a:solidFill>
                  <a:srgbClr val="009999"/>
                </a:solidFill>
              </a:rPr>
              <a:t>Threats</a:t>
            </a:r>
          </a:p>
          <a:p>
            <a:r>
              <a:rPr lang="en-US" dirty="0" smtClean="0">
                <a:solidFill>
                  <a:srgbClr val="009999"/>
                </a:solidFill>
              </a:rPr>
              <a:t>Data availability and ease of </a:t>
            </a:r>
            <a:r>
              <a:rPr lang="en-US" dirty="0" smtClean="0">
                <a:solidFill>
                  <a:srgbClr val="009999"/>
                </a:solidFill>
              </a:rPr>
              <a:t>access (foundational to timely production and distribution of products)</a:t>
            </a:r>
            <a:endParaRPr lang="en-US" dirty="0" smtClean="0">
              <a:solidFill>
                <a:srgbClr val="FF0000"/>
              </a:solidFill>
            </a:endParaRPr>
          </a:p>
          <a:p>
            <a:r>
              <a:rPr lang="en-US" dirty="0" smtClean="0">
                <a:solidFill>
                  <a:srgbClr val="009999"/>
                </a:solidFill>
              </a:rPr>
              <a:t>Need trained </a:t>
            </a:r>
            <a:r>
              <a:rPr lang="en-US" dirty="0" smtClean="0">
                <a:solidFill>
                  <a:srgbClr val="009999"/>
                </a:solidFill>
              </a:rPr>
              <a:t>practitioners</a:t>
            </a:r>
            <a:r>
              <a:rPr lang="en-US" dirty="0" smtClean="0">
                <a:solidFill>
                  <a:srgbClr val="009999"/>
                </a:solidFill>
              </a:rPr>
              <a:t> </a:t>
            </a:r>
            <a:r>
              <a:rPr lang="en-US" dirty="0" smtClean="0">
                <a:solidFill>
                  <a:srgbClr val="009999"/>
                </a:solidFill>
              </a:rPr>
              <a:t>to work on data, communicate with intermediate and end users, interface with space agencies</a:t>
            </a:r>
          </a:p>
          <a:p>
            <a:pPr marL="0" indent="0">
              <a:buNone/>
            </a:pPr>
            <a:r>
              <a:rPr lang="en-US" dirty="0" smtClean="0">
                <a:solidFill>
                  <a:srgbClr val="009999"/>
                </a:solidFill>
              </a:rPr>
              <a:t>Consequences</a:t>
            </a:r>
          </a:p>
          <a:p>
            <a:r>
              <a:rPr lang="en-US" dirty="0" smtClean="0">
                <a:solidFill>
                  <a:srgbClr val="009999"/>
                </a:solidFill>
              </a:rPr>
              <a:t>Degraded ability to monitor and respond to floods, including where to deploy resources and how to mitigate potential </a:t>
            </a:r>
            <a:r>
              <a:rPr lang="en-US" smtClean="0">
                <a:solidFill>
                  <a:srgbClr val="009999"/>
                </a:solidFill>
              </a:rPr>
              <a:t>future </a:t>
            </a:r>
            <a:r>
              <a:rPr lang="en-US" smtClean="0">
                <a:solidFill>
                  <a:srgbClr val="009999"/>
                </a:solidFill>
              </a:rPr>
              <a:t>impacts</a:t>
            </a:r>
            <a:endParaRPr lang="en-US" dirty="0" smtClean="0">
              <a:solidFill>
                <a:srgbClr val="FF0000"/>
              </a:solidFill>
            </a:endParaRPr>
          </a:p>
        </p:txBody>
      </p:sp>
    </p:spTree>
    <p:extLst>
      <p:ext uri="{BB962C8B-B14F-4D97-AF65-F5344CB8AC3E}">
        <p14:creationId xmlns:p14="http://schemas.microsoft.com/office/powerpoint/2010/main" xmlns="" val="382008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Sustainability: Questions</a:t>
            </a:r>
          </a:p>
        </p:txBody>
      </p:sp>
      <p:sp>
        <p:nvSpPr>
          <p:cNvPr id="3" name="Content Placeholder 2"/>
          <p:cNvSpPr>
            <a:spLocks noGrp="1"/>
          </p:cNvSpPr>
          <p:nvPr>
            <p:ph idx="1"/>
          </p:nvPr>
        </p:nvSpPr>
        <p:spPr>
          <a:xfrm>
            <a:off x="296863" y="1457324"/>
            <a:ext cx="8445500" cy="5128113"/>
          </a:xfrm>
        </p:spPr>
        <p:txBody>
          <a:bodyPr/>
          <a:lstStyle/>
          <a:p>
            <a:pPr marL="0" indent="0">
              <a:buNone/>
            </a:pPr>
            <a:r>
              <a:rPr lang="en-US" sz="1800" dirty="0" smtClean="0"/>
              <a:t>Does </a:t>
            </a:r>
            <a:r>
              <a:rPr lang="en-US" sz="1800" dirty="0"/>
              <a:t>sustainability imply a simple continuation, or does it involve scaling something developed in the pilot to a global level, or other larger level? What is involved? Can you provide a description/vision of this larger system and what it entails from a cost perspective (using elements from the pilot as a the starting point for costing</a:t>
            </a:r>
            <a:r>
              <a:rPr lang="en-US" sz="1800" dirty="0" smtClean="0"/>
              <a:t>)?</a:t>
            </a:r>
            <a:endParaRPr lang="en-US" sz="1800" dirty="0"/>
          </a:p>
          <a:p>
            <a:r>
              <a:rPr lang="en-US" sz="1800" dirty="0" smtClean="0">
                <a:solidFill>
                  <a:srgbClr val="009999"/>
                </a:solidFill>
              </a:rPr>
              <a:t>Many possibilities, from regional to global, depending on the level of support:</a:t>
            </a:r>
          </a:p>
          <a:p>
            <a:pPr lvl="1"/>
            <a:r>
              <a:rPr lang="en-US" sz="1600" dirty="0" smtClean="0">
                <a:solidFill>
                  <a:srgbClr val="009999"/>
                </a:solidFill>
              </a:rPr>
              <a:t>GEO-DARMA and </a:t>
            </a:r>
            <a:r>
              <a:rPr lang="en-US" sz="1600" dirty="0" err="1" smtClean="0">
                <a:solidFill>
                  <a:srgbClr val="009999"/>
                </a:solidFill>
              </a:rPr>
              <a:t>AmeriGEOSS</a:t>
            </a:r>
            <a:r>
              <a:rPr lang="en-US" sz="1600" dirty="0" smtClean="0">
                <a:solidFill>
                  <a:srgbClr val="009999"/>
                </a:solidFill>
              </a:rPr>
              <a:t> (either continue or expand to other regional settings)</a:t>
            </a:r>
          </a:p>
          <a:p>
            <a:pPr lvl="1"/>
            <a:r>
              <a:rPr lang="en-US" sz="1600" dirty="0" smtClean="0">
                <a:solidFill>
                  <a:srgbClr val="009999"/>
                </a:solidFill>
              </a:rPr>
              <a:t>Ongoing support for the Global Flood Dashboard and its components, including training for local data intermediaries</a:t>
            </a:r>
          </a:p>
          <a:p>
            <a:pPr lvl="2"/>
            <a:r>
              <a:rPr lang="en-US" sz="1400" dirty="0" smtClean="0">
                <a:solidFill>
                  <a:srgbClr val="009999"/>
                </a:solidFill>
              </a:rPr>
              <a:t>Hosting and O&amp;M ($100K/year for Amazon cloud hosting plus a part-time person to monitor / maintain / upgrade as required)</a:t>
            </a:r>
          </a:p>
          <a:p>
            <a:pPr lvl="1"/>
            <a:r>
              <a:rPr lang="en-US" sz="1600" dirty="0" smtClean="0">
                <a:solidFill>
                  <a:srgbClr val="009999"/>
                </a:solidFill>
              </a:rPr>
              <a:t>Specific management support for conducting follow-on data acquisition, tracking and delivery activities leading to a more streamlined process with standardized interfaces and formats </a:t>
            </a:r>
          </a:p>
          <a:p>
            <a:pPr lvl="2"/>
            <a:r>
              <a:rPr lang="en-US" sz="1400" dirty="0" smtClean="0">
                <a:solidFill>
                  <a:srgbClr val="009999"/>
                </a:solidFill>
              </a:rPr>
              <a:t>Continuing and building on this effort would require a team of 30 part-time people providing data and products with a level of effort equivalent to 8-10 FTEs / year (currently provided by applied science grants from affiliated projects, but dedicated funding would significantly reduce risk)</a:t>
            </a:r>
            <a:endParaRPr lang="en-US" sz="1400" dirty="0">
              <a:solidFill>
                <a:srgbClr val="009999"/>
              </a:solidFill>
            </a:endParaRPr>
          </a:p>
        </p:txBody>
      </p:sp>
    </p:spTree>
    <p:extLst>
      <p:ext uri="{BB962C8B-B14F-4D97-AF65-F5344CB8AC3E}">
        <p14:creationId xmlns:p14="http://schemas.microsoft.com/office/powerpoint/2010/main" xmlns="" val="4042297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Sustainability: Paths forward</a:t>
            </a:r>
            <a:endParaRPr lang="en-US" dirty="0"/>
          </a:p>
        </p:txBody>
      </p:sp>
      <p:sp>
        <p:nvSpPr>
          <p:cNvPr id="3" name="Content Placeholder 2"/>
          <p:cNvSpPr>
            <a:spLocks noGrp="1"/>
          </p:cNvSpPr>
          <p:nvPr>
            <p:ph idx="1"/>
          </p:nvPr>
        </p:nvSpPr>
        <p:spPr/>
        <p:txBody>
          <a:bodyPr/>
          <a:lstStyle/>
          <a:p>
            <a:pPr marL="0" indent="0">
              <a:buNone/>
            </a:pPr>
            <a:r>
              <a:rPr lang="en-US" dirty="0"/>
              <a:t>Tier 0 [</a:t>
            </a:r>
            <a:r>
              <a:rPr lang="en-US" dirty="0" smtClean="0"/>
              <a:t>Pre-pilot</a:t>
            </a:r>
            <a:r>
              <a:rPr lang="en-US" dirty="0"/>
              <a:t>]</a:t>
            </a:r>
            <a:endParaRPr lang="en-US" dirty="0" smtClean="0"/>
          </a:p>
          <a:p>
            <a:r>
              <a:rPr lang="en-US" sz="2000" dirty="0" smtClean="0"/>
              <a:t>Limited regional coordination of flood monitoring, modeling, and observation strategy</a:t>
            </a:r>
          </a:p>
          <a:p>
            <a:r>
              <a:rPr lang="en-US" sz="2000" dirty="0" smtClean="0"/>
              <a:t>Weak connection between global and regional entities</a:t>
            </a:r>
            <a:endParaRPr lang="en-US" sz="2000" dirty="0"/>
          </a:p>
          <a:p>
            <a:r>
              <a:rPr lang="en-US" sz="2000" dirty="0" smtClean="0"/>
              <a:t>Limited</a:t>
            </a:r>
            <a:r>
              <a:rPr lang="en-US" sz="2000" dirty="0"/>
              <a:t>, ad hoc data availability from commercial satellites (</a:t>
            </a:r>
            <a:r>
              <a:rPr lang="en-US" sz="2000" dirty="0" smtClean="0"/>
              <a:t>ALOS-2</a:t>
            </a:r>
            <a:r>
              <a:rPr lang="en-US" sz="2000" dirty="0"/>
              <a:t>, </a:t>
            </a:r>
            <a:r>
              <a:rPr lang="en-US" sz="2000" dirty="0" smtClean="0"/>
              <a:t>COSMO-</a:t>
            </a:r>
            <a:r>
              <a:rPr lang="en-US" sz="2000" dirty="0" err="1" smtClean="0"/>
              <a:t>SkyMed</a:t>
            </a:r>
            <a:r>
              <a:rPr lang="en-US" sz="2000" dirty="0" smtClean="0"/>
              <a:t>, RADARSAT-2)</a:t>
            </a:r>
          </a:p>
          <a:p>
            <a:r>
              <a:rPr lang="en-US" sz="2000" dirty="0" smtClean="0"/>
              <a:t>Somewhat restrictive access policies to Charter data for many users</a:t>
            </a:r>
          </a:p>
        </p:txBody>
      </p:sp>
    </p:spTree>
    <p:extLst>
      <p:ext uri="{BB962C8B-B14F-4D97-AF65-F5344CB8AC3E}">
        <p14:creationId xmlns:p14="http://schemas.microsoft.com/office/powerpoint/2010/main" xmlns="" val="3799324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Sustainability: Paths forward</a:t>
            </a:r>
          </a:p>
        </p:txBody>
      </p:sp>
      <p:sp>
        <p:nvSpPr>
          <p:cNvPr id="3" name="Content Placeholder 2"/>
          <p:cNvSpPr>
            <a:spLocks noGrp="1"/>
          </p:cNvSpPr>
          <p:nvPr>
            <p:ph idx="1"/>
          </p:nvPr>
        </p:nvSpPr>
        <p:spPr/>
        <p:txBody>
          <a:bodyPr/>
          <a:lstStyle/>
          <a:p>
            <a:pPr marL="0" indent="0">
              <a:buNone/>
            </a:pPr>
            <a:r>
              <a:rPr lang="en-US" sz="2000" dirty="0"/>
              <a:t>Tier </a:t>
            </a:r>
            <a:r>
              <a:rPr lang="en-US" sz="2000" dirty="0" smtClean="0"/>
              <a:t>1a </a:t>
            </a:r>
            <a:r>
              <a:rPr lang="en-US" sz="2000" dirty="0"/>
              <a:t>[no cost, just data</a:t>
            </a:r>
            <a:r>
              <a:rPr lang="en-US" sz="2000" dirty="0" smtClean="0"/>
              <a:t>]: continued regional activities</a:t>
            </a:r>
            <a:endParaRPr lang="en-US" sz="2000" dirty="0"/>
          </a:p>
          <a:p>
            <a:r>
              <a:rPr lang="en-US" sz="1800" dirty="0" smtClean="0"/>
              <a:t>Quotas </a:t>
            </a:r>
            <a:r>
              <a:rPr lang="en-US" sz="1800" dirty="0"/>
              <a:t>of satellite data </a:t>
            </a:r>
            <a:r>
              <a:rPr lang="en-US" sz="1800" dirty="0" smtClean="0"/>
              <a:t>from </a:t>
            </a:r>
            <a:r>
              <a:rPr lang="en-US" sz="1800" dirty="0"/>
              <a:t>commercial satellites </a:t>
            </a:r>
            <a:r>
              <a:rPr lang="en-US" sz="1800" dirty="0" smtClean="0"/>
              <a:t>(write proposals, </a:t>
            </a:r>
            <a:r>
              <a:rPr lang="en-US" sz="1800" dirty="0"/>
              <a:t>manage quotas, write reports)</a:t>
            </a:r>
          </a:p>
          <a:p>
            <a:r>
              <a:rPr lang="en-US" sz="1800" dirty="0" smtClean="0"/>
              <a:t>Coordinated approach—teams </a:t>
            </a:r>
            <a:r>
              <a:rPr lang="en-US" sz="1800" dirty="0"/>
              <a:t>of academics work </a:t>
            </a:r>
            <a:r>
              <a:rPr lang="en-US" sz="1800" dirty="0" smtClean="0"/>
              <a:t>with practitioners</a:t>
            </a:r>
          </a:p>
          <a:p>
            <a:r>
              <a:rPr lang="en-US" sz="1800" dirty="0" smtClean="0"/>
              <a:t>Best effort response to crises and continued integration of EO data in flood disaster protocols</a:t>
            </a:r>
          </a:p>
          <a:p>
            <a:pPr marL="0" indent="0">
              <a:buNone/>
            </a:pPr>
            <a:endParaRPr lang="en-US" sz="1100" dirty="0"/>
          </a:p>
          <a:p>
            <a:pPr marL="0" indent="0">
              <a:buNone/>
            </a:pPr>
            <a:r>
              <a:rPr lang="en-US" sz="2000" dirty="0"/>
              <a:t>Tier </a:t>
            </a:r>
            <a:r>
              <a:rPr lang="en-US" sz="2000" dirty="0" smtClean="0"/>
              <a:t>1b </a:t>
            </a:r>
            <a:r>
              <a:rPr lang="en-US" sz="2000" dirty="0"/>
              <a:t>[no cost, just </a:t>
            </a:r>
            <a:r>
              <a:rPr lang="en-US" sz="2000" dirty="0" smtClean="0"/>
              <a:t>data]: continued global activities</a:t>
            </a:r>
            <a:endParaRPr lang="en-US" sz="2000" dirty="0"/>
          </a:p>
          <a:p>
            <a:r>
              <a:rPr lang="en-US" sz="1800" dirty="0" smtClean="0"/>
              <a:t>Larger </a:t>
            </a:r>
            <a:r>
              <a:rPr lang="en-US" sz="1800" dirty="0"/>
              <a:t>quotas </a:t>
            </a:r>
            <a:r>
              <a:rPr lang="en-US" sz="1800" dirty="0" smtClean="0"/>
              <a:t>from </a:t>
            </a:r>
            <a:r>
              <a:rPr lang="en-US" sz="1800" dirty="0"/>
              <a:t>commercial satellites </a:t>
            </a:r>
            <a:r>
              <a:rPr lang="en-US" sz="1800" dirty="0" smtClean="0"/>
              <a:t>(write proposals, </a:t>
            </a:r>
            <a:r>
              <a:rPr lang="en-US" sz="1800" dirty="0"/>
              <a:t>manage quotas, write reports</a:t>
            </a:r>
            <a:r>
              <a:rPr lang="en-US" sz="1800" dirty="0" smtClean="0"/>
              <a:t>)</a:t>
            </a:r>
          </a:p>
          <a:p>
            <a:r>
              <a:rPr lang="en-US" sz="1800" dirty="0" smtClean="0"/>
              <a:t>Continued inclusion of new EO assets in the data stream as they come online</a:t>
            </a:r>
            <a:endParaRPr lang="en-US" sz="1800" dirty="0"/>
          </a:p>
          <a:p>
            <a:r>
              <a:rPr lang="en-US" sz="1800" dirty="0" smtClean="0"/>
              <a:t>Moderate-resolution global modeling and monitoring validated with higher-resolution regional products when available</a:t>
            </a:r>
            <a:endParaRPr lang="en-US" sz="1800" dirty="0"/>
          </a:p>
          <a:p>
            <a:r>
              <a:rPr lang="en-US" sz="1800" dirty="0" smtClean="0"/>
              <a:t>Best effort response to crises and continued integration of EO data in flood disaster protocols</a:t>
            </a:r>
          </a:p>
        </p:txBody>
      </p:sp>
    </p:spTree>
    <p:extLst>
      <p:ext uri="{BB962C8B-B14F-4D97-AF65-F5344CB8AC3E}">
        <p14:creationId xmlns:p14="http://schemas.microsoft.com/office/powerpoint/2010/main" xmlns="" val="2732236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Sustainability: Paths forward</a:t>
            </a:r>
          </a:p>
        </p:txBody>
      </p:sp>
      <p:sp>
        <p:nvSpPr>
          <p:cNvPr id="3" name="Content Placeholder 2"/>
          <p:cNvSpPr>
            <a:spLocks noGrp="1"/>
          </p:cNvSpPr>
          <p:nvPr>
            <p:ph idx="1"/>
          </p:nvPr>
        </p:nvSpPr>
        <p:spPr/>
        <p:txBody>
          <a:bodyPr/>
          <a:lstStyle/>
          <a:p>
            <a:pPr marL="0" indent="0">
              <a:buNone/>
            </a:pPr>
            <a:r>
              <a:rPr lang="en-US" sz="2000" dirty="0"/>
              <a:t>Tier 2</a:t>
            </a:r>
            <a:r>
              <a:rPr lang="en-US" sz="2000" dirty="0" smtClean="0"/>
              <a:t>a [some new funds]: expanded regional activities</a:t>
            </a:r>
            <a:endParaRPr lang="en-US" sz="2000" dirty="0"/>
          </a:p>
          <a:p>
            <a:r>
              <a:rPr lang="en-US" sz="1800" dirty="0"/>
              <a:t>Quotas of satellite data available from commercial satellites</a:t>
            </a:r>
          </a:p>
          <a:p>
            <a:r>
              <a:rPr lang="en-US" sz="1800" dirty="0" smtClean="0"/>
              <a:t>Partial </a:t>
            </a:r>
            <a:r>
              <a:rPr lang="en-US" sz="1800" dirty="0"/>
              <a:t>FTE to support project </a:t>
            </a:r>
            <a:r>
              <a:rPr lang="en-US" sz="1800" dirty="0" smtClean="0"/>
              <a:t>management: proposals, quotas</a:t>
            </a:r>
            <a:r>
              <a:rPr lang="en-US" sz="1800" dirty="0"/>
              <a:t>, </a:t>
            </a:r>
            <a:r>
              <a:rPr lang="en-US" sz="1800" dirty="0" smtClean="0"/>
              <a:t>reports, </a:t>
            </a:r>
            <a:r>
              <a:rPr lang="en-US" sz="1800" dirty="0" err="1" smtClean="0"/>
              <a:t>telecons</a:t>
            </a:r>
            <a:r>
              <a:rPr lang="en-US" sz="1800" dirty="0" smtClean="0"/>
              <a:t>, communicate </a:t>
            </a:r>
            <a:r>
              <a:rPr lang="en-US" sz="1800" dirty="0"/>
              <a:t>with space agencies and </a:t>
            </a:r>
            <a:r>
              <a:rPr lang="en-US" sz="1800" dirty="0" smtClean="0"/>
              <a:t>practitioners</a:t>
            </a:r>
          </a:p>
          <a:p>
            <a:r>
              <a:rPr lang="en-US" sz="1800" dirty="0" smtClean="0"/>
              <a:t>Coordinated approach—teams </a:t>
            </a:r>
            <a:r>
              <a:rPr lang="en-US" sz="1800" dirty="0"/>
              <a:t>of </a:t>
            </a:r>
            <a:r>
              <a:rPr lang="en-US" sz="1800" dirty="0" smtClean="0"/>
              <a:t>providers </a:t>
            </a:r>
            <a:r>
              <a:rPr lang="en-US" sz="1800" dirty="0"/>
              <a:t>work </a:t>
            </a:r>
            <a:r>
              <a:rPr lang="en-US" sz="1800" dirty="0" smtClean="0"/>
              <a:t>with practitioners to build capacity and improve delivery</a:t>
            </a:r>
            <a:endParaRPr lang="en-US" sz="1800" dirty="0"/>
          </a:p>
          <a:p>
            <a:r>
              <a:rPr lang="en-US" sz="1800" dirty="0" smtClean="0"/>
              <a:t>Best </a:t>
            </a:r>
            <a:r>
              <a:rPr lang="en-US" sz="1800" dirty="0"/>
              <a:t>effort response to crises</a:t>
            </a:r>
          </a:p>
          <a:p>
            <a:pPr marL="0" indent="0">
              <a:buNone/>
            </a:pPr>
            <a:endParaRPr lang="en-US" sz="1100" dirty="0"/>
          </a:p>
          <a:p>
            <a:pPr marL="0" indent="0">
              <a:buNone/>
            </a:pPr>
            <a:r>
              <a:rPr lang="en-US" sz="2000" dirty="0"/>
              <a:t>Tier 2</a:t>
            </a:r>
            <a:r>
              <a:rPr lang="en-US" sz="2000" dirty="0" smtClean="0"/>
              <a:t>b [some new funds]: expanded global activities</a:t>
            </a:r>
            <a:endParaRPr lang="en-US" sz="2000" dirty="0"/>
          </a:p>
          <a:p>
            <a:r>
              <a:rPr lang="en-US" sz="1800" dirty="0" smtClean="0"/>
              <a:t>Upgrading global delivery system to include flood products from new EO assets</a:t>
            </a:r>
          </a:p>
          <a:p>
            <a:r>
              <a:rPr lang="en-US" sz="1800" dirty="0"/>
              <a:t>Partial FTE (larger fraction than with </a:t>
            </a:r>
            <a:r>
              <a:rPr lang="en-US" sz="1800" dirty="0" smtClean="0"/>
              <a:t>Tier 2a) </a:t>
            </a:r>
            <a:r>
              <a:rPr lang="en-US" sz="1800" dirty="0"/>
              <a:t>to support project management: proposals, quotas, reports, </a:t>
            </a:r>
            <a:r>
              <a:rPr lang="en-US" sz="1800" dirty="0" err="1"/>
              <a:t>telecons</a:t>
            </a:r>
            <a:r>
              <a:rPr lang="en-US" sz="1800" dirty="0"/>
              <a:t>, communicate with space agencies and </a:t>
            </a:r>
            <a:r>
              <a:rPr lang="en-US" sz="1800" dirty="0" smtClean="0"/>
              <a:t>global practitioners</a:t>
            </a:r>
            <a:endParaRPr lang="en-US" sz="1800" dirty="0"/>
          </a:p>
          <a:p>
            <a:r>
              <a:rPr lang="en-US" sz="1800" dirty="0" smtClean="0"/>
              <a:t>Coordinated approach—teams </a:t>
            </a:r>
            <a:r>
              <a:rPr lang="en-US" sz="1800" dirty="0"/>
              <a:t>of </a:t>
            </a:r>
            <a:r>
              <a:rPr lang="en-US" sz="1800" dirty="0" smtClean="0"/>
              <a:t>providers for </a:t>
            </a:r>
            <a:r>
              <a:rPr lang="en-US" sz="1800" dirty="0"/>
              <a:t>each region work directly with </a:t>
            </a:r>
            <a:r>
              <a:rPr lang="en-US" sz="1800" dirty="0" smtClean="0"/>
              <a:t>practitioners</a:t>
            </a:r>
            <a:endParaRPr lang="en-US" sz="1800" dirty="0"/>
          </a:p>
          <a:p>
            <a:r>
              <a:rPr lang="en-US" sz="1800" dirty="0" smtClean="0"/>
              <a:t>Best </a:t>
            </a:r>
            <a:r>
              <a:rPr lang="en-US" sz="1800" dirty="0"/>
              <a:t>effort response to crises</a:t>
            </a:r>
          </a:p>
        </p:txBody>
      </p:sp>
    </p:spTree>
    <p:extLst>
      <p:ext uri="{BB962C8B-B14F-4D97-AF65-F5344CB8AC3E}">
        <p14:creationId xmlns:p14="http://schemas.microsoft.com/office/powerpoint/2010/main" xmlns="" val="1912060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Sustainability: Paths forward</a:t>
            </a:r>
          </a:p>
        </p:txBody>
      </p:sp>
      <p:sp>
        <p:nvSpPr>
          <p:cNvPr id="3" name="Content Placeholder 2"/>
          <p:cNvSpPr>
            <a:spLocks noGrp="1"/>
          </p:cNvSpPr>
          <p:nvPr>
            <p:ph idx="1"/>
          </p:nvPr>
        </p:nvSpPr>
        <p:spPr/>
        <p:txBody>
          <a:bodyPr/>
          <a:lstStyle/>
          <a:p>
            <a:pPr marL="0" indent="0">
              <a:buNone/>
            </a:pPr>
            <a:r>
              <a:rPr lang="en-US" sz="2000" dirty="0"/>
              <a:t>Tier </a:t>
            </a:r>
            <a:r>
              <a:rPr lang="en-US" sz="2000" dirty="0" smtClean="0"/>
              <a:t>3 [new funds]: scalable to regional or global</a:t>
            </a:r>
            <a:endParaRPr lang="en-US" sz="2000" dirty="0"/>
          </a:p>
          <a:p>
            <a:r>
              <a:rPr lang="en-US" sz="1800" dirty="0" smtClean="0"/>
              <a:t>Large </a:t>
            </a:r>
            <a:r>
              <a:rPr lang="en-US" sz="1800" dirty="0"/>
              <a:t>quotas of satellite data available from commercial satellites</a:t>
            </a:r>
          </a:p>
          <a:p>
            <a:r>
              <a:rPr lang="en-US" sz="1800" dirty="0" smtClean="0"/>
              <a:t>Automated processing and distribution of flood maps from all available assets (e.g., MODIS, VIIRS, Sentinel, </a:t>
            </a:r>
            <a:r>
              <a:rPr lang="en-US" sz="1800" dirty="0" err="1" smtClean="0"/>
              <a:t>Landsat</a:t>
            </a:r>
            <a:r>
              <a:rPr lang="en-US" sz="1800" dirty="0" smtClean="0"/>
              <a:t>) for every event worldwide</a:t>
            </a:r>
          </a:p>
          <a:p>
            <a:r>
              <a:rPr lang="en-US" sz="1800" dirty="0" smtClean="0"/>
              <a:t>One </a:t>
            </a:r>
            <a:r>
              <a:rPr lang="en-US" sz="1800" dirty="0"/>
              <a:t>or more FTE's:</a:t>
            </a:r>
          </a:p>
          <a:p>
            <a:pPr lvl="1"/>
            <a:r>
              <a:rPr lang="en-US" sz="1600" dirty="0" smtClean="0"/>
              <a:t>Project </a:t>
            </a:r>
            <a:r>
              <a:rPr lang="en-US" sz="1600" dirty="0"/>
              <a:t>management by a scientifically trained person: </a:t>
            </a:r>
            <a:r>
              <a:rPr lang="en-US" sz="1600" dirty="0" smtClean="0"/>
              <a:t>write proposals, </a:t>
            </a:r>
            <a:r>
              <a:rPr lang="en-US" sz="1600" dirty="0"/>
              <a:t>manage quotas, write </a:t>
            </a:r>
            <a:r>
              <a:rPr lang="en-US" sz="1600" dirty="0" smtClean="0"/>
              <a:t>reports, communicate </a:t>
            </a:r>
            <a:r>
              <a:rPr lang="en-US" sz="1600" dirty="0"/>
              <a:t>with space agencies and </a:t>
            </a:r>
            <a:r>
              <a:rPr lang="en-US" sz="1600" dirty="0" smtClean="0"/>
              <a:t>practitioners, participate </a:t>
            </a:r>
            <a:r>
              <a:rPr lang="en-US" sz="1600" dirty="0"/>
              <a:t>in </a:t>
            </a:r>
            <a:r>
              <a:rPr lang="en-US" sz="1600" dirty="0" err="1" smtClean="0"/>
              <a:t>telecons</a:t>
            </a:r>
            <a:endParaRPr lang="en-US" sz="1600" dirty="0"/>
          </a:p>
          <a:p>
            <a:pPr lvl="1"/>
            <a:r>
              <a:rPr lang="en-US" sz="1600" dirty="0" smtClean="0"/>
              <a:t>Routine</a:t>
            </a:r>
            <a:r>
              <a:rPr lang="en-US" sz="1600" dirty="0"/>
              <a:t>, near real </a:t>
            </a:r>
            <a:r>
              <a:rPr lang="en-US" sz="1600" dirty="0" smtClean="0"/>
              <a:t>time, largely automated </a:t>
            </a:r>
            <a:r>
              <a:rPr lang="en-US" sz="1600" dirty="0"/>
              <a:t>data </a:t>
            </a:r>
            <a:r>
              <a:rPr lang="en-US" sz="1600" dirty="0" smtClean="0"/>
              <a:t>processing—interpretation </a:t>
            </a:r>
            <a:r>
              <a:rPr lang="en-US" sz="1600" dirty="0"/>
              <a:t>and processing strategy needs continuous scientific input (not just an advisory board</a:t>
            </a:r>
            <a:r>
              <a:rPr lang="en-US" sz="1600" dirty="0" smtClean="0"/>
              <a:t>); </a:t>
            </a:r>
            <a:r>
              <a:rPr lang="en-US" sz="1600" dirty="0"/>
              <a:t>who will do the work, who has the oversight, and how </a:t>
            </a:r>
            <a:r>
              <a:rPr lang="en-US" sz="1600" dirty="0" smtClean="0"/>
              <a:t>this will be funded </a:t>
            </a:r>
            <a:r>
              <a:rPr lang="en-US" sz="1600" dirty="0"/>
              <a:t>needs to be worked </a:t>
            </a:r>
            <a:r>
              <a:rPr lang="en-US" sz="1600" dirty="0" smtClean="0"/>
              <a:t>out</a:t>
            </a:r>
            <a:endParaRPr lang="en-US" sz="1600" dirty="0"/>
          </a:p>
          <a:p>
            <a:r>
              <a:rPr lang="en-US" sz="1800" dirty="0" smtClean="0"/>
              <a:t>Coordinated approach—teams </a:t>
            </a:r>
            <a:r>
              <a:rPr lang="en-US" sz="1800" dirty="0"/>
              <a:t>of </a:t>
            </a:r>
            <a:r>
              <a:rPr lang="en-US" sz="1800" dirty="0" smtClean="0"/>
              <a:t>providers work </a:t>
            </a:r>
            <a:r>
              <a:rPr lang="en-US" sz="1800" dirty="0"/>
              <a:t>directly </a:t>
            </a:r>
            <a:r>
              <a:rPr lang="en-US" sz="1800" dirty="0" smtClean="0"/>
              <a:t>with supported FTEs </a:t>
            </a:r>
            <a:r>
              <a:rPr lang="en-US" sz="1800" dirty="0"/>
              <a:t>and with </a:t>
            </a:r>
            <a:r>
              <a:rPr lang="en-US" sz="1800" dirty="0" smtClean="0"/>
              <a:t>practitioners</a:t>
            </a:r>
            <a:endParaRPr lang="en-US" sz="1800" dirty="0"/>
          </a:p>
          <a:p>
            <a:r>
              <a:rPr lang="en-US" sz="1800" dirty="0" smtClean="0"/>
              <a:t>Interface with other global and regional organizations (Red Cross, FEMA, Copernicus, etc.) to ensure their access to and use of these data</a:t>
            </a:r>
            <a:endParaRPr lang="en-US" sz="1800" dirty="0"/>
          </a:p>
        </p:txBody>
      </p:sp>
    </p:spTree>
    <p:extLst>
      <p:ext uri="{BB962C8B-B14F-4D97-AF65-F5344CB8AC3E}">
        <p14:creationId xmlns:p14="http://schemas.microsoft.com/office/powerpoint/2010/main" xmlns="" val="3053227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Sustainability: Questions</a:t>
            </a:r>
            <a:endParaRPr lang="en-US" dirty="0"/>
          </a:p>
        </p:txBody>
      </p:sp>
      <p:sp>
        <p:nvSpPr>
          <p:cNvPr id="3" name="Content Placeholder 2"/>
          <p:cNvSpPr>
            <a:spLocks noGrp="1"/>
          </p:cNvSpPr>
          <p:nvPr>
            <p:ph idx="1"/>
          </p:nvPr>
        </p:nvSpPr>
        <p:spPr>
          <a:xfrm>
            <a:off x="296862" y="1457325"/>
            <a:ext cx="8561911" cy="4864100"/>
          </a:xfrm>
        </p:spPr>
        <p:txBody>
          <a:bodyPr/>
          <a:lstStyle/>
          <a:p>
            <a:pPr marL="0" indent="0">
              <a:buNone/>
            </a:pPr>
            <a:r>
              <a:rPr lang="en-US" dirty="0" smtClean="0"/>
              <a:t>What </a:t>
            </a:r>
            <a:r>
              <a:rPr lang="en-US" dirty="0"/>
              <a:t>elements of the pilot have proven to be successful, especially with regard to user interest and involvement? Are there specific elements that will be "missed" if stopped now? Which ones and why</a:t>
            </a:r>
            <a:r>
              <a:rPr lang="en-US" dirty="0" smtClean="0"/>
              <a:t>? (2 of 2)</a:t>
            </a:r>
            <a:endParaRPr lang="en-US" dirty="0" smtClean="0"/>
          </a:p>
          <a:p>
            <a:r>
              <a:rPr lang="en-US" sz="1800" dirty="0" smtClean="0">
                <a:solidFill>
                  <a:srgbClr val="009999"/>
                </a:solidFill>
              </a:rPr>
              <a:t>Dashboard interface</a:t>
            </a:r>
            <a:endParaRPr lang="en-US" sz="1800" dirty="0" smtClean="0">
              <a:solidFill>
                <a:srgbClr val="FF0000"/>
              </a:solidFill>
            </a:endParaRPr>
          </a:p>
          <a:p>
            <a:pPr lvl="1"/>
            <a:r>
              <a:rPr lang="en-US" sz="1600" dirty="0" smtClean="0">
                <a:solidFill>
                  <a:srgbClr val="009999"/>
                </a:solidFill>
              </a:rPr>
              <a:t>Because of Pilot efforts, operational users in Costa Rica and Kenya are now not only retrieving relevant products, but posting their own for redistribution to their user community</a:t>
            </a:r>
          </a:p>
          <a:p>
            <a:pPr lvl="1"/>
            <a:r>
              <a:rPr lang="en-US" sz="1600" dirty="0" smtClean="0">
                <a:solidFill>
                  <a:srgbClr val="009999"/>
                </a:solidFill>
              </a:rPr>
              <a:t>Allows easy </a:t>
            </a:r>
            <a:r>
              <a:rPr lang="en-US" sz="1600" dirty="0" err="1" smtClean="0">
                <a:solidFill>
                  <a:srgbClr val="009999"/>
                </a:solidFill>
              </a:rPr>
              <a:t>intercomparison</a:t>
            </a:r>
            <a:r>
              <a:rPr lang="en-US" sz="1600" dirty="0" smtClean="0">
                <a:solidFill>
                  <a:srgbClr val="009999"/>
                </a:solidFill>
              </a:rPr>
              <a:t> of monitoring / modeling products for each event</a:t>
            </a:r>
          </a:p>
          <a:p>
            <a:r>
              <a:rPr lang="en-US" sz="1800" dirty="0" smtClean="0">
                <a:solidFill>
                  <a:srgbClr val="009999"/>
                </a:solidFill>
              </a:rPr>
              <a:t>All these elements would be “missed” because they provided / enhanced situational awareness and flood preparedness</a:t>
            </a:r>
            <a:endParaRPr lang="en-US" sz="1800" dirty="0">
              <a:solidFill>
                <a:srgbClr val="009999"/>
              </a:solidFill>
            </a:endParaRPr>
          </a:p>
        </p:txBody>
      </p:sp>
    </p:spTree>
    <p:extLst>
      <p:ext uri="{BB962C8B-B14F-4D97-AF65-F5344CB8AC3E}">
        <p14:creationId xmlns:p14="http://schemas.microsoft.com/office/powerpoint/2010/main" xmlns="" val="888864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Sustainability: Questions</a:t>
            </a:r>
          </a:p>
        </p:txBody>
      </p:sp>
      <p:sp>
        <p:nvSpPr>
          <p:cNvPr id="3" name="Content Placeholder 2"/>
          <p:cNvSpPr>
            <a:spLocks noGrp="1"/>
          </p:cNvSpPr>
          <p:nvPr>
            <p:ph idx="1"/>
          </p:nvPr>
        </p:nvSpPr>
        <p:spPr>
          <a:xfrm>
            <a:off x="296863" y="1457324"/>
            <a:ext cx="8445500" cy="5012487"/>
          </a:xfrm>
        </p:spPr>
        <p:txBody>
          <a:bodyPr/>
          <a:lstStyle/>
          <a:p>
            <a:pPr marL="0" indent="0">
              <a:buNone/>
            </a:pPr>
            <a:r>
              <a:rPr lang="en-US" sz="2000" dirty="0" smtClean="0"/>
              <a:t>Are </a:t>
            </a:r>
            <a:r>
              <a:rPr lang="en-US" sz="2000" dirty="0"/>
              <a:t>there elements of the pilot that are likely to be supported (possibly financially) from outside CEOS and the pilot going forward beyond 2017? If yes, what organizations might be willing to contribute to a sustainability plan</a:t>
            </a:r>
            <a:r>
              <a:rPr lang="en-US" sz="2000" dirty="0" smtClean="0"/>
              <a:t>? (1/2)</a:t>
            </a:r>
            <a:endParaRPr lang="en-US" sz="2000" dirty="0" smtClean="0"/>
          </a:p>
          <a:p>
            <a:r>
              <a:rPr lang="en-US" sz="2000" dirty="0" smtClean="0">
                <a:solidFill>
                  <a:srgbClr val="009999"/>
                </a:solidFill>
              </a:rPr>
              <a:t>Elements that will not continue:</a:t>
            </a:r>
          </a:p>
          <a:p>
            <a:pPr lvl="1"/>
            <a:r>
              <a:rPr lang="en-US" sz="1800" dirty="0" smtClean="0">
                <a:solidFill>
                  <a:srgbClr val="009999"/>
                </a:solidFill>
              </a:rPr>
              <a:t>Southeast Asia Flood Dashboard (NSF grant expires)</a:t>
            </a:r>
            <a:endParaRPr lang="en-US" sz="1800" dirty="0" smtClean="0">
              <a:solidFill>
                <a:srgbClr val="009999"/>
              </a:solidFill>
            </a:endParaRPr>
          </a:p>
          <a:p>
            <a:r>
              <a:rPr lang="en-US" sz="2000" dirty="0" smtClean="0">
                <a:solidFill>
                  <a:srgbClr val="009999"/>
                </a:solidFill>
              </a:rPr>
              <a:t>Elements that will continue but will be degraded:</a:t>
            </a:r>
          </a:p>
          <a:p>
            <a:pPr marL="744538" lvl="1" indent="-342900"/>
            <a:r>
              <a:rPr lang="en-US" sz="1600" dirty="0" smtClean="0">
                <a:solidFill>
                  <a:srgbClr val="009999"/>
                </a:solidFill>
              </a:rPr>
              <a:t>Dartmouth Flood Observatory (Univ. Of Colorado</a:t>
            </a:r>
            <a:r>
              <a:rPr lang="en-US" sz="1600" dirty="0" smtClean="0">
                <a:solidFill>
                  <a:srgbClr val="009999"/>
                </a:solidFill>
              </a:rPr>
              <a:t>)—loss of ALOS-2 data for current flood mapping and retrospective analysis</a:t>
            </a:r>
            <a:endParaRPr lang="en-US" dirty="0" smtClean="0">
              <a:solidFill>
                <a:srgbClr val="009999"/>
              </a:solidFill>
            </a:endParaRPr>
          </a:p>
          <a:p>
            <a:r>
              <a:rPr lang="en-US" sz="2000" dirty="0" smtClean="0">
                <a:solidFill>
                  <a:srgbClr val="009999"/>
                </a:solidFill>
              </a:rPr>
              <a:t>Elements that will not be affected:</a:t>
            </a:r>
          </a:p>
          <a:p>
            <a:pPr lvl="1"/>
            <a:r>
              <a:rPr lang="en-US" sz="1600" dirty="0" smtClean="0">
                <a:solidFill>
                  <a:srgbClr val="009999"/>
                </a:solidFill>
              </a:rPr>
              <a:t>Lower Mekong River Basin Project (NASA GSFC/SERVIR)</a:t>
            </a:r>
          </a:p>
          <a:p>
            <a:pPr lvl="1"/>
            <a:r>
              <a:rPr lang="en-US" sz="1600" dirty="0" smtClean="0">
                <a:solidFill>
                  <a:srgbClr val="009999"/>
                </a:solidFill>
              </a:rPr>
              <a:t>NASA near-real-time (NRT) Global Moderate resolution Imaging </a:t>
            </a:r>
            <a:r>
              <a:rPr lang="en-US" sz="1600" dirty="0" err="1" smtClean="0">
                <a:solidFill>
                  <a:srgbClr val="009999"/>
                </a:solidFill>
              </a:rPr>
              <a:t>Spectro</a:t>
            </a:r>
            <a:r>
              <a:rPr lang="en-US" sz="1600" dirty="0" smtClean="0">
                <a:solidFill>
                  <a:srgbClr val="009999"/>
                </a:solidFill>
              </a:rPr>
              <a:t>-radiometer (MODIS) Flood Mapping</a:t>
            </a:r>
          </a:p>
          <a:p>
            <a:pPr lvl="1"/>
            <a:r>
              <a:rPr lang="en-US" sz="1600" dirty="0" smtClean="0">
                <a:solidFill>
                  <a:srgbClr val="009999"/>
                </a:solidFill>
              </a:rPr>
              <a:t>NASA-GSFC </a:t>
            </a:r>
            <a:r>
              <a:rPr lang="en-US" sz="1600" dirty="0" smtClean="0">
                <a:solidFill>
                  <a:srgbClr val="009999"/>
                </a:solidFill>
              </a:rPr>
              <a:t>Open </a:t>
            </a:r>
            <a:r>
              <a:rPr lang="en-US" sz="1600" dirty="0" err="1" smtClean="0">
                <a:solidFill>
                  <a:srgbClr val="009999"/>
                </a:solidFill>
              </a:rPr>
              <a:t>GeoSocial</a:t>
            </a:r>
            <a:r>
              <a:rPr lang="en-US" sz="1600" dirty="0" smtClean="0">
                <a:solidFill>
                  <a:srgbClr val="009999"/>
                </a:solidFill>
              </a:rPr>
              <a:t> API delivery of </a:t>
            </a:r>
            <a:r>
              <a:rPr lang="en-US" sz="1600" dirty="0" err="1" smtClean="0">
                <a:solidFill>
                  <a:srgbClr val="009999"/>
                </a:solidFill>
              </a:rPr>
              <a:t>iMERG</a:t>
            </a:r>
            <a:r>
              <a:rPr lang="en-US" sz="1600" dirty="0" smtClean="0">
                <a:solidFill>
                  <a:srgbClr val="009999"/>
                </a:solidFill>
              </a:rPr>
              <a:t> and GFMS products</a:t>
            </a:r>
            <a:endParaRPr lang="en-US" sz="2400" dirty="0" smtClean="0">
              <a:solidFill>
                <a:srgbClr val="009999"/>
              </a:solidFill>
            </a:endParaRPr>
          </a:p>
          <a:p>
            <a:pPr lvl="1"/>
            <a:r>
              <a:rPr lang="en-US" sz="1600" dirty="0" smtClean="0">
                <a:solidFill>
                  <a:srgbClr val="009999"/>
                </a:solidFill>
              </a:rPr>
              <a:t>Global Flood Monitoring System (U. of Maryland)</a:t>
            </a:r>
            <a:endParaRPr lang="en-US" sz="2400" dirty="0" smtClean="0">
              <a:solidFill>
                <a:srgbClr val="009999"/>
              </a:solidFill>
            </a:endParaRPr>
          </a:p>
          <a:p>
            <a:pPr lvl="1"/>
            <a:r>
              <a:rPr lang="en-US" sz="1600" dirty="0" smtClean="0">
                <a:solidFill>
                  <a:srgbClr val="009999"/>
                </a:solidFill>
              </a:rPr>
              <a:t>Global Flash Flood Guidance (HRC)</a:t>
            </a:r>
            <a:endParaRPr lang="en-US" sz="2000" dirty="0" smtClean="0">
              <a:solidFill>
                <a:srgbClr val="009999"/>
              </a:solidFill>
            </a:endParaRPr>
          </a:p>
        </p:txBody>
      </p:sp>
    </p:spTree>
    <p:extLst>
      <p:ext uri="{BB962C8B-B14F-4D97-AF65-F5344CB8AC3E}">
        <p14:creationId xmlns:p14="http://schemas.microsoft.com/office/powerpoint/2010/main" xmlns="" val="2761798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Sustainability: Questions</a:t>
            </a:r>
          </a:p>
        </p:txBody>
      </p:sp>
      <p:sp>
        <p:nvSpPr>
          <p:cNvPr id="3" name="Content Placeholder 2"/>
          <p:cNvSpPr>
            <a:spLocks noGrp="1"/>
          </p:cNvSpPr>
          <p:nvPr>
            <p:ph idx="1"/>
          </p:nvPr>
        </p:nvSpPr>
        <p:spPr>
          <a:xfrm>
            <a:off x="296863" y="1457324"/>
            <a:ext cx="8445500" cy="5400675"/>
          </a:xfrm>
        </p:spPr>
        <p:txBody>
          <a:bodyPr/>
          <a:lstStyle/>
          <a:p>
            <a:pPr marL="0" indent="0">
              <a:buNone/>
            </a:pPr>
            <a:r>
              <a:rPr lang="en-US" sz="2000" dirty="0" smtClean="0"/>
              <a:t>Are </a:t>
            </a:r>
            <a:r>
              <a:rPr lang="en-US" sz="2000" dirty="0"/>
              <a:t>there elements of the pilot that are likely to be supported (possibly financially) from outside CEOS and the pilot going forward beyond 2017? If yes, what organizations might be willing to contribute to a sustainability </a:t>
            </a:r>
            <a:r>
              <a:rPr lang="en-US" sz="2000" dirty="0" smtClean="0"/>
              <a:t>plan? </a:t>
            </a:r>
            <a:r>
              <a:rPr lang="en-US" sz="2000" dirty="0" smtClean="0"/>
              <a:t>(2/2)</a:t>
            </a:r>
            <a:endParaRPr lang="en-US" sz="2000" dirty="0" smtClean="0"/>
          </a:p>
          <a:p>
            <a:r>
              <a:rPr lang="en-US" sz="1800" dirty="0" smtClean="0">
                <a:solidFill>
                  <a:srgbClr val="009999"/>
                </a:solidFill>
              </a:rPr>
              <a:t>Potential contributors to a sustainability plan:</a:t>
            </a:r>
          </a:p>
          <a:p>
            <a:pPr lvl="1"/>
            <a:r>
              <a:rPr lang="en-US" sz="1600" dirty="0" smtClean="0">
                <a:solidFill>
                  <a:srgbClr val="009999"/>
                </a:solidFill>
              </a:rPr>
              <a:t>GEO-DARMA (connecting to good DRR initiatives but still spinning up)</a:t>
            </a:r>
          </a:p>
          <a:p>
            <a:pPr lvl="1"/>
            <a:r>
              <a:rPr lang="en-US" sz="1600" dirty="0" smtClean="0">
                <a:solidFill>
                  <a:srgbClr val="009999"/>
                </a:solidFill>
              </a:rPr>
              <a:t>Global Flood Partnership (not funded)</a:t>
            </a:r>
          </a:p>
          <a:p>
            <a:pPr lvl="1"/>
            <a:r>
              <a:rPr lang="en-US" sz="1600" dirty="0" smtClean="0">
                <a:solidFill>
                  <a:srgbClr val="009999"/>
                </a:solidFill>
              </a:rPr>
              <a:t>UN (UNOOSA, UN-SPIDER, GGIM, UNISDR)</a:t>
            </a:r>
          </a:p>
          <a:p>
            <a:pPr lvl="1"/>
            <a:r>
              <a:rPr lang="en-US" sz="1600" dirty="0" smtClean="0">
                <a:solidFill>
                  <a:srgbClr val="009999"/>
                </a:solidFill>
              </a:rPr>
              <a:t>World Bank</a:t>
            </a:r>
          </a:p>
          <a:p>
            <a:pPr lvl="1"/>
            <a:r>
              <a:rPr lang="en-US" sz="1600" dirty="0" smtClean="0">
                <a:solidFill>
                  <a:srgbClr val="009999"/>
                </a:solidFill>
              </a:rPr>
              <a:t>Regional Development Banks</a:t>
            </a:r>
          </a:p>
          <a:p>
            <a:pPr lvl="1"/>
            <a:r>
              <a:rPr lang="en-US" sz="1600" dirty="0" smtClean="0">
                <a:solidFill>
                  <a:srgbClr val="009999"/>
                </a:solidFill>
              </a:rPr>
              <a:t>Other organizations may be willing to sustain individual projects but not necessarily in view of a broader sustainability plan</a:t>
            </a:r>
          </a:p>
          <a:p>
            <a:pPr lvl="1"/>
            <a:r>
              <a:rPr lang="en-US" sz="1600" dirty="0" smtClean="0">
                <a:solidFill>
                  <a:srgbClr val="009999"/>
                </a:solidFill>
              </a:rPr>
              <a:t>Other organizations (e.g., IRC, Open </a:t>
            </a:r>
            <a:r>
              <a:rPr lang="en-US" sz="1600" dirty="0" err="1" smtClean="0">
                <a:solidFill>
                  <a:srgbClr val="009999"/>
                </a:solidFill>
              </a:rPr>
              <a:t>StreetMap</a:t>
            </a:r>
            <a:r>
              <a:rPr lang="en-US" sz="1600" dirty="0" smtClean="0">
                <a:solidFill>
                  <a:srgbClr val="009999"/>
                </a:solidFill>
              </a:rPr>
              <a:t> Team) do not have funding but may be willing to champion these activities</a:t>
            </a:r>
          </a:p>
        </p:txBody>
      </p:sp>
    </p:spTree>
    <p:extLst>
      <p:ext uri="{BB962C8B-B14F-4D97-AF65-F5344CB8AC3E}">
        <p14:creationId xmlns:p14="http://schemas.microsoft.com/office/powerpoint/2010/main" xmlns="" val="2761798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Sustainability: Questions</a:t>
            </a:r>
          </a:p>
        </p:txBody>
      </p:sp>
      <p:sp>
        <p:nvSpPr>
          <p:cNvPr id="3" name="Content Placeholder 2"/>
          <p:cNvSpPr>
            <a:spLocks noGrp="1"/>
          </p:cNvSpPr>
          <p:nvPr>
            <p:ph idx="1"/>
          </p:nvPr>
        </p:nvSpPr>
        <p:spPr>
          <a:xfrm>
            <a:off x="296863" y="1457324"/>
            <a:ext cx="8445500" cy="5159135"/>
          </a:xfrm>
        </p:spPr>
        <p:txBody>
          <a:bodyPr/>
          <a:lstStyle/>
          <a:p>
            <a:pPr marL="0" indent="0">
              <a:buNone/>
            </a:pPr>
            <a:r>
              <a:rPr lang="en-US" dirty="0" smtClean="0"/>
              <a:t>In </a:t>
            </a:r>
            <a:r>
              <a:rPr lang="en-US" dirty="0"/>
              <a:t>considering successes that should go forward, do these involve a transition from research to operations? Are there data issues involved? </a:t>
            </a:r>
          </a:p>
          <a:p>
            <a:r>
              <a:rPr lang="en-US" dirty="0" smtClean="0">
                <a:solidFill>
                  <a:srgbClr val="009999"/>
                </a:solidFill>
              </a:rPr>
              <a:t>Regional dashboards are operational but do require hosting and system support (e.g., Mekong Dashboard will terminate by end of Pilot period because NSF funding will end)</a:t>
            </a:r>
          </a:p>
          <a:p>
            <a:r>
              <a:rPr lang="en-US" dirty="0" smtClean="0">
                <a:solidFill>
                  <a:srgbClr val="009999"/>
                </a:solidFill>
              </a:rPr>
              <a:t>Some (but not all) users (e.g., the Inter-American Development Bank, World Food </a:t>
            </a:r>
            <a:r>
              <a:rPr lang="en-US" dirty="0" err="1" smtClean="0">
                <a:solidFill>
                  <a:srgbClr val="009999"/>
                </a:solidFill>
              </a:rPr>
              <a:t>Programme</a:t>
            </a:r>
            <a:r>
              <a:rPr lang="en-US" dirty="0" smtClean="0">
                <a:solidFill>
                  <a:srgbClr val="009999"/>
                </a:solidFill>
              </a:rPr>
              <a:t>) are now budgeting for product processing and infrastructure, so utilization of these capabilities is in jeopardy without continued CEOS data quotas</a:t>
            </a:r>
            <a:endParaRPr lang="en-US" dirty="0" smtClean="0">
              <a:solidFill>
                <a:srgbClr val="FF0000"/>
              </a:solidFill>
            </a:endParaRPr>
          </a:p>
        </p:txBody>
      </p:sp>
    </p:spTree>
    <p:extLst>
      <p:ext uri="{BB962C8B-B14F-4D97-AF65-F5344CB8AC3E}">
        <p14:creationId xmlns:p14="http://schemas.microsoft.com/office/powerpoint/2010/main" xmlns="" val="682540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Sustainability: Questions</a:t>
            </a:r>
          </a:p>
        </p:txBody>
      </p:sp>
      <p:sp>
        <p:nvSpPr>
          <p:cNvPr id="3" name="Content Placeholder 2"/>
          <p:cNvSpPr>
            <a:spLocks noGrp="1"/>
          </p:cNvSpPr>
          <p:nvPr>
            <p:ph idx="1"/>
          </p:nvPr>
        </p:nvSpPr>
        <p:spPr/>
        <p:txBody>
          <a:bodyPr/>
          <a:lstStyle/>
          <a:p>
            <a:pPr marL="0" indent="0">
              <a:buNone/>
            </a:pPr>
            <a:r>
              <a:rPr lang="en-US" dirty="0" smtClean="0"/>
              <a:t>Do </a:t>
            </a:r>
            <a:r>
              <a:rPr lang="en-US" dirty="0"/>
              <a:t>you consider that data for the sustainable elements should come from CEOS, or from commercial providers, or some mix</a:t>
            </a:r>
            <a:r>
              <a:rPr lang="en-US" dirty="0" smtClean="0"/>
              <a:t>?</a:t>
            </a:r>
            <a:endParaRPr lang="en-US" dirty="0"/>
          </a:p>
          <a:p>
            <a:r>
              <a:rPr lang="en-US" dirty="0" smtClean="0">
                <a:solidFill>
                  <a:srgbClr val="009999"/>
                </a:solidFill>
              </a:rPr>
              <a:t>This problem has been greatly alleviated by the increased availability of free data (e.g., Sentinel); however, serious gaps remain in supporting user needs using free data; e.g., Sentinel cannot be </a:t>
            </a:r>
            <a:r>
              <a:rPr lang="en-US" dirty="0" smtClean="0">
                <a:solidFill>
                  <a:srgbClr val="009999"/>
                </a:solidFill>
              </a:rPr>
              <a:t>targeted.</a:t>
            </a:r>
            <a:endParaRPr lang="en-US" dirty="0" smtClean="0">
              <a:solidFill>
                <a:srgbClr val="009999"/>
              </a:solidFill>
            </a:endParaRPr>
          </a:p>
          <a:p>
            <a:r>
              <a:rPr lang="en-US" dirty="0" smtClean="0">
                <a:solidFill>
                  <a:srgbClr val="009999"/>
                </a:solidFill>
              </a:rPr>
              <a:t>Data must come from a mix—some users are now identifying budgets to purchase data but some users may never have the means to purchase imagery; the latter can be coordinated and supported by CEOS</a:t>
            </a:r>
          </a:p>
        </p:txBody>
      </p:sp>
    </p:spTree>
    <p:extLst>
      <p:ext uri="{BB962C8B-B14F-4D97-AF65-F5344CB8AC3E}">
        <p14:creationId xmlns:p14="http://schemas.microsoft.com/office/powerpoint/2010/main" xmlns="" val="2705391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Sustainability: Questions</a:t>
            </a:r>
          </a:p>
        </p:txBody>
      </p:sp>
      <p:sp>
        <p:nvSpPr>
          <p:cNvPr id="3" name="Content Placeholder 2"/>
          <p:cNvSpPr>
            <a:spLocks noGrp="1"/>
          </p:cNvSpPr>
          <p:nvPr>
            <p:ph idx="1"/>
          </p:nvPr>
        </p:nvSpPr>
        <p:spPr/>
        <p:txBody>
          <a:bodyPr/>
          <a:lstStyle/>
          <a:p>
            <a:pPr marL="0" indent="0">
              <a:buNone/>
            </a:pPr>
            <a:r>
              <a:rPr lang="en-US" dirty="0" smtClean="0"/>
              <a:t>Who </a:t>
            </a:r>
            <a:r>
              <a:rPr lang="en-US" dirty="0"/>
              <a:t>are the key partners for achieving sustainability</a:t>
            </a:r>
            <a:r>
              <a:rPr lang="en-US" dirty="0" smtClean="0"/>
              <a:t>?</a:t>
            </a:r>
          </a:p>
          <a:p>
            <a:pPr marL="0" indent="0">
              <a:buNone/>
            </a:pPr>
            <a:endParaRPr lang="en-US" dirty="0"/>
          </a:p>
          <a:p>
            <a:r>
              <a:rPr lang="en-US" dirty="0" smtClean="0">
                <a:solidFill>
                  <a:srgbClr val="009999"/>
                </a:solidFill>
              </a:rPr>
              <a:t>Academic and non-profit institutions (can provide training as well as data processing/interpretation)</a:t>
            </a:r>
          </a:p>
          <a:p>
            <a:r>
              <a:rPr lang="en-US" dirty="0" smtClean="0">
                <a:solidFill>
                  <a:srgbClr val="009999"/>
                </a:solidFill>
              </a:rPr>
              <a:t>Regional, national, and international disaster </a:t>
            </a:r>
            <a:r>
              <a:rPr lang="en-US" dirty="0" smtClean="0">
                <a:solidFill>
                  <a:srgbClr val="009999"/>
                </a:solidFill>
              </a:rPr>
              <a:t>agencies; e.g., Global Flood Partnership; International Red Cross / Red Crescent Societies; UNISDR; GEO initiatives (e.g., </a:t>
            </a:r>
            <a:r>
              <a:rPr lang="en-US" dirty="0" err="1" smtClean="0">
                <a:solidFill>
                  <a:srgbClr val="009999"/>
                </a:solidFill>
              </a:rPr>
              <a:t>AmeriGEOSS</a:t>
            </a:r>
            <a:r>
              <a:rPr lang="en-US" dirty="0" smtClean="0">
                <a:solidFill>
                  <a:srgbClr val="009999"/>
                </a:solidFill>
              </a:rPr>
              <a:t>, GEO-DARMA) providing support and / or endorsements</a:t>
            </a:r>
            <a:endParaRPr lang="en-US" dirty="0" smtClean="0">
              <a:solidFill>
                <a:srgbClr val="FF0000"/>
              </a:solidFill>
            </a:endParaRPr>
          </a:p>
          <a:p>
            <a:r>
              <a:rPr lang="en-US" dirty="0" smtClean="0">
                <a:solidFill>
                  <a:srgbClr val="009999"/>
                </a:solidFill>
              </a:rPr>
              <a:t>Space </a:t>
            </a:r>
            <a:r>
              <a:rPr lang="en-US" dirty="0" smtClean="0">
                <a:solidFill>
                  <a:srgbClr val="009999"/>
                </a:solidFill>
              </a:rPr>
              <a:t>Agencies (providing data and improved image access and data awareness capabilities)</a:t>
            </a:r>
            <a:endParaRPr lang="en-US" dirty="0" smtClean="0">
              <a:solidFill>
                <a:srgbClr val="FF0000"/>
              </a:solidFill>
            </a:endParaRPr>
          </a:p>
          <a:p>
            <a:r>
              <a:rPr lang="en-US" dirty="0" smtClean="0">
                <a:solidFill>
                  <a:srgbClr val="009999"/>
                </a:solidFill>
              </a:rPr>
              <a:t>CEOS (see slide </a:t>
            </a:r>
            <a:r>
              <a:rPr lang="en-US" dirty="0" smtClean="0">
                <a:solidFill>
                  <a:srgbClr val="009999"/>
                </a:solidFill>
              </a:rPr>
              <a:t>9 </a:t>
            </a:r>
            <a:r>
              <a:rPr lang="en-US" dirty="0" smtClean="0">
                <a:solidFill>
                  <a:srgbClr val="009999"/>
                </a:solidFill>
              </a:rPr>
              <a:t>for more details)</a:t>
            </a:r>
          </a:p>
        </p:txBody>
      </p:sp>
    </p:spTree>
    <p:extLst>
      <p:ext uri="{BB962C8B-B14F-4D97-AF65-F5344CB8AC3E}">
        <p14:creationId xmlns:p14="http://schemas.microsoft.com/office/powerpoint/2010/main" xmlns="" val="2405380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Sustainability: Questions</a:t>
            </a:r>
          </a:p>
        </p:txBody>
      </p:sp>
      <p:sp>
        <p:nvSpPr>
          <p:cNvPr id="3" name="Content Placeholder 2"/>
          <p:cNvSpPr>
            <a:spLocks noGrp="1"/>
          </p:cNvSpPr>
          <p:nvPr>
            <p:ph idx="1"/>
          </p:nvPr>
        </p:nvSpPr>
        <p:spPr/>
        <p:txBody>
          <a:bodyPr/>
          <a:lstStyle/>
          <a:p>
            <a:pPr marL="0" indent="0">
              <a:buNone/>
            </a:pPr>
            <a:r>
              <a:rPr lang="en-US" dirty="0" smtClean="0"/>
              <a:t>Who </a:t>
            </a:r>
            <a:r>
              <a:rPr lang="en-US" dirty="0"/>
              <a:t>are the main clients and users of the sustainable services</a:t>
            </a:r>
            <a:r>
              <a:rPr lang="en-US" dirty="0" smtClean="0"/>
              <a:t>?</a:t>
            </a:r>
          </a:p>
          <a:p>
            <a:r>
              <a:rPr lang="en-US" dirty="0" smtClean="0">
                <a:solidFill>
                  <a:srgbClr val="009999"/>
                </a:solidFill>
              </a:rPr>
              <a:t>Regional </a:t>
            </a:r>
            <a:r>
              <a:rPr lang="en-US" dirty="0" smtClean="0">
                <a:solidFill>
                  <a:srgbClr val="009999"/>
                </a:solidFill>
              </a:rPr>
              <a:t>(RCMRD; ADPC; RCCP; </a:t>
            </a:r>
            <a:r>
              <a:rPr lang="en-US" dirty="0" smtClean="0">
                <a:solidFill>
                  <a:srgbClr val="009999"/>
                </a:solidFill>
              </a:rPr>
              <a:t>CIMH</a:t>
            </a:r>
            <a:r>
              <a:rPr lang="en-US" b="0" dirty="0" smtClean="0">
                <a:solidFill>
                  <a:srgbClr val="009999"/>
                </a:solidFill>
              </a:rPr>
              <a:t>)</a:t>
            </a:r>
            <a:r>
              <a:rPr lang="en-US" dirty="0" smtClean="0">
                <a:solidFill>
                  <a:srgbClr val="009999"/>
                </a:solidFill>
              </a:rPr>
              <a:t>, </a:t>
            </a:r>
            <a:r>
              <a:rPr lang="en-US" dirty="0" smtClean="0">
                <a:solidFill>
                  <a:srgbClr val="009999"/>
                </a:solidFill>
              </a:rPr>
              <a:t>national (GEO countries in the Americas and Africa), </a:t>
            </a:r>
            <a:r>
              <a:rPr lang="en-US" dirty="0">
                <a:solidFill>
                  <a:srgbClr val="009999"/>
                </a:solidFill>
              </a:rPr>
              <a:t>and </a:t>
            </a:r>
            <a:r>
              <a:rPr lang="en-US" dirty="0" smtClean="0">
                <a:solidFill>
                  <a:srgbClr val="009999"/>
                </a:solidFill>
              </a:rPr>
              <a:t>international (Red Cross / Red Crescent; Humanitarian Open Street Map Team; World Bank) </a:t>
            </a:r>
            <a:r>
              <a:rPr lang="en-US" dirty="0">
                <a:solidFill>
                  <a:srgbClr val="009999"/>
                </a:solidFill>
              </a:rPr>
              <a:t>disaster </a:t>
            </a:r>
            <a:r>
              <a:rPr lang="en-US" dirty="0" smtClean="0">
                <a:solidFill>
                  <a:srgbClr val="009999"/>
                </a:solidFill>
              </a:rPr>
              <a:t>agencies</a:t>
            </a:r>
            <a:endParaRPr lang="en-US" dirty="0">
              <a:solidFill>
                <a:srgbClr val="FF0000"/>
              </a:solidFill>
            </a:endParaRPr>
          </a:p>
          <a:p>
            <a:r>
              <a:rPr lang="en-US" dirty="0" smtClean="0">
                <a:solidFill>
                  <a:srgbClr val="009999"/>
                </a:solidFill>
              </a:rPr>
              <a:t>Academic </a:t>
            </a:r>
            <a:r>
              <a:rPr lang="en-US" dirty="0" smtClean="0">
                <a:solidFill>
                  <a:srgbClr val="009999"/>
                </a:solidFill>
              </a:rPr>
              <a:t>Institutions (University of Colorado, University of Maryland, University of Santa Maria (Chile), University of Namibia, University of West Indies)</a:t>
            </a:r>
            <a:endParaRPr lang="en-US" dirty="0" smtClean="0">
              <a:solidFill>
                <a:srgbClr val="FF0000"/>
              </a:solidFill>
            </a:endParaRPr>
          </a:p>
          <a:p>
            <a:r>
              <a:rPr lang="en-US" dirty="0" smtClean="0">
                <a:solidFill>
                  <a:srgbClr val="009999"/>
                </a:solidFill>
              </a:rPr>
              <a:t>Operational Institutions (e.g., </a:t>
            </a:r>
            <a:r>
              <a:rPr lang="en-US" dirty="0" smtClean="0">
                <a:solidFill>
                  <a:srgbClr val="009999"/>
                </a:solidFill>
              </a:rPr>
              <a:t>FEMA, ONEMI / Chile)</a:t>
            </a:r>
            <a:endParaRPr lang="en-US" dirty="0">
              <a:solidFill>
                <a:srgbClr val="FF0000"/>
              </a:solidFill>
            </a:endParaRPr>
          </a:p>
        </p:txBody>
      </p:sp>
    </p:spTree>
    <p:extLst>
      <p:ext uri="{BB962C8B-B14F-4D97-AF65-F5344CB8AC3E}">
        <p14:creationId xmlns:p14="http://schemas.microsoft.com/office/powerpoint/2010/main" xmlns="" val="3169876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Sustainability: Questions</a:t>
            </a:r>
          </a:p>
        </p:txBody>
      </p:sp>
      <p:sp>
        <p:nvSpPr>
          <p:cNvPr id="3" name="Content Placeholder 2"/>
          <p:cNvSpPr>
            <a:spLocks noGrp="1"/>
          </p:cNvSpPr>
          <p:nvPr>
            <p:ph idx="1"/>
          </p:nvPr>
        </p:nvSpPr>
        <p:spPr>
          <a:xfrm>
            <a:off x="296863" y="1457324"/>
            <a:ext cx="8445500" cy="5400675"/>
          </a:xfrm>
        </p:spPr>
        <p:txBody>
          <a:bodyPr/>
          <a:lstStyle/>
          <a:p>
            <a:pPr marL="0" indent="0">
              <a:buNone/>
            </a:pPr>
            <a:r>
              <a:rPr lang="en-US" dirty="0" smtClean="0"/>
              <a:t>What </a:t>
            </a:r>
            <a:r>
              <a:rPr lang="en-US" dirty="0"/>
              <a:t>if any is the role for CEOS in the sustainable service</a:t>
            </a:r>
            <a:r>
              <a:rPr lang="en-US" dirty="0" smtClean="0"/>
              <a:t>?</a:t>
            </a:r>
          </a:p>
          <a:p>
            <a:r>
              <a:rPr lang="en-US" dirty="0" smtClean="0">
                <a:solidFill>
                  <a:srgbClr val="009999"/>
                </a:solidFill>
              </a:rPr>
              <a:t>Facilitating </a:t>
            </a:r>
            <a:r>
              <a:rPr lang="en-US" dirty="0" smtClean="0">
                <a:solidFill>
                  <a:srgbClr val="009999"/>
                </a:solidFill>
              </a:rPr>
              <a:t>access to satellite data for use in hazards assessment/mitigation and disaster response (beyond the International Charter), particularly </a:t>
            </a:r>
            <a:r>
              <a:rPr lang="en-US" dirty="0">
                <a:solidFill>
                  <a:srgbClr val="009999"/>
                </a:solidFill>
              </a:rPr>
              <a:t>for </a:t>
            </a:r>
            <a:r>
              <a:rPr lang="en-US" dirty="0" smtClean="0">
                <a:solidFill>
                  <a:srgbClr val="009999"/>
                </a:solidFill>
              </a:rPr>
              <a:t>disadvantaged users without </a:t>
            </a:r>
            <a:r>
              <a:rPr lang="en-US" dirty="0">
                <a:solidFill>
                  <a:srgbClr val="009999"/>
                </a:solidFill>
              </a:rPr>
              <a:t>the means to purchase </a:t>
            </a:r>
            <a:r>
              <a:rPr lang="en-US" dirty="0" smtClean="0">
                <a:solidFill>
                  <a:srgbClr val="009999"/>
                </a:solidFill>
              </a:rPr>
              <a:t>imagery</a:t>
            </a:r>
          </a:p>
          <a:p>
            <a:r>
              <a:rPr lang="en-US" dirty="0" smtClean="0">
                <a:solidFill>
                  <a:srgbClr val="009999"/>
                </a:solidFill>
              </a:rPr>
              <a:t>Progress toward common licensing or open access for humanitarian applications</a:t>
            </a:r>
          </a:p>
          <a:p>
            <a:r>
              <a:rPr lang="en-US" dirty="0" smtClean="0">
                <a:solidFill>
                  <a:srgbClr val="009999"/>
                </a:solidFill>
              </a:rPr>
              <a:t>Continued progress toward standardized interfaces, data format, and data distribution </a:t>
            </a:r>
            <a:r>
              <a:rPr lang="en-US" dirty="0" smtClean="0">
                <a:solidFill>
                  <a:srgbClr val="009999"/>
                </a:solidFill>
              </a:rPr>
              <a:t>methods (data distribution remains very labor-intensive which greatly interferes with timely product delivery; data format issues restrict usability)</a:t>
            </a:r>
            <a:endParaRPr lang="en-US" dirty="0">
              <a:solidFill>
                <a:srgbClr val="FF0000"/>
              </a:solidFill>
            </a:endParaRPr>
          </a:p>
        </p:txBody>
      </p:sp>
    </p:spTree>
    <p:extLst>
      <p:ext uri="{BB962C8B-B14F-4D97-AF65-F5344CB8AC3E}">
        <p14:creationId xmlns:p14="http://schemas.microsoft.com/office/powerpoint/2010/main" xmlns="" val="3036291193"/>
      </p:ext>
    </p:extLst>
  </p:cSld>
  <p:clrMapOvr>
    <a:masterClrMapping/>
  </p:clrMapOvr>
</p:sld>
</file>

<file path=ppt/theme/theme1.xml><?xml version="1.0" encoding="utf-8"?>
<a:theme xmlns:a="http://schemas.openxmlformats.org/drawingml/2006/main" name="4_EUM_template_v03">
  <a:themeElements>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fontScheme name="4_EUM_template_v03">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lnDef>
  </a:objectDefaults>
  <a:extraClrSchemeLst>
    <a:extraClrScheme>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clrMap bg1="lt1" tx1="dk1" bg2="lt2" tx2="dk2" accent1="accent1" accent2="accent2" accent3="accent3" accent4="accent4" accent5="accent5" accent6="accent6" hlink="hlink" folHlink="folHlink"/>
    </a:extraClrScheme>
    <a:extraClrScheme>
      <a:clrScheme name="1_EUM_template_v03 2">
        <a:dk1>
          <a:srgbClr val="002569"/>
        </a:dk1>
        <a:lt1>
          <a:srgbClr val="FFFFFF"/>
        </a:lt1>
        <a:dk2>
          <a:srgbClr val="002569"/>
        </a:dk2>
        <a:lt2>
          <a:srgbClr val="5F758D"/>
        </a:lt2>
        <a:accent1>
          <a:srgbClr val="F6D0A9"/>
        </a:accent1>
        <a:accent2>
          <a:srgbClr val="EBCAE3"/>
        </a:accent2>
        <a:accent3>
          <a:srgbClr val="FFFFFF"/>
        </a:accent3>
        <a:accent4>
          <a:srgbClr val="001E59"/>
        </a:accent4>
        <a:accent5>
          <a:srgbClr val="FAE4D1"/>
        </a:accent5>
        <a:accent6>
          <a:srgbClr val="D5B7CE"/>
        </a:accent6>
        <a:hlink>
          <a:srgbClr val="4E2029"/>
        </a:hlink>
        <a:folHlink>
          <a:srgbClr val="423B69"/>
        </a:folHlink>
      </a:clrScheme>
      <a:clrMap bg1="lt1" tx1="dk1" bg2="lt2" tx2="dk2" accent1="accent1" accent2="accent2" accent3="accent3" accent4="accent4" accent5="accent5" accent6="accent6" hlink="hlink" folHlink="folHlink"/>
    </a:extraClrScheme>
    <a:extraClrScheme>
      <a:clrScheme name="1_EUM_template_v03 3">
        <a:dk1>
          <a:srgbClr val="002569"/>
        </a:dk1>
        <a:lt1>
          <a:srgbClr val="FFFFFF"/>
        </a:lt1>
        <a:dk2>
          <a:srgbClr val="002569"/>
        </a:dk2>
        <a:lt2>
          <a:srgbClr val="5F758D"/>
        </a:lt2>
        <a:accent1>
          <a:srgbClr val="5B97B1"/>
        </a:accent1>
        <a:accent2>
          <a:srgbClr val="F39600"/>
        </a:accent2>
        <a:accent3>
          <a:srgbClr val="FFFFFF"/>
        </a:accent3>
        <a:accent4>
          <a:srgbClr val="001E59"/>
        </a:accent4>
        <a:accent5>
          <a:srgbClr val="B5C9D5"/>
        </a:accent5>
        <a:accent6>
          <a:srgbClr val="DC8700"/>
        </a:accent6>
        <a:hlink>
          <a:srgbClr val="FFE4AE"/>
        </a:hlink>
        <a:folHlink>
          <a:srgbClr val="002A3D"/>
        </a:folHlink>
      </a:clrScheme>
      <a:clrMap bg1="lt1" tx1="dk1" bg2="lt2" tx2="dk2" accent1="accent1" accent2="accent2" accent3="accent3" accent4="accent4" accent5="accent5" accent6="accent6" hlink="hlink" folHlink="folHlink"/>
    </a:extraClrScheme>
    <a:extraClrScheme>
      <a:clrScheme name="1_EUM_template_v03 4">
        <a:dk1>
          <a:srgbClr val="002569"/>
        </a:dk1>
        <a:lt1>
          <a:srgbClr val="FFFFFF"/>
        </a:lt1>
        <a:dk2>
          <a:srgbClr val="002569"/>
        </a:dk2>
        <a:lt2>
          <a:srgbClr val="5F758D"/>
        </a:lt2>
        <a:accent1>
          <a:srgbClr val="003F80"/>
        </a:accent1>
        <a:accent2>
          <a:srgbClr val="BDD7EE"/>
        </a:accent2>
        <a:accent3>
          <a:srgbClr val="FFFFFF"/>
        </a:accent3>
        <a:accent4>
          <a:srgbClr val="001E59"/>
        </a:accent4>
        <a:accent5>
          <a:srgbClr val="AAAFC0"/>
        </a:accent5>
        <a:accent6>
          <a:srgbClr val="ABC3D8"/>
        </a:accent6>
        <a:hlink>
          <a:srgbClr val="FFD350"/>
        </a:hlink>
        <a:folHlink>
          <a:srgbClr val="EB6F3F"/>
        </a:folHlink>
      </a:clrScheme>
      <a:clrMap bg1="lt1" tx1="dk1" bg2="lt2" tx2="dk2" accent1="accent1" accent2="accent2" accent3="accent3" accent4="accent4" accent5="accent5" accent6="accent6" hlink="hlink" folHlink="folHlink"/>
    </a:extraClrScheme>
    <a:extraClrScheme>
      <a:clrScheme name="1_EUM_template_v03 5">
        <a:dk1>
          <a:srgbClr val="002569"/>
        </a:dk1>
        <a:lt1>
          <a:srgbClr val="FFFFFF"/>
        </a:lt1>
        <a:dk2>
          <a:srgbClr val="002569"/>
        </a:dk2>
        <a:lt2>
          <a:srgbClr val="5F758D"/>
        </a:lt2>
        <a:accent1>
          <a:srgbClr val="C75B12"/>
        </a:accent1>
        <a:accent2>
          <a:srgbClr val="003359"/>
        </a:accent2>
        <a:accent3>
          <a:srgbClr val="FFFFFF"/>
        </a:accent3>
        <a:accent4>
          <a:srgbClr val="001E59"/>
        </a:accent4>
        <a:accent5>
          <a:srgbClr val="E0B5AA"/>
        </a:accent5>
        <a:accent6>
          <a:srgbClr val="002D50"/>
        </a:accent6>
        <a:hlink>
          <a:srgbClr val="92A2BD"/>
        </a:hlink>
        <a:folHlink>
          <a:srgbClr val="C7B3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8904</TotalTime>
  <Words>1754</Words>
  <Application>Microsoft Office PowerPoint</Application>
  <PresentationFormat>On-screen Show (4:3)</PresentationFormat>
  <Paragraphs>111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4_EUM_template_v03</vt:lpstr>
      <vt:lpstr>Sustainability: Questions</vt:lpstr>
      <vt:lpstr>Sustainability: Questions</vt:lpstr>
      <vt:lpstr>Sustainability: Questions</vt:lpstr>
      <vt:lpstr>Sustainability: Questions</vt:lpstr>
      <vt:lpstr>Sustainability: Questions</vt:lpstr>
      <vt:lpstr>Sustainability: Questions</vt:lpstr>
      <vt:lpstr>Sustainability: Questions</vt:lpstr>
      <vt:lpstr>Sustainability: Questions</vt:lpstr>
      <vt:lpstr>Sustainability: Questions</vt:lpstr>
      <vt:lpstr>Sustainability: Questions</vt:lpstr>
      <vt:lpstr>Sustainability: Questions</vt:lpstr>
      <vt:lpstr>Sustainability: Paths forward</vt:lpstr>
      <vt:lpstr>Sustainability: Paths forward</vt:lpstr>
      <vt:lpstr>Sustainability: Paths forward</vt:lpstr>
      <vt:lpstr>Sustainability: Paths forward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Brian Killough</dc:creator>
  <cp:lastModifiedBy>Robert J. Kuligowski</cp:lastModifiedBy>
  <cp:revision>717</cp:revision>
  <cp:lastPrinted>2014-03-31T07:56:05Z</cp:lastPrinted>
  <dcterms:created xsi:type="dcterms:W3CDTF">2012-08-31T01:11:17Z</dcterms:created>
  <dcterms:modified xsi:type="dcterms:W3CDTF">2017-03-03T16:00:33Z</dcterms:modified>
</cp:coreProperties>
</file>